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8" r:id="rId1"/>
  </p:sldMasterIdLst>
  <p:notesMasterIdLst>
    <p:notesMasterId r:id="rId452"/>
  </p:notesMasterIdLst>
  <p:handoutMasterIdLst>
    <p:handoutMasterId r:id="rId453"/>
  </p:handoutMasterIdLst>
  <p:sldIdLst>
    <p:sldId id="1284" r:id="rId2"/>
    <p:sldId id="1338" r:id="rId3"/>
    <p:sldId id="1285" r:id="rId4"/>
    <p:sldId id="1286" r:id="rId5"/>
    <p:sldId id="1287" r:id="rId6"/>
    <p:sldId id="1288" r:id="rId7"/>
    <p:sldId id="1289" r:id="rId8"/>
    <p:sldId id="1290" r:id="rId9"/>
    <p:sldId id="1291" r:id="rId10"/>
    <p:sldId id="1292" r:id="rId11"/>
    <p:sldId id="1293" r:id="rId12"/>
    <p:sldId id="1294" r:id="rId13"/>
    <p:sldId id="1295" r:id="rId14"/>
    <p:sldId id="1296" r:id="rId15"/>
    <p:sldId id="1297" r:id="rId16"/>
    <p:sldId id="1298" r:id="rId17"/>
    <p:sldId id="1299" r:id="rId18"/>
    <p:sldId id="1300" r:id="rId19"/>
    <p:sldId id="1301" r:id="rId20"/>
    <p:sldId id="1302" r:id="rId21"/>
    <p:sldId id="1303" r:id="rId22"/>
    <p:sldId id="1304" r:id="rId23"/>
    <p:sldId id="1305" r:id="rId24"/>
    <p:sldId id="1306" r:id="rId25"/>
    <p:sldId id="1307" r:id="rId26"/>
    <p:sldId id="1337" r:id="rId27"/>
    <p:sldId id="1308" r:id="rId28"/>
    <p:sldId id="1309" r:id="rId29"/>
    <p:sldId id="1310" r:id="rId30"/>
    <p:sldId id="1311" r:id="rId31"/>
    <p:sldId id="1312" r:id="rId32"/>
    <p:sldId id="1313" r:id="rId33"/>
    <p:sldId id="1314" r:id="rId34"/>
    <p:sldId id="1315" r:id="rId35"/>
    <p:sldId id="1316" r:id="rId36"/>
    <p:sldId id="1317" r:id="rId37"/>
    <p:sldId id="1318" r:id="rId38"/>
    <p:sldId id="1319" r:id="rId39"/>
    <p:sldId id="1320" r:id="rId40"/>
    <p:sldId id="1321" r:id="rId41"/>
    <p:sldId id="1322" r:id="rId42"/>
    <p:sldId id="1323" r:id="rId43"/>
    <p:sldId id="1324" r:id="rId44"/>
    <p:sldId id="1325" r:id="rId45"/>
    <p:sldId id="1326" r:id="rId46"/>
    <p:sldId id="1327" r:id="rId47"/>
    <p:sldId id="1328" r:id="rId48"/>
    <p:sldId id="1329" r:id="rId49"/>
    <p:sldId id="1330" r:id="rId50"/>
    <p:sldId id="1331" r:id="rId51"/>
    <p:sldId id="1332" r:id="rId52"/>
    <p:sldId id="1333" r:id="rId53"/>
    <p:sldId id="1334" r:id="rId54"/>
    <p:sldId id="1335" r:id="rId55"/>
    <p:sldId id="1336" r:id="rId56"/>
    <p:sldId id="258" r:id="rId57"/>
    <p:sldId id="260" r:id="rId58"/>
    <p:sldId id="368" r:id="rId59"/>
    <p:sldId id="320" r:id="rId60"/>
    <p:sldId id="299" r:id="rId61"/>
    <p:sldId id="274" r:id="rId62"/>
    <p:sldId id="294" r:id="rId63"/>
    <p:sldId id="296" r:id="rId64"/>
    <p:sldId id="297" r:id="rId65"/>
    <p:sldId id="298" r:id="rId66"/>
    <p:sldId id="319" r:id="rId67"/>
    <p:sldId id="275" r:id="rId68"/>
    <p:sldId id="276" r:id="rId69"/>
    <p:sldId id="278" r:id="rId70"/>
    <p:sldId id="279" r:id="rId71"/>
    <p:sldId id="280" r:id="rId72"/>
    <p:sldId id="281" r:id="rId73"/>
    <p:sldId id="283" r:id="rId74"/>
    <p:sldId id="303" r:id="rId75"/>
    <p:sldId id="288" r:id="rId76"/>
    <p:sldId id="290" r:id="rId77"/>
    <p:sldId id="327" r:id="rId78"/>
    <p:sldId id="291" r:id="rId79"/>
    <p:sldId id="323" r:id="rId80"/>
    <p:sldId id="325" r:id="rId81"/>
    <p:sldId id="369" r:id="rId82"/>
    <p:sldId id="841" r:id="rId83"/>
    <p:sldId id="371" r:id="rId84"/>
    <p:sldId id="376" r:id="rId85"/>
    <p:sldId id="377" r:id="rId86"/>
    <p:sldId id="378" r:id="rId87"/>
    <p:sldId id="417" r:id="rId88"/>
    <p:sldId id="379" r:id="rId89"/>
    <p:sldId id="424" r:id="rId90"/>
    <p:sldId id="380" r:id="rId91"/>
    <p:sldId id="381" r:id="rId92"/>
    <p:sldId id="418" r:id="rId93"/>
    <p:sldId id="419" r:id="rId94"/>
    <p:sldId id="420" r:id="rId95"/>
    <p:sldId id="383" r:id="rId96"/>
    <p:sldId id="384" r:id="rId97"/>
    <p:sldId id="389" r:id="rId98"/>
    <p:sldId id="390" r:id="rId99"/>
    <p:sldId id="391" r:id="rId100"/>
    <p:sldId id="392" r:id="rId101"/>
    <p:sldId id="394" r:id="rId102"/>
    <p:sldId id="422" r:id="rId103"/>
    <p:sldId id="395" r:id="rId104"/>
    <p:sldId id="396" r:id="rId105"/>
    <p:sldId id="397" r:id="rId106"/>
    <p:sldId id="398" r:id="rId107"/>
    <p:sldId id="399" r:id="rId108"/>
    <p:sldId id="400" r:id="rId109"/>
    <p:sldId id="401" r:id="rId110"/>
    <p:sldId id="403" r:id="rId111"/>
    <p:sldId id="404" r:id="rId112"/>
    <p:sldId id="405" r:id="rId113"/>
    <p:sldId id="406" r:id="rId114"/>
    <p:sldId id="408" r:id="rId115"/>
    <p:sldId id="409" r:id="rId116"/>
    <p:sldId id="410" r:id="rId117"/>
    <p:sldId id="411" r:id="rId118"/>
    <p:sldId id="412" r:id="rId119"/>
    <p:sldId id="429" r:id="rId120"/>
    <p:sldId id="836" r:id="rId121"/>
    <p:sldId id="430" r:id="rId122"/>
    <p:sldId id="432" r:id="rId123"/>
    <p:sldId id="838" r:id="rId124"/>
    <p:sldId id="433" r:id="rId125"/>
    <p:sldId id="434" r:id="rId126"/>
    <p:sldId id="435" r:id="rId127"/>
    <p:sldId id="839" r:id="rId128"/>
    <p:sldId id="436" r:id="rId129"/>
    <p:sldId id="437" r:id="rId130"/>
    <p:sldId id="439" r:id="rId131"/>
    <p:sldId id="840" r:id="rId132"/>
    <p:sldId id="443" r:id="rId133"/>
    <p:sldId id="444" r:id="rId134"/>
    <p:sldId id="445" r:id="rId135"/>
    <p:sldId id="447" r:id="rId136"/>
    <p:sldId id="448" r:id="rId137"/>
    <p:sldId id="450" r:id="rId138"/>
    <p:sldId id="451" r:id="rId139"/>
    <p:sldId id="452" r:id="rId140"/>
    <p:sldId id="453" r:id="rId141"/>
    <p:sldId id="454" r:id="rId142"/>
    <p:sldId id="455" r:id="rId143"/>
    <p:sldId id="456" r:id="rId144"/>
    <p:sldId id="458" r:id="rId145"/>
    <p:sldId id="459" r:id="rId146"/>
    <p:sldId id="460" r:id="rId147"/>
    <p:sldId id="461" r:id="rId148"/>
    <p:sldId id="462" r:id="rId149"/>
    <p:sldId id="463" r:id="rId150"/>
    <p:sldId id="464" r:id="rId151"/>
    <p:sldId id="465" r:id="rId152"/>
    <p:sldId id="466" r:id="rId153"/>
    <p:sldId id="469" r:id="rId154"/>
    <p:sldId id="847" r:id="rId155"/>
    <p:sldId id="849" r:id="rId156"/>
    <p:sldId id="472" r:id="rId157"/>
    <p:sldId id="474" r:id="rId158"/>
    <p:sldId id="475" r:id="rId159"/>
    <p:sldId id="879" r:id="rId160"/>
    <p:sldId id="880" r:id="rId161"/>
    <p:sldId id="882" r:id="rId162"/>
    <p:sldId id="883" r:id="rId163"/>
    <p:sldId id="884" r:id="rId164"/>
    <p:sldId id="885" r:id="rId165"/>
    <p:sldId id="886" r:id="rId166"/>
    <p:sldId id="887" r:id="rId167"/>
    <p:sldId id="476" r:id="rId168"/>
    <p:sldId id="854" r:id="rId169"/>
    <p:sldId id="851" r:id="rId170"/>
    <p:sldId id="852" r:id="rId171"/>
    <p:sldId id="480" r:id="rId172"/>
    <p:sldId id="481" r:id="rId173"/>
    <p:sldId id="482" r:id="rId174"/>
    <p:sldId id="483" r:id="rId175"/>
    <p:sldId id="495" r:id="rId176"/>
    <p:sldId id="863" r:id="rId177"/>
    <p:sldId id="865" r:id="rId178"/>
    <p:sldId id="496" r:id="rId179"/>
    <p:sldId id="502" r:id="rId180"/>
    <p:sldId id="504" r:id="rId181"/>
    <p:sldId id="506" r:id="rId182"/>
    <p:sldId id="507" r:id="rId183"/>
    <p:sldId id="508" r:id="rId184"/>
    <p:sldId id="509" r:id="rId185"/>
    <p:sldId id="511" r:id="rId186"/>
    <p:sldId id="512" r:id="rId187"/>
    <p:sldId id="513" r:id="rId188"/>
    <p:sldId id="515" r:id="rId189"/>
    <p:sldId id="516" r:id="rId190"/>
    <p:sldId id="517" r:id="rId191"/>
    <p:sldId id="518" r:id="rId192"/>
    <p:sldId id="524" r:id="rId193"/>
    <p:sldId id="525" r:id="rId194"/>
    <p:sldId id="527" r:id="rId195"/>
    <p:sldId id="549" r:id="rId196"/>
    <p:sldId id="873" r:id="rId197"/>
    <p:sldId id="551" r:id="rId198"/>
    <p:sldId id="552" r:id="rId199"/>
    <p:sldId id="855" r:id="rId200"/>
    <p:sldId id="557" r:id="rId201"/>
    <p:sldId id="558" r:id="rId202"/>
    <p:sldId id="561" r:id="rId203"/>
    <p:sldId id="564" r:id="rId204"/>
    <p:sldId id="874" r:id="rId205"/>
    <p:sldId id="566" r:id="rId206"/>
    <p:sldId id="567" r:id="rId207"/>
    <p:sldId id="569" r:id="rId208"/>
    <p:sldId id="570" r:id="rId209"/>
    <p:sldId id="571" r:id="rId210"/>
    <p:sldId id="1212" r:id="rId211"/>
    <p:sldId id="891" r:id="rId212"/>
    <p:sldId id="897" r:id="rId213"/>
    <p:sldId id="898" r:id="rId214"/>
    <p:sldId id="899" r:id="rId215"/>
    <p:sldId id="901" r:id="rId216"/>
    <p:sldId id="902" r:id="rId217"/>
    <p:sldId id="903" r:id="rId218"/>
    <p:sldId id="904" r:id="rId219"/>
    <p:sldId id="1098" r:id="rId220"/>
    <p:sldId id="1099" r:id="rId221"/>
    <p:sldId id="1100" r:id="rId222"/>
    <p:sldId id="1101" r:id="rId223"/>
    <p:sldId id="909" r:id="rId224"/>
    <p:sldId id="910" r:id="rId225"/>
    <p:sldId id="911" r:id="rId226"/>
    <p:sldId id="912" r:id="rId227"/>
    <p:sldId id="913" r:id="rId228"/>
    <p:sldId id="914" r:id="rId229"/>
    <p:sldId id="916" r:id="rId230"/>
    <p:sldId id="1102" r:id="rId231"/>
    <p:sldId id="1103" r:id="rId232"/>
    <p:sldId id="1104" r:id="rId233"/>
    <p:sldId id="1147" r:id="rId234"/>
    <p:sldId id="1105" r:id="rId235"/>
    <p:sldId id="1106" r:id="rId236"/>
    <p:sldId id="1108" r:id="rId237"/>
    <p:sldId id="1109" r:id="rId238"/>
    <p:sldId id="1111" r:id="rId239"/>
    <p:sldId id="1138" r:id="rId240"/>
    <p:sldId id="1139" r:id="rId241"/>
    <p:sldId id="1142" r:id="rId242"/>
    <p:sldId id="1143" r:id="rId243"/>
    <p:sldId id="1144" r:id="rId244"/>
    <p:sldId id="1145" r:id="rId245"/>
    <p:sldId id="1146" r:id="rId246"/>
    <p:sldId id="1115" r:id="rId247"/>
    <p:sldId id="920" r:id="rId248"/>
    <p:sldId id="1151" r:id="rId249"/>
    <p:sldId id="1152" r:id="rId250"/>
    <p:sldId id="1149" r:id="rId251"/>
    <p:sldId id="1150" r:id="rId252"/>
    <p:sldId id="1148" r:id="rId253"/>
    <p:sldId id="1153" r:id="rId254"/>
    <p:sldId id="1154" r:id="rId255"/>
    <p:sldId id="1155" r:id="rId256"/>
    <p:sldId id="1156" r:id="rId257"/>
    <p:sldId id="1157" r:id="rId258"/>
    <p:sldId id="1120" r:id="rId259"/>
    <p:sldId id="1121" r:id="rId260"/>
    <p:sldId id="1125" r:id="rId261"/>
    <p:sldId id="1126" r:id="rId262"/>
    <p:sldId id="1127" r:id="rId263"/>
    <p:sldId id="1128" r:id="rId264"/>
    <p:sldId id="1129" r:id="rId265"/>
    <p:sldId id="1130" r:id="rId266"/>
    <p:sldId id="1158" r:id="rId267"/>
    <p:sldId id="965" r:id="rId268"/>
    <p:sldId id="1164" r:id="rId269"/>
    <p:sldId id="1165" r:id="rId270"/>
    <p:sldId id="1159" r:id="rId271"/>
    <p:sldId id="1166" r:id="rId272"/>
    <p:sldId id="1167" r:id="rId273"/>
    <p:sldId id="970" r:id="rId274"/>
    <p:sldId id="971" r:id="rId275"/>
    <p:sldId id="1172" r:id="rId276"/>
    <p:sldId id="1168" r:id="rId277"/>
    <p:sldId id="1169" r:id="rId278"/>
    <p:sldId id="1170" r:id="rId279"/>
    <p:sldId id="1171" r:id="rId280"/>
    <p:sldId id="1173" r:id="rId281"/>
    <p:sldId id="1174" r:id="rId282"/>
    <p:sldId id="1175" r:id="rId283"/>
    <p:sldId id="1176" r:id="rId284"/>
    <p:sldId id="1177" r:id="rId285"/>
    <p:sldId id="1179" r:id="rId286"/>
    <p:sldId id="1180" r:id="rId287"/>
    <p:sldId id="1181" r:id="rId288"/>
    <p:sldId id="1182" r:id="rId289"/>
    <p:sldId id="1184" r:id="rId290"/>
    <p:sldId id="990" r:id="rId291"/>
    <p:sldId id="991" r:id="rId292"/>
    <p:sldId id="992" r:id="rId293"/>
    <p:sldId id="993" r:id="rId294"/>
    <p:sldId id="994" r:id="rId295"/>
    <p:sldId id="995" r:id="rId296"/>
    <p:sldId id="996" r:id="rId297"/>
    <p:sldId id="997" r:id="rId298"/>
    <p:sldId id="998" r:id="rId299"/>
    <p:sldId id="999" r:id="rId300"/>
    <p:sldId id="1000" r:id="rId301"/>
    <p:sldId id="1001" r:id="rId302"/>
    <p:sldId id="1002" r:id="rId303"/>
    <p:sldId id="1003" r:id="rId304"/>
    <p:sldId id="1004" r:id="rId305"/>
    <p:sldId id="1005" r:id="rId306"/>
    <p:sldId id="1006" r:id="rId307"/>
    <p:sldId id="1007" r:id="rId308"/>
    <p:sldId id="1008" r:id="rId309"/>
    <p:sldId id="1009" r:id="rId310"/>
    <p:sldId id="1010" r:id="rId311"/>
    <p:sldId id="1011" r:id="rId312"/>
    <p:sldId id="1012" r:id="rId313"/>
    <p:sldId id="1013" r:id="rId314"/>
    <p:sldId id="1014" r:id="rId315"/>
    <p:sldId id="1015" r:id="rId316"/>
    <p:sldId id="1016" r:id="rId317"/>
    <p:sldId id="1017" r:id="rId318"/>
    <p:sldId id="1018" r:id="rId319"/>
    <p:sldId id="1019" r:id="rId320"/>
    <p:sldId id="1020" r:id="rId321"/>
    <p:sldId id="1021" r:id="rId322"/>
    <p:sldId id="1137" r:id="rId323"/>
    <p:sldId id="1131" r:id="rId324"/>
    <p:sldId id="1132" r:id="rId325"/>
    <p:sldId id="1133" r:id="rId326"/>
    <p:sldId id="1134" r:id="rId327"/>
    <p:sldId id="1135" r:id="rId328"/>
    <p:sldId id="1136" r:id="rId329"/>
    <p:sldId id="1187" r:id="rId330"/>
    <p:sldId id="1188" r:id="rId331"/>
    <p:sldId id="1185" r:id="rId332"/>
    <p:sldId id="1192" r:id="rId333"/>
    <p:sldId id="1200" r:id="rId334"/>
    <p:sldId id="1202" r:id="rId335"/>
    <p:sldId id="1206" r:id="rId336"/>
    <p:sldId id="1207" r:id="rId337"/>
    <p:sldId id="1208" r:id="rId338"/>
    <p:sldId id="1033" r:id="rId339"/>
    <p:sldId id="1034" r:id="rId340"/>
    <p:sldId id="1035" r:id="rId341"/>
    <p:sldId id="1209" r:id="rId342"/>
    <p:sldId id="1210" r:id="rId343"/>
    <p:sldId id="1211" r:id="rId344"/>
    <p:sldId id="1039" r:id="rId345"/>
    <p:sldId id="1040" r:id="rId346"/>
    <p:sldId id="1045" r:id="rId347"/>
    <p:sldId id="1046" r:id="rId348"/>
    <p:sldId id="1055" r:id="rId349"/>
    <p:sldId id="1056" r:id="rId350"/>
    <p:sldId id="1057" r:id="rId351"/>
    <p:sldId id="1058" r:id="rId352"/>
    <p:sldId id="1213" r:id="rId353"/>
    <p:sldId id="1059" r:id="rId354"/>
    <p:sldId id="1060" r:id="rId355"/>
    <p:sldId id="1064" r:id="rId356"/>
    <p:sldId id="1065" r:id="rId357"/>
    <p:sldId id="1066" r:id="rId358"/>
    <p:sldId id="1067" r:id="rId359"/>
    <p:sldId id="1068" r:id="rId360"/>
    <p:sldId id="1069" r:id="rId361"/>
    <p:sldId id="1070" r:id="rId362"/>
    <p:sldId id="1071" r:id="rId363"/>
    <p:sldId id="1072" r:id="rId364"/>
    <p:sldId id="1073" r:id="rId365"/>
    <p:sldId id="1075" r:id="rId366"/>
    <p:sldId id="1214" r:id="rId367"/>
    <p:sldId id="1077" r:id="rId368"/>
    <p:sldId id="1078" r:id="rId369"/>
    <p:sldId id="1079" r:id="rId370"/>
    <p:sldId id="1081" r:id="rId371"/>
    <p:sldId id="1082" r:id="rId372"/>
    <p:sldId id="1083" r:id="rId373"/>
    <p:sldId id="1084" r:id="rId374"/>
    <p:sldId id="1085" r:id="rId375"/>
    <p:sldId id="1086" r:id="rId376"/>
    <p:sldId id="1087" r:id="rId377"/>
    <p:sldId id="1088" r:id="rId378"/>
    <p:sldId id="1090" r:id="rId379"/>
    <p:sldId id="1215" r:id="rId380"/>
    <p:sldId id="1094" r:id="rId381"/>
    <p:sldId id="1095" r:id="rId382"/>
    <p:sldId id="1096" r:id="rId383"/>
    <p:sldId id="1097" r:id="rId384"/>
    <p:sldId id="1217" r:id="rId385"/>
    <p:sldId id="1218" r:id="rId386"/>
    <p:sldId id="1219" r:id="rId387"/>
    <p:sldId id="1220" r:id="rId388"/>
    <p:sldId id="1221" r:id="rId389"/>
    <p:sldId id="1222" r:id="rId390"/>
    <p:sldId id="1223" r:id="rId391"/>
    <p:sldId id="1224" r:id="rId392"/>
    <p:sldId id="1225" r:id="rId393"/>
    <p:sldId id="1226" r:id="rId394"/>
    <p:sldId id="1227" r:id="rId395"/>
    <p:sldId id="1228" r:id="rId396"/>
    <p:sldId id="1229" r:id="rId397"/>
    <p:sldId id="1230" r:id="rId398"/>
    <p:sldId id="1231" r:id="rId399"/>
    <p:sldId id="1232" r:id="rId400"/>
    <p:sldId id="1233" r:id="rId401"/>
    <p:sldId id="1234" r:id="rId402"/>
    <p:sldId id="1235" r:id="rId403"/>
    <p:sldId id="1236" r:id="rId404"/>
    <p:sldId id="1237" r:id="rId405"/>
    <p:sldId id="1238" r:id="rId406"/>
    <p:sldId id="1239" r:id="rId407"/>
    <p:sldId id="1240" r:id="rId408"/>
    <p:sldId id="1241" r:id="rId409"/>
    <p:sldId id="1242" r:id="rId410"/>
    <p:sldId id="1243" r:id="rId411"/>
    <p:sldId id="1244" r:id="rId412"/>
    <p:sldId id="1245" r:id="rId413"/>
    <p:sldId id="1246" r:id="rId414"/>
    <p:sldId id="1247" r:id="rId415"/>
    <p:sldId id="1248" r:id="rId416"/>
    <p:sldId id="1249" r:id="rId417"/>
    <p:sldId id="1250" r:id="rId418"/>
    <p:sldId id="1251" r:id="rId419"/>
    <p:sldId id="1252" r:id="rId420"/>
    <p:sldId id="1253" r:id="rId421"/>
    <p:sldId id="1254" r:id="rId422"/>
    <p:sldId id="1255" r:id="rId423"/>
    <p:sldId id="1256" r:id="rId424"/>
    <p:sldId id="1257" r:id="rId425"/>
    <p:sldId id="1258" r:id="rId426"/>
    <p:sldId id="1259" r:id="rId427"/>
    <p:sldId id="1260" r:id="rId428"/>
    <p:sldId id="1261" r:id="rId429"/>
    <p:sldId id="1262" r:id="rId430"/>
    <p:sldId id="1263" r:id="rId431"/>
    <p:sldId id="1264" r:id="rId432"/>
    <p:sldId id="1265" r:id="rId433"/>
    <p:sldId id="1266" r:id="rId434"/>
    <p:sldId id="1267" r:id="rId435"/>
    <p:sldId id="1268" r:id="rId436"/>
    <p:sldId id="1269" r:id="rId437"/>
    <p:sldId id="1270" r:id="rId438"/>
    <p:sldId id="1271" r:id="rId439"/>
    <p:sldId id="1272" r:id="rId440"/>
    <p:sldId id="1273" r:id="rId441"/>
    <p:sldId id="1274" r:id="rId442"/>
    <p:sldId id="1275" r:id="rId443"/>
    <p:sldId id="1276" r:id="rId444"/>
    <p:sldId id="1277" r:id="rId445"/>
    <p:sldId id="1278" r:id="rId446"/>
    <p:sldId id="1279" r:id="rId447"/>
    <p:sldId id="1280" r:id="rId448"/>
    <p:sldId id="1281" r:id="rId449"/>
    <p:sldId id="1282" r:id="rId450"/>
    <p:sldId id="1283" r:id="rId451"/>
  </p:sldIdLst>
  <p:sldSz cx="9144000" cy="6858000" type="screen4x3"/>
  <p:notesSz cx="6797675" cy="9929813"/>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94710" autoAdjust="0"/>
  </p:normalViewPr>
  <p:slideViewPr>
    <p:cSldViewPr>
      <p:cViewPr>
        <p:scale>
          <a:sx n="78" d="100"/>
          <a:sy n="78" d="100"/>
        </p:scale>
        <p:origin x="-245" y="297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viewProps" Target="viewProps.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347" Type="http://schemas.openxmlformats.org/officeDocument/2006/relationships/slide" Target="slides/slide346.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368" Type="http://schemas.openxmlformats.org/officeDocument/2006/relationships/slide" Target="slides/slide367.xml"/><Relationship Id="rId389" Type="http://schemas.openxmlformats.org/officeDocument/2006/relationships/slide" Target="slides/slide388.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slide" Target="slides/slide434.xml"/><Relationship Id="rId456" Type="http://schemas.openxmlformats.org/officeDocument/2006/relationships/theme" Target="theme/theme1.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446" Type="http://schemas.openxmlformats.org/officeDocument/2006/relationships/slide" Target="slides/slide445.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457" Type="http://schemas.openxmlformats.org/officeDocument/2006/relationships/tableStyles" Target="tableStyles.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notesMaster" Target="notesMasters/notesMaster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handoutMaster" Target="handoutMasters/handoutMaster1.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presProps" Target="presProps.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42B51B9-CFDD-40C8-8302-E99227948A0C}" type="doc">
      <dgm:prSet loTypeId="urn:microsoft.com/office/officeart/2005/8/layout/orgChart1" loCatId="hierarchy" qsTypeId="urn:microsoft.com/office/officeart/2005/8/quickstyle/simple2" qsCatId="simple" csTypeId="urn:microsoft.com/office/officeart/2005/8/colors/accent1_1" csCatId="accent1" phldr="1"/>
      <dgm:spPr/>
    </dgm:pt>
    <dgm:pt modelId="{0F6C59A8-2684-477E-874C-636CF0D39B8E}">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err="1" smtClean="0">
              <a:ln/>
              <a:effectLst/>
              <a:latin typeface="Arial Narrow" pitchFamily="34" charset="0"/>
              <a:cs typeface="Arial" charset="0"/>
            </a:rPr>
            <a:t>Coagulase</a:t>
          </a:r>
          <a:r>
            <a:rPr kumimoji="0" lang="en-US" sz="2800" b="1" i="0" u="none" strike="noStrike" cap="none" normalizeH="0" baseline="0" dirty="0" smtClean="0">
              <a:ln/>
              <a:effectLst/>
              <a:latin typeface="Arial Narrow" pitchFamily="34" charset="0"/>
              <a:cs typeface="Arial" charset="0"/>
            </a:rPr>
            <a:t> test</a:t>
          </a:r>
          <a:endParaRPr kumimoji="0" lang="en-US" sz="2800" b="0" i="0" u="none" strike="noStrike" cap="none" normalizeH="0" baseline="0" dirty="0" smtClean="0">
            <a:ln/>
            <a:effectLst/>
            <a:latin typeface="Arial Narrow" pitchFamily="34" charset="0"/>
            <a:cs typeface="Arial" charset="0"/>
          </a:endParaRPr>
        </a:p>
      </dgm:t>
    </dgm:pt>
    <dgm:pt modelId="{777716C6-1EC3-49B2-A0AD-182492742194}" type="parTrans" cxnId="{20ED62E7-3CF8-4ED2-B3EC-B72BC1EBEDED}">
      <dgm:prSet/>
      <dgm:spPr/>
      <dgm:t>
        <a:bodyPr/>
        <a:lstStyle/>
        <a:p>
          <a:endParaRPr lang="en-GB" sz="2000"/>
        </a:p>
      </dgm:t>
    </dgm:pt>
    <dgm:pt modelId="{3D182F34-FF6C-4CE2-893F-BB9DEC961505}" type="sibTrans" cxnId="{20ED62E7-3CF8-4ED2-B3EC-B72BC1EBEDED}">
      <dgm:prSet/>
      <dgm:spPr/>
      <dgm:t>
        <a:bodyPr/>
        <a:lstStyle/>
        <a:p>
          <a:endParaRPr lang="en-GB" sz="2000"/>
        </a:p>
      </dgm:t>
    </dgm:pt>
    <dgm:pt modelId="{98FE0319-6B08-4D3C-B502-DB4207A7588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err="1" smtClean="0">
              <a:ln/>
              <a:effectLst/>
              <a:latin typeface="Arial Narrow" pitchFamily="34" charset="0"/>
              <a:cs typeface="Arial" charset="0"/>
            </a:rPr>
            <a:t>Coagulase</a:t>
          </a:r>
          <a:r>
            <a:rPr kumimoji="0" lang="en-US" sz="2800" b="1" i="0" u="none" strike="noStrike" cap="none" normalizeH="0" baseline="0" dirty="0" smtClean="0">
              <a:ln/>
              <a:effectLst/>
              <a:latin typeface="Arial Narrow" pitchFamily="34" charset="0"/>
              <a:cs typeface="Arial" charset="0"/>
            </a:rPr>
            <a:t> Positive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1" u="none" strike="noStrike" cap="none" normalizeH="0" baseline="0" dirty="0" smtClean="0">
              <a:ln/>
              <a:effectLst/>
              <a:latin typeface="Arial Narrow" pitchFamily="34" charset="0"/>
              <a:cs typeface="Arial" charset="0"/>
            </a:rPr>
            <a:t>S. aureus</a:t>
          </a:r>
          <a:endParaRPr kumimoji="0" lang="en-US" sz="2800" b="0" i="0" u="none" strike="noStrike" cap="none" normalizeH="0" baseline="0" dirty="0" smtClean="0">
            <a:ln/>
            <a:effectLst/>
            <a:latin typeface="Arial Narrow" pitchFamily="34" charset="0"/>
            <a:cs typeface="Arial" charset="0"/>
          </a:endParaRPr>
        </a:p>
      </dgm:t>
    </dgm:pt>
    <dgm:pt modelId="{787B1A05-6A71-4D5D-BDA8-8882DE47D858}" type="parTrans" cxnId="{D460E790-78BF-4A7A-BDFD-6D8D8784700D}">
      <dgm:prSet/>
      <dgm:spPr/>
      <dgm:t>
        <a:bodyPr/>
        <a:lstStyle/>
        <a:p>
          <a:endParaRPr lang="en-GB" sz="2000"/>
        </a:p>
      </dgm:t>
    </dgm:pt>
    <dgm:pt modelId="{11F4D308-F82A-471E-A000-8BAC26EFC95E}" type="sibTrans" cxnId="{D460E790-78BF-4A7A-BDFD-6D8D8784700D}">
      <dgm:prSet/>
      <dgm:spPr/>
      <dgm:t>
        <a:bodyPr/>
        <a:lstStyle/>
        <a:p>
          <a:endParaRPr lang="en-GB" sz="2000"/>
        </a:p>
      </dgm:t>
    </dgm:pt>
    <dgm:pt modelId="{C8D231D2-8821-43F3-A104-BA5AC89544C6}">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err="1" smtClean="0">
              <a:ln/>
              <a:effectLst/>
              <a:latin typeface="Arial Narrow" pitchFamily="34" charset="0"/>
              <a:cs typeface="Arial" charset="0"/>
            </a:rPr>
            <a:t>Coagulase</a:t>
          </a:r>
          <a:r>
            <a:rPr kumimoji="0" lang="en-US" sz="2800" b="1" i="0" u="none" strike="noStrike" cap="none" normalizeH="0" baseline="0" dirty="0" smtClean="0">
              <a:ln/>
              <a:effectLst/>
              <a:latin typeface="Arial Narrow" pitchFamily="34" charset="0"/>
              <a:cs typeface="Arial" charset="0"/>
            </a:rPr>
            <a:t>-Negative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1" u="none" strike="noStrike" cap="none" normalizeH="0" baseline="0" dirty="0" smtClean="0">
              <a:ln/>
              <a:effectLst/>
              <a:latin typeface="Arial Narrow" pitchFamily="34" charset="0"/>
              <a:cs typeface="Arial" charset="0"/>
            </a:rPr>
            <a:t>S. epidermidis &amp; S. saprophyticus</a:t>
          </a:r>
          <a:endParaRPr kumimoji="0" lang="en-US" sz="2400" b="0" i="0" u="none" strike="noStrike" cap="none" normalizeH="0" baseline="0" dirty="0" smtClean="0">
            <a:ln/>
            <a:effectLst/>
            <a:latin typeface="Arial Narrow" pitchFamily="34" charset="0"/>
            <a:cs typeface="Arial" charset="0"/>
          </a:endParaRPr>
        </a:p>
      </dgm:t>
    </dgm:pt>
    <dgm:pt modelId="{A46E8DF9-B689-48FF-A638-C535BB2EE604}" type="parTrans" cxnId="{BC7B6753-C883-4218-8C73-E16AF4739895}">
      <dgm:prSet/>
      <dgm:spPr/>
      <dgm:t>
        <a:bodyPr/>
        <a:lstStyle/>
        <a:p>
          <a:endParaRPr lang="en-GB" sz="2000"/>
        </a:p>
      </dgm:t>
    </dgm:pt>
    <dgm:pt modelId="{018F5069-009C-4D4B-9BBD-E0678F0AE398}" type="sibTrans" cxnId="{BC7B6753-C883-4218-8C73-E16AF4739895}">
      <dgm:prSet/>
      <dgm:spPr/>
      <dgm:t>
        <a:bodyPr/>
        <a:lstStyle/>
        <a:p>
          <a:endParaRPr lang="en-GB" sz="2000"/>
        </a:p>
      </dgm:t>
    </dgm:pt>
    <dgm:pt modelId="{498BC3F6-BD1C-4AE6-B33A-7264D4592103}" type="pres">
      <dgm:prSet presAssocID="{042B51B9-CFDD-40C8-8302-E99227948A0C}" presName="hierChild1" presStyleCnt="0">
        <dgm:presLayoutVars>
          <dgm:orgChart val="1"/>
          <dgm:chPref val="1"/>
          <dgm:dir/>
          <dgm:animOne val="branch"/>
          <dgm:animLvl val="lvl"/>
          <dgm:resizeHandles/>
        </dgm:presLayoutVars>
      </dgm:prSet>
      <dgm:spPr/>
    </dgm:pt>
    <dgm:pt modelId="{8143A012-402D-4CD3-9F52-ABE953F40BAE}" type="pres">
      <dgm:prSet presAssocID="{0F6C59A8-2684-477E-874C-636CF0D39B8E}" presName="hierRoot1" presStyleCnt="0">
        <dgm:presLayoutVars>
          <dgm:hierBranch/>
        </dgm:presLayoutVars>
      </dgm:prSet>
      <dgm:spPr/>
    </dgm:pt>
    <dgm:pt modelId="{00485B99-B394-4A54-B42A-D6B6E6DEA4C5}" type="pres">
      <dgm:prSet presAssocID="{0F6C59A8-2684-477E-874C-636CF0D39B8E}" presName="rootComposite1" presStyleCnt="0"/>
      <dgm:spPr/>
    </dgm:pt>
    <dgm:pt modelId="{824B08FE-0A87-4FFD-A7CE-CC23FBA7CBE1}" type="pres">
      <dgm:prSet presAssocID="{0F6C59A8-2684-477E-874C-636CF0D39B8E}" presName="rootText1" presStyleLbl="node0" presStyleIdx="0" presStyleCnt="1" custScaleX="197735" custLinFactNeighborY="-10790">
        <dgm:presLayoutVars>
          <dgm:chPref val="3"/>
        </dgm:presLayoutVars>
      </dgm:prSet>
      <dgm:spPr/>
      <dgm:t>
        <a:bodyPr/>
        <a:lstStyle/>
        <a:p>
          <a:endParaRPr lang="en-GB"/>
        </a:p>
      </dgm:t>
    </dgm:pt>
    <dgm:pt modelId="{58C7F3E1-F286-432B-9808-E8ED2E7183B0}" type="pres">
      <dgm:prSet presAssocID="{0F6C59A8-2684-477E-874C-636CF0D39B8E}" presName="rootConnector1" presStyleLbl="node1" presStyleIdx="0" presStyleCnt="0"/>
      <dgm:spPr/>
      <dgm:t>
        <a:bodyPr/>
        <a:lstStyle/>
        <a:p>
          <a:endParaRPr lang="en-GB"/>
        </a:p>
      </dgm:t>
    </dgm:pt>
    <dgm:pt modelId="{9043DDC7-3F5B-4270-B3FD-286CA845030F}" type="pres">
      <dgm:prSet presAssocID="{0F6C59A8-2684-477E-874C-636CF0D39B8E}" presName="hierChild2" presStyleCnt="0"/>
      <dgm:spPr/>
    </dgm:pt>
    <dgm:pt modelId="{BE1989F1-98CA-4551-9986-0E5C98BD7790}" type="pres">
      <dgm:prSet presAssocID="{787B1A05-6A71-4D5D-BDA8-8882DE47D858}" presName="Name35" presStyleLbl="parChTrans1D2" presStyleIdx="0" presStyleCnt="2"/>
      <dgm:spPr/>
      <dgm:t>
        <a:bodyPr/>
        <a:lstStyle/>
        <a:p>
          <a:endParaRPr lang="en-GB"/>
        </a:p>
      </dgm:t>
    </dgm:pt>
    <dgm:pt modelId="{AC339AA8-1C0D-4071-8C20-5B505401FB45}" type="pres">
      <dgm:prSet presAssocID="{98FE0319-6B08-4D3C-B502-DB4207A7588F}" presName="hierRoot2" presStyleCnt="0">
        <dgm:presLayoutVars>
          <dgm:hierBranch/>
        </dgm:presLayoutVars>
      </dgm:prSet>
      <dgm:spPr/>
    </dgm:pt>
    <dgm:pt modelId="{474EA782-E795-4227-BFF8-CDDDA97F7B0A}" type="pres">
      <dgm:prSet presAssocID="{98FE0319-6B08-4D3C-B502-DB4207A7588F}" presName="rootComposite" presStyleCnt="0"/>
      <dgm:spPr/>
    </dgm:pt>
    <dgm:pt modelId="{032780BF-C5CE-46B3-8850-796F394E59BC}" type="pres">
      <dgm:prSet presAssocID="{98FE0319-6B08-4D3C-B502-DB4207A7588F}" presName="rootText" presStyleLbl="node2" presStyleIdx="0" presStyleCnt="2" custScaleX="227311">
        <dgm:presLayoutVars>
          <dgm:chPref val="3"/>
        </dgm:presLayoutVars>
      </dgm:prSet>
      <dgm:spPr/>
      <dgm:t>
        <a:bodyPr/>
        <a:lstStyle/>
        <a:p>
          <a:endParaRPr lang="en-GB"/>
        </a:p>
      </dgm:t>
    </dgm:pt>
    <dgm:pt modelId="{E4B4AC0A-2B87-49AA-9A70-972BAE2B3BDC}" type="pres">
      <dgm:prSet presAssocID="{98FE0319-6B08-4D3C-B502-DB4207A7588F}" presName="rootConnector" presStyleLbl="node2" presStyleIdx="0" presStyleCnt="2"/>
      <dgm:spPr/>
      <dgm:t>
        <a:bodyPr/>
        <a:lstStyle/>
        <a:p>
          <a:endParaRPr lang="en-GB"/>
        </a:p>
      </dgm:t>
    </dgm:pt>
    <dgm:pt modelId="{9C21A611-9F57-476A-9BE0-5C6435E14346}" type="pres">
      <dgm:prSet presAssocID="{98FE0319-6B08-4D3C-B502-DB4207A7588F}" presName="hierChild4" presStyleCnt="0"/>
      <dgm:spPr/>
    </dgm:pt>
    <dgm:pt modelId="{C5B046B8-8F90-44BA-AAD7-10F20598470B}" type="pres">
      <dgm:prSet presAssocID="{98FE0319-6B08-4D3C-B502-DB4207A7588F}" presName="hierChild5" presStyleCnt="0"/>
      <dgm:spPr/>
    </dgm:pt>
    <dgm:pt modelId="{0737D0E3-075C-450A-B8B2-41CD3856CE4C}" type="pres">
      <dgm:prSet presAssocID="{A46E8DF9-B689-48FF-A638-C535BB2EE604}" presName="Name35" presStyleLbl="parChTrans1D2" presStyleIdx="1" presStyleCnt="2"/>
      <dgm:spPr/>
      <dgm:t>
        <a:bodyPr/>
        <a:lstStyle/>
        <a:p>
          <a:endParaRPr lang="en-GB"/>
        </a:p>
      </dgm:t>
    </dgm:pt>
    <dgm:pt modelId="{AEB27A2E-0A9B-46B1-91D4-875807CB2FF2}" type="pres">
      <dgm:prSet presAssocID="{C8D231D2-8821-43F3-A104-BA5AC89544C6}" presName="hierRoot2" presStyleCnt="0">
        <dgm:presLayoutVars>
          <dgm:hierBranch/>
        </dgm:presLayoutVars>
      </dgm:prSet>
      <dgm:spPr/>
    </dgm:pt>
    <dgm:pt modelId="{6B0C36BB-87D8-4BF1-9AEE-93F934C4B079}" type="pres">
      <dgm:prSet presAssocID="{C8D231D2-8821-43F3-A104-BA5AC89544C6}" presName="rootComposite" presStyleCnt="0"/>
      <dgm:spPr/>
    </dgm:pt>
    <dgm:pt modelId="{B1C31961-B7B0-445B-8808-CF617D45ADCA}" type="pres">
      <dgm:prSet presAssocID="{C8D231D2-8821-43F3-A104-BA5AC89544C6}" presName="rootText" presStyleLbl="node2" presStyleIdx="1" presStyleCnt="2" custScaleX="242558">
        <dgm:presLayoutVars>
          <dgm:chPref val="3"/>
        </dgm:presLayoutVars>
      </dgm:prSet>
      <dgm:spPr/>
      <dgm:t>
        <a:bodyPr/>
        <a:lstStyle/>
        <a:p>
          <a:endParaRPr lang="en-GB"/>
        </a:p>
      </dgm:t>
    </dgm:pt>
    <dgm:pt modelId="{0CDB7C28-E401-4D39-B925-7828ECDFFF54}" type="pres">
      <dgm:prSet presAssocID="{C8D231D2-8821-43F3-A104-BA5AC89544C6}" presName="rootConnector" presStyleLbl="node2" presStyleIdx="1" presStyleCnt="2"/>
      <dgm:spPr/>
      <dgm:t>
        <a:bodyPr/>
        <a:lstStyle/>
        <a:p>
          <a:endParaRPr lang="en-GB"/>
        </a:p>
      </dgm:t>
    </dgm:pt>
    <dgm:pt modelId="{FBD82056-31A2-45C5-8B1C-D9B780CC2271}" type="pres">
      <dgm:prSet presAssocID="{C8D231D2-8821-43F3-A104-BA5AC89544C6}" presName="hierChild4" presStyleCnt="0"/>
      <dgm:spPr/>
    </dgm:pt>
    <dgm:pt modelId="{E4581413-BF2D-4F04-9B82-ADFBD680F8AF}" type="pres">
      <dgm:prSet presAssocID="{C8D231D2-8821-43F3-A104-BA5AC89544C6}" presName="hierChild5" presStyleCnt="0"/>
      <dgm:spPr/>
    </dgm:pt>
    <dgm:pt modelId="{784BCB7C-95BD-4F8D-A917-6D2433DE46FA}" type="pres">
      <dgm:prSet presAssocID="{0F6C59A8-2684-477E-874C-636CF0D39B8E}" presName="hierChild3" presStyleCnt="0"/>
      <dgm:spPr/>
    </dgm:pt>
  </dgm:ptLst>
  <dgm:cxnLst>
    <dgm:cxn modelId="{2F14ABA7-C08B-47F3-9B33-3E3E81A1C741}" type="presOf" srcId="{0F6C59A8-2684-477E-874C-636CF0D39B8E}" destId="{58C7F3E1-F286-432B-9808-E8ED2E7183B0}" srcOrd="1" destOrd="0" presId="urn:microsoft.com/office/officeart/2005/8/layout/orgChart1"/>
    <dgm:cxn modelId="{D460E790-78BF-4A7A-BDFD-6D8D8784700D}" srcId="{0F6C59A8-2684-477E-874C-636CF0D39B8E}" destId="{98FE0319-6B08-4D3C-B502-DB4207A7588F}" srcOrd="0" destOrd="0" parTransId="{787B1A05-6A71-4D5D-BDA8-8882DE47D858}" sibTransId="{11F4D308-F82A-471E-A000-8BAC26EFC95E}"/>
    <dgm:cxn modelId="{345FC689-964C-4F3D-B746-DBE34A7D056B}" type="presOf" srcId="{98FE0319-6B08-4D3C-B502-DB4207A7588F}" destId="{032780BF-C5CE-46B3-8850-796F394E59BC}" srcOrd="0" destOrd="0" presId="urn:microsoft.com/office/officeart/2005/8/layout/orgChart1"/>
    <dgm:cxn modelId="{293EA249-FDFA-4051-B896-F09BBDB5C590}" type="presOf" srcId="{042B51B9-CFDD-40C8-8302-E99227948A0C}" destId="{498BC3F6-BD1C-4AE6-B33A-7264D4592103}" srcOrd="0" destOrd="0" presId="urn:microsoft.com/office/officeart/2005/8/layout/orgChart1"/>
    <dgm:cxn modelId="{22792C42-87B4-4496-9238-125E08F2978B}" type="presOf" srcId="{A46E8DF9-B689-48FF-A638-C535BB2EE604}" destId="{0737D0E3-075C-450A-B8B2-41CD3856CE4C}" srcOrd="0" destOrd="0" presId="urn:microsoft.com/office/officeart/2005/8/layout/orgChart1"/>
    <dgm:cxn modelId="{BC7B6753-C883-4218-8C73-E16AF4739895}" srcId="{0F6C59A8-2684-477E-874C-636CF0D39B8E}" destId="{C8D231D2-8821-43F3-A104-BA5AC89544C6}" srcOrd="1" destOrd="0" parTransId="{A46E8DF9-B689-48FF-A638-C535BB2EE604}" sibTransId="{018F5069-009C-4D4B-9BBD-E0678F0AE398}"/>
    <dgm:cxn modelId="{E5D6D058-72AE-4800-87FD-CDFC6B020A0D}" type="presOf" srcId="{C8D231D2-8821-43F3-A104-BA5AC89544C6}" destId="{B1C31961-B7B0-445B-8808-CF617D45ADCA}" srcOrd="0" destOrd="0" presId="urn:microsoft.com/office/officeart/2005/8/layout/orgChart1"/>
    <dgm:cxn modelId="{12BFC515-3CB0-4157-8AFE-88C65D1B391C}" type="presOf" srcId="{0F6C59A8-2684-477E-874C-636CF0D39B8E}" destId="{824B08FE-0A87-4FFD-A7CE-CC23FBA7CBE1}" srcOrd="0" destOrd="0" presId="urn:microsoft.com/office/officeart/2005/8/layout/orgChart1"/>
    <dgm:cxn modelId="{DD3FB66B-CF64-4510-8CF6-7F4BD2F49B29}" type="presOf" srcId="{787B1A05-6A71-4D5D-BDA8-8882DE47D858}" destId="{BE1989F1-98CA-4551-9986-0E5C98BD7790}" srcOrd="0" destOrd="0" presId="urn:microsoft.com/office/officeart/2005/8/layout/orgChart1"/>
    <dgm:cxn modelId="{9FF9A47F-BED6-4DBF-B6E6-8862BB3F61D1}" type="presOf" srcId="{C8D231D2-8821-43F3-A104-BA5AC89544C6}" destId="{0CDB7C28-E401-4D39-B925-7828ECDFFF54}" srcOrd="1" destOrd="0" presId="urn:microsoft.com/office/officeart/2005/8/layout/orgChart1"/>
    <dgm:cxn modelId="{C3C9A8E4-61C3-42D2-8D68-4769B0DE4781}" type="presOf" srcId="{98FE0319-6B08-4D3C-B502-DB4207A7588F}" destId="{E4B4AC0A-2B87-49AA-9A70-972BAE2B3BDC}" srcOrd="1" destOrd="0" presId="urn:microsoft.com/office/officeart/2005/8/layout/orgChart1"/>
    <dgm:cxn modelId="{20ED62E7-3CF8-4ED2-B3EC-B72BC1EBEDED}" srcId="{042B51B9-CFDD-40C8-8302-E99227948A0C}" destId="{0F6C59A8-2684-477E-874C-636CF0D39B8E}" srcOrd="0" destOrd="0" parTransId="{777716C6-1EC3-49B2-A0AD-182492742194}" sibTransId="{3D182F34-FF6C-4CE2-893F-BB9DEC961505}"/>
    <dgm:cxn modelId="{DA6053B4-7DFE-44C6-BB03-E05E716BA4A6}" type="presParOf" srcId="{498BC3F6-BD1C-4AE6-B33A-7264D4592103}" destId="{8143A012-402D-4CD3-9F52-ABE953F40BAE}" srcOrd="0" destOrd="0" presId="urn:microsoft.com/office/officeart/2005/8/layout/orgChart1"/>
    <dgm:cxn modelId="{F0A632AF-661B-4390-81D5-7E4802A942C3}" type="presParOf" srcId="{8143A012-402D-4CD3-9F52-ABE953F40BAE}" destId="{00485B99-B394-4A54-B42A-D6B6E6DEA4C5}" srcOrd="0" destOrd="0" presId="urn:microsoft.com/office/officeart/2005/8/layout/orgChart1"/>
    <dgm:cxn modelId="{89925968-C6AE-4433-9520-5FD56EB5217D}" type="presParOf" srcId="{00485B99-B394-4A54-B42A-D6B6E6DEA4C5}" destId="{824B08FE-0A87-4FFD-A7CE-CC23FBA7CBE1}" srcOrd="0" destOrd="0" presId="urn:microsoft.com/office/officeart/2005/8/layout/orgChart1"/>
    <dgm:cxn modelId="{02CD6E15-E6AB-4483-8466-7492B301F5D6}" type="presParOf" srcId="{00485B99-B394-4A54-B42A-D6B6E6DEA4C5}" destId="{58C7F3E1-F286-432B-9808-E8ED2E7183B0}" srcOrd="1" destOrd="0" presId="urn:microsoft.com/office/officeart/2005/8/layout/orgChart1"/>
    <dgm:cxn modelId="{1DF0084F-76FC-45FD-B7DD-00FD8A1C6952}" type="presParOf" srcId="{8143A012-402D-4CD3-9F52-ABE953F40BAE}" destId="{9043DDC7-3F5B-4270-B3FD-286CA845030F}" srcOrd="1" destOrd="0" presId="urn:microsoft.com/office/officeart/2005/8/layout/orgChart1"/>
    <dgm:cxn modelId="{6842F409-F089-468A-AD3D-BB83013A9319}" type="presParOf" srcId="{9043DDC7-3F5B-4270-B3FD-286CA845030F}" destId="{BE1989F1-98CA-4551-9986-0E5C98BD7790}" srcOrd="0" destOrd="0" presId="urn:microsoft.com/office/officeart/2005/8/layout/orgChart1"/>
    <dgm:cxn modelId="{C5AB7594-126E-4B67-85FD-D18375221CD8}" type="presParOf" srcId="{9043DDC7-3F5B-4270-B3FD-286CA845030F}" destId="{AC339AA8-1C0D-4071-8C20-5B505401FB45}" srcOrd="1" destOrd="0" presId="urn:microsoft.com/office/officeart/2005/8/layout/orgChart1"/>
    <dgm:cxn modelId="{4E865062-5618-4033-B919-0260E52E3B74}" type="presParOf" srcId="{AC339AA8-1C0D-4071-8C20-5B505401FB45}" destId="{474EA782-E795-4227-BFF8-CDDDA97F7B0A}" srcOrd="0" destOrd="0" presId="urn:microsoft.com/office/officeart/2005/8/layout/orgChart1"/>
    <dgm:cxn modelId="{61A67245-CC3E-417F-B861-0C527F3BB54A}" type="presParOf" srcId="{474EA782-E795-4227-BFF8-CDDDA97F7B0A}" destId="{032780BF-C5CE-46B3-8850-796F394E59BC}" srcOrd="0" destOrd="0" presId="urn:microsoft.com/office/officeart/2005/8/layout/orgChart1"/>
    <dgm:cxn modelId="{7AE3B8E8-5982-4FB5-A433-E208A03466B4}" type="presParOf" srcId="{474EA782-E795-4227-BFF8-CDDDA97F7B0A}" destId="{E4B4AC0A-2B87-49AA-9A70-972BAE2B3BDC}" srcOrd="1" destOrd="0" presId="urn:microsoft.com/office/officeart/2005/8/layout/orgChart1"/>
    <dgm:cxn modelId="{8F334E8D-63F5-485A-8927-03D059BEBE56}" type="presParOf" srcId="{AC339AA8-1C0D-4071-8C20-5B505401FB45}" destId="{9C21A611-9F57-476A-9BE0-5C6435E14346}" srcOrd="1" destOrd="0" presId="urn:microsoft.com/office/officeart/2005/8/layout/orgChart1"/>
    <dgm:cxn modelId="{1296619A-B7A7-4D5F-8D98-58C734757F0C}" type="presParOf" srcId="{AC339AA8-1C0D-4071-8C20-5B505401FB45}" destId="{C5B046B8-8F90-44BA-AAD7-10F20598470B}" srcOrd="2" destOrd="0" presId="urn:microsoft.com/office/officeart/2005/8/layout/orgChart1"/>
    <dgm:cxn modelId="{DC4E670D-25F5-4B4D-B2C3-56B5FD876838}" type="presParOf" srcId="{9043DDC7-3F5B-4270-B3FD-286CA845030F}" destId="{0737D0E3-075C-450A-B8B2-41CD3856CE4C}" srcOrd="2" destOrd="0" presId="urn:microsoft.com/office/officeart/2005/8/layout/orgChart1"/>
    <dgm:cxn modelId="{78996BB8-B2F2-4629-B79A-8AB0AFB5F4B3}" type="presParOf" srcId="{9043DDC7-3F5B-4270-B3FD-286CA845030F}" destId="{AEB27A2E-0A9B-46B1-91D4-875807CB2FF2}" srcOrd="3" destOrd="0" presId="urn:microsoft.com/office/officeart/2005/8/layout/orgChart1"/>
    <dgm:cxn modelId="{5A1F35D0-2EF9-4FBF-8527-14A71D1B93C1}" type="presParOf" srcId="{AEB27A2E-0A9B-46B1-91D4-875807CB2FF2}" destId="{6B0C36BB-87D8-4BF1-9AEE-93F934C4B079}" srcOrd="0" destOrd="0" presId="urn:microsoft.com/office/officeart/2005/8/layout/orgChart1"/>
    <dgm:cxn modelId="{961695F0-4D9F-4D0C-BF61-A143D5F866EB}" type="presParOf" srcId="{6B0C36BB-87D8-4BF1-9AEE-93F934C4B079}" destId="{B1C31961-B7B0-445B-8808-CF617D45ADCA}" srcOrd="0" destOrd="0" presId="urn:microsoft.com/office/officeart/2005/8/layout/orgChart1"/>
    <dgm:cxn modelId="{4260921D-0F7B-4033-9560-EC68A26901AD}" type="presParOf" srcId="{6B0C36BB-87D8-4BF1-9AEE-93F934C4B079}" destId="{0CDB7C28-E401-4D39-B925-7828ECDFFF54}" srcOrd="1" destOrd="0" presId="urn:microsoft.com/office/officeart/2005/8/layout/orgChart1"/>
    <dgm:cxn modelId="{3CAF471D-4786-41FB-AECA-AE12FC71D5A1}" type="presParOf" srcId="{AEB27A2E-0A9B-46B1-91D4-875807CB2FF2}" destId="{FBD82056-31A2-45C5-8B1C-D9B780CC2271}" srcOrd="1" destOrd="0" presId="urn:microsoft.com/office/officeart/2005/8/layout/orgChart1"/>
    <dgm:cxn modelId="{FA0B72B5-71F9-4DC3-8F3D-4B0EFC4DA437}" type="presParOf" srcId="{AEB27A2E-0A9B-46B1-91D4-875807CB2FF2}" destId="{E4581413-BF2D-4F04-9B82-ADFBD680F8AF}" srcOrd="2" destOrd="0" presId="urn:microsoft.com/office/officeart/2005/8/layout/orgChart1"/>
    <dgm:cxn modelId="{70D2059D-4B46-47F3-A8FC-A9792E083B24}" type="presParOf" srcId="{8143A012-402D-4CD3-9F52-ABE953F40BAE}" destId="{784BCB7C-95BD-4F8D-A917-6D2433DE46F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08FFDB-FC81-449E-B38A-5857434F7E27}" type="doc">
      <dgm:prSet loTypeId="urn:microsoft.com/office/officeart/2005/8/layout/orgChart1" loCatId="hierarchy" qsTypeId="urn:microsoft.com/office/officeart/2005/8/quickstyle/simple3" qsCatId="simple" csTypeId="urn:microsoft.com/office/officeart/2005/8/colors/accent1_2" csCatId="accent1" phldr="1"/>
      <dgm:spPr/>
    </dgm:pt>
    <dgm:pt modelId="{84200460-6793-411B-9522-410065EB960B}">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err="1" smtClean="0">
              <a:ln/>
              <a:effectLst/>
              <a:cs typeface="Arial" charset="0"/>
            </a:rPr>
            <a:t>DNase</a:t>
          </a:r>
          <a:r>
            <a:rPr kumimoji="0" lang="en-US" sz="2800" b="1" i="0" u="none" strike="noStrike" cap="none" normalizeH="0" baseline="0" dirty="0" smtClean="0">
              <a:ln/>
              <a:effectLst/>
              <a:cs typeface="Arial" charset="0"/>
            </a:rPr>
            <a:t> test</a:t>
          </a:r>
        </a:p>
      </dgm:t>
    </dgm:pt>
    <dgm:pt modelId="{50F3EA69-5B8D-4485-833E-609569D4B5A6}" type="parTrans" cxnId="{9F6888CA-8059-4F40-B8C4-EE7538A7FE8B}">
      <dgm:prSet/>
      <dgm:spPr/>
      <dgm:t>
        <a:bodyPr/>
        <a:lstStyle/>
        <a:p>
          <a:endParaRPr lang="en-US"/>
        </a:p>
      </dgm:t>
    </dgm:pt>
    <dgm:pt modelId="{85759D47-E175-4EF4-80B1-88E84B1540CB}" type="sibTrans" cxnId="{9F6888CA-8059-4F40-B8C4-EE7538A7FE8B}">
      <dgm:prSet/>
      <dgm:spPr/>
      <dgm:t>
        <a:bodyPr/>
        <a:lstStyle/>
        <a:p>
          <a:endParaRPr lang="en-US"/>
        </a:p>
      </dgm:t>
    </dgm:pt>
    <dgm:pt modelId="{583FFEF2-A715-4B64-8385-1420AA863966}">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effectLst/>
              <a:cs typeface="Arial" charset="0"/>
            </a:rPr>
            <a:t>Positive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err="1" smtClean="0">
              <a:ln/>
              <a:effectLst/>
              <a:cs typeface="Arial" charset="0"/>
            </a:rPr>
            <a:t>Staphylococus</a:t>
          </a:r>
          <a:r>
            <a:rPr kumimoji="0" lang="en-US" sz="2000" b="1" i="1" u="none" strike="noStrike" cap="none" normalizeH="0" baseline="0" dirty="0" smtClean="0">
              <a:ln/>
              <a:effectLst/>
              <a:cs typeface="Arial" charset="0"/>
            </a:rPr>
            <a:t> aureus</a:t>
          </a:r>
          <a:endParaRPr kumimoji="0" lang="en-US" sz="2000" b="1" i="0" u="none" strike="noStrike" cap="none" normalizeH="0" baseline="0" dirty="0" smtClean="0">
            <a:ln/>
            <a:effectLst/>
            <a:cs typeface="Arial" charset="0"/>
          </a:endParaRPr>
        </a:p>
      </dgm:t>
    </dgm:pt>
    <dgm:pt modelId="{7AB5FDC8-3DEE-4741-B85E-5AC1E1781548}" type="parTrans" cxnId="{65E6C6AF-3489-4C7F-90D3-1301C8F820F0}">
      <dgm:prSet/>
      <dgm:spPr/>
      <dgm:t>
        <a:bodyPr/>
        <a:lstStyle/>
        <a:p>
          <a:endParaRPr lang="en-US"/>
        </a:p>
      </dgm:t>
    </dgm:pt>
    <dgm:pt modelId="{5151D649-8C1D-4301-8748-74881C843051}" type="sibTrans" cxnId="{65E6C6AF-3489-4C7F-90D3-1301C8F820F0}">
      <dgm:prSet/>
      <dgm:spPr/>
      <dgm:t>
        <a:bodyPr/>
        <a:lstStyle/>
        <a:p>
          <a:endParaRPr lang="en-US"/>
        </a:p>
      </dgm:t>
    </dgm:pt>
    <dgm:pt modelId="{029BD267-F872-4EFF-A5E3-0DD6177366A7}">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effectLst/>
              <a:cs typeface="Arial" charset="0"/>
            </a:rPr>
            <a:t>Negative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smtClean="0">
              <a:ln/>
              <a:effectLst/>
              <a:cs typeface="Arial" charset="0"/>
            </a:rPr>
            <a:t>S. epidermidis &amp; S. saprophyticus</a:t>
          </a:r>
          <a:endParaRPr kumimoji="0" lang="en-US" sz="2000" b="1" i="0" u="none" strike="noStrike" cap="none" normalizeH="0" baseline="0" dirty="0" smtClean="0">
            <a:ln/>
            <a:effectLst/>
            <a:cs typeface="Arial" charset="0"/>
          </a:endParaRPr>
        </a:p>
      </dgm:t>
    </dgm:pt>
    <dgm:pt modelId="{DF2E0458-782B-4306-830A-CF569859E2D8}" type="parTrans" cxnId="{FF2758C7-20EF-4642-837E-EC31CF47D2FF}">
      <dgm:prSet/>
      <dgm:spPr/>
      <dgm:t>
        <a:bodyPr/>
        <a:lstStyle/>
        <a:p>
          <a:endParaRPr lang="en-US"/>
        </a:p>
      </dgm:t>
    </dgm:pt>
    <dgm:pt modelId="{7DA73488-5CDF-4F86-8122-D12B8A1FAD0E}" type="sibTrans" cxnId="{FF2758C7-20EF-4642-837E-EC31CF47D2FF}">
      <dgm:prSet/>
      <dgm:spPr/>
      <dgm:t>
        <a:bodyPr/>
        <a:lstStyle/>
        <a:p>
          <a:endParaRPr lang="en-US"/>
        </a:p>
      </dgm:t>
    </dgm:pt>
    <dgm:pt modelId="{B7982C98-E11F-4995-9A3F-F224C7591181}" type="pres">
      <dgm:prSet presAssocID="{2608FFDB-FC81-449E-B38A-5857434F7E27}" presName="hierChild1" presStyleCnt="0">
        <dgm:presLayoutVars>
          <dgm:orgChart val="1"/>
          <dgm:chPref val="1"/>
          <dgm:dir/>
          <dgm:animOne val="branch"/>
          <dgm:animLvl val="lvl"/>
          <dgm:resizeHandles/>
        </dgm:presLayoutVars>
      </dgm:prSet>
      <dgm:spPr/>
    </dgm:pt>
    <dgm:pt modelId="{0813EB97-97F5-4F93-BC63-8227E4BDCD6B}" type="pres">
      <dgm:prSet presAssocID="{84200460-6793-411B-9522-410065EB960B}" presName="hierRoot1" presStyleCnt="0">
        <dgm:presLayoutVars>
          <dgm:hierBranch/>
        </dgm:presLayoutVars>
      </dgm:prSet>
      <dgm:spPr/>
    </dgm:pt>
    <dgm:pt modelId="{DB96114D-FA0A-409D-825D-851A5A1D3343}" type="pres">
      <dgm:prSet presAssocID="{84200460-6793-411B-9522-410065EB960B}" presName="rootComposite1" presStyleCnt="0"/>
      <dgm:spPr/>
    </dgm:pt>
    <dgm:pt modelId="{0C4D1B81-FCDA-44A4-863B-EDDB9EBD5756}" type="pres">
      <dgm:prSet presAssocID="{84200460-6793-411B-9522-410065EB960B}" presName="rootText1" presStyleLbl="node0" presStyleIdx="0" presStyleCnt="1" custScaleX="172995" custLinFactNeighborY="-27">
        <dgm:presLayoutVars>
          <dgm:chPref val="3"/>
        </dgm:presLayoutVars>
      </dgm:prSet>
      <dgm:spPr/>
      <dgm:t>
        <a:bodyPr/>
        <a:lstStyle/>
        <a:p>
          <a:endParaRPr lang="en-US"/>
        </a:p>
      </dgm:t>
    </dgm:pt>
    <dgm:pt modelId="{0F33926A-55AA-4135-A511-B33DDA2102BF}" type="pres">
      <dgm:prSet presAssocID="{84200460-6793-411B-9522-410065EB960B}" presName="rootConnector1" presStyleLbl="node1" presStyleIdx="0" presStyleCnt="0"/>
      <dgm:spPr/>
      <dgm:t>
        <a:bodyPr/>
        <a:lstStyle/>
        <a:p>
          <a:endParaRPr lang="en-US"/>
        </a:p>
      </dgm:t>
    </dgm:pt>
    <dgm:pt modelId="{357AFF7C-A3B3-4506-869E-FD0FC43F5613}" type="pres">
      <dgm:prSet presAssocID="{84200460-6793-411B-9522-410065EB960B}" presName="hierChild2" presStyleCnt="0"/>
      <dgm:spPr/>
    </dgm:pt>
    <dgm:pt modelId="{2131F399-2E30-458F-B762-83A271974B28}" type="pres">
      <dgm:prSet presAssocID="{7AB5FDC8-3DEE-4741-B85E-5AC1E1781548}" presName="Name35" presStyleLbl="parChTrans1D2" presStyleIdx="0" presStyleCnt="2"/>
      <dgm:spPr/>
      <dgm:t>
        <a:bodyPr/>
        <a:lstStyle/>
        <a:p>
          <a:endParaRPr lang="en-US"/>
        </a:p>
      </dgm:t>
    </dgm:pt>
    <dgm:pt modelId="{FE3A08A0-843B-48C9-B495-503F4DC8DFE9}" type="pres">
      <dgm:prSet presAssocID="{583FFEF2-A715-4B64-8385-1420AA863966}" presName="hierRoot2" presStyleCnt="0">
        <dgm:presLayoutVars>
          <dgm:hierBranch/>
        </dgm:presLayoutVars>
      </dgm:prSet>
      <dgm:spPr/>
    </dgm:pt>
    <dgm:pt modelId="{C3C4E10D-9148-4601-83A4-EBDA671AC1D7}" type="pres">
      <dgm:prSet presAssocID="{583FFEF2-A715-4B64-8385-1420AA863966}" presName="rootComposite" presStyleCnt="0"/>
      <dgm:spPr/>
    </dgm:pt>
    <dgm:pt modelId="{DF99775F-7D7D-41E4-84A1-D70E147E9299}" type="pres">
      <dgm:prSet presAssocID="{583FFEF2-A715-4B64-8385-1420AA863966}" presName="rootText" presStyleLbl="node2" presStyleIdx="0" presStyleCnt="2" custScaleX="233931" custLinFactNeighborY="26868">
        <dgm:presLayoutVars>
          <dgm:chPref val="3"/>
        </dgm:presLayoutVars>
      </dgm:prSet>
      <dgm:spPr/>
      <dgm:t>
        <a:bodyPr/>
        <a:lstStyle/>
        <a:p>
          <a:endParaRPr lang="en-US"/>
        </a:p>
      </dgm:t>
    </dgm:pt>
    <dgm:pt modelId="{7F01A957-1190-49AA-8404-87C62C27F84A}" type="pres">
      <dgm:prSet presAssocID="{583FFEF2-A715-4B64-8385-1420AA863966}" presName="rootConnector" presStyleLbl="node2" presStyleIdx="0" presStyleCnt="2"/>
      <dgm:spPr/>
      <dgm:t>
        <a:bodyPr/>
        <a:lstStyle/>
        <a:p>
          <a:endParaRPr lang="en-US"/>
        </a:p>
      </dgm:t>
    </dgm:pt>
    <dgm:pt modelId="{B9D85051-4B92-4CDF-95A5-9782AD01024C}" type="pres">
      <dgm:prSet presAssocID="{583FFEF2-A715-4B64-8385-1420AA863966}" presName="hierChild4" presStyleCnt="0"/>
      <dgm:spPr/>
    </dgm:pt>
    <dgm:pt modelId="{F3C80D01-01AB-4DC9-92AE-6719C4F62E04}" type="pres">
      <dgm:prSet presAssocID="{583FFEF2-A715-4B64-8385-1420AA863966}" presName="hierChild5" presStyleCnt="0"/>
      <dgm:spPr/>
    </dgm:pt>
    <dgm:pt modelId="{2BAC2E20-7DFF-4913-8462-B97958EEE68B}" type="pres">
      <dgm:prSet presAssocID="{DF2E0458-782B-4306-830A-CF569859E2D8}" presName="Name35" presStyleLbl="parChTrans1D2" presStyleIdx="1" presStyleCnt="2"/>
      <dgm:spPr/>
      <dgm:t>
        <a:bodyPr/>
        <a:lstStyle/>
        <a:p>
          <a:endParaRPr lang="en-US"/>
        </a:p>
      </dgm:t>
    </dgm:pt>
    <dgm:pt modelId="{CFEDA74C-4E63-41DB-826E-6A386818C334}" type="pres">
      <dgm:prSet presAssocID="{029BD267-F872-4EFF-A5E3-0DD6177366A7}" presName="hierRoot2" presStyleCnt="0">
        <dgm:presLayoutVars>
          <dgm:hierBranch/>
        </dgm:presLayoutVars>
      </dgm:prSet>
      <dgm:spPr/>
    </dgm:pt>
    <dgm:pt modelId="{EB063594-BC70-4055-9E1A-B86F86847925}" type="pres">
      <dgm:prSet presAssocID="{029BD267-F872-4EFF-A5E3-0DD6177366A7}" presName="rootComposite" presStyleCnt="0"/>
      <dgm:spPr/>
    </dgm:pt>
    <dgm:pt modelId="{BACC539F-A5AF-4E14-86FA-E8C44901C0F1}" type="pres">
      <dgm:prSet presAssocID="{029BD267-F872-4EFF-A5E3-0DD6177366A7}" presName="rootText" presStyleLbl="node2" presStyleIdx="1" presStyleCnt="2" custScaleX="331019" custLinFactNeighborX="1771" custLinFactNeighborY="25388">
        <dgm:presLayoutVars>
          <dgm:chPref val="3"/>
        </dgm:presLayoutVars>
      </dgm:prSet>
      <dgm:spPr/>
      <dgm:t>
        <a:bodyPr/>
        <a:lstStyle/>
        <a:p>
          <a:endParaRPr lang="en-US"/>
        </a:p>
      </dgm:t>
    </dgm:pt>
    <dgm:pt modelId="{90457409-7CAE-4A28-B237-EE50BAC7F352}" type="pres">
      <dgm:prSet presAssocID="{029BD267-F872-4EFF-A5E3-0DD6177366A7}" presName="rootConnector" presStyleLbl="node2" presStyleIdx="1" presStyleCnt="2"/>
      <dgm:spPr/>
      <dgm:t>
        <a:bodyPr/>
        <a:lstStyle/>
        <a:p>
          <a:endParaRPr lang="en-US"/>
        </a:p>
      </dgm:t>
    </dgm:pt>
    <dgm:pt modelId="{22DF9543-498E-4A14-B5AA-3ADCCE6C38D9}" type="pres">
      <dgm:prSet presAssocID="{029BD267-F872-4EFF-A5E3-0DD6177366A7}" presName="hierChild4" presStyleCnt="0"/>
      <dgm:spPr/>
    </dgm:pt>
    <dgm:pt modelId="{C6353DE0-597B-4910-985F-A6AAA120151F}" type="pres">
      <dgm:prSet presAssocID="{029BD267-F872-4EFF-A5E3-0DD6177366A7}" presName="hierChild5" presStyleCnt="0"/>
      <dgm:spPr/>
    </dgm:pt>
    <dgm:pt modelId="{E95380E4-A88C-4EEE-A79F-43A4C3F0CEEE}" type="pres">
      <dgm:prSet presAssocID="{84200460-6793-411B-9522-410065EB960B}" presName="hierChild3" presStyleCnt="0"/>
      <dgm:spPr/>
    </dgm:pt>
  </dgm:ptLst>
  <dgm:cxnLst>
    <dgm:cxn modelId="{10BF62FA-AF01-486A-AAF8-B7D5B0545A5E}" type="presOf" srcId="{583FFEF2-A715-4B64-8385-1420AA863966}" destId="{DF99775F-7D7D-41E4-84A1-D70E147E9299}" srcOrd="0" destOrd="0" presId="urn:microsoft.com/office/officeart/2005/8/layout/orgChart1"/>
    <dgm:cxn modelId="{F8B35CAB-22F1-42DA-B8A0-329055DE6B40}" type="presOf" srcId="{2608FFDB-FC81-449E-B38A-5857434F7E27}" destId="{B7982C98-E11F-4995-9A3F-F224C7591181}" srcOrd="0" destOrd="0" presId="urn:microsoft.com/office/officeart/2005/8/layout/orgChart1"/>
    <dgm:cxn modelId="{49AC0F42-9BF9-4F8B-9821-4B41F4641B39}" type="presOf" srcId="{7AB5FDC8-3DEE-4741-B85E-5AC1E1781548}" destId="{2131F399-2E30-458F-B762-83A271974B28}" srcOrd="0" destOrd="0" presId="urn:microsoft.com/office/officeart/2005/8/layout/orgChart1"/>
    <dgm:cxn modelId="{9F6888CA-8059-4F40-B8C4-EE7538A7FE8B}" srcId="{2608FFDB-FC81-449E-B38A-5857434F7E27}" destId="{84200460-6793-411B-9522-410065EB960B}" srcOrd="0" destOrd="0" parTransId="{50F3EA69-5B8D-4485-833E-609569D4B5A6}" sibTransId="{85759D47-E175-4EF4-80B1-88E84B1540CB}"/>
    <dgm:cxn modelId="{65E6C6AF-3489-4C7F-90D3-1301C8F820F0}" srcId="{84200460-6793-411B-9522-410065EB960B}" destId="{583FFEF2-A715-4B64-8385-1420AA863966}" srcOrd="0" destOrd="0" parTransId="{7AB5FDC8-3DEE-4741-B85E-5AC1E1781548}" sibTransId="{5151D649-8C1D-4301-8748-74881C843051}"/>
    <dgm:cxn modelId="{5205AD0E-C016-4415-A4C1-17166944BDD4}" type="presOf" srcId="{583FFEF2-A715-4B64-8385-1420AA863966}" destId="{7F01A957-1190-49AA-8404-87C62C27F84A}" srcOrd="1" destOrd="0" presId="urn:microsoft.com/office/officeart/2005/8/layout/orgChart1"/>
    <dgm:cxn modelId="{776551AE-73D6-4369-A53B-A5ECACD9F7B3}" type="presOf" srcId="{84200460-6793-411B-9522-410065EB960B}" destId="{0C4D1B81-FCDA-44A4-863B-EDDB9EBD5756}" srcOrd="0" destOrd="0" presId="urn:microsoft.com/office/officeart/2005/8/layout/orgChart1"/>
    <dgm:cxn modelId="{7798CC5C-FECC-41B8-88AB-7C6B99945BBD}" type="presOf" srcId="{029BD267-F872-4EFF-A5E3-0DD6177366A7}" destId="{BACC539F-A5AF-4E14-86FA-E8C44901C0F1}" srcOrd="0" destOrd="0" presId="urn:microsoft.com/office/officeart/2005/8/layout/orgChart1"/>
    <dgm:cxn modelId="{C61BFB1E-30D1-4CE7-B41D-A222B6DD7068}" type="presOf" srcId="{029BD267-F872-4EFF-A5E3-0DD6177366A7}" destId="{90457409-7CAE-4A28-B237-EE50BAC7F352}" srcOrd="1" destOrd="0" presId="urn:microsoft.com/office/officeart/2005/8/layout/orgChart1"/>
    <dgm:cxn modelId="{FF2758C7-20EF-4642-837E-EC31CF47D2FF}" srcId="{84200460-6793-411B-9522-410065EB960B}" destId="{029BD267-F872-4EFF-A5E3-0DD6177366A7}" srcOrd="1" destOrd="0" parTransId="{DF2E0458-782B-4306-830A-CF569859E2D8}" sibTransId="{7DA73488-5CDF-4F86-8122-D12B8A1FAD0E}"/>
    <dgm:cxn modelId="{9D8D1C07-BE38-4F7C-9F43-FE298F34D5E6}" type="presOf" srcId="{84200460-6793-411B-9522-410065EB960B}" destId="{0F33926A-55AA-4135-A511-B33DDA2102BF}" srcOrd="1" destOrd="0" presId="urn:microsoft.com/office/officeart/2005/8/layout/orgChart1"/>
    <dgm:cxn modelId="{4A2511A9-1203-404D-ABB0-B41762F21933}" type="presOf" srcId="{DF2E0458-782B-4306-830A-CF569859E2D8}" destId="{2BAC2E20-7DFF-4913-8462-B97958EEE68B}" srcOrd="0" destOrd="0" presId="urn:microsoft.com/office/officeart/2005/8/layout/orgChart1"/>
    <dgm:cxn modelId="{325BBBF9-5A10-47BF-8963-E8F5F5EF0857}" type="presParOf" srcId="{B7982C98-E11F-4995-9A3F-F224C7591181}" destId="{0813EB97-97F5-4F93-BC63-8227E4BDCD6B}" srcOrd="0" destOrd="0" presId="urn:microsoft.com/office/officeart/2005/8/layout/orgChart1"/>
    <dgm:cxn modelId="{DDA26584-639D-4D5D-9832-3E9ED9A3C1D2}" type="presParOf" srcId="{0813EB97-97F5-4F93-BC63-8227E4BDCD6B}" destId="{DB96114D-FA0A-409D-825D-851A5A1D3343}" srcOrd="0" destOrd="0" presId="urn:microsoft.com/office/officeart/2005/8/layout/orgChart1"/>
    <dgm:cxn modelId="{8F376A60-C31C-4091-AA72-9F350AFD8D8F}" type="presParOf" srcId="{DB96114D-FA0A-409D-825D-851A5A1D3343}" destId="{0C4D1B81-FCDA-44A4-863B-EDDB9EBD5756}" srcOrd="0" destOrd="0" presId="urn:microsoft.com/office/officeart/2005/8/layout/orgChart1"/>
    <dgm:cxn modelId="{31EDE42C-0DD4-4B9E-8E9D-85D1913AAF26}" type="presParOf" srcId="{DB96114D-FA0A-409D-825D-851A5A1D3343}" destId="{0F33926A-55AA-4135-A511-B33DDA2102BF}" srcOrd="1" destOrd="0" presId="urn:microsoft.com/office/officeart/2005/8/layout/orgChart1"/>
    <dgm:cxn modelId="{F823C9D8-E3B6-4906-8F60-B70F697A8F1F}" type="presParOf" srcId="{0813EB97-97F5-4F93-BC63-8227E4BDCD6B}" destId="{357AFF7C-A3B3-4506-869E-FD0FC43F5613}" srcOrd="1" destOrd="0" presId="urn:microsoft.com/office/officeart/2005/8/layout/orgChart1"/>
    <dgm:cxn modelId="{7BEB350E-17D9-48DE-8EF4-A30BF9009148}" type="presParOf" srcId="{357AFF7C-A3B3-4506-869E-FD0FC43F5613}" destId="{2131F399-2E30-458F-B762-83A271974B28}" srcOrd="0" destOrd="0" presId="urn:microsoft.com/office/officeart/2005/8/layout/orgChart1"/>
    <dgm:cxn modelId="{FF5B2A8B-F5E9-4873-A7B5-BB1A54097693}" type="presParOf" srcId="{357AFF7C-A3B3-4506-869E-FD0FC43F5613}" destId="{FE3A08A0-843B-48C9-B495-503F4DC8DFE9}" srcOrd="1" destOrd="0" presId="urn:microsoft.com/office/officeart/2005/8/layout/orgChart1"/>
    <dgm:cxn modelId="{54A826E6-9973-4529-87ED-A16351B48FCB}" type="presParOf" srcId="{FE3A08A0-843B-48C9-B495-503F4DC8DFE9}" destId="{C3C4E10D-9148-4601-83A4-EBDA671AC1D7}" srcOrd="0" destOrd="0" presId="urn:microsoft.com/office/officeart/2005/8/layout/orgChart1"/>
    <dgm:cxn modelId="{FA19AFB0-2D6B-4F6F-8F46-E9CBEBF428AC}" type="presParOf" srcId="{C3C4E10D-9148-4601-83A4-EBDA671AC1D7}" destId="{DF99775F-7D7D-41E4-84A1-D70E147E9299}" srcOrd="0" destOrd="0" presId="urn:microsoft.com/office/officeart/2005/8/layout/orgChart1"/>
    <dgm:cxn modelId="{240888E2-1E29-424E-B9FD-6A3D4653B4B0}" type="presParOf" srcId="{C3C4E10D-9148-4601-83A4-EBDA671AC1D7}" destId="{7F01A957-1190-49AA-8404-87C62C27F84A}" srcOrd="1" destOrd="0" presId="urn:microsoft.com/office/officeart/2005/8/layout/orgChart1"/>
    <dgm:cxn modelId="{87518FA5-0D44-4125-88BE-C88F8ABB396C}" type="presParOf" srcId="{FE3A08A0-843B-48C9-B495-503F4DC8DFE9}" destId="{B9D85051-4B92-4CDF-95A5-9782AD01024C}" srcOrd="1" destOrd="0" presId="urn:microsoft.com/office/officeart/2005/8/layout/orgChart1"/>
    <dgm:cxn modelId="{FD2C1E87-1569-4136-8754-1A9A7C9530D3}" type="presParOf" srcId="{FE3A08A0-843B-48C9-B495-503F4DC8DFE9}" destId="{F3C80D01-01AB-4DC9-92AE-6719C4F62E04}" srcOrd="2" destOrd="0" presId="urn:microsoft.com/office/officeart/2005/8/layout/orgChart1"/>
    <dgm:cxn modelId="{026F91E5-9605-41F8-946B-B8D480B9E8FF}" type="presParOf" srcId="{357AFF7C-A3B3-4506-869E-FD0FC43F5613}" destId="{2BAC2E20-7DFF-4913-8462-B97958EEE68B}" srcOrd="2" destOrd="0" presId="urn:microsoft.com/office/officeart/2005/8/layout/orgChart1"/>
    <dgm:cxn modelId="{260F7961-9C8C-4E60-82D5-A28B1AF21D86}" type="presParOf" srcId="{357AFF7C-A3B3-4506-869E-FD0FC43F5613}" destId="{CFEDA74C-4E63-41DB-826E-6A386818C334}" srcOrd="3" destOrd="0" presId="urn:microsoft.com/office/officeart/2005/8/layout/orgChart1"/>
    <dgm:cxn modelId="{866098FC-03CA-4C48-AF54-EA1DD8C83986}" type="presParOf" srcId="{CFEDA74C-4E63-41DB-826E-6A386818C334}" destId="{EB063594-BC70-4055-9E1A-B86F86847925}" srcOrd="0" destOrd="0" presId="urn:microsoft.com/office/officeart/2005/8/layout/orgChart1"/>
    <dgm:cxn modelId="{0BFC9A79-9281-479A-AA10-41415C016E8B}" type="presParOf" srcId="{EB063594-BC70-4055-9E1A-B86F86847925}" destId="{BACC539F-A5AF-4E14-86FA-E8C44901C0F1}" srcOrd="0" destOrd="0" presId="urn:microsoft.com/office/officeart/2005/8/layout/orgChart1"/>
    <dgm:cxn modelId="{8457CE33-1679-4E98-A450-309771F64776}" type="presParOf" srcId="{EB063594-BC70-4055-9E1A-B86F86847925}" destId="{90457409-7CAE-4A28-B237-EE50BAC7F352}" srcOrd="1" destOrd="0" presId="urn:microsoft.com/office/officeart/2005/8/layout/orgChart1"/>
    <dgm:cxn modelId="{945D5247-BC40-47DE-9CE7-CB7AF0FB5463}" type="presParOf" srcId="{CFEDA74C-4E63-41DB-826E-6A386818C334}" destId="{22DF9543-498E-4A14-B5AA-3ADCCE6C38D9}" srcOrd="1" destOrd="0" presId="urn:microsoft.com/office/officeart/2005/8/layout/orgChart1"/>
    <dgm:cxn modelId="{5FEAE0E1-9715-4903-9747-B85047ED4D48}" type="presParOf" srcId="{CFEDA74C-4E63-41DB-826E-6A386818C334}" destId="{C6353DE0-597B-4910-985F-A6AAA120151F}" srcOrd="2" destOrd="0" presId="urn:microsoft.com/office/officeart/2005/8/layout/orgChart1"/>
    <dgm:cxn modelId="{08A6A469-40F1-474C-94BE-DA00DDA6CC43}" type="presParOf" srcId="{0813EB97-97F5-4F93-BC63-8227E4BDCD6B}" destId="{E95380E4-A88C-4EEE-A79F-43A4C3F0CEEE}"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78F7CC-7161-4E5C-ABAA-90C0338AE565}" type="doc">
      <dgm:prSet loTypeId="urn:microsoft.com/office/officeart/2005/8/layout/orgChart1" loCatId="hierarchy" qsTypeId="urn:microsoft.com/office/officeart/2005/8/quickstyle/simple3" qsCatId="simple" csTypeId="urn:microsoft.com/office/officeart/2005/8/colors/accent1_2" csCatId="accent1" phldr="1"/>
      <dgm:spPr/>
    </dgm:pt>
    <dgm:pt modelId="{AEC37C8B-F58C-4EB3-BC46-385A2CF6A1A4}">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effectLst/>
              <a:cs typeface="Arial" charset="0"/>
            </a:rPr>
            <a:t>Catalase test</a:t>
          </a:r>
        </a:p>
      </dgm:t>
    </dgm:pt>
    <dgm:pt modelId="{C9B2E39E-81EA-44F8-873C-38B33611DF8D}" type="parTrans" cxnId="{E80825BA-C8DD-40AC-84C3-94408D48009F}">
      <dgm:prSet/>
      <dgm:spPr/>
      <dgm:t>
        <a:bodyPr/>
        <a:lstStyle/>
        <a:p>
          <a:endParaRPr lang="en-US"/>
        </a:p>
      </dgm:t>
    </dgm:pt>
    <dgm:pt modelId="{AE0888F4-DDC4-47D9-B8BE-D48DE9CED804}" type="sibTrans" cxnId="{E80825BA-C8DD-40AC-84C3-94408D48009F}">
      <dgm:prSet/>
      <dgm:spPr/>
      <dgm:t>
        <a:bodyPr/>
        <a:lstStyle/>
        <a:p>
          <a:endParaRPr lang="en-US"/>
        </a:p>
      </dgm:t>
    </dgm:pt>
    <dgm:pt modelId="{1F4B3489-58A0-496F-9B55-8549FD5F4910}">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effectLst/>
              <a:latin typeface="Arial Narrow" pitchFamily="34" charset="0"/>
              <a:cs typeface="Arial" charset="0"/>
            </a:rPr>
            <a:t>Positive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err="1" smtClean="0">
              <a:ln/>
              <a:effectLst/>
              <a:latin typeface="Arial Narrow" pitchFamily="34" charset="0"/>
              <a:cs typeface="Arial" charset="0"/>
            </a:rPr>
            <a:t>Microcococcaceae</a:t>
          </a:r>
          <a:endParaRPr kumimoji="0" lang="en-US" sz="1800" b="1" i="1" u="none" strike="noStrike" cap="none" normalizeH="0" baseline="0" dirty="0" smtClean="0">
            <a:ln/>
            <a:effectLst/>
            <a:latin typeface="Arial Narrow" pitchFamily="34"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effectLst/>
              <a:latin typeface="Arial Narrow" pitchFamily="34" charset="0"/>
              <a:cs typeface="Arial" charset="0"/>
            </a:rPr>
            <a:t>Staphylococci</a:t>
          </a:r>
        </a:p>
      </dgm:t>
    </dgm:pt>
    <dgm:pt modelId="{E93C6C8E-461B-4F9A-9BCC-91FACC61FBC1}" type="parTrans" cxnId="{5027581C-B58C-49D4-BD52-66379C2047FB}">
      <dgm:prSet/>
      <dgm:spPr/>
      <dgm:t>
        <a:bodyPr/>
        <a:lstStyle/>
        <a:p>
          <a:endParaRPr lang="en-US" dirty="0"/>
        </a:p>
      </dgm:t>
    </dgm:pt>
    <dgm:pt modelId="{396CBEF0-B39A-4D03-8F95-D37F4055C131}" type="sibTrans" cxnId="{5027581C-B58C-49D4-BD52-66379C2047FB}">
      <dgm:prSet/>
      <dgm:spPr/>
      <dgm:t>
        <a:bodyPr/>
        <a:lstStyle/>
        <a:p>
          <a:endParaRPr lang="en-US"/>
        </a:p>
      </dgm:t>
    </dgm:pt>
    <dgm:pt modelId="{CA3C0057-AF2A-4897-BB88-7E0CC97C68A1}">
      <dgm:prSet custT="1"/>
      <dgm:spPr/>
      <dgm:t>
        <a:bodyPr/>
        <a:lstStyle/>
        <a:p>
          <a:pPr marL="0" marR="0" lvl="0" indent="0" algn="ctr" defTabSz="914400" rtl="0" eaLnBrk="1" fontAlgn="base" latinLnBrk="0" hangingPunct="1">
            <a:lnSpc>
              <a:spcPts val="2100"/>
            </a:lnSpc>
            <a:spcBef>
              <a:spcPct val="0"/>
            </a:spcBef>
            <a:spcAft>
              <a:spcPct val="0"/>
            </a:spcAft>
            <a:buClrTx/>
            <a:buSzTx/>
            <a:buFontTx/>
            <a:buNone/>
            <a:tabLst/>
          </a:pPr>
          <a:r>
            <a:rPr kumimoji="0" lang="en-US" sz="2000" b="1" i="0" u="none" strike="noStrike" cap="none" normalizeH="0" baseline="0" dirty="0" smtClean="0">
              <a:ln/>
              <a:effectLst/>
              <a:latin typeface="Arial Narrow" pitchFamily="34" charset="0"/>
              <a:cs typeface="Arial" charset="0"/>
            </a:rPr>
            <a:t>Negative</a:t>
          </a:r>
        </a:p>
        <a:p>
          <a:pPr marL="0" marR="0" lvl="0" indent="0" algn="ctr" defTabSz="914400" rtl="0" eaLnBrk="1" fontAlgn="base" latinLnBrk="0" hangingPunct="1">
            <a:lnSpc>
              <a:spcPts val="2100"/>
            </a:lnSpc>
            <a:spcBef>
              <a:spcPct val="0"/>
            </a:spcBef>
            <a:spcAft>
              <a:spcPct val="0"/>
            </a:spcAft>
            <a:buClrTx/>
            <a:buSzTx/>
            <a:buFontTx/>
            <a:buNone/>
            <a:tabLst/>
          </a:pPr>
          <a:r>
            <a:rPr kumimoji="0" lang="en-US" sz="2000" b="1" i="1" u="none" strike="noStrike" cap="none" normalizeH="0" baseline="0" dirty="0" err="1" smtClean="0">
              <a:ln/>
              <a:effectLst/>
              <a:latin typeface="Arial Narrow" pitchFamily="34" charset="0"/>
              <a:cs typeface="Arial" charset="0"/>
            </a:rPr>
            <a:t>Streptococcaceae</a:t>
          </a:r>
          <a:endParaRPr kumimoji="0" lang="en-US" sz="2000" b="1" i="1" u="none" strike="noStrike" cap="none" normalizeH="0" baseline="0" dirty="0" smtClean="0">
            <a:ln/>
            <a:effectLst/>
            <a:latin typeface="Arial Narrow" pitchFamily="34" charset="0"/>
            <a:cs typeface="Arial" charset="0"/>
          </a:endParaRPr>
        </a:p>
        <a:p>
          <a:pPr marL="0" marR="0" lvl="0" indent="0" algn="ctr" defTabSz="914400" rtl="0" eaLnBrk="1" fontAlgn="base" latinLnBrk="0" hangingPunct="1">
            <a:lnSpc>
              <a:spcPts val="2100"/>
            </a:lnSpc>
            <a:spcBef>
              <a:spcPct val="0"/>
            </a:spcBef>
            <a:spcAft>
              <a:spcPct val="0"/>
            </a:spcAft>
            <a:buClrTx/>
            <a:buSzTx/>
            <a:buFontTx/>
            <a:buNone/>
            <a:tabLst/>
          </a:pPr>
          <a:r>
            <a:rPr kumimoji="0" lang="en-US" sz="2000" b="1" i="0" u="none" strike="noStrike" cap="none" normalizeH="0" baseline="0" dirty="0" smtClean="0">
              <a:ln/>
              <a:effectLst/>
              <a:latin typeface="Arial Narrow" pitchFamily="34" charset="0"/>
              <a:cs typeface="Arial" charset="0"/>
            </a:rPr>
            <a:t>Streptococci</a:t>
          </a:r>
        </a:p>
      </dgm:t>
    </dgm:pt>
    <dgm:pt modelId="{CCE723D2-E0A6-47FB-A18B-38A8E7B6C06E}" type="parTrans" cxnId="{CC49F798-8BEB-46A6-9C16-BE493723BDE6}">
      <dgm:prSet/>
      <dgm:spPr/>
      <dgm:t>
        <a:bodyPr/>
        <a:lstStyle/>
        <a:p>
          <a:endParaRPr lang="en-US" dirty="0"/>
        </a:p>
      </dgm:t>
    </dgm:pt>
    <dgm:pt modelId="{81E1E8DB-F74A-4708-AAF6-B87CF1C5BAB9}" type="sibTrans" cxnId="{CC49F798-8BEB-46A6-9C16-BE493723BDE6}">
      <dgm:prSet/>
      <dgm:spPr/>
      <dgm:t>
        <a:bodyPr/>
        <a:lstStyle/>
        <a:p>
          <a:endParaRPr lang="en-US"/>
        </a:p>
      </dgm:t>
    </dgm:pt>
    <dgm:pt modelId="{342D115E-057B-4B39-AC79-80D6DC92651C}" type="pres">
      <dgm:prSet presAssocID="{0878F7CC-7161-4E5C-ABAA-90C0338AE565}" presName="hierChild1" presStyleCnt="0">
        <dgm:presLayoutVars>
          <dgm:orgChart val="1"/>
          <dgm:chPref val="1"/>
          <dgm:dir/>
          <dgm:animOne val="branch"/>
          <dgm:animLvl val="lvl"/>
          <dgm:resizeHandles/>
        </dgm:presLayoutVars>
      </dgm:prSet>
      <dgm:spPr/>
    </dgm:pt>
    <dgm:pt modelId="{93268CBD-5C91-482C-8097-54AF8DFC01AB}" type="pres">
      <dgm:prSet presAssocID="{AEC37C8B-F58C-4EB3-BC46-385A2CF6A1A4}" presName="hierRoot1" presStyleCnt="0">
        <dgm:presLayoutVars>
          <dgm:hierBranch/>
        </dgm:presLayoutVars>
      </dgm:prSet>
      <dgm:spPr/>
    </dgm:pt>
    <dgm:pt modelId="{95F07DA0-D342-4150-86D0-3036D2C98F8B}" type="pres">
      <dgm:prSet presAssocID="{AEC37C8B-F58C-4EB3-BC46-385A2CF6A1A4}" presName="rootComposite1" presStyleCnt="0"/>
      <dgm:spPr/>
    </dgm:pt>
    <dgm:pt modelId="{00E46278-0495-4E88-B1A9-55C0CBBDEBAF}" type="pres">
      <dgm:prSet presAssocID="{AEC37C8B-F58C-4EB3-BC46-385A2CF6A1A4}" presName="rootText1" presStyleLbl="node0" presStyleIdx="0" presStyleCnt="1" custScaleX="151194" custLinFactNeighborX="3233">
        <dgm:presLayoutVars>
          <dgm:chPref val="3"/>
        </dgm:presLayoutVars>
      </dgm:prSet>
      <dgm:spPr/>
      <dgm:t>
        <a:bodyPr/>
        <a:lstStyle/>
        <a:p>
          <a:endParaRPr lang="en-US"/>
        </a:p>
      </dgm:t>
    </dgm:pt>
    <dgm:pt modelId="{1D764856-894F-41F7-8CA6-FE384E224A4A}" type="pres">
      <dgm:prSet presAssocID="{AEC37C8B-F58C-4EB3-BC46-385A2CF6A1A4}" presName="rootConnector1" presStyleLbl="node1" presStyleIdx="0" presStyleCnt="0"/>
      <dgm:spPr/>
      <dgm:t>
        <a:bodyPr/>
        <a:lstStyle/>
        <a:p>
          <a:endParaRPr lang="en-US"/>
        </a:p>
      </dgm:t>
    </dgm:pt>
    <dgm:pt modelId="{3F38C2B6-C1EF-44DC-B55F-14095752F62A}" type="pres">
      <dgm:prSet presAssocID="{AEC37C8B-F58C-4EB3-BC46-385A2CF6A1A4}" presName="hierChild2" presStyleCnt="0"/>
      <dgm:spPr/>
    </dgm:pt>
    <dgm:pt modelId="{2776C95A-01BE-47FF-9A1A-550962E54E54}" type="pres">
      <dgm:prSet presAssocID="{E93C6C8E-461B-4F9A-9BCC-91FACC61FBC1}" presName="Name35" presStyleLbl="parChTrans1D2" presStyleIdx="0" presStyleCnt="2"/>
      <dgm:spPr/>
      <dgm:t>
        <a:bodyPr/>
        <a:lstStyle/>
        <a:p>
          <a:endParaRPr lang="en-US"/>
        </a:p>
      </dgm:t>
    </dgm:pt>
    <dgm:pt modelId="{06406FA9-A378-4A55-B105-21A149E11B68}" type="pres">
      <dgm:prSet presAssocID="{1F4B3489-58A0-496F-9B55-8549FD5F4910}" presName="hierRoot2" presStyleCnt="0">
        <dgm:presLayoutVars>
          <dgm:hierBranch/>
        </dgm:presLayoutVars>
      </dgm:prSet>
      <dgm:spPr/>
    </dgm:pt>
    <dgm:pt modelId="{93863647-DB5D-4462-BE63-97391B785983}" type="pres">
      <dgm:prSet presAssocID="{1F4B3489-58A0-496F-9B55-8549FD5F4910}" presName="rootComposite" presStyleCnt="0"/>
      <dgm:spPr/>
    </dgm:pt>
    <dgm:pt modelId="{7F53C7E7-8E69-455C-AB90-2B2E92E66350}" type="pres">
      <dgm:prSet presAssocID="{1F4B3489-58A0-496F-9B55-8549FD5F4910}" presName="rootText" presStyleLbl="node2" presStyleIdx="0" presStyleCnt="2" custScaleX="227664">
        <dgm:presLayoutVars>
          <dgm:chPref val="3"/>
        </dgm:presLayoutVars>
      </dgm:prSet>
      <dgm:spPr/>
      <dgm:t>
        <a:bodyPr/>
        <a:lstStyle/>
        <a:p>
          <a:endParaRPr lang="en-US"/>
        </a:p>
      </dgm:t>
    </dgm:pt>
    <dgm:pt modelId="{8F9843AF-5AAD-470D-AAFA-53EB8BB20D91}" type="pres">
      <dgm:prSet presAssocID="{1F4B3489-58A0-496F-9B55-8549FD5F4910}" presName="rootConnector" presStyleLbl="node2" presStyleIdx="0" presStyleCnt="2"/>
      <dgm:spPr/>
      <dgm:t>
        <a:bodyPr/>
        <a:lstStyle/>
        <a:p>
          <a:endParaRPr lang="en-US"/>
        </a:p>
      </dgm:t>
    </dgm:pt>
    <dgm:pt modelId="{657D5DED-2436-40EB-A349-586C92009022}" type="pres">
      <dgm:prSet presAssocID="{1F4B3489-58A0-496F-9B55-8549FD5F4910}" presName="hierChild4" presStyleCnt="0"/>
      <dgm:spPr/>
    </dgm:pt>
    <dgm:pt modelId="{73F4304E-2794-4D4B-9261-A29A8016E95F}" type="pres">
      <dgm:prSet presAssocID="{1F4B3489-58A0-496F-9B55-8549FD5F4910}" presName="hierChild5" presStyleCnt="0"/>
      <dgm:spPr/>
    </dgm:pt>
    <dgm:pt modelId="{44A0EFFB-AFB4-4D9D-8CC5-53286CA8FC42}" type="pres">
      <dgm:prSet presAssocID="{CCE723D2-E0A6-47FB-A18B-38A8E7B6C06E}" presName="Name35" presStyleLbl="parChTrans1D2" presStyleIdx="1" presStyleCnt="2"/>
      <dgm:spPr/>
      <dgm:t>
        <a:bodyPr/>
        <a:lstStyle/>
        <a:p>
          <a:endParaRPr lang="en-US"/>
        </a:p>
      </dgm:t>
    </dgm:pt>
    <dgm:pt modelId="{CBF9A9E7-7EB5-47B4-9DC2-2FFD22E51518}" type="pres">
      <dgm:prSet presAssocID="{CA3C0057-AF2A-4897-BB88-7E0CC97C68A1}" presName="hierRoot2" presStyleCnt="0">
        <dgm:presLayoutVars>
          <dgm:hierBranch/>
        </dgm:presLayoutVars>
      </dgm:prSet>
      <dgm:spPr/>
    </dgm:pt>
    <dgm:pt modelId="{D7587CAF-771A-4468-9F8F-6A8921B1F0AC}" type="pres">
      <dgm:prSet presAssocID="{CA3C0057-AF2A-4897-BB88-7E0CC97C68A1}" presName="rootComposite" presStyleCnt="0"/>
      <dgm:spPr/>
    </dgm:pt>
    <dgm:pt modelId="{F7D0479B-C7C4-4730-B9A9-ECABD5AE5433}" type="pres">
      <dgm:prSet presAssocID="{CA3C0057-AF2A-4897-BB88-7E0CC97C68A1}" presName="rootText" presStyleLbl="node2" presStyleIdx="1" presStyleCnt="2" custScaleX="281954">
        <dgm:presLayoutVars>
          <dgm:chPref val="3"/>
        </dgm:presLayoutVars>
      </dgm:prSet>
      <dgm:spPr/>
      <dgm:t>
        <a:bodyPr/>
        <a:lstStyle/>
        <a:p>
          <a:endParaRPr lang="en-US"/>
        </a:p>
      </dgm:t>
    </dgm:pt>
    <dgm:pt modelId="{24C49BDE-A31A-405E-A55B-60CC69A953E9}" type="pres">
      <dgm:prSet presAssocID="{CA3C0057-AF2A-4897-BB88-7E0CC97C68A1}" presName="rootConnector" presStyleLbl="node2" presStyleIdx="1" presStyleCnt="2"/>
      <dgm:spPr/>
      <dgm:t>
        <a:bodyPr/>
        <a:lstStyle/>
        <a:p>
          <a:endParaRPr lang="en-US"/>
        </a:p>
      </dgm:t>
    </dgm:pt>
    <dgm:pt modelId="{A2934310-23C4-44EC-B8C8-30FB0F11EBAB}" type="pres">
      <dgm:prSet presAssocID="{CA3C0057-AF2A-4897-BB88-7E0CC97C68A1}" presName="hierChild4" presStyleCnt="0"/>
      <dgm:spPr/>
    </dgm:pt>
    <dgm:pt modelId="{FF384F45-4708-4462-9518-515D28B9CF32}" type="pres">
      <dgm:prSet presAssocID="{CA3C0057-AF2A-4897-BB88-7E0CC97C68A1}" presName="hierChild5" presStyleCnt="0"/>
      <dgm:spPr/>
    </dgm:pt>
    <dgm:pt modelId="{F12D0AE0-919E-4841-8013-7A84DC773FE5}" type="pres">
      <dgm:prSet presAssocID="{AEC37C8B-F58C-4EB3-BC46-385A2CF6A1A4}" presName="hierChild3" presStyleCnt="0"/>
      <dgm:spPr/>
    </dgm:pt>
  </dgm:ptLst>
  <dgm:cxnLst>
    <dgm:cxn modelId="{E80825BA-C8DD-40AC-84C3-94408D48009F}" srcId="{0878F7CC-7161-4E5C-ABAA-90C0338AE565}" destId="{AEC37C8B-F58C-4EB3-BC46-385A2CF6A1A4}" srcOrd="0" destOrd="0" parTransId="{C9B2E39E-81EA-44F8-873C-38B33611DF8D}" sibTransId="{AE0888F4-DDC4-47D9-B8BE-D48DE9CED804}"/>
    <dgm:cxn modelId="{5027581C-B58C-49D4-BD52-66379C2047FB}" srcId="{AEC37C8B-F58C-4EB3-BC46-385A2CF6A1A4}" destId="{1F4B3489-58A0-496F-9B55-8549FD5F4910}" srcOrd="0" destOrd="0" parTransId="{E93C6C8E-461B-4F9A-9BCC-91FACC61FBC1}" sibTransId="{396CBEF0-B39A-4D03-8F95-D37F4055C131}"/>
    <dgm:cxn modelId="{884A83D5-E2A8-4EBF-8589-F856A86752CD}" type="presOf" srcId="{CA3C0057-AF2A-4897-BB88-7E0CC97C68A1}" destId="{24C49BDE-A31A-405E-A55B-60CC69A953E9}" srcOrd="1" destOrd="0" presId="urn:microsoft.com/office/officeart/2005/8/layout/orgChart1"/>
    <dgm:cxn modelId="{09334FDA-8819-4B60-8D8C-76B743B00378}" type="presOf" srcId="{0878F7CC-7161-4E5C-ABAA-90C0338AE565}" destId="{342D115E-057B-4B39-AC79-80D6DC92651C}" srcOrd="0" destOrd="0" presId="urn:microsoft.com/office/officeart/2005/8/layout/orgChart1"/>
    <dgm:cxn modelId="{54D71B18-FF9A-4D29-9537-B35363D9AAF0}" type="presOf" srcId="{AEC37C8B-F58C-4EB3-BC46-385A2CF6A1A4}" destId="{1D764856-894F-41F7-8CA6-FE384E224A4A}" srcOrd="1" destOrd="0" presId="urn:microsoft.com/office/officeart/2005/8/layout/orgChart1"/>
    <dgm:cxn modelId="{2B859FD2-8B3D-4466-AEBB-ECEA59323681}" type="presOf" srcId="{1F4B3489-58A0-496F-9B55-8549FD5F4910}" destId="{8F9843AF-5AAD-470D-AAFA-53EB8BB20D91}" srcOrd="1" destOrd="0" presId="urn:microsoft.com/office/officeart/2005/8/layout/orgChart1"/>
    <dgm:cxn modelId="{7A86BC4F-15CF-49CE-989C-372B97A6D834}" type="presOf" srcId="{AEC37C8B-F58C-4EB3-BC46-385A2CF6A1A4}" destId="{00E46278-0495-4E88-B1A9-55C0CBBDEBAF}" srcOrd="0" destOrd="0" presId="urn:microsoft.com/office/officeart/2005/8/layout/orgChart1"/>
    <dgm:cxn modelId="{CC49F798-8BEB-46A6-9C16-BE493723BDE6}" srcId="{AEC37C8B-F58C-4EB3-BC46-385A2CF6A1A4}" destId="{CA3C0057-AF2A-4897-BB88-7E0CC97C68A1}" srcOrd="1" destOrd="0" parTransId="{CCE723D2-E0A6-47FB-A18B-38A8E7B6C06E}" sibTransId="{81E1E8DB-F74A-4708-AAF6-B87CF1C5BAB9}"/>
    <dgm:cxn modelId="{40A72988-1647-4CD1-B109-1E2D4C21C9BE}" type="presOf" srcId="{CCE723D2-E0A6-47FB-A18B-38A8E7B6C06E}" destId="{44A0EFFB-AFB4-4D9D-8CC5-53286CA8FC42}" srcOrd="0" destOrd="0" presId="urn:microsoft.com/office/officeart/2005/8/layout/orgChart1"/>
    <dgm:cxn modelId="{D28C6648-C517-4CA4-92B1-556C7F10C394}" type="presOf" srcId="{CA3C0057-AF2A-4897-BB88-7E0CC97C68A1}" destId="{F7D0479B-C7C4-4730-B9A9-ECABD5AE5433}" srcOrd="0" destOrd="0" presId="urn:microsoft.com/office/officeart/2005/8/layout/orgChart1"/>
    <dgm:cxn modelId="{9D338646-D2C4-4FE8-A83B-2C2CB928FD9B}" type="presOf" srcId="{E93C6C8E-461B-4F9A-9BCC-91FACC61FBC1}" destId="{2776C95A-01BE-47FF-9A1A-550962E54E54}" srcOrd="0" destOrd="0" presId="urn:microsoft.com/office/officeart/2005/8/layout/orgChart1"/>
    <dgm:cxn modelId="{2CBFAC66-1152-467A-98C1-81CE4968CF98}" type="presOf" srcId="{1F4B3489-58A0-496F-9B55-8549FD5F4910}" destId="{7F53C7E7-8E69-455C-AB90-2B2E92E66350}" srcOrd="0" destOrd="0" presId="urn:microsoft.com/office/officeart/2005/8/layout/orgChart1"/>
    <dgm:cxn modelId="{1483AAC3-DF61-435A-84C8-9CF3599F51E2}" type="presParOf" srcId="{342D115E-057B-4B39-AC79-80D6DC92651C}" destId="{93268CBD-5C91-482C-8097-54AF8DFC01AB}" srcOrd="0" destOrd="0" presId="urn:microsoft.com/office/officeart/2005/8/layout/orgChart1"/>
    <dgm:cxn modelId="{A013C967-5A98-432E-A422-3626DB19D8CD}" type="presParOf" srcId="{93268CBD-5C91-482C-8097-54AF8DFC01AB}" destId="{95F07DA0-D342-4150-86D0-3036D2C98F8B}" srcOrd="0" destOrd="0" presId="urn:microsoft.com/office/officeart/2005/8/layout/orgChart1"/>
    <dgm:cxn modelId="{A746706D-642A-4394-8F80-AC188DE41692}" type="presParOf" srcId="{95F07DA0-D342-4150-86D0-3036D2C98F8B}" destId="{00E46278-0495-4E88-B1A9-55C0CBBDEBAF}" srcOrd="0" destOrd="0" presId="urn:microsoft.com/office/officeart/2005/8/layout/orgChart1"/>
    <dgm:cxn modelId="{081B1B9F-E4A7-44C0-B969-DC7C39CADFDF}" type="presParOf" srcId="{95F07DA0-D342-4150-86D0-3036D2C98F8B}" destId="{1D764856-894F-41F7-8CA6-FE384E224A4A}" srcOrd="1" destOrd="0" presId="urn:microsoft.com/office/officeart/2005/8/layout/orgChart1"/>
    <dgm:cxn modelId="{536F2476-00D1-4478-A3EC-8D02016940B7}" type="presParOf" srcId="{93268CBD-5C91-482C-8097-54AF8DFC01AB}" destId="{3F38C2B6-C1EF-44DC-B55F-14095752F62A}" srcOrd="1" destOrd="0" presId="urn:microsoft.com/office/officeart/2005/8/layout/orgChart1"/>
    <dgm:cxn modelId="{46C522AF-BC79-4227-B0CA-78911920615A}" type="presParOf" srcId="{3F38C2B6-C1EF-44DC-B55F-14095752F62A}" destId="{2776C95A-01BE-47FF-9A1A-550962E54E54}" srcOrd="0" destOrd="0" presId="urn:microsoft.com/office/officeart/2005/8/layout/orgChart1"/>
    <dgm:cxn modelId="{B07BA42A-A600-48CF-80E1-FB5C6ACB0D51}" type="presParOf" srcId="{3F38C2B6-C1EF-44DC-B55F-14095752F62A}" destId="{06406FA9-A378-4A55-B105-21A149E11B68}" srcOrd="1" destOrd="0" presId="urn:microsoft.com/office/officeart/2005/8/layout/orgChart1"/>
    <dgm:cxn modelId="{C77298BC-0FF6-456B-9E3E-D5B65E281052}" type="presParOf" srcId="{06406FA9-A378-4A55-B105-21A149E11B68}" destId="{93863647-DB5D-4462-BE63-97391B785983}" srcOrd="0" destOrd="0" presId="urn:microsoft.com/office/officeart/2005/8/layout/orgChart1"/>
    <dgm:cxn modelId="{8B81F19B-CB9D-4D02-B052-FEDC4739547B}" type="presParOf" srcId="{93863647-DB5D-4462-BE63-97391B785983}" destId="{7F53C7E7-8E69-455C-AB90-2B2E92E66350}" srcOrd="0" destOrd="0" presId="urn:microsoft.com/office/officeart/2005/8/layout/orgChart1"/>
    <dgm:cxn modelId="{839880D5-AB7D-4E16-A4AB-0E05E2965B56}" type="presParOf" srcId="{93863647-DB5D-4462-BE63-97391B785983}" destId="{8F9843AF-5AAD-470D-AAFA-53EB8BB20D91}" srcOrd="1" destOrd="0" presId="urn:microsoft.com/office/officeart/2005/8/layout/orgChart1"/>
    <dgm:cxn modelId="{F0AA7EAC-D1FE-418F-A6DF-E0340A1A5F60}" type="presParOf" srcId="{06406FA9-A378-4A55-B105-21A149E11B68}" destId="{657D5DED-2436-40EB-A349-586C92009022}" srcOrd="1" destOrd="0" presId="urn:microsoft.com/office/officeart/2005/8/layout/orgChart1"/>
    <dgm:cxn modelId="{E057B66B-B274-4227-BD62-C6353A698D74}" type="presParOf" srcId="{06406FA9-A378-4A55-B105-21A149E11B68}" destId="{73F4304E-2794-4D4B-9261-A29A8016E95F}" srcOrd="2" destOrd="0" presId="urn:microsoft.com/office/officeart/2005/8/layout/orgChart1"/>
    <dgm:cxn modelId="{3022427F-87AD-4894-B350-68659D429CC6}" type="presParOf" srcId="{3F38C2B6-C1EF-44DC-B55F-14095752F62A}" destId="{44A0EFFB-AFB4-4D9D-8CC5-53286CA8FC42}" srcOrd="2" destOrd="0" presId="urn:microsoft.com/office/officeart/2005/8/layout/orgChart1"/>
    <dgm:cxn modelId="{727B2255-FD3C-44FD-81CC-97D649FC0262}" type="presParOf" srcId="{3F38C2B6-C1EF-44DC-B55F-14095752F62A}" destId="{CBF9A9E7-7EB5-47B4-9DC2-2FFD22E51518}" srcOrd="3" destOrd="0" presId="urn:microsoft.com/office/officeart/2005/8/layout/orgChart1"/>
    <dgm:cxn modelId="{A8BF1C2F-BF8D-43CD-ABA8-539D8FF623ED}" type="presParOf" srcId="{CBF9A9E7-7EB5-47B4-9DC2-2FFD22E51518}" destId="{D7587CAF-771A-4468-9F8F-6A8921B1F0AC}" srcOrd="0" destOrd="0" presId="urn:microsoft.com/office/officeart/2005/8/layout/orgChart1"/>
    <dgm:cxn modelId="{9EF47516-BBC9-40F4-8608-2899184AFAF5}" type="presParOf" srcId="{D7587CAF-771A-4468-9F8F-6A8921B1F0AC}" destId="{F7D0479B-C7C4-4730-B9A9-ECABD5AE5433}" srcOrd="0" destOrd="0" presId="urn:microsoft.com/office/officeart/2005/8/layout/orgChart1"/>
    <dgm:cxn modelId="{57F93249-2295-4B0C-AB77-DB7F99369748}" type="presParOf" srcId="{D7587CAF-771A-4468-9F8F-6A8921B1F0AC}" destId="{24C49BDE-A31A-405E-A55B-60CC69A953E9}" srcOrd="1" destOrd="0" presId="urn:microsoft.com/office/officeart/2005/8/layout/orgChart1"/>
    <dgm:cxn modelId="{61AE1DDD-0431-43E6-A3CD-52508D49AD4B}" type="presParOf" srcId="{CBF9A9E7-7EB5-47B4-9DC2-2FFD22E51518}" destId="{A2934310-23C4-44EC-B8C8-30FB0F11EBAB}" srcOrd="1" destOrd="0" presId="urn:microsoft.com/office/officeart/2005/8/layout/orgChart1"/>
    <dgm:cxn modelId="{02182B5A-313E-4FA8-850B-84ABCEFE2F20}" type="presParOf" srcId="{CBF9A9E7-7EB5-47B4-9DC2-2FFD22E51518}" destId="{FF384F45-4708-4462-9518-515D28B9CF32}" srcOrd="2" destOrd="0" presId="urn:microsoft.com/office/officeart/2005/8/layout/orgChart1"/>
    <dgm:cxn modelId="{CB19203C-477D-4FFC-828F-9C09B8E656AB}" type="presParOf" srcId="{93268CBD-5C91-482C-8097-54AF8DFC01AB}" destId="{F12D0AE0-919E-4841-8013-7A84DC773FE5}"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96758B-EE34-427F-A5C8-966897B90942}" type="doc">
      <dgm:prSet loTypeId="urn:microsoft.com/office/officeart/2008/layout/HalfCircleOrganizationChart" loCatId="hierarchy" qsTypeId="urn:microsoft.com/office/officeart/2005/8/quickstyle/simple1" qsCatId="simple" csTypeId="urn:microsoft.com/office/officeart/2005/8/colors/accent1_2" csCatId="accent1" phldr="1"/>
      <dgm:spPr/>
    </dgm:pt>
    <dgm:pt modelId="{A3190900-84A0-4DE6-93EB-F4AC51F33813}">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0070C0"/>
              </a:solidFill>
              <a:effectLst/>
              <a:latin typeface="Arial" charset="0"/>
              <a:cs typeface="Arial" charset="0"/>
            </a:rPr>
            <a:t>Borellia</a:t>
          </a:r>
          <a:r>
            <a:rPr kumimoji="0" lang="en-US" sz="1800" b="1" i="0" u="none" strike="noStrike" cap="none" normalizeH="0" baseline="0" dirty="0" smtClean="0">
              <a:ln>
                <a:noFill/>
              </a:ln>
              <a:solidFill>
                <a:srgbClr val="0070C0"/>
              </a:solidFill>
              <a:effectLst/>
              <a:latin typeface="Arial" charset="0"/>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0070C0"/>
              </a:solidFill>
              <a:effectLst/>
              <a:latin typeface="Arial" charset="0"/>
              <a:cs typeface="Arial" charset="0"/>
            </a:rPr>
            <a:t>Causing</a:t>
          </a:r>
        </a:p>
      </dgm:t>
    </dgm:pt>
    <dgm:pt modelId="{8D76D935-A87E-4BFF-B063-904076C19AC4}" type="parTrans" cxnId="{1E858A1A-F526-48A2-8D93-CB3B8361661C}">
      <dgm:prSet/>
      <dgm:spPr/>
      <dgm:t>
        <a:bodyPr/>
        <a:lstStyle/>
        <a:p>
          <a:endParaRPr lang="en-US"/>
        </a:p>
      </dgm:t>
    </dgm:pt>
    <dgm:pt modelId="{5E7F1B50-43AA-41F9-8377-4118A0B4B1F2}" type="sibTrans" cxnId="{1E858A1A-F526-48A2-8D93-CB3B8361661C}">
      <dgm:prSet/>
      <dgm:spPr/>
      <dgm:t>
        <a:bodyPr/>
        <a:lstStyle/>
        <a:p>
          <a:endParaRPr lang="en-US"/>
        </a:p>
      </dgm:t>
    </dgm:pt>
    <dgm:pt modelId="{FDF4083F-2CB5-4F2F-ADA0-5016A9FFCF6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Relapsing Fever</a:t>
          </a:r>
        </a:p>
      </dgm:t>
    </dgm:pt>
    <dgm:pt modelId="{EA5FB652-AF95-4CD9-B222-7F34D4575BAD}" type="parTrans" cxnId="{BCBAC2C4-BC2C-427E-AAC2-FD630168F6AF}">
      <dgm:prSet/>
      <dgm:spPr/>
      <dgm:t>
        <a:bodyPr/>
        <a:lstStyle/>
        <a:p>
          <a:endParaRPr lang="en-US"/>
        </a:p>
      </dgm:t>
    </dgm:pt>
    <dgm:pt modelId="{7B4C9296-BC1E-44B7-8B3A-22E6C9B1B05C}" type="sibTrans" cxnId="{BCBAC2C4-BC2C-427E-AAC2-FD630168F6AF}">
      <dgm:prSet/>
      <dgm:spPr/>
      <dgm:t>
        <a:bodyPr/>
        <a:lstStyle/>
        <a:p>
          <a:endParaRPr lang="en-US"/>
        </a:p>
      </dgm:t>
    </dgm:pt>
    <dgm:pt modelId="{48F4463F-EE3C-4E63-9ADD-6607605BDD7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Endemic (European)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Longer febrile period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Fewer relapses</a:t>
          </a:r>
        </a:p>
      </dgm:t>
    </dgm:pt>
    <dgm:pt modelId="{03FD682E-812A-4E05-AD5A-5DF563E1316D}" type="parTrans" cxnId="{03608B3B-F83A-4CE2-B338-2392077ED8CA}">
      <dgm:prSet/>
      <dgm:spPr/>
      <dgm:t>
        <a:bodyPr/>
        <a:lstStyle/>
        <a:p>
          <a:endParaRPr lang="en-US"/>
        </a:p>
      </dgm:t>
    </dgm:pt>
    <dgm:pt modelId="{7A4DAEDE-96D0-461B-B9A2-79B7CED80741}" type="sibTrans" cxnId="{03608B3B-F83A-4CE2-B338-2392077ED8CA}">
      <dgm:prSet/>
      <dgm:spPr/>
      <dgm:t>
        <a:bodyPr/>
        <a:lstStyle/>
        <a:p>
          <a:endParaRPr lang="en-US"/>
        </a:p>
      </dgm:t>
    </dgm:pt>
    <dgm:pt modelId="{100C1E08-A5D2-4381-BC63-1A5E51EBF70C}">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Arial" charset="0"/>
              <a:cs typeface="Arial" charset="0"/>
            </a:rPr>
            <a:t>B. </a:t>
          </a:r>
          <a:r>
            <a:rPr kumimoji="0" lang="en-US" sz="1600" b="1" i="1" u="none" strike="noStrike" cap="none" normalizeH="0" baseline="0" dirty="0" err="1" smtClean="0">
              <a:ln>
                <a:noFill/>
              </a:ln>
              <a:solidFill>
                <a:schemeClr val="tx1"/>
              </a:solidFill>
              <a:effectLst/>
              <a:latin typeface="Arial" charset="0"/>
              <a:cs typeface="Arial" charset="0"/>
            </a:rPr>
            <a:t>recurrentis</a:t>
          </a:r>
          <a:endParaRPr kumimoji="0" lang="en-US" sz="1600" b="1" i="1" u="none" strike="noStrike" cap="none" normalizeH="0" baseline="0" dirty="0" smtClean="0">
            <a:ln>
              <a:noFill/>
            </a:ln>
            <a:solidFill>
              <a:schemeClr val="tx1"/>
            </a:solidFill>
            <a:effectLst/>
            <a:latin typeface="Arial" charset="0"/>
            <a:cs typeface="Arial" charset="0"/>
          </a:endParaRPr>
        </a:p>
      </dgm:t>
    </dgm:pt>
    <dgm:pt modelId="{364CE4E9-49C3-4B45-ADFD-332A5EB332E1}" type="parTrans" cxnId="{B5FB05C5-2242-4129-82AA-88018C818E79}">
      <dgm:prSet/>
      <dgm:spPr/>
      <dgm:t>
        <a:bodyPr/>
        <a:lstStyle/>
        <a:p>
          <a:endParaRPr lang="en-US"/>
        </a:p>
      </dgm:t>
    </dgm:pt>
    <dgm:pt modelId="{311098B0-B02F-4525-92F2-0C7DD02DBC50}" type="sibTrans" cxnId="{B5FB05C5-2242-4129-82AA-88018C818E79}">
      <dgm:prSet/>
      <dgm:spPr/>
      <dgm:t>
        <a:bodyPr/>
        <a:lstStyle/>
        <a:p>
          <a:endParaRPr lang="en-US"/>
        </a:p>
      </dgm:t>
    </dgm:pt>
    <dgm:pt modelId="{36D03139-F0B5-4122-B935-CA81CE8D89D4}">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Transmitted by Lice</a:t>
          </a:r>
        </a:p>
      </dgm:t>
    </dgm:pt>
    <dgm:pt modelId="{4359C443-0340-43A0-9123-585B2333E92A}" type="parTrans" cxnId="{7486785A-C7FF-4DC6-A996-BA822A4BF3FC}">
      <dgm:prSet/>
      <dgm:spPr/>
      <dgm:t>
        <a:bodyPr/>
        <a:lstStyle/>
        <a:p>
          <a:endParaRPr lang="en-US"/>
        </a:p>
      </dgm:t>
    </dgm:pt>
    <dgm:pt modelId="{4A6A40A3-6145-416B-891B-326D4C4D1F64}" type="sibTrans" cxnId="{7486785A-C7FF-4DC6-A996-BA822A4BF3FC}">
      <dgm:prSet/>
      <dgm:spPr/>
      <dgm:t>
        <a:bodyPr/>
        <a:lstStyle/>
        <a:p>
          <a:endParaRPr lang="en-US"/>
        </a:p>
      </dgm:t>
    </dgm:pt>
    <dgm:pt modelId="{62D712B4-A020-4B56-BBEB-EB6FD0EF62BD}">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Endemic (Africa)</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Shorter febrile period</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More relapses</a:t>
          </a:r>
        </a:p>
      </dgm:t>
    </dgm:pt>
    <dgm:pt modelId="{CD31F1AF-1F13-4C50-AF8A-177D15A4EBD0}" type="parTrans" cxnId="{BB8787DF-340C-48BB-9BB3-F85763CB1A1B}">
      <dgm:prSet/>
      <dgm:spPr/>
      <dgm:t>
        <a:bodyPr/>
        <a:lstStyle/>
        <a:p>
          <a:endParaRPr lang="en-US"/>
        </a:p>
      </dgm:t>
    </dgm:pt>
    <dgm:pt modelId="{712063DE-B693-41A0-AC65-F113167B5230}" type="sibTrans" cxnId="{BB8787DF-340C-48BB-9BB3-F85763CB1A1B}">
      <dgm:prSet/>
      <dgm:spPr/>
      <dgm:t>
        <a:bodyPr/>
        <a:lstStyle/>
        <a:p>
          <a:endParaRPr lang="en-US"/>
        </a:p>
      </dgm:t>
    </dgm:pt>
    <dgm:pt modelId="{D1294846-3E52-4AA4-8FDF-9E458EC731E1}">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Arial" charset="0"/>
              <a:cs typeface="Arial" charset="0"/>
            </a:rPr>
            <a:t>B. </a:t>
          </a:r>
          <a:r>
            <a:rPr kumimoji="0" lang="en-US" sz="1600" b="1" i="1" u="none" strike="noStrike" cap="none" normalizeH="0" baseline="0" dirty="0" err="1" smtClean="0">
              <a:ln>
                <a:noFill/>
              </a:ln>
              <a:solidFill>
                <a:schemeClr val="tx1"/>
              </a:solidFill>
              <a:effectLst/>
              <a:latin typeface="Arial" charset="0"/>
              <a:cs typeface="Arial" charset="0"/>
            </a:rPr>
            <a:t>duttoni</a:t>
          </a:r>
          <a:endParaRPr kumimoji="0" lang="en-US" sz="1600" b="1" i="1" u="none" strike="noStrike" cap="none" normalizeH="0" baseline="0" dirty="0" smtClean="0">
            <a:ln>
              <a:noFill/>
            </a:ln>
            <a:solidFill>
              <a:schemeClr val="tx1"/>
            </a:solidFill>
            <a:effectLst/>
            <a:latin typeface="Arial" charset="0"/>
            <a:cs typeface="Arial" charset="0"/>
          </a:endParaRPr>
        </a:p>
      </dgm:t>
    </dgm:pt>
    <dgm:pt modelId="{FFED1711-BDA0-44BA-A07E-112F980B33A2}" type="parTrans" cxnId="{E82673AB-3F6B-45D8-AF73-11E4BEFAC59D}">
      <dgm:prSet/>
      <dgm:spPr/>
      <dgm:t>
        <a:bodyPr/>
        <a:lstStyle/>
        <a:p>
          <a:endParaRPr lang="en-US"/>
        </a:p>
      </dgm:t>
    </dgm:pt>
    <dgm:pt modelId="{D949F9E5-5C90-47CA-93E6-070F85835F03}" type="sibTrans" cxnId="{E82673AB-3F6B-45D8-AF73-11E4BEFAC59D}">
      <dgm:prSet/>
      <dgm:spPr/>
      <dgm:t>
        <a:bodyPr/>
        <a:lstStyle/>
        <a:p>
          <a:endParaRPr lang="en-US"/>
        </a:p>
      </dgm:t>
    </dgm:pt>
    <dgm:pt modelId="{48E7BF57-0A77-4713-A030-B0D601067248}">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Transmitted by Ticks</a:t>
          </a:r>
        </a:p>
      </dgm:t>
    </dgm:pt>
    <dgm:pt modelId="{147EE086-B7AF-4176-ADD0-21D59353E36B}" type="parTrans" cxnId="{F3C77780-6798-4A72-A467-3A7FA99FD016}">
      <dgm:prSet/>
      <dgm:spPr/>
      <dgm:t>
        <a:bodyPr/>
        <a:lstStyle/>
        <a:p>
          <a:endParaRPr lang="en-US"/>
        </a:p>
      </dgm:t>
    </dgm:pt>
    <dgm:pt modelId="{43B730FD-6921-4198-BBF8-98F8444146C8}" type="sibTrans" cxnId="{F3C77780-6798-4A72-A467-3A7FA99FD016}">
      <dgm:prSet/>
      <dgm:spPr/>
      <dgm:t>
        <a:bodyPr/>
        <a:lstStyle/>
        <a:p>
          <a:endParaRPr lang="en-US"/>
        </a:p>
      </dgm:t>
    </dgm:pt>
    <dgm:pt modelId="{581006BE-50BB-4103-B643-82A8A1C3BC5B}">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Arial" charset="0"/>
            </a:rPr>
            <a:t>Lyme</a:t>
          </a:r>
        </a:p>
      </dgm:t>
    </dgm:pt>
    <dgm:pt modelId="{7213F98C-D519-40BE-81B0-4212612304F8}" type="parTrans" cxnId="{7074E3D4-F09B-4DF4-BC3C-BDC9F8643B21}">
      <dgm:prSet/>
      <dgm:spPr/>
      <dgm:t>
        <a:bodyPr/>
        <a:lstStyle/>
        <a:p>
          <a:endParaRPr lang="en-US"/>
        </a:p>
      </dgm:t>
    </dgm:pt>
    <dgm:pt modelId="{59103C1D-0C83-4DB1-88C8-4714663B9D47}" type="sibTrans" cxnId="{7074E3D4-F09B-4DF4-BC3C-BDC9F8643B21}">
      <dgm:prSet/>
      <dgm:spPr/>
      <dgm:t>
        <a:bodyPr/>
        <a:lstStyle/>
        <a:p>
          <a:endParaRPr lang="en-US"/>
        </a:p>
      </dgm:t>
    </dgm:pt>
    <dgm:pt modelId="{09B9418B-BA5C-4EE0-8269-0219374B8ADD}">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1" u="none" strike="noStrike" cap="none" normalizeH="0" baseline="0" dirty="0" smtClean="0">
              <a:ln>
                <a:noFill/>
              </a:ln>
              <a:solidFill>
                <a:schemeClr val="tx1"/>
              </a:solidFill>
              <a:effectLst/>
              <a:latin typeface="Arial" charset="0"/>
              <a:cs typeface="Arial" charset="0"/>
            </a:rPr>
            <a:t>B. </a:t>
          </a:r>
          <a:r>
            <a:rPr kumimoji="0" lang="en-US" sz="1600" b="1" i="1" u="none" strike="noStrike" cap="none" normalizeH="0" baseline="0" dirty="0" err="1" smtClean="0">
              <a:ln>
                <a:noFill/>
              </a:ln>
              <a:solidFill>
                <a:schemeClr val="tx1"/>
              </a:solidFill>
              <a:effectLst/>
              <a:latin typeface="Arial" charset="0"/>
              <a:cs typeface="Arial" charset="0"/>
            </a:rPr>
            <a:t>burgdorferei</a:t>
          </a:r>
          <a:endParaRPr kumimoji="0" lang="en-US" sz="1600" b="1" i="1" u="none" strike="noStrike" cap="none" normalizeH="0" baseline="0" dirty="0" smtClean="0">
            <a:ln>
              <a:noFill/>
            </a:ln>
            <a:solidFill>
              <a:schemeClr val="tx1"/>
            </a:solidFill>
            <a:effectLst/>
            <a:latin typeface="Arial" charset="0"/>
            <a:cs typeface="Arial" charset="0"/>
          </a:endParaRPr>
        </a:p>
      </dgm:t>
    </dgm:pt>
    <dgm:pt modelId="{7826CE54-C421-4432-BD83-1E489E328028}" type="parTrans" cxnId="{92BB0B6D-2E8D-4899-85BA-9E25C56602F9}">
      <dgm:prSet/>
      <dgm:spPr/>
      <dgm:t>
        <a:bodyPr/>
        <a:lstStyle/>
        <a:p>
          <a:endParaRPr lang="en-US"/>
        </a:p>
      </dgm:t>
    </dgm:pt>
    <dgm:pt modelId="{10A32726-8D51-41CC-9486-29DBC9C4201B}" type="sibTrans" cxnId="{92BB0B6D-2E8D-4899-85BA-9E25C56602F9}">
      <dgm:prSet/>
      <dgm:spPr/>
      <dgm:t>
        <a:bodyPr/>
        <a:lstStyle/>
        <a:p>
          <a:endParaRPr lang="en-US"/>
        </a:p>
      </dgm:t>
    </dgm:pt>
    <dgm:pt modelId="{DC98751D-21B5-4FF9-A2FB-2061B2125526}" type="pres">
      <dgm:prSet presAssocID="{9096758B-EE34-427F-A5C8-966897B90942}" presName="Name0" presStyleCnt="0">
        <dgm:presLayoutVars>
          <dgm:orgChart val="1"/>
          <dgm:chPref val="1"/>
          <dgm:dir/>
          <dgm:animOne val="branch"/>
          <dgm:animLvl val="lvl"/>
          <dgm:resizeHandles/>
        </dgm:presLayoutVars>
      </dgm:prSet>
      <dgm:spPr/>
    </dgm:pt>
    <dgm:pt modelId="{3BFF39C9-523F-438D-9E8C-25004825C960}" type="pres">
      <dgm:prSet presAssocID="{A3190900-84A0-4DE6-93EB-F4AC51F33813}" presName="hierRoot1" presStyleCnt="0">
        <dgm:presLayoutVars>
          <dgm:hierBranch val="init"/>
        </dgm:presLayoutVars>
      </dgm:prSet>
      <dgm:spPr/>
    </dgm:pt>
    <dgm:pt modelId="{5972E2CA-3E2C-4BB9-96C5-69E4B029C38B}" type="pres">
      <dgm:prSet presAssocID="{A3190900-84A0-4DE6-93EB-F4AC51F33813}" presName="rootComposite1" presStyleCnt="0"/>
      <dgm:spPr/>
    </dgm:pt>
    <dgm:pt modelId="{741730F1-DCA3-4A92-8F4B-D952AF377CF1}" type="pres">
      <dgm:prSet presAssocID="{A3190900-84A0-4DE6-93EB-F4AC51F33813}" presName="rootText1" presStyleLbl="alignAcc1" presStyleIdx="0" presStyleCnt="0" custScaleX="195198">
        <dgm:presLayoutVars>
          <dgm:chPref val="3"/>
        </dgm:presLayoutVars>
      </dgm:prSet>
      <dgm:spPr/>
      <dgm:t>
        <a:bodyPr/>
        <a:lstStyle/>
        <a:p>
          <a:pPr rtl="1"/>
          <a:endParaRPr lang="ar-SA"/>
        </a:p>
      </dgm:t>
    </dgm:pt>
    <dgm:pt modelId="{81CF0B70-A8CE-4611-A802-9D5D9D5AC541}" type="pres">
      <dgm:prSet presAssocID="{A3190900-84A0-4DE6-93EB-F4AC51F33813}" presName="topArc1" presStyleLbl="parChTrans1D1" presStyleIdx="0" presStyleCnt="20"/>
      <dgm:spPr/>
    </dgm:pt>
    <dgm:pt modelId="{A90FC6C8-D915-43C3-BAE1-5CE2C0134AA4}" type="pres">
      <dgm:prSet presAssocID="{A3190900-84A0-4DE6-93EB-F4AC51F33813}" presName="bottomArc1" presStyleLbl="parChTrans1D1" presStyleIdx="1" presStyleCnt="20"/>
      <dgm:spPr/>
    </dgm:pt>
    <dgm:pt modelId="{D495D29D-F888-4BF0-B636-CC67AF4862F3}" type="pres">
      <dgm:prSet presAssocID="{A3190900-84A0-4DE6-93EB-F4AC51F33813}" presName="topConnNode1" presStyleLbl="node1" presStyleIdx="0" presStyleCnt="0"/>
      <dgm:spPr/>
      <dgm:t>
        <a:bodyPr/>
        <a:lstStyle/>
        <a:p>
          <a:pPr rtl="1"/>
          <a:endParaRPr lang="ar-SA"/>
        </a:p>
      </dgm:t>
    </dgm:pt>
    <dgm:pt modelId="{A8EF9E08-8FEF-495C-A166-939BC9A1C25F}" type="pres">
      <dgm:prSet presAssocID="{A3190900-84A0-4DE6-93EB-F4AC51F33813}" presName="hierChild2" presStyleCnt="0"/>
      <dgm:spPr/>
    </dgm:pt>
    <dgm:pt modelId="{D62A3544-2459-4959-9C70-3716B403D92F}" type="pres">
      <dgm:prSet presAssocID="{EA5FB652-AF95-4CD9-B222-7F34D4575BAD}" presName="Name28" presStyleLbl="parChTrans1D2" presStyleIdx="0" presStyleCnt="2"/>
      <dgm:spPr/>
      <dgm:t>
        <a:bodyPr/>
        <a:lstStyle/>
        <a:p>
          <a:pPr rtl="1"/>
          <a:endParaRPr lang="ar-SA"/>
        </a:p>
      </dgm:t>
    </dgm:pt>
    <dgm:pt modelId="{D7EA2328-1940-4CE5-94C1-6ED6161953BB}" type="pres">
      <dgm:prSet presAssocID="{FDF4083F-2CB5-4F2F-ADA0-5016A9FFCF6C}" presName="hierRoot2" presStyleCnt="0">
        <dgm:presLayoutVars>
          <dgm:hierBranch val="init"/>
        </dgm:presLayoutVars>
      </dgm:prSet>
      <dgm:spPr/>
    </dgm:pt>
    <dgm:pt modelId="{24E6FE7F-D7E3-408D-83B9-7A9753C782AF}" type="pres">
      <dgm:prSet presAssocID="{FDF4083F-2CB5-4F2F-ADA0-5016A9FFCF6C}" presName="rootComposite2" presStyleCnt="0"/>
      <dgm:spPr/>
    </dgm:pt>
    <dgm:pt modelId="{9FCF3518-0F41-4DE9-85EA-A452B0429EE9}" type="pres">
      <dgm:prSet presAssocID="{FDF4083F-2CB5-4F2F-ADA0-5016A9FFCF6C}" presName="rootText2" presStyleLbl="alignAcc1" presStyleIdx="0" presStyleCnt="0" custScaleX="165778">
        <dgm:presLayoutVars>
          <dgm:chPref val="3"/>
        </dgm:presLayoutVars>
      </dgm:prSet>
      <dgm:spPr/>
      <dgm:t>
        <a:bodyPr/>
        <a:lstStyle/>
        <a:p>
          <a:pPr rtl="1"/>
          <a:endParaRPr lang="ar-SA"/>
        </a:p>
      </dgm:t>
    </dgm:pt>
    <dgm:pt modelId="{085365DD-4FCB-4D48-A076-49DEA5DE61BE}" type="pres">
      <dgm:prSet presAssocID="{FDF4083F-2CB5-4F2F-ADA0-5016A9FFCF6C}" presName="topArc2" presStyleLbl="parChTrans1D1" presStyleIdx="2" presStyleCnt="20"/>
      <dgm:spPr/>
    </dgm:pt>
    <dgm:pt modelId="{BD3E3B39-53BF-46D6-BC2A-65483CD555CE}" type="pres">
      <dgm:prSet presAssocID="{FDF4083F-2CB5-4F2F-ADA0-5016A9FFCF6C}" presName="bottomArc2" presStyleLbl="parChTrans1D1" presStyleIdx="3" presStyleCnt="20"/>
      <dgm:spPr/>
    </dgm:pt>
    <dgm:pt modelId="{A0F9D4CC-B486-4C7A-ADEF-8CBCD7F35E48}" type="pres">
      <dgm:prSet presAssocID="{FDF4083F-2CB5-4F2F-ADA0-5016A9FFCF6C}" presName="topConnNode2" presStyleLbl="node2" presStyleIdx="0" presStyleCnt="0"/>
      <dgm:spPr/>
      <dgm:t>
        <a:bodyPr/>
        <a:lstStyle/>
        <a:p>
          <a:pPr rtl="1"/>
          <a:endParaRPr lang="ar-SA"/>
        </a:p>
      </dgm:t>
    </dgm:pt>
    <dgm:pt modelId="{882E36ED-4240-43D5-838A-A0AE742F3913}" type="pres">
      <dgm:prSet presAssocID="{FDF4083F-2CB5-4F2F-ADA0-5016A9FFCF6C}" presName="hierChild4" presStyleCnt="0"/>
      <dgm:spPr/>
    </dgm:pt>
    <dgm:pt modelId="{3A7C3593-7A93-4C9C-A5B9-C5D889703D22}" type="pres">
      <dgm:prSet presAssocID="{03FD682E-812A-4E05-AD5A-5DF563E1316D}" presName="Name28" presStyleLbl="parChTrans1D3" presStyleIdx="0" presStyleCnt="3"/>
      <dgm:spPr/>
      <dgm:t>
        <a:bodyPr/>
        <a:lstStyle/>
        <a:p>
          <a:pPr rtl="1"/>
          <a:endParaRPr lang="ar-SA"/>
        </a:p>
      </dgm:t>
    </dgm:pt>
    <dgm:pt modelId="{85207FCD-E4B5-4348-BBF2-8C69226D3CC1}" type="pres">
      <dgm:prSet presAssocID="{48F4463F-EE3C-4E63-9ADD-6607605BDD7F}" presName="hierRoot2" presStyleCnt="0">
        <dgm:presLayoutVars>
          <dgm:hierBranch val="init"/>
        </dgm:presLayoutVars>
      </dgm:prSet>
      <dgm:spPr/>
    </dgm:pt>
    <dgm:pt modelId="{14BB879E-DC61-459B-A025-69B7881276DB}" type="pres">
      <dgm:prSet presAssocID="{48F4463F-EE3C-4E63-9ADD-6607605BDD7F}" presName="rootComposite2" presStyleCnt="0"/>
      <dgm:spPr/>
    </dgm:pt>
    <dgm:pt modelId="{89D69968-C633-46DA-84E2-A68B1C66F605}" type="pres">
      <dgm:prSet presAssocID="{48F4463F-EE3C-4E63-9ADD-6607605BDD7F}" presName="rootText2" presStyleLbl="alignAcc1" presStyleIdx="0" presStyleCnt="0" custScaleX="211331" custScaleY="244328">
        <dgm:presLayoutVars>
          <dgm:chPref val="3"/>
        </dgm:presLayoutVars>
      </dgm:prSet>
      <dgm:spPr/>
      <dgm:t>
        <a:bodyPr/>
        <a:lstStyle/>
        <a:p>
          <a:pPr rtl="1"/>
          <a:endParaRPr lang="ar-SA"/>
        </a:p>
      </dgm:t>
    </dgm:pt>
    <dgm:pt modelId="{A277EA81-4F25-4965-BD91-90323B949995}" type="pres">
      <dgm:prSet presAssocID="{48F4463F-EE3C-4E63-9ADD-6607605BDD7F}" presName="topArc2" presStyleLbl="parChTrans1D1" presStyleIdx="4" presStyleCnt="20"/>
      <dgm:spPr/>
    </dgm:pt>
    <dgm:pt modelId="{19E9A955-411A-4930-A8D3-EA58EDB8A8DF}" type="pres">
      <dgm:prSet presAssocID="{48F4463F-EE3C-4E63-9ADD-6607605BDD7F}" presName="bottomArc2" presStyleLbl="parChTrans1D1" presStyleIdx="5" presStyleCnt="20"/>
      <dgm:spPr/>
    </dgm:pt>
    <dgm:pt modelId="{93D8808B-5528-4177-91DF-D5F8FD6F6983}" type="pres">
      <dgm:prSet presAssocID="{48F4463F-EE3C-4E63-9ADD-6607605BDD7F}" presName="topConnNode2" presStyleLbl="node3" presStyleIdx="0" presStyleCnt="0"/>
      <dgm:spPr/>
      <dgm:t>
        <a:bodyPr/>
        <a:lstStyle/>
        <a:p>
          <a:pPr rtl="1"/>
          <a:endParaRPr lang="ar-SA"/>
        </a:p>
      </dgm:t>
    </dgm:pt>
    <dgm:pt modelId="{23348166-5C00-46BA-A964-5625378F80FA}" type="pres">
      <dgm:prSet presAssocID="{48F4463F-EE3C-4E63-9ADD-6607605BDD7F}" presName="hierChild4" presStyleCnt="0"/>
      <dgm:spPr/>
    </dgm:pt>
    <dgm:pt modelId="{A800DE19-AE9D-498B-9F17-2AAF8FDE6095}" type="pres">
      <dgm:prSet presAssocID="{364CE4E9-49C3-4B45-ADFD-332A5EB332E1}" presName="Name28" presStyleLbl="parChTrans1D4" presStyleIdx="0" presStyleCnt="4"/>
      <dgm:spPr/>
      <dgm:t>
        <a:bodyPr/>
        <a:lstStyle/>
        <a:p>
          <a:pPr rtl="1"/>
          <a:endParaRPr lang="ar-SA"/>
        </a:p>
      </dgm:t>
    </dgm:pt>
    <dgm:pt modelId="{77D2073F-5F60-4816-A832-88B8541557DC}" type="pres">
      <dgm:prSet presAssocID="{100C1E08-A5D2-4381-BC63-1A5E51EBF70C}" presName="hierRoot2" presStyleCnt="0">
        <dgm:presLayoutVars>
          <dgm:hierBranch val="init"/>
        </dgm:presLayoutVars>
      </dgm:prSet>
      <dgm:spPr/>
    </dgm:pt>
    <dgm:pt modelId="{600DB5DA-C7A0-439D-BD66-0BCCC36916AF}" type="pres">
      <dgm:prSet presAssocID="{100C1E08-A5D2-4381-BC63-1A5E51EBF70C}" presName="rootComposite2" presStyleCnt="0"/>
      <dgm:spPr/>
    </dgm:pt>
    <dgm:pt modelId="{5725BA75-4D4D-4BEC-807E-DA85EB362D99}" type="pres">
      <dgm:prSet presAssocID="{100C1E08-A5D2-4381-BC63-1A5E51EBF70C}" presName="rootText2" presStyleLbl="alignAcc1" presStyleIdx="0" presStyleCnt="0" custScaleX="165778">
        <dgm:presLayoutVars>
          <dgm:chPref val="3"/>
        </dgm:presLayoutVars>
      </dgm:prSet>
      <dgm:spPr/>
      <dgm:t>
        <a:bodyPr/>
        <a:lstStyle/>
        <a:p>
          <a:pPr rtl="1"/>
          <a:endParaRPr lang="ar-SA"/>
        </a:p>
      </dgm:t>
    </dgm:pt>
    <dgm:pt modelId="{30D2D006-5677-4103-9BCC-21BECC3F95F3}" type="pres">
      <dgm:prSet presAssocID="{100C1E08-A5D2-4381-BC63-1A5E51EBF70C}" presName="topArc2" presStyleLbl="parChTrans1D1" presStyleIdx="6" presStyleCnt="20"/>
      <dgm:spPr/>
    </dgm:pt>
    <dgm:pt modelId="{D75827EF-E0C0-4A34-948A-CDC8B5A7C89F}" type="pres">
      <dgm:prSet presAssocID="{100C1E08-A5D2-4381-BC63-1A5E51EBF70C}" presName="bottomArc2" presStyleLbl="parChTrans1D1" presStyleIdx="7" presStyleCnt="20"/>
      <dgm:spPr/>
    </dgm:pt>
    <dgm:pt modelId="{92FC2655-6613-463E-957E-90919572C2D6}" type="pres">
      <dgm:prSet presAssocID="{100C1E08-A5D2-4381-BC63-1A5E51EBF70C}" presName="topConnNode2" presStyleLbl="node4" presStyleIdx="0" presStyleCnt="0"/>
      <dgm:spPr/>
      <dgm:t>
        <a:bodyPr/>
        <a:lstStyle/>
        <a:p>
          <a:pPr rtl="1"/>
          <a:endParaRPr lang="ar-SA"/>
        </a:p>
      </dgm:t>
    </dgm:pt>
    <dgm:pt modelId="{300FD62D-6A5F-4801-AA60-5DFFD26A375F}" type="pres">
      <dgm:prSet presAssocID="{100C1E08-A5D2-4381-BC63-1A5E51EBF70C}" presName="hierChild4" presStyleCnt="0"/>
      <dgm:spPr/>
    </dgm:pt>
    <dgm:pt modelId="{231DE380-B3C2-43C5-8B4E-B2DC4C0D92E6}" type="pres">
      <dgm:prSet presAssocID="{4359C443-0340-43A0-9123-585B2333E92A}" presName="Name28" presStyleLbl="parChTrans1D4" presStyleIdx="1" presStyleCnt="4"/>
      <dgm:spPr/>
      <dgm:t>
        <a:bodyPr/>
        <a:lstStyle/>
        <a:p>
          <a:pPr rtl="1"/>
          <a:endParaRPr lang="ar-SA"/>
        </a:p>
      </dgm:t>
    </dgm:pt>
    <dgm:pt modelId="{15D24100-A71D-4A64-85EF-EEBBB15DA7E1}" type="pres">
      <dgm:prSet presAssocID="{36D03139-F0B5-4122-B935-CA81CE8D89D4}" presName="hierRoot2" presStyleCnt="0">
        <dgm:presLayoutVars>
          <dgm:hierBranch val="init"/>
        </dgm:presLayoutVars>
      </dgm:prSet>
      <dgm:spPr/>
    </dgm:pt>
    <dgm:pt modelId="{5F992A98-C9E6-47CD-A839-C5F95DF694C5}" type="pres">
      <dgm:prSet presAssocID="{36D03139-F0B5-4122-B935-CA81CE8D89D4}" presName="rootComposite2" presStyleCnt="0"/>
      <dgm:spPr/>
    </dgm:pt>
    <dgm:pt modelId="{CE2E2A2A-FB01-46E0-A42A-AB2E3AE29CDF}" type="pres">
      <dgm:prSet presAssocID="{36D03139-F0B5-4122-B935-CA81CE8D89D4}" presName="rootText2" presStyleLbl="alignAcc1" presStyleIdx="0" presStyleCnt="0" custScaleX="165778">
        <dgm:presLayoutVars>
          <dgm:chPref val="3"/>
        </dgm:presLayoutVars>
      </dgm:prSet>
      <dgm:spPr/>
      <dgm:t>
        <a:bodyPr/>
        <a:lstStyle/>
        <a:p>
          <a:pPr rtl="1"/>
          <a:endParaRPr lang="ar-SA"/>
        </a:p>
      </dgm:t>
    </dgm:pt>
    <dgm:pt modelId="{B0F88883-64C8-49C9-9865-5A4CD5A899C3}" type="pres">
      <dgm:prSet presAssocID="{36D03139-F0B5-4122-B935-CA81CE8D89D4}" presName="topArc2" presStyleLbl="parChTrans1D1" presStyleIdx="8" presStyleCnt="20"/>
      <dgm:spPr/>
    </dgm:pt>
    <dgm:pt modelId="{016441CF-0DE4-455D-B584-348CF6BE9FA7}" type="pres">
      <dgm:prSet presAssocID="{36D03139-F0B5-4122-B935-CA81CE8D89D4}" presName="bottomArc2" presStyleLbl="parChTrans1D1" presStyleIdx="9" presStyleCnt="20"/>
      <dgm:spPr/>
    </dgm:pt>
    <dgm:pt modelId="{FDB87AAE-CA7A-47E3-BDDF-E6645D9F3464}" type="pres">
      <dgm:prSet presAssocID="{36D03139-F0B5-4122-B935-CA81CE8D89D4}" presName="topConnNode2" presStyleLbl="node4" presStyleIdx="0" presStyleCnt="0"/>
      <dgm:spPr/>
      <dgm:t>
        <a:bodyPr/>
        <a:lstStyle/>
        <a:p>
          <a:pPr rtl="1"/>
          <a:endParaRPr lang="ar-SA"/>
        </a:p>
      </dgm:t>
    </dgm:pt>
    <dgm:pt modelId="{DCA0B865-AD94-4F30-8F7B-3E6EF4F6BECB}" type="pres">
      <dgm:prSet presAssocID="{36D03139-F0B5-4122-B935-CA81CE8D89D4}" presName="hierChild4" presStyleCnt="0"/>
      <dgm:spPr/>
    </dgm:pt>
    <dgm:pt modelId="{8B469E2C-14F8-4EF2-8AA6-1B2C0ADE6BA7}" type="pres">
      <dgm:prSet presAssocID="{36D03139-F0B5-4122-B935-CA81CE8D89D4}" presName="hierChild5" presStyleCnt="0"/>
      <dgm:spPr/>
    </dgm:pt>
    <dgm:pt modelId="{A647162A-9A14-497C-B404-E0F661CC3EC6}" type="pres">
      <dgm:prSet presAssocID="{100C1E08-A5D2-4381-BC63-1A5E51EBF70C}" presName="hierChild5" presStyleCnt="0"/>
      <dgm:spPr/>
    </dgm:pt>
    <dgm:pt modelId="{7E609A7F-A69F-4A86-9D17-146883FA4C44}" type="pres">
      <dgm:prSet presAssocID="{48F4463F-EE3C-4E63-9ADD-6607605BDD7F}" presName="hierChild5" presStyleCnt="0"/>
      <dgm:spPr/>
    </dgm:pt>
    <dgm:pt modelId="{A8AB81C2-5811-4729-836B-2C335DF767F9}" type="pres">
      <dgm:prSet presAssocID="{CD31F1AF-1F13-4C50-AF8A-177D15A4EBD0}" presName="Name28" presStyleLbl="parChTrans1D3" presStyleIdx="1" presStyleCnt="3"/>
      <dgm:spPr/>
      <dgm:t>
        <a:bodyPr/>
        <a:lstStyle/>
        <a:p>
          <a:pPr rtl="1"/>
          <a:endParaRPr lang="ar-SA"/>
        </a:p>
      </dgm:t>
    </dgm:pt>
    <dgm:pt modelId="{C9A5AD1E-8EE2-4A81-9EE0-990B13C19410}" type="pres">
      <dgm:prSet presAssocID="{62D712B4-A020-4B56-BBEB-EB6FD0EF62BD}" presName="hierRoot2" presStyleCnt="0">
        <dgm:presLayoutVars>
          <dgm:hierBranch val="init"/>
        </dgm:presLayoutVars>
      </dgm:prSet>
      <dgm:spPr/>
    </dgm:pt>
    <dgm:pt modelId="{4A6CB988-866C-40D5-A83D-A014C1ABFB9F}" type="pres">
      <dgm:prSet presAssocID="{62D712B4-A020-4B56-BBEB-EB6FD0EF62BD}" presName="rootComposite2" presStyleCnt="0"/>
      <dgm:spPr/>
    </dgm:pt>
    <dgm:pt modelId="{71F3026A-EAEB-448F-9AE3-C33744D1E2B9}" type="pres">
      <dgm:prSet presAssocID="{62D712B4-A020-4B56-BBEB-EB6FD0EF62BD}" presName="rootText2" presStyleLbl="alignAcc1" presStyleIdx="0" presStyleCnt="0" custScaleX="283726" custScaleY="224140">
        <dgm:presLayoutVars>
          <dgm:chPref val="3"/>
        </dgm:presLayoutVars>
      </dgm:prSet>
      <dgm:spPr/>
      <dgm:t>
        <a:bodyPr/>
        <a:lstStyle/>
        <a:p>
          <a:pPr rtl="1"/>
          <a:endParaRPr lang="ar-SA"/>
        </a:p>
      </dgm:t>
    </dgm:pt>
    <dgm:pt modelId="{A79BE2F0-3131-4880-AA81-E3F0B90595BF}" type="pres">
      <dgm:prSet presAssocID="{62D712B4-A020-4B56-BBEB-EB6FD0EF62BD}" presName="topArc2" presStyleLbl="parChTrans1D1" presStyleIdx="10" presStyleCnt="20"/>
      <dgm:spPr/>
    </dgm:pt>
    <dgm:pt modelId="{81BA1C14-1114-4794-A04E-8147B4729FA3}" type="pres">
      <dgm:prSet presAssocID="{62D712B4-A020-4B56-BBEB-EB6FD0EF62BD}" presName="bottomArc2" presStyleLbl="parChTrans1D1" presStyleIdx="11" presStyleCnt="20"/>
      <dgm:spPr/>
    </dgm:pt>
    <dgm:pt modelId="{81BCFDD5-E16E-42F0-918D-B4FE688B8B7E}" type="pres">
      <dgm:prSet presAssocID="{62D712B4-A020-4B56-BBEB-EB6FD0EF62BD}" presName="topConnNode2" presStyleLbl="node3" presStyleIdx="0" presStyleCnt="0"/>
      <dgm:spPr/>
      <dgm:t>
        <a:bodyPr/>
        <a:lstStyle/>
        <a:p>
          <a:pPr rtl="1"/>
          <a:endParaRPr lang="ar-SA"/>
        </a:p>
      </dgm:t>
    </dgm:pt>
    <dgm:pt modelId="{5F134F81-92B3-4928-BA88-448C23261236}" type="pres">
      <dgm:prSet presAssocID="{62D712B4-A020-4B56-BBEB-EB6FD0EF62BD}" presName="hierChild4" presStyleCnt="0"/>
      <dgm:spPr/>
    </dgm:pt>
    <dgm:pt modelId="{785DBFA5-9812-44D5-96D7-F5354E16990D}" type="pres">
      <dgm:prSet presAssocID="{FFED1711-BDA0-44BA-A07E-112F980B33A2}" presName="Name28" presStyleLbl="parChTrans1D4" presStyleIdx="2" presStyleCnt="4"/>
      <dgm:spPr/>
      <dgm:t>
        <a:bodyPr/>
        <a:lstStyle/>
        <a:p>
          <a:pPr rtl="1"/>
          <a:endParaRPr lang="ar-SA"/>
        </a:p>
      </dgm:t>
    </dgm:pt>
    <dgm:pt modelId="{897B752E-C58D-4D99-98F9-5E37CC99DF6C}" type="pres">
      <dgm:prSet presAssocID="{D1294846-3E52-4AA4-8FDF-9E458EC731E1}" presName="hierRoot2" presStyleCnt="0">
        <dgm:presLayoutVars>
          <dgm:hierBranch val="init"/>
        </dgm:presLayoutVars>
      </dgm:prSet>
      <dgm:spPr/>
    </dgm:pt>
    <dgm:pt modelId="{81833848-96FE-4097-98B3-890BCDF327AA}" type="pres">
      <dgm:prSet presAssocID="{D1294846-3E52-4AA4-8FDF-9E458EC731E1}" presName="rootComposite2" presStyleCnt="0"/>
      <dgm:spPr/>
    </dgm:pt>
    <dgm:pt modelId="{E6AF03A6-D73A-4705-AAC0-D3991811693C}" type="pres">
      <dgm:prSet presAssocID="{D1294846-3E52-4AA4-8FDF-9E458EC731E1}" presName="rootText2" presStyleLbl="alignAcc1" presStyleIdx="0" presStyleCnt="0" custScaleX="165778">
        <dgm:presLayoutVars>
          <dgm:chPref val="3"/>
        </dgm:presLayoutVars>
      </dgm:prSet>
      <dgm:spPr/>
      <dgm:t>
        <a:bodyPr/>
        <a:lstStyle/>
        <a:p>
          <a:pPr rtl="1"/>
          <a:endParaRPr lang="ar-SA"/>
        </a:p>
      </dgm:t>
    </dgm:pt>
    <dgm:pt modelId="{F653DE8C-C78F-4B74-AB43-79041E240E29}" type="pres">
      <dgm:prSet presAssocID="{D1294846-3E52-4AA4-8FDF-9E458EC731E1}" presName="topArc2" presStyleLbl="parChTrans1D1" presStyleIdx="12" presStyleCnt="20"/>
      <dgm:spPr/>
    </dgm:pt>
    <dgm:pt modelId="{736EE384-2D66-42AC-ACEC-E64D2530E9BC}" type="pres">
      <dgm:prSet presAssocID="{D1294846-3E52-4AA4-8FDF-9E458EC731E1}" presName="bottomArc2" presStyleLbl="parChTrans1D1" presStyleIdx="13" presStyleCnt="20"/>
      <dgm:spPr/>
    </dgm:pt>
    <dgm:pt modelId="{B9227167-52A1-4A0B-8234-763EF65B9FC5}" type="pres">
      <dgm:prSet presAssocID="{D1294846-3E52-4AA4-8FDF-9E458EC731E1}" presName="topConnNode2" presStyleLbl="node4" presStyleIdx="0" presStyleCnt="0"/>
      <dgm:spPr/>
      <dgm:t>
        <a:bodyPr/>
        <a:lstStyle/>
        <a:p>
          <a:pPr rtl="1"/>
          <a:endParaRPr lang="ar-SA"/>
        </a:p>
      </dgm:t>
    </dgm:pt>
    <dgm:pt modelId="{B132BD3F-AC37-499B-A90B-D9F702A75139}" type="pres">
      <dgm:prSet presAssocID="{D1294846-3E52-4AA4-8FDF-9E458EC731E1}" presName="hierChild4" presStyleCnt="0"/>
      <dgm:spPr/>
    </dgm:pt>
    <dgm:pt modelId="{A97EED3E-0ACD-46F5-B5CE-7913294C4D88}" type="pres">
      <dgm:prSet presAssocID="{147EE086-B7AF-4176-ADD0-21D59353E36B}" presName="Name28" presStyleLbl="parChTrans1D4" presStyleIdx="3" presStyleCnt="4"/>
      <dgm:spPr/>
      <dgm:t>
        <a:bodyPr/>
        <a:lstStyle/>
        <a:p>
          <a:pPr rtl="1"/>
          <a:endParaRPr lang="ar-SA"/>
        </a:p>
      </dgm:t>
    </dgm:pt>
    <dgm:pt modelId="{57831775-6129-469C-BDF5-48C65DF378BF}" type="pres">
      <dgm:prSet presAssocID="{48E7BF57-0A77-4713-A030-B0D601067248}" presName="hierRoot2" presStyleCnt="0">
        <dgm:presLayoutVars>
          <dgm:hierBranch val="init"/>
        </dgm:presLayoutVars>
      </dgm:prSet>
      <dgm:spPr/>
    </dgm:pt>
    <dgm:pt modelId="{E8A979FC-9C1C-4F1B-A3EF-BB6BEE8134BC}" type="pres">
      <dgm:prSet presAssocID="{48E7BF57-0A77-4713-A030-B0D601067248}" presName="rootComposite2" presStyleCnt="0"/>
      <dgm:spPr/>
    </dgm:pt>
    <dgm:pt modelId="{0DD1D999-7540-401B-BA57-EAFA0E32FAFD}" type="pres">
      <dgm:prSet presAssocID="{48E7BF57-0A77-4713-A030-B0D601067248}" presName="rootText2" presStyleLbl="alignAcc1" presStyleIdx="0" presStyleCnt="0" custScaleX="213836">
        <dgm:presLayoutVars>
          <dgm:chPref val="3"/>
        </dgm:presLayoutVars>
      </dgm:prSet>
      <dgm:spPr/>
      <dgm:t>
        <a:bodyPr/>
        <a:lstStyle/>
        <a:p>
          <a:pPr rtl="1"/>
          <a:endParaRPr lang="ar-SA"/>
        </a:p>
      </dgm:t>
    </dgm:pt>
    <dgm:pt modelId="{455B0559-A32D-4825-BA3C-F1044D4CD96D}" type="pres">
      <dgm:prSet presAssocID="{48E7BF57-0A77-4713-A030-B0D601067248}" presName="topArc2" presStyleLbl="parChTrans1D1" presStyleIdx="14" presStyleCnt="20"/>
      <dgm:spPr/>
    </dgm:pt>
    <dgm:pt modelId="{91FFF4E9-9073-40EB-9739-862D7B096A84}" type="pres">
      <dgm:prSet presAssocID="{48E7BF57-0A77-4713-A030-B0D601067248}" presName="bottomArc2" presStyleLbl="parChTrans1D1" presStyleIdx="15" presStyleCnt="20"/>
      <dgm:spPr/>
    </dgm:pt>
    <dgm:pt modelId="{D9566EB2-4E36-4921-95E0-D0597C03E800}" type="pres">
      <dgm:prSet presAssocID="{48E7BF57-0A77-4713-A030-B0D601067248}" presName="topConnNode2" presStyleLbl="node4" presStyleIdx="0" presStyleCnt="0"/>
      <dgm:spPr/>
      <dgm:t>
        <a:bodyPr/>
        <a:lstStyle/>
        <a:p>
          <a:pPr rtl="1"/>
          <a:endParaRPr lang="ar-SA"/>
        </a:p>
      </dgm:t>
    </dgm:pt>
    <dgm:pt modelId="{33CBC1B9-F8AA-4ADE-9015-F438BF451790}" type="pres">
      <dgm:prSet presAssocID="{48E7BF57-0A77-4713-A030-B0D601067248}" presName="hierChild4" presStyleCnt="0"/>
      <dgm:spPr/>
    </dgm:pt>
    <dgm:pt modelId="{D96B7491-44B4-469C-BC2F-9AC687F0F1F1}" type="pres">
      <dgm:prSet presAssocID="{48E7BF57-0A77-4713-A030-B0D601067248}" presName="hierChild5" presStyleCnt="0"/>
      <dgm:spPr/>
    </dgm:pt>
    <dgm:pt modelId="{1B0D49EE-D227-4B44-99EC-716FABEE5F2A}" type="pres">
      <dgm:prSet presAssocID="{D1294846-3E52-4AA4-8FDF-9E458EC731E1}" presName="hierChild5" presStyleCnt="0"/>
      <dgm:spPr/>
    </dgm:pt>
    <dgm:pt modelId="{11A68F0C-90AF-4636-B725-FF57E02A34C1}" type="pres">
      <dgm:prSet presAssocID="{62D712B4-A020-4B56-BBEB-EB6FD0EF62BD}" presName="hierChild5" presStyleCnt="0"/>
      <dgm:spPr/>
    </dgm:pt>
    <dgm:pt modelId="{8ED93B59-28F0-4ACF-A904-71352F146294}" type="pres">
      <dgm:prSet presAssocID="{FDF4083F-2CB5-4F2F-ADA0-5016A9FFCF6C}" presName="hierChild5" presStyleCnt="0"/>
      <dgm:spPr/>
    </dgm:pt>
    <dgm:pt modelId="{DC763D33-847B-4D7F-9CBA-41D4F23A2585}" type="pres">
      <dgm:prSet presAssocID="{7213F98C-D519-40BE-81B0-4212612304F8}" presName="Name28" presStyleLbl="parChTrans1D2" presStyleIdx="1" presStyleCnt="2"/>
      <dgm:spPr/>
      <dgm:t>
        <a:bodyPr/>
        <a:lstStyle/>
        <a:p>
          <a:pPr rtl="1"/>
          <a:endParaRPr lang="ar-SA"/>
        </a:p>
      </dgm:t>
    </dgm:pt>
    <dgm:pt modelId="{1D8C5757-3D1D-4660-9D2A-18D327DB6ABF}" type="pres">
      <dgm:prSet presAssocID="{581006BE-50BB-4103-B643-82A8A1C3BC5B}" presName="hierRoot2" presStyleCnt="0">
        <dgm:presLayoutVars>
          <dgm:hierBranch val="init"/>
        </dgm:presLayoutVars>
      </dgm:prSet>
      <dgm:spPr/>
    </dgm:pt>
    <dgm:pt modelId="{7FE42075-5F9A-40B7-8581-FA87010EC7EF}" type="pres">
      <dgm:prSet presAssocID="{581006BE-50BB-4103-B643-82A8A1C3BC5B}" presName="rootComposite2" presStyleCnt="0"/>
      <dgm:spPr/>
    </dgm:pt>
    <dgm:pt modelId="{E529CD6F-3BBC-4DAA-BE95-3B597F9B1E50}" type="pres">
      <dgm:prSet presAssocID="{581006BE-50BB-4103-B643-82A8A1C3BC5B}" presName="rootText2" presStyleLbl="alignAcc1" presStyleIdx="0" presStyleCnt="0" custScaleX="215379">
        <dgm:presLayoutVars>
          <dgm:chPref val="3"/>
        </dgm:presLayoutVars>
      </dgm:prSet>
      <dgm:spPr/>
      <dgm:t>
        <a:bodyPr/>
        <a:lstStyle/>
        <a:p>
          <a:pPr rtl="1"/>
          <a:endParaRPr lang="ar-SA"/>
        </a:p>
      </dgm:t>
    </dgm:pt>
    <dgm:pt modelId="{FD18CABA-CD1B-4E6A-A4E4-86890C593560}" type="pres">
      <dgm:prSet presAssocID="{581006BE-50BB-4103-B643-82A8A1C3BC5B}" presName="topArc2" presStyleLbl="parChTrans1D1" presStyleIdx="16" presStyleCnt="20"/>
      <dgm:spPr/>
    </dgm:pt>
    <dgm:pt modelId="{ECC12B43-CD81-4B10-B3D3-900E0C4E6AFA}" type="pres">
      <dgm:prSet presAssocID="{581006BE-50BB-4103-B643-82A8A1C3BC5B}" presName="bottomArc2" presStyleLbl="parChTrans1D1" presStyleIdx="17" presStyleCnt="20"/>
      <dgm:spPr/>
    </dgm:pt>
    <dgm:pt modelId="{A2E70AFC-886F-4BD1-8164-8BB4D7AE6243}" type="pres">
      <dgm:prSet presAssocID="{581006BE-50BB-4103-B643-82A8A1C3BC5B}" presName="topConnNode2" presStyleLbl="node2" presStyleIdx="0" presStyleCnt="0"/>
      <dgm:spPr/>
      <dgm:t>
        <a:bodyPr/>
        <a:lstStyle/>
        <a:p>
          <a:pPr rtl="1"/>
          <a:endParaRPr lang="ar-SA"/>
        </a:p>
      </dgm:t>
    </dgm:pt>
    <dgm:pt modelId="{32806D71-A7B3-4183-896D-553F4DEDB5E2}" type="pres">
      <dgm:prSet presAssocID="{581006BE-50BB-4103-B643-82A8A1C3BC5B}" presName="hierChild4" presStyleCnt="0"/>
      <dgm:spPr/>
    </dgm:pt>
    <dgm:pt modelId="{8E8F0693-A364-4531-BEFF-4B1613DBCF60}" type="pres">
      <dgm:prSet presAssocID="{7826CE54-C421-4432-BD83-1E489E328028}" presName="Name28" presStyleLbl="parChTrans1D3" presStyleIdx="2" presStyleCnt="3"/>
      <dgm:spPr/>
      <dgm:t>
        <a:bodyPr/>
        <a:lstStyle/>
        <a:p>
          <a:pPr rtl="1"/>
          <a:endParaRPr lang="ar-SA"/>
        </a:p>
      </dgm:t>
    </dgm:pt>
    <dgm:pt modelId="{4CFD2363-7059-47C2-B9D4-4F265B8405E7}" type="pres">
      <dgm:prSet presAssocID="{09B9418B-BA5C-4EE0-8269-0219374B8ADD}" presName="hierRoot2" presStyleCnt="0">
        <dgm:presLayoutVars>
          <dgm:hierBranch val="init"/>
        </dgm:presLayoutVars>
      </dgm:prSet>
      <dgm:spPr/>
    </dgm:pt>
    <dgm:pt modelId="{412A862F-2E3E-468C-B06F-5F5F05F06A00}" type="pres">
      <dgm:prSet presAssocID="{09B9418B-BA5C-4EE0-8269-0219374B8ADD}" presName="rootComposite2" presStyleCnt="0"/>
      <dgm:spPr/>
    </dgm:pt>
    <dgm:pt modelId="{E8ACA655-FC9D-4FA9-9A71-47FF9DA92677}" type="pres">
      <dgm:prSet presAssocID="{09B9418B-BA5C-4EE0-8269-0219374B8ADD}" presName="rootText2" presStyleLbl="alignAcc1" presStyleIdx="0" presStyleCnt="0" custScaleX="165778">
        <dgm:presLayoutVars>
          <dgm:chPref val="3"/>
        </dgm:presLayoutVars>
      </dgm:prSet>
      <dgm:spPr/>
      <dgm:t>
        <a:bodyPr/>
        <a:lstStyle/>
        <a:p>
          <a:pPr rtl="1"/>
          <a:endParaRPr lang="ar-SA"/>
        </a:p>
      </dgm:t>
    </dgm:pt>
    <dgm:pt modelId="{9165CAC2-4043-41FA-82C0-56574B18697A}" type="pres">
      <dgm:prSet presAssocID="{09B9418B-BA5C-4EE0-8269-0219374B8ADD}" presName="topArc2" presStyleLbl="parChTrans1D1" presStyleIdx="18" presStyleCnt="20"/>
      <dgm:spPr/>
    </dgm:pt>
    <dgm:pt modelId="{4A6AF3E9-B258-4B0C-A542-0816D7DA0EDD}" type="pres">
      <dgm:prSet presAssocID="{09B9418B-BA5C-4EE0-8269-0219374B8ADD}" presName="bottomArc2" presStyleLbl="parChTrans1D1" presStyleIdx="19" presStyleCnt="20"/>
      <dgm:spPr/>
    </dgm:pt>
    <dgm:pt modelId="{0E3AAE69-27EF-46C1-BE3E-5FF9D6170614}" type="pres">
      <dgm:prSet presAssocID="{09B9418B-BA5C-4EE0-8269-0219374B8ADD}" presName="topConnNode2" presStyleLbl="node3" presStyleIdx="0" presStyleCnt="0"/>
      <dgm:spPr/>
      <dgm:t>
        <a:bodyPr/>
        <a:lstStyle/>
        <a:p>
          <a:pPr rtl="1"/>
          <a:endParaRPr lang="ar-SA"/>
        </a:p>
      </dgm:t>
    </dgm:pt>
    <dgm:pt modelId="{9093204F-F022-480F-9F10-8A1E2A174BFC}" type="pres">
      <dgm:prSet presAssocID="{09B9418B-BA5C-4EE0-8269-0219374B8ADD}" presName="hierChild4" presStyleCnt="0"/>
      <dgm:spPr/>
    </dgm:pt>
    <dgm:pt modelId="{ABAB9799-EFC6-4244-BD43-07333A9C0B41}" type="pres">
      <dgm:prSet presAssocID="{09B9418B-BA5C-4EE0-8269-0219374B8ADD}" presName="hierChild5" presStyleCnt="0"/>
      <dgm:spPr/>
    </dgm:pt>
    <dgm:pt modelId="{C3C8D896-212B-43DE-8AB5-ECBD900DF4A7}" type="pres">
      <dgm:prSet presAssocID="{581006BE-50BB-4103-B643-82A8A1C3BC5B}" presName="hierChild5" presStyleCnt="0"/>
      <dgm:spPr/>
    </dgm:pt>
    <dgm:pt modelId="{0EC0C524-0C48-44A9-BA85-AD92DA166D5D}" type="pres">
      <dgm:prSet presAssocID="{A3190900-84A0-4DE6-93EB-F4AC51F33813}" presName="hierChild3" presStyleCnt="0"/>
      <dgm:spPr/>
    </dgm:pt>
  </dgm:ptLst>
  <dgm:cxnLst>
    <dgm:cxn modelId="{0F9F2405-AD60-473F-9DDA-B12614612575}" type="presOf" srcId="{48F4463F-EE3C-4E63-9ADD-6607605BDD7F}" destId="{93D8808B-5528-4177-91DF-D5F8FD6F6983}" srcOrd="1" destOrd="0" presId="urn:microsoft.com/office/officeart/2008/layout/HalfCircleOrganizationChart"/>
    <dgm:cxn modelId="{80E34AEC-F216-4DE0-A827-8175A82F3B73}" type="presOf" srcId="{EA5FB652-AF95-4CD9-B222-7F34D4575BAD}" destId="{D62A3544-2459-4959-9C70-3716B403D92F}" srcOrd="0" destOrd="0" presId="urn:microsoft.com/office/officeart/2008/layout/HalfCircleOrganizationChart"/>
    <dgm:cxn modelId="{370FA850-F86F-445F-9E92-585A32681AE3}" type="presOf" srcId="{FDF4083F-2CB5-4F2F-ADA0-5016A9FFCF6C}" destId="{9FCF3518-0F41-4DE9-85EA-A452B0429EE9}" srcOrd="0" destOrd="0" presId="urn:microsoft.com/office/officeart/2008/layout/HalfCircleOrganizationChart"/>
    <dgm:cxn modelId="{15F526B5-E4A5-4D33-A677-FC0532F6D975}" type="presOf" srcId="{100C1E08-A5D2-4381-BC63-1A5E51EBF70C}" destId="{92FC2655-6613-463E-957E-90919572C2D6}" srcOrd="1" destOrd="0" presId="urn:microsoft.com/office/officeart/2008/layout/HalfCircleOrganizationChart"/>
    <dgm:cxn modelId="{C8114EE3-56BD-4D83-A44F-B3D5F9EE0C31}" type="presOf" srcId="{09B9418B-BA5C-4EE0-8269-0219374B8ADD}" destId="{E8ACA655-FC9D-4FA9-9A71-47FF9DA92677}" srcOrd="0" destOrd="0" presId="urn:microsoft.com/office/officeart/2008/layout/HalfCircleOrganizationChart"/>
    <dgm:cxn modelId="{28DEC847-9A12-4F5F-98E4-4272A5304558}" type="presOf" srcId="{FFED1711-BDA0-44BA-A07E-112F980B33A2}" destId="{785DBFA5-9812-44D5-96D7-F5354E16990D}" srcOrd="0" destOrd="0" presId="urn:microsoft.com/office/officeart/2008/layout/HalfCircleOrganizationChart"/>
    <dgm:cxn modelId="{BCBAC2C4-BC2C-427E-AAC2-FD630168F6AF}" srcId="{A3190900-84A0-4DE6-93EB-F4AC51F33813}" destId="{FDF4083F-2CB5-4F2F-ADA0-5016A9FFCF6C}" srcOrd="0" destOrd="0" parTransId="{EA5FB652-AF95-4CD9-B222-7F34D4575BAD}" sibTransId="{7B4C9296-BC1E-44B7-8B3A-22E6C9B1B05C}"/>
    <dgm:cxn modelId="{0E2D9E1C-A087-4D62-816E-2D6E5C46EB66}" type="presOf" srcId="{03FD682E-812A-4E05-AD5A-5DF563E1316D}" destId="{3A7C3593-7A93-4C9C-A5B9-C5D889703D22}" srcOrd="0" destOrd="0" presId="urn:microsoft.com/office/officeart/2008/layout/HalfCircleOrganizationChart"/>
    <dgm:cxn modelId="{7486785A-C7FF-4DC6-A996-BA822A4BF3FC}" srcId="{100C1E08-A5D2-4381-BC63-1A5E51EBF70C}" destId="{36D03139-F0B5-4122-B935-CA81CE8D89D4}" srcOrd="0" destOrd="0" parTransId="{4359C443-0340-43A0-9123-585B2333E92A}" sibTransId="{4A6A40A3-6145-416B-891B-326D4C4D1F64}"/>
    <dgm:cxn modelId="{F3C77780-6798-4A72-A467-3A7FA99FD016}" srcId="{D1294846-3E52-4AA4-8FDF-9E458EC731E1}" destId="{48E7BF57-0A77-4713-A030-B0D601067248}" srcOrd="0" destOrd="0" parTransId="{147EE086-B7AF-4176-ADD0-21D59353E36B}" sibTransId="{43B730FD-6921-4198-BBF8-98F8444146C8}"/>
    <dgm:cxn modelId="{B59E4D7E-FFB0-4B05-82D7-D622B311986E}" type="presOf" srcId="{09B9418B-BA5C-4EE0-8269-0219374B8ADD}" destId="{0E3AAE69-27EF-46C1-BE3E-5FF9D6170614}" srcOrd="1" destOrd="0" presId="urn:microsoft.com/office/officeart/2008/layout/HalfCircleOrganizationChart"/>
    <dgm:cxn modelId="{BB8787DF-340C-48BB-9BB3-F85763CB1A1B}" srcId="{FDF4083F-2CB5-4F2F-ADA0-5016A9FFCF6C}" destId="{62D712B4-A020-4B56-BBEB-EB6FD0EF62BD}" srcOrd="1" destOrd="0" parTransId="{CD31F1AF-1F13-4C50-AF8A-177D15A4EBD0}" sibTransId="{712063DE-B693-41A0-AC65-F113167B5230}"/>
    <dgm:cxn modelId="{E82673AB-3F6B-45D8-AF73-11E4BEFAC59D}" srcId="{62D712B4-A020-4B56-BBEB-EB6FD0EF62BD}" destId="{D1294846-3E52-4AA4-8FDF-9E458EC731E1}" srcOrd="0" destOrd="0" parTransId="{FFED1711-BDA0-44BA-A07E-112F980B33A2}" sibTransId="{D949F9E5-5C90-47CA-93E6-070F85835F03}"/>
    <dgm:cxn modelId="{74BCFC21-4090-42A4-B280-B77D43059B60}" type="presOf" srcId="{A3190900-84A0-4DE6-93EB-F4AC51F33813}" destId="{D495D29D-F888-4BF0-B636-CC67AF4862F3}" srcOrd="1" destOrd="0" presId="urn:microsoft.com/office/officeart/2008/layout/HalfCircleOrganizationChart"/>
    <dgm:cxn modelId="{29EEF326-EA6C-4A80-93FB-C196B0516E7C}" type="presOf" srcId="{62D712B4-A020-4B56-BBEB-EB6FD0EF62BD}" destId="{71F3026A-EAEB-448F-9AE3-C33744D1E2B9}" srcOrd="0" destOrd="0" presId="urn:microsoft.com/office/officeart/2008/layout/HalfCircleOrganizationChart"/>
    <dgm:cxn modelId="{D2041568-406A-4210-8D02-4C6AFB82C88E}" type="presOf" srcId="{48F4463F-EE3C-4E63-9ADD-6607605BDD7F}" destId="{89D69968-C633-46DA-84E2-A68B1C66F605}" srcOrd="0" destOrd="0" presId="urn:microsoft.com/office/officeart/2008/layout/HalfCircleOrganizationChart"/>
    <dgm:cxn modelId="{2DB72273-A5B8-4ACC-96DB-E8B54558989C}" type="presOf" srcId="{581006BE-50BB-4103-B643-82A8A1C3BC5B}" destId="{A2E70AFC-886F-4BD1-8164-8BB4D7AE6243}" srcOrd="1" destOrd="0" presId="urn:microsoft.com/office/officeart/2008/layout/HalfCircleOrganizationChart"/>
    <dgm:cxn modelId="{6303C607-4A2C-4CB2-B687-43A84C8EBD94}" type="presOf" srcId="{CD31F1AF-1F13-4C50-AF8A-177D15A4EBD0}" destId="{A8AB81C2-5811-4729-836B-2C335DF767F9}" srcOrd="0" destOrd="0" presId="urn:microsoft.com/office/officeart/2008/layout/HalfCircleOrganizationChart"/>
    <dgm:cxn modelId="{180FC039-20B1-4EE6-AED4-4CA737609070}" type="presOf" srcId="{48E7BF57-0A77-4713-A030-B0D601067248}" destId="{0DD1D999-7540-401B-BA57-EAFA0E32FAFD}" srcOrd="0" destOrd="0" presId="urn:microsoft.com/office/officeart/2008/layout/HalfCircleOrganizationChart"/>
    <dgm:cxn modelId="{03608B3B-F83A-4CE2-B338-2392077ED8CA}" srcId="{FDF4083F-2CB5-4F2F-ADA0-5016A9FFCF6C}" destId="{48F4463F-EE3C-4E63-9ADD-6607605BDD7F}" srcOrd="0" destOrd="0" parTransId="{03FD682E-812A-4E05-AD5A-5DF563E1316D}" sibTransId="{7A4DAEDE-96D0-461B-B9A2-79B7CED80741}"/>
    <dgm:cxn modelId="{4DE734B3-6D2C-4BF3-A292-251233C4F326}" type="presOf" srcId="{FDF4083F-2CB5-4F2F-ADA0-5016A9FFCF6C}" destId="{A0F9D4CC-B486-4C7A-ADEF-8CBCD7F35E48}" srcOrd="1" destOrd="0" presId="urn:microsoft.com/office/officeart/2008/layout/HalfCircleOrganizationChart"/>
    <dgm:cxn modelId="{7074E3D4-F09B-4DF4-BC3C-BDC9F8643B21}" srcId="{A3190900-84A0-4DE6-93EB-F4AC51F33813}" destId="{581006BE-50BB-4103-B643-82A8A1C3BC5B}" srcOrd="1" destOrd="0" parTransId="{7213F98C-D519-40BE-81B0-4212612304F8}" sibTransId="{59103C1D-0C83-4DB1-88C8-4714663B9D47}"/>
    <dgm:cxn modelId="{A30A05BF-EBE0-4320-B894-EC166D32ACE5}" type="presOf" srcId="{62D712B4-A020-4B56-BBEB-EB6FD0EF62BD}" destId="{81BCFDD5-E16E-42F0-918D-B4FE688B8B7E}" srcOrd="1" destOrd="0" presId="urn:microsoft.com/office/officeart/2008/layout/HalfCircleOrganizationChart"/>
    <dgm:cxn modelId="{998D5C93-8A97-4927-B9FF-7E084F8A5C40}" type="presOf" srcId="{48E7BF57-0A77-4713-A030-B0D601067248}" destId="{D9566EB2-4E36-4921-95E0-D0597C03E800}" srcOrd="1" destOrd="0" presId="urn:microsoft.com/office/officeart/2008/layout/HalfCircleOrganizationChart"/>
    <dgm:cxn modelId="{372CF481-DE70-453B-AB99-A48FFC4689F2}" type="presOf" srcId="{7826CE54-C421-4432-BD83-1E489E328028}" destId="{8E8F0693-A364-4531-BEFF-4B1613DBCF60}" srcOrd="0" destOrd="0" presId="urn:microsoft.com/office/officeart/2008/layout/HalfCircleOrganizationChart"/>
    <dgm:cxn modelId="{1E858A1A-F526-48A2-8D93-CB3B8361661C}" srcId="{9096758B-EE34-427F-A5C8-966897B90942}" destId="{A3190900-84A0-4DE6-93EB-F4AC51F33813}" srcOrd="0" destOrd="0" parTransId="{8D76D935-A87E-4BFF-B063-904076C19AC4}" sibTransId="{5E7F1B50-43AA-41F9-8377-4118A0B4B1F2}"/>
    <dgm:cxn modelId="{E32FC402-F266-4FC6-83F1-778C13D60DC3}" type="presOf" srcId="{A3190900-84A0-4DE6-93EB-F4AC51F33813}" destId="{741730F1-DCA3-4A92-8F4B-D952AF377CF1}" srcOrd="0" destOrd="0" presId="urn:microsoft.com/office/officeart/2008/layout/HalfCircleOrganizationChart"/>
    <dgm:cxn modelId="{C25B68C6-C0DD-48DF-81FF-FA958EADBE7A}" type="presOf" srcId="{D1294846-3E52-4AA4-8FDF-9E458EC731E1}" destId="{B9227167-52A1-4A0B-8234-763EF65B9FC5}" srcOrd="1" destOrd="0" presId="urn:microsoft.com/office/officeart/2008/layout/HalfCircleOrganizationChart"/>
    <dgm:cxn modelId="{79638720-35AD-4A1A-B6A4-0ED247D0CCFC}" type="presOf" srcId="{D1294846-3E52-4AA4-8FDF-9E458EC731E1}" destId="{E6AF03A6-D73A-4705-AAC0-D3991811693C}" srcOrd="0" destOrd="0" presId="urn:microsoft.com/office/officeart/2008/layout/HalfCircleOrganizationChart"/>
    <dgm:cxn modelId="{17DFDF66-FCAB-4680-8643-6D4421AF20C1}" type="presOf" srcId="{4359C443-0340-43A0-9123-585B2333E92A}" destId="{231DE380-B3C2-43C5-8B4E-B2DC4C0D92E6}" srcOrd="0" destOrd="0" presId="urn:microsoft.com/office/officeart/2008/layout/HalfCircleOrganizationChart"/>
    <dgm:cxn modelId="{FAC0D797-E671-4795-967E-C547A017A47B}" type="presOf" srcId="{9096758B-EE34-427F-A5C8-966897B90942}" destId="{DC98751D-21B5-4FF9-A2FB-2061B2125526}" srcOrd="0" destOrd="0" presId="urn:microsoft.com/office/officeart/2008/layout/HalfCircleOrganizationChart"/>
    <dgm:cxn modelId="{A15444D8-8BD3-41D2-AC3A-9526AAACCD5B}" type="presOf" srcId="{36D03139-F0B5-4122-B935-CA81CE8D89D4}" destId="{CE2E2A2A-FB01-46E0-A42A-AB2E3AE29CDF}" srcOrd="0" destOrd="0" presId="urn:microsoft.com/office/officeart/2008/layout/HalfCircleOrganizationChart"/>
    <dgm:cxn modelId="{3CB1C6C3-9CEF-47CE-939A-FF19609936A5}" type="presOf" srcId="{364CE4E9-49C3-4B45-ADFD-332A5EB332E1}" destId="{A800DE19-AE9D-498B-9F17-2AAF8FDE6095}" srcOrd="0" destOrd="0" presId="urn:microsoft.com/office/officeart/2008/layout/HalfCircleOrganizationChart"/>
    <dgm:cxn modelId="{56DC646C-CD4F-4218-A525-2CF80DA0EC80}" type="presOf" srcId="{36D03139-F0B5-4122-B935-CA81CE8D89D4}" destId="{FDB87AAE-CA7A-47E3-BDDF-E6645D9F3464}" srcOrd="1" destOrd="0" presId="urn:microsoft.com/office/officeart/2008/layout/HalfCircleOrganizationChart"/>
    <dgm:cxn modelId="{0EC57118-6745-485B-BEE9-A26E6C64EA0D}" type="presOf" srcId="{100C1E08-A5D2-4381-BC63-1A5E51EBF70C}" destId="{5725BA75-4D4D-4BEC-807E-DA85EB362D99}" srcOrd="0" destOrd="0" presId="urn:microsoft.com/office/officeart/2008/layout/HalfCircleOrganizationChart"/>
    <dgm:cxn modelId="{B5FB05C5-2242-4129-82AA-88018C818E79}" srcId="{48F4463F-EE3C-4E63-9ADD-6607605BDD7F}" destId="{100C1E08-A5D2-4381-BC63-1A5E51EBF70C}" srcOrd="0" destOrd="0" parTransId="{364CE4E9-49C3-4B45-ADFD-332A5EB332E1}" sibTransId="{311098B0-B02F-4525-92F2-0C7DD02DBC50}"/>
    <dgm:cxn modelId="{B4AB1F6C-A671-4474-BD73-67EE7749DFD3}" type="presOf" srcId="{7213F98C-D519-40BE-81B0-4212612304F8}" destId="{DC763D33-847B-4D7F-9CBA-41D4F23A2585}" srcOrd="0" destOrd="0" presId="urn:microsoft.com/office/officeart/2008/layout/HalfCircleOrganizationChart"/>
    <dgm:cxn modelId="{92BB0B6D-2E8D-4899-85BA-9E25C56602F9}" srcId="{581006BE-50BB-4103-B643-82A8A1C3BC5B}" destId="{09B9418B-BA5C-4EE0-8269-0219374B8ADD}" srcOrd="0" destOrd="0" parTransId="{7826CE54-C421-4432-BD83-1E489E328028}" sibTransId="{10A32726-8D51-41CC-9486-29DBC9C4201B}"/>
    <dgm:cxn modelId="{41E2B5FE-1FAD-47B6-9778-AEB71CCBB45A}" type="presOf" srcId="{147EE086-B7AF-4176-ADD0-21D59353E36B}" destId="{A97EED3E-0ACD-46F5-B5CE-7913294C4D88}" srcOrd="0" destOrd="0" presId="urn:microsoft.com/office/officeart/2008/layout/HalfCircleOrganizationChart"/>
    <dgm:cxn modelId="{629E83DD-9052-4F20-B034-2013F7299984}" type="presOf" srcId="{581006BE-50BB-4103-B643-82A8A1C3BC5B}" destId="{E529CD6F-3BBC-4DAA-BE95-3B597F9B1E50}" srcOrd="0" destOrd="0" presId="urn:microsoft.com/office/officeart/2008/layout/HalfCircleOrganizationChart"/>
    <dgm:cxn modelId="{FBD1121A-1D4F-4D9A-8B59-8117758698A1}" type="presParOf" srcId="{DC98751D-21B5-4FF9-A2FB-2061B2125526}" destId="{3BFF39C9-523F-438D-9E8C-25004825C960}" srcOrd="0" destOrd="0" presId="urn:microsoft.com/office/officeart/2008/layout/HalfCircleOrganizationChart"/>
    <dgm:cxn modelId="{7DC8D7EA-F93A-4CF7-84F7-B4D45EAC4121}" type="presParOf" srcId="{3BFF39C9-523F-438D-9E8C-25004825C960}" destId="{5972E2CA-3E2C-4BB9-96C5-69E4B029C38B}" srcOrd="0" destOrd="0" presId="urn:microsoft.com/office/officeart/2008/layout/HalfCircleOrganizationChart"/>
    <dgm:cxn modelId="{B912F286-AD68-4975-BB3C-8D43E9B719B0}" type="presParOf" srcId="{5972E2CA-3E2C-4BB9-96C5-69E4B029C38B}" destId="{741730F1-DCA3-4A92-8F4B-D952AF377CF1}" srcOrd="0" destOrd="0" presId="urn:microsoft.com/office/officeart/2008/layout/HalfCircleOrganizationChart"/>
    <dgm:cxn modelId="{DC9087C8-50E9-4C31-87A4-99A8FC7850A3}" type="presParOf" srcId="{5972E2CA-3E2C-4BB9-96C5-69E4B029C38B}" destId="{81CF0B70-A8CE-4611-A802-9D5D9D5AC541}" srcOrd="1" destOrd="0" presId="urn:microsoft.com/office/officeart/2008/layout/HalfCircleOrganizationChart"/>
    <dgm:cxn modelId="{3DFA2EF5-BEC0-4456-9285-47FFF414B1A5}" type="presParOf" srcId="{5972E2CA-3E2C-4BB9-96C5-69E4B029C38B}" destId="{A90FC6C8-D915-43C3-BAE1-5CE2C0134AA4}" srcOrd="2" destOrd="0" presId="urn:microsoft.com/office/officeart/2008/layout/HalfCircleOrganizationChart"/>
    <dgm:cxn modelId="{B676B0D0-821E-4DC7-AE8F-D415EA3D6A57}" type="presParOf" srcId="{5972E2CA-3E2C-4BB9-96C5-69E4B029C38B}" destId="{D495D29D-F888-4BF0-B636-CC67AF4862F3}" srcOrd="3" destOrd="0" presId="urn:microsoft.com/office/officeart/2008/layout/HalfCircleOrganizationChart"/>
    <dgm:cxn modelId="{832EAB8F-16B8-4F2A-B8E5-2E7E59985637}" type="presParOf" srcId="{3BFF39C9-523F-438D-9E8C-25004825C960}" destId="{A8EF9E08-8FEF-495C-A166-939BC9A1C25F}" srcOrd="1" destOrd="0" presId="urn:microsoft.com/office/officeart/2008/layout/HalfCircleOrganizationChart"/>
    <dgm:cxn modelId="{F96071A3-ED56-4A60-8E2F-E5BA5F3CEA09}" type="presParOf" srcId="{A8EF9E08-8FEF-495C-A166-939BC9A1C25F}" destId="{D62A3544-2459-4959-9C70-3716B403D92F}" srcOrd="0" destOrd="0" presId="urn:microsoft.com/office/officeart/2008/layout/HalfCircleOrganizationChart"/>
    <dgm:cxn modelId="{94E4DC56-5D3B-4C9A-AD6D-68DA145B99CD}" type="presParOf" srcId="{A8EF9E08-8FEF-495C-A166-939BC9A1C25F}" destId="{D7EA2328-1940-4CE5-94C1-6ED6161953BB}" srcOrd="1" destOrd="0" presId="urn:microsoft.com/office/officeart/2008/layout/HalfCircleOrganizationChart"/>
    <dgm:cxn modelId="{03C11272-5E60-4538-BFA0-A9A019C3A339}" type="presParOf" srcId="{D7EA2328-1940-4CE5-94C1-6ED6161953BB}" destId="{24E6FE7F-D7E3-408D-83B9-7A9753C782AF}" srcOrd="0" destOrd="0" presId="urn:microsoft.com/office/officeart/2008/layout/HalfCircleOrganizationChart"/>
    <dgm:cxn modelId="{87A7F8A4-2A9B-495E-8BF0-80772D77AFF9}" type="presParOf" srcId="{24E6FE7F-D7E3-408D-83B9-7A9753C782AF}" destId="{9FCF3518-0F41-4DE9-85EA-A452B0429EE9}" srcOrd="0" destOrd="0" presId="urn:microsoft.com/office/officeart/2008/layout/HalfCircleOrganizationChart"/>
    <dgm:cxn modelId="{84D0CADE-9E4E-45DE-9A77-4F2B9065A9C1}" type="presParOf" srcId="{24E6FE7F-D7E3-408D-83B9-7A9753C782AF}" destId="{085365DD-4FCB-4D48-A076-49DEA5DE61BE}" srcOrd="1" destOrd="0" presId="urn:microsoft.com/office/officeart/2008/layout/HalfCircleOrganizationChart"/>
    <dgm:cxn modelId="{1569BF5E-3F1C-4164-9772-ED767660CEE8}" type="presParOf" srcId="{24E6FE7F-D7E3-408D-83B9-7A9753C782AF}" destId="{BD3E3B39-53BF-46D6-BC2A-65483CD555CE}" srcOrd="2" destOrd="0" presId="urn:microsoft.com/office/officeart/2008/layout/HalfCircleOrganizationChart"/>
    <dgm:cxn modelId="{482A75D1-BADE-4F66-B37C-D1C9E5648D39}" type="presParOf" srcId="{24E6FE7F-D7E3-408D-83B9-7A9753C782AF}" destId="{A0F9D4CC-B486-4C7A-ADEF-8CBCD7F35E48}" srcOrd="3" destOrd="0" presId="urn:microsoft.com/office/officeart/2008/layout/HalfCircleOrganizationChart"/>
    <dgm:cxn modelId="{FB2EA468-106D-461B-92FC-64CFBC3EE1A7}" type="presParOf" srcId="{D7EA2328-1940-4CE5-94C1-6ED6161953BB}" destId="{882E36ED-4240-43D5-838A-A0AE742F3913}" srcOrd="1" destOrd="0" presId="urn:microsoft.com/office/officeart/2008/layout/HalfCircleOrganizationChart"/>
    <dgm:cxn modelId="{0CAC91C5-0FF0-48C4-B41E-E5C53A0C458B}" type="presParOf" srcId="{882E36ED-4240-43D5-838A-A0AE742F3913}" destId="{3A7C3593-7A93-4C9C-A5B9-C5D889703D22}" srcOrd="0" destOrd="0" presId="urn:microsoft.com/office/officeart/2008/layout/HalfCircleOrganizationChart"/>
    <dgm:cxn modelId="{C204E576-6E3A-4293-955B-BD3FCC58CD80}" type="presParOf" srcId="{882E36ED-4240-43D5-838A-A0AE742F3913}" destId="{85207FCD-E4B5-4348-BBF2-8C69226D3CC1}" srcOrd="1" destOrd="0" presId="urn:microsoft.com/office/officeart/2008/layout/HalfCircleOrganizationChart"/>
    <dgm:cxn modelId="{4E8E5681-B2E8-4055-BC58-1871A8849FDD}" type="presParOf" srcId="{85207FCD-E4B5-4348-BBF2-8C69226D3CC1}" destId="{14BB879E-DC61-459B-A025-69B7881276DB}" srcOrd="0" destOrd="0" presId="urn:microsoft.com/office/officeart/2008/layout/HalfCircleOrganizationChart"/>
    <dgm:cxn modelId="{ACD9311C-EE06-4E14-BA50-00C1B760A1D1}" type="presParOf" srcId="{14BB879E-DC61-459B-A025-69B7881276DB}" destId="{89D69968-C633-46DA-84E2-A68B1C66F605}" srcOrd="0" destOrd="0" presId="urn:microsoft.com/office/officeart/2008/layout/HalfCircleOrganizationChart"/>
    <dgm:cxn modelId="{0F9EA8C5-A3F3-4A49-AE84-B0874E1FF604}" type="presParOf" srcId="{14BB879E-DC61-459B-A025-69B7881276DB}" destId="{A277EA81-4F25-4965-BD91-90323B949995}" srcOrd="1" destOrd="0" presId="urn:microsoft.com/office/officeart/2008/layout/HalfCircleOrganizationChart"/>
    <dgm:cxn modelId="{32217611-3E34-4BDE-B83D-E3F7801B2864}" type="presParOf" srcId="{14BB879E-DC61-459B-A025-69B7881276DB}" destId="{19E9A955-411A-4930-A8D3-EA58EDB8A8DF}" srcOrd="2" destOrd="0" presId="urn:microsoft.com/office/officeart/2008/layout/HalfCircleOrganizationChart"/>
    <dgm:cxn modelId="{0B850827-7957-48BE-93D9-75DFC63F72F1}" type="presParOf" srcId="{14BB879E-DC61-459B-A025-69B7881276DB}" destId="{93D8808B-5528-4177-91DF-D5F8FD6F6983}" srcOrd="3" destOrd="0" presId="urn:microsoft.com/office/officeart/2008/layout/HalfCircleOrganizationChart"/>
    <dgm:cxn modelId="{FBF925B3-9F85-42F5-800C-EFCCEAEE231E}" type="presParOf" srcId="{85207FCD-E4B5-4348-BBF2-8C69226D3CC1}" destId="{23348166-5C00-46BA-A964-5625378F80FA}" srcOrd="1" destOrd="0" presId="urn:microsoft.com/office/officeart/2008/layout/HalfCircleOrganizationChart"/>
    <dgm:cxn modelId="{8A2F36D0-98F6-402F-AB33-24FB705705F6}" type="presParOf" srcId="{23348166-5C00-46BA-A964-5625378F80FA}" destId="{A800DE19-AE9D-498B-9F17-2AAF8FDE6095}" srcOrd="0" destOrd="0" presId="urn:microsoft.com/office/officeart/2008/layout/HalfCircleOrganizationChart"/>
    <dgm:cxn modelId="{82C863A2-4B77-4EF1-9C56-C4EE48A01006}" type="presParOf" srcId="{23348166-5C00-46BA-A964-5625378F80FA}" destId="{77D2073F-5F60-4816-A832-88B8541557DC}" srcOrd="1" destOrd="0" presId="urn:microsoft.com/office/officeart/2008/layout/HalfCircleOrganizationChart"/>
    <dgm:cxn modelId="{B6774FE9-7DDA-4DBD-B4A8-7DB465AB047F}" type="presParOf" srcId="{77D2073F-5F60-4816-A832-88B8541557DC}" destId="{600DB5DA-C7A0-439D-BD66-0BCCC36916AF}" srcOrd="0" destOrd="0" presId="urn:microsoft.com/office/officeart/2008/layout/HalfCircleOrganizationChart"/>
    <dgm:cxn modelId="{21F41384-C626-45CC-B1A7-1441B2F93D92}" type="presParOf" srcId="{600DB5DA-C7A0-439D-BD66-0BCCC36916AF}" destId="{5725BA75-4D4D-4BEC-807E-DA85EB362D99}" srcOrd="0" destOrd="0" presId="urn:microsoft.com/office/officeart/2008/layout/HalfCircleOrganizationChart"/>
    <dgm:cxn modelId="{BB01153E-003A-4017-8A17-B69D26769EFC}" type="presParOf" srcId="{600DB5DA-C7A0-439D-BD66-0BCCC36916AF}" destId="{30D2D006-5677-4103-9BCC-21BECC3F95F3}" srcOrd="1" destOrd="0" presId="urn:microsoft.com/office/officeart/2008/layout/HalfCircleOrganizationChart"/>
    <dgm:cxn modelId="{904EA475-182A-4CB7-8204-3F5408279830}" type="presParOf" srcId="{600DB5DA-C7A0-439D-BD66-0BCCC36916AF}" destId="{D75827EF-E0C0-4A34-948A-CDC8B5A7C89F}" srcOrd="2" destOrd="0" presId="urn:microsoft.com/office/officeart/2008/layout/HalfCircleOrganizationChart"/>
    <dgm:cxn modelId="{625349BF-8F0A-46AF-9A90-FCB324022F6F}" type="presParOf" srcId="{600DB5DA-C7A0-439D-BD66-0BCCC36916AF}" destId="{92FC2655-6613-463E-957E-90919572C2D6}" srcOrd="3" destOrd="0" presId="urn:microsoft.com/office/officeart/2008/layout/HalfCircleOrganizationChart"/>
    <dgm:cxn modelId="{F1A48CF4-300C-4398-BEE5-FC315505F84A}" type="presParOf" srcId="{77D2073F-5F60-4816-A832-88B8541557DC}" destId="{300FD62D-6A5F-4801-AA60-5DFFD26A375F}" srcOrd="1" destOrd="0" presId="urn:microsoft.com/office/officeart/2008/layout/HalfCircleOrganizationChart"/>
    <dgm:cxn modelId="{099AA6A2-7C1F-4577-ABE7-138929587E8A}" type="presParOf" srcId="{300FD62D-6A5F-4801-AA60-5DFFD26A375F}" destId="{231DE380-B3C2-43C5-8B4E-B2DC4C0D92E6}" srcOrd="0" destOrd="0" presId="urn:microsoft.com/office/officeart/2008/layout/HalfCircleOrganizationChart"/>
    <dgm:cxn modelId="{A9AC201A-70B0-4EEF-A049-4D044DD4EB31}" type="presParOf" srcId="{300FD62D-6A5F-4801-AA60-5DFFD26A375F}" destId="{15D24100-A71D-4A64-85EF-EEBBB15DA7E1}" srcOrd="1" destOrd="0" presId="urn:microsoft.com/office/officeart/2008/layout/HalfCircleOrganizationChart"/>
    <dgm:cxn modelId="{70F88621-0EE1-4A9A-9CA0-EF4AC475A8AA}" type="presParOf" srcId="{15D24100-A71D-4A64-85EF-EEBBB15DA7E1}" destId="{5F992A98-C9E6-47CD-A839-C5F95DF694C5}" srcOrd="0" destOrd="0" presId="urn:microsoft.com/office/officeart/2008/layout/HalfCircleOrganizationChart"/>
    <dgm:cxn modelId="{6718CAF0-76CE-4D04-AE18-1790150AB293}" type="presParOf" srcId="{5F992A98-C9E6-47CD-A839-C5F95DF694C5}" destId="{CE2E2A2A-FB01-46E0-A42A-AB2E3AE29CDF}" srcOrd="0" destOrd="0" presId="urn:microsoft.com/office/officeart/2008/layout/HalfCircleOrganizationChart"/>
    <dgm:cxn modelId="{6BE75FC1-5E84-4059-9E20-AFE51D1E5BEB}" type="presParOf" srcId="{5F992A98-C9E6-47CD-A839-C5F95DF694C5}" destId="{B0F88883-64C8-49C9-9865-5A4CD5A899C3}" srcOrd="1" destOrd="0" presId="urn:microsoft.com/office/officeart/2008/layout/HalfCircleOrganizationChart"/>
    <dgm:cxn modelId="{DCCC076C-FEC3-4F40-8835-DDC5D6627220}" type="presParOf" srcId="{5F992A98-C9E6-47CD-A839-C5F95DF694C5}" destId="{016441CF-0DE4-455D-B584-348CF6BE9FA7}" srcOrd="2" destOrd="0" presId="urn:microsoft.com/office/officeart/2008/layout/HalfCircleOrganizationChart"/>
    <dgm:cxn modelId="{D86FAB92-9C48-4F89-A472-280448845B6F}" type="presParOf" srcId="{5F992A98-C9E6-47CD-A839-C5F95DF694C5}" destId="{FDB87AAE-CA7A-47E3-BDDF-E6645D9F3464}" srcOrd="3" destOrd="0" presId="urn:microsoft.com/office/officeart/2008/layout/HalfCircleOrganizationChart"/>
    <dgm:cxn modelId="{440CF9B1-D7D8-45FB-BEF2-2E7D80AB3B04}" type="presParOf" srcId="{15D24100-A71D-4A64-85EF-EEBBB15DA7E1}" destId="{DCA0B865-AD94-4F30-8F7B-3E6EF4F6BECB}" srcOrd="1" destOrd="0" presId="urn:microsoft.com/office/officeart/2008/layout/HalfCircleOrganizationChart"/>
    <dgm:cxn modelId="{C09CECDA-22E4-4BFA-85AA-B67EEE761621}" type="presParOf" srcId="{15D24100-A71D-4A64-85EF-EEBBB15DA7E1}" destId="{8B469E2C-14F8-4EF2-8AA6-1B2C0ADE6BA7}" srcOrd="2" destOrd="0" presId="urn:microsoft.com/office/officeart/2008/layout/HalfCircleOrganizationChart"/>
    <dgm:cxn modelId="{EF586CA1-AAC1-49D0-907C-C99061E7CDB2}" type="presParOf" srcId="{77D2073F-5F60-4816-A832-88B8541557DC}" destId="{A647162A-9A14-497C-B404-E0F661CC3EC6}" srcOrd="2" destOrd="0" presId="urn:microsoft.com/office/officeart/2008/layout/HalfCircleOrganizationChart"/>
    <dgm:cxn modelId="{CA44B6A7-D495-479F-BDC4-9FBAECC662E7}" type="presParOf" srcId="{85207FCD-E4B5-4348-BBF2-8C69226D3CC1}" destId="{7E609A7F-A69F-4A86-9D17-146883FA4C44}" srcOrd="2" destOrd="0" presId="urn:microsoft.com/office/officeart/2008/layout/HalfCircleOrganizationChart"/>
    <dgm:cxn modelId="{0F950CE1-0EF0-4A79-A3DE-631BE9053F85}" type="presParOf" srcId="{882E36ED-4240-43D5-838A-A0AE742F3913}" destId="{A8AB81C2-5811-4729-836B-2C335DF767F9}" srcOrd="2" destOrd="0" presId="urn:microsoft.com/office/officeart/2008/layout/HalfCircleOrganizationChart"/>
    <dgm:cxn modelId="{9C86F5D0-18E3-4CA3-BD2C-F5E813B0573C}" type="presParOf" srcId="{882E36ED-4240-43D5-838A-A0AE742F3913}" destId="{C9A5AD1E-8EE2-4A81-9EE0-990B13C19410}" srcOrd="3" destOrd="0" presId="urn:microsoft.com/office/officeart/2008/layout/HalfCircleOrganizationChart"/>
    <dgm:cxn modelId="{DD72A0D0-7B32-4B77-99A5-E0E802CD2E78}" type="presParOf" srcId="{C9A5AD1E-8EE2-4A81-9EE0-990B13C19410}" destId="{4A6CB988-866C-40D5-A83D-A014C1ABFB9F}" srcOrd="0" destOrd="0" presId="urn:microsoft.com/office/officeart/2008/layout/HalfCircleOrganizationChart"/>
    <dgm:cxn modelId="{C9AC8F3B-4D3A-473D-898E-3E6A5A771369}" type="presParOf" srcId="{4A6CB988-866C-40D5-A83D-A014C1ABFB9F}" destId="{71F3026A-EAEB-448F-9AE3-C33744D1E2B9}" srcOrd="0" destOrd="0" presId="urn:microsoft.com/office/officeart/2008/layout/HalfCircleOrganizationChart"/>
    <dgm:cxn modelId="{52CB3F1D-0776-4A3E-87D9-D02FC91CD436}" type="presParOf" srcId="{4A6CB988-866C-40D5-A83D-A014C1ABFB9F}" destId="{A79BE2F0-3131-4880-AA81-E3F0B90595BF}" srcOrd="1" destOrd="0" presId="urn:microsoft.com/office/officeart/2008/layout/HalfCircleOrganizationChart"/>
    <dgm:cxn modelId="{95DB44D3-B927-4840-B9DD-95AE6FB7EF2D}" type="presParOf" srcId="{4A6CB988-866C-40D5-A83D-A014C1ABFB9F}" destId="{81BA1C14-1114-4794-A04E-8147B4729FA3}" srcOrd="2" destOrd="0" presId="urn:microsoft.com/office/officeart/2008/layout/HalfCircleOrganizationChart"/>
    <dgm:cxn modelId="{44D77D64-AE37-4789-97E0-CE2C2A4024C0}" type="presParOf" srcId="{4A6CB988-866C-40D5-A83D-A014C1ABFB9F}" destId="{81BCFDD5-E16E-42F0-918D-B4FE688B8B7E}" srcOrd="3" destOrd="0" presId="urn:microsoft.com/office/officeart/2008/layout/HalfCircleOrganizationChart"/>
    <dgm:cxn modelId="{6E5857A9-578E-4911-9092-BCECD9D92E35}" type="presParOf" srcId="{C9A5AD1E-8EE2-4A81-9EE0-990B13C19410}" destId="{5F134F81-92B3-4928-BA88-448C23261236}" srcOrd="1" destOrd="0" presId="urn:microsoft.com/office/officeart/2008/layout/HalfCircleOrganizationChart"/>
    <dgm:cxn modelId="{B9032FE4-A21B-4D96-A62A-BAB5C0F93063}" type="presParOf" srcId="{5F134F81-92B3-4928-BA88-448C23261236}" destId="{785DBFA5-9812-44D5-96D7-F5354E16990D}" srcOrd="0" destOrd="0" presId="urn:microsoft.com/office/officeart/2008/layout/HalfCircleOrganizationChart"/>
    <dgm:cxn modelId="{656E5A76-4FEF-4AF8-B2B1-ECFAFF701FA8}" type="presParOf" srcId="{5F134F81-92B3-4928-BA88-448C23261236}" destId="{897B752E-C58D-4D99-98F9-5E37CC99DF6C}" srcOrd="1" destOrd="0" presId="urn:microsoft.com/office/officeart/2008/layout/HalfCircleOrganizationChart"/>
    <dgm:cxn modelId="{5B870903-A2BD-4174-A177-EB892F493CB4}" type="presParOf" srcId="{897B752E-C58D-4D99-98F9-5E37CC99DF6C}" destId="{81833848-96FE-4097-98B3-890BCDF327AA}" srcOrd="0" destOrd="0" presId="urn:microsoft.com/office/officeart/2008/layout/HalfCircleOrganizationChart"/>
    <dgm:cxn modelId="{E25FB8E4-E84D-41B1-B035-9FDF9C25F581}" type="presParOf" srcId="{81833848-96FE-4097-98B3-890BCDF327AA}" destId="{E6AF03A6-D73A-4705-AAC0-D3991811693C}" srcOrd="0" destOrd="0" presId="urn:microsoft.com/office/officeart/2008/layout/HalfCircleOrganizationChart"/>
    <dgm:cxn modelId="{F1A3D933-13BC-45C0-B92F-E5C4B231610C}" type="presParOf" srcId="{81833848-96FE-4097-98B3-890BCDF327AA}" destId="{F653DE8C-C78F-4B74-AB43-79041E240E29}" srcOrd="1" destOrd="0" presId="urn:microsoft.com/office/officeart/2008/layout/HalfCircleOrganizationChart"/>
    <dgm:cxn modelId="{AC49A52F-A4B5-4B38-B1D0-32E65C2976FE}" type="presParOf" srcId="{81833848-96FE-4097-98B3-890BCDF327AA}" destId="{736EE384-2D66-42AC-ACEC-E64D2530E9BC}" srcOrd="2" destOrd="0" presId="urn:microsoft.com/office/officeart/2008/layout/HalfCircleOrganizationChart"/>
    <dgm:cxn modelId="{76D537B8-2EC4-458F-ACDA-0FE4DA4DB264}" type="presParOf" srcId="{81833848-96FE-4097-98B3-890BCDF327AA}" destId="{B9227167-52A1-4A0B-8234-763EF65B9FC5}" srcOrd="3" destOrd="0" presId="urn:microsoft.com/office/officeart/2008/layout/HalfCircleOrganizationChart"/>
    <dgm:cxn modelId="{4B746E61-B071-41D3-91FA-E0208970D571}" type="presParOf" srcId="{897B752E-C58D-4D99-98F9-5E37CC99DF6C}" destId="{B132BD3F-AC37-499B-A90B-D9F702A75139}" srcOrd="1" destOrd="0" presId="urn:microsoft.com/office/officeart/2008/layout/HalfCircleOrganizationChart"/>
    <dgm:cxn modelId="{FB9F4B64-BABE-40CE-AFC4-B6075FA41AA3}" type="presParOf" srcId="{B132BD3F-AC37-499B-A90B-D9F702A75139}" destId="{A97EED3E-0ACD-46F5-B5CE-7913294C4D88}" srcOrd="0" destOrd="0" presId="urn:microsoft.com/office/officeart/2008/layout/HalfCircleOrganizationChart"/>
    <dgm:cxn modelId="{37A41257-3673-44A5-A3C3-2C28A234F30E}" type="presParOf" srcId="{B132BD3F-AC37-499B-A90B-D9F702A75139}" destId="{57831775-6129-469C-BDF5-48C65DF378BF}" srcOrd="1" destOrd="0" presId="urn:microsoft.com/office/officeart/2008/layout/HalfCircleOrganizationChart"/>
    <dgm:cxn modelId="{5B436EE9-18CB-4C11-89FD-1D01B216531C}" type="presParOf" srcId="{57831775-6129-469C-BDF5-48C65DF378BF}" destId="{E8A979FC-9C1C-4F1B-A3EF-BB6BEE8134BC}" srcOrd="0" destOrd="0" presId="urn:microsoft.com/office/officeart/2008/layout/HalfCircleOrganizationChart"/>
    <dgm:cxn modelId="{51A0C733-C787-4DA2-A85E-A7680C73D378}" type="presParOf" srcId="{E8A979FC-9C1C-4F1B-A3EF-BB6BEE8134BC}" destId="{0DD1D999-7540-401B-BA57-EAFA0E32FAFD}" srcOrd="0" destOrd="0" presId="urn:microsoft.com/office/officeart/2008/layout/HalfCircleOrganizationChart"/>
    <dgm:cxn modelId="{84FA2045-1975-4F45-9D0B-B2C953A8C7A5}" type="presParOf" srcId="{E8A979FC-9C1C-4F1B-A3EF-BB6BEE8134BC}" destId="{455B0559-A32D-4825-BA3C-F1044D4CD96D}" srcOrd="1" destOrd="0" presId="urn:microsoft.com/office/officeart/2008/layout/HalfCircleOrganizationChart"/>
    <dgm:cxn modelId="{D6C22C46-9D93-4E8A-B8E7-F6AE46C3A49A}" type="presParOf" srcId="{E8A979FC-9C1C-4F1B-A3EF-BB6BEE8134BC}" destId="{91FFF4E9-9073-40EB-9739-862D7B096A84}" srcOrd="2" destOrd="0" presId="urn:microsoft.com/office/officeart/2008/layout/HalfCircleOrganizationChart"/>
    <dgm:cxn modelId="{66A5C341-2301-410C-BE88-9C351DBEC4D2}" type="presParOf" srcId="{E8A979FC-9C1C-4F1B-A3EF-BB6BEE8134BC}" destId="{D9566EB2-4E36-4921-95E0-D0597C03E800}" srcOrd="3" destOrd="0" presId="urn:microsoft.com/office/officeart/2008/layout/HalfCircleOrganizationChart"/>
    <dgm:cxn modelId="{763B8C26-7700-4704-A475-FD269E2BCABF}" type="presParOf" srcId="{57831775-6129-469C-BDF5-48C65DF378BF}" destId="{33CBC1B9-F8AA-4ADE-9015-F438BF451790}" srcOrd="1" destOrd="0" presId="urn:microsoft.com/office/officeart/2008/layout/HalfCircleOrganizationChart"/>
    <dgm:cxn modelId="{DF56A767-3D65-44EE-8485-9B736502D766}" type="presParOf" srcId="{57831775-6129-469C-BDF5-48C65DF378BF}" destId="{D96B7491-44B4-469C-BC2F-9AC687F0F1F1}" srcOrd="2" destOrd="0" presId="urn:microsoft.com/office/officeart/2008/layout/HalfCircleOrganizationChart"/>
    <dgm:cxn modelId="{A64783F2-4B14-40D7-867C-DF5DA74F3A9A}" type="presParOf" srcId="{897B752E-C58D-4D99-98F9-5E37CC99DF6C}" destId="{1B0D49EE-D227-4B44-99EC-716FABEE5F2A}" srcOrd="2" destOrd="0" presId="urn:microsoft.com/office/officeart/2008/layout/HalfCircleOrganizationChart"/>
    <dgm:cxn modelId="{3832D7CD-303A-4125-A845-259B921F2309}" type="presParOf" srcId="{C9A5AD1E-8EE2-4A81-9EE0-990B13C19410}" destId="{11A68F0C-90AF-4636-B725-FF57E02A34C1}" srcOrd="2" destOrd="0" presId="urn:microsoft.com/office/officeart/2008/layout/HalfCircleOrganizationChart"/>
    <dgm:cxn modelId="{ABC54315-43E2-482B-A547-61E536A09088}" type="presParOf" srcId="{D7EA2328-1940-4CE5-94C1-6ED6161953BB}" destId="{8ED93B59-28F0-4ACF-A904-71352F146294}" srcOrd="2" destOrd="0" presId="urn:microsoft.com/office/officeart/2008/layout/HalfCircleOrganizationChart"/>
    <dgm:cxn modelId="{A5E12603-B72D-4A63-886A-70CCD222DEEF}" type="presParOf" srcId="{A8EF9E08-8FEF-495C-A166-939BC9A1C25F}" destId="{DC763D33-847B-4D7F-9CBA-41D4F23A2585}" srcOrd="2" destOrd="0" presId="urn:microsoft.com/office/officeart/2008/layout/HalfCircleOrganizationChart"/>
    <dgm:cxn modelId="{CB6CE335-5AE6-4F2D-A524-302924427927}" type="presParOf" srcId="{A8EF9E08-8FEF-495C-A166-939BC9A1C25F}" destId="{1D8C5757-3D1D-4660-9D2A-18D327DB6ABF}" srcOrd="3" destOrd="0" presId="urn:microsoft.com/office/officeart/2008/layout/HalfCircleOrganizationChart"/>
    <dgm:cxn modelId="{3A75D99C-E1A7-441C-9891-19905A87CAB1}" type="presParOf" srcId="{1D8C5757-3D1D-4660-9D2A-18D327DB6ABF}" destId="{7FE42075-5F9A-40B7-8581-FA87010EC7EF}" srcOrd="0" destOrd="0" presId="urn:microsoft.com/office/officeart/2008/layout/HalfCircleOrganizationChart"/>
    <dgm:cxn modelId="{EDC85906-EF03-4552-AF1F-B0822D130E07}" type="presParOf" srcId="{7FE42075-5F9A-40B7-8581-FA87010EC7EF}" destId="{E529CD6F-3BBC-4DAA-BE95-3B597F9B1E50}" srcOrd="0" destOrd="0" presId="urn:microsoft.com/office/officeart/2008/layout/HalfCircleOrganizationChart"/>
    <dgm:cxn modelId="{7A858CE5-90EA-43B1-90F5-B8CD02D3B9EA}" type="presParOf" srcId="{7FE42075-5F9A-40B7-8581-FA87010EC7EF}" destId="{FD18CABA-CD1B-4E6A-A4E4-86890C593560}" srcOrd="1" destOrd="0" presId="urn:microsoft.com/office/officeart/2008/layout/HalfCircleOrganizationChart"/>
    <dgm:cxn modelId="{EFF88996-E748-4DAF-93C5-1CA925149596}" type="presParOf" srcId="{7FE42075-5F9A-40B7-8581-FA87010EC7EF}" destId="{ECC12B43-CD81-4B10-B3D3-900E0C4E6AFA}" srcOrd="2" destOrd="0" presId="urn:microsoft.com/office/officeart/2008/layout/HalfCircleOrganizationChart"/>
    <dgm:cxn modelId="{F6FDC143-ADC3-4D6A-ACF2-B68D5ADAFA53}" type="presParOf" srcId="{7FE42075-5F9A-40B7-8581-FA87010EC7EF}" destId="{A2E70AFC-886F-4BD1-8164-8BB4D7AE6243}" srcOrd="3" destOrd="0" presId="urn:microsoft.com/office/officeart/2008/layout/HalfCircleOrganizationChart"/>
    <dgm:cxn modelId="{99368D7E-89F0-4D22-A289-744D3CE45629}" type="presParOf" srcId="{1D8C5757-3D1D-4660-9D2A-18D327DB6ABF}" destId="{32806D71-A7B3-4183-896D-553F4DEDB5E2}" srcOrd="1" destOrd="0" presId="urn:microsoft.com/office/officeart/2008/layout/HalfCircleOrganizationChart"/>
    <dgm:cxn modelId="{450D5D52-5511-45CC-ACC5-27ED39F482DE}" type="presParOf" srcId="{32806D71-A7B3-4183-896D-553F4DEDB5E2}" destId="{8E8F0693-A364-4531-BEFF-4B1613DBCF60}" srcOrd="0" destOrd="0" presId="urn:microsoft.com/office/officeart/2008/layout/HalfCircleOrganizationChart"/>
    <dgm:cxn modelId="{31756ECA-3A8E-4AC9-A64D-E698AAA6DED9}" type="presParOf" srcId="{32806D71-A7B3-4183-896D-553F4DEDB5E2}" destId="{4CFD2363-7059-47C2-B9D4-4F265B8405E7}" srcOrd="1" destOrd="0" presId="urn:microsoft.com/office/officeart/2008/layout/HalfCircleOrganizationChart"/>
    <dgm:cxn modelId="{E15E1D9B-9179-41BF-AE73-B34688525FCE}" type="presParOf" srcId="{4CFD2363-7059-47C2-B9D4-4F265B8405E7}" destId="{412A862F-2E3E-468C-B06F-5F5F05F06A00}" srcOrd="0" destOrd="0" presId="urn:microsoft.com/office/officeart/2008/layout/HalfCircleOrganizationChart"/>
    <dgm:cxn modelId="{86A999F1-AC98-4C48-8D51-91E577BAD330}" type="presParOf" srcId="{412A862F-2E3E-468C-B06F-5F5F05F06A00}" destId="{E8ACA655-FC9D-4FA9-9A71-47FF9DA92677}" srcOrd="0" destOrd="0" presId="urn:microsoft.com/office/officeart/2008/layout/HalfCircleOrganizationChart"/>
    <dgm:cxn modelId="{81A02005-4852-4621-A49D-86440A8C62DC}" type="presParOf" srcId="{412A862F-2E3E-468C-B06F-5F5F05F06A00}" destId="{9165CAC2-4043-41FA-82C0-56574B18697A}" srcOrd="1" destOrd="0" presId="urn:microsoft.com/office/officeart/2008/layout/HalfCircleOrganizationChart"/>
    <dgm:cxn modelId="{49F03074-FC11-4057-98C6-48BD94700F38}" type="presParOf" srcId="{412A862F-2E3E-468C-B06F-5F5F05F06A00}" destId="{4A6AF3E9-B258-4B0C-A542-0816D7DA0EDD}" srcOrd="2" destOrd="0" presId="urn:microsoft.com/office/officeart/2008/layout/HalfCircleOrganizationChart"/>
    <dgm:cxn modelId="{84AE8B9C-FFDB-489F-9FC8-0B13C2F2A5ED}" type="presParOf" srcId="{412A862F-2E3E-468C-B06F-5F5F05F06A00}" destId="{0E3AAE69-27EF-46C1-BE3E-5FF9D6170614}" srcOrd="3" destOrd="0" presId="urn:microsoft.com/office/officeart/2008/layout/HalfCircleOrganizationChart"/>
    <dgm:cxn modelId="{BA2FAA65-D4DD-4DD8-9C80-04E3607CE4E9}" type="presParOf" srcId="{4CFD2363-7059-47C2-B9D4-4F265B8405E7}" destId="{9093204F-F022-480F-9F10-8A1E2A174BFC}" srcOrd="1" destOrd="0" presId="urn:microsoft.com/office/officeart/2008/layout/HalfCircleOrganizationChart"/>
    <dgm:cxn modelId="{BB0C151C-33FB-4CEE-ACDE-6D47BA54090D}" type="presParOf" srcId="{4CFD2363-7059-47C2-B9D4-4F265B8405E7}" destId="{ABAB9799-EFC6-4244-BD43-07333A9C0B41}" srcOrd="2" destOrd="0" presId="urn:microsoft.com/office/officeart/2008/layout/HalfCircleOrganizationChart"/>
    <dgm:cxn modelId="{921551E5-5882-408F-8CBE-E742557CC4CD}" type="presParOf" srcId="{1D8C5757-3D1D-4660-9D2A-18D327DB6ABF}" destId="{C3C8D896-212B-43DE-8AB5-ECBD900DF4A7}" srcOrd="2" destOrd="0" presId="urn:microsoft.com/office/officeart/2008/layout/HalfCircleOrganizationChart"/>
    <dgm:cxn modelId="{33C956A2-1361-4D36-AA0C-2E3F0E2AE38D}" type="presParOf" srcId="{3BFF39C9-523F-438D-9E8C-25004825C960}" destId="{0EC0C524-0C48-44A9-BA85-AD92DA166D5D}" srcOrd="2" destOrd="0" presId="urn:microsoft.com/office/officeart/2008/layout/HalfCircle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alfCircleOrganizationChart">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chAlign" val="r"/>
                  <dgm:param type="linDir" val="fromT"/>
                </dgm:alg>
              </dgm:if>
              <dgm:if name="Name18" func="var" arg="hierBranch" op="equ" val="r">
                <dgm:alg type="hierChild">
                  <dgm:param type="chAlign" val="l"/>
                  <dgm:param type="linDir" val="fromT"/>
                </dgm:alg>
              </dgm:if>
              <dgm:if name="Name19" func="var" arg="hierBranch" op="equ" val="hang">
                <dgm:choose name="Name20">
                  <dgm:if name="Name21" func="var" arg="dir" op="equ" val="norm">
                    <dgm:alg type="hierChild">
                      <dgm:param type="chAlign" val="l"/>
                      <dgm:param type="linDir" val="fromL"/>
                      <dgm:param type="secChAlign" val="t"/>
                      <dgm:param type="secLinDir" val="fromT"/>
                    </dgm:alg>
                  </dgm:if>
                  <dgm:else name="Name22">
                    <dgm:alg type="hierChild">
                      <dgm:param type="chAlign" val="l"/>
                      <dgm:param type="linDir" val="fromR"/>
                      <dgm:param type="secChAlign" val="t"/>
                      <dgm:param type="secLinDir" val="from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33"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34">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if name="Name35" func="var" arg="hierBranch" op="equ" val="init">
                      <dgm:choose name="Name36">
                        <dgm:if name="Name37" axis="self" func="depth" op="lte" val="2">
                          <dgm:choose name="Name38">
                            <dgm:if name="Name39"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40"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41">
                              <dgm:alg type="conn">
                                <dgm:param type="connRout" val="bend"/>
                                <dgm:param type="dim" val="1D"/>
                                <dgm:param type="endSty" val="noArr"/>
                                <dgm:param type="begPts" val="bCtr"/>
                                <dgm:param type="endPts" val="tCtr"/>
                                <dgm:param type="bendPt" val="end"/>
                                <dgm:param type="srcNode" val="bottomArc2"/>
                                <dgm:param type="dstNode" val="topArc2"/>
                              </dgm:alg>
                            </dgm:else>
                          </dgm:choose>
                        </dgm:if>
                        <dgm:else name="Name42">
                          <dgm:choose name="Name43">
                            <dgm:if name="Name44" axis="par des" func="maxDepth" op="lte" val="1">
                              <dgm:choose name="Name45">
                                <dgm:if name="Name4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4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48">
                                  <dgm:alg type="conn">
                                    <dgm:param type="connRout" val="bend"/>
                                    <dgm:param type="dim" val="1D"/>
                                    <dgm:param type="endSty" val="noArr"/>
                                    <dgm:param type="begPts" val="bCtr"/>
                                    <dgm:param type="endPts" val="bL bR"/>
                                    <dgm:param type="srcNode" val="bottomArc2"/>
                                    <dgm:param type="dstNode" val="topConnNode2"/>
                                  </dgm:alg>
                                </dgm:else>
                              </dgm:choose>
                            </dgm:if>
                            <dgm:else name="Name49">
                              <dgm:choose name="Name50">
                                <dgm:if name="Name51" axis="self" func="depth" op="lte" val="2">
                                  <dgm:alg type="conn">
                                    <dgm:param type="connRout" val="bend"/>
                                    <dgm:param type="dim" val="1D"/>
                                    <dgm:param type="endSty" val="noArr"/>
                                    <dgm:param type="begPts" val="bCtr"/>
                                    <dgm:param type="endPts" val="tCtr"/>
                                    <dgm:param type="bendPt" val="end"/>
                                    <dgm:param type="srcNode" val="bottomArc1"/>
                                    <dgm:param type="dstNode" val="topArc2"/>
                                  </dgm:alg>
                                </dgm:if>
                                <dgm:if name="Name52" axis="par" ptType="asst" func="cnt" op="equ" val="1">
                                  <dgm:alg type="conn">
                                    <dgm:param type="connRout" val="bend"/>
                                    <dgm:param type="dim" val="1D"/>
                                    <dgm:param type="endSty" val="noArr"/>
                                    <dgm:param type="begPts" val="bCtr"/>
                                    <dgm:param type="endPts" val="tCtr"/>
                                    <dgm:param type="bendPt" val="end"/>
                                    <dgm:param type="srcNode" val="bottomArc3"/>
                                    <dgm:param type="dstNode" val="topArc2"/>
                                  </dgm:alg>
                                </dgm:if>
                                <dgm:else name="Name53">
                                  <dgm:alg type="conn">
                                    <dgm:param type="connRout" val="bend"/>
                                    <dgm:param type="dim" val="1D"/>
                                    <dgm:param type="endSty" val="noArr"/>
                                    <dgm:param type="begPts" val="bCtr"/>
                                    <dgm:param type="endPts" val="tCtr"/>
                                    <dgm:param type="bendPt" val="end"/>
                                    <dgm:param type="srcNode" val="bottomArc2"/>
                                    <dgm:param type="dstNode" val="topArc2"/>
                                  </dgm:alg>
                                </dgm:else>
                              </dgm:choose>
                            </dgm:else>
                          </dgm:choose>
                        </dgm:else>
                      </dgm:choose>
                    </dgm:if>
                    <dgm:else name="Name54">
                      <dgm:choose name="Name55">
                        <dgm:if name="Name56" axis="self" func="depth" op="lte" val="2">
                          <dgm:alg type="conn">
                            <dgm:param type="connRout" val="bend"/>
                            <dgm:param type="dim" val="1D"/>
                            <dgm:param type="endSty" val="noArr"/>
                            <dgm:param type="begPts" val="bCtr"/>
                            <dgm:param type="endPts" val="bL bR"/>
                            <dgm:param type="srcNode" val="bottomArc1"/>
                            <dgm:param type="dstNode" val="topConnNode2"/>
                          </dgm:alg>
                        </dgm:if>
                        <dgm:if name="Name57" axis="par" ptType="asst" func="cnt" op="equ" val="1">
                          <dgm:alg type="conn">
                            <dgm:param type="connRout" val="bend"/>
                            <dgm:param type="dim" val="1D"/>
                            <dgm:param type="endSty" val="noArr"/>
                            <dgm:param type="begPts" val="bCtr"/>
                            <dgm:param type="endPts" val="bL bR"/>
                            <dgm:param type="srcNode" val="bottomArc3"/>
                            <dgm:param type="dstNode" val="topConnNode2"/>
                          </dgm:alg>
                        </dgm:if>
                        <dgm:else name="Name58">
                          <dgm:alg type="conn">
                            <dgm:param type="connRout" val="bend"/>
                            <dgm:param type="dim" val="1D"/>
                            <dgm:param type="endSty" val="noArr"/>
                            <dgm:param type="begPts" val="bCtr"/>
                            <dgm:param type="endPts" val="bL bR"/>
                            <dgm:param type="srcNode" val="bottomArc2"/>
                            <dgm:param type="dstNode" val="topConnNode2"/>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chAlign" val="r"/>
                        <dgm:param type="linDir" val="fromT"/>
                      </dgm:alg>
                    </dgm:if>
                    <dgm:if name="Name75" func="var" arg="hierBranch" op="equ" val="r">
                      <dgm:alg type="hierChild">
                        <dgm:param type="chAlign" val="l"/>
                        <dgm:param type="linDir" val="fromT"/>
                      </dgm:alg>
                    </dgm:if>
                    <dgm:if name="Name76" func="var" arg="hierBranch" op="equ" val="hang">
                      <dgm:choose name="Name77">
                        <dgm:if name="Name78" func="var" arg="dir" op="equ" val="norm">
                          <dgm:alg type="hierChild">
                            <dgm:param type="chAlign" val="l"/>
                            <dgm:param type="linDir" val="fromL"/>
                            <dgm:param type="secChAlign" val="t"/>
                            <dgm:param type="secLinDir" val="fromT"/>
                          </dgm:alg>
                        </dgm:if>
                        <dgm:else name="Name79">
                          <dgm:alg type="hierChild">
                            <dgm:param type="chAlign" val="l"/>
                            <dgm:param type="linDir" val="fromR"/>
                            <dgm:param type="secChAlign" val="t"/>
                            <dgm:param type="secLinDir" val="from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chAlign" val="l"/>
                            <dgm:param type="linDir" val="fromT"/>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chAlign" val="l"/>
                        <dgm:param type="linDir" val="fromL"/>
                        <dgm:param type="secChAlign" val="t"/>
                        <dgm:param type="secLinDir" val="fromT"/>
                      </dgm:alg>
                    </dgm:if>
                    <dgm:else name="Name95">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chAlign" val="l"/>
                  <dgm:param type="linDir" val="fromL"/>
                  <dgm:param type="secChAlign" val="t"/>
                  <dgm:param type="secLinDir" val="fromT"/>
                </dgm:alg>
              </dgm:if>
              <dgm:else name="Name99">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connRout" val="bend"/>
                        <dgm:param type="dim" val="1D"/>
                        <dgm:param type="endSty" val="noArr"/>
                        <dgm:param type="begPts" val="bCtr"/>
                        <dgm:param type="endPts" val="bL bR"/>
                        <dgm:param type="srcNode" val="bottomArc1"/>
                        <dgm:param type="dstNode" val="topConnNode3"/>
                      </dgm:alg>
                    </dgm:if>
                    <dgm:if name="Name104" axis="par" ptType="asst" func="cnt" op="equ" val="1">
                      <dgm:alg type="conn">
                        <dgm:param type="connRout" val="bend"/>
                        <dgm:param type="dim" val="1D"/>
                        <dgm:param type="endSty" val="noArr"/>
                        <dgm:param type="begPts" val="bCtr"/>
                        <dgm:param type="endPts" val="bL bR"/>
                        <dgm:param type="srcNode" val="bottomArc3"/>
                        <dgm:param type="dstNode" val="topConnNode3"/>
                      </dgm:alg>
                    </dgm:if>
                    <dgm:else name="Name105">
                      <dgm:alg type="conn">
                        <dgm:param type="connRout" val="bend"/>
                        <dgm:param type="dim" val="1D"/>
                        <dgm:param type="endSty" val="noArr"/>
                        <dgm:param type="begPts" val="bCtr"/>
                        <dgm:param type="endPts" val="bL bR"/>
                        <dgm:param type="srcNode" val="bottomArc2"/>
                        <dgm:param type="dstNode" val="topConnNode3"/>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chAlign" val="r"/>
                        <dgm:param type="linDir" val="fromT"/>
                      </dgm:alg>
                    </dgm:if>
                    <dgm:if name="Name123" func="var" arg="hierBranch" op="equ" val="r">
                      <dgm:alg type="hierChild">
                        <dgm:param type="chAlign" val="l"/>
                        <dgm:param type="linDir" val="fromT"/>
                      </dgm:alg>
                    </dgm:if>
                    <dgm:if name="Name124" func="var" arg="hierBranch" op="equ" val="hang">
                      <dgm:choose name="Name125">
                        <dgm:if name="Name126" func="var" arg="dir" op="equ" val="norm">
                          <dgm:alg type="hierChild">
                            <dgm:param type="chAlign" val="l"/>
                            <dgm:param type="linDir" val="fromL"/>
                            <dgm:param type="secChAlign" val="t"/>
                            <dgm:param type="secLinDir" val="fromT"/>
                          </dgm:alg>
                        </dgm:if>
                        <dgm:else name="Name127">
                          <dgm:alg type="hierChild">
                            <dgm:param type="chAlign" val="l"/>
                            <dgm:param type="linDir" val="fromR"/>
                            <dgm:param type="secChAlign" val="t"/>
                            <dgm:param type="secLinDir" val="from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chAlign" val="l"/>
                            <dgm:param type="linDir" val="fromT"/>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chAlign" val="l"/>
                        <dgm:param type="linDir" val="fromL"/>
                        <dgm:param type="secChAlign" val="t"/>
                        <dgm:param type="secLinDir" val="fromT"/>
                      </dgm:alg>
                    </dgm:if>
                    <dgm:else name="Name140">
                      <dgm:alg type="hierChild">
                        <dgm:param type="chAlign" val="l"/>
                        <dgm:param type="linDir" val="fromR"/>
                        <dgm:param type="secChAlign" val="t"/>
                        <dgm:param type="secLinDir" val="from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1275" y="0"/>
            <a:ext cx="2946400" cy="497047"/>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sz="quarter" idx="1"/>
          </p:nvPr>
        </p:nvSpPr>
        <p:spPr>
          <a:xfrm>
            <a:off x="1588" y="0"/>
            <a:ext cx="2946400" cy="497047"/>
          </a:xfrm>
          <a:prstGeom prst="rect">
            <a:avLst/>
          </a:prstGeom>
        </p:spPr>
        <p:txBody>
          <a:bodyPr vert="horz" lIns="91440" tIns="45720" rIns="91440" bIns="45720" rtlCol="1"/>
          <a:lstStyle>
            <a:lvl1pPr algn="l" fontAlgn="auto">
              <a:spcBef>
                <a:spcPts val="0"/>
              </a:spcBef>
              <a:spcAft>
                <a:spcPts val="0"/>
              </a:spcAft>
              <a:defRPr sz="1200">
                <a:latin typeface="+mn-lt"/>
                <a:cs typeface="+mn-cs"/>
              </a:defRPr>
            </a:lvl1pPr>
          </a:lstStyle>
          <a:p>
            <a:pPr>
              <a:defRPr/>
            </a:pPr>
            <a:fld id="{CCF7AD59-AD7D-4946-9BA3-FED32EADA308}" type="datetimeFigureOut">
              <a:rPr lang="ar-SA"/>
              <a:pPr>
                <a:defRPr/>
              </a:pPr>
              <a:t>04/03/1437</a:t>
            </a:fld>
            <a:endParaRPr lang="ar-SA"/>
          </a:p>
        </p:txBody>
      </p:sp>
      <p:sp>
        <p:nvSpPr>
          <p:cNvPr id="4" name="Footer Placeholder 3"/>
          <p:cNvSpPr>
            <a:spLocks noGrp="1"/>
          </p:cNvSpPr>
          <p:nvPr>
            <p:ph type="ftr" sz="quarter" idx="2"/>
          </p:nvPr>
        </p:nvSpPr>
        <p:spPr>
          <a:xfrm>
            <a:off x="3851275" y="9431179"/>
            <a:ext cx="2946400" cy="497046"/>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5" name="Slide Number Placeholder 4"/>
          <p:cNvSpPr>
            <a:spLocks noGrp="1"/>
          </p:cNvSpPr>
          <p:nvPr>
            <p:ph type="sldNum" sz="quarter" idx="3"/>
          </p:nvPr>
        </p:nvSpPr>
        <p:spPr>
          <a:xfrm>
            <a:off x="1588" y="9431179"/>
            <a:ext cx="2946400" cy="497046"/>
          </a:xfrm>
          <a:prstGeom prst="rect">
            <a:avLst/>
          </a:prstGeom>
        </p:spPr>
        <p:txBody>
          <a:bodyPr vert="horz" lIns="91440" tIns="45720" rIns="91440" bIns="45720" rtlCol="1" anchor="b"/>
          <a:lstStyle>
            <a:lvl1pPr algn="l" fontAlgn="auto">
              <a:spcBef>
                <a:spcPts val="0"/>
              </a:spcBef>
              <a:spcAft>
                <a:spcPts val="0"/>
              </a:spcAft>
              <a:defRPr sz="1200">
                <a:latin typeface="+mn-lt"/>
                <a:cs typeface="+mn-cs"/>
              </a:defRPr>
            </a:lvl1pPr>
          </a:lstStyle>
          <a:p>
            <a:pPr>
              <a:defRPr/>
            </a:pPr>
            <a:fld id="{817BDEA3-0227-4867-9CA5-47D5D79550A7}" type="slidenum">
              <a:rPr lang="ar-SA"/>
              <a:pPr>
                <a:defRPr/>
              </a:pPr>
              <a:t>‹#›</a:t>
            </a:fld>
            <a:endParaRPr lang="ar-SA"/>
          </a:p>
        </p:txBody>
      </p:sp>
    </p:spTree>
    <p:extLst>
      <p:ext uri="{BB962C8B-B14F-4D97-AF65-F5344CB8AC3E}">
        <p14:creationId xmlns:p14="http://schemas.microsoft.com/office/powerpoint/2010/main" val="18328077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7047"/>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49688" y="0"/>
            <a:ext cx="2946400" cy="497047"/>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227F58E2-7556-435B-8ABD-7CE032ACFDA0}" type="datetimeFigureOut">
              <a:rPr lang="en-US"/>
              <a:pPr>
                <a:defRPr/>
              </a:pPr>
              <a:t>15/12/2015</a:t>
            </a:fld>
            <a:endParaRPr lang="en-US"/>
          </a:p>
        </p:txBody>
      </p:sp>
      <p:sp>
        <p:nvSpPr>
          <p:cNvPr id="4" name="Slide Image Placeholder 3"/>
          <p:cNvSpPr>
            <a:spLocks noGrp="1" noRot="1" noChangeAspect="1"/>
          </p:cNvSpPr>
          <p:nvPr>
            <p:ph type="sldImg" idx="2"/>
          </p:nvPr>
        </p:nvSpPr>
        <p:spPr>
          <a:xfrm>
            <a:off x="915988" y="744538"/>
            <a:ext cx="4965700" cy="3724275"/>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450" y="4716383"/>
            <a:ext cx="5438775" cy="44686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431179"/>
            <a:ext cx="2946400" cy="497046"/>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49688" y="9431179"/>
            <a:ext cx="2946400" cy="497046"/>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2ADC0AD-0D0E-4789-8588-F43F2162E4BF}" type="slidenum">
              <a:rPr lang="en-US"/>
              <a:pPr>
                <a:defRPr/>
              </a:pPr>
              <a:t>‹#›</a:t>
            </a:fld>
            <a:endParaRPr lang="en-US"/>
          </a:p>
        </p:txBody>
      </p:sp>
    </p:spTree>
    <p:extLst>
      <p:ext uri="{BB962C8B-B14F-4D97-AF65-F5344CB8AC3E}">
        <p14:creationId xmlns:p14="http://schemas.microsoft.com/office/powerpoint/2010/main" val="33300209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38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3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41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41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43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4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07E140-C0D5-440E-87D3-EF67ED60FAEC}" type="slidenum">
              <a:rPr lang="ar-SA" altLang="en-US" smtClean="0">
                <a:latin typeface="Arial" pitchFamily="34" charset="0"/>
              </a:rPr>
              <a:pPr fontAlgn="base">
                <a:spcBef>
                  <a:spcPct val="0"/>
                </a:spcBef>
                <a:spcAft>
                  <a:spcPct val="0"/>
                </a:spcAft>
                <a:defRPr/>
              </a:pPr>
              <a:t>47</a:t>
            </a:fld>
            <a:endParaRPr lang="en-US" altLang="en-US" smtClean="0">
              <a:latin typeface="Arial" pitchFamily="34" charset="0"/>
              <a:cs typeface="Arial" pitchFamily="34" charset="0"/>
            </a:endParaRPr>
          </a:p>
        </p:txBody>
      </p:sp>
      <p:sp>
        <p:nvSpPr>
          <p:cNvPr id="312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232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ltLang="en-US" smtClean="0">
              <a:cs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a:defRPr/>
            </a:pPr>
            <a:r>
              <a:rPr lang="en-US" smtClean="0"/>
              <a:t>Appendix 12 - Fundamentals of TB Presentation</a:t>
            </a:r>
          </a:p>
        </p:txBody>
      </p:sp>
      <p:sp>
        <p:nvSpPr>
          <p:cNvPr id="13619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595524EE-E514-41D7-BE0D-0F0E9AE672D0}" type="slidenum">
              <a:rPr lang="en-US" smtClean="0"/>
              <a:pPr>
                <a:defRPr/>
              </a:pPr>
              <a:t>176</a:t>
            </a:fld>
            <a:endParaRPr lang="en-US" smtClean="0"/>
          </a:p>
        </p:txBody>
      </p:sp>
      <p:sp>
        <p:nvSpPr>
          <p:cNvPr id="43110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110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a:defRPr/>
            </a:pPr>
            <a:r>
              <a:rPr lang="en-US" smtClean="0"/>
              <a:t>Appendix 12 - Fundamentals of TB Presentation</a:t>
            </a:r>
          </a:p>
        </p:txBody>
      </p:sp>
      <p:sp>
        <p:nvSpPr>
          <p:cNvPr id="137219"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666BF90E-C462-491F-8A4D-0A670A140C87}" type="slidenum">
              <a:rPr lang="en-US" smtClean="0"/>
              <a:pPr>
                <a:defRPr/>
              </a:pPr>
              <a:t>177</a:t>
            </a:fld>
            <a:endParaRPr lang="en-US" smtClean="0"/>
          </a:p>
        </p:txBody>
      </p:sp>
      <p:sp>
        <p:nvSpPr>
          <p:cNvPr id="43213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2133"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a:defRPr/>
            </a:pPr>
            <a:r>
              <a:rPr lang="en-US" smtClean="0"/>
              <a:t>Appendix 12 - Fundamentals of TB Presentation</a:t>
            </a:r>
          </a:p>
        </p:txBody>
      </p:sp>
      <p:sp>
        <p:nvSpPr>
          <p:cNvPr id="138243"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152B2998-D758-4544-B262-07BEBB53D6C0}" type="slidenum">
              <a:rPr lang="en-US" smtClean="0"/>
              <a:pPr>
                <a:defRPr/>
              </a:pPr>
              <a:t>181</a:t>
            </a:fld>
            <a:endParaRPr lang="en-US" smtClean="0"/>
          </a:p>
        </p:txBody>
      </p:sp>
      <p:sp>
        <p:nvSpPr>
          <p:cNvPr id="43315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3157"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a:defRPr/>
            </a:pPr>
            <a:r>
              <a:rPr lang="en-US" smtClean="0"/>
              <a:t>Appendix 12 - Fundamentals of TB Presentation</a:t>
            </a:r>
          </a:p>
        </p:txBody>
      </p:sp>
      <p:sp>
        <p:nvSpPr>
          <p:cNvPr id="139267"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BF1D0B00-AB45-4D5E-BA1F-6D89EE976D1D}" type="slidenum">
              <a:rPr lang="en-US" smtClean="0"/>
              <a:pPr>
                <a:defRPr/>
              </a:pPr>
              <a:t>183</a:t>
            </a:fld>
            <a:endParaRPr lang="en-US" smtClean="0"/>
          </a:p>
        </p:txBody>
      </p:sp>
      <p:sp>
        <p:nvSpPr>
          <p:cNvPr id="43418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4181"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a:defRPr/>
            </a:pPr>
            <a:r>
              <a:rPr lang="en-US" smtClean="0"/>
              <a:t>Appendix 12 - Fundamentals of TB Presentation</a:t>
            </a:r>
          </a:p>
        </p:txBody>
      </p:sp>
      <p:sp>
        <p:nvSpPr>
          <p:cNvPr id="14029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139574E-41F2-41EB-8219-8E192D6C5092}" type="slidenum">
              <a:rPr lang="en-US" smtClean="0"/>
              <a:pPr>
                <a:defRPr/>
              </a:pPr>
              <a:t>184</a:t>
            </a:fld>
            <a:endParaRPr lang="en-US" smtClean="0"/>
          </a:p>
        </p:txBody>
      </p:sp>
      <p:sp>
        <p:nvSpPr>
          <p:cNvPr id="43520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5205"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hdr" sz="quarter"/>
          </p:nvPr>
        </p:nvSpPr>
        <p:spPr bwMode="auto">
          <a:ln>
            <a:miter lim="800000"/>
            <a:headEnd/>
            <a:tailEnd/>
          </a:ln>
        </p:spPr>
        <p:txBody>
          <a:bodyPr wrap="square" numCol="1" anchor="t" anchorCtr="0" compatLnSpc="1">
            <a:prstTxWarp prst="textNoShape">
              <a:avLst/>
            </a:prstTxWarp>
          </a:bodyPr>
          <a:lstStyle/>
          <a:p>
            <a:pPr>
              <a:defRPr/>
            </a:pPr>
            <a:r>
              <a:rPr lang="en-US" smtClean="0"/>
              <a:t>Appendix 12 - Fundamentals of TB Presentation</a:t>
            </a:r>
          </a:p>
        </p:txBody>
      </p:sp>
      <p:sp>
        <p:nvSpPr>
          <p:cNvPr id="141315"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112CEB68-5718-4CD4-8048-B3631C74B0AE}" type="slidenum">
              <a:rPr lang="en-US" smtClean="0"/>
              <a:pPr>
                <a:defRPr/>
              </a:pPr>
              <a:t>186</a:t>
            </a:fld>
            <a:endParaRPr lang="en-US" smtClean="0"/>
          </a:p>
        </p:txBody>
      </p:sp>
      <p:sp>
        <p:nvSpPr>
          <p:cNvPr id="436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6229" name="Rectangle 3"/>
          <p:cNvSpPr>
            <a:spLocks noGrp="1" noChangeArrowheads="1"/>
          </p:cNvSpPr>
          <p:nvPr>
            <p:ph type="body" idx="1"/>
          </p:nvPr>
        </p:nvSpPr>
        <p:spPr bwMode="auto">
          <a:xfrm>
            <a:off x="906463" y="4716383"/>
            <a:ext cx="4984750" cy="4467066"/>
          </a:xfrm>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p>
            <a:pPr>
              <a:defRPr/>
            </a:pPr>
            <a:fld id="{DEC4A7CE-DB94-4F51-B621-D49B8E215050}" type="slidenum">
              <a:rPr lang="en-US" smtClean="0"/>
              <a:pPr>
                <a:defRPr/>
              </a:pPr>
              <a:t>195</a:t>
            </a:fld>
            <a:endParaRPr lang="en-US" smtClean="0"/>
          </a:p>
        </p:txBody>
      </p:sp>
      <p:sp>
        <p:nvSpPr>
          <p:cNvPr id="437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725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p:txBody>
          <a:bodyPr/>
          <a:lstStyle/>
          <a:p>
            <a:pPr>
              <a:defRPr/>
            </a:pPr>
            <a:fld id="{F913BA71-6655-4B87-97C6-A68E2D62E956}" type="slidenum">
              <a:rPr lang="en-US" smtClean="0"/>
              <a:pPr>
                <a:defRPr/>
              </a:pPr>
              <a:t>196</a:t>
            </a:fld>
            <a:endParaRPr lang="en-US" smtClean="0"/>
          </a:p>
        </p:txBody>
      </p:sp>
      <p:sp>
        <p:nvSpPr>
          <p:cNvPr id="438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827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p:txBody>
          <a:bodyPr/>
          <a:lstStyle/>
          <a:p>
            <a:pPr>
              <a:defRPr/>
            </a:pPr>
            <a:fld id="{62CFCA83-B29C-4D3E-8E07-68D6E20AD6AF}" type="slidenum">
              <a:rPr lang="en-US" smtClean="0"/>
              <a:pPr>
                <a:defRPr/>
              </a:pPr>
              <a:t>197</a:t>
            </a:fld>
            <a:endParaRPr lang="en-US" smtClean="0"/>
          </a:p>
        </p:txBody>
      </p:sp>
      <p:sp>
        <p:nvSpPr>
          <p:cNvPr id="439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93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p:txBody>
          <a:bodyPr/>
          <a:lstStyle/>
          <a:p>
            <a:pPr>
              <a:defRPr/>
            </a:pPr>
            <a:fld id="{E59F63CE-A7C3-4F41-967E-3D0952C680FF}" type="slidenum">
              <a:rPr lang="en-US" smtClean="0"/>
              <a:pPr>
                <a:defRPr/>
              </a:pPr>
              <a:t>200</a:t>
            </a:fld>
            <a:endParaRPr lang="en-US" smtClean="0"/>
          </a:p>
        </p:txBody>
      </p:sp>
      <p:sp>
        <p:nvSpPr>
          <p:cNvPr id="440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47FF66B-1F98-4DDE-8F22-8739BB4E21B6}" type="slidenum">
              <a:rPr lang="ar-SA" altLang="en-US" smtClean="0">
                <a:latin typeface="Arial" pitchFamily="34" charset="0"/>
              </a:rPr>
              <a:pPr fontAlgn="base">
                <a:spcBef>
                  <a:spcPct val="0"/>
                </a:spcBef>
                <a:spcAft>
                  <a:spcPct val="0"/>
                </a:spcAft>
                <a:defRPr/>
              </a:pPr>
              <a:t>48</a:t>
            </a:fld>
            <a:endParaRPr lang="en-US" altLang="en-US" smtClean="0">
              <a:latin typeface="Arial" pitchFamily="34" charset="0"/>
              <a:cs typeface="Arial" pitchFamily="34" charset="0"/>
            </a:endParaRPr>
          </a:p>
        </p:txBody>
      </p:sp>
      <p:sp>
        <p:nvSpPr>
          <p:cNvPr id="3133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33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ltLang="en-US" smtClean="0">
              <a:cs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p:txBody>
          <a:bodyPr/>
          <a:lstStyle/>
          <a:p>
            <a:pPr>
              <a:defRPr/>
            </a:pPr>
            <a:fld id="{D0ABD1C6-19B3-45D4-9787-D667AE2E7A56}" type="slidenum">
              <a:rPr lang="en-US" smtClean="0"/>
              <a:pPr>
                <a:defRPr/>
              </a:pPr>
              <a:t>201</a:t>
            </a:fld>
            <a:endParaRPr lang="en-US" smtClean="0"/>
          </a:p>
        </p:txBody>
      </p:sp>
      <p:sp>
        <p:nvSpPr>
          <p:cNvPr id="4413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134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p:txBody>
          <a:bodyPr/>
          <a:lstStyle/>
          <a:p>
            <a:pPr>
              <a:defRPr/>
            </a:pPr>
            <a:fld id="{697F6F66-8249-49EF-9082-05D15EE0B0EC}" type="slidenum">
              <a:rPr lang="en-US" smtClean="0"/>
              <a:pPr>
                <a:defRPr/>
              </a:pPr>
              <a:t>202</a:t>
            </a:fld>
            <a:endParaRPr lang="en-US" smtClean="0"/>
          </a:p>
        </p:txBody>
      </p:sp>
      <p:sp>
        <p:nvSpPr>
          <p:cNvPr id="442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237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pPr>
              <a:defRPr/>
            </a:pPr>
            <a:fld id="{B4C94034-CFB9-49DE-B192-425F0D9E8BE7}" type="slidenum">
              <a:rPr lang="en-US" smtClean="0"/>
              <a:pPr>
                <a:defRPr/>
              </a:pPr>
              <a:t>206</a:t>
            </a:fld>
            <a:endParaRPr lang="en-US" smtClean="0"/>
          </a:p>
        </p:txBody>
      </p:sp>
      <p:sp>
        <p:nvSpPr>
          <p:cNvPr id="443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339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p:txBody>
          <a:bodyPr/>
          <a:lstStyle/>
          <a:p>
            <a:pPr>
              <a:defRPr/>
            </a:pPr>
            <a:fld id="{3A7241E6-A94F-4B01-A97C-9FB6B5714433}" type="slidenum">
              <a:rPr lang="en-US" smtClean="0"/>
              <a:pPr>
                <a:defRPr/>
              </a:pPr>
              <a:t>208</a:t>
            </a:fld>
            <a:endParaRPr lang="en-US" smtClean="0"/>
          </a:p>
        </p:txBody>
      </p:sp>
      <p:sp>
        <p:nvSpPr>
          <p:cNvPr id="444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442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p:txBody>
          <a:bodyPr/>
          <a:lstStyle/>
          <a:p>
            <a:pPr>
              <a:defRPr/>
            </a:pPr>
            <a:fld id="{2DEA72FB-7EBF-43ED-A36B-757226E43A78}" type="slidenum">
              <a:rPr lang="en-US" smtClean="0"/>
              <a:pPr>
                <a:defRPr/>
              </a:pPr>
              <a:t>209</a:t>
            </a:fld>
            <a:endParaRPr lang="en-US" smtClean="0"/>
          </a:p>
        </p:txBody>
      </p:sp>
      <p:sp>
        <p:nvSpPr>
          <p:cNvPr id="445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54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Slide Image Placeholder 1"/>
          <p:cNvSpPr>
            <a:spLocks noGrp="1" noRot="1" noChangeAspect="1" noTextEdit="1"/>
          </p:cNvSpPr>
          <p:nvPr>
            <p:ph type="sldImg"/>
          </p:nvPr>
        </p:nvSpPr>
        <p:spPr bwMode="auto">
          <a:noFill/>
          <a:ln>
            <a:solidFill>
              <a:srgbClr val="000000"/>
            </a:solidFill>
            <a:miter lim="800000"/>
            <a:headEnd/>
            <a:tailEnd/>
          </a:ln>
        </p:spPr>
      </p:sp>
      <p:sp>
        <p:nvSpPr>
          <p:cNvPr id="49254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6084" name="Slide Number Placeholder 3"/>
          <p:cNvSpPr>
            <a:spLocks noGrp="1"/>
          </p:cNvSpPr>
          <p:nvPr>
            <p:ph type="sldNum" sz="quarter" idx="5"/>
          </p:nvPr>
        </p:nvSpPr>
        <p:spPr/>
        <p:txBody>
          <a:bodyPr/>
          <a:lstStyle/>
          <a:p>
            <a:pPr>
              <a:defRPr/>
            </a:pPr>
            <a:fld id="{F07EC40A-5B0D-4526-867C-1177E1236318}" type="slidenum">
              <a:rPr lang="en-US" smtClean="0"/>
              <a:pPr>
                <a:defRPr/>
              </a:pPr>
              <a:t>267</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pPr>
              <a:defRPr/>
            </a:pPr>
            <a:fld id="{C1EA0591-C02E-4679-8D22-A7574375CFE4}" type="slidenum">
              <a:rPr lang="en-US" smtClean="0"/>
              <a:pPr>
                <a:defRPr/>
              </a:pPr>
              <a:t>270</a:t>
            </a:fld>
            <a:endParaRPr lang="en-US" smtClean="0"/>
          </a:p>
        </p:txBody>
      </p:sp>
      <p:sp>
        <p:nvSpPr>
          <p:cNvPr id="6318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18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1400" u="sng" smtClean="0">
                <a:cs typeface="Arial" pitchFamily="34" charset="0"/>
              </a:rPr>
              <a:t>PBP- Poly ribitol phospate capsule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ar-SA" altLang="en-US" smtClean="0"/>
          </a:p>
        </p:txBody>
      </p:sp>
      <p:sp>
        <p:nvSpPr>
          <p:cNvPr id="51204" name="Slide Number Placeholder 3"/>
          <p:cNvSpPr>
            <a:spLocks noGrp="1"/>
          </p:cNvSpPr>
          <p:nvPr>
            <p:ph type="sldNum" sz="quarter" idx="5"/>
          </p:nvPr>
        </p:nvSpPr>
        <p:spPr/>
        <p:txBody>
          <a:bodyPr/>
          <a:lstStyle/>
          <a:p>
            <a:pPr>
              <a:defRPr/>
            </a:pPr>
            <a:fld id="{D9F3AF32-EEFB-459C-8485-BC302EC96822}" type="slidenum">
              <a:rPr lang="en-US" smtClean="0"/>
              <a:pPr>
                <a:defRPr/>
              </a:pPr>
              <a:t>275</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5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ar-SA" altLang="en-US" smtClean="0"/>
          </a:p>
        </p:txBody>
      </p:sp>
      <p:sp>
        <p:nvSpPr>
          <p:cNvPr id="53252" name="Slide Number Placeholder 3"/>
          <p:cNvSpPr>
            <a:spLocks noGrp="1"/>
          </p:cNvSpPr>
          <p:nvPr>
            <p:ph type="sldNum" sz="quarter" idx="5"/>
          </p:nvPr>
        </p:nvSpPr>
        <p:spPr/>
        <p:txBody>
          <a:bodyPr/>
          <a:lstStyle/>
          <a:p>
            <a:pPr>
              <a:defRPr/>
            </a:pPr>
            <a:fld id="{39477F1A-C59B-471E-9C7D-170E3D0FD898}" type="slidenum">
              <a:rPr lang="en-US" smtClean="0"/>
              <a:pPr>
                <a:defRPr/>
              </a:pPr>
              <a:t>276</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B275E8E4-3822-4DC3-96BC-27AFDA02FFFF}" type="slidenum">
              <a:rPr lang="en-US" smtClean="0"/>
              <a:pPr>
                <a:defRPr/>
              </a:pPr>
              <a:t>277</a:t>
            </a:fld>
            <a:endParaRPr lang="en-US" smtClean="0"/>
          </a:p>
        </p:txBody>
      </p:sp>
      <p:sp>
        <p:nvSpPr>
          <p:cNvPr id="636931" name="Rectangle 2"/>
          <p:cNvSpPr>
            <a:spLocks noGrp="1" noRot="1" noChangeAspect="1" noChangeArrowheads="1" noTextEdit="1"/>
          </p:cNvSpPr>
          <p:nvPr>
            <p:ph type="sldImg"/>
          </p:nvPr>
        </p:nvSpPr>
        <p:spPr bwMode="auto">
          <a:xfrm>
            <a:off x="925513" y="750888"/>
            <a:ext cx="4946650" cy="3711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6932" name="Rectangle 3"/>
          <p:cNvSpPr>
            <a:spLocks noGrp="1" noChangeArrowheads="1"/>
          </p:cNvSpPr>
          <p:nvPr>
            <p:ph type="body" idx="1"/>
          </p:nvPr>
        </p:nvSpPr>
        <p:spPr bwMode="auto">
          <a:xfrm>
            <a:off x="906463" y="4716383"/>
            <a:ext cx="4984750" cy="44686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ar-SA"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85EB10-3254-44D2-B6F6-C15B7974504C}" type="slidenum">
              <a:rPr lang="ar-SA" altLang="en-US" smtClean="0">
                <a:latin typeface="Arial" pitchFamily="34" charset="0"/>
              </a:rPr>
              <a:pPr fontAlgn="base">
                <a:spcBef>
                  <a:spcPct val="0"/>
                </a:spcBef>
                <a:spcAft>
                  <a:spcPct val="0"/>
                </a:spcAft>
                <a:defRPr/>
              </a:pPr>
              <a:t>54</a:t>
            </a:fld>
            <a:endParaRPr lang="en-US" altLang="en-US" smtClean="0">
              <a:latin typeface="Arial" pitchFamily="34" charset="0"/>
              <a:cs typeface="Arial" pitchFamily="34" charset="0"/>
            </a:endParaRPr>
          </a:p>
        </p:txBody>
      </p:sp>
      <p:sp>
        <p:nvSpPr>
          <p:cNvPr id="314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437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ltLang="en-US" smtClean="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p>
            <a:pPr>
              <a:defRPr/>
            </a:pPr>
            <a:fld id="{55098A68-5F33-4E4A-80CF-569E695E2622}" type="slidenum">
              <a:rPr lang="en-US" smtClean="0"/>
              <a:pPr>
                <a:defRPr/>
              </a:pPr>
              <a:t>280</a:t>
            </a:fld>
            <a:endParaRPr lang="en-US" smtClean="0"/>
          </a:p>
        </p:txBody>
      </p:sp>
      <p:sp>
        <p:nvSpPr>
          <p:cNvPr id="638979" name="Rectangle 2"/>
          <p:cNvSpPr>
            <a:spLocks noGrp="1" noRot="1" noChangeAspect="1" noChangeArrowheads="1" noTextEdit="1"/>
          </p:cNvSpPr>
          <p:nvPr>
            <p:ph type="sldImg"/>
          </p:nvPr>
        </p:nvSpPr>
        <p:spPr bwMode="auto">
          <a:xfrm>
            <a:off x="925513" y="750888"/>
            <a:ext cx="4946650" cy="3711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8980" name="Rectangle 3"/>
          <p:cNvSpPr>
            <a:spLocks noGrp="1" noChangeArrowheads="1"/>
          </p:cNvSpPr>
          <p:nvPr>
            <p:ph type="body" idx="1"/>
          </p:nvPr>
        </p:nvSpPr>
        <p:spPr bwMode="auto">
          <a:xfrm>
            <a:off x="906463" y="4716383"/>
            <a:ext cx="4984750" cy="44686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eaLnBrk="1" hangingPunct="1"/>
            <a:r>
              <a:rPr lang="en-US" altLang="en-US" smtClean="0">
                <a:cs typeface="Arial" pitchFamily="34" charset="0"/>
              </a:rPr>
              <a:t>.  The bacteria is slow growing and an incubation is done for 10-14 days.  </a:t>
            </a:r>
          </a:p>
          <a:p>
            <a:pPr marL="0" lvl="1" eaLnBrk="1" hangingPunct="1"/>
            <a:r>
              <a:rPr lang="en-US" altLang="en-US" smtClean="0">
                <a:cs typeface="Arial" pitchFamily="34" charset="0"/>
              </a:rPr>
              <a:t>After 4 weeks of infection cultures are generally negative.  </a:t>
            </a:r>
          </a:p>
          <a:p>
            <a:pPr marL="0" lvl="1" eaLnBrk="1" hangingPunct="1"/>
            <a:r>
              <a:rPr lang="en-US" altLang="en-US" smtClean="0">
                <a:cs typeface="Arial" pitchFamily="34" charset="0"/>
              </a:rPr>
              <a:t>Direct immunofluorescence assay of nasopharyngeal  secretions have variable sensitivity and low specificity. </a:t>
            </a:r>
          </a:p>
          <a:p>
            <a:pPr eaLnBrk="1" hangingPunct="1"/>
            <a:endParaRPr lang="en-US" altLang="en-US" smtClean="0">
              <a:cs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0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ar-SA" altLang="en-US" smtClean="0"/>
          </a:p>
        </p:txBody>
      </p:sp>
      <p:sp>
        <p:nvSpPr>
          <p:cNvPr id="52228" name="Slide Number Placeholder 3"/>
          <p:cNvSpPr>
            <a:spLocks noGrp="1"/>
          </p:cNvSpPr>
          <p:nvPr>
            <p:ph type="sldNum" sz="quarter" idx="5"/>
          </p:nvPr>
        </p:nvSpPr>
        <p:spPr/>
        <p:txBody>
          <a:bodyPr/>
          <a:lstStyle/>
          <a:p>
            <a:pPr>
              <a:defRPr/>
            </a:pPr>
            <a:fld id="{3D1A1914-6780-465B-A5F3-0F2955497EBF}" type="slidenum">
              <a:rPr lang="en-US" smtClean="0"/>
              <a:pPr>
                <a:defRPr/>
              </a:pPr>
              <a:t>281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p:txBody>
          <a:bodyPr/>
          <a:lstStyle/>
          <a:p>
            <a:pPr>
              <a:defRPr/>
            </a:pPr>
            <a:fld id="{02AF066C-4BD9-484F-A36A-965D4B792009}" type="slidenum">
              <a:rPr lang="en-US" smtClean="0"/>
              <a:pPr>
                <a:defRPr/>
              </a:pPr>
              <a:t>282</a:t>
            </a:fld>
            <a:endParaRPr lang="en-US" smtClean="0"/>
          </a:p>
        </p:txBody>
      </p:sp>
      <p:sp>
        <p:nvSpPr>
          <p:cNvPr id="641027" name="Rectangle 2"/>
          <p:cNvSpPr>
            <a:spLocks noGrp="1" noRot="1" noChangeAspect="1" noChangeArrowheads="1" noTextEdit="1"/>
          </p:cNvSpPr>
          <p:nvPr>
            <p:ph type="sldImg"/>
          </p:nvPr>
        </p:nvSpPr>
        <p:spPr bwMode="auto">
          <a:xfrm>
            <a:off x="925513" y="750888"/>
            <a:ext cx="4946650" cy="37115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1028" name="Rectangle 3"/>
          <p:cNvSpPr>
            <a:spLocks noGrp="1" noChangeArrowheads="1"/>
          </p:cNvSpPr>
          <p:nvPr>
            <p:ph type="body" idx="1"/>
          </p:nvPr>
        </p:nvSpPr>
        <p:spPr bwMode="auto">
          <a:xfrm>
            <a:off x="906463" y="4716383"/>
            <a:ext cx="4984750" cy="446865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latin typeface="Arial" pitchFamily="34" charset="0"/>
              <a:cs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3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ar-SA" altLang="en-US" smtClean="0"/>
          </a:p>
        </p:txBody>
      </p:sp>
      <p:sp>
        <p:nvSpPr>
          <p:cNvPr id="58372" name="Slide Number Placeholder 3"/>
          <p:cNvSpPr>
            <a:spLocks noGrp="1"/>
          </p:cNvSpPr>
          <p:nvPr>
            <p:ph type="sldNum" sz="quarter" idx="5"/>
          </p:nvPr>
        </p:nvSpPr>
        <p:spPr/>
        <p:txBody>
          <a:bodyPr/>
          <a:lstStyle/>
          <a:p>
            <a:pPr>
              <a:defRPr/>
            </a:pPr>
            <a:fld id="{B978934F-28C0-4622-A10A-8BBB49783F91}" type="slidenum">
              <a:rPr lang="en-US" smtClean="0"/>
              <a:pPr>
                <a:defRPr/>
              </a:pPr>
              <a:t>283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cs typeface="Arial" pitchFamily="34" charset="0"/>
              </a:rPr>
              <a:t>No person to person spread</a:t>
            </a:r>
          </a:p>
        </p:txBody>
      </p:sp>
      <p:sp>
        <p:nvSpPr>
          <p:cNvPr id="62468" name="Slide Number Placeholder 3"/>
          <p:cNvSpPr>
            <a:spLocks noGrp="1"/>
          </p:cNvSpPr>
          <p:nvPr>
            <p:ph type="sldNum" sz="quarter" idx="5"/>
          </p:nvPr>
        </p:nvSpPr>
        <p:spPr/>
        <p:txBody>
          <a:bodyPr/>
          <a:lstStyle/>
          <a:p>
            <a:pPr>
              <a:defRPr/>
            </a:pPr>
            <a:fld id="{7F1EF520-DE38-4DB3-9118-A4830EE91FAA}" type="slidenum">
              <a:rPr lang="en-US" smtClean="0"/>
              <a:pPr>
                <a:defRPr/>
              </a:pPr>
              <a:t>285</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cs typeface="Arial" pitchFamily="34" charset="0"/>
              </a:rPr>
              <a:t>No person to person spread</a:t>
            </a:r>
          </a:p>
        </p:txBody>
      </p:sp>
      <p:sp>
        <p:nvSpPr>
          <p:cNvPr id="63492" name="Slide Number Placeholder 3"/>
          <p:cNvSpPr>
            <a:spLocks noGrp="1"/>
          </p:cNvSpPr>
          <p:nvPr>
            <p:ph type="sldNum" sz="quarter" idx="5"/>
          </p:nvPr>
        </p:nvSpPr>
        <p:spPr/>
        <p:txBody>
          <a:bodyPr/>
          <a:lstStyle/>
          <a:p>
            <a:pPr>
              <a:defRPr/>
            </a:pPr>
            <a:fld id="{386171D1-1E04-41B0-A4DA-BD9CB29B93EC}" type="slidenum">
              <a:rPr lang="en-US" smtClean="0"/>
              <a:pPr>
                <a:defRPr/>
              </a:pPr>
              <a:t>286</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ar-SA" altLang="en-US" smtClean="0"/>
          </a:p>
        </p:txBody>
      </p:sp>
      <p:sp>
        <p:nvSpPr>
          <p:cNvPr id="64516" name="Slide Number Placeholder 3"/>
          <p:cNvSpPr>
            <a:spLocks noGrp="1"/>
          </p:cNvSpPr>
          <p:nvPr>
            <p:ph type="sldNum" sz="quarter" idx="5"/>
          </p:nvPr>
        </p:nvSpPr>
        <p:spPr/>
        <p:txBody>
          <a:bodyPr/>
          <a:lstStyle/>
          <a:p>
            <a:pPr>
              <a:defRPr/>
            </a:pPr>
            <a:fld id="{6D49594A-AE88-42F7-BF40-A2C91ADA41B3}" type="slidenum">
              <a:rPr lang="en-US" smtClean="0"/>
              <a:pPr>
                <a:defRPr/>
              </a:pPr>
              <a:t>288</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EFDBC6D5-EF7C-4BCC-BFA1-338ED2437650}" type="slidenum">
              <a:rPr lang="en-US" smtClean="0">
                <a:latin typeface="Times New Roman" pitchFamily="18" charset="0"/>
              </a:rPr>
              <a:pPr>
                <a:defRPr/>
              </a:pPr>
              <a:t>306</a:t>
            </a:fld>
            <a:endParaRPr lang="en-US" smtClean="0">
              <a:latin typeface="Times New Roman" pitchFamily="18" charset="0"/>
            </a:endParaRPr>
          </a:p>
        </p:txBody>
      </p:sp>
      <p:sp>
        <p:nvSpPr>
          <p:cNvPr id="505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586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r>
              <a:rPr lang="en-US" smtClean="0">
                <a:cs typeface="Arial" pitchFamily="34" charset="0"/>
              </a:rPr>
              <a:t>	The transmission cycle of </a:t>
            </a:r>
            <a:r>
              <a:rPr lang="en-US" i="1" smtClean="0">
                <a:cs typeface="Arial" pitchFamily="34" charset="0"/>
              </a:rPr>
              <a:t>Y. pestis</a:t>
            </a:r>
            <a:r>
              <a:rPr lang="en-US" smtClean="0">
                <a:cs typeface="Arial" pitchFamily="34" charset="0"/>
              </a:rPr>
              <a:t> is vector-dependent, and is usually dependent on </a:t>
            </a:r>
            <a:r>
              <a:rPr lang="en-US" i="1" smtClean="0">
                <a:cs typeface="Arial" pitchFamily="34" charset="0"/>
              </a:rPr>
              <a:t>X. cheopis</a:t>
            </a:r>
            <a:r>
              <a:rPr lang="en-US" smtClean="0">
                <a:cs typeface="Arial" pitchFamily="34" charset="0"/>
              </a:rPr>
              <a:t>, the rat flea (Gage and Kosoy, 2005). Bubonic plague is endemic in a number of rodent populations throughout the world, but it can go through epidemic stages as well. If </a:t>
            </a:r>
            <a:r>
              <a:rPr lang="en-US" i="1" smtClean="0">
                <a:cs typeface="Arial" pitchFamily="34" charset="0"/>
              </a:rPr>
              <a:t>Y. pestis</a:t>
            </a:r>
            <a:r>
              <a:rPr lang="en-US" smtClean="0">
                <a:cs typeface="Arial" pitchFamily="34" charset="0"/>
              </a:rPr>
              <a:t> reaches a new, naïve population, it can explode through that population, creating massive die-offs before being extinguished or becoming endemic again. These epidemic stages, when fleas infected with the bacteria are looking for new hosts, are the times when humans are most likely to be infected. Once humans are infected, further human-flea-human transmission may occur, or pneumonic plague may be transmitted via droplet transmission (Gage and Kosoy, Bichat guidelines). </a:t>
            </a:r>
          </a:p>
          <a:p>
            <a:pPr lvl="2" eaLnBrk="1" hangingPunct="1">
              <a:spcBef>
                <a:spcPct val="0"/>
              </a:spcBef>
            </a:pPr>
            <a:r>
              <a:rPr lang="en-US" smtClean="0">
                <a:cs typeface="Arial" pitchFamily="34" charset="0"/>
              </a:rPr>
              <a:t>	This unique set of transmission cycles, both epidemic and endemic have allowed a unique evolutionary pattern within the </a:t>
            </a:r>
            <a:r>
              <a:rPr lang="en-US" i="1" smtClean="0">
                <a:cs typeface="Arial" pitchFamily="34" charset="0"/>
              </a:rPr>
              <a:t>Y. pestis</a:t>
            </a:r>
            <a:r>
              <a:rPr lang="en-US" smtClean="0">
                <a:cs typeface="Arial" pitchFamily="34" charset="0"/>
              </a:rPr>
              <a:t> genome, which is reflected in the genetic data. Initially the ancestral genotype is dominant, spreading quickly and very rapidly, covering a large amount of geographic area with the same strain of bacteria (Girard, et al. 2004). Once the bacteria become endemic in a population, however, the genotypes begin to diverge and to form local lineages. While these local lineage groups generally do not have any impact on the virulence of the genes, it allows the study of the evolution of the </a:t>
            </a:r>
            <a:r>
              <a:rPr lang="en-US" i="1" smtClean="0">
                <a:cs typeface="Arial" pitchFamily="34" charset="0"/>
              </a:rPr>
              <a:t>Y. pestis</a:t>
            </a:r>
            <a:r>
              <a:rPr lang="en-US" smtClean="0">
                <a:cs typeface="Arial" pitchFamily="34" charset="0"/>
              </a:rPr>
              <a:t> genome. While this study was done in Gunnison’s prairie dog populations, it also is an excellent model for the historical epidemics of plague in the 14th-17th C in Europe. A historical characteristic of the plague in Europe was the rapid spread of the disease between centers of commerce and trade followed by a period in which the disease became endemic in the population centers. Occasionally these endemic varieties would become more virulent again, and the rapid spread of the disease would repeat, which is seen in the evolutionary picture of genomic alterations. </a:t>
            </a:r>
          </a:p>
          <a:p>
            <a:pPr eaLnBrk="1" hangingPunct="1">
              <a:spcBef>
                <a:spcPct val="0"/>
              </a:spcBef>
            </a:pPr>
            <a:endParaRPr lang="en-US" smtClean="0">
              <a:cs typeface="Arial"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Slide Image Placeholder 1"/>
          <p:cNvSpPr>
            <a:spLocks noGrp="1" noRot="1" noChangeAspect="1" noTextEdit="1"/>
          </p:cNvSpPr>
          <p:nvPr>
            <p:ph type="sldImg"/>
          </p:nvPr>
        </p:nvSpPr>
        <p:spPr bwMode="auto">
          <a:noFill/>
          <a:ln>
            <a:solidFill>
              <a:srgbClr val="000000"/>
            </a:solidFill>
            <a:miter lim="800000"/>
            <a:headEnd/>
            <a:tailEnd/>
          </a:ln>
        </p:spPr>
      </p:sp>
      <p:sp>
        <p:nvSpPr>
          <p:cNvPr id="5068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cs typeface="Arial" pitchFamily="34" charset="0"/>
              </a:rPr>
              <a:t>Pneumonic – primary: contracted when infected droplets are directly inhaled. This can be passed from person to person. Secondary: develops when bubonic or septicemic goes untreated </a:t>
            </a:r>
            <a:r>
              <a:rPr lang="en-US" smtClean="0">
                <a:cs typeface="Arial" pitchFamily="34" charset="0"/>
                <a:sym typeface="Wingdings" pitchFamily="2" charset="2"/>
              </a:rPr>
              <a:t> moves to lungs and then can be spread to someone else.</a:t>
            </a:r>
            <a:endParaRPr lang="en-US" smtClean="0">
              <a:cs typeface="Arial" pitchFamily="34" charset="0"/>
            </a:endParaRPr>
          </a:p>
        </p:txBody>
      </p:sp>
      <p:sp>
        <p:nvSpPr>
          <p:cNvPr id="19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2B1EB273-ED84-44BB-8ADC-5BE69E4D6285}" type="slidenum">
              <a:rPr lang="en-US" smtClean="0">
                <a:latin typeface="Times New Roman" pitchFamily="18" charset="0"/>
              </a:rPr>
              <a:pPr>
                <a:defRPr/>
              </a:pPr>
              <a:t>308</a:t>
            </a:fld>
            <a:endParaRPr lang="en-US" smtClean="0">
              <a:latin typeface="Times New Roman" pitchFamily="18"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AB3CC15-653D-48BF-924C-69846D645425}" type="slidenum">
              <a:rPr lang="en-US" smtClean="0"/>
              <a:pPr fontAlgn="base">
                <a:spcBef>
                  <a:spcPct val="0"/>
                </a:spcBef>
                <a:spcAft>
                  <a:spcPct val="0"/>
                </a:spcAft>
                <a:defRPr/>
              </a:pPr>
              <a:t>316</a:t>
            </a:fld>
            <a:endParaRPr lang="en-US" smtClean="0"/>
          </a:p>
        </p:txBody>
      </p:sp>
      <p:sp>
        <p:nvSpPr>
          <p:cNvPr id="507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79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cs typeface="Arial" pitchFamily="34" charset="0"/>
              </a:rPr>
              <a:t>Divided based on virulence, acid production from glycerol, citrulline ureidase activity (conversion of L-cittruline to ornithine)</a:t>
            </a:r>
          </a:p>
          <a:p>
            <a:pPr eaLnBrk="1" hangingPunct="1">
              <a:spcBef>
                <a:spcPct val="0"/>
              </a:spcBef>
            </a:pPr>
            <a:r>
              <a:rPr lang="en-US" smtClean="0">
                <a:cs typeface="Arial" pitchFamily="34" charset="0"/>
              </a:rPr>
              <a:t>10 CFU—50% lethal dose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E0B9B7-F028-40D6-8B64-ECDF4E4F8A8D}" type="slidenum">
              <a:rPr lang="ar-SA" altLang="en-US" smtClean="0">
                <a:latin typeface="Arial" pitchFamily="34" charset="0"/>
              </a:rPr>
              <a:pPr fontAlgn="base">
                <a:spcBef>
                  <a:spcPct val="0"/>
                </a:spcBef>
                <a:spcAft>
                  <a:spcPct val="0"/>
                </a:spcAft>
                <a:defRPr/>
              </a:pPr>
              <a:t>55</a:t>
            </a:fld>
            <a:endParaRPr lang="en-US" altLang="en-US" smtClean="0">
              <a:latin typeface="Arial" pitchFamily="34" charset="0"/>
              <a:cs typeface="Arial" pitchFamily="34" charset="0"/>
            </a:endParaRPr>
          </a:p>
        </p:txBody>
      </p:sp>
      <p:sp>
        <p:nvSpPr>
          <p:cNvPr id="3153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53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ltLang="en-US" smtClean="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C1E8706-1808-47E1-B40B-20A7724529A0}" type="slidenum">
              <a:rPr lang="en-US" smtClean="0"/>
              <a:pPr fontAlgn="base">
                <a:spcBef>
                  <a:spcPct val="0"/>
                </a:spcBef>
                <a:spcAft>
                  <a:spcPct val="0"/>
                </a:spcAft>
                <a:defRPr/>
              </a:pPr>
              <a:t>317</a:t>
            </a:fld>
            <a:endParaRPr lang="en-US" smtClean="0"/>
          </a:p>
        </p:txBody>
      </p:sp>
      <p:sp>
        <p:nvSpPr>
          <p:cNvPr id="50893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08932" name="Rectangle 3"/>
          <p:cNvSpPr>
            <a:spLocks noGrp="1" noChangeArrowheads="1"/>
          </p:cNvSpPr>
          <p:nvPr>
            <p:ph type="body" idx="1"/>
          </p:nvPr>
        </p:nvSpPr>
        <p:spPr bwMode="auto">
          <a:xfrm>
            <a:off x="906463" y="4716383"/>
            <a:ext cx="4984750" cy="4468654"/>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cs typeface="Arial" pitchFamily="34" charset="0"/>
              </a:rPr>
              <a:t>Wild animals are carriers – flies are infectious for up to 2 weeks, ticks are infectious for life, in blood 2 weeks, and in lesions 1 month</a:t>
            </a:r>
          </a:p>
          <a:p>
            <a:pPr eaLnBrk="1" hangingPunct="1">
              <a:spcBef>
                <a:spcPct val="0"/>
              </a:spcBef>
            </a:pPr>
            <a:r>
              <a:rPr lang="en-US" smtClean="0">
                <a:cs typeface="Arial" pitchFamily="34" charset="0"/>
              </a:rPr>
              <a:t>Rarely fatal even without treatment, although it may take significant amount of time to resolve </a:t>
            </a:r>
          </a:p>
          <a:p>
            <a:pPr eaLnBrk="1" hangingPunct="1">
              <a:spcBef>
                <a:spcPct val="0"/>
              </a:spcBef>
            </a:pPr>
            <a:r>
              <a:rPr lang="en-US" smtClean="0">
                <a:cs typeface="Arial" pitchFamily="34" charset="0"/>
              </a:rPr>
              <a:t>Typhoidal tularemia = septicemia without lymphadenopathy or the appearance of an ulcer, possibly have delirium and shock</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B74230-807D-450D-B146-9C686E6AD9C4}" type="slidenum">
              <a:rPr lang="en-US" smtClean="0"/>
              <a:pPr fontAlgn="base">
                <a:spcBef>
                  <a:spcPct val="0"/>
                </a:spcBef>
                <a:spcAft>
                  <a:spcPct val="0"/>
                </a:spcAft>
                <a:defRPr/>
              </a:pPr>
              <a:t>320</a:t>
            </a:fld>
            <a:endParaRPr lang="en-US" smtClean="0"/>
          </a:p>
        </p:txBody>
      </p:sp>
      <p:sp>
        <p:nvSpPr>
          <p:cNvPr id="50995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09956" name="Rectangle 3"/>
          <p:cNvSpPr>
            <a:spLocks noGrp="1" noChangeArrowheads="1"/>
          </p:cNvSpPr>
          <p:nvPr>
            <p:ph type="body" idx="1"/>
          </p:nvPr>
        </p:nvSpPr>
        <p:spPr bwMode="auto">
          <a:xfrm>
            <a:off x="906463" y="4716383"/>
            <a:ext cx="4984750" cy="4468654"/>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smtClean="0">
                <a:cs typeface="Arial" pitchFamily="34" charset="0"/>
              </a:rPr>
              <a:t>Immunity to reinfection is permanent and is the result of a CMI mechanism in which macrophages activated by MAF released from antigen sensitized effector T cells destroy the phagocytized organisms</a:t>
            </a:r>
          </a:p>
          <a:p>
            <a:pPr eaLnBrk="1" hangingPunct="1">
              <a:spcBef>
                <a:spcPct val="0"/>
              </a:spcBef>
            </a:pPr>
            <a:r>
              <a:rPr lang="en-US" smtClean="0">
                <a:cs typeface="Arial" pitchFamily="34" charset="0"/>
              </a:rPr>
              <a:t>LVS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B65282-91F2-4BB1-9521-65A24A4DE537}" type="slidenum">
              <a:rPr lang="en-US" smtClean="0"/>
              <a:pPr fontAlgn="base">
                <a:spcBef>
                  <a:spcPct val="0"/>
                </a:spcBef>
                <a:spcAft>
                  <a:spcPct val="0"/>
                </a:spcAft>
                <a:defRPr/>
              </a:pPr>
              <a:t>321</a:t>
            </a:fld>
            <a:endParaRPr lang="en-US" smtClean="0"/>
          </a:p>
        </p:txBody>
      </p:sp>
      <p:sp>
        <p:nvSpPr>
          <p:cNvPr id="510979" name="Rectangle 1026"/>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510980" name="Rectangle 1027"/>
          <p:cNvSpPr>
            <a:spLocks noGrp="1" noChangeArrowheads="1"/>
          </p:cNvSpPr>
          <p:nvPr>
            <p:ph type="body" idx="1"/>
          </p:nvPr>
        </p:nvSpPr>
        <p:spPr bwMode="auto">
          <a:xfrm>
            <a:off x="906463" y="4716383"/>
            <a:ext cx="4984750" cy="4468654"/>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smtClean="0">
              <a:cs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29656036-9F54-4CD6-9238-733E038F462D}" type="slidenum">
              <a:rPr lang="en-US" sz="1200" smtClean="0">
                <a:latin typeface="Times New Roman" pitchFamily="18" charset="0"/>
              </a:rPr>
              <a:pPr>
                <a:defRPr/>
              </a:pPr>
              <a:t>348</a:t>
            </a:fld>
            <a:endParaRPr lang="en-US" sz="1200" smtClean="0">
              <a:latin typeface="Times New Roman" pitchFamily="18" charset="0"/>
            </a:endParaRPr>
          </a:p>
        </p:txBody>
      </p:sp>
      <p:sp>
        <p:nvSpPr>
          <p:cNvPr id="512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534639BE-5B54-442A-A3D1-FAAB2050CC61}" type="slidenum">
              <a:rPr lang="en-US" sz="1200" smtClean="0">
                <a:latin typeface="Times New Roman" pitchFamily="18" charset="0"/>
              </a:rPr>
              <a:pPr>
                <a:defRPr/>
              </a:pPr>
              <a:t>349</a:t>
            </a:fld>
            <a:endParaRPr lang="en-US" sz="1200" smtClean="0">
              <a:latin typeface="Times New Roman" pitchFamily="18" charset="0"/>
            </a:endParaRPr>
          </a:p>
        </p:txBody>
      </p:sp>
      <p:sp>
        <p:nvSpPr>
          <p:cNvPr id="5130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30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83200F0F-2B36-4136-A947-AA414659FC5B}" type="slidenum">
              <a:rPr lang="en-US" sz="1200" smtClean="0">
                <a:latin typeface="Times New Roman" pitchFamily="18" charset="0"/>
              </a:rPr>
              <a:pPr>
                <a:defRPr/>
              </a:pPr>
              <a:t>350</a:t>
            </a:fld>
            <a:endParaRPr lang="en-US" sz="1200" smtClean="0">
              <a:latin typeface="Times New Roman" pitchFamily="18" charset="0"/>
            </a:endParaRPr>
          </a:p>
        </p:txBody>
      </p:sp>
      <p:sp>
        <p:nvSpPr>
          <p:cNvPr id="514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405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BEF248A5-BAE1-49A7-8875-AE115C067FC1}" type="slidenum">
              <a:rPr lang="en-US" sz="1200" smtClean="0">
                <a:latin typeface="Times New Roman" pitchFamily="18" charset="0"/>
              </a:rPr>
              <a:pPr>
                <a:defRPr/>
              </a:pPr>
              <a:t>365</a:t>
            </a:fld>
            <a:endParaRPr lang="en-US" sz="1200" smtClean="0">
              <a:latin typeface="Times New Roman" pitchFamily="18" charset="0"/>
            </a:endParaRPr>
          </a:p>
        </p:txBody>
      </p:sp>
      <p:sp>
        <p:nvSpPr>
          <p:cNvPr id="5160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61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54096131-C808-48E2-9CA6-DABFA265B4C3}" type="slidenum">
              <a:rPr lang="en-US" sz="1200" smtClean="0">
                <a:latin typeface="Times New Roman" pitchFamily="18" charset="0"/>
              </a:rPr>
              <a:pPr>
                <a:defRPr/>
              </a:pPr>
              <a:t>366</a:t>
            </a:fld>
            <a:endParaRPr lang="en-US" sz="1200" smtClean="0">
              <a:latin typeface="Times New Roman" pitchFamily="18" charset="0"/>
            </a:endParaRPr>
          </a:p>
        </p:txBody>
      </p:sp>
      <p:sp>
        <p:nvSpPr>
          <p:cNvPr id="67891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78916" name="Rectangle 3"/>
          <p:cNvSpPr>
            <a:spLocks noGrp="1" noChangeArrowheads="1"/>
          </p:cNvSpPr>
          <p:nvPr>
            <p:ph type="body" idx="1"/>
          </p:nvPr>
        </p:nvSpPr>
        <p:spPr bwMode="auto">
          <a:solidFill>
            <a:srgbClr val="FFFFFF"/>
          </a:solidFill>
          <a:ln>
            <a:solidFill>
              <a:srgbClr val="000000"/>
            </a:solidFill>
            <a:miter lim="800000"/>
            <a:headEnd/>
            <a:tailEnd/>
          </a:ln>
        </p:spPr>
        <p:txBody>
          <a:bodyPr wrap="square" numCol="1" anchor="t" anchorCtr="0" compatLnSpc="1">
            <a:prstTxWarp prst="textNoShape">
              <a:avLst/>
            </a:prstTxWarp>
          </a:bodyPr>
          <a:lstStyle/>
          <a:p>
            <a:pPr algn="just"/>
            <a:r>
              <a:rPr lang="en-US" altLang="en-US" smtClean="0">
                <a:latin typeface="Arial Narrow" pitchFamily="34" charset="0"/>
                <a:cs typeface="Arial" pitchFamily="34" charset="0"/>
              </a:rPr>
              <a:t>Chlamydia pass through a series of developmental forms while multiplying by binary fission. This is termed the "developmental cycle." Two morphologically different developmental forms with a continuous gradation of intermediates between them can be recognized. One is a small cell about 0.3 u in diameter, with an electron-dense nucleoid. The other is a large cell, 0.5 to 1.0 u in diameter without a dense center. </a:t>
            </a:r>
          </a:p>
          <a:p>
            <a:pPr algn="just"/>
            <a:r>
              <a:rPr lang="en-US" altLang="en-US" smtClean="0">
                <a:latin typeface="Arial Narrow" pitchFamily="34" charset="0"/>
                <a:cs typeface="Arial" pitchFamily="34" charset="0"/>
              </a:rPr>
              <a:t>There appears to be no significant difference in morphology or developmental cycle among the various chlamydia, and a single generalized description applies to all. The development cycle may be regarded as an orderly alternation of the small and large cell type. It is initiated by the highly infectious small cell which is taken into the host cell by phagocytosis. The engulfed small cell retains its morphological integrity in vacuoles bound by membrane derived from the surface of the host cell, and there is no eclipse (period in which the parasite loses the infectious ability). Instead, without loss of individuality, the small cell is reorganized into a large cell which is the vegetative multiplying form of these organisms. Then, still within the membrane-bound vacuole, the large cell grows in size and multiplies by repeated binary fission. The developmental cycle is completed by the reorganization of most of the large cells into small ones which are then available for infection of new host cells. The time required for completion of a cycle varies from 24-48 hours, depending on the particular host/parasite system involved.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algn="just">
              <a:defRPr/>
            </a:pPr>
            <a:endParaRPr lang="en-US" dirty="0" smtClean="0">
              <a:latin typeface="Arial Narrow" pitchFamily="34" charset="0"/>
            </a:endParaRPr>
          </a:p>
        </p:txBody>
      </p:sp>
      <p:sp>
        <p:nvSpPr>
          <p:cNvPr id="37892" name="Slide Number Placeholder 3"/>
          <p:cNvSpPr>
            <a:spLocks noGrp="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E548CA92-16DC-4DB9-BA2D-F1798B8B30DD}" type="slidenum">
              <a:rPr lang="en-US" sz="1200" smtClean="0">
                <a:latin typeface="Times New Roman" pitchFamily="18" charset="0"/>
              </a:rPr>
              <a:pPr>
                <a:defRPr/>
              </a:pPr>
              <a:t>367</a:t>
            </a:fld>
            <a:endParaRPr lang="en-US" sz="1200" smtClean="0">
              <a:latin typeface="Times New Roman" pitchFamily="18"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E0BD9A7A-4D52-4243-B001-C4D0482CACF3}" type="slidenum">
              <a:rPr lang="en-US" sz="1200" smtClean="0">
                <a:latin typeface="Times New Roman" pitchFamily="18" charset="0"/>
              </a:rPr>
              <a:pPr>
                <a:defRPr/>
              </a:pPr>
              <a:t>374</a:t>
            </a:fld>
            <a:endParaRPr lang="en-US" sz="1200" smtClean="0">
              <a:latin typeface="Times New Roman" pitchFamily="18" charset="0"/>
            </a:endParaRPr>
          </a:p>
        </p:txBody>
      </p:sp>
      <p:sp>
        <p:nvSpPr>
          <p:cNvPr id="520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019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Slide Image Placeholder 1"/>
          <p:cNvSpPr>
            <a:spLocks noGrp="1" noRot="1" noChangeAspect="1" noTextEdit="1"/>
          </p:cNvSpPr>
          <p:nvPr>
            <p:ph type="sldImg"/>
          </p:nvPr>
        </p:nvSpPr>
        <p:spPr bwMode="auto">
          <a:noFill/>
          <a:ln>
            <a:solidFill>
              <a:srgbClr val="000000"/>
            </a:solidFill>
            <a:miter lim="800000"/>
            <a:headEnd/>
            <a:tailEnd/>
          </a:ln>
        </p:spPr>
      </p:sp>
      <p:sp>
        <p:nvSpPr>
          <p:cNvPr id="42598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altLang="en-US" smtClean="0"/>
          </a:p>
        </p:txBody>
      </p:sp>
      <p:sp>
        <p:nvSpPr>
          <p:cNvPr id="4" name="Slide Number Placeholder 3"/>
          <p:cNvSpPr>
            <a:spLocks noGrp="1"/>
          </p:cNvSpPr>
          <p:nvPr>
            <p:ph type="sldNum" sz="quarter" idx="5"/>
          </p:nvPr>
        </p:nvSpPr>
        <p:spPr/>
        <p:txBody>
          <a:bodyPr/>
          <a:lstStyle/>
          <a:p>
            <a:pPr>
              <a:defRPr/>
            </a:pPr>
            <a:fld id="{BA332F05-1A0B-4C91-B382-8596B74E890E}" type="slidenum">
              <a:rPr lang="en-US" smtClean="0"/>
              <a:pPr>
                <a:defRPr/>
              </a:pPr>
              <a:t>59</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2754F491-7B62-46F7-8722-8027EBB6CB16}" type="slidenum">
              <a:rPr lang="en-US" sz="1200" smtClean="0">
                <a:latin typeface="Times New Roman" pitchFamily="18" charset="0"/>
              </a:rPr>
              <a:pPr>
                <a:defRPr/>
              </a:pPr>
              <a:t>375</a:t>
            </a:fld>
            <a:endParaRPr lang="en-US" sz="1200" smtClean="0">
              <a:latin typeface="Times New Roman" pitchFamily="18" charset="0"/>
            </a:endParaRPr>
          </a:p>
        </p:txBody>
      </p:sp>
      <p:sp>
        <p:nvSpPr>
          <p:cNvPr id="5212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122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761F8C8E-860C-4AC7-8B5B-8C6052B646ED}" type="slidenum">
              <a:rPr lang="en-US" sz="1200" smtClean="0">
                <a:latin typeface="Times New Roman" pitchFamily="18" charset="0"/>
              </a:rPr>
              <a:pPr>
                <a:defRPr/>
              </a:pPr>
              <a:t>376</a:t>
            </a:fld>
            <a:endParaRPr lang="en-US" sz="1200" smtClean="0">
              <a:latin typeface="Times New Roman" pitchFamily="18" charset="0"/>
            </a:endParaRPr>
          </a:p>
        </p:txBody>
      </p:sp>
      <p:sp>
        <p:nvSpPr>
          <p:cNvPr id="522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4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ar-SA"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Slide Image Placeholder 1"/>
          <p:cNvSpPr>
            <a:spLocks noGrp="1" noRot="1" noChangeAspect="1" noTextEdit="1"/>
          </p:cNvSpPr>
          <p:nvPr>
            <p:ph type="sldImg"/>
          </p:nvPr>
        </p:nvSpPr>
        <p:spPr bwMode="auto">
          <a:noFill/>
          <a:ln>
            <a:solidFill>
              <a:srgbClr val="000000"/>
            </a:solidFill>
            <a:miter lim="800000"/>
            <a:headEnd/>
            <a:tailEnd/>
          </a:ln>
        </p:spPr>
      </p:sp>
      <p:sp>
        <p:nvSpPr>
          <p:cNvPr id="5232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ar-SA" smtClean="0"/>
          </a:p>
        </p:txBody>
      </p:sp>
      <p:sp>
        <p:nvSpPr>
          <p:cNvPr id="44036" name="Slide Number Placeholder 3"/>
          <p:cNvSpPr>
            <a:spLocks noGrp="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A0687859-23E8-439D-986B-A4E2F2F9CEB5}" type="slidenum">
              <a:rPr lang="en-US" sz="1200" smtClean="0">
                <a:latin typeface="Times New Roman" pitchFamily="18" charset="0"/>
              </a:rPr>
              <a:pPr>
                <a:defRPr/>
              </a:pPr>
              <a:t>378</a:t>
            </a:fld>
            <a:endParaRPr lang="en-US" sz="1200" smtClean="0">
              <a:latin typeface="Times New Roman" pitchFamily="18"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813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ar-SA"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Slide Image Placeholder 1"/>
          <p:cNvSpPr>
            <a:spLocks noGrp="1" noRot="1" noChangeAspect="1" noTextEdit="1"/>
          </p:cNvSpPr>
          <p:nvPr>
            <p:ph type="sldImg"/>
          </p:nvPr>
        </p:nvSpPr>
        <p:spPr bwMode="auto">
          <a:noFill/>
          <a:ln>
            <a:solidFill>
              <a:srgbClr val="000000"/>
            </a:solidFill>
            <a:miter lim="800000"/>
            <a:headEnd/>
            <a:tailEnd/>
          </a:ln>
        </p:spPr>
      </p:sp>
      <p:sp>
        <p:nvSpPr>
          <p:cNvPr id="5263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cs typeface="Arial" pitchFamily="34" charset="0"/>
            </a:endParaRPr>
          </a:p>
        </p:txBody>
      </p:sp>
      <p:sp>
        <p:nvSpPr>
          <p:cNvPr id="4" name="Slide Number Placeholder 3"/>
          <p:cNvSpPr>
            <a:spLocks noGrp="1"/>
          </p:cNvSpPr>
          <p:nvPr>
            <p:ph type="sldNum" sz="quarter" idx="5"/>
          </p:nvPr>
        </p:nvSpPr>
        <p:spPr/>
        <p:txBody>
          <a:bodyPr/>
          <a:lstStyle/>
          <a:p>
            <a:pPr>
              <a:defRPr/>
            </a:pPr>
            <a:fld id="{FE4BF16D-6521-4AD1-8B50-9B0ED5955252}" type="slidenum">
              <a:rPr lang="en-US" smtClean="0"/>
              <a:pPr>
                <a:defRPr/>
              </a:pPr>
              <a:t>380</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extLst/>
        </p:spPr>
        <p:txBody>
          <a:bodyPr/>
          <a:lstStyle>
            <a:lvl1pPr>
              <a:defRPr sz="1600">
                <a:solidFill>
                  <a:schemeClr val="tx1"/>
                </a:solidFill>
                <a:latin typeface="Arial Narrow" pitchFamily="34" charset="0"/>
              </a:defRPr>
            </a:lvl1pPr>
            <a:lvl2pPr marL="742950" indent="-285750">
              <a:defRPr sz="1600">
                <a:solidFill>
                  <a:schemeClr val="tx1"/>
                </a:solidFill>
                <a:latin typeface="Arial Narrow" pitchFamily="34" charset="0"/>
              </a:defRPr>
            </a:lvl2pPr>
            <a:lvl3pPr marL="1143000" indent="-228600">
              <a:defRPr sz="1600">
                <a:solidFill>
                  <a:schemeClr val="tx1"/>
                </a:solidFill>
                <a:latin typeface="Arial Narrow" pitchFamily="34" charset="0"/>
              </a:defRPr>
            </a:lvl3pPr>
            <a:lvl4pPr marL="1600200" indent="-228600">
              <a:defRPr sz="1600">
                <a:solidFill>
                  <a:schemeClr val="tx1"/>
                </a:solidFill>
                <a:latin typeface="Arial Narrow" pitchFamily="34" charset="0"/>
              </a:defRPr>
            </a:lvl4pPr>
            <a:lvl5pPr marL="2057400" indent="-228600">
              <a:defRPr sz="1600">
                <a:solidFill>
                  <a:schemeClr val="tx1"/>
                </a:solidFill>
                <a:latin typeface="Arial Narrow" pitchFamily="34" charset="0"/>
              </a:defRPr>
            </a:lvl5pPr>
            <a:lvl6pPr marL="2514600" indent="-228600" eaLnBrk="0" fontAlgn="base" hangingPunct="0">
              <a:spcBef>
                <a:spcPct val="0"/>
              </a:spcBef>
              <a:spcAft>
                <a:spcPct val="0"/>
              </a:spcAft>
              <a:defRPr sz="1600">
                <a:solidFill>
                  <a:schemeClr val="tx1"/>
                </a:solidFill>
                <a:latin typeface="Arial Narrow" pitchFamily="34" charset="0"/>
              </a:defRPr>
            </a:lvl6pPr>
            <a:lvl7pPr marL="2971800" indent="-228600" eaLnBrk="0" fontAlgn="base" hangingPunct="0">
              <a:spcBef>
                <a:spcPct val="0"/>
              </a:spcBef>
              <a:spcAft>
                <a:spcPct val="0"/>
              </a:spcAft>
              <a:defRPr sz="1600">
                <a:solidFill>
                  <a:schemeClr val="tx1"/>
                </a:solidFill>
                <a:latin typeface="Arial Narrow" pitchFamily="34" charset="0"/>
              </a:defRPr>
            </a:lvl7pPr>
            <a:lvl8pPr marL="3429000" indent="-228600" eaLnBrk="0" fontAlgn="base" hangingPunct="0">
              <a:spcBef>
                <a:spcPct val="0"/>
              </a:spcBef>
              <a:spcAft>
                <a:spcPct val="0"/>
              </a:spcAft>
              <a:defRPr sz="1600">
                <a:solidFill>
                  <a:schemeClr val="tx1"/>
                </a:solidFill>
                <a:latin typeface="Arial Narrow" pitchFamily="34" charset="0"/>
              </a:defRPr>
            </a:lvl8pPr>
            <a:lvl9pPr marL="3886200" indent="-228600" eaLnBrk="0" fontAlgn="base" hangingPunct="0">
              <a:spcBef>
                <a:spcPct val="0"/>
              </a:spcBef>
              <a:spcAft>
                <a:spcPct val="0"/>
              </a:spcAft>
              <a:defRPr sz="1600">
                <a:solidFill>
                  <a:schemeClr val="tx1"/>
                </a:solidFill>
                <a:latin typeface="Arial Narrow" pitchFamily="34" charset="0"/>
              </a:defRPr>
            </a:lvl9pPr>
          </a:lstStyle>
          <a:p>
            <a:pPr>
              <a:defRPr/>
            </a:pPr>
            <a:fld id="{4A21D54F-B20D-4787-9744-10B510DC9B16}" type="slidenum">
              <a:rPr lang="zh-CN" altLang="en-US" sz="1200" smtClean="0">
                <a:latin typeface="Times New Roman" pitchFamily="18" charset="0"/>
              </a:rPr>
              <a:pPr>
                <a:defRPr/>
              </a:pPr>
              <a:t>383</a:t>
            </a:fld>
            <a:endParaRPr lang="en-US" altLang="zh-CN" sz="1200" smtClean="0">
              <a:latin typeface="Times New Roman" pitchFamily="18" charset="0"/>
            </a:endParaRPr>
          </a:p>
        </p:txBody>
      </p:sp>
      <p:sp>
        <p:nvSpPr>
          <p:cNvPr id="5273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736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zh-CN" smtClean="0">
                <a:latin typeface="Arial Narrow" pitchFamily="34" charset="0"/>
                <a:cs typeface="Arial" pitchFamily="34" charset="0"/>
              </a:rPr>
              <a:t>spread in confined populations </a:t>
            </a:r>
          </a:p>
          <a:p>
            <a:endParaRPr lang="zh-CN" altLang="en-US" smtClean="0">
              <a:cs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a:lstStyle/>
          <a:p>
            <a:pPr>
              <a:spcBef>
                <a:spcPct val="0"/>
              </a:spcBef>
            </a:pPr>
            <a:endParaRPr lang="ar-SA" smtClean="0"/>
          </a:p>
        </p:txBody>
      </p:sp>
      <p:sp>
        <p:nvSpPr>
          <p:cNvPr id="819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1CBBB6E-0988-41C7-BCC4-E7BF67D9B278}" type="slidenum">
              <a:rPr lang="ar-SA"/>
              <a:pPr fontAlgn="base">
                <a:spcBef>
                  <a:spcPct val="0"/>
                </a:spcBef>
                <a:spcAft>
                  <a:spcPct val="0"/>
                </a:spcAft>
              </a:pPr>
              <a:t>384</a:t>
            </a:fld>
            <a:endParaRPr lang="ar-SA"/>
          </a:p>
        </p:txBody>
      </p:sp>
      <p:sp>
        <p:nvSpPr>
          <p:cNvPr id="81925" name="Date Placeholder 4"/>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fld id="{53AD9860-A5B7-436B-91DC-F342B8FDD487}" type="datetime1">
              <a:rPr lang="en-US">
                <a:cs typeface="Tahoma" pitchFamily="34" charset="0"/>
              </a:rPr>
              <a:pPr fontAlgn="base">
                <a:spcBef>
                  <a:spcPct val="0"/>
                </a:spcBef>
                <a:spcAft>
                  <a:spcPct val="0"/>
                </a:spcAft>
              </a:pPr>
              <a:t>15/12/2015</a:t>
            </a:fld>
            <a:endParaRPr lang="ar-SA"/>
          </a:p>
        </p:txBody>
      </p:sp>
      <p:sp>
        <p:nvSpPr>
          <p:cNvPr id="81926"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cs typeface="Tahoma" pitchFamily="34" charset="0"/>
              </a:rPr>
              <a:t>Mohamed Al Agamy Mycology</a:t>
            </a:r>
            <a:endParaRPr lang="ar-SA"/>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a:lstStyle/>
          <a:p>
            <a:pPr>
              <a:spcBef>
                <a:spcPct val="0"/>
              </a:spcBef>
            </a:pPr>
            <a:endParaRPr lang="ar-SA" smtClean="0"/>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1F9B8B-A9E8-411C-9B30-340B7DE32662}" type="slidenum">
              <a:rPr lang="ar-SA"/>
              <a:pPr fontAlgn="base">
                <a:spcBef>
                  <a:spcPct val="0"/>
                </a:spcBef>
                <a:spcAft>
                  <a:spcPct val="0"/>
                </a:spcAft>
              </a:pPr>
              <a:t>385</a:t>
            </a:fld>
            <a:endParaRPr lang="ar-SA"/>
          </a:p>
        </p:txBody>
      </p:sp>
      <p:sp>
        <p:nvSpPr>
          <p:cNvPr id="82949" name="Date Placeholder 4"/>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fld id="{3823A213-DEA4-470B-AFEA-547846F3B000}" type="datetime1">
              <a:rPr lang="en-US">
                <a:cs typeface="Tahoma" pitchFamily="34" charset="0"/>
              </a:rPr>
              <a:pPr fontAlgn="base">
                <a:spcBef>
                  <a:spcPct val="0"/>
                </a:spcBef>
                <a:spcAft>
                  <a:spcPct val="0"/>
                </a:spcAft>
              </a:pPr>
              <a:t>15/12/2015</a:t>
            </a:fld>
            <a:endParaRPr lang="ar-SA"/>
          </a:p>
        </p:txBody>
      </p:sp>
      <p:sp>
        <p:nvSpPr>
          <p:cNvPr id="82950"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cs typeface="Tahoma" pitchFamily="34" charset="0"/>
              </a:rPr>
              <a:t>Mohamed Al Agamy Mycology</a:t>
            </a:r>
            <a:endParaRPr lang="ar-SA"/>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ChangeArrowheads="1"/>
          </p:cNvSpPr>
          <p:nvPr/>
        </p:nvSpPr>
        <p:spPr bwMode="auto">
          <a:xfrm>
            <a:off x="3851275" y="0"/>
            <a:ext cx="2946400" cy="496888"/>
          </a:xfrm>
          <a:prstGeom prst="rect">
            <a:avLst/>
          </a:prstGeom>
          <a:noFill/>
          <a:ln w="9525">
            <a:noFill/>
            <a:miter lim="800000"/>
            <a:headEnd/>
            <a:tailEnd/>
          </a:ln>
        </p:spPr>
        <p:txBody>
          <a:bodyPr wrap="none" anchor="ctr"/>
          <a:lstStyle/>
          <a:p>
            <a:endParaRPr lang="en-US">
              <a:latin typeface="Calibri" pitchFamily="34" charset="0"/>
              <a:cs typeface="Tahoma" pitchFamily="34" charset="0"/>
            </a:endParaRPr>
          </a:p>
        </p:txBody>
      </p:sp>
      <p:sp>
        <p:nvSpPr>
          <p:cNvPr id="83971" name="Rectangle 3"/>
          <p:cNvSpPr>
            <a:spLocks noChangeArrowheads="1"/>
          </p:cNvSpPr>
          <p:nvPr/>
        </p:nvSpPr>
        <p:spPr bwMode="auto">
          <a:xfrm>
            <a:off x="3851275" y="9432925"/>
            <a:ext cx="2946400" cy="496888"/>
          </a:xfrm>
          <a:prstGeom prst="rect">
            <a:avLst/>
          </a:prstGeom>
          <a:noFill/>
          <a:ln w="9525">
            <a:noFill/>
            <a:miter lim="800000"/>
            <a:headEnd/>
            <a:tailEnd/>
          </a:ln>
        </p:spPr>
        <p:txBody>
          <a:bodyPr lIns="19050" tIns="0" rIns="19050" bIns="0" anchor="b"/>
          <a:lstStyle/>
          <a:p>
            <a:r>
              <a:rPr lang="en-US" altLang="en-US" sz="1000" i="1">
                <a:latin typeface="Calibri" pitchFamily="34" charset="0"/>
                <a:cs typeface="Tahoma" pitchFamily="34" charset="0"/>
              </a:rPr>
              <a:t>17</a:t>
            </a:r>
          </a:p>
        </p:txBody>
      </p:sp>
      <p:sp>
        <p:nvSpPr>
          <p:cNvPr id="83972" name="Rectangle 4"/>
          <p:cNvSpPr>
            <a:spLocks noChangeArrowheads="1"/>
          </p:cNvSpPr>
          <p:nvPr/>
        </p:nvSpPr>
        <p:spPr bwMode="auto">
          <a:xfrm>
            <a:off x="0" y="9432925"/>
            <a:ext cx="2946400" cy="496888"/>
          </a:xfrm>
          <a:prstGeom prst="rect">
            <a:avLst/>
          </a:prstGeom>
          <a:noFill/>
          <a:ln w="9525">
            <a:noFill/>
            <a:miter lim="800000"/>
            <a:headEnd/>
            <a:tailEnd/>
          </a:ln>
        </p:spPr>
        <p:txBody>
          <a:bodyPr wrap="none" anchor="ctr"/>
          <a:lstStyle/>
          <a:p>
            <a:endParaRPr lang="en-US">
              <a:latin typeface="Calibri" pitchFamily="34" charset="0"/>
              <a:cs typeface="Tahoma" pitchFamily="34" charset="0"/>
            </a:endParaRPr>
          </a:p>
        </p:txBody>
      </p:sp>
      <p:sp>
        <p:nvSpPr>
          <p:cNvPr id="83973" name="Rectangle 5"/>
          <p:cNvSpPr>
            <a:spLocks noChangeArrowheads="1"/>
          </p:cNvSpPr>
          <p:nvPr/>
        </p:nvSpPr>
        <p:spPr bwMode="auto">
          <a:xfrm>
            <a:off x="0" y="0"/>
            <a:ext cx="2946400" cy="496888"/>
          </a:xfrm>
          <a:prstGeom prst="rect">
            <a:avLst/>
          </a:prstGeom>
          <a:noFill/>
          <a:ln w="9525">
            <a:noFill/>
            <a:miter lim="800000"/>
            <a:headEnd/>
            <a:tailEnd/>
          </a:ln>
        </p:spPr>
        <p:txBody>
          <a:bodyPr wrap="none" anchor="ctr"/>
          <a:lstStyle/>
          <a:p>
            <a:endParaRPr lang="en-US">
              <a:latin typeface="Calibri" pitchFamily="34" charset="0"/>
              <a:cs typeface="Tahoma" pitchFamily="34" charset="0"/>
            </a:endParaRPr>
          </a:p>
        </p:txBody>
      </p:sp>
      <p:sp>
        <p:nvSpPr>
          <p:cNvPr id="83974" name="Rectangle 6"/>
          <p:cNvSpPr>
            <a:spLocks noGrp="1" noChangeArrowheads="1"/>
          </p:cNvSpPr>
          <p:nvPr>
            <p:ph type="body" idx="1"/>
          </p:nvPr>
        </p:nvSpPr>
        <p:spPr bwMode="auto">
          <a:noFill/>
        </p:spPr>
        <p:txBody>
          <a:bodyPr/>
          <a:lstStyle/>
          <a:p>
            <a:pPr>
              <a:spcBef>
                <a:spcPct val="0"/>
              </a:spcBef>
            </a:pPr>
            <a:endParaRPr lang="en-US" altLang="en-US" smtClean="0">
              <a:cs typeface="Arial" pitchFamily="34" charset="0"/>
            </a:endParaRPr>
          </a:p>
        </p:txBody>
      </p:sp>
      <p:sp>
        <p:nvSpPr>
          <p:cNvPr id="83975" name="Rectangle 7"/>
          <p:cNvSpPr>
            <a:spLocks noGrp="1" noRot="1" noChangeAspect="1" noChangeArrowheads="1" noTextEdit="1"/>
          </p:cNvSpPr>
          <p:nvPr>
            <p:ph type="sldImg"/>
          </p:nvPr>
        </p:nvSpPr>
        <p:spPr bwMode="auto">
          <a:xfrm>
            <a:off x="925513" y="750888"/>
            <a:ext cx="4946650" cy="3709987"/>
          </a:xfrm>
          <a:noFill/>
          <a:ln cap="flat">
            <a:solidFill>
              <a:srgbClr val="000000"/>
            </a:solidFill>
            <a:miter lim="800000"/>
            <a:headEnd/>
            <a:tailEnd/>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ChangeArrowheads="1"/>
          </p:cNvSpPr>
          <p:nvPr/>
        </p:nvSpPr>
        <p:spPr bwMode="auto">
          <a:xfrm>
            <a:off x="3851275" y="0"/>
            <a:ext cx="2946400" cy="496888"/>
          </a:xfrm>
          <a:prstGeom prst="rect">
            <a:avLst/>
          </a:prstGeom>
          <a:noFill/>
          <a:ln w="9525">
            <a:noFill/>
            <a:miter lim="800000"/>
            <a:headEnd/>
            <a:tailEnd/>
          </a:ln>
        </p:spPr>
        <p:txBody>
          <a:bodyPr wrap="none" anchor="ctr"/>
          <a:lstStyle/>
          <a:p>
            <a:endParaRPr lang="en-US">
              <a:latin typeface="Calibri" pitchFamily="34" charset="0"/>
              <a:cs typeface="Tahoma" pitchFamily="34" charset="0"/>
            </a:endParaRPr>
          </a:p>
        </p:txBody>
      </p:sp>
      <p:sp>
        <p:nvSpPr>
          <p:cNvPr id="84995" name="Rectangle 3"/>
          <p:cNvSpPr>
            <a:spLocks noChangeArrowheads="1"/>
          </p:cNvSpPr>
          <p:nvPr/>
        </p:nvSpPr>
        <p:spPr bwMode="auto">
          <a:xfrm>
            <a:off x="3851275" y="9432925"/>
            <a:ext cx="2946400" cy="496888"/>
          </a:xfrm>
          <a:prstGeom prst="rect">
            <a:avLst/>
          </a:prstGeom>
          <a:noFill/>
          <a:ln w="9525">
            <a:noFill/>
            <a:miter lim="800000"/>
            <a:headEnd/>
            <a:tailEnd/>
          </a:ln>
        </p:spPr>
        <p:txBody>
          <a:bodyPr lIns="19050" tIns="0" rIns="19050" bIns="0" anchor="b"/>
          <a:lstStyle/>
          <a:p>
            <a:r>
              <a:rPr lang="en-US" altLang="en-US" sz="1000" i="1">
                <a:latin typeface="Calibri" pitchFamily="34" charset="0"/>
                <a:cs typeface="Tahoma" pitchFamily="34" charset="0"/>
              </a:rPr>
              <a:t>19</a:t>
            </a:r>
          </a:p>
        </p:txBody>
      </p:sp>
      <p:sp>
        <p:nvSpPr>
          <p:cNvPr id="84996" name="Rectangle 4"/>
          <p:cNvSpPr>
            <a:spLocks noChangeArrowheads="1"/>
          </p:cNvSpPr>
          <p:nvPr/>
        </p:nvSpPr>
        <p:spPr bwMode="auto">
          <a:xfrm>
            <a:off x="0" y="9432925"/>
            <a:ext cx="2946400" cy="496888"/>
          </a:xfrm>
          <a:prstGeom prst="rect">
            <a:avLst/>
          </a:prstGeom>
          <a:noFill/>
          <a:ln w="9525">
            <a:noFill/>
            <a:miter lim="800000"/>
            <a:headEnd/>
            <a:tailEnd/>
          </a:ln>
        </p:spPr>
        <p:txBody>
          <a:bodyPr wrap="none" anchor="ctr"/>
          <a:lstStyle/>
          <a:p>
            <a:endParaRPr lang="en-US">
              <a:latin typeface="Calibri" pitchFamily="34" charset="0"/>
              <a:cs typeface="Tahoma" pitchFamily="34" charset="0"/>
            </a:endParaRPr>
          </a:p>
        </p:txBody>
      </p:sp>
      <p:sp>
        <p:nvSpPr>
          <p:cNvPr id="84997" name="Rectangle 5"/>
          <p:cNvSpPr>
            <a:spLocks noChangeArrowheads="1"/>
          </p:cNvSpPr>
          <p:nvPr/>
        </p:nvSpPr>
        <p:spPr bwMode="auto">
          <a:xfrm>
            <a:off x="0" y="0"/>
            <a:ext cx="2946400" cy="496888"/>
          </a:xfrm>
          <a:prstGeom prst="rect">
            <a:avLst/>
          </a:prstGeom>
          <a:noFill/>
          <a:ln w="9525">
            <a:noFill/>
            <a:miter lim="800000"/>
            <a:headEnd/>
            <a:tailEnd/>
          </a:ln>
        </p:spPr>
        <p:txBody>
          <a:bodyPr wrap="none" anchor="ctr"/>
          <a:lstStyle/>
          <a:p>
            <a:endParaRPr lang="en-US">
              <a:latin typeface="Calibri" pitchFamily="34" charset="0"/>
              <a:cs typeface="Tahoma" pitchFamily="34" charset="0"/>
            </a:endParaRPr>
          </a:p>
        </p:txBody>
      </p:sp>
      <p:sp>
        <p:nvSpPr>
          <p:cNvPr id="84998" name="Rectangle 6"/>
          <p:cNvSpPr>
            <a:spLocks noGrp="1" noChangeArrowheads="1"/>
          </p:cNvSpPr>
          <p:nvPr>
            <p:ph type="body" idx="1"/>
          </p:nvPr>
        </p:nvSpPr>
        <p:spPr bwMode="auto">
          <a:noFill/>
        </p:spPr>
        <p:txBody>
          <a:bodyPr/>
          <a:lstStyle/>
          <a:p>
            <a:pPr>
              <a:spcBef>
                <a:spcPct val="0"/>
              </a:spcBef>
            </a:pPr>
            <a:endParaRPr lang="en-US" altLang="en-US" smtClean="0">
              <a:cs typeface="Arial" pitchFamily="34" charset="0"/>
            </a:endParaRPr>
          </a:p>
        </p:txBody>
      </p:sp>
      <p:sp>
        <p:nvSpPr>
          <p:cNvPr id="84999" name="Rectangle 7"/>
          <p:cNvSpPr>
            <a:spLocks noGrp="1" noRot="1" noChangeAspect="1" noChangeArrowheads="1" noTextEdit="1"/>
          </p:cNvSpPr>
          <p:nvPr>
            <p:ph type="sldImg"/>
          </p:nvPr>
        </p:nvSpPr>
        <p:spPr bwMode="auto">
          <a:xfrm>
            <a:off x="925513" y="750888"/>
            <a:ext cx="4946650" cy="3709987"/>
          </a:xfrm>
          <a:noFill/>
          <a:ln cap="flat">
            <a:solidFill>
              <a:srgbClr val="000000"/>
            </a:solidFill>
            <a:miter lim="800000"/>
            <a:headEnd/>
            <a:tailEn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rtlCol="1">
            <a:normAutofit lnSpcReduction="10000"/>
          </a:bodyPr>
          <a:lstStyle/>
          <a:p>
            <a:pPr algn="just" eaLnBrk="1" fontAlgn="auto" hangingPunct="1">
              <a:spcBef>
                <a:spcPts val="0"/>
              </a:spcBef>
              <a:spcAft>
                <a:spcPts val="0"/>
              </a:spcAft>
              <a:defRPr/>
            </a:pPr>
            <a:endParaRPr lang="ar-SA" dirty="0" smtClean="0"/>
          </a:p>
        </p:txBody>
      </p:sp>
      <p:sp>
        <p:nvSpPr>
          <p:cNvPr id="1310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8565AC46-C167-4432-BF0A-046D9B90BC5C}" type="slidenum">
              <a:rPr lang="ar-SA" smtClean="0"/>
              <a:pPr>
                <a:defRPr/>
              </a:pPr>
              <a:t>141</a:t>
            </a:fld>
            <a:endParaRPr lang="ar-SA"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a:lstStyle/>
          <a:p>
            <a:pPr>
              <a:spcBef>
                <a:spcPct val="0"/>
              </a:spcBef>
            </a:pPr>
            <a:endParaRPr lang="en-US" smtClean="0">
              <a:cs typeface="Arial" pitchFamily="34" charset="0"/>
            </a:endParaRP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8F155D-50D9-4945-AC57-D001D8DA8C84}" type="slidenum">
              <a:rPr lang="ar-SA"/>
              <a:pPr fontAlgn="base">
                <a:spcBef>
                  <a:spcPct val="0"/>
                </a:spcBef>
                <a:spcAft>
                  <a:spcPct val="0"/>
                </a:spcAft>
              </a:pPr>
              <a:t>411</a:t>
            </a:fld>
            <a:endParaRPr lang="ar-SA"/>
          </a:p>
        </p:txBody>
      </p:sp>
      <p:sp>
        <p:nvSpPr>
          <p:cNvPr id="86021" name="Date Placeholder 4"/>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fld id="{BCD224DA-3074-4B2A-A386-43D59BFA1464}" type="datetime1">
              <a:rPr lang="en-US">
                <a:cs typeface="Tahoma" pitchFamily="34" charset="0"/>
              </a:rPr>
              <a:pPr fontAlgn="base">
                <a:spcBef>
                  <a:spcPct val="0"/>
                </a:spcBef>
                <a:spcAft>
                  <a:spcPct val="0"/>
                </a:spcAft>
              </a:pPr>
              <a:t>15/12/2015</a:t>
            </a:fld>
            <a:endParaRPr lang="ar-SA"/>
          </a:p>
        </p:txBody>
      </p:sp>
      <p:sp>
        <p:nvSpPr>
          <p:cNvPr id="86022"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cs typeface="Tahoma" pitchFamily="34" charset="0"/>
              </a:rPr>
              <a:t>Mohamed Al Agamy Mycology</a:t>
            </a:r>
            <a:endParaRPr lang="ar-SA"/>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a:lstStyle/>
          <a:p>
            <a:pPr>
              <a:spcBef>
                <a:spcPct val="0"/>
              </a:spcBef>
            </a:pPr>
            <a:endParaRPr lang="en-US" smtClean="0">
              <a:cs typeface="Arial" pitchFamily="34" charset="0"/>
            </a:endParaRP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C9BD7EE-9FD2-4C7D-B3F2-CAB9409B3926}" type="slidenum">
              <a:rPr lang="ar-SA"/>
              <a:pPr fontAlgn="base">
                <a:spcBef>
                  <a:spcPct val="0"/>
                </a:spcBef>
                <a:spcAft>
                  <a:spcPct val="0"/>
                </a:spcAft>
              </a:pPr>
              <a:t>412</a:t>
            </a:fld>
            <a:endParaRPr lang="ar-SA"/>
          </a:p>
        </p:txBody>
      </p:sp>
      <p:sp>
        <p:nvSpPr>
          <p:cNvPr id="87045" name="Date Placeholder 4"/>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fld id="{B9BA900A-99FB-4F0E-9487-4449980ABB33}" type="datetime1">
              <a:rPr lang="en-US">
                <a:cs typeface="Tahoma" pitchFamily="34" charset="0"/>
              </a:rPr>
              <a:pPr fontAlgn="base">
                <a:spcBef>
                  <a:spcPct val="0"/>
                </a:spcBef>
                <a:spcAft>
                  <a:spcPct val="0"/>
                </a:spcAft>
              </a:pPr>
              <a:t>15/12/2015</a:t>
            </a:fld>
            <a:endParaRPr lang="ar-SA"/>
          </a:p>
        </p:txBody>
      </p:sp>
      <p:sp>
        <p:nvSpPr>
          <p:cNvPr id="87046"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cs typeface="Tahoma" pitchFamily="34" charset="0"/>
              </a:rPr>
              <a:t>Mohamed Al Agamy Mycology</a:t>
            </a:r>
            <a:endParaRPr lang="ar-SA"/>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5D0211B-F6E2-4859-A044-915631FB3844}" type="slidenum">
              <a:rPr lang="en-US">
                <a:latin typeface="Times New Roman" pitchFamily="18" charset="0"/>
                <a:cs typeface="Tahoma" pitchFamily="34" charset="0"/>
              </a:rPr>
              <a:pPr fontAlgn="base">
                <a:spcBef>
                  <a:spcPct val="0"/>
                </a:spcBef>
                <a:spcAft>
                  <a:spcPct val="0"/>
                </a:spcAft>
              </a:pPr>
              <a:t>432</a:t>
            </a:fld>
            <a:endParaRPr lang="en-US">
              <a:latin typeface="Times New Roman" pitchFamily="18" charset="0"/>
              <a:cs typeface="Tahoma" pitchFamily="34" charset="0"/>
            </a:endParaRPr>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bwMode="auto">
          <a:noFill/>
        </p:spPr>
        <p:txBody>
          <a:bodyPr/>
          <a:lstStyle/>
          <a:p>
            <a:pPr>
              <a:spcBef>
                <a:spcPct val="0"/>
              </a:spcBef>
            </a:pPr>
            <a:endParaRPr lang="en-US" smtClean="0">
              <a:latin typeface="Times New Roman" pitchFamily="18" charset="0"/>
              <a:cs typeface="Arial" pitchFamily="34" charset="0"/>
            </a:endParaRPr>
          </a:p>
        </p:txBody>
      </p:sp>
      <p:sp>
        <p:nvSpPr>
          <p:cNvPr id="88069" name="Date Placeholder 4"/>
          <p:cNvSpPr>
            <a:spLocks noGrp="1"/>
          </p:cNvSpPr>
          <p:nvPr>
            <p:ph type="dt" sz="quarter" idx="1"/>
          </p:nvPr>
        </p:nvSpPr>
        <p:spPr bwMode="auto">
          <a:noFill/>
          <a:ln>
            <a:miter lim="800000"/>
            <a:headEnd/>
            <a:tailEnd/>
          </a:ln>
        </p:spPr>
        <p:txBody>
          <a:bodyPr wrap="square" numCol="1" anchor="t" anchorCtr="0" compatLnSpc="1">
            <a:prstTxWarp prst="textNoShape">
              <a:avLst/>
            </a:prstTxWarp>
          </a:bodyPr>
          <a:lstStyle/>
          <a:p>
            <a:pPr fontAlgn="base">
              <a:spcBef>
                <a:spcPct val="0"/>
              </a:spcBef>
              <a:spcAft>
                <a:spcPct val="0"/>
              </a:spcAft>
            </a:pPr>
            <a:fld id="{BDA9C5F0-7333-4886-9BB4-16D9A2620B70}" type="datetime1">
              <a:rPr lang="en-US">
                <a:cs typeface="Tahoma" pitchFamily="34" charset="0"/>
              </a:rPr>
              <a:pPr fontAlgn="base">
                <a:spcBef>
                  <a:spcPct val="0"/>
                </a:spcBef>
                <a:spcAft>
                  <a:spcPct val="0"/>
                </a:spcAft>
              </a:pPr>
              <a:t>15/12/2015</a:t>
            </a:fld>
            <a:endParaRPr lang="ar-SA"/>
          </a:p>
        </p:txBody>
      </p:sp>
      <p:sp>
        <p:nvSpPr>
          <p:cNvPr id="88070" name="Footer Placeholder 5"/>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r>
              <a:rPr lang="en-US">
                <a:cs typeface="Tahoma" pitchFamily="34" charset="0"/>
              </a:rPr>
              <a:t>Mohamed Al Agamy Mycology</a:t>
            </a:r>
            <a:endParaRPr lang="ar-SA"/>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925513" y="750888"/>
            <a:ext cx="4946650" cy="3709987"/>
          </a:xfrm>
          <a:noFill/>
          <a:ln>
            <a:solidFill>
              <a:srgbClr val="000000"/>
            </a:solidFill>
            <a:miter lim="800000"/>
            <a:headEnd/>
            <a:tailEnd/>
          </a:ln>
        </p:spPr>
      </p:sp>
      <p:sp>
        <p:nvSpPr>
          <p:cNvPr id="89091" name="Notes Placeholder 2"/>
          <p:cNvSpPr>
            <a:spLocks noGrp="1"/>
          </p:cNvSpPr>
          <p:nvPr>
            <p:ph type="body" idx="1"/>
          </p:nvPr>
        </p:nvSpPr>
        <p:spPr bwMode="auto">
          <a:noFill/>
        </p:spPr>
        <p:txBody>
          <a:bodyPr/>
          <a:lstStyle/>
          <a:p>
            <a:pPr>
              <a:spcBef>
                <a:spcPct val="0"/>
              </a:spcBef>
            </a:pPr>
            <a:endParaRPr lang="ar-SA"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Slide Image Placeholder 1"/>
          <p:cNvSpPr>
            <a:spLocks noGrp="1" noRot="1" noChangeAspect="1" noTextEdit="1"/>
          </p:cNvSpPr>
          <p:nvPr>
            <p:ph type="sldImg"/>
          </p:nvPr>
        </p:nvSpPr>
        <p:spPr bwMode="auto">
          <a:noFill/>
          <a:ln>
            <a:solidFill>
              <a:srgbClr val="000000"/>
            </a:solidFill>
            <a:miter lim="800000"/>
            <a:headEnd/>
            <a:tailEnd/>
          </a:ln>
        </p:spPr>
      </p:sp>
      <p:sp>
        <p:nvSpPr>
          <p:cNvPr id="428035" name="Notes Placeholder 2"/>
          <p:cNvSpPr>
            <a:spLocks noGrp="1"/>
          </p:cNvSpPr>
          <p:nvPr>
            <p:ph type="body" idx="1"/>
          </p:nvPr>
        </p:nvSpPr>
        <p:spPr bwMode="auto">
          <a:noFill/>
        </p:spPr>
        <p:txBody>
          <a:bodyPr wrap="square" numCol="1" anchor="t" anchorCtr="0" compatLnSpc="1">
            <a:prstTxWarp prst="textNoShape">
              <a:avLst/>
            </a:prstTxWarp>
          </a:bodyPr>
          <a:lstStyle/>
          <a:p>
            <a:pPr algn="just" eaLnBrk="1" hangingPunct="1">
              <a:spcBef>
                <a:spcPct val="0"/>
              </a:spcBef>
            </a:pPr>
            <a:endParaRPr lang="ar-SA" altLang="en-US" smtClean="0"/>
          </a:p>
        </p:txBody>
      </p:sp>
      <p:sp>
        <p:nvSpPr>
          <p:cNvPr id="1331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C41205AA-DEAA-438A-B51B-E8C770D0AA3B}" type="slidenum">
              <a:rPr lang="ar-SA" smtClean="0"/>
              <a:pPr>
                <a:defRPr/>
              </a:pPr>
              <a:t>144</a:t>
            </a:fld>
            <a:endParaRPr lang="ar-SA"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Slide Image Placeholder 1"/>
          <p:cNvSpPr>
            <a:spLocks noGrp="1" noRot="1" noChangeAspect="1" noTextEdit="1"/>
          </p:cNvSpPr>
          <p:nvPr>
            <p:ph type="sldImg"/>
          </p:nvPr>
        </p:nvSpPr>
        <p:spPr bwMode="auto">
          <a:noFill/>
          <a:ln>
            <a:solidFill>
              <a:srgbClr val="000000"/>
            </a:solidFill>
            <a:miter lim="800000"/>
            <a:headEnd/>
            <a:tailEnd/>
          </a:ln>
        </p:spPr>
      </p:sp>
      <p:sp>
        <p:nvSpPr>
          <p:cNvPr id="429059" name="Notes Placeholder 2"/>
          <p:cNvSpPr>
            <a:spLocks noGrp="1"/>
          </p:cNvSpPr>
          <p:nvPr>
            <p:ph type="body" idx="1"/>
          </p:nvPr>
        </p:nvSpPr>
        <p:spPr bwMode="auto">
          <a:noFill/>
        </p:spPr>
        <p:txBody>
          <a:bodyPr wrap="square" numCol="1" anchor="t" anchorCtr="0" compatLnSpc="1">
            <a:prstTxWarp prst="textNoShape">
              <a:avLst/>
            </a:prstTxWarp>
          </a:bodyPr>
          <a:lstStyle/>
          <a:p>
            <a:pPr algn="just" eaLnBrk="1" hangingPunct="1">
              <a:spcBef>
                <a:spcPct val="0"/>
              </a:spcBef>
            </a:pPr>
            <a:endParaRPr lang="ar-SA" altLang="en-US" smtClean="0"/>
          </a:p>
        </p:txBody>
      </p:sp>
      <p:sp>
        <p:nvSpPr>
          <p:cNvPr id="1341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BDAE911B-0915-4878-9FBA-D17A2A8B85A9}" type="slidenum">
              <a:rPr lang="ar-SA" smtClean="0"/>
              <a:pPr>
                <a:defRPr/>
              </a:pPr>
              <a:t>145</a:t>
            </a:fld>
            <a:endParaRPr lang="ar-SA"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Slide Image Placeholder 1"/>
          <p:cNvSpPr>
            <a:spLocks noGrp="1" noRot="1" noChangeAspect="1" noTextEdit="1"/>
          </p:cNvSpPr>
          <p:nvPr>
            <p:ph type="sldImg"/>
          </p:nvPr>
        </p:nvSpPr>
        <p:spPr bwMode="auto">
          <a:noFill/>
          <a:ln>
            <a:solidFill>
              <a:srgbClr val="000000"/>
            </a:solidFill>
            <a:miter lim="800000"/>
            <a:headEnd/>
            <a:tailEnd/>
          </a:ln>
        </p:spPr>
      </p:sp>
      <p:sp>
        <p:nvSpPr>
          <p:cNvPr id="430083" name="Notes Placeholder 2"/>
          <p:cNvSpPr>
            <a:spLocks noGrp="1"/>
          </p:cNvSpPr>
          <p:nvPr>
            <p:ph type="body" idx="1"/>
          </p:nvPr>
        </p:nvSpPr>
        <p:spPr bwMode="auto">
          <a:noFill/>
        </p:spPr>
        <p:txBody>
          <a:bodyPr wrap="square" numCol="1" anchor="t" anchorCtr="0" compatLnSpc="1">
            <a:prstTxWarp prst="textNoShape">
              <a:avLst/>
            </a:prstTxWarp>
          </a:bodyPr>
          <a:lstStyle/>
          <a:p>
            <a:pPr algn="just" eaLnBrk="1" hangingPunct="1">
              <a:spcBef>
                <a:spcPct val="0"/>
              </a:spcBef>
            </a:pPr>
            <a:r>
              <a:rPr lang="en-US" altLang="en-US" smtClean="0">
                <a:cs typeface="Arial" pitchFamily="34" charset="0"/>
              </a:rPr>
              <a:t>Most cases of botulism require immediate intensive care treatment. Due to respiratory paralysis, a mechanical ventilator will be needed if respiratory failure occurs. An intravenous equine-derived botulinum antitoxin is available on a case-by-case basis from the CDC through state and local health departments. Botulism immune globulin was approved for use on October 23, 2003 for the treatment of infant botulism caused by types A and G. </a:t>
            </a:r>
          </a:p>
          <a:p>
            <a:pPr algn="just" eaLnBrk="1" hangingPunct="1">
              <a:spcBef>
                <a:spcPct val="0"/>
              </a:spcBef>
            </a:pPr>
            <a:endParaRPr lang="ar-SA" altLang="en-US" smtClean="0"/>
          </a:p>
        </p:txBody>
      </p:sp>
      <p:sp>
        <p:nvSpPr>
          <p:cNvPr id="1351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1E292D47-38F5-42C3-9040-070479D932BE}" type="slidenum">
              <a:rPr lang="ar-SA" smtClean="0"/>
              <a:pPr>
                <a:defRPr/>
              </a:pPr>
              <a:t>147</a:t>
            </a:fld>
            <a:endParaRPr lang="ar-S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7633312-8B4B-43B0-BF4B-77686EEE2803}" type="datetime1">
              <a:rPr lang="ar-SA" altLang="en-US" smtClean="0"/>
              <a:t>04/03/1437</a:t>
            </a:fld>
            <a:endParaRPr lang="ar-SA" altLang="en-US"/>
          </a:p>
        </p:txBody>
      </p:sp>
      <p:sp>
        <p:nvSpPr>
          <p:cNvPr id="5" name="Footer Placeholder 4"/>
          <p:cNvSpPr>
            <a:spLocks noGrp="1"/>
          </p:cNvSpPr>
          <p:nvPr>
            <p:ph type="ftr" sz="quarter" idx="11"/>
          </p:nvPr>
        </p:nvSpPr>
        <p:spPr/>
        <p:txBody>
          <a:bodyPr/>
          <a:lstStyle>
            <a:lvl1pPr>
              <a:defRPr/>
            </a:lvl1pPr>
          </a:lstStyle>
          <a:p>
            <a:pPr>
              <a:defRPr/>
            </a:pPr>
            <a:endParaRPr lang="ar-SA" altLang="en-US"/>
          </a:p>
        </p:txBody>
      </p:sp>
      <p:sp>
        <p:nvSpPr>
          <p:cNvPr id="6" name="Slide Number Placeholder 5"/>
          <p:cNvSpPr>
            <a:spLocks noGrp="1"/>
          </p:cNvSpPr>
          <p:nvPr>
            <p:ph type="sldNum" sz="quarter" idx="12"/>
          </p:nvPr>
        </p:nvSpPr>
        <p:spPr/>
        <p:txBody>
          <a:bodyPr/>
          <a:lstStyle>
            <a:lvl1pPr>
              <a:defRPr/>
            </a:lvl1pPr>
          </a:lstStyle>
          <a:p>
            <a:pPr>
              <a:defRPr/>
            </a:pPr>
            <a:fld id="{2B7E0CC6-8116-453F-9FD5-4A18AEE452DD}" type="slidenum">
              <a:rPr lang="ar-SA" altLang="en-US"/>
              <a:pPr>
                <a:defRPr/>
              </a:pPr>
              <a:t>‹#›</a:t>
            </a:fld>
            <a:endParaRPr lang="ar-SA"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98F7A60-2924-43DB-A64D-111D6F4D5B79}" type="datetime1">
              <a:rPr lang="ar-SA" altLang="en-US" smtClean="0"/>
              <a:t>04/03/1437</a:t>
            </a:fld>
            <a:endParaRPr lang="ar-SA" altLang="en-US"/>
          </a:p>
        </p:txBody>
      </p:sp>
      <p:sp>
        <p:nvSpPr>
          <p:cNvPr id="5" name="Footer Placeholder 4"/>
          <p:cNvSpPr>
            <a:spLocks noGrp="1"/>
          </p:cNvSpPr>
          <p:nvPr>
            <p:ph type="ftr" sz="quarter" idx="11"/>
          </p:nvPr>
        </p:nvSpPr>
        <p:spPr/>
        <p:txBody>
          <a:bodyPr/>
          <a:lstStyle>
            <a:lvl1pPr>
              <a:defRPr/>
            </a:lvl1pPr>
          </a:lstStyle>
          <a:p>
            <a:pPr>
              <a:defRPr/>
            </a:pPr>
            <a:endParaRPr lang="ar-SA" altLang="en-US"/>
          </a:p>
        </p:txBody>
      </p:sp>
      <p:sp>
        <p:nvSpPr>
          <p:cNvPr id="6" name="Slide Number Placeholder 5"/>
          <p:cNvSpPr>
            <a:spLocks noGrp="1"/>
          </p:cNvSpPr>
          <p:nvPr>
            <p:ph type="sldNum" sz="quarter" idx="12"/>
          </p:nvPr>
        </p:nvSpPr>
        <p:spPr/>
        <p:txBody>
          <a:bodyPr/>
          <a:lstStyle>
            <a:lvl1pPr>
              <a:defRPr/>
            </a:lvl1pPr>
          </a:lstStyle>
          <a:p>
            <a:pPr>
              <a:defRPr/>
            </a:pPr>
            <a:fld id="{B45AC7BE-5AA5-47D9-BA28-AA07FE7FEF1B}" type="slidenum">
              <a:rPr lang="ar-SA" altLang="en-US"/>
              <a:pPr>
                <a:defRPr/>
              </a:pPr>
              <a:t>‹#›</a:t>
            </a:fld>
            <a:endParaRPr lang="ar-SA"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2132D11-8FE9-4796-A152-E2CD77557CE9}" type="datetime1">
              <a:rPr lang="ar-SA" altLang="en-US" smtClean="0"/>
              <a:t>04/03/1437</a:t>
            </a:fld>
            <a:endParaRPr lang="ar-SA" altLang="en-US"/>
          </a:p>
        </p:txBody>
      </p:sp>
      <p:sp>
        <p:nvSpPr>
          <p:cNvPr id="5" name="Footer Placeholder 4"/>
          <p:cNvSpPr>
            <a:spLocks noGrp="1"/>
          </p:cNvSpPr>
          <p:nvPr>
            <p:ph type="ftr" sz="quarter" idx="11"/>
          </p:nvPr>
        </p:nvSpPr>
        <p:spPr/>
        <p:txBody>
          <a:bodyPr/>
          <a:lstStyle>
            <a:lvl1pPr>
              <a:defRPr/>
            </a:lvl1pPr>
          </a:lstStyle>
          <a:p>
            <a:pPr>
              <a:defRPr/>
            </a:pPr>
            <a:endParaRPr lang="ar-SA" altLang="en-US"/>
          </a:p>
        </p:txBody>
      </p:sp>
      <p:sp>
        <p:nvSpPr>
          <p:cNvPr id="6" name="Slide Number Placeholder 5"/>
          <p:cNvSpPr>
            <a:spLocks noGrp="1"/>
          </p:cNvSpPr>
          <p:nvPr>
            <p:ph type="sldNum" sz="quarter" idx="12"/>
          </p:nvPr>
        </p:nvSpPr>
        <p:spPr/>
        <p:txBody>
          <a:bodyPr/>
          <a:lstStyle>
            <a:lvl1pPr>
              <a:defRPr/>
            </a:lvl1pPr>
          </a:lstStyle>
          <a:p>
            <a:pPr>
              <a:defRPr/>
            </a:pPr>
            <a:fld id="{0A087874-4842-4B4C-AA05-0BB06F427BEC}" type="slidenum">
              <a:rPr lang="ar-SA" altLang="en-US"/>
              <a:pPr>
                <a:defRPr/>
              </a:pPr>
              <a:t>‹#›</a:t>
            </a:fld>
            <a:endParaRPr lang="ar-SA"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fld id="{502253C4-2D72-4C89-B6FC-FC84D1BEC300}" type="datetime1">
              <a:rPr lang="ar-SA" smtClean="0"/>
              <a:t>04/03/1437</a:t>
            </a:fld>
            <a:endParaRPr lang="en-GB"/>
          </a:p>
        </p:txBody>
      </p:sp>
      <p:sp>
        <p:nvSpPr>
          <p:cNvPr id="6" name="Rectangle 5"/>
          <p:cNvSpPr>
            <a:spLocks noGrp="1" noChangeArrowheads="1"/>
          </p:cNvSpPr>
          <p:nvPr>
            <p:ph type="ftr" sz="quarter" idx="11"/>
          </p:nvPr>
        </p:nvSpPr>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EA1A1869-A1D6-436E-93E3-13A28E49227F}" type="slidenum">
              <a:rPr lang="ar-SA" altLang="en-US"/>
              <a:pPr>
                <a:defRPr/>
              </a:pPr>
              <a:t>‹#›</a:t>
            </a:fld>
            <a:endParaRPr lang="en-GB"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8229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3938588"/>
            <a:ext cx="8229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fld id="{157E35B1-2525-4A54-B879-32ECC7DA90C3}" type="datetime1">
              <a:rPr lang="ar-SA" smtClean="0"/>
              <a:t>04/03/1437</a:t>
            </a:fld>
            <a:endParaRPr lang="en-GB"/>
          </a:p>
        </p:txBody>
      </p:sp>
      <p:sp>
        <p:nvSpPr>
          <p:cNvPr id="6" name="Rectangle 5"/>
          <p:cNvSpPr>
            <a:spLocks noGrp="1" noChangeArrowheads="1"/>
          </p:cNvSpPr>
          <p:nvPr>
            <p:ph type="ftr" sz="quarter" idx="11"/>
          </p:nvPr>
        </p:nvSpPr>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796CEED4-D459-4152-9CA5-3596187262BB}" type="slidenum">
              <a:rPr lang="ar-SA" altLang="en-US"/>
              <a:pPr>
                <a:defRPr/>
              </a:pPr>
              <a:t>‹#›</a:t>
            </a:fld>
            <a:endParaRPr lang="en-GB"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smtClean="0"/>
              <a:t>Click to edit Master title style</a:t>
            </a:r>
            <a:endParaRPr lang="ar-SA"/>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quarter" idx="2"/>
          </p:nvPr>
        </p:nvSpPr>
        <p:spPr>
          <a:xfrm>
            <a:off x="4648200" y="1600200"/>
            <a:ext cx="4038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Content Placeholder 4"/>
          <p:cNvSpPr>
            <a:spLocks noGrp="1"/>
          </p:cNvSpPr>
          <p:nvPr>
            <p:ph sz="quarter" idx="3"/>
          </p:nvPr>
        </p:nvSpPr>
        <p:spPr>
          <a:xfrm>
            <a:off x="4648200" y="3941763"/>
            <a:ext cx="4038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Date Placeholder 3"/>
          <p:cNvSpPr>
            <a:spLocks noGrp="1"/>
          </p:cNvSpPr>
          <p:nvPr>
            <p:ph type="dt" sz="half" idx="10"/>
          </p:nvPr>
        </p:nvSpPr>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fld id="{07C600BD-3959-4296-8D42-FD48DD8C544F}" type="datetime1">
              <a:rPr lang="ar-SA" smtClean="0"/>
              <a:t>04/03/1437</a:t>
            </a:fld>
            <a:endParaRPr lang="en-US"/>
          </a:p>
        </p:txBody>
      </p:sp>
      <p:sp>
        <p:nvSpPr>
          <p:cNvPr id="7" name="Footer Placeholder 4"/>
          <p:cNvSpPr>
            <a:spLocks noGrp="1"/>
          </p:cNvSpPr>
          <p:nvPr>
            <p:ph type="ftr" sz="quarter" idx="11"/>
          </p:nvPr>
        </p:nvSpPr>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363FC018-A24C-4641-924A-612F4C424D41}" type="slidenum">
              <a:rPr lang="ar-SA" altLang="en-US"/>
              <a:pPr>
                <a:defRPr/>
              </a:pPr>
              <a:t>‹#›</a:t>
            </a:fld>
            <a:endParaRPr lang="en-US"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06400" y="228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885950"/>
            <a:ext cx="4013200" cy="417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22800" y="1885950"/>
            <a:ext cx="4013200" cy="4171950"/>
          </a:xfrm>
        </p:spPr>
        <p:txBody>
          <a:bodyPr rtlCol="0">
            <a:normAutofit/>
          </a:bodyPr>
          <a:lstStyle/>
          <a:p>
            <a:pPr lvl="0"/>
            <a:endParaRPr lang="en-US" noProof="0" smtClean="0"/>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fld id="{912A5E7C-7957-4838-BB72-8EBEB267B8B5}" type="datetime1">
              <a:rPr lang="ar-SA" smtClean="0"/>
              <a:t>04/03/1437</a:t>
            </a:fld>
            <a:endParaRPr lang="en-US"/>
          </a:p>
        </p:txBody>
      </p:sp>
      <p:sp>
        <p:nvSpPr>
          <p:cNvPr id="5" name="Footer Placeholder 4"/>
          <p:cNvSpPr>
            <a:spLocks noGrp="1"/>
          </p:cNvSpPr>
          <p:nvPr>
            <p:ph type="ftr" sz="quarter" idx="11"/>
          </p:nvPr>
        </p:nvSpPr>
        <p:spPr>
          <a:xfrm>
            <a:off x="3124200" y="6245225"/>
            <a:ext cx="2895600" cy="476250"/>
          </a:xfrm>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rtlCol="0"/>
          <a:lstStyle>
            <a:lvl1pPr fontAlgn="auto">
              <a:spcBef>
                <a:spcPts val="0"/>
              </a:spcBef>
              <a:spcAft>
                <a:spcPts val="0"/>
              </a:spcAft>
              <a:defRPr>
                <a:solidFill>
                  <a:schemeClr val="tx1">
                    <a:tint val="75000"/>
                  </a:schemeClr>
                </a:solidFill>
                <a:latin typeface="+mn-lt"/>
                <a:cs typeface="+mn-cs"/>
              </a:defRPr>
            </a:lvl1pPr>
          </a:lstStyle>
          <a:p>
            <a:pPr>
              <a:defRPr/>
            </a:pPr>
            <a:fld id="{BAE0F32C-1ABB-422F-855C-B372F7A7AC70}"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p:txBody>
          <a:bodyPr/>
          <a:lstStyle>
            <a:lvl1pPr>
              <a:defRPr/>
            </a:lvl1pPr>
          </a:lstStyle>
          <a:p>
            <a:pPr>
              <a:defRPr/>
            </a:pPr>
            <a:fld id="{B106C028-ACFD-4239-9BDB-DF444E6EC3F0}" type="datetime1">
              <a:rPr lang="ar-SA" smtClean="0"/>
              <a:t>04/03/1437</a:t>
            </a:fld>
            <a:endParaRPr lang="en-GB"/>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360DF716-05A2-41C6-B6D5-6E0040C14EE4}" type="slidenum">
              <a:rPr lang="ar-SA"/>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EE1345D-A50B-4B38-AADE-3099594D464A}" type="datetime1">
              <a:rPr lang="ar-SA" altLang="en-US" smtClean="0"/>
              <a:t>04/03/1437</a:t>
            </a:fld>
            <a:endParaRPr lang="ar-SA" altLang="en-US"/>
          </a:p>
        </p:txBody>
      </p:sp>
      <p:sp>
        <p:nvSpPr>
          <p:cNvPr id="5" name="Footer Placeholder 4"/>
          <p:cNvSpPr>
            <a:spLocks noGrp="1"/>
          </p:cNvSpPr>
          <p:nvPr>
            <p:ph type="ftr" sz="quarter" idx="11"/>
          </p:nvPr>
        </p:nvSpPr>
        <p:spPr/>
        <p:txBody>
          <a:bodyPr/>
          <a:lstStyle>
            <a:lvl1pPr>
              <a:defRPr/>
            </a:lvl1pPr>
          </a:lstStyle>
          <a:p>
            <a:pPr>
              <a:defRPr/>
            </a:pPr>
            <a:endParaRPr lang="ar-SA" altLang="en-US"/>
          </a:p>
        </p:txBody>
      </p:sp>
      <p:sp>
        <p:nvSpPr>
          <p:cNvPr id="6" name="Slide Number Placeholder 5"/>
          <p:cNvSpPr>
            <a:spLocks noGrp="1"/>
          </p:cNvSpPr>
          <p:nvPr>
            <p:ph type="sldNum" sz="quarter" idx="12"/>
          </p:nvPr>
        </p:nvSpPr>
        <p:spPr/>
        <p:txBody>
          <a:bodyPr/>
          <a:lstStyle>
            <a:lvl1pPr>
              <a:defRPr/>
            </a:lvl1pPr>
          </a:lstStyle>
          <a:p>
            <a:pPr>
              <a:defRPr/>
            </a:pPr>
            <a:fld id="{C287EF3D-C1FC-4F10-AE9B-1D6812EA5E84}" type="slidenum">
              <a:rPr lang="ar-SA" altLang="en-US"/>
              <a:pPr>
                <a:defRPr/>
              </a:pPr>
              <a:t>‹#›</a:t>
            </a:fld>
            <a:endParaRPr lang="ar-SA"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0B8D0DF-E692-4BC0-B6A0-10F85867E760}" type="datetime1">
              <a:rPr lang="ar-SA" altLang="en-US" smtClean="0"/>
              <a:t>04/03/1437</a:t>
            </a:fld>
            <a:endParaRPr lang="ar-SA" altLang="en-US"/>
          </a:p>
        </p:txBody>
      </p:sp>
      <p:sp>
        <p:nvSpPr>
          <p:cNvPr id="5" name="Footer Placeholder 4"/>
          <p:cNvSpPr>
            <a:spLocks noGrp="1"/>
          </p:cNvSpPr>
          <p:nvPr>
            <p:ph type="ftr" sz="quarter" idx="11"/>
          </p:nvPr>
        </p:nvSpPr>
        <p:spPr/>
        <p:txBody>
          <a:bodyPr/>
          <a:lstStyle>
            <a:lvl1pPr>
              <a:defRPr/>
            </a:lvl1pPr>
          </a:lstStyle>
          <a:p>
            <a:pPr>
              <a:defRPr/>
            </a:pPr>
            <a:endParaRPr lang="ar-SA" altLang="en-US"/>
          </a:p>
        </p:txBody>
      </p:sp>
      <p:sp>
        <p:nvSpPr>
          <p:cNvPr id="6" name="Slide Number Placeholder 5"/>
          <p:cNvSpPr>
            <a:spLocks noGrp="1"/>
          </p:cNvSpPr>
          <p:nvPr>
            <p:ph type="sldNum" sz="quarter" idx="12"/>
          </p:nvPr>
        </p:nvSpPr>
        <p:spPr/>
        <p:txBody>
          <a:bodyPr/>
          <a:lstStyle>
            <a:lvl1pPr>
              <a:defRPr/>
            </a:lvl1pPr>
          </a:lstStyle>
          <a:p>
            <a:pPr>
              <a:defRPr/>
            </a:pPr>
            <a:fld id="{C9997BEF-666E-422C-B162-411E77738255}" type="slidenum">
              <a:rPr lang="ar-SA" altLang="en-US"/>
              <a:pPr>
                <a:defRPr/>
              </a:pPr>
              <a:t>‹#›</a:t>
            </a:fld>
            <a:endParaRPr lang="ar-SA"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5E80BA2-83E3-40F6-9307-579E92246141}" type="datetime1">
              <a:rPr lang="ar-SA" altLang="en-US" smtClean="0"/>
              <a:t>04/03/1437</a:t>
            </a:fld>
            <a:endParaRPr lang="ar-SA" altLang="en-US"/>
          </a:p>
        </p:txBody>
      </p:sp>
      <p:sp>
        <p:nvSpPr>
          <p:cNvPr id="6" name="Footer Placeholder 4"/>
          <p:cNvSpPr>
            <a:spLocks noGrp="1"/>
          </p:cNvSpPr>
          <p:nvPr>
            <p:ph type="ftr" sz="quarter" idx="11"/>
          </p:nvPr>
        </p:nvSpPr>
        <p:spPr/>
        <p:txBody>
          <a:bodyPr/>
          <a:lstStyle>
            <a:lvl1pPr>
              <a:defRPr/>
            </a:lvl1pPr>
          </a:lstStyle>
          <a:p>
            <a:pPr>
              <a:defRPr/>
            </a:pPr>
            <a:endParaRPr lang="ar-SA" altLang="en-US"/>
          </a:p>
        </p:txBody>
      </p:sp>
      <p:sp>
        <p:nvSpPr>
          <p:cNvPr id="7" name="Slide Number Placeholder 5"/>
          <p:cNvSpPr>
            <a:spLocks noGrp="1"/>
          </p:cNvSpPr>
          <p:nvPr>
            <p:ph type="sldNum" sz="quarter" idx="12"/>
          </p:nvPr>
        </p:nvSpPr>
        <p:spPr/>
        <p:txBody>
          <a:bodyPr/>
          <a:lstStyle>
            <a:lvl1pPr>
              <a:defRPr/>
            </a:lvl1pPr>
          </a:lstStyle>
          <a:p>
            <a:pPr>
              <a:defRPr/>
            </a:pPr>
            <a:fld id="{4B68EBC1-7E6F-4772-913F-5DA90D4F1AC8}" type="slidenum">
              <a:rPr lang="ar-SA" altLang="en-US"/>
              <a:pPr>
                <a:defRPr/>
              </a:pPr>
              <a:t>‹#›</a:t>
            </a:fld>
            <a:endParaRPr lang="ar-SA"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4FCAEB3-A48F-4EBC-8A2A-E31840E28177}" type="datetime1">
              <a:rPr lang="ar-SA" altLang="en-US" smtClean="0"/>
              <a:t>04/03/1437</a:t>
            </a:fld>
            <a:endParaRPr lang="ar-SA" altLang="en-US"/>
          </a:p>
        </p:txBody>
      </p:sp>
      <p:sp>
        <p:nvSpPr>
          <p:cNvPr id="8" name="Footer Placeholder 4"/>
          <p:cNvSpPr>
            <a:spLocks noGrp="1"/>
          </p:cNvSpPr>
          <p:nvPr>
            <p:ph type="ftr" sz="quarter" idx="11"/>
          </p:nvPr>
        </p:nvSpPr>
        <p:spPr/>
        <p:txBody>
          <a:bodyPr/>
          <a:lstStyle>
            <a:lvl1pPr>
              <a:defRPr/>
            </a:lvl1pPr>
          </a:lstStyle>
          <a:p>
            <a:pPr>
              <a:defRPr/>
            </a:pPr>
            <a:endParaRPr lang="ar-SA" altLang="en-US"/>
          </a:p>
        </p:txBody>
      </p:sp>
      <p:sp>
        <p:nvSpPr>
          <p:cNvPr id="9" name="Slide Number Placeholder 5"/>
          <p:cNvSpPr>
            <a:spLocks noGrp="1"/>
          </p:cNvSpPr>
          <p:nvPr>
            <p:ph type="sldNum" sz="quarter" idx="12"/>
          </p:nvPr>
        </p:nvSpPr>
        <p:spPr/>
        <p:txBody>
          <a:bodyPr/>
          <a:lstStyle>
            <a:lvl1pPr>
              <a:defRPr/>
            </a:lvl1pPr>
          </a:lstStyle>
          <a:p>
            <a:pPr>
              <a:defRPr/>
            </a:pPr>
            <a:fld id="{D761DFBE-C8A5-450E-8523-D48963B4ABFA}" type="slidenum">
              <a:rPr lang="ar-SA" altLang="en-US"/>
              <a:pPr>
                <a:defRPr/>
              </a:pPr>
              <a:t>‹#›</a:t>
            </a:fld>
            <a:endParaRPr lang="ar-SA"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D4480FA-1A77-41F8-ACFA-D34D5015051E}" type="datetime1">
              <a:rPr lang="ar-SA" altLang="en-US" smtClean="0"/>
              <a:t>04/03/1437</a:t>
            </a:fld>
            <a:endParaRPr lang="ar-SA" altLang="en-US"/>
          </a:p>
        </p:txBody>
      </p:sp>
      <p:sp>
        <p:nvSpPr>
          <p:cNvPr id="4" name="Footer Placeholder 4"/>
          <p:cNvSpPr>
            <a:spLocks noGrp="1"/>
          </p:cNvSpPr>
          <p:nvPr>
            <p:ph type="ftr" sz="quarter" idx="11"/>
          </p:nvPr>
        </p:nvSpPr>
        <p:spPr/>
        <p:txBody>
          <a:bodyPr/>
          <a:lstStyle>
            <a:lvl1pPr>
              <a:defRPr/>
            </a:lvl1pPr>
          </a:lstStyle>
          <a:p>
            <a:pPr>
              <a:defRPr/>
            </a:pPr>
            <a:endParaRPr lang="ar-SA" altLang="en-US"/>
          </a:p>
        </p:txBody>
      </p:sp>
      <p:sp>
        <p:nvSpPr>
          <p:cNvPr id="5" name="Slide Number Placeholder 5"/>
          <p:cNvSpPr>
            <a:spLocks noGrp="1"/>
          </p:cNvSpPr>
          <p:nvPr>
            <p:ph type="sldNum" sz="quarter" idx="12"/>
          </p:nvPr>
        </p:nvSpPr>
        <p:spPr/>
        <p:txBody>
          <a:bodyPr/>
          <a:lstStyle>
            <a:lvl1pPr>
              <a:defRPr/>
            </a:lvl1pPr>
          </a:lstStyle>
          <a:p>
            <a:pPr>
              <a:defRPr/>
            </a:pPr>
            <a:fld id="{67C86E38-8F0A-4A87-B393-ADBAC481933A}" type="slidenum">
              <a:rPr lang="ar-SA" altLang="en-US"/>
              <a:pPr>
                <a:defRPr/>
              </a:pPr>
              <a:t>‹#›</a:t>
            </a:fld>
            <a:endParaRPr lang="ar-SA"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171A554-26C3-48DB-8E49-2E0C6DD526FD}" type="datetime1">
              <a:rPr lang="ar-SA" altLang="en-US" smtClean="0"/>
              <a:t>04/03/1437</a:t>
            </a:fld>
            <a:endParaRPr lang="ar-SA" altLang="en-US"/>
          </a:p>
        </p:txBody>
      </p:sp>
      <p:sp>
        <p:nvSpPr>
          <p:cNvPr id="3" name="Footer Placeholder 4"/>
          <p:cNvSpPr>
            <a:spLocks noGrp="1"/>
          </p:cNvSpPr>
          <p:nvPr>
            <p:ph type="ftr" sz="quarter" idx="11"/>
          </p:nvPr>
        </p:nvSpPr>
        <p:spPr/>
        <p:txBody>
          <a:bodyPr/>
          <a:lstStyle>
            <a:lvl1pPr>
              <a:defRPr/>
            </a:lvl1pPr>
          </a:lstStyle>
          <a:p>
            <a:pPr>
              <a:defRPr/>
            </a:pPr>
            <a:endParaRPr lang="ar-SA" altLang="en-US"/>
          </a:p>
        </p:txBody>
      </p:sp>
      <p:sp>
        <p:nvSpPr>
          <p:cNvPr id="4" name="Slide Number Placeholder 5"/>
          <p:cNvSpPr>
            <a:spLocks noGrp="1"/>
          </p:cNvSpPr>
          <p:nvPr>
            <p:ph type="sldNum" sz="quarter" idx="12"/>
          </p:nvPr>
        </p:nvSpPr>
        <p:spPr/>
        <p:txBody>
          <a:bodyPr/>
          <a:lstStyle>
            <a:lvl1pPr>
              <a:defRPr/>
            </a:lvl1pPr>
          </a:lstStyle>
          <a:p>
            <a:pPr>
              <a:defRPr/>
            </a:pPr>
            <a:fld id="{DD42D880-043A-4AA6-A8D3-A7971AC33655}" type="slidenum">
              <a:rPr lang="ar-SA" altLang="en-US"/>
              <a:pPr>
                <a:defRPr/>
              </a:pPr>
              <a:t>‹#›</a:t>
            </a:fld>
            <a:endParaRPr lang="ar-SA"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6FEFDDB-705E-4F77-B732-3A87C394F13B}" type="datetime1">
              <a:rPr lang="ar-SA" altLang="en-US" smtClean="0"/>
              <a:t>04/03/1437</a:t>
            </a:fld>
            <a:endParaRPr lang="ar-SA" altLang="en-US"/>
          </a:p>
        </p:txBody>
      </p:sp>
      <p:sp>
        <p:nvSpPr>
          <p:cNvPr id="6" name="Footer Placeholder 4"/>
          <p:cNvSpPr>
            <a:spLocks noGrp="1"/>
          </p:cNvSpPr>
          <p:nvPr>
            <p:ph type="ftr" sz="quarter" idx="11"/>
          </p:nvPr>
        </p:nvSpPr>
        <p:spPr/>
        <p:txBody>
          <a:bodyPr/>
          <a:lstStyle>
            <a:lvl1pPr>
              <a:defRPr/>
            </a:lvl1pPr>
          </a:lstStyle>
          <a:p>
            <a:pPr>
              <a:defRPr/>
            </a:pPr>
            <a:endParaRPr lang="ar-SA" altLang="en-US"/>
          </a:p>
        </p:txBody>
      </p:sp>
      <p:sp>
        <p:nvSpPr>
          <p:cNvPr id="7" name="Slide Number Placeholder 5"/>
          <p:cNvSpPr>
            <a:spLocks noGrp="1"/>
          </p:cNvSpPr>
          <p:nvPr>
            <p:ph type="sldNum" sz="quarter" idx="12"/>
          </p:nvPr>
        </p:nvSpPr>
        <p:spPr/>
        <p:txBody>
          <a:bodyPr/>
          <a:lstStyle>
            <a:lvl1pPr>
              <a:defRPr/>
            </a:lvl1pPr>
          </a:lstStyle>
          <a:p>
            <a:pPr>
              <a:defRPr/>
            </a:pPr>
            <a:fld id="{A1066254-245F-4A04-9223-83FFCD20AB3F}" type="slidenum">
              <a:rPr lang="ar-SA" altLang="en-US"/>
              <a:pPr>
                <a:defRPr/>
              </a:pPr>
              <a:t>‹#›</a:t>
            </a:fld>
            <a:endParaRPr lang="ar-SA"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D98A56C-8882-40FE-928B-74B8B2579ACF}" type="datetime1">
              <a:rPr lang="ar-SA" altLang="en-US" smtClean="0"/>
              <a:t>04/03/1437</a:t>
            </a:fld>
            <a:endParaRPr lang="ar-SA" altLang="en-US"/>
          </a:p>
        </p:txBody>
      </p:sp>
      <p:sp>
        <p:nvSpPr>
          <p:cNvPr id="6" name="Footer Placeholder 4"/>
          <p:cNvSpPr>
            <a:spLocks noGrp="1"/>
          </p:cNvSpPr>
          <p:nvPr>
            <p:ph type="ftr" sz="quarter" idx="11"/>
          </p:nvPr>
        </p:nvSpPr>
        <p:spPr/>
        <p:txBody>
          <a:bodyPr/>
          <a:lstStyle>
            <a:lvl1pPr>
              <a:defRPr/>
            </a:lvl1pPr>
          </a:lstStyle>
          <a:p>
            <a:pPr>
              <a:defRPr/>
            </a:pPr>
            <a:endParaRPr lang="ar-SA" altLang="en-US"/>
          </a:p>
        </p:txBody>
      </p:sp>
      <p:sp>
        <p:nvSpPr>
          <p:cNvPr id="7" name="Slide Number Placeholder 5"/>
          <p:cNvSpPr>
            <a:spLocks noGrp="1"/>
          </p:cNvSpPr>
          <p:nvPr>
            <p:ph type="sldNum" sz="quarter" idx="12"/>
          </p:nvPr>
        </p:nvSpPr>
        <p:spPr/>
        <p:txBody>
          <a:bodyPr/>
          <a:lstStyle>
            <a:lvl1pPr>
              <a:defRPr/>
            </a:lvl1pPr>
          </a:lstStyle>
          <a:p>
            <a:pPr>
              <a:defRPr/>
            </a:pPr>
            <a:fld id="{5233C75A-BC00-4F5D-8F8A-E1DF2BBD38DE}" type="slidenum">
              <a:rPr lang="ar-SA" altLang="en-US"/>
              <a:pPr>
                <a:defRPr/>
              </a:pPr>
              <a:t>‹#›</a:t>
            </a:fld>
            <a:endParaRPr lang="ar-SA"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l">
              <a:defRPr sz="1200">
                <a:solidFill>
                  <a:srgbClr val="898989"/>
                </a:solidFill>
                <a:latin typeface="Calibri" pitchFamily="34" charset="0"/>
              </a:defRPr>
            </a:lvl1pPr>
          </a:lstStyle>
          <a:p>
            <a:pPr>
              <a:defRPr/>
            </a:pPr>
            <a:fld id="{80733CBE-2373-49EE-9E65-94A9DA805374}" type="datetime1">
              <a:rPr lang="ar-SA" altLang="en-US" smtClean="0"/>
              <a:t>04/03/1437</a:t>
            </a:fld>
            <a:endParaRPr lang="ar-SA"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pPr>
              <a:defRPr/>
            </a:pPr>
            <a:endParaRPr lang="ar-SA"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pPr>
              <a:defRPr/>
            </a:pPr>
            <a:fld id="{DA8E6772-6DA9-4F56-9AC7-5CBB7AF45FB2}" type="slidenum">
              <a:rPr lang="ar-SA" altLang="en-US"/>
              <a:pPr>
                <a:defRPr/>
              </a:pPr>
              <a:t>‹#›</a:t>
            </a:fld>
            <a:endParaRPr lang="ar-SA" altLang="en-US"/>
          </a:p>
        </p:txBody>
      </p:sp>
    </p:spTree>
  </p:cSld>
  <p:clrMap bg1="lt1" tx1="dk1" bg2="lt2" tx2="dk2" accent1="accent1" accent2="accent2" accent3="accent3" accent4="accent4" accent5="accent5" accent6="accent6" hlink="hlink" folHlink="folHlink"/>
  <p:sldLayoutIdLst>
    <p:sldLayoutId id="2147484630" r:id="rId1"/>
    <p:sldLayoutId id="2147484631" r:id="rId2"/>
    <p:sldLayoutId id="2147484632" r:id="rId3"/>
    <p:sldLayoutId id="2147484633" r:id="rId4"/>
    <p:sldLayoutId id="2147484634" r:id="rId5"/>
    <p:sldLayoutId id="2147484635" r:id="rId6"/>
    <p:sldLayoutId id="2147484636" r:id="rId7"/>
    <p:sldLayoutId id="2147484637" r:id="rId8"/>
    <p:sldLayoutId id="2147484638" r:id="rId9"/>
    <p:sldLayoutId id="2147484639" r:id="rId10"/>
    <p:sldLayoutId id="2147484640" r:id="rId11"/>
    <p:sldLayoutId id="2147484641" r:id="rId12"/>
    <p:sldLayoutId id="2147484642" r:id="rId13"/>
    <p:sldLayoutId id="2147484643" r:id="rId14"/>
    <p:sldLayoutId id="2147484644" r:id="rId15"/>
    <p:sldLayoutId id="2147484646" r:id="rId16"/>
    <p:sldLayoutId id="2147484647" r:id="rId17"/>
  </p:sldLayoutIdLst>
  <p:hf hdr="0" dt="0"/>
  <p:txStyles>
    <p:titleStyle>
      <a:lvl1pPr algn="ctr" rtl="0" eaLnBrk="0" fontAlgn="base" hangingPunct="0">
        <a:spcBef>
          <a:spcPct val="0"/>
        </a:spcBef>
        <a:spcAft>
          <a:spcPct val="0"/>
        </a:spcAft>
        <a:defRPr sz="4400" kern="1200">
          <a:solidFill>
            <a:schemeClr val="tx1"/>
          </a:solidFill>
          <a:latin typeface="+mj-lt"/>
          <a:ea typeface="Calibri" pitchFamily="34" charset="0"/>
          <a:cs typeface="+mj-cs"/>
        </a:defRPr>
      </a:lvl1pPr>
      <a:lvl2pPr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defRPr>
      </a:lvl2pPr>
      <a:lvl3pPr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defRPr>
      </a:lvl3pPr>
      <a:lvl4pPr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defRPr>
      </a:lvl4pPr>
      <a:lvl5pPr algn="ctr" rtl="0" eaLnBrk="0" fontAlgn="base" hangingPunct="0">
        <a:spcBef>
          <a:spcPct val="0"/>
        </a:spcBef>
        <a:spcAft>
          <a:spcPct val="0"/>
        </a:spcAft>
        <a:defRPr sz="4400">
          <a:solidFill>
            <a:schemeClr val="tx1"/>
          </a:solidFill>
          <a:latin typeface="Calibri" pitchFamily="34" charset="0"/>
          <a:ea typeface="Calibri" pitchFamily="34" charset="0"/>
          <a:cs typeface="Calibri" pitchFamily="34" charset="0"/>
        </a:defRPr>
      </a:lvl5pPr>
      <a:lvl6pPr marL="457200" algn="ctr" rtl="0" fontAlgn="base">
        <a:spcBef>
          <a:spcPct val="0"/>
        </a:spcBef>
        <a:spcAft>
          <a:spcPct val="0"/>
        </a:spcAft>
        <a:defRPr sz="4400">
          <a:solidFill>
            <a:schemeClr val="tx1"/>
          </a:solidFill>
          <a:latin typeface="Calibri" pitchFamily="34" charset="0"/>
          <a:cs typeface="Times New Roman" pitchFamily="18" charset="0"/>
        </a:defRPr>
      </a:lvl6pPr>
      <a:lvl7pPr marL="914400" algn="ctr" rtl="0" fontAlgn="base">
        <a:spcBef>
          <a:spcPct val="0"/>
        </a:spcBef>
        <a:spcAft>
          <a:spcPct val="0"/>
        </a:spcAft>
        <a:defRPr sz="4400">
          <a:solidFill>
            <a:schemeClr val="tx1"/>
          </a:solidFill>
          <a:latin typeface="Calibri" pitchFamily="34" charset="0"/>
          <a:cs typeface="Times New Roman" pitchFamily="18" charset="0"/>
        </a:defRPr>
      </a:lvl7pPr>
      <a:lvl8pPr marL="1371600" algn="ctr" rtl="0" fontAlgn="base">
        <a:spcBef>
          <a:spcPct val="0"/>
        </a:spcBef>
        <a:spcAft>
          <a:spcPct val="0"/>
        </a:spcAft>
        <a:defRPr sz="4400">
          <a:solidFill>
            <a:schemeClr val="tx1"/>
          </a:solidFill>
          <a:latin typeface="Calibri" pitchFamily="34" charset="0"/>
          <a:cs typeface="Times New Roman" pitchFamily="18" charset="0"/>
        </a:defRPr>
      </a:lvl8pPr>
      <a:lvl9pPr marL="1828800" algn="ctr" rtl="0" fontAlgn="base">
        <a:spcBef>
          <a:spcPct val="0"/>
        </a:spcBef>
        <a:spcAft>
          <a:spcPct val="0"/>
        </a:spcAft>
        <a:defRPr sz="4400">
          <a:solidFill>
            <a:schemeClr val="tx1"/>
          </a:solidFill>
          <a:latin typeface="Calibri" pitchFamily="34" charset="0"/>
          <a:cs typeface="Times New Roman" pitchFamily="18"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Calibri" pitchFamily="34" charset="0"/>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Calibri" pitchFamily="34" charset="0"/>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Calibri" pitchFamily="34" charset="0"/>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Calibri" pitchFamily="34" charset="0"/>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Calibri" pitchFamily="34"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10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http://student.ccbcmd.edu/courses/bio141/labmanua/lab16/images/acidfast_Mtuber.jpeg" TargetMode="External"/><Relationship Id="rId4" Type="http://schemas.openxmlformats.org/officeDocument/2006/relationships/image" Target="../media/image35.jpeg"/></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3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3.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685800" y="304800"/>
            <a:ext cx="7772400" cy="1830388"/>
          </a:xfrm>
        </p:spPr>
        <p:txBody>
          <a:bodyPr/>
          <a:lstStyle/>
          <a:p>
            <a:pPr eaLnBrk="1" fontAlgn="auto" hangingPunct="1">
              <a:spcAft>
                <a:spcPts val="0"/>
              </a:spcAft>
              <a:defRPr/>
            </a:pPr>
            <a:r>
              <a:rPr lang="en-US" altLang="en-US" sz="9600" smtClean="0">
                <a:solidFill>
                  <a:srgbClr val="002060"/>
                </a:solidFill>
                <a:cs typeface="Times New Roman" pitchFamily="18" charset="0"/>
              </a:rPr>
              <a:t>PHT313</a:t>
            </a:r>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532016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sz="4800" b="1" smtClean="0">
                <a:solidFill>
                  <a:srgbClr val="002060"/>
                </a:solidFill>
              </a:rPr>
              <a:t>Factors affecting diseases </a:t>
            </a:r>
            <a:endParaRPr lang="ar-SA" altLang="en-US" sz="4800" b="1" smtClean="0">
              <a:solidFill>
                <a:srgbClr val="002060"/>
              </a:solidFill>
            </a:endParaRPr>
          </a:p>
        </p:txBody>
      </p:sp>
      <p:sp>
        <p:nvSpPr>
          <p:cNvPr id="28675" name="Content Placeholder 2"/>
          <p:cNvSpPr>
            <a:spLocks noGrp="1"/>
          </p:cNvSpPr>
          <p:nvPr>
            <p:ph idx="1"/>
          </p:nvPr>
        </p:nvSpPr>
        <p:spPr>
          <a:xfrm>
            <a:off x="457200" y="1798638"/>
            <a:ext cx="8229600" cy="4525962"/>
          </a:xfrm>
        </p:spPr>
        <p:txBody>
          <a:bodyPr/>
          <a:lstStyle/>
          <a:p>
            <a:pPr>
              <a:lnSpc>
                <a:spcPct val="150000"/>
              </a:lnSpc>
            </a:pPr>
            <a:r>
              <a:rPr lang="en-US" altLang="en-US" sz="3600" b="1" dirty="0" smtClean="0">
                <a:solidFill>
                  <a:srgbClr val="FF0000"/>
                </a:solidFill>
              </a:rPr>
              <a:t>Microbial factors</a:t>
            </a:r>
          </a:p>
          <a:p>
            <a:pPr lvl="1">
              <a:lnSpc>
                <a:spcPct val="150000"/>
              </a:lnSpc>
            </a:pPr>
            <a:r>
              <a:rPr lang="en-US" altLang="en-US" sz="3600" dirty="0" smtClean="0"/>
              <a:t>Pathogenicity and Virulence</a:t>
            </a:r>
          </a:p>
          <a:p>
            <a:pPr>
              <a:lnSpc>
                <a:spcPct val="150000"/>
              </a:lnSpc>
            </a:pPr>
            <a:r>
              <a:rPr lang="en-US" altLang="en-US" sz="3600" b="1" dirty="0" smtClean="0">
                <a:solidFill>
                  <a:srgbClr val="FF0000"/>
                </a:solidFill>
              </a:rPr>
              <a:t>Host resistance factors</a:t>
            </a:r>
          </a:p>
          <a:p>
            <a:pPr lvl="1">
              <a:lnSpc>
                <a:spcPct val="150000"/>
              </a:lnSpc>
            </a:pPr>
            <a:r>
              <a:rPr lang="en-US" altLang="en-US" sz="3600" dirty="0" smtClean="0"/>
              <a:t>Natural and acquired immunity (PHT324)</a:t>
            </a:r>
            <a:endParaRPr lang="ar-SA" altLang="en-US" sz="3600" dirty="0" smtClean="0"/>
          </a:p>
        </p:txBody>
      </p:sp>
      <p:sp>
        <p:nvSpPr>
          <p:cNvPr id="28677"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28678" name="Slide Number Placeholder 4"/>
          <p:cNvSpPr>
            <a:spLocks noGrp="1"/>
          </p:cNvSpPr>
          <p:nvPr>
            <p:ph type="sldNum" sz="quarter" idx="12"/>
          </p:nvPr>
        </p:nvSpPr>
        <p:spPr bwMode="auto">
          <a:noFill/>
          <a:ln>
            <a:miter lim="800000"/>
            <a:headEnd/>
            <a:tailEnd/>
          </a:ln>
        </p:spPr>
        <p:txBody>
          <a:bodyPr/>
          <a:lstStyle/>
          <a:p>
            <a:fld id="{4D8DA4D5-8BC7-44F8-A9ED-23954B08BFB4}" type="slidenum">
              <a:rPr lang="ar-SA" altLang="en-US" smtClean="0">
                <a:cs typeface="Calibri" pitchFamily="34" charset="0"/>
              </a:rPr>
              <a:pPr/>
              <a:t>10</a:t>
            </a:fld>
            <a:endParaRPr lang="ar-SA" altLang="en-US" smtClean="0">
              <a:cs typeface="Calibri" pitchFamily="34" charset="0"/>
            </a:endParaRPr>
          </a:p>
        </p:txBody>
      </p:sp>
    </p:spTree>
    <p:extLst>
      <p:ext uri="{BB962C8B-B14F-4D97-AF65-F5344CB8AC3E}">
        <p14:creationId xmlns:p14="http://schemas.microsoft.com/office/powerpoint/2010/main" val="284763305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57200" y="115888"/>
            <a:ext cx="8362950" cy="630237"/>
          </a:xfrm>
        </p:spPr>
        <p:txBody>
          <a:bodyPr/>
          <a:lstStyle/>
          <a:p>
            <a:pPr eaLnBrk="1" hangingPunct="1"/>
            <a:r>
              <a:rPr lang="en-US" altLang="en-US" b="1" smtClean="0">
                <a:solidFill>
                  <a:srgbClr val="002060"/>
                </a:solidFill>
                <a:latin typeface="Arial Narrow" pitchFamily="34" charset="0"/>
              </a:rPr>
              <a:t>Diagnosis of Rheumatic fever</a:t>
            </a:r>
            <a:endParaRPr lang="ar-SA" altLang="en-US" smtClean="0">
              <a:solidFill>
                <a:srgbClr val="002060"/>
              </a:solidFill>
              <a:latin typeface="Arial Narrow" pitchFamily="34" charset="0"/>
            </a:endParaRPr>
          </a:p>
        </p:txBody>
      </p:sp>
      <p:sp>
        <p:nvSpPr>
          <p:cNvPr id="55299" name="Content Placeholder 2"/>
          <p:cNvSpPr>
            <a:spLocks noGrp="1"/>
          </p:cNvSpPr>
          <p:nvPr>
            <p:ph idx="1"/>
          </p:nvPr>
        </p:nvSpPr>
        <p:spPr>
          <a:xfrm>
            <a:off x="107950" y="765175"/>
            <a:ext cx="9036050" cy="5805488"/>
          </a:xfrm>
        </p:spPr>
        <p:txBody>
          <a:bodyPr/>
          <a:lstStyle/>
          <a:p>
            <a:pPr algn="just" eaLnBrk="1" hangingPunct="1">
              <a:lnSpc>
                <a:spcPts val="3100"/>
              </a:lnSpc>
            </a:pPr>
            <a:r>
              <a:rPr lang="en-US" altLang="en-US" b="1" smtClean="0">
                <a:solidFill>
                  <a:srgbClr val="FF0000"/>
                </a:solidFill>
                <a:latin typeface="Arial Narrow" pitchFamily="34" charset="0"/>
                <a:cs typeface="Arial" pitchFamily="34" charset="0"/>
              </a:rPr>
              <a:t>Antistreptolysis titer (ASO)</a:t>
            </a:r>
          </a:p>
          <a:p>
            <a:pPr algn="just" eaLnBrk="1" hangingPunct="1">
              <a:lnSpc>
                <a:spcPts val="3100"/>
              </a:lnSpc>
            </a:pPr>
            <a:r>
              <a:rPr lang="en-US" altLang="en-US" sz="3000" b="1" smtClean="0">
                <a:solidFill>
                  <a:srgbClr val="7030A0"/>
                </a:solidFill>
                <a:latin typeface="Arial Narrow" pitchFamily="34" charset="0"/>
                <a:cs typeface="Arial" pitchFamily="34" charset="0"/>
              </a:rPr>
              <a:t>Principal</a:t>
            </a:r>
          </a:p>
          <a:p>
            <a:pPr lvl="1" algn="just" eaLnBrk="1" hangingPunct="1">
              <a:lnSpc>
                <a:spcPts val="3100"/>
              </a:lnSpc>
            </a:pPr>
            <a:r>
              <a:rPr lang="en-US" altLang="en-US" smtClean="0">
                <a:latin typeface="Arial Narrow" pitchFamily="34" charset="0"/>
                <a:cs typeface="Arial" pitchFamily="34" charset="0"/>
              </a:rPr>
              <a:t>Antibodies against  streptolysin O neutralize streptolysin O</a:t>
            </a:r>
          </a:p>
          <a:p>
            <a:pPr lvl="1" algn="just" eaLnBrk="1" hangingPunct="1">
              <a:lnSpc>
                <a:spcPts val="3100"/>
              </a:lnSpc>
            </a:pPr>
            <a:r>
              <a:rPr lang="en-US" altLang="en-US" smtClean="0">
                <a:latin typeface="Arial Narrow" pitchFamily="34" charset="0"/>
                <a:cs typeface="Arial" pitchFamily="34" charset="0"/>
              </a:rPr>
              <a:t>Inhibiting its hemolytic activity</a:t>
            </a:r>
          </a:p>
          <a:p>
            <a:pPr algn="just" eaLnBrk="1" hangingPunct="1">
              <a:lnSpc>
                <a:spcPts val="3100"/>
              </a:lnSpc>
            </a:pPr>
            <a:r>
              <a:rPr lang="en-US" altLang="en-US" sz="3000" b="1" smtClean="0">
                <a:solidFill>
                  <a:srgbClr val="7030A0"/>
                </a:solidFill>
                <a:latin typeface="Arial Narrow" pitchFamily="34" charset="0"/>
                <a:cs typeface="Arial" pitchFamily="34" charset="0"/>
              </a:rPr>
              <a:t>Procedure</a:t>
            </a:r>
          </a:p>
          <a:p>
            <a:pPr lvl="1" algn="just" eaLnBrk="1" hangingPunct="1">
              <a:lnSpc>
                <a:spcPts val="3100"/>
              </a:lnSpc>
            </a:pPr>
            <a:r>
              <a:rPr lang="en-US" altLang="en-US" smtClean="0">
                <a:latin typeface="Arial Narrow" pitchFamily="34" charset="0"/>
                <a:cs typeface="Arial" pitchFamily="34" charset="0"/>
              </a:rPr>
              <a:t>Serial dilutions of patient’s serum + standard amount of streptolysin O  and Incubate at 37</a:t>
            </a:r>
            <a:r>
              <a:rPr lang="en-US" altLang="en-US" baseline="30000" smtClean="0">
                <a:latin typeface="Arial Narrow" pitchFamily="34" charset="0"/>
                <a:cs typeface="Arial" pitchFamily="34" charset="0"/>
              </a:rPr>
              <a:t>0</a:t>
            </a:r>
            <a:r>
              <a:rPr lang="en-US" altLang="en-US" smtClean="0">
                <a:latin typeface="Arial Narrow" pitchFamily="34" charset="0"/>
                <a:cs typeface="Arial" pitchFamily="34" charset="0"/>
              </a:rPr>
              <a:t>C for 30 min </a:t>
            </a:r>
          </a:p>
          <a:p>
            <a:pPr lvl="1" algn="just" eaLnBrk="1" hangingPunct="1">
              <a:lnSpc>
                <a:spcPts val="3100"/>
              </a:lnSpc>
            </a:pPr>
            <a:r>
              <a:rPr lang="en-US" altLang="en-US" smtClean="0">
                <a:latin typeface="Arial Narrow" pitchFamily="34" charset="0"/>
                <a:cs typeface="Arial" pitchFamily="34" charset="0"/>
              </a:rPr>
              <a:t>Rabbit RBCs are added to each tube, reincubated for 30 min</a:t>
            </a:r>
          </a:p>
          <a:p>
            <a:pPr lvl="1" algn="just" eaLnBrk="1" hangingPunct="1">
              <a:lnSpc>
                <a:spcPts val="3100"/>
              </a:lnSpc>
            </a:pPr>
            <a:r>
              <a:rPr lang="en-US" altLang="en-US" smtClean="0">
                <a:latin typeface="Arial Narrow" pitchFamily="34" charset="0"/>
                <a:cs typeface="Arial" pitchFamily="34" charset="0"/>
              </a:rPr>
              <a:t>The titer is the last tube showing no hemolysis</a:t>
            </a:r>
          </a:p>
          <a:p>
            <a:pPr lvl="1" algn="just" eaLnBrk="1" hangingPunct="1">
              <a:lnSpc>
                <a:spcPts val="3100"/>
              </a:lnSpc>
            </a:pPr>
            <a:r>
              <a:rPr lang="en-US" altLang="en-US" sz="2700" smtClean="0">
                <a:latin typeface="Arial Narrow" pitchFamily="34" charset="0"/>
                <a:cs typeface="Arial" pitchFamily="34" charset="0"/>
              </a:rPr>
              <a:t>It’s expressed as  reciprocal of that dilution &amp; given in Tood units</a:t>
            </a:r>
          </a:p>
          <a:p>
            <a:pPr lvl="1" algn="just" eaLnBrk="1" hangingPunct="1">
              <a:lnSpc>
                <a:spcPts val="3100"/>
              </a:lnSpc>
            </a:pPr>
            <a:r>
              <a:rPr lang="en-US" altLang="en-US" smtClean="0">
                <a:latin typeface="Arial Narrow" pitchFamily="34" charset="0"/>
                <a:cs typeface="Arial" pitchFamily="34" charset="0"/>
              </a:rPr>
              <a:t>In positive cases the titer is usually above 200 Tood</a:t>
            </a:r>
          </a:p>
          <a:p>
            <a:pPr algn="just" eaLnBrk="1" hangingPunct="1">
              <a:lnSpc>
                <a:spcPts val="3100"/>
              </a:lnSpc>
            </a:pPr>
            <a:r>
              <a:rPr lang="en-US" altLang="en-US" b="1" smtClean="0">
                <a:solidFill>
                  <a:srgbClr val="FF0000"/>
                </a:solidFill>
                <a:latin typeface="Arial Narrow" pitchFamily="34" charset="0"/>
                <a:cs typeface="Arial" pitchFamily="34" charset="0"/>
              </a:rPr>
              <a:t>C-Reactive protein &amp; Erythrocyte Sedimentation Rate</a:t>
            </a:r>
          </a:p>
          <a:p>
            <a:pPr algn="just" eaLnBrk="1" hangingPunct="1">
              <a:lnSpc>
                <a:spcPts val="3100"/>
              </a:lnSpc>
            </a:pPr>
            <a:endParaRPr lang="ar-SA" altLang="en-US" sz="2800" smtClean="0">
              <a:latin typeface="Arial Narrow" pitchFamily="34" charset="0"/>
            </a:endParaRPr>
          </a:p>
        </p:txBody>
      </p:sp>
      <p:sp>
        <p:nvSpPr>
          <p:cNvPr id="5530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5302" name="Slide Number Placeholder 3"/>
          <p:cNvSpPr>
            <a:spLocks noGrp="1"/>
          </p:cNvSpPr>
          <p:nvPr>
            <p:ph type="sldNum" sz="quarter" idx="12"/>
          </p:nvPr>
        </p:nvSpPr>
        <p:spPr bwMode="auto">
          <a:noFill/>
          <a:ln>
            <a:miter lim="800000"/>
            <a:headEnd/>
            <a:tailEnd/>
          </a:ln>
        </p:spPr>
        <p:txBody>
          <a:bodyPr/>
          <a:lstStyle/>
          <a:p>
            <a:fld id="{A6FBE444-4F2D-4ED6-9326-DB13257F9D26}" type="slidenum">
              <a:rPr lang="ar-SA" altLang="en-US" smtClean="0"/>
              <a:pPr/>
              <a:t>100</a:t>
            </a:fld>
            <a:endParaRPr lang="en-US" altLang="en-US" smtClean="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333375"/>
            <a:ext cx="8229600" cy="868363"/>
          </a:xfrm>
        </p:spPr>
        <p:txBody>
          <a:bodyPr/>
          <a:lstStyle/>
          <a:p>
            <a:r>
              <a:rPr lang="en-US" altLang="en-US" b="1" smtClean="0">
                <a:solidFill>
                  <a:srgbClr val="002060"/>
                </a:solidFill>
                <a:latin typeface="Arial Narrow" pitchFamily="34" charset="0"/>
                <a:cs typeface="Arial" pitchFamily="34" charset="0"/>
              </a:rPr>
              <a:t>B. Acute glomerulonephritis (AGN)</a:t>
            </a:r>
            <a:endParaRPr lang="ar-SA" altLang="en-US" b="1" smtClean="0">
              <a:solidFill>
                <a:srgbClr val="002060"/>
              </a:solidFill>
              <a:latin typeface="Arial Narrow" pitchFamily="34" charset="0"/>
            </a:endParaRPr>
          </a:p>
        </p:txBody>
      </p:sp>
      <p:sp>
        <p:nvSpPr>
          <p:cNvPr id="56323" name="Content Placeholder 2"/>
          <p:cNvSpPr>
            <a:spLocks noGrp="1"/>
          </p:cNvSpPr>
          <p:nvPr>
            <p:ph idx="1"/>
          </p:nvPr>
        </p:nvSpPr>
        <p:spPr>
          <a:xfrm>
            <a:off x="457200" y="1219200"/>
            <a:ext cx="8291513" cy="5029200"/>
          </a:xfrm>
        </p:spPr>
        <p:txBody>
          <a:bodyPr/>
          <a:lstStyle/>
          <a:p>
            <a:pPr algn="just">
              <a:lnSpc>
                <a:spcPts val="4500"/>
              </a:lnSpc>
            </a:pPr>
            <a:r>
              <a:rPr lang="en-US" altLang="en-US" dirty="0" smtClean="0">
                <a:latin typeface="Arial Narrow" pitchFamily="34" charset="0"/>
                <a:cs typeface="Arial" pitchFamily="34" charset="0"/>
              </a:rPr>
              <a:t>Disease is initiated by antigen-antibody complexes on </a:t>
            </a:r>
            <a:r>
              <a:rPr lang="en-US" altLang="en-US" dirty="0" err="1" smtClean="0">
                <a:latin typeface="Arial Narrow" pitchFamily="34" charset="0"/>
                <a:cs typeface="Arial" pitchFamily="34" charset="0"/>
              </a:rPr>
              <a:t>glomerular</a:t>
            </a:r>
            <a:r>
              <a:rPr lang="en-US" altLang="en-US" dirty="0" smtClean="0">
                <a:latin typeface="Arial Narrow" pitchFamily="34" charset="0"/>
                <a:cs typeface="Arial" pitchFamily="34" charset="0"/>
              </a:rPr>
              <a:t> basement membrane</a:t>
            </a:r>
          </a:p>
          <a:p>
            <a:pPr algn="just">
              <a:lnSpc>
                <a:spcPts val="4500"/>
              </a:lnSpc>
            </a:pPr>
            <a:r>
              <a:rPr lang="en-US" altLang="en-US" dirty="0" smtClean="0">
                <a:latin typeface="Arial Narrow" pitchFamily="34" charset="0"/>
                <a:cs typeface="Arial" pitchFamily="34" charset="0"/>
              </a:rPr>
              <a:t>M protein type 49 causes AGN most frequently</a:t>
            </a:r>
          </a:p>
          <a:p>
            <a:pPr algn="just">
              <a:lnSpc>
                <a:spcPts val="4500"/>
              </a:lnSpc>
            </a:pPr>
            <a:r>
              <a:rPr lang="en-US" altLang="en-US" dirty="0" smtClean="0">
                <a:latin typeface="Arial Narrow" pitchFamily="34" charset="0"/>
                <a:cs typeface="Arial" pitchFamily="34" charset="0"/>
              </a:rPr>
              <a:t>Hypertension, edema in the face and ankles and smoky urine (Blood and protein in the urine)</a:t>
            </a:r>
          </a:p>
          <a:p>
            <a:pPr algn="just">
              <a:lnSpc>
                <a:spcPts val="4500"/>
              </a:lnSpc>
            </a:pPr>
            <a:r>
              <a:rPr lang="en-US" altLang="en-US" dirty="0" smtClean="0">
                <a:latin typeface="Arial Narrow" pitchFamily="34" charset="0"/>
                <a:cs typeface="Arial" pitchFamily="34" charset="0"/>
              </a:rPr>
              <a:t>Few patients die &amp; most patients recover completely</a:t>
            </a:r>
          </a:p>
          <a:p>
            <a:pPr algn="just">
              <a:lnSpc>
                <a:spcPts val="4500"/>
              </a:lnSpc>
            </a:pPr>
            <a:r>
              <a:rPr lang="en-US" altLang="en-US" dirty="0" smtClean="0">
                <a:latin typeface="Arial Narrow" pitchFamily="34" charset="0"/>
                <a:cs typeface="Arial" pitchFamily="34" charset="0"/>
              </a:rPr>
              <a:t>Some develops chronic </a:t>
            </a:r>
            <a:r>
              <a:rPr lang="en-US" altLang="en-US" dirty="0" err="1" smtClean="0">
                <a:latin typeface="Arial Narrow" pitchFamily="34" charset="0"/>
                <a:cs typeface="Arial" pitchFamily="34" charset="0"/>
              </a:rPr>
              <a:t>glomerulonephritis</a:t>
            </a:r>
            <a:endParaRPr lang="en-US" altLang="en-US" dirty="0" smtClean="0">
              <a:latin typeface="Arial Narrow" pitchFamily="34" charset="0"/>
              <a:cs typeface="Arial" pitchFamily="34" charset="0"/>
            </a:endParaRPr>
          </a:p>
          <a:p>
            <a:pPr algn="just">
              <a:lnSpc>
                <a:spcPts val="4500"/>
              </a:lnSpc>
            </a:pPr>
            <a:r>
              <a:rPr lang="en-US" altLang="en-US" dirty="0" smtClean="0">
                <a:latin typeface="Arial Narrow" pitchFamily="34" charset="0"/>
                <a:cs typeface="Arial" pitchFamily="34" charset="0"/>
              </a:rPr>
              <a:t>Re-infection rarely leads to recurrence of AGN</a:t>
            </a:r>
          </a:p>
          <a:p>
            <a:pPr algn="just">
              <a:lnSpc>
                <a:spcPts val="4500"/>
              </a:lnSpc>
            </a:pPr>
            <a:endParaRPr lang="ar-SA" altLang="en-US" dirty="0" smtClean="0"/>
          </a:p>
        </p:txBody>
      </p:sp>
      <p:sp>
        <p:nvSpPr>
          <p:cNvPr id="5632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6326" name="Slide Number Placeholder 3"/>
          <p:cNvSpPr>
            <a:spLocks noGrp="1"/>
          </p:cNvSpPr>
          <p:nvPr>
            <p:ph type="sldNum" sz="quarter" idx="12"/>
          </p:nvPr>
        </p:nvSpPr>
        <p:spPr bwMode="auto">
          <a:noFill/>
          <a:ln>
            <a:miter lim="800000"/>
            <a:headEnd/>
            <a:tailEnd/>
          </a:ln>
        </p:spPr>
        <p:txBody>
          <a:bodyPr/>
          <a:lstStyle/>
          <a:p>
            <a:fld id="{7B8CB96A-9A4F-4E66-91B3-0ED0473FC1FB}" type="slidenum">
              <a:rPr lang="ar-SA" altLang="en-US" smtClean="0"/>
              <a:pPr/>
              <a:t>101</a:t>
            </a:fld>
            <a:endParaRPr lang="en-US" altLang="en-US" smtClean="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ontent Placeholder 2"/>
          <p:cNvSpPr>
            <a:spLocks noGrp="1"/>
          </p:cNvSpPr>
          <p:nvPr>
            <p:ph idx="1"/>
          </p:nvPr>
        </p:nvSpPr>
        <p:spPr>
          <a:xfrm>
            <a:off x="304800" y="76200"/>
            <a:ext cx="8382000" cy="6477000"/>
          </a:xfrm>
        </p:spPr>
        <p:txBody>
          <a:bodyPr/>
          <a:lstStyle/>
          <a:p>
            <a:pPr algn="just">
              <a:lnSpc>
                <a:spcPts val="3600"/>
              </a:lnSpc>
            </a:pPr>
            <a:r>
              <a:rPr lang="en-US" altLang="en-US" sz="3600" b="1" dirty="0" smtClean="0">
                <a:solidFill>
                  <a:srgbClr val="FF0000"/>
                </a:solidFill>
                <a:latin typeface="Arial Narrow" pitchFamily="34" charset="0"/>
              </a:rPr>
              <a:t>Treatment</a:t>
            </a:r>
          </a:p>
          <a:p>
            <a:pPr algn="just">
              <a:lnSpc>
                <a:spcPts val="3600"/>
              </a:lnSpc>
            </a:pPr>
            <a:r>
              <a:rPr lang="en-US" altLang="en-US" i="1" dirty="0" smtClean="0">
                <a:latin typeface="Arial Narrow" pitchFamily="34" charset="0"/>
              </a:rPr>
              <a:t>S. pyogenes </a:t>
            </a:r>
            <a:r>
              <a:rPr lang="en-US" altLang="en-US" dirty="0" smtClean="0">
                <a:latin typeface="Arial Narrow" pitchFamily="34" charset="0"/>
              </a:rPr>
              <a:t>do not produce </a:t>
            </a:r>
            <a:r>
              <a:rPr lang="el-GR" altLang="en-US" dirty="0" smtClean="0">
                <a:latin typeface="Arial Narrow" pitchFamily="34" charset="0"/>
              </a:rPr>
              <a:t>β</a:t>
            </a:r>
            <a:r>
              <a:rPr lang="en-US" altLang="en-US" dirty="0" smtClean="0">
                <a:latin typeface="Arial Narrow" pitchFamily="34" charset="0"/>
              </a:rPr>
              <a:t>-lactamases</a:t>
            </a:r>
          </a:p>
          <a:p>
            <a:pPr algn="just">
              <a:lnSpc>
                <a:spcPts val="3600"/>
              </a:lnSpc>
            </a:pPr>
            <a:r>
              <a:rPr lang="en-US" altLang="en-US" dirty="0" smtClean="0">
                <a:latin typeface="Arial Narrow" pitchFamily="34" charset="0"/>
              </a:rPr>
              <a:t>Drug of choice is Penicillin G.   200,000U/kg/day.</a:t>
            </a:r>
          </a:p>
          <a:p>
            <a:pPr algn="just">
              <a:lnSpc>
                <a:spcPts val="3600"/>
              </a:lnSpc>
            </a:pPr>
            <a:r>
              <a:rPr lang="en-US" altLang="en-US" dirty="0" smtClean="0">
                <a:latin typeface="Arial Narrow" pitchFamily="34" charset="0"/>
              </a:rPr>
              <a:t>In severe cases, such as with necrotizing fasciitis, surgical removal of the infected tissue + </a:t>
            </a:r>
            <a:r>
              <a:rPr lang="en-US" altLang="en-US" dirty="0" err="1" smtClean="0">
                <a:latin typeface="Arial Narrow" pitchFamily="34" charset="0"/>
                <a:cs typeface="Arial" pitchFamily="34" charset="0"/>
              </a:rPr>
              <a:t>Clindamycin</a:t>
            </a:r>
            <a:r>
              <a:rPr lang="en-US" altLang="en-US" dirty="0" smtClean="0">
                <a:latin typeface="Arial Narrow" pitchFamily="34" charset="0"/>
                <a:cs typeface="Arial" pitchFamily="34" charset="0"/>
              </a:rPr>
              <a:t> to block metabolism of toxin production</a:t>
            </a:r>
            <a:endParaRPr lang="en-US" altLang="en-US" dirty="0" smtClean="0">
              <a:latin typeface="Arial Narrow" pitchFamily="34" charset="0"/>
            </a:endParaRPr>
          </a:p>
          <a:p>
            <a:pPr algn="just">
              <a:lnSpc>
                <a:spcPts val="3600"/>
              </a:lnSpc>
            </a:pPr>
            <a:r>
              <a:rPr lang="en-US" altLang="en-US" sz="3600" b="1" dirty="0" smtClean="0">
                <a:solidFill>
                  <a:srgbClr val="FF0000"/>
                </a:solidFill>
                <a:latin typeface="Arial Narrow" pitchFamily="34" charset="0"/>
              </a:rPr>
              <a:t>Prevention</a:t>
            </a:r>
          </a:p>
          <a:p>
            <a:pPr algn="just">
              <a:lnSpc>
                <a:spcPts val="3600"/>
              </a:lnSpc>
            </a:pPr>
            <a:r>
              <a:rPr lang="en-US" altLang="en-US" dirty="0" smtClean="0">
                <a:latin typeface="Arial Narrow" pitchFamily="34" charset="0"/>
              </a:rPr>
              <a:t>No vaccines are currently available</a:t>
            </a:r>
          </a:p>
          <a:p>
            <a:pPr algn="just">
              <a:lnSpc>
                <a:spcPts val="3600"/>
              </a:lnSpc>
            </a:pPr>
            <a:r>
              <a:rPr lang="en-US" altLang="en-US" dirty="0" smtClean="0">
                <a:latin typeface="Arial Narrow" pitchFamily="34" charset="0"/>
              </a:rPr>
              <a:t>Rheumatic fever can be prevented by prompt treatment of pharyngitis</a:t>
            </a:r>
          </a:p>
          <a:p>
            <a:pPr algn="just">
              <a:lnSpc>
                <a:spcPts val="3600"/>
              </a:lnSpc>
            </a:pPr>
            <a:r>
              <a:rPr lang="en-US" altLang="en-US" dirty="0" smtClean="0">
                <a:latin typeface="Arial Narrow" pitchFamily="34" charset="0"/>
              </a:rPr>
              <a:t>Long acting Penicillin is used to prevent recurrence of disease in patient with Rheumatic fever</a:t>
            </a:r>
          </a:p>
          <a:p>
            <a:pPr algn="just">
              <a:lnSpc>
                <a:spcPts val="3600"/>
              </a:lnSpc>
            </a:pPr>
            <a:endParaRPr lang="en-US" altLang="en-US" dirty="0" smtClean="0">
              <a:latin typeface="Arial Narrow" pitchFamily="34" charset="0"/>
            </a:endParaRPr>
          </a:p>
          <a:p>
            <a:pPr algn="just">
              <a:lnSpc>
                <a:spcPts val="3600"/>
              </a:lnSpc>
            </a:pPr>
            <a:endParaRPr lang="ar-SA" altLang="en-US" dirty="0" smtClean="0">
              <a:latin typeface="Arial Narrow" pitchFamily="34" charset="0"/>
            </a:endParaRPr>
          </a:p>
        </p:txBody>
      </p:sp>
      <p:sp>
        <p:nvSpPr>
          <p:cNvPr id="57348"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57349" name="Slide Number Placeholder 3"/>
          <p:cNvSpPr>
            <a:spLocks noGrp="1"/>
          </p:cNvSpPr>
          <p:nvPr>
            <p:ph type="sldNum" sz="quarter" idx="12"/>
          </p:nvPr>
        </p:nvSpPr>
        <p:spPr bwMode="auto">
          <a:noFill/>
          <a:ln>
            <a:miter lim="800000"/>
            <a:headEnd/>
            <a:tailEnd/>
          </a:ln>
        </p:spPr>
        <p:txBody>
          <a:bodyPr/>
          <a:lstStyle/>
          <a:p>
            <a:fld id="{4B545AFC-6071-4B84-9B9B-31DA2C233B00}" type="slidenum">
              <a:rPr lang="ar-SA" altLang="en-US" smtClean="0"/>
              <a:pPr/>
              <a:t>102</a:t>
            </a:fld>
            <a:endParaRPr lang="ar-SA" altLang="en-US" smtClean="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57200" y="260350"/>
            <a:ext cx="8305800" cy="792163"/>
          </a:xfrm>
        </p:spPr>
        <p:txBody>
          <a:bodyPr/>
          <a:lstStyle/>
          <a:p>
            <a:pPr eaLnBrk="1" hangingPunct="1">
              <a:lnSpc>
                <a:spcPts val="4800"/>
              </a:lnSpc>
              <a:defRPr/>
            </a:pPr>
            <a:r>
              <a:rPr lang="en-US" altLang="en-US" b="1" dirty="0" smtClean="0">
                <a:solidFill>
                  <a:srgbClr val="002060"/>
                </a:solidFill>
                <a:latin typeface="Arial Narrow" pitchFamily="34" charset="0"/>
                <a:ea typeface="+mj-ea"/>
                <a:cs typeface="+mn-cs"/>
              </a:rPr>
              <a:t>Group B Streptococcus (GBS)</a:t>
            </a:r>
          </a:p>
        </p:txBody>
      </p:sp>
      <p:sp>
        <p:nvSpPr>
          <p:cNvPr id="58371" name="Rectangle 3"/>
          <p:cNvSpPr>
            <a:spLocks noGrp="1" noChangeArrowheads="1"/>
          </p:cNvSpPr>
          <p:nvPr>
            <p:ph sz="half" idx="1"/>
          </p:nvPr>
        </p:nvSpPr>
        <p:spPr>
          <a:xfrm>
            <a:off x="228600" y="990600"/>
            <a:ext cx="8664575" cy="5715000"/>
          </a:xfrm>
        </p:spPr>
        <p:txBody>
          <a:bodyPr/>
          <a:lstStyle/>
          <a:p>
            <a:pPr algn="just" eaLnBrk="1" hangingPunct="1">
              <a:lnSpc>
                <a:spcPts val="3600"/>
              </a:lnSpc>
            </a:pPr>
            <a:r>
              <a:rPr lang="en-US" altLang="en-US" sz="3100" dirty="0" smtClean="0">
                <a:latin typeface="Arial Narrow" pitchFamily="34" charset="0"/>
                <a:cs typeface="Arial" pitchFamily="34" charset="0"/>
              </a:rPr>
              <a:t>GBS includes </a:t>
            </a:r>
            <a:r>
              <a:rPr lang="en-US" altLang="en-US" sz="3100" i="1" dirty="0" smtClean="0">
                <a:latin typeface="Arial Narrow" pitchFamily="34" charset="0"/>
                <a:cs typeface="Arial" pitchFamily="34" charset="0"/>
              </a:rPr>
              <a:t>S. </a:t>
            </a:r>
            <a:r>
              <a:rPr lang="en-US" altLang="en-US" sz="3100" i="1" dirty="0" err="1" smtClean="0">
                <a:latin typeface="Arial Narrow" pitchFamily="34" charset="0"/>
                <a:cs typeface="Arial" pitchFamily="34" charset="0"/>
              </a:rPr>
              <a:t>agalactiae</a:t>
            </a:r>
            <a:r>
              <a:rPr lang="en-US" altLang="en-US" sz="3100" i="1" dirty="0" smtClean="0">
                <a:latin typeface="Arial Narrow" pitchFamily="34" charset="0"/>
                <a:cs typeface="Arial" pitchFamily="34" charset="0"/>
              </a:rPr>
              <a:t> </a:t>
            </a:r>
            <a:endParaRPr lang="en-US" altLang="en-US" sz="3100" dirty="0" smtClean="0">
              <a:latin typeface="Arial Narrow" pitchFamily="34" charset="0"/>
              <a:cs typeface="Arial" pitchFamily="34" charset="0"/>
            </a:endParaRPr>
          </a:p>
          <a:p>
            <a:pPr algn="just" eaLnBrk="1" hangingPunct="1">
              <a:lnSpc>
                <a:spcPts val="3600"/>
              </a:lnSpc>
            </a:pPr>
            <a:r>
              <a:rPr lang="en-US" altLang="en-US" sz="3100" dirty="0" smtClean="0">
                <a:latin typeface="Arial Narrow" pitchFamily="34" charset="0"/>
                <a:cs typeface="Arial" pitchFamily="34" charset="0"/>
              </a:rPr>
              <a:t>General characteristics of </a:t>
            </a:r>
            <a:r>
              <a:rPr lang="en-US" altLang="en-US" sz="3100" i="1" dirty="0" smtClean="0">
                <a:latin typeface="Arial Narrow" pitchFamily="34" charset="0"/>
                <a:cs typeface="Arial" pitchFamily="34" charset="0"/>
              </a:rPr>
              <a:t>S. </a:t>
            </a:r>
            <a:r>
              <a:rPr lang="en-US" altLang="en-US" sz="3100" i="1" dirty="0" err="1" smtClean="0">
                <a:latin typeface="Arial Narrow" pitchFamily="34" charset="0"/>
                <a:cs typeface="Arial" pitchFamily="34" charset="0"/>
              </a:rPr>
              <a:t>agalactiae</a:t>
            </a:r>
            <a:r>
              <a:rPr lang="en-US" altLang="en-US" sz="3100" i="1" dirty="0" smtClean="0">
                <a:latin typeface="Arial Narrow" pitchFamily="34" charset="0"/>
                <a:cs typeface="Arial" pitchFamily="34" charset="0"/>
              </a:rPr>
              <a:t> </a:t>
            </a:r>
            <a:r>
              <a:rPr lang="en-US" altLang="en-US" sz="3100" dirty="0" smtClean="0">
                <a:latin typeface="Arial Narrow" pitchFamily="34" charset="0"/>
                <a:cs typeface="Arial" pitchFamily="34" charset="0"/>
              </a:rPr>
              <a:t>is</a:t>
            </a:r>
            <a:r>
              <a:rPr lang="en-US" altLang="en-US" sz="3100" i="1" dirty="0" smtClean="0">
                <a:latin typeface="Arial Narrow" pitchFamily="34" charset="0"/>
                <a:cs typeface="Arial" pitchFamily="34" charset="0"/>
              </a:rPr>
              <a:t> </a:t>
            </a:r>
            <a:r>
              <a:rPr lang="en-US" altLang="en-US" sz="3100" dirty="0" smtClean="0">
                <a:latin typeface="Arial Narrow" pitchFamily="34" charset="0"/>
                <a:cs typeface="Arial" pitchFamily="34" charset="0"/>
              </a:rPr>
              <a:t>similar to GAS </a:t>
            </a:r>
          </a:p>
          <a:p>
            <a:pPr algn="just" eaLnBrk="1" hangingPunct="1">
              <a:lnSpc>
                <a:spcPts val="3600"/>
              </a:lnSpc>
            </a:pPr>
            <a:r>
              <a:rPr lang="en-US" altLang="en-US" sz="3200" dirty="0" smtClean="0">
                <a:latin typeface="Arial Narrow" pitchFamily="34" charset="0"/>
                <a:cs typeface="Arial" pitchFamily="34" charset="0"/>
              </a:rPr>
              <a:t>Cause mastitis in cattle</a:t>
            </a:r>
          </a:p>
          <a:p>
            <a:pPr algn="just" eaLnBrk="1" hangingPunct="1">
              <a:lnSpc>
                <a:spcPts val="3600"/>
              </a:lnSpc>
            </a:pPr>
            <a:r>
              <a:rPr lang="en-US" altLang="en-US" sz="3100" dirty="0" smtClean="0">
                <a:latin typeface="Arial Narrow" pitchFamily="34" charset="0"/>
                <a:cs typeface="Arial" pitchFamily="34" charset="0"/>
              </a:rPr>
              <a:t>Cause pneumonia, septicemia &amp; meningitis in neonates</a:t>
            </a:r>
          </a:p>
          <a:p>
            <a:pPr algn="just" eaLnBrk="1" hangingPunct="1">
              <a:lnSpc>
                <a:spcPts val="3600"/>
              </a:lnSpc>
            </a:pPr>
            <a:r>
              <a:rPr lang="en-US" altLang="en-US" sz="3200" dirty="0" smtClean="0">
                <a:latin typeface="Arial Narrow" pitchFamily="34" charset="0"/>
                <a:cs typeface="Arial" pitchFamily="34" charset="0"/>
              </a:rPr>
              <a:t>Colonize UT &amp; GIT of adults and genital tract in women</a:t>
            </a:r>
          </a:p>
          <a:p>
            <a:pPr algn="just" eaLnBrk="1" hangingPunct="1">
              <a:lnSpc>
                <a:spcPts val="3600"/>
              </a:lnSpc>
            </a:pPr>
            <a:r>
              <a:rPr lang="en-US" altLang="en-US" sz="3200" dirty="0" smtClean="0">
                <a:latin typeface="Arial Narrow" pitchFamily="34" charset="0"/>
                <a:cs typeface="Arial" pitchFamily="34" charset="0"/>
              </a:rPr>
              <a:t>25% of women carry </a:t>
            </a:r>
            <a:r>
              <a:rPr lang="en-US" altLang="en-US" sz="3200" i="1" dirty="0" smtClean="0">
                <a:latin typeface="Arial Narrow" pitchFamily="34" charset="0"/>
                <a:cs typeface="Arial" pitchFamily="34" charset="0"/>
              </a:rPr>
              <a:t>S. </a:t>
            </a:r>
            <a:r>
              <a:rPr lang="en-US" altLang="en-US" sz="3200" i="1" dirty="0" err="1" smtClean="0">
                <a:latin typeface="Arial Narrow" pitchFamily="34" charset="0"/>
                <a:cs typeface="Arial" pitchFamily="34" charset="0"/>
              </a:rPr>
              <a:t>agalactiae</a:t>
            </a:r>
            <a:r>
              <a:rPr lang="en-US" altLang="en-US" sz="3200" i="1" dirty="0" smtClean="0">
                <a:latin typeface="Arial Narrow" pitchFamily="34" charset="0"/>
                <a:cs typeface="Arial" pitchFamily="34" charset="0"/>
              </a:rPr>
              <a:t> </a:t>
            </a:r>
            <a:r>
              <a:rPr lang="en-US" altLang="en-US" sz="3200" dirty="0" smtClean="0">
                <a:latin typeface="Arial Narrow" pitchFamily="34" charset="0"/>
                <a:cs typeface="Arial" pitchFamily="34" charset="0"/>
              </a:rPr>
              <a:t>in their vagina</a:t>
            </a:r>
          </a:p>
          <a:p>
            <a:pPr algn="just" eaLnBrk="1" hangingPunct="1">
              <a:lnSpc>
                <a:spcPts val="3600"/>
              </a:lnSpc>
            </a:pPr>
            <a:r>
              <a:rPr lang="en-US" altLang="en-US" sz="3200" dirty="0" smtClean="0">
                <a:latin typeface="Arial Narrow" pitchFamily="34" charset="0"/>
                <a:cs typeface="Arial" pitchFamily="34" charset="0"/>
              </a:rPr>
              <a:t>Baby can acquire these bacteria during delivery</a:t>
            </a:r>
          </a:p>
          <a:p>
            <a:pPr algn="just" eaLnBrk="1" hangingPunct="1">
              <a:lnSpc>
                <a:spcPts val="3600"/>
              </a:lnSpc>
            </a:pPr>
            <a:r>
              <a:rPr lang="en-US" altLang="en-US" sz="3200" dirty="0" smtClean="0">
                <a:latin typeface="Arial Narrow" pitchFamily="34" charset="0"/>
                <a:cs typeface="Arial" pitchFamily="34" charset="0"/>
              </a:rPr>
              <a:t>Transmission rate from mothers to neonates is 50%</a:t>
            </a:r>
          </a:p>
          <a:p>
            <a:pPr algn="just" eaLnBrk="1" hangingPunct="1">
              <a:lnSpc>
                <a:spcPts val="3600"/>
              </a:lnSpc>
            </a:pPr>
            <a:r>
              <a:rPr lang="en-US" altLang="en-US" sz="3200" dirty="0" smtClean="0">
                <a:latin typeface="Arial Narrow" pitchFamily="34" charset="0"/>
                <a:cs typeface="Arial" pitchFamily="34" charset="0"/>
              </a:rPr>
              <a:t>1-2% of colonized neonates develop invasive disease</a:t>
            </a:r>
          </a:p>
          <a:p>
            <a:pPr algn="just" eaLnBrk="1" hangingPunct="1">
              <a:lnSpc>
                <a:spcPts val="3600"/>
              </a:lnSpc>
            </a:pPr>
            <a:r>
              <a:rPr lang="en-US" altLang="en-US" sz="3200" dirty="0" smtClean="0">
                <a:latin typeface="Arial Narrow" pitchFamily="34" charset="0"/>
                <a:cs typeface="Arial" pitchFamily="34" charset="0"/>
              </a:rPr>
              <a:t>Pregnant women should be screened and treated</a:t>
            </a:r>
          </a:p>
        </p:txBody>
      </p:sp>
      <p:sp>
        <p:nvSpPr>
          <p:cNvPr id="5837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8374" name="Slide Number Placeholder 3"/>
          <p:cNvSpPr>
            <a:spLocks noGrp="1"/>
          </p:cNvSpPr>
          <p:nvPr>
            <p:ph type="sldNum" sz="quarter" idx="12"/>
          </p:nvPr>
        </p:nvSpPr>
        <p:spPr bwMode="auto">
          <a:noFill/>
          <a:ln>
            <a:miter lim="800000"/>
            <a:headEnd/>
            <a:tailEnd/>
          </a:ln>
        </p:spPr>
        <p:txBody>
          <a:bodyPr/>
          <a:lstStyle/>
          <a:p>
            <a:fld id="{C5B44AA8-142C-40CB-92FE-AC1262916210}" type="slidenum">
              <a:rPr lang="ar-SA" altLang="en-US" smtClean="0"/>
              <a:pPr/>
              <a:t>103</a:t>
            </a:fld>
            <a:endParaRPr lang="en-US" altLang="en-US" smtClean="0"/>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04800" y="357188"/>
            <a:ext cx="8305800" cy="785812"/>
          </a:xfrm>
        </p:spPr>
        <p:txBody>
          <a:bodyPr rtlCol="0">
            <a:normAutofit fontScale="90000"/>
          </a:bodyPr>
          <a:lstStyle/>
          <a:p>
            <a:pPr eaLnBrk="1" fontAlgn="auto" hangingPunct="1">
              <a:spcAft>
                <a:spcPts val="0"/>
              </a:spcAft>
              <a:defRPr/>
            </a:pPr>
            <a:r>
              <a:rPr lang="en-US" altLang="en-US" b="1" i="1" dirty="0" smtClean="0">
                <a:solidFill>
                  <a:srgbClr val="002060"/>
                </a:solidFill>
                <a:latin typeface="Arial Narrow" pitchFamily="34" charset="0"/>
                <a:ea typeface="+mj-ea"/>
              </a:rPr>
              <a:t>Streptococcus agalactiae</a:t>
            </a:r>
            <a:r>
              <a:rPr lang="en-US" altLang="en-US" b="1" dirty="0" smtClean="0">
                <a:solidFill>
                  <a:srgbClr val="002060"/>
                </a:solidFill>
                <a:latin typeface="Arial Narrow" pitchFamily="34" charset="0"/>
                <a:ea typeface="+mj-ea"/>
              </a:rPr>
              <a:t>: </a:t>
            </a:r>
            <a:br>
              <a:rPr lang="en-US" altLang="en-US" b="1" dirty="0" smtClean="0">
                <a:solidFill>
                  <a:srgbClr val="002060"/>
                </a:solidFill>
                <a:latin typeface="Arial Narrow" pitchFamily="34" charset="0"/>
                <a:ea typeface="+mj-ea"/>
              </a:rPr>
            </a:br>
            <a:r>
              <a:rPr lang="en-US" altLang="en-US" b="1" dirty="0" smtClean="0">
                <a:solidFill>
                  <a:srgbClr val="002060"/>
                </a:solidFill>
                <a:latin typeface="Arial Narrow" pitchFamily="34" charset="0"/>
                <a:ea typeface="+mj-ea"/>
              </a:rPr>
              <a:t>Invasive Infections</a:t>
            </a:r>
          </a:p>
        </p:txBody>
      </p:sp>
      <p:sp>
        <p:nvSpPr>
          <p:cNvPr id="59395" name="Rectangle 3"/>
          <p:cNvSpPr>
            <a:spLocks noGrp="1" noChangeArrowheads="1"/>
          </p:cNvSpPr>
          <p:nvPr>
            <p:ph idx="1"/>
          </p:nvPr>
        </p:nvSpPr>
        <p:spPr>
          <a:xfrm>
            <a:off x="179388" y="1344613"/>
            <a:ext cx="8424862" cy="5360987"/>
          </a:xfrm>
        </p:spPr>
        <p:txBody>
          <a:bodyPr/>
          <a:lstStyle/>
          <a:p>
            <a:pPr marL="514350" indent="-514350" algn="just" eaLnBrk="1" hangingPunct="1">
              <a:lnSpc>
                <a:spcPts val="3900"/>
              </a:lnSpc>
              <a:buFont typeface="Calibri" pitchFamily="34" charset="0"/>
              <a:buAutoNum type="alphaUcPeriod"/>
            </a:pPr>
            <a:r>
              <a:rPr lang="en-US" altLang="en-US" b="1" smtClean="0">
                <a:solidFill>
                  <a:srgbClr val="7030A0"/>
                </a:solidFill>
                <a:latin typeface="Arial Narrow" pitchFamily="34" charset="0"/>
                <a:cs typeface="Arial" pitchFamily="34" charset="0"/>
              </a:rPr>
              <a:t>Cause invasive diseases in newborns</a:t>
            </a:r>
          </a:p>
          <a:p>
            <a:pPr marL="514350" indent="-514350" algn="just" eaLnBrk="1" hangingPunct="1">
              <a:lnSpc>
                <a:spcPts val="3900"/>
              </a:lnSpc>
              <a:buFont typeface="Calibri" pitchFamily="34" charset="0"/>
              <a:buAutoNum type="arabicPeriod"/>
            </a:pPr>
            <a:r>
              <a:rPr lang="en-US" altLang="en-US" b="1" smtClean="0">
                <a:solidFill>
                  <a:srgbClr val="FF0000"/>
                </a:solidFill>
                <a:latin typeface="Arial Narrow" pitchFamily="34" charset="0"/>
                <a:cs typeface="Arial" pitchFamily="34" charset="0"/>
              </a:rPr>
              <a:t>Early-onset infection</a:t>
            </a:r>
          </a:p>
          <a:p>
            <a:pPr lvl="1" algn="just" eaLnBrk="1" hangingPunct="1">
              <a:lnSpc>
                <a:spcPts val="3900"/>
              </a:lnSpc>
            </a:pPr>
            <a:r>
              <a:rPr lang="en-US" altLang="en-US" sz="3200" smtClean="0">
                <a:latin typeface="Arial Narrow" pitchFamily="34" charset="0"/>
                <a:cs typeface="Arial" pitchFamily="34" charset="0"/>
              </a:rPr>
              <a:t>Occurs in neonates (&lt; 7 days old neonates)</a:t>
            </a:r>
          </a:p>
          <a:p>
            <a:pPr lvl="1" algn="just" eaLnBrk="1" hangingPunct="1">
              <a:lnSpc>
                <a:spcPts val="3900"/>
              </a:lnSpc>
            </a:pPr>
            <a:r>
              <a:rPr lang="en-US" altLang="en-US" sz="3200" smtClean="0">
                <a:latin typeface="Arial Narrow" pitchFamily="34" charset="0"/>
                <a:cs typeface="Arial" pitchFamily="34" charset="0"/>
              </a:rPr>
              <a:t>Vertical transmission from the mother</a:t>
            </a:r>
          </a:p>
          <a:p>
            <a:pPr lvl="1" algn="just" eaLnBrk="1" hangingPunct="1">
              <a:lnSpc>
                <a:spcPts val="3900"/>
              </a:lnSpc>
            </a:pPr>
            <a:r>
              <a:rPr lang="en-US" altLang="en-US" sz="3200" smtClean="0">
                <a:latin typeface="Arial Narrow" pitchFamily="34" charset="0"/>
                <a:cs typeface="Arial" pitchFamily="34" charset="0"/>
              </a:rPr>
              <a:t>Manifests in the form of pneumonia or meningitis with bacteremia (neonatal sepsis)</a:t>
            </a:r>
          </a:p>
          <a:p>
            <a:pPr lvl="1" algn="just" eaLnBrk="1" hangingPunct="1">
              <a:lnSpc>
                <a:spcPts val="3900"/>
              </a:lnSpc>
            </a:pPr>
            <a:r>
              <a:rPr lang="en-US" altLang="en-US" sz="3200" smtClean="0">
                <a:latin typeface="Arial Narrow" pitchFamily="34" charset="0"/>
                <a:cs typeface="Arial" pitchFamily="34" charset="0"/>
              </a:rPr>
              <a:t>Associated with a high mortality rate</a:t>
            </a:r>
          </a:p>
          <a:p>
            <a:pPr lvl="1" algn="just" eaLnBrk="1" hangingPunct="1">
              <a:lnSpc>
                <a:spcPts val="3900"/>
              </a:lnSpc>
            </a:pPr>
            <a:r>
              <a:rPr lang="en-US" altLang="en-US" sz="3200" i="1" smtClean="0">
                <a:latin typeface="Arial Narrow" pitchFamily="34" charset="0"/>
                <a:cs typeface="Arial" pitchFamily="34" charset="0"/>
              </a:rPr>
              <a:t>S. agalactiae</a:t>
            </a:r>
            <a:r>
              <a:rPr lang="en-US" altLang="en-US" sz="3200" smtClean="0">
                <a:latin typeface="Arial Narrow" pitchFamily="34" charset="0"/>
                <a:cs typeface="Arial" pitchFamily="34" charset="0"/>
              </a:rPr>
              <a:t> neonatal meningitis doesn't present with hallmark sign of adult meningitis, a stiff neck</a:t>
            </a:r>
          </a:p>
        </p:txBody>
      </p:sp>
      <p:sp>
        <p:nvSpPr>
          <p:cNvPr id="5939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9398" name="Slide Number Placeholder 3"/>
          <p:cNvSpPr>
            <a:spLocks noGrp="1"/>
          </p:cNvSpPr>
          <p:nvPr>
            <p:ph type="sldNum" sz="quarter" idx="12"/>
          </p:nvPr>
        </p:nvSpPr>
        <p:spPr bwMode="auto">
          <a:noFill/>
          <a:ln>
            <a:miter lim="800000"/>
            <a:headEnd/>
            <a:tailEnd/>
          </a:ln>
        </p:spPr>
        <p:txBody>
          <a:bodyPr/>
          <a:lstStyle/>
          <a:p>
            <a:fld id="{0A6EEE82-5A03-43D5-8A6E-76CC05879A92}" type="slidenum">
              <a:rPr lang="ar-SA" altLang="en-US" smtClean="0"/>
              <a:pPr/>
              <a:t>104</a:t>
            </a:fld>
            <a:endParaRPr lang="en-US" altLang="en-US" smtClean="0"/>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027"/>
          <p:cNvSpPr>
            <a:spLocks noGrp="1" noChangeArrowheads="1"/>
          </p:cNvSpPr>
          <p:nvPr>
            <p:ph idx="1"/>
          </p:nvPr>
        </p:nvSpPr>
        <p:spPr>
          <a:xfrm>
            <a:off x="152400" y="457200"/>
            <a:ext cx="8858250" cy="6129338"/>
          </a:xfrm>
        </p:spPr>
        <p:txBody>
          <a:bodyPr/>
          <a:lstStyle/>
          <a:p>
            <a:pPr marL="514350" indent="-514350" algn="just" eaLnBrk="1" hangingPunct="1">
              <a:lnSpc>
                <a:spcPts val="4000"/>
              </a:lnSpc>
              <a:buFont typeface="+mj-lt"/>
              <a:buAutoNum type="arabicPeriod" startAt="2"/>
              <a:defRPr/>
            </a:pPr>
            <a:r>
              <a:rPr lang="en-US" altLang="en-US" b="1" dirty="0" smtClean="0">
                <a:solidFill>
                  <a:srgbClr val="FF0000"/>
                </a:solidFill>
                <a:latin typeface="Arial Narrow" pitchFamily="34" charset="0"/>
                <a:ea typeface="+mn-ea"/>
                <a:cs typeface="Arial" pitchFamily="34" charset="0"/>
              </a:rPr>
              <a:t>Late-onset infection</a:t>
            </a:r>
          </a:p>
          <a:p>
            <a:pPr lvl="1" algn="just" eaLnBrk="1" hangingPunct="1">
              <a:lnSpc>
                <a:spcPts val="4000"/>
              </a:lnSpc>
              <a:defRPr/>
            </a:pPr>
            <a:r>
              <a:rPr lang="en-US" altLang="en-US" sz="3200" dirty="0" smtClean="0">
                <a:latin typeface="Arial Narrow" pitchFamily="34" charset="0"/>
                <a:ea typeface="+mn-ea"/>
                <a:cs typeface="Arial" pitchFamily="34" charset="0"/>
              </a:rPr>
              <a:t>Occurs between 1 week and 3 months after birth</a:t>
            </a:r>
          </a:p>
          <a:p>
            <a:pPr lvl="1" algn="just" eaLnBrk="1" hangingPunct="1">
              <a:lnSpc>
                <a:spcPts val="4000"/>
              </a:lnSpc>
              <a:defRPr/>
            </a:pPr>
            <a:r>
              <a:rPr lang="en-US" altLang="en-US" sz="3200" dirty="0" smtClean="0">
                <a:latin typeface="Arial Narrow" pitchFamily="34" charset="0"/>
                <a:ea typeface="+mn-ea"/>
                <a:cs typeface="Arial" pitchFamily="34" charset="0"/>
              </a:rPr>
              <a:t>Usually occurs in the meningitis form</a:t>
            </a:r>
          </a:p>
          <a:p>
            <a:pPr lvl="1" algn="just" eaLnBrk="1" hangingPunct="1">
              <a:lnSpc>
                <a:spcPts val="4000"/>
              </a:lnSpc>
              <a:defRPr/>
            </a:pPr>
            <a:r>
              <a:rPr lang="en-US" altLang="en-US" sz="3200" dirty="0" smtClean="0">
                <a:latin typeface="Arial Narrow" pitchFamily="34" charset="0"/>
                <a:ea typeface="+mn-ea"/>
                <a:cs typeface="Arial" pitchFamily="34" charset="0"/>
              </a:rPr>
              <a:t>Mortality rate is not as high as early-onset</a:t>
            </a:r>
          </a:p>
          <a:p>
            <a:pPr algn="just" eaLnBrk="1" hangingPunct="1">
              <a:lnSpc>
                <a:spcPts val="4000"/>
              </a:lnSpc>
              <a:defRPr/>
            </a:pPr>
            <a:r>
              <a:rPr lang="en-US" altLang="en-US" i="1" dirty="0" smtClean="0">
                <a:latin typeface="Arial Narrow" pitchFamily="34" charset="0"/>
                <a:ea typeface="+mn-ea"/>
                <a:cs typeface="Arial" pitchFamily="34" charset="0"/>
              </a:rPr>
              <a:t>S. agalactiae</a:t>
            </a:r>
            <a:r>
              <a:rPr lang="en-US" altLang="en-US" dirty="0" smtClean="0">
                <a:latin typeface="Arial Narrow" pitchFamily="34" charset="0"/>
                <a:ea typeface="+mn-ea"/>
                <a:cs typeface="Arial" pitchFamily="34" charset="0"/>
              </a:rPr>
              <a:t>, </a:t>
            </a:r>
            <a:r>
              <a:rPr lang="en-US" altLang="en-US" i="1" dirty="0" smtClean="0">
                <a:latin typeface="Arial Narrow" pitchFamily="34" charset="0"/>
                <a:ea typeface="+mn-ea"/>
                <a:cs typeface="Arial" pitchFamily="34" charset="0"/>
              </a:rPr>
              <a:t>E. coli</a:t>
            </a:r>
            <a:r>
              <a:rPr lang="en-US" altLang="en-US" dirty="0" smtClean="0">
                <a:latin typeface="Arial Narrow" pitchFamily="34" charset="0"/>
                <a:ea typeface="+mn-ea"/>
                <a:cs typeface="Arial" pitchFamily="34" charset="0"/>
              </a:rPr>
              <a:t> and </a:t>
            </a:r>
            <a:r>
              <a:rPr lang="en-US" altLang="en-US" i="1" dirty="0" smtClean="0">
                <a:latin typeface="Arial Narrow" pitchFamily="34" charset="0"/>
                <a:ea typeface="+mn-ea"/>
                <a:cs typeface="Arial" pitchFamily="34" charset="0"/>
              </a:rPr>
              <a:t>L. </a:t>
            </a:r>
            <a:r>
              <a:rPr lang="en-US" altLang="en-US" i="1" dirty="0" err="1" smtClean="0">
                <a:latin typeface="Arial Narrow" pitchFamily="34" charset="0"/>
                <a:ea typeface="+mn-ea"/>
                <a:cs typeface="Arial" pitchFamily="34" charset="0"/>
              </a:rPr>
              <a:t>monocytogenes</a:t>
            </a:r>
            <a:r>
              <a:rPr lang="en-US" altLang="en-US" dirty="0" smtClean="0">
                <a:latin typeface="Arial Narrow" pitchFamily="34" charset="0"/>
                <a:ea typeface="+mn-ea"/>
                <a:cs typeface="Arial" pitchFamily="34" charset="0"/>
              </a:rPr>
              <a:t> are the most common pathogens causing neonatal meningitis (&lt;3 months)</a:t>
            </a:r>
          </a:p>
          <a:p>
            <a:pPr marL="514350" indent="-514350" algn="just" eaLnBrk="1" hangingPunct="1">
              <a:lnSpc>
                <a:spcPts val="4000"/>
              </a:lnSpc>
              <a:buFont typeface="+mj-lt"/>
              <a:buAutoNum type="alphaUcPeriod" startAt="2"/>
              <a:defRPr/>
            </a:pPr>
            <a:r>
              <a:rPr lang="en-US" altLang="en-US" b="1" dirty="0" smtClean="0">
                <a:solidFill>
                  <a:srgbClr val="7030A0"/>
                </a:solidFill>
                <a:latin typeface="Arial Narrow" pitchFamily="34" charset="0"/>
                <a:ea typeface="+mn-ea"/>
                <a:cs typeface="Arial" pitchFamily="34" charset="0"/>
              </a:rPr>
              <a:t>In adults</a:t>
            </a:r>
          </a:p>
          <a:p>
            <a:pPr lvl="1" algn="just" eaLnBrk="1" hangingPunct="1">
              <a:lnSpc>
                <a:spcPts val="4000"/>
              </a:lnSpc>
              <a:defRPr/>
            </a:pPr>
            <a:r>
              <a:rPr lang="en-US" altLang="en-US" sz="3200" dirty="0" smtClean="0">
                <a:latin typeface="Arial Narrow" pitchFamily="34" charset="0"/>
                <a:ea typeface="+mn-ea"/>
                <a:cs typeface="Arial" pitchFamily="34" charset="0"/>
              </a:rPr>
              <a:t>Occurs in </a:t>
            </a:r>
            <a:r>
              <a:rPr lang="en-US" altLang="en-US" sz="3200" dirty="0" err="1" smtClean="0">
                <a:latin typeface="Arial Narrow" pitchFamily="34" charset="0"/>
                <a:ea typeface="+mn-ea"/>
                <a:cs typeface="Arial" pitchFamily="34" charset="0"/>
              </a:rPr>
              <a:t>immunosuppressed</a:t>
            </a:r>
            <a:r>
              <a:rPr lang="en-US" altLang="en-US" sz="3200" dirty="0" smtClean="0">
                <a:latin typeface="Arial Narrow" pitchFamily="34" charset="0"/>
                <a:ea typeface="+mn-ea"/>
                <a:cs typeface="Arial" pitchFamily="34" charset="0"/>
              </a:rPr>
              <a:t> patients</a:t>
            </a:r>
          </a:p>
          <a:p>
            <a:pPr lvl="1">
              <a:lnSpc>
                <a:spcPts val="4000"/>
              </a:lnSpc>
              <a:defRPr/>
            </a:pPr>
            <a:r>
              <a:rPr lang="en-US" sz="3200" dirty="0" smtClean="0">
                <a:latin typeface="Arial Narrow" pitchFamily="34" charset="0"/>
                <a:ea typeface="+mn-ea"/>
                <a:cs typeface="Arial" pitchFamily="34" charset="0"/>
              </a:rPr>
              <a:t>Wound &amp; skin infections &amp; </a:t>
            </a:r>
            <a:r>
              <a:rPr lang="en-US" sz="3200" dirty="0" err="1" smtClean="0">
                <a:latin typeface="Arial Narrow" pitchFamily="34" charset="0"/>
                <a:ea typeface="+mn-ea"/>
                <a:cs typeface="Arial" pitchFamily="34" charset="0"/>
              </a:rPr>
              <a:t>endocarditis</a:t>
            </a:r>
            <a:endParaRPr lang="en-US" sz="3200" dirty="0" smtClean="0">
              <a:latin typeface="Arial Narrow" pitchFamily="34" charset="0"/>
              <a:ea typeface="+mn-ea"/>
              <a:cs typeface="Arial" pitchFamily="34" charset="0"/>
            </a:endParaRPr>
          </a:p>
        </p:txBody>
      </p:sp>
      <p:sp>
        <p:nvSpPr>
          <p:cNvPr id="60420"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60421" name="Slide Number Placeholder 2"/>
          <p:cNvSpPr>
            <a:spLocks noGrp="1"/>
          </p:cNvSpPr>
          <p:nvPr>
            <p:ph type="sldNum" sz="quarter" idx="12"/>
          </p:nvPr>
        </p:nvSpPr>
        <p:spPr bwMode="auto">
          <a:noFill/>
          <a:ln>
            <a:miter lim="800000"/>
            <a:headEnd/>
            <a:tailEnd/>
          </a:ln>
        </p:spPr>
        <p:txBody>
          <a:bodyPr/>
          <a:lstStyle/>
          <a:p>
            <a:fld id="{DC8B4C67-3B8F-4DA4-B1C5-74545B0E2817}" type="slidenum">
              <a:rPr lang="ar-SA" altLang="en-US" smtClean="0"/>
              <a:pPr/>
              <a:t>105</a:t>
            </a:fld>
            <a:endParaRPr lang="en-US" altLang="en-US" smtClean="0"/>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9"/>
          <p:cNvSpPr>
            <a:spLocks noGrp="1" noChangeArrowheads="1"/>
          </p:cNvSpPr>
          <p:nvPr>
            <p:ph type="title"/>
          </p:nvPr>
        </p:nvSpPr>
        <p:spPr>
          <a:xfrm>
            <a:off x="457200" y="304800"/>
            <a:ext cx="7772400" cy="1143000"/>
          </a:xfrm>
        </p:spPr>
        <p:txBody>
          <a:bodyPr/>
          <a:lstStyle/>
          <a:p>
            <a:pPr eaLnBrk="1" hangingPunct="1"/>
            <a:r>
              <a:rPr lang="en-US" altLang="en-US" sz="3200" b="1" smtClean="0">
                <a:solidFill>
                  <a:srgbClr val="002060"/>
                </a:solidFill>
                <a:latin typeface="Arial Narrow" pitchFamily="34" charset="0"/>
              </a:rPr>
              <a:t>Laboratory Diagnosis: </a:t>
            </a:r>
            <a:br>
              <a:rPr lang="en-US" altLang="en-US" sz="3200" b="1" smtClean="0">
                <a:solidFill>
                  <a:srgbClr val="002060"/>
                </a:solidFill>
                <a:latin typeface="Arial Narrow" pitchFamily="34" charset="0"/>
              </a:rPr>
            </a:br>
            <a:r>
              <a:rPr lang="en-US" altLang="en-US" sz="3200" b="1" smtClean="0">
                <a:solidFill>
                  <a:srgbClr val="002060"/>
                </a:solidFill>
                <a:latin typeface="Arial Narrow" pitchFamily="34" charset="0"/>
              </a:rPr>
              <a:t>Group B </a:t>
            </a:r>
            <a:r>
              <a:rPr lang="el-GR" altLang="en-US" sz="3200" b="1" smtClean="0">
                <a:solidFill>
                  <a:srgbClr val="002060"/>
                </a:solidFill>
                <a:latin typeface="Arial Narrow" pitchFamily="34" charset="0"/>
              </a:rPr>
              <a:t>β</a:t>
            </a:r>
            <a:r>
              <a:rPr lang="en-US" altLang="en-US" sz="3200" b="1" smtClean="0">
                <a:solidFill>
                  <a:srgbClr val="002060"/>
                </a:solidFill>
                <a:latin typeface="Arial Narrow" pitchFamily="34" charset="0"/>
              </a:rPr>
              <a:t>-Hemolytic Streptococcus </a:t>
            </a:r>
          </a:p>
        </p:txBody>
      </p:sp>
      <p:sp>
        <p:nvSpPr>
          <p:cNvPr id="61443" name="Rectangle 10"/>
          <p:cNvSpPr>
            <a:spLocks noGrp="1" noChangeArrowheads="1"/>
          </p:cNvSpPr>
          <p:nvPr>
            <p:ph type="body" sz="half" idx="1"/>
          </p:nvPr>
        </p:nvSpPr>
        <p:spPr>
          <a:xfrm>
            <a:off x="304800" y="1600200"/>
            <a:ext cx="8153400" cy="4708525"/>
          </a:xfrm>
        </p:spPr>
        <p:txBody>
          <a:bodyPr/>
          <a:lstStyle/>
          <a:p>
            <a:pPr algn="just" eaLnBrk="1" hangingPunct="1"/>
            <a:r>
              <a:rPr lang="en-US" altLang="en-US" b="1" dirty="0" smtClean="0">
                <a:solidFill>
                  <a:srgbClr val="FF0000"/>
                </a:solidFill>
                <a:latin typeface="Arial Narrow" pitchFamily="34" charset="0"/>
                <a:cs typeface="Arial" pitchFamily="34" charset="0"/>
              </a:rPr>
              <a:t>Specimen</a:t>
            </a:r>
          </a:p>
          <a:p>
            <a:pPr lvl="1" algn="just" eaLnBrk="1" hangingPunct="1"/>
            <a:r>
              <a:rPr lang="en-US" altLang="en-US" sz="3200" dirty="0" smtClean="0">
                <a:latin typeface="Arial Narrow" pitchFamily="34" charset="0"/>
                <a:cs typeface="Arial" pitchFamily="34" charset="0"/>
              </a:rPr>
              <a:t>Sputum, CSF, Blood</a:t>
            </a:r>
          </a:p>
          <a:p>
            <a:pPr algn="just" eaLnBrk="1" hangingPunct="1"/>
            <a:r>
              <a:rPr lang="en-US" altLang="en-US" b="1" dirty="0" smtClean="0">
                <a:solidFill>
                  <a:srgbClr val="FF0000"/>
                </a:solidFill>
                <a:latin typeface="Arial Narrow" pitchFamily="34" charset="0"/>
                <a:cs typeface="Arial" pitchFamily="34" charset="0"/>
              </a:rPr>
              <a:t>On Blood Agar</a:t>
            </a:r>
          </a:p>
          <a:p>
            <a:pPr lvl="1" algn="just" eaLnBrk="1" hangingPunct="1"/>
            <a:r>
              <a:rPr lang="el-GR" altLang="en-US" sz="3200" dirty="0" smtClean="0">
                <a:latin typeface="Arial Narrow" pitchFamily="34" charset="0"/>
                <a:cs typeface="Arial" pitchFamily="34" charset="0"/>
              </a:rPr>
              <a:t>β</a:t>
            </a:r>
            <a:r>
              <a:rPr lang="en-US" altLang="en-US" sz="3200" dirty="0" smtClean="0">
                <a:latin typeface="Arial Narrow" pitchFamily="34" charset="0"/>
                <a:cs typeface="Arial" pitchFamily="34" charset="0"/>
              </a:rPr>
              <a:t>-</a:t>
            </a:r>
            <a:r>
              <a:rPr lang="en-US" altLang="en-US" sz="3200" dirty="0" err="1" smtClean="0">
                <a:latin typeface="Arial Narrow" pitchFamily="34" charset="0"/>
                <a:cs typeface="Arial" pitchFamily="34" charset="0"/>
              </a:rPr>
              <a:t>hemolysis</a:t>
            </a:r>
            <a:endParaRPr lang="en-US" altLang="en-US" sz="3200" dirty="0" smtClean="0">
              <a:latin typeface="Arial Narrow" pitchFamily="34" charset="0"/>
              <a:cs typeface="Arial" pitchFamily="34" charset="0"/>
            </a:endParaRPr>
          </a:p>
          <a:p>
            <a:pPr algn="just" eaLnBrk="1" hangingPunct="1"/>
            <a:r>
              <a:rPr lang="en-US" altLang="en-US" b="1" dirty="0" smtClean="0">
                <a:solidFill>
                  <a:srgbClr val="FF0000"/>
                </a:solidFill>
                <a:latin typeface="Arial Narrow" pitchFamily="34" charset="0"/>
                <a:cs typeface="Arial" pitchFamily="34" charset="0"/>
              </a:rPr>
              <a:t>Presumptive Identification tests</a:t>
            </a:r>
          </a:p>
          <a:p>
            <a:pPr lvl="1" algn="just" eaLnBrk="1" hangingPunct="1"/>
            <a:r>
              <a:rPr lang="en-US" altLang="en-US" sz="3200" dirty="0" smtClean="0">
                <a:latin typeface="Arial Narrow" pitchFamily="34" charset="0"/>
                <a:cs typeface="Arial" pitchFamily="34" charset="0"/>
              </a:rPr>
              <a:t>Catalase-negative</a:t>
            </a:r>
          </a:p>
          <a:p>
            <a:pPr lvl="1" algn="just" eaLnBrk="1" hangingPunct="1"/>
            <a:r>
              <a:rPr lang="en-US" altLang="en-US" sz="3200" dirty="0" smtClean="0">
                <a:latin typeface="Arial Narrow" pitchFamily="34" charset="0"/>
                <a:cs typeface="Arial" pitchFamily="34" charset="0"/>
              </a:rPr>
              <a:t>CAMP test–positive</a:t>
            </a:r>
          </a:p>
          <a:p>
            <a:pPr lvl="1" algn="just" eaLnBrk="1" hangingPunct="1"/>
            <a:r>
              <a:rPr lang="en-US" altLang="en-US" sz="3200" dirty="0" err="1" smtClean="0">
                <a:latin typeface="Arial Narrow" pitchFamily="34" charset="0"/>
                <a:cs typeface="Arial" pitchFamily="34" charset="0"/>
              </a:rPr>
              <a:t>Bacitracin</a:t>
            </a:r>
            <a:r>
              <a:rPr lang="en-US" altLang="en-US" sz="3200" dirty="0" smtClean="0">
                <a:latin typeface="Arial Narrow" pitchFamily="34" charset="0"/>
                <a:cs typeface="Arial" pitchFamily="34" charset="0"/>
              </a:rPr>
              <a:t>-resistant</a:t>
            </a:r>
          </a:p>
        </p:txBody>
      </p:sp>
      <p:pic>
        <p:nvPicPr>
          <p:cNvPr id="1026" name="Picture 2" descr="http://www.microbelibrary.org/images/atlas_camptest/campfig%2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2156" y="1447801"/>
            <a:ext cx="3221179" cy="22859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584200" y="260350"/>
            <a:ext cx="7645400" cy="838200"/>
          </a:xfrm>
        </p:spPr>
        <p:txBody>
          <a:bodyPr/>
          <a:lstStyle/>
          <a:p>
            <a:pPr eaLnBrk="1" hangingPunct="1"/>
            <a:r>
              <a:rPr lang="en-US" altLang="en-US" b="1" smtClean="0">
                <a:solidFill>
                  <a:srgbClr val="002060"/>
                </a:solidFill>
                <a:latin typeface="Arial Narrow" pitchFamily="34" charset="0"/>
                <a:cs typeface="Arial" pitchFamily="34" charset="0"/>
              </a:rPr>
              <a:t>Group D -1: </a:t>
            </a:r>
            <a:r>
              <a:rPr lang="en-US" altLang="en-US" b="1" i="1" smtClean="0">
                <a:solidFill>
                  <a:srgbClr val="002060"/>
                </a:solidFill>
                <a:latin typeface="Arial Narrow" pitchFamily="34" charset="0"/>
                <a:cs typeface="Arial" pitchFamily="34" charset="0"/>
              </a:rPr>
              <a:t>Enterococcus</a:t>
            </a:r>
            <a:r>
              <a:rPr lang="en-US" altLang="en-US" smtClean="0">
                <a:solidFill>
                  <a:srgbClr val="002060"/>
                </a:solidFill>
                <a:latin typeface="Arial Narrow" pitchFamily="34" charset="0"/>
                <a:cs typeface="Arial" pitchFamily="34" charset="0"/>
              </a:rPr>
              <a:t> </a:t>
            </a:r>
            <a:endParaRPr lang="en-US" altLang="en-US" b="1" smtClean="0">
              <a:solidFill>
                <a:srgbClr val="002060"/>
              </a:solidFill>
              <a:latin typeface="Arial Narrow" pitchFamily="34" charset="0"/>
              <a:cs typeface="Arial" pitchFamily="34" charset="0"/>
            </a:endParaRPr>
          </a:p>
        </p:txBody>
      </p:sp>
      <p:sp>
        <p:nvSpPr>
          <p:cNvPr id="62467" name="Rectangle 3"/>
          <p:cNvSpPr>
            <a:spLocks noGrp="1" noChangeArrowheads="1"/>
          </p:cNvSpPr>
          <p:nvPr>
            <p:ph type="body" sz="half" idx="1"/>
          </p:nvPr>
        </p:nvSpPr>
        <p:spPr>
          <a:xfrm>
            <a:off x="179388" y="939800"/>
            <a:ext cx="8820150" cy="5689600"/>
          </a:xfrm>
        </p:spPr>
        <p:txBody>
          <a:bodyPr/>
          <a:lstStyle/>
          <a:p>
            <a:pPr algn="just" eaLnBrk="1" hangingPunct="1">
              <a:lnSpc>
                <a:spcPts val="4400"/>
              </a:lnSpc>
              <a:spcBef>
                <a:spcPct val="0"/>
              </a:spcBef>
            </a:pPr>
            <a:r>
              <a:rPr lang="en-US" altLang="en-US" dirty="0" smtClean="0">
                <a:latin typeface="Arial Narrow" pitchFamily="34" charset="0"/>
                <a:cs typeface="Arial" pitchFamily="34" charset="0"/>
              </a:rPr>
              <a:t>Formerly called </a:t>
            </a:r>
            <a:r>
              <a:rPr lang="en-US" altLang="en-US" b="1" dirty="0" smtClean="0">
                <a:solidFill>
                  <a:srgbClr val="7030A0"/>
                </a:solidFill>
                <a:latin typeface="Arial Narrow" pitchFamily="34" charset="0"/>
                <a:cs typeface="Arial" pitchFamily="34" charset="0"/>
              </a:rPr>
              <a:t>Streptococcus</a:t>
            </a:r>
            <a:endParaRPr lang="en-US" altLang="en-US" b="1" i="1" dirty="0" smtClean="0">
              <a:solidFill>
                <a:srgbClr val="7030A0"/>
              </a:solidFill>
              <a:latin typeface="Arial Narrow" pitchFamily="34" charset="0"/>
              <a:cs typeface="Arial" pitchFamily="34" charset="0"/>
            </a:endParaRPr>
          </a:p>
          <a:p>
            <a:pPr algn="just" eaLnBrk="1" hangingPunct="1">
              <a:lnSpc>
                <a:spcPts val="4400"/>
              </a:lnSpc>
              <a:spcBef>
                <a:spcPct val="0"/>
              </a:spcBef>
            </a:pPr>
            <a:r>
              <a:rPr lang="en-US" altLang="en-US" i="1" dirty="0" smtClean="0">
                <a:latin typeface="Arial Narrow" pitchFamily="34" charset="0"/>
                <a:cs typeface="Arial" pitchFamily="34" charset="0"/>
              </a:rPr>
              <a:t>E. </a:t>
            </a:r>
            <a:r>
              <a:rPr lang="en-US" altLang="en-US" i="1" dirty="0" err="1" smtClean="0">
                <a:latin typeface="Arial Narrow" pitchFamily="34" charset="0"/>
                <a:cs typeface="Arial" pitchFamily="34" charset="0"/>
              </a:rPr>
              <a:t>faecalis</a:t>
            </a:r>
            <a:r>
              <a:rPr lang="en-US" altLang="en-US" dirty="0" smtClean="0">
                <a:latin typeface="Arial Narrow" pitchFamily="34" charset="0"/>
                <a:cs typeface="Arial" pitchFamily="34" charset="0"/>
              </a:rPr>
              <a:t> &amp; </a:t>
            </a:r>
            <a:r>
              <a:rPr lang="en-US" altLang="en-US" i="1" dirty="0" smtClean="0">
                <a:latin typeface="Arial Narrow" pitchFamily="34" charset="0"/>
                <a:cs typeface="Arial" pitchFamily="34" charset="0"/>
              </a:rPr>
              <a:t>E. </a:t>
            </a:r>
            <a:r>
              <a:rPr lang="en-US" altLang="en-US" i="1" dirty="0" err="1" smtClean="0">
                <a:latin typeface="Arial Narrow" pitchFamily="34" charset="0"/>
                <a:cs typeface="Arial" pitchFamily="34" charset="0"/>
              </a:rPr>
              <a:t>faecium</a:t>
            </a:r>
            <a:r>
              <a:rPr lang="en-US" altLang="en-US" dirty="0" smtClean="0">
                <a:latin typeface="Arial Narrow" pitchFamily="34" charset="0"/>
                <a:cs typeface="Arial" pitchFamily="34" charset="0"/>
              </a:rPr>
              <a:t> are the most prevalent species </a:t>
            </a:r>
          </a:p>
          <a:p>
            <a:pPr algn="just" eaLnBrk="1" hangingPunct="1">
              <a:lnSpc>
                <a:spcPts val="4400"/>
              </a:lnSpc>
              <a:spcBef>
                <a:spcPct val="0"/>
              </a:spcBef>
            </a:pPr>
            <a:r>
              <a:rPr lang="en-US" altLang="en-US" dirty="0" smtClean="0">
                <a:latin typeface="Arial Narrow" pitchFamily="34" charset="0"/>
                <a:cs typeface="Arial" pitchFamily="34" charset="0"/>
              </a:rPr>
              <a:t>Members of the gut flora</a:t>
            </a:r>
          </a:p>
          <a:p>
            <a:pPr algn="just" eaLnBrk="1" hangingPunct="1">
              <a:lnSpc>
                <a:spcPts val="4400"/>
              </a:lnSpc>
              <a:spcBef>
                <a:spcPct val="0"/>
              </a:spcBef>
            </a:pPr>
            <a:r>
              <a:rPr lang="en-US" altLang="en-US" dirty="0" smtClean="0">
                <a:latin typeface="Arial Narrow" pitchFamily="34" charset="0"/>
                <a:cs typeface="Arial" pitchFamily="34" charset="0"/>
              </a:rPr>
              <a:t>Tolerant to 6.5 % Na CL</a:t>
            </a:r>
          </a:p>
          <a:p>
            <a:pPr algn="just" eaLnBrk="1" hangingPunct="1">
              <a:lnSpc>
                <a:spcPts val="4400"/>
              </a:lnSpc>
              <a:spcBef>
                <a:spcPct val="0"/>
              </a:spcBef>
            </a:pPr>
            <a:r>
              <a:rPr lang="en-US" altLang="en-US" dirty="0" smtClean="0">
                <a:latin typeface="Arial Narrow" pitchFamily="34" charset="0"/>
                <a:cs typeface="Arial" pitchFamily="34" charset="0"/>
              </a:rPr>
              <a:t>Hydrolyze </a:t>
            </a:r>
            <a:r>
              <a:rPr lang="en-US" altLang="en-US" dirty="0" err="1" smtClean="0">
                <a:latin typeface="Arial Narrow" pitchFamily="34" charset="0"/>
                <a:cs typeface="Arial" pitchFamily="34" charset="0"/>
              </a:rPr>
              <a:t>esculin</a:t>
            </a:r>
            <a:r>
              <a:rPr lang="en-US" altLang="en-US" dirty="0" smtClean="0">
                <a:latin typeface="Arial Narrow" pitchFamily="34" charset="0"/>
                <a:cs typeface="Arial" pitchFamily="34" charset="0"/>
              </a:rPr>
              <a:t> in the presence of bile</a:t>
            </a:r>
          </a:p>
          <a:p>
            <a:pPr algn="just" eaLnBrk="1" hangingPunct="1">
              <a:lnSpc>
                <a:spcPts val="4400"/>
              </a:lnSpc>
              <a:spcBef>
                <a:spcPct val="0"/>
              </a:spcBef>
            </a:pPr>
            <a:r>
              <a:rPr lang="en-US" altLang="en-US" b="1" dirty="0" smtClean="0">
                <a:solidFill>
                  <a:srgbClr val="002060"/>
                </a:solidFill>
                <a:latin typeface="Arial Narrow" pitchFamily="34" charset="0"/>
                <a:cs typeface="Arial" pitchFamily="34" charset="0"/>
              </a:rPr>
              <a:t>Important clinical infections include: </a:t>
            </a:r>
          </a:p>
          <a:p>
            <a:pPr lvl="1" algn="just" eaLnBrk="1" hangingPunct="1">
              <a:lnSpc>
                <a:spcPts val="4400"/>
              </a:lnSpc>
              <a:spcBef>
                <a:spcPct val="0"/>
              </a:spcBef>
            </a:pPr>
            <a:r>
              <a:rPr lang="en-US" altLang="en-US" dirty="0" smtClean="0">
                <a:latin typeface="Arial Narrow" pitchFamily="34" charset="0"/>
                <a:cs typeface="Arial" pitchFamily="34" charset="0"/>
              </a:rPr>
              <a:t>UTI (associated with urinary tract catheterization )</a:t>
            </a:r>
          </a:p>
          <a:p>
            <a:pPr lvl="1" algn="just" eaLnBrk="1" hangingPunct="1">
              <a:lnSpc>
                <a:spcPts val="4400"/>
              </a:lnSpc>
              <a:spcBef>
                <a:spcPct val="0"/>
              </a:spcBef>
            </a:pPr>
            <a:r>
              <a:rPr lang="en-US" altLang="en-US" dirty="0" smtClean="0">
                <a:latin typeface="Arial Narrow" pitchFamily="34" charset="0"/>
                <a:cs typeface="Arial" pitchFamily="34" charset="0"/>
              </a:rPr>
              <a:t>Bacteremia </a:t>
            </a:r>
          </a:p>
          <a:p>
            <a:pPr lvl="1" algn="just" eaLnBrk="1" hangingPunct="1">
              <a:lnSpc>
                <a:spcPts val="4400"/>
              </a:lnSpc>
              <a:spcBef>
                <a:spcPct val="0"/>
              </a:spcBef>
            </a:pPr>
            <a:r>
              <a:rPr lang="en-US" altLang="en-US" b="1" dirty="0" smtClean="0">
                <a:solidFill>
                  <a:srgbClr val="FF0000"/>
                </a:solidFill>
                <a:latin typeface="Arial Narrow" pitchFamily="34" charset="0"/>
                <a:cs typeface="Arial" pitchFamily="34" charset="0"/>
              </a:rPr>
              <a:t>Bacterial endocarditis </a:t>
            </a:r>
            <a:r>
              <a:rPr lang="en-US" altLang="en-US" dirty="0" smtClean="0">
                <a:latin typeface="Arial Narrow" pitchFamily="34" charset="0"/>
                <a:cs typeface="Arial" pitchFamily="34" charset="0"/>
              </a:rPr>
              <a:t>(5-15% of endocarditis cases)</a:t>
            </a:r>
          </a:p>
          <a:p>
            <a:pPr lvl="1" algn="just" eaLnBrk="1" hangingPunct="1">
              <a:lnSpc>
                <a:spcPts val="4400"/>
              </a:lnSpc>
              <a:spcBef>
                <a:spcPct val="0"/>
              </a:spcBef>
            </a:pPr>
            <a:r>
              <a:rPr lang="en-US" altLang="en-US" dirty="0" smtClean="0">
                <a:latin typeface="Arial Narrow" pitchFamily="34" charset="0"/>
                <a:cs typeface="Arial" pitchFamily="34" charset="0"/>
              </a:rPr>
              <a:t>Meningitis (uncommon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2133600"/>
            <a:ext cx="17526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260350"/>
            <a:ext cx="7645400" cy="838200"/>
          </a:xfrm>
        </p:spPr>
        <p:txBody>
          <a:bodyPr/>
          <a:lstStyle/>
          <a:p>
            <a:pPr eaLnBrk="1" hangingPunct="1"/>
            <a:r>
              <a:rPr lang="en-US" altLang="en-US" b="1" dirty="0" smtClean="0">
                <a:solidFill>
                  <a:srgbClr val="002060"/>
                </a:solidFill>
                <a:latin typeface="Arial Narrow" pitchFamily="34" charset="0"/>
                <a:cs typeface="Arial" pitchFamily="34" charset="0"/>
              </a:rPr>
              <a:t>Treatment of </a:t>
            </a:r>
            <a:r>
              <a:rPr lang="en-US" altLang="en-US" b="1" i="1" dirty="0" smtClean="0">
                <a:solidFill>
                  <a:srgbClr val="002060"/>
                </a:solidFill>
                <a:latin typeface="Arial Narrow" pitchFamily="34" charset="0"/>
                <a:cs typeface="Arial" pitchFamily="34" charset="0"/>
              </a:rPr>
              <a:t>Enterococcus</a:t>
            </a:r>
            <a:r>
              <a:rPr lang="en-US" altLang="en-US" b="1" dirty="0" smtClean="0">
                <a:solidFill>
                  <a:srgbClr val="002060"/>
                </a:solidFill>
                <a:latin typeface="Arial Narrow" pitchFamily="34" charset="0"/>
                <a:cs typeface="Arial" pitchFamily="34" charset="0"/>
              </a:rPr>
              <a:t> </a:t>
            </a:r>
          </a:p>
        </p:txBody>
      </p:sp>
      <p:sp>
        <p:nvSpPr>
          <p:cNvPr id="63491" name="Rectangle 3"/>
          <p:cNvSpPr>
            <a:spLocks noGrp="1" noChangeArrowheads="1"/>
          </p:cNvSpPr>
          <p:nvPr>
            <p:ph type="body" sz="half" idx="1"/>
          </p:nvPr>
        </p:nvSpPr>
        <p:spPr>
          <a:xfrm>
            <a:off x="179388" y="1052513"/>
            <a:ext cx="8820150" cy="5689600"/>
          </a:xfrm>
        </p:spPr>
        <p:txBody>
          <a:bodyPr/>
          <a:lstStyle/>
          <a:p>
            <a:pPr algn="just" eaLnBrk="1" hangingPunct="1">
              <a:lnSpc>
                <a:spcPct val="200000"/>
              </a:lnSpc>
              <a:spcBef>
                <a:spcPct val="0"/>
              </a:spcBef>
            </a:pPr>
            <a:r>
              <a:rPr lang="en-US" altLang="en-US" sz="3000" dirty="0" smtClean="0">
                <a:latin typeface="Arial Narrow" pitchFamily="34" charset="0"/>
                <a:cs typeface="Arial" pitchFamily="34" charset="0"/>
              </a:rPr>
              <a:t>Have high level of intrinsic antibiotic resistance</a:t>
            </a:r>
          </a:p>
          <a:p>
            <a:pPr lvl="1" algn="just" eaLnBrk="1" hangingPunct="1">
              <a:lnSpc>
                <a:spcPct val="200000"/>
              </a:lnSpc>
              <a:spcBef>
                <a:spcPct val="0"/>
              </a:spcBef>
            </a:pPr>
            <a:r>
              <a:rPr lang="en-US" altLang="en-US" sz="2600" dirty="0" smtClean="0">
                <a:latin typeface="Arial Narrow" pitchFamily="34" charset="0"/>
                <a:cs typeface="Arial" pitchFamily="34" charset="0"/>
              </a:rPr>
              <a:t>Some are intrinsically resistant to </a:t>
            </a:r>
            <a:r>
              <a:rPr lang="el-GR" altLang="en-US" sz="2600" dirty="0" smtClean="0">
                <a:latin typeface="Arial Narrow" pitchFamily="34" charset="0"/>
                <a:cs typeface="Arial" pitchFamily="34" charset="0"/>
              </a:rPr>
              <a:t>β</a:t>
            </a:r>
            <a:r>
              <a:rPr lang="en-US" altLang="en-US" sz="2600" dirty="0" smtClean="0">
                <a:latin typeface="Arial Narrow" pitchFamily="34" charset="0"/>
                <a:cs typeface="Arial" pitchFamily="34" charset="0"/>
              </a:rPr>
              <a:t>-lactams &amp; aminoglycoside</a:t>
            </a:r>
          </a:p>
          <a:p>
            <a:pPr algn="just" eaLnBrk="1" hangingPunct="1">
              <a:lnSpc>
                <a:spcPct val="200000"/>
              </a:lnSpc>
              <a:spcBef>
                <a:spcPct val="0"/>
              </a:spcBef>
            </a:pPr>
            <a:r>
              <a:rPr lang="en-US" altLang="en-US" sz="3000" dirty="0" smtClean="0">
                <a:latin typeface="Arial Narrow" pitchFamily="34" charset="0"/>
                <a:cs typeface="Arial" pitchFamily="34" charset="0"/>
              </a:rPr>
              <a:t>Sensitive strains treated with ampicillin and vancomycin</a:t>
            </a:r>
          </a:p>
          <a:p>
            <a:pPr algn="just" eaLnBrk="1" hangingPunct="1">
              <a:lnSpc>
                <a:spcPct val="200000"/>
              </a:lnSpc>
              <a:spcBef>
                <a:spcPct val="0"/>
              </a:spcBef>
            </a:pPr>
            <a:r>
              <a:rPr lang="en-US" altLang="en-US" sz="3000" dirty="0" smtClean="0">
                <a:latin typeface="Arial Narrow" pitchFamily="34" charset="0"/>
                <a:cs typeface="Arial" pitchFamily="34" charset="0"/>
              </a:rPr>
              <a:t>Emergence of Vancomycin Resistant </a:t>
            </a:r>
            <a:r>
              <a:rPr lang="en-US" altLang="en-US" sz="3000" i="1" dirty="0" smtClean="0">
                <a:latin typeface="Arial Narrow" pitchFamily="34" charset="0"/>
                <a:cs typeface="Arial" pitchFamily="34" charset="0"/>
              </a:rPr>
              <a:t>Enterococcus</a:t>
            </a:r>
            <a:r>
              <a:rPr lang="en-US" altLang="en-US" sz="3000" dirty="0" smtClean="0">
                <a:latin typeface="Arial Narrow" pitchFamily="34" charset="0"/>
                <a:cs typeface="Arial" pitchFamily="34" charset="0"/>
              </a:rPr>
              <a:t> (VRE) in nosocomial infections</a:t>
            </a:r>
          </a:p>
          <a:p>
            <a:pPr algn="just" eaLnBrk="1" hangingPunct="1">
              <a:lnSpc>
                <a:spcPct val="200000"/>
              </a:lnSpc>
              <a:spcBef>
                <a:spcPct val="0"/>
              </a:spcBef>
            </a:pPr>
            <a:r>
              <a:rPr lang="en-US" altLang="en-US" sz="3000" dirty="0" smtClean="0">
                <a:latin typeface="Arial Narrow" pitchFamily="34" charset="0"/>
                <a:cs typeface="Arial" pitchFamily="34" charset="0"/>
              </a:rPr>
              <a:t>VRE may be treated with quinupristin/</a:t>
            </a:r>
            <a:r>
              <a:rPr lang="en-US" altLang="en-US" sz="3000" dirty="0" err="1" smtClean="0">
                <a:latin typeface="Arial Narrow" pitchFamily="34" charset="0"/>
                <a:cs typeface="Arial" pitchFamily="34" charset="0"/>
              </a:rPr>
              <a:t>dalfopristin</a:t>
            </a:r>
            <a:endParaRPr lang="en-US" altLang="en-US" sz="3000" dirty="0" smtClean="0">
              <a:latin typeface="Arial Narrow" pitchFamily="34" charset="0"/>
              <a:cs typeface="Arial" pitchFamily="34" charset="0"/>
            </a:endParaRPr>
          </a:p>
        </p:txBody>
      </p:sp>
    </p:spTree>
  </p:cSld>
  <p:clrMapOvr>
    <a:masterClrMapping/>
  </p:clrMapOvr>
  <p:transition spd="slow"/>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a:xfrm>
            <a:off x="527050" y="260350"/>
            <a:ext cx="7645400" cy="838200"/>
          </a:xfrm>
        </p:spPr>
        <p:txBody>
          <a:bodyPr/>
          <a:lstStyle/>
          <a:p>
            <a:pPr eaLnBrk="1" hangingPunct="1">
              <a:defRPr/>
            </a:pPr>
            <a:r>
              <a:rPr lang="en-US" altLang="en-US" b="1" dirty="0" smtClean="0">
                <a:solidFill>
                  <a:srgbClr val="002060"/>
                </a:solidFill>
                <a:latin typeface="Arial Narrow" pitchFamily="34" charset="0"/>
                <a:ea typeface="+mj-ea"/>
                <a:cs typeface="+mn-cs"/>
              </a:rPr>
              <a:t>Group D 2- </a:t>
            </a:r>
            <a:r>
              <a:rPr lang="en-US" b="1" dirty="0" smtClean="0">
                <a:solidFill>
                  <a:srgbClr val="002060"/>
                </a:solidFill>
                <a:latin typeface="Arial Narrow" pitchFamily="34" charset="0"/>
                <a:ea typeface="+mj-ea"/>
                <a:cs typeface="+mn-cs"/>
                <a:sym typeface="Symbol" pitchFamily="18" charset="2"/>
              </a:rPr>
              <a:t>Non-Enterococcus </a:t>
            </a:r>
            <a:endParaRPr lang="en-US" altLang="en-US" b="1" dirty="0" smtClean="0">
              <a:solidFill>
                <a:srgbClr val="002060"/>
              </a:solidFill>
              <a:latin typeface="Arial Narrow" pitchFamily="34" charset="0"/>
              <a:ea typeface="+mj-ea"/>
              <a:cs typeface="+mn-cs"/>
            </a:endParaRPr>
          </a:p>
        </p:txBody>
      </p:sp>
      <p:sp>
        <p:nvSpPr>
          <p:cNvPr id="122883" name="Rectangle 3"/>
          <p:cNvSpPr>
            <a:spLocks noGrp="1" noChangeArrowheads="1"/>
          </p:cNvSpPr>
          <p:nvPr>
            <p:ph type="body" sz="half" idx="1"/>
          </p:nvPr>
        </p:nvSpPr>
        <p:spPr>
          <a:xfrm>
            <a:off x="323850" y="1066800"/>
            <a:ext cx="8515350" cy="5562600"/>
          </a:xfrm>
        </p:spPr>
        <p:txBody>
          <a:bodyPr/>
          <a:lstStyle/>
          <a:p>
            <a:pPr algn="just" eaLnBrk="1" hangingPunct="1">
              <a:spcBef>
                <a:spcPct val="0"/>
              </a:spcBef>
              <a:defRPr/>
            </a:pPr>
            <a:r>
              <a:rPr lang="en-US" b="1" i="1" dirty="0" smtClean="0">
                <a:solidFill>
                  <a:srgbClr val="FF0000"/>
                </a:solidFill>
                <a:latin typeface="Arial Narrow" pitchFamily="34" charset="0"/>
                <a:ea typeface="+mn-ea"/>
                <a:cs typeface="Arial" pitchFamily="34" charset="0"/>
              </a:rPr>
              <a:t>Streptococcus </a:t>
            </a:r>
            <a:r>
              <a:rPr lang="en-US" b="1" i="1" dirty="0" err="1" smtClean="0">
                <a:solidFill>
                  <a:srgbClr val="FF0000"/>
                </a:solidFill>
                <a:latin typeface="Arial Narrow" pitchFamily="34" charset="0"/>
                <a:ea typeface="+mn-ea"/>
                <a:cs typeface="Arial" pitchFamily="34" charset="0"/>
              </a:rPr>
              <a:t>bovis</a:t>
            </a:r>
            <a:endParaRPr lang="en-US" b="1" i="1" dirty="0" smtClean="0">
              <a:solidFill>
                <a:srgbClr val="FF0000"/>
              </a:solidFill>
              <a:latin typeface="Arial Narrow" pitchFamily="34" charset="0"/>
              <a:ea typeface="+mn-ea"/>
              <a:cs typeface="Arial" pitchFamily="34" charset="0"/>
            </a:endParaRPr>
          </a:p>
          <a:p>
            <a:pPr algn="just" eaLnBrk="1" hangingPunct="1">
              <a:spcBef>
                <a:spcPct val="0"/>
              </a:spcBef>
              <a:defRPr/>
            </a:pPr>
            <a:r>
              <a:rPr lang="en-US" dirty="0" smtClean="0">
                <a:latin typeface="Arial Narrow" pitchFamily="34" charset="0"/>
                <a:ea typeface="+mn-ea"/>
                <a:cs typeface="Arial" pitchFamily="34" charset="0"/>
              </a:rPr>
              <a:t>Normally found in the rumen of cattle and the colon of simple stomached animals</a:t>
            </a:r>
          </a:p>
          <a:p>
            <a:pPr algn="just" eaLnBrk="1" hangingPunct="1">
              <a:spcBef>
                <a:spcPct val="0"/>
              </a:spcBef>
              <a:defRPr/>
            </a:pPr>
            <a:r>
              <a:rPr lang="en-US" dirty="0" smtClean="0">
                <a:latin typeface="Arial Narrow" pitchFamily="34" charset="0"/>
                <a:ea typeface="+mn-ea"/>
                <a:cs typeface="Arial" pitchFamily="34" charset="0"/>
              </a:rPr>
              <a:t>Hydrolyze </a:t>
            </a:r>
            <a:r>
              <a:rPr lang="en-US" dirty="0" err="1" smtClean="0">
                <a:latin typeface="Arial Narrow" pitchFamily="34" charset="0"/>
                <a:ea typeface="+mn-ea"/>
                <a:cs typeface="Arial" pitchFamily="34" charset="0"/>
              </a:rPr>
              <a:t>esculin</a:t>
            </a:r>
            <a:r>
              <a:rPr lang="en-US" dirty="0" smtClean="0">
                <a:latin typeface="Arial Narrow" pitchFamily="34" charset="0"/>
                <a:ea typeface="+mn-ea"/>
                <a:cs typeface="Arial" pitchFamily="34" charset="0"/>
              </a:rPr>
              <a:t> in presence of bile </a:t>
            </a:r>
          </a:p>
          <a:p>
            <a:pPr algn="just" eaLnBrk="1" hangingPunct="1">
              <a:spcBef>
                <a:spcPct val="0"/>
              </a:spcBef>
              <a:defRPr/>
            </a:pPr>
            <a:r>
              <a:rPr lang="en-US" dirty="0" smtClean="0">
                <a:latin typeface="Arial Narrow" pitchFamily="34" charset="0"/>
                <a:ea typeface="+mn-ea"/>
                <a:cs typeface="Arial" pitchFamily="34" charset="0"/>
              </a:rPr>
              <a:t>But </a:t>
            </a:r>
            <a:r>
              <a:rPr lang="en-US" b="1" dirty="0" smtClean="0">
                <a:solidFill>
                  <a:srgbClr val="0070C0"/>
                </a:solidFill>
                <a:latin typeface="Arial Narrow" pitchFamily="34" charset="0"/>
                <a:ea typeface="+mn-ea"/>
                <a:cs typeface="Arial" pitchFamily="34" charset="0"/>
              </a:rPr>
              <a:t>not tolerate 6.5% </a:t>
            </a:r>
            <a:r>
              <a:rPr lang="en-US" b="1" dirty="0" err="1" smtClean="0">
                <a:solidFill>
                  <a:srgbClr val="0070C0"/>
                </a:solidFill>
                <a:latin typeface="Arial Narrow" pitchFamily="34" charset="0"/>
                <a:ea typeface="+mn-ea"/>
                <a:cs typeface="Arial" pitchFamily="34" charset="0"/>
              </a:rPr>
              <a:t>NaCl</a:t>
            </a:r>
            <a:endParaRPr lang="en-US" altLang="en-US" b="1" dirty="0" smtClean="0">
              <a:solidFill>
                <a:srgbClr val="0070C0"/>
              </a:solidFill>
              <a:latin typeface="Arial Narrow" pitchFamily="34" charset="0"/>
              <a:ea typeface="+mn-ea"/>
              <a:cs typeface="Arial" pitchFamily="34" charset="0"/>
            </a:endParaRPr>
          </a:p>
          <a:p>
            <a:pPr algn="just" eaLnBrk="1" hangingPunct="1">
              <a:spcBef>
                <a:spcPct val="0"/>
              </a:spcBef>
              <a:defRPr/>
            </a:pPr>
            <a:r>
              <a:rPr lang="en-US" b="1" dirty="0" smtClean="0">
                <a:solidFill>
                  <a:srgbClr val="7030A0"/>
                </a:solidFill>
                <a:latin typeface="Arial Narrow" pitchFamily="34" charset="0"/>
                <a:ea typeface="+mn-ea"/>
                <a:cs typeface="Arial" pitchFamily="34" charset="0"/>
              </a:rPr>
              <a:t>Important clinical infections include: </a:t>
            </a:r>
          </a:p>
          <a:p>
            <a:pPr marL="514350" indent="-514350" algn="just" eaLnBrk="1" hangingPunct="1">
              <a:buFont typeface="+mj-lt"/>
              <a:buAutoNum type="alphaUcPeriod"/>
              <a:defRPr/>
            </a:pPr>
            <a:r>
              <a:rPr lang="en-US" b="1" dirty="0" smtClean="0">
                <a:solidFill>
                  <a:srgbClr val="FF0000"/>
                </a:solidFill>
                <a:latin typeface="Arial Narrow" pitchFamily="34" charset="0"/>
                <a:ea typeface="+mn-ea"/>
                <a:cs typeface="Arial" pitchFamily="34" charset="0"/>
              </a:rPr>
              <a:t>Most common infection</a:t>
            </a:r>
            <a:r>
              <a:rPr lang="en-US" dirty="0" smtClean="0">
                <a:solidFill>
                  <a:srgbClr val="FF0000"/>
                </a:solidFill>
                <a:latin typeface="Arial Narrow" pitchFamily="34" charset="0"/>
                <a:ea typeface="+mn-ea"/>
                <a:cs typeface="Arial" pitchFamily="34" charset="0"/>
              </a:rPr>
              <a:t>: </a:t>
            </a:r>
          </a:p>
          <a:p>
            <a:pPr algn="just" eaLnBrk="1" hangingPunct="1">
              <a:defRPr/>
            </a:pPr>
            <a:r>
              <a:rPr lang="en-US" altLang="en-US" dirty="0" smtClean="0">
                <a:latin typeface="Arial Narrow" pitchFamily="34" charset="0"/>
                <a:ea typeface="+mn-ea"/>
                <a:cs typeface="Arial" pitchFamily="34" charset="0"/>
              </a:rPr>
              <a:t>Bacteremia with or without </a:t>
            </a:r>
            <a:r>
              <a:rPr lang="en-US" altLang="en-US" dirty="0" err="1" smtClean="0">
                <a:latin typeface="Arial Narrow" pitchFamily="34" charset="0"/>
                <a:ea typeface="+mn-ea"/>
                <a:cs typeface="Arial" pitchFamily="34" charset="0"/>
              </a:rPr>
              <a:t>Endocarditis</a:t>
            </a:r>
            <a:endParaRPr lang="en-US" altLang="en-US" dirty="0" smtClean="0">
              <a:latin typeface="Arial Narrow" pitchFamily="34" charset="0"/>
              <a:ea typeface="+mn-ea"/>
              <a:cs typeface="Arial" pitchFamily="34" charset="0"/>
            </a:endParaRPr>
          </a:p>
          <a:p>
            <a:pPr marL="514350" indent="-514350" algn="just" eaLnBrk="1" hangingPunct="1">
              <a:buFont typeface="+mj-lt"/>
              <a:buAutoNum type="alphaUcPeriod"/>
              <a:defRPr/>
            </a:pPr>
            <a:r>
              <a:rPr lang="en-US" b="1" dirty="0" smtClean="0">
                <a:solidFill>
                  <a:srgbClr val="FF0000"/>
                </a:solidFill>
                <a:latin typeface="Arial Narrow" pitchFamily="34" charset="0"/>
                <a:ea typeface="+mn-ea"/>
                <a:cs typeface="Arial" pitchFamily="34" charset="0"/>
              </a:rPr>
              <a:t>Less-common infections</a:t>
            </a:r>
            <a:endParaRPr lang="en-US" altLang="en-US" b="1" dirty="0" smtClean="0">
              <a:solidFill>
                <a:srgbClr val="FF0000"/>
              </a:solidFill>
              <a:latin typeface="Arial Narrow" pitchFamily="34" charset="0"/>
              <a:ea typeface="+mn-ea"/>
              <a:cs typeface="Arial" pitchFamily="34" charset="0"/>
            </a:endParaRPr>
          </a:p>
          <a:p>
            <a:pPr algn="just" eaLnBrk="1" hangingPunct="1">
              <a:defRPr/>
            </a:pPr>
            <a:r>
              <a:rPr lang="en-US" sz="3100" dirty="0" smtClean="0">
                <a:latin typeface="Arial Narrow" pitchFamily="34" charset="0"/>
                <a:ea typeface="+mn-ea"/>
                <a:cs typeface="Arial" pitchFamily="34" charset="0"/>
              </a:rPr>
              <a:t>Neonatal septicemia, meningitis, </a:t>
            </a:r>
            <a:r>
              <a:rPr lang="en-US" altLang="en-US" sz="3100" dirty="0" smtClean="0">
                <a:latin typeface="Arial Narrow" pitchFamily="34" charset="0"/>
                <a:ea typeface="+mn-ea"/>
                <a:cs typeface="Arial" pitchFamily="34" charset="0"/>
              </a:rPr>
              <a:t>UTI, Wound infection</a:t>
            </a:r>
          </a:p>
          <a:p>
            <a:pPr lvl="1" algn="just" eaLnBrk="1" hangingPunct="1">
              <a:defRPr/>
            </a:pPr>
            <a:endParaRPr lang="en-US" altLang="en-US" sz="3200" dirty="0" smtClean="0">
              <a:latin typeface="Arial Narrow" pitchFamily="34" charset="0"/>
              <a:ea typeface="+mn-ea"/>
              <a:cs typeface="Arial" pitchFamily="34" charset="0"/>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
          <p:cNvSpPr>
            <a:spLocks noGrp="1"/>
          </p:cNvSpPr>
          <p:nvPr>
            <p:ph type="title"/>
          </p:nvPr>
        </p:nvSpPr>
        <p:spPr/>
        <p:txBody>
          <a:bodyPr/>
          <a:lstStyle/>
          <a:p>
            <a:r>
              <a:rPr lang="en-US" altLang="en-US" b="1" smtClean="0">
                <a:solidFill>
                  <a:srgbClr val="002060"/>
                </a:solidFill>
              </a:rPr>
              <a:t>Microbial Factors</a:t>
            </a:r>
            <a:endParaRPr lang="ar-SA" altLang="en-US" b="1" smtClean="0">
              <a:solidFill>
                <a:srgbClr val="002060"/>
              </a:solidFill>
            </a:endParaRPr>
          </a:p>
        </p:txBody>
      </p:sp>
      <p:sp>
        <p:nvSpPr>
          <p:cNvPr id="29699" name="Content Placeholder 1"/>
          <p:cNvSpPr>
            <a:spLocks noGrp="1"/>
          </p:cNvSpPr>
          <p:nvPr>
            <p:ph idx="1"/>
          </p:nvPr>
        </p:nvSpPr>
        <p:spPr>
          <a:xfrm>
            <a:off x="304800" y="1295400"/>
            <a:ext cx="8686800" cy="5105400"/>
          </a:xfrm>
        </p:spPr>
        <p:txBody>
          <a:bodyPr/>
          <a:lstStyle/>
          <a:p>
            <a:pPr algn="just" eaLnBrk="1" hangingPunct="1">
              <a:lnSpc>
                <a:spcPts val="2500"/>
              </a:lnSpc>
            </a:pPr>
            <a:r>
              <a:rPr lang="en-US" altLang="en-US" b="1" dirty="0" smtClean="0">
                <a:solidFill>
                  <a:srgbClr val="FF0000"/>
                </a:solidFill>
              </a:rPr>
              <a:t>Pathogenicity</a:t>
            </a:r>
            <a:r>
              <a:rPr lang="en-US" altLang="en-US" dirty="0" smtClean="0"/>
              <a:t> </a:t>
            </a:r>
          </a:p>
          <a:p>
            <a:pPr lvl="1" algn="just" eaLnBrk="1" hangingPunct="1">
              <a:lnSpc>
                <a:spcPts val="2500"/>
              </a:lnSpc>
            </a:pPr>
            <a:r>
              <a:rPr lang="en-US" altLang="en-US" dirty="0" smtClean="0"/>
              <a:t>Ability of a pathogen to produce a disease by overcoming the defenses of the host</a:t>
            </a:r>
          </a:p>
          <a:p>
            <a:pPr algn="just" eaLnBrk="1" hangingPunct="1">
              <a:lnSpc>
                <a:spcPts val="2500"/>
              </a:lnSpc>
            </a:pPr>
            <a:r>
              <a:rPr lang="en-US" altLang="en-US" b="1" dirty="0" smtClean="0">
                <a:solidFill>
                  <a:srgbClr val="FF0000"/>
                </a:solidFill>
              </a:rPr>
              <a:t>Virulence </a:t>
            </a:r>
          </a:p>
          <a:p>
            <a:pPr lvl="1" algn="just" eaLnBrk="1" hangingPunct="1">
              <a:lnSpc>
                <a:spcPts val="2500"/>
              </a:lnSpc>
            </a:pPr>
            <a:r>
              <a:rPr lang="en-US" altLang="en-US" dirty="0" smtClean="0"/>
              <a:t>Degree/extent/measure of pathogenicity</a:t>
            </a:r>
          </a:p>
          <a:p>
            <a:pPr lvl="2" algn="just" eaLnBrk="1" hangingPunct="1">
              <a:lnSpc>
                <a:spcPts val="2500"/>
              </a:lnSpc>
            </a:pPr>
            <a:r>
              <a:rPr lang="en-US" altLang="en-US" sz="2800" dirty="0" smtClean="0"/>
              <a:t>Highly virulent organism </a:t>
            </a:r>
            <a:r>
              <a:rPr lang="en-US" altLang="en-US" sz="2800" dirty="0" smtClean="0">
                <a:sym typeface="Symbol" pitchFamily="18" charset="2"/>
              </a:rPr>
              <a:t> Sever disease</a:t>
            </a:r>
          </a:p>
          <a:p>
            <a:pPr lvl="2" algn="just" eaLnBrk="1" hangingPunct="1">
              <a:lnSpc>
                <a:spcPts val="2500"/>
              </a:lnSpc>
            </a:pPr>
            <a:r>
              <a:rPr lang="en-US" altLang="en-US" sz="2800" dirty="0" smtClean="0">
                <a:sym typeface="Symbol" pitchFamily="18" charset="2"/>
              </a:rPr>
              <a:t>Moderate virulent organism  Mild disease</a:t>
            </a:r>
          </a:p>
          <a:p>
            <a:pPr lvl="2" algn="just" eaLnBrk="1" hangingPunct="1">
              <a:lnSpc>
                <a:spcPts val="2500"/>
              </a:lnSpc>
            </a:pPr>
            <a:r>
              <a:rPr lang="en-US" altLang="en-US" sz="2800" dirty="0" err="1" smtClean="0">
                <a:sym typeface="Symbol" pitchFamily="18" charset="2"/>
              </a:rPr>
              <a:t>Avirulent</a:t>
            </a:r>
            <a:r>
              <a:rPr lang="en-US" altLang="en-US" sz="2800" dirty="0" smtClean="0">
                <a:sym typeface="Symbol" pitchFamily="18" charset="2"/>
              </a:rPr>
              <a:t> organism  unable to produce disease</a:t>
            </a:r>
            <a:endParaRPr lang="en-US" altLang="en-US" sz="2800" dirty="0" smtClean="0"/>
          </a:p>
          <a:p>
            <a:pPr algn="just" eaLnBrk="1" hangingPunct="1">
              <a:lnSpc>
                <a:spcPts val="2500"/>
              </a:lnSpc>
            </a:pPr>
            <a:r>
              <a:rPr lang="en-US" altLang="en-US" b="1" dirty="0" smtClean="0">
                <a:solidFill>
                  <a:srgbClr val="FF0000"/>
                </a:solidFill>
              </a:rPr>
              <a:t>Virulence factors</a:t>
            </a:r>
          </a:p>
          <a:p>
            <a:pPr lvl="1" algn="just" eaLnBrk="1" hangingPunct="1">
              <a:lnSpc>
                <a:spcPts val="2500"/>
              </a:lnSpc>
            </a:pPr>
            <a:r>
              <a:rPr lang="en-US" altLang="en-US" dirty="0" smtClean="0"/>
              <a:t>Properties of M.O.  responsible for its pathogenicity</a:t>
            </a:r>
            <a:endParaRPr lang="en-US" altLang="en-US" b="1" dirty="0" smtClean="0">
              <a:solidFill>
                <a:srgbClr val="FF0000"/>
              </a:solidFill>
            </a:endParaRPr>
          </a:p>
          <a:p>
            <a:pPr algn="just" eaLnBrk="1" hangingPunct="1">
              <a:lnSpc>
                <a:spcPts val="2500"/>
              </a:lnSpc>
            </a:pPr>
            <a:r>
              <a:rPr lang="en-US" altLang="en-US" b="1" dirty="0" smtClean="0">
                <a:solidFill>
                  <a:srgbClr val="FF0000"/>
                </a:solidFill>
              </a:rPr>
              <a:t>Pathogenesis</a:t>
            </a:r>
            <a:r>
              <a:rPr lang="en-US" altLang="en-US" dirty="0" smtClean="0"/>
              <a:t> </a:t>
            </a:r>
          </a:p>
          <a:p>
            <a:pPr lvl="1" algn="just" eaLnBrk="1" hangingPunct="1">
              <a:lnSpc>
                <a:spcPts val="2500"/>
              </a:lnSpc>
            </a:pPr>
            <a:r>
              <a:rPr lang="en-US" altLang="en-US" dirty="0" smtClean="0"/>
              <a:t>The mechanism that causes the disease</a:t>
            </a:r>
          </a:p>
          <a:p>
            <a:pPr lvl="1" algn="just" eaLnBrk="1" hangingPunct="1">
              <a:lnSpc>
                <a:spcPts val="2500"/>
              </a:lnSpc>
            </a:pPr>
            <a:r>
              <a:rPr lang="en-US" altLang="en-US" dirty="0" smtClean="0"/>
              <a:t>Development of disease</a:t>
            </a:r>
          </a:p>
          <a:p>
            <a:pPr lvl="1" algn="just" eaLnBrk="1" hangingPunct="1">
              <a:lnSpc>
                <a:spcPts val="2500"/>
              </a:lnSpc>
              <a:buFont typeface="Arial" pitchFamily="34" charset="0"/>
              <a:buNone/>
            </a:pPr>
            <a:r>
              <a:rPr lang="en-US" altLang="en-US" dirty="0" smtClean="0"/>
              <a:t> </a:t>
            </a:r>
          </a:p>
        </p:txBody>
      </p:sp>
      <p:sp>
        <p:nvSpPr>
          <p:cNvPr id="29701"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29702" name="Slide Number Placeholder 4"/>
          <p:cNvSpPr>
            <a:spLocks noGrp="1"/>
          </p:cNvSpPr>
          <p:nvPr>
            <p:ph type="sldNum" sz="quarter" idx="12"/>
          </p:nvPr>
        </p:nvSpPr>
        <p:spPr bwMode="auto">
          <a:noFill/>
          <a:ln>
            <a:miter lim="800000"/>
            <a:headEnd/>
            <a:tailEnd/>
          </a:ln>
        </p:spPr>
        <p:txBody>
          <a:bodyPr/>
          <a:lstStyle/>
          <a:p>
            <a:fld id="{8B7D3016-731C-488D-A772-AA30C6841F87}" type="slidenum">
              <a:rPr lang="ar-SA" altLang="en-US" smtClean="0">
                <a:cs typeface="Calibri" pitchFamily="34" charset="0"/>
              </a:rPr>
              <a:pPr/>
              <a:t>11</a:t>
            </a:fld>
            <a:endParaRPr lang="ar-SA" altLang="en-US" smtClean="0">
              <a:cs typeface="Calibri" pitchFamily="34" charset="0"/>
            </a:endParaRPr>
          </a:p>
        </p:txBody>
      </p:sp>
    </p:spTree>
    <p:extLst>
      <p:ext uri="{BB962C8B-B14F-4D97-AF65-F5344CB8AC3E}">
        <p14:creationId xmlns:p14="http://schemas.microsoft.com/office/powerpoint/2010/main" val="138128097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Grp="1" noChangeArrowheads="1"/>
          </p:cNvSpPr>
          <p:nvPr>
            <p:ph type="title"/>
          </p:nvPr>
        </p:nvSpPr>
        <p:spPr>
          <a:xfrm>
            <a:off x="381000" y="304800"/>
            <a:ext cx="8763000" cy="685800"/>
          </a:xfrm>
        </p:spPr>
        <p:txBody>
          <a:bodyPr/>
          <a:lstStyle/>
          <a:p>
            <a:pPr>
              <a:defRPr/>
            </a:pPr>
            <a:r>
              <a:rPr lang="en-US" sz="4000" b="1" dirty="0" smtClean="0">
                <a:solidFill>
                  <a:srgbClr val="002060"/>
                </a:solidFill>
                <a:latin typeface="Arial Narrow" pitchFamily="34" charset="0"/>
                <a:ea typeface="+mj-ea"/>
                <a:cs typeface="+mn-cs"/>
                <a:sym typeface="Symbol" pitchFamily="18" charset="2"/>
              </a:rPr>
              <a:t></a:t>
            </a:r>
            <a:r>
              <a:rPr lang="en-US" sz="4000" b="1" dirty="0" smtClean="0">
                <a:solidFill>
                  <a:srgbClr val="002060"/>
                </a:solidFill>
                <a:latin typeface="Arial Narrow" pitchFamily="34" charset="0"/>
                <a:ea typeface="+mj-ea"/>
                <a:cs typeface="+mn-cs"/>
              </a:rPr>
              <a:t>-Hemolytic Streptococci:  </a:t>
            </a:r>
            <a:r>
              <a:rPr lang="en-US" sz="4000" b="1" dirty="0" err="1" smtClean="0">
                <a:solidFill>
                  <a:srgbClr val="002060"/>
                </a:solidFill>
                <a:latin typeface="Arial Narrow" pitchFamily="34" charset="0"/>
                <a:ea typeface="+mj-ea"/>
                <a:cs typeface="+mn-cs"/>
              </a:rPr>
              <a:t>Viridans</a:t>
            </a:r>
            <a:r>
              <a:rPr lang="en-US" sz="4000" b="1" dirty="0" smtClean="0">
                <a:solidFill>
                  <a:srgbClr val="002060"/>
                </a:solidFill>
                <a:latin typeface="Arial Narrow" pitchFamily="34" charset="0"/>
                <a:ea typeface="+mj-ea"/>
                <a:cs typeface="+mn-cs"/>
              </a:rPr>
              <a:t> Group</a:t>
            </a:r>
          </a:p>
        </p:txBody>
      </p:sp>
      <p:sp>
        <p:nvSpPr>
          <p:cNvPr id="65539" name="Rectangle 3"/>
          <p:cNvSpPr>
            <a:spLocks noGrp="1" noChangeArrowheads="1"/>
          </p:cNvSpPr>
          <p:nvPr>
            <p:ph idx="1"/>
          </p:nvPr>
        </p:nvSpPr>
        <p:spPr>
          <a:xfrm>
            <a:off x="323850" y="1066800"/>
            <a:ext cx="8667750" cy="5486400"/>
          </a:xfrm>
        </p:spPr>
        <p:txBody>
          <a:bodyPr/>
          <a:lstStyle/>
          <a:p>
            <a:pPr algn="just" eaLnBrk="1" hangingPunct="1">
              <a:lnSpc>
                <a:spcPct val="150000"/>
              </a:lnSpc>
            </a:pPr>
            <a:r>
              <a:rPr lang="en-US" altLang="en-US" dirty="0" smtClean="0">
                <a:latin typeface="Arial Narrow" pitchFamily="34" charset="0"/>
                <a:cs typeface="Arial" pitchFamily="34" charset="0"/>
              </a:rPr>
              <a:t>Large complex group</a:t>
            </a:r>
          </a:p>
          <a:p>
            <a:pPr lvl="1" algn="just">
              <a:lnSpc>
                <a:spcPts val="4200"/>
              </a:lnSpc>
            </a:pPr>
            <a:r>
              <a:rPr lang="en-US" altLang="en-US" sz="3200" i="1" dirty="0" smtClean="0">
                <a:solidFill>
                  <a:srgbClr val="7030A0"/>
                </a:solidFill>
                <a:latin typeface="Arial Narrow" pitchFamily="34" charset="0"/>
                <a:cs typeface="Arial" pitchFamily="34" charset="0"/>
              </a:rPr>
              <a:t>Strep. mutans</a:t>
            </a:r>
            <a:r>
              <a:rPr lang="en-US" altLang="en-US" sz="3200" i="1" dirty="0" smtClean="0">
                <a:latin typeface="Arial Narrow" pitchFamily="34" charset="0"/>
                <a:cs typeface="Arial" pitchFamily="34" charset="0"/>
              </a:rPr>
              <a:t>, S. </a:t>
            </a:r>
            <a:r>
              <a:rPr lang="en-US" altLang="en-US" sz="3200" i="1" dirty="0" err="1" smtClean="0">
                <a:latin typeface="Arial Narrow" pitchFamily="34" charset="0"/>
                <a:cs typeface="Arial" pitchFamily="34" charset="0"/>
              </a:rPr>
              <a:t>oralis</a:t>
            </a:r>
            <a:r>
              <a:rPr lang="en-US" altLang="en-US" sz="3200" i="1" dirty="0" smtClean="0">
                <a:latin typeface="Arial Narrow" pitchFamily="34" charset="0"/>
                <a:cs typeface="Arial" pitchFamily="34" charset="0"/>
              </a:rPr>
              <a:t>, S. </a:t>
            </a:r>
            <a:r>
              <a:rPr lang="en-US" altLang="en-US" sz="3200" i="1" dirty="0" err="1" smtClean="0">
                <a:latin typeface="Arial Narrow" pitchFamily="34" charset="0"/>
                <a:cs typeface="Arial" pitchFamily="34" charset="0"/>
              </a:rPr>
              <a:t>salivarus</a:t>
            </a:r>
            <a:r>
              <a:rPr lang="en-US" altLang="en-US" sz="3200" i="1" dirty="0" smtClean="0">
                <a:latin typeface="Arial Narrow" pitchFamily="34" charset="0"/>
                <a:cs typeface="Arial" pitchFamily="34" charset="0"/>
              </a:rPr>
              <a:t>, S. </a:t>
            </a:r>
            <a:r>
              <a:rPr lang="en-US" altLang="en-US" sz="3200" i="1" dirty="0" err="1" smtClean="0">
                <a:latin typeface="Arial Narrow" pitchFamily="34" charset="0"/>
                <a:cs typeface="Arial" pitchFamily="34" charset="0"/>
              </a:rPr>
              <a:t>mitis</a:t>
            </a:r>
            <a:endParaRPr lang="en-US" altLang="en-US" sz="3200" dirty="0" smtClean="0">
              <a:latin typeface="Arial Narrow" pitchFamily="34" charset="0"/>
              <a:cs typeface="Arial" pitchFamily="34" charset="0"/>
            </a:endParaRPr>
          </a:p>
          <a:p>
            <a:pPr algn="just" eaLnBrk="1" hangingPunct="1">
              <a:lnSpc>
                <a:spcPts val="4200"/>
              </a:lnSpc>
            </a:pPr>
            <a:r>
              <a:rPr lang="en-US" altLang="en-US" dirty="0" smtClean="0">
                <a:latin typeface="Arial Narrow" pitchFamily="34" charset="0"/>
                <a:cs typeface="Arial" pitchFamily="34" charset="0"/>
              </a:rPr>
              <a:t>Gram positive </a:t>
            </a:r>
            <a:r>
              <a:rPr lang="en-US" altLang="en-US" dirty="0" err="1" smtClean="0">
                <a:latin typeface="Arial Narrow" pitchFamily="34" charset="0"/>
                <a:cs typeface="Arial" pitchFamily="34" charset="0"/>
              </a:rPr>
              <a:t>cocci</a:t>
            </a:r>
            <a:r>
              <a:rPr lang="en-US" altLang="en-US" dirty="0" smtClean="0">
                <a:latin typeface="Arial Narrow" pitchFamily="34" charset="0"/>
                <a:cs typeface="Arial" pitchFamily="34" charset="0"/>
              </a:rPr>
              <a:t>, </a:t>
            </a:r>
            <a:r>
              <a:rPr lang="en-US" altLang="en-US" dirty="0" smtClean="0">
                <a:latin typeface="Arial Narrow" pitchFamily="34" charset="0"/>
                <a:cs typeface="Arial" pitchFamily="34" charset="0"/>
                <a:sym typeface="Symbol" pitchFamily="18" charset="2"/>
              </a:rPr>
              <a:t></a:t>
            </a:r>
            <a:r>
              <a:rPr lang="en-US" altLang="en-US" dirty="0" smtClean="0">
                <a:latin typeface="Arial Narrow" pitchFamily="34" charset="0"/>
                <a:cs typeface="Arial" pitchFamily="34" charset="0"/>
              </a:rPr>
              <a:t> hemolytic, catalase –</a:t>
            </a:r>
            <a:r>
              <a:rPr lang="en-US" altLang="en-US" dirty="0" err="1" smtClean="0">
                <a:latin typeface="Arial Narrow" pitchFamily="34" charset="0"/>
                <a:cs typeface="Arial" pitchFamily="34" charset="0"/>
              </a:rPr>
              <a:t>ve</a:t>
            </a:r>
            <a:r>
              <a:rPr lang="en-US" altLang="en-US" dirty="0" smtClean="0">
                <a:latin typeface="Arial Narrow" pitchFamily="34" charset="0"/>
                <a:cs typeface="Arial" pitchFamily="34" charset="0"/>
              </a:rPr>
              <a:t> etc</a:t>
            </a:r>
          </a:p>
          <a:p>
            <a:pPr algn="just" eaLnBrk="1" hangingPunct="1">
              <a:lnSpc>
                <a:spcPts val="4200"/>
              </a:lnSpc>
            </a:pPr>
            <a:r>
              <a:rPr lang="en-US" altLang="en-US" dirty="0" smtClean="0">
                <a:latin typeface="Arial Narrow" pitchFamily="34" charset="0"/>
                <a:cs typeface="Arial" pitchFamily="34" charset="0"/>
              </a:rPr>
              <a:t>Members of normal oral and nasopharyngeal flora</a:t>
            </a:r>
          </a:p>
          <a:p>
            <a:pPr algn="just" eaLnBrk="1" hangingPunct="1">
              <a:lnSpc>
                <a:spcPts val="4200"/>
              </a:lnSpc>
            </a:pPr>
            <a:r>
              <a:rPr lang="en-US" altLang="en-US" b="1" dirty="0" smtClean="0">
                <a:solidFill>
                  <a:srgbClr val="FF0000"/>
                </a:solidFill>
                <a:latin typeface="Arial Narrow" pitchFamily="34" charset="0"/>
                <a:cs typeface="Arial" pitchFamily="34" charset="0"/>
              </a:rPr>
              <a:t>Diseases</a:t>
            </a:r>
          </a:p>
          <a:p>
            <a:pPr algn="just" eaLnBrk="1" hangingPunct="1">
              <a:lnSpc>
                <a:spcPts val="3500"/>
              </a:lnSpc>
            </a:pPr>
            <a:r>
              <a:rPr lang="en-US" altLang="en-US" b="1" dirty="0" err="1" smtClean="0">
                <a:solidFill>
                  <a:srgbClr val="7030A0"/>
                </a:solidFill>
                <a:latin typeface="Arial Narrow" pitchFamily="34" charset="0"/>
                <a:cs typeface="Arial" pitchFamily="34" charset="0"/>
              </a:rPr>
              <a:t>Subacute</a:t>
            </a:r>
            <a:r>
              <a:rPr lang="en-US" altLang="en-US" b="1" dirty="0" smtClean="0">
                <a:solidFill>
                  <a:srgbClr val="7030A0"/>
                </a:solidFill>
                <a:latin typeface="Arial Narrow" pitchFamily="34" charset="0"/>
                <a:cs typeface="Arial" pitchFamily="34" charset="0"/>
              </a:rPr>
              <a:t> bacterial </a:t>
            </a:r>
            <a:r>
              <a:rPr lang="en-US" altLang="en-US" b="1" dirty="0" err="1" smtClean="0">
                <a:solidFill>
                  <a:srgbClr val="7030A0"/>
                </a:solidFill>
                <a:latin typeface="Arial Narrow" pitchFamily="34" charset="0"/>
                <a:cs typeface="Arial" pitchFamily="34" charset="0"/>
              </a:rPr>
              <a:t>endocarditis</a:t>
            </a:r>
            <a:r>
              <a:rPr lang="en-US" altLang="en-US" b="1" dirty="0" smtClean="0">
                <a:solidFill>
                  <a:srgbClr val="7030A0"/>
                </a:solidFill>
                <a:latin typeface="Arial Narrow" pitchFamily="34" charset="0"/>
                <a:cs typeface="Arial" pitchFamily="34" charset="0"/>
              </a:rPr>
              <a:t> </a:t>
            </a:r>
            <a:r>
              <a:rPr lang="en-US" altLang="en-US" dirty="0" smtClean="0">
                <a:latin typeface="Arial Narrow" pitchFamily="34" charset="0"/>
                <a:cs typeface="Arial" pitchFamily="34" charset="0"/>
              </a:rPr>
              <a:t>(Serious infection) </a:t>
            </a:r>
            <a:endParaRPr lang="en-US" altLang="en-US" dirty="0" smtClean="0">
              <a:solidFill>
                <a:srgbClr val="7030A0"/>
              </a:solidFill>
              <a:latin typeface="Arial Narrow" pitchFamily="34" charset="0"/>
              <a:cs typeface="Arial" pitchFamily="34" charset="0"/>
            </a:endParaRPr>
          </a:p>
          <a:p>
            <a:pPr lvl="1" algn="just" eaLnBrk="1" hangingPunct="1">
              <a:lnSpc>
                <a:spcPts val="3500"/>
              </a:lnSpc>
            </a:pPr>
            <a:r>
              <a:rPr lang="en-US" altLang="en-US" sz="3200" dirty="0" smtClean="0">
                <a:latin typeface="Arial Narrow" pitchFamily="34" charset="0"/>
                <a:cs typeface="Arial" pitchFamily="34" charset="0"/>
              </a:rPr>
              <a:t>30-40% of cases due to </a:t>
            </a:r>
            <a:r>
              <a:rPr lang="en-US" altLang="en-US" sz="3200" dirty="0" err="1" smtClean="0">
                <a:latin typeface="Arial Narrow" pitchFamily="34" charset="0"/>
                <a:cs typeface="Arial" pitchFamily="34" charset="0"/>
              </a:rPr>
              <a:t>viridans</a:t>
            </a:r>
            <a:r>
              <a:rPr lang="en-US" altLang="en-US" sz="3200" dirty="0" smtClean="0">
                <a:latin typeface="Arial Narrow" pitchFamily="34" charset="0"/>
                <a:cs typeface="Arial" pitchFamily="34" charset="0"/>
              </a:rPr>
              <a:t> streptococci</a:t>
            </a:r>
            <a:endParaRPr lang="en-US" altLang="en-US" sz="3200" b="1" dirty="0" smtClean="0">
              <a:solidFill>
                <a:srgbClr val="7030A0"/>
              </a:solidFill>
              <a:latin typeface="Arial Narrow" pitchFamily="34" charset="0"/>
              <a:cs typeface="Arial" pitchFamily="34" charset="0"/>
            </a:endParaRPr>
          </a:p>
          <a:p>
            <a:pPr algn="just" eaLnBrk="1" hangingPunct="1">
              <a:lnSpc>
                <a:spcPts val="3500"/>
              </a:lnSpc>
            </a:pPr>
            <a:r>
              <a:rPr lang="en-US" altLang="en-US" dirty="0" smtClean="0">
                <a:latin typeface="Arial Narrow" pitchFamily="34" charset="0"/>
                <a:cs typeface="Arial" pitchFamily="34" charset="0"/>
              </a:rPr>
              <a:t>Involved in dental caries</a:t>
            </a:r>
          </a:p>
          <a:p>
            <a:pPr algn="just" eaLnBrk="1" hangingPunct="1">
              <a:lnSpc>
                <a:spcPts val="3500"/>
              </a:lnSpc>
            </a:pPr>
            <a:r>
              <a:rPr lang="en-US" altLang="en-US" dirty="0" smtClean="0">
                <a:latin typeface="Arial Narrow" pitchFamily="34" charset="0"/>
                <a:cs typeface="Arial" pitchFamily="34" charset="0"/>
              </a:rPr>
              <a:t>Bacteremia</a:t>
            </a:r>
          </a:p>
          <a:p>
            <a:pPr algn="just">
              <a:lnSpc>
                <a:spcPts val="4200"/>
              </a:lnSpc>
            </a:pPr>
            <a:endParaRPr lang="en-US" altLang="en-US" dirty="0" smtClean="0">
              <a:latin typeface="Arial Narrow" pitchFamily="34" charset="0"/>
              <a:cs typeface="Arial" pitchFamily="34" charset="0"/>
            </a:endParaRPr>
          </a:p>
        </p:txBody>
      </p:sp>
      <p:sp>
        <p:nvSpPr>
          <p:cNvPr id="6554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5"/>
          <p:cNvSpPr>
            <a:spLocks noGrp="1"/>
          </p:cNvSpPr>
          <p:nvPr>
            <p:ph type="sldNum" sz="quarter" idx="12"/>
          </p:nvPr>
        </p:nvSpPr>
        <p:spPr/>
        <p:txBody>
          <a:bodyPr rtlCol="0"/>
          <a:lstStyle/>
          <a:p>
            <a:pPr fontAlgn="auto">
              <a:spcBef>
                <a:spcPts val="0"/>
              </a:spcBef>
              <a:spcAft>
                <a:spcPts val="0"/>
              </a:spcAft>
              <a:defRPr/>
            </a:pPr>
            <a:fld id="{BB156E7A-7691-4E9F-91F2-AD0B9C63AE0D}" type="slidenum">
              <a:rPr lang="en-US">
                <a:solidFill>
                  <a:schemeClr val="tx1">
                    <a:tint val="75000"/>
                  </a:schemeClr>
                </a:solidFill>
                <a:latin typeface="+mn-lt"/>
                <a:cs typeface="+mn-cs"/>
              </a:rPr>
              <a:pPr fontAlgn="auto">
                <a:spcBef>
                  <a:spcPts val="0"/>
                </a:spcBef>
                <a:spcAft>
                  <a:spcPts val="0"/>
                </a:spcAft>
                <a:defRPr/>
              </a:pPr>
              <a:t>110</a:t>
            </a:fld>
            <a:endParaRPr lang="en-US">
              <a:solidFill>
                <a:schemeClr val="tx1">
                  <a:tint val="75000"/>
                </a:schemeClr>
              </a:solidFill>
              <a:latin typeface="+mn-lt"/>
              <a:cs typeface="+mn-cs"/>
            </a:endParaRPr>
          </a:p>
        </p:txBody>
      </p:sp>
    </p:spTree>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2"/>
          <p:cNvSpPr>
            <a:spLocks noGrp="1" noChangeArrowheads="1"/>
          </p:cNvSpPr>
          <p:nvPr>
            <p:ph type="title"/>
          </p:nvPr>
        </p:nvSpPr>
        <p:spPr>
          <a:xfrm>
            <a:off x="685800" y="228600"/>
            <a:ext cx="7772400" cy="608013"/>
          </a:xfrm>
        </p:spPr>
        <p:txBody>
          <a:bodyPr/>
          <a:lstStyle/>
          <a:p>
            <a:pPr>
              <a:defRPr/>
            </a:pPr>
            <a:r>
              <a:rPr lang="en-US" b="1" dirty="0" err="1" smtClean="0">
                <a:solidFill>
                  <a:srgbClr val="002060"/>
                </a:solidFill>
                <a:latin typeface="Arial Narrow" pitchFamily="34" charset="0"/>
                <a:ea typeface="+mj-ea"/>
                <a:cs typeface="+mn-cs"/>
              </a:rPr>
              <a:t>Subacute</a:t>
            </a:r>
            <a:r>
              <a:rPr lang="en-US" b="1" dirty="0" smtClean="0">
                <a:solidFill>
                  <a:srgbClr val="002060"/>
                </a:solidFill>
                <a:latin typeface="Arial Narrow" pitchFamily="34" charset="0"/>
                <a:ea typeface="+mj-ea"/>
                <a:cs typeface="+mn-cs"/>
              </a:rPr>
              <a:t> bacterial </a:t>
            </a:r>
            <a:r>
              <a:rPr lang="en-US" b="1" dirty="0" err="1" smtClean="0">
                <a:solidFill>
                  <a:srgbClr val="002060"/>
                </a:solidFill>
                <a:latin typeface="Arial Narrow" pitchFamily="34" charset="0"/>
                <a:ea typeface="+mj-ea"/>
                <a:cs typeface="+mn-cs"/>
              </a:rPr>
              <a:t>endocarditis</a:t>
            </a:r>
            <a:endParaRPr lang="en-US" b="1" dirty="0" smtClean="0">
              <a:solidFill>
                <a:srgbClr val="002060"/>
              </a:solidFill>
              <a:latin typeface="Arial Narrow" pitchFamily="34" charset="0"/>
              <a:ea typeface="+mj-ea"/>
              <a:cs typeface="+mn-cs"/>
            </a:endParaRPr>
          </a:p>
        </p:txBody>
      </p:sp>
      <p:sp>
        <p:nvSpPr>
          <p:cNvPr id="66563" name="Rectangle 3"/>
          <p:cNvSpPr>
            <a:spLocks noGrp="1" noChangeArrowheads="1"/>
          </p:cNvSpPr>
          <p:nvPr>
            <p:ph idx="1"/>
          </p:nvPr>
        </p:nvSpPr>
        <p:spPr>
          <a:xfrm>
            <a:off x="250825" y="908050"/>
            <a:ext cx="8534400" cy="5761038"/>
          </a:xfrm>
        </p:spPr>
        <p:txBody>
          <a:bodyPr/>
          <a:lstStyle/>
          <a:p>
            <a:pPr algn="just"/>
            <a:r>
              <a:rPr lang="en-US" altLang="en-US" sz="2800" smtClean="0">
                <a:latin typeface="Arial Narrow" pitchFamily="34" charset="0"/>
                <a:cs typeface="Arial" pitchFamily="34" charset="0"/>
              </a:rPr>
              <a:t>People with</a:t>
            </a:r>
            <a:r>
              <a:rPr lang="en-US" altLang="en-US" sz="2800" smtClean="0">
                <a:latin typeface="Arial Narrow" pitchFamily="34" charset="0"/>
              </a:rPr>
              <a:t> congenital heart problems, heart surgery, previous episodes of endocarditis, and intravenous drug use</a:t>
            </a:r>
            <a:endParaRPr lang="en-US" altLang="en-US" sz="2800" smtClean="0">
              <a:latin typeface="Arial Narrow" pitchFamily="34" charset="0"/>
              <a:cs typeface="Arial" pitchFamily="34" charset="0"/>
            </a:endParaRPr>
          </a:p>
          <a:p>
            <a:pPr lvl="1" algn="just"/>
            <a:r>
              <a:rPr lang="en-US" altLang="en-US" smtClean="0">
                <a:latin typeface="Arial Narrow" pitchFamily="34" charset="0"/>
                <a:cs typeface="Arial" pitchFamily="34" charset="0"/>
              </a:rPr>
              <a:t>Dental or surgical procedures facilitate entrance to blood</a:t>
            </a:r>
          </a:p>
          <a:p>
            <a:pPr lvl="1" algn="just"/>
            <a:r>
              <a:rPr lang="en-US" altLang="en-US" smtClean="0">
                <a:latin typeface="Arial Narrow" pitchFamily="34" charset="0"/>
                <a:cs typeface="Arial" pitchFamily="34" charset="0"/>
              </a:rPr>
              <a:t>Bacteria settle and grow on heart lining or valves</a:t>
            </a:r>
          </a:p>
          <a:p>
            <a:pPr lvl="1" algn="just"/>
            <a:r>
              <a:rPr lang="en-US" altLang="en-US" smtClean="0">
                <a:latin typeface="Arial Narrow" pitchFamily="34" charset="0"/>
                <a:cs typeface="Arial" pitchFamily="34" charset="0"/>
              </a:rPr>
              <a:t>Colonization of heart by forming biofilms</a:t>
            </a:r>
          </a:p>
          <a:p>
            <a:pPr algn="just"/>
            <a:r>
              <a:rPr lang="en-US" altLang="en-US" sz="2800" smtClean="0">
                <a:latin typeface="Arial Narrow" pitchFamily="34" charset="0"/>
                <a:cs typeface="Arial" pitchFamily="34" charset="0"/>
              </a:rPr>
              <a:t>Treatment is prolonged course of Penicillin</a:t>
            </a:r>
          </a:p>
          <a:p>
            <a:pPr algn="just"/>
            <a:r>
              <a:rPr lang="en-US" altLang="en-US" sz="2800" smtClean="0">
                <a:latin typeface="Arial Narrow" pitchFamily="34" charset="0"/>
                <a:cs typeface="Arial" pitchFamily="34" charset="0"/>
              </a:rPr>
              <a:t>Receive prophylactics before surgery or dental procedures</a:t>
            </a:r>
          </a:p>
          <a:p>
            <a:pPr algn="just"/>
            <a:r>
              <a:rPr lang="en-US" altLang="en-US" sz="2800" b="1" smtClean="0">
                <a:solidFill>
                  <a:srgbClr val="FF0000"/>
                </a:solidFill>
                <a:latin typeface="Arial Narrow" pitchFamily="34" charset="0"/>
                <a:cs typeface="Arial" pitchFamily="34" charset="0"/>
              </a:rPr>
              <a:t>Diagnosis</a:t>
            </a:r>
          </a:p>
          <a:p>
            <a:pPr algn="just"/>
            <a:r>
              <a:rPr lang="en-US" altLang="en-US" sz="2800" b="1" smtClean="0">
                <a:solidFill>
                  <a:srgbClr val="7030A0"/>
                </a:solidFill>
                <a:latin typeface="Arial Narrow" pitchFamily="34" charset="0"/>
                <a:cs typeface="Arial" pitchFamily="34" charset="0"/>
              </a:rPr>
              <a:t>Blood Culture</a:t>
            </a:r>
          </a:p>
          <a:p>
            <a:pPr lvl="1" algn="just">
              <a:buFont typeface="Arial" pitchFamily="34" charset="0"/>
              <a:buChar char="•"/>
            </a:pPr>
            <a:r>
              <a:rPr lang="en-US" altLang="en-US" sz="2600" smtClean="0">
                <a:latin typeface="Arial Narrow" pitchFamily="34" charset="0"/>
                <a:cs typeface="Arial" pitchFamily="34" charset="0"/>
              </a:rPr>
              <a:t>5-10 ml patient’s blood during fibril+50-100 ml nutrient broth</a:t>
            </a:r>
          </a:p>
          <a:p>
            <a:pPr algn="just"/>
            <a:r>
              <a:rPr lang="en-US" altLang="en-US" sz="2800" smtClean="0">
                <a:latin typeface="Arial Narrow" pitchFamily="34" charset="0"/>
                <a:cs typeface="Arial" pitchFamily="34" charset="0"/>
              </a:rPr>
              <a:t>Subculture on blood agar             </a:t>
            </a:r>
            <a:r>
              <a:rPr lang="en-US" altLang="en-US" sz="2800" smtClean="0">
                <a:latin typeface="Arial Narrow" pitchFamily="34" charset="0"/>
                <a:cs typeface="Arial" pitchFamily="34" charset="0"/>
                <a:sym typeface="Symbol" pitchFamily="18" charset="2"/>
              </a:rPr>
              <a:t>-hemolytic, optochin R</a:t>
            </a:r>
            <a:endParaRPr lang="en-US" altLang="en-US" sz="2800" smtClean="0">
              <a:latin typeface="Arial Narrow" pitchFamily="34" charset="0"/>
              <a:cs typeface="Arial" pitchFamily="34" charset="0"/>
            </a:endParaRPr>
          </a:p>
        </p:txBody>
      </p:sp>
      <p:sp>
        <p:nvSpPr>
          <p:cNvPr id="66565"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5"/>
          <p:cNvSpPr>
            <a:spLocks noGrp="1"/>
          </p:cNvSpPr>
          <p:nvPr>
            <p:ph type="sldNum" sz="quarter" idx="12"/>
          </p:nvPr>
        </p:nvSpPr>
        <p:spPr/>
        <p:txBody>
          <a:bodyPr rtlCol="0"/>
          <a:lstStyle/>
          <a:p>
            <a:pPr fontAlgn="auto">
              <a:spcBef>
                <a:spcPts val="0"/>
              </a:spcBef>
              <a:spcAft>
                <a:spcPts val="0"/>
              </a:spcAft>
              <a:defRPr/>
            </a:pPr>
            <a:fld id="{39AC8E59-C732-4AD0-9207-14999796C5BE}" type="slidenum">
              <a:rPr lang="en-US">
                <a:solidFill>
                  <a:schemeClr val="tx1">
                    <a:tint val="75000"/>
                  </a:schemeClr>
                </a:solidFill>
                <a:latin typeface="+mn-lt"/>
                <a:cs typeface="+mn-cs"/>
              </a:rPr>
              <a:pPr fontAlgn="auto">
                <a:spcBef>
                  <a:spcPts val="0"/>
                </a:spcBef>
                <a:spcAft>
                  <a:spcPts val="0"/>
                </a:spcAft>
                <a:defRPr/>
              </a:pPr>
              <a:t>111</a:t>
            </a:fld>
            <a:endParaRPr lang="en-US">
              <a:solidFill>
                <a:schemeClr val="tx1">
                  <a:tint val="75000"/>
                </a:schemeClr>
              </a:solidFill>
              <a:latin typeface="+mn-lt"/>
              <a:cs typeface="+mn-cs"/>
            </a:endParaRPr>
          </a:p>
        </p:txBody>
      </p:sp>
      <p:sp>
        <p:nvSpPr>
          <p:cNvPr id="5" name="Right Arrow 4"/>
          <p:cNvSpPr/>
          <p:nvPr/>
        </p:nvSpPr>
        <p:spPr>
          <a:xfrm>
            <a:off x="4114800" y="6096000"/>
            <a:ext cx="865188" cy="2889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endParaRPr lang="ar-SA" altLang="en-US" smtClean="0">
              <a:solidFill>
                <a:srgbClr val="FFFFFF"/>
              </a:solidFill>
              <a:latin typeface="Calibri" pitchFamily="34" charset="0"/>
            </a:endParaRPr>
          </a:p>
        </p:txBody>
      </p:sp>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2"/>
          <p:cNvSpPr>
            <a:spLocks noGrp="1" noChangeArrowheads="1"/>
          </p:cNvSpPr>
          <p:nvPr>
            <p:ph type="title"/>
          </p:nvPr>
        </p:nvSpPr>
        <p:spPr>
          <a:xfrm>
            <a:off x="762000" y="115888"/>
            <a:ext cx="7772400" cy="914400"/>
          </a:xfrm>
        </p:spPr>
        <p:txBody>
          <a:bodyPr/>
          <a:lstStyle/>
          <a:p>
            <a:pPr>
              <a:defRPr/>
            </a:pPr>
            <a:r>
              <a:rPr lang="en-US" b="1" dirty="0" smtClean="0">
                <a:solidFill>
                  <a:srgbClr val="002060"/>
                </a:solidFill>
                <a:latin typeface="Arial Narrow" pitchFamily="34" charset="0"/>
                <a:ea typeface="+mj-ea"/>
                <a:cs typeface="+mn-cs"/>
              </a:rPr>
              <a:t>Dental Caries (tooth decay)</a:t>
            </a:r>
          </a:p>
        </p:txBody>
      </p:sp>
      <p:sp>
        <p:nvSpPr>
          <p:cNvPr id="67587" name="Rectangle 3"/>
          <p:cNvSpPr>
            <a:spLocks noGrp="1" noChangeArrowheads="1"/>
          </p:cNvSpPr>
          <p:nvPr>
            <p:ph idx="1"/>
          </p:nvPr>
        </p:nvSpPr>
        <p:spPr>
          <a:xfrm>
            <a:off x="214313" y="785813"/>
            <a:ext cx="8607425" cy="5691187"/>
          </a:xfrm>
        </p:spPr>
        <p:txBody>
          <a:bodyPr/>
          <a:lstStyle/>
          <a:p>
            <a:pPr eaLnBrk="1" hangingPunct="1">
              <a:lnSpc>
                <a:spcPts val="3600"/>
              </a:lnSpc>
            </a:pPr>
            <a:r>
              <a:rPr lang="en-US" altLang="en-US" sz="2800" b="1" i="1" smtClean="0">
                <a:solidFill>
                  <a:srgbClr val="FF0000"/>
                </a:solidFill>
                <a:latin typeface="Arial Narrow" pitchFamily="34" charset="0"/>
                <a:cs typeface="Arial" pitchFamily="34" charset="0"/>
              </a:rPr>
              <a:t>S. mutans </a:t>
            </a:r>
            <a:r>
              <a:rPr lang="en-US" altLang="en-US" sz="2800" smtClean="0">
                <a:latin typeface="Arial Narrow" pitchFamily="34" charset="0"/>
                <a:cs typeface="Arial" pitchFamily="34" charset="0"/>
              </a:rPr>
              <a:t>is the leading cause of  dental caries</a:t>
            </a:r>
          </a:p>
          <a:p>
            <a:pPr eaLnBrk="1" hangingPunct="1">
              <a:lnSpc>
                <a:spcPts val="3600"/>
              </a:lnSpc>
            </a:pPr>
            <a:r>
              <a:rPr lang="en-US" altLang="en-US" sz="2800" smtClean="0">
                <a:latin typeface="Arial Narrow" pitchFamily="34" charset="0"/>
                <a:cs typeface="Arial" pitchFamily="34" charset="0"/>
              </a:rPr>
              <a:t>Plaque is a sticky film on teeth </a:t>
            </a:r>
          </a:p>
          <a:p>
            <a:pPr algn="just">
              <a:lnSpc>
                <a:spcPts val="3600"/>
              </a:lnSpc>
            </a:pPr>
            <a:r>
              <a:rPr lang="en-US" altLang="en-US" sz="2800" smtClean="0">
                <a:latin typeface="Arial Narrow" pitchFamily="34" charset="0"/>
                <a:cs typeface="Arial" pitchFamily="34" charset="0"/>
              </a:rPr>
              <a:t>Bacteria in a mouth convert sucrose into acids (lactic acid)</a:t>
            </a:r>
          </a:p>
          <a:p>
            <a:pPr algn="just">
              <a:lnSpc>
                <a:spcPts val="3600"/>
              </a:lnSpc>
            </a:pPr>
            <a:r>
              <a:rPr lang="en-US" altLang="en-US" sz="2800" smtClean="0">
                <a:latin typeface="Arial Narrow" pitchFamily="34" charset="0"/>
                <a:cs typeface="Arial" pitchFamily="34" charset="0"/>
              </a:rPr>
              <a:t>These acids may cause demineralization, which is the dissolution of its mineral content</a:t>
            </a:r>
          </a:p>
          <a:p>
            <a:pPr algn="just">
              <a:lnSpc>
                <a:spcPts val="3600"/>
              </a:lnSpc>
            </a:pPr>
            <a:r>
              <a:rPr lang="en-US" altLang="en-US" sz="2800" smtClean="0">
                <a:latin typeface="Arial Narrow" pitchFamily="34" charset="0"/>
                <a:cs typeface="Arial" pitchFamily="34" charset="0"/>
              </a:rPr>
              <a:t>If demineralization continues over time, enough mineral content may be lost forming a cavity or hole</a:t>
            </a:r>
            <a:endParaRPr lang="en-US" altLang="en-US" sz="2800" i="1" smtClean="0">
              <a:latin typeface="Arial Narrow" pitchFamily="34" charset="0"/>
              <a:cs typeface="Arial" pitchFamily="34" charset="0"/>
            </a:endParaRPr>
          </a:p>
          <a:p>
            <a:pPr algn="just">
              <a:lnSpc>
                <a:spcPts val="3600"/>
              </a:lnSpc>
            </a:pPr>
            <a:r>
              <a:rPr lang="en-US" altLang="en-US" sz="2800" i="1" smtClean="0">
                <a:solidFill>
                  <a:srgbClr val="000000"/>
                </a:solidFill>
                <a:latin typeface="Arial Narrow" pitchFamily="34" charset="0"/>
                <a:cs typeface="Arial" pitchFamily="34" charset="0"/>
              </a:rPr>
              <a:t>S. mutans </a:t>
            </a:r>
            <a:r>
              <a:rPr lang="en-US" altLang="en-US" sz="2800" smtClean="0">
                <a:solidFill>
                  <a:srgbClr val="000000"/>
                </a:solidFill>
                <a:latin typeface="Arial Narrow" pitchFamily="34" charset="0"/>
                <a:cs typeface="Arial" pitchFamily="34" charset="0"/>
              </a:rPr>
              <a:t>produce extracellular enzyme </a:t>
            </a:r>
            <a:r>
              <a:rPr lang="en-US" altLang="en-US" sz="2800" b="1" u="sng" smtClean="0">
                <a:solidFill>
                  <a:srgbClr val="7030A0"/>
                </a:solidFill>
                <a:latin typeface="Arial Narrow" pitchFamily="34" charset="0"/>
                <a:cs typeface="Arial" pitchFamily="34" charset="0"/>
              </a:rPr>
              <a:t>glucosyltransferase</a:t>
            </a:r>
          </a:p>
          <a:p>
            <a:pPr algn="just">
              <a:lnSpc>
                <a:spcPts val="3600"/>
              </a:lnSpc>
            </a:pPr>
            <a:r>
              <a:rPr lang="en-US" altLang="en-US" sz="2800" smtClean="0">
                <a:solidFill>
                  <a:srgbClr val="000000"/>
                </a:solidFill>
                <a:latin typeface="Arial Narrow" pitchFamily="34" charset="0"/>
                <a:cs typeface="Arial" pitchFamily="34" charset="0"/>
              </a:rPr>
              <a:t>Synthesizes glucans from sucrose</a:t>
            </a:r>
          </a:p>
          <a:p>
            <a:pPr algn="just">
              <a:lnSpc>
                <a:spcPts val="3600"/>
              </a:lnSpc>
            </a:pPr>
            <a:r>
              <a:rPr lang="en-US" altLang="en-US" sz="2800" smtClean="0">
                <a:solidFill>
                  <a:srgbClr val="000000"/>
                </a:solidFill>
                <a:latin typeface="Arial Narrow" pitchFamily="34" charset="0"/>
                <a:cs typeface="Arial" pitchFamily="34" charset="0"/>
              </a:rPr>
              <a:t>Insoluble Glucan (Slime layer) is important for enhancement of attachment of the </a:t>
            </a:r>
            <a:r>
              <a:rPr lang="en-US" altLang="en-US" sz="2800" i="1" smtClean="0">
                <a:solidFill>
                  <a:srgbClr val="000000"/>
                </a:solidFill>
                <a:latin typeface="Arial Narrow" pitchFamily="34" charset="0"/>
                <a:cs typeface="Arial" pitchFamily="34" charset="0"/>
              </a:rPr>
              <a:t>S. mutans </a:t>
            </a:r>
            <a:r>
              <a:rPr lang="en-US" altLang="en-US" sz="2800" smtClean="0">
                <a:solidFill>
                  <a:srgbClr val="000000"/>
                </a:solidFill>
                <a:latin typeface="Arial Narrow" pitchFamily="34" charset="0"/>
                <a:cs typeface="Arial" pitchFamily="34" charset="0"/>
              </a:rPr>
              <a:t>to the tooth enamel</a:t>
            </a:r>
          </a:p>
          <a:p>
            <a:pPr algn="just">
              <a:lnSpc>
                <a:spcPts val="3600"/>
              </a:lnSpc>
            </a:pPr>
            <a:endParaRPr lang="en-US" altLang="en-US" sz="2800" smtClean="0">
              <a:latin typeface="Arial Narrow" pitchFamily="34" charset="0"/>
              <a:cs typeface="Arial" pitchFamily="34" charset="0"/>
            </a:endParaRPr>
          </a:p>
          <a:p>
            <a:pPr algn="just">
              <a:lnSpc>
                <a:spcPts val="3600"/>
              </a:lnSpc>
              <a:buFontTx/>
              <a:buNone/>
            </a:pPr>
            <a:endParaRPr lang="en-US" altLang="en-US" sz="2800" smtClean="0">
              <a:latin typeface="Arial Narrow" pitchFamily="34" charset="0"/>
              <a:cs typeface="Arial" pitchFamily="34" charset="0"/>
            </a:endParaRPr>
          </a:p>
        </p:txBody>
      </p:sp>
      <p:sp>
        <p:nvSpPr>
          <p:cNvPr id="6758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5"/>
          <p:cNvSpPr>
            <a:spLocks noGrp="1"/>
          </p:cNvSpPr>
          <p:nvPr>
            <p:ph type="sldNum" sz="quarter" idx="12"/>
          </p:nvPr>
        </p:nvSpPr>
        <p:spPr/>
        <p:txBody>
          <a:bodyPr rtlCol="0"/>
          <a:lstStyle/>
          <a:p>
            <a:pPr fontAlgn="auto">
              <a:spcBef>
                <a:spcPts val="0"/>
              </a:spcBef>
              <a:spcAft>
                <a:spcPts val="0"/>
              </a:spcAft>
              <a:defRPr/>
            </a:pPr>
            <a:fld id="{88F2D48C-BD48-4A34-B5CE-7AB11AC58D6E}" type="slidenum">
              <a:rPr lang="en-US">
                <a:solidFill>
                  <a:schemeClr val="tx1">
                    <a:tint val="75000"/>
                  </a:schemeClr>
                </a:solidFill>
                <a:latin typeface="+mn-lt"/>
                <a:cs typeface="+mn-cs"/>
              </a:rPr>
              <a:pPr fontAlgn="auto">
                <a:spcBef>
                  <a:spcPts val="0"/>
                </a:spcBef>
                <a:spcAft>
                  <a:spcPts val="0"/>
                </a:spcAft>
                <a:defRPr/>
              </a:pPr>
              <a:t>112</a:t>
            </a:fld>
            <a:endParaRPr lang="en-US" dirty="0">
              <a:solidFill>
                <a:schemeClr val="tx1">
                  <a:tint val="75000"/>
                </a:schemeClr>
              </a:solidFill>
              <a:latin typeface="+mn-lt"/>
              <a:cs typeface="+mn-cs"/>
            </a:endParaRPr>
          </a:p>
        </p:txBody>
      </p:sp>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611188" y="123825"/>
            <a:ext cx="7705725" cy="928688"/>
          </a:xfrm>
        </p:spPr>
        <p:txBody>
          <a:bodyPr/>
          <a:lstStyle/>
          <a:p>
            <a:pPr eaLnBrk="1" hangingPunct="1">
              <a:defRPr/>
            </a:pPr>
            <a:r>
              <a:rPr lang="en-US" altLang="en-US" sz="4000" b="1" i="1" dirty="0" err="1" smtClean="0">
                <a:solidFill>
                  <a:srgbClr val="002060"/>
                </a:solidFill>
                <a:latin typeface="Arial Narrow" pitchFamily="34" charset="0"/>
                <a:ea typeface="+mj-ea"/>
                <a:cs typeface="+mn-cs"/>
              </a:rPr>
              <a:t>Strept</a:t>
            </a:r>
            <a:r>
              <a:rPr lang="en-US" altLang="en-US" sz="4000" b="1" i="1" dirty="0" smtClean="0">
                <a:solidFill>
                  <a:srgbClr val="002060"/>
                </a:solidFill>
                <a:latin typeface="Arial Narrow" pitchFamily="34" charset="0"/>
                <a:ea typeface="+mj-ea"/>
                <a:cs typeface="+mn-cs"/>
              </a:rPr>
              <a:t>. pneumoniae </a:t>
            </a:r>
            <a:r>
              <a:rPr lang="en-US" altLang="en-US" sz="4000" b="1" dirty="0" smtClean="0">
                <a:solidFill>
                  <a:srgbClr val="002060"/>
                </a:solidFill>
                <a:latin typeface="Arial Narrow" pitchFamily="34" charset="0"/>
                <a:ea typeface="+mj-ea"/>
                <a:cs typeface="+mn-cs"/>
              </a:rPr>
              <a:t>(</a:t>
            </a:r>
            <a:r>
              <a:rPr lang="en-US" altLang="en-US" sz="4000" b="1" dirty="0" err="1" smtClean="0">
                <a:solidFill>
                  <a:srgbClr val="002060"/>
                </a:solidFill>
                <a:latin typeface="Arial Narrow" pitchFamily="34" charset="0"/>
                <a:ea typeface="+mj-ea"/>
                <a:cs typeface="+mn-cs"/>
              </a:rPr>
              <a:t>Pneumococcus</a:t>
            </a:r>
            <a:r>
              <a:rPr lang="en-US" altLang="en-US" sz="4000" b="1" dirty="0" smtClean="0">
                <a:solidFill>
                  <a:srgbClr val="002060"/>
                </a:solidFill>
                <a:latin typeface="Arial Narrow" pitchFamily="34" charset="0"/>
                <a:ea typeface="+mj-ea"/>
                <a:cs typeface="+mn-cs"/>
              </a:rPr>
              <a:t>)</a:t>
            </a:r>
          </a:p>
        </p:txBody>
      </p:sp>
      <p:sp>
        <p:nvSpPr>
          <p:cNvPr id="126979" name="Rectangle 3"/>
          <p:cNvSpPr>
            <a:spLocks noGrp="1" noChangeArrowheads="1"/>
          </p:cNvSpPr>
          <p:nvPr>
            <p:ph type="body" sz="half" idx="1"/>
          </p:nvPr>
        </p:nvSpPr>
        <p:spPr>
          <a:xfrm>
            <a:off x="179388" y="981075"/>
            <a:ext cx="8713787" cy="5732463"/>
          </a:xfrm>
        </p:spPr>
        <p:txBody>
          <a:bodyPr/>
          <a:lstStyle/>
          <a:p>
            <a:pPr algn="just" eaLnBrk="1" hangingPunct="1">
              <a:defRPr/>
            </a:pPr>
            <a:r>
              <a:rPr lang="en-US" altLang="en-US" sz="2800" b="1" dirty="0" smtClean="0">
                <a:solidFill>
                  <a:srgbClr val="FF0000"/>
                </a:solidFill>
                <a:latin typeface="Arial Narrow" pitchFamily="34" charset="0"/>
                <a:ea typeface="+mn-ea"/>
                <a:cs typeface="Arial" pitchFamily="34" charset="0"/>
              </a:rPr>
              <a:t>General characteristics</a:t>
            </a:r>
          </a:p>
          <a:p>
            <a:pPr lvl="1" algn="just" eaLnBrk="1" hangingPunct="1">
              <a:defRPr/>
            </a:pPr>
            <a:r>
              <a:rPr lang="en-US" dirty="0" smtClean="0">
                <a:latin typeface="Arial Narrow" pitchFamily="34" charset="0"/>
                <a:ea typeface="+mn-ea"/>
                <a:cs typeface="Arial" pitchFamily="34" charset="0"/>
              </a:rPr>
              <a:t>Gram +</a:t>
            </a:r>
            <a:r>
              <a:rPr lang="en-US" dirty="0" err="1" smtClean="0">
                <a:latin typeface="Arial Narrow" pitchFamily="34" charset="0"/>
                <a:ea typeface="+mn-ea"/>
                <a:cs typeface="Arial" pitchFamily="34" charset="0"/>
              </a:rPr>
              <a:t>ve</a:t>
            </a:r>
            <a:r>
              <a:rPr lang="en-US" dirty="0" smtClean="0">
                <a:latin typeface="Arial Narrow" pitchFamily="34" charset="0"/>
                <a:ea typeface="+mn-ea"/>
                <a:cs typeface="Arial" pitchFamily="34" charset="0"/>
              </a:rPr>
              <a:t> small, lancet-shaped, arranged  in pairs</a:t>
            </a:r>
          </a:p>
          <a:p>
            <a:pPr lvl="1" algn="just" eaLnBrk="1" hangingPunct="1">
              <a:defRPr/>
            </a:pPr>
            <a:r>
              <a:rPr lang="en-US" dirty="0" smtClean="0">
                <a:latin typeface="Arial Narrow" pitchFamily="34" charset="0"/>
                <a:ea typeface="+mn-ea"/>
                <a:cs typeface="Arial" pitchFamily="34" charset="0"/>
              </a:rPr>
              <a:t>Culture requires blood or chocolate agar</a:t>
            </a:r>
          </a:p>
          <a:p>
            <a:pPr lvl="1" algn="just" eaLnBrk="1" hangingPunct="1">
              <a:defRPr/>
            </a:pPr>
            <a:r>
              <a:rPr lang="en-US" dirty="0" smtClean="0">
                <a:latin typeface="Arial Narrow" pitchFamily="34" charset="0"/>
                <a:ea typeface="+mn-ea"/>
                <a:cs typeface="Arial" pitchFamily="34" charset="0"/>
              </a:rPr>
              <a:t>Growth improved by 5-10% CO</a:t>
            </a:r>
            <a:r>
              <a:rPr lang="en-US" baseline="-25000" dirty="0" smtClean="0">
                <a:latin typeface="Arial Narrow" pitchFamily="34" charset="0"/>
                <a:ea typeface="+mn-ea"/>
                <a:cs typeface="Arial" pitchFamily="34" charset="0"/>
              </a:rPr>
              <a:t>2</a:t>
            </a:r>
            <a:endParaRPr lang="en-US" altLang="en-US" dirty="0" smtClean="0">
              <a:latin typeface="Arial Narrow" pitchFamily="34" charset="0"/>
              <a:ea typeface="+mn-ea"/>
              <a:cs typeface="Arial" pitchFamily="34" charset="0"/>
            </a:endParaRPr>
          </a:p>
          <a:p>
            <a:pPr lvl="1" algn="just" eaLnBrk="1" hangingPunct="1">
              <a:defRPr/>
            </a:pPr>
            <a:r>
              <a:rPr lang="en-US" altLang="en-US" dirty="0" smtClean="0">
                <a:latin typeface="Arial Narrow" pitchFamily="34" charset="0"/>
                <a:ea typeface="+mn-ea"/>
                <a:cs typeface="Arial" pitchFamily="34" charset="0"/>
              </a:rPr>
              <a:t>Inhabits nasopharyngeal areas of 5-50% healthy individuals</a:t>
            </a:r>
          </a:p>
          <a:p>
            <a:pPr lvl="1" algn="just" eaLnBrk="1" hangingPunct="1">
              <a:defRPr/>
            </a:pPr>
            <a:r>
              <a:rPr lang="en-US" altLang="en-US" dirty="0" smtClean="0">
                <a:latin typeface="Arial Narrow" pitchFamily="34" charset="0"/>
                <a:ea typeface="+mn-ea"/>
                <a:cs typeface="Arial" pitchFamily="34" charset="0"/>
              </a:rPr>
              <a:t>Typical opportunist</a:t>
            </a:r>
          </a:p>
          <a:p>
            <a:pPr lvl="1" algn="just">
              <a:defRPr/>
            </a:pPr>
            <a:r>
              <a:rPr lang="en-US" dirty="0" smtClean="0">
                <a:latin typeface="Arial Narrow" pitchFamily="34" charset="0"/>
                <a:ea typeface="+mn-ea"/>
                <a:cs typeface="Arial" pitchFamily="34" charset="0"/>
              </a:rPr>
              <a:t>Very delicate, does not survive long outside of its habitat</a:t>
            </a:r>
          </a:p>
          <a:p>
            <a:pPr algn="just" eaLnBrk="1" hangingPunct="1">
              <a:defRPr/>
            </a:pPr>
            <a:r>
              <a:rPr lang="en-US" altLang="en-US" sz="2800" b="1" dirty="0" smtClean="0">
                <a:solidFill>
                  <a:srgbClr val="FF0000"/>
                </a:solidFill>
                <a:latin typeface="Arial Narrow" pitchFamily="34" charset="0"/>
                <a:ea typeface="+mn-ea"/>
                <a:cs typeface="Arial" pitchFamily="34" charset="0"/>
              </a:rPr>
              <a:t>Virulence factors</a:t>
            </a:r>
          </a:p>
          <a:p>
            <a:pPr marL="742950" lvl="2" indent="-342900" algn="just">
              <a:defRPr/>
            </a:pPr>
            <a:r>
              <a:rPr lang="en-US" altLang="en-US" sz="2800" dirty="0" smtClean="0">
                <a:latin typeface="Arial Narrow" pitchFamily="34" charset="0"/>
                <a:ea typeface="+mn-ea"/>
                <a:cs typeface="Arial" pitchFamily="34" charset="0"/>
              </a:rPr>
              <a:t>Polysaccharide capsule (</a:t>
            </a:r>
            <a:r>
              <a:rPr lang="en-US" altLang="en-US" sz="2800" dirty="0" err="1" smtClean="0">
                <a:latin typeface="Arial Narrow" pitchFamily="34" charset="0"/>
                <a:ea typeface="+mn-ea"/>
                <a:cs typeface="Arial" pitchFamily="34" charset="0"/>
              </a:rPr>
              <a:t>antiphagocytic</a:t>
            </a:r>
            <a:r>
              <a:rPr lang="en-US" altLang="en-US" sz="2800" dirty="0" smtClean="0">
                <a:latin typeface="Arial Narrow" pitchFamily="34" charset="0"/>
                <a:ea typeface="+mn-ea"/>
                <a:cs typeface="Arial" pitchFamily="34" charset="0"/>
              </a:rPr>
              <a:t>)</a:t>
            </a:r>
          </a:p>
          <a:p>
            <a:pPr lvl="2" algn="just">
              <a:defRPr/>
            </a:pPr>
            <a:r>
              <a:rPr lang="en-US" sz="2800" dirty="0" smtClean="0">
                <a:latin typeface="Arial Narrow" pitchFamily="34" charset="0"/>
                <a:ea typeface="+mn-ea"/>
                <a:cs typeface="Arial" pitchFamily="34" charset="0"/>
              </a:rPr>
              <a:t>90 capsular types (Serotypes) have been identified</a:t>
            </a:r>
          </a:p>
          <a:p>
            <a:pPr lvl="1" algn="just">
              <a:buFont typeface="Arial" pitchFamily="34" charset="0"/>
              <a:buChar char="•"/>
              <a:defRPr/>
            </a:pPr>
            <a:r>
              <a:rPr lang="en-US" altLang="en-US" dirty="0" err="1" smtClean="0">
                <a:latin typeface="Arial Narrow" pitchFamily="34" charset="0"/>
                <a:ea typeface="+mn-ea"/>
                <a:cs typeface="Arial" pitchFamily="34" charset="0"/>
              </a:rPr>
              <a:t>IgA</a:t>
            </a:r>
            <a:r>
              <a:rPr lang="en-US" altLang="en-US" dirty="0" smtClean="0">
                <a:latin typeface="Arial Narrow" pitchFamily="34" charset="0"/>
                <a:ea typeface="+mn-ea"/>
                <a:cs typeface="Arial" pitchFamily="34" charset="0"/>
              </a:rPr>
              <a:t> protease (Colonization factor)</a:t>
            </a:r>
          </a:p>
          <a:p>
            <a:pPr algn="just" eaLnBrk="1" hangingPunct="1">
              <a:buFont typeface="Arial" pitchFamily="34" charset="0"/>
              <a:buNone/>
              <a:defRPr/>
            </a:pPr>
            <a:endParaRPr lang="en-US" altLang="en-US" sz="2800" b="1" dirty="0" smtClean="0">
              <a:latin typeface="Arial Narrow" pitchFamily="34" charset="0"/>
              <a:ea typeface="+mn-ea"/>
              <a:cs typeface="Arial" pitchFamily="34" charset="0"/>
            </a:endParaRPr>
          </a:p>
        </p:txBody>
      </p:sp>
    </p:spTree>
  </p:cSld>
  <p:clrMapOvr>
    <a:masterClrMapping/>
  </p:clrMapOvr>
  <p:transition spd="slow"/>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2"/>
          <p:cNvSpPr>
            <a:spLocks noGrp="1" noChangeArrowheads="1"/>
          </p:cNvSpPr>
          <p:nvPr>
            <p:ph type="title"/>
          </p:nvPr>
        </p:nvSpPr>
        <p:spPr>
          <a:xfrm>
            <a:off x="685800" y="381000"/>
            <a:ext cx="7772400" cy="700087"/>
          </a:xfrm>
        </p:spPr>
        <p:txBody>
          <a:bodyPr/>
          <a:lstStyle/>
          <a:p>
            <a:pPr>
              <a:defRPr/>
            </a:pPr>
            <a:r>
              <a:rPr lang="en-US" b="1" dirty="0" smtClean="0">
                <a:solidFill>
                  <a:srgbClr val="002060"/>
                </a:solidFill>
                <a:latin typeface="Arial Narrow" pitchFamily="34" charset="0"/>
                <a:ea typeface="+mj-ea"/>
                <a:cs typeface="Arial" pitchFamily="34" charset="0"/>
              </a:rPr>
              <a:t>Disease caused by </a:t>
            </a:r>
            <a:r>
              <a:rPr lang="en-US" b="1" i="1" dirty="0" smtClean="0">
                <a:solidFill>
                  <a:srgbClr val="002060"/>
                </a:solidFill>
                <a:latin typeface="Arial Narrow" pitchFamily="34" charset="0"/>
                <a:ea typeface="+mj-ea"/>
                <a:cs typeface="Arial" pitchFamily="34" charset="0"/>
              </a:rPr>
              <a:t>S. </a:t>
            </a:r>
            <a:r>
              <a:rPr lang="en-US" b="1" i="1" dirty="0" smtClean="0">
                <a:solidFill>
                  <a:srgbClr val="002060"/>
                </a:solidFill>
                <a:latin typeface="Arial Narrow" pitchFamily="34" charset="0"/>
                <a:ea typeface="+mj-ea"/>
                <a:cs typeface="+mn-cs"/>
              </a:rPr>
              <a:t>pneumoniae</a:t>
            </a:r>
          </a:p>
        </p:txBody>
      </p:sp>
      <p:sp>
        <p:nvSpPr>
          <p:cNvPr id="124932" name="Rectangle 3"/>
          <p:cNvSpPr>
            <a:spLocks noGrp="1" noChangeArrowheads="1"/>
          </p:cNvSpPr>
          <p:nvPr>
            <p:ph idx="1"/>
          </p:nvPr>
        </p:nvSpPr>
        <p:spPr>
          <a:xfrm>
            <a:off x="250825" y="1198563"/>
            <a:ext cx="8642350" cy="5126037"/>
          </a:xfrm>
        </p:spPr>
        <p:txBody>
          <a:bodyPr/>
          <a:lstStyle/>
          <a:p>
            <a:pPr marL="514350" indent="-514350" algn="just" eaLnBrk="1" hangingPunct="1">
              <a:buFont typeface="+mj-lt"/>
              <a:buAutoNum type="alphaUcPeriod"/>
              <a:defRPr/>
            </a:pPr>
            <a:r>
              <a:rPr lang="en-US" b="1" dirty="0" smtClean="0">
                <a:solidFill>
                  <a:srgbClr val="FF0000"/>
                </a:solidFill>
                <a:latin typeface="Arial Narrow" pitchFamily="34" charset="0"/>
                <a:ea typeface="+mn-ea"/>
                <a:cs typeface="Arial" pitchFamily="34" charset="0"/>
              </a:rPr>
              <a:t>Invasive Pneumococcal Disease (IPD)</a:t>
            </a:r>
          </a:p>
          <a:p>
            <a:pPr lvl="1" algn="just" eaLnBrk="1" hangingPunct="1">
              <a:defRPr/>
            </a:pPr>
            <a:r>
              <a:rPr lang="en-US" altLang="en-US" sz="3200" b="1" dirty="0" smtClean="0">
                <a:solidFill>
                  <a:srgbClr val="7030A0"/>
                </a:solidFill>
                <a:latin typeface="Arial Narrow" pitchFamily="34" charset="0"/>
                <a:ea typeface="+mn-ea"/>
                <a:cs typeface="Arial" pitchFamily="34" charset="0"/>
              </a:rPr>
              <a:t>Meningitis, </a:t>
            </a:r>
            <a:r>
              <a:rPr lang="en-US" altLang="en-US" sz="3200" b="1" dirty="0" err="1" smtClean="0">
                <a:solidFill>
                  <a:srgbClr val="7030A0"/>
                </a:solidFill>
                <a:latin typeface="Arial Narrow" pitchFamily="34" charset="0"/>
                <a:ea typeface="+mn-ea"/>
                <a:cs typeface="Arial" pitchFamily="34" charset="0"/>
              </a:rPr>
              <a:t>bacteremia</a:t>
            </a:r>
            <a:r>
              <a:rPr lang="en-US" altLang="en-US" sz="3200" b="1" dirty="0" smtClean="0">
                <a:solidFill>
                  <a:srgbClr val="7030A0"/>
                </a:solidFill>
                <a:latin typeface="Arial Narrow" pitchFamily="34" charset="0"/>
                <a:ea typeface="+mn-ea"/>
                <a:cs typeface="Arial" pitchFamily="34" charset="0"/>
              </a:rPr>
              <a:t> </a:t>
            </a:r>
            <a:r>
              <a:rPr lang="en-US" altLang="en-US" sz="3200" dirty="0" smtClean="0">
                <a:latin typeface="Arial Narrow" pitchFamily="34" charset="0"/>
                <a:ea typeface="+mn-ea"/>
                <a:cs typeface="Arial" pitchFamily="34" charset="0"/>
              </a:rPr>
              <a:t>(</a:t>
            </a:r>
            <a:r>
              <a:rPr lang="en-US" sz="3200" dirty="0" smtClean="0">
                <a:latin typeface="Arial Narrow" pitchFamily="34" charset="0"/>
                <a:ea typeface="+mn-ea"/>
                <a:cs typeface="Arial" pitchFamily="34" charset="0"/>
              </a:rPr>
              <a:t>life-threatening infections)</a:t>
            </a:r>
            <a:endParaRPr lang="en-US" altLang="en-US" sz="3200" b="1" dirty="0" smtClean="0">
              <a:solidFill>
                <a:srgbClr val="7030A0"/>
              </a:solidFill>
              <a:latin typeface="Arial Narrow" pitchFamily="34" charset="0"/>
              <a:ea typeface="+mn-ea"/>
              <a:cs typeface="Arial" pitchFamily="34" charset="0"/>
            </a:endParaRPr>
          </a:p>
          <a:p>
            <a:pPr marL="514350" indent="-514350" algn="just" eaLnBrk="1" hangingPunct="1">
              <a:buFont typeface="+mj-lt"/>
              <a:buAutoNum type="alphaUcPeriod"/>
              <a:defRPr/>
            </a:pPr>
            <a:r>
              <a:rPr lang="en-US" b="1" dirty="0" smtClean="0">
                <a:solidFill>
                  <a:srgbClr val="FF0000"/>
                </a:solidFill>
                <a:latin typeface="Arial Narrow" pitchFamily="34" charset="0"/>
                <a:ea typeface="+mn-ea"/>
                <a:cs typeface="Arial" pitchFamily="34" charset="0"/>
              </a:rPr>
              <a:t>Non-Invasive Pneumococcal Disease NIPD</a:t>
            </a:r>
            <a:endParaRPr lang="en-US" altLang="en-US" b="1" dirty="0" smtClean="0">
              <a:solidFill>
                <a:srgbClr val="FF0000"/>
              </a:solidFill>
              <a:latin typeface="Arial Narrow" pitchFamily="34" charset="0"/>
              <a:ea typeface="+mn-ea"/>
              <a:cs typeface="Arial" pitchFamily="34" charset="0"/>
            </a:endParaRPr>
          </a:p>
          <a:p>
            <a:pPr marL="571500" indent="-514350" algn="just" eaLnBrk="1" hangingPunct="1">
              <a:buFont typeface="+mj-lt"/>
              <a:buAutoNum type="arabicPeriod"/>
              <a:defRPr/>
            </a:pPr>
            <a:r>
              <a:rPr lang="en-US" altLang="en-US" sz="3600" b="1" dirty="0" smtClean="0">
                <a:solidFill>
                  <a:srgbClr val="7030A0"/>
                </a:solidFill>
                <a:latin typeface="Arial Narrow" pitchFamily="34" charset="0"/>
                <a:ea typeface="+mn-ea"/>
                <a:cs typeface="Arial" pitchFamily="34" charset="0"/>
              </a:rPr>
              <a:t>Pneumonia </a:t>
            </a:r>
            <a:r>
              <a:rPr lang="en-US" altLang="en-US" sz="3600" dirty="0" smtClean="0">
                <a:latin typeface="Arial Narrow" pitchFamily="34" charset="0"/>
                <a:ea typeface="+mn-ea"/>
                <a:cs typeface="Arial" pitchFamily="34" charset="0"/>
              </a:rPr>
              <a:t>(</a:t>
            </a:r>
            <a:r>
              <a:rPr lang="en-US" sz="3600" dirty="0" smtClean="0">
                <a:latin typeface="Arial Narrow" pitchFamily="34" charset="0"/>
                <a:ea typeface="+mn-ea"/>
                <a:cs typeface="Arial" pitchFamily="34" charset="0"/>
              </a:rPr>
              <a:t>life-threatening infection)</a:t>
            </a:r>
            <a:endParaRPr lang="en-US" altLang="en-US" sz="3600" b="1" dirty="0" smtClean="0">
              <a:solidFill>
                <a:srgbClr val="7030A0"/>
              </a:solidFill>
              <a:latin typeface="Arial Narrow" pitchFamily="34" charset="0"/>
              <a:ea typeface="+mn-ea"/>
              <a:cs typeface="Arial" pitchFamily="34" charset="0"/>
            </a:endParaRPr>
          </a:p>
          <a:p>
            <a:pPr algn="just" eaLnBrk="1" hangingPunct="1">
              <a:defRPr/>
            </a:pPr>
            <a:r>
              <a:rPr lang="en-US" dirty="0" smtClean="0">
                <a:latin typeface="Arial Narrow" pitchFamily="34" charset="0"/>
                <a:ea typeface="+mn-ea"/>
                <a:cs typeface="Arial" pitchFamily="34" charset="0"/>
              </a:rPr>
              <a:t>Causes 60-70% of all bacterial pneumonias</a:t>
            </a:r>
          </a:p>
          <a:p>
            <a:pPr algn="just" eaLnBrk="1" hangingPunct="1">
              <a:defRPr/>
            </a:pPr>
            <a:r>
              <a:rPr lang="en-US" dirty="0" smtClean="0">
                <a:latin typeface="Arial Narrow" pitchFamily="34" charset="0"/>
                <a:ea typeface="+mn-ea"/>
                <a:cs typeface="Arial" pitchFamily="34" charset="0"/>
              </a:rPr>
              <a:t>Young children, elderly, immune compromised, those with lung diseases or viral infections, persons living in close quarters are predisposed to pneumonia</a:t>
            </a:r>
            <a:endParaRPr lang="en-US" altLang="en-US" dirty="0" smtClean="0">
              <a:latin typeface="Arial Narrow" pitchFamily="34" charset="0"/>
              <a:ea typeface="+mn-ea"/>
              <a:cs typeface="Arial" pitchFamily="34" charset="0"/>
            </a:endParaRPr>
          </a:p>
          <a:p>
            <a:pPr marL="800100" indent="-742950" algn="just" eaLnBrk="1" hangingPunct="1">
              <a:buFont typeface="+mj-lt"/>
              <a:buAutoNum type="arabicPeriod" startAt="2"/>
              <a:defRPr/>
            </a:pPr>
            <a:r>
              <a:rPr lang="en-US" altLang="en-US" sz="3600" b="1" dirty="0" smtClean="0">
                <a:solidFill>
                  <a:srgbClr val="7030A0"/>
                </a:solidFill>
                <a:latin typeface="Arial Narrow" pitchFamily="34" charset="0"/>
                <a:ea typeface="+mn-ea"/>
                <a:cs typeface="Arial" pitchFamily="34" charset="0"/>
              </a:rPr>
              <a:t>Sinusitis/</a:t>
            </a:r>
            <a:r>
              <a:rPr lang="en-US" altLang="en-US" sz="3600" b="1" dirty="0" err="1" smtClean="0">
                <a:solidFill>
                  <a:srgbClr val="7030A0"/>
                </a:solidFill>
                <a:latin typeface="Arial Narrow" pitchFamily="34" charset="0"/>
                <a:ea typeface="+mn-ea"/>
                <a:cs typeface="Arial" pitchFamily="34" charset="0"/>
              </a:rPr>
              <a:t>otitis</a:t>
            </a:r>
            <a:r>
              <a:rPr lang="en-US" altLang="en-US" sz="3600" b="1" dirty="0" smtClean="0">
                <a:solidFill>
                  <a:srgbClr val="7030A0"/>
                </a:solidFill>
                <a:latin typeface="Arial Narrow" pitchFamily="34" charset="0"/>
                <a:ea typeface="+mn-ea"/>
                <a:cs typeface="Arial" pitchFamily="34" charset="0"/>
              </a:rPr>
              <a:t> media</a:t>
            </a:r>
          </a:p>
        </p:txBody>
      </p:sp>
      <p:sp>
        <p:nvSpPr>
          <p:cNvPr id="6963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5"/>
          <p:cNvSpPr>
            <a:spLocks noGrp="1"/>
          </p:cNvSpPr>
          <p:nvPr>
            <p:ph type="sldNum" sz="quarter" idx="12"/>
          </p:nvPr>
        </p:nvSpPr>
        <p:spPr/>
        <p:txBody>
          <a:bodyPr rtlCol="0"/>
          <a:lstStyle/>
          <a:p>
            <a:pPr fontAlgn="auto">
              <a:spcBef>
                <a:spcPts val="0"/>
              </a:spcBef>
              <a:spcAft>
                <a:spcPts val="0"/>
              </a:spcAft>
              <a:defRPr/>
            </a:pPr>
            <a:fld id="{35D2B7A9-25AC-44E0-AB7C-EF1516221709}" type="slidenum">
              <a:rPr lang="en-US">
                <a:solidFill>
                  <a:schemeClr val="tx1">
                    <a:tint val="75000"/>
                  </a:schemeClr>
                </a:solidFill>
                <a:latin typeface="+mn-lt"/>
                <a:cs typeface="+mn-cs"/>
              </a:rPr>
              <a:pPr fontAlgn="auto">
                <a:spcBef>
                  <a:spcPts val="0"/>
                </a:spcBef>
                <a:spcAft>
                  <a:spcPts val="0"/>
                </a:spcAft>
                <a:defRPr/>
              </a:pPr>
              <a:t>114</a:t>
            </a:fld>
            <a:endParaRPr lang="en-US">
              <a:solidFill>
                <a:schemeClr val="tx1">
                  <a:tint val="75000"/>
                </a:schemeClr>
              </a:solidFill>
              <a:latin typeface="+mn-lt"/>
              <a:cs typeface="+mn-cs"/>
            </a:endParaRPr>
          </a:p>
        </p:txBody>
      </p:sp>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Content Placeholder 2"/>
          <p:cNvSpPr>
            <a:spLocks noGrp="1"/>
          </p:cNvSpPr>
          <p:nvPr>
            <p:ph idx="1"/>
          </p:nvPr>
        </p:nvSpPr>
        <p:spPr>
          <a:xfrm>
            <a:off x="76200" y="381000"/>
            <a:ext cx="8915400" cy="6096000"/>
          </a:xfrm>
        </p:spPr>
        <p:txBody>
          <a:bodyPr/>
          <a:lstStyle/>
          <a:p>
            <a:pPr algn="just"/>
            <a:r>
              <a:rPr lang="en-US" altLang="en-US" b="1" dirty="0" smtClean="0">
                <a:solidFill>
                  <a:srgbClr val="7030A0"/>
                </a:solidFill>
                <a:latin typeface="Arial Narrow" pitchFamily="34" charset="0"/>
                <a:cs typeface="Arial" pitchFamily="34" charset="0"/>
              </a:rPr>
              <a:t>CLINICAL PRESENTATION</a:t>
            </a:r>
          </a:p>
          <a:p>
            <a:pPr algn="just"/>
            <a:r>
              <a:rPr lang="en-US" altLang="en-US" dirty="0" smtClean="0">
                <a:latin typeface="Arial Narrow" pitchFamily="34" charset="0"/>
                <a:cs typeface="Arial" pitchFamily="34" charset="0"/>
              </a:rPr>
              <a:t>Pneumococcal disease is common during winter/ spring</a:t>
            </a:r>
          </a:p>
          <a:p>
            <a:pPr algn="just"/>
            <a:r>
              <a:rPr lang="en-US" altLang="en-US" dirty="0" smtClean="0">
                <a:latin typeface="Arial Narrow" pitchFamily="34" charset="0"/>
                <a:cs typeface="Arial" pitchFamily="34" charset="0"/>
              </a:rPr>
              <a:t>Characterized by Sudden onset of fever and malaise</a:t>
            </a:r>
          </a:p>
          <a:p>
            <a:pPr algn="just"/>
            <a:r>
              <a:rPr lang="en-US" altLang="en-US" dirty="0" smtClean="0">
                <a:latin typeface="Arial Narrow" pitchFamily="34" charset="0"/>
                <a:cs typeface="Arial" pitchFamily="34" charset="0"/>
              </a:rPr>
              <a:t>In pneumonia, fever may precede the usual symptoms of cough, </a:t>
            </a:r>
            <a:r>
              <a:rPr lang="en-US" altLang="en-US" dirty="0" err="1" smtClean="0">
                <a:latin typeface="Arial Narrow" pitchFamily="34" charset="0"/>
                <a:cs typeface="Arial" pitchFamily="34" charset="0"/>
              </a:rPr>
              <a:t>pleuritic</a:t>
            </a:r>
            <a:r>
              <a:rPr lang="en-US" altLang="en-US" dirty="0" smtClean="0">
                <a:latin typeface="Arial Narrow" pitchFamily="34" charset="0"/>
                <a:cs typeface="Arial" pitchFamily="34" charset="0"/>
              </a:rPr>
              <a:t> chest pain &amp; production of purulent or blood-tinged sputum by 12–24 hours</a:t>
            </a:r>
          </a:p>
          <a:p>
            <a:pPr algn="just"/>
            <a:r>
              <a:rPr lang="en-US" altLang="en-US" dirty="0" smtClean="0">
                <a:latin typeface="Arial Narrow" pitchFamily="34" charset="0"/>
                <a:cs typeface="Arial" pitchFamily="34" charset="0"/>
              </a:rPr>
              <a:t>Bacteremia occurs in 15-25% of cases</a:t>
            </a:r>
          </a:p>
          <a:p>
            <a:pPr algn="just"/>
            <a:r>
              <a:rPr lang="en-US" altLang="en-US" dirty="0" smtClean="0">
                <a:latin typeface="Arial Narrow" pitchFamily="34" charset="0"/>
                <a:cs typeface="Arial" pitchFamily="34" charset="0"/>
              </a:rPr>
              <a:t>Meningitis with stiff neck, headache, lethargy or seizures</a:t>
            </a:r>
            <a:endParaRPr lang="en-US" altLang="en-US" b="1" dirty="0" smtClean="0">
              <a:latin typeface="Arial Narrow" pitchFamily="34" charset="0"/>
              <a:cs typeface="Arial" pitchFamily="34" charset="0"/>
            </a:endParaRPr>
          </a:p>
          <a:p>
            <a:pPr algn="just"/>
            <a:r>
              <a:rPr lang="en-US" altLang="en-US" b="1" dirty="0" smtClean="0">
                <a:solidFill>
                  <a:srgbClr val="7030A0"/>
                </a:solidFill>
                <a:latin typeface="Arial Narrow" pitchFamily="34" charset="0"/>
                <a:cs typeface="Arial" pitchFamily="34" charset="0"/>
              </a:rPr>
              <a:t>MODE OF TRANSMISSION</a:t>
            </a:r>
          </a:p>
          <a:p>
            <a:pPr algn="just"/>
            <a:r>
              <a:rPr lang="en-US" altLang="en-US" i="1" dirty="0" smtClean="0">
                <a:latin typeface="Arial Narrow" pitchFamily="34" charset="0"/>
                <a:cs typeface="Arial" pitchFamily="34" charset="0"/>
              </a:rPr>
              <a:t>S. pneumoniae </a:t>
            </a:r>
            <a:r>
              <a:rPr lang="en-US" altLang="en-US" dirty="0" smtClean="0">
                <a:latin typeface="Arial Narrow" pitchFamily="34" charset="0"/>
                <a:cs typeface="Arial" pitchFamily="34" charset="0"/>
              </a:rPr>
              <a:t>is transmitted directly from person to person through close contact via respiratory droplets</a:t>
            </a:r>
          </a:p>
          <a:p>
            <a:pPr algn="just"/>
            <a:endParaRPr lang="en-US" altLang="en-US" dirty="0" smtClean="0">
              <a:latin typeface="Arial Narrow" pitchFamily="34" charset="0"/>
              <a:cs typeface="Arial" pitchFamily="34" charset="0"/>
            </a:endParaRPr>
          </a:p>
        </p:txBody>
      </p:sp>
      <p:sp>
        <p:nvSpPr>
          <p:cNvPr id="70660"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70661" name="Slide Number Placeholder 3"/>
          <p:cNvSpPr>
            <a:spLocks noGrp="1"/>
          </p:cNvSpPr>
          <p:nvPr>
            <p:ph type="sldNum" sz="quarter" idx="12"/>
          </p:nvPr>
        </p:nvSpPr>
        <p:spPr bwMode="auto">
          <a:noFill/>
          <a:ln>
            <a:miter lim="800000"/>
            <a:headEnd/>
            <a:tailEnd/>
          </a:ln>
        </p:spPr>
        <p:txBody>
          <a:bodyPr/>
          <a:lstStyle/>
          <a:p>
            <a:fld id="{3EAF87E4-9880-497A-933A-7BC627F2FE28}" type="slidenum">
              <a:rPr lang="ar-SA" altLang="en-US" smtClean="0"/>
              <a:pPr/>
              <a:t>115</a:t>
            </a:fld>
            <a:endParaRPr lang="en-US" altLang="en-US" smtClean="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a:xfrm>
            <a:off x="685800" y="228600"/>
            <a:ext cx="7772400" cy="623888"/>
          </a:xfrm>
        </p:spPr>
        <p:txBody>
          <a:bodyPr/>
          <a:lstStyle/>
          <a:p>
            <a:pPr>
              <a:defRPr/>
            </a:pPr>
            <a:r>
              <a:rPr lang="en-US" b="1" dirty="0" smtClean="0">
                <a:solidFill>
                  <a:srgbClr val="002060"/>
                </a:solidFill>
                <a:latin typeface="Arial Narrow" pitchFamily="34" charset="0"/>
                <a:ea typeface="+mj-ea"/>
                <a:cs typeface="+mn-cs"/>
              </a:rPr>
              <a:t>Cultivation and Diagnosis</a:t>
            </a:r>
          </a:p>
        </p:txBody>
      </p:sp>
      <p:sp>
        <p:nvSpPr>
          <p:cNvPr id="71683" name="Rectangle 3"/>
          <p:cNvSpPr>
            <a:spLocks noGrp="1" noChangeArrowheads="1"/>
          </p:cNvSpPr>
          <p:nvPr>
            <p:ph idx="1"/>
          </p:nvPr>
        </p:nvSpPr>
        <p:spPr>
          <a:xfrm>
            <a:off x="323850" y="914400"/>
            <a:ext cx="8643938" cy="5791200"/>
          </a:xfrm>
        </p:spPr>
        <p:txBody>
          <a:bodyPr/>
          <a:lstStyle/>
          <a:p>
            <a:pPr algn="just">
              <a:lnSpc>
                <a:spcPts val="3000"/>
              </a:lnSpc>
            </a:pPr>
            <a:r>
              <a:rPr lang="en-US" altLang="en-US" b="1" dirty="0" smtClean="0">
                <a:solidFill>
                  <a:srgbClr val="7030A0"/>
                </a:solidFill>
                <a:latin typeface="Arial Narrow" pitchFamily="34" charset="0"/>
                <a:cs typeface="Arial" pitchFamily="34" charset="0"/>
              </a:rPr>
              <a:t>Specimen</a:t>
            </a:r>
          </a:p>
          <a:p>
            <a:pPr lvl="1" algn="just">
              <a:lnSpc>
                <a:spcPts val="3000"/>
              </a:lnSpc>
            </a:pPr>
            <a:r>
              <a:rPr lang="en-US" altLang="en-US" sz="3200" dirty="0" smtClean="0">
                <a:latin typeface="Arial Narrow" pitchFamily="34" charset="0"/>
                <a:cs typeface="Arial" pitchFamily="34" charset="0"/>
              </a:rPr>
              <a:t>Sputum, CSF, Blood</a:t>
            </a:r>
          </a:p>
          <a:p>
            <a:pPr lvl="1" algn="just">
              <a:lnSpc>
                <a:spcPts val="3000"/>
              </a:lnSpc>
            </a:pPr>
            <a:r>
              <a:rPr lang="en-US" altLang="en-US" sz="3200" dirty="0" smtClean="0">
                <a:latin typeface="Arial Narrow" pitchFamily="34" charset="0"/>
                <a:cs typeface="Arial" pitchFamily="34" charset="0"/>
              </a:rPr>
              <a:t>Isolation from specimen with normal flora provide supportive evidence but not proof of infection</a:t>
            </a:r>
          </a:p>
          <a:p>
            <a:pPr lvl="1" algn="just">
              <a:lnSpc>
                <a:spcPts val="3000"/>
              </a:lnSpc>
            </a:pPr>
            <a:r>
              <a:rPr lang="en-US" altLang="en-US" sz="3200" dirty="0" smtClean="0">
                <a:latin typeface="Arial Narrow" pitchFamily="34" charset="0"/>
                <a:cs typeface="Arial" pitchFamily="34" charset="0"/>
              </a:rPr>
              <a:t>Predominant growth of </a:t>
            </a:r>
            <a:r>
              <a:rPr lang="en-US" altLang="en-US" sz="3200" dirty="0" err="1" smtClean="0">
                <a:latin typeface="Arial Narrow" pitchFamily="34" charset="0"/>
                <a:cs typeface="Arial" pitchFamily="34" charset="0"/>
              </a:rPr>
              <a:t>Pneumococci</a:t>
            </a:r>
            <a:r>
              <a:rPr lang="en-US" altLang="en-US" sz="3200" dirty="0" smtClean="0">
                <a:latin typeface="Arial Narrow" pitchFamily="34" charset="0"/>
                <a:cs typeface="Arial" pitchFamily="34" charset="0"/>
              </a:rPr>
              <a:t> in sputum with numerous pus is likely to be significant &amp; confirmed</a:t>
            </a:r>
          </a:p>
          <a:p>
            <a:pPr lvl="1" algn="just">
              <a:lnSpc>
                <a:spcPts val="3000"/>
              </a:lnSpc>
            </a:pPr>
            <a:r>
              <a:rPr lang="en-US" altLang="en-US" sz="3200" dirty="0" smtClean="0">
                <a:latin typeface="Arial Narrow" pitchFamily="34" charset="0"/>
                <a:cs typeface="Arial" pitchFamily="34" charset="0"/>
              </a:rPr>
              <a:t>Specimen is cultured on blood agar </a:t>
            </a:r>
            <a:r>
              <a:rPr lang="en-US" altLang="en-US" sz="3200" dirty="0" smtClean="0">
                <a:latin typeface="Arial Narrow" pitchFamily="34" charset="0"/>
                <a:cs typeface="Times New Roman" pitchFamily="18" charset="0"/>
              </a:rPr>
              <a:t>then Gram stain</a:t>
            </a:r>
          </a:p>
          <a:p>
            <a:pPr algn="just">
              <a:lnSpc>
                <a:spcPts val="3000"/>
              </a:lnSpc>
            </a:pPr>
            <a:r>
              <a:rPr lang="en-US" altLang="en-US" b="1" dirty="0" smtClean="0">
                <a:solidFill>
                  <a:srgbClr val="7030A0"/>
                </a:solidFill>
                <a:latin typeface="Arial Narrow" pitchFamily="34" charset="0"/>
                <a:cs typeface="Arial" pitchFamily="34" charset="0"/>
              </a:rPr>
              <a:t>Presumptive identification</a:t>
            </a:r>
            <a:endParaRPr lang="en-US" altLang="en-US" b="1" dirty="0" smtClean="0">
              <a:solidFill>
                <a:srgbClr val="7030A0"/>
              </a:solidFill>
              <a:latin typeface="Arial Narrow" pitchFamily="34" charset="0"/>
              <a:cs typeface="Times New Roman" pitchFamily="18" charset="0"/>
            </a:endParaRPr>
          </a:p>
          <a:p>
            <a:pPr lvl="1" algn="just">
              <a:lnSpc>
                <a:spcPts val="3000"/>
              </a:lnSpc>
            </a:pPr>
            <a:r>
              <a:rPr lang="en-US" altLang="en-US" sz="3200" dirty="0" err="1" smtClean="0">
                <a:latin typeface="Arial Narrow" pitchFamily="34" charset="0"/>
                <a:cs typeface="Arial" pitchFamily="34" charset="0"/>
              </a:rPr>
              <a:t>Quellung</a:t>
            </a:r>
            <a:r>
              <a:rPr lang="en-US" altLang="en-US" sz="3200" dirty="0" smtClean="0">
                <a:latin typeface="Arial Narrow" pitchFamily="34" charset="0"/>
                <a:cs typeface="Arial" pitchFamily="34" charset="0"/>
              </a:rPr>
              <a:t> test or capsular swelling reaction</a:t>
            </a:r>
          </a:p>
          <a:p>
            <a:pPr lvl="2" algn="just">
              <a:lnSpc>
                <a:spcPts val="3000"/>
              </a:lnSpc>
            </a:pPr>
            <a:r>
              <a:rPr lang="en-US" altLang="en-US" sz="3200" dirty="0" err="1" smtClean="0">
                <a:latin typeface="Arial Narrow" pitchFamily="34" charset="0"/>
                <a:cs typeface="Arial" pitchFamily="34" charset="0"/>
              </a:rPr>
              <a:t>Pneumococci</a:t>
            </a:r>
            <a:r>
              <a:rPr lang="en-US" altLang="en-US" sz="3200" dirty="0" smtClean="0">
                <a:latin typeface="Arial Narrow" pitchFamily="34" charset="0"/>
                <a:cs typeface="Arial" pitchFamily="34" charset="0"/>
              </a:rPr>
              <a:t> mixed with antiserum on a slide</a:t>
            </a:r>
          </a:p>
          <a:p>
            <a:pPr lvl="2" algn="just">
              <a:lnSpc>
                <a:spcPts val="3000"/>
              </a:lnSpc>
            </a:pPr>
            <a:r>
              <a:rPr lang="en-US" altLang="en-US" sz="3200" dirty="0" smtClean="0">
                <a:latin typeface="Arial Narrow" pitchFamily="34" charset="0"/>
                <a:cs typeface="Arial" pitchFamily="34" charset="0"/>
              </a:rPr>
              <a:t>The capsule swells markedly</a:t>
            </a:r>
          </a:p>
          <a:p>
            <a:pPr lvl="1" algn="just">
              <a:lnSpc>
                <a:spcPts val="3000"/>
              </a:lnSpc>
            </a:pPr>
            <a:r>
              <a:rPr lang="en-US" altLang="en-US" sz="3200" dirty="0" smtClean="0">
                <a:latin typeface="Arial Narrow" pitchFamily="34" charset="0"/>
                <a:cs typeface="Arial" pitchFamily="34" charset="0"/>
              </a:rPr>
              <a:t>Optochin sensitive and soluble in bile</a:t>
            </a:r>
          </a:p>
          <a:p>
            <a:pPr algn="just">
              <a:lnSpc>
                <a:spcPts val="3000"/>
              </a:lnSpc>
            </a:pPr>
            <a:endParaRPr lang="en-US" altLang="en-US" dirty="0" smtClean="0">
              <a:latin typeface="Arial Narrow" pitchFamily="34" charset="0"/>
              <a:cs typeface="Arial" pitchFamily="34" charset="0"/>
            </a:endParaRPr>
          </a:p>
          <a:p>
            <a:pPr algn="just">
              <a:lnSpc>
                <a:spcPts val="3000"/>
              </a:lnSpc>
            </a:pPr>
            <a:endParaRPr lang="en-US" altLang="en-US" dirty="0" smtClean="0">
              <a:latin typeface="Arial Narrow" pitchFamily="34" charset="0"/>
              <a:cs typeface="Arial" pitchFamily="34" charset="0"/>
            </a:endParaRPr>
          </a:p>
        </p:txBody>
      </p:sp>
      <p:sp>
        <p:nvSpPr>
          <p:cNvPr id="7168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5"/>
          <p:cNvSpPr>
            <a:spLocks noGrp="1"/>
          </p:cNvSpPr>
          <p:nvPr>
            <p:ph type="sldNum" sz="quarter" idx="12"/>
          </p:nvPr>
        </p:nvSpPr>
        <p:spPr/>
        <p:txBody>
          <a:bodyPr rtlCol="0"/>
          <a:lstStyle/>
          <a:p>
            <a:pPr fontAlgn="auto">
              <a:spcBef>
                <a:spcPts val="0"/>
              </a:spcBef>
              <a:spcAft>
                <a:spcPts val="0"/>
              </a:spcAft>
              <a:defRPr/>
            </a:pPr>
            <a:fld id="{BB92F4EC-BFBB-49CC-89DE-0820BA77DFBE}" type="slidenum">
              <a:rPr lang="en-US">
                <a:solidFill>
                  <a:schemeClr val="tx1">
                    <a:tint val="75000"/>
                  </a:schemeClr>
                </a:solidFill>
                <a:latin typeface="+mn-lt"/>
                <a:cs typeface="+mn-cs"/>
              </a:rPr>
              <a:pPr fontAlgn="auto">
                <a:spcBef>
                  <a:spcPts val="0"/>
                </a:spcBef>
                <a:spcAft>
                  <a:spcPts val="0"/>
                </a:spcAft>
                <a:defRPr/>
              </a:pPr>
              <a:t>116</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2"/>
          <p:cNvSpPr>
            <a:spLocks noGrp="1" noChangeArrowheads="1"/>
          </p:cNvSpPr>
          <p:nvPr>
            <p:ph type="title"/>
          </p:nvPr>
        </p:nvSpPr>
        <p:spPr>
          <a:xfrm>
            <a:off x="685800" y="228600"/>
            <a:ext cx="7772400" cy="914400"/>
          </a:xfrm>
        </p:spPr>
        <p:txBody>
          <a:bodyPr/>
          <a:lstStyle/>
          <a:p>
            <a:pPr>
              <a:defRPr/>
            </a:pPr>
            <a:r>
              <a:rPr lang="en-US" b="1" dirty="0" smtClean="0">
                <a:solidFill>
                  <a:srgbClr val="002060"/>
                </a:solidFill>
                <a:latin typeface="Arial Narrow" pitchFamily="34" charset="0"/>
                <a:ea typeface="+mj-ea"/>
                <a:cs typeface="+mn-cs"/>
              </a:rPr>
              <a:t>Treatment and Prevention</a:t>
            </a:r>
          </a:p>
        </p:txBody>
      </p:sp>
      <p:sp>
        <p:nvSpPr>
          <p:cNvPr id="72707" name="Rectangle 3"/>
          <p:cNvSpPr>
            <a:spLocks noGrp="1" noChangeArrowheads="1"/>
          </p:cNvSpPr>
          <p:nvPr>
            <p:ph idx="1"/>
          </p:nvPr>
        </p:nvSpPr>
        <p:spPr>
          <a:xfrm>
            <a:off x="228600" y="990600"/>
            <a:ext cx="8763000" cy="5410200"/>
          </a:xfrm>
        </p:spPr>
        <p:txBody>
          <a:bodyPr/>
          <a:lstStyle/>
          <a:p>
            <a:pPr algn="just"/>
            <a:r>
              <a:rPr lang="en-US" altLang="en-US" dirty="0" smtClean="0">
                <a:latin typeface="Arial Narrow" pitchFamily="34" charset="0"/>
                <a:cs typeface="Arial" pitchFamily="34" charset="0"/>
              </a:rPr>
              <a:t>Traditionally treated with penicillin G or V</a:t>
            </a:r>
          </a:p>
          <a:p>
            <a:pPr algn="just"/>
            <a:r>
              <a:rPr lang="en-US" altLang="en-US" dirty="0" smtClean="0">
                <a:latin typeface="Arial Narrow" pitchFamily="34" charset="0"/>
                <a:cs typeface="Arial" pitchFamily="34" charset="0"/>
              </a:rPr>
              <a:t>Emergence of </a:t>
            </a:r>
            <a:r>
              <a:rPr lang="en-US" altLang="en-US" b="1" u="sng" dirty="0" smtClean="0">
                <a:solidFill>
                  <a:srgbClr val="FF0000"/>
                </a:solidFill>
                <a:latin typeface="Arial Narrow" pitchFamily="34" charset="0"/>
                <a:cs typeface="Arial" pitchFamily="34" charset="0"/>
              </a:rPr>
              <a:t>P</a:t>
            </a:r>
            <a:r>
              <a:rPr lang="en-US" altLang="en-US" dirty="0" smtClean="0">
                <a:latin typeface="Arial Narrow" pitchFamily="34" charset="0"/>
                <a:cs typeface="Arial" pitchFamily="34" charset="0"/>
              </a:rPr>
              <a:t>enicillin </a:t>
            </a:r>
            <a:r>
              <a:rPr lang="en-US" altLang="en-US" b="1" u="sng" dirty="0" smtClean="0">
                <a:solidFill>
                  <a:srgbClr val="FF0000"/>
                </a:solidFill>
                <a:latin typeface="Arial Narrow" pitchFamily="34" charset="0"/>
                <a:cs typeface="Arial" pitchFamily="34" charset="0"/>
              </a:rPr>
              <a:t>R</a:t>
            </a:r>
            <a:r>
              <a:rPr lang="en-US" altLang="en-US" dirty="0" smtClean="0">
                <a:latin typeface="Arial Narrow" pitchFamily="34" charset="0"/>
                <a:cs typeface="Arial" pitchFamily="34" charset="0"/>
              </a:rPr>
              <a:t>esistant </a:t>
            </a:r>
            <a:r>
              <a:rPr lang="en-US" altLang="en-US" b="1" i="1" u="sng" dirty="0" smtClean="0">
                <a:solidFill>
                  <a:srgbClr val="FF0000"/>
                </a:solidFill>
                <a:latin typeface="Arial Narrow" pitchFamily="34" charset="0"/>
                <a:cs typeface="Arial" pitchFamily="34" charset="0"/>
              </a:rPr>
              <a:t>S</a:t>
            </a:r>
            <a:r>
              <a:rPr lang="en-US" altLang="en-US" i="1" dirty="0" smtClean="0">
                <a:latin typeface="Arial Narrow" pitchFamily="34" charset="0"/>
                <a:cs typeface="Arial" pitchFamily="34" charset="0"/>
              </a:rPr>
              <a:t>. </a:t>
            </a:r>
            <a:r>
              <a:rPr lang="en-US" altLang="en-US" b="1" i="1" u="sng" dirty="0" smtClean="0">
                <a:solidFill>
                  <a:srgbClr val="FF0000"/>
                </a:solidFill>
                <a:latin typeface="Arial Narrow" pitchFamily="34" charset="0"/>
                <a:cs typeface="Arial" pitchFamily="34" charset="0"/>
              </a:rPr>
              <a:t>p</a:t>
            </a:r>
            <a:r>
              <a:rPr lang="en-US" altLang="en-US" i="1" dirty="0" smtClean="0">
                <a:latin typeface="Arial Narrow" pitchFamily="34" charset="0"/>
                <a:cs typeface="Arial" pitchFamily="34" charset="0"/>
              </a:rPr>
              <a:t>neumoniae</a:t>
            </a:r>
            <a:endParaRPr lang="en-US" altLang="en-US" dirty="0" smtClean="0">
              <a:latin typeface="Arial Narrow" pitchFamily="34" charset="0"/>
              <a:cs typeface="Arial" pitchFamily="34" charset="0"/>
            </a:endParaRPr>
          </a:p>
          <a:p>
            <a:pPr algn="just"/>
            <a:r>
              <a:rPr lang="en-US" altLang="en-US" b="1" dirty="0" smtClean="0">
                <a:solidFill>
                  <a:srgbClr val="FF0000"/>
                </a:solidFill>
                <a:latin typeface="Arial Narrow" pitchFamily="34" charset="0"/>
                <a:cs typeface="Arial" pitchFamily="34" charset="0"/>
              </a:rPr>
              <a:t>PRSP</a:t>
            </a:r>
            <a:r>
              <a:rPr lang="en-US" altLang="en-US" dirty="0" smtClean="0">
                <a:latin typeface="Arial Narrow" pitchFamily="34" charset="0"/>
                <a:cs typeface="Arial" pitchFamily="34" charset="0"/>
              </a:rPr>
              <a:t> treated with others such as </a:t>
            </a:r>
            <a:r>
              <a:rPr lang="en-US" altLang="en-US" dirty="0" err="1" smtClean="0">
                <a:latin typeface="Arial Narrow" pitchFamily="34" charset="0"/>
                <a:cs typeface="Arial" pitchFamily="34" charset="0"/>
              </a:rPr>
              <a:t>macrolides</a:t>
            </a:r>
            <a:endParaRPr lang="en-US" altLang="en-US" dirty="0" smtClean="0">
              <a:latin typeface="Arial Narrow" pitchFamily="34" charset="0"/>
              <a:cs typeface="Arial" pitchFamily="34" charset="0"/>
            </a:endParaRPr>
          </a:p>
          <a:p>
            <a:pPr algn="just"/>
            <a:r>
              <a:rPr lang="en-US" altLang="en-US" b="1" dirty="0" smtClean="0">
                <a:solidFill>
                  <a:srgbClr val="7030A0"/>
                </a:solidFill>
                <a:latin typeface="Arial Narrow" pitchFamily="34" charset="0"/>
                <a:cs typeface="Arial" pitchFamily="34" charset="0"/>
              </a:rPr>
              <a:t>Two vaccines are available</a:t>
            </a:r>
          </a:p>
          <a:p>
            <a:pPr algn="just">
              <a:buFont typeface="Calibri" pitchFamily="34" charset="0"/>
              <a:buAutoNum type="arabicPeriod"/>
            </a:pPr>
            <a:r>
              <a:rPr lang="en-US" altLang="en-US" sz="3000" u="sng" dirty="0" smtClean="0">
                <a:solidFill>
                  <a:srgbClr val="FF0000"/>
                </a:solidFill>
                <a:latin typeface="Arial Narrow" pitchFamily="34" charset="0"/>
              </a:rPr>
              <a:t>23-valent pneumococcal polysaccharide vaccine (PPSV23) </a:t>
            </a:r>
          </a:p>
          <a:p>
            <a:pPr algn="just">
              <a:lnSpc>
                <a:spcPts val="3700"/>
              </a:lnSpc>
            </a:pPr>
            <a:r>
              <a:rPr lang="en-US" altLang="en-US" dirty="0" smtClean="0">
                <a:latin typeface="Arial Narrow" pitchFamily="34" charset="0"/>
              </a:rPr>
              <a:t>Recommended for adults ≥65 years and for people aged 2–64 years with underlying medical conditions </a:t>
            </a:r>
          </a:p>
          <a:p>
            <a:pPr algn="just">
              <a:lnSpc>
                <a:spcPts val="3700"/>
              </a:lnSpc>
            </a:pPr>
            <a:r>
              <a:rPr lang="en-US" altLang="en-US" dirty="0" smtClean="0">
                <a:latin typeface="Arial Narrow" pitchFamily="34" charset="0"/>
              </a:rPr>
              <a:t>Covers 85%-90% of serotypes that cause </a:t>
            </a:r>
            <a:r>
              <a:rPr lang="en-US" altLang="en-US" b="1" dirty="0" smtClean="0">
                <a:solidFill>
                  <a:srgbClr val="0070C0"/>
                </a:solidFill>
                <a:latin typeface="Arial Narrow" pitchFamily="34" charset="0"/>
              </a:rPr>
              <a:t>IPD</a:t>
            </a:r>
          </a:p>
          <a:p>
            <a:pPr algn="just">
              <a:lnSpc>
                <a:spcPts val="3700"/>
              </a:lnSpc>
            </a:pPr>
            <a:r>
              <a:rPr lang="en-US" altLang="en-US" sz="3200" dirty="0" smtClean="0">
                <a:latin typeface="Arial Narrow" pitchFamily="34" charset="0"/>
              </a:rPr>
              <a:t>Because </a:t>
            </a:r>
            <a:r>
              <a:rPr lang="en-US" altLang="en-US" sz="3200" b="1" dirty="0" smtClean="0">
                <a:solidFill>
                  <a:srgbClr val="7030A0"/>
                </a:solidFill>
                <a:latin typeface="Arial Narrow" pitchFamily="34" charset="0"/>
              </a:rPr>
              <a:t>PPSV23</a:t>
            </a:r>
            <a:r>
              <a:rPr lang="en-US" altLang="en-US" sz="3200" dirty="0" smtClean="0">
                <a:latin typeface="Arial Narrow" pitchFamily="34" charset="0"/>
              </a:rPr>
              <a:t> is not effective in children &lt;2 years so conjugate vaccines were developed</a:t>
            </a:r>
          </a:p>
          <a:p>
            <a:pPr lvl="1" algn="just"/>
            <a:endParaRPr lang="en-US" altLang="en-US" sz="3200" dirty="0" smtClean="0">
              <a:latin typeface="Arial Narrow" pitchFamily="34" charset="0"/>
              <a:cs typeface="Arial" pitchFamily="34" charset="0"/>
            </a:endParaRPr>
          </a:p>
          <a:p>
            <a:pPr algn="just"/>
            <a:endParaRPr lang="en-US" altLang="en-US" dirty="0" smtClean="0">
              <a:latin typeface="Arial Narrow" pitchFamily="34" charset="0"/>
              <a:cs typeface="Arial" pitchFamily="34" charset="0"/>
            </a:endParaRPr>
          </a:p>
          <a:p>
            <a:pPr algn="just"/>
            <a:endParaRPr lang="en-US" altLang="en-US" dirty="0" smtClean="0">
              <a:latin typeface="Arial Narrow" pitchFamily="34" charset="0"/>
              <a:cs typeface="Arial" pitchFamily="34" charset="0"/>
            </a:endParaRPr>
          </a:p>
        </p:txBody>
      </p:sp>
      <p:sp>
        <p:nvSpPr>
          <p:cNvPr id="7270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5"/>
          <p:cNvSpPr>
            <a:spLocks noGrp="1"/>
          </p:cNvSpPr>
          <p:nvPr>
            <p:ph type="sldNum" sz="quarter" idx="12"/>
          </p:nvPr>
        </p:nvSpPr>
        <p:spPr/>
        <p:txBody>
          <a:bodyPr rtlCol="0"/>
          <a:lstStyle/>
          <a:p>
            <a:pPr fontAlgn="auto">
              <a:spcBef>
                <a:spcPts val="0"/>
              </a:spcBef>
              <a:spcAft>
                <a:spcPts val="0"/>
              </a:spcAft>
              <a:defRPr/>
            </a:pPr>
            <a:fld id="{7E1A287C-5576-4D83-B0A5-1A6A0E8D5ECC}" type="slidenum">
              <a:rPr lang="en-US">
                <a:solidFill>
                  <a:schemeClr val="tx1">
                    <a:tint val="75000"/>
                  </a:schemeClr>
                </a:solidFill>
                <a:latin typeface="+mn-lt"/>
                <a:cs typeface="+mn-cs"/>
              </a:rPr>
              <a:pPr fontAlgn="auto">
                <a:spcBef>
                  <a:spcPts val="0"/>
                </a:spcBef>
                <a:spcAft>
                  <a:spcPts val="0"/>
                </a:spcAft>
                <a:defRPr/>
              </a:pPr>
              <a:t>117</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Rectangle 3"/>
          <p:cNvSpPr>
            <a:spLocks noGrp="1" noChangeArrowheads="1"/>
          </p:cNvSpPr>
          <p:nvPr>
            <p:ph idx="1"/>
          </p:nvPr>
        </p:nvSpPr>
        <p:spPr>
          <a:xfrm>
            <a:off x="152400" y="685800"/>
            <a:ext cx="8839200" cy="5715000"/>
          </a:xfrm>
        </p:spPr>
        <p:txBody>
          <a:bodyPr/>
          <a:lstStyle/>
          <a:p>
            <a:pPr marL="742950" indent="-742950" algn="just">
              <a:buFont typeface="+mj-lt"/>
              <a:buAutoNum type="arabicPeriod" startAt="2"/>
              <a:defRPr/>
            </a:pPr>
            <a:r>
              <a:rPr lang="en-US" sz="3600" b="1" dirty="0" smtClean="0">
                <a:solidFill>
                  <a:srgbClr val="FF0000"/>
                </a:solidFill>
                <a:latin typeface="Arial Narrow" pitchFamily="34" charset="0"/>
                <a:ea typeface="+mn-ea"/>
                <a:cs typeface="Arial" pitchFamily="34" charset="0"/>
              </a:rPr>
              <a:t>Pneumococcal Conjugate Vaccines</a:t>
            </a:r>
          </a:p>
          <a:p>
            <a:pPr marL="571500" indent="-571500" algn="just">
              <a:buFont typeface="+mj-lt"/>
              <a:buAutoNum type="romanLcPeriod"/>
              <a:defRPr/>
            </a:pPr>
            <a:r>
              <a:rPr lang="en-US" b="1" dirty="0" smtClean="0">
                <a:solidFill>
                  <a:srgbClr val="7030A0"/>
                </a:solidFill>
                <a:latin typeface="Arial Narrow" pitchFamily="34" charset="0"/>
                <a:ea typeface="+mn-ea"/>
                <a:cs typeface="Arial" pitchFamily="34" charset="0"/>
              </a:rPr>
              <a:t>7-valent pneumococcal conjugate vaccine (PCV7) </a:t>
            </a:r>
          </a:p>
          <a:p>
            <a:pPr algn="just">
              <a:defRPr/>
            </a:pPr>
            <a:r>
              <a:rPr lang="en-US" dirty="0" smtClean="0">
                <a:latin typeface="Arial Narrow" pitchFamily="34" charset="0"/>
                <a:ea typeface="+mn-ea"/>
                <a:cs typeface="Arial" pitchFamily="34" charset="0"/>
              </a:rPr>
              <a:t>Routine infant immunization schedule in US since 2000</a:t>
            </a:r>
          </a:p>
          <a:p>
            <a:pPr algn="just">
              <a:defRPr/>
            </a:pPr>
            <a:r>
              <a:rPr lang="en-US" dirty="0" smtClean="0">
                <a:latin typeface="Arial Narrow" pitchFamily="34" charset="0"/>
                <a:ea typeface="+mn-ea"/>
                <a:cs typeface="Arial" pitchFamily="34" charset="0"/>
              </a:rPr>
              <a:t>Recommended for all children aged &lt;5 years</a:t>
            </a:r>
          </a:p>
          <a:p>
            <a:pPr algn="just">
              <a:defRPr/>
            </a:pPr>
            <a:r>
              <a:rPr lang="en-US" dirty="0" smtClean="0">
                <a:latin typeface="Arial Narrow" pitchFamily="34" charset="0"/>
                <a:ea typeface="+mn-ea"/>
              </a:rPr>
              <a:t>PCV7 covers 80-85% of invasive disease in young</a:t>
            </a:r>
            <a:endParaRPr lang="en-US" dirty="0" smtClean="0">
              <a:latin typeface="Arial Narrow" pitchFamily="34" charset="0"/>
              <a:ea typeface="+mn-ea"/>
              <a:cs typeface="Arial" pitchFamily="34" charset="0"/>
            </a:endParaRPr>
          </a:p>
          <a:p>
            <a:pPr marL="571500" indent="-571500" algn="just">
              <a:buFont typeface="+mj-lt"/>
              <a:buAutoNum type="romanLcPeriod" startAt="2"/>
              <a:defRPr/>
            </a:pPr>
            <a:r>
              <a:rPr lang="en-US" sz="3100" b="1" dirty="0" smtClean="0">
                <a:solidFill>
                  <a:srgbClr val="7030A0"/>
                </a:solidFill>
                <a:latin typeface="Arial Narrow" pitchFamily="34" charset="0"/>
                <a:ea typeface="+mn-ea"/>
                <a:cs typeface="Arial" pitchFamily="34" charset="0"/>
              </a:rPr>
              <a:t>13-valent pneumococcal conjugate vaccine (PCV13)</a:t>
            </a:r>
          </a:p>
          <a:p>
            <a:pPr algn="just">
              <a:defRPr/>
            </a:pPr>
            <a:r>
              <a:rPr lang="en-US" dirty="0" smtClean="0">
                <a:latin typeface="Arial Narrow" pitchFamily="34" charset="0"/>
                <a:ea typeface="+mn-ea"/>
              </a:rPr>
              <a:t>Other </a:t>
            </a:r>
            <a:r>
              <a:rPr lang="en-US" dirty="0" err="1" smtClean="0">
                <a:latin typeface="Arial Narrow" pitchFamily="34" charset="0"/>
                <a:ea typeface="+mn-ea"/>
              </a:rPr>
              <a:t>pneumococci</a:t>
            </a:r>
            <a:r>
              <a:rPr lang="en-US" dirty="0" smtClean="0">
                <a:latin typeface="Arial Narrow" pitchFamily="34" charset="0"/>
                <a:ea typeface="+mn-ea"/>
              </a:rPr>
              <a:t> are becoming increasingly more common in young children so PCV13</a:t>
            </a:r>
            <a:r>
              <a:rPr lang="en-US" dirty="0" smtClean="0">
                <a:latin typeface="Arial Narrow" pitchFamily="34" charset="0"/>
                <a:ea typeface="+mn-ea"/>
                <a:cs typeface="Arial" pitchFamily="34" charset="0"/>
              </a:rPr>
              <a:t> replaced PCV7</a:t>
            </a:r>
          </a:p>
          <a:p>
            <a:pPr marL="342900" lvl="1" indent="-342900" algn="just">
              <a:buFont typeface="Arial" pitchFamily="34" charset="0"/>
              <a:buChar char="•"/>
              <a:defRPr/>
            </a:pPr>
            <a:r>
              <a:rPr lang="en-US" sz="3200" b="1" dirty="0" smtClean="0">
                <a:solidFill>
                  <a:srgbClr val="7030A0"/>
                </a:solidFill>
                <a:latin typeface="Arial Narrow" pitchFamily="34" charset="0"/>
                <a:ea typeface="+mn-ea"/>
                <a:cs typeface="Arial" pitchFamily="34" charset="0"/>
              </a:rPr>
              <a:t>PCV7 </a:t>
            </a:r>
            <a:r>
              <a:rPr lang="en-US" sz="3200" dirty="0" smtClean="0">
                <a:latin typeface="Arial Narrow" pitchFamily="34" charset="0"/>
                <a:ea typeface="+mn-ea"/>
                <a:cs typeface="Arial" pitchFamily="34" charset="0"/>
              </a:rPr>
              <a:t>&amp; </a:t>
            </a:r>
            <a:r>
              <a:rPr lang="en-US" sz="3200" b="1" dirty="0" smtClean="0">
                <a:solidFill>
                  <a:srgbClr val="7030A0"/>
                </a:solidFill>
                <a:latin typeface="Arial Narrow" pitchFamily="34" charset="0"/>
                <a:ea typeface="+mn-ea"/>
                <a:cs typeface="Arial" pitchFamily="34" charset="0"/>
              </a:rPr>
              <a:t>PCV13</a:t>
            </a:r>
            <a:r>
              <a:rPr lang="en-US" sz="3200" dirty="0" smtClean="0">
                <a:latin typeface="Arial Narrow" pitchFamily="34" charset="0"/>
                <a:ea typeface="+mn-ea"/>
                <a:cs typeface="Arial" pitchFamily="34" charset="0"/>
              </a:rPr>
              <a:t> are recommended for children aged 2–59 M as a 4-doses at ages 2, 4, 6, and 12–15 M</a:t>
            </a:r>
          </a:p>
        </p:txBody>
      </p:sp>
      <p:sp>
        <p:nvSpPr>
          <p:cNvPr id="73732"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73733" name="Slide Number Placeholder 3"/>
          <p:cNvSpPr>
            <a:spLocks noGrp="1"/>
          </p:cNvSpPr>
          <p:nvPr>
            <p:ph type="sldNum" sz="quarter" idx="12"/>
          </p:nvPr>
        </p:nvSpPr>
        <p:spPr bwMode="auto">
          <a:noFill/>
          <a:ln>
            <a:miter lim="800000"/>
            <a:headEnd/>
            <a:tailEnd/>
          </a:ln>
        </p:spPr>
        <p:txBody>
          <a:bodyPr/>
          <a:lstStyle/>
          <a:p>
            <a:fld id="{70DCB59A-A576-4DDA-9AFD-40048E24F7D8}" type="slidenum">
              <a:rPr lang="ar-SA" altLang="en-US" smtClean="0"/>
              <a:pPr/>
              <a:t>118</a:t>
            </a:fld>
            <a:endParaRPr lang="ar-SA" altLang="en-US" smtClean="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457200" y="228600"/>
            <a:ext cx="8229600" cy="838200"/>
          </a:xfrm>
        </p:spPr>
        <p:txBody>
          <a:bodyPr/>
          <a:lstStyle/>
          <a:p>
            <a:pPr eaLnBrk="1" hangingPunct="1"/>
            <a:r>
              <a:rPr lang="en-US" altLang="en-US" b="1" dirty="0" smtClean="0">
                <a:solidFill>
                  <a:srgbClr val="002060"/>
                </a:solidFill>
                <a:latin typeface="Arial Narrow" pitchFamily="34" charset="0"/>
              </a:rPr>
              <a:t>General Characteristics of Bacillus</a:t>
            </a:r>
            <a:endParaRPr lang="ar-SA" altLang="en-US" b="1" dirty="0" smtClean="0">
              <a:solidFill>
                <a:srgbClr val="002060"/>
              </a:solidFill>
              <a:latin typeface="Arial Narrow" pitchFamily="34" charset="0"/>
            </a:endParaRPr>
          </a:p>
        </p:txBody>
      </p:sp>
      <p:sp>
        <p:nvSpPr>
          <p:cNvPr id="75779" name="Content Placeholder 2"/>
          <p:cNvSpPr>
            <a:spLocks noGrp="1"/>
          </p:cNvSpPr>
          <p:nvPr>
            <p:ph idx="1"/>
          </p:nvPr>
        </p:nvSpPr>
        <p:spPr>
          <a:xfrm>
            <a:off x="304800" y="1066800"/>
            <a:ext cx="8610600" cy="5410200"/>
          </a:xfrm>
        </p:spPr>
        <p:txBody>
          <a:bodyPr/>
          <a:lstStyle/>
          <a:p>
            <a:pPr algn="just">
              <a:lnSpc>
                <a:spcPts val="2600"/>
              </a:lnSpc>
              <a:buClr>
                <a:srgbClr val="FF0000"/>
              </a:buClr>
              <a:buSzPct val="84000"/>
              <a:buFont typeface="Wingdings" pitchFamily="2" charset="2"/>
              <a:buChar char="§"/>
            </a:pPr>
            <a:r>
              <a:rPr lang="en-US" altLang="en-US" dirty="0" smtClean="0">
                <a:latin typeface="Arial Narrow" pitchFamily="34" charset="0"/>
              </a:rPr>
              <a:t>&gt;60 species; Most are saprophytic or normal flora</a:t>
            </a:r>
          </a:p>
          <a:p>
            <a:pPr algn="just">
              <a:lnSpc>
                <a:spcPts val="2600"/>
              </a:lnSpc>
              <a:buClr>
                <a:srgbClr val="FF0000"/>
              </a:buClr>
              <a:buSzPct val="84000"/>
              <a:buFont typeface="Wingdings" pitchFamily="2" charset="2"/>
              <a:buChar char="§"/>
            </a:pPr>
            <a:r>
              <a:rPr lang="en-US" altLang="en-US" i="1" dirty="0" smtClean="0">
                <a:latin typeface="Arial Narrow" pitchFamily="34" charset="0"/>
              </a:rPr>
              <a:t>Bacillus</a:t>
            </a:r>
            <a:r>
              <a:rPr lang="en-US" altLang="en-US" dirty="0" smtClean="0">
                <a:latin typeface="Arial Narrow" pitchFamily="34" charset="0"/>
              </a:rPr>
              <a:t> are ubiquitous in soil, water and airborne dust</a:t>
            </a:r>
          </a:p>
          <a:p>
            <a:pPr algn="just">
              <a:lnSpc>
                <a:spcPts val="2600"/>
              </a:lnSpc>
              <a:buClr>
                <a:srgbClr val="FF0000"/>
              </a:buClr>
              <a:buSzPct val="84000"/>
              <a:buFont typeface="Wingdings" pitchFamily="2" charset="2"/>
              <a:buChar char="§"/>
            </a:pPr>
            <a:r>
              <a:rPr lang="en-US" altLang="en-US" dirty="0" smtClean="0">
                <a:latin typeface="Arial Narrow" pitchFamily="34" charset="0"/>
              </a:rPr>
              <a:t>2 medically important; </a:t>
            </a:r>
            <a:r>
              <a:rPr lang="en-US" altLang="en-US" i="1" dirty="0" smtClean="0">
                <a:latin typeface="Arial Narrow" pitchFamily="34" charset="0"/>
              </a:rPr>
              <a:t>B.</a:t>
            </a:r>
            <a:r>
              <a:rPr lang="en-US" altLang="en-US" dirty="0" smtClean="0">
                <a:latin typeface="Arial Narrow" pitchFamily="34" charset="0"/>
              </a:rPr>
              <a:t> </a:t>
            </a:r>
            <a:r>
              <a:rPr lang="en-US" altLang="en-US" i="1" dirty="0" smtClean="0">
                <a:latin typeface="Arial Narrow" pitchFamily="34" charset="0"/>
              </a:rPr>
              <a:t>anthracis</a:t>
            </a:r>
            <a:r>
              <a:rPr lang="en-US" altLang="en-US" dirty="0" smtClean="0">
                <a:latin typeface="Arial Narrow" pitchFamily="34" charset="0"/>
              </a:rPr>
              <a:t> and </a:t>
            </a:r>
            <a:r>
              <a:rPr lang="en-US" altLang="en-US" i="1" dirty="0" smtClean="0">
                <a:latin typeface="Arial Narrow" pitchFamily="34" charset="0"/>
              </a:rPr>
              <a:t>B. cereus</a:t>
            </a:r>
            <a:endParaRPr lang="en-US" altLang="en-US" b="1" dirty="0" smtClean="0">
              <a:solidFill>
                <a:srgbClr val="0070C0"/>
              </a:solidFill>
              <a:latin typeface="Arial Narrow" pitchFamily="34" charset="0"/>
            </a:endParaRPr>
          </a:p>
          <a:p>
            <a:pPr algn="just" eaLnBrk="1" hangingPunct="1">
              <a:lnSpc>
                <a:spcPts val="2600"/>
              </a:lnSpc>
              <a:buFont typeface="Wingdings" pitchFamily="2" charset="2"/>
              <a:buChar char="§"/>
            </a:pPr>
            <a:r>
              <a:rPr lang="en-US" altLang="en-US" b="1" dirty="0" smtClean="0">
                <a:solidFill>
                  <a:srgbClr val="0070C0"/>
                </a:solidFill>
                <a:latin typeface="Arial Narrow" pitchFamily="34" charset="0"/>
              </a:rPr>
              <a:t>Morphology</a:t>
            </a:r>
          </a:p>
          <a:p>
            <a:pPr marL="404813" lvl="1" indent="-404813" algn="just" eaLnBrk="1" hangingPunct="1">
              <a:lnSpc>
                <a:spcPts val="2600"/>
              </a:lnSpc>
              <a:buFont typeface="Wingdings" pitchFamily="2" charset="2"/>
              <a:buChar char="§"/>
            </a:pPr>
            <a:r>
              <a:rPr lang="en-US" altLang="en-US" sz="3200" dirty="0" smtClean="0">
                <a:latin typeface="Arial Narrow" pitchFamily="34" charset="0"/>
              </a:rPr>
              <a:t>Large Gram-positive Spore forming (central &amp; oval) bacilli and arranged in chains</a:t>
            </a:r>
          </a:p>
          <a:p>
            <a:pPr marL="404813" lvl="1" indent="-404813" algn="just" eaLnBrk="1" hangingPunct="1">
              <a:lnSpc>
                <a:spcPts val="2600"/>
              </a:lnSpc>
              <a:buFont typeface="Wingdings" pitchFamily="2" charset="2"/>
              <a:buChar char="§"/>
            </a:pPr>
            <a:r>
              <a:rPr lang="en-US" altLang="en-US" sz="3100" dirty="0" smtClean="0">
                <a:latin typeface="Arial Narrow" pitchFamily="34" charset="0"/>
              </a:rPr>
              <a:t>Spores contaminate soil &amp; remain viable for many years</a:t>
            </a:r>
          </a:p>
          <a:p>
            <a:pPr marL="404813" lvl="1" indent="-404813" algn="just" eaLnBrk="1" hangingPunct="1">
              <a:lnSpc>
                <a:spcPts val="2600"/>
              </a:lnSpc>
              <a:buFont typeface="Wingdings" pitchFamily="2" charset="2"/>
              <a:buChar char="§"/>
            </a:pPr>
            <a:r>
              <a:rPr lang="en-US" altLang="en-US" sz="3200" dirty="0" smtClean="0">
                <a:latin typeface="Arial Narrow" pitchFamily="34" charset="0"/>
              </a:rPr>
              <a:t>Motile except </a:t>
            </a:r>
            <a:r>
              <a:rPr lang="en-US" altLang="en-US" sz="3200" b="1" i="1" dirty="0" smtClean="0">
                <a:latin typeface="Arial Narrow" pitchFamily="34" charset="0"/>
              </a:rPr>
              <a:t>B. anthracis</a:t>
            </a:r>
            <a:endParaRPr lang="en-US" altLang="en-US" sz="3200" dirty="0" smtClean="0">
              <a:latin typeface="Arial Narrow" pitchFamily="34" charset="0"/>
            </a:endParaRPr>
          </a:p>
          <a:p>
            <a:pPr algn="just" eaLnBrk="1" hangingPunct="1">
              <a:lnSpc>
                <a:spcPts val="2600"/>
              </a:lnSpc>
              <a:buFont typeface="Wingdings" pitchFamily="2" charset="2"/>
              <a:buChar char="§"/>
            </a:pPr>
            <a:r>
              <a:rPr lang="en-US" altLang="en-US" b="1" dirty="0" smtClean="0">
                <a:solidFill>
                  <a:srgbClr val="0070C0"/>
                </a:solidFill>
                <a:latin typeface="Arial Narrow" pitchFamily="34" charset="0"/>
                <a:cs typeface="Arial" pitchFamily="34" charset="0"/>
              </a:rPr>
              <a:t>General physiological characteristics</a:t>
            </a:r>
            <a:endParaRPr lang="en-US" altLang="en-US" dirty="0" smtClean="0">
              <a:solidFill>
                <a:srgbClr val="0070C0"/>
              </a:solidFill>
              <a:latin typeface="Arial Narrow" pitchFamily="34" charset="0"/>
            </a:endParaRPr>
          </a:p>
          <a:p>
            <a:pPr marL="404813" indent="-404813" algn="just" eaLnBrk="1" hangingPunct="1">
              <a:lnSpc>
                <a:spcPts val="2600"/>
              </a:lnSpc>
              <a:buFont typeface="Wingdings" pitchFamily="2" charset="2"/>
              <a:buChar char="§"/>
            </a:pPr>
            <a:r>
              <a:rPr lang="en-US" altLang="en-US" dirty="0" smtClean="0">
                <a:latin typeface="Arial Narrow" pitchFamily="34" charset="0"/>
              </a:rPr>
              <a:t>Non-fastidious, facultative anaerobic, Fermentative</a:t>
            </a:r>
          </a:p>
          <a:p>
            <a:pPr marL="404813" lvl="1" indent="-404813" algn="just" eaLnBrk="1" hangingPunct="1">
              <a:lnSpc>
                <a:spcPts val="2600"/>
              </a:lnSpc>
              <a:buFont typeface="Wingdings" pitchFamily="2" charset="2"/>
              <a:buChar char="§"/>
            </a:pPr>
            <a:r>
              <a:rPr lang="en-US" altLang="en-US" sz="3200" dirty="0" smtClean="0">
                <a:latin typeface="Arial Narrow" pitchFamily="34" charset="0"/>
              </a:rPr>
              <a:t>Catalase positive </a:t>
            </a:r>
            <a:r>
              <a:rPr lang="en-US" altLang="en-US" sz="3200" b="1" i="1" dirty="0" smtClean="0">
                <a:solidFill>
                  <a:srgbClr val="7030A0"/>
                </a:solidFill>
                <a:latin typeface="Arial Narrow" pitchFamily="34" charset="0"/>
              </a:rPr>
              <a:t>Clostridium </a:t>
            </a:r>
            <a:r>
              <a:rPr lang="en-US" altLang="en-US" sz="3200" b="1" dirty="0" smtClean="0">
                <a:solidFill>
                  <a:srgbClr val="7030A0"/>
                </a:solidFill>
                <a:latin typeface="Arial Narrow" pitchFamily="34" charset="0"/>
              </a:rPr>
              <a:t>(catalase –</a:t>
            </a:r>
            <a:r>
              <a:rPr lang="en-US" altLang="en-US" sz="3200" b="1" dirty="0" err="1" smtClean="0">
                <a:solidFill>
                  <a:srgbClr val="7030A0"/>
                </a:solidFill>
                <a:latin typeface="Arial Narrow" pitchFamily="34" charset="0"/>
              </a:rPr>
              <a:t>ve</a:t>
            </a:r>
            <a:r>
              <a:rPr lang="en-US" altLang="en-US" sz="3200" b="1" dirty="0" smtClean="0">
                <a:solidFill>
                  <a:srgbClr val="7030A0"/>
                </a:solidFill>
                <a:latin typeface="Arial Narrow" pitchFamily="34" charset="0"/>
              </a:rPr>
              <a:t>)</a:t>
            </a:r>
            <a:endParaRPr lang="en-US" altLang="en-US" sz="3200" dirty="0" smtClean="0">
              <a:latin typeface="Arial Narrow" pitchFamily="34" charset="0"/>
            </a:endParaRPr>
          </a:p>
          <a:p>
            <a:pPr marL="404813" indent="-404813" algn="just" eaLnBrk="1" hangingPunct="1">
              <a:lnSpc>
                <a:spcPts val="2600"/>
              </a:lnSpc>
              <a:buFont typeface="Wingdings" pitchFamily="2" charset="2"/>
              <a:buChar char="§"/>
            </a:pPr>
            <a:r>
              <a:rPr lang="en-US" altLang="en-US" dirty="0" err="1" smtClean="0">
                <a:latin typeface="Arial Narrow" pitchFamily="34" charset="0"/>
              </a:rPr>
              <a:t>Thermophilic</a:t>
            </a:r>
            <a:r>
              <a:rPr lang="en-US" altLang="en-US" dirty="0" smtClean="0">
                <a:latin typeface="Arial Narrow" pitchFamily="34" charset="0"/>
              </a:rPr>
              <a:t> (</a:t>
            </a:r>
            <a:r>
              <a:rPr lang="en-US" altLang="en-US" u="sng" dirty="0" smtClean="0">
                <a:latin typeface="Arial Narrow" pitchFamily="34" charset="0"/>
              </a:rPr>
              <a:t>&lt;</a:t>
            </a:r>
            <a:r>
              <a:rPr lang="en-US" altLang="en-US" dirty="0" smtClean="0">
                <a:latin typeface="Arial Narrow" pitchFamily="34" charset="0"/>
              </a:rPr>
              <a:t> 75°C) and </a:t>
            </a:r>
            <a:r>
              <a:rPr lang="en-US" altLang="en-US" dirty="0" err="1" smtClean="0">
                <a:latin typeface="Arial Narrow" pitchFamily="34" charset="0"/>
              </a:rPr>
              <a:t>psychrophilic</a:t>
            </a:r>
            <a:r>
              <a:rPr lang="en-US" altLang="en-US" dirty="0" smtClean="0">
                <a:latin typeface="Arial Narrow" pitchFamily="34" charset="0"/>
              </a:rPr>
              <a:t> (≥5-8°C)</a:t>
            </a:r>
          </a:p>
          <a:p>
            <a:pPr marL="404813" indent="-404813" algn="just" eaLnBrk="1" hangingPunct="1">
              <a:lnSpc>
                <a:spcPts val="2600"/>
              </a:lnSpc>
              <a:buFont typeface="Wingdings" pitchFamily="2" charset="2"/>
              <a:buChar char="§"/>
            </a:pPr>
            <a:r>
              <a:rPr lang="en-US" altLang="en-US" sz="3200" dirty="0" smtClean="0">
                <a:latin typeface="Arial Narrow" pitchFamily="34" charset="0"/>
              </a:rPr>
              <a:t>Can grow at extremes of acidity &amp; alkalinity (pH 2-10)</a:t>
            </a:r>
          </a:p>
          <a:p>
            <a:pPr algn="just" eaLnBrk="1" hangingPunct="1">
              <a:lnSpc>
                <a:spcPts val="2600"/>
              </a:lnSpc>
            </a:pPr>
            <a:endParaRPr lang="ar-SA" altLang="en-US" dirty="0" smtClean="0">
              <a:latin typeface="Arial Narrow" pitchFamily="34" charset="0"/>
            </a:endParaRPr>
          </a:p>
        </p:txBody>
      </p:sp>
      <p:sp>
        <p:nvSpPr>
          <p:cNvPr id="75781" name="Footer Placeholder 7"/>
          <p:cNvSpPr>
            <a:spLocks noGrp="1"/>
          </p:cNvSpPr>
          <p:nvPr>
            <p:ph type="ftr" sz="quarter" idx="11"/>
          </p:nvPr>
        </p:nvSpPr>
        <p:spPr bwMode="auto">
          <a:noFill/>
          <a:ln>
            <a:miter lim="800000"/>
            <a:headEnd/>
            <a:tailEnd/>
          </a:ln>
        </p:spPr>
        <p:txBody>
          <a:bodyPr/>
          <a:lstStyle/>
          <a:p>
            <a:endParaRPr lang="ar-SA" altLang="en-US" dirty="0" smtClean="0"/>
          </a:p>
        </p:txBody>
      </p:sp>
      <p:sp>
        <p:nvSpPr>
          <p:cNvPr id="7" name="Slide Number Placeholder 6"/>
          <p:cNvSpPr>
            <a:spLocks noGrp="1"/>
          </p:cNvSpPr>
          <p:nvPr>
            <p:ph type="sldNum" sz="quarter" idx="12"/>
          </p:nvPr>
        </p:nvSpPr>
        <p:spPr/>
        <p:txBody>
          <a:bodyPr rtlCol="0"/>
          <a:lstStyle/>
          <a:p>
            <a:pPr fontAlgn="auto">
              <a:spcBef>
                <a:spcPts val="0"/>
              </a:spcBef>
              <a:spcAft>
                <a:spcPts val="0"/>
              </a:spcAft>
              <a:defRPr/>
            </a:pPr>
            <a:fld id="{439DAF23-A59D-461B-B356-BC8E2972C260}" type="slidenum">
              <a:rPr lang="en-GB">
                <a:solidFill>
                  <a:schemeClr val="tx1">
                    <a:tint val="75000"/>
                  </a:schemeClr>
                </a:solidFill>
                <a:latin typeface="+mn-lt"/>
                <a:cs typeface="+mn-cs"/>
              </a:rPr>
              <a:pPr fontAlgn="auto">
                <a:spcBef>
                  <a:spcPts val="0"/>
                </a:spcBef>
                <a:spcAft>
                  <a:spcPts val="0"/>
                </a:spcAft>
                <a:defRPr/>
              </a:pPr>
              <a:t>119</a:t>
            </a:fld>
            <a:endParaRPr lang="en-GB"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en-US" sz="6000" b="1" smtClean="0">
                <a:solidFill>
                  <a:srgbClr val="002060"/>
                </a:solidFill>
              </a:rPr>
              <a:t>Virulence Factors</a:t>
            </a:r>
          </a:p>
        </p:txBody>
      </p:sp>
      <p:sp>
        <p:nvSpPr>
          <p:cNvPr id="30723" name="Rectangle 3"/>
          <p:cNvSpPr>
            <a:spLocks noGrp="1" noChangeArrowheads="1"/>
          </p:cNvSpPr>
          <p:nvPr>
            <p:ph type="body" idx="1"/>
          </p:nvPr>
        </p:nvSpPr>
        <p:spPr>
          <a:xfrm>
            <a:off x="304800" y="1828800"/>
            <a:ext cx="8686800" cy="3600450"/>
          </a:xfrm>
        </p:spPr>
        <p:txBody>
          <a:bodyPr/>
          <a:lstStyle/>
          <a:p>
            <a:pPr marL="742950" indent="-742950">
              <a:lnSpc>
                <a:spcPct val="200000"/>
              </a:lnSpc>
              <a:buFont typeface="Aharoni" pitchFamily="2" charset="-79"/>
              <a:buAutoNum type="arabicPeriod"/>
            </a:pPr>
            <a:r>
              <a:rPr lang="en-US" altLang="en-US" sz="4400" b="1" smtClean="0">
                <a:solidFill>
                  <a:srgbClr val="FF0000"/>
                </a:solidFill>
              </a:rPr>
              <a:t>Bacterial structures</a:t>
            </a:r>
          </a:p>
          <a:p>
            <a:pPr marL="742950" indent="-742950">
              <a:lnSpc>
                <a:spcPct val="200000"/>
              </a:lnSpc>
              <a:buFont typeface="Aharoni" pitchFamily="2" charset="-79"/>
              <a:buAutoNum type="arabicPeriod"/>
            </a:pPr>
            <a:r>
              <a:rPr lang="en-US" altLang="en-US" sz="4400" b="1" smtClean="0">
                <a:solidFill>
                  <a:srgbClr val="FF0000"/>
                </a:solidFill>
              </a:rPr>
              <a:t>Enzymes</a:t>
            </a:r>
          </a:p>
          <a:p>
            <a:pPr marL="742950" indent="-742950">
              <a:lnSpc>
                <a:spcPct val="200000"/>
              </a:lnSpc>
              <a:buFont typeface="Aharoni" pitchFamily="2" charset="-79"/>
              <a:buAutoNum type="arabicPeriod"/>
            </a:pPr>
            <a:r>
              <a:rPr lang="en-US" altLang="en-US" sz="4400" b="1" smtClean="0">
                <a:solidFill>
                  <a:srgbClr val="FF0000"/>
                </a:solidFill>
              </a:rPr>
              <a:t>Toxins</a:t>
            </a:r>
          </a:p>
        </p:txBody>
      </p:sp>
      <p:sp>
        <p:nvSpPr>
          <p:cNvPr id="30725" name="Slide Number Placeholder 4"/>
          <p:cNvSpPr>
            <a:spLocks noGrp="1"/>
          </p:cNvSpPr>
          <p:nvPr>
            <p:ph type="sldNum" sz="quarter" idx="12"/>
          </p:nvPr>
        </p:nvSpPr>
        <p:spPr bwMode="auto">
          <a:noFill/>
          <a:ln>
            <a:miter lim="800000"/>
            <a:headEnd/>
            <a:tailEnd/>
          </a:ln>
        </p:spPr>
        <p:txBody>
          <a:bodyPr/>
          <a:lstStyle/>
          <a:p>
            <a:fld id="{D97B0723-195E-4D4A-97E3-A21829ADA7D4}" type="slidenum">
              <a:rPr lang="ar-SA" altLang="en-US" smtClean="0">
                <a:cs typeface="Calibri" pitchFamily="34" charset="0"/>
              </a:rPr>
              <a:pPr/>
              <a:t>12</a:t>
            </a:fld>
            <a:endParaRPr lang="ar-SA" altLang="en-US" smtClean="0">
              <a:cs typeface="Calibri" pitchFamily="34" charset="0"/>
            </a:endParaRPr>
          </a:p>
        </p:txBody>
      </p:sp>
      <p:sp>
        <p:nvSpPr>
          <p:cNvPr id="30726"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Tree>
    <p:extLst>
      <p:ext uri="{BB962C8B-B14F-4D97-AF65-F5344CB8AC3E}">
        <p14:creationId xmlns:p14="http://schemas.microsoft.com/office/powerpoint/2010/main" val="402498901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marL="742950" indent="-742950" eaLnBrk="1" hangingPunct="1">
              <a:buFont typeface="Calibri" pitchFamily="34" charset="0"/>
              <a:buAutoNum type="alphaUcPeriod"/>
            </a:pPr>
            <a:r>
              <a:rPr lang="en-US" altLang="en-US" b="1" i="1" dirty="0" smtClean="0">
                <a:solidFill>
                  <a:srgbClr val="002060"/>
                </a:solidFill>
                <a:latin typeface="Arial Narrow" pitchFamily="34" charset="0"/>
              </a:rPr>
              <a:t>Bacillus anthracis</a:t>
            </a:r>
          </a:p>
        </p:txBody>
      </p:sp>
      <p:sp>
        <p:nvSpPr>
          <p:cNvPr id="157699" name="Rectangle 3"/>
          <p:cNvSpPr>
            <a:spLocks noGrp="1" noChangeArrowheads="1"/>
          </p:cNvSpPr>
          <p:nvPr>
            <p:ph idx="1"/>
          </p:nvPr>
        </p:nvSpPr>
        <p:spPr>
          <a:xfrm>
            <a:off x="381000" y="1143000"/>
            <a:ext cx="8229600" cy="5334000"/>
          </a:xfrm>
        </p:spPr>
        <p:txBody>
          <a:bodyPr rtlCol="0">
            <a:noAutofit/>
          </a:bodyPr>
          <a:lstStyle/>
          <a:p>
            <a:pPr algn="just" eaLnBrk="1" fontAlgn="auto" hangingPunct="1">
              <a:lnSpc>
                <a:spcPts val="3100"/>
              </a:lnSpc>
              <a:spcAft>
                <a:spcPts val="0"/>
              </a:spcAft>
              <a:defRPr/>
            </a:pPr>
            <a:r>
              <a:rPr lang="en-US" b="1" dirty="0" smtClean="0">
                <a:solidFill>
                  <a:srgbClr val="FF0000"/>
                </a:solidFill>
                <a:latin typeface="Arial Narrow" pitchFamily="34" charset="0"/>
                <a:ea typeface="+mn-ea"/>
              </a:rPr>
              <a:t>Pathogenesis “Virulence Factor”</a:t>
            </a:r>
            <a:endParaRPr lang="en-US" b="1" dirty="0" smtClean="0">
              <a:solidFill>
                <a:srgbClr val="0070C0"/>
              </a:solidFill>
              <a:effectLst>
                <a:outerShdw blurRad="38100" dist="38100" dir="2700000" algn="tl">
                  <a:srgbClr val="FFFFFF"/>
                </a:outerShdw>
              </a:effectLst>
              <a:latin typeface="Arial Narrow" pitchFamily="34" charset="0"/>
              <a:ea typeface="+mn-ea"/>
            </a:endParaRPr>
          </a:p>
          <a:p>
            <a:pPr marL="571500" indent="-571500" algn="just" eaLnBrk="1" fontAlgn="auto" hangingPunct="1">
              <a:lnSpc>
                <a:spcPts val="3100"/>
              </a:lnSpc>
              <a:spcAft>
                <a:spcPts val="0"/>
              </a:spcAft>
              <a:buFont typeface="+mj-lt"/>
              <a:buAutoNum type="romanLcPeriod"/>
              <a:defRPr/>
            </a:pPr>
            <a:r>
              <a:rPr lang="en-US" b="1" dirty="0" smtClean="0">
                <a:solidFill>
                  <a:srgbClr val="0070C0"/>
                </a:solidFill>
                <a:effectLst>
                  <a:outerShdw blurRad="38100" dist="38100" dir="2700000" algn="tl">
                    <a:srgbClr val="FFFFFF"/>
                  </a:outerShdw>
                </a:effectLst>
                <a:latin typeface="Arial Narrow" pitchFamily="34" charset="0"/>
                <a:ea typeface="+mn-ea"/>
              </a:rPr>
              <a:t>Poly-D-</a:t>
            </a:r>
            <a:r>
              <a:rPr lang="en-US" b="1" dirty="0" err="1" smtClean="0">
                <a:solidFill>
                  <a:srgbClr val="0070C0"/>
                </a:solidFill>
                <a:effectLst>
                  <a:outerShdw blurRad="38100" dist="38100" dir="2700000" algn="tl">
                    <a:srgbClr val="FFFFFF"/>
                  </a:outerShdw>
                </a:effectLst>
                <a:latin typeface="Arial Narrow" pitchFamily="34" charset="0"/>
                <a:ea typeface="+mn-ea"/>
              </a:rPr>
              <a:t>glutamyl</a:t>
            </a:r>
            <a:r>
              <a:rPr lang="en-US" b="1" dirty="0" smtClean="0">
                <a:solidFill>
                  <a:srgbClr val="0070C0"/>
                </a:solidFill>
                <a:effectLst>
                  <a:outerShdw blurRad="38100" dist="38100" dir="2700000" algn="tl">
                    <a:srgbClr val="FFFFFF"/>
                  </a:outerShdw>
                </a:effectLst>
                <a:latin typeface="Arial Narrow" pitchFamily="34" charset="0"/>
                <a:ea typeface="+mn-ea"/>
              </a:rPr>
              <a:t> Capsule</a:t>
            </a:r>
          </a:p>
          <a:p>
            <a:pPr lvl="1" algn="just" eaLnBrk="1" fontAlgn="auto" hangingPunct="1">
              <a:lnSpc>
                <a:spcPts val="3100"/>
              </a:lnSpc>
              <a:spcAft>
                <a:spcPts val="0"/>
              </a:spcAft>
              <a:defRPr/>
            </a:pPr>
            <a:r>
              <a:rPr lang="en-US" sz="3200" dirty="0" smtClean="0">
                <a:latin typeface="Arial Narrow" pitchFamily="34" charset="0"/>
                <a:ea typeface="+mn-ea"/>
              </a:rPr>
              <a:t>Non-immunogenic and unique</a:t>
            </a:r>
          </a:p>
          <a:p>
            <a:pPr lvl="1" algn="just" eaLnBrk="1" fontAlgn="auto" hangingPunct="1">
              <a:lnSpc>
                <a:spcPts val="3100"/>
              </a:lnSpc>
              <a:spcAft>
                <a:spcPts val="0"/>
              </a:spcAft>
              <a:defRPr/>
            </a:pPr>
            <a:r>
              <a:rPr lang="en-US" sz="3200" dirty="0" smtClean="0">
                <a:latin typeface="Arial Narrow" pitchFamily="34" charset="0"/>
                <a:ea typeface="+mn-ea"/>
              </a:rPr>
              <a:t>Mediates the </a:t>
            </a:r>
            <a:r>
              <a:rPr lang="en-US" sz="3200" dirty="0" smtClean="0">
                <a:solidFill>
                  <a:srgbClr val="7030A0"/>
                </a:solidFill>
                <a:latin typeface="Arial Narrow" pitchFamily="34" charset="0"/>
                <a:ea typeface="+mn-ea"/>
              </a:rPr>
              <a:t>invasive stage </a:t>
            </a:r>
            <a:r>
              <a:rPr lang="en-US" sz="3200" dirty="0" smtClean="0">
                <a:latin typeface="Arial Narrow" pitchFamily="34" charset="0"/>
                <a:ea typeface="+mn-ea"/>
              </a:rPr>
              <a:t>of the infection</a:t>
            </a:r>
          </a:p>
          <a:p>
            <a:pPr lvl="1" algn="just" eaLnBrk="1" fontAlgn="auto" hangingPunct="1">
              <a:lnSpc>
                <a:spcPts val="3100"/>
              </a:lnSpc>
              <a:spcAft>
                <a:spcPts val="0"/>
              </a:spcAft>
              <a:defRPr/>
            </a:pPr>
            <a:r>
              <a:rPr lang="en-US" sz="3200" dirty="0" err="1" smtClean="0">
                <a:latin typeface="Arial Narrow" pitchFamily="34" charset="0"/>
                <a:ea typeface="+mn-ea"/>
              </a:rPr>
              <a:t>Antiphagocytic</a:t>
            </a:r>
            <a:endParaRPr lang="en-US" sz="3200" b="1" u="sng" dirty="0" smtClean="0">
              <a:solidFill>
                <a:srgbClr val="FFFF00"/>
              </a:solidFill>
              <a:effectLst>
                <a:outerShdw blurRad="38100" dist="38100" dir="2700000" algn="tl">
                  <a:srgbClr val="FFFFFF"/>
                </a:outerShdw>
              </a:effectLst>
              <a:latin typeface="Arial Narrow" pitchFamily="34" charset="0"/>
              <a:ea typeface="+mn-ea"/>
            </a:endParaRPr>
          </a:p>
          <a:p>
            <a:pPr marL="571500" indent="-571500" algn="just" eaLnBrk="1" fontAlgn="auto" hangingPunct="1">
              <a:lnSpc>
                <a:spcPts val="3100"/>
              </a:lnSpc>
              <a:spcAft>
                <a:spcPts val="0"/>
              </a:spcAft>
              <a:buFont typeface="+mj-lt"/>
              <a:buAutoNum type="romanLcPeriod"/>
              <a:defRPr/>
            </a:pPr>
            <a:r>
              <a:rPr lang="en-US" b="1" dirty="0" smtClean="0">
                <a:solidFill>
                  <a:srgbClr val="0070C0"/>
                </a:solidFill>
                <a:effectLst>
                  <a:outerShdw blurRad="38100" dist="38100" dir="2700000" algn="tl">
                    <a:srgbClr val="FFFFFF"/>
                  </a:outerShdw>
                </a:effectLst>
                <a:latin typeface="Arial Narrow" pitchFamily="34" charset="0"/>
                <a:ea typeface="+mn-ea"/>
              </a:rPr>
              <a:t>Anthrax </a:t>
            </a:r>
            <a:r>
              <a:rPr lang="en-US" b="1" dirty="0" err="1" smtClean="0">
                <a:solidFill>
                  <a:srgbClr val="0070C0"/>
                </a:solidFill>
                <a:effectLst>
                  <a:outerShdw blurRad="38100" dist="38100" dir="2700000" algn="tl">
                    <a:srgbClr val="FFFFFF"/>
                  </a:outerShdw>
                </a:effectLst>
                <a:latin typeface="Arial Narrow" pitchFamily="34" charset="0"/>
                <a:ea typeface="+mn-ea"/>
              </a:rPr>
              <a:t>Exotoxin</a:t>
            </a:r>
            <a:r>
              <a:rPr lang="en-US" b="1" dirty="0" smtClean="0">
                <a:solidFill>
                  <a:srgbClr val="0070C0"/>
                </a:solidFill>
                <a:effectLst>
                  <a:outerShdw blurRad="38100" dist="38100" dir="2700000" algn="tl">
                    <a:srgbClr val="FFFFFF"/>
                  </a:outerShdw>
                </a:effectLst>
                <a:latin typeface="Arial Narrow" pitchFamily="34" charset="0"/>
                <a:ea typeface="+mn-ea"/>
              </a:rPr>
              <a:t> </a:t>
            </a:r>
            <a:r>
              <a:rPr lang="en-US" dirty="0" smtClean="0">
                <a:effectLst>
                  <a:outerShdw blurRad="38100" dist="38100" dir="2700000" algn="tl">
                    <a:srgbClr val="FFFFFF"/>
                  </a:outerShdw>
                </a:effectLst>
                <a:latin typeface="Arial Narrow" pitchFamily="34" charset="0"/>
                <a:ea typeface="+mn-ea"/>
              </a:rPr>
              <a:t>(</a:t>
            </a:r>
            <a:r>
              <a:rPr lang="en-US" dirty="0" err="1" smtClean="0">
                <a:latin typeface="Arial Narrow" pitchFamily="34" charset="0"/>
                <a:ea typeface="+mn-ea"/>
              </a:rPr>
              <a:t>Thermolabile</a:t>
            </a:r>
            <a:r>
              <a:rPr lang="en-US" dirty="0" smtClean="0">
                <a:latin typeface="Arial Narrow" pitchFamily="34" charset="0"/>
                <a:ea typeface="+mn-ea"/>
              </a:rPr>
              <a:t> protein)</a:t>
            </a:r>
            <a:endParaRPr lang="en-US" dirty="0" smtClean="0">
              <a:effectLst>
                <a:outerShdw blurRad="38100" dist="38100" dir="2700000" algn="tl">
                  <a:srgbClr val="FFFFFF"/>
                </a:outerShdw>
              </a:effectLst>
              <a:latin typeface="Arial Narrow" pitchFamily="34" charset="0"/>
              <a:ea typeface="+mn-ea"/>
            </a:endParaRPr>
          </a:p>
          <a:p>
            <a:pPr lvl="1" algn="just" eaLnBrk="1" fontAlgn="auto" hangingPunct="1">
              <a:lnSpc>
                <a:spcPts val="3100"/>
              </a:lnSpc>
              <a:spcAft>
                <a:spcPts val="0"/>
              </a:spcAft>
              <a:defRPr/>
            </a:pPr>
            <a:r>
              <a:rPr lang="en-US" sz="3200" dirty="0" smtClean="0">
                <a:latin typeface="Arial Narrow" pitchFamily="34" charset="0"/>
                <a:ea typeface="+mn-ea"/>
              </a:rPr>
              <a:t>Mediates </a:t>
            </a:r>
            <a:r>
              <a:rPr lang="en-US" sz="3200" dirty="0" smtClean="0">
                <a:solidFill>
                  <a:srgbClr val="7030A0"/>
                </a:solidFill>
                <a:latin typeface="Arial Narrow" pitchFamily="34" charset="0"/>
                <a:ea typeface="+mn-ea"/>
              </a:rPr>
              <a:t>the </a:t>
            </a:r>
            <a:r>
              <a:rPr lang="en-US" sz="3200" dirty="0" err="1" smtClean="0">
                <a:solidFill>
                  <a:srgbClr val="7030A0"/>
                </a:solidFill>
                <a:latin typeface="Arial Narrow" pitchFamily="34" charset="0"/>
                <a:ea typeface="+mn-ea"/>
              </a:rPr>
              <a:t>toxigenic</a:t>
            </a:r>
            <a:r>
              <a:rPr lang="en-US" sz="3200" dirty="0" smtClean="0">
                <a:solidFill>
                  <a:srgbClr val="7030A0"/>
                </a:solidFill>
                <a:latin typeface="Arial Narrow" pitchFamily="34" charset="0"/>
                <a:ea typeface="+mn-ea"/>
              </a:rPr>
              <a:t> stage</a:t>
            </a:r>
          </a:p>
          <a:p>
            <a:pPr lvl="1" algn="just" eaLnBrk="1" fontAlgn="auto" hangingPunct="1">
              <a:lnSpc>
                <a:spcPts val="3100"/>
              </a:lnSpc>
              <a:spcAft>
                <a:spcPts val="0"/>
              </a:spcAft>
              <a:defRPr/>
            </a:pPr>
            <a:r>
              <a:rPr lang="en-US" sz="3200" dirty="0" smtClean="0">
                <a:latin typeface="Arial Narrow" pitchFamily="34" charset="0"/>
                <a:ea typeface="+mn-ea"/>
              </a:rPr>
              <a:t>Consists of 3 distinct antigenic components</a:t>
            </a:r>
          </a:p>
          <a:p>
            <a:pPr marL="971550" lvl="1" indent="-514350" algn="just" eaLnBrk="1" fontAlgn="auto" hangingPunct="1">
              <a:lnSpc>
                <a:spcPts val="3100"/>
              </a:lnSpc>
              <a:spcAft>
                <a:spcPts val="0"/>
              </a:spcAft>
              <a:buFont typeface="+mj-lt"/>
              <a:buAutoNum type="arabicPeriod"/>
              <a:defRPr/>
            </a:pPr>
            <a:r>
              <a:rPr lang="en-US" sz="3200" b="1" dirty="0" smtClean="0">
                <a:solidFill>
                  <a:srgbClr val="7030A0"/>
                </a:solidFill>
                <a:latin typeface="Arial Narrow" pitchFamily="34" charset="0"/>
              </a:rPr>
              <a:t>Protective Antigen</a:t>
            </a:r>
          </a:p>
          <a:p>
            <a:pPr marL="971550" lvl="1" indent="-514350" algn="just" eaLnBrk="1" fontAlgn="auto" hangingPunct="1">
              <a:lnSpc>
                <a:spcPts val="3100"/>
              </a:lnSpc>
              <a:spcAft>
                <a:spcPts val="0"/>
              </a:spcAft>
              <a:buFont typeface="+mj-lt"/>
              <a:buAutoNum type="arabicPeriod"/>
              <a:defRPr/>
            </a:pPr>
            <a:r>
              <a:rPr lang="en-US" sz="3200" b="1" dirty="0" smtClean="0">
                <a:solidFill>
                  <a:srgbClr val="7030A0"/>
                </a:solidFill>
                <a:latin typeface="Arial Narrow" pitchFamily="34" charset="0"/>
              </a:rPr>
              <a:t>Edema Factor</a:t>
            </a:r>
          </a:p>
          <a:p>
            <a:pPr marL="971550" lvl="1" indent="-514350" algn="just" eaLnBrk="1" fontAlgn="auto" hangingPunct="1">
              <a:lnSpc>
                <a:spcPts val="3100"/>
              </a:lnSpc>
              <a:spcAft>
                <a:spcPts val="0"/>
              </a:spcAft>
              <a:buFont typeface="+mj-lt"/>
              <a:buAutoNum type="arabicPeriod"/>
              <a:defRPr/>
            </a:pPr>
            <a:r>
              <a:rPr lang="en-US" sz="3200" b="1" dirty="0" smtClean="0">
                <a:solidFill>
                  <a:srgbClr val="7030A0"/>
                </a:solidFill>
                <a:latin typeface="Arial Narrow" pitchFamily="34" charset="0"/>
              </a:rPr>
              <a:t>Lethal Factor</a:t>
            </a:r>
            <a:endParaRPr lang="en-US" sz="3200" dirty="0" smtClean="0">
              <a:solidFill>
                <a:srgbClr val="7030A0"/>
              </a:solidFill>
              <a:latin typeface="Arial Narrow" pitchFamily="34" charset="0"/>
            </a:endParaRPr>
          </a:p>
          <a:p>
            <a:pPr lvl="1" algn="just" eaLnBrk="1" fontAlgn="auto" hangingPunct="1">
              <a:lnSpc>
                <a:spcPts val="3100"/>
              </a:lnSpc>
              <a:spcAft>
                <a:spcPts val="0"/>
              </a:spcAft>
              <a:defRPr/>
            </a:pPr>
            <a:endParaRPr lang="en-US" sz="3200" b="1" dirty="0" smtClean="0">
              <a:solidFill>
                <a:srgbClr val="7030A0"/>
              </a:solidFill>
              <a:latin typeface="Arial Narrow" pitchFamily="34" charset="0"/>
            </a:endParaRPr>
          </a:p>
        </p:txBody>
      </p:sp>
      <p:sp>
        <p:nvSpPr>
          <p:cNvPr id="7680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7AFAFF15-8776-4009-A00E-02EEA77570B1}" type="slidenum">
              <a:rPr lang="en-GB">
                <a:solidFill>
                  <a:schemeClr val="tx1">
                    <a:tint val="75000"/>
                  </a:schemeClr>
                </a:solidFill>
                <a:latin typeface="+mn-lt"/>
                <a:cs typeface="+mn-cs"/>
              </a:rPr>
              <a:pPr fontAlgn="auto">
                <a:spcBef>
                  <a:spcPts val="0"/>
                </a:spcBef>
                <a:spcAft>
                  <a:spcPts val="0"/>
                </a:spcAft>
                <a:defRPr/>
              </a:pPr>
              <a:t>120</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457200" y="274638"/>
            <a:ext cx="8229600" cy="868362"/>
          </a:xfrm>
        </p:spPr>
        <p:txBody>
          <a:bodyPr/>
          <a:lstStyle/>
          <a:p>
            <a:pPr eaLnBrk="1" hangingPunct="1"/>
            <a:r>
              <a:rPr lang="en-US" altLang="en-US" b="1" smtClean="0">
                <a:solidFill>
                  <a:srgbClr val="002060"/>
                </a:solidFill>
                <a:latin typeface="Arial Narrow" pitchFamily="34" charset="0"/>
              </a:rPr>
              <a:t>A. </a:t>
            </a:r>
            <a:r>
              <a:rPr lang="en-US" altLang="en-US" b="1" i="1" smtClean="0">
                <a:solidFill>
                  <a:srgbClr val="002060"/>
                </a:solidFill>
                <a:latin typeface="Arial Narrow" pitchFamily="34" charset="0"/>
              </a:rPr>
              <a:t>Bacillus anthracis</a:t>
            </a:r>
            <a:endParaRPr lang="en-GB" altLang="en-US" b="1" i="1" smtClean="0">
              <a:solidFill>
                <a:srgbClr val="002060"/>
              </a:solidFill>
              <a:latin typeface="Arial Narrow" pitchFamily="34" charset="0"/>
            </a:endParaRPr>
          </a:p>
        </p:txBody>
      </p:sp>
      <p:sp>
        <p:nvSpPr>
          <p:cNvPr id="118787" name="Rectangle 3"/>
          <p:cNvSpPr>
            <a:spLocks noGrp="1" noChangeArrowheads="1"/>
          </p:cNvSpPr>
          <p:nvPr>
            <p:ph idx="1"/>
          </p:nvPr>
        </p:nvSpPr>
        <p:spPr>
          <a:xfrm>
            <a:off x="304800" y="1143000"/>
            <a:ext cx="8458200" cy="5257800"/>
          </a:xfrm>
        </p:spPr>
        <p:txBody>
          <a:bodyPr rtlCol="0">
            <a:noAutofit/>
          </a:bodyPr>
          <a:lstStyle/>
          <a:p>
            <a:pPr algn="just" eaLnBrk="1" fontAlgn="auto" hangingPunct="1">
              <a:lnSpc>
                <a:spcPts val="3100"/>
              </a:lnSpc>
              <a:spcAft>
                <a:spcPts val="0"/>
              </a:spcAft>
              <a:buFont typeface="Wingdings" pitchFamily="2" charset="2"/>
              <a:buChar char="§"/>
              <a:defRPr/>
            </a:pPr>
            <a:r>
              <a:rPr lang="en-US" b="1" dirty="0" smtClean="0">
                <a:solidFill>
                  <a:srgbClr val="FF0000"/>
                </a:solidFill>
                <a:latin typeface="Arial Narrow" pitchFamily="34" charset="0"/>
                <a:ea typeface="+mn-ea"/>
              </a:rPr>
              <a:t>Disease: </a:t>
            </a:r>
            <a:r>
              <a:rPr lang="en-US" b="1" dirty="0" smtClean="0">
                <a:solidFill>
                  <a:srgbClr val="7030A0"/>
                </a:solidFill>
                <a:latin typeface="Arial Narrow" pitchFamily="34" charset="0"/>
                <a:ea typeface="+mn-ea"/>
              </a:rPr>
              <a:t>Anthrax</a:t>
            </a:r>
            <a:r>
              <a:rPr lang="en-US" dirty="0" smtClean="0">
                <a:latin typeface="Arial Narrow" pitchFamily="34" charset="0"/>
                <a:ea typeface="+mn-ea"/>
              </a:rPr>
              <a:t> </a:t>
            </a:r>
          </a:p>
          <a:p>
            <a:pPr algn="just" eaLnBrk="1" fontAlgn="auto" hangingPunct="1">
              <a:lnSpc>
                <a:spcPts val="3100"/>
              </a:lnSpc>
              <a:spcAft>
                <a:spcPts val="0"/>
              </a:spcAft>
              <a:buFont typeface="Wingdings" pitchFamily="2" charset="2"/>
              <a:buChar char="§"/>
              <a:defRPr/>
            </a:pPr>
            <a:r>
              <a:rPr lang="en-US" i="1" dirty="0" smtClean="0">
                <a:latin typeface="Arial Narrow" pitchFamily="34" charset="0"/>
                <a:ea typeface="+mn-ea"/>
              </a:rPr>
              <a:t>B. </a:t>
            </a:r>
            <a:r>
              <a:rPr lang="en-US" i="1" dirty="0" err="1" smtClean="0">
                <a:latin typeface="Arial Narrow" pitchFamily="34" charset="0"/>
                <a:ea typeface="+mn-ea"/>
              </a:rPr>
              <a:t>anthracis</a:t>
            </a:r>
            <a:r>
              <a:rPr lang="en-US" i="1" dirty="0" smtClean="0">
                <a:latin typeface="Arial Narrow" pitchFamily="34" charset="0"/>
                <a:ea typeface="+mn-ea"/>
              </a:rPr>
              <a:t> </a:t>
            </a:r>
            <a:r>
              <a:rPr lang="en-US" dirty="0" smtClean="0">
                <a:latin typeface="Arial Narrow" pitchFamily="34" charset="0"/>
                <a:ea typeface="+mn-ea"/>
              </a:rPr>
              <a:t>primarily infects herbivores animals</a:t>
            </a:r>
          </a:p>
          <a:p>
            <a:pPr algn="just" eaLnBrk="1" fontAlgn="auto" hangingPunct="1">
              <a:lnSpc>
                <a:spcPts val="3100"/>
              </a:lnSpc>
              <a:spcAft>
                <a:spcPts val="0"/>
              </a:spcAft>
              <a:buFont typeface="Wingdings" pitchFamily="2" charset="2"/>
              <a:buChar char="§"/>
              <a:defRPr/>
            </a:pPr>
            <a:r>
              <a:rPr lang="en-US" dirty="0" err="1" smtClean="0">
                <a:latin typeface="Arial Narrow" pitchFamily="34" charset="0"/>
                <a:ea typeface="+mn-ea"/>
              </a:rPr>
              <a:t>zoonotic</a:t>
            </a:r>
            <a:r>
              <a:rPr lang="en-US" dirty="0" smtClean="0">
                <a:latin typeface="Arial Narrow" pitchFamily="34" charset="0"/>
                <a:ea typeface="+mn-ea"/>
              </a:rPr>
              <a:t> disease</a:t>
            </a:r>
          </a:p>
          <a:p>
            <a:pPr algn="just" eaLnBrk="1" fontAlgn="auto" hangingPunct="1">
              <a:lnSpc>
                <a:spcPts val="3100"/>
              </a:lnSpc>
              <a:spcAft>
                <a:spcPts val="0"/>
              </a:spcAft>
              <a:buFont typeface="Wingdings" pitchFamily="2" charset="2"/>
              <a:buChar char="§"/>
              <a:defRPr/>
            </a:pPr>
            <a:r>
              <a:rPr lang="en-US" dirty="0" smtClean="0">
                <a:latin typeface="Arial Narrow" pitchFamily="34" charset="0"/>
                <a:ea typeface="+mn-ea"/>
              </a:rPr>
              <a:t>Direct person-to-person spread is unlikely to occur</a:t>
            </a:r>
          </a:p>
          <a:p>
            <a:pPr marL="342900" lvl="1" indent="-342900" algn="just" eaLnBrk="1" fontAlgn="auto" hangingPunct="1">
              <a:lnSpc>
                <a:spcPts val="3100"/>
              </a:lnSpc>
              <a:spcAft>
                <a:spcPts val="0"/>
              </a:spcAft>
              <a:buFont typeface="Wingdings" pitchFamily="2" charset="2"/>
              <a:buChar char="§"/>
              <a:defRPr/>
            </a:pPr>
            <a:r>
              <a:rPr lang="en-US" sz="3200" b="1" dirty="0" smtClean="0">
                <a:solidFill>
                  <a:srgbClr val="FF0000"/>
                </a:solidFill>
                <a:latin typeface="Arial Narrow" pitchFamily="34" charset="0"/>
                <a:ea typeface="+mn-ea"/>
              </a:rPr>
              <a:t>Portal of entry: </a:t>
            </a:r>
            <a:r>
              <a:rPr lang="en-US" sz="3200" dirty="0" smtClean="0">
                <a:latin typeface="Arial Narrow" pitchFamily="34" charset="0"/>
                <a:ea typeface="+mn-ea"/>
              </a:rPr>
              <a:t>Skin, GIT, Respiratory tract</a:t>
            </a:r>
            <a:endParaRPr lang="en-US" sz="3200" b="1" dirty="0" smtClean="0">
              <a:solidFill>
                <a:srgbClr val="FF0000"/>
              </a:solidFill>
              <a:latin typeface="Arial Narrow" pitchFamily="34" charset="0"/>
              <a:ea typeface="+mn-ea"/>
            </a:endParaRPr>
          </a:p>
          <a:p>
            <a:pPr algn="just" eaLnBrk="1" fontAlgn="auto" hangingPunct="1">
              <a:lnSpc>
                <a:spcPts val="3100"/>
              </a:lnSpc>
              <a:spcAft>
                <a:spcPts val="0"/>
              </a:spcAft>
              <a:buFont typeface="Wingdings" pitchFamily="2" charset="2"/>
              <a:buChar char="§"/>
              <a:defRPr/>
            </a:pPr>
            <a:r>
              <a:rPr lang="en-US" b="1" dirty="0" smtClean="0">
                <a:solidFill>
                  <a:srgbClr val="FF0000"/>
                </a:solidFill>
                <a:latin typeface="Arial Narrow" pitchFamily="34" charset="0"/>
                <a:ea typeface="+mn-ea"/>
              </a:rPr>
              <a:t>Mode of transmission</a:t>
            </a:r>
          </a:p>
          <a:p>
            <a:pPr marL="571500" indent="-514350" algn="just" eaLnBrk="1" fontAlgn="auto" hangingPunct="1">
              <a:lnSpc>
                <a:spcPts val="3100"/>
              </a:lnSpc>
              <a:spcAft>
                <a:spcPts val="0"/>
              </a:spcAft>
              <a:buFont typeface="+mj-lt"/>
              <a:buAutoNum type="arabicPeriod"/>
              <a:defRPr/>
            </a:pPr>
            <a:r>
              <a:rPr lang="en-US" dirty="0" smtClean="0">
                <a:latin typeface="Arial Narrow" pitchFamily="34" charset="0"/>
                <a:ea typeface="+mn-ea"/>
              </a:rPr>
              <a:t>Direct contact with infected animals or soils</a:t>
            </a:r>
          </a:p>
          <a:p>
            <a:pPr marL="571500" indent="-514350" algn="just" eaLnBrk="1" fontAlgn="auto" hangingPunct="1">
              <a:lnSpc>
                <a:spcPts val="3100"/>
              </a:lnSpc>
              <a:spcAft>
                <a:spcPts val="0"/>
              </a:spcAft>
              <a:buFont typeface="+mj-lt"/>
              <a:buAutoNum type="arabicPeriod"/>
              <a:defRPr/>
            </a:pPr>
            <a:r>
              <a:rPr lang="en-US" dirty="0" smtClean="0">
                <a:latin typeface="Arial Narrow" pitchFamily="34" charset="0"/>
                <a:ea typeface="+mn-ea"/>
              </a:rPr>
              <a:t>When eating meat of infected animals</a:t>
            </a:r>
            <a:endParaRPr lang="en-US" b="1" dirty="0" smtClean="0">
              <a:solidFill>
                <a:srgbClr val="FF0000"/>
              </a:solidFill>
              <a:effectLst>
                <a:outerShdw blurRad="38100" dist="38100" dir="2700000" algn="tl">
                  <a:srgbClr val="FFFFFF"/>
                </a:outerShdw>
              </a:effectLst>
              <a:latin typeface="Arial Narrow" pitchFamily="34" charset="0"/>
              <a:ea typeface="+mn-ea"/>
            </a:endParaRPr>
          </a:p>
          <a:p>
            <a:pPr marL="571500" indent="-514350" algn="just" eaLnBrk="1" fontAlgn="auto" hangingPunct="1">
              <a:lnSpc>
                <a:spcPts val="3100"/>
              </a:lnSpc>
              <a:spcAft>
                <a:spcPts val="0"/>
              </a:spcAft>
              <a:buFont typeface="+mj-lt"/>
              <a:buAutoNum type="arabicPeriod"/>
              <a:defRPr/>
            </a:pPr>
            <a:r>
              <a:rPr lang="en-US" dirty="0" smtClean="0">
                <a:latin typeface="Arial Narrow" pitchFamily="34" charset="0"/>
                <a:ea typeface="+mn-ea"/>
              </a:rPr>
              <a:t>Inhalation of spores when</a:t>
            </a:r>
          </a:p>
          <a:p>
            <a:pPr marL="571500" indent="-514350" algn="just" eaLnBrk="1" fontAlgn="auto" hangingPunct="1">
              <a:lnSpc>
                <a:spcPts val="3100"/>
              </a:lnSpc>
              <a:spcAft>
                <a:spcPts val="0"/>
              </a:spcAft>
              <a:defRPr/>
            </a:pPr>
            <a:r>
              <a:rPr lang="en-US" dirty="0" smtClean="0">
                <a:latin typeface="Arial Narrow" pitchFamily="34" charset="0"/>
                <a:ea typeface="+mn-ea"/>
              </a:rPr>
              <a:t>Handling with infected animal products (e.g. wool)</a:t>
            </a:r>
          </a:p>
          <a:p>
            <a:pPr marL="571500" indent="-514350" algn="just" eaLnBrk="1" fontAlgn="auto" hangingPunct="1">
              <a:lnSpc>
                <a:spcPts val="3100"/>
              </a:lnSpc>
              <a:spcAft>
                <a:spcPts val="0"/>
              </a:spcAft>
              <a:defRPr/>
            </a:pPr>
            <a:r>
              <a:rPr lang="en-US" sz="3200" dirty="0" smtClean="0">
                <a:latin typeface="Arial Narrow" pitchFamily="34" charset="0"/>
                <a:ea typeface="+mn-ea"/>
              </a:rPr>
              <a:t>Biological war and Bioterrorism</a:t>
            </a:r>
          </a:p>
        </p:txBody>
      </p:sp>
      <p:sp>
        <p:nvSpPr>
          <p:cNvPr id="7782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5E99CA7E-9DA0-4364-B15A-0FB5931E4EA5}" type="slidenum">
              <a:rPr lang="en-GB">
                <a:solidFill>
                  <a:schemeClr val="tx1">
                    <a:tint val="75000"/>
                  </a:schemeClr>
                </a:solidFill>
                <a:latin typeface="+mn-lt"/>
                <a:cs typeface="+mn-cs"/>
              </a:rPr>
              <a:pPr fontAlgn="auto">
                <a:spcBef>
                  <a:spcPts val="0"/>
                </a:spcBef>
                <a:spcAft>
                  <a:spcPts val="0"/>
                </a:spcAft>
                <a:defRPr/>
              </a:pPr>
              <a:t>121</a:t>
            </a:fld>
            <a:endParaRPr lang="en-GB" dirty="0">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228600"/>
            <a:ext cx="8229600" cy="792163"/>
          </a:xfrm>
        </p:spPr>
        <p:txBody>
          <a:bodyPr/>
          <a:lstStyle/>
          <a:p>
            <a:pPr eaLnBrk="1" hangingPunct="1">
              <a:lnSpc>
                <a:spcPct val="130000"/>
              </a:lnSpc>
            </a:pPr>
            <a:r>
              <a:rPr lang="en-US" altLang="en-US" b="1" smtClean="0">
                <a:solidFill>
                  <a:srgbClr val="002060"/>
                </a:solidFill>
              </a:rPr>
              <a:t>Types of Anthrax</a:t>
            </a:r>
          </a:p>
        </p:txBody>
      </p:sp>
      <p:sp>
        <p:nvSpPr>
          <p:cNvPr id="155651" name="Rectangle 3"/>
          <p:cNvSpPr>
            <a:spLocks noGrp="1" noChangeArrowheads="1"/>
          </p:cNvSpPr>
          <p:nvPr>
            <p:ph idx="1"/>
          </p:nvPr>
        </p:nvSpPr>
        <p:spPr>
          <a:xfrm>
            <a:off x="304800" y="1143000"/>
            <a:ext cx="8610600" cy="5257800"/>
          </a:xfrm>
        </p:spPr>
        <p:txBody>
          <a:bodyPr rtlCol="0">
            <a:noAutofit/>
          </a:bodyPr>
          <a:lstStyle/>
          <a:p>
            <a:pPr marL="798512" indent="-514350" algn="just" eaLnBrk="1" hangingPunct="1">
              <a:lnSpc>
                <a:spcPts val="5100"/>
              </a:lnSpc>
              <a:buFont typeface="+mj-lt"/>
              <a:buAutoNum type="arabicPeriod"/>
              <a:defRPr/>
            </a:pPr>
            <a:r>
              <a:rPr lang="en-US" b="1" dirty="0" smtClean="0">
                <a:solidFill>
                  <a:srgbClr val="FF0000"/>
                </a:solidFill>
                <a:latin typeface="Arial Narrow" pitchFamily="34" charset="0"/>
                <a:ea typeface="+mn-ea"/>
              </a:rPr>
              <a:t>Cutaneous Anthrax (Malignant Pustule) </a:t>
            </a:r>
            <a:endParaRPr lang="en-US" dirty="0" smtClean="0">
              <a:solidFill>
                <a:srgbClr val="FF0000"/>
              </a:solidFill>
              <a:latin typeface="Arial Narrow" pitchFamily="34" charset="0"/>
              <a:ea typeface="+mn-ea"/>
            </a:endParaRPr>
          </a:p>
          <a:p>
            <a:pPr marL="688975" indent="-404813" algn="just" eaLnBrk="1" hangingPunct="1">
              <a:lnSpc>
                <a:spcPts val="5100"/>
              </a:lnSpc>
              <a:buFont typeface="Wingdings" pitchFamily="2" charset="2"/>
              <a:buChar char="§"/>
              <a:defRPr/>
            </a:pPr>
            <a:r>
              <a:rPr lang="en-US" dirty="0" smtClean="0">
                <a:latin typeface="Arial Narrow" pitchFamily="34" charset="0"/>
                <a:ea typeface="+mn-ea"/>
              </a:rPr>
              <a:t>95% of human anthrax is cutaneous</a:t>
            </a:r>
          </a:p>
          <a:p>
            <a:pPr marL="688975" indent="-404813" algn="just" eaLnBrk="1" hangingPunct="1">
              <a:lnSpc>
                <a:spcPts val="5100"/>
              </a:lnSpc>
              <a:buFont typeface="Wingdings" pitchFamily="2" charset="2"/>
              <a:buChar char="§"/>
              <a:defRPr/>
            </a:pPr>
            <a:r>
              <a:rPr lang="en-US" dirty="0" smtClean="0">
                <a:latin typeface="Arial Narrow" pitchFamily="34" charset="0"/>
                <a:ea typeface="+mn-ea"/>
              </a:rPr>
              <a:t>Resolves spontaneously in 80-90% of cases</a:t>
            </a:r>
          </a:p>
          <a:p>
            <a:pPr marL="688975" indent="-404813" algn="just" eaLnBrk="1" hangingPunct="1">
              <a:lnSpc>
                <a:spcPts val="5100"/>
              </a:lnSpc>
              <a:buFont typeface="Wingdings" pitchFamily="2" charset="2"/>
              <a:buChar char="§"/>
              <a:defRPr/>
            </a:pPr>
            <a:r>
              <a:rPr lang="en-US" dirty="0" smtClean="0">
                <a:latin typeface="Arial Narrow" pitchFamily="34" charset="0"/>
                <a:ea typeface="+mn-ea"/>
              </a:rPr>
              <a:t>20% mortality in untreated cutaneous anthrax</a:t>
            </a:r>
          </a:p>
          <a:p>
            <a:pPr marL="688975" indent="-404813" algn="just" eaLnBrk="1" hangingPunct="1">
              <a:lnSpc>
                <a:spcPts val="5100"/>
              </a:lnSpc>
              <a:buFont typeface="Wingdings" pitchFamily="2" charset="2"/>
              <a:buChar char="§"/>
              <a:defRPr/>
            </a:pPr>
            <a:r>
              <a:rPr lang="en-US" dirty="0" smtClean="0">
                <a:latin typeface="Arial Narrow" pitchFamily="34" charset="0"/>
                <a:ea typeface="+mn-ea"/>
              </a:rPr>
              <a:t>Portal of entry: Injured skin</a:t>
            </a:r>
          </a:p>
          <a:p>
            <a:pPr marL="688975" indent="-404813" algn="just" eaLnBrk="1" hangingPunct="1">
              <a:lnSpc>
                <a:spcPts val="5100"/>
              </a:lnSpc>
              <a:buFont typeface="Wingdings" pitchFamily="2" charset="2"/>
              <a:buChar char="§"/>
              <a:defRPr/>
            </a:pPr>
            <a:r>
              <a:rPr lang="en-US" dirty="0" smtClean="0">
                <a:latin typeface="Arial Narrow" pitchFamily="34" charset="0"/>
                <a:ea typeface="+mn-ea"/>
              </a:rPr>
              <a:t>Spores contaminate injured skin (Face, neck, arms)</a:t>
            </a:r>
          </a:p>
          <a:p>
            <a:pPr marL="688975" indent="-404813" algn="just" eaLnBrk="1" hangingPunct="1">
              <a:lnSpc>
                <a:spcPts val="5100"/>
              </a:lnSpc>
              <a:buFont typeface="Wingdings" pitchFamily="2" charset="2"/>
              <a:buChar char="§"/>
              <a:defRPr/>
            </a:pPr>
            <a:r>
              <a:rPr lang="en-US" dirty="0" smtClean="0">
                <a:latin typeface="Arial Narrow" pitchFamily="34" charset="0"/>
                <a:ea typeface="+mn-ea"/>
              </a:rPr>
              <a:t>Spores germinate, multiply then produce </a:t>
            </a:r>
            <a:r>
              <a:rPr lang="en-US" dirty="0" err="1" smtClean="0">
                <a:latin typeface="Arial Narrow" pitchFamily="34" charset="0"/>
                <a:ea typeface="+mn-ea"/>
              </a:rPr>
              <a:t>exotoxin</a:t>
            </a:r>
            <a:endParaRPr lang="en-US" dirty="0" smtClean="0">
              <a:latin typeface="Arial Narrow" pitchFamily="34" charset="0"/>
              <a:ea typeface="+mn-ea"/>
            </a:endParaRPr>
          </a:p>
          <a:p>
            <a:pPr marL="688975" indent="-404813" algn="just" eaLnBrk="1" hangingPunct="1">
              <a:lnSpc>
                <a:spcPts val="5100"/>
              </a:lnSpc>
              <a:buFont typeface="Wingdings" pitchFamily="2" charset="2"/>
              <a:buChar char="§"/>
              <a:defRPr/>
            </a:pPr>
            <a:endParaRPr lang="en-US" dirty="0" smtClean="0">
              <a:latin typeface="Arial Narrow" pitchFamily="34" charset="0"/>
              <a:ea typeface="+mn-ea"/>
            </a:endParaRPr>
          </a:p>
        </p:txBody>
      </p:sp>
      <p:sp>
        <p:nvSpPr>
          <p:cNvPr id="7885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10" name="Slide Number Placeholder 9"/>
          <p:cNvSpPr>
            <a:spLocks noGrp="1"/>
          </p:cNvSpPr>
          <p:nvPr>
            <p:ph type="sldNum" sz="quarter" idx="12"/>
          </p:nvPr>
        </p:nvSpPr>
        <p:spPr/>
        <p:txBody>
          <a:bodyPr rtlCol="0"/>
          <a:lstStyle/>
          <a:p>
            <a:pPr fontAlgn="auto">
              <a:spcBef>
                <a:spcPts val="0"/>
              </a:spcBef>
              <a:spcAft>
                <a:spcPts val="0"/>
              </a:spcAft>
              <a:defRPr/>
            </a:pPr>
            <a:fld id="{D1633C8B-8945-4EAD-AC30-EA8F63C9FB53}" type="slidenum">
              <a:rPr lang="en-GB">
                <a:solidFill>
                  <a:schemeClr val="tx1">
                    <a:tint val="75000"/>
                  </a:schemeClr>
                </a:solidFill>
                <a:latin typeface="+mn-lt"/>
                <a:cs typeface="+mn-cs"/>
              </a:rPr>
              <a:pPr fontAlgn="auto">
                <a:spcBef>
                  <a:spcPts val="0"/>
                </a:spcBef>
                <a:spcAft>
                  <a:spcPts val="0"/>
                </a:spcAft>
                <a:defRPr/>
              </a:pPr>
              <a:t>122</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marL="796925" indent="-514350" eaLnBrk="1" hangingPunct="1">
              <a:lnSpc>
                <a:spcPts val="2500"/>
              </a:lnSpc>
            </a:pPr>
            <a:r>
              <a:rPr lang="en-US" altLang="en-US" b="1" dirty="0" smtClean="0">
                <a:solidFill>
                  <a:srgbClr val="002060"/>
                </a:solidFill>
                <a:latin typeface="Arial Narrow" pitchFamily="34" charset="0"/>
              </a:rPr>
              <a:t>1. </a:t>
            </a:r>
            <a:r>
              <a:rPr lang="en-US" altLang="en-US" b="1" dirty="0" err="1" smtClean="0">
                <a:solidFill>
                  <a:srgbClr val="002060"/>
                </a:solidFill>
                <a:latin typeface="Arial Narrow" pitchFamily="34" charset="0"/>
              </a:rPr>
              <a:t>Cutanoues</a:t>
            </a:r>
            <a:r>
              <a:rPr lang="en-US" altLang="en-US" b="1" dirty="0" smtClean="0">
                <a:solidFill>
                  <a:srgbClr val="002060"/>
                </a:solidFill>
                <a:latin typeface="Arial Narrow" pitchFamily="34" charset="0"/>
              </a:rPr>
              <a:t> Anthrax</a:t>
            </a:r>
            <a:endParaRPr lang="en-US" altLang="en-US" dirty="0" smtClean="0">
              <a:solidFill>
                <a:srgbClr val="002060"/>
              </a:solidFill>
              <a:latin typeface="Arial Narrow" pitchFamily="34" charset="0"/>
            </a:endParaRPr>
          </a:p>
        </p:txBody>
      </p:sp>
      <p:sp>
        <p:nvSpPr>
          <p:cNvPr id="79875" name="Rectangle 3"/>
          <p:cNvSpPr>
            <a:spLocks noGrp="1" noChangeArrowheads="1"/>
          </p:cNvSpPr>
          <p:nvPr>
            <p:ph idx="1"/>
          </p:nvPr>
        </p:nvSpPr>
        <p:spPr>
          <a:xfrm>
            <a:off x="228600" y="990600"/>
            <a:ext cx="8610600" cy="5410200"/>
          </a:xfrm>
        </p:spPr>
        <p:txBody>
          <a:bodyPr/>
          <a:lstStyle/>
          <a:p>
            <a:pPr marL="688975" indent="-404813" algn="just" eaLnBrk="1" hangingPunct="1">
              <a:lnSpc>
                <a:spcPts val="4200"/>
              </a:lnSpc>
              <a:buFont typeface="Wingdings" pitchFamily="2" charset="2"/>
              <a:buChar char="§"/>
            </a:pPr>
            <a:r>
              <a:rPr lang="en-US" altLang="en-US" b="1" u="sng" dirty="0" smtClean="0">
                <a:solidFill>
                  <a:srgbClr val="7030A0"/>
                </a:solidFill>
                <a:latin typeface="Arial Narrow" pitchFamily="34" charset="0"/>
              </a:rPr>
              <a:t>After 1-5 days contact:</a:t>
            </a:r>
          </a:p>
          <a:p>
            <a:pPr marL="1089025" lvl="1" indent="-404813" algn="just" eaLnBrk="1" hangingPunct="1">
              <a:lnSpc>
                <a:spcPts val="4200"/>
              </a:lnSpc>
              <a:buFont typeface="Wingdings" pitchFamily="2" charset="2"/>
              <a:buChar char="§"/>
            </a:pPr>
            <a:r>
              <a:rPr lang="en-US" altLang="en-US" sz="3200" dirty="0" smtClean="0">
                <a:latin typeface="Arial Narrow" pitchFamily="34" charset="0"/>
              </a:rPr>
              <a:t>Small, </a:t>
            </a:r>
            <a:r>
              <a:rPr lang="en-US" altLang="en-US" sz="3200" dirty="0" err="1" smtClean="0">
                <a:latin typeface="Arial Narrow" pitchFamily="34" charset="0"/>
              </a:rPr>
              <a:t>pruritic</a:t>
            </a:r>
            <a:r>
              <a:rPr lang="en-US" altLang="en-US" sz="3200" dirty="0" smtClean="0">
                <a:latin typeface="Arial Narrow" pitchFamily="34" charset="0"/>
              </a:rPr>
              <a:t>, non-painful </a:t>
            </a:r>
            <a:r>
              <a:rPr lang="en-US" altLang="en-US" sz="3200" dirty="0" err="1" smtClean="0">
                <a:latin typeface="Arial Narrow" pitchFamily="34" charset="0"/>
              </a:rPr>
              <a:t>erythermatous</a:t>
            </a:r>
            <a:r>
              <a:rPr lang="en-US" altLang="en-US" sz="3200" dirty="0" smtClean="0">
                <a:latin typeface="Arial Narrow" pitchFamily="34" charset="0"/>
              </a:rPr>
              <a:t> papule</a:t>
            </a:r>
          </a:p>
          <a:p>
            <a:pPr marL="1089025" lvl="1" indent="-404813" algn="just" eaLnBrk="1" hangingPunct="1">
              <a:lnSpc>
                <a:spcPts val="4200"/>
              </a:lnSpc>
              <a:buFont typeface="Wingdings" pitchFamily="2" charset="2"/>
              <a:buChar char="§"/>
            </a:pPr>
            <a:r>
              <a:rPr lang="en-US" altLang="en-US" sz="3200" dirty="0" smtClean="0">
                <a:latin typeface="Arial Narrow" pitchFamily="34" charset="0"/>
              </a:rPr>
              <a:t>Papule develops into hemorrhagic vesicle and ruptures to form ulcer</a:t>
            </a:r>
          </a:p>
          <a:p>
            <a:pPr marL="1089025" lvl="1" indent="-404813" algn="just" eaLnBrk="1" hangingPunct="1">
              <a:lnSpc>
                <a:spcPts val="4200"/>
              </a:lnSpc>
              <a:buFont typeface="Wingdings" pitchFamily="2" charset="2"/>
              <a:buChar char="§"/>
            </a:pPr>
            <a:r>
              <a:rPr lang="en-US" altLang="en-US" sz="3200" dirty="0" smtClean="0">
                <a:latin typeface="Arial Narrow" pitchFamily="34" charset="0"/>
              </a:rPr>
              <a:t>Slow-healing painless ulcer covered with </a:t>
            </a:r>
            <a:r>
              <a:rPr lang="en-US" altLang="en-US" sz="3200" dirty="0" smtClean="0">
                <a:solidFill>
                  <a:srgbClr val="7030A0"/>
                </a:solidFill>
                <a:latin typeface="Arial Narrow" pitchFamily="34" charset="0"/>
              </a:rPr>
              <a:t>black scar </a:t>
            </a:r>
            <a:r>
              <a:rPr lang="en-US" altLang="en-US" sz="3200" dirty="0" smtClean="0">
                <a:latin typeface="Arial Narrow" pitchFamily="34" charset="0"/>
              </a:rPr>
              <a:t>surrounded by edema</a:t>
            </a:r>
          </a:p>
          <a:p>
            <a:pPr marL="1089025" lvl="1" indent="-404813" algn="just" eaLnBrk="1" hangingPunct="1">
              <a:lnSpc>
                <a:spcPts val="4200"/>
              </a:lnSpc>
              <a:buFont typeface="Wingdings" pitchFamily="2" charset="2"/>
              <a:buChar char="§"/>
            </a:pPr>
            <a:r>
              <a:rPr lang="en-US" altLang="en-US" sz="3200" dirty="0" smtClean="0">
                <a:latin typeface="Arial Narrow" pitchFamily="34" charset="0"/>
              </a:rPr>
              <a:t>Pus &amp; pain are absent (non-</a:t>
            </a:r>
            <a:r>
              <a:rPr lang="en-US" altLang="en-US" sz="3200" dirty="0" err="1" smtClean="0">
                <a:latin typeface="Arial Narrow" pitchFamily="34" charset="0"/>
              </a:rPr>
              <a:t>pyogenic</a:t>
            </a:r>
            <a:r>
              <a:rPr lang="en-US" altLang="en-US" sz="3200" dirty="0" smtClean="0">
                <a:latin typeface="Arial Narrow" pitchFamily="34" charset="0"/>
              </a:rPr>
              <a:t> organism)</a:t>
            </a:r>
          </a:p>
          <a:p>
            <a:pPr marL="688975" indent="-404813" algn="just" eaLnBrk="1" hangingPunct="1">
              <a:lnSpc>
                <a:spcPts val="4200"/>
              </a:lnSpc>
              <a:buFont typeface="Wingdings" pitchFamily="2" charset="2"/>
              <a:buChar char="§"/>
            </a:pPr>
            <a:r>
              <a:rPr lang="en-US" altLang="en-US" dirty="0" smtClean="0">
                <a:latin typeface="Arial Narrow" pitchFamily="34" charset="0"/>
              </a:rPr>
              <a:t>May progress to toxemia and death</a:t>
            </a:r>
          </a:p>
          <a:p>
            <a:pPr marL="688975" indent="-404813" algn="just" eaLnBrk="1" hangingPunct="1">
              <a:lnSpc>
                <a:spcPts val="4200"/>
              </a:lnSpc>
              <a:buFont typeface="Wingdings" pitchFamily="2" charset="2"/>
              <a:buChar char="§"/>
            </a:pPr>
            <a:r>
              <a:rPr lang="en-US" altLang="en-US" dirty="0" smtClean="0">
                <a:latin typeface="Arial Narrow" pitchFamily="34" charset="0"/>
              </a:rPr>
              <a:t>Infection spread to </a:t>
            </a:r>
            <a:r>
              <a:rPr lang="en-US" altLang="en-US" dirty="0" err="1" smtClean="0">
                <a:latin typeface="Arial Narrow" pitchFamily="34" charset="0"/>
              </a:rPr>
              <a:t>lymphatics</a:t>
            </a:r>
            <a:r>
              <a:rPr lang="en-US" altLang="en-US" dirty="0" smtClean="0">
                <a:latin typeface="Arial Narrow" pitchFamily="34" charset="0"/>
              </a:rPr>
              <a:t> with local </a:t>
            </a:r>
            <a:r>
              <a:rPr lang="en-US" altLang="en-US" dirty="0" err="1" smtClean="0">
                <a:latin typeface="Arial Narrow" pitchFamily="34" charset="0"/>
              </a:rPr>
              <a:t>adenopathy</a:t>
            </a:r>
            <a:endParaRPr lang="en-US" altLang="en-US" dirty="0" smtClean="0">
              <a:latin typeface="Arial Narrow" pitchFamily="34" charset="0"/>
            </a:endParaRPr>
          </a:p>
        </p:txBody>
      </p:sp>
      <p:sp>
        <p:nvSpPr>
          <p:cNvPr id="7987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10" name="Slide Number Placeholder 9"/>
          <p:cNvSpPr>
            <a:spLocks noGrp="1"/>
          </p:cNvSpPr>
          <p:nvPr>
            <p:ph type="sldNum" sz="quarter" idx="12"/>
          </p:nvPr>
        </p:nvSpPr>
        <p:spPr/>
        <p:txBody>
          <a:bodyPr rtlCol="0"/>
          <a:lstStyle/>
          <a:p>
            <a:pPr fontAlgn="auto">
              <a:spcBef>
                <a:spcPts val="0"/>
              </a:spcBef>
              <a:spcAft>
                <a:spcPts val="0"/>
              </a:spcAft>
              <a:defRPr/>
            </a:pPr>
            <a:fld id="{C8AB03F2-E198-465C-A656-7D9AC58C6854}" type="slidenum">
              <a:rPr lang="en-GB">
                <a:solidFill>
                  <a:schemeClr val="tx1">
                    <a:tint val="75000"/>
                  </a:schemeClr>
                </a:solidFill>
                <a:latin typeface="+mn-lt"/>
                <a:cs typeface="+mn-cs"/>
              </a:rPr>
              <a:pPr fontAlgn="auto">
                <a:spcBef>
                  <a:spcPts val="0"/>
                </a:spcBef>
                <a:spcAft>
                  <a:spcPts val="0"/>
                </a:spcAft>
                <a:defRPr/>
              </a:pPr>
              <a:t>123</a:t>
            </a:fld>
            <a:endParaRPr lang="en-GB">
              <a:solidFill>
                <a:schemeClr val="tx1">
                  <a:tint val="75000"/>
                </a:schemeClr>
              </a:solidFill>
              <a:latin typeface="+mn-lt"/>
              <a:cs typeface="+mn-cs"/>
            </a:endParaRPr>
          </a:p>
        </p:txBody>
      </p:sp>
      <p:pic>
        <p:nvPicPr>
          <p:cNvPr id="1026" name="Picture 2" descr="http://www.pcds.org.uk/ee/images/made/ee/images/uploads/clinical/Cutaneous_anthrax_with_ulceration_715_364_70_http:www.pcds.org.ukeeassetsimgwatermark.gif_0_0_80_r_b_-5_-5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2633" y="3657600"/>
            <a:ext cx="2619375" cy="1333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609600"/>
            <a:ext cx="3276600" cy="2789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2. Intestinal Anthrax</a:t>
            </a:r>
          </a:p>
        </p:txBody>
      </p:sp>
      <p:sp>
        <p:nvSpPr>
          <p:cNvPr id="80899" name="Rectangle 3"/>
          <p:cNvSpPr>
            <a:spLocks noGrp="1" noChangeArrowheads="1"/>
          </p:cNvSpPr>
          <p:nvPr>
            <p:ph idx="1"/>
          </p:nvPr>
        </p:nvSpPr>
        <p:spPr>
          <a:xfrm>
            <a:off x="457200" y="1295400"/>
            <a:ext cx="8229600" cy="4876800"/>
          </a:xfrm>
        </p:spPr>
        <p:txBody>
          <a:bodyPr/>
          <a:lstStyle/>
          <a:p>
            <a:pPr algn="just" eaLnBrk="1" hangingPunct="1">
              <a:lnSpc>
                <a:spcPct val="150000"/>
              </a:lnSpc>
              <a:buFont typeface="Wingdings" pitchFamily="2" charset="2"/>
              <a:buChar char="§"/>
            </a:pPr>
            <a:r>
              <a:rPr lang="en-US" altLang="en-US" dirty="0" smtClean="0">
                <a:latin typeface="Arial Narrow" pitchFamily="34" charset="0"/>
              </a:rPr>
              <a:t>Rare  but virtually 100% fatal </a:t>
            </a:r>
          </a:p>
          <a:p>
            <a:pPr algn="just" eaLnBrk="1" hangingPunct="1">
              <a:lnSpc>
                <a:spcPct val="150000"/>
              </a:lnSpc>
              <a:buFont typeface="Wingdings" pitchFamily="2" charset="2"/>
              <a:buChar char="§"/>
            </a:pPr>
            <a:r>
              <a:rPr lang="en-US" altLang="en-US" dirty="0" smtClean="0">
                <a:latin typeface="Arial Narrow" pitchFamily="34" charset="0"/>
              </a:rPr>
              <a:t>Occurs accidentally among butchers and in primitive societies eating meat of infected animals</a:t>
            </a:r>
          </a:p>
          <a:p>
            <a:pPr algn="just" eaLnBrk="1" hangingPunct="1">
              <a:lnSpc>
                <a:spcPct val="150000"/>
              </a:lnSpc>
              <a:buFont typeface="Wingdings" pitchFamily="2" charset="2"/>
              <a:buChar char="§"/>
            </a:pPr>
            <a:r>
              <a:rPr lang="en-US" altLang="en-US" dirty="0" smtClean="0">
                <a:latin typeface="Arial Narrow" pitchFamily="34" charset="0"/>
              </a:rPr>
              <a:t>It is analogous to cutaneous anthrax but occurs on intestinal mucosa</a:t>
            </a:r>
          </a:p>
          <a:p>
            <a:pPr algn="just" eaLnBrk="1" hangingPunct="1">
              <a:lnSpc>
                <a:spcPct val="150000"/>
              </a:lnSpc>
              <a:buFont typeface="Wingdings" pitchFamily="2" charset="2"/>
              <a:buChar char="§"/>
            </a:pPr>
            <a:r>
              <a:rPr lang="en-US" altLang="en-US" dirty="0" smtClean="0">
                <a:latin typeface="Arial Narrow" pitchFamily="34" charset="0"/>
              </a:rPr>
              <a:t>Vomiting, abdominal pain and bloody diarrhea</a:t>
            </a:r>
          </a:p>
        </p:txBody>
      </p:sp>
      <p:sp>
        <p:nvSpPr>
          <p:cNvPr id="80901" name="Footer Placeholder 7"/>
          <p:cNvSpPr>
            <a:spLocks noGrp="1"/>
          </p:cNvSpPr>
          <p:nvPr>
            <p:ph type="ftr" sz="quarter" idx="11"/>
          </p:nvPr>
        </p:nvSpPr>
        <p:spPr bwMode="auto">
          <a:noFill/>
          <a:ln>
            <a:miter lim="800000"/>
            <a:headEnd/>
            <a:tailEnd/>
          </a:ln>
        </p:spPr>
        <p:txBody>
          <a:bodyPr/>
          <a:lstStyle/>
          <a:p>
            <a:endParaRPr lang="ar-SA" altLang="en-US" smtClean="0"/>
          </a:p>
        </p:txBody>
      </p:sp>
      <p:sp>
        <p:nvSpPr>
          <p:cNvPr id="7" name="Slide Number Placeholder 6"/>
          <p:cNvSpPr>
            <a:spLocks noGrp="1"/>
          </p:cNvSpPr>
          <p:nvPr>
            <p:ph type="sldNum" sz="quarter" idx="12"/>
          </p:nvPr>
        </p:nvSpPr>
        <p:spPr/>
        <p:txBody>
          <a:bodyPr rtlCol="0"/>
          <a:lstStyle/>
          <a:p>
            <a:pPr fontAlgn="auto">
              <a:spcBef>
                <a:spcPts val="0"/>
              </a:spcBef>
              <a:spcAft>
                <a:spcPts val="0"/>
              </a:spcAft>
              <a:defRPr/>
            </a:pPr>
            <a:fld id="{F03B4D92-A426-421B-A9B5-651666DE532A}" type="slidenum">
              <a:rPr lang="en-GB">
                <a:solidFill>
                  <a:schemeClr val="tx1">
                    <a:tint val="75000"/>
                  </a:schemeClr>
                </a:solidFill>
                <a:latin typeface="+mn-lt"/>
                <a:cs typeface="+mn-cs"/>
              </a:rPr>
              <a:pPr fontAlgn="auto">
                <a:spcBef>
                  <a:spcPts val="0"/>
                </a:spcBef>
                <a:spcAft>
                  <a:spcPts val="0"/>
                </a:spcAft>
                <a:defRPr/>
              </a:pPr>
              <a:t>124</a:t>
            </a:fld>
            <a:endParaRPr lang="en-GB"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4"/>
          <p:cNvSpPr>
            <a:spLocks noGrp="1"/>
          </p:cNvSpPr>
          <p:nvPr>
            <p:ph type="title"/>
          </p:nvPr>
        </p:nvSpPr>
        <p:spPr>
          <a:xfrm>
            <a:off x="0" y="274638"/>
            <a:ext cx="9144000" cy="1020762"/>
          </a:xfrm>
        </p:spPr>
        <p:txBody>
          <a:bodyPr/>
          <a:lstStyle/>
          <a:p>
            <a:r>
              <a:rPr lang="en-US" altLang="en-US" sz="4000" b="1" dirty="0" smtClean="0">
                <a:solidFill>
                  <a:srgbClr val="002060"/>
                </a:solidFill>
                <a:latin typeface="Arial Narrow" pitchFamily="34" charset="0"/>
              </a:rPr>
              <a:t>3. Pneumonic Anthrax (</a:t>
            </a:r>
            <a:r>
              <a:rPr lang="en-US" altLang="en-US" sz="4000" b="1" dirty="0" err="1" smtClean="0">
                <a:solidFill>
                  <a:srgbClr val="002060"/>
                </a:solidFill>
                <a:latin typeface="Arial Narrow" pitchFamily="34" charset="0"/>
              </a:rPr>
              <a:t>Woolsorters</a:t>
            </a:r>
            <a:r>
              <a:rPr lang="en-US" altLang="en-US" sz="4000" b="1" dirty="0" smtClean="0">
                <a:solidFill>
                  <a:srgbClr val="002060"/>
                </a:solidFill>
                <a:latin typeface="Arial Narrow" pitchFamily="34" charset="0"/>
              </a:rPr>
              <a:t> disease)</a:t>
            </a:r>
            <a:endParaRPr lang="ar-SA" altLang="en-US" sz="4000" dirty="0" smtClean="0">
              <a:solidFill>
                <a:srgbClr val="002060"/>
              </a:solidFill>
            </a:endParaRPr>
          </a:p>
        </p:txBody>
      </p:sp>
      <p:sp>
        <p:nvSpPr>
          <p:cNvPr id="81923" name="Rectangle 3"/>
          <p:cNvSpPr>
            <a:spLocks noGrp="1" noChangeArrowheads="1"/>
          </p:cNvSpPr>
          <p:nvPr>
            <p:ph idx="1"/>
          </p:nvPr>
        </p:nvSpPr>
        <p:spPr>
          <a:xfrm>
            <a:off x="152400" y="1143000"/>
            <a:ext cx="8915400" cy="5257800"/>
          </a:xfrm>
        </p:spPr>
        <p:txBody>
          <a:bodyPr/>
          <a:lstStyle/>
          <a:p>
            <a:pPr algn="just" eaLnBrk="1" hangingPunct="1">
              <a:lnSpc>
                <a:spcPts val="4700"/>
              </a:lnSpc>
              <a:buFont typeface="Wingdings" pitchFamily="2" charset="2"/>
              <a:buChar char="§"/>
            </a:pPr>
            <a:r>
              <a:rPr lang="en-US" altLang="en-US" dirty="0" smtClean="0">
                <a:latin typeface="Arial Narrow" pitchFamily="34" charset="0"/>
              </a:rPr>
              <a:t>High mortality rate (50-100%)</a:t>
            </a:r>
          </a:p>
          <a:p>
            <a:pPr algn="just" eaLnBrk="1" hangingPunct="1">
              <a:lnSpc>
                <a:spcPts val="4700"/>
              </a:lnSpc>
              <a:buFont typeface="Wingdings" pitchFamily="2" charset="2"/>
              <a:buChar char="§"/>
            </a:pPr>
            <a:r>
              <a:rPr lang="en-US" altLang="en-US" dirty="0" smtClean="0">
                <a:latin typeface="Arial Narrow" pitchFamily="34" charset="0"/>
              </a:rPr>
              <a:t>Result from inhalation of spore-containing dust</a:t>
            </a:r>
          </a:p>
          <a:p>
            <a:pPr algn="just" eaLnBrk="1" hangingPunct="1">
              <a:lnSpc>
                <a:spcPts val="4700"/>
              </a:lnSpc>
              <a:buFont typeface="Wingdings" pitchFamily="2" charset="2"/>
              <a:buChar char="§"/>
            </a:pPr>
            <a:r>
              <a:rPr lang="en-US" altLang="en-US" dirty="0" smtClean="0">
                <a:latin typeface="Arial Narrow" pitchFamily="34" charset="0"/>
              </a:rPr>
              <a:t>Spores germinate in the lungs and secrete toxins </a:t>
            </a:r>
          </a:p>
          <a:p>
            <a:pPr algn="just" eaLnBrk="1" hangingPunct="1">
              <a:lnSpc>
                <a:spcPts val="4700"/>
              </a:lnSpc>
              <a:buFont typeface="Wingdings" pitchFamily="2" charset="2"/>
              <a:buChar char="§"/>
            </a:pPr>
            <a:r>
              <a:rPr lang="en-US" altLang="en-US" dirty="0" smtClean="0">
                <a:latin typeface="Arial Narrow" pitchFamily="34" charset="0"/>
              </a:rPr>
              <a:t>Toxin absorbed into the bloodstream</a:t>
            </a:r>
          </a:p>
          <a:p>
            <a:pPr algn="just" eaLnBrk="1" hangingPunct="1">
              <a:lnSpc>
                <a:spcPts val="4700"/>
              </a:lnSpc>
              <a:buFont typeface="Wingdings" pitchFamily="2" charset="2"/>
              <a:buChar char="§"/>
            </a:pPr>
            <a:r>
              <a:rPr lang="en-US" altLang="en-US" dirty="0" smtClean="0">
                <a:latin typeface="Arial Narrow" pitchFamily="34" charset="0"/>
              </a:rPr>
              <a:t>Disease progress from malaise with mild fever &amp; non-productive cough to respiratory distress, massive chest edema, cyanosis and death</a:t>
            </a:r>
          </a:p>
          <a:p>
            <a:pPr algn="just" eaLnBrk="1" hangingPunct="1">
              <a:lnSpc>
                <a:spcPts val="4700"/>
              </a:lnSpc>
              <a:buFont typeface="Wingdings" pitchFamily="2" charset="2"/>
              <a:buChar char="§"/>
            </a:pPr>
            <a:r>
              <a:rPr lang="en-US" altLang="en-US" sz="3100" dirty="0" smtClean="0">
                <a:latin typeface="Arial Narrow" pitchFamily="34" charset="0"/>
              </a:rPr>
              <a:t>Complication cutaneous &amp; pneumonic anthrax: Meningitis</a:t>
            </a:r>
          </a:p>
        </p:txBody>
      </p:sp>
      <p:sp>
        <p:nvSpPr>
          <p:cNvPr id="8192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3"/>
          <p:cNvSpPr>
            <a:spLocks noGrp="1"/>
          </p:cNvSpPr>
          <p:nvPr>
            <p:ph type="sldNum" sz="quarter" idx="12"/>
          </p:nvPr>
        </p:nvSpPr>
        <p:spPr/>
        <p:txBody>
          <a:bodyPr rtlCol="0"/>
          <a:lstStyle/>
          <a:p>
            <a:pPr fontAlgn="auto">
              <a:spcBef>
                <a:spcPts val="0"/>
              </a:spcBef>
              <a:spcAft>
                <a:spcPts val="0"/>
              </a:spcAft>
              <a:defRPr/>
            </a:pPr>
            <a:fld id="{24C29075-5E1B-4723-8F35-D28F1A4E28D0}" type="slidenum">
              <a:rPr lang="en-GB">
                <a:solidFill>
                  <a:schemeClr val="tx1">
                    <a:tint val="75000"/>
                  </a:schemeClr>
                </a:solidFill>
                <a:latin typeface="+mn-lt"/>
                <a:cs typeface="+mn-cs"/>
              </a:rPr>
              <a:pPr fontAlgn="auto">
                <a:spcBef>
                  <a:spcPts val="0"/>
                </a:spcBef>
                <a:spcAft>
                  <a:spcPts val="0"/>
                </a:spcAft>
                <a:defRPr/>
              </a:pPr>
              <a:t>125</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457200" y="188913"/>
            <a:ext cx="8229600" cy="576262"/>
          </a:xfrm>
        </p:spPr>
        <p:txBody>
          <a:bodyPr/>
          <a:lstStyle/>
          <a:p>
            <a:pPr eaLnBrk="1" hangingPunct="1"/>
            <a:r>
              <a:rPr lang="en-US" altLang="en-US" b="1" smtClean="0">
                <a:solidFill>
                  <a:srgbClr val="002060"/>
                </a:solidFill>
                <a:latin typeface="Arial Narrow" pitchFamily="34" charset="0"/>
              </a:rPr>
              <a:t>Prevention and Control</a:t>
            </a:r>
            <a:endParaRPr lang="ar-SA" altLang="en-US" b="1" smtClean="0">
              <a:solidFill>
                <a:srgbClr val="002060"/>
              </a:solidFill>
            </a:endParaRPr>
          </a:p>
        </p:txBody>
      </p:sp>
      <p:sp>
        <p:nvSpPr>
          <p:cNvPr id="3" name="Content Placeholder 2"/>
          <p:cNvSpPr>
            <a:spLocks noGrp="1"/>
          </p:cNvSpPr>
          <p:nvPr>
            <p:ph idx="1"/>
          </p:nvPr>
        </p:nvSpPr>
        <p:spPr>
          <a:xfrm>
            <a:off x="179388" y="762000"/>
            <a:ext cx="8785225" cy="5761038"/>
          </a:xfrm>
        </p:spPr>
        <p:txBody>
          <a:bodyPr/>
          <a:lstStyle/>
          <a:p>
            <a:pPr marL="636587" lvl="1" indent="-457200" algn="just" eaLnBrk="1" fontAlgn="auto" hangingPunct="1">
              <a:lnSpc>
                <a:spcPct val="150000"/>
              </a:lnSpc>
              <a:spcAft>
                <a:spcPts val="0"/>
              </a:spcAft>
              <a:buClr>
                <a:srgbClr val="FF0000"/>
              </a:buClr>
              <a:buFont typeface="+mj-lt"/>
              <a:buAutoNum type="arabicPeriod"/>
              <a:defRPr/>
            </a:pPr>
            <a:r>
              <a:rPr lang="en-US" sz="3200" dirty="0" smtClean="0">
                <a:latin typeface="Arial Narrow" pitchFamily="34" charset="0"/>
                <a:ea typeface="+mn-ea"/>
              </a:rPr>
              <a:t>Rapid identification and treatment </a:t>
            </a:r>
          </a:p>
          <a:p>
            <a:pPr marL="755650" lvl="2" indent="-176213" algn="just" eaLnBrk="1" fontAlgn="auto" hangingPunct="1">
              <a:lnSpc>
                <a:spcPct val="150000"/>
              </a:lnSpc>
              <a:spcAft>
                <a:spcPts val="0"/>
              </a:spcAft>
              <a:buClr>
                <a:srgbClr val="FF0000"/>
              </a:buClr>
              <a:defRPr/>
            </a:pPr>
            <a:r>
              <a:rPr lang="en-US" sz="3000" dirty="0" smtClean="0">
                <a:latin typeface="Arial Narrow" pitchFamily="34" charset="0"/>
                <a:ea typeface="+mn-ea"/>
              </a:rPr>
              <a:t>Penicillin is critical in preventing high mortality of anthrax</a:t>
            </a:r>
          </a:p>
          <a:p>
            <a:pPr marL="755650" lvl="2" indent="-176213" algn="just" eaLnBrk="1" fontAlgn="auto" hangingPunct="1">
              <a:lnSpc>
                <a:spcPct val="150000"/>
              </a:lnSpc>
              <a:spcAft>
                <a:spcPts val="0"/>
              </a:spcAft>
              <a:buClr>
                <a:srgbClr val="FF0000"/>
              </a:buClr>
              <a:defRPr/>
            </a:pPr>
            <a:r>
              <a:rPr lang="en-US" sz="3000" dirty="0" err="1" smtClean="0">
                <a:latin typeface="Arial Narrow" pitchFamily="34" charset="0"/>
                <a:ea typeface="+mn-ea"/>
              </a:rPr>
              <a:t>Ciproflaxacin</a:t>
            </a:r>
            <a:r>
              <a:rPr lang="en-US" sz="3000" dirty="0" smtClean="0">
                <a:latin typeface="Arial Narrow" pitchFamily="34" charset="0"/>
                <a:ea typeface="+mn-ea"/>
              </a:rPr>
              <a:t> and many other antimicrobials are effective </a:t>
            </a:r>
          </a:p>
          <a:p>
            <a:pPr marL="636587" lvl="1" indent="-457200" algn="just" eaLnBrk="1" fontAlgn="auto" hangingPunct="1">
              <a:lnSpc>
                <a:spcPct val="150000"/>
              </a:lnSpc>
              <a:spcAft>
                <a:spcPts val="0"/>
              </a:spcAft>
              <a:buClr>
                <a:srgbClr val="FF0000"/>
              </a:buClr>
              <a:buFont typeface="+mj-lt"/>
              <a:buAutoNum type="arabicPeriod"/>
              <a:defRPr/>
            </a:pPr>
            <a:r>
              <a:rPr lang="en-US" sz="3200" dirty="0" smtClean="0">
                <a:latin typeface="Arial Narrow" pitchFamily="34" charset="0"/>
                <a:ea typeface="+mn-ea"/>
              </a:rPr>
              <a:t>Control the disease in animals by</a:t>
            </a:r>
          </a:p>
          <a:p>
            <a:pPr marL="755650" lvl="2" indent="-176213" algn="just" eaLnBrk="1" fontAlgn="auto" hangingPunct="1">
              <a:lnSpc>
                <a:spcPct val="150000"/>
              </a:lnSpc>
              <a:spcAft>
                <a:spcPts val="0"/>
              </a:spcAft>
              <a:buClr>
                <a:srgbClr val="FF0000"/>
              </a:buClr>
              <a:defRPr/>
            </a:pPr>
            <a:r>
              <a:rPr lang="en-US" sz="3200" dirty="0" smtClean="0">
                <a:latin typeface="Arial Narrow" pitchFamily="34" charset="0"/>
                <a:ea typeface="+mn-ea"/>
              </a:rPr>
              <a:t>Vaccination of uninfected animals</a:t>
            </a:r>
          </a:p>
          <a:p>
            <a:pPr marL="755650" lvl="2" indent="-176213" algn="just" eaLnBrk="1" fontAlgn="auto" hangingPunct="1">
              <a:lnSpc>
                <a:spcPct val="150000"/>
              </a:lnSpc>
              <a:spcAft>
                <a:spcPts val="0"/>
              </a:spcAft>
              <a:buClr>
                <a:srgbClr val="FF0000"/>
              </a:buClr>
              <a:defRPr/>
            </a:pPr>
            <a:r>
              <a:rPr lang="en-US" sz="3200" dirty="0" smtClean="0">
                <a:latin typeface="Arial Narrow" pitchFamily="34" charset="0"/>
                <a:ea typeface="+mn-ea"/>
              </a:rPr>
              <a:t>Burning or burying in lime pits of infected animals</a:t>
            </a:r>
          </a:p>
          <a:p>
            <a:pPr marL="636587" lvl="1" indent="-457200" algn="just" eaLnBrk="1" fontAlgn="auto" hangingPunct="1">
              <a:lnSpc>
                <a:spcPct val="150000"/>
              </a:lnSpc>
              <a:spcAft>
                <a:spcPts val="0"/>
              </a:spcAft>
              <a:buClr>
                <a:srgbClr val="FF0000"/>
              </a:buClr>
              <a:buFont typeface="+mj-lt"/>
              <a:buAutoNum type="arabicPeriod"/>
              <a:defRPr/>
            </a:pPr>
            <a:r>
              <a:rPr lang="en-US" sz="3200" dirty="0" smtClean="0">
                <a:latin typeface="Arial Narrow" pitchFamily="34" charset="0"/>
                <a:ea typeface="+mn-ea"/>
              </a:rPr>
              <a:t>Destroy spores on animal hairs</a:t>
            </a:r>
            <a:endParaRPr lang="en-US" sz="3200" b="1" dirty="0" smtClean="0">
              <a:solidFill>
                <a:srgbClr val="0070C0"/>
              </a:solidFill>
              <a:effectLst>
                <a:outerShdw blurRad="38100" dist="38100" dir="2700000" algn="tl">
                  <a:srgbClr val="FFFFFF"/>
                </a:outerShdw>
              </a:effectLst>
              <a:latin typeface="Arial Narrow" pitchFamily="34" charset="0"/>
              <a:ea typeface="+mn-ea"/>
            </a:endParaRPr>
          </a:p>
        </p:txBody>
      </p:sp>
      <p:sp>
        <p:nvSpPr>
          <p:cNvPr id="8294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9456A471-AA44-41BA-82AD-02DA75FB1428}" type="slidenum">
              <a:rPr lang="en-GB">
                <a:solidFill>
                  <a:schemeClr val="tx1">
                    <a:tint val="75000"/>
                  </a:schemeClr>
                </a:solidFill>
                <a:latin typeface="+mn-lt"/>
                <a:cs typeface="+mn-cs"/>
              </a:rPr>
              <a:pPr fontAlgn="auto">
                <a:spcBef>
                  <a:spcPts val="0"/>
                </a:spcBef>
                <a:spcAft>
                  <a:spcPts val="0"/>
                </a:spcAft>
                <a:defRPr/>
              </a:pPr>
              <a:t>126</a:t>
            </a:fld>
            <a:endParaRPr lang="en-GB">
              <a:solidFill>
                <a:schemeClr val="tx1">
                  <a:tint val="75000"/>
                </a:schemeClr>
              </a:solidFill>
              <a:latin typeface="+mn-lt"/>
              <a:cs typeface="+mn-cs"/>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altLang="en-US" b="1" smtClean="0">
                <a:solidFill>
                  <a:srgbClr val="002060"/>
                </a:solidFill>
                <a:latin typeface="Arial Narrow" pitchFamily="34" charset="0"/>
              </a:rPr>
              <a:t>Prevention and Control</a:t>
            </a:r>
            <a:endParaRPr lang="ar-SA" altLang="en-US" b="1" smtClean="0">
              <a:solidFill>
                <a:srgbClr val="002060"/>
              </a:solidFill>
            </a:endParaRPr>
          </a:p>
        </p:txBody>
      </p:sp>
      <p:sp>
        <p:nvSpPr>
          <p:cNvPr id="3" name="Content Placeholder 2"/>
          <p:cNvSpPr>
            <a:spLocks noGrp="1"/>
          </p:cNvSpPr>
          <p:nvPr>
            <p:ph idx="1"/>
          </p:nvPr>
        </p:nvSpPr>
        <p:spPr>
          <a:xfrm>
            <a:off x="304800" y="1143000"/>
            <a:ext cx="8610600" cy="5257800"/>
          </a:xfrm>
        </p:spPr>
        <p:txBody>
          <a:bodyPr/>
          <a:lstStyle/>
          <a:p>
            <a:pPr marL="693737" lvl="1" indent="-514350" algn="just" eaLnBrk="1" fontAlgn="auto" hangingPunct="1">
              <a:spcAft>
                <a:spcPts val="0"/>
              </a:spcAft>
              <a:buClr>
                <a:srgbClr val="FF0000"/>
              </a:buClr>
              <a:buFont typeface="+mj-lt"/>
              <a:buAutoNum type="arabicPeriod"/>
              <a:defRPr/>
            </a:pPr>
            <a:r>
              <a:rPr lang="en-US" sz="3200" b="1" dirty="0" smtClean="0">
                <a:solidFill>
                  <a:srgbClr val="0070C0"/>
                </a:solidFill>
                <a:latin typeface="Arial Narrow" pitchFamily="34" charset="0"/>
                <a:ea typeface="+mn-ea"/>
              </a:rPr>
              <a:t>Animal Vaccine</a:t>
            </a:r>
          </a:p>
          <a:p>
            <a:pPr marL="355600" lvl="1" indent="-176213" algn="just" eaLnBrk="1" fontAlgn="auto" hangingPunct="1">
              <a:spcAft>
                <a:spcPts val="0"/>
              </a:spcAft>
              <a:buClr>
                <a:srgbClr val="FF0000"/>
              </a:buClr>
              <a:buFont typeface="Wingdings" pitchFamily="2" charset="2"/>
              <a:buChar char="§"/>
              <a:defRPr/>
            </a:pPr>
            <a:r>
              <a:rPr lang="en-US" sz="3200" dirty="0" smtClean="0">
                <a:latin typeface="Arial Narrow" pitchFamily="34" charset="0"/>
                <a:ea typeface="+mn-ea"/>
              </a:rPr>
              <a:t> Live attenuated vaccine (loss of the capsule)</a:t>
            </a:r>
          </a:p>
          <a:p>
            <a:pPr marL="355600" lvl="1" indent="-176213" algn="just" eaLnBrk="1" fontAlgn="auto" hangingPunct="1">
              <a:spcAft>
                <a:spcPts val="0"/>
              </a:spcAft>
              <a:buClr>
                <a:srgbClr val="FF0000"/>
              </a:buClr>
              <a:buFont typeface="Wingdings" pitchFamily="2" charset="2"/>
              <a:buChar char="§"/>
              <a:defRPr/>
            </a:pPr>
            <a:r>
              <a:rPr lang="en-US" sz="3200" dirty="0" smtClean="0">
                <a:latin typeface="Arial Narrow" pitchFamily="34" charset="0"/>
                <a:ea typeface="+mn-ea"/>
              </a:rPr>
              <a:t> The animal vaccine is dangerous to human</a:t>
            </a:r>
            <a:endParaRPr lang="en-US" sz="3200" dirty="0" smtClean="0">
              <a:solidFill>
                <a:srgbClr val="0070C0"/>
              </a:solidFill>
              <a:effectLst>
                <a:outerShdw blurRad="38100" dist="38100" dir="2700000" algn="tl">
                  <a:srgbClr val="FFFFFF"/>
                </a:outerShdw>
              </a:effectLst>
              <a:latin typeface="Arial Narrow" pitchFamily="34" charset="0"/>
              <a:ea typeface="+mn-ea"/>
            </a:endParaRPr>
          </a:p>
          <a:p>
            <a:pPr marL="693737" lvl="1" indent="-514350" algn="just" eaLnBrk="1" fontAlgn="auto" hangingPunct="1">
              <a:spcAft>
                <a:spcPts val="0"/>
              </a:spcAft>
              <a:buClr>
                <a:srgbClr val="FF0000"/>
              </a:buClr>
              <a:buFont typeface="+mj-lt"/>
              <a:buAutoNum type="arabicPeriod" startAt="2"/>
              <a:defRPr/>
            </a:pPr>
            <a:r>
              <a:rPr lang="en-US" sz="3200" b="1" dirty="0" smtClean="0">
                <a:solidFill>
                  <a:srgbClr val="0070C0"/>
                </a:solidFill>
                <a:latin typeface="Arial Narrow" pitchFamily="34" charset="0"/>
                <a:ea typeface="+mn-ea"/>
              </a:rPr>
              <a:t>Human Vaccine</a:t>
            </a:r>
          </a:p>
          <a:p>
            <a:pPr marL="355600" lvl="1" indent="-176213" algn="just" eaLnBrk="1" fontAlgn="auto" hangingPunct="1">
              <a:spcAft>
                <a:spcPts val="0"/>
              </a:spcAft>
              <a:buClr>
                <a:srgbClr val="FF0000"/>
              </a:buClr>
              <a:buFont typeface="Wingdings" pitchFamily="2" charset="2"/>
              <a:buChar char="§"/>
              <a:defRPr/>
            </a:pPr>
            <a:r>
              <a:rPr lang="en-US" sz="3200" dirty="0" smtClean="0">
                <a:latin typeface="Arial Narrow" pitchFamily="34" charset="0"/>
                <a:ea typeface="+mn-ea"/>
              </a:rPr>
              <a:t> Human vaccine composed of </a:t>
            </a:r>
            <a:r>
              <a:rPr lang="en-US" sz="3200" b="1" dirty="0" smtClean="0">
                <a:solidFill>
                  <a:srgbClr val="7030A0"/>
                </a:solidFill>
                <a:latin typeface="Arial Narrow" pitchFamily="34" charset="0"/>
                <a:ea typeface="+mn-ea"/>
              </a:rPr>
              <a:t>PA</a:t>
            </a:r>
          </a:p>
          <a:p>
            <a:pPr marL="355600" lvl="1" indent="-176213" algn="just" eaLnBrk="1" fontAlgn="auto" hangingPunct="1">
              <a:spcAft>
                <a:spcPts val="0"/>
              </a:spcAft>
              <a:buClr>
                <a:srgbClr val="FF0000"/>
              </a:buClr>
              <a:buFont typeface="Wingdings" pitchFamily="2" charset="2"/>
              <a:buChar char="§"/>
              <a:defRPr/>
            </a:pPr>
            <a:r>
              <a:rPr lang="en-US" sz="3200" dirty="0" smtClean="0">
                <a:latin typeface="Arial Narrow" pitchFamily="34" charset="0"/>
                <a:ea typeface="+mn-ea"/>
              </a:rPr>
              <a:t> Given to people under risk such as military personnel</a:t>
            </a:r>
            <a:endParaRPr lang="en-US" sz="3200" dirty="0" smtClean="0">
              <a:solidFill>
                <a:srgbClr val="0070C0"/>
              </a:solidFill>
              <a:effectLst>
                <a:outerShdw blurRad="38100" dist="38100" dir="2700000" algn="tl">
                  <a:srgbClr val="FFFFFF"/>
                </a:outerShdw>
              </a:effectLst>
              <a:latin typeface="Arial Narrow" pitchFamily="34" charset="0"/>
              <a:ea typeface="+mn-ea"/>
            </a:endParaRPr>
          </a:p>
          <a:p>
            <a:pPr marL="355600" lvl="1" indent="-176213" algn="just" eaLnBrk="1" fontAlgn="auto" hangingPunct="1">
              <a:spcAft>
                <a:spcPts val="0"/>
              </a:spcAft>
              <a:buClr>
                <a:srgbClr val="FF0000"/>
              </a:buClr>
              <a:buFont typeface="Wingdings" pitchFamily="2" charset="2"/>
              <a:buChar char="§"/>
              <a:defRPr/>
            </a:pPr>
            <a:r>
              <a:rPr lang="en-US" sz="3200" b="1" u="sng" dirty="0" smtClean="0">
                <a:solidFill>
                  <a:srgbClr val="7030A0"/>
                </a:solidFill>
                <a:latin typeface="Arial Narrow" pitchFamily="34" charset="0"/>
                <a:ea typeface="+mn-ea"/>
              </a:rPr>
              <a:t> 6</a:t>
            </a:r>
            <a:r>
              <a:rPr lang="en-US" sz="3200" dirty="0" smtClean="0">
                <a:solidFill>
                  <a:srgbClr val="7030A0"/>
                </a:solidFill>
                <a:latin typeface="Arial Narrow" pitchFamily="34" charset="0"/>
                <a:ea typeface="+mn-ea"/>
              </a:rPr>
              <a:t> doses,</a:t>
            </a:r>
            <a:r>
              <a:rPr lang="en-US" sz="3200" dirty="0" smtClean="0">
                <a:latin typeface="Arial Narrow" pitchFamily="34" charset="0"/>
                <a:ea typeface="+mn-ea"/>
              </a:rPr>
              <a:t> first </a:t>
            </a:r>
            <a:r>
              <a:rPr lang="en-US" sz="3200" dirty="0" smtClean="0">
                <a:solidFill>
                  <a:srgbClr val="7030A0"/>
                </a:solidFill>
                <a:latin typeface="Arial Narrow" pitchFamily="34" charset="0"/>
                <a:ea typeface="+mn-ea"/>
              </a:rPr>
              <a:t>3 doses </a:t>
            </a:r>
            <a:r>
              <a:rPr lang="en-US" sz="3200" dirty="0" smtClean="0">
                <a:latin typeface="Arial Narrow" pitchFamily="34" charset="0"/>
                <a:ea typeface="+mn-ea"/>
              </a:rPr>
              <a:t>are given at 2-week intervals</a:t>
            </a:r>
          </a:p>
          <a:p>
            <a:pPr marL="355600" lvl="1" indent="-176213" algn="just" eaLnBrk="1" fontAlgn="auto" hangingPunct="1">
              <a:spcAft>
                <a:spcPts val="0"/>
              </a:spcAft>
              <a:buClr>
                <a:srgbClr val="FF0000"/>
              </a:buClr>
              <a:buFont typeface="Wingdings" pitchFamily="2" charset="2"/>
              <a:buChar char="§"/>
              <a:defRPr/>
            </a:pPr>
            <a:r>
              <a:rPr lang="en-US" sz="3200" dirty="0" smtClean="0">
                <a:latin typeface="Arial Narrow" pitchFamily="34" charset="0"/>
                <a:ea typeface="+mn-ea"/>
              </a:rPr>
              <a:t> 3 additional doses, at 6, 12 &amp; 18 M after first dose</a:t>
            </a:r>
          </a:p>
          <a:p>
            <a:pPr marL="355600" lvl="1" indent="-176213" algn="just" eaLnBrk="1" fontAlgn="auto" hangingPunct="1">
              <a:spcAft>
                <a:spcPts val="0"/>
              </a:spcAft>
              <a:buClr>
                <a:srgbClr val="FF0000"/>
              </a:buClr>
              <a:buFont typeface="Wingdings" pitchFamily="2" charset="2"/>
              <a:buChar char="§"/>
              <a:defRPr/>
            </a:pPr>
            <a:r>
              <a:rPr lang="en-US" sz="3100" dirty="0" smtClean="0">
                <a:latin typeface="Arial Narrow" pitchFamily="34" charset="0"/>
                <a:ea typeface="+mn-ea"/>
              </a:rPr>
              <a:t> Annual booster dose are needed for ongoing protection</a:t>
            </a:r>
            <a:endParaRPr lang="en-US" sz="3100" b="1" dirty="0" smtClean="0">
              <a:solidFill>
                <a:srgbClr val="0070C0"/>
              </a:solidFill>
              <a:effectLst>
                <a:outerShdw blurRad="38100" dist="38100" dir="2700000" algn="tl">
                  <a:srgbClr val="FFFFFF"/>
                </a:outerShdw>
              </a:effectLst>
              <a:latin typeface="Arial Narrow" pitchFamily="34" charset="0"/>
              <a:ea typeface="+mn-ea"/>
            </a:endParaRPr>
          </a:p>
        </p:txBody>
      </p:sp>
      <p:sp>
        <p:nvSpPr>
          <p:cNvPr id="8397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E29B9E99-459F-41F2-82D6-148D3C31A768}" type="slidenum">
              <a:rPr lang="en-GB">
                <a:solidFill>
                  <a:schemeClr val="tx1">
                    <a:tint val="75000"/>
                  </a:schemeClr>
                </a:solidFill>
                <a:latin typeface="+mn-lt"/>
                <a:cs typeface="+mn-cs"/>
              </a:rPr>
              <a:pPr fontAlgn="auto">
                <a:spcBef>
                  <a:spcPts val="0"/>
                </a:spcBef>
                <a:spcAft>
                  <a:spcPts val="0"/>
                </a:spcAft>
                <a:defRPr/>
              </a:pPr>
              <a:t>127</a:t>
            </a:fld>
            <a:endParaRPr lang="en-GB">
              <a:solidFill>
                <a:schemeClr val="tx1">
                  <a:tint val="75000"/>
                </a:schemeClr>
              </a:solidFill>
              <a:latin typeface="+mn-lt"/>
              <a:cs typeface="+mn-cs"/>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457200" y="152400"/>
            <a:ext cx="8229600" cy="792162"/>
          </a:xfrm>
        </p:spPr>
        <p:txBody>
          <a:bodyPr/>
          <a:lstStyle/>
          <a:p>
            <a:pPr eaLnBrk="1" hangingPunct="1"/>
            <a:r>
              <a:rPr lang="en-US" altLang="en-US" b="1" dirty="0" smtClean="0">
                <a:solidFill>
                  <a:srgbClr val="002060"/>
                </a:solidFill>
                <a:latin typeface="Arial Narrow" pitchFamily="34" charset="0"/>
              </a:rPr>
              <a:t>B.</a:t>
            </a:r>
            <a:r>
              <a:rPr lang="en-US" altLang="en-US" b="1" i="1" dirty="0" smtClean="0">
                <a:solidFill>
                  <a:srgbClr val="002060"/>
                </a:solidFill>
                <a:latin typeface="Arial Narrow" pitchFamily="34" charset="0"/>
              </a:rPr>
              <a:t> Bacillus cereus</a:t>
            </a:r>
          </a:p>
        </p:txBody>
      </p:sp>
      <p:sp>
        <p:nvSpPr>
          <p:cNvPr id="84995" name="Rectangle 3"/>
          <p:cNvSpPr>
            <a:spLocks noGrp="1" noChangeArrowheads="1"/>
          </p:cNvSpPr>
          <p:nvPr>
            <p:ph idx="1"/>
          </p:nvPr>
        </p:nvSpPr>
        <p:spPr>
          <a:xfrm>
            <a:off x="304800" y="838200"/>
            <a:ext cx="8610600" cy="5562600"/>
          </a:xfrm>
        </p:spPr>
        <p:txBody>
          <a:bodyPr/>
          <a:lstStyle/>
          <a:p>
            <a:pPr algn="just" eaLnBrk="1" hangingPunct="1">
              <a:lnSpc>
                <a:spcPts val="3400"/>
              </a:lnSpc>
              <a:spcBef>
                <a:spcPct val="0"/>
              </a:spcBef>
              <a:buClr>
                <a:schemeClr val="accent2"/>
              </a:buClr>
              <a:buSzPct val="150000"/>
              <a:buFont typeface="Wingdings" pitchFamily="2" charset="2"/>
              <a:buChar char="§"/>
            </a:pPr>
            <a:r>
              <a:rPr lang="en-US" altLang="en-US" sz="2800" i="1" dirty="0" smtClean="0">
                <a:latin typeface="Arial Narrow" pitchFamily="34" charset="0"/>
              </a:rPr>
              <a:t>B. cereus</a:t>
            </a:r>
            <a:r>
              <a:rPr lang="en-US" altLang="en-US" sz="2800" dirty="0" smtClean="0">
                <a:latin typeface="Arial Narrow" pitchFamily="34" charset="0"/>
              </a:rPr>
              <a:t> is a normal inhabitant of soil</a:t>
            </a:r>
          </a:p>
          <a:p>
            <a:pPr algn="just" eaLnBrk="1" hangingPunct="1">
              <a:lnSpc>
                <a:spcPts val="3400"/>
              </a:lnSpc>
              <a:spcBef>
                <a:spcPct val="0"/>
              </a:spcBef>
              <a:buClr>
                <a:schemeClr val="accent2"/>
              </a:buClr>
              <a:buSzPct val="150000"/>
              <a:buFont typeface="Wingdings" pitchFamily="2" charset="2"/>
              <a:buChar char="§"/>
            </a:pPr>
            <a:r>
              <a:rPr lang="en-US" altLang="en-US" sz="2800" dirty="0" smtClean="0">
                <a:latin typeface="Arial Narrow" pitchFamily="34" charset="0"/>
              </a:rPr>
              <a:t>Isolated from food such as grains and spices</a:t>
            </a:r>
          </a:p>
          <a:p>
            <a:pPr algn="just" eaLnBrk="1" hangingPunct="1">
              <a:lnSpc>
                <a:spcPts val="3400"/>
              </a:lnSpc>
              <a:spcBef>
                <a:spcPct val="0"/>
              </a:spcBef>
              <a:buClr>
                <a:schemeClr val="accent2"/>
              </a:buClr>
              <a:buSzPct val="150000"/>
              <a:buFont typeface="Wingdings" pitchFamily="2" charset="2"/>
              <a:buChar char="§"/>
            </a:pPr>
            <a:r>
              <a:rPr lang="en-US" altLang="en-US" sz="2800" b="1" dirty="0" smtClean="0">
                <a:solidFill>
                  <a:srgbClr val="FF0000"/>
                </a:solidFill>
                <a:latin typeface="Arial Narrow" pitchFamily="34" charset="0"/>
              </a:rPr>
              <a:t>Diseases</a:t>
            </a:r>
          </a:p>
          <a:p>
            <a:pPr algn="just" eaLnBrk="1" hangingPunct="1">
              <a:lnSpc>
                <a:spcPts val="3400"/>
              </a:lnSpc>
              <a:spcBef>
                <a:spcPct val="0"/>
              </a:spcBef>
              <a:buClr>
                <a:schemeClr val="accent2"/>
              </a:buClr>
              <a:buSzPct val="150000"/>
              <a:buFont typeface="Wingdings" pitchFamily="2" charset="2"/>
              <a:buChar char="§"/>
            </a:pPr>
            <a:r>
              <a:rPr lang="en-US" altLang="en-US" sz="2800" dirty="0" smtClean="0">
                <a:latin typeface="Arial Narrow" pitchFamily="34" charset="0"/>
              </a:rPr>
              <a:t>Food poisoning (self-limiting)</a:t>
            </a:r>
            <a:r>
              <a:rPr lang="en-US" sz="2800" dirty="0" smtClean="0">
                <a:latin typeface="Arial Narrow" pitchFamily="34" charset="0"/>
              </a:rPr>
              <a:t> usually lasts </a:t>
            </a:r>
            <a:r>
              <a:rPr lang="en-US" sz="2800" dirty="0" smtClean="0">
                <a:latin typeface="Arial Narrow" pitchFamily="34" charset="0"/>
                <a:cs typeface="Tahoma" pitchFamily="34" charset="0"/>
              </a:rPr>
              <a:t>&lt; </a:t>
            </a:r>
            <a:r>
              <a:rPr lang="en-US" sz="2800" dirty="0" smtClean="0">
                <a:latin typeface="Arial Narrow" pitchFamily="34" charset="0"/>
              </a:rPr>
              <a:t>24 hrs after onset</a:t>
            </a:r>
            <a:endParaRPr lang="en-US" altLang="en-US" sz="2800" dirty="0" smtClean="0">
              <a:latin typeface="Arial Narrow" pitchFamily="34" charset="0"/>
            </a:endParaRPr>
          </a:p>
          <a:p>
            <a:pPr algn="just" eaLnBrk="1" hangingPunct="1">
              <a:lnSpc>
                <a:spcPts val="3400"/>
              </a:lnSpc>
              <a:spcBef>
                <a:spcPct val="0"/>
              </a:spcBef>
              <a:buClr>
                <a:schemeClr val="accent2"/>
              </a:buClr>
              <a:buSzPct val="150000"/>
              <a:buFont typeface="Wingdings" pitchFamily="2" charset="2"/>
              <a:buChar char="§"/>
            </a:pPr>
            <a:r>
              <a:rPr lang="en-US" altLang="en-US" sz="2800" dirty="0" smtClean="0">
                <a:latin typeface="Arial Narrow" pitchFamily="34" charset="0"/>
                <a:cs typeface="Times New Roman" pitchFamily="18" charset="0"/>
              </a:rPr>
              <a:t>Opportunistic pathogen can cause Septicemia, </a:t>
            </a:r>
            <a:r>
              <a:rPr lang="en-US" altLang="en-US" sz="2800" dirty="0" err="1" smtClean="0">
                <a:latin typeface="Arial Narrow" pitchFamily="34" charset="0"/>
                <a:cs typeface="Times New Roman" pitchFamily="18" charset="0"/>
              </a:rPr>
              <a:t>Endocarditis</a:t>
            </a:r>
            <a:r>
              <a:rPr lang="en-US" altLang="en-US" sz="2800" dirty="0" smtClean="0">
                <a:latin typeface="Arial Narrow" pitchFamily="34" charset="0"/>
                <a:cs typeface="Times New Roman" pitchFamily="18" charset="0"/>
              </a:rPr>
              <a:t>, Meningitis, Pneumonia, Wound &amp; eye infections</a:t>
            </a:r>
          </a:p>
          <a:p>
            <a:pPr marL="342900" lvl="2" indent="-342900" algn="just" eaLnBrk="1" hangingPunct="1">
              <a:lnSpc>
                <a:spcPts val="3400"/>
              </a:lnSpc>
              <a:spcBef>
                <a:spcPct val="0"/>
              </a:spcBef>
              <a:buClr>
                <a:schemeClr val="accent2"/>
              </a:buClr>
              <a:buSzPct val="150000"/>
              <a:buFont typeface="Wingdings" pitchFamily="2" charset="2"/>
              <a:buChar char="§"/>
            </a:pPr>
            <a:r>
              <a:rPr lang="en-US" altLang="en-US" sz="2800" b="1" dirty="0" smtClean="0">
                <a:solidFill>
                  <a:srgbClr val="FF0000"/>
                </a:solidFill>
                <a:latin typeface="Arial Narrow" pitchFamily="34" charset="0"/>
                <a:cs typeface="Times New Roman" pitchFamily="18" charset="0"/>
              </a:rPr>
              <a:t>Virulence factors</a:t>
            </a:r>
          </a:p>
          <a:p>
            <a:pPr marL="342900" lvl="2" indent="-342900" algn="just" eaLnBrk="1" hangingPunct="1">
              <a:lnSpc>
                <a:spcPts val="3400"/>
              </a:lnSpc>
              <a:spcBef>
                <a:spcPct val="0"/>
              </a:spcBef>
              <a:buClr>
                <a:schemeClr val="accent2"/>
              </a:buClr>
              <a:buSzPct val="150000"/>
              <a:buFont typeface="Wingdings" pitchFamily="2" charset="2"/>
              <a:buChar char="§"/>
            </a:pPr>
            <a:r>
              <a:rPr lang="en-US" altLang="en-US" sz="2800" b="1" u="sng" dirty="0" smtClean="0">
                <a:solidFill>
                  <a:srgbClr val="7030A0"/>
                </a:solidFill>
                <a:latin typeface="Arial Narrow" pitchFamily="34" charset="0"/>
                <a:cs typeface="Times New Roman" pitchFamily="18" charset="0"/>
              </a:rPr>
              <a:t>2 types of </a:t>
            </a:r>
            <a:r>
              <a:rPr lang="en-US" altLang="en-US" sz="2800" b="1" u="sng" dirty="0" err="1" smtClean="0">
                <a:solidFill>
                  <a:srgbClr val="7030A0"/>
                </a:solidFill>
                <a:latin typeface="Arial Narrow" pitchFamily="34" charset="0"/>
                <a:cs typeface="Times New Roman" pitchFamily="18" charset="0"/>
              </a:rPr>
              <a:t>Enterotoxins</a:t>
            </a:r>
            <a:r>
              <a:rPr lang="en-US" altLang="en-US" sz="2800" b="1" u="sng" dirty="0" smtClean="0">
                <a:solidFill>
                  <a:srgbClr val="7030A0"/>
                </a:solidFill>
                <a:latin typeface="Arial Narrow" pitchFamily="34" charset="0"/>
                <a:cs typeface="Times New Roman" pitchFamily="18" charset="0"/>
              </a:rPr>
              <a:t> (HL and HS)</a:t>
            </a:r>
          </a:p>
          <a:p>
            <a:pPr marL="342900" lvl="2" indent="-342900" algn="just" eaLnBrk="1" hangingPunct="1">
              <a:lnSpc>
                <a:spcPts val="3400"/>
              </a:lnSpc>
              <a:spcBef>
                <a:spcPct val="0"/>
              </a:spcBef>
              <a:buClr>
                <a:schemeClr val="accent2"/>
              </a:buClr>
              <a:buSzPct val="150000"/>
              <a:buFont typeface="Wingdings" pitchFamily="2" charset="2"/>
              <a:buChar char="§"/>
            </a:pPr>
            <a:r>
              <a:rPr lang="en-US" altLang="en-US" sz="2800" dirty="0" err="1" smtClean="0">
                <a:latin typeface="Arial Narrow" pitchFamily="34" charset="0"/>
                <a:cs typeface="Times New Roman" pitchFamily="18" charset="0"/>
              </a:rPr>
              <a:t>Dermonecrotic</a:t>
            </a:r>
            <a:r>
              <a:rPr lang="en-US" altLang="en-US" sz="2800" dirty="0" smtClean="0">
                <a:latin typeface="Arial Narrow" pitchFamily="34" charset="0"/>
                <a:cs typeface="Times New Roman" pitchFamily="18" charset="0"/>
              </a:rPr>
              <a:t> and lethal  toxin</a:t>
            </a:r>
          </a:p>
          <a:p>
            <a:pPr marL="342900" lvl="2" indent="-342900" algn="just" eaLnBrk="1" hangingPunct="1">
              <a:lnSpc>
                <a:spcPts val="3400"/>
              </a:lnSpc>
              <a:spcBef>
                <a:spcPct val="0"/>
              </a:spcBef>
              <a:buClr>
                <a:schemeClr val="accent2"/>
              </a:buClr>
              <a:buSzPct val="150000"/>
              <a:buFont typeface="Wingdings" pitchFamily="2" charset="2"/>
              <a:buChar char="§"/>
            </a:pPr>
            <a:r>
              <a:rPr lang="en-US" altLang="en-US" sz="2800" dirty="0" err="1" smtClean="0">
                <a:latin typeface="Arial Narrow" pitchFamily="34" charset="0"/>
                <a:cs typeface="Times New Roman" pitchFamily="18" charset="0"/>
              </a:rPr>
              <a:t>Hemolysins</a:t>
            </a:r>
            <a:r>
              <a:rPr lang="en-US" altLang="en-US" sz="2800" dirty="0" smtClean="0">
                <a:latin typeface="Arial Narrow" pitchFamily="34" charset="0"/>
                <a:cs typeface="Times New Roman" pitchFamily="18" charset="0"/>
              </a:rPr>
              <a:t>,  </a:t>
            </a:r>
            <a:r>
              <a:rPr lang="en-US" altLang="en-US" sz="2800" dirty="0" err="1" smtClean="0">
                <a:latin typeface="Arial Narrow" pitchFamily="34" charset="0"/>
                <a:cs typeface="Times New Roman" pitchFamily="18" charset="0"/>
              </a:rPr>
              <a:t>lecithinase</a:t>
            </a:r>
            <a:r>
              <a:rPr lang="en-US" altLang="en-US" sz="2800" dirty="0" smtClean="0">
                <a:latin typeface="Arial Narrow" pitchFamily="34" charset="0"/>
                <a:cs typeface="Times New Roman" pitchFamily="18" charset="0"/>
              </a:rPr>
              <a:t>, proteases, and nucleases</a:t>
            </a:r>
          </a:p>
          <a:p>
            <a:pPr marL="342900" lvl="2" indent="-342900" algn="just" eaLnBrk="1" hangingPunct="1">
              <a:lnSpc>
                <a:spcPts val="3400"/>
              </a:lnSpc>
              <a:spcBef>
                <a:spcPct val="0"/>
              </a:spcBef>
              <a:buClr>
                <a:schemeClr val="accent2"/>
              </a:buClr>
              <a:buSzPct val="150000"/>
              <a:buFont typeface="Wingdings" pitchFamily="2" charset="2"/>
              <a:buChar char="§"/>
            </a:pPr>
            <a:r>
              <a:rPr lang="en-US" altLang="en-US" sz="2800" b="1" dirty="0" smtClean="0">
                <a:solidFill>
                  <a:srgbClr val="FF0000"/>
                </a:solidFill>
                <a:latin typeface="Arial Narrow" pitchFamily="34" charset="0"/>
                <a:cs typeface="Times New Roman" pitchFamily="18" charset="0"/>
              </a:rPr>
              <a:t>Treatment</a:t>
            </a:r>
          </a:p>
          <a:p>
            <a:pPr marL="342900" lvl="2" indent="-342900" algn="just" eaLnBrk="1" hangingPunct="1">
              <a:lnSpc>
                <a:spcPts val="3400"/>
              </a:lnSpc>
              <a:spcBef>
                <a:spcPct val="0"/>
              </a:spcBef>
              <a:buClr>
                <a:schemeClr val="accent2"/>
              </a:buClr>
              <a:buSzPct val="150000"/>
              <a:buFont typeface="Wingdings" pitchFamily="2" charset="2"/>
              <a:buChar char="§"/>
            </a:pPr>
            <a:r>
              <a:rPr lang="en-US" altLang="en-US" sz="2800" dirty="0" err="1" smtClean="0">
                <a:latin typeface="Arial Narrow" pitchFamily="34" charset="0"/>
                <a:cs typeface="Times New Roman" pitchFamily="18" charset="0"/>
              </a:rPr>
              <a:t>Clindamycin</a:t>
            </a:r>
            <a:r>
              <a:rPr lang="en-US" altLang="en-US" sz="2800" dirty="0" smtClean="0">
                <a:latin typeface="Arial Narrow" pitchFamily="34" charset="0"/>
                <a:cs typeface="Times New Roman" pitchFamily="18" charset="0"/>
              </a:rPr>
              <a:t> with or without gentamicin may be used</a:t>
            </a:r>
          </a:p>
          <a:p>
            <a:pPr marL="342900" lvl="2" indent="-342900" algn="just" eaLnBrk="1" hangingPunct="1">
              <a:lnSpc>
                <a:spcPts val="3400"/>
              </a:lnSpc>
              <a:spcBef>
                <a:spcPct val="0"/>
              </a:spcBef>
              <a:buClr>
                <a:schemeClr val="accent2"/>
              </a:buClr>
              <a:buSzPct val="150000"/>
              <a:buFont typeface="Wingdings" pitchFamily="2" charset="2"/>
              <a:buChar char="§"/>
            </a:pPr>
            <a:r>
              <a:rPr lang="en-US" altLang="en-US" sz="2800" dirty="0" smtClean="0">
                <a:latin typeface="Arial Narrow" pitchFamily="34" charset="0"/>
                <a:cs typeface="Times New Roman" pitchFamily="18" charset="0"/>
              </a:rPr>
              <a:t>Resist penicillin due to production of </a:t>
            </a:r>
            <a:r>
              <a:rPr lang="el-GR" altLang="en-US" sz="2800" dirty="0" smtClean="0">
                <a:latin typeface="Arial Narrow" pitchFamily="34" charset="0"/>
                <a:cs typeface="Times New Roman" pitchFamily="18" charset="0"/>
              </a:rPr>
              <a:t>β</a:t>
            </a:r>
            <a:r>
              <a:rPr lang="en-US" altLang="en-US" sz="2800" dirty="0" smtClean="0">
                <a:latin typeface="Arial Narrow" pitchFamily="34" charset="0"/>
                <a:cs typeface="Times New Roman" pitchFamily="18" charset="0"/>
              </a:rPr>
              <a:t>-lactamases</a:t>
            </a:r>
            <a:endParaRPr lang="en-US" altLang="en-US" sz="2800" dirty="0" smtClean="0">
              <a:latin typeface="Arial Narrow" pitchFamily="34" charset="0"/>
            </a:endParaRPr>
          </a:p>
        </p:txBody>
      </p:sp>
      <p:sp>
        <p:nvSpPr>
          <p:cNvPr id="8499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2E706F2A-F1F9-468F-AE36-F4D14F209280}" type="slidenum">
              <a:rPr lang="en-GB">
                <a:solidFill>
                  <a:schemeClr val="tx1">
                    <a:tint val="75000"/>
                  </a:schemeClr>
                </a:solidFill>
                <a:latin typeface="+mn-lt"/>
                <a:cs typeface="+mn-cs"/>
              </a:rPr>
              <a:pPr fontAlgn="auto">
                <a:spcBef>
                  <a:spcPts val="0"/>
                </a:spcBef>
                <a:spcAft>
                  <a:spcPts val="0"/>
                </a:spcAft>
                <a:defRPr/>
              </a:pPr>
              <a:t>128</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2"/>
          <p:cNvSpPr>
            <a:spLocks noGrp="1"/>
          </p:cNvSpPr>
          <p:nvPr>
            <p:ph type="title"/>
          </p:nvPr>
        </p:nvSpPr>
        <p:spPr/>
        <p:txBody>
          <a:bodyPr/>
          <a:lstStyle/>
          <a:p>
            <a:r>
              <a:rPr lang="en-US" altLang="en-US" b="1" dirty="0" smtClean="0">
                <a:solidFill>
                  <a:srgbClr val="002060"/>
                </a:solidFill>
                <a:latin typeface="Arial Narrow" pitchFamily="34" charset="0"/>
              </a:rPr>
              <a:t>Food poisoning</a:t>
            </a:r>
            <a:endParaRPr lang="ar-SA" altLang="en-US" b="1" dirty="0" smtClean="0">
              <a:solidFill>
                <a:srgbClr val="002060"/>
              </a:solidFill>
              <a:latin typeface="Arial Narrow" pitchFamily="34" charset="0"/>
            </a:endParaRPr>
          </a:p>
        </p:txBody>
      </p:sp>
      <p:sp>
        <p:nvSpPr>
          <p:cNvPr id="158723" name="Rectangle 3"/>
          <p:cNvSpPr>
            <a:spLocks noGrp="1" noChangeArrowheads="1"/>
          </p:cNvSpPr>
          <p:nvPr>
            <p:ph idx="1"/>
          </p:nvPr>
        </p:nvSpPr>
        <p:spPr>
          <a:xfrm>
            <a:off x="457200" y="1219200"/>
            <a:ext cx="8229600" cy="5257800"/>
          </a:xfrm>
        </p:spPr>
        <p:txBody>
          <a:bodyPr rtlCol="0">
            <a:noAutofit/>
          </a:bodyPr>
          <a:lstStyle/>
          <a:p>
            <a:pPr algn="just" eaLnBrk="1" fontAlgn="auto" hangingPunct="1">
              <a:lnSpc>
                <a:spcPts val="2900"/>
              </a:lnSpc>
              <a:spcBef>
                <a:spcPts val="0"/>
              </a:spcBef>
              <a:spcAft>
                <a:spcPts val="0"/>
              </a:spcAft>
              <a:buFont typeface="Wingdings" pitchFamily="2" charset="2"/>
              <a:buChar char="§"/>
              <a:defRPr/>
            </a:pPr>
            <a:r>
              <a:rPr lang="en-US" b="1" dirty="0" smtClean="0">
                <a:solidFill>
                  <a:schemeClr val="accent2"/>
                </a:solidFill>
                <a:latin typeface="Arial Narrow" pitchFamily="34" charset="0"/>
                <a:ea typeface="+mn-ea"/>
              </a:rPr>
              <a:t>Two types of food poisoning</a:t>
            </a:r>
          </a:p>
          <a:p>
            <a:pPr marL="571500" indent="-514350" algn="just" eaLnBrk="1" fontAlgn="auto" hangingPunct="1">
              <a:lnSpc>
                <a:spcPts val="2900"/>
              </a:lnSpc>
              <a:spcBef>
                <a:spcPts val="0"/>
              </a:spcBef>
              <a:spcAft>
                <a:spcPts val="0"/>
              </a:spcAft>
              <a:buFont typeface="+mj-lt"/>
              <a:buAutoNum type="arabicPeriod"/>
              <a:defRPr/>
            </a:pPr>
            <a:r>
              <a:rPr lang="en-US" b="1" dirty="0" smtClean="0">
                <a:solidFill>
                  <a:srgbClr val="0070C0"/>
                </a:solidFill>
                <a:effectLst>
                  <a:outerShdw blurRad="38100" dist="38100" dir="2700000" algn="tl">
                    <a:srgbClr val="FFFFFF"/>
                  </a:outerShdw>
                </a:effectLst>
                <a:latin typeface="Arial Narrow" pitchFamily="34" charset="0"/>
                <a:ea typeface="+mn-ea"/>
              </a:rPr>
              <a:t>Emetic form or short incubation (1-6 hrs):</a:t>
            </a:r>
          </a:p>
          <a:p>
            <a:pPr algn="just" eaLnBrk="1" fontAlgn="auto" hangingPunct="1">
              <a:lnSpc>
                <a:spcPts val="2900"/>
              </a:lnSpc>
              <a:spcAft>
                <a:spcPts val="0"/>
              </a:spcAft>
              <a:buFont typeface="Wingdings" pitchFamily="2" charset="2"/>
              <a:buChar char="§"/>
              <a:defRPr/>
            </a:pPr>
            <a:r>
              <a:rPr lang="en-US" b="1" dirty="0" smtClean="0">
                <a:solidFill>
                  <a:srgbClr val="FF0000"/>
                </a:solidFill>
                <a:latin typeface="Arial Narrow" pitchFamily="34" charset="0"/>
                <a:ea typeface="+mn-ea"/>
              </a:rPr>
              <a:t>HS </a:t>
            </a:r>
            <a:r>
              <a:rPr lang="en-US" b="1" dirty="0" err="1" smtClean="0">
                <a:latin typeface="Arial Narrow" pitchFamily="34" charset="0"/>
                <a:ea typeface="+mn-ea"/>
              </a:rPr>
              <a:t>enterotoxin</a:t>
            </a:r>
            <a:r>
              <a:rPr lang="en-US" dirty="0" smtClean="0">
                <a:latin typeface="Arial Narrow" pitchFamily="34" charset="0"/>
                <a:ea typeface="+mn-ea"/>
              </a:rPr>
              <a:t> associated with rice dishes</a:t>
            </a:r>
          </a:p>
          <a:p>
            <a:pPr algn="just" eaLnBrk="1" fontAlgn="auto" hangingPunct="1">
              <a:lnSpc>
                <a:spcPts val="2900"/>
              </a:lnSpc>
              <a:spcAft>
                <a:spcPts val="0"/>
              </a:spcAft>
              <a:buFont typeface="Wingdings" pitchFamily="2" charset="2"/>
              <a:buChar char="§"/>
              <a:defRPr/>
            </a:pPr>
            <a:r>
              <a:rPr lang="en-US" dirty="0" smtClean="0">
                <a:latin typeface="Arial Narrow" pitchFamily="34" charset="0"/>
                <a:ea typeface="+mn-ea"/>
              </a:rPr>
              <a:t>Victim eats preformed toxin (Intoxication form )</a:t>
            </a:r>
          </a:p>
          <a:p>
            <a:pPr algn="just" eaLnBrk="1" fontAlgn="auto" hangingPunct="1">
              <a:lnSpc>
                <a:spcPts val="2900"/>
              </a:lnSpc>
              <a:spcAft>
                <a:spcPts val="0"/>
              </a:spcAft>
              <a:buFont typeface="Wingdings" pitchFamily="2" charset="2"/>
              <a:buChar char="§"/>
              <a:defRPr/>
            </a:pPr>
            <a:r>
              <a:rPr lang="en-US" dirty="0" smtClean="0">
                <a:latin typeface="Arial Narrow" pitchFamily="34" charset="0"/>
                <a:ea typeface="+mn-ea"/>
              </a:rPr>
              <a:t>Nausea, vomiting and abdominal cramps</a:t>
            </a:r>
          </a:p>
          <a:p>
            <a:pPr algn="just" eaLnBrk="1" fontAlgn="auto" hangingPunct="1">
              <a:lnSpc>
                <a:spcPts val="2900"/>
              </a:lnSpc>
              <a:spcAft>
                <a:spcPts val="0"/>
              </a:spcAft>
              <a:buFont typeface="Wingdings" pitchFamily="2" charset="2"/>
              <a:buChar char="§"/>
              <a:defRPr/>
            </a:pPr>
            <a:r>
              <a:rPr lang="en-US" b="1" dirty="0" smtClean="0">
                <a:solidFill>
                  <a:srgbClr val="7030A0"/>
                </a:solidFill>
                <a:latin typeface="Arial Narrow" pitchFamily="34" charset="0"/>
                <a:ea typeface="+mn-ea"/>
              </a:rPr>
              <a:t>It resembles </a:t>
            </a:r>
            <a:r>
              <a:rPr lang="en-US" b="1" i="1" dirty="0" smtClean="0">
                <a:solidFill>
                  <a:srgbClr val="7030A0"/>
                </a:solidFill>
                <a:latin typeface="Arial Narrow" pitchFamily="34" charset="0"/>
                <a:ea typeface="+mn-ea"/>
              </a:rPr>
              <a:t>S. </a:t>
            </a:r>
            <a:r>
              <a:rPr lang="en-US" b="1" i="1" dirty="0" err="1" smtClean="0">
                <a:solidFill>
                  <a:srgbClr val="7030A0"/>
                </a:solidFill>
                <a:latin typeface="Arial Narrow" pitchFamily="34" charset="0"/>
                <a:ea typeface="+mn-ea"/>
              </a:rPr>
              <a:t>aureus</a:t>
            </a:r>
            <a:r>
              <a:rPr lang="en-US" b="1" dirty="0" smtClean="0">
                <a:solidFill>
                  <a:srgbClr val="7030A0"/>
                </a:solidFill>
                <a:latin typeface="Arial Narrow" pitchFamily="34" charset="0"/>
                <a:ea typeface="+mn-ea"/>
              </a:rPr>
              <a:t> food poisoning</a:t>
            </a:r>
            <a:endParaRPr lang="en-US" b="1" dirty="0" smtClean="0">
              <a:solidFill>
                <a:srgbClr val="7030A0"/>
              </a:solidFill>
              <a:effectLst>
                <a:outerShdw blurRad="38100" dist="38100" dir="2700000" algn="tl">
                  <a:srgbClr val="FFFFFF"/>
                </a:outerShdw>
              </a:effectLst>
              <a:latin typeface="Arial Narrow" pitchFamily="34" charset="0"/>
              <a:ea typeface="+mn-ea"/>
            </a:endParaRPr>
          </a:p>
          <a:p>
            <a:pPr marL="571500" indent="-514350" algn="just" eaLnBrk="1" fontAlgn="auto" hangingPunct="1">
              <a:lnSpc>
                <a:spcPts val="2900"/>
              </a:lnSpc>
              <a:spcAft>
                <a:spcPts val="0"/>
              </a:spcAft>
              <a:buFont typeface="+mj-lt"/>
              <a:buAutoNum type="arabicPeriod"/>
              <a:defRPr/>
            </a:pPr>
            <a:r>
              <a:rPr lang="en-US" b="1" dirty="0" smtClean="0">
                <a:solidFill>
                  <a:srgbClr val="0070C0"/>
                </a:solidFill>
                <a:effectLst>
                  <a:outerShdw blurRad="38100" dist="38100" dir="2700000" algn="tl">
                    <a:srgbClr val="FFFFFF"/>
                  </a:outerShdw>
                </a:effectLst>
                <a:latin typeface="Arial Narrow" pitchFamily="34" charset="0"/>
                <a:ea typeface="+mn-ea"/>
              </a:rPr>
              <a:t>Diarrheal form or long incubation (6-18 hrs):</a:t>
            </a:r>
          </a:p>
          <a:p>
            <a:pPr algn="just" eaLnBrk="1" fontAlgn="auto" hangingPunct="1">
              <a:lnSpc>
                <a:spcPts val="2900"/>
              </a:lnSpc>
              <a:spcAft>
                <a:spcPts val="0"/>
              </a:spcAft>
              <a:buFont typeface="Wingdings" pitchFamily="2" charset="2"/>
              <a:buChar char="§"/>
              <a:defRPr/>
            </a:pPr>
            <a:r>
              <a:rPr lang="en-US" b="1" dirty="0" smtClean="0">
                <a:solidFill>
                  <a:srgbClr val="FF0000"/>
                </a:solidFill>
                <a:latin typeface="Arial Narrow" pitchFamily="34" charset="0"/>
                <a:ea typeface="+mn-ea"/>
              </a:rPr>
              <a:t>HL</a:t>
            </a:r>
            <a:r>
              <a:rPr lang="en-US" b="1" dirty="0" smtClean="0">
                <a:latin typeface="Arial Narrow" pitchFamily="34" charset="0"/>
                <a:ea typeface="+mn-ea"/>
              </a:rPr>
              <a:t> </a:t>
            </a:r>
            <a:r>
              <a:rPr lang="en-US" b="1" dirty="0" err="1" smtClean="0">
                <a:latin typeface="Arial Narrow" pitchFamily="34" charset="0"/>
                <a:ea typeface="+mn-ea"/>
              </a:rPr>
              <a:t>enterotoxin</a:t>
            </a:r>
            <a:r>
              <a:rPr lang="en-US" b="1" dirty="0" smtClean="0">
                <a:latin typeface="Arial Narrow" pitchFamily="34" charset="0"/>
                <a:ea typeface="+mn-ea"/>
              </a:rPr>
              <a:t> </a:t>
            </a:r>
            <a:r>
              <a:rPr lang="en-US" dirty="0" smtClean="0">
                <a:latin typeface="Arial Narrow" pitchFamily="34" charset="0"/>
                <a:ea typeface="+mn-ea"/>
              </a:rPr>
              <a:t>associated with meat dishes</a:t>
            </a:r>
          </a:p>
          <a:p>
            <a:pPr algn="just" eaLnBrk="1" fontAlgn="auto" hangingPunct="1">
              <a:lnSpc>
                <a:spcPts val="2900"/>
              </a:lnSpc>
              <a:spcAft>
                <a:spcPts val="0"/>
              </a:spcAft>
              <a:buFont typeface="Wingdings" pitchFamily="2" charset="2"/>
              <a:buChar char="§"/>
              <a:defRPr/>
            </a:pPr>
            <a:r>
              <a:rPr lang="en-US" dirty="0" smtClean="0">
                <a:latin typeface="Arial Narrow" pitchFamily="34" charset="0"/>
                <a:ea typeface="+mn-ea"/>
              </a:rPr>
              <a:t>Victim ingests organism then produce toxin</a:t>
            </a:r>
          </a:p>
          <a:p>
            <a:pPr algn="just" eaLnBrk="1" fontAlgn="auto" hangingPunct="1">
              <a:lnSpc>
                <a:spcPts val="2900"/>
              </a:lnSpc>
              <a:spcAft>
                <a:spcPts val="0"/>
              </a:spcAft>
              <a:buFont typeface="Wingdings" pitchFamily="2" charset="2"/>
              <a:buChar char="§"/>
              <a:defRPr/>
            </a:pPr>
            <a:r>
              <a:rPr lang="en-US" dirty="0" smtClean="0">
                <a:latin typeface="Arial Narrow" pitchFamily="34" charset="0"/>
                <a:ea typeface="+mn-ea"/>
              </a:rPr>
              <a:t>Diarrhea and abdominal cramps</a:t>
            </a:r>
          </a:p>
          <a:p>
            <a:pPr algn="just" eaLnBrk="1" fontAlgn="auto" hangingPunct="1">
              <a:lnSpc>
                <a:spcPts val="2900"/>
              </a:lnSpc>
              <a:spcAft>
                <a:spcPts val="0"/>
              </a:spcAft>
              <a:buFont typeface="Wingdings" pitchFamily="2" charset="2"/>
              <a:buChar char="§"/>
              <a:defRPr/>
            </a:pPr>
            <a:r>
              <a:rPr lang="en-US" sz="3200" b="1" dirty="0" smtClean="0">
                <a:solidFill>
                  <a:srgbClr val="7030A0"/>
                </a:solidFill>
                <a:latin typeface="Arial Narrow" pitchFamily="34" charset="0"/>
                <a:ea typeface="+mn-ea"/>
              </a:rPr>
              <a:t>It resembles </a:t>
            </a:r>
            <a:r>
              <a:rPr lang="en-US" sz="3200" b="1" i="1" dirty="0" smtClean="0">
                <a:solidFill>
                  <a:srgbClr val="7030A0"/>
                </a:solidFill>
                <a:latin typeface="Arial Narrow" pitchFamily="34" charset="0"/>
                <a:ea typeface="+mn-ea"/>
              </a:rPr>
              <a:t>Cl. perfringens</a:t>
            </a:r>
            <a:r>
              <a:rPr lang="en-US" sz="3200" b="1" dirty="0" smtClean="0">
                <a:solidFill>
                  <a:srgbClr val="7030A0"/>
                </a:solidFill>
                <a:latin typeface="Arial Narrow" pitchFamily="34" charset="0"/>
                <a:ea typeface="+mn-ea"/>
              </a:rPr>
              <a:t> food poisoning</a:t>
            </a:r>
          </a:p>
        </p:txBody>
      </p:sp>
      <p:sp>
        <p:nvSpPr>
          <p:cNvPr id="8602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D910BC20-0DA8-448F-81AC-34B8DDBD199F}" type="slidenum">
              <a:rPr lang="en-GB">
                <a:solidFill>
                  <a:schemeClr val="tx1">
                    <a:tint val="75000"/>
                  </a:schemeClr>
                </a:solidFill>
                <a:latin typeface="+mn-lt"/>
                <a:cs typeface="+mn-cs"/>
              </a:rPr>
              <a:pPr fontAlgn="auto">
                <a:spcBef>
                  <a:spcPts val="0"/>
                </a:spcBef>
                <a:spcAft>
                  <a:spcPts val="0"/>
                </a:spcAft>
                <a:defRPr/>
              </a:pPr>
              <a:t>129</a:t>
            </a:fld>
            <a:endParaRPr lang="en-GB"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en-US" b="1" smtClean="0">
                <a:solidFill>
                  <a:srgbClr val="002060"/>
                </a:solidFill>
              </a:rPr>
              <a:t>Virulence Factors</a:t>
            </a:r>
          </a:p>
        </p:txBody>
      </p:sp>
      <p:pic>
        <p:nvPicPr>
          <p:cNvPr id="31747" name="Picture 4" descr="90621"/>
          <p:cNvPicPr>
            <a:picLocks noChangeAspect="1" noChangeArrowheads="1"/>
          </p:cNvPicPr>
          <p:nvPr/>
        </p:nvPicPr>
        <p:blipFill>
          <a:blip r:embed="rId2" cstate="print"/>
          <a:srcRect/>
          <a:stretch>
            <a:fillRect/>
          </a:stretch>
        </p:blipFill>
        <p:spPr bwMode="auto">
          <a:xfrm>
            <a:off x="1143000" y="1643063"/>
            <a:ext cx="6858000" cy="4452937"/>
          </a:xfrm>
          <a:prstGeom prst="rect">
            <a:avLst/>
          </a:prstGeom>
          <a:noFill/>
          <a:ln w="9525">
            <a:noFill/>
            <a:miter lim="800000"/>
            <a:headEnd/>
            <a:tailEnd/>
          </a:ln>
        </p:spPr>
      </p:pic>
      <p:sp>
        <p:nvSpPr>
          <p:cNvPr id="31749" name="Slide Number Placeholder 4"/>
          <p:cNvSpPr>
            <a:spLocks noGrp="1"/>
          </p:cNvSpPr>
          <p:nvPr>
            <p:ph type="sldNum" sz="quarter" idx="12"/>
          </p:nvPr>
        </p:nvSpPr>
        <p:spPr bwMode="auto">
          <a:noFill/>
          <a:ln>
            <a:miter lim="800000"/>
            <a:headEnd/>
            <a:tailEnd/>
          </a:ln>
        </p:spPr>
        <p:txBody>
          <a:bodyPr/>
          <a:lstStyle/>
          <a:p>
            <a:fld id="{6BFDFB9A-9E5C-4C10-87C5-D0280BB662EC}" type="slidenum">
              <a:rPr lang="ar-SA" altLang="en-US" smtClean="0">
                <a:cs typeface="Calibri" pitchFamily="34" charset="0"/>
              </a:rPr>
              <a:pPr/>
              <a:t>13</a:t>
            </a:fld>
            <a:endParaRPr lang="ar-SA" altLang="en-US" smtClean="0">
              <a:cs typeface="Calibri" pitchFamily="34" charset="0"/>
            </a:endParaRPr>
          </a:p>
        </p:txBody>
      </p:sp>
      <p:sp>
        <p:nvSpPr>
          <p:cNvPr id="31750"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Tree>
    <p:extLst>
      <p:ext uri="{BB962C8B-B14F-4D97-AF65-F5344CB8AC3E}">
        <p14:creationId xmlns:p14="http://schemas.microsoft.com/office/powerpoint/2010/main" val="220578823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Identification of </a:t>
            </a:r>
            <a:r>
              <a:rPr lang="en-US" altLang="en-US" b="1" i="1" smtClean="0">
                <a:solidFill>
                  <a:srgbClr val="002060"/>
                </a:solidFill>
                <a:latin typeface="Arial Narrow" pitchFamily="34" charset="0"/>
              </a:rPr>
              <a:t>Bacillus Spp.</a:t>
            </a:r>
          </a:p>
        </p:txBody>
      </p:sp>
      <p:sp>
        <p:nvSpPr>
          <p:cNvPr id="87046" name="Rectangle 3"/>
          <p:cNvSpPr>
            <a:spLocks noGrp="1" noChangeArrowheads="1"/>
          </p:cNvSpPr>
          <p:nvPr>
            <p:ph idx="1"/>
          </p:nvPr>
        </p:nvSpPr>
        <p:spPr>
          <a:xfrm>
            <a:off x="457200" y="1295400"/>
            <a:ext cx="8229600" cy="5105400"/>
          </a:xfrm>
        </p:spPr>
        <p:txBody>
          <a:bodyPr/>
          <a:lstStyle/>
          <a:p>
            <a:pPr algn="just" eaLnBrk="1" hangingPunct="1">
              <a:buFont typeface="Wingdings" pitchFamily="2" charset="2"/>
              <a:buChar char="§"/>
            </a:pPr>
            <a:r>
              <a:rPr lang="en-US" altLang="en-US" b="1" dirty="0" smtClean="0">
                <a:solidFill>
                  <a:srgbClr val="0070C0"/>
                </a:solidFill>
                <a:latin typeface="Arial Narrow" pitchFamily="34" charset="0"/>
              </a:rPr>
              <a:t>Specimen</a:t>
            </a:r>
          </a:p>
          <a:p>
            <a:pPr lvl="1" algn="just" eaLnBrk="1" hangingPunct="1">
              <a:buFont typeface="Wingdings" pitchFamily="2" charset="2"/>
              <a:buChar char="§"/>
            </a:pPr>
            <a:r>
              <a:rPr lang="en-US" altLang="en-US" sz="3200" dirty="0" err="1" smtClean="0">
                <a:latin typeface="Arial Narrow" pitchFamily="34" charset="0"/>
              </a:rPr>
              <a:t>Pastular</a:t>
            </a:r>
            <a:r>
              <a:rPr lang="en-US" altLang="en-US" sz="3200" dirty="0" smtClean="0">
                <a:latin typeface="Arial Narrow" pitchFamily="34" charset="0"/>
              </a:rPr>
              <a:t> exudates in malignant pustule </a:t>
            </a:r>
          </a:p>
          <a:p>
            <a:pPr lvl="1" algn="just" eaLnBrk="1" hangingPunct="1">
              <a:buFont typeface="Wingdings" pitchFamily="2" charset="2"/>
              <a:buChar char="§"/>
            </a:pPr>
            <a:r>
              <a:rPr lang="en-US" altLang="en-US" sz="3200" dirty="0" smtClean="0">
                <a:latin typeface="Arial Narrow" pitchFamily="34" charset="0"/>
              </a:rPr>
              <a:t>Sputum in pneumonic anthrax </a:t>
            </a:r>
          </a:p>
          <a:p>
            <a:pPr lvl="1" algn="just" eaLnBrk="1" hangingPunct="1">
              <a:buFont typeface="Wingdings" pitchFamily="2" charset="2"/>
              <a:buChar char="§"/>
            </a:pPr>
            <a:r>
              <a:rPr lang="en-US" altLang="en-US" sz="3200" dirty="0" smtClean="0">
                <a:latin typeface="Arial Narrow" pitchFamily="34" charset="0"/>
              </a:rPr>
              <a:t>Stool in intestinal anthrax</a:t>
            </a:r>
          </a:p>
          <a:p>
            <a:pPr lvl="1" algn="just" eaLnBrk="1" hangingPunct="1">
              <a:buFont typeface="Wingdings" pitchFamily="2" charset="2"/>
              <a:buChar char="§"/>
            </a:pPr>
            <a:r>
              <a:rPr lang="en-US" altLang="en-US" sz="3200" dirty="0" smtClean="0">
                <a:latin typeface="Arial Narrow" pitchFamily="34" charset="0"/>
              </a:rPr>
              <a:t>Stool in intestinal anthrax and food poisoning</a:t>
            </a:r>
            <a:endParaRPr lang="en-US" altLang="en-US" sz="3200" i="1" dirty="0" smtClean="0">
              <a:latin typeface="Arial Narrow" pitchFamily="34" charset="0"/>
            </a:endParaRPr>
          </a:p>
          <a:p>
            <a:pPr algn="just" eaLnBrk="1" hangingPunct="1">
              <a:buFont typeface="Wingdings" pitchFamily="2" charset="2"/>
              <a:buChar char="§"/>
            </a:pPr>
            <a:r>
              <a:rPr lang="en-US" altLang="en-US" b="1" dirty="0" smtClean="0">
                <a:solidFill>
                  <a:srgbClr val="0070C0"/>
                </a:solidFill>
                <a:latin typeface="Arial Narrow" pitchFamily="34" charset="0"/>
              </a:rPr>
              <a:t>Cultural characteristics</a:t>
            </a:r>
          </a:p>
          <a:p>
            <a:pPr lvl="1" algn="just" eaLnBrk="1" hangingPunct="1">
              <a:buFont typeface="Wingdings" pitchFamily="2" charset="2"/>
              <a:buChar char="§"/>
            </a:pPr>
            <a:r>
              <a:rPr lang="en-US" altLang="en-US" sz="3200" dirty="0" smtClean="0">
                <a:latin typeface="Arial Narrow" pitchFamily="34" charset="0"/>
              </a:rPr>
              <a:t>Nutrient agar, blood agar</a:t>
            </a:r>
          </a:p>
          <a:p>
            <a:pPr algn="just" eaLnBrk="1" hangingPunct="1">
              <a:buFont typeface="Wingdings" pitchFamily="2" charset="2"/>
              <a:buChar char="§"/>
            </a:pPr>
            <a:r>
              <a:rPr lang="en-US" altLang="en-US" b="1" dirty="0" err="1" smtClean="0">
                <a:solidFill>
                  <a:srgbClr val="0070C0"/>
                </a:solidFill>
                <a:latin typeface="Arial Narrow" pitchFamily="34" charset="0"/>
              </a:rPr>
              <a:t>Microscopical</a:t>
            </a:r>
            <a:r>
              <a:rPr lang="en-US" altLang="en-US" b="1" dirty="0" smtClean="0">
                <a:solidFill>
                  <a:srgbClr val="0070C0"/>
                </a:solidFill>
                <a:latin typeface="Arial Narrow" pitchFamily="34" charset="0"/>
              </a:rPr>
              <a:t> </a:t>
            </a:r>
          </a:p>
          <a:p>
            <a:pPr lvl="1" algn="just" eaLnBrk="1" hangingPunct="1">
              <a:buFont typeface="Wingdings" pitchFamily="2" charset="2"/>
              <a:buChar char="§"/>
            </a:pPr>
            <a:r>
              <a:rPr lang="en-US" altLang="en-US" sz="3200" dirty="0" smtClean="0">
                <a:latin typeface="Arial Narrow" pitchFamily="34" charset="0"/>
              </a:rPr>
              <a:t>Gram stain, spore stain, capsule and motility</a:t>
            </a:r>
          </a:p>
        </p:txBody>
      </p:sp>
      <p:sp>
        <p:nvSpPr>
          <p:cNvPr id="87044"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87045" name="Slide Number Placeholder 4"/>
          <p:cNvSpPr>
            <a:spLocks noGrp="1"/>
          </p:cNvSpPr>
          <p:nvPr>
            <p:ph type="sldNum" sz="quarter" idx="12"/>
          </p:nvPr>
        </p:nvSpPr>
        <p:spPr bwMode="auto">
          <a:noFill/>
          <a:ln>
            <a:miter lim="800000"/>
            <a:headEnd/>
            <a:tailEnd/>
          </a:ln>
        </p:spPr>
        <p:txBody>
          <a:bodyPr/>
          <a:lstStyle/>
          <a:p>
            <a:fld id="{45C7DAC9-F813-4D79-8165-F132C0C12429}" type="slidenum">
              <a:rPr lang="ar-SA" altLang="en-US" smtClean="0"/>
              <a:pPr/>
              <a:t>130</a:t>
            </a:fld>
            <a:endParaRPr lang="en-GB" altLang="en-US" smtClean="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2"/>
          <p:cNvSpPr>
            <a:spLocks noGrp="1"/>
          </p:cNvSpPr>
          <p:nvPr>
            <p:ph type="title"/>
          </p:nvPr>
        </p:nvSpPr>
        <p:spPr>
          <a:xfrm>
            <a:off x="457200" y="533400"/>
            <a:ext cx="8382000" cy="1143000"/>
          </a:xfrm>
        </p:spPr>
        <p:txBody>
          <a:bodyPr/>
          <a:lstStyle/>
          <a:p>
            <a:r>
              <a:rPr lang="en-US" altLang="en-US" sz="3600" b="1" smtClean="0">
                <a:solidFill>
                  <a:srgbClr val="002060"/>
                </a:solidFill>
                <a:latin typeface="Arial Narrow" pitchFamily="34" charset="0"/>
              </a:rPr>
              <a:t>Key Characteristics to Distinguish between </a:t>
            </a:r>
            <a:r>
              <a:rPr lang="en-US" altLang="en-US" sz="3600" b="1" i="1" smtClean="0">
                <a:solidFill>
                  <a:srgbClr val="002060"/>
                </a:solidFill>
                <a:latin typeface="Arial Narrow" pitchFamily="34" charset="0"/>
              </a:rPr>
              <a:t>B. anthracis</a:t>
            </a:r>
            <a:r>
              <a:rPr lang="en-US" altLang="en-US" sz="3600" b="1" smtClean="0">
                <a:solidFill>
                  <a:srgbClr val="002060"/>
                </a:solidFill>
                <a:latin typeface="Arial Narrow" pitchFamily="34" charset="0"/>
              </a:rPr>
              <a:t> &amp; Other Species of Bacillus</a:t>
            </a:r>
            <a:br>
              <a:rPr lang="en-US" altLang="en-US" sz="3600" b="1" smtClean="0">
                <a:solidFill>
                  <a:srgbClr val="002060"/>
                </a:solidFill>
                <a:latin typeface="Arial Narrow" pitchFamily="34" charset="0"/>
              </a:rPr>
            </a:br>
            <a:endParaRPr lang="ar-SA" altLang="en-US" sz="3600" smtClean="0">
              <a:solidFill>
                <a:srgbClr val="002060"/>
              </a:solidFill>
            </a:endParaRPr>
          </a:p>
        </p:txBody>
      </p:sp>
      <p:graphicFrame>
        <p:nvGraphicFramePr>
          <p:cNvPr id="5" name="Content Placeholder 4"/>
          <p:cNvGraphicFramePr>
            <a:graphicFrameLocks noGrp="1"/>
          </p:cNvGraphicFramePr>
          <p:nvPr>
            <p:ph idx="1"/>
          </p:nvPr>
        </p:nvGraphicFramePr>
        <p:xfrm>
          <a:off x="457200" y="1589089"/>
          <a:ext cx="8229600" cy="4735514"/>
        </p:xfrm>
        <a:graphic>
          <a:graphicData uri="http://schemas.openxmlformats.org/drawingml/2006/table">
            <a:tbl>
              <a:tblPr rtl="1"/>
              <a:tblGrid>
                <a:gridCol w="2606842"/>
                <a:gridCol w="2286000"/>
                <a:gridCol w="3336758"/>
              </a:tblGrid>
              <a:tr h="676502">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1" i="0" u="none" strike="noStrike" cap="none" normalizeH="0" baseline="0" dirty="0" smtClean="0">
                          <a:ln>
                            <a:noFill/>
                          </a:ln>
                          <a:solidFill>
                            <a:schemeClr val="tx1"/>
                          </a:solidFill>
                          <a:effectLst/>
                          <a:latin typeface="Arial Narrow" pitchFamily="34" charset="0"/>
                          <a:cs typeface="Arial" pitchFamily="34" charset="0"/>
                        </a:rPr>
                        <a:t>Other Bacillus </a:t>
                      </a:r>
                      <a:endParaRPr kumimoji="0" lang="ar-SA" altLang="en-US" sz="3200" b="1" i="0" u="none" strike="noStrike" cap="none" normalizeH="0" baseline="0" dirty="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1" i="1" u="none" strike="noStrike" cap="none" normalizeH="0" baseline="0" smtClean="0">
                          <a:ln>
                            <a:noFill/>
                          </a:ln>
                          <a:solidFill>
                            <a:schemeClr val="tx1"/>
                          </a:solidFill>
                          <a:effectLst/>
                          <a:latin typeface="Arial Narrow" pitchFamily="34" charset="0"/>
                          <a:cs typeface="Arial" pitchFamily="34" charset="0"/>
                        </a:rPr>
                        <a:t>B. anthracis</a:t>
                      </a:r>
                      <a:endParaRPr kumimoji="0" lang="ar-SA" altLang="en-US" sz="3200" b="1" i="1"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endParaRPr kumimoji="0" lang="ar-SA" altLang="en-US" sz="3200" b="1"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w="12700" cap="flat" cmpd="sng" algn="ctr">
                      <a:solidFill>
                        <a:schemeClr val="accent2"/>
                      </a:solidFill>
                      <a:prstDash val="solid"/>
                      <a:round/>
                      <a:headEnd type="none" w="med" len="med"/>
                      <a:tailEnd type="none" w="med" len="med"/>
                    </a:lnT>
                    <a:lnB w="12700" cap="flat" cmpd="sng" algn="ctr">
                      <a:solidFill>
                        <a:schemeClr val="accent2"/>
                      </a:solidFill>
                      <a:prstDash val="solid"/>
                      <a:round/>
                      <a:headEnd type="none" w="med" len="med"/>
                      <a:tailEnd type="none" w="med" len="med"/>
                    </a:lnB>
                    <a:lnTlToBr>
                      <a:noFill/>
                    </a:lnTlToBr>
                    <a:lnBlToTr>
                      <a:noFill/>
                    </a:lnBlToTr>
                    <a:noFill/>
                  </a:tcPr>
                </a:tc>
              </a:tr>
              <a:tr h="676502">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l-GR" altLang="en-US" sz="3200" b="0" i="0" u="none" strike="noStrike" cap="none" normalizeH="0" baseline="0" smtClean="0">
                          <a:ln>
                            <a:noFill/>
                          </a:ln>
                          <a:solidFill>
                            <a:schemeClr val="tx1"/>
                          </a:solidFill>
                          <a:effectLst/>
                          <a:latin typeface="Arial Narrow" pitchFamily="34" charset="0"/>
                          <a:cs typeface="Arial" pitchFamily="34" charset="0"/>
                        </a:rPr>
                        <a:t>β</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No-hemolysis</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dirty="0" err="1" smtClean="0">
                          <a:ln>
                            <a:noFill/>
                          </a:ln>
                          <a:solidFill>
                            <a:schemeClr val="tx1"/>
                          </a:solidFill>
                          <a:effectLst/>
                          <a:latin typeface="Arial Narrow" pitchFamily="34" charset="0"/>
                          <a:cs typeface="Arial" pitchFamily="34" charset="0"/>
                        </a:rPr>
                        <a:t>Hemolysis</a:t>
                      </a:r>
                      <a:endParaRPr kumimoji="0" lang="ar-SA" altLang="en-US" sz="3200" b="0" i="0" u="none" strike="noStrike" cap="none" normalizeH="0" baseline="0" dirty="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w="12700" cap="flat" cmpd="sng" algn="ctr">
                      <a:solidFill>
                        <a:schemeClr val="accent2"/>
                      </a:solidFill>
                      <a:prstDash val="solid"/>
                      <a:round/>
                      <a:headEnd type="none" w="med" len="med"/>
                      <a:tailEnd type="none" w="med" len="med"/>
                    </a:lnT>
                    <a:lnB>
                      <a:noFill/>
                    </a:lnB>
                    <a:lnTlToBr>
                      <a:noFill/>
                    </a:lnTlToBr>
                    <a:lnBlToTr>
                      <a:noFill/>
                    </a:lnBlToTr>
                    <a:solidFill>
                      <a:schemeClr val="accent2">
                        <a:alpha val="20000"/>
                      </a:schemeClr>
                    </a:solidFill>
                  </a:tcPr>
                </a:tc>
              </a:tr>
              <a:tr h="676502">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Motile</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Non-Motile</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Motility</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noFill/>
                  </a:tcPr>
                </a:tc>
              </a:tr>
              <a:tr h="676502">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solidFill>
                      <a:schemeClr val="accent2">
                        <a:alpha val="20000"/>
                      </a:schemeClr>
                    </a:solid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rgbClr val="7030A0"/>
                          </a:solidFill>
                          <a:effectLst/>
                          <a:latin typeface="Arial Narrow" pitchFamily="34" charset="0"/>
                          <a:cs typeface="Arial" pitchFamily="34" charset="0"/>
                        </a:rPr>
                        <a:t>+</a:t>
                      </a:r>
                      <a:endParaRPr kumimoji="0" lang="ar-SA" altLang="en-US" sz="3200" b="0" i="0" u="none" strike="noStrike" cap="none" normalizeH="0" baseline="0" smtClean="0">
                        <a:ln>
                          <a:noFill/>
                        </a:ln>
                        <a:solidFill>
                          <a:srgbClr val="7030A0"/>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solidFill>
                      <a:schemeClr val="accent2">
                        <a:alpha val="20000"/>
                      </a:schemeClr>
                    </a:solid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Capsule</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solidFill>
                      <a:schemeClr val="accent2">
                        <a:alpha val="20000"/>
                      </a:schemeClr>
                    </a:solidFill>
                  </a:tcPr>
                </a:tc>
              </a:tr>
              <a:tr h="676502">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no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Gelatin hydrolysis </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noFill/>
                  </a:tcPr>
                </a:tc>
              </a:tr>
              <a:tr h="676502">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solidFill>
                      <a:schemeClr val="accent2">
                        <a:alpha val="20000"/>
                      </a:schemeClr>
                    </a:solid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solidFill>
                      <a:schemeClr val="accent2">
                        <a:alpha val="20000"/>
                      </a:schemeClr>
                    </a:solid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Salicin fermentation</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a:noFill/>
                    </a:lnB>
                    <a:lnTlToBr>
                      <a:noFill/>
                    </a:lnTlToBr>
                    <a:lnBlToTr>
                      <a:noFill/>
                    </a:lnBlToTr>
                    <a:solidFill>
                      <a:schemeClr val="accent2">
                        <a:alpha val="20000"/>
                      </a:schemeClr>
                    </a:solidFill>
                  </a:tcPr>
                </a:tc>
              </a:tr>
              <a:tr h="676502">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Resistant</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smtClean="0">
                          <a:ln>
                            <a:noFill/>
                          </a:ln>
                          <a:solidFill>
                            <a:schemeClr val="tx1"/>
                          </a:solidFill>
                          <a:effectLst/>
                          <a:latin typeface="Arial Narrow" pitchFamily="34" charset="0"/>
                          <a:cs typeface="Arial" pitchFamily="34" charset="0"/>
                        </a:rPr>
                        <a:t>Sensitive</a:t>
                      </a:r>
                      <a:endParaRPr kumimoji="0" lang="ar-SA" altLang="en-US" sz="3200" b="0" i="0" u="none" strike="noStrike" cap="none" normalizeH="0" baseline="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ts val="2900"/>
                        </a:lnSpc>
                        <a:spcBef>
                          <a:spcPct val="0"/>
                        </a:spcBef>
                        <a:spcAft>
                          <a:spcPct val="0"/>
                        </a:spcAft>
                        <a:buClrTx/>
                        <a:buSzTx/>
                        <a:buFontTx/>
                        <a:buNone/>
                        <a:tabLst/>
                      </a:pPr>
                      <a:r>
                        <a:rPr kumimoji="0" lang="en-US" altLang="en-US" sz="3200" b="0" i="0" u="none" strike="noStrike" cap="none" normalizeH="0" baseline="0" dirty="0" smtClean="0">
                          <a:ln>
                            <a:noFill/>
                          </a:ln>
                          <a:solidFill>
                            <a:schemeClr val="tx1"/>
                          </a:solidFill>
                          <a:effectLst/>
                          <a:latin typeface="Arial Narrow" pitchFamily="34" charset="0"/>
                          <a:cs typeface="Arial" pitchFamily="34" charset="0"/>
                        </a:rPr>
                        <a:t>Penicillin Sensitivity</a:t>
                      </a:r>
                      <a:endParaRPr kumimoji="0" lang="ar-SA" altLang="en-US" sz="3200" b="0" i="0" u="none" strike="noStrike" cap="none" normalizeH="0" baseline="0" dirty="0" smtClean="0">
                        <a:ln>
                          <a:noFill/>
                        </a:ln>
                        <a:solidFill>
                          <a:schemeClr val="tx1"/>
                        </a:solidFill>
                        <a:effectLst/>
                        <a:latin typeface="Arial Narrow" pitchFamily="34" charset="0"/>
                        <a:cs typeface="Arial" pitchFamily="34" charset="0"/>
                      </a:endParaRPr>
                    </a:p>
                  </a:txBody>
                  <a:tcPr marT="45726" marB="45726" horzOverflow="overflow">
                    <a:lnL>
                      <a:noFill/>
                    </a:lnL>
                    <a:lnR>
                      <a:noFill/>
                    </a:lnR>
                    <a:lnT>
                      <a:noFill/>
                    </a:lnT>
                    <a:lnB w="12700" cap="flat" cmpd="sng" algn="ctr">
                      <a:solidFill>
                        <a:schemeClr val="accent2"/>
                      </a:solidFill>
                      <a:prstDash val="solid"/>
                      <a:round/>
                      <a:headEnd type="none" w="med" len="med"/>
                      <a:tailEnd type="none" w="med" len="med"/>
                    </a:lnB>
                    <a:lnTlToBr>
                      <a:noFill/>
                    </a:lnTlToBr>
                    <a:lnBlToTr>
                      <a:noFill/>
                    </a:lnBlToTr>
                    <a:noFill/>
                  </a:tcPr>
                </a:tc>
              </a:tr>
            </a:tbl>
          </a:graphicData>
        </a:graphic>
      </p:graphicFrame>
      <p:sp>
        <p:nvSpPr>
          <p:cNvPr id="88093"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88094" name="Slide Number Placeholder 5"/>
          <p:cNvSpPr>
            <a:spLocks noGrp="1"/>
          </p:cNvSpPr>
          <p:nvPr>
            <p:ph type="sldNum" sz="quarter" idx="12"/>
          </p:nvPr>
        </p:nvSpPr>
        <p:spPr bwMode="auto">
          <a:noFill/>
          <a:ln>
            <a:miter lim="800000"/>
            <a:headEnd/>
            <a:tailEnd/>
          </a:ln>
        </p:spPr>
        <p:txBody>
          <a:bodyPr/>
          <a:lstStyle/>
          <a:p>
            <a:fld id="{5C33E78C-0995-4540-8C7E-73BE02C160CD}" type="slidenum">
              <a:rPr lang="ar-SA" altLang="en-US" smtClean="0"/>
              <a:pPr/>
              <a:t>131</a:t>
            </a:fld>
            <a:endParaRPr lang="ar-SA" altLang="en-US" smtClean="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altLang="en-US" b="1" dirty="0" smtClean="0">
                <a:solidFill>
                  <a:srgbClr val="002060"/>
                </a:solidFill>
                <a:latin typeface="Arial Narrow" pitchFamily="34" charset="0"/>
              </a:rPr>
              <a:t>A. </a:t>
            </a:r>
            <a:r>
              <a:rPr lang="en-US" altLang="en-US" b="1" i="1" dirty="0" smtClean="0">
                <a:solidFill>
                  <a:srgbClr val="002060"/>
                </a:solidFill>
                <a:latin typeface="Arial Narrow" pitchFamily="34" charset="0"/>
              </a:rPr>
              <a:t>Clostridium</a:t>
            </a:r>
            <a:r>
              <a:rPr lang="en-US" altLang="en-US" b="1" dirty="0" smtClean="0">
                <a:solidFill>
                  <a:srgbClr val="002060"/>
                </a:solidFill>
                <a:latin typeface="Arial Narrow" pitchFamily="34" charset="0"/>
              </a:rPr>
              <a:t> </a:t>
            </a:r>
            <a:r>
              <a:rPr lang="en-US" altLang="en-US" b="1" i="1" dirty="0" err="1" smtClean="0">
                <a:solidFill>
                  <a:srgbClr val="002060"/>
                </a:solidFill>
                <a:latin typeface="Arial Narrow" pitchFamily="34" charset="0"/>
              </a:rPr>
              <a:t>tetani</a:t>
            </a:r>
            <a:endParaRPr lang="en-US" altLang="en-US" b="1" dirty="0" smtClean="0">
              <a:solidFill>
                <a:srgbClr val="002060"/>
              </a:solidFill>
              <a:latin typeface="Arial Narrow" pitchFamily="34" charset="0"/>
            </a:endParaRPr>
          </a:p>
        </p:txBody>
      </p:sp>
      <p:sp>
        <p:nvSpPr>
          <p:cNvPr id="90115" name="Rectangle 3"/>
          <p:cNvSpPr>
            <a:spLocks noGrp="1" noChangeArrowheads="1"/>
          </p:cNvSpPr>
          <p:nvPr>
            <p:ph idx="1"/>
          </p:nvPr>
        </p:nvSpPr>
        <p:spPr>
          <a:xfrm>
            <a:off x="152400" y="1143000"/>
            <a:ext cx="8915400" cy="5334000"/>
          </a:xfrm>
        </p:spPr>
        <p:txBody>
          <a:bodyPr/>
          <a:lstStyle/>
          <a:p>
            <a:pPr algn="just" eaLnBrk="1" hangingPunct="1">
              <a:lnSpc>
                <a:spcPts val="3100"/>
              </a:lnSpc>
              <a:buFont typeface="Wingdings" pitchFamily="2" charset="2"/>
              <a:buChar char="§"/>
            </a:pPr>
            <a:r>
              <a:rPr lang="en-US" altLang="en-US" b="1" dirty="0" smtClean="0">
                <a:solidFill>
                  <a:srgbClr val="0070C0"/>
                </a:solidFill>
                <a:latin typeface="Arial Narrow" pitchFamily="34" charset="0"/>
              </a:rPr>
              <a:t>General characteristics</a:t>
            </a:r>
          </a:p>
          <a:p>
            <a:pPr algn="just" eaLnBrk="1" hangingPunct="1">
              <a:lnSpc>
                <a:spcPts val="3100"/>
              </a:lnSpc>
              <a:buFont typeface="Wingdings" pitchFamily="2" charset="2"/>
              <a:buChar char="§"/>
            </a:pPr>
            <a:r>
              <a:rPr lang="en-US" altLang="en-US" dirty="0" smtClean="0">
                <a:latin typeface="Arial Narrow" pitchFamily="34" charset="0"/>
              </a:rPr>
              <a:t>Gram positive spore forming bacilli with rounded ends </a:t>
            </a:r>
          </a:p>
          <a:p>
            <a:pPr algn="just" eaLnBrk="1" hangingPunct="1">
              <a:lnSpc>
                <a:spcPts val="3100"/>
              </a:lnSpc>
              <a:buFont typeface="Wingdings" pitchFamily="2" charset="2"/>
              <a:buChar char="§"/>
            </a:pPr>
            <a:r>
              <a:rPr lang="en-US" altLang="en-US" dirty="0" smtClean="0">
                <a:latin typeface="Arial Narrow" pitchFamily="34" charset="0"/>
              </a:rPr>
              <a:t>Round terminal spores  give </a:t>
            </a:r>
            <a:r>
              <a:rPr lang="en-US" altLang="en-US" b="1" u="sng" dirty="0" smtClean="0">
                <a:solidFill>
                  <a:srgbClr val="7030A0"/>
                </a:solidFill>
                <a:latin typeface="Arial Narrow" pitchFamily="34" charset="0"/>
              </a:rPr>
              <a:t>drumstick appearance</a:t>
            </a:r>
          </a:p>
          <a:p>
            <a:pPr algn="just" eaLnBrk="1" hangingPunct="1">
              <a:lnSpc>
                <a:spcPts val="3100"/>
              </a:lnSpc>
              <a:buFont typeface="Wingdings" pitchFamily="2" charset="2"/>
              <a:buChar char="§"/>
            </a:pPr>
            <a:r>
              <a:rPr lang="en-US" altLang="en-US" dirty="0" smtClean="0">
                <a:solidFill>
                  <a:srgbClr val="FF0000"/>
                </a:solidFill>
                <a:latin typeface="Arial Narrow" pitchFamily="34" charset="0"/>
              </a:rPr>
              <a:t>Obligate anaerobe  </a:t>
            </a:r>
            <a:r>
              <a:rPr lang="en-US" altLang="en-US" dirty="0" smtClean="0">
                <a:latin typeface="Arial Narrow" pitchFamily="34" charset="0"/>
              </a:rPr>
              <a:t>and Fermentative</a:t>
            </a:r>
          </a:p>
          <a:p>
            <a:pPr algn="just" eaLnBrk="1" hangingPunct="1">
              <a:lnSpc>
                <a:spcPts val="3100"/>
              </a:lnSpc>
              <a:buFont typeface="Wingdings" pitchFamily="2" charset="2"/>
              <a:buChar char="§"/>
            </a:pPr>
            <a:r>
              <a:rPr lang="en-US" altLang="en-US" dirty="0" smtClean="0">
                <a:solidFill>
                  <a:srgbClr val="FF0000"/>
                </a:solidFill>
                <a:latin typeface="Arial Narrow" pitchFamily="34" charset="0"/>
              </a:rPr>
              <a:t>Motile</a:t>
            </a:r>
            <a:r>
              <a:rPr lang="en-US" altLang="en-US" dirty="0" smtClean="0">
                <a:latin typeface="Arial Narrow" pitchFamily="34" charset="0"/>
              </a:rPr>
              <a:t> by </a:t>
            </a:r>
            <a:r>
              <a:rPr lang="en-US" altLang="en-US" dirty="0" err="1" smtClean="0">
                <a:latin typeface="Arial Narrow" pitchFamily="34" charset="0"/>
              </a:rPr>
              <a:t>peritrichous</a:t>
            </a:r>
            <a:r>
              <a:rPr lang="en-US" altLang="en-US" dirty="0" smtClean="0">
                <a:latin typeface="Arial Narrow" pitchFamily="34" charset="0"/>
              </a:rPr>
              <a:t> flagella </a:t>
            </a:r>
          </a:p>
          <a:p>
            <a:pPr algn="just" eaLnBrk="1" hangingPunct="1">
              <a:lnSpc>
                <a:spcPts val="3100"/>
              </a:lnSpc>
              <a:buFont typeface="Wingdings" pitchFamily="2" charset="2"/>
              <a:buChar char="§"/>
            </a:pPr>
            <a:r>
              <a:rPr lang="en-US" altLang="en-US" sz="3100" dirty="0" smtClean="0">
                <a:latin typeface="Arial Narrow" pitchFamily="34" charset="0"/>
              </a:rPr>
              <a:t>Produces </a:t>
            </a:r>
            <a:r>
              <a:rPr lang="el-GR" altLang="en-US" sz="3100" dirty="0" smtClean="0">
                <a:latin typeface="Arial Narrow" pitchFamily="34" charset="0"/>
              </a:rPr>
              <a:t>β</a:t>
            </a:r>
            <a:r>
              <a:rPr lang="en-US" altLang="en-US" sz="3100" dirty="0" smtClean="0">
                <a:latin typeface="Arial Narrow" pitchFamily="34" charset="0"/>
              </a:rPr>
              <a:t>-</a:t>
            </a:r>
            <a:r>
              <a:rPr lang="en-US" altLang="en-US" sz="3100" dirty="0" err="1" smtClean="0">
                <a:latin typeface="Arial Narrow" pitchFamily="34" charset="0"/>
              </a:rPr>
              <a:t>hemolysis</a:t>
            </a:r>
            <a:r>
              <a:rPr lang="en-US" altLang="en-US" sz="3100" dirty="0" smtClean="0">
                <a:latin typeface="Arial Narrow" pitchFamily="34" charset="0"/>
              </a:rPr>
              <a:t> &amp; thin spreading film on blood agar</a:t>
            </a:r>
          </a:p>
          <a:p>
            <a:pPr algn="just" eaLnBrk="1" hangingPunct="1">
              <a:lnSpc>
                <a:spcPts val="3100"/>
              </a:lnSpc>
              <a:buFont typeface="Wingdings" pitchFamily="2" charset="2"/>
              <a:buChar char="§"/>
            </a:pPr>
            <a:r>
              <a:rPr lang="en-US" altLang="en-US" b="1" dirty="0" smtClean="0">
                <a:solidFill>
                  <a:srgbClr val="0070C0"/>
                </a:solidFill>
                <a:latin typeface="Arial Narrow" pitchFamily="34" charset="0"/>
              </a:rPr>
              <a:t>Habitat</a:t>
            </a:r>
          </a:p>
          <a:p>
            <a:pPr algn="just" eaLnBrk="1" hangingPunct="1">
              <a:lnSpc>
                <a:spcPts val="3100"/>
              </a:lnSpc>
              <a:buFont typeface="Wingdings" pitchFamily="2" charset="2"/>
              <a:buChar char="§"/>
            </a:pPr>
            <a:r>
              <a:rPr lang="en-US" altLang="en-US" dirty="0" smtClean="0">
                <a:latin typeface="Arial Narrow" pitchFamily="34" charset="0"/>
              </a:rPr>
              <a:t>Colonizes the intestinal tract in humans and animals</a:t>
            </a:r>
          </a:p>
          <a:p>
            <a:pPr algn="just" eaLnBrk="1" hangingPunct="1">
              <a:lnSpc>
                <a:spcPts val="3100"/>
              </a:lnSpc>
              <a:buFont typeface="Wingdings" pitchFamily="2" charset="2"/>
              <a:buChar char="§"/>
            </a:pPr>
            <a:r>
              <a:rPr lang="en-US" altLang="en-US" dirty="0" smtClean="0">
                <a:latin typeface="Arial Narrow" pitchFamily="34" charset="0"/>
              </a:rPr>
              <a:t>The spores are distributed widely in manure-treated soils </a:t>
            </a:r>
            <a:endParaRPr lang="en-US" altLang="en-US" b="1" dirty="0" smtClean="0">
              <a:solidFill>
                <a:srgbClr val="0070C0"/>
              </a:solidFill>
              <a:latin typeface="Arial Narrow" pitchFamily="34" charset="0"/>
            </a:endParaRPr>
          </a:p>
          <a:p>
            <a:pPr algn="just" eaLnBrk="1" hangingPunct="1">
              <a:lnSpc>
                <a:spcPts val="3100"/>
              </a:lnSpc>
              <a:buFont typeface="Wingdings" pitchFamily="2" charset="2"/>
              <a:buChar char="§"/>
            </a:pPr>
            <a:r>
              <a:rPr lang="en-US" altLang="en-US" b="1" dirty="0" smtClean="0">
                <a:solidFill>
                  <a:srgbClr val="0070C0"/>
                </a:solidFill>
                <a:latin typeface="Arial Narrow" pitchFamily="34" charset="0"/>
              </a:rPr>
              <a:t>Disease</a:t>
            </a:r>
          </a:p>
          <a:p>
            <a:pPr algn="just" eaLnBrk="1" hangingPunct="1">
              <a:lnSpc>
                <a:spcPts val="3100"/>
              </a:lnSpc>
              <a:buFont typeface="Wingdings" pitchFamily="2" charset="2"/>
              <a:buChar char="§"/>
            </a:pPr>
            <a:r>
              <a:rPr lang="en-US" altLang="en-US" sz="3200" i="1" dirty="0" smtClean="0">
                <a:latin typeface="Arial Narrow" pitchFamily="34" charset="0"/>
              </a:rPr>
              <a:t>Cl. tetani</a:t>
            </a:r>
            <a:r>
              <a:rPr lang="en-US" altLang="en-US" sz="3200" dirty="0" smtClean="0">
                <a:latin typeface="Arial Narrow" pitchFamily="34" charset="0"/>
              </a:rPr>
              <a:t> is the causative agent of tetanus </a:t>
            </a:r>
            <a:r>
              <a:rPr lang="en-US" altLang="en-US" sz="3200" b="1" u="sng" dirty="0" smtClean="0">
                <a:solidFill>
                  <a:srgbClr val="604A7B"/>
                </a:solidFill>
                <a:latin typeface="Arial Narrow" pitchFamily="34" charset="0"/>
              </a:rPr>
              <a:t>(LOCK JAW)</a:t>
            </a:r>
            <a:endParaRPr lang="en-US" altLang="en-US" sz="3200" dirty="0" smtClean="0">
              <a:latin typeface="Arial Narrow" pitchFamily="34" charset="0"/>
            </a:endParaRPr>
          </a:p>
          <a:p>
            <a:pPr algn="just" eaLnBrk="1" hangingPunct="1">
              <a:lnSpc>
                <a:spcPts val="3100"/>
              </a:lnSpc>
              <a:buFont typeface="Wingdings" pitchFamily="2" charset="2"/>
              <a:buNone/>
            </a:pPr>
            <a:endParaRPr lang="en-US" altLang="en-US" dirty="0" smtClean="0">
              <a:latin typeface="Arial Narrow" pitchFamily="34" charset="0"/>
            </a:endParaRPr>
          </a:p>
        </p:txBody>
      </p:sp>
      <p:sp>
        <p:nvSpPr>
          <p:cNvPr id="9011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3AF9137E-7AF3-42E9-84A8-925E769F86B9}" type="slidenum">
              <a:rPr lang="en-GB">
                <a:solidFill>
                  <a:schemeClr val="tx1">
                    <a:tint val="75000"/>
                  </a:schemeClr>
                </a:solidFill>
                <a:latin typeface="+mn-lt"/>
                <a:cs typeface="+mn-cs"/>
              </a:rPr>
              <a:pPr fontAlgn="auto">
                <a:spcBef>
                  <a:spcPts val="0"/>
                </a:spcBef>
                <a:spcAft>
                  <a:spcPts val="0"/>
                </a:spcAft>
                <a:defRPr/>
              </a:pPr>
              <a:t>132</a:t>
            </a:fld>
            <a:endParaRPr lang="en-GB">
              <a:solidFill>
                <a:schemeClr val="tx1">
                  <a:tint val="75000"/>
                </a:schemeClr>
              </a:solidFill>
              <a:latin typeface="+mn-lt"/>
              <a:cs typeface="+mn-cs"/>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9064" y="3276600"/>
            <a:ext cx="1695450" cy="1138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4"/>
          <p:cNvSpPr>
            <a:spLocks noGrp="1"/>
          </p:cNvSpPr>
          <p:nvPr>
            <p:ph type="title"/>
          </p:nvPr>
        </p:nvSpPr>
        <p:spPr>
          <a:xfrm>
            <a:off x="457200" y="152400"/>
            <a:ext cx="8229600" cy="914400"/>
          </a:xfrm>
        </p:spPr>
        <p:txBody>
          <a:bodyPr/>
          <a:lstStyle/>
          <a:p>
            <a:r>
              <a:rPr lang="en-US" altLang="en-US" b="1" dirty="0" smtClean="0">
                <a:solidFill>
                  <a:srgbClr val="002060"/>
                </a:solidFill>
                <a:latin typeface="Arial Narrow" pitchFamily="34" charset="0"/>
              </a:rPr>
              <a:t>A. </a:t>
            </a:r>
            <a:r>
              <a:rPr lang="en-US" altLang="en-US" b="1" i="1" dirty="0" smtClean="0">
                <a:solidFill>
                  <a:srgbClr val="002060"/>
                </a:solidFill>
                <a:latin typeface="Arial Narrow" pitchFamily="34" charset="0"/>
              </a:rPr>
              <a:t>Clostridium</a:t>
            </a:r>
            <a:r>
              <a:rPr lang="en-US" altLang="en-US" b="1" dirty="0" smtClean="0">
                <a:solidFill>
                  <a:srgbClr val="002060"/>
                </a:solidFill>
                <a:latin typeface="Arial Narrow" pitchFamily="34" charset="0"/>
              </a:rPr>
              <a:t> </a:t>
            </a:r>
            <a:r>
              <a:rPr lang="en-US" altLang="en-US" b="1" i="1" dirty="0" smtClean="0">
                <a:solidFill>
                  <a:srgbClr val="002060"/>
                </a:solidFill>
                <a:latin typeface="Arial Narrow" pitchFamily="34" charset="0"/>
              </a:rPr>
              <a:t>tetani</a:t>
            </a:r>
            <a:endParaRPr lang="ar-SA" altLang="en-US" dirty="0" smtClean="0">
              <a:solidFill>
                <a:srgbClr val="002060"/>
              </a:solidFill>
            </a:endParaRPr>
          </a:p>
        </p:txBody>
      </p:sp>
      <p:sp>
        <p:nvSpPr>
          <p:cNvPr id="165891" name="Rectangle 3"/>
          <p:cNvSpPr>
            <a:spLocks noGrp="1" noChangeArrowheads="1"/>
          </p:cNvSpPr>
          <p:nvPr>
            <p:ph idx="1"/>
          </p:nvPr>
        </p:nvSpPr>
        <p:spPr>
          <a:xfrm>
            <a:off x="228600" y="990600"/>
            <a:ext cx="8610600" cy="5562600"/>
          </a:xfrm>
        </p:spPr>
        <p:txBody>
          <a:bodyPr rtlCol="0">
            <a:noAutofit/>
          </a:bodyPr>
          <a:lstStyle/>
          <a:p>
            <a:pPr algn="just" eaLnBrk="1" fontAlgn="auto" hangingPunct="1">
              <a:lnSpc>
                <a:spcPts val="3200"/>
              </a:lnSpc>
              <a:spcAft>
                <a:spcPts val="0"/>
              </a:spcAft>
              <a:buFont typeface="Wingdings" pitchFamily="2" charset="2"/>
              <a:buChar char="§"/>
              <a:defRPr/>
            </a:pPr>
            <a:r>
              <a:rPr lang="en-US" b="1" dirty="0" smtClean="0">
                <a:solidFill>
                  <a:srgbClr val="FF0000"/>
                </a:solidFill>
                <a:latin typeface="Arial Narrow" pitchFamily="34" charset="0"/>
                <a:ea typeface="+mn-ea"/>
              </a:rPr>
              <a:t>Mode of infection</a:t>
            </a:r>
          </a:p>
          <a:p>
            <a:pPr lvl="1" algn="just" eaLnBrk="1" fontAlgn="auto" hangingPunct="1">
              <a:lnSpc>
                <a:spcPts val="3200"/>
              </a:lnSpc>
              <a:spcAft>
                <a:spcPts val="0"/>
              </a:spcAft>
              <a:buFont typeface="Wingdings" pitchFamily="2" charset="2"/>
              <a:buChar char="§"/>
              <a:defRPr/>
            </a:pPr>
            <a:r>
              <a:rPr lang="en-US" sz="3200" dirty="0" smtClean="0">
                <a:latin typeface="Arial Narrow" pitchFamily="34" charset="0"/>
                <a:ea typeface="+mn-ea"/>
              </a:rPr>
              <a:t>Contamination of wound with spores of </a:t>
            </a:r>
            <a:r>
              <a:rPr lang="en-US" sz="3200" i="1" dirty="0" smtClean="0">
                <a:latin typeface="Arial Narrow" pitchFamily="34" charset="0"/>
                <a:ea typeface="+mn-ea"/>
              </a:rPr>
              <a:t>Cl. </a:t>
            </a:r>
            <a:r>
              <a:rPr lang="en-US" sz="3200" i="1" dirty="0" err="1" smtClean="0">
                <a:latin typeface="Arial Narrow" pitchFamily="34" charset="0"/>
                <a:ea typeface="+mn-ea"/>
              </a:rPr>
              <a:t>tetani</a:t>
            </a:r>
            <a:endParaRPr lang="en-US" sz="3200" b="1" dirty="0" smtClean="0">
              <a:solidFill>
                <a:srgbClr val="0070C0"/>
              </a:solidFill>
              <a:latin typeface="Arial Narrow" pitchFamily="34" charset="0"/>
              <a:ea typeface="+mn-ea"/>
            </a:endParaRPr>
          </a:p>
          <a:p>
            <a:pPr algn="just" eaLnBrk="1" fontAlgn="auto" hangingPunct="1">
              <a:lnSpc>
                <a:spcPts val="3200"/>
              </a:lnSpc>
              <a:spcAft>
                <a:spcPts val="0"/>
              </a:spcAft>
              <a:buFont typeface="Wingdings" pitchFamily="2" charset="2"/>
              <a:buChar char="§"/>
              <a:defRPr/>
            </a:pPr>
            <a:r>
              <a:rPr lang="en-US" b="1" dirty="0" smtClean="0">
                <a:solidFill>
                  <a:srgbClr val="7030A0"/>
                </a:solidFill>
                <a:latin typeface="Arial Narrow" pitchFamily="34" charset="0"/>
                <a:ea typeface="+mn-ea"/>
              </a:rPr>
              <a:t>In developing countries most cases occur in</a:t>
            </a:r>
          </a:p>
          <a:p>
            <a:pPr algn="just" eaLnBrk="1" fontAlgn="auto" hangingPunct="1">
              <a:lnSpc>
                <a:spcPts val="3200"/>
              </a:lnSpc>
              <a:spcAft>
                <a:spcPts val="0"/>
              </a:spcAft>
              <a:buFont typeface="Wingdings" pitchFamily="2" charset="2"/>
              <a:buChar char="ü"/>
              <a:defRPr/>
            </a:pPr>
            <a:r>
              <a:rPr lang="en-US" dirty="0" smtClean="0">
                <a:latin typeface="Arial Narrow" pitchFamily="34" charset="0"/>
                <a:ea typeface="+mn-ea"/>
              </a:rPr>
              <a:t>Children secondary to wounds</a:t>
            </a:r>
          </a:p>
          <a:p>
            <a:pPr algn="just" eaLnBrk="1" fontAlgn="auto" hangingPunct="1">
              <a:lnSpc>
                <a:spcPts val="3200"/>
              </a:lnSpc>
              <a:spcAft>
                <a:spcPts val="0"/>
              </a:spcAft>
              <a:buFont typeface="Wingdings" pitchFamily="2" charset="2"/>
              <a:buChar char="ü"/>
              <a:defRPr/>
            </a:pPr>
            <a:r>
              <a:rPr lang="en-US" sz="3100" dirty="0" smtClean="0">
                <a:latin typeface="Arial Narrow" pitchFamily="34" charset="0"/>
                <a:ea typeface="+mn-ea"/>
              </a:rPr>
              <a:t>Neonates with contaminated umbilical stump after labor</a:t>
            </a:r>
          </a:p>
          <a:p>
            <a:pPr algn="just" eaLnBrk="1" fontAlgn="auto" hangingPunct="1">
              <a:lnSpc>
                <a:spcPts val="3200"/>
              </a:lnSpc>
              <a:spcAft>
                <a:spcPts val="0"/>
              </a:spcAft>
              <a:buFont typeface="Wingdings" pitchFamily="2" charset="2"/>
              <a:buChar char="ü"/>
              <a:defRPr/>
            </a:pPr>
            <a:r>
              <a:rPr lang="en-US" dirty="0" smtClean="0">
                <a:latin typeface="Arial Narrow" pitchFamily="34" charset="0"/>
                <a:ea typeface="+mn-ea"/>
              </a:rPr>
              <a:t>After surgery done with non-sterilized instruments</a:t>
            </a:r>
          </a:p>
          <a:p>
            <a:pPr algn="just" eaLnBrk="1" fontAlgn="auto" hangingPunct="1">
              <a:lnSpc>
                <a:spcPts val="3200"/>
              </a:lnSpc>
              <a:spcAft>
                <a:spcPts val="0"/>
              </a:spcAft>
              <a:buFont typeface="Wingdings" pitchFamily="2" charset="2"/>
              <a:buChar char="ü"/>
              <a:defRPr/>
            </a:pPr>
            <a:r>
              <a:rPr lang="en-US" dirty="0" smtClean="0">
                <a:latin typeface="Arial Narrow" pitchFamily="34" charset="0"/>
                <a:ea typeface="+mn-ea"/>
              </a:rPr>
              <a:t>Use of badly sterilized cut gut "surgical ligatures"</a:t>
            </a:r>
            <a:endParaRPr lang="en-US" b="1" dirty="0" smtClean="0">
              <a:solidFill>
                <a:srgbClr val="FF0000"/>
              </a:solidFill>
              <a:latin typeface="Arial Narrow" pitchFamily="34" charset="0"/>
              <a:ea typeface="+mn-ea"/>
            </a:endParaRPr>
          </a:p>
          <a:p>
            <a:pPr algn="just" eaLnBrk="1" fontAlgn="auto" hangingPunct="1">
              <a:lnSpc>
                <a:spcPts val="3200"/>
              </a:lnSpc>
              <a:spcAft>
                <a:spcPts val="0"/>
              </a:spcAft>
              <a:buFont typeface="Wingdings" pitchFamily="2" charset="2"/>
              <a:buChar char="§"/>
              <a:defRPr/>
            </a:pPr>
            <a:r>
              <a:rPr lang="en-US" b="1" dirty="0" smtClean="0">
                <a:solidFill>
                  <a:srgbClr val="FF0000"/>
                </a:solidFill>
                <a:latin typeface="Arial Narrow" pitchFamily="34" charset="0"/>
                <a:ea typeface="+mn-ea"/>
              </a:rPr>
              <a:t>Virulence factors (Pathogenesis)</a:t>
            </a:r>
            <a:endParaRPr lang="en-US" b="1" i="1" dirty="0" smtClean="0">
              <a:solidFill>
                <a:srgbClr val="FF0000"/>
              </a:solidFill>
              <a:latin typeface="Arial Narrow" pitchFamily="34" charset="0"/>
              <a:ea typeface="+mn-ea"/>
            </a:endParaRPr>
          </a:p>
          <a:p>
            <a:pPr algn="just" eaLnBrk="1" fontAlgn="auto" hangingPunct="1">
              <a:lnSpc>
                <a:spcPts val="3200"/>
              </a:lnSpc>
              <a:spcAft>
                <a:spcPts val="0"/>
              </a:spcAft>
              <a:buFont typeface="Wingdings" pitchFamily="2" charset="2"/>
              <a:buChar char="§"/>
              <a:defRPr/>
            </a:pPr>
            <a:r>
              <a:rPr lang="en-US" i="1" dirty="0" smtClean="0">
                <a:latin typeface="Arial Narrow" pitchFamily="34" charset="0"/>
                <a:ea typeface="+mn-ea"/>
              </a:rPr>
              <a:t>Cl. </a:t>
            </a:r>
            <a:r>
              <a:rPr lang="en-US" i="1" dirty="0" err="1" smtClean="0">
                <a:latin typeface="Arial Narrow" pitchFamily="34" charset="0"/>
                <a:ea typeface="+mn-ea"/>
              </a:rPr>
              <a:t>tetani</a:t>
            </a:r>
            <a:r>
              <a:rPr lang="en-US" dirty="0" smtClean="0">
                <a:latin typeface="Arial Narrow" pitchFamily="34" charset="0"/>
                <a:ea typeface="+mn-ea"/>
              </a:rPr>
              <a:t> produces two types of </a:t>
            </a:r>
            <a:r>
              <a:rPr lang="en-US" dirty="0" err="1" smtClean="0">
                <a:latin typeface="Arial Narrow" pitchFamily="34" charset="0"/>
                <a:ea typeface="+mn-ea"/>
              </a:rPr>
              <a:t>exotoxins</a:t>
            </a:r>
            <a:r>
              <a:rPr lang="en-US" dirty="0" smtClean="0">
                <a:latin typeface="Arial Narrow" pitchFamily="34" charset="0"/>
                <a:ea typeface="+mn-ea"/>
              </a:rPr>
              <a:t>:</a:t>
            </a:r>
          </a:p>
          <a:p>
            <a:pPr marL="971550" lvl="1" indent="-514350" algn="just" eaLnBrk="1" fontAlgn="auto" hangingPunct="1">
              <a:lnSpc>
                <a:spcPts val="3200"/>
              </a:lnSpc>
              <a:spcAft>
                <a:spcPts val="0"/>
              </a:spcAft>
              <a:buFont typeface="+mj-lt"/>
              <a:buAutoNum type="arabicPeriod"/>
              <a:defRPr/>
            </a:pPr>
            <a:r>
              <a:rPr lang="en-US" sz="3200" b="1" u="sng" dirty="0" err="1" smtClean="0">
                <a:solidFill>
                  <a:srgbClr val="7030A0"/>
                </a:solidFill>
                <a:latin typeface="Arial Narrow" pitchFamily="34" charset="0"/>
                <a:ea typeface="+mn-ea"/>
              </a:rPr>
              <a:t>Tetanolysin</a:t>
            </a:r>
            <a:r>
              <a:rPr lang="en-US" sz="3200" b="1" dirty="0" smtClean="0">
                <a:solidFill>
                  <a:srgbClr val="7030A0"/>
                </a:solidFill>
                <a:effectLst>
                  <a:outerShdw blurRad="38100" dist="38100" dir="2700000" algn="tl">
                    <a:srgbClr val="FFFFFF"/>
                  </a:outerShdw>
                </a:effectLst>
                <a:latin typeface="Arial Narrow" pitchFamily="34" charset="0"/>
                <a:ea typeface="+mn-ea"/>
              </a:rPr>
              <a:t>,</a:t>
            </a:r>
            <a:r>
              <a:rPr lang="en-US" sz="3200" dirty="0" smtClean="0">
                <a:solidFill>
                  <a:srgbClr val="7030A0"/>
                </a:solidFill>
                <a:latin typeface="Arial Narrow" pitchFamily="34" charset="0"/>
                <a:ea typeface="+mn-ea"/>
              </a:rPr>
              <a:t> </a:t>
            </a:r>
            <a:r>
              <a:rPr lang="en-US" sz="3200" dirty="0" smtClean="0">
                <a:latin typeface="Arial Narrow" pitchFamily="34" charset="0"/>
                <a:ea typeface="+mn-ea"/>
              </a:rPr>
              <a:t>which causes </a:t>
            </a:r>
            <a:r>
              <a:rPr lang="en-US" sz="3200" dirty="0" err="1" smtClean="0">
                <a:latin typeface="Arial Narrow" pitchFamily="34" charset="0"/>
                <a:ea typeface="+mn-ea"/>
              </a:rPr>
              <a:t>lysis</a:t>
            </a:r>
            <a:r>
              <a:rPr lang="en-US" sz="3200" dirty="0" smtClean="0">
                <a:latin typeface="Arial Narrow" pitchFamily="34" charset="0"/>
                <a:ea typeface="+mn-ea"/>
              </a:rPr>
              <a:t> of RBCs</a:t>
            </a:r>
          </a:p>
          <a:p>
            <a:pPr marL="971550" lvl="1" indent="-514350" algn="just" eaLnBrk="1" fontAlgn="auto" hangingPunct="1">
              <a:lnSpc>
                <a:spcPts val="3200"/>
              </a:lnSpc>
              <a:spcAft>
                <a:spcPts val="0"/>
              </a:spcAft>
              <a:buFont typeface="+mj-lt"/>
              <a:buAutoNum type="arabicPeriod"/>
              <a:defRPr/>
            </a:pPr>
            <a:r>
              <a:rPr lang="en-US" sz="3200" b="1" u="sng" dirty="0" err="1" smtClean="0">
                <a:solidFill>
                  <a:srgbClr val="7030A0"/>
                </a:solidFill>
                <a:latin typeface="Arial Narrow" pitchFamily="34" charset="0"/>
                <a:ea typeface="+mn-ea"/>
              </a:rPr>
              <a:t>Tetanospasmin</a:t>
            </a:r>
            <a:r>
              <a:rPr lang="en-US" sz="3200" b="1" u="sng" dirty="0" smtClean="0">
                <a:solidFill>
                  <a:srgbClr val="7030A0"/>
                </a:solidFill>
                <a:latin typeface="Arial Narrow" pitchFamily="34" charset="0"/>
                <a:ea typeface="+mn-ea"/>
              </a:rPr>
              <a:t>:</a:t>
            </a:r>
            <a:r>
              <a:rPr lang="en-US" sz="3200" b="1" dirty="0" smtClean="0">
                <a:solidFill>
                  <a:srgbClr val="7030A0"/>
                </a:solidFill>
                <a:latin typeface="Arial Narrow" pitchFamily="34" charset="0"/>
                <a:ea typeface="+mn-ea"/>
              </a:rPr>
              <a:t> </a:t>
            </a:r>
            <a:r>
              <a:rPr lang="en-US" sz="3200" dirty="0" smtClean="0">
                <a:latin typeface="Arial Narrow" pitchFamily="34" charset="0"/>
                <a:ea typeface="+mn-ea"/>
              </a:rPr>
              <a:t>neurotoxin</a:t>
            </a:r>
          </a:p>
        </p:txBody>
      </p:sp>
      <p:sp>
        <p:nvSpPr>
          <p:cNvPr id="9114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3"/>
          <p:cNvSpPr>
            <a:spLocks noGrp="1"/>
          </p:cNvSpPr>
          <p:nvPr>
            <p:ph type="sldNum" sz="quarter" idx="12"/>
          </p:nvPr>
        </p:nvSpPr>
        <p:spPr/>
        <p:txBody>
          <a:bodyPr rtlCol="0"/>
          <a:lstStyle/>
          <a:p>
            <a:pPr fontAlgn="auto">
              <a:spcBef>
                <a:spcPts val="0"/>
              </a:spcBef>
              <a:spcAft>
                <a:spcPts val="0"/>
              </a:spcAft>
              <a:defRPr/>
            </a:pPr>
            <a:fld id="{D37388F8-EC21-497F-811C-2CED2981F31E}" type="slidenum">
              <a:rPr lang="en-GB">
                <a:solidFill>
                  <a:schemeClr val="tx1">
                    <a:tint val="75000"/>
                  </a:schemeClr>
                </a:solidFill>
                <a:latin typeface="+mn-lt"/>
                <a:cs typeface="+mn-cs"/>
              </a:rPr>
              <a:pPr fontAlgn="auto">
                <a:spcBef>
                  <a:spcPts val="0"/>
                </a:spcBef>
                <a:spcAft>
                  <a:spcPts val="0"/>
                </a:spcAft>
                <a:defRPr/>
              </a:pPr>
              <a:t>133</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p:cNvSpPr>
            <a:spLocks noGrp="1" noChangeArrowheads="1"/>
          </p:cNvSpPr>
          <p:nvPr>
            <p:ph idx="1"/>
          </p:nvPr>
        </p:nvSpPr>
        <p:spPr>
          <a:xfrm>
            <a:off x="250825" y="331788"/>
            <a:ext cx="8713788" cy="6240462"/>
          </a:xfrm>
        </p:spPr>
        <p:txBody>
          <a:bodyPr/>
          <a:lstStyle/>
          <a:p>
            <a:pPr algn="just" eaLnBrk="1" hangingPunct="1">
              <a:lnSpc>
                <a:spcPts val="3700"/>
              </a:lnSpc>
              <a:buFont typeface="Wingdings" pitchFamily="2" charset="2"/>
              <a:buChar char="§"/>
            </a:pPr>
            <a:r>
              <a:rPr lang="en-US" altLang="en-US" sz="3600" b="1" dirty="0" smtClean="0">
                <a:solidFill>
                  <a:srgbClr val="FF0000"/>
                </a:solidFill>
                <a:latin typeface="Arial Narrow" pitchFamily="34" charset="0"/>
              </a:rPr>
              <a:t>Incubation period</a:t>
            </a:r>
          </a:p>
          <a:p>
            <a:pPr algn="just" eaLnBrk="1" hangingPunct="1">
              <a:lnSpc>
                <a:spcPts val="3700"/>
              </a:lnSpc>
              <a:buFont typeface="Wingdings" pitchFamily="2" charset="2"/>
              <a:buChar char="§"/>
            </a:pPr>
            <a:r>
              <a:rPr lang="en-US" altLang="en-US" dirty="0" smtClean="0">
                <a:latin typeface="Arial Narrow" pitchFamily="34" charset="0"/>
              </a:rPr>
              <a:t>Several months but is usually about 8 days</a:t>
            </a:r>
            <a:endParaRPr lang="en-US" altLang="en-US" b="1" dirty="0" smtClean="0">
              <a:solidFill>
                <a:srgbClr val="0070C0"/>
              </a:solidFill>
              <a:latin typeface="Arial Narrow" pitchFamily="34" charset="0"/>
            </a:endParaRPr>
          </a:p>
          <a:p>
            <a:pPr algn="just" eaLnBrk="1" hangingPunct="1">
              <a:lnSpc>
                <a:spcPts val="3700"/>
              </a:lnSpc>
              <a:buFont typeface="Wingdings" pitchFamily="2" charset="2"/>
              <a:buChar char="§"/>
            </a:pPr>
            <a:r>
              <a:rPr lang="en-US" altLang="en-US" sz="3600" b="1" dirty="0" smtClean="0">
                <a:solidFill>
                  <a:srgbClr val="FF0000"/>
                </a:solidFill>
                <a:latin typeface="Arial Narrow" pitchFamily="34" charset="0"/>
              </a:rPr>
              <a:t>How tetanus occur?</a:t>
            </a:r>
            <a:endParaRPr lang="en-US" altLang="en-US" sz="3600" dirty="0" smtClean="0">
              <a:solidFill>
                <a:srgbClr val="FF0000"/>
              </a:solidFill>
              <a:latin typeface="Arial Narrow" pitchFamily="34" charset="0"/>
            </a:endParaRPr>
          </a:p>
          <a:p>
            <a:pPr algn="just" eaLnBrk="1" hangingPunct="1">
              <a:lnSpc>
                <a:spcPts val="3700"/>
              </a:lnSpc>
              <a:buFont typeface="Wingdings" pitchFamily="2" charset="2"/>
              <a:buChar char="§"/>
            </a:pPr>
            <a:r>
              <a:rPr lang="en-US" altLang="en-US" dirty="0" smtClean="0">
                <a:latin typeface="Arial Narrow" pitchFamily="34" charset="0"/>
              </a:rPr>
              <a:t>Spores germinate in wound &amp; elaborate </a:t>
            </a:r>
            <a:r>
              <a:rPr lang="en-US" altLang="en-US" dirty="0" err="1" smtClean="0">
                <a:latin typeface="Arial Narrow" pitchFamily="34" charset="0"/>
              </a:rPr>
              <a:t>tetanospasmin</a:t>
            </a:r>
            <a:endParaRPr lang="en-US" altLang="en-US" dirty="0" smtClean="0">
              <a:latin typeface="Arial Narrow" pitchFamily="34" charset="0"/>
            </a:endParaRPr>
          </a:p>
          <a:p>
            <a:pPr algn="just" eaLnBrk="1" hangingPunct="1">
              <a:lnSpc>
                <a:spcPts val="3700"/>
              </a:lnSpc>
              <a:buFont typeface="Wingdings" pitchFamily="2" charset="2"/>
              <a:buChar char="§"/>
            </a:pPr>
            <a:r>
              <a:rPr lang="en-US" altLang="en-US" sz="3100" dirty="0" err="1" smtClean="0">
                <a:latin typeface="Arial Narrow" pitchFamily="34" charset="0"/>
              </a:rPr>
              <a:t>Tetany</a:t>
            </a:r>
            <a:r>
              <a:rPr lang="en-US" altLang="en-US" sz="3100" dirty="0" smtClean="0">
                <a:latin typeface="Arial Narrow" pitchFamily="34" charset="0"/>
              </a:rPr>
              <a:t> occur when toxin is reached at neuromuscular junction and </a:t>
            </a:r>
            <a:r>
              <a:rPr lang="en-US" altLang="en-US" dirty="0" smtClean="0">
                <a:latin typeface="Arial Narrow" pitchFamily="34" charset="0"/>
              </a:rPr>
              <a:t>Toxin transported to CNS</a:t>
            </a:r>
          </a:p>
          <a:p>
            <a:pPr algn="just" eaLnBrk="1" hangingPunct="1">
              <a:lnSpc>
                <a:spcPts val="3700"/>
              </a:lnSpc>
              <a:buFont typeface="Wingdings" pitchFamily="2" charset="2"/>
              <a:buChar char="§"/>
            </a:pPr>
            <a:r>
              <a:rPr lang="en-US" altLang="en-US" dirty="0" smtClean="0">
                <a:latin typeface="Arial Narrow" pitchFamily="34" charset="0"/>
              </a:rPr>
              <a:t>Binds to inhibitory neurotransmitters (GABA)</a:t>
            </a:r>
          </a:p>
          <a:p>
            <a:pPr algn="just" eaLnBrk="1" hangingPunct="1">
              <a:lnSpc>
                <a:spcPts val="3700"/>
              </a:lnSpc>
              <a:buFont typeface="Wingdings" pitchFamily="2" charset="2"/>
              <a:buChar char="§"/>
            </a:pPr>
            <a:r>
              <a:rPr lang="en-US" altLang="en-US" b="1" u="sng" dirty="0" smtClean="0">
                <a:solidFill>
                  <a:srgbClr val="7030A0"/>
                </a:solidFill>
                <a:latin typeface="Arial Narrow" pitchFamily="34" charset="0"/>
              </a:rPr>
              <a:t>Blocks their release of inhibitor molecules</a:t>
            </a:r>
          </a:p>
          <a:p>
            <a:pPr algn="just" eaLnBrk="1" hangingPunct="1">
              <a:lnSpc>
                <a:spcPts val="3700"/>
              </a:lnSpc>
              <a:buFont typeface="Wingdings" pitchFamily="2" charset="2"/>
              <a:buChar char="§"/>
            </a:pPr>
            <a:r>
              <a:rPr lang="en-US" altLang="en-US" dirty="0" smtClean="0">
                <a:latin typeface="Arial Narrow" pitchFamily="34" charset="0"/>
              </a:rPr>
              <a:t>Lead to send a high frequency of impulses to muscles</a:t>
            </a:r>
          </a:p>
          <a:p>
            <a:pPr algn="just" eaLnBrk="1" hangingPunct="1">
              <a:lnSpc>
                <a:spcPts val="3700"/>
              </a:lnSpc>
              <a:buFont typeface="Wingdings" pitchFamily="2" charset="2"/>
              <a:buChar char="§"/>
            </a:pPr>
            <a:r>
              <a:rPr lang="en-US" altLang="en-US" dirty="0" smtClean="0">
                <a:latin typeface="Arial Narrow" pitchFamily="34" charset="0"/>
              </a:rPr>
              <a:t>This lead to sustained </a:t>
            </a:r>
            <a:r>
              <a:rPr lang="en-US" altLang="en-US" dirty="0" err="1" smtClean="0">
                <a:latin typeface="Arial Narrow" pitchFamily="34" charset="0"/>
              </a:rPr>
              <a:t>tetanic</a:t>
            </a:r>
            <a:r>
              <a:rPr lang="en-US" altLang="en-US" dirty="0" smtClean="0">
                <a:latin typeface="Arial Narrow" pitchFamily="34" charset="0"/>
              </a:rPr>
              <a:t> contraction</a:t>
            </a:r>
          </a:p>
          <a:p>
            <a:pPr algn="just" eaLnBrk="1" hangingPunct="1">
              <a:lnSpc>
                <a:spcPts val="3700"/>
              </a:lnSpc>
              <a:buFont typeface="Wingdings" pitchFamily="2" charset="2"/>
              <a:buChar char="§"/>
            </a:pPr>
            <a:r>
              <a:rPr lang="en-US" altLang="en-US" dirty="0" smtClean="0">
                <a:latin typeface="Arial Narrow" pitchFamily="34" charset="0"/>
              </a:rPr>
              <a:t>Death is usually from respiratory failure</a:t>
            </a:r>
          </a:p>
        </p:txBody>
      </p:sp>
      <p:sp>
        <p:nvSpPr>
          <p:cNvPr id="92164"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3"/>
          <p:cNvSpPr>
            <a:spLocks noGrp="1"/>
          </p:cNvSpPr>
          <p:nvPr>
            <p:ph type="sldNum" sz="quarter" idx="12"/>
          </p:nvPr>
        </p:nvSpPr>
        <p:spPr/>
        <p:txBody>
          <a:bodyPr rtlCol="0"/>
          <a:lstStyle/>
          <a:p>
            <a:pPr fontAlgn="auto">
              <a:spcBef>
                <a:spcPts val="0"/>
              </a:spcBef>
              <a:spcAft>
                <a:spcPts val="0"/>
              </a:spcAft>
              <a:defRPr/>
            </a:pPr>
            <a:fld id="{4DD081AB-8684-4E91-9979-E6C1732D53FB}" type="slidenum">
              <a:rPr lang="en-GB">
                <a:solidFill>
                  <a:schemeClr val="tx1">
                    <a:tint val="75000"/>
                  </a:schemeClr>
                </a:solidFill>
                <a:latin typeface="+mn-lt"/>
                <a:cs typeface="+mn-cs"/>
              </a:rPr>
              <a:pPr fontAlgn="auto">
                <a:spcBef>
                  <a:spcPts val="0"/>
                </a:spcBef>
                <a:spcAft>
                  <a:spcPts val="0"/>
                </a:spcAft>
                <a:defRPr/>
              </a:pPr>
              <a:t>134</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7200" y="274638"/>
            <a:ext cx="8229600" cy="944562"/>
          </a:xfrm>
        </p:spPr>
        <p:txBody>
          <a:bodyPr/>
          <a:lstStyle/>
          <a:p>
            <a:pPr eaLnBrk="1" hangingPunct="1"/>
            <a:r>
              <a:rPr lang="en-US" altLang="en-US" sz="4000" b="1" smtClean="0">
                <a:solidFill>
                  <a:srgbClr val="002060"/>
                </a:solidFill>
                <a:latin typeface="Arial Narrow" pitchFamily="34" charset="0"/>
              </a:rPr>
              <a:t>Types of Tetanus</a:t>
            </a:r>
            <a:endParaRPr lang="en-US" altLang="en-US" sz="4000" b="1" i="1" smtClean="0">
              <a:solidFill>
                <a:srgbClr val="002060"/>
              </a:solidFill>
              <a:latin typeface="Arial Narrow" pitchFamily="34" charset="0"/>
            </a:endParaRPr>
          </a:p>
        </p:txBody>
      </p:sp>
      <p:sp>
        <p:nvSpPr>
          <p:cNvPr id="197635" name="Rectangle 3"/>
          <p:cNvSpPr>
            <a:spLocks noGrp="1" noChangeArrowheads="1"/>
          </p:cNvSpPr>
          <p:nvPr>
            <p:ph idx="1"/>
          </p:nvPr>
        </p:nvSpPr>
        <p:spPr>
          <a:xfrm>
            <a:off x="228600" y="1143000"/>
            <a:ext cx="8686800" cy="5257800"/>
          </a:xfrm>
        </p:spPr>
        <p:txBody>
          <a:bodyPr rtlCol="0">
            <a:noAutofit/>
          </a:bodyPr>
          <a:lstStyle/>
          <a:p>
            <a:pPr marL="514350" indent="-514350" algn="just">
              <a:lnSpc>
                <a:spcPts val="3600"/>
              </a:lnSpc>
              <a:buFont typeface="+mj-lt"/>
              <a:buAutoNum type="arabicPeriod"/>
              <a:defRPr/>
            </a:pPr>
            <a:r>
              <a:rPr lang="en-US" sz="3600" b="1" dirty="0" smtClean="0">
                <a:solidFill>
                  <a:srgbClr val="FF0000"/>
                </a:solidFill>
                <a:latin typeface="Arial Narrow" pitchFamily="34" charset="0"/>
                <a:ea typeface="+mn-ea"/>
              </a:rPr>
              <a:t>Generalized tetanus </a:t>
            </a:r>
          </a:p>
          <a:p>
            <a:pPr algn="just">
              <a:lnSpc>
                <a:spcPts val="3600"/>
              </a:lnSpc>
              <a:buFont typeface="Wingdings" pitchFamily="2" charset="2"/>
              <a:buChar char="§"/>
              <a:defRPr/>
            </a:pPr>
            <a:r>
              <a:rPr lang="en-US" dirty="0" smtClean="0">
                <a:latin typeface="Arial Narrow" pitchFamily="34" charset="0"/>
                <a:ea typeface="+mn-ea"/>
              </a:rPr>
              <a:t>The most common and the most severe form </a:t>
            </a:r>
          </a:p>
          <a:p>
            <a:pPr algn="just">
              <a:lnSpc>
                <a:spcPts val="3600"/>
              </a:lnSpc>
              <a:buFont typeface="Wingdings" pitchFamily="2" charset="2"/>
              <a:buChar char="§"/>
              <a:defRPr/>
            </a:pPr>
            <a:r>
              <a:rPr lang="en-US" dirty="0" smtClean="0">
                <a:latin typeface="Arial Narrow" pitchFamily="34" charset="0"/>
                <a:ea typeface="+mn-ea"/>
              </a:rPr>
              <a:t>Affect all skeletal muscles </a:t>
            </a:r>
          </a:p>
          <a:p>
            <a:pPr algn="just">
              <a:lnSpc>
                <a:spcPts val="3600"/>
              </a:lnSpc>
              <a:buFont typeface="Wingdings" pitchFamily="2" charset="2"/>
              <a:buChar char="§"/>
              <a:defRPr/>
            </a:pPr>
            <a:r>
              <a:rPr lang="en-US" sz="3600" b="1" dirty="0" smtClean="0">
                <a:solidFill>
                  <a:srgbClr val="7030A0"/>
                </a:solidFill>
                <a:latin typeface="Arial Narrow" pitchFamily="34" charset="0"/>
                <a:ea typeface="+mn-ea"/>
              </a:rPr>
              <a:t>Signs and Symptoms</a:t>
            </a:r>
          </a:p>
          <a:p>
            <a:pPr algn="just">
              <a:lnSpc>
                <a:spcPts val="3600"/>
              </a:lnSpc>
              <a:buFont typeface="Wingdings" pitchFamily="2" charset="2"/>
              <a:buChar char="§"/>
              <a:defRPr/>
            </a:pPr>
            <a:r>
              <a:rPr lang="en-US" sz="3100" dirty="0" err="1" smtClean="0">
                <a:latin typeface="Arial Narrow" pitchFamily="34" charset="0"/>
                <a:ea typeface="+mn-ea"/>
              </a:rPr>
              <a:t>Trismus</a:t>
            </a:r>
            <a:r>
              <a:rPr lang="en-US" sz="3100" dirty="0" smtClean="0">
                <a:solidFill>
                  <a:srgbClr val="FF0000"/>
                </a:solidFill>
                <a:latin typeface="Arial Narrow" pitchFamily="34" charset="0"/>
                <a:ea typeface="+mn-ea"/>
              </a:rPr>
              <a:t> </a:t>
            </a:r>
            <a:r>
              <a:rPr lang="en-US" sz="3100" b="1" dirty="0" smtClean="0">
                <a:solidFill>
                  <a:srgbClr val="0070C0"/>
                </a:solidFill>
                <a:latin typeface="Arial Narrow" pitchFamily="34" charset="0"/>
                <a:ea typeface="+mn-ea"/>
              </a:rPr>
              <a:t>(lockjaw) </a:t>
            </a:r>
            <a:r>
              <a:rPr lang="en-US" sz="3100" dirty="0" smtClean="0">
                <a:latin typeface="Arial Narrow" pitchFamily="34" charset="0"/>
                <a:ea typeface="+mn-ea"/>
              </a:rPr>
              <a:t>&amp; facial spasms </a:t>
            </a:r>
            <a:r>
              <a:rPr lang="en-US" sz="3100" b="1" dirty="0" smtClean="0">
                <a:solidFill>
                  <a:srgbClr val="0070C0"/>
                </a:solidFill>
                <a:latin typeface="Arial Narrow" pitchFamily="34" charset="0"/>
                <a:ea typeface="+mn-ea"/>
              </a:rPr>
              <a:t>(</a:t>
            </a:r>
            <a:r>
              <a:rPr lang="en-US" sz="3100" b="1" dirty="0" err="1" smtClean="0">
                <a:solidFill>
                  <a:srgbClr val="0070C0"/>
                </a:solidFill>
                <a:latin typeface="Arial Narrow" pitchFamily="34" charset="0"/>
                <a:ea typeface="+mn-ea"/>
              </a:rPr>
              <a:t>risus</a:t>
            </a:r>
            <a:r>
              <a:rPr lang="en-US" sz="3100" b="1" dirty="0" smtClean="0">
                <a:solidFill>
                  <a:srgbClr val="0070C0"/>
                </a:solidFill>
                <a:latin typeface="Arial Narrow" pitchFamily="34" charset="0"/>
                <a:ea typeface="+mn-ea"/>
              </a:rPr>
              <a:t> </a:t>
            </a:r>
            <a:r>
              <a:rPr lang="en-US" sz="3100" b="1" dirty="0" err="1" smtClean="0">
                <a:solidFill>
                  <a:srgbClr val="0070C0"/>
                </a:solidFill>
                <a:latin typeface="Arial Narrow" pitchFamily="34" charset="0"/>
                <a:ea typeface="+mn-ea"/>
              </a:rPr>
              <a:t>sardonicus</a:t>
            </a:r>
            <a:r>
              <a:rPr lang="en-US" sz="3100" b="1" dirty="0" smtClean="0">
                <a:solidFill>
                  <a:srgbClr val="0070C0"/>
                </a:solidFill>
                <a:latin typeface="Arial Narrow" pitchFamily="34" charset="0"/>
                <a:ea typeface="+mn-ea"/>
              </a:rPr>
              <a:t>)</a:t>
            </a:r>
          </a:p>
          <a:p>
            <a:pPr algn="just">
              <a:lnSpc>
                <a:spcPts val="3600"/>
              </a:lnSpc>
              <a:buFont typeface="Wingdings" pitchFamily="2" charset="2"/>
              <a:buChar char="§"/>
              <a:defRPr/>
            </a:pPr>
            <a:r>
              <a:rPr lang="en-US" dirty="0" smtClean="0">
                <a:latin typeface="Arial Narrow" pitchFamily="34" charset="0"/>
                <a:ea typeface="+mn-ea"/>
              </a:rPr>
              <a:t>Followed by stiffness of the neck, difficulty in swallowing and rigidity of muscles</a:t>
            </a:r>
          </a:p>
          <a:p>
            <a:pPr algn="just">
              <a:lnSpc>
                <a:spcPts val="3600"/>
              </a:lnSpc>
              <a:buFont typeface="Wingdings" pitchFamily="2" charset="2"/>
              <a:buChar char="§"/>
              <a:defRPr/>
            </a:pPr>
            <a:r>
              <a:rPr lang="en-US" dirty="0" smtClean="0">
                <a:latin typeface="Arial Narrow" pitchFamily="34" charset="0"/>
                <a:ea typeface="+mn-ea"/>
                <a:sym typeface="Symbol"/>
              </a:rPr>
              <a:t></a:t>
            </a:r>
            <a:r>
              <a:rPr lang="en-US" dirty="0" smtClean="0">
                <a:latin typeface="Arial Narrow" pitchFamily="34" charset="0"/>
                <a:ea typeface="+mn-ea"/>
              </a:rPr>
              <a:t> temperature, sweating, </a:t>
            </a:r>
            <a:r>
              <a:rPr lang="en-US" dirty="0" smtClean="0">
                <a:latin typeface="Arial Narrow" pitchFamily="34" charset="0"/>
                <a:ea typeface="+mn-ea"/>
                <a:sym typeface="Symbol"/>
              </a:rPr>
              <a:t></a:t>
            </a:r>
            <a:r>
              <a:rPr lang="en-US" dirty="0" smtClean="0">
                <a:latin typeface="Arial Narrow" pitchFamily="34" charset="0"/>
                <a:ea typeface="+mn-ea"/>
              </a:rPr>
              <a:t>blood pressure,</a:t>
            </a:r>
            <a:r>
              <a:rPr lang="en-US" dirty="0" smtClean="0">
                <a:latin typeface="Arial Narrow" pitchFamily="34" charset="0"/>
                <a:ea typeface="+mn-ea"/>
                <a:sym typeface="Symbol"/>
              </a:rPr>
              <a:t> </a:t>
            </a:r>
            <a:r>
              <a:rPr lang="en-US" dirty="0" smtClean="0">
                <a:latin typeface="Arial Narrow" pitchFamily="34" charset="0"/>
                <a:ea typeface="+mn-ea"/>
              </a:rPr>
              <a:t>heart rate</a:t>
            </a:r>
          </a:p>
          <a:p>
            <a:pPr algn="just">
              <a:lnSpc>
                <a:spcPts val="3600"/>
              </a:lnSpc>
              <a:buFont typeface="Wingdings" pitchFamily="2" charset="2"/>
              <a:buChar char="§"/>
              <a:defRPr/>
            </a:pPr>
            <a:r>
              <a:rPr lang="en-US" dirty="0" smtClean="0">
                <a:latin typeface="Arial Narrow" pitchFamily="34" charset="0"/>
                <a:ea typeface="+mn-ea"/>
              </a:rPr>
              <a:t>Spasms occur frequently &amp; last for minutes with body shaped into characteristic form </a:t>
            </a:r>
            <a:r>
              <a:rPr lang="en-US" b="1" dirty="0" smtClean="0">
                <a:solidFill>
                  <a:srgbClr val="0070C0"/>
                </a:solidFill>
                <a:latin typeface="Arial Narrow" pitchFamily="34" charset="0"/>
                <a:ea typeface="+mn-ea"/>
              </a:rPr>
              <a:t>(</a:t>
            </a:r>
            <a:r>
              <a:rPr lang="en-US" b="1" dirty="0" err="1" smtClean="0">
                <a:solidFill>
                  <a:srgbClr val="0070C0"/>
                </a:solidFill>
                <a:latin typeface="Arial Narrow" pitchFamily="34" charset="0"/>
                <a:ea typeface="+mn-ea"/>
              </a:rPr>
              <a:t>opisthotonos</a:t>
            </a:r>
            <a:r>
              <a:rPr lang="en-US" b="1" dirty="0" smtClean="0">
                <a:solidFill>
                  <a:srgbClr val="0070C0"/>
                </a:solidFill>
                <a:latin typeface="Arial Narrow" pitchFamily="34" charset="0"/>
                <a:ea typeface="+mn-ea"/>
              </a:rPr>
              <a:t>)</a:t>
            </a:r>
          </a:p>
        </p:txBody>
      </p:sp>
      <p:sp>
        <p:nvSpPr>
          <p:cNvPr id="9318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52D6E9A2-8190-452F-9DE8-6583C66CC067}" type="slidenum">
              <a:rPr lang="en-GB">
                <a:solidFill>
                  <a:schemeClr val="tx1">
                    <a:tint val="75000"/>
                  </a:schemeClr>
                </a:solidFill>
                <a:latin typeface="+mn-lt"/>
                <a:cs typeface="+mn-cs"/>
              </a:rPr>
              <a:pPr fontAlgn="auto">
                <a:spcBef>
                  <a:spcPts val="0"/>
                </a:spcBef>
                <a:spcAft>
                  <a:spcPts val="0"/>
                </a:spcAft>
                <a:defRPr/>
              </a:pPr>
              <a:t>135</a:t>
            </a:fld>
            <a:endParaRPr lang="en-GB">
              <a:solidFill>
                <a:schemeClr val="tx1">
                  <a:tint val="75000"/>
                </a:schemeClr>
              </a:solidFill>
              <a:latin typeface="+mn-lt"/>
              <a:cs typeface="+mn-cs"/>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24110" y="1828800"/>
            <a:ext cx="1819275" cy="136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0118" y="6019800"/>
            <a:ext cx="1513882" cy="649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idx="1"/>
          </p:nvPr>
        </p:nvSpPr>
        <p:spPr>
          <a:xfrm>
            <a:off x="250825" y="260350"/>
            <a:ext cx="8820150" cy="6383338"/>
          </a:xfrm>
        </p:spPr>
        <p:txBody>
          <a:bodyPr/>
          <a:lstStyle/>
          <a:p>
            <a:pPr marL="514350" indent="-514350" algn="just">
              <a:lnSpc>
                <a:spcPts val="3700"/>
              </a:lnSpc>
              <a:buFont typeface="+mj-lt"/>
              <a:buAutoNum type="arabicPeriod" startAt="2"/>
              <a:defRPr/>
            </a:pPr>
            <a:r>
              <a:rPr lang="en-US" b="1" dirty="0" smtClean="0">
                <a:solidFill>
                  <a:srgbClr val="FF0000"/>
                </a:solidFill>
                <a:latin typeface="Arial Narrow" pitchFamily="34" charset="0"/>
                <a:ea typeface="+mn-ea"/>
              </a:rPr>
              <a:t>Neonatal tetanus </a:t>
            </a:r>
          </a:p>
          <a:p>
            <a:pPr algn="just">
              <a:lnSpc>
                <a:spcPts val="3700"/>
              </a:lnSpc>
              <a:buFont typeface="Wingdings" pitchFamily="2" charset="2"/>
              <a:buChar char="§"/>
              <a:defRPr/>
            </a:pPr>
            <a:r>
              <a:rPr lang="en-US" dirty="0" smtClean="0">
                <a:latin typeface="Arial Narrow" pitchFamily="34" charset="0"/>
                <a:ea typeface="+mn-ea"/>
              </a:rPr>
              <a:t>Similar to </a:t>
            </a:r>
            <a:r>
              <a:rPr lang="en-US" b="1" u="sng" dirty="0" smtClean="0">
                <a:solidFill>
                  <a:srgbClr val="7030A0"/>
                </a:solidFill>
                <a:latin typeface="Arial Narrow" pitchFamily="34" charset="0"/>
                <a:ea typeface="+mn-ea"/>
              </a:rPr>
              <a:t>generalized tetanus </a:t>
            </a:r>
            <a:r>
              <a:rPr lang="en-US" dirty="0" smtClean="0">
                <a:latin typeface="Arial Narrow" pitchFamily="34" charset="0"/>
                <a:ea typeface="+mn-ea"/>
              </a:rPr>
              <a:t>except affects neonates </a:t>
            </a:r>
          </a:p>
          <a:p>
            <a:pPr algn="just">
              <a:lnSpc>
                <a:spcPts val="3700"/>
              </a:lnSpc>
              <a:buFont typeface="Wingdings" pitchFamily="2" charset="2"/>
              <a:buChar char="§"/>
              <a:defRPr/>
            </a:pPr>
            <a:r>
              <a:rPr lang="en-US" dirty="0" smtClean="0">
                <a:latin typeface="Arial Narrow" pitchFamily="34" charset="0"/>
                <a:ea typeface="+mn-ea"/>
              </a:rPr>
              <a:t>Rare in developed countries</a:t>
            </a:r>
            <a:endParaRPr lang="en-US" b="1" dirty="0" smtClean="0">
              <a:solidFill>
                <a:srgbClr val="7030A0"/>
              </a:solidFill>
              <a:latin typeface="Arial Narrow" pitchFamily="34" charset="0"/>
              <a:ea typeface="+mn-ea"/>
            </a:endParaRPr>
          </a:p>
          <a:p>
            <a:pPr marL="514350" indent="-514350" algn="just">
              <a:lnSpc>
                <a:spcPts val="3700"/>
              </a:lnSpc>
              <a:buFont typeface="+mj-lt"/>
              <a:buAutoNum type="arabicPeriod" startAt="2"/>
              <a:defRPr/>
            </a:pPr>
            <a:r>
              <a:rPr lang="en-US" b="1" dirty="0" smtClean="0">
                <a:solidFill>
                  <a:srgbClr val="FF0000"/>
                </a:solidFill>
                <a:latin typeface="Arial Narrow" pitchFamily="34" charset="0"/>
                <a:ea typeface="+mn-ea"/>
              </a:rPr>
              <a:t>Local tetanus </a:t>
            </a:r>
          </a:p>
          <a:p>
            <a:pPr algn="just">
              <a:lnSpc>
                <a:spcPts val="3700"/>
              </a:lnSpc>
              <a:buFont typeface="Wingdings" pitchFamily="2" charset="2"/>
              <a:buChar char="§"/>
              <a:defRPr/>
            </a:pPr>
            <a:r>
              <a:rPr lang="en-US" dirty="0" smtClean="0">
                <a:latin typeface="Arial Narrow" pitchFamily="34" charset="0"/>
                <a:ea typeface="+mn-ea"/>
              </a:rPr>
              <a:t>Muscle spasms at or near the infected wound</a:t>
            </a:r>
          </a:p>
          <a:p>
            <a:pPr algn="just">
              <a:lnSpc>
                <a:spcPts val="3700"/>
              </a:lnSpc>
              <a:buFont typeface="Wingdings" pitchFamily="2" charset="2"/>
              <a:buChar char="§"/>
              <a:defRPr/>
            </a:pPr>
            <a:r>
              <a:rPr lang="en-US" b="1" u="sng" dirty="0" smtClean="0">
                <a:solidFill>
                  <a:srgbClr val="7030A0"/>
                </a:solidFill>
                <a:latin typeface="Arial Narrow" pitchFamily="34" charset="0"/>
                <a:ea typeface="+mn-ea"/>
              </a:rPr>
              <a:t>Can progress to generalized tetanus</a:t>
            </a:r>
          </a:p>
          <a:p>
            <a:pPr marL="514350" indent="-514350" algn="just">
              <a:lnSpc>
                <a:spcPts val="3700"/>
              </a:lnSpc>
              <a:buFont typeface="+mj-lt"/>
              <a:buAutoNum type="arabicPeriod" startAt="4"/>
              <a:defRPr/>
            </a:pPr>
            <a:r>
              <a:rPr lang="en-US" b="1" dirty="0" smtClean="0">
                <a:solidFill>
                  <a:srgbClr val="FF0000"/>
                </a:solidFill>
                <a:latin typeface="Arial Narrow" pitchFamily="34" charset="0"/>
                <a:ea typeface="+mn-ea"/>
              </a:rPr>
              <a:t>Cephalic tetanus</a:t>
            </a:r>
          </a:p>
          <a:p>
            <a:pPr algn="just">
              <a:lnSpc>
                <a:spcPts val="3700"/>
              </a:lnSpc>
              <a:buFont typeface="Wingdings" pitchFamily="2" charset="2"/>
              <a:buChar char="§"/>
              <a:defRPr/>
            </a:pPr>
            <a:r>
              <a:rPr lang="en-US" sz="3000" dirty="0" smtClean="0">
                <a:latin typeface="Arial Narrow" pitchFamily="34" charset="0"/>
                <a:ea typeface="+mn-ea"/>
              </a:rPr>
              <a:t>Affect facial muscles:2days after head injury or ear infection</a:t>
            </a:r>
          </a:p>
          <a:p>
            <a:pPr algn="just">
              <a:lnSpc>
                <a:spcPts val="3700"/>
              </a:lnSpc>
              <a:buFont typeface="Wingdings" pitchFamily="2" charset="2"/>
              <a:buChar char="§"/>
              <a:defRPr/>
            </a:pPr>
            <a:r>
              <a:rPr lang="en-US" dirty="0" smtClean="0">
                <a:latin typeface="Arial Narrow" pitchFamily="34" charset="0"/>
                <a:ea typeface="+mn-ea"/>
              </a:rPr>
              <a:t>Involvement of cranial nerves, especially in facial area </a:t>
            </a:r>
          </a:p>
          <a:p>
            <a:pPr algn="just">
              <a:lnSpc>
                <a:spcPts val="3700"/>
              </a:lnSpc>
              <a:buFont typeface="Wingdings" pitchFamily="2" charset="2"/>
              <a:buChar char="§"/>
              <a:defRPr/>
            </a:pPr>
            <a:r>
              <a:rPr lang="en-US" dirty="0" smtClean="0">
                <a:latin typeface="Arial Narrow" pitchFamily="34" charset="0"/>
                <a:ea typeface="+mn-ea"/>
              </a:rPr>
              <a:t>Lockjaw and facial spasms</a:t>
            </a:r>
          </a:p>
          <a:p>
            <a:pPr algn="just">
              <a:lnSpc>
                <a:spcPts val="3700"/>
              </a:lnSpc>
              <a:buFont typeface="Wingdings" pitchFamily="2" charset="2"/>
              <a:buChar char="§"/>
              <a:defRPr/>
            </a:pPr>
            <a:r>
              <a:rPr lang="en-US" b="1" u="sng" dirty="0" smtClean="0">
                <a:solidFill>
                  <a:srgbClr val="7030A0"/>
                </a:solidFill>
                <a:latin typeface="Arial Narrow" pitchFamily="34" charset="0"/>
                <a:ea typeface="+mn-ea"/>
              </a:rPr>
              <a:t>Can easily progress to generalized tetanus</a:t>
            </a:r>
          </a:p>
        </p:txBody>
      </p:sp>
      <p:sp>
        <p:nvSpPr>
          <p:cNvPr id="94212"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3"/>
          <p:cNvSpPr>
            <a:spLocks noGrp="1"/>
          </p:cNvSpPr>
          <p:nvPr>
            <p:ph type="sldNum" sz="quarter" idx="12"/>
          </p:nvPr>
        </p:nvSpPr>
        <p:spPr/>
        <p:txBody>
          <a:bodyPr rtlCol="0"/>
          <a:lstStyle/>
          <a:p>
            <a:pPr fontAlgn="auto">
              <a:spcBef>
                <a:spcPts val="0"/>
              </a:spcBef>
              <a:spcAft>
                <a:spcPts val="0"/>
              </a:spcAft>
              <a:defRPr/>
            </a:pPr>
            <a:fld id="{2CA88133-1A44-44A8-A0FA-20CCF6D9D366}" type="slidenum">
              <a:rPr lang="en-GB">
                <a:solidFill>
                  <a:schemeClr val="tx1">
                    <a:tint val="75000"/>
                  </a:schemeClr>
                </a:solidFill>
                <a:latin typeface="+mn-lt"/>
                <a:cs typeface="+mn-cs"/>
              </a:rPr>
              <a:pPr fontAlgn="auto">
                <a:spcBef>
                  <a:spcPts val="0"/>
                </a:spcBef>
                <a:spcAft>
                  <a:spcPts val="0"/>
                </a:spcAft>
                <a:defRPr/>
              </a:pPr>
              <a:t>136</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457200" y="274638"/>
            <a:ext cx="8229600" cy="868362"/>
          </a:xfrm>
        </p:spPr>
        <p:txBody>
          <a:bodyPr/>
          <a:lstStyle/>
          <a:p>
            <a:pPr eaLnBrk="1" hangingPunct="1"/>
            <a:r>
              <a:rPr lang="en-US" altLang="en-US" b="1" dirty="0" smtClean="0">
                <a:solidFill>
                  <a:srgbClr val="002060"/>
                </a:solidFill>
                <a:latin typeface="Arial Narrow" pitchFamily="34" charset="0"/>
              </a:rPr>
              <a:t>Laboratory Diagnosis of Tetanus</a:t>
            </a:r>
          </a:p>
        </p:txBody>
      </p:sp>
      <p:sp>
        <p:nvSpPr>
          <p:cNvPr id="95235" name="Rectangle 3"/>
          <p:cNvSpPr>
            <a:spLocks noGrp="1" noChangeArrowheads="1"/>
          </p:cNvSpPr>
          <p:nvPr>
            <p:ph idx="1"/>
          </p:nvPr>
        </p:nvSpPr>
        <p:spPr>
          <a:xfrm>
            <a:off x="381000" y="1066800"/>
            <a:ext cx="8458200" cy="5334000"/>
          </a:xfrm>
        </p:spPr>
        <p:txBody>
          <a:bodyPr/>
          <a:lstStyle/>
          <a:p>
            <a:pPr algn="just" eaLnBrk="1" hangingPunct="1">
              <a:lnSpc>
                <a:spcPts val="4200"/>
              </a:lnSpc>
              <a:buFont typeface="Wingdings" pitchFamily="2" charset="2"/>
              <a:buChar char="§"/>
            </a:pPr>
            <a:r>
              <a:rPr lang="en-US" altLang="en-US" dirty="0" smtClean="0">
                <a:latin typeface="Arial Narrow" pitchFamily="34" charset="0"/>
              </a:rPr>
              <a:t>It depends primarily upon the clinical manifestation of tetanus including muscle spasm and rigidity</a:t>
            </a:r>
            <a:endParaRPr lang="en-US" altLang="en-US" b="1" dirty="0" smtClean="0">
              <a:latin typeface="Arial Narrow" pitchFamily="34" charset="0"/>
            </a:endParaRPr>
          </a:p>
          <a:p>
            <a:pPr algn="just" eaLnBrk="1" hangingPunct="1">
              <a:lnSpc>
                <a:spcPts val="4200"/>
              </a:lnSpc>
              <a:buFont typeface="Wingdings" pitchFamily="2" charset="2"/>
              <a:buChar char="§"/>
            </a:pPr>
            <a:r>
              <a:rPr lang="en-US" altLang="en-US" b="1" u="sng" dirty="0" smtClean="0">
                <a:solidFill>
                  <a:srgbClr val="FF0000"/>
                </a:solidFill>
                <a:latin typeface="Arial Narrow" pitchFamily="34" charset="0"/>
              </a:rPr>
              <a:t>Specimen:</a:t>
            </a:r>
            <a:r>
              <a:rPr lang="en-US" altLang="en-US" dirty="0" smtClean="0">
                <a:solidFill>
                  <a:srgbClr val="FF0000"/>
                </a:solidFill>
                <a:latin typeface="Arial Narrow" pitchFamily="34" charset="0"/>
              </a:rPr>
              <a:t> </a:t>
            </a:r>
            <a:r>
              <a:rPr lang="en-US" altLang="en-US" dirty="0" smtClean="0">
                <a:latin typeface="Arial Narrow" pitchFamily="34" charset="0"/>
              </a:rPr>
              <a:t>Wound exudates using capillary tube</a:t>
            </a:r>
            <a:endParaRPr lang="en-US" altLang="en-US" b="1" dirty="0" smtClean="0">
              <a:latin typeface="Arial Narrow" pitchFamily="34" charset="0"/>
            </a:endParaRPr>
          </a:p>
          <a:p>
            <a:pPr algn="just" eaLnBrk="1" hangingPunct="1">
              <a:lnSpc>
                <a:spcPts val="4200"/>
              </a:lnSpc>
              <a:buFont typeface="Wingdings" pitchFamily="2" charset="2"/>
              <a:buChar char="§"/>
            </a:pPr>
            <a:r>
              <a:rPr lang="en-US" altLang="en-US" b="1" u="sng" dirty="0" smtClean="0">
                <a:solidFill>
                  <a:srgbClr val="FF0000"/>
                </a:solidFill>
                <a:latin typeface="Arial Narrow" pitchFamily="34" charset="0"/>
              </a:rPr>
              <a:t>Culture:</a:t>
            </a:r>
            <a:r>
              <a:rPr lang="en-US" altLang="en-US" b="1" dirty="0" smtClean="0">
                <a:solidFill>
                  <a:srgbClr val="FF0000"/>
                </a:solidFill>
                <a:latin typeface="Arial Narrow" pitchFamily="34" charset="0"/>
              </a:rPr>
              <a:t> </a:t>
            </a:r>
          </a:p>
          <a:p>
            <a:pPr algn="just" eaLnBrk="1" hangingPunct="1">
              <a:lnSpc>
                <a:spcPts val="4200"/>
              </a:lnSpc>
              <a:buFont typeface="Wingdings" pitchFamily="2" charset="2"/>
              <a:buChar char="§"/>
            </a:pPr>
            <a:r>
              <a:rPr lang="en-US" altLang="en-US" dirty="0" smtClean="0">
                <a:latin typeface="Arial Narrow" pitchFamily="34" charset="0"/>
              </a:rPr>
              <a:t>On blood agar and incubated </a:t>
            </a:r>
            <a:r>
              <a:rPr lang="en-US" altLang="en-US" dirty="0" err="1" smtClean="0">
                <a:latin typeface="Arial Narrow" pitchFamily="34" charset="0"/>
              </a:rPr>
              <a:t>anaerobically</a:t>
            </a:r>
            <a:endParaRPr lang="en-US" altLang="en-US" dirty="0" smtClean="0">
              <a:latin typeface="Arial Narrow" pitchFamily="34" charset="0"/>
            </a:endParaRPr>
          </a:p>
          <a:p>
            <a:pPr algn="just" eaLnBrk="1" hangingPunct="1">
              <a:lnSpc>
                <a:spcPts val="4200"/>
              </a:lnSpc>
              <a:buFont typeface="Wingdings" pitchFamily="2" charset="2"/>
              <a:buChar char="§"/>
            </a:pPr>
            <a:r>
              <a:rPr lang="en-US" altLang="en-US" dirty="0" smtClean="0">
                <a:latin typeface="Arial Narrow" pitchFamily="34" charset="0"/>
              </a:rPr>
              <a:t>Growth appears as fine spreading film &amp; </a:t>
            </a:r>
            <a:r>
              <a:rPr lang="el-GR" altLang="en-US" dirty="0" smtClean="0">
                <a:latin typeface="Arial Narrow" pitchFamily="34" charset="0"/>
              </a:rPr>
              <a:t>β</a:t>
            </a:r>
            <a:r>
              <a:rPr lang="en-US" altLang="en-US" dirty="0" smtClean="0">
                <a:latin typeface="Arial Narrow" pitchFamily="34" charset="0"/>
              </a:rPr>
              <a:t>-hemolytic</a:t>
            </a:r>
            <a:endParaRPr lang="el-GR" altLang="en-US" b="1" dirty="0" smtClean="0">
              <a:latin typeface="Arial Narrow" pitchFamily="34" charset="0"/>
            </a:endParaRPr>
          </a:p>
          <a:p>
            <a:pPr algn="just" eaLnBrk="1" hangingPunct="1">
              <a:lnSpc>
                <a:spcPts val="4200"/>
              </a:lnSpc>
              <a:buFont typeface="Wingdings" pitchFamily="2" charset="2"/>
              <a:buChar char="§"/>
            </a:pPr>
            <a:r>
              <a:rPr lang="en-US" altLang="en-US" b="1" dirty="0" smtClean="0">
                <a:solidFill>
                  <a:srgbClr val="FF0000"/>
                </a:solidFill>
                <a:latin typeface="Arial Narrow" pitchFamily="34" charset="0"/>
              </a:rPr>
              <a:t>Gram stain </a:t>
            </a:r>
            <a:r>
              <a:rPr lang="en-US" altLang="en-US" dirty="0" smtClean="0">
                <a:latin typeface="Arial Narrow" pitchFamily="34" charset="0"/>
              </a:rPr>
              <a:t>is a good method for identifying</a:t>
            </a:r>
          </a:p>
          <a:p>
            <a:pPr algn="just" eaLnBrk="1" hangingPunct="1">
              <a:lnSpc>
                <a:spcPts val="4200"/>
              </a:lnSpc>
              <a:buFont typeface="Wingdings" pitchFamily="2" charset="2"/>
              <a:buChar char="§"/>
            </a:pPr>
            <a:r>
              <a:rPr lang="en-US" altLang="en-US" dirty="0" smtClean="0">
                <a:latin typeface="Arial Narrow" pitchFamily="34" charset="0"/>
              </a:rPr>
              <a:t>Gram positive rod, motile with a round terminal spore giving a </a:t>
            </a:r>
            <a:r>
              <a:rPr lang="en-US" altLang="en-US" b="1" u="sng" dirty="0" smtClean="0">
                <a:solidFill>
                  <a:srgbClr val="7030A0"/>
                </a:solidFill>
                <a:latin typeface="Arial Narrow" pitchFamily="34" charset="0"/>
              </a:rPr>
              <a:t>drumstick appearance </a:t>
            </a:r>
          </a:p>
        </p:txBody>
      </p:sp>
      <p:sp>
        <p:nvSpPr>
          <p:cNvPr id="9523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62EADDAC-FDB5-4F87-B224-0B8F1ADF8085}" type="slidenum">
              <a:rPr lang="en-GB">
                <a:solidFill>
                  <a:schemeClr val="tx1">
                    <a:tint val="75000"/>
                  </a:schemeClr>
                </a:solidFill>
                <a:latin typeface="+mn-lt"/>
                <a:cs typeface="+mn-cs"/>
              </a:rPr>
              <a:pPr fontAlgn="auto">
                <a:spcBef>
                  <a:spcPts val="0"/>
                </a:spcBef>
                <a:spcAft>
                  <a:spcPts val="0"/>
                </a:spcAft>
                <a:defRPr/>
              </a:pPr>
              <a:t>137</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274638"/>
            <a:ext cx="8229600" cy="792162"/>
          </a:xfrm>
        </p:spPr>
        <p:txBody>
          <a:bodyPr/>
          <a:lstStyle/>
          <a:p>
            <a:pPr eaLnBrk="1" hangingPunct="1"/>
            <a:r>
              <a:rPr lang="en-US" altLang="en-US" b="1" smtClean="0">
                <a:solidFill>
                  <a:srgbClr val="002060"/>
                </a:solidFill>
                <a:latin typeface="Arial Narrow" pitchFamily="34" charset="0"/>
              </a:rPr>
              <a:t>Prevention</a:t>
            </a:r>
          </a:p>
        </p:txBody>
      </p:sp>
      <p:sp>
        <p:nvSpPr>
          <p:cNvPr id="96259" name="Rectangle 3"/>
          <p:cNvSpPr>
            <a:spLocks noGrp="1" noChangeArrowheads="1"/>
          </p:cNvSpPr>
          <p:nvPr>
            <p:ph idx="1"/>
          </p:nvPr>
        </p:nvSpPr>
        <p:spPr>
          <a:xfrm>
            <a:off x="304800" y="1371600"/>
            <a:ext cx="8686800" cy="5029200"/>
          </a:xfrm>
        </p:spPr>
        <p:txBody>
          <a:bodyPr/>
          <a:lstStyle/>
          <a:p>
            <a:pPr algn="just" eaLnBrk="1" hangingPunct="1">
              <a:lnSpc>
                <a:spcPts val="6000"/>
              </a:lnSpc>
              <a:buClr>
                <a:srgbClr val="FF0000"/>
              </a:buClr>
              <a:buFont typeface="Wingdings" pitchFamily="2" charset="2"/>
              <a:buChar char="§"/>
            </a:pPr>
            <a:r>
              <a:rPr lang="en-US" altLang="en-US" dirty="0" smtClean="0">
                <a:latin typeface="Arial Narrow" pitchFamily="34" charset="0"/>
              </a:rPr>
              <a:t>Prevented by active Immunization with tetanus </a:t>
            </a:r>
            <a:r>
              <a:rPr lang="en-US" altLang="en-US" dirty="0" err="1" smtClean="0">
                <a:latin typeface="Arial Narrow" pitchFamily="34" charset="0"/>
              </a:rPr>
              <a:t>toxoid</a:t>
            </a:r>
            <a:endParaRPr lang="en-US" altLang="en-US" dirty="0" smtClean="0">
              <a:latin typeface="Arial Narrow" pitchFamily="34" charset="0"/>
            </a:endParaRPr>
          </a:p>
          <a:p>
            <a:pPr algn="just" eaLnBrk="1" hangingPunct="1">
              <a:lnSpc>
                <a:spcPts val="6000"/>
              </a:lnSpc>
              <a:buClr>
                <a:srgbClr val="FF0000"/>
              </a:buClr>
              <a:buFont typeface="Wingdings" pitchFamily="2" charset="2"/>
              <a:buChar char="§"/>
            </a:pPr>
            <a:r>
              <a:rPr lang="en-US" altLang="en-US" sz="3200" dirty="0" err="1" smtClean="0">
                <a:latin typeface="Arial Narrow" pitchFamily="34" charset="0"/>
              </a:rPr>
              <a:t>Toxoid</a:t>
            </a:r>
            <a:r>
              <a:rPr lang="en-US" altLang="en-US" sz="3200" dirty="0" smtClean="0">
                <a:latin typeface="Arial Narrow" pitchFamily="34" charset="0"/>
              </a:rPr>
              <a:t> is inactivated toxin either by formal or alum</a:t>
            </a:r>
          </a:p>
          <a:p>
            <a:pPr algn="just" eaLnBrk="1" hangingPunct="1">
              <a:lnSpc>
                <a:spcPts val="6000"/>
              </a:lnSpc>
              <a:buClr>
                <a:srgbClr val="FF0000"/>
              </a:buClr>
              <a:buFont typeface="Wingdings" pitchFamily="2" charset="2"/>
              <a:buChar char="§"/>
            </a:pPr>
            <a:r>
              <a:rPr lang="en-US" altLang="en-US" sz="3200" dirty="0" smtClean="0">
                <a:latin typeface="Arial Narrow" pitchFamily="34" charset="0"/>
              </a:rPr>
              <a:t>DTP give at 2, 4, 6 and 18  months of birth</a:t>
            </a:r>
          </a:p>
          <a:p>
            <a:pPr algn="just" eaLnBrk="1" hangingPunct="1">
              <a:lnSpc>
                <a:spcPts val="6000"/>
              </a:lnSpc>
              <a:buClr>
                <a:srgbClr val="FF0000"/>
              </a:buClr>
              <a:buFont typeface="Wingdings" pitchFamily="2" charset="2"/>
              <a:buChar char="§"/>
            </a:pPr>
            <a:r>
              <a:rPr lang="en-US" altLang="en-US" sz="3200" dirty="0" smtClean="0">
                <a:latin typeface="Arial Narrow" pitchFamily="34" charset="0"/>
              </a:rPr>
              <a:t>Booster dose is given before school entry at 4-6 years</a:t>
            </a:r>
          </a:p>
          <a:p>
            <a:pPr algn="just" eaLnBrk="1" hangingPunct="1">
              <a:lnSpc>
                <a:spcPts val="6000"/>
              </a:lnSpc>
              <a:buClr>
                <a:srgbClr val="FF0000"/>
              </a:buClr>
              <a:buFont typeface="Wingdings" pitchFamily="2" charset="2"/>
              <a:buChar char="§"/>
            </a:pPr>
            <a:r>
              <a:rPr lang="en-US" altLang="en-US" sz="3200" dirty="0" smtClean="0">
                <a:latin typeface="Arial Narrow" pitchFamily="34" charset="0"/>
              </a:rPr>
              <a:t>Prophylactic dose is performed once every 10 years</a:t>
            </a:r>
          </a:p>
          <a:p>
            <a:pPr algn="just" eaLnBrk="1" hangingPunct="1">
              <a:lnSpc>
                <a:spcPts val="6000"/>
              </a:lnSpc>
              <a:buClr>
                <a:srgbClr val="FF0000"/>
              </a:buClr>
              <a:buFont typeface="Wingdings" pitchFamily="2" charset="2"/>
              <a:buChar char="§"/>
            </a:pPr>
            <a:r>
              <a:rPr lang="en-US" altLang="en-US" sz="3200" dirty="0" smtClean="0">
                <a:latin typeface="Arial Narrow" pitchFamily="34" charset="0"/>
              </a:rPr>
              <a:t>Pregnant women must take the vaccine</a:t>
            </a:r>
          </a:p>
        </p:txBody>
      </p:sp>
      <p:sp>
        <p:nvSpPr>
          <p:cNvPr id="9626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DC9C6ECE-27FC-4DDD-9986-A84A142F488D}" type="slidenum">
              <a:rPr lang="en-GB">
                <a:solidFill>
                  <a:schemeClr val="tx1">
                    <a:tint val="75000"/>
                  </a:schemeClr>
                </a:solidFill>
                <a:latin typeface="+mn-lt"/>
                <a:cs typeface="+mn-cs"/>
              </a:rPr>
              <a:pPr fontAlgn="auto">
                <a:spcBef>
                  <a:spcPts val="0"/>
                </a:spcBef>
                <a:spcAft>
                  <a:spcPts val="0"/>
                </a:spcAft>
                <a:defRPr/>
              </a:pPr>
              <a:t>138</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274638"/>
            <a:ext cx="8229600" cy="715962"/>
          </a:xfrm>
        </p:spPr>
        <p:txBody>
          <a:bodyPr/>
          <a:lstStyle/>
          <a:p>
            <a:pPr eaLnBrk="1" hangingPunct="1"/>
            <a:r>
              <a:rPr lang="en-US" altLang="en-US" b="1" smtClean="0">
                <a:solidFill>
                  <a:srgbClr val="002060"/>
                </a:solidFill>
                <a:latin typeface="Arial Narrow" pitchFamily="34" charset="0"/>
              </a:rPr>
              <a:t>Treatment</a:t>
            </a:r>
          </a:p>
        </p:txBody>
      </p:sp>
      <p:sp>
        <p:nvSpPr>
          <p:cNvPr id="14339" name="Rectangle 3"/>
          <p:cNvSpPr>
            <a:spLocks noGrp="1" noChangeArrowheads="1"/>
          </p:cNvSpPr>
          <p:nvPr>
            <p:ph idx="1"/>
          </p:nvPr>
        </p:nvSpPr>
        <p:spPr>
          <a:xfrm>
            <a:off x="304800" y="990600"/>
            <a:ext cx="8610600" cy="5410200"/>
          </a:xfrm>
        </p:spPr>
        <p:txBody>
          <a:bodyPr/>
          <a:lstStyle/>
          <a:p>
            <a:pPr marL="514350" indent="-514350" algn="just" eaLnBrk="1" hangingPunct="1">
              <a:lnSpc>
                <a:spcPts val="2900"/>
              </a:lnSpc>
              <a:buClr>
                <a:srgbClr val="FF0000"/>
              </a:buClr>
              <a:buFont typeface="Calibri" pitchFamily="34" charset="0"/>
              <a:buAutoNum type="alphaUcPeriod"/>
              <a:defRPr/>
            </a:pPr>
            <a:r>
              <a:rPr lang="en-US" sz="2800" b="1" dirty="0" smtClean="0">
                <a:solidFill>
                  <a:srgbClr val="0070C0"/>
                </a:solidFill>
                <a:latin typeface="Arial Narrow" pitchFamily="34" charset="0"/>
                <a:ea typeface="+mn-ea"/>
              </a:rPr>
              <a:t>Clear the toxin and the toxin producing bacteria</a:t>
            </a:r>
          </a:p>
          <a:p>
            <a:pPr marL="914400" lvl="1" indent="-457200" algn="just" eaLnBrk="1" hangingPunct="1">
              <a:lnSpc>
                <a:spcPts val="2900"/>
              </a:lnSpc>
              <a:buClr>
                <a:srgbClr val="FF0000"/>
              </a:buClr>
              <a:buFont typeface="Calibri" pitchFamily="34" charset="0"/>
              <a:buAutoNum type="arabicPeriod"/>
              <a:defRPr/>
            </a:pPr>
            <a:r>
              <a:rPr lang="en-US" dirty="0" smtClean="0">
                <a:latin typeface="Arial Narrow" pitchFamily="34" charset="0"/>
                <a:ea typeface="+mn-ea"/>
              </a:rPr>
              <a:t>Give Anti-</a:t>
            </a:r>
            <a:r>
              <a:rPr lang="en-US" dirty="0" err="1" smtClean="0">
                <a:latin typeface="Arial Narrow" pitchFamily="34" charset="0"/>
                <a:ea typeface="+mn-ea"/>
              </a:rPr>
              <a:t>Tetanic</a:t>
            </a:r>
            <a:r>
              <a:rPr lang="en-US" dirty="0" smtClean="0">
                <a:latin typeface="Arial Narrow" pitchFamily="34" charset="0"/>
                <a:ea typeface="+mn-ea"/>
              </a:rPr>
              <a:t> Sera (ATS)- </a:t>
            </a:r>
            <a:r>
              <a:rPr lang="en-US" b="1" u="sng" dirty="0" smtClean="0">
                <a:solidFill>
                  <a:srgbClr val="7030A0"/>
                </a:solidFill>
                <a:latin typeface="Arial Narrow" pitchFamily="34" charset="0"/>
                <a:ea typeface="+mn-ea"/>
              </a:rPr>
              <a:t>Passive immunization</a:t>
            </a:r>
          </a:p>
          <a:p>
            <a:pPr marL="914400" lvl="1" indent="-457200" algn="just" eaLnBrk="1" hangingPunct="1">
              <a:lnSpc>
                <a:spcPts val="2900"/>
              </a:lnSpc>
              <a:buClr>
                <a:srgbClr val="FF0000"/>
              </a:buClr>
              <a:defRPr/>
            </a:pPr>
            <a:r>
              <a:rPr lang="en-US" dirty="0" smtClean="0">
                <a:latin typeface="Arial Narrow" pitchFamily="34" charset="0"/>
                <a:ea typeface="+mn-ea"/>
              </a:rPr>
              <a:t>To neutralize the circulating toxins</a:t>
            </a:r>
            <a:endParaRPr lang="en-US" u="sng" dirty="0" smtClean="0">
              <a:latin typeface="Arial Narrow" pitchFamily="34" charset="0"/>
              <a:ea typeface="+mn-ea"/>
            </a:endParaRPr>
          </a:p>
          <a:p>
            <a:pPr marL="914400" lvl="1" indent="-457200" algn="just" eaLnBrk="1" hangingPunct="1">
              <a:lnSpc>
                <a:spcPts val="2900"/>
              </a:lnSpc>
              <a:buClr>
                <a:srgbClr val="FF0000"/>
              </a:buClr>
              <a:defRPr/>
            </a:pPr>
            <a:r>
              <a:rPr lang="en-US" dirty="0" smtClean="0">
                <a:latin typeface="Arial Narrow" pitchFamily="34" charset="0"/>
                <a:ea typeface="+mn-ea"/>
              </a:rPr>
              <a:t>ATS is tetanus immune globulins</a:t>
            </a:r>
          </a:p>
          <a:p>
            <a:pPr marL="971550" lvl="1" indent="-514350" algn="just" eaLnBrk="1" hangingPunct="1">
              <a:lnSpc>
                <a:spcPts val="2900"/>
              </a:lnSpc>
              <a:buClr>
                <a:srgbClr val="FF0000"/>
              </a:buClr>
              <a:buFont typeface="+mj-lt"/>
              <a:buAutoNum type="arabicPeriod" startAt="2"/>
              <a:defRPr/>
            </a:pPr>
            <a:r>
              <a:rPr lang="en-US" dirty="0" smtClean="0">
                <a:latin typeface="Arial Narrow" pitchFamily="34" charset="0"/>
                <a:ea typeface="+mn-ea"/>
              </a:rPr>
              <a:t>Give booster dose DTP to stimulate immune response</a:t>
            </a:r>
          </a:p>
          <a:p>
            <a:pPr marL="914400" lvl="1" indent="-457200" algn="just" eaLnBrk="1" hangingPunct="1">
              <a:lnSpc>
                <a:spcPts val="2900"/>
              </a:lnSpc>
              <a:buClr>
                <a:srgbClr val="FF0000"/>
              </a:buClr>
              <a:buFont typeface="Calibri" pitchFamily="34" charset="0"/>
              <a:buAutoNum type="arabicPeriod" startAt="2"/>
              <a:defRPr/>
            </a:pPr>
            <a:r>
              <a:rPr lang="en-US" dirty="0" smtClean="0">
                <a:latin typeface="Arial Narrow" pitchFamily="34" charset="0"/>
                <a:ea typeface="+mn-ea"/>
              </a:rPr>
              <a:t>Clean the wound, excising any devitalized tissue </a:t>
            </a:r>
          </a:p>
          <a:p>
            <a:pPr marL="1314450" lvl="2" indent="-457200" algn="just" eaLnBrk="1" hangingPunct="1">
              <a:lnSpc>
                <a:spcPts val="2900"/>
              </a:lnSpc>
              <a:buClr>
                <a:srgbClr val="7030A0"/>
              </a:buClr>
              <a:defRPr/>
            </a:pPr>
            <a:r>
              <a:rPr lang="en-US" sz="2800" dirty="0" smtClean="0">
                <a:latin typeface="Arial Narrow" pitchFamily="34" charset="0"/>
                <a:ea typeface="+mn-ea"/>
              </a:rPr>
              <a:t>To remove source of </a:t>
            </a:r>
            <a:r>
              <a:rPr lang="en-US" sz="2800" i="1" dirty="0" smtClean="0">
                <a:latin typeface="Arial Narrow" pitchFamily="34" charset="0"/>
                <a:ea typeface="+mn-ea"/>
              </a:rPr>
              <a:t>C. </a:t>
            </a:r>
            <a:r>
              <a:rPr lang="en-US" sz="2800" i="1" dirty="0" err="1" smtClean="0">
                <a:latin typeface="Arial Narrow" pitchFamily="34" charset="0"/>
                <a:ea typeface="+mn-ea"/>
              </a:rPr>
              <a:t>tetani</a:t>
            </a:r>
            <a:endParaRPr lang="en-US" sz="2800" i="1" dirty="0" smtClean="0">
              <a:latin typeface="Arial Narrow" pitchFamily="34" charset="0"/>
              <a:ea typeface="+mn-ea"/>
            </a:endParaRPr>
          </a:p>
          <a:p>
            <a:pPr marL="914400" lvl="1" indent="-457200" algn="just" eaLnBrk="1" hangingPunct="1">
              <a:lnSpc>
                <a:spcPts val="2900"/>
              </a:lnSpc>
              <a:buClr>
                <a:srgbClr val="FF0000"/>
              </a:buClr>
              <a:buFont typeface="Calibri" pitchFamily="34" charset="0"/>
              <a:buAutoNum type="arabicPeriod" startAt="2"/>
              <a:defRPr/>
            </a:pPr>
            <a:r>
              <a:rPr lang="en-US" dirty="0" smtClean="0">
                <a:latin typeface="Arial Narrow" pitchFamily="34" charset="0"/>
                <a:ea typeface="+mn-ea"/>
              </a:rPr>
              <a:t>Give antibiotics such as penicillin or metronidazole</a:t>
            </a:r>
          </a:p>
          <a:p>
            <a:pPr marL="1314450" lvl="2" indent="-457200" algn="just" eaLnBrk="1" hangingPunct="1">
              <a:lnSpc>
                <a:spcPts val="2900"/>
              </a:lnSpc>
              <a:buClr>
                <a:srgbClr val="7030A0"/>
              </a:buClr>
              <a:defRPr/>
            </a:pPr>
            <a:r>
              <a:rPr lang="en-US" sz="2800" dirty="0" smtClean="0">
                <a:latin typeface="Arial Narrow" pitchFamily="34" charset="0"/>
                <a:ea typeface="+mn-ea"/>
              </a:rPr>
              <a:t>To eradicate the toxin-producing organism</a:t>
            </a:r>
          </a:p>
          <a:p>
            <a:pPr marL="971550" lvl="1" indent="-514350" algn="just" eaLnBrk="1" hangingPunct="1">
              <a:lnSpc>
                <a:spcPts val="2900"/>
              </a:lnSpc>
              <a:buClr>
                <a:srgbClr val="FF0000"/>
              </a:buClr>
              <a:buFont typeface="+mj-lt"/>
              <a:buAutoNum type="arabicPeriod" startAt="5"/>
              <a:defRPr/>
            </a:pPr>
            <a:r>
              <a:rPr lang="en-US" dirty="0" smtClean="0">
                <a:latin typeface="Arial Narrow" pitchFamily="34" charset="0"/>
                <a:ea typeface="+mn-ea"/>
              </a:rPr>
              <a:t>Provide intensive support therapy until the toxin is cleared</a:t>
            </a:r>
          </a:p>
          <a:p>
            <a:pPr marL="514350" indent="-514350" algn="just" eaLnBrk="1" hangingPunct="1">
              <a:lnSpc>
                <a:spcPts val="2900"/>
              </a:lnSpc>
              <a:buClr>
                <a:srgbClr val="FF0000"/>
              </a:buClr>
              <a:buFont typeface="Calibri" pitchFamily="34" charset="0"/>
              <a:buAutoNum type="alphaUcPeriod"/>
              <a:defRPr/>
            </a:pPr>
            <a:r>
              <a:rPr lang="en-US" sz="2800" b="1" dirty="0" smtClean="0">
                <a:solidFill>
                  <a:srgbClr val="0070C0"/>
                </a:solidFill>
                <a:latin typeface="Arial Narrow" pitchFamily="34" charset="0"/>
                <a:ea typeface="+mn-ea"/>
              </a:rPr>
              <a:t>Administration of Muscle relaxants</a:t>
            </a:r>
          </a:p>
          <a:p>
            <a:pPr marL="514350" indent="-514350" algn="just" eaLnBrk="1" hangingPunct="1">
              <a:lnSpc>
                <a:spcPts val="2900"/>
              </a:lnSpc>
              <a:buClr>
                <a:srgbClr val="FF0000"/>
              </a:buClr>
              <a:buFont typeface="Calibri" pitchFamily="34" charset="0"/>
              <a:buAutoNum type="alphaUcPeriod"/>
              <a:defRPr/>
            </a:pPr>
            <a:r>
              <a:rPr lang="en-US" sz="2800" b="1" dirty="0" smtClean="0">
                <a:solidFill>
                  <a:srgbClr val="0070C0"/>
                </a:solidFill>
                <a:latin typeface="Arial Narrow" pitchFamily="34" charset="0"/>
                <a:ea typeface="+mn-ea"/>
              </a:rPr>
              <a:t>Patients placed on a Ventilator</a:t>
            </a:r>
          </a:p>
        </p:txBody>
      </p:sp>
      <p:sp>
        <p:nvSpPr>
          <p:cNvPr id="9728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6CB3AE15-D617-4E85-8758-4120132A5332}" type="slidenum">
              <a:rPr lang="en-GB">
                <a:solidFill>
                  <a:schemeClr val="tx1">
                    <a:tint val="75000"/>
                  </a:schemeClr>
                </a:solidFill>
                <a:latin typeface="+mn-lt"/>
                <a:cs typeface="+mn-cs"/>
              </a:rPr>
              <a:pPr fontAlgn="auto">
                <a:spcBef>
                  <a:spcPts val="0"/>
                </a:spcBef>
                <a:spcAft>
                  <a:spcPts val="0"/>
                </a:spcAft>
                <a:defRPr/>
              </a:pPr>
              <a:t>139</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sz="6000" b="1" smtClean="0">
                <a:solidFill>
                  <a:srgbClr val="002060"/>
                </a:solidFill>
              </a:rPr>
              <a:t>Virulence Factors</a:t>
            </a:r>
          </a:p>
        </p:txBody>
      </p:sp>
      <p:sp>
        <p:nvSpPr>
          <p:cNvPr id="32771" name="Rectangle 3"/>
          <p:cNvSpPr>
            <a:spLocks noGrp="1" noChangeArrowheads="1"/>
          </p:cNvSpPr>
          <p:nvPr>
            <p:ph type="body" idx="1"/>
          </p:nvPr>
        </p:nvSpPr>
        <p:spPr>
          <a:xfrm>
            <a:off x="304800" y="1752600"/>
            <a:ext cx="8686800" cy="4038600"/>
          </a:xfrm>
        </p:spPr>
        <p:txBody>
          <a:bodyPr/>
          <a:lstStyle/>
          <a:p>
            <a:pPr marL="742950" indent="-742950">
              <a:lnSpc>
                <a:spcPct val="150000"/>
              </a:lnSpc>
              <a:buFont typeface="Aharoni" pitchFamily="2" charset="-79"/>
              <a:buAutoNum type="arabicPeriod"/>
            </a:pPr>
            <a:r>
              <a:rPr lang="en-US" altLang="en-US" sz="4400" b="1" smtClean="0">
                <a:solidFill>
                  <a:srgbClr val="FF0000"/>
                </a:solidFill>
              </a:rPr>
              <a:t>Bacterial structures</a:t>
            </a:r>
          </a:p>
          <a:p>
            <a:pPr lvl="1">
              <a:lnSpc>
                <a:spcPct val="150000"/>
              </a:lnSpc>
            </a:pPr>
            <a:r>
              <a:rPr lang="en-US" altLang="en-US" sz="4400" smtClean="0"/>
              <a:t>Flagella</a:t>
            </a:r>
          </a:p>
          <a:p>
            <a:pPr lvl="1">
              <a:lnSpc>
                <a:spcPct val="150000"/>
              </a:lnSpc>
            </a:pPr>
            <a:r>
              <a:rPr lang="en-US" altLang="en-US" sz="4400" smtClean="0"/>
              <a:t>Capsules</a:t>
            </a:r>
          </a:p>
          <a:p>
            <a:pPr lvl="1">
              <a:lnSpc>
                <a:spcPct val="150000"/>
              </a:lnSpc>
            </a:pPr>
            <a:r>
              <a:rPr lang="en-US" altLang="en-US" sz="4400" smtClean="0"/>
              <a:t>Pili</a:t>
            </a:r>
          </a:p>
        </p:txBody>
      </p:sp>
      <p:sp>
        <p:nvSpPr>
          <p:cNvPr id="32773" name="Slide Number Placeholder 4"/>
          <p:cNvSpPr>
            <a:spLocks noGrp="1"/>
          </p:cNvSpPr>
          <p:nvPr>
            <p:ph type="sldNum" sz="quarter" idx="12"/>
          </p:nvPr>
        </p:nvSpPr>
        <p:spPr bwMode="auto">
          <a:noFill/>
          <a:ln>
            <a:miter lim="800000"/>
            <a:headEnd/>
            <a:tailEnd/>
          </a:ln>
        </p:spPr>
        <p:txBody>
          <a:bodyPr/>
          <a:lstStyle/>
          <a:p>
            <a:fld id="{3AB71D93-E0CC-4CD6-87B5-3E2217FA9479}" type="slidenum">
              <a:rPr lang="ar-SA" altLang="en-US" smtClean="0">
                <a:cs typeface="Calibri" pitchFamily="34" charset="0"/>
              </a:rPr>
              <a:pPr/>
              <a:t>14</a:t>
            </a:fld>
            <a:endParaRPr lang="ar-SA" altLang="en-US" smtClean="0">
              <a:cs typeface="Calibri" pitchFamily="34" charset="0"/>
            </a:endParaRPr>
          </a:p>
        </p:txBody>
      </p:sp>
      <p:sp>
        <p:nvSpPr>
          <p:cNvPr id="32774"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Tree>
    <p:extLst>
      <p:ext uri="{BB962C8B-B14F-4D97-AF65-F5344CB8AC3E}">
        <p14:creationId xmlns:p14="http://schemas.microsoft.com/office/powerpoint/2010/main" val="624726876"/>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b. </a:t>
            </a:r>
            <a:r>
              <a:rPr lang="en-US" altLang="en-US" b="1" i="1" smtClean="0">
                <a:solidFill>
                  <a:srgbClr val="002060"/>
                </a:solidFill>
                <a:latin typeface="Arial Narrow" pitchFamily="34" charset="0"/>
              </a:rPr>
              <a:t>Clostridium botulinum</a:t>
            </a:r>
          </a:p>
        </p:txBody>
      </p:sp>
      <p:sp>
        <p:nvSpPr>
          <p:cNvPr id="228355" name="Rectangle 3"/>
          <p:cNvSpPr>
            <a:spLocks noGrp="1" noChangeArrowheads="1"/>
          </p:cNvSpPr>
          <p:nvPr>
            <p:ph idx="1"/>
          </p:nvPr>
        </p:nvSpPr>
        <p:spPr>
          <a:xfrm>
            <a:off x="228600" y="1295400"/>
            <a:ext cx="8686800" cy="5029200"/>
          </a:xfrm>
        </p:spPr>
        <p:txBody>
          <a:bodyPr rtlCol="0">
            <a:noAutofit/>
          </a:bodyPr>
          <a:lstStyle/>
          <a:p>
            <a:pPr algn="just" eaLnBrk="1" fontAlgn="auto" hangingPunct="1">
              <a:lnSpc>
                <a:spcPts val="3300"/>
              </a:lnSpc>
              <a:spcAft>
                <a:spcPts val="0"/>
              </a:spcAft>
              <a:buFont typeface="Wingdings" pitchFamily="2" charset="2"/>
              <a:buChar char="§"/>
              <a:defRPr/>
            </a:pPr>
            <a:r>
              <a:rPr lang="en-US" b="1" dirty="0" smtClean="0">
                <a:solidFill>
                  <a:srgbClr val="0070C0"/>
                </a:solidFill>
                <a:latin typeface="Arial Narrow" pitchFamily="34" charset="0"/>
                <a:ea typeface="+mn-ea"/>
              </a:rPr>
              <a:t>General Characteristics</a:t>
            </a:r>
          </a:p>
          <a:p>
            <a:pPr algn="just" eaLnBrk="1" fontAlgn="auto" hangingPunct="1">
              <a:lnSpc>
                <a:spcPts val="3300"/>
              </a:lnSpc>
              <a:spcAft>
                <a:spcPts val="0"/>
              </a:spcAft>
              <a:buFont typeface="Wingdings" pitchFamily="2" charset="2"/>
              <a:buChar char="§"/>
              <a:defRPr/>
            </a:pPr>
            <a:r>
              <a:rPr lang="en-US" sz="2800" dirty="0" smtClean="0">
                <a:latin typeface="Arial Narrow" pitchFamily="34" charset="0"/>
                <a:ea typeface="+mn-ea"/>
              </a:rPr>
              <a:t>Strict anaerobic Gram positive bacillus</a:t>
            </a:r>
          </a:p>
          <a:p>
            <a:pPr algn="just" eaLnBrk="1" fontAlgn="auto" hangingPunct="1">
              <a:lnSpc>
                <a:spcPts val="3300"/>
              </a:lnSpc>
              <a:spcAft>
                <a:spcPts val="0"/>
              </a:spcAft>
              <a:buFont typeface="Wingdings" pitchFamily="2" charset="2"/>
              <a:buChar char="§"/>
              <a:defRPr/>
            </a:pPr>
            <a:r>
              <a:rPr lang="en-US" sz="2800" dirty="0" smtClean="0">
                <a:latin typeface="Arial Narrow" pitchFamily="34" charset="0"/>
                <a:ea typeface="+mn-ea"/>
              </a:rPr>
              <a:t>Oval </a:t>
            </a:r>
            <a:r>
              <a:rPr lang="en-US" sz="2800" b="1" u="sng" dirty="0" smtClean="0">
                <a:solidFill>
                  <a:srgbClr val="7030A0"/>
                </a:solidFill>
                <a:latin typeface="Arial Narrow" pitchFamily="34" charset="0"/>
                <a:ea typeface="+mn-ea"/>
              </a:rPr>
              <a:t>sub-terminal</a:t>
            </a:r>
            <a:r>
              <a:rPr lang="en-US" sz="2800" dirty="0" smtClean="0">
                <a:latin typeface="Arial Narrow" pitchFamily="34" charset="0"/>
                <a:ea typeface="+mn-ea"/>
              </a:rPr>
              <a:t> spores</a:t>
            </a:r>
          </a:p>
          <a:p>
            <a:pPr algn="just" eaLnBrk="1" fontAlgn="auto" hangingPunct="1">
              <a:lnSpc>
                <a:spcPts val="3300"/>
              </a:lnSpc>
              <a:spcAft>
                <a:spcPts val="0"/>
              </a:spcAft>
              <a:buFont typeface="Wingdings" pitchFamily="2" charset="2"/>
              <a:buChar char="§"/>
              <a:defRPr/>
            </a:pPr>
            <a:r>
              <a:rPr lang="en-US" sz="2800" b="1" u="sng" dirty="0" smtClean="0">
                <a:solidFill>
                  <a:srgbClr val="7030A0"/>
                </a:solidFill>
                <a:latin typeface="Arial Narrow" pitchFamily="34" charset="0"/>
                <a:ea typeface="+mn-ea"/>
              </a:rPr>
              <a:t>Motile</a:t>
            </a:r>
            <a:r>
              <a:rPr lang="en-US" sz="2800" b="1" dirty="0" smtClean="0">
                <a:solidFill>
                  <a:srgbClr val="7030A0"/>
                </a:solidFill>
                <a:latin typeface="Arial Narrow" pitchFamily="34" charset="0"/>
                <a:ea typeface="+mn-ea"/>
              </a:rPr>
              <a:t> </a:t>
            </a:r>
            <a:r>
              <a:rPr lang="en-US" sz="2800" dirty="0" smtClean="0">
                <a:latin typeface="Arial Narrow" pitchFamily="34" charset="0"/>
                <a:ea typeface="+mn-ea"/>
              </a:rPr>
              <a:t>with </a:t>
            </a:r>
            <a:r>
              <a:rPr lang="en-US" sz="2800" dirty="0" err="1" smtClean="0">
                <a:latin typeface="Arial Narrow" pitchFamily="34" charset="0"/>
                <a:ea typeface="+mn-ea"/>
              </a:rPr>
              <a:t>peritrichous</a:t>
            </a:r>
            <a:r>
              <a:rPr lang="en-US" sz="2800" dirty="0" smtClean="0">
                <a:latin typeface="Arial Narrow" pitchFamily="34" charset="0"/>
                <a:ea typeface="+mn-ea"/>
              </a:rPr>
              <a:t> flagella</a:t>
            </a:r>
          </a:p>
          <a:p>
            <a:pPr algn="just" eaLnBrk="1" fontAlgn="auto" hangingPunct="1">
              <a:lnSpc>
                <a:spcPts val="3300"/>
              </a:lnSpc>
              <a:spcAft>
                <a:spcPts val="0"/>
              </a:spcAft>
              <a:buFont typeface="Wingdings" pitchFamily="2" charset="2"/>
              <a:buChar char="§"/>
              <a:defRPr/>
            </a:pPr>
            <a:r>
              <a:rPr lang="en-US" sz="2800" dirty="0" smtClean="0">
                <a:latin typeface="Arial Narrow" pitchFamily="34" charset="0"/>
                <a:ea typeface="+mn-ea"/>
              </a:rPr>
              <a:t>Often diffusely beta hemolytic </a:t>
            </a:r>
          </a:p>
          <a:p>
            <a:pPr algn="just" eaLnBrk="1" fontAlgn="auto" hangingPunct="1">
              <a:lnSpc>
                <a:spcPts val="3300"/>
              </a:lnSpc>
              <a:spcAft>
                <a:spcPts val="0"/>
              </a:spcAft>
              <a:buFont typeface="Wingdings" pitchFamily="2" charset="2"/>
              <a:buChar char="§"/>
              <a:defRPr/>
            </a:pPr>
            <a:r>
              <a:rPr lang="en-US" b="1" dirty="0" smtClean="0">
                <a:solidFill>
                  <a:srgbClr val="0070C0"/>
                </a:solidFill>
                <a:latin typeface="Arial Narrow" pitchFamily="34" charset="0"/>
                <a:ea typeface="+mn-ea"/>
              </a:rPr>
              <a:t>Natural habitats</a:t>
            </a:r>
          </a:p>
          <a:p>
            <a:pPr algn="just" eaLnBrk="1" fontAlgn="auto" hangingPunct="1">
              <a:lnSpc>
                <a:spcPts val="3300"/>
              </a:lnSpc>
              <a:spcAft>
                <a:spcPts val="0"/>
              </a:spcAft>
              <a:buFont typeface="Wingdings" pitchFamily="2" charset="2"/>
              <a:buChar char="§"/>
              <a:defRPr/>
            </a:pPr>
            <a:r>
              <a:rPr lang="en-US" sz="2800" dirty="0" smtClean="0">
                <a:latin typeface="Arial Narrow" pitchFamily="34" charset="0"/>
                <a:ea typeface="+mn-ea"/>
              </a:rPr>
              <a:t>Widely distributed saprophyte occurring in soil, vegetable, fruits</a:t>
            </a:r>
            <a:endParaRPr lang="en-US" sz="2800" b="1" dirty="0" smtClean="0">
              <a:solidFill>
                <a:srgbClr val="0070C0"/>
              </a:solidFill>
              <a:effectLst>
                <a:outerShdw blurRad="38100" dist="38100" dir="2700000" algn="tl">
                  <a:srgbClr val="FFFFFF"/>
                </a:outerShdw>
              </a:effectLst>
              <a:latin typeface="Arial Narrow" pitchFamily="34" charset="0"/>
              <a:ea typeface="+mn-ea"/>
            </a:endParaRPr>
          </a:p>
          <a:p>
            <a:pPr algn="just" eaLnBrk="1" fontAlgn="auto" hangingPunct="1">
              <a:lnSpc>
                <a:spcPts val="3300"/>
              </a:lnSpc>
              <a:spcAft>
                <a:spcPts val="0"/>
              </a:spcAft>
              <a:buFont typeface="Wingdings" pitchFamily="2" charset="2"/>
              <a:buChar char="§"/>
              <a:defRPr/>
            </a:pPr>
            <a:r>
              <a:rPr lang="en-US" b="1" dirty="0" smtClean="0">
                <a:solidFill>
                  <a:srgbClr val="0070C0"/>
                </a:solidFill>
                <a:latin typeface="Arial Narrow" pitchFamily="34" charset="0"/>
                <a:ea typeface="+mn-ea"/>
              </a:rPr>
              <a:t>Disease</a:t>
            </a:r>
          </a:p>
          <a:p>
            <a:pPr marL="514350" indent="-514350" algn="just" eaLnBrk="1" fontAlgn="auto" hangingPunct="1">
              <a:lnSpc>
                <a:spcPts val="3300"/>
              </a:lnSpc>
              <a:spcAft>
                <a:spcPts val="0"/>
              </a:spcAft>
              <a:buFont typeface="+mj-lt"/>
              <a:buAutoNum type="arabicPeriod"/>
              <a:defRPr/>
            </a:pPr>
            <a:r>
              <a:rPr lang="en-US" sz="2800" dirty="0" smtClean="0">
                <a:latin typeface="Arial Narrow" pitchFamily="34" charset="0"/>
                <a:ea typeface="+mn-ea"/>
              </a:rPr>
              <a:t>Botulism (rare and severe)</a:t>
            </a:r>
          </a:p>
          <a:p>
            <a:pPr marL="514350" indent="-514350" algn="just" eaLnBrk="1" fontAlgn="auto" hangingPunct="1">
              <a:lnSpc>
                <a:spcPts val="3300"/>
              </a:lnSpc>
              <a:spcAft>
                <a:spcPts val="0"/>
              </a:spcAft>
              <a:buFont typeface="+mj-lt"/>
              <a:buAutoNum type="arabicPeriod"/>
              <a:defRPr/>
            </a:pPr>
            <a:r>
              <a:rPr lang="en-US" sz="2800" dirty="0" smtClean="0">
                <a:latin typeface="Arial Narrow" pitchFamily="34" charset="0"/>
                <a:ea typeface="+mn-ea"/>
              </a:rPr>
              <a:t>Food poisoning</a:t>
            </a:r>
            <a:endParaRPr lang="en-US" sz="2800" b="1" dirty="0" smtClean="0">
              <a:solidFill>
                <a:srgbClr val="0070C0"/>
              </a:solidFill>
              <a:effectLst>
                <a:outerShdw blurRad="38100" dist="38100" dir="2700000" algn="tl">
                  <a:srgbClr val="FFFFFF"/>
                </a:outerShdw>
              </a:effectLst>
              <a:latin typeface="Arial Narrow" pitchFamily="34" charset="0"/>
              <a:ea typeface="+mn-ea"/>
            </a:endParaRPr>
          </a:p>
        </p:txBody>
      </p:sp>
      <p:sp>
        <p:nvSpPr>
          <p:cNvPr id="98309"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88381D43-4FA8-405B-A27D-4C1A185063A9}" type="slidenum">
              <a:rPr lang="en-GB">
                <a:solidFill>
                  <a:schemeClr val="tx1">
                    <a:tint val="75000"/>
                  </a:schemeClr>
                </a:solidFill>
                <a:latin typeface="+mn-lt"/>
                <a:cs typeface="+mn-cs"/>
              </a:rPr>
              <a:pPr fontAlgn="auto">
                <a:spcBef>
                  <a:spcPts val="0"/>
                </a:spcBef>
                <a:spcAft>
                  <a:spcPts val="0"/>
                </a:spcAft>
                <a:defRPr/>
              </a:pPr>
              <a:t>140</a:t>
            </a:fld>
            <a:endParaRPr lang="en-GB">
              <a:solidFill>
                <a:schemeClr val="tx1">
                  <a:tint val="75000"/>
                </a:schemeClr>
              </a:solidFill>
              <a:latin typeface="+mn-lt"/>
              <a:cs typeface="+mn-cs"/>
            </a:endParaRPr>
          </a:p>
        </p:txBody>
      </p:sp>
      <p:pic>
        <p:nvPicPr>
          <p:cNvPr id="98311" name="Picture 5" descr="http://www.google.com.sa/url?source=imglanding&amp;ct=img&amp;q=http://www.ppdictionary.com/bacteria/gpbac/botulinum_type_a.jpg&amp;sa=X&amp;ei=JphmUPSIJ-X54QTsm4HoBg&amp;ved=0CAwQ8wc4FQ&amp;usg=AFQjCNEAZI5eHZZcGfce9d_4RfNvhbQ8-Q"/>
          <p:cNvPicPr>
            <a:picLocks noChangeAspect="1" noChangeArrowheads="1"/>
          </p:cNvPicPr>
          <p:nvPr/>
        </p:nvPicPr>
        <p:blipFill>
          <a:blip r:embed="rId2" cstate="print"/>
          <a:srcRect/>
          <a:stretch>
            <a:fillRect/>
          </a:stretch>
        </p:blipFill>
        <p:spPr bwMode="auto">
          <a:xfrm>
            <a:off x="5715000" y="2057400"/>
            <a:ext cx="3048000"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Rectangle 3"/>
          <p:cNvSpPr>
            <a:spLocks noGrp="1" noChangeArrowheads="1"/>
          </p:cNvSpPr>
          <p:nvPr>
            <p:ph idx="1"/>
          </p:nvPr>
        </p:nvSpPr>
        <p:spPr>
          <a:xfrm>
            <a:off x="152400" y="76200"/>
            <a:ext cx="8763000" cy="6477000"/>
          </a:xfrm>
        </p:spPr>
        <p:txBody>
          <a:bodyPr rtlCol="0">
            <a:noAutofit/>
          </a:bodyPr>
          <a:lstStyle/>
          <a:p>
            <a:pPr algn="just" eaLnBrk="1" fontAlgn="auto" hangingPunct="1">
              <a:spcAft>
                <a:spcPts val="0"/>
              </a:spcAft>
              <a:buFont typeface="Wingdings" pitchFamily="2" charset="2"/>
              <a:buChar char="§"/>
              <a:defRPr/>
            </a:pPr>
            <a:r>
              <a:rPr lang="en-US" b="1" dirty="0" smtClean="0">
                <a:solidFill>
                  <a:srgbClr val="0070C0"/>
                </a:solidFill>
                <a:latin typeface="Arial Narrow" pitchFamily="34" charset="0"/>
                <a:ea typeface="+mn-ea"/>
              </a:rPr>
              <a:t>Pathogenesis</a:t>
            </a:r>
          </a:p>
          <a:p>
            <a:pPr marL="342900" lvl="1" indent="-342900" algn="just" eaLnBrk="1" fontAlgn="auto" hangingPunct="1">
              <a:spcAft>
                <a:spcPts val="0"/>
              </a:spcAft>
              <a:buFont typeface="Wingdings" pitchFamily="2" charset="2"/>
              <a:buChar char="§"/>
              <a:defRPr/>
            </a:pPr>
            <a:r>
              <a:rPr lang="en-US" dirty="0" err="1" smtClean="0">
                <a:latin typeface="Arial Narrow" pitchFamily="34" charset="0"/>
                <a:ea typeface="+mn-ea"/>
              </a:rPr>
              <a:t>Botulinal</a:t>
            </a:r>
            <a:r>
              <a:rPr lang="en-US" dirty="0" smtClean="0">
                <a:latin typeface="Arial Narrow" pitchFamily="34" charset="0"/>
                <a:ea typeface="+mn-ea"/>
              </a:rPr>
              <a:t> toxins (</a:t>
            </a:r>
            <a:r>
              <a:rPr lang="en-US" dirty="0" err="1" smtClean="0">
                <a:latin typeface="Arial Narrow" pitchFamily="34" charset="0"/>
                <a:ea typeface="+mn-ea"/>
              </a:rPr>
              <a:t>Exotoxins</a:t>
            </a:r>
            <a:r>
              <a:rPr lang="en-US" dirty="0" smtClean="0">
                <a:latin typeface="Arial Narrow" pitchFamily="34" charset="0"/>
                <a:ea typeface="+mn-ea"/>
              </a:rPr>
              <a:t>, Neurotoxins)</a:t>
            </a:r>
          </a:p>
          <a:p>
            <a:pPr marL="742950" lvl="2" indent="-342900" algn="just" eaLnBrk="1" fontAlgn="auto" hangingPunct="1">
              <a:spcAft>
                <a:spcPts val="0"/>
              </a:spcAft>
              <a:buFont typeface="Wingdings" pitchFamily="2" charset="2"/>
              <a:buChar char="§"/>
              <a:defRPr/>
            </a:pPr>
            <a:r>
              <a:rPr lang="en-US" sz="2800" dirty="0" smtClean="0">
                <a:latin typeface="Arial Narrow" pitchFamily="34" charset="0"/>
                <a:ea typeface="+mn-ea"/>
              </a:rPr>
              <a:t>Among the most poisonous natural substances</a:t>
            </a:r>
          </a:p>
          <a:p>
            <a:pPr marL="742950" lvl="2" indent="-342900" algn="just" eaLnBrk="1" fontAlgn="auto" hangingPunct="1">
              <a:spcAft>
                <a:spcPts val="0"/>
              </a:spcAft>
              <a:buFont typeface="Wingdings" pitchFamily="2" charset="2"/>
              <a:buChar char="§"/>
              <a:defRPr/>
            </a:pPr>
            <a:r>
              <a:rPr lang="en-US" sz="2800" dirty="0" smtClean="0">
                <a:latin typeface="Arial Narrow" pitchFamily="34" charset="0"/>
                <a:ea typeface="+mn-ea"/>
              </a:rPr>
              <a:t>Divided into four groups (I-IV) based on the type of toxin</a:t>
            </a:r>
          </a:p>
          <a:p>
            <a:pPr marL="742950" lvl="2" indent="-342900" algn="just" eaLnBrk="1" fontAlgn="auto" hangingPunct="1">
              <a:spcAft>
                <a:spcPts val="0"/>
              </a:spcAft>
              <a:buFont typeface="Wingdings" pitchFamily="2" charset="2"/>
              <a:buChar char="§"/>
              <a:defRPr/>
            </a:pPr>
            <a:r>
              <a:rPr lang="en-US" sz="2800" dirty="0" smtClean="0">
                <a:latin typeface="Arial Narrow" pitchFamily="34" charset="0"/>
                <a:ea typeface="+mn-ea"/>
              </a:rPr>
              <a:t>Seven toxin types (A-G)</a:t>
            </a:r>
          </a:p>
          <a:p>
            <a:pPr marL="742950" lvl="2" indent="-342900" algn="just" eaLnBrk="1" fontAlgn="auto" hangingPunct="1">
              <a:spcAft>
                <a:spcPts val="0"/>
              </a:spcAft>
              <a:buFont typeface="Wingdings" pitchFamily="2" charset="2"/>
              <a:buChar char="§"/>
              <a:defRPr/>
            </a:pPr>
            <a:r>
              <a:rPr lang="en-US" sz="2800" dirty="0" smtClean="0">
                <a:solidFill>
                  <a:srgbClr val="7030A0"/>
                </a:solidFill>
                <a:latin typeface="Arial Narrow" pitchFamily="34" charset="0"/>
                <a:ea typeface="+mn-ea"/>
              </a:rPr>
              <a:t>A, B, E &amp; F </a:t>
            </a:r>
            <a:r>
              <a:rPr lang="en-US" sz="2800" dirty="0" smtClean="0">
                <a:latin typeface="Arial Narrow" pitchFamily="34" charset="0"/>
                <a:ea typeface="+mn-ea"/>
              </a:rPr>
              <a:t>most frequently associated with human disease</a:t>
            </a:r>
          </a:p>
          <a:p>
            <a:pPr marL="742950" lvl="2" indent="-342900" algn="just" eaLnBrk="1" fontAlgn="auto" hangingPunct="1">
              <a:spcAft>
                <a:spcPts val="0"/>
              </a:spcAft>
              <a:buFont typeface="Wingdings" pitchFamily="2" charset="2"/>
              <a:buChar char="§"/>
              <a:defRPr/>
            </a:pPr>
            <a:r>
              <a:rPr lang="en-US" sz="2800" dirty="0" smtClean="0">
                <a:latin typeface="Arial Narrow" pitchFamily="34" charset="0"/>
                <a:ea typeface="+mn-ea"/>
              </a:rPr>
              <a:t>All </a:t>
            </a:r>
            <a:r>
              <a:rPr lang="en-US" sz="2800" dirty="0" err="1" smtClean="0">
                <a:latin typeface="Arial Narrow" pitchFamily="34" charset="0"/>
                <a:ea typeface="+mn-ea"/>
              </a:rPr>
              <a:t>botulinum</a:t>
            </a:r>
            <a:r>
              <a:rPr lang="en-US" sz="2800" dirty="0" smtClean="0">
                <a:latin typeface="Arial Narrow" pitchFamily="34" charset="0"/>
                <a:ea typeface="+mn-ea"/>
              </a:rPr>
              <a:t> toxins produce the same clinical signs</a:t>
            </a:r>
          </a:p>
          <a:p>
            <a:pPr algn="just" eaLnBrk="1" fontAlgn="auto" hangingPunct="1">
              <a:spcAft>
                <a:spcPts val="0"/>
              </a:spcAft>
              <a:buFont typeface="Wingdings" pitchFamily="2" charset="2"/>
              <a:buChar char="§"/>
              <a:defRPr/>
            </a:pPr>
            <a:r>
              <a:rPr lang="en-US" b="1" dirty="0" smtClean="0">
                <a:solidFill>
                  <a:srgbClr val="0070C0"/>
                </a:solidFill>
                <a:latin typeface="Arial Narrow" pitchFamily="34" charset="0"/>
                <a:ea typeface="+mn-ea"/>
              </a:rPr>
              <a:t>Mode of infection</a:t>
            </a:r>
          </a:p>
          <a:p>
            <a:pPr algn="just" eaLnBrk="1" fontAlgn="auto" hangingPunct="1">
              <a:spcAft>
                <a:spcPts val="0"/>
              </a:spcAft>
              <a:buFont typeface="Wingdings" pitchFamily="2" charset="2"/>
              <a:buChar char="§"/>
              <a:defRPr/>
            </a:pPr>
            <a:r>
              <a:rPr lang="en-US" sz="2700" dirty="0" smtClean="0">
                <a:latin typeface="Arial Narrow" pitchFamily="34" charset="0"/>
                <a:ea typeface="+mn-ea"/>
              </a:rPr>
              <a:t>Spores widely distributed in soil &amp; contaminate vegetables &amp; meat</a:t>
            </a:r>
          </a:p>
          <a:p>
            <a:pPr marL="514350" indent="-514350" eaLnBrk="1" hangingPunct="1">
              <a:lnSpc>
                <a:spcPts val="2800"/>
              </a:lnSpc>
              <a:buFont typeface="+mj-lt"/>
              <a:buAutoNum type="arabicPeriod"/>
              <a:defRPr/>
            </a:pPr>
            <a:r>
              <a:rPr lang="en-US" b="1" dirty="0" smtClean="0">
                <a:solidFill>
                  <a:schemeClr val="accent4">
                    <a:lumMod val="75000"/>
                  </a:schemeClr>
                </a:solidFill>
                <a:latin typeface="Arial Narrow" pitchFamily="34" charset="0"/>
                <a:ea typeface="+mn-ea"/>
              </a:rPr>
              <a:t>Ingestion </a:t>
            </a:r>
            <a:r>
              <a:rPr lang="en-US" dirty="0" smtClean="0">
                <a:latin typeface="Arial Narrow" pitchFamily="34" charset="0"/>
                <a:ea typeface="+mn-ea"/>
              </a:rPr>
              <a:t>of</a:t>
            </a:r>
            <a:r>
              <a:rPr lang="en-US" b="1" dirty="0" smtClean="0">
                <a:solidFill>
                  <a:schemeClr val="accent4">
                    <a:lumMod val="75000"/>
                  </a:schemeClr>
                </a:solidFill>
                <a:latin typeface="Arial Narrow" pitchFamily="34" charset="0"/>
                <a:ea typeface="+mn-ea"/>
              </a:rPr>
              <a:t> </a:t>
            </a:r>
            <a:r>
              <a:rPr lang="en-US" dirty="0" smtClean="0">
                <a:latin typeface="Arial Narrow" pitchFamily="34" charset="0"/>
                <a:ea typeface="+mn-ea"/>
              </a:rPr>
              <a:t>Organism, Spores and Neurotoxin</a:t>
            </a:r>
          </a:p>
          <a:p>
            <a:pPr marL="514350" indent="-514350" eaLnBrk="1" hangingPunct="1">
              <a:lnSpc>
                <a:spcPts val="2800"/>
              </a:lnSpc>
              <a:buFont typeface="+mj-lt"/>
              <a:buAutoNum type="arabicPeriod"/>
              <a:defRPr/>
            </a:pPr>
            <a:r>
              <a:rPr lang="en-US" sz="2800" b="1" dirty="0" smtClean="0">
                <a:solidFill>
                  <a:schemeClr val="accent4">
                    <a:lumMod val="75000"/>
                  </a:schemeClr>
                </a:solidFill>
                <a:latin typeface="Arial Narrow" pitchFamily="34" charset="0"/>
                <a:ea typeface="+mn-ea"/>
              </a:rPr>
              <a:t>Wound contamination</a:t>
            </a:r>
          </a:p>
          <a:p>
            <a:pPr marL="514350" indent="-514350" eaLnBrk="1" hangingPunct="1">
              <a:lnSpc>
                <a:spcPts val="2800"/>
              </a:lnSpc>
              <a:buFont typeface="+mj-lt"/>
              <a:buAutoNum type="arabicPeriod"/>
              <a:defRPr/>
            </a:pPr>
            <a:r>
              <a:rPr lang="en-US" sz="2800" b="1" dirty="0" smtClean="0">
                <a:solidFill>
                  <a:schemeClr val="accent4">
                    <a:lumMod val="75000"/>
                  </a:schemeClr>
                </a:solidFill>
                <a:latin typeface="Arial Narrow" pitchFamily="34" charset="0"/>
                <a:ea typeface="+mn-ea"/>
              </a:rPr>
              <a:t>Inhalation</a:t>
            </a:r>
            <a:r>
              <a:rPr lang="en-US" sz="2800" dirty="0" smtClean="0">
                <a:latin typeface="Arial Narrow" pitchFamily="34" charset="0"/>
                <a:ea typeface="+mn-ea"/>
              </a:rPr>
              <a:t> (Biological war)</a:t>
            </a:r>
          </a:p>
          <a:p>
            <a:pPr marL="514350" indent="-514350" eaLnBrk="1" hangingPunct="1">
              <a:lnSpc>
                <a:spcPts val="2800"/>
              </a:lnSpc>
              <a:buFont typeface="Wingdings" pitchFamily="2" charset="2"/>
              <a:buChar char="§"/>
              <a:defRPr/>
            </a:pPr>
            <a:r>
              <a:rPr lang="en-US" sz="2800" dirty="0" smtClean="0">
                <a:latin typeface="Arial Narrow" pitchFamily="34" charset="0"/>
                <a:ea typeface="+mn-ea"/>
              </a:rPr>
              <a:t>Person-to-person not documented</a:t>
            </a:r>
            <a:endParaRPr lang="en-US" dirty="0" smtClean="0">
              <a:latin typeface="Arial Narrow" pitchFamily="34" charset="0"/>
              <a:ea typeface="+mn-ea"/>
            </a:endParaRPr>
          </a:p>
        </p:txBody>
      </p:sp>
      <p:sp>
        <p:nvSpPr>
          <p:cNvPr id="99332"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3"/>
          <p:cNvSpPr>
            <a:spLocks noGrp="1"/>
          </p:cNvSpPr>
          <p:nvPr>
            <p:ph type="sldNum" sz="quarter" idx="12"/>
          </p:nvPr>
        </p:nvSpPr>
        <p:spPr/>
        <p:txBody>
          <a:bodyPr rtlCol="0"/>
          <a:lstStyle/>
          <a:p>
            <a:pPr fontAlgn="auto">
              <a:spcBef>
                <a:spcPts val="0"/>
              </a:spcBef>
              <a:spcAft>
                <a:spcPts val="0"/>
              </a:spcAft>
              <a:defRPr/>
            </a:pPr>
            <a:fld id="{4FCB5AAC-DA89-414B-A95B-054C94424331}" type="slidenum">
              <a:rPr lang="en-GB">
                <a:solidFill>
                  <a:schemeClr val="tx1">
                    <a:tint val="75000"/>
                  </a:schemeClr>
                </a:solidFill>
                <a:latin typeface="+mn-lt"/>
                <a:cs typeface="+mn-cs"/>
              </a:rPr>
              <a:pPr fontAlgn="auto">
                <a:spcBef>
                  <a:spcPts val="0"/>
                </a:spcBef>
                <a:spcAft>
                  <a:spcPts val="0"/>
                </a:spcAft>
                <a:defRPr/>
              </a:pPr>
              <a:t>141</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Types of human botulism</a:t>
            </a:r>
          </a:p>
        </p:txBody>
      </p:sp>
      <p:sp>
        <p:nvSpPr>
          <p:cNvPr id="100355" name="Rectangle 3"/>
          <p:cNvSpPr>
            <a:spLocks noGrp="1" noChangeArrowheads="1"/>
          </p:cNvSpPr>
          <p:nvPr>
            <p:ph idx="1"/>
          </p:nvPr>
        </p:nvSpPr>
        <p:spPr>
          <a:xfrm>
            <a:off x="457200" y="1371600"/>
            <a:ext cx="8305800" cy="5029200"/>
          </a:xfrm>
        </p:spPr>
        <p:txBody>
          <a:bodyPr/>
          <a:lstStyle/>
          <a:p>
            <a:pPr marL="571500" indent="-514350" algn="just" eaLnBrk="1" hangingPunct="1">
              <a:lnSpc>
                <a:spcPts val="3100"/>
              </a:lnSpc>
              <a:buFont typeface="Calibri" pitchFamily="34" charset="0"/>
              <a:buAutoNum type="arabicPeriod"/>
            </a:pPr>
            <a:r>
              <a:rPr lang="en-US" altLang="en-US" sz="3000" b="1" smtClean="0">
                <a:solidFill>
                  <a:srgbClr val="7030A0"/>
                </a:solidFill>
                <a:latin typeface="Arial Narrow" pitchFamily="34" charset="0"/>
              </a:rPr>
              <a:t>Adult botulism</a:t>
            </a:r>
          </a:p>
          <a:p>
            <a:pPr marL="971550" lvl="1" indent="-514350" algn="just" eaLnBrk="1" hangingPunct="1">
              <a:lnSpc>
                <a:spcPts val="3100"/>
              </a:lnSpc>
              <a:buFont typeface="Wingdings" pitchFamily="2" charset="2"/>
              <a:buChar char="§"/>
            </a:pPr>
            <a:r>
              <a:rPr lang="en-US" altLang="en-US" sz="3000" smtClean="0">
                <a:latin typeface="Arial Narrow" pitchFamily="34" charset="0"/>
              </a:rPr>
              <a:t>Caused by eating foods that contain toxin</a:t>
            </a:r>
          </a:p>
          <a:p>
            <a:pPr marL="971550" lvl="1" indent="-514350" algn="just" eaLnBrk="1" hangingPunct="1">
              <a:lnSpc>
                <a:spcPts val="3100"/>
              </a:lnSpc>
              <a:buFont typeface="Wingdings" pitchFamily="2" charset="2"/>
              <a:buChar char="§"/>
            </a:pPr>
            <a:r>
              <a:rPr lang="en-US" altLang="en-US" sz="3000" b="1" u="sng" smtClean="0">
                <a:solidFill>
                  <a:srgbClr val="0070C0"/>
                </a:solidFill>
                <a:latin typeface="Arial Narrow" pitchFamily="34" charset="0"/>
              </a:rPr>
              <a:t>Foods</a:t>
            </a:r>
            <a:r>
              <a:rPr lang="en-US" altLang="en-US" sz="3000" smtClean="0">
                <a:latin typeface="Arial Narrow" pitchFamily="34" charset="0"/>
              </a:rPr>
              <a:t> usually preserved meat, large sausages, home-preserved meats, vegetables, smoked fish, canned food etc.</a:t>
            </a:r>
            <a:endParaRPr lang="en-US" altLang="en-US" sz="3000" b="1" smtClean="0">
              <a:latin typeface="Arial Narrow" pitchFamily="34" charset="0"/>
            </a:endParaRPr>
          </a:p>
          <a:p>
            <a:pPr marL="571500" indent="-514350" algn="just" eaLnBrk="1" hangingPunct="1">
              <a:lnSpc>
                <a:spcPts val="3100"/>
              </a:lnSpc>
              <a:buFont typeface="Calibri" pitchFamily="34" charset="0"/>
              <a:buAutoNum type="arabicPeriod"/>
            </a:pPr>
            <a:r>
              <a:rPr lang="en-US" altLang="en-US" sz="3000" b="1" smtClean="0">
                <a:solidFill>
                  <a:srgbClr val="7030A0"/>
                </a:solidFill>
                <a:latin typeface="Arial Narrow" pitchFamily="34" charset="0"/>
              </a:rPr>
              <a:t>Infant botulism</a:t>
            </a:r>
          </a:p>
          <a:p>
            <a:pPr marL="971550" lvl="1" indent="-514350" algn="just" eaLnBrk="1" hangingPunct="1">
              <a:lnSpc>
                <a:spcPts val="3100"/>
              </a:lnSpc>
              <a:buFont typeface="Wingdings" pitchFamily="2" charset="2"/>
              <a:buChar char="§"/>
            </a:pPr>
            <a:r>
              <a:rPr lang="en-US" altLang="en-US" sz="3000" smtClean="0">
                <a:latin typeface="Arial Narrow" pitchFamily="34" charset="0"/>
              </a:rPr>
              <a:t>Caused by consuming the spores of</a:t>
            </a:r>
            <a:r>
              <a:rPr lang="en-US" altLang="en-US" sz="3000" i="1" smtClean="0">
                <a:latin typeface="Arial Narrow" pitchFamily="34" charset="0"/>
              </a:rPr>
              <a:t> Cl. botulinum</a:t>
            </a:r>
          </a:p>
          <a:p>
            <a:pPr marL="971550" lvl="1" indent="-514350" algn="just" eaLnBrk="1" hangingPunct="1">
              <a:lnSpc>
                <a:spcPts val="3100"/>
              </a:lnSpc>
              <a:buFont typeface="Wingdings" pitchFamily="2" charset="2"/>
              <a:buChar char="§"/>
            </a:pPr>
            <a:r>
              <a:rPr lang="en-US" altLang="en-US" sz="3000" smtClean="0">
                <a:latin typeface="Arial Narrow" pitchFamily="34" charset="0"/>
              </a:rPr>
              <a:t>Grow and release toxin in the intestine  </a:t>
            </a:r>
            <a:endParaRPr lang="en-US" altLang="en-US" sz="3000" b="1" smtClean="0">
              <a:solidFill>
                <a:srgbClr val="7030A0"/>
              </a:solidFill>
              <a:latin typeface="Arial Narrow" pitchFamily="34" charset="0"/>
            </a:endParaRPr>
          </a:p>
          <a:p>
            <a:pPr marL="571500" indent="-514350" algn="just" eaLnBrk="1" hangingPunct="1">
              <a:lnSpc>
                <a:spcPts val="3100"/>
              </a:lnSpc>
              <a:buFont typeface="Calibri" pitchFamily="34" charset="0"/>
              <a:buAutoNum type="arabicPeriod"/>
            </a:pPr>
            <a:r>
              <a:rPr lang="en-US" altLang="en-US" sz="3000" b="1" smtClean="0">
                <a:solidFill>
                  <a:srgbClr val="7030A0"/>
                </a:solidFill>
                <a:latin typeface="Arial Narrow" pitchFamily="34" charset="0"/>
              </a:rPr>
              <a:t>Wound botulism (Rare)</a:t>
            </a:r>
          </a:p>
          <a:p>
            <a:pPr marL="971550" lvl="1" indent="-514350" algn="just" eaLnBrk="1" hangingPunct="1">
              <a:lnSpc>
                <a:spcPts val="3100"/>
              </a:lnSpc>
              <a:buFont typeface="Wingdings" pitchFamily="2" charset="2"/>
              <a:buChar char="§"/>
            </a:pPr>
            <a:r>
              <a:rPr lang="en-US" altLang="en-US" sz="3000" smtClean="0">
                <a:latin typeface="Arial Narrow" pitchFamily="34" charset="0"/>
              </a:rPr>
              <a:t>Caused by toxin produced from a wound infected with </a:t>
            </a:r>
            <a:r>
              <a:rPr lang="en-US" altLang="en-US" sz="3000" i="1" smtClean="0">
                <a:latin typeface="Arial Narrow" pitchFamily="34" charset="0"/>
              </a:rPr>
              <a:t>Cl. botulinum</a:t>
            </a:r>
          </a:p>
        </p:txBody>
      </p:sp>
      <p:sp>
        <p:nvSpPr>
          <p:cNvPr id="10035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A9841144-9CE3-43C3-8129-B54BA303A3AF}" type="slidenum">
              <a:rPr lang="en-GB">
                <a:solidFill>
                  <a:schemeClr val="tx1">
                    <a:tint val="75000"/>
                  </a:schemeClr>
                </a:solidFill>
                <a:latin typeface="+mn-lt"/>
                <a:cs typeface="+mn-cs"/>
              </a:rPr>
              <a:pPr fontAlgn="auto">
                <a:spcBef>
                  <a:spcPts val="0"/>
                </a:spcBef>
                <a:spcAft>
                  <a:spcPts val="0"/>
                </a:spcAft>
                <a:defRPr/>
              </a:pPr>
              <a:t>142</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57200" y="228600"/>
            <a:ext cx="8229600" cy="792163"/>
          </a:xfrm>
        </p:spPr>
        <p:txBody>
          <a:bodyPr/>
          <a:lstStyle/>
          <a:p>
            <a:pPr eaLnBrk="1" hangingPunct="1"/>
            <a:r>
              <a:rPr lang="en-US" altLang="en-US" b="1" smtClean="0">
                <a:solidFill>
                  <a:srgbClr val="002060"/>
                </a:solidFill>
                <a:latin typeface="Arial Narrow" pitchFamily="34" charset="0"/>
              </a:rPr>
              <a:t>1. Human botulism (Food borne)</a:t>
            </a:r>
          </a:p>
        </p:txBody>
      </p:sp>
      <p:sp>
        <p:nvSpPr>
          <p:cNvPr id="101379" name="Rectangle 3"/>
          <p:cNvSpPr>
            <a:spLocks noGrp="1" noChangeArrowheads="1"/>
          </p:cNvSpPr>
          <p:nvPr>
            <p:ph idx="1"/>
          </p:nvPr>
        </p:nvSpPr>
        <p:spPr>
          <a:xfrm>
            <a:off x="457200" y="990600"/>
            <a:ext cx="8458200" cy="5486400"/>
          </a:xfrm>
        </p:spPr>
        <p:txBody>
          <a:bodyPr/>
          <a:lstStyle/>
          <a:p>
            <a:pPr algn="just" eaLnBrk="1" hangingPunct="1">
              <a:lnSpc>
                <a:spcPts val="2500"/>
              </a:lnSpc>
              <a:buFont typeface="Wingdings" pitchFamily="2" charset="2"/>
              <a:buChar char="§"/>
            </a:pPr>
            <a:r>
              <a:rPr lang="en-US" altLang="en-US" sz="2800" dirty="0" smtClean="0">
                <a:latin typeface="Arial Narrow" pitchFamily="34" charset="0"/>
              </a:rPr>
              <a:t>Food cooked insufficiently that placed into a jar or can</a:t>
            </a:r>
          </a:p>
          <a:p>
            <a:pPr algn="just" eaLnBrk="1" hangingPunct="1">
              <a:lnSpc>
                <a:spcPts val="2500"/>
              </a:lnSpc>
              <a:buFont typeface="Wingdings" pitchFamily="2" charset="2"/>
              <a:buChar char="§"/>
            </a:pPr>
            <a:r>
              <a:rPr lang="en-US" altLang="en-US" sz="2800" dirty="0" smtClean="0">
                <a:latin typeface="Arial Narrow" pitchFamily="34" charset="0"/>
              </a:rPr>
              <a:t>Organism matures and secretes neurotoxin </a:t>
            </a:r>
          </a:p>
          <a:p>
            <a:pPr algn="just" eaLnBrk="1" hangingPunct="1">
              <a:lnSpc>
                <a:spcPts val="2500"/>
              </a:lnSpc>
              <a:buFont typeface="Wingdings" pitchFamily="2" charset="2"/>
              <a:buChar char="§"/>
            </a:pPr>
            <a:r>
              <a:rPr lang="en-US" altLang="en-US" sz="2800" dirty="0" smtClean="0">
                <a:latin typeface="Arial Narrow" pitchFamily="34" charset="0"/>
              </a:rPr>
              <a:t>Man ingest canned food containing toxins</a:t>
            </a:r>
          </a:p>
          <a:p>
            <a:pPr algn="just" eaLnBrk="1" hangingPunct="1">
              <a:lnSpc>
                <a:spcPts val="2500"/>
              </a:lnSpc>
              <a:buFont typeface="Wingdings" pitchFamily="2" charset="2"/>
              <a:buChar char="§"/>
            </a:pPr>
            <a:r>
              <a:rPr lang="en-US" altLang="en-US" sz="2800" dirty="0" smtClean="0">
                <a:latin typeface="Arial Narrow" pitchFamily="34" charset="0"/>
              </a:rPr>
              <a:t>Toxin is absorbed from GIT &amp; affects cholinergic system </a:t>
            </a:r>
          </a:p>
          <a:p>
            <a:pPr eaLnBrk="1" hangingPunct="1">
              <a:lnSpc>
                <a:spcPts val="2500"/>
              </a:lnSpc>
              <a:buFont typeface="Wingdings" pitchFamily="2" charset="2"/>
              <a:buChar char="§"/>
            </a:pPr>
            <a:r>
              <a:rPr lang="en-US" altLang="en-US" sz="2800" dirty="0" smtClean="0">
                <a:latin typeface="Arial Narrow" pitchFamily="34" charset="0"/>
              </a:rPr>
              <a:t>It blocks release of acetylcholine (Excitatory neurotransmitters) at points in peripheral nervous system</a:t>
            </a:r>
          </a:p>
          <a:p>
            <a:pPr lvl="1" algn="just" eaLnBrk="1" hangingPunct="1">
              <a:lnSpc>
                <a:spcPts val="2500"/>
              </a:lnSpc>
              <a:buFont typeface="Wingdings" pitchFamily="2" charset="2"/>
              <a:buChar char="§"/>
            </a:pPr>
            <a:r>
              <a:rPr lang="en-US" altLang="en-US" dirty="0" smtClean="0">
                <a:latin typeface="Arial Narrow" pitchFamily="34" charset="0"/>
              </a:rPr>
              <a:t>Blocking muscle stimulation </a:t>
            </a:r>
          </a:p>
          <a:p>
            <a:pPr lvl="1" algn="just" eaLnBrk="1" hangingPunct="1">
              <a:lnSpc>
                <a:spcPts val="2500"/>
              </a:lnSpc>
              <a:buFont typeface="Wingdings" pitchFamily="2" charset="2"/>
              <a:buChar char="§"/>
            </a:pPr>
            <a:r>
              <a:rPr lang="en-US" altLang="en-US" dirty="0" smtClean="0">
                <a:latin typeface="Arial Narrow" pitchFamily="34" charset="0"/>
              </a:rPr>
              <a:t>Resulting in </a:t>
            </a:r>
            <a:r>
              <a:rPr lang="en-US" altLang="en-US" b="1" dirty="0" smtClean="0">
                <a:latin typeface="Arial Narrow" pitchFamily="34" charset="0"/>
              </a:rPr>
              <a:t>flaccid paralysis</a:t>
            </a:r>
          </a:p>
          <a:p>
            <a:pPr algn="just" eaLnBrk="1" hangingPunct="1">
              <a:lnSpc>
                <a:spcPts val="2500"/>
              </a:lnSpc>
              <a:buFont typeface="Wingdings" pitchFamily="2" charset="2"/>
              <a:buChar char="§"/>
            </a:pPr>
            <a:r>
              <a:rPr lang="en-US" altLang="en-US" sz="2800" b="1" dirty="0" smtClean="0">
                <a:solidFill>
                  <a:srgbClr val="FF0000"/>
                </a:solidFill>
                <a:latin typeface="Arial Narrow" pitchFamily="34" charset="0"/>
              </a:rPr>
              <a:t>Clinical features</a:t>
            </a:r>
            <a:endParaRPr lang="en-US" altLang="en-US" sz="2800" dirty="0" smtClean="0">
              <a:latin typeface="Arial Narrow" pitchFamily="34" charset="0"/>
            </a:endParaRPr>
          </a:p>
          <a:p>
            <a:pPr algn="just" eaLnBrk="1" hangingPunct="1">
              <a:lnSpc>
                <a:spcPts val="2500"/>
              </a:lnSpc>
              <a:buFont typeface="Wingdings" pitchFamily="2" charset="2"/>
              <a:buChar char="§"/>
            </a:pPr>
            <a:r>
              <a:rPr lang="en-US" altLang="en-US" sz="2800" dirty="0" smtClean="0">
                <a:latin typeface="Arial Narrow" pitchFamily="34" charset="0"/>
              </a:rPr>
              <a:t>The incubation period is usually 1-2 days</a:t>
            </a:r>
          </a:p>
          <a:p>
            <a:pPr algn="just" eaLnBrk="1" hangingPunct="1">
              <a:lnSpc>
                <a:spcPts val="2500"/>
              </a:lnSpc>
              <a:buFont typeface="Wingdings" pitchFamily="2" charset="2"/>
              <a:buChar char="§"/>
            </a:pPr>
            <a:r>
              <a:rPr lang="en-US" altLang="en-US" sz="2800" dirty="0" smtClean="0">
                <a:latin typeface="Arial Narrow" pitchFamily="34" charset="0"/>
              </a:rPr>
              <a:t>Nausea, vomiting, diarrhea</a:t>
            </a:r>
          </a:p>
          <a:p>
            <a:pPr algn="just" eaLnBrk="1" hangingPunct="1">
              <a:lnSpc>
                <a:spcPts val="2500"/>
              </a:lnSpc>
              <a:buFont typeface="Wingdings" pitchFamily="2" charset="2"/>
              <a:buChar char="§"/>
            </a:pPr>
            <a:r>
              <a:rPr lang="en-US" altLang="en-US" sz="2800" dirty="0" smtClean="0">
                <a:latin typeface="Arial Narrow" pitchFamily="34" charset="0"/>
              </a:rPr>
              <a:t>Double vision and difficulty speaking or swallowing</a:t>
            </a:r>
          </a:p>
          <a:p>
            <a:pPr algn="just" eaLnBrk="1" hangingPunct="1">
              <a:lnSpc>
                <a:spcPts val="2500"/>
              </a:lnSpc>
              <a:buFont typeface="Wingdings" pitchFamily="2" charset="2"/>
              <a:buChar char="§"/>
            </a:pPr>
            <a:r>
              <a:rPr lang="en-US" altLang="en-US" sz="2800" dirty="0" smtClean="0">
                <a:latin typeface="Arial Narrow" pitchFamily="34" charset="0"/>
              </a:rPr>
              <a:t>Descending weakness or paralysis</a:t>
            </a:r>
          </a:p>
          <a:p>
            <a:pPr algn="just" eaLnBrk="1" hangingPunct="1">
              <a:lnSpc>
                <a:spcPts val="2500"/>
              </a:lnSpc>
              <a:buFont typeface="Wingdings" pitchFamily="2" charset="2"/>
              <a:buChar char="§"/>
            </a:pPr>
            <a:r>
              <a:rPr lang="en-US" altLang="en-US" sz="2800" dirty="0" smtClean="0">
                <a:latin typeface="Arial Narrow" pitchFamily="34" charset="0"/>
              </a:rPr>
              <a:t>Symmetrical flaccid paralysis &amp; respiratory muscle paralysis</a:t>
            </a:r>
          </a:p>
        </p:txBody>
      </p:sp>
      <p:sp>
        <p:nvSpPr>
          <p:cNvPr id="10138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5AF81F98-2719-4FBF-ACC6-B1C98577BF79}" type="slidenum">
              <a:rPr lang="en-GB">
                <a:solidFill>
                  <a:schemeClr val="tx1">
                    <a:tint val="75000"/>
                  </a:schemeClr>
                </a:solidFill>
                <a:latin typeface="+mn-lt"/>
                <a:cs typeface="+mn-cs"/>
              </a:rPr>
              <a:pPr fontAlgn="auto">
                <a:spcBef>
                  <a:spcPts val="0"/>
                </a:spcBef>
                <a:spcAft>
                  <a:spcPts val="0"/>
                </a:spcAft>
                <a:defRPr/>
              </a:pPr>
              <a:t>143</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457200" y="274638"/>
            <a:ext cx="8229600" cy="1020762"/>
          </a:xfrm>
        </p:spPr>
        <p:txBody>
          <a:bodyPr/>
          <a:lstStyle/>
          <a:p>
            <a:pPr eaLnBrk="1" hangingPunct="1">
              <a:lnSpc>
                <a:spcPct val="130000"/>
              </a:lnSpc>
            </a:pPr>
            <a:r>
              <a:rPr lang="en-US" altLang="en-US" b="1" smtClean="0">
                <a:solidFill>
                  <a:srgbClr val="002060"/>
                </a:solidFill>
                <a:latin typeface="Arial Narrow" pitchFamily="34" charset="0"/>
              </a:rPr>
              <a:t>2. Infant Botulism </a:t>
            </a:r>
          </a:p>
        </p:txBody>
      </p:sp>
      <p:sp>
        <p:nvSpPr>
          <p:cNvPr id="102403" name="Rectangle 3"/>
          <p:cNvSpPr>
            <a:spLocks noGrp="1" noChangeArrowheads="1"/>
          </p:cNvSpPr>
          <p:nvPr>
            <p:ph idx="1"/>
          </p:nvPr>
        </p:nvSpPr>
        <p:spPr>
          <a:xfrm>
            <a:off x="304800" y="1143000"/>
            <a:ext cx="8382000" cy="5410200"/>
          </a:xfrm>
        </p:spPr>
        <p:txBody>
          <a:bodyPr/>
          <a:lstStyle/>
          <a:p>
            <a:pPr algn="just" eaLnBrk="1" hangingPunct="1">
              <a:lnSpc>
                <a:spcPts val="2900"/>
              </a:lnSpc>
              <a:buFont typeface="Wingdings" pitchFamily="2" charset="2"/>
              <a:buChar char="§"/>
            </a:pPr>
            <a:r>
              <a:rPr lang="en-US" altLang="en-US" sz="2800" smtClean="0">
                <a:latin typeface="Arial Narrow" pitchFamily="34" charset="0"/>
                <a:cs typeface="Arial" pitchFamily="34" charset="0"/>
              </a:rPr>
              <a:t>Ingestion of food (HONEY) contaminated with the spores</a:t>
            </a:r>
            <a:endParaRPr lang="en-US" altLang="en-US" sz="2800" i="1" smtClean="0">
              <a:latin typeface="Arial Narrow" pitchFamily="34" charset="0"/>
              <a:cs typeface="Arial" pitchFamily="34" charset="0"/>
            </a:endParaRPr>
          </a:p>
          <a:p>
            <a:pPr algn="just" eaLnBrk="1" hangingPunct="1">
              <a:lnSpc>
                <a:spcPts val="2900"/>
              </a:lnSpc>
              <a:buFont typeface="Wingdings" pitchFamily="2" charset="2"/>
              <a:buChar char="§"/>
            </a:pPr>
            <a:r>
              <a:rPr lang="en-US" altLang="en-US" sz="2800" smtClean="0">
                <a:latin typeface="Arial Narrow" pitchFamily="34" charset="0"/>
                <a:cs typeface="Arial" pitchFamily="34" charset="0"/>
              </a:rPr>
              <a:t>Spores germinate and the organism colonized GIT of infants</a:t>
            </a:r>
          </a:p>
          <a:p>
            <a:pPr algn="just" eaLnBrk="1" hangingPunct="1">
              <a:lnSpc>
                <a:spcPts val="2900"/>
              </a:lnSpc>
              <a:buFont typeface="Wingdings" pitchFamily="2" charset="2"/>
              <a:buChar char="§"/>
            </a:pPr>
            <a:r>
              <a:rPr lang="en-US" altLang="en-US" sz="2800" smtClean="0">
                <a:latin typeface="Arial Narrow" pitchFamily="34" charset="0"/>
                <a:cs typeface="Arial" pitchFamily="34" charset="0"/>
              </a:rPr>
              <a:t>The organism elaborates the toxin</a:t>
            </a:r>
          </a:p>
          <a:p>
            <a:pPr algn="just" eaLnBrk="1" hangingPunct="1">
              <a:lnSpc>
                <a:spcPts val="2900"/>
              </a:lnSpc>
              <a:buFont typeface="Wingdings" pitchFamily="2" charset="2"/>
              <a:buChar char="§"/>
            </a:pPr>
            <a:r>
              <a:rPr lang="en-US" altLang="en-US" sz="2800" smtClean="0">
                <a:latin typeface="Arial Narrow" pitchFamily="34" charset="0"/>
              </a:rPr>
              <a:t>Infants &lt; 1 year old- </a:t>
            </a:r>
            <a:r>
              <a:rPr lang="en-US" altLang="en-US" smtClean="0">
                <a:latin typeface="Arial Narrow" pitchFamily="34" charset="0"/>
              </a:rPr>
              <a:t>94% &lt; 6 months old</a:t>
            </a:r>
          </a:p>
          <a:p>
            <a:pPr algn="just" eaLnBrk="1" hangingPunct="1">
              <a:lnSpc>
                <a:spcPts val="2900"/>
              </a:lnSpc>
              <a:buFont typeface="Wingdings" pitchFamily="2" charset="2"/>
              <a:buChar char="§"/>
            </a:pPr>
            <a:r>
              <a:rPr lang="en-US" altLang="en-US" sz="2800" smtClean="0">
                <a:latin typeface="Arial Narrow" pitchFamily="34" charset="0"/>
                <a:cs typeface="Arial" pitchFamily="34" charset="0"/>
              </a:rPr>
              <a:t>The infant will be constipated for 2-3 days </a:t>
            </a:r>
          </a:p>
          <a:p>
            <a:pPr algn="just" eaLnBrk="1" hangingPunct="1">
              <a:lnSpc>
                <a:spcPts val="2900"/>
              </a:lnSpc>
              <a:buFont typeface="Wingdings" pitchFamily="2" charset="2"/>
              <a:buChar char="§"/>
            </a:pPr>
            <a:r>
              <a:rPr lang="en-US" altLang="en-US" sz="2800" smtClean="0">
                <a:latin typeface="Arial Narrow" pitchFamily="34" charset="0"/>
                <a:cs typeface="Arial" pitchFamily="34" charset="0"/>
              </a:rPr>
              <a:t>Followed by difficulty swallowing and muscle weakness</a:t>
            </a:r>
            <a:endParaRPr lang="en-US" altLang="en-US" sz="2800" smtClean="0">
              <a:latin typeface="Arial Narrow" pitchFamily="34" charset="0"/>
            </a:endParaRPr>
          </a:p>
          <a:p>
            <a:pPr algn="just" eaLnBrk="1" hangingPunct="1">
              <a:lnSpc>
                <a:spcPts val="2900"/>
              </a:lnSpc>
              <a:buFont typeface="Wingdings" pitchFamily="2" charset="2"/>
              <a:buChar char="§"/>
            </a:pPr>
            <a:r>
              <a:rPr lang="en-US" altLang="en-US" sz="2800" smtClean="0">
                <a:latin typeface="Arial Narrow" pitchFamily="34" charset="0"/>
              </a:rPr>
              <a:t>Lethargy (</a:t>
            </a:r>
            <a:r>
              <a:rPr lang="ar-SA" altLang="en-US" sz="2800" smtClean="0">
                <a:latin typeface="Arial Narrow" pitchFamily="34" charset="0"/>
              </a:rPr>
              <a:t>كسل وفتور ونوم</a:t>
            </a:r>
            <a:r>
              <a:rPr lang="en-US" altLang="en-US" sz="2800" smtClean="0">
                <a:latin typeface="Arial Narrow" pitchFamily="34" charset="0"/>
              </a:rPr>
              <a:t>), Poor feeding, Weak cry</a:t>
            </a:r>
          </a:p>
          <a:p>
            <a:pPr algn="just" eaLnBrk="1" hangingPunct="1">
              <a:lnSpc>
                <a:spcPts val="2900"/>
              </a:lnSpc>
              <a:buFont typeface="Wingdings" pitchFamily="2" charset="2"/>
              <a:buChar char="§"/>
            </a:pPr>
            <a:r>
              <a:rPr lang="en-US" altLang="en-US" sz="2800" smtClean="0">
                <a:latin typeface="Arial Narrow" pitchFamily="34" charset="0"/>
              </a:rPr>
              <a:t>Bulbar palsies</a:t>
            </a:r>
            <a:r>
              <a:rPr lang="ar-SA" altLang="en-US" sz="2800" smtClean="0">
                <a:latin typeface="Arial Narrow" pitchFamily="34" charset="0"/>
              </a:rPr>
              <a:t> </a:t>
            </a:r>
            <a:r>
              <a:rPr lang="en-US" altLang="en-US" sz="2800" smtClean="0">
                <a:latin typeface="Arial Narrow" pitchFamily="34" charset="0"/>
              </a:rPr>
              <a:t>(impairment of function of the cranial nerves IX, X, XI and XII)</a:t>
            </a:r>
          </a:p>
          <a:p>
            <a:pPr algn="just" eaLnBrk="1" hangingPunct="1">
              <a:lnSpc>
                <a:spcPts val="2900"/>
              </a:lnSpc>
              <a:buFont typeface="Wingdings" pitchFamily="2" charset="2"/>
              <a:buChar char="§"/>
            </a:pPr>
            <a:r>
              <a:rPr lang="en-US" altLang="en-US" sz="2800" smtClean="0">
                <a:latin typeface="Arial Narrow" pitchFamily="34" charset="0"/>
              </a:rPr>
              <a:t>Failure to thrive (poor physical growth )</a:t>
            </a:r>
          </a:p>
          <a:p>
            <a:pPr algn="just" eaLnBrk="1" hangingPunct="1">
              <a:lnSpc>
                <a:spcPts val="2900"/>
              </a:lnSpc>
              <a:buFont typeface="Wingdings" pitchFamily="2" charset="2"/>
              <a:buChar char="§"/>
            </a:pPr>
            <a:r>
              <a:rPr lang="en-US" altLang="en-US" sz="2800" smtClean="0">
                <a:latin typeface="Arial Narrow" pitchFamily="34" charset="0"/>
                <a:cs typeface="Arial" pitchFamily="34" charset="0"/>
              </a:rPr>
              <a:t>The baby must be hospitalized and given supportive therapy</a:t>
            </a:r>
          </a:p>
          <a:p>
            <a:pPr algn="just" eaLnBrk="1" hangingPunct="1">
              <a:lnSpc>
                <a:spcPts val="2900"/>
              </a:lnSpc>
              <a:buFont typeface="Wingdings" pitchFamily="2" charset="2"/>
              <a:buChar char="§"/>
            </a:pPr>
            <a:r>
              <a:rPr lang="en-US" altLang="en-US" sz="2800" smtClean="0">
                <a:latin typeface="Arial Narrow" pitchFamily="34" charset="0"/>
                <a:cs typeface="Arial" pitchFamily="34" charset="0"/>
              </a:rPr>
              <a:t>Prognosis is excellent, so antitoxin is generally not used</a:t>
            </a:r>
            <a:endParaRPr lang="en-US" altLang="en-US" sz="2800" smtClean="0">
              <a:latin typeface="Arial Narrow" pitchFamily="34" charset="0"/>
            </a:endParaRPr>
          </a:p>
          <a:p>
            <a:pPr lvl="1" algn="just" eaLnBrk="1" hangingPunct="1">
              <a:lnSpc>
                <a:spcPts val="2900"/>
              </a:lnSpc>
              <a:buFont typeface="Wingdings" pitchFamily="2" charset="2"/>
              <a:buChar char="§"/>
            </a:pPr>
            <a:endParaRPr lang="en-US" altLang="en-US" smtClean="0">
              <a:latin typeface="Arial Narrow" pitchFamily="34" charset="0"/>
            </a:endParaRPr>
          </a:p>
        </p:txBody>
      </p:sp>
      <p:sp>
        <p:nvSpPr>
          <p:cNvPr id="10240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95689C11-8988-4324-AAF7-46A63D72D1C4}" type="slidenum">
              <a:rPr lang="en-GB">
                <a:solidFill>
                  <a:schemeClr val="tx1">
                    <a:tint val="75000"/>
                  </a:schemeClr>
                </a:solidFill>
                <a:latin typeface="+mn-lt"/>
                <a:cs typeface="+mn-cs"/>
              </a:rPr>
              <a:pPr fontAlgn="auto">
                <a:spcBef>
                  <a:spcPts val="0"/>
                </a:spcBef>
                <a:spcAft>
                  <a:spcPts val="0"/>
                </a:spcAft>
                <a:defRPr/>
              </a:pPr>
              <a:t>144</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Laboratory diagnosis</a:t>
            </a:r>
          </a:p>
        </p:txBody>
      </p:sp>
      <p:sp>
        <p:nvSpPr>
          <p:cNvPr id="232451" name="Rectangle 3"/>
          <p:cNvSpPr>
            <a:spLocks noGrp="1" noChangeArrowheads="1"/>
          </p:cNvSpPr>
          <p:nvPr>
            <p:ph idx="1"/>
          </p:nvPr>
        </p:nvSpPr>
        <p:spPr>
          <a:xfrm>
            <a:off x="228600" y="1371600"/>
            <a:ext cx="8763000" cy="5029200"/>
          </a:xfrm>
        </p:spPr>
        <p:txBody>
          <a:bodyPr rtlCol="0">
            <a:noAutofit/>
          </a:bodyPr>
          <a:lstStyle/>
          <a:p>
            <a:pPr algn="just" eaLnBrk="1" fontAlgn="auto" hangingPunct="1">
              <a:lnSpc>
                <a:spcPts val="4000"/>
              </a:lnSpc>
              <a:spcAft>
                <a:spcPts val="0"/>
              </a:spcAft>
              <a:defRPr/>
            </a:pPr>
            <a:r>
              <a:rPr lang="en-US" sz="2700" dirty="0" smtClean="0">
                <a:latin typeface="Arial Narrow" pitchFamily="34" charset="0"/>
                <a:ea typeface="+mn-ea"/>
                <a:cs typeface="Arial" pitchFamily="34" charset="0"/>
              </a:rPr>
              <a:t>Clinical signs provide tentative diagnosis for botulism intoxication</a:t>
            </a:r>
            <a:endParaRPr lang="en-US" sz="2700" b="1" u="sng" dirty="0" smtClean="0">
              <a:solidFill>
                <a:srgbClr val="7030A0"/>
              </a:solidFill>
              <a:latin typeface="Arial Narrow" pitchFamily="34" charset="0"/>
              <a:ea typeface="+mn-ea"/>
            </a:endParaRPr>
          </a:p>
          <a:p>
            <a:pPr algn="just" eaLnBrk="1" fontAlgn="auto" hangingPunct="1">
              <a:lnSpc>
                <a:spcPts val="4000"/>
              </a:lnSpc>
              <a:spcAft>
                <a:spcPts val="0"/>
              </a:spcAft>
              <a:defRPr/>
            </a:pPr>
            <a:r>
              <a:rPr lang="en-US" sz="2800" b="1" u="sng" dirty="0" smtClean="0">
                <a:solidFill>
                  <a:srgbClr val="7030A0"/>
                </a:solidFill>
                <a:latin typeface="Arial Narrow" pitchFamily="34" charset="0"/>
                <a:ea typeface="+mn-ea"/>
              </a:rPr>
              <a:t>The diagnosis may be confirmed by demonstration of:</a:t>
            </a:r>
          </a:p>
          <a:p>
            <a:pPr marL="514350" indent="-514350" algn="just" eaLnBrk="1" fontAlgn="auto" hangingPunct="1">
              <a:lnSpc>
                <a:spcPts val="4000"/>
              </a:lnSpc>
              <a:spcAft>
                <a:spcPts val="0"/>
              </a:spcAft>
              <a:buFont typeface="+mj-lt"/>
              <a:buAutoNum type="arabicPeriod"/>
              <a:defRPr/>
            </a:pPr>
            <a:r>
              <a:rPr lang="en-US" sz="2800" dirty="0" smtClean="0">
                <a:latin typeface="Arial Narrow" pitchFamily="34" charset="0"/>
                <a:ea typeface="+mn-ea"/>
              </a:rPr>
              <a:t>Organism (usually not cultured) is detected in </a:t>
            </a:r>
            <a:r>
              <a:rPr lang="en-US" sz="2800" b="1" dirty="0" smtClean="0">
                <a:solidFill>
                  <a:srgbClr val="FF0000"/>
                </a:solidFill>
                <a:latin typeface="Arial Narrow" pitchFamily="34" charset="0"/>
                <a:ea typeface="+mn-ea"/>
              </a:rPr>
              <a:t>Patient's stool and Suspected food</a:t>
            </a:r>
          </a:p>
          <a:p>
            <a:pPr algn="just" eaLnBrk="1" fontAlgn="auto" hangingPunct="1">
              <a:lnSpc>
                <a:spcPts val="4000"/>
              </a:lnSpc>
              <a:spcAft>
                <a:spcPts val="0"/>
              </a:spcAft>
              <a:buFont typeface="Wingdings" pitchFamily="2" charset="2"/>
              <a:buChar char="§"/>
              <a:defRPr/>
            </a:pPr>
            <a:r>
              <a:rPr lang="en-US" sz="2800" dirty="0" smtClean="0">
                <a:latin typeface="Arial Narrow" pitchFamily="34" charset="0"/>
                <a:ea typeface="+mn-ea"/>
              </a:rPr>
              <a:t>Specimens are inoculated on blood agar </a:t>
            </a:r>
            <a:r>
              <a:rPr lang="en-US" sz="2800" dirty="0" err="1" smtClean="0">
                <a:latin typeface="Arial Narrow" pitchFamily="34" charset="0"/>
                <a:ea typeface="+mn-ea"/>
              </a:rPr>
              <a:t>anaerobically</a:t>
            </a:r>
            <a:endParaRPr lang="en-US" sz="2800" b="1" dirty="0" smtClean="0">
              <a:latin typeface="Arial Narrow" pitchFamily="34" charset="0"/>
              <a:ea typeface="+mn-ea"/>
            </a:endParaRPr>
          </a:p>
          <a:p>
            <a:pPr algn="just" eaLnBrk="1" fontAlgn="auto" hangingPunct="1">
              <a:lnSpc>
                <a:spcPts val="4000"/>
              </a:lnSpc>
              <a:spcAft>
                <a:spcPts val="0"/>
              </a:spcAft>
              <a:buFont typeface="Wingdings" pitchFamily="2" charset="2"/>
              <a:buChar char="§"/>
              <a:defRPr/>
            </a:pPr>
            <a:r>
              <a:rPr lang="en-US" sz="2800" dirty="0" smtClean="0">
                <a:latin typeface="Arial Narrow" pitchFamily="34" charset="0"/>
                <a:ea typeface="+mn-ea"/>
              </a:rPr>
              <a:t>Gram stain of the suspected colonies revealed that the organism is gram positive bacilli, motile and </a:t>
            </a:r>
            <a:r>
              <a:rPr lang="en-US" sz="2800" dirty="0" err="1" smtClean="0">
                <a:latin typeface="Arial Narrow" pitchFamily="34" charset="0"/>
                <a:ea typeface="+mn-ea"/>
              </a:rPr>
              <a:t>sporulated</a:t>
            </a:r>
            <a:endParaRPr lang="en-US" sz="2800" dirty="0" smtClean="0">
              <a:latin typeface="Arial Narrow" pitchFamily="34" charset="0"/>
              <a:ea typeface="+mn-ea"/>
            </a:endParaRPr>
          </a:p>
          <a:p>
            <a:pPr marL="514350" indent="-514350" algn="just" eaLnBrk="1" fontAlgn="auto" hangingPunct="1">
              <a:lnSpc>
                <a:spcPts val="4000"/>
              </a:lnSpc>
              <a:spcAft>
                <a:spcPts val="0"/>
              </a:spcAft>
              <a:buFont typeface="+mj-lt"/>
              <a:buAutoNum type="arabicPeriod" startAt="2"/>
              <a:defRPr/>
            </a:pPr>
            <a:r>
              <a:rPr lang="en-US" sz="2800" dirty="0" smtClean="0">
                <a:latin typeface="Arial Narrow" pitchFamily="34" charset="0"/>
                <a:ea typeface="+mn-ea"/>
              </a:rPr>
              <a:t>Toxin is detected in </a:t>
            </a:r>
            <a:r>
              <a:rPr lang="en-US" sz="2800" b="1" dirty="0" smtClean="0">
                <a:solidFill>
                  <a:srgbClr val="FF0000"/>
                </a:solidFill>
                <a:latin typeface="Arial Narrow" pitchFamily="34" charset="0"/>
                <a:ea typeface="+mn-ea"/>
              </a:rPr>
              <a:t>Patient's stool, Suspected food, Patient's serum</a:t>
            </a:r>
            <a:r>
              <a:rPr lang="en-US" sz="2800" b="1" dirty="0" smtClean="0">
                <a:latin typeface="Arial Narrow" pitchFamily="34" charset="0"/>
                <a:ea typeface="+mn-ea"/>
              </a:rPr>
              <a:t> </a:t>
            </a:r>
            <a:r>
              <a:rPr lang="en-US" sz="2800" dirty="0" smtClean="0">
                <a:latin typeface="Arial Narrow" pitchFamily="34" charset="0"/>
                <a:ea typeface="+mn-ea"/>
              </a:rPr>
              <a:t>by toxin-antitoxin neutralization test in mice</a:t>
            </a:r>
            <a:endParaRPr lang="en-US" sz="2800" b="1" dirty="0" smtClean="0">
              <a:latin typeface="Arial Narrow" pitchFamily="34" charset="0"/>
              <a:ea typeface="+mn-ea"/>
            </a:endParaRPr>
          </a:p>
        </p:txBody>
      </p:sp>
      <p:sp>
        <p:nvSpPr>
          <p:cNvPr id="10342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C6946DC0-56A3-4BD5-ADA6-08138CB7A3EC}" type="slidenum">
              <a:rPr lang="en-GB">
                <a:solidFill>
                  <a:schemeClr val="tx1">
                    <a:tint val="75000"/>
                  </a:schemeClr>
                </a:solidFill>
                <a:latin typeface="+mn-lt"/>
                <a:cs typeface="+mn-cs"/>
              </a:rPr>
              <a:pPr fontAlgn="auto">
                <a:spcBef>
                  <a:spcPts val="0"/>
                </a:spcBef>
                <a:spcAft>
                  <a:spcPts val="0"/>
                </a:spcAft>
                <a:defRPr/>
              </a:pPr>
              <a:t>145</a:t>
            </a:fld>
            <a:endParaRPr lang="en-GB"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a:xfrm>
            <a:off x="457200" y="115888"/>
            <a:ext cx="8229600" cy="792162"/>
          </a:xfrm>
        </p:spPr>
        <p:txBody>
          <a:bodyPr/>
          <a:lstStyle/>
          <a:p>
            <a:r>
              <a:rPr lang="en-US" altLang="en-US" b="1" smtClean="0">
                <a:solidFill>
                  <a:srgbClr val="002060"/>
                </a:solidFill>
                <a:latin typeface="Arial Narrow" pitchFamily="34" charset="0"/>
              </a:rPr>
              <a:t>Prevention and Control</a:t>
            </a:r>
            <a:endParaRPr lang="ar-SA" altLang="en-US" b="1" smtClean="0">
              <a:solidFill>
                <a:srgbClr val="002060"/>
              </a:solidFill>
              <a:latin typeface="Arial Narrow" pitchFamily="34" charset="0"/>
            </a:endParaRPr>
          </a:p>
        </p:txBody>
      </p:sp>
      <p:sp>
        <p:nvSpPr>
          <p:cNvPr id="104451" name="Content Placeholder 2"/>
          <p:cNvSpPr>
            <a:spLocks noGrp="1"/>
          </p:cNvSpPr>
          <p:nvPr>
            <p:ph idx="1"/>
          </p:nvPr>
        </p:nvSpPr>
        <p:spPr>
          <a:xfrm>
            <a:off x="228600" y="801688"/>
            <a:ext cx="8763000" cy="5675312"/>
          </a:xfrm>
        </p:spPr>
        <p:txBody>
          <a:bodyPr/>
          <a:lstStyle/>
          <a:p>
            <a:pPr marL="514350" indent="-514350" algn="just" eaLnBrk="1" hangingPunct="1">
              <a:lnSpc>
                <a:spcPts val="2900"/>
              </a:lnSpc>
              <a:buFont typeface="Calibri" pitchFamily="34" charset="0"/>
              <a:buAutoNum type="arabicPeriod"/>
            </a:pPr>
            <a:r>
              <a:rPr lang="en-US" altLang="en-US" sz="2600" smtClean="0">
                <a:latin typeface="Arial Narrow" pitchFamily="34" charset="0"/>
              </a:rPr>
              <a:t>Home canning of foodstuffs should be avoided </a:t>
            </a:r>
          </a:p>
          <a:p>
            <a:pPr marL="514350" indent="-514350" algn="just" eaLnBrk="1" hangingPunct="1">
              <a:lnSpc>
                <a:spcPts val="2900"/>
              </a:lnSpc>
              <a:buFont typeface="Calibri" pitchFamily="34" charset="0"/>
              <a:buAutoNum type="arabicPeriod"/>
            </a:pPr>
            <a:r>
              <a:rPr lang="en-US" altLang="en-US" sz="2600" smtClean="0">
                <a:latin typeface="Arial Narrow" pitchFamily="34" charset="0"/>
              </a:rPr>
              <a:t>Commercial canning must be strictly controlled</a:t>
            </a:r>
          </a:p>
          <a:p>
            <a:pPr marL="514350" indent="-514350" algn="just" eaLnBrk="1" hangingPunct="1">
              <a:lnSpc>
                <a:spcPts val="2900"/>
              </a:lnSpc>
              <a:buFont typeface="Calibri" pitchFamily="34" charset="0"/>
              <a:buAutoNum type="arabicPeriod"/>
            </a:pPr>
            <a:r>
              <a:rPr lang="en-US" altLang="en-US" sz="2600" smtClean="0">
                <a:latin typeface="Arial Narrow" pitchFamily="34" charset="0"/>
              </a:rPr>
              <a:t>Swollen canned food must be discarded</a:t>
            </a:r>
          </a:p>
          <a:p>
            <a:pPr marL="514350" indent="-514350" algn="just" eaLnBrk="1" hangingPunct="1">
              <a:lnSpc>
                <a:spcPts val="2900"/>
              </a:lnSpc>
              <a:buFont typeface="Calibri" pitchFamily="34" charset="0"/>
              <a:buAutoNum type="arabicPeriod"/>
            </a:pPr>
            <a:r>
              <a:rPr lang="en-US" altLang="en-US" sz="2600" smtClean="0">
                <a:latin typeface="Arial Narrow" pitchFamily="34" charset="0"/>
              </a:rPr>
              <a:t>Sterilization of all canned and vacuum packed food is essential</a:t>
            </a:r>
            <a:endParaRPr lang="en-US" altLang="en-US" sz="2600" b="1" u="sng" smtClean="0">
              <a:solidFill>
                <a:srgbClr val="7030A0"/>
              </a:solidFill>
              <a:latin typeface="Arial Narrow" pitchFamily="34" charset="0"/>
            </a:endParaRPr>
          </a:p>
          <a:p>
            <a:pPr marL="514350" indent="-514350" algn="just" eaLnBrk="1" hangingPunct="1">
              <a:lnSpc>
                <a:spcPts val="2900"/>
              </a:lnSpc>
              <a:buFont typeface="Calibri" pitchFamily="34" charset="0"/>
              <a:buAutoNum type="arabicPeriod"/>
            </a:pPr>
            <a:r>
              <a:rPr lang="en-US" altLang="en-US" sz="2600" smtClean="0">
                <a:latin typeface="Arial Narrow" pitchFamily="34" charset="0"/>
              </a:rPr>
              <a:t>Prevention germination of spores in foods by </a:t>
            </a:r>
          </a:p>
          <a:p>
            <a:pPr marL="971550" lvl="1" indent="-571500" algn="just" eaLnBrk="1" hangingPunct="1">
              <a:lnSpc>
                <a:spcPts val="2900"/>
              </a:lnSpc>
              <a:buFont typeface="Calibri" pitchFamily="34" charset="0"/>
              <a:buAutoNum type="romanLcPeriod"/>
            </a:pPr>
            <a:r>
              <a:rPr lang="en-US" altLang="en-US" sz="2600" smtClean="0">
                <a:latin typeface="Arial Narrow" pitchFamily="34" charset="0"/>
              </a:rPr>
              <a:t>Maintaining food in acidic pH and high sugar content</a:t>
            </a:r>
          </a:p>
          <a:p>
            <a:pPr marL="971550" lvl="1" indent="-571500" algn="just" eaLnBrk="1" hangingPunct="1">
              <a:lnSpc>
                <a:spcPts val="2900"/>
              </a:lnSpc>
              <a:buFont typeface="Calibri" pitchFamily="34" charset="0"/>
              <a:buAutoNum type="romanLcPeriod"/>
            </a:pPr>
            <a:r>
              <a:rPr lang="en-US" altLang="en-US" sz="2600" smtClean="0">
                <a:latin typeface="Arial Narrow" pitchFamily="34" charset="0"/>
              </a:rPr>
              <a:t>Storing the food at 4 </a:t>
            </a:r>
            <a:r>
              <a:rPr lang="en-US" altLang="en-US" sz="2600" baseline="30000" smtClean="0">
                <a:latin typeface="Arial Narrow" pitchFamily="34" charset="0"/>
              </a:rPr>
              <a:t>0</a:t>
            </a:r>
            <a:r>
              <a:rPr lang="en-US" altLang="en-US" sz="2600" smtClean="0">
                <a:latin typeface="Arial Narrow" pitchFamily="34" charset="0"/>
              </a:rPr>
              <a:t>C or colder</a:t>
            </a:r>
          </a:p>
          <a:p>
            <a:pPr marL="514350" indent="-514350" algn="just" eaLnBrk="1" hangingPunct="1">
              <a:lnSpc>
                <a:spcPts val="2900"/>
              </a:lnSpc>
              <a:buFont typeface="Calibri" pitchFamily="34" charset="0"/>
              <a:buAutoNum type="arabicPeriod"/>
            </a:pPr>
            <a:r>
              <a:rPr lang="en-US" altLang="en-US" sz="2600" smtClean="0">
                <a:latin typeface="Arial Narrow" pitchFamily="34" charset="0"/>
              </a:rPr>
              <a:t>Destroy toxins by heating of food for 20 min at 80 </a:t>
            </a:r>
            <a:r>
              <a:rPr lang="en-US" altLang="en-US" sz="2600" baseline="30000" smtClean="0">
                <a:latin typeface="Arial Narrow" pitchFamily="34" charset="0"/>
              </a:rPr>
              <a:t>0</a:t>
            </a:r>
            <a:r>
              <a:rPr lang="en-US" altLang="en-US" sz="2600" smtClean="0">
                <a:latin typeface="Arial Narrow" pitchFamily="34" charset="0"/>
              </a:rPr>
              <a:t>C</a:t>
            </a:r>
          </a:p>
          <a:p>
            <a:pPr marL="514350" indent="-514350" algn="just" eaLnBrk="1" hangingPunct="1">
              <a:lnSpc>
                <a:spcPts val="2900"/>
              </a:lnSpc>
              <a:buFont typeface="Calibri" pitchFamily="34" charset="0"/>
              <a:buAutoNum type="arabicPeriod" startAt="5"/>
            </a:pPr>
            <a:r>
              <a:rPr lang="en-US" altLang="en-US" sz="2600" smtClean="0">
                <a:latin typeface="Arial Narrow" pitchFamily="34" charset="0"/>
              </a:rPr>
              <a:t>A prophylactic dose of </a:t>
            </a:r>
            <a:r>
              <a:rPr lang="en-US" altLang="en-US" sz="2600" b="1" smtClean="0">
                <a:solidFill>
                  <a:srgbClr val="7030A0"/>
                </a:solidFill>
                <a:latin typeface="Arial Narrow" pitchFamily="34" charset="0"/>
              </a:rPr>
              <a:t>polyvalent antitoxin </a:t>
            </a:r>
            <a:r>
              <a:rPr lang="en-US" altLang="en-US" sz="2600" smtClean="0">
                <a:latin typeface="Arial Narrow" pitchFamily="34" charset="0"/>
              </a:rPr>
              <a:t>should be given to all persons who have eaten food suspected of causing botulism </a:t>
            </a:r>
          </a:p>
          <a:p>
            <a:pPr marL="514350" indent="-514350" algn="just" eaLnBrk="1" hangingPunct="1">
              <a:lnSpc>
                <a:spcPts val="2900"/>
              </a:lnSpc>
              <a:buFont typeface="Calibri" pitchFamily="34" charset="0"/>
              <a:buAutoNum type="arabicPeriod" startAt="5"/>
            </a:pPr>
            <a:r>
              <a:rPr lang="en-US" altLang="en-US" sz="2600" smtClean="0">
                <a:latin typeface="Arial Narrow" pitchFamily="34" charset="0"/>
              </a:rPr>
              <a:t>Active immunization should be considered for under risk</a:t>
            </a:r>
          </a:p>
          <a:p>
            <a:pPr marL="971550" lvl="1" indent="-571500" algn="just" eaLnBrk="1" hangingPunct="1">
              <a:lnSpc>
                <a:spcPts val="2900"/>
              </a:lnSpc>
              <a:buFont typeface="Wingdings" pitchFamily="2" charset="2"/>
              <a:buChar char="§"/>
            </a:pPr>
            <a:r>
              <a:rPr lang="en-US" altLang="en-US" sz="2500" smtClean="0">
                <a:latin typeface="Arial Narrow" pitchFamily="34" charset="0"/>
              </a:rPr>
              <a:t>Person handles organism or specimen containing organism/toxin</a:t>
            </a:r>
          </a:p>
          <a:p>
            <a:pPr marL="514350" indent="-514350" algn="just" eaLnBrk="1" hangingPunct="1">
              <a:lnSpc>
                <a:spcPts val="2900"/>
              </a:lnSpc>
              <a:buFont typeface="Calibri" pitchFamily="34" charset="0"/>
              <a:buAutoNum type="arabicPeriod" startAt="5"/>
            </a:pPr>
            <a:r>
              <a:rPr lang="en-US" altLang="en-US" sz="2600" smtClean="0">
                <a:latin typeface="Arial Narrow" pitchFamily="34" charset="0"/>
              </a:rPr>
              <a:t>Infants ≤ 1 year should not be given honey or food containing it</a:t>
            </a:r>
          </a:p>
          <a:p>
            <a:pPr marL="514350" indent="-514350">
              <a:lnSpc>
                <a:spcPts val="2900"/>
              </a:lnSpc>
            </a:pPr>
            <a:endParaRPr lang="ar-SA" altLang="en-US" sz="2600" smtClean="0"/>
          </a:p>
        </p:txBody>
      </p:sp>
      <p:sp>
        <p:nvSpPr>
          <p:cNvPr id="10445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87722F32-64CF-47E4-8217-6D8BAB4D0416}" type="slidenum">
              <a:rPr lang="en-GB">
                <a:solidFill>
                  <a:schemeClr val="tx1">
                    <a:tint val="75000"/>
                  </a:schemeClr>
                </a:solidFill>
                <a:latin typeface="+mn-lt"/>
                <a:cs typeface="+mn-cs"/>
              </a:rPr>
              <a:pPr fontAlgn="auto">
                <a:spcBef>
                  <a:spcPts val="0"/>
                </a:spcBef>
                <a:spcAft>
                  <a:spcPts val="0"/>
                </a:spcAft>
                <a:defRPr/>
              </a:pPr>
              <a:t>146</a:t>
            </a:fld>
            <a:endParaRPr lang="en-GB">
              <a:solidFill>
                <a:schemeClr val="tx1">
                  <a:tint val="75000"/>
                </a:schemeClr>
              </a:solidFill>
              <a:latin typeface="+mn-lt"/>
              <a:cs typeface="+mn-cs"/>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Treatment</a:t>
            </a:r>
          </a:p>
        </p:txBody>
      </p:sp>
      <p:sp>
        <p:nvSpPr>
          <p:cNvPr id="233475" name="Rectangle 3"/>
          <p:cNvSpPr>
            <a:spLocks noGrp="1" noChangeArrowheads="1"/>
          </p:cNvSpPr>
          <p:nvPr>
            <p:ph idx="1"/>
          </p:nvPr>
        </p:nvSpPr>
        <p:spPr/>
        <p:txBody>
          <a:bodyPr rtlCol="0">
            <a:noAutofit/>
          </a:bodyPr>
          <a:lstStyle/>
          <a:p>
            <a:pPr marL="269875" indent="-269875" algn="just" eaLnBrk="1" fontAlgn="auto" hangingPunct="1">
              <a:lnSpc>
                <a:spcPct val="150000"/>
              </a:lnSpc>
              <a:spcAft>
                <a:spcPts val="0"/>
              </a:spcAft>
              <a:defRPr/>
            </a:pPr>
            <a:r>
              <a:rPr lang="en-US" sz="2800" b="1" dirty="0" smtClean="0">
                <a:solidFill>
                  <a:srgbClr val="0070C0"/>
                </a:solidFill>
                <a:latin typeface="Arial Narrow" pitchFamily="34" charset="0"/>
                <a:ea typeface="+mn-ea"/>
              </a:rPr>
              <a:t>The priorities are </a:t>
            </a:r>
          </a:p>
          <a:p>
            <a:pPr lvl="1" algn="just" eaLnBrk="1" fontAlgn="auto" hangingPunct="1">
              <a:lnSpc>
                <a:spcPct val="150000"/>
              </a:lnSpc>
              <a:spcAft>
                <a:spcPts val="0"/>
              </a:spcAft>
              <a:defRPr/>
            </a:pPr>
            <a:r>
              <a:rPr lang="en-US" dirty="0" smtClean="0">
                <a:latin typeface="Arial Narrow" pitchFamily="34" charset="0"/>
                <a:ea typeface="+mn-ea"/>
              </a:rPr>
              <a:t>To remove unabsorbed toxin from the GIT</a:t>
            </a:r>
            <a:endParaRPr lang="en-US" b="1" dirty="0" smtClean="0">
              <a:latin typeface="Arial Narrow" pitchFamily="34" charset="0"/>
              <a:ea typeface="+mn-ea"/>
            </a:endParaRPr>
          </a:p>
          <a:p>
            <a:pPr lvl="1" algn="just" eaLnBrk="1" fontAlgn="auto" hangingPunct="1">
              <a:lnSpc>
                <a:spcPct val="150000"/>
              </a:lnSpc>
              <a:spcAft>
                <a:spcPts val="0"/>
              </a:spcAft>
              <a:defRPr/>
            </a:pPr>
            <a:r>
              <a:rPr lang="en-US" dirty="0" smtClean="0">
                <a:latin typeface="Arial Narrow" pitchFamily="34" charset="0"/>
                <a:ea typeface="+mn-ea"/>
              </a:rPr>
              <a:t>To neutralize unfixed toxin by giving polyvalent antitoxin</a:t>
            </a:r>
            <a:endParaRPr lang="en-US" b="1" dirty="0" smtClean="0">
              <a:solidFill>
                <a:srgbClr val="FF0000"/>
              </a:solidFill>
              <a:effectLst>
                <a:outerShdw blurRad="38100" dist="38100" dir="2700000" algn="tl">
                  <a:srgbClr val="FFFFFF"/>
                </a:outerShdw>
              </a:effectLst>
              <a:latin typeface="Arial Narrow" pitchFamily="34" charset="0"/>
              <a:ea typeface="+mn-ea"/>
            </a:endParaRPr>
          </a:p>
          <a:p>
            <a:pPr lvl="1" algn="just" eaLnBrk="1" fontAlgn="auto" hangingPunct="1">
              <a:lnSpc>
                <a:spcPct val="150000"/>
              </a:lnSpc>
              <a:spcAft>
                <a:spcPts val="0"/>
              </a:spcAft>
              <a:defRPr/>
            </a:pPr>
            <a:r>
              <a:rPr lang="en-US" dirty="0" smtClean="0">
                <a:latin typeface="Arial Narrow" pitchFamily="34" charset="0"/>
                <a:ea typeface="+mn-ea"/>
              </a:rPr>
              <a:t>To give relevant intensive care and support </a:t>
            </a:r>
          </a:p>
          <a:p>
            <a:pPr lvl="2" algn="just" eaLnBrk="1" fontAlgn="auto" hangingPunct="1">
              <a:lnSpc>
                <a:spcPct val="150000"/>
              </a:lnSpc>
              <a:spcAft>
                <a:spcPts val="0"/>
              </a:spcAft>
              <a:defRPr/>
            </a:pPr>
            <a:r>
              <a:rPr lang="en-US" sz="2800" dirty="0" smtClean="0">
                <a:latin typeface="Arial Narrow" pitchFamily="34" charset="0"/>
                <a:ea typeface="+mn-ea"/>
              </a:rPr>
              <a:t>Intubation and </a:t>
            </a:r>
            <a:r>
              <a:rPr lang="en-US" sz="2800" dirty="0" err="1" smtClean="0">
                <a:latin typeface="Arial Narrow" pitchFamily="34" charset="0"/>
                <a:ea typeface="+mn-ea"/>
              </a:rPr>
              <a:t>ventilatory</a:t>
            </a:r>
            <a:r>
              <a:rPr lang="en-US" sz="2800" dirty="0" smtClean="0">
                <a:latin typeface="Arial Narrow" pitchFamily="34" charset="0"/>
                <a:ea typeface="+mn-ea"/>
              </a:rPr>
              <a:t> support is critical</a:t>
            </a:r>
          </a:p>
          <a:p>
            <a:pPr lvl="1" algn="just" eaLnBrk="1" fontAlgn="auto" hangingPunct="1">
              <a:lnSpc>
                <a:spcPct val="150000"/>
              </a:lnSpc>
              <a:spcAft>
                <a:spcPts val="0"/>
              </a:spcAft>
              <a:defRPr/>
            </a:pPr>
            <a:r>
              <a:rPr lang="en-US" dirty="0" smtClean="0">
                <a:latin typeface="Arial Narrow" pitchFamily="34" charset="0"/>
                <a:ea typeface="+mn-ea"/>
              </a:rPr>
              <a:t>To give antibiotics such as penicillin or metronidazole</a:t>
            </a:r>
            <a:endParaRPr lang="en-US" b="1" dirty="0" smtClean="0">
              <a:latin typeface="Arial Narrow" pitchFamily="34" charset="0"/>
              <a:ea typeface="+mn-ea"/>
            </a:endParaRPr>
          </a:p>
        </p:txBody>
      </p:sp>
      <p:sp>
        <p:nvSpPr>
          <p:cNvPr id="10547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5FFC5B5C-C876-4DC5-A6B1-FF8488CE0090}" type="slidenum">
              <a:rPr lang="en-GB">
                <a:solidFill>
                  <a:schemeClr val="tx1">
                    <a:tint val="75000"/>
                  </a:schemeClr>
                </a:solidFill>
                <a:latin typeface="+mn-lt"/>
                <a:cs typeface="+mn-cs"/>
              </a:rPr>
              <a:pPr fontAlgn="auto">
                <a:spcBef>
                  <a:spcPts val="0"/>
                </a:spcBef>
                <a:spcAft>
                  <a:spcPts val="0"/>
                </a:spcAft>
                <a:defRPr/>
              </a:pPr>
              <a:t>147</a:t>
            </a:fld>
            <a:endParaRPr lang="en-GB">
              <a:solidFill>
                <a:schemeClr val="tx1">
                  <a:tint val="75000"/>
                </a:schemeClr>
              </a:solidFill>
              <a:latin typeface="+mn-lt"/>
              <a:cs typeface="+mn-cs"/>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r>
              <a:rPr lang="en-US" altLang="en-US" b="1" dirty="0" smtClean="0">
                <a:solidFill>
                  <a:srgbClr val="002060"/>
                </a:solidFill>
                <a:latin typeface="Arial Narrow" pitchFamily="34" charset="0"/>
              </a:rPr>
              <a:t>C.</a:t>
            </a:r>
            <a:r>
              <a:rPr lang="en-US" altLang="en-US" b="1" i="1" dirty="0" smtClean="0">
                <a:solidFill>
                  <a:srgbClr val="002060"/>
                </a:solidFill>
                <a:latin typeface="Arial Narrow" pitchFamily="34" charset="0"/>
              </a:rPr>
              <a:t> Clostridium </a:t>
            </a:r>
            <a:r>
              <a:rPr lang="en-US" altLang="en-US" b="1" i="1" dirty="0" err="1" smtClean="0">
                <a:solidFill>
                  <a:srgbClr val="002060"/>
                </a:solidFill>
                <a:latin typeface="Arial Narrow" pitchFamily="34" charset="0"/>
              </a:rPr>
              <a:t>perfringens</a:t>
            </a:r>
            <a:endParaRPr lang="en-US" altLang="en-US" b="1" i="1" dirty="0" smtClean="0">
              <a:solidFill>
                <a:srgbClr val="002060"/>
              </a:solidFill>
              <a:latin typeface="Arial Narrow" pitchFamily="34" charset="0"/>
            </a:endParaRPr>
          </a:p>
        </p:txBody>
      </p:sp>
      <p:sp>
        <p:nvSpPr>
          <p:cNvPr id="169987" name="Rectangle 3"/>
          <p:cNvSpPr>
            <a:spLocks noGrp="1" noChangeArrowheads="1"/>
          </p:cNvSpPr>
          <p:nvPr>
            <p:ph idx="1"/>
          </p:nvPr>
        </p:nvSpPr>
        <p:spPr>
          <a:xfrm>
            <a:off x="304800" y="1219200"/>
            <a:ext cx="8534400" cy="5181600"/>
          </a:xfrm>
        </p:spPr>
        <p:txBody>
          <a:bodyPr>
            <a:noAutofit/>
          </a:bodyPr>
          <a:lstStyle/>
          <a:p>
            <a:pPr algn="just" eaLnBrk="1" hangingPunct="1">
              <a:lnSpc>
                <a:spcPts val="2500"/>
              </a:lnSpc>
              <a:buFont typeface="Wingdings" pitchFamily="2" charset="2"/>
              <a:buChar char="§"/>
              <a:defRPr/>
            </a:pPr>
            <a:r>
              <a:rPr lang="en-US" altLang="en-US" sz="2800" b="1" dirty="0" smtClean="0">
                <a:solidFill>
                  <a:srgbClr val="0070C0"/>
                </a:solidFill>
                <a:latin typeface="Arial Narrow" pitchFamily="34" charset="0"/>
              </a:rPr>
              <a:t>General characteristics</a:t>
            </a:r>
          </a:p>
          <a:p>
            <a:pPr>
              <a:lnSpc>
                <a:spcPts val="2500"/>
              </a:lnSpc>
              <a:buFont typeface="Wingdings" pitchFamily="2" charset="2"/>
              <a:buChar char="§"/>
              <a:defRPr/>
            </a:pPr>
            <a:r>
              <a:rPr lang="en-US" altLang="en-US" sz="2800" dirty="0" smtClean="0">
                <a:latin typeface="Arial Narrow" pitchFamily="34" charset="0"/>
              </a:rPr>
              <a:t>Anaerobic Large Gram positive</a:t>
            </a:r>
          </a:p>
          <a:p>
            <a:pPr>
              <a:lnSpc>
                <a:spcPts val="2500"/>
              </a:lnSpc>
              <a:buFont typeface="Wingdings" pitchFamily="2" charset="2"/>
              <a:buChar char="§"/>
              <a:defRPr/>
            </a:pPr>
            <a:r>
              <a:rPr lang="en-US" altLang="en-US" sz="2800" dirty="0" smtClean="0">
                <a:latin typeface="Arial Narrow" pitchFamily="34" charset="0"/>
              </a:rPr>
              <a:t>Rod-shaped with stubby (short) ends</a:t>
            </a:r>
          </a:p>
          <a:p>
            <a:pPr>
              <a:lnSpc>
                <a:spcPts val="2500"/>
              </a:lnSpc>
              <a:buFont typeface="Wingdings" pitchFamily="2" charset="2"/>
              <a:buChar char="§"/>
              <a:defRPr/>
            </a:pPr>
            <a:r>
              <a:rPr lang="en-US" altLang="en-US" sz="2800" dirty="0" smtClean="0">
                <a:latin typeface="Arial Narrow" pitchFamily="34" charset="0"/>
              </a:rPr>
              <a:t>Oval, sub-terminal and not bulging Spore</a:t>
            </a:r>
          </a:p>
          <a:p>
            <a:pPr lvl="1">
              <a:lnSpc>
                <a:spcPts val="2500"/>
              </a:lnSpc>
              <a:buFont typeface="Wingdings" pitchFamily="2" charset="2"/>
              <a:buChar char="§"/>
              <a:defRPr/>
            </a:pPr>
            <a:r>
              <a:rPr lang="en-US" altLang="en-US" b="1" dirty="0" smtClean="0">
                <a:solidFill>
                  <a:srgbClr val="7030A0"/>
                </a:solidFill>
                <a:latin typeface="Arial Narrow" pitchFamily="34" charset="0"/>
              </a:rPr>
              <a:t>Spores are seldom to see</a:t>
            </a:r>
          </a:p>
          <a:p>
            <a:pPr>
              <a:lnSpc>
                <a:spcPts val="2500"/>
              </a:lnSpc>
              <a:buFont typeface="Wingdings" pitchFamily="2" charset="2"/>
              <a:buChar char="§"/>
              <a:defRPr/>
            </a:pPr>
            <a:r>
              <a:rPr lang="en-US" altLang="en-US" sz="2800" b="1" dirty="0" smtClean="0">
                <a:solidFill>
                  <a:srgbClr val="7030A0"/>
                </a:solidFill>
                <a:latin typeface="Arial Narrow" pitchFamily="34" charset="0"/>
              </a:rPr>
              <a:t>Non-motile</a:t>
            </a:r>
            <a:endParaRPr lang="en-US" altLang="en-US" sz="2800" dirty="0" smtClean="0">
              <a:latin typeface="Arial Narrow" pitchFamily="34" charset="0"/>
            </a:endParaRPr>
          </a:p>
          <a:p>
            <a:pPr>
              <a:lnSpc>
                <a:spcPts val="2500"/>
              </a:lnSpc>
              <a:buFont typeface="Wingdings" pitchFamily="2" charset="2"/>
              <a:buChar char="§"/>
              <a:defRPr/>
            </a:pPr>
            <a:r>
              <a:rPr lang="en-US" altLang="en-US" sz="2800" dirty="0" smtClean="0">
                <a:latin typeface="Arial Narrow" pitchFamily="34" charset="0"/>
              </a:rPr>
              <a:t>Double-zone hemolysis on blood agar</a:t>
            </a:r>
            <a:endParaRPr lang="en-US" altLang="en-US" sz="2800" b="1" dirty="0" smtClean="0">
              <a:solidFill>
                <a:srgbClr val="0070C0"/>
              </a:solidFill>
              <a:effectLst>
                <a:outerShdw blurRad="38100" dist="38100" dir="2700000" algn="tl">
                  <a:srgbClr val="C0C0C0"/>
                </a:outerShdw>
              </a:effectLst>
              <a:latin typeface="Arial Narrow" pitchFamily="34" charset="0"/>
            </a:endParaRPr>
          </a:p>
          <a:p>
            <a:pPr algn="just" eaLnBrk="1" hangingPunct="1">
              <a:lnSpc>
                <a:spcPts val="2500"/>
              </a:lnSpc>
              <a:buFont typeface="Wingdings" pitchFamily="2" charset="2"/>
              <a:buChar char="§"/>
              <a:defRPr/>
            </a:pPr>
            <a:r>
              <a:rPr lang="en-US" altLang="en-US" sz="2800" b="1" dirty="0" smtClean="0">
                <a:solidFill>
                  <a:srgbClr val="0070C0"/>
                </a:solidFill>
                <a:latin typeface="Arial Narrow" pitchFamily="34" charset="0"/>
              </a:rPr>
              <a:t>Natural habitats</a:t>
            </a:r>
          </a:p>
          <a:p>
            <a:pPr lvl="1" algn="just" eaLnBrk="1" hangingPunct="1">
              <a:lnSpc>
                <a:spcPts val="2500"/>
              </a:lnSpc>
              <a:buFont typeface="Wingdings" pitchFamily="2" charset="2"/>
              <a:buChar char="§"/>
              <a:defRPr/>
            </a:pPr>
            <a:r>
              <a:rPr lang="en-US" altLang="en-US" dirty="0" smtClean="0">
                <a:latin typeface="Arial Narrow" pitchFamily="34" charset="0"/>
              </a:rPr>
              <a:t>Animal and human excreta</a:t>
            </a:r>
          </a:p>
          <a:p>
            <a:pPr lvl="1" algn="just" eaLnBrk="1" hangingPunct="1">
              <a:lnSpc>
                <a:spcPts val="2500"/>
              </a:lnSpc>
              <a:buFont typeface="Wingdings" pitchFamily="2" charset="2"/>
              <a:buChar char="§"/>
              <a:defRPr/>
            </a:pPr>
            <a:r>
              <a:rPr lang="en-US" altLang="en-US" dirty="0" smtClean="0">
                <a:latin typeface="Arial Narrow" pitchFamily="34" charset="0"/>
              </a:rPr>
              <a:t>Widely distributed in soil and sewage</a:t>
            </a:r>
            <a:endParaRPr lang="en-US" altLang="en-US" b="1" dirty="0" smtClean="0">
              <a:solidFill>
                <a:srgbClr val="0070C0"/>
              </a:solidFill>
              <a:effectLst>
                <a:outerShdw blurRad="38100" dist="38100" dir="2700000" algn="tl">
                  <a:srgbClr val="C0C0C0"/>
                </a:outerShdw>
              </a:effectLst>
              <a:latin typeface="Arial Narrow" pitchFamily="34" charset="0"/>
            </a:endParaRPr>
          </a:p>
          <a:p>
            <a:pPr algn="just" eaLnBrk="1" hangingPunct="1">
              <a:lnSpc>
                <a:spcPts val="2500"/>
              </a:lnSpc>
              <a:buFont typeface="Wingdings" pitchFamily="2" charset="2"/>
              <a:buChar char="§"/>
              <a:defRPr/>
            </a:pPr>
            <a:r>
              <a:rPr lang="en-US" altLang="en-US" sz="2800" b="1" dirty="0" smtClean="0">
                <a:solidFill>
                  <a:srgbClr val="0070C0"/>
                </a:solidFill>
                <a:latin typeface="Arial Narrow" pitchFamily="34" charset="0"/>
              </a:rPr>
              <a:t>Diseases</a:t>
            </a:r>
          </a:p>
          <a:p>
            <a:pPr lvl="1" algn="just" eaLnBrk="1" hangingPunct="1">
              <a:lnSpc>
                <a:spcPts val="2500"/>
              </a:lnSpc>
              <a:buFont typeface="Calibri" pitchFamily="34" charset="0"/>
              <a:buAutoNum type="arabicPeriod"/>
              <a:defRPr/>
            </a:pPr>
            <a:r>
              <a:rPr lang="en-US" altLang="en-US" dirty="0" smtClean="0">
                <a:latin typeface="Arial Narrow" pitchFamily="34" charset="0"/>
              </a:rPr>
              <a:t>Gas gangrene, </a:t>
            </a:r>
            <a:r>
              <a:rPr lang="en-US" altLang="en-US" dirty="0" err="1" smtClean="0">
                <a:latin typeface="Arial Narrow" pitchFamily="34" charset="0"/>
              </a:rPr>
              <a:t>myonecrosis</a:t>
            </a:r>
            <a:r>
              <a:rPr lang="en-US" altLang="en-US" dirty="0" smtClean="0">
                <a:latin typeface="Arial Narrow" pitchFamily="34" charset="0"/>
              </a:rPr>
              <a:t> (</a:t>
            </a:r>
            <a:r>
              <a:rPr lang="en-US" altLang="en-US" dirty="0" err="1" smtClean="0">
                <a:latin typeface="Arial Narrow" pitchFamily="34" charset="0"/>
              </a:rPr>
              <a:t>Histotoxic</a:t>
            </a:r>
            <a:r>
              <a:rPr lang="en-US" altLang="en-US" dirty="0" smtClean="0">
                <a:latin typeface="Arial Narrow" pitchFamily="34" charset="0"/>
              </a:rPr>
              <a:t>)</a:t>
            </a:r>
          </a:p>
          <a:p>
            <a:pPr lvl="1" algn="just" eaLnBrk="1" hangingPunct="1">
              <a:lnSpc>
                <a:spcPts val="2500"/>
              </a:lnSpc>
              <a:buFont typeface="Calibri" pitchFamily="34" charset="0"/>
              <a:buAutoNum type="arabicPeriod"/>
              <a:defRPr/>
            </a:pPr>
            <a:r>
              <a:rPr lang="en-US" altLang="en-US" dirty="0" smtClean="0">
                <a:latin typeface="Arial Narrow" pitchFamily="34" charset="0"/>
              </a:rPr>
              <a:t>Food poisoning (</a:t>
            </a:r>
            <a:r>
              <a:rPr lang="en-US" altLang="en-US" dirty="0" err="1" smtClean="0">
                <a:latin typeface="Arial Narrow" pitchFamily="34" charset="0"/>
              </a:rPr>
              <a:t>Enterotoxegenic</a:t>
            </a:r>
            <a:r>
              <a:rPr lang="en-US" altLang="en-US" dirty="0" smtClean="0">
                <a:latin typeface="Arial Narrow" pitchFamily="34" charset="0"/>
              </a:rPr>
              <a:t>)</a:t>
            </a:r>
            <a:endParaRPr lang="ar-SA" altLang="en-US" dirty="0" smtClean="0">
              <a:latin typeface="Arial Narrow" pitchFamily="34" charset="0"/>
            </a:endParaRPr>
          </a:p>
          <a:p>
            <a:pPr lvl="1" algn="just" eaLnBrk="1" hangingPunct="1">
              <a:lnSpc>
                <a:spcPts val="2500"/>
              </a:lnSpc>
              <a:buFont typeface="Wingdings" pitchFamily="2" charset="2"/>
              <a:buChar char="§"/>
              <a:defRPr/>
            </a:pPr>
            <a:endParaRPr lang="en-US" altLang="en-US" b="1" dirty="0" smtClean="0">
              <a:solidFill>
                <a:srgbClr val="0070C0"/>
              </a:solidFill>
              <a:effectLst>
                <a:outerShdw blurRad="38100" dist="38100" dir="2700000" algn="tl">
                  <a:srgbClr val="C0C0C0"/>
                </a:outerShdw>
              </a:effectLst>
              <a:latin typeface="Arial Narrow" pitchFamily="34" charset="0"/>
            </a:endParaRPr>
          </a:p>
          <a:p>
            <a:pPr lvl="1" algn="just" eaLnBrk="1" hangingPunct="1">
              <a:lnSpc>
                <a:spcPts val="2500"/>
              </a:lnSpc>
              <a:buFont typeface="Wingdings" pitchFamily="2" charset="2"/>
              <a:buChar char="§"/>
              <a:defRPr/>
            </a:pPr>
            <a:endParaRPr lang="en-US" altLang="en-US" b="1" dirty="0" smtClean="0">
              <a:solidFill>
                <a:srgbClr val="0070C0"/>
              </a:solidFill>
              <a:effectLst>
                <a:outerShdw blurRad="38100" dist="38100" dir="2700000" algn="tl">
                  <a:srgbClr val="C0C0C0"/>
                </a:outerShdw>
              </a:effectLst>
              <a:latin typeface="Arial Narrow" pitchFamily="34" charset="0"/>
            </a:endParaRPr>
          </a:p>
        </p:txBody>
      </p:sp>
      <p:sp>
        <p:nvSpPr>
          <p:cNvPr id="106501" name="Footer Placeholder 8"/>
          <p:cNvSpPr>
            <a:spLocks noGrp="1"/>
          </p:cNvSpPr>
          <p:nvPr>
            <p:ph type="ftr" sz="quarter" idx="11"/>
          </p:nvPr>
        </p:nvSpPr>
        <p:spPr bwMode="auto">
          <a:noFill/>
          <a:ln>
            <a:miter lim="800000"/>
            <a:headEnd/>
            <a:tailEnd/>
          </a:ln>
        </p:spPr>
        <p:txBody>
          <a:bodyPr/>
          <a:lstStyle/>
          <a:p>
            <a:endParaRPr lang="ar-SA" altLang="en-US" smtClean="0"/>
          </a:p>
        </p:txBody>
      </p:sp>
      <p:sp>
        <p:nvSpPr>
          <p:cNvPr id="8" name="Slide Number Placeholder 7"/>
          <p:cNvSpPr>
            <a:spLocks noGrp="1"/>
          </p:cNvSpPr>
          <p:nvPr>
            <p:ph type="sldNum" sz="quarter" idx="12"/>
          </p:nvPr>
        </p:nvSpPr>
        <p:spPr/>
        <p:txBody>
          <a:bodyPr rtlCol="0"/>
          <a:lstStyle/>
          <a:p>
            <a:pPr fontAlgn="auto">
              <a:spcBef>
                <a:spcPts val="0"/>
              </a:spcBef>
              <a:spcAft>
                <a:spcPts val="0"/>
              </a:spcAft>
              <a:defRPr/>
            </a:pPr>
            <a:fld id="{EBBD97AF-7DFB-48C4-8220-17DBDC184658}" type="slidenum">
              <a:rPr lang="en-GB">
                <a:solidFill>
                  <a:schemeClr val="tx1">
                    <a:tint val="75000"/>
                  </a:schemeClr>
                </a:solidFill>
                <a:latin typeface="+mn-lt"/>
                <a:cs typeface="+mn-cs"/>
              </a:rPr>
              <a:pPr fontAlgn="auto">
                <a:spcBef>
                  <a:spcPts val="0"/>
                </a:spcBef>
                <a:spcAft>
                  <a:spcPts val="0"/>
                </a:spcAft>
                <a:defRPr/>
              </a:pPr>
              <a:t>148</a:t>
            </a:fld>
            <a:endParaRPr lang="en-GB">
              <a:solidFill>
                <a:schemeClr val="tx1">
                  <a:tint val="75000"/>
                </a:schemeClr>
              </a:solidFill>
              <a:latin typeface="+mn-lt"/>
              <a:cs typeface="+mn-cs"/>
            </a:endParaRPr>
          </a:p>
        </p:txBody>
      </p:sp>
      <p:pic>
        <p:nvPicPr>
          <p:cNvPr id="106503" name="Picture 5" descr="http://faculty.ccbcmd.edu/courses/bio141/labmanua/lab16/images/bloodcp.jpg"/>
          <p:cNvPicPr>
            <a:picLocks noChangeAspect="1" noChangeArrowheads="1"/>
          </p:cNvPicPr>
          <p:nvPr/>
        </p:nvPicPr>
        <p:blipFill>
          <a:blip r:embed="rId2" cstate="print"/>
          <a:srcRect/>
          <a:stretch>
            <a:fillRect/>
          </a:stretch>
        </p:blipFill>
        <p:spPr bwMode="auto">
          <a:xfrm>
            <a:off x="6477000" y="2743200"/>
            <a:ext cx="2460625" cy="1817688"/>
          </a:xfrm>
          <a:prstGeom prst="rect">
            <a:avLst/>
          </a:prstGeom>
          <a:noFill/>
          <a:ln w="9525">
            <a:noFill/>
            <a:miter lim="800000"/>
            <a:headEnd/>
            <a:tailEnd/>
          </a:ln>
        </p:spPr>
      </p:pic>
      <p:pic>
        <p:nvPicPr>
          <p:cNvPr id="106504" name="Picture 7" descr="http://t3.gstatic.com/images?q=tbn:ANd9GcRnexqR2i7RF-yPZy50GwZgEKpDvl9ugMXQNkiJkGXzPTqf8ZxNh0E0Stk9bw"/>
          <p:cNvPicPr>
            <a:picLocks noChangeAspect="1" noChangeArrowheads="1"/>
          </p:cNvPicPr>
          <p:nvPr/>
        </p:nvPicPr>
        <p:blipFill>
          <a:blip r:embed="rId3" cstate="print"/>
          <a:srcRect/>
          <a:stretch>
            <a:fillRect/>
          </a:stretch>
        </p:blipFill>
        <p:spPr bwMode="auto">
          <a:xfrm>
            <a:off x="6477000" y="1295400"/>
            <a:ext cx="2476500" cy="1552575"/>
          </a:xfrm>
          <a:prstGeom prst="rect">
            <a:avLst/>
          </a:prstGeom>
          <a:noFill/>
          <a:ln w="9525">
            <a:noFill/>
            <a:miter lim="800000"/>
            <a:headEnd/>
            <a:tailEnd/>
          </a:ln>
        </p:spPr>
      </p:pic>
      <p:pic>
        <p:nvPicPr>
          <p:cNvPr id="106505" name="Picture 7" descr="http://mizzouderm.com/uploads/4/4/2/3/4423869/8525155.jpg"/>
          <p:cNvPicPr>
            <a:picLocks noChangeAspect="1" noChangeArrowheads="1"/>
          </p:cNvPicPr>
          <p:nvPr/>
        </p:nvPicPr>
        <p:blipFill>
          <a:blip r:embed="rId4" cstate="print"/>
          <a:srcRect/>
          <a:stretch>
            <a:fillRect/>
          </a:stretch>
        </p:blipFill>
        <p:spPr bwMode="auto">
          <a:xfrm>
            <a:off x="6553200" y="4648200"/>
            <a:ext cx="2381250" cy="177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533400" y="188913"/>
            <a:ext cx="7772400" cy="695325"/>
          </a:xfrm>
        </p:spPr>
        <p:txBody>
          <a:bodyPr/>
          <a:lstStyle/>
          <a:p>
            <a:r>
              <a:rPr lang="en-US" altLang="en-US" b="1" smtClean="0">
                <a:solidFill>
                  <a:srgbClr val="002060"/>
                </a:solidFill>
                <a:latin typeface="Arial Narrow" pitchFamily="34" charset="0"/>
              </a:rPr>
              <a:t>Pathogenesis (Virulence factor)</a:t>
            </a:r>
            <a:endParaRPr lang="en-US" altLang="en-US" smtClean="0">
              <a:solidFill>
                <a:srgbClr val="002060"/>
              </a:solidFill>
            </a:endParaRPr>
          </a:p>
        </p:txBody>
      </p:sp>
      <p:sp>
        <p:nvSpPr>
          <p:cNvPr id="107523" name="Rectangle 3"/>
          <p:cNvSpPr>
            <a:spLocks noGrp="1" noChangeArrowheads="1"/>
          </p:cNvSpPr>
          <p:nvPr>
            <p:ph idx="1"/>
          </p:nvPr>
        </p:nvSpPr>
        <p:spPr>
          <a:xfrm>
            <a:off x="285750" y="836613"/>
            <a:ext cx="8607425" cy="5761037"/>
          </a:xfrm>
        </p:spPr>
        <p:txBody>
          <a:bodyPr/>
          <a:lstStyle/>
          <a:p>
            <a:pPr marL="514350" indent="-514350" algn="just">
              <a:lnSpc>
                <a:spcPts val="2300"/>
              </a:lnSpc>
              <a:buFont typeface="Calibri" pitchFamily="34" charset="0"/>
              <a:buAutoNum type="arabicPeriod"/>
            </a:pPr>
            <a:r>
              <a:rPr lang="en-US" altLang="en-US" b="1" smtClean="0">
                <a:solidFill>
                  <a:srgbClr val="7030A0"/>
                </a:solidFill>
                <a:latin typeface="Arial Narrow" pitchFamily="34" charset="0"/>
              </a:rPr>
              <a:t>Toxins</a:t>
            </a:r>
          </a:p>
          <a:p>
            <a:pPr lvl="1" algn="just">
              <a:lnSpc>
                <a:spcPts val="2300"/>
              </a:lnSpc>
              <a:buFont typeface="Wingdings" pitchFamily="2" charset="2"/>
              <a:buChar char="§"/>
            </a:pPr>
            <a:r>
              <a:rPr lang="en-US" altLang="en-US" smtClean="0">
                <a:latin typeface="Arial Narrow" pitchFamily="34" charset="0"/>
              </a:rPr>
              <a:t>Five different biotype of </a:t>
            </a:r>
            <a:r>
              <a:rPr lang="en-US" altLang="en-US" i="1" smtClean="0">
                <a:latin typeface="Arial Narrow" pitchFamily="34" charset="0"/>
              </a:rPr>
              <a:t>Cl. perfringens</a:t>
            </a:r>
            <a:r>
              <a:rPr lang="en-US" altLang="en-US" smtClean="0">
                <a:latin typeface="Arial Narrow" pitchFamily="34" charset="0"/>
              </a:rPr>
              <a:t> (A-E)</a:t>
            </a:r>
          </a:p>
          <a:p>
            <a:pPr lvl="1" algn="just">
              <a:lnSpc>
                <a:spcPts val="2300"/>
              </a:lnSpc>
              <a:buFont typeface="Wingdings" pitchFamily="2" charset="2"/>
              <a:buChar char="§"/>
            </a:pPr>
            <a:r>
              <a:rPr lang="en-US" altLang="en-US" smtClean="0">
                <a:latin typeface="Arial Narrow" pitchFamily="34" charset="0"/>
              </a:rPr>
              <a:t>They are differentiated on the basis of production of toxins</a:t>
            </a:r>
          </a:p>
          <a:p>
            <a:pPr lvl="1" algn="just">
              <a:lnSpc>
                <a:spcPts val="2300"/>
              </a:lnSpc>
              <a:buFont typeface="Wingdings" pitchFamily="2" charset="2"/>
              <a:buChar char="§"/>
            </a:pPr>
            <a:r>
              <a:rPr lang="en-US" altLang="en-US" smtClean="0">
                <a:latin typeface="Arial Narrow" pitchFamily="34" charset="0"/>
              </a:rPr>
              <a:t>Four type of toxins (</a:t>
            </a:r>
            <a:r>
              <a:rPr lang="en-US" altLang="en-US" smtClean="0">
                <a:latin typeface="Arial Narrow" pitchFamily="34" charset="0"/>
                <a:sym typeface="Symbol" pitchFamily="18" charset="2"/>
              </a:rPr>
              <a:t></a:t>
            </a:r>
            <a:r>
              <a:rPr lang="en-US" altLang="en-US" smtClean="0">
                <a:latin typeface="Arial Narrow" pitchFamily="34" charset="0"/>
              </a:rPr>
              <a:t>, </a:t>
            </a:r>
            <a:r>
              <a:rPr lang="el-GR" altLang="en-US" smtClean="0">
                <a:latin typeface="Arial Narrow" pitchFamily="34" charset="0"/>
              </a:rPr>
              <a:t>β</a:t>
            </a:r>
            <a:r>
              <a:rPr lang="en-US" altLang="en-US" smtClean="0">
                <a:latin typeface="Arial Narrow" pitchFamily="34" charset="0"/>
              </a:rPr>
              <a:t>, epsilon and iota)</a:t>
            </a:r>
          </a:p>
          <a:p>
            <a:pPr lvl="1" algn="just">
              <a:lnSpc>
                <a:spcPts val="2300"/>
              </a:lnSpc>
              <a:buFont typeface="Wingdings" pitchFamily="2" charset="2"/>
              <a:buChar char="§"/>
            </a:pPr>
            <a:r>
              <a:rPr lang="en-US" altLang="en-US" smtClean="0">
                <a:latin typeface="Arial Narrow" pitchFamily="34" charset="0"/>
              </a:rPr>
              <a:t>The most important is </a:t>
            </a:r>
            <a:r>
              <a:rPr lang="en-US" altLang="en-US" smtClean="0">
                <a:latin typeface="Arial Narrow" pitchFamily="34" charset="0"/>
                <a:sym typeface="Symbol" pitchFamily="18" charset="2"/>
              </a:rPr>
              <a:t></a:t>
            </a:r>
            <a:r>
              <a:rPr lang="en-US" altLang="en-US" smtClean="0">
                <a:latin typeface="Arial Narrow" pitchFamily="34" charset="0"/>
              </a:rPr>
              <a:t> toxin </a:t>
            </a:r>
            <a:r>
              <a:rPr lang="en-US" altLang="en-US" smtClean="0">
                <a:latin typeface="Arial Narrow" pitchFamily="34" charset="0"/>
                <a:sym typeface="Symbol" pitchFamily="18" charset="2"/>
              </a:rPr>
              <a:t>(lethicinase) </a:t>
            </a:r>
          </a:p>
          <a:p>
            <a:pPr lvl="2" algn="just">
              <a:lnSpc>
                <a:spcPts val="2300"/>
              </a:lnSpc>
              <a:buFont typeface="Wingdings" pitchFamily="2" charset="2"/>
              <a:buChar char="§"/>
            </a:pPr>
            <a:r>
              <a:rPr lang="en-US" altLang="en-US" sz="2800" smtClean="0">
                <a:latin typeface="Arial Narrow" pitchFamily="34" charset="0"/>
              </a:rPr>
              <a:t>All biotypes contain </a:t>
            </a:r>
            <a:r>
              <a:rPr lang="en-US" altLang="en-US" sz="2800" smtClean="0">
                <a:latin typeface="Arial Narrow" pitchFamily="34" charset="0"/>
                <a:sym typeface="Symbol" pitchFamily="18" charset="2"/>
              </a:rPr>
              <a:t> toxin</a:t>
            </a:r>
          </a:p>
          <a:p>
            <a:pPr lvl="2" algn="just">
              <a:lnSpc>
                <a:spcPts val="2300"/>
              </a:lnSpc>
              <a:buFont typeface="Wingdings" pitchFamily="2" charset="2"/>
              <a:buChar char="§"/>
            </a:pPr>
            <a:r>
              <a:rPr lang="en-US" altLang="en-US" sz="2800" smtClean="0">
                <a:latin typeface="Arial Narrow" pitchFamily="34" charset="0"/>
                <a:sym typeface="Symbol" pitchFamily="18" charset="2"/>
              </a:rPr>
              <a:t>Splits lecithin in cytoplasmic membrane</a:t>
            </a:r>
          </a:p>
          <a:p>
            <a:pPr lvl="2" algn="just">
              <a:lnSpc>
                <a:spcPts val="2300"/>
              </a:lnSpc>
              <a:buFont typeface="Wingdings" pitchFamily="2" charset="2"/>
              <a:buChar char="§"/>
            </a:pPr>
            <a:r>
              <a:rPr lang="en-US" altLang="en-US" sz="2800" smtClean="0">
                <a:latin typeface="Arial Narrow" pitchFamily="34" charset="0"/>
              </a:rPr>
              <a:t>Necrotizing and hemolytic effect (RBCs rupture )</a:t>
            </a:r>
            <a:endParaRPr lang="en-US" altLang="en-US" sz="2800" smtClean="0">
              <a:latin typeface="Arial Narrow" pitchFamily="34" charset="0"/>
              <a:sym typeface="Symbol" pitchFamily="18" charset="2"/>
            </a:endParaRPr>
          </a:p>
          <a:p>
            <a:pPr lvl="2" algn="just">
              <a:lnSpc>
                <a:spcPts val="2300"/>
              </a:lnSpc>
              <a:buFont typeface="Wingdings" pitchFamily="2" charset="2"/>
              <a:buChar char="§"/>
            </a:pPr>
            <a:r>
              <a:rPr lang="en-US" altLang="en-US" sz="2800" smtClean="0">
                <a:latin typeface="Arial Narrow" pitchFamily="34" charset="0"/>
              </a:rPr>
              <a:t>Responsible for sever toxemia in gas gangrene</a:t>
            </a:r>
          </a:p>
          <a:p>
            <a:pPr lvl="1" algn="just" eaLnBrk="1" hangingPunct="1">
              <a:lnSpc>
                <a:spcPts val="2300"/>
              </a:lnSpc>
              <a:buFont typeface="Wingdings" pitchFamily="2" charset="2"/>
              <a:buChar char="§"/>
            </a:pPr>
            <a:r>
              <a:rPr lang="en-US" altLang="en-US" smtClean="0">
                <a:latin typeface="Arial Narrow" pitchFamily="34" charset="0"/>
                <a:sym typeface="Symbol" pitchFamily="18" charset="2"/>
              </a:rPr>
              <a:t>All biotypes causing gas gangrene</a:t>
            </a:r>
          </a:p>
          <a:p>
            <a:pPr marL="514350" indent="-514350" algn="just">
              <a:lnSpc>
                <a:spcPts val="2300"/>
              </a:lnSpc>
              <a:buFont typeface="Calibri" pitchFamily="34" charset="0"/>
              <a:buAutoNum type="arabicPeriod"/>
            </a:pPr>
            <a:r>
              <a:rPr lang="en-US" altLang="en-US" sz="2800" smtClean="0">
                <a:latin typeface="Arial Narrow" pitchFamily="34" charset="0"/>
              </a:rPr>
              <a:t>Collagenase</a:t>
            </a:r>
          </a:p>
          <a:p>
            <a:pPr marL="514350" indent="-514350" algn="just">
              <a:lnSpc>
                <a:spcPts val="2300"/>
              </a:lnSpc>
              <a:buFont typeface="Calibri" pitchFamily="34" charset="0"/>
              <a:buAutoNum type="arabicPeriod"/>
            </a:pPr>
            <a:r>
              <a:rPr lang="en-US" altLang="en-US" sz="2800" smtClean="0">
                <a:latin typeface="Arial Narrow" pitchFamily="34" charset="0"/>
              </a:rPr>
              <a:t>Hyaluronidase</a:t>
            </a:r>
          </a:p>
          <a:p>
            <a:pPr marL="514350" indent="-514350" algn="just">
              <a:lnSpc>
                <a:spcPts val="2300"/>
              </a:lnSpc>
              <a:buFont typeface="Calibri" pitchFamily="34" charset="0"/>
              <a:buAutoNum type="arabicPeriod"/>
            </a:pPr>
            <a:r>
              <a:rPr lang="en-US" altLang="en-US" sz="2800" smtClean="0">
                <a:latin typeface="Arial Narrow" pitchFamily="34" charset="0"/>
              </a:rPr>
              <a:t>DNase</a:t>
            </a:r>
          </a:p>
          <a:p>
            <a:pPr marL="514350" indent="-514350" algn="just">
              <a:lnSpc>
                <a:spcPts val="2300"/>
              </a:lnSpc>
              <a:buFont typeface="Calibri" pitchFamily="34" charset="0"/>
              <a:buAutoNum type="arabicPeriod"/>
            </a:pPr>
            <a:r>
              <a:rPr lang="en-US" altLang="en-US" sz="2800" b="1" smtClean="0">
                <a:solidFill>
                  <a:srgbClr val="7030A0"/>
                </a:solidFill>
                <a:latin typeface="Arial Narrow" pitchFamily="34" charset="0"/>
              </a:rPr>
              <a:t>Enterotoxin (heat labile)</a:t>
            </a:r>
          </a:p>
          <a:p>
            <a:pPr lvl="2" algn="just">
              <a:lnSpc>
                <a:spcPts val="2300"/>
              </a:lnSpc>
              <a:buFont typeface="Wingdings" pitchFamily="2" charset="2"/>
              <a:buChar char="§"/>
            </a:pPr>
            <a:r>
              <a:rPr lang="en-US" altLang="en-US" sz="2800" smtClean="0">
                <a:latin typeface="Arial Narrow" pitchFamily="34" charset="0"/>
                <a:sym typeface="Symbol" pitchFamily="18" charset="2"/>
              </a:rPr>
              <a:t>Biotype A cause food poisoning due to enterotoxin</a:t>
            </a:r>
            <a:endParaRPr lang="en-US" altLang="en-US" sz="2800" smtClean="0">
              <a:latin typeface="Arial Narrow" pitchFamily="34" charset="0"/>
            </a:endParaRPr>
          </a:p>
          <a:p>
            <a:pPr marL="514350" indent="-514350" algn="just">
              <a:lnSpc>
                <a:spcPts val="2300"/>
              </a:lnSpc>
              <a:buFont typeface="Wingdings" pitchFamily="2" charset="2"/>
              <a:buChar char="§"/>
            </a:pPr>
            <a:endParaRPr lang="en-US" altLang="en-US" sz="2800" smtClean="0">
              <a:latin typeface="Arial Narrow" pitchFamily="34" charset="0"/>
            </a:endParaRPr>
          </a:p>
          <a:p>
            <a:pPr marL="514350" indent="-514350" algn="just">
              <a:lnSpc>
                <a:spcPts val="2300"/>
              </a:lnSpc>
              <a:buFont typeface="Wingdings" pitchFamily="2" charset="2"/>
              <a:buChar char="§"/>
            </a:pPr>
            <a:endParaRPr lang="en-US" altLang="en-US" sz="2800" smtClean="0">
              <a:latin typeface="Arial Narrow" pitchFamily="34" charset="0"/>
            </a:endParaRPr>
          </a:p>
        </p:txBody>
      </p:sp>
      <p:sp>
        <p:nvSpPr>
          <p:cNvPr id="107525" name="Footer Placeholder 7"/>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5"/>
          <p:cNvSpPr>
            <a:spLocks noGrp="1"/>
          </p:cNvSpPr>
          <p:nvPr>
            <p:ph type="sldNum" sz="quarter" idx="12"/>
          </p:nvPr>
        </p:nvSpPr>
        <p:spPr/>
        <p:txBody>
          <a:bodyPr rtlCol="0"/>
          <a:lstStyle/>
          <a:p>
            <a:pPr fontAlgn="auto">
              <a:spcBef>
                <a:spcPts val="0"/>
              </a:spcBef>
              <a:spcAft>
                <a:spcPts val="0"/>
              </a:spcAft>
              <a:defRPr/>
            </a:pPr>
            <a:fld id="{DFE75470-E665-442C-BB1F-62A75131709F}" type="slidenum">
              <a:rPr lang="en-US">
                <a:solidFill>
                  <a:schemeClr val="tx1">
                    <a:tint val="75000"/>
                  </a:schemeClr>
                </a:solidFill>
                <a:latin typeface="+mn-lt"/>
                <a:cs typeface="+mn-cs"/>
              </a:rPr>
              <a:pPr fontAlgn="auto">
                <a:spcBef>
                  <a:spcPts val="0"/>
                </a:spcBef>
                <a:spcAft>
                  <a:spcPts val="0"/>
                </a:spcAft>
                <a:defRPr/>
              </a:pPr>
              <a:t>149</a:t>
            </a:fld>
            <a:endParaRPr lang="en-US">
              <a:solidFill>
                <a:schemeClr val="tx1">
                  <a:tint val="75000"/>
                </a:schemeClr>
              </a:solidFill>
              <a:latin typeface="+mn-lt"/>
              <a:cs typeface="+mn-cs"/>
            </a:endParaRPr>
          </a:p>
        </p:txBody>
      </p:sp>
      <p:sp>
        <p:nvSpPr>
          <p:cNvPr id="5" name="Right Brace 4"/>
          <p:cNvSpPr/>
          <p:nvPr/>
        </p:nvSpPr>
        <p:spPr>
          <a:xfrm>
            <a:off x="2987675" y="4652963"/>
            <a:ext cx="288925" cy="10795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endParaRPr lang="ar-SA" altLang="en-US" smtClean="0">
              <a:latin typeface="Calibri" pitchFamily="34" charset="0"/>
            </a:endParaRPr>
          </a:p>
        </p:txBody>
      </p:sp>
      <p:sp>
        <p:nvSpPr>
          <p:cNvPr id="107528" name="TextBox 5"/>
          <p:cNvSpPr txBox="1">
            <a:spLocks noChangeArrowheads="1"/>
          </p:cNvSpPr>
          <p:nvPr/>
        </p:nvSpPr>
        <p:spPr bwMode="auto">
          <a:xfrm>
            <a:off x="3308350" y="5013325"/>
            <a:ext cx="5145088" cy="461963"/>
          </a:xfrm>
          <a:prstGeom prst="rect">
            <a:avLst/>
          </a:prstGeom>
          <a:noFill/>
          <a:ln w="9525">
            <a:noFill/>
            <a:miter lim="800000"/>
            <a:headEnd/>
            <a:tailEnd/>
          </a:ln>
        </p:spPr>
        <p:txBody>
          <a:bodyPr wrap="none">
            <a:spAutoFit/>
          </a:bodyPr>
          <a:lstStyle/>
          <a:p>
            <a:pPr algn="just"/>
            <a:r>
              <a:rPr lang="en-US" altLang="en-US" sz="2400" b="1">
                <a:solidFill>
                  <a:srgbClr val="0070C0"/>
                </a:solidFill>
                <a:latin typeface="Arial Narrow" pitchFamily="34" charset="0"/>
              </a:rPr>
              <a:t>Digest subcutaneous tissue and muscles</a:t>
            </a:r>
            <a:endParaRPr lang="ar-SA" altLang="en-US" sz="2400" b="1">
              <a:solidFill>
                <a:srgbClr val="0070C0"/>
              </a:solidFill>
              <a:latin typeface="Arial Narrow"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sz="6000" b="1" smtClean="0">
                <a:solidFill>
                  <a:srgbClr val="002060"/>
                </a:solidFill>
              </a:rPr>
              <a:t>Virulence Factors</a:t>
            </a:r>
          </a:p>
        </p:txBody>
      </p:sp>
      <p:sp>
        <p:nvSpPr>
          <p:cNvPr id="33795" name="Rectangle 3"/>
          <p:cNvSpPr>
            <a:spLocks noGrp="1" noChangeArrowheads="1"/>
          </p:cNvSpPr>
          <p:nvPr>
            <p:ph type="body" idx="1"/>
          </p:nvPr>
        </p:nvSpPr>
        <p:spPr>
          <a:xfrm>
            <a:off x="304800" y="1371600"/>
            <a:ext cx="8686800" cy="4572000"/>
          </a:xfrm>
        </p:spPr>
        <p:txBody>
          <a:bodyPr/>
          <a:lstStyle/>
          <a:p>
            <a:pPr marL="742950" indent="-742950">
              <a:buFont typeface="Aharoni" pitchFamily="2" charset="-79"/>
              <a:buAutoNum type="arabicPeriod" startAt="2"/>
            </a:pPr>
            <a:r>
              <a:rPr lang="en-US" altLang="en-US" sz="4400" b="1" smtClean="0">
                <a:solidFill>
                  <a:srgbClr val="FF0000"/>
                </a:solidFill>
              </a:rPr>
              <a:t>Enzymes</a:t>
            </a:r>
          </a:p>
          <a:p>
            <a:pPr lvl="1"/>
            <a:r>
              <a:rPr lang="en-US" altLang="en-US" sz="4400" smtClean="0"/>
              <a:t>Coagulase</a:t>
            </a:r>
          </a:p>
          <a:p>
            <a:pPr lvl="1"/>
            <a:r>
              <a:rPr lang="en-US" altLang="en-US" sz="4400" smtClean="0"/>
              <a:t>Kinases</a:t>
            </a:r>
          </a:p>
          <a:p>
            <a:pPr lvl="1"/>
            <a:r>
              <a:rPr lang="en-US" altLang="en-US" sz="4400" smtClean="0"/>
              <a:t>Hyaluronidase</a:t>
            </a:r>
          </a:p>
          <a:p>
            <a:pPr lvl="1"/>
            <a:r>
              <a:rPr lang="en-US" altLang="en-US" sz="4400" smtClean="0"/>
              <a:t>Lecithinase</a:t>
            </a:r>
          </a:p>
          <a:p>
            <a:pPr lvl="1"/>
            <a:r>
              <a:rPr lang="en-US" altLang="en-US" sz="4400" smtClean="0"/>
              <a:t>Necrotizing enzymes</a:t>
            </a:r>
          </a:p>
        </p:txBody>
      </p:sp>
      <p:sp>
        <p:nvSpPr>
          <p:cNvPr id="33797" name="Slide Number Placeholder 4"/>
          <p:cNvSpPr>
            <a:spLocks noGrp="1"/>
          </p:cNvSpPr>
          <p:nvPr>
            <p:ph type="sldNum" sz="quarter" idx="12"/>
          </p:nvPr>
        </p:nvSpPr>
        <p:spPr bwMode="auto">
          <a:noFill/>
          <a:ln>
            <a:miter lim="800000"/>
            <a:headEnd/>
            <a:tailEnd/>
          </a:ln>
        </p:spPr>
        <p:txBody>
          <a:bodyPr/>
          <a:lstStyle/>
          <a:p>
            <a:fld id="{5956A516-A620-4168-9AEF-18C515F87D9C}" type="slidenum">
              <a:rPr lang="ar-SA" altLang="en-US" smtClean="0">
                <a:cs typeface="Calibri" pitchFamily="34" charset="0"/>
              </a:rPr>
              <a:pPr/>
              <a:t>15</a:t>
            </a:fld>
            <a:endParaRPr lang="ar-SA" altLang="en-US" smtClean="0">
              <a:cs typeface="Calibri" pitchFamily="34" charset="0"/>
            </a:endParaRPr>
          </a:p>
        </p:txBody>
      </p:sp>
      <p:sp>
        <p:nvSpPr>
          <p:cNvPr id="33798"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Tree>
    <p:extLst>
      <p:ext uri="{BB962C8B-B14F-4D97-AF65-F5344CB8AC3E}">
        <p14:creationId xmlns:p14="http://schemas.microsoft.com/office/powerpoint/2010/main" val="1073121312"/>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2"/>
          <p:cNvSpPr>
            <a:spLocks noGrp="1"/>
          </p:cNvSpPr>
          <p:nvPr>
            <p:ph type="title"/>
          </p:nvPr>
        </p:nvSpPr>
        <p:spPr>
          <a:xfrm>
            <a:off x="457200" y="274638"/>
            <a:ext cx="8229600" cy="868362"/>
          </a:xfrm>
        </p:spPr>
        <p:txBody>
          <a:bodyPr/>
          <a:lstStyle/>
          <a:p>
            <a:r>
              <a:rPr lang="en-US" altLang="en-US" b="1" smtClean="0">
                <a:solidFill>
                  <a:srgbClr val="002060"/>
                </a:solidFill>
                <a:latin typeface="Arial Narrow" pitchFamily="34" charset="0"/>
              </a:rPr>
              <a:t>i. Histotoxic: Gas Gangrene</a:t>
            </a:r>
            <a:endParaRPr lang="ar-SA" altLang="en-US" b="1" smtClean="0">
              <a:solidFill>
                <a:srgbClr val="002060"/>
              </a:solidFill>
              <a:latin typeface="Arial Narrow" pitchFamily="34" charset="0"/>
            </a:endParaRPr>
          </a:p>
        </p:txBody>
      </p:sp>
      <p:sp>
        <p:nvSpPr>
          <p:cNvPr id="199683" name="Rectangle 3"/>
          <p:cNvSpPr>
            <a:spLocks noGrp="1" noChangeArrowheads="1"/>
          </p:cNvSpPr>
          <p:nvPr>
            <p:ph idx="1"/>
          </p:nvPr>
        </p:nvSpPr>
        <p:spPr>
          <a:xfrm>
            <a:off x="228600" y="990600"/>
            <a:ext cx="8686800" cy="5486400"/>
          </a:xfrm>
        </p:spPr>
        <p:txBody>
          <a:bodyPr rtlCol="0">
            <a:noAutofit/>
          </a:bodyPr>
          <a:lstStyle/>
          <a:p>
            <a:pPr algn="just" eaLnBrk="1" fontAlgn="auto" hangingPunct="1">
              <a:lnSpc>
                <a:spcPts val="2900"/>
              </a:lnSpc>
              <a:spcAft>
                <a:spcPts val="0"/>
              </a:spcAft>
              <a:buFont typeface="Wingdings" pitchFamily="2" charset="2"/>
              <a:buChar char="§"/>
              <a:defRPr/>
            </a:pPr>
            <a:r>
              <a:rPr lang="en-US" b="1" dirty="0" smtClean="0">
                <a:solidFill>
                  <a:srgbClr val="0070C0"/>
                </a:solidFill>
                <a:latin typeface="Arial Narrow" pitchFamily="34" charset="0"/>
                <a:ea typeface="+mn-ea"/>
              </a:rPr>
              <a:t>Mode of Infection</a:t>
            </a:r>
          </a:p>
          <a:p>
            <a:pPr marL="971550" lvl="1" indent="-514350" algn="just" eaLnBrk="1" fontAlgn="auto" hangingPunct="1">
              <a:lnSpc>
                <a:spcPts val="2900"/>
              </a:lnSpc>
              <a:spcAft>
                <a:spcPts val="0"/>
              </a:spcAft>
              <a:buFont typeface="+mj-lt"/>
              <a:buAutoNum type="arabicPeriod"/>
              <a:defRPr/>
            </a:pPr>
            <a:r>
              <a:rPr lang="en-US" dirty="0" smtClean="0">
                <a:latin typeface="Arial Narrow" pitchFamily="34" charset="0"/>
                <a:ea typeface="+mn-ea"/>
              </a:rPr>
              <a:t>Contamination of wounds with a soil which contain spores</a:t>
            </a:r>
          </a:p>
          <a:p>
            <a:pPr marL="971550" lvl="1" indent="-514350" algn="just" eaLnBrk="1" fontAlgn="auto" hangingPunct="1">
              <a:lnSpc>
                <a:spcPts val="2900"/>
              </a:lnSpc>
              <a:spcAft>
                <a:spcPts val="0"/>
              </a:spcAft>
              <a:buFont typeface="+mj-lt"/>
              <a:buAutoNum type="arabicPeriod"/>
              <a:defRPr/>
            </a:pPr>
            <a:r>
              <a:rPr lang="en-US" dirty="0" smtClean="0">
                <a:latin typeface="Arial Narrow" pitchFamily="34" charset="0"/>
                <a:ea typeface="+mn-ea"/>
              </a:rPr>
              <a:t>Post operative from badly sterilized cat-gut </a:t>
            </a:r>
            <a:endParaRPr lang="en-US" b="1" dirty="0" smtClean="0">
              <a:solidFill>
                <a:srgbClr val="0070C0"/>
              </a:solidFill>
              <a:effectLst>
                <a:outerShdw blurRad="38100" dist="38100" dir="2700000" algn="tl">
                  <a:srgbClr val="FFFFFF"/>
                </a:outerShdw>
              </a:effectLst>
              <a:latin typeface="Arial Narrow" pitchFamily="34" charset="0"/>
              <a:ea typeface="+mn-ea"/>
            </a:endParaRPr>
          </a:p>
          <a:p>
            <a:pPr algn="just" eaLnBrk="1" fontAlgn="auto" hangingPunct="1">
              <a:lnSpc>
                <a:spcPts val="2900"/>
              </a:lnSpc>
              <a:spcAft>
                <a:spcPts val="0"/>
              </a:spcAft>
              <a:buFont typeface="Wingdings" pitchFamily="2" charset="2"/>
              <a:buChar char="§"/>
              <a:defRPr/>
            </a:pPr>
            <a:r>
              <a:rPr lang="en-US" sz="2800" b="1" dirty="0" smtClean="0">
                <a:solidFill>
                  <a:srgbClr val="FF0000"/>
                </a:solidFill>
                <a:latin typeface="Arial Narrow" pitchFamily="34" charset="0"/>
                <a:ea typeface="+mn-ea"/>
              </a:rPr>
              <a:t>Gas gangrene is likely to occur when:</a:t>
            </a:r>
          </a:p>
          <a:p>
            <a:pPr marL="971550" lvl="1" indent="-514350" algn="just" eaLnBrk="1" fontAlgn="auto" hangingPunct="1">
              <a:lnSpc>
                <a:spcPts val="2900"/>
              </a:lnSpc>
              <a:spcAft>
                <a:spcPts val="0"/>
              </a:spcAft>
              <a:buFont typeface="+mj-lt"/>
              <a:buAutoNum type="arabicPeriod"/>
              <a:defRPr/>
            </a:pPr>
            <a:r>
              <a:rPr lang="en-US" dirty="0" smtClean="0">
                <a:latin typeface="Arial Narrow" pitchFamily="34" charset="0"/>
                <a:ea typeface="+mn-ea"/>
              </a:rPr>
              <a:t>There is extensive damage to tissues</a:t>
            </a:r>
          </a:p>
          <a:p>
            <a:pPr marL="971550" lvl="1" indent="-514350" algn="just" eaLnBrk="1" fontAlgn="auto" hangingPunct="1">
              <a:lnSpc>
                <a:spcPts val="2900"/>
              </a:lnSpc>
              <a:spcAft>
                <a:spcPts val="0"/>
              </a:spcAft>
              <a:buFont typeface="+mj-lt"/>
              <a:buAutoNum type="arabicPeriod"/>
              <a:defRPr/>
            </a:pPr>
            <a:r>
              <a:rPr lang="en-US" dirty="0" smtClean="0">
                <a:latin typeface="Arial Narrow" pitchFamily="34" charset="0"/>
                <a:ea typeface="+mn-ea"/>
              </a:rPr>
              <a:t>Interruption of blood supply</a:t>
            </a:r>
          </a:p>
          <a:p>
            <a:pPr marL="971550" lvl="1" indent="-514350" algn="just" eaLnBrk="1" fontAlgn="auto" hangingPunct="1">
              <a:lnSpc>
                <a:spcPts val="2900"/>
              </a:lnSpc>
              <a:spcAft>
                <a:spcPts val="0"/>
              </a:spcAft>
              <a:buFont typeface="+mj-lt"/>
              <a:buAutoNum type="arabicPeriod"/>
              <a:defRPr/>
            </a:pPr>
            <a:r>
              <a:rPr lang="en-US" dirty="0" smtClean="0">
                <a:latin typeface="Arial Narrow" pitchFamily="34" charset="0"/>
                <a:ea typeface="+mn-ea"/>
              </a:rPr>
              <a:t>Contamination of wound with soil and foreign material</a:t>
            </a:r>
          </a:p>
          <a:p>
            <a:pPr lvl="2" algn="just" eaLnBrk="1" fontAlgn="auto" hangingPunct="1">
              <a:lnSpc>
                <a:spcPts val="2900"/>
              </a:lnSpc>
              <a:spcAft>
                <a:spcPts val="0"/>
              </a:spcAft>
              <a:buFont typeface="Wingdings" pitchFamily="2" charset="2"/>
              <a:buChar char="§"/>
              <a:defRPr/>
            </a:pPr>
            <a:r>
              <a:rPr lang="en-US" sz="2800" b="1" dirty="0" smtClean="0">
                <a:solidFill>
                  <a:srgbClr val="7030A0"/>
                </a:solidFill>
                <a:latin typeface="Arial Narrow" pitchFamily="34" charset="0"/>
                <a:ea typeface="+mn-ea"/>
              </a:rPr>
              <a:t>Such conditions are particularly associated with</a:t>
            </a:r>
          </a:p>
          <a:p>
            <a:pPr lvl="3" algn="just" eaLnBrk="1" fontAlgn="auto" hangingPunct="1">
              <a:lnSpc>
                <a:spcPts val="2900"/>
              </a:lnSpc>
              <a:spcAft>
                <a:spcPts val="0"/>
              </a:spcAft>
              <a:buFont typeface="Wingdings" pitchFamily="2" charset="2"/>
              <a:buChar char="§"/>
              <a:defRPr/>
            </a:pPr>
            <a:r>
              <a:rPr lang="en-US" sz="2800" dirty="0" smtClean="0">
                <a:latin typeface="Arial Narrow" pitchFamily="34" charset="0"/>
                <a:ea typeface="+mn-ea"/>
              </a:rPr>
              <a:t>War wounds, Accidental fracture or Industrial injuries</a:t>
            </a:r>
          </a:p>
          <a:p>
            <a:pPr lvl="3" algn="just" eaLnBrk="1" fontAlgn="auto" hangingPunct="1">
              <a:lnSpc>
                <a:spcPts val="2900"/>
              </a:lnSpc>
              <a:spcAft>
                <a:spcPts val="0"/>
              </a:spcAft>
              <a:buFont typeface="Wingdings" pitchFamily="2" charset="2"/>
              <a:buChar char="§"/>
              <a:defRPr/>
            </a:pPr>
            <a:r>
              <a:rPr lang="en-US" sz="2800" dirty="0" smtClean="0">
                <a:latin typeface="Arial Narrow" pitchFamily="34" charset="0"/>
                <a:ea typeface="+mn-ea"/>
              </a:rPr>
              <a:t>Uterine infections may occur after septic abortion</a:t>
            </a:r>
            <a:endParaRPr lang="en-US" sz="2800" b="1" dirty="0" smtClean="0">
              <a:solidFill>
                <a:srgbClr val="0070C0"/>
              </a:solidFill>
              <a:effectLst>
                <a:outerShdw blurRad="38100" dist="38100" dir="2700000" algn="tl">
                  <a:srgbClr val="FFFFFF"/>
                </a:outerShdw>
              </a:effectLst>
              <a:latin typeface="Arial Narrow" pitchFamily="34" charset="0"/>
              <a:ea typeface="+mn-ea"/>
            </a:endParaRPr>
          </a:p>
          <a:p>
            <a:pPr algn="just" eaLnBrk="1" fontAlgn="auto" hangingPunct="1">
              <a:lnSpc>
                <a:spcPts val="2900"/>
              </a:lnSpc>
              <a:spcAft>
                <a:spcPts val="0"/>
              </a:spcAft>
              <a:buFont typeface="Wingdings" pitchFamily="2" charset="2"/>
              <a:buChar char="§"/>
              <a:defRPr/>
            </a:pPr>
            <a:r>
              <a:rPr lang="en-US" sz="2800" b="1" dirty="0" smtClean="0">
                <a:solidFill>
                  <a:srgbClr val="0070C0"/>
                </a:solidFill>
                <a:latin typeface="Arial Narrow" pitchFamily="34" charset="0"/>
                <a:ea typeface="+mn-ea"/>
              </a:rPr>
              <a:t>Incubation period </a:t>
            </a:r>
          </a:p>
          <a:p>
            <a:pPr lvl="1" algn="just" eaLnBrk="1" fontAlgn="auto" hangingPunct="1">
              <a:lnSpc>
                <a:spcPts val="2900"/>
              </a:lnSpc>
              <a:spcAft>
                <a:spcPts val="0"/>
              </a:spcAft>
              <a:buFont typeface="Wingdings" pitchFamily="2" charset="2"/>
              <a:buChar char="§"/>
              <a:defRPr/>
            </a:pPr>
            <a:r>
              <a:rPr lang="en-US" dirty="0" smtClean="0">
                <a:latin typeface="Arial Narrow" pitchFamily="34" charset="0"/>
                <a:ea typeface="+mn-ea"/>
              </a:rPr>
              <a:t>1-4 day &amp; earliest symptom is severe pain at site of wounds</a:t>
            </a:r>
            <a:endParaRPr lang="en-US" b="1" dirty="0" smtClean="0">
              <a:solidFill>
                <a:srgbClr val="0070C0"/>
              </a:solidFill>
              <a:effectLst>
                <a:outerShdw blurRad="38100" dist="38100" dir="2700000" algn="tl">
                  <a:srgbClr val="FFFFFF"/>
                </a:outerShdw>
              </a:effectLst>
              <a:latin typeface="Arial Narrow" pitchFamily="34" charset="0"/>
              <a:ea typeface="+mn-ea"/>
            </a:endParaRPr>
          </a:p>
        </p:txBody>
      </p:sp>
      <p:sp>
        <p:nvSpPr>
          <p:cNvPr id="10854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7AFD2116-312B-404B-B9D2-4A0DE4F0B432}" type="slidenum">
              <a:rPr lang="en-GB">
                <a:solidFill>
                  <a:schemeClr val="tx1">
                    <a:tint val="75000"/>
                  </a:schemeClr>
                </a:solidFill>
                <a:latin typeface="+mn-lt"/>
                <a:cs typeface="+mn-cs"/>
              </a:rPr>
              <a:pPr fontAlgn="auto">
                <a:spcBef>
                  <a:spcPts val="0"/>
                </a:spcBef>
                <a:spcAft>
                  <a:spcPts val="0"/>
                </a:spcAft>
                <a:defRPr/>
              </a:pPr>
              <a:t>150</a:t>
            </a:fld>
            <a:endParaRPr lang="en-GB">
              <a:solidFill>
                <a:schemeClr val="tx1">
                  <a:tint val="75000"/>
                </a:schemeClr>
              </a:solidFill>
              <a:latin typeface="+mn-lt"/>
              <a:cs typeface="+mn-cs"/>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57200" y="274638"/>
            <a:ext cx="8229600" cy="1096962"/>
          </a:xfrm>
        </p:spPr>
        <p:txBody>
          <a:bodyPr/>
          <a:lstStyle/>
          <a:p>
            <a:pPr eaLnBrk="1" hangingPunct="1"/>
            <a:r>
              <a:rPr lang="en-US" altLang="en-US" b="1" smtClean="0">
                <a:solidFill>
                  <a:srgbClr val="002060"/>
                </a:solidFill>
                <a:latin typeface="Arial Narrow" pitchFamily="34" charset="0"/>
              </a:rPr>
              <a:t>How Gas gangrene occur?</a:t>
            </a:r>
          </a:p>
        </p:txBody>
      </p:sp>
      <p:sp>
        <p:nvSpPr>
          <p:cNvPr id="109571" name="Rectangle 3"/>
          <p:cNvSpPr>
            <a:spLocks noGrp="1" noChangeArrowheads="1"/>
          </p:cNvSpPr>
          <p:nvPr>
            <p:ph idx="1"/>
          </p:nvPr>
        </p:nvSpPr>
        <p:spPr>
          <a:xfrm>
            <a:off x="304800" y="1219200"/>
            <a:ext cx="8610600" cy="5257800"/>
          </a:xfrm>
        </p:spPr>
        <p:txBody>
          <a:bodyPr/>
          <a:lstStyle/>
          <a:p>
            <a:pPr algn="just" eaLnBrk="1" hangingPunct="1">
              <a:lnSpc>
                <a:spcPts val="3500"/>
              </a:lnSpc>
              <a:buFont typeface="Wingdings" pitchFamily="2" charset="2"/>
              <a:buChar char="§"/>
            </a:pPr>
            <a:r>
              <a:rPr lang="en-US" altLang="en-US" sz="2800" smtClean="0">
                <a:latin typeface="Arial Narrow" pitchFamily="34" charset="0"/>
              </a:rPr>
              <a:t>Impairment of blood supply of tissue cause an anaerobic focus</a:t>
            </a:r>
          </a:p>
          <a:p>
            <a:pPr algn="just" eaLnBrk="1" hangingPunct="1">
              <a:lnSpc>
                <a:spcPts val="3500"/>
              </a:lnSpc>
              <a:buFont typeface="Wingdings" pitchFamily="2" charset="2"/>
              <a:buChar char="§"/>
            </a:pPr>
            <a:r>
              <a:rPr lang="en-US" altLang="en-US" sz="2800" smtClean="0">
                <a:latin typeface="Arial Narrow" pitchFamily="34" charset="0"/>
              </a:rPr>
              <a:t>Infection initiated in a focus of devitalized anaerobic tissue</a:t>
            </a:r>
          </a:p>
          <a:p>
            <a:pPr algn="just" eaLnBrk="1" hangingPunct="1">
              <a:lnSpc>
                <a:spcPts val="3500"/>
              </a:lnSpc>
              <a:buFont typeface="Wingdings" pitchFamily="2" charset="2"/>
              <a:buChar char="§"/>
            </a:pPr>
            <a:r>
              <a:rPr lang="en-US" altLang="en-US" sz="2800" smtClean="0">
                <a:latin typeface="Arial Narrow" pitchFamily="34" charset="0"/>
              </a:rPr>
              <a:t>The organisms multiply and produce a range of toxins</a:t>
            </a:r>
          </a:p>
          <a:p>
            <a:pPr algn="just" eaLnBrk="1" hangingPunct="1">
              <a:lnSpc>
                <a:spcPts val="3500"/>
              </a:lnSpc>
              <a:buFont typeface="Wingdings" pitchFamily="2" charset="2"/>
              <a:buChar char="§"/>
            </a:pPr>
            <a:r>
              <a:rPr lang="en-US" altLang="en-US" sz="2800" smtClean="0">
                <a:latin typeface="Arial Narrow" pitchFamily="34" charset="0"/>
              </a:rPr>
              <a:t>Spread and attack adjacent viable tissue (muscle fibers)</a:t>
            </a:r>
          </a:p>
          <a:p>
            <a:pPr algn="just" eaLnBrk="1" hangingPunct="1">
              <a:lnSpc>
                <a:spcPts val="3500"/>
              </a:lnSpc>
              <a:buFont typeface="Wingdings" pitchFamily="2" charset="2"/>
              <a:buChar char="§"/>
            </a:pPr>
            <a:r>
              <a:rPr lang="en-US" altLang="en-US" sz="2800" smtClean="0">
                <a:latin typeface="Arial Narrow" pitchFamily="34" charset="0"/>
              </a:rPr>
              <a:t>Lead to kill tissues and render it anaerobic</a:t>
            </a:r>
          </a:p>
          <a:p>
            <a:pPr algn="just" eaLnBrk="1" hangingPunct="1">
              <a:lnSpc>
                <a:spcPts val="3500"/>
              </a:lnSpc>
              <a:buFont typeface="Wingdings" pitchFamily="2" charset="2"/>
              <a:buChar char="§"/>
            </a:pPr>
            <a:r>
              <a:rPr lang="en-US" altLang="en-US" sz="2800" smtClean="0">
                <a:latin typeface="Arial Narrow" pitchFamily="34" charset="0"/>
              </a:rPr>
              <a:t>Fermentation of muscle glycogen with acid &amp; gas production</a:t>
            </a:r>
          </a:p>
          <a:p>
            <a:pPr lvl="1" algn="just" eaLnBrk="1" hangingPunct="1">
              <a:lnSpc>
                <a:spcPts val="3500"/>
              </a:lnSpc>
              <a:buFont typeface="Wingdings" pitchFamily="2" charset="2"/>
              <a:buChar char="§"/>
            </a:pPr>
            <a:r>
              <a:rPr lang="en-US" altLang="en-US" smtClean="0">
                <a:latin typeface="Arial Narrow" pitchFamily="34" charset="0"/>
              </a:rPr>
              <a:t>The gas separates the fibers from its sheath</a:t>
            </a:r>
          </a:p>
          <a:p>
            <a:pPr lvl="1" algn="just" eaLnBrk="1" hangingPunct="1">
              <a:lnSpc>
                <a:spcPts val="3500"/>
              </a:lnSpc>
              <a:buFont typeface="Wingdings" pitchFamily="2" charset="2"/>
              <a:buChar char="§"/>
            </a:pPr>
            <a:r>
              <a:rPr lang="en-US" altLang="en-US" smtClean="0">
                <a:latin typeface="Arial Narrow" pitchFamily="34" charset="0"/>
              </a:rPr>
              <a:t>Cutting of blood supply leading to necrosis</a:t>
            </a:r>
          </a:p>
          <a:p>
            <a:pPr lvl="1" algn="just" eaLnBrk="1" hangingPunct="1">
              <a:lnSpc>
                <a:spcPts val="3500"/>
              </a:lnSpc>
              <a:buFont typeface="Wingdings" pitchFamily="2" charset="2"/>
              <a:buChar char="§"/>
            </a:pPr>
            <a:r>
              <a:rPr lang="en-US" altLang="en-US" smtClean="0">
                <a:latin typeface="Arial Narrow" pitchFamily="34" charset="0"/>
              </a:rPr>
              <a:t>This produce the black color and foul smelling of gangrene </a:t>
            </a:r>
          </a:p>
          <a:p>
            <a:pPr algn="just" eaLnBrk="1" hangingPunct="1">
              <a:lnSpc>
                <a:spcPts val="3500"/>
              </a:lnSpc>
              <a:buFont typeface="Wingdings" pitchFamily="2" charset="2"/>
              <a:buChar char="§"/>
            </a:pPr>
            <a:r>
              <a:rPr lang="en-US" altLang="en-US" sz="2800" smtClean="0">
                <a:latin typeface="Arial Narrow" pitchFamily="34" charset="0"/>
              </a:rPr>
              <a:t>Organism is further colonized with production of more toxins</a:t>
            </a:r>
          </a:p>
        </p:txBody>
      </p:sp>
      <p:sp>
        <p:nvSpPr>
          <p:cNvPr id="10957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60D84368-E869-495D-BBAA-1A3305A60C23}" type="slidenum">
              <a:rPr lang="en-GB">
                <a:solidFill>
                  <a:schemeClr val="tx1">
                    <a:tint val="75000"/>
                  </a:schemeClr>
                </a:solidFill>
                <a:latin typeface="+mn-lt"/>
                <a:cs typeface="+mn-cs"/>
              </a:rPr>
              <a:pPr fontAlgn="auto">
                <a:spcBef>
                  <a:spcPts val="0"/>
                </a:spcBef>
                <a:spcAft>
                  <a:spcPts val="0"/>
                </a:spcAft>
                <a:defRPr/>
              </a:pPr>
              <a:t>151</a:t>
            </a:fld>
            <a:endParaRPr lang="en-GB">
              <a:solidFill>
                <a:schemeClr val="tx1">
                  <a:tint val="75000"/>
                </a:schemeClr>
              </a:solidFill>
              <a:latin typeface="+mn-lt"/>
              <a:cs typeface="+mn-cs"/>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Clinical findings</a:t>
            </a:r>
          </a:p>
        </p:txBody>
      </p:sp>
      <p:sp>
        <p:nvSpPr>
          <p:cNvPr id="110595" name="Rectangle 3"/>
          <p:cNvSpPr>
            <a:spLocks noGrp="1" noChangeArrowheads="1"/>
          </p:cNvSpPr>
          <p:nvPr>
            <p:ph idx="1"/>
          </p:nvPr>
        </p:nvSpPr>
        <p:spPr>
          <a:xfrm>
            <a:off x="457200" y="1295400"/>
            <a:ext cx="8229600" cy="5181600"/>
          </a:xfrm>
        </p:spPr>
        <p:txBody>
          <a:bodyPr/>
          <a:lstStyle/>
          <a:p>
            <a:pPr algn="just" eaLnBrk="1" hangingPunct="1">
              <a:lnSpc>
                <a:spcPct val="200000"/>
              </a:lnSpc>
              <a:buFont typeface="Wingdings" pitchFamily="2" charset="2"/>
              <a:buChar char="§"/>
            </a:pPr>
            <a:r>
              <a:rPr lang="en-US" altLang="en-US" dirty="0" smtClean="0">
                <a:latin typeface="Arial Narrow" pitchFamily="34" charset="0"/>
              </a:rPr>
              <a:t>Pain, </a:t>
            </a:r>
            <a:r>
              <a:rPr lang="en-US" altLang="en-US" dirty="0" err="1" smtClean="0">
                <a:latin typeface="Arial Narrow" pitchFamily="34" charset="0"/>
              </a:rPr>
              <a:t>odema</a:t>
            </a:r>
            <a:r>
              <a:rPr lang="en-US" altLang="en-US" dirty="0" smtClean="0">
                <a:latin typeface="Arial Narrow" pitchFamily="34" charset="0"/>
              </a:rPr>
              <a:t>, cellulitis occur in the wound area</a:t>
            </a:r>
          </a:p>
          <a:p>
            <a:pPr algn="just" eaLnBrk="1" hangingPunct="1">
              <a:lnSpc>
                <a:spcPct val="200000"/>
              </a:lnSpc>
              <a:buFont typeface="Wingdings" pitchFamily="2" charset="2"/>
              <a:buChar char="§"/>
            </a:pPr>
            <a:r>
              <a:rPr lang="en-US" altLang="en-US" dirty="0" smtClean="0">
                <a:latin typeface="Arial Narrow" pitchFamily="34" charset="0"/>
              </a:rPr>
              <a:t>Crepitation indicates the presence of gas in issues</a:t>
            </a:r>
          </a:p>
          <a:p>
            <a:pPr algn="just" eaLnBrk="1" hangingPunct="1">
              <a:lnSpc>
                <a:spcPct val="200000"/>
              </a:lnSpc>
              <a:buFont typeface="Wingdings" pitchFamily="2" charset="2"/>
              <a:buChar char="§"/>
            </a:pPr>
            <a:r>
              <a:rPr lang="en-US" altLang="en-US" dirty="0" smtClean="0">
                <a:latin typeface="Arial Narrow" pitchFamily="34" charset="0"/>
              </a:rPr>
              <a:t>Hemolysis and Jaundice are common</a:t>
            </a:r>
          </a:p>
          <a:p>
            <a:pPr algn="just" eaLnBrk="1" hangingPunct="1">
              <a:lnSpc>
                <a:spcPct val="200000"/>
              </a:lnSpc>
              <a:buFont typeface="Wingdings" pitchFamily="2" charset="2"/>
              <a:buChar char="§"/>
            </a:pPr>
            <a:r>
              <a:rPr lang="en-US" altLang="en-US" dirty="0" smtClean="0">
                <a:latin typeface="Arial Narrow" pitchFamily="34" charset="0"/>
              </a:rPr>
              <a:t>Shock and death</a:t>
            </a:r>
          </a:p>
          <a:p>
            <a:pPr algn="just" eaLnBrk="1" hangingPunct="1">
              <a:lnSpc>
                <a:spcPct val="200000"/>
              </a:lnSpc>
              <a:buFont typeface="Wingdings" pitchFamily="2" charset="2"/>
              <a:buChar char="§"/>
            </a:pPr>
            <a:r>
              <a:rPr lang="en-US" altLang="en-US" dirty="0" smtClean="0">
                <a:latin typeface="Arial Narrow" pitchFamily="34" charset="0"/>
              </a:rPr>
              <a:t>Mortality rate is high</a:t>
            </a:r>
          </a:p>
        </p:txBody>
      </p:sp>
      <p:sp>
        <p:nvSpPr>
          <p:cNvPr id="11059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DC441358-2DB0-4177-928A-A635E0E658DF}" type="slidenum">
              <a:rPr lang="en-GB">
                <a:solidFill>
                  <a:schemeClr val="tx1">
                    <a:tint val="75000"/>
                  </a:schemeClr>
                </a:solidFill>
                <a:latin typeface="+mn-lt"/>
                <a:cs typeface="+mn-cs"/>
              </a:rPr>
              <a:pPr fontAlgn="auto">
                <a:spcBef>
                  <a:spcPts val="0"/>
                </a:spcBef>
                <a:spcAft>
                  <a:spcPts val="0"/>
                </a:spcAft>
                <a:defRPr/>
              </a:pPr>
              <a:t>152</a:t>
            </a:fld>
            <a:endParaRPr lang="en-GB">
              <a:solidFill>
                <a:schemeClr val="tx1">
                  <a:tint val="75000"/>
                </a:schemeClr>
              </a:solidFill>
              <a:latin typeface="+mn-lt"/>
              <a:cs typeface="+mn-cs"/>
            </a:endParaRPr>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ii. Food poisoning</a:t>
            </a:r>
          </a:p>
        </p:txBody>
      </p:sp>
      <p:sp>
        <p:nvSpPr>
          <p:cNvPr id="111619" name="Rectangle 3"/>
          <p:cNvSpPr>
            <a:spLocks noGrp="1" noChangeArrowheads="1"/>
          </p:cNvSpPr>
          <p:nvPr>
            <p:ph idx="1"/>
          </p:nvPr>
        </p:nvSpPr>
        <p:spPr>
          <a:xfrm>
            <a:off x="457200" y="1219200"/>
            <a:ext cx="8458200" cy="5181600"/>
          </a:xfrm>
        </p:spPr>
        <p:txBody>
          <a:bodyPr/>
          <a:lstStyle/>
          <a:p>
            <a:pPr algn="just" eaLnBrk="1" hangingPunct="1">
              <a:lnSpc>
                <a:spcPts val="3900"/>
              </a:lnSpc>
              <a:buFont typeface="Wingdings" pitchFamily="2" charset="2"/>
              <a:buChar char="§"/>
            </a:pPr>
            <a:r>
              <a:rPr lang="en-US" altLang="en-US" sz="2800" smtClean="0">
                <a:latin typeface="Arial Narrow" pitchFamily="34" charset="0"/>
              </a:rPr>
              <a:t>Food poisoning is caused by biotype A</a:t>
            </a:r>
          </a:p>
          <a:p>
            <a:pPr algn="just" eaLnBrk="1" hangingPunct="1">
              <a:lnSpc>
                <a:spcPts val="3900"/>
              </a:lnSpc>
              <a:buFont typeface="Wingdings" pitchFamily="2" charset="2"/>
              <a:buChar char="§"/>
            </a:pPr>
            <a:r>
              <a:rPr lang="en-US" altLang="en-US" sz="2800" smtClean="0">
                <a:latin typeface="Arial Narrow" pitchFamily="34" charset="0"/>
              </a:rPr>
              <a:t>Food (meat) is often contaminated with the spores </a:t>
            </a:r>
          </a:p>
          <a:p>
            <a:pPr algn="just">
              <a:lnSpc>
                <a:spcPts val="3900"/>
              </a:lnSpc>
              <a:buFont typeface="Wingdings" pitchFamily="2" charset="2"/>
              <a:buChar char="§"/>
            </a:pPr>
            <a:r>
              <a:rPr lang="en-US" altLang="en-US" sz="2800" smtClean="0">
                <a:latin typeface="Arial Narrow" pitchFamily="34" charset="0"/>
              </a:rPr>
              <a:t>The heat resistant spores survive cooking</a:t>
            </a:r>
          </a:p>
          <a:p>
            <a:pPr algn="just">
              <a:lnSpc>
                <a:spcPts val="3900"/>
              </a:lnSpc>
              <a:buFont typeface="Wingdings" pitchFamily="2" charset="2"/>
              <a:buChar char="§"/>
            </a:pPr>
            <a:r>
              <a:rPr lang="en-US" altLang="en-US" sz="2800" smtClean="0">
                <a:latin typeface="Arial Narrow" pitchFamily="34" charset="0"/>
              </a:rPr>
              <a:t>Spores germinate and multiply (especially if unrefrigerated)</a:t>
            </a:r>
          </a:p>
          <a:p>
            <a:pPr algn="just">
              <a:lnSpc>
                <a:spcPts val="3900"/>
              </a:lnSpc>
              <a:buFont typeface="Wingdings" pitchFamily="2" charset="2"/>
              <a:buChar char="§"/>
            </a:pPr>
            <a:r>
              <a:rPr lang="en-US" altLang="en-US" sz="2800" smtClean="0">
                <a:latin typeface="Arial Narrow" pitchFamily="34" charset="0"/>
              </a:rPr>
              <a:t>When consumed, enterotoxin is produced in the GIT</a:t>
            </a:r>
          </a:p>
          <a:p>
            <a:pPr algn="just" eaLnBrk="1" hangingPunct="1">
              <a:lnSpc>
                <a:spcPts val="3900"/>
              </a:lnSpc>
              <a:buFont typeface="Wingdings" pitchFamily="2" charset="2"/>
              <a:buChar char="§"/>
            </a:pPr>
            <a:r>
              <a:rPr lang="en-US" altLang="en-US" sz="2800" smtClean="0">
                <a:latin typeface="Arial Narrow" pitchFamily="34" charset="0"/>
              </a:rPr>
              <a:t>After ingestion (8-12 h): Abdominal cramps then diarrhea</a:t>
            </a:r>
          </a:p>
          <a:p>
            <a:pPr algn="just" eaLnBrk="1" hangingPunct="1">
              <a:lnSpc>
                <a:spcPts val="3900"/>
              </a:lnSpc>
              <a:buFont typeface="Wingdings" pitchFamily="2" charset="2"/>
              <a:buChar char="§"/>
            </a:pPr>
            <a:r>
              <a:rPr lang="en-US" altLang="en-US" sz="2800" smtClean="0">
                <a:latin typeface="Arial Narrow" pitchFamily="34" charset="0"/>
              </a:rPr>
              <a:t>Fever and vomiting are not typically encountered</a:t>
            </a:r>
          </a:p>
          <a:p>
            <a:pPr algn="just" eaLnBrk="1" hangingPunct="1">
              <a:lnSpc>
                <a:spcPts val="3900"/>
              </a:lnSpc>
              <a:buFont typeface="Wingdings" pitchFamily="2" charset="2"/>
              <a:buChar char="§"/>
            </a:pPr>
            <a:r>
              <a:rPr lang="en-US" altLang="en-US" sz="2800" smtClean="0">
                <a:latin typeface="Arial Narrow" pitchFamily="34" charset="0"/>
              </a:rPr>
              <a:t>Symptoms generally subside within a day or two</a:t>
            </a:r>
          </a:p>
          <a:p>
            <a:pPr algn="just" eaLnBrk="1" hangingPunct="1">
              <a:lnSpc>
                <a:spcPts val="3900"/>
              </a:lnSpc>
              <a:buFont typeface="Wingdings" pitchFamily="2" charset="2"/>
              <a:buChar char="§"/>
            </a:pPr>
            <a:r>
              <a:rPr lang="en-US" altLang="en-US" sz="2800" smtClean="0">
                <a:solidFill>
                  <a:srgbClr val="7030A0"/>
                </a:solidFill>
                <a:latin typeface="Arial Narrow" pitchFamily="34" charset="0"/>
              </a:rPr>
              <a:t>Similar to food poisoning with </a:t>
            </a:r>
            <a:r>
              <a:rPr lang="en-US" altLang="en-US" sz="2800" i="1" smtClean="0">
                <a:solidFill>
                  <a:srgbClr val="7030A0"/>
                </a:solidFill>
                <a:latin typeface="Arial Narrow" pitchFamily="34" charset="0"/>
              </a:rPr>
              <a:t>B. cereus</a:t>
            </a:r>
            <a:r>
              <a:rPr lang="en-US" altLang="en-US" sz="2800" smtClean="0">
                <a:solidFill>
                  <a:srgbClr val="7030A0"/>
                </a:solidFill>
                <a:latin typeface="Arial Narrow" pitchFamily="34" charset="0"/>
              </a:rPr>
              <a:t> "Diarrheal form”</a:t>
            </a:r>
            <a:endParaRPr lang="ar-SA" altLang="en-US" sz="2800" smtClean="0">
              <a:solidFill>
                <a:srgbClr val="7030A0"/>
              </a:solidFill>
              <a:latin typeface="Arial Narrow" pitchFamily="34" charset="0"/>
            </a:endParaRPr>
          </a:p>
        </p:txBody>
      </p:sp>
      <p:sp>
        <p:nvSpPr>
          <p:cNvPr id="11162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C3809C5F-D911-452F-A0DE-911F67A306E8}" type="slidenum">
              <a:rPr lang="en-GB">
                <a:solidFill>
                  <a:schemeClr val="tx1">
                    <a:tint val="75000"/>
                  </a:schemeClr>
                </a:solidFill>
                <a:latin typeface="+mn-lt"/>
                <a:cs typeface="+mn-cs"/>
              </a:rPr>
              <a:pPr fontAlgn="auto">
                <a:spcBef>
                  <a:spcPts val="0"/>
                </a:spcBef>
                <a:spcAft>
                  <a:spcPts val="0"/>
                </a:spcAft>
                <a:defRPr/>
              </a:pPr>
              <a:t>153</a:t>
            </a:fld>
            <a:endParaRPr lang="en-GB">
              <a:solidFill>
                <a:schemeClr val="tx1">
                  <a:tint val="75000"/>
                </a:schemeClr>
              </a:solidFill>
              <a:latin typeface="+mn-lt"/>
              <a:cs typeface="+mn-cs"/>
            </a:endParaRPr>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457200" y="274638"/>
            <a:ext cx="8229600" cy="868362"/>
          </a:xfrm>
        </p:spPr>
        <p:txBody>
          <a:bodyPr/>
          <a:lstStyle/>
          <a:p>
            <a:pPr eaLnBrk="1" hangingPunct="1">
              <a:lnSpc>
                <a:spcPct val="150000"/>
              </a:lnSpc>
            </a:pPr>
            <a:r>
              <a:rPr lang="en-US" altLang="en-US" b="1" smtClean="0">
                <a:solidFill>
                  <a:srgbClr val="002060"/>
                </a:solidFill>
                <a:latin typeface="Arial Narrow" pitchFamily="34" charset="0"/>
              </a:rPr>
              <a:t>Prevention and treatment</a:t>
            </a:r>
          </a:p>
        </p:txBody>
      </p:sp>
      <p:sp>
        <p:nvSpPr>
          <p:cNvPr id="186371" name="Rectangle 3"/>
          <p:cNvSpPr>
            <a:spLocks noGrp="1" noChangeArrowheads="1"/>
          </p:cNvSpPr>
          <p:nvPr>
            <p:ph idx="1"/>
          </p:nvPr>
        </p:nvSpPr>
        <p:spPr>
          <a:xfrm>
            <a:off x="228600" y="1219200"/>
            <a:ext cx="8610600" cy="5105400"/>
          </a:xfrm>
        </p:spPr>
        <p:txBody>
          <a:bodyPr/>
          <a:lstStyle/>
          <a:p>
            <a:pPr lvl="1" algn="just" eaLnBrk="1" hangingPunct="1">
              <a:lnSpc>
                <a:spcPts val="3900"/>
              </a:lnSpc>
              <a:buFont typeface="Wingdings" pitchFamily="2" charset="2"/>
              <a:buChar char="§"/>
              <a:defRPr/>
            </a:pPr>
            <a:r>
              <a:rPr lang="en-US" dirty="0" smtClean="0">
                <a:latin typeface="Arial Narrow" pitchFamily="34" charset="0"/>
                <a:ea typeface="+mn-ea"/>
              </a:rPr>
              <a:t>Wound must be cleaned to prevent gas gangrene</a:t>
            </a:r>
          </a:p>
          <a:p>
            <a:pPr lvl="1" algn="just" eaLnBrk="1" hangingPunct="1">
              <a:lnSpc>
                <a:spcPts val="3900"/>
              </a:lnSpc>
              <a:buFont typeface="Wingdings" pitchFamily="2" charset="2"/>
              <a:buChar char="§"/>
              <a:defRPr/>
            </a:pPr>
            <a:r>
              <a:rPr lang="en-US" dirty="0" smtClean="0">
                <a:latin typeface="Arial Narrow" pitchFamily="34" charset="0"/>
                <a:ea typeface="+mn-ea"/>
              </a:rPr>
              <a:t>Gas gangrene is fatal unless identified &amp; treated very early</a:t>
            </a:r>
          </a:p>
          <a:p>
            <a:pPr marL="971550" lvl="1" indent="-514350" algn="just" eaLnBrk="1" hangingPunct="1">
              <a:lnSpc>
                <a:spcPts val="3900"/>
              </a:lnSpc>
              <a:buFont typeface="+mj-lt"/>
              <a:buAutoNum type="arabicPeriod"/>
              <a:defRPr/>
            </a:pPr>
            <a:r>
              <a:rPr lang="en-US" dirty="0" smtClean="0">
                <a:latin typeface="Arial Narrow" pitchFamily="34" charset="0"/>
                <a:ea typeface="+mn-ea"/>
              </a:rPr>
              <a:t>Removal of necrotic tissue can be life saving</a:t>
            </a:r>
          </a:p>
          <a:p>
            <a:pPr marL="971550" lvl="1" indent="-514350" algn="just" eaLnBrk="1" hangingPunct="1">
              <a:lnSpc>
                <a:spcPts val="3900"/>
              </a:lnSpc>
              <a:buFont typeface="+mj-lt"/>
              <a:buAutoNum type="arabicPeriod"/>
              <a:defRPr/>
            </a:pPr>
            <a:r>
              <a:rPr lang="en-US" dirty="0" err="1" smtClean="0">
                <a:latin typeface="Arial Narrow" pitchFamily="34" charset="0"/>
                <a:ea typeface="+mn-ea"/>
              </a:rPr>
              <a:t>Hyberbaric</a:t>
            </a:r>
            <a:r>
              <a:rPr lang="en-US" dirty="0" smtClean="0">
                <a:latin typeface="Arial Narrow" pitchFamily="34" charset="0"/>
                <a:ea typeface="+mn-ea"/>
              </a:rPr>
              <a:t> oxygen</a:t>
            </a:r>
          </a:p>
          <a:p>
            <a:pPr marL="971550" lvl="1" indent="-514350" algn="just" eaLnBrk="1" hangingPunct="1">
              <a:lnSpc>
                <a:spcPts val="3900"/>
              </a:lnSpc>
              <a:buFont typeface="+mj-lt"/>
              <a:buAutoNum type="arabicPeriod"/>
              <a:defRPr/>
            </a:pPr>
            <a:r>
              <a:rPr lang="en-US" dirty="0" smtClean="0">
                <a:latin typeface="Arial Narrow" pitchFamily="34" charset="0"/>
                <a:ea typeface="+mn-ea"/>
              </a:rPr>
              <a:t>Antibiotics (such as penicillin G in large doses)</a:t>
            </a:r>
          </a:p>
          <a:p>
            <a:pPr marL="971550" lvl="1" indent="-514350" algn="just" eaLnBrk="1" hangingPunct="1">
              <a:lnSpc>
                <a:spcPts val="3900"/>
              </a:lnSpc>
              <a:buFont typeface="+mj-lt"/>
              <a:buAutoNum type="arabicPeriod"/>
              <a:defRPr/>
            </a:pPr>
            <a:r>
              <a:rPr lang="en-US" dirty="0" smtClean="0">
                <a:latin typeface="Arial Narrow" pitchFamily="34" charset="0"/>
                <a:ea typeface="+mn-ea"/>
              </a:rPr>
              <a:t>Administration of antitoxin</a:t>
            </a:r>
          </a:p>
          <a:p>
            <a:pPr marL="971550" lvl="1" indent="-514350" algn="just" eaLnBrk="1" hangingPunct="1">
              <a:lnSpc>
                <a:spcPts val="3900"/>
              </a:lnSpc>
              <a:buFont typeface="+mj-lt"/>
              <a:buAutoNum type="arabicPeriod"/>
              <a:defRPr/>
            </a:pPr>
            <a:r>
              <a:rPr lang="en-US" dirty="0" smtClean="0">
                <a:latin typeface="Arial Narrow" pitchFamily="34" charset="0"/>
                <a:ea typeface="+mn-ea"/>
              </a:rPr>
              <a:t>No Vaccine available to protect against gas gangrene</a:t>
            </a:r>
          </a:p>
          <a:p>
            <a:pPr lvl="1" algn="just" eaLnBrk="1" hangingPunct="1">
              <a:lnSpc>
                <a:spcPts val="3900"/>
              </a:lnSpc>
              <a:buFont typeface="Wingdings" pitchFamily="2" charset="2"/>
              <a:buChar char="q"/>
              <a:defRPr/>
            </a:pPr>
            <a:r>
              <a:rPr lang="en-US" dirty="0" smtClean="0">
                <a:latin typeface="Arial Narrow" pitchFamily="34" charset="0"/>
                <a:ea typeface="+mn-ea"/>
              </a:rPr>
              <a:t>Food poisoning is prevented by avoid mishandling of foods</a:t>
            </a:r>
          </a:p>
          <a:p>
            <a:pPr lvl="1" algn="just" eaLnBrk="1" hangingPunct="1">
              <a:lnSpc>
                <a:spcPts val="3900"/>
              </a:lnSpc>
              <a:buFont typeface="Wingdings" pitchFamily="2" charset="2"/>
              <a:buChar char="q"/>
              <a:defRPr/>
            </a:pPr>
            <a:r>
              <a:rPr lang="en-US" dirty="0" smtClean="0">
                <a:latin typeface="Arial Narrow" pitchFamily="34" charset="0"/>
                <a:ea typeface="+mn-ea"/>
              </a:rPr>
              <a:t>Type A </a:t>
            </a:r>
            <a:r>
              <a:rPr lang="en-US" dirty="0" err="1" smtClean="0">
                <a:latin typeface="Arial Narrow" pitchFamily="34" charset="0"/>
                <a:ea typeface="+mn-ea"/>
              </a:rPr>
              <a:t>toxoid</a:t>
            </a:r>
            <a:r>
              <a:rPr lang="en-US" dirty="0" smtClean="0">
                <a:latin typeface="Arial Narrow" pitchFamily="34" charset="0"/>
                <a:ea typeface="+mn-ea"/>
              </a:rPr>
              <a:t> vaccine for animals to prevent gastroenteritis</a:t>
            </a:r>
          </a:p>
        </p:txBody>
      </p:sp>
      <p:sp>
        <p:nvSpPr>
          <p:cNvPr id="11264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78CC2BC0-F4A0-41E5-946C-5F6C91AFEEFF}" type="slidenum">
              <a:rPr lang="en-GB">
                <a:solidFill>
                  <a:schemeClr val="tx1">
                    <a:tint val="75000"/>
                  </a:schemeClr>
                </a:solidFill>
                <a:latin typeface="+mn-lt"/>
                <a:cs typeface="+mn-cs"/>
              </a:rPr>
              <a:pPr fontAlgn="auto">
                <a:spcBef>
                  <a:spcPts val="0"/>
                </a:spcBef>
                <a:spcAft>
                  <a:spcPts val="0"/>
                </a:spcAft>
                <a:defRPr/>
              </a:pPr>
              <a:t>154</a:t>
            </a:fld>
            <a:endParaRPr lang="en-GB">
              <a:solidFill>
                <a:schemeClr val="tx1">
                  <a:tint val="75000"/>
                </a:schemeClr>
              </a:solidFill>
              <a:latin typeface="+mn-lt"/>
              <a:cs typeface="+mn-cs"/>
            </a:endParaRP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457200" y="274638"/>
            <a:ext cx="8229600" cy="792162"/>
          </a:xfrm>
        </p:spPr>
        <p:txBody>
          <a:bodyPr/>
          <a:lstStyle/>
          <a:p>
            <a:pPr eaLnBrk="1" hangingPunct="1"/>
            <a:r>
              <a:rPr lang="en-US" altLang="en-US" sz="4000" b="1" smtClean="0">
                <a:solidFill>
                  <a:srgbClr val="002060"/>
                </a:solidFill>
                <a:latin typeface="Arial Narrow" pitchFamily="34" charset="0"/>
              </a:rPr>
              <a:t>Laboratory Diagnosis</a:t>
            </a:r>
          </a:p>
        </p:txBody>
      </p:sp>
      <p:sp>
        <p:nvSpPr>
          <p:cNvPr id="172035" name="Rectangle 3"/>
          <p:cNvSpPr>
            <a:spLocks noGrp="1" noChangeArrowheads="1"/>
          </p:cNvSpPr>
          <p:nvPr>
            <p:ph idx="1"/>
          </p:nvPr>
        </p:nvSpPr>
        <p:spPr>
          <a:xfrm>
            <a:off x="457200" y="990600"/>
            <a:ext cx="8534400" cy="5562600"/>
          </a:xfrm>
        </p:spPr>
        <p:txBody>
          <a:bodyPr>
            <a:noAutofit/>
          </a:bodyPr>
          <a:lstStyle/>
          <a:p>
            <a:pPr marL="514350" indent="-514350" algn="just" eaLnBrk="1" hangingPunct="1">
              <a:lnSpc>
                <a:spcPts val="2300"/>
              </a:lnSpc>
              <a:buFont typeface="Calibri" pitchFamily="34" charset="0"/>
              <a:buAutoNum type="arabicPeriod"/>
            </a:pPr>
            <a:r>
              <a:rPr lang="en-US" altLang="en-US" sz="2800" b="1" smtClean="0">
                <a:solidFill>
                  <a:srgbClr val="7030A0"/>
                </a:solidFill>
                <a:latin typeface="Arial Narrow" pitchFamily="34" charset="0"/>
              </a:rPr>
              <a:t>Gas gangrene</a:t>
            </a:r>
          </a:p>
          <a:p>
            <a:pPr marL="514350" indent="-514350" algn="just" eaLnBrk="1" hangingPunct="1">
              <a:lnSpc>
                <a:spcPts val="2300"/>
              </a:lnSpc>
              <a:buFont typeface="Wingdings" pitchFamily="2" charset="2"/>
              <a:buChar char="§"/>
            </a:pPr>
            <a:r>
              <a:rPr lang="en-US" altLang="en-US" sz="2800" b="1" smtClean="0">
                <a:solidFill>
                  <a:srgbClr val="FF0000"/>
                </a:solidFill>
                <a:latin typeface="Arial Narrow" pitchFamily="34" charset="0"/>
              </a:rPr>
              <a:t>Specimen: </a:t>
            </a:r>
            <a:r>
              <a:rPr lang="en-US" altLang="en-US" sz="2800" smtClean="0">
                <a:latin typeface="Arial Narrow" pitchFamily="34" charset="0"/>
              </a:rPr>
              <a:t>Histological specimen or wound exudates</a:t>
            </a:r>
          </a:p>
          <a:p>
            <a:pPr lvl="1" algn="just" eaLnBrk="1" hangingPunct="1">
              <a:lnSpc>
                <a:spcPts val="2300"/>
              </a:lnSpc>
              <a:buFont typeface="Wingdings" pitchFamily="2" charset="2"/>
              <a:buChar char="§"/>
            </a:pPr>
            <a:r>
              <a:rPr lang="en-US" altLang="en-US" smtClean="0">
                <a:latin typeface="Arial Narrow" pitchFamily="34" charset="0"/>
              </a:rPr>
              <a:t>They should be taken from the deeper areas of wound</a:t>
            </a:r>
            <a:endParaRPr lang="en-US" altLang="en-US" b="1" smtClean="0">
              <a:latin typeface="Arial Narrow" pitchFamily="34" charset="0"/>
            </a:endParaRPr>
          </a:p>
          <a:p>
            <a:pPr marL="514350" indent="-514350" algn="just" eaLnBrk="1" hangingPunct="1">
              <a:lnSpc>
                <a:spcPts val="2300"/>
              </a:lnSpc>
              <a:buFont typeface="Wingdings" pitchFamily="2" charset="2"/>
              <a:buChar char="§"/>
            </a:pPr>
            <a:r>
              <a:rPr lang="en-US" altLang="en-US" sz="2800" b="1" smtClean="0">
                <a:solidFill>
                  <a:srgbClr val="FF0000"/>
                </a:solidFill>
                <a:latin typeface="Arial Narrow" pitchFamily="34" charset="0"/>
              </a:rPr>
              <a:t>Culture:</a:t>
            </a:r>
            <a:r>
              <a:rPr lang="en-US" altLang="en-US" sz="2800" smtClean="0">
                <a:solidFill>
                  <a:srgbClr val="FF0000"/>
                </a:solidFill>
                <a:latin typeface="Arial Narrow" pitchFamily="34" charset="0"/>
              </a:rPr>
              <a:t> </a:t>
            </a:r>
            <a:r>
              <a:rPr lang="en-US" altLang="en-US" sz="2800" smtClean="0">
                <a:latin typeface="Arial Narrow" pitchFamily="34" charset="0"/>
              </a:rPr>
              <a:t>Anaerobically at 37</a:t>
            </a:r>
            <a:r>
              <a:rPr lang="en-US" altLang="en-US" sz="2800" baseline="30000" smtClean="0">
                <a:latin typeface="Arial Narrow" pitchFamily="34" charset="0"/>
              </a:rPr>
              <a:t>0</a:t>
            </a:r>
            <a:r>
              <a:rPr lang="en-US" altLang="en-US" sz="2800" smtClean="0">
                <a:latin typeface="Arial Narrow" pitchFamily="34" charset="0"/>
              </a:rPr>
              <a:t>C</a:t>
            </a:r>
          </a:p>
          <a:p>
            <a:pPr lvl="1" algn="just" eaLnBrk="1" hangingPunct="1">
              <a:lnSpc>
                <a:spcPts val="2300"/>
              </a:lnSpc>
              <a:buFont typeface="Wingdings" pitchFamily="2" charset="2"/>
              <a:buChar char="§"/>
            </a:pPr>
            <a:r>
              <a:rPr lang="en-US" altLang="en-US" b="1" smtClean="0">
                <a:latin typeface="Arial Narrow" pitchFamily="34" charset="0"/>
              </a:rPr>
              <a:t>On Robertson's cooked meat medium</a:t>
            </a:r>
            <a:r>
              <a:rPr lang="en-US" altLang="en-US" smtClean="0">
                <a:latin typeface="Arial Narrow" pitchFamily="34" charset="0"/>
              </a:rPr>
              <a:t> → blackening of meat will observed with the production of H</a:t>
            </a:r>
            <a:r>
              <a:rPr lang="en-US" altLang="en-US" baseline="-25000" smtClean="0">
                <a:latin typeface="Arial Narrow" pitchFamily="34" charset="0"/>
              </a:rPr>
              <a:t>2</a:t>
            </a:r>
            <a:r>
              <a:rPr lang="en-US" altLang="en-US" smtClean="0">
                <a:latin typeface="Arial Narrow" pitchFamily="34" charset="0"/>
              </a:rPr>
              <a:t>S and NH</a:t>
            </a:r>
            <a:r>
              <a:rPr lang="en-US" altLang="en-US" baseline="-25000" smtClean="0">
                <a:latin typeface="Arial Narrow" pitchFamily="34" charset="0"/>
              </a:rPr>
              <a:t>3</a:t>
            </a:r>
          </a:p>
          <a:p>
            <a:pPr lvl="1" algn="just" eaLnBrk="1" hangingPunct="1">
              <a:lnSpc>
                <a:spcPts val="2300"/>
              </a:lnSpc>
              <a:buFont typeface="Wingdings" pitchFamily="2" charset="2"/>
              <a:buChar char="§"/>
            </a:pPr>
            <a:r>
              <a:rPr lang="en-US" altLang="en-US" b="1" smtClean="0">
                <a:latin typeface="Arial Narrow" pitchFamily="34" charset="0"/>
              </a:rPr>
              <a:t>On blood agar</a:t>
            </a:r>
            <a:r>
              <a:rPr lang="en-US" altLang="en-US" smtClean="0">
                <a:latin typeface="Arial Narrow" pitchFamily="34" charset="0"/>
              </a:rPr>
              <a:t> → double zones of </a:t>
            </a:r>
            <a:r>
              <a:rPr lang="el-GR" altLang="en-US" smtClean="0">
                <a:latin typeface="Arial Narrow" pitchFamily="34" charset="0"/>
              </a:rPr>
              <a:t>β</a:t>
            </a:r>
            <a:r>
              <a:rPr lang="en-US" altLang="en-US" smtClean="0">
                <a:latin typeface="Arial Narrow" pitchFamily="34" charset="0"/>
              </a:rPr>
              <a:t>-hemolytic colonies </a:t>
            </a:r>
            <a:endParaRPr lang="en-US" altLang="en-US" b="1" smtClean="0">
              <a:solidFill>
                <a:srgbClr val="0070C0"/>
              </a:solidFill>
              <a:effectLst>
                <a:outerShdw blurRad="38100" dist="38100" dir="2700000" algn="tl">
                  <a:srgbClr val="C0C0C0"/>
                </a:outerShdw>
              </a:effectLst>
              <a:latin typeface="Arial Narrow" pitchFamily="34" charset="0"/>
            </a:endParaRPr>
          </a:p>
          <a:p>
            <a:pPr marL="514350" indent="-514350" algn="just" eaLnBrk="1" hangingPunct="1">
              <a:lnSpc>
                <a:spcPts val="2300"/>
              </a:lnSpc>
              <a:buFont typeface="Wingdings" pitchFamily="2" charset="2"/>
              <a:buChar char="§"/>
            </a:pPr>
            <a:r>
              <a:rPr lang="en-US" altLang="en-US" sz="2800" b="1" smtClean="0">
                <a:solidFill>
                  <a:srgbClr val="FF0000"/>
                </a:solidFill>
                <a:latin typeface="Arial Narrow" pitchFamily="34" charset="0"/>
              </a:rPr>
              <a:t>Microscopical examination</a:t>
            </a:r>
          </a:p>
          <a:p>
            <a:pPr lvl="1" algn="just" eaLnBrk="1" hangingPunct="1">
              <a:lnSpc>
                <a:spcPts val="2300"/>
              </a:lnSpc>
              <a:buFont typeface="Wingdings" pitchFamily="2" charset="2"/>
              <a:buChar char="§"/>
            </a:pPr>
            <a:r>
              <a:rPr lang="en-US" altLang="en-US" smtClean="0">
                <a:latin typeface="Arial Narrow" pitchFamily="34" charset="0"/>
              </a:rPr>
              <a:t>Gram and spore stains give the characteristics of organism</a:t>
            </a:r>
          </a:p>
          <a:p>
            <a:pPr marL="514350" indent="-514350" algn="just" eaLnBrk="1" hangingPunct="1">
              <a:lnSpc>
                <a:spcPts val="2300"/>
              </a:lnSpc>
              <a:buFont typeface="Wingdings" pitchFamily="2" charset="2"/>
              <a:buChar char="§"/>
            </a:pPr>
            <a:r>
              <a:rPr lang="en-US" altLang="en-US" sz="2800" b="1" smtClean="0">
                <a:solidFill>
                  <a:srgbClr val="FF0000"/>
                </a:solidFill>
                <a:latin typeface="Arial Narrow" pitchFamily="34" charset="0"/>
              </a:rPr>
              <a:t>Biochemical test</a:t>
            </a:r>
          </a:p>
          <a:p>
            <a:pPr lvl="1" algn="just" eaLnBrk="1" hangingPunct="1">
              <a:lnSpc>
                <a:spcPts val="2300"/>
              </a:lnSpc>
              <a:buFont typeface="Wingdings" pitchFamily="2" charset="2"/>
              <a:buChar char="§"/>
            </a:pPr>
            <a:r>
              <a:rPr lang="en-US" altLang="en-US" smtClean="0">
                <a:latin typeface="Arial Narrow" pitchFamily="34" charset="0"/>
              </a:rPr>
              <a:t>Positive for Stormy Clot and Nagler reaction</a:t>
            </a:r>
          </a:p>
          <a:p>
            <a:pPr marL="514350" indent="-514350" algn="just" eaLnBrk="1" hangingPunct="1">
              <a:lnSpc>
                <a:spcPts val="2300"/>
              </a:lnSpc>
              <a:buFont typeface="Calibri" pitchFamily="34" charset="0"/>
              <a:buAutoNum type="arabicPeriod" startAt="2"/>
            </a:pPr>
            <a:r>
              <a:rPr lang="en-US" altLang="en-US" sz="2800" b="1" smtClean="0">
                <a:solidFill>
                  <a:srgbClr val="7030A0"/>
                </a:solidFill>
                <a:latin typeface="Arial Narrow" pitchFamily="34" charset="0"/>
              </a:rPr>
              <a:t>Food poisoning</a:t>
            </a:r>
          </a:p>
          <a:p>
            <a:pPr marL="514350" indent="-514350" algn="just" eaLnBrk="1" hangingPunct="1">
              <a:lnSpc>
                <a:spcPts val="2300"/>
              </a:lnSpc>
              <a:buFont typeface="Wingdings" pitchFamily="2" charset="2"/>
              <a:buChar char="§"/>
            </a:pPr>
            <a:r>
              <a:rPr lang="en-US" altLang="en-US" sz="2800" smtClean="0">
                <a:latin typeface="Arial Narrow" pitchFamily="34" charset="0"/>
              </a:rPr>
              <a:t>Lab diagnosis is not usually done</a:t>
            </a:r>
          </a:p>
          <a:p>
            <a:pPr marL="514350" indent="-514350" algn="just" eaLnBrk="1" hangingPunct="1">
              <a:lnSpc>
                <a:spcPts val="2300"/>
              </a:lnSpc>
              <a:buFont typeface="Wingdings" pitchFamily="2" charset="2"/>
              <a:buChar char="§"/>
            </a:pPr>
            <a:r>
              <a:rPr lang="en-US" altLang="en-US" sz="2800" smtClean="0">
                <a:latin typeface="Arial Narrow" pitchFamily="34" charset="0"/>
              </a:rPr>
              <a:t>Isolation of </a:t>
            </a:r>
            <a:r>
              <a:rPr lang="en-US" altLang="en-US" sz="2800" i="1" smtClean="0">
                <a:latin typeface="Arial Narrow" pitchFamily="34" charset="0"/>
              </a:rPr>
              <a:t>Cl. perfringens</a:t>
            </a:r>
            <a:r>
              <a:rPr lang="en-US" altLang="en-US" sz="2800" smtClean="0">
                <a:latin typeface="Arial Narrow" pitchFamily="34" charset="0"/>
              </a:rPr>
              <a:t> from feces of patients, from those at risk who have eaten the suspected food &amp; from food itself </a:t>
            </a:r>
          </a:p>
          <a:p>
            <a:pPr lvl="1" algn="just" eaLnBrk="1" hangingPunct="1">
              <a:lnSpc>
                <a:spcPts val="2300"/>
              </a:lnSpc>
              <a:buFont typeface="Wingdings" pitchFamily="2" charset="2"/>
              <a:buChar char="§"/>
            </a:pPr>
            <a:endParaRPr lang="en-US" altLang="en-US" smtClean="0">
              <a:latin typeface="Arial Narrow" pitchFamily="34" charset="0"/>
            </a:endParaRPr>
          </a:p>
        </p:txBody>
      </p:sp>
      <p:sp>
        <p:nvSpPr>
          <p:cNvPr id="11366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35493914-585E-4B7C-AD98-6287E72C589C}" type="slidenum">
              <a:rPr lang="en-GB">
                <a:solidFill>
                  <a:schemeClr val="tx1">
                    <a:tint val="75000"/>
                  </a:schemeClr>
                </a:solidFill>
                <a:latin typeface="+mn-lt"/>
                <a:cs typeface="+mn-cs"/>
              </a:rPr>
              <a:pPr fontAlgn="auto">
                <a:spcBef>
                  <a:spcPts val="0"/>
                </a:spcBef>
                <a:spcAft>
                  <a:spcPts val="0"/>
                </a:spcAft>
                <a:defRPr/>
              </a:pPr>
              <a:t>155</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altLang="en-US" b="1" i="1" dirty="0" smtClean="0">
                <a:solidFill>
                  <a:srgbClr val="002060"/>
                </a:solidFill>
                <a:latin typeface="Arial Narrow" pitchFamily="34" charset="0"/>
              </a:rPr>
              <a:t>D. Clostridium </a:t>
            </a:r>
            <a:r>
              <a:rPr lang="en-US" altLang="en-US" b="1" i="1" dirty="0" err="1" smtClean="0">
                <a:solidFill>
                  <a:srgbClr val="002060"/>
                </a:solidFill>
                <a:latin typeface="Arial Narrow" pitchFamily="34" charset="0"/>
              </a:rPr>
              <a:t>difficile</a:t>
            </a:r>
            <a:endParaRPr lang="en-US" altLang="en-US" b="1" i="1" dirty="0" smtClean="0">
              <a:solidFill>
                <a:srgbClr val="002060"/>
              </a:solidFill>
              <a:latin typeface="Arial Narrow" pitchFamily="34" charset="0"/>
            </a:endParaRPr>
          </a:p>
        </p:txBody>
      </p:sp>
      <p:sp>
        <p:nvSpPr>
          <p:cNvPr id="114691" name="Rectangle 3"/>
          <p:cNvSpPr>
            <a:spLocks noGrp="1" noChangeArrowheads="1"/>
          </p:cNvSpPr>
          <p:nvPr>
            <p:ph idx="1"/>
          </p:nvPr>
        </p:nvSpPr>
        <p:spPr>
          <a:xfrm>
            <a:off x="381000" y="1295400"/>
            <a:ext cx="8610600" cy="5105400"/>
          </a:xfrm>
        </p:spPr>
        <p:txBody>
          <a:bodyPr/>
          <a:lstStyle/>
          <a:p>
            <a:pPr algn="just" eaLnBrk="1" hangingPunct="1">
              <a:lnSpc>
                <a:spcPts val="2700"/>
              </a:lnSpc>
              <a:buFont typeface="Wingdings" pitchFamily="2" charset="2"/>
              <a:buChar char="Ø"/>
            </a:pPr>
            <a:r>
              <a:rPr lang="en-US" altLang="en-US" b="1" dirty="0" smtClean="0">
                <a:solidFill>
                  <a:srgbClr val="FF0000"/>
                </a:solidFill>
                <a:latin typeface="Arial Narrow" pitchFamily="34" charset="0"/>
              </a:rPr>
              <a:t>General characteristics</a:t>
            </a:r>
          </a:p>
          <a:p>
            <a:pPr lvl="1" algn="just" eaLnBrk="1" hangingPunct="1">
              <a:lnSpc>
                <a:spcPts val="2700"/>
              </a:lnSpc>
            </a:pPr>
            <a:r>
              <a:rPr lang="en-US" altLang="en-US" dirty="0" smtClean="0">
                <a:latin typeface="Arial Narrow" pitchFamily="34" charset="0"/>
              </a:rPr>
              <a:t>Strict anaerobic Gram positive rod </a:t>
            </a:r>
            <a:endParaRPr lang="en-US" altLang="en-US" b="1" dirty="0" smtClean="0">
              <a:latin typeface="Arial Narrow" pitchFamily="34" charset="0"/>
            </a:endParaRPr>
          </a:p>
          <a:p>
            <a:pPr lvl="1" algn="just" eaLnBrk="1" hangingPunct="1">
              <a:lnSpc>
                <a:spcPts val="2700"/>
              </a:lnSpc>
            </a:pPr>
            <a:r>
              <a:rPr lang="en-US" altLang="en-US" dirty="0" smtClean="0">
                <a:latin typeface="Arial Narrow" pitchFamily="34" charset="0"/>
              </a:rPr>
              <a:t>Sub-terminal Oval spores and </a:t>
            </a:r>
            <a:r>
              <a:rPr lang="en-US" altLang="en-US" b="1" dirty="0" smtClean="0">
                <a:solidFill>
                  <a:srgbClr val="7030A0"/>
                </a:solidFill>
                <a:latin typeface="Arial Narrow" pitchFamily="34" charset="0"/>
              </a:rPr>
              <a:t>Motile</a:t>
            </a:r>
          </a:p>
          <a:p>
            <a:pPr lvl="1" algn="just" eaLnBrk="1" hangingPunct="1">
              <a:lnSpc>
                <a:spcPts val="2700"/>
              </a:lnSpc>
            </a:pPr>
            <a:r>
              <a:rPr lang="en-US" altLang="en-US" dirty="0" smtClean="0">
                <a:latin typeface="Arial Narrow" pitchFamily="34" charset="0"/>
              </a:rPr>
              <a:t>Non-</a:t>
            </a:r>
            <a:r>
              <a:rPr lang="en-US" altLang="en-US" dirty="0" err="1" smtClean="0">
                <a:latin typeface="Arial Narrow" pitchFamily="34" charset="0"/>
              </a:rPr>
              <a:t>hemolystic</a:t>
            </a:r>
            <a:endParaRPr lang="en-US" altLang="en-US" dirty="0" smtClean="0">
              <a:latin typeface="Arial Narrow" pitchFamily="34" charset="0"/>
            </a:endParaRPr>
          </a:p>
          <a:p>
            <a:pPr>
              <a:lnSpc>
                <a:spcPts val="2700"/>
              </a:lnSpc>
              <a:buFont typeface="Wingdings" pitchFamily="2" charset="2"/>
              <a:buChar char="Ø"/>
            </a:pPr>
            <a:r>
              <a:rPr lang="en-US" altLang="en-US" b="1" dirty="0" smtClean="0">
                <a:solidFill>
                  <a:srgbClr val="FF0000"/>
                </a:solidFill>
                <a:latin typeface="Arial Narrow" pitchFamily="34" charset="0"/>
              </a:rPr>
              <a:t>Natural habitats</a:t>
            </a:r>
            <a:endParaRPr lang="en-US" altLang="en-US" i="1" dirty="0" smtClean="0">
              <a:solidFill>
                <a:srgbClr val="FF0000"/>
              </a:solidFill>
              <a:latin typeface="Arial Narrow" pitchFamily="34" charset="0"/>
            </a:endParaRPr>
          </a:p>
          <a:p>
            <a:pPr lvl="1">
              <a:lnSpc>
                <a:spcPts val="2700"/>
              </a:lnSpc>
              <a:buFont typeface="Wingdings" pitchFamily="2" charset="2"/>
              <a:buChar char="§"/>
            </a:pPr>
            <a:r>
              <a:rPr lang="en-US" altLang="en-US" i="1" dirty="0" smtClean="0">
                <a:latin typeface="Arial Narrow" pitchFamily="34" charset="0"/>
              </a:rPr>
              <a:t>Cl. </a:t>
            </a:r>
            <a:r>
              <a:rPr lang="en-US" altLang="en-US" i="1" dirty="0" err="1" smtClean="0">
                <a:latin typeface="Arial Narrow" pitchFamily="34" charset="0"/>
              </a:rPr>
              <a:t>difficile</a:t>
            </a:r>
            <a:r>
              <a:rPr lang="en-US" altLang="en-US" dirty="0" smtClean="0">
                <a:latin typeface="Arial Narrow" pitchFamily="34" charset="0"/>
              </a:rPr>
              <a:t> is part of the intestinal flora</a:t>
            </a:r>
          </a:p>
          <a:p>
            <a:pPr lvl="1">
              <a:lnSpc>
                <a:spcPts val="2700"/>
              </a:lnSpc>
              <a:buFont typeface="Wingdings" pitchFamily="2" charset="2"/>
              <a:buChar char="§"/>
            </a:pPr>
            <a:r>
              <a:rPr lang="en-US" altLang="en-US" dirty="0" smtClean="0">
                <a:latin typeface="Arial Narrow" pitchFamily="34" charset="0"/>
              </a:rPr>
              <a:t>Quite commonly in the faces of neonates </a:t>
            </a:r>
          </a:p>
          <a:p>
            <a:pPr lvl="1">
              <a:lnSpc>
                <a:spcPts val="2700"/>
              </a:lnSpc>
              <a:buFont typeface="Wingdings" pitchFamily="2" charset="2"/>
              <a:buChar char="§"/>
            </a:pPr>
            <a:r>
              <a:rPr lang="en-US" altLang="en-US" dirty="0" smtClean="0">
                <a:latin typeface="Arial Narrow" pitchFamily="34" charset="0"/>
              </a:rPr>
              <a:t>2% of healthy adults colonized</a:t>
            </a:r>
          </a:p>
          <a:p>
            <a:pPr lvl="1">
              <a:lnSpc>
                <a:spcPts val="2700"/>
              </a:lnSpc>
              <a:buFont typeface="Wingdings" pitchFamily="2" charset="2"/>
              <a:buChar char="§"/>
            </a:pPr>
            <a:r>
              <a:rPr lang="en-US" altLang="en-US" dirty="0" smtClean="0">
                <a:latin typeface="Arial Narrow" pitchFamily="34" charset="0"/>
              </a:rPr>
              <a:t>10-20% of elderly individuals colonized</a:t>
            </a:r>
          </a:p>
          <a:p>
            <a:pPr lvl="1">
              <a:lnSpc>
                <a:spcPts val="2700"/>
              </a:lnSpc>
              <a:buFont typeface="Wingdings" pitchFamily="2" charset="2"/>
              <a:buChar char="§"/>
            </a:pPr>
            <a:r>
              <a:rPr lang="en-US" altLang="en-US" dirty="0" smtClean="0">
                <a:latin typeface="Arial Narrow" pitchFamily="34" charset="0"/>
              </a:rPr>
              <a:t>20-40% of hospitalized patients colonized</a:t>
            </a:r>
          </a:p>
          <a:p>
            <a:pPr lvl="1">
              <a:lnSpc>
                <a:spcPts val="2700"/>
              </a:lnSpc>
              <a:buFont typeface="Wingdings" pitchFamily="2" charset="2"/>
              <a:buChar char="§"/>
            </a:pPr>
            <a:r>
              <a:rPr lang="en-US" altLang="en-US" dirty="0" smtClean="0">
                <a:latin typeface="Arial Narrow" pitchFamily="34" charset="0"/>
              </a:rPr>
              <a:t>Isolated from toilets, bedpans, floors </a:t>
            </a:r>
            <a:endParaRPr lang="en-US" altLang="en-US" b="1" dirty="0" smtClean="0">
              <a:latin typeface="Arial Narrow" pitchFamily="34" charset="0"/>
            </a:endParaRPr>
          </a:p>
        </p:txBody>
      </p:sp>
      <p:sp>
        <p:nvSpPr>
          <p:cNvPr id="114693"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2F19BC22-7B3A-45AB-85D4-9EBAE294F007}" type="slidenum">
              <a:rPr lang="en-GB">
                <a:solidFill>
                  <a:schemeClr val="tx1">
                    <a:tint val="75000"/>
                  </a:schemeClr>
                </a:solidFill>
                <a:latin typeface="+mn-lt"/>
                <a:cs typeface="+mn-cs"/>
              </a:rPr>
              <a:pPr fontAlgn="auto">
                <a:spcBef>
                  <a:spcPts val="0"/>
                </a:spcBef>
                <a:spcAft>
                  <a:spcPts val="0"/>
                </a:spcAft>
                <a:defRPr/>
              </a:pPr>
              <a:t>156</a:t>
            </a:fld>
            <a:endParaRPr lang="en-GB">
              <a:solidFill>
                <a:schemeClr val="tx1">
                  <a:tint val="75000"/>
                </a:schemeClr>
              </a:solidFill>
              <a:latin typeface="+mn-lt"/>
              <a:cs typeface="+mn-cs"/>
            </a:endParaRPr>
          </a:p>
        </p:txBody>
      </p:sp>
      <p:sp>
        <p:nvSpPr>
          <p:cNvPr id="114695" name="Rectangle 3" descr="Image2"/>
          <p:cNvSpPr>
            <a:spLocks noGrp="1" noChangeAspect="1" noChangeArrowheads="1"/>
          </p:cNvSpPr>
          <p:nvPr isPhoto="1"/>
        </p:nvSpPr>
        <p:spPr bwMode="auto">
          <a:xfrm>
            <a:off x="6096000" y="1274763"/>
            <a:ext cx="2743200" cy="1925637"/>
          </a:xfrm>
          <a:prstGeom prst="rect">
            <a:avLst/>
          </a:prstGeom>
          <a:blipFill dpi="0" rotWithShape="1">
            <a:blip r:embed="rId2" cstate="print"/>
            <a:srcRect/>
            <a:stretch>
              <a:fillRect/>
            </a:stretch>
          </a:blipFill>
          <a:ln w="9525">
            <a:solidFill>
              <a:schemeClr val="tx1"/>
            </a:solidFill>
            <a:miter lim="800000"/>
            <a:headEnd/>
            <a:tailEnd/>
          </a:ln>
        </p:spPr>
        <p:txBody>
          <a:bodyPr/>
          <a:lstStyle/>
          <a:p>
            <a:endParaRPr lang="ar-SA" altLang="en-US"/>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Rectangle 3"/>
          <p:cNvSpPr>
            <a:spLocks noGrp="1" noChangeArrowheads="1"/>
          </p:cNvSpPr>
          <p:nvPr>
            <p:ph idx="1"/>
          </p:nvPr>
        </p:nvSpPr>
        <p:spPr>
          <a:xfrm>
            <a:off x="250825" y="76200"/>
            <a:ext cx="8664575" cy="6477000"/>
          </a:xfrm>
        </p:spPr>
        <p:txBody>
          <a:bodyPr>
            <a:noAutofit/>
          </a:bodyPr>
          <a:lstStyle/>
          <a:p>
            <a:pPr algn="just" eaLnBrk="1" hangingPunct="1">
              <a:lnSpc>
                <a:spcPts val="3000"/>
              </a:lnSpc>
              <a:buFont typeface="Wingdings" pitchFamily="2" charset="2"/>
              <a:buChar char="Ø"/>
              <a:defRPr/>
            </a:pPr>
            <a:r>
              <a:rPr lang="en-US" altLang="en-US" b="1" dirty="0" smtClean="0">
                <a:solidFill>
                  <a:srgbClr val="FF0000"/>
                </a:solidFill>
                <a:latin typeface="Arial Narrow" pitchFamily="34" charset="0"/>
              </a:rPr>
              <a:t>Disease</a:t>
            </a:r>
          </a:p>
          <a:p>
            <a:pPr marL="971550" lvl="1" indent="-514350" algn="just" eaLnBrk="1" hangingPunct="1">
              <a:lnSpc>
                <a:spcPts val="3000"/>
              </a:lnSpc>
              <a:buFont typeface="Calibri" pitchFamily="34" charset="0"/>
              <a:buAutoNum type="arabicPeriod"/>
              <a:defRPr/>
            </a:pPr>
            <a:r>
              <a:rPr lang="en-US" altLang="en-US" dirty="0" smtClean="0">
                <a:latin typeface="Arial Narrow" pitchFamily="34" charset="0"/>
              </a:rPr>
              <a:t>Antibiotic associated diarrhea</a:t>
            </a:r>
          </a:p>
          <a:p>
            <a:pPr marL="971550" lvl="1" indent="-514350" algn="just" eaLnBrk="1" hangingPunct="1">
              <a:lnSpc>
                <a:spcPts val="3000"/>
              </a:lnSpc>
              <a:buFont typeface="Calibri" pitchFamily="34" charset="0"/>
              <a:buAutoNum type="arabicPeriod"/>
              <a:defRPr/>
            </a:pPr>
            <a:r>
              <a:rPr lang="en-US" altLang="en-US" dirty="0" smtClean="0">
                <a:latin typeface="Arial Narrow" pitchFamily="34" charset="0"/>
              </a:rPr>
              <a:t>Pseudomembranous colitis</a:t>
            </a:r>
            <a:endParaRPr lang="en-US" altLang="en-US" b="1" dirty="0" smtClean="0">
              <a:solidFill>
                <a:srgbClr val="FF0000"/>
              </a:solidFill>
              <a:latin typeface="Arial Narrow" pitchFamily="34" charset="0"/>
            </a:endParaRPr>
          </a:p>
          <a:p>
            <a:pPr algn="just" eaLnBrk="1" hangingPunct="1">
              <a:lnSpc>
                <a:spcPts val="3000"/>
              </a:lnSpc>
              <a:buFont typeface="Wingdings" pitchFamily="2" charset="2"/>
              <a:buChar char="Ø"/>
              <a:defRPr/>
            </a:pPr>
            <a:r>
              <a:rPr lang="en-US" altLang="en-US" b="1" dirty="0" smtClean="0">
                <a:solidFill>
                  <a:srgbClr val="FF0000"/>
                </a:solidFill>
                <a:latin typeface="Arial Narrow" pitchFamily="34" charset="0"/>
              </a:rPr>
              <a:t>Way of infection</a:t>
            </a:r>
            <a:endParaRPr lang="en-US" altLang="en-US" b="1" i="1" dirty="0" smtClean="0">
              <a:solidFill>
                <a:srgbClr val="FF0000"/>
              </a:solidFill>
              <a:latin typeface="Arial Narrow" pitchFamily="34" charset="0"/>
            </a:endParaRPr>
          </a:p>
          <a:p>
            <a:pPr algn="just" eaLnBrk="1" hangingPunct="1">
              <a:lnSpc>
                <a:spcPts val="3000"/>
              </a:lnSpc>
              <a:buFont typeface="Calibri" pitchFamily="34" charset="0"/>
              <a:buAutoNum type="arabicPeriod"/>
              <a:defRPr/>
            </a:pPr>
            <a:r>
              <a:rPr lang="en-US" altLang="en-US" sz="2800" b="1" dirty="0" smtClean="0">
                <a:solidFill>
                  <a:srgbClr val="7030A0"/>
                </a:solidFill>
                <a:latin typeface="Arial Narrow" pitchFamily="34" charset="0"/>
              </a:rPr>
              <a:t>Endogenous route</a:t>
            </a:r>
          </a:p>
          <a:p>
            <a:pPr marL="971550" lvl="1" indent="-514350" algn="just" eaLnBrk="1" hangingPunct="1">
              <a:lnSpc>
                <a:spcPts val="3000"/>
              </a:lnSpc>
              <a:defRPr/>
            </a:pPr>
            <a:r>
              <a:rPr lang="en-US" altLang="en-US" dirty="0" smtClean="0">
                <a:latin typeface="Arial Narrow" pitchFamily="34" charset="0"/>
              </a:rPr>
              <a:t>Unrestricted multiplication of organism in GIT after</a:t>
            </a:r>
          </a:p>
          <a:p>
            <a:pPr lvl="2" algn="just" eaLnBrk="1" hangingPunct="1">
              <a:lnSpc>
                <a:spcPts val="3000"/>
              </a:lnSpc>
              <a:defRPr/>
            </a:pPr>
            <a:r>
              <a:rPr lang="en-US" altLang="en-US" sz="2800" dirty="0" smtClean="0">
                <a:latin typeface="Arial Narrow" pitchFamily="34" charset="0"/>
              </a:rPr>
              <a:t>Abdominal or intestinal surgery</a:t>
            </a:r>
          </a:p>
          <a:p>
            <a:pPr lvl="2" algn="just" eaLnBrk="1" hangingPunct="1">
              <a:lnSpc>
                <a:spcPts val="3000"/>
              </a:lnSpc>
              <a:defRPr/>
            </a:pPr>
            <a:r>
              <a:rPr lang="en-US" altLang="en-US" sz="2800" dirty="0" smtClean="0">
                <a:latin typeface="Arial Narrow" pitchFamily="34" charset="0"/>
              </a:rPr>
              <a:t>Certain antibiotics such as penicillin, clindamycin</a:t>
            </a:r>
          </a:p>
          <a:p>
            <a:pPr algn="just" eaLnBrk="1" hangingPunct="1">
              <a:lnSpc>
                <a:spcPts val="3000"/>
              </a:lnSpc>
              <a:buFont typeface="Calibri" pitchFamily="34" charset="0"/>
              <a:buAutoNum type="arabicPeriod"/>
              <a:defRPr/>
            </a:pPr>
            <a:r>
              <a:rPr lang="en-US" altLang="en-US" sz="2800" b="1" dirty="0" smtClean="0">
                <a:solidFill>
                  <a:srgbClr val="7030A0"/>
                </a:solidFill>
                <a:latin typeface="Arial Narrow" pitchFamily="34" charset="0"/>
              </a:rPr>
              <a:t>Exogenous route</a:t>
            </a:r>
          </a:p>
          <a:p>
            <a:pPr marL="971550" lvl="1" indent="-514350" algn="just" eaLnBrk="1" hangingPunct="1">
              <a:lnSpc>
                <a:spcPts val="3000"/>
              </a:lnSpc>
              <a:defRPr/>
            </a:pPr>
            <a:r>
              <a:rPr lang="en-US" altLang="en-US" dirty="0" smtClean="0">
                <a:latin typeface="Arial Narrow" pitchFamily="34" charset="0"/>
              </a:rPr>
              <a:t>Non colonized patients may become colonized (20-40%)</a:t>
            </a:r>
          </a:p>
          <a:p>
            <a:pPr algn="just" eaLnBrk="1" hangingPunct="1">
              <a:lnSpc>
                <a:spcPts val="3000"/>
              </a:lnSpc>
              <a:buFont typeface="Wingdings" pitchFamily="2" charset="2"/>
              <a:buChar char="Ø"/>
              <a:defRPr/>
            </a:pPr>
            <a:r>
              <a:rPr lang="en-US" altLang="en-US" b="1" dirty="0" smtClean="0">
                <a:solidFill>
                  <a:srgbClr val="FF0000"/>
                </a:solidFill>
                <a:latin typeface="Arial Narrow" pitchFamily="34" charset="0"/>
              </a:rPr>
              <a:t>Toxins</a:t>
            </a:r>
          </a:p>
          <a:p>
            <a:pPr marL="971550" lvl="1" indent="-514350" algn="just" eaLnBrk="1" hangingPunct="1">
              <a:lnSpc>
                <a:spcPts val="3000"/>
              </a:lnSpc>
              <a:buFont typeface="Wingdings" pitchFamily="2" charset="2"/>
              <a:buChar char="§"/>
              <a:defRPr/>
            </a:pPr>
            <a:r>
              <a:rPr lang="en-US" altLang="en-US" dirty="0" smtClean="0">
                <a:latin typeface="Arial Narrow" pitchFamily="34" charset="0"/>
              </a:rPr>
              <a:t>Proliferation of </a:t>
            </a:r>
            <a:r>
              <a:rPr lang="en-US" altLang="en-US" i="1" dirty="0" smtClean="0">
                <a:latin typeface="Arial Narrow" pitchFamily="34" charset="0"/>
              </a:rPr>
              <a:t>Cl. </a:t>
            </a:r>
            <a:r>
              <a:rPr lang="en-US" altLang="en-US" i="1" dirty="0" err="1" smtClean="0">
                <a:latin typeface="Arial Narrow" pitchFamily="34" charset="0"/>
              </a:rPr>
              <a:t>difficile</a:t>
            </a:r>
            <a:r>
              <a:rPr lang="en-US" altLang="en-US" dirty="0" smtClean="0">
                <a:latin typeface="Arial Narrow" pitchFamily="34" charset="0"/>
              </a:rPr>
              <a:t> with localized production of their toxins in the colon leads to disease</a:t>
            </a:r>
          </a:p>
          <a:p>
            <a:pPr marL="971550" lvl="1" indent="-514350" algn="just" eaLnBrk="1" hangingPunct="1">
              <a:lnSpc>
                <a:spcPts val="3000"/>
              </a:lnSpc>
              <a:buFont typeface="Wingdings" pitchFamily="2" charset="2"/>
              <a:buChar char="§"/>
              <a:defRPr/>
            </a:pPr>
            <a:r>
              <a:rPr lang="en-US" altLang="en-US" dirty="0" smtClean="0">
                <a:latin typeface="Arial Narrow" pitchFamily="34" charset="0"/>
              </a:rPr>
              <a:t>Toxin A (Enterotoxin) and Toxin B (Cytotoxic)</a:t>
            </a:r>
            <a:endParaRPr lang="en-US" altLang="en-US" b="1" dirty="0" smtClean="0">
              <a:solidFill>
                <a:srgbClr val="0070C0"/>
              </a:solidFill>
              <a:effectLst>
                <a:outerShdw blurRad="38100" dist="38100" dir="2700000" algn="tl">
                  <a:srgbClr val="C0C0C0"/>
                </a:outerShdw>
              </a:effectLst>
              <a:latin typeface="Arial Narrow" pitchFamily="34" charset="0"/>
            </a:endParaRPr>
          </a:p>
          <a:p>
            <a:pPr marL="971550" lvl="1" indent="-514350" algn="just" eaLnBrk="1" hangingPunct="1">
              <a:lnSpc>
                <a:spcPts val="3000"/>
              </a:lnSpc>
              <a:defRPr/>
            </a:pPr>
            <a:endParaRPr lang="ar-SA" altLang="en-US" dirty="0" smtClean="0">
              <a:latin typeface="Arial Narrow" pitchFamily="34" charset="0"/>
            </a:endParaRPr>
          </a:p>
        </p:txBody>
      </p:sp>
      <p:sp>
        <p:nvSpPr>
          <p:cNvPr id="115716"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26385186-7B1C-4063-97F8-69B425BA0FFD}" type="slidenum">
              <a:rPr lang="en-GB">
                <a:solidFill>
                  <a:schemeClr val="tx1">
                    <a:tint val="75000"/>
                  </a:schemeClr>
                </a:solidFill>
                <a:latin typeface="+mn-lt"/>
                <a:cs typeface="+mn-cs"/>
              </a:rPr>
              <a:pPr fontAlgn="auto">
                <a:spcBef>
                  <a:spcPts val="0"/>
                </a:spcBef>
                <a:spcAft>
                  <a:spcPts val="0"/>
                </a:spcAft>
                <a:defRPr/>
              </a:pPr>
              <a:t>157</a:t>
            </a:fld>
            <a:endParaRPr lang="en-GB">
              <a:solidFill>
                <a:schemeClr val="tx1">
                  <a:tint val="75000"/>
                </a:schemeClr>
              </a:solidFill>
              <a:latin typeface="+mn-lt"/>
              <a:cs typeface="+mn-cs"/>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3"/>
          <p:cNvSpPr>
            <a:spLocks noGrp="1" noChangeArrowheads="1"/>
          </p:cNvSpPr>
          <p:nvPr>
            <p:ph idx="1"/>
          </p:nvPr>
        </p:nvSpPr>
        <p:spPr>
          <a:xfrm>
            <a:off x="250825" y="152400"/>
            <a:ext cx="8750300" cy="6248400"/>
          </a:xfrm>
        </p:spPr>
        <p:txBody>
          <a:bodyPr/>
          <a:lstStyle/>
          <a:p>
            <a:pPr algn="just" eaLnBrk="1" hangingPunct="1">
              <a:lnSpc>
                <a:spcPts val="3200"/>
              </a:lnSpc>
              <a:buFont typeface="Wingdings" pitchFamily="2" charset="2"/>
              <a:buChar char="Ø"/>
            </a:pPr>
            <a:r>
              <a:rPr lang="en-US" altLang="en-US" b="1" dirty="0" smtClean="0">
                <a:solidFill>
                  <a:srgbClr val="FF0000"/>
                </a:solidFill>
                <a:latin typeface="Arial Narrow" pitchFamily="34" charset="0"/>
              </a:rPr>
              <a:t>Clinical findings</a:t>
            </a:r>
          </a:p>
          <a:p>
            <a:pPr lvl="1" algn="just" eaLnBrk="1" hangingPunct="1">
              <a:lnSpc>
                <a:spcPts val="3200"/>
              </a:lnSpc>
            </a:pPr>
            <a:r>
              <a:rPr lang="en-US" altLang="en-US" dirty="0" smtClean="0">
                <a:latin typeface="Arial Narrow" pitchFamily="34" charset="0"/>
              </a:rPr>
              <a:t>Fever, bloody diarrhea and abdominal cramps</a:t>
            </a:r>
          </a:p>
          <a:p>
            <a:pPr lvl="1" algn="just" eaLnBrk="1" hangingPunct="1">
              <a:lnSpc>
                <a:spcPts val="3200"/>
              </a:lnSpc>
            </a:pPr>
            <a:r>
              <a:rPr lang="en-US" altLang="en-US" dirty="0" smtClean="0">
                <a:latin typeface="Arial Narrow" pitchFamily="34" charset="0"/>
              </a:rPr>
              <a:t>The most serious complication is toxic </a:t>
            </a:r>
            <a:r>
              <a:rPr lang="en-US" altLang="en-US" dirty="0" err="1" smtClean="0">
                <a:latin typeface="Arial Narrow" pitchFamily="34" charset="0"/>
              </a:rPr>
              <a:t>megacolon</a:t>
            </a:r>
            <a:endParaRPr lang="en-US" altLang="en-US" b="1" dirty="0" smtClean="0">
              <a:solidFill>
                <a:srgbClr val="0070C0"/>
              </a:solidFill>
              <a:latin typeface="Arial Narrow" pitchFamily="34" charset="0"/>
            </a:endParaRPr>
          </a:p>
          <a:p>
            <a:pPr algn="just" eaLnBrk="1" hangingPunct="1">
              <a:lnSpc>
                <a:spcPts val="3200"/>
              </a:lnSpc>
              <a:buFont typeface="Wingdings" pitchFamily="2" charset="2"/>
              <a:buChar char="Ø"/>
            </a:pPr>
            <a:r>
              <a:rPr lang="en-US" altLang="en-US" b="1" dirty="0" smtClean="0">
                <a:solidFill>
                  <a:srgbClr val="FF0000"/>
                </a:solidFill>
                <a:latin typeface="Arial Narrow" pitchFamily="34" charset="0"/>
              </a:rPr>
              <a:t>Laboratory diagnosis</a:t>
            </a:r>
            <a:endParaRPr lang="en-US" altLang="en-US" i="1" dirty="0" smtClean="0">
              <a:solidFill>
                <a:srgbClr val="FF0000"/>
              </a:solidFill>
              <a:latin typeface="Arial Narrow" pitchFamily="34" charset="0"/>
              <a:cs typeface="Aharoni" pitchFamily="2" charset="-79"/>
            </a:endParaRPr>
          </a:p>
          <a:p>
            <a:pPr algn="just" eaLnBrk="1" hangingPunct="1">
              <a:lnSpc>
                <a:spcPts val="3200"/>
              </a:lnSpc>
              <a:buFont typeface="Wingdings" pitchFamily="2" charset="2"/>
              <a:buChar char="§"/>
            </a:pPr>
            <a:r>
              <a:rPr lang="en-US" altLang="en-US" sz="2800" dirty="0" smtClean="0">
                <a:latin typeface="Arial Narrow" pitchFamily="34" charset="0"/>
              </a:rPr>
              <a:t>Observation of</a:t>
            </a:r>
            <a:r>
              <a:rPr lang="en-US" altLang="en-US" sz="2800" b="1" dirty="0" smtClean="0">
                <a:latin typeface="Arial Narrow" pitchFamily="34" charset="0"/>
              </a:rPr>
              <a:t> </a:t>
            </a:r>
            <a:r>
              <a:rPr lang="en-US" altLang="en-US" sz="2800" dirty="0" smtClean="0">
                <a:latin typeface="Arial Narrow" pitchFamily="34" charset="0"/>
              </a:rPr>
              <a:t>colonic </a:t>
            </a:r>
            <a:r>
              <a:rPr lang="en-US" altLang="en-US" sz="2800" dirty="0" err="1" smtClean="0">
                <a:latin typeface="Arial Narrow" pitchFamily="34" charset="0"/>
              </a:rPr>
              <a:t>pseudomembranes</a:t>
            </a:r>
            <a:r>
              <a:rPr lang="en-US" altLang="en-US" sz="2800" dirty="0" smtClean="0">
                <a:latin typeface="Arial Narrow" pitchFamily="34" charset="0"/>
              </a:rPr>
              <a:t> (white exudates on surface of large intestine) by colonoscopy is diagnostic for pseudomembranous</a:t>
            </a:r>
            <a:r>
              <a:rPr lang="en-US" altLang="en-US" sz="2800" b="1" dirty="0" smtClean="0">
                <a:latin typeface="Arial Narrow" pitchFamily="34" charset="0"/>
              </a:rPr>
              <a:t> </a:t>
            </a:r>
            <a:r>
              <a:rPr lang="en-US" altLang="en-US" sz="2800" dirty="0" smtClean="0">
                <a:latin typeface="Arial Narrow" pitchFamily="34" charset="0"/>
              </a:rPr>
              <a:t>colitis</a:t>
            </a:r>
            <a:endParaRPr lang="en-US" altLang="en-US" sz="2800" dirty="0" smtClean="0">
              <a:latin typeface="Arial Narrow" pitchFamily="34" charset="0"/>
              <a:cs typeface="Aharoni" pitchFamily="2" charset="-79"/>
            </a:endParaRPr>
          </a:p>
          <a:p>
            <a:pPr algn="just" eaLnBrk="1" hangingPunct="1">
              <a:lnSpc>
                <a:spcPts val="3200"/>
              </a:lnSpc>
              <a:buFont typeface="Wingdings" pitchFamily="2" charset="2"/>
              <a:buChar char="§"/>
            </a:pPr>
            <a:r>
              <a:rPr lang="en-US" altLang="en-US" sz="2800" smtClean="0">
                <a:latin typeface="Arial Narrow" pitchFamily="34" charset="0"/>
                <a:cs typeface="Aharoni" pitchFamily="2" charset="-79"/>
              </a:rPr>
              <a:t>Isolation from faces on selective media.</a:t>
            </a:r>
            <a:endParaRPr lang="en-US" altLang="en-US" sz="2800" b="1" smtClean="0">
              <a:latin typeface="Arial Narrow" pitchFamily="34" charset="0"/>
              <a:cs typeface="Aharoni" pitchFamily="2" charset="-79"/>
            </a:endParaRPr>
          </a:p>
          <a:p>
            <a:pPr algn="just" eaLnBrk="1" hangingPunct="1">
              <a:lnSpc>
                <a:spcPts val="3200"/>
              </a:lnSpc>
              <a:buFont typeface="Wingdings" pitchFamily="2" charset="2"/>
              <a:buChar char="§"/>
            </a:pPr>
            <a:r>
              <a:rPr lang="en-US" altLang="en-US" sz="2800" dirty="0" smtClean="0">
                <a:latin typeface="Arial Narrow" pitchFamily="34" charset="0"/>
                <a:cs typeface="Aharoni" pitchFamily="2" charset="-79"/>
              </a:rPr>
              <a:t>Toxin can be detected in the patient's feces by ELISA</a:t>
            </a:r>
          </a:p>
          <a:p>
            <a:pPr algn="just" eaLnBrk="1" hangingPunct="1">
              <a:lnSpc>
                <a:spcPts val="3200"/>
              </a:lnSpc>
              <a:buFont typeface="Wingdings" pitchFamily="2" charset="2"/>
              <a:buChar char="§"/>
            </a:pPr>
            <a:r>
              <a:rPr lang="en-US" altLang="en-US" sz="2800" dirty="0" smtClean="0">
                <a:latin typeface="Arial Narrow" pitchFamily="34" charset="0"/>
                <a:cs typeface="Aharoni" pitchFamily="2" charset="-79"/>
              </a:rPr>
              <a:t>Culture without demonstration of toxin has little diagnostic</a:t>
            </a:r>
            <a:r>
              <a:rPr lang="en-US" altLang="en-US" sz="2800" b="1" dirty="0" smtClean="0">
                <a:latin typeface="Arial Narrow" pitchFamily="34" charset="0"/>
                <a:cs typeface="Aharoni" pitchFamily="2" charset="-79"/>
              </a:rPr>
              <a:t> </a:t>
            </a:r>
            <a:r>
              <a:rPr lang="en-US" altLang="en-US" sz="2800" dirty="0" smtClean="0">
                <a:latin typeface="Arial Narrow" pitchFamily="34" charset="0"/>
                <a:cs typeface="Aharoni" pitchFamily="2" charset="-79"/>
              </a:rPr>
              <a:t>value</a:t>
            </a:r>
          </a:p>
          <a:p>
            <a:pPr algn="just" eaLnBrk="1" hangingPunct="1">
              <a:lnSpc>
                <a:spcPts val="3200"/>
              </a:lnSpc>
              <a:buFont typeface="Wingdings" pitchFamily="2" charset="2"/>
              <a:buChar char="Ø"/>
            </a:pPr>
            <a:r>
              <a:rPr lang="en-US" altLang="en-US" b="1" dirty="0" smtClean="0">
                <a:solidFill>
                  <a:srgbClr val="FF0000"/>
                </a:solidFill>
                <a:latin typeface="Arial Narrow" pitchFamily="34" charset="0"/>
              </a:rPr>
              <a:t>Treatment</a:t>
            </a:r>
          </a:p>
          <a:p>
            <a:pPr algn="just" eaLnBrk="1" hangingPunct="1">
              <a:lnSpc>
                <a:spcPts val="3200"/>
              </a:lnSpc>
              <a:buFont typeface="Wingdings" pitchFamily="2" charset="2"/>
              <a:buChar char="§"/>
            </a:pPr>
            <a:r>
              <a:rPr lang="en-US" altLang="en-US" sz="2800" dirty="0" smtClean="0">
                <a:latin typeface="Arial Narrow" pitchFamily="34" charset="0"/>
              </a:rPr>
              <a:t>It is essential to discontinue the antibiotic </a:t>
            </a:r>
          </a:p>
          <a:p>
            <a:pPr algn="just" eaLnBrk="1" hangingPunct="1">
              <a:lnSpc>
                <a:spcPts val="3200"/>
              </a:lnSpc>
              <a:buFont typeface="Wingdings" pitchFamily="2" charset="2"/>
              <a:buChar char="§"/>
            </a:pPr>
            <a:r>
              <a:rPr lang="en-US" altLang="en-US" sz="2800" dirty="0" err="1" smtClean="0">
                <a:latin typeface="Arial Narrow" pitchFamily="34" charset="0"/>
              </a:rPr>
              <a:t>Vancomycin</a:t>
            </a:r>
            <a:r>
              <a:rPr lang="en-US" altLang="en-US" sz="2800" dirty="0" smtClean="0">
                <a:latin typeface="Arial Narrow" pitchFamily="34" charset="0"/>
              </a:rPr>
              <a:t> or metronidazole </a:t>
            </a:r>
          </a:p>
          <a:p>
            <a:pPr algn="just" eaLnBrk="1" hangingPunct="1">
              <a:lnSpc>
                <a:spcPts val="3200"/>
              </a:lnSpc>
              <a:buFont typeface="Wingdings" pitchFamily="2" charset="2"/>
              <a:buChar char="Ø"/>
            </a:pPr>
            <a:endParaRPr lang="en-US" altLang="en-US" sz="2800" dirty="0" smtClean="0">
              <a:latin typeface="Arial Narrow" pitchFamily="34" charset="0"/>
            </a:endParaRPr>
          </a:p>
        </p:txBody>
      </p:sp>
      <p:sp>
        <p:nvSpPr>
          <p:cNvPr id="116740"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3"/>
          <p:cNvSpPr>
            <a:spLocks noGrp="1"/>
          </p:cNvSpPr>
          <p:nvPr>
            <p:ph type="sldNum" sz="quarter" idx="12"/>
          </p:nvPr>
        </p:nvSpPr>
        <p:spPr/>
        <p:txBody>
          <a:bodyPr rtlCol="0"/>
          <a:lstStyle/>
          <a:p>
            <a:pPr fontAlgn="auto">
              <a:spcBef>
                <a:spcPts val="0"/>
              </a:spcBef>
              <a:spcAft>
                <a:spcPts val="0"/>
              </a:spcAft>
              <a:defRPr/>
            </a:pPr>
            <a:fld id="{0504FF3C-37E7-4BB7-A4AD-0C2BF60197D9}" type="slidenum">
              <a:rPr lang="en-GB">
                <a:solidFill>
                  <a:schemeClr val="tx1">
                    <a:tint val="75000"/>
                  </a:schemeClr>
                </a:solidFill>
                <a:latin typeface="+mn-lt"/>
                <a:cs typeface="+mn-cs"/>
              </a:rPr>
              <a:pPr fontAlgn="auto">
                <a:spcBef>
                  <a:spcPts val="0"/>
                </a:spcBef>
                <a:spcAft>
                  <a:spcPts val="0"/>
                </a:spcAft>
                <a:defRPr/>
              </a:pPr>
              <a:t>158</a:t>
            </a:fld>
            <a:endParaRPr lang="en-GB">
              <a:solidFill>
                <a:schemeClr val="tx1">
                  <a:tint val="75000"/>
                </a:schemeClr>
              </a:solidFill>
              <a:latin typeface="+mn-lt"/>
              <a:cs typeface="+mn-cs"/>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457200" y="274638"/>
            <a:ext cx="8229600" cy="868362"/>
          </a:xfrm>
        </p:spPr>
        <p:txBody>
          <a:bodyPr/>
          <a:lstStyle/>
          <a:p>
            <a:pPr eaLnBrk="1" hangingPunct="1">
              <a:lnSpc>
                <a:spcPts val="4000"/>
              </a:lnSpc>
            </a:pPr>
            <a:r>
              <a:rPr lang="en-US" altLang="en-US" b="1" smtClean="0">
                <a:solidFill>
                  <a:srgbClr val="002060"/>
                </a:solidFill>
                <a:latin typeface="Arial Narrow" pitchFamily="34" charset="0"/>
              </a:rPr>
              <a:t/>
            </a:r>
            <a:br>
              <a:rPr lang="en-US" altLang="en-US" b="1" smtClean="0">
                <a:solidFill>
                  <a:srgbClr val="002060"/>
                </a:solidFill>
                <a:latin typeface="Arial Narrow" pitchFamily="34" charset="0"/>
              </a:rPr>
            </a:br>
            <a:r>
              <a:rPr lang="en-US" altLang="en-US" b="1" smtClean="0">
                <a:solidFill>
                  <a:srgbClr val="002060"/>
                </a:solidFill>
                <a:latin typeface="Arial Narrow" pitchFamily="34" charset="0"/>
              </a:rPr>
              <a:t>1. Corynebacterium</a:t>
            </a:r>
          </a:p>
        </p:txBody>
      </p:sp>
      <p:sp>
        <p:nvSpPr>
          <p:cNvPr id="5123" name="Rectangle 3"/>
          <p:cNvSpPr>
            <a:spLocks noGrp="1" noChangeArrowheads="1"/>
          </p:cNvSpPr>
          <p:nvPr>
            <p:ph idx="1"/>
          </p:nvPr>
        </p:nvSpPr>
        <p:spPr>
          <a:xfrm>
            <a:off x="457200" y="1295400"/>
            <a:ext cx="8229600" cy="5105400"/>
          </a:xfrm>
        </p:spPr>
        <p:txBody>
          <a:bodyPr/>
          <a:lstStyle/>
          <a:p>
            <a:pPr marL="514350" lvl="1" indent="-514350" algn="just" eaLnBrk="1" hangingPunct="1">
              <a:lnSpc>
                <a:spcPts val="4300"/>
              </a:lnSpc>
              <a:buFont typeface="+mj-lt"/>
              <a:buAutoNum type="arabicPeriod"/>
              <a:defRPr/>
            </a:pPr>
            <a:r>
              <a:rPr lang="en-US" b="1" i="1" dirty="0" smtClean="0">
                <a:solidFill>
                  <a:srgbClr val="7030A0"/>
                </a:solidFill>
                <a:latin typeface="Arial Narrow" pitchFamily="34" charset="0"/>
                <a:ea typeface="MS Mincho" pitchFamily="49" charset="-128"/>
              </a:rPr>
              <a:t>C. </a:t>
            </a:r>
            <a:r>
              <a:rPr lang="en-US" b="1" i="1" dirty="0" err="1" smtClean="0">
                <a:solidFill>
                  <a:srgbClr val="7030A0"/>
                </a:solidFill>
                <a:latin typeface="Arial Narrow" pitchFamily="34" charset="0"/>
                <a:ea typeface="MS Mincho" pitchFamily="49" charset="-128"/>
              </a:rPr>
              <a:t>diphtheriae</a:t>
            </a:r>
            <a:r>
              <a:rPr lang="en-US" b="1" dirty="0" smtClean="0">
                <a:solidFill>
                  <a:srgbClr val="7030A0"/>
                </a:solidFill>
                <a:latin typeface="Arial Narrow" pitchFamily="34" charset="0"/>
                <a:ea typeface="MS Mincho" pitchFamily="49" charset="-128"/>
              </a:rPr>
              <a:t> </a:t>
            </a:r>
            <a:r>
              <a:rPr lang="en-US" dirty="0" smtClean="0">
                <a:latin typeface="Arial Narrow" pitchFamily="34" charset="0"/>
                <a:ea typeface="MS Mincho" pitchFamily="49" charset="-128"/>
              </a:rPr>
              <a:t>is the most important pathogen</a:t>
            </a:r>
          </a:p>
          <a:p>
            <a:pPr lvl="1" algn="just" eaLnBrk="1" hangingPunct="1">
              <a:lnSpc>
                <a:spcPts val="4300"/>
              </a:lnSpc>
              <a:buFont typeface="Wingdings" pitchFamily="2" charset="2"/>
              <a:buChar char="§"/>
              <a:defRPr/>
            </a:pPr>
            <a:r>
              <a:rPr lang="en-US" dirty="0" smtClean="0">
                <a:latin typeface="Arial Narrow" pitchFamily="34" charset="0"/>
                <a:ea typeface="+mn-ea"/>
              </a:rPr>
              <a:t>It inhabits </a:t>
            </a:r>
            <a:r>
              <a:rPr lang="en-US" dirty="0" err="1" smtClean="0">
                <a:latin typeface="Arial Narrow" pitchFamily="34" charset="0"/>
                <a:ea typeface="+mn-ea"/>
              </a:rPr>
              <a:t>nasopharynx</a:t>
            </a:r>
            <a:r>
              <a:rPr lang="en-US" dirty="0" smtClean="0">
                <a:latin typeface="Arial Narrow" pitchFamily="34" charset="0"/>
                <a:ea typeface="+mn-ea"/>
              </a:rPr>
              <a:t>  but only on carrier state</a:t>
            </a:r>
          </a:p>
          <a:p>
            <a:pPr lvl="1" algn="just" eaLnBrk="1" hangingPunct="1">
              <a:lnSpc>
                <a:spcPts val="4300"/>
              </a:lnSpc>
              <a:buFont typeface="Wingdings" pitchFamily="2" charset="2"/>
              <a:buChar char="§"/>
              <a:defRPr/>
            </a:pPr>
            <a:r>
              <a:rPr lang="en-US" dirty="0" smtClean="0">
                <a:latin typeface="Arial Narrow" pitchFamily="34" charset="0"/>
                <a:ea typeface="+mn-ea"/>
              </a:rPr>
              <a:t>Not considered part of normal flora</a:t>
            </a:r>
          </a:p>
          <a:p>
            <a:pPr lvl="1" algn="just" eaLnBrk="1" hangingPunct="1">
              <a:lnSpc>
                <a:spcPts val="4300"/>
              </a:lnSpc>
              <a:buFont typeface="Wingdings" pitchFamily="2" charset="2"/>
              <a:buChar char="§"/>
              <a:defRPr/>
            </a:pPr>
            <a:r>
              <a:rPr lang="en-US" dirty="0" smtClean="0">
                <a:latin typeface="Arial Narrow" pitchFamily="34" charset="0"/>
                <a:ea typeface="+mn-ea"/>
              </a:rPr>
              <a:t>Isolation from health human (Carrier) is not common</a:t>
            </a:r>
            <a:endParaRPr lang="en-US" i="1" dirty="0" smtClean="0">
              <a:latin typeface="Arial Narrow" pitchFamily="34" charset="0"/>
              <a:ea typeface="+mn-ea"/>
            </a:endParaRPr>
          </a:p>
          <a:p>
            <a:pPr marL="514350" indent="-514350" algn="just" eaLnBrk="1" hangingPunct="1">
              <a:lnSpc>
                <a:spcPts val="4300"/>
              </a:lnSpc>
              <a:buFont typeface="+mj-lt"/>
              <a:buAutoNum type="arabicPeriod" startAt="2"/>
              <a:defRPr/>
            </a:pPr>
            <a:r>
              <a:rPr lang="en-US" sz="2800" b="1" dirty="0" err="1" smtClean="0">
                <a:solidFill>
                  <a:srgbClr val="7030A0"/>
                </a:solidFill>
                <a:latin typeface="Arial Narrow" pitchFamily="34" charset="0"/>
                <a:ea typeface="+mn-ea"/>
              </a:rPr>
              <a:t>Diphtheroids</a:t>
            </a:r>
            <a:r>
              <a:rPr lang="en-US" sz="2800" dirty="0" smtClean="0">
                <a:latin typeface="Arial Narrow" pitchFamily="34" charset="0"/>
                <a:ea typeface="+mn-ea"/>
              </a:rPr>
              <a:t> (e.g. </a:t>
            </a:r>
            <a:r>
              <a:rPr lang="en-US" sz="2800" i="1" dirty="0" smtClean="0">
                <a:latin typeface="Arial Narrow" pitchFamily="34" charset="0"/>
                <a:ea typeface="+mn-ea"/>
              </a:rPr>
              <a:t>C. </a:t>
            </a:r>
            <a:r>
              <a:rPr lang="en-US" sz="2800" i="1" dirty="0" err="1" smtClean="0">
                <a:latin typeface="Arial Narrow" pitchFamily="34" charset="0"/>
                <a:ea typeface="+mn-ea"/>
              </a:rPr>
              <a:t>xerosis</a:t>
            </a:r>
            <a:r>
              <a:rPr lang="en-US" sz="2800" dirty="0" smtClean="0">
                <a:latin typeface="Arial Narrow" pitchFamily="34" charset="0"/>
                <a:ea typeface="+mn-ea"/>
              </a:rPr>
              <a:t> )</a:t>
            </a:r>
            <a:endParaRPr lang="en-US" sz="2800" b="1" dirty="0" smtClean="0">
              <a:latin typeface="Arial Narrow" pitchFamily="34" charset="0"/>
              <a:ea typeface="+mn-ea"/>
            </a:endParaRPr>
          </a:p>
          <a:p>
            <a:pPr lvl="1" algn="just" eaLnBrk="1" hangingPunct="1">
              <a:lnSpc>
                <a:spcPts val="4300"/>
              </a:lnSpc>
              <a:buFont typeface="Wingdings" pitchFamily="2" charset="2"/>
              <a:buChar char="§"/>
              <a:defRPr/>
            </a:pPr>
            <a:r>
              <a:rPr lang="en-US" dirty="0" smtClean="0">
                <a:latin typeface="Arial Narrow" pitchFamily="34" charset="0"/>
                <a:ea typeface="MS Mincho" pitchFamily="49" charset="-128"/>
              </a:rPr>
              <a:t>Some  are saprophytic</a:t>
            </a:r>
          </a:p>
          <a:p>
            <a:pPr lvl="1" algn="just" eaLnBrk="1" hangingPunct="1">
              <a:lnSpc>
                <a:spcPts val="4300"/>
              </a:lnSpc>
              <a:buFont typeface="Wingdings" pitchFamily="2" charset="2"/>
              <a:buChar char="§"/>
              <a:defRPr/>
            </a:pPr>
            <a:r>
              <a:rPr lang="en-US" dirty="0" smtClean="0">
                <a:latin typeface="Arial Narrow" pitchFamily="34" charset="0"/>
                <a:ea typeface="MS Mincho" pitchFamily="49" charset="-128"/>
              </a:rPr>
              <a:t>Some   produce  disease   in   animals  </a:t>
            </a:r>
          </a:p>
          <a:p>
            <a:pPr lvl="1" algn="just" eaLnBrk="1" hangingPunct="1">
              <a:lnSpc>
                <a:spcPts val="4300"/>
              </a:lnSpc>
              <a:buFont typeface="Wingdings" pitchFamily="2" charset="2"/>
              <a:buChar char="§"/>
              <a:defRPr/>
            </a:pPr>
            <a:r>
              <a:rPr lang="en-US" dirty="0" smtClean="0">
                <a:latin typeface="Arial Narrow" pitchFamily="34" charset="0"/>
                <a:ea typeface="+mn-ea"/>
              </a:rPr>
              <a:t>Colonizes skin, GIT, UT, respiratory and genital tracts</a:t>
            </a:r>
          </a:p>
          <a:p>
            <a:pPr algn="just" eaLnBrk="1" hangingPunct="1">
              <a:lnSpc>
                <a:spcPts val="4300"/>
              </a:lnSpc>
              <a:buFont typeface="Arial" pitchFamily="34" charset="0"/>
              <a:buNone/>
              <a:defRPr/>
            </a:pPr>
            <a:endParaRPr lang="en-US" sz="2800" dirty="0" smtClean="0">
              <a:latin typeface="Arial Narrow" pitchFamily="34" charset="0"/>
              <a:ea typeface="+mn-ea"/>
            </a:endParaRPr>
          </a:p>
          <a:p>
            <a:pPr algn="just" eaLnBrk="1" hangingPunct="1">
              <a:lnSpc>
                <a:spcPts val="4300"/>
              </a:lnSpc>
              <a:buFont typeface="Wingdings" pitchFamily="2" charset="2"/>
              <a:buChar char="§"/>
              <a:defRPr/>
            </a:pPr>
            <a:endParaRPr lang="en-US" sz="2800" dirty="0" smtClean="0">
              <a:latin typeface="Arial Narrow" pitchFamily="34" charset="0"/>
              <a:ea typeface="+mn-ea"/>
            </a:endParaRPr>
          </a:p>
          <a:p>
            <a:pPr algn="just" eaLnBrk="1" hangingPunct="1">
              <a:lnSpc>
                <a:spcPts val="4300"/>
              </a:lnSpc>
              <a:buFont typeface="Wingdings" pitchFamily="2" charset="2"/>
              <a:buChar char="§"/>
              <a:defRPr/>
            </a:pPr>
            <a:endParaRPr lang="en-US" sz="2800" dirty="0" smtClean="0">
              <a:latin typeface="Arial Narrow" pitchFamily="34" charset="0"/>
              <a:ea typeface="+mn-ea"/>
            </a:endParaRPr>
          </a:p>
        </p:txBody>
      </p:sp>
      <p:sp>
        <p:nvSpPr>
          <p:cNvPr id="11878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014C1E77-83F0-44A8-A8AF-DE9D26FEEE0C}" type="slidenum">
              <a:rPr lang="en-GB">
                <a:solidFill>
                  <a:schemeClr val="tx1">
                    <a:tint val="75000"/>
                  </a:schemeClr>
                </a:solidFill>
                <a:latin typeface="+mn-lt"/>
                <a:cs typeface="+mn-cs"/>
              </a:rPr>
              <a:pPr fontAlgn="auto">
                <a:spcBef>
                  <a:spcPts val="0"/>
                </a:spcBef>
                <a:spcAft>
                  <a:spcPts val="0"/>
                </a:spcAft>
                <a:defRPr/>
              </a:pPr>
              <a:t>159</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 calcmode="lin" valueType="num">
                                      <p:cBhvr additive="base">
                                        <p:cTn id="7" dur="500" fill="hold"/>
                                        <p:tgtEl>
                                          <p:spTgt spid="51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1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3">
                                            <p:txEl>
                                              <p:pRg st="1" end="1"/>
                                            </p:txEl>
                                          </p:spTgt>
                                        </p:tgtEl>
                                        <p:attrNameLst>
                                          <p:attrName>style.visibility</p:attrName>
                                        </p:attrNameLst>
                                      </p:cBhvr>
                                      <p:to>
                                        <p:strVal val="visible"/>
                                      </p:to>
                                    </p:set>
                                    <p:anim calcmode="lin" valueType="num">
                                      <p:cBhvr additive="base">
                                        <p:cTn id="13" dur="500" fill="hold"/>
                                        <p:tgtEl>
                                          <p:spTgt spid="512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1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123">
                                            <p:txEl>
                                              <p:pRg st="2" end="2"/>
                                            </p:txEl>
                                          </p:spTgt>
                                        </p:tgtEl>
                                        <p:attrNameLst>
                                          <p:attrName>style.visibility</p:attrName>
                                        </p:attrNameLst>
                                      </p:cBhvr>
                                      <p:to>
                                        <p:strVal val="visible"/>
                                      </p:to>
                                    </p:set>
                                    <p:anim calcmode="lin" valueType="num">
                                      <p:cBhvr additive="base">
                                        <p:cTn id="19" dur="500" fill="hold"/>
                                        <p:tgtEl>
                                          <p:spTgt spid="512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1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3">
                                            <p:txEl>
                                              <p:pRg st="3" end="3"/>
                                            </p:txEl>
                                          </p:spTgt>
                                        </p:tgtEl>
                                        <p:attrNameLst>
                                          <p:attrName>style.visibility</p:attrName>
                                        </p:attrNameLst>
                                      </p:cBhvr>
                                      <p:to>
                                        <p:strVal val="visible"/>
                                      </p:to>
                                    </p:set>
                                    <p:anim calcmode="lin" valueType="num">
                                      <p:cBhvr additive="base">
                                        <p:cTn id="25" dur="500" fill="hold"/>
                                        <p:tgtEl>
                                          <p:spTgt spid="512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12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123">
                                            <p:txEl>
                                              <p:pRg st="4" end="4"/>
                                            </p:txEl>
                                          </p:spTgt>
                                        </p:tgtEl>
                                        <p:attrNameLst>
                                          <p:attrName>style.visibility</p:attrName>
                                        </p:attrNameLst>
                                      </p:cBhvr>
                                      <p:to>
                                        <p:strVal val="visible"/>
                                      </p:to>
                                    </p:set>
                                    <p:anim calcmode="lin" valueType="num">
                                      <p:cBhvr additive="base">
                                        <p:cTn id="31" dur="500" fill="hold"/>
                                        <p:tgtEl>
                                          <p:spTgt spid="512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12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123">
                                            <p:txEl>
                                              <p:pRg st="5" end="5"/>
                                            </p:txEl>
                                          </p:spTgt>
                                        </p:tgtEl>
                                        <p:attrNameLst>
                                          <p:attrName>style.visibility</p:attrName>
                                        </p:attrNameLst>
                                      </p:cBhvr>
                                      <p:to>
                                        <p:strVal val="visible"/>
                                      </p:to>
                                    </p:set>
                                    <p:anim calcmode="lin" valueType="num">
                                      <p:cBhvr additive="base">
                                        <p:cTn id="37" dur="500" fill="hold"/>
                                        <p:tgtEl>
                                          <p:spTgt spid="512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12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123">
                                            <p:txEl>
                                              <p:pRg st="6" end="6"/>
                                            </p:txEl>
                                          </p:spTgt>
                                        </p:tgtEl>
                                        <p:attrNameLst>
                                          <p:attrName>style.visibility</p:attrName>
                                        </p:attrNameLst>
                                      </p:cBhvr>
                                      <p:to>
                                        <p:strVal val="visible"/>
                                      </p:to>
                                    </p:set>
                                    <p:anim calcmode="lin" valueType="num">
                                      <p:cBhvr additive="base">
                                        <p:cTn id="43" dur="500" fill="hold"/>
                                        <p:tgtEl>
                                          <p:spTgt spid="512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12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123">
                                            <p:txEl>
                                              <p:pRg st="7" end="7"/>
                                            </p:txEl>
                                          </p:spTgt>
                                        </p:tgtEl>
                                        <p:attrNameLst>
                                          <p:attrName>style.visibility</p:attrName>
                                        </p:attrNameLst>
                                      </p:cBhvr>
                                      <p:to>
                                        <p:strVal val="visible"/>
                                      </p:to>
                                    </p:set>
                                    <p:anim calcmode="lin" valueType="num">
                                      <p:cBhvr additive="base">
                                        <p:cTn id="49" dur="500" fill="hold"/>
                                        <p:tgtEl>
                                          <p:spTgt spid="512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12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bldLvl="2"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ltLang="en-US" sz="6000" b="1" smtClean="0">
                <a:solidFill>
                  <a:srgbClr val="002060"/>
                </a:solidFill>
              </a:rPr>
              <a:t>Virulence Factors</a:t>
            </a:r>
          </a:p>
        </p:txBody>
      </p:sp>
      <p:sp>
        <p:nvSpPr>
          <p:cNvPr id="34819" name="Rectangle 3"/>
          <p:cNvSpPr>
            <a:spLocks noGrp="1" noChangeArrowheads="1"/>
          </p:cNvSpPr>
          <p:nvPr>
            <p:ph type="body" idx="1"/>
          </p:nvPr>
        </p:nvSpPr>
        <p:spPr>
          <a:xfrm>
            <a:off x="304800" y="1600200"/>
            <a:ext cx="8686800" cy="4572000"/>
          </a:xfrm>
        </p:spPr>
        <p:txBody>
          <a:bodyPr/>
          <a:lstStyle/>
          <a:p>
            <a:pPr marL="742950" indent="-742950">
              <a:buFont typeface="Aharoni" pitchFamily="2" charset="-79"/>
              <a:buAutoNum type="arabicPeriod" startAt="3"/>
            </a:pPr>
            <a:r>
              <a:rPr lang="en-US" altLang="en-US" sz="4400" b="1" dirty="0" smtClean="0">
                <a:solidFill>
                  <a:srgbClr val="FF0000"/>
                </a:solidFill>
              </a:rPr>
              <a:t>Toxins</a:t>
            </a:r>
          </a:p>
          <a:p>
            <a:pPr lvl="1"/>
            <a:r>
              <a:rPr lang="en-US" altLang="en-US" sz="4400" dirty="0" smtClean="0"/>
              <a:t>Endotoxin</a:t>
            </a:r>
          </a:p>
          <a:p>
            <a:pPr lvl="1"/>
            <a:r>
              <a:rPr lang="en-US" altLang="en-US" sz="4400" dirty="0" smtClean="0"/>
              <a:t>Exotoxins</a:t>
            </a:r>
          </a:p>
          <a:p>
            <a:pPr lvl="2"/>
            <a:r>
              <a:rPr lang="en-US" altLang="en-US" sz="4400" dirty="0" smtClean="0"/>
              <a:t>Neurotoxins</a:t>
            </a:r>
          </a:p>
          <a:p>
            <a:pPr lvl="2"/>
            <a:r>
              <a:rPr lang="en-US" altLang="en-US" sz="4400" dirty="0" smtClean="0"/>
              <a:t>Enterotoxins</a:t>
            </a:r>
          </a:p>
          <a:p>
            <a:pPr lvl="2"/>
            <a:r>
              <a:rPr lang="en-US" altLang="en-US" sz="4400" dirty="0" smtClean="0"/>
              <a:t>Toxins produces by the bacteria</a:t>
            </a:r>
          </a:p>
        </p:txBody>
      </p:sp>
      <p:sp>
        <p:nvSpPr>
          <p:cNvPr id="34821" name="Slide Number Placeholder 4"/>
          <p:cNvSpPr>
            <a:spLocks noGrp="1"/>
          </p:cNvSpPr>
          <p:nvPr>
            <p:ph type="sldNum" sz="quarter" idx="12"/>
          </p:nvPr>
        </p:nvSpPr>
        <p:spPr bwMode="auto">
          <a:noFill/>
          <a:ln>
            <a:miter lim="800000"/>
            <a:headEnd/>
            <a:tailEnd/>
          </a:ln>
        </p:spPr>
        <p:txBody>
          <a:bodyPr/>
          <a:lstStyle/>
          <a:p>
            <a:fld id="{A0B0B77D-913B-484B-A2BC-871111879636}" type="slidenum">
              <a:rPr lang="ar-SA" altLang="en-US" smtClean="0">
                <a:cs typeface="Calibri" pitchFamily="34" charset="0"/>
              </a:rPr>
              <a:pPr/>
              <a:t>16</a:t>
            </a:fld>
            <a:endParaRPr lang="ar-SA" altLang="en-US" smtClean="0">
              <a:cs typeface="Calibri" pitchFamily="34" charset="0"/>
            </a:endParaRPr>
          </a:p>
        </p:txBody>
      </p:sp>
      <p:sp>
        <p:nvSpPr>
          <p:cNvPr id="34822"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Tree>
    <p:extLst>
      <p:ext uri="{BB962C8B-B14F-4D97-AF65-F5344CB8AC3E}">
        <p14:creationId xmlns:p14="http://schemas.microsoft.com/office/powerpoint/2010/main" val="528529033"/>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250825" y="204788"/>
            <a:ext cx="8435975" cy="703262"/>
          </a:xfrm>
        </p:spPr>
        <p:txBody>
          <a:bodyPr/>
          <a:lstStyle/>
          <a:p>
            <a:pPr eaLnBrk="1" hangingPunct="1">
              <a:lnSpc>
                <a:spcPct val="80000"/>
              </a:lnSpc>
            </a:pPr>
            <a:r>
              <a:rPr lang="en-US" altLang="en-US" b="1" i="1" dirty="0" err="1" smtClean="0">
                <a:solidFill>
                  <a:srgbClr val="002060"/>
                </a:solidFill>
                <a:latin typeface="Arial Narrow" pitchFamily="34" charset="0"/>
              </a:rPr>
              <a:t>Corynebacterium</a:t>
            </a:r>
            <a:r>
              <a:rPr lang="en-US" altLang="en-US" b="1" i="1" dirty="0" smtClean="0">
                <a:solidFill>
                  <a:srgbClr val="002060"/>
                </a:solidFill>
                <a:latin typeface="Arial Narrow" pitchFamily="34" charset="0"/>
              </a:rPr>
              <a:t> </a:t>
            </a:r>
            <a:r>
              <a:rPr lang="en-US" altLang="en-US" b="1" i="1" dirty="0" err="1" smtClean="0">
                <a:solidFill>
                  <a:srgbClr val="002060"/>
                </a:solidFill>
                <a:latin typeface="Arial Narrow" pitchFamily="34" charset="0"/>
              </a:rPr>
              <a:t>diphtheriae</a:t>
            </a:r>
            <a:endParaRPr lang="en-US" altLang="en-US" b="1" i="1" dirty="0" smtClean="0">
              <a:solidFill>
                <a:srgbClr val="002060"/>
              </a:solidFill>
              <a:latin typeface="Arial Narrow" pitchFamily="34" charset="0"/>
            </a:endParaRPr>
          </a:p>
        </p:txBody>
      </p:sp>
      <p:sp>
        <p:nvSpPr>
          <p:cNvPr id="119811" name="Rectangle 3"/>
          <p:cNvSpPr>
            <a:spLocks noGrp="1" noChangeArrowheads="1"/>
          </p:cNvSpPr>
          <p:nvPr>
            <p:ph idx="1"/>
          </p:nvPr>
        </p:nvSpPr>
        <p:spPr>
          <a:xfrm>
            <a:off x="323850" y="985838"/>
            <a:ext cx="8496300" cy="5491162"/>
          </a:xfrm>
        </p:spPr>
        <p:txBody>
          <a:bodyPr/>
          <a:lstStyle/>
          <a:p>
            <a:pPr algn="just" eaLnBrk="1" hangingPunct="1">
              <a:lnSpc>
                <a:spcPts val="2900"/>
              </a:lnSpc>
              <a:buFont typeface="Wingdings" pitchFamily="2" charset="2"/>
              <a:buChar char="§"/>
            </a:pPr>
            <a:r>
              <a:rPr lang="en-US" altLang="en-US" sz="2800" smtClean="0">
                <a:solidFill>
                  <a:srgbClr val="000000"/>
                </a:solidFill>
                <a:latin typeface="Arial Narrow" pitchFamily="34" charset="0"/>
              </a:rPr>
              <a:t>Small, pleomorphic gram-positive bacilli </a:t>
            </a:r>
          </a:p>
          <a:p>
            <a:pPr algn="just" eaLnBrk="1" hangingPunct="1">
              <a:lnSpc>
                <a:spcPts val="2900"/>
              </a:lnSpc>
              <a:buFont typeface="Wingdings" pitchFamily="2" charset="2"/>
              <a:buChar char="§"/>
            </a:pPr>
            <a:r>
              <a:rPr lang="en-US" altLang="en-US" sz="2800" smtClean="0">
                <a:solidFill>
                  <a:srgbClr val="000000"/>
                </a:solidFill>
                <a:latin typeface="Arial Narrow" pitchFamily="34" charset="0"/>
              </a:rPr>
              <a:t>Club-shaped (tapered at one end)</a:t>
            </a:r>
          </a:p>
          <a:p>
            <a:pPr lvl="1" algn="just" eaLnBrk="1" hangingPunct="1">
              <a:lnSpc>
                <a:spcPts val="2900"/>
              </a:lnSpc>
              <a:buFont typeface="Wingdings" pitchFamily="2" charset="2"/>
              <a:buChar char="§"/>
            </a:pPr>
            <a:r>
              <a:rPr lang="en-US" altLang="en-US" smtClean="0">
                <a:solidFill>
                  <a:srgbClr val="000000"/>
                </a:solidFill>
                <a:latin typeface="Arial Narrow" pitchFamily="34" charset="0"/>
              </a:rPr>
              <a:t>Arranged in palisades or  in V or Y configurations </a:t>
            </a:r>
            <a:r>
              <a:rPr lang="en-US" altLang="en-US" b="1" smtClean="0">
                <a:solidFill>
                  <a:srgbClr val="000000"/>
                </a:solidFill>
                <a:latin typeface="Arial Narrow" pitchFamily="34" charset="0"/>
              </a:rPr>
              <a:t>or </a:t>
            </a:r>
          </a:p>
          <a:p>
            <a:pPr lvl="1" algn="just" eaLnBrk="1" hangingPunct="1">
              <a:lnSpc>
                <a:spcPts val="2900"/>
              </a:lnSpc>
              <a:buFont typeface="Wingdings" pitchFamily="2" charset="2"/>
              <a:buChar char="§"/>
            </a:pPr>
            <a:r>
              <a:rPr lang="en-US" altLang="en-US" smtClean="0">
                <a:solidFill>
                  <a:srgbClr val="000000"/>
                </a:solidFill>
                <a:latin typeface="Arial Narrow" pitchFamily="34" charset="0"/>
              </a:rPr>
              <a:t>Clumps resembling “Chinese letters”</a:t>
            </a:r>
          </a:p>
          <a:p>
            <a:pPr algn="just" eaLnBrk="1" hangingPunct="1">
              <a:lnSpc>
                <a:spcPts val="2900"/>
              </a:lnSpc>
              <a:buFont typeface="Wingdings" pitchFamily="2" charset="2"/>
              <a:buChar char="§"/>
            </a:pPr>
            <a:r>
              <a:rPr lang="en-US" altLang="en-US" sz="2800" smtClean="0">
                <a:solidFill>
                  <a:srgbClr val="000000"/>
                </a:solidFill>
                <a:latin typeface="Arial Narrow" pitchFamily="34" charset="0"/>
              </a:rPr>
              <a:t>They are beaded </a:t>
            </a:r>
          </a:p>
          <a:p>
            <a:pPr lvl="1" algn="just" eaLnBrk="1" hangingPunct="1">
              <a:lnSpc>
                <a:spcPts val="2900"/>
              </a:lnSpc>
              <a:buFont typeface="Wingdings" pitchFamily="2" charset="2"/>
              <a:buChar char="§"/>
            </a:pPr>
            <a:r>
              <a:rPr lang="en-US" altLang="en-US" smtClean="0">
                <a:solidFill>
                  <a:srgbClr val="000000"/>
                </a:solidFill>
                <a:latin typeface="Arial Narrow" pitchFamily="34" charset="0"/>
              </a:rPr>
              <a:t>Beads contain metachromatic granules</a:t>
            </a:r>
          </a:p>
          <a:p>
            <a:pPr lvl="1" algn="just" eaLnBrk="1" hangingPunct="1">
              <a:lnSpc>
                <a:spcPts val="2900"/>
              </a:lnSpc>
              <a:buFont typeface="Wingdings" pitchFamily="2" charset="2"/>
              <a:buChar char="§"/>
            </a:pPr>
            <a:r>
              <a:rPr lang="en-US" altLang="en-US" smtClean="0">
                <a:solidFill>
                  <a:srgbClr val="000000"/>
                </a:solidFill>
                <a:latin typeface="Arial Narrow" pitchFamily="34" charset="0"/>
              </a:rPr>
              <a:t>Stained with polychrome methylene blue stain</a:t>
            </a:r>
          </a:p>
          <a:p>
            <a:pPr algn="just" eaLnBrk="1" hangingPunct="1">
              <a:lnSpc>
                <a:spcPts val="2900"/>
              </a:lnSpc>
              <a:buFont typeface="Wingdings" pitchFamily="2" charset="2"/>
              <a:buChar char="§"/>
            </a:pPr>
            <a:r>
              <a:rPr lang="en-US" altLang="en-US" sz="2800" smtClean="0">
                <a:latin typeface="Arial Narrow" pitchFamily="34" charset="0"/>
              </a:rPr>
              <a:t>Non motile, Non spore forming, Capsulated (K antigen)</a:t>
            </a:r>
          </a:p>
          <a:p>
            <a:pPr algn="just" eaLnBrk="1" hangingPunct="1">
              <a:lnSpc>
                <a:spcPts val="2900"/>
              </a:lnSpc>
              <a:buFont typeface="Wingdings" pitchFamily="2" charset="2"/>
              <a:buChar char="§"/>
            </a:pPr>
            <a:r>
              <a:rPr lang="en-US" altLang="en-US" sz="2800" smtClean="0">
                <a:latin typeface="Arial Narrow" pitchFamily="34" charset="0"/>
              </a:rPr>
              <a:t>Fastidious; Slow growth on enriched medium</a:t>
            </a:r>
          </a:p>
          <a:p>
            <a:pPr algn="just" eaLnBrk="1" hangingPunct="1">
              <a:lnSpc>
                <a:spcPts val="2900"/>
              </a:lnSpc>
              <a:buFont typeface="Wingdings" pitchFamily="2" charset="2"/>
              <a:buChar char="§"/>
            </a:pPr>
            <a:r>
              <a:rPr lang="en-US" altLang="en-US" sz="2800" smtClean="0">
                <a:latin typeface="Arial Narrow" pitchFamily="34" charset="0"/>
              </a:rPr>
              <a:t>Facultative anaerobic , Fermentative , Catalase positive</a:t>
            </a:r>
          </a:p>
          <a:p>
            <a:pPr algn="just" eaLnBrk="1" hangingPunct="1">
              <a:lnSpc>
                <a:spcPts val="2900"/>
              </a:lnSpc>
              <a:buFont typeface="Wingdings" pitchFamily="2" charset="2"/>
              <a:buChar char="§"/>
            </a:pPr>
            <a:r>
              <a:rPr lang="en-US" altLang="en-US" sz="2800" b="1" i="1" smtClean="0">
                <a:solidFill>
                  <a:srgbClr val="7030A0"/>
                </a:solidFill>
                <a:latin typeface="Arial Narrow" pitchFamily="34" charset="0"/>
              </a:rPr>
              <a:t>C. diphtheriae </a:t>
            </a:r>
            <a:r>
              <a:rPr lang="en-US" altLang="en-US" sz="2800" b="1" smtClean="0">
                <a:solidFill>
                  <a:srgbClr val="7030A0"/>
                </a:solidFill>
                <a:latin typeface="Arial Narrow" pitchFamily="34" charset="0"/>
              </a:rPr>
              <a:t>is the causative agent of DIPHTHERIA</a:t>
            </a:r>
          </a:p>
          <a:p>
            <a:pPr algn="just" eaLnBrk="1" hangingPunct="1">
              <a:lnSpc>
                <a:spcPts val="2900"/>
              </a:lnSpc>
              <a:buFont typeface="Wingdings" pitchFamily="2" charset="2"/>
              <a:buChar char="§"/>
            </a:pPr>
            <a:r>
              <a:rPr lang="en-US" altLang="en-US" sz="2800" b="1" smtClean="0">
                <a:solidFill>
                  <a:srgbClr val="7030A0"/>
                </a:solidFill>
                <a:latin typeface="Arial Narrow" pitchFamily="34" charset="0"/>
              </a:rPr>
              <a:t>Transmitted by </a:t>
            </a:r>
            <a:r>
              <a:rPr lang="en-US" altLang="en-US" sz="2800" smtClean="0">
                <a:latin typeface="Arial Narrow" pitchFamily="34" charset="0"/>
              </a:rPr>
              <a:t>respiratory droplet from case or carrier</a:t>
            </a:r>
            <a:endParaRPr lang="en-US" altLang="en-US" sz="2800" b="1" smtClean="0">
              <a:solidFill>
                <a:srgbClr val="7030A0"/>
              </a:solidFill>
              <a:latin typeface="Arial Narrow" pitchFamily="34" charset="0"/>
            </a:endParaRPr>
          </a:p>
          <a:p>
            <a:pPr algn="just" eaLnBrk="1" hangingPunct="1">
              <a:lnSpc>
                <a:spcPts val="2900"/>
              </a:lnSpc>
              <a:buFont typeface="Wingdings" pitchFamily="2" charset="2"/>
              <a:buChar char="§"/>
            </a:pPr>
            <a:endParaRPr lang="en-US" altLang="en-US" sz="2800" smtClean="0">
              <a:latin typeface="Arial Narrow" pitchFamily="34" charset="0"/>
            </a:endParaRPr>
          </a:p>
        </p:txBody>
      </p:sp>
      <p:sp>
        <p:nvSpPr>
          <p:cNvPr id="11981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C394C35F-674B-4E67-94CF-32CFDC655372}" type="slidenum">
              <a:rPr lang="en-GB">
                <a:solidFill>
                  <a:schemeClr val="tx1">
                    <a:tint val="75000"/>
                  </a:schemeClr>
                </a:solidFill>
                <a:latin typeface="+mn-lt"/>
                <a:cs typeface="+mn-cs"/>
              </a:rPr>
              <a:pPr fontAlgn="auto">
                <a:spcBef>
                  <a:spcPts val="0"/>
                </a:spcBef>
                <a:spcAft>
                  <a:spcPts val="0"/>
                </a:spcAft>
                <a:defRPr/>
              </a:pPr>
              <a:t>160</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Pathogenesis (Virulence factors)</a:t>
            </a:r>
          </a:p>
        </p:txBody>
      </p:sp>
      <p:sp>
        <p:nvSpPr>
          <p:cNvPr id="120835" name="Rectangle 3"/>
          <p:cNvSpPr>
            <a:spLocks noGrp="1" noChangeArrowheads="1"/>
          </p:cNvSpPr>
          <p:nvPr>
            <p:ph idx="1"/>
          </p:nvPr>
        </p:nvSpPr>
        <p:spPr>
          <a:xfrm>
            <a:off x="304800" y="1219200"/>
            <a:ext cx="8610600" cy="2514600"/>
          </a:xfrm>
        </p:spPr>
        <p:txBody>
          <a:bodyPr/>
          <a:lstStyle/>
          <a:p>
            <a:pPr algn="just" eaLnBrk="1" hangingPunct="1">
              <a:buFont typeface="Wingdings" pitchFamily="2" charset="2"/>
              <a:buChar char="§"/>
            </a:pPr>
            <a:r>
              <a:rPr lang="en-US" altLang="en-US" sz="2800" b="1" i="1" smtClean="0">
                <a:solidFill>
                  <a:srgbClr val="7030A0"/>
                </a:solidFill>
                <a:latin typeface="Arial Narrow" pitchFamily="34" charset="0"/>
              </a:rPr>
              <a:t>C. diphtheriae</a:t>
            </a:r>
            <a:r>
              <a:rPr lang="en-US" altLang="en-US" sz="2800" b="1" smtClean="0">
                <a:solidFill>
                  <a:srgbClr val="7030A0"/>
                </a:solidFill>
                <a:latin typeface="Arial Narrow" pitchFamily="34" charset="0"/>
              </a:rPr>
              <a:t> produce powerful exotoxin</a:t>
            </a:r>
          </a:p>
          <a:p>
            <a:pPr algn="just" eaLnBrk="1" hangingPunct="1">
              <a:buFont typeface="Wingdings" pitchFamily="2" charset="2"/>
              <a:buChar char="§"/>
            </a:pPr>
            <a:r>
              <a:rPr lang="en-US" altLang="en-US" sz="2800" smtClean="0">
                <a:latin typeface="Arial Narrow" pitchFamily="34" charset="0"/>
              </a:rPr>
              <a:t>Not all </a:t>
            </a:r>
            <a:r>
              <a:rPr lang="en-US" altLang="en-US" sz="2800" i="1" smtClean="0">
                <a:latin typeface="Arial Narrow" pitchFamily="34" charset="0"/>
              </a:rPr>
              <a:t>C. diphtheriae</a:t>
            </a:r>
            <a:r>
              <a:rPr lang="en-US" altLang="en-US" sz="2800" smtClean="0">
                <a:latin typeface="Arial Narrow" pitchFamily="34" charset="0"/>
              </a:rPr>
              <a:t> secretes the toxin</a:t>
            </a:r>
          </a:p>
          <a:p>
            <a:pPr algn="just" eaLnBrk="1" hangingPunct="1">
              <a:buFont typeface="Wingdings" pitchFamily="2" charset="2"/>
              <a:buChar char="§"/>
            </a:pPr>
            <a:r>
              <a:rPr lang="en-US" altLang="en-US" sz="2800" smtClean="0">
                <a:solidFill>
                  <a:srgbClr val="000000"/>
                </a:solidFill>
                <a:latin typeface="Arial Narrow" pitchFamily="34" charset="0"/>
              </a:rPr>
              <a:t>Lysogenic bacteriophage encodes </a:t>
            </a:r>
            <a:r>
              <a:rPr lang="en-US" altLang="en-US" sz="2800" i="1" smtClean="0">
                <a:solidFill>
                  <a:srgbClr val="000000"/>
                </a:solidFill>
                <a:latin typeface="Arial Narrow" pitchFamily="34" charset="0"/>
              </a:rPr>
              <a:t>tox</a:t>
            </a:r>
            <a:r>
              <a:rPr lang="en-US" altLang="en-US" sz="2800" smtClean="0">
                <a:solidFill>
                  <a:srgbClr val="000000"/>
                </a:solidFill>
                <a:latin typeface="Arial Narrow" pitchFamily="34" charset="0"/>
              </a:rPr>
              <a:t> gene </a:t>
            </a:r>
          </a:p>
          <a:p>
            <a:pPr algn="just" eaLnBrk="1" hangingPunct="1">
              <a:buFont typeface="Wingdings" pitchFamily="2" charset="2"/>
              <a:buChar char="§"/>
            </a:pPr>
            <a:r>
              <a:rPr lang="en-US" altLang="en-US" sz="2800" i="1" smtClean="0">
                <a:solidFill>
                  <a:srgbClr val="000000"/>
                </a:solidFill>
                <a:latin typeface="Arial Narrow" pitchFamily="34" charset="0"/>
              </a:rPr>
              <a:t>tox</a:t>
            </a:r>
            <a:r>
              <a:rPr lang="en-US" altLang="en-US" sz="2800" smtClean="0">
                <a:solidFill>
                  <a:srgbClr val="000000"/>
                </a:solidFill>
                <a:latin typeface="Arial Narrow" pitchFamily="34" charset="0"/>
              </a:rPr>
              <a:t> responsible for production of potent toxin in virulent strain</a:t>
            </a:r>
            <a:endParaRPr lang="en-US" altLang="en-US" sz="2800" smtClean="0">
              <a:latin typeface="Arial Narrow" pitchFamily="34" charset="0"/>
            </a:endParaRPr>
          </a:p>
          <a:p>
            <a:pPr algn="just" eaLnBrk="1" hangingPunct="1">
              <a:buFont typeface="Wingdings" pitchFamily="2" charset="2"/>
              <a:buChar char="§"/>
            </a:pPr>
            <a:r>
              <a:rPr lang="en-US" altLang="en-US" sz="2800" smtClean="0">
                <a:latin typeface="Arial Narrow" pitchFamily="34" charset="0"/>
              </a:rPr>
              <a:t>The toxin inhibits protein synthesis which results in cell death</a:t>
            </a:r>
          </a:p>
        </p:txBody>
      </p:sp>
      <p:sp>
        <p:nvSpPr>
          <p:cNvPr id="120837"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2169F9CA-30A6-4494-8F32-46369D6E9D1D}" type="slidenum">
              <a:rPr lang="en-GB">
                <a:solidFill>
                  <a:schemeClr val="tx1">
                    <a:tint val="75000"/>
                  </a:schemeClr>
                </a:solidFill>
                <a:latin typeface="+mn-lt"/>
                <a:cs typeface="+mn-cs"/>
              </a:rPr>
              <a:pPr fontAlgn="auto">
                <a:spcBef>
                  <a:spcPts val="0"/>
                </a:spcBef>
                <a:spcAft>
                  <a:spcPts val="0"/>
                </a:spcAft>
                <a:defRPr/>
              </a:pPr>
              <a:t>161</a:t>
            </a:fld>
            <a:endParaRPr lang="en-GB">
              <a:solidFill>
                <a:schemeClr val="tx1">
                  <a:tint val="75000"/>
                </a:schemeClr>
              </a:solidFill>
              <a:latin typeface="+mn-lt"/>
              <a:cs typeface="+mn-cs"/>
            </a:endParaRPr>
          </a:p>
        </p:txBody>
      </p:sp>
      <p:pic>
        <p:nvPicPr>
          <p:cNvPr id="120839" name="Picture 2" descr="TMP8"/>
          <p:cNvPicPr>
            <a:picLocks noChangeAspect="1" noChangeArrowheads="1"/>
          </p:cNvPicPr>
          <p:nvPr/>
        </p:nvPicPr>
        <p:blipFill>
          <a:blip r:embed="rId2" cstate="print"/>
          <a:srcRect/>
          <a:stretch>
            <a:fillRect/>
          </a:stretch>
        </p:blipFill>
        <p:spPr bwMode="auto">
          <a:xfrm>
            <a:off x="457200" y="3962400"/>
            <a:ext cx="8001000"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685800" y="152400"/>
            <a:ext cx="7772400" cy="704850"/>
          </a:xfrm>
        </p:spPr>
        <p:txBody>
          <a:bodyPr/>
          <a:lstStyle/>
          <a:p>
            <a:pPr eaLnBrk="1" hangingPunct="1"/>
            <a:r>
              <a:rPr lang="en-US" altLang="en-US" b="1" smtClean="0">
                <a:solidFill>
                  <a:srgbClr val="002060"/>
                </a:solidFill>
                <a:latin typeface="Arial Narrow" pitchFamily="34" charset="0"/>
              </a:rPr>
              <a:t>Diphtheria</a:t>
            </a:r>
          </a:p>
        </p:txBody>
      </p:sp>
      <p:sp>
        <p:nvSpPr>
          <p:cNvPr id="71684" name="Rectangle 3"/>
          <p:cNvSpPr>
            <a:spLocks noGrp="1" noChangeArrowheads="1"/>
          </p:cNvSpPr>
          <p:nvPr>
            <p:ph idx="1"/>
          </p:nvPr>
        </p:nvSpPr>
        <p:spPr>
          <a:xfrm>
            <a:off x="80963" y="838200"/>
            <a:ext cx="8991600" cy="5791200"/>
          </a:xfrm>
        </p:spPr>
        <p:txBody>
          <a:bodyPr/>
          <a:lstStyle/>
          <a:p>
            <a:pPr marL="514350" indent="-457200" algn="just" eaLnBrk="1" hangingPunct="1">
              <a:lnSpc>
                <a:spcPts val="3700"/>
              </a:lnSpc>
              <a:buFont typeface="Wingdings" pitchFamily="2" charset="2"/>
              <a:buChar char="§"/>
              <a:defRPr/>
            </a:pPr>
            <a:r>
              <a:rPr lang="en-US" sz="2800" dirty="0" smtClean="0">
                <a:latin typeface="Arial Narrow" pitchFamily="34" charset="0"/>
                <a:ea typeface="+mn-ea"/>
              </a:rPr>
              <a:t>Diphtheria is childhood and Toxin mediated disease</a:t>
            </a:r>
          </a:p>
          <a:p>
            <a:pPr marL="514350" indent="-457200" algn="just" eaLnBrk="1" hangingPunct="1">
              <a:lnSpc>
                <a:spcPts val="3700"/>
              </a:lnSpc>
              <a:buFont typeface="Wingdings" pitchFamily="2" charset="2"/>
              <a:buChar char="§"/>
              <a:defRPr/>
            </a:pPr>
            <a:r>
              <a:rPr lang="en-US" sz="2800" b="1" dirty="0" smtClean="0">
                <a:solidFill>
                  <a:srgbClr val="0070C0"/>
                </a:solidFill>
                <a:latin typeface="Arial Narrow" pitchFamily="34" charset="0"/>
                <a:ea typeface="+mn-ea"/>
              </a:rPr>
              <a:t>Incubation period </a:t>
            </a:r>
            <a:r>
              <a:rPr lang="en-US" sz="2800" dirty="0" smtClean="0">
                <a:latin typeface="Arial Narrow" pitchFamily="34" charset="0"/>
                <a:ea typeface="+mn-ea"/>
              </a:rPr>
              <a:t>2-6 days</a:t>
            </a:r>
          </a:p>
          <a:p>
            <a:pPr marL="514350" indent="-457200" algn="just" eaLnBrk="1" hangingPunct="1">
              <a:lnSpc>
                <a:spcPts val="3700"/>
              </a:lnSpc>
              <a:buFont typeface="Wingdings" pitchFamily="2" charset="2"/>
              <a:buChar char="§"/>
              <a:defRPr/>
            </a:pPr>
            <a:r>
              <a:rPr lang="en-US" sz="2800" b="1" dirty="0" smtClean="0">
                <a:solidFill>
                  <a:srgbClr val="7030A0"/>
                </a:solidFill>
                <a:latin typeface="Arial Narrow" pitchFamily="34" charset="0"/>
                <a:ea typeface="+mn-ea"/>
              </a:rPr>
              <a:t>2 stages of disease:  </a:t>
            </a:r>
          </a:p>
          <a:p>
            <a:pPr marL="571500" indent="-514350" algn="just" eaLnBrk="1" hangingPunct="1">
              <a:lnSpc>
                <a:spcPts val="3700"/>
              </a:lnSpc>
              <a:buFont typeface="+mj-lt"/>
              <a:buAutoNum type="arabicPeriod"/>
              <a:defRPr/>
            </a:pPr>
            <a:r>
              <a:rPr lang="en-US" sz="2800" b="1" dirty="0" smtClean="0">
                <a:solidFill>
                  <a:srgbClr val="FF0000"/>
                </a:solidFill>
                <a:latin typeface="Arial Narrow" pitchFamily="34" charset="0"/>
                <a:ea typeface="+mn-ea"/>
              </a:rPr>
              <a:t>Local infection –upper respiratory tract inflammation</a:t>
            </a:r>
            <a:r>
              <a:rPr lang="en-US" sz="2800" dirty="0" smtClean="0">
                <a:solidFill>
                  <a:srgbClr val="FF0000"/>
                </a:solidFill>
                <a:latin typeface="Arial Narrow" pitchFamily="34" charset="0"/>
                <a:ea typeface="+mn-ea"/>
              </a:rPr>
              <a:t> </a:t>
            </a:r>
          </a:p>
          <a:p>
            <a:pPr marL="571500" indent="-514350" algn="just" eaLnBrk="1" hangingPunct="1">
              <a:lnSpc>
                <a:spcPts val="3700"/>
              </a:lnSpc>
              <a:buFont typeface="Wingdings" pitchFamily="2" charset="2"/>
              <a:buChar char="§"/>
              <a:defRPr/>
            </a:pPr>
            <a:r>
              <a:rPr lang="en-US" sz="2800" dirty="0" smtClean="0">
                <a:latin typeface="Arial Narrow" pitchFamily="34" charset="0"/>
                <a:ea typeface="+mn-ea"/>
              </a:rPr>
              <a:t>Sore throat, pharyngitis, swollen lymph nodes, low-grade fever, </a:t>
            </a:r>
          </a:p>
          <a:p>
            <a:pPr marL="571500" indent="-514350" algn="just" eaLnBrk="1" hangingPunct="1">
              <a:lnSpc>
                <a:spcPts val="3700"/>
              </a:lnSpc>
              <a:buFont typeface="Wingdings" pitchFamily="2" charset="2"/>
              <a:buChar char="§"/>
              <a:defRPr/>
            </a:pPr>
            <a:r>
              <a:rPr lang="en-US" sz="2700" dirty="0" smtClean="0">
                <a:latin typeface="Arial Narrow" pitchFamily="34" charset="0"/>
                <a:ea typeface="+mn-ea"/>
              </a:rPr>
              <a:t>Firmly adherent </a:t>
            </a:r>
            <a:r>
              <a:rPr lang="en-US" sz="2700" dirty="0" err="1" smtClean="0">
                <a:latin typeface="Arial Narrow" pitchFamily="34" charset="0"/>
                <a:ea typeface="+mn-ea"/>
              </a:rPr>
              <a:t>pseudomembrane</a:t>
            </a:r>
            <a:r>
              <a:rPr lang="en-US" sz="2700" dirty="0" smtClean="0">
                <a:latin typeface="Arial Narrow" pitchFamily="34" charset="0"/>
                <a:ea typeface="+mn-ea"/>
              </a:rPr>
              <a:t> covered tonsils, uvula, palate</a:t>
            </a:r>
          </a:p>
          <a:p>
            <a:pPr marL="571500" indent="-514350" algn="just" eaLnBrk="1" hangingPunct="1">
              <a:lnSpc>
                <a:spcPts val="3700"/>
              </a:lnSpc>
              <a:buFont typeface="Wingdings" pitchFamily="2" charset="2"/>
              <a:buChar char="§"/>
              <a:defRPr/>
            </a:pPr>
            <a:r>
              <a:rPr lang="en-US" sz="2800" b="1" dirty="0" smtClean="0">
                <a:solidFill>
                  <a:srgbClr val="FF0000"/>
                </a:solidFill>
                <a:latin typeface="Arial Narrow" pitchFamily="34" charset="0"/>
                <a:ea typeface="+mn-ea"/>
              </a:rPr>
              <a:t>The major complication is </a:t>
            </a:r>
            <a:r>
              <a:rPr lang="en-US" sz="2800" dirty="0" smtClean="0">
                <a:latin typeface="Arial Narrow" pitchFamily="34" charset="0"/>
                <a:ea typeface="+mn-ea"/>
              </a:rPr>
              <a:t>respiratory obstruction due to </a:t>
            </a:r>
          </a:p>
          <a:p>
            <a:pPr marL="57150" indent="0" algn="just" eaLnBrk="1" hangingPunct="1">
              <a:lnSpc>
                <a:spcPts val="3700"/>
              </a:lnSpc>
              <a:buNone/>
              <a:defRPr/>
            </a:pPr>
            <a:r>
              <a:rPr lang="en-US" sz="2700" dirty="0" smtClean="0">
                <a:latin typeface="Arial Narrow" pitchFamily="34" charset="0"/>
                <a:ea typeface="+mn-ea"/>
              </a:rPr>
              <a:t>      </a:t>
            </a:r>
            <a:r>
              <a:rPr lang="en-US" sz="2700" dirty="0" err="1" smtClean="0">
                <a:latin typeface="Arial Narrow" pitchFamily="34" charset="0"/>
                <a:ea typeface="+mn-ea"/>
              </a:rPr>
              <a:t>Pseudomembrane</a:t>
            </a:r>
            <a:r>
              <a:rPr lang="en-US" sz="2700" dirty="0" smtClean="0">
                <a:latin typeface="Arial Narrow" pitchFamily="34" charset="0"/>
                <a:ea typeface="+mn-ea"/>
              </a:rPr>
              <a:t> extends up or down into </a:t>
            </a:r>
            <a:r>
              <a:rPr lang="en-US" sz="2700" dirty="0" err="1" smtClean="0">
                <a:latin typeface="Arial Narrow" pitchFamily="34" charset="0"/>
                <a:ea typeface="+mn-ea"/>
              </a:rPr>
              <a:t>nasopharynx</a:t>
            </a:r>
            <a:r>
              <a:rPr lang="en-US" sz="2700" dirty="0" smtClean="0">
                <a:latin typeface="Arial Narrow" pitchFamily="34" charset="0"/>
                <a:ea typeface="+mn-ea"/>
              </a:rPr>
              <a:t> &amp; larynx</a:t>
            </a:r>
          </a:p>
          <a:p>
            <a:pPr marL="571500" indent="-514350" algn="just" eaLnBrk="1" hangingPunct="1">
              <a:lnSpc>
                <a:spcPts val="3700"/>
              </a:lnSpc>
              <a:buFont typeface="Wingdings" pitchFamily="2" charset="2"/>
              <a:buChar char="§"/>
              <a:defRPr/>
            </a:pPr>
            <a:r>
              <a:rPr lang="en-US" sz="2800" dirty="0" smtClean="0">
                <a:latin typeface="Arial Narrow" pitchFamily="34" charset="0"/>
                <a:ea typeface="+mn-ea"/>
              </a:rPr>
              <a:t>Difficulty in breathing due to respiratory obstruction</a:t>
            </a:r>
          </a:p>
          <a:p>
            <a:pPr marL="571500" indent="-514350" algn="just" eaLnBrk="1" hangingPunct="1">
              <a:lnSpc>
                <a:spcPts val="3700"/>
              </a:lnSpc>
              <a:buFont typeface="Wingdings" pitchFamily="2" charset="2"/>
              <a:buChar char="§"/>
              <a:defRPr/>
            </a:pPr>
            <a:r>
              <a:rPr lang="en-US" sz="2800" dirty="0" smtClean="0">
                <a:latin typeface="Arial Narrow" pitchFamily="34" charset="0"/>
                <a:ea typeface="+mn-ea"/>
              </a:rPr>
              <a:t>Palate perforation (Localized damage) </a:t>
            </a:r>
          </a:p>
        </p:txBody>
      </p:sp>
      <p:sp>
        <p:nvSpPr>
          <p:cNvPr id="12186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4034" name="Slide Number Placeholder 5"/>
          <p:cNvSpPr>
            <a:spLocks noGrp="1"/>
          </p:cNvSpPr>
          <p:nvPr>
            <p:ph type="sldNum" sz="quarter" idx="12"/>
          </p:nvPr>
        </p:nvSpPr>
        <p:spPr/>
        <p:txBody>
          <a:bodyPr rtlCol="0"/>
          <a:lstStyle/>
          <a:p>
            <a:pPr fontAlgn="auto">
              <a:spcBef>
                <a:spcPts val="0"/>
              </a:spcBef>
              <a:spcAft>
                <a:spcPts val="0"/>
              </a:spcAft>
              <a:defRPr/>
            </a:pPr>
            <a:fld id="{3CEA7F52-F9A6-4953-BAE0-D7E65A8489CE}" type="slidenum">
              <a:rPr lang="en-US">
                <a:solidFill>
                  <a:schemeClr val="tx1">
                    <a:tint val="75000"/>
                  </a:schemeClr>
                </a:solidFill>
                <a:latin typeface="+mn-lt"/>
                <a:cs typeface="+mn-cs"/>
              </a:rPr>
              <a:pPr fontAlgn="auto">
                <a:spcBef>
                  <a:spcPts val="0"/>
                </a:spcBef>
                <a:spcAft>
                  <a:spcPts val="0"/>
                </a:spcAft>
                <a:defRPr/>
              </a:pPr>
              <a:t>162</a:t>
            </a:fld>
            <a:endParaRPr lang="en-US">
              <a:solidFill>
                <a:schemeClr val="tx1">
                  <a:tint val="75000"/>
                </a:schemeClr>
              </a:solidFill>
              <a:latin typeface="+mn-lt"/>
              <a:cs typeface="+mn-cs"/>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685800" y="71438"/>
            <a:ext cx="7772400" cy="704850"/>
          </a:xfrm>
        </p:spPr>
        <p:txBody>
          <a:bodyPr/>
          <a:lstStyle/>
          <a:p>
            <a:pPr eaLnBrk="1" hangingPunct="1"/>
            <a:r>
              <a:rPr lang="en-US" altLang="en-US" b="1" smtClean="0">
                <a:solidFill>
                  <a:srgbClr val="002060"/>
                </a:solidFill>
                <a:latin typeface="Arial Narrow" pitchFamily="34" charset="0"/>
              </a:rPr>
              <a:t>Diphtheria</a:t>
            </a:r>
          </a:p>
        </p:txBody>
      </p:sp>
      <p:sp>
        <p:nvSpPr>
          <p:cNvPr id="122883" name="Rectangle 3"/>
          <p:cNvSpPr>
            <a:spLocks noGrp="1" noChangeArrowheads="1"/>
          </p:cNvSpPr>
          <p:nvPr>
            <p:ph idx="1"/>
          </p:nvPr>
        </p:nvSpPr>
        <p:spPr>
          <a:xfrm>
            <a:off x="228600" y="762000"/>
            <a:ext cx="8843963" cy="5715000"/>
          </a:xfrm>
        </p:spPr>
        <p:txBody>
          <a:bodyPr/>
          <a:lstStyle/>
          <a:p>
            <a:pPr marL="571500" indent="-514350" algn="just" eaLnBrk="1" hangingPunct="1">
              <a:lnSpc>
                <a:spcPct val="150000"/>
              </a:lnSpc>
            </a:pPr>
            <a:r>
              <a:rPr lang="en-US" altLang="en-US" sz="2800" smtClean="0">
                <a:latin typeface="Arial Narrow" pitchFamily="34" charset="0"/>
              </a:rPr>
              <a:t>Antibody neutralizes toxin by blocking interaction of subunit B</a:t>
            </a:r>
          </a:p>
          <a:p>
            <a:pPr marL="571500" indent="-514350" algn="just" eaLnBrk="1" hangingPunct="1">
              <a:lnSpc>
                <a:spcPct val="150000"/>
              </a:lnSpc>
            </a:pPr>
            <a:r>
              <a:rPr lang="en-US" altLang="en-US" sz="2800" smtClean="0">
                <a:latin typeface="Arial Narrow" pitchFamily="34" charset="0"/>
              </a:rPr>
              <a:t>Prevent entry the cell</a:t>
            </a:r>
          </a:p>
          <a:p>
            <a:pPr marL="571500" indent="-514350" algn="just" eaLnBrk="1" hangingPunct="1">
              <a:lnSpc>
                <a:spcPct val="150000"/>
              </a:lnSpc>
            </a:pPr>
            <a:r>
              <a:rPr lang="en-US" altLang="en-US" sz="2800" smtClean="0">
                <a:latin typeface="Arial Narrow" pitchFamily="34" charset="0"/>
              </a:rPr>
              <a:t>Immunity status assessed by </a:t>
            </a:r>
            <a:r>
              <a:rPr lang="en-US" altLang="en-US" sz="2800" b="1" u="sng" smtClean="0">
                <a:solidFill>
                  <a:srgbClr val="7030A0"/>
                </a:solidFill>
                <a:latin typeface="Arial Narrow" pitchFamily="34" charset="0"/>
              </a:rPr>
              <a:t>SCHICK’S TEST</a:t>
            </a:r>
          </a:p>
          <a:p>
            <a:pPr marL="571500" indent="-514350" algn="just" eaLnBrk="1" hangingPunct="1">
              <a:lnSpc>
                <a:spcPct val="150000"/>
              </a:lnSpc>
            </a:pPr>
            <a:r>
              <a:rPr lang="en-US" altLang="en-US" sz="2800" smtClean="0">
                <a:latin typeface="Arial Narrow" pitchFamily="34" charset="0"/>
              </a:rPr>
              <a:t>If toxin is reached the blood, the disease proceeds 2</a:t>
            </a:r>
            <a:r>
              <a:rPr lang="en-US" altLang="en-US" sz="2800" baseline="30000" smtClean="0">
                <a:latin typeface="Arial Narrow" pitchFamily="34" charset="0"/>
              </a:rPr>
              <a:t>nd</a:t>
            </a:r>
            <a:r>
              <a:rPr lang="en-US" altLang="en-US" sz="2800" smtClean="0">
                <a:latin typeface="Arial Narrow" pitchFamily="34" charset="0"/>
              </a:rPr>
              <a:t> stage    </a:t>
            </a:r>
            <a:endParaRPr lang="en-US" altLang="en-US" sz="2800" b="1" u="sng" smtClean="0">
              <a:solidFill>
                <a:srgbClr val="7030A0"/>
              </a:solidFill>
              <a:latin typeface="Arial Narrow" pitchFamily="34" charset="0"/>
            </a:endParaRPr>
          </a:p>
          <a:p>
            <a:pPr marL="571500" indent="-514350" algn="just" eaLnBrk="1" hangingPunct="1">
              <a:lnSpc>
                <a:spcPct val="150000"/>
              </a:lnSpc>
              <a:buFont typeface="Calibri" pitchFamily="34" charset="0"/>
              <a:buAutoNum type="arabicPeriod" startAt="2"/>
            </a:pPr>
            <a:r>
              <a:rPr lang="en-US" altLang="en-US" sz="2800" b="1" smtClean="0">
                <a:solidFill>
                  <a:srgbClr val="FF0000"/>
                </a:solidFill>
                <a:latin typeface="Arial Narrow" pitchFamily="34" charset="0"/>
              </a:rPr>
              <a:t>Diptherotoxin production and toxemia </a:t>
            </a:r>
          </a:p>
          <a:p>
            <a:pPr marL="571500" indent="-514350" algn="just" eaLnBrk="1" hangingPunct="1">
              <a:lnSpc>
                <a:spcPct val="150000"/>
              </a:lnSpc>
              <a:buFont typeface="Wingdings" pitchFamily="2" charset="2"/>
              <a:buChar char="§"/>
            </a:pPr>
            <a:r>
              <a:rPr lang="en-US" altLang="en-US" sz="2800" smtClean="0">
                <a:latin typeface="Arial Narrow" pitchFamily="34" charset="0"/>
              </a:rPr>
              <a:t>Target primarily heart (Myocarditis) and nerves (Neuritis)</a:t>
            </a:r>
          </a:p>
          <a:p>
            <a:pPr marL="571500" indent="-514350" algn="just" eaLnBrk="1" hangingPunct="1">
              <a:lnSpc>
                <a:spcPct val="150000"/>
              </a:lnSpc>
              <a:buFont typeface="Wingdings" pitchFamily="2" charset="2"/>
              <a:buChar char="§"/>
            </a:pPr>
            <a:r>
              <a:rPr lang="en-US" altLang="en-US" sz="2800" smtClean="0">
                <a:latin typeface="Arial Narrow" pitchFamily="34" charset="0"/>
              </a:rPr>
              <a:t>Recovery or complication and death can occur</a:t>
            </a:r>
          </a:p>
          <a:p>
            <a:pPr marL="571500" indent="-514350" algn="just" eaLnBrk="1" hangingPunct="1">
              <a:lnSpc>
                <a:spcPct val="150000"/>
              </a:lnSpc>
              <a:buFont typeface="Wingdings" pitchFamily="2" charset="2"/>
              <a:buChar char="§"/>
            </a:pPr>
            <a:r>
              <a:rPr lang="en-US" altLang="en-US" sz="2800" smtClean="0">
                <a:latin typeface="Arial Narrow" pitchFamily="34" charset="0"/>
              </a:rPr>
              <a:t>Most mortality from systemic toxin-mediated heart failure</a:t>
            </a:r>
          </a:p>
        </p:txBody>
      </p:sp>
      <p:sp>
        <p:nvSpPr>
          <p:cNvPr id="12288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4034" name="Slide Number Placeholder 5"/>
          <p:cNvSpPr>
            <a:spLocks noGrp="1"/>
          </p:cNvSpPr>
          <p:nvPr>
            <p:ph type="sldNum" sz="quarter" idx="12"/>
          </p:nvPr>
        </p:nvSpPr>
        <p:spPr/>
        <p:txBody>
          <a:bodyPr rtlCol="0"/>
          <a:lstStyle/>
          <a:p>
            <a:pPr fontAlgn="auto">
              <a:spcBef>
                <a:spcPts val="0"/>
              </a:spcBef>
              <a:spcAft>
                <a:spcPts val="0"/>
              </a:spcAft>
              <a:defRPr/>
            </a:pPr>
            <a:fld id="{7852D92F-37C0-490A-AFA8-8B19F3CA10D8}" type="slidenum">
              <a:rPr lang="en-US">
                <a:solidFill>
                  <a:schemeClr val="tx1">
                    <a:tint val="75000"/>
                  </a:schemeClr>
                </a:solidFill>
                <a:latin typeface="+mn-lt"/>
                <a:cs typeface="+mn-cs"/>
              </a:rPr>
              <a:pPr fontAlgn="auto">
                <a:spcBef>
                  <a:spcPts val="0"/>
                </a:spcBef>
                <a:spcAft>
                  <a:spcPts val="0"/>
                </a:spcAft>
                <a:defRPr/>
              </a:pPr>
              <a:t>163</a:t>
            </a:fld>
            <a:endParaRPr lang="en-US">
              <a:solidFill>
                <a:schemeClr val="tx1">
                  <a:tint val="75000"/>
                </a:schemeClr>
              </a:solidFill>
              <a:latin typeface="+mn-lt"/>
              <a:cs typeface="+mn-cs"/>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7"/>
          <p:cNvSpPr>
            <a:spLocks noGrp="1"/>
          </p:cNvSpPr>
          <p:nvPr>
            <p:ph type="title"/>
          </p:nvPr>
        </p:nvSpPr>
        <p:spPr/>
        <p:txBody>
          <a:bodyPr/>
          <a:lstStyle/>
          <a:p>
            <a:r>
              <a:rPr lang="en-US" altLang="en-US" b="1" smtClean="0">
                <a:solidFill>
                  <a:srgbClr val="002060"/>
                </a:solidFill>
                <a:latin typeface="Arial Narrow" pitchFamily="34" charset="0"/>
              </a:rPr>
              <a:t>Laboratory diagnosis</a:t>
            </a:r>
            <a:endParaRPr lang="ar-SA" altLang="en-US" smtClean="0">
              <a:solidFill>
                <a:srgbClr val="002060"/>
              </a:solidFill>
            </a:endParaRPr>
          </a:p>
        </p:txBody>
      </p:sp>
      <p:sp>
        <p:nvSpPr>
          <p:cNvPr id="123907" name="Rectangle 3"/>
          <p:cNvSpPr>
            <a:spLocks noGrp="1" noChangeArrowheads="1"/>
          </p:cNvSpPr>
          <p:nvPr>
            <p:ph idx="1"/>
          </p:nvPr>
        </p:nvSpPr>
        <p:spPr>
          <a:xfrm>
            <a:off x="304800" y="1295400"/>
            <a:ext cx="8534400" cy="5029200"/>
          </a:xfrm>
        </p:spPr>
        <p:txBody>
          <a:bodyPr/>
          <a:lstStyle/>
          <a:p>
            <a:pPr algn="just" eaLnBrk="1" hangingPunct="1">
              <a:lnSpc>
                <a:spcPts val="2300"/>
              </a:lnSpc>
              <a:buFont typeface="Wingdings" pitchFamily="2" charset="2"/>
              <a:buChar char="§"/>
            </a:pPr>
            <a:r>
              <a:rPr lang="en-US" altLang="en-US" sz="2800" b="1" dirty="0" smtClean="0">
                <a:solidFill>
                  <a:srgbClr val="7030A0"/>
                </a:solidFill>
                <a:latin typeface="Arial Narrow" pitchFamily="34" charset="0"/>
              </a:rPr>
              <a:t>Specimen</a:t>
            </a:r>
          </a:p>
          <a:p>
            <a:pPr lvl="1" algn="just" eaLnBrk="1" hangingPunct="1">
              <a:lnSpc>
                <a:spcPts val="2300"/>
              </a:lnSpc>
              <a:buFont typeface="Wingdings" pitchFamily="2" charset="2"/>
              <a:buChar char="§"/>
            </a:pPr>
            <a:r>
              <a:rPr lang="en-US" altLang="en-US" sz="2700" dirty="0" smtClean="0">
                <a:latin typeface="Arial Narrow" pitchFamily="34" charset="0"/>
              </a:rPr>
              <a:t>Throat swap by gentle touch of membrane to avoid bleeding</a:t>
            </a:r>
          </a:p>
          <a:p>
            <a:pPr algn="just" eaLnBrk="1" hangingPunct="1">
              <a:lnSpc>
                <a:spcPts val="2300"/>
              </a:lnSpc>
              <a:buFont typeface="Wingdings" pitchFamily="2" charset="2"/>
              <a:buChar char="§"/>
            </a:pPr>
            <a:r>
              <a:rPr lang="en-US" altLang="en-US" sz="2800" b="1" dirty="0" smtClean="0">
                <a:solidFill>
                  <a:srgbClr val="7030A0"/>
                </a:solidFill>
                <a:latin typeface="Arial Narrow" pitchFamily="34" charset="0"/>
              </a:rPr>
              <a:t>Culture</a:t>
            </a:r>
          </a:p>
          <a:p>
            <a:pPr lvl="1" algn="just" eaLnBrk="1" hangingPunct="1">
              <a:lnSpc>
                <a:spcPts val="2300"/>
              </a:lnSpc>
              <a:buFont typeface="Wingdings" pitchFamily="2" charset="2"/>
              <a:buChar char="§"/>
            </a:pPr>
            <a:r>
              <a:rPr lang="en-US" altLang="en-US" dirty="0" err="1" smtClean="0">
                <a:latin typeface="Arial Narrow" pitchFamily="34" charset="0"/>
              </a:rPr>
              <a:t>Loeffler's</a:t>
            </a:r>
            <a:r>
              <a:rPr lang="en-US" altLang="en-US" dirty="0" smtClean="0">
                <a:latin typeface="Arial Narrow" pitchFamily="34" charset="0"/>
              </a:rPr>
              <a:t> serum medium or Blood </a:t>
            </a:r>
            <a:r>
              <a:rPr lang="en-US" altLang="en-US" dirty="0" err="1" smtClean="0">
                <a:latin typeface="Arial Narrow" pitchFamily="34" charset="0"/>
              </a:rPr>
              <a:t>Tellurite</a:t>
            </a:r>
            <a:r>
              <a:rPr lang="en-US" altLang="en-US" dirty="0" smtClean="0">
                <a:latin typeface="Arial Narrow" pitchFamily="34" charset="0"/>
              </a:rPr>
              <a:t> Agar (BTA)</a:t>
            </a:r>
          </a:p>
          <a:p>
            <a:pPr lvl="1" algn="just" eaLnBrk="1" hangingPunct="1">
              <a:lnSpc>
                <a:spcPts val="2300"/>
              </a:lnSpc>
              <a:buFont typeface="Wingdings" pitchFamily="2" charset="2"/>
              <a:buChar char="§"/>
            </a:pPr>
            <a:r>
              <a:rPr lang="en-US" altLang="en-US" dirty="0" smtClean="0">
                <a:latin typeface="Arial Narrow" pitchFamily="34" charset="0"/>
              </a:rPr>
              <a:t>3 biotypes of </a:t>
            </a:r>
            <a:r>
              <a:rPr lang="en-US" altLang="en-US" i="1" dirty="0" smtClean="0">
                <a:latin typeface="Arial Narrow" pitchFamily="34" charset="0"/>
              </a:rPr>
              <a:t>C. </a:t>
            </a:r>
            <a:r>
              <a:rPr lang="en-US" altLang="en-US" i="1" dirty="0" err="1" smtClean="0">
                <a:latin typeface="Arial Narrow" pitchFamily="34" charset="0"/>
              </a:rPr>
              <a:t>diphtheriae</a:t>
            </a:r>
            <a:r>
              <a:rPr lang="en-US" altLang="en-US" i="1" dirty="0" smtClean="0">
                <a:latin typeface="Arial Narrow" pitchFamily="34" charset="0"/>
              </a:rPr>
              <a:t> </a:t>
            </a:r>
            <a:r>
              <a:rPr lang="en-US" altLang="en-US" dirty="0" smtClean="0">
                <a:latin typeface="Arial Narrow" pitchFamily="34" charset="0"/>
              </a:rPr>
              <a:t>are characterized on BTA</a:t>
            </a:r>
          </a:p>
          <a:p>
            <a:pPr lvl="1" algn="just" eaLnBrk="1" hangingPunct="1">
              <a:lnSpc>
                <a:spcPts val="2300"/>
              </a:lnSpc>
              <a:buFont typeface="Wingdings" pitchFamily="2" charset="2"/>
              <a:buChar char="§"/>
            </a:pPr>
            <a:r>
              <a:rPr lang="en-US" altLang="en-US" dirty="0" smtClean="0">
                <a:latin typeface="Arial Narrow" pitchFamily="34" charset="0"/>
              </a:rPr>
              <a:t>Gravis, </a:t>
            </a:r>
            <a:r>
              <a:rPr lang="en-US" altLang="en-US" dirty="0" err="1" smtClean="0">
                <a:latin typeface="Arial Narrow" pitchFamily="34" charset="0"/>
              </a:rPr>
              <a:t>mitis</a:t>
            </a:r>
            <a:r>
              <a:rPr lang="en-US" altLang="en-US" dirty="0" smtClean="0">
                <a:latin typeface="Arial Narrow" pitchFamily="34" charset="0"/>
              </a:rPr>
              <a:t> and </a:t>
            </a:r>
            <a:r>
              <a:rPr lang="en-US" altLang="en-US" dirty="0" err="1" smtClean="0">
                <a:latin typeface="Arial Narrow" pitchFamily="34" charset="0"/>
              </a:rPr>
              <a:t>intermedius</a:t>
            </a:r>
            <a:r>
              <a:rPr lang="en-US" altLang="en-US" dirty="0" smtClean="0">
                <a:latin typeface="Arial Narrow" pitchFamily="34" charset="0"/>
              </a:rPr>
              <a:t> biotypes</a:t>
            </a:r>
          </a:p>
          <a:p>
            <a:pPr lvl="1" algn="just" eaLnBrk="1" hangingPunct="1">
              <a:lnSpc>
                <a:spcPts val="2300"/>
              </a:lnSpc>
              <a:buFont typeface="Wingdings" pitchFamily="2" charset="2"/>
              <a:buChar char="§"/>
            </a:pPr>
            <a:r>
              <a:rPr lang="en-US" altLang="en-US" dirty="0" smtClean="0">
                <a:latin typeface="Arial Narrow" pitchFamily="34" charset="0"/>
              </a:rPr>
              <a:t>The most severe disease is associated with gravis biotype </a:t>
            </a:r>
          </a:p>
          <a:p>
            <a:pPr algn="just" eaLnBrk="1" hangingPunct="1">
              <a:lnSpc>
                <a:spcPts val="2300"/>
              </a:lnSpc>
              <a:buFont typeface="Wingdings" pitchFamily="2" charset="2"/>
              <a:buChar char="§"/>
            </a:pPr>
            <a:r>
              <a:rPr lang="en-US" altLang="en-US" sz="2800" b="1" dirty="0" smtClean="0">
                <a:solidFill>
                  <a:srgbClr val="7030A0"/>
                </a:solidFill>
                <a:latin typeface="Arial Narrow" pitchFamily="34" charset="0"/>
              </a:rPr>
              <a:t>Microscopy </a:t>
            </a:r>
          </a:p>
          <a:p>
            <a:pPr algn="just" eaLnBrk="1" hangingPunct="1">
              <a:lnSpc>
                <a:spcPts val="2300"/>
              </a:lnSpc>
              <a:buFont typeface="Wingdings" pitchFamily="2" charset="2"/>
              <a:buChar char="§"/>
            </a:pPr>
            <a:r>
              <a:rPr lang="en-US" altLang="en-US" sz="2800" dirty="0" smtClean="0">
                <a:latin typeface="Arial Narrow" pitchFamily="34" charset="0"/>
              </a:rPr>
              <a:t>Polychrome methylene blue stain shows metachromatic granule</a:t>
            </a:r>
          </a:p>
          <a:p>
            <a:pPr algn="just" eaLnBrk="1" hangingPunct="1">
              <a:lnSpc>
                <a:spcPts val="2300"/>
              </a:lnSpc>
              <a:buFont typeface="Wingdings" pitchFamily="2" charset="2"/>
              <a:buChar char="§"/>
            </a:pPr>
            <a:r>
              <a:rPr lang="en-US" altLang="en-US" sz="2800" dirty="0" smtClean="0">
                <a:latin typeface="Arial Narrow" pitchFamily="34" charset="0"/>
              </a:rPr>
              <a:t>Gram stain shows Gram-positive pleomorphic rods</a:t>
            </a:r>
          </a:p>
          <a:p>
            <a:pPr algn="just" eaLnBrk="1" hangingPunct="1">
              <a:lnSpc>
                <a:spcPts val="2300"/>
              </a:lnSpc>
              <a:buFont typeface="Wingdings" pitchFamily="2" charset="2"/>
              <a:buChar char="§"/>
            </a:pPr>
            <a:r>
              <a:rPr lang="en-US" altLang="en-US" sz="2800" b="1" dirty="0" err="1" smtClean="0">
                <a:solidFill>
                  <a:srgbClr val="7030A0"/>
                </a:solidFill>
                <a:latin typeface="Arial Narrow" pitchFamily="34" charset="0"/>
              </a:rPr>
              <a:t>Elek’s</a:t>
            </a:r>
            <a:r>
              <a:rPr lang="en-US" altLang="en-US" sz="2800" b="1" dirty="0" smtClean="0">
                <a:solidFill>
                  <a:srgbClr val="7030A0"/>
                </a:solidFill>
                <a:latin typeface="Arial Narrow" pitchFamily="34" charset="0"/>
              </a:rPr>
              <a:t> Test</a:t>
            </a:r>
          </a:p>
          <a:p>
            <a:pPr algn="just" eaLnBrk="1" hangingPunct="1">
              <a:lnSpc>
                <a:spcPts val="2300"/>
              </a:lnSpc>
              <a:buFont typeface="Wingdings" pitchFamily="2" charset="2"/>
              <a:buChar char="§"/>
            </a:pPr>
            <a:r>
              <a:rPr lang="en-US" altLang="en-US" sz="2700" dirty="0" smtClean="0">
                <a:latin typeface="Arial Narrow" pitchFamily="34" charset="0"/>
              </a:rPr>
              <a:t>In vitro test is used to detect toxins</a:t>
            </a:r>
          </a:p>
          <a:p>
            <a:pPr algn="just" eaLnBrk="1" hangingPunct="1">
              <a:lnSpc>
                <a:spcPts val="2300"/>
              </a:lnSpc>
              <a:buFont typeface="Wingdings" pitchFamily="2" charset="2"/>
              <a:buChar char="§"/>
            </a:pPr>
            <a:r>
              <a:rPr lang="en-US" altLang="en-US" sz="2700" dirty="0" smtClean="0">
                <a:latin typeface="Arial Narrow" pitchFamily="34" charset="0"/>
              </a:rPr>
              <a:t>This done by a precipitation of exotoxin with diphtheria antitoxin</a:t>
            </a:r>
          </a:p>
          <a:p>
            <a:pPr algn="just" eaLnBrk="1" hangingPunct="1">
              <a:lnSpc>
                <a:spcPts val="2300"/>
              </a:lnSpc>
              <a:buFont typeface="Wingdings" pitchFamily="2" charset="2"/>
              <a:buChar char="§"/>
            </a:pPr>
            <a:endParaRPr lang="en-US" altLang="en-US" sz="2800" dirty="0" smtClean="0">
              <a:latin typeface="Arial Narrow" pitchFamily="34" charset="0"/>
            </a:endParaRPr>
          </a:p>
        </p:txBody>
      </p:sp>
      <p:sp>
        <p:nvSpPr>
          <p:cNvPr id="12390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815AA279-992D-4A5F-950B-4B8B712EE918}" type="slidenum">
              <a:rPr lang="en-GB">
                <a:solidFill>
                  <a:schemeClr val="tx1">
                    <a:tint val="75000"/>
                  </a:schemeClr>
                </a:solidFill>
                <a:latin typeface="+mn-lt"/>
                <a:cs typeface="+mn-cs"/>
              </a:rPr>
              <a:pPr fontAlgn="auto">
                <a:spcBef>
                  <a:spcPts val="0"/>
                </a:spcBef>
                <a:spcAft>
                  <a:spcPts val="0"/>
                </a:spcAft>
                <a:defRPr/>
              </a:pPr>
              <a:t>164</a:t>
            </a:fld>
            <a:endParaRPr lang="en-GB">
              <a:solidFill>
                <a:schemeClr val="tx1">
                  <a:tint val="75000"/>
                </a:schemeClr>
              </a:solidFill>
              <a:latin typeface="+mn-lt"/>
              <a:cs typeface="+mn-c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3475" y="4648200"/>
            <a:ext cx="2296475"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sz="4000" b="1" dirty="0" smtClean="0">
                <a:solidFill>
                  <a:srgbClr val="002060"/>
                </a:solidFill>
                <a:latin typeface="Arial Narrow" pitchFamily="34" charset="0"/>
                <a:ea typeface="+mj-ea"/>
              </a:rPr>
              <a:t>How to test for susceptibility to diphtheria</a:t>
            </a:r>
            <a:r>
              <a:rPr lang="en-US" sz="4000" b="1" dirty="0" smtClean="0">
                <a:solidFill>
                  <a:srgbClr val="FF0000"/>
                </a:solidFill>
                <a:latin typeface="Arial Narrow" pitchFamily="34" charset="0"/>
                <a:ea typeface="+mj-ea"/>
              </a:rPr>
              <a:t/>
            </a:r>
            <a:br>
              <a:rPr lang="en-US" sz="4000" b="1" dirty="0" smtClean="0">
                <a:solidFill>
                  <a:srgbClr val="FF0000"/>
                </a:solidFill>
                <a:latin typeface="Arial Narrow" pitchFamily="34" charset="0"/>
                <a:ea typeface="+mj-ea"/>
              </a:rPr>
            </a:br>
            <a:r>
              <a:rPr lang="en-US" sz="4000" b="1" dirty="0" smtClean="0">
                <a:solidFill>
                  <a:srgbClr val="7030A0"/>
                </a:solidFill>
                <a:latin typeface="Arial Narrow" pitchFamily="34" charset="0"/>
                <a:ea typeface="+mj-ea"/>
              </a:rPr>
              <a:t>by Schick test</a:t>
            </a:r>
          </a:p>
        </p:txBody>
      </p:sp>
      <p:sp>
        <p:nvSpPr>
          <p:cNvPr id="35843" name="Rectangle 3"/>
          <p:cNvSpPr>
            <a:spLocks noGrp="1" noChangeArrowheads="1"/>
          </p:cNvSpPr>
          <p:nvPr>
            <p:ph idx="1"/>
          </p:nvPr>
        </p:nvSpPr>
        <p:spPr>
          <a:xfrm>
            <a:off x="304800" y="1447800"/>
            <a:ext cx="8610600" cy="4953000"/>
          </a:xfrm>
        </p:spPr>
        <p:txBody>
          <a:bodyPr rtlCol="0">
            <a:noAutofit/>
          </a:bodyPr>
          <a:lstStyle/>
          <a:p>
            <a:pPr marL="0" indent="87313" algn="just" eaLnBrk="1" fontAlgn="auto" hangingPunct="1">
              <a:lnSpc>
                <a:spcPts val="2800"/>
              </a:lnSpc>
              <a:spcAft>
                <a:spcPts val="0"/>
              </a:spcAft>
              <a:buFont typeface="Wingdings" pitchFamily="2" charset="2"/>
              <a:buChar char="§"/>
              <a:tabLst>
                <a:tab pos="174625" algn="l"/>
              </a:tabLst>
              <a:defRPr/>
            </a:pPr>
            <a:r>
              <a:rPr lang="en-US" sz="2700" dirty="0" smtClean="0">
                <a:solidFill>
                  <a:srgbClr val="7030A0"/>
                </a:solidFill>
                <a:effectLst>
                  <a:outerShdw blurRad="38100" dist="38100" dir="2700000" algn="tl">
                    <a:srgbClr val="FFFFFF"/>
                  </a:outerShdw>
                </a:effectLst>
                <a:latin typeface="Arial Narrow" pitchFamily="34" charset="0"/>
                <a:ea typeface="+mn-ea"/>
              </a:rPr>
              <a:t> </a:t>
            </a:r>
            <a:r>
              <a:rPr lang="en-US" sz="2700" dirty="0" smtClean="0">
                <a:latin typeface="Arial Narrow" pitchFamily="34" charset="0"/>
                <a:ea typeface="+mn-ea"/>
              </a:rPr>
              <a:t>Diphtheria toxin produces marked local reaction when injected ID</a:t>
            </a:r>
          </a:p>
          <a:p>
            <a:pPr marL="0" indent="87313" algn="just" eaLnBrk="1" fontAlgn="auto" hangingPunct="1">
              <a:lnSpc>
                <a:spcPts val="2800"/>
              </a:lnSpc>
              <a:spcAft>
                <a:spcPts val="0"/>
              </a:spcAft>
              <a:buFont typeface="Wingdings" pitchFamily="2" charset="2"/>
              <a:buChar char="§"/>
              <a:tabLst>
                <a:tab pos="174625" algn="l"/>
              </a:tabLst>
              <a:defRPr/>
            </a:pPr>
            <a:r>
              <a:rPr lang="en-US" sz="2700" dirty="0" smtClean="0">
                <a:latin typeface="Arial Narrow" pitchFamily="34" charset="0"/>
                <a:ea typeface="+mn-ea"/>
              </a:rPr>
              <a:t>A small dose of toxin injected ID in one forearm (Test)</a:t>
            </a:r>
          </a:p>
          <a:p>
            <a:pPr marL="0" indent="87313" algn="just" eaLnBrk="1" fontAlgn="auto" hangingPunct="1">
              <a:lnSpc>
                <a:spcPts val="2800"/>
              </a:lnSpc>
              <a:spcAft>
                <a:spcPts val="0"/>
              </a:spcAft>
              <a:buFont typeface="Wingdings" pitchFamily="2" charset="2"/>
              <a:buChar char="§"/>
              <a:tabLst>
                <a:tab pos="174625" algn="l"/>
              </a:tabLst>
              <a:defRPr/>
            </a:pPr>
            <a:r>
              <a:rPr lang="en-US" sz="2600" dirty="0" smtClean="0">
                <a:latin typeface="Arial Narrow" pitchFamily="34" charset="0"/>
                <a:ea typeface="+mn-ea"/>
              </a:rPr>
              <a:t>Similar dose of heated toxin is injected ID in other forearm (Control)</a:t>
            </a:r>
          </a:p>
          <a:p>
            <a:pPr marL="0" indent="87313" algn="just" eaLnBrk="1" fontAlgn="auto" hangingPunct="1">
              <a:lnSpc>
                <a:spcPts val="2800"/>
              </a:lnSpc>
              <a:spcAft>
                <a:spcPts val="0"/>
              </a:spcAft>
              <a:buFont typeface="Wingdings" pitchFamily="2" charset="2"/>
              <a:buChar char="§"/>
              <a:tabLst>
                <a:tab pos="174625" algn="l"/>
              </a:tabLst>
              <a:defRPr/>
            </a:pPr>
            <a:r>
              <a:rPr lang="en-US" sz="2700" b="1" dirty="0" smtClean="0">
                <a:solidFill>
                  <a:srgbClr val="FF0000"/>
                </a:solidFill>
                <a:latin typeface="Arial Narrow" pitchFamily="34" charset="0"/>
                <a:ea typeface="+mn-ea"/>
              </a:rPr>
              <a:t>Positive Schick test</a:t>
            </a:r>
          </a:p>
          <a:p>
            <a:pPr marL="0" indent="87313" algn="just" eaLnBrk="1" fontAlgn="auto" hangingPunct="1">
              <a:lnSpc>
                <a:spcPts val="2800"/>
              </a:lnSpc>
              <a:spcAft>
                <a:spcPts val="0"/>
              </a:spcAft>
              <a:buFont typeface="Wingdings" pitchFamily="2" charset="2"/>
              <a:buChar char="ü"/>
              <a:tabLst>
                <a:tab pos="174625" algn="l"/>
              </a:tabLst>
              <a:defRPr/>
            </a:pPr>
            <a:r>
              <a:rPr lang="en-US" sz="2700" dirty="0" smtClean="0">
                <a:latin typeface="Arial Narrow" pitchFamily="34" charset="0"/>
                <a:ea typeface="+mn-ea"/>
              </a:rPr>
              <a:t>Redness and swelling in test forearm</a:t>
            </a:r>
          </a:p>
          <a:p>
            <a:pPr marL="0" indent="87313" algn="just" eaLnBrk="1" fontAlgn="auto" hangingPunct="1">
              <a:lnSpc>
                <a:spcPts val="2800"/>
              </a:lnSpc>
              <a:spcAft>
                <a:spcPts val="0"/>
              </a:spcAft>
              <a:buFont typeface="Wingdings" pitchFamily="2" charset="2"/>
              <a:buChar char="ü"/>
              <a:tabLst>
                <a:tab pos="174625" algn="l"/>
              </a:tabLst>
              <a:defRPr/>
            </a:pPr>
            <a:r>
              <a:rPr lang="en-US" sz="2700" dirty="0" smtClean="0">
                <a:latin typeface="Arial Narrow" pitchFamily="34" charset="0"/>
                <a:ea typeface="+mn-ea"/>
              </a:rPr>
              <a:t>Reaction increases for several days and then slowly disappear</a:t>
            </a:r>
          </a:p>
          <a:p>
            <a:pPr marL="0" indent="87313" algn="just" eaLnBrk="1" fontAlgn="auto" hangingPunct="1">
              <a:lnSpc>
                <a:spcPts val="2800"/>
              </a:lnSpc>
              <a:spcAft>
                <a:spcPts val="0"/>
              </a:spcAft>
              <a:buFont typeface="Wingdings" pitchFamily="2" charset="2"/>
              <a:buChar char="ü"/>
              <a:tabLst>
                <a:tab pos="174625" algn="l"/>
              </a:tabLst>
              <a:defRPr/>
            </a:pPr>
            <a:r>
              <a:rPr lang="en-US" sz="2700" dirty="0" smtClean="0">
                <a:latin typeface="Arial Narrow" pitchFamily="34" charset="0"/>
                <a:ea typeface="+mn-ea"/>
              </a:rPr>
              <a:t>Means the person is non-immune and sensitive </a:t>
            </a:r>
          </a:p>
          <a:p>
            <a:pPr marL="0" indent="87313" algn="just" eaLnBrk="1" fontAlgn="auto" hangingPunct="1">
              <a:lnSpc>
                <a:spcPts val="2800"/>
              </a:lnSpc>
              <a:spcAft>
                <a:spcPts val="0"/>
              </a:spcAft>
              <a:buFont typeface="Wingdings" pitchFamily="2" charset="2"/>
              <a:buChar char="ü"/>
              <a:tabLst>
                <a:tab pos="174625" algn="l"/>
              </a:tabLst>
              <a:defRPr/>
            </a:pPr>
            <a:r>
              <a:rPr lang="en-US" sz="2700" dirty="0" smtClean="0">
                <a:latin typeface="Arial Narrow" pitchFamily="34" charset="0"/>
                <a:ea typeface="+mn-ea"/>
              </a:rPr>
              <a:t>Susceptible to diphtheria</a:t>
            </a:r>
          </a:p>
          <a:p>
            <a:pPr marL="0" indent="87313" algn="just" eaLnBrk="1" fontAlgn="auto" hangingPunct="1">
              <a:lnSpc>
                <a:spcPts val="2800"/>
              </a:lnSpc>
              <a:spcAft>
                <a:spcPts val="0"/>
              </a:spcAft>
              <a:buFont typeface="Wingdings" pitchFamily="2" charset="2"/>
              <a:buChar char="§"/>
              <a:tabLst>
                <a:tab pos="174625" algn="l"/>
              </a:tabLst>
              <a:defRPr/>
            </a:pPr>
            <a:r>
              <a:rPr lang="en-US" sz="2700" b="1" dirty="0" smtClean="0">
                <a:solidFill>
                  <a:srgbClr val="7030A0"/>
                </a:solidFill>
                <a:latin typeface="Arial Narrow" pitchFamily="34" charset="0"/>
                <a:ea typeface="+mn-ea"/>
              </a:rPr>
              <a:t>Negative Schick test</a:t>
            </a:r>
          </a:p>
          <a:p>
            <a:pPr marL="0" indent="87313" algn="just" eaLnBrk="1" fontAlgn="auto" hangingPunct="1">
              <a:lnSpc>
                <a:spcPts val="2800"/>
              </a:lnSpc>
              <a:spcAft>
                <a:spcPts val="0"/>
              </a:spcAft>
              <a:buFont typeface="Wingdings" pitchFamily="2" charset="2"/>
              <a:buChar char="ü"/>
              <a:tabLst>
                <a:tab pos="174625" algn="l"/>
              </a:tabLst>
              <a:defRPr/>
            </a:pPr>
            <a:r>
              <a:rPr lang="en-US" sz="2700" dirty="0" smtClean="0">
                <a:latin typeface="Arial Narrow" pitchFamily="34" charset="0"/>
                <a:ea typeface="+mn-ea"/>
              </a:rPr>
              <a:t>No reaction appears in both forearms (Test &amp; Control)</a:t>
            </a:r>
          </a:p>
          <a:p>
            <a:pPr marL="0" indent="87313" algn="just" eaLnBrk="1" fontAlgn="auto" hangingPunct="1">
              <a:lnSpc>
                <a:spcPts val="2800"/>
              </a:lnSpc>
              <a:spcAft>
                <a:spcPts val="0"/>
              </a:spcAft>
              <a:buFont typeface="Wingdings" pitchFamily="2" charset="2"/>
              <a:buChar char="ü"/>
              <a:tabLst>
                <a:tab pos="174625" algn="l"/>
              </a:tabLst>
              <a:defRPr/>
            </a:pPr>
            <a:r>
              <a:rPr lang="en-US" sz="2700" dirty="0" smtClean="0">
                <a:latin typeface="Arial Narrow" pitchFamily="34" charset="0"/>
                <a:ea typeface="+mn-ea"/>
              </a:rPr>
              <a:t>This means the person is immune and non-sensitive </a:t>
            </a:r>
          </a:p>
        </p:txBody>
      </p:sp>
      <p:sp>
        <p:nvSpPr>
          <p:cNvPr id="12493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48CD5D5E-DEB6-4544-BAE9-92A2F1644264}" type="slidenum">
              <a:rPr lang="en-GB">
                <a:solidFill>
                  <a:schemeClr val="tx1">
                    <a:tint val="75000"/>
                  </a:schemeClr>
                </a:solidFill>
                <a:latin typeface="+mn-lt"/>
                <a:cs typeface="+mn-cs"/>
              </a:rPr>
              <a:pPr fontAlgn="auto">
                <a:spcBef>
                  <a:spcPts val="0"/>
                </a:spcBef>
                <a:spcAft>
                  <a:spcPts val="0"/>
                </a:spcAft>
                <a:defRPr/>
              </a:pPr>
              <a:t>165</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a:xfrm>
            <a:off x="179388" y="214313"/>
            <a:ext cx="8678862" cy="6429375"/>
          </a:xfrm>
        </p:spPr>
        <p:txBody>
          <a:bodyPr/>
          <a:lstStyle/>
          <a:p>
            <a:pPr algn="just" eaLnBrk="1" hangingPunct="1">
              <a:lnSpc>
                <a:spcPts val="3100"/>
              </a:lnSpc>
              <a:buFont typeface="Wingdings" pitchFamily="2" charset="2"/>
              <a:buChar char="Ø"/>
              <a:defRPr/>
            </a:pPr>
            <a:r>
              <a:rPr lang="en-US" b="1" dirty="0" smtClean="0">
                <a:solidFill>
                  <a:srgbClr val="FF0000"/>
                </a:solidFill>
                <a:latin typeface="Arial Narrow" pitchFamily="34" charset="0"/>
                <a:ea typeface="+mn-ea"/>
              </a:rPr>
              <a:t>Immunization</a:t>
            </a:r>
          </a:p>
          <a:p>
            <a:pPr marL="514350" indent="-514350" algn="just" eaLnBrk="1" hangingPunct="1">
              <a:lnSpc>
                <a:spcPts val="3100"/>
              </a:lnSpc>
              <a:buFont typeface="Wingdings" pitchFamily="2" charset="2"/>
              <a:buChar char="§"/>
              <a:defRPr/>
            </a:pPr>
            <a:r>
              <a:rPr lang="en-US" sz="2800" b="1" dirty="0" smtClean="0">
                <a:solidFill>
                  <a:srgbClr val="7030A0"/>
                </a:solidFill>
                <a:latin typeface="Arial Narrow" pitchFamily="34" charset="0"/>
                <a:ea typeface="+mn-ea"/>
              </a:rPr>
              <a:t>Active immunization (Prophylaxis)</a:t>
            </a:r>
          </a:p>
          <a:p>
            <a:pPr lvl="1" algn="just" eaLnBrk="1" hangingPunct="1">
              <a:lnSpc>
                <a:spcPts val="3100"/>
              </a:lnSpc>
              <a:buFont typeface="Wingdings" pitchFamily="2" charset="2"/>
              <a:buChar char="q"/>
              <a:defRPr/>
            </a:pPr>
            <a:r>
              <a:rPr lang="en-US" dirty="0" smtClean="0">
                <a:latin typeface="Arial Narrow" pitchFamily="34" charset="0"/>
                <a:ea typeface="+mn-ea"/>
              </a:rPr>
              <a:t>Diphtheria </a:t>
            </a:r>
            <a:r>
              <a:rPr lang="en-US" dirty="0" err="1" smtClean="0">
                <a:latin typeface="Arial Narrow" pitchFamily="34" charset="0"/>
                <a:ea typeface="+mn-ea"/>
              </a:rPr>
              <a:t>Toxoid</a:t>
            </a:r>
            <a:r>
              <a:rPr lang="en-US" dirty="0" smtClean="0">
                <a:latin typeface="Arial Narrow" pitchFamily="34" charset="0"/>
                <a:ea typeface="+mn-ea"/>
              </a:rPr>
              <a:t> (Inactivated diphtheria toxin)</a:t>
            </a:r>
          </a:p>
          <a:p>
            <a:pPr lvl="1" algn="just" eaLnBrk="1" hangingPunct="1">
              <a:lnSpc>
                <a:spcPts val="3100"/>
              </a:lnSpc>
              <a:buFont typeface="Wingdings" pitchFamily="2" charset="2"/>
              <a:buChar char="q"/>
              <a:defRPr/>
            </a:pPr>
            <a:r>
              <a:rPr lang="en-US" dirty="0" smtClean="0">
                <a:latin typeface="Arial Narrow" pitchFamily="34" charset="0"/>
                <a:ea typeface="+mn-ea"/>
              </a:rPr>
              <a:t>DTP vaccine (Containing Diphtheria </a:t>
            </a:r>
            <a:r>
              <a:rPr lang="en-US" dirty="0" err="1" smtClean="0">
                <a:latin typeface="Arial Narrow" pitchFamily="34" charset="0"/>
                <a:ea typeface="+mn-ea"/>
              </a:rPr>
              <a:t>Toxoid</a:t>
            </a:r>
            <a:r>
              <a:rPr lang="en-US" dirty="0" smtClean="0">
                <a:latin typeface="Arial Narrow" pitchFamily="34" charset="0"/>
                <a:ea typeface="+mn-ea"/>
              </a:rPr>
              <a:t>)</a:t>
            </a:r>
          </a:p>
          <a:p>
            <a:pPr lvl="2" algn="just" eaLnBrk="1" hangingPunct="1">
              <a:lnSpc>
                <a:spcPts val="3100"/>
              </a:lnSpc>
              <a:buFont typeface="Courier New" pitchFamily="49" charset="0"/>
              <a:buChar char="o"/>
              <a:defRPr/>
            </a:pPr>
            <a:r>
              <a:rPr lang="en-US" sz="2800" dirty="0" smtClean="0">
                <a:latin typeface="Arial Narrow" pitchFamily="34" charset="0"/>
                <a:ea typeface="+mn-ea"/>
              </a:rPr>
              <a:t>3 doses at 2 months intervals</a:t>
            </a:r>
          </a:p>
          <a:p>
            <a:pPr lvl="2" algn="just" eaLnBrk="1" hangingPunct="1">
              <a:lnSpc>
                <a:spcPts val="3100"/>
              </a:lnSpc>
              <a:buFont typeface="Courier New" pitchFamily="49" charset="0"/>
              <a:buChar char="o"/>
              <a:defRPr/>
            </a:pPr>
            <a:r>
              <a:rPr lang="en-US" sz="2800" dirty="0" smtClean="0">
                <a:latin typeface="Arial Narrow" pitchFamily="34" charset="0"/>
                <a:ea typeface="+mn-ea"/>
              </a:rPr>
              <a:t>Given at 2,4,6 months of birth</a:t>
            </a:r>
          </a:p>
          <a:p>
            <a:pPr lvl="2" algn="just" eaLnBrk="1" hangingPunct="1">
              <a:lnSpc>
                <a:spcPts val="3100"/>
              </a:lnSpc>
              <a:buFont typeface="Courier New" pitchFamily="49" charset="0"/>
              <a:buChar char="o"/>
              <a:defRPr/>
            </a:pPr>
            <a:r>
              <a:rPr lang="en-US" sz="2800" dirty="0" smtClean="0">
                <a:latin typeface="Arial Narrow" pitchFamily="34" charset="0"/>
                <a:ea typeface="+mn-ea"/>
              </a:rPr>
              <a:t>Booster doses at 18 month and school entry age</a:t>
            </a:r>
          </a:p>
          <a:p>
            <a:pPr lvl="2" algn="just" eaLnBrk="1" hangingPunct="1">
              <a:lnSpc>
                <a:spcPts val="3100"/>
              </a:lnSpc>
              <a:buFont typeface="Courier New" pitchFamily="49" charset="0"/>
              <a:buChar char="o"/>
              <a:defRPr/>
            </a:pPr>
            <a:r>
              <a:rPr lang="en-US" sz="2800" dirty="0" smtClean="0">
                <a:latin typeface="Arial Narrow" pitchFamily="34" charset="0"/>
                <a:ea typeface="+mn-ea"/>
              </a:rPr>
              <a:t>Booster dose each 10 years</a:t>
            </a:r>
          </a:p>
          <a:p>
            <a:pPr algn="just" eaLnBrk="1" hangingPunct="1">
              <a:lnSpc>
                <a:spcPts val="3100"/>
              </a:lnSpc>
              <a:buFont typeface="Wingdings" pitchFamily="2" charset="2"/>
              <a:buChar char="§"/>
              <a:defRPr/>
            </a:pPr>
            <a:r>
              <a:rPr lang="en-US" sz="2800" b="1" dirty="0" smtClean="0">
                <a:solidFill>
                  <a:srgbClr val="7030A0"/>
                </a:solidFill>
                <a:latin typeface="Arial Narrow" pitchFamily="34" charset="0"/>
                <a:ea typeface="+mn-ea"/>
              </a:rPr>
              <a:t>Passive immunization (Treatment)</a:t>
            </a:r>
          </a:p>
          <a:p>
            <a:pPr lvl="1" algn="just" eaLnBrk="1" hangingPunct="1">
              <a:lnSpc>
                <a:spcPts val="3100"/>
              </a:lnSpc>
              <a:buFont typeface="Wingdings" pitchFamily="2" charset="2"/>
              <a:buChar char="§"/>
              <a:defRPr/>
            </a:pPr>
            <a:r>
              <a:rPr lang="en-US" dirty="0" smtClean="0">
                <a:latin typeface="Arial Narrow" pitchFamily="34" charset="0"/>
                <a:ea typeface="+mn-ea"/>
              </a:rPr>
              <a:t>Administration of antitoxin</a:t>
            </a:r>
            <a:endParaRPr lang="en-US" b="1" dirty="0" smtClean="0">
              <a:solidFill>
                <a:srgbClr val="0070C0"/>
              </a:solidFill>
              <a:latin typeface="Arial Narrow" pitchFamily="34" charset="0"/>
              <a:ea typeface="+mn-ea"/>
            </a:endParaRPr>
          </a:p>
          <a:p>
            <a:pPr algn="just" eaLnBrk="1" hangingPunct="1">
              <a:lnSpc>
                <a:spcPts val="3100"/>
              </a:lnSpc>
              <a:buFont typeface="Wingdings" pitchFamily="2" charset="2"/>
              <a:buChar char="Ø"/>
              <a:defRPr/>
            </a:pPr>
            <a:r>
              <a:rPr lang="en-US" b="1" dirty="0" smtClean="0">
                <a:solidFill>
                  <a:srgbClr val="FF0000"/>
                </a:solidFill>
                <a:latin typeface="Arial Narrow" pitchFamily="34" charset="0"/>
                <a:ea typeface="+mn-ea"/>
              </a:rPr>
              <a:t>Treatment</a:t>
            </a:r>
          </a:p>
          <a:p>
            <a:pPr marL="514350" indent="-514350" algn="just" eaLnBrk="1" hangingPunct="1">
              <a:lnSpc>
                <a:spcPts val="3100"/>
              </a:lnSpc>
              <a:buFont typeface="+mj-lt"/>
              <a:buAutoNum type="arabicPeriod"/>
              <a:defRPr/>
            </a:pPr>
            <a:r>
              <a:rPr lang="en-US" sz="2800" dirty="0" smtClean="0">
                <a:latin typeface="Arial Narrow" pitchFamily="34" charset="0"/>
                <a:ea typeface="+mn-ea"/>
              </a:rPr>
              <a:t>Administration of antitoxin to neutralize the circulating toxin</a:t>
            </a:r>
          </a:p>
          <a:p>
            <a:pPr marL="514350" indent="-514350" algn="just" eaLnBrk="1" hangingPunct="1">
              <a:lnSpc>
                <a:spcPts val="3100"/>
              </a:lnSpc>
              <a:buFont typeface="+mj-lt"/>
              <a:buAutoNum type="arabicPeriod"/>
              <a:defRPr/>
            </a:pPr>
            <a:r>
              <a:rPr lang="en-US" sz="2800" dirty="0" smtClean="0">
                <a:latin typeface="Arial Narrow" pitchFamily="34" charset="0"/>
                <a:ea typeface="+mn-ea"/>
              </a:rPr>
              <a:t>Penicillin or Erythromycin to eradicate organism</a:t>
            </a:r>
          </a:p>
        </p:txBody>
      </p:sp>
      <p:sp>
        <p:nvSpPr>
          <p:cNvPr id="125956"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3"/>
          <p:cNvSpPr>
            <a:spLocks noGrp="1"/>
          </p:cNvSpPr>
          <p:nvPr>
            <p:ph type="sldNum" sz="quarter" idx="12"/>
          </p:nvPr>
        </p:nvSpPr>
        <p:spPr/>
        <p:txBody>
          <a:bodyPr rtlCol="0"/>
          <a:lstStyle/>
          <a:p>
            <a:pPr fontAlgn="auto">
              <a:spcBef>
                <a:spcPts val="0"/>
              </a:spcBef>
              <a:spcAft>
                <a:spcPts val="0"/>
              </a:spcAft>
              <a:defRPr/>
            </a:pPr>
            <a:fld id="{980DBC7F-3F1E-4670-968E-D2BBAE3ADA6C}" type="slidenum">
              <a:rPr lang="en-GB">
                <a:solidFill>
                  <a:schemeClr val="tx1">
                    <a:tint val="75000"/>
                  </a:schemeClr>
                </a:solidFill>
                <a:latin typeface="+mn-lt"/>
                <a:cs typeface="+mn-cs"/>
              </a:rPr>
              <a:pPr fontAlgn="auto">
                <a:spcBef>
                  <a:spcPts val="0"/>
                </a:spcBef>
                <a:spcAft>
                  <a:spcPts val="0"/>
                </a:spcAft>
                <a:defRPr/>
              </a:pPr>
              <a:t>166</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457200" y="274638"/>
            <a:ext cx="8229600" cy="868362"/>
          </a:xfrm>
        </p:spPr>
        <p:txBody>
          <a:bodyPr/>
          <a:lstStyle/>
          <a:p>
            <a:pPr marL="342900" indent="-342900" eaLnBrk="1" hangingPunct="1"/>
            <a:r>
              <a:rPr lang="en-US" altLang="en-US" sz="4800" b="1" smtClean="0">
                <a:solidFill>
                  <a:srgbClr val="002060"/>
                </a:solidFill>
                <a:latin typeface="Arial Narrow" pitchFamily="34" charset="0"/>
              </a:rPr>
              <a:t>Listeria</a:t>
            </a:r>
          </a:p>
        </p:txBody>
      </p:sp>
      <p:sp>
        <p:nvSpPr>
          <p:cNvPr id="129027" name="Rectangle 3"/>
          <p:cNvSpPr>
            <a:spLocks noGrp="1" noChangeArrowheads="1"/>
          </p:cNvSpPr>
          <p:nvPr>
            <p:ph idx="1"/>
          </p:nvPr>
        </p:nvSpPr>
        <p:spPr>
          <a:xfrm>
            <a:off x="457200" y="1371600"/>
            <a:ext cx="8229600" cy="4953000"/>
          </a:xfrm>
        </p:spPr>
        <p:txBody>
          <a:bodyPr/>
          <a:lstStyle/>
          <a:p>
            <a:pPr algn="just" eaLnBrk="1" hangingPunct="1">
              <a:lnSpc>
                <a:spcPts val="3200"/>
              </a:lnSpc>
              <a:buFont typeface="Wingdings" pitchFamily="2" charset="2"/>
              <a:buChar char="§"/>
            </a:pPr>
            <a:r>
              <a:rPr lang="en-US" altLang="en-US" b="1" smtClean="0">
                <a:solidFill>
                  <a:srgbClr val="FF0000"/>
                </a:solidFill>
                <a:latin typeface="Arial Narrow" pitchFamily="34" charset="0"/>
              </a:rPr>
              <a:t>General Characteristics</a:t>
            </a:r>
            <a:endParaRPr lang="en-US" altLang="en-US" b="1" i="1" smtClean="0">
              <a:solidFill>
                <a:srgbClr val="FF0000"/>
              </a:solidFill>
              <a:latin typeface="Arial Narrow" pitchFamily="34" charset="0"/>
            </a:endParaRPr>
          </a:p>
          <a:p>
            <a:pPr algn="just" eaLnBrk="1" hangingPunct="1">
              <a:lnSpc>
                <a:spcPts val="3200"/>
              </a:lnSpc>
              <a:buFont typeface="Wingdings" pitchFamily="2" charset="2"/>
              <a:buChar char="§"/>
            </a:pPr>
            <a:r>
              <a:rPr lang="en-US" altLang="en-US" sz="2800" smtClean="0">
                <a:latin typeface="Arial Narrow" pitchFamily="34" charset="0"/>
              </a:rPr>
              <a:t>Gram-positive short coccobacilli </a:t>
            </a:r>
            <a:r>
              <a:rPr lang="en-US" altLang="en-US" sz="2400" smtClean="0">
                <a:latin typeface="Arial Narrow" pitchFamily="34" charset="0"/>
              </a:rPr>
              <a:t>(0.5-2 by 0.4-0.5 µm)</a:t>
            </a:r>
          </a:p>
          <a:p>
            <a:pPr algn="just" eaLnBrk="1" hangingPunct="1">
              <a:lnSpc>
                <a:spcPts val="3200"/>
              </a:lnSpc>
              <a:buFont typeface="Wingdings" pitchFamily="2" charset="2"/>
              <a:buChar char="§"/>
            </a:pPr>
            <a:r>
              <a:rPr lang="en-US" altLang="zh-TW" sz="2800" smtClean="0">
                <a:latin typeface="Arial Narrow" pitchFamily="34" charset="0"/>
                <a:ea typeface="PMingLiU" pitchFamily="18" charset="-120"/>
              </a:rPr>
              <a:t>Singly or in short chains</a:t>
            </a:r>
            <a:endParaRPr lang="en-US" altLang="en-US" sz="2800" smtClean="0">
              <a:latin typeface="Arial Narrow" pitchFamily="34" charset="0"/>
            </a:endParaRPr>
          </a:p>
          <a:p>
            <a:pPr algn="just" eaLnBrk="1" hangingPunct="1">
              <a:lnSpc>
                <a:spcPts val="3200"/>
              </a:lnSpc>
              <a:buFont typeface="Wingdings" pitchFamily="2" charset="2"/>
              <a:buChar char="§"/>
            </a:pPr>
            <a:r>
              <a:rPr lang="en-US" altLang="en-US" sz="2800" smtClean="0">
                <a:latin typeface="Arial Narrow" pitchFamily="34" charset="0"/>
              </a:rPr>
              <a:t>Non-spore formers, motile </a:t>
            </a:r>
            <a:r>
              <a:rPr lang="en-US" altLang="en-US" sz="2600" smtClean="0">
                <a:latin typeface="Arial Narrow" pitchFamily="34" charset="0"/>
              </a:rPr>
              <a:t>(</a:t>
            </a:r>
            <a:r>
              <a:rPr lang="en-US" altLang="en-US" sz="2600" b="1" u="sng" smtClean="0">
                <a:solidFill>
                  <a:srgbClr val="7030A0"/>
                </a:solidFill>
                <a:latin typeface="Arial Narrow" pitchFamily="34" charset="0"/>
              </a:rPr>
              <a:t>tumbling motility at room temp</a:t>
            </a:r>
            <a:r>
              <a:rPr lang="en-US" altLang="en-US" sz="2600" smtClean="0">
                <a:latin typeface="Arial Narrow" pitchFamily="34" charset="0"/>
              </a:rPr>
              <a:t>)</a:t>
            </a:r>
          </a:p>
          <a:p>
            <a:pPr algn="just" eaLnBrk="1" hangingPunct="1">
              <a:lnSpc>
                <a:spcPts val="3200"/>
              </a:lnSpc>
              <a:buFont typeface="Wingdings" pitchFamily="2" charset="2"/>
              <a:buChar char="§"/>
            </a:pPr>
            <a:r>
              <a:rPr lang="en-US" altLang="en-US" sz="2800" smtClean="0">
                <a:latin typeface="Arial Narrow" pitchFamily="34" charset="0"/>
              </a:rPr>
              <a:t>Facultative anaerobes, Fermentative, Catalase positive</a:t>
            </a:r>
          </a:p>
          <a:p>
            <a:pPr algn="just" eaLnBrk="1" hangingPunct="1">
              <a:lnSpc>
                <a:spcPts val="3200"/>
              </a:lnSpc>
              <a:buFont typeface="Wingdings" pitchFamily="2" charset="2"/>
              <a:buChar char="§"/>
            </a:pPr>
            <a:r>
              <a:rPr lang="en-US" altLang="en-US" sz="2800" smtClean="0">
                <a:latin typeface="Arial Narrow" pitchFamily="34" charset="0"/>
              </a:rPr>
              <a:t>Weak beta-hemolytsis</a:t>
            </a:r>
          </a:p>
          <a:p>
            <a:pPr algn="just" eaLnBrk="1" hangingPunct="1">
              <a:lnSpc>
                <a:spcPts val="3200"/>
              </a:lnSpc>
              <a:buFont typeface="Wingdings" pitchFamily="2" charset="2"/>
              <a:buChar char="§"/>
            </a:pPr>
            <a:r>
              <a:rPr lang="en-US" altLang="en-US" sz="2800" smtClean="0">
                <a:latin typeface="Arial Narrow" pitchFamily="34" charset="0"/>
              </a:rPr>
              <a:t>Growth range = (-1 to 45°C) optimum 30-35ºC</a:t>
            </a:r>
          </a:p>
          <a:p>
            <a:pPr algn="just" eaLnBrk="1" hangingPunct="1">
              <a:lnSpc>
                <a:spcPts val="3200"/>
              </a:lnSpc>
              <a:buFont typeface="Wingdings" pitchFamily="2" charset="2"/>
              <a:buChar char="§"/>
            </a:pPr>
            <a:r>
              <a:rPr lang="en-AU" altLang="en-US" sz="2800" smtClean="0">
                <a:latin typeface="Arial Narrow" pitchFamily="34" charset="0"/>
              </a:rPr>
              <a:t>Grows at pH 4.4 and 9.6 </a:t>
            </a:r>
            <a:r>
              <a:rPr lang="en-US" altLang="en-US" sz="2800" smtClean="0">
                <a:latin typeface="Arial Narrow" pitchFamily="34" charset="0"/>
              </a:rPr>
              <a:t>optimum pH 6.5-7.5</a:t>
            </a:r>
            <a:endParaRPr lang="en-AU" altLang="en-US" sz="2800" smtClean="0">
              <a:latin typeface="Arial Narrow" pitchFamily="34" charset="0"/>
            </a:endParaRPr>
          </a:p>
          <a:p>
            <a:pPr algn="just" eaLnBrk="1" hangingPunct="1">
              <a:lnSpc>
                <a:spcPts val="3200"/>
              </a:lnSpc>
              <a:buFont typeface="Wingdings" pitchFamily="2" charset="2"/>
              <a:buChar char="§"/>
            </a:pPr>
            <a:r>
              <a:rPr lang="en-AU" altLang="en-US" sz="2800" b="1" smtClean="0">
                <a:solidFill>
                  <a:srgbClr val="7030A0"/>
                </a:solidFill>
                <a:latin typeface="Arial Narrow" pitchFamily="34" charset="0"/>
              </a:rPr>
              <a:t>Facultative intracellular pathogen</a:t>
            </a:r>
          </a:p>
          <a:p>
            <a:pPr algn="just" eaLnBrk="1" hangingPunct="1">
              <a:lnSpc>
                <a:spcPts val="3200"/>
              </a:lnSpc>
              <a:buFont typeface="Wingdings" pitchFamily="2" charset="2"/>
              <a:buChar char="§"/>
            </a:pPr>
            <a:r>
              <a:rPr lang="en-AU" altLang="en-US" sz="2800" b="1" smtClean="0">
                <a:solidFill>
                  <a:srgbClr val="7030A0"/>
                </a:solidFill>
                <a:latin typeface="Arial Narrow" pitchFamily="34" charset="0"/>
              </a:rPr>
              <a:t>10 species; </a:t>
            </a:r>
            <a:r>
              <a:rPr lang="en-US" altLang="en-US" sz="2800" i="1" smtClean="0">
                <a:latin typeface="Arial Narrow" pitchFamily="34" charset="0"/>
              </a:rPr>
              <a:t>L. monocytogenes</a:t>
            </a:r>
            <a:r>
              <a:rPr lang="en-AU" altLang="en-US" sz="2800" i="1" smtClean="0">
                <a:latin typeface="Arial Narrow" pitchFamily="34" charset="0"/>
              </a:rPr>
              <a:t> </a:t>
            </a:r>
            <a:r>
              <a:rPr lang="en-AU" altLang="en-US" sz="2800" smtClean="0">
                <a:latin typeface="Arial Narrow" pitchFamily="34" charset="0"/>
              </a:rPr>
              <a:t>is primary human pathogen</a:t>
            </a:r>
            <a:endParaRPr lang="en-AU" altLang="en-US" sz="2800" b="1" smtClean="0">
              <a:solidFill>
                <a:srgbClr val="7030A0"/>
              </a:solidFill>
              <a:latin typeface="Arial Narrow" pitchFamily="34" charset="0"/>
            </a:endParaRPr>
          </a:p>
        </p:txBody>
      </p:sp>
      <p:sp>
        <p:nvSpPr>
          <p:cNvPr id="12902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979DB0DD-2171-476A-BE27-54552A861D3D}" type="slidenum">
              <a:rPr lang="en-GB">
                <a:solidFill>
                  <a:schemeClr val="tx1">
                    <a:tint val="75000"/>
                  </a:schemeClr>
                </a:solidFill>
                <a:latin typeface="+mn-lt"/>
                <a:cs typeface="+mn-cs"/>
              </a:rPr>
              <a:pPr fontAlgn="auto">
                <a:spcBef>
                  <a:spcPts val="0"/>
                </a:spcBef>
                <a:spcAft>
                  <a:spcPts val="0"/>
                </a:spcAft>
                <a:defRPr/>
              </a:pPr>
              <a:t>167</a:t>
            </a:fld>
            <a:endParaRPr lang="en-GB">
              <a:solidFill>
                <a:schemeClr val="tx1">
                  <a:tint val="75000"/>
                </a:schemeClr>
              </a:solidFill>
              <a:latin typeface="+mn-lt"/>
              <a:cs typeface="+mn-cs"/>
            </a:endParaRPr>
          </a:p>
        </p:txBody>
      </p:sp>
      <p:pic>
        <p:nvPicPr>
          <p:cNvPr id="129031" name="Picture 8"/>
          <p:cNvPicPr>
            <a:picLocks noChangeAspect="1" noChangeArrowheads="1"/>
          </p:cNvPicPr>
          <p:nvPr/>
        </p:nvPicPr>
        <p:blipFill>
          <a:blip r:embed="rId2" cstate="print"/>
          <a:srcRect/>
          <a:stretch>
            <a:fillRect/>
          </a:stretch>
        </p:blipFill>
        <p:spPr bwMode="auto">
          <a:xfrm>
            <a:off x="7162800" y="4027488"/>
            <a:ext cx="1676400" cy="1687512"/>
          </a:xfrm>
          <a:prstGeom prst="rect">
            <a:avLst/>
          </a:prstGeom>
          <a:noFill/>
          <a:ln w="9525">
            <a:noFill/>
            <a:miter lim="800000"/>
            <a:headEnd/>
            <a:tailEnd/>
          </a:ln>
        </p:spPr>
      </p:pic>
      <p:pic>
        <p:nvPicPr>
          <p:cNvPr id="129032" name="Picture 9"/>
          <p:cNvPicPr>
            <a:picLocks noChangeAspect="1" noChangeArrowheads="1"/>
          </p:cNvPicPr>
          <p:nvPr/>
        </p:nvPicPr>
        <p:blipFill>
          <a:blip r:embed="rId3" cstate="print"/>
          <a:srcRect/>
          <a:stretch>
            <a:fillRect/>
          </a:stretch>
        </p:blipFill>
        <p:spPr bwMode="auto">
          <a:xfrm>
            <a:off x="7467600" y="990600"/>
            <a:ext cx="1524000" cy="1952625"/>
          </a:xfrm>
          <a:prstGeom prst="rect">
            <a:avLst/>
          </a:prstGeom>
          <a:noFill/>
          <a:ln w="9525">
            <a:noFill/>
            <a:miter lim="800000"/>
            <a:headEnd/>
            <a:tailEnd/>
          </a:ln>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57200" y="274638"/>
            <a:ext cx="8229600" cy="944562"/>
          </a:xfrm>
        </p:spPr>
        <p:txBody>
          <a:bodyPr/>
          <a:lstStyle/>
          <a:p>
            <a:pPr eaLnBrk="1" hangingPunct="1"/>
            <a:r>
              <a:rPr lang="en-US" altLang="en-US" b="1" smtClean="0">
                <a:solidFill>
                  <a:srgbClr val="002060"/>
                </a:solidFill>
                <a:latin typeface="Arial Narrow" pitchFamily="34" charset="0"/>
              </a:rPr>
              <a:t>Pathogenesis: Virulence factors</a:t>
            </a:r>
          </a:p>
        </p:txBody>
      </p:sp>
      <p:sp>
        <p:nvSpPr>
          <p:cNvPr id="130051" name="Rectangle 3"/>
          <p:cNvSpPr>
            <a:spLocks noGrp="1" noChangeArrowheads="1"/>
          </p:cNvSpPr>
          <p:nvPr>
            <p:ph idx="1"/>
          </p:nvPr>
        </p:nvSpPr>
        <p:spPr>
          <a:xfrm>
            <a:off x="304800" y="1219200"/>
            <a:ext cx="8610600" cy="5257800"/>
          </a:xfrm>
        </p:spPr>
        <p:txBody>
          <a:bodyPr/>
          <a:lstStyle/>
          <a:p>
            <a:pPr marL="514350" indent="-514350" algn="just" eaLnBrk="1" hangingPunct="1">
              <a:lnSpc>
                <a:spcPts val="2400"/>
              </a:lnSpc>
              <a:buFont typeface="Calibri" pitchFamily="34" charset="0"/>
              <a:buAutoNum type="arabicPeriod"/>
            </a:pPr>
            <a:r>
              <a:rPr lang="en-US" altLang="en-US" sz="2600" b="1" smtClean="0">
                <a:solidFill>
                  <a:srgbClr val="FF0000"/>
                </a:solidFill>
                <a:latin typeface="Arial Narrow" pitchFamily="34" charset="0"/>
              </a:rPr>
              <a:t>Growth at room temperature, Motility</a:t>
            </a:r>
          </a:p>
          <a:p>
            <a:pPr marL="514350" indent="-514350" algn="just" eaLnBrk="1" hangingPunct="1">
              <a:lnSpc>
                <a:spcPts val="2400"/>
              </a:lnSpc>
              <a:buFont typeface="Calibri" pitchFamily="34" charset="0"/>
              <a:buAutoNum type="arabicPeriod"/>
            </a:pPr>
            <a:r>
              <a:rPr lang="en-GB" altLang="en-US" sz="2600" b="1" smtClean="0">
                <a:solidFill>
                  <a:srgbClr val="FF0000"/>
                </a:solidFill>
                <a:latin typeface="Arial Narrow" pitchFamily="34" charset="0"/>
              </a:rPr>
              <a:t>Adherence and invasion </a:t>
            </a:r>
          </a:p>
          <a:p>
            <a:pPr lvl="1" algn="just" eaLnBrk="1" hangingPunct="1">
              <a:lnSpc>
                <a:spcPts val="2400"/>
              </a:lnSpc>
              <a:buFont typeface="Wingdings" pitchFamily="2" charset="2"/>
              <a:buChar char="§"/>
            </a:pPr>
            <a:r>
              <a:rPr lang="en-US" altLang="en-US" sz="2600" smtClean="0">
                <a:latin typeface="Arial Narrow" pitchFamily="34" charset="0"/>
              </a:rPr>
              <a:t>Attachment and invasion of intestinal mucosa </a:t>
            </a:r>
            <a:endParaRPr lang="en-GB" altLang="en-US" sz="2600" smtClean="0">
              <a:latin typeface="Arial Narrow" pitchFamily="34" charset="0"/>
            </a:endParaRPr>
          </a:p>
          <a:p>
            <a:pPr lvl="1" algn="just" eaLnBrk="1" hangingPunct="1">
              <a:lnSpc>
                <a:spcPts val="2400"/>
              </a:lnSpc>
              <a:buFont typeface="Wingdings" pitchFamily="2" charset="2"/>
              <a:buChar char="§"/>
            </a:pPr>
            <a:r>
              <a:rPr lang="en-GB" altLang="en-US" sz="2600" b="1" smtClean="0">
                <a:solidFill>
                  <a:srgbClr val="7030A0"/>
                </a:solidFill>
                <a:latin typeface="Arial Narrow" pitchFamily="34" charset="0"/>
              </a:rPr>
              <a:t>D-galactose receptors </a:t>
            </a:r>
            <a:r>
              <a:rPr lang="en-GB" altLang="en-US" sz="2600" smtClean="0">
                <a:latin typeface="Arial Narrow" pitchFamily="34" charset="0"/>
              </a:rPr>
              <a:t>on host intestinal epithelial cells by bacterial surface </a:t>
            </a:r>
            <a:r>
              <a:rPr lang="en-GB" altLang="en-US" sz="2600" b="1" smtClean="0">
                <a:solidFill>
                  <a:srgbClr val="7030A0"/>
                </a:solidFill>
                <a:latin typeface="Arial Narrow" pitchFamily="34" charset="0"/>
              </a:rPr>
              <a:t>D-galactose residues</a:t>
            </a:r>
            <a:endParaRPr lang="en-GB" altLang="en-US" sz="2600" smtClean="0">
              <a:latin typeface="Arial Narrow" pitchFamily="34" charset="0"/>
            </a:endParaRPr>
          </a:p>
          <a:p>
            <a:pPr lvl="1" algn="just" eaLnBrk="1" hangingPunct="1">
              <a:lnSpc>
                <a:spcPts val="2400"/>
              </a:lnSpc>
              <a:buFont typeface="Wingdings" pitchFamily="2" charset="2"/>
              <a:buChar char="§"/>
            </a:pPr>
            <a:r>
              <a:rPr lang="en-GB" altLang="en-US" sz="2600" smtClean="0">
                <a:latin typeface="Arial Narrow" pitchFamily="34" charset="0"/>
              </a:rPr>
              <a:t>The bacteria are then taken up by induced phagocytosis</a:t>
            </a:r>
          </a:p>
          <a:p>
            <a:pPr lvl="1" algn="just" eaLnBrk="1" hangingPunct="1">
              <a:lnSpc>
                <a:spcPts val="2400"/>
              </a:lnSpc>
              <a:buFont typeface="Wingdings" pitchFamily="2" charset="2"/>
              <a:buChar char="§"/>
            </a:pPr>
            <a:r>
              <a:rPr lang="en-GB" altLang="en-US" sz="2600" smtClean="0">
                <a:latin typeface="Arial Narrow" pitchFamily="34" charset="0"/>
              </a:rPr>
              <a:t>Organism can grow in macrophages and epithelial cells</a:t>
            </a:r>
            <a:r>
              <a:rPr lang="en-US" altLang="en-US" sz="2600" smtClean="0">
                <a:latin typeface="Arial Narrow" pitchFamily="34" charset="0"/>
              </a:rPr>
              <a:t> </a:t>
            </a:r>
          </a:p>
          <a:p>
            <a:pPr marL="514350" indent="-514350" algn="just" eaLnBrk="1" hangingPunct="1">
              <a:lnSpc>
                <a:spcPts val="2400"/>
              </a:lnSpc>
              <a:buFont typeface="Calibri" pitchFamily="34" charset="0"/>
              <a:buAutoNum type="arabicPeriod"/>
            </a:pPr>
            <a:r>
              <a:rPr lang="en-GB" altLang="en-US" sz="2600" b="1" smtClean="0">
                <a:solidFill>
                  <a:srgbClr val="FF0000"/>
                </a:solidFill>
                <a:latin typeface="Arial Narrow" pitchFamily="34" charset="0"/>
              </a:rPr>
              <a:t>Listeriolysin O (Hemolysin)</a:t>
            </a:r>
            <a:r>
              <a:rPr lang="en-US" altLang="en-US" sz="2600" b="1" smtClean="0">
                <a:solidFill>
                  <a:srgbClr val="FF0000"/>
                </a:solidFill>
                <a:latin typeface="Arial Narrow" pitchFamily="34" charset="0"/>
              </a:rPr>
              <a:t> </a:t>
            </a:r>
          </a:p>
          <a:p>
            <a:pPr marL="514350" indent="-514350" algn="just">
              <a:lnSpc>
                <a:spcPts val="2400"/>
              </a:lnSpc>
              <a:buFont typeface="Wingdings" pitchFamily="2" charset="2"/>
              <a:buChar char="§"/>
            </a:pPr>
            <a:r>
              <a:rPr lang="en-US" altLang="en-US" sz="2600" smtClean="0">
                <a:latin typeface="Arial Narrow" pitchFamily="34" charset="0"/>
              </a:rPr>
              <a:t>The most significant virulence factor</a:t>
            </a:r>
          </a:p>
          <a:p>
            <a:pPr marL="514350" indent="-514350" algn="just">
              <a:lnSpc>
                <a:spcPts val="2400"/>
              </a:lnSpc>
              <a:buFont typeface="Wingdings" pitchFamily="2" charset="2"/>
              <a:buChar char="§"/>
            </a:pPr>
            <a:r>
              <a:rPr lang="en-US" altLang="en-US" sz="2600" smtClean="0">
                <a:latin typeface="Arial Narrow" pitchFamily="34" charset="0"/>
              </a:rPr>
              <a:t>Lysis RBCs (β-hemolysis on blood agar)</a:t>
            </a:r>
          </a:p>
          <a:p>
            <a:pPr marL="514350" indent="-514350" algn="just">
              <a:lnSpc>
                <a:spcPts val="2400"/>
              </a:lnSpc>
              <a:buFont typeface="Wingdings" pitchFamily="2" charset="2"/>
              <a:buChar char="§"/>
            </a:pPr>
            <a:r>
              <a:rPr lang="en-US" altLang="en-US" sz="2600" smtClean="0">
                <a:latin typeface="Arial Narrow" pitchFamily="34" charset="0"/>
              </a:rPr>
              <a:t>It breaks phagosome and enter the cytoplasm of the phagocyte</a:t>
            </a:r>
          </a:p>
          <a:p>
            <a:pPr marL="514350" indent="-514350" algn="just">
              <a:lnSpc>
                <a:spcPts val="2400"/>
              </a:lnSpc>
              <a:buFont typeface="Wingdings" pitchFamily="2" charset="2"/>
              <a:buChar char="§"/>
            </a:pPr>
            <a:r>
              <a:rPr lang="en-US" altLang="en-US" sz="2600" smtClean="0">
                <a:latin typeface="Arial Narrow" pitchFamily="34" charset="0"/>
              </a:rPr>
              <a:t>Multiplies in the phagocyte and invades other tissues</a:t>
            </a:r>
          </a:p>
          <a:p>
            <a:pPr marL="514350" indent="-514350" algn="just" eaLnBrk="1" hangingPunct="1">
              <a:lnSpc>
                <a:spcPts val="2400"/>
              </a:lnSpc>
              <a:buFont typeface="Calibri" pitchFamily="34" charset="0"/>
              <a:buAutoNum type="arabicPeriod"/>
            </a:pPr>
            <a:r>
              <a:rPr lang="en-GB" altLang="en-US" sz="2600" b="1" smtClean="0">
                <a:solidFill>
                  <a:srgbClr val="FF0000"/>
                </a:solidFill>
                <a:latin typeface="Arial Narrow" pitchFamily="34" charset="0"/>
              </a:rPr>
              <a:t>Catalase and superoxide dismutase </a:t>
            </a:r>
          </a:p>
          <a:p>
            <a:pPr lvl="1" algn="just" eaLnBrk="1" hangingPunct="1">
              <a:lnSpc>
                <a:spcPts val="2400"/>
              </a:lnSpc>
              <a:buFont typeface="Wingdings" pitchFamily="2" charset="2"/>
              <a:buChar char="§"/>
            </a:pPr>
            <a:r>
              <a:rPr lang="en-GB" altLang="en-US" sz="2600" smtClean="0">
                <a:latin typeface="Arial Narrow" pitchFamily="34" charset="0"/>
              </a:rPr>
              <a:t>Neutralize the effects of the phagocytic oxidative burst</a:t>
            </a:r>
          </a:p>
          <a:p>
            <a:pPr marL="514350" indent="-514350" algn="just" eaLnBrk="1" hangingPunct="1">
              <a:lnSpc>
                <a:spcPts val="2400"/>
              </a:lnSpc>
              <a:buFont typeface="Wingdings" pitchFamily="2" charset="2"/>
              <a:buChar char="Ø"/>
            </a:pPr>
            <a:endParaRPr lang="en-US" altLang="en-US" sz="2600" smtClean="0">
              <a:latin typeface="Arial Narrow" pitchFamily="34" charset="0"/>
            </a:endParaRPr>
          </a:p>
        </p:txBody>
      </p:sp>
      <p:sp>
        <p:nvSpPr>
          <p:cNvPr id="13005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6E43B5D4-5F05-4828-AEDC-1401F9EBC773}" type="slidenum">
              <a:rPr lang="en-GB">
                <a:solidFill>
                  <a:schemeClr val="tx1">
                    <a:tint val="75000"/>
                  </a:schemeClr>
                </a:solidFill>
                <a:latin typeface="+mn-lt"/>
                <a:cs typeface="+mn-cs"/>
              </a:rPr>
              <a:pPr fontAlgn="auto">
                <a:spcBef>
                  <a:spcPts val="0"/>
                </a:spcBef>
                <a:spcAft>
                  <a:spcPts val="0"/>
                </a:spcAft>
                <a:defRPr/>
              </a:pPr>
              <a:t>168</a:t>
            </a:fld>
            <a:endParaRPr lang="en-GB">
              <a:solidFill>
                <a:schemeClr val="tx1">
                  <a:tint val="75000"/>
                </a:schemeClr>
              </a:solidFill>
              <a:latin typeface="+mn-lt"/>
              <a:cs typeface="+mn-cs"/>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457200" y="274638"/>
            <a:ext cx="8229600" cy="868362"/>
          </a:xfrm>
        </p:spPr>
        <p:txBody>
          <a:bodyPr/>
          <a:lstStyle/>
          <a:p>
            <a:pPr eaLnBrk="1" hangingPunct="1">
              <a:spcBef>
                <a:spcPct val="50000"/>
              </a:spcBef>
            </a:pPr>
            <a:r>
              <a:rPr lang="en-US" altLang="en-US" b="1" smtClean="0">
                <a:solidFill>
                  <a:srgbClr val="002060"/>
                </a:solidFill>
                <a:latin typeface="Arial Narrow" pitchFamily="34" charset="0"/>
              </a:rPr>
              <a:t>Where do we find Listeria?</a:t>
            </a:r>
          </a:p>
        </p:txBody>
      </p:sp>
      <p:sp>
        <p:nvSpPr>
          <p:cNvPr id="193539" name="Rectangle 3"/>
          <p:cNvSpPr>
            <a:spLocks noGrp="1" noChangeArrowheads="1"/>
          </p:cNvSpPr>
          <p:nvPr>
            <p:ph idx="1"/>
          </p:nvPr>
        </p:nvSpPr>
        <p:spPr>
          <a:xfrm>
            <a:off x="304800" y="1143000"/>
            <a:ext cx="8458200" cy="5181600"/>
          </a:xfrm>
        </p:spPr>
        <p:txBody>
          <a:bodyPr/>
          <a:lstStyle/>
          <a:p>
            <a:pPr>
              <a:lnSpc>
                <a:spcPts val="4200"/>
              </a:lnSpc>
              <a:buSzPct val="100000"/>
              <a:buFont typeface="Wingdings" pitchFamily="2" charset="2"/>
              <a:buChar char="§"/>
              <a:tabLst>
                <a:tab pos="1331913" algn="l"/>
                <a:tab pos="1744663" algn="l"/>
                <a:tab pos="1331913" algn="l"/>
                <a:tab pos="1744663" algn="l"/>
                <a:tab pos="1744663" algn="l"/>
                <a:tab pos="2155825" algn="l"/>
              </a:tabLst>
              <a:defRPr/>
            </a:pPr>
            <a:r>
              <a:rPr lang="en-US" sz="2800" dirty="0" smtClean="0">
                <a:latin typeface="Arial Narrow" pitchFamily="34" charset="0"/>
                <a:ea typeface="+mn-ea"/>
              </a:rPr>
              <a:t>Widely distributed in nature</a:t>
            </a:r>
          </a:p>
          <a:p>
            <a:pPr>
              <a:lnSpc>
                <a:spcPts val="4200"/>
              </a:lnSpc>
              <a:buSzPct val="100000"/>
              <a:buFont typeface="Wingdings" pitchFamily="2" charset="2"/>
              <a:buChar char="§"/>
              <a:tabLst>
                <a:tab pos="1331913" algn="l"/>
                <a:tab pos="1744663" algn="l"/>
                <a:tab pos="1331913" algn="l"/>
                <a:tab pos="1744663" algn="l"/>
                <a:tab pos="1744663" algn="l"/>
                <a:tab pos="2155825" algn="l"/>
              </a:tabLst>
              <a:defRPr/>
            </a:pPr>
            <a:r>
              <a:rPr lang="en-US" b="1" dirty="0" smtClean="0">
                <a:solidFill>
                  <a:srgbClr val="FF0000"/>
                </a:solidFill>
                <a:latin typeface="Arial Narrow" pitchFamily="34" charset="0"/>
                <a:ea typeface="+mn-ea"/>
              </a:rPr>
              <a:t>Environment</a:t>
            </a:r>
          </a:p>
          <a:p>
            <a:pPr marL="693738">
              <a:lnSpc>
                <a:spcPts val="4200"/>
              </a:lnSpc>
              <a:buSzPct val="100000"/>
              <a:buFont typeface="Wingdings" pitchFamily="2" charset="2"/>
              <a:buChar char="§"/>
              <a:tabLst>
                <a:tab pos="1331913" algn="l"/>
                <a:tab pos="1744663" algn="l"/>
                <a:tab pos="1331913" algn="l"/>
                <a:tab pos="1744663" algn="l"/>
                <a:tab pos="1744663" algn="l"/>
                <a:tab pos="2155825" algn="l"/>
              </a:tabLst>
              <a:defRPr/>
            </a:pPr>
            <a:r>
              <a:rPr lang="en-US" sz="2800" dirty="0" smtClean="0">
                <a:latin typeface="Arial Narrow" pitchFamily="34" charset="0"/>
                <a:ea typeface="+mn-ea"/>
              </a:rPr>
              <a:t>Soil, water, animal feces, sewage, decaying vegetation</a:t>
            </a:r>
          </a:p>
          <a:p>
            <a:pPr>
              <a:lnSpc>
                <a:spcPts val="4200"/>
              </a:lnSpc>
              <a:buSzPct val="100000"/>
              <a:buFont typeface="Wingdings" pitchFamily="2" charset="2"/>
              <a:buChar char="§"/>
              <a:tabLst>
                <a:tab pos="1331913" algn="l"/>
                <a:tab pos="1744663" algn="l"/>
                <a:tab pos="1331913" algn="l"/>
                <a:tab pos="1744663" algn="l"/>
                <a:tab pos="1744663" algn="l"/>
                <a:tab pos="2155825" algn="l"/>
              </a:tabLst>
              <a:defRPr/>
            </a:pPr>
            <a:r>
              <a:rPr lang="en-US" b="1" dirty="0" smtClean="0">
                <a:solidFill>
                  <a:srgbClr val="FF0000"/>
                </a:solidFill>
                <a:latin typeface="Arial Narrow" pitchFamily="34" charset="0"/>
                <a:ea typeface="+mn-ea"/>
              </a:rPr>
              <a:t>Food</a:t>
            </a:r>
          </a:p>
          <a:p>
            <a:pPr marL="693738">
              <a:lnSpc>
                <a:spcPts val="4200"/>
              </a:lnSpc>
              <a:buSzPct val="100000"/>
              <a:buFont typeface="Wingdings" pitchFamily="2" charset="2"/>
              <a:buChar char="§"/>
              <a:tabLst>
                <a:tab pos="1331913" algn="l"/>
                <a:tab pos="1744663" algn="l"/>
                <a:tab pos="1331913" algn="l"/>
                <a:tab pos="1744663" algn="l"/>
                <a:tab pos="1744663" algn="l"/>
                <a:tab pos="2155825" algn="l"/>
              </a:tabLst>
              <a:defRPr/>
            </a:pPr>
            <a:r>
              <a:rPr lang="en-US" sz="2800" dirty="0" smtClean="0">
                <a:latin typeface="Arial Narrow" pitchFamily="34" charset="0"/>
                <a:ea typeface="+mn-ea"/>
              </a:rPr>
              <a:t>Fresh food products of animal or plant origin</a:t>
            </a:r>
          </a:p>
          <a:p>
            <a:pPr marL="693738">
              <a:lnSpc>
                <a:spcPts val="4200"/>
              </a:lnSpc>
              <a:buSzPct val="100000"/>
              <a:buFont typeface="Wingdings" pitchFamily="2" charset="2"/>
              <a:buChar char="§"/>
              <a:tabLst>
                <a:tab pos="1331913" algn="l"/>
                <a:tab pos="1744663" algn="l"/>
                <a:tab pos="1331913" algn="l"/>
                <a:tab pos="1744663" algn="l"/>
                <a:tab pos="1744663" algn="l"/>
                <a:tab pos="2155825" algn="l"/>
              </a:tabLst>
              <a:defRPr/>
            </a:pPr>
            <a:r>
              <a:rPr lang="en-US" sz="2800" dirty="0" smtClean="0">
                <a:latin typeface="Arial Narrow" pitchFamily="34" charset="0"/>
                <a:ea typeface="+mn-ea"/>
              </a:rPr>
              <a:t>Animal food mammals, fish, birds (</a:t>
            </a:r>
            <a:r>
              <a:rPr lang="en-US" sz="2800" dirty="0" smtClean="0">
                <a:latin typeface="Arial Narrow" pitchFamily="34" charset="0"/>
                <a:ea typeface="+mn-ea"/>
                <a:sym typeface="Wingdings" pitchFamily="2" charset="2"/>
              </a:rPr>
              <a:t>especially chickens)</a:t>
            </a:r>
          </a:p>
          <a:p>
            <a:pPr lvl="1" algn="just" eaLnBrk="1" hangingPunct="1">
              <a:lnSpc>
                <a:spcPts val="4200"/>
              </a:lnSpc>
              <a:buFont typeface="Wingdings" pitchFamily="2" charset="2"/>
              <a:buChar char="§"/>
              <a:defRPr/>
            </a:pPr>
            <a:r>
              <a:rPr lang="en-US" dirty="0" smtClean="0">
                <a:solidFill>
                  <a:srgbClr val="000000"/>
                </a:solidFill>
                <a:latin typeface="Arial Narrow" pitchFamily="34" charset="0"/>
                <a:ea typeface="+mn-ea"/>
              </a:rPr>
              <a:t>Animals (</a:t>
            </a:r>
            <a:r>
              <a:rPr lang="en-US" dirty="0" smtClean="0">
                <a:latin typeface="Arial Narrow" pitchFamily="34" charset="0"/>
                <a:ea typeface="+mn-ea"/>
                <a:sym typeface="Wingdings" pitchFamily="2" charset="2"/>
              </a:rPr>
              <a:t>reservoirs ) </a:t>
            </a:r>
            <a:r>
              <a:rPr lang="en-US" dirty="0" smtClean="0">
                <a:solidFill>
                  <a:srgbClr val="000000"/>
                </a:solidFill>
                <a:latin typeface="Arial Narrow" pitchFamily="34" charset="0"/>
                <a:ea typeface="+mn-ea"/>
              </a:rPr>
              <a:t>carry </a:t>
            </a:r>
            <a:r>
              <a:rPr lang="en-US" dirty="0" err="1" smtClean="0">
                <a:solidFill>
                  <a:srgbClr val="000000"/>
                </a:solidFill>
                <a:latin typeface="Arial Narrow" pitchFamily="34" charset="0"/>
                <a:ea typeface="+mn-ea"/>
              </a:rPr>
              <a:t>Listeria</a:t>
            </a:r>
            <a:r>
              <a:rPr lang="en-US" dirty="0" smtClean="0">
                <a:solidFill>
                  <a:srgbClr val="000000"/>
                </a:solidFill>
                <a:latin typeface="Arial Narrow" pitchFamily="34" charset="0"/>
                <a:ea typeface="+mn-ea"/>
              </a:rPr>
              <a:t> without appearing ill </a:t>
            </a:r>
            <a:r>
              <a:rPr lang="en-US" dirty="0" smtClean="0">
                <a:latin typeface="Arial Narrow" pitchFamily="34" charset="0"/>
                <a:ea typeface="+mn-ea"/>
                <a:sym typeface="Wingdings" pitchFamily="2" charset="2"/>
              </a:rPr>
              <a:t> </a:t>
            </a:r>
            <a:endParaRPr lang="en-US" dirty="0" smtClean="0">
              <a:latin typeface="Arial Narrow" pitchFamily="34" charset="0"/>
              <a:ea typeface="+mn-ea"/>
            </a:endParaRPr>
          </a:p>
          <a:p>
            <a:pPr lvl="1" algn="just" eaLnBrk="1" hangingPunct="1">
              <a:lnSpc>
                <a:spcPts val="4200"/>
              </a:lnSpc>
              <a:buFont typeface="Wingdings" pitchFamily="2" charset="2"/>
              <a:buChar char="§"/>
              <a:defRPr/>
            </a:pPr>
            <a:r>
              <a:rPr lang="en-GB" dirty="0" smtClean="0">
                <a:latin typeface="Arial Narrow" pitchFamily="34" charset="0"/>
                <a:ea typeface="+mn-ea"/>
              </a:rPr>
              <a:t>5-10% of humans may be </a:t>
            </a:r>
            <a:r>
              <a:rPr lang="en-US" altLang="zh-TW" dirty="0" smtClean="0">
                <a:latin typeface="Arial Narrow" pitchFamily="34" charset="0"/>
                <a:ea typeface="+mn-ea"/>
              </a:rPr>
              <a:t>asymptomatic </a:t>
            </a:r>
            <a:r>
              <a:rPr lang="en-GB" dirty="0" smtClean="0">
                <a:latin typeface="Arial Narrow" pitchFamily="34" charset="0"/>
                <a:ea typeface="+mn-ea"/>
              </a:rPr>
              <a:t>intestinal carriers</a:t>
            </a:r>
            <a:r>
              <a:rPr lang="en-US" dirty="0" smtClean="0">
                <a:latin typeface="Arial Narrow" pitchFamily="34" charset="0"/>
                <a:ea typeface="+mn-ea"/>
              </a:rPr>
              <a:t> </a:t>
            </a:r>
            <a:endParaRPr lang="en-US" dirty="0" smtClean="0">
              <a:latin typeface="Arial Narrow" pitchFamily="34" charset="0"/>
              <a:ea typeface="+mn-ea"/>
              <a:sym typeface="Wingdings" pitchFamily="2" charset="2"/>
            </a:endParaRPr>
          </a:p>
        </p:txBody>
      </p:sp>
      <p:sp>
        <p:nvSpPr>
          <p:cNvPr id="13107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30CB3F6A-6842-4410-865B-51E929A601ED}" type="slidenum">
              <a:rPr lang="en-GB">
                <a:solidFill>
                  <a:schemeClr val="tx1">
                    <a:tint val="75000"/>
                  </a:schemeClr>
                </a:solidFill>
                <a:latin typeface="+mn-lt"/>
                <a:cs typeface="+mn-cs"/>
              </a:rPr>
              <a:pPr fontAlgn="auto">
                <a:spcBef>
                  <a:spcPts val="0"/>
                </a:spcBef>
                <a:spcAft>
                  <a:spcPts val="0"/>
                </a:spcAft>
                <a:defRPr/>
              </a:pPr>
              <a:t>169</a:t>
            </a:fld>
            <a:endParaRPr lang="en-GB">
              <a:solidFill>
                <a:schemeClr val="tx1">
                  <a:tint val="75000"/>
                </a:schemeClr>
              </a:solidFill>
              <a:latin typeface="+mn-lt"/>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533400"/>
            <a:ext cx="8229600" cy="1143000"/>
          </a:xfrm>
        </p:spPr>
        <p:txBody>
          <a:bodyPr/>
          <a:lstStyle/>
          <a:p>
            <a:r>
              <a:rPr lang="en-US" altLang="en-US" b="1" smtClean="0">
                <a:solidFill>
                  <a:srgbClr val="002060"/>
                </a:solidFill>
              </a:rPr>
              <a:t>Steps in the Pathogenesis of Infectious Diseases</a:t>
            </a:r>
          </a:p>
        </p:txBody>
      </p:sp>
      <p:sp>
        <p:nvSpPr>
          <p:cNvPr id="35843" name="Rectangle 3"/>
          <p:cNvSpPr>
            <a:spLocks noGrp="1" noChangeArrowheads="1"/>
          </p:cNvSpPr>
          <p:nvPr>
            <p:ph type="body" idx="1"/>
          </p:nvPr>
        </p:nvSpPr>
        <p:spPr>
          <a:xfrm>
            <a:off x="304800" y="1905000"/>
            <a:ext cx="8686800" cy="4029075"/>
          </a:xfrm>
        </p:spPr>
        <p:txBody>
          <a:bodyPr/>
          <a:lstStyle/>
          <a:p>
            <a:pPr marL="742950" indent="-742950">
              <a:buFont typeface="+mj-lt"/>
              <a:buAutoNum type="arabicPeriod"/>
            </a:pPr>
            <a:r>
              <a:rPr lang="en-US" altLang="en-US" sz="4000" dirty="0" smtClean="0"/>
              <a:t>Contact</a:t>
            </a:r>
          </a:p>
          <a:p>
            <a:pPr marL="742950" indent="-742950">
              <a:buFont typeface="+mj-lt"/>
              <a:buAutoNum type="arabicPeriod"/>
            </a:pPr>
            <a:r>
              <a:rPr lang="en-US" altLang="en-US" sz="4000" dirty="0" smtClean="0"/>
              <a:t>Attachment</a:t>
            </a:r>
          </a:p>
          <a:p>
            <a:pPr marL="742950" indent="-742950">
              <a:buFont typeface="+mj-lt"/>
              <a:buAutoNum type="arabicPeriod"/>
            </a:pPr>
            <a:r>
              <a:rPr lang="en-US" altLang="en-US" sz="4000" dirty="0" smtClean="0"/>
              <a:t>Entry</a:t>
            </a:r>
          </a:p>
          <a:p>
            <a:pPr marL="742950" indent="-742950">
              <a:buFont typeface="+mj-lt"/>
              <a:buAutoNum type="arabicPeriod"/>
            </a:pPr>
            <a:r>
              <a:rPr lang="en-US" altLang="en-US" sz="4000" dirty="0" smtClean="0"/>
              <a:t>Multiplication</a:t>
            </a:r>
          </a:p>
          <a:p>
            <a:pPr marL="742950" indent="-742950">
              <a:buFont typeface="+mj-lt"/>
              <a:buAutoNum type="arabicPeriod"/>
            </a:pPr>
            <a:r>
              <a:rPr lang="en-US" altLang="en-US" sz="4000" dirty="0" smtClean="0"/>
              <a:t>Invasion or spread</a:t>
            </a:r>
          </a:p>
          <a:p>
            <a:pPr marL="742950" indent="-742950">
              <a:buFont typeface="+mj-lt"/>
              <a:buAutoNum type="arabicPeriod"/>
            </a:pPr>
            <a:r>
              <a:rPr lang="en-US" altLang="en-US" sz="4000" dirty="0" smtClean="0"/>
              <a:t>Evasion of host defenses</a:t>
            </a:r>
          </a:p>
          <a:p>
            <a:pPr marL="742950" indent="-742950">
              <a:buFont typeface="+mj-lt"/>
              <a:buAutoNum type="arabicPeriod"/>
            </a:pPr>
            <a:r>
              <a:rPr lang="en-US" altLang="en-US" sz="4000" dirty="0" smtClean="0"/>
              <a:t>Damage to host tissues</a:t>
            </a:r>
          </a:p>
        </p:txBody>
      </p:sp>
      <p:sp>
        <p:nvSpPr>
          <p:cNvPr id="35845" name="Slide Number Placeholder 4"/>
          <p:cNvSpPr>
            <a:spLocks noGrp="1"/>
          </p:cNvSpPr>
          <p:nvPr>
            <p:ph type="sldNum" sz="quarter" idx="12"/>
          </p:nvPr>
        </p:nvSpPr>
        <p:spPr bwMode="auto">
          <a:noFill/>
          <a:ln>
            <a:miter lim="800000"/>
            <a:headEnd/>
            <a:tailEnd/>
          </a:ln>
        </p:spPr>
        <p:txBody>
          <a:bodyPr/>
          <a:lstStyle/>
          <a:p>
            <a:fld id="{05348067-7D8A-405C-A8A2-619ABB6A23A0}" type="slidenum">
              <a:rPr lang="ar-SA" altLang="en-US" smtClean="0">
                <a:cs typeface="Calibri" pitchFamily="34" charset="0"/>
              </a:rPr>
              <a:pPr/>
              <a:t>17</a:t>
            </a:fld>
            <a:endParaRPr lang="ar-SA" altLang="en-US" smtClean="0">
              <a:cs typeface="Calibri" pitchFamily="34" charset="0"/>
            </a:endParaRPr>
          </a:p>
        </p:txBody>
      </p:sp>
      <p:sp>
        <p:nvSpPr>
          <p:cNvPr id="35846"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Tree>
    <p:extLst>
      <p:ext uri="{BB962C8B-B14F-4D97-AF65-F5344CB8AC3E}">
        <p14:creationId xmlns:p14="http://schemas.microsoft.com/office/powerpoint/2010/main" val="482557093"/>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274638"/>
            <a:ext cx="8229600" cy="868362"/>
          </a:xfrm>
        </p:spPr>
        <p:txBody>
          <a:bodyPr/>
          <a:lstStyle/>
          <a:p>
            <a:pPr eaLnBrk="1" hangingPunct="1">
              <a:lnSpc>
                <a:spcPct val="210000"/>
              </a:lnSpc>
            </a:pPr>
            <a:r>
              <a:rPr lang="en-US" altLang="en-US" b="1" smtClean="0">
                <a:solidFill>
                  <a:srgbClr val="002060"/>
                </a:solidFill>
                <a:latin typeface="Arial Narrow" pitchFamily="34" charset="0"/>
              </a:rPr>
              <a:t>Mode of Transmission</a:t>
            </a:r>
          </a:p>
        </p:txBody>
      </p:sp>
      <p:sp>
        <p:nvSpPr>
          <p:cNvPr id="132099" name="Rectangle 3"/>
          <p:cNvSpPr>
            <a:spLocks noGrp="1" noChangeArrowheads="1"/>
          </p:cNvSpPr>
          <p:nvPr>
            <p:ph idx="1"/>
          </p:nvPr>
        </p:nvSpPr>
        <p:spPr>
          <a:xfrm>
            <a:off x="152400" y="1295400"/>
            <a:ext cx="8915400" cy="5334000"/>
          </a:xfrm>
        </p:spPr>
        <p:txBody>
          <a:bodyPr/>
          <a:lstStyle/>
          <a:p>
            <a:pPr algn="just" eaLnBrk="1" hangingPunct="1">
              <a:lnSpc>
                <a:spcPts val="2600"/>
              </a:lnSpc>
              <a:buFont typeface="Wingdings" pitchFamily="2" charset="2"/>
              <a:buChar char="§"/>
            </a:pPr>
            <a:r>
              <a:rPr lang="en-US" altLang="en-US" sz="2800" smtClean="0">
                <a:latin typeface="Arial Narrow" pitchFamily="34" charset="0"/>
              </a:rPr>
              <a:t>Portal of entry is from GIT to blood</a:t>
            </a:r>
            <a:r>
              <a:rPr lang="ar-SA" altLang="en-US" sz="2800" smtClean="0">
                <a:latin typeface="Arial Narrow" pitchFamily="34" charset="0"/>
              </a:rPr>
              <a:t> </a:t>
            </a:r>
            <a:r>
              <a:rPr lang="en-US" altLang="en-US" sz="2800" smtClean="0">
                <a:latin typeface="Arial Narrow" pitchFamily="34" charset="0"/>
              </a:rPr>
              <a:t>and from blood to menings</a:t>
            </a:r>
          </a:p>
          <a:p>
            <a:pPr algn="just" eaLnBrk="1" hangingPunct="1">
              <a:lnSpc>
                <a:spcPts val="2600"/>
              </a:lnSpc>
              <a:buFont typeface="Wingdings" pitchFamily="2" charset="2"/>
              <a:buChar char="§"/>
            </a:pPr>
            <a:r>
              <a:rPr lang="en-US" altLang="en-US" sz="2800" smtClean="0">
                <a:latin typeface="Arial Narrow" pitchFamily="34" charset="0"/>
              </a:rPr>
              <a:t>It is a foodborne pathogen and transmitted by</a:t>
            </a:r>
            <a:r>
              <a:rPr lang="ar-SA" altLang="en-US" sz="2800" smtClean="0">
                <a:latin typeface="Arial Narrow" pitchFamily="34" charset="0"/>
              </a:rPr>
              <a:t> </a:t>
            </a:r>
            <a:endParaRPr lang="en-US" altLang="en-US" sz="2800" smtClean="0">
              <a:latin typeface="Arial Narrow" pitchFamily="34" charset="0"/>
            </a:endParaRPr>
          </a:p>
          <a:p>
            <a:pPr algn="just" eaLnBrk="1" hangingPunct="1">
              <a:lnSpc>
                <a:spcPts val="2600"/>
              </a:lnSpc>
              <a:buFont typeface="Calibri" pitchFamily="34" charset="0"/>
              <a:buAutoNum type="arabicPeriod"/>
            </a:pPr>
            <a:r>
              <a:rPr lang="en-US" altLang="en-US" sz="2800" b="1" smtClean="0">
                <a:solidFill>
                  <a:srgbClr val="FF0000"/>
                </a:solidFill>
                <a:latin typeface="Arial Narrow" pitchFamily="34" charset="0"/>
              </a:rPr>
              <a:t>Usually by ingestion of contaminated food with Listeria</a:t>
            </a:r>
          </a:p>
          <a:p>
            <a:pPr marL="914400" lvl="1" indent="-514350" algn="just" eaLnBrk="1" hangingPunct="1">
              <a:lnSpc>
                <a:spcPts val="2600"/>
              </a:lnSpc>
            </a:pPr>
            <a:r>
              <a:rPr lang="en-US" altLang="en-US" sz="2600" smtClean="0">
                <a:latin typeface="Arial Narrow" pitchFamily="34" charset="0"/>
              </a:rPr>
              <a:t>Raw or undercooked food of animal origin (</a:t>
            </a:r>
            <a:r>
              <a:rPr lang="en-US" altLang="en-US" sz="2600" smtClean="0">
                <a:latin typeface="Arial Narrow" pitchFamily="34" charset="0"/>
                <a:sym typeface="Wingdings" pitchFamily="2" charset="2"/>
              </a:rPr>
              <a:t>Luncheon, Hot dogs)</a:t>
            </a:r>
            <a:endParaRPr lang="en-US" altLang="en-US" sz="2600" smtClean="0">
              <a:latin typeface="Arial Narrow" pitchFamily="34" charset="0"/>
            </a:endParaRPr>
          </a:p>
          <a:p>
            <a:pPr marL="914400" lvl="1" indent="-514350" algn="just" eaLnBrk="1" hangingPunct="1">
              <a:lnSpc>
                <a:spcPts val="2600"/>
              </a:lnSpc>
            </a:pPr>
            <a:r>
              <a:rPr lang="en-US" altLang="en-US" sz="2600" smtClean="0">
                <a:latin typeface="Arial Narrow" pitchFamily="34" charset="0"/>
              </a:rPr>
              <a:t>Soft cheeses and un-pasteurized milk</a:t>
            </a:r>
          </a:p>
          <a:p>
            <a:pPr marL="914400" lvl="1" indent="-514350" algn="just" eaLnBrk="1" hangingPunct="1">
              <a:lnSpc>
                <a:spcPts val="2600"/>
              </a:lnSpc>
            </a:pPr>
            <a:r>
              <a:rPr lang="en-US" altLang="en-US" sz="2600" smtClean="0">
                <a:latin typeface="Arial Narrow" pitchFamily="34" charset="0"/>
              </a:rPr>
              <a:t>Unwashed raw vegetables</a:t>
            </a:r>
            <a:endParaRPr lang="en-US" altLang="en-US" smtClean="0">
              <a:latin typeface="Arial Narrow" pitchFamily="34" charset="0"/>
            </a:endParaRPr>
          </a:p>
          <a:p>
            <a:pPr algn="just" eaLnBrk="1" hangingPunct="1">
              <a:lnSpc>
                <a:spcPts val="2600"/>
              </a:lnSpc>
              <a:buFont typeface="Wingdings" pitchFamily="2" charset="2"/>
              <a:buChar char="§"/>
            </a:pPr>
            <a:r>
              <a:rPr lang="en-US" altLang="en-US" sz="2800" smtClean="0">
                <a:latin typeface="Arial Narrow" pitchFamily="34" charset="0"/>
              </a:rPr>
              <a:t>Listeria grows in a wide range of pH and in cold temperatures</a:t>
            </a:r>
          </a:p>
          <a:p>
            <a:pPr algn="just" eaLnBrk="1" hangingPunct="1">
              <a:lnSpc>
                <a:spcPts val="2600"/>
              </a:lnSpc>
              <a:buFont typeface="Wingdings" pitchFamily="2" charset="2"/>
              <a:buChar char="§"/>
            </a:pPr>
            <a:r>
              <a:rPr lang="en-US" altLang="en-US" sz="2800" smtClean="0">
                <a:latin typeface="Arial Narrow" pitchFamily="34" charset="0"/>
              </a:rPr>
              <a:t>Refrigeration of contaminated foods permit  the multiplication of the organism to an infectious dose</a:t>
            </a:r>
          </a:p>
          <a:p>
            <a:pPr algn="just" eaLnBrk="1" hangingPunct="1">
              <a:lnSpc>
                <a:spcPts val="2600"/>
              </a:lnSpc>
              <a:buFont typeface="Calibri" pitchFamily="34" charset="0"/>
              <a:buAutoNum type="arabicPeriod" startAt="2"/>
            </a:pPr>
            <a:r>
              <a:rPr lang="en-US" altLang="en-US" sz="2800" b="1" smtClean="0">
                <a:solidFill>
                  <a:srgbClr val="FF0000"/>
                </a:solidFill>
                <a:latin typeface="Arial Narrow" pitchFamily="34" charset="0"/>
              </a:rPr>
              <a:t>Colonized mothers may pass organism onto fetus</a:t>
            </a:r>
          </a:p>
          <a:p>
            <a:pPr marL="914400" lvl="1" indent="-514350" algn="just" eaLnBrk="1" hangingPunct="1">
              <a:lnSpc>
                <a:spcPts val="2600"/>
              </a:lnSpc>
              <a:buFont typeface="Wingdings" pitchFamily="2" charset="2"/>
              <a:buChar char="§"/>
            </a:pPr>
            <a:r>
              <a:rPr lang="en-GB" altLang="en-US" sz="2600" smtClean="0">
                <a:latin typeface="Arial Narrow" pitchFamily="34" charset="0"/>
              </a:rPr>
              <a:t>Its presence intracellularly in phagocyte permits access to the brain and transplacental migration to fetus in pregnant women</a:t>
            </a:r>
            <a:endParaRPr lang="en-US" altLang="en-US" sz="2600" smtClean="0">
              <a:latin typeface="Arial Narrow" pitchFamily="34" charset="0"/>
            </a:endParaRPr>
          </a:p>
          <a:p>
            <a:pPr algn="just" eaLnBrk="1" hangingPunct="1">
              <a:lnSpc>
                <a:spcPts val="2600"/>
              </a:lnSpc>
              <a:buFont typeface="Wingdings" pitchFamily="2" charset="2"/>
              <a:buChar char="§"/>
            </a:pPr>
            <a:r>
              <a:rPr lang="en-US" altLang="en-US" sz="2800" i="1" smtClean="0">
                <a:latin typeface="Arial Narrow" pitchFamily="34" charset="0"/>
              </a:rPr>
              <a:t>Listeriosis</a:t>
            </a:r>
            <a:r>
              <a:rPr lang="en-US" altLang="en-US" sz="2800" smtClean="0">
                <a:latin typeface="Arial Narrow" pitchFamily="34" charset="0"/>
              </a:rPr>
              <a:t> is </a:t>
            </a:r>
            <a:r>
              <a:rPr lang="en-US" altLang="en-US" sz="2800" b="1" u="sng" smtClean="0">
                <a:solidFill>
                  <a:srgbClr val="7030A0"/>
                </a:solidFill>
                <a:latin typeface="Arial Narrow" pitchFamily="34" charset="0"/>
              </a:rPr>
              <a:t>not contagious from person to person</a:t>
            </a:r>
            <a:endParaRPr lang="en-US" altLang="en-US" sz="2800" smtClean="0">
              <a:latin typeface="Arial Narrow" pitchFamily="34" charset="0"/>
            </a:endParaRPr>
          </a:p>
        </p:txBody>
      </p:sp>
      <p:sp>
        <p:nvSpPr>
          <p:cNvPr id="13210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DC9FAA7C-2CFB-46EC-9FBD-29874F842A24}" type="slidenum">
              <a:rPr lang="en-GB">
                <a:solidFill>
                  <a:schemeClr val="tx1">
                    <a:tint val="75000"/>
                  </a:schemeClr>
                </a:solidFill>
                <a:latin typeface="+mn-lt"/>
                <a:cs typeface="+mn-cs"/>
              </a:rPr>
              <a:pPr fontAlgn="auto">
                <a:spcBef>
                  <a:spcPts val="0"/>
                </a:spcBef>
                <a:spcAft>
                  <a:spcPts val="0"/>
                </a:spcAft>
                <a:defRPr/>
              </a:pPr>
              <a:t>170</a:t>
            </a:fld>
            <a:endParaRPr lang="en-GB" dirty="0">
              <a:solidFill>
                <a:schemeClr val="tx1">
                  <a:tint val="75000"/>
                </a:schemeClr>
              </a:solidFill>
              <a:latin typeface="+mn-lt"/>
              <a:cs typeface="+mn-cs"/>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457200" y="228600"/>
            <a:ext cx="8229600" cy="838200"/>
          </a:xfrm>
        </p:spPr>
        <p:txBody>
          <a:bodyPr/>
          <a:lstStyle/>
          <a:p>
            <a:pPr eaLnBrk="1" hangingPunct="1"/>
            <a:r>
              <a:rPr lang="en-US" altLang="en-US" b="1" smtClean="0">
                <a:solidFill>
                  <a:srgbClr val="002060"/>
                </a:solidFill>
                <a:latin typeface="Arial Narrow" pitchFamily="34" charset="0"/>
              </a:rPr>
              <a:t>Clinical Finding</a:t>
            </a:r>
          </a:p>
        </p:txBody>
      </p:sp>
      <p:sp>
        <p:nvSpPr>
          <p:cNvPr id="133123" name="Rectangle 3"/>
          <p:cNvSpPr>
            <a:spLocks noGrp="1" noChangeArrowheads="1"/>
          </p:cNvSpPr>
          <p:nvPr>
            <p:ph idx="1"/>
          </p:nvPr>
        </p:nvSpPr>
        <p:spPr>
          <a:xfrm>
            <a:off x="228600" y="914400"/>
            <a:ext cx="8610600" cy="5638800"/>
          </a:xfrm>
        </p:spPr>
        <p:txBody>
          <a:bodyPr/>
          <a:lstStyle/>
          <a:p>
            <a:pPr marL="342900" lvl="1" indent="-342900" algn="just" eaLnBrk="1" hangingPunct="1">
              <a:lnSpc>
                <a:spcPts val="2300"/>
              </a:lnSpc>
              <a:buFont typeface="Wingdings" pitchFamily="2" charset="2"/>
              <a:buChar char="§"/>
            </a:pPr>
            <a:r>
              <a:rPr lang="en-GB" altLang="en-US" smtClean="0">
                <a:latin typeface="Arial Narrow" pitchFamily="34" charset="0"/>
              </a:rPr>
              <a:t>Listeriosis is general group of disorders</a:t>
            </a:r>
          </a:p>
          <a:p>
            <a:pPr algn="just" eaLnBrk="1" hangingPunct="1">
              <a:lnSpc>
                <a:spcPts val="2300"/>
              </a:lnSpc>
              <a:buFont typeface="Wingdings" pitchFamily="2" charset="2"/>
              <a:buChar char="§"/>
            </a:pPr>
            <a:r>
              <a:rPr lang="en-GB" altLang="en-US" sz="2800" smtClean="0">
                <a:latin typeface="Arial Narrow" pitchFamily="34" charset="0"/>
              </a:rPr>
              <a:t>It</a:t>
            </a:r>
            <a:r>
              <a:rPr lang="en-US" altLang="en-US" sz="2800" smtClean="0">
                <a:latin typeface="Arial Narrow" pitchFamily="34" charset="0"/>
              </a:rPr>
              <a:t> </a:t>
            </a:r>
            <a:r>
              <a:rPr lang="en-GB" altLang="en-US" sz="2800" smtClean="0">
                <a:latin typeface="Arial Narrow" pitchFamily="34" charset="0"/>
              </a:rPr>
              <a:t>is defined when Listeria is isolated from blood, CSF</a:t>
            </a:r>
            <a:endParaRPr lang="en-GB" altLang="en-US" b="1" u="sng" smtClean="0">
              <a:solidFill>
                <a:srgbClr val="FF0000"/>
              </a:solidFill>
              <a:latin typeface="Arial Narrow" pitchFamily="34" charset="0"/>
            </a:endParaRPr>
          </a:p>
          <a:p>
            <a:pPr marL="342900" lvl="1" indent="-342900" algn="just" eaLnBrk="1" hangingPunct="1">
              <a:lnSpc>
                <a:spcPts val="2300"/>
              </a:lnSpc>
              <a:buFont typeface="Wingdings" pitchFamily="2" charset="2"/>
              <a:buChar char="§"/>
            </a:pPr>
            <a:r>
              <a:rPr lang="en-GB" altLang="en-US" b="1" u="sng" smtClean="0">
                <a:solidFill>
                  <a:srgbClr val="FF0000"/>
                </a:solidFill>
                <a:latin typeface="Arial Narrow" pitchFamily="34" charset="0"/>
              </a:rPr>
              <a:t>The manifestations of listeriosis include</a:t>
            </a:r>
          </a:p>
          <a:p>
            <a:pPr algn="just" eaLnBrk="1" hangingPunct="1">
              <a:lnSpc>
                <a:spcPts val="2300"/>
              </a:lnSpc>
              <a:buFont typeface="Calibri" pitchFamily="34" charset="0"/>
              <a:buAutoNum type="arabicPeriod"/>
            </a:pPr>
            <a:r>
              <a:rPr lang="en-US" altLang="en-US" b="1" smtClean="0">
                <a:solidFill>
                  <a:srgbClr val="0070C0"/>
                </a:solidFill>
                <a:latin typeface="Arial Narrow" pitchFamily="34" charset="0"/>
              </a:rPr>
              <a:t>Non-perinatal infections</a:t>
            </a:r>
            <a:endParaRPr lang="en-GB" altLang="en-US" b="1" smtClean="0">
              <a:solidFill>
                <a:srgbClr val="0070C0"/>
              </a:solidFill>
              <a:latin typeface="Arial Narrow" pitchFamily="34" charset="0"/>
            </a:endParaRPr>
          </a:p>
          <a:p>
            <a:pPr marL="342900" lvl="1" indent="-342900" algn="just" eaLnBrk="1" hangingPunct="1">
              <a:lnSpc>
                <a:spcPts val="2300"/>
              </a:lnSpc>
              <a:buFont typeface="Wingdings" pitchFamily="2" charset="2"/>
              <a:buChar char="§"/>
            </a:pPr>
            <a:r>
              <a:rPr lang="en-GB" altLang="en-US" smtClean="0">
                <a:latin typeface="Arial Narrow" pitchFamily="34" charset="0"/>
              </a:rPr>
              <a:t>Septicaemia, Meningitis, Encephalitis</a:t>
            </a:r>
          </a:p>
          <a:p>
            <a:pPr algn="just" eaLnBrk="1" hangingPunct="1">
              <a:lnSpc>
                <a:spcPts val="2300"/>
              </a:lnSpc>
              <a:buFont typeface="Calibri" pitchFamily="34" charset="0"/>
              <a:buAutoNum type="arabicPeriod"/>
            </a:pPr>
            <a:r>
              <a:rPr lang="en-US" altLang="en-US" b="1" smtClean="0">
                <a:solidFill>
                  <a:srgbClr val="0070C0"/>
                </a:solidFill>
                <a:latin typeface="Arial Narrow" pitchFamily="34" charset="0"/>
              </a:rPr>
              <a:t>Perinatal infections</a:t>
            </a:r>
            <a:endParaRPr lang="en-GB" altLang="en-US" b="1" smtClean="0">
              <a:solidFill>
                <a:srgbClr val="0070C0"/>
              </a:solidFill>
              <a:latin typeface="Arial Narrow" pitchFamily="34" charset="0"/>
            </a:endParaRPr>
          </a:p>
          <a:p>
            <a:pPr marL="342900" lvl="1" indent="-342900">
              <a:lnSpc>
                <a:spcPts val="2300"/>
              </a:lnSpc>
            </a:pPr>
            <a:r>
              <a:rPr lang="en-US" altLang="en-US" b="1" smtClean="0">
                <a:solidFill>
                  <a:srgbClr val="7030A0"/>
                </a:solidFill>
                <a:latin typeface="Arial Narrow" pitchFamily="34" charset="0"/>
              </a:rPr>
              <a:t>Spread to the fetus</a:t>
            </a:r>
          </a:p>
          <a:p>
            <a:pPr lvl="2">
              <a:lnSpc>
                <a:spcPts val="2300"/>
              </a:lnSpc>
            </a:pPr>
            <a:r>
              <a:rPr lang="en-US" altLang="en-US" sz="2800" smtClean="0">
                <a:latin typeface="Arial Narrow" pitchFamily="34" charset="0"/>
              </a:rPr>
              <a:t>Sepsis, Miscarriage, Stillbirth</a:t>
            </a:r>
          </a:p>
          <a:p>
            <a:pPr marL="342900" lvl="1" indent="-342900">
              <a:lnSpc>
                <a:spcPts val="2300"/>
              </a:lnSpc>
            </a:pPr>
            <a:r>
              <a:rPr lang="en-US" altLang="en-US" b="1" smtClean="0">
                <a:solidFill>
                  <a:srgbClr val="7030A0"/>
                </a:solidFill>
                <a:latin typeface="Arial Narrow" pitchFamily="34" charset="0"/>
              </a:rPr>
              <a:t>Spread to the newborn baby</a:t>
            </a:r>
          </a:p>
          <a:p>
            <a:pPr lvl="2">
              <a:lnSpc>
                <a:spcPts val="2300"/>
              </a:lnSpc>
            </a:pPr>
            <a:r>
              <a:rPr lang="en-US" altLang="en-US" sz="2800" smtClean="0">
                <a:latin typeface="Arial Narrow" pitchFamily="34" charset="0"/>
              </a:rPr>
              <a:t>Meningitis</a:t>
            </a:r>
            <a:endParaRPr lang="en-GB" altLang="en-US" sz="2800" smtClean="0">
              <a:latin typeface="Arial Narrow" pitchFamily="34" charset="0"/>
            </a:endParaRPr>
          </a:p>
          <a:p>
            <a:pPr algn="just" eaLnBrk="1" hangingPunct="1">
              <a:lnSpc>
                <a:spcPts val="2300"/>
              </a:lnSpc>
              <a:buFont typeface="Wingdings" pitchFamily="2" charset="2"/>
              <a:buChar char="§"/>
            </a:pPr>
            <a:r>
              <a:rPr lang="en-US" altLang="en-US" sz="2800" smtClean="0">
                <a:latin typeface="Arial Narrow" pitchFamily="34" charset="0"/>
              </a:rPr>
              <a:t>Listeria is 3</a:t>
            </a:r>
            <a:r>
              <a:rPr lang="en-US" altLang="en-US" sz="2800" baseline="30000" smtClean="0">
                <a:latin typeface="Arial Narrow" pitchFamily="34" charset="0"/>
              </a:rPr>
              <a:t>rd</a:t>
            </a:r>
            <a:r>
              <a:rPr lang="en-US" altLang="en-US" sz="2800" smtClean="0">
                <a:latin typeface="Arial Narrow" pitchFamily="34" charset="0"/>
              </a:rPr>
              <a:t> most common cause of neonatal meningitis</a:t>
            </a:r>
            <a:endParaRPr lang="en-US" altLang="en-US" sz="2800" i="1" smtClean="0">
              <a:latin typeface="Arial Narrow" pitchFamily="34" charset="0"/>
            </a:endParaRPr>
          </a:p>
          <a:p>
            <a:pPr algn="just" eaLnBrk="1" hangingPunct="1">
              <a:lnSpc>
                <a:spcPts val="2300"/>
              </a:lnSpc>
              <a:buFont typeface="Wingdings" pitchFamily="2" charset="2"/>
              <a:buChar char="§"/>
            </a:pPr>
            <a:r>
              <a:rPr lang="en-US" altLang="en-US" sz="2800" b="1" smtClean="0">
                <a:solidFill>
                  <a:srgbClr val="FF0000"/>
                </a:solidFill>
                <a:latin typeface="Arial Narrow" pitchFamily="34" charset="0"/>
              </a:rPr>
              <a:t>People under risk:</a:t>
            </a:r>
            <a:endParaRPr lang="en-US" altLang="en-US" sz="2800" smtClean="0">
              <a:solidFill>
                <a:srgbClr val="FF0000"/>
              </a:solidFill>
              <a:latin typeface="Arial Narrow" pitchFamily="34" charset="0"/>
            </a:endParaRPr>
          </a:p>
          <a:p>
            <a:pPr marL="342900" lvl="1" indent="-342900" algn="just" eaLnBrk="1" hangingPunct="1">
              <a:lnSpc>
                <a:spcPts val="2300"/>
              </a:lnSpc>
              <a:buFont typeface="Wingdings" pitchFamily="2" charset="2"/>
              <a:buChar char="§"/>
            </a:pPr>
            <a:r>
              <a:rPr lang="en-US" altLang="en-US" smtClean="0">
                <a:latin typeface="Arial Narrow" pitchFamily="34" charset="0"/>
              </a:rPr>
              <a:t>Neonates and Pregnant women</a:t>
            </a:r>
          </a:p>
          <a:p>
            <a:pPr marL="342900" lvl="1" indent="-342900" algn="just" eaLnBrk="1" hangingPunct="1">
              <a:lnSpc>
                <a:spcPts val="2300"/>
              </a:lnSpc>
              <a:buFont typeface="Wingdings" pitchFamily="2" charset="2"/>
              <a:buChar char="§"/>
            </a:pPr>
            <a:r>
              <a:rPr lang="en-US" altLang="en-US" smtClean="0">
                <a:latin typeface="Arial Narrow" pitchFamily="34" charset="0"/>
              </a:rPr>
              <a:t>Immunocomprised patients</a:t>
            </a:r>
            <a:r>
              <a:rPr lang="ar-SA" altLang="en-US" smtClean="0">
                <a:latin typeface="Arial Narrow" pitchFamily="34" charset="0"/>
              </a:rPr>
              <a:t> </a:t>
            </a:r>
            <a:r>
              <a:rPr lang="en-US" altLang="en-US" smtClean="0">
                <a:latin typeface="Arial Narrow" pitchFamily="34" charset="0"/>
              </a:rPr>
              <a:t> with defective in cell-mediated immunity (Renal transplant, Cancer, AIDS, Elderly)</a:t>
            </a:r>
          </a:p>
          <a:p>
            <a:pPr algn="just" eaLnBrk="1" hangingPunct="1">
              <a:lnSpc>
                <a:spcPts val="2300"/>
              </a:lnSpc>
              <a:buFont typeface="Wingdings" pitchFamily="2" charset="2"/>
              <a:buChar char="§"/>
            </a:pPr>
            <a:endParaRPr lang="en-GB" altLang="en-US" sz="2800" smtClean="0">
              <a:latin typeface="Arial Narrow" pitchFamily="34" charset="0"/>
            </a:endParaRPr>
          </a:p>
        </p:txBody>
      </p:sp>
      <p:sp>
        <p:nvSpPr>
          <p:cNvPr id="13312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B747C9EF-B9A8-4FC9-90E8-B00F48724B2D}" type="slidenum">
              <a:rPr lang="en-GB">
                <a:solidFill>
                  <a:schemeClr val="tx1">
                    <a:tint val="75000"/>
                  </a:schemeClr>
                </a:solidFill>
                <a:latin typeface="+mn-lt"/>
                <a:cs typeface="+mn-cs"/>
              </a:rPr>
              <a:pPr fontAlgn="auto">
                <a:spcBef>
                  <a:spcPts val="0"/>
                </a:spcBef>
                <a:spcAft>
                  <a:spcPts val="0"/>
                </a:spcAft>
                <a:defRPr/>
              </a:pPr>
              <a:t>171</a:t>
            </a:fld>
            <a:endParaRPr lang="en-GB" dirty="0">
              <a:solidFill>
                <a:schemeClr val="tx1">
                  <a:tint val="75000"/>
                </a:schemeClr>
              </a:solidFill>
              <a:latin typeface="+mn-lt"/>
              <a:cs typeface="+mn-cs"/>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57200" y="381000"/>
            <a:ext cx="8229600" cy="1143000"/>
          </a:xfrm>
        </p:spPr>
        <p:txBody>
          <a:bodyPr/>
          <a:lstStyle/>
          <a:p>
            <a:pPr eaLnBrk="1" hangingPunct="1">
              <a:lnSpc>
                <a:spcPct val="80000"/>
              </a:lnSpc>
            </a:pPr>
            <a:r>
              <a:rPr lang="en-US" altLang="en-US" sz="3600" b="1" smtClean="0">
                <a:solidFill>
                  <a:srgbClr val="002060"/>
                </a:solidFill>
                <a:latin typeface="Arial Narrow" pitchFamily="34" charset="0"/>
              </a:rPr>
              <a:t>Why </a:t>
            </a:r>
            <a:r>
              <a:rPr lang="en-US" altLang="en-US" sz="3600" b="1" i="1" smtClean="0">
                <a:solidFill>
                  <a:srgbClr val="002060"/>
                </a:solidFill>
                <a:latin typeface="Arial Narrow" pitchFamily="34" charset="0"/>
              </a:rPr>
              <a:t>L. monocytogenes</a:t>
            </a:r>
            <a:r>
              <a:rPr lang="en-US" altLang="en-US" sz="3600" b="1" smtClean="0">
                <a:solidFill>
                  <a:srgbClr val="002060"/>
                </a:solidFill>
                <a:latin typeface="Arial Narrow" pitchFamily="34" charset="0"/>
              </a:rPr>
              <a:t> invades neonates &amp; certain imuno-compromised?</a:t>
            </a:r>
          </a:p>
        </p:txBody>
      </p:sp>
      <p:sp>
        <p:nvSpPr>
          <p:cNvPr id="134147" name="Rectangle 3"/>
          <p:cNvSpPr>
            <a:spLocks noGrp="1" noChangeArrowheads="1"/>
          </p:cNvSpPr>
          <p:nvPr>
            <p:ph idx="1"/>
          </p:nvPr>
        </p:nvSpPr>
        <p:spPr>
          <a:xfrm>
            <a:off x="381000" y="1600200"/>
            <a:ext cx="8534400" cy="4800600"/>
          </a:xfrm>
        </p:spPr>
        <p:txBody>
          <a:bodyPr/>
          <a:lstStyle/>
          <a:p>
            <a:pPr algn="just" eaLnBrk="1" hangingPunct="1">
              <a:lnSpc>
                <a:spcPct val="150000"/>
              </a:lnSpc>
              <a:buFont typeface="Wingdings" pitchFamily="2" charset="2"/>
              <a:buChar char="§"/>
            </a:pPr>
            <a:r>
              <a:rPr lang="en-US" altLang="en-US" sz="2800" i="1" smtClean="0">
                <a:latin typeface="Arial Narrow" pitchFamily="34" charset="0"/>
              </a:rPr>
              <a:t>L. monocytogenes</a:t>
            </a:r>
            <a:r>
              <a:rPr lang="en-US" altLang="en-US" sz="2800" smtClean="0">
                <a:latin typeface="Arial Narrow" pitchFamily="34" charset="0"/>
              </a:rPr>
              <a:t> is a resistant fellow, able to hide and survive within macrophages and neutrophils</a:t>
            </a:r>
          </a:p>
          <a:p>
            <a:pPr lvl="1" algn="just" eaLnBrk="1" hangingPunct="1">
              <a:lnSpc>
                <a:spcPct val="150000"/>
              </a:lnSpc>
              <a:buFont typeface="Wingdings" pitchFamily="2" charset="2"/>
              <a:buChar char="§"/>
            </a:pPr>
            <a:r>
              <a:rPr lang="en-US" altLang="en-US" smtClean="0">
                <a:latin typeface="Arial Narrow" pitchFamily="34" charset="0"/>
              </a:rPr>
              <a:t>Facultative intracellular pathogen</a:t>
            </a:r>
          </a:p>
          <a:p>
            <a:pPr lvl="1" algn="just" eaLnBrk="1" hangingPunct="1">
              <a:lnSpc>
                <a:spcPct val="150000"/>
              </a:lnSpc>
              <a:buFont typeface="Wingdings" pitchFamily="2" charset="2"/>
              <a:buChar char="§"/>
            </a:pPr>
            <a:r>
              <a:rPr lang="en-US" altLang="en-US" smtClean="0">
                <a:latin typeface="Arial Narrow" pitchFamily="34" charset="0"/>
              </a:rPr>
              <a:t>It can survive either within or outside the cells</a:t>
            </a:r>
          </a:p>
          <a:p>
            <a:pPr algn="just" eaLnBrk="1" hangingPunct="1">
              <a:lnSpc>
                <a:spcPct val="150000"/>
              </a:lnSpc>
              <a:buFont typeface="Wingdings" pitchFamily="2" charset="2"/>
              <a:buChar char="§"/>
            </a:pPr>
            <a:r>
              <a:rPr lang="en-US" altLang="en-US" sz="2800" smtClean="0">
                <a:latin typeface="Arial Narrow" pitchFamily="34" charset="0"/>
              </a:rPr>
              <a:t>In immune person, the immune system release factors that activate macrophage so macrophage destroy Listeria</a:t>
            </a:r>
          </a:p>
          <a:p>
            <a:pPr algn="just" eaLnBrk="1" hangingPunct="1">
              <a:lnSpc>
                <a:spcPct val="150000"/>
              </a:lnSpc>
              <a:buFont typeface="Wingdings" pitchFamily="2" charset="2"/>
              <a:buChar char="§"/>
            </a:pPr>
            <a:r>
              <a:rPr lang="en-US" altLang="en-US" sz="2600" smtClean="0">
                <a:latin typeface="Arial Narrow" pitchFamily="34" charset="0"/>
              </a:rPr>
              <a:t>There is defect in cell-mediated immunity in immuno-compromised </a:t>
            </a:r>
          </a:p>
        </p:txBody>
      </p:sp>
      <p:sp>
        <p:nvSpPr>
          <p:cNvPr id="13414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7399DBE9-7BC9-46C8-8A4C-63FD5F9E17F3}" type="slidenum">
              <a:rPr lang="en-GB">
                <a:solidFill>
                  <a:schemeClr val="tx1">
                    <a:tint val="75000"/>
                  </a:schemeClr>
                </a:solidFill>
                <a:latin typeface="+mn-lt"/>
                <a:cs typeface="+mn-cs"/>
              </a:rPr>
              <a:pPr fontAlgn="auto">
                <a:spcBef>
                  <a:spcPts val="0"/>
                </a:spcBef>
                <a:spcAft>
                  <a:spcPts val="0"/>
                </a:spcAft>
                <a:defRPr/>
              </a:pPr>
              <a:t>172</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rPr>
              <a:t>Diagnosis of Listeriosis</a:t>
            </a:r>
          </a:p>
        </p:txBody>
      </p:sp>
      <p:sp>
        <p:nvSpPr>
          <p:cNvPr id="55299" name="Rectangle 3"/>
          <p:cNvSpPr>
            <a:spLocks noGrp="1" noChangeArrowheads="1"/>
          </p:cNvSpPr>
          <p:nvPr>
            <p:ph idx="1"/>
          </p:nvPr>
        </p:nvSpPr>
        <p:spPr>
          <a:xfrm>
            <a:off x="457200" y="1371600"/>
            <a:ext cx="8458200" cy="4953000"/>
          </a:xfrm>
        </p:spPr>
        <p:txBody>
          <a:bodyPr>
            <a:noAutofit/>
          </a:bodyPr>
          <a:lstStyle/>
          <a:p>
            <a:pPr algn="just" eaLnBrk="1" hangingPunct="1">
              <a:buFont typeface="Wingdings" pitchFamily="2" charset="2"/>
              <a:buChar char="Ø"/>
            </a:pPr>
            <a:r>
              <a:rPr lang="en-GB" altLang="en-US" sz="2600" b="1" dirty="0" err="1" smtClean="0">
                <a:solidFill>
                  <a:srgbClr val="FF0000"/>
                </a:solidFill>
                <a:latin typeface="Arial Narrow" pitchFamily="34" charset="0"/>
              </a:rPr>
              <a:t>Listeriosis</a:t>
            </a:r>
            <a:r>
              <a:rPr lang="en-GB" altLang="en-US" sz="2600" dirty="0" smtClean="0">
                <a:latin typeface="Arial Narrow" pitchFamily="34" charset="0"/>
              </a:rPr>
              <a:t> can only be positively diagnosed by culturing the organism from blood, CSF, or stool (although the latter is difficult and of limited value)</a:t>
            </a:r>
            <a:endParaRPr lang="en-US" altLang="en-US" sz="2600" b="1" dirty="0" smtClean="0">
              <a:solidFill>
                <a:srgbClr val="FF0000"/>
              </a:solidFill>
              <a:effectLst>
                <a:outerShdw blurRad="38100" dist="38100" dir="2700000" algn="tl">
                  <a:srgbClr val="C0C0C0"/>
                </a:outerShdw>
              </a:effectLst>
              <a:latin typeface="Arial Narrow" pitchFamily="34" charset="0"/>
            </a:endParaRPr>
          </a:p>
          <a:p>
            <a:pPr algn="just" eaLnBrk="1" hangingPunct="1">
              <a:buFont typeface="Wingdings" pitchFamily="2" charset="2"/>
              <a:buChar char="Ø"/>
            </a:pPr>
            <a:r>
              <a:rPr lang="en-US" altLang="en-US" sz="2600" dirty="0" smtClean="0">
                <a:latin typeface="Arial Narrow" pitchFamily="34" charset="0"/>
              </a:rPr>
              <a:t>CSF contains </a:t>
            </a:r>
            <a:r>
              <a:rPr lang="en-US" altLang="en-US" sz="2600" dirty="0" smtClean="0">
                <a:latin typeface="Arial Narrow" pitchFamily="34" charset="0"/>
                <a:sym typeface="Symbol" pitchFamily="18" charset="2"/>
              </a:rPr>
              <a:t></a:t>
            </a:r>
            <a:r>
              <a:rPr lang="en-US" altLang="en-US" sz="2600" dirty="0" smtClean="0">
                <a:latin typeface="Arial Narrow" pitchFamily="34" charset="0"/>
              </a:rPr>
              <a:t>neutrophils, </a:t>
            </a:r>
            <a:r>
              <a:rPr lang="en-US" altLang="en-US" sz="2600" dirty="0" smtClean="0">
                <a:latin typeface="Arial Narrow" pitchFamily="34" charset="0"/>
                <a:sym typeface="Symbol" pitchFamily="18" charset="2"/>
              </a:rPr>
              <a:t></a:t>
            </a:r>
            <a:r>
              <a:rPr lang="en-US" altLang="en-US" sz="2600" dirty="0" smtClean="0">
                <a:latin typeface="Arial Narrow" pitchFamily="34" charset="0"/>
              </a:rPr>
              <a:t> protein level, </a:t>
            </a:r>
            <a:r>
              <a:rPr lang="en-US" altLang="en-US" sz="2600" dirty="0" smtClean="0">
                <a:latin typeface="Arial Narrow" pitchFamily="34" charset="0"/>
                <a:sym typeface="Symbol" pitchFamily="18" charset="2"/>
              </a:rPr>
              <a:t></a:t>
            </a:r>
            <a:r>
              <a:rPr lang="en-US" altLang="en-US" sz="2600" dirty="0" smtClean="0">
                <a:latin typeface="Arial Narrow" pitchFamily="34" charset="0"/>
              </a:rPr>
              <a:t> glucose level</a:t>
            </a:r>
          </a:p>
          <a:p>
            <a:pPr algn="just" eaLnBrk="1" hangingPunct="1">
              <a:buFont typeface="Wingdings" pitchFamily="2" charset="2"/>
              <a:buChar char="Ø"/>
            </a:pPr>
            <a:r>
              <a:rPr lang="en-US" altLang="en-US" sz="2600" b="1" dirty="0" smtClean="0">
                <a:solidFill>
                  <a:srgbClr val="FF0000"/>
                </a:solidFill>
                <a:latin typeface="Arial Narrow" pitchFamily="34" charset="0"/>
              </a:rPr>
              <a:t>Culture:</a:t>
            </a:r>
          </a:p>
          <a:p>
            <a:pPr lvl="1" algn="just" eaLnBrk="1" hangingPunct="1"/>
            <a:r>
              <a:rPr lang="en-US" altLang="en-US" sz="2600" b="1" dirty="0" smtClean="0">
                <a:solidFill>
                  <a:srgbClr val="7030A0"/>
                </a:solidFill>
                <a:latin typeface="Arial Narrow" pitchFamily="34" charset="0"/>
              </a:rPr>
              <a:t>Cold technique </a:t>
            </a:r>
            <a:r>
              <a:rPr lang="en-US" altLang="en-US" sz="2600" dirty="0" smtClean="0">
                <a:latin typeface="Arial Narrow" pitchFamily="34" charset="0"/>
              </a:rPr>
              <a:t>can be used to isolate </a:t>
            </a:r>
            <a:r>
              <a:rPr lang="en-US" altLang="en-US" sz="2600" i="1" dirty="0" smtClean="0">
                <a:latin typeface="Arial Narrow" pitchFamily="34" charset="0"/>
              </a:rPr>
              <a:t>Listeria</a:t>
            </a:r>
            <a:r>
              <a:rPr lang="en-US" altLang="en-US" sz="2600" dirty="0" smtClean="0">
                <a:latin typeface="Arial Narrow" pitchFamily="34" charset="0"/>
              </a:rPr>
              <a:t> selectively</a:t>
            </a:r>
          </a:p>
          <a:p>
            <a:pPr lvl="1" algn="just" eaLnBrk="1" hangingPunct="1"/>
            <a:r>
              <a:rPr lang="en-US" altLang="en-US" sz="2600" dirty="0" smtClean="0">
                <a:latin typeface="Arial Narrow" pitchFamily="34" charset="0"/>
              </a:rPr>
              <a:t>On 5% blood agar: small, white, smooth, translucent, moist, </a:t>
            </a:r>
            <a:r>
              <a:rPr lang="el-GR" altLang="en-US" sz="2600" dirty="0" smtClean="0">
                <a:latin typeface="Arial Narrow" pitchFamily="34" charset="0"/>
              </a:rPr>
              <a:t>β</a:t>
            </a:r>
            <a:r>
              <a:rPr lang="en-US" altLang="en-US" sz="2600" dirty="0" smtClean="0">
                <a:latin typeface="Arial Narrow" pitchFamily="34" charset="0"/>
              </a:rPr>
              <a:t>-hemolytic colonies</a:t>
            </a:r>
          </a:p>
          <a:p>
            <a:pPr algn="just" eaLnBrk="1" hangingPunct="1">
              <a:buFont typeface="Wingdings" pitchFamily="2" charset="2"/>
              <a:buChar char="Ø"/>
            </a:pPr>
            <a:r>
              <a:rPr lang="en-US" altLang="en-US" sz="2600" b="1" dirty="0" smtClean="0">
                <a:solidFill>
                  <a:srgbClr val="FF0000"/>
                </a:solidFill>
                <a:latin typeface="Arial Narrow" pitchFamily="34" charset="0"/>
              </a:rPr>
              <a:t>Gram stain</a:t>
            </a:r>
          </a:p>
          <a:p>
            <a:pPr marL="742950" lvl="2" indent="-342900" algn="just" eaLnBrk="1" hangingPunct="1"/>
            <a:r>
              <a:rPr lang="en-US" altLang="en-US" sz="2600" dirty="0" smtClean="0">
                <a:latin typeface="Arial Narrow" pitchFamily="34" charset="0"/>
              </a:rPr>
              <a:t>Gram-positive bacilli, motile at 20 </a:t>
            </a:r>
            <a:r>
              <a:rPr lang="en-US" altLang="en-US" sz="2600" baseline="30000" dirty="0" smtClean="0">
                <a:latin typeface="Arial Narrow" pitchFamily="34" charset="0"/>
              </a:rPr>
              <a:t>0</a:t>
            </a:r>
            <a:r>
              <a:rPr lang="en-US" altLang="en-US" sz="2600" dirty="0" smtClean="0">
                <a:latin typeface="Arial Narrow" pitchFamily="34" charset="0"/>
              </a:rPr>
              <a:t>C </a:t>
            </a:r>
            <a:r>
              <a:rPr lang="en-US" altLang="en-US" sz="2600" dirty="0" err="1" smtClean="0">
                <a:latin typeface="Arial Narrow" pitchFamily="34" charset="0"/>
              </a:rPr>
              <a:t>etc</a:t>
            </a:r>
            <a:endParaRPr lang="en-US" altLang="en-US" sz="2600" b="1" dirty="0" smtClean="0">
              <a:solidFill>
                <a:srgbClr val="0070C0"/>
              </a:solidFill>
              <a:effectLst>
                <a:outerShdw blurRad="38100" dist="38100" dir="2700000" algn="tl">
                  <a:srgbClr val="C0C0C0"/>
                </a:outerShdw>
              </a:effectLst>
              <a:latin typeface="Arial Narrow" pitchFamily="34" charset="0"/>
            </a:endParaRPr>
          </a:p>
          <a:p>
            <a:pPr lvl="1" algn="just" eaLnBrk="1" hangingPunct="1">
              <a:buFont typeface="Wingdings" pitchFamily="2" charset="2"/>
              <a:buChar char="Ø"/>
            </a:pPr>
            <a:r>
              <a:rPr lang="en-US" altLang="en-US" sz="2600" b="1" dirty="0" smtClean="0">
                <a:latin typeface="Arial Narrow" pitchFamily="34" charset="0"/>
              </a:rPr>
              <a:t>CAMP Test positive</a:t>
            </a:r>
            <a:r>
              <a:rPr lang="en-US" altLang="en-US" sz="2600" dirty="0" smtClean="0">
                <a:latin typeface="Arial Narrow" pitchFamily="34" charset="0"/>
              </a:rPr>
              <a:t> (like Group B </a:t>
            </a:r>
            <a:r>
              <a:rPr lang="en-US" altLang="en-US" sz="2600" i="1" dirty="0" smtClean="0">
                <a:latin typeface="Arial Narrow" pitchFamily="34" charset="0"/>
              </a:rPr>
              <a:t>Streptococcus</a:t>
            </a:r>
            <a:r>
              <a:rPr lang="en-US" altLang="en-US" sz="2600" dirty="0" smtClean="0">
                <a:latin typeface="Arial Narrow" pitchFamily="34" charset="0"/>
              </a:rPr>
              <a:t>)</a:t>
            </a:r>
          </a:p>
        </p:txBody>
      </p:sp>
      <p:sp>
        <p:nvSpPr>
          <p:cNvPr id="13517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881FAEB2-81E0-4045-8AE2-5CDAD78CF8E0}" type="slidenum">
              <a:rPr lang="en-GB">
                <a:solidFill>
                  <a:schemeClr val="tx1">
                    <a:tint val="75000"/>
                  </a:schemeClr>
                </a:solidFill>
                <a:latin typeface="+mn-lt"/>
                <a:cs typeface="+mn-cs"/>
              </a:rPr>
              <a:pPr fontAlgn="auto">
                <a:spcBef>
                  <a:spcPts val="0"/>
                </a:spcBef>
                <a:spcAft>
                  <a:spcPts val="0"/>
                </a:spcAft>
                <a:defRPr/>
              </a:pPr>
              <a:t>173</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57200" y="198438"/>
            <a:ext cx="8229600" cy="487362"/>
          </a:xfrm>
        </p:spPr>
        <p:txBody>
          <a:bodyPr/>
          <a:lstStyle/>
          <a:p>
            <a:pPr eaLnBrk="1" hangingPunct="1"/>
            <a:r>
              <a:rPr lang="en-US" altLang="en-US" b="1" smtClean="0">
                <a:solidFill>
                  <a:srgbClr val="002060"/>
                </a:solidFill>
                <a:latin typeface="Arial Narrow" pitchFamily="34" charset="0"/>
              </a:rPr>
              <a:t>Prevention and Treatment</a:t>
            </a:r>
          </a:p>
        </p:txBody>
      </p:sp>
      <p:sp>
        <p:nvSpPr>
          <p:cNvPr id="19459" name="Rectangle 3"/>
          <p:cNvSpPr>
            <a:spLocks noGrp="1" noChangeArrowheads="1"/>
          </p:cNvSpPr>
          <p:nvPr>
            <p:ph idx="1"/>
          </p:nvPr>
        </p:nvSpPr>
        <p:spPr>
          <a:xfrm>
            <a:off x="107950" y="666750"/>
            <a:ext cx="8893175" cy="6119813"/>
          </a:xfrm>
        </p:spPr>
        <p:txBody>
          <a:bodyPr/>
          <a:lstStyle/>
          <a:p>
            <a:pPr algn="just" eaLnBrk="1" hangingPunct="1">
              <a:lnSpc>
                <a:spcPts val="2700"/>
              </a:lnSpc>
              <a:buFont typeface="Wingdings" pitchFamily="2" charset="2"/>
              <a:buChar char="§"/>
              <a:defRPr/>
            </a:pPr>
            <a:r>
              <a:rPr lang="en-GB" sz="2800" b="1" dirty="0" smtClean="0">
                <a:solidFill>
                  <a:srgbClr val="7030A0"/>
                </a:solidFill>
                <a:latin typeface="Arial Narrow" pitchFamily="34" charset="0"/>
                <a:ea typeface="+mn-ea"/>
              </a:rPr>
              <a:t>Prevention</a:t>
            </a:r>
          </a:p>
          <a:p>
            <a:pPr marL="514350" indent="-514350" algn="just" eaLnBrk="1" hangingPunct="1">
              <a:lnSpc>
                <a:spcPts val="2700"/>
              </a:lnSpc>
              <a:buFont typeface="+mj-lt"/>
              <a:buAutoNum type="arabicPeriod"/>
              <a:defRPr/>
            </a:pPr>
            <a:r>
              <a:rPr lang="en-US" sz="2600" i="1" dirty="0" smtClean="0">
                <a:latin typeface="Arial Narrow" pitchFamily="34" charset="0"/>
                <a:ea typeface="+mn-ea"/>
              </a:rPr>
              <a:t>L. </a:t>
            </a:r>
            <a:r>
              <a:rPr lang="en-US" sz="2600" i="1" dirty="0" err="1" smtClean="0">
                <a:latin typeface="Arial Narrow" pitchFamily="34" charset="0"/>
                <a:ea typeface="+mn-ea"/>
              </a:rPr>
              <a:t>monocytogenes</a:t>
            </a:r>
            <a:r>
              <a:rPr lang="en-US" sz="2600" dirty="0" smtClean="0">
                <a:latin typeface="Arial Narrow" pitchFamily="34" charset="0"/>
                <a:ea typeface="+mn-ea"/>
              </a:rPr>
              <a:t> is killed by cooking or by heating methods, including pasteurization </a:t>
            </a:r>
            <a:r>
              <a:rPr lang="en-US" sz="2600" b="1" u="sng" dirty="0" smtClean="0">
                <a:solidFill>
                  <a:srgbClr val="0070C0"/>
                </a:solidFill>
                <a:latin typeface="Arial Narrow" pitchFamily="34" charset="0"/>
                <a:ea typeface="+mn-ea"/>
              </a:rPr>
              <a:t>So</a:t>
            </a:r>
          </a:p>
          <a:p>
            <a:pPr marL="914400" lvl="1" indent="-457200" algn="just" eaLnBrk="1" hangingPunct="1">
              <a:lnSpc>
                <a:spcPts val="2700"/>
              </a:lnSpc>
              <a:buFont typeface="+mj-lt"/>
              <a:buAutoNum type="alphaLcPeriod"/>
              <a:defRPr/>
            </a:pPr>
            <a:r>
              <a:rPr lang="en-GB" sz="2600" dirty="0" smtClean="0">
                <a:latin typeface="Arial Narrow" pitchFamily="34" charset="0"/>
                <a:ea typeface="+mn-ea"/>
              </a:rPr>
              <a:t>Avoid consumption of raw milk or milk products</a:t>
            </a:r>
          </a:p>
          <a:p>
            <a:pPr marL="914400" lvl="1" indent="-457200" algn="just" eaLnBrk="1" hangingPunct="1">
              <a:lnSpc>
                <a:spcPts val="2700"/>
              </a:lnSpc>
              <a:buFont typeface="+mj-lt"/>
              <a:buAutoNum type="alphaLcPeriod"/>
              <a:defRPr/>
            </a:pPr>
            <a:r>
              <a:rPr lang="en-GB" sz="2600" dirty="0" smtClean="0">
                <a:latin typeface="Arial Narrow" pitchFamily="34" charset="0"/>
                <a:ea typeface="+mn-ea"/>
              </a:rPr>
              <a:t>Pregnant or </a:t>
            </a:r>
            <a:r>
              <a:rPr lang="en-GB" sz="2600" dirty="0" err="1" smtClean="0">
                <a:latin typeface="Arial Narrow" pitchFamily="34" charset="0"/>
                <a:ea typeface="+mn-ea"/>
              </a:rPr>
              <a:t>immunocompromised</a:t>
            </a:r>
            <a:r>
              <a:rPr lang="en-GB" sz="2600" dirty="0" smtClean="0">
                <a:latin typeface="Arial Narrow" pitchFamily="34" charset="0"/>
                <a:ea typeface="+mn-ea"/>
              </a:rPr>
              <a:t> should avoid soft cheeses</a:t>
            </a:r>
          </a:p>
          <a:p>
            <a:pPr marL="914400" lvl="1" indent="-457200" algn="just" eaLnBrk="1" hangingPunct="1">
              <a:lnSpc>
                <a:spcPts val="2700"/>
              </a:lnSpc>
              <a:buFont typeface="+mj-lt"/>
              <a:buAutoNum type="alphaLcPeriod"/>
              <a:defRPr/>
            </a:pPr>
            <a:r>
              <a:rPr lang="en-GB" sz="2600" dirty="0" smtClean="0">
                <a:latin typeface="Arial Narrow" pitchFamily="34" charset="0"/>
                <a:ea typeface="+mn-ea"/>
              </a:rPr>
              <a:t>Reheat leftover or ready-to-eat foods hot dogs until steaming hot</a:t>
            </a:r>
          </a:p>
          <a:p>
            <a:pPr marL="914400" lvl="1" indent="-457200" algn="just" eaLnBrk="1" hangingPunct="1">
              <a:lnSpc>
                <a:spcPts val="2700"/>
              </a:lnSpc>
              <a:buFont typeface="+mj-lt"/>
              <a:buAutoNum type="alphaLcPeriod"/>
              <a:defRPr/>
            </a:pPr>
            <a:r>
              <a:rPr lang="en-GB" sz="2600" dirty="0" smtClean="0">
                <a:latin typeface="Arial Narrow" pitchFamily="34" charset="0"/>
                <a:ea typeface="+mn-ea"/>
              </a:rPr>
              <a:t>Cook food to a safe internal temperature</a:t>
            </a:r>
          </a:p>
          <a:p>
            <a:pPr marL="514350" indent="-514350" algn="just" eaLnBrk="1" hangingPunct="1">
              <a:lnSpc>
                <a:spcPts val="2700"/>
              </a:lnSpc>
              <a:buFont typeface="+mj-lt"/>
              <a:buAutoNum type="arabicPeriod"/>
              <a:defRPr/>
            </a:pPr>
            <a:r>
              <a:rPr lang="en-GB" sz="2600" dirty="0" smtClean="0">
                <a:latin typeface="Arial Narrow" pitchFamily="34" charset="0"/>
                <a:ea typeface="+mn-ea"/>
              </a:rPr>
              <a:t>Wash raw vegetables</a:t>
            </a:r>
          </a:p>
          <a:p>
            <a:pPr marL="514350" indent="-514350" algn="just" eaLnBrk="1" hangingPunct="1">
              <a:lnSpc>
                <a:spcPts val="2700"/>
              </a:lnSpc>
              <a:buFont typeface="+mj-lt"/>
              <a:buAutoNum type="arabicPeriod"/>
              <a:defRPr/>
            </a:pPr>
            <a:r>
              <a:rPr lang="en-GB" sz="2600" dirty="0" smtClean="0">
                <a:latin typeface="Arial Narrow" pitchFamily="34" charset="0"/>
                <a:ea typeface="+mn-ea"/>
              </a:rPr>
              <a:t>Wash hands, knives &amp; cutting boards after handling uncooked foods</a:t>
            </a:r>
          </a:p>
          <a:p>
            <a:pPr algn="just" eaLnBrk="1" hangingPunct="1">
              <a:lnSpc>
                <a:spcPts val="2700"/>
              </a:lnSpc>
              <a:buFont typeface="Wingdings" pitchFamily="2" charset="2"/>
              <a:buChar char="§"/>
              <a:defRPr/>
            </a:pPr>
            <a:r>
              <a:rPr lang="en-GB" sz="2800" b="1" dirty="0" smtClean="0">
                <a:solidFill>
                  <a:srgbClr val="7030A0"/>
                </a:solidFill>
                <a:latin typeface="Arial Narrow" pitchFamily="34" charset="0"/>
                <a:ea typeface="+mn-ea"/>
              </a:rPr>
              <a:t>Treatment</a:t>
            </a:r>
          </a:p>
          <a:p>
            <a:pPr algn="just" eaLnBrk="1" hangingPunct="1">
              <a:lnSpc>
                <a:spcPts val="2700"/>
              </a:lnSpc>
              <a:buFont typeface="Wingdings" pitchFamily="2" charset="2"/>
              <a:buChar char="§"/>
              <a:defRPr/>
            </a:pPr>
            <a:r>
              <a:rPr lang="en-US" sz="2800" i="1" dirty="0" err="1" smtClean="0">
                <a:solidFill>
                  <a:srgbClr val="000000"/>
                </a:solidFill>
                <a:latin typeface="Arial Narrow" pitchFamily="34" charset="0"/>
                <a:ea typeface="+mn-ea"/>
              </a:rPr>
              <a:t>Listeriosis</a:t>
            </a:r>
            <a:r>
              <a:rPr lang="en-US" sz="2800" dirty="0" smtClean="0">
                <a:solidFill>
                  <a:srgbClr val="000000"/>
                </a:solidFill>
                <a:latin typeface="Arial Narrow" pitchFamily="34" charset="0"/>
                <a:ea typeface="+mn-ea"/>
              </a:rPr>
              <a:t> is a serious disease requiring hospitalization</a:t>
            </a:r>
            <a:endParaRPr lang="en-GB" sz="2600" dirty="0" smtClean="0">
              <a:latin typeface="Arial Narrow" pitchFamily="34" charset="0"/>
              <a:ea typeface="+mn-ea"/>
            </a:endParaRPr>
          </a:p>
          <a:p>
            <a:pPr algn="just" eaLnBrk="1" hangingPunct="1">
              <a:lnSpc>
                <a:spcPts val="2700"/>
              </a:lnSpc>
              <a:buFont typeface="Wingdings" pitchFamily="2" charset="2"/>
              <a:buChar char="§"/>
              <a:defRPr/>
            </a:pPr>
            <a:r>
              <a:rPr lang="en-GB" sz="2600" dirty="0" err="1" smtClean="0">
                <a:latin typeface="Arial Narrow" pitchFamily="34" charset="0"/>
                <a:ea typeface="+mn-ea"/>
              </a:rPr>
              <a:t>Parenteral</a:t>
            </a:r>
            <a:r>
              <a:rPr lang="en-GB" sz="2600" dirty="0" smtClean="0">
                <a:latin typeface="Arial Narrow" pitchFamily="34" charset="0"/>
                <a:ea typeface="+mn-ea"/>
              </a:rPr>
              <a:t> penicillin or ampicillin </a:t>
            </a:r>
            <a:r>
              <a:rPr lang="en-US" sz="2600" dirty="0" smtClean="0">
                <a:latin typeface="Arial Narrow" pitchFamily="34" charset="0"/>
                <a:ea typeface="+mn-ea"/>
              </a:rPr>
              <a:t>with or without an aminoglycoside</a:t>
            </a:r>
            <a:endParaRPr lang="en-GB" sz="2600" dirty="0" smtClean="0">
              <a:latin typeface="Arial Narrow" pitchFamily="34" charset="0"/>
              <a:ea typeface="+mn-ea"/>
            </a:endParaRPr>
          </a:p>
          <a:p>
            <a:pPr algn="just" eaLnBrk="1" hangingPunct="1">
              <a:lnSpc>
                <a:spcPts val="2700"/>
              </a:lnSpc>
              <a:buFont typeface="Wingdings" pitchFamily="2" charset="2"/>
              <a:buChar char="§"/>
              <a:defRPr/>
            </a:pPr>
            <a:r>
              <a:rPr lang="en-GB" sz="2600" dirty="0" err="1" smtClean="0">
                <a:latin typeface="Arial Narrow" pitchFamily="34" charset="0"/>
                <a:ea typeface="+mn-ea"/>
              </a:rPr>
              <a:t>Trimethoprim</a:t>
            </a:r>
            <a:r>
              <a:rPr lang="en-GB" sz="2600" dirty="0" smtClean="0">
                <a:latin typeface="Arial Narrow" pitchFamily="34" charset="0"/>
                <a:ea typeface="+mn-ea"/>
              </a:rPr>
              <a:t>/</a:t>
            </a:r>
            <a:r>
              <a:rPr lang="en-GB" sz="2600" dirty="0" err="1" smtClean="0">
                <a:latin typeface="Arial Narrow" pitchFamily="34" charset="0"/>
                <a:ea typeface="+mn-ea"/>
              </a:rPr>
              <a:t>sulfamethoxazole</a:t>
            </a:r>
            <a:r>
              <a:rPr lang="en-GB" sz="2600" dirty="0" smtClean="0">
                <a:latin typeface="Arial Narrow" pitchFamily="34" charset="0"/>
                <a:ea typeface="+mn-ea"/>
              </a:rPr>
              <a:t> (in patients allergic to penicillin)</a:t>
            </a:r>
          </a:p>
          <a:p>
            <a:pPr algn="just" eaLnBrk="1" hangingPunct="1">
              <a:lnSpc>
                <a:spcPts val="2700"/>
              </a:lnSpc>
              <a:buFont typeface="Wingdings" pitchFamily="2" charset="2"/>
              <a:buChar char="§"/>
              <a:defRPr/>
            </a:pPr>
            <a:r>
              <a:rPr lang="en-US" sz="2800" dirty="0" smtClean="0">
                <a:solidFill>
                  <a:srgbClr val="000000"/>
                </a:solidFill>
                <a:latin typeface="Arial Narrow" pitchFamily="34" charset="0"/>
                <a:ea typeface="+mn-ea"/>
              </a:rPr>
              <a:t>The duration of antibiotic treatment is at least 2 weeks</a:t>
            </a:r>
            <a:endParaRPr lang="en-US" sz="2600" dirty="0" smtClean="0">
              <a:latin typeface="Arial Narrow" pitchFamily="34" charset="0"/>
              <a:ea typeface="+mn-ea"/>
            </a:endParaRPr>
          </a:p>
          <a:p>
            <a:pPr algn="just" eaLnBrk="1" hangingPunct="1">
              <a:lnSpc>
                <a:spcPts val="2700"/>
              </a:lnSpc>
              <a:buFont typeface="Wingdings" pitchFamily="2" charset="2"/>
              <a:buChar char="§"/>
              <a:defRPr/>
            </a:pPr>
            <a:endParaRPr lang="en-GB" sz="2600" dirty="0" smtClean="0">
              <a:latin typeface="Arial Narrow" pitchFamily="34" charset="0"/>
              <a:ea typeface="+mn-ea"/>
            </a:endParaRPr>
          </a:p>
        </p:txBody>
      </p:sp>
      <p:sp>
        <p:nvSpPr>
          <p:cNvPr id="13619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62057EBE-DD52-452C-AF54-B96E302B782B}" type="slidenum">
              <a:rPr lang="en-GB">
                <a:solidFill>
                  <a:schemeClr val="tx1">
                    <a:tint val="75000"/>
                  </a:schemeClr>
                </a:solidFill>
                <a:latin typeface="+mn-lt"/>
                <a:cs typeface="+mn-cs"/>
              </a:rPr>
              <a:pPr fontAlgn="auto">
                <a:spcBef>
                  <a:spcPts val="0"/>
                </a:spcBef>
                <a:spcAft>
                  <a:spcPts val="0"/>
                </a:spcAft>
                <a:defRPr/>
              </a:pPr>
              <a:t>174</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457200" y="381000"/>
            <a:ext cx="8229600" cy="990600"/>
          </a:xfrm>
        </p:spPr>
        <p:txBody>
          <a:bodyPr/>
          <a:lstStyle/>
          <a:p>
            <a:pPr eaLnBrk="1" hangingPunct="1">
              <a:lnSpc>
                <a:spcPts val="3500"/>
              </a:lnSpc>
            </a:pPr>
            <a:r>
              <a:rPr lang="en-US" altLang="en-US" b="1" smtClean="0">
                <a:solidFill>
                  <a:srgbClr val="002060"/>
                </a:solidFill>
                <a:latin typeface="Arial Narrow" pitchFamily="34" charset="0"/>
              </a:rPr>
              <a:t>II- Acid-Fast Bacilli </a:t>
            </a:r>
            <a:r>
              <a:rPr lang="en-US" altLang="en-US" b="1" smtClean="0">
                <a:solidFill>
                  <a:srgbClr val="FF0000"/>
                </a:solidFill>
                <a:latin typeface="Arial Narrow" pitchFamily="34" charset="0"/>
              </a:rPr>
              <a:t/>
            </a:r>
            <a:br>
              <a:rPr lang="en-US" altLang="en-US" b="1" smtClean="0">
                <a:solidFill>
                  <a:srgbClr val="FF0000"/>
                </a:solidFill>
                <a:latin typeface="Arial Narrow" pitchFamily="34" charset="0"/>
              </a:rPr>
            </a:br>
            <a:r>
              <a:rPr lang="en-US" altLang="en-US" b="1" smtClean="0">
                <a:solidFill>
                  <a:srgbClr val="FF0000"/>
                </a:solidFill>
                <a:latin typeface="Arial Narrow" pitchFamily="34" charset="0"/>
              </a:rPr>
              <a:t>Genus </a:t>
            </a:r>
            <a:r>
              <a:rPr lang="en-US" altLang="en-US" b="1" i="1" smtClean="0">
                <a:solidFill>
                  <a:srgbClr val="FF0000"/>
                </a:solidFill>
                <a:latin typeface="Arial Narrow" pitchFamily="34" charset="0"/>
              </a:rPr>
              <a:t>Mycobacterium</a:t>
            </a:r>
          </a:p>
        </p:txBody>
      </p:sp>
      <p:sp>
        <p:nvSpPr>
          <p:cNvPr id="138243" name="Rectangle 3"/>
          <p:cNvSpPr>
            <a:spLocks noGrp="1" noChangeArrowheads="1"/>
          </p:cNvSpPr>
          <p:nvPr>
            <p:ph idx="1"/>
          </p:nvPr>
        </p:nvSpPr>
        <p:spPr>
          <a:xfrm>
            <a:off x="304800" y="1371600"/>
            <a:ext cx="8534400" cy="5029200"/>
          </a:xfrm>
        </p:spPr>
        <p:txBody>
          <a:bodyPr/>
          <a:lstStyle/>
          <a:p>
            <a:pPr algn="just" eaLnBrk="1" hangingPunct="1">
              <a:lnSpc>
                <a:spcPts val="3300"/>
              </a:lnSpc>
            </a:pPr>
            <a:r>
              <a:rPr lang="en-US" altLang="en-US" sz="2800" smtClean="0">
                <a:latin typeface="Arial Narrow" pitchFamily="34" charset="0"/>
              </a:rPr>
              <a:t>Grow slowly Acid-fast staining</a:t>
            </a:r>
          </a:p>
          <a:p>
            <a:pPr lvl="1" algn="just" eaLnBrk="1" hangingPunct="1">
              <a:lnSpc>
                <a:spcPts val="3300"/>
              </a:lnSpc>
            </a:pPr>
            <a:r>
              <a:rPr lang="en-US" altLang="en-US" smtClean="0">
                <a:latin typeface="Arial Narrow" pitchFamily="34" charset="0"/>
              </a:rPr>
              <a:t>Resist decolourization with HCl 3% and 95% Ethanol</a:t>
            </a:r>
          </a:p>
          <a:p>
            <a:pPr algn="just" eaLnBrk="1" hangingPunct="1">
              <a:lnSpc>
                <a:spcPts val="3300"/>
              </a:lnSpc>
            </a:pPr>
            <a:r>
              <a:rPr lang="en-US" altLang="en-US" b="1" smtClean="0">
                <a:solidFill>
                  <a:srgbClr val="7030A0"/>
                </a:solidFill>
                <a:latin typeface="Arial Narrow" pitchFamily="34" charset="0"/>
              </a:rPr>
              <a:t>Gram-positive</a:t>
            </a:r>
            <a:r>
              <a:rPr lang="en-US" altLang="en-US" b="1" smtClean="0">
                <a:latin typeface="Arial Narrow" pitchFamily="34" charset="0"/>
              </a:rPr>
              <a:t> </a:t>
            </a:r>
            <a:r>
              <a:rPr lang="en-US" altLang="en-US" sz="2800" smtClean="0">
                <a:latin typeface="Arial Narrow" pitchFamily="34" charset="0"/>
              </a:rPr>
              <a:t>irregular bacilli</a:t>
            </a:r>
          </a:p>
          <a:p>
            <a:pPr lvl="1" algn="just" eaLnBrk="1" hangingPunct="1">
              <a:lnSpc>
                <a:spcPts val="3300"/>
              </a:lnSpc>
            </a:pPr>
            <a:r>
              <a:rPr lang="en-US" altLang="en-US" smtClean="0">
                <a:latin typeface="Arial Narrow" pitchFamily="34" charset="0"/>
              </a:rPr>
              <a:t>Difficult to stain by Gram stain</a:t>
            </a:r>
          </a:p>
          <a:p>
            <a:pPr algn="just" eaLnBrk="1" hangingPunct="1">
              <a:lnSpc>
                <a:spcPts val="3300"/>
              </a:lnSpc>
            </a:pPr>
            <a:r>
              <a:rPr lang="en-US" altLang="en-US" sz="2800" smtClean="0">
                <a:latin typeface="Arial Narrow" pitchFamily="34" charset="0"/>
              </a:rPr>
              <a:t>High lipid content (40%) in its cell wall</a:t>
            </a:r>
          </a:p>
          <a:p>
            <a:pPr lvl="1" algn="just" eaLnBrk="1" hangingPunct="1">
              <a:lnSpc>
                <a:spcPts val="3300"/>
              </a:lnSpc>
            </a:pPr>
            <a:r>
              <a:rPr lang="en-US" altLang="en-US" smtClean="0">
                <a:latin typeface="Arial Narrow" pitchFamily="34" charset="0"/>
              </a:rPr>
              <a:t>Colonies rough and hydrophobic</a:t>
            </a:r>
          </a:p>
          <a:p>
            <a:pPr algn="just" eaLnBrk="1" hangingPunct="1">
              <a:lnSpc>
                <a:spcPts val="3300"/>
              </a:lnSpc>
            </a:pPr>
            <a:r>
              <a:rPr lang="en-US" altLang="en-US" sz="2800" smtClean="0">
                <a:latin typeface="Arial Narrow" pitchFamily="34" charset="0"/>
              </a:rPr>
              <a:t>Strict aerobes, non-capsulated, non-motile, non-spore forming</a:t>
            </a:r>
          </a:p>
          <a:p>
            <a:pPr algn="just" eaLnBrk="1" hangingPunct="1">
              <a:lnSpc>
                <a:spcPts val="3300"/>
              </a:lnSpc>
            </a:pPr>
            <a:r>
              <a:rPr lang="en-US" altLang="en-US" sz="2800" smtClean="0">
                <a:latin typeface="Arial Narrow" pitchFamily="34" charset="0"/>
              </a:rPr>
              <a:t>Facultative intracellular pathogen</a:t>
            </a:r>
          </a:p>
          <a:p>
            <a:pPr algn="just" eaLnBrk="1" hangingPunct="1">
              <a:lnSpc>
                <a:spcPts val="3300"/>
              </a:lnSpc>
            </a:pPr>
            <a:r>
              <a:rPr lang="en-US" altLang="en-US" sz="2800" smtClean="0">
                <a:latin typeface="Arial Narrow" pitchFamily="34" charset="0"/>
              </a:rPr>
              <a:t>Produce catalase, peroxidases and superoxide dismutase</a:t>
            </a:r>
          </a:p>
          <a:p>
            <a:pPr algn="just" eaLnBrk="1" hangingPunct="1">
              <a:lnSpc>
                <a:spcPts val="3300"/>
              </a:lnSpc>
            </a:pPr>
            <a:r>
              <a:rPr lang="en-US" altLang="en-US" sz="2800" smtClean="0">
                <a:latin typeface="Arial Narrow" pitchFamily="34" charset="0"/>
              </a:rPr>
              <a:t>Possess mycolic acids and a unique type of peptidoglycan</a:t>
            </a:r>
          </a:p>
        </p:txBody>
      </p:sp>
      <p:sp>
        <p:nvSpPr>
          <p:cNvPr id="138245"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49154" name="Slide Number Placeholder 5"/>
          <p:cNvSpPr>
            <a:spLocks noGrp="1"/>
          </p:cNvSpPr>
          <p:nvPr>
            <p:ph type="sldNum" sz="quarter" idx="12"/>
          </p:nvPr>
        </p:nvSpPr>
        <p:spPr/>
        <p:txBody>
          <a:bodyPr rtlCol="0"/>
          <a:lstStyle/>
          <a:p>
            <a:pPr fontAlgn="auto">
              <a:spcBef>
                <a:spcPts val="0"/>
              </a:spcBef>
              <a:spcAft>
                <a:spcPts val="0"/>
              </a:spcAft>
              <a:defRPr/>
            </a:pPr>
            <a:fld id="{D0000782-5EC1-4E9C-BB7A-94C9D7808A11}" type="slidenum">
              <a:rPr lang="en-US">
                <a:solidFill>
                  <a:schemeClr val="tx1">
                    <a:tint val="75000"/>
                  </a:schemeClr>
                </a:solidFill>
                <a:latin typeface="+mn-lt"/>
                <a:cs typeface="+mn-cs"/>
              </a:rPr>
              <a:pPr fontAlgn="auto">
                <a:spcBef>
                  <a:spcPts val="0"/>
                </a:spcBef>
                <a:spcAft>
                  <a:spcPts val="0"/>
                </a:spcAft>
                <a:defRPr/>
              </a:pPr>
              <a:t>175</a:t>
            </a:fld>
            <a:endParaRPr lang="en-US">
              <a:solidFill>
                <a:schemeClr val="tx1">
                  <a:tint val="75000"/>
                </a:schemeClr>
              </a:solidFill>
              <a:latin typeface="+mn-lt"/>
              <a:cs typeface="+mn-cs"/>
            </a:endParaRPr>
          </a:p>
        </p:txBody>
      </p:sp>
      <p:pic>
        <p:nvPicPr>
          <p:cNvPr id="138247" name="Picture 8" descr="http://i20.tinypic.com/adjos5.png"/>
          <p:cNvPicPr>
            <a:picLocks noChangeAspect="1" noChangeArrowheads="1"/>
          </p:cNvPicPr>
          <p:nvPr/>
        </p:nvPicPr>
        <p:blipFill>
          <a:blip r:embed="rId2" cstate="print"/>
          <a:srcRect/>
          <a:stretch>
            <a:fillRect/>
          </a:stretch>
        </p:blipFill>
        <p:spPr bwMode="auto">
          <a:xfrm>
            <a:off x="7239000" y="1066800"/>
            <a:ext cx="1711325" cy="1676400"/>
          </a:xfrm>
          <a:prstGeom prst="rect">
            <a:avLst/>
          </a:prstGeom>
          <a:noFill/>
          <a:ln w="9525">
            <a:noFill/>
            <a:miter lim="800000"/>
            <a:headEnd/>
            <a:tailEnd/>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28625" y="188913"/>
            <a:ext cx="8229600" cy="623887"/>
          </a:xfrm>
        </p:spPr>
        <p:txBody>
          <a:bodyPr/>
          <a:lstStyle/>
          <a:p>
            <a:r>
              <a:rPr lang="en-US" altLang="en-US" b="1" i="1" smtClean="0">
                <a:solidFill>
                  <a:srgbClr val="002060"/>
                </a:solidFill>
                <a:latin typeface="Arial Narrow" pitchFamily="34" charset="0"/>
              </a:rPr>
              <a:t>Mycobacterium tuberculosis</a:t>
            </a:r>
          </a:p>
        </p:txBody>
      </p:sp>
      <p:sp>
        <p:nvSpPr>
          <p:cNvPr id="9219" name="Rectangle 3"/>
          <p:cNvSpPr>
            <a:spLocks noGrp="1" noChangeArrowheads="1"/>
          </p:cNvSpPr>
          <p:nvPr>
            <p:ph idx="1"/>
          </p:nvPr>
        </p:nvSpPr>
        <p:spPr>
          <a:xfrm>
            <a:off x="250825" y="765175"/>
            <a:ext cx="8713788" cy="5864225"/>
          </a:xfrm>
        </p:spPr>
        <p:txBody>
          <a:bodyPr/>
          <a:lstStyle/>
          <a:p>
            <a:pPr algn="just" eaLnBrk="1" hangingPunct="1">
              <a:lnSpc>
                <a:spcPts val="2600"/>
              </a:lnSpc>
              <a:buFont typeface="Wingdings" pitchFamily="2" charset="2"/>
              <a:buChar char="§"/>
              <a:defRPr/>
            </a:pPr>
            <a:r>
              <a:rPr lang="en-US" sz="2800" b="1" dirty="0" smtClean="0">
                <a:solidFill>
                  <a:srgbClr val="FF0000"/>
                </a:solidFill>
                <a:latin typeface="Arial Narrow" pitchFamily="34" charset="0"/>
                <a:ea typeface="+mn-ea"/>
              </a:rPr>
              <a:t>Cell wall contains several complex antigens</a:t>
            </a:r>
          </a:p>
          <a:p>
            <a:pPr marL="514350" indent="-514350" algn="just">
              <a:lnSpc>
                <a:spcPts val="2600"/>
              </a:lnSpc>
              <a:buFont typeface="+mj-lt"/>
              <a:buAutoNum type="arabicPeriod"/>
              <a:defRPr/>
            </a:pPr>
            <a:r>
              <a:rPr lang="en-US" sz="2800" b="1" dirty="0" smtClean="0">
                <a:solidFill>
                  <a:srgbClr val="7030A0"/>
                </a:solidFill>
                <a:latin typeface="Arial Narrow" pitchFamily="34" charset="0"/>
                <a:ea typeface="+mn-ea"/>
              </a:rPr>
              <a:t>Lipoid fraction (Cord factor)</a:t>
            </a:r>
            <a:endParaRPr lang="en-US" sz="2800" dirty="0">
              <a:latin typeface="Arial Narrow" pitchFamily="34" charset="0"/>
              <a:ea typeface="+mn-ea"/>
            </a:endParaRPr>
          </a:p>
          <a:p>
            <a:pPr lvl="1" algn="just">
              <a:lnSpc>
                <a:spcPts val="2600"/>
              </a:lnSpc>
              <a:buFont typeface="Wingdings" pitchFamily="2" charset="2"/>
              <a:buChar char="§"/>
              <a:defRPr/>
            </a:pPr>
            <a:r>
              <a:rPr lang="en-US" b="1" u="sng" dirty="0" err="1" smtClean="0">
                <a:solidFill>
                  <a:srgbClr val="0070C0"/>
                </a:solidFill>
                <a:latin typeface="Arial Narrow" pitchFamily="34" charset="0"/>
                <a:ea typeface="+mn-ea"/>
              </a:rPr>
              <a:t>Trehalose</a:t>
            </a:r>
            <a:r>
              <a:rPr lang="en-US" b="1" u="sng" dirty="0" smtClean="0">
                <a:solidFill>
                  <a:srgbClr val="0070C0"/>
                </a:solidFill>
                <a:latin typeface="Arial Narrow" pitchFamily="34" charset="0"/>
                <a:ea typeface="+mn-ea"/>
              </a:rPr>
              <a:t> </a:t>
            </a:r>
            <a:r>
              <a:rPr lang="en-US" b="1" u="sng" dirty="0" err="1" smtClean="0">
                <a:solidFill>
                  <a:srgbClr val="0070C0"/>
                </a:solidFill>
                <a:latin typeface="Arial Narrow" pitchFamily="34" charset="0"/>
                <a:ea typeface="+mn-ea"/>
              </a:rPr>
              <a:t>dimycolate</a:t>
            </a:r>
            <a:r>
              <a:rPr lang="en-US" b="1" u="sng" dirty="0" smtClean="0">
                <a:solidFill>
                  <a:srgbClr val="0070C0"/>
                </a:solidFill>
                <a:latin typeface="Arial Narrow" pitchFamily="34" charset="0"/>
                <a:ea typeface="+mn-ea"/>
              </a:rPr>
              <a:t> </a:t>
            </a:r>
            <a:r>
              <a:rPr lang="en-US" dirty="0" smtClean="0">
                <a:latin typeface="Arial Narrow" pitchFamily="34" charset="0"/>
                <a:ea typeface="+mn-ea"/>
              </a:rPr>
              <a:t>correlates with virulence of TB</a:t>
            </a:r>
          </a:p>
          <a:p>
            <a:pPr lvl="1" algn="just">
              <a:lnSpc>
                <a:spcPts val="2600"/>
              </a:lnSpc>
              <a:buFont typeface="Wingdings" pitchFamily="2" charset="2"/>
              <a:buChar char="§"/>
              <a:defRPr/>
            </a:pPr>
            <a:r>
              <a:rPr lang="en-US" dirty="0" smtClean="0">
                <a:latin typeface="Arial Narrow" pitchFamily="34" charset="0"/>
                <a:ea typeface="+mn-ea"/>
              </a:rPr>
              <a:t>Virulent strains grow in a characteristic cordlike pattern</a:t>
            </a:r>
          </a:p>
          <a:p>
            <a:pPr lvl="1" algn="just">
              <a:lnSpc>
                <a:spcPts val="2600"/>
              </a:lnSpc>
              <a:buFont typeface="Wingdings" pitchFamily="2" charset="2"/>
              <a:buChar char="§"/>
              <a:defRPr/>
            </a:pPr>
            <a:r>
              <a:rPr lang="en-US" dirty="0" err="1" smtClean="0">
                <a:latin typeface="Arial Narrow" pitchFamily="34" charset="0"/>
                <a:ea typeface="+mn-ea"/>
              </a:rPr>
              <a:t>Avirulent</a:t>
            </a:r>
            <a:r>
              <a:rPr lang="en-US" dirty="0" smtClean="0">
                <a:latin typeface="Arial Narrow" pitchFamily="34" charset="0"/>
                <a:ea typeface="+mn-ea"/>
              </a:rPr>
              <a:t> strains do not</a:t>
            </a:r>
          </a:p>
          <a:p>
            <a:pPr lvl="1" algn="just">
              <a:lnSpc>
                <a:spcPts val="2600"/>
              </a:lnSpc>
              <a:buFont typeface="Wingdings" pitchFamily="2" charset="2"/>
              <a:buChar char="§"/>
              <a:defRPr/>
            </a:pPr>
            <a:r>
              <a:rPr lang="en-US" dirty="0" smtClean="0">
                <a:latin typeface="Arial Narrow" pitchFamily="34" charset="0"/>
                <a:ea typeface="+mn-ea"/>
              </a:rPr>
              <a:t>Loss of the cord factor results in attenuation of TB (vaccine)</a:t>
            </a:r>
            <a:endParaRPr lang="en-US" dirty="0">
              <a:latin typeface="Arial Narrow" pitchFamily="34" charset="0"/>
              <a:ea typeface="+mn-ea"/>
            </a:endParaRPr>
          </a:p>
          <a:p>
            <a:pPr marL="514350" indent="-514350" algn="just">
              <a:lnSpc>
                <a:spcPts val="2600"/>
              </a:lnSpc>
              <a:buFont typeface="+mj-lt"/>
              <a:buAutoNum type="arabicPeriod"/>
              <a:defRPr/>
            </a:pPr>
            <a:r>
              <a:rPr lang="en-US" sz="3000" b="1" dirty="0" smtClean="0">
                <a:solidFill>
                  <a:srgbClr val="7030A0"/>
                </a:solidFill>
                <a:latin typeface="Arial Narrow" pitchFamily="34" charset="0"/>
                <a:ea typeface="+mn-ea"/>
              </a:rPr>
              <a:t>Lipid fraction</a:t>
            </a:r>
            <a:endParaRPr lang="en-US" sz="3000" dirty="0">
              <a:latin typeface="Arial Narrow" pitchFamily="34" charset="0"/>
              <a:ea typeface="+mn-ea"/>
            </a:endParaRPr>
          </a:p>
          <a:p>
            <a:pPr marL="971550" lvl="1" indent="-514350" algn="just">
              <a:lnSpc>
                <a:spcPts val="2600"/>
              </a:lnSpc>
              <a:buFont typeface="+mj-lt"/>
              <a:buAutoNum type="alphaUcPeriod"/>
              <a:defRPr/>
            </a:pPr>
            <a:r>
              <a:rPr lang="en-US" dirty="0" smtClean="0">
                <a:latin typeface="Arial Narrow" pitchFamily="34" charset="0"/>
                <a:ea typeface="+mn-ea"/>
              </a:rPr>
              <a:t>Long chain fatty acids </a:t>
            </a:r>
            <a:r>
              <a:rPr lang="en-US" b="1" dirty="0" smtClean="0">
                <a:solidFill>
                  <a:srgbClr val="0070C0"/>
                </a:solidFill>
                <a:latin typeface="Arial Narrow" pitchFamily="34" charset="0"/>
                <a:ea typeface="+mn-ea"/>
              </a:rPr>
              <a:t>(</a:t>
            </a:r>
            <a:r>
              <a:rPr lang="en-US" b="1" u="sng" dirty="0" smtClean="0">
                <a:solidFill>
                  <a:srgbClr val="0070C0"/>
                </a:solidFill>
                <a:latin typeface="Arial Narrow" pitchFamily="34" charset="0"/>
                <a:ea typeface="+mn-ea"/>
              </a:rPr>
              <a:t>MYCOLIC ACID)</a:t>
            </a:r>
          </a:p>
          <a:p>
            <a:pPr lvl="2" algn="just">
              <a:lnSpc>
                <a:spcPts val="2600"/>
              </a:lnSpc>
              <a:buFont typeface="Wingdings" pitchFamily="2" charset="2"/>
              <a:buChar char="§"/>
              <a:defRPr/>
            </a:pPr>
            <a:r>
              <a:rPr lang="en-US" sz="2800" dirty="0" smtClean="0">
                <a:latin typeface="Arial Narrow" pitchFamily="34" charset="0"/>
                <a:ea typeface="+mn-ea"/>
              </a:rPr>
              <a:t>Responsible for acid fastness and slow growth</a:t>
            </a:r>
          </a:p>
          <a:p>
            <a:pPr marL="971550" lvl="1" indent="-514350" algn="just">
              <a:lnSpc>
                <a:spcPts val="2600"/>
              </a:lnSpc>
              <a:buFont typeface="+mj-lt"/>
              <a:buAutoNum type="alphaUcPeriod"/>
              <a:defRPr/>
            </a:pPr>
            <a:r>
              <a:rPr lang="en-US" b="1" u="sng" dirty="0" smtClean="0">
                <a:solidFill>
                  <a:srgbClr val="0070C0"/>
                </a:solidFill>
                <a:latin typeface="Arial Narrow" pitchFamily="34" charset="0"/>
                <a:ea typeface="+mn-ea"/>
              </a:rPr>
              <a:t>Wax D</a:t>
            </a:r>
          </a:p>
          <a:p>
            <a:pPr marL="971550" lvl="1" indent="-514350" algn="just">
              <a:lnSpc>
                <a:spcPts val="2600"/>
              </a:lnSpc>
              <a:buFont typeface="+mj-lt"/>
              <a:buAutoNum type="alphaUcPeriod"/>
              <a:defRPr/>
            </a:pPr>
            <a:r>
              <a:rPr lang="en-US" dirty="0" err="1" smtClean="0">
                <a:latin typeface="Arial Narrow" pitchFamily="34" charset="0"/>
                <a:ea typeface="+mn-ea"/>
              </a:rPr>
              <a:t>Phospahtides</a:t>
            </a:r>
            <a:r>
              <a:rPr lang="en-US" dirty="0" smtClean="0">
                <a:latin typeface="Arial Narrow" pitchFamily="34" charset="0"/>
                <a:ea typeface="+mn-ea"/>
              </a:rPr>
              <a:t>- play role in caseation necrosis</a:t>
            </a:r>
            <a:endParaRPr lang="en-US" dirty="0">
              <a:latin typeface="Arial Narrow" pitchFamily="34" charset="0"/>
              <a:ea typeface="+mn-ea"/>
            </a:endParaRPr>
          </a:p>
          <a:p>
            <a:pPr marL="514350" indent="-514350" algn="just">
              <a:lnSpc>
                <a:spcPts val="2600"/>
              </a:lnSpc>
              <a:buFont typeface="+mj-lt"/>
              <a:buAutoNum type="arabicPeriod"/>
              <a:defRPr/>
            </a:pPr>
            <a:r>
              <a:rPr lang="en-US" sz="3000" b="1" dirty="0" smtClean="0">
                <a:solidFill>
                  <a:srgbClr val="7030A0"/>
                </a:solidFill>
                <a:latin typeface="Arial Narrow" pitchFamily="34" charset="0"/>
                <a:ea typeface="+mn-ea"/>
              </a:rPr>
              <a:t>Protein fraction </a:t>
            </a:r>
            <a:r>
              <a:rPr lang="en-US" sz="2800" dirty="0" smtClean="0">
                <a:latin typeface="Arial Narrow" pitchFamily="34" charset="0"/>
                <a:ea typeface="+mn-ea"/>
              </a:rPr>
              <a:t>(Purified proteins derivatives, PPD)</a:t>
            </a:r>
          </a:p>
          <a:p>
            <a:pPr lvl="1" algn="just">
              <a:lnSpc>
                <a:spcPts val="2600"/>
              </a:lnSpc>
              <a:buFont typeface="Wingdings" pitchFamily="2" charset="2"/>
              <a:buChar char="§"/>
              <a:defRPr/>
            </a:pPr>
            <a:r>
              <a:rPr lang="en-US" dirty="0" smtClean="0">
                <a:latin typeface="Arial Narrow" pitchFamily="34" charset="0"/>
                <a:ea typeface="+mn-ea"/>
              </a:rPr>
              <a:t>When combined with wax D elicit delayed hypersensitivity</a:t>
            </a:r>
          </a:p>
          <a:p>
            <a:pPr lvl="1" algn="just">
              <a:lnSpc>
                <a:spcPts val="2600"/>
              </a:lnSpc>
              <a:buFont typeface="Wingdings" pitchFamily="2" charset="2"/>
              <a:buChar char="§"/>
              <a:defRPr/>
            </a:pPr>
            <a:r>
              <a:rPr lang="en-US" dirty="0" smtClean="0">
                <a:latin typeface="Arial Narrow" pitchFamily="34" charset="0"/>
                <a:ea typeface="+mn-ea"/>
              </a:rPr>
              <a:t>They used in the skin test</a:t>
            </a:r>
          </a:p>
        </p:txBody>
      </p:sp>
      <p:sp>
        <p:nvSpPr>
          <p:cNvPr id="139269"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A520048D-DA38-4A81-AFF4-FFE515772881}" type="slidenum">
              <a:rPr lang="en-US">
                <a:solidFill>
                  <a:schemeClr val="tx1">
                    <a:tint val="75000"/>
                  </a:schemeClr>
                </a:solidFill>
                <a:latin typeface="+mn-lt"/>
                <a:cs typeface="+mn-cs"/>
              </a:rPr>
              <a:pPr fontAlgn="auto">
                <a:spcBef>
                  <a:spcPts val="0"/>
                </a:spcBef>
                <a:spcAft>
                  <a:spcPts val="0"/>
                </a:spcAft>
                <a:defRPr/>
              </a:pPr>
              <a:t>176</a:t>
            </a:fld>
            <a:endParaRPr lang="en-US">
              <a:solidFill>
                <a:schemeClr val="tx1">
                  <a:tint val="75000"/>
                </a:schemeClr>
              </a:solidFill>
              <a:latin typeface="+mn-lt"/>
              <a:cs typeface="+mn-cs"/>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2875" y="3352800"/>
            <a:ext cx="1281125" cy="2149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152400" y="333375"/>
            <a:ext cx="8920163" cy="6335713"/>
          </a:xfrm>
        </p:spPr>
        <p:txBody>
          <a:bodyPr/>
          <a:lstStyle/>
          <a:p>
            <a:pPr algn="just" eaLnBrk="1" hangingPunct="1">
              <a:lnSpc>
                <a:spcPts val="3100"/>
              </a:lnSpc>
              <a:buFont typeface="Wingdings" pitchFamily="2" charset="2"/>
              <a:buChar char="q"/>
              <a:defRPr/>
            </a:pPr>
            <a:r>
              <a:rPr lang="en-US" b="1" dirty="0" smtClean="0">
                <a:solidFill>
                  <a:srgbClr val="FF0000"/>
                </a:solidFill>
                <a:latin typeface="Arial Narrow" pitchFamily="34" charset="0"/>
                <a:ea typeface="+mn-ea"/>
              </a:rPr>
              <a:t>Pathogenesis</a:t>
            </a:r>
          </a:p>
          <a:p>
            <a:pPr algn="just" eaLnBrk="1" hangingPunct="1">
              <a:lnSpc>
                <a:spcPts val="3100"/>
              </a:lnSpc>
              <a:buFont typeface="Wingdings" pitchFamily="2" charset="2"/>
              <a:buChar char="§"/>
              <a:defRPr/>
            </a:pPr>
            <a:r>
              <a:rPr lang="en-US" sz="2800" dirty="0" smtClean="0">
                <a:latin typeface="Arial Narrow" pitchFamily="34" charset="0"/>
                <a:ea typeface="+mn-ea"/>
              </a:rPr>
              <a:t>No </a:t>
            </a:r>
            <a:r>
              <a:rPr lang="en-US" sz="2800" dirty="0" err="1" smtClean="0">
                <a:latin typeface="Arial Narrow" pitchFamily="34" charset="0"/>
                <a:ea typeface="+mn-ea"/>
              </a:rPr>
              <a:t>exotoxins</a:t>
            </a:r>
            <a:r>
              <a:rPr lang="en-US" sz="2800" dirty="0" smtClean="0">
                <a:latin typeface="Arial Narrow" pitchFamily="34" charset="0"/>
                <a:ea typeface="+mn-ea"/>
              </a:rPr>
              <a:t> or enzymes</a:t>
            </a:r>
          </a:p>
          <a:p>
            <a:pPr algn="just" eaLnBrk="1" hangingPunct="1">
              <a:lnSpc>
                <a:spcPts val="3100"/>
              </a:lnSpc>
              <a:buFont typeface="Wingdings" pitchFamily="2" charset="2"/>
              <a:buChar char="§"/>
              <a:defRPr/>
            </a:pPr>
            <a:r>
              <a:rPr lang="en-US" sz="2800" dirty="0" smtClean="0">
                <a:latin typeface="Arial Narrow" pitchFamily="34" charset="0"/>
                <a:ea typeface="+mn-ea"/>
              </a:rPr>
              <a:t>Contain complex </a:t>
            </a:r>
            <a:r>
              <a:rPr lang="en-US" sz="2800" b="1" u="sng" dirty="0" smtClean="0">
                <a:solidFill>
                  <a:srgbClr val="0070C0"/>
                </a:solidFill>
                <a:latin typeface="Arial Narrow" pitchFamily="34" charset="0"/>
                <a:ea typeface="+mn-ea"/>
              </a:rPr>
              <a:t>waxes</a:t>
            </a:r>
            <a:r>
              <a:rPr lang="en-US" sz="2800" dirty="0" smtClean="0">
                <a:solidFill>
                  <a:srgbClr val="0070C0"/>
                </a:solidFill>
                <a:latin typeface="Arial Narrow" pitchFamily="34" charset="0"/>
                <a:ea typeface="+mn-ea"/>
              </a:rPr>
              <a:t> </a:t>
            </a:r>
            <a:r>
              <a:rPr lang="en-US" sz="2800" dirty="0" smtClean="0">
                <a:latin typeface="Arial Narrow" pitchFamily="34" charset="0"/>
                <a:ea typeface="+mn-ea"/>
              </a:rPr>
              <a:t>and </a:t>
            </a:r>
            <a:r>
              <a:rPr lang="en-US" sz="2800" b="1" u="sng" dirty="0" smtClean="0">
                <a:solidFill>
                  <a:srgbClr val="0070C0"/>
                </a:solidFill>
                <a:latin typeface="Arial Narrow" pitchFamily="34" charset="0"/>
                <a:ea typeface="+mn-ea"/>
              </a:rPr>
              <a:t>cord factor</a:t>
            </a:r>
            <a:r>
              <a:rPr lang="en-US" sz="2800" dirty="0" smtClean="0">
                <a:solidFill>
                  <a:srgbClr val="0070C0"/>
                </a:solidFill>
                <a:latin typeface="Arial Narrow" pitchFamily="34" charset="0"/>
                <a:ea typeface="+mn-ea"/>
              </a:rPr>
              <a:t> </a:t>
            </a:r>
            <a:r>
              <a:rPr lang="en-US" sz="2800" dirty="0" smtClean="0">
                <a:latin typeface="Arial Narrow" pitchFamily="34" charset="0"/>
                <a:ea typeface="+mn-ea"/>
              </a:rPr>
              <a:t>that prevent destruction by </a:t>
            </a:r>
            <a:r>
              <a:rPr lang="en-US" sz="2800" dirty="0" err="1" smtClean="0">
                <a:latin typeface="Arial Narrow" pitchFamily="34" charset="0"/>
                <a:ea typeface="+mn-ea"/>
              </a:rPr>
              <a:t>lysosomes</a:t>
            </a:r>
            <a:r>
              <a:rPr lang="en-US" sz="2800" dirty="0" smtClean="0">
                <a:latin typeface="Arial Narrow" pitchFamily="34" charset="0"/>
                <a:ea typeface="+mn-ea"/>
              </a:rPr>
              <a:t> or macrophages after </a:t>
            </a:r>
            <a:r>
              <a:rPr lang="en-US" sz="2800" dirty="0" err="1" smtClean="0">
                <a:latin typeface="Arial Narrow" pitchFamily="34" charset="0"/>
                <a:ea typeface="+mn-ea"/>
              </a:rPr>
              <a:t>phagocytosis</a:t>
            </a:r>
            <a:endParaRPr lang="en-US" sz="2800" dirty="0" smtClean="0">
              <a:latin typeface="Arial Narrow" pitchFamily="34" charset="0"/>
              <a:ea typeface="+mn-ea"/>
            </a:endParaRPr>
          </a:p>
          <a:p>
            <a:pPr algn="just" eaLnBrk="1" hangingPunct="1">
              <a:lnSpc>
                <a:spcPts val="3100"/>
              </a:lnSpc>
              <a:buFont typeface="Wingdings" pitchFamily="2" charset="2"/>
              <a:buChar char="§"/>
              <a:defRPr/>
            </a:pPr>
            <a:r>
              <a:rPr lang="en-US" sz="2800" dirty="0" smtClean="0">
                <a:latin typeface="Arial Narrow" pitchFamily="34" charset="0"/>
              </a:rPr>
              <a:t>When phagocyte dies &amp; disintegrates</a:t>
            </a:r>
            <a:endParaRPr lang="en-US" sz="2800" dirty="0" smtClean="0">
              <a:latin typeface="Arial Narrow" pitchFamily="34" charset="0"/>
              <a:ea typeface="+mn-ea"/>
            </a:endParaRPr>
          </a:p>
          <a:p>
            <a:pPr algn="just" eaLnBrk="1" hangingPunct="1">
              <a:lnSpc>
                <a:spcPts val="3100"/>
              </a:lnSpc>
              <a:buFont typeface="Wingdings" pitchFamily="2" charset="2"/>
              <a:buChar char="§"/>
              <a:defRPr/>
            </a:pPr>
            <a:r>
              <a:rPr lang="en-US" sz="2800" dirty="0" smtClean="0">
                <a:latin typeface="Arial Narrow" pitchFamily="34" charset="0"/>
                <a:ea typeface="+mn-ea"/>
              </a:rPr>
              <a:t>So it multiplies in the cytoplasm of phagocyte</a:t>
            </a:r>
          </a:p>
          <a:p>
            <a:pPr algn="just" eaLnBrk="1" hangingPunct="1">
              <a:lnSpc>
                <a:spcPts val="3100"/>
              </a:lnSpc>
              <a:buFont typeface="Wingdings" pitchFamily="2" charset="2"/>
              <a:buChar char="§"/>
              <a:defRPr/>
            </a:pPr>
            <a:r>
              <a:rPr lang="en-US" b="1" dirty="0" smtClean="0">
                <a:solidFill>
                  <a:srgbClr val="FF0000"/>
                </a:solidFill>
                <a:latin typeface="Arial Narrow" pitchFamily="34" charset="0"/>
                <a:ea typeface="+mn-ea"/>
              </a:rPr>
              <a:t>Immunity of TB</a:t>
            </a:r>
            <a:r>
              <a:rPr lang="en-US" dirty="0" smtClean="0">
                <a:latin typeface="Arial Narrow" pitchFamily="34" charset="0"/>
                <a:ea typeface="+mn-ea"/>
              </a:rPr>
              <a:t>: </a:t>
            </a:r>
            <a:r>
              <a:rPr lang="en-US" sz="2800" dirty="0" smtClean="0">
                <a:latin typeface="Arial Narrow" pitchFamily="34" charset="0"/>
                <a:ea typeface="+mn-ea"/>
              </a:rPr>
              <a:t>T.B. stimulates</a:t>
            </a:r>
          </a:p>
          <a:p>
            <a:pPr marL="514350" indent="-514350" algn="just">
              <a:lnSpc>
                <a:spcPts val="3100"/>
              </a:lnSpc>
              <a:buFont typeface="+mj-lt"/>
              <a:buAutoNum type="arabicPeriod"/>
              <a:defRPr/>
            </a:pPr>
            <a:r>
              <a:rPr lang="en-US" sz="2800" b="1" dirty="0" smtClean="0">
                <a:solidFill>
                  <a:srgbClr val="7030A0"/>
                </a:solidFill>
                <a:latin typeface="Arial Narrow" pitchFamily="34" charset="0"/>
                <a:ea typeface="+mn-ea"/>
              </a:rPr>
              <a:t>Cellular immunity (Protective) (CD4-positive T cells)</a:t>
            </a:r>
            <a:endParaRPr lang="en-US" sz="2800" dirty="0" smtClean="0">
              <a:latin typeface="Arial Narrow" pitchFamily="34" charset="0"/>
              <a:ea typeface="+mn-ea"/>
            </a:endParaRPr>
          </a:p>
          <a:p>
            <a:pPr lvl="1" algn="just">
              <a:lnSpc>
                <a:spcPts val="3100"/>
              </a:lnSpc>
              <a:buFont typeface="Wingdings" pitchFamily="2" charset="2"/>
              <a:buChar char="§"/>
              <a:defRPr/>
            </a:pPr>
            <a:r>
              <a:rPr lang="en-US" dirty="0" smtClean="0">
                <a:latin typeface="Arial Narrow" pitchFamily="34" charset="0"/>
                <a:ea typeface="+mn-ea"/>
              </a:rPr>
              <a:t>Ability to localize TB and retard its multiplication</a:t>
            </a:r>
            <a:endParaRPr lang="en-US" dirty="0">
              <a:latin typeface="Arial Narrow" pitchFamily="34" charset="0"/>
              <a:ea typeface="+mn-ea"/>
            </a:endParaRPr>
          </a:p>
          <a:p>
            <a:pPr marL="514350" indent="-514350" algn="just">
              <a:lnSpc>
                <a:spcPts val="3100"/>
              </a:lnSpc>
              <a:buFont typeface="+mj-lt"/>
              <a:buAutoNum type="arabicPeriod"/>
              <a:defRPr/>
            </a:pPr>
            <a:r>
              <a:rPr lang="en-US" sz="2800" b="1" dirty="0" err="1" smtClean="0">
                <a:solidFill>
                  <a:srgbClr val="7030A0"/>
                </a:solidFill>
                <a:latin typeface="Arial Narrow" pitchFamily="34" charset="0"/>
                <a:ea typeface="+mn-ea"/>
              </a:rPr>
              <a:t>Humoral</a:t>
            </a:r>
            <a:r>
              <a:rPr lang="en-US" sz="2800" b="1" dirty="0" smtClean="0">
                <a:solidFill>
                  <a:srgbClr val="7030A0"/>
                </a:solidFill>
                <a:latin typeface="Arial Narrow" pitchFamily="34" charset="0"/>
                <a:ea typeface="+mn-ea"/>
              </a:rPr>
              <a:t> immunity (non protective)</a:t>
            </a:r>
          </a:p>
          <a:p>
            <a:pPr marL="514350" indent="-514350" algn="just">
              <a:lnSpc>
                <a:spcPts val="3100"/>
              </a:lnSpc>
              <a:buFont typeface="+mj-lt"/>
              <a:buAutoNum type="arabicPeriod"/>
              <a:defRPr/>
            </a:pPr>
            <a:r>
              <a:rPr lang="en-US" sz="2800" b="1" dirty="0" smtClean="0">
                <a:solidFill>
                  <a:srgbClr val="7030A0"/>
                </a:solidFill>
                <a:latin typeface="Arial Narrow" pitchFamily="34" charset="0"/>
                <a:ea typeface="+mn-ea"/>
              </a:rPr>
              <a:t>Delayed hypersensitivity (harmful)</a:t>
            </a:r>
          </a:p>
          <a:p>
            <a:pPr marL="514350" indent="-514350" algn="just">
              <a:lnSpc>
                <a:spcPts val="3100"/>
              </a:lnSpc>
              <a:buFont typeface="Wingdings" pitchFamily="2" charset="2"/>
              <a:buChar char="§"/>
              <a:defRPr/>
            </a:pPr>
            <a:r>
              <a:rPr lang="en-US" sz="2800" dirty="0" smtClean="0">
                <a:latin typeface="Arial Narrow" pitchFamily="34" charset="0"/>
                <a:ea typeface="+mn-ea"/>
              </a:rPr>
              <a:t>Related to the pathology of the disease</a:t>
            </a:r>
          </a:p>
          <a:p>
            <a:pPr marL="514350" indent="-514350" algn="just">
              <a:lnSpc>
                <a:spcPts val="3100"/>
              </a:lnSpc>
              <a:buFont typeface="Wingdings" pitchFamily="2" charset="2"/>
              <a:buChar char="§"/>
              <a:defRPr/>
            </a:pPr>
            <a:r>
              <a:rPr lang="en-US" sz="2800" dirty="0" smtClean="0">
                <a:latin typeface="Arial Narrow" pitchFamily="34" charset="0"/>
                <a:ea typeface="+mn-ea"/>
              </a:rPr>
              <a:t>Due to the protein fraction</a:t>
            </a:r>
          </a:p>
        </p:txBody>
      </p:sp>
      <p:sp>
        <p:nvSpPr>
          <p:cNvPr id="140292"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87E4DBC6-DEAC-4768-B0BF-5C8AE83E08BD}" type="slidenum">
              <a:rPr lang="en-US">
                <a:solidFill>
                  <a:schemeClr val="tx1">
                    <a:tint val="75000"/>
                  </a:schemeClr>
                </a:solidFill>
                <a:latin typeface="+mn-lt"/>
                <a:cs typeface="+mn-cs"/>
              </a:rPr>
              <a:pPr fontAlgn="auto">
                <a:spcBef>
                  <a:spcPts val="0"/>
                </a:spcBef>
                <a:spcAft>
                  <a:spcPts val="0"/>
                </a:spcAft>
                <a:defRPr/>
              </a:pPr>
              <a:t>177</a:t>
            </a:fld>
            <a:endParaRPr lang="en-US">
              <a:solidFill>
                <a:schemeClr val="tx1">
                  <a:tint val="75000"/>
                </a:schemeClr>
              </a:solidFill>
              <a:latin typeface="+mn-lt"/>
              <a:cs typeface="+mn-cs"/>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3"/>
          <p:cNvSpPr>
            <a:spLocks noGrp="1" noChangeArrowheads="1"/>
          </p:cNvSpPr>
          <p:nvPr>
            <p:ph idx="1"/>
          </p:nvPr>
        </p:nvSpPr>
        <p:spPr>
          <a:xfrm>
            <a:off x="250825" y="533400"/>
            <a:ext cx="8572500" cy="5832475"/>
          </a:xfrm>
        </p:spPr>
        <p:txBody>
          <a:bodyPr/>
          <a:lstStyle/>
          <a:p>
            <a:pPr algn="just" eaLnBrk="1" hangingPunct="1">
              <a:lnSpc>
                <a:spcPts val="3000"/>
              </a:lnSpc>
              <a:buFont typeface="Wingdings" pitchFamily="2" charset="2"/>
              <a:buChar char="q"/>
            </a:pPr>
            <a:r>
              <a:rPr lang="en-US" altLang="en-US" b="1" smtClean="0">
                <a:solidFill>
                  <a:srgbClr val="7030A0"/>
                </a:solidFill>
                <a:latin typeface="Arial Narrow" pitchFamily="34" charset="0"/>
              </a:rPr>
              <a:t>Disease</a:t>
            </a:r>
          </a:p>
          <a:p>
            <a:pPr algn="just" eaLnBrk="1" hangingPunct="1">
              <a:lnSpc>
                <a:spcPts val="3000"/>
              </a:lnSpc>
              <a:buFont typeface="Wingdings" pitchFamily="2" charset="2"/>
              <a:buChar char="§"/>
            </a:pPr>
            <a:r>
              <a:rPr lang="en-US" altLang="en-US" sz="2800" b="1" smtClean="0">
                <a:solidFill>
                  <a:srgbClr val="FF0000"/>
                </a:solidFill>
                <a:latin typeface="Arial Narrow" pitchFamily="34" charset="0"/>
              </a:rPr>
              <a:t>Tuberculosis: </a:t>
            </a:r>
            <a:r>
              <a:rPr lang="en-US" altLang="en-US" sz="2800" smtClean="0">
                <a:latin typeface="Arial Narrow" pitchFamily="34" charset="0"/>
              </a:rPr>
              <a:t>The most important communicable disease</a:t>
            </a:r>
          </a:p>
          <a:p>
            <a:pPr algn="just" eaLnBrk="1" hangingPunct="1">
              <a:lnSpc>
                <a:spcPts val="3000"/>
              </a:lnSpc>
              <a:buFont typeface="Wingdings" pitchFamily="2" charset="2"/>
              <a:buChar char="§"/>
            </a:pPr>
            <a:r>
              <a:rPr lang="en-US" altLang="en-US" sz="2800" i="1" smtClean="0">
                <a:latin typeface="Arial Narrow" pitchFamily="34" charset="0"/>
              </a:rPr>
              <a:t>M. tuberculosis</a:t>
            </a:r>
            <a:r>
              <a:rPr lang="en-US" altLang="en-US" sz="2800" smtClean="0">
                <a:latin typeface="Arial Narrow" pitchFamily="34" charset="0"/>
              </a:rPr>
              <a:t> (Human type) and </a:t>
            </a:r>
            <a:r>
              <a:rPr lang="en-US" altLang="en-US" sz="2800" i="1" smtClean="0">
                <a:latin typeface="Arial Narrow" pitchFamily="34" charset="0"/>
              </a:rPr>
              <a:t>M. bovis </a:t>
            </a:r>
            <a:r>
              <a:rPr lang="en-US" altLang="en-US" sz="2800" smtClean="0">
                <a:latin typeface="Arial Narrow" pitchFamily="34" charset="0"/>
              </a:rPr>
              <a:t>(Bovine type)</a:t>
            </a:r>
          </a:p>
          <a:p>
            <a:pPr algn="just" eaLnBrk="1" hangingPunct="1">
              <a:lnSpc>
                <a:spcPts val="3000"/>
              </a:lnSpc>
              <a:buFont typeface="Wingdings" pitchFamily="2" charset="2"/>
              <a:buChar char="§"/>
            </a:pPr>
            <a:r>
              <a:rPr lang="en-US" altLang="en-US" sz="2800" smtClean="0">
                <a:latin typeface="Arial Narrow" pitchFamily="34" charset="0"/>
              </a:rPr>
              <a:t>WHO estimates that 1/3</a:t>
            </a:r>
            <a:r>
              <a:rPr lang="en-US" altLang="en-US" sz="2800" baseline="30000" smtClean="0">
                <a:latin typeface="Arial Narrow" pitchFamily="34" charset="0"/>
              </a:rPr>
              <a:t>rd</a:t>
            </a:r>
            <a:r>
              <a:rPr lang="en-US" altLang="en-US" sz="2800" smtClean="0">
                <a:latin typeface="Arial Narrow" pitchFamily="34" charset="0"/>
              </a:rPr>
              <a:t> of world population carry latent TB</a:t>
            </a:r>
          </a:p>
          <a:p>
            <a:pPr algn="just" eaLnBrk="1" hangingPunct="1">
              <a:lnSpc>
                <a:spcPts val="3000"/>
              </a:lnSpc>
              <a:buFont typeface="Wingdings" pitchFamily="2" charset="2"/>
              <a:buChar char="§"/>
            </a:pPr>
            <a:r>
              <a:rPr lang="en-US" altLang="en-US" sz="2800" smtClean="0">
                <a:latin typeface="Arial Narrow" pitchFamily="34" charset="0"/>
              </a:rPr>
              <a:t>Around 3 million people worldwide die of TB each year</a:t>
            </a:r>
          </a:p>
          <a:p>
            <a:pPr algn="just" eaLnBrk="1" hangingPunct="1">
              <a:lnSpc>
                <a:spcPts val="3000"/>
              </a:lnSpc>
              <a:buFont typeface="Wingdings" pitchFamily="2" charset="2"/>
              <a:buChar char="§"/>
            </a:pPr>
            <a:r>
              <a:rPr lang="en-US" altLang="en-US" sz="2800" smtClean="0">
                <a:latin typeface="Arial Narrow" pitchFamily="34" charset="0"/>
              </a:rPr>
              <a:t>The symptoms are due to delayed hypersensitivity or host tissue reaction response  that result in tissue damage</a:t>
            </a:r>
          </a:p>
          <a:p>
            <a:pPr algn="just" eaLnBrk="1" hangingPunct="1">
              <a:lnSpc>
                <a:spcPts val="3000"/>
              </a:lnSpc>
              <a:buFont typeface="Wingdings" pitchFamily="2" charset="2"/>
              <a:buChar char="q"/>
            </a:pPr>
            <a:r>
              <a:rPr lang="en-US" altLang="en-US" sz="2800" b="1" smtClean="0">
                <a:solidFill>
                  <a:srgbClr val="7030A0"/>
                </a:solidFill>
                <a:latin typeface="Arial Narrow" pitchFamily="34" charset="0"/>
              </a:rPr>
              <a:t>Predisposing factors include: </a:t>
            </a:r>
          </a:p>
          <a:p>
            <a:pPr algn="just" eaLnBrk="1" hangingPunct="1">
              <a:lnSpc>
                <a:spcPts val="3000"/>
              </a:lnSpc>
              <a:buFont typeface="Wingdings" pitchFamily="2" charset="2"/>
              <a:buChar char="§"/>
            </a:pPr>
            <a:r>
              <a:rPr lang="en-US" altLang="en-US" sz="2800" smtClean="0">
                <a:latin typeface="Arial Narrow" pitchFamily="34" charset="0"/>
              </a:rPr>
              <a:t>Inadequate nutrition, debilitation of the immune system (HIV), crowdedness, poor access to medical care</a:t>
            </a:r>
          </a:p>
          <a:p>
            <a:pPr algn="just" eaLnBrk="1" hangingPunct="1">
              <a:lnSpc>
                <a:spcPts val="3000"/>
              </a:lnSpc>
              <a:buFont typeface="Wingdings" pitchFamily="2" charset="2"/>
              <a:buChar char="q"/>
            </a:pPr>
            <a:r>
              <a:rPr lang="en-US" altLang="en-US" sz="2800" b="1" smtClean="0">
                <a:solidFill>
                  <a:srgbClr val="7030A0"/>
                </a:solidFill>
                <a:latin typeface="Arial Narrow" pitchFamily="34" charset="0"/>
              </a:rPr>
              <a:t>Way of infection</a:t>
            </a:r>
          </a:p>
          <a:p>
            <a:pPr algn="just" eaLnBrk="1" hangingPunct="1">
              <a:lnSpc>
                <a:spcPts val="3000"/>
              </a:lnSpc>
              <a:buFont typeface="Wingdings" pitchFamily="2" charset="2"/>
              <a:buChar char="§"/>
            </a:pPr>
            <a:r>
              <a:rPr lang="en-US" altLang="en-US" sz="2800" smtClean="0">
                <a:latin typeface="Arial Narrow" pitchFamily="34" charset="0"/>
              </a:rPr>
              <a:t>Human type by airborne respiratory droplets</a:t>
            </a:r>
          </a:p>
          <a:p>
            <a:pPr algn="just" eaLnBrk="1" hangingPunct="1">
              <a:lnSpc>
                <a:spcPts val="3000"/>
              </a:lnSpc>
              <a:buFont typeface="Wingdings" pitchFamily="2" charset="2"/>
              <a:buChar char="§"/>
            </a:pPr>
            <a:r>
              <a:rPr lang="en-US" altLang="en-US" sz="2800" smtClean="0">
                <a:latin typeface="Arial Narrow" pitchFamily="34" charset="0"/>
              </a:rPr>
              <a:t>Bovine type by consumption of milk from infected animals</a:t>
            </a:r>
          </a:p>
        </p:txBody>
      </p:sp>
      <p:sp>
        <p:nvSpPr>
          <p:cNvPr id="141316"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1202" name="Slide Number Placeholder 5"/>
          <p:cNvSpPr>
            <a:spLocks noGrp="1"/>
          </p:cNvSpPr>
          <p:nvPr>
            <p:ph type="sldNum" sz="quarter" idx="12"/>
          </p:nvPr>
        </p:nvSpPr>
        <p:spPr/>
        <p:txBody>
          <a:bodyPr rtlCol="0"/>
          <a:lstStyle/>
          <a:p>
            <a:pPr fontAlgn="auto">
              <a:spcBef>
                <a:spcPts val="0"/>
              </a:spcBef>
              <a:spcAft>
                <a:spcPts val="0"/>
              </a:spcAft>
              <a:defRPr/>
            </a:pPr>
            <a:fld id="{216F89E7-9E4B-4A11-B53E-C1926E990257}" type="slidenum">
              <a:rPr lang="en-US">
                <a:solidFill>
                  <a:schemeClr val="tx1">
                    <a:tint val="75000"/>
                  </a:schemeClr>
                </a:solidFill>
                <a:latin typeface="+mn-lt"/>
                <a:cs typeface="+mn-cs"/>
              </a:rPr>
              <a:pPr fontAlgn="auto">
                <a:spcBef>
                  <a:spcPts val="0"/>
                </a:spcBef>
                <a:spcAft>
                  <a:spcPts val="0"/>
                </a:spcAft>
                <a:defRPr/>
              </a:pPr>
              <a:t>178</a:t>
            </a:fld>
            <a:endParaRPr lang="en-US">
              <a:solidFill>
                <a:schemeClr val="tx1">
                  <a:tint val="75000"/>
                </a:schemeClr>
              </a:solidFill>
              <a:latin typeface="+mn-lt"/>
              <a:cs typeface="+mn-cs"/>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685800" y="431800"/>
            <a:ext cx="8101013" cy="787400"/>
          </a:xfrm>
        </p:spPr>
        <p:txBody>
          <a:bodyPr/>
          <a:lstStyle/>
          <a:p>
            <a:pPr marL="342900" indent="-342900" eaLnBrk="1" hangingPunct="1"/>
            <a:r>
              <a:rPr lang="en-US" altLang="en-US" b="1" dirty="0" smtClean="0">
                <a:solidFill>
                  <a:srgbClr val="002060"/>
                </a:solidFill>
                <a:latin typeface="Arial Narrow" pitchFamily="34" charset="0"/>
              </a:rPr>
              <a:t>I- Pulmonary tuberculosis </a:t>
            </a:r>
            <a:r>
              <a:rPr lang="en-US" altLang="en-US" sz="3200" b="1" dirty="0" smtClean="0">
                <a:solidFill>
                  <a:srgbClr val="FF0000"/>
                </a:solidFill>
                <a:latin typeface="Arial Narrow" pitchFamily="34" charset="0"/>
              </a:rPr>
              <a:t/>
            </a:r>
            <a:br>
              <a:rPr lang="en-US" altLang="en-US" sz="3200" b="1" dirty="0" smtClean="0">
                <a:solidFill>
                  <a:srgbClr val="FF0000"/>
                </a:solidFill>
                <a:latin typeface="Arial Narrow" pitchFamily="34" charset="0"/>
              </a:rPr>
            </a:br>
            <a:r>
              <a:rPr lang="en-US" altLang="en-US" sz="3200" b="1" dirty="0" smtClean="0">
                <a:solidFill>
                  <a:srgbClr val="7030A0"/>
                </a:solidFill>
                <a:latin typeface="Arial Narrow" pitchFamily="34" charset="0"/>
              </a:rPr>
              <a:t>a. Primary tuberculosis</a:t>
            </a:r>
            <a:br>
              <a:rPr lang="en-US" altLang="en-US" sz="3200" b="1" dirty="0" smtClean="0">
                <a:solidFill>
                  <a:srgbClr val="7030A0"/>
                </a:solidFill>
                <a:latin typeface="Arial Narrow" pitchFamily="34" charset="0"/>
              </a:rPr>
            </a:br>
            <a:endParaRPr lang="en-US" altLang="en-US" sz="3200" b="1" dirty="0" smtClean="0">
              <a:solidFill>
                <a:srgbClr val="FF0000"/>
              </a:solidFill>
              <a:latin typeface="Arial Narrow" pitchFamily="34" charset="0"/>
            </a:endParaRPr>
          </a:p>
        </p:txBody>
      </p:sp>
      <p:sp>
        <p:nvSpPr>
          <p:cNvPr id="142339" name="Rectangle 3"/>
          <p:cNvSpPr>
            <a:spLocks noGrp="1" noChangeArrowheads="1"/>
          </p:cNvSpPr>
          <p:nvPr>
            <p:ph idx="1"/>
          </p:nvPr>
        </p:nvSpPr>
        <p:spPr>
          <a:xfrm>
            <a:off x="142875" y="1096963"/>
            <a:ext cx="8929688" cy="5572125"/>
          </a:xfrm>
        </p:spPr>
        <p:txBody>
          <a:bodyPr/>
          <a:lstStyle/>
          <a:p>
            <a:pPr algn="just" eaLnBrk="1" hangingPunct="1">
              <a:lnSpc>
                <a:spcPts val="4000"/>
              </a:lnSpc>
              <a:buFont typeface="Wingdings" pitchFamily="2" charset="2"/>
              <a:buChar char="§"/>
            </a:pPr>
            <a:r>
              <a:rPr lang="en-US" altLang="en-US" sz="2800" dirty="0" smtClean="0">
                <a:latin typeface="Arial Narrow" pitchFamily="34" charset="0"/>
              </a:rPr>
              <a:t>Occur by airborne respiratory droplets (10 cells)</a:t>
            </a:r>
          </a:p>
          <a:p>
            <a:pPr algn="just" eaLnBrk="1" hangingPunct="1">
              <a:lnSpc>
                <a:spcPts val="4000"/>
              </a:lnSpc>
              <a:buFont typeface="Wingdings" pitchFamily="2" charset="2"/>
              <a:buChar char="§"/>
            </a:pPr>
            <a:r>
              <a:rPr lang="en-US" altLang="en-US" sz="2700" dirty="0" smtClean="0">
                <a:latin typeface="Arial Narrow" pitchFamily="34" charset="0"/>
              </a:rPr>
              <a:t>Alveolar macrophage </a:t>
            </a:r>
            <a:r>
              <a:rPr lang="en-US" altLang="en-US" sz="2700" dirty="0" err="1" smtClean="0">
                <a:latin typeface="Arial Narrow" pitchFamily="34" charset="0"/>
              </a:rPr>
              <a:t>phagocytosed</a:t>
            </a:r>
            <a:r>
              <a:rPr lang="en-US" altLang="en-US" sz="2700" dirty="0" smtClean="0">
                <a:latin typeface="Arial Narrow" pitchFamily="34" charset="0"/>
              </a:rPr>
              <a:t> TB and multiply </a:t>
            </a:r>
            <a:r>
              <a:rPr lang="en-US" altLang="en-US" sz="2700" dirty="0" err="1" smtClean="0">
                <a:latin typeface="Arial Narrow" pitchFamily="34" charset="0"/>
              </a:rPr>
              <a:t>intracellularly</a:t>
            </a:r>
            <a:endParaRPr lang="en-US" altLang="en-US" sz="2700" dirty="0" smtClean="0">
              <a:latin typeface="Arial Narrow" pitchFamily="34" charset="0"/>
            </a:endParaRPr>
          </a:p>
          <a:p>
            <a:pPr algn="just" eaLnBrk="1" hangingPunct="1">
              <a:lnSpc>
                <a:spcPts val="4000"/>
              </a:lnSpc>
              <a:buFont typeface="Wingdings" pitchFamily="2" charset="2"/>
              <a:buChar char="§"/>
            </a:pPr>
            <a:r>
              <a:rPr lang="en-US" altLang="en-US" sz="2800" dirty="0" smtClean="0">
                <a:latin typeface="Arial Narrow" pitchFamily="34" charset="0"/>
              </a:rPr>
              <a:t>Primary site of infection in the lungs, known as "</a:t>
            </a:r>
            <a:r>
              <a:rPr lang="en-US" altLang="en-US" sz="2800" dirty="0" err="1" smtClean="0">
                <a:latin typeface="Arial Narrow" pitchFamily="34" charset="0"/>
              </a:rPr>
              <a:t>Ghon</a:t>
            </a:r>
            <a:r>
              <a:rPr lang="en-US" altLang="en-US" sz="2800" dirty="0" smtClean="0">
                <a:latin typeface="Arial Narrow" pitchFamily="34" charset="0"/>
              </a:rPr>
              <a:t> focus”</a:t>
            </a:r>
          </a:p>
          <a:p>
            <a:pPr algn="just" eaLnBrk="1" hangingPunct="1">
              <a:lnSpc>
                <a:spcPts val="4000"/>
              </a:lnSpc>
              <a:buFont typeface="Wingdings" pitchFamily="2" charset="2"/>
              <a:buChar char="§"/>
            </a:pPr>
            <a:r>
              <a:rPr lang="en-US" altLang="en-US" sz="2700" dirty="0" smtClean="0">
                <a:latin typeface="Arial Narrow" pitchFamily="34" charset="0"/>
              </a:rPr>
              <a:t>Tubercle granuloma is formed after immune system attacks 4 week </a:t>
            </a:r>
          </a:p>
          <a:p>
            <a:pPr algn="just" eaLnBrk="1" hangingPunct="1">
              <a:lnSpc>
                <a:spcPts val="4000"/>
              </a:lnSpc>
              <a:buFont typeface="Wingdings" pitchFamily="2" charset="2"/>
              <a:buChar char="§"/>
            </a:pPr>
            <a:r>
              <a:rPr lang="en-US" altLang="en-US" sz="2800" dirty="0" smtClean="0">
                <a:latin typeface="Arial Narrow" pitchFamily="34" charset="0"/>
              </a:rPr>
              <a:t>It consist of central core contain TB surrounded by WBC</a:t>
            </a:r>
          </a:p>
          <a:p>
            <a:pPr algn="just" eaLnBrk="1" hangingPunct="1">
              <a:lnSpc>
                <a:spcPts val="4000"/>
              </a:lnSpc>
              <a:buFont typeface="Wingdings" pitchFamily="2" charset="2"/>
              <a:buChar char="§"/>
            </a:pPr>
            <a:r>
              <a:rPr lang="en-US" altLang="en-US" sz="2800" dirty="0" smtClean="0">
                <a:latin typeface="Arial Narrow" pitchFamily="34" charset="0"/>
              </a:rPr>
              <a:t>If center of tubercle breaks down into necrotic </a:t>
            </a:r>
            <a:r>
              <a:rPr lang="en-US" altLang="en-US" sz="2800" dirty="0" err="1" smtClean="0">
                <a:latin typeface="Arial Narrow" pitchFamily="34" charset="0"/>
              </a:rPr>
              <a:t>caseous</a:t>
            </a:r>
            <a:r>
              <a:rPr lang="en-US" altLang="en-US" sz="2800" dirty="0" smtClean="0">
                <a:latin typeface="Arial Narrow" pitchFamily="34" charset="0"/>
              </a:rPr>
              <a:t> lesions</a:t>
            </a:r>
          </a:p>
          <a:p>
            <a:pPr algn="just" eaLnBrk="1" hangingPunct="1">
              <a:lnSpc>
                <a:spcPts val="4000"/>
              </a:lnSpc>
              <a:buFont typeface="Wingdings" pitchFamily="2" charset="2"/>
              <a:buChar char="§"/>
            </a:pPr>
            <a:r>
              <a:rPr lang="en-US" altLang="en-US" sz="2700" dirty="0" smtClean="0">
                <a:latin typeface="Arial Narrow" pitchFamily="34" charset="0"/>
              </a:rPr>
              <a:t>Gradually heal spontaneously or become Latent TB infection (LTBI)</a:t>
            </a:r>
          </a:p>
          <a:p>
            <a:pPr algn="just" eaLnBrk="1" hangingPunct="1">
              <a:lnSpc>
                <a:spcPts val="4000"/>
              </a:lnSpc>
              <a:buFont typeface="Wingdings" pitchFamily="2" charset="2"/>
              <a:buChar char="§"/>
            </a:pPr>
            <a:r>
              <a:rPr lang="en-US" altLang="en-US" sz="2800" dirty="0" smtClean="0">
                <a:latin typeface="Arial Narrow" pitchFamily="34" charset="0"/>
              </a:rPr>
              <a:t>TB  remain in this impasse of dormant infection (LTBI) for years</a:t>
            </a:r>
          </a:p>
          <a:p>
            <a:pPr algn="just" eaLnBrk="1" hangingPunct="1">
              <a:lnSpc>
                <a:spcPts val="4000"/>
              </a:lnSpc>
              <a:buFont typeface="Wingdings" pitchFamily="2" charset="2"/>
              <a:buChar char="§"/>
            </a:pPr>
            <a:r>
              <a:rPr lang="en-US" altLang="en-US" sz="2800" dirty="0" smtClean="0">
                <a:latin typeface="Arial Narrow" pitchFamily="34" charset="0"/>
              </a:rPr>
              <a:t>Primary tuberculosis leaves the patient immune</a:t>
            </a:r>
          </a:p>
        </p:txBody>
      </p:sp>
      <p:sp>
        <p:nvSpPr>
          <p:cNvPr id="14234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3250" name="Slide Number Placeholder 5"/>
          <p:cNvSpPr>
            <a:spLocks noGrp="1"/>
          </p:cNvSpPr>
          <p:nvPr>
            <p:ph type="sldNum" sz="quarter" idx="12"/>
          </p:nvPr>
        </p:nvSpPr>
        <p:spPr/>
        <p:txBody>
          <a:bodyPr rtlCol="0"/>
          <a:lstStyle/>
          <a:p>
            <a:pPr fontAlgn="auto">
              <a:spcBef>
                <a:spcPts val="0"/>
              </a:spcBef>
              <a:spcAft>
                <a:spcPts val="0"/>
              </a:spcAft>
              <a:defRPr/>
            </a:pPr>
            <a:fld id="{BE0A8AD9-DCA9-4E30-9249-72D69EE15D60}" type="slidenum">
              <a:rPr lang="en-US">
                <a:solidFill>
                  <a:schemeClr val="tx1">
                    <a:tint val="75000"/>
                  </a:schemeClr>
                </a:solidFill>
                <a:latin typeface="+mn-lt"/>
                <a:cs typeface="+mn-cs"/>
              </a:rPr>
              <a:pPr fontAlgn="auto">
                <a:spcBef>
                  <a:spcPts val="0"/>
                </a:spcBef>
                <a:spcAft>
                  <a:spcPts val="0"/>
                </a:spcAft>
                <a:defRPr/>
              </a:pPr>
              <a:t>179</a:t>
            </a:fld>
            <a:endParaRPr lang="en-US">
              <a:solidFill>
                <a:schemeClr val="tx1">
                  <a:tint val="75000"/>
                </a:schemeClr>
              </a:solidFill>
              <a:latin typeface="+mn-lt"/>
              <a:cs typeface="+mn-cs"/>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0950" y="152400"/>
            <a:ext cx="11239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en-US" altLang="en-US" sz="6000" b="1" smtClean="0">
                <a:solidFill>
                  <a:srgbClr val="002060"/>
                </a:solidFill>
              </a:rPr>
              <a:t>Portal of Entry</a:t>
            </a:r>
            <a:endParaRPr lang="ar-SA" altLang="en-US" sz="6000" b="1" smtClean="0">
              <a:solidFill>
                <a:srgbClr val="002060"/>
              </a:solidFill>
            </a:endParaRPr>
          </a:p>
        </p:txBody>
      </p:sp>
      <p:sp>
        <p:nvSpPr>
          <p:cNvPr id="36867" name="Content Placeholder 2"/>
          <p:cNvSpPr>
            <a:spLocks noGrp="1"/>
          </p:cNvSpPr>
          <p:nvPr>
            <p:ph idx="1"/>
          </p:nvPr>
        </p:nvSpPr>
        <p:spPr>
          <a:xfrm>
            <a:off x="457200" y="1295400"/>
            <a:ext cx="8382000" cy="4876800"/>
          </a:xfrm>
        </p:spPr>
        <p:txBody>
          <a:bodyPr/>
          <a:lstStyle/>
          <a:p>
            <a:pPr marL="342900" lvl="1" indent="-342900" eaLnBrk="1" hangingPunct="1">
              <a:lnSpc>
                <a:spcPct val="150000"/>
              </a:lnSpc>
              <a:buFont typeface="Arial" pitchFamily="34" charset="0"/>
              <a:buChar char="•"/>
            </a:pPr>
            <a:r>
              <a:rPr lang="en-US" altLang="en-US" sz="3600" b="1" u="sng" smtClean="0"/>
              <a:t>Sites of entry of M.O. in human hosts</a:t>
            </a:r>
            <a:endParaRPr lang="en-US" altLang="en-US" sz="3200" smtClean="0"/>
          </a:p>
          <a:p>
            <a:pPr marL="742950" lvl="2" indent="-342900" eaLnBrk="1" hangingPunct="1">
              <a:lnSpc>
                <a:spcPct val="150000"/>
              </a:lnSpc>
            </a:pPr>
            <a:r>
              <a:rPr lang="en-US" altLang="en-US" sz="3200" b="1" smtClean="0"/>
              <a:t>Digestive tract</a:t>
            </a:r>
          </a:p>
          <a:p>
            <a:pPr marL="742950" lvl="2" indent="-342900" eaLnBrk="1" hangingPunct="1">
              <a:lnSpc>
                <a:spcPct val="150000"/>
              </a:lnSpc>
            </a:pPr>
            <a:r>
              <a:rPr lang="en-US" altLang="en-US" sz="3200" b="1" smtClean="0"/>
              <a:t>Respiratory tract</a:t>
            </a:r>
          </a:p>
          <a:p>
            <a:pPr marL="742950" lvl="2" indent="-342900" eaLnBrk="1" hangingPunct="1">
              <a:lnSpc>
                <a:spcPct val="150000"/>
              </a:lnSpc>
            </a:pPr>
            <a:r>
              <a:rPr lang="en-US" altLang="en-US" sz="3200" b="1" smtClean="0"/>
              <a:t>Skin</a:t>
            </a:r>
          </a:p>
          <a:p>
            <a:pPr marL="742950" lvl="2" indent="-342900" eaLnBrk="1" hangingPunct="1">
              <a:lnSpc>
                <a:spcPct val="150000"/>
              </a:lnSpc>
            </a:pPr>
            <a:r>
              <a:rPr lang="en-US" altLang="en-US" sz="3200" b="1" smtClean="0"/>
              <a:t>Urogenital tract</a:t>
            </a:r>
          </a:p>
          <a:p>
            <a:pPr marL="742950" lvl="2" indent="-342900" eaLnBrk="1" hangingPunct="1">
              <a:lnSpc>
                <a:spcPct val="150000"/>
              </a:lnSpc>
            </a:pPr>
            <a:r>
              <a:rPr lang="en-US" altLang="en-US" sz="3200" b="1" smtClean="0"/>
              <a:t>Conjunctiva</a:t>
            </a:r>
          </a:p>
          <a:p>
            <a:pPr eaLnBrk="1" hangingPunct="1">
              <a:lnSpc>
                <a:spcPct val="150000"/>
              </a:lnSpc>
            </a:pPr>
            <a:endParaRPr lang="ar-SA" altLang="en-US" smtClean="0"/>
          </a:p>
        </p:txBody>
      </p:sp>
      <p:sp>
        <p:nvSpPr>
          <p:cNvPr id="36869"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36870" name="Slide Number Placeholder 4"/>
          <p:cNvSpPr>
            <a:spLocks noGrp="1"/>
          </p:cNvSpPr>
          <p:nvPr>
            <p:ph type="sldNum" sz="quarter" idx="12"/>
          </p:nvPr>
        </p:nvSpPr>
        <p:spPr bwMode="auto">
          <a:noFill/>
          <a:ln>
            <a:miter lim="800000"/>
            <a:headEnd/>
            <a:tailEnd/>
          </a:ln>
        </p:spPr>
        <p:txBody>
          <a:bodyPr/>
          <a:lstStyle/>
          <a:p>
            <a:fld id="{43818095-79BB-48CA-AF49-2423F9E37BAA}" type="slidenum">
              <a:rPr lang="ar-SA" altLang="en-US" smtClean="0">
                <a:cs typeface="Calibri" pitchFamily="34" charset="0"/>
              </a:rPr>
              <a:pPr/>
              <a:t>18</a:t>
            </a:fld>
            <a:endParaRPr lang="ar-SA" altLang="en-US" smtClean="0">
              <a:cs typeface="Calibri" pitchFamily="34" charset="0"/>
            </a:endParaRPr>
          </a:p>
        </p:txBody>
      </p:sp>
    </p:spTree>
    <p:extLst>
      <p:ext uri="{BB962C8B-B14F-4D97-AF65-F5344CB8AC3E}">
        <p14:creationId xmlns:p14="http://schemas.microsoft.com/office/powerpoint/2010/main" val="245880048"/>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685800" y="190500"/>
            <a:ext cx="7772400" cy="571500"/>
          </a:xfrm>
        </p:spPr>
        <p:txBody>
          <a:bodyPr/>
          <a:lstStyle/>
          <a:p>
            <a:pPr eaLnBrk="1" hangingPunct="1">
              <a:lnSpc>
                <a:spcPts val="3800"/>
              </a:lnSpc>
            </a:pPr>
            <a:r>
              <a:rPr lang="en-US" altLang="en-US" sz="3200" b="1" smtClean="0">
                <a:solidFill>
                  <a:srgbClr val="002060"/>
                </a:solidFill>
                <a:latin typeface="Arial Narrow" pitchFamily="34" charset="0"/>
              </a:rPr>
              <a:t>I- Pulmonary tuberculosis </a:t>
            </a:r>
            <a:r>
              <a:rPr lang="en-US" altLang="en-US" sz="3200" b="1" smtClean="0">
                <a:solidFill>
                  <a:srgbClr val="FF0000"/>
                </a:solidFill>
                <a:latin typeface="Arial Narrow" pitchFamily="34" charset="0"/>
              </a:rPr>
              <a:t/>
            </a:r>
            <a:br>
              <a:rPr lang="en-US" altLang="en-US" sz="3200" b="1" smtClean="0">
                <a:solidFill>
                  <a:srgbClr val="FF0000"/>
                </a:solidFill>
                <a:latin typeface="Arial Narrow" pitchFamily="34" charset="0"/>
              </a:rPr>
            </a:br>
            <a:r>
              <a:rPr lang="en-US" altLang="en-US" sz="3200" b="1" smtClean="0">
                <a:solidFill>
                  <a:srgbClr val="7030A0"/>
                </a:solidFill>
                <a:latin typeface="Arial Narrow" pitchFamily="34" charset="0"/>
              </a:rPr>
              <a:t>b. Secondary TB</a:t>
            </a:r>
          </a:p>
        </p:txBody>
      </p:sp>
      <p:sp>
        <p:nvSpPr>
          <p:cNvPr id="84996" name="Rectangle 3"/>
          <p:cNvSpPr>
            <a:spLocks noGrp="1" noChangeArrowheads="1"/>
          </p:cNvSpPr>
          <p:nvPr>
            <p:ph idx="1"/>
          </p:nvPr>
        </p:nvSpPr>
        <p:spPr>
          <a:xfrm>
            <a:off x="214313" y="908050"/>
            <a:ext cx="8715375" cy="5715000"/>
          </a:xfrm>
        </p:spPr>
        <p:txBody>
          <a:bodyPr/>
          <a:lstStyle/>
          <a:p>
            <a:pPr algn="just" eaLnBrk="1" hangingPunct="1">
              <a:lnSpc>
                <a:spcPts val="2600"/>
              </a:lnSpc>
              <a:buFont typeface="Wingdings" pitchFamily="2" charset="2"/>
              <a:buChar char="§"/>
              <a:defRPr/>
            </a:pPr>
            <a:r>
              <a:rPr lang="en-US" sz="2800" dirty="0" smtClean="0">
                <a:latin typeface="Arial Narrow" pitchFamily="34" charset="0"/>
                <a:ea typeface="+mn-ea"/>
              </a:rPr>
              <a:t>Secondary TB occurred by reactivation or re-infection in:</a:t>
            </a:r>
          </a:p>
          <a:p>
            <a:pPr marL="971550" lvl="1" indent="-514350" algn="just">
              <a:lnSpc>
                <a:spcPts val="2600"/>
              </a:lnSpc>
              <a:buFont typeface="+mj-lt"/>
              <a:buAutoNum type="arabicPeriod"/>
              <a:defRPr/>
            </a:pPr>
            <a:r>
              <a:rPr lang="en-US" dirty="0" smtClean="0">
                <a:solidFill>
                  <a:srgbClr val="FF0000"/>
                </a:solidFill>
                <a:latin typeface="Arial Narrow" pitchFamily="34" charset="0"/>
                <a:ea typeface="+mn-ea"/>
              </a:rPr>
              <a:t>Patients have been recently infected</a:t>
            </a:r>
          </a:p>
          <a:p>
            <a:pPr marL="971550" lvl="1" indent="-514350" algn="just">
              <a:lnSpc>
                <a:spcPts val="2600"/>
              </a:lnSpc>
              <a:buFont typeface="+mj-lt"/>
              <a:buAutoNum type="arabicPeriod"/>
              <a:defRPr/>
            </a:pPr>
            <a:r>
              <a:rPr lang="en-US" dirty="0" smtClean="0">
                <a:solidFill>
                  <a:srgbClr val="FF0000"/>
                </a:solidFill>
                <a:latin typeface="Arial Narrow" pitchFamily="34" charset="0"/>
                <a:ea typeface="+mn-ea"/>
              </a:rPr>
              <a:t>LTBI’s patients  reactivated to TB disease</a:t>
            </a:r>
          </a:p>
          <a:p>
            <a:pPr algn="just">
              <a:lnSpc>
                <a:spcPts val="2600"/>
              </a:lnSpc>
              <a:buFont typeface="Wingdings" pitchFamily="2" charset="2"/>
              <a:buChar char="§"/>
              <a:defRPr/>
            </a:pPr>
            <a:r>
              <a:rPr lang="en-US" sz="2800" dirty="0" smtClean="0">
                <a:latin typeface="Arial Narrow" pitchFamily="34" charset="0"/>
                <a:ea typeface="+mn-ea"/>
              </a:rPr>
              <a:t>10% of LTBI will develop TB disease at some point in their lives</a:t>
            </a:r>
          </a:p>
          <a:p>
            <a:pPr lvl="1" algn="just">
              <a:lnSpc>
                <a:spcPts val="2600"/>
              </a:lnSpc>
              <a:buFont typeface="Wingdings" pitchFamily="2" charset="2"/>
              <a:buChar char="§"/>
              <a:defRPr/>
            </a:pPr>
            <a:r>
              <a:rPr lang="en-US" dirty="0" smtClean="0">
                <a:latin typeface="Arial Narrow" pitchFamily="34" charset="0"/>
                <a:ea typeface="+mn-ea"/>
              </a:rPr>
              <a:t> 5% within 1-2 years and 5% at some point in their lives</a:t>
            </a:r>
          </a:p>
          <a:p>
            <a:pPr lvl="1" algn="just">
              <a:lnSpc>
                <a:spcPts val="2600"/>
              </a:lnSpc>
              <a:buFont typeface="Wingdings" pitchFamily="2" charset="2"/>
              <a:buChar char="§"/>
              <a:defRPr/>
            </a:pPr>
            <a:r>
              <a:rPr lang="en-US" dirty="0" smtClean="0">
                <a:latin typeface="Arial Narrow" pitchFamily="34" charset="0"/>
                <a:ea typeface="+mn-ea"/>
              </a:rPr>
              <a:t>This happens to a weakened or suppressed immune system</a:t>
            </a:r>
          </a:p>
          <a:p>
            <a:pPr algn="just" eaLnBrk="1" hangingPunct="1">
              <a:lnSpc>
                <a:spcPts val="2600"/>
              </a:lnSpc>
              <a:buFont typeface="Wingdings" pitchFamily="2" charset="2"/>
              <a:buChar char="§"/>
              <a:defRPr/>
            </a:pPr>
            <a:r>
              <a:rPr lang="en-US" sz="2800" dirty="0" smtClean="0">
                <a:latin typeface="Arial Narrow" pitchFamily="34" charset="0"/>
                <a:ea typeface="+mn-ea"/>
              </a:rPr>
              <a:t>The tubercle is ruptured and T.B. spread through the lungs</a:t>
            </a:r>
          </a:p>
          <a:p>
            <a:pPr algn="just" eaLnBrk="1" hangingPunct="1">
              <a:lnSpc>
                <a:spcPts val="2600"/>
              </a:lnSpc>
              <a:buFont typeface="Wingdings" pitchFamily="2" charset="2"/>
              <a:buChar char="§"/>
              <a:defRPr/>
            </a:pPr>
            <a:r>
              <a:rPr lang="en-US" sz="2800" dirty="0" smtClean="0">
                <a:latin typeface="Arial Narrow" pitchFamily="34" charset="0"/>
                <a:ea typeface="+mn-ea"/>
              </a:rPr>
              <a:t>One or more lung lesions progress to </a:t>
            </a:r>
            <a:r>
              <a:rPr lang="en-US" sz="2800" dirty="0" err="1" smtClean="0">
                <a:latin typeface="Arial Narrow" pitchFamily="34" charset="0"/>
                <a:ea typeface="+mn-ea"/>
              </a:rPr>
              <a:t>caseation</a:t>
            </a:r>
            <a:r>
              <a:rPr lang="en-US" sz="2800" dirty="0" smtClean="0">
                <a:latin typeface="Arial Narrow" pitchFamily="34" charset="0"/>
                <a:ea typeface="+mn-ea"/>
              </a:rPr>
              <a:t> and </a:t>
            </a:r>
            <a:r>
              <a:rPr lang="en-US" sz="2800" dirty="0" err="1" smtClean="0">
                <a:latin typeface="Arial Narrow" pitchFamily="34" charset="0"/>
                <a:ea typeface="+mn-ea"/>
              </a:rPr>
              <a:t>cavitation</a:t>
            </a:r>
            <a:endParaRPr lang="en-US" sz="2800" dirty="0" smtClean="0">
              <a:latin typeface="Arial Narrow" pitchFamily="34" charset="0"/>
              <a:ea typeface="+mn-ea"/>
            </a:endParaRPr>
          </a:p>
          <a:p>
            <a:pPr algn="just" eaLnBrk="1" hangingPunct="1">
              <a:lnSpc>
                <a:spcPts val="2600"/>
              </a:lnSpc>
              <a:buFont typeface="Wingdings" pitchFamily="2" charset="2"/>
              <a:buChar char="§"/>
              <a:defRPr/>
            </a:pPr>
            <a:r>
              <a:rPr lang="en-US" sz="2800" dirty="0" smtClean="0">
                <a:latin typeface="Arial Narrow" pitchFamily="34" charset="0"/>
                <a:ea typeface="+mn-ea"/>
              </a:rPr>
              <a:t>Create case of </a:t>
            </a:r>
            <a:r>
              <a:rPr lang="en-US" sz="2800" b="1" u="sng" dirty="0" smtClean="0">
                <a:solidFill>
                  <a:srgbClr val="FF0000"/>
                </a:solidFill>
                <a:latin typeface="Arial Narrow" pitchFamily="34" charset="0"/>
                <a:ea typeface="+mn-ea"/>
              </a:rPr>
              <a:t>open tuberculosis</a:t>
            </a:r>
          </a:p>
          <a:p>
            <a:pPr lvl="1" algn="just" eaLnBrk="1" hangingPunct="1">
              <a:lnSpc>
                <a:spcPts val="2600"/>
              </a:lnSpc>
              <a:buFont typeface="Wingdings" pitchFamily="2" charset="2"/>
              <a:buChar char="§"/>
              <a:defRPr/>
            </a:pPr>
            <a:r>
              <a:rPr lang="en-US" dirty="0" smtClean="0">
                <a:latin typeface="Arial Narrow" pitchFamily="34" charset="0"/>
                <a:ea typeface="+mn-ea"/>
              </a:rPr>
              <a:t>i.e. A patients cough up T.B. in a sputum and infect others</a:t>
            </a:r>
          </a:p>
          <a:p>
            <a:pPr algn="just" eaLnBrk="1" hangingPunct="1">
              <a:lnSpc>
                <a:spcPts val="2600"/>
              </a:lnSpc>
              <a:buFont typeface="Wingdings" pitchFamily="2" charset="2"/>
              <a:buChar char="§"/>
              <a:defRPr/>
            </a:pPr>
            <a:r>
              <a:rPr lang="en-US" sz="2800" dirty="0" smtClean="0">
                <a:latin typeface="Arial Narrow" pitchFamily="34" charset="0"/>
                <a:ea typeface="+mn-ea"/>
              </a:rPr>
              <a:t>Symptoms: Fever, anorexia, weight loss, fatigue, night sweats, </a:t>
            </a:r>
            <a:r>
              <a:rPr lang="en-US" sz="2800" u="sng" dirty="0" smtClean="0">
                <a:solidFill>
                  <a:srgbClr val="7030A0"/>
                </a:solidFill>
                <a:latin typeface="Arial Narrow" pitchFamily="34" charset="0"/>
                <a:ea typeface="+mn-ea"/>
              </a:rPr>
              <a:t>violent coughing, greenish or bloody sputum, chest pain</a:t>
            </a:r>
          </a:p>
          <a:p>
            <a:pPr algn="just" eaLnBrk="1" hangingPunct="1">
              <a:lnSpc>
                <a:spcPts val="2600"/>
              </a:lnSpc>
              <a:buFont typeface="Wingdings" pitchFamily="2" charset="2"/>
              <a:buChar char="§"/>
              <a:defRPr/>
            </a:pPr>
            <a:r>
              <a:rPr lang="en-US" sz="2800" dirty="0" smtClean="0">
                <a:latin typeface="Arial Narrow" pitchFamily="34" charset="0"/>
                <a:ea typeface="+mn-ea"/>
              </a:rPr>
              <a:t>Sometimes in active disease the defensive forces of the body may overcome TB and render it inactive (arrested cases)</a:t>
            </a:r>
          </a:p>
        </p:txBody>
      </p:sp>
      <p:sp>
        <p:nvSpPr>
          <p:cNvPr id="14336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6322" name="Slide Number Placeholder 5"/>
          <p:cNvSpPr>
            <a:spLocks noGrp="1"/>
          </p:cNvSpPr>
          <p:nvPr>
            <p:ph type="sldNum" sz="quarter" idx="12"/>
          </p:nvPr>
        </p:nvSpPr>
        <p:spPr/>
        <p:txBody>
          <a:bodyPr rtlCol="0"/>
          <a:lstStyle/>
          <a:p>
            <a:pPr fontAlgn="auto">
              <a:spcBef>
                <a:spcPts val="0"/>
              </a:spcBef>
              <a:spcAft>
                <a:spcPts val="0"/>
              </a:spcAft>
              <a:defRPr/>
            </a:pPr>
            <a:fld id="{06FB5788-A7BA-4C94-844D-98E9C33F80AA}" type="slidenum">
              <a:rPr lang="en-US">
                <a:solidFill>
                  <a:schemeClr val="tx1">
                    <a:tint val="75000"/>
                  </a:schemeClr>
                </a:solidFill>
                <a:latin typeface="+mn-lt"/>
                <a:cs typeface="+mn-cs"/>
              </a:rPr>
              <a:pPr fontAlgn="auto">
                <a:spcBef>
                  <a:spcPts val="0"/>
                </a:spcBef>
                <a:spcAft>
                  <a:spcPts val="0"/>
                </a:spcAft>
                <a:defRPr/>
              </a:pPr>
              <a:t>180</a:t>
            </a:fld>
            <a:endParaRPr lang="en-US">
              <a:solidFill>
                <a:schemeClr val="tx1">
                  <a:tint val="75000"/>
                </a:schemeClr>
              </a:solidFill>
              <a:latin typeface="+mn-lt"/>
              <a:cs typeface="+mn-cs"/>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495" name="Group 87"/>
          <p:cNvGraphicFramePr>
            <a:graphicFrameLocks noGrp="1"/>
          </p:cNvGraphicFramePr>
          <p:nvPr>
            <p:ph type="tbl" idx="1"/>
          </p:nvPr>
        </p:nvGraphicFramePr>
        <p:xfrm>
          <a:off x="304800" y="714375"/>
          <a:ext cx="8534400" cy="5623225"/>
        </p:xfrm>
        <a:graphic>
          <a:graphicData uri="http://schemas.openxmlformats.org/drawingml/2006/table">
            <a:tbl>
              <a:tblPr/>
              <a:tblGrid>
                <a:gridCol w="4267200"/>
                <a:gridCol w="4267200"/>
              </a:tblGrid>
              <a:tr h="53325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FF0000"/>
                          </a:solidFill>
                          <a:effectLst/>
                          <a:latin typeface="Arial Narrow" pitchFamily="34" charset="0"/>
                        </a:rPr>
                        <a:t>LTBI</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rgbClr val="FF0000"/>
                          </a:solidFill>
                          <a:effectLst/>
                          <a:latin typeface="Arial Narrow" pitchFamily="34" charset="0"/>
                        </a:rPr>
                        <a:t>TB Disease</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29">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Tubercle bacilli in the body</a:t>
                      </a:r>
                    </a:p>
                  </a:txBody>
                  <a:tcPr marT="45708" marB="4570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87629">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Tuberculin Skin Test result usually positive</a:t>
                      </a:r>
                    </a:p>
                  </a:txBody>
                  <a:tcPr marT="45708" marB="45708"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r>
              <a:tr h="4876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Chest x-ray usually normal</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Chest x-ray usually abnormal</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384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Sputum smears and cultures negative</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Sputum smears and cultures positive</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384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No symptoms</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Symptoms such as cough, fever, weight loss</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Not infectious</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Often infectious before treatment</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876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Not a case of TB</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smtClean="0">
                          <a:ln>
                            <a:noFill/>
                          </a:ln>
                          <a:solidFill>
                            <a:schemeClr val="tx1"/>
                          </a:solidFill>
                          <a:effectLst/>
                          <a:latin typeface="Arial Narrow" pitchFamily="34" charset="0"/>
                        </a:rPr>
                        <a:t>A case of TB</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83842">
                <a:tc>
                  <a:txBody>
                    <a:bodyPr/>
                    <a:lstStyle/>
                    <a:p>
                      <a:pPr lvl="1" algn="just" eaLnBrk="1" hangingPunct="1">
                        <a:buFont typeface="Wingdings" pitchFamily="2" charset="2"/>
                        <a:buNone/>
                      </a:pPr>
                      <a:r>
                        <a:rPr lang="en-US" sz="2600" dirty="0" smtClean="0">
                          <a:latin typeface="Arial Narrow" pitchFamily="34" charset="0"/>
                        </a:rPr>
                        <a:t>Needs treatment for LTBI to prevent TB disease</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lang="en-US" sz="2600" dirty="0" smtClean="0">
                          <a:latin typeface="Arial Narrow" pitchFamily="34" charset="0"/>
                        </a:rPr>
                        <a:t>Needs treatment to treat TB disease</a:t>
                      </a:r>
                      <a:endParaRPr lang="en-US" sz="2600" b="1" dirty="0" smtClean="0">
                        <a:solidFill>
                          <a:srgbClr val="7030A0"/>
                        </a:solidFill>
                        <a:latin typeface="Arial Narrow" pitchFamily="34" charset="0"/>
                      </a:endParaRP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Footer Placeholder 4"/>
          <p:cNvSpPr>
            <a:spLocks noGrp="1"/>
          </p:cNvSpPr>
          <p:nvPr>
            <p:ph type="ftr" sz="quarter" idx="11"/>
          </p:nvPr>
        </p:nvSpPr>
        <p:spPr/>
        <p:txBody>
          <a:bodyPr/>
          <a:lstStyle/>
          <a:p>
            <a:pPr>
              <a:defRPr/>
            </a:pPr>
            <a:endParaRPr lang="en-US"/>
          </a:p>
        </p:txBody>
      </p:sp>
      <p:sp>
        <p:nvSpPr>
          <p:cNvPr id="33" name="Slide Number Placeholder 5"/>
          <p:cNvSpPr>
            <a:spLocks noGrp="1"/>
          </p:cNvSpPr>
          <p:nvPr>
            <p:ph type="sldNum" sz="quarter" idx="12"/>
          </p:nvPr>
        </p:nvSpPr>
        <p:spPr/>
        <p:txBody>
          <a:bodyPr/>
          <a:lstStyle/>
          <a:p>
            <a:pPr>
              <a:defRPr/>
            </a:pPr>
            <a:fld id="{38802E7B-421C-4B78-90C9-B17816A6E3E2}" type="slidenum">
              <a:rPr lang="en-US"/>
              <a:pPr>
                <a:defRPr/>
              </a:pPr>
              <a:t>181</a:t>
            </a:fld>
            <a:endParaRPr lang="en-US"/>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a:xfrm>
            <a:off x="500063" y="142875"/>
            <a:ext cx="8215312" cy="771525"/>
          </a:xfrm>
        </p:spPr>
        <p:txBody>
          <a:bodyPr/>
          <a:lstStyle/>
          <a:p>
            <a:pPr eaLnBrk="1" hangingPunct="1"/>
            <a:r>
              <a:rPr lang="en-US" altLang="en-US" sz="4200" b="1" smtClean="0">
                <a:solidFill>
                  <a:srgbClr val="002060"/>
                </a:solidFill>
                <a:latin typeface="Arial Narrow" pitchFamily="34" charset="0"/>
              </a:rPr>
              <a:t>II- Extrapulmonary TB</a:t>
            </a:r>
          </a:p>
        </p:txBody>
      </p:sp>
      <p:sp>
        <p:nvSpPr>
          <p:cNvPr id="145411" name="Rectangle 3"/>
          <p:cNvSpPr>
            <a:spLocks noGrp="1" noChangeArrowheads="1"/>
          </p:cNvSpPr>
          <p:nvPr>
            <p:ph idx="1"/>
          </p:nvPr>
        </p:nvSpPr>
        <p:spPr>
          <a:xfrm>
            <a:off x="214313" y="1096963"/>
            <a:ext cx="8572500" cy="5500687"/>
          </a:xfrm>
        </p:spPr>
        <p:txBody>
          <a:bodyPr/>
          <a:lstStyle/>
          <a:p>
            <a:pPr algn="just" eaLnBrk="1" hangingPunct="1">
              <a:lnSpc>
                <a:spcPts val="3000"/>
              </a:lnSpc>
              <a:buFont typeface="Wingdings" pitchFamily="2" charset="2"/>
              <a:buChar char="§"/>
            </a:pPr>
            <a:r>
              <a:rPr lang="en-US" altLang="en-US" sz="2800" smtClean="0">
                <a:latin typeface="Arial Narrow" pitchFamily="34" charset="0"/>
              </a:rPr>
              <a:t>Alternative name: </a:t>
            </a:r>
            <a:r>
              <a:rPr lang="en-US" altLang="en-US" sz="2800" b="1" smtClean="0">
                <a:solidFill>
                  <a:srgbClr val="FF0000"/>
                </a:solidFill>
                <a:latin typeface="Arial Narrow" pitchFamily="34" charset="0"/>
              </a:rPr>
              <a:t>Disseminated TB, Miliary tuberculosis</a:t>
            </a:r>
            <a:endParaRPr lang="en-US" altLang="en-US" sz="2800" smtClean="0">
              <a:latin typeface="Arial Narrow" pitchFamily="34" charset="0"/>
            </a:endParaRPr>
          </a:p>
          <a:p>
            <a:pPr algn="just" eaLnBrk="1" hangingPunct="1">
              <a:lnSpc>
                <a:spcPts val="3000"/>
              </a:lnSpc>
              <a:buFont typeface="Wingdings" pitchFamily="2" charset="2"/>
              <a:buChar char="§"/>
            </a:pPr>
            <a:r>
              <a:rPr lang="en-US" altLang="en-US" sz="2800" smtClean="0">
                <a:latin typeface="Arial Narrow" pitchFamily="34" charset="0"/>
              </a:rPr>
              <a:t>1.5% of patients are estimated to have miliary tuberculosis</a:t>
            </a:r>
          </a:p>
          <a:p>
            <a:pPr algn="just" eaLnBrk="1" hangingPunct="1">
              <a:lnSpc>
                <a:spcPts val="3000"/>
              </a:lnSpc>
              <a:buFont typeface="Wingdings" pitchFamily="2" charset="2"/>
              <a:buChar char="§"/>
            </a:pPr>
            <a:r>
              <a:rPr lang="en-US" altLang="en-US" sz="2800" smtClean="0">
                <a:latin typeface="Arial Narrow" pitchFamily="34" charset="0"/>
              </a:rPr>
              <a:t>Miliary tuberculosis is the widespread dissemination of TB  through infected macrophages from lung via hematogenous spread to regional lymph nodes, kidneys, long bones, genital tract, brain and meninges</a:t>
            </a:r>
          </a:p>
          <a:p>
            <a:pPr algn="just" eaLnBrk="1" hangingPunct="1">
              <a:lnSpc>
                <a:spcPts val="3000"/>
              </a:lnSpc>
              <a:buFont typeface="Wingdings" pitchFamily="2" charset="2"/>
              <a:buChar char="§"/>
            </a:pPr>
            <a:r>
              <a:rPr lang="en-US" altLang="en-US" sz="2800" smtClean="0">
                <a:latin typeface="Arial Narrow" pitchFamily="34" charset="0"/>
              </a:rPr>
              <a:t>It may occur in an individual organ (very rare, &lt; 5%), in several organs, or throughout the entire body (&gt;90%), including the brain</a:t>
            </a:r>
          </a:p>
          <a:p>
            <a:pPr algn="just" eaLnBrk="1" hangingPunct="1">
              <a:lnSpc>
                <a:spcPts val="3000"/>
              </a:lnSpc>
              <a:buFont typeface="Wingdings" pitchFamily="2" charset="2"/>
              <a:buChar char="§"/>
            </a:pPr>
            <a:r>
              <a:rPr lang="en-US" altLang="en-US" sz="2800" smtClean="0">
                <a:latin typeface="Arial Narrow" pitchFamily="34" charset="0"/>
              </a:rPr>
              <a:t>Set up many foci of infection, all appearing as tiny, white tubercles in the tissues</a:t>
            </a:r>
          </a:p>
          <a:p>
            <a:pPr algn="just" eaLnBrk="1" hangingPunct="1">
              <a:lnSpc>
                <a:spcPts val="3000"/>
              </a:lnSpc>
              <a:buFont typeface="Wingdings" pitchFamily="2" charset="2"/>
              <a:buChar char="§"/>
            </a:pPr>
            <a:r>
              <a:rPr lang="en-US" altLang="en-US" sz="2800" smtClean="0">
                <a:latin typeface="Arial Narrow" pitchFamily="34" charset="0"/>
              </a:rPr>
              <a:t>It most common in young children and those with HIV</a:t>
            </a:r>
            <a:endParaRPr lang="en-US" altLang="en-US" sz="2800" b="1" u="sng" smtClean="0">
              <a:solidFill>
                <a:srgbClr val="7030A0"/>
              </a:solidFill>
              <a:latin typeface="Arial Narrow" pitchFamily="34" charset="0"/>
            </a:endParaRPr>
          </a:p>
        </p:txBody>
      </p:sp>
      <p:sp>
        <p:nvSpPr>
          <p:cNvPr id="14541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7346" name="Slide Number Placeholder 5"/>
          <p:cNvSpPr>
            <a:spLocks noGrp="1"/>
          </p:cNvSpPr>
          <p:nvPr>
            <p:ph type="sldNum" sz="quarter" idx="12"/>
          </p:nvPr>
        </p:nvSpPr>
        <p:spPr/>
        <p:txBody>
          <a:bodyPr rtlCol="0"/>
          <a:lstStyle/>
          <a:p>
            <a:pPr fontAlgn="auto">
              <a:spcBef>
                <a:spcPts val="0"/>
              </a:spcBef>
              <a:spcAft>
                <a:spcPts val="0"/>
              </a:spcAft>
              <a:defRPr/>
            </a:pPr>
            <a:fld id="{904CC710-9178-4F10-BC9E-F0CCCFFDA8F5}" type="slidenum">
              <a:rPr lang="en-US">
                <a:solidFill>
                  <a:schemeClr val="tx1">
                    <a:tint val="75000"/>
                  </a:schemeClr>
                </a:solidFill>
                <a:latin typeface="+mn-lt"/>
                <a:cs typeface="+mn-cs"/>
              </a:rPr>
              <a:pPr fontAlgn="auto">
                <a:spcBef>
                  <a:spcPts val="0"/>
                </a:spcBef>
                <a:spcAft>
                  <a:spcPts val="0"/>
                </a:spcAft>
                <a:defRPr/>
              </a:pPr>
              <a:t>182</a:t>
            </a:fld>
            <a:endParaRPr lang="en-US">
              <a:solidFill>
                <a:schemeClr val="tx1">
                  <a:tint val="75000"/>
                </a:schemeClr>
              </a:solidFill>
              <a:latin typeface="+mn-lt"/>
              <a:cs typeface="+mn-cs"/>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304800"/>
            <a:ext cx="8229600" cy="695325"/>
          </a:xfrm>
        </p:spPr>
        <p:txBody>
          <a:bodyPr/>
          <a:lstStyle/>
          <a:p>
            <a:r>
              <a:rPr lang="en-US" altLang="en-US" b="1" smtClean="0">
                <a:solidFill>
                  <a:srgbClr val="FF0000"/>
                </a:solidFill>
                <a:latin typeface="Arial Narrow" pitchFamily="34" charset="0"/>
              </a:rPr>
              <a:t>Laboratory Diagnosis</a:t>
            </a:r>
          </a:p>
        </p:txBody>
      </p:sp>
      <p:sp>
        <p:nvSpPr>
          <p:cNvPr id="36867" name="Rectangle 3"/>
          <p:cNvSpPr>
            <a:spLocks noGrp="1" noChangeArrowheads="1"/>
          </p:cNvSpPr>
          <p:nvPr>
            <p:ph idx="1"/>
          </p:nvPr>
        </p:nvSpPr>
        <p:spPr>
          <a:xfrm>
            <a:off x="250825" y="1000125"/>
            <a:ext cx="8858250" cy="5572125"/>
          </a:xfrm>
        </p:spPr>
        <p:txBody>
          <a:bodyPr/>
          <a:lstStyle/>
          <a:p>
            <a:pPr marL="514350" indent="-514350" algn="just">
              <a:lnSpc>
                <a:spcPts val="2900"/>
              </a:lnSpc>
              <a:buFont typeface="+mj-lt"/>
              <a:buAutoNum type="arabicPeriod"/>
              <a:defRPr/>
            </a:pPr>
            <a:r>
              <a:rPr lang="en-US" sz="3600" b="1" dirty="0" smtClean="0">
                <a:solidFill>
                  <a:srgbClr val="0070C0"/>
                </a:solidFill>
                <a:latin typeface="Arial Narrow" pitchFamily="34" charset="0"/>
                <a:ea typeface="+mn-ea"/>
              </a:rPr>
              <a:t>Direct</a:t>
            </a:r>
          </a:p>
          <a:p>
            <a:pPr marL="514350" indent="-514350" algn="just">
              <a:lnSpc>
                <a:spcPts val="2900"/>
              </a:lnSpc>
              <a:buFont typeface="+mj-lt"/>
              <a:buAutoNum type="alphaLcPeriod"/>
              <a:defRPr/>
            </a:pPr>
            <a:r>
              <a:rPr lang="en-US" sz="2800" b="1" dirty="0" smtClean="0">
                <a:solidFill>
                  <a:srgbClr val="7030A0"/>
                </a:solidFill>
                <a:latin typeface="Arial Narrow" pitchFamily="34" charset="0"/>
                <a:ea typeface="+mn-ea"/>
              </a:rPr>
              <a:t>Specimen</a:t>
            </a:r>
          </a:p>
          <a:p>
            <a:pPr algn="just">
              <a:lnSpc>
                <a:spcPts val="2900"/>
              </a:lnSpc>
              <a:buFont typeface="Arial" charset="0"/>
              <a:buChar char="•"/>
              <a:defRPr/>
            </a:pPr>
            <a:r>
              <a:rPr lang="en-US" sz="2800" dirty="0" smtClean="0">
                <a:latin typeface="Arial Narrow" pitchFamily="34" charset="0"/>
                <a:ea typeface="+mn-ea"/>
              </a:rPr>
              <a:t>Sputum, blood, urine, or CSF</a:t>
            </a:r>
          </a:p>
          <a:p>
            <a:pPr algn="just">
              <a:lnSpc>
                <a:spcPts val="2900"/>
              </a:lnSpc>
              <a:buFont typeface="Arial" charset="0"/>
              <a:buChar char="•"/>
              <a:defRPr/>
            </a:pPr>
            <a:r>
              <a:rPr lang="en-US" sz="2800" dirty="0" smtClean="0">
                <a:latin typeface="Arial Narrow" pitchFamily="34" charset="0"/>
                <a:ea typeface="+mn-ea"/>
              </a:rPr>
              <a:t>Sputum </a:t>
            </a:r>
            <a:r>
              <a:rPr lang="en-US" sz="2800" dirty="0">
                <a:latin typeface="Arial Narrow" pitchFamily="34" charset="0"/>
                <a:ea typeface="+mn-ea"/>
              </a:rPr>
              <a:t>specimens are essential to confirm TB</a:t>
            </a:r>
          </a:p>
          <a:p>
            <a:pPr algn="just">
              <a:lnSpc>
                <a:spcPts val="2900"/>
              </a:lnSpc>
              <a:buFont typeface="Arial" charset="0"/>
              <a:buChar char="•"/>
              <a:defRPr/>
            </a:pPr>
            <a:r>
              <a:rPr lang="en-US" sz="2800" dirty="0" smtClean="0">
                <a:latin typeface="Arial Narrow" pitchFamily="34" charset="0"/>
                <a:ea typeface="+mn-ea"/>
              </a:rPr>
              <a:t>Collect </a:t>
            </a:r>
            <a:r>
              <a:rPr lang="en-US" sz="2800" dirty="0">
                <a:latin typeface="Arial Narrow" pitchFamily="34" charset="0"/>
                <a:ea typeface="+mn-ea"/>
              </a:rPr>
              <a:t>3 </a:t>
            </a:r>
            <a:r>
              <a:rPr lang="en-US" sz="2800" dirty="0" smtClean="0">
                <a:latin typeface="Arial Narrow" pitchFamily="34" charset="0"/>
                <a:ea typeface="+mn-ea"/>
              </a:rPr>
              <a:t>morning specimens </a:t>
            </a:r>
            <a:r>
              <a:rPr lang="en-US" sz="2800" dirty="0">
                <a:latin typeface="Arial Narrow" pitchFamily="34" charset="0"/>
                <a:ea typeface="+mn-ea"/>
              </a:rPr>
              <a:t>on 3 different days</a:t>
            </a:r>
          </a:p>
          <a:p>
            <a:pPr marL="514350" indent="-514350" algn="just">
              <a:lnSpc>
                <a:spcPts val="2900"/>
              </a:lnSpc>
              <a:buFont typeface="+mj-lt"/>
              <a:buAutoNum type="alphaLcPeriod" startAt="2"/>
              <a:defRPr/>
            </a:pPr>
            <a:r>
              <a:rPr lang="en-US" sz="2800" b="1" dirty="0" smtClean="0">
                <a:solidFill>
                  <a:srgbClr val="7030A0"/>
                </a:solidFill>
                <a:latin typeface="Arial Narrow" pitchFamily="34" charset="0"/>
                <a:ea typeface="+mn-ea"/>
              </a:rPr>
              <a:t>Acid Fast Stain (AFS)</a:t>
            </a:r>
          </a:p>
          <a:p>
            <a:pPr algn="just">
              <a:lnSpc>
                <a:spcPts val="2900"/>
              </a:lnSpc>
              <a:buFont typeface="Arial" charset="0"/>
              <a:buChar char="•"/>
              <a:defRPr/>
            </a:pPr>
            <a:r>
              <a:rPr lang="en-US" sz="2800" dirty="0" smtClean="0">
                <a:latin typeface="Arial Narrow" pitchFamily="34" charset="0"/>
                <a:ea typeface="+mn-ea"/>
              </a:rPr>
              <a:t>Positive in patients with smears containing acid-fast bacilli</a:t>
            </a:r>
          </a:p>
          <a:p>
            <a:pPr algn="just">
              <a:lnSpc>
                <a:spcPts val="2900"/>
              </a:lnSpc>
              <a:buFont typeface="Arial" charset="0"/>
              <a:buChar char="•"/>
              <a:defRPr/>
            </a:pPr>
            <a:r>
              <a:rPr lang="en-US" altLang="zh-CN" sz="2800" dirty="0" smtClean="0">
                <a:latin typeface="Arial Narrow" pitchFamily="34" charset="0"/>
                <a:ea typeface="+mn-ea"/>
              </a:rPr>
              <a:t>Only  positive when large numbers of T.B. begin to be excreted</a:t>
            </a:r>
            <a:endParaRPr lang="en-US" sz="2800" dirty="0" smtClean="0">
              <a:latin typeface="Arial Narrow" pitchFamily="34" charset="0"/>
              <a:ea typeface="+mn-ea"/>
            </a:endParaRPr>
          </a:p>
          <a:p>
            <a:pPr marL="514350" indent="-514350" algn="just">
              <a:lnSpc>
                <a:spcPts val="2900"/>
              </a:lnSpc>
              <a:buFont typeface="+mj-lt"/>
              <a:buAutoNum type="alphaLcPeriod" startAt="3"/>
              <a:defRPr/>
            </a:pPr>
            <a:r>
              <a:rPr lang="en-US" sz="2800" b="1" dirty="0" smtClean="0">
                <a:solidFill>
                  <a:srgbClr val="7030A0"/>
                </a:solidFill>
                <a:latin typeface="Arial Narrow" pitchFamily="34" charset="0"/>
                <a:ea typeface="+mn-ea"/>
              </a:rPr>
              <a:t>Culture</a:t>
            </a:r>
          </a:p>
          <a:p>
            <a:pPr algn="just">
              <a:lnSpc>
                <a:spcPts val="2900"/>
              </a:lnSpc>
              <a:buFont typeface="Arial" charset="0"/>
              <a:buChar char="•"/>
              <a:defRPr/>
            </a:pPr>
            <a:r>
              <a:rPr lang="en-US" sz="2800" dirty="0" smtClean="0">
                <a:latin typeface="Arial Narrow" pitchFamily="34" charset="0"/>
                <a:ea typeface="+mn-ea"/>
              </a:rPr>
              <a:t>Culture all specimens, even if smear is negative</a:t>
            </a:r>
          </a:p>
          <a:p>
            <a:pPr algn="just">
              <a:lnSpc>
                <a:spcPts val="2900"/>
              </a:lnSpc>
              <a:buFont typeface="Arial" charset="0"/>
              <a:buChar char="•"/>
              <a:defRPr/>
            </a:pPr>
            <a:r>
              <a:rPr lang="en-US" sz="2800" dirty="0" smtClean="0">
                <a:latin typeface="Arial Narrow" pitchFamily="34" charset="0"/>
                <a:ea typeface="+mn-ea"/>
              </a:rPr>
              <a:t>On </a:t>
            </a:r>
            <a:r>
              <a:rPr lang="en-US" sz="2800" b="1" dirty="0" smtClean="0">
                <a:latin typeface="Arial Narrow" pitchFamily="34" charset="0"/>
                <a:ea typeface="+mn-ea"/>
              </a:rPr>
              <a:t>Lowenstein-Jensen</a:t>
            </a:r>
            <a:r>
              <a:rPr lang="en-US" sz="2800" dirty="0" smtClean="0">
                <a:latin typeface="Arial Narrow" pitchFamily="34" charset="0"/>
                <a:ea typeface="+mn-ea"/>
              </a:rPr>
              <a:t> Medium</a:t>
            </a:r>
          </a:p>
          <a:p>
            <a:pPr algn="just">
              <a:lnSpc>
                <a:spcPts val="2900"/>
              </a:lnSpc>
              <a:buFont typeface="Arial" charset="0"/>
              <a:buChar char="•"/>
              <a:defRPr/>
            </a:pPr>
            <a:r>
              <a:rPr lang="en-US" sz="2800" dirty="0" smtClean="0">
                <a:latin typeface="Arial Narrow" pitchFamily="34" charset="0"/>
                <a:ea typeface="+mn-ea"/>
              </a:rPr>
              <a:t>4-6 weeks needed for growth</a:t>
            </a:r>
            <a:endParaRPr lang="en-US" sz="2800" dirty="0">
              <a:latin typeface="Arial Narrow" pitchFamily="34" charset="0"/>
              <a:ea typeface="+mn-ea"/>
            </a:endParaRPr>
          </a:p>
        </p:txBody>
      </p:sp>
      <p:sp>
        <p:nvSpPr>
          <p:cNvPr id="146437"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E71A5F10-4A20-4B34-934C-4B964FB8A3BB}" type="slidenum">
              <a:rPr lang="en-US">
                <a:solidFill>
                  <a:schemeClr val="tx1">
                    <a:tint val="75000"/>
                  </a:schemeClr>
                </a:solidFill>
                <a:latin typeface="+mn-lt"/>
                <a:cs typeface="+mn-cs"/>
              </a:rPr>
              <a:pPr fontAlgn="auto">
                <a:spcBef>
                  <a:spcPts val="0"/>
                </a:spcBef>
                <a:spcAft>
                  <a:spcPts val="0"/>
                </a:spcAft>
                <a:defRPr/>
              </a:pPr>
              <a:t>183</a:t>
            </a:fld>
            <a:endParaRPr lang="en-US">
              <a:solidFill>
                <a:schemeClr val="tx1">
                  <a:tint val="75000"/>
                </a:schemeClr>
              </a:solidFill>
              <a:latin typeface="+mn-lt"/>
              <a:cs typeface="+mn-cs"/>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4732" y="4851132"/>
            <a:ext cx="1854467" cy="1854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descr="http://student.ccbcmd.edu/courses/bio141/labmanua/lab16/images/acidfast_Mtuber.jpeg"/>
          <p:cNvPicPr>
            <a:picLocks noChangeAspect="1" noChangeArrowheads="1"/>
          </p:cNvPicPr>
          <p:nvPr/>
        </p:nvPicPr>
        <p:blipFill>
          <a:blip r:embed="rId4" r:link="rId5">
            <a:extLst>
              <a:ext uri="{28A0092B-C50C-407E-A947-70E740481C1C}">
                <a14:useLocalDpi xmlns:a14="http://schemas.microsoft.com/office/drawing/2010/main" val="0"/>
              </a:ext>
            </a:extLst>
          </a:blip>
          <a:srcRect/>
          <a:stretch>
            <a:fillRect/>
          </a:stretch>
        </p:blipFill>
        <p:spPr bwMode="auto">
          <a:xfrm>
            <a:off x="6781799" y="1143000"/>
            <a:ext cx="20574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a:xfrm>
            <a:off x="285750" y="188913"/>
            <a:ext cx="8607425" cy="6408737"/>
          </a:xfrm>
        </p:spPr>
        <p:txBody>
          <a:bodyPr/>
          <a:lstStyle/>
          <a:p>
            <a:pPr marL="514350" indent="-514350" algn="just">
              <a:lnSpc>
                <a:spcPts val="2700"/>
              </a:lnSpc>
              <a:buFont typeface="Calibri" pitchFamily="34" charset="0"/>
              <a:buAutoNum type="arabicPeriod" startAt="2"/>
              <a:defRPr/>
            </a:pPr>
            <a:r>
              <a:rPr lang="en-US" sz="3600" b="1" dirty="0" smtClean="0">
                <a:solidFill>
                  <a:srgbClr val="00B0F0"/>
                </a:solidFill>
                <a:latin typeface="Arial Narrow" pitchFamily="34" charset="0"/>
                <a:ea typeface="+mn-ea"/>
              </a:rPr>
              <a:t>Indirect</a:t>
            </a:r>
          </a:p>
          <a:p>
            <a:pPr marL="514350" indent="-514350" algn="just">
              <a:lnSpc>
                <a:spcPts val="2700"/>
              </a:lnSpc>
              <a:buFont typeface="Wingdings" pitchFamily="2" charset="2"/>
              <a:buChar char="§"/>
              <a:defRPr/>
            </a:pPr>
            <a:r>
              <a:rPr lang="en-US" altLang="zh-CN" sz="2800" b="1" dirty="0" smtClean="0">
                <a:solidFill>
                  <a:srgbClr val="7030A0"/>
                </a:solidFill>
                <a:latin typeface="Arial Narrow" pitchFamily="34" charset="0"/>
                <a:ea typeface="SimSun" pitchFamily="2" charset="-122"/>
              </a:rPr>
              <a:t>Tuberculin skin test (PPD skin test,</a:t>
            </a:r>
            <a:r>
              <a:rPr lang="en-US" altLang="zh-CN" sz="2800" b="1" dirty="0" smtClean="0">
                <a:solidFill>
                  <a:srgbClr val="7030A0"/>
                </a:solidFill>
                <a:effectLst>
                  <a:outerShdw blurRad="38100" dist="38100" dir="2700000" algn="tl">
                    <a:srgbClr val="000000"/>
                  </a:outerShdw>
                </a:effectLst>
                <a:latin typeface="Arial Narrow" pitchFamily="34" charset="0"/>
                <a:ea typeface="SimSun" pitchFamily="2" charset="-122"/>
              </a:rPr>
              <a:t> </a:t>
            </a:r>
            <a:r>
              <a:rPr lang="en-US" sz="2800" b="1" dirty="0" err="1" smtClean="0">
                <a:solidFill>
                  <a:srgbClr val="7030A0"/>
                </a:solidFill>
                <a:latin typeface="Arial Narrow" pitchFamily="34" charset="0"/>
                <a:ea typeface="+mn-ea"/>
              </a:rPr>
              <a:t>Mantoux</a:t>
            </a:r>
            <a:r>
              <a:rPr lang="en-US" sz="2800" b="1" dirty="0" smtClean="0">
                <a:solidFill>
                  <a:srgbClr val="7030A0"/>
                </a:solidFill>
                <a:latin typeface="Arial Narrow" pitchFamily="34" charset="0"/>
                <a:ea typeface="+mn-ea"/>
              </a:rPr>
              <a:t> test) </a:t>
            </a:r>
          </a:p>
          <a:p>
            <a:pPr marL="514350" indent="-514350" algn="just">
              <a:lnSpc>
                <a:spcPts val="2700"/>
              </a:lnSpc>
              <a:buFont typeface="Wingdings" pitchFamily="2" charset="2"/>
              <a:buChar char="§"/>
              <a:defRPr/>
            </a:pPr>
            <a:r>
              <a:rPr lang="en-US" sz="2600" dirty="0" smtClean="0">
                <a:latin typeface="Arial Narrow" pitchFamily="34" charset="0"/>
                <a:ea typeface="+mn-ea"/>
              </a:rPr>
              <a:t>To determine if someone has developed immune response to TB</a:t>
            </a:r>
          </a:p>
          <a:p>
            <a:pPr marL="514350" indent="-514350" algn="just">
              <a:lnSpc>
                <a:spcPts val="2700"/>
              </a:lnSpc>
              <a:buFont typeface="Wingdings" pitchFamily="2" charset="2"/>
              <a:buChar char="§"/>
              <a:defRPr/>
            </a:pPr>
            <a:r>
              <a:rPr lang="en-US" sz="2600" dirty="0" smtClean="0">
                <a:latin typeface="Arial Narrow" pitchFamily="34" charset="0"/>
                <a:ea typeface="+mn-ea"/>
              </a:rPr>
              <a:t>This response can occur if someone currently has TB, if </a:t>
            </a:r>
          </a:p>
          <a:p>
            <a:pPr lvl="1" algn="just">
              <a:lnSpc>
                <a:spcPts val="2700"/>
              </a:lnSpc>
              <a:buFont typeface="Wingdings" pitchFamily="2" charset="2"/>
              <a:buChar char="§"/>
              <a:defRPr/>
            </a:pPr>
            <a:r>
              <a:rPr lang="en-US" sz="2600" dirty="0" smtClean="0">
                <a:latin typeface="Arial Narrow" pitchFamily="34" charset="0"/>
                <a:ea typeface="+mn-ea"/>
              </a:rPr>
              <a:t>They were exposed to it in the past, or if</a:t>
            </a:r>
          </a:p>
          <a:p>
            <a:pPr lvl="1" algn="just">
              <a:lnSpc>
                <a:spcPts val="2700"/>
              </a:lnSpc>
              <a:buFont typeface="Wingdings" pitchFamily="2" charset="2"/>
              <a:buChar char="§"/>
              <a:defRPr/>
            </a:pPr>
            <a:r>
              <a:rPr lang="en-US" sz="2600" dirty="0" smtClean="0">
                <a:latin typeface="Arial Narrow" pitchFamily="34" charset="0"/>
                <a:ea typeface="+mn-ea"/>
              </a:rPr>
              <a:t>They received the BCG vaccine against TB </a:t>
            </a:r>
          </a:p>
          <a:p>
            <a:pPr marL="514350" indent="-514350" algn="just">
              <a:lnSpc>
                <a:spcPts val="2700"/>
              </a:lnSpc>
              <a:buFont typeface="Wingdings" pitchFamily="2" charset="2"/>
              <a:buChar char="§"/>
              <a:defRPr/>
            </a:pPr>
            <a:r>
              <a:rPr lang="en-US" sz="2600" dirty="0" smtClean="0">
                <a:latin typeface="Arial Narrow" pitchFamily="34" charset="0"/>
                <a:ea typeface="+mn-ea"/>
              </a:rPr>
              <a:t>It based on delayed-type hypersensitivity skin reaction to PPD</a:t>
            </a:r>
          </a:p>
          <a:p>
            <a:pPr marL="514350" indent="-514350" algn="just">
              <a:lnSpc>
                <a:spcPts val="2700"/>
              </a:lnSpc>
              <a:buFont typeface="Wingdings" pitchFamily="2" charset="2"/>
              <a:buChar char="§"/>
              <a:defRPr/>
            </a:pPr>
            <a:r>
              <a:rPr lang="en-US" sz="2600" dirty="0" smtClean="0">
                <a:latin typeface="Arial Narrow" pitchFamily="34" charset="0"/>
                <a:ea typeface="+mn-ea"/>
              </a:rPr>
              <a:t>Local ID injection of 0.1 ml of PPD in the forearm</a:t>
            </a:r>
          </a:p>
          <a:p>
            <a:pPr marL="514350" indent="-514350" algn="just">
              <a:lnSpc>
                <a:spcPts val="2700"/>
              </a:lnSpc>
              <a:buFont typeface="Wingdings" pitchFamily="2" charset="2"/>
              <a:buChar char="§"/>
              <a:defRPr/>
            </a:pPr>
            <a:r>
              <a:rPr lang="en-US" sz="2600" dirty="0" smtClean="0">
                <a:latin typeface="Arial Narrow" pitchFamily="34" charset="0"/>
                <a:ea typeface="+mn-ea"/>
              </a:rPr>
              <a:t>Look for red wheal </a:t>
            </a:r>
            <a:r>
              <a:rPr lang="en-US" sz="2600" dirty="0" err="1" smtClean="0">
                <a:latin typeface="Arial Narrow" pitchFamily="34" charset="0"/>
                <a:ea typeface="+mn-ea"/>
              </a:rPr>
              <a:t>induration</a:t>
            </a:r>
            <a:r>
              <a:rPr lang="en-US" sz="2600" dirty="0" smtClean="0">
                <a:latin typeface="Arial Narrow" pitchFamily="34" charset="0"/>
                <a:ea typeface="+mn-ea"/>
              </a:rPr>
              <a:t> to form in 48-72 h</a:t>
            </a:r>
          </a:p>
          <a:p>
            <a:pPr marL="514350" indent="-514350" algn="just">
              <a:lnSpc>
                <a:spcPts val="2700"/>
              </a:lnSpc>
              <a:buFont typeface="Wingdings" pitchFamily="2" charset="2"/>
              <a:buChar char="§"/>
              <a:defRPr/>
            </a:pPr>
            <a:r>
              <a:rPr lang="en-US" altLang="zh-CN" sz="2600" dirty="0" smtClean="0">
                <a:latin typeface="Arial Narrow" pitchFamily="34" charset="0"/>
                <a:ea typeface="SimSun" pitchFamily="2" charset="-122"/>
              </a:rPr>
              <a:t>&lt;5 mm is considered negative</a:t>
            </a:r>
          </a:p>
          <a:p>
            <a:pPr lvl="1" algn="just">
              <a:lnSpc>
                <a:spcPts val="2700"/>
              </a:lnSpc>
              <a:buFont typeface="Wingdings" pitchFamily="2" charset="2"/>
              <a:buChar char="§"/>
              <a:defRPr/>
            </a:pPr>
            <a:r>
              <a:rPr lang="en-US" sz="2600" dirty="0" smtClean="0">
                <a:latin typeface="Arial Narrow" pitchFamily="34" charset="0"/>
                <a:ea typeface="+mn-ea"/>
              </a:rPr>
              <a:t>Negative test doesn’t always mean that a person is free of TB</a:t>
            </a:r>
            <a:endParaRPr lang="en-US" altLang="zh-CN" sz="2600" dirty="0" smtClean="0">
              <a:latin typeface="Arial Narrow" pitchFamily="34" charset="0"/>
              <a:ea typeface="SimSun" pitchFamily="2" charset="-122"/>
            </a:endParaRPr>
          </a:p>
          <a:p>
            <a:pPr marL="514350" indent="-514350" algn="just">
              <a:lnSpc>
                <a:spcPts val="2700"/>
              </a:lnSpc>
              <a:buFont typeface="Wingdings" pitchFamily="2" charset="2"/>
              <a:buChar char="§"/>
              <a:defRPr/>
            </a:pPr>
            <a:r>
              <a:rPr lang="en-US" altLang="zh-CN" sz="2600" dirty="0" smtClean="0">
                <a:latin typeface="Arial Narrow" pitchFamily="34" charset="0"/>
                <a:ea typeface="SimSun" pitchFamily="2" charset="-122"/>
              </a:rPr>
              <a:t>≥5 mm is considered positive </a:t>
            </a:r>
          </a:p>
          <a:p>
            <a:pPr lvl="1" algn="just">
              <a:lnSpc>
                <a:spcPts val="2700"/>
              </a:lnSpc>
              <a:buFont typeface="Wingdings" pitchFamily="2" charset="2"/>
              <a:buChar char="§"/>
              <a:defRPr/>
            </a:pPr>
            <a:r>
              <a:rPr lang="en-US" altLang="zh-CN" sz="2600" dirty="0" smtClean="0">
                <a:latin typeface="Arial Narrow" pitchFamily="34" charset="0"/>
                <a:ea typeface="SimSun" pitchFamily="2" charset="-122"/>
              </a:rPr>
              <a:t>In people exposed to TB  infection, with or without disease</a:t>
            </a:r>
          </a:p>
          <a:p>
            <a:pPr lvl="1" algn="just">
              <a:lnSpc>
                <a:spcPts val="2700"/>
              </a:lnSpc>
              <a:buFont typeface="Wingdings" pitchFamily="2" charset="2"/>
              <a:buChar char="§"/>
              <a:defRPr/>
            </a:pPr>
            <a:r>
              <a:rPr lang="en-US" altLang="zh-CN" sz="2600" dirty="0" smtClean="0">
                <a:latin typeface="Arial Narrow" pitchFamily="34" charset="0"/>
                <a:ea typeface="SimSun" pitchFamily="2" charset="-122"/>
              </a:rPr>
              <a:t>People have not received vaccine yet</a:t>
            </a:r>
          </a:p>
          <a:p>
            <a:pPr marL="514350" indent="-514350" algn="just">
              <a:lnSpc>
                <a:spcPts val="2700"/>
              </a:lnSpc>
              <a:buFont typeface="Wingdings" pitchFamily="2" charset="2"/>
              <a:buChar char="§"/>
              <a:defRPr/>
            </a:pPr>
            <a:r>
              <a:rPr lang="en-US" altLang="zh-CN" sz="2600" dirty="0" smtClean="0">
                <a:latin typeface="Arial Narrow" pitchFamily="34" charset="0"/>
                <a:ea typeface="SimSun" pitchFamily="2" charset="-122"/>
              </a:rPr>
              <a:t>A positive test has limited  diagnostic significance  in  older  age  </a:t>
            </a:r>
          </a:p>
        </p:txBody>
      </p:sp>
      <p:sp>
        <p:nvSpPr>
          <p:cNvPr id="147460"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035DEAC8-307B-4B2B-9790-50B2FA9E8D41}" type="slidenum">
              <a:rPr lang="en-US">
                <a:solidFill>
                  <a:schemeClr val="tx1">
                    <a:tint val="75000"/>
                  </a:schemeClr>
                </a:solidFill>
                <a:latin typeface="+mn-lt"/>
                <a:cs typeface="+mn-cs"/>
              </a:rPr>
              <a:pPr fontAlgn="auto">
                <a:spcBef>
                  <a:spcPts val="0"/>
                </a:spcBef>
                <a:spcAft>
                  <a:spcPts val="0"/>
                </a:spcAft>
                <a:defRPr/>
              </a:pPr>
              <a:t>184</a:t>
            </a:fld>
            <a:endParaRPr lang="en-US">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838200" y="23813"/>
            <a:ext cx="7772400" cy="762000"/>
          </a:xfrm>
        </p:spPr>
        <p:txBody>
          <a:bodyPr/>
          <a:lstStyle/>
          <a:p>
            <a:pPr eaLnBrk="1" hangingPunct="1"/>
            <a:r>
              <a:rPr lang="en-US" altLang="en-US" b="1" smtClean="0">
                <a:solidFill>
                  <a:srgbClr val="002060"/>
                </a:solidFill>
                <a:latin typeface="Arial Narrow" pitchFamily="34" charset="0"/>
              </a:rPr>
              <a:t>PREVENTION</a:t>
            </a:r>
          </a:p>
        </p:txBody>
      </p:sp>
      <p:sp>
        <p:nvSpPr>
          <p:cNvPr id="148483" name="Rectangle 3"/>
          <p:cNvSpPr>
            <a:spLocks noGrp="1" noChangeArrowheads="1"/>
          </p:cNvSpPr>
          <p:nvPr>
            <p:ph idx="1"/>
          </p:nvPr>
        </p:nvSpPr>
        <p:spPr>
          <a:xfrm>
            <a:off x="285750" y="785813"/>
            <a:ext cx="8643938" cy="5643562"/>
          </a:xfrm>
        </p:spPr>
        <p:txBody>
          <a:bodyPr/>
          <a:lstStyle/>
          <a:p>
            <a:pPr algn="just" eaLnBrk="1" hangingPunct="1">
              <a:lnSpc>
                <a:spcPts val="3800"/>
              </a:lnSpc>
            </a:pPr>
            <a:r>
              <a:rPr lang="en-US" altLang="en-US" sz="2800" smtClean="0">
                <a:latin typeface="Arial Narrow" pitchFamily="34" charset="0"/>
              </a:rPr>
              <a:t>Eradication of infected animals by slaughtering</a:t>
            </a:r>
          </a:p>
          <a:p>
            <a:pPr algn="just" eaLnBrk="1" hangingPunct="1">
              <a:lnSpc>
                <a:spcPts val="3800"/>
              </a:lnSpc>
            </a:pPr>
            <a:r>
              <a:rPr lang="en-US" altLang="en-US" sz="2800" smtClean="0">
                <a:latin typeface="Arial Narrow" pitchFamily="34" charset="0"/>
              </a:rPr>
              <a:t>Pasteurization of milk</a:t>
            </a:r>
          </a:p>
          <a:p>
            <a:pPr algn="just" eaLnBrk="1" hangingPunct="1">
              <a:lnSpc>
                <a:spcPts val="3800"/>
              </a:lnSpc>
            </a:pPr>
            <a:r>
              <a:rPr lang="en-US" altLang="en-US" sz="2800" smtClean="0">
                <a:latin typeface="Arial Narrow" pitchFamily="34" charset="0"/>
              </a:rPr>
              <a:t>Improved social conditions- housing /nutrition</a:t>
            </a:r>
          </a:p>
          <a:p>
            <a:pPr algn="just" eaLnBrk="1" hangingPunct="1">
              <a:lnSpc>
                <a:spcPts val="3800"/>
              </a:lnSpc>
            </a:pPr>
            <a:r>
              <a:rPr lang="en-US" altLang="en-US" sz="2800" smtClean="0">
                <a:latin typeface="Arial Narrow" pitchFamily="34" charset="0"/>
              </a:rPr>
              <a:t>Case detection &amp; treatment</a:t>
            </a:r>
          </a:p>
          <a:p>
            <a:pPr algn="just" eaLnBrk="1" hangingPunct="1">
              <a:lnSpc>
                <a:spcPts val="3800"/>
              </a:lnSpc>
            </a:pPr>
            <a:r>
              <a:rPr lang="en-US" altLang="en-US" sz="2800" smtClean="0">
                <a:latin typeface="Arial Narrow" pitchFamily="34" charset="0"/>
              </a:rPr>
              <a:t>Treatment of infected / diseased contacts</a:t>
            </a:r>
          </a:p>
          <a:p>
            <a:pPr algn="just" eaLnBrk="1" hangingPunct="1">
              <a:lnSpc>
                <a:spcPts val="3800"/>
              </a:lnSpc>
            </a:pPr>
            <a:r>
              <a:rPr lang="en-US" altLang="en-US" b="1" smtClean="0">
                <a:solidFill>
                  <a:srgbClr val="7030A0"/>
                </a:solidFill>
                <a:latin typeface="Arial Narrow" pitchFamily="34" charset="0"/>
              </a:rPr>
              <a:t>BCG Vaccine </a:t>
            </a:r>
          </a:p>
          <a:p>
            <a:pPr algn="just" eaLnBrk="1" hangingPunct="1">
              <a:lnSpc>
                <a:spcPts val="3800"/>
              </a:lnSpc>
            </a:pPr>
            <a:r>
              <a:rPr lang="en-US" altLang="en-US" sz="2800" smtClean="0">
                <a:latin typeface="Arial Narrow" pitchFamily="34" charset="0"/>
              </a:rPr>
              <a:t>Based on attenuated </a:t>
            </a:r>
            <a:r>
              <a:rPr lang="en-US" altLang="en-US" sz="2800" smtClean="0">
                <a:solidFill>
                  <a:srgbClr val="FF0000"/>
                </a:solidFill>
                <a:latin typeface="Arial Narrow" pitchFamily="34" charset="0"/>
              </a:rPr>
              <a:t>B</a:t>
            </a:r>
            <a:r>
              <a:rPr lang="en-US" altLang="en-US" sz="2800" smtClean="0">
                <a:latin typeface="Arial Narrow" pitchFamily="34" charset="0"/>
              </a:rPr>
              <a:t>acilli </a:t>
            </a:r>
            <a:r>
              <a:rPr lang="en-US" altLang="en-US" sz="2800" smtClean="0">
                <a:solidFill>
                  <a:srgbClr val="FF0000"/>
                </a:solidFill>
                <a:latin typeface="Arial Narrow" pitchFamily="34" charset="0"/>
              </a:rPr>
              <a:t>C</a:t>
            </a:r>
            <a:r>
              <a:rPr lang="en-US" altLang="en-US" sz="2800" smtClean="0">
                <a:latin typeface="Arial Narrow" pitchFamily="34" charset="0"/>
              </a:rPr>
              <a:t>almet-</a:t>
            </a:r>
            <a:r>
              <a:rPr lang="en-US" altLang="en-US" sz="2800" smtClean="0">
                <a:solidFill>
                  <a:srgbClr val="FF0000"/>
                </a:solidFill>
                <a:latin typeface="Arial Narrow" pitchFamily="34" charset="0"/>
              </a:rPr>
              <a:t>G</a:t>
            </a:r>
            <a:r>
              <a:rPr lang="en-US" altLang="en-US" sz="2800" smtClean="0">
                <a:latin typeface="Arial Narrow" pitchFamily="34" charset="0"/>
              </a:rPr>
              <a:t>uerin strain of </a:t>
            </a:r>
            <a:r>
              <a:rPr lang="en-US" altLang="en-US" sz="2800" i="1" smtClean="0">
                <a:latin typeface="Arial Narrow" pitchFamily="34" charset="0"/>
              </a:rPr>
              <a:t>M. bovis</a:t>
            </a:r>
          </a:p>
          <a:p>
            <a:pPr algn="just" eaLnBrk="1" hangingPunct="1">
              <a:lnSpc>
                <a:spcPts val="3800"/>
              </a:lnSpc>
            </a:pPr>
            <a:r>
              <a:rPr lang="en-US" altLang="en-US" sz="2800" smtClean="0">
                <a:latin typeface="Arial Narrow" pitchFamily="34" charset="0"/>
              </a:rPr>
              <a:t>Its given as single dose (0.1 ml ) within the first month of age</a:t>
            </a:r>
          </a:p>
          <a:p>
            <a:pPr algn="just" eaLnBrk="1" hangingPunct="1">
              <a:lnSpc>
                <a:spcPts val="3800"/>
              </a:lnSpc>
            </a:pPr>
            <a:r>
              <a:rPr lang="en-US" altLang="en-US" sz="2800" smtClean="0">
                <a:latin typeface="Arial Narrow" pitchFamily="34" charset="0"/>
              </a:rPr>
              <a:t>Tuberculin test must be done before vaccination in children ≥ 36 months</a:t>
            </a:r>
          </a:p>
          <a:p>
            <a:pPr algn="just" eaLnBrk="1" hangingPunct="1">
              <a:lnSpc>
                <a:spcPts val="3800"/>
              </a:lnSpc>
            </a:pPr>
            <a:endParaRPr lang="en-US" altLang="en-US" sz="2800" smtClean="0">
              <a:latin typeface="Arial Narrow" pitchFamily="34" charset="0"/>
            </a:endParaRPr>
          </a:p>
          <a:p>
            <a:pPr algn="just" eaLnBrk="1" hangingPunct="1">
              <a:lnSpc>
                <a:spcPts val="3800"/>
              </a:lnSpc>
            </a:pPr>
            <a:endParaRPr lang="en-US" altLang="en-US" sz="2800" smtClean="0">
              <a:latin typeface="Arial Narrow" pitchFamily="34" charset="0"/>
            </a:endParaRPr>
          </a:p>
          <a:p>
            <a:pPr algn="just" eaLnBrk="1" hangingPunct="1">
              <a:lnSpc>
                <a:spcPts val="3800"/>
              </a:lnSpc>
            </a:pPr>
            <a:endParaRPr lang="en-US" altLang="en-US" sz="2800" smtClean="0">
              <a:latin typeface="Arial Narrow" pitchFamily="34" charset="0"/>
            </a:endParaRPr>
          </a:p>
        </p:txBody>
      </p:sp>
      <p:sp>
        <p:nvSpPr>
          <p:cNvPr id="14848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FF70679D-7E06-44D1-9148-D2592C7E6EB0}" type="slidenum">
              <a:rPr lang="en-GB">
                <a:solidFill>
                  <a:schemeClr val="tx1">
                    <a:tint val="75000"/>
                  </a:schemeClr>
                </a:solidFill>
                <a:latin typeface="+mn-lt"/>
                <a:cs typeface="+mn-cs"/>
              </a:rPr>
              <a:pPr fontAlgn="auto">
                <a:spcBef>
                  <a:spcPts val="0"/>
                </a:spcBef>
                <a:spcAft>
                  <a:spcPts val="0"/>
                </a:spcAft>
                <a:defRPr/>
              </a:pPr>
              <a:t>185</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14313"/>
            <a:ext cx="8229600" cy="550862"/>
          </a:xfrm>
        </p:spPr>
        <p:txBody>
          <a:bodyPr/>
          <a:lstStyle/>
          <a:p>
            <a:r>
              <a:rPr lang="en-US" altLang="en-US" b="1" smtClean="0">
                <a:solidFill>
                  <a:srgbClr val="002060"/>
                </a:solidFill>
                <a:latin typeface="Arial Narrow" pitchFamily="34" charset="0"/>
              </a:rPr>
              <a:t>Treatment of TB Disease</a:t>
            </a:r>
          </a:p>
        </p:txBody>
      </p:sp>
      <p:sp>
        <p:nvSpPr>
          <p:cNvPr id="43011" name="Rectangle 3"/>
          <p:cNvSpPr>
            <a:spLocks noGrp="1" noChangeArrowheads="1"/>
          </p:cNvSpPr>
          <p:nvPr>
            <p:ph idx="1"/>
          </p:nvPr>
        </p:nvSpPr>
        <p:spPr>
          <a:xfrm>
            <a:off x="214313" y="765175"/>
            <a:ext cx="8858250" cy="5608638"/>
          </a:xfrm>
        </p:spPr>
        <p:txBody>
          <a:bodyPr/>
          <a:lstStyle/>
          <a:p>
            <a:pPr algn="just">
              <a:lnSpc>
                <a:spcPts val="3100"/>
              </a:lnSpc>
              <a:buFont typeface="Wingdings" pitchFamily="2" charset="2"/>
              <a:buChar char="§"/>
              <a:defRPr/>
            </a:pPr>
            <a:r>
              <a:rPr lang="en-US" sz="2800" b="1" dirty="0" smtClean="0">
                <a:latin typeface="Arial Narrow" pitchFamily="34" charset="0"/>
                <a:ea typeface="+mn-ea"/>
              </a:rPr>
              <a:t>Without treatment, Mortality is 50%</a:t>
            </a:r>
          </a:p>
          <a:p>
            <a:pPr algn="just">
              <a:lnSpc>
                <a:spcPts val="3100"/>
              </a:lnSpc>
              <a:buFont typeface="Wingdings" pitchFamily="2" charset="2"/>
              <a:buChar char="§"/>
              <a:defRPr/>
            </a:pPr>
            <a:r>
              <a:rPr lang="en-US" sz="2800" b="1" dirty="0" err="1" smtClean="0">
                <a:solidFill>
                  <a:srgbClr val="0070C0"/>
                </a:solidFill>
                <a:latin typeface="Arial Narrow" pitchFamily="34" charset="0"/>
                <a:ea typeface="+mn-ea"/>
              </a:rPr>
              <a:t>Antitubercular</a:t>
            </a:r>
            <a:r>
              <a:rPr lang="en-US" sz="2800" b="1" dirty="0" smtClean="0">
                <a:solidFill>
                  <a:srgbClr val="0070C0"/>
                </a:solidFill>
                <a:latin typeface="Arial Narrow" pitchFamily="34" charset="0"/>
                <a:ea typeface="+mn-ea"/>
              </a:rPr>
              <a:t> drugs</a:t>
            </a:r>
          </a:p>
          <a:p>
            <a:pPr algn="just">
              <a:lnSpc>
                <a:spcPts val="3100"/>
              </a:lnSpc>
              <a:buFont typeface="Wingdings" pitchFamily="2" charset="2"/>
              <a:buChar char="§"/>
              <a:defRPr/>
            </a:pPr>
            <a:r>
              <a:rPr lang="en-US" sz="2800" b="1" dirty="0" smtClean="0">
                <a:solidFill>
                  <a:srgbClr val="7030A0"/>
                </a:solidFill>
                <a:latin typeface="Arial Narrow" pitchFamily="34" charset="0"/>
                <a:ea typeface="+mn-ea"/>
              </a:rPr>
              <a:t>1</a:t>
            </a:r>
            <a:r>
              <a:rPr lang="en-US" sz="2800" b="1" baseline="30000" dirty="0" smtClean="0">
                <a:solidFill>
                  <a:srgbClr val="7030A0"/>
                </a:solidFill>
                <a:latin typeface="Arial Narrow" pitchFamily="34" charset="0"/>
                <a:ea typeface="+mn-ea"/>
              </a:rPr>
              <a:t>st</a:t>
            </a:r>
            <a:r>
              <a:rPr lang="en-US" sz="2800" b="1" dirty="0" smtClean="0">
                <a:solidFill>
                  <a:srgbClr val="7030A0"/>
                </a:solidFill>
                <a:latin typeface="Arial Narrow" pitchFamily="34" charset="0"/>
                <a:ea typeface="+mn-ea"/>
              </a:rPr>
              <a:t>-line </a:t>
            </a:r>
            <a:r>
              <a:rPr lang="en-US" sz="2800" b="1" dirty="0">
                <a:solidFill>
                  <a:srgbClr val="7030A0"/>
                </a:solidFill>
                <a:latin typeface="Arial Narrow" pitchFamily="34" charset="0"/>
                <a:ea typeface="+mn-ea"/>
              </a:rPr>
              <a:t>drugs </a:t>
            </a:r>
            <a:r>
              <a:rPr lang="en-US" sz="2800" dirty="0">
                <a:latin typeface="Arial Narrow" pitchFamily="34" charset="0"/>
                <a:ea typeface="+mn-ea"/>
              </a:rPr>
              <a:t>in initial </a:t>
            </a:r>
            <a:r>
              <a:rPr lang="en-US" sz="2800" dirty="0" smtClean="0">
                <a:latin typeface="Arial Narrow" pitchFamily="34" charset="0"/>
                <a:ea typeface="+mn-ea"/>
              </a:rPr>
              <a:t>regimen (more effective)</a:t>
            </a:r>
            <a:endParaRPr lang="en-US" sz="2800" dirty="0">
              <a:latin typeface="Arial Narrow" pitchFamily="34" charset="0"/>
              <a:ea typeface="+mn-ea"/>
            </a:endParaRPr>
          </a:p>
          <a:p>
            <a:pPr lvl="1" algn="just">
              <a:lnSpc>
                <a:spcPts val="3100"/>
              </a:lnSpc>
              <a:buFont typeface="Wingdings" pitchFamily="2" charset="2"/>
              <a:buChar char="§"/>
              <a:defRPr/>
            </a:pPr>
            <a:r>
              <a:rPr lang="en-US" dirty="0" err="1">
                <a:latin typeface="Arial Narrow" pitchFamily="34" charset="0"/>
                <a:ea typeface="+mn-ea"/>
              </a:rPr>
              <a:t>Isoniazid</a:t>
            </a:r>
            <a:r>
              <a:rPr lang="en-US" dirty="0">
                <a:latin typeface="Arial Narrow" pitchFamily="34" charset="0"/>
                <a:ea typeface="+mn-ea"/>
              </a:rPr>
              <a:t> (</a:t>
            </a:r>
            <a:r>
              <a:rPr lang="en-US" dirty="0" smtClean="0">
                <a:latin typeface="Arial Narrow" pitchFamily="34" charset="0"/>
                <a:ea typeface="+mn-ea"/>
              </a:rPr>
              <a:t>INH), </a:t>
            </a:r>
            <a:r>
              <a:rPr lang="en-US" dirty="0" err="1" smtClean="0">
                <a:latin typeface="Arial Narrow" pitchFamily="34" charset="0"/>
                <a:ea typeface="+mn-ea"/>
              </a:rPr>
              <a:t>Rifampin</a:t>
            </a:r>
            <a:r>
              <a:rPr lang="en-US" dirty="0" smtClean="0">
                <a:latin typeface="Arial Narrow" pitchFamily="34" charset="0"/>
                <a:ea typeface="+mn-ea"/>
              </a:rPr>
              <a:t> (REF), </a:t>
            </a:r>
            <a:r>
              <a:rPr lang="en-US" dirty="0" err="1" smtClean="0">
                <a:latin typeface="Arial Narrow" pitchFamily="34" charset="0"/>
                <a:ea typeface="+mn-ea"/>
              </a:rPr>
              <a:t>Pyrazinamide</a:t>
            </a:r>
            <a:r>
              <a:rPr lang="en-US" dirty="0" smtClean="0">
                <a:latin typeface="Arial Narrow" pitchFamily="34" charset="0"/>
                <a:ea typeface="+mn-ea"/>
              </a:rPr>
              <a:t> (PZA), Streptomycin (SM)</a:t>
            </a:r>
          </a:p>
          <a:p>
            <a:pPr algn="just">
              <a:lnSpc>
                <a:spcPts val="3100"/>
              </a:lnSpc>
              <a:buFont typeface="Wingdings" pitchFamily="2" charset="2"/>
              <a:buChar char="§"/>
              <a:defRPr/>
            </a:pPr>
            <a:r>
              <a:rPr lang="en-US" altLang="zh-CN" sz="2800" b="1" dirty="0" smtClean="0">
                <a:solidFill>
                  <a:srgbClr val="7030A0"/>
                </a:solidFill>
                <a:latin typeface="Arial Narrow" pitchFamily="34" charset="0"/>
                <a:ea typeface="+mn-ea"/>
              </a:rPr>
              <a:t>Second-line</a:t>
            </a:r>
            <a:r>
              <a:rPr lang="en-US" altLang="zh-CN" sz="2800" dirty="0" smtClean="0">
                <a:latin typeface="Arial Narrow" pitchFamily="34" charset="0"/>
                <a:ea typeface="+mn-ea"/>
              </a:rPr>
              <a:t> medicines include</a:t>
            </a:r>
          </a:p>
          <a:p>
            <a:pPr lvl="1" algn="just">
              <a:lnSpc>
                <a:spcPts val="3100"/>
              </a:lnSpc>
              <a:buFont typeface="Wingdings" pitchFamily="2" charset="2"/>
              <a:buChar char="§"/>
              <a:defRPr/>
            </a:pPr>
            <a:r>
              <a:rPr lang="en-US" altLang="zh-CN" dirty="0" err="1" smtClean="0">
                <a:latin typeface="Arial Narrow" pitchFamily="34" charset="0"/>
                <a:ea typeface="+mn-ea"/>
              </a:rPr>
              <a:t>Ethambutal</a:t>
            </a:r>
            <a:r>
              <a:rPr lang="en-US" altLang="zh-CN" dirty="0" smtClean="0">
                <a:latin typeface="Arial Narrow" pitchFamily="34" charset="0"/>
                <a:ea typeface="+mn-ea"/>
              </a:rPr>
              <a:t> (EMB), </a:t>
            </a:r>
            <a:r>
              <a:rPr lang="en-US" altLang="zh-CN" dirty="0" err="1" smtClean="0">
                <a:latin typeface="Arial Narrow" pitchFamily="34" charset="0"/>
                <a:ea typeface="+mn-ea"/>
              </a:rPr>
              <a:t>para</a:t>
            </a:r>
            <a:r>
              <a:rPr lang="en-US" altLang="zh-CN" dirty="0" smtClean="0">
                <a:latin typeface="Arial Narrow" pitchFamily="34" charset="0"/>
                <a:ea typeface="+mn-ea"/>
              </a:rPr>
              <a:t>-amino-salicylic  acid (PAS), </a:t>
            </a:r>
            <a:r>
              <a:rPr lang="en-US" altLang="zh-CN" dirty="0" err="1" smtClean="0">
                <a:latin typeface="Arial Narrow" pitchFamily="34" charset="0"/>
                <a:ea typeface="+mn-ea"/>
              </a:rPr>
              <a:t>kanamycin</a:t>
            </a:r>
            <a:r>
              <a:rPr lang="en-US" altLang="zh-CN" dirty="0" smtClean="0">
                <a:latin typeface="Arial Narrow" pitchFamily="34" charset="0"/>
                <a:ea typeface="+mn-ea"/>
              </a:rPr>
              <a:t>, amikacin</a:t>
            </a:r>
            <a:endParaRPr lang="en-US" dirty="0">
              <a:latin typeface="Arial Narrow" pitchFamily="34" charset="0"/>
              <a:ea typeface="+mn-ea"/>
            </a:endParaRPr>
          </a:p>
          <a:p>
            <a:pPr marL="334963" indent="-334963" algn="just" eaLnBrk="1" hangingPunct="1">
              <a:lnSpc>
                <a:spcPts val="3100"/>
              </a:lnSpc>
              <a:buFont typeface="Wingdings" pitchFamily="2" charset="2"/>
              <a:buChar char="§"/>
              <a:tabLst>
                <a:tab pos="336550" algn="l"/>
                <a:tab pos="449263" algn="l"/>
                <a:tab pos="906463" algn="l"/>
                <a:tab pos="1363663" algn="l"/>
                <a:tab pos="1820863" algn="l"/>
                <a:tab pos="2278063" algn="l"/>
                <a:tab pos="2735263" algn="l"/>
                <a:tab pos="3192463" algn="l"/>
                <a:tab pos="3649663" algn="l"/>
                <a:tab pos="4106863" algn="l"/>
                <a:tab pos="4564063" algn="l"/>
                <a:tab pos="5021263" algn="l"/>
                <a:tab pos="5478463" algn="l"/>
                <a:tab pos="5935663" algn="l"/>
                <a:tab pos="6392863" algn="l"/>
                <a:tab pos="6850063" algn="l"/>
                <a:tab pos="7307263" algn="l"/>
                <a:tab pos="7764463" algn="l"/>
                <a:tab pos="8221663" algn="l"/>
                <a:tab pos="8678863" algn="l"/>
                <a:tab pos="9136063" algn="l"/>
              </a:tabLst>
              <a:defRPr/>
            </a:pPr>
            <a:r>
              <a:rPr lang="en-US" sz="2800" b="1" dirty="0" smtClean="0">
                <a:solidFill>
                  <a:srgbClr val="7030A0"/>
                </a:solidFill>
                <a:latin typeface="Arial Narrow" pitchFamily="34" charset="0"/>
                <a:ea typeface="+mn-ea"/>
              </a:rPr>
              <a:t>Why is treatment of T.B required long term therapy?</a:t>
            </a:r>
          </a:p>
          <a:p>
            <a:pPr marL="514350" indent="-514350" algn="just" eaLnBrk="1" hangingPunct="1">
              <a:lnSpc>
                <a:spcPts val="3100"/>
              </a:lnSpc>
              <a:buClr>
                <a:srgbClr val="CCCCFF"/>
              </a:buClr>
              <a:buSzPct val="80000"/>
              <a:buFont typeface="+mj-lt"/>
              <a:buAutoNum type="arabicPeriod"/>
              <a:tabLst>
                <a:tab pos="336550" algn="l"/>
                <a:tab pos="449263" algn="l"/>
                <a:tab pos="906463" algn="l"/>
                <a:tab pos="1363663" algn="l"/>
                <a:tab pos="1820863" algn="l"/>
                <a:tab pos="2278063" algn="l"/>
                <a:tab pos="2735263" algn="l"/>
                <a:tab pos="3192463" algn="l"/>
                <a:tab pos="3649663" algn="l"/>
                <a:tab pos="4106863" algn="l"/>
                <a:tab pos="4564063" algn="l"/>
                <a:tab pos="5021263" algn="l"/>
                <a:tab pos="5478463" algn="l"/>
                <a:tab pos="5935663" algn="l"/>
                <a:tab pos="6392863" algn="l"/>
                <a:tab pos="6850063" algn="l"/>
                <a:tab pos="7307263" algn="l"/>
                <a:tab pos="7764463" algn="l"/>
                <a:tab pos="8221663" algn="l"/>
                <a:tab pos="8678863" algn="l"/>
                <a:tab pos="9136063" algn="l"/>
              </a:tabLst>
              <a:defRPr/>
            </a:pPr>
            <a:r>
              <a:rPr lang="en-US" sz="2800" dirty="0" smtClean="0">
                <a:latin typeface="Arial Narrow" pitchFamily="34" charset="0"/>
                <a:ea typeface="+mn-ea"/>
              </a:rPr>
              <a:t>Presence of TB in </a:t>
            </a:r>
            <a:r>
              <a:rPr lang="en-US" sz="2800" dirty="0" err="1" smtClean="0">
                <a:latin typeface="Arial Narrow" pitchFamily="34" charset="0"/>
                <a:ea typeface="+mn-ea"/>
              </a:rPr>
              <a:t>caseous</a:t>
            </a:r>
            <a:r>
              <a:rPr lang="en-US" sz="2800" dirty="0" smtClean="0">
                <a:latin typeface="Arial Narrow" pitchFamily="34" charset="0"/>
                <a:ea typeface="+mn-ea"/>
              </a:rPr>
              <a:t> protective material</a:t>
            </a:r>
          </a:p>
          <a:p>
            <a:pPr marL="514350" indent="-514350" algn="just" eaLnBrk="1" hangingPunct="1">
              <a:lnSpc>
                <a:spcPts val="3100"/>
              </a:lnSpc>
              <a:buClr>
                <a:srgbClr val="CCCCFF"/>
              </a:buClr>
              <a:buSzPct val="80000"/>
              <a:buFont typeface="+mj-lt"/>
              <a:buAutoNum type="arabicPeriod"/>
              <a:tabLst>
                <a:tab pos="336550" algn="l"/>
                <a:tab pos="449263" algn="l"/>
                <a:tab pos="906463" algn="l"/>
                <a:tab pos="1363663" algn="l"/>
                <a:tab pos="1820863" algn="l"/>
                <a:tab pos="2278063" algn="l"/>
                <a:tab pos="2735263" algn="l"/>
                <a:tab pos="3192463" algn="l"/>
                <a:tab pos="3649663" algn="l"/>
                <a:tab pos="4106863" algn="l"/>
                <a:tab pos="4564063" algn="l"/>
                <a:tab pos="5021263" algn="l"/>
                <a:tab pos="5478463" algn="l"/>
                <a:tab pos="5935663" algn="l"/>
                <a:tab pos="6392863" algn="l"/>
                <a:tab pos="6850063" algn="l"/>
                <a:tab pos="7307263" algn="l"/>
                <a:tab pos="7764463" algn="l"/>
                <a:tab pos="8221663" algn="l"/>
                <a:tab pos="8678863" algn="l"/>
                <a:tab pos="9136063" algn="l"/>
              </a:tabLst>
              <a:defRPr/>
            </a:pPr>
            <a:r>
              <a:rPr lang="en-US" sz="2800" dirty="0" smtClean="0">
                <a:latin typeface="Arial Narrow" pitchFamily="34" charset="0"/>
                <a:ea typeface="+mn-ea"/>
              </a:rPr>
              <a:t>Bacteria can live by intracellular </a:t>
            </a:r>
          </a:p>
          <a:p>
            <a:pPr marL="514350" indent="-514350" algn="just" eaLnBrk="1" hangingPunct="1">
              <a:lnSpc>
                <a:spcPts val="3100"/>
              </a:lnSpc>
              <a:buClr>
                <a:srgbClr val="CCCCFF"/>
              </a:buClr>
              <a:buSzPct val="80000"/>
              <a:buFont typeface="+mj-lt"/>
              <a:buAutoNum type="arabicPeriod"/>
              <a:tabLst>
                <a:tab pos="336550" algn="l"/>
                <a:tab pos="449263" algn="l"/>
                <a:tab pos="906463" algn="l"/>
                <a:tab pos="1363663" algn="l"/>
                <a:tab pos="1820863" algn="l"/>
                <a:tab pos="2278063" algn="l"/>
                <a:tab pos="2735263" algn="l"/>
                <a:tab pos="3192463" algn="l"/>
                <a:tab pos="3649663" algn="l"/>
                <a:tab pos="4106863" algn="l"/>
                <a:tab pos="4564063" algn="l"/>
                <a:tab pos="5021263" algn="l"/>
                <a:tab pos="5478463" algn="l"/>
                <a:tab pos="5935663" algn="l"/>
                <a:tab pos="6392863" algn="l"/>
                <a:tab pos="6850063" algn="l"/>
                <a:tab pos="7307263" algn="l"/>
                <a:tab pos="7764463" algn="l"/>
                <a:tab pos="8221663" algn="l"/>
                <a:tab pos="8678863" algn="l"/>
                <a:tab pos="9136063" algn="l"/>
              </a:tabLst>
              <a:defRPr/>
            </a:pPr>
            <a:r>
              <a:rPr lang="en-US" sz="2800" dirty="0" smtClean="0">
                <a:latin typeface="Arial Narrow" pitchFamily="34" charset="0"/>
                <a:ea typeface="+mn-ea"/>
              </a:rPr>
              <a:t>Drugs penetration is slow</a:t>
            </a:r>
          </a:p>
        </p:txBody>
      </p:sp>
      <p:sp>
        <p:nvSpPr>
          <p:cNvPr id="149509"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587DE853-F78A-4747-BE2F-D76CD7D9917B}" type="slidenum">
              <a:rPr lang="en-US">
                <a:solidFill>
                  <a:schemeClr val="tx1">
                    <a:tint val="75000"/>
                  </a:schemeClr>
                </a:solidFill>
                <a:latin typeface="+mn-lt"/>
                <a:cs typeface="+mn-cs"/>
              </a:rPr>
              <a:pPr fontAlgn="auto">
                <a:spcBef>
                  <a:spcPts val="0"/>
                </a:spcBef>
                <a:spcAft>
                  <a:spcPts val="0"/>
                </a:spcAft>
                <a:defRPr/>
              </a:pPr>
              <a:t>186</a:t>
            </a:fld>
            <a:endParaRPr lang="en-US">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323850" y="188913"/>
            <a:ext cx="8686800" cy="6264275"/>
          </a:xfrm>
        </p:spPr>
        <p:txBody>
          <a:bodyPr/>
          <a:lstStyle/>
          <a:p>
            <a:pPr algn="just">
              <a:lnSpc>
                <a:spcPts val="2400"/>
              </a:lnSpc>
              <a:defRPr/>
            </a:pPr>
            <a:r>
              <a:rPr lang="en-US" altLang="en-US" sz="2800" b="1" dirty="0" smtClean="0">
                <a:solidFill>
                  <a:srgbClr val="7030A0"/>
                </a:solidFill>
                <a:latin typeface="Arial Narrow" pitchFamily="34" charset="0"/>
              </a:rPr>
              <a:t>Primary resistance</a:t>
            </a:r>
            <a:r>
              <a:rPr lang="en-US" altLang="en-US" sz="2800" dirty="0" smtClean="0">
                <a:latin typeface="Arial Narrow" pitchFamily="34" charset="0"/>
              </a:rPr>
              <a:t> - infection with a strain of TB that is already resistant to one or more drugs  </a:t>
            </a:r>
            <a:endParaRPr lang="en-US" altLang="en-US" sz="2800" b="1" u="sng" dirty="0" smtClean="0">
              <a:latin typeface="Arial Narrow" pitchFamily="34" charset="0"/>
            </a:endParaRPr>
          </a:p>
          <a:p>
            <a:pPr algn="just">
              <a:lnSpc>
                <a:spcPts val="2400"/>
              </a:lnSpc>
              <a:defRPr/>
            </a:pPr>
            <a:r>
              <a:rPr lang="en-US" altLang="en-US" sz="2800" b="1" dirty="0" smtClean="0">
                <a:solidFill>
                  <a:srgbClr val="7030A0"/>
                </a:solidFill>
                <a:latin typeface="Arial Narrow" pitchFamily="34" charset="0"/>
              </a:rPr>
              <a:t>Acquired resistance</a:t>
            </a:r>
            <a:r>
              <a:rPr lang="en-US" altLang="en-US" sz="2800" dirty="0" smtClean="0">
                <a:latin typeface="Arial Narrow" pitchFamily="34" charset="0"/>
              </a:rPr>
              <a:t> - infection with a strain of TB that becomes drug resistant due to inappropriate or inadequate treatment</a:t>
            </a:r>
            <a:endParaRPr lang="en-US" altLang="zh-CN" sz="2800" b="1" dirty="0" smtClean="0">
              <a:solidFill>
                <a:srgbClr val="FF3300"/>
              </a:solidFill>
              <a:latin typeface="Arial Narrow" pitchFamily="34" charset="0"/>
              <a:ea typeface="+mn-ea"/>
            </a:endParaRPr>
          </a:p>
          <a:p>
            <a:pPr marL="514350" indent="-514350" algn="just">
              <a:lnSpc>
                <a:spcPts val="2400"/>
              </a:lnSpc>
              <a:buFont typeface="Wingdings" pitchFamily="2" charset="2"/>
              <a:buChar char="§"/>
              <a:defRPr/>
            </a:pPr>
            <a:r>
              <a:rPr lang="en-US" altLang="zh-CN" sz="2800" b="1" dirty="0" smtClean="0">
                <a:solidFill>
                  <a:srgbClr val="FF3300"/>
                </a:solidFill>
                <a:latin typeface="Arial Narrow" pitchFamily="34" charset="0"/>
                <a:ea typeface="+mn-ea"/>
              </a:rPr>
              <a:t>Multi-drug therapy for long duration is recommended</a:t>
            </a:r>
          </a:p>
          <a:p>
            <a:pPr marL="514350" indent="-514350" algn="just">
              <a:lnSpc>
                <a:spcPts val="2400"/>
              </a:lnSpc>
              <a:buFont typeface="Wingdings" pitchFamily="2" charset="2"/>
              <a:buChar char="§"/>
              <a:defRPr/>
            </a:pPr>
            <a:r>
              <a:rPr lang="en-US" altLang="zh-CN" sz="2800" dirty="0" smtClean="0">
                <a:latin typeface="Arial Narrow" pitchFamily="34" charset="0"/>
                <a:ea typeface="+mn-ea"/>
              </a:rPr>
              <a:t>Drug combinations used to reduce emergence of resistance</a:t>
            </a:r>
          </a:p>
          <a:p>
            <a:pPr marL="514350" indent="-514350" algn="just">
              <a:lnSpc>
                <a:spcPts val="2400"/>
              </a:lnSpc>
              <a:buFont typeface="Wingdings" pitchFamily="2" charset="2"/>
              <a:buChar char="§"/>
              <a:defRPr/>
            </a:pPr>
            <a:r>
              <a:rPr lang="en-US" altLang="zh-CN" sz="2800" dirty="0" smtClean="0">
                <a:latin typeface="Arial Narrow" pitchFamily="34" charset="0"/>
                <a:ea typeface="+mn-ea"/>
              </a:rPr>
              <a:t>Second drug will inhibit T.B. that become resistant to one drug</a:t>
            </a:r>
          </a:p>
          <a:p>
            <a:pPr marL="514350" indent="-514350" algn="just">
              <a:lnSpc>
                <a:spcPts val="2400"/>
              </a:lnSpc>
              <a:buFont typeface="+mj-lt"/>
              <a:buAutoNum type="arabicPeriod"/>
              <a:defRPr/>
            </a:pPr>
            <a:r>
              <a:rPr lang="en-US" altLang="zh-CN" sz="2800" b="1" dirty="0" smtClean="0">
                <a:solidFill>
                  <a:srgbClr val="FF3300"/>
                </a:solidFill>
                <a:latin typeface="Arial Narrow" pitchFamily="34" charset="0"/>
                <a:ea typeface="+mn-ea"/>
              </a:rPr>
              <a:t>Routine chemotherapy</a:t>
            </a:r>
          </a:p>
          <a:p>
            <a:pPr lvl="1" algn="just">
              <a:lnSpc>
                <a:spcPts val="2400"/>
              </a:lnSpc>
              <a:buFont typeface="Wingdings" pitchFamily="2" charset="2"/>
              <a:buChar char="§"/>
              <a:defRPr/>
            </a:pPr>
            <a:r>
              <a:rPr lang="en-US" altLang="zh-CN" b="1" dirty="0" smtClean="0">
                <a:solidFill>
                  <a:srgbClr val="7030A0"/>
                </a:solidFill>
                <a:latin typeface="Arial Narrow" pitchFamily="34" charset="0"/>
                <a:ea typeface="+mn-ea"/>
              </a:rPr>
              <a:t>INH+SM+PAS  12-18 month</a:t>
            </a:r>
          </a:p>
          <a:p>
            <a:pPr marL="514350" indent="-514350" algn="just">
              <a:lnSpc>
                <a:spcPts val="2400"/>
              </a:lnSpc>
              <a:buFont typeface="+mj-lt"/>
              <a:buAutoNum type="arabicPeriod" startAt="2"/>
              <a:defRPr/>
            </a:pPr>
            <a:r>
              <a:rPr lang="en-US" altLang="zh-CN" sz="2800" b="1" dirty="0" smtClean="0">
                <a:solidFill>
                  <a:srgbClr val="FF3300"/>
                </a:solidFill>
                <a:latin typeface="Arial Narrow" pitchFamily="34" charset="0"/>
                <a:ea typeface="+mn-ea"/>
              </a:rPr>
              <a:t>Short-term chemotherapy</a:t>
            </a:r>
          </a:p>
          <a:p>
            <a:pPr marL="914400" lvl="1" indent="-514350" algn="just">
              <a:lnSpc>
                <a:spcPts val="2400"/>
              </a:lnSpc>
              <a:buFont typeface="Wingdings" pitchFamily="2" charset="2"/>
              <a:buChar char="§"/>
              <a:defRPr/>
            </a:pPr>
            <a:r>
              <a:rPr lang="en-US" altLang="zh-CN" b="1" dirty="0" smtClean="0">
                <a:solidFill>
                  <a:srgbClr val="7030A0"/>
                </a:solidFill>
                <a:latin typeface="Arial Narrow" pitchFamily="34" charset="0"/>
                <a:ea typeface="+mn-ea"/>
              </a:rPr>
              <a:t>INH+RFP   </a:t>
            </a:r>
            <a:r>
              <a:rPr lang="en-US" altLang="zh-CN" b="1" dirty="0">
                <a:solidFill>
                  <a:srgbClr val="7030A0"/>
                </a:solidFill>
                <a:latin typeface="Arial Narrow" pitchFamily="34" charset="0"/>
                <a:ea typeface="+mn-ea"/>
              </a:rPr>
              <a:t>4 -7 M</a:t>
            </a:r>
          </a:p>
          <a:p>
            <a:pPr algn="just">
              <a:lnSpc>
                <a:spcPts val="2400"/>
              </a:lnSpc>
              <a:defRPr/>
            </a:pPr>
            <a:r>
              <a:rPr lang="en-US" altLang="en-US" sz="2800" b="1" dirty="0" smtClean="0">
                <a:solidFill>
                  <a:srgbClr val="FF0000"/>
                </a:solidFill>
                <a:latin typeface="Arial Narrow" pitchFamily="34" charset="0"/>
              </a:rPr>
              <a:t>Directly Observed Therapy (DOT)</a:t>
            </a:r>
            <a:r>
              <a:rPr lang="en-US" altLang="en-US" sz="2800" dirty="0" smtClean="0">
                <a:latin typeface="Arial Narrow" pitchFamily="34" charset="0"/>
              </a:rPr>
              <a:t> </a:t>
            </a:r>
          </a:p>
          <a:p>
            <a:pPr algn="just">
              <a:lnSpc>
                <a:spcPts val="2400"/>
              </a:lnSpc>
              <a:defRPr/>
            </a:pPr>
            <a:r>
              <a:rPr lang="en-US" altLang="en-US" sz="2700" dirty="0" smtClean="0">
                <a:latin typeface="Arial Narrow" pitchFamily="34" charset="0"/>
              </a:rPr>
              <a:t>Health care worker watches patient swallow each dose of drugs</a:t>
            </a:r>
          </a:p>
          <a:p>
            <a:pPr algn="just">
              <a:lnSpc>
                <a:spcPts val="2400"/>
              </a:lnSpc>
              <a:defRPr/>
            </a:pPr>
            <a:r>
              <a:rPr lang="en-US" altLang="en-US" sz="2800" dirty="0" smtClean="0">
                <a:latin typeface="Arial Narrow" pitchFamily="34" charset="0"/>
              </a:rPr>
              <a:t>Patient goes to the clinic or DOT worker goes to patient’s home</a:t>
            </a:r>
          </a:p>
          <a:p>
            <a:pPr algn="just">
              <a:lnSpc>
                <a:spcPts val="2400"/>
              </a:lnSpc>
              <a:defRPr/>
            </a:pPr>
            <a:r>
              <a:rPr lang="en-US" altLang="en-US" sz="2800" dirty="0" smtClean="0">
                <a:latin typeface="Arial Narrow" pitchFamily="34" charset="0"/>
              </a:rPr>
              <a:t>DOT helps a patient complete TB treatment </a:t>
            </a:r>
          </a:p>
          <a:p>
            <a:pPr algn="just">
              <a:lnSpc>
                <a:spcPts val="2400"/>
              </a:lnSpc>
              <a:defRPr/>
            </a:pPr>
            <a:r>
              <a:rPr lang="en-US" altLang="en-US" sz="2800" dirty="0" smtClean="0">
                <a:latin typeface="Arial Narrow" pitchFamily="34" charset="0"/>
              </a:rPr>
              <a:t>Reduces relapse of TB disease and acquired drug resistance</a:t>
            </a:r>
          </a:p>
          <a:p>
            <a:pPr marL="914400" lvl="1" indent="-514350" algn="just">
              <a:lnSpc>
                <a:spcPts val="2400"/>
              </a:lnSpc>
              <a:buClr>
                <a:srgbClr val="7030A0"/>
              </a:buClr>
              <a:buFont typeface="Arial" pitchFamily="34" charset="0"/>
              <a:buNone/>
              <a:defRPr/>
            </a:pPr>
            <a:endParaRPr lang="en-US" altLang="zh-CN" b="1" dirty="0" smtClean="0">
              <a:latin typeface="Arial Narrow" pitchFamily="34" charset="0"/>
              <a:ea typeface="+mn-ea"/>
            </a:endParaRPr>
          </a:p>
        </p:txBody>
      </p:sp>
      <p:sp>
        <p:nvSpPr>
          <p:cNvPr id="150532"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4" name="Slide Number Placeholder 3"/>
          <p:cNvSpPr>
            <a:spLocks noGrp="1"/>
          </p:cNvSpPr>
          <p:nvPr>
            <p:ph type="sldNum" sz="quarter" idx="12"/>
          </p:nvPr>
        </p:nvSpPr>
        <p:spPr/>
        <p:txBody>
          <a:bodyPr rtlCol="0"/>
          <a:lstStyle/>
          <a:p>
            <a:pPr fontAlgn="auto">
              <a:spcBef>
                <a:spcPts val="0"/>
              </a:spcBef>
              <a:spcAft>
                <a:spcPts val="0"/>
              </a:spcAft>
              <a:defRPr/>
            </a:pPr>
            <a:fld id="{7F3648C2-B27C-4AF3-906F-9413C409FE63}" type="slidenum">
              <a:rPr lang="en-GB">
                <a:solidFill>
                  <a:schemeClr val="tx1">
                    <a:tint val="75000"/>
                  </a:schemeClr>
                </a:solidFill>
                <a:latin typeface="+mn-lt"/>
                <a:cs typeface="+mn-cs"/>
              </a:rPr>
              <a:pPr fontAlgn="auto">
                <a:spcBef>
                  <a:spcPts val="0"/>
                </a:spcBef>
                <a:spcAft>
                  <a:spcPts val="0"/>
                </a:spcAft>
                <a:defRPr/>
              </a:pPr>
              <a:t>187</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a:xfrm>
            <a:off x="0" y="44450"/>
            <a:ext cx="9144000" cy="576263"/>
          </a:xfrm>
        </p:spPr>
        <p:txBody>
          <a:bodyPr/>
          <a:lstStyle/>
          <a:p>
            <a:r>
              <a:rPr lang="en-US" altLang="en-US" sz="4000" b="1" i="1" smtClean="0">
                <a:solidFill>
                  <a:srgbClr val="002060"/>
                </a:solidFill>
                <a:latin typeface="Arial Narrow" pitchFamily="34" charset="0"/>
              </a:rPr>
              <a:t>b. Mycobacterium leprae </a:t>
            </a:r>
            <a:r>
              <a:rPr lang="en-US" altLang="en-US" sz="4000" b="1" smtClean="0">
                <a:solidFill>
                  <a:srgbClr val="002060"/>
                </a:solidFill>
                <a:latin typeface="Arial Narrow" pitchFamily="34" charset="0"/>
              </a:rPr>
              <a:t>(Hansen’s bacillus)</a:t>
            </a:r>
            <a:endParaRPr lang="ar-SA" altLang="en-US" sz="4000" smtClean="0">
              <a:solidFill>
                <a:srgbClr val="002060"/>
              </a:solidFill>
            </a:endParaRPr>
          </a:p>
        </p:txBody>
      </p:sp>
      <p:sp>
        <p:nvSpPr>
          <p:cNvPr id="151555" name="Content Placeholder 2"/>
          <p:cNvSpPr>
            <a:spLocks noGrp="1"/>
          </p:cNvSpPr>
          <p:nvPr>
            <p:ph idx="1"/>
          </p:nvPr>
        </p:nvSpPr>
        <p:spPr>
          <a:xfrm>
            <a:off x="179388" y="692150"/>
            <a:ext cx="8812212" cy="5784850"/>
          </a:xfrm>
        </p:spPr>
        <p:txBody>
          <a:bodyPr/>
          <a:lstStyle/>
          <a:p>
            <a:pPr algn="just">
              <a:lnSpc>
                <a:spcPts val="4000"/>
              </a:lnSpc>
              <a:buFont typeface="Wingdings" pitchFamily="2" charset="2"/>
              <a:buChar char="§"/>
            </a:pPr>
            <a:r>
              <a:rPr lang="en-US" altLang="en-US" sz="2800" smtClean="0">
                <a:latin typeface="Arial Narrow" pitchFamily="34" charset="0"/>
              </a:rPr>
              <a:t>Acid fast bacilli (Modified ZN stain)</a:t>
            </a:r>
          </a:p>
          <a:p>
            <a:pPr algn="just">
              <a:lnSpc>
                <a:spcPts val="4000"/>
              </a:lnSpc>
              <a:buFont typeface="Wingdings" pitchFamily="2" charset="2"/>
              <a:buChar char="§"/>
            </a:pPr>
            <a:r>
              <a:rPr lang="en-US" altLang="en-US" sz="2800" b="1" u="sng" smtClean="0">
                <a:solidFill>
                  <a:srgbClr val="FF0000"/>
                </a:solidFill>
                <a:latin typeface="Arial Narrow" pitchFamily="34" charset="0"/>
              </a:rPr>
              <a:t>Cannot grow in bacterial media/culture </a:t>
            </a:r>
          </a:p>
          <a:p>
            <a:pPr algn="just">
              <a:lnSpc>
                <a:spcPts val="4000"/>
              </a:lnSpc>
              <a:buFont typeface="Wingdings" pitchFamily="2" charset="2"/>
              <a:buChar char="§"/>
            </a:pPr>
            <a:r>
              <a:rPr lang="en-US" altLang="en-US" sz="2800" smtClean="0">
                <a:latin typeface="Arial Narrow" pitchFamily="34" charset="0"/>
              </a:rPr>
              <a:t>Grow on </a:t>
            </a:r>
            <a:r>
              <a:rPr lang="en-US" altLang="en-US" smtClean="0">
                <a:latin typeface="Arial Narrow" pitchFamily="34" charset="0"/>
              </a:rPr>
              <a:t>mouse foot pads and in nine banded armadillo </a:t>
            </a:r>
          </a:p>
          <a:p>
            <a:pPr algn="just" eaLnBrk="1" hangingPunct="1">
              <a:lnSpc>
                <a:spcPts val="4000"/>
              </a:lnSpc>
              <a:buFont typeface="Wingdings" pitchFamily="2" charset="2"/>
              <a:buChar char="§"/>
            </a:pPr>
            <a:r>
              <a:rPr lang="en-US" altLang="en-US" sz="2800" smtClean="0">
                <a:latin typeface="Arial Narrow" pitchFamily="34" charset="0"/>
              </a:rPr>
              <a:t>Causes leprosy, a chronic disease that begins in the skin and mucous membranes and progresses into nerves</a:t>
            </a:r>
          </a:p>
          <a:p>
            <a:pPr algn="just" eaLnBrk="1" hangingPunct="1">
              <a:lnSpc>
                <a:spcPts val="4000"/>
              </a:lnSpc>
              <a:buFont typeface="Wingdings" pitchFamily="2" charset="2"/>
              <a:buChar char="§"/>
            </a:pPr>
            <a:r>
              <a:rPr lang="en-US" altLang="en-US" sz="2800" smtClean="0">
                <a:latin typeface="Arial Narrow" pitchFamily="34" charset="0"/>
              </a:rPr>
              <a:t>The lesions involve cooler tissue of the body</a:t>
            </a:r>
          </a:p>
          <a:p>
            <a:pPr lvl="1" algn="just" eaLnBrk="1" hangingPunct="1">
              <a:lnSpc>
                <a:spcPts val="4000"/>
              </a:lnSpc>
              <a:buFont typeface="Wingdings" pitchFamily="2" charset="2"/>
              <a:buChar char="§"/>
            </a:pPr>
            <a:r>
              <a:rPr lang="en-US" altLang="en-US" sz="2700" smtClean="0">
                <a:latin typeface="Arial Narrow" pitchFamily="34" charset="0"/>
              </a:rPr>
              <a:t>Skin, superficial nerve, nose, pharynx, larynx, eyes &amp; testicles</a:t>
            </a:r>
          </a:p>
          <a:p>
            <a:pPr algn="just">
              <a:lnSpc>
                <a:spcPts val="4000"/>
              </a:lnSpc>
              <a:buFont typeface="Wingdings" pitchFamily="2" charset="2"/>
              <a:buChar char="§"/>
            </a:pPr>
            <a:r>
              <a:rPr lang="en-US" altLang="en-US" sz="2800" smtClean="0">
                <a:latin typeface="Arial Narrow" pitchFamily="34" charset="0"/>
              </a:rPr>
              <a:t>Man is the only reservoir of proven significance</a:t>
            </a:r>
          </a:p>
          <a:p>
            <a:pPr algn="just">
              <a:lnSpc>
                <a:spcPts val="4000"/>
              </a:lnSpc>
              <a:buFont typeface="Wingdings" pitchFamily="2" charset="2"/>
              <a:buChar char="§"/>
            </a:pPr>
            <a:r>
              <a:rPr lang="en-US" altLang="en-US" sz="2700" smtClean="0">
                <a:latin typeface="Arial Narrow" pitchFamily="34" charset="0"/>
              </a:rPr>
              <a:t>Patient discharges </a:t>
            </a:r>
            <a:r>
              <a:rPr lang="en-US" altLang="en-US" sz="2700" i="1" smtClean="0">
                <a:latin typeface="Arial Narrow" pitchFamily="34" charset="0"/>
              </a:rPr>
              <a:t>M. leprae </a:t>
            </a:r>
            <a:r>
              <a:rPr lang="en-US" altLang="en-US" sz="2700" smtClean="0">
                <a:latin typeface="Arial Narrow" pitchFamily="34" charset="0"/>
              </a:rPr>
              <a:t>in nasal secretion &amp; from skin lesions</a:t>
            </a:r>
          </a:p>
          <a:p>
            <a:pPr algn="just">
              <a:lnSpc>
                <a:spcPts val="3000"/>
              </a:lnSpc>
              <a:buFont typeface="Wingdings" pitchFamily="2" charset="2"/>
              <a:buChar char="§"/>
            </a:pPr>
            <a:r>
              <a:rPr lang="en-US" altLang="en-US" sz="2800" smtClean="0">
                <a:latin typeface="Arial Narrow" pitchFamily="34" charset="0"/>
              </a:rPr>
              <a:t>Transmitted by </a:t>
            </a:r>
            <a:r>
              <a:rPr lang="en-US" altLang="en-US" sz="2800" b="1" smtClean="0">
                <a:solidFill>
                  <a:srgbClr val="7030A0"/>
                </a:solidFill>
                <a:latin typeface="Arial Narrow" pitchFamily="34" charset="0"/>
              </a:rPr>
              <a:t>prolonged contact </a:t>
            </a:r>
            <a:r>
              <a:rPr lang="en-US" altLang="en-US" sz="2800" smtClean="0">
                <a:latin typeface="Arial Narrow" pitchFamily="34" charset="0"/>
              </a:rPr>
              <a:t>with Lepromatous patients</a:t>
            </a:r>
          </a:p>
        </p:txBody>
      </p:sp>
      <p:sp>
        <p:nvSpPr>
          <p:cNvPr id="15155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30202634-EA01-4B17-8282-7677C2BA3C86}" type="slidenum">
              <a:rPr lang="en-GB">
                <a:solidFill>
                  <a:schemeClr val="tx1">
                    <a:tint val="75000"/>
                  </a:schemeClr>
                </a:solidFill>
                <a:latin typeface="+mn-lt"/>
                <a:cs typeface="+mn-cs"/>
              </a:rPr>
              <a:pPr fontAlgn="auto">
                <a:spcBef>
                  <a:spcPts val="0"/>
                </a:spcBef>
                <a:spcAft>
                  <a:spcPts val="0"/>
                </a:spcAft>
                <a:defRPr/>
              </a:pPr>
              <a:t>188</a:t>
            </a:fld>
            <a:endParaRPr lang="en-GB">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457200" y="44450"/>
            <a:ext cx="8229600" cy="576263"/>
          </a:xfrm>
        </p:spPr>
        <p:txBody>
          <a:bodyPr/>
          <a:lstStyle/>
          <a:p>
            <a:r>
              <a:rPr lang="en-US" altLang="en-US" b="1" i="1" smtClean="0">
                <a:solidFill>
                  <a:srgbClr val="002060"/>
                </a:solidFill>
                <a:latin typeface="Arial Narrow" pitchFamily="34" charset="0"/>
              </a:rPr>
              <a:t>b. Mycobacterium leprae</a:t>
            </a:r>
            <a:endParaRPr lang="ar-SA" altLang="en-US" smtClean="0">
              <a:solidFill>
                <a:srgbClr val="002060"/>
              </a:solidFill>
            </a:endParaRPr>
          </a:p>
        </p:txBody>
      </p:sp>
      <p:sp>
        <p:nvSpPr>
          <p:cNvPr id="239619" name="Content Placeholder 2"/>
          <p:cNvSpPr>
            <a:spLocks noGrp="1"/>
          </p:cNvSpPr>
          <p:nvPr>
            <p:ph idx="1"/>
          </p:nvPr>
        </p:nvSpPr>
        <p:spPr>
          <a:xfrm>
            <a:off x="107950" y="642938"/>
            <a:ext cx="8964613" cy="5975350"/>
          </a:xfrm>
        </p:spPr>
        <p:txBody>
          <a:bodyPr/>
          <a:lstStyle/>
          <a:p>
            <a:pPr algn="just">
              <a:buFont typeface="Wingdings" pitchFamily="2" charset="2"/>
              <a:buChar char="§"/>
              <a:defRPr/>
            </a:pPr>
            <a:r>
              <a:rPr lang="en-US" altLang="en-US" sz="2800" dirty="0" smtClean="0">
                <a:latin typeface="Arial Narrow" pitchFamily="34" charset="0"/>
              </a:rPr>
              <a:t>Leprosy occurs worldwide</a:t>
            </a:r>
          </a:p>
          <a:p>
            <a:pPr algn="just">
              <a:buFont typeface="Wingdings" pitchFamily="2" charset="2"/>
              <a:buChar char="§"/>
              <a:defRPr/>
            </a:pPr>
            <a:r>
              <a:rPr lang="en-US" altLang="en-US" sz="2800" dirty="0" smtClean="0">
                <a:latin typeface="Arial Narrow" pitchFamily="34" charset="0"/>
              </a:rPr>
              <a:t>Commonly in tropical areas of Asia and Africa</a:t>
            </a:r>
          </a:p>
          <a:p>
            <a:pPr algn="just">
              <a:buFont typeface="Wingdings" pitchFamily="2" charset="2"/>
              <a:buChar char="§"/>
              <a:defRPr/>
            </a:pPr>
            <a:r>
              <a:rPr lang="en-US" altLang="en-US" sz="2800" dirty="0" smtClean="0">
                <a:latin typeface="Arial Narrow" pitchFamily="34" charset="0"/>
              </a:rPr>
              <a:t>World prevalence 10-12 million </a:t>
            </a:r>
          </a:p>
          <a:p>
            <a:pPr algn="just">
              <a:buFont typeface="Wingdings" pitchFamily="2" charset="2"/>
              <a:buChar char="§"/>
              <a:defRPr/>
            </a:pPr>
            <a:r>
              <a:rPr lang="en-US" altLang="en-US" sz="2800" dirty="0" smtClean="0">
                <a:latin typeface="Arial Narrow" pitchFamily="34" charset="0"/>
              </a:rPr>
              <a:t>Incubation from 2-10 years</a:t>
            </a:r>
          </a:p>
          <a:p>
            <a:pPr marL="342900" lvl="1" indent="-342900" algn="just">
              <a:buFont typeface="Wingdings" pitchFamily="2" charset="2"/>
              <a:buChar char="§"/>
              <a:defRPr/>
            </a:pPr>
            <a:r>
              <a:rPr lang="en-US" altLang="en-US" sz="2700" dirty="0" smtClean="0">
                <a:latin typeface="Arial Narrow" pitchFamily="34" charset="0"/>
              </a:rPr>
              <a:t>The onset of leprosy is insidious</a:t>
            </a:r>
            <a:endParaRPr lang="en-US" altLang="en-US" dirty="0" smtClean="0">
              <a:latin typeface="Arial Narrow" pitchFamily="34" charset="0"/>
            </a:endParaRPr>
          </a:p>
          <a:p>
            <a:pPr algn="just" eaLnBrk="1" hangingPunct="1">
              <a:buFont typeface="Wingdings" pitchFamily="2" charset="2"/>
              <a:buChar char="§"/>
              <a:defRPr/>
            </a:pPr>
            <a:r>
              <a:rPr lang="en-US" altLang="en-US" sz="2800" dirty="0" smtClean="0">
                <a:latin typeface="Arial Narrow" pitchFamily="34" charset="0"/>
              </a:rPr>
              <a:t>Macrophages </a:t>
            </a:r>
            <a:r>
              <a:rPr lang="en-US" altLang="en-US" sz="2800" dirty="0" err="1" smtClean="0">
                <a:latin typeface="Arial Narrow" pitchFamily="34" charset="0"/>
              </a:rPr>
              <a:t>phagocytize</a:t>
            </a:r>
            <a:r>
              <a:rPr lang="en-US" altLang="en-US" sz="2800" dirty="0" smtClean="0">
                <a:latin typeface="Arial Narrow" pitchFamily="34" charset="0"/>
              </a:rPr>
              <a:t> T.B, but a weakened macrophage or slow T cell response may not kill bacillus</a:t>
            </a:r>
          </a:p>
          <a:p>
            <a:pPr algn="just" eaLnBrk="1" hangingPunct="1">
              <a:buFont typeface="Wingdings" pitchFamily="2" charset="2"/>
              <a:buChar char="§"/>
              <a:defRPr/>
            </a:pPr>
            <a:r>
              <a:rPr lang="en-US" altLang="en-US" sz="2800" dirty="0" smtClean="0">
                <a:latin typeface="Arial Narrow" pitchFamily="34" charset="0"/>
              </a:rPr>
              <a:t>If untreated, bacilli grow slowly in the skin macrophages and Schwann cells of peripheral nerves</a:t>
            </a:r>
          </a:p>
          <a:p>
            <a:pPr eaLnBrk="1" hangingPunct="1">
              <a:defRPr/>
            </a:pPr>
            <a:r>
              <a:rPr lang="en-US" altLang="en-US" sz="2800" b="1" dirty="0" smtClean="0">
                <a:solidFill>
                  <a:srgbClr val="FF0000"/>
                </a:solidFill>
                <a:latin typeface="Arial Narrow" pitchFamily="34" charset="0"/>
              </a:rPr>
              <a:t>Spectrum of clinical presentations</a:t>
            </a:r>
          </a:p>
          <a:p>
            <a:pPr lvl="1" eaLnBrk="1" hangingPunct="1">
              <a:defRPr/>
            </a:pPr>
            <a:r>
              <a:rPr lang="en-US" altLang="en-US" dirty="0" smtClean="0">
                <a:latin typeface="Arial Narrow" pitchFamily="34" charset="0"/>
              </a:rPr>
              <a:t> Dependent on host –parasite interactions</a:t>
            </a:r>
          </a:p>
          <a:p>
            <a:pPr algn="just" eaLnBrk="1" hangingPunct="1">
              <a:buFont typeface="Wingdings" pitchFamily="2" charset="2"/>
              <a:buChar char="§"/>
              <a:defRPr/>
            </a:pPr>
            <a:r>
              <a:rPr lang="en-US" altLang="en-US" sz="2800" dirty="0" smtClean="0">
                <a:latin typeface="Arial Narrow" pitchFamily="34" charset="0"/>
              </a:rPr>
              <a:t>2 clinical forms possible: </a:t>
            </a:r>
            <a:r>
              <a:rPr lang="en-US" altLang="en-US" sz="2800" dirty="0" err="1" smtClean="0">
                <a:latin typeface="Arial Narrow" pitchFamily="34" charset="0"/>
              </a:rPr>
              <a:t>Tuberculoid</a:t>
            </a:r>
            <a:r>
              <a:rPr lang="en-US" altLang="en-US" sz="2800" dirty="0" smtClean="0">
                <a:latin typeface="Arial Narrow" pitchFamily="34" charset="0"/>
              </a:rPr>
              <a:t>- and </a:t>
            </a:r>
            <a:r>
              <a:rPr lang="en-US" altLang="en-US" sz="2800" dirty="0" err="1" smtClean="0">
                <a:latin typeface="Arial Narrow" pitchFamily="34" charset="0"/>
              </a:rPr>
              <a:t>Lepromatous</a:t>
            </a:r>
            <a:r>
              <a:rPr lang="en-US" altLang="en-US" sz="2800" dirty="0" smtClean="0">
                <a:latin typeface="Arial Narrow" pitchFamily="34" charset="0"/>
              </a:rPr>
              <a:t> Leprosy</a:t>
            </a:r>
          </a:p>
          <a:p>
            <a:pPr algn="just">
              <a:buFont typeface="Wingdings" pitchFamily="2" charset="2"/>
              <a:buChar char="§"/>
              <a:defRPr/>
            </a:pPr>
            <a:endParaRPr lang="en-US" altLang="en-US" sz="2800" dirty="0" smtClean="0">
              <a:latin typeface="Arial Narrow" pitchFamily="34" charset="0"/>
            </a:endParaRPr>
          </a:p>
        </p:txBody>
      </p:sp>
      <p:sp>
        <p:nvSpPr>
          <p:cNvPr id="15258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D384D7EF-DD03-4E5C-9474-46A2F28F4D09}" type="slidenum">
              <a:rPr lang="en-GB">
                <a:solidFill>
                  <a:schemeClr val="tx1">
                    <a:tint val="75000"/>
                  </a:schemeClr>
                </a:solidFill>
                <a:latin typeface="+mn-lt"/>
                <a:cs typeface="+mn-cs"/>
              </a:rPr>
              <a:pPr fontAlgn="auto">
                <a:spcBef>
                  <a:spcPts val="0"/>
                </a:spcBef>
                <a:spcAft>
                  <a:spcPts val="0"/>
                </a:spcAft>
                <a:defRPr/>
              </a:pPr>
              <a:t>189</a:t>
            </a:fld>
            <a:endParaRPr lang="en-GB"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28600"/>
            <a:ext cx="8229600" cy="1143000"/>
          </a:xfrm>
        </p:spPr>
        <p:txBody>
          <a:bodyPr/>
          <a:lstStyle/>
          <a:p>
            <a:pPr eaLnBrk="1" hangingPunct="1"/>
            <a:r>
              <a:rPr lang="en-US" altLang="en-US" b="1" smtClean="0">
                <a:solidFill>
                  <a:srgbClr val="002060"/>
                </a:solidFill>
              </a:rPr>
              <a:t>Mechanism of Pathogenicity (Infectivity and Toxicity)</a:t>
            </a:r>
            <a:endParaRPr lang="ar-SA" altLang="en-US" b="1" smtClean="0">
              <a:solidFill>
                <a:srgbClr val="002060"/>
              </a:solidFill>
            </a:endParaRPr>
          </a:p>
        </p:txBody>
      </p:sp>
      <p:sp>
        <p:nvSpPr>
          <p:cNvPr id="3" name="Content Placeholder 2"/>
          <p:cNvSpPr>
            <a:spLocks noGrp="1"/>
          </p:cNvSpPr>
          <p:nvPr>
            <p:ph idx="1"/>
          </p:nvPr>
        </p:nvSpPr>
        <p:spPr>
          <a:xfrm>
            <a:off x="457200" y="1524000"/>
            <a:ext cx="8458200" cy="4648200"/>
          </a:xfrm>
        </p:spPr>
        <p:txBody>
          <a:bodyPr rtlCol="0">
            <a:noAutofit/>
          </a:bodyPr>
          <a:lstStyle/>
          <a:p>
            <a:pPr marL="571500" indent="-571500" algn="just" eaLnBrk="1" fontAlgn="auto" hangingPunct="1">
              <a:spcAft>
                <a:spcPts val="0"/>
              </a:spcAft>
              <a:buFont typeface="+mj-lt"/>
              <a:buAutoNum type="romanUcPeriod"/>
              <a:defRPr/>
            </a:pPr>
            <a:r>
              <a:rPr lang="en-US" sz="3600" b="1" dirty="0" smtClean="0">
                <a:solidFill>
                  <a:srgbClr val="FF0000"/>
                </a:solidFill>
                <a:ea typeface="+mn-ea"/>
              </a:rPr>
              <a:t>Invasiveness </a:t>
            </a:r>
            <a:endParaRPr lang="en-US" sz="3600" b="1" dirty="0" smtClean="0">
              <a:ea typeface="+mn-ea"/>
            </a:endParaRPr>
          </a:p>
          <a:p>
            <a:pPr marL="571500" indent="-571500" algn="just" eaLnBrk="1" fontAlgn="auto" hangingPunct="1">
              <a:spcAft>
                <a:spcPts val="0"/>
              </a:spcAft>
              <a:defRPr/>
            </a:pPr>
            <a:r>
              <a:rPr lang="en-US" dirty="0" smtClean="0">
                <a:ea typeface="+mn-ea"/>
              </a:rPr>
              <a:t>Ability to invade tissues</a:t>
            </a:r>
          </a:p>
          <a:p>
            <a:pPr marL="971550" lvl="1" indent="-571500" algn="just" eaLnBrk="1" fontAlgn="auto" hangingPunct="1">
              <a:spcAft>
                <a:spcPts val="0"/>
              </a:spcAft>
              <a:buFont typeface="+mj-lt"/>
              <a:buAutoNum type="arabicPeriod"/>
              <a:defRPr/>
            </a:pPr>
            <a:r>
              <a:rPr lang="en-US" b="1" dirty="0" smtClean="0">
                <a:solidFill>
                  <a:schemeClr val="accent1">
                    <a:lumMod val="75000"/>
                  </a:schemeClr>
                </a:solidFill>
                <a:ea typeface="+mn-ea"/>
              </a:rPr>
              <a:t>Colonization</a:t>
            </a:r>
            <a:r>
              <a:rPr lang="en-US" dirty="0" smtClean="0">
                <a:ea typeface="+mn-ea"/>
              </a:rPr>
              <a:t> (</a:t>
            </a:r>
            <a:r>
              <a:rPr lang="en-US" dirty="0" err="1" smtClean="0">
                <a:ea typeface="+mn-ea"/>
              </a:rPr>
              <a:t>Adhesins</a:t>
            </a:r>
            <a:r>
              <a:rPr lang="en-US" dirty="0" smtClean="0">
                <a:ea typeface="+mn-ea"/>
              </a:rPr>
              <a:t>)</a:t>
            </a:r>
          </a:p>
          <a:p>
            <a:pPr marL="971550" lvl="1" indent="-571500" algn="just" eaLnBrk="1" fontAlgn="auto" hangingPunct="1">
              <a:spcAft>
                <a:spcPts val="0"/>
              </a:spcAft>
              <a:buFont typeface="+mj-lt"/>
              <a:buAutoNum type="arabicPeriod"/>
              <a:defRPr/>
            </a:pPr>
            <a:r>
              <a:rPr lang="en-US" b="1" dirty="0" smtClean="0">
                <a:solidFill>
                  <a:schemeClr val="accent1">
                    <a:lumMod val="75000"/>
                  </a:schemeClr>
                </a:solidFill>
                <a:ea typeface="+mn-ea"/>
              </a:rPr>
              <a:t>Invasion</a:t>
            </a:r>
            <a:r>
              <a:rPr lang="en-US" dirty="0" smtClean="0">
                <a:solidFill>
                  <a:schemeClr val="accent1">
                    <a:lumMod val="75000"/>
                  </a:schemeClr>
                </a:solidFill>
                <a:ea typeface="+mn-ea"/>
              </a:rPr>
              <a:t> (</a:t>
            </a:r>
            <a:r>
              <a:rPr lang="en-US" b="1" dirty="0" err="1" smtClean="0">
                <a:solidFill>
                  <a:schemeClr val="accent1">
                    <a:lumMod val="75000"/>
                  </a:schemeClr>
                </a:solidFill>
                <a:ea typeface="+mn-ea"/>
              </a:rPr>
              <a:t>invasins</a:t>
            </a:r>
            <a:r>
              <a:rPr lang="en-US" dirty="0" smtClean="0">
                <a:solidFill>
                  <a:schemeClr val="accent1">
                    <a:lumMod val="75000"/>
                  </a:schemeClr>
                </a:solidFill>
                <a:ea typeface="+mn-ea"/>
              </a:rPr>
              <a:t>)</a:t>
            </a:r>
          </a:p>
          <a:p>
            <a:pPr marL="971550" lvl="1" indent="-571500" algn="just" eaLnBrk="1" fontAlgn="auto" hangingPunct="1">
              <a:spcAft>
                <a:spcPts val="0"/>
              </a:spcAft>
              <a:buFont typeface="+mj-lt"/>
              <a:buAutoNum type="arabicPeriod"/>
              <a:defRPr/>
            </a:pPr>
            <a:r>
              <a:rPr lang="en-US" b="1" dirty="0" smtClean="0">
                <a:solidFill>
                  <a:schemeClr val="accent1">
                    <a:lumMod val="75000"/>
                  </a:schemeClr>
                </a:solidFill>
                <a:ea typeface="+mn-ea"/>
              </a:rPr>
              <a:t>Evasion host defense mechanisms</a:t>
            </a:r>
            <a:endParaRPr lang="en-US" dirty="0" smtClean="0">
              <a:ea typeface="+mn-ea"/>
            </a:endParaRPr>
          </a:p>
          <a:p>
            <a:pPr marL="571500" indent="-571500" algn="just" eaLnBrk="1" fontAlgn="auto" hangingPunct="1">
              <a:spcAft>
                <a:spcPts val="0"/>
              </a:spcAft>
              <a:buFont typeface="+mj-lt"/>
              <a:buAutoNum type="romanLcPeriod" startAt="2"/>
              <a:defRPr/>
            </a:pPr>
            <a:r>
              <a:rPr lang="en-US" sz="3600" b="1" dirty="0" smtClean="0">
                <a:solidFill>
                  <a:srgbClr val="FF0000"/>
                </a:solidFill>
                <a:ea typeface="+mn-ea"/>
              </a:rPr>
              <a:t>Damage and </a:t>
            </a:r>
            <a:r>
              <a:rPr lang="en-US" sz="3600" b="1" dirty="0" err="1" smtClean="0">
                <a:solidFill>
                  <a:srgbClr val="FF0000"/>
                </a:solidFill>
                <a:ea typeface="+mn-ea"/>
              </a:rPr>
              <a:t>Toxigenesis</a:t>
            </a:r>
            <a:r>
              <a:rPr lang="en-US" sz="3600" dirty="0" smtClean="0">
                <a:solidFill>
                  <a:srgbClr val="FF0000"/>
                </a:solidFill>
                <a:ea typeface="+mn-ea"/>
              </a:rPr>
              <a:t> </a:t>
            </a:r>
          </a:p>
          <a:p>
            <a:pPr marL="514350" indent="-514350" algn="just" eaLnBrk="1" fontAlgn="auto" hangingPunct="1">
              <a:spcAft>
                <a:spcPts val="0"/>
              </a:spcAft>
              <a:defRPr/>
            </a:pPr>
            <a:r>
              <a:rPr lang="en-US" dirty="0" smtClean="0">
                <a:ea typeface="+mn-ea"/>
              </a:rPr>
              <a:t>Ability to produce damage</a:t>
            </a:r>
          </a:p>
          <a:p>
            <a:pPr marL="514350" indent="-514350" algn="just" eaLnBrk="1" fontAlgn="auto" hangingPunct="1">
              <a:spcAft>
                <a:spcPts val="0"/>
              </a:spcAft>
              <a:defRPr/>
            </a:pPr>
            <a:r>
              <a:rPr lang="en-US" b="1" dirty="0" smtClean="0">
                <a:solidFill>
                  <a:schemeClr val="accent1">
                    <a:lumMod val="75000"/>
                  </a:schemeClr>
                </a:solidFill>
                <a:ea typeface="+mn-ea"/>
              </a:rPr>
              <a:t>e.g. </a:t>
            </a:r>
            <a:r>
              <a:rPr lang="en-US" b="1" dirty="0" err="1" smtClean="0">
                <a:solidFill>
                  <a:schemeClr val="accent1">
                    <a:lumMod val="75000"/>
                  </a:schemeClr>
                </a:solidFill>
                <a:ea typeface="+mn-ea"/>
              </a:rPr>
              <a:t>Exotoxins</a:t>
            </a:r>
            <a:r>
              <a:rPr lang="en-US" dirty="0" smtClean="0">
                <a:solidFill>
                  <a:schemeClr val="accent1">
                    <a:lumMod val="75000"/>
                  </a:schemeClr>
                </a:solidFill>
                <a:ea typeface="+mn-ea"/>
              </a:rPr>
              <a:t> and </a:t>
            </a:r>
            <a:r>
              <a:rPr lang="en-US" b="1" dirty="0" err="1" smtClean="0">
                <a:solidFill>
                  <a:schemeClr val="accent1">
                    <a:lumMod val="75000"/>
                  </a:schemeClr>
                </a:solidFill>
                <a:ea typeface="+mn-ea"/>
              </a:rPr>
              <a:t>endotoxins</a:t>
            </a:r>
            <a:endParaRPr lang="en-US" dirty="0">
              <a:solidFill>
                <a:schemeClr val="accent1">
                  <a:lumMod val="75000"/>
                </a:schemeClr>
              </a:solidFill>
              <a:ea typeface="+mn-ea"/>
            </a:endParaRPr>
          </a:p>
        </p:txBody>
      </p:sp>
      <p:sp>
        <p:nvSpPr>
          <p:cNvPr id="37893"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37894" name="Slide Number Placeholder 4"/>
          <p:cNvSpPr>
            <a:spLocks noGrp="1"/>
          </p:cNvSpPr>
          <p:nvPr>
            <p:ph type="sldNum" sz="quarter" idx="12"/>
          </p:nvPr>
        </p:nvSpPr>
        <p:spPr bwMode="auto">
          <a:noFill/>
          <a:ln>
            <a:miter lim="800000"/>
            <a:headEnd/>
            <a:tailEnd/>
          </a:ln>
        </p:spPr>
        <p:txBody>
          <a:bodyPr/>
          <a:lstStyle/>
          <a:p>
            <a:fld id="{C8EEB1C6-926D-44E8-928A-99116A0D2AA5}" type="slidenum">
              <a:rPr lang="ar-SA" altLang="en-US" smtClean="0">
                <a:cs typeface="Calibri" pitchFamily="34" charset="0"/>
              </a:rPr>
              <a:pPr/>
              <a:t>19</a:t>
            </a:fld>
            <a:endParaRPr lang="ar-SA" altLang="en-US" smtClean="0">
              <a:cs typeface="Calibri" pitchFamily="34" charset="0"/>
            </a:endParaRPr>
          </a:p>
        </p:txBody>
      </p:sp>
    </p:spTree>
    <p:extLst>
      <p:ext uri="{BB962C8B-B14F-4D97-AF65-F5344CB8AC3E}">
        <p14:creationId xmlns:p14="http://schemas.microsoft.com/office/powerpoint/2010/main" val="862266831"/>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685800" y="152400"/>
            <a:ext cx="7772400" cy="396875"/>
          </a:xfrm>
        </p:spPr>
        <p:txBody>
          <a:bodyPr/>
          <a:lstStyle/>
          <a:p>
            <a:pPr eaLnBrk="1" hangingPunct="1"/>
            <a:r>
              <a:rPr lang="en-US" altLang="en-US" b="1" smtClean="0">
                <a:solidFill>
                  <a:srgbClr val="002060"/>
                </a:solidFill>
                <a:latin typeface="Arial Narrow" pitchFamily="34" charset="0"/>
              </a:rPr>
              <a:t>Course of Infection and Disease</a:t>
            </a:r>
          </a:p>
        </p:txBody>
      </p:sp>
      <p:sp>
        <p:nvSpPr>
          <p:cNvPr id="98308" name="Rectangle 3"/>
          <p:cNvSpPr>
            <a:spLocks noGrp="1" noChangeArrowheads="1"/>
          </p:cNvSpPr>
          <p:nvPr>
            <p:ph idx="1"/>
          </p:nvPr>
        </p:nvSpPr>
        <p:spPr>
          <a:xfrm>
            <a:off x="250825" y="620713"/>
            <a:ext cx="8642350" cy="5832475"/>
          </a:xfrm>
        </p:spPr>
        <p:txBody>
          <a:bodyPr/>
          <a:lstStyle/>
          <a:p>
            <a:pPr marL="457200" indent="-457200" algn="just" eaLnBrk="1" hangingPunct="1">
              <a:buFont typeface="+mj-lt"/>
              <a:buAutoNum type="arabicPeriod"/>
              <a:defRPr/>
            </a:pPr>
            <a:r>
              <a:rPr lang="en-US" sz="2800" b="1" dirty="0" smtClean="0">
                <a:solidFill>
                  <a:srgbClr val="7030A0"/>
                </a:solidFill>
                <a:latin typeface="Arial Narrow" pitchFamily="34" charset="0"/>
                <a:ea typeface="+mn-ea"/>
              </a:rPr>
              <a:t>Tuberculoid Leprosy (TL)</a:t>
            </a:r>
          </a:p>
          <a:p>
            <a:pPr marL="457200" indent="-457200" algn="just" eaLnBrk="1" hangingPunct="1">
              <a:defRPr/>
            </a:pPr>
            <a:r>
              <a:rPr lang="en-US" sz="2800" dirty="0" smtClean="0">
                <a:latin typeface="Arial Narrow" pitchFamily="34" charset="0"/>
                <a:ea typeface="+mn-ea"/>
              </a:rPr>
              <a:t>TL is less severe and more superficial than LL</a:t>
            </a:r>
          </a:p>
          <a:p>
            <a:pPr marL="457200" indent="-457200" algn="just" eaLnBrk="1" hangingPunct="1">
              <a:defRPr/>
            </a:pPr>
            <a:r>
              <a:rPr lang="en-US" sz="2800" dirty="0" smtClean="0">
                <a:latin typeface="Arial Narrow" pitchFamily="34" charset="0"/>
                <a:ea typeface="+mn-ea"/>
              </a:rPr>
              <a:t>The affected person manifests considerable biological resistance to the disease</a:t>
            </a:r>
          </a:p>
          <a:p>
            <a:pPr marL="457200" indent="-457200" algn="just" eaLnBrk="1" hangingPunct="1">
              <a:defRPr/>
            </a:pPr>
            <a:r>
              <a:rPr lang="en-US" sz="2800" dirty="0" smtClean="0">
                <a:latin typeface="Arial Narrow" pitchFamily="34" charset="0"/>
                <a:ea typeface="+mn-ea"/>
              </a:rPr>
              <a:t>Superficial infection without skin disfigurement which damages nerves and causes loss of pain perception</a:t>
            </a:r>
          </a:p>
          <a:p>
            <a:pPr marL="457200" indent="-457200" algn="just" eaLnBrk="1" hangingPunct="1">
              <a:defRPr/>
            </a:pPr>
            <a:r>
              <a:rPr lang="en-US" sz="2800" dirty="0" smtClean="0">
                <a:latin typeface="Arial Narrow" pitchFamily="34" charset="0"/>
                <a:ea typeface="+mn-ea"/>
              </a:rPr>
              <a:t>It advances slowly, if there is a little chance of it progressing</a:t>
            </a:r>
          </a:p>
          <a:p>
            <a:pPr marL="457200" indent="-457200" algn="just" eaLnBrk="1" hangingPunct="1">
              <a:defRPr/>
            </a:pPr>
            <a:r>
              <a:rPr lang="en-US" sz="2800" dirty="0" smtClean="0">
                <a:latin typeface="Arial Narrow" pitchFamily="34" charset="0"/>
                <a:ea typeface="+mn-ea"/>
              </a:rPr>
              <a:t>Few bacilli present in the lesion</a:t>
            </a:r>
          </a:p>
          <a:p>
            <a:pPr marL="857250" lvl="1" indent="-457200" algn="just" eaLnBrk="1" hangingPunct="1">
              <a:defRPr/>
            </a:pPr>
            <a:r>
              <a:rPr lang="en-US" dirty="0" smtClean="0">
                <a:latin typeface="Arial Narrow" pitchFamily="34" charset="0"/>
                <a:ea typeface="+mn-ea"/>
              </a:rPr>
              <a:t>So called </a:t>
            </a:r>
            <a:r>
              <a:rPr lang="en-US" dirty="0" err="1" smtClean="0">
                <a:latin typeface="Arial Narrow" pitchFamily="34" charset="0"/>
                <a:ea typeface="+mn-ea"/>
              </a:rPr>
              <a:t>Paucibacillary</a:t>
            </a:r>
            <a:r>
              <a:rPr lang="en-US" dirty="0" smtClean="0">
                <a:latin typeface="Arial Narrow" pitchFamily="34" charset="0"/>
                <a:ea typeface="+mn-ea"/>
              </a:rPr>
              <a:t> (PB) Hansen's disease</a:t>
            </a:r>
          </a:p>
          <a:p>
            <a:pPr marL="457200" indent="-457200" algn="just" eaLnBrk="1" hangingPunct="1">
              <a:defRPr/>
            </a:pPr>
            <a:r>
              <a:rPr lang="en-US" sz="2800" dirty="0" smtClean="0">
                <a:latin typeface="Arial Narrow" pitchFamily="34" charset="0"/>
                <a:ea typeface="+mn-ea"/>
              </a:rPr>
              <a:t>Positive lepromin test</a:t>
            </a:r>
          </a:p>
          <a:p>
            <a:pPr marL="857250" lvl="1" indent="-457200" algn="just" eaLnBrk="1" hangingPunct="1">
              <a:defRPr/>
            </a:pPr>
            <a:r>
              <a:rPr lang="en-US" dirty="0" smtClean="0">
                <a:latin typeface="Arial Narrow" pitchFamily="34" charset="0"/>
                <a:ea typeface="+mn-ea"/>
              </a:rPr>
              <a:t>Because cell mediated immunity (CMI) is intact and the skin infiltrated with helper T cell</a:t>
            </a:r>
          </a:p>
          <a:p>
            <a:pPr marL="457200" indent="-457200" algn="just" eaLnBrk="1" hangingPunct="1">
              <a:buFont typeface="Arial" pitchFamily="34" charset="0"/>
              <a:buNone/>
              <a:defRPr/>
            </a:pPr>
            <a:endParaRPr lang="en-US" sz="2800" dirty="0" smtClean="0">
              <a:latin typeface="Arial Narrow" pitchFamily="34" charset="0"/>
              <a:ea typeface="+mn-ea"/>
            </a:endParaRPr>
          </a:p>
          <a:p>
            <a:pPr algn="just" eaLnBrk="1" hangingPunct="1">
              <a:defRPr/>
            </a:pPr>
            <a:endParaRPr lang="en-US" sz="2800" dirty="0" smtClean="0">
              <a:latin typeface="Arial Narrow" pitchFamily="34" charset="0"/>
              <a:ea typeface="+mn-ea"/>
            </a:endParaRPr>
          </a:p>
          <a:p>
            <a:pPr algn="just" eaLnBrk="1" hangingPunct="1">
              <a:defRPr/>
            </a:pPr>
            <a:endParaRPr lang="en-US" sz="2800" dirty="0" smtClean="0">
              <a:latin typeface="Arial Narrow" pitchFamily="34" charset="0"/>
              <a:ea typeface="+mn-ea"/>
            </a:endParaRPr>
          </a:p>
        </p:txBody>
      </p:sp>
      <p:sp>
        <p:nvSpPr>
          <p:cNvPr id="15360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63490" name="Slide Number Placeholder 5"/>
          <p:cNvSpPr>
            <a:spLocks noGrp="1"/>
          </p:cNvSpPr>
          <p:nvPr>
            <p:ph type="sldNum" sz="quarter" idx="12"/>
          </p:nvPr>
        </p:nvSpPr>
        <p:spPr/>
        <p:txBody>
          <a:bodyPr rtlCol="0"/>
          <a:lstStyle/>
          <a:p>
            <a:pPr fontAlgn="auto">
              <a:spcBef>
                <a:spcPts val="0"/>
              </a:spcBef>
              <a:spcAft>
                <a:spcPts val="0"/>
              </a:spcAft>
              <a:defRPr/>
            </a:pPr>
            <a:fld id="{EF4B7254-E4E6-44B5-9E6A-12F333771349}" type="slidenum">
              <a:rPr lang="en-US">
                <a:solidFill>
                  <a:schemeClr val="tx1">
                    <a:tint val="75000"/>
                  </a:schemeClr>
                </a:solidFill>
                <a:latin typeface="+mn-lt"/>
                <a:cs typeface="+mn-cs"/>
              </a:rPr>
              <a:pPr fontAlgn="auto">
                <a:spcBef>
                  <a:spcPts val="0"/>
                </a:spcBef>
                <a:spcAft>
                  <a:spcPts val="0"/>
                </a:spcAft>
                <a:defRPr/>
              </a:pPr>
              <a:t>190</a:t>
            </a:fld>
            <a:endParaRPr lang="en-US" dirty="0">
              <a:solidFill>
                <a:schemeClr val="tx1">
                  <a:tint val="75000"/>
                </a:schemeClr>
              </a:solidFill>
              <a:latin typeface="+mn-lt"/>
              <a:cs typeface="+mn-cs"/>
            </a:endParaRPr>
          </a:p>
        </p:txBody>
      </p:sp>
      <p:pic>
        <p:nvPicPr>
          <p:cNvPr id="4098" name="Picture 2" descr="https://upload.wikimedia.org/wikipedia/commons/b/be/Leprosy_deformities_hand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10400" y="609600"/>
            <a:ext cx="1560512" cy="1049075"/>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leptosy-who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0103" y="3982453"/>
            <a:ext cx="1371600" cy="2036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685800" y="152400"/>
            <a:ext cx="7772400" cy="762000"/>
          </a:xfrm>
        </p:spPr>
        <p:txBody>
          <a:bodyPr/>
          <a:lstStyle/>
          <a:p>
            <a:pPr eaLnBrk="1" hangingPunct="1"/>
            <a:r>
              <a:rPr lang="en-US" altLang="en-US" b="1" smtClean="0">
                <a:solidFill>
                  <a:srgbClr val="FF0000"/>
                </a:solidFill>
                <a:latin typeface="Arial Narrow" pitchFamily="34" charset="0"/>
              </a:rPr>
              <a:t>Course of Infection and Disease</a:t>
            </a:r>
          </a:p>
        </p:txBody>
      </p:sp>
      <p:sp>
        <p:nvSpPr>
          <p:cNvPr id="98308" name="Rectangle 3"/>
          <p:cNvSpPr>
            <a:spLocks noGrp="1" noChangeArrowheads="1"/>
          </p:cNvSpPr>
          <p:nvPr>
            <p:ph idx="1"/>
          </p:nvPr>
        </p:nvSpPr>
        <p:spPr>
          <a:xfrm>
            <a:off x="250825" y="939800"/>
            <a:ext cx="8642350" cy="5689600"/>
          </a:xfrm>
        </p:spPr>
        <p:txBody>
          <a:bodyPr/>
          <a:lstStyle/>
          <a:p>
            <a:pPr marL="457200" indent="-457200" algn="just" eaLnBrk="1" hangingPunct="1">
              <a:lnSpc>
                <a:spcPts val="4000"/>
              </a:lnSpc>
              <a:buFont typeface="+mj-lt"/>
              <a:buAutoNum type="arabicPeriod" startAt="2"/>
              <a:defRPr/>
            </a:pPr>
            <a:r>
              <a:rPr lang="en-US" sz="2800" b="1" dirty="0" err="1" smtClean="0">
                <a:solidFill>
                  <a:srgbClr val="7030A0"/>
                </a:solidFill>
                <a:latin typeface="Arial Narrow" pitchFamily="34" charset="0"/>
                <a:ea typeface="+mn-ea"/>
              </a:rPr>
              <a:t>Lepromatous</a:t>
            </a:r>
            <a:r>
              <a:rPr lang="en-US" sz="2800" b="1" dirty="0" smtClean="0">
                <a:solidFill>
                  <a:srgbClr val="7030A0"/>
                </a:solidFill>
                <a:latin typeface="Arial Narrow" pitchFamily="34" charset="0"/>
                <a:ea typeface="+mn-ea"/>
              </a:rPr>
              <a:t> Leprosy (LL)</a:t>
            </a:r>
            <a:r>
              <a:rPr lang="en-US" sz="2800" dirty="0" smtClean="0">
                <a:solidFill>
                  <a:srgbClr val="7030A0"/>
                </a:solidFill>
                <a:latin typeface="Arial Narrow" pitchFamily="34" charset="0"/>
                <a:ea typeface="+mn-ea"/>
              </a:rPr>
              <a:t> </a:t>
            </a:r>
          </a:p>
          <a:p>
            <a:pPr marL="457200" indent="-457200" algn="just" eaLnBrk="1" hangingPunct="1">
              <a:lnSpc>
                <a:spcPts val="4000"/>
              </a:lnSpc>
              <a:defRPr/>
            </a:pPr>
            <a:r>
              <a:rPr lang="en-US" sz="2800" dirty="0" smtClean="0">
                <a:latin typeface="Arial Narrow" pitchFamily="34" charset="0"/>
                <a:ea typeface="+mn-ea"/>
              </a:rPr>
              <a:t>A deeply nodular infection that causes severe disfigurement of the face and extremities</a:t>
            </a:r>
          </a:p>
          <a:p>
            <a:pPr marL="457200" indent="-457200" algn="just" eaLnBrk="1" hangingPunct="1">
              <a:lnSpc>
                <a:spcPts val="4000"/>
              </a:lnSpc>
              <a:defRPr/>
            </a:pPr>
            <a:r>
              <a:rPr lang="en-US" sz="2800" dirty="0" smtClean="0">
                <a:latin typeface="Arial Narrow" pitchFamily="34" charset="0"/>
                <a:ea typeface="+mn-ea"/>
              </a:rPr>
              <a:t>The affected person manifests no resistance to the disease</a:t>
            </a:r>
          </a:p>
          <a:p>
            <a:pPr marL="457200" indent="-457200" algn="just" eaLnBrk="1" hangingPunct="1">
              <a:lnSpc>
                <a:spcPts val="4000"/>
              </a:lnSpc>
              <a:defRPr/>
            </a:pPr>
            <a:r>
              <a:rPr lang="en-US" sz="2800" dirty="0" smtClean="0">
                <a:latin typeface="Arial Narrow" pitchFamily="34" charset="0"/>
                <a:ea typeface="+mn-ea"/>
              </a:rPr>
              <a:t>Abundant bacilli present in the lesion </a:t>
            </a:r>
          </a:p>
          <a:p>
            <a:pPr marL="857250" lvl="1" indent="-457200" algn="just" eaLnBrk="1" hangingPunct="1">
              <a:lnSpc>
                <a:spcPts val="4000"/>
              </a:lnSpc>
              <a:defRPr/>
            </a:pPr>
            <a:r>
              <a:rPr lang="en-US" dirty="0" smtClean="0">
                <a:latin typeface="Arial Narrow" pitchFamily="34" charset="0"/>
                <a:ea typeface="+mn-ea"/>
              </a:rPr>
              <a:t>So called </a:t>
            </a:r>
            <a:r>
              <a:rPr lang="en-US" dirty="0" err="1" smtClean="0">
                <a:latin typeface="Arial Narrow" pitchFamily="34" charset="0"/>
                <a:ea typeface="+mn-ea"/>
              </a:rPr>
              <a:t>multibacillary</a:t>
            </a:r>
            <a:r>
              <a:rPr lang="en-US" dirty="0" smtClean="0">
                <a:latin typeface="Arial Narrow" pitchFamily="34" charset="0"/>
                <a:ea typeface="+mn-ea"/>
              </a:rPr>
              <a:t> Hansen's disease</a:t>
            </a:r>
          </a:p>
          <a:p>
            <a:pPr marL="457200" indent="-457200" algn="just" eaLnBrk="1" hangingPunct="1">
              <a:lnSpc>
                <a:spcPts val="4000"/>
              </a:lnSpc>
              <a:defRPr/>
            </a:pPr>
            <a:r>
              <a:rPr lang="en-US" sz="2800" dirty="0" smtClean="0">
                <a:latin typeface="Arial Narrow" pitchFamily="34" charset="0"/>
                <a:ea typeface="+mn-ea"/>
              </a:rPr>
              <a:t>Negative </a:t>
            </a:r>
            <a:r>
              <a:rPr lang="en-US" sz="2800" dirty="0" err="1" smtClean="0">
                <a:latin typeface="Arial Narrow" pitchFamily="34" charset="0"/>
                <a:ea typeface="+mn-ea"/>
              </a:rPr>
              <a:t>lepromin</a:t>
            </a:r>
            <a:r>
              <a:rPr lang="en-US" sz="2800" dirty="0" smtClean="0">
                <a:latin typeface="Arial Narrow" pitchFamily="34" charset="0"/>
                <a:ea typeface="+mn-ea"/>
              </a:rPr>
              <a:t> test </a:t>
            </a:r>
          </a:p>
          <a:p>
            <a:pPr marL="857250" lvl="1" indent="-457200" algn="just" eaLnBrk="1" hangingPunct="1">
              <a:lnSpc>
                <a:spcPts val="4000"/>
              </a:lnSpc>
              <a:defRPr/>
            </a:pPr>
            <a:r>
              <a:rPr lang="en-US" dirty="0" smtClean="0">
                <a:latin typeface="Arial Narrow" pitchFamily="34" charset="0"/>
                <a:ea typeface="+mn-ea"/>
              </a:rPr>
              <a:t>because the cell mediated immunity is markedly deficient and the skin infiltrated with suppressor T cell</a:t>
            </a:r>
          </a:p>
          <a:p>
            <a:pPr marL="457200" indent="-457200" algn="just" eaLnBrk="1" hangingPunct="1">
              <a:lnSpc>
                <a:spcPts val="4000"/>
              </a:lnSpc>
              <a:buFont typeface="+mj-lt"/>
              <a:buAutoNum type="arabicPeriod" startAt="2"/>
              <a:defRPr/>
            </a:pPr>
            <a:endParaRPr lang="en-US" sz="2800" dirty="0" smtClean="0">
              <a:latin typeface="Arial Narrow" pitchFamily="34" charset="0"/>
              <a:ea typeface="+mn-ea"/>
            </a:endParaRPr>
          </a:p>
          <a:p>
            <a:pPr algn="just" eaLnBrk="1" hangingPunct="1">
              <a:lnSpc>
                <a:spcPts val="4000"/>
              </a:lnSpc>
              <a:defRPr/>
            </a:pPr>
            <a:endParaRPr lang="en-US" sz="2800" dirty="0" smtClean="0">
              <a:latin typeface="Arial Narrow" pitchFamily="34" charset="0"/>
              <a:ea typeface="+mn-ea"/>
            </a:endParaRPr>
          </a:p>
          <a:p>
            <a:pPr algn="just" eaLnBrk="1" hangingPunct="1">
              <a:lnSpc>
                <a:spcPts val="4000"/>
              </a:lnSpc>
              <a:defRPr/>
            </a:pPr>
            <a:endParaRPr lang="en-US" sz="2800" dirty="0" smtClean="0">
              <a:latin typeface="Arial Narrow" pitchFamily="34" charset="0"/>
              <a:ea typeface="+mn-ea"/>
            </a:endParaRPr>
          </a:p>
        </p:txBody>
      </p:sp>
      <p:sp>
        <p:nvSpPr>
          <p:cNvPr id="15462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63490" name="Slide Number Placeholder 5"/>
          <p:cNvSpPr>
            <a:spLocks noGrp="1"/>
          </p:cNvSpPr>
          <p:nvPr>
            <p:ph type="sldNum" sz="quarter" idx="12"/>
          </p:nvPr>
        </p:nvSpPr>
        <p:spPr/>
        <p:txBody>
          <a:bodyPr rtlCol="0"/>
          <a:lstStyle/>
          <a:p>
            <a:pPr fontAlgn="auto">
              <a:spcBef>
                <a:spcPts val="0"/>
              </a:spcBef>
              <a:spcAft>
                <a:spcPts val="0"/>
              </a:spcAft>
              <a:defRPr/>
            </a:pPr>
            <a:fld id="{D2F897BC-DA4B-4288-8D6C-6DC82AC31547}" type="slidenum">
              <a:rPr lang="en-US">
                <a:solidFill>
                  <a:schemeClr val="tx1">
                    <a:tint val="75000"/>
                  </a:schemeClr>
                </a:solidFill>
                <a:latin typeface="+mn-lt"/>
                <a:cs typeface="+mn-cs"/>
              </a:rPr>
              <a:pPr fontAlgn="auto">
                <a:spcBef>
                  <a:spcPts val="0"/>
                </a:spcBef>
                <a:spcAft>
                  <a:spcPts val="0"/>
                </a:spcAft>
                <a:defRPr/>
              </a:pPr>
              <a:t>191</a:t>
            </a:fld>
            <a:endParaRPr lang="en-US" dirty="0">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755650" y="260350"/>
            <a:ext cx="7772400" cy="576263"/>
          </a:xfrm>
        </p:spPr>
        <p:txBody>
          <a:bodyPr/>
          <a:lstStyle/>
          <a:p>
            <a:pPr eaLnBrk="1" hangingPunct="1"/>
            <a:r>
              <a:rPr lang="en-US" altLang="en-US" b="1" smtClean="0">
                <a:solidFill>
                  <a:srgbClr val="002060"/>
                </a:solidFill>
                <a:latin typeface="Arial Narrow" pitchFamily="34" charset="0"/>
              </a:rPr>
              <a:t>Laboratory Diagnosis</a:t>
            </a:r>
          </a:p>
        </p:txBody>
      </p:sp>
      <p:sp>
        <p:nvSpPr>
          <p:cNvPr id="155651" name="Rectangle 3"/>
          <p:cNvSpPr>
            <a:spLocks noGrp="1" noChangeArrowheads="1"/>
          </p:cNvSpPr>
          <p:nvPr>
            <p:ph idx="1"/>
          </p:nvPr>
        </p:nvSpPr>
        <p:spPr>
          <a:xfrm>
            <a:off x="179388" y="908050"/>
            <a:ext cx="8583612" cy="5616575"/>
          </a:xfrm>
        </p:spPr>
        <p:txBody>
          <a:bodyPr/>
          <a:lstStyle/>
          <a:p>
            <a:pPr algn="just" eaLnBrk="1" hangingPunct="1"/>
            <a:r>
              <a:rPr lang="en-US" altLang="en-US" sz="2800" smtClean="0">
                <a:latin typeface="Arial Narrow" pitchFamily="34" charset="0"/>
              </a:rPr>
              <a:t>Detection of acid-fast bacilli in skin lesions, nasal discharges, and tissue samples</a:t>
            </a:r>
          </a:p>
          <a:p>
            <a:pPr algn="just" eaLnBrk="1" hangingPunct="1"/>
            <a:r>
              <a:rPr lang="en-US" altLang="en-US" sz="2800" b="1" smtClean="0">
                <a:solidFill>
                  <a:srgbClr val="7030A0"/>
                </a:solidFill>
                <a:latin typeface="Arial Narrow" pitchFamily="34" charset="0"/>
              </a:rPr>
              <a:t>Lepromin Skin Test</a:t>
            </a:r>
          </a:p>
          <a:p>
            <a:pPr algn="just" eaLnBrk="1" hangingPunct="1"/>
            <a:r>
              <a:rPr lang="en-US" altLang="en-US" sz="2800" smtClean="0">
                <a:latin typeface="Arial Narrow" pitchFamily="34" charset="0"/>
              </a:rPr>
              <a:t>Similar to tuberculin test</a:t>
            </a:r>
          </a:p>
          <a:p>
            <a:pPr algn="just" eaLnBrk="1" hangingPunct="1"/>
            <a:r>
              <a:rPr lang="en-US" altLang="en-US" sz="2800" smtClean="0">
                <a:latin typeface="Arial Narrow" pitchFamily="34" charset="0"/>
              </a:rPr>
              <a:t>A test to evaluate leprosy using ID injection of a lepromin</a:t>
            </a:r>
          </a:p>
          <a:p>
            <a:pPr algn="just" eaLnBrk="1" hangingPunct="1"/>
            <a:r>
              <a:rPr lang="en-US" altLang="en-US" sz="2800" smtClean="0">
                <a:latin typeface="Arial Narrow" pitchFamily="34" charset="0"/>
              </a:rPr>
              <a:t>Induration is observed 2-4 weeks</a:t>
            </a:r>
          </a:p>
          <a:p>
            <a:pPr algn="just" eaLnBrk="1" hangingPunct="1"/>
            <a:r>
              <a:rPr lang="en-US" altLang="en-US" sz="2800" smtClean="0">
                <a:latin typeface="Arial Narrow" pitchFamily="34" charset="0"/>
              </a:rPr>
              <a:t>The test classifies the stage of leprosy based on reaction and differentiates tuberculoid leprosy, in which there is a positive delayed reaction at the injection site, from lepromatous leprosy, in which there is no reaction despite the active infection.</a:t>
            </a:r>
          </a:p>
          <a:p>
            <a:pPr algn="just" eaLnBrk="1" hangingPunct="1"/>
            <a:endParaRPr lang="en-US" altLang="en-US" sz="2800" smtClean="0">
              <a:latin typeface="Arial Narrow" pitchFamily="34" charset="0"/>
            </a:endParaRPr>
          </a:p>
          <a:p>
            <a:pPr algn="just" eaLnBrk="1" hangingPunct="1">
              <a:buFontTx/>
              <a:buNone/>
            </a:pPr>
            <a:endParaRPr lang="en-US" altLang="en-US" sz="2800" smtClean="0">
              <a:latin typeface="Arial Narrow" pitchFamily="34" charset="0"/>
            </a:endParaRPr>
          </a:p>
        </p:txBody>
      </p:sp>
      <p:sp>
        <p:nvSpPr>
          <p:cNvPr id="15565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64514" name="Slide Number Placeholder 5"/>
          <p:cNvSpPr>
            <a:spLocks noGrp="1"/>
          </p:cNvSpPr>
          <p:nvPr>
            <p:ph type="sldNum" sz="quarter" idx="12"/>
          </p:nvPr>
        </p:nvSpPr>
        <p:spPr/>
        <p:txBody>
          <a:bodyPr rtlCol="0"/>
          <a:lstStyle/>
          <a:p>
            <a:pPr fontAlgn="auto">
              <a:spcBef>
                <a:spcPts val="0"/>
              </a:spcBef>
              <a:spcAft>
                <a:spcPts val="0"/>
              </a:spcAft>
              <a:defRPr/>
            </a:pPr>
            <a:fld id="{704F63DB-B71F-430C-97EB-DDA550E3F727}" type="slidenum">
              <a:rPr lang="en-US">
                <a:solidFill>
                  <a:schemeClr val="tx1">
                    <a:tint val="75000"/>
                  </a:schemeClr>
                </a:solidFill>
                <a:latin typeface="+mn-lt"/>
                <a:cs typeface="+mn-cs"/>
              </a:rPr>
              <a:pPr fontAlgn="auto">
                <a:spcBef>
                  <a:spcPts val="0"/>
                </a:spcBef>
                <a:spcAft>
                  <a:spcPts val="0"/>
                </a:spcAft>
                <a:defRPr/>
              </a:pPr>
              <a:t>192</a:t>
            </a:fld>
            <a:endParaRPr lang="en-US">
              <a:solidFill>
                <a:schemeClr val="tx1">
                  <a:tint val="75000"/>
                </a:schemeClr>
              </a:solidFill>
              <a:latin typeface="+mn-lt"/>
              <a:cs typeface="+mn-cs"/>
            </a:endParaRPr>
          </a:p>
        </p:txBody>
      </p:sp>
      <p:pic>
        <p:nvPicPr>
          <p:cNvPr id="5122" name="Picture 2" descr="http://cbsnews2.cbsistatic.com/hub/i/r/2015/02/27/10f3b2e0-60ff-4e33-9dbe-6cdea86c1580/thumbnail/620x350/780c6606c35fc20324265ce7d7bbec26/armadillo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9310" y="1638940"/>
            <a:ext cx="2022475" cy="11417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685800" y="304800"/>
            <a:ext cx="7772400" cy="460375"/>
          </a:xfrm>
        </p:spPr>
        <p:txBody>
          <a:bodyPr/>
          <a:lstStyle/>
          <a:p>
            <a:pPr eaLnBrk="1" hangingPunct="1"/>
            <a:r>
              <a:rPr lang="en-US" altLang="en-US" b="1" smtClean="0">
                <a:solidFill>
                  <a:srgbClr val="002060"/>
                </a:solidFill>
                <a:latin typeface="Arial Narrow" pitchFamily="34" charset="0"/>
              </a:rPr>
              <a:t>Treatment and Prevention</a:t>
            </a:r>
          </a:p>
        </p:txBody>
      </p:sp>
      <p:sp>
        <p:nvSpPr>
          <p:cNvPr id="156675" name="Rectangle 3"/>
          <p:cNvSpPr>
            <a:spLocks noGrp="1" noChangeArrowheads="1"/>
          </p:cNvSpPr>
          <p:nvPr>
            <p:ph idx="1"/>
          </p:nvPr>
        </p:nvSpPr>
        <p:spPr>
          <a:xfrm>
            <a:off x="107950" y="990600"/>
            <a:ext cx="8964613" cy="5410200"/>
          </a:xfrm>
        </p:spPr>
        <p:txBody>
          <a:bodyPr/>
          <a:lstStyle/>
          <a:p>
            <a:pPr algn="just">
              <a:lnSpc>
                <a:spcPct val="150000"/>
              </a:lnSpc>
            </a:pPr>
            <a:r>
              <a:rPr lang="en-US" altLang="en-US" sz="2800" b="1" smtClean="0">
                <a:latin typeface="Arial Narrow" pitchFamily="34" charset="0"/>
              </a:rPr>
              <a:t>The three most commonly used antibiotics are:</a:t>
            </a:r>
          </a:p>
          <a:p>
            <a:pPr lvl="1" algn="just">
              <a:lnSpc>
                <a:spcPct val="150000"/>
              </a:lnSpc>
            </a:pPr>
            <a:r>
              <a:rPr lang="en-US" altLang="en-US" smtClean="0">
                <a:latin typeface="Arial Narrow" pitchFamily="34" charset="0"/>
              </a:rPr>
              <a:t>Dapsone (The most important), Rifampin  and Clofazimine</a:t>
            </a:r>
          </a:p>
          <a:p>
            <a:pPr algn="just" eaLnBrk="1" hangingPunct="1">
              <a:lnSpc>
                <a:spcPct val="150000"/>
              </a:lnSpc>
              <a:buFont typeface="Wingdings" pitchFamily="2" charset="2"/>
              <a:buChar char="§"/>
            </a:pPr>
            <a:r>
              <a:rPr lang="en-US" altLang="en-US" sz="2800" smtClean="0">
                <a:latin typeface="Arial Narrow" pitchFamily="34" charset="0"/>
              </a:rPr>
              <a:t>Treatment by long-term combined therapy (≥2 years)</a:t>
            </a:r>
          </a:p>
          <a:p>
            <a:pPr algn="just" eaLnBrk="1" hangingPunct="1">
              <a:lnSpc>
                <a:spcPct val="150000"/>
              </a:lnSpc>
              <a:buFont typeface="Wingdings" pitchFamily="2" charset="2"/>
              <a:buChar char="§"/>
            </a:pPr>
            <a:r>
              <a:rPr lang="en-US" altLang="en-US" sz="2800" smtClean="0">
                <a:latin typeface="Arial Narrow" pitchFamily="34" charset="0"/>
              </a:rPr>
              <a:t>Combination therapy (MDT) is recommended</a:t>
            </a:r>
          </a:p>
          <a:p>
            <a:pPr lvl="1" algn="just" eaLnBrk="1" hangingPunct="1">
              <a:buFont typeface="Wingdings" pitchFamily="2" charset="2"/>
              <a:buChar char="§"/>
            </a:pPr>
            <a:r>
              <a:rPr lang="en-US" altLang="en-US" sz="2400" smtClean="0">
                <a:latin typeface="Arial Narrow" pitchFamily="34" charset="0"/>
              </a:rPr>
              <a:t>Dapson+Rifampcin for Tuberculoid Leprosy (PB)</a:t>
            </a:r>
          </a:p>
          <a:p>
            <a:pPr lvl="1" algn="just" eaLnBrk="1" hangingPunct="1">
              <a:buFont typeface="Wingdings" pitchFamily="2" charset="2"/>
              <a:buChar char="§"/>
            </a:pPr>
            <a:r>
              <a:rPr lang="en-US" altLang="en-US" sz="2700" smtClean="0">
                <a:latin typeface="Arial Narrow" pitchFamily="34" charset="0"/>
              </a:rPr>
              <a:t>Dapson+Rifampcin+Clofazimine for Lepromatous Leprosy (MB)</a:t>
            </a:r>
          </a:p>
          <a:p>
            <a:pPr algn="just" eaLnBrk="1" hangingPunct="1">
              <a:lnSpc>
                <a:spcPct val="150000"/>
              </a:lnSpc>
              <a:buFont typeface="Wingdings" pitchFamily="2" charset="2"/>
              <a:buChar char="§"/>
            </a:pPr>
            <a:r>
              <a:rPr lang="en-US" altLang="en-US" sz="2800" smtClean="0">
                <a:latin typeface="Arial Narrow" pitchFamily="34" charset="0"/>
              </a:rPr>
              <a:t>Prevention requires constant surveillance of high risk populations</a:t>
            </a:r>
          </a:p>
          <a:p>
            <a:pPr algn="just" eaLnBrk="1" hangingPunct="1">
              <a:lnSpc>
                <a:spcPct val="150000"/>
              </a:lnSpc>
              <a:buFont typeface="Wingdings" pitchFamily="2" charset="2"/>
              <a:buChar char="§"/>
            </a:pPr>
            <a:r>
              <a:rPr lang="en-US" altLang="en-US" sz="2800" smtClean="0">
                <a:latin typeface="Arial Narrow" pitchFamily="34" charset="0"/>
              </a:rPr>
              <a:t>WHO sponsoring a trial vaccine</a:t>
            </a:r>
          </a:p>
          <a:p>
            <a:pPr algn="just" eaLnBrk="1" hangingPunct="1">
              <a:lnSpc>
                <a:spcPct val="150000"/>
              </a:lnSpc>
            </a:pPr>
            <a:endParaRPr lang="en-US" altLang="en-US" sz="2800" smtClean="0">
              <a:latin typeface="Arial Narrow" pitchFamily="34" charset="0"/>
            </a:endParaRPr>
          </a:p>
        </p:txBody>
      </p:sp>
      <p:sp>
        <p:nvSpPr>
          <p:cNvPr id="15667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65538" name="Slide Number Placeholder 5"/>
          <p:cNvSpPr>
            <a:spLocks noGrp="1"/>
          </p:cNvSpPr>
          <p:nvPr>
            <p:ph type="sldNum" sz="quarter" idx="12"/>
          </p:nvPr>
        </p:nvSpPr>
        <p:spPr/>
        <p:txBody>
          <a:bodyPr rtlCol="0"/>
          <a:lstStyle/>
          <a:p>
            <a:pPr fontAlgn="auto">
              <a:spcBef>
                <a:spcPts val="0"/>
              </a:spcBef>
              <a:spcAft>
                <a:spcPts val="0"/>
              </a:spcAft>
              <a:defRPr/>
            </a:pPr>
            <a:fld id="{BD642735-F77C-4F45-B71F-B7E382B3C0AF}" type="slidenum">
              <a:rPr lang="en-US">
                <a:solidFill>
                  <a:schemeClr val="tx1">
                    <a:tint val="75000"/>
                  </a:schemeClr>
                </a:solidFill>
                <a:latin typeface="+mn-lt"/>
                <a:cs typeface="+mn-cs"/>
              </a:rPr>
              <a:pPr fontAlgn="auto">
                <a:spcBef>
                  <a:spcPts val="0"/>
                </a:spcBef>
                <a:spcAft>
                  <a:spcPts val="0"/>
                </a:spcAft>
                <a:defRPr/>
              </a:pPr>
              <a:t>193</a:t>
            </a:fld>
            <a:endParaRPr lang="en-US">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685800" y="228600"/>
            <a:ext cx="7772400" cy="1143000"/>
          </a:xfrm>
        </p:spPr>
        <p:txBody>
          <a:bodyPr/>
          <a:lstStyle/>
          <a:p>
            <a:pPr eaLnBrk="1" hangingPunct="1"/>
            <a:r>
              <a:rPr lang="en-US" altLang="en-US" sz="4000" b="1" smtClean="0">
                <a:solidFill>
                  <a:srgbClr val="002060"/>
                </a:solidFill>
                <a:latin typeface="Arial Narrow" pitchFamily="34" charset="0"/>
              </a:rPr>
              <a:t>Infections by Non-Tuberculosis Mycobacteria (NTM)</a:t>
            </a:r>
          </a:p>
        </p:txBody>
      </p:sp>
      <p:sp>
        <p:nvSpPr>
          <p:cNvPr id="157699" name="Rectangle 3"/>
          <p:cNvSpPr>
            <a:spLocks noGrp="1" noChangeArrowheads="1"/>
          </p:cNvSpPr>
          <p:nvPr>
            <p:ph idx="1"/>
          </p:nvPr>
        </p:nvSpPr>
        <p:spPr>
          <a:xfrm>
            <a:off x="381000" y="1676400"/>
            <a:ext cx="8305800" cy="4876800"/>
          </a:xfrm>
        </p:spPr>
        <p:txBody>
          <a:bodyPr/>
          <a:lstStyle/>
          <a:p>
            <a:pPr algn="just" eaLnBrk="1" hangingPunct="1"/>
            <a:r>
              <a:rPr lang="en-US" altLang="en-US" sz="2800" b="1" i="1" u="sng" smtClean="0">
                <a:solidFill>
                  <a:srgbClr val="7030A0"/>
                </a:solidFill>
                <a:latin typeface="Arial Narrow" pitchFamily="34" charset="0"/>
              </a:rPr>
              <a:t>M. avium</a:t>
            </a:r>
            <a:r>
              <a:rPr lang="en-US" altLang="en-US" sz="2800" b="1" u="sng" smtClean="0">
                <a:solidFill>
                  <a:srgbClr val="7030A0"/>
                </a:solidFill>
                <a:latin typeface="Arial Narrow" pitchFamily="34" charset="0"/>
              </a:rPr>
              <a:t> complex – third most common cause of death in AIDS patients</a:t>
            </a:r>
          </a:p>
          <a:p>
            <a:pPr algn="just" eaLnBrk="1" hangingPunct="1"/>
            <a:r>
              <a:rPr lang="en-US" altLang="en-US" sz="2800" i="1" smtClean="0">
                <a:latin typeface="Arial Narrow" pitchFamily="34" charset="0"/>
              </a:rPr>
              <a:t>M. kansaii</a:t>
            </a:r>
            <a:r>
              <a:rPr lang="en-US" altLang="en-US" sz="2800" smtClean="0">
                <a:latin typeface="Arial Narrow" pitchFamily="34" charset="0"/>
              </a:rPr>
              <a:t> – pulmonary infections in adult white males with emphysema or bronchitis</a:t>
            </a:r>
          </a:p>
          <a:p>
            <a:pPr algn="just" eaLnBrk="1" hangingPunct="1"/>
            <a:r>
              <a:rPr lang="en-US" altLang="en-US" sz="2800" i="1" smtClean="0">
                <a:latin typeface="Arial Narrow" pitchFamily="34" charset="0"/>
              </a:rPr>
              <a:t>M. marinum</a:t>
            </a:r>
            <a:r>
              <a:rPr lang="en-US" altLang="en-US" sz="2800" smtClean="0">
                <a:latin typeface="Arial Narrow" pitchFamily="34" charset="0"/>
              </a:rPr>
              <a:t> – water inhabitant; lesions develop after scraping on swimming pool concrete</a:t>
            </a:r>
          </a:p>
          <a:p>
            <a:pPr algn="just" eaLnBrk="1" hangingPunct="1"/>
            <a:r>
              <a:rPr lang="en-US" altLang="en-US" sz="2800" i="1" smtClean="0">
                <a:latin typeface="Arial Narrow" pitchFamily="34" charset="0"/>
              </a:rPr>
              <a:t>M. scrofulaceum</a:t>
            </a:r>
            <a:r>
              <a:rPr lang="en-US" altLang="en-US" sz="2800" smtClean="0">
                <a:latin typeface="Arial Narrow" pitchFamily="34" charset="0"/>
              </a:rPr>
              <a:t> – infects cervical lymph nodes</a:t>
            </a:r>
          </a:p>
          <a:p>
            <a:pPr algn="just" eaLnBrk="1" hangingPunct="1"/>
            <a:r>
              <a:rPr lang="en-US" altLang="en-US" sz="2800" i="1" smtClean="0">
                <a:latin typeface="Arial Narrow" pitchFamily="34" charset="0"/>
              </a:rPr>
              <a:t>M. paratuberculosis</a:t>
            </a:r>
            <a:r>
              <a:rPr lang="en-US" altLang="en-US" sz="2800" smtClean="0">
                <a:latin typeface="Arial Narrow" pitchFamily="34" charset="0"/>
              </a:rPr>
              <a:t> – raw cow’s milk; recovered from 65% of individuals diagnosed with Crohn’s disease</a:t>
            </a:r>
            <a:endParaRPr lang="en-US" altLang="en-US" sz="2800" i="1" smtClean="0">
              <a:latin typeface="Arial Narrow" pitchFamily="34" charset="0"/>
            </a:endParaRPr>
          </a:p>
        </p:txBody>
      </p:sp>
      <p:sp>
        <p:nvSpPr>
          <p:cNvPr id="15770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66562" name="Slide Number Placeholder 5"/>
          <p:cNvSpPr>
            <a:spLocks noGrp="1"/>
          </p:cNvSpPr>
          <p:nvPr>
            <p:ph type="sldNum" sz="quarter" idx="12"/>
          </p:nvPr>
        </p:nvSpPr>
        <p:spPr/>
        <p:txBody>
          <a:bodyPr rtlCol="0"/>
          <a:lstStyle/>
          <a:p>
            <a:pPr fontAlgn="auto">
              <a:spcBef>
                <a:spcPts val="0"/>
              </a:spcBef>
              <a:spcAft>
                <a:spcPts val="0"/>
              </a:spcAft>
              <a:defRPr/>
            </a:pPr>
            <a:fld id="{E34EA26B-1ED7-4411-B7B6-66DBD534349B}" type="slidenum">
              <a:rPr lang="en-US">
                <a:solidFill>
                  <a:schemeClr val="tx1">
                    <a:tint val="75000"/>
                  </a:schemeClr>
                </a:solidFill>
                <a:latin typeface="+mn-lt"/>
                <a:cs typeface="+mn-cs"/>
              </a:rPr>
              <a:pPr fontAlgn="auto">
                <a:spcBef>
                  <a:spcPts val="0"/>
                </a:spcBef>
                <a:spcAft>
                  <a:spcPts val="0"/>
                </a:spcAft>
                <a:defRPr/>
              </a:pPr>
              <a:t>194</a:t>
            </a:fld>
            <a:endParaRPr lang="en-US">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457200" y="122238"/>
            <a:ext cx="8001000" cy="792162"/>
          </a:xfrm>
        </p:spPr>
        <p:txBody>
          <a:bodyPr/>
          <a:lstStyle/>
          <a:p>
            <a:pPr eaLnBrk="1" hangingPunct="1">
              <a:spcBef>
                <a:spcPct val="50000"/>
              </a:spcBef>
            </a:pPr>
            <a:r>
              <a:rPr lang="en-US" altLang="en-US" b="1" i="1" smtClean="0">
                <a:solidFill>
                  <a:srgbClr val="002060"/>
                </a:solidFill>
                <a:latin typeface="Arial Narrow" pitchFamily="34" charset="0"/>
              </a:rPr>
              <a:t>1. Neisseria</a:t>
            </a:r>
            <a:r>
              <a:rPr lang="en-US" altLang="en-US" b="1" smtClean="0">
                <a:solidFill>
                  <a:srgbClr val="002060"/>
                </a:solidFill>
                <a:latin typeface="Arial Narrow" pitchFamily="34" charset="0"/>
              </a:rPr>
              <a:t> species</a:t>
            </a:r>
          </a:p>
        </p:txBody>
      </p:sp>
      <p:sp>
        <p:nvSpPr>
          <p:cNvPr id="10243" name="Rectangle 3"/>
          <p:cNvSpPr>
            <a:spLocks noGrp="1" noChangeArrowheads="1"/>
          </p:cNvSpPr>
          <p:nvPr>
            <p:ph idx="1"/>
          </p:nvPr>
        </p:nvSpPr>
        <p:spPr>
          <a:xfrm>
            <a:off x="381000" y="990600"/>
            <a:ext cx="8305800" cy="5410200"/>
          </a:xfrm>
        </p:spPr>
        <p:txBody>
          <a:bodyPr/>
          <a:lstStyle/>
          <a:p>
            <a:pPr marL="596900" indent="-514350" algn="just" eaLnBrk="1" hangingPunct="1">
              <a:lnSpc>
                <a:spcPts val="2900"/>
              </a:lnSpc>
              <a:buSzPct val="100000"/>
              <a:buFont typeface="+mj-lt"/>
              <a:buAutoNum type="arabicPeriod"/>
              <a:defRPr/>
            </a:pPr>
            <a:r>
              <a:rPr lang="en-US" altLang="en-US" b="1" dirty="0" smtClean="0">
                <a:solidFill>
                  <a:srgbClr val="7030A0"/>
                </a:solidFill>
                <a:latin typeface="Arial Narrow" pitchFamily="34" charset="0"/>
                <a:ea typeface="+mn-ea"/>
              </a:rPr>
              <a:t>Primary pathogens:</a:t>
            </a:r>
          </a:p>
          <a:p>
            <a:pPr marL="917575" lvl="1" indent="-514350" algn="just" eaLnBrk="1" hangingPunct="1">
              <a:lnSpc>
                <a:spcPts val="2900"/>
              </a:lnSpc>
              <a:buSzPct val="100000"/>
              <a:buFont typeface="+mj-lt"/>
              <a:buAutoNum type="alphaLcPeriod"/>
              <a:defRPr/>
            </a:pPr>
            <a:r>
              <a:rPr lang="en-US" altLang="en-US" i="1" dirty="0" smtClean="0">
                <a:latin typeface="Arial Narrow" pitchFamily="34" charset="0"/>
                <a:ea typeface="+mn-ea"/>
              </a:rPr>
              <a:t>N. </a:t>
            </a:r>
            <a:r>
              <a:rPr lang="en-US" altLang="en-US" i="1" dirty="0" err="1" smtClean="0">
                <a:latin typeface="Arial Narrow" pitchFamily="34" charset="0"/>
                <a:ea typeface="+mn-ea"/>
              </a:rPr>
              <a:t>gonorrhoeae</a:t>
            </a:r>
            <a:r>
              <a:rPr lang="en-US" altLang="en-US" i="1" dirty="0" smtClean="0">
                <a:latin typeface="Arial Narrow" pitchFamily="34" charset="0"/>
                <a:ea typeface="+mn-ea"/>
              </a:rPr>
              <a:t>  </a:t>
            </a:r>
            <a:r>
              <a:rPr lang="en-US" altLang="en-US" dirty="0" smtClean="0">
                <a:latin typeface="Arial Narrow" pitchFamily="34" charset="0"/>
                <a:ea typeface="+mn-ea"/>
              </a:rPr>
              <a:t>(Gonococcus)</a:t>
            </a:r>
          </a:p>
          <a:p>
            <a:pPr lvl="2" algn="just" eaLnBrk="1" hangingPunct="1">
              <a:lnSpc>
                <a:spcPts val="2900"/>
              </a:lnSpc>
              <a:buSzPct val="150000"/>
              <a:defRPr/>
            </a:pPr>
            <a:r>
              <a:rPr lang="en-US" altLang="en-US" sz="2800" b="1" u="sng" dirty="0" smtClean="0">
                <a:solidFill>
                  <a:srgbClr val="FF0000"/>
                </a:solidFill>
                <a:latin typeface="Arial Narrow" pitchFamily="34" charset="0"/>
                <a:ea typeface="+mn-ea"/>
              </a:rPr>
              <a:t>ALWAYS</a:t>
            </a:r>
            <a:r>
              <a:rPr lang="en-US" altLang="en-US" sz="2800" dirty="0" smtClean="0">
                <a:latin typeface="Arial Narrow" pitchFamily="34" charset="0"/>
                <a:ea typeface="+mn-ea"/>
              </a:rPr>
              <a:t> pathogenic</a:t>
            </a:r>
          </a:p>
          <a:p>
            <a:pPr marL="917575" lvl="1" indent="-514350" algn="just" eaLnBrk="1" hangingPunct="1">
              <a:lnSpc>
                <a:spcPts val="2900"/>
              </a:lnSpc>
              <a:buSzPct val="100000"/>
              <a:buFont typeface="+mj-lt"/>
              <a:buAutoNum type="alphaLcPeriod"/>
              <a:defRPr/>
            </a:pPr>
            <a:r>
              <a:rPr lang="en-US" altLang="en-US" i="1" dirty="0" smtClean="0">
                <a:latin typeface="Arial Narrow" pitchFamily="34" charset="0"/>
                <a:ea typeface="+mn-ea"/>
              </a:rPr>
              <a:t>N. </a:t>
            </a:r>
            <a:r>
              <a:rPr lang="en-US" altLang="en-US" i="1" dirty="0" err="1" smtClean="0">
                <a:latin typeface="Arial Narrow" pitchFamily="34" charset="0"/>
                <a:ea typeface="+mn-ea"/>
              </a:rPr>
              <a:t>meningitidis</a:t>
            </a:r>
            <a:r>
              <a:rPr lang="en-US" altLang="en-US" i="1" dirty="0" smtClean="0">
                <a:latin typeface="Arial Narrow" pitchFamily="34" charset="0"/>
                <a:ea typeface="+mn-ea"/>
              </a:rPr>
              <a:t>  </a:t>
            </a:r>
            <a:r>
              <a:rPr lang="en-US" altLang="en-US" dirty="0" smtClean="0">
                <a:latin typeface="Arial Narrow" pitchFamily="34" charset="0"/>
                <a:ea typeface="+mn-ea"/>
              </a:rPr>
              <a:t>(</a:t>
            </a:r>
            <a:r>
              <a:rPr lang="en-US" altLang="en-US" dirty="0" err="1" smtClean="0">
                <a:latin typeface="Arial Narrow" pitchFamily="34" charset="0"/>
                <a:ea typeface="+mn-ea"/>
              </a:rPr>
              <a:t>Meningococcus</a:t>
            </a:r>
            <a:r>
              <a:rPr lang="en-US" altLang="en-US" dirty="0" smtClean="0">
                <a:latin typeface="Arial Narrow" pitchFamily="34" charset="0"/>
                <a:ea typeface="+mn-ea"/>
              </a:rPr>
              <a:t>)</a:t>
            </a:r>
            <a:r>
              <a:rPr lang="en-US" altLang="en-US" i="1" dirty="0" smtClean="0">
                <a:latin typeface="Arial Narrow" pitchFamily="34" charset="0"/>
                <a:ea typeface="+mn-ea"/>
              </a:rPr>
              <a:t> </a:t>
            </a:r>
          </a:p>
          <a:p>
            <a:pPr lvl="2" algn="just" eaLnBrk="1" hangingPunct="1">
              <a:lnSpc>
                <a:spcPts val="2900"/>
              </a:lnSpc>
              <a:buSzPct val="150000"/>
              <a:defRPr/>
            </a:pPr>
            <a:r>
              <a:rPr lang="en-US" altLang="en-US" sz="2800" b="1" u="sng" dirty="0" smtClean="0">
                <a:solidFill>
                  <a:srgbClr val="FF0000"/>
                </a:solidFill>
                <a:latin typeface="Arial Narrow" pitchFamily="34" charset="0"/>
                <a:ea typeface="+mn-ea"/>
              </a:rPr>
              <a:t>May be </a:t>
            </a:r>
            <a:r>
              <a:rPr lang="en-US" altLang="en-US" sz="2800" dirty="0" smtClean="0">
                <a:latin typeface="Arial Narrow" pitchFamily="34" charset="0"/>
                <a:ea typeface="+mn-ea"/>
              </a:rPr>
              <a:t>carried as </a:t>
            </a:r>
            <a:r>
              <a:rPr lang="en-US" altLang="en-US" sz="2800" dirty="0" err="1" smtClean="0">
                <a:latin typeface="Arial Narrow" pitchFamily="34" charset="0"/>
                <a:ea typeface="+mn-ea"/>
              </a:rPr>
              <a:t>commensal</a:t>
            </a:r>
            <a:r>
              <a:rPr lang="en-US" altLang="en-US" sz="2800" dirty="0" smtClean="0">
                <a:latin typeface="Arial Narrow" pitchFamily="34" charset="0"/>
                <a:ea typeface="+mn-ea"/>
              </a:rPr>
              <a:t> in </a:t>
            </a:r>
            <a:r>
              <a:rPr lang="en-US" altLang="en-US" sz="2800" dirty="0" err="1" smtClean="0">
                <a:latin typeface="Arial Narrow" pitchFamily="34" charset="0"/>
              </a:rPr>
              <a:t>nasopharynx</a:t>
            </a:r>
            <a:r>
              <a:rPr lang="en-US" altLang="en-US" sz="2800" dirty="0" smtClean="0">
                <a:latin typeface="Arial Narrow" pitchFamily="34" charset="0"/>
              </a:rPr>
              <a:t> flora (10-25% carrier) </a:t>
            </a:r>
            <a:endParaRPr lang="en-US" altLang="en-US" sz="2800" dirty="0" smtClean="0">
              <a:latin typeface="Arial Narrow" pitchFamily="34" charset="0"/>
              <a:ea typeface="+mn-ea"/>
            </a:endParaRPr>
          </a:p>
          <a:p>
            <a:pPr lvl="1" algn="just" eaLnBrk="1" hangingPunct="1">
              <a:lnSpc>
                <a:spcPts val="2900"/>
              </a:lnSpc>
              <a:buSzPct val="150000"/>
              <a:defRPr/>
            </a:pPr>
            <a:r>
              <a:rPr lang="en-US" b="1" dirty="0" smtClean="0">
                <a:solidFill>
                  <a:srgbClr val="00B050"/>
                </a:solidFill>
                <a:latin typeface="Arial Narrow" pitchFamily="34" charset="0"/>
                <a:ea typeface="+mn-ea"/>
              </a:rPr>
              <a:t>Grow on chocolate agar at 37</a:t>
            </a:r>
            <a:r>
              <a:rPr lang="en-US" b="1" baseline="30000" dirty="0" smtClean="0">
                <a:solidFill>
                  <a:srgbClr val="00B050"/>
                </a:solidFill>
                <a:latin typeface="Arial Narrow" pitchFamily="34" charset="0"/>
                <a:ea typeface="+mn-ea"/>
              </a:rPr>
              <a:t>0</a:t>
            </a:r>
            <a:r>
              <a:rPr lang="en-US" b="1" dirty="0" smtClean="0">
                <a:solidFill>
                  <a:srgbClr val="00B050"/>
                </a:solidFill>
                <a:latin typeface="Arial Narrow" pitchFamily="34" charset="0"/>
                <a:ea typeface="+mn-ea"/>
              </a:rPr>
              <a:t>C under 5-10% CO</a:t>
            </a:r>
            <a:r>
              <a:rPr lang="en-US" b="1" baseline="-25000" dirty="0" smtClean="0">
                <a:solidFill>
                  <a:srgbClr val="00B050"/>
                </a:solidFill>
                <a:latin typeface="Arial Narrow" pitchFamily="34" charset="0"/>
                <a:ea typeface="+mn-ea"/>
              </a:rPr>
              <a:t>2</a:t>
            </a:r>
          </a:p>
          <a:p>
            <a:pPr marL="596900" indent="-514350" algn="just" eaLnBrk="1" hangingPunct="1">
              <a:lnSpc>
                <a:spcPts val="2900"/>
              </a:lnSpc>
              <a:buSzPct val="100000"/>
              <a:buFont typeface="+mj-lt"/>
              <a:buAutoNum type="arabicPeriod"/>
              <a:defRPr/>
            </a:pPr>
            <a:r>
              <a:rPr lang="en-US" b="1" dirty="0" smtClean="0">
                <a:solidFill>
                  <a:srgbClr val="7030A0"/>
                </a:solidFill>
                <a:latin typeface="Arial Narrow" pitchFamily="34" charset="0"/>
                <a:ea typeface="+mn-ea"/>
              </a:rPr>
              <a:t>Non-pathogenic (</a:t>
            </a:r>
            <a:r>
              <a:rPr lang="en-US" b="1" dirty="0" err="1" smtClean="0">
                <a:solidFill>
                  <a:srgbClr val="7030A0"/>
                </a:solidFill>
                <a:latin typeface="Arial Narrow" pitchFamily="34" charset="0"/>
                <a:ea typeface="+mn-ea"/>
              </a:rPr>
              <a:t>Commensals</a:t>
            </a:r>
            <a:r>
              <a:rPr lang="en-US" b="1" dirty="0" smtClean="0">
                <a:solidFill>
                  <a:srgbClr val="7030A0"/>
                </a:solidFill>
                <a:latin typeface="Arial Narrow" pitchFamily="34" charset="0"/>
                <a:ea typeface="+mn-ea"/>
              </a:rPr>
              <a:t>)</a:t>
            </a:r>
          </a:p>
          <a:p>
            <a:pPr marL="596900" indent="-514350" algn="just" eaLnBrk="1" hangingPunct="1">
              <a:lnSpc>
                <a:spcPts val="2900"/>
              </a:lnSpc>
              <a:buSzPct val="100000"/>
              <a:defRPr/>
            </a:pPr>
            <a:r>
              <a:rPr lang="en-US" dirty="0" smtClean="0">
                <a:latin typeface="Arial Narrow" pitchFamily="34" charset="0"/>
              </a:rPr>
              <a:t>Example</a:t>
            </a:r>
            <a:r>
              <a:rPr lang="en-US" i="1" dirty="0" smtClean="0">
                <a:latin typeface="Arial Narrow" pitchFamily="34" charset="0"/>
              </a:rPr>
              <a:t> N. </a:t>
            </a:r>
            <a:r>
              <a:rPr lang="en-US" i="1" dirty="0" err="1" smtClean="0">
                <a:latin typeface="Arial Narrow" pitchFamily="34" charset="0"/>
              </a:rPr>
              <a:t>lactamica</a:t>
            </a:r>
            <a:endParaRPr lang="en-US" b="1" dirty="0" smtClean="0">
              <a:latin typeface="Arial Narrow" pitchFamily="34" charset="0"/>
              <a:ea typeface="+mn-ea"/>
            </a:endParaRPr>
          </a:p>
          <a:p>
            <a:pPr lvl="1" algn="just" eaLnBrk="1" hangingPunct="1">
              <a:lnSpc>
                <a:spcPts val="2900"/>
              </a:lnSpc>
              <a:buSzPct val="150000"/>
              <a:defRPr/>
            </a:pPr>
            <a:r>
              <a:rPr lang="en-US" b="1" dirty="0" smtClean="0">
                <a:solidFill>
                  <a:srgbClr val="00B050"/>
                </a:solidFill>
                <a:latin typeface="Arial Narrow" pitchFamily="34" charset="0"/>
                <a:ea typeface="+mn-ea"/>
              </a:rPr>
              <a:t>Grow on ordinary medium at room temperature</a:t>
            </a:r>
          </a:p>
          <a:p>
            <a:pPr lvl="1" algn="just" eaLnBrk="1" hangingPunct="1">
              <a:lnSpc>
                <a:spcPts val="2900"/>
              </a:lnSpc>
              <a:buSzPct val="150000"/>
              <a:defRPr/>
            </a:pPr>
            <a:r>
              <a:rPr lang="en-US" b="1" dirty="0" smtClean="0">
                <a:solidFill>
                  <a:srgbClr val="FF0000"/>
                </a:solidFill>
                <a:latin typeface="Arial Narrow" pitchFamily="34" charset="0"/>
                <a:ea typeface="+mn-ea"/>
              </a:rPr>
              <a:t>Habitat of non-pathogenic</a:t>
            </a:r>
          </a:p>
          <a:p>
            <a:pPr lvl="2" algn="just" eaLnBrk="1" hangingPunct="1">
              <a:lnSpc>
                <a:spcPts val="2900"/>
              </a:lnSpc>
              <a:buSzPct val="150000"/>
              <a:defRPr/>
            </a:pPr>
            <a:r>
              <a:rPr lang="en-US" sz="2800" dirty="0" smtClean="0">
                <a:latin typeface="Arial Narrow" pitchFamily="34" charset="0"/>
                <a:ea typeface="+mn-ea"/>
              </a:rPr>
              <a:t>Upper respiratory, Genitourinary and Alimentary tract</a:t>
            </a: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9F0F79A6-96CD-4D0E-AFAB-7A210A54379B}" type="slidenum">
              <a:rPr lang="en-US">
                <a:solidFill>
                  <a:schemeClr val="tx1">
                    <a:tint val="75000"/>
                  </a:schemeClr>
                </a:solidFill>
                <a:latin typeface="+mn-lt"/>
                <a:cs typeface="+mn-cs"/>
              </a:rPr>
              <a:pPr fontAlgn="auto">
                <a:spcBef>
                  <a:spcPts val="0"/>
                </a:spcBef>
                <a:spcAft>
                  <a:spcPts val="0"/>
                </a:spcAft>
                <a:defRPr/>
              </a:pPr>
              <a:t>195</a:t>
            </a:fld>
            <a:endParaRPr lang="en-US">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304800" y="152400"/>
            <a:ext cx="8458200" cy="609600"/>
          </a:xfrm>
        </p:spPr>
        <p:txBody>
          <a:bodyPr/>
          <a:lstStyle/>
          <a:p>
            <a:pPr eaLnBrk="1" hangingPunct="1"/>
            <a:r>
              <a:rPr lang="en-US" altLang="en-US" b="1" smtClean="0">
                <a:solidFill>
                  <a:srgbClr val="002060"/>
                </a:solidFill>
                <a:latin typeface="Arial Narrow" pitchFamily="34" charset="0"/>
              </a:rPr>
              <a:t>Pathogenic</a:t>
            </a:r>
            <a:r>
              <a:rPr lang="en-US" altLang="en-US" b="1" i="1" smtClean="0">
                <a:solidFill>
                  <a:srgbClr val="002060"/>
                </a:solidFill>
                <a:latin typeface="Arial Narrow" pitchFamily="34" charset="0"/>
              </a:rPr>
              <a:t> Neisseria</a:t>
            </a:r>
            <a:endParaRPr lang="en-US" altLang="en-US" b="1" smtClean="0">
              <a:solidFill>
                <a:srgbClr val="002060"/>
              </a:solidFill>
              <a:latin typeface="Arial Narrow" pitchFamily="34" charset="0"/>
            </a:endParaRPr>
          </a:p>
        </p:txBody>
      </p:sp>
      <p:sp>
        <p:nvSpPr>
          <p:cNvPr id="10243" name="Rectangle 3"/>
          <p:cNvSpPr>
            <a:spLocks noGrp="1" noChangeArrowheads="1"/>
          </p:cNvSpPr>
          <p:nvPr>
            <p:ph idx="1"/>
          </p:nvPr>
        </p:nvSpPr>
        <p:spPr>
          <a:xfrm>
            <a:off x="457200" y="990600"/>
            <a:ext cx="8458200" cy="5486400"/>
          </a:xfrm>
        </p:spPr>
        <p:txBody>
          <a:bodyPr>
            <a:noAutofit/>
          </a:bodyPr>
          <a:lstStyle/>
          <a:p>
            <a:pPr marL="365760" indent="-283464" algn="just" eaLnBrk="1" fontAlgn="auto" hangingPunct="1">
              <a:lnSpc>
                <a:spcPts val="3800"/>
              </a:lnSpc>
              <a:spcAft>
                <a:spcPts val="0"/>
              </a:spcAft>
              <a:buSzPct val="130000"/>
              <a:buFont typeface="Wingdings" pitchFamily="2" charset="2"/>
              <a:buChar char="ü"/>
              <a:defRPr/>
            </a:pPr>
            <a:r>
              <a:rPr lang="en-US" altLang="en-US" b="1" dirty="0" smtClean="0">
                <a:solidFill>
                  <a:srgbClr val="0070C0"/>
                </a:solidFill>
                <a:latin typeface="Arial Narrow" pitchFamily="34" charset="0"/>
                <a:ea typeface="+mn-ea"/>
              </a:rPr>
              <a:t>General characteristics</a:t>
            </a:r>
          </a:p>
          <a:p>
            <a:pPr marL="640080" lvl="1" indent="-237744" algn="just" eaLnBrk="1" fontAlgn="auto" hangingPunct="1">
              <a:lnSpc>
                <a:spcPts val="3800"/>
              </a:lnSpc>
              <a:spcAft>
                <a:spcPts val="0"/>
              </a:spcAft>
              <a:buSzPct val="150000"/>
              <a:buFont typeface="Verdana"/>
              <a:buChar char="◦"/>
              <a:defRPr/>
            </a:pPr>
            <a:r>
              <a:rPr lang="en-US" altLang="en-US" dirty="0" smtClean="0">
                <a:latin typeface="Arial Narrow" pitchFamily="34" charset="0"/>
                <a:ea typeface="+mn-ea"/>
              </a:rPr>
              <a:t>Gram-negative </a:t>
            </a:r>
            <a:r>
              <a:rPr lang="en-US" altLang="en-US" dirty="0" err="1" smtClean="0">
                <a:latin typeface="Arial Narrow" pitchFamily="34" charset="0"/>
                <a:ea typeface="+mn-ea"/>
              </a:rPr>
              <a:t>diplococci</a:t>
            </a:r>
            <a:r>
              <a:rPr lang="en-US" dirty="0" smtClean="0">
                <a:latin typeface="Arial Narrow" pitchFamily="34" charset="0"/>
                <a:ea typeface="+mn-ea"/>
              </a:rPr>
              <a:t> with adjacent sides flattened (like coffee beans)</a:t>
            </a:r>
            <a:endParaRPr lang="en-US" altLang="en-US" dirty="0" smtClean="0">
              <a:latin typeface="Arial Narrow" pitchFamily="34" charset="0"/>
              <a:ea typeface="+mn-ea"/>
            </a:endParaRPr>
          </a:p>
          <a:p>
            <a:pPr marL="640080" lvl="1" indent="-237744" algn="just" eaLnBrk="1" fontAlgn="auto" hangingPunct="1">
              <a:lnSpc>
                <a:spcPts val="3800"/>
              </a:lnSpc>
              <a:spcAft>
                <a:spcPts val="0"/>
              </a:spcAft>
              <a:buSzPct val="150000"/>
              <a:buFont typeface="Verdana"/>
              <a:buChar char="◦"/>
              <a:defRPr/>
            </a:pPr>
            <a:r>
              <a:rPr lang="en-US" altLang="en-US" dirty="0" smtClean="0">
                <a:latin typeface="Arial Narrow" pitchFamily="34" charset="0"/>
                <a:ea typeface="+mn-ea"/>
              </a:rPr>
              <a:t>Non motile</a:t>
            </a:r>
          </a:p>
          <a:p>
            <a:pPr marL="640080" lvl="1" indent="-237744" algn="just" eaLnBrk="1" fontAlgn="auto" hangingPunct="1">
              <a:lnSpc>
                <a:spcPts val="3800"/>
              </a:lnSpc>
              <a:spcAft>
                <a:spcPts val="0"/>
              </a:spcAft>
              <a:buSzPct val="150000"/>
              <a:buFont typeface="Verdana"/>
              <a:buChar char="◦"/>
              <a:defRPr/>
            </a:pPr>
            <a:r>
              <a:rPr lang="en-US" altLang="en-US" b="1" dirty="0" err="1" smtClean="0">
                <a:solidFill>
                  <a:srgbClr val="FF0000"/>
                </a:solidFill>
                <a:latin typeface="Arial Narrow" pitchFamily="34" charset="0"/>
                <a:ea typeface="+mn-ea"/>
              </a:rPr>
              <a:t>Oxidase</a:t>
            </a:r>
            <a:r>
              <a:rPr lang="en-US" altLang="en-US" b="1" dirty="0" smtClean="0">
                <a:solidFill>
                  <a:srgbClr val="FF0000"/>
                </a:solidFill>
                <a:latin typeface="Arial Narrow" pitchFamily="34" charset="0"/>
                <a:ea typeface="+mn-ea"/>
              </a:rPr>
              <a:t> and Catalase positive</a:t>
            </a:r>
          </a:p>
          <a:p>
            <a:pPr marL="640080" lvl="1" indent="-237744" algn="just" eaLnBrk="1" fontAlgn="auto" hangingPunct="1">
              <a:lnSpc>
                <a:spcPts val="3800"/>
              </a:lnSpc>
              <a:spcAft>
                <a:spcPts val="0"/>
              </a:spcAft>
              <a:buSzPct val="150000"/>
              <a:buFont typeface="Verdana"/>
              <a:buChar char="◦"/>
              <a:defRPr/>
            </a:pPr>
            <a:r>
              <a:rPr lang="en-US" altLang="en-US" dirty="0" smtClean="0">
                <a:latin typeface="Arial Narrow" pitchFamily="34" charset="0"/>
                <a:ea typeface="+mn-ea"/>
              </a:rPr>
              <a:t>Aerobic, </a:t>
            </a:r>
            <a:r>
              <a:rPr lang="en-US" dirty="0" err="1" smtClean="0">
                <a:latin typeface="Arial Narrow" pitchFamily="34" charset="0"/>
                <a:ea typeface="+mn-ea"/>
              </a:rPr>
              <a:t>capnophilic</a:t>
            </a:r>
            <a:r>
              <a:rPr lang="en-US" dirty="0" smtClean="0">
                <a:latin typeface="Arial Narrow" pitchFamily="34" charset="0"/>
                <a:ea typeface="+mn-ea"/>
              </a:rPr>
              <a:t> (5% CO</a:t>
            </a:r>
            <a:r>
              <a:rPr lang="en-US" baseline="-25000" dirty="0" smtClean="0">
                <a:latin typeface="Arial Narrow" pitchFamily="34" charset="0"/>
                <a:ea typeface="+mn-ea"/>
              </a:rPr>
              <a:t>2</a:t>
            </a:r>
            <a:r>
              <a:rPr lang="en-US" dirty="0" smtClean="0">
                <a:latin typeface="Arial Narrow" pitchFamily="34" charset="0"/>
                <a:ea typeface="+mn-ea"/>
              </a:rPr>
              <a:t>) and oxidative</a:t>
            </a:r>
            <a:endParaRPr lang="en-US" altLang="en-US" dirty="0" smtClean="0">
              <a:latin typeface="Arial Narrow" pitchFamily="34" charset="0"/>
              <a:ea typeface="+mn-ea"/>
            </a:endParaRPr>
          </a:p>
          <a:p>
            <a:pPr marL="640080" lvl="1" indent="-237744" algn="just" eaLnBrk="1" fontAlgn="auto" hangingPunct="1">
              <a:lnSpc>
                <a:spcPts val="3800"/>
              </a:lnSpc>
              <a:spcAft>
                <a:spcPts val="0"/>
              </a:spcAft>
              <a:buSzPct val="150000"/>
              <a:buFont typeface="Verdana"/>
              <a:buChar char="◦"/>
              <a:defRPr/>
            </a:pPr>
            <a:r>
              <a:rPr lang="en-US" dirty="0" smtClean="0">
                <a:latin typeface="Arial Narrow" pitchFamily="34" charset="0"/>
                <a:ea typeface="+mn-ea"/>
              </a:rPr>
              <a:t>Requires complex media pre-warmed to 37</a:t>
            </a:r>
            <a:r>
              <a:rPr lang="en-US" baseline="30000" dirty="0" smtClean="0">
                <a:latin typeface="Arial Narrow" pitchFamily="34" charset="0"/>
                <a:ea typeface="+mn-ea"/>
              </a:rPr>
              <a:t>0</a:t>
            </a:r>
            <a:r>
              <a:rPr lang="en-US" dirty="0" smtClean="0">
                <a:latin typeface="Arial Narrow" pitchFamily="34" charset="0"/>
                <a:ea typeface="+mn-ea"/>
              </a:rPr>
              <a:t>C</a:t>
            </a:r>
          </a:p>
          <a:p>
            <a:pPr marL="640080" lvl="1" indent="-237744" algn="just" eaLnBrk="1" fontAlgn="auto" hangingPunct="1">
              <a:lnSpc>
                <a:spcPts val="3800"/>
              </a:lnSpc>
              <a:spcAft>
                <a:spcPts val="0"/>
              </a:spcAft>
              <a:buSzPct val="150000"/>
              <a:buFont typeface="Verdana"/>
              <a:buChar char="◦"/>
              <a:defRPr/>
            </a:pPr>
            <a:r>
              <a:rPr lang="en-US" dirty="0" smtClean="0">
                <a:latin typeface="Arial Narrow" pitchFamily="34" charset="0"/>
                <a:ea typeface="+mn-ea"/>
              </a:rPr>
              <a:t>Susceptible to cool temperatures, drying and fatty acids</a:t>
            </a:r>
          </a:p>
          <a:p>
            <a:pPr marL="1246188" lvl="1" indent="-217488" algn="just" eaLnBrk="1" fontAlgn="auto" hangingPunct="1">
              <a:lnSpc>
                <a:spcPts val="3800"/>
              </a:lnSpc>
              <a:spcAft>
                <a:spcPts val="0"/>
              </a:spcAft>
              <a:buSzPct val="150000"/>
              <a:buFontTx/>
              <a:buChar char="•"/>
              <a:tabLst>
                <a:tab pos="1258888" algn="l"/>
              </a:tabLst>
              <a:defRPr/>
            </a:pPr>
            <a:r>
              <a:rPr lang="en-US" dirty="0" smtClean="0">
                <a:latin typeface="Arial Narrow" pitchFamily="34" charset="0"/>
                <a:ea typeface="+mn-ea"/>
              </a:rPr>
              <a:t>Soluble starch added to neutralize fatty acid toxicity</a:t>
            </a:r>
          </a:p>
          <a:p>
            <a:pPr marL="640080" lvl="1" indent="-237744" algn="just" eaLnBrk="1" fontAlgn="auto" hangingPunct="1">
              <a:lnSpc>
                <a:spcPts val="3800"/>
              </a:lnSpc>
              <a:spcAft>
                <a:spcPts val="0"/>
              </a:spcAft>
              <a:buSzPct val="150000"/>
              <a:buFont typeface="Verdana"/>
              <a:buChar char="◦"/>
              <a:defRPr/>
            </a:pPr>
            <a:r>
              <a:rPr lang="en-US" dirty="0" smtClean="0">
                <a:latin typeface="Arial Narrow" pitchFamily="34" charset="0"/>
                <a:ea typeface="+mn-ea"/>
              </a:rPr>
              <a:t>Intracellular human-specific pathogen</a:t>
            </a: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D6A662ED-1FC9-4416-98F4-20F581D7455F}" type="slidenum">
              <a:rPr lang="en-US">
                <a:solidFill>
                  <a:schemeClr val="tx1">
                    <a:tint val="75000"/>
                  </a:schemeClr>
                </a:solidFill>
                <a:latin typeface="+mn-lt"/>
                <a:cs typeface="+mn-cs"/>
              </a:rPr>
              <a:pPr fontAlgn="auto">
                <a:spcBef>
                  <a:spcPts val="0"/>
                </a:spcBef>
                <a:spcAft>
                  <a:spcPts val="0"/>
                </a:spcAft>
                <a:defRPr/>
              </a:pPr>
              <a:t>196</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533400" y="76200"/>
            <a:ext cx="8382000" cy="762000"/>
          </a:xfrm>
        </p:spPr>
        <p:txBody>
          <a:bodyPr/>
          <a:lstStyle/>
          <a:p>
            <a:pPr eaLnBrk="1" hangingPunct="1"/>
            <a:r>
              <a:rPr lang="en-US" altLang="en-US" sz="4000" b="1" i="1" smtClean="0">
                <a:solidFill>
                  <a:srgbClr val="002060"/>
                </a:solidFill>
                <a:latin typeface="Arial Narrow" pitchFamily="34" charset="0"/>
              </a:rPr>
              <a:t>a. Neisseria gonorrhoeae</a:t>
            </a:r>
            <a:endParaRPr lang="en-US" altLang="en-US" sz="4000" b="1" smtClean="0">
              <a:solidFill>
                <a:srgbClr val="002060"/>
              </a:solidFill>
              <a:latin typeface="Arial Narrow" pitchFamily="34" charset="0"/>
            </a:endParaRPr>
          </a:p>
        </p:txBody>
      </p:sp>
      <p:sp>
        <p:nvSpPr>
          <p:cNvPr id="12291" name="Rectangle 3"/>
          <p:cNvSpPr>
            <a:spLocks noGrp="1" noChangeArrowheads="1"/>
          </p:cNvSpPr>
          <p:nvPr>
            <p:ph type="body" sz="half" idx="1"/>
          </p:nvPr>
        </p:nvSpPr>
        <p:spPr>
          <a:xfrm>
            <a:off x="381000" y="762000"/>
            <a:ext cx="8610600" cy="5715000"/>
          </a:xfrm>
        </p:spPr>
        <p:txBody>
          <a:bodyPr/>
          <a:lstStyle/>
          <a:p>
            <a:pPr algn="just" eaLnBrk="1" hangingPunct="1">
              <a:lnSpc>
                <a:spcPts val="3000"/>
              </a:lnSpc>
              <a:buSzPct val="150000"/>
              <a:buFont typeface="Wingdings" pitchFamily="2" charset="2"/>
              <a:buChar char="ü"/>
              <a:defRPr/>
            </a:pPr>
            <a:r>
              <a:rPr lang="en-US" altLang="en-US" sz="2800" b="1" dirty="0" smtClean="0">
                <a:solidFill>
                  <a:srgbClr val="7030A0"/>
                </a:solidFill>
                <a:latin typeface="Arial Narrow" pitchFamily="34" charset="0"/>
                <a:ea typeface="+mn-ea"/>
              </a:rPr>
              <a:t>Virulence factors</a:t>
            </a:r>
          </a:p>
          <a:p>
            <a:pPr marL="917575" lvl="1" indent="-514350" algn="just" eaLnBrk="1" hangingPunct="1">
              <a:lnSpc>
                <a:spcPts val="3000"/>
              </a:lnSpc>
              <a:buSzPct val="100000"/>
              <a:buFont typeface="+mj-lt"/>
              <a:buAutoNum type="arabicPeriod"/>
              <a:defRPr/>
            </a:pPr>
            <a:r>
              <a:rPr lang="en-US" altLang="en-US" sz="3200" b="1" dirty="0" err="1" smtClean="0">
                <a:solidFill>
                  <a:srgbClr val="FF0000"/>
                </a:solidFill>
                <a:latin typeface="Arial Narrow" pitchFamily="34" charset="0"/>
                <a:ea typeface="+mn-ea"/>
              </a:rPr>
              <a:t>Fimbrae</a:t>
            </a:r>
            <a:r>
              <a:rPr lang="en-US" altLang="en-US" sz="3200" b="1" dirty="0" smtClean="0">
                <a:solidFill>
                  <a:srgbClr val="FF0000"/>
                </a:solidFill>
                <a:latin typeface="Arial Narrow" pitchFamily="34" charset="0"/>
                <a:ea typeface="+mn-ea"/>
              </a:rPr>
              <a:t> (</a:t>
            </a:r>
            <a:r>
              <a:rPr lang="en-US" altLang="en-US" sz="3200" b="1" dirty="0" err="1" smtClean="0">
                <a:solidFill>
                  <a:srgbClr val="FF0000"/>
                </a:solidFill>
                <a:latin typeface="Arial Narrow" pitchFamily="34" charset="0"/>
                <a:ea typeface="+mn-ea"/>
              </a:rPr>
              <a:t>pili</a:t>
            </a:r>
            <a:r>
              <a:rPr lang="en-US" altLang="en-US" sz="3200" b="1" dirty="0" smtClean="0">
                <a:solidFill>
                  <a:srgbClr val="FF0000"/>
                </a:solidFill>
                <a:latin typeface="Arial Narrow" pitchFamily="34" charset="0"/>
                <a:ea typeface="+mn-ea"/>
              </a:rPr>
              <a:t>)</a:t>
            </a:r>
          </a:p>
          <a:p>
            <a:pPr lvl="2" algn="just" eaLnBrk="1" hangingPunct="1">
              <a:lnSpc>
                <a:spcPts val="3000"/>
              </a:lnSpc>
              <a:buSzPct val="170000"/>
              <a:defRPr/>
            </a:pPr>
            <a:r>
              <a:rPr lang="en-US" altLang="en-US" sz="2800" dirty="0" smtClean="0">
                <a:latin typeface="Arial Narrow" pitchFamily="34" charset="0"/>
                <a:ea typeface="+mn-ea"/>
              </a:rPr>
              <a:t>To adhere to host cells and to each other</a:t>
            </a:r>
          </a:p>
          <a:p>
            <a:pPr lvl="2" algn="just" eaLnBrk="1" hangingPunct="1">
              <a:lnSpc>
                <a:spcPts val="3000"/>
              </a:lnSpc>
              <a:buSzPct val="170000"/>
              <a:defRPr/>
            </a:pPr>
            <a:r>
              <a:rPr lang="en-US" altLang="en-US" sz="2800" dirty="0" smtClean="0">
                <a:latin typeface="Arial Narrow" pitchFamily="34" charset="0"/>
                <a:ea typeface="+mn-ea"/>
              </a:rPr>
              <a:t>&gt;100 serotypes known according to </a:t>
            </a:r>
            <a:r>
              <a:rPr lang="en-US" altLang="en-US" sz="2800" dirty="0" err="1" smtClean="0">
                <a:latin typeface="Arial Narrow" pitchFamily="34" charset="0"/>
                <a:ea typeface="+mn-ea"/>
              </a:rPr>
              <a:t>pilus</a:t>
            </a:r>
            <a:r>
              <a:rPr lang="en-US" altLang="en-US" sz="2800" dirty="0" smtClean="0">
                <a:latin typeface="Arial Narrow" pitchFamily="34" charset="0"/>
                <a:ea typeface="+mn-ea"/>
              </a:rPr>
              <a:t> protein</a:t>
            </a:r>
          </a:p>
          <a:p>
            <a:pPr lvl="1" algn="just" eaLnBrk="1" hangingPunct="1">
              <a:lnSpc>
                <a:spcPts val="3000"/>
              </a:lnSpc>
              <a:buSzPct val="150000"/>
              <a:defRPr/>
            </a:pPr>
            <a:r>
              <a:rPr lang="en-US" altLang="en-US" b="1" u="sng" dirty="0" smtClean="0">
                <a:solidFill>
                  <a:srgbClr val="0070C0"/>
                </a:solidFill>
                <a:latin typeface="Arial Narrow" pitchFamily="34" charset="0"/>
                <a:ea typeface="+mn-ea"/>
              </a:rPr>
              <a:t>Has not polysaccharide Capsule </a:t>
            </a:r>
          </a:p>
          <a:p>
            <a:pPr marL="917575" lvl="1" indent="-514350" algn="just" eaLnBrk="1" hangingPunct="1">
              <a:lnSpc>
                <a:spcPts val="3000"/>
              </a:lnSpc>
              <a:buSzPct val="100000"/>
              <a:buFont typeface="+mj-lt"/>
              <a:buAutoNum type="arabicPeriod" startAt="2"/>
              <a:defRPr/>
            </a:pPr>
            <a:r>
              <a:rPr lang="en-US" b="1" dirty="0" smtClean="0">
                <a:solidFill>
                  <a:srgbClr val="FF0000"/>
                </a:solidFill>
                <a:latin typeface="Arial Narrow" pitchFamily="34" charset="0"/>
                <a:ea typeface="+mn-ea"/>
              </a:rPr>
              <a:t>Outer membrane proteins </a:t>
            </a:r>
            <a:r>
              <a:rPr lang="en-US" dirty="0" smtClean="0">
                <a:latin typeface="Arial Narrow" pitchFamily="34" charset="0"/>
                <a:ea typeface="+mn-ea"/>
              </a:rPr>
              <a:t>(formerly Proteins I, </a:t>
            </a:r>
            <a:r>
              <a:rPr lang="en-US" b="1" dirty="0" smtClean="0">
                <a:latin typeface="Arial Narrow" pitchFamily="34" charset="0"/>
                <a:ea typeface="+mn-ea"/>
              </a:rPr>
              <a:t>II</a:t>
            </a:r>
            <a:r>
              <a:rPr lang="en-US" dirty="0" smtClean="0">
                <a:latin typeface="Arial Narrow" pitchFamily="34" charset="0"/>
                <a:ea typeface="+mn-ea"/>
              </a:rPr>
              <a:t>, &amp; III)</a:t>
            </a:r>
          </a:p>
          <a:p>
            <a:pPr lvl="2" algn="just" eaLnBrk="1" hangingPunct="1">
              <a:lnSpc>
                <a:spcPts val="3000"/>
              </a:lnSpc>
              <a:buSzPct val="170000"/>
              <a:defRPr/>
            </a:pPr>
            <a:r>
              <a:rPr lang="en-US" altLang="en-US" sz="2800" dirty="0" smtClean="0">
                <a:latin typeface="Arial Narrow" pitchFamily="34" charset="0"/>
                <a:ea typeface="+mn-ea"/>
              </a:rPr>
              <a:t>Involved in adherence to host cells </a:t>
            </a:r>
          </a:p>
          <a:p>
            <a:pPr marL="917575" lvl="1" indent="-514350" algn="just" eaLnBrk="1" hangingPunct="1">
              <a:lnSpc>
                <a:spcPts val="3000"/>
              </a:lnSpc>
              <a:buSzPct val="100000"/>
              <a:buFont typeface="+mj-lt"/>
              <a:buAutoNum type="arabicPeriod" startAt="3"/>
              <a:defRPr/>
            </a:pPr>
            <a:r>
              <a:rPr lang="en-US" altLang="en-US" b="1" dirty="0" err="1" smtClean="0">
                <a:solidFill>
                  <a:srgbClr val="FF0000"/>
                </a:solidFill>
                <a:latin typeface="Arial Narrow" pitchFamily="34" charset="0"/>
                <a:ea typeface="+mn-ea"/>
              </a:rPr>
              <a:t>IgA</a:t>
            </a:r>
            <a:r>
              <a:rPr lang="en-US" altLang="en-US" b="1" dirty="0" smtClean="0">
                <a:solidFill>
                  <a:srgbClr val="FF0000"/>
                </a:solidFill>
                <a:latin typeface="Arial Narrow" pitchFamily="34" charset="0"/>
                <a:ea typeface="+mn-ea"/>
              </a:rPr>
              <a:t> protease- </a:t>
            </a:r>
            <a:r>
              <a:rPr lang="en-US" altLang="en-US" dirty="0" smtClean="0">
                <a:latin typeface="Arial Narrow" pitchFamily="34" charset="0"/>
                <a:ea typeface="+mn-ea"/>
              </a:rPr>
              <a:t>cleaves </a:t>
            </a:r>
            <a:r>
              <a:rPr lang="en-US" altLang="en-US" dirty="0" err="1" smtClean="0">
                <a:latin typeface="Arial Narrow" pitchFamily="34" charset="0"/>
                <a:ea typeface="+mn-ea"/>
              </a:rPr>
              <a:t>IgA</a:t>
            </a:r>
            <a:r>
              <a:rPr lang="en-US" altLang="en-US" dirty="0" smtClean="0">
                <a:latin typeface="Arial Narrow" pitchFamily="34" charset="0"/>
                <a:ea typeface="+mn-ea"/>
              </a:rPr>
              <a:t> on mucosal surfaces</a:t>
            </a:r>
          </a:p>
          <a:p>
            <a:pPr lvl="2" indent="-273050" algn="just" eaLnBrk="1" hangingPunct="1">
              <a:lnSpc>
                <a:spcPts val="3000"/>
              </a:lnSpc>
              <a:buSzPct val="170000"/>
              <a:defRPr/>
            </a:pPr>
            <a:r>
              <a:rPr lang="en-US" altLang="en-US" sz="2800" dirty="0" err="1" smtClean="0">
                <a:latin typeface="Arial Narrow" pitchFamily="34" charset="0"/>
                <a:ea typeface="+mn-ea"/>
              </a:rPr>
              <a:t>IgA</a:t>
            </a:r>
            <a:r>
              <a:rPr lang="en-US" altLang="en-US" sz="2800" dirty="0" smtClean="0">
                <a:latin typeface="Arial Narrow" pitchFamily="34" charset="0"/>
                <a:ea typeface="+mn-ea"/>
              </a:rPr>
              <a:t> blocks the ability of bacteria to adhere </a:t>
            </a:r>
            <a:endParaRPr lang="en-US" sz="2800" dirty="0" smtClean="0">
              <a:latin typeface="Arial Narrow" pitchFamily="34" charset="0"/>
              <a:ea typeface="+mn-ea"/>
            </a:endParaRPr>
          </a:p>
          <a:p>
            <a:pPr lvl="2" indent="-273050" algn="just" eaLnBrk="1" hangingPunct="1">
              <a:lnSpc>
                <a:spcPts val="3000"/>
              </a:lnSpc>
              <a:buSzPct val="170000"/>
              <a:defRPr/>
            </a:pPr>
            <a:r>
              <a:rPr lang="en-US" sz="2800" dirty="0" err="1" smtClean="0">
                <a:latin typeface="Arial Narrow" pitchFamily="34" charset="0"/>
                <a:ea typeface="+mn-ea"/>
              </a:rPr>
              <a:t>IgA</a:t>
            </a:r>
            <a:r>
              <a:rPr lang="en-US" sz="2800" dirty="0" smtClean="0">
                <a:latin typeface="Arial Narrow" pitchFamily="34" charset="0"/>
                <a:ea typeface="+mn-ea"/>
              </a:rPr>
              <a:t> protease involved in successful colonization</a:t>
            </a:r>
            <a:endParaRPr lang="en-US" altLang="en-US" b="1" dirty="0" smtClean="0">
              <a:latin typeface="Arial Narrow" pitchFamily="34" charset="0"/>
              <a:ea typeface="+mn-ea"/>
            </a:endParaRPr>
          </a:p>
          <a:p>
            <a:pPr marL="917575" lvl="1" indent="-514350" algn="just" eaLnBrk="1" hangingPunct="1">
              <a:lnSpc>
                <a:spcPts val="3000"/>
              </a:lnSpc>
              <a:buSzPct val="100000"/>
              <a:buFont typeface="+mj-lt"/>
              <a:buAutoNum type="arabicPeriod" startAt="4"/>
              <a:defRPr/>
            </a:pPr>
            <a:r>
              <a:rPr lang="en-US" altLang="en-US" b="1" dirty="0" err="1" smtClean="0">
                <a:solidFill>
                  <a:srgbClr val="FF0000"/>
                </a:solidFill>
                <a:latin typeface="Arial Narrow" pitchFamily="34" charset="0"/>
                <a:ea typeface="+mn-ea"/>
              </a:rPr>
              <a:t>Lipopolysaccharide</a:t>
            </a:r>
            <a:endParaRPr lang="en-US" altLang="en-US" b="1" dirty="0" smtClean="0">
              <a:solidFill>
                <a:srgbClr val="FF0000"/>
              </a:solidFill>
              <a:latin typeface="Arial Narrow" pitchFamily="34" charset="0"/>
              <a:ea typeface="+mn-ea"/>
            </a:endParaRPr>
          </a:p>
          <a:p>
            <a:pPr marL="1163637" lvl="2" indent="-514350" algn="just" eaLnBrk="1" hangingPunct="1">
              <a:lnSpc>
                <a:spcPts val="3000"/>
              </a:lnSpc>
              <a:buSzPct val="200000"/>
              <a:defRPr/>
            </a:pPr>
            <a:r>
              <a:rPr lang="en-US" altLang="en-US" sz="2800" dirty="0" smtClean="0">
                <a:latin typeface="Arial Narrow" pitchFamily="34" charset="0"/>
                <a:ea typeface="+mn-ea"/>
              </a:rPr>
              <a:t>Prevents </a:t>
            </a:r>
            <a:r>
              <a:rPr lang="en-US" altLang="en-US" sz="2800" dirty="0" err="1" smtClean="0">
                <a:latin typeface="Arial Narrow" pitchFamily="34" charset="0"/>
                <a:ea typeface="+mn-ea"/>
              </a:rPr>
              <a:t>phagocytosis</a:t>
            </a:r>
            <a:endParaRPr lang="en-US" altLang="en-US" sz="2800" dirty="0" smtClean="0">
              <a:latin typeface="Arial Narrow" pitchFamily="34" charset="0"/>
              <a:ea typeface="+mn-ea"/>
            </a:endParaRPr>
          </a:p>
        </p:txBody>
      </p:sp>
      <p:sp>
        <p:nvSpPr>
          <p:cNvPr id="5" name="Slide Number Placeholder 4"/>
          <p:cNvSpPr>
            <a:spLocks noGrp="1"/>
          </p:cNvSpPr>
          <p:nvPr>
            <p:ph type="sldNum" sz="quarter" idx="4294967295"/>
          </p:nvPr>
        </p:nvSpPr>
        <p:spPr>
          <a:xfrm>
            <a:off x="7010400" y="6248400"/>
            <a:ext cx="2133600" cy="457200"/>
          </a:xfrm>
        </p:spPr>
        <p:txBody>
          <a:bodyPr rtlCol="0"/>
          <a:lstStyle/>
          <a:p>
            <a:pPr fontAlgn="auto">
              <a:spcBef>
                <a:spcPts val="0"/>
              </a:spcBef>
              <a:spcAft>
                <a:spcPts val="0"/>
              </a:spcAft>
              <a:defRPr/>
            </a:pPr>
            <a:fld id="{339C1796-9822-47D5-A135-88882E8C109E}" type="slidenum">
              <a:rPr lang="en-US">
                <a:solidFill>
                  <a:schemeClr val="tx1">
                    <a:tint val="75000"/>
                  </a:schemeClr>
                </a:solidFill>
                <a:latin typeface="+mn-lt"/>
                <a:cs typeface="+mn-cs"/>
              </a:rPr>
              <a:pPr fontAlgn="auto">
                <a:spcBef>
                  <a:spcPts val="0"/>
                </a:spcBef>
                <a:spcAft>
                  <a:spcPts val="0"/>
                </a:spcAft>
                <a:defRPr/>
              </a:pPr>
              <a:t>197</a:t>
            </a:fld>
            <a:endParaRPr lang="en-US">
              <a:solidFill>
                <a:schemeClr val="tx1">
                  <a:tint val="75000"/>
                </a:schemeClr>
              </a:solidFill>
              <a:latin typeface="+mn-lt"/>
              <a:cs typeface="+mn-cs"/>
            </a:endParaRPr>
          </a:p>
        </p:txBody>
      </p:sp>
      <p:sp>
        <p:nvSpPr>
          <p:cNvPr id="6" name="Footer Placeholder 5"/>
          <p:cNvSpPr>
            <a:spLocks noGrp="1"/>
          </p:cNvSpPr>
          <p:nvPr>
            <p:ph type="ftr" sz="quarter" idx="4294967295"/>
          </p:nvPr>
        </p:nvSpPr>
        <p:spPr>
          <a:xfrm>
            <a:off x="0" y="6248400"/>
            <a:ext cx="2895600" cy="457200"/>
          </a:xfrm>
        </p:spPr>
        <p:txBody>
          <a:bodyPr rtlCol="0"/>
          <a:lstStyle/>
          <a:p>
            <a:pPr fontAlgn="auto">
              <a:spcBef>
                <a:spcPts val="0"/>
              </a:spcBef>
              <a:spcAft>
                <a:spcPts val="0"/>
              </a:spcAft>
              <a:defRPr/>
            </a:pPr>
            <a:endParaRPr lang="en-US" dirty="0">
              <a:solidFill>
                <a:schemeClr val="tx1">
                  <a:tint val="75000"/>
                </a:schemeClr>
              </a:solidFill>
              <a:latin typeface="+mn-lt"/>
              <a:cs typeface="+mn-cs"/>
            </a:endParaRPr>
          </a:p>
        </p:txBody>
      </p:sp>
    </p:spTree>
  </p:cSld>
  <p:clrMapOvr>
    <a:masterClrMapping/>
  </p:clrMapOvr>
  <p:transition spd="slow"/>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a:xfrm>
            <a:off x="457200" y="350838"/>
            <a:ext cx="7467600" cy="639762"/>
          </a:xfrm>
        </p:spPr>
        <p:txBody>
          <a:bodyPr/>
          <a:lstStyle/>
          <a:p>
            <a:pPr eaLnBrk="1" hangingPunct="1">
              <a:lnSpc>
                <a:spcPts val="3000"/>
              </a:lnSpc>
            </a:pPr>
            <a:r>
              <a:rPr lang="en-US" altLang="en-US" b="1" smtClean="0">
                <a:solidFill>
                  <a:srgbClr val="002060"/>
                </a:solidFill>
                <a:latin typeface="Arial Narrow" pitchFamily="34" charset="0"/>
              </a:rPr>
              <a:t>Pathogenicity</a:t>
            </a:r>
          </a:p>
        </p:txBody>
      </p:sp>
      <p:sp>
        <p:nvSpPr>
          <p:cNvPr id="270339" name="Content Placeholder 2"/>
          <p:cNvSpPr>
            <a:spLocks noGrp="1"/>
          </p:cNvSpPr>
          <p:nvPr>
            <p:ph idx="1"/>
          </p:nvPr>
        </p:nvSpPr>
        <p:spPr>
          <a:xfrm>
            <a:off x="381000" y="1066800"/>
            <a:ext cx="8534400" cy="5410200"/>
          </a:xfrm>
        </p:spPr>
        <p:txBody>
          <a:bodyPr/>
          <a:lstStyle/>
          <a:p>
            <a:pPr algn="just" eaLnBrk="1" hangingPunct="1">
              <a:defRPr/>
            </a:pPr>
            <a:r>
              <a:rPr lang="en-US" altLang="en-US" sz="2600" dirty="0" err="1" smtClean="0">
                <a:latin typeface="Arial Narrow" pitchFamily="34" charset="0"/>
                <a:ea typeface="+mn-ea"/>
              </a:rPr>
              <a:t>Pyogenic</a:t>
            </a:r>
            <a:r>
              <a:rPr lang="en-US" altLang="en-US" sz="2600" dirty="0" smtClean="0">
                <a:latin typeface="Arial Narrow" pitchFamily="34" charset="0"/>
                <a:ea typeface="+mn-ea"/>
              </a:rPr>
              <a:t> infection of </a:t>
            </a:r>
            <a:r>
              <a:rPr lang="en-US" altLang="en-US" sz="2600" b="1" dirty="0" smtClean="0">
                <a:solidFill>
                  <a:srgbClr val="7030A0"/>
                </a:solidFill>
                <a:latin typeface="Arial Narrow" pitchFamily="34" charset="0"/>
                <a:ea typeface="+mn-ea"/>
              </a:rPr>
              <a:t>columnar and transitional epithelial cells</a:t>
            </a:r>
            <a:endParaRPr lang="en-US" altLang="en-US" sz="2600" b="1" dirty="0" smtClean="0">
              <a:latin typeface="Arial Narrow" pitchFamily="34" charset="0"/>
              <a:ea typeface="+mn-ea"/>
            </a:endParaRPr>
          </a:p>
          <a:p>
            <a:pPr lvl="1" algn="just" eaLnBrk="1" hangingPunct="1">
              <a:defRPr/>
            </a:pPr>
            <a:r>
              <a:rPr lang="en-US" altLang="en-US" sz="2600" dirty="0" smtClean="0">
                <a:latin typeface="Arial Narrow" pitchFamily="34" charset="0"/>
                <a:ea typeface="+mn-ea"/>
              </a:rPr>
              <a:t>Urethral, </a:t>
            </a:r>
            <a:r>
              <a:rPr lang="en-US" altLang="en-US" sz="2600" dirty="0" err="1" smtClean="0">
                <a:latin typeface="Arial Narrow" pitchFamily="34" charset="0"/>
                <a:ea typeface="+mn-ea"/>
              </a:rPr>
              <a:t>endocervix</a:t>
            </a:r>
            <a:r>
              <a:rPr lang="en-US" altLang="en-US" sz="2600" dirty="0" smtClean="0">
                <a:latin typeface="Arial Narrow" pitchFamily="34" charset="0"/>
                <a:ea typeface="+mn-ea"/>
              </a:rPr>
              <a:t>, anal canal, pharynx, conjunctiva</a:t>
            </a:r>
            <a:endParaRPr lang="en-US" sz="2600" b="1" dirty="0" smtClean="0">
              <a:solidFill>
                <a:srgbClr val="002060"/>
              </a:solidFill>
              <a:latin typeface="Arial Narrow" pitchFamily="34" charset="0"/>
              <a:ea typeface="+mn-ea"/>
            </a:endParaRPr>
          </a:p>
          <a:p>
            <a:pPr algn="just" eaLnBrk="1" hangingPunct="1">
              <a:buFont typeface="Calibri" pitchFamily="34" charset="0"/>
              <a:buAutoNum type="arabicPeriod"/>
              <a:defRPr/>
            </a:pPr>
            <a:r>
              <a:rPr lang="en-US" sz="2600" b="1" dirty="0" smtClean="0">
                <a:solidFill>
                  <a:srgbClr val="FF0000"/>
                </a:solidFill>
                <a:latin typeface="Arial Narrow" pitchFamily="34" charset="0"/>
                <a:ea typeface="+mn-ea"/>
              </a:rPr>
              <a:t>Venereal </a:t>
            </a:r>
            <a:r>
              <a:rPr lang="en-US" sz="2600" b="1" dirty="0" smtClean="0">
                <a:latin typeface="Arial Narrow" pitchFamily="34" charset="0"/>
                <a:ea typeface="+mn-ea"/>
              </a:rPr>
              <a:t>(</a:t>
            </a:r>
            <a:r>
              <a:rPr lang="en-US" sz="2800" b="1" dirty="0" smtClean="0">
                <a:latin typeface="Arial Narrow" pitchFamily="34" charset="0"/>
                <a:ea typeface="+mn-ea"/>
              </a:rPr>
              <a:t>Sexual Transmitted Disease (STD))</a:t>
            </a:r>
            <a:endParaRPr lang="en-US" sz="2600" b="1" dirty="0" smtClean="0">
              <a:solidFill>
                <a:srgbClr val="FF0000"/>
              </a:solidFill>
              <a:latin typeface="Arial Narrow" pitchFamily="34" charset="0"/>
              <a:ea typeface="+mn-ea"/>
            </a:endParaRPr>
          </a:p>
          <a:p>
            <a:pPr marL="514350" indent="-514350" algn="just" eaLnBrk="1" hangingPunct="1">
              <a:buFont typeface="+mj-lt"/>
              <a:buAutoNum type="alphaUcPeriod"/>
              <a:defRPr/>
            </a:pPr>
            <a:r>
              <a:rPr lang="en-US" altLang="en-US" sz="2600" b="1" dirty="0" smtClean="0">
                <a:solidFill>
                  <a:srgbClr val="7030A0"/>
                </a:solidFill>
                <a:latin typeface="Arial Narrow" pitchFamily="34" charset="0"/>
                <a:ea typeface="+mn-ea"/>
              </a:rPr>
              <a:t>Genital infections </a:t>
            </a:r>
          </a:p>
          <a:p>
            <a:pPr marL="914400" lvl="1" indent="-514350" algn="just" eaLnBrk="1" hangingPunct="1">
              <a:defRPr/>
            </a:pPr>
            <a:r>
              <a:rPr lang="en-US" sz="2600" u="sng" dirty="0" smtClean="0">
                <a:latin typeface="Arial Narrow" pitchFamily="34" charset="0"/>
                <a:ea typeface="+mn-ea"/>
              </a:rPr>
              <a:t>Gonorrhea</a:t>
            </a:r>
          </a:p>
          <a:p>
            <a:pPr marL="514350" indent="-514350" algn="just" eaLnBrk="1" hangingPunct="1">
              <a:buFont typeface="+mj-lt"/>
              <a:buAutoNum type="alphaUcPeriod"/>
              <a:defRPr/>
            </a:pPr>
            <a:r>
              <a:rPr lang="en-US" altLang="en-US" sz="2600" b="1" dirty="0" err="1" smtClean="0">
                <a:solidFill>
                  <a:srgbClr val="7030A0"/>
                </a:solidFill>
                <a:latin typeface="Arial Narrow" pitchFamily="34" charset="0"/>
                <a:ea typeface="+mn-ea"/>
              </a:rPr>
              <a:t>Extragenital</a:t>
            </a:r>
            <a:r>
              <a:rPr lang="en-US" altLang="en-US" sz="2600" b="1" dirty="0" smtClean="0">
                <a:solidFill>
                  <a:srgbClr val="7030A0"/>
                </a:solidFill>
                <a:latin typeface="Arial Narrow" pitchFamily="34" charset="0"/>
                <a:ea typeface="+mn-ea"/>
              </a:rPr>
              <a:t> infections</a:t>
            </a:r>
          </a:p>
          <a:p>
            <a:pPr lvl="1" algn="just" eaLnBrk="1" hangingPunct="1">
              <a:defRPr/>
            </a:pPr>
            <a:r>
              <a:rPr lang="en-US" altLang="en-US" sz="2600" dirty="0" smtClean="0">
                <a:latin typeface="Arial Narrow" pitchFamily="34" charset="0"/>
                <a:ea typeface="+mn-ea"/>
              </a:rPr>
              <a:t>Pharyngitis and </a:t>
            </a:r>
            <a:r>
              <a:rPr lang="en-US" altLang="en-US" sz="2600" dirty="0" err="1" smtClean="0">
                <a:latin typeface="Arial Narrow" pitchFamily="34" charset="0"/>
                <a:ea typeface="+mn-ea"/>
              </a:rPr>
              <a:t>Anorectal</a:t>
            </a:r>
            <a:r>
              <a:rPr lang="en-US" altLang="en-US" sz="2600" dirty="0" smtClean="0">
                <a:latin typeface="Arial Narrow" pitchFamily="34" charset="0"/>
                <a:ea typeface="+mn-ea"/>
              </a:rPr>
              <a:t> infections	</a:t>
            </a:r>
            <a:endParaRPr lang="en-US" sz="2600" dirty="0" smtClean="0">
              <a:latin typeface="Arial Narrow" pitchFamily="34" charset="0"/>
              <a:ea typeface="+mn-ea"/>
            </a:endParaRPr>
          </a:p>
          <a:p>
            <a:pPr algn="just" eaLnBrk="1" hangingPunct="1">
              <a:buFont typeface="Calibri" pitchFamily="34" charset="0"/>
              <a:buAutoNum type="arabicPeriod" startAt="2"/>
              <a:defRPr/>
            </a:pPr>
            <a:r>
              <a:rPr lang="en-US" sz="2600" b="1" dirty="0" smtClean="0">
                <a:solidFill>
                  <a:srgbClr val="FF0000"/>
                </a:solidFill>
                <a:latin typeface="Arial Narrow" pitchFamily="34" charset="0"/>
                <a:ea typeface="+mn-ea"/>
              </a:rPr>
              <a:t>Non-venereal</a:t>
            </a:r>
          </a:p>
          <a:p>
            <a:pPr algn="just" eaLnBrk="1" hangingPunct="1">
              <a:buSzPct val="150000"/>
              <a:defRPr/>
            </a:pPr>
            <a:r>
              <a:rPr lang="en-US" sz="2600" b="1" dirty="0" err="1" smtClean="0">
                <a:solidFill>
                  <a:srgbClr val="0070C0"/>
                </a:solidFill>
                <a:latin typeface="Arial Narrow" pitchFamily="34" charset="0"/>
                <a:ea typeface="+mn-ea"/>
              </a:rPr>
              <a:t>Ophthalmia</a:t>
            </a:r>
            <a:r>
              <a:rPr lang="en-US" sz="2600" b="1" dirty="0" smtClean="0">
                <a:solidFill>
                  <a:srgbClr val="0070C0"/>
                </a:solidFill>
                <a:latin typeface="Arial Narrow" pitchFamily="34" charset="0"/>
                <a:ea typeface="+mn-ea"/>
              </a:rPr>
              <a:t> </a:t>
            </a:r>
            <a:r>
              <a:rPr lang="en-US" sz="2600" b="1" dirty="0" err="1" smtClean="0">
                <a:solidFill>
                  <a:srgbClr val="0070C0"/>
                </a:solidFill>
                <a:latin typeface="Arial Narrow" pitchFamily="34" charset="0"/>
                <a:ea typeface="+mn-ea"/>
              </a:rPr>
              <a:t>neonatorum</a:t>
            </a:r>
            <a:endParaRPr lang="en-US" sz="2600" b="1" dirty="0" smtClean="0">
              <a:solidFill>
                <a:srgbClr val="0070C0"/>
              </a:solidFill>
              <a:latin typeface="Arial Narrow" pitchFamily="34" charset="0"/>
              <a:ea typeface="+mn-ea"/>
            </a:endParaRPr>
          </a:p>
          <a:p>
            <a:pPr algn="just" eaLnBrk="1" hangingPunct="1">
              <a:buSzPct val="150000"/>
              <a:defRPr/>
            </a:pPr>
            <a:r>
              <a:rPr lang="en-US" sz="2600" b="1" dirty="0" err="1" smtClean="0">
                <a:solidFill>
                  <a:srgbClr val="0070C0"/>
                </a:solidFill>
                <a:latin typeface="Arial Narrow" pitchFamily="34" charset="0"/>
                <a:ea typeface="+mn-ea"/>
              </a:rPr>
              <a:t>Vulvo-vaginitis</a:t>
            </a:r>
            <a:r>
              <a:rPr lang="en-US" sz="2600" dirty="0" smtClean="0">
                <a:latin typeface="Arial Narrow" pitchFamily="34" charset="0"/>
                <a:ea typeface="+mn-ea"/>
              </a:rPr>
              <a:t> in small girls</a:t>
            </a:r>
          </a:p>
          <a:p>
            <a:pPr lvl="1" algn="just" eaLnBrk="1" hangingPunct="1">
              <a:buSzPct val="150000"/>
              <a:defRPr/>
            </a:pPr>
            <a:r>
              <a:rPr lang="en-US" sz="2600" dirty="0" smtClean="0">
                <a:latin typeface="Arial Narrow" pitchFamily="34" charset="0"/>
                <a:ea typeface="+mn-ea"/>
              </a:rPr>
              <a:t>Contaminated toilet seats and contaminated towels</a:t>
            </a:r>
            <a:endParaRPr lang="ar-SA" sz="2600" dirty="0" smtClean="0">
              <a:latin typeface="Arial Narrow" pitchFamily="34" charset="0"/>
              <a:ea typeface="Majalla UI"/>
              <a:cs typeface="Majalla UI"/>
            </a:endParaRP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dirty="0">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2CC4FF1F-E25F-456F-AF2B-0AC29485624F}" type="slidenum">
              <a:rPr lang="en-US">
                <a:solidFill>
                  <a:schemeClr val="tx1">
                    <a:tint val="75000"/>
                  </a:schemeClr>
                </a:solidFill>
                <a:latin typeface="+mn-lt"/>
                <a:cs typeface="+mn-cs"/>
              </a:rPr>
              <a:pPr fontAlgn="auto">
                <a:spcBef>
                  <a:spcPts val="0"/>
                </a:spcBef>
                <a:spcAft>
                  <a:spcPts val="0"/>
                </a:spcAft>
                <a:defRPr/>
              </a:pPr>
              <a:t>198</a:t>
            </a:fld>
            <a:endParaRPr lang="en-US">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4"/>
          <p:cNvSpPr>
            <a:spLocks noChangeArrowheads="1"/>
          </p:cNvSpPr>
          <p:nvPr/>
        </p:nvSpPr>
        <p:spPr bwMode="auto">
          <a:xfrm>
            <a:off x="0" y="1922463"/>
            <a:ext cx="9144000" cy="0"/>
          </a:xfrm>
          <a:prstGeom prst="rect">
            <a:avLst/>
          </a:prstGeom>
          <a:noFill/>
          <a:ln w="9525" algn="ctr">
            <a:noFill/>
            <a:miter lim="800000"/>
            <a:headEnd/>
            <a:tailEnd/>
          </a:ln>
        </p:spPr>
        <p:txBody>
          <a:bodyPr wrap="none" anchor="ctr">
            <a:spAutoFit/>
          </a:bodyPr>
          <a:lstStyle/>
          <a:p>
            <a:endParaRPr lang="ar-SA" altLang="en-US" sz="2400">
              <a:latin typeface="Times New Roman" pitchFamily="18" charset="0"/>
              <a:ea typeface="Majalla UI"/>
              <a:cs typeface="Majalla UI"/>
            </a:endParaRPr>
          </a:p>
        </p:txBody>
      </p:sp>
      <p:graphicFrame>
        <p:nvGraphicFramePr>
          <p:cNvPr id="546944" name="Group 128"/>
          <p:cNvGraphicFramePr>
            <a:graphicFrameLocks noGrp="1"/>
          </p:cNvGraphicFramePr>
          <p:nvPr/>
        </p:nvGraphicFramePr>
        <p:xfrm>
          <a:off x="304800" y="2009775"/>
          <a:ext cx="8610600" cy="4503738"/>
        </p:xfrm>
        <a:graphic>
          <a:graphicData uri="http://schemas.openxmlformats.org/drawingml/2006/table">
            <a:tbl>
              <a:tblPr>
                <a:tableStyleId>{2D5ABB26-0587-4C30-8999-92F81FD0307C}</a:tableStyleId>
              </a:tblPr>
              <a:tblGrid>
                <a:gridCol w="4876800"/>
                <a:gridCol w="3733800"/>
              </a:tblGrid>
              <a:tr h="45720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smtClean="0">
                          <a:ln>
                            <a:noFill/>
                          </a:ln>
                          <a:solidFill>
                            <a:srgbClr val="7030A0"/>
                          </a:solidFill>
                          <a:effectLst/>
                          <a:latin typeface="Arial Narrow" pitchFamily="34" charset="0"/>
                        </a:rPr>
                        <a:t>Females</a:t>
                      </a:r>
                      <a:endParaRPr kumimoji="0" lang="en-US" sz="2400" b="1" i="0" u="none" strike="noStrike" cap="none" normalizeH="0" baseline="0" dirty="0" smtClean="0">
                        <a:ln>
                          <a:noFill/>
                        </a:ln>
                        <a:solidFill>
                          <a:srgbClr val="7030A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u="none" strike="noStrike" cap="none" normalizeH="0" baseline="0" dirty="0" smtClean="0">
                          <a:ln>
                            <a:noFill/>
                          </a:ln>
                          <a:solidFill>
                            <a:srgbClr val="7030A0"/>
                          </a:solidFill>
                          <a:effectLst/>
                          <a:latin typeface="Arial Narrow" pitchFamily="34" charset="0"/>
                        </a:rPr>
                        <a:t>Males</a:t>
                      </a:r>
                      <a:endParaRPr kumimoji="0" lang="en-US" sz="2400" b="1" i="0" u="none" strike="noStrike" cap="none" normalizeH="0" baseline="0" dirty="0" smtClean="0">
                        <a:ln>
                          <a:noFill/>
                        </a:ln>
                        <a:solidFill>
                          <a:srgbClr val="7030A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32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50% risk of infection after single exposure</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20% risk of infection after single exposure</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3321">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Asymptomatic infections frequently not diagnosed </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Most initially symptomatic (95% acute)</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9137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Major reservoir is asymptomatic carriage</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1600" u="none" strike="noStrike" cap="none" normalizeH="0" baseline="0" dirty="0" smtClean="0">
                          <a:ln>
                            <a:noFill/>
                          </a:ln>
                          <a:effectLst/>
                          <a:latin typeface="Arial Narrow" pitchFamily="34" charset="0"/>
                        </a:rPr>
                        <a:t>Major reservoir is asymptomatic carriage</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5704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Genital infection primary site is cervix (</a:t>
                      </a:r>
                      <a:r>
                        <a:rPr kumimoji="0" lang="en-US" sz="1600" u="none" strike="noStrike" cap="none" normalizeH="0" baseline="0" dirty="0" err="1" smtClean="0">
                          <a:ln>
                            <a:noFill/>
                          </a:ln>
                          <a:effectLst/>
                          <a:latin typeface="Arial Narrow" pitchFamily="34" charset="0"/>
                        </a:rPr>
                        <a:t>cervicitis</a:t>
                      </a:r>
                      <a:r>
                        <a:rPr kumimoji="0" lang="en-US" sz="1600" u="none" strike="noStrike" cap="none" normalizeH="0" baseline="0" dirty="0" smtClean="0">
                          <a:ln>
                            <a:noFill/>
                          </a:ln>
                          <a:effectLst/>
                          <a:latin typeface="Arial Narrow" pitchFamily="34" charset="0"/>
                        </a:rPr>
                        <a:t>), but vagina, urethra, rectum can be colonized</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Genital infection generally restricted to urethra (urethritis) with purulent discharge and </a:t>
                      </a:r>
                      <a:r>
                        <a:rPr kumimoji="0" lang="en-US" sz="1600" u="none" strike="noStrike" cap="none" normalizeH="0" baseline="0" dirty="0" err="1" smtClean="0">
                          <a:ln>
                            <a:noFill/>
                          </a:ln>
                          <a:effectLst/>
                          <a:latin typeface="Arial Narrow" pitchFamily="34" charset="0"/>
                        </a:rPr>
                        <a:t>dysuria</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60554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Ascending infections in 10-20% including </a:t>
                      </a:r>
                      <a:r>
                        <a:rPr kumimoji="0" lang="en-US" sz="1600" u="none" strike="noStrike" cap="none" normalizeH="0" baseline="0" dirty="0" err="1" smtClean="0">
                          <a:ln>
                            <a:noFill/>
                          </a:ln>
                          <a:effectLst/>
                          <a:latin typeface="Arial Narrow" pitchFamily="34" charset="0"/>
                        </a:rPr>
                        <a:t>salpingitis</a:t>
                      </a:r>
                      <a:r>
                        <a:rPr kumimoji="0" lang="en-US" sz="1600" u="none" strike="noStrike" cap="none" normalizeH="0" baseline="0" dirty="0" smtClean="0">
                          <a:ln>
                            <a:noFill/>
                          </a:ln>
                          <a:effectLst/>
                          <a:latin typeface="Arial Narrow" pitchFamily="34" charset="0"/>
                        </a:rPr>
                        <a:t>, </a:t>
                      </a:r>
                      <a:r>
                        <a:rPr kumimoji="0" lang="en-US" sz="1600" u="none" strike="noStrike" cap="none" normalizeH="0" baseline="0" dirty="0" err="1" smtClean="0">
                          <a:ln>
                            <a:noFill/>
                          </a:ln>
                          <a:effectLst/>
                          <a:latin typeface="Arial Narrow" pitchFamily="34" charset="0"/>
                        </a:rPr>
                        <a:t>tubo</a:t>
                      </a:r>
                      <a:r>
                        <a:rPr kumimoji="0" lang="en-US" sz="1600" u="none" strike="noStrike" cap="none" normalizeH="0" baseline="0" dirty="0" smtClean="0">
                          <a:ln>
                            <a:noFill/>
                          </a:ln>
                          <a:effectLst/>
                          <a:latin typeface="Arial Narrow" pitchFamily="34" charset="0"/>
                        </a:rPr>
                        <a:t>-ovarian abscesses, PID, chronic infections can lead to sterility</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Rare complications may include </a:t>
                      </a:r>
                      <a:r>
                        <a:rPr kumimoji="0" lang="en-US" sz="1600" u="none" strike="noStrike" cap="none" normalizeH="0" baseline="0" dirty="0" err="1" smtClean="0">
                          <a:ln>
                            <a:noFill/>
                          </a:ln>
                          <a:effectLst/>
                          <a:latin typeface="Arial Narrow" pitchFamily="34" charset="0"/>
                        </a:rPr>
                        <a:t>epididymitis</a:t>
                      </a:r>
                      <a:r>
                        <a:rPr kumimoji="0" lang="en-US" sz="1600" u="none" strike="noStrike" cap="none" normalizeH="0" baseline="0" dirty="0" smtClean="0">
                          <a:ln>
                            <a:noFill/>
                          </a:ln>
                          <a:effectLst/>
                          <a:latin typeface="Arial Narrow" pitchFamily="34" charset="0"/>
                        </a:rPr>
                        <a:t>, </a:t>
                      </a:r>
                      <a:r>
                        <a:rPr kumimoji="0" lang="en-US" sz="1600" u="none" strike="noStrike" cap="none" normalizeH="0" baseline="0" dirty="0" err="1" smtClean="0">
                          <a:ln>
                            <a:noFill/>
                          </a:ln>
                          <a:effectLst/>
                          <a:latin typeface="Arial Narrow" pitchFamily="34" charset="0"/>
                        </a:rPr>
                        <a:t>prostatitis</a:t>
                      </a:r>
                      <a:r>
                        <a:rPr kumimoji="0" lang="en-US" sz="1600" u="none" strike="noStrike" cap="none" normalizeH="0" baseline="0" dirty="0" smtClean="0">
                          <a:ln>
                            <a:noFill/>
                          </a:ln>
                          <a:effectLst/>
                          <a:latin typeface="Arial Narrow" pitchFamily="34" charset="0"/>
                        </a:rPr>
                        <a:t>, and </a:t>
                      </a:r>
                      <a:r>
                        <a:rPr kumimoji="0" lang="en-US" sz="1600" u="none" strike="noStrike" cap="none" normalizeH="0" baseline="0" dirty="0" err="1" smtClean="0">
                          <a:ln>
                            <a:noFill/>
                          </a:ln>
                          <a:effectLst/>
                          <a:latin typeface="Arial Narrow" pitchFamily="34" charset="0"/>
                        </a:rPr>
                        <a:t>periurethral</a:t>
                      </a:r>
                      <a:r>
                        <a:rPr kumimoji="0" lang="en-US" sz="1600" u="none" strike="noStrike" cap="none" normalizeH="0" baseline="0" dirty="0" smtClean="0">
                          <a:ln>
                            <a:noFill/>
                          </a:ln>
                          <a:effectLst/>
                          <a:latin typeface="Arial Narrow" pitchFamily="34" charset="0"/>
                        </a:rPr>
                        <a:t> abscesses</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66806">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Disseminated infections more common, including septicemia, infection of skin and joints (1-3%)</a:t>
                      </a:r>
                    </a:p>
                    <a:p>
                      <a:pPr marL="0" marR="0" lvl="0" indent="0" algn="just" defTabSz="914400" rtl="0" eaLnBrk="1" fontAlgn="base" latinLnBrk="0" hangingPunct="1">
                        <a:lnSpc>
                          <a:spcPct val="100000"/>
                        </a:lnSpc>
                        <a:spcBef>
                          <a:spcPct val="0"/>
                        </a:spcBef>
                        <a:spcAft>
                          <a:spcPct val="0"/>
                        </a:spcAft>
                        <a:buClrTx/>
                        <a:buSzTx/>
                        <a:buFontTx/>
                        <a:buNone/>
                        <a:tabLst/>
                      </a:pPr>
                      <a:r>
                        <a:rPr lang="en-US" altLang="en-US" sz="1600" b="1" dirty="0" smtClean="0">
                          <a:latin typeface="Arial Narrow" pitchFamily="34" charset="0"/>
                        </a:rPr>
                        <a:t>Bacteremia and </a:t>
                      </a:r>
                      <a:r>
                        <a:rPr lang="en-US" altLang="en-US" sz="1600" dirty="0" err="1" smtClean="0">
                          <a:latin typeface="Arial Narrow" pitchFamily="34" charset="0"/>
                        </a:rPr>
                        <a:t>Gonococcal</a:t>
                      </a:r>
                      <a:r>
                        <a:rPr lang="en-US" altLang="en-US" sz="1600" dirty="0" smtClean="0">
                          <a:latin typeface="Arial Narrow" pitchFamily="34" charset="0"/>
                        </a:rPr>
                        <a:t> </a:t>
                      </a:r>
                      <a:r>
                        <a:rPr lang="en-US" altLang="en-US" sz="1600" b="1" dirty="0" smtClean="0">
                          <a:latin typeface="Arial Narrow" pitchFamily="34" charset="0"/>
                        </a:rPr>
                        <a:t>arthritis </a:t>
                      </a:r>
                      <a:r>
                        <a:rPr lang="en-US" altLang="en-US" sz="1600" dirty="0" smtClean="0">
                          <a:latin typeface="Arial Narrow" pitchFamily="34" charset="0"/>
                        </a:rPr>
                        <a:t>occurs as a result of disseminated </a:t>
                      </a:r>
                      <a:r>
                        <a:rPr lang="en-US" altLang="en-US" sz="1600" dirty="0" err="1" smtClean="0">
                          <a:latin typeface="Arial Narrow" pitchFamily="34" charset="0"/>
                        </a:rPr>
                        <a:t>gonococcal</a:t>
                      </a:r>
                      <a:r>
                        <a:rPr lang="en-US" altLang="en-US" sz="1600" dirty="0" smtClean="0">
                          <a:latin typeface="Arial Narrow" pitchFamily="34" charset="0"/>
                        </a:rPr>
                        <a:t> </a:t>
                      </a:r>
                      <a:r>
                        <a:rPr lang="en-US" altLang="en-US" sz="1600" dirty="0" err="1" smtClean="0">
                          <a:latin typeface="Arial Narrow" pitchFamily="34" charset="0"/>
                        </a:rPr>
                        <a:t>bacteremia</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Disseminated infections are very rare</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579123">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Can infect infant at delivery (</a:t>
                      </a:r>
                      <a:r>
                        <a:rPr kumimoji="0" lang="en-US" sz="1600" u="none" strike="noStrike" cap="none" normalizeH="0" baseline="0" dirty="0" err="1" smtClean="0">
                          <a:ln>
                            <a:noFill/>
                          </a:ln>
                          <a:effectLst/>
                          <a:latin typeface="Arial Narrow" pitchFamily="34" charset="0"/>
                        </a:rPr>
                        <a:t>opthalmia</a:t>
                      </a:r>
                      <a:r>
                        <a:rPr kumimoji="0" lang="en-US" sz="1600" u="none" strike="noStrike" cap="none" normalizeH="0" baseline="0" dirty="0" smtClean="0">
                          <a:ln>
                            <a:noFill/>
                          </a:ln>
                          <a:effectLst/>
                          <a:latin typeface="Arial Narrow" pitchFamily="34" charset="0"/>
                        </a:rPr>
                        <a:t> </a:t>
                      </a:r>
                      <a:r>
                        <a:rPr kumimoji="0" lang="en-US" sz="1600" u="none" strike="noStrike" cap="none" normalizeH="0" baseline="0" dirty="0" err="1" smtClean="0">
                          <a:ln>
                            <a:noFill/>
                          </a:ln>
                          <a:effectLst/>
                          <a:latin typeface="Arial Narrow" pitchFamily="34" charset="0"/>
                        </a:rPr>
                        <a:t>neonatorum</a:t>
                      </a:r>
                      <a:r>
                        <a:rPr kumimoji="0" lang="en-US" sz="1600" u="none" strike="noStrike" cap="none" normalizeH="0" baseline="0" dirty="0" smtClean="0">
                          <a:ln>
                            <a:noFill/>
                          </a:ln>
                          <a:effectLst/>
                          <a:latin typeface="Arial Narrow" pitchFamily="34" charset="0"/>
                        </a:rPr>
                        <a:t>)</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smtClean="0">
                          <a:ln>
                            <a:noFill/>
                          </a:ln>
                          <a:effectLst/>
                          <a:latin typeface="Arial Narrow" pitchFamily="34" charset="0"/>
                        </a:rPr>
                        <a:t>More common in homosexual/bisexual men than in heterosexual population</a:t>
                      </a:r>
                      <a:endParaRPr kumimoji="0" lang="en-US" sz="16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63872" name="Title 8"/>
          <p:cNvSpPr>
            <a:spLocks noGrp="1"/>
          </p:cNvSpPr>
          <p:nvPr>
            <p:ph type="title"/>
          </p:nvPr>
        </p:nvSpPr>
        <p:spPr>
          <a:xfrm>
            <a:off x="457200" y="228600"/>
            <a:ext cx="8229600" cy="609600"/>
          </a:xfrm>
        </p:spPr>
        <p:txBody>
          <a:bodyPr/>
          <a:lstStyle/>
          <a:p>
            <a:r>
              <a:rPr lang="en-US" altLang="en-US" b="1" smtClean="0">
                <a:solidFill>
                  <a:srgbClr val="002060"/>
                </a:solidFill>
                <a:latin typeface="Arial Narrow" pitchFamily="34" charset="0"/>
              </a:rPr>
              <a:t>Gonorrhea</a:t>
            </a:r>
            <a:endParaRPr lang="ar-SA" altLang="en-US" smtClean="0"/>
          </a:p>
        </p:txBody>
      </p:sp>
      <p:sp>
        <p:nvSpPr>
          <p:cNvPr id="163873" name="Content Placeholder 8"/>
          <p:cNvSpPr>
            <a:spLocks noGrp="1"/>
          </p:cNvSpPr>
          <p:nvPr>
            <p:ph idx="1"/>
          </p:nvPr>
        </p:nvSpPr>
        <p:spPr>
          <a:xfrm>
            <a:off x="304800" y="838200"/>
            <a:ext cx="8305800" cy="1066800"/>
          </a:xfrm>
        </p:spPr>
        <p:txBody>
          <a:bodyPr/>
          <a:lstStyle/>
          <a:p>
            <a:pPr algn="just" eaLnBrk="1" hangingPunct="1">
              <a:lnSpc>
                <a:spcPts val="2300"/>
              </a:lnSpc>
              <a:buSzPct val="150000"/>
            </a:pPr>
            <a:r>
              <a:rPr lang="en-US" altLang="en-US" sz="2800" smtClean="0">
                <a:latin typeface="Arial Narrow" pitchFamily="34" charset="0"/>
              </a:rPr>
              <a:t>Gonorrhea  transmitted by sexual intercourse</a:t>
            </a:r>
          </a:p>
          <a:p>
            <a:pPr algn="just" eaLnBrk="1" hangingPunct="1">
              <a:lnSpc>
                <a:spcPts val="2300"/>
              </a:lnSpc>
              <a:buSzPct val="150000"/>
            </a:pPr>
            <a:r>
              <a:rPr lang="en-US" altLang="en-US" sz="2800" smtClean="0">
                <a:latin typeface="Arial Narrow" pitchFamily="34" charset="0"/>
              </a:rPr>
              <a:t>Gonorrhea is the second most common venereal disease</a:t>
            </a:r>
          </a:p>
          <a:p>
            <a:pPr algn="just" eaLnBrk="1" hangingPunct="1">
              <a:lnSpc>
                <a:spcPts val="2300"/>
              </a:lnSpc>
              <a:buSzPct val="150000"/>
            </a:pPr>
            <a:r>
              <a:rPr lang="en-US" altLang="en-US" sz="2800" b="1" smtClean="0">
                <a:latin typeface="Arial Narrow" pitchFamily="34" charset="0"/>
              </a:rPr>
              <a:t>Incubation period: </a:t>
            </a:r>
            <a:r>
              <a:rPr lang="en-US" altLang="en-US" sz="2800" smtClean="0">
                <a:latin typeface="Arial Narrow" pitchFamily="34" charset="0"/>
              </a:rPr>
              <a:t>2 to 7 days </a:t>
            </a:r>
          </a:p>
          <a:p>
            <a:pPr algn="just" eaLnBrk="1" hangingPunct="1">
              <a:lnSpc>
                <a:spcPts val="2300"/>
              </a:lnSpc>
              <a:buSzPct val="150000"/>
            </a:pPr>
            <a:endParaRPr lang="ar-SA" altLang="en-US" sz="2800" b="1" smtClean="0"/>
          </a:p>
        </p:txBody>
      </p:sp>
      <p:sp>
        <p:nvSpPr>
          <p:cNvPr id="7" name="Footer Placeholder 6"/>
          <p:cNvSpPr>
            <a:spLocks noGrp="1"/>
          </p:cNvSpPr>
          <p:nvPr>
            <p:ph type="ftr" sz="quarter" idx="11"/>
          </p:nvPr>
        </p:nvSpPr>
        <p:spPr/>
        <p:txBody>
          <a:bodyPr rtlCol="0"/>
          <a:lstStyle/>
          <a:p>
            <a:pPr fontAlgn="auto">
              <a:spcBef>
                <a:spcPts val="0"/>
              </a:spcBef>
              <a:spcAft>
                <a:spcPts val="0"/>
              </a:spcAft>
              <a:defRPr/>
            </a:pPr>
            <a:endParaRPr lang="en-US" dirty="0">
              <a:solidFill>
                <a:schemeClr val="tx1">
                  <a:tint val="75000"/>
                </a:schemeClr>
              </a:solidFill>
              <a:latin typeface="+mn-lt"/>
              <a:cs typeface="+mn-cs"/>
            </a:endParaRPr>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C6DF73DC-E451-49ED-AAB1-A848A3B35F87}" type="slidenum">
              <a:rPr lang="en-US">
                <a:solidFill>
                  <a:schemeClr val="tx1">
                    <a:tint val="75000"/>
                  </a:schemeClr>
                </a:solidFill>
                <a:latin typeface="+mn-lt"/>
                <a:cs typeface="+mn-cs"/>
              </a:rPr>
              <a:pPr fontAlgn="auto">
                <a:spcBef>
                  <a:spcPts val="0"/>
                </a:spcBef>
                <a:spcAft>
                  <a:spcPts val="0"/>
                </a:spcAft>
                <a:defRPr/>
              </a:pPr>
              <a:t>199</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lvl="0"/>
            <a:r>
              <a:rPr lang="en-US" dirty="0"/>
              <a:t>E. coli</a:t>
            </a:r>
          </a:p>
          <a:p>
            <a:pPr lvl="0"/>
            <a:r>
              <a:rPr lang="en-US" dirty="0"/>
              <a:t>Klebsiella</a:t>
            </a:r>
          </a:p>
          <a:p>
            <a:pPr lvl="0"/>
            <a:r>
              <a:rPr lang="en-US" dirty="0" err="1"/>
              <a:t>Citrobacter</a:t>
            </a:r>
            <a:endParaRPr lang="en-US" dirty="0"/>
          </a:p>
          <a:p>
            <a:pPr lvl="0"/>
            <a:r>
              <a:rPr lang="en-US" dirty="0" err="1"/>
              <a:t>Enterobacter</a:t>
            </a:r>
            <a:endParaRPr lang="en-US" dirty="0"/>
          </a:p>
          <a:p>
            <a:pPr lvl="0"/>
            <a:r>
              <a:rPr lang="en-US" dirty="0"/>
              <a:t>Salmonella</a:t>
            </a:r>
          </a:p>
          <a:p>
            <a:pPr lvl="0"/>
            <a:r>
              <a:rPr lang="en-US" dirty="0" err="1"/>
              <a:t>Shigella</a:t>
            </a:r>
            <a:endParaRPr lang="en-US" dirty="0"/>
          </a:p>
          <a:p>
            <a:pPr lvl="0"/>
            <a:r>
              <a:rPr lang="en-US" dirty="0"/>
              <a:t>Proteus</a:t>
            </a:r>
          </a:p>
          <a:p>
            <a:pPr lvl="0"/>
            <a:r>
              <a:rPr lang="en-US" dirty="0"/>
              <a:t>Vibrio</a:t>
            </a:r>
          </a:p>
          <a:p>
            <a:pPr lvl="0"/>
            <a:r>
              <a:rPr lang="en-US" dirty="0"/>
              <a:t>Yersinia</a:t>
            </a:r>
          </a:p>
          <a:p>
            <a:pPr lvl="0"/>
            <a:r>
              <a:rPr lang="en-US" dirty="0" err="1"/>
              <a:t>Bacteroides</a:t>
            </a:r>
            <a:endParaRPr lang="en-US" dirty="0"/>
          </a:p>
          <a:p>
            <a:pPr lvl="0"/>
            <a:r>
              <a:rPr lang="en-US" dirty="0"/>
              <a:t>Pseudomonas</a:t>
            </a:r>
          </a:p>
          <a:p>
            <a:pPr lvl="0"/>
            <a:r>
              <a:rPr lang="en-US" dirty="0" err="1"/>
              <a:t>Brucella</a:t>
            </a:r>
            <a:endParaRPr lang="en-US" dirty="0"/>
          </a:p>
          <a:p>
            <a:pPr lvl="0"/>
            <a:r>
              <a:rPr lang="en-US" dirty="0" err="1"/>
              <a:t>Bordetella</a:t>
            </a:r>
            <a:endParaRPr lang="en-US" dirty="0"/>
          </a:p>
          <a:p>
            <a:pPr lvl="0"/>
            <a:r>
              <a:rPr lang="en-US" dirty="0" err="1"/>
              <a:t>Haemophilus</a:t>
            </a:r>
            <a:endParaRPr lang="en-US" dirty="0"/>
          </a:p>
          <a:p>
            <a:pPr lvl="0"/>
            <a:r>
              <a:rPr lang="en-US" dirty="0" err="1"/>
              <a:t>Niesseria</a:t>
            </a:r>
            <a:endParaRPr lang="en-US" dirty="0"/>
          </a:p>
          <a:p>
            <a:pPr lvl="0"/>
            <a:r>
              <a:rPr lang="en-US" dirty="0"/>
              <a:t>Spirochetes</a:t>
            </a:r>
          </a:p>
          <a:p>
            <a:pPr lvl="0"/>
            <a:r>
              <a:rPr lang="en-US" dirty="0"/>
              <a:t>Rickettsia</a:t>
            </a:r>
          </a:p>
          <a:p>
            <a:pPr lvl="0"/>
            <a:r>
              <a:rPr lang="en-US" dirty="0"/>
              <a:t>Chlamydia</a:t>
            </a:r>
          </a:p>
          <a:p>
            <a:pPr lvl="0"/>
            <a:r>
              <a:rPr lang="en-US"/>
              <a:t>Mycoplasma</a:t>
            </a:r>
          </a:p>
          <a:p>
            <a:endParaRPr lang="en-US"/>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2</a:t>
            </a:fld>
            <a:endParaRPr lang="ar-SA" altLang="en-US"/>
          </a:p>
        </p:txBody>
      </p:sp>
    </p:spTree>
    <p:extLst>
      <p:ext uri="{BB962C8B-B14F-4D97-AF65-F5344CB8AC3E}">
        <p14:creationId xmlns:p14="http://schemas.microsoft.com/office/powerpoint/2010/main" val="897796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655638"/>
            <a:ext cx="8229600" cy="1096962"/>
          </a:xfrm>
        </p:spPr>
        <p:txBody>
          <a:bodyPr/>
          <a:lstStyle/>
          <a:p>
            <a:pPr eaLnBrk="1" hangingPunct="1"/>
            <a:r>
              <a:rPr lang="en-US" altLang="en-US" sz="4600" b="1" smtClean="0">
                <a:solidFill>
                  <a:srgbClr val="002060"/>
                </a:solidFill>
                <a:cs typeface="Times New Roman" pitchFamily="18" charset="0"/>
              </a:rPr>
              <a:t>Mechanism of Pathogenicity</a:t>
            </a:r>
            <a:r>
              <a:rPr lang="en-US" altLang="en-US" b="1" smtClean="0">
                <a:solidFill>
                  <a:srgbClr val="002060"/>
                </a:solidFill>
                <a:cs typeface="Times New Roman" pitchFamily="18" charset="0"/>
              </a:rPr>
              <a:t/>
            </a:r>
            <a:br>
              <a:rPr lang="en-US" altLang="en-US" b="1" smtClean="0">
                <a:solidFill>
                  <a:srgbClr val="002060"/>
                </a:solidFill>
                <a:cs typeface="Times New Roman" pitchFamily="18" charset="0"/>
              </a:rPr>
            </a:br>
            <a:r>
              <a:rPr lang="en-US" altLang="en-US" sz="6000" b="1" smtClean="0">
                <a:solidFill>
                  <a:srgbClr val="7030A0"/>
                </a:solidFill>
                <a:latin typeface="Arial Narrow" pitchFamily="34" charset="0"/>
              </a:rPr>
              <a:t>Invasiveness</a:t>
            </a:r>
            <a:r>
              <a:rPr lang="en-US" altLang="en-US" sz="6000" smtClean="0">
                <a:solidFill>
                  <a:srgbClr val="FF0000"/>
                </a:solidFill>
                <a:latin typeface="Arial Narrow" pitchFamily="34" charset="0"/>
              </a:rPr>
              <a:t> </a:t>
            </a:r>
            <a:endParaRPr lang="ar-SA" altLang="en-US" b="1" smtClean="0">
              <a:solidFill>
                <a:srgbClr val="002060"/>
              </a:solidFill>
            </a:endParaRPr>
          </a:p>
        </p:txBody>
      </p:sp>
      <p:sp>
        <p:nvSpPr>
          <p:cNvPr id="38915" name="Content Placeholder 2"/>
          <p:cNvSpPr>
            <a:spLocks noGrp="1"/>
          </p:cNvSpPr>
          <p:nvPr>
            <p:ph idx="1"/>
          </p:nvPr>
        </p:nvSpPr>
        <p:spPr>
          <a:xfrm>
            <a:off x="228600" y="1905000"/>
            <a:ext cx="8763000" cy="4419600"/>
          </a:xfrm>
        </p:spPr>
        <p:txBody>
          <a:bodyPr/>
          <a:lstStyle/>
          <a:p>
            <a:pPr marL="742950" indent="-742950" algn="just" eaLnBrk="1" hangingPunct="1">
              <a:buFont typeface="Calibri" pitchFamily="34" charset="0"/>
              <a:buAutoNum type="arabicPeriod"/>
            </a:pPr>
            <a:r>
              <a:rPr lang="en-US" altLang="en-US" sz="3600" b="1" smtClean="0">
                <a:solidFill>
                  <a:srgbClr val="FF0000"/>
                </a:solidFill>
              </a:rPr>
              <a:t>Colonization</a:t>
            </a:r>
          </a:p>
          <a:p>
            <a:pPr lvl="1" algn="just" eaLnBrk="1" hangingPunct="1"/>
            <a:r>
              <a:rPr lang="en-US" altLang="en-US" sz="3000" smtClean="0"/>
              <a:t>First step of microbial infection</a:t>
            </a:r>
          </a:p>
          <a:p>
            <a:pPr lvl="1" algn="just" eaLnBrk="1" hangingPunct="1"/>
            <a:r>
              <a:rPr lang="en-US" altLang="en-US" sz="3000" smtClean="0"/>
              <a:t>Important unless organism is traumatically implanted</a:t>
            </a:r>
          </a:p>
          <a:p>
            <a:pPr lvl="1" algn="just" eaLnBrk="1" hangingPunct="1"/>
            <a:r>
              <a:rPr lang="en-US" altLang="en-US" sz="3000" smtClean="0"/>
              <a:t>Establishment of the pathogen at portal of entry</a:t>
            </a:r>
          </a:p>
          <a:p>
            <a:pPr lvl="1" algn="just" eaLnBrk="1" hangingPunct="1"/>
            <a:r>
              <a:rPr lang="en-US" altLang="en-US" sz="3000" smtClean="0"/>
              <a:t>Organisms infect the regions of portal entry have</a:t>
            </a:r>
          </a:p>
          <a:p>
            <a:pPr lvl="2" algn="just" eaLnBrk="1" hangingPunct="1"/>
            <a:r>
              <a:rPr lang="en-US" altLang="en-US" sz="2800" smtClean="0"/>
              <a:t>Developed tissue adherence mechanisms </a:t>
            </a:r>
          </a:p>
          <a:p>
            <a:pPr lvl="2" algn="just" eaLnBrk="1" hangingPunct="1"/>
            <a:r>
              <a:rPr lang="en-US" altLang="en-US" sz="2800" smtClean="0"/>
              <a:t>Some ability to overcome host defenses at the surface </a:t>
            </a:r>
          </a:p>
          <a:p>
            <a:pPr marL="742950" indent="-742950" algn="just" eaLnBrk="1" hangingPunct="1">
              <a:buFont typeface="Arial" pitchFamily="34" charset="0"/>
              <a:buNone/>
            </a:pPr>
            <a:endParaRPr lang="ar-SA" altLang="en-US" smtClean="0"/>
          </a:p>
        </p:txBody>
      </p:sp>
      <p:sp>
        <p:nvSpPr>
          <p:cNvPr id="38917"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38918" name="Slide Number Placeholder 4"/>
          <p:cNvSpPr>
            <a:spLocks noGrp="1"/>
          </p:cNvSpPr>
          <p:nvPr>
            <p:ph type="sldNum" sz="quarter" idx="12"/>
          </p:nvPr>
        </p:nvSpPr>
        <p:spPr bwMode="auto">
          <a:noFill/>
          <a:ln>
            <a:miter lim="800000"/>
            <a:headEnd/>
            <a:tailEnd/>
          </a:ln>
        </p:spPr>
        <p:txBody>
          <a:bodyPr/>
          <a:lstStyle/>
          <a:p>
            <a:fld id="{143E7790-EDF4-4DDE-B5AF-CEB6DCE21E14}" type="slidenum">
              <a:rPr lang="ar-SA" altLang="en-US" smtClean="0">
                <a:cs typeface="Calibri" pitchFamily="34" charset="0"/>
              </a:rPr>
              <a:pPr/>
              <a:t>20</a:t>
            </a:fld>
            <a:endParaRPr lang="ar-SA" altLang="en-US" smtClean="0">
              <a:cs typeface="Calibri" pitchFamily="34" charset="0"/>
            </a:endParaRPr>
          </a:p>
        </p:txBody>
      </p:sp>
    </p:spTree>
    <p:extLst>
      <p:ext uri="{BB962C8B-B14F-4D97-AF65-F5344CB8AC3E}">
        <p14:creationId xmlns:p14="http://schemas.microsoft.com/office/powerpoint/2010/main" val="3286185361"/>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381000" y="228600"/>
            <a:ext cx="7772400" cy="838200"/>
          </a:xfrm>
        </p:spPr>
        <p:txBody>
          <a:bodyPr/>
          <a:lstStyle/>
          <a:p>
            <a:pPr eaLnBrk="1" hangingPunct="1"/>
            <a:r>
              <a:rPr lang="en-US" altLang="en-US" b="1" dirty="0" smtClean="0">
                <a:solidFill>
                  <a:srgbClr val="002060"/>
                </a:solidFill>
                <a:latin typeface="Arial Narrow" pitchFamily="34" charset="0"/>
              </a:rPr>
              <a:t>Ophthalmia Neonatorum</a:t>
            </a:r>
          </a:p>
        </p:txBody>
      </p:sp>
      <p:sp>
        <p:nvSpPr>
          <p:cNvPr id="275459" name="Rectangle 3"/>
          <p:cNvSpPr>
            <a:spLocks noGrp="1" noChangeArrowheads="1"/>
          </p:cNvSpPr>
          <p:nvPr>
            <p:ph idx="1"/>
          </p:nvPr>
        </p:nvSpPr>
        <p:spPr>
          <a:xfrm>
            <a:off x="457200" y="1066800"/>
            <a:ext cx="8382000" cy="5181600"/>
          </a:xfrm>
        </p:spPr>
        <p:txBody>
          <a:bodyPr/>
          <a:lstStyle/>
          <a:p>
            <a:pPr marL="342900" lvl="1" indent="-342900" algn="just" eaLnBrk="1" hangingPunct="1">
              <a:lnSpc>
                <a:spcPct val="150000"/>
              </a:lnSpc>
              <a:buFont typeface="Arial" pitchFamily="34" charset="0"/>
              <a:buChar char="•"/>
              <a:defRPr/>
            </a:pPr>
            <a:r>
              <a:rPr lang="en-US" dirty="0" smtClean="0">
                <a:latin typeface="Arial Narrow" pitchFamily="34" charset="0"/>
                <a:ea typeface="+mn-ea"/>
              </a:rPr>
              <a:t>Contamination of infant’s eye during </a:t>
            </a:r>
            <a:r>
              <a:rPr lang="en-US" dirty="0" err="1" smtClean="0">
                <a:latin typeface="Arial Narrow" pitchFamily="34" charset="0"/>
                <a:ea typeface="+mn-ea"/>
              </a:rPr>
              <a:t>labour</a:t>
            </a:r>
            <a:r>
              <a:rPr lang="en-US" dirty="0" smtClean="0">
                <a:latin typeface="Arial Narrow" pitchFamily="34" charset="0"/>
                <a:ea typeface="+mn-ea"/>
              </a:rPr>
              <a:t> through the birth canal of mother</a:t>
            </a:r>
            <a:endParaRPr lang="en-US" altLang="en-US" dirty="0" smtClean="0">
              <a:latin typeface="Arial Narrow" pitchFamily="34" charset="0"/>
              <a:ea typeface="+mn-ea"/>
            </a:endParaRPr>
          </a:p>
          <a:p>
            <a:pPr algn="just" eaLnBrk="1" hangingPunct="1">
              <a:lnSpc>
                <a:spcPct val="150000"/>
              </a:lnSpc>
              <a:defRPr/>
            </a:pPr>
            <a:r>
              <a:rPr lang="en-US" altLang="en-US" sz="2800" dirty="0" smtClean="0">
                <a:latin typeface="Arial Narrow" pitchFamily="34" charset="0"/>
                <a:ea typeface="+mn-ea"/>
              </a:rPr>
              <a:t>In infancy, an eye infection (</a:t>
            </a:r>
            <a:r>
              <a:rPr lang="en-US" altLang="en-US" sz="2800" dirty="0" err="1" smtClean="0">
                <a:latin typeface="Arial Narrow" pitchFamily="34" charset="0"/>
                <a:ea typeface="+mn-ea"/>
              </a:rPr>
              <a:t>ophthalmia</a:t>
            </a:r>
            <a:r>
              <a:rPr lang="en-US" altLang="en-US" sz="2800" dirty="0" smtClean="0">
                <a:latin typeface="Arial Narrow" pitchFamily="34" charset="0"/>
                <a:ea typeface="+mn-ea"/>
              </a:rPr>
              <a:t> </a:t>
            </a:r>
            <a:r>
              <a:rPr lang="en-US" altLang="en-US" sz="2800" dirty="0" err="1" smtClean="0">
                <a:latin typeface="Arial Narrow" pitchFamily="34" charset="0"/>
                <a:ea typeface="+mn-ea"/>
              </a:rPr>
              <a:t>neonatorum</a:t>
            </a:r>
            <a:r>
              <a:rPr lang="en-US" altLang="en-US" sz="2800" dirty="0" smtClean="0">
                <a:latin typeface="Arial Narrow" pitchFamily="34" charset="0"/>
                <a:ea typeface="+mn-ea"/>
              </a:rPr>
              <a:t>) may occur during vaginal delivery</a:t>
            </a:r>
          </a:p>
          <a:p>
            <a:pPr algn="just" eaLnBrk="1" hangingPunct="1">
              <a:lnSpc>
                <a:spcPct val="150000"/>
              </a:lnSpc>
              <a:defRPr/>
            </a:pPr>
            <a:r>
              <a:rPr lang="en-US" altLang="en-US" sz="2800" dirty="0" smtClean="0">
                <a:latin typeface="Arial Narrow" pitchFamily="34" charset="0"/>
                <a:ea typeface="+mn-ea"/>
              </a:rPr>
              <a:t>Conjunctivitis with </a:t>
            </a:r>
            <a:r>
              <a:rPr lang="en-US" altLang="en-US" sz="2800" dirty="0" err="1" smtClean="0">
                <a:latin typeface="Arial Narrow" pitchFamily="34" charset="0"/>
                <a:ea typeface="+mn-ea"/>
              </a:rPr>
              <a:t>mucopurulent</a:t>
            </a:r>
            <a:r>
              <a:rPr lang="en-US" altLang="en-US" sz="2800" dirty="0" smtClean="0">
                <a:latin typeface="Arial Narrow" pitchFamily="34" charset="0"/>
                <a:ea typeface="+mn-ea"/>
              </a:rPr>
              <a:t> discharge</a:t>
            </a:r>
          </a:p>
          <a:p>
            <a:pPr algn="just" eaLnBrk="1" hangingPunct="1">
              <a:lnSpc>
                <a:spcPct val="150000"/>
              </a:lnSpc>
              <a:defRPr/>
            </a:pPr>
            <a:r>
              <a:rPr lang="en-US" altLang="en-US" sz="2800" dirty="0" smtClean="0">
                <a:latin typeface="Arial Narrow" pitchFamily="34" charset="0"/>
                <a:ea typeface="+mn-ea"/>
              </a:rPr>
              <a:t>May cause blindness if not treated </a:t>
            </a:r>
          </a:p>
          <a:p>
            <a:pPr algn="just" eaLnBrk="1" hangingPunct="1">
              <a:lnSpc>
                <a:spcPct val="150000"/>
              </a:lnSpc>
              <a:defRPr/>
            </a:pPr>
            <a:r>
              <a:rPr lang="en-US" altLang="en-US" sz="2800" dirty="0" smtClean="0">
                <a:latin typeface="Arial Narrow" pitchFamily="34" charset="0"/>
                <a:ea typeface="+mn-ea"/>
              </a:rPr>
              <a:t>Infection is preventable with the application of erythromycin eye drops at birth (</a:t>
            </a:r>
            <a:r>
              <a:rPr lang="en-US" altLang="en-US" sz="2800" dirty="0" err="1" smtClean="0">
                <a:latin typeface="Arial Narrow" pitchFamily="34" charset="0"/>
                <a:ea typeface="+mn-ea"/>
              </a:rPr>
              <a:t>chlamydia</a:t>
            </a:r>
            <a:r>
              <a:rPr lang="en-US" altLang="en-US" sz="2800" dirty="0" smtClean="0">
                <a:latin typeface="Arial Narrow" pitchFamily="34" charset="0"/>
                <a:ea typeface="+mn-ea"/>
              </a:rPr>
              <a:t> &amp; </a:t>
            </a:r>
            <a:r>
              <a:rPr lang="en-US" altLang="en-US" sz="2800" dirty="0" err="1" smtClean="0">
                <a:latin typeface="Arial Narrow" pitchFamily="34" charset="0"/>
                <a:ea typeface="+mn-ea"/>
              </a:rPr>
              <a:t>Neisseria</a:t>
            </a:r>
            <a:r>
              <a:rPr lang="en-US" altLang="en-US" sz="2800" dirty="0" smtClean="0">
                <a:latin typeface="Arial Narrow" pitchFamily="34" charset="0"/>
                <a:ea typeface="+mn-ea"/>
              </a:rPr>
              <a:t>)</a:t>
            </a:r>
          </a:p>
          <a:p>
            <a:pPr lvl="1" algn="just" eaLnBrk="1" hangingPunct="1">
              <a:lnSpc>
                <a:spcPct val="150000"/>
              </a:lnSpc>
              <a:defRPr/>
            </a:pPr>
            <a:endParaRPr lang="en-US" altLang="en-US" dirty="0" smtClean="0">
              <a:latin typeface="Arial Narrow" pitchFamily="34" charset="0"/>
              <a:ea typeface="+mn-ea"/>
            </a:endParaRP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D45C9994-F6B9-4FBC-BB43-33EDA8212F37}" type="slidenum">
              <a:rPr lang="en-US">
                <a:solidFill>
                  <a:schemeClr val="tx1">
                    <a:tint val="75000"/>
                  </a:schemeClr>
                </a:solidFill>
                <a:latin typeface="+mn-lt"/>
                <a:cs typeface="+mn-cs"/>
              </a:rPr>
              <a:pPr fontAlgn="auto">
                <a:spcBef>
                  <a:spcPts val="0"/>
                </a:spcBef>
                <a:spcAft>
                  <a:spcPts val="0"/>
                </a:spcAft>
                <a:defRPr/>
              </a:pPr>
              <a:t>200</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685800" y="76200"/>
            <a:ext cx="7543800" cy="838200"/>
          </a:xfrm>
        </p:spPr>
        <p:txBody>
          <a:bodyPr/>
          <a:lstStyle/>
          <a:p>
            <a:pPr eaLnBrk="1" hangingPunct="1"/>
            <a:r>
              <a:rPr lang="en-US" altLang="en-US" b="1" smtClean="0">
                <a:solidFill>
                  <a:srgbClr val="002060"/>
                </a:solidFill>
                <a:latin typeface="Arial Narrow" pitchFamily="34" charset="0"/>
              </a:rPr>
              <a:t>Laboratory Diagnosis</a:t>
            </a:r>
            <a:endParaRPr lang="en-US" altLang="en-US" b="1" i="1" smtClean="0">
              <a:solidFill>
                <a:srgbClr val="002060"/>
              </a:solidFill>
              <a:latin typeface="Arial Narrow" pitchFamily="34" charset="0"/>
            </a:endParaRPr>
          </a:p>
        </p:txBody>
      </p:sp>
      <p:sp>
        <p:nvSpPr>
          <p:cNvPr id="176131" name="Rectangle 3"/>
          <p:cNvSpPr>
            <a:spLocks noGrp="1" noChangeArrowheads="1"/>
          </p:cNvSpPr>
          <p:nvPr>
            <p:ph type="body" sz="half" idx="1"/>
          </p:nvPr>
        </p:nvSpPr>
        <p:spPr>
          <a:xfrm>
            <a:off x="381000" y="838200"/>
            <a:ext cx="8610600" cy="5562600"/>
          </a:xfrm>
        </p:spPr>
        <p:txBody>
          <a:bodyPr/>
          <a:lstStyle/>
          <a:p>
            <a:pPr marL="514350" indent="-514350" algn="just" eaLnBrk="1" hangingPunct="1">
              <a:lnSpc>
                <a:spcPts val="3000"/>
              </a:lnSpc>
              <a:buFont typeface="+mj-lt"/>
              <a:buAutoNum type="arabicPeriod"/>
              <a:defRPr/>
            </a:pPr>
            <a:r>
              <a:rPr lang="en-US" altLang="en-US" b="1" dirty="0" smtClean="0">
                <a:solidFill>
                  <a:srgbClr val="FF3300"/>
                </a:solidFill>
                <a:latin typeface="Arial Narrow" pitchFamily="34" charset="0"/>
              </a:rPr>
              <a:t>Clinical specimens</a:t>
            </a:r>
          </a:p>
          <a:p>
            <a:pPr lvl="1" algn="just" eaLnBrk="1" hangingPunct="1">
              <a:lnSpc>
                <a:spcPts val="3000"/>
              </a:lnSpc>
              <a:defRPr/>
            </a:pPr>
            <a:r>
              <a:rPr lang="en-US" altLang="en-US" b="1" dirty="0" err="1" smtClean="0">
                <a:solidFill>
                  <a:srgbClr val="0070C0"/>
                </a:solidFill>
                <a:latin typeface="Arial Narrow" pitchFamily="34" charset="0"/>
              </a:rPr>
              <a:t>Gonnorhea</a:t>
            </a:r>
            <a:endParaRPr lang="en-US" altLang="en-US" b="1" dirty="0" smtClean="0">
              <a:solidFill>
                <a:srgbClr val="0070C0"/>
              </a:solidFill>
              <a:latin typeface="Arial Narrow" pitchFamily="34" charset="0"/>
            </a:endParaRPr>
          </a:p>
          <a:p>
            <a:pPr lvl="2" algn="just" eaLnBrk="1" hangingPunct="1">
              <a:lnSpc>
                <a:spcPts val="3000"/>
              </a:lnSpc>
              <a:defRPr/>
            </a:pPr>
            <a:r>
              <a:rPr lang="en-US" altLang="en-US" sz="2800" b="1" dirty="0" smtClean="0">
                <a:solidFill>
                  <a:srgbClr val="7030A0"/>
                </a:solidFill>
                <a:latin typeface="Arial Narrow" pitchFamily="34" charset="0"/>
              </a:rPr>
              <a:t>Female</a:t>
            </a:r>
            <a:endParaRPr lang="en-US" altLang="en-US" sz="2800" dirty="0" smtClean="0">
              <a:latin typeface="Arial Narrow" pitchFamily="34" charset="0"/>
            </a:endParaRPr>
          </a:p>
          <a:p>
            <a:pPr lvl="3" algn="just" eaLnBrk="1" hangingPunct="1">
              <a:lnSpc>
                <a:spcPts val="3000"/>
              </a:lnSpc>
              <a:defRPr/>
            </a:pPr>
            <a:r>
              <a:rPr lang="en-US" altLang="en-US" sz="2800" dirty="0" smtClean="0">
                <a:latin typeface="Arial Narrow" pitchFamily="34" charset="0"/>
              </a:rPr>
              <a:t>Cervical discharge in acute and chronic</a:t>
            </a:r>
          </a:p>
          <a:p>
            <a:pPr lvl="3" algn="just" eaLnBrk="1" hangingPunct="1">
              <a:lnSpc>
                <a:spcPts val="3000"/>
              </a:lnSpc>
              <a:defRPr/>
            </a:pPr>
            <a:r>
              <a:rPr lang="en-US" altLang="en-US" sz="2800" dirty="0" smtClean="0">
                <a:latin typeface="Arial Narrow" pitchFamily="34" charset="0"/>
              </a:rPr>
              <a:t>Cervical swab may give positive results</a:t>
            </a:r>
          </a:p>
          <a:p>
            <a:pPr lvl="2" algn="just" eaLnBrk="1" hangingPunct="1">
              <a:lnSpc>
                <a:spcPts val="3000"/>
              </a:lnSpc>
              <a:defRPr/>
            </a:pPr>
            <a:r>
              <a:rPr lang="en-US" altLang="en-US" sz="2800" b="1" dirty="0" smtClean="0">
                <a:solidFill>
                  <a:srgbClr val="7030A0"/>
                </a:solidFill>
                <a:latin typeface="Arial Narrow" pitchFamily="34" charset="0"/>
              </a:rPr>
              <a:t>Male</a:t>
            </a:r>
            <a:endParaRPr lang="en-US" altLang="en-US" sz="2800" dirty="0" smtClean="0">
              <a:latin typeface="Arial Narrow" pitchFamily="34" charset="0"/>
            </a:endParaRPr>
          </a:p>
          <a:p>
            <a:pPr lvl="3" algn="just" eaLnBrk="1" hangingPunct="1">
              <a:lnSpc>
                <a:spcPts val="3000"/>
              </a:lnSpc>
              <a:defRPr/>
            </a:pPr>
            <a:r>
              <a:rPr lang="en-US" altLang="en-US" sz="2800" dirty="0" smtClean="0">
                <a:latin typeface="Arial Narrow" pitchFamily="34" charset="0"/>
              </a:rPr>
              <a:t>Acute: Urethral purulent discharge after urinating</a:t>
            </a:r>
          </a:p>
          <a:p>
            <a:pPr lvl="3" algn="just" eaLnBrk="1" hangingPunct="1">
              <a:lnSpc>
                <a:spcPts val="3000"/>
              </a:lnSpc>
              <a:defRPr/>
            </a:pPr>
            <a:r>
              <a:rPr lang="en-US" altLang="en-US" sz="2800" dirty="0" smtClean="0">
                <a:latin typeface="Arial Narrow" pitchFamily="34" charset="0"/>
              </a:rPr>
              <a:t>Chronic: The morning drop or prostatic massage</a:t>
            </a:r>
          </a:p>
          <a:p>
            <a:pPr lvl="1" algn="just" eaLnBrk="1" hangingPunct="1">
              <a:lnSpc>
                <a:spcPts val="3000"/>
              </a:lnSpc>
              <a:defRPr/>
            </a:pPr>
            <a:r>
              <a:rPr lang="en-US" altLang="en-US" b="1" dirty="0" err="1" smtClean="0">
                <a:solidFill>
                  <a:srgbClr val="0070C0"/>
                </a:solidFill>
                <a:latin typeface="Arial Narrow" pitchFamily="34" charset="0"/>
              </a:rPr>
              <a:t>Ophthalmia</a:t>
            </a:r>
            <a:r>
              <a:rPr lang="en-US" altLang="en-US" b="1" dirty="0" smtClean="0">
                <a:solidFill>
                  <a:srgbClr val="0070C0"/>
                </a:solidFill>
                <a:latin typeface="Arial Narrow" pitchFamily="34" charset="0"/>
              </a:rPr>
              <a:t> </a:t>
            </a:r>
            <a:r>
              <a:rPr lang="en-US" altLang="en-US" b="1" dirty="0" err="1" smtClean="0">
                <a:solidFill>
                  <a:srgbClr val="0070C0"/>
                </a:solidFill>
                <a:latin typeface="Arial Narrow" pitchFamily="34" charset="0"/>
              </a:rPr>
              <a:t>neonatorum</a:t>
            </a:r>
            <a:endParaRPr lang="en-US" altLang="en-US" b="1" dirty="0" smtClean="0">
              <a:solidFill>
                <a:srgbClr val="0070C0"/>
              </a:solidFill>
              <a:latin typeface="Arial Narrow" pitchFamily="34" charset="0"/>
            </a:endParaRPr>
          </a:p>
          <a:p>
            <a:pPr lvl="2" algn="just" eaLnBrk="1" hangingPunct="1">
              <a:lnSpc>
                <a:spcPts val="3000"/>
              </a:lnSpc>
              <a:defRPr/>
            </a:pPr>
            <a:r>
              <a:rPr lang="en-US" altLang="en-US" sz="2800" dirty="0" err="1" smtClean="0">
                <a:latin typeface="Arial Narrow" pitchFamily="34" charset="0"/>
              </a:rPr>
              <a:t>Mucopurulent</a:t>
            </a:r>
            <a:r>
              <a:rPr lang="en-US" altLang="en-US" sz="2800" dirty="0" smtClean="0">
                <a:latin typeface="Arial Narrow" pitchFamily="34" charset="0"/>
              </a:rPr>
              <a:t> discharge</a:t>
            </a:r>
          </a:p>
          <a:p>
            <a:pPr marL="605790" indent="-514350" algn="just" eaLnBrk="1" fontAlgn="auto" hangingPunct="1">
              <a:lnSpc>
                <a:spcPts val="3000"/>
              </a:lnSpc>
              <a:spcAft>
                <a:spcPts val="0"/>
              </a:spcAft>
              <a:buFont typeface="+mj-lt"/>
              <a:buAutoNum type="arabicPeriod"/>
              <a:defRPr/>
            </a:pPr>
            <a:r>
              <a:rPr lang="en-US" altLang="en-US" b="1" dirty="0" smtClean="0">
                <a:solidFill>
                  <a:srgbClr val="FF0000"/>
                </a:solidFill>
                <a:latin typeface="Arial Narrow" pitchFamily="34" charset="0"/>
              </a:rPr>
              <a:t>Direct microscopy (Gram stain)</a:t>
            </a:r>
          </a:p>
          <a:p>
            <a:pPr marL="640080" lvl="1" indent="-274320" algn="just" eaLnBrk="1" fontAlgn="auto" hangingPunct="1">
              <a:lnSpc>
                <a:spcPts val="3000"/>
              </a:lnSpc>
              <a:spcAft>
                <a:spcPts val="0"/>
              </a:spcAft>
              <a:buFont typeface="Verdana"/>
              <a:buChar char="◦"/>
              <a:defRPr/>
            </a:pPr>
            <a:r>
              <a:rPr lang="en-US" sz="2600" dirty="0" smtClean="0">
                <a:latin typeface="Arial Narrow" pitchFamily="34" charset="0"/>
              </a:rPr>
              <a:t>Small, gram-negative </a:t>
            </a:r>
            <a:r>
              <a:rPr lang="en-US" sz="2600" dirty="0" err="1" smtClean="0">
                <a:latin typeface="Arial Narrow" pitchFamily="34" charset="0"/>
              </a:rPr>
              <a:t>diplococci</a:t>
            </a:r>
            <a:r>
              <a:rPr lang="en-US" sz="2600" dirty="0" smtClean="0">
                <a:latin typeface="Arial Narrow" pitchFamily="34" charset="0"/>
              </a:rPr>
              <a:t> in presence of PMN’s</a:t>
            </a:r>
          </a:p>
          <a:p>
            <a:pPr lvl="1" algn="just" eaLnBrk="1" hangingPunct="1">
              <a:lnSpc>
                <a:spcPts val="3000"/>
              </a:lnSpc>
              <a:defRPr/>
            </a:pPr>
            <a:endParaRPr lang="en-US" altLang="en-US" dirty="0" smtClean="0">
              <a:latin typeface="Arial Narrow" pitchFamily="34" charset="0"/>
            </a:endParaRPr>
          </a:p>
          <a:p>
            <a:pPr lvl="1" algn="just" eaLnBrk="1" hangingPunct="1">
              <a:lnSpc>
                <a:spcPts val="3000"/>
              </a:lnSpc>
              <a:defRPr/>
            </a:pPr>
            <a:endParaRPr lang="en-US" altLang="en-US" dirty="0" smtClean="0">
              <a:latin typeface="Arial Narrow" pitchFamily="34" charset="0"/>
            </a:endParaRPr>
          </a:p>
        </p:txBody>
      </p:sp>
      <p:sp>
        <p:nvSpPr>
          <p:cNvPr id="6" name="Slide Number Placeholder 5"/>
          <p:cNvSpPr>
            <a:spLocks noGrp="1"/>
          </p:cNvSpPr>
          <p:nvPr>
            <p:ph type="sldNum" sz="quarter" idx="4294967295"/>
          </p:nvPr>
        </p:nvSpPr>
        <p:spPr>
          <a:xfrm>
            <a:off x="7010400" y="6248400"/>
            <a:ext cx="2133600" cy="457200"/>
          </a:xfrm>
        </p:spPr>
        <p:txBody>
          <a:bodyPr rtlCol="0"/>
          <a:lstStyle/>
          <a:p>
            <a:pPr fontAlgn="auto">
              <a:spcBef>
                <a:spcPts val="0"/>
              </a:spcBef>
              <a:spcAft>
                <a:spcPts val="0"/>
              </a:spcAft>
              <a:defRPr/>
            </a:pPr>
            <a:fld id="{3D696A37-9BEE-4BC3-B724-23693DAECC51}" type="slidenum">
              <a:rPr lang="en-US">
                <a:solidFill>
                  <a:schemeClr val="tx1">
                    <a:tint val="75000"/>
                  </a:schemeClr>
                </a:solidFill>
                <a:latin typeface="+mn-lt"/>
                <a:cs typeface="+mn-cs"/>
              </a:rPr>
              <a:pPr fontAlgn="auto">
                <a:spcBef>
                  <a:spcPts val="0"/>
                </a:spcBef>
                <a:spcAft>
                  <a:spcPts val="0"/>
                </a:spcAft>
                <a:defRPr/>
              </a:pPr>
              <a:t>201</a:t>
            </a:fld>
            <a:endParaRPr lang="en-US">
              <a:solidFill>
                <a:schemeClr val="tx1">
                  <a:tint val="75000"/>
                </a:schemeClr>
              </a:solidFill>
              <a:latin typeface="+mn-lt"/>
              <a:cs typeface="+mn-cs"/>
            </a:endParaRPr>
          </a:p>
        </p:txBody>
      </p:sp>
      <p:sp>
        <p:nvSpPr>
          <p:cNvPr id="7" name="Footer Placeholder 6"/>
          <p:cNvSpPr>
            <a:spLocks noGrp="1"/>
          </p:cNvSpPr>
          <p:nvPr>
            <p:ph type="ftr" sz="quarter" idx="4294967295"/>
          </p:nvPr>
        </p:nvSpPr>
        <p:spPr>
          <a:xfrm>
            <a:off x="0" y="6248400"/>
            <a:ext cx="2895600" cy="457200"/>
          </a:xfrm>
        </p:spPr>
        <p:txBody>
          <a:bodyPr rtlCol="0"/>
          <a:lstStyle/>
          <a:p>
            <a:pPr fontAlgn="auto">
              <a:spcBef>
                <a:spcPts val="0"/>
              </a:spcBef>
              <a:spcAft>
                <a:spcPts val="0"/>
              </a:spcAft>
              <a:defRPr/>
            </a:pPr>
            <a:endParaRPr lang="en-US" dirty="0">
              <a:solidFill>
                <a:schemeClr val="tx1">
                  <a:tint val="75000"/>
                </a:schemeClr>
              </a:solidFill>
              <a:latin typeface="+mn-lt"/>
              <a:cs typeface="+mn-cs"/>
            </a:endParaRPr>
          </a:p>
        </p:txBody>
      </p:sp>
      <p:sp>
        <p:nvSpPr>
          <p:cNvPr id="165894" name="Text Box 8"/>
          <p:cNvSpPr txBox="1">
            <a:spLocks noChangeArrowheads="1"/>
          </p:cNvSpPr>
          <p:nvPr/>
        </p:nvSpPr>
        <p:spPr bwMode="auto">
          <a:xfrm>
            <a:off x="6172200" y="5638800"/>
            <a:ext cx="1524000" cy="457200"/>
          </a:xfrm>
          <a:prstGeom prst="rect">
            <a:avLst/>
          </a:prstGeom>
          <a:noFill/>
          <a:ln w="9525">
            <a:noFill/>
            <a:miter lim="800000"/>
            <a:headEnd/>
            <a:tailEnd/>
          </a:ln>
        </p:spPr>
        <p:txBody>
          <a:bodyPr>
            <a:spAutoFit/>
          </a:bodyPr>
          <a:lstStyle/>
          <a:p>
            <a:pPr algn="ctr">
              <a:spcBef>
                <a:spcPct val="50000"/>
              </a:spcBef>
            </a:pPr>
            <a:endParaRPr lang="en-US" altLang="en-US" sz="2400">
              <a:latin typeface="Times New Roman" pitchFamily="18" charset="0"/>
            </a:endParaRPr>
          </a:p>
        </p:txBody>
      </p:sp>
    </p:spTree>
  </p:cSld>
  <p:clrMapOvr>
    <a:masterClrMapping/>
  </p:clrMapOvr>
  <p:transition spd="slow"/>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533400" y="304800"/>
            <a:ext cx="7772400" cy="762000"/>
          </a:xfrm>
        </p:spPr>
        <p:txBody>
          <a:bodyPr/>
          <a:lstStyle/>
          <a:p>
            <a:pPr eaLnBrk="1" hangingPunct="1"/>
            <a:r>
              <a:rPr lang="en-US" altLang="en-US" b="1" smtClean="0">
                <a:solidFill>
                  <a:srgbClr val="002060"/>
                </a:solidFill>
                <a:latin typeface="Arial Narrow" pitchFamily="34" charset="0"/>
              </a:rPr>
              <a:t>Laboratory Diagnosis</a:t>
            </a:r>
            <a:endParaRPr lang="en-US" altLang="en-US" i="1" smtClean="0">
              <a:solidFill>
                <a:srgbClr val="002060"/>
              </a:solidFill>
              <a:latin typeface="Arial Narrow" pitchFamily="34" charset="0"/>
            </a:endParaRPr>
          </a:p>
        </p:txBody>
      </p:sp>
      <p:sp>
        <p:nvSpPr>
          <p:cNvPr id="22531" name="Rectangle 3"/>
          <p:cNvSpPr>
            <a:spLocks noGrp="1" noChangeArrowheads="1"/>
          </p:cNvSpPr>
          <p:nvPr>
            <p:ph type="body" sz="half" idx="1"/>
          </p:nvPr>
        </p:nvSpPr>
        <p:spPr>
          <a:xfrm>
            <a:off x="228600" y="1219200"/>
            <a:ext cx="8686800" cy="5105400"/>
          </a:xfrm>
        </p:spPr>
        <p:txBody>
          <a:bodyPr>
            <a:normAutofit/>
          </a:bodyPr>
          <a:lstStyle/>
          <a:p>
            <a:pPr marL="514350" indent="-514350" algn="just" eaLnBrk="1" fontAlgn="auto" hangingPunct="1">
              <a:lnSpc>
                <a:spcPts val="3360"/>
              </a:lnSpc>
              <a:spcAft>
                <a:spcPts val="0"/>
              </a:spcAft>
              <a:buFont typeface="+mj-lt"/>
              <a:buAutoNum type="arabicPeriod" startAt="3"/>
              <a:defRPr/>
            </a:pPr>
            <a:r>
              <a:rPr lang="en-US" altLang="en-US" b="1" dirty="0" smtClean="0">
                <a:solidFill>
                  <a:srgbClr val="FF0000"/>
                </a:solidFill>
                <a:latin typeface="Arial Narrow" pitchFamily="34" charset="0"/>
                <a:ea typeface="+mn-ea"/>
              </a:rPr>
              <a:t>Culture</a:t>
            </a:r>
            <a:endParaRPr lang="en-US" altLang="en-US" b="1" dirty="0">
              <a:solidFill>
                <a:srgbClr val="FF0000"/>
              </a:solidFill>
              <a:latin typeface="Arial Narrow" pitchFamily="34" charset="0"/>
              <a:ea typeface="+mn-ea"/>
            </a:endParaRPr>
          </a:p>
          <a:p>
            <a:pPr marL="640080" lvl="1" indent="-274320" algn="just" eaLnBrk="1" fontAlgn="auto" hangingPunct="1">
              <a:lnSpc>
                <a:spcPts val="3360"/>
              </a:lnSpc>
              <a:spcAft>
                <a:spcPts val="0"/>
              </a:spcAft>
              <a:buFont typeface="Wingdings 2"/>
              <a:buChar char=""/>
              <a:defRPr/>
            </a:pPr>
            <a:r>
              <a:rPr lang="en-US" altLang="en-US" sz="2600" dirty="0" smtClean="0">
                <a:latin typeface="Arial Narrow" pitchFamily="34" charset="0"/>
                <a:ea typeface="+mn-ea"/>
              </a:rPr>
              <a:t>Inoculate specimen on non selective (chocolate agar) or selective media [Thayer-Martin or Modified Thayer-Martin (MTM)]</a:t>
            </a:r>
          </a:p>
          <a:p>
            <a:pPr marL="640080" lvl="1" indent="-274320" algn="just" eaLnBrk="1" fontAlgn="auto" hangingPunct="1">
              <a:lnSpc>
                <a:spcPts val="3360"/>
              </a:lnSpc>
              <a:spcAft>
                <a:spcPts val="0"/>
              </a:spcAft>
              <a:buFont typeface="Wingdings 2"/>
              <a:buChar char=""/>
              <a:defRPr/>
            </a:pPr>
            <a:r>
              <a:rPr lang="en-US" altLang="en-US" dirty="0" smtClean="0">
                <a:latin typeface="Arial Narrow" pitchFamily="34" charset="0"/>
                <a:ea typeface="+mn-ea"/>
              </a:rPr>
              <a:t>Incubated </a:t>
            </a:r>
            <a:r>
              <a:rPr lang="en-US" altLang="en-US" dirty="0">
                <a:latin typeface="Arial Narrow" pitchFamily="34" charset="0"/>
                <a:ea typeface="+mn-ea"/>
              </a:rPr>
              <a:t>at 35</a:t>
            </a:r>
            <a:r>
              <a:rPr lang="en-US" altLang="en-US" baseline="30000" dirty="0">
                <a:latin typeface="Arial Narrow" pitchFamily="34" charset="0"/>
                <a:ea typeface="+mn-ea"/>
              </a:rPr>
              <a:t>0 </a:t>
            </a:r>
            <a:r>
              <a:rPr lang="en-US" altLang="en-US" dirty="0">
                <a:latin typeface="Arial Narrow" pitchFamily="34" charset="0"/>
                <a:ea typeface="+mn-ea"/>
              </a:rPr>
              <a:t>C in </a:t>
            </a:r>
            <a:r>
              <a:rPr lang="en-US" altLang="en-US" dirty="0" smtClean="0">
                <a:latin typeface="Arial Narrow" pitchFamily="34" charset="0"/>
                <a:ea typeface="+mn-ea"/>
              </a:rPr>
              <a:t>5</a:t>
            </a:r>
            <a:r>
              <a:rPr lang="en-US" altLang="en-US" dirty="0">
                <a:latin typeface="Arial Narrow" pitchFamily="34" charset="0"/>
                <a:ea typeface="+mn-ea"/>
              </a:rPr>
              <a:t>% </a:t>
            </a:r>
            <a:r>
              <a:rPr lang="en-US" altLang="en-US" dirty="0" smtClean="0">
                <a:latin typeface="Arial Narrow" pitchFamily="34" charset="0"/>
                <a:ea typeface="+mn-ea"/>
              </a:rPr>
              <a:t>CO</a:t>
            </a:r>
            <a:r>
              <a:rPr lang="en-US" altLang="en-US" baseline="-25000" dirty="0" smtClean="0">
                <a:latin typeface="Arial Narrow" pitchFamily="34" charset="0"/>
                <a:ea typeface="+mn-ea"/>
              </a:rPr>
              <a:t>2</a:t>
            </a:r>
            <a:endParaRPr lang="en-US" altLang="en-US" dirty="0">
              <a:latin typeface="Arial Narrow" pitchFamily="34" charset="0"/>
              <a:ea typeface="+mn-ea"/>
            </a:endParaRPr>
          </a:p>
          <a:p>
            <a:pPr marL="640080" lvl="1" indent="-274320" algn="just" eaLnBrk="1" fontAlgn="auto" hangingPunct="1">
              <a:lnSpc>
                <a:spcPts val="3360"/>
              </a:lnSpc>
              <a:spcAft>
                <a:spcPts val="0"/>
              </a:spcAft>
              <a:buFont typeface="Wingdings 2"/>
              <a:buChar char=""/>
              <a:defRPr/>
            </a:pPr>
            <a:r>
              <a:rPr lang="en-US" altLang="en-US" dirty="0" smtClean="0">
                <a:latin typeface="Arial Narrow" pitchFamily="34" charset="0"/>
                <a:ea typeface="+mn-ea"/>
              </a:rPr>
              <a:t>The suspected colonies are Gram-negative </a:t>
            </a:r>
            <a:r>
              <a:rPr lang="en-US" altLang="en-US" dirty="0" err="1" smtClean="0">
                <a:latin typeface="Arial Narrow" pitchFamily="34" charset="0"/>
                <a:ea typeface="+mn-ea"/>
              </a:rPr>
              <a:t>diplococci</a:t>
            </a:r>
            <a:r>
              <a:rPr lang="en-US" dirty="0" smtClean="0">
                <a:latin typeface="Arial Narrow" pitchFamily="34" charset="0"/>
                <a:ea typeface="+mn-ea"/>
              </a:rPr>
              <a:t> with adjacent sides flattened (like coffee beans)</a:t>
            </a:r>
            <a:endParaRPr lang="en-US" altLang="en-US" dirty="0" smtClean="0">
              <a:latin typeface="Arial Narrow" pitchFamily="34" charset="0"/>
              <a:ea typeface="+mn-ea"/>
            </a:endParaRPr>
          </a:p>
          <a:p>
            <a:pPr marL="480060" indent="-514350" algn="just" eaLnBrk="1" fontAlgn="auto" hangingPunct="1">
              <a:lnSpc>
                <a:spcPts val="3360"/>
              </a:lnSpc>
              <a:spcAft>
                <a:spcPts val="0"/>
              </a:spcAft>
              <a:buFont typeface="+mj-lt"/>
              <a:buAutoNum type="arabicPeriod" startAt="4"/>
              <a:defRPr/>
            </a:pPr>
            <a:r>
              <a:rPr lang="en-US" altLang="en-US" b="1" dirty="0" smtClean="0">
                <a:solidFill>
                  <a:srgbClr val="FF0000"/>
                </a:solidFill>
                <a:latin typeface="Arial Narrow" pitchFamily="34" charset="0"/>
                <a:ea typeface="+mn-ea"/>
              </a:rPr>
              <a:t>Biochemical tests</a:t>
            </a:r>
          </a:p>
          <a:p>
            <a:pPr marL="640080" lvl="1" indent="-274320" algn="just" eaLnBrk="1" fontAlgn="auto" hangingPunct="1">
              <a:lnSpc>
                <a:spcPts val="3360"/>
              </a:lnSpc>
              <a:spcAft>
                <a:spcPts val="0"/>
              </a:spcAft>
              <a:buFont typeface="Wingdings 2"/>
              <a:buChar char=""/>
              <a:defRPr/>
            </a:pPr>
            <a:r>
              <a:rPr lang="en-US" altLang="en-US" dirty="0" err="1" smtClean="0">
                <a:latin typeface="Arial Narrow" pitchFamily="34" charset="0"/>
                <a:ea typeface="+mn-ea"/>
              </a:rPr>
              <a:t>Oxidase</a:t>
            </a:r>
            <a:r>
              <a:rPr lang="en-US" altLang="en-US" dirty="0" smtClean="0">
                <a:latin typeface="Arial Narrow" pitchFamily="34" charset="0"/>
                <a:ea typeface="+mn-ea"/>
              </a:rPr>
              <a:t> + &amp; produce acid from glucose only</a:t>
            </a:r>
            <a:endParaRPr lang="en-US" altLang="en-US" dirty="0">
              <a:latin typeface="Arial Narrow" pitchFamily="34" charset="0"/>
              <a:ea typeface="+mn-ea"/>
            </a:endParaRPr>
          </a:p>
          <a:p>
            <a:pPr marL="1040130" lvl="2" indent="-274320" algn="just" eaLnBrk="1" fontAlgn="auto" hangingPunct="1">
              <a:lnSpc>
                <a:spcPts val="3360"/>
              </a:lnSpc>
              <a:spcAft>
                <a:spcPts val="0"/>
              </a:spcAft>
              <a:buFont typeface="Wingdings 2"/>
              <a:buChar char=""/>
              <a:defRPr/>
            </a:pPr>
            <a:r>
              <a:rPr lang="en-US" altLang="en-US" sz="2800" dirty="0" smtClean="0">
                <a:latin typeface="Arial Narrow" pitchFamily="34" charset="0"/>
                <a:ea typeface="+mn-ea"/>
              </a:rPr>
              <a:t>Fresh </a:t>
            </a:r>
            <a:r>
              <a:rPr lang="en-US" altLang="en-US" sz="2800" dirty="0">
                <a:latin typeface="Arial Narrow" pitchFamily="34" charset="0"/>
                <a:ea typeface="+mn-ea"/>
              </a:rPr>
              <a:t>growth must be used for testing, because </a:t>
            </a:r>
            <a:r>
              <a:rPr lang="en-US" sz="2800" i="1" dirty="0">
                <a:latin typeface="Arial Narrow" pitchFamily="34" charset="0"/>
                <a:ea typeface="+mn-ea"/>
              </a:rPr>
              <a:t>N. </a:t>
            </a:r>
            <a:r>
              <a:rPr lang="en-US" sz="2800" i="1" dirty="0" err="1">
                <a:latin typeface="Arial Narrow" pitchFamily="34" charset="0"/>
                <a:ea typeface="+mn-ea"/>
              </a:rPr>
              <a:t>gonorrhoeae</a:t>
            </a:r>
            <a:r>
              <a:rPr lang="en-US" sz="2800" dirty="0">
                <a:latin typeface="Arial Narrow" pitchFamily="34" charset="0"/>
                <a:ea typeface="+mn-ea"/>
              </a:rPr>
              <a:t> produces </a:t>
            </a:r>
            <a:r>
              <a:rPr lang="en-US" sz="2800" dirty="0" err="1">
                <a:latin typeface="Arial Narrow" pitchFamily="34" charset="0"/>
                <a:ea typeface="+mn-ea"/>
              </a:rPr>
              <a:t>autolytic</a:t>
            </a:r>
            <a:r>
              <a:rPr lang="en-US" sz="2800" dirty="0">
                <a:latin typeface="Arial Narrow" pitchFamily="34" charset="0"/>
                <a:ea typeface="+mn-ea"/>
              </a:rPr>
              <a:t> enzymes</a:t>
            </a:r>
            <a:endParaRPr lang="en-US" altLang="en-US" sz="2800" dirty="0">
              <a:latin typeface="Arial Narrow" pitchFamily="34" charset="0"/>
              <a:ea typeface="+mn-ea"/>
            </a:endParaRPr>
          </a:p>
          <a:p>
            <a:pPr marL="640080" lvl="1" indent="-274320" algn="just" eaLnBrk="1" fontAlgn="auto" hangingPunct="1">
              <a:lnSpc>
                <a:spcPts val="3360"/>
              </a:lnSpc>
              <a:spcAft>
                <a:spcPts val="0"/>
              </a:spcAft>
              <a:buFont typeface="Wingdings 2"/>
              <a:buChar char=""/>
              <a:defRPr/>
            </a:pPr>
            <a:endParaRPr lang="en-US" altLang="en-US" b="1" dirty="0">
              <a:latin typeface="Arial Narrow" pitchFamily="34" charset="0"/>
              <a:ea typeface="+mn-ea"/>
            </a:endParaRPr>
          </a:p>
          <a:p>
            <a:pPr marL="640080" lvl="1" indent="-274320" algn="just" eaLnBrk="1" fontAlgn="auto" hangingPunct="1">
              <a:lnSpc>
                <a:spcPts val="3360"/>
              </a:lnSpc>
              <a:spcAft>
                <a:spcPts val="0"/>
              </a:spcAft>
              <a:buFont typeface="Wingdings 2"/>
              <a:buChar char=""/>
              <a:defRPr/>
            </a:pPr>
            <a:endParaRPr lang="en-US" altLang="en-US" b="1" dirty="0">
              <a:latin typeface="Arial Narrow" pitchFamily="34" charset="0"/>
              <a:ea typeface="+mn-ea"/>
            </a:endParaRPr>
          </a:p>
        </p:txBody>
      </p:sp>
      <p:sp>
        <p:nvSpPr>
          <p:cNvPr id="6" name="Slide Number Placeholder 5"/>
          <p:cNvSpPr>
            <a:spLocks noGrp="1"/>
          </p:cNvSpPr>
          <p:nvPr>
            <p:ph type="sldNum" sz="quarter" idx="4294967295"/>
          </p:nvPr>
        </p:nvSpPr>
        <p:spPr>
          <a:xfrm>
            <a:off x="7010400" y="6248400"/>
            <a:ext cx="2133600" cy="457200"/>
          </a:xfrm>
        </p:spPr>
        <p:txBody>
          <a:bodyPr rtlCol="0"/>
          <a:lstStyle/>
          <a:p>
            <a:pPr fontAlgn="auto">
              <a:spcBef>
                <a:spcPts val="0"/>
              </a:spcBef>
              <a:spcAft>
                <a:spcPts val="0"/>
              </a:spcAft>
              <a:defRPr/>
            </a:pPr>
            <a:fld id="{02D4649D-36D4-487F-9DEA-7E9FA3909EC1}" type="slidenum">
              <a:rPr lang="en-US">
                <a:solidFill>
                  <a:schemeClr val="tx1">
                    <a:tint val="75000"/>
                  </a:schemeClr>
                </a:solidFill>
                <a:latin typeface="+mn-lt"/>
                <a:cs typeface="+mn-cs"/>
              </a:rPr>
              <a:pPr fontAlgn="auto">
                <a:spcBef>
                  <a:spcPts val="0"/>
                </a:spcBef>
                <a:spcAft>
                  <a:spcPts val="0"/>
                </a:spcAft>
                <a:defRPr/>
              </a:pPr>
              <a:t>202</a:t>
            </a:fld>
            <a:endParaRPr lang="en-US">
              <a:solidFill>
                <a:schemeClr val="tx1">
                  <a:tint val="75000"/>
                </a:schemeClr>
              </a:solidFill>
              <a:latin typeface="+mn-lt"/>
              <a:cs typeface="+mn-cs"/>
            </a:endParaRPr>
          </a:p>
        </p:txBody>
      </p:sp>
      <p:sp>
        <p:nvSpPr>
          <p:cNvPr id="7" name="Footer Placeholder 6"/>
          <p:cNvSpPr>
            <a:spLocks noGrp="1"/>
          </p:cNvSpPr>
          <p:nvPr>
            <p:ph type="ftr" sz="quarter" idx="4294967295"/>
          </p:nvPr>
        </p:nvSpPr>
        <p:spPr>
          <a:xfrm>
            <a:off x="0" y="6248400"/>
            <a:ext cx="2895600" cy="457200"/>
          </a:xfrm>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Tree>
  </p:cSld>
  <p:clrMapOvr>
    <a:masterClrMapping/>
  </p:clrMapOvr>
  <p:transition spd="slow"/>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ext Box 2"/>
          <p:cNvSpPr txBox="1">
            <a:spLocks noChangeArrowheads="1"/>
          </p:cNvSpPr>
          <p:nvPr/>
        </p:nvSpPr>
        <p:spPr bwMode="auto">
          <a:xfrm>
            <a:off x="228600" y="1138238"/>
            <a:ext cx="8839200" cy="5135562"/>
          </a:xfrm>
          <a:prstGeom prst="rect">
            <a:avLst/>
          </a:prstGeom>
          <a:noFill/>
          <a:ln w="9525" algn="ctr">
            <a:noFill/>
            <a:miter lim="800000"/>
            <a:headEnd/>
            <a:tailEnd/>
          </a:ln>
        </p:spPr>
        <p:txBody>
          <a:bodyPr>
            <a:spAutoFit/>
          </a:bodyPr>
          <a:lstStyle/>
          <a:p>
            <a:pPr marL="404813" indent="-344488" algn="just" rtl="0">
              <a:lnSpc>
                <a:spcPts val="3600"/>
              </a:lnSpc>
              <a:buFont typeface="Wingdings" pitchFamily="2" charset="2"/>
              <a:buChar char="§"/>
            </a:pPr>
            <a:r>
              <a:rPr lang="en-US" altLang="en-US" sz="2800">
                <a:latin typeface="Arial Narrow" pitchFamily="34" charset="0"/>
              </a:rPr>
              <a:t> Penicillin no longer drug of choice due to: </a:t>
            </a:r>
          </a:p>
          <a:p>
            <a:pPr marL="688975" lvl="1" indent="-169863" algn="just" rtl="0">
              <a:lnSpc>
                <a:spcPts val="3600"/>
              </a:lnSpc>
              <a:buFont typeface="Wingdings" pitchFamily="2" charset="2"/>
              <a:buChar char="§"/>
            </a:pPr>
            <a:r>
              <a:rPr lang="en-US" altLang="en-US" sz="2800">
                <a:latin typeface="Arial Narrow" pitchFamily="34" charset="0"/>
              </a:rPr>
              <a:t>Continuing rise in the MIC</a:t>
            </a:r>
          </a:p>
          <a:p>
            <a:pPr marL="688975" lvl="1" indent="-169863" algn="just" rtl="0">
              <a:lnSpc>
                <a:spcPts val="3600"/>
              </a:lnSpc>
              <a:buFont typeface="Wingdings" pitchFamily="2" charset="2"/>
              <a:buChar char="§"/>
            </a:pPr>
            <a:r>
              <a:rPr lang="en-US" altLang="en-US" sz="2800">
                <a:latin typeface="Arial Narrow" pitchFamily="34" charset="0"/>
              </a:rPr>
              <a:t>Beta-lactamase production (some strains)</a:t>
            </a:r>
          </a:p>
          <a:p>
            <a:pPr marL="404813" indent="-344488" algn="just" rtl="0">
              <a:lnSpc>
                <a:spcPts val="3600"/>
              </a:lnSpc>
              <a:buFont typeface="Wingdings" pitchFamily="2" charset="2"/>
              <a:buChar char="§"/>
            </a:pPr>
            <a:r>
              <a:rPr lang="en-US" altLang="en-US" sz="2800">
                <a:latin typeface="Arial Narrow" pitchFamily="34" charset="0"/>
              </a:rPr>
              <a:t>Ceftriaxone, cefixime or fluoroquinolone combined with doxycycline or azithromycin for dual infections with </a:t>
            </a:r>
            <a:r>
              <a:rPr lang="en-US" altLang="en-US" sz="2800" i="1">
                <a:latin typeface="Arial Narrow" pitchFamily="34" charset="0"/>
              </a:rPr>
              <a:t>Chlamydia</a:t>
            </a:r>
            <a:endParaRPr lang="en-US" altLang="en-US" sz="2800">
              <a:latin typeface="Arial Narrow" pitchFamily="34" charset="0"/>
            </a:endParaRPr>
          </a:p>
          <a:p>
            <a:pPr marL="404813" indent="-344488" algn="just" rtl="0">
              <a:lnSpc>
                <a:spcPts val="3600"/>
              </a:lnSpc>
              <a:buFont typeface="Wingdings" pitchFamily="2" charset="2"/>
              <a:buChar char="§"/>
            </a:pPr>
            <a:r>
              <a:rPr lang="en-US" altLang="en-US" sz="2800">
                <a:latin typeface="Arial Narrow" pitchFamily="34" charset="0"/>
              </a:rPr>
              <a:t>Chemoprophylaxis  against gonorrhea is of little value</a:t>
            </a:r>
          </a:p>
          <a:p>
            <a:pPr marL="404813" indent="-344488" algn="just" rtl="0">
              <a:lnSpc>
                <a:spcPts val="3600"/>
              </a:lnSpc>
              <a:buFont typeface="Wingdings" pitchFamily="2" charset="2"/>
              <a:buChar char="§"/>
            </a:pPr>
            <a:r>
              <a:rPr lang="en-US" altLang="en-US" sz="2800">
                <a:latin typeface="Arial Narrow" pitchFamily="34" charset="0"/>
              </a:rPr>
              <a:t>Chemoprophylaxis against ophthalmia neonatorum with 1% silver nitrate 1% tetracycline or 0.5% erythromycin eye ointment</a:t>
            </a:r>
          </a:p>
          <a:p>
            <a:pPr marL="404813" indent="-344488" algn="just" rtl="0">
              <a:lnSpc>
                <a:spcPts val="3600"/>
              </a:lnSpc>
              <a:buFont typeface="Wingdings" pitchFamily="2" charset="2"/>
              <a:buChar char="§"/>
            </a:pPr>
            <a:r>
              <a:rPr lang="en-US" altLang="en-US" sz="2800">
                <a:latin typeface="Arial Narrow" pitchFamily="34" charset="0"/>
              </a:rPr>
              <a:t>Measures to limit epidemic include education, detection, and follow-up screening of sexual partners, use of condoms</a:t>
            </a:r>
          </a:p>
          <a:p>
            <a:pPr marL="404813" indent="-344488" algn="just" rtl="0">
              <a:lnSpc>
                <a:spcPts val="3600"/>
              </a:lnSpc>
              <a:buFont typeface="Wingdings" pitchFamily="2" charset="2"/>
              <a:buChar char="§"/>
            </a:pPr>
            <a:r>
              <a:rPr lang="en-US" altLang="en-US" sz="2800">
                <a:latin typeface="Arial Narrow" pitchFamily="34" charset="0"/>
              </a:rPr>
              <a:t>No vaccine is available</a:t>
            </a:r>
          </a:p>
        </p:txBody>
      </p:sp>
      <p:sp>
        <p:nvSpPr>
          <p:cNvPr id="167939" name="Title 7"/>
          <p:cNvSpPr>
            <a:spLocks noGrp="1"/>
          </p:cNvSpPr>
          <p:nvPr>
            <p:ph type="title"/>
          </p:nvPr>
        </p:nvSpPr>
        <p:spPr>
          <a:xfrm>
            <a:off x="457200" y="274638"/>
            <a:ext cx="8229600" cy="792162"/>
          </a:xfrm>
        </p:spPr>
        <p:txBody>
          <a:bodyPr/>
          <a:lstStyle/>
          <a:p>
            <a:r>
              <a:rPr lang="en-US" altLang="en-US" b="1" smtClean="0">
                <a:solidFill>
                  <a:srgbClr val="002060"/>
                </a:solidFill>
              </a:rPr>
              <a:t>Prevention and control</a:t>
            </a:r>
            <a:endParaRPr lang="ar-SA" altLang="en-US" b="1" smtClean="0">
              <a:solidFill>
                <a:srgbClr val="002060"/>
              </a:solidFill>
            </a:endParaRP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09E5D308-0B22-4075-96E3-D8D270B07954}" type="slidenum">
              <a:rPr lang="en-US">
                <a:solidFill>
                  <a:schemeClr val="tx1">
                    <a:tint val="75000"/>
                  </a:schemeClr>
                </a:solidFill>
                <a:latin typeface="+mn-lt"/>
                <a:cs typeface="+mn-cs"/>
              </a:rPr>
              <a:pPr fontAlgn="auto">
                <a:spcBef>
                  <a:spcPts val="0"/>
                </a:spcBef>
                <a:spcAft>
                  <a:spcPts val="0"/>
                </a:spcAft>
                <a:defRPr/>
              </a:pPr>
              <a:t>203</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ext Box 2"/>
          <p:cNvSpPr txBox="1">
            <a:spLocks noChangeArrowheads="1"/>
          </p:cNvSpPr>
          <p:nvPr/>
        </p:nvSpPr>
        <p:spPr bwMode="auto">
          <a:xfrm>
            <a:off x="381000" y="1169988"/>
            <a:ext cx="8686800" cy="1446212"/>
          </a:xfrm>
          <a:prstGeom prst="rect">
            <a:avLst/>
          </a:prstGeom>
          <a:noFill/>
          <a:ln w="9525" algn="ctr">
            <a:noFill/>
            <a:miter lim="800000"/>
            <a:headEnd/>
            <a:tailEnd/>
          </a:ln>
        </p:spPr>
        <p:txBody>
          <a:bodyPr>
            <a:spAutoFit/>
          </a:bodyPr>
          <a:lstStyle/>
          <a:p>
            <a:pPr algn="just" rtl="0">
              <a:buFont typeface="Wingdings" pitchFamily="2" charset="2"/>
              <a:buChar char="§"/>
            </a:pPr>
            <a:r>
              <a:rPr lang="en-US" altLang="en-US" sz="2800">
                <a:latin typeface="Arial Narrow" pitchFamily="34" charset="0"/>
              </a:rPr>
              <a:t>Encapsulated small, gram-negative diplococci </a:t>
            </a:r>
          </a:p>
          <a:p>
            <a:pPr algn="just" rtl="0">
              <a:buFont typeface="Wingdings" pitchFamily="2" charset="2"/>
              <a:buChar char="§"/>
            </a:pPr>
            <a:r>
              <a:rPr lang="en-US" altLang="en-US" sz="2800">
                <a:latin typeface="Arial Narrow" pitchFamily="34" charset="0"/>
              </a:rPr>
              <a:t>Similar to </a:t>
            </a:r>
            <a:r>
              <a:rPr lang="en-US" altLang="en-US" sz="2800" i="1">
                <a:latin typeface="Arial Narrow" pitchFamily="34" charset="0"/>
              </a:rPr>
              <a:t>Neisseria gonorrhoeae</a:t>
            </a:r>
          </a:p>
          <a:p>
            <a:pPr algn="just" rtl="0">
              <a:buFont typeface="Wingdings" pitchFamily="2" charset="2"/>
              <a:buChar char="§"/>
            </a:pPr>
            <a:r>
              <a:rPr lang="en-US" altLang="en-US" sz="3200" b="1">
                <a:solidFill>
                  <a:srgbClr val="FF0000"/>
                </a:solidFill>
                <a:latin typeface="Arial Narrow" pitchFamily="34" charset="0"/>
              </a:rPr>
              <a:t>The main differences are</a:t>
            </a:r>
          </a:p>
        </p:txBody>
      </p:sp>
      <p:graphicFrame>
        <p:nvGraphicFramePr>
          <p:cNvPr id="4" name="Content Placeholder 3"/>
          <p:cNvGraphicFramePr>
            <a:graphicFrameLocks/>
          </p:cNvGraphicFramePr>
          <p:nvPr/>
        </p:nvGraphicFramePr>
        <p:xfrm>
          <a:off x="381000" y="2743200"/>
          <a:ext cx="8401050" cy="3489324"/>
        </p:xfrm>
        <a:graphic>
          <a:graphicData uri="http://schemas.openxmlformats.org/drawingml/2006/table">
            <a:tbl>
              <a:tblPr firstRow="1" bandRow="1">
                <a:tableStyleId>{5C22544A-7EE6-4342-B048-85BDC9FD1C3A}</a:tableStyleId>
              </a:tblPr>
              <a:tblGrid>
                <a:gridCol w="3505200"/>
                <a:gridCol w="2286000"/>
                <a:gridCol w="2609850"/>
              </a:tblGrid>
              <a:tr h="581554">
                <a:tc>
                  <a:txBody>
                    <a:bodyPr/>
                    <a:lstStyle/>
                    <a:p>
                      <a:pPr>
                        <a:lnSpc>
                          <a:spcPct val="100000"/>
                        </a:lnSpc>
                      </a:pPr>
                      <a:endParaRPr lang="en-US" sz="2800" dirty="0">
                        <a:latin typeface="Arial Narrow" pitchFamily="34" charset="0"/>
                      </a:endParaRPr>
                    </a:p>
                  </a:txBody>
                  <a:tcPr marT="45704" marB="45704"/>
                </a:tc>
                <a:tc>
                  <a:txBody>
                    <a:bodyPr/>
                    <a:lstStyle/>
                    <a:p>
                      <a:pPr>
                        <a:lnSpc>
                          <a:spcPct val="100000"/>
                        </a:lnSpc>
                      </a:pPr>
                      <a:r>
                        <a:rPr lang="en-US" sz="2800" i="1" dirty="0" smtClean="0">
                          <a:latin typeface="Arial Narrow" pitchFamily="34" charset="0"/>
                        </a:rPr>
                        <a:t>N.</a:t>
                      </a:r>
                      <a:r>
                        <a:rPr lang="en-US" sz="2800" i="1" baseline="0" dirty="0" smtClean="0">
                          <a:latin typeface="Arial Narrow" pitchFamily="34" charset="0"/>
                        </a:rPr>
                        <a:t> gonorrhea</a:t>
                      </a:r>
                      <a:endParaRPr lang="en-US" sz="2800" i="1" dirty="0">
                        <a:latin typeface="Arial Narrow" pitchFamily="34" charset="0"/>
                      </a:endParaRPr>
                    </a:p>
                  </a:txBody>
                  <a:tcPr marT="45704" marB="45704"/>
                </a:tc>
                <a:tc>
                  <a:txBody>
                    <a:bodyPr/>
                    <a:lstStyle/>
                    <a:p>
                      <a:pPr>
                        <a:lnSpc>
                          <a:spcPct val="100000"/>
                        </a:lnSpc>
                      </a:pPr>
                      <a:r>
                        <a:rPr lang="en-US" sz="2800" i="1" dirty="0" smtClean="0">
                          <a:latin typeface="Arial Narrow" pitchFamily="34" charset="0"/>
                        </a:rPr>
                        <a:t>N. </a:t>
                      </a:r>
                      <a:r>
                        <a:rPr lang="en-US" sz="2800" i="1" dirty="0" err="1" smtClean="0">
                          <a:latin typeface="Arial Narrow" pitchFamily="34" charset="0"/>
                        </a:rPr>
                        <a:t>meningitidis</a:t>
                      </a:r>
                      <a:endParaRPr lang="en-US" sz="2800" i="1" dirty="0">
                        <a:latin typeface="Arial Narrow" pitchFamily="34" charset="0"/>
                      </a:endParaRPr>
                    </a:p>
                  </a:txBody>
                  <a:tcPr marT="45704" marB="45704"/>
                </a:tc>
              </a:tr>
              <a:tr h="581554">
                <a:tc>
                  <a:txBody>
                    <a:bodyPr/>
                    <a:lstStyle/>
                    <a:p>
                      <a:pPr>
                        <a:lnSpc>
                          <a:spcPct val="100000"/>
                        </a:lnSpc>
                      </a:pPr>
                      <a:r>
                        <a:rPr lang="en-US" sz="2800" b="1" dirty="0" smtClean="0">
                          <a:solidFill>
                            <a:srgbClr val="7030A0"/>
                          </a:solidFill>
                          <a:latin typeface="Arial Narrow" pitchFamily="34" charset="0"/>
                        </a:rPr>
                        <a:t>Portal of entry</a:t>
                      </a:r>
                      <a:endParaRPr lang="en-US" sz="2800" b="1" dirty="0">
                        <a:solidFill>
                          <a:srgbClr val="7030A0"/>
                        </a:solidFill>
                        <a:latin typeface="Arial Narrow" pitchFamily="34" charset="0"/>
                      </a:endParaRPr>
                    </a:p>
                  </a:txBody>
                  <a:tcPr marT="45704" marB="45704"/>
                </a:tc>
                <a:tc>
                  <a:txBody>
                    <a:bodyPr/>
                    <a:lstStyle/>
                    <a:p>
                      <a:pPr>
                        <a:lnSpc>
                          <a:spcPct val="100000"/>
                        </a:lnSpc>
                      </a:pPr>
                      <a:r>
                        <a:rPr lang="en-US" sz="2800" dirty="0" smtClean="0">
                          <a:latin typeface="Arial Narrow" pitchFamily="34" charset="0"/>
                        </a:rPr>
                        <a:t>Genital tract</a:t>
                      </a:r>
                      <a:endParaRPr lang="en-US" sz="2800" dirty="0">
                        <a:latin typeface="Arial Narrow" pitchFamily="34" charset="0"/>
                      </a:endParaRPr>
                    </a:p>
                  </a:txBody>
                  <a:tcPr marT="45704" marB="45704"/>
                </a:tc>
                <a:tc>
                  <a:txBody>
                    <a:bodyPr/>
                    <a:lstStyle/>
                    <a:p>
                      <a:pPr>
                        <a:lnSpc>
                          <a:spcPct val="100000"/>
                        </a:lnSpc>
                      </a:pPr>
                      <a:r>
                        <a:rPr lang="en-US" sz="2800" dirty="0" smtClean="0">
                          <a:latin typeface="Arial Narrow" pitchFamily="34" charset="0"/>
                        </a:rPr>
                        <a:t>Respiratory tract</a:t>
                      </a:r>
                      <a:endParaRPr lang="en-US" sz="2800" dirty="0">
                        <a:latin typeface="Arial Narrow" pitchFamily="34" charset="0"/>
                      </a:endParaRPr>
                    </a:p>
                  </a:txBody>
                  <a:tcPr marT="45704" marB="45704"/>
                </a:tc>
              </a:tr>
              <a:tr h="581554">
                <a:tc>
                  <a:txBody>
                    <a:bodyPr/>
                    <a:lstStyle/>
                    <a:p>
                      <a:pPr>
                        <a:lnSpc>
                          <a:spcPct val="100000"/>
                        </a:lnSpc>
                      </a:pPr>
                      <a:r>
                        <a:rPr lang="en-US" sz="2800" b="1" dirty="0" smtClean="0">
                          <a:solidFill>
                            <a:srgbClr val="7030A0"/>
                          </a:solidFill>
                          <a:latin typeface="Arial Narrow" pitchFamily="34" charset="0"/>
                        </a:rPr>
                        <a:t>Polysaccharide capsule</a:t>
                      </a:r>
                      <a:endParaRPr lang="en-US" sz="2800" b="1" dirty="0">
                        <a:solidFill>
                          <a:srgbClr val="7030A0"/>
                        </a:solidFill>
                        <a:latin typeface="Arial Narrow" pitchFamily="34" charset="0"/>
                      </a:endParaRPr>
                    </a:p>
                  </a:txBody>
                  <a:tcPr marT="45704" marB="45704"/>
                </a:tc>
                <a:tc>
                  <a:txBody>
                    <a:bodyPr/>
                    <a:lstStyle/>
                    <a:p>
                      <a:pPr>
                        <a:lnSpc>
                          <a:spcPct val="100000"/>
                        </a:lnSpc>
                      </a:pPr>
                      <a:r>
                        <a:rPr lang="en-US" sz="2800" dirty="0" smtClean="0">
                          <a:latin typeface="Arial Narrow" pitchFamily="34" charset="0"/>
                        </a:rPr>
                        <a:t>Absent</a:t>
                      </a:r>
                      <a:endParaRPr lang="en-US" sz="2800" dirty="0">
                        <a:latin typeface="Arial Narrow" pitchFamily="34" charset="0"/>
                      </a:endParaRPr>
                    </a:p>
                  </a:txBody>
                  <a:tcPr marT="45704" marB="45704"/>
                </a:tc>
                <a:tc>
                  <a:txBody>
                    <a:bodyPr/>
                    <a:lstStyle/>
                    <a:p>
                      <a:pPr>
                        <a:lnSpc>
                          <a:spcPct val="100000"/>
                        </a:lnSpc>
                      </a:pPr>
                      <a:r>
                        <a:rPr lang="en-US" sz="2800" dirty="0" smtClean="0">
                          <a:latin typeface="Arial Narrow" pitchFamily="34" charset="0"/>
                        </a:rPr>
                        <a:t>Present</a:t>
                      </a:r>
                      <a:endParaRPr lang="en-US" sz="2800" dirty="0">
                        <a:latin typeface="Arial Narrow" pitchFamily="34" charset="0"/>
                      </a:endParaRPr>
                    </a:p>
                  </a:txBody>
                  <a:tcPr marT="45704" marB="45704"/>
                </a:tc>
              </a:tr>
              <a:tr h="581554">
                <a:tc>
                  <a:txBody>
                    <a:bodyPr/>
                    <a:lstStyle/>
                    <a:p>
                      <a:pPr>
                        <a:lnSpc>
                          <a:spcPct val="100000"/>
                        </a:lnSpc>
                      </a:pPr>
                      <a:r>
                        <a:rPr lang="en-US" sz="2800" b="1" dirty="0" smtClean="0">
                          <a:solidFill>
                            <a:srgbClr val="7030A0"/>
                          </a:solidFill>
                          <a:latin typeface="Arial Narrow" pitchFamily="34" charset="0"/>
                        </a:rPr>
                        <a:t>Beta-</a:t>
                      </a:r>
                      <a:r>
                        <a:rPr lang="en-US" sz="2800" b="1" dirty="0" err="1" smtClean="0">
                          <a:solidFill>
                            <a:srgbClr val="7030A0"/>
                          </a:solidFill>
                          <a:latin typeface="Arial Narrow" pitchFamily="34" charset="0"/>
                        </a:rPr>
                        <a:t>lactamase</a:t>
                      </a:r>
                      <a:r>
                        <a:rPr lang="en-US" sz="2800" b="1" dirty="0" smtClean="0">
                          <a:solidFill>
                            <a:srgbClr val="7030A0"/>
                          </a:solidFill>
                          <a:latin typeface="Arial Narrow" pitchFamily="34" charset="0"/>
                        </a:rPr>
                        <a:t> </a:t>
                      </a:r>
                      <a:endParaRPr lang="en-US" sz="2800" b="1" dirty="0">
                        <a:solidFill>
                          <a:srgbClr val="7030A0"/>
                        </a:solidFill>
                        <a:latin typeface="Arial Narrow" pitchFamily="34" charset="0"/>
                      </a:endParaRPr>
                    </a:p>
                  </a:txBody>
                  <a:tcPr marT="45704" marB="45704"/>
                </a:tc>
                <a:tc>
                  <a:txBody>
                    <a:bodyPr/>
                    <a:lstStyle/>
                    <a:p>
                      <a:pPr>
                        <a:lnSpc>
                          <a:spcPct val="100000"/>
                        </a:lnSpc>
                      </a:pPr>
                      <a:r>
                        <a:rPr lang="en-US" sz="2800" dirty="0" smtClean="0">
                          <a:latin typeface="Arial Narrow" pitchFamily="34" charset="0"/>
                        </a:rPr>
                        <a:t>Some</a:t>
                      </a:r>
                      <a:endParaRPr lang="en-US" sz="2800" dirty="0">
                        <a:latin typeface="Arial Narrow" pitchFamily="34" charset="0"/>
                      </a:endParaRPr>
                    </a:p>
                  </a:txBody>
                  <a:tcPr marT="45704" marB="45704"/>
                </a:tc>
                <a:tc>
                  <a:txBody>
                    <a:bodyPr/>
                    <a:lstStyle/>
                    <a:p>
                      <a:pPr>
                        <a:lnSpc>
                          <a:spcPct val="100000"/>
                        </a:lnSpc>
                      </a:pPr>
                      <a:r>
                        <a:rPr lang="en-US" sz="2800" dirty="0" smtClean="0">
                          <a:latin typeface="Arial Narrow" pitchFamily="34" charset="0"/>
                        </a:rPr>
                        <a:t>None</a:t>
                      </a:r>
                      <a:endParaRPr lang="en-US" sz="2800" dirty="0">
                        <a:latin typeface="Arial Narrow" pitchFamily="34" charset="0"/>
                      </a:endParaRPr>
                    </a:p>
                  </a:txBody>
                  <a:tcPr marT="45704" marB="45704"/>
                </a:tc>
              </a:tr>
              <a:tr h="581554">
                <a:tc>
                  <a:txBody>
                    <a:bodyPr/>
                    <a:lstStyle/>
                    <a:p>
                      <a:pPr>
                        <a:lnSpc>
                          <a:spcPct val="100000"/>
                        </a:lnSpc>
                      </a:pPr>
                      <a:r>
                        <a:rPr lang="en-US" sz="2800" b="1" dirty="0" smtClean="0">
                          <a:solidFill>
                            <a:srgbClr val="7030A0"/>
                          </a:solidFill>
                          <a:latin typeface="Arial Narrow" pitchFamily="34" charset="0"/>
                        </a:rPr>
                        <a:t>Acid from maltose</a:t>
                      </a:r>
                      <a:endParaRPr lang="en-US" sz="2800" b="1" dirty="0">
                        <a:solidFill>
                          <a:srgbClr val="7030A0"/>
                        </a:solidFill>
                        <a:latin typeface="Arial Narrow" pitchFamily="34" charset="0"/>
                      </a:endParaRPr>
                    </a:p>
                  </a:txBody>
                  <a:tcPr marT="45704" marB="4570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latin typeface="Arial Narrow" pitchFamily="34" charset="0"/>
                        </a:rPr>
                        <a:t>Negative</a:t>
                      </a:r>
                    </a:p>
                  </a:txBody>
                  <a:tcPr marT="45704" marB="4570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latin typeface="Arial Narrow" pitchFamily="34" charset="0"/>
                        </a:rPr>
                        <a:t>Positive</a:t>
                      </a:r>
                    </a:p>
                  </a:txBody>
                  <a:tcPr marT="45704" marB="45704"/>
                </a:tc>
              </a:tr>
              <a:tr h="581554">
                <a:tc>
                  <a:txBody>
                    <a:bodyPr/>
                    <a:lstStyle/>
                    <a:p>
                      <a:pPr>
                        <a:lnSpc>
                          <a:spcPct val="100000"/>
                        </a:lnSpc>
                      </a:pPr>
                      <a:r>
                        <a:rPr lang="en-US" sz="2800" b="1" dirty="0" smtClean="0">
                          <a:solidFill>
                            <a:srgbClr val="7030A0"/>
                          </a:solidFill>
                          <a:latin typeface="Arial Narrow" pitchFamily="34" charset="0"/>
                        </a:rPr>
                        <a:t>Vaccine</a:t>
                      </a:r>
                      <a:endParaRPr lang="en-US" sz="2800" b="1" dirty="0">
                        <a:solidFill>
                          <a:srgbClr val="7030A0"/>
                        </a:solidFill>
                        <a:latin typeface="Arial Narrow" pitchFamily="34" charset="0"/>
                      </a:endParaRPr>
                    </a:p>
                  </a:txBody>
                  <a:tcPr marT="45704" marB="45704"/>
                </a:tc>
                <a:tc>
                  <a:txBody>
                    <a:bodyPr/>
                    <a:lstStyle/>
                    <a:p>
                      <a:pPr>
                        <a:lnSpc>
                          <a:spcPct val="100000"/>
                        </a:lnSpc>
                      </a:pPr>
                      <a:r>
                        <a:rPr lang="en-US" sz="2800" dirty="0" smtClean="0">
                          <a:latin typeface="Arial Narrow" pitchFamily="34" charset="0"/>
                        </a:rPr>
                        <a:t>Not</a:t>
                      </a:r>
                      <a:r>
                        <a:rPr lang="en-US" sz="2800" baseline="0" dirty="0" smtClean="0">
                          <a:latin typeface="Arial Narrow" pitchFamily="34" charset="0"/>
                        </a:rPr>
                        <a:t> available</a:t>
                      </a:r>
                      <a:endParaRPr lang="en-US" sz="2800" dirty="0">
                        <a:latin typeface="Arial Narrow" pitchFamily="34" charset="0"/>
                      </a:endParaRPr>
                    </a:p>
                  </a:txBody>
                  <a:tcPr marT="45704" marB="45704"/>
                </a:tc>
                <a:tc>
                  <a:txBody>
                    <a:bodyPr/>
                    <a:lstStyle/>
                    <a:p>
                      <a:pPr>
                        <a:lnSpc>
                          <a:spcPct val="100000"/>
                        </a:lnSpc>
                      </a:pPr>
                      <a:r>
                        <a:rPr lang="en-US" sz="2800" dirty="0" smtClean="0">
                          <a:latin typeface="Arial Narrow" pitchFamily="34" charset="0"/>
                        </a:rPr>
                        <a:t>Available</a:t>
                      </a:r>
                      <a:endParaRPr lang="en-US" sz="2800" dirty="0">
                        <a:latin typeface="Arial Narrow" pitchFamily="34" charset="0"/>
                      </a:endParaRPr>
                    </a:p>
                  </a:txBody>
                  <a:tcPr marT="45704" marB="45704"/>
                </a:tc>
              </a:tr>
            </a:tbl>
          </a:graphicData>
        </a:graphic>
      </p:graphicFrame>
      <p:sp>
        <p:nvSpPr>
          <p:cNvPr id="168993" name="Title 8"/>
          <p:cNvSpPr>
            <a:spLocks noGrp="1"/>
          </p:cNvSpPr>
          <p:nvPr>
            <p:ph type="title"/>
          </p:nvPr>
        </p:nvSpPr>
        <p:spPr>
          <a:xfrm>
            <a:off x="533400" y="533400"/>
            <a:ext cx="8382000" cy="762000"/>
          </a:xfrm>
        </p:spPr>
        <p:txBody>
          <a:bodyPr/>
          <a:lstStyle/>
          <a:p>
            <a:r>
              <a:rPr lang="en-US" altLang="en-US" sz="4000" b="1" i="1" smtClean="0">
                <a:solidFill>
                  <a:srgbClr val="002060"/>
                </a:solidFill>
                <a:latin typeface="Arial Narrow" pitchFamily="34" charset="0"/>
              </a:rPr>
              <a:t>b. Neisseria meningitidis </a:t>
            </a:r>
            <a:r>
              <a:rPr lang="en-US" altLang="en-US" sz="4000" b="1" smtClean="0">
                <a:solidFill>
                  <a:srgbClr val="002060"/>
                </a:solidFill>
                <a:latin typeface="Arial Narrow" pitchFamily="34" charset="0"/>
              </a:rPr>
              <a:t>(Meningcoccus)</a:t>
            </a:r>
            <a:br>
              <a:rPr lang="en-US" altLang="en-US" sz="4000" b="1" smtClean="0">
                <a:solidFill>
                  <a:srgbClr val="002060"/>
                </a:solidFill>
                <a:latin typeface="Arial Narrow" pitchFamily="34" charset="0"/>
              </a:rPr>
            </a:br>
            <a:endParaRPr lang="ar-SA" altLang="en-US" sz="4000" smtClean="0">
              <a:solidFill>
                <a:srgbClr val="002060"/>
              </a:solidFill>
            </a:endParaRPr>
          </a:p>
        </p:txBody>
      </p:sp>
      <p:sp>
        <p:nvSpPr>
          <p:cNvPr id="7" name="Footer Placeholder 6"/>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6" name="Slide Number Placeholder 5"/>
          <p:cNvSpPr>
            <a:spLocks noGrp="1"/>
          </p:cNvSpPr>
          <p:nvPr>
            <p:ph type="sldNum" sz="quarter" idx="12"/>
          </p:nvPr>
        </p:nvSpPr>
        <p:spPr/>
        <p:txBody>
          <a:bodyPr rtlCol="0"/>
          <a:lstStyle/>
          <a:p>
            <a:pPr fontAlgn="auto">
              <a:spcBef>
                <a:spcPts val="0"/>
              </a:spcBef>
              <a:spcAft>
                <a:spcPts val="0"/>
              </a:spcAft>
              <a:defRPr/>
            </a:pPr>
            <a:fld id="{F5176EF5-FAF8-4684-B73A-812F0E3350F5}" type="slidenum">
              <a:rPr lang="en-US">
                <a:solidFill>
                  <a:schemeClr val="tx1">
                    <a:tint val="75000"/>
                  </a:schemeClr>
                </a:solidFill>
                <a:latin typeface="+mn-lt"/>
                <a:cs typeface="+mn-cs"/>
              </a:rPr>
              <a:pPr fontAlgn="auto">
                <a:spcBef>
                  <a:spcPts val="0"/>
                </a:spcBef>
                <a:spcAft>
                  <a:spcPts val="0"/>
                </a:spcAft>
                <a:defRPr/>
              </a:pPr>
              <a:t>204</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 Box 2"/>
          <p:cNvSpPr txBox="1">
            <a:spLocks noChangeArrowheads="1"/>
          </p:cNvSpPr>
          <p:nvPr/>
        </p:nvSpPr>
        <p:spPr bwMode="auto">
          <a:xfrm>
            <a:off x="228600" y="830263"/>
            <a:ext cx="8839200" cy="5418137"/>
          </a:xfrm>
          <a:prstGeom prst="rect">
            <a:avLst/>
          </a:prstGeom>
          <a:noFill/>
          <a:ln w="9525" algn="ctr">
            <a:noFill/>
            <a:miter lim="800000"/>
            <a:headEnd/>
            <a:tailEnd/>
          </a:ln>
        </p:spPr>
        <p:txBody>
          <a:bodyPr>
            <a:spAutoFit/>
          </a:bodyPr>
          <a:lstStyle/>
          <a:p>
            <a:pPr algn="just" rtl="0">
              <a:lnSpc>
                <a:spcPct val="150000"/>
              </a:lnSpc>
              <a:buFont typeface="Wingdings" pitchFamily="2" charset="2"/>
              <a:buChar char="§"/>
            </a:pPr>
            <a:r>
              <a:rPr lang="en-US" altLang="en-US" sz="2600">
                <a:latin typeface="Arial Narrow" pitchFamily="34" charset="0"/>
              </a:rPr>
              <a:t>Pili-mediated receptor-specific colonization of cells of nasopharynx</a:t>
            </a:r>
          </a:p>
          <a:p>
            <a:pPr algn="just" rtl="0">
              <a:lnSpc>
                <a:spcPct val="150000"/>
              </a:lnSpc>
              <a:buFont typeface="Wingdings" pitchFamily="2" charset="2"/>
              <a:buChar char="§"/>
            </a:pPr>
            <a:r>
              <a:rPr lang="en-US" altLang="en-US" sz="2600">
                <a:latin typeface="Arial Narrow" pitchFamily="34" charset="0"/>
              </a:rPr>
              <a:t>Antiphagocytic polysaccharide capsule </a:t>
            </a:r>
          </a:p>
          <a:p>
            <a:pPr lvl="1" algn="just" rtl="0">
              <a:lnSpc>
                <a:spcPct val="150000"/>
              </a:lnSpc>
              <a:buFont typeface="Wingdings" pitchFamily="2" charset="2"/>
              <a:buChar char="§"/>
            </a:pPr>
            <a:r>
              <a:rPr lang="en-US" altLang="en-US" sz="2600">
                <a:latin typeface="Arial Narrow" pitchFamily="34" charset="0"/>
              </a:rPr>
              <a:t>Allows systemic spread in absence of specific immunity</a:t>
            </a:r>
          </a:p>
          <a:p>
            <a:pPr algn="just" rtl="0">
              <a:lnSpc>
                <a:spcPct val="150000"/>
              </a:lnSpc>
              <a:buFont typeface="Wingdings" pitchFamily="2" charset="2"/>
              <a:buChar char="§"/>
            </a:pPr>
            <a:r>
              <a:rPr lang="en-US" altLang="en-US" sz="2600">
                <a:latin typeface="Arial Narrow" pitchFamily="34" charset="0"/>
              </a:rPr>
              <a:t>13 serogroups six of which (</a:t>
            </a:r>
            <a:r>
              <a:rPr lang="en-US" altLang="en-US" sz="2500" b="1">
                <a:solidFill>
                  <a:srgbClr val="FF0000"/>
                </a:solidFill>
                <a:latin typeface="Arial Narrow" pitchFamily="34" charset="0"/>
              </a:rPr>
              <a:t>A</a:t>
            </a:r>
            <a:r>
              <a:rPr lang="en-US" altLang="en-US" sz="2500">
                <a:latin typeface="Arial Narrow" pitchFamily="34" charset="0"/>
              </a:rPr>
              <a:t>, </a:t>
            </a:r>
            <a:r>
              <a:rPr lang="en-US" altLang="en-US" sz="2500" b="1">
                <a:solidFill>
                  <a:srgbClr val="00B0F0"/>
                </a:solidFill>
                <a:latin typeface="Arial Narrow" pitchFamily="34" charset="0"/>
              </a:rPr>
              <a:t>B</a:t>
            </a:r>
            <a:r>
              <a:rPr lang="en-US" altLang="en-US" sz="2500">
                <a:latin typeface="Arial Narrow" pitchFamily="34" charset="0"/>
              </a:rPr>
              <a:t>, </a:t>
            </a:r>
            <a:r>
              <a:rPr lang="en-US" altLang="en-US" sz="2500" b="1">
                <a:solidFill>
                  <a:srgbClr val="FF0000"/>
                </a:solidFill>
                <a:latin typeface="Arial Narrow" pitchFamily="34" charset="0"/>
              </a:rPr>
              <a:t>C</a:t>
            </a:r>
            <a:r>
              <a:rPr lang="en-US" altLang="en-US" sz="2500">
                <a:latin typeface="Arial Narrow" pitchFamily="34" charset="0"/>
              </a:rPr>
              <a:t>, </a:t>
            </a:r>
            <a:r>
              <a:rPr lang="en-US" altLang="en-US" sz="2500" b="1">
                <a:solidFill>
                  <a:srgbClr val="FF0000"/>
                </a:solidFill>
                <a:latin typeface="Arial Narrow" pitchFamily="34" charset="0"/>
              </a:rPr>
              <a:t>W135</a:t>
            </a:r>
            <a:r>
              <a:rPr lang="en-US" altLang="en-US" sz="2500">
                <a:latin typeface="Arial Narrow" pitchFamily="34" charset="0"/>
              </a:rPr>
              <a:t>, X, </a:t>
            </a:r>
            <a:r>
              <a:rPr lang="en-US" altLang="en-US" sz="2500" b="1">
                <a:solidFill>
                  <a:srgbClr val="FF0000"/>
                </a:solidFill>
                <a:latin typeface="Arial Narrow" pitchFamily="34" charset="0"/>
              </a:rPr>
              <a:t>Y</a:t>
            </a:r>
            <a:r>
              <a:rPr lang="en-US" altLang="en-US" sz="2600">
                <a:latin typeface="Arial Narrow" pitchFamily="34" charset="0"/>
              </a:rPr>
              <a:t>) can cause epidemics</a:t>
            </a:r>
          </a:p>
          <a:p>
            <a:pPr algn="just" rtl="0">
              <a:lnSpc>
                <a:spcPct val="150000"/>
              </a:lnSpc>
              <a:buFont typeface="Wingdings" pitchFamily="2" charset="2"/>
              <a:buChar char="§"/>
            </a:pPr>
            <a:r>
              <a:rPr lang="en-US" altLang="en-US" sz="2600">
                <a:latin typeface="Arial Narrow" pitchFamily="34" charset="0"/>
              </a:rPr>
              <a:t>Serogroups </a:t>
            </a:r>
            <a:r>
              <a:rPr lang="en-US" altLang="en-US" sz="2600" b="1">
                <a:solidFill>
                  <a:srgbClr val="FF0000"/>
                </a:solidFill>
                <a:latin typeface="Arial Narrow" pitchFamily="34" charset="0"/>
              </a:rPr>
              <a:t>A, </a:t>
            </a:r>
            <a:r>
              <a:rPr lang="en-US" altLang="en-US" sz="2600" b="1">
                <a:solidFill>
                  <a:srgbClr val="00B0F0"/>
                </a:solidFill>
                <a:latin typeface="Arial Narrow" pitchFamily="34" charset="0"/>
              </a:rPr>
              <a:t>B</a:t>
            </a:r>
            <a:r>
              <a:rPr lang="en-US" altLang="en-US" sz="2600" b="1">
                <a:solidFill>
                  <a:srgbClr val="FF0000"/>
                </a:solidFill>
                <a:latin typeface="Arial Narrow" pitchFamily="34" charset="0"/>
              </a:rPr>
              <a:t>, C, Y, W135 </a:t>
            </a:r>
            <a:r>
              <a:rPr lang="en-US" altLang="en-US" sz="2600">
                <a:latin typeface="Arial Narrow" pitchFamily="34" charset="0"/>
              </a:rPr>
              <a:t>account for 90% of all infections</a:t>
            </a:r>
          </a:p>
          <a:p>
            <a:pPr algn="just" rtl="0">
              <a:lnSpc>
                <a:spcPct val="150000"/>
              </a:lnSpc>
              <a:buFont typeface="Wingdings" pitchFamily="2" charset="2"/>
              <a:buChar char="§"/>
            </a:pPr>
            <a:r>
              <a:rPr lang="en-US" altLang="en-US" sz="2600">
                <a:latin typeface="Arial Narrow" pitchFamily="34" charset="0"/>
              </a:rPr>
              <a:t>Serotypes A, B and C are the most common worldwide</a:t>
            </a:r>
          </a:p>
          <a:p>
            <a:pPr algn="just" rtl="0">
              <a:lnSpc>
                <a:spcPct val="150000"/>
              </a:lnSpc>
              <a:buFont typeface="Wingdings" pitchFamily="2" charset="2"/>
              <a:buChar char="§"/>
            </a:pPr>
            <a:r>
              <a:rPr lang="en-US" altLang="en-US" sz="2600">
                <a:latin typeface="Arial Narrow" pitchFamily="34" charset="0"/>
              </a:rPr>
              <a:t>Serotype A is common in epidemics in Africa</a:t>
            </a:r>
          </a:p>
          <a:p>
            <a:pPr algn="just" rtl="0">
              <a:lnSpc>
                <a:spcPct val="150000"/>
              </a:lnSpc>
              <a:buFont typeface="Wingdings" pitchFamily="2" charset="2"/>
              <a:buChar char="§"/>
            </a:pPr>
            <a:r>
              <a:rPr lang="en-US" altLang="en-US" sz="2600">
                <a:latin typeface="Arial Narrow" pitchFamily="34" charset="0"/>
              </a:rPr>
              <a:t>Toxic effects mediated by hyperproduction of LPS (endotoxin)</a:t>
            </a:r>
          </a:p>
          <a:p>
            <a:pPr algn="just" rtl="0">
              <a:lnSpc>
                <a:spcPct val="150000"/>
              </a:lnSpc>
              <a:buFont typeface="Wingdings" pitchFamily="2" charset="2"/>
              <a:buChar char="§"/>
            </a:pPr>
            <a:r>
              <a:rPr lang="en-US" altLang="en-US" sz="2600">
                <a:latin typeface="Arial Narrow" pitchFamily="34" charset="0"/>
              </a:rPr>
              <a:t>Other virulence factors as in </a:t>
            </a:r>
            <a:r>
              <a:rPr lang="en-US" altLang="en-US" sz="2600" i="1">
                <a:latin typeface="Arial Narrow" pitchFamily="34" charset="0"/>
              </a:rPr>
              <a:t>N. gonnorhea</a:t>
            </a:r>
          </a:p>
        </p:txBody>
      </p:sp>
      <p:sp>
        <p:nvSpPr>
          <p:cNvPr id="169987" name="Text Box 3"/>
          <p:cNvSpPr txBox="1">
            <a:spLocks noChangeArrowheads="1"/>
          </p:cNvSpPr>
          <p:nvPr/>
        </p:nvSpPr>
        <p:spPr bwMode="auto">
          <a:xfrm>
            <a:off x="152400" y="273050"/>
            <a:ext cx="9144000" cy="565150"/>
          </a:xfrm>
          <a:prstGeom prst="rect">
            <a:avLst/>
          </a:prstGeom>
          <a:noFill/>
          <a:ln w="9525" algn="ctr">
            <a:noFill/>
            <a:miter lim="800000"/>
            <a:headEnd/>
            <a:tailEnd/>
          </a:ln>
        </p:spPr>
        <p:txBody>
          <a:bodyPr>
            <a:spAutoFit/>
          </a:bodyPr>
          <a:lstStyle/>
          <a:p>
            <a:pPr algn="ctr">
              <a:lnSpc>
                <a:spcPts val="3600"/>
              </a:lnSpc>
            </a:pPr>
            <a:r>
              <a:rPr lang="en-US" altLang="en-US" sz="4400" b="1">
                <a:solidFill>
                  <a:srgbClr val="CC0000"/>
                </a:solidFill>
                <a:latin typeface="Arial Narrow" pitchFamily="34" charset="0"/>
              </a:rPr>
              <a:t>Pathogenicity:</a:t>
            </a:r>
            <a:r>
              <a:rPr lang="en-US" altLang="en-US" sz="4400" b="1">
                <a:latin typeface="Arial Narrow" pitchFamily="34" charset="0"/>
              </a:rPr>
              <a:t> </a:t>
            </a: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F2CA4040-E730-427E-BD84-DBF9ED8142BF}" type="slidenum">
              <a:rPr lang="en-US">
                <a:solidFill>
                  <a:schemeClr val="tx1">
                    <a:tint val="75000"/>
                  </a:schemeClr>
                </a:solidFill>
                <a:latin typeface="+mn-lt"/>
                <a:cs typeface="+mn-cs"/>
              </a:rPr>
              <a:pPr fontAlgn="auto">
                <a:spcBef>
                  <a:spcPts val="0"/>
                </a:spcBef>
                <a:spcAft>
                  <a:spcPts val="0"/>
                </a:spcAft>
                <a:defRPr/>
              </a:pPr>
              <a:t>205</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457200" y="76200"/>
            <a:ext cx="7589838" cy="533400"/>
          </a:xfrm>
        </p:spPr>
        <p:txBody>
          <a:bodyPr/>
          <a:lstStyle/>
          <a:p>
            <a:pPr eaLnBrk="1" hangingPunct="1"/>
            <a:r>
              <a:rPr lang="en-US" altLang="en-US" b="1" smtClean="0">
                <a:solidFill>
                  <a:srgbClr val="FF0000"/>
                </a:solidFill>
                <a:latin typeface="Arial Narrow" pitchFamily="34" charset="0"/>
              </a:rPr>
              <a:t>Clinical Infections</a:t>
            </a:r>
          </a:p>
        </p:txBody>
      </p:sp>
      <p:sp>
        <p:nvSpPr>
          <p:cNvPr id="29699" name="Rectangle 3"/>
          <p:cNvSpPr>
            <a:spLocks noGrp="1" noChangeArrowheads="1"/>
          </p:cNvSpPr>
          <p:nvPr>
            <p:ph idx="1"/>
          </p:nvPr>
        </p:nvSpPr>
        <p:spPr>
          <a:xfrm>
            <a:off x="152400" y="685800"/>
            <a:ext cx="8763000" cy="6096000"/>
          </a:xfrm>
        </p:spPr>
        <p:txBody>
          <a:bodyPr>
            <a:noAutofit/>
          </a:bodyPr>
          <a:lstStyle/>
          <a:p>
            <a:pPr marL="596646" indent="-514350" algn="just" eaLnBrk="1" fontAlgn="auto" hangingPunct="1">
              <a:lnSpc>
                <a:spcPts val="2800"/>
              </a:lnSpc>
              <a:spcAft>
                <a:spcPts val="0"/>
              </a:spcAft>
              <a:buClr>
                <a:srgbClr val="FF0000"/>
              </a:buClr>
              <a:buSzPct val="150000"/>
              <a:buFont typeface="+mj-lt"/>
              <a:buAutoNum type="arabicPeriod"/>
              <a:defRPr/>
            </a:pPr>
            <a:r>
              <a:rPr lang="en-US" sz="2800" dirty="0" smtClean="0">
                <a:latin typeface="Arial Narrow" pitchFamily="34" charset="0"/>
                <a:ea typeface="+mn-ea"/>
              </a:rPr>
              <a:t>Meningitis (30-50%)</a:t>
            </a:r>
          </a:p>
          <a:p>
            <a:pPr marL="596646" indent="-514350" algn="just" eaLnBrk="1" fontAlgn="auto" hangingPunct="1">
              <a:lnSpc>
                <a:spcPts val="2800"/>
              </a:lnSpc>
              <a:spcAft>
                <a:spcPts val="0"/>
              </a:spcAft>
              <a:buClr>
                <a:srgbClr val="FF0000"/>
              </a:buClr>
              <a:buSzPct val="150000"/>
              <a:buFont typeface="+mj-lt"/>
              <a:buAutoNum type="arabicPeriod"/>
              <a:defRPr/>
            </a:pPr>
            <a:r>
              <a:rPr lang="en-US" sz="2800" dirty="0" smtClean="0">
                <a:latin typeface="Arial Narrow" pitchFamily="34" charset="0"/>
                <a:ea typeface="+mn-ea"/>
              </a:rPr>
              <a:t>Meningitis with meningococcemia (40%), or </a:t>
            </a:r>
          </a:p>
          <a:p>
            <a:pPr marL="596646" indent="-514350" algn="just" eaLnBrk="1" fontAlgn="auto" hangingPunct="1">
              <a:lnSpc>
                <a:spcPts val="2800"/>
              </a:lnSpc>
              <a:spcAft>
                <a:spcPts val="0"/>
              </a:spcAft>
              <a:buClr>
                <a:srgbClr val="FF0000"/>
              </a:buClr>
              <a:buSzPct val="150000"/>
              <a:buFont typeface="+mj-lt"/>
              <a:buAutoNum type="arabicPeriod"/>
              <a:defRPr/>
            </a:pPr>
            <a:r>
              <a:rPr lang="en-US" sz="2800" dirty="0" smtClean="0">
                <a:latin typeface="Arial Narrow" pitchFamily="34" charset="0"/>
                <a:ea typeface="+mn-ea"/>
              </a:rPr>
              <a:t>Meningococcemia without obvious meningitis (7-10%)</a:t>
            </a:r>
          </a:p>
          <a:p>
            <a:pPr marL="365760" indent="-283464" algn="just" eaLnBrk="1" fontAlgn="auto" hangingPunct="1">
              <a:lnSpc>
                <a:spcPts val="2800"/>
              </a:lnSpc>
              <a:spcAft>
                <a:spcPts val="0"/>
              </a:spcAft>
              <a:buSzPct val="110000"/>
              <a:buFont typeface="Wingdings" pitchFamily="2" charset="2"/>
              <a:buChar char="§"/>
              <a:defRPr/>
            </a:pPr>
            <a:r>
              <a:rPr lang="en-US" sz="2800" dirty="0" smtClean="0">
                <a:latin typeface="Arial Narrow" pitchFamily="34" charset="0"/>
                <a:ea typeface="+mn-ea"/>
              </a:rPr>
              <a:t>Second most common cause of community-acquired meningitis</a:t>
            </a:r>
          </a:p>
          <a:p>
            <a:pPr marL="365760" indent="-283464" algn="just" eaLnBrk="1" fontAlgn="auto" hangingPunct="1">
              <a:lnSpc>
                <a:spcPts val="2800"/>
              </a:lnSpc>
              <a:spcAft>
                <a:spcPts val="0"/>
              </a:spcAft>
              <a:buSzPct val="110000"/>
              <a:buFont typeface="Wingdings" pitchFamily="2" charset="2"/>
              <a:buChar char="§"/>
              <a:defRPr/>
            </a:pPr>
            <a:r>
              <a:rPr lang="en-US" sz="2800" dirty="0" smtClean="0">
                <a:latin typeface="Arial Narrow" pitchFamily="34" charset="0"/>
                <a:ea typeface="+mn-ea"/>
              </a:rPr>
              <a:t>Person-to-person transmission </a:t>
            </a:r>
            <a:r>
              <a:rPr lang="en-US" altLang="en-US" sz="2800" dirty="0" smtClean="0">
                <a:latin typeface="Arial Narrow" pitchFamily="34" charset="0"/>
                <a:ea typeface="+mn-ea"/>
              </a:rPr>
              <a:t>by respiratory droplets</a:t>
            </a:r>
            <a:endParaRPr lang="en-US" sz="2800" dirty="0" smtClean="0">
              <a:latin typeface="Arial Narrow" pitchFamily="34" charset="0"/>
              <a:ea typeface="+mn-ea"/>
            </a:endParaRPr>
          </a:p>
          <a:p>
            <a:pPr marL="365760" indent="-283464" algn="just" eaLnBrk="1" fontAlgn="auto" hangingPunct="1">
              <a:lnSpc>
                <a:spcPts val="2800"/>
              </a:lnSpc>
              <a:spcAft>
                <a:spcPts val="0"/>
              </a:spcAft>
              <a:buSzPct val="110000"/>
              <a:buFont typeface="Wingdings" pitchFamily="2" charset="2"/>
              <a:buChar char="§"/>
              <a:defRPr/>
            </a:pPr>
            <a:r>
              <a:rPr lang="en-US" sz="2800" dirty="0" smtClean="0">
                <a:latin typeface="Arial Narrow" pitchFamily="34" charset="0"/>
                <a:ea typeface="+mn-ea"/>
              </a:rPr>
              <a:t>Commonly colonize </a:t>
            </a:r>
            <a:r>
              <a:rPr lang="en-US" sz="2800" dirty="0" err="1" smtClean="0">
                <a:latin typeface="Arial Narrow" pitchFamily="34" charset="0"/>
                <a:ea typeface="+mn-ea"/>
              </a:rPr>
              <a:t>nasopharynx</a:t>
            </a:r>
            <a:r>
              <a:rPr lang="en-US" sz="2800" dirty="0" smtClean="0">
                <a:latin typeface="Arial Narrow" pitchFamily="34" charset="0"/>
                <a:ea typeface="+mn-ea"/>
              </a:rPr>
              <a:t> of healthy individuals;  highest  oral and nasopharyngeal carriage rates in school-age children, young adults and lower socioeconomic groups </a:t>
            </a:r>
            <a:endParaRPr lang="en-US" altLang="en-US" sz="2800" dirty="0" smtClean="0">
              <a:latin typeface="Arial Narrow" pitchFamily="34" charset="0"/>
              <a:ea typeface="+mn-ea"/>
            </a:endParaRPr>
          </a:p>
          <a:p>
            <a:pPr marL="640398" lvl="1" indent="-283464" algn="just" eaLnBrk="1" fontAlgn="auto" hangingPunct="1">
              <a:lnSpc>
                <a:spcPts val="2800"/>
              </a:lnSpc>
              <a:spcAft>
                <a:spcPts val="0"/>
              </a:spcAft>
              <a:buSzPct val="110000"/>
              <a:buFont typeface="Wingdings" pitchFamily="2" charset="2"/>
              <a:buChar char="§"/>
              <a:defRPr/>
            </a:pPr>
            <a:r>
              <a:rPr lang="en-US" altLang="en-US" dirty="0" smtClean="0">
                <a:latin typeface="Arial Narrow" pitchFamily="34" charset="0"/>
                <a:ea typeface="+mn-ea"/>
              </a:rPr>
              <a:t>Requires </a:t>
            </a:r>
            <a:r>
              <a:rPr lang="en-US" dirty="0" smtClean="0">
                <a:latin typeface="Arial Narrow" pitchFamily="34" charset="0"/>
                <a:ea typeface="+mn-ea"/>
              </a:rPr>
              <a:t>close contact with infectious person in crowded conditions (e.g. military barracks, prisons, Hajj and other) </a:t>
            </a:r>
          </a:p>
          <a:p>
            <a:pPr marL="640398" lvl="1" indent="-283464" algn="just" eaLnBrk="1" fontAlgn="auto" hangingPunct="1">
              <a:lnSpc>
                <a:spcPts val="2800"/>
              </a:lnSpc>
              <a:spcAft>
                <a:spcPts val="0"/>
              </a:spcAft>
              <a:buSzPct val="110000"/>
              <a:buFont typeface="Wingdings" pitchFamily="2" charset="2"/>
              <a:buChar char="§"/>
              <a:defRPr/>
            </a:pPr>
            <a:r>
              <a:rPr lang="en-US" altLang="en-US" dirty="0" smtClean="0">
                <a:latin typeface="Arial Narrow" pitchFamily="34" charset="0"/>
                <a:ea typeface="+mn-ea"/>
              </a:rPr>
              <a:t>Requires lack of specific antibody (susceptibility)</a:t>
            </a:r>
          </a:p>
          <a:p>
            <a:pPr marL="365760" indent="-283464" algn="just" eaLnBrk="1" fontAlgn="auto" hangingPunct="1">
              <a:lnSpc>
                <a:spcPts val="2800"/>
              </a:lnSpc>
              <a:spcAft>
                <a:spcPts val="0"/>
              </a:spcAft>
              <a:buSzPct val="110000"/>
              <a:buFont typeface="Wingdings" pitchFamily="2" charset="2"/>
              <a:buChar char="§"/>
              <a:defRPr/>
            </a:pPr>
            <a:r>
              <a:rPr lang="en-US" sz="2800" dirty="0" smtClean="0">
                <a:latin typeface="Arial Narrow" pitchFamily="34" charset="0"/>
                <a:ea typeface="+mn-ea"/>
              </a:rPr>
              <a:t>Incubation period is 2-10 days</a:t>
            </a:r>
            <a:endParaRPr lang="en-US" altLang="en-US" sz="2800" dirty="0" smtClean="0">
              <a:latin typeface="Arial Narrow" pitchFamily="34" charset="0"/>
              <a:ea typeface="+mn-ea"/>
            </a:endParaRPr>
          </a:p>
          <a:p>
            <a:pPr marL="365760" indent="-283464" algn="just" eaLnBrk="1" fontAlgn="auto" hangingPunct="1">
              <a:lnSpc>
                <a:spcPts val="2800"/>
              </a:lnSpc>
              <a:spcAft>
                <a:spcPts val="0"/>
              </a:spcAft>
              <a:buSzPct val="110000"/>
              <a:buFont typeface="Wingdings" pitchFamily="2" charset="2"/>
              <a:buChar char="§"/>
              <a:defRPr/>
            </a:pPr>
            <a:r>
              <a:rPr lang="en-US" altLang="en-US" sz="2800" dirty="0" smtClean="0">
                <a:latin typeface="Arial Narrow" pitchFamily="34" charset="0"/>
                <a:ea typeface="+mn-ea"/>
              </a:rPr>
              <a:t>Symptoms: Fever, headache, stiff neck, nausea, vomiting and purulent meningitis with increased WBCs</a:t>
            </a:r>
          </a:p>
          <a:p>
            <a:pPr marL="640398" lvl="1" indent="-283464" algn="just" eaLnBrk="1" fontAlgn="auto" hangingPunct="1">
              <a:lnSpc>
                <a:spcPts val="2800"/>
              </a:lnSpc>
              <a:spcAft>
                <a:spcPts val="0"/>
              </a:spcAft>
              <a:buFont typeface="Wingdings 2"/>
              <a:buChar char=""/>
              <a:defRPr/>
            </a:pPr>
            <a:endParaRPr lang="en-US" altLang="en-US" dirty="0" smtClean="0">
              <a:latin typeface="Arial Narrow" pitchFamily="34" charset="0"/>
              <a:ea typeface="+mn-ea"/>
            </a:endParaRPr>
          </a:p>
          <a:p>
            <a:pPr marL="365760" indent="-283464" algn="just" eaLnBrk="1" fontAlgn="auto" hangingPunct="1">
              <a:lnSpc>
                <a:spcPts val="2800"/>
              </a:lnSpc>
              <a:spcAft>
                <a:spcPts val="0"/>
              </a:spcAft>
              <a:buFont typeface="Wingdings 2"/>
              <a:buChar char=""/>
              <a:defRPr/>
            </a:pPr>
            <a:endParaRPr lang="en-US" altLang="en-US" sz="2800" dirty="0" smtClean="0">
              <a:latin typeface="Arial Narrow" pitchFamily="34" charset="0"/>
              <a:ea typeface="+mn-ea"/>
            </a:endParaRP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3A8627B4-1881-483F-8E95-A69749A5CAAB}" type="slidenum">
              <a:rPr lang="en-US">
                <a:solidFill>
                  <a:schemeClr val="tx1">
                    <a:tint val="75000"/>
                  </a:schemeClr>
                </a:solidFill>
                <a:latin typeface="+mn-lt"/>
                <a:cs typeface="+mn-cs"/>
              </a:rPr>
              <a:pPr fontAlgn="auto">
                <a:spcBef>
                  <a:spcPts val="0"/>
                </a:spcBef>
                <a:spcAft>
                  <a:spcPts val="0"/>
                </a:spcAft>
                <a:defRPr/>
              </a:pPr>
              <a:t>206</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 Box 2"/>
          <p:cNvSpPr txBox="1">
            <a:spLocks noChangeArrowheads="1"/>
          </p:cNvSpPr>
          <p:nvPr/>
        </p:nvSpPr>
        <p:spPr bwMode="auto">
          <a:xfrm>
            <a:off x="152400" y="806450"/>
            <a:ext cx="8686800" cy="5670550"/>
          </a:xfrm>
          <a:prstGeom prst="rect">
            <a:avLst/>
          </a:prstGeom>
          <a:noFill/>
          <a:ln w="9525" algn="ctr">
            <a:noFill/>
            <a:miter lim="800000"/>
            <a:headEnd/>
            <a:tailEnd/>
          </a:ln>
        </p:spPr>
        <p:txBody>
          <a:bodyPr>
            <a:spAutoFit/>
          </a:bodyPr>
          <a:lstStyle/>
          <a:p>
            <a:pPr marL="688975" indent="-404813" algn="just" rtl="0">
              <a:lnSpc>
                <a:spcPts val="2900"/>
              </a:lnSpc>
              <a:buFont typeface="Wingdings" pitchFamily="2" charset="2"/>
              <a:buChar char="§"/>
            </a:pPr>
            <a:r>
              <a:rPr lang="en-US" altLang="en-US" sz="2800" b="1">
                <a:solidFill>
                  <a:srgbClr val="00B0F0"/>
                </a:solidFill>
                <a:latin typeface="Arial Narrow" pitchFamily="34" charset="0"/>
              </a:rPr>
              <a:t>Specimens</a:t>
            </a:r>
          </a:p>
          <a:p>
            <a:pPr marL="1146175" lvl="1" indent="-404813" algn="just" rtl="0">
              <a:lnSpc>
                <a:spcPts val="2900"/>
              </a:lnSpc>
              <a:buFont typeface="Wingdings" pitchFamily="2" charset="2"/>
              <a:buChar char="§"/>
            </a:pPr>
            <a:r>
              <a:rPr lang="en-US" altLang="en-US" sz="2800">
                <a:latin typeface="Arial Narrow" pitchFamily="34" charset="0"/>
              </a:rPr>
              <a:t>CSF appears turbid (meningitis)</a:t>
            </a:r>
          </a:p>
          <a:p>
            <a:pPr marL="1146175" lvl="1" indent="-404813" algn="just" rtl="0">
              <a:lnSpc>
                <a:spcPts val="2900"/>
              </a:lnSpc>
              <a:buFont typeface="Wingdings" pitchFamily="2" charset="2"/>
              <a:buChar char="§"/>
            </a:pPr>
            <a:r>
              <a:rPr lang="en-US" altLang="en-US" sz="2800">
                <a:latin typeface="Arial Narrow" pitchFamily="34" charset="0"/>
              </a:rPr>
              <a:t>Blood (meningecoocemia)</a:t>
            </a:r>
          </a:p>
          <a:p>
            <a:pPr marL="1146175" lvl="2" indent="-404813" algn="just" rtl="0">
              <a:lnSpc>
                <a:spcPts val="2900"/>
              </a:lnSpc>
              <a:buFont typeface="Wingdings" pitchFamily="2" charset="2"/>
              <a:buChar char="§"/>
            </a:pPr>
            <a:r>
              <a:rPr lang="en-US" altLang="en-US" sz="2800">
                <a:latin typeface="Arial Narrow" pitchFamily="34" charset="0"/>
              </a:rPr>
              <a:t>Nasopharyngeal swabs (carrier)</a:t>
            </a:r>
          </a:p>
          <a:p>
            <a:pPr marL="688975" indent="-404813" algn="just" rtl="0">
              <a:lnSpc>
                <a:spcPts val="2900"/>
              </a:lnSpc>
              <a:buFont typeface="Wingdings" pitchFamily="2" charset="2"/>
              <a:buChar char="§"/>
            </a:pPr>
            <a:r>
              <a:rPr lang="en-US" altLang="en-US" sz="2800">
                <a:latin typeface="Arial Narrow" pitchFamily="34" charset="0"/>
              </a:rPr>
              <a:t>Large numbers (e.g. &gt;10</a:t>
            </a:r>
            <a:r>
              <a:rPr lang="en-US" altLang="en-US" sz="2800" baseline="30000">
                <a:latin typeface="Arial Narrow" pitchFamily="34" charset="0"/>
              </a:rPr>
              <a:t>7</a:t>
            </a:r>
            <a:r>
              <a:rPr lang="en-US" altLang="en-US" sz="2800">
                <a:latin typeface="Arial Narrow" pitchFamily="34" charset="0"/>
              </a:rPr>
              <a:t>cells/ml) of encapsulated, small, gram-negative diplococci and PMN’s can be seen microscopically in CSF</a:t>
            </a:r>
          </a:p>
          <a:p>
            <a:pPr marL="1146175" lvl="1" indent="-404813" algn="just" rtl="0">
              <a:lnSpc>
                <a:spcPts val="2900"/>
              </a:lnSpc>
              <a:buFont typeface="Wingdings" pitchFamily="2" charset="2"/>
              <a:buChar char="§"/>
            </a:pPr>
            <a:r>
              <a:rPr lang="en-US" altLang="en-US" sz="2800">
                <a:latin typeface="Arial Narrow" pitchFamily="34" charset="0"/>
              </a:rPr>
              <a:t>Extracellular and intracellular</a:t>
            </a:r>
          </a:p>
          <a:p>
            <a:pPr marL="688975" indent="-404813" algn="just" rtl="0">
              <a:lnSpc>
                <a:spcPts val="2900"/>
              </a:lnSpc>
              <a:buFont typeface="Wingdings" pitchFamily="2" charset="2"/>
              <a:buChar char="§"/>
            </a:pPr>
            <a:r>
              <a:rPr lang="en-US" altLang="en-US" sz="2800" b="1">
                <a:solidFill>
                  <a:srgbClr val="00B0F0"/>
                </a:solidFill>
                <a:latin typeface="Arial Narrow" pitchFamily="34" charset="0"/>
              </a:rPr>
              <a:t>Culture</a:t>
            </a:r>
          </a:p>
          <a:p>
            <a:pPr marL="688975" indent="-404813" algn="just" rtl="0">
              <a:lnSpc>
                <a:spcPts val="2900"/>
              </a:lnSpc>
              <a:buFont typeface="Wingdings" pitchFamily="2" charset="2"/>
              <a:buChar char="§"/>
            </a:pPr>
            <a:r>
              <a:rPr lang="en-US" altLang="en-US" sz="2800">
                <a:latin typeface="Arial Narrow" pitchFamily="34" charset="0"/>
              </a:rPr>
              <a:t>Transparent, non-pigmented nonhemolytic colonies on chocolate, MTM agar with enhanced growth in 5% CO</a:t>
            </a:r>
            <a:r>
              <a:rPr lang="en-US" altLang="en-US" sz="2800" baseline="-25000">
                <a:latin typeface="Arial Narrow" pitchFamily="34" charset="0"/>
              </a:rPr>
              <a:t>2 </a:t>
            </a:r>
          </a:p>
          <a:p>
            <a:pPr marL="688975" indent="-404813" algn="just" rtl="0">
              <a:lnSpc>
                <a:spcPts val="2900"/>
              </a:lnSpc>
              <a:buFont typeface="Wingdings" pitchFamily="2" charset="2"/>
              <a:buChar char="§"/>
            </a:pPr>
            <a:r>
              <a:rPr lang="en-US" altLang="en-US" sz="2800" b="1">
                <a:solidFill>
                  <a:srgbClr val="00B0F0"/>
                </a:solidFill>
                <a:latin typeface="Arial Narrow" pitchFamily="34" charset="0"/>
              </a:rPr>
              <a:t>Biochemical and Immunologic tests</a:t>
            </a:r>
          </a:p>
          <a:p>
            <a:pPr marL="688975" indent="-404813" algn="just" rtl="0">
              <a:lnSpc>
                <a:spcPts val="2900"/>
              </a:lnSpc>
              <a:buFont typeface="Wingdings" pitchFamily="2" charset="2"/>
              <a:buChar char="§"/>
            </a:pPr>
            <a:r>
              <a:rPr lang="en-US" altLang="en-US" sz="2800">
                <a:latin typeface="Arial Narrow" pitchFamily="34" charset="0"/>
              </a:rPr>
              <a:t>Oxidase-positive</a:t>
            </a:r>
          </a:p>
          <a:p>
            <a:pPr marL="688975" indent="-404813" algn="just" rtl="0">
              <a:lnSpc>
                <a:spcPts val="2900"/>
              </a:lnSpc>
              <a:buFont typeface="Wingdings" pitchFamily="2" charset="2"/>
              <a:buChar char="§"/>
            </a:pPr>
            <a:r>
              <a:rPr lang="en-US" altLang="en-US" sz="2800">
                <a:latin typeface="Arial Narrow" pitchFamily="34" charset="0"/>
              </a:rPr>
              <a:t>Acid production from glucose and maltose</a:t>
            </a:r>
          </a:p>
          <a:p>
            <a:pPr marL="688975" indent="-404813" algn="just" rtl="0">
              <a:lnSpc>
                <a:spcPts val="2900"/>
              </a:lnSpc>
              <a:buFont typeface="Wingdings" pitchFamily="2" charset="2"/>
              <a:buChar char="§"/>
            </a:pPr>
            <a:r>
              <a:rPr lang="en-US" altLang="en-US" sz="2800">
                <a:latin typeface="Arial Narrow" pitchFamily="34" charset="0"/>
              </a:rPr>
              <a:t>Immunologic methods are available for sero-grouping</a:t>
            </a:r>
          </a:p>
        </p:txBody>
      </p:sp>
      <p:sp>
        <p:nvSpPr>
          <p:cNvPr id="172035" name="Text Box 3"/>
          <p:cNvSpPr txBox="1">
            <a:spLocks noChangeArrowheads="1"/>
          </p:cNvSpPr>
          <p:nvPr/>
        </p:nvSpPr>
        <p:spPr bwMode="auto">
          <a:xfrm>
            <a:off x="0" y="104775"/>
            <a:ext cx="9144000" cy="769938"/>
          </a:xfrm>
          <a:prstGeom prst="rect">
            <a:avLst/>
          </a:prstGeom>
          <a:noFill/>
          <a:ln w="9525" algn="ctr">
            <a:noFill/>
            <a:miter lim="800000"/>
            <a:headEnd/>
            <a:tailEnd/>
          </a:ln>
        </p:spPr>
        <p:txBody>
          <a:bodyPr>
            <a:spAutoFit/>
          </a:bodyPr>
          <a:lstStyle/>
          <a:p>
            <a:pPr algn="ctr">
              <a:spcBef>
                <a:spcPct val="50000"/>
              </a:spcBef>
            </a:pPr>
            <a:r>
              <a:rPr lang="en-US" altLang="en-US" sz="4400" b="1">
                <a:solidFill>
                  <a:srgbClr val="002060"/>
                </a:solidFill>
                <a:latin typeface="Arial Narrow" pitchFamily="34" charset="0"/>
              </a:rPr>
              <a:t>Laboratory Diagnosis:</a:t>
            </a:r>
            <a:endParaRPr lang="en-US" altLang="en-US" sz="4400" i="1">
              <a:solidFill>
                <a:srgbClr val="002060"/>
              </a:solidFill>
              <a:latin typeface="Arial Narrow" pitchFamily="34" charset="0"/>
            </a:endParaRP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9D531BA9-FDC3-49BE-B8C3-20266FD45019}" type="slidenum">
              <a:rPr lang="en-US">
                <a:solidFill>
                  <a:schemeClr val="tx1">
                    <a:tint val="75000"/>
                  </a:schemeClr>
                </a:solidFill>
                <a:latin typeface="+mn-lt"/>
                <a:cs typeface="+mn-cs"/>
              </a:rPr>
              <a:pPr fontAlgn="auto">
                <a:spcBef>
                  <a:spcPts val="0"/>
                </a:spcBef>
                <a:spcAft>
                  <a:spcPts val="0"/>
                </a:spcAft>
                <a:defRPr/>
              </a:pPr>
              <a:t>207</a:t>
            </a:fld>
            <a:endParaRPr lang="en-US">
              <a:solidFill>
                <a:schemeClr val="tx1">
                  <a:tint val="75000"/>
                </a:schemeClr>
              </a:solidFill>
              <a:latin typeface="+mn-lt"/>
              <a:cs typeface="+mn-cs"/>
            </a:endParaRPr>
          </a:p>
        </p:txBody>
      </p:sp>
    </p:spTree>
  </p:cSld>
  <p:clrMapOvr>
    <a:masterClrMapping/>
  </p:clrMapOvr>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609600" y="228600"/>
            <a:ext cx="8324850" cy="487363"/>
          </a:xfrm>
        </p:spPr>
        <p:txBody>
          <a:bodyPr/>
          <a:lstStyle/>
          <a:p>
            <a:pPr eaLnBrk="1" hangingPunct="1">
              <a:lnSpc>
                <a:spcPts val="2700"/>
              </a:lnSpc>
            </a:pPr>
            <a:r>
              <a:rPr lang="en-US" altLang="en-US" b="1" smtClean="0">
                <a:solidFill>
                  <a:srgbClr val="FF0000"/>
                </a:solidFill>
                <a:latin typeface="Arial Narrow" pitchFamily="34" charset="0"/>
              </a:rPr>
              <a:t>Prevention and control</a:t>
            </a:r>
          </a:p>
        </p:txBody>
      </p:sp>
      <p:sp>
        <p:nvSpPr>
          <p:cNvPr id="30723" name="Rectangle 3"/>
          <p:cNvSpPr>
            <a:spLocks noGrp="1" noChangeArrowheads="1"/>
          </p:cNvSpPr>
          <p:nvPr>
            <p:ph idx="1"/>
          </p:nvPr>
        </p:nvSpPr>
        <p:spPr>
          <a:xfrm>
            <a:off x="133350" y="381000"/>
            <a:ext cx="8934450" cy="6019800"/>
          </a:xfrm>
        </p:spPr>
        <p:txBody>
          <a:bodyPr/>
          <a:lstStyle/>
          <a:p>
            <a:pPr algn="just">
              <a:lnSpc>
                <a:spcPts val="3200"/>
              </a:lnSpc>
              <a:buSzPct val="120000"/>
              <a:defRPr/>
            </a:pPr>
            <a:r>
              <a:rPr lang="en-US" sz="2800" b="1" dirty="0" smtClean="0">
                <a:solidFill>
                  <a:srgbClr val="0070C0"/>
                </a:solidFill>
                <a:latin typeface="Arial Narrow" pitchFamily="34" charset="0"/>
                <a:ea typeface="+mn-ea"/>
              </a:rPr>
              <a:t>Prophylaxis</a:t>
            </a:r>
          </a:p>
          <a:p>
            <a:pPr marL="596900" indent="-514350" algn="just">
              <a:lnSpc>
                <a:spcPts val="3200"/>
              </a:lnSpc>
              <a:buSzPct val="120000"/>
              <a:buFont typeface="+mj-lt"/>
              <a:buAutoNum type="arabicPeriod"/>
              <a:defRPr/>
            </a:pPr>
            <a:r>
              <a:rPr lang="en-US" sz="2700" dirty="0" smtClean="0">
                <a:latin typeface="Arial Narrow" pitchFamily="34" charset="0"/>
                <a:ea typeface="+mn-ea"/>
              </a:rPr>
              <a:t>Antibiotic prophylaxis is recommended for certain close contacts</a:t>
            </a:r>
          </a:p>
          <a:p>
            <a:pPr marL="596900" indent="-514350" algn="just">
              <a:lnSpc>
                <a:spcPts val="3200"/>
              </a:lnSpc>
              <a:buSzPct val="120000"/>
              <a:buFont typeface="+mj-lt"/>
              <a:buAutoNum type="arabicPeriod"/>
              <a:defRPr/>
            </a:pPr>
            <a:r>
              <a:rPr lang="en-US" sz="2800" dirty="0" smtClean="0">
                <a:latin typeface="Arial Narrow" pitchFamily="34" charset="0"/>
                <a:ea typeface="+mn-ea"/>
              </a:rPr>
              <a:t>Avoid crowdedness</a:t>
            </a:r>
          </a:p>
          <a:p>
            <a:pPr marL="596900" indent="-514350" algn="just" eaLnBrk="1" hangingPunct="1">
              <a:lnSpc>
                <a:spcPts val="3200"/>
              </a:lnSpc>
              <a:buSzPct val="120000"/>
              <a:buFont typeface="+mj-lt"/>
              <a:buAutoNum type="arabicPeriod"/>
              <a:defRPr/>
            </a:pPr>
            <a:r>
              <a:rPr lang="en-US" sz="2800" dirty="0" smtClean="0">
                <a:latin typeface="Arial Narrow" pitchFamily="34" charset="0"/>
                <a:ea typeface="+mn-ea"/>
              </a:rPr>
              <a:t>Vaccination</a:t>
            </a:r>
          </a:p>
          <a:p>
            <a:pPr algn="just" eaLnBrk="1" hangingPunct="1">
              <a:lnSpc>
                <a:spcPts val="3200"/>
              </a:lnSpc>
              <a:buSzPct val="120000"/>
              <a:defRPr/>
            </a:pPr>
            <a:r>
              <a:rPr lang="en-US" sz="2800" b="1" dirty="0" smtClean="0">
                <a:solidFill>
                  <a:srgbClr val="0070C0"/>
                </a:solidFill>
                <a:latin typeface="Arial Narrow" pitchFamily="34" charset="0"/>
                <a:ea typeface="+mn-ea"/>
              </a:rPr>
              <a:t>Several vaccines are available to control the disease </a:t>
            </a:r>
          </a:p>
          <a:p>
            <a:pPr algn="just" eaLnBrk="1" hangingPunct="1">
              <a:lnSpc>
                <a:spcPts val="3200"/>
              </a:lnSpc>
              <a:buSzPct val="120000"/>
              <a:defRPr/>
            </a:pPr>
            <a:r>
              <a:rPr lang="en-US" sz="2800" dirty="0" smtClean="0">
                <a:latin typeface="Arial Narrow" pitchFamily="34" charset="0"/>
                <a:ea typeface="+mn-ea"/>
              </a:rPr>
              <a:t>They are designed to prevent </a:t>
            </a:r>
            <a:r>
              <a:rPr lang="en-US" sz="2800" dirty="0" err="1" smtClean="0">
                <a:latin typeface="Arial Narrow" pitchFamily="34" charset="0"/>
                <a:ea typeface="+mn-ea"/>
              </a:rPr>
              <a:t>serogroups</a:t>
            </a:r>
            <a:r>
              <a:rPr lang="en-US" sz="2800" dirty="0" smtClean="0">
                <a:latin typeface="Arial Narrow" pitchFamily="34" charset="0"/>
                <a:ea typeface="+mn-ea"/>
              </a:rPr>
              <a:t> </a:t>
            </a:r>
            <a:r>
              <a:rPr lang="en-US" sz="2800" b="1" dirty="0" smtClean="0">
                <a:solidFill>
                  <a:srgbClr val="FF0000"/>
                </a:solidFill>
                <a:latin typeface="Arial Narrow" pitchFamily="34" charset="0"/>
                <a:ea typeface="+mn-ea"/>
              </a:rPr>
              <a:t>A, C, Y, </a:t>
            </a:r>
            <a:r>
              <a:rPr lang="en-US" sz="2800" dirty="0" smtClean="0">
                <a:latin typeface="Arial Narrow" pitchFamily="34" charset="0"/>
                <a:ea typeface="+mn-ea"/>
              </a:rPr>
              <a:t>and </a:t>
            </a:r>
            <a:r>
              <a:rPr lang="en-US" sz="2800" b="1" dirty="0" smtClean="0">
                <a:solidFill>
                  <a:srgbClr val="FF0000"/>
                </a:solidFill>
                <a:latin typeface="Arial Narrow" pitchFamily="34" charset="0"/>
                <a:ea typeface="+mn-ea"/>
              </a:rPr>
              <a:t>W-135</a:t>
            </a:r>
          </a:p>
          <a:p>
            <a:pPr algn="just" eaLnBrk="1" hangingPunct="1">
              <a:lnSpc>
                <a:spcPts val="3200"/>
              </a:lnSpc>
              <a:buSzPct val="120000"/>
              <a:defRPr/>
            </a:pPr>
            <a:r>
              <a:rPr lang="en-US" sz="2800" dirty="0" smtClean="0">
                <a:latin typeface="Arial Narrow" pitchFamily="34" charset="0"/>
                <a:ea typeface="+mn-ea"/>
              </a:rPr>
              <a:t>They are lacking </a:t>
            </a:r>
            <a:r>
              <a:rPr lang="en-US" sz="2800" dirty="0" err="1" smtClean="0">
                <a:latin typeface="Arial Narrow" pitchFamily="34" charset="0"/>
                <a:ea typeface="+mn-ea"/>
              </a:rPr>
              <a:t>serogroup</a:t>
            </a:r>
            <a:r>
              <a:rPr lang="en-US" sz="2800" dirty="0" smtClean="0">
                <a:latin typeface="Arial Narrow" pitchFamily="34" charset="0"/>
                <a:ea typeface="+mn-ea"/>
              </a:rPr>
              <a:t> B antigen</a:t>
            </a:r>
          </a:p>
          <a:p>
            <a:pPr marL="596900" indent="-514350" algn="just" eaLnBrk="1" hangingPunct="1">
              <a:lnSpc>
                <a:spcPts val="3200"/>
              </a:lnSpc>
              <a:buSzPct val="120000"/>
              <a:buFont typeface="+mj-lt"/>
              <a:buAutoNum type="arabicPeriod"/>
              <a:defRPr/>
            </a:pPr>
            <a:r>
              <a:rPr lang="en-US" sz="2700" b="1" dirty="0" smtClean="0">
                <a:solidFill>
                  <a:srgbClr val="540272"/>
                </a:solidFill>
                <a:latin typeface="Arial Narrow" pitchFamily="34" charset="0"/>
                <a:ea typeface="+mn-ea"/>
              </a:rPr>
              <a:t>Tetravalent Meningococcal Polysaccharide vaccine (MPSV4)</a:t>
            </a:r>
          </a:p>
          <a:p>
            <a:pPr lvl="1" algn="just" eaLnBrk="1" hangingPunct="1">
              <a:lnSpc>
                <a:spcPts val="3200"/>
              </a:lnSpc>
              <a:buSzPct val="120000"/>
              <a:defRPr/>
            </a:pPr>
            <a:r>
              <a:rPr lang="en-US" dirty="0" smtClean="0">
                <a:latin typeface="Arial Narrow" pitchFamily="34" charset="0"/>
                <a:ea typeface="+mn-ea"/>
              </a:rPr>
              <a:t>Available since 1981 and used for people &gt;55 years</a:t>
            </a:r>
          </a:p>
          <a:p>
            <a:pPr marL="596900" indent="-514350" algn="just" eaLnBrk="1" hangingPunct="1">
              <a:lnSpc>
                <a:spcPts val="3200"/>
              </a:lnSpc>
              <a:buSzPct val="120000"/>
              <a:buFont typeface="+mj-lt"/>
              <a:buAutoNum type="arabicPeriod"/>
              <a:defRPr/>
            </a:pPr>
            <a:r>
              <a:rPr lang="en-US" sz="2800" b="1" dirty="0" smtClean="0">
                <a:solidFill>
                  <a:srgbClr val="540272"/>
                </a:solidFill>
                <a:latin typeface="Arial Narrow" pitchFamily="34" charset="0"/>
                <a:ea typeface="+mn-ea"/>
              </a:rPr>
              <a:t>Meningococcal Conjugate Vaccine (MCV)</a:t>
            </a:r>
          </a:p>
          <a:p>
            <a:pPr marL="596900" indent="-514350" algn="just" eaLnBrk="1" hangingPunct="1">
              <a:lnSpc>
                <a:spcPts val="3200"/>
              </a:lnSpc>
              <a:buSzPct val="120000"/>
              <a:defRPr/>
            </a:pPr>
            <a:r>
              <a:rPr lang="en-US" sz="2800" dirty="0" smtClean="0">
                <a:latin typeface="Arial Narrow" pitchFamily="34" charset="0"/>
                <a:ea typeface="+mn-ea"/>
              </a:rPr>
              <a:t>When polysaccharides are conjugated to carrier proteins, the polysaccharide antigens become immunogenic in infants and prime for memory </a:t>
            </a:r>
            <a:r>
              <a:rPr lang="en-US" sz="2800" dirty="0" err="1" smtClean="0">
                <a:latin typeface="Arial Narrow" pitchFamily="34" charset="0"/>
                <a:ea typeface="+mn-ea"/>
              </a:rPr>
              <a:t>anticapsular</a:t>
            </a:r>
            <a:r>
              <a:rPr lang="en-US" sz="2800" dirty="0" smtClean="0">
                <a:latin typeface="Arial Narrow" pitchFamily="34" charset="0"/>
                <a:ea typeface="+mn-ea"/>
              </a:rPr>
              <a:t> antibody responses </a:t>
            </a:r>
            <a:endParaRPr lang="en-US" sz="2800" b="1" dirty="0" smtClean="0">
              <a:solidFill>
                <a:srgbClr val="540272"/>
              </a:solidFill>
              <a:latin typeface="Arial Narrow" pitchFamily="34" charset="0"/>
              <a:ea typeface="+mn-ea"/>
            </a:endParaRP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63CE3F5D-ACB5-46F2-A2A6-EC2B61092491}" type="slidenum">
              <a:rPr lang="en-US">
                <a:solidFill>
                  <a:schemeClr val="tx1">
                    <a:tint val="75000"/>
                  </a:schemeClr>
                </a:solidFill>
                <a:latin typeface="+mn-lt"/>
                <a:cs typeface="+mn-cs"/>
              </a:rPr>
              <a:pPr fontAlgn="auto">
                <a:spcBef>
                  <a:spcPts val="0"/>
                </a:spcBef>
                <a:spcAft>
                  <a:spcPts val="0"/>
                </a:spcAft>
                <a:defRPr/>
              </a:pPr>
              <a:t>208</a:t>
            </a:fld>
            <a:endParaRPr lang="en-US">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a:xfrm>
            <a:off x="228600" y="228600"/>
            <a:ext cx="8858250" cy="6324600"/>
          </a:xfrm>
        </p:spPr>
        <p:txBody>
          <a:bodyPr/>
          <a:lstStyle/>
          <a:p>
            <a:pPr marL="596900" indent="-514350" algn="just" eaLnBrk="1" hangingPunct="1">
              <a:lnSpc>
                <a:spcPts val="2900"/>
              </a:lnSpc>
              <a:buSzPct val="150000"/>
              <a:buFont typeface="+mj-lt"/>
              <a:buAutoNum type="alphaLcPeriod"/>
              <a:defRPr/>
            </a:pPr>
            <a:r>
              <a:rPr lang="en-US" sz="2800" b="1" dirty="0" smtClean="0">
                <a:solidFill>
                  <a:srgbClr val="0070C0"/>
                </a:solidFill>
                <a:latin typeface="Arial Narrow" pitchFamily="34" charset="0"/>
                <a:ea typeface="+mn-ea"/>
              </a:rPr>
              <a:t>Meningococcal </a:t>
            </a:r>
            <a:r>
              <a:rPr lang="en-US" sz="2800" b="1" dirty="0" smtClean="0">
                <a:solidFill>
                  <a:srgbClr val="7030A0"/>
                </a:solidFill>
                <a:latin typeface="Arial Narrow" pitchFamily="34" charset="0"/>
                <a:ea typeface="+mn-ea"/>
              </a:rPr>
              <a:t>A </a:t>
            </a:r>
            <a:r>
              <a:rPr lang="en-US" sz="2800" b="1" dirty="0" smtClean="0">
                <a:solidFill>
                  <a:srgbClr val="0070C0"/>
                </a:solidFill>
                <a:latin typeface="Arial Narrow" pitchFamily="34" charset="0"/>
                <a:ea typeface="+mn-ea"/>
              </a:rPr>
              <a:t>conjugate vaccine</a:t>
            </a:r>
          </a:p>
          <a:p>
            <a:pPr marL="596900" indent="-514350" algn="just" eaLnBrk="1" hangingPunct="1">
              <a:lnSpc>
                <a:spcPts val="2900"/>
              </a:lnSpc>
              <a:buSzPct val="150000"/>
              <a:buFont typeface="+mj-lt"/>
              <a:buAutoNum type="alphaLcPeriod"/>
              <a:defRPr/>
            </a:pPr>
            <a:r>
              <a:rPr lang="en-US" sz="2800" b="1" dirty="0" smtClean="0">
                <a:solidFill>
                  <a:srgbClr val="0070C0"/>
                </a:solidFill>
                <a:latin typeface="Arial Narrow" pitchFamily="34" charset="0"/>
                <a:ea typeface="+mn-ea"/>
              </a:rPr>
              <a:t>Meningococcal </a:t>
            </a:r>
            <a:r>
              <a:rPr lang="en-US" sz="2800" b="1" dirty="0" smtClean="0">
                <a:solidFill>
                  <a:srgbClr val="7030A0"/>
                </a:solidFill>
                <a:latin typeface="Arial Narrow" pitchFamily="34" charset="0"/>
                <a:ea typeface="+mn-ea"/>
              </a:rPr>
              <a:t>C</a:t>
            </a:r>
            <a:r>
              <a:rPr lang="en-US" sz="2800" b="1" dirty="0" smtClean="0">
                <a:solidFill>
                  <a:srgbClr val="0070C0"/>
                </a:solidFill>
                <a:latin typeface="Arial Narrow" pitchFamily="34" charset="0"/>
                <a:ea typeface="+mn-ea"/>
              </a:rPr>
              <a:t> conjugate vaccines</a:t>
            </a:r>
          </a:p>
          <a:p>
            <a:pPr marL="596900" indent="-514350" algn="just" eaLnBrk="1" hangingPunct="1">
              <a:lnSpc>
                <a:spcPts val="2900"/>
              </a:lnSpc>
              <a:buSzPct val="150000"/>
              <a:buFont typeface="+mj-lt"/>
              <a:buAutoNum type="alphaLcPeriod"/>
              <a:defRPr/>
            </a:pPr>
            <a:r>
              <a:rPr lang="en-US" sz="2800" b="1" dirty="0" smtClean="0">
                <a:solidFill>
                  <a:srgbClr val="0070C0"/>
                </a:solidFill>
                <a:latin typeface="Arial Narrow" pitchFamily="34" charset="0"/>
                <a:ea typeface="+mn-ea"/>
              </a:rPr>
              <a:t>Tetravalent meningococcal conjugate vaccine (MCV4) </a:t>
            </a:r>
          </a:p>
          <a:p>
            <a:pPr marL="596900" indent="-514350" algn="just" eaLnBrk="1" hangingPunct="1">
              <a:lnSpc>
                <a:spcPts val="2900"/>
              </a:lnSpc>
              <a:buSzPct val="150000"/>
              <a:defRPr/>
            </a:pPr>
            <a:r>
              <a:rPr lang="en-US" sz="2800" b="1" u="sng" dirty="0" smtClean="0">
                <a:solidFill>
                  <a:srgbClr val="7030A0"/>
                </a:solidFill>
                <a:latin typeface="Arial Narrow" pitchFamily="34" charset="0"/>
                <a:ea typeface="+mn-ea"/>
              </a:rPr>
              <a:t>MCV4</a:t>
            </a:r>
            <a:r>
              <a:rPr lang="en-US" sz="2800" dirty="0" smtClean="0">
                <a:latin typeface="Arial Narrow" pitchFamily="34" charset="0"/>
                <a:ea typeface="+mn-ea"/>
              </a:rPr>
              <a:t> is licensed in 2005 and is available for ages 9 M-55 Y</a:t>
            </a:r>
          </a:p>
          <a:p>
            <a:pPr marL="871538" lvl="1" indent="-514350" algn="just" eaLnBrk="1" hangingPunct="1">
              <a:lnSpc>
                <a:spcPts val="2900"/>
              </a:lnSpc>
              <a:buSzPct val="150000"/>
              <a:defRPr/>
            </a:pPr>
            <a:r>
              <a:rPr lang="en-US" dirty="0" smtClean="0">
                <a:latin typeface="Arial Narrow" pitchFamily="34" charset="0"/>
                <a:ea typeface="+mn-ea"/>
              </a:rPr>
              <a:t>2 doses of MCV4 are recommended (5 years interval)</a:t>
            </a:r>
          </a:p>
          <a:p>
            <a:pPr marL="871538" lvl="1" indent="-514350" algn="just" eaLnBrk="1" hangingPunct="1">
              <a:lnSpc>
                <a:spcPts val="2900"/>
              </a:lnSpc>
              <a:buSzPct val="150000"/>
              <a:defRPr/>
            </a:pPr>
            <a:r>
              <a:rPr lang="en-US" b="1" u="sng" dirty="0" smtClean="0">
                <a:solidFill>
                  <a:srgbClr val="7030A0"/>
                </a:solidFill>
                <a:latin typeface="Arial Narrow" pitchFamily="34" charset="0"/>
                <a:ea typeface="+mn-ea"/>
              </a:rPr>
              <a:t>MPSV4</a:t>
            </a:r>
            <a:r>
              <a:rPr lang="en-US" dirty="0" smtClean="0">
                <a:latin typeface="Arial Narrow" pitchFamily="34" charset="0"/>
                <a:ea typeface="+mn-ea"/>
              </a:rPr>
              <a:t> is taken every 3 years</a:t>
            </a:r>
          </a:p>
          <a:p>
            <a:pPr marL="596900" indent="-514350" algn="just" eaLnBrk="1" hangingPunct="1">
              <a:lnSpc>
                <a:spcPts val="2900"/>
              </a:lnSpc>
              <a:buSzPct val="150000"/>
              <a:defRPr/>
            </a:pPr>
            <a:r>
              <a:rPr lang="en-US" sz="2800" dirty="0" smtClean="0">
                <a:latin typeface="Arial Narrow" pitchFamily="34" charset="0"/>
                <a:ea typeface="+mn-ea"/>
              </a:rPr>
              <a:t>7–10 days are required for development of immunity</a:t>
            </a:r>
          </a:p>
          <a:p>
            <a:pPr marL="596900" indent="-514350" algn="just" eaLnBrk="1" hangingPunct="1">
              <a:lnSpc>
                <a:spcPts val="2900"/>
              </a:lnSpc>
              <a:buSzPct val="150000"/>
              <a:defRPr/>
            </a:pPr>
            <a:r>
              <a:rPr lang="en-US" sz="2800" dirty="0" smtClean="0">
                <a:latin typeface="Arial Narrow" pitchFamily="34" charset="0"/>
                <a:ea typeface="+mn-ea"/>
              </a:rPr>
              <a:t>No vaccines are available for prevention of group B meningococcal disease, which accounts for&gt;50% of all cases</a:t>
            </a:r>
          </a:p>
          <a:p>
            <a:pPr marL="871538" lvl="1" indent="-514350" algn="just" eaLnBrk="1" hangingPunct="1">
              <a:lnSpc>
                <a:spcPts val="2900"/>
              </a:lnSpc>
              <a:buSzPct val="150000"/>
              <a:defRPr/>
            </a:pPr>
            <a:r>
              <a:rPr lang="en-US" dirty="0" smtClean="0">
                <a:latin typeface="Arial Narrow" pitchFamily="34" charset="0"/>
                <a:ea typeface="+mn-ea"/>
              </a:rPr>
              <a:t>Group B capsule is not a suitable vaccine target</a:t>
            </a:r>
          </a:p>
          <a:p>
            <a:pPr marL="871538" lvl="1" indent="-514350" algn="just" eaLnBrk="1" hangingPunct="1">
              <a:lnSpc>
                <a:spcPts val="2900"/>
              </a:lnSpc>
              <a:buSzPct val="150000"/>
              <a:defRPr/>
            </a:pPr>
            <a:r>
              <a:rPr lang="en-US" dirty="0" smtClean="0">
                <a:latin typeface="Arial Narrow" pitchFamily="34" charset="0"/>
                <a:ea typeface="+mn-ea"/>
              </a:rPr>
              <a:t>Polysaccharide B is poor immunogenic</a:t>
            </a:r>
          </a:p>
          <a:p>
            <a:pPr marL="596900" indent="-514350" algn="just" eaLnBrk="1" hangingPunct="1">
              <a:lnSpc>
                <a:spcPts val="2900"/>
              </a:lnSpc>
              <a:buSzPct val="150000"/>
              <a:defRPr/>
            </a:pPr>
            <a:r>
              <a:rPr lang="en-US" sz="2800" b="1" u="sng" dirty="0" smtClean="0">
                <a:solidFill>
                  <a:srgbClr val="0070C0"/>
                </a:solidFill>
                <a:latin typeface="Arial Narrow" pitchFamily="34" charset="0"/>
                <a:ea typeface="+mn-ea"/>
              </a:rPr>
              <a:t>Treatment</a:t>
            </a:r>
          </a:p>
          <a:p>
            <a:pPr marL="596900" indent="-514350" algn="just" eaLnBrk="1" hangingPunct="1">
              <a:lnSpc>
                <a:spcPts val="2900"/>
              </a:lnSpc>
              <a:buSzPct val="150000"/>
              <a:defRPr/>
            </a:pPr>
            <a:r>
              <a:rPr lang="en-US" sz="2800" dirty="0" smtClean="0">
                <a:latin typeface="Arial Narrow" pitchFamily="34" charset="0"/>
                <a:ea typeface="+mn-ea"/>
              </a:rPr>
              <a:t>Penicillin (drug of choice)</a:t>
            </a:r>
          </a:p>
          <a:p>
            <a:pPr marL="596900" indent="-514350" algn="just" eaLnBrk="1" hangingPunct="1">
              <a:lnSpc>
                <a:spcPts val="2900"/>
              </a:lnSpc>
              <a:buSzPct val="150000"/>
              <a:defRPr/>
            </a:pPr>
            <a:r>
              <a:rPr lang="en-US" sz="2800" dirty="0" smtClean="0">
                <a:latin typeface="Arial Narrow" pitchFamily="34" charset="0"/>
                <a:ea typeface="+mn-ea"/>
              </a:rPr>
              <a:t>Other options: </a:t>
            </a:r>
            <a:r>
              <a:rPr lang="en-US" sz="2800" dirty="0" err="1" smtClean="0">
                <a:latin typeface="Arial Narrow" pitchFamily="34" charset="0"/>
                <a:ea typeface="+mn-ea"/>
              </a:rPr>
              <a:t>rifampin</a:t>
            </a:r>
            <a:r>
              <a:rPr lang="en-US" sz="2800" dirty="0" smtClean="0">
                <a:latin typeface="Arial Narrow" pitchFamily="34" charset="0"/>
                <a:ea typeface="+mn-ea"/>
              </a:rPr>
              <a:t> or sulfonamide (Chemoprophylaxis)</a:t>
            </a:r>
            <a:endParaRPr lang="en-US" sz="2800" u="sng" dirty="0" smtClean="0">
              <a:latin typeface="Arial Narrow" pitchFamily="34" charset="0"/>
              <a:ea typeface="+mn-ea"/>
            </a:endParaRPr>
          </a:p>
          <a:p>
            <a:pPr algn="just" eaLnBrk="1" hangingPunct="1">
              <a:lnSpc>
                <a:spcPts val="2900"/>
              </a:lnSpc>
              <a:defRPr/>
            </a:pPr>
            <a:endParaRPr lang="en-US" sz="2800" dirty="0" smtClean="0">
              <a:latin typeface="Arial Narrow" pitchFamily="34" charset="0"/>
              <a:ea typeface="+mn-ea"/>
            </a:endParaRPr>
          </a:p>
          <a:p>
            <a:pPr marL="596900" indent="-514350" algn="just" eaLnBrk="1" hangingPunct="1">
              <a:lnSpc>
                <a:spcPts val="2900"/>
              </a:lnSpc>
              <a:defRPr/>
            </a:pPr>
            <a:endParaRPr lang="en-US" sz="2800" dirty="0" smtClean="0">
              <a:latin typeface="Arial Narrow" pitchFamily="34" charset="0"/>
              <a:ea typeface="+mn-ea"/>
            </a:endParaRPr>
          </a:p>
        </p:txBody>
      </p:sp>
      <p:sp>
        <p:nvSpPr>
          <p:cNvPr id="6" name="Footer Placeholder 5"/>
          <p:cNvSpPr>
            <a:spLocks noGrp="1"/>
          </p:cNvSpPr>
          <p:nvPr>
            <p:ph type="ftr" sz="quarter" idx="11"/>
          </p:nvPr>
        </p:nvSpPr>
        <p:spPr/>
        <p:txBody>
          <a:bodyPr rtlCol="0"/>
          <a:lstStyle/>
          <a:p>
            <a:pPr fontAlgn="auto">
              <a:spcBef>
                <a:spcPts val="0"/>
              </a:spcBef>
              <a:spcAft>
                <a:spcPts val="0"/>
              </a:spcAft>
              <a:defRPr/>
            </a:pPr>
            <a:endParaRPr lang="en-US" dirty="0">
              <a:solidFill>
                <a:schemeClr val="tx1">
                  <a:tint val="75000"/>
                </a:schemeClr>
              </a:solidFill>
              <a:latin typeface="+mn-lt"/>
              <a:cs typeface="+mn-cs"/>
            </a:endParaRPr>
          </a:p>
        </p:txBody>
      </p:sp>
      <p:sp>
        <p:nvSpPr>
          <p:cNvPr id="5" name="Slide Number Placeholder 4"/>
          <p:cNvSpPr>
            <a:spLocks noGrp="1"/>
          </p:cNvSpPr>
          <p:nvPr>
            <p:ph type="sldNum" sz="quarter" idx="12"/>
          </p:nvPr>
        </p:nvSpPr>
        <p:spPr/>
        <p:txBody>
          <a:bodyPr rtlCol="0"/>
          <a:lstStyle/>
          <a:p>
            <a:pPr fontAlgn="auto">
              <a:spcBef>
                <a:spcPts val="0"/>
              </a:spcBef>
              <a:spcAft>
                <a:spcPts val="0"/>
              </a:spcAft>
              <a:defRPr/>
            </a:pPr>
            <a:fld id="{279BEFCA-484D-4095-9E38-87C303A82F16}" type="slidenum">
              <a:rPr lang="en-US">
                <a:solidFill>
                  <a:schemeClr val="tx1">
                    <a:tint val="75000"/>
                  </a:schemeClr>
                </a:solidFill>
                <a:latin typeface="+mn-lt"/>
                <a:cs typeface="+mn-cs"/>
              </a:rPr>
              <a:pPr fontAlgn="auto">
                <a:spcBef>
                  <a:spcPts val="0"/>
                </a:spcBef>
                <a:spcAft>
                  <a:spcPts val="0"/>
                </a:spcAft>
                <a:defRPr/>
              </a:pPr>
              <a:t>209</a:t>
            </a:fld>
            <a:endParaRPr lang="en-US">
              <a:solidFill>
                <a:schemeClr val="tx1">
                  <a:tint val="75000"/>
                </a:schemeClr>
              </a:solidFill>
              <a:latin typeface="+mn-lt"/>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274638"/>
            <a:ext cx="8229600" cy="868362"/>
          </a:xfrm>
        </p:spPr>
        <p:txBody>
          <a:bodyPr/>
          <a:lstStyle/>
          <a:p>
            <a:pPr eaLnBrk="1" hangingPunct="1"/>
            <a:r>
              <a:rPr lang="en-US" altLang="en-US" b="1" smtClean="0">
                <a:solidFill>
                  <a:srgbClr val="002060"/>
                </a:solidFill>
                <a:cs typeface="Times New Roman" pitchFamily="18" charset="0"/>
              </a:rPr>
              <a:t>Mechanism of Pathogenicity </a:t>
            </a:r>
            <a:endParaRPr lang="ar-SA" altLang="en-US" b="1" smtClean="0">
              <a:solidFill>
                <a:srgbClr val="002060"/>
              </a:solidFill>
            </a:endParaRPr>
          </a:p>
        </p:txBody>
      </p:sp>
      <p:sp>
        <p:nvSpPr>
          <p:cNvPr id="39939" name="Content Placeholder 2"/>
          <p:cNvSpPr>
            <a:spLocks noGrp="1"/>
          </p:cNvSpPr>
          <p:nvPr>
            <p:ph idx="1"/>
          </p:nvPr>
        </p:nvSpPr>
        <p:spPr>
          <a:xfrm>
            <a:off x="457200" y="1371600"/>
            <a:ext cx="8458200" cy="5257800"/>
          </a:xfrm>
        </p:spPr>
        <p:txBody>
          <a:bodyPr/>
          <a:lstStyle/>
          <a:p>
            <a:pPr marL="514350" indent="-514350" algn="just" eaLnBrk="1" hangingPunct="1">
              <a:buFont typeface="Wingdings" pitchFamily="2" charset="2"/>
              <a:buChar char="Ø"/>
            </a:pPr>
            <a:r>
              <a:rPr lang="en-US" altLang="en-US" b="1" dirty="0" smtClean="0">
                <a:solidFill>
                  <a:srgbClr val="FF0000"/>
                </a:solidFill>
              </a:rPr>
              <a:t>Colonization includes</a:t>
            </a:r>
          </a:p>
          <a:p>
            <a:pPr marL="514350" indent="-514350" algn="just" eaLnBrk="1" hangingPunct="1">
              <a:buFont typeface="Calibri" pitchFamily="34" charset="0"/>
              <a:buAutoNum type="alphaUcPeriod"/>
            </a:pPr>
            <a:r>
              <a:rPr lang="en-US" altLang="en-US" u="sng" dirty="0" smtClean="0">
                <a:solidFill>
                  <a:srgbClr val="0070C0"/>
                </a:solidFill>
              </a:rPr>
              <a:t>Adherence to  mucosal cell surfaces involves</a:t>
            </a:r>
          </a:p>
          <a:p>
            <a:pPr marL="914400" lvl="1" indent="-514350" algn="just" eaLnBrk="1" hangingPunct="1">
              <a:buFont typeface="Calibri" pitchFamily="34" charset="0"/>
              <a:buAutoNum type="arabicPeriod"/>
            </a:pPr>
            <a:r>
              <a:rPr lang="en-US" altLang="en-US" sz="3000" dirty="0" smtClean="0"/>
              <a:t>Pilli/fimbriae- primary mechanism in gram -</a:t>
            </a:r>
          </a:p>
          <a:p>
            <a:pPr marL="914400" lvl="1" indent="-514350" algn="just" eaLnBrk="1" hangingPunct="1">
              <a:buFont typeface="Calibri" pitchFamily="34" charset="0"/>
              <a:buAutoNum type="arabicPeriod"/>
            </a:pPr>
            <a:r>
              <a:rPr lang="en-US" altLang="en-US" sz="3000" dirty="0" err="1" smtClean="0"/>
              <a:t>Teichoic</a:t>
            </a:r>
            <a:r>
              <a:rPr lang="en-US" altLang="en-US" sz="3000" dirty="0" smtClean="0"/>
              <a:t> acids- primary mechanism in gram +</a:t>
            </a:r>
          </a:p>
          <a:p>
            <a:pPr marL="914400" lvl="1" indent="-514350" algn="just" eaLnBrk="1" hangingPunct="1">
              <a:buFont typeface="Calibri" pitchFamily="34" charset="0"/>
              <a:buAutoNum type="arabicPeriod"/>
            </a:pPr>
            <a:r>
              <a:rPr lang="en-US" altLang="en-US" sz="3000" dirty="0" err="1" smtClean="0"/>
              <a:t>Adhesins</a:t>
            </a:r>
            <a:endParaRPr lang="en-US" altLang="en-US" sz="3000" dirty="0" smtClean="0"/>
          </a:p>
          <a:p>
            <a:pPr marL="914400" lvl="1" indent="-514350" algn="just" eaLnBrk="1" hangingPunct="1">
              <a:buFont typeface="Calibri" pitchFamily="34" charset="0"/>
              <a:buAutoNum type="arabicPeriod"/>
            </a:pPr>
            <a:r>
              <a:rPr lang="en-US" altLang="en-US" sz="3000" dirty="0" smtClean="0"/>
              <a:t>IgA protease- Cleaved FC portion may coat bacteria and bind them to cellular Fc receptors</a:t>
            </a:r>
          </a:p>
          <a:p>
            <a:pPr marL="514350" indent="-514350" algn="just" eaLnBrk="1" hangingPunct="1">
              <a:buFont typeface="Calibri" pitchFamily="34" charset="0"/>
              <a:buAutoNum type="alphaUcPeriod" startAt="2"/>
            </a:pPr>
            <a:r>
              <a:rPr lang="en-US" altLang="en-US" sz="3000" dirty="0" smtClean="0">
                <a:solidFill>
                  <a:srgbClr val="0070C0"/>
                </a:solidFill>
              </a:rPr>
              <a:t>Adherence to inert materials</a:t>
            </a:r>
            <a:r>
              <a:rPr lang="en-US" altLang="en-US" sz="3000" dirty="0" smtClean="0"/>
              <a:t>, biofilm: </a:t>
            </a:r>
            <a:r>
              <a:rPr lang="en-US" altLang="en-US" sz="3000" i="1" dirty="0" smtClean="0"/>
              <a:t>S. </a:t>
            </a:r>
            <a:r>
              <a:rPr lang="en-US" altLang="en-US" sz="3000" i="1" dirty="0" err="1" smtClean="0"/>
              <a:t>epidermidis</a:t>
            </a:r>
            <a:r>
              <a:rPr lang="en-US" altLang="en-US" sz="3000" dirty="0" smtClean="0"/>
              <a:t>, </a:t>
            </a:r>
            <a:r>
              <a:rPr lang="en-US" altLang="en-US" sz="3000" i="1" dirty="0" smtClean="0"/>
              <a:t>Streptococcus </a:t>
            </a:r>
            <a:r>
              <a:rPr lang="en-US" altLang="en-US" sz="3000" i="1" dirty="0" err="1" smtClean="0"/>
              <a:t>mutans</a:t>
            </a:r>
            <a:endParaRPr lang="ar-SA" altLang="en-US" sz="3000" i="1" dirty="0" smtClean="0"/>
          </a:p>
        </p:txBody>
      </p:sp>
      <p:sp>
        <p:nvSpPr>
          <p:cNvPr id="39941"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39942" name="Slide Number Placeholder 4"/>
          <p:cNvSpPr>
            <a:spLocks noGrp="1"/>
          </p:cNvSpPr>
          <p:nvPr>
            <p:ph type="sldNum" sz="quarter" idx="12"/>
          </p:nvPr>
        </p:nvSpPr>
        <p:spPr bwMode="auto">
          <a:noFill/>
          <a:ln>
            <a:miter lim="800000"/>
            <a:headEnd/>
            <a:tailEnd/>
          </a:ln>
        </p:spPr>
        <p:txBody>
          <a:bodyPr/>
          <a:lstStyle/>
          <a:p>
            <a:fld id="{E1AE5EC5-8373-4D77-B43F-C0D10516FF96}" type="slidenum">
              <a:rPr lang="ar-SA" altLang="en-US" smtClean="0">
                <a:cs typeface="Calibri" pitchFamily="34" charset="0"/>
              </a:rPr>
              <a:pPr/>
              <a:t>21</a:t>
            </a:fld>
            <a:endParaRPr lang="ar-SA" altLang="en-US" smtClean="0">
              <a:cs typeface="Calibri" pitchFamily="34" charset="0"/>
            </a:endParaRPr>
          </a:p>
        </p:txBody>
      </p:sp>
    </p:spTree>
    <p:extLst>
      <p:ext uri="{BB962C8B-B14F-4D97-AF65-F5344CB8AC3E}">
        <p14:creationId xmlns:p14="http://schemas.microsoft.com/office/powerpoint/2010/main" val="3568105837"/>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pPr eaLnBrk="1" hangingPunct="1"/>
            <a:r>
              <a:rPr lang="en-US" sz="6000" b="1" i="1" dirty="0" err="1" smtClean="0">
                <a:solidFill>
                  <a:srgbClr val="002060"/>
                </a:solidFill>
                <a:latin typeface="Arial Narrow" pitchFamily="34" charset="0"/>
              </a:rPr>
              <a:t>Enterobacteriaceae</a:t>
            </a:r>
            <a:endParaRPr lang="en-US" sz="6000" b="1" i="1" dirty="0" smtClean="0">
              <a:solidFill>
                <a:srgbClr val="002060"/>
              </a:solidFill>
              <a:latin typeface="Arial Narrow" pitchFamily="34" charset="0"/>
            </a:endParaRPr>
          </a:p>
        </p:txBody>
      </p:sp>
      <p:sp>
        <p:nvSpPr>
          <p:cNvPr id="96259" name="Rectangle 3"/>
          <p:cNvSpPr>
            <a:spLocks noGrp="1" noChangeArrowheads="1"/>
          </p:cNvSpPr>
          <p:nvPr>
            <p:ph idx="1"/>
          </p:nvPr>
        </p:nvSpPr>
        <p:spPr>
          <a:xfrm>
            <a:off x="152400" y="1600200"/>
            <a:ext cx="8686800" cy="5029200"/>
          </a:xfrm>
        </p:spPr>
        <p:txBody>
          <a:bodyPr rtlCol="1">
            <a:noAutofit/>
          </a:bodyPr>
          <a:lstStyle/>
          <a:p>
            <a:pPr marL="596646" indent="-514350" algn="just" eaLnBrk="1" fontAlgn="auto" hangingPunct="1">
              <a:lnSpc>
                <a:spcPts val="3200"/>
              </a:lnSpc>
              <a:spcAft>
                <a:spcPts val="0"/>
              </a:spcAft>
              <a:buFont typeface="+mj-lt"/>
              <a:buAutoNum type="arabicPeriod"/>
              <a:defRPr/>
            </a:pPr>
            <a:r>
              <a:rPr lang="en-US" b="1" dirty="0" smtClean="0">
                <a:solidFill>
                  <a:schemeClr val="accent6">
                    <a:lumMod val="50000"/>
                  </a:schemeClr>
                </a:solidFill>
                <a:latin typeface="Arial Narrow" pitchFamily="34" charset="0"/>
              </a:rPr>
              <a:t>Coliforms (lactose </a:t>
            </a:r>
            <a:r>
              <a:rPr lang="en-US" b="1" dirty="0" err="1" smtClean="0">
                <a:solidFill>
                  <a:schemeClr val="accent6">
                    <a:lumMod val="50000"/>
                  </a:schemeClr>
                </a:solidFill>
                <a:latin typeface="Arial Narrow" pitchFamily="34" charset="0"/>
              </a:rPr>
              <a:t>ferementers</a:t>
            </a:r>
            <a:r>
              <a:rPr lang="en-US" b="1" dirty="0" smtClean="0">
                <a:solidFill>
                  <a:schemeClr val="accent6">
                    <a:lumMod val="50000"/>
                  </a:schemeClr>
                </a:solidFill>
                <a:latin typeface="Arial Narrow" pitchFamily="34" charset="0"/>
              </a:rPr>
              <a:t>)</a:t>
            </a:r>
          </a:p>
          <a:p>
            <a:pPr marL="539496" indent="-457200" algn="just" eaLnBrk="1" fontAlgn="auto" hangingPunct="1">
              <a:lnSpc>
                <a:spcPts val="3200"/>
              </a:lnSpc>
              <a:spcAft>
                <a:spcPts val="0"/>
              </a:spcAft>
              <a:buFont typeface="Wingdings" panose="05000000000000000000" pitchFamily="2" charset="2"/>
              <a:buChar char="§"/>
              <a:defRPr/>
            </a:pPr>
            <a:r>
              <a:rPr lang="en-US" sz="3200" dirty="0" smtClean="0">
                <a:latin typeface="Arial Narrow" pitchFamily="34" charset="0"/>
              </a:rPr>
              <a:t>Normal inhabitants of GIT  of human and animals</a:t>
            </a:r>
          </a:p>
          <a:p>
            <a:pPr marL="539496" indent="-457200" algn="just" eaLnBrk="1" fontAlgn="auto" hangingPunct="1">
              <a:lnSpc>
                <a:spcPts val="3200"/>
              </a:lnSpc>
              <a:spcAft>
                <a:spcPts val="0"/>
              </a:spcAft>
              <a:buFont typeface="Wingdings" panose="05000000000000000000" pitchFamily="2" charset="2"/>
              <a:buChar char="§"/>
              <a:defRPr/>
            </a:pPr>
            <a:r>
              <a:rPr lang="en-US" sz="3200" b="1" dirty="0" smtClean="0">
                <a:latin typeface="Arial Narrow" pitchFamily="34" charset="0"/>
              </a:rPr>
              <a:t>Source of </a:t>
            </a:r>
            <a:r>
              <a:rPr lang="en-US" sz="3200" b="1" dirty="0" err="1" smtClean="0">
                <a:latin typeface="Arial Narrow" pitchFamily="34" charset="0"/>
              </a:rPr>
              <a:t>noscomial</a:t>
            </a:r>
            <a:r>
              <a:rPr lang="en-US" sz="3200" b="1" dirty="0" smtClean="0">
                <a:latin typeface="Arial Narrow" pitchFamily="34" charset="0"/>
              </a:rPr>
              <a:t> infections</a:t>
            </a:r>
          </a:p>
          <a:p>
            <a:pPr marL="539496" indent="-457200" algn="just" eaLnBrk="1" fontAlgn="auto" hangingPunct="1">
              <a:lnSpc>
                <a:spcPts val="3200"/>
              </a:lnSpc>
              <a:spcAft>
                <a:spcPts val="0"/>
              </a:spcAft>
              <a:buFont typeface="Wingdings" panose="05000000000000000000" pitchFamily="2" charset="2"/>
              <a:buChar char="§"/>
              <a:defRPr/>
            </a:pPr>
            <a:r>
              <a:rPr lang="en-US" sz="3200" dirty="0" smtClean="0">
                <a:latin typeface="Arial Narrow" pitchFamily="34" charset="0"/>
              </a:rPr>
              <a:t>Opportunistic or cause secondary infections of wounds, urinary and respiratory tracts and the circulatory system e.g. </a:t>
            </a:r>
            <a:r>
              <a:rPr lang="en-US" sz="3200" i="1" dirty="0" smtClean="0">
                <a:latin typeface="Arial Narrow" pitchFamily="34" charset="0"/>
              </a:rPr>
              <a:t>E. coli, </a:t>
            </a:r>
            <a:r>
              <a:rPr lang="en-US" sz="3200" i="1" dirty="0" err="1" smtClean="0">
                <a:latin typeface="Arial Narrow" pitchFamily="34" charset="0"/>
              </a:rPr>
              <a:t>Klebsiella</a:t>
            </a:r>
            <a:endParaRPr lang="en-US" dirty="0">
              <a:latin typeface="Arial Narrow" pitchFamily="34" charset="0"/>
            </a:endParaRPr>
          </a:p>
          <a:p>
            <a:pPr marL="539496" indent="-457200" algn="just" eaLnBrk="1" fontAlgn="auto" hangingPunct="1">
              <a:lnSpc>
                <a:spcPts val="3200"/>
              </a:lnSpc>
              <a:spcAft>
                <a:spcPts val="0"/>
              </a:spcAft>
              <a:buFont typeface="Wingdings" panose="05000000000000000000" pitchFamily="2" charset="2"/>
              <a:buChar char="§"/>
              <a:defRPr/>
            </a:pPr>
            <a:r>
              <a:rPr lang="en-US" i="1" dirty="0">
                <a:latin typeface="Arial Narrow" pitchFamily="34" charset="0"/>
              </a:rPr>
              <a:t>E. </a:t>
            </a:r>
            <a:r>
              <a:rPr lang="en-US" i="1" dirty="0" smtClean="0">
                <a:latin typeface="Arial Narrow" pitchFamily="34" charset="0"/>
              </a:rPr>
              <a:t>coli</a:t>
            </a:r>
            <a:r>
              <a:rPr lang="en-US" dirty="0" smtClean="0">
                <a:latin typeface="Arial Narrow" pitchFamily="34" charset="0"/>
              </a:rPr>
              <a:t> </a:t>
            </a:r>
            <a:r>
              <a:rPr lang="en-US" sz="3200" dirty="0" smtClean="0">
                <a:latin typeface="Arial Narrow" pitchFamily="34" charset="0"/>
              </a:rPr>
              <a:t>used as biological indicator in water pollution</a:t>
            </a:r>
          </a:p>
          <a:p>
            <a:pPr marL="596646" indent="-514350" algn="just" eaLnBrk="1" fontAlgn="auto" hangingPunct="1">
              <a:lnSpc>
                <a:spcPts val="3200"/>
              </a:lnSpc>
              <a:spcAft>
                <a:spcPts val="0"/>
              </a:spcAft>
              <a:buFont typeface="+mj-lt"/>
              <a:buAutoNum type="arabicPeriod" startAt="2"/>
              <a:defRPr/>
            </a:pPr>
            <a:r>
              <a:rPr lang="en-US" sz="3200" b="1" dirty="0" smtClean="0">
                <a:solidFill>
                  <a:schemeClr val="accent6">
                    <a:lumMod val="50000"/>
                  </a:schemeClr>
                </a:solidFill>
                <a:latin typeface="Arial Narrow" pitchFamily="34" charset="0"/>
              </a:rPr>
              <a:t>True pathogens (Lactose non-fermenters)</a:t>
            </a:r>
          </a:p>
          <a:p>
            <a:pPr marL="459486" indent="-457200" algn="just" eaLnBrk="1" fontAlgn="auto" hangingPunct="1">
              <a:lnSpc>
                <a:spcPts val="3200"/>
              </a:lnSpc>
              <a:spcAft>
                <a:spcPts val="0"/>
              </a:spcAft>
              <a:buFont typeface="Wingdings" panose="05000000000000000000" pitchFamily="2" charset="2"/>
              <a:buChar char="§"/>
              <a:defRPr/>
            </a:pPr>
            <a:r>
              <a:rPr lang="en-US" i="1" dirty="0" smtClean="0">
                <a:latin typeface="Arial Narrow" pitchFamily="34" charset="0"/>
              </a:rPr>
              <a:t>Salmonella</a:t>
            </a:r>
            <a:r>
              <a:rPr lang="en-US" dirty="0" smtClean="0">
                <a:latin typeface="Arial Narrow" pitchFamily="34" charset="0"/>
              </a:rPr>
              <a:t> spp., </a:t>
            </a:r>
            <a:r>
              <a:rPr lang="en-US" i="1" dirty="0" err="1" smtClean="0">
                <a:latin typeface="Arial Narrow" pitchFamily="34" charset="0"/>
              </a:rPr>
              <a:t>Shigella</a:t>
            </a:r>
            <a:r>
              <a:rPr lang="en-US" dirty="0" smtClean="0">
                <a:latin typeface="Arial Narrow" pitchFamily="34" charset="0"/>
              </a:rPr>
              <a:t> spp., </a:t>
            </a:r>
            <a:r>
              <a:rPr lang="en-US" i="1" dirty="0" smtClean="0">
                <a:latin typeface="Arial Narrow" pitchFamily="34" charset="0"/>
              </a:rPr>
              <a:t>Yersinia </a:t>
            </a:r>
            <a:r>
              <a:rPr lang="en-US" dirty="0" smtClean="0">
                <a:latin typeface="Arial Narrow" pitchFamily="34" charset="0"/>
              </a:rPr>
              <a:t>spp.</a:t>
            </a:r>
          </a:p>
          <a:p>
            <a:pPr marL="459486" indent="-457200" algn="just" eaLnBrk="1" fontAlgn="auto" hangingPunct="1">
              <a:lnSpc>
                <a:spcPts val="3200"/>
              </a:lnSpc>
              <a:spcAft>
                <a:spcPts val="0"/>
              </a:spcAft>
              <a:buFont typeface="Wingdings" panose="05000000000000000000" pitchFamily="2" charset="2"/>
              <a:buChar char="§"/>
              <a:defRPr/>
            </a:pPr>
            <a:r>
              <a:rPr lang="en-US" dirty="0" smtClean="0">
                <a:latin typeface="Arial Narrow" pitchFamily="34" charset="0"/>
              </a:rPr>
              <a:t>Certain strains of </a:t>
            </a:r>
            <a:r>
              <a:rPr lang="en-US" i="1" dirty="0" smtClean="0">
                <a:latin typeface="Arial Narrow" pitchFamily="34" charset="0"/>
              </a:rPr>
              <a:t>E. coli </a:t>
            </a:r>
            <a:r>
              <a:rPr lang="en-US" dirty="0" smtClean="0">
                <a:latin typeface="Arial Narrow" pitchFamily="34" charset="0"/>
              </a:rPr>
              <a:t>(ETEC, EPEC, EIEC, EHEC)</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210</a:t>
            </a:fld>
            <a:endParaRPr lang="ar-SA" altLang="en-US"/>
          </a:p>
        </p:txBody>
      </p:sp>
    </p:spTree>
    <p:extLst>
      <p:ext uri="{BB962C8B-B14F-4D97-AF65-F5344CB8AC3E}">
        <p14:creationId xmlns:p14="http://schemas.microsoft.com/office/powerpoint/2010/main" val="4182586668"/>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p:txBody>
          <a:bodyPr/>
          <a:lstStyle/>
          <a:p>
            <a:pPr eaLnBrk="1" hangingPunct="1"/>
            <a:r>
              <a:rPr lang="en-US" sz="6000" b="1" dirty="0" smtClean="0">
                <a:solidFill>
                  <a:srgbClr val="002060"/>
                </a:solidFill>
                <a:latin typeface="Arial Narrow" pitchFamily="34" charset="0"/>
              </a:rPr>
              <a:t>Media for isolation</a:t>
            </a:r>
            <a:endParaRPr lang="en-US" sz="6000" b="1" i="1" dirty="0" smtClean="0">
              <a:solidFill>
                <a:srgbClr val="002060"/>
              </a:solidFill>
              <a:latin typeface="Arial Narrow" pitchFamily="34" charset="0"/>
            </a:endParaRPr>
          </a:p>
        </p:txBody>
      </p:sp>
      <p:sp>
        <p:nvSpPr>
          <p:cNvPr id="95235" name="Rectangle 3"/>
          <p:cNvSpPr>
            <a:spLocks noGrp="1" noChangeArrowheads="1"/>
          </p:cNvSpPr>
          <p:nvPr>
            <p:ph idx="1"/>
          </p:nvPr>
        </p:nvSpPr>
        <p:spPr>
          <a:xfrm>
            <a:off x="152400" y="1600200"/>
            <a:ext cx="8686800" cy="4953000"/>
          </a:xfrm>
        </p:spPr>
        <p:txBody>
          <a:bodyPr rtlCol="1">
            <a:noAutofit/>
          </a:bodyPr>
          <a:lstStyle/>
          <a:p>
            <a:pPr marL="457200" lvl="1" indent="-457200" algn="just" eaLnBrk="1" fontAlgn="auto" hangingPunct="1">
              <a:spcAft>
                <a:spcPts val="0"/>
              </a:spcAft>
              <a:buFont typeface="Wingdings" panose="05000000000000000000" pitchFamily="2" charset="2"/>
              <a:buChar char="§"/>
              <a:defRPr/>
            </a:pPr>
            <a:r>
              <a:rPr lang="en-US" sz="3200" dirty="0" smtClean="0">
                <a:latin typeface="Arial Narrow" pitchFamily="34" charset="0"/>
              </a:rPr>
              <a:t>Selective differential media for enteric pathogens</a:t>
            </a:r>
          </a:p>
          <a:p>
            <a:pPr marL="857250" lvl="2" indent="-457200" algn="just" eaLnBrk="1" fontAlgn="auto" hangingPunct="1">
              <a:spcAft>
                <a:spcPts val="0"/>
              </a:spcAft>
              <a:buFont typeface="Wingdings" panose="05000000000000000000" pitchFamily="2" charset="2"/>
              <a:buChar char="§"/>
              <a:defRPr/>
            </a:pPr>
            <a:r>
              <a:rPr lang="en-US" sz="3200" b="1" dirty="0" err="1" smtClean="0">
                <a:solidFill>
                  <a:srgbClr val="7030A0"/>
                </a:solidFill>
                <a:latin typeface="Arial Narrow" pitchFamily="34" charset="0"/>
              </a:rPr>
              <a:t>MacConkey</a:t>
            </a:r>
            <a:r>
              <a:rPr lang="en-US" sz="3200" b="1" dirty="0" smtClean="0">
                <a:solidFill>
                  <a:srgbClr val="7030A0"/>
                </a:solidFill>
                <a:latin typeface="Arial Narrow" pitchFamily="34" charset="0"/>
              </a:rPr>
              <a:t> agar</a:t>
            </a:r>
            <a:endParaRPr lang="en-US" sz="3200" b="1" dirty="0" smtClean="0">
              <a:latin typeface="Arial Narrow" pitchFamily="34" charset="0"/>
            </a:endParaRPr>
          </a:p>
          <a:p>
            <a:pPr marL="857250" lvl="2" indent="-457200" algn="just" eaLnBrk="1" fontAlgn="auto" hangingPunct="1">
              <a:spcAft>
                <a:spcPts val="0"/>
              </a:spcAft>
              <a:buFont typeface="Wingdings" panose="05000000000000000000" pitchFamily="2" charset="2"/>
              <a:buChar char="§"/>
              <a:defRPr/>
            </a:pPr>
            <a:r>
              <a:rPr lang="en-US" sz="3200" b="1" dirty="0" smtClean="0">
                <a:solidFill>
                  <a:srgbClr val="7030A0"/>
                </a:solidFill>
                <a:latin typeface="Arial Narrow" pitchFamily="34" charset="0"/>
              </a:rPr>
              <a:t>EMB agar</a:t>
            </a:r>
          </a:p>
          <a:p>
            <a:pPr marL="857250" lvl="2" indent="-457200" algn="just" eaLnBrk="1" fontAlgn="auto" hangingPunct="1">
              <a:spcAft>
                <a:spcPts val="0"/>
              </a:spcAft>
              <a:buFont typeface="Wingdings" panose="05000000000000000000" pitchFamily="2" charset="2"/>
              <a:buChar char="§"/>
              <a:defRPr/>
            </a:pPr>
            <a:r>
              <a:rPr lang="en-US" sz="3200" b="1" dirty="0" smtClean="0">
                <a:solidFill>
                  <a:srgbClr val="7030A0"/>
                </a:solidFill>
                <a:latin typeface="Arial Narrow" pitchFamily="34" charset="0"/>
              </a:rPr>
              <a:t>SS agar</a:t>
            </a:r>
            <a:endParaRPr lang="en-US" sz="3200" dirty="0" smtClean="0">
              <a:latin typeface="Arial Narrow" pitchFamily="34" charset="0"/>
            </a:endParaRPr>
          </a:p>
          <a:p>
            <a:pPr marL="457200" lvl="1" indent="-457200" algn="just" eaLnBrk="1" fontAlgn="auto" hangingPunct="1">
              <a:spcAft>
                <a:spcPts val="0"/>
              </a:spcAft>
              <a:buFont typeface="Wingdings" panose="05000000000000000000" pitchFamily="2" charset="2"/>
              <a:buChar char="§"/>
              <a:defRPr/>
            </a:pPr>
            <a:r>
              <a:rPr lang="en-US" sz="3200" dirty="0" smtClean="0">
                <a:latin typeface="Arial Narrow" pitchFamily="34" charset="0"/>
              </a:rPr>
              <a:t>Selective by incorporation of </a:t>
            </a:r>
            <a:r>
              <a:rPr lang="en-US" sz="3200" b="1" u="sng" dirty="0" smtClean="0">
                <a:solidFill>
                  <a:srgbClr val="7030A0"/>
                </a:solidFill>
                <a:latin typeface="Arial Narrow" pitchFamily="34" charset="0"/>
              </a:rPr>
              <a:t>dyes and bile salts</a:t>
            </a:r>
            <a:endParaRPr lang="en-US" sz="3200" b="1" i="1" u="sng" dirty="0" smtClean="0">
              <a:solidFill>
                <a:srgbClr val="7030A0"/>
              </a:solidFill>
              <a:latin typeface="Arial Narrow" pitchFamily="34" charset="0"/>
            </a:endParaRPr>
          </a:p>
          <a:p>
            <a:pPr marL="457200" lvl="1" indent="-457200" algn="just" eaLnBrk="1" fontAlgn="auto" hangingPunct="1">
              <a:spcAft>
                <a:spcPts val="0"/>
              </a:spcAft>
              <a:buFont typeface="Wingdings" panose="05000000000000000000" pitchFamily="2" charset="2"/>
              <a:buChar char="§"/>
              <a:defRPr/>
            </a:pPr>
            <a:r>
              <a:rPr lang="en-US" sz="3200" dirty="0" smtClean="0">
                <a:latin typeface="Arial Narrow" pitchFamily="34" charset="0"/>
              </a:rPr>
              <a:t>Differential by incorporation of </a:t>
            </a:r>
            <a:r>
              <a:rPr lang="en-US" sz="3200" dirty="0" smtClean="0">
                <a:solidFill>
                  <a:schemeClr val="accent2"/>
                </a:solidFill>
                <a:latin typeface="Arial Narrow" pitchFamily="34" charset="0"/>
              </a:rPr>
              <a:t> </a:t>
            </a:r>
            <a:r>
              <a:rPr lang="en-US" sz="3200" b="1" u="sng" dirty="0" smtClean="0">
                <a:solidFill>
                  <a:srgbClr val="7030A0"/>
                </a:solidFill>
                <a:latin typeface="Arial Narrow" pitchFamily="34" charset="0"/>
              </a:rPr>
              <a:t>lactose and/or Fe</a:t>
            </a:r>
            <a:r>
              <a:rPr lang="en-US" sz="3200" b="1" u="sng" baseline="30000" dirty="0" smtClean="0">
                <a:solidFill>
                  <a:srgbClr val="7030A0"/>
                </a:solidFill>
                <a:latin typeface="Arial Narrow" pitchFamily="34" charset="0"/>
              </a:rPr>
              <a:t>+3</a:t>
            </a:r>
            <a:endParaRPr lang="en-US" sz="3200" b="1" u="sng" dirty="0" smtClean="0">
              <a:solidFill>
                <a:srgbClr val="7030A0"/>
              </a:solidFill>
              <a:latin typeface="Arial Narrow" pitchFamily="34" charset="0"/>
            </a:endParaRPr>
          </a:p>
          <a:p>
            <a:pPr marL="857250" lvl="2" indent="-457200" algn="just" eaLnBrk="1" fontAlgn="auto" hangingPunct="1">
              <a:spcAft>
                <a:spcPts val="0"/>
              </a:spcAft>
              <a:buFont typeface="Wingdings" panose="05000000000000000000" pitchFamily="2" charset="2"/>
              <a:buChar char="§"/>
              <a:defRPr/>
            </a:pPr>
            <a:r>
              <a:rPr lang="en-US" sz="3200" dirty="0" smtClean="0">
                <a:latin typeface="Arial Narrow" pitchFamily="34" charset="0"/>
              </a:rPr>
              <a:t>Fe</a:t>
            </a:r>
            <a:r>
              <a:rPr lang="en-US" sz="3200" baseline="30000" dirty="0" smtClean="0">
                <a:latin typeface="Arial Narrow" pitchFamily="34" charset="0"/>
              </a:rPr>
              <a:t>+3 </a:t>
            </a:r>
            <a:r>
              <a:rPr lang="en-US" sz="3200" dirty="0" smtClean="0">
                <a:latin typeface="Arial Narrow" pitchFamily="34" charset="0"/>
              </a:rPr>
              <a:t>is incorporated to detect H</a:t>
            </a:r>
            <a:r>
              <a:rPr lang="en-US" sz="3200" baseline="-25000" dirty="0" smtClean="0">
                <a:latin typeface="Arial Narrow" pitchFamily="34" charset="0"/>
              </a:rPr>
              <a:t>2</a:t>
            </a:r>
            <a:r>
              <a:rPr lang="en-US" sz="3200" dirty="0" smtClean="0">
                <a:latin typeface="Arial Narrow" pitchFamily="34" charset="0"/>
              </a:rPr>
              <a:t>S </a:t>
            </a:r>
          </a:p>
          <a:p>
            <a:pPr marL="457200" lvl="1" indent="-457200" algn="just" eaLnBrk="1" fontAlgn="auto" hangingPunct="1">
              <a:spcAft>
                <a:spcPts val="0"/>
              </a:spcAft>
              <a:buFont typeface="Wingdings" panose="05000000000000000000" pitchFamily="2" charset="2"/>
              <a:buChar char="§"/>
              <a:defRPr/>
            </a:pPr>
            <a:r>
              <a:rPr lang="en-US" sz="3000" dirty="0" smtClean="0">
                <a:latin typeface="Arial Narrow" pitchFamily="34" charset="0"/>
              </a:rPr>
              <a:t>Classified as lactose fermenters &amp; non-lactose fermenters</a:t>
            </a:r>
          </a:p>
          <a:p>
            <a:pPr marL="457200" lvl="1" indent="-457200" algn="just" eaLnBrk="1" fontAlgn="auto" hangingPunct="1">
              <a:spcAft>
                <a:spcPts val="0"/>
              </a:spcAft>
              <a:buFont typeface="Wingdings" panose="05000000000000000000" pitchFamily="2" charset="2"/>
              <a:buChar char="§"/>
              <a:defRPr/>
            </a:pPr>
            <a:endParaRPr lang="en-US" sz="3200" dirty="0" smtClean="0">
              <a:latin typeface="Arial Narrow" pitchFamily="34" charset="0"/>
            </a:endParaRPr>
          </a:p>
          <a:p>
            <a:pPr marL="457200" lvl="1" indent="-457200" algn="just" eaLnBrk="1" fontAlgn="auto" hangingPunct="1">
              <a:spcAft>
                <a:spcPts val="0"/>
              </a:spcAft>
              <a:buFont typeface="Wingdings" panose="05000000000000000000" pitchFamily="2" charset="2"/>
              <a:buChar char="§"/>
              <a:defRPr/>
            </a:pPr>
            <a:endParaRPr lang="en-US" sz="3200" dirty="0" smtClean="0">
              <a:latin typeface="Arial Narrow" pitchFamily="34" charset="0"/>
            </a:endParaRPr>
          </a:p>
          <a:p>
            <a:pPr marL="539496" indent="-457200" algn="just" eaLnBrk="1" fontAlgn="auto" hangingPunct="1">
              <a:spcAft>
                <a:spcPts val="0"/>
              </a:spcAft>
              <a:buFont typeface="Wingdings" panose="05000000000000000000" pitchFamily="2" charset="2"/>
              <a:buChar char="§"/>
              <a:defRPr/>
            </a:pPr>
            <a:endParaRPr lang="en-US" i="1" dirty="0" smtClean="0">
              <a:solidFill>
                <a:srgbClr val="0000FF"/>
              </a:solidFill>
              <a:latin typeface="Arial Narrow" pitchFamily="34" charset="0"/>
            </a:endParaRPr>
          </a:p>
          <a:p>
            <a:pPr marL="859536" lvl="1" indent="-457200" algn="just" eaLnBrk="1" fontAlgn="auto" hangingPunct="1">
              <a:spcAft>
                <a:spcPts val="0"/>
              </a:spcAft>
              <a:buFont typeface="Wingdings" panose="05000000000000000000" pitchFamily="2" charset="2"/>
              <a:buChar char="§"/>
              <a:defRPr/>
            </a:pPr>
            <a:endParaRPr lang="en-US" sz="32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211</a:t>
            </a:fld>
            <a:endParaRPr lang="ar-SA" altLang="en-US"/>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457200" y="228600"/>
            <a:ext cx="8229600" cy="1143000"/>
          </a:xfrm>
        </p:spPr>
        <p:txBody>
          <a:bodyPr/>
          <a:lstStyle/>
          <a:p>
            <a:pPr eaLnBrk="1" hangingPunct="1"/>
            <a:r>
              <a:rPr lang="en-US" sz="6000" b="1" dirty="0" smtClean="0">
                <a:solidFill>
                  <a:srgbClr val="002060"/>
                </a:solidFill>
                <a:latin typeface="Arial Narrow" pitchFamily="34" charset="0"/>
                <a:cs typeface="Times New Roman" pitchFamily="18" charset="0"/>
              </a:rPr>
              <a:t>I- </a:t>
            </a:r>
            <a:r>
              <a:rPr lang="en-US" sz="6000" b="1" i="1" dirty="0" smtClean="0">
                <a:solidFill>
                  <a:srgbClr val="002060"/>
                </a:solidFill>
                <a:latin typeface="Arial Narrow" pitchFamily="34" charset="0"/>
                <a:cs typeface="Times New Roman" pitchFamily="18" charset="0"/>
              </a:rPr>
              <a:t>Escherichia coli</a:t>
            </a:r>
          </a:p>
        </p:txBody>
      </p:sp>
      <p:sp>
        <p:nvSpPr>
          <p:cNvPr id="252931" name="Rectangle 3"/>
          <p:cNvSpPr>
            <a:spLocks noGrp="1" noChangeArrowheads="1"/>
          </p:cNvSpPr>
          <p:nvPr>
            <p:ph idx="1"/>
          </p:nvPr>
        </p:nvSpPr>
        <p:spPr>
          <a:xfrm>
            <a:off x="152400" y="1447800"/>
            <a:ext cx="8839200" cy="4953000"/>
          </a:xfrm>
        </p:spPr>
        <p:txBody>
          <a:bodyPr/>
          <a:lstStyle/>
          <a:p>
            <a:pPr marL="539750" indent="-457200" algn="just" eaLnBrk="1" hangingPunct="1">
              <a:lnSpc>
                <a:spcPts val="3840"/>
              </a:lnSpc>
              <a:buSzPct val="145000"/>
              <a:buFont typeface="Wingdings" panose="05000000000000000000" pitchFamily="2" charset="2"/>
              <a:buChar char="§"/>
            </a:pPr>
            <a:r>
              <a:rPr lang="en-US" sz="3600" b="1" u="sng" dirty="0" smtClean="0">
                <a:solidFill>
                  <a:srgbClr val="0070C0"/>
                </a:solidFill>
                <a:latin typeface="Arial Narrow" pitchFamily="34" charset="0"/>
              </a:rPr>
              <a:t>General characteristics:</a:t>
            </a:r>
            <a:endParaRPr lang="en-US" sz="3600" b="1" dirty="0" smtClean="0">
              <a:solidFill>
                <a:srgbClr val="0070C0"/>
              </a:solidFill>
              <a:latin typeface="Arial Narrow" pitchFamily="34" charset="0"/>
            </a:endParaRPr>
          </a:p>
          <a:p>
            <a:pPr marL="539750" indent="-457200" algn="just" eaLnBrk="1" hangingPunct="1">
              <a:lnSpc>
                <a:spcPts val="3840"/>
              </a:lnSpc>
              <a:buClr>
                <a:srgbClr val="FF0000"/>
              </a:buClr>
              <a:buSzPct val="145000"/>
              <a:buFont typeface="Wingdings" panose="05000000000000000000" pitchFamily="2" charset="2"/>
              <a:buChar char="§"/>
            </a:pPr>
            <a:r>
              <a:rPr lang="en-US" dirty="0" smtClean="0">
                <a:latin typeface="Arial Narrow" pitchFamily="34" charset="0"/>
              </a:rPr>
              <a:t>Gram-negative </a:t>
            </a:r>
            <a:r>
              <a:rPr lang="en-US" b="1" dirty="0" smtClean="0">
                <a:solidFill>
                  <a:srgbClr val="7030A0"/>
                </a:solidFill>
                <a:latin typeface="Arial Narrow" pitchFamily="34" charset="0"/>
              </a:rPr>
              <a:t>Motile </a:t>
            </a:r>
            <a:r>
              <a:rPr lang="en-US" dirty="0" smtClean="0">
                <a:latin typeface="Arial Narrow" pitchFamily="34" charset="0"/>
              </a:rPr>
              <a:t>rods </a:t>
            </a:r>
          </a:p>
          <a:p>
            <a:pPr marL="539750" indent="-457200" algn="just" eaLnBrk="1" hangingPunct="1">
              <a:lnSpc>
                <a:spcPts val="3840"/>
              </a:lnSpc>
              <a:buClr>
                <a:srgbClr val="FF0000"/>
              </a:buClr>
              <a:buSzPct val="145000"/>
              <a:buFont typeface="Wingdings" panose="05000000000000000000" pitchFamily="2" charset="2"/>
              <a:buChar char="§"/>
            </a:pPr>
            <a:r>
              <a:rPr lang="en-US" dirty="0" smtClean="0">
                <a:latin typeface="Arial Narrow" pitchFamily="34" charset="0"/>
              </a:rPr>
              <a:t>Non-spore </a:t>
            </a:r>
            <a:r>
              <a:rPr lang="en-US" dirty="0" err="1" smtClean="0">
                <a:latin typeface="Arial Narrow" pitchFamily="34" charset="0"/>
              </a:rPr>
              <a:t>forming,Facultative</a:t>
            </a:r>
            <a:r>
              <a:rPr lang="en-US" dirty="0" smtClean="0">
                <a:latin typeface="Arial Narrow" pitchFamily="34" charset="0"/>
              </a:rPr>
              <a:t> anaerobic, Oxidase -</a:t>
            </a:r>
            <a:r>
              <a:rPr lang="en-US" dirty="0" err="1" smtClean="0">
                <a:latin typeface="Arial Narrow" pitchFamily="34" charset="0"/>
              </a:rPr>
              <a:t>ve</a:t>
            </a:r>
            <a:endParaRPr lang="en-US" dirty="0" smtClean="0">
              <a:latin typeface="Arial Narrow" pitchFamily="34" charset="0"/>
            </a:endParaRPr>
          </a:p>
          <a:p>
            <a:pPr marL="539750" indent="-457200" algn="just" eaLnBrk="1" hangingPunct="1">
              <a:lnSpc>
                <a:spcPts val="3840"/>
              </a:lnSpc>
              <a:buClr>
                <a:srgbClr val="FF0000"/>
              </a:buClr>
              <a:buSzPct val="145000"/>
              <a:buFont typeface="Wingdings" panose="05000000000000000000" pitchFamily="2" charset="2"/>
              <a:buChar char="§"/>
            </a:pPr>
            <a:r>
              <a:rPr lang="en-US" b="1" dirty="0" smtClean="0">
                <a:solidFill>
                  <a:srgbClr val="7030A0"/>
                </a:solidFill>
                <a:latin typeface="Arial Narrow" pitchFamily="34" charset="0"/>
              </a:rPr>
              <a:t>Ferment glucose and lactose</a:t>
            </a:r>
          </a:p>
          <a:p>
            <a:pPr marL="539750" indent="-457200" algn="just" eaLnBrk="1" hangingPunct="1">
              <a:lnSpc>
                <a:spcPts val="3840"/>
              </a:lnSpc>
              <a:buClr>
                <a:srgbClr val="FF0000"/>
              </a:buClr>
              <a:buSzPct val="145000"/>
              <a:buFont typeface="Wingdings" panose="05000000000000000000" pitchFamily="2" charset="2"/>
              <a:buChar char="§"/>
            </a:pPr>
            <a:r>
              <a:rPr lang="en-US" dirty="0" smtClean="0">
                <a:latin typeface="Arial Narrow" pitchFamily="34" charset="0"/>
              </a:rPr>
              <a:t>Normal flora of intestine</a:t>
            </a:r>
          </a:p>
          <a:p>
            <a:pPr marL="539750" indent="-457200" algn="just" eaLnBrk="1" hangingPunct="1">
              <a:lnSpc>
                <a:spcPts val="3840"/>
              </a:lnSpc>
              <a:buClr>
                <a:srgbClr val="FF0000"/>
              </a:buClr>
              <a:buSzPct val="145000"/>
              <a:buFont typeface="Wingdings" panose="05000000000000000000" pitchFamily="2" charset="2"/>
              <a:buChar char="§"/>
            </a:pPr>
            <a:r>
              <a:rPr lang="en-US" dirty="0" smtClean="0">
                <a:latin typeface="Arial Narrow" pitchFamily="34" charset="0"/>
              </a:rPr>
              <a:t>Opportunistic pathogens</a:t>
            </a:r>
          </a:p>
          <a:p>
            <a:pPr marL="457200" lvl="1" indent="-457200" algn="just" eaLnBrk="1" hangingPunct="1">
              <a:lnSpc>
                <a:spcPts val="3840"/>
              </a:lnSpc>
              <a:buClr>
                <a:srgbClr val="FF0000"/>
              </a:buClr>
              <a:buSzPct val="145000"/>
              <a:buFont typeface="Wingdings" panose="05000000000000000000" pitchFamily="2" charset="2"/>
              <a:buChar char="§"/>
            </a:pPr>
            <a:r>
              <a:rPr lang="en-US" sz="3200" i="1" dirty="0" smtClean="0">
                <a:latin typeface="Arial Narrow" pitchFamily="34" charset="0"/>
              </a:rPr>
              <a:t>E. coli </a:t>
            </a:r>
            <a:r>
              <a:rPr lang="en-US" sz="3200" dirty="0" smtClean="0">
                <a:latin typeface="Arial Narrow" pitchFamily="34" charset="0"/>
              </a:rPr>
              <a:t>may be pathogenic inside or outside Intestine</a:t>
            </a:r>
          </a:p>
          <a:p>
            <a:pPr marL="457200" lvl="1" indent="-457200" algn="just" eaLnBrk="1" hangingPunct="1">
              <a:lnSpc>
                <a:spcPts val="3840"/>
              </a:lnSpc>
              <a:buClr>
                <a:srgbClr val="FF0000"/>
              </a:buClr>
              <a:buSzPct val="145000"/>
              <a:buFont typeface="Wingdings" panose="05000000000000000000" pitchFamily="2" charset="2"/>
              <a:buChar char="§"/>
            </a:pPr>
            <a:r>
              <a:rPr lang="en-US" sz="3200" dirty="0" smtClean="0">
                <a:latin typeface="Arial Narrow" pitchFamily="34" charset="0"/>
              </a:rPr>
              <a:t>Some strains (Pathogenic) cause various forms of gastroenteritis</a:t>
            </a:r>
          </a:p>
          <a:p>
            <a:pPr marL="539750" indent="-457200" algn="just" eaLnBrk="1" hangingPunct="1">
              <a:lnSpc>
                <a:spcPts val="3840"/>
              </a:lnSpc>
              <a:buClr>
                <a:srgbClr val="FF0000"/>
              </a:buClr>
              <a:buSzPct val="145000"/>
              <a:buFont typeface="Wingdings" panose="05000000000000000000" pitchFamily="2" charset="2"/>
              <a:buChar char="§"/>
            </a:pPr>
            <a:endParaRPr lang="en-US"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212</a:t>
            </a:fld>
            <a:endParaRPr lang="ar-SA" altLang="en-US"/>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Title 1"/>
          <p:cNvSpPr>
            <a:spLocks noGrp="1"/>
          </p:cNvSpPr>
          <p:nvPr>
            <p:ph type="title"/>
          </p:nvPr>
        </p:nvSpPr>
        <p:spPr/>
        <p:txBody>
          <a:bodyPr/>
          <a:lstStyle/>
          <a:p>
            <a:pPr eaLnBrk="1" hangingPunct="1"/>
            <a:r>
              <a:rPr lang="en-US" sz="5400" b="1" dirty="0" smtClean="0">
                <a:solidFill>
                  <a:srgbClr val="002060"/>
                </a:solidFill>
                <a:latin typeface="Arial Narrow" pitchFamily="34" charset="0"/>
                <a:cs typeface="Times New Roman" pitchFamily="18" charset="0"/>
              </a:rPr>
              <a:t>Virulence factors</a:t>
            </a:r>
            <a:endParaRPr lang="ar-SA" sz="5400" b="1" dirty="0" smtClean="0">
              <a:solidFill>
                <a:srgbClr val="002060"/>
              </a:solidFill>
              <a:latin typeface="Arial Narrow" pitchFamily="34" charset="0"/>
            </a:endParaRPr>
          </a:p>
        </p:txBody>
      </p:sp>
      <p:sp>
        <p:nvSpPr>
          <p:cNvPr id="253955" name="Content Placeholder 2"/>
          <p:cNvSpPr>
            <a:spLocks noGrp="1"/>
          </p:cNvSpPr>
          <p:nvPr>
            <p:ph idx="1"/>
          </p:nvPr>
        </p:nvSpPr>
        <p:spPr>
          <a:xfrm>
            <a:off x="457200" y="1447800"/>
            <a:ext cx="8458200" cy="5105400"/>
          </a:xfrm>
        </p:spPr>
        <p:txBody>
          <a:bodyPr/>
          <a:lstStyle/>
          <a:p>
            <a:pPr marL="596900" indent="-514350" algn="just" eaLnBrk="1" hangingPunct="1">
              <a:lnSpc>
                <a:spcPts val="2800"/>
              </a:lnSpc>
              <a:buFont typeface="Gill Sans MT" pitchFamily="34" charset="0"/>
              <a:buAutoNum type="arabicPeriod"/>
            </a:pPr>
            <a:r>
              <a:rPr lang="en-US" b="1" dirty="0" smtClean="0">
                <a:solidFill>
                  <a:srgbClr val="0070C0"/>
                </a:solidFill>
                <a:latin typeface="Arial Narrow" pitchFamily="34" charset="0"/>
                <a:cs typeface="Arial" pitchFamily="34" charset="0"/>
              </a:rPr>
              <a:t>Adhesions</a:t>
            </a:r>
            <a:r>
              <a:rPr lang="en-US" dirty="0" smtClean="0">
                <a:solidFill>
                  <a:srgbClr val="0070C0"/>
                </a:solidFill>
                <a:latin typeface="Arial Narrow" pitchFamily="34" charset="0"/>
                <a:cs typeface="Arial" pitchFamily="34" charset="0"/>
              </a:rPr>
              <a:t> </a:t>
            </a:r>
            <a:r>
              <a:rPr lang="en-US" dirty="0" smtClean="0">
                <a:latin typeface="Arial Narrow" pitchFamily="34" charset="0"/>
                <a:cs typeface="Arial" pitchFamily="34" charset="0"/>
              </a:rPr>
              <a:t>(Colonization factors)</a:t>
            </a:r>
          </a:p>
          <a:p>
            <a:pPr marL="596900" indent="-514350" algn="just" eaLnBrk="1" hangingPunct="1">
              <a:lnSpc>
                <a:spcPts val="2800"/>
              </a:lnSpc>
            </a:pPr>
            <a:r>
              <a:rPr lang="en-US" dirty="0" err="1" smtClean="0">
                <a:latin typeface="Arial Narrow" pitchFamily="34" charset="0"/>
                <a:cs typeface="Arial" pitchFamily="34" charset="0"/>
              </a:rPr>
              <a:t>Pili</a:t>
            </a:r>
            <a:r>
              <a:rPr lang="en-US" dirty="0" smtClean="0">
                <a:latin typeface="Arial Narrow" pitchFamily="34" charset="0"/>
                <a:cs typeface="Arial" pitchFamily="34" charset="0"/>
              </a:rPr>
              <a:t> or fimbriae &amp; </a:t>
            </a:r>
            <a:r>
              <a:rPr lang="en-US" dirty="0" err="1" smtClean="0">
                <a:latin typeface="Arial Narrow" pitchFamily="34" charset="0"/>
                <a:cs typeface="Arial" pitchFamily="34" charset="0"/>
              </a:rPr>
              <a:t>nonfimbrial</a:t>
            </a:r>
            <a:r>
              <a:rPr lang="en-US" dirty="0" smtClean="0">
                <a:latin typeface="Arial Narrow" pitchFamily="34" charset="0"/>
                <a:cs typeface="Arial" pitchFamily="34" charset="0"/>
              </a:rPr>
              <a:t> factors</a:t>
            </a:r>
            <a:endParaRPr lang="en-US" b="1" dirty="0" smtClean="0">
              <a:solidFill>
                <a:srgbClr val="0070C0"/>
              </a:solidFill>
              <a:latin typeface="Arial Narrow" pitchFamily="34" charset="0"/>
              <a:cs typeface="Arial" pitchFamily="34" charset="0"/>
            </a:endParaRPr>
          </a:p>
          <a:p>
            <a:pPr marL="596900" indent="-514350" algn="just" eaLnBrk="1" hangingPunct="1">
              <a:lnSpc>
                <a:spcPts val="2800"/>
              </a:lnSpc>
              <a:buFont typeface="Gill Sans MT" pitchFamily="34" charset="0"/>
              <a:buAutoNum type="arabicPeriod" startAt="2"/>
            </a:pPr>
            <a:r>
              <a:rPr lang="en-US" b="1" dirty="0" smtClean="0">
                <a:solidFill>
                  <a:srgbClr val="0070C0"/>
                </a:solidFill>
                <a:latin typeface="Arial Narrow" pitchFamily="34" charset="0"/>
                <a:cs typeface="Arial" pitchFamily="34" charset="0"/>
              </a:rPr>
              <a:t>Host defense</a:t>
            </a:r>
          </a:p>
          <a:p>
            <a:pPr marL="596900" indent="-514350" algn="just" eaLnBrk="1" hangingPunct="1">
              <a:lnSpc>
                <a:spcPts val="2800"/>
              </a:lnSpc>
            </a:pPr>
            <a:r>
              <a:rPr lang="en-US" dirty="0" smtClean="0">
                <a:latin typeface="Arial Narrow" pitchFamily="34" charset="0"/>
                <a:cs typeface="Arial" pitchFamily="34" charset="0"/>
              </a:rPr>
              <a:t>Capsule</a:t>
            </a:r>
          </a:p>
          <a:p>
            <a:pPr marL="596900" indent="-514350" algn="just" eaLnBrk="1" hangingPunct="1">
              <a:lnSpc>
                <a:spcPts val="2800"/>
              </a:lnSpc>
            </a:pPr>
            <a:r>
              <a:rPr lang="en-US" b="1" dirty="0" smtClean="0">
                <a:latin typeface="Arial Narrow" pitchFamily="34" charset="0"/>
                <a:cs typeface="Arial" pitchFamily="34" charset="0"/>
              </a:rPr>
              <a:t>OMPs</a:t>
            </a:r>
            <a:r>
              <a:rPr lang="en-US" dirty="0" smtClean="0">
                <a:latin typeface="Arial Narrow" pitchFamily="34" charset="0"/>
                <a:cs typeface="Arial" pitchFamily="34" charset="0"/>
              </a:rPr>
              <a:t> are involved in helping the organism to invade by helping in attachment and in initiating endocytosis</a:t>
            </a:r>
            <a:endParaRPr lang="en-US" b="1" dirty="0" smtClean="0">
              <a:solidFill>
                <a:srgbClr val="0070C0"/>
              </a:solidFill>
              <a:latin typeface="Arial Narrow" pitchFamily="34" charset="0"/>
              <a:cs typeface="Arial" pitchFamily="34" charset="0"/>
            </a:endParaRPr>
          </a:p>
          <a:p>
            <a:pPr marL="596900" indent="-514350" algn="just" eaLnBrk="1" hangingPunct="1">
              <a:lnSpc>
                <a:spcPts val="2800"/>
              </a:lnSpc>
              <a:buFont typeface="Gill Sans MT" pitchFamily="34" charset="0"/>
              <a:buAutoNum type="arabicPeriod" startAt="3"/>
            </a:pPr>
            <a:r>
              <a:rPr lang="en-US" b="1" dirty="0" smtClean="0">
                <a:solidFill>
                  <a:srgbClr val="0070C0"/>
                </a:solidFill>
                <a:latin typeface="Arial Narrow" pitchFamily="34" charset="0"/>
                <a:cs typeface="Arial" pitchFamily="34" charset="0"/>
              </a:rPr>
              <a:t>Exotoxin production (Enterotoxin)</a:t>
            </a:r>
          </a:p>
          <a:p>
            <a:pPr marL="596900" indent="-514350" algn="just" eaLnBrk="1" hangingPunct="1">
              <a:lnSpc>
                <a:spcPts val="2800"/>
              </a:lnSpc>
            </a:pPr>
            <a:r>
              <a:rPr lang="en-US" dirty="0" smtClean="0">
                <a:latin typeface="Arial Narrow" pitchFamily="34" charset="0"/>
                <a:cs typeface="Arial" pitchFamily="34" charset="0"/>
              </a:rPr>
              <a:t>Heat-Labile (LT) &amp; Heat-Stable  Toxin (ST) (ETEC)</a:t>
            </a:r>
          </a:p>
          <a:p>
            <a:pPr marL="596900" indent="-514350" algn="just" eaLnBrk="1" hangingPunct="1">
              <a:lnSpc>
                <a:spcPts val="2800"/>
              </a:lnSpc>
            </a:pPr>
            <a:r>
              <a:rPr lang="en-US" dirty="0" smtClean="0">
                <a:latin typeface="Arial Narrow" pitchFamily="34" charset="0"/>
                <a:cs typeface="Arial" pitchFamily="34" charset="0"/>
              </a:rPr>
              <a:t>Shiga-like toxin (</a:t>
            </a:r>
            <a:r>
              <a:rPr lang="en-US" dirty="0" err="1" smtClean="0">
                <a:latin typeface="Arial Narrow" pitchFamily="34" charset="0"/>
                <a:cs typeface="Arial" pitchFamily="34" charset="0"/>
              </a:rPr>
              <a:t>Verotoxin</a:t>
            </a:r>
            <a:r>
              <a:rPr lang="en-US" dirty="0" smtClean="0">
                <a:latin typeface="Arial Narrow" pitchFamily="34" charset="0"/>
                <a:cs typeface="Arial" pitchFamily="34" charset="0"/>
              </a:rPr>
              <a:t>) (EHEC) </a:t>
            </a:r>
          </a:p>
          <a:p>
            <a:pPr marL="596900" indent="-514350" algn="just" eaLnBrk="1" hangingPunct="1">
              <a:lnSpc>
                <a:spcPts val="2800"/>
              </a:lnSpc>
              <a:buFont typeface="Gill Sans MT" pitchFamily="34" charset="0"/>
              <a:buAutoNum type="arabicPeriod" startAt="4"/>
            </a:pPr>
            <a:r>
              <a:rPr lang="en-US" b="1" dirty="0" smtClean="0">
                <a:solidFill>
                  <a:srgbClr val="0070C0"/>
                </a:solidFill>
                <a:latin typeface="Arial Narrow" pitchFamily="34" charset="0"/>
                <a:cs typeface="Arial" pitchFamily="34" charset="0"/>
              </a:rPr>
              <a:t>Endotoxin (Pyrogen)</a:t>
            </a:r>
          </a:p>
          <a:p>
            <a:pPr lvl="1" algn="just" eaLnBrk="1" hangingPunct="1">
              <a:lnSpc>
                <a:spcPts val="2800"/>
              </a:lnSpc>
            </a:pPr>
            <a:r>
              <a:rPr lang="en-US" sz="3200" dirty="0" smtClean="0">
                <a:latin typeface="Arial Narrow" pitchFamily="34" charset="0"/>
                <a:cs typeface="Arial" pitchFamily="34" charset="0"/>
              </a:rPr>
              <a:t> Lipid A of LPS causes fever and </a:t>
            </a:r>
            <a:r>
              <a:rPr lang="en-US" sz="3200" dirty="0" err="1" smtClean="0">
                <a:latin typeface="Arial Narrow" pitchFamily="34" charset="0"/>
                <a:cs typeface="Arial" pitchFamily="34" charset="0"/>
              </a:rPr>
              <a:t>endotoxic</a:t>
            </a:r>
            <a:r>
              <a:rPr lang="en-US" sz="3200" dirty="0" smtClean="0">
                <a:latin typeface="Arial Narrow" pitchFamily="34" charset="0"/>
                <a:cs typeface="Arial" pitchFamily="34" charset="0"/>
              </a:rPr>
              <a:t> shock</a:t>
            </a:r>
            <a:endParaRPr lang="ar-SA" sz="32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213</a:t>
            </a:fld>
            <a:endParaRPr lang="ar-SA" altLang="en-US"/>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Title 1"/>
          <p:cNvSpPr>
            <a:spLocks noGrp="1"/>
          </p:cNvSpPr>
          <p:nvPr>
            <p:ph type="title"/>
          </p:nvPr>
        </p:nvSpPr>
        <p:spPr>
          <a:xfrm>
            <a:off x="457200" y="44450"/>
            <a:ext cx="8229600" cy="576263"/>
          </a:xfrm>
        </p:spPr>
        <p:txBody>
          <a:bodyPr/>
          <a:lstStyle/>
          <a:p>
            <a:pPr marL="514350" indent="-514350" eaLnBrk="1" hangingPunct="1"/>
            <a:r>
              <a:rPr lang="en-US" sz="5400" b="1" dirty="0" smtClean="0">
                <a:solidFill>
                  <a:srgbClr val="002060"/>
                </a:solidFill>
                <a:latin typeface="Arial Narrow" pitchFamily="34" charset="0"/>
                <a:cs typeface="Times New Roman" pitchFamily="18" charset="0"/>
              </a:rPr>
              <a:t>Diseases caused by </a:t>
            </a:r>
            <a:r>
              <a:rPr lang="en-US" sz="5400" b="1" i="1" dirty="0" smtClean="0">
                <a:solidFill>
                  <a:srgbClr val="002060"/>
                </a:solidFill>
                <a:latin typeface="Arial Narrow" pitchFamily="34" charset="0"/>
                <a:cs typeface="Times New Roman" pitchFamily="18" charset="0"/>
              </a:rPr>
              <a:t>E. coli</a:t>
            </a:r>
          </a:p>
        </p:txBody>
      </p:sp>
      <p:sp>
        <p:nvSpPr>
          <p:cNvPr id="17411" name="Content Placeholder 2"/>
          <p:cNvSpPr>
            <a:spLocks noGrp="1"/>
          </p:cNvSpPr>
          <p:nvPr>
            <p:ph idx="1"/>
          </p:nvPr>
        </p:nvSpPr>
        <p:spPr>
          <a:xfrm>
            <a:off x="179388" y="692150"/>
            <a:ext cx="8713787" cy="6067425"/>
          </a:xfrm>
        </p:spPr>
        <p:txBody>
          <a:bodyPr>
            <a:noAutofit/>
          </a:bodyPr>
          <a:lstStyle/>
          <a:p>
            <a:pPr marL="914400" lvl="1" indent="-514350" algn="just" eaLnBrk="1" fontAlgn="auto" hangingPunct="1">
              <a:lnSpc>
                <a:spcPts val="3000"/>
              </a:lnSpc>
              <a:spcAft>
                <a:spcPts val="0"/>
              </a:spcAft>
              <a:buFont typeface="+mj-lt"/>
              <a:buAutoNum type="alphaUcPeriod"/>
              <a:defRPr/>
            </a:pPr>
            <a:r>
              <a:rPr lang="en-US" b="1" dirty="0" smtClean="0">
                <a:solidFill>
                  <a:srgbClr val="0070C0"/>
                </a:solidFill>
                <a:latin typeface="Arial Narrow" pitchFamily="34" charset="0"/>
                <a:cs typeface="Arial" charset="0"/>
              </a:rPr>
              <a:t>Intestinal: </a:t>
            </a:r>
            <a:r>
              <a:rPr lang="en-US" b="1" dirty="0" smtClean="0">
                <a:solidFill>
                  <a:srgbClr val="7030A0"/>
                </a:solidFill>
                <a:latin typeface="Arial Narrow" pitchFamily="34" charset="0"/>
                <a:cs typeface="Arial" charset="0"/>
              </a:rPr>
              <a:t>Diarrhea (Toxin and/or adhesion)</a:t>
            </a:r>
          </a:p>
          <a:p>
            <a:pPr marL="1314450" lvl="2" indent="-514350" algn="just" eaLnBrk="1" fontAlgn="auto" hangingPunct="1">
              <a:lnSpc>
                <a:spcPts val="3000"/>
              </a:lnSpc>
              <a:spcAft>
                <a:spcPts val="0"/>
              </a:spcAft>
              <a:buClr>
                <a:schemeClr val="accent3"/>
              </a:buClr>
              <a:buFont typeface="+mj-lt"/>
              <a:buAutoNum type="alphaUcPeriod"/>
              <a:defRPr/>
            </a:pPr>
            <a:r>
              <a:rPr lang="en-US" sz="2800" u="sng" dirty="0" err="1" smtClean="0">
                <a:latin typeface="Arial Narrow" pitchFamily="34" charset="0"/>
                <a:cs typeface="Arial" charset="0"/>
              </a:rPr>
              <a:t>Enterotoxegenic</a:t>
            </a:r>
            <a:r>
              <a:rPr lang="en-US" sz="2800" u="sng" dirty="0" smtClean="0">
                <a:latin typeface="Arial Narrow" pitchFamily="34" charset="0"/>
                <a:cs typeface="Arial" charset="0"/>
              </a:rPr>
              <a:t> </a:t>
            </a:r>
            <a:r>
              <a:rPr lang="en-US" sz="2800" i="1" u="sng" dirty="0" smtClean="0">
                <a:latin typeface="Arial Narrow" pitchFamily="34" charset="0"/>
                <a:cs typeface="Arial" charset="0"/>
              </a:rPr>
              <a:t>E. coli </a:t>
            </a:r>
            <a:r>
              <a:rPr lang="en-US" sz="2800" u="sng" dirty="0" smtClean="0">
                <a:latin typeface="Arial Narrow" pitchFamily="34" charset="0"/>
                <a:cs typeface="Arial" charset="0"/>
              </a:rPr>
              <a:t>(ETEC)</a:t>
            </a:r>
          </a:p>
          <a:p>
            <a:pPr marL="1314450" lvl="2" indent="-514350" algn="just" eaLnBrk="1" fontAlgn="auto" hangingPunct="1">
              <a:lnSpc>
                <a:spcPts val="3000"/>
              </a:lnSpc>
              <a:spcAft>
                <a:spcPts val="0"/>
              </a:spcAft>
              <a:buClr>
                <a:schemeClr val="accent3"/>
              </a:buClr>
              <a:buFont typeface="+mj-lt"/>
              <a:buAutoNum type="alphaUcPeriod"/>
              <a:defRPr/>
            </a:pPr>
            <a:r>
              <a:rPr lang="en-US" sz="2800" dirty="0" err="1" smtClean="0">
                <a:latin typeface="Arial Narrow" pitchFamily="34" charset="0"/>
                <a:cs typeface="Arial" charset="0"/>
              </a:rPr>
              <a:t>Enteropathogenic</a:t>
            </a:r>
            <a:r>
              <a:rPr lang="en-US" sz="2800" dirty="0" smtClean="0">
                <a:latin typeface="Arial Narrow" pitchFamily="34" charset="0"/>
                <a:cs typeface="Arial" charset="0"/>
              </a:rPr>
              <a:t> </a:t>
            </a:r>
            <a:r>
              <a:rPr lang="en-US" sz="2800" i="1" dirty="0" smtClean="0">
                <a:latin typeface="Arial Narrow" pitchFamily="34" charset="0"/>
                <a:cs typeface="Arial" charset="0"/>
              </a:rPr>
              <a:t>E. coli </a:t>
            </a:r>
            <a:r>
              <a:rPr lang="en-US" sz="2800" dirty="0" smtClean="0">
                <a:latin typeface="Arial Narrow" pitchFamily="34" charset="0"/>
                <a:cs typeface="Arial" charset="0"/>
              </a:rPr>
              <a:t>(EPEC)</a:t>
            </a:r>
          </a:p>
          <a:p>
            <a:pPr marL="1314450" lvl="2" indent="-514350" algn="just" eaLnBrk="1" fontAlgn="auto" hangingPunct="1">
              <a:lnSpc>
                <a:spcPts val="3000"/>
              </a:lnSpc>
              <a:spcAft>
                <a:spcPts val="0"/>
              </a:spcAft>
              <a:buClr>
                <a:schemeClr val="accent3"/>
              </a:buClr>
              <a:buFont typeface="+mj-lt"/>
              <a:buAutoNum type="alphaUcPeriod"/>
              <a:defRPr/>
            </a:pPr>
            <a:r>
              <a:rPr lang="en-US" sz="2800" dirty="0" err="1" smtClean="0">
                <a:latin typeface="Arial Narrow" pitchFamily="34" charset="0"/>
                <a:cs typeface="Arial" charset="0"/>
              </a:rPr>
              <a:t>Enteroinvasive</a:t>
            </a:r>
            <a:r>
              <a:rPr lang="en-US" sz="2800" dirty="0" smtClean="0">
                <a:latin typeface="Arial Narrow" pitchFamily="34" charset="0"/>
                <a:cs typeface="Arial" charset="0"/>
              </a:rPr>
              <a:t> </a:t>
            </a:r>
            <a:r>
              <a:rPr lang="en-US" sz="2800" i="1" dirty="0" smtClean="0">
                <a:latin typeface="Arial Narrow" pitchFamily="34" charset="0"/>
                <a:cs typeface="Arial" charset="0"/>
              </a:rPr>
              <a:t>E. coli </a:t>
            </a:r>
            <a:r>
              <a:rPr lang="en-US" sz="2800" dirty="0" smtClean="0">
                <a:latin typeface="Arial Narrow" pitchFamily="34" charset="0"/>
                <a:cs typeface="Arial" charset="0"/>
              </a:rPr>
              <a:t>(EIEC) </a:t>
            </a:r>
          </a:p>
          <a:p>
            <a:pPr marL="1314450" lvl="2" indent="-514350" algn="just" eaLnBrk="1" fontAlgn="auto" hangingPunct="1">
              <a:lnSpc>
                <a:spcPts val="3000"/>
              </a:lnSpc>
              <a:spcAft>
                <a:spcPts val="0"/>
              </a:spcAft>
              <a:buClr>
                <a:schemeClr val="accent3"/>
              </a:buClr>
              <a:buFont typeface="+mj-lt"/>
              <a:buAutoNum type="alphaUcPeriod"/>
              <a:defRPr/>
            </a:pPr>
            <a:r>
              <a:rPr lang="en-US" sz="2800" u="sng" dirty="0" err="1" smtClean="0">
                <a:latin typeface="Arial Narrow" pitchFamily="34" charset="0"/>
                <a:cs typeface="Arial" charset="0"/>
              </a:rPr>
              <a:t>Enterohemorrhagic</a:t>
            </a:r>
            <a:r>
              <a:rPr lang="en-US" sz="2800" u="sng" dirty="0" smtClean="0">
                <a:latin typeface="Arial Narrow" pitchFamily="34" charset="0"/>
                <a:cs typeface="Arial" charset="0"/>
              </a:rPr>
              <a:t> </a:t>
            </a:r>
            <a:r>
              <a:rPr lang="en-US" sz="2800" i="1" u="sng" dirty="0" smtClean="0">
                <a:latin typeface="Arial Narrow" pitchFamily="34" charset="0"/>
                <a:cs typeface="Arial" charset="0"/>
              </a:rPr>
              <a:t>E. coli </a:t>
            </a:r>
            <a:r>
              <a:rPr lang="en-US" sz="2800" u="sng" dirty="0" smtClean="0">
                <a:latin typeface="Arial Narrow" pitchFamily="34" charset="0"/>
                <a:cs typeface="Arial" charset="0"/>
              </a:rPr>
              <a:t>(EHEC</a:t>
            </a:r>
            <a:r>
              <a:rPr lang="en-US" sz="2800" dirty="0" smtClean="0">
                <a:latin typeface="Arial Narrow" pitchFamily="34" charset="0"/>
                <a:cs typeface="Arial" charset="0"/>
              </a:rPr>
              <a:t>)</a:t>
            </a:r>
          </a:p>
          <a:p>
            <a:pPr marL="1314450" lvl="2" indent="-514350" algn="just" eaLnBrk="1" fontAlgn="auto" hangingPunct="1">
              <a:lnSpc>
                <a:spcPts val="3000"/>
              </a:lnSpc>
              <a:spcAft>
                <a:spcPts val="0"/>
              </a:spcAft>
              <a:buClr>
                <a:schemeClr val="accent3"/>
              </a:buClr>
              <a:buFont typeface="+mj-lt"/>
              <a:buAutoNum type="alphaUcPeriod"/>
              <a:defRPr/>
            </a:pPr>
            <a:r>
              <a:rPr lang="en-US" sz="2800" u="sng" dirty="0" err="1" smtClean="0">
                <a:latin typeface="Arial Narrow" pitchFamily="34" charset="0"/>
                <a:cs typeface="Arial" charset="0"/>
              </a:rPr>
              <a:t>Enteroaggregative</a:t>
            </a:r>
            <a:r>
              <a:rPr lang="en-US" sz="2800" u="sng" dirty="0" smtClean="0">
                <a:latin typeface="Arial Narrow" pitchFamily="34" charset="0"/>
                <a:cs typeface="Arial" charset="0"/>
              </a:rPr>
              <a:t> </a:t>
            </a:r>
            <a:r>
              <a:rPr lang="en-US" sz="2800" i="1" u="sng" dirty="0" smtClean="0">
                <a:latin typeface="Arial Narrow" pitchFamily="34" charset="0"/>
                <a:cs typeface="Arial" charset="0"/>
              </a:rPr>
              <a:t>E. coli </a:t>
            </a:r>
            <a:r>
              <a:rPr lang="en-US" sz="2800" u="sng" dirty="0" smtClean="0">
                <a:latin typeface="Arial Narrow" pitchFamily="34" charset="0"/>
                <a:cs typeface="Arial" charset="0"/>
              </a:rPr>
              <a:t>(EAEC)</a:t>
            </a:r>
          </a:p>
          <a:p>
            <a:pPr marL="914400" lvl="1" indent="-514350" algn="just" eaLnBrk="1" fontAlgn="auto" hangingPunct="1">
              <a:lnSpc>
                <a:spcPts val="3000"/>
              </a:lnSpc>
              <a:spcAft>
                <a:spcPts val="0"/>
              </a:spcAft>
              <a:buFont typeface="+mj-lt"/>
              <a:buAutoNum type="alphaUcPeriod"/>
              <a:defRPr/>
            </a:pPr>
            <a:r>
              <a:rPr lang="en-US" b="1" dirty="0" err="1" smtClean="0">
                <a:solidFill>
                  <a:srgbClr val="0070C0"/>
                </a:solidFill>
                <a:latin typeface="Arial Narrow" pitchFamily="34" charset="0"/>
                <a:cs typeface="Arial" charset="0"/>
              </a:rPr>
              <a:t>Extraintestinal</a:t>
            </a:r>
            <a:r>
              <a:rPr lang="en-US" b="1" dirty="0" smtClean="0">
                <a:solidFill>
                  <a:srgbClr val="0070C0"/>
                </a:solidFill>
                <a:latin typeface="Arial Narrow" pitchFamily="34" charset="0"/>
                <a:cs typeface="Arial" charset="0"/>
              </a:rPr>
              <a:t>:</a:t>
            </a:r>
          </a:p>
          <a:p>
            <a:pPr marL="914400" lvl="1" indent="-514350" algn="just" eaLnBrk="1" fontAlgn="auto" hangingPunct="1">
              <a:lnSpc>
                <a:spcPts val="3000"/>
              </a:lnSpc>
              <a:spcAft>
                <a:spcPts val="0"/>
              </a:spcAft>
              <a:buFont typeface="Calibri" pitchFamily="34" charset="0"/>
              <a:buAutoNum type="arabicPeriod"/>
              <a:defRPr/>
            </a:pPr>
            <a:r>
              <a:rPr lang="en-US" b="1" dirty="0" smtClean="0">
                <a:solidFill>
                  <a:srgbClr val="7030A0"/>
                </a:solidFill>
                <a:latin typeface="Arial Narrow" pitchFamily="34" charset="0"/>
                <a:cs typeface="Arial" charset="0"/>
              </a:rPr>
              <a:t>Urinary Tract Infections [UTI] (</a:t>
            </a:r>
            <a:r>
              <a:rPr lang="en-US" b="1" dirty="0" err="1" smtClean="0">
                <a:solidFill>
                  <a:srgbClr val="7030A0"/>
                </a:solidFill>
                <a:latin typeface="Arial Narrow" pitchFamily="34" charset="0"/>
                <a:cs typeface="Arial" charset="0"/>
              </a:rPr>
              <a:t>Pili</a:t>
            </a:r>
            <a:r>
              <a:rPr lang="en-US" b="1" dirty="0" smtClean="0">
                <a:solidFill>
                  <a:srgbClr val="7030A0"/>
                </a:solidFill>
                <a:latin typeface="Arial Narrow" pitchFamily="34" charset="0"/>
                <a:cs typeface="Arial" charset="0"/>
              </a:rPr>
              <a:t>)</a:t>
            </a:r>
          </a:p>
          <a:p>
            <a:pPr marL="914400" lvl="1" indent="-514350" algn="just" eaLnBrk="1" fontAlgn="auto" hangingPunct="1">
              <a:lnSpc>
                <a:spcPts val="3000"/>
              </a:lnSpc>
              <a:spcAft>
                <a:spcPts val="0"/>
              </a:spcAft>
              <a:buFont typeface="Calibri" pitchFamily="34" charset="0"/>
              <a:buAutoNum type="arabicPeriod"/>
              <a:defRPr/>
            </a:pPr>
            <a:r>
              <a:rPr lang="en-US" b="1" dirty="0" smtClean="0">
                <a:solidFill>
                  <a:srgbClr val="7030A0"/>
                </a:solidFill>
                <a:latin typeface="Arial Narrow" pitchFamily="34" charset="0"/>
                <a:cs typeface="Arial" charset="0"/>
              </a:rPr>
              <a:t>Neonatal meningitis (K1 antigen)</a:t>
            </a:r>
          </a:p>
          <a:p>
            <a:pPr marL="914400" lvl="1" indent="-514350" algn="just" eaLnBrk="1" fontAlgn="auto" hangingPunct="1">
              <a:lnSpc>
                <a:spcPts val="3000"/>
              </a:lnSpc>
              <a:spcAft>
                <a:spcPts val="0"/>
              </a:spcAft>
              <a:buFont typeface="Calibri" pitchFamily="34" charset="0"/>
              <a:buAutoNum type="arabicPeriod"/>
              <a:defRPr/>
            </a:pPr>
            <a:r>
              <a:rPr lang="en-US" b="1" dirty="0" smtClean="0">
                <a:solidFill>
                  <a:srgbClr val="7030A0"/>
                </a:solidFill>
                <a:latin typeface="Arial Narrow" pitchFamily="34" charset="0"/>
                <a:cs typeface="Arial" charset="0"/>
              </a:rPr>
              <a:t>Sepsis</a:t>
            </a:r>
            <a:r>
              <a:rPr lang="en-US" dirty="0" smtClean="0">
                <a:latin typeface="Arial Narrow" pitchFamily="34" charset="0"/>
                <a:cs typeface="Arial" charset="0"/>
              </a:rPr>
              <a:t> (commonly in debilitated hospitalized patients)</a:t>
            </a:r>
          </a:p>
          <a:p>
            <a:pPr marL="1314450" lvl="2" indent="-514350" algn="just" eaLnBrk="1" fontAlgn="auto" hangingPunct="1">
              <a:lnSpc>
                <a:spcPts val="3000"/>
              </a:lnSpc>
              <a:spcAft>
                <a:spcPts val="0"/>
              </a:spcAft>
              <a:buFont typeface="Wingdings" pitchFamily="2" charset="2"/>
              <a:buChar char="Ø"/>
              <a:defRPr/>
            </a:pPr>
            <a:r>
              <a:rPr lang="en-US" sz="2800" dirty="0" err="1" smtClean="0">
                <a:latin typeface="Arial Narrow" pitchFamily="34" charset="0"/>
                <a:cs typeface="Arial" charset="0"/>
              </a:rPr>
              <a:t>Endotoxic</a:t>
            </a:r>
            <a:r>
              <a:rPr lang="en-US" sz="2800" dirty="0" smtClean="0">
                <a:latin typeface="Arial Narrow" pitchFamily="34" charset="0"/>
                <a:cs typeface="Arial" charset="0"/>
              </a:rPr>
              <a:t> shock</a:t>
            </a:r>
          </a:p>
          <a:p>
            <a:pPr marL="1314450" lvl="2" indent="-514350" algn="just" eaLnBrk="1" fontAlgn="auto" hangingPunct="1">
              <a:lnSpc>
                <a:spcPts val="3000"/>
              </a:lnSpc>
              <a:spcAft>
                <a:spcPts val="0"/>
              </a:spcAft>
              <a:buFont typeface="Wingdings" pitchFamily="2" charset="2"/>
              <a:buChar char="Ø"/>
              <a:defRPr/>
            </a:pPr>
            <a:r>
              <a:rPr lang="en-US" sz="2800" dirty="0" smtClean="0">
                <a:latin typeface="Arial Narrow" pitchFamily="34" charset="0"/>
                <a:cs typeface="Arial" charset="0"/>
              </a:rPr>
              <a:t>Due to lipid A (</a:t>
            </a:r>
            <a:r>
              <a:rPr lang="en-US" sz="2800" dirty="0" err="1" smtClean="0">
                <a:latin typeface="Arial Narrow" pitchFamily="34" charset="0"/>
                <a:cs typeface="Arial" charset="0"/>
              </a:rPr>
              <a:t>Pyrogen</a:t>
            </a:r>
            <a:r>
              <a:rPr lang="en-US" sz="2800" dirty="0" smtClean="0">
                <a:latin typeface="Arial Narrow" pitchFamily="34" charset="0"/>
                <a:cs typeface="Arial" charset="0"/>
              </a:rPr>
              <a:t>)</a:t>
            </a:r>
          </a:p>
          <a:p>
            <a:pPr marL="1314450" lvl="2" indent="-514350" algn="just" eaLnBrk="1" fontAlgn="auto" hangingPunct="1">
              <a:lnSpc>
                <a:spcPts val="3000"/>
              </a:lnSpc>
              <a:spcAft>
                <a:spcPts val="0"/>
              </a:spcAft>
              <a:buFont typeface="Wingdings" pitchFamily="2" charset="2"/>
              <a:buChar char="Ø"/>
              <a:defRPr/>
            </a:pPr>
            <a:r>
              <a:rPr lang="en-US" sz="2800" dirty="0" smtClean="0">
                <a:latin typeface="Arial Narrow" pitchFamily="34" charset="0"/>
                <a:cs typeface="Arial" charset="0"/>
              </a:rPr>
              <a:t>Fever and sudden hypotension</a:t>
            </a:r>
          </a:p>
        </p:txBody>
      </p:sp>
      <p:sp>
        <p:nvSpPr>
          <p:cNvPr id="5" name="Right Brace 4"/>
          <p:cNvSpPr/>
          <p:nvPr/>
        </p:nvSpPr>
        <p:spPr>
          <a:xfrm>
            <a:off x="6000750" y="1285875"/>
            <a:ext cx="714375" cy="2214563"/>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 name="TextBox 6"/>
          <p:cNvSpPr txBox="1"/>
          <p:nvPr/>
        </p:nvSpPr>
        <p:spPr>
          <a:xfrm>
            <a:off x="6643688" y="1500188"/>
            <a:ext cx="2286000" cy="181610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just" rtl="0">
              <a:defRPr/>
            </a:pPr>
            <a:r>
              <a:rPr lang="en-US" sz="2800" b="1" dirty="0">
                <a:latin typeface="Arial Narrow" pitchFamily="34" charset="0"/>
              </a:rPr>
              <a:t>Acquired by ingestion of </a:t>
            </a:r>
          </a:p>
          <a:p>
            <a:pPr algn="just" rtl="0">
              <a:defRPr/>
            </a:pPr>
            <a:r>
              <a:rPr lang="en-US" sz="2800" b="1" dirty="0">
                <a:latin typeface="Arial Narrow" pitchFamily="34" charset="0"/>
              </a:rPr>
              <a:t>contaminated food and water</a:t>
            </a:r>
            <a:endParaRPr lang="en-US" sz="2800" b="1" dirty="0"/>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214</a:t>
            </a:fld>
            <a:endParaRPr lang="ar-SA" altLang="en-US"/>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76200"/>
            <a:ext cx="8229600" cy="792162"/>
          </a:xfrm>
        </p:spPr>
        <p:txBody>
          <a:bodyPr/>
          <a:lstStyle/>
          <a:p>
            <a:pPr eaLnBrk="1" fontAlgn="auto" hangingPunct="1">
              <a:spcAft>
                <a:spcPts val="0"/>
              </a:spcAft>
              <a:defRPr/>
            </a:pPr>
            <a:r>
              <a:rPr lang="en-US" b="1" dirty="0" smtClean="0">
                <a:solidFill>
                  <a:srgbClr val="FF0000"/>
                </a:solidFill>
                <a:latin typeface="Arial Narrow" pitchFamily="34" charset="0"/>
                <a:cs typeface="Times New Roman" pitchFamily="18" charset="0"/>
              </a:rPr>
              <a:t>Summary of </a:t>
            </a:r>
            <a:r>
              <a:rPr lang="en-US" b="1" i="1" dirty="0" smtClean="0">
                <a:solidFill>
                  <a:srgbClr val="FF0000"/>
                </a:solidFill>
                <a:latin typeface="Arial Narrow" pitchFamily="34" charset="0"/>
                <a:cs typeface="Times New Roman" pitchFamily="18" charset="0"/>
              </a:rPr>
              <a:t>E. coli </a:t>
            </a:r>
            <a:r>
              <a:rPr lang="en-US" b="1" dirty="0" smtClean="0">
                <a:solidFill>
                  <a:srgbClr val="FF0000"/>
                </a:solidFill>
                <a:latin typeface="Arial Narrow" pitchFamily="34" charset="0"/>
                <a:cs typeface="Times New Roman" pitchFamily="18" charset="0"/>
              </a:rPr>
              <a:t>gastroenteritis</a:t>
            </a:r>
            <a:endParaRPr lang="ar-SA" dirty="0" smtClean="0">
              <a:solidFill>
                <a:schemeClr val="tx2">
                  <a:satMod val="130000"/>
                </a:schemeClr>
              </a:solidFill>
              <a:latin typeface="Arial Narrow" pitchFamily="34" charset="0"/>
            </a:endParaRPr>
          </a:p>
        </p:txBody>
      </p:sp>
      <p:graphicFrame>
        <p:nvGraphicFramePr>
          <p:cNvPr id="4" name="Content Placeholder 3"/>
          <p:cNvGraphicFramePr>
            <a:graphicFrameLocks noGrp="1"/>
          </p:cNvGraphicFramePr>
          <p:nvPr>
            <p:ph idx="1"/>
          </p:nvPr>
        </p:nvGraphicFramePr>
        <p:xfrm>
          <a:off x="107627" y="836613"/>
          <a:ext cx="8856986" cy="5864736"/>
        </p:xfrm>
        <a:graphic>
          <a:graphicData uri="http://schemas.openxmlformats.org/drawingml/2006/table">
            <a:tbl>
              <a:tblPr rtl="1" firstRow="1" bandRow="1">
                <a:tableStyleId>{5C22544A-7EE6-4342-B048-85BDC9FD1C3A}</a:tableStyleId>
              </a:tblPr>
              <a:tblGrid>
                <a:gridCol w="2155216"/>
                <a:gridCol w="1501613"/>
                <a:gridCol w="1038788"/>
                <a:gridCol w="2564147"/>
                <a:gridCol w="915282"/>
                <a:gridCol w="681940"/>
              </a:tblGrid>
              <a:tr h="659698">
                <a:tc>
                  <a:txBody>
                    <a:bodyPr/>
                    <a:lstStyle/>
                    <a:p>
                      <a:pPr algn="just" rtl="0">
                        <a:lnSpc>
                          <a:spcPts val="1700"/>
                        </a:lnSpc>
                      </a:pPr>
                      <a:r>
                        <a:rPr lang="en-US" sz="1700" b="1" dirty="0" smtClean="0">
                          <a:latin typeface="Arial Narrow" pitchFamily="34" charset="0"/>
                        </a:rPr>
                        <a:t>Symptoms</a:t>
                      </a: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Diseases</a:t>
                      </a: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Invasion</a:t>
                      </a: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Pathogenesis</a:t>
                      </a: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Site </a:t>
                      </a: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M.O.</a:t>
                      </a:r>
                      <a:endParaRPr lang="ar-SA" sz="1700" b="1" dirty="0">
                        <a:latin typeface="Arial Narrow" pitchFamily="34" charset="0"/>
                      </a:endParaRPr>
                    </a:p>
                  </a:txBody>
                  <a:tcPr/>
                </a:tc>
              </a:tr>
              <a:tr h="953078">
                <a:tc>
                  <a:txBody>
                    <a:bodyPr/>
                    <a:lstStyle/>
                    <a:p>
                      <a:pPr algn="just" rtl="0">
                        <a:lnSpc>
                          <a:spcPts val="1700"/>
                        </a:lnSpc>
                      </a:pPr>
                      <a:r>
                        <a:rPr lang="en-US" sz="1700" b="1" dirty="0" smtClean="0">
                          <a:latin typeface="Arial Narrow" pitchFamily="34" charset="0"/>
                        </a:rPr>
                        <a:t>Watery diarrhea, cramps, nausea, low grade fever</a:t>
                      </a:r>
                      <a:endParaRPr lang="ar-SA" sz="1700" b="1" dirty="0">
                        <a:latin typeface="Arial Narrow" pitchFamily="34" charset="0"/>
                      </a:endParaRPr>
                    </a:p>
                  </a:txBody>
                  <a:tcPr/>
                </a:tc>
                <a:tc>
                  <a:txBody>
                    <a:bodyPr/>
                    <a:lstStyle/>
                    <a:p>
                      <a:pPr algn="just" rtl="0">
                        <a:lnSpc>
                          <a:spcPts val="1700"/>
                        </a:lnSpc>
                        <a:buFont typeface="Arial" pitchFamily="34" charset="0"/>
                        <a:buChar char="•"/>
                      </a:pPr>
                      <a:r>
                        <a:rPr lang="en-US" sz="1700" b="1" dirty="0" smtClean="0">
                          <a:latin typeface="Arial Narrow" pitchFamily="34" charset="0"/>
                        </a:rPr>
                        <a:t>Traveler's diarrhea </a:t>
                      </a:r>
                    </a:p>
                    <a:p>
                      <a:pPr algn="just" rtl="0">
                        <a:lnSpc>
                          <a:spcPts val="1700"/>
                        </a:lnSpc>
                        <a:buFont typeface="Arial" pitchFamily="34" charset="0"/>
                        <a:buChar char="•"/>
                      </a:pPr>
                      <a:r>
                        <a:rPr lang="en-US" sz="1700" b="1" dirty="0" smtClean="0">
                          <a:latin typeface="Arial Narrow" pitchFamily="34" charset="0"/>
                        </a:rPr>
                        <a:t>Infant diarrhea</a:t>
                      </a:r>
                      <a:endParaRPr lang="ar-SA" sz="1700" b="1" dirty="0">
                        <a:latin typeface="Arial Narrow" pitchFamily="34" charset="0"/>
                      </a:endParaRPr>
                    </a:p>
                  </a:txBody>
                  <a:tcPr/>
                </a:tc>
                <a:tc>
                  <a:txBody>
                    <a:bodyPr/>
                    <a:lstStyle/>
                    <a:p>
                      <a:pPr algn="just" rtl="0">
                        <a:lnSpc>
                          <a:spcPts val="1700"/>
                        </a:lnSpc>
                        <a:buFont typeface="Arial" pitchFamily="34" charset="0"/>
                        <a:buNone/>
                      </a:pPr>
                      <a:r>
                        <a:rPr lang="en-US" sz="1700" b="1" kern="1200" dirty="0" smtClean="0">
                          <a:solidFill>
                            <a:schemeClr val="dk1"/>
                          </a:solidFill>
                          <a:latin typeface="Arial Narrow" pitchFamily="34" charset="0"/>
                          <a:ea typeface="+mn-ea"/>
                          <a:cs typeface="+mn-cs"/>
                        </a:rPr>
                        <a:t>Non invasive </a:t>
                      </a:r>
                      <a:br>
                        <a:rPr lang="en-US" sz="1700" b="1" kern="1200" dirty="0" smtClean="0">
                          <a:solidFill>
                            <a:schemeClr val="dk1"/>
                          </a:solidFill>
                          <a:latin typeface="Arial Narrow" pitchFamily="34" charset="0"/>
                          <a:ea typeface="+mn-ea"/>
                          <a:cs typeface="+mn-cs"/>
                        </a:rPr>
                      </a:b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LT + ST</a:t>
                      </a:r>
                      <a:r>
                        <a:rPr lang="en-US" sz="1700" b="1" dirty="0" smtClean="0">
                          <a:latin typeface="Arial Narrow" pitchFamily="34" charset="0"/>
                          <a:sym typeface="Symbol"/>
                        </a:rPr>
                        <a:t></a:t>
                      </a:r>
                      <a:r>
                        <a:rPr lang="en-US" sz="1700" b="1" dirty="0" err="1" smtClean="0">
                          <a:latin typeface="Arial Narrow" pitchFamily="34" charset="0"/>
                          <a:sym typeface="Symbol"/>
                        </a:rPr>
                        <a:t>cAMP</a:t>
                      </a:r>
                      <a:r>
                        <a:rPr lang="en-US" sz="1700" b="1" dirty="0" smtClean="0">
                          <a:latin typeface="Arial Narrow" pitchFamily="34" charset="0"/>
                          <a:sym typeface="Symbol"/>
                        </a:rPr>
                        <a:t> + </a:t>
                      </a:r>
                      <a:r>
                        <a:rPr lang="en-US" sz="1700" b="1" dirty="0" err="1" smtClean="0">
                          <a:latin typeface="Arial Narrow" pitchFamily="34" charset="0"/>
                          <a:sym typeface="Symbol"/>
                        </a:rPr>
                        <a:t>cGMP</a:t>
                      </a:r>
                      <a:r>
                        <a:rPr lang="en-US" sz="1700" b="1" dirty="0" smtClean="0">
                          <a:latin typeface="Arial Narrow" pitchFamily="34" charset="0"/>
                          <a:sym typeface="Symbol"/>
                        </a:rPr>
                        <a:t>  Fluid + electrolyte loss</a:t>
                      </a:r>
                      <a:endParaRPr lang="ar-SA" sz="1700" b="1" dirty="0">
                        <a:latin typeface="Arial Narrow" pitchFamily="34" charset="0"/>
                      </a:endParaRPr>
                    </a:p>
                  </a:txBody>
                  <a:tcPr/>
                </a:tc>
                <a:tc>
                  <a:txBody>
                    <a:bodyPr/>
                    <a:lstStyle/>
                    <a:p>
                      <a:pPr algn="just" rtl="0">
                        <a:lnSpc>
                          <a:spcPts val="1700"/>
                        </a:lnSpc>
                      </a:pPr>
                      <a:r>
                        <a:rPr lang="en-US" sz="1700" b="1" dirty="0" smtClean="0">
                          <a:solidFill>
                            <a:srgbClr val="7030A0"/>
                          </a:solidFill>
                          <a:latin typeface="Arial Narrow" pitchFamily="34" charset="0"/>
                        </a:rPr>
                        <a:t>Small intestine</a:t>
                      </a:r>
                      <a:endParaRPr lang="ar-SA" sz="1700" b="1" dirty="0">
                        <a:solidFill>
                          <a:srgbClr val="7030A0"/>
                        </a:solidFill>
                        <a:latin typeface="Arial Narrow" pitchFamily="34" charset="0"/>
                      </a:endParaRPr>
                    </a:p>
                  </a:txBody>
                  <a:tcPr/>
                </a:tc>
                <a:tc>
                  <a:txBody>
                    <a:bodyPr/>
                    <a:lstStyle/>
                    <a:p>
                      <a:pPr algn="just" rtl="0">
                        <a:lnSpc>
                          <a:spcPts val="1700"/>
                        </a:lnSpc>
                      </a:pPr>
                      <a:r>
                        <a:rPr lang="en-US" sz="1700" b="1" dirty="0" smtClean="0">
                          <a:solidFill>
                            <a:srgbClr val="7030A0"/>
                          </a:solidFill>
                          <a:latin typeface="Arial Narrow" pitchFamily="34" charset="0"/>
                        </a:rPr>
                        <a:t>ETEC</a:t>
                      </a:r>
                      <a:endParaRPr lang="ar-SA" sz="1700" b="1" dirty="0">
                        <a:solidFill>
                          <a:srgbClr val="7030A0"/>
                        </a:solidFill>
                        <a:latin typeface="Arial Narrow" pitchFamily="34" charset="0"/>
                      </a:endParaRPr>
                    </a:p>
                  </a:txBody>
                  <a:tcPr/>
                </a:tc>
              </a:tr>
              <a:tr h="659698">
                <a:tc>
                  <a:txBody>
                    <a:bodyPr/>
                    <a:lstStyle/>
                    <a:p>
                      <a:pPr algn="just" rtl="0">
                        <a:lnSpc>
                          <a:spcPts val="1700"/>
                        </a:lnSpc>
                      </a:pPr>
                      <a:r>
                        <a:rPr lang="en-US" sz="1700" b="1" kern="1200" dirty="0" smtClean="0">
                          <a:solidFill>
                            <a:schemeClr val="dk1"/>
                          </a:solidFill>
                          <a:latin typeface="Arial Narrow" pitchFamily="34" charset="0"/>
                          <a:ea typeface="+mn-ea"/>
                          <a:cs typeface="+mn-cs"/>
                        </a:rPr>
                        <a:t>dysentery-like diarrhea, severe inflammation, fever </a:t>
                      </a:r>
                      <a:endParaRPr lang="ar-SA" sz="1700" b="1" dirty="0">
                        <a:latin typeface="Arial Narrow" pitchFamily="34" charset="0"/>
                      </a:endParaRPr>
                    </a:p>
                  </a:txBody>
                  <a:tcPr/>
                </a:tc>
                <a:tc>
                  <a:txBody>
                    <a:bodyPr/>
                    <a:lstStyle/>
                    <a:p>
                      <a:pPr marL="0" marR="0" indent="0" algn="just" defTabSz="914400" rtl="0" eaLnBrk="1" fontAlgn="auto" latinLnBrk="0" hangingPunct="1">
                        <a:lnSpc>
                          <a:spcPts val="1700"/>
                        </a:lnSpc>
                        <a:spcBef>
                          <a:spcPts val="0"/>
                        </a:spcBef>
                        <a:spcAft>
                          <a:spcPts val="0"/>
                        </a:spcAft>
                        <a:buClrTx/>
                        <a:buSzTx/>
                        <a:buFontTx/>
                        <a:buNone/>
                        <a:tabLst/>
                        <a:defRPr/>
                      </a:pPr>
                      <a:r>
                        <a:rPr lang="en-US" sz="1700" b="1" dirty="0" smtClean="0">
                          <a:latin typeface="Arial Narrow" pitchFamily="34" charset="0"/>
                        </a:rPr>
                        <a:t>Dysentery</a:t>
                      </a:r>
                      <a:endParaRPr lang="ar-SA" sz="1700" b="1" dirty="0" smtClean="0">
                        <a:latin typeface="Arial Narrow" pitchFamily="34" charset="0"/>
                      </a:endParaRPr>
                    </a:p>
                    <a:p>
                      <a:pPr algn="just" rtl="0">
                        <a:lnSpc>
                          <a:spcPts val="1700"/>
                        </a:lnSpc>
                      </a:pPr>
                      <a:endParaRPr lang="ar-SA" sz="1700" b="1" dirty="0">
                        <a:latin typeface="Arial Narrow" pitchFamily="34" charset="0"/>
                      </a:endParaRPr>
                    </a:p>
                  </a:txBody>
                  <a:tcPr/>
                </a:tc>
                <a:tc>
                  <a:txBody>
                    <a:bodyPr/>
                    <a:lstStyle/>
                    <a:p>
                      <a:pPr algn="just" rtl="0">
                        <a:lnSpc>
                          <a:spcPts val="1700"/>
                        </a:lnSpc>
                      </a:pPr>
                      <a:r>
                        <a:rPr lang="en-US" sz="1700" b="1" kern="1200" dirty="0" smtClean="0">
                          <a:solidFill>
                            <a:schemeClr val="dk1"/>
                          </a:solidFill>
                          <a:latin typeface="Arial Narrow" pitchFamily="34" charset="0"/>
                          <a:ea typeface="+mn-ea"/>
                          <a:cs typeface="+mn-cs"/>
                        </a:rPr>
                        <a:t>Invasive</a:t>
                      </a:r>
                      <a:endParaRPr lang="ar-SA" sz="1700" b="1" dirty="0">
                        <a:latin typeface="Arial Narrow" pitchFamily="34" charset="0"/>
                      </a:endParaRPr>
                    </a:p>
                  </a:txBody>
                  <a:tcPr/>
                </a:tc>
                <a:tc>
                  <a:txBody>
                    <a:bodyPr/>
                    <a:lstStyle/>
                    <a:p>
                      <a:pPr algn="just" rtl="0">
                        <a:lnSpc>
                          <a:spcPts val="1700"/>
                        </a:lnSpc>
                      </a:pPr>
                      <a:r>
                        <a:rPr lang="fr-FR" sz="1700" b="1" kern="1200" dirty="0" err="1" smtClean="0">
                          <a:solidFill>
                            <a:schemeClr val="dk1"/>
                          </a:solidFill>
                          <a:latin typeface="Arial Narrow" pitchFamily="34" charset="0"/>
                          <a:ea typeface="+mn-ea"/>
                          <a:cs typeface="+mn-cs"/>
                        </a:rPr>
                        <a:t>nonfimbrial</a:t>
                      </a:r>
                      <a:r>
                        <a:rPr lang="fr-FR" sz="1700" b="1" kern="1200" dirty="0" smtClean="0">
                          <a:solidFill>
                            <a:schemeClr val="dk1"/>
                          </a:solidFill>
                          <a:latin typeface="Arial Narrow" pitchFamily="34" charset="0"/>
                          <a:ea typeface="+mn-ea"/>
                          <a:cs typeface="+mn-cs"/>
                        </a:rPr>
                        <a:t> </a:t>
                      </a:r>
                      <a:r>
                        <a:rPr lang="fr-FR" sz="1700" b="1" kern="1200" dirty="0" err="1" smtClean="0">
                          <a:solidFill>
                            <a:schemeClr val="dk1"/>
                          </a:solidFill>
                          <a:latin typeface="Arial Narrow" pitchFamily="34" charset="0"/>
                          <a:ea typeface="+mn-ea"/>
                          <a:cs typeface="+mn-cs"/>
                        </a:rPr>
                        <a:t>adhesin</a:t>
                      </a:r>
                      <a:r>
                        <a:rPr lang="fr-FR" sz="1700" b="1" kern="1200" baseline="0" dirty="0" smtClean="0">
                          <a:solidFill>
                            <a:schemeClr val="dk1"/>
                          </a:solidFill>
                          <a:latin typeface="Arial Narrow" pitchFamily="34" charset="0"/>
                          <a:ea typeface="+mn-ea"/>
                          <a:cs typeface="+mn-cs"/>
                        </a:rPr>
                        <a:t>  (NFA): </a:t>
                      </a:r>
                      <a:r>
                        <a:rPr lang="fr-FR" sz="1700" b="1" kern="1200" dirty="0" smtClean="0">
                          <a:solidFill>
                            <a:schemeClr val="dk1"/>
                          </a:solidFill>
                          <a:latin typeface="Arial Narrow" pitchFamily="34" charset="0"/>
                          <a:ea typeface="+mn-ea"/>
                          <a:cs typeface="+mn-cs"/>
                        </a:rPr>
                        <a:t>OMP</a:t>
                      </a:r>
                      <a:br>
                        <a:rPr lang="fr-FR" sz="1700" b="1" kern="1200" dirty="0" smtClean="0">
                          <a:solidFill>
                            <a:schemeClr val="dk1"/>
                          </a:solidFill>
                          <a:latin typeface="Arial Narrow" pitchFamily="34" charset="0"/>
                          <a:ea typeface="+mn-ea"/>
                          <a:cs typeface="+mn-cs"/>
                        </a:rPr>
                      </a:br>
                      <a:endParaRPr lang="ar-SA" sz="1700" b="1" dirty="0">
                        <a:latin typeface="Arial Narrow" pitchFamily="34" charset="0"/>
                      </a:endParaRPr>
                    </a:p>
                  </a:txBody>
                  <a:tcPr/>
                </a:tc>
                <a:tc>
                  <a:txBody>
                    <a:bodyPr/>
                    <a:lstStyle/>
                    <a:p>
                      <a:pPr marL="0" marR="0" indent="0" algn="just" defTabSz="914400" rtl="0" eaLnBrk="1" fontAlgn="auto" latinLnBrk="0" hangingPunct="1">
                        <a:lnSpc>
                          <a:spcPts val="1700"/>
                        </a:lnSpc>
                        <a:spcBef>
                          <a:spcPts val="0"/>
                        </a:spcBef>
                        <a:spcAft>
                          <a:spcPts val="0"/>
                        </a:spcAft>
                        <a:buClrTx/>
                        <a:buSzTx/>
                        <a:buFontTx/>
                        <a:buNone/>
                        <a:tabLst/>
                        <a:defRPr/>
                      </a:pPr>
                      <a:r>
                        <a:rPr lang="en-US" sz="1700" b="1" dirty="0" smtClean="0">
                          <a:latin typeface="Arial Narrow" pitchFamily="34" charset="0"/>
                        </a:rPr>
                        <a:t>Large intestine</a:t>
                      </a:r>
                      <a:endParaRPr lang="ar-SA" sz="1700" b="1" dirty="0" smtClean="0">
                        <a:latin typeface="Arial Narrow" pitchFamily="34" charset="0"/>
                      </a:endParaRPr>
                    </a:p>
                  </a:txBody>
                  <a:tcPr/>
                </a:tc>
                <a:tc>
                  <a:txBody>
                    <a:bodyPr/>
                    <a:lstStyle/>
                    <a:p>
                      <a:pPr algn="just" rtl="0">
                        <a:lnSpc>
                          <a:spcPts val="1700"/>
                        </a:lnSpc>
                      </a:pPr>
                      <a:r>
                        <a:rPr lang="en-US" sz="1700" b="1" dirty="0" smtClean="0">
                          <a:latin typeface="Arial Narrow" pitchFamily="34" charset="0"/>
                        </a:rPr>
                        <a:t>EIEC</a:t>
                      </a:r>
                      <a:endParaRPr lang="ar-SA" sz="1700" b="1" dirty="0">
                        <a:latin typeface="Arial Narrow" pitchFamily="34" charset="0"/>
                      </a:endParaRPr>
                    </a:p>
                  </a:txBody>
                  <a:tcPr/>
                </a:tc>
              </a:tr>
              <a:tr h="659698">
                <a:tc>
                  <a:txBody>
                    <a:bodyPr/>
                    <a:lstStyle/>
                    <a:p>
                      <a:pPr algn="just" rtl="0">
                        <a:lnSpc>
                          <a:spcPts val="1700"/>
                        </a:lnSpc>
                      </a:pPr>
                      <a:r>
                        <a:rPr lang="en-US" sz="1700" b="1" dirty="0" smtClean="0">
                          <a:latin typeface="Arial Narrow" pitchFamily="34" charset="0"/>
                        </a:rPr>
                        <a:t>Watery diarrhea</a:t>
                      </a:r>
                    </a:p>
                    <a:p>
                      <a:pPr algn="just" rtl="0">
                        <a:lnSpc>
                          <a:spcPts val="1700"/>
                        </a:lnSpc>
                      </a:pPr>
                      <a:r>
                        <a:rPr lang="en-US" sz="1700" b="1" dirty="0" smtClean="0">
                          <a:latin typeface="Arial Narrow" pitchFamily="34" charset="0"/>
                        </a:rPr>
                        <a:t>With</a:t>
                      </a:r>
                      <a:r>
                        <a:rPr lang="en-US" sz="1700" b="1" baseline="0" dirty="0" smtClean="0">
                          <a:latin typeface="Arial Narrow" pitchFamily="34" charset="0"/>
                        </a:rPr>
                        <a:t> mucous</a:t>
                      </a:r>
                    </a:p>
                    <a:p>
                      <a:pPr algn="just" rtl="0">
                        <a:lnSpc>
                          <a:spcPts val="1700"/>
                        </a:lnSpc>
                      </a:pPr>
                      <a:r>
                        <a:rPr lang="en-US" sz="1700" b="1" dirty="0" smtClean="0">
                          <a:latin typeface="Arial Narrow" pitchFamily="34" charset="0"/>
                          <a:cs typeface="Arial" pitchFamily="34" charset="0"/>
                        </a:rPr>
                        <a:t>without blood or pus </a:t>
                      </a:r>
                    </a:p>
                    <a:p>
                      <a:pPr algn="just" rtl="0">
                        <a:lnSpc>
                          <a:spcPts val="1700"/>
                        </a:lnSpc>
                      </a:pPr>
                      <a:r>
                        <a:rPr lang="en-US" sz="1700" b="1" dirty="0" smtClean="0">
                          <a:latin typeface="Arial Narrow" pitchFamily="34" charset="0"/>
                          <a:cs typeface="Arial" pitchFamily="34" charset="0"/>
                        </a:rPr>
                        <a:t>With</a:t>
                      </a:r>
                      <a:r>
                        <a:rPr lang="en-US" sz="1700" b="1" baseline="0" dirty="0" smtClean="0">
                          <a:latin typeface="Arial Narrow" pitchFamily="34" charset="0"/>
                          <a:cs typeface="Arial" pitchFamily="34" charset="0"/>
                        </a:rPr>
                        <a:t> fever &amp; vomiting</a:t>
                      </a: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Infantile diarrhea</a:t>
                      </a: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Poorly invasive</a:t>
                      </a:r>
                      <a:endParaRPr lang="ar-SA" sz="1700" b="1" dirty="0">
                        <a:latin typeface="Arial Narrow" pitchFamily="34" charset="0"/>
                      </a:endParaRPr>
                    </a:p>
                  </a:txBody>
                  <a:tcPr/>
                </a:tc>
                <a:tc>
                  <a:txBody>
                    <a:bodyPr/>
                    <a:lstStyle/>
                    <a:p>
                      <a:pPr algn="just" rtl="0">
                        <a:lnSpc>
                          <a:spcPts val="1700"/>
                        </a:lnSpc>
                      </a:pPr>
                      <a:r>
                        <a:rPr lang="en-US" sz="1700" b="1" kern="1200" dirty="0" smtClean="0">
                          <a:solidFill>
                            <a:schemeClr val="dk1"/>
                          </a:solidFill>
                          <a:latin typeface="Arial Narrow" pitchFamily="34" charset="0"/>
                          <a:ea typeface="+mn-ea"/>
                          <a:cs typeface="+mn-cs"/>
                        </a:rPr>
                        <a:t>NFA: </a:t>
                      </a:r>
                      <a:r>
                        <a:rPr lang="en-US" sz="1700" b="1" kern="1200" dirty="0" err="1" smtClean="0">
                          <a:solidFill>
                            <a:schemeClr val="dk1"/>
                          </a:solidFill>
                          <a:latin typeface="Arial Narrow" pitchFamily="34" charset="0"/>
                          <a:ea typeface="+mn-ea"/>
                          <a:cs typeface="+mn-cs"/>
                        </a:rPr>
                        <a:t>intimin</a:t>
                      </a:r>
                      <a:r>
                        <a:rPr lang="en-US" sz="1700" b="1" kern="1200" dirty="0" smtClean="0">
                          <a:solidFill>
                            <a:schemeClr val="dk1"/>
                          </a:solidFill>
                          <a:latin typeface="Arial Narrow" pitchFamily="34" charset="0"/>
                          <a:ea typeface="+mn-ea"/>
                          <a:cs typeface="+mn-cs"/>
                        </a:rPr>
                        <a:t/>
                      </a:r>
                      <a:br>
                        <a:rPr lang="en-US" sz="1700" b="1" kern="1200" dirty="0" smtClean="0">
                          <a:solidFill>
                            <a:schemeClr val="dk1"/>
                          </a:solidFill>
                          <a:latin typeface="Arial Narrow" pitchFamily="34" charset="0"/>
                          <a:ea typeface="+mn-ea"/>
                          <a:cs typeface="+mn-cs"/>
                        </a:rPr>
                      </a:br>
                      <a:r>
                        <a:rPr lang="en-US" sz="1700" b="1" kern="1200" dirty="0" smtClean="0">
                          <a:solidFill>
                            <a:schemeClr val="dk1"/>
                          </a:solidFill>
                          <a:latin typeface="Arial Narrow" pitchFamily="34" charset="0"/>
                          <a:ea typeface="+mn-ea"/>
                          <a:cs typeface="+mn-cs"/>
                        </a:rPr>
                        <a:t>EPEC adherence factor</a:t>
                      </a:r>
                    </a:p>
                    <a:p>
                      <a:pPr algn="just" rtl="0">
                        <a:lnSpc>
                          <a:spcPts val="1700"/>
                        </a:lnSpc>
                      </a:pPr>
                      <a:r>
                        <a:rPr lang="en-US" sz="1700" b="1" kern="1200" dirty="0" smtClean="0">
                          <a:solidFill>
                            <a:schemeClr val="dk1"/>
                          </a:solidFill>
                          <a:latin typeface="Arial Narrow" pitchFamily="34" charset="0"/>
                          <a:ea typeface="+mn-ea"/>
                          <a:cs typeface="+mn-cs"/>
                        </a:rPr>
                        <a:t>Some reports of </a:t>
                      </a:r>
                      <a:r>
                        <a:rPr lang="en-US" sz="1700" b="1" kern="1200" dirty="0" err="1" smtClean="0">
                          <a:solidFill>
                            <a:schemeClr val="dk1"/>
                          </a:solidFill>
                          <a:latin typeface="Arial Narrow" pitchFamily="34" charset="0"/>
                          <a:ea typeface="+mn-ea"/>
                          <a:cs typeface="+mn-cs"/>
                        </a:rPr>
                        <a:t>shiga</a:t>
                      </a:r>
                      <a:r>
                        <a:rPr lang="en-US" sz="1700" b="1" kern="1200" dirty="0" smtClean="0">
                          <a:solidFill>
                            <a:schemeClr val="dk1"/>
                          </a:solidFill>
                          <a:latin typeface="Arial Narrow" pitchFamily="34" charset="0"/>
                          <a:ea typeface="+mn-ea"/>
                          <a:cs typeface="+mn-cs"/>
                        </a:rPr>
                        <a:t>-like toxin  </a:t>
                      </a:r>
                      <a:endParaRPr lang="ar-SA" sz="1700" b="1" dirty="0">
                        <a:latin typeface="Arial Narrow" pitchFamily="34" charset="0"/>
                      </a:endParaRPr>
                    </a:p>
                  </a:txBody>
                  <a:tcPr/>
                </a:tc>
                <a:tc>
                  <a:txBody>
                    <a:bodyPr/>
                    <a:lstStyle/>
                    <a:p>
                      <a:pPr marL="0" marR="0" indent="0" algn="just" defTabSz="914400" rtl="0" eaLnBrk="1" fontAlgn="auto" latinLnBrk="0" hangingPunct="1">
                        <a:lnSpc>
                          <a:spcPts val="1700"/>
                        </a:lnSpc>
                        <a:spcBef>
                          <a:spcPts val="0"/>
                        </a:spcBef>
                        <a:spcAft>
                          <a:spcPts val="0"/>
                        </a:spcAft>
                        <a:buClrTx/>
                        <a:buSzTx/>
                        <a:buFontTx/>
                        <a:buNone/>
                        <a:tabLst/>
                        <a:defRPr/>
                      </a:pPr>
                      <a:r>
                        <a:rPr lang="en-US" sz="1700" b="1" dirty="0" smtClean="0">
                          <a:solidFill>
                            <a:srgbClr val="7030A0"/>
                          </a:solidFill>
                          <a:latin typeface="Arial Narrow" pitchFamily="34" charset="0"/>
                        </a:rPr>
                        <a:t>Small intestine</a:t>
                      </a:r>
                      <a:endParaRPr lang="ar-SA" sz="1700" b="1" dirty="0" smtClean="0">
                        <a:solidFill>
                          <a:srgbClr val="7030A0"/>
                        </a:solidFill>
                        <a:latin typeface="Arial Narrow" pitchFamily="34" charset="0"/>
                      </a:endParaRPr>
                    </a:p>
                  </a:txBody>
                  <a:tcPr/>
                </a:tc>
                <a:tc>
                  <a:txBody>
                    <a:bodyPr/>
                    <a:lstStyle/>
                    <a:p>
                      <a:pPr algn="just" rtl="0">
                        <a:lnSpc>
                          <a:spcPts val="1700"/>
                        </a:lnSpc>
                      </a:pPr>
                      <a:r>
                        <a:rPr lang="en-US" sz="1700" b="1" dirty="0" smtClean="0">
                          <a:solidFill>
                            <a:srgbClr val="7030A0"/>
                          </a:solidFill>
                          <a:latin typeface="Arial Narrow" pitchFamily="34" charset="0"/>
                        </a:rPr>
                        <a:t>EPEC</a:t>
                      </a:r>
                      <a:endParaRPr lang="ar-SA" sz="1700" b="1" dirty="0">
                        <a:solidFill>
                          <a:srgbClr val="7030A0"/>
                        </a:solidFill>
                        <a:latin typeface="Arial Narrow" pitchFamily="34" charset="0"/>
                      </a:endParaRPr>
                    </a:p>
                  </a:txBody>
                  <a:tcPr/>
                </a:tc>
              </a:tr>
              <a:tr h="659698">
                <a:tc>
                  <a:txBody>
                    <a:bodyPr/>
                    <a:lstStyle/>
                    <a:p>
                      <a:pPr marL="0" marR="0" indent="0" algn="just" defTabSz="914400" rtl="0" eaLnBrk="1" fontAlgn="auto" latinLnBrk="0" hangingPunct="1">
                        <a:lnSpc>
                          <a:spcPts val="1700"/>
                        </a:lnSpc>
                        <a:spcBef>
                          <a:spcPts val="0"/>
                        </a:spcBef>
                        <a:spcAft>
                          <a:spcPts val="0"/>
                        </a:spcAft>
                        <a:buClrTx/>
                        <a:buSzTx/>
                        <a:buFont typeface="Arial" pitchFamily="34" charset="0"/>
                        <a:buChar char="•"/>
                        <a:tabLst/>
                        <a:defRPr/>
                      </a:pPr>
                      <a:r>
                        <a:rPr lang="en-US" sz="1700" b="1" dirty="0" smtClean="0">
                          <a:latin typeface="Arial Narrow" pitchFamily="34" charset="0"/>
                        </a:rPr>
                        <a:t>Hemorrhagic</a:t>
                      </a:r>
                      <a:r>
                        <a:rPr lang="en-US" sz="1700" b="1" baseline="0" dirty="0" smtClean="0">
                          <a:latin typeface="Arial Narrow" pitchFamily="34" charset="0"/>
                        </a:rPr>
                        <a:t> colitis with sever abdominal cramps, watery diarrhea followed by blood, no fever</a:t>
                      </a:r>
                    </a:p>
                    <a:p>
                      <a:pPr marL="0" marR="0" indent="0" algn="just" defTabSz="914400" rtl="0" eaLnBrk="1" fontAlgn="auto" latinLnBrk="0" hangingPunct="1">
                        <a:lnSpc>
                          <a:spcPts val="1700"/>
                        </a:lnSpc>
                        <a:spcBef>
                          <a:spcPts val="0"/>
                        </a:spcBef>
                        <a:spcAft>
                          <a:spcPts val="0"/>
                        </a:spcAft>
                        <a:buClrTx/>
                        <a:buSzTx/>
                        <a:buFont typeface="Arial" pitchFamily="34" charset="0"/>
                        <a:buChar char="•"/>
                        <a:tabLst/>
                        <a:defRPr/>
                      </a:pPr>
                      <a:r>
                        <a:rPr lang="en-US" sz="1700" b="1" baseline="0" dirty="0" smtClean="0">
                          <a:latin typeface="Arial Narrow" pitchFamily="34" charset="0"/>
                        </a:rPr>
                        <a:t>HUS</a:t>
                      </a:r>
                      <a:endParaRPr lang="ar-SA" sz="1700" b="1" dirty="0" smtClean="0">
                        <a:latin typeface="Arial Narrow" pitchFamily="34" charset="0"/>
                      </a:endParaRPr>
                    </a:p>
                  </a:txBody>
                  <a:tcPr/>
                </a:tc>
                <a:tc>
                  <a:txBody>
                    <a:bodyPr/>
                    <a:lstStyle/>
                    <a:p>
                      <a:pPr algn="just" rtl="0">
                        <a:lnSpc>
                          <a:spcPts val="1700"/>
                        </a:lnSpc>
                      </a:pPr>
                      <a:r>
                        <a:rPr lang="en-GB" sz="1800" b="1" kern="1200" dirty="0" smtClean="0">
                          <a:solidFill>
                            <a:schemeClr val="dk1"/>
                          </a:solidFill>
                          <a:latin typeface="Arial Narrow" pitchFamily="34" charset="0"/>
                          <a:ea typeface="+mn-ea"/>
                          <a:cs typeface="+mn-cs"/>
                        </a:rPr>
                        <a:t>Bloody diarrhoea and haemolytic </a:t>
                      </a:r>
                      <a:r>
                        <a:rPr lang="en-GB" sz="1800" b="1" kern="1200" dirty="0" err="1" smtClean="0">
                          <a:solidFill>
                            <a:schemeClr val="dk1"/>
                          </a:solidFill>
                          <a:latin typeface="Arial Narrow" pitchFamily="34" charset="0"/>
                          <a:ea typeface="+mn-ea"/>
                          <a:cs typeface="+mn-cs"/>
                        </a:rPr>
                        <a:t>uraemic</a:t>
                      </a:r>
                      <a:r>
                        <a:rPr lang="en-GB" sz="1800" b="1" kern="1200" dirty="0" smtClean="0">
                          <a:solidFill>
                            <a:schemeClr val="dk1"/>
                          </a:solidFill>
                          <a:latin typeface="Arial Narrow" pitchFamily="34" charset="0"/>
                          <a:ea typeface="+mn-ea"/>
                          <a:cs typeface="+mn-cs"/>
                        </a:rPr>
                        <a:t> syndrome </a:t>
                      </a:r>
                      <a:endParaRPr lang="ar-SA" sz="1700" b="1" dirty="0">
                        <a:latin typeface="Arial Narrow" pitchFamily="34" charset="0"/>
                      </a:endParaRPr>
                    </a:p>
                  </a:txBody>
                  <a:tcPr/>
                </a:tc>
                <a:tc>
                  <a:txBody>
                    <a:bodyPr/>
                    <a:lstStyle/>
                    <a:p>
                      <a:pPr marL="0" marR="0" indent="0" algn="just" defTabSz="914400" rtl="0" eaLnBrk="1" fontAlgn="auto" latinLnBrk="0" hangingPunct="1">
                        <a:lnSpc>
                          <a:spcPts val="1700"/>
                        </a:lnSpc>
                        <a:spcBef>
                          <a:spcPts val="0"/>
                        </a:spcBef>
                        <a:spcAft>
                          <a:spcPts val="0"/>
                        </a:spcAft>
                        <a:buClrTx/>
                        <a:buSzTx/>
                        <a:buFontTx/>
                        <a:buNone/>
                        <a:tabLst/>
                        <a:defRPr/>
                      </a:pPr>
                      <a:r>
                        <a:rPr lang="en-US" sz="1700" b="1" dirty="0" smtClean="0">
                          <a:latin typeface="Arial Narrow" pitchFamily="34" charset="0"/>
                        </a:rPr>
                        <a:t>Poorly invasive</a:t>
                      </a:r>
                      <a:endParaRPr lang="ar-SA" sz="1700" b="1" dirty="0" smtClean="0">
                        <a:latin typeface="Arial Narrow" pitchFamily="34" charset="0"/>
                      </a:endParaRPr>
                    </a:p>
                  </a:txBody>
                  <a:tcPr/>
                </a:tc>
                <a:tc>
                  <a:txBody>
                    <a:bodyPr/>
                    <a:lstStyle/>
                    <a:p>
                      <a:pPr algn="just" rtl="0">
                        <a:lnSpc>
                          <a:spcPts val="1700"/>
                        </a:lnSpc>
                      </a:pPr>
                      <a:r>
                        <a:rPr lang="en-US" sz="1700" b="1" dirty="0" err="1" smtClean="0">
                          <a:latin typeface="Arial Narrow" pitchFamily="34" charset="0"/>
                        </a:rPr>
                        <a:t>Cytotoxic</a:t>
                      </a:r>
                      <a:r>
                        <a:rPr lang="en-US" sz="1700" b="1" baseline="0" dirty="0" smtClean="0">
                          <a:latin typeface="Arial Narrow" pitchFamily="34" charset="0"/>
                        </a:rPr>
                        <a:t> </a:t>
                      </a:r>
                      <a:r>
                        <a:rPr lang="en-US" sz="1700" b="1" kern="1200" dirty="0" err="1" smtClean="0">
                          <a:solidFill>
                            <a:schemeClr val="dk1"/>
                          </a:solidFill>
                          <a:latin typeface="Arial Narrow" pitchFamily="34" charset="0"/>
                          <a:ea typeface="+mn-ea"/>
                          <a:cs typeface="+mn-cs"/>
                        </a:rPr>
                        <a:t>shiga</a:t>
                      </a:r>
                      <a:r>
                        <a:rPr lang="en-US" sz="1700" b="1" kern="1200" dirty="0" smtClean="0">
                          <a:solidFill>
                            <a:schemeClr val="dk1"/>
                          </a:solidFill>
                          <a:latin typeface="Arial Narrow" pitchFamily="34" charset="0"/>
                          <a:ea typeface="+mn-ea"/>
                          <a:cs typeface="+mn-cs"/>
                        </a:rPr>
                        <a:t>-like toxin (</a:t>
                      </a:r>
                      <a:r>
                        <a:rPr lang="en-US" sz="1700" b="1" dirty="0" err="1" smtClean="0">
                          <a:latin typeface="Arial Narrow" pitchFamily="34" charset="0"/>
                        </a:rPr>
                        <a:t>verotoxin</a:t>
                      </a:r>
                      <a:r>
                        <a:rPr lang="en-US" sz="1700" b="1" dirty="0" smtClean="0">
                          <a:latin typeface="Arial Narrow" pitchFamily="34" charset="0"/>
                        </a:rPr>
                        <a:t>)</a:t>
                      </a:r>
                      <a:endParaRPr lang="ar-SA" sz="1700" b="1" dirty="0">
                        <a:latin typeface="Arial Narrow" pitchFamily="34" charset="0"/>
                      </a:endParaRPr>
                    </a:p>
                  </a:txBody>
                  <a:tcPr/>
                </a:tc>
                <a:tc>
                  <a:txBody>
                    <a:bodyPr/>
                    <a:lstStyle/>
                    <a:p>
                      <a:pPr marL="0" marR="0" indent="0" algn="just" defTabSz="914400" rtl="0" eaLnBrk="1" fontAlgn="auto" latinLnBrk="0" hangingPunct="1">
                        <a:lnSpc>
                          <a:spcPts val="1700"/>
                        </a:lnSpc>
                        <a:spcBef>
                          <a:spcPts val="0"/>
                        </a:spcBef>
                        <a:spcAft>
                          <a:spcPts val="0"/>
                        </a:spcAft>
                        <a:buClrTx/>
                        <a:buSzTx/>
                        <a:buFontTx/>
                        <a:buNone/>
                        <a:tabLst/>
                        <a:defRPr/>
                      </a:pPr>
                      <a:r>
                        <a:rPr lang="en-US" sz="1700" b="1" dirty="0" smtClean="0">
                          <a:latin typeface="Arial Narrow" pitchFamily="34" charset="0"/>
                        </a:rPr>
                        <a:t>Large intestine</a:t>
                      </a:r>
                      <a:endParaRPr lang="ar-SA" sz="1700" b="1" dirty="0" smtClean="0">
                        <a:latin typeface="Arial Narrow" pitchFamily="34" charset="0"/>
                      </a:endParaRPr>
                    </a:p>
                  </a:txBody>
                  <a:tcPr/>
                </a:tc>
                <a:tc>
                  <a:txBody>
                    <a:bodyPr/>
                    <a:lstStyle/>
                    <a:p>
                      <a:pPr algn="just" rtl="0">
                        <a:lnSpc>
                          <a:spcPts val="1700"/>
                        </a:lnSpc>
                      </a:pPr>
                      <a:r>
                        <a:rPr lang="en-US" sz="1700" b="1" dirty="0" smtClean="0">
                          <a:latin typeface="Arial Narrow" pitchFamily="34" charset="0"/>
                        </a:rPr>
                        <a:t>EHEC</a:t>
                      </a:r>
                      <a:endParaRPr lang="ar-SA" sz="1700" b="1" dirty="0">
                        <a:latin typeface="Arial Narrow" pitchFamily="34" charset="0"/>
                      </a:endParaRPr>
                    </a:p>
                  </a:txBody>
                  <a:tcPr/>
                </a:tc>
              </a:tr>
              <a:tr h="659698">
                <a:tc>
                  <a:txBody>
                    <a:bodyPr/>
                    <a:lstStyle/>
                    <a:p>
                      <a:pPr algn="just" rtl="0">
                        <a:lnSpc>
                          <a:spcPts val="1700"/>
                        </a:lnSpc>
                        <a:buFont typeface="Arial" pitchFamily="34" charset="0"/>
                        <a:buChar char="•"/>
                      </a:pPr>
                      <a:r>
                        <a:rPr lang="en-US" sz="1700" b="1" dirty="0" smtClean="0">
                          <a:latin typeface="Arial Narrow" pitchFamily="34" charset="0"/>
                          <a:cs typeface="Arial" pitchFamily="34" charset="0"/>
                        </a:rPr>
                        <a:t>Watery diarrhea</a:t>
                      </a:r>
                    </a:p>
                    <a:p>
                      <a:pPr algn="just" rtl="0">
                        <a:lnSpc>
                          <a:spcPts val="1700"/>
                        </a:lnSpc>
                        <a:buFont typeface="Arial" pitchFamily="34" charset="0"/>
                        <a:buChar char="•"/>
                      </a:pPr>
                      <a:r>
                        <a:rPr lang="en-US" sz="1700" b="1" dirty="0" smtClean="0">
                          <a:latin typeface="Arial Narrow" pitchFamily="34" charset="0"/>
                          <a:cs typeface="Arial" pitchFamily="34" charset="0"/>
                        </a:rPr>
                        <a:t>Vomiting</a:t>
                      </a:r>
                    </a:p>
                    <a:p>
                      <a:pPr algn="just" rtl="0">
                        <a:lnSpc>
                          <a:spcPts val="1700"/>
                        </a:lnSpc>
                        <a:buFont typeface="Arial" pitchFamily="34" charset="0"/>
                        <a:buChar char="•"/>
                      </a:pPr>
                      <a:r>
                        <a:rPr lang="en-US" sz="1700" b="1" dirty="0" smtClean="0">
                          <a:latin typeface="Arial Narrow" pitchFamily="34" charset="0"/>
                          <a:cs typeface="Arial" pitchFamily="34" charset="0"/>
                        </a:rPr>
                        <a:t>Abdominal pain</a:t>
                      </a:r>
                    </a:p>
                    <a:p>
                      <a:pPr algn="just" rtl="0">
                        <a:lnSpc>
                          <a:spcPts val="1700"/>
                        </a:lnSpc>
                        <a:buFont typeface="Arial" pitchFamily="34" charset="0"/>
                        <a:buChar char="•"/>
                      </a:pPr>
                      <a:r>
                        <a:rPr lang="en-US" sz="1700" b="1" dirty="0" smtClean="0">
                          <a:latin typeface="Arial Narrow" pitchFamily="34" charset="0"/>
                          <a:cs typeface="Arial" pitchFamily="34" charset="0"/>
                        </a:rPr>
                        <a:t>Without inflammation or fever </a:t>
                      </a:r>
                      <a:endParaRPr lang="ar-SA" sz="1700" b="1" dirty="0">
                        <a:latin typeface="Arial Narrow" pitchFamily="34" charset="0"/>
                      </a:endParaRPr>
                    </a:p>
                  </a:txBody>
                  <a:tcPr/>
                </a:tc>
                <a:tc>
                  <a:txBody>
                    <a:bodyPr/>
                    <a:lstStyle/>
                    <a:p>
                      <a:pPr algn="just" rtl="0">
                        <a:lnSpc>
                          <a:spcPts val="1700"/>
                        </a:lnSpc>
                      </a:pPr>
                      <a:r>
                        <a:rPr lang="en-GB" sz="1800" b="1" kern="1200" dirty="0" err="1" smtClean="0">
                          <a:solidFill>
                            <a:schemeClr val="dk1"/>
                          </a:solidFill>
                          <a:latin typeface="Arial Narrow" pitchFamily="34" charset="0"/>
                          <a:ea typeface="+mn-ea"/>
                          <a:cs typeface="+mn-cs"/>
                        </a:rPr>
                        <a:t>Aute</a:t>
                      </a:r>
                      <a:r>
                        <a:rPr lang="en-GB" sz="1800" b="1" kern="1200" dirty="0" smtClean="0">
                          <a:solidFill>
                            <a:schemeClr val="dk1"/>
                          </a:solidFill>
                          <a:latin typeface="Arial Narrow" pitchFamily="34" charset="0"/>
                          <a:ea typeface="+mn-ea"/>
                          <a:cs typeface="+mn-cs"/>
                        </a:rPr>
                        <a:t> and persistent diarrhoea in children and adults </a:t>
                      </a:r>
                      <a:endParaRPr lang="ar-SA" sz="1700" b="1" dirty="0">
                        <a:latin typeface="Arial Narrow" pitchFamily="34" charset="0"/>
                      </a:endParaRPr>
                    </a:p>
                  </a:txBody>
                  <a:tcPr/>
                </a:tc>
                <a:tc>
                  <a:txBody>
                    <a:bodyPr/>
                    <a:lstStyle/>
                    <a:p>
                      <a:pPr algn="just" rtl="0">
                        <a:lnSpc>
                          <a:spcPts val="1700"/>
                        </a:lnSpc>
                      </a:pPr>
                      <a:r>
                        <a:rPr lang="en-US" sz="1700" b="1" kern="1200" dirty="0" smtClean="0">
                          <a:solidFill>
                            <a:schemeClr val="dk1"/>
                          </a:solidFill>
                          <a:latin typeface="Arial Narrow" pitchFamily="34" charset="0"/>
                          <a:ea typeface="+mn-ea"/>
                          <a:cs typeface="+mn-cs"/>
                        </a:rPr>
                        <a:t>Non invasive </a:t>
                      </a:r>
                      <a:endParaRPr lang="ar-SA" sz="1700" b="1" dirty="0">
                        <a:latin typeface="Arial Narrow" pitchFamily="34" charset="0"/>
                      </a:endParaRPr>
                    </a:p>
                  </a:txBody>
                  <a:tcPr/>
                </a:tc>
                <a:tc>
                  <a:txBody>
                    <a:bodyPr/>
                    <a:lstStyle/>
                    <a:p>
                      <a:pPr algn="just" rtl="0">
                        <a:lnSpc>
                          <a:spcPts val="1700"/>
                        </a:lnSpc>
                      </a:pPr>
                      <a:r>
                        <a:rPr lang="en-US" sz="1700" b="1" dirty="0" smtClean="0">
                          <a:latin typeface="Arial Narrow" pitchFamily="34" charset="0"/>
                        </a:rPr>
                        <a:t>Production of </a:t>
                      </a:r>
                      <a:r>
                        <a:rPr lang="en-US" sz="1700" b="1" dirty="0" err="1" smtClean="0">
                          <a:latin typeface="Arial Narrow" pitchFamily="34" charset="0"/>
                        </a:rPr>
                        <a:t>enterotoxin</a:t>
                      </a:r>
                      <a:r>
                        <a:rPr lang="en-US" sz="1700" b="1" baseline="0" dirty="0" smtClean="0">
                          <a:latin typeface="Arial Narrow" pitchFamily="34" charset="0"/>
                        </a:rPr>
                        <a:t> that similar to ETEC</a:t>
                      </a:r>
                      <a:endParaRPr lang="ar-SA" sz="1700" b="1" dirty="0">
                        <a:latin typeface="Arial Narrow" pitchFamily="34" charset="0"/>
                      </a:endParaRPr>
                    </a:p>
                  </a:txBody>
                  <a:tcPr/>
                </a:tc>
                <a:tc>
                  <a:txBody>
                    <a:bodyPr/>
                    <a:lstStyle/>
                    <a:p>
                      <a:pPr marL="0" marR="0" indent="0" algn="just" defTabSz="914400" rtl="0" eaLnBrk="1" fontAlgn="auto" latinLnBrk="0" hangingPunct="1">
                        <a:lnSpc>
                          <a:spcPts val="1700"/>
                        </a:lnSpc>
                        <a:spcBef>
                          <a:spcPts val="0"/>
                        </a:spcBef>
                        <a:spcAft>
                          <a:spcPts val="0"/>
                        </a:spcAft>
                        <a:buClrTx/>
                        <a:buSzTx/>
                        <a:buFontTx/>
                        <a:buNone/>
                        <a:tabLst/>
                        <a:defRPr/>
                      </a:pPr>
                      <a:r>
                        <a:rPr lang="en-US" sz="1700" b="1" dirty="0" smtClean="0">
                          <a:solidFill>
                            <a:srgbClr val="7030A0"/>
                          </a:solidFill>
                          <a:latin typeface="Arial Narrow" pitchFamily="34" charset="0"/>
                        </a:rPr>
                        <a:t>Small intestine</a:t>
                      </a:r>
                      <a:endParaRPr lang="ar-SA" sz="1700" b="1" dirty="0" smtClean="0">
                        <a:solidFill>
                          <a:srgbClr val="7030A0"/>
                        </a:solidFill>
                        <a:latin typeface="Arial Narrow" pitchFamily="34" charset="0"/>
                      </a:endParaRPr>
                    </a:p>
                  </a:txBody>
                  <a:tcPr/>
                </a:tc>
                <a:tc>
                  <a:txBody>
                    <a:bodyPr/>
                    <a:lstStyle/>
                    <a:p>
                      <a:pPr algn="just" rtl="0">
                        <a:lnSpc>
                          <a:spcPts val="1700"/>
                        </a:lnSpc>
                      </a:pPr>
                      <a:r>
                        <a:rPr lang="en-US" sz="1700" b="1" dirty="0" smtClean="0">
                          <a:solidFill>
                            <a:srgbClr val="7030A0"/>
                          </a:solidFill>
                          <a:latin typeface="Arial Narrow" pitchFamily="34" charset="0"/>
                        </a:rPr>
                        <a:t>EAEC</a:t>
                      </a:r>
                      <a:endParaRPr lang="ar-SA" sz="1700" b="1" dirty="0">
                        <a:solidFill>
                          <a:srgbClr val="7030A0"/>
                        </a:solidFill>
                        <a:latin typeface="Arial Narrow" pitchFamily="34" charset="0"/>
                      </a:endParaRPr>
                    </a:p>
                  </a:txBody>
                  <a:tcPr/>
                </a:tc>
              </a:tr>
            </a:tbl>
          </a:graphicData>
        </a:graphic>
      </p:graphicFrame>
      <p:sp>
        <p:nvSpPr>
          <p:cNvPr id="3" name="Footer Placeholder 2"/>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215</a:t>
            </a:fld>
            <a:endParaRPr lang="ar-SA" altLang="en-US"/>
          </a:p>
        </p:txBody>
      </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itle 3"/>
          <p:cNvSpPr>
            <a:spLocks noGrp="1"/>
          </p:cNvSpPr>
          <p:nvPr>
            <p:ph type="title"/>
          </p:nvPr>
        </p:nvSpPr>
        <p:spPr/>
        <p:txBody>
          <a:bodyPr>
            <a:noAutofit/>
          </a:bodyPr>
          <a:lstStyle/>
          <a:p>
            <a:pPr eaLnBrk="1" fontAlgn="auto" hangingPunct="1">
              <a:spcAft>
                <a:spcPts val="0"/>
              </a:spcAft>
              <a:defRPr/>
            </a:pPr>
            <a:r>
              <a:rPr lang="en-US" sz="5400" b="1" dirty="0" smtClean="0">
                <a:solidFill>
                  <a:srgbClr val="002060"/>
                </a:solidFill>
                <a:latin typeface="Arial Narrow" pitchFamily="34" charset="0"/>
                <a:cs typeface="Times New Roman" pitchFamily="18" charset="0"/>
              </a:rPr>
              <a:t>Urinary Tract Infection (UTI)</a:t>
            </a:r>
            <a:endParaRPr lang="ar-SA" sz="5400" b="1" dirty="0" smtClean="0">
              <a:solidFill>
                <a:srgbClr val="002060"/>
              </a:solidFill>
              <a:latin typeface="Arial Narrow" pitchFamily="34" charset="0"/>
            </a:endParaRPr>
          </a:p>
        </p:txBody>
      </p:sp>
      <p:sp>
        <p:nvSpPr>
          <p:cNvPr id="24578" name="Content Placeholder 2"/>
          <p:cNvSpPr>
            <a:spLocks noGrp="1"/>
          </p:cNvSpPr>
          <p:nvPr>
            <p:ph idx="1"/>
          </p:nvPr>
        </p:nvSpPr>
        <p:spPr>
          <a:xfrm>
            <a:off x="152400" y="1600200"/>
            <a:ext cx="8763000" cy="5029200"/>
          </a:xfrm>
        </p:spPr>
        <p:txBody>
          <a:bodyPr>
            <a:noAutofit/>
          </a:bodyPr>
          <a:lstStyle/>
          <a:p>
            <a:pPr marL="365760" indent="-283464" algn="just" eaLnBrk="1" fontAlgn="auto" hangingPunct="1">
              <a:lnSpc>
                <a:spcPts val="4100"/>
              </a:lnSpc>
              <a:spcAft>
                <a:spcPts val="0"/>
              </a:spcAft>
              <a:buFont typeface="Wingdings 2"/>
              <a:buChar char=""/>
              <a:defRPr/>
            </a:pPr>
            <a:r>
              <a:rPr lang="en-US" i="1" dirty="0" smtClean="0">
                <a:latin typeface="Arial Narrow" pitchFamily="34" charset="0"/>
                <a:cs typeface="Arial" charset="0"/>
              </a:rPr>
              <a:t>E. coli </a:t>
            </a:r>
            <a:r>
              <a:rPr lang="en-US" dirty="0" smtClean="0">
                <a:latin typeface="Arial Narrow" pitchFamily="34" charset="0"/>
                <a:cs typeface="Arial" charset="0"/>
              </a:rPr>
              <a:t>is the most common organism causing UTI</a:t>
            </a:r>
          </a:p>
          <a:p>
            <a:pPr marL="640080" lvl="1" indent="-237744" algn="just" eaLnBrk="1" fontAlgn="auto" hangingPunct="1">
              <a:lnSpc>
                <a:spcPts val="4100"/>
              </a:lnSpc>
              <a:spcAft>
                <a:spcPts val="0"/>
              </a:spcAft>
              <a:buFont typeface="Verdana"/>
              <a:buChar char="◦"/>
              <a:defRPr/>
            </a:pPr>
            <a:r>
              <a:rPr lang="en-US" sz="3200" dirty="0" smtClean="0">
                <a:latin typeface="Arial Narrow" pitchFamily="34" charset="0"/>
                <a:cs typeface="Arial" charset="0"/>
              </a:rPr>
              <a:t>Community acquired 90%</a:t>
            </a:r>
          </a:p>
          <a:p>
            <a:pPr marL="640080" lvl="1" indent="-237744" algn="just" eaLnBrk="1" fontAlgn="auto" hangingPunct="1">
              <a:lnSpc>
                <a:spcPts val="4100"/>
              </a:lnSpc>
              <a:spcAft>
                <a:spcPts val="0"/>
              </a:spcAft>
              <a:buFont typeface="Verdana"/>
              <a:buChar char="◦"/>
              <a:defRPr/>
            </a:pPr>
            <a:r>
              <a:rPr lang="en-US" sz="3200" dirty="0" smtClean="0">
                <a:latin typeface="Arial Narrow" pitchFamily="34" charset="0"/>
                <a:cs typeface="Arial" charset="0"/>
              </a:rPr>
              <a:t>Hospital acquired (50%)</a:t>
            </a:r>
          </a:p>
          <a:p>
            <a:pPr marL="640080" lvl="1" indent="-237744" algn="just" eaLnBrk="1" fontAlgn="auto" hangingPunct="1">
              <a:lnSpc>
                <a:spcPts val="4100"/>
              </a:lnSpc>
              <a:spcAft>
                <a:spcPts val="0"/>
              </a:spcAft>
              <a:buFont typeface="Verdana"/>
              <a:buChar char="◦"/>
              <a:defRPr/>
            </a:pPr>
            <a:r>
              <a:rPr lang="en-US" sz="3200" dirty="0" smtClean="0">
                <a:latin typeface="Arial Narrow" pitchFamily="34" charset="0"/>
                <a:cs typeface="Arial" charset="0"/>
              </a:rPr>
              <a:t>UTI is the disease of female (Short urethra)</a:t>
            </a:r>
          </a:p>
          <a:p>
            <a:pPr marL="365760" indent="-283464" algn="just" eaLnBrk="1" fontAlgn="auto" hangingPunct="1">
              <a:lnSpc>
                <a:spcPts val="4100"/>
              </a:lnSpc>
              <a:spcAft>
                <a:spcPts val="0"/>
              </a:spcAft>
              <a:buFont typeface="Wingdings 2"/>
              <a:buChar char=""/>
              <a:defRPr/>
            </a:pPr>
            <a:r>
              <a:rPr lang="en-US" dirty="0" smtClean="0">
                <a:latin typeface="Arial Narrow" pitchFamily="34" charset="0"/>
                <a:cs typeface="Arial" charset="0"/>
              </a:rPr>
              <a:t>Fecal </a:t>
            </a:r>
            <a:r>
              <a:rPr lang="en-US" i="1" dirty="0" smtClean="0">
                <a:latin typeface="Arial Narrow" pitchFamily="34" charset="0"/>
                <a:cs typeface="Arial" charset="0"/>
              </a:rPr>
              <a:t>E. coli </a:t>
            </a:r>
            <a:r>
              <a:rPr lang="en-US" dirty="0" smtClean="0">
                <a:latin typeface="Arial Narrow" pitchFamily="34" charset="0"/>
                <a:cs typeface="Arial" charset="0"/>
              </a:rPr>
              <a:t>acquires</a:t>
            </a:r>
            <a:r>
              <a:rPr lang="en-US" i="1" dirty="0" smtClean="0">
                <a:latin typeface="Arial Narrow" pitchFamily="34" charset="0"/>
                <a:cs typeface="Arial" charset="0"/>
              </a:rPr>
              <a:t> </a:t>
            </a:r>
            <a:r>
              <a:rPr lang="en-US" dirty="0" err="1" smtClean="0">
                <a:latin typeface="Arial Narrow" pitchFamily="34" charset="0"/>
                <a:cs typeface="Arial" charset="0"/>
              </a:rPr>
              <a:t>pili</a:t>
            </a:r>
            <a:r>
              <a:rPr lang="en-US" dirty="0" smtClean="0">
                <a:latin typeface="Arial Narrow" pitchFamily="34" charset="0"/>
                <a:cs typeface="Arial" charset="0"/>
              </a:rPr>
              <a:t> to colonize mucosa of UT</a:t>
            </a:r>
          </a:p>
          <a:p>
            <a:pPr marL="365760" indent="-283464" algn="just" eaLnBrk="1" fontAlgn="auto" hangingPunct="1">
              <a:lnSpc>
                <a:spcPts val="4100"/>
              </a:lnSpc>
              <a:spcAft>
                <a:spcPts val="0"/>
              </a:spcAft>
              <a:buFont typeface="Wingdings 2"/>
              <a:buChar char=""/>
              <a:defRPr/>
            </a:pPr>
            <a:r>
              <a:rPr lang="en-US" dirty="0" smtClean="0">
                <a:latin typeface="Arial Narrow" pitchFamily="34" charset="0"/>
                <a:cs typeface="Arial" charset="0"/>
              </a:rPr>
              <a:t>Travel up urethra &amp; infect balder (Cystitis)&amp; sometimes move further up to infect kidney (pyelonephritis)</a:t>
            </a:r>
          </a:p>
          <a:p>
            <a:pPr marL="365760" indent="-283464" algn="just" eaLnBrk="1" fontAlgn="auto" hangingPunct="1">
              <a:lnSpc>
                <a:spcPts val="4100"/>
              </a:lnSpc>
              <a:spcAft>
                <a:spcPts val="0"/>
              </a:spcAft>
              <a:buFont typeface="Wingdings 2"/>
              <a:buChar char=""/>
              <a:defRPr/>
            </a:pPr>
            <a:r>
              <a:rPr lang="en-US" sz="3100" b="1" dirty="0" err="1" smtClean="0">
                <a:solidFill>
                  <a:srgbClr val="7030A0"/>
                </a:solidFill>
                <a:latin typeface="Arial Narrow" pitchFamily="34" charset="0"/>
                <a:cs typeface="Arial" charset="0"/>
              </a:rPr>
              <a:t>Symptoms:</a:t>
            </a:r>
            <a:r>
              <a:rPr lang="en-US" sz="3100" dirty="0" err="1" smtClean="0">
                <a:latin typeface="Arial Narrow" pitchFamily="34" charset="0"/>
                <a:cs typeface="Arial" charset="0"/>
              </a:rPr>
              <a:t>urinary</a:t>
            </a:r>
            <a:r>
              <a:rPr lang="en-US" sz="3100" dirty="0" smtClean="0">
                <a:latin typeface="Arial Narrow" pitchFamily="34" charset="0"/>
                <a:cs typeface="Arial" charset="0"/>
              </a:rPr>
              <a:t> frequency, dysuria, hematuria, </a:t>
            </a:r>
            <a:r>
              <a:rPr lang="en-US" sz="3100" dirty="0" err="1" smtClean="0">
                <a:latin typeface="Arial Narrow" pitchFamily="34" charset="0"/>
                <a:cs typeface="Arial" charset="0"/>
              </a:rPr>
              <a:t>pyuria</a:t>
            </a:r>
            <a:endParaRPr lang="en-US" sz="3100" dirty="0" smtClean="0">
              <a:latin typeface="Arial Narrow" pitchFamily="34" charset="0"/>
              <a:cs typeface="Arial"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216</a:t>
            </a:fld>
            <a:endParaRPr lang="ar-SA" altLang="en-US"/>
          </a:p>
        </p:txBody>
      </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Title 3"/>
          <p:cNvSpPr>
            <a:spLocks noGrp="1"/>
          </p:cNvSpPr>
          <p:nvPr>
            <p:ph type="title"/>
          </p:nvPr>
        </p:nvSpPr>
        <p:spPr/>
        <p:txBody>
          <a:bodyPr/>
          <a:lstStyle/>
          <a:p>
            <a:pPr eaLnBrk="1" hangingPunct="1"/>
            <a:r>
              <a:rPr lang="en-US" sz="6000" b="1" dirty="0" smtClean="0">
                <a:solidFill>
                  <a:srgbClr val="002060"/>
                </a:solidFill>
                <a:latin typeface="Arial Narrow" pitchFamily="34" charset="0"/>
                <a:cs typeface="Times New Roman" pitchFamily="18" charset="0"/>
              </a:rPr>
              <a:t>Diagnosis of UTI</a:t>
            </a:r>
            <a:endParaRPr lang="ar-SA" sz="6000" b="1" dirty="0" smtClean="0">
              <a:solidFill>
                <a:srgbClr val="002060"/>
              </a:solidFill>
              <a:latin typeface="Arial Narrow" pitchFamily="34" charset="0"/>
            </a:endParaRPr>
          </a:p>
        </p:txBody>
      </p:sp>
      <p:sp>
        <p:nvSpPr>
          <p:cNvPr id="259075" name="Content Placeholder 2"/>
          <p:cNvSpPr>
            <a:spLocks noGrp="1"/>
          </p:cNvSpPr>
          <p:nvPr>
            <p:ph idx="1"/>
          </p:nvPr>
        </p:nvSpPr>
        <p:spPr>
          <a:xfrm>
            <a:off x="457200" y="1371600"/>
            <a:ext cx="8229600" cy="5257800"/>
          </a:xfrm>
        </p:spPr>
        <p:txBody>
          <a:bodyPr/>
          <a:lstStyle/>
          <a:p>
            <a:pPr algn="just" eaLnBrk="1" hangingPunct="1"/>
            <a:r>
              <a:rPr lang="en-US" b="1" dirty="0" smtClean="0">
                <a:solidFill>
                  <a:srgbClr val="7030A0"/>
                </a:solidFill>
                <a:latin typeface="Arial Narrow" pitchFamily="34" charset="0"/>
                <a:cs typeface="Arial" pitchFamily="34" charset="0"/>
              </a:rPr>
              <a:t>Specimen</a:t>
            </a:r>
          </a:p>
          <a:p>
            <a:pPr lvl="1" algn="just" eaLnBrk="1" hangingPunct="1"/>
            <a:r>
              <a:rPr lang="en-US" sz="3200" dirty="0" smtClean="0">
                <a:latin typeface="Arial Narrow" pitchFamily="34" charset="0"/>
                <a:cs typeface="Arial" pitchFamily="34" charset="0"/>
              </a:rPr>
              <a:t>MSU (Mid-Stream Urine)</a:t>
            </a:r>
          </a:p>
          <a:p>
            <a:pPr algn="just" eaLnBrk="1" hangingPunct="1"/>
            <a:r>
              <a:rPr lang="en-US" b="1" dirty="0" smtClean="0">
                <a:solidFill>
                  <a:srgbClr val="7030A0"/>
                </a:solidFill>
                <a:latin typeface="Arial Narrow" pitchFamily="34" charset="0"/>
                <a:cs typeface="Arial" pitchFamily="34" charset="0"/>
              </a:rPr>
              <a:t>Culture</a:t>
            </a:r>
          </a:p>
          <a:p>
            <a:pPr algn="just" eaLnBrk="1" hangingPunct="1"/>
            <a:r>
              <a:rPr lang="en-US" dirty="0" smtClean="0">
                <a:latin typeface="Arial Narrow" pitchFamily="34" charset="0"/>
                <a:cs typeface="Arial" pitchFamily="34" charset="0"/>
              </a:rPr>
              <a:t>On </a:t>
            </a:r>
            <a:r>
              <a:rPr lang="en-US" dirty="0" err="1" smtClean="0">
                <a:latin typeface="Arial Narrow" pitchFamily="34" charset="0"/>
                <a:cs typeface="Arial" pitchFamily="34" charset="0"/>
              </a:rPr>
              <a:t>MacConkey</a:t>
            </a:r>
            <a:r>
              <a:rPr lang="en-US" dirty="0" smtClean="0">
                <a:latin typeface="Arial Narrow" pitchFamily="34" charset="0"/>
                <a:cs typeface="Arial" pitchFamily="34" charset="0"/>
              </a:rPr>
              <a:t> agar</a:t>
            </a:r>
          </a:p>
          <a:p>
            <a:pPr lvl="1" algn="just" eaLnBrk="1" hangingPunct="1"/>
            <a:r>
              <a:rPr lang="en-US" sz="3200" dirty="0" smtClean="0">
                <a:latin typeface="Arial Narrow" pitchFamily="34" charset="0"/>
                <a:cs typeface="Arial" pitchFamily="34" charset="0"/>
              </a:rPr>
              <a:t>Gram negative, Lactose fermented (Pink colonies)</a:t>
            </a:r>
          </a:p>
          <a:p>
            <a:pPr algn="just" eaLnBrk="1" hangingPunct="1"/>
            <a:r>
              <a:rPr lang="en-US" b="1" dirty="0" smtClean="0">
                <a:solidFill>
                  <a:srgbClr val="7030A0"/>
                </a:solidFill>
                <a:latin typeface="Arial Narrow" pitchFamily="34" charset="0"/>
                <a:cs typeface="Arial" pitchFamily="34" charset="0"/>
              </a:rPr>
              <a:t>Viable count </a:t>
            </a:r>
          </a:p>
          <a:p>
            <a:pPr lvl="1" algn="just" eaLnBrk="1" hangingPunct="1"/>
            <a:r>
              <a:rPr lang="en-US" sz="3200" dirty="0" smtClean="0">
                <a:latin typeface="Arial Narrow" pitchFamily="34" charset="0"/>
                <a:cs typeface="Arial" pitchFamily="34" charset="0"/>
              </a:rPr>
              <a:t>≥100,000 (10</a:t>
            </a:r>
            <a:r>
              <a:rPr lang="en-US" sz="3200" baseline="30000" dirty="0" smtClean="0">
                <a:latin typeface="Arial Narrow" pitchFamily="34" charset="0"/>
                <a:cs typeface="Arial" pitchFamily="34" charset="0"/>
              </a:rPr>
              <a:t>5</a:t>
            </a:r>
            <a:r>
              <a:rPr lang="en-US" sz="3200" dirty="0" smtClean="0">
                <a:latin typeface="Arial Narrow" pitchFamily="34" charset="0"/>
                <a:cs typeface="Arial" pitchFamily="34" charset="0"/>
              </a:rPr>
              <a:t>) </a:t>
            </a:r>
            <a:r>
              <a:rPr lang="en-US" sz="3200" dirty="0" err="1" smtClean="0">
                <a:latin typeface="Arial Narrow" pitchFamily="34" charset="0"/>
                <a:cs typeface="Arial" pitchFamily="34" charset="0"/>
              </a:rPr>
              <a:t>cfu</a:t>
            </a:r>
            <a:r>
              <a:rPr lang="en-US" sz="3200" dirty="0" smtClean="0">
                <a:latin typeface="Arial Narrow" pitchFamily="34" charset="0"/>
                <a:cs typeface="Arial" pitchFamily="34" charset="0"/>
              </a:rPr>
              <a:t>/ml urine</a:t>
            </a:r>
          </a:p>
          <a:p>
            <a:pPr algn="just" eaLnBrk="1" hangingPunct="1"/>
            <a:r>
              <a:rPr lang="en-US" b="1" dirty="0" err="1" smtClean="0">
                <a:solidFill>
                  <a:srgbClr val="7030A0"/>
                </a:solidFill>
                <a:latin typeface="Arial Narrow" pitchFamily="34" charset="0"/>
                <a:cs typeface="Arial" pitchFamily="34" charset="0"/>
              </a:rPr>
              <a:t>IMViC</a:t>
            </a:r>
            <a:r>
              <a:rPr lang="en-US" b="1" dirty="0" smtClean="0">
                <a:solidFill>
                  <a:srgbClr val="7030A0"/>
                </a:solidFill>
                <a:latin typeface="Arial Narrow" pitchFamily="34" charset="0"/>
                <a:cs typeface="Arial" pitchFamily="34" charset="0"/>
              </a:rPr>
              <a:t> + + - -</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217</a:t>
            </a:fld>
            <a:endParaRPr lang="ar-SA" altLang="en-US"/>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itle 1"/>
          <p:cNvSpPr>
            <a:spLocks noGrp="1"/>
          </p:cNvSpPr>
          <p:nvPr>
            <p:ph type="title"/>
          </p:nvPr>
        </p:nvSpPr>
        <p:spPr/>
        <p:txBody>
          <a:bodyPr/>
          <a:lstStyle/>
          <a:p>
            <a:pPr eaLnBrk="1" hangingPunct="1"/>
            <a:r>
              <a:rPr lang="en-US" sz="6000" b="1" dirty="0" smtClean="0">
                <a:solidFill>
                  <a:srgbClr val="002060"/>
                </a:solidFill>
                <a:latin typeface="Arial Narrow" pitchFamily="34" charset="0"/>
              </a:rPr>
              <a:t>Neonatal meningitis  </a:t>
            </a:r>
            <a:endParaRPr lang="ar-SA" sz="6000" b="1" dirty="0" smtClean="0">
              <a:solidFill>
                <a:srgbClr val="002060"/>
              </a:solidFill>
              <a:latin typeface="Arial Narrow" pitchFamily="34" charset="0"/>
            </a:endParaRPr>
          </a:p>
        </p:txBody>
      </p:sp>
      <p:sp>
        <p:nvSpPr>
          <p:cNvPr id="3" name="Content Placeholder 2"/>
          <p:cNvSpPr>
            <a:spLocks noGrp="1"/>
          </p:cNvSpPr>
          <p:nvPr>
            <p:ph idx="1"/>
          </p:nvPr>
        </p:nvSpPr>
        <p:spPr>
          <a:xfrm>
            <a:off x="457200" y="1600200"/>
            <a:ext cx="8229600" cy="4953000"/>
          </a:xfrm>
        </p:spPr>
        <p:txBody>
          <a:bodyPr rtlCol="1">
            <a:noAutofit/>
          </a:bodyPr>
          <a:lstStyle/>
          <a:p>
            <a:pPr marL="365760" indent="-283464" algn="just" eaLnBrk="1" fontAlgn="auto" hangingPunct="1">
              <a:lnSpc>
                <a:spcPct val="150000"/>
              </a:lnSpc>
              <a:spcAft>
                <a:spcPts val="0"/>
              </a:spcAft>
              <a:defRPr/>
            </a:pPr>
            <a:r>
              <a:rPr lang="en-US" i="1" dirty="0" smtClean="0">
                <a:latin typeface="Arial Narrow" pitchFamily="34" charset="0"/>
              </a:rPr>
              <a:t>E. coli </a:t>
            </a:r>
            <a:r>
              <a:rPr lang="en-US" dirty="0" smtClean="0">
                <a:latin typeface="Arial Narrow" pitchFamily="34" charset="0"/>
              </a:rPr>
              <a:t>is the second most common cause</a:t>
            </a:r>
          </a:p>
          <a:p>
            <a:pPr marL="365760" indent="-283464" algn="just" eaLnBrk="1" fontAlgn="auto" hangingPunct="1">
              <a:lnSpc>
                <a:spcPct val="150000"/>
              </a:lnSpc>
              <a:spcAft>
                <a:spcPts val="0"/>
              </a:spcAft>
              <a:defRPr/>
            </a:pPr>
            <a:r>
              <a:rPr lang="en-US" i="1" dirty="0" smtClean="0">
                <a:latin typeface="Arial Narrow" pitchFamily="34" charset="0"/>
              </a:rPr>
              <a:t>S. </a:t>
            </a:r>
            <a:r>
              <a:rPr lang="en-US" i="1" dirty="0" err="1" smtClean="0">
                <a:latin typeface="Arial Narrow" pitchFamily="34" charset="0"/>
              </a:rPr>
              <a:t>galactaiae</a:t>
            </a:r>
            <a:r>
              <a:rPr lang="en-US" i="1" dirty="0" smtClean="0">
                <a:latin typeface="Arial Narrow" pitchFamily="34" charset="0"/>
              </a:rPr>
              <a:t> </a:t>
            </a:r>
            <a:r>
              <a:rPr lang="en-US" dirty="0" smtClean="0">
                <a:latin typeface="Arial Narrow" pitchFamily="34" charset="0"/>
              </a:rPr>
              <a:t>(Group B) is the first</a:t>
            </a:r>
          </a:p>
          <a:p>
            <a:pPr marL="365760" indent="-283464" algn="just" eaLnBrk="1" fontAlgn="auto" hangingPunct="1">
              <a:lnSpc>
                <a:spcPct val="150000"/>
              </a:lnSpc>
              <a:spcAft>
                <a:spcPts val="0"/>
              </a:spcAft>
              <a:defRPr/>
            </a:pPr>
            <a:r>
              <a:rPr lang="en-US" dirty="0" smtClean="0">
                <a:latin typeface="Arial Narrow" pitchFamily="34" charset="0"/>
              </a:rPr>
              <a:t>Occur during the first month of life</a:t>
            </a:r>
          </a:p>
          <a:p>
            <a:pPr marL="365760" indent="-283464" algn="just" eaLnBrk="1" fontAlgn="auto" hangingPunct="1">
              <a:lnSpc>
                <a:spcPct val="150000"/>
              </a:lnSpc>
              <a:spcAft>
                <a:spcPts val="0"/>
              </a:spcAft>
              <a:defRPr/>
            </a:pPr>
            <a:r>
              <a:rPr lang="en-US" b="1" dirty="0" smtClean="0">
                <a:solidFill>
                  <a:srgbClr val="7030A0"/>
                </a:solidFill>
                <a:latin typeface="Arial Narrow" pitchFamily="34" charset="0"/>
              </a:rPr>
              <a:t>Lab diagnosis</a:t>
            </a:r>
          </a:p>
          <a:p>
            <a:pPr marL="365760" indent="-283464" algn="just" eaLnBrk="1" fontAlgn="auto" hangingPunct="1">
              <a:lnSpc>
                <a:spcPct val="150000"/>
              </a:lnSpc>
              <a:spcAft>
                <a:spcPts val="0"/>
              </a:spcAft>
              <a:defRPr/>
            </a:pPr>
            <a:r>
              <a:rPr lang="en-US" b="1" dirty="0" smtClean="0">
                <a:solidFill>
                  <a:srgbClr val="7030A0"/>
                </a:solidFill>
                <a:latin typeface="Arial Narrow" pitchFamily="34" charset="0"/>
              </a:rPr>
              <a:t>Specimen: </a:t>
            </a:r>
            <a:r>
              <a:rPr lang="en-US" sz="3200" dirty="0" smtClean="0">
                <a:latin typeface="Arial Narrow" pitchFamily="34" charset="0"/>
              </a:rPr>
              <a:t>CSF</a:t>
            </a:r>
          </a:p>
          <a:p>
            <a:pPr marL="365760" indent="-283464" algn="just" eaLnBrk="1" fontAlgn="auto" hangingPunct="1">
              <a:lnSpc>
                <a:spcPct val="150000"/>
              </a:lnSpc>
              <a:spcAft>
                <a:spcPts val="0"/>
              </a:spcAft>
              <a:defRPr/>
            </a:pPr>
            <a:r>
              <a:rPr lang="en-US" b="1" dirty="0" smtClean="0">
                <a:solidFill>
                  <a:srgbClr val="7030A0"/>
                </a:solidFill>
                <a:latin typeface="Arial Narrow" pitchFamily="34" charset="0"/>
              </a:rPr>
              <a:t>Culture: </a:t>
            </a:r>
            <a:r>
              <a:rPr lang="en-US" sz="3200" dirty="0" smtClean="0">
                <a:latin typeface="Arial Narrow" pitchFamily="34" charset="0"/>
              </a:rPr>
              <a:t>Pink colonies on </a:t>
            </a:r>
            <a:r>
              <a:rPr lang="en-US" sz="3200" dirty="0" err="1" smtClean="0">
                <a:latin typeface="Arial Narrow" pitchFamily="34" charset="0"/>
              </a:rPr>
              <a:t>MacConkey</a:t>
            </a:r>
            <a:r>
              <a:rPr lang="en-US" sz="3200" dirty="0" smtClean="0">
                <a:latin typeface="Arial Narrow" pitchFamily="34" charset="0"/>
              </a:rPr>
              <a:t> agar (LF)</a:t>
            </a:r>
            <a:endParaRPr lang="ar-SA" sz="3200" dirty="0">
              <a:latin typeface="Arial Narrow"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218</a:t>
            </a:fld>
            <a:endParaRPr lang="ar-SA" altLang="en-US"/>
          </a:p>
        </p:txBody>
      </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p:txBody>
          <a:bodyPr/>
          <a:lstStyle/>
          <a:p>
            <a:pPr eaLnBrk="1" hangingPunct="1"/>
            <a:r>
              <a:rPr lang="en-US" altLang="en-US" sz="6000" b="1" dirty="0" smtClean="0">
                <a:solidFill>
                  <a:srgbClr val="002060"/>
                </a:solidFill>
                <a:latin typeface="Arial Narrow" pitchFamily="34" charset="0"/>
                <a:cs typeface="Times New Roman" pitchFamily="18" charset="0"/>
              </a:rPr>
              <a:t>II- Salmonella</a:t>
            </a:r>
          </a:p>
        </p:txBody>
      </p:sp>
      <p:sp>
        <p:nvSpPr>
          <p:cNvPr id="322563" name="Rectangle 3"/>
          <p:cNvSpPr>
            <a:spLocks noGrp="1" noChangeArrowheads="1"/>
          </p:cNvSpPr>
          <p:nvPr>
            <p:ph idx="1"/>
          </p:nvPr>
        </p:nvSpPr>
        <p:spPr>
          <a:xfrm>
            <a:off x="304800" y="1600200"/>
            <a:ext cx="8382000" cy="5029200"/>
          </a:xfrm>
        </p:spPr>
        <p:txBody>
          <a:bodyPr/>
          <a:lstStyle/>
          <a:p>
            <a:pPr algn="just" eaLnBrk="1" hangingPunct="1">
              <a:lnSpc>
                <a:spcPts val="4700"/>
              </a:lnSpc>
              <a:buSzPct val="145000"/>
              <a:buFont typeface="Wingdings" pitchFamily="2" charset="2"/>
              <a:buChar char="§"/>
            </a:pPr>
            <a:r>
              <a:rPr lang="en-US" altLang="en-US" sz="3600" b="1" u="sng" dirty="0" smtClean="0">
                <a:solidFill>
                  <a:srgbClr val="FF0000"/>
                </a:solidFill>
                <a:latin typeface="Arial Narrow" pitchFamily="34" charset="0"/>
                <a:cs typeface="Arial" pitchFamily="34" charset="0"/>
              </a:rPr>
              <a:t>General characteristics:</a:t>
            </a:r>
            <a:endParaRPr lang="en-US" altLang="en-US" sz="3600" b="1" dirty="0" smtClean="0">
              <a:solidFill>
                <a:srgbClr val="FF0000"/>
              </a:solidFill>
              <a:latin typeface="Arial Narrow" pitchFamily="34" charset="0"/>
              <a:cs typeface="Arial" pitchFamily="34" charset="0"/>
            </a:endParaRPr>
          </a:p>
          <a:p>
            <a:pPr algn="just" eaLnBrk="1" hangingPunct="1">
              <a:lnSpc>
                <a:spcPts val="4700"/>
              </a:lnSpc>
              <a:buClr>
                <a:srgbClr val="FF0000"/>
              </a:buClr>
              <a:buSzPct val="145000"/>
              <a:buFont typeface="Wingdings" pitchFamily="2" charset="2"/>
              <a:buChar char="§"/>
            </a:pPr>
            <a:r>
              <a:rPr lang="en-US" altLang="en-US" dirty="0" smtClean="0">
                <a:latin typeface="Arial Narrow" pitchFamily="34" charset="0"/>
                <a:cs typeface="Arial" pitchFamily="34" charset="0"/>
              </a:rPr>
              <a:t>Gram-negative rods </a:t>
            </a:r>
            <a:r>
              <a:rPr lang="en-US" altLang="en-US" dirty="0" smtClean="0">
                <a:latin typeface="Arial Narrow" pitchFamily="34" charset="0"/>
              </a:rPr>
              <a:t>belonging to </a:t>
            </a:r>
            <a:r>
              <a:rPr lang="en-US" altLang="en-US" b="1" i="1" dirty="0" err="1" smtClean="0">
                <a:latin typeface="Arial Narrow" pitchFamily="34" charset="0"/>
              </a:rPr>
              <a:t>Enterobacteriaceae</a:t>
            </a:r>
            <a:endParaRPr lang="en-US" altLang="en-US" dirty="0" smtClean="0">
              <a:latin typeface="Arial Narrow" pitchFamily="34" charset="0"/>
              <a:cs typeface="Arial" pitchFamily="34" charset="0"/>
            </a:endParaRPr>
          </a:p>
          <a:p>
            <a:pPr algn="just" eaLnBrk="1" hangingPunct="1">
              <a:lnSpc>
                <a:spcPts val="4700"/>
              </a:lnSpc>
              <a:buClr>
                <a:srgbClr val="FF0000"/>
              </a:buClr>
              <a:buSzPct val="145000"/>
              <a:buFont typeface="Wingdings" pitchFamily="2" charset="2"/>
              <a:buChar char="§"/>
            </a:pPr>
            <a:r>
              <a:rPr lang="en-US" altLang="en-US" dirty="0" smtClean="0">
                <a:latin typeface="Arial Narrow" pitchFamily="34" charset="0"/>
                <a:cs typeface="Arial" pitchFamily="34" charset="0"/>
              </a:rPr>
              <a:t>Do not ferment lactose and H</a:t>
            </a:r>
            <a:r>
              <a:rPr lang="en-US" altLang="en-US" baseline="-25000" dirty="0" smtClean="0">
                <a:latin typeface="Arial Narrow" pitchFamily="34" charset="0"/>
                <a:cs typeface="Arial" pitchFamily="34" charset="0"/>
              </a:rPr>
              <a:t>2</a:t>
            </a:r>
            <a:r>
              <a:rPr lang="en-US" altLang="en-US" dirty="0" smtClean="0">
                <a:latin typeface="Arial Narrow" pitchFamily="34" charset="0"/>
                <a:cs typeface="Arial" pitchFamily="34" charset="0"/>
              </a:rPr>
              <a:t>S positive</a:t>
            </a:r>
          </a:p>
          <a:p>
            <a:pPr algn="just" eaLnBrk="1" hangingPunct="1">
              <a:lnSpc>
                <a:spcPts val="4700"/>
              </a:lnSpc>
              <a:buClr>
                <a:srgbClr val="FF0000"/>
              </a:buClr>
              <a:buSzPct val="145000"/>
              <a:buFont typeface="Wingdings" pitchFamily="2" charset="2"/>
              <a:buChar char="§"/>
            </a:pPr>
            <a:r>
              <a:rPr lang="en-US" altLang="en-US" i="1" dirty="0" smtClean="0">
                <a:latin typeface="Arial Narrow" pitchFamily="34" charset="0"/>
              </a:rPr>
              <a:t>Salmonellae</a:t>
            </a:r>
            <a:r>
              <a:rPr lang="en-US" altLang="en-US" dirty="0" smtClean="0">
                <a:latin typeface="Arial Narrow" pitchFamily="34" charset="0"/>
              </a:rPr>
              <a:t> live in the intestinal tracts of animals </a:t>
            </a:r>
          </a:p>
          <a:p>
            <a:pPr algn="just" eaLnBrk="1" hangingPunct="1">
              <a:lnSpc>
                <a:spcPts val="4700"/>
              </a:lnSpc>
              <a:buClr>
                <a:srgbClr val="FF0000"/>
              </a:buClr>
              <a:buSzPct val="145000"/>
              <a:buFont typeface="Wingdings" pitchFamily="2" charset="2"/>
              <a:buChar char="§"/>
            </a:pPr>
            <a:r>
              <a:rPr lang="en-US" altLang="en-US" sz="3000" dirty="0" smtClean="0">
                <a:latin typeface="Arial Narrow" pitchFamily="34" charset="0"/>
              </a:rPr>
              <a:t>Not  considered part of normal intestinal flora in human</a:t>
            </a:r>
          </a:p>
          <a:p>
            <a:pPr algn="just" eaLnBrk="1" hangingPunct="1">
              <a:lnSpc>
                <a:spcPts val="4700"/>
              </a:lnSpc>
              <a:buClr>
                <a:srgbClr val="FF0000"/>
              </a:buClr>
              <a:buSzPct val="145000"/>
              <a:buFont typeface="Wingdings" pitchFamily="2" charset="2"/>
              <a:buChar char="§"/>
            </a:pPr>
            <a:r>
              <a:rPr lang="en-US" altLang="en-US" b="1" dirty="0" smtClean="0">
                <a:latin typeface="Arial Narrow" pitchFamily="34" charset="0"/>
                <a:cs typeface="Arial" pitchFamily="34" charset="0"/>
              </a:rPr>
              <a:t>Always </a:t>
            </a:r>
            <a:r>
              <a:rPr lang="en-US" altLang="en-US" b="1" dirty="0" smtClean="0">
                <a:solidFill>
                  <a:srgbClr val="7030A0"/>
                </a:solidFill>
                <a:latin typeface="Arial Narrow" pitchFamily="34" charset="0"/>
                <a:cs typeface="Arial" pitchFamily="34" charset="0"/>
              </a:rPr>
              <a:t>PATHOGENIC</a:t>
            </a:r>
            <a:r>
              <a:rPr lang="en-US" altLang="en-US" b="1" dirty="0" smtClean="0">
                <a:latin typeface="Arial Narrow" pitchFamily="34" charset="0"/>
                <a:cs typeface="Arial" pitchFamily="34" charset="0"/>
              </a:rPr>
              <a:t> to human</a:t>
            </a:r>
          </a:p>
        </p:txBody>
      </p:sp>
      <p:sp>
        <p:nvSpPr>
          <p:cNvPr id="32256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22566" name="Slide Number Placeholder 4"/>
          <p:cNvSpPr>
            <a:spLocks noGrp="1"/>
          </p:cNvSpPr>
          <p:nvPr>
            <p:ph type="sldNum" sz="quarter" idx="12"/>
          </p:nvPr>
        </p:nvSpPr>
        <p:spPr bwMode="auto">
          <a:noFill/>
          <a:ln>
            <a:miter lim="800000"/>
            <a:headEnd/>
            <a:tailEnd/>
          </a:ln>
        </p:spPr>
        <p:txBody>
          <a:bodyPr/>
          <a:lstStyle/>
          <a:p>
            <a:fld id="{9ECEC95F-57D0-4B7D-A043-C807E576BA67}" type="slidenum">
              <a:rPr lang="ar-SA" altLang="en-US" smtClean="0"/>
              <a:pPr/>
              <a:t>219</a:t>
            </a:fld>
            <a:endParaRPr lang="ar-SA" altLang="en-US"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57200" y="152400"/>
            <a:ext cx="8229600" cy="639763"/>
          </a:xfrm>
        </p:spPr>
        <p:txBody>
          <a:bodyPr/>
          <a:lstStyle/>
          <a:p>
            <a:pPr eaLnBrk="1" hangingPunct="1"/>
            <a:r>
              <a:rPr lang="en-US" altLang="en-US" b="1" smtClean="0">
                <a:solidFill>
                  <a:srgbClr val="002060"/>
                </a:solidFill>
              </a:rPr>
              <a:t>Mechanism of Pathogenicity</a:t>
            </a:r>
            <a:endParaRPr lang="ar-SA" altLang="en-US" b="1" smtClean="0">
              <a:solidFill>
                <a:srgbClr val="002060"/>
              </a:solidFill>
            </a:endParaRPr>
          </a:p>
        </p:txBody>
      </p:sp>
      <p:sp>
        <p:nvSpPr>
          <p:cNvPr id="40963" name="Content Placeholder 2"/>
          <p:cNvSpPr>
            <a:spLocks noGrp="1"/>
          </p:cNvSpPr>
          <p:nvPr>
            <p:ph idx="1"/>
          </p:nvPr>
        </p:nvSpPr>
        <p:spPr>
          <a:xfrm>
            <a:off x="228600" y="1066800"/>
            <a:ext cx="8763000" cy="5410200"/>
          </a:xfrm>
        </p:spPr>
        <p:txBody>
          <a:bodyPr/>
          <a:lstStyle/>
          <a:p>
            <a:pPr marL="742950" indent="-742950" algn="just" eaLnBrk="1" hangingPunct="1">
              <a:lnSpc>
                <a:spcPts val="3100"/>
              </a:lnSpc>
              <a:buFont typeface="Calibri" pitchFamily="34" charset="0"/>
              <a:buAutoNum type="arabicPeriod" startAt="2"/>
            </a:pPr>
            <a:r>
              <a:rPr lang="en-US" altLang="en-US" sz="3600" b="1" dirty="0" smtClean="0">
                <a:solidFill>
                  <a:srgbClr val="FF0000"/>
                </a:solidFill>
              </a:rPr>
              <a:t>Invasion</a:t>
            </a:r>
          </a:p>
          <a:p>
            <a:pPr marL="742950" indent="-742950" algn="just" eaLnBrk="1" hangingPunct="1">
              <a:lnSpc>
                <a:spcPts val="3100"/>
              </a:lnSpc>
            </a:pPr>
            <a:r>
              <a:rPr lang="en-US" altLang="en-US" dirty="0" smtClean="0"/>
              <a:t>Aided by production of </a:t>
            </a:r>
            <a:r>
              <a:rPr lang="en-US" altLang="en-US" b="1" u="sng" dirty="0" err="1" smtClean="0">
                <a:solidFill>
                  <a:srgbClr val="7030A0"/>
                </a:solidFill>
              </a:rPr>
              <a:t>Invasins</a:t>
            </a:r>
            <a:endParaRPr lang="en-US" altLang="en-US" b="1" u="sng" dirty="0" smtClean="0">
              <a:solidFill>
                <a:srgbClr val="7030A0"/>
              </a:solidFill>
            </a:endParaRPr>
          </a:p>
          <a:p>
            <a:pPr marL="742950" indent="-742950" algn="just" eaLnBrk="1" hangingPunct="1">
              <a:lnSpc>
                <a:spcPts val="3100"/>
              </a:lnSpc>
            </a:pPr>
            <a:r>
              <a:rPr lang="en-US" altLang="en-US" dirty="0" smtClean="0"/>
              <a:t>Bacterial extracellular substances</a:t>
            </a:r>
          </a:p>
          <a:p>
            <a:pPr marL="742950" indent="-742950" algn="just" eaLnBrk="1" hangingPunct="1">
              <a:lnSpc>
                <a:spcPts val="3100"/>
              </a:lnSpc>
            </a:pPr>
            <a:r>
              <a:rPr lang="en-US" altLang="en-US" dirty="0" smtClean="0"/>
              <a:t>Act locally </a:t>
            </a:r>
          </a:p>
          <a:p>
            <a:pPr marL="971550" lvl="1" indent="-571500" algn="just" eaLnBrk="1" hangingPunct="1">
              <a:lnSpc>
                <a:spcPts val="3100"/>
              </a:lnSpc>
            </a:pPr>
            <a:r>
              <a:rPr lang="en-US" altLang="en-US" dirty="0" smtClean="0"/>
              <a:t>To damage host cells and/or </a:t>
            </a:r>
          </a:p>
          <a:p>
            <a:pPr marL="971550" lvl="1" indent="-571500" algn="just" eaLnBrk="1" hangingPunct="1">
              <a:lnSpc>
                <a:spcPts val="3100"/>
              </a:lnSpc>
            </a:pPr>
            <a:r>
              <a:rPr lang="en-US" altLang="en-US" dirty="0" smtClean="0"/>
              <a:t>To facilitate growth and spread of pathogen </a:t>
            </a:r>
          </a:p>
          <a:p>
            <a:pPr marL="742950" indent="-742950" algn="just" eaLnBrk="1" hangingPunct="1">
              <a:lnSpc>
                <a:spcPts val="3100"/>
              </a:lnSpc>
              <a:buFont typeface="Calibri" pitchFamily="34" charset="0"/>
              <a:buAutoNum type="romanLcPeriod"/>
            </a:pPr>
            <a:r>
              <a:rPr lang="en-US" altLang="en-US" b="1" dirty="0" smtClean="0">
                <a:solidFill>
                  <a:srgbClr val="002060"/>
                </a:solidFill>
              </a:rPr>
              <a:t>Spreading Factors </a:t>
            </a:r>
          </a:p>
          <a:p>
            <a:pPr marL="971550" lvl="1" indent="-571500" algn="just" eaLnBrk="1" hangingPunct="1">
              <a:lnSpc>
                <a:spcPts val="3100"/>
              </a:lnSpc>
            </a:pPr>
            <a:r>
              <a:rPr lang="en-US" altLang="en-US" sz="3200" dirty="0" err="1" smtClean="0"/>
              <a:t>Hyaluronidase</a:t>
            </a:r>
            <a:r>
              <a:rPr lang="en-US" altLang="en-US" sz="3200" dirty="0" smtClean="0"/>
              <a:t>, Neuraminidase, Streptokinase</a:t>
            </a:r>
          </a:p>
          <a:p>
            <a:pPr marL="742950" indent="-742950" algn="just" eaLnBrk="1" hangingPunct="1">
              <a:lnSpc>
                <a:spcPts val="3100"/>
              </a:lnSpc>
              <a:buFont typeface="Calibri" pitchFamily="34" charset="0"/>
              <a:buAutoNum type="romanLcPeriod"/>
            </a:pPr>
            <a:r>
              <a:rPr lang="en-US" altLang="en-US" sz="3000" b="1" dirty="0" smtClean="0">
                <a:solidFill>
                  <a:srgbClr val="002060"/>
                </a:solidFill>
              </a:rPr>
              <a:t>Enzymes that Cause Hemolysis and/or </a:t>
            </a:r>
            <a:r>
              <a:rPr lang="en-US" altLang="en-US" sz="3000" b="1" dirty="0" err="1" smtClean="0">
                <a:solidFill>
                  <a:srgbClr val="002060"/>
                </a:solidFill>
              </a:rPr>
              <a:t>Leucolysis</a:t>
            </a:r>
            <a:r>
              <a:rPr lang="en-US" altLang="en-US" sz="3000" b="1" dirty="0" smtClean="0">
                <a:solidFill>
                  <a:srgbClr val="002060"/>
                </a:solidFill>
              </a:rPr>
              <a:t> </a:t>
            </a:r>
          </a:p>
          <a:p>
            <a:pPr marL="971550" lvl="1" indent="-571500" algn="just" eaLnBrk="1" hangingPunct="1">
              <a:lnSpc>
                <a:spcPts val="3100"/>
              </a:lnSpc>
            </a:pPr>
            <a:r>
              <a:rPr lang="en-US" altLang="en-US" dirty="0" err="1" smtClean="0"/>
              <a:t>Lecithinases</a:t>
            </a:r>
            <a:r>
              <a:rPr lang="en-US" altLang="en-US" dirty="0" smtClean="0"/>
              <a:t>, </a:t>
            </a:r>
            <a:r>
              <a:rPr lang="en-US" altLang="en-US" dirty="0" err="1" smtClean="0"/>
              <a:t>hemolysins</a:t>
            </a:r>
            <a:r>
              <a:rPr lang="en-US" altLang="en-US" dirty="0" smtClean="0"/>
              <a:t>, </a:t>
            </a:r>
            <a:r>
              <a:rPr lang="en-US" altLang="en-US" dirty="0" err="1" smtClean="0"/>
              <a:t>leukocidins</a:t>
            </a:r>
            <a:r>
              <a:rPr lang="en-US" altLang="en-US" dirty="0" smtClean="0"/>
              <a:t>, </a:t>
            </a:r>
            <a:r>
              <a:rPr lang="en-US" altLang="en-US" dirty="0" err="1" smtClean="0"/>
              <a:t>Streptolysin</a:t>
            </a:r>
            <a:endParaRPr lang="en-US" altLang="en-US" dirty="0" smtClean="0"/>
          </a:p>
          <a:p>
            <a:pPr marL="742950" indent="-742950" algn="just" eaLnBrk="1" hangingPunct="1">
              <a:lnSpc>
                <a:spcPts val="3100"/>
              </a:lnSpc>
              <a:buFont typeface="Calibri" pitchFamily="34" charset="0"/>
              <a:buAutoNum type="romanLcPeriod" startAt="3"/>
            </a:pPr>
            <a:r>
              <a:rPr lang="en-US" altLang="en-US" b="1" dirty="0" smtClean="0">
                <a:solidFill>
                  <a:srgbClr val="002060"/>
                </a:solidFill>
              </a:rPr>
              <a:t>Staphylococcal coagulase</a:t>
            </a:r>
          </a:p>
          <a:p>
            <a:pPr marL="742950" indent="-742950" algn="just" eaLnBrk="1" hangingPunct="1">
              <a:lnSpc>
                <a:spcPts val="3100"/>
              </a:lnSpc>
              <a:buFont typeface="Arial" pitchFamily="34" charset="0"/>
              <a:buNone/>
            </a:pPr>
            <a:r>
              <a:rPr lang="en-US" altLang="en-US" dirty="0" smtClean="0"/>
              <a:t> </a:t>
            </a:r>
            <a:br>
              <a:rPr lang="en-US" altLang="en-US" dirty="0" smtClean="0"/>
            </a:br>
            <a:endParaRPr lang="en-US" altLang="en-US" dirty="0" smtClean="0"/>
          </a:p>
          <a:p>
            <a:pPr marL="742950" indent="-742950" algn="just" eaLnBrk="1" hangingPunct="1">
              <a:lnSpc>
                <a:spcPts val="3100"/>
              </a:lnSpc>
            </a:pPr>
            <a:endParaRPr lang="en-US" altLang="en-US" dirty="0" smtClean="0"/>
          </a:p>
          <a:p>
            <a:pPr marL="742950" indent="-742950" algn="just" eaLnBrk="1" hangingPunct="1">
              <a:lnSpc>
                <a:spcPts val="3100"/>
              </a:lnSpc>
            </a:pPr>
            <a:endParaRPr lang="ar-SA" altLang="en-US" dirty="0" smtClean="0"/>
          </a:p>
        </p:txBody>
      </p:sp>
      <p:sp>
        <p:nvSpPr>
          <p:cNvPr id="40965"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0966" name="Slide Number Placeholder 4"/>
          <p:cNvSpPr>
            <a:spLocks noGrp="1"/>
          </p:cNvSpPr>
          <p:nvPr>
            <p:ph type="sldNum" sz="quarter" idx="12"/>
          </p:nvPr>
        </p:nvSpPr>
        <p:spPr bwMode="auto">
          <a:noFill/>
          <a:ln>
            <a:miter lim="800000"/>
            <a:headEnd/>
            <a:tailEnd/>
          </a:ln>
        </p:spPr>
        <p:txBody>
          <a:bodyPr/>
          <a:lstStyle/>
          <a:p>
            <a:fld id="{F8AF99AA-F257-42D1-B374-1CD6412D2453}" type="slidenum">
              <a:rPr lang="ar-SA" altLang="en-US" smtClean="0">
                <a:cs typeface="Calibri" pitchFamily="34" charset="0"/>
              </a:rPr>
              <a:pPr/>
              <a:t>22</a:t>
            </a:fld>
            <a:endParaRPr lang="ar-SA" altLang="en-US" smtClean="0">
              <a:cs typeface="Calibri" pitchFamily="34" charset="0"/>
            </a:endParaRPr>
          </a:p>
        </p:txBody>
      </p:sp>
    </p:spTree>
    <p:extLst>
      <p:ext uri="{BB962C8B-B14F-4D97-AF65-F5344CB8AC3E}">
        <p14:creationId xmlns:p14="http://schemas.microsoft.com/office/powerpoint/2010/main" val="2845667593"/>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p:txBody>
          <a:bodyPr/>
          <a:lstStyle/>
          <a:p>
            <a:pPr eaLnBrk="1" hangingPunct="1"/>
            <a:r>
              <a:rPr lang="en-US" altLang="en-US" sz="5400" b="1" dirty="0" smtClean="0">
                <a:solidFill>
                  <a:srgbClr val="002060"/>
                </a:solidFill>
                <a:latin typeface="Arial Narrow" pitchFamily="34" charset="0"/>
              </a:rPr>
              <a:t>Classification of Salmonella</a:t>
            </a:r>
          </a:p>
        </p:txBody>
      </p:sp>
      <p:sp>
        <p:nvSpPr>
          <p:cNvPr id="25603" name="Rectangle 3"/>
          <p:cNvSpPr>
            <a:spLocks noGrp="1" noChangeArrowheads="1"/>
          </p:cNvSpPr>
          <p:nvPr>
            <p:ph idx="1"/>
          </p:nvPr>
        </p:nvSpPr>
        <p:spPr>
          <a:xfrm>
            <a:off x="304800" y="1371600"/>
            <a:ext cx="8610600" cy="4876800"/>
          </a:xfrm>
        </p:spPr>
        <p:txBody>
          <a:bodyPr/>
          <a:lstStyle/>
          <a:p>
            <a:pPr marL="514350" indent="-514350" algn="just" eaLnBrk="1" hangingPunct="1">
              <a:buFont typeface="+mj-lt"/>
              <a:buAutoNum type="alphaUcPeriod"/>
              <a:defRPr/>
            </a:pPr>
            <a:r>
              <a:rPr lang="en-US" sz="3600" b="1" dirty="0" smtClean="0">
                <a:solidFill>
                  <a:srgbClr val="7030A0"/>
                </a:solidFill>
                <a:latin typeface="Arial Narrow" pitchFamily="34" charset="0"/>
                <a:ea typeface="+mn-ea"/>
                <a:cs typeface="Arial" pitchFamily="34" charset="0"/>
              </a:rPr>
              <a:t>Kaufman-White-</a:t>
            </a:r>
            <a:r>
              <a:rPr lang="en-US" sz="3600" dirty="0" smtClean="0">
                <a:solidFill>
                  <a:srgbClr val="7030A0"/>
                </a:solidFill>
                <a:latin typeface="Arial Narrow" pitchFamily="34" charset="0"/>
              </a:rPr>
              <a:t> Le Minor</a:t>
            </a:r>
            <a:r>
              <a:rPr lang="en-US" sz="3600" b="1" dirty="0" smtClean="0">
                <a:solidFill>
                  <a:srgbClr val="7030A0"/>
                </a:solidFill>
                <a:latin typeface="Arial Narrow" pitchFamily="34" charset="0"/>
                <a:ea typeface="+mn-ea"/>
                <a:cs typeface="Arial" pitchFamily="34" charset="0"/>
              </a:rPr>
              <a:t> Classification</a:t>
            </a:r>
          </a:p>
          <a:p>
            <a:pPr algn="just" eaLnBrk="1" hangingPunct="1">
              <a:defRPr/>
            </a:pPr>
            <a:r>
              <a:rPr lang="en-US" dirty="0" smtClean="0">
                <a:latin typeface="Arial Narrow" pitchFamily="34" charset="0"/>
                <a:cs typeface="Arial" pitchFamily="34" charset="0"/>
              </a:rPr>
              <a:t>Based on O and H antigen serotyping</a:t>
            </a:r>
            <a:endParaRPr lang="en-US" dirty="0">
              <a:latin typeface="Arial Narrow" pitchFamily="34" charset="0"/>
              <a:cs typeface="Arial" pitchFamily="34" charset="0"/>
            </a:endParaRPr>
          </a:p>
          <a:p>
            <a:pPr algn="just" eaLnBrk="1" hangingPunct="1">
              <a:defRPr/>
            </a:pPr>
            <a:r>
              <a:rPr lang="en-US" dirty="0" smtClean="0">
                <a:latin typeface="Arial Narrow" pitchFamily="34" charset="0"/>
              </a:rPr>
              <a:t>64 O and 114 H variants identified</a:t>
            </a:r>
            <a:endParaRPr lang="en-US" dirty="0">
              <a:latin typeface="Arial Narrow" pitchFamily="34" charset="0"/>
              <a:cs typeface="Arial" pitchFamily="34" charset="0"/>
            </a:endParaRPr>
          </a:p>
          <a:p>
            <a:pPr algn="just" eaLnBrk="1" hangingPunct="1">
              <a:defRPr/>
            </a:pPr>
            <a:r>
              <a:rPr lang="en-US" dirty="0" smtClean="0">
                <a:latin typeface="Arial Narrow" pitchFamily="34" charset="0"/>
                <a:cs typeface="Arial" pitchFamily="34" charset="0"/>
              </a:rPr>
              <a:t>Classified into 9 groups (A-I) according to O antigen </a:t>
            </a:r>
          </a:p>
          <a:p>
            <a:pPr algn="just" eaLnBrk="1" hangingPunct="1">
              <a:defRPr/>
            </a:pPr>
            <a:r>
              <a:rPr lang="en-US" dirty="0" smtClean="0">
                <a:latin typeface="Arial Narrow" pitchFamily="34" charset="0"/>
                <a:cs typeface="Arial" pitchFamily="34" charset="0"/>
              </a:rPr>
              <a:t>Each group can be classified into subgroups according to H Ag</a:t>
            </a:r>
          </a:p>
          <a:p>
            <a:pPr algn="just" eaLnBrk="1" hangingPunct="1">
              <a:defRPr/>
            </a:pPr>
            <a:r>
              <a:rPr lang="en-US" dirty="0" smtClean="0">
                <a:latin typeface="Arial Narrow" pitchFamily="34" charset="0"/>
                <a:cs typeface="Arial" pitchFamily="34" charset="0"/>
              </a:rPr>
              <a:t>Salmonella can be detected by its group O antigen and then by its type specific H antigen</a:t>
            </a:r>
          </a:p>
          <a:p>
            <a:pPr algn="just" eaLnBrk="1" hangingPunct="1">
              <a:defRPr/>
            </a:pPr>
            <a:r>
              <a:rPr lang="en-US" dirty="0" smtClean="0">
                <a:latin typeface="Arial Narrow" pitchFamily="34" charset="0"/>
                <a:cs typeface="Arial" pitchFamily="34" charset="0"/>
              </a:rPr>
              <a:t>&gt;2500 known </a:t>
            </a:r>
            <a:r>
              <a:rPr lang="en-US" dirty="0" err="1" smtClean="0">
                <a:latin typeface="Arial Narrow" pitchFamily="34" charset="0"/>
                <a:cs typeface="Arial" pitchFamily="34" charset="0"/>
              </a:rPr>
              <a:t>serovars</a:t>
            </a:r>
            <a:endParaRPr lang="en-US" dirty="0" smtClean="0">
              <a:latin typeface="Arial Narrow" pitchFamily="34" charset="0"/>
              <a:ea typeface="+mn-ea"/>
              <a:cs typeface="Arial" pitchFamily="34" charset="0"/>
            </a:endParaRPr>
          </a:p>
        </p:txBody>
      </p:sp>
      <p:sp>
        <p:nvSpPr>
          <p:cNvPr id="32358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23590" name="Slide Number Placeholder 4"/>
          <p:cNvSpPr>
            <a:spLocks noGrp="1"/>
          </p:cNvSpPr>
          <p:nvPr>
            <p:ph type="sldNum" sz="quarter" idx="12"/>
          </p:nvPr>
        </p:nvSpPr>
        <p:spPr bwMode="auto">
          <a:noFill/>
          <a:ln>
            <a:miter lim="800000"/>
            <a:headEnd/>
            <a:tailEnd/>
          </a:ln>
        </p:spPr>
        <p:txBody>
          <a:bodyPr/>
          <a:lstStyle/>
          <a:p>
            <a:fld id="{E18428AB-39DD-4EBE-9942-68FED760327D}" type="slidenum">
              <a:rPr lang="ar-SA" altLang="en-US" smtClean="0"/>
              <a:pPr/>
              <a:t>220</a:t>
            </a:fld>
            <a:endParaRPr lang="ar-SA" altLang="en-US" smtClean="0"/>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Title 1"/>
          <p:cNvSpPr>
            <a:spLocks noGrp="1"/>
          </p:cNvSpPr>
          <p:nvPr>
            <p:ph type="title"/>
          </p:nvPr>
        </p:nvSpPr>
        <p:spPr/>
        <p:txBody>
          <a:bodyPr/>
          <a:lstStyle/>
          <a:p>
            <a:r>
              <a:rPr lang="en-US" altLang="en-US" sz="5400" b="1" dirty="0" smtClean="0">
                <a:solidFill>
                  <a:srgbClr val="002060"/>
                </a:solidFill>
                <a:latin typeface="Arial Narrow" pitchFamily="34" charset="0"/>
              </a:rPr>
              <a:t>Classification of Salmonella</a:t>
            </a:r>
            <a:endParaRPr lang="ar-SA" altLang="en-US" sz="5400" dirty="0" smtClean="0"/>
          </a:p>
        </p:txBody>
      </p:sp>
      <p:sp>
        <p:nvSpPr>
          <p:cNvPr id="324611" name="Content Placeholder 2"/>
          <p:cNvSpPr>
            <a:spLocks noGrp="1"/>
          </p:cNvSpPr>
          <p:nvPr>
            <p:ph idx="1"/>
          </p:nvPr>
        </p:nvSpPr>
        <p:spPr>
          <a:xfrm>
            <a:off x="152400" y="1600200"/>
            <a:ext cx="8839200" cy="4800600"/>
          </a:xfrm>
        </p:spPr>
        <p:txBody>
          <a:bodyPr/>
          <a:lstStyle/>
          <a:p>
            <a:pPr marL="514350" indent="-514350" algn="just" eaLnBrk="1" hangingPunct="1">
              <a:lnSpc>
                <a:spcPts val="3100"/>
              </a:lnSpc>
              <a:buFont typeface="Calibri" pitchFamily="34" charset="0"/>
              <a:buAutoNum type="alphaUcPeriod" startAt="2"/>
            </a:pPr>
            <a:r>
              <a:rPr lang="en-US" altLang="en-US" sz="3600" b="1" dirty="0" smtClean="0">
                <a:solidFill>
                  <a:srgbClr val="7030A0"/>
                </a:solidFill>
                <a:latin typeface="Arial Narrow" pitchFamily="34" charset="0"/>
              </a:rPr>
              <a:t>US CDC (Center for Disease Control)</a:t>
            </a:r>
            <a:endParaRPr lang="ar-SA" altLang="en-US" sz="3600" b="1" dirty="0" smtClean="0">
              <a:solidFill>
                <a:srgbClr val="7030A0"/>
              </a:solidFill>
              <a:latin typeface="Arial Narrow" pitchFamily="34" charset="0"/>
            </a:endParaRPr>
          </a:p>
          <a:p>
            <a:pPr marL="514350" indent="-514350" algn="just" eaLnBrk="1" hangingPunct="1">
              <a:lnSpc>
                <a:spcPts val="3100"/>
              </a:lnSpc>
              <a:buFont typeface="Calibri" pitchFamily="34" charset="0"/>
              <a:buAutoNum type="arabicPeriod"/>
            </a:pPr>
            <a:r>
              <a:rPr lang="ar-SA" altLang="en-US" sz="3600" b="1" i="1" dirty="0" smtClean="0">
                <a:solidFill>
                  <a:srgbClr val="FF0000"/>
                </a:solidFill>
                <a:latin typeface="Arial Narrow" pitchFamily="34" charset="0"/>
              </a:rPr>
              <a:t>S</a:t>
            </a:r>
            <a:r>
              <a:rPr lang="en-US" altLang="en-US" sz="3600" b="1" i="1" dirty="0" smtClean="0">
                <a:solidFill>
                  <a:srgbClr val="FF0000"/>
                </a:solidFill>
                <a:latin typeface="Arial Narrow" pitchFamily="34" charset="0"/>
              </a:rPr>
              <a:t>.</a:t>
            </a:r>
            <a:r>
              <a:rPr lang="ar-SA" altLang="en-US" sz="3600" b="1" i="1" dirty="0" smtClean="0">
                <a:solidFill>
                  <a:srgbClr val="FF0000"/>
                </a:solidFill>
                <a:latin typeface="Arial Narrow" pitchFamily="34" charset="0"/>
              </a:rPr>
              <a:t> enterica</a:t>
            </a:r>
            <a:endParaRPr lang="en-US" altLang="en-US" sz="3600" dirty="0" smtClean="0">
              <a:solidFill>
                <a:srgbClr val="FF0000"/>
              </a:solidFill>
              <a:latin typeface="Arial Narrow" pitchFamily="34" charset="0"/>
              <a:cs typeface="Arial" pitchFamily="34" charset="0"/>
            </a:endParaRPr>
          </a:p>
          <a:p>
            <a:pPr marL="514350" indent="-514350" algn="just" eaLnBrk="1" hangingPunct="1">
              <a:lnSpc>
                <a:spcPts val="3100"/>
              </a:lnSpc>
            </a:pPr>
            <a:r>
              <a:rPr lang="en-US" altLang="en-US" dirty="0" smtClean="0">
                <a:latin typeface="Arial Narrow" pitchFamily="34" charset="0"/>
              </a:rPr>
              <a:t>Subdivided into 6 subspecies</a:t>
            </a:r>
            <a:r>
              <a:rPr lang="en-US" altLang="en-US" dirty="0" smtClean="0">
                <a:latin typeface="Arial Narrow" pitchFamily="34" charset="0"/>
                <a:cs typeface="Arial" pitchFamily="34" charset="0"/>
              </a:rPr>
              <a:t> </a:t>
            </a:r>
            <a:r>
              <a:rPr lang="en-US" altLang="en-US" i="1" dirty="0" err="1" smtClean="0">
                <a:latin typeface="Arial Narrow" pitchFamily="34" charset="0"/>
              </a:rPr>
              <a:t>enterica</a:t>
            </a:r>
            <a:r>
              <a:rPr lang="en-US" altLang="en-US" i="1" dirty="0" smtClean="0">
                <a:latin typeface="Arial Narrow" pitchFamily="34" charset="0"/>
              </a:rPr>
              <a:t>, </a:t>
            </a:r>
            <a:r>
              <a:rPr lang="en-US" altLang="en-US" i="1" dirty="0" err="1" smtClean="0">
                <a:latin typeface="Arial Narrow" pitchFamily="34" charset="0"/>
              </a:rPr>
              <a:t>salamae</a:t>
            </a:r>
            <a:r>
              <a:rPr lang="en-US" altLang="en-US" i="1" dirty="0" smtClean="0">
                <a:latin typeface="Arial Narrow" pitchFamily="34" charset="0"/>
              </a:rPr>
              <a:t>, </a:t>
            </a:r>
            <a:r>
              <a:rPr lang="en-US" altLang="en-US" i="1" dirty="0" err="1" smtClean="0">
                <a:latin typeface="Arial Narrow" pitchFamily="34" charset="0"/>
              </a:rPr>
              <a:t>arizonae</a:t>
            </a:r>
            <a:r>
              <a:rPr lang="en-US" altLang="en-US" i="1" dirty="0" smtClean="0">
                <a:latin typeface="Arial Narrow" pitchFamily="34" charset="0"/>
              </a:rPr>
              <a:t>, </a:t>
            </a:r>
            <a:r>
              <a:rPr lang="en-US" altLang="en-US" i="1" dirty="0" err="1" smtClean="0">
                <a:latin typeface="Arial Narrow" pitchFamily="34" charset="0"/>
              </a:rPr>
              <a:t>diarizonae</a:t>
            </a:r>
            <a:r>
              <a:rPr lang="en-US" altLang="en-US" i="1" dirty="0" smtClean="0">
                <a:latin typeface="Arial Narrow" pitchFamily="34" charset="0"/>
              </a:rPr>
              <a:t>, </a:t>
            </a:r>
            <a:r>
              <a:rPr lang="en-US" altLang="en-US" i="1" dirty="0" err="1" smtClean="0">
                <a:latin typeface="Arial Narrow" pitchFamily="34" charset="0"/>
              </a:rPr>
              <a:t>indica</a:t>
            </a:r>
            <a:r>
              <a:rPr lang="en-US" altLang="en-US" i="1" dirty="0" smtClean="0">
                <a:latin typeface="Arial Narrow" pitchFamily="34" charset="0"/>
              </a:rPr>
              <a:t>, </a:t>
            </a:r>
            <a:r>
              <a:rPr lang="en-US" altLang="en-US" i="1" dirty="0" err="1" smtClean="0">
                <a:latin typeface="Arial Narrow" pitchFamily="34" charset="0"/>
              </a:rPr>
              <a:t>houtanae</a:t>
            </a:r>
            <a:r>
              <a:rPr lang="en-US" altLang="en-US" i="1" dirty="0" smtClean="0">
                <a:latin typeface="Arial Narrow" pitchFamily="34" charset="0"/>
              </a:rPr>
              <a:t> </a:t>
            </a:r>
          </a:p>
          <a:p>
            <a:pPr marL="514350" indent="-514350" algn="just" eaLnBrk="1" hangingPunct="1">
              <a:lnSpc>
                <a:spcPts val="3100"/>
              </a:lnSpc>
            </a:pPr>
            <a:r>
              <a:rPr lang="en-US" altLang="en-US" dirty="0" smtClean="0">
                <a:latin typeface="Arial Narrow" pitchFamily="34" charset="0"/>
              </a:rPr>
              <a:t>Of these six subspecies, only subspecies </a:t>
            </a:r>
            <a:r>
              <a:rPr lang="en-US" altLang="en-US" i="1" dirty="0" err="1">
                <a:latin typeface="Arial Narrow" pitchFamily="34" charset="0"/>
              </a:rPr>
              <a:t>enterica</a:t>
            </a:r>
            <a:r>
              <a:rPr lang="en-US" altLang="en-US" dirty="0" smtClean="0">
                <a:latin typeface="Arial Narrow" pitchFamily="34" charset="0"/>
              </a:rPr>
              <a:t> is associated with disease in warm-blooded animals</a:t>
            </a:r>
            <a:endParaRPr lang="en-US" altLang="en-US" dirty="0" smtClean="0">
              <a:latin typeface="Arial Narrow" pitchFamily="34" charset="0"/>
              <a:cs typeface="Arial" pitchFamily="34" charset="0"/>
            </a:endParaRPr>
          </a:p>
          <a:p>
            <a:pPr marL="514350" indent="-514350" algn="just" eaLnBrk="1" hangingPunct="1">
              <a:lnSpc>
                <a:spcPts val="3100"/>
              </a:lnSpc>
            </a:pPr>
            <a:r>
              <a:rPr lang="ro-RO" altLang="en-US" i="1" dirty="0" smtClean="0">
                <a:latin typeface="Arial Narrow" pitchFamily="34" charset="0"/>
              </a:rPr>
              <a:t>S</a:t>
            </a:r>
            <a:r>
              <a:rPr lang="en-US" altLang="en-US" i="1" dirty="0" smtClean="0">
                <a:latin typeface="Arial Narrow" pitchFamily="34" charset="0"/>
              </a:rPr>
              <a:t>.</a:t>
            </a:r>
            <a:r>
              <a:rPr lang="ro-RO" altLang="en-US" i="1" dirty="0" smtClean="0">
                <a:latin typeface="Arial Narrow" pitchFamily="34" charset="0"/>
              </a:rPr>
              <a:t> enterica </a:t>
            </a:r>
            <a:r>
              <a:rPr lang="en-US" altLang="en-US" dirty="0" smtClean="0">
                <a:latin typeface="Arial Narrow" pitchFamily="34" charset="0"/>
                <a:cs typeface="Arial" pitchFamily="34" charset="0"/>
              </a:rPr>
              <a:t>subsp.</a:t>
            </a:r>
            <a:r>
              <a:rPr lang="ro-RO" altLang="en-US" dirty="0" smtClean="0">
                <a:latin typeface="Arial Narrow" pitchFamily="34" charset="0"/>
              </a:rPr>
              <a:t> </a:t>
            </a:r>
            <a:r>
              <a:rPr lang="ro-RO" altLang="en-US" i="1" dirty="0" smtClean="0">
                <a:latin typeface="Arial Narrow" pitchFamily="34" charset="0"/>
              </a:rPr>
              <a:t>enterica </a:t>
            </a:r>
            <a:r>
              <a:rPr lang="ro-RO" altLang="en-US" dirty="0" smtClean="0">
                <a:latin typeface="Arial Narrow" pitchFamily="34" charset="0"/>
              </a:rPr>
              <a:t>serovar Typhi </a:t>
            </a:r>
            <a:r>
              <a:rPr lang="en-US" altLang="en-US" dirty="0" smtClean="0">
                <a:latin typeface="Arial Narrow" pitchFamily="34" charset="0"/>
              </a:rPr>
              <a:t>or</a:t>
            </a:r>
            <a:r>
              <a:rPr lang="ro-RO" altLang="en-US" dirty="0" smtClean="0">
                <a:latin typeface="Arial Narrow" pitchFamily="34" charset="0"/>
              </a:rPr>
              <a:t> </a:t>
            </a:r>
            <a:r>
              <a:rPr lang="ro-RO" altLang="en-US" i="1" dirty="0" smtClean="0">
                <a:latin typeface="Arial Narrow" pitchFamily="34" charset="0"/>
              </a:rPr>
              <a:t>S</a:t>
            </a:r>
            <a:r>
              <a:rPr lang="en-US" altLang="en-US" i="1" dirty="0" smtClean="0">
                <a:latin typeface="Arial Narrow" pitchFamily="34" charset="0"/>
              </a:rPr>
              <a:t>.</a:t>
            </a:r>
            <a:r>
              <a:rPr lang="ro-RO" altLang="en-US" i="1" dirty="0" smtClean="0">
                <a:latin typeface="Arial Narrow" pitchFamily="34" charset="0"/>
              </a:rPr>
              <a:t> </a:t>
            </a:r>
            <a:r>
              <a:rPr lang="ro-RO" altLang="en-US" dirty="0" smtClean="0">
                <a:latin typeface="Arial Narrow" pitchFamily="34" charset="0"/>
              </a:rPr>
              <a:t>Typhi</a:t>
            </a:r>
            <a:endParaRPr lang="en-US" altLang="en-US" dirty="0" smtClean="0">
              <a:latin typeface="Arial Narrow" pitchFamily="34" charset="0"/>
            </a:endParaRPr>
          </a:p>
          <a:p>
            <a:pPr marL="514350" indent="-514350" algn="just" eaLnBrk="1" hangingPunct="1">
              <a:lnSpc>
                <a:spcPts val="3100"/>
              </a:lnSpc>
            </a:pPr>
            <a:r>
              <a:rPr lang="en-US" altLang="en-US" sz="2800" i="1" dirty="0" smtClean="0">
                <a:latin typeface="Arial Narrow" pitchFamily="34" charset="0"/>
              </a:rPr>
              <a:t>S. </a:t>
            </a:r>
            <a:r>
              <a:rPr lang="en-US" altLang="en-US" sz="2800" i="1" dirty="0" err="1" smtClean="0">
                <a:latin typeface="Arial Narrow" pitchFamily="34" charset="0"/>
              </a:rPr>
              <a:t>enterica</a:t>
            </a:r>
            <a:r>
              <a:rPr lang="en-US" altLang="en-US" sz="2800" i="1" dirty="0" smtClean="0">
                <a:latin typeface="Arial Narrow" pitchFamily="34" charset="0"/>
              </a:rPr>
              <a:t> </a:t>
            </a:r>
            <a:r>
              <a:rPr lang="en-US" altLang="en-US" sz="2800" dirty="0" smtClean="0">
                <a:latin typeface="Arial Narrow" pitchFamily="34" charset="0"/>
                <a:cs typeface="Arial" pitchFamily="34" charset="0"/>
              </a:rPr>
              <a:t>subsp.</a:t>
            </a:r>
            <a:r>
              <a:rPr lang="ro-RO" altLang="en-US" sz="2800" dirty="0" smtClean="0">
                <a:latin typeface="Arial Narrow" pitchFamily="34" charset="0"/>
              </a:rPr>
              <a:t> </a:t>
            </a:r>
            <a:r>
              <a:rPr lang="ro-RO" altLang="en-US" sz="2800" i="1" dirty="0" smtClean="0">
                <a:latin typeface="Arial Narrow" pitchFamily="34" charset="0"/>
              </a:rPr>
              <a:t>enterica </a:t>
            </a:r>
            <a:r>
              <a:rPr lang="en-US" altLang="en-US" sz="2800" dirty="0" err="1" smtClean="0">
                <a:latin typeface="Arial Narrow" pitchFamily="34" charset="0"/>
              </a:rPr>
              <a:t>ser.Typhimurium</a:t>
            </a:r>
            <a:r>
              <a:rPr lang="en-US" altLang="en-US" sz="2800" dirty="0" smtClean="0">
                <a:latin typeface="Arial Narrow" pitchFamily="34" charset="0"/>
              </a:rPr>
              <a:t> or</a:t>
            </a:r>
            <a:r>
              <a:rPr lang="ro-RO" altLang="en-US" sz="2800" dirty="0" smtClean="0">
                <a:latin typeface="Arial Narrow" pitchFamily="34" charset="0"/>
              </a:rPr>
              <a:t> </a:t>
            </a:r>
            <a:r>
              <a:rPr lang="ro-RO" altLang="en-US" sz="2800" i="1" dirty="0" smtClean="0">
                <a:latin typeface="Arial Narrow" pitchFamily="34" charset="0"/>
              </a:rPr>
              <a:t>S</a:t>
            </a:r>
            <a:r>
              <a:rPr lang="en-US" altLang="en-US" sz="2800" i="1" dirty="0" smtClean="0">
                <a:latin typeface="Arial Narrow" pitchFamily="34" charset="0"/>
              </a:rPr>
              <a:t>.</a:t>
            </a:r>
            <a:r>
              <a:rPr lang="ro-RO" altLang="en-US" sz="2800" i="1" dirty="0" smtClean="0">
                <a:latin typeface="Arial Narrow" pitchFamily="34" charset="0"/>
              </a:rPr>
              <a:t> </a:t>
            </a:r>
            <a:r>
              <a:rPr lang="ro-RO" altLang="en-US" sz="2800" dirty="0" smtClean="0">
                <a:latin typeface="Arial Narrow" pitchFamily="34" charset="0"/>
              </a:rPr>
              <a:t>Typhi</a:t>
            </a:r>
            <a:r>
              <a:rPr lang="en-US" altLang="en-US" sz="2800" dirty="0" err="1" smtClean="0">
                <a:latin typeface="Arial Narrow" pitchFamily="34" charset="0"/>
              </a:rPr>
              <a:t>murium</a:t>
            </a:r>
            <a:endParaRPr lang="en-US" altLang="en-US" sz="2800" dirty="0" smtClean="0">
              <a:latin typeface="Arial Narrow" pitchFamily="34" charset="0"/>
            </a:endParaRPr>
          </a:p>
          <a:p>
            <a:pPr marL="514350" indent="-514350" algn="just" eaLnBrk="1" hangingPunct="1">
              <a:lnSpc>
                <a:spcPts val="3100"/>
              </a:lnSpc>
            </a:pPr>
            <a:r>
              <a:rPr lang="en-US" altLang="en-US" sz="3000" dirty="0" smtClean="0">
                <a:latin typeface="Arial Narrow" pitchFamily="34" charset="0"/>
                <a:cs typeface="Arial" pitchFamily="34" charset="0"/>
              </a:rPr>
              <a:t>S. </a:t>
            </a:r>
            <a:r>
              <a:rPr lang="en-US" altLang="en-US" sz="3000" dirty="0" err="1" smtClean="0">
                <a:latin typeface="Arial Narrow" pitchFamily="34" charset="0"/>
                <a:cs typeface="Arial" pitchFamily="34" charset="0"/>
              </a:rPr>
              <a:t>enterica</a:t>
            </a:r>
            <a:r>
              <a:rPr lang="en-US" altLang="en-US" sz="3000" dirty="0" smtClean="0">
                <a:latin typeface="Arial Narrow" pitchFamily="34" charset="0"/>
                <a:cs typeface="Arial" pitchFamily="34" charset="0"/>
              </a:rPr>
              <a:t> subsp. </a:t>
            </a:r>
            <a:r>
              <a:rPr lang="en-US" altLang="en-US" sz="3000" dirty="0" err="1" smtClean="0">
                <a:latin typeface="Arial Narrow" pitchFamily="34" charset="0"/>
                <a:cs typeface="Arial" pitchFamily="34" charset="0"/>
              </a:rPr>
              <a:t>enterica</a:t>
            </a:r>
            <a:r>
              <a:rPr lang="en-US" altLang="en-US" sz="3000" dirty="0" smtClean="0">
                <a:latin typeface="Arial Narrow" pitchFamily="34" charset="0"/>
                <a:cs typeface="Arial" pitchFamily="34" charset="0"/>
              </a:rPr>
              <a:t> ser. </a:t>
            </a:r>
            <a:r>
              <a:rPr lang="en-US" altLang="en-US" sz="3000" dirty="0" err="1" smtClean="0">
                <a:latin typeface="Arial Narrow" pitchFamily="34" charset="0"/>
                <a:cs typeface="Arial" pitchFamily="34" charset="0"/>
              </a:rPr>
              <a:t>Enteritidis</a:t>
            </a:r>
            <a:r>
              <a:rPr lang="en-US" altLang="en-US" sz="3000" dirty="0" smtClean="0">
                <a:latin typeface="Arial Narrow" pitchFamily="34" charset="0"/>
                <a:cs typeface="Arial" pitchFamily="34" charset="0"/>
              </a:rPr>
              <a:t> or S. </a:t>
            </a:r>
            <a:r>
              <a:rPr lang="en-US" altLang="en-US" sz="3000" dirty="0" err="1" smtClean="0">
                <a:latin typeface="Arial Narrow" pitchFamily="34" charset="0"/>
                <a:cs typeface="Arial" pitchFamily="34" charset="0"/>
              </a:rPr>
              <a:t>Enteritidis</a:t>
            </a:r>
            <a:endParaRPr lang="en-US" altLang="en-US" sz="3000" dirty="0" smtClean="0">
              <a:latin typeface="Arial Narrow" pitchFamily="34" charset="0"/>
              <a:cs typeface="Arial" pitchFamily="34" charset="0"/>
            </a:endParaRPr>
          </a:p>
          <a:p>
            <a:pPr marL="571500" indent="-514350" algn="just" eaLnBrk="1" hangingPunct="1">
              <a:lnSpc>
                <a:spcPts val="3100"/>
              </a:lnSpc>
              <a:buFont typeface="Calibri" pitchFamily="34" charset="0"/>
              <a:buAutoNum type="arabicPeriod" startAt="2"/>
            </a:pPr>
            <a:r>
              <a:rPr lang="ar-SA" altLang="en-US" sz="3600" b="1" dirty="0" smtClean="0">
                <a:solidFill>
                  <a:srgbClr val="FF0000"/>
                </a:solidFill>
                <a:latin typeface="Arial Narrow" pitchFamily="34" charset="0"/>
              </a:rPr>
              <a:t>Salmonella bongori</a:t>
            </a:r>
            <a:r>
              <a:rPr lang="en-US" altLang="en-US" sz="3600" b="1" dirty="0" smtClean="0">
                <a:solidFill>
                  <a:srgbClr val="FF0000"/>
                </a:solidFill>
                <a:latin typeface="Arial Narrow" pitchFamily="34" charset="0"/>
              </a:rPr>
              <a:t> (Subspecies V)</a:t>
            </a:r>
            <a:endParaRPr lang="en-US" altLang="en-US" sz="3600" dirty="0" smtClean="0">
              <a:solidFill>
                <a:srgbClr val="FF0000"/>
              </a:solidFill>
              <a:latin typeface="Arial Narrow" pitchFamily="34" charset="0"/>
            </a:endParaRPr>
          </a:p>
          <a:p>
            <a:pPr marL="514350" indent="-514350" algn="just">
              <a:lnSpc>
                <a:spcPts val="3100"/>
              </a:lnSpc>
            </a:pPr>
            <a:endParaRPr lang="ar-SA" altLang="en-US" dirty="0" smtClean="0">
              <a:latin typeface="Arial Narrow" pitchFamily="34" charset="0"/>
            </a:endParaRPr>
          </a:p>
        </p:txBody>
      </p:sp>
      <p:sp>
        <p:nvSpPr>
          <p:cNvPr id="324613"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324614" name="Slide Number Placeholder 5"/>
          <p:cNvSpPr>
            <a:spLocks noGrp="1"/>
          </p:cNvSpPr>
          <p:nvPr>
            <p:ph type="sldNum" sz="quarter" idx="12"/>
          </p:nvPr>
        </p:nvSpPr>
        <p:spPr bwMode="auto">
          <a:noFill/>
          <a:ln>
            <a:miter lim="800000"/>
            <a:headEnd/>
            <a:tailEnd/>
          </a:ln>
        </p:spPr>
        <p:txBody>
          <a:bodyPr/>
          <a:lstStyle/>
          <a:p>
            <a:fld id="{3FF3CBFE-E63B-4499-8807-E416AC05D4B7}" type="slidenum">
              <a:rPr lang="ar-SA" altLang="en-US" smtClean="0"/>
              <a:pPr/>
              <a:t>221</a:t>
            </a:fld>
            <a:endParaRPr lang="ar-SA" altLang="en-US" smtClean="0"/>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2"/>
          <p:cNvSpPr>
            <a:spLocks noGrp="1" noChangeArrowheads="1"/>
          </p:cNvSpPr>
          <p:nvPr>
            <p:ph type="title"/>
          </p:nvPr>
        </p:nvSpPr>
        <p:spPr/>
        <p:txBody>
          <a:bodyPr/>
          <a:lstStyle/>
          <a:p>
            <a:pPr eaLnBrk="1" hangingPunct="1"/>
            <a:r>
              <a:rPr lang="en-US" altLang="en-US" b="1" smtClean="0">
                <a:solidFill>
                  <a:srgbClr val="002060"/>
                </a:solidFill>
                <a:latin typeface="Arial Narrow" pitchFamily="34" charset="0"/>
                <a:cs typeface="Times New Roman" pitchFamily="18" charset="0"/>
              </a:rPr>
              <a:t>Species of Salmonella</a:t>
            </a:r>
          </a:p>
        </p:txBody>
      </p:sp>
      <p:sp>
        <p:nvSpPr>
          <p:cNvPr id="325635" name="Rectangle 3"/>
          <p:cNvSpPr>
            <a:spLocks noGrp="1" noChangeArrowheads="1"/>
          </p:cNvSpPr>
          <p:nvPr>
            <p:ph idx="1"/>
          </p:nvPr>
        </p:nvSpPr>
        <p:spPr>
          <a:xfrm>
            <a:off x="457200" y="1524000"/>
            <a:ext cx="8229600" cy="4953000"/>
          </a:xfrm>
        </p:spPr>
        <p:txBody>
          <a:bodyPr/>
          <a:lstStyle/>
          <a:p>
            <a:pPr algn="just" eaLnBrk="1" hangingPunct="1"/>
            <a:r>
              <a:rPr lang="en-US" altLang="en-US" sz="2800" b="1" u="sng" smtClean="0">
                <a:latin typeface="Arial Narrow" pitchFamily="34" charset="0"/>
                <a:cs typeface="Arial" pitchFamily="34" charset="0"/>
              </a:rPr>
              <a:t>Two important members of </a:t>
            </a:r>
            <a:r>
              <a:rPr lang="en-US" altLang="en-US" sz="2800" b="1" i="1" u="sng" smtClean="0">
                <a:latin typeface="Arial Narrow" pitchFamily="34" charset="0"/>
                <a:cs typeface="Arial" pitchFamily="34" charset="0"/>
              </a:rPr>
              <a:t>Salmonella</a:t>
            </a:r>
            <a:r>
              <a:rPr lang="en-US" altLang="en-US" sz="2800" b="1" u="sng" smtClean="0">
                <a:latin typeface="Arial Narrow" pitchFamily="34" charset="0"/>
                <a:cs typeface="Arial" pitchFamily="34" charset="0"/>
              </a:rPr>
              <a:t> causing diseases:</a:t>
            </a:r>
            <a:endParaRPr lang="en-US" altLang="en-US" sz="2800" smtClean="0">
              <a:latin typeface="Arial Narrow" pitchFamily="34" charset="0"/>
              <a:cs typeface="Arial" pitchFamily="34" charset="0"/>
            </a:endParaRPr>
          </a:p>
          <a:p>
            <a:pPr algn="just" eaLnBrk="1" hangingPunct="1">
              <a:buFont typeface="Calibri" pitchFamily="34" charset="0"/>
              <a:buAutoNum type="alphaUcPeriod"/>
            </a:pPr>
            <a:r>
              <a:rPr lang="en-US" altLang="en-US" sz="2800" b="1" smtClean="0">
                <a:solidFill>
                  <a:srgbClr val="7030A0"/>
                </a:solidFill>
                <a:latin typeface="Arial Narrow" pitchFamily="34" charset="0"/>
                <a:cs typeface="Arial" pitchFamily="34" charset="0"/>
              </a:rPr>
              <a:t>Salmonella causing enteric fever</a:t>
            </a:r>
          </a:p>
          <a:p>
            <a:pPr lvl="1" algn="just" eaLnBrk="1" hangingPunct="1"/>
            <a:r>
              <a:rPr lang="en-US" altLang="en-US" i="1" smtClean="0">
                <a:latin typeface="Arial Narrow" pitchFamily="34" charset="0"/>
                <a:cs typeface="Arial" pitchFamily="34" charset="0"/>
              </a:rPr>
              <a:t>Salmonella </a:t>
            </a:r>
            <a:r>
              <a:rPr lang="en-US" altLang="en-US" smtClean="0">
                <a:latin typeface="Arial Narrow" pitchFamily="34" charset="0"/>
                <a:cs typeface="Arial" pitchFamily="34" charset="0"/>
              </a:rPr>
              <a:t>Typhi or </a:t>
            </a:r>
            <a:r>
              <a:rPr lang="en-US" altLang="en-US" i="1" smtClean="0">
                <a:latin typeface="Arial Narrow" pitchFamily="34" charset="0"/>
                <a:cs typeface="Arial" pitchFamily="34" charset="0"/>
              </a:rPr>
              <a:t>Salmonella </a:t>
            </a:r>
            <a:r>
              <a:rPr lang="en-US" altLang="en-US" smtClean="0">
                <a:latin typeface="Arial Narrow" pitchFamily="34" charset="0"/>
                <a:cs typeface="Arial" pitchFamily="34" charset="0"/>
              </a:rPr>
              <a:t>Paratyphi</a:t>
            </a:r>
            <a:r>
              <a:rPr lang="en-US" altLang="en-US" i="1" smtClean="0">
                <a:latin typeface="Arial Narrow" pitchFamily="34" charset="0"/>
                <a:cs typeface="Arial" pitchFamily="34" charset="0"/>
              </a:rPr>
              <a:t> </a:t>
            </a:r>
            <a:r>
              <a:rPr lang="en-US" altLang="en-US" smtClean="0">
                <a:latin typeface="Arial Narrow" pitchFamily="34" charset="0"/>
                <a:cs typeface="Arial" pitchFamily="34" charset="0"/>
              </a:rPr>
              <a:t>A,B, and C</a:t>
            </a:r>
          </a:p>
          <a:p>
            <a:pPr lvl="1" algn="just" eaLnBrk="1" hangingPunct="1"/>
            <a:r>
              <a:rPr lang="en-US" altLang="en-US" smtClean="0">
                <a:latin typeface="Arial Narrow" pitchFamily="34" charset="0"/>
                <a:cs typeface="Arial" pitchFamily="34" charset="0"/>
              </a:rPr>
              <a:t>These organisms penetrate intestinal mucosa</a:t>
            </a:r>
          </a:p>
          <a:p>
            <a:pPr lvl="1" algn="just" eaLnBrk="1" hangingPunct="1"/>
            <a:r>
              <a:rPr lang="en-US" altLang="en-US" smtClean="0">
                <a:latin typeface="Arial Narrow" pitchFamily="34" charset="0"/>
                <a:cs typeface="Arial" pitchFamily="34" charset="0"/>
              </a:rPr>
              <a:t>Detected in blood, urine and stool</a:t>
            </a:r>
          </a:p>
          <a:p>
            <a:pPr algn="just" eaLnBrk="1" hangingPunct="1">
              <a:buFont typeface="Calibri" pitchFamily="34" charset="0"/>
              <a:buAutoNum type="alphaUcPeriod"/>
            </a:pPr>
            <a:r>
              <a:rPr lang="en-US" altLang="en-US" sz="2800" b="1" smtClean="0">
                <a:solidFill>
                  <a:srgbClr val="7030A0"/>
                </a:solidFill>
                <a:latin typeface="Arial Narrow" pitchFamily="34" charset="0"/>
                <a:cs typeface="Arial" pitchFamily="34" charset="0"/>
              </a:rPr>
              <a:t>Salmonella causing food poisoning</a:t>
            </a:r>
            <a:r>
              <a:rPr lang="en-US" altLang="en-US" sz="2800" smtClean="0">
                <a:solidFill>
                  <a:srgbClr val="7030A0"/>
                </a:solidFill>
                <a:latin typeface="Arial Narrow" pitchFamily="34" charset="0"/>
                <a:cs typeface="Arial" pitchFamily="34" charset="0"/>
              </a:rPr>
              <a:t> </a:t>
            </a:r>
          </a:p>
          <a:p>
            <a:pPr lvl="1" algn="just" eaLnBrk="1" hangingPunct="1"/>
            <a:r>
              <a:rPr lang="en-US" altLang="en-US" i="1" smtClean="0">
                <a:latin typeface="Arial Narrow" pitchFamily="34" charset="0"/>
                <a:cs typeface="Arial" pitchFamily="34" charset="0"/>
              </a:rPr>
              <a:t>Salmonella </a:t>
            </a:r>
            <a:r>
              <a:rPr lang="en-US" altLang="en-US" smtClean="0">
                <a:latin typeface="Arial Narrow" pitchFamily="34" charset="0"/>
                <a:cs typeface="Arial" pitchFamily="34" charset="0"/>
              </a:rPr>
              <a:t>Enteritidis and </a:t>
            </a:r>
            <a:r>
              <a:rPr lang="en-US" altLang="en-US" i="1" smtClean="0">
                <a:latin typeface="Arial Narrow" pitchFamily="34" charset="0"/>
                <a:cs typeface="Arial" pitchFamily="34" charset="0"/>
              </a:rPr>
              <a:t>Salmonella </a:t>
            </a:r>
            <a:r>
              <a:rPr lang="en-US" altLang="en-US" smtClean="0">
                <a:latin typeface="Arial Narrow" pitchFamily="34" charset="0"/>
                <a:cs typeface="Arial" pitchFamily="34" charset="0"/>
              </a:rPr>
              <a:t>Typhimurium</a:t>
            </a:r>
          </a:p>
          <a:p>
            <a:pPr lvl="1" algn="just" eaLnBrk="1" hangingPunct="1"/>
            <a:r>
              <a:rPr lang="en-US" altLang="en-US" smtClean="0">
                <a:latin typeface="Arial Narrow" pitchFamily="34" charset="0"/>
                <a:cs typeface="Arial" pitchFamily="34" charset="0"/>
              </a:rPr>
              <a:t>These organisms do not penetrate intestinal mucosa</a:t>
            </a:r>
          </a:p>
          <a:p>
            <a:pPr lvl="1" algn="just" eaLnBrk="1" hangingPunct="1"/>
            <a:r>
              <a:rPr lang="en-US" altLang="en-US" smtClean="0">
                <a:latin typeface="Arial Narrow" pitchFamily="34" charset="0"/>
                <a:cs typeface="Arial" pitchFamily="34" charset="0"/>
              </a:rPr>
              <a:t>Detected in stool</a:t>
            </a:r>
            <a:r>
              <a:rPr lang="ar-SA" altLang="en-US" smtClean="0">
                <a:latin typeface="Arial Narrow" pitchFamily="34" charset="0"/>
              </a:rPr>
              <a:t> </a:t>
            </a:r>
            <a:r>
              <a:rPr lang="en-US" altLang="en-US" smtClean="0">
                <a:latin typeface="Arial Narrow" pitchFamily="34" charset="0"/>
                <a:cs typeface="Arial" pitchFamily="34" charset="0"/>
              </a:rPr>
              <a:t>only</a:t>
            </a:r>
          </a:p>
        </p:txBody>
      </p:sp>
      <p:sp>
        <p:nvSpPr>
          <p:cNvPr id="32563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25638" name="Slide Number Placeholder 4"/>
          <p:cNvSpPr>
            <a:spLocks noGrp="1"/>
          </p:cNvSpPr>
          <p:nvPr>
            <p:ph type="sldNum" sz="quarter" idx="12"/>
          </p:nvPr>
        </p:nvSpPr>
        <p:spPr bwMode="auto">
          <a:noFill/>
          <a:ln>
            <a:miter lim="800000"/>
            <a:headEnd/>
            <a:tailEnd/>
          </a:ln>
        </p:spPr>
        <p:txBody>
          <a:bodyPr/>
          <a:lstStyle/>
          <a:p>
            <a:fld id="{6A3658B7-743D-42BB-B6EC-FF82E070BCEF}" type="slidenum">
              <a:rPr lang="ar-SA" altLang="en-US" smtClean="0"/>
              <a:pPr/>
              <a:t>222</a:t>
            </a:fld>
            <a:endParaRPr lang="ar-SA" altLang="en-US" smtClean="0"/>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44450"/>
            <a:ext cx="8610600" cy="490538"/>
          </a:xfrm>
        </p:spPr>
        <p:txBody>
          <a:bodyPr>
            <a:normAutofit fontScale="90000"/>
          </a:bodyPr>
          <a:lstStyle/>
          <a:p>
            <a:pPr>
              <a:defRPr/>
            </a:pPr>
            <a:r>
              <a:rPr lang="en-US" sz="4000" b="1" dirty="0" smtClean="0">
                <a:solidFill>
                  <a:srgbClr val="FF0000"/>
                </a:solidFill>
                <a:latin typeface="Arial Narrow" pitchFamily="34" charset="0"/>
              </a:rPr>
              <a:t>Enteric Fever “Typhoid”</a:t>
            </a:r>
            <a:endParaRPr lang="ar-SA" dirty="0"/>
          </a:p>
        </p:txBody>
      </p:sp>
      <p:sp>
        <p:nvSpPr>
          <p:cNvPr id="265219" name="Content Placeholder 2"/>
          <p:cNvSpPr>
            <a:spLocks noGrp="1"/>
          </p:cNvSpPr>
          <p:nvPr>
            <p:ph idx="1"/>
          </p:nvPr>
        </p:nvSpPr>
        <p:spPr>
          <a:xfrm>
            <a:off x="30163" y="476250"/>
            <a:ext cx="8934450" cy="6237288"/>
          </a:xfrm>
        </p:spPr>
        <p:txBody>
          <a:bodyPr/>
          <a:lstStyle/>
          <a:p>
            <a:pPr algn="just">
              <a:lnSpc>
                <a:spcPts val="2800"/>
              </a:lnSpc>
            </a:pPr>
            <a:r>
              <a:rPr lang="en-US" sz="2600" smtClean="0">
                <a:latin typeface="Arial Narrow" pitchFamily="34" charset="0"/>
                <a:cs typeface="Arial" pitchFamily="34" charset="0"/>
              </a:rPr>
              <a:t>Enteric fevers are severe systemic forms of salmonellosis.</a:t>
            </a:r>
          </a:p>
          <a:p>
            <a:pPr algn="just">
              <a:lnSpc>
                <a:spcPts val="2800"/>
              </a:lnSpc>
            </a:pPr>
            <a:r>
              <a:rPr lang="en-US" sz="2600" smtClean="0">
                <a:latin typeface="Arial Narrow" pitchFamily="34" charset="0"/>
                <a:cs typeface="Arial" pitchFamily="34" charset="0"/>
              </a:rPr>
              <a:t>Caused by </a:t>
            </a:r>
            <a:r>
              <a:rPr lang="en-US" sz="2600" i="1" smtClean="0">
                <a:latin typeface="Arial Narrow" pitchFamily="34" charset="0"/>
                <a:cs typeface="Arial" pitchFamily="34" charset="0"/>
              </a:rPr>
              <a:t>S. typhi</a:t>
            </a:r>
            <a:r>
              <a:rPr lang="en-US" sz="2600" smtClean="0">
                <a:latin typeface="Arial Narrow" pitchFamily="34" charset="0"/>
                <a:cs typeface="Arial" pitchFamily="34" charset="0"/>
              </a:rPr>
              <a:t> whereas a milder form “Paratyphoid” caused by </a:t>
            </a:r>
            <a:r>
              <a:rPr lang="en-US" sz="2600" i="1" smtClean="0">
                <a:latin typeface="Arial Narrow" pitchFamily="34" charset="0"/>
                <a:cs typeface="Arial" pitchFamily="34" charset="0"/>
              </a:rPr>
              <a:t>S. paratyphi </a:t>
            </a:r>
            <a:r>
              <a:rPr lang="en-US" sz="2600" smtClean="0">
                <a:latin typeface="Arial Narrow" pitchFamily="34" charset="0"/>
                <a:cs typeface="Arial" pitchFamily="34" charset="0"/>
              </a:rPr>
              <a:t>A, B or C</a:t>
            </a:r>
          </a:p>
          <a:p>
            <a:pPr algn="just">
              <a:lnSpc>
                <a:spcPts val="2800"/>
              </a:lnSpc>
            </a:pPr>
            <a:r>
              <a:rPr lang="en-US" sz="2800" b="1" smtClean="0">
                <a:solidFill>
                  <a:srgbClr val="7030A0"/>
                </a:solidFill>
                <a:latin typeface="Arial Narrow" pitchFamily="34" charset="0"/>
                <a:cs typeface="Arial" pitchFamily="34" charset="0"/>
              </a:rPr>
              <a:t>Mode of Transmission</a:t>
            </a:r>
          </a:p>
          <a:p>
            <a:pPr algn="just">
              <a:lnSpc>
                <a:spcPts val="2800"/>
              </a:lnSpc>
            </a:pPr>
            <a:r>
              <a:rPr lang="en-US" sz="2600" smtClean="0">
                <a:latin typeface="Arial Narrow" pitchFamily="34" charset="0"/>
                <a:cs typeface="Arial" pitchFamily="34" charset="0"/>
              </a:rPr>
              <a:t>Via fecal-oral route through fecally-contaminated food or water from either </a:t>
            </a:r>
            <a:r>
              <a:rPr lang="en-US" sz="2600" b="1" smtClean="0">
                <a:latin typeface="Arial Narrow" pitchFamily="34" charset="0"/>
                <a:cs typeface="Arial" pitchFamily="34" charset="0"/>
              </a:rPr>
              <a:t>chronic carrier or case</a:t>
            </a:r>
            <a:r>
              <a:rPr lang="en-US" sz="2600" smtClean="0">
                <a:latin typeface="Arial Narrow" pitchFamily="34" charset="0"/>
                <a:cs typeface="Arial" pitchFamily="34" charset="0"/>
              </a:rPr>
              <a:t> </a:t>
            </a:r>
          </a:p>
          <a:p>
            <a:pPr algn="just">
              <a:lnSpc>
                <a:spcPts val="2800"/>
              </a:lnSpc>
            </a:pPr>
            <a:r>
              <a:rPr lang="en-US" sz="2600" smtClean="0">
                <a:latin typeface="Arial Narrow" pitchFamily="34" charset="0"/>
                <a:cs typeface="Arial" pitchFamily="34" charset="0"/>
              </a:rPr>
              <a:t>A few individuals continue to harbour Salmonella in their gall-bladders and intermittently excrete organisms in their faces</a:t>
            </a:r>
          </a:p>
          <a:p>
            <a:pPr algn="just">
              <a:lnSpc>
                <a:spcPts val="2800"/>
              </a:lnSpc>
            </a:pPr>
            <a:r>
              <a:rPr lang="en-US" sz="2600" b="1" smtClean="0">
                <a:latin typeface="Arial Narrow" pitchFamily="34" charset="0"/>
                <a:cs typeface="Arial" pitchFamily="34" charset="0"/>
              </a:rPr>
              <a:t>Temporary excretors:</a:t>
            </a:r>
            <a:r>
              <a:rPr lang="en-US" sz="2600" smtClean="0">
                <a:latin typeface="Arial Narrow" pitchFamily="34" charset="0"/>
                <a:cs typeface="Arial" pitchFamily="34" charset="0"/>
              </a:rPr>
              <a:t> Patients who excrete bacteria for &lt;year</a:t>
            </a:r>
          </a:p>
          <a:p>
            <a:pPr algn="just">
              <a:lnSpc>
                <a:spcPts val="2800"/>
              </a:lnSpc>
            </a:pPr>
            <a:r>
              <a:rPr lang="en-US" sz="2600" b="1" smtClean="0">
                <a:latin typeface="Arial Narrow" pitchFamily="34" charset="0"/>
                <a:cs typeface="Arial" pitchFamily="34" charset="0"/>
              </a:rPr>
              <a:t>Chronic carrier:</a:t>
            </a:r>
            <a:r>
              <a:rPr lang="en-US" sz="2600" smtClean="0">
                <a:latin typeface="Arial Narrow" pitchFamily="34" charset="0"/>
                <a:cs typeface="Arial" pitchFamily="34" charset="0"/>
              </a:rPr>
              <a:t> Patients who excrete bacteria for &gt; year</a:t>
            </a:r>
          </a:p>
          <a:p>
            <a:pPr algn="just">
              <a:lnSpc>
                <a:spcPts val="2800"/>
              </a:lnSpc>
            </a:pPr>
            <a:r>
              <a:rPr lang="en-US" sz="2800" b="1" smtClean="0">
                <a:solidFill>
                  <a:srgbClr val="7030A0"/>
                </a:solidFill>
                <a:latin typeface="Arial Narrow" pitchFamily="34" charset="0"/>
                <a:cs typeface="Arial" pitchFamily="34" charset="0"/>
              </a:rPr>
              <a:t>Incubation Period</a:t>
            </a:r>
          </a:p>
          <a:p>
            <a:pPr algn="just">
              <a:lnSpc>
                <a:spcPts val="2800"/>
              </a:lnSpc>
            </a:pPr>
            <a:r>
              <a:rPr lang="en-US" sz="2600" smtClean="0">
                <a:latin typeface="Arial Narrow" pitchFamily="34" charset="0"/>
                <a:cs typeface="Arial" pitchFamily="34" charset="0"/>
              </a:rPr>
              <a:t>10-14 day during which bacteria multiplies in Peyer’s patches</a:t>
            </a:r>
          </a:p>
          <a:p>
            <a:pPr algn="just">
              <a:lnSpc>
                <a:spcPts val="2800"/>
              </a:lnSpc>
            </a:pPr>
            <a:r>
              <a:rPr lang="en-US" sz="2600" smtClean="0">
                <a:latin typeface="Arial Narrow" pitchFamily="34" charset="0"/>
                <a:cs typeface="Arial" pitchFamily="34" charset="0"/>
              </a:rPr>
              <a:t>Pass to blood via lymphatics resulting in bacteriaemia in 1</a:t>
            </a:r>
            <a:r>
              <a:rPr lang="en-US" sz="2600" baseline="30000" smtClean="0">
                <a:latin typeface="Arial Narrow" pitchFamily="34" charset="0"/>
                <a:cs typeface="Arial" pitchFamily="34" charset="0"/>
              </a:rPr>
              <a:t>st</a:t>
            </a:r>
            <a:r>
              <a:rPr lang="en-US" sz="2600" smtClean="0">
                <a:latin typeface="Arial Narrow" pitchFamily="34" charset="0"/>
                <a:cs typeface="Arial" pitchFamily="34" charset="0"/>
              </a:rPr>
              <a:t> week</a:t>
            </a:r>
          </a:p>
          <a:p>
            <a:pPr algn="just">
              <a:lnSpc>
                <a:spcPts val="2800"/>
              </a:lnSpc>
            </a:pPr>
            <a:r>
              <a:rPr lang="en-US" sz="2600" smtClean="0">
                <a:latin typeface="Arial Narrow" pitchFamily="34" charset="0"/>
                <a:cs typeface="Arial" pitchFamily="34" charset="0"/>
              </a:rPr>
              <a:t>In 2</a:t>
            </a:r>
            <a:r>
              <a:rPr lang="en-US" sz="2600" baseline="30000" smtClean="0">
                <a:latin typeface="Arial Narrow" pitchFamily="34" charset="0"/>
                <a:cs typeface="Arial" pitchFamily="34" charset="0"/>
              </a:rPr>
              <a:t>nd</a:t>
            </a:r>
            <a:r>
              <a:rPr lang="en-US" sz="2600" smtClean="0">
                <a:latin typeface="Arial Narrow" pitchFamily="34" charset="0"/>
                <a:cs typeface="Arial" pitchFamily="34" charset="0"/>
              </a:rPr>
              <a:t> week M.O. passes to different organs including peyer’s patches causing ulcers, gall bladder, liver, kidney &amp; rarely menings</a:t>
            </a:r>
          </a:p>
          <a:p>
            <a:pPr algn="just">
              <a:lnSpc>
                <a:spcPts val="2800"/>
              </a:lnSpc>
            </a:pPr>
            <a:endParaRPr lang="ar-SA" sz="2600" smtClean="0"/>
          </a:p>
        </p:txBody>
      </p:sp>
      <p:sp>
        <p:nvSpPr>
          <p:cNvPr id="5" name="Slide Number Placeholder 4"/>
          <p:cNvSpPr>
            <a:spLocks noGrp="1"/>
          </p:cNvSpPr>
          <p:nvPr>
            <p:ph type="sldNum" sz="quarter" idx="12"/>
          </p:nvPr>
        </p:nvSpPr>
        <p:spPr/>
        <p:txBody>
          <a:bodyPr/>
          <a:lstStyle/>
          <a:p>
            <a:pPr>
              <a:defRPr/>
            </a:pPr>
            <a:fld id="{5CCF9B58-936A-41AA-97B5-7A87340C6C8D}" type="slidenum">
              <a:rPr lang="ar-SA" smtClean="0"/>
              <a:pPr>
                <a:defRPr/>
              </a:pPr>
              <a:t>223</a:t>
            </a:fld>
            <a:endParaRPr lang="ar-SA"/>
          </a:p>
        </p:txBody>
      </p:sp>
      <p:sp>
        <p:nvSpPr>
          <p:cNvPr id="3" name="Footer Placeholder 2"/>
          <p:cNvSpPr>
            <a:spLocks noGrp="1"/>
          </p:cNvSpPr>
          <p:nvPr>
            <p:ph type="ftr" sz="quarter" idx="11"/>
          </p:nvPr>
        </p:nvSpPr>
        <p:spPr/>
        <p:txBody>
          <a:bodyPr/>
          <a:lstStyle/>
          <a:p>
            <a:pPr>
              <a:defRPr/>
            </a:pPr>
            <a:endParaRPr lang="ar-SA" altLang="en-US"/>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Title 1"/>
          <p:cNvSpPr>
            <a:spLocks noGrp="1"/>
          </p:cNvSpPr>
          <p:nvPr>
            <p:ph type="title"/>
          </p:nvPr>
        </p:nvSpPr>
        <p:spPr>
          <a:xfrm>
            <a:off x="1435100" y="115888"/>
            <a:ext cx="7499350" cy="850900"/>
          </a:xfrm>
        </p:spPr>
        <p:txBody>
          <a:bodyPr/>
          <a:lstStyle/>
          <a:p>
            <a:r>
              <a:rPr lang="en-US" sz="4000" b="1" smtClean="0">
                <a:solidFill>
                  <a:srgbClr val="FF0000"/>
                </a:solidFill>
                <a:latin typeface="Arial Narrow" pitchFamily="34" charset="0"/>
              </a:rPr>
              <a:t>Symptoms of Enteric Fever</a:t>
            </a:r>
            <a:endParaRPr lang="ar-SA" smtClean="0"/>
          </a:p>
        </p:txBody>
      </p:sp>
      <p:sp>
        <p:nvSpPr>
          <p:cNvPr id="266243" name="Content Placeholder 2"/>
          <p:cNvSpPr>
            <a:spLocks noGrp="1"/>
          </p:cNvSpPr>
          <p:nvPr>
            <p:ph idx="1"/>
          </p:nvPr>
        </p:nvSpPr>
        <p:spPr>
          <a:xfrm>
            <a:off x="323850" y="981075"/>
            <a:ext cx="8610600" cy="5472113"/>
          </a:xfrm>
        </p:spPr>
        <p:txBody>
          <a:bodyPr/>
          <a:lstStyle/>
          <a:p>
            <a:pPr algn="just"/>
            <a:r>
              <a:rPr lang="en-US" smtClean="0">
                <a:latin typeface="Arial Narrow" pitchFamily="34" charset="0"/>
                <a:cs typeface="Arial" pitchFamily="34" charset="0"/>
              </a:rPr>
              <a:t>Symptoms begin after an incubation period of 2 weeks</a:t>
            </a:r>
          </a:p>
          <a:p>
            <a:pPr algn="just"/>
            <a:r>
              <a:rPr lang="en-US" smtClean="0">
                <a:latin typeface="Arial Narrow" pitchFamily="34" charset="0"/>
                <a:cs typeface="Arial" pitchFamily="34" charset="0"/>
              </a:rPr>
              <a:t>Enteric fevers may be preceded by gastroenteritis, which usually resolves before the onset of systemic disease</a:t>
            </a:r>
          </a:p>
          <a:p>
            <a:pPr algn="just"/>
            <a:r>
              <a:rPr lang="en-US" smtClean="0">
                <a:latin typeface="Arial Narrow" pitchFamily="34" charset="0"/>
                <a:cs typeface="Arial" pitchFamily="34" charset="0"/>
              </a:rPr>
              <a:t>The symptoms of enteric fevers are nonspecific and include</a:t>
            </a:r>
          </a:p>
          <a:p>
            <a:pPr algn="just"/>
            <a:r>
              <a:rPr lang="en-US" smtClean="0">
                <a:latin typeface="Arial Narrow" pitchFamily="34" charset="0"/>
                <a:cs typeface="Arial" pitchFamily="34" charset="0"/>
              </a:rPr>
              <a:t>Fever, headache, delirium (sustained fever), malaise and tender abdomen</a:t>
            </a:r>
          </a:p>
          <a:p>
            <a:pPr algn="just"/>
            <a:r>
              <a:rPr lang="en-US" smtClean="0">
                <a:latin typeface="Arial Narrow" pitchFamily="34" charset="0"/>
                <a:cs typeface="Arial" pitchFamily="34" charset="0"/>
              </a:rPr>
              <a:t>Complications include intestinal hemorrhage and perforation</a:t>
            </a:r>
            <a:endParaRPr lang="en-US" smtClean="0">
              <a:cs typeface="Arial" pitchFamily="34" charset="0"/>
            </a:endParaRPr>
          </a:p>
          <a:p>
            <a:pPr algn="just"/>
            <a:endParaRPr lang="en-US" smtClean="0">
              <a:ea typeface="Majalla UI"/>
              <a:cs typeface="Majalla UI"/>
            </a:endParaRPr>
          </a:p>
          <a:p>
            <a:pPr algn="just"/>
            <a:endParaRPr lang="ar-SA" smtClean="0"/>
          </a:p>
        </p:txBody>
      </p:sp>
      <p:sp>
        <p:nvSpPr>
          <p:cNvPr id="5" name="Slide Number Placeholder 4"/>
          <p:cNvSpPr>
            <a:spLocks noGrp="1"/>
          </p:cNvSpPr>
          <p:nvPr>
            <p:ph type="sldNum" sz="quarter" idx="12"/>
          </p:nvPr>
        </p:nvSpPr>
        <p:spPr/>
        <p:txBody>
          <a:bodyPr/>
          <a:lstStyle/>
          <a:p>
            <a:pPr>
              <a:defRPr/>
            </a:pPr>
            <a:fld id="{14005871-5D52-4081-8204-87DD4135A38D}" type="slidenum">
              <a:rPr lang="ar-SA" smtClean="0"/>
              <a:pPr>
                <a:defRPr/>
              </a:pPr>
              <a:t>224</a:t>
            </a:fld>
            <a:endParaRPr lang="ar-SA"/>
          </a:p>
        </p:txBody>
      </p:sp>
      <p:sp>
        <p:nvSpPr>
          <p:cNvPr id="2" name="Footer Placeholder 1"/>
          <p:cNvSpPr>
            <a:spLocks noGrp="1"/>
          </p:cNvSpPr>
          <p:nvPr>
            <p:ph type="ftr" sz="quarter" idx="11"/>
          </p:nvPr>
        </p:nvSpPr>
        <p:spPr/>
        <p:txBody>
          <a:bodyPr/>
          <a:lstStyle/>
          <a:p>
            <a:pPr>
              <a:defRPr/>
            </a:pPr>
            <a:endParaRPr lang="ar-SA" altLang="en-US"/>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633412"/>
          </a:xfrm>
        </p:spPr>
        <p:txBody>
          <a:bodyPr>
            <a:normAutofit fontScale="90000"/>
          </a:bodyPr>
          <a:lstStyle/>
          <a:p>
            <a:pPr>
              <a:defRPr/>
            </a:pPr>
            <a:r>
              <a:rPr lang="en-US" sz="4000" b="1" dirty="0" smtClean="0">
                <a:solidFill>
                  <a:srgbClr val="FF0000"/>
                </a:solidFill>
                <a:latin typeface="Arial Narrow" pitchFamily="34" charset="0"/>
              </a:rPr>
              <a:t>Laboratory diagnosis</a:t>
            </a:r>
            <a:endParaRPr lang="ar-SA" dirty="0"/>
          </a:p>
        </p:txBody>
      </p:sp>
      <p:sp>
        <p:nvSpPr>
          <p:cNvPr id="3" name="Content Placeholder 2"/>
          <p:cNvSpPr>
            <a:spLocks noGrp="1"/>
          </p:cNvSpPr>
          <p:nvPr>
            <p:ph idx="1"/>
          </p:nvPr>
        </p:nvSpPr>
        <p:spPr>
          <a:xfrm>
            <a:off x="611188" y="981075"/>
            <a:ext cx="8323262" cy="5221288"/>
          </a:xfrm>
        </p:spPr>
        <p:txBody>
          <a:bodyPr/>
          <a:lstStyle/>
          <a:p>
            <a:pPr marL="596900" indent="-514350" algn="just">
              <a:buFont typeface="+mj-lt"/>
              <a:buAutoNum type="alphaUcPeriod"/>
              <a:defRPr/>
            </a:pPr>
            <a:r>
              <a:rPr lang="en-US" sz="2800" b="1" u="sng" dirty="0" smtClean="0">
                <a:solidFill>
                  <a:srgbClr val="7030A0"/>
                </a:solidFill>
                <a:latin typeface="Arial Narrow" pitchFamily="34" charset="0"/>
                <a:cs typeface="Arial" pitchFamily="34" charset="0"/>
              </a:rPr>
              <a:t>Direct diagnosis:</a:t>
            </a:r>
          </a:p>
          <a:p>
            <a:pPr marL="596900" indent="-514350" algn="just">
              <a:buFont typeface="+mj-lt"/>
              <a:buAutoNum type="arabicPeriod"/>
              <a:defRPr/>
            </a:pPr>
            <a:r>
              <a:rPr lang="en-US" sz="2800" b="1" dirty="0" smtClean="0">
                <a:latin typeface="Arial Narrow" pitchFamily="34" charset="0"/>
                <a:cs typeface="Arial" pitchFamily="34" charset="0"/>
              </a:rPr>
              <a:t>Specimen:</a:t>
            </a:r>
            <a:r>
              <a:rPr lang="en-US" sz="2800" dirty="0" smtClean="0">
                <a:latin typeface="Arial Narrow" pitchFamily="34" charset="0"/>
                <a:cs typeface="Arial" pitchFamily="34" charset="0"/>
              </a:rPr>
              <a:t> Blood during 1st week, urine during 2nd week and stool during 3rd week</a:t>
            </a:r>
          </a:p>
          <a:p>
            <a:pPr marL="596900" indent="-514350" algn="just">
              <a:buFont typeface="+mj-lt"/>
              <a:buAutoNum type="arabicPeriod"/>
              <a:defRPr/>
            </a:pPr>
            <a:r>
              <a:rPr lang="en-US" sz="2800" b="1" dirty="0" smtClean="0">
                <a:latin typeface="Arial Narrow" pitchFamily="34" charset="0"/>
                <a:cs typeface="Arial" pitchFamily="34" charset="0"/>
              </a:rPr>
              <a:t>Isolation of microorganism:</a:t>
            </a:r>
          </a:p>
          <a:p>
            <a:pPr marL="654050" indent="-571500" algn="just">
              <a:buFont typeface="+mj-lt"/>
              <a:buAutoNum type="romanUcPeriod"/>
              <a:defRPr/>
            </a:pPr>
            <a:r>
              <a:rPr lang="en-US" sz="2800" b="1" u="sng" dirty="0" smtClean="0">
                <a:latin typeface="Arial Narrow" pitchFamily="34" charset="0"/>
                <a:cs typeface="Arial" pitchFamily="34" charset="0"/>
              </a:rPr>
              <a:t>From blood</a:t>
            </a:r>
            <a:r>
              <a:rPr lang="en-US" sz="2800" b="1" dirty="0" smtClean="0">
                <a:latin typeface="Arial Narrow" pitchFamily="34" charset="0"/>
                <a:cs typeface="Arial" pitchFamily="34" charset="0"/>
              </a:rPr>
              <a:t> using blood culture</a:t>
            </a:r>
            <a:endParaRPr lang="en-US" sz="2800" dirty="0" smtClean="0">
              <a:latin typeface="Arial Narrow" pitchFamily="34" charset="0"/>
              <a:cs typeface="Arial" pitchFamily="34" charset="0"/>
            </a:endParaRPr>
          </a:p>
          <a:p>
            <a:pPr lvl="1" algn="just">
              <a:defRPr/>
            </a:pPr>
            <a:r>
              <a:rPr lang="en-US" dirty="0" smtClean="0">
                <a:latin typeface="Arial Narrow" pitchFamily="34" charset="0"/>
                <a:cs typeface="Arial" pitchFamily="34" charset="0"/>
              </a:rPr>
              <a:t>Five to 10 ml of blood is taken during the 1st week of infection,</a:t>
            </a:r>
          </a:p>
          <a:p>
            <a:pPr lvl="1" algn="just">
              <a:defRPr/>
            </a:pPr>
            <a:r>
              <a:rPr lang="en-US" dirty="0" smtClean="0">
                <a:latin typeface="Arial Narrow" pitchFamily="34" charset="0"/>
                <a:cs typeface="Arial" pitchFamily="34" charset="0"/>
              </a:rPr>
              <a:t>Add to 50-100 ml sterile nutrient broth and incubate at 37</a:t>
            </a:r>
            <a:r>
              <a:rPr lang="en-US" baseline="30000" dirty="0" smtClean="0">
                <a:latin typeface="Arial Narrow" pitchFamily="34" charset="0"/>
                <a:cs typeface="Arial" pitchFamily="34" charset="0"/>
              </a:rPr>
              <a:t>0</a:t>
            </a:r>
            <a:r>
              <a:rPr lang="en-US" dirty="0" smtClean="0">
                <a:latin typeface="Arial Narrow" pitchFamily="34" charset="0"/>
                <a:cs typeface="Arial" pitchFamily="34" charset="0"/>
              </a:rPr>
              <a:t>C for 24 hrs.</a:t>
            </a:r>
          </a:p>
          <a:p>
            <a:pPr lvl="1" algn="just">
              <a:defRPr/>
            </a:pPr>
            <a:r>
              <a:rPr lang="en-US" dirty="0" smtClean="0">
                <a:latin typeface="Arial Narrow" pitchFamily="34" charset="0"/>
                <a:cs typeface="Arial" pitchFamily="34" charset="0"/>
              </a:rPr>
              <a:t>Subculture is done on </a:t>
            </a:r>
            <a:r>
              <a:rPr lang="en-US" dirty="0" err="1" smtClean="0">
                <a:latin typeface="Arial Narrow" pitchFamily="34" charset="0"/>
                <a:cs typeface="Arial" pitchFamily="34" charset="0"/>
              </a:rPr>
              <a:t>MacConkey's</a:t>
            </a:r>
            <a:r>
              <a:rPr lang="en-US" dirty="0" smtClean="0">
                <a:latin typeface="Arial Narrow" pitchFamily="34" charset="0"/>
                <a:cs typeface="Arial" pitchFamily="34" charset="0"/>
              </a:rPr>
              <a:t> agar which shows colorless colonies in positive case</a:t>
            </a:r>
          </a:p>
          <a:p>
            <a:pPr algn="just">
              <a:defRPr/>
            </a:pPr>
            <a:endParaRPr lang="ar-SA" sz="2800" dirty="0"/>
          </a:p>
        </p:txBody>
      </p:sp>
      <p:sp>
        <p:nvSpPr>
          <p:cNvPr id="5" name="Slide Number Placeholder 4"/>
          <p:cNvSpPr>
            <a:spLocks noGrp="1"/>
          </p:cNvSpPr>
          <p:nvPr>
            <p:ph type="sldNum" sz="quarter" idx="12"/>
          </p:nvPr>
        </p:nvSpPr>
        <p:spPr/>
        <p:txBody>
          <a:bodyPr/>
          <a:lstStyle/>
          <a:p>
            <a:pPr>
              <a:defRPr/>
            </a:pPr>
            <a:fld id="{6A4CEA10-C223-46F6-9779-9CAF29506CCD}" type="slidenum">
              <a:rPr lang="ar-SA" smtClean="0"/>
              <a:pPr>
                <a:defRPr/>
              </a:pPr>
              <a:t>225</a:t>
            </a:fld>
            <a:endParaRPr lang="ar-SA"/>
          </a:p>
        </p:txBody>
      </p:sp>
      <p:sp>
        <p:nvSpPr>
          <p:cNvPr id="6" name="Footer Placeholder 5"/>
          <p:cNvSpPr>
            <a:spLocks noGrp="1"/>
          </p:cNvSpPr>
          <p:nvPr>
            <p:ph type="ftr" sz="quarter" idx="11"/>
          </p:nvPr>
        </p:nvSpPr>
        <p:spPr/>
        <p:txBody>
          <a:bodyPr/>
          <a:lstStyle/>
          <a:p>
            <a:pPr>
              <a:defRPr/>
            </a:pPr>
            <a:endParaRPr lang="ar-SA" altLang="en-US"/>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633412"/>
          </a:xfrm>
        </p:spPr>
        <p:txBody>
          <a:bodyPr>
            <a:normAutofit fontScale="90000"/>
          </a:bodyPr>
          <a:lstStyle/>
          <a:p>
            <a:pPr>
              <a:defRPr/>
            </a:pPr>
            <a:r>
              <a:rPr lang="en-US" sz="4000" b="1" dirty="0" smtClean="0">
                <a:solidFill>
                  <a:srgbClr val="FF0000"/>
                </a:solidFill>
                <a:latin typeface="Arial Narrow" pitchFamily="34" charset="0"/>
              </a:rPr>
              <a:t>Laboratory diagnosis</a:t>
            </a:r>
            <a:endParaRPr lang="ar-SA" dirty="0"/>
          </a:p>
        </p:txBody>
      </p:sp>
      <p:sp>
        <p:nvSpPr>
          <p:cNvPr id="3" name="Content Placeholder 2"/>
          <p:cNvSpPr>
            <a:spLocks noGrp="1"/>
          </p:cNvSpPr>
          <p:nvPr>
            <p:ph idx="1"/>
          </p:nvPr>
        </p:nvSpPr>
        <p:spPr>
          <a:xfrm>
            <a:off x="179388" y="908050"/>
            <a:ext cx="8755062" cy="5689600"/>
          </a:xfrm>
        </p:spPr>
        <p:txBody>
          <a:bodyPr/>
          <a:lstStyle/>
          <a:p>
            <a:pPr marL="654050" indent="-571500" algn="just">
              <a:lnSpc>
                <a:spcPts val="3500"/>
              </a:lnSpc>
              <a:buFont typeface="+mj-lt"/>
              <a:buAutoNum type="romanUcPeriod" startAt="2"/>
              <a:defRPr/>
            </a:pPr>
            <a:r>
              <a:rPr lang="en-US" sz="2800" b="1" u="sng" dirty="0" smtClean="0">
                <a:solidFill>
                  <a:srgbClr val="7030A0"/>
                </a:solidFill>
                <a:latin typeface="Arial Narrow" pitchFamily="34" charset="0"/>
                <a:cs typeface="Arial" pitchFamily="34" charset="0"/>
              </a:rPr>
              <a:t>From stool</a:t>
            </a:r>
            <a:r>
              <a:rPr lang="en-US" sz="2800" dirty="0" smtClean="0">
                <a:solidFill>
                  <a:srgbClr val="7030A0"/>
                </a:solidFill>
                <a:latin typeface="Arial Narrow" pitchFamily="34" charset="0"/>
                <a:cs typeface="Arial" pitchFamily="34" charset="0"/>
              </a:rPr>
              <a:t> </a:t>
            </a:r>
          </a:p>
          <a:p>
            <a:pPr marL="654050" indent="-571500" algn="just">
              <a:lnSpc>
                <a:spcPts val="3500"/>
              </a:lnSpc>
              <a:defRPr/>
            </a:pPr>
            <a:r>
              <a:rPr lang="en-US" sz="2800" dirty="0" smtClean="0">
                <a:latin typeface="Arial Narrow" pitchFamily="34" charset="0"/>
                <a:cs typeface="Arial" pitchFamily="34" charset="0"/>
              </a:rPr>
              <a:t>By culture on enrichment medium such as </a:t>
            </a:r>
            <a:r>
              <a:rPr lang="en-US" sz="2800" dirty="0" err="1" smtClean="0">
                <a:latin typeface="Arial Narrow" pitchFamily="34" charset="0"/>
                <a:cs typeface="Arial" pitchFamily="34" charset="0"/>
              </a:rPr>
              <a:t>selenite</a:t>
            </a:r>
            <a:r>
              <a:rPr lang="en-US" sz="2800" dirty="0" smtClean="0">
                <a:latin typeface="Arial Narrow" pitchFamily="34" charset="0"/>
                <a:cs typeface="Arial" pitchFamily="34" charset="0"/>
              </a:rPr>
              <a:t> F or </a:t>
            </a:r>
            <a:r>
              <a:rPr lang="en-US" sz="2800" dirty="0" err="1" smtClean="0">
                <a:latin typeface="Arial Narrow" pitchFamily="34" charset="0"/>
                <a:cs typeface="Arial" pitchFamily="34" charset="0"/>
              </a:rPr>
              <a:t>tetrathionate</a:t>
            </a:r>
            <a:r>
              <a:rPr lang="en-US" sz="2800" dirty="0" smtClean="0">
                <a:latin typeface="Arial Narrow" pitchFamily="34" charset="0"/>
                <a:cs typeface="Arial" pitchFamily="34" charset="0"/>
              </a:rPr>
              <a:t> broth which inhibits the growth of </a:t>
            </a:r>
            <a:r>
              <a:rPr lang="en-US" sz="2800" dirty="0" err="1" smtClean="0">
                <a:latin typeface="Arial Narrow" pitchFamily="34" charset="0"/>
                <a:cs typeface="Arial" pitchFamily="34" charset="0"/>
              </a:rPr>
              <a:t>coliform</a:t>
            </a:r>
            <a:r>
              <a:rPr lang="en-US" sz="2800" dirty="0" smtClean="0">
                <a:latin typeface="Arial Narrow" pitchFamily="34" charset="0"/>
                <a:cs typeface="Arial" pitchFamily="34" charset="0"/>
              </a:rPr>
              <a:t> and allow the growth of </a:t>
            </a:r>
            <a:r>
              <a:rPr lang="en-US" sz="2800" i="1" dirty="0" smtClean="0">
                <a:solidFill>
                  <a:srgbClr val="FF0000"/>
                </a:solidFill>
                <a:latin typeface="Arial Narrow" pitchFamily="34" charset="0"/>
                <a:cs typeface="Arial" pitchFamily="34" charset="0"/>
              </a:rPr>
              <a:t>Salmonella</a:t>
            </a:r>
            <a:r>
              <a:rPr lang="en-US" sz="2800" dirty="0" smtClean="0">
                <a:latin typeface="Arial Narrow" pitchFamily="34" charset="0"/>
                <a:cs typeface="Arial" pitchFamily="34" charset="0"/>
              </a:rPr>
              <a:t> and </a:t>
            </a:r>
            <a:r>
              <a:rPr lang="en-US" sz="2800" i="1" dirty="0" err="1" smtClean="0">
                <a:solidFill>
                  <a:srgbClr val="FF0000"/>
                </a:solidFill>
                <a:latin typeface="Arial Narrow" pitchFamily="34" charset="0"/>
                <a:cs typeface="Arial" pitchFamily="34" charset="0"/>
              </a:rPr>
              <a:t>Shigella</a:t>
            </a:r>
            <a:endParaRPr lang="en-US" sz="2800" dirty="0" smtClean="0">
              <a:latin typeface="Arial Narrow" pitchFamily="34" charset="0"/>
              <a:cs typeface="Arial" pitchFamily="34" charset="0"/>
            </a:endParaRPr>
          </a:p>
          <a:p>
            <a:pPr marL="654050" indent="-571500" algn="just">
              <a:lnSpc>
                <a:spcPts val="3500"/>
              </a:lnSpc>
              <a:defRPr/>
            </a:pPr>
            <a:r>
              <a:rPr lang="en-US" sz="2800" dirty="0" smtClean="0">
                <a:latin typeface="Arial Narrow" pitchFamily="34" charset="0"/>
                <a:cs typeface="Arial" pitchFamily="34" charset="0"/>
              </a:rPr>
              <a:t>Subculture on </a:t>
            </a:r>
            <a:r>
              <a:rPr lang="en-US" sz="2800" dirty="0" err="1" smtClean="0">
                <a:latin typeface="Arial Narrow" pitchFamily="34" charset="0"/>
                <a:cs typeface="Arial" pitchFamily="34" charset="0"/>
              </a:rPr>
              <a:t>MacConkey</a:t>
            </a:r>
            <a:r>
              <a:rPr lang="en-US" sz="2800" dirty="0" smtClean="0">
                <a:latin typeface="Arial Narrow" pitchFamily="34" charset="0"/>
                <a:cs typeface="Arial" pitchFamily="34" charset="0"/>
              </a:rPr>
              <a:t>, SS or DCA agar</a:t>
            </a:r>
          </a:p>
          <a:p>
            <a:pPr marL="654050" indent="-571500" algn="just">
              <a:lnSpc>
                <a:spcPts val="3500"/>
              </a:lnSpc>
              <a:defRPr/>
            </a:pPr>
            <a:r>
              <a:rPr lang="en-US" sz="2800" b="1" dirty="0" smtClean="0">
                <a:solidFill>
                  <a:srgbClr val="FF0000"/>
                </a:solidFill>
                <a:latin typeface="Arial Narrow" pitchFamily="34" charset="0"/>
                <a:cs typeface="Arial" pitchFamily="34" charset="0"/>
              </a:rPr>
              <a:t>On </a:t>
            </a:r>
            <a:r>
              <a:rPr lang="en-US" sz="2800" b="1" dirty="0" err="1" smtClean="0">
                <a:solidFill>
                  <a:srgbClr val="FF0000"/>
                </a:solidFill>
                <a:latin typeface="Arial Narrow" pitchFamily="34" charset="0"/>
                <a:cs typeface="Arial" pitchFamily="34" charset="0"/>
              </a:rPr>
              <a:t>MacConkey's</a:t>
            </a:r>
            <a:r>
              <a:rPr lang="en-US" sz="2800" b="1" dirty="0" smtClean="0">
                <a:solidFill>
                  <a:srgbClr val="FF0000"/>
                </a:solidFill>
                <a:latin typeface="Arial Narrow" pitchFamily="34" charset="0"/>
                <a:cs typeface="Arial" pitchFamily="34" charset="0"/>
              </a:rPr>
              <a:t> agar</a:t>
            </a:r>
            <a:r>
              <a:rPr lang="en-US" sz="2800" dirty="0" smtClean="0">
                <a:latin typeface="Arial Narrow" pitchFamily="34" charset="0"/>
                <a:cs typeface="Arial" pitchFamily="34" charset="0"/>
              </a:rPr>
              <a:t> they give colorless colonies</a:t>
            </a:r>
          </a:p>
          <a:p>
            <a:pPr marL="654050" indent="-571500" algn="just">
              <a:lnSpc>
                <a:spcPts val="3500"/>
              </a:lnSpc>
              <a:defRPr/>
            </a:pPr>
            <a:r>
              <a:rPr lang="en-US" sz="2800" b="1" dirty="0" smtClean="0">
                <a:solidFill>
                  <a:srgbClr val="FF0000"/>
                </a:solidFill>
                <a:latin typeface="Arial Narrow" pitchFamily="34" charset="0"/>
                <a:cs typeface="Arial" pitchFamily="34" charset="0"/>
              </a:rPr>
              <a:t>On SS agar</a:t>
            </a:r>
            <a:r>
              <a:rPr lang="en-US" sz="2800" dirty="0" smtClean="0">
                <a:latin typeface="Arial Narrow" pitchFamily="34" charset="0"/>
                <a:cs typeface="Arial" pitchFamily="34" charset="0"/>
              </a:rPr>
              <a:t> they give colorless colonies with black edges due to H</a:t>
            </a:r>
            <a:r>
              <a:rPr lang="en-US" sz="2800" baseline="-25000" dirty="0" smtClean="0">
                <a:latin typeface="Arial Narrow" pitchFamily="34" charset="0"/>
                <a:cs typeface="Arial" pitchFamily="34" charset="0"/>
              </a:rPr>
              <a:t>2</a:t>
            </a:r>
            <a:r>
              <a:rPr lang="en-US" sz="2800" dirty="0" smtClean="0">
                <a:latin typeface="Arial Narrow" pitchFamily="34" charset="0"/>
                <a:cs typeface="Arial" pitchFamily="34" charset="0"/>
              </a:rPr>
              <a:t>S production</a:t>
            </a:r>
          </a:p>
          <a:p>
            <a:pPr marL="654050" indent="-571500" algn="just">
              <a:lnSpc>
                <a:spcPts val="3500"/>
              </a:lnSpc>
              <a:buFont typeface="+mj-lt"/>
              <a:buAutoNum type="arabicPeriod" startAt="3"/>
              <a:defRPr/>
            </a:pPr>
            <a:r>
              <a:rPr lang="en-US" sz="2800" b="1" dirty="0" smtClean="0">
                <a:solidFill>
                  <a:srgbClr val="7030A0"/>
                </a:solidFill>
                <a:latin typeface="Arial Narrow" pitchFamily="34" charset="0"/>
                <a:cs typeface="Arial" pitchFamily="34" charset="0"/>
              </a:rPr>
              <a:t>Biochemical Reactions:</a:t>
            </a:r>
          </a:p>
          <a:p>
            <a:pPr marL="654050" indent="-571500" algn="just">
              <a:lnSpc>
                <a:spcPts val="3500"/>
              </a:lnSpc>
              <a:defRPr/>
            </a:pPr>
            <a:r>
              <a:rPr lang="en-US" sz="2600" dirty="0" smtClean="0">
                <a:latin typeface="Arial Narrow" pitchFamily="34" charset="0"/>
                <a:cs typeface="Arial" pitchFamily="34" charset="0"/>
              </a:rPr>
              <a:t>The suspected colonies were subjected to biochemical reactions</a:t>
            </a:r>
          </a:p>
          <a:p>
            <a:pPr marL="654050" indent="-571500" algn="just">
              <a:lnSpc>
                <a:spcPts val="3500"/>
              </a:lnSpc>
              <a:defRPr/>
            </a:pPr>
            <a:r>
              <a:rPr lang="en-US" sz="2600" dirty="0" err="1" smtClean="0">
                <a:latin typeface="Arial Narrow" pitchFamily="34" charset="0"/>
                <a:cs typeface="Arial" pitchFamily="34" charset="0"/>
              </a:rPr>
              <a:t>Oxidase</a:t>
            </a:r>
            <a:r>
              <a:rPr lang="en-US" sz="2600" dirty="0" smtClean="0">
                <a:latin typeface="Arial Narrow" pitchFamily="34" charset="0"/>
                <a:cs typeface="Arial" pitchFamily="34" charset="0"/>
              </a:rPr>
              <a:t> negative, not ferment lactose and sucrose, H</a:t>
            </a:r>
            <a:r>
              <a:rPr lang="en-US" sz="2600" baseline="-25000" dirty="0" smtClean="0">
                <a:latin typeface="Arial Narrow" pitchFamily="34" charset="0"/>
                <a:cs typeface="Arial" pitchFamily="34" charset="0"/>
              </a:rPr>
              <a:t>2</a:t>
            </a:r>
            <a:r>
              <a:rPr lang="en-US" sz="2600" dirty="0" smtClean="0">
                <a:latin typeface="Arial Narrow" pitchFamily="34" charset="0"/>
                <a:cs typeface="Arial" pitchFamily="34" charset="0"/>
              </a:rPr>
              <a:t>S positive </a:t>
            </a:r>
          </a:p>
          <a:p>
            <a:pPr algn="just">
              <a:lnSpc>
                <a:spcPts val="3500"/>
              </a:lnSpc>
              <a:defRPr/>
            </a:pPr>
            <a:endParaRPr lang="ar-SA" sz="2800" dirty="0"/>
          </a:p>
        </p:txBody>
      </p:sp>
      <p:sp>
        <p:nvSpPr>
          <p:cNvPr id="5" name="Slide Number Placeholder 4"/>
          <p:cNvSpPr>
            <a:spLocks noGrp="1"/>
          </p:cNvSpPr>
          <p:nvPr>
            <p:ph type="sldNum" sz="quarter" idx="12"/>
          </p:nvPr>
        </p:nvSpPr>
        <p:spPr/>
        <p:txBody>
          <a:bodyPr/>
          <a:lstStyle/>
          <a:p>
            <a:pPr>
              <a:defRPr/>
            </a:pPr>
            <a:fld id="{026C7B47-525E-4741-9F91-F597109E30EC}" type="slidenum">
              <a:rPr lang="ar-SA" smtClean="0"/>
              <a:pPr>
                <a:defRPr/>
              </a:pPr>
              <a:t>226</a:t>
            </a:fld>
            <a:endParaRPr lang="ar-SA"/>
          </a:p>
        </p:txBody>
      </p:sp>
      <p:sp>
        <p:nvSpPr>
          <p:cNvPr id="6" name="Footer Placeholder 5"/>
          <p:cNvSpPr>
            <a:spLocks noGrp="1"/>
          </p:cNvSpPr>
          <p:nvPr>
            <p:ph type="ftr" sz="quarter" idx="11"/>
          </p:nvPr>
        </p:nvSpPr>
        <p:spPr/>
        <p:txBody>
          <a:bodyPr/>
          <a:lstStyle/>
          <a:p>
            <a:pPr>
              <a:defRPr/>
            </a:pPr>
            <a:endParaRPr lang="ar-SA" altLang="en-US"/>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5100" y="274638"/>
            <a:ext cx="7499350" cy="633412"/>
          </a:xfrm>
        </p:spPr>
        <p:txBody>
          <a:bodyPr>
            <a:normAutofit fontScale="90000"/>
          </a:bodyPr>
          <a:lstStyle/>
          <a:p>
            <a:pPr>
              <a:defRPr/>
            </a:pPr>
            <a:r>
              <a:rPr lang="en-US" sz="4000" b="1" dirty="0" smtClean="0">
                <a:solidFill>
                  <a:srgbClr val="FF0000"/>
                </a:solidFill>
                <a:latin typeface="Arial Narrow" pitchFamily="34" charset="0"/>
              </a:rPr>
              <a:t>Laboratory diagnosis</a:t>
            </a:r>
            <a:endParaRPr lang="ar-SA" dirty="0"/>
          </a:p>
        </p:txBody>
      </p:sp>
      <p:sp>
        <p:nvSpPr>
          <p:cNvPr id="3" name="Content Placeholder 2"/>
          <p:cNvSpPr>
            <a:spLocks noGrp="1"/>
          </p:cNvSpPr>
          <p:nvPr>
            <p:ph idx="1"/>
          </p:nvPr>
        </p:nvSpPr>
        <p:spPr>
          <a:xfrm>
            <a:off x="611188" y="981075"/>
            <a:ext cx="8323262" cy="5221288"/>
          </a:xfrm>
        </p:spPr>
        <p:txBody>
          <a:bodyPr/>
          <a:lstStyle/>
          <a:p>
            <a:pPr marL="596900" indent="-514350" algn="just">
              <a:lnSpc>
                <a:spcPts val="4000"/>
              </a:lnSpc>
              <a:buFont typeface="+mj-lt"/>
              <a:buAutoNum type="alphaUcPeriod"/>
              <a:defRPr/>
            </a:pPr>
            <a:r>
              <a:rPr lang="en-US" sz="2800" b="1" u="sng" dirty="0" smtClean="0">
                <a:solidFill>
                  <a:srgbClr val="7030A0"/>
                </a:solidFill>
                <a:latin typeface="Arial Narrow" pitchFamily="34" charset="0"/>
                <a:cs typeface="Arial" pitchFamily="34" charset="0"/>
              </a:rPr>
              <a:t>Indirect: Serological diagnosis (</a:t>
            </a:r>
            <a:r>
              <a:rPr lang="en-US" sz="2800" b="1" u="sng" dirty="0" err="1" smtClean="0">
                <a:solidFill>
                  <a:srgbClr val="7030A0"/>
                </a:solidFill>
                <a:latin typeface="Arial Narrow" pitchFamily="34" charset="0"/>
                <a:cs typeface="Arial" pitchFamily="34" charset="0"/>
              </a:rPr>
              <a:t>Widal</a:t>
            </a:r>
            <a:r>
              <a:rPr lang="en-US" sz="2800" b="1" u="sng" dirty="0" smtClean="0">
                <a:solidFill>
                  <a:srgbClr val="7030A0"/>
                </a:solidFill>
                <a:latin typeface="Arial Narrow" pitchFamily="34" charset="0"/>
                <a:cs typeface="Arial" pitchFamily="34" charset="0"/>
              </a:rPr>
              <a:t> Test):</a:t>
            </a:r>
          </a:p>
          <a:p>
            <a:pPr marL="596900" indent="-514350" algn="just">
              <a:lnSpc>
                <a:spcPts val="4000"/>
              </a:lnSpc>
              <a:defRPr/>
            </a:pPr>
            <a:r>
              <a:rPr lang="en-US" sz="2800" b="1" dirty="0" smtClean="0">
                <a:solidFill>
                  <a:srgbClr val="FF0000"/>
                </a:solidFill>
                <a:latin typeface="Arial Narrow" pitchFamily="34" charset="0"/>
                <a:cs typeface="Arial" pitchFamily="34" charset="0"/>
              </a:rPr>
              <a:t>In the 2</a:t>
            </a:r>
            <a:r>
              <a:rPr lang="en-US" sz="2800" b="1" baseline="30000" dirty="0" smtClean="0">
                <a:solidFill>
                  <a:srgbClr val="FF0000"/>
                </a:solidFill>
                <a:latin typeface="Arial Narrow" pitchFamily="34" charset="0"/>
                <a:cs typeface="Arial" pitchFamily="34" charset="0"/>
              </a:rPr>
              <a:t>nd</a:t>
            </a:r>
            <a:r>
              <a:rPr lang="en-US" sz="2800" b="1" dirty="0" smtClean="0">
                <a:solidFill>
                  <a:srgbClr val="FF0000"/>
                </a:solidFill>
                <a:latin typeface="Arial Narrow" pitchFamily="34" charset="0"/>
                <a:cs typeface="Arial" pitchFamily="34" charset="0"/>
              </a:rPr>
              <a:t> week</a:t>
            </a:r>
            <a:r>
              <a:rPr lang="en-US" sz="2800" dirty="0" smtClean="0">
                <a:latin typeface="Arial Narrow" pitchFamily="34" charset="0"/>
                <a:cs typeface="Arial" pitchFamily="34" charset="0"/>
              </a:rPr>
              <a:t> of the disease, antibodies against Salmonella are present in the patient's serum and can be detected serologically by </a:t>
            </a:r>
            <a:r>
              <a:rPr lang="en-US" sz="2800" b="1" u="sng" dirty="0" err="1" smtClean="0">
                <a:solidFill>
                  <a:srgbClr val="FF0000"/>
                </a:solidFill>
                <a:latin typeface="Arial Narrow" pitchFamily="34" charset="0"/>
                <a:cs typeface="Arial" pitchFamily="34" charset="0"/>
              </a:rPr>
              <a:t>Widal</a:t>
            </a:r>
            <a:r>
              <a:rPr lang="en-US" sz="2800" b="1" u="sng" dirty="0" smtClean="0">
                <a:solidFill>
                  <a:srgbClr val="FF0000"/>
                </a:solidFill>
                <a:latin typeface="Arial Narrow" pitchFamily="34" charset="0"/>
                <a:cs typeface="Arial" pitchFamily="34" charset="0"/>
              </a:rPr>
              <a:t> test</a:t>
            </a:r>
            <a:r>
              <a:rPr lang="en-US" sz="2800" dirty="0" smtClean="0">
                <a:latin typeface="Arial Narrow" pitchFamily="34" charset="0"/>
                <a:cs typeface="Arial" pitchFamily="34" charset="0"/>
              </a:rPr>
              <a:t> (agglutination test)</a:t>
            </a:r>
            <a:endParaRPr lang="en-US" sz="2800" u="sng" dirty="0" smtClean="0">
              <a:latin typeface="Arial Narrow" pitchFamily="34" charset="0"/>
              <a:cs typeface="Arial" pitchFamily="34" charset="0"/>
            </a:endParaRPr>
          </a:p>
          <a:p>
            <a:pPr marL="596900" indent="-514350" algn="just">
              <a:lnSpc>
                <a:spcPts val="4000"/>
              </a:lnSpc>
              <a:defRPr/>
            </a:pPr>
            <a:r>
              <a:rPr lang="en-US" sz="2800" b="1" dirty="0" err="1" smtClean="0">
                <a:solidFill>
                  <a:srgbClr val="FF0000"/>
                </a:solidFill>
                <a:latin typeface="Arial Narrow" pitchFamily="34" charset="0"/>
                <a:cs typeface="Arial" pitchFamily="34" charset="0"/>
              </a:rPr>
              <a:t>Widal</a:t>
            </a:r>
            <a:r>
              <a:rPr lang="en-US" sz="2800" b="1" dirty="0" smtClean="0">
                <a:solidFill>
                  <a:srgbClr val="FF0000"/>
                </a:solidFill>
                <a:latin typeface="Arial Narrow" pitchFamily="34" charset="0"/>
                <a:cs typeface="Arial" pitchFamily="34" charset="0"/>
              </a:rPr>
              <a:t> test</a:t>
            </a:r>
            <a:r>
              <a:rPr lang="en-US" sz="2800" dirty="0" smtClean="0">
                <a:latin typeface="Arial Narrow" pitchFamily="34" charset="0"/>
                <a:cs typeface="Arial" pitchFamily="34" charset="0"/>
              </a:rPr>
              <a:t> is positive and valid during 2</a:t>
            </a:r>
            <a:r>
              <a:rPr lang="en-US" sz="2800" baseline="30000" dirty="0" smtClean="0">
                <a:latin typeface="Arial Narrow" pitchFamily="34" charset="0"/>
                <a:cs typeface="Arial" pitchFamily="34" charset="0"/>
              </a:rPr>
              <a:t>nd</a:t>
            </a:r>
            <a:r>
              <a:rPr lang="en-US" sz="2800" dirty="0" smtClean="0">
                <a:latin typeface="Arial Narrow" pitchFamily="34" charset="0"/>
                <a:cs typeface="Arial" pitchFamily="34" charset="0"/>
              </a:rPr>
              <a:t> week</a:t>
            </a:r>
          </a:p>
          <a:p>
            <a:pPr marL="596900" indent="-514350" algn="just">
              <a:lnSpc>
                <a:spcPts val="4000"/>
              </a:lnSpc>
              <a:defRPr/>
            </a:pPr>
            <a:r>
              <a:rPr lang="en-US" sz="2800" dirty="0" smtClean="0">
                <a:latin typeface="Arial Narrow" pitchFamily="34" charset="0"/>
                <a:cs typeface="Arial" pitchFamily="34" charset="0"/>
              </a:rPr>
              <a:t>Serial dilutions of patient's serum are added to an equal volume of common O and specific H antigens</a:t>
            </a:r>
          </a:p>
          <a:p>
            <a:pPr marL="596900" indent="-514350" algn="just">
              <a:lnSpc>
                <a:spcPts val="4000"/>
              </a:lnSpc>
              <a:defRPr/>
            </a:pPr>
            <a:r>
              <a:rPr lang="en-US" sz="2800" dirty="0" smtClean="0">
                <a:latin typeface="Arial Narrow" pitchFamily="34" charset="0"/>
                <a:cs typeface="Arial" pitchFamily="34" charset="0"/>
              </a:rPr>
              <a:t>Agglutination of O- antigen and one only of the H-antigens at a titer 1/80 or above is diagnostic</a:t>
            </a:r>
          </a:p>
          <a:p>
            <a:pPr algn="just">
              <a:lnSpc>
                <a:spcPts val="4000"/>
              </a:lnSpc>
              <a:defRPr/>
            </a:pPr>
            <a:endParaRPr lang="ar-SA" sz="2800" dirty="0"/>
          </a:p>
        </p:txBody>
      </p:sp>
      <p:sp>
        <p:nvSpPr>
          <p:cNvPr id="5" name="Slide Number Placeholder 4"/>
          <p:cNvSpPr>
            <a:spLocks noGrp="1"/>
          </p:cNvSpPr>
          <p:nvPr>
            <p:ph type="sldNum" sz="quarter" idx="12"/>
          </p:nvPr>
        </p:nvSpPr>
        <p:spPr/>
        <p:txBody>
          <a:bodyPr/>
          <a:lstStyle/>
          <a:p>
            <a:pPr>
              <a:defRPr/>
            </a:pPr>
            <a:fld id="{D1B7F242-6FC9-45C9-B2C5-4BDDDE848291}" type="slidenum">
              <a:rPr lang="ar-SA" smtClean="0"/>
              <a:pPr>
                <a:defRPr/>
              </a:pPr>
              <a:t>227</a:t>
            </a:fld>
            <a:endParaRPr lang="ar-SA"/>
          </a:p>
        </p:txBody>
      </p:sp>
      <p:sp>
        <p:nvSpPr>
          <p:cNvPr id="6" name="Footer Placeholder 5"/>
          <p:cNvSpPr>
            <a:spLocks noGrp="1"/>
          </p:cNvSpPr>
          <p:nvPr>
            <p:ph type="ftr" sz="quarter" idx="11"/>
          </p:nvPr>
        </p:nvSpPr>
        <p:spPr/>
        <p:txBody>
          <a:bodyPr/>
          <a:lstStyle/>
          <a:p>
            <a:pPr>
              <a:defRPr/>
            </a:pPr>
            <a:endParaRPr lang="ar-SA" altLang="en-US"/>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450" y="188913"/>
            <a:ext cx="7499350" cy="633412"/>
          </a:xfrm>
        </p:spPr>
        <p:txBody>
          <a:bodyPr>
            <a:normAutofit fontScale="90000"/>
          </a:bodyPr>
          <a:lstStyle/>
          <a:p>
            <a:pPr>
              <a:defRPr/>
            </a:pPr>
            <a:r>
              <a:rPr lang="en-US" sz="4000" b="1" dirty="0" smtClean="0">
                <a:solidFill>
                  <a:srgbClr val="FF0000"/>
                </a:solidFill>
                <a:latin typeface="Arial Narrow" pitchFamily="34" charset="0"/>
              </a:rPr>
              <a:t>Salmonella causing food poisoning</a:t>
            </a:r>
            <a:endParaRPr lang="ar-SA" dirty="0"/>
          </a:p>
        </p:txBody>
      </p:sp>
      <p:sp>
        <p:nvSpPr>
          <p:cNvPr id="270339" name="Content Placeholder 2"/>
          <p:cNvSpPr>
            <a:spLocks noGrp="1"/>
          </p:cNvSpPr>
          <p:nvPr>
            <p:ph idx="1"/>
          </p:nvPr>
        </p:nvSpPr>
        <p:spPr>
          <a:xfrm>
            <a:off x="395288" y="908050"/>
            <a:ext cx="8539162" cy="5689600"/>
          </a:xfrm>
        </p:spPr>
        <p:txBody>
          <a:bodyPr/>
          <a:lstStyle/>
          <a:p>
            <a:pPr algn="just">
              <a:lnSpc>
                <a:spcPts val="2700"/>
              </a:lnSpc>
            </a:pPr>
            <a:r>
              <a:rPr lang="en-US" sz="2800" b="1" smtClean="0">
                <a:solidFill>
                  <a:srgbClr val="0070C0"/>
                </a:solidFill>
                <a:latin typeface="Arial Narrow" pitchFamily="34" charset="0"/>
                <a:cs typeface="Arial" pitchFamily="34" charset="0"/>
              </a:rPr>
              <a:t>The causative agent</a:t>
            </a:r>
            <a:r>
              <a:rPr lang="en-US" sz="2800" smtClean="0">
                <a:solidFill>
                  <a:srgbClr val="0070C0"/>
                </a:solidFill>
                <a:latin typeface="Arial Narrow" pitchFamily="34" charset="0"/>
                <a:cs typeface="Arial" pitchFamily="34" charset="0"/>
              </a:rPr>
              <a:t> </a:t>
            </a:r>
            <a:r>
              <a:rPr lang="en-US" sz="2800" smtClean="0">
                <a:latin typeface="Arial Narrow" pitchFamily="34" charset="0"/>
                <a:cs typeface="Arial" pitchFamily="34" charset="0"/>
              </a:rPr>
              <a:t>: </a:t>
            </a:r>
            <a:r>
              <a:rPr lang="en-US" sz="2800" i="1" smtClean="0">
                <a:latin typeface="Arial Narrow" pitchFamily="34" charset="0"/>
                <a:cs typeface="Arial" pitchFamily="34" charset="0"/>
              </a:rPr>
              <a:t>S. typhimurium </a:t>
            </a:r>
            <a:r>
              <a:rPr lang="en-US" sz="2800" smtClean="0">
                <a:latin typeface="Arial Narrow" pitchFamily="34" charset="0"/>
                <a:cs typeface="Arial" pitchFamily="34" charset="0"/>
              </a:rPr>
              <a:t>&amp; </a:t>
            </a:r>
            <a:r>
              <a:rPr lang="en-US" sz="2800" i="1" smtClean="0">
                <a:latin typeface="Arial Narrow" pitchFamily="34" charset="0"/>
                <a:cs typeface="Arial" pitchFamily="34" charset="0"/>
              </a:rPr>
              <a:t>S. enteritidis</a:t>
            </a:r>
          </a:p>
          <a:p>
            <a:pPr algn="just">
              <a:lnSpc>
                <a:spcPts val="2700"/>
              </a:lnSpc>
            </a:pPr>
            <a:r>
              <a:rPr lang="en-US" sz="2800" b="1" smtClean="0">
                <a:solidFill>
                  <a:srgbClr val="0070C0"/>
                </a:solidFill>
                <a:latin typeface="Arial Narrow" pitchFamily="34" charset="0"/>
                <a:cs typeface="Arial" pitchFamily="34" charset="0"/>
              </a:rPr>
              <a:t>Mode of infection:</a:t>
            </a:r>
          </a:p>
          <a:p>
            <a:pPr algn="just">
              <a:lnSpc>
                <a:spcPts val="2700"/>
              </a:lnSpc>
            </a:pPr>
            <a:r>
              <a:rPr lang="en-US" sz="2800" smtClean="0">
                <a:latin typeface="Arial Narrow" pitchFamily="34" charset="0"/>
                <a:cs typeface="Arial" pitchFamily="34" charset="0"/>
              </a:rPr>
              <a:t>Consumption of contaminated food</a:t>
            </a:r>
          </a:p>
          <a:p>
            <a:pPr algn="just">
              <a:lnSpc>
                <a:spcPts val="2700"/>
              </a:lnSpc>
            </a:pPr>
            <a:r>
              <a:rPr lang="en-US" sz="2800" smtClean="0">
                <a:latin typeface="Arial Narrow" pitchFamily="34" charset="0"/>
                <a:cs typeface="Arial" pitchFamily="34" charset="0"/>
              </a:rPr>
              <a:t>Food as cakes, pastries and various milk and egg dishes</a:t>
            </a:r>
          </a:p>
          <a:p>
            <a:pPr algn="just">
              <a:lnSpc>
                <a:spcPts val="2700"/>
              </a:lnSpc>
            </a:pPr>
            <a:r>
              <a:rPr lang="en-US" sz="2800" smtClean="0">
                <a:latin typeface="Arial Narrow" pitchFamily="34" charset="0"/>
                <a:cs typeface="Arial" pitchFamily="34" charset="0"/>
              </a:rPr>
              <a:t>Cattle, sheep, hens, ducks and turkeys are often infected and the organism may contaminate meat and meat products</a:t>
            </a:r>
          </a:p>
          <a:p>
            <a:pPr algn="just">
              <a:lnSpc>
                <a:spcPts val="2700"/>
              </a:lnSpc>
            </a:pPr>
            <a:r>
              <a:rPr lang="en-US" sz="2800" smtClean="0">
                <a:latin typeface="Arial Narrow" pitchFamily="34" charset="0"/>
                <a:cs typeface="Arial" pitchFamily="34" charset="0"/>
              </a:rPr>
              <a:t>Infective dose 100,000 bacteria</a:t>
            </a:r>
          </a:p>
          <a:p>
            <a:pPr algn="just">
              <a:lnSpc>
                <a:spcPts val="2700"/>
              </a:lnSpc>
            </a:pPr>
            <a:r>
              <a:rPr lang="en-US" sz="2800" smtClean="0">
                <a:latin typeface="Arial Narrow" pitchFamily="34" charset="0"/>
                <a:cs typeface="Arial" pitchFamily="34" charset="0"/>
              </a:rPr>
              <a:t>Gastric juice is the an important host defense and decreased acidity is a predisposing factor</a:t>
            </a:r>
          </a:p>
          <a:p>
            <a:pPr algn="just">
              <a:lnSpc>
                <a:spcPts val="2700"/>
              </a:lnSpc>
            </a:pPr>
            <a:r>
              <a:rPr lang="en-US" sz="2800" b="1" smtClean="0">
                <a:solidFill>
                  <a:srgbClr val="0070C0"/>
                </a:solidFill>
                <a:latin typeface="Arial Narrow" pitchFamily="34" charset="0"/>
                <a:cs typeface="Arial" pitchFamily="34" charset="0"/>
              </a:rPr>
              <a:t>Incubation period</a:t>
            </a:r>
            <a:r>
              <a:rPr lang="en-US" sz="2800" smtClean="0">
                <a:solidFill>
                  <a:srgbClr val="0070C0"/>
                </a:solidFill>
                <a:latin typeface="Arial Narrow" pitchFamily="34" charset="0"/>
                <a:cs typeface="Arial" pitchFamily="34" charset="0"/>
              </a:rPr>
              <a:t> </a:t>
            </a:r>
            <a:r>
              <a:rPr lang="en-US" sz="2800" smtClean="0">
                <a:latin typeface="Arial Narrow" pitchFamily="34" charset="0"/>
                <a:cs typeface="Arial" pitchFamily="34" charset="0"/>
              </a:rPr>
              <a:t>is 12-24 hrs and recovery within 4-7 days</a:t>
            </a:r>
          </a:p>
          <a:p>
            <a:pPr algn="just">
              <a:lnSpc>
                <a:spcPts val="2700"/>
              </a:lnSpc>
            </a:pPr>
            <a:r>
              <a:rPr lang="en-US" sz="2800" smtClean="0">
                <a:latin typeface="Arial Narrow" pitchFamily="34" charset="0"/>
                <a:cs typeface="Arial" pitchFamily="34" charset="0"/>
              </a:rPr>
              <a:t>It is self limiting disease</a:t>
            </a:r>
          </a:p>
          <a:p>
            <a:pPr algn="just">
              <a:lnSpc>
                <a:spcPts val="2700"/>
              </a:lnSpc>
            </a:pPr>
            <a:r>
              <a:rPr lang="en-US" sz="2800" b="1" smtClean="0">
                <a:solidFill>
                  <a:srgbClr val="0070C0"/>
                </a:solidFill>
                <a:latin typeface="Arial Narrow" pitchFamily="34" charset="0"/>
                <a:cs typeface="Arial" pitchFamily="34" charset="0"/>
              </a:rPr>
              <a:t>Manifestations include</a:t>
            </a:r>
          </a:p>
          <a:p>
            <a:pPr algn="just">
              <a:lnSpc>
                <a:spcPts val="2700"/>
              </a:lnSpc>
            </a:pPr>
            <a:r>
              <a:rPr lang="en-US" sz="2800" smtClean="0">
                <a:latin typeface="Arial Narrow" pitchFamily="34" charset="0"/>
                <a:cs typeface="Arial" pitchFamily="34" charset="0"/>
              </a:rPr>
              <a:t>Nausea, vomiting, and abdominal discomfort, non-bloody diarrhea and slight fever</a:t>
            </a:r>
          </a:p>
          <a:p>
            <a:pPr algn="just">
              <a:lnSpc>
                <a:spcPts val="2700"/>
              </a:lnSpc>
            </a:pPr>
            <a:endParaRPr lang="en-US" sz="2800" smtClean="0">
              <a:latin typeface="Arial Narrow" pitchFamily="34" charset="0"/>
              <a:ea typeface="Majalla UI"/>
              <a:cs typeface="Majalla UI"/>
            </a:endParaRPr>
          </a:p>
          <a:p>
            <a:pPr algn="just">
              <a:lnSpc>
                <a:spcPts val="2700"/>
              </a:lnSpc>
            </a:pPr>
            <a:endParaRPr lang="ar-SA" sz="2800" smtClean="0">
              <a:latin typeface="Arial Narrow" pitchFamily="34" charset="0"/>
            </a:endParaRPr>
          </a:p>
        </p:txBody>
      </p:sp>
      <p:sp>
        <p:nvSpPr>
          <p:cNvPr id="5" name="Slide Number Placeholder 4"/>
          <p:cNvSpPr>
            <a:spLocks noGrp="1"/>
          </p:cNvSpPr>
          <p:nvPr>
            <p:ph type="sldNum" sz="quarter" idx="12"/>
          </p:nvPr>
        </p:nvSpPr>
        <p:spPr/>
        <p:txBody>
          <a:bodyPr/>
          <a:lstStyle/>
          <a:p>
            <a:pPr>
              <a:defRPr/>
            </a:pPr>
            <a:fld id="{7E092798-7749-4A96-BF1B-08E247EB5F84}" type="slidenum">
              <a:rPr lang="ar-SA" smtClean="0"/>
              <a:pPr>
                <a:defRPr/>
              </a:pPr>
              <a:t>228</a:t>
            </a:fld>
            <a:endParaRPr lang="ar-SA"/>
          </a:p>
        </p:txBody>
      </p:sp>
      <p:sp>
        <p:nvSpPr>
          <p:cNvPr id="3" name="Footer Placeholder 2"/>
          <p:cNvSpPr>
            <a:spLocks noGrp="1"/>
          </p:cNvSpPr>
          <p:nvPr>
            <p:ph type="ftr" sz="quarter" idx="11"/>
          </p:nvPr>
        </p:nvSpPr>
        <p:spPr/>
        <p:txBody>
          <a:bodyPr/>
          <a:lstStyle/>
          <a:p>
            <a:pPr>
              <a:defRPr/>
            </a:pPr>
            <a:endParaRPr lang="ar-SA" altLang="en-US"/>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74638"/>
            <a:ext cx="8472488" cy="706437"/>
          </a:xfrm>
        </p:spPr>
        <p:txBody>
          <a:bodyPr>
            <a:normAutofit fontScale="90000"/>
          </a:bodyPr>
          <a:lstStyle/>
          <a:p>
            <a:pPr eaLnBrk="1" fontAlgn="auto" hangingPunct="1">
              <a:spcAft>
                <a:spcPts val="0"/>
              </a:spcAft>
              <a:defRPr/>
            </a:pPr>
            <a:r>
              <a:rPr lang="en-US" b="1" dirty="0" smtClean="0">
                <a:solidFill>
                  <a:srgbClr val="FF0000"/>
                </a:solidFill>
                <a:latin typeface="Arial Narrow" pitchFamily="34" charset="0"/>
              </a:rPr>
              <a:t>I- </a:t>
            </a:r>
            <a:r>
              <a:rPr lang="en-US" b="1" dirty="0" err="1" smtClean="0">
                <a:solidFill>
                  <a:srgbClr val="FF0000"/>
                </a:solidFill>
                <a:latin typeface="Arial Narrow" pitchFamily="34" charset="0"/>
              </a:rPr>
              <a:t>Shigella</a:t>
            </a:r>
            <a:endParaRPr lang="en-US" b="1" dirty="0" smtClean="0">
              <a:solidFill>
                <a:srgbClr val="FF0000"/>
              </a:solidFill>
              <a:latin typeface="Arial Narrow" pitchFamily="34" charset="0"/>
            </a:endParaRPr>
          </a:p>
        </p:txBody>
      </p:sp>
      <p:sp>
        <p:nvSpPr>
          <p:cNvPr id="272387" name="Rectangle 3"/>
          <p:cNvSpPr>
            <a:spLocks noGrp="1" noChangeArrowheads="1"/>
          </p:cNvSpPr>
          <p:nvPr>
            <p:ph idx="1"/>
          </p:nvPr>
        </p:nvSpPr>
        <p:spPr>
          <a:xfrm>
            <a:off x="457200" y="785813"/>
            <a:ext cx="8229600" cy="5715000"/>
          </a:xfrm>
        </p:spPr>
        <p:txBody>
          <a:bodyPr/>
          <a:lstStyle/>
          <a:p>
            <a:pPr marL="276225" lvl="1" indent="0" algn="just" eaLnBrk="1" hangingPunct="1">
              <a:lnSpc>
                <a:spcPts val="4400"/>
              </a:lnSpc>
              <a:buSzPct val="145000"/>
              <a:buFont typeface="Wingdings" pitchFamily="2" charset="2"/>
              <a:buChar char="§"/>
            </a:pPr>
            <a:r>
              <a:rPr lang="en-US" b="1" smtClean="0">
                <a:solidFill>
                  <a:srgbClr val="7030A0"/>
                </a:solidFill>
                <a:latin typeface="Arial Narrow" pitchFamily="34" charset="0"/>
                <a:ea typeface="Majalla UI"/>
                <a:cs typeface="Majalla UI"/>
              </a:rPr>
              <a:t>General Characteristics</a:t>
            </a:r>
          </a:p>
          <a:p>
            <a:pPr marL="276225" lvl="1" indent="0" algn="just" eaLnBrk="1" hangingPunct="1">
              <a:lnSpc>
                <a:spcPts val="4400"/>
              </a:lnSpc>
              <a:buClr>
                <a:srgbClr val="FF0000"/>
              </a:buClr>
              <a:buSzPct val="145000"/>
              <a:buFont typeface="Wingdings" pitchFamily="2" charset="2"/>
              <a:buChar char="Ø"/>
            </a:pPr>
            <a:r>
              <a:rPr lang="en-US" smtClean="0">
                <a:latin typeface="Arial Narrow" pitchFamily="34" charset="0"/>
                <a:ea typeface="Majalla UI"/>
                <a:cs typeface="Majalla UI"/>
              </a:rPr>
              <a:t>Gram negative rods</a:t>
            </a:r>
          </a:p>
          <a:p>
            <a:pPr marL="276225" lvl="1" indent="0" algn="just" eaLnBrk="1" hangingPunct="1">
              <a:lnSpc>
                <a:spcPts val="4400"/>
              </a:lnSpc>
              <a:buClr>
                <a:srgbClr val="FF0000"/>
              </a:buClr>
              <a:buSzPct val="145000"/>
              <a:buFont typeface="Wingdings" pitchFamily="2" charset="2"/>
              <a:buChar char="Ø"/>
            </a:pPr>
            <a:r>
              <a:rPr lang="en-US" b="1" u="sng" smtClean="0">
                <a:solidFill>
                  <a:srgbClr val="002060"/>
                </a:solidFill>
                <a:latin typeface="Arial Narrow" pitchFamily="34" charset="0"/>
                <a:ea typeface="Majalla UI"/>
                <a:cs typeface="Majalla UI"/>
              </a:rPr>
              <a:t>Non motile</a:t>
            </a:r>
          </a:p>
          <a:p>
            <a:pPr marL="276225" lvl="1" indent="0" algn="just" eaLnBrk="1" hangingPunct="1">
              <a:lnSpc>
                <a:spcPts val="4400"/>
              </a:lnSpc>
              <a:buClr>
                <a:srgbClr val="FF0000"/>
              </a:buClr>
              <a:buSzPct val="145000"/>
              <a:buFont typeface="Wingdings" pitchFamily="2" charset="2"/>
              <a:buChar char="Ø"/>
            </a:pPr>
            <a:r>
              <a:rPr lang="en-US" smtClean="0">
                <a:latin typeface="Arial Narrow" pitchFamily="34" charset="0"/>
                <a:ea typeface="Majalla UI"/>
                <a:cs typeface="Majalla UI"/>
              </a:rPr>
              <a:t>Non spore-forming</a:t>
            </a:r>
          </a:p>
          <a:p>
            <a:pPr marL="276225" lvl="1" indent="0" algn="just" eaLnBrk="1" hangingPunct="1">
              <a:lnSpc>
                <a:spcPts val="4400"/>
              </a:lnSpc>
              <a:buClr>
                <a:srgbClr val="FF0000"/>
              </a:buClr>
              <a:buSzPct val="145000"/>
              <a:buFont typeface="Wingdings" pitchFamily="2" charset="2"/>
              <a:buChar char="Ø"/>
            </a:pPr>
            <a:r>
              <a:rPr lang="en-US" smtClean="0">
                <a:latin typeface="Arial Narrow" pitchFamily="34" charset="0"/>
                <a:ea typeface="Majalla UI"/>
                <a:cs typeface="Majalla UI"/>
              </a:rPr>
              <a:t>Non capsulated</a:t>
            </a:r>
          </a:p>
          <a:p>
            <a:pPr marL="276225" lvl="1" indent="0" algn="just" eaLnBrk="1" hangingPunct="1">
              <a:lnSpc>
                <a:spcPts val="4400"/>
              </a:lnSpc>
              <a:buClr>
                <a:srgbClr val="FF0000"/>
              </a:buClr>
              <a:buSzPct val="145000"/>
              <a:buFont typeface="Wingdings" pitchFamily="2" charset="2"/>
              <a:buChar char="Ø"/>
            </a:pPr>
            <a:r>
              <a:rPr lang="en-US" smtClean="0">
                <a:latin typeface="Arial Narrow" pitchFamily="34" charset="0"/>
                <a:ea typeface="Majalla UI"/>
                <a:cs typeface="Majalla UI"/>
              </a:rPr>
              <a:t>Oxidase negative</a:t>
            </a:r>
          </a:p>
          <a:p>
            <a:pPr marL="276225" lvl="1" indent="0" algn="just" eaLnBrk="1" hangingPunct="1">
              <a:lnSpc>
                <a:spcPts val="4400"/>
              </a:lnSpc>
              <a:buClr>
                <a:srgbClr val="FF0000"/>
              </a:buClr>
              <a:buSzPct val="145000"/>
              <a:buFont typeface="Wingdings" pitchFamily="2" charset="2"/>
              <a:buChar char="Ø"/>
            </a:pPr>
            <a:r>
              <a:rPr lang="en-US" smtClean="0">
                <a:latin typeface="Arial Narrow" pitchFamily="34" charset="0"/>
                <a:ea typeface="Majalla UI"/>
                <a:cs typeface="Majalla UI"/>
              </a:rPr>
              <a:t>Ferment glucose with acid only</a:t>
            </a:r>
          </a:p>
          <a:p>
            <a:pPr marL="276225" lvl="1" indent="0" algn="just" eaLnBrk="1" hangingPunct="1">
              <a:lnSpc>
                <a:spcPts val="4400"/>
              </a:lnSpc>
              <a:buClr>
                <a:srgbClr val="FF0000"/>
              </a:buClr>
              <a:buSzPct val="145000"/>
              <a:buFont typeface="Wingdings" pitchFamily="2" charset="2"/>
              <a:buChar char="Ø"/>
            </a:pPr>
            <a:r>
              <a:rPr lang="en-US" smtClean="0">
                <a:latin typeface="Arial Narrow" pitchFamily="34" charset="0"/>
                <a:ea typeface="Majalla UI"/>
                <a:cs typeface="Majalla UI"/>
              </a:rPr>
              <a:t>Non lactose fermentating organism</a:t>
            </a:r>
          </a:p>
          <a:p>
            <a:pPr marL="276225" lvl="1" indent="0" algn="just" eaLnBrk="1" hangingPunct="1">
              <a:lnSpc>
                <a:spcPts val="4400"/>
              </a:lnSpc>
              <a:buClr>
                <a:srgbClr val="FF0000"/>
              </a:buClr>
              <a:buSzPct val="145000"/>
              <a:buFont typeface="Wingdings" pitchFamily="2" charset="2"/>
              <a:buChar char="Ø"/>
            </a:pPr>
            <a:r>
              <a:rPr lang="en-US" smtClean="0">
                <a:latin typeface="Arial Narrow" pitchFamily="34" charset="0"/>
                <a:ea typeface="Majalla UI"/>
                <a:cs typeface="Majalla UI"/>
              </a:rPr>
              <a:t>H</a:t>
            </a:r>
            <a:r>
              <a:rPr lang="en-US" baseline="-25000" smtClean="0">
                <a:latin typeface="Arial Narrow" pitchFamily="34" charset="0"/>
                <a:ea typeface="Majalla UI"/>
                <a:cs typeface="Majalla UI"/>
              </a:rPr>
              <a:t>2</a:t>
            </a:r>
            <a:r>
              <a:rPr lang="en-US" smtClean="0">
                <a:latin typeface="Arial Narrow" pitchFamily="34" charset="0"/>
                <a:ea typeface="Majalla UI"/>
                <a:cs typeface="Majalla UI"/>
              </a:rPr>
              <a:t>S negative</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229</a:t>
            </a:fld>
            <a:endParaRPr lang="ar-SA"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503238"/>
            <a:ext cx="8229600" cy="639762"/>
          </a:xfrm>
        </p:spPr>
        <p:txBody>
          <a:bodyPr/>
          <a:lstStyle/>
          <a:p>
            <a:pPr eaLnBrk="1" hangingPunct="1"/>
            <a:r>
              <a:rPr lang="en-US" altLang="en-US" b="1" smtClean="0">
                <a:solidFill>
                  <a:srgbClr val="002060"/>
                </a:solidFill>
              </a:rPr>
              <a:t>Mechanism of Pathogenicity</a:t>
            </a:r>
            <a:endParaRPr lang="ar-SA" altLang="en-US" b="1" smtClean="0">
              <a:solidFill>
                <a:srgbClr val="002060"/>
              </a:solidFill>
            </a:endParaRPr>
          </a:p>
        </p:txBody>
      </p:sp>
      <p:sp>
        <p:nvSpPr>
          <p:cNvPr id="41987" name="Content Placeholder 2"/>
          <p:cNvSpPr>
            <a:spLocks noGrp="1"/>
          </p:cNvSpPr>
          <p:nvPr>
            <p:ph idx="1"/>
          </p:nvPr>
        </p:nvSpPr>
        <p:spPr>
          <a:xfrm>
            <a:off x="304800" y="1143000"/>
            <a:ext cx="8610600" cy="5105400"/>
          </a:xfrm>
        </p:spPr>
        <p:txBody>
          <a:bodyPr/>
          <a:lstStyle/>
          <a:p>
            <a:pPr marL="571500" indent="-571500" algn="just" eaLnBrk="1" hangingPunct="1">
              <a:lnSpc>
                <a:spcPts val="3700"/>
              </a:lnSpc>
              <a:buFont typeface="Calibri" pitchFamily="34" charset="0"/>
              <a:buAutoNum type="romanLcPeriod" startAt="4"/>
            </a:pPr>
            <a:r>
              <a:rPr lang="en-US" altLang="en-US" b="1" smtClean="0">
                <a:solidFill>
                  <a:srgbClr val="002060"/>
                </a:solidFill>
              </a:rPr>
              <a:t>Extracellular Digestive Enzymes</a:t>
            </a:r>
          </a:p>
          <a:p>
            <a:pPr marL="571500" indent="-571500" algn="just" eaLnBrk="1" hangingPunct="1">
              <a:lnSpc>
                <a:spcPts val="3700"/>
              </a:lnSpc>
            </a:pPr>
            <a:r>
              <a:rPr lang="en-US" altLang="en-US" b="1" smtClean="0"/>
              <a:t>Proteases,</a:t>
            </a:r>
            <a:r>
              <a:rPr lang="en-US" altLang="en-US" smtClean="0"/>
              <a:t> </a:t>
            </a:r>
            <a:r>
              <a:rPr lang="en-US" altLang="en-US" b="1" smtClean="0"/>
              <a:t>lipases</a:t>
            </a:r>
            <a:r>
              <a:rPr lang="en-US" altLang="en-US" smtClean="0"/>
              <a:t>, </a:t>
            </a:r>
            <a:r>
              <a:rPr lang="en-US" altLang="en-US" b="1" smtClean="0"/>
              <a:t>glycohydrolases</a:t>
            </a:r>
            <a:r>
              <a:rPr lang="en-US" altLang="en-US" smtClean="0"/>
              <a:t>, </a:t>
            </a:r>
            <a:r>
              <a:rPr lang="en-US" altLang="en-US" b="1" smtClean="0"/>
              <a:t>nucleases</a:t>
            </a:r>
            <a:endParaRPr lang="en-US" altLang="en-US" smtClean="0"/>
          </a:p>
          <a:p>
            <a:pPr marL="971550" lvl="1" indent="-571500" algn="just" eaLnBrk="1" hangingPunct="1">
              <a:lnSpc>
                <a:spcPts val="3700"/>
              </a:lnSpc>
            </a:pPr>
            <a:r>
              <a:rPr lang="en-US" altLang="en-US" smtClean="0"/>
              <a:t>Not have a direct role in invasion or pathogenesis, but may aid in invasion</a:t>
            </a:r>
          </a:p>
          <a:p>
            <a:pPr marL="571500" indent="-571500" algn="just" eaLnBrk="1" hangingPunct="1">
              <a:lnSpc>
                <a:spcPts val="3700"/>
              </a:lnSpc>
              <a:buFont typeface="Calibri" pitchFamily="34" charset="0"/>
              <a:buAutoNum type="romanLcPeriod" startAt="5"/>
            </a:pPr>
            <a:r>
              <a:rPr lang="en-US" altLang="en-US" sz="3000" b="1" smtClean="0">
                <a:solidFill>
                  <a:srgbClr val="002060"/>
                </a:solidFill>
              </a:rPr>
              <a:t>Toxins With Short-Range Effects Related to Invasion</a:t>
            </a:r>
            <a:endParaRPr lang="en-US" altLang="en-US" sz="3000" smtClean="0">
              <a:solidFill>
                <a:srgbClr val="002060"/>
              </a:solidFill>
            </a:endParaRPr>
          </a:p>
          <a:p>
            <a:pPr marL="571500" indent="-571500" algn="just" eaLnBrk="1" hangingPunct="1">
              <a:lnSpc>
                <a:spcPts val="3700"/>
              </a:lnSpc>
            </a:pPr>
            <a:r>
              <a:rPr lang="en-US" altLang="en-US" smtClean="0"/>
              <a:t>Thought to promote bacterial invasion</a:t>
            </a:r>
          </a:p>
          <a:p>
            <a:pPr marL="571500" indent="-571500" algn="just" eaLnBrk="1" hangingPunct="1">
              <a:lnSpc>
                <a:spcPts val="3700"/>
              </a:lnSpc>
            </a:pPr>
            <a:r>
              <a:rPr lang="en-US" altLang="en-US" smtClean="0"/>
              <a:t>Toxins which have adenylate cyclase activity</a:t>
            </a:r>
          </a:p>
          <a:p>
            <a:pPr marL="571500" indent="-571500" algn="just" eaLnBrk="1" hangingPunct="1">
              <a:lnSpc>
                <a:spcPts val="3700"/>
              </a:lnSpc>
            </a:pPr>
            <a:r>
              <a:rPr lang="en-US" altLang="en-US" smtClean="0">
                <a:sym typeface="Symbol" pitchFamily="18" charset="2"/>
              </a:rPr>
              <a:t></a:t>
            </a:r>
            <a:r>
              <a:rPr lang="en-US" altLang="en-US" smtClean="0"/>
              <a:t> cAMP and disruption of cell permeability</a:t>
            </a:r>
            <a:endParaRPr lang="en-US" altLang="en-US" sz="2800" smtClean="0"/>
          </a:p>
          <a:p>
            <a:pPr marL="571500" indent="-571500" algn="just" eaLnBrk="1" hangingPunct="1">
              <a:lnSpc>
                <a:spcPts val="3700"/>
              </a:lnSpc>
              <a:buFont typeface="Wingdings" pitchFamily="2" charset="2"/>
              <a:buChar char="q"/>
            </a:pPr>
            <a:r>
              <a:rPr lang="en-US" altLang="en-US" sz="2800" smtClean="0"/>
              <a:t>e.g. Anthrax toxin (EF) and </a:t>
            </a:r>
            <a:r>
              <a:rPr lang="en-US" altLang="en-US" sz="2800" i="1" smtClean="0"/>
              <a:t>Bordetella pertussis </a:t>
            </a:r>
            <a:r>
              <a:rPr lang="en-US" altLang="en-US" sz="2800" smtClean="0"/>
              <a:t>toxin </a:t>
            </a:r>
          </a:p>
        </p:txBody>
      </p:sp>
      <p:sp>
        <p:nvSpPr>
          <p:cNvPr id="41989"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1990" name="Slide Number Placeholder 4"/>
          <p:cNvSpPr>
            <a:spLocks noGrp="1"/>
          </p:cNvSpPr>
          <p:nvPr>
            <p:ph type="sldNum" sz="quarter" idx="12"/>
          </p:nvPr>
        </p:nvSpPr>
        <p:spPr bwMode="auto">
          <a:noFill/>
          <a:ln>
            <a:miter lim="800000"/>
            <a:headEnd/>
            <a:tailEnd/>
          </a:ln>
        </p:spPr>
        <p:txBody>
          <a:bodyPr/>
          <a:lstStyle/>
          <a:p>
            <a:fld id="{7B664149-9377-4896-8814-F84ADBBAC2D8}" type="slidenum">
              <a:rPr lang="ar-SA" altLang="en-US" smtClean="0">
                <a:cs typeface="Calibri" pitchFamily="34" charset="0"/>
              </a:rPr>
              <a:pPr/>
              <a:t>23</a:t>
            </a:fld>
            <a:endParaRPr lang="ar-SA" altLang="en-US" smtClean="0">
              <a:cs typeface="Calibri" pitchFamily="34" charset="0"/>
            </a:endParaRPr>
          </a:p>
        </p:txBody>
      </p:sp>
    </p:spTree>
    <p:extLst>
      <p:ext uri="{BB962C8B-B14F-4D97-AF65-F5344CB8AC3E}">
        <p14:creationId xmlns:p14="http://schemas.microsoft.com/office/powerpoint/2010/main" val="2362361825"/>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a:xfrm>
            <a:off x="457200" y="274638"/>
            <a:ext cx="8229600" cy="868362"/>
          </a:xfrm>
        </p:spPr>
        <p:txBody>
          <a:bodyPr/>
          <a:lstStyle/>
          <a:p>
            <a:pPr eaLnBrk="1" hangingPunct="1"/>
            <a:r>
              <a:rPr lang="en-US" altLang="en-US" b="1" smtClean="0">
                <a:solidFill>
                  <a:srgbClr val="002060"/>
                </a:solidFill>
                <a:latin typeface="Arial Narrow" pitchFamily="34" charset="0"/>
              </a:rPr>
              <a:t>Shigella species</a:t>
            </a:r>
          </a:p>
        </p:txBody>
      </p:sp>
      <p:sp>
        <p:nvSpPr>
          <p:cNvPr id="346115" name="Rectangle 3"/>
          <p:cNvSpPr>
            <a:spLocks noGrp="1" noChangeArrowheads="1"/>
          </p:cNvSpPr>
          <p:nvPr>
            <p:ph idx="1"/>
          </p:nvPr>
        </p:nvSpPr>
        <p:spPr>
          <a:xfrm>
            <a:off x="457200" y="1066800"/>
            <a:ext cx="8229600" cy="5334000"/>
          </a:xfrm>
        </p:spPr>
        <p:txBody>
          <a:bodyPr/>
          <a:lstStyle/>
          <a:p>
            <a:pPr marL="533400" indent="-533400" algn="just" eaLnBrk="1" hangingPunct="1">
              <a:lnSpc>
                <a:spcPct val="80000"/>
              </a:lnSpc>
              <a:buSzPct val="145000"/>
              <a:buFont typeface="Wingdings" pitchFamily="2" charset="2"/>
              <a:buChar char="§"/>
            </a:pPr>
            <a:r>
              <a:rPr lang="en-US" altLang="en-US" sz="2800" b="1" smtClean="0">
                <a:solidFill>
                  <a:srgbClr val="7030A0"/>
                </a:solidFill>
                <a:latin typeface="Arial Narrow" pitchFamily="34" charset="0"/>
                <a:ea typeface="Majalla UI"/>
                <a:cs typeface="Majalla UI"/>
              </a:rPr>
              <a:t>Disease: </a:t>
            </a:r>
          </a:p>
          <a:p>
            <a:pPr marL="533400" indent="-533400" algn="just" eaLnBrk="1" hangingPunct="1">
              <a:lnSpc>
                <a:spcPct val="80000"/>
              </a:lnSpc>
              <a:buSzPct val="145000"/>
              <a:buFont typeface="Wingdings" pitchFamily="2" charset="2"/>
              <a:buChar char="§"/>
            </a:pPr>
            <a:r>
              <a:rPr lang="en-US" altLang="en-US" sz="2800" smtClean="0">
                <a:latin typeface="Arial Narrow" pitchFamily="34" charset="0"/>
                <a:ea typeface="Majalla UI"/>
                <a:cs typeface="Majalla UI"/>
              </a:rPr>
              <a:t>Bacillary dysentery (</a:t>
            </a:r>
            <a:r>
              <a:rPr lang="en-US" altLang="en-US" sz="2800" b="1" smtClean="0">
                <a:solidFill>
                  <a:srgbClr val="FF0000"/>
                </a:solidFill>
              </a:rPr>
              <a:t>Shigellosis)</a:t>
            </a:r>
            <a:endParaRPr lang="en-US" altLang="en-US" sz="2800" smtClean="0">
              <a:latin typeface="Arial Narrow" pitchFamily="34" charset="0"/>
              <a:ea typeface="Majalla UI"/>
              <a:cs typeface="Majalla UI"/>
            </a:endParaRPr>
          </a:p>
          <a:p>
            <a:pPr marL="533400" indent="-533400" algn="just" eaLnBrk="1" hangingPunct="1">
              <a:lnSpc>
                <a:spcPct val="80000"/>
              </a:lnSpc>
              <a:buSzPct val="145000"/>
              <a:buFont typeface="Wingdings" pitchFamily="2" charset="2"/>
              <a:buChar char="§"/>
            </a:pPr>
            <a:r>
              <a:rPr lang="en-US" altLang="en-US" sz="2800" i="1" smtClean="0">
                <a:latin typeface="Arial Narrow" pitchFamily="34" charset="0"/>
                <a:ea typeface="Majalla UI"/>
                <a:cs typeface="Majalla UI"/>
              </a:rPr>
              <a:t>S. sonnei</a:t>
            </a:r>
            <a:r>
              <a:rPr lang="en-US" altLang="en-US" sz="2800" smtClean="0">
                <a:latin typeface="Arial Narrow" pitchFamily="34" charset="0"/>
                <a:ea typeface="Majalla UI"/>
                <a:cs typeface="Majalla UI"/>
              </a:rPr>
              <a:t> is the most common, followed by </a:t>
            </a:r>
            <a:r>
              <a:rPr lang="en-US" altLang="en-US" sz="2800" i="1" smtClean="0">
                <a:latin typeface="Arial Narrow" pitchFamily="34" charset="0"/>
                <a:ea typeface="Majalla UI"/>
                <a:cs typeface="Majalla UI"/>
              </a:rPr>
              <a:t>S. flexneri</a:t>
            </a:r>
            <a:endParaRPr lang="en-US" altLang="en-US" sz="2800" smtClean="0">
              <a:latin typeface="Arial Narrow" pitchFamily="34" charset="0"/>
              <a:ea typeface="Majalla UI"/>
              <a:cs typeface="Majalla UI"/>
            </a:endParaRPr>
          </a:p>
          <a:p>
            <a:pPr marL="533400" indent="-533400" algn="just" eaLnBrk="1" hangingPunct="1">
              <a:lnSpc>
                <a:spcPct val="80000"/>
              </a:lnSpc>
              <a:buSzPct val="145000"/>
              <a:buFont typeface="Wingdings" pitchFamily="2" charset="2"/>
              <a:buChar char="§"/>
            </a:pPr>
            <a:r>
              <a:rPr lang="en-US" altLang="en-US" sz="2800" b="1" smtClean="0">
                <a:solidFill>
                  <a:srgbClr val="7030A0"/>
                </a:solidFill>
                <a:latin typeface="Arial Narrow" pitchFamily="34" charset="0"/>
                <a:ea typeface="Majalla UI"/>
                <a:cs typeface="Majalla UI"/>
              </a:rPr>
              <a:t>Mode of Transmission</a:t>
            </a:r>
          </a:p>
          <a:p>
            <a:pPr marL="533400" indent="-533400" algn="just" eaLnBrk="1" hangingPunct="1">
              <a:lnSpc>
                <a:spcPct val="80000"/>
              </a:lnSpc>
              <a:buSzPct val="145000"/>
              <a:buFont typeface="Wingdings" pitchFamily="2" charset="2"/>
              <a:buChar char="§"/>
            </a:pPr>
            <a:r>
              <a:rPr lang="en-US" altLang="en-US" sz="2800" smtClean="0">
                <a:latin typeface="Arial Narrow" pitchFamily="34" charset="0"/>
                <a:ea typeface="Majalla UI"/>
                <a:cs typeface="Majalla UI"/>
              </a:rPr>
              <a:t>Oral-fecal transmission</a:t>
            </a:r>
          </a:p>
          <a:p>
            <a:pPr marL="533400" indent="-533400" algn="just" eaLnBrk="1" hangingPunct="1">
              <a:lnSpc>
                <a:spcPct val="80000"/>
              </a:lnSpc>
              <a:buSzPct val="145000"/>
              <a:buFont typeface="Wingdings" pitchFamily="2" charset="2"/>
              <a:buChar char="§"/>
            </a:pPr>
            <a:r>
              <a:rPr lang="en-US" altLang="en-US" sz="2800" smtClean="0">
                <a:latin typeface="Arial Narrow" pitchFamily="34" charset="0"/>
                <a:ea typeface="Majalla UI"/>
                <a:cs typeface="Majalla UI"/>
              </a:rPr>
              <a:t>&lt;200 bacilli are needed for infection in health individuals</a:t>
            </a:r>
            <a:endParaRPr lang="en-US" altLang="en-US" sz="2800" b="1" smtClean="0">
              <a:solidFill>
                <a:schemeClr val="accent2"/>
              </a:solidFill>
              <a:latin typeface="Arial Narrow" pitchFamily="34" charset="0"/>
              <a:ea typeface="Majalla UI"/>
              <a:cs typeface="Majalla UI"/>
            </a:endParaRPr>
          </a:p>
          <a:p>
            <a:pPr marL="533400" indent="-533400" algn="just" eaLnBrk="1" hangingPunct="1">
              <a:lnSpc>
                <a:spcPct val="80000"/>
              </a:lnSpc>
              <a:buSzPct val="145000"/>
              <a:buFont typeface="Wingdings" pitchFamily="2" charset="2"/>
              <a:buChar char="§"/>
            </a:pPr>
            <a:r>
              <a:rPr lang="en-US" altLang="en-US" sz="2800" b="1" smtClean="0">
                <a:solidFill>
                  <a:srgbClr val="7030A0"/>
                </a:solidFill>
                <a:latin typeface="Arial Narrow" pitchFamily="34" charset="0"/>
                <a:ea typeface="Majalla UI"/>
                <a:cs typeface="Majalla UI"/>
              </a:rPr>
              <a:t>Incubation periods </a:t>
            </a:r>
          </a:p>
          <a:p>
            <a:pPr marL="533400" indent="-533400" algn="just" eaLnBrk="1" hangingPunct="1">
              <a:lnSpc>
                <a:spcPct val="80000"/>
              </a:lnSpc>
              <a:buSzPct val="145000"/>
              <a:buFont typeface="Wingdings" pitchFamily="2" charset="2"/>
              <a:buChar char="§"/>
            </a:pPr>
            <a:r>
              <a:rPr lang="en-US" altLang="en-US" sz="2800" smtClean="0">
                <a:latin typeface="Arial Narrow" pitchFamily="34" charset="0"/>
                <a:ea typeface="Majalla UI"/>
                <a:cs typeface="Majalla UI"/>
              </a:rPr>
              <a:t>It varies between 1-3 days</a:t>
            </a:r>
          </a:p>
          <a:p>
            <a:pPr marL="533400" indent="-533400" algn="just" eaLnBrk="1" hangingPunct="1">
              <a:lnSpc>
                <a:spcPct val="80000"/>
              </a:lnSpc>
              <a:buSzPct val="145000"/>
              <a:buFont typeface="Wingdings" pitchFamily="2" charset="2"/>
              <a:buChar char="§"/>
            </a:pPr>
            <a:r>
              <a:rPr lang="en-US" altLang="en-US" sz="2800" b="1" smtClean="0">
                <a:solidFill>
                  <a:srgbClr val="7030A0"/>
                </a:solidFill>
                <a:latin typeface="Arial Narrow" pitchFamily="34" charset="0"/>
                <a:ea typeface="Majalla UI"/>
                <a:cs typeface="Majalla UI"/>
              </a:rPr>
              <a:t>Symptoms</a:t>
            </a:r>
          </a:p>
          <a:p>
            <a:pPr marL="533400" indent="-533400" algn="just" eaLnBrk="1" hangingPunct="1">
              <a:lnSpc>
                <a:spcPct val="80000"/>
              </a:lnSpc>
              <a:buSzPct val="145000"/>
              <a:buFont typeface="Wingdings" pitchFamily="2" charset="2"/>
              <a:buChar char="§"/>
            </a:pPr>
            <a:r>
              <a:rPr lang="en-US" altLang="en-US" sz="2800" smtClean="0">
                <a:latin typeface="Arial Narrow" pitchFamily="34" charset="0"/>
                <a:ea typeface="Majalla UI"/>
                <a:cs typeface="Majalla UI"/>
              </a:rPr>
              <a:t>Ranges from asymptomatic to severe bacillary dysentery</a:t>
            </a:r>
          </a:p>
          <a:p>
            <a:pPr marL="533400" indent="-533400" algn="just" eaLnBrk="1" hangingPunct="1">
              <a:lnSpc>
                <a:spcPct val="80000"/>
              </a:lnSpc>
              <a:buSzPct val="145000"/>
              <a:buFont typeface="Wingdings" pitchFamily="2" charset="2"/>
              <a:buChar char="§"/>
            </a:pPr>
            <a:r>
              <a:rPr lang="en-US" altLang="en-US" sz="2800" smtClean="0">
                <a:latin typeface="Arial Narrow" pitchFamily="34" charset="0"/>
                <a:ea typeface="Majalla UI"/>
                <a:cs typeface="Majalla UI"/>
              </a:rPr>
              <a:t>Watery diarrhea changing to dysentery with frequent small stools with blood, pus and mucus</a:t>
            </a:r>
          </a:p>
          <a:p>
            <a:pPr marL="533400" indent="-533400" algn="just" eaLnBrk="1" hangingPunct="1">
              <a:lnSpc>
                <a:spcPct val="80000"/>
              </a:lnSpc>
              <a:buSzPct val="145000"/>
              <a:buFont typeface="Wingdings" pitchFamily="2" charset="2"/>
              <a:buChar char="§"/>
            </a:pPr>
            <a:r>
              <a:rPr lang="en-US" altLang="en-US" sz="2800" smtClean="0">
                <a:latin typeface="Arial Narrow" pitchFamily="34" charset="0"/>
                <a:ea typeface="Majalla UI"/>
                <a:cs typeface="Majalla UI"/>
              </a:rPr>
              <a:t>Fever, tenesmus and abdominal cramps</a:t>
            </a:r>
          </a:p>
        </p:txBody>
      </p:sp>
      <p:sp>
        <p:nvSpPr>
          <p:cNvPr id="34611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46118" name="Slide Number Placeholder 4"/>
          <p:cNvSpPr>
            <a:spLocks noGrp="1"/>
          </p:cNvSpPr>
          <p:nvPr>
            <p:ph type="sldNum" sz="quarter" idx="12"/>
          </p:nvPr>
        </p:nvSpPr>
        <p:spPr bwMode="auto">
          <a:noFill/>
          <a:ln>
            <a:miter lim="800000"/>
            <a:headEnd/>
            <a:tailEnd/>
          </a:ln>
        </p:spPr>
        <p:txBody>
          <a:bodyPr/>
          <a:lstStyle/>
          <a:p>
            <a:fld id="{08FE775D-F348-40B6-8CD7-46E8F21E5F50}" type="slidenum">
              <a:rPr lang="ar-SA" altLang="en-US" smtClean="0"/>
              <a:pPr/>
              <a:t>230</a:t>
            </a:fld>
            <a:endParaRPr lang="ar-SA" altLang="en-US" smtClean="0"/>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Title 5"/>
          <p:cNvSpPr>
            <a:spLocks noGrp="1"/>
          </p:cNvSpPr>
          <p:nvPr>
            <p:ph type="title"/>
          </p:nvPr>
        </p:nvSpPr>
        <p:spPr/>
        <p:txBody>
          <a:bodyPr/>
          <a:lstStyle/>
          <a:p>
            <a:r>
              <a:rPr lang="en-US" altLang="en-US" b="1" smtClean="0">
                <a:solidFill>
                  <a:srgbClr val="002060"/>
                </a:solidFill>
                <a:latin typeface="Arial Narrow" pitchFamily="34" charset="0"/>
                <a:ea typeface="Majalla UI"/>
                <a:cs typeface="Majalla UI"/>
              </a:rPr>
              <a:t>Stages of shigellosis</a:t>
            </a:r>
            <a:endParaRPr lang="ar-SA" altLang="en-US" smtClean="0">
              <a:solidFill>
                <a:srgbClr val="002060"/>
              </a:solidFill>
            </a:endParaRPr>
          </a:p>
        </p:txBody>
      </p:sp>
      <p:sp>
        <p:nvSpPr>
          <p:cNvPr id="347139" name="Rectangle 3"/>
          <p:cNvSpPr>
            <a:spLocks noGrp="1" noChangeArrowheads="1"/>
          </p:cNvSpPr>
          <p:nvPr>
            <p:ph idx="1"/>
          </p:nvPr>
        </p:nvSpPr>
        <p:spPr>
          <a:xfrm>
            <a:off x="457200" y="1143000"/>
            <a:ext cx="8229600" cy="5257800"/>
          </a:xfrm>
        </p:spPr>
        <p:txBody>
          <a:bodyPr/>
          <a:lstStyle/>
          <a:p>
            <a:pPr marL="533400" indent="-533400" algn="just" eaLnBrk="1" hangingPunct="1">
              <a:lnSpc>
                <a:spcPts val="3200"/>
              </a:lnSpc>
              <a:buFont typeface="Gill Sans MT" pitchFamily="34" charset="0"/>
              <a:buAutoNum type="alphaUcPeriod"/>
            </a:pPr>
            <a:r>
              <a:rPr lang="en-US" altLang="en-US" sz="2800" b="1" smtClean="0">
                <a:solidFill>
                  <a:srgbClr val="7030A0"/>
                </a:solidFill>
                <a:latin typeface="Arial Narrow" pitchFamily="34" charset="0"/>
                <a:ea typeface="Majalla UI"/>
                <a:cs typeface="Majalla UI"/>
              </a:rPr>
              <a:t>Early stage</a:t>
            </a:r>
            <a:r>
              <a:rPr lang="en-US" altLang="en-US" sz="2800" smtClean="0">
                <a:solidFill>
                  <a:srgbClr val="7030A0"/>
                </a:solidFill>
                <a:latin typeface="Arial Narrow" pitchFamily="34" charset="0"/>
                <a:ea typeface="Majalla UI"/>
                <a:cs typeface="Majalla UI"/>
              </a:rPr>
              <a:t>: </a:t>
            </a:r>
          </a:p>
          <a:p>
            <a:pPr marL="808038" lvl="1" indent="-533400" algn="just" eaLnBrk="1" hangingPunct="1">
              <a:lnSpc>
                <a:spcPts val="3200"/>
              </a:lnSpc>
              <a:buFont typeface="Gill Sans MT" pitchFamily="34" charset="0"/>
              <a:buAutoNum type="arabicPeriod"/>
            </a:pPr>
            <a:r>
              <a:rPr lang="en-US" altLang="en-US" smtClean="0">
                <a:latin typeface="Arial Narrow" pitchFamily="34" charset="0"/>
                <a:ea typeface="Majalla UI"/>
                <a:cs typeface="Majalla UI"/>
              </a:rPr>
              <a:t>Ingestion of contaminated food or water</a:t>
            </a:r>
          </a:p>
          <a:p>
            <a:pPr marL="808038" lvl="1" indent="-533400" algn="just" eaLnBrk="1" hangingPunct="1">
              <a:lnSpc>
                <a:spcPts val="3200"/>
              </a:lnSpc>
              <a:buFont typeface="Gill Sans MT" pitchFamily="34" charset="0"/>
              <a:buAutoNum type="arabicPeriod"/>
            </a:pPr>
            <a:r>
              <a:rPr lang="en-US" altLang="en-US" smtClean="0">
                <a:latin typeface="Arial Narrow" pitchFamily="34" charset="0"/>
                <a:ea typeface="Majalla UI"/>
                <a:cs typeface="Majalla UI"/>
              </a:rPr>
              <a:t>Noninvasive colonization and cell multiplication </a:t>
            </a:r>
          </a:p>
          <a:p>
            <a:pPr marL="808038" lvl="1" indent="-533400" algn="just" eaLnBrk="1" hangingPunct="1">
              <a:lnSpc>
                <a:spcPts val="3200"/>
              </a:lnSpc>
              <a:buFont typeface="Gill Sans MT" pitchFamily="34" charset="0"/>
              <a:buAutoNum type="arabicPeriod"/>
            </a:pPr>
            <a:r>
              <a:rPr lang="en-US" altLang="en-US" smtClean="0">
                <a:latin typeface="Arial Narrow" pitchFamily="34" charset="0"/>
                <a:ea typeface="Majalla UI"/>
                <a:cs typeface="Majalla UI"/>
              </a:rPr>
              <a:t>Production of the </a:t>
            </a:r>
            <a:r>
              <a:rPr lang="en-US" altLang="en-US" b="1" smtClean="0">
                <a:solidFill>
                  <a:srgbClr val="FF0000"/>
                </a:solidFill>
                <a:latin typeface="Arial Narrow" pitchFamily="34" charset="0"/>
                <a:ea typeface="Majalla UI"/>
                <a:cs typeface="Majalla UI"/>
              </a:rPr>
              <a:t>enterotoxin</a:t>
            </a:r>
            <a:r>
              <a:rPr lang="en-US" altLang="en-US" smtClean="0">
                <a:latin typeface="Arial Narrow" pitchFamily="34" charset="0"/>
                <a:ea typeface="Majalla UI"/>
                <a:cs typeface="Majalla UI"/>
              </a:rPr>
              <a:t> in the </a:t>
            </a:r>
            <a:r>
              <a:rPr lang="en-US" altLang="en-US" b="1" smtClean="0">
                <a:solidFill>
                  <a:srgbClr val="FF0000"/>
                </a:solidFill>
                <a:latin typeface="Arial Narrow" pitchFamily="34" charset="0"/>
                <a:ea typeface="Majalla UI"/>
                <a:cs typeface="Majalla UI"/>
              </a:rPr>
              <a:t>small intestine</a:t>
            </a:r>
            <a:r>
              <a:rPr lang="en-US" altLang="en-US" smtClean="0">
                <a:latin typeface="Arial Narrow" pitchFamily="34" charset="0"/>
                <a:ea typeface="Majalla UI"/>
                <a:cs typeface="Majalla UI"/>
              </a:rPr>
              <a:t> </a:t>
            </a:r>
          </a:p>
          <a:p>
            <a:pPr marL="808038" lvl="1" indent="-533400" algn="just" eaLnBrk="1" hangingPunct="1">
              <a:lnSpc>
                <a:spcPts val="3200"/>
              </a:lnSpc>
              <a:buFont typeface="Gill Sans MT" pitchFamily="34" charset="0"/>
              <a:buAutoNum type="arabicPeriod"/>
            </a:pPr>
            <a:r>
              <a:rPr lang="en-US" altLang="en-US" b="1" smtClean="0">
                <a:latin typeface="Arial Narrow" pitchFamily="34" charset="0"/>
                <a:ea typeface="Majalla UI"/>
                <a:cs typeface="Majalla UI"/>
              </a:rPr>
              <a:t>Watery diarrhea</a:t>
            </a:r>
            <a:r>
              <a:rPr lang="en-US" altLang="en-US" smtClean="0">
                <a:latin typeface="Arial Narrow" pitchFamily="34" charset="0"/>
                <a:ea typeface="Majalla UI"/>
                <a:cs typeface="Majalla UI"/>
              </a:rPr>
              <a:t> attributed to </a:t>
            </a:r>
            <a:r>
              <a:rPr lang="en-US" altLang="en-US" b="1" smtClean="0">
                <a:solidFill>
                  <a:srgbClr val="FF0000"/>
                </a:solidFill>
                <a:latin typeface="Arial Narrow" pitchFamily="34" charset="0"/>
                <a:ea typeface="Majalla UI"/>
                <a:cs typeface="Majalla UI"/>
              </a:rPr>
              <a:t>enterotoxic</a:t>
            </a:r>
            <a:r>
              <a:rPr lang="en-US" altLang="en-US" b="1" smtClean="0">
                <a:latin typeface="Arial Narrow" pitchFamily="34" charset="0"/>
                <a:ea typeface="Majalla UI"/>
                <a:cs typeface="Majalla UI"/>
              </a:rPr>
              <a:t> </a:t>
            </a:r>
            <a:r>
              <a:rPr lang="en-US" altLang="en-US" smtClean="0">
                <a:latin typeface="Arial Narrow" pitchFamily="34" charset="0"/>
                <a:ea typeface="Majalla UI"/>
                <a:cs typeface="Majalla UI"/>
              </a:rPr>
              <a:t>activity of </a:t>
            </a:r>
            <a:r>
              <a:rPr lang="en-US" altLang="en-US" b="1" smtClean="0">
                <a:latin typeface="Arial Narrow" pitchFamily="34" charset="0"/>
                <a:ea typeface="Majalla UI"/>
                <a:cs typeface="Majalla UI"/>
              </a:rPr>
              <a:t>Shiga toxin (similar to LT of ETEC)</a:t>
            </a:r>
          </a:p>
          <a:p>
            <a:pPr marL="808038" lvl="1" indent="-533400" algn="just" eaLnBrk="1" hangingPunct="1">
              <a:lnSpc>
                <a:spcPts val="3200"/>
              </a:lnSpc>
              <a:buFont typeface="Gill Sans MT" pitchFamily="34" charset="0"/>
              <a:buAutoNum type="arabicPeriod"/>
            </a:pPr>
            <a:r>
              <a:rPr lang="en-US" altLang="en-US" smtClean="0">
                <a:latin typeface="Arial Narrow" pitchFamily="34" charset="0"/>
                <a:ea typeface="Majalla UI"/>
                <a:cs typeface="Majalla UI"/>
              </a:rPr>
              <a:t> Fever attributed to </a:t>
            </a:r>
            <a:r>
              <a:rPr lang="en-US" altLang="en-US" b="1" smtClean="0">
                <a:solidFill>
                  <a:srgbClr val="FF0000"/>
                </a:solidFill>
                <a:latin typeface="Arial Narrow" pitchFamily="34" charset="0"/>
                <a:ea typeface="Majalla UI"/>
                <a:cs typeface="Majalla UI"/>
              </a:rPr>
              <a:t>neurotoxic</a:t>
            </a:r>
            <a:r>
              <a:rPr lang="en-US" altLang="en-US" smtClean="0">
                <a:solidFill>
                  <a:srgbClr val="FF0000"/>
                </a:solidFill>
                <a:latin typeface="Arial Narrow" pitchFamily="34" charset="0"/>
                <a:ea typeface="Majalla UI"/>
                <a:cs typeface="Majalla UI"/>
              </a:rPr>
              <a:t> </a:t>
            </a:r>
            <a:r>
              <a:rPr lang="en-US" altLang="en-US" smtClean="0">
                <a:latin typeface="Arial Narrow" pitchFamily="34" charset="0"/>
                <a:ea typeface="Majalla UI"/>
                <a:cs typeface="Majalla UI"/>
              </a:rPr>
              <a:t>activity of toxin</a:t>
            </a:r>
            <a:endParaRPr lang="en-US" altLang="en-US" b="1" smtClean="0">
              <a:latin typeface="Arial Narrow" pitchFamily="34" charset="0"/>
              <a:ea typeface="Majalla UI"/>
              <a:cs typeface="Majalla UI"/>
            </a:endParaRPr>
          </a:p>
          <a:p>
            <a:pPr marL="533400" indent="-533400" algn="just" eaLnBrk="1" hangingPunct="1">
              <a:lnSpc>
                <a:spcPts val="3200"/>
              </a:lnSpc>
              <a:buFont typeface="Gill Sans MT" pitchFamily="34" charset="0"/>
              <a:buAutoNum type="alphaUcPeriod" startAt="2"/>
            </a:pPr>
            <a:r>
              <a:rPr lang="en-US" altLang="en-US" sz="2800" b="1" smtClean="0">
                <a:solidFill>
                  <a:srgbClr val="7030A0"/>
                </a:solidFill>
                <a:latin typeface="Arial Narrow" pitchFamily="34" charset="0"/>
                <a:ea typeface="Majalla UI"/>
                <a:cs typeface="Majalla UI"/>
              </a:rPr>
              <a:t>Second stage: </a:t>
            </a:r>
          </a:p>
          <a:p>
            <a:pPr marL="808038" lvl="1" indent="-533400" algn="just" eaLnBrk="1" hangingPunct="1">
              <a:lnSpc>
                <a:spcPts val="3200"/>
              </a:lnSpc>
              <a:buFont typeface="Gill Sans MT" pitchFamily="34" charset="0"/>
              <a:buAutoNum type="arabicPeriod"/>
            </a:pPr>
            <a:r>
              <a:rPr lang="en-US" altLang="en-US" smtClean="0">
                <a:latin typeface="Arial Narrow" pitchFamily="34" charset="0"/>
                <a:ea typeface="Majalla UI"/>
                <a:cs typeface="Majalla UI"/>
              </a:rPr>
              <a:t>Adherence to and tissue invasion of </a:t>
            </a:r>
            <a:r>
              <a:rPr lang="en-US" altLang="en-US" b="1" smtClean="0">
                <a:solidFill>
                  <a:srgbClr val="FF0000"/>
                </a:solidFill>
                <a:latin typeface="Arial Narrow" pitchFamily="34" charset="0"/>
                <a:ea typeface="Majalla UI"/>
                <a:cs typeface="Majalla UI"/>
              </a:rPr>
              <a:t>large intestine </a:t>
            </a:r>
          </a:p>
          <a:p>
            <a:pPr marL="808038" lvl="1" indent="-533400" algn="just" eaLnBrk="1" hangingPunct="1">
              <a:lnSpc>
                <a:spcPts val="3200"/>
              </a:lnSpc>
              <a:buFont typeface="Gill Sans MT" pitchFamily="34" charset="0"/>
              <a:buAutoNum type="arabicPeriod"/>
            </a:pPr>
            <a:r>
              <a:rPr lang="en-US" altLang="en-US" smtClean="0">
                <a:latin typeface="Arial Narrow" pitchFamily="34" charset="0"/>
                <a:ea typeface="Majalla UI"/>
                <a:cs typeface="Majalla UI"/>
              </a:rPr>
              <a:t>Typical symptoms of dysentery </a:t>
            </a:r>
          </a:p>
          <a:p>
            <a:pPr marL="808038" lvl="1" indent="-533400" algn="just" eaLnBrk="1" hangingPunct="1">
              <a:lnSpc>
                <a:spcPts val="3200"/>
              </a:lnSpc>
              <a:buFont typeface="Gill Sans MT" pitchFamily="34" charset="0"/>
              <a:buAutoNum type="arabicPeriod"/>
            </a:pPr>
            <a:r>
              <a:rPr lang="en-US" altLang="en-US" b="1" smtClean="0">
                <a:solidFill>
                  <a:srgbClr val="FF0000"/>
                </a:solidFill>
                <a:latin typeface="Arial Narrow" pitchFamily="34" charset="0"/>
                <a:ea typeface="Majalla UI"/>
                <a:cs typeface="Majalla UI"/>
              </a:rPr>
              <a:t>Cytotoxic activity</a:t>
            </a:r>
            <a:r>
              <a:rPr lang="en-US" altLang="en-US" smtClean="0">
                <a:latin typeface="Arial Narrow" pitchFamily="34" charset="0"/>
                <a:ea typeface="Majalla UI"/>
                <a:cs typeface="Majalla UI"/>
              </a:rPr>
              <a:t> of Shiga toxin increases severity</a:t>
            </a:r>
          </a:p>
        </p:txBody>
      </p:sp>
      <p:sp>
        <p:nvSpPr>
          <p:cNvPr id="347141"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347142" name="Slide Number Placeholder 3"/>
          <p:cNvSpPr>
            <a:spLocks noGrp="1"/>
          </p:cNvSpPr>
          <p:nvPr>
            <p:ph type="sldNum" sz="quarter" idx="12"/>
          </p:nvPr>
        </p:nvSpPr>
        <p:spPr bwMode="auto">
          <a:noFill/>
          <a:ln>
            <a:miter lim="800000"/>
            <a:headEnd/>
            <a:tailEnd/>
          </a:ln>
        </p:spPr>
        <p:txBody>
          <a:bodyPr/>
          <a:lstStyle/>
          <a:p>
            <a:fld id="{FB055865-1131-4694-A602-19784A996FCA}" type="slidenum">
              <a:rPr lang="ar-SA" altLang="en-US" smtClean="0"/>
              <a:pPr/>
              <a:t>231</a:t>
            </a:fld>
            <a:endParaRPr lang="ar-SA" altLang="en-US" smtClean="0"/>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Title 1"/>
          <p:cNvSpPr>
            <a:spLocks noGrp="1"/>
          </p:cNvSpPr>
          <p:nvPr>
            <p:ph type="title"/>
          </p:nvPr>
        </p:nvSpPr>
        <p:spPr/>
        <p:txBody>
          <a:bodyPr/>
          <a:lstStyle/>
          <a:p>
            <a:r>
              <a:rPr lang="en-US" altLang="en-US" sz="4000" b="1" smtClean="0">
                <a:solidFill>
                  <a:srgbClr val="002060"/>
                </a:solidFill>
                <a:latin typeface="Arial Narrow" pitchFamily="34" charset="0"/>
                <a:ea typeface="Majalla UI"/>
                <a:cs typeface="Majalla UI"/>
              </a:rPr>
              <a:t>Laboratory identification</a:t>
            </a:r>
            <a:endParaRPr lang="en-US" altLang="en-US" smtClean="0">
              <a:solidFill>
                <a:srgbClr val="002060"/>
              </a:solidFill>
              <a:ea typeface="Majalla UI"/>
              <a:cs typeface="Majalla UI"/>
            </a:endParaRPr>
          </a:p>
        </p:txBody>
      </p:sp>
      <p:sp>
        <p:nvSpPr>
          <p:cNvPr id="348163" name="Content Placeholder 2"/>
          <p:cNvSpPr>
            <a:spLocks noGrp="1"/>
          </p:cNvSpPr>
          <p:nvPr>
            <p:ph idx="1"/>
          </p:nvPr>
        </p:nvSpPr>
        <p:spPr>
          <a:xfrm>
            <a:off x="457200" y="1219200"/>
            <a:ext cx="8229600" cy="5181600"/>
          </a:xfrm>
        </p:spPr>
        <p:txBody>
          <a:bodyPr/>
          <a:lstStyle/>
          <a:p>
            <a:pPr algn="just">
              <a:lnSpc>
                <a:spcPts val="2900"/>
              </a:lnSpc>
            </a:pPr>
            <a:r>
              <a:rPr lang="en-US" altLang="en-US" sz="2800" b="1" u="sng" smtClean="0">
                <a:solidFill>
                  <a:srgbClr val="7030A0"/>
                </a:solidFill>
                <a:latin typeface="Arial Narrow" pitchFamily="34" charset="0"/>
                <a:ea typeface="Majalla UI"/>
                <a:cs typeface="Majalla UI"/>
              </a:rPr>
              <a:t>Specimen:</a:t>
            </a:r>
            <a:r>
              <a:rPr lang="en-US" altLang="en-US" sz="2800" b="1" smtClean="0">
                <a:solidFill>
                  <a:srgbClr val="7030A0"/>
                </a:solidFill>
                <a:latin typeface="Arial Narrow" pitchFamily="34" charset="0"/>
                <a:ea typeface="Majalla UI"/>
                <a:cs typeface="Majalla UI"/>
              </a:rPr>
              <a:t> </a:t>
            </a:r>
          </a:p>
          <a:p>
            <a:pPr lvl="1" algn="just">
              <a:lnSpc>
                <a:spcPts val="2900"/>
              </a:lnSpc>
            </a:pPr>
            <a:r>
              <a:rPr lang="en-US" altLang="en-US" smtClean="0">
                <a:latin typeface="Arial Narrow" pitchFamily="34" charset="0"/>
                <a:ea typeface="Majalla UI"/>
                <a:cs typeface="Majalla UI"/>
              </a:rPr>
              <a:t>Stool (mucous bloody part of stool) or rectal swap</a:t>
            </a:r>
          </a:p>
          <a:p>
            <a:pPr algn="just">
              <a:lnSpc>
                <a:spcPts val="2900"/>
              </a:lnSpc>
            </a:pPr>
            <a:r>
              <a:rPr lang="en-US" altLang="en-US" sz="2800" b="1" u="sng" smtClean="0">
                <a:solidFill>
                  <a:srgbClr val="7030A0"/>
                </a:solidFill>
                <a:latin typeface="Arial Narrow" pitchFamily="34" charset="0"/>
                <a:ea typeface="Majalla UI"/>
                <a:cs typeface="Majalla UI"/>
              </a:rPr>
              <a:t>Stool culture</a:t>
            </a:r>
            <a:r>
              <a:rPr lang="en-US" altLang="en-US" sz="2800" b="1" smtClean="0">
                <a:solidFill>
                  <a:srgbClr val="7030A0"/>
                </a:solidFill>
                <a:latin typeface="Arial Narrow" pitchFamily="34" charset="0"/>
                <a:ea typeface="Majalla UI"/>
                <a:cs typeface="Majalla UI"/>
              </a:rPr>
              <a:t> </a:t>
            </a:r>
          </a:p>
          <a:p>
            <a:pPr lvl="1" algn="just">
              <a:lnSpc>
                <a:spcPts val="2900"/>
              </a:lnSpc>
            </a:pPr>
            <a:r>
              <a:rPr lang="en-US" altLang="en-US" smtClean="0">
                <a:latin typeface="Arial Narrow" pitchFamily="34" charset="0"/>
                <a:ea typeface="Majalla UI"/>
                <a:cs typeface="Majalla UI"/>
              </a:rPr>
              <a:t>Specimen is inoculated in Selenite broth at 37</a:t>
            </a:r>
            <a:r>
              <a:rPr lang="en-US" altLang="en-US" baseline="30000" smtClean="0">
                <a:latin typeface="Arial Narrow" pitchFamily="34" charset="0"/>
                <a:ea typeface="Majalla UI"/>
                <a:cs typeface="Majalla UI"/>
              </a:rPr>
              <a:t>0</a:t>
            </a:r>
            <a:r>
              <a:rPr lang="en-US" altLang="en-US" smtClean="0">
                <a:latin typeface="Arial Narrow" pitchFamily="34" charset="0"/>
                <a:ea typeface="Majalla UI"/>
                <a:cs typeface="Majalla UI"/>
              </a:rPr>
              <a:t>C for 24 h</a:t>
            </a:r>
          </a:p>
          <a:p>
            <a:pPr lvl="1" algn="just">
              <a:lnSpc>
                <a:spcPts val="2900"/>
              </a:lnSpc>
            </a:pPr>
            <a:r>
              <a:rPr lang="en-US" altLang="en-US" smtClean="0">
                <a:latin typeface="Arial Narrow" pitchFamily="34" charset="0"/>
                <a:ea typeface="Majalla UI"/>
                <a:cs typeface="Majalla UI"/>
              </a:rPr>
              <a:t>Then subculture on MacConkey or SS</a:t>
            </a:r>
          </a:p>
          <a:p>
            <a:pPr lvl="1" algn="just">
              <a:lnSpc>
                <a:spcPts val="2900"/>
              </a:lnSpc>
            </a:pPr>
            <a:r>
              <a:rPr lang="en-US" altLang="en-US" b="1" smtClean="0">
                <a:solidFill>
                  <a:srgbClr val="002060"/>
                </a:solidFill>
                <a:latin typeface="Arial Narrow" pitchFamily="34" charset="0"/>
                <a:ea typeface="Majalla UI"/>
                <a:cs typeface="Majalla UI"/>
              </a:rPr>
              <a:t>On MacConkey agar:</a:t>
            </a:r>
            <a:r>
              <a:rPr lang="en-US" altLang="en-US" smtClean="0">
                <a:solidFill>
                  <a:srgbClr val="002060"/>
                </a:solidFill>
                <a:latin typeface="Arial Narrow" pitchFamily="34" charset="0"/>
                <a:ea typeface="Majalla UI"/>
                <a:cs typeface="Majalla UI"/>
              </a:rPr>
              <a:t> </a:t>
            </a:r>
            <a:r>
              <a:rPr lang="en-US" altLang="en-US" smtClean="0">
                <a:latin typeface="Arial Narrow" pitchFamily="34" charset="0"/>
                <a:ea typeface="Majalla UI"/>
                <a:cs typeface="Majalla UI"/>
              </a:rPr>
              <a:t>they give colorless colonies</a:t>
            </a:r>
          </a:p>
          <a:p>
            <a:pPr lvl="1" algn="just">
              <a:lnSpc>
                <a:spcPts val="2900"/>
              </a:lnSpc>
            </a:pPr>
            <a:r>
              <a:rPr lang="en-US" altLang="en-US" b="1" smtClean="0">
                <a:solidFill>
                  <a:srgbClr val="002060"/>
                </a:solidFill>
                <a:latin typeface="Arial Narrow" pitchFamily="34" charset="0"/>
                <a:ea typeface="Majalla UI"/>
                <a:cs typeface="Majalla UI"/>
              </a:rPr>
              <a:t>On SS agar:</a:t>
            </a:r>
            <a:r>
              <a:rPr lang="en-US" altLang="en-US" smtClean="0">
                <a:solidFill>
                  <a:srgbClr val="002060"/>
                </a:solidFill>
                <a:latin typeface="Arial Narrow" pitchFamily="34" charset="0"/>
                <a:ea typeface="Majalla UI"/>
                <a:cs typeface="Majalla UI"/>
              </a:rPr>
              <a:t> </a:t>
            </a:r>
            <a:r>
              <a:rPr lang="en-US" altLang="en-US" smtClean="0">
                <a:latin typeface="Arial Narrow" pitchFamily="34" charset="0"/>
                <a:ea typeface="Majalla UI"/>
                <a:cs typeface="Majalla UI"/>
              </a:rPr>
              <a:t>they give colorless colonies</a:t>
            </a:r>
          </a:p>
          <a:p>
            <a:pPr algn="just">
              <a:lnSpc>
                <a:spcPts val="2900"/>
              </a:lnSpc>
            </a:pPr>
            <a:r>
              <a:rPr lang="en-US" altLang="en-US" sz="2800" b="1" smtClean="0">
                <a:solidFill>
                  <a:srgbClr val="7030A0"/>
                </a:solidFill>
                <a:latin typeface="Arial Narrow" pitchFamily="34" charset="0"/>
                <a:ea typeface="Majalla UI"/>
                <a:cs typeface="Majalla UI"/>
              </a:rPr>
              <a:t>Gram stain</a:t>
            </a:r>
            <a:r>
              <a:rPr lang="en-US" altLang="en-US" sz="2800" smtClean="0">
                <a:solidFill>
                  <a:srgbClr val="7030A0"/>
                </a:solidFill>
                <a:latin typeface="Arial Narrow" pitchFamily="34" charset="0"/>
                <a:ea typeface="Majalla UI"/>
                <a:cs typeface="Majalla UI"/>
              </a:rPr>
              <a:t> </a:t>
            </a:r>
          </a:p>
          <a:p>
            <a:pPr lvl="1" algn="just">
              <a:lnSpc>
                <a:spcPts val="2900"/>
              </a:lnSpc>
            </a:pPr>
            <a:r>
              <a:rPr lang="en-US" altLang="en-US" smtClean="0">
                <a:latin typeface="Arial Narrow" pitchFamily="34" charset="0"/>
                <a:ea typeface="Majalla UI"/>
                <a:cs typeface="Majalla UI"/>
              </a:rPr>
              <a:t>Gram negative bacilli, </a:t>
            </a:r>
            <a:r>
              <a:rPr lang="en-US" altLang="en-US" b="1" smtClean="0">
                <a:solidFill>
                  <a:srgbClr val="FF0000"/>
                </a:solidFill>
                <a:latin typeface="Arial Narrow" pitchFamily="34" charset="0"/>
                <a:ea typeface="Majalla UI"/>
                <a:cs typeface="Majalla UI"/>
              </a:rPr>
              <a:t>NON MOTILE</a:t>
            </a:r>
            <a:endParaRPr lang="en-US" altLang="en-US" smtClean="0">
              <a:latin typeface="Arial Narrow" pitchFamily="34" charset="0"/>
              <a:ea typeface="Majalla UI"/>
              <a:cs typeface="Majalla UI"/>
            </a:endParaRPr>
          </a:p>
          <a:p>
            <a:pPr algn="just">
              <a:lnSpc>
                <a:spcPts val="2900"/>
              </a:lnSpc>
            </a:pPr>
            <a:r>
              <a:rPr lang="en-US" altLang="en-US" sz="2800" b="1" smtClean="0">
                <a:solidFill>
                  <a:srgbClr val="7030A0"/>
                </a:solidFill>
                <a:latin typeface="Arial Narrow" pitchFamily="34" charset="0"/>
                <a:ea typeface="Majalla UI"/>
                <a:cs typeface="Majalla UI"/>
              </a:rPr>
              <a:t>Biochemical reactions</a:t>
            </a:r>
            <a:endParaRPr lang="en-US" altLang="en-US" sz="2800" smtClean="0">
              <a:solidFill>
                <a:srgbClr val="7030A0"/>
              </a:solidFill>
              <a:latin typeface="Arial Narrow" pitchFamily="34" charset="0"/>
              <a:ea typeface="Majalla UI"/>
              <a:cs typeface="Majalla UI"/>
            </a:endParaRPr>
          </a:p>
          <a:p>
            <a:pPr lvl="1" algn="just">
              <a:lnSpc>
                <a:spcPts val="2900"/>
              </a:lnSpc>
            </a:pPr>
            <a:r>
              <a:rPr lang="en-US" altLang="en-US" smtClean="0">
                <a:latin typeface="Arial Narrow" pitchFamily="34" charset="0"/>
                <a:ea typeface="Majalla UI"/>
                <a:cs typeface="Majalla UI"/>
              </a:rPr>
              <a:t>Oxidase negative, ferment glucose, non ferment lactose and </a:t>
            </a:r>
            <a:r>
              <a:rPr lang="en-US" altLang="en-US" b="1" smtClean="0">
                <a:solidFill>
                  <a:srgbClr val="FF0000"/>
                </a:solidFill>
                <a:latin typeface="Arial Narrow" pitchFamily="34" charset="0"/>
                <a:ea typeface="Majalla UI"/>
                <a:cs typeface="Majalla UI"/>
              </a:rPr>
              <a:t>H</a:t>
            </a:r>
            <a:r>
              <a:rPr lang="en-US" altLang="en-US" b="1" baseline="-25000" smtClean="0">
                <a:solidFill>
                  <a:srgbClr val="FF0000"/>
                </a:solidFill>
                <a:latin typeface="Arial Narrow" pitchFamily="34" charset="0"/>
                <a:ea typeface="Majalla UI"/>
                <a:cs typeface="Majalla UI"/>
              </a:rPr>
              <a:t>2</a:t>
            </a:r>
            <a:r>
              <a:rPr lang="en-US" altLang="en-US" b="1" smtClean="0">
                <a:solidFill>
                  <a:srgbClr val="FF0000"/>
                </a:solidFill>
                <a:latin typeface="Arial Narrow" pitchFamily="34" charset="0"/>
                <a:ea typeface="Majalla UI"/>
                <a:cs typeface="Majalla UI"/>
              </a:rPr>
              <a:t>S NEGATIVE</a:t>
            </a:r>
          </a:p>
          <a:p>
            <a:pPr algn="just">
              <a:lnSpc>
                <a:spcPts val="2900"/>
              </a:lnSpc>
            </a:pPr>
            <a:endParaRPr lang="en-US" altLang="en-US" sz="2800" smtClean="0">
              <a:ea typeface="Majalla UI"/>
              <a:cs typeface="Majalla UI"/>
            </a:endParaRPr>
          </a:p>
          <a:p>
            <a:pPr algn="just">
              <a:lnSpc>
                <a:spcPts val="2900"/>
              </a:lnSpc>
            </a:pPr>
            <a:endParaRPr lang="en-US" altLang="en-US" sz="2800" smtClean="0">
              <a:ea typeface="Majalla UI"/>
              <a:cs typeface="Majalla UI"/>
            </a:endParaRPr>
          </a:p>
        </p:txBody>
      </p:sp>
      <p:sp>
        <p:nvSpPr>
          <p:cNvPr id="34816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48166" name="Slide Number Placeholder 4"/>
          <p:cNvSpPr>
            <a:spLocks noGrp="1"/>
          </p:cNvSpPr>
          <p:nvPr>
            <p:ph type="sldNum" sz="quarter" idx="12"/>
          </p:nvPr>
        </p:nvSpPr>
        <p:spPr bwMode="auto">
          <a:noFill/>
          <a:ln>
            <a:miter lim="800000"/>
            <a:headEnd/>
            <a:tailEnd/>
          </a:ln>
        </p:spPr>
        <p:txBody>
          <a:bodyPr/>
          <a:lstStyle/>
          <a:p>
            <a:fld id="{D5682AF8-66E7-499F-91C5-97FD733278BD}" type="slidenum">
              <a:rPr lang="ar-SA" altLang="en-US" smtClean="0"/>
              <a:pPr/>
              <a:t>232</a:t>
            </a:fld>
            <a:endParaRPr lang="ar-SA" altLang="en-US" smtClean="0"/>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Title 1"/>
          <p:cNvSpPr>
            <a:spLocks noGrp="1"/>
          </p:cNvSpPr>
          <p:nvPr>
            <p:ph type="title"/>
          </p:nvPr>
        </p:nvSpPr>
        <p:spPr/>
        <p:txBody>
          <a:bodyPr/>
          <a:lstStyle/>
          <a:p>
            <a:r>
              <a:rPr lang="en-US" altLang="en-US" b="1" smtClean="0">
                <a:solidFill>
                  <a:srgbClr val="002060"/>
                </a:solidFill>
                <a:latin typeface="Arial Narrow" pitchFamily="34" charset="0"/>
              </a:rPr>
              <a:t>COMMENSAL ENTEROBACTERIAE</a:t>
            </a:r>
            <a:endParaRPr lang="en-US" altLang="en-US" smtClean="0"/>
          </a:p>
        </p:txBody>
      </p:sp>
      <p:sp>
        <p:nvSpPr>
          <p:cNvPr id="10243" name="Rectangle 3"/>
          <p:cNvSpPr>
            <a:spLocks noGrp="1" noChangeArrowheads="1"/>
          </p:cNvSpPr>
          <p:nvPr>
            <p:ph idx="1"/>
          </p:nvPr>
        </p:nvSpPr>
        <p:spPr>
          <a:xfrm>
            <a:off x="457200" y="1371600"/>
            <a:ext cx="8229600" cy="4953000"/>
          </a:xfrm>
        </p:spPr>
        <p:txBody>
          <a:bodyPr/>
          <a:lstStyle/>
          <a:p>
            <a:pPr algn="just">
              <a:lnSpc>
                <a:spcPct val="150000"/>
              </a:lnSpc>
              <a:defRPr/>
            </a:pPr>
            <a:r>
              <a:rPr lang="en-US" altLang="en-US" sz="3600" b="1" u="sng" dirty="0" smtClean="0">
                <a:solidFill>
                  <a:srgbClr val="FF0000"/>
                </a:solidFill>
                <a:latin typeface="Arial Narrow" panose="020B0606020202030204" pitchFamily="34" charset="0"/>
              </a:rPr>
              <a:t>Opportunistic pathogens </a:t>
            </a:r>
            <a:r>
              <a:rPr lang="en-US" altLang="en-US" sz="3600" dirty="0" smtClean="0">
                <a:latin typeface="Arial Narrow" panose="020B0606020202030204" pitchFamily="34" charset="0"/>
              </a:rPr>
              <a:t>and are common cause of </a:t>
            </a:r>
            <a:r>
              <a:rPr lang="en-US" altLang="en-US" sz="3600" b="1" u="sng" dirty="0" smtClean="0">
                <a:solidFill>
                  <a:srgbClr val="FF0000"/>
                </a:solidFill>
                <a:latin typeface="Arial Narrow" panose="020B0606020202030204" pitchFamily="34" charset="0"/>
              </a:rPr>
              <a:t>nosocomial infections </a:t>
            </a:r>
          </a:p>
          <a:p>
            <a:pPr marL="742950" indent="-742950" algn="just">
              <a:lnSpc>
                <a:spcPct val="80000"/>
              </a:lnSpc>
              <a:buFont typeface="+mj-lt"/>
              <a:buAutoNum type="arabicPeriod"/>
              <a:defRPr/>
            </a:pPr>
            <a:r>
              <a:rPr lang="en-US" altLang="en-US" sz="3600" dirty="0" err="1" smtClean="0">
                <a:latin typeface="Arial Narrow" panose="020B0606020202030204" pitchFamily="34" charset="0"/>
              </a:rPr>
              <a:t>Klebsiella</a:t>
            </a:r>
            <a:endParaRPr lang="ro-RO" altLang="en-US" sz="3600" dirty="0">
              <a:latin typeface="Arial Narrow" panose="020B0606020202030204" pitchFamily="34" charset="0"/>
            </a:endParaRPr>
          </a:p>
          <a:p>
            <a:pPr marL="742950" indent="-742950" algn="just">
              <a:lnSpc>
                <a:spcPct val="80000"/>
              </a:lnSpc>
              <a:buFont typeface="+mj-lt"/>
              <a:buAutoNum type="arabicPeriod"/>
              <a:defRPr/>
            </a:pPr>
            <a:r>
              <a:rPr lang="en-US" altLang="en-US" sz="3600" dirty="0" err="1" smtClean="0">
                <a:latin typeface="Arial Narrow" panose="020B0606020202030204" pitchFamily="34" charset="0"/>
              </a:rPr>
              <a:t>Enterobacter</a:t>
            </a:r>
            <a:r>
              <a:rPr lang="en-US" altLang="en-US" sz="3600" dirty="0" smtClean="0">
                <a:latin typeface="Arial Narrow" panose="020B0606020202030204" pitchFamily="34" charset="0"/>
              </a:rPr>
              <a:t> </a:t>
            </a:r>
            <a:endParaRPr lang="ro-RO" altLang="en-US" sz="3600" dirty="0">
              <a:latin typeface="Arial Narrow" panose="020B0606020202030204" pitchFamily="34" charset="0"/>
            </a:endParaRPr>
          </a:p>
          <a:p>
            <a:pPr marL="742950" indent="-742950" algn="just">
              <a:lnSpc>
                <a:spcPct val="80000"/>
              </a:lnSpc>
              <a:buFont typeface="+mj-lt"/>
              <a:buAutoNum type="arabicPeriod"/>
              <a:defRPr/>
            </a:pPr>
            <a:r>
              <a:rPr lang="en-US" altLang="en-US" sz="3600" dirty="0" err="1" smtClean="0">
                <a:latin typeface="Arial Narrow" panose="020B0606020202030204" pitchFamily="34" charset="0"/>
              </a:rPr>
              <a:t>Serratia</a:t>
            </a:r>
            <a:endParaRPr lang="ro-RO" altLang="en-US" sz="3600" dirty="0">
              <a:latin typeface="Arial Narrow" panose="020B0606020202030204" pitchFamily="34" charset="0"/>
            </a:endParaRPr>
          </a:p>
          <a:p>
            <a:pPr marL="742950" indent="-742950" algn="just">
              <a:lnSpc>
                <a:spcPct val="80000"/>
              </a:lnSpc>
              <a:buFont typeface="+mj-lt"/>
              <a:buAutoNum type="arabicPeriod"/>
              <a:defRPr/>
            </a:pPr>
            <a:r>
              <a:rPr lang="en-US" altLang="en-US" sz="3600" dirty="0" smtClean="0">
                <a:latin typeface="Arial Narrow" panose="020B0606020202030204" pitchFamily="34" charset="0"/>
              </a:rPr>
              <a:t>Proteus </a:t>
            </a:r>
            <a:endParaRPr lang="ro-RO" altLang="en-US" sz="3600" dirty="0">
              <a:latin typeface="Arial Narrow" panose="020B0606020202030204" pitchFamily="34" charset="0"/>
            </a:endParaRPr>
          </a:p>
          <a:p>
            <a:pPr marL="742950" indent="-742950" algn="just">
              <a:lnSpc>
                <a:spcPct val="80000"/>
              </a:lnSpc>
              <a:buFont typeface="+mj-lt"/>
              <a:buAutoNum type="arabicPeriod"/>
              <a:defRPr/>
            </a:pPr>
            <a:r>
              <a:rPr lang="en-US" altLang="en-US" sz="3600" dirty="0" err="1" smtClean="0">
                <a:latin typeface="Arial Narrow" panose="020B0606020202030204" pitchFamily="34" charset="0"/>
              </a:rPr>
              <a:t>Morganella</a:t>
            </a:r>
            <a:endParaRPr lang="ro-RO" altLang="en-US" sz="3600" dirty="0">
              <a:latin typeface="Arial Narrow" panose="020B0606020202030204" pitchFamily="34" charset="0"/>
            </a:endParaRPr>
          </a:p>
          <a:p>
            <a:pPr marL="742950" indent="-742950" algn="just">
              <a:lnSpc>
                <a:spcPct val="80000"/>
              </a:lnSpc>
              <a:buFont typeface="+mj-lt"/>
              <a:buAutoNum type="arabicPeriod"/>
              <a:defRPr/>
            </a:pPr>
            <a:r>
              <a:rPr lang="en-US" altLang="en-US" sz="3600" dirty="0" err="1" smtClean="0">
                <a:latin typeface="Arial Narrow" panose="020B0606020202030204" pitchFamily="34" charset="0"/>
              </a:rPr>
              <a:t>Providencia</a:t>
            </a:r>
            <a:endParaRPr lang="en-US" altLang="en-US" sz="2800" dirty="0" smtClean="0">
              <a:latin typeface="Arial Narrow" panose="020B0606020202030204" pitchFamily="34" charset="0"/>
            </a:endParaRPr>
          </a:p>
        </p:txBody>
      </p:sp>
      <p:sp>
        <p:nvSpPr>
          <p:cNvPr id="4" name="Right Brace 3"/>
          <p:cNvSpPr/>
          <p:nvPr/>
        </p:nvSpPr>
        <p:spPr>
          <a:xfrm>
            <a:off x="3352800" y="3200400"/>
            <a:ext cx="1295400" cy="13716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endParaRPr lang="ar-SA" altLang="en-US" smtClean="0">
              <a:latin typeface="Calibri" pitchFamily="34" charset="0"/>
            </a:endParaRPr>
          </a:p>
        </p:txBody>
      </p:sp>
      <p:sp>
        <p:nvSpPr>
          <p:cNvPr id="377861" name="TextBox 4"/>
          <p:cNvSpPr txBox="1">
            <a:spLocks noChangeArrowheads="1"/>
          </p:cNvSpPr>
          <p:nvPr/>
        </p:nvSpPr>
        <p:spPr bwMode="auto">
          <a:xfrm>
            <a:off x="4603750" y="3652838"/>
            <a:ext cx="2940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2400" b="1">
                <a:solidFill>
                  <a:srgbClr val="7030A0"/>
                </a:solidFill>
              </a:rPr>
              <a:t>Lactose Fermnters</a:t>
            </a:r>
            <a:endParaRPr lang="ar-SA" altLang="en-US" sz="2400" b="1">
              <a:solidFill>
                <a:srgbClr val="7030A0"/>
              </a:solidFill>
            </a:endParaRPr>
          </a:p>
        </p:txBody>
      </p:sp>
      <p:sp>
        <p:nvSpPr>
          <p:cNvPr id="6" name="Right Brace 5"/>
          <p:cNvSpPr/>
          <p:nvPr/>
        </p:nvSpPr>
        <p:spPr>
          <a:xfrm>
            <a:off x="3429000" y="4876800"/>
            <a:ext cx="1295400" cy="13716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endParaRPr lang="ar-SA" altLang="en-US" smtClean="0">
              <a:latin typeface="Calibri" pitchFamily="34" charset="0"/>
            </a:endParaRPr>
          </a:p>
        </p:txBody>
      </p:sp>
      <p:sp>
        <p:nvSpPr>
          <p:cNvPr id="377863" name="TextBox 6"/>
          <p:cNvSpPr txBox="1">
            <a:spLocks noChangeArrowheads="1"/>
          </p:cNvSpPr>
          <p:nvPr/>
        </p:nvSpPr>
        <p:spPr bwMode="auto">
          <a:xfrm>
            <a:off x="4495800" y="5329238"/>
            <a:ext cx="3725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tLang="en-US" sz="2400" b="1">
                <a:solidFill>
                  <a:srgbClr val="7030A0"/>
                </a:solidFill>
              </a:rPr>
              <a:t>Non-Lactose Fermnters</a:t>
            </a:r>
            <a:endParaRPr lang="ar-SA" altLang="en-US" sz="2400" b="1">
              <a:solidFill>
                <a:srgbClr val="7030A0"/>
              </a:solidFill>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233</a:t>
            </a:fld>
            <a:endParaRPr lang="ar-SA" altLang="en-US"/>
          </a:p>
        </p:txBody>
      </p:sp>
    </p:spTree>
    <p:extLst>
      <p:ext uri="{BB962C8B-B14F-4D97-AF65-F5344CB8AC3E}">
        <p14:creationId xmlns:p14="http://schemas.microsoft.com/office/powerpoint/2010/main" val="224874166"/>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1143000"/>
          </a:xfrm>
        </p:spPr>
        <p:txBody>
          <a:bodyPr>
            <a:normAutofit fontScale="90000"/>
          </a:bodyPr>
          <a:lstStyle/>
          <a:p>
            <a:pPr>
              <a:defRPr/>
            </a:pPr>
            <a:r>
              <a:rPr lang="en-US" b="1" dirty="0" err="1" smtClean="0">
                <a:solidFill>
                  <a:srgbClr val="FF0000"/>
                </a:solidFill>
                <a:latin typeface="Arial Narrow" pitchFamily="34" charset="0"/>
              </a:rPr>
              <a:t>Klebsiella-Enterobacter-Serratia</a:t>
            </a:r>
            <a:r>
              <a:rPr lang="en-US" b="1" dirty="0" smtClean="0">
                <a:solidFill>
                  <a:srgbClr val="FF0000"/>
                </a:solidFill>
                <a:latin typeface="Arial Narrow" pitchFamily="34" charset="0"/>
              </a:rPr>
              <a:t> group</a:t>
            </a:r>
            <a:endParaRPr lang="en-US" b="1" dirty="0">
              <a:solidFill>
                <a:srgbClr val="FF0000"/>
              </a:solidFill>
              <a:latin typeface="Arial Narrow" pitchFamily="34" charset="0"/>
            </a:endParaRPr>
          </a:p>
        </p:txBody>
      </p:sp>
      <p:sp>
        <p:nvSpPr>
          <p:cNvPr id="55299" name="Content Placeholder 2"/>
          <p:cNvSpPr>
            <a:spLocks noGrp="1"/>
          </p:cNvSpPr>
          <p:nvPr>
            <p:ph idx="1"/>
          </p:nvPr>
        </p:nvSpPr>
        <p:spPr>
          <a:xfrm>
            <a:off x="152400" y="1219200"/>
            <a:ext cx="8785225" cy="5334000"/>
          </a:xfrm>
        </p:spPr>
        <p:txBody>
          <a:bodyPr>
            <a:normAutofit fontScale="92500" lnSpcReduction="20000"/>
          </a:bodyPr>
          <a:lstStyle/>
          <a:p>
            <a:pPr>
              <a:lnSpc>
                <a:spcPct val="110000"/>
              </a:lnSpc>
              <a:defRPr/>
            </a:pPr>
            <a:r>
              <a:rPr lang="en-US" sz="2800" b="1" dirty="0" smtClean="0">
                <a:solidFill>
                  <a:srgbClr val="7030A0"/>
                </a:solidFill>
                <a:latin typeface="Arial Narrow" pitchFamily="34" charset="0"/>
                <a:cs typeface="Majalla UI"/>
              </a:rPr>
              <a:t>General characteristics:</a:t>
            </a:r>
          </a:p>
          <a:p>
            <a:pPr lvl="1">
              <a:lnSpc>
                <a:spcPct val="110000"/>
              </a:lnSpc>
              <a:defRPr/>
            </a:pPr>
            <a:r>
              <a:rPr lang="en-US" dirty="0" smtClean="0">
                <a:latin typeface="Arial Narrow" pitchFamily="34" charset="0"/>
                <a:cs typeface="Majalla UI"/>
              </a:rPr>
              <a:t>These organisms are very similar</a:t>
            </a:r>
          </a:p>
          <a:p>
            <a:pPr lvl="1">
              <a:lnSpc>
                <a:spcPct val="110000"/>
              </a:lnSpc>
              <a:defRPr/>
            </a:pPr>
            <a:r>
              <a:rPr lang="en-US" dirty="0" smtClean="0">
                <a:latin typeface="Arial Narrow" pitchFamily="34" charset="0"/>
                <a:cs typeface="Majalla UI"/>
              </a:rPr>
              <a:t>All are motile except </a:t>
            </a:r>
            <a:r>
              <a:rPr lang="en-US" dirty="0" err="1" smtClean="0">
                <a:latin typeface="Arial Narrow" pitchFamily="34" charset="0"/>
                <a:cs typeface="Majalla UI"/>
              </a:rPr>
              <a:t>Klebsiella</a:t>
            </a:r>
            <a:endParaRPr lang="en-US" dirty="0" smtClean="0">
              <a:latin typeface="Arial Narrow" pitchFamily="34" charset="0"/>
              <a:cs typeface="Majalla UI"/>
            </a:endParaRPr>
          </a:p>
          <a:p>
            <a:pPr lvl="1">
              <a:lnSpc>
                <a:spcPct val="110000"/>
              </a:lnSpc>
              <a:defRPr/>
            </a:pPr>
            <a:r>
              <a:rPr lang="en-US" dirty="0" smtClean="0">
                <a:latin typeface="Arial Narrow" pitchFamily="34" charset="0"/>
                <a:cs typeface="Majalla UI"/>
              </a:rPr>
              <a:t>MR negative; VP positive</a:t>
            </a:r>
          </a:p>
          <a:p>
            <a:pPr lvl="1">
              <a:lnSpc>
                <a:spcPct val="110000"/>
              </a:lnSpc>
              <a:defRPr/>
            </a:pPr>
            <a:r>
              <a:rPr lang="en-US" dirty="0" smtClean="0">
                <a:latin typeface="Arial Narrow" pitchFamily="34" charset="0"/>
                <a:cs typeface="Majalla UI"/>
              </a:rPr>
              <a:t>Simmons citrate positive</a:t>
            </a:r>
          </a:p>
          <a:p>
            <a:pPr lvl="1">
              <a:lnSpc>
                <a:spcPct val="110000"/>
              </a:lnSpc>
              <a:defRPr/>
            </a:pPr>
            <a:r>
              <a:rPr lang="en-US" dirty="0" smtClean="0">
                <a:latin typeface="Arial Narrow" pitchFamily="34" charset="0"/>
                <a:cs typeface="Majalla UI"/>
              </a:rPr>
              <a:t>H</a:t>
            </a:r>
            <a:r>
              <a:rPr lang="en-US" baseline="-25000" dirty="0" smtClean="0">
                <a:latin typeface="Arial Narrow" pitchFamily="34" charset="0"/>
                <a:cs typeface="Majalla UI"/>
              </a:rPr>
              <a:t>2</a:t>
            </a:r>
            <a:r>
              <a:rPr lang="en-US" dirty="0" smtClean="0">
                <a:latin typeface="Arial Narrow" pitchFamily="34" charset="0"/>
                <a:cs typeface="Majalla UI"/>
              </a:rPr>
              <a:t>S negative</a:t>
            </a:r>
          </a:p>
          <a:p>
            <a:pPr lvl="1">
              <a:lnSpc>
                <a:spcPct val="110000"/>
              </a:lnSpc>
              <a:defRPr/>
            </a:pPr>
            <a:r>
              <a:rPr lang="en-US" dirty="0" smtClean="0">
                <a:latin typeface="Arial Narrow" pitchFamily="34" charset="0"/>
                <a:cs typeface="Majalla UI"/>
              </a:rPr>
              <a:t>Some weakly </a:t>
            </a:r>
            <a:r>
              <a:rPr lang="en-US" dirty="0" err="1" smtClean="0">
                <a:latin typeface="Arial Narrow" pitchFamily="34" charset="0"/>
                <a:cs typeface="Majalla UI"/>
              </a:rPr>
              <a:t>urease</a:t>
            </a:r>
            <a:r>
              <a:rPr lang="en-US" dirty="0" smtClean="0">
                <a:latin typeface="Arial Narrow" pitchFamily="34" charset="0"/>
                <a:cs typeface="Majalla UI"/>
              </a:rPr>
              <a:t> positive</a:t>
            </a:r>
          </a:p>
          <a:p>
            <a:pPr lvl="1">
              <a:lnSpc>
                <a:spcPct val="110000"/>
              </a:lnSpc>
              <a:defRPr/>
            </a:pPr>
            <a:r>
              <a:rPr lang="en-US" dirty="0" smtClean="0">
                <a:latin typeface="Arial Narrow" pitchFamily="34" charset="0"/>
                <a:cs typeface="Majalla UI"/>
              </a:rPr>
              <a:t>Phenylalanine </a:t>
            </a:r>
            <a:r>
              <a:rPr lang="en-US" dirty="0" err="1" smtClean="0">
                <a:latin typeface="Arial Narrow" pitchFamily="34" charset="0"/>
                <a:cs typeface="Majalla UI"/>
              </a:rPr>
              <a:t>deaminase</a:t>
            </a:r>
            <a:r>
              <a:rPr lang="en-US" dirty="0" smtClean="0">
                <a:latin typeface="Arial Narrow" pitchFamily="34" charset="0"/>
                <a:cs typeface="Majalla UI"/>
              </a:rPr>
              <a:t> negative</a:t>
            </a:r>
          </a:p>
          <a:p>
            <a:pPr algn="just">
              <a:lnSpc>
                <a:spcPct val="110000"/>
              </a:lnSpc>
              <a:defRPr/>
            </a:pPr>
            <a:r>
              <a:rPr lang="en-US" sz="2800" dirty="0" smtClean="0">
                <a:latin typeface="Arial Narrow" pitchFamily="34" charset="0"/>
              </a:rPr>
              <a:t>These organisms belonging to </a:t>
            </a:r>
            <a:r>
              <a:rPr lang="en-US" sz="2800" i="1" dirty="0" smtClean="0">
                <a:latin typeface="Arial Narrow" pitchFamily="34" charset="0"/>
              </a:rPr>
              <a:t>Enterobacteriaceae</a:t>
            </a:r>
            <a:endParaRPr lang="en-US" sz="2800" i="1" dirty="0" smtClean="0">
              <a:latin typeface="Arial Narrow" pitchFamily="34" charset="0"/>
              <a:cs typeface="Majalla UI"/>
            </a:endParaRPr>
          </a:p>
          <a:p>
            <a:pPr algn="just">
              <a:lnSpc>
                <a:spcPct val="110000"/>
              </a:lnSpc>
              <a:defRPr/>
            </a:pPr>
            <a:r>
              <a:rPr lang="en-US" sz="2800" dirty="0" smtClean="0">
                <a:latin typeface="Arial Narrow" pitchFamily="34" charset="0"/>
                <a:cs typeface="Majalla UI"/>
              </a:rPr>
              <a:t>Frequently in large intestine but also found in soil and water</a:t>
            </a:r>
          </a:p>
          <a:p>
            <a:pPr algn="just">
              <a:lnSpc>
                <a:spcPct val="110000"/>
              </a:lnSpc>
              <a:defRPr/>
            </a:pPr>
            <a:r>
              <a:rPr lang="en-US" sz="2800" dirty="0" smtClean="0">
                <a:latin typeface="Arial Narrow" pitchFamily="34" charset="0"/>
                <a:cs typeface="Majalla UI"/>
              </a:rPr>
              <a:t>Usually opportunistic pathogens</a:t>
            </a:r>
          </a:p>
          <a:p>
            <a:pPr algn="just">
              <a:lnSpc>
                <a:spcPct val="110000"/>
              </a:lnSpc>
              <a:defRPr/>
            </a:pPr>
            <a:r>
              <a:rPr lang="en-US" sz="2800" dirty="0" smtClean="0">
                <a:latin typeface="Arial Narrow" pitchFamily="34" charset="0"/>
                <a:cs typeface="Majalla UI"/>
              </a:rPr>
              <a:t>Wide variety of infections: primarily pneumonia, wound and UTI</a:t>
            </a:r>
          </a:p>
        </p:txBody>
      </p:sp>
      <p:sp>
        <p:nvSpPr>
          <p:cNvPr id="5" name="Slide Number Placeholder 4"/>
          <p:cNvSpPr>
            <a:spLocks noGrp="1"/>
          </p:cNvSpPr>
          <p:nvPr>
            <p:ph type="sldNum" sz="quarter" idx="12"/>
          </p:nvPr>
        </p:nvSpPr>
        <p:spPr/>
        <p:txBody>
          <a:bodyPr/>
          <a:lstStyle/>
          <a:p>
            <a:pPr>
              <a:defRPr/>
            </a:pPr>
            <a:fld id="{9E9AD199-B8F4-475E-B94B-D382317DF7DC}" type="slidenum">
              <a:rPr lang="ar-SA" smtClean="0"/>
              <a:pPr>
                <a:defRPr/>
              </a:pPr>
              <a:t>234</a:t>
            </a:fld>
            <a:endParaRPr lang="ar-SA"/>
          </a:p>
        </p:txBody>
      </p:sp>
      <p:sp>
        <p:nvSpPr>
          <p:cNvPr id="3" name="Footer Placeholder 2"/>
          <p:cNvSpPr>
            <a:spLocks noGrp="1"/>
          </p:cNvSpPr>
          <p:nvPr>
            <p:ph type="ftr" sz="quarter" idx="11"/>
          </p:nvPr>
        </p:nvSpPr>
        <p:spPr/>
        <p:txBody>
          <a:bodyPr/>
          <a:lstStyle/>
          <a:p>
            <a:pPr>
              <a:defRPr/>
            </a:pPr>
            <a:endParaRPr lang="ar-SA" altLang="en-US"/>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180975"/>
            <a:ext cx="8229600" cy="504825"/>
          </a:xfrm>
        </p:spPr>
        <p:txBody>
          <a:bodyPr>
            <a:normAutofit fontScale="90000"/>
          </a:bodyPr>
          <a:lstStyle/>
          <a:p>
            <a:pPr eaLnBrk="1" hangingPunct="1">
              <a:defRPr/>
            </a:pPr>
            <a:r>
              <a:rPr lang="en-US" b="1" i="1" dirty="0" err="1" smtClean="0">
                <a:solidFill>
                  <a:srgbClr val="FF0000"/>
                </a:solidFill>
                <a:latin typeface="Arial Narrow" pitchFamily="34" charset="0"/>
                <a:cs typeface="Majalla UI"/>
              </a:rPr>
              <a:t>Klebsiella</a:t>
            </a:r>
            <a:r>
              <a:rPr lang="en-US" b="1" i="1" dirty="0" smtClean="0">
                <a:solidFill>
                  <a:srgbClr val="FF0000"/>
                </a:solidFill>
                <a:latin typeface="Arial Narrow" pitchFamily="34" charset="0"/>
                <a:cs typeface="Majalla UI"/>
              </a:rPr>
              <a:t> </a:t>
            </a:r>
            <a:r>
              <a:rPr lang="en-US" b="1" i="1" dirty="0" err="1" smtClean="0">
                <a:solidFill>
                  <a:srgbClr val="FF0000"/>
                </a:solidFill>
                <a:latin typeface="Arial Narrow" pitchFamily="34" charset="0"/>
                <a:cs typeface="Majalla UI"/>
              </a:rPr>
              <a:t>pneumoniae</a:t>
            </a:r>
            <a:endParaRPr lang="ar-SA" b="1" i="1" dirty="0" smtClean="0">
              <a:solidFill>
                <a:srgbClr val="FF0000"/>
              </a:solidFill>
              <a:latin typeface="Arial Narrow" pitchFamily="34" charset="0"/>
            </a:endParaRPr>
          </a:p>
        </p:txBody>
      </p:sp>
      <p:sp>
        <p:nvSpPr>
          <p:cNvPr id="38915" name="Content Placeholder 2"/>
          <p:cNvSpPr>
            <a:spLocks noGrp="1"/>
          </p:cNvSpPr>
          <p:nvPr>
            <p:ph idx="1"/>
          </p:nvPr>
        </p:nvSpPr>
        <p:spPr>
          <a:xfrm>
            <a:off x="250825" y="812800"/>
            <a:ext cx="8642350" cy="5664200"/>
          </a:xfrm>
        </p:spPr>
        <p:txBody>
          <a:bodyPr>
            <a:noAutofit/>
          </a:bodyPr>
          <a:lstStyle/>
          <a:p>
            <a:pPr algn="just">
              <a:lnSpc>
                <a:spcPts val="3100"/>
              </a:lnSpc>
              <a:buFont typeface="Wingdings" pitchFamily="2" charset="2"/>
              <a:buChar char="§"/>
              <a:defRPr/>
            </a:pPr>
            <a:r>
              <a:rPr lang="en-US" sz="2800" b="1" dirty="0" smtClean="0">
                <a:solidFill>
                  <a:srgbClr val="7030A0"/>
                </a:solidFill>
                <a:latin typeface="Arial Narrow" pitchFamily="34" charset="0"/>
                <a:cs typeface="Arial" charset="0"/>
              </a:rPr>
              <a:t>Virulence factors</a:t>
            </a:r>
          </a:p>
          <a:p>
            <a:pPr marL="514350" indent="-514350" algn="just">
              <a:lnSpc>
                <a:spcPts val="3100"/>
              </a:lnSpc>
              <a:buFont typeface="+mj-lt"/>
              <a:buAutoNum type="arabicPeriod"/>
              <a:defRPr/>
            </a:pPr>
            <a:r>
              <a:rPr lang="en-US" sz="2800" dirty="0" smtClean="0">
                <a:latin typeface="Arial Narrow" pitchFamily="34" charset="0"/>
                <a:cs typeface="Arial" charset="0"/>
              </a:rPr>
              <a:t>P</a:t>
            </a:r>
            <a:r>
              <a:rPr lang="en-US" sz="2800" dirty="0" smtClean="0">
                <a:latin typeface="Arial Narrow" pitchFamily="34" charset="0"/>
              </a:rPr>
              <a:t>olysaccharide capsule</a:t>
            </a:r>
          </a:p>
          <a:p>
            <a:pPr lvl="1" algn="just">
              <a:lnSpc>
                <a:spcPts val="3100"/>
              </a:lnSpc>
              <a:buFont typeface="Wingdings" pitchFamily="2" charset="2"/>
              <a:buChar char="§"/>
              <a:defRPr/>
            </a:pPr>
            <a:r>
              <a:rPr lang="en-US" dirty="0" smtClean="0">
                <a:latin typeface="Arial Narrow" pitchFamily="34" charset="0"/>
              </a:rPr>
              <a:t>Protects against </a:t>
            </a:r>
            <a:r>
              <a:rPr lang="en-US" dirty="0" err="1" smtClean="0">
                <a:latin typeface="Arial Narrow" pitchFamily="34" charset="0"/>
              </a:rPr>
              <a:t>phagocytosis</a:t>
            </a:r>
            <a:r>
              <a:rPr lang="en-US" dirty="0" smtClean="0">
                <a:latin typeface="Arial Narrow" pitchFamily="34" charset="0"/>
              </a:rPr>
              <a:t> and antibiotics </a:t>
            </a:r>
          </a:p>
          <a:p>
            <a:pPr lvl="1" algn="just">
              <a:lnSpc>
                <a:spcPts val="3100"/>
              </a:lnSpc>
              <a:buFont typeface="Wingdings" pitchFamily="2" charset="2"/>
              <a:buChar char="§"/>
              <a:defRPr/>
            </a:pPr>
            <a:r>
              <a:rPr lang="en-US" dirty="0" smtClean="0">
                <a:latin typeface="Arial Narrow" pitchFamily="34" charset="0"/>
              </a:rPr>
              <a:t>Makes the colonies moist and </a:t>
            </a:r>
            <a:r>
              <a:rPr lang="en-US" dirty="0" err="1" smtClean="0">
                <a:latin typeface="Arial Narrow" pitchFamily="34" charset="0"/>
              </a:rPr>
              <a:t>mucoid</a:t>
            </a:r>
            <a:endParaRPr lang="en-US" dirty="0" smtClean="0">
              <a:latin typeface="Arial Narrow" pitchFamily="34" charset="0"/>
              <a:cs typeface="Arial" charset="0"/>
            </a:endParaRPr>
          </a:p>
          <a:p>
            <a:pPr marL="514350" indent="-514350" algn="just">
              <a:lnSpc>
                <a:spcPts val="3100"/>
              </a:lnSpc>
              <a:buFont typeface="+mj-lt"/>
              <a:buAutoNum type="arabicPeriod"/>
              <a:defRPr/>
            </a:pPr>
            <a:r>
              <a:rPr lang="en-US" sz="2800" dirty="0" smtClean="0">
                <a:latin typeface="Arial Narrow" pitchFamily="34" charset="0"/>
                <a:cs typeface="Arial" charset="0"/>
              </a:rPr>
              <a:t>Adhesions</a:t>
            </a:r>
          </a:p>
          <a:p>
            <a:pPr algn="just">
              <a:lnSpc>
                <a:spcPts val="3100"/>
              </a:lnSpc>
              <a:buFont typeface="Wingdings" pitchFamily="2" charset="2"/>
              <a:buChar char="§"/>
              <a:defRPr/>
            </a:pPr>
            <a:r>
              <a:rPr lang="en-US" sz="2800" b="1" dirty="0" smtClean="0">
                <a:solidFill>
                  <a:srgbClr val="7030A0"/>
                </a:solidFill>
                <a:latin typeface="Arial Narrow" pitchFamily="34" charset="0"/>
                <a:cs typeface="Arial" charset="0"/>
              </a:rPr>
              <a:t>Clinical significance</a:t>
            </a:r>
          </a:p>
          <a:p>
            <a:pPr algn="just">
              <a:lnSpc>
                <a:spcPts val="3100"/>
              </a:lnSpc>
              <a:buFont typeface="Wingdings" pitchFamily="2" charset="2"/>
              <a:buChar char="§"/>
              <a:defRPr/>
            </a:pPr>
            <a:r>
              <a:rPr lang="en-US" sz="2800" dirty="0" smtClean="0">
                <a:latin typeface="Arial Narrow" pitchFamily="34" charset="0"/>
                <a:cs typeface="Arial" charset="0"/>
              </a:rPr>
              <a:t>Major cause of nosocomial infections  </a:t>
            </a:r>
          </a:p>
          <a:p>
            <a:pPr algn="just">
              <a:lnSpc>
                <a:spcPts val="3100"/>
              </a:lnSpc>
              <a:buFont typeface="Wingdings" pitchFamily="2" charset="2"/>
              <a:buChar char="§"/>
              <a:defRPr/>
            </a:pPr>
            <a:r>
              <a:rPr lang="en-US" sz="2800" b="1" dirty="0" smtClean="0">
                <a:solidFill>
                  <a:srgbClr val="002060"/>
                </a:solidFill>
                <a:latin typeface="Arial Narrow" pitchFamily="34" charset="0"/>
                <a:cs typeface="Arial" charset="0"/>
              </a:rPr>
              <a:t>Nosocomial Pneumonia</a:t>
            </a:r>
          </a:p>
          <a:p>
            <a:pPr lvl="1" algn="just">
              <a:lnSpc>
                <a:spcPts val="3100"/>
              </a:lnSpc>
              <a:buFont typeface="Wingdings" pitchFamily="2" charset="2"/>
              <a:buChar char="§"/>
              <a:defRPr/>
            </a:pPr>
            <a:r>
              <a:rPr lang="en-US" dirty="0" smtClean="0">
                <a:latin typeface="Arial Narrow" pitchFamily="34" charset="0"/>
              </a:rPr>
              <a:t>Important respiratory tract pathogen outside hospitals</a:t>
            </a:r>
            <a:endParaRPr lang="en-US" dirty="0" smtClean="0">
              <a:latin typeface="Arial Narrow" pitchFamily="34" charset="0"/>
              <a:cs typeface="Arial" charset="0"/>
            </a:endParaRPr>
          </a:p>
          <a:p>
            <a:pPr lvl="1" algn="just">
              <a:lnSpc>
                <a:spcPts val="3100"/>
              </a:lnSpc>
              <a:buFont typeface="Wingdings" pitchFamily="2" charset="2"/>
              <a:buChar char="§"/>
              <a:defRPr/>
            </a:pPr>
            <a:r>
              <a:rPr lang="en-US" dirty="0" smtClean="0">
                <a:latin typeface="Arial Narrow" pitchFamily="34" charset="0"/>
                <a:cs typeface="Arial" charset="0"/>
              </a:rPr>
              <a:t>3% of bacterial pneumonia </a:t>
            </a:r>
          </a:p>
          <a:p>
            <a:pPr lvl="1" algn="just">
              <a:lnSpc>
                <a:spcPts val="3100"/>
              </a:lnSpc>
              <a:buFont typeface="Wingdings" pitchFamily="2" charset="2"/>
              <a:buChar char="§"/>
              <a:defRPr/>
            </a:pPr>
            <a:r>
              <a:rPr lang="en-US" dirty="0" smtClean="0">
                <a:latin typeface="Arial Narrow" pitchFamily="34" charset="0"/>
                <a:cs typeface="Arial" charset="0"/>
              </a:rPr>
              <a:t>Bloody sputum (50%) (Thick, Jelly and Red Sputum)</a:t>
            </a:r>
          </a:p>
          <a:p>
            <a:pPr algn="just">
              <a:lnSpc>
                <a:spcPts val="3100"/>
              </a:lnSpc>
              <a:buFont typeface="Wingdings" pitchFamily="2" charset="2"/>
              <a:buChar char="§"/>
              <a:defRPr/>
            </a:pPr>
            <a:r>
              <a:rPr lang="en-US" sz="2800" dirty="0" smtClean="0">
                <a:latin typeface="Arial Narrow" pitchFamily="34" charset="0"/>
                <a:cs typeface="Arial" charset="0"/>
              </a:rPr>
              <a:t>Septicemia, Meningitis and UTI</a:t>
            </a:r>
          </a:p>
          <a:p>
            <a:pPr marL="514350" indent="-514350" algn="just" eaLnBrk="1" hangingPunct="1">
              <a:lnSpc>
                <a:spcPts val="3100"/>
              </a:lnSpc>
              <a:buFont typeface="Wingdings" pitchFamily="2" charset="2"/>
              <a:buChar char="§"/>
              <a:defRPr/>
            </a:pPr>
            <a:endParaRPr lang="en-US" sz="2800" dirty="0" smtClean="0">
              <a:latin typeface="Arial Narrow" pitchFamily="34" charset="0"/>
              <a:cs typeface="Arial" charset="0"/>
            </a:endParaRPr>
          </a:p>
        </p:txBody>
      </p:sp>
      <p:sp>
        <p:nvSpPr>
          <p:cNvPr id="5" name="Slide Number Placeholder 4"/>
          <p:cNvSpPr>
            <a:spLocks noGrp="1"/>
          </p:cNvSpPr>
          <p:nvPr>
            <p:ph type="sldNum" sz="quarter" idx="12"/>
          </p:nvPr>
        </p:nvSpPr>
        <p:spPr/>
        <p:txBody>
          <a:bodyPr/>
          <a:lstStyle/>
          <a:p>
            <a:pPr>
              <a:defRPr/>
            </a:pPr>
            <a:fld id="{D856C96D-ADC5-4ADF-84D7-BE55847CA818}" type="slidenum">
              <a:rPr lang="ar-SA" smtClean="0"/>
              <a:pPr>
                <a:defRPr/>
              </a:pPr>
              <a:t>235</a:t>
            </a:fld>
            <a:endParaRPr lang="ar-SA"/>
          </a:p>
        </p:txBody>
      </p:sp>
      <p:sp>
        <p:nvSpPr>
          <p:cNvPr id="2" name="Footer Placeholder 1"/>
          <p:cNvSpPr>
            <a:spLocks noGrp="1"/>
          </p:cNvSpPr>
          <p:nvPr>
            <p:ph type="ftr" sz="quarter" idx="11"/>
          </p:nvPr>
        </p:nvSpPr>
        <p:spPr/>
        <p:txBody>
          <a:bodyPr/>
          <a:lstStyle/>
          <a:p>
            <a:pPr>
              <a:defRPr/>
            </a:pPr>
            <a:endParaRPr lang="ar-SA" altLang="en-US"/>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itle 1"/>
          <p:cNvSpPr>
            <a:spLocks noGrp="1"/>
          </p:cNvSpPr>
          <p:nvPr>
            <p:ph type="title"/>
          </p:nvPr>
        </p:nvSpPr>
        <p:spPr>
          <a:xfrm>
            <a:off x="457200" y="274638"/>
            <a:ext cx="8229600" cy="792162"/>
          </a:xfrm>
        </p:spPr>
        <p:txBody>
          <a:bodyPr/>
          <a:lstStyle/>
          <a:p>
            <a:r>
              <a:rPr lang="en-US" b="1" dirty="0" smtClean="0">
                <a:solidFill>
                  <a:srgbClr val="FF0000"/>
                </a:solidFill>
                <a:latin typeface="Arial Narrow" pitchFamily="34" charset="0"/>
              </a:rPr>
              <a:t>Proteus-</a:t>
            </a:r>
            <a:r>
              <a:rPr lang="en-US" b="1" dirty="0" err="1" smtClean="0">
                <a:solidFill>
                  <a:srgbClr val="FF0000"/>
                </a:solidFill>
                <a:latin typeface="Arial Narrow" pitchFamily="34" charset="0"/>
              </a:rPr>
              <a:t>Providencia</a:t>
            </a:r>
            <a:r>
              <a:rPr lang="en-US" b="1" dirty="0" smtClean="0">
                <a:solidFill>
                  <a:srgbClr val="FF0000"/>
                </a:solidFill>
                <a:latin typeface="Arial Narrow" pitchFamily="34" charset="0"/>
              </a:rPr>
              <a:t>-</a:t>
            </a:r>
            <a:r>
              <a:rPr lang="en-US" b="1" dirty="0" err="1" smtClean="0">
                <a:solidFill>
                  <a:srgbClr val="FF0000"/>
                </a:solidFill>
                <a:latin typeface="Arial Narrow" pitchFamily="34" charset="0"/>
              </a:rPr>
              <a:t>Morganella</a:t>
            </a:r>
            <a:endParaRPr lang="en-US" b="1" dirty="0" smtClean="0">
              <a:solidFill>
                <a:srgbClr val="FF0000"/>
              </a:solidFill>
              <a:latin typeface="Arial Narrow" pitchFamily="34" charset="0"/>
            </a:endParaRPr>
          </a:p>
        </p:txBody>
      </p:sp>
      <p:sp>
        <p:nvSpPr>
          <p:cNvPr id="303107" name="Content Placeholder 2"/>
          <p:cNvSpPr>
            <a:spLocks noGrp="1"/>
          </p:cNvSpPr>
          <p:nvPr>
            <p:ph idx="1"/>
          </p:nvPr>
        </p:nvSpPr>
        <p:spPr>
          <a:xfrm>
            <a:off x="228600" y="990600"/>
            <a:ext cx="8839200" cy="5562600"/>
          </a:xfrm>
        </p:spPr>
        <p:txBody>
          <a:bodyPr/>
          <a:lstStyle/>
          <a:p>
            <a:pPr algn="just">
              <a:lnSpc>
                <a:spcPts val="3700"/>
              </a:lnSpc>
            </a:pPr>
            <a:r>
              <a:rPr lang="en-US" sz="2800" dirty="0" smtClean="0">
                <a:latin typeface="Arial Narrow" pitchFamily="34" charset="0"/>
              </a:rPr>
              <a:t>These organisms belonging to Enterobacteriaceae</a:t>
            </a:r>
          </a:p>
          <a:p>
            <a:pPr>
              <a:lnSpc>
                <a:spcPts val="3700"/>
              </a:lnSpc>
            </a:pPr>
            <a:r>
              <a:rPr lang="en-US" sz="2800" dirty="0" smtClean="0">
                <a:latin typeface="Arial Narrow" pitchFamily="34" charset="0"/>
              </a:rPr>
              <a:t>All are normal intestinal flora but also found in soil and water</a:t>
            </a:r>
          </a:p>
          <a:p>
            <a:pPr>
              <a:lnSpc>
                <a:spcPts val="3700"/>
              </a:lnSpc>
            </a:pPr>
            <a:r>
              <a:rPr lang="en-US" sz="2800" dirty="0" smtClean="0">
                <a:latin typeface="Arial Narrow" pitchFamily="34" charset="0"/>
              </a:rPr>
              <a:t>Opportunistic pathogens</a:t>
            </a:r>
          </a:p>
          <a:p>
            <a:pPr algn="just">
              <a:lnSpc>
                <a:spcPts val="3700"/>
              </a:lnSpc>
            </a:pPr>
            <a:r>
              <a:rPr lang="en-US" sz="2800" dirty="0" smtClean="0">
                <a:latin typeface="Arial Narrow" pitchFamily="34" charset="0"/>
              </a:rPr>
              <a:t>Non-lactose </a:t>
            </a:r>
            <a:r>
              <a:rPr lang="en-US" sz="2800" dirty="0" err="1" smtClean="0">
                <a:latin typeface="Arial Narrow" pitchFamily="34" charset="0"/>
              </a:rPr>
              <a:t>fermenters</a:t>
            </a:r>
            <a:endParaRPr lang="en-US" sz="2800" dirty="0" smtClean="0">
              <a:latin typeface="Arial Narrow" pitchFamily="34" charset="0"/>
            </a:endParaRPr>
          </a:p>
          <a:p>
            <a:pPr algn="just">
              <a:lnSpc>
                <a:spcPts val="3700"/>
              </a:lnSpc>
            </a:pPr>
            <a:r>
              <a:rPr lang="en-US" sz="2800" dirty="0" smtClean="0">
                <a:latin typeface="Arial Narrow" pitchFamily="34" charset="0"/>
              </a:rPr>
              <a:t>Phenylalanine </a:t>
            </a:r>
            <a:r>
              <a:rPr lang="en-US" sz="2800" dirty="0" err="1" smtClean="0">
                <a:latin typeface="Arial Narrow" pitchFamily="34" charset="0"/>
              </a:rPr>
              <a:t>deaminase</a:t>
            </a:r>
            <a:r>
              <a:rPr lang="en-US" sz="2800" dirty="0" smtClean="0">
                <a:latin typeface="Arial Narrow" pitchFamily="34" charset="0"/>
              </a:rPr>
              <a:t> and </a:t>
            </a:r>
            <a:r>
              <a:rPr lang="en-US" sz="2800" dirty="0" err="1" smtClean="0">
                <a:latin typeface="Arial Narrow" pitchFamily="34" charset="0"/>
              </a:rPr>
              <a:t>urease</a:t>
            </a:r>
            <a:r>
              <a:rPr lang="en-US" sz="2800" dirty="0" smtClean="0">
                <a:latin typeface="Arial Narrow" pitchFamily="34" charset="0"/>
              </a:rPr>
              <a:t> positive</a:t>
            </a:r>
          </a:p>
          <a:p>
            <a:pPr algn="just">
              <a:lnSpc>
                <a:spcPts val="3700"/>
              </a:lnSpc>
            </a:pPr>
            <a:r>
              <a:rPr lang="en-US" sz="2800" dirty="0" err="1" smtClean="0">
                <a:latin typeface="Arial Narrow" pitchFamily="34" charset="0"/>
              </a:rPr>
              <a:t>Urease</a:t>
            </a:r>
            <a:r>
              <a:rPr lang="en-US" sz="2800" dirty="0" smtClean="0">
                <a:latin typeface="Arial Narrow" pitchFamily="34" charset="0"/>
              </a:rPr>
              <a:t> positive after 2-6 hrs (urea → NH</a:t>
            </a:r>
            <a:r>
              <a:rPr lang="en-US" sz="2800" baseline="-25000" dirty="0" smtClean="0">
                <a:latin typeface="Arial Narrow" pitchFamily="34" charset="0"/>
              </a:rPr>
              <a:t>3</a:t>
            </a:r>
            <a:r>
              <a:rPr lang="en-US" sz="2800" dirty="0" smtClean="0">
                <a:latin typeface="Arial Narrow" pitchFamily="34" charset="0"/>
              </a:rPr>
              <a:t>+ CO</a:t>
            </a:r>
            <a:r>
              <a:rPr lang="en-US" sz="2800" baseline="-25000" dirty="0" smtClean="0">
                <a:latin typeface="Arial Narrow" pitchFamily="34" charset="0"/>
              </a:rPr>
              <a:t>2</a:t>
            </a:r>
            <a:r>
              <a:rPr lang="en-US" sz="2800" dirty="0" smtClean="0">
                <a:latin typeface="Arial Narrow" pitchFamily="34" charset="0"/>
              </a:rPr>
              <a:t>)</a:t>
            </a:r>
          </a:p>
          <a:p>
            <a:pPr algn="just">
              <a:lnSpc>
                <a:spcPts val="3700"/>
              </a:lnSpc>
            </a:pPr>
            <a:r>
              <a:rPr lang="en-US" sz="2800" dirty="0" smtClean="0">
                <a:latin typeface="Arial Narrow" pitchFamily="34" charset="0"/>
              </a:rPr>
              <a:t>All are highly motile </a:t>
            </a:r>
          </a:p>
          <a:p>
            <a:pPr algn="just">
              <a:lnSpc>
                <a:spcPts val="3700"/>
              </a:lnSpc>
            </a:pPr>
            <a:r>
              <a:rPr lang="en-US" sz="2800" i="1" dirty="0" smtClean="0">
                <a:latin typeface="Arial Narrow" pitchFamily="34" charset="0"/>
              </a:rPr>
              <a:t>Proteus sp. </a:t>
            </a:r>
            <a:r>
              <a:rPr lang="en-US" sz="2800" dirty="0" smtClean="0">
                <a:latin typeface="Arial Narrow" pitchFamily="34" charset="0"/>
              </a:rPr>
              <a:t>swarming on blood agar</a:t>
            </a:r>
          </a:p>
          <a:p>
            <a:pPr algn="just">
              <a:lnSpc>
                <a:spcPts val="3700"/>
              </a:lnSpc>
            </a:pPr>
            <a:r>
              <a:rPr lang="en-US" sz="2800" dirty="0" smtClean="0">
                <a:latin typeface="Arial Narrow" pitchFamily="34" charset="0"/>
              </a:rPr>
              <a:t>Swarming characterized by expanding waves (rings) of organisms over the surface of blood agar</a:t>
            </a:r>
          </a:p>
          <a:p>
            <a:pPr algn="just">
              <a:lnSpc>
                <a:spcPts val="3700"/>
              </a:lnSpc>
            </a:pPr>
            <a:endParaRPr lang="en-US" sz="2800" dirty="0" smtClean="0">
              <a:latin typeface="Arial Narrow" pitchFamily="34" charset="0"/>
            </a:endParaRPr>
          </a:p>
          <a:p>
            <a:pPr algn="just">
              <a:lnSpc>
                <a:spcPts val="3700"/>
              </a:lnSpc>
            </a:pPr>
            <a:endParaRPr lang="en-US" sz="2800" dirty="0" smtClean="0">
              <a:latin typeface="Arial Narrow" pitchFamily="34" charset="0"/>
            </a:endParaRPr>
          </a:p>
        </p:txBody>
      </p:sp>
      <p:sp>
        <p:nvSpPr>
          <p:cNvPr id="5" name="Slide Number Placeholder 4"/>
          <p:cNvSpPr>
            <a:spLocks noGrp="1"/>
          </p:cNvSpPr>
          <p:nvPr>
            <p:ph type="sldNum" sz="quarter" idx="12"/>
          </p:nvPr>
        </p:nvSpPr>
        <p:spPr/>
        <p:txBody>
          <a:bodyPr/>
          <a:lstStyle/>
          <a:p>
            <a:pPr>
              <a:defRPr/>
            </a:pPr>
            <a:fld id="{70B356EB-C201-4F32-BD6D-EE9FBA426490}" type="slidenum">
              <a:rPr lang="ar-SA" smtClean="0"/>
              <a:pPr>
                <a:defRPr/>
              </a:pPr>
              <a:t>236</a:t>
            </a:fld>
            <a:endParaRPr lang="ar-SA"/>
          </a:p>
        </p:txBody>
      </p:sp>
      <p:sp>
        <p:nvSpPr>
          <p:cNvPr id="2" name="Footer Placeholder 1"/>
          <p:cNvSpPr>
            <a:spLocks noGrp="1"/>
          </p:cNvSpPr>
          <p:nvPr>
            <p:ph type="ftr" sz="quarter" idx="11"/>
          </p:nvPr>
        </p:nvSpPr>
        <p:spPr/>
        <p:txBody>
          <a:bodyPr/>
          <a:lstStyle/>
          <a:p>
            <a:pPr>
              <a:defRPr/>
            </a:pPr>
            <a:endParaRPr lang="ar-SA" altLang="en-US"/>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a:xfrm>
            <a:off x="457200" y="274638"/>
            <a:ext cx="8229600" cy="490537"/>
          </a:xfrm>
        </p:spPr>
        <p:txBody>
          <a:bodyPr/>
          <a:lstStyle/>
          <a:p>
            <a:pPr eaLnBrk="1" hangingPunct="1"/>
            <a:r>
              <a:rPr lang="en-US" b="1" i="1" smtClean="0">
                <a:solidFill>
                  <a:srgbClr val="FF0000"/>
                </a:solidFill>
                <a:latin typeface="Arial Narrow" pitchFamily="34" charset="0"/>
              </a:rPr>
              <a:t>Proteus</a:t>
            </a:r>
            <a:r>
              <a:rPr lang="en-US" b="1" smtClean="0">
                <a:solidFill>
                  <a:srgbClr val="FF0000"/>
                </a:solidFill>
                <a:latin typeface="Arial Narrow" pitchFamily="34" charset="0"/>
              </a:rPr>
              <a:t> species</a:t>
            </a:r>
          </a:p>
        </p:txBody>
      </p:sp>
      <p:sp>
        <p:nvSpPr>
          <p:cNvPr id="19459" name="Rectangle 3"/>
          <p:cNvSpPr>
            <a:spLocks noGrp="1" noChangeArrowheads="1"/>
          </p:cNvSpPr>
          <p:nvPr>
            <p:ph type="body" idx="1"/>
          </p:nvPr>
        </p:nvSpPr>
        <p:spPr>
          <a:xfrm>
            <a:off x="157163" y="836613"/>
            <a:ext cx="8736012" cy="5545137"/>
          </a:xfrm>
        </p:spPr>
        <p:txBody>
          <a:bodyPr>
            <a:normAutofit fontScale="85000" lnSpcReduction="10000"/>
          </a:bodyPr>
          <a:lstStyle/>
          <a:p>
            <a:pPr marL="265113" indent="-265113" algn="just" defTabSz="360363" eaLnBrk="1" hangingPunct="1">
              <a:lnSpc>
                <a:spcPct val="150000"/>
              </a:lnSpc>
              <a:buClr>
                <a:schemeClr val="accent2"/>
              </a:buClr>
              <a:buSzPct val="145000"/>
              <a:buFont typeface="Wingdings" pitchFamily="2" charset="2"/>
              <a:buChar char="§"/>
              <a:tabLst>
                <a:tab pos="265113" algn="l"/>
              </a:tabLst>
              <a:defRPr/>
            </a:pPr>
            <a:r>
              <a:rPr lang="en-US" sz="3000" i="1" dirty="0" smtClean="0">
                <a:latin typeface="Arial Narrow" pitchFamily="34" charset="0"/>
              </a:rPr>
              <a:t>P. mirabilis</a:t>
            </a:r>
            <a:r>
              <a:rPr lang="en-US" sz="3000" dirty="0" smtClean="0">
                <a:latin typeface="Arial Narrow" pitchFamily="34" charset="0"/>
              </a:rPr>
              <a:t> and </a:t>
            </a:r>
            <a:r>
              <a:rPr lang="en-US" sz="3000" i="1" dirty="0" smtClean="0">
                <a:latin typeface="Arial Narrow" pitchFamily="34" charset="0"/>
              </a:rPr>
              <a:t>P. </a:t>
            </a:r>
            <a:r>
              <a:rPr lang="en-US" sz="3000" i="1" dirty="0" err="1" smtClean="0">
                <a:latin typeface="Arial Narrow" pitchFamily="34" charset="0"/>
              </a:rPr>
              <a:t>vulgaris</a:t>
            </a:r>
            <a:r>
              <a:rPr lang="en-US" sz="3000" dirty="0" smtClean="0">
                <a:latin typeface="Arial Narrow" pitchFamily="34" charset="0"/>
              </a:rPr>
              <a:t> are widely recognized human pathogens</a:t>
            </a:r>
          </a:p>
          <a:p>
            <a:pPr marL="265113" indent="-265113" algn="just" defTabSz="360363" eaLnBrk="1" hangingPunct="1">
              <a:lnSpc>
                <a:spcPct val="150000"/>
              </a:lnSpc>
              <a:buClr>
                <a:schemeClr val="accent2"/>
              </a:buClr>
              <a:buSzPct val="145000"/>
              <a:buFont typeface="Wingdings" pitchFamily="2" charset="2"/>
              <a:buChar char="§"/>
              <a:tabLst>
                <a:tab pos="265113" algn="l"/>
              </a:tabLst>
              <a:defRPr/>
            </a:pPr>
            <a:r>
              <a:rPr lang="en-US" sz="3000" dirty="0" smtClean="0">
                <a:latin typeface="Arial Narrow" pitchFamily="34" charset="0"/>
              </a:rPr>
              <a:t>Isolated from urine, wounds and ear and </a:t>
            </a:r>
            <a:r>
              <a:rPr lang="en-US" sz="3000" dirty="0" err="1" smtClean="0">
                <a:latin typeface="Arial Narrow" pitchFamily="34" charset="0"/>
              </a:rPr>
              <a:t>bacteremic</a:t>
            </a:r>
            <a:r>
              <a:rPr lang="en-US" sz="3000" dirty="0" smtClean="0">
                <a:latin typeface="Arial Narrow" pitchFamily="34" charset="0"/>
              </a:rPr>
              <a:t> infections</a:t>
            </a:r>
          </a:p>
          <a:p>
            <a:pPr marL="265113" indent="-265113" algn="just" defTabSz="360363" eaLnBrk="1" hangingPunct="1">
              <a:lnSpc>
                <a:spcPct val="150000"/>
              </a:lnSpc>
              <a:buClr>
                <a:schemeClr val="accent2"/>
              </a:buClr>
              <a:buSzPct val="145000"/>
              <a:buFont typeface="Wingdings" pitchFamily="2" charset="2"/>
              <a:buChar char="§"/>
              <a:tabLst>
                <a:tab pos="265113" algn="l"/>
              </a:tabLst>
              <a:defRPr/>
            </a:pPr>
            <a:r>
              <a:rPr lang="en-US" sz="3000" dirty="0" smtClean="0">
                <a:latin typeface="Arial Narrow" pitchFamily="34" charset="0"/>
              </a:rPr>
              <a:t>They found in colon and able to colonize urethra especially in female</a:t>
            </a:r>
            <a:endParaRPr lang="en-US" sz="3000" i="1" dirty="0" smtClean="0">
              <a:latin typeface="Arial Narrow" pitchFamily="34" charset="0"/>
            </a:endParaRPr>
          </a:p>
          <a:p>
            <a:pPr marL="514350" indent="-514350" algn="just" defTabSz="360363" eaLnBrk="1" hangingPunct="1">
              <a:lnSpc>
                <a:spcPct val="150000"/>
              </a:lnSpc>
              <a:buClr>
                <a:schemeClr val="accent2"/>
              </a:buClr>
              <a:buSzPct val="145000"/>
              <a:buFont typeface="+mj-lt"/>
              <a:buAutoNum type="arabicPeriod"/>
              <a:tabLst>
                <a:tab pos="265113" algn="l"/>
              </a:tabLst>
              <a:defRPr/>
            </a:pPr>
            <a:r>
              <a:rPr lang="en-US" sz="2800" b="1" i="1" dirty="0" smtClean="0">
                <a:solidFill>
                  <a:srgbClr val="7030A0"/>
                </a:solidFill>
                <a:latin typeface="Arial Narrow" pitchFamily="34" charset="0"/>
              </a:rPr>
              <a:t>P. mirabilis</a:t>
            </a:r>
            <a:r>
              <a:rPr lang="en-US" sz="2800" b="1" dirty="0" smtClean="0">
                <a:solidFill>
                  <a:srgbClr val="7030A0"/>
                </a:solidFill>
                <a:latin typeface="Arial Narrow" pitchFamily="34" charset="0"/>
              </a:rPr>
              <a:t> </a:t>
            </a:r>
            <a:r>
              <a:rPr lang="en-US" sz="2800" dirty="0" smtClean="0">
                <a:latin typeface="Arial Narrow" pitchFamily="34" charset="0"/>
              </a:rPr>
              <a:t>causes </a:t>
            </a:r>
            <a:r>
              <a:rPr lang="en-US" sz="2800" b="1" dirty="0" smtClean="0">
                <a:solidFill>
                  <a:srgbClr val="FF0000"/>
                </a:solidFill>
                <a:latin typeface="Arial Narrow" pitchFamily="34" charset="0"/>
              </a:rPr>
              <a:t>urinary tract infections (UTI):</a:t>
            </a:r>
            <a:endParaRPr lang="en-US" sz="2800" dirty="0" smtClean="0">
              <a:latin typeface="Arial Narrow" pitchFamily="34" charset="0"/>
            </a:endParaRPr>
          </a:p>
          <a:p>
            <a:pPr marL="522288" lvl="1" indent="-77788" algn="just" defTabSz="360363" eaLnBrk="1" hangingPunct="1">
              <a:lnSpc>
                <a:spcPct val="150000"/>
              </a:lnSpc>
              <a:buClr>
                <a:schemeClr val="accent2"/>
              </a:buClr>
              <a:buSzPct val="145000"/>
              <a:buFont typeface="Wingdings" pitchFamily="2" charset="2"/>
              <a:buChar char="§"/>
              <a:tabLst>
                <a:tab pos="265113" algn="l"/>
              </a:tabLst>
              <a:defRPr/>
            </a:pPr>
            <a:r>
              <a:rPr lang="en-US" sz="3000" i="1" dirty="0" smtClean="0">
                <a:latin typeface="Arial Narrow" pitchFamily="34" charset="0"/>
              </a:rPr>
              <a:t>Proteus sp</a:t>
            </a:r>
            <a:r>
              <a:rPr lang="en-US" sz="3000" dirty="0" smtClean="0">
                <a:latin typeface="Arial Narrow" pitchFamily="34" charset="0"/>
              </a:rPr>
              <a:t>. produces </a:t>
            </a:r>
            <a:r>
              <a:rPr lang="en-US" sz="3000" dirty="0" err="1" smtClean="0">
                <a:latin typeface="Arial Narrow" pitchFamily="34" charset="0"/>
              </a:rPr>
              <a:t>urease</a:t>
            </a:r>
            <a:r>
              <a:rPr lang="en-US" sz="3000" dirty="0" smtClean="0">
                <a:latin typeface="Arial Narrow" pitchFamily="34" charset="0"/>
              </a:rPr>
              <a:t> which alkalinizes urine →precipitation of calcium and magnesium salts → stone formation →renal epithelium damage</a:t>
            </a:r>
          </a:p>
          <a:p>
            <a:pPr marL="514350" indent="-514350" algn="just" defTabSz="360363" eaLnBrk="1" hangingPunct="1">
              <a:lnSpc>
                <a:spcPct val="150000"/>
              </a:lnSpc>
              <a:buClr>
                <a:schemeClr val="accent2"/>
              </a:buClr>
              <a:buSzPct val="145000"/>
              <a:buFont typeface="+mj-lt"/>
              <a:buAutoNum type="arabicPeriod"/>
              <a:tabLst>
                <a:tab pos="265113" algn="l"/>
              </a:tabLst>
              <a:defRPr/>
            </a:pPr>
            <a:r>
              <a:rPr lang="en-US" sz="3000" dirty="0" smtClean="0">
                <a:latin typeface="Arial Narrow" pitchFamily="34" charset="0"/>
              </a:rPr>
              <a:t> </a:t>
            </a:r>
            <a:r>
              <a:rPr lang="en-US" sz="3000" b="1" i="1" dirty="0" smtClean="0">
                <a:solidFill>
                  <a:srgbClr val="7030A0"/>
                </a:solidFill>
                <a:latin typeface="Arial Narrow" pitchFamily="34" charset="0"/>
              </a:rPr>
              <a:t>P. </a:t>
            </a:r>
            <a:r>
              <a:rPr lang="en-US" sz="3000" b="1" i="1" dirty="0" err="1" smtClean="0">
                <a:solidFill>
                  <a:srgbClr val="7030A0"/>
                </a:solidFill>
                <a:latin typeface="Arial Narrow" pitchFamily="34" charset="0"/>
              </a:rPr>
              <a:t>vulgaris</a:t>
            </a:r>
            <a:r>
              <a:rPr lang="en-US" sz="3000" dirty="0" smtClean="0">
                <a:solidFill>
                  <a:srgbClr val="7030A0"/>
                </a:solidFill>
                <a:latin typeface="Arial Narrow" pitchFamily="34" charset="0"/>
              </a:rPr>
              <a:t> </a:t>
            </a:r>
            <a:r>
              <a:rPr lang="en-US" sz="3000" dirty="0" smtClean="0">
                <a:latin typeface="Arial Narrow" pitchFamily="34" charset="0"/>
              </a:rPr>
              <a:t>causes nosocomial infections (pneumonia, </a:t>
            </a:r>
            <a:r>
              <a:rPr lang="en-US" sz="3000" dirty="0" err="1" smtClean="0">
                <a:latin typeface="Arial Narrow" pitchFamily="34" charset="0"/>
              </a:rPr>
              <a:t>bacteremia</a:t>
            </a:r>
            <a:r>
              <a:rPr lang="en-US" sz="3000" dirty="0" smtClean="0">
                <a:latin typeface="Arial Narrow" pitchFamily="34" charset="0"/>
              </a:rPr>
              <a:t>) and UTIs</a:t>
            </a:r>
          </a:p>
        </p:txBody>
      </p:sp>
      <p:sp>
        <p:nvSpPr>
          <p:cNvPr id="5" name="Slide Number Placeholder 4"/>
          <p:cNvSpPr>
            <a:spLocks noGrp="1"/>
          </p:cNvSpPr>
          <p:nvPr>
            <p:ph type="sldNum" sz="quarter" idx="12"/>
          </p:nvPr>
        </p:nvSpPr>
        <p:spPr/>
        <p:txBody>
          <a:bodyPr/>
          <a:lstStyle/>
          <a:p>
            <a:pPr>
              <a:defRPr/>
            </a:pPr>
            <a:fld id="{69A788F5-1B08-445B-B09A-43E5476F423E}" type="slidenum">
              <a:rPr lang="ar-SA" smtClean="0"/>
              <a:pPr>
                <a:defRPr/>
              </a:pPr>
              <a:t>237</a:t>
            </a:fld>
            <a:endParaRPr lang="ar-SA"/>
          </a:p>
        </p:txBody>
      </p:sp>
      <p:sp>
        <p:nvSpPr>
          <p:cNvPr id="2" name="Footer Placeholder 1"/>
          <p:cNvSpPr>
            <a:spLocks noGrp="1"/>
          </p:cNvSpPr>
          <p:nvPr>
            <p:ph type="ftr" sz="quarter" idx="11"/>
          </p:nvPr>
        </p:nvSpPr>
        <p:spPr/>
        <p:txBody>
          <a:bodyPr/>
          <a:lstStyle/>
          <a:p>
            <a:pPr>
              <a:defRPr/>
            </a:pPr>
            <a:endParaRPr lang="ar-SA" altLang="en-US"/>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a:xfrm>
            <a:off x="457200" y="274638"/>
            <a:ext cx="8229600" cy="490537"/>
          </a:xfrm>
        </p:spPr>
        <p:txBody>
          <a:bodyPr/>
          <a:lstStyle/>
          <a:p>
            <a:pPr eaLnBrk="1" hangingPunct="1"/>
            <a:r>
              <a:rPr lang="en-US" b="1" smtClean="0">
                <a:solidFill>
                  <a:srgbClr val="FF0000"/>
                </a:solidFill>
                <a:latin typeface="Arial Narrow" pitchFamily="34" charset="0"/>
              </a:rPr>
              <a:t>Laboratory diagnosis</a:t>
            </a:r>
          </a:p>
        </p:txBody>
      </p:sp>
      <p:sp>
        <p:nvSpPr>
          <p:cNvPr id="306179" name="Rectangle 3"/>
          <p:cNvSpPr>
            <a:spLocks noGrp="1" noChangeArrowheads="1"/>
          </p:cNvSpPr>
          <p:nvPr>
            <p:ph type="body" idx="1"/>
          </p:nvPr>
        </p:nvSpPr>
        <p:spPr>
          <a:xfrm>
            <a:off x="457200" y="838200"/>
            <a:ext cx="8382000" cy="5732463"/>
          </a:xfrm>
        </p:spPr>
        <p:txBody>
          <a:bodyPr/>
          <a:lstStyle/>
          <a:p>
            <a:pPr algn="just" eaLnBrk="1" hangingPunct="1">
              <a:buClr>
                <a:schemeClr val="accent2"/>
              </a:buClr>
              <a:buSzPct val="145000"/>
              <a:buFont typeface="Wingdings" pitchFamily="2" charset="2"/>
              <a:buChar char="§"/>
            </a:pPr>
            <a:r>
              <a:rPr lang="en-US" sz="2800" b="1" u="sng" smtClean="0">
                <a:solidFill>
                  <a:srgbClr val="7030A0"/>
                </a:solidFill>
                <a:latin typeface="Arial Narrow" pitchFamily="34" charset="0"/>
                <a:ea typeface="Majalla UI"/>
                <a:cs typeface="Majalla UI"/>
              </a:rPr>
              <a:t>Specimen:</a:t>
            </a:r>
            <a:r>
              <a:rPr lang="en-US" sz="2800" b="1" smtClean="0">
                <a:solidFill>
                  <a:srgbClr val="7030A0"/>
                </a:solidFill>
                <a:latin typeface="Arial Narrow" pitchFamily="34" charset="0"/>
                <a:ea typeface="Majalla UI"/>
                <a:cs typeface="Majalla UI"/>
              </a:rPr>
              <a:t> </a:t>
            </a:r>
          </a:p>
          <a:p>
            <a:pPr lvl="1" algn="just" eaLnBrk="1" hangingPunct="1">
              <a:buClr>
                <a:schemeClr val="accent2"/>
              </a:buClr>
              <a:buSzPct val="145000"/>
              <a:buFont typeface="Wingdings" pitchFamily="2" charset="2"/>
              <a:buChar char="§"/>
            </a:pPr>
            <a:r>
              <a:rPr lang="en-US" sz="2400" smtClean="0">
                <a:latin typeface="Arial Narrow" pitchFamily="34" charset="0"/>
                <a:ea typeface="Majalla UI"/>
                <a:cs typeface="Majalla UI"/>
              </a:rPr>
              <a:t>Urine or Stool.</a:t>
            </a:r>
          </a:p>
          <a:p>
            <a:pPr algn="just" eaLnBrk="1" hangingPunct="1">
              <a:buClr>
                <a:schemeClr val="accent2"/>
              </a:buClr>
              <a:buSzPct val="145000"/>
              <a:buFont typeface="Wingdings" pitchFamily="2" charset="2"/>
              <a:buChar char="§"/>
            </a:pPr>
            <a:r>
              <a:rPr lang="en-US" sz="2800" b="1" u="sng" smtClean="0">
                <a:solidFill>
                  <a:srgbClr val="7030A0"/>
                </a:solidFill>
                <a:latin typeface="Arial Narrow" pitchFamily="34" charset="0"/>
                <a:ea typeface="Majalla UI"/>
                <a:cs typeface="Majalla UI"/>
              </a:rPr>
              <a:t>Culture</a:t>
            </a:r>
            <a:r>
              <a:rPr lang="en-US" sz="2800" b="1" smtClean="0">
                <a:solidFill>
                  <a:srgbClr val="7030A0"/>
                </a:solidFill>
                <a:latin typeface="Arial Narrow" pitchFamily="34" charset="0"/>
                <a:ea typeface="Majalla UI"/>
                <a:cs typeface="Majalla UI"/>
              </a:rPr>
              <a:t>:</a:t>
            </a:r>
            <a:r>
              <a:rPr lang="en-US" sz="2800" smtClean="0">
                <a:solidFill>
                  <a:srgbClr val="7030A0"/>
                </a:solidFill>
                <a:latin typeface="Arial Narrow" pitchFamily="34" charset="0"/>
                <a:ea typeface="Majalla UI"/>
                <a:cs typeface="Majalla UI"/>
              </a:rPr>
              <a:t> </a:t>
            </a:r>
          </a:p>
          <a:p>
            <a:pPr algn="just" eaLnBrk="1" hangingPunct="1">
              <a:buClr>
                <a:schemeClr val="accent2"/>
              </a:buClr>
              <a:buSzPct val="145000"/>
              <a:buFont typeface="Wingdings" pitchFamily="2" charset="2"/>
              <a:buChar char="§"/>
            </a:pPr>
            <a:r>
              <a:rPr lang="en-US" sz="2800" b="1" smtClean="0">
                <a:solidFill>
                  <a:srgbClr val="7030A0"/>
                </a:solidFill>
                <a:latin typeface="Arial Narrow" pitchFamily="34" charset="0"/>
                <a:ea typeface="Majalla UI"/>
                <a:cs typeface="Majalla UI"/>
              </a:rPr>
              <a:t>On MacConkey agar</a:t>
            </a:r>
            <a:r>
              <a:rPr lang="en-US" sz="2800" smtClean="0">
                <a:solidFill>
                  <a:srgbClr val="7030A0"/>
                </a:solidFill>
                <a:latin typeface="Arial Narrow" pitchFamily="34" charset="0"/>
                <a:ea typeface="Majalla UI"/>
                <a:cs typeface="Majalla UI"/>
              </a:rPr>
              <a:t> </a:t>
            </a:r>
            <a:r>
              <a:rPr lang="en-US" sz="2800" smtClean="0">
                <a:latin typeface="Arial Narrow" pitchFamily="34" charset="0"/>
                <a:ea typeface="Majalla UI"/>
                <a:cs typeface="Majalla UI"/>
              </a:rPr>
              <a:t>→non lactose fermenters→ colorless colonies</a:t>
            </a:r>
          </a:p>
          <a:p>
            <a:pPr algn="just" eaLnBrk="1" hangingPunct="1">
              <a:buClr>
                <a:schemeClr val="accent2"/>
              </a:buClr>
              <a:buSzPct val="145000"/>
              <a:buFont typeface="Wingdings" pitchFamily="2" charset="2"/>
              <a:buChar char="§"/>
            </a:pPr>
            <a:r>
              <a:rPr lang="en-US" sz="2800" b="1" smtClean="0">
                <a:solidFill>
                  <a:srgbClr val="7030A0"/>
                </a:solidFill>
                <a:latin typeface="Arial Narrow" pitchFamily="34" charset="0"/>
                <a:ea typeface="Majalla UI"/>
                <a:cs typeface="Majalla UI"/>
              </a:rPr>
              <a:t>On SS agar</a:t>
            </a:r>
            <a:r>
              <a:rPr lang="en-US" sz="2800" smtClean="0">
                <a:solidFill>
                  <a:srgbClr val="7030A0"/>
                </a:solidFill>
                <a:latin typeface="Arial Narrow" pitchFamily="34" charset="0"/>
                <a:ea typeface="Majalla UI"/>
                <a:cs typeface="Majalla UI"/>
              </a:rPr>
              <a:t> </a:t>
            </a:r>
            <a:r>
              <a:rPr lang="en-US" sz="2800" smtClean="0">
                <a:latin typeface="Arial Narrow" pitchFamily="34" charset="0"/>
                <a:ea typeface="Majalla UI"/>
                <a:cs typeface="Majalla UI"/>
              </a:rPr>
              <a:t>→non lactose fermenters → colorless colonies with black center</a:t>
            </a:r>
          </a:p>
          <a:p>
            <a:pPr algn="just" eaLnBrk="1" hangingPunct="1">
              <a:buClr>
                <a:schemeClr val="accent2"/>
              </a:buClr>
              <a:buSzPct val="145000"/>
              <a:buFont typeface="Wingdings" pitchFamily="2" charset="2"/>
              <a:buChar char="§"/>
            </a:pPr>
            <a:r>
              <a:rPr lang="en-US" sz="2800" b="1" smtClean="0">
                <a:solidFill>
                  <a:srgbClr val="7030A0"/>
                </a:solidFill>
                <a:latin typeface="Arial Narrow" pitchFamily="34" charset="0"/>
                <a:ea typeface="Majalla UI"/>
                <a:cs typeface="Majalla UI"/>
              </a:rPr>
              <a:t>On ordinary media</a:t>
            </a:r>
            <a:r>
              <a:rPr lang="en-US" sz="2800" smtClean="0">
                <a:latin typeface="Arial Narrow" pitchFamily="34" charset="0"/>
                <a:ea typeface="Majalla UI"/>
                <a:cs typeface="Majalla UI"/>
              </a:rPr>
              <a:t>, such as nutrient agar, blood agar, show swarming (successive waves on the surface) due to high motility of</a:t>
            </a:r>
            <a:r>
              <a:rPr lang="en-US" sz="2800" i="1" smtClean="0">
                <a:latin typeface="Arial Narrow" pitchFamily="34" charset="0"/>
                <a:ea typeface="Majalla UI"/>
                <a:cs typeface="Majalla UI"/>
              </a:rPr>
              <a:t> Proteus</a:t>
            </a:r>
          </a:p>
          <a:p>
            <a:pPr algn="just" eaLnBrk="1" hangingPunct="1">
              <a:buClr>
                <a:schemeClr val="accent2"/>
              </a:buClr>
              <a:buSzPct val="145000"/>
              <a:buFont typeface="Wingdings" pitchFamily="2" charset="2"/>
              <a:buChar char="§"/>
            </a:pPr>
            <a:r>
              <a:rPr lang="en-US" sz="2800" b="1" smtClean="0">
                <a:solidFill>
                  <a:srgbClr val="7030A0"/>
                </a:solidFill>
                <a:latin typeface="Arial Narrow" pitchFamily="34" charset="0"/>
                <a:ea typeface="Majalla UI"/>
                <a:cs typeface="Majalla UI"/>
              </a:rPr>
              <a:t>Biochemical reactions:</a:t>
            </a:r>
            <a:r>
              <a:rPr lang="en-US" sz="2800" smtClean="0">
                <a:solidFill>
                  <a:srgbClr val="7030A0"/>
                </a:solidFill>
                <a:latin typeface="Arial Narrow" pitchFamily="34" charset="0"/>
                <a:ea typeface="Majalla UI"/>
                <a:cs typeface="Majalla UI"/>
              </a:rPr>
              <a:t> </a:t>
            </a:r>
            <a:r>
              <a:rPr lang="en-US" sz="2800" smtClean="0">
                <a:latin typeface="Arial Narrow" pitchFamily="34" charset="0"/>
                <a:ea typeface="Majalla UI"/>
                <a:cs typeface="Majalla UI"/>
              </a:rPr>
              <a:t>Urease , phenyldeaminase and H</a:t>
            </a:r>
            <a:r>
              <a:rPr lang="en-US" sz="2800" baseline="-25000" smtClean="0">
                <a:latin typeface="Arial Narrow" pitchFamily="34" charset="0"/>
                <a:ea typeface="Majalla UI"/>
                <a:cs typeface="Majalla UI"/>
              </a:rPr>
              <a:t>2</a:t>
            </a:r>
            <a:r>
              <a:rPr lang="en-US" sz="2800" smtClean="0">
                <a:latin typeface="Arial Narrow" pitchFamily="34" charset="0"/>
                <a:ea typeface="Majalla UI"/>
                <a:cs typeface="Majalla UI"/>
              </a:rPr>
              <a:t>S positive</a:t>
            </a:r>
          </a:p>
        </p:txBody>
      </p:sp>
      <p:sp>
        <p:nvSpPr>
          <p:cNvPr id="5" name="Slide Number Placeholder 4"/>
          <p:cNvSpPr>
            <a:spLocks noGrp="1"/>
          </p:cNvSpPr>
          <p:nvPr>
            <p:ph type="sldNum" sz="quarter" idx="12"/>
          </p:nvPr>
        </p:nvSpPr>
        <p:spPr/>
        <p:txBody>
          <a:bodyPr/>
          <a:lstStyle/>
          <a:p>
            <a:pPr>
              <a:defRPr/>
            </a:pPr>
            <a:fld id="{CB31CA84-2890-4D65-903C-27CFB44D450A}" type="slidenum">
              <a:rPr lang="ar-SA" smtClean="0"/>
              <a:pPr>
                <a:defRPr/>
              </a:pPr>
              <a:t>238</a:t>
            </a:fld>
            <a:endParaRPr lang="ar-SA"/>
          </a:p>
        </p:txBody>
      </p:sp>
      <p:sp>
        <p:nvSpPr>
          <p:cNvPr id="2" name="Footer Placeholder 1"/>
          <p:cNvSpPr>
            <a:spLocks noGrp="1"/>
          </p:cNvSpPr>
          <p:nvPr>
            <p:ph type="ftr" sz="quarter" idx="11"/>
          </p:nvPr>
        </p:nvSpPr>
        <p:spPr/>
        <p:txBody>
          <a:bodyPr/>
          <a:lstStyle/>
          <a:p>
            <a:pPr>
              <a:defRPr/>
            </a:pPr>
            <a:endParaRPr lang="ar-SA" altLang="en-US"/>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Grp="1" noChangeArrowheads="1"/>
          </p:cNvSpPr>
          <p:nvPr>
            <p:ph type="title"/>
          </p:nvPr>
        </p:nvSpPr>
        <p:spPr>
          <a:xfrm>
            <a:off x="457200" y="152400"/>
            <a:ext cx="8229600" cy="944563"/>
          </a:xfrm>
        </p:spPr>
        <p:txBody>
          <a:bodyPr/>
          <a:lstStyle/>
          <a:p>
            <a:pPr eaLnBrk="1" hangingPunct="1"/>
            <a:r>
              <a:rPr lang="en-US" altLang="en-US" sz="4800" b="1" i="1" dirty="0" smtClean="0">
                <a:solidFill>
                  <a:srgbClr val="002060"/>
                </a:solidFill>
                <a:latin typeface="Arial Narrow" pitchFamily="34" charset="0"/>
              </a:rPr>
              <a:t>Pseudomonas </a:t>
            </a:r>
            <a:r>
              <a:rPr lang="en-US" altLang="en-US" sz="4800" b="1" i="1" dirty="0" err="1" smtClean="0">
                <a:solidFill>
                  <a:srgbClr val="002060"/>
                </a:solidFill>
                <a:latin typeface="Arial Narrow" pitchFamily="34" charset="0"/>
              </a:rPr>
              <a:t>aeruginosa</a:t>
            </a:r>
            <a:endParaRPr lang="en-US" altLang="en-US" sz="4800" b="1" i="1" dirty="0" smtClean="0">
              <a:solidFill>
                <a:srgbClr val="002060"/>
              </a:solidFill>
              <a:latin typeface="Arial Narrow" pitchFamily="34" charset="0"/>
            </a:endParaRPr>
          </a:p>
        </p:txBody>
      </p:sp>
      <p:sp>
        <p:nvSpPr>
          <p:cNvPr id="390147" name="Rectangle 3"/>
          <p:cNvSpPr>
            <a:spLocks noGrp="1" noChangeArrowheads="1"/>
          </p:cNvSpPr>
          <p:nvPr>
            <p:ph idx="1"/>
          </p:nvPr>
        </p:nvSpPr>
        <p:spPr>
          <a:xfrm>
            <a:off x="304800" y="1219200"/>
            <a:ext cx="8382000" cy="5257800"/>
          </a:xfrm>
        </p:spPr>
        <p:txBody>
          <a:bodyPr/>
          <a:lstStyle/>
          <a:p>
            <a:pPr algn="just" eaLnBrk="1" hangingPunct="1">
              <a:buFont typeface="Wingdings" pitchFamily="2" charset="2"/>
              <a:buChar char="§"/>
            </a:pPr>
            <a:r>
              <a:rPr lang="en-US" altLang="en-US" sz="2800" dirty="0" smtClean="0">
                <a:latin typeface="Arial Narrow" pitchFamily="34" charset="0"/>
                <a:ea typeface="Majalla UI"/>
                <a:cs typeface="Majalla UI"/>
              </a:rPr>
              <a:t>Gram-negative bacilli belonging to</a:t>
            </a:r>
            <a:r>
              <a:rPr lang="en-US" altLang="en-US" sz="2800" b="1" dirty="0" smtClean="0">
                <a:latin typeface="Arial Narrow" pitchFamily="34" charset="0"/>
                <a:ea typeface="Majalla UI"/>
                <a:cs typeface="Majalla UI"/>
              </a:rPr>
              <a:t> </a:t>
            </a:r>
            <a:r>
              <a:rPr lang="en-US" altLang="en-US" sz="2800" i="1" dirty="0" err="1" smtClean="0">
                <a:latin typeface="Arial Narrow" pitchFamily="34" charset="0"/>
                <a:ea typeface="Majalla UI"/>
                <a:cs typeface="Majalla UI"/>
              </a:rPr>
              <a:t>Pseudomonadaceae</a:t>
            </a:r>
            <a:endParaRPr lang="en-US" altLang="en-US" sz="2800" dirty="0" smtClean="0">
              <a:latin typeface="Arial Narrow" pitchFamily="34" charset="0"/>
              <a:ea typeface="Majalla UI"/>
              <a:cs typeface="Majalla UI"/>
            </a:endParaRPr>
          </a:p>
          <a:p>
            <a:pPr algn="just" eaLnBrk="1" hangingPunct="1">
              <a:buFont typeface="Wingdings" pitchFamily="2" charset="2"/>
              <a:buChar char="§"/>
            </a:pPr>
            <a:r>
              <a:rPr lang="en-US" altLang="en-US" sz="2800" dirty="0" smtClean="0">
                <a:latin typeface="Arial Narrow" pitchFamily="34" charset="0"/>
                <a:ea typeface="Majalla UI"/>
                <a:cs typeface="Majalla UI"/>
              </a:rPr>
              <a:t>Motile by </a:t>
            </a:r>
            <a:r>
              <a:rPr lang="en-US" altLang="en-US" sz="2800" dirty="0" smtClean="0">
                <a:latin typeface="Arial Narrow" pitchFamily="34" charset="0"/>
              </a:rPr>
              <a:t>single polar flagellum, </a:t>
            </a:r>
            <a:r>
              <a:rPr lang="en-US" altLang="en-US" sz="2800" dirty="0" smtClean="0">
                <a:latin typeface="Arial Narrow" pitchFamily="34" charset="0"/>
                <a:ea typeface="Majalla UI"/>
                <a:cs typeface="Majalla UI"/>
              </a:rPr>
              <a:t>non spore</a:t>
            </a:r>
            <a:endParaRPr lang="en-US" altLang="en-US" dirty="0" smtClean="0">
              <a:solidFill>
                <a:srgbClr val="7030A0"/>
              </a:solidFill>
              <a:latin typeface="Arial Narrow" pitchFamily="34" charset="0"/>
              <a:ea typeface="Majalla UI"/>
              <a:cs typeface="Majalla UI"/>
            </a:endParaRPr>
          </a:p>
          <a:p>
            <a:pPr algn="just" eaLnBrk="1" hangingPunct="1">
              <a:buFont typeface="Wingdings" pitchFamily="2" charset="2"/>
              <a:buChar char="§"/>
            </a:pPr>
            <a:r>
              <a:rPr lang="en-US" altLang="en-US" sz="2800" dirty="0" smtClean="0">
                <a:latin typeface="Arial Narrow" pitchFamily="34" charset="0"/>
                <a:ea typeface="Majalla UI"/>
                <a:cs typeface="Majalla UI"/>
              </a:rPr>
              <a:t>Non fastidious- </a:t>
            </a:r>
            <a:r>
              <a:rPr lang="en-US" altLang="en-US" sz="2800" dirty="0" smtClean="0">
                <a:latin typeface="Arial Narrow" pitchFamily="34" charset="0"/>
              </a:rPr>
              <a:t>Minimal nutritional requirements </a:t>
            </a:r>
            <a:endParaRPr lang="en-US" altLang="en-US" sz="2800" dirty="0" smtClean="0">
              <a:latin typeface="Arial Narrow" pitchFamily="34" charset="0"/>
              <a:ea typeface="Majalla UI"/>
              <a:cs typeface="Majalla UI"/>
            </a:endParaRPr>
          </a:p>
          <a:p>
            <a:pPr algn="just" eaLnBrk="1" hangingPunct="1">
              <a:buFont typeface="Wingdings" pitchFamily="2" charset="2"/>
              <a:buChar char="§"/>
            </a:pPr>
            <a:r>
              <a:rPr lang="en-US" altLang="en-US" sz="2800" dirty="0" smtClean="0">
                <a:latin typeface="Arial Narrow" pitchFamily="34" charset="0"/>
                <a:ea typeface="Majalla UI"/>
                <a:cs typeface="Majalla UI"/>
              </a:rPr>
              <a:t>Produces </a:t>
            </a:r>
            <a:r>
              <a:rPr lang="en-US" altLang="en-US" sz="2800" dirty="0" smtClean="0">
                <a:solidFill>
                  <a:srgbClr val="FF0000"/>
                </a:solidFill>
                <a:latin typeface="Arial Narrow" pitchFamily="34" charset="0"/>
                <a:ea typeface="Majalla UI"/>
                <a:cs typeface="Majalla UI"/>
              </a:rPr>
              <a:t>grape-like odor </a:t>
            </a:r>
            <a:r>
              <a:rPr lang="en-US" altLang="en-US" sz="2800" dirty="0" smtClean="0">
                <a:latin typeface="Arial Narrow" pitchFamily="34" charset="0"/>
                <a:ea typeface="Majalla UI"/>
                <a:cs typeface="Majalla UI"/>
              </a:rPr>
              <a:t>and </a:t>
            </a:r>
            <a:r>
              <a:rPr lang="en-US" altLang="en-US" sz="2800" dirty="0" smtClean="0">
                <a:solidFill>
                  <a:srgbClr val="0070C0"/>
                </a:solidFill>
                <a:latin typeface="Arial Narrow" pitchFamily="34" charset="0"/>
                <a:ea typeface="Majalla UI"/>
                <a:cs typeface="Majalla UI"/>
              </a:rPr>
              <a:t>blue</a:t>
            </a:r>
            <a:r>
              <a:rPr lang="en-US" altLang="en-US" sz="2800" dirty="0" smtClean="0">
                <a:latin typeface="Arial Narrow" pitchFamily="34" charset="0"/>
                <a:ea typeface="Majalla UI"/>
                <a:cs typeface="Majalla UI"/>
              </a:rPr>
              <a:t>-</a:t>
            </a:r>
            <a:r>
              <a:rPr lang="en-US" altLang="en-US" sz="2800" dirty="0" smtClean="0">
                <a:solidFill>
                  <a:srgbClr val="00B050"/>
                </a:solidFill>
                <a:latin typeface="Arial Narrow" pitchFamily="34" charset="0"/>
                <a:ea typeface="Majalla UI"/>
                <a:cs typeface="Majalla UI"/>
              </a:rPr>
              <a:t>green</a:t>
            </a:r>
            <a:r>
              <a:rPr lang="en-US" altLang="en-US" sz="2800" dirty="0" smtClean="0">
                <a:latin typeface="Arial Narrow" pitchFamily="34" charset="0"/>
                <a:ea typeface="Majalla UI"/>
                <a:cs typeface="Majalla UI"/>
              </a:rPr>
              <a:t> pus and colonies</a:t>
            </a:r>
            <a:endParaRPr lang="en-US" altLang="en-US" sz="2800" i="1" dirty="0" smtClean="0">
              <a:latin typeface="Arial Narrow" pitchFamily="34" charset="0"/>
              <a:ea typeface="Majalla UI"/>
              <a:cs typeface="Majalla UI"/>
            </a:endParaRPr>
          </a:p>
          <a:p>
            <a:pPr algn="just" eaLnBrk="1" hangingPunct="1">
              <a:buFont typeface="Wingdings" pitchFamily="2" charset="2"/>
              <a:buChar char="§"/>
            </a:pPr>
            <a:r>
              <a:rPr lang="en-US" altLang="en-US" sz="2800" b="1" dirty="0" smtClean="0">
                <a:latin typeface="Arial Narrow" pitchFamily="34" charset="0"/>
                <a:ea typeface="Majalla UI"/>
                <a:cs typeface="Majalla UI"/>
              </a:rPr>
              <a:t>Two types of soluble pigments:</a:t>
            </a:r>
          </a:p>
          <a:p>
            <a:pPr marL="917575" lvl="1" indent="-514350" algn="just" eaLnBrk="1" hangingPunct="1">
              <a:buFont typeface="Calibri" pitchFamily="34" charset="0"/>
              <a:buAutoNum type="arabicPeriod"/>
            </a:pPr>
            <a:r>
              <a:rPr lang="en-US" altLang="en-US" b="1" dirty="0" err="1" smtClean="0">
                <a:solidFill>
                  <a:srgbClr val="FF0000"/>
                </a:solidFill>
                <a:latin typeface="Arial Narrow" pitchFamily="34" charset="0"/>
                <a:ea typeface="Majalla UI"/>
                <a:cs typeface="Majalla UI"/>
              </a:rPr>
              <a:t>Pyoverdin</a:t>
            </a:r>
            <a:r>
              <a:rPr lang="en-US" altLang="en-US" b="1" dirty="0" smtClean="0">
                <a:solidFill>
                  <a:srgbClr val="FF0000"/>
                </a:solidFill>
                <a:latin typeface="Arial Narrow" pitchFamily="34" charset="0"/>
                <a:ea typeface="Majalla UI"/>
                <a:cs typeface="Majalla UI"/>
              </a:rPr>
              <a:t> </a:t>
            </a:r>
            <a:r>
              <a:rPr lang="en-US" altLang="en-US" b="1" dirty="0" smtClean="0">
                <a:latin typeface="Arial Narrow" pitchFamily="34" charset="0"/>
                <a:ea typeface="Majalla UI"/>
                <a:cs typeface="Majalla UI"/>
              </a:rPr>
              <a:t>: </a:t>
            </a:r>
            <a:r>
              <a:rPr lang="en-US" altLang="en-US" dirty="0" smtClean="0">
                <a:latin typeface="Arial Narrow" pitchFamily="34" charset="0"/>
                <a:ea typeface="Majalla UI"/>
                <a:cs typeface="Majalla UI"/>
              </a:rPr>
              <a:t>Yellow-green pigment &amp; fluorescent</a:t>
            </a:r>
          </a:p>
          <a:p>
            <a:pPr marL="917575" lvl="1" indent="-514350" algn="just" eaLnBrk="1" hangingPunct="1">
              <a:buFont typeface="Calibri" pitchFamily="34" charset="0"/>
              <a:buAutoNum type="arabicPeriod"/>
            </a:pPr>
            <a:r>
              <a:rPr lang="en-US" altLang="en-US" b="1" dirty="0" err="1" smtClean="0">
                <a:solidFill>
                  <a:srgbClr val="FF0000"/>
                </a:solidFill>
                <a:latin typeface="Arial Narrow" pitchFamily="34" charset="0"/>
                <a:ea typeface="Majalla UI"/>
                <a:cs typeface="Majalla UI"/>
              </a:rPr>
              <a:t>Pyocyanin</a:t>
            </a:r>
            <a:r>
              <a:rPr lang="en-US" altLang="en-US" dirty="0" smtClean="0">
                <a:latin typeface="Arial Narrow" pitchFamily="34" charset="0"/>
                <a:ea typeface="Majalla UI"/>
                <a:cs typeface="Majalla UI"/>
              </a:rPr>
              <a:t>: Blue-green pigment and non-fluorescent</a:t>
            </a:r>
            <a:endParaRPr lang="en-US" altLang="en-US" dirty="0" smtClean="0">
              <a:solidFill>
                <a:srgbClr val="FF0000"/>
              </a:solidFill>
              <a:latin typeface="Arial Narrow" pitchFamily="34" charset="0"/>
              <a:ea typeface="Majalla UI"/>
              <a:cs typeface="Majalla UI"/>
            </a:endParaRPr>
          </a:p>
          <a:p>
            <a:pPr algn="just" eaLnBrk="1" hangingPunct="1">
              <a:buFont typeface="Wingdings" pitchFamily="2" charset="2"/>
              <a:buChar char="§"/>
            </a:pPr>
            <a:r>
              <a:rPr lang="en-US" altLang="en-US" sz="2800" dirty="0" smtClean="0">
                <a:solidFill>
                  <a:srgbClr val="FF0000"/>
                </a:solidFill>
                <a:latin typeface="Arial Narrow" pitchFamily="34" charset="0"/>
                <a:ea typeface="Majalla UI"/>
                <a:cs typeface="Majalla UI"/>
              </a:rPr>
              <a:t>Strict aerobic, O+/F-, Oxidase and catalase positive</a:t>
            </a:r>
          </a:p>
          <a:p>
            <a:pPr algn="just" eaLnBrk="1" hangingPunct="1">
              <a:buFont typeface="Wingdings" pitchFamily="2" charset="2"/>
              <a:buChar char="§"/>
            </a:pPr>
            <a:r>
              <a:rPr lang="en-US" altLang="en-US" sz="2800" dirty="0" smtClean="0">
                <a:latin typeface="Arial Narrow" pitchFamily="34" charset="0"/>
                <a:ea typeface="Majalla UI"/>
                <a:cs typeface="Majalla UI"/>
              </a:rPr>
              <a:t>Optimum temperature is 37 </a:t>
            </a:r>
            <a:r>
              <a:rPr lang="en-US" altLang="en-US" sz="2800" baseline="30000" dirty="0" smtClean="0">
                <a:latin typeface="Arial Narrow" pitchFamily="34" charset="0"/>
                <a:ea typeface="Majalla UI"/>
                <a:cs typeface="Majalla UI"/>
              </a:rPr>
              <a:t>0</a:t>
            </a:r>
            <a:r>
              <a:rPr lang="en-US" altLang="en-US" sz="2800" dirty="0" smtClean="0">
                <a:latin typeface="Arial Narrow" pitchFamily="34" charset="0"/>
                <a:ea typeface="Majalla UI"/>
                <a:cs typeface="Majalla UI"/>
              </a:rPr>
              <a:t>C &amp; able to grow at  42 </a:t>
            </a:r>
            <a:r>
              <a:rPr lang="en-US" altLang="en-US" sz="2800" baseline="30000" dirty="0" smtClean="0">
                <a:latin typeface="Arial Narrow" pitchFamily="34" charset="0"/>
                <a:ea typeface="Majalla UI"/>
                <a:cs typeface="Majalla UI"/>
              </a:rPr>
              <a:t>0</a:t>
            </a:r>
            <a:r>
              <a:rPr lang="en-US" altLang="en-US" sz="2800" dirty="0" smtClean="0">
                <a:latin typeface="Arial Narrow" pitchFamily="34" charset="0"/>
                <a:ea typeface="Majalla UI"/>
                <a:cs typeface="Majalla UI"/>
              </a:rPr>
              <a:t>C</a:t>
            </a:r>
          </a:p>
          <a:p>
            <a:pPr algn="just" eaLnBrk="1" hangingPunct="1">
              <a:buFont typeface="Wingdings" pitchFamily="2" charset="2"/>
              <a:buChar char="§"/>
            </a:pPr>
            <a:r>
              <a:rPr lang="en-US" altLang="en-US" sz="2800" dirty="0" smtClean="0">
                <a:latin typeface="Arial Narrow" pitchFamily="34" charset="0"/>
                <a:ea typeface="Majalla UI"/>
                <a:cs typeface="Majalla UI"/>
              </a:rPr>
              <a:t>Resistant to dyes, weak antiseptics and many antibiotics</a:t>
            </a:r>
          </a:p>
        </p:txBody>
      </p:sp>
      <p:sp>
        <p:nvSpPr>
          <p:cNvPr id="39014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90150" name="Slide Number Placeholder 4"/>
          <p:cNvSpPr>
            <a:spLocks noGrp="1"/>
          </p:cNvSpPr>
          <p:nvPr>
            <p:ph type="sldNum" sz="quarter" idx="12"/>
          </p:nvPr>
        </p:nvSpPr>
        <p:spPr bwMode="auto">
          <a:noFill/>
          <a:ln>
            <a:miter lim="800000"/>
            <a:headEnd/>
            <a:tailEnd/>
          </a:ln>
        </p:spPr>
        <p:txBody>
          <a:bodyPr/>
          <a:lstStyle/>
          <a:p>
            <a:fld id="{B0BBE299-4320-4B82-A128-B11D3907F692}" type="slidenum">
              <a:rPr lang="ar-SA" altLang="en-US" smtClean="0"/>
              <a:pPr/>
              <a:t>239</a:t>
            </a:fld>
            <a:endParaRPr lang="ar-SA" alt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381000" y="46038"/>
            <a:ext cx="8229600" cy="639762"/>
          </a:xfrm>
        </p:spPr>
        <p:txBody>
          <a:bodyPr/>
          <a:lstStyle/>
          <a:p>
            <a:pPr eaLnBrk="1" hangingPunct="1"/>
            <a:r>
              <a:rPr lang="en-US" altLang="en-US" b="1" smtClean="0">
                <a:solidFill>
                  <a:srgbClr val="002060"/>
                </a:solidFill>
              </a:rPr>
              <a:t>Mechanism of Pathogenicity</a:t>
            </a:r>
            <a:endParaRPr lang="ar-SA" altLang="en-US" b="1" smtClean="0"/>
          </a:p>
        </p:txBody>
      </p:sp>
      <p:sp>
        <p:nvSpPr>
          <p:cNvPr id="3" name="Content Placeholder 2"/>
          <p:cNvSpPr>
            <a:spLocks noGrp="1"/>
          </p:cNvSpPr>
          <p:nvPr>
            <p:ph idx="1"/>
          </p:nvPr>
        </p:nvSpPr>
        <p:spPr>
          <a:xfrm>
            <a:off x="304800" y="990600"/>
            <a:ext cx="8610600" cy="5410200"/>
          </a:xfrm>
        </p:spPr>
        <p:txBody>
          <a:bodyPr rtlCol="0">
            <a:noAutofit/>
          </a:bodyPr>
          <a:lstStyle/>
          <a:p>
            <a:pPr marL="571500" indent="-571500" algn="just" eaLnBrk="1" fontAlgn="auto" hangingPunct="1">
              <a:lnSpc>
                <a:spcPts val="3300"/>
              </a:lnSpc>
              <a:spcAft>
                <a:spcPts val="0"/>
              </a:spcAft>
              <a:buFont typeface="+mj-lt"/>
              <a:buAutoNum type="arabicPeriod" startAt="3"/>
              <a:defRPr/>
            </a:pPr>
            <a:r>
              <a:rPr lang="en-US" b="1" dirty="0" smtClean="0">
                <a:solidFill>
                  <a:srgbClr val="FF0000"/>
                </a:solidFill>
                <a:ea typeface="+mn-ea"/>
              </a:rPr>
              <a:t>Ability to bypass or overcome of host defense</a:t>
            </a:r>
          </a:p>
          <a:p>
            <a:pPr marL="571500" indent="-571500" algn="just" eaLnBrk="1" fontAlgn="auto" hangingPunct="1">
              <a:lnSpc>
                <a:spcPts val="3300"/>
              </a:lnSpc>
              <a:spcAft>
                <a:spcPts val="0"/>
              </a:spcAft>
              <a:buFont typeface="+mj-lt"/>
              <a:buAutoNum type="alphaUcPeriod"/>
              <a:defRPr/>
            </a:pPr>
            <a:r>
              <a:rPr lang="en-US" b="1" dirty="0" smtClean="0">
                <a:solidFill>
                  <a:srgbClr val="002060"/>
                </a:solidFill>
                <a:ea typeface="+mn-ea"/>
              </a:rPr>
              <a:t>Avoiding immediate destruction by host defense</a:t>
            </a:r>
          </a:p>
          <a:p>
            <a:pPr marL="971550" lvl="1" indent="-571500" algn="just" eaLnBrk="1" fontAlgn="auto" hangingPunct="1">
              <a:lnSpc>
                <a:spcPts val="3300"/>
              </a:lnSpc>
              <a:spcAft>
                <a:spcPts val="0"/>
              </a:spcAft>
              <a:buFont typeface="+mj-lt"/>
              <a:buAutoNum type="romanLcPeriod"/>
              <a:defRPr/>
            </a:pPr>
            <a:r>
              <a:rPr lang="en-US" sz="3200" b="1" dirty="0" err="1" smtClean="0">
                <a:solidFill>
                  <a:srgbClr val="7030A0"/>
                </a:solidFill>
                <a:ea typeface="+mn-ea"/>
              </a:rPr>
              <a:t>Antiphagocytic</a:t>
            </a:r>
            <a:r>
              <a:rPr lang="en-US" sz="3200" b="1" dirty="0" smtClean="0">
                <a:solidFill>
                  <a:srgbClr val="7030A0"/>
                </a:solidFill>
                <a:ea typeface="+mn-ea"/>
              </a:rPr>
              <a:t> surface components</a:t>
            </a:r>
          </a:p>
          <a:p>
            <a:pPr marL="914400" lvl="1" indent="-514350" algn="just" eaLnBrk="1" fontAlgn="auto" hangingPunct="1">
              <a:lnSpc>
                <a:spcPts val="3300"/>
              </a:lnSpc>
              <a:spcAft>
                <a:spcPts val="0"/>
              </a:spcAft>
              <a:defRPr/>
            </a:pPr>
            <a:r>
              <a:rPr lang="en-US" sz="3000" dirty="0" smtClean="0">
                <a:ea typeface="+mn-ea"/>
              </a:rPr>
              <a:t>Capsule /slime layers</a:t>
            </a:r>
          </a:p>
          <a:p>
            <a:pPr marL="914400" lvl="1" indent="-514350" algn="just" eaLnBrk="1" fontAlgn="auto" hangingPunct="1">
              <a:lnSpc>
                <a:spcPts val="3300"/>
              </a:lnSpc>
              <a:spcAft>
                <a:spcPts val="0"/>
              </a:spcAft>
              <a:defRPr/>
            </a:pPr>
            <a:r>
              <a:rPr lang="en-US" sz="3000" i="1" dirty="0" smtClean="0">
                <a:ea typeface="+mn-ea"/>
              </a:rPr>
              <a:t>S. </a:t>
            </a:r>
            <a:r>
              <a:rPr lang="en-US" sz="3000" i="1" dirty="0" err="1" smtClean="0">
                <a:ea typeface="+mn-ea"/>
              </a:rPr>
              <a:t>pyogenes</a:t>
            </a:r>
            <a:r>
              <a:rPr lang="en-US" sz="3000" i="1" dirty="0" smtClean="0">
                <a:ea typeface="+mn-ea"/>
              </a:rPr>
              <a:t> </a:t>
            </a:r>
            <a:r>
              <a:rPr lang="en-US" sz="3000" dirty="0" smtClean="0">
                <a:ea typeface="+mn-ea"/>
              </a:rPr>
              <a:t>M protein</a:t>
            </a:r>
          </a:p>
          <a:p>
            <a:pPr marL="914400" lvl="1" indent="-514350" algn="just" eaLnBrk="1" fontAlgn="auto" hangingPunct="1">
              <a:lnSpc>
                <a:spcPts val="3300"/>
              </a:lnSpc>
              <a:spcAft>
                <a:spcPts val="0"/>
              </a:spcAft>
              <a:defRPr/>
            </a:pPr>
            <a:r>
              <a:rPr lang="en-US" sz="3000" i="1" dirty="0" smtClean="0">
                <a:ea typeface="+mn-ea"/>
              </a:rPr>
              <a:t>N. </a:t>
            </a:r>
            <a:r>
              <a:rPr lang="en-US" sz="3000" i="1" dirty="0" err="1" smtClean="0">
                <a:ea typeface="+mn-ea"/>
              </a:rPr>
              <a:t>gonorrhoeae</a:t>
            </a:r>
            <a:r>
              <a:rPr lang="en-US" sz="3000" i="1" dirty="0" smtClean="0">
                <a:ea typeface="+mn-ea"/>
              </a:rPr>
              <a:t> </a:t>
            </a:r>
            <a:r>
              <a:rPr lang="en-US" sz="3000" dirty="0" err="1" smtClean="0">
                <a:ea typeface="+mn-ea"/>
              </a:rPr>
              <a:t>pilli</a:t>
            </a:r>
            <a:endParaRPr lang="en-US" sz="3000" dirty="0" smtClean="0">
              <a:ea typeface="+mn-ea"/>
            </a:endParaRPr>
          </a:p>
          <a:p>
            <a:pPr marL="914400" lvl="1" indent="-514350" algn="just" eaLnBrk="1" fontAlgn="auto" hangingPunct="1">
              <a:lnSpc>
                <a:spcPts val="3300"/>
              </a:lnSpc>
              <a:spcAft>
                <a:spcPts val="0"/>
              </a:spcAft>
              <a:defRPr/>
            </a:pPr>
            <a:r>
              <a:rPr lang="en-US" sz="3000" i="1" dirty="0" smtClean="0">
                <a:ea typeface="+mn-ea"/>
              </a:rPr>
              <a:t>S. aureus </a:t>
            </a:r>
            <a:r>
              <a:rPr lang="en-US" sz="3000" dirty="0" smtClean="0">
                <a:ea typeface="+mn-ea"/>
              </a:rPr>
              <a:t>A protein</a:t>
            </a:r>
          </a:p>
          <a:p>
            <a:pPr marL="971550" lvl="1" indent="-571500" algn="just" eaLnBrk="1" fontAlgn="auto" hangingPunct="1">
              <a:lnSpc>
                <a:spcPts val="3300"/>
              </a:lnSpc>
              <a:spcAft>
                <a:spcPts val="0"/>
              </a:spcAft>
              <a:buFont typeface="+mj-lt"/>
              <a:buAutoNum type="romanLcPeriod" startAt="2"/>
              <a:defRPr/>
            </a:pPr>
            <a:r>
              <a:rPr lang="en-US" b="1" dirty="0" err="1" smtClean="0">
                <a:solidFill>
                  <a:srgbClr val="7030A0"/>
                </a:solidFill>
                <a:ea typeface="+mn-ea"/>
              </a:rPr>
              <a:t>IgA</a:t>
            </a:r>
            <a:r>
              <a:rPr lang="en-US" b="1" dirty="0" smtClean="0">
                <a:solidFill>
                  <a:srgbClr val="7030A0"/>
                </a:solidFill>
                <a:ea typeface="+mn-ea"/>
              </a:rPr>
              <a:t> protease</a:t>
            </a:r>
          </a:p>
          <a:p>
            <a:pPr marL="914400" lvl="1" indent="-514350" algn="just" eaLnBrk="1" fontAlgn="auto" hangingPunct="1">
              <a:lnSpc>
                <a:spcPts val="3300"/>
              </a:lnSpc>
              <a:spcAft>
                <a:spcPts val="0"/>
              </a:spcAft>
              <a:defRPr/>
            </a:pPr>
            <a:r>
              <a:rPr lang="en-US" sz="3200" dirty="0" smtClean="0">
                <a:ea typeface="+mn-ea"/>
              </a:rPr>
              <a:t>Destruction of mucosal IgA: </a:t>
            </a:r>
            <a:r>
              <a:rPr lang="en-US" sz="3200" i="1" dirty="0" smtClean="0">
                <a:ea typeface="+mn-ea"/>
              </a:rPr>
              <a:t>Neisseria</a:t>
            </a:r>
            <a:r>
              <a:rPr lang="en-US" sz="3200" dirty="0" smtClean="0">
                <a:ea typeface="+mn-ea"/>
              </a:rPr>
              <a:t>, </a:t>
            </a:r>
            <a:r>
              <a:rPr lang="en-US" sz="3200" i="1" dirty="0" err="1" smtClean="0">
                <a:ea typeface="+mn-ea"/>
              </a:rPr>
              <a:t>Heamophilus</a:t>
            </a:r>
            <a:r>
              <a:rPr lang="en-US" sz="3200" dirty="0" smtClean="0">
                <a:ea typeface="+mn-ea"/>
              </a:rPr>
              <a:t>, </a:t>
            </a:r>
            <a:r>
              <a:rPr lang="en-US" sz="3200" i="1" dirty="0" smtClean="0">
                <a:ea typeface="+mn-ea"/>
              </a:rPr>
              <a:t>S. pneumoniae</a:t>
            </a:r>
          </a:p>
        </p:txBody>
      </p:sp>
      <p:sp>
        <p:nvSpPr>
          <p:cNvPr id="43013"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3014" name="Slide Number Placeholder 4"/>
          <p:cNvSpPr>
            <a:spLocks noGrp="1"/>
          </p:cNvSpPr>
          <p:nvPr>
            <p:ph type="sldNum" sz="quarter" idx="12"/>
          </p:nvPr>
        </p:nvSpPr>
        <p:spPr bwMode="auto">
          <a:noFill/>
          <a:ln>
            <a:miter lim="800000"/>
            <a:headEnd/>
            <a:tailEnd/>
          </a:ln>
        </p:spPr>
        <p:txBody>
          <a:bodyPr/>
          <a:lstStyle/>
          <a:p>
            <a:fld id="{267ED831-8DAA-4AA5-9A77-3870CF5E3257}" type="slidenum">
              <a:rPr lang="ar-SA" altLang="en-US" smtClean="0">
                <a:cs typeface="Calibri" pitchFamily="34" charset="0"/>
              </a:rPr>
              <a:pPr/>
              <a:t>24</a:t>
            </a:fld>
            <a:endParaRPr lang="ar-SA" altLang="en-US" smtClean="0">
              <a:cs typeface="Calibri" pitchFamily="34" charset="0"/>
            </a:endParaRPr>
          </a:p>
        </p:txBody>
      </p:sp>
    </p:spTree>
    <p:extLst>
      <p:ext uri="{BB962C8B-B14F-4D97-AF65-F5344CB8AC3E}">
        <p14:creationId xmlns:p14="http://schemas.microsoft.com/office/powerpoint/2010/main" val="1878587277"/>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Title 5"/>
          <p:cNvSpPr>
            <a:spLocks noGrp="1"/>
          </p:cNvSpPr>
          <p:nvPr>
            <p:ph type="title"/>
          </p:nvPr>
        </p:nvSpPr>
        <p:spPr/>
        <p:txBody>
          <a:bodyPr/>
          <a:lstStyle/>
          <a:p>
            <a:r>
              <a:rPr lang="en-US" altLang="en-US" sz="4800" b="1" smtClean="0">
                <a:solidFill>
                  <a:srgbClr val="002060"/>
                </a:solidFill>
                <a:latin typeface="Arial Narrow" pitchFamily="34" charset="0"/>
              </a:rPr>
              <a:t>Epidemiology</a:t>
            </a:r>
            <a:endParaRPr lang="ar-SA" altLang="en-US" sz="4800" b="1" smtClean="0">
              <a:solidFill>
                <a:srgbClr val="002060"/>
              </a:solidFill>
              <a:latin typeface="Arial Narrow" pitchFamily="34" charset="0"/>
            </a:endParaRPr>
          </a:p>
        </p:txBody>
      </p:sp>
      <p:sp>
        <p:nvSpPr>
          <p:cNvPr id="391171" name="Rectangle 3"/>
          <p:cNvSpPr>
            <a:spLocks noGrp="1" noChangeArrowheads="1"/>
          </p:cNvSpPr>
          <p:nvPr>
            <p:ph idx="1"/>
          </p:nvPr>
        </p:nvSpPr>
        <p:spPr>
          <a:xfrm>
            <a:off x="457200" y="1295400"/>
            <a:ext cx="8229600" cy="5257800"/>
          </a:xfrm>
        </p:spPr>
        <p:txBody>
          <a:bodyPr/>
          <a:lstStyle/>
          <a:p>
            <a:pPr algn="just" eaLnBrk="1" hangingPunct="1">
              <a:lnSpc>
                <a:spcPts val="3100"/>
              </a:lnSpc>
              <a:buFont typeface="Wingdings" pitchFamily="2" charset="2"/>
              <a:buChar char="§"/>
            </a:pPr>
            <a:r>
              <a:rPr lang="en-US" altLang="en-US" sz="2800" smtClean="0">
                <a:latin typeface="Arial Narrow" pitchFamily="34" charset="0"/>
                <a:ea typeface="Majalla UI"/>
                <a:cs typeface="Majalla UI"/>
              </a:rPr>
              <a:t>The most important pathogenic  is </a:t>
            </a:r>
            <a:r>
              <a:rPr lang="en-US" altLang="en-US" b="1" i="1" smtClean="0">
                <a:solidFill>
                  <a:srgbClr val="FF0000"/>
                </a:solidFill>
                <a:latin typeface="Arial Narrow" pitchFamily="34" charset="0"/>
                <a:ea typeface="Majalla UI"/>
                <a:cs typeface="Majalla UI"/>
              </a:rPr>
              <a:t>Ps. aeruginosa</a:t>
            </a:r>
          </a:p>
          <a:p>
            <a:pPr algn="just" eaLnBrk="1" hangingPunct="1">
              <a:lnSpc>
                <a:spcPts val="3100"/>
              </a:lnSpc>
              <a:buFont typeface="Wingdings" pitchFamily="2" charset="2"/>
              <a:buChar char="§"/>
            </a:pPr>
            <a:r>
              <a:rPr lang="en-US" altLang="en-US" sz="2800" b="1" smtClean="0">
                <a:solidFill>
                  <a:srgbClr val="FF0000"/>
                </a:solidFill>
                <a:latin typeface="Arial Narrow" pitchFamily="34" charset="0"/>
                <a:ea typeface="Majalla UI"/>
                <a:cs typeface="Majalla UI"/>
              </a:rPr>
              <a:t>Opportunistic pathogen</a:t>
            </a:r>
            <a:endParaRPr lang="en-US" altLang="en-US" sz="2800" smtClean="0">
              <a:latin typeface="Arial Narrow" pitchFamily="34" charset="0"/>
            </a:endParaRPr>
          </a:p>
          <a:p>
            <a:pPr algn="just" eaLnBrk="1" hangingPunct="1">
              <a:lnSpc>
                <a:spcPts val="3100"/>
              </a:lnSpc>
              <a:buFont typeface="Wingdings" pitchFamily="2" charset="2"/>
              <a:buChar char="§"/>
            </a:pPr>
            <a:r>
              <a:rPr lang="en-US" altLang="en-US" sz="2800" smtClean="0">
                <a:latin typeface="Arial Narrow" pitchFamily="34" charset="0"/>
              </a:rPr>
              <a:t>Important agent in causing nosocomial infections</a:t>
            </a:r>
            <a:endParaRPr lang="en-US" altLang="en-US" sz="2800" smtClean="0">
              <a:latin typeface="Arial Narrow" pitchFamily="34" charset="0"/>
              <a:ea typeface="Majalla UI"/>
              <a:cs typeface="Majalla UI"/>
            </a:endParaRPr>
          </a:p>
          <a:p>
            <a:pPr algn="just" eaLnBrk="1" hangingPunct="1">
              <a:lnSpc>
                <a:spcPts val="3100"/>
              </a:lnSpc>
              <a:buFont typeface="Wingdings" pitchFamily="2" charset="2"/>
              <a:buChar char="§"/>
            </a:pPr>
            <a:r>
              <a:rPr lang="en-US" altLang="en-US" sz="2800" smtClean="0">
                <a:latin typeface="Arial Narrow" pitchFamily="34" charset="0"/>
                <a:ea typeface="Majalla UI"/>
                <a:cs typeface="Majalla UI"/>
              </a:rPr>
              <a:t>Ubiquitous in moist environment, hospital, in soil and water</a:t>
            </a:r>
          </a:p>
          <a:p>
            <a:pPr algn="just" eaLnBrk="1" hangingPunct="1">
              <a:lnSpc>
                <a:spcPts val="3100"/>
              </a:lnSpc>
              <a:buFont typeface="Wingdings" pitchFamily="2" charset="2"/>
              <a:buChar char="§"/>
            </a:pPr>
            <a:r>
              <a:rPr lang="en-US" altLang="en-US" sz="2800" b="1" smtClean="0">
                <a:solidFill>
                  <a:srgbClr val="FF0000"/>
                </a:solidFill>
                <a:latin typeface="Arial Narrow" pitchFamily="34" charset="0"/>
                <a:ea typeface="Majalla UI"/>
                <a:cs typeface="Majalla UI"/>
              </a:rPr>
              <a:t>Colonized in the intestine in10% of human</a:t>
            </a:r>
          </a:p>
          <a:p>
            <a:pPr algn="just" eaLnBrk="1" hangingPunct="1">
              <a:lnSpc>
                <a:spcPts val="3100"/>
              </a:lnSpc>
              <a:buFont typeface="Wingdings" pitchFamily="2" charset="2"/>
              <a:buChar char="§"/>
            </a:pPr>
            <a:r>
              <a:rPr lang="en-US" altLang="en-US" sz="2800" smtClean="0">
                <a:latin typeface="Arial Narrow" pitchFamily="34" charset="0"/>
                <a:ea typeface="Majalla UI"/>
                <a:cs typeface="Majalla UI"/>
              </a:rPr>
              <a:t>Represents 10-20% of hospital-acquired infections</a:t>
            </a:r>
            <a:endParaRPr lang="en-US" altLang="en-US" sz="2800" u="sng" smtClean="0">
              <a:solidFill>
                <a:srgbClr val="7030A0"/>
              </a:solidFill>
              <a:latin typeface="Arial Narrow" pitchFamily="34" charset="0"/>
              <a:ea typeface="Majalla UI"/>
              <a:cs typeface="Majalla UI"/>
            </a:endParaRPr>
          </a:p>
          <a:p>
            <a:pPr algn="just" eaLnBrk="1" hangingPunct="1">
              <a:lnSpc>
                <a:spcPts val="3100"/>
              </a:lnSpc>
              <a:buFont typeface="Wingdings" pitchFamily="2" charset="2"/>
              <a:buChar char="§"/>
            </a:pPr>
            <a:r>
              <a:rPr lang="en-US" altLang="en-US" sz="2800" u="sng" smtClean="0">
                <a:solidFill>
                  <a:srgbClr val="7030A0"/>
                </a:solidFill>
                <a:latin typeface="Arial Narrow" pitchFamily="34" charset="0"/>
                <a:ea typeface="Majalla UI"/>
                <a:cs typeface="Majalla UI"/>
              </a:rPr>
              <a:t>Transiently colonize respiratory &amp; GIT of hospitalized patients:</a:t>
            </a:r>
          </a:p>
          <a:p>
            <a:pPr marL="917575" lvl="1" indent="-514350" algn="just" eaLnBrk="1" hangingPunct="1">
              <a:lnSpc>
                <a:spcPts val="3100"/>
              </a:lnSpc>
              <a:buFont typeface="Calibri" pitchFamily="34" charset="0"/>
              <a:buAutoNum type="arabicPeriod"/>
            </a:pPr>
            <a:r>
              <a:rPr lang="en-US" altLang="en-US" smtClean="0">
                <a:latin typeface="Arial Narrow" pitchFamily="34" charset="0"/>
                <a:ea typeface="Majalla UI"/>
                <a:cs typeface="Majalla UI"/>
              </a:rPr>
              <a:t>Treated with broad-spectrum antibiotics</a:t>
            </a:r>
          </a:p>
          <a:p>
            <a:pPr marL="917575" lvl="1" indent="-514350" algn="just" eaLnBrk="1" hangingPunct="1">
              <a:lnSpc>
                <a:spcPts val="3100"/>
              </a:lnSpc>
              <a:buFont typeface="Calibri" pitchFamily="34" charset="0"/>
              <a:buAutoNum type="arabicPeriod"/>
            </a:pPr>
            <a:r>
              <a:rPr lang="en-US" altLang="en-US" smtClean="0">
                <a:latin typeface="Arial Narrow" pitchFamily="34" charset="0"/>
                <a:ea typeface="Majalla UI"/>
                <a:cs typeface="Majalla UI"/>
              </a:rPr>
              <a:t>Exposed to respiratory therapy equipment</a:t>
            </a:r>
          </a:p>
          <a:p>
            <a:pPr marL="917575" lvl="1" indent="-514350" algn="just" eaLnBrk="1" hangingPunct="1">
              <a:lnSpc>
                <a:spcPts val="3100"/>
              </a:lnSpc>
              <a:buFont typeface="Calibri" pitchFamily="34" charset="0"/>
              <a:buAutoNum type="arabicPeriod"/>
            </a:pPr>
            <a:r>
              <a:rPr lang="en-US" altLang="en-US" smtClean="0">
                <a:latin typeface="Arial Narrow" pitchFamily="34" charset="0"/>
                <a:ea typeface="Majalla UI"/>
                <a:cs typeface="Majalla UI"/>
              </a:rPr>
              <a:t>Hospitalized for long periods</a:t>
            </a:r>
            <a:endParaRPr lang="en-US" altLang="en-US" b="1" i="1" smtClean="0">
              <a:latin typeface="Arial Narrow" pitchFamily="34" charset="0"/>
              <a:ea typeface="Majalla UI"/>
              <a:cs typeface="Majalla UI"/>
            </a:endParaRPr>
          </a:p>
        </p:txBody>
      </p:sp>
      <p:sp>
        <p:nvSpPr>
          <p:cNvPr id="391173"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391174" name="Slide Number Placeholder 3"/>
          <p:cNvSpPr>
            <a:spLocks noGrp="1"/>
          </p:cNvSpPr>
          <p:nvPr>
            <p:ph type="sldNum" sz="quarter" idx="12"/>
          </p:nvPr>
        </p:nvSpPr>
        <p:spPr bwMode="auto">
          <a:noFill/>
          <a:ln>
            <a:miter lim="800000"/>
            <a:headEnd/>
            <a:tailEnd/>
          </a:ln>
        </p:spPr>
        <p:txBody>
          <a:bodyPr/>
          <a:lstStyle/>
          <a:p>
            <a:fld id="{54D5F9AB-7A5C-4282-86D5-5A5EEF611EEB}" type="slidenum">
              <a:rPr lang="ar-SA" altLang="en-US" smtClean="0"/>
              <a:pPr/>
              <a:t>240</a:t>
            </a:fld>
            <a:endParaRPr lang="ar-SA" altLang="en-US" smtClean="0"/>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itle 1"/>
          <p:cNvSpPr>
            <a:spLocks noGrp="1"/>
          </p:cNvSpPr>
          <p:nvPr>
            <p:ph type="title"/>
          </p:nvPr>
        </p:nvSpPr>
        <p:spPr>
          <a:xfrm>
            <a:off x="457200" y="228600"/>
            <a:ext cx="8229600" cy="762000"/>
          </a:xfrm>
        </p:spPr>
        <p:txBody>
          <a:bodyPr/>
          <a:lstStyle/>
          <a:p>
            <a:r>
              <a:rPr lang="en-US" altLang="en-US" sz="4800" b="1" smtClean="0">
                <a:solidFill>
                  <a:srgbClr val="002060"/>
                </a:solidFill>
                <a:latin typeface="Arial Narrow" pitchFamily="34" charset="0"/>
              </a:rPr>
              <a:t>Pathogenesis</a:t>
            </a:r>
            <a:endParaRPr lang="ar-SA" altLang="en-US" sz="4800" b="1" smtClean="0">
              <a:solidFill>
                <a:srgbClr val="002060"/>
              </a:solidFill>
              <a:latin typeface="Arial Narrow" pitchFamily="34" charset="0"/>
            </a:endParaRPr>
          </a:p>
        </p:txBody>
      </p:sp>
      <p:sp>
        <p:nvSpPr>
          <p:cNvPr id="394243" name="Content Placeholder 2"/>
          <p:cNvSpPr>
            <a:spLocks noGrp="1"/>
          </p:cNvSpPr>
          <p:nvPr>
            <p:ph idx="1"/>
          </p:nvPr>
        </p:nvSpPr>
        <p:spPr>
          <a:xfrm>
            <a:off x="381000" y="990600"/>
            <a:ext cx="8534400" cy="5486400"/>
          </a:xfrm>
        </p:spPr>
        <p:txBody>
          <a:bodyPr/>
          <a:lstStyle/>
          <a:p>
            <a:pPr marL="514350" indent="-514350" algn="just">
              <a:lnSpc>
                <a:spcPts val="2500"/>
              </a:lnSpc>
              <a:buFont typeface="Arial" pitchFamily="34" charset="0"/>
              <a:buNone/>
            </a:pPr>
            <a:r>
              <a:rPr lang="en-US" altLang="en-US" sz="3600" b="1" smtClean="0">
                <a:solidFill>
                  <a:srgbClr val="7030A0"/>
                </a:solidFill>
                <a:latin typeface="Arial Narrow" pitchFamily="34" charset="0"/>
                <a:ea typeface="Majalla UI"/>
                <a:cs typeface="Majalla UI"/>
              </a:rPr>
              <a:t>1. Adhesins</a:t>
            </a:r>
          </a:p>
          <a:p>
            <a:pPr marL="514350" indent="-514350" algn="just">
              <a:lnSpc>
                <a:spcPts val="2500"/>
              </a:lnSpc>
              <a:buFont typeface="Wingdings" pitchFamily="2" charset="2"/>
              <a:buChar char="§"/>
            </a:pPr>
            <a:r>
              <a:rPr lang="en-US" altLang="en-US" sz="2800" smtClean="0">
                <a:latin typeface="Arial Narrow" pitchFamily="34" charset="0"/>
                <a:ea typeface="Majalla UI"/>
                <a:cs typeface="Majalla UI"/>
              </a:rPr>
              <a:t>Fimbriae, Pilli, Alginate (</a:t>
            </a:r>
            <a:r>
              <a:rPr lang="en-US" altLang="en-US" sz="2800" smtClean="0">
                <a:latin typeface="Arial Narrow" pitchFamily="34" charset="0"/>
              </a:rPr>
              <a:t>mucoid exo-polysaccharide)</a:t>
            </a:r>
            <a:endParaRPr lang="en-US" altLang="en-US" sz="2800" smtClean="0">
              <a:latin typeface="Arial Narrow" pitchFamily="34" charset="0"/>
              <a:ea typeface="Majalla UI"/>
              <a:cs typeface="Majalla UI"/>
            </a:endParaRPr>
          </a:p>
          <a:p>
            <a:pPr marL="914400" lvl="1" indent="-514350" algn="just">
              <a:lnSpc>
                <a:spcPts val="2500"/>
              </a:lnSpc>
              <a:buFont typeface="Wingdings" pitchFamily="2" charset="2"/>
              <a:buChar char="§"/>
            </a:pPr>
            <a:r>
              <a:rPr lang="en-US" altLang="en-US" smtClean="0">
                <a:latin typeface="Arial Narrow" pitchFamily="34" charset="0"/>
              </a:rPr>
              <a:t>Alginate slim forms biofilm that protect from antibodies, complement, phagocytosis &amp; antibiotic</a:t>
            </a:r>
            <a:endParaRPr lang="en-US" altLang="en-US" smtClean="0">
              <a:latin typeface="Arial Narrow" pitchFamily="34" charset="0"/>
              <a:ea typeface="Majalla UI"/>
              <a:cs typeface="Majalla UI"/>
            </a:endParaRPr>
          </a:p>
          <a:p>
            <a:pPr marL="514350" indent="-514350" algn="just">
              <a:lnSpc>
                <a:spcPts val="2500"/>
              </a:lnSpc>
              <a:buFont typeface="Calibri" pitchFamily="34" charset="0"/>
              <a:buAutoNum type="arabicPeriod" startAt="2"/>
            </a:pPr>
            <a:r>
              <a:rPr lang="en-US" altLang="en-US" sz="3600" b="1" smtClean="0">
                <a:solidFill>
                  <a:srgbClr val="7030A0"/>
                </a:solidFill>
                <a:latin typeface="Arial Narrow" pitchFamily="34" charset="0"/>
                <a:ea typeface="Majalla UI"/>
                <a:cs typeface="Majalla UI"/>
              </a:rPr>
              <a:t>Invasins</a:t>
            </a:r>
          </a:p>
          <a:p>
            <a:pPr marL="342900" lvl="2" indent="-342900" algn="just">
              <a:lnSpc>
                <a:spcPts val="2500"/>
              </a:lnSpc>
              <a:buFont typeface="Calibri" pitchFamily="34" charset="0"/>
              <a:buAutoNum type="alphaLcPeriod"/>
            </a:pPr>
            <a:r>
              <a:rPr lang="en-US" altLang="en-US" sz="3200" b="1" smtClean="0">
                <a:solidFill>
                  <a:srgbClr val="0070C0"/>
                </a:solidFill>
                <a:latin typeface="Arial Narrow" pitchFamily="34" charset="0"/>
                <a:ea typeface="Majalla UI"/>
                <a:cs typeface="Majalla UI"/>
              </a:rPr>
              <a:t>Proteases</a:t>
            </a:r>
            <a:r>
              <a:rPr lang="en-US" altLang="en-US" sz="3200" b="1" smtClean="0">
                <a:solidFill>
                  <a:srgbClr val="FF0000"/>
                </a:solidFill>
                <a:latin typeface="Arial Narrow" pitchFamily="34" charset="0"/>
                <a:ea typeface="Majalla UI"/>
                <a:cs typeface="Majalla UI"/>
              </a:rPr>
              <a:t> </a:t>
            </a:r>
            <a:r>
              <a:rPr lang="en-US" altLang="en-US" sz="2800" smtClean="0">
                <a:latin typeface="Arial Narrow" pitchFamily="34" charset="0"/>
                <a:ea typeface="Majalla UI"/>
                <a:cs typeface="Majalla UI"/>
              </a:rPr>
              <a:t>- Inactivate IFN and TNF</a:t>
            </a:r>
          </a:p>
          <a:p>
            <a:pPr marL="514350" indent="-514350" algn="just">
              <a:lnSpc>
                <a:spcPts val="2500"/>
              </a:lnSpc>
              <a:buFont typeface="Calibri" pitchFamily="34" charset="0"/>
              <a:buAutoNum type="romanLcPeriod"/>
            </a:pPr>
            <a:r>
              <a:rPr lang="en-US" altLang="en-US" b="1" smtClean="0">
                <a:solidFill>
                  <a:srgbClr val="FF0000"/>
                </a:solidFill>
                <a:latin typeface="Arial Narrow" pitchFamily="34" charset="0"/>
                <a:ea typeface="Majalla UI"/>
                <a:cs typeface="Majalla UI"/>
              </a:rPr>
              <a:t>Elastase</a:t>
            </a:r>
            <a:r>
              <a:rPr lang="en-US" altLang="en-US" smtClean="0">
                <a:latin typeface="Arial Narrow" pitchFamily="34" charset="0"/>
                <a:ea typeface="Majalla UI"/>
                <a:cs typeface="Majalla UI"/>
              </a:rPr>
              <a:t> </a:t>
            </a:r>
          </a:p>
          <a:p>
            <a:pPr marL="914400" lvl="1" indent="-514350" algn="just">
              <a:lnSpc>
                <a:spcPts val="2500"/>
              </a:lnSpc>
              <a:buFont typeface="Wingdings" pitchFamily="2" charset="2"/>
              <a:buChar char="ü"/>
            </a:pPr>
            <a:r>
              <a:rPr lang="en-US" altLang="en-US" smtClean="0">
                <a:latin typeface="Arial Narrow" pitchFamily="34" charset="0"/>
              </a:rPr>
              <a:t>Break down of elastin-containing tissues e.g. blood vessels, lung tissue, skin</a:t>
            </a:r>
          </a:p>
          <a:p>
            <a:pPr marL="914400" lvl="1" indent="-514350" algn="just">
              <a:lnSpc>
                <a:spcPts val="2500"/>
              </a:lnSpc>
              <a:buFont typeface="Wingdings" pitchFamily="2" charset="2"/>
              <a:buChar char="ü"/>
            </a:pPr>
            <a:r>
              <a:rPr lang="en-US" altLang="en-US" smtClean="0">
                <a:latin typeface="Arial Narrow" pitchFamily="34" charset="0"/>
                <a:ea typeface="Majalla UI"/>
                <a:cs typeface="Majalla UI"/>
              </a:rPr>
              <a:t>Cleaves collagen, IgG, IgA and complement)</a:t>
            </a:r>
          </a:p>
          <a:p>
            <a:pPr marL="914400" lvl="1" indent="-514350" algn="just">
              <a:lnSpc>
                <a:spcPts val="2500"/>
              </a:lnSpc>
              <a:buFont typeface="Wingdings" pitchFamily="2" charset="2"/>
              <a:buChar char="ü"/>
            </a:pPr>
            <a:r>
              <a:rPr lang="en-US" altLang="en-US" smtClean="0">
                <a:latin typeface="Arial Narrow" pitchFamily="34" charset="0"/>
              </a:rPr>
              <a:t>Produce hemorrhagic lesions associated with disseminated infection</a:t>
            </a:r>
            <a:endParaRPr lang="en-US" altLang="en-US" smtClean="0">
              <a:latin typeface="Arial Narrow" pitchFamily="34" charset="0"/>
              <a:ea typeface="Majalla UI"/>
              <a:cs typeface="Majalla UI"/>
            </a:endParaRPr>
          </a:p>
          <a:p>
            <a:pPr marL="514350" indent="-514350" algn="just">
              <a:lnSpc>
                <a:spcPts val="2500"/>
              </a:lnSpc>
              <a:buFont typeface="Calibri" pitchFamily="34" charset="0"/>
              <a:buAutoNum type="romanLcPeriod"/>
            </a:pPr>
            <a:r>
              <a:rPr lang="en-US" altLang="en-US" b="1" smtClean="0">
                <a:solidFill>
                  <a:srgbClr val="FF0000"/>
                </a:solidFill>
                <a:latin typeface="Arial Narrow" pitchFamily="34" charset="0"/>
                <a:ea typeface="Majalla UI"/>
                <a:cs typeface="Majalla UI"/>
              </a:rPr>
              <a:t>Alkaline protease </a:t>
            </a:r>
            <a:r>
              <a:rPr lang="en-US" altLang="en-US" smtClean="0">
                <a:latin typeface="Arial Narrow" pitchFamily="34" charset="0"/>
                <a:ea typeface="Majalla UI"/>
                <a:cs typeface="Majalla UI"/>
              </a:rPr>
              <a:t>(lyses fibrin)</a:t>
            </a:r>
          </a:p>
          <a:p>
            <a:pPr marL="514350" indent="-514350" algn="just">
              <a:lnSpc>
                <a:spcPts val="2500"/>
              </a:lnSpc>
              <a:buFont typeface="Wingdings" pitchFamily="2" charset="2"/>
              <a:buAutoNum type="alphaLcPeriod" startAt="2"/>
            </a:pPr>
            <a:r>
              <a:rPr lang="en-US" altLang="en-US" sz="2800" smtClean="0">
                <a:solidFill>
                  <a:srgbClr val="0070C0"/>
                </a:solidFill>
                <a:latin typeface="Arial Narrow" pitchFamily="34" charset="0"/>
                <a:ea typeface="Majalla UI"/>
                <a:cs typeface="Majalla UI"/>
              </a:rPr>
              <a:t>Hemolysins (phospholipase &amp; lecithinase) &amp; Leukocidin</a:t>
            </a:r>
            <a:r>
              <a:rPr lang="en-US" altLang="en-US" smtClean="0">
                <a:latin typeface="Arial Narrow" pitchFamily="34" charset="0"/>
                <a:ea typeface="Majalla UI"/>
                <a:cs typeface="Majalla UI"/>
              </a:rPr>
              <a:t/>
            </a:r>
            <a:br>
              <a:rPr lang="en-US" altLang="en-US" smtClean="0">
                <a:latin typeface="Arial Narrow" pitchFamily="34" charset="0"/>
                <a:ea typeface="Majalla UI"/>
                <a:cs typeface="Majalla UI"/>
              </a:rPr>
            </a:br>
            <a:r>
              <a:rPr lang="en-US" altLang="en-US" smtClean="0">
                <a:latin typeface="Arial Narrow" pitchFamily="34" charset="0"/>
                <a:ea typeface="Majalla UI"/>
                <a:cs typeface="Majalla UI"/>
              </a:rPr>
              <a:t/>
            </a:r>
            <a:br>
              <a:rPr lang="en-US" altLang="en-US" smtClean="0">
                <a:latin typeface="Arial Narrow" pitchFamily="34" charset="0"/>
                <a:ea typeface="Majalla UI"/>
                <a:cs typeface="Majalla UI"/>
              </a:rPr>
            </a:br>
            <a:endParaRPr lang="ar-SA" altLang="en-US" smtClean="0">
              <a:latin typeface="Arial Narrow" pitchFamily="34" charset="0"/>
            </a:endParaRPr>
          </a:p>
        </p:txBody>
      </p:sp>
      <p:sp>
        <p:nvSpPr>
          <p:cNvPr id="39424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94246" name="Slide Number Placeholder 4"/>
          <p:cNvSpPr>
            <a:spLocks noGrp="1"/>
          </p:cNvSpPr>
          <p:nvPr>
            <p:ph type="sldNum" sz="quarter" idx="12"/>
          </p:nvPr>
        </p:nvSpPr>
        <p:spPr bwMode="auto">
          <a:noFill/>
          <a:ln>
            <a:miter lim="800000"/>
            <a:headEnd/>
            <a:tailEnd/>
          </a:ln>
        </p:spPr>
        <p:txBody>
          <a:bodyPr/>
          <a:lstStyle/>
          <a:p>
            <a:fld id="{5C32D776-954A-429C-89B7-8972D854FF18}" type="slidenum">
              <a:rPr lang="ar-SA" altLang="en-US" smtClean="0"/>
              <a:pPr/>
              <a:t>241</a:t>
            </a:fld>
            <a:endParaRPr lang="ar-SA" altLang="en-US" smtClean="0"/>
          </a:p>
        </p:txBody>
      </p:sp>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Title 1"/>
          <p:cNvSpPr>
            <a:spLocks noGrp="1"/>
          </p:cNvSpPr>
          <p:nvPr>
            <p:ph type="title"/>
          </p:nvPr>
        </p:nvSpPr>
        <p:spPr>
          <a:xfrm>
            <a:off x="457200" y="274638"/>
            <a:ext cx="8229600" cy="944562"/>
          </a:xfrm>
        </p:spPr>
        <p:txBody>
          <a:bodyPr/>
          <a:lstStyle/>
          <a:p>
            <a:r>
              <a:rPr lang="en-US" altLang="en-US" sz="4800" b="1" smtClean="0">
                <a:solidFill>
                  <a:srgbClr val="002060"/>
                </a:solidFill>
                <a:latin typeface="Arial Narrow" pitchFamily="34" charset="0"/>
              </a:rPr>
              <a:t>Pathogenesis</a:t>
            </a:r>
            <a:endParaRPr lang="ar-SA" altLang="en-US" sz="4800" b="1" smtClean="0">
              <a:solidFill>
                <a:srgbClr val="002060"/>
              </a:solidFill>
              <a:latin typeface="Arial Narrow" pitchFamily="34" charset="0"/>
            </a:endParaRPr>
          </a:p>
        </p:txBody>
      </p:sp>
      <p:sp>
        <p:nvSpPr>
          <p:cNvPr id="395267" name="Content Placeholder 2"/>
          <p:cNvSpPr>
            <a:spLocks noGrp="1"/>
          </p:cNvSpPr>
          <p:nvPr>
            <p:ph idx="1"/>
          </p:nvPr>
        </p:nvSpPr>
        <p:spPr>
          <a:xfrm>
            <a:off x="304800" y="1066800"/>
            <a:ext cx="8610600" cy="5486400"/>
          </a:xfrm>
        </p:spPr>
        <p:txBody>
          <a:bodyPr/>
          <a:lstStyle/>
          <a:p>
            <a:pPr algn="just">
              <a:buFont typeface="Calibri" pitchFamily="34" charset="0"/>
              <a:buAutoNum type="arabicPeriod" startAt="3"/>
            </a:pPr>
            <a:r>
              <a:rPr lang="en-US" altLang="en-US" sz="3600" b="1" dirty="0" smtClean="0">
                <a:solidFill>
                  <a:srgbClr val="7030A0"/>
                </a:solidFill>
                <a:latin typeface="Arial Narrow" pitchFamily="34" charset="0"/>
                <a:ea typeface="Majalla UI"/>
                <a:cs typeface="Majalla UI"/>
              </a:rPr>
              <a:t>Toxins</a:t>
            </a:r>
            <a:endParaRPr lang="en-US" altLang="en-US" sz="3600" dirty="0" smtClean="0">
              <a:solidFill>
                <a:srgbClr val="7030A0"/>
              </a:solidFill>
              <a:latin typeface="Arial Narrow" pitchFamily="34" charset="0"/>
              <a:ea typeface="Majalla UI"/>
              <a:cs typeface="Majalla UI"/>
            </a:endParaRPr>
          </a:p>
          <a:p>
            <a:pPr algn="just">
              <a:buFont typeface="Wingdings" pitchFamily="2" charset="2"/>
              <a:buChar char="§"/>
            </a:pPr>
            <a:r>
              <a:rPr lang="en-US" altLang="en-US" b="1" dirty="0" err="1" smtClean="0">
                <a:solidFill>
                  <a:srgbClr val="FF0000"/>
                </a:solidFill>
                <a:latin typeface="Arial Narrow" pitchFamily="34" charset="0"/>
                <a:ea typeface="Majalla UI"/>
                <a:cs typeface="Majalla UI"/>
              </a:rPr>
              <a:t>Exotoxin</a:t>
            </a:r>
            <a:r>
              <a:rPr lang="en-US" altLang="en-US" b="1" dirty="0" smtClean="0">
                <a:solidFill>
                  <a:srgbClr val="FF0000"/>
                </a:solidFill>
                <a:latin typeface="Arial Narrow" pitchFamily="34" charset="0"/>
                <a:ea typeface="Majalla UI"/>
                <a:cs typeface="Majalla UI"/>
              </a:rPr>
              <a:t> A &amp; S </a:t>
            </a:r>
          </a:p>
          <a:p>
            <a:pPr lvl="1" algn="just">
              <a:buFont typeface="Wingdings" pitchFamily="2" charset="2"/>
              <a:buChar char="§"/>
            </a:pPr>
            <a:r>
              <a:rPr lang="en-US" altLang="en-US" dirty="0" smtClean="0">
                <a:latin typeface="Arial Narrow" pitchFamily="34" charset="0"/>
                <a:ea typeface="Majalla UI"/>
                <a:cs typeface="Majalla UI"/>
              </a:rPr>
              <a:t>Inhibit protein synthesis (Like diphtheria toxin)</a:t>
            </a:r>
          </a:p>
          <a:p>
            <a:pPr lvl="1" algn="just">
              <a:buFont typeface="Wingdings" pitchFamily="2" charset="2"/>
              <a:buChar char="§"/>
            </a:pPr>
            <a:r>
              <a:rPr lang="en-US" altLang="en-US" dirty="0" smtClean="0">
                <a:latin typeface="Arial Narrow" pitchFamily="34" charset="0"/>
                <a:ea typeface="Majalla UI"/>
                <a:cs typeface="Majalla UI"/>
              </a:rPr>
              <a:t>Immunosuppressive</a:t>
            </a:r>
          </a:p>
          <a:p>
            <a:pPr lvl="1" algn="just">
              <a:buFont typeface="Wingdings" pitchFamily="2" charset="2"/>
              <a:buChar char="§"/>
            </a:pPr>
            <a:r>
              <a:rPr lang="en-US" altLang="en-US" dirty="0" smtClean="0">
                <a:latin typeface="Arial Narrow" pitchFamily="34" charset="0"/>
              </a:rPr>
              <a:t>Causes </a:t>
            </a:r>
            <a:r>
              <a:rPr lang="en-US" altLang="en-US" b="1" u="sng" dirty="0" err="1" smtClean="0">
                <a:solidFill>
                  <a:srgbClr val="0070C0"/>
                </a:solidFill>
                <a:latin typeface="Arial Narrow" pitchFamily="34" charset="0"/>
              </a:rPr>
              <a:t>dermatonecrosis</a:t>
            </a:r>
            <a:r>
              <a:rPr lang="en-US" altLang="en-US" dirty="0" smtClean="0">
                <a:latin typeface="Arial Narrow" pitchFamily="34" charset="0"/>
              </a:rPr>
              <a:t> in burn wounds, corneal damage in ocular infections, and tissue damage in chronic pulmonary infections</a:t>
            </a:r>
            <a:endParaRPr lang="en-US" altLang="en-US" dirty="0" smtClean="0">
              <a:latin typeface="Arial Narrow" pitchFamily="34" charset="0"/>
              <a:ea typeface="Majalla UI"/>
              <a:cs typeface="Majalla UI"/>
            </a:endParaRPr>
          </a:p>
          <a:p>
            <a:pPr algn="just">
              <a:buFont typeface="Wingdings" pitchFamily="2" charset="2"/>
              <a:buChar char="§"/>
            </a:pPr>
            <a:r>
              <a:rPr lang="en-US" altLang="en-US" b="1" dirty="0" err="1" smtClean="0">
                <a:solidFill>
                  <a:srgbClr val="FF0000"/>
                </a:solidFill>
                <a:latin typeface="Arial Narrow" pitchFamily="34" charset="0"/>
              </a:rPr>
              <a:t>Pyocyanin</a:t>
            </a:r>
            <a:r>
              <a:rPr lang="en-US" altLang="en-US" dirty="0" smtClean="0">
                <a:latin typeface="Arial Narrow" pitchFamily="34" charset="0"/>
              </a:rPr>
              <a:t> – inhibits mitochondrial enzymes, impairs </a:t>
            </a:r>
            <a:r>
              <a:rPr lang="en-US" altLang="en-US" dirty="0" err="1" smtClean="0">
                <a:latin typeface="Arial Narrow" pitchFamily="34" charset="0"/>
              </a:rPr>
              <a:t>ciliary</a:t>
            </a:r>
            <a:r>
              <a:rPr lang="en-US" altLang="en-US" dirty="0" smtClean="0">
                <a:latin typeface="Arial Narrow" pitchFamily="34" charset="0"/>
              </a:rPr>
              <a:t> function, mediates tissue damage</a:t>
            </a:r>
          </a:p>
          <a:p>
            <a:pPr algn="just">
              <a:buFont typeface="Wingdings" pitchFamily="2" charset="2"/>
              <a:buChar char="§"/>
            </a:pPr>
            <a:r>
              <a:rPr lang="en-US" altLang="en-US" b="1" dirty="0" smtClean="0">
                <a:solidFill>
                  <a:srgbClr val="FF0000"/>
                </a:solidFill>
                <a:latin typeface="Arial Narrow" pitchFamily="34" charset="0"/>
                <a:ea typeface="Majalla UI"/>
                <a:cs typeface="Majalla UI"/>
              </a:rPr>
              <a:t>LPS (endotoxin)</a:t>
            </a:r>
            <a:endParaRPr lang="en-US" altLang="en-US" dirty="0" smtClean="0">
              <a:latin typeface="Arial Narrow" pitchFamily="34" charset="0"/>
            </a:endParaRPr>
          </a:p>
          <a:p>
            <a:pPr lvl="1" algn="just">
              <a:buFont typeface="Arial" pitchFamily="34" charset="0"/>
              <a:buNone/>
            </a:pPr>
            <a:r>
              <a:rPr lang="en-US" altLang="en-US" dirty="0" smtClean="0">
                <a:latin typeface="Arial Narrow" pitchFamily="34" charset="0"/>
                <a:ea typeface="Majalla UI"/>
                <a:cs typeface="Majalla UI"/>
              </a:rPr>
              <a:t/>
            </a:r>
            <a:br>
              <a:rPr lang="en-US" altLang="en-US" dirty="0" smtClean="0">
                <a:latin typeface="Arial Narrow" pitchFamily="34" charset="0"/>
                <a:ea typeface="Majalla UI"/>
                <a:cs typeface="Majalla UI"/>
              </a:rPr>
            </a:br>
            <a:r>
              <a:rPr lang="en-US" altLang="en-US" dirty="0" smtClean="0">
                <a:latin typeface="Arial Narrow" pitchFamily="34" charset="0"/>
                <a:ea typeface="Majalla UI"/>
                <a:cs typeface="Majalla UI"/>
              </a:rPr>
              <a:t/>
            </a:r>
            <a:br>
              <a:rPr lang="en-US" altLang="en-US" dirty="0" smtClean="0">
                <a:latin typeface="Arial Narrow" pitchFamily="34" charset="0"/>
                <a:ea typeface="Majalla UI"/>
                <a:cs typeface="Majalla UI"/>
              </a:rPr>
            </a:br>
            <a:endParaRPr lang="ar-SA" altLang="en-US" dirty="0" smtClean="0">
              <a:latin typeface="Arial Narrow" pitchFamily="34" charset="0"/>
            </a:endParaRPr>
          </a:p>
        </p:txBody>
      </p:sp>
      <p:sp>
        <p:nvSpPr>
          <p:cNvPr id="39526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95270" name="Slide Number Placeholder 4"/>
          <p:cNvSpPr>
            <a:spLocks noGrp="1"/>
          </p:cNvSpPr>
          <p:nvPr>
            <p:ph type="sldNum" sz="quarter" idx="12"/>
          </p:nvPr>
        </p:nvSpPr>
        <p:spPr bwMode="auto">
          <a:noFill/>
          <a:ln>
            <a:miter lim="800000"/>
            <a:headEnd/>
            <a:tailEnd/>
          </a:ln>
        </p:spPr>
        <p:txBody>
          <a:bodyPr/>
          <a:lstStyle/>
          <a:p>
            <a:fld id="{E6CC64EF-380A-499B-95CD-CCB0D8F5C9FC}" type="slidenum">
              <a:rPr lang="ar-SA" altLang="en-US" smtClean="0"/>
              <a:pPr/>
              <a:t>242</a:t>
            </a:fld>
            <a:endParaRPr lang="ar-SA" altLang="en-US" smtClean="0"/>
          </a:p>
        </p:txBody>
      </p:sp>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Title 1"/>
          <p:cNvSpPr>
            <a:spLocks noGrp="1"/>
          </p:cNvSpPr>
          <p:nvPr>
            <p:ph type="title"/>
          </p:nvPr>
        </p:nvSpPr>
        <p:spPr/>
        <p:txBody>
          <a:bodyPr/>
          <a:lstStyle/>
          <a:p>
            <a:r>
              <a:rPr lang="en-US" altLang="en-US" sz="5400" b="1" smtClean="0">
                <a:solidFill>
                  <a:srgbClr val="002060"/>
                </a:solidFill>
              </a:rPr>
              <a:t>Clinical Finding</a:t>
            </a:r>
            <a:endParaRPr lang="ar-SA" altLang="en-US" sz="5400" b="1" smtClean="0">
              <a:solidFill>
                <a:srgbClr val="002060"/>
              </a:solidFill>
            </a:endParaRPr>
          </a:p>
        </p:txBody>
      </p:sp>
      <p:sp>
        <p:nvSpPr>
          <p:cNvPr id="396291" name="Content Placeholder 2"/>
          <p:cNvSpPr>
            <a:spLocks noGrp="1"/>
          </p:cNvSpPr>
          <p:nvPr>
            <p:ph idx="1"/>
          </p:nvPr>
        </p:nvSpPr>
        <p:spPr>
          <a:xfrm>
            <a:off x="304800" y="1447800"/>
            <a:ext cx="8610600" cy="5029200"/>
          </a:xfrm>
        </p:spPr>
        <p:txBody>
          <a:bodyPr/>
          <a:lstStyle/>
          <a:p>
            <a:pPr marL="517525" indent="-514350" algn="just" eaLnBrk="1" hangingPunct="1">
              <a:buFont typeface="Calibri" pitchFamily="34" charset="0"/>
              <a:buAutoNum type="arabicPeriod"/>
            </a:pPr>
            <a:r>
              <a:rPr lang="en-US" altLang="en-US" sz="3000" smtClean="0">
                <a:latin typeface="Arial Narrow" pitchFamily="34" charset="0"/>
                <a:ea typeface="Majalla UI"/>
                <a:cs typeface="Majalla UI"/>
              </a:rPr>
              <a:t>UTIs (Catheterized patients)</a:t>
            </a:r>
          </a:p>
          <a:p>
            <a:pPr marL="517525" indent="-514350" algn="just" eaLnBrk="1" hangingPunct="1">
              <a:buFont typeface="Calibri" pitchFamily="34" charset="0"/>
              <a:buAutoNum type="arabicPeriod"/>
            </a:pPr>
            <a:r>
              <a:rPr lang="en-US" altLang="en-US" sz="3000" smtClean="0">
                <a:latin typeface="Arial Narrow" pitchFamily="34" charset="0"/>
                <a:ea typeface="Majalla UI"/>
                <a:cs typeface="Majalla UI"/>
              </a:rPr>
              <a:t>Wound, burn &amp; other skin &amp; soft tissues infections</a:t>
            </a:r>
          </a:p>
          <a:p>
            <a:pPr marL="917575" lvl="1" indent="-514350" algn="just" eaLnBrk="1" hangingPunct="1">
              <a:buFont typeface="Wingdings" pitchFamily="2" charset="2"/>
              <a:buChar char="§"/>
            </a:pPr>
            <a:r>
              <a:rPr lang="en-US" altLang="en-US" sz="3000" b="1" smtClean="0">
                <a:solidFill>
                  <a:srgbClr val="7030A0"/>
                </a:solidFill>
                <a:latin typeface="Arial Narrow" pitchFamily="34" charset="0"/>
              </a:rPr>
              <a:t>Echtyma Gangrenosum</a:t>
            </a:r>
            <a:endParaRPr lang="en-US" altLang="en-US" sz="3000" b="1" smtClean="0">
              <a:solidFill>
                <a:srgbClr val="7030A0"/>
              </a:solidFill>
              <a:latin typeface="Arial Narrow" pitchFamily="34" charset="0"/>
              <a:ea typeface="Majalla UI"/>
              <a:cs typeface="Majalla UI"/>
            </a:endParaRPr>
          </a:p>
          <a:p>
            <a:pPr marL="517525" indent="-514350" algn="just" eaLnBrk="1" hangingPunct="1">
              <a:buFont typeface="Calibri" pitchFamily="34" charset="0"/>
              <a:buAutoNum type="arabicPeriod"/>
            </a:pPr>
            <a:r>
              <a:rPr lang="en-US" altLang="en-US" sz="3000" smtClean="0">
                <a:latin typeface="Arial Narrow" pitchFamily="34" charset="0"/>
                <a:ea typeface="Majalla UI"/>
                <a:cs typeface="Majalla UI"/>
              </a:rPr>
              <a:t>Pneumonia (Cystic Fibrosis)</a:t>
            </a:r>
          </a:p>
          <a:p>
            <a:pPr marL="517525" indent="-514350" algn="just" eaLnBrk="1" hangingPunct="1">
              <a:buFont typeface="Calibri" pitchFamily="34" charset="0"/>
              <a:buAutoNum type="arabicPeriod"/>
            </a:pPr>
            <a:r>
              <a:rPr lang="en-US" altLang="en-US" sz="3000" smtClean="0">
                <a:latin typeface="Arial Narrow" pitchFamily="34" charset="0"/>
                <a:ea typeface="Majalla UI"/>
                <a:cs typeface="Majalla UI"/>
              </a:rPr>
              <a:t>Eye infection- Contaminated contact lens clearing fluids</a:t>
            </a:r>
          </a:p>
          <a:p>
            <a:pPr marL="517525" indent="-514350" algn="just" eaLnBrk="1" hangingPunct="1">
              <a:buFont typeface="Calibri" pitchFamily="34" charset="0"/>
              <a:buAutoNum type="arabicPeriod"/>
            </a:pPr>
            <a:r>
              <a:rPr lang="en-US" altLang="en-US" sz="3000" smtClean="0">
                <a:latin typeface="Arial Narrow" pitchFamily="34" charset="0"/>
              </a:rPr>
              <a:t>Chronic otitis media &amp; otitis externa</a:t>
            </a:r>
            <a:r>
              <a:rPr lang="en-US" altLang="en-US" sz="3000" smtClean="0">
                <a:latin typeface="Arial Narrow" pitchFamily="34" charset="0"/>
                <a:ea typeface="Majalla UI"/>
                <a:cs typeface="Majalla UI"/>
              </a:rPr>
              <a:t> (swimming pool)</a:t>
            </a:r>
          </a:p>
          <a:p>
            <a:pPr marL="517525" indent="-514350" algn="just" eaLnBrk="1" hangingPunct="1">
              <a:buFont typeface="Calibri" pitchFamily="34" charset="0"/>
              <a:buAutoNum type="arabicPeriod"/>
            </a:pPr>
            <a:r>
              <a:rPr lang="en-US" altLang="en-US" sz="3000" smtClean="0">
                <a:latin typeface="Arial Narrow" pitchFamily="34" charset="0"/>
                <a:ea typeface="Majalla UI"/>
                <a:cs typeface="Majalla UI"/>
              </a:rPr>
              <a:t>Meningitis- </a:t>
            </a:r>
            <a:r>
              <a:rPr lang="en-US" altLang="en-US" sz="3000" smtClean="0">
                <a:latin typeface="Arial Narrow" pitchFamily="34" charset="0"/>
              </a:rPr>
              <a:t>following lumbar puncture</a:t>
            </a:r>
            <a:endParaRPr lang="en-US" altLang="en-US" sz="3000" smtClean="0">
              <a:latin typeface="Arial Narrow" pitchFamily="34" charset="0"/>
              <a:ea typeface="Majalla UI"/>
              <a:cs typeface="Majalla UI"/>
            </a:endParaRPr>
          </a:p>
          <a:p>
            <a:pPr marL="517525" indent="-514350" algn="just" eaLnBrk="1" hangingPunct="1">
              <a:buFont typeface="Calibri" pitchFamily="34" charset="0"/>
              <a:buAutoNum type="arabicPeriod"/>
            </a:pPr>
            <a:r>
              <a:rPr lang="en-US" altLang="en-US" sz="3000" smtClean="0">
                <a:latin typeface="Arial Narrow" pitchFamily="34" charset="0"/>
                <a:ea typeface="Majalla UI"/>
                <a:cs typeface="Majalla UI"/>
              </a:rPr>
              <a:t>Systemic infections- </a:t>
            </a:r>
            <a:r>
              <a:rPr lang="en-US" altLang="en-US" sz="3000" smtClean="0">
                <a:latin typeface="Arial Narrow" pitchFamily="34" charset="0"/>
              </a:rPr>
              <a:t>Septicemia in debilitated patients</a:t>
            </a:r>
          </a:p>
          <a:p>
            <a:pPr marL="517525" indent="-514350" algn="just" eaLnBrk="1" hangingPunct="1">
              <a:buFont typeface="Calibri" pitchFamily="34" charset="0"/>
              <a:buAutoNum type="arabicPeriod"/>
            </a:pPr>
            <a:r>
              <a:rPr lang="en-US" altLang="en-US" sz="3000" smtClean="0">
                <a:latin typeface="Arial Narrow" pitchFamily="34" charset="0"/>
              </a:rPr>
              <a:t>Pseudomonal Endocarditis</a:t>
            </a:r>
          </a:p>
          <a:p>
            <a:pPr marL="517525" indent="-514350"/>
            <a:endParaRPr lang="ar-SA" altLang="en-US" sz="3000" smtClean="0"/>
          </a:p>
        </p:txBody>
      </p:sp>
      <p:sp>
        <p:nvSpPr>
          <p:cNvPr id="396293"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396294" name="Slide Number Placeholder 5"/>
          <p:cNvSpPr>
            <a:spLocks noGrp="1"/>
          </p:cNvSpPr>
          <p:nvPr>
            <p:ph type="sldNum" sz="quarter" idx="12"/>
          </p:nvPr>
        </p:nvSpPr>
        <p:spPr bwMode="auto">
          <a:noFill/>
          <a:ln>
            <a:miter lim="800000"/>
            <a:headEnd/>
            <a:tailEnd/>
          </a:ln>
        </p:spPr>
        <p:txBody>
          <a:bodyPr/>
          <a:lstStyle/>
          <a:p>
            <a:fld id="{0EEA813B-2527-4C6D-888B-1220B4B9A3B5}" type="slidenum">
              <a:rPr lang="ar-SA" altLang="en-US" smtClean="0"/>
              <a:pPr/>
              <a:t>243</a:t>
            </a:fld>
            <a:endParaRPr lang="ar-SA" altLang="en-US" smtClean="0"/>
          </a:p>
        </p:txBody>
      </p:sp>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2"/>
          <p:cNvSpPr>
            <a:spLocks noGrp="1" noChangeArrowheads="1"/>
          </p:cNvSpPr>
          <p:nvPr>
            <p:ph type="title"/>
          </p:nvPr>
        </p:nvSpPr>
        <p:spPr/>
        <p:txBody>
          <a:bodyPr/>
          <a:lstStyle/>
          <a:p>
            <a:r>
              <a:rPr lang="en-US" altLang="en-US" b="1" smtClean="0">
                <a:solidFill>
                  <a:srgbClr val="002060"/>
                </a:solidFill>
                <a:latin typeface="Arial Narrow" pitchFamily="34" charset="0"/>
              </a:rPr>
              <a:t>Echtyma Gangrenosum</a:t>
            </a:r>
          </a:p>
        </p:txBody>
      </p:sp>
      <p:pic>
        <p:nvPicPr>
          <p:cNvPr id="397315" name="Picture 4" descr="2"/>
          <p:cNvPicPr>
            <a:picLocks noGrp="1" noChangeAspect="1" noChangeArrowheads="1"/>
          </p:cNvPicPr>
          <p:nvPr>
            <p:ph sz="half" idx="2"/>
          </p:nvPr>
        </p:nvPicPr>
        <p:blipFill>
          <a:blip r:embed="rId2" cstate="print"/>
          <a:srcRect/>
          <a:stretch>
            <a:fillRect/>
          </a:stretch>
        </p:blipFill>
        <p:spPr>
          <a:xfrm>
            <a:off x="6400800" y="1143000"/>
            <a:ext cx="2590800" cy="4114800"/>
          </a:xfrm>
          <a:noFill/>
        </p:spPr>
      </p:pic>
      <p:sp>
        <p:nvSpPr>
          <p:cNvPr id="397316" name="Content Placeholder 5"/>
          <p:cNvSpPr>
            <a:spLocks noGrp="1"/>
          </p:cNvSpPr>
          <p:nvPr>
            <p:ph sz="quarter" idx="4"/>
          </p:nvPr>
        </p:nvSpPr>
        <p:spPr>
          <a:xfrm>
            <a:off x="228600" y="1447800"/>
            <a:ext cx="6553200" cy="5181600"/>
          </a:xfrm>
        </p:spPr>
        <p:txBody>
          <a:bodyPr/>
          <a:lstStyle/>
          <a:p>
            <a:pPr algn="just">
              <a:lnSpc>
                <a:spcPts val="3500"/>
              </a:lnSpc>
            </a:pPr>
            <a:r>
              <a:rPr lang="en-US" altLang="en-US" dirty="0" smtClean="0">
                <a:latin typeface="Arial Narrow" pitchFamily="34" charset="0"/>
              </a:rPr>
              <a:t>Causative agent:  </a:t>
            </a:r>
            <a:r>
              <a:rPr lang="en-US" altLang="en-US" i="1" dirty="0" smtClean="0">
                <a:latin typeface="Arial Narrow" pitchFamily="34" charset="0"/>
              </a:rPr>
              <a:t> Ps. </a:t>
            </a:r>
            <a:r>
              <a:rPr lang="en-US" altLang="en-US" i="1" dirty="0" err="1" smtClean="0">
                <a:latin typeface="Arial Narrow" pitchFamily="34" charset="0"/>
              </a:rPr>
              <a:t>aeruginosa</a:t>
            </a:r>
            <a:endParaRPr lang="en-US" altLang="en-US" i="1" dirty="0" smtClean="0">
              <a:latin typeface="Arial Narrow" pitchFamily="34" charset="0"/>
            </a:endParaRPr>
          </a:p>
          <a:p>
            <a:pPr algn="just">
              <a:lnSpc>
                <a:spcPts val="3500"/>
              </a:lnSpc>
            </a:pPr>
            <a:r>
              <a:rPr lang="en-US" altLang="en-US" dirty="0" smtClean="0">
                <a:latin typeface="Arial Narrow" pitchFamily="34" charset="0"/>
              </a:rPr>
              <a:t>Under risk: </a:t>
            </a:r>
            <a:r>
              <a:rPr lang="en-US" altLang="en-US" dirty="0" err="1" smtClean="0">
                <a:latin typeface="Arial Narrow" pitchFamily="34" charset="0"/>
              </a:rPr>
              <a:t>immunocompromised</a:t>
            </a:r>
            <a:r>
              <a:rPr lang="en-US" altLang="en-US" dirty="0" smtClean="0">
                <a:latin typeface="Arial Narrow" pitchFamily="34" charset="0"/>
              </a:rPr>
              <a:t>, burn patients, and other critically ill patients </a:t>
            </a:r>
          </a:p>
          <a:p>
            <a:pPr algn="just">
              <a:lnSpc>
                <a:spcPts val="3500"/>
              </a:lnSpc>
            </a:pPr>
            <a:r>
              <a:rPr lang="en-US" altLang="en-US" dirty="0" smtClean="0">
                <a:latin typeface="Arial Narrow" pitchFamily="34" charset="0"/>
              </a:rPr>
              <a:t>Round or oval (1-15cm) severe invasive cutaneous </a:t>
            </a:r>
            <a:r>
              <a:rPr lang="en-US" altLang="en-US" dirty="0" err="1" smtClean="0">
                <a:latin typeface="Arial Narrow" pitchFamily="34" charset="0"/>
              </a:rPr>
              <a:t>ulceritic</a:t>
            </a:r>
            <a:r>
              <a:rPr lang="en-US" altLang="en-US" dirty="0" smtClean="0">
                <a:latin typeface="Arial Narrow" pitchFamily="34" charset="0"/>
              </a:rPr>
              <a:t> single or multiple  lesion with halo of </a:t>
            </a:r>
            <a:r>
              <a:rPr lang="en-US" altLang="en-US" dirty="0" err="1" smtClean="0">
                <a:latin typeface="Arial Narrow" pitchFamily="34" charset="0"/>
              </a:rPr>
              <a:t>erthryma</a:t>
            </a:r>
            <a:endParaRPr lang="en-US" altLang="en-US" dirty="0" smtClean="0">
              <a:latin typeface="Arial Narrow" pitchFamily="34" charset="0"/>
            </a:endParaRPr>
          </a:p>
          <a:p>
            <a:pPr algn="just">
              <a:lnSpc>
                <a:spcPts val="3500"/>
              </a:lnSpc>
            </a:pPr>
            <a:r>
              <a:rPr lang="en-US" altLang="en-US" b="1" dirty="0" smtClean="0">
                <a:solidFill>
                  <a:srgbClr val="7030A0"/>
                </a:solidFill>
                <a:latin typeface="Arial Narrow" pitchFamily="34" charset="0"/>
              </a:rPr>
              <a:t>Pseudomonas exotoxin</a:t>
            </a:r>
            <a:r>
              <a:rPr lang="en-US" altLang="en-US" dirty="0" smtClean="0">
                <a:latin typeface="Arial Narrow" pitchFamily="34" charset="0"/>
              </a:rPr>
              <a:t>: Tissue destruction  </a:t>
            </a:r>
          </a:p>
          <a:p>
            <a:pPr algn="just">
              <a:lnSpc>
                <a:spcPts val="3500"/>
              </a:lnSpc>
            </a:pPr>
            <a:r>
              <a:rPr lang="en-US" altLang="en-US" b="1" dirty="0" err="1" smtClean="0">
                <a:solidFill>
                  <a:srgbClr val="7030A0"/>
                </a:solidFill>
                <a:latin typeface="Arial Narrow" pitchFamily="34" charset="0"/>
              </a:rPr>
              <a:t>Elastase</a:t>
            </a:r>
            <a:r>
              <a:rPr lang="en-US" altLang="en-US" dirty="0" smtClean="0">
                <a:latin typeface="Arial Narrow" pitchFamily="34" charset="0"/>
              </a:rPr>
              <a:t> degrades elastin in blood vessels wall</a:t>
            </a:r>
          </a:p>
          <a:p>
            <a:pPr algn="just">
              <a:lnSpc>
                <a:spcPts val="3500"/>
              </a:lnSpc>
            </a:pPr>
            <a:r>
              <a:rPr lang="en-US" altLang="en-US" b="1" dirty="0" smtClean="0">
                <a:solidFill>
                  <a:srgbClr val="7030A0"/>
                </a:solidFill>
                <a:latin typeface="Arial Narrow" pitchFamily="34" charset="0"/>
              </a:rPr>
              <a:t>Phospholipase C</a:t>
            </a:r>
            <a:r>
              <a:rPr lang="en-US" altLang="en-US" dirty="0" smtClean="0">
                <a:latin typeface="Arial Narrow" pitchFamily="34" charset="0"/>
              </a:rPr>
              <a:t> degrades phospholipids in cell membranes </a:t>
            </a:r>
          </a:p>
          <a:p>
            <a:pPr algn="just">
              <a:lnSpc>
                <a:spcPts val="3500"/>
              </a:lnSpc>
            </a:pPr>
            <a:r>
              <a:rPr lang="en-US" altLang="en-US" b="1" dirty="0" err="1" smtClean="0">
                <a:solidFill>
                  <a:srgbClr val="7030A0"/>
                </a:solidFill>
                <a:latin typeface="Arial Narrow" pitchFamily="34" charset="0"/>
              </a:rPr>
              <a:t>Pyocyanin</a:t>
            </a:r>
            <a:r>
              <a:rPr lang="en-US" altLang="en-US" dirty="0" smtClean="0">
                <a:latin typeface="Arial Narrow" pitchFamily="34" charset="0"/>
              </a:rPr>
              <a:t> generates reactive oxygen species  </a:t>
            </a:r>
            <a:endParaRPr lang="ar-SA" altLang="en-US"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D761DFBE-C8A5-450E-8523-D48963B4ABFA}" type="slidenum">
              <a:rPr lang="ar-SA" altLang="en-US" smtClean="0"/>
              <a:pPr>
                <a:defRPr/>
              </a:pPr>
              <a:t>244</a:t>
            </a:fld>
            <a:endParaRPr lang="ar-SA" altLang="en-US"/>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noRot="1" noChangeArrowheads="1"/>
          </p:cNvSpPr>
          <p:nvPr>
            <p:ph type="title"/>
          </p:nvPr>
        </p:nvSpPr>
        <p:spPr/>
        <p:txBody>
          <a:bodyPr/>
          <a:lstStyle/>
          <a:p>
            <a:pPr eaLnBrk="1" hangingPunct="1"/>
            <a:r>
              <a:rPr lang="en-US" altLang="en-US" sz="6000" b="1" smtClean="0">
                <a:solidFill>
                  <a:srgbClr val="002060"/>
                </a:solidFill>
                <a:latin typeface="Arial Narrow" pitchFamily="34" charset="0"/>
              </a:rPr>
              <a:t>Typing methods</a:t>
            </a:r>
          </a:p>
        </p:txBody>
      </p:sp>
      <p:sp>
        <p:nvSpPr>
          <p:cNvPr id="161795" name="Rectangle 3"/>
          <p:cNvSpPr>
            <a:spLocks noGrp="1" noChangeArrowheads="1"/>
          </p:cNvSpPr>
          <p:nvPr>
            <p:ph type="body" idx="1"/>
          </p:nvPr>
        </p:nvSpPr>
        <p:spPr>
          <a:xfrm>
            <a:off x="228600" y="1371600"/>
            <a:ext cx="8763000" cy="5181600"/>
          </a:xfrm>
        </p:spPr>
        <p:txBody>
          <a:bodyPr/>
          <a:lstStyle/>
          <a:p>
            <a:pPr marL="514350" indent="-514350" algn="just" eaLnBrk="1" hangingPunct="1">
              <a:buFont typeface="+mj-lt"/>
              <a:buAutoNum type="arabicPeriod"/>
              <a:defRPr/>
            </a:pPr>
            <a:r>
              <a:rPr lang="en-US" sz="3000" b="1" dirty="0" err="1" smtClean="0">
                <a:solidFill>
                  <a:srgbClr val="FF0000"/>
                </a:solidFill>
                <a:latin typeface="Arial Narrow" pitchFamily="34" charset="0"/>
              </a:rPr>
              <a:t>Bacteriocin</a:t>
            </a:r>
            <a:r>
              <a:rPr lang="en-US" sz="3000" b="1" dirty="0" smtClean="0">
                <a:solidFill>
                  <a:srgbClr val="FF0000"/>
                </a:solidFill>
                <a:latin typeface="Arial Narrow" pitchFamily="34" charset="0"/>
              </a:rPr>
              <a:t> typing</a:t>
            </a:r>
          </a:p>
          <a:p>
            <a:pPr algn="just" eaLnBrk="1" hangingPunct="1">
              <a:buFont typeface="Wingdings" pitchFamily="2" charset="2"/>
              <a:buChar char="Ø"/>
              <a:defRPr/>
            </a:pPr>
            <a:r>
              <a:rPr lang="en-US" sz="3000" dirty="0" smtClean="0">
                <a:latin typeface="Arial Narrow" pitchFamily="34" charset="0"/>
              </a:rPr>
              <a:t>Three types of </a:t>
            </a:r>
            <a:r>
              <a:rPr lang="en-US" sz="3000" dirty="0" err="1" smtClean="0">
                <a:latin typeface="Arial Narrow" pitchFamily="34" charset="0"/>
              </a:rPr>
              <a:t>bacteriocins</a:t>
            </a:r>
            <a:r>
              <a:rPr lang="en-US" sz="3000" dirty="0" smtClean="0">
                <a:latin typeface="Arial Narrow" pitchFamily="34" charset="0"/>
              </a:rPr>
              <a:t> are produced-R,F,S</a:t>
            </a:r>
          </a:p>
          <a:p>
            <a:pPr algn="just" eaLnBrk="1" hangingPunct="1">
              <a:buFont typeface="Wingdings" pitchFamily="2" charset="2"/>
              <a:buChar char="Ø"/>
              <a:defRPr/>
            </a:pPr>
            <a:r>
              <a:rPr lang="en-US" sz="3000" dirty="0" err="1" smtClean="0">
                <a:latin typeface="Arial Narrow" pitchFamily="34" charset="0"/>
              </a:rPr>
              <a:t>Pyocin</a:t>
            </a:r>
            <a:r>
              <a:rPr lang="en-US" sz="3000" dirty="0" smtClean="0">
                <a:latin typeface="Arial Narrow" pitchFamily="34" charset="0"/>
              </a:rPr>
              <a:t> produced by test strain is employed to assess the growth inhibition of 13 indicators strains</a:t>
            </a:r>
          </a:p>
          <a:p>
            <a:pPr algn="just" eaLnBrk="1" hangingPunct="1">
              <a:buFont typeface="Wingdings" pitchFamily="2" charset="2"/>
              <a:buChar char="Ø"/>
              <a:defRPr/>
            </a:pPr>
            <a:r>
              <a:rPr lang="en-US" sz="3000" dirty="0" smtClean="0">
                <a:latin typeface="Arial Narrow" pitchFamily="34" charset="0"/>
              </a:rPr>
              <a:t>Depending upon the growth inhibition of 13 indicators strains,105 types are recognized</a:t>
            </a:r>
          </a:p>
          <a:p>
            <a:pPr algn="just" eaLnBrk="1" hangingPunct="1">
              <a:buFont typeface="Wingdings" pitchFamily="2" charset="2"/>
              <a:buChar char="Ø"/>
              <a:defRPr/>
            </a:pPr>
            <a:r>
              <a:rPr lang="en-US" sz="3000" dirty="0" smtClean="0">
                <a:latin typeface="Arial Narrow" pitchFamily="34" charset="0"/>
              </a:rPr>
              <a:t>Most popular method used </a:t>
            </a:r>
          </a:p>
          <a:p>
            <a:pPr marL="514350" indent="-514350" algn="just" eaLnBrk="1" hangingPunct="1">
              <a:buFont typeface="+mj-lt"/>
              <a:buAutoNum type="arabicPeriod" startAt="2"/>
              <a:defRPr/>
            </a:pPr>
            <a:r>
              <a:rPr lang="en-US" sz="3000" b="1" dirty="0" smtClean="0">
                <a:solidFill>
                  <a:srgbClr val="FF0000"/>
                </a:solidFill>
                <a:latin typeface="Arial Narrow" pitchFamily="34" charset="0"/>
              </a:rPr>
              <a:t>Phage typing </a:t>
            </a:r>
          </a:p>
          <a:p>
            <a:pPr marL="514350" indent="-514350" algn="just" eaLnBrk="1" hangingPunct="1">
              <a:buFont typeface="+mj-lt"/>
              <a:buAutoNum type="arabicPeriod" startAt="2"/>
              <a:defRPr/>
            </a:pPr>
            <a:r>
              <a:rPr lang="en-US" sz="3000" b="1" dirty="0" err="1" smtClean="0">
                <a:solidFill>
                  <a:srgbClr val="FF0000"/>
                </a:solidFill>
                <a:latin typeface="Arial Narrow" pitchFamily="34" charset="0"/>
              </a:rPr>
              <a:t>Serotyping</a:t>
            </a:r>
            <a:r>
              <a:rPr lang="en-US" sz="3000" dirty="0" smtClean="0">
                <a:latin typeface="Arial Narrow" pitchFamily="34" charset="0"/>
              </a:rPr>
              <a:t>-based on O &amp; H,17 serotypes are recognized</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245</a:t>
            </a:fld>
            <a:endParaRPr lang="ar-SA" altLang="en-US"/>
          </a:p>
        </p:txBody>
      </p:sp>
    </p:spTree>
  </p:cSld>
  <p:clrMapOvr>
    <a:masterClrMapping/>
  </p:clrMapOvr>
  <p:transition/>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457200" y="115888"/>
            <a:ext cx="8229600" cy="360362"/>
          </a:xfrm>
        </p:spPr>
        <p:txBody>
          <a:bodyPr>
            <a:normAutofit fontScale="90000"/>
          </a:bodyPr>
          <a:lstStyle/>
          <a:p>
            <a:pPr eaLnBrk="1" hangingPunct="1">
              <a:lnSpc>
                <a:spcPct val="170000"/>
              </a:lnSpc>
              <a:defRPr/>
            </a:pPr>
            <a:r>
              <a:rPr lang="en-US" b="1" dirty="0" smtClean="0">
                <a:solidFill>
                  <a:srgbClr val="FF0000"/>
                </a:solidFill>
                <a:latin typeface="Arial Narrow" pitchFamily="34" charset="0"/>
              </a:rPr>
              <a:t>Laboratory diagnosis</a:t>
            </a:r>
          </a:p>
        </p:txBody>
      </p:sp>
      <p:sp>
        <p:nvSpPr>
          <p:cNvPr id="126979" name="Rectangle 3"/>
          <p:cNvSpPr>
            <a:spLocks noGrp="1" noChangeArrowheads="1"/>
          </p:cNvSpPr>
          <p:nvPr>
            <p:ph type="body" idx="1"/>
          </p:nvPr>
        </p:nvSpPr>
        <p:spPr>
          <a:xfrm>
            <a:off x="250825" y="776287"/>
            <a:ext cx="8642350" cy="5776913"/>
          </a:xfrm>
        </p:spPr>
        <p:txBody>
          <a:bodyPr>
            <a:noAutofit/>
          </a:bodyPr>
          <a:lstStyle/>
          <a:p>
            <a:pPr algn="just" eaLnBrk="1" hangingPunct="1">
              <a:lnSpc>
                <a:spcPts val="2600"/>
              </a:lnSpc>
              <a:buFont typeface="Wingdings" pitchFamily="2" charset="2"/>
              <a:buChar char="§"/>
              <a:defRPr/>
            </a:pPr>
            <a:r>
              <a:rPr lang="en-US" sz="3000" b="1" dirty="0" smtClean="0">
                <a:solidFill>
                  <a:srgbClr val="7030A0"/>
                </a:solidFill>
                <a:latin typeface="Arial Narrow" pitchFamily="34" charset="0"/>
              </a:rPr>
              <a:t>Specimen</a:t>
            </a:r>
          </a:p>
          <a:p>
            <a:pPr marL="365125" lvl="1" indent="-282575" algn="just" eaLnBrk="1" hangingPunct="1">
              <a:lnSpc>
                <a:spcPts val="2600"/>
              </a:lnSpc>
              <a:spcBef>
                <a:spcPts val="600"/>
              </a:spcBef>
              <a:buSzPct val="80000"/>
              <a:buFont typeface="Wingdings" pitchFamily="2" charset="2"/>
              <a:buChar char="§"/>
              <a:defRPr/>
            </a:pPr>
            <a:r>
              <a:rPr lang="en-US" sz="3000" dirty="0" smtClean="0">
                <a:latin typeface="Arial Narrow" pitchFamily="34" charset="0"/>
              </a:rPr>
              <a:t>Urine, pus, sputum, CSF, blood, skin swap</a:t>
            </a:r>
            <a:endParaRPr lang="en-US" sz="3000" b="1" dirty="0" smtClean="0">
              <a:solidFill>
                <a:srgbClr val="7030A0"/>
              </a:solidFill>
              <a:latin typeface="Arial Narrow" pitchFamily="34" charset="0"/>
            </a:endParaRPr>
          </a:p>
          <a:p>
            <a:pPr algn="just" eaLnBrk="1" hangingPunct="1">
              <a:lnSpc>
                <a:spcPts val="2600"/>
              </a:lnSpc>
              <a:buFont typeface="Wingdings" pitchFamily="2" charset="2"/>
              <a:buChar char="§"/>
              <a:defRPr/>
            </a:pPr>
            <a:r>
              <a:rPr lang="en-US" sz="3000" b="1" dirty="0" err="1" smtClean="0">
                <a:solidFill>
                  <a:srgbClr val="7030A0"/>
                </a:solidFill>
                <a:latin typeface="Arial Narrow" pitchFamily="34" charset="0"/>
              </a:rPr>
              <a:t>Microscopical</a:t>
            </a:r>
            <a:r>
              <a:rPr lang="en-US" sz="3000" b="1" dirty="0" smtClean="0">
                <a:solidFill>
                  <a:srgbClr val="7030A0"/>
                </a:solidFill>
                <a:latin typeface="Arial Narrow" pitchFamily="34" charset="0"/>
              </a:rPr>
              <a:t> Examination</a:t>
            </a:r>
          </a:p>
          <a:p>
            <a:pPr lvl="1" algn="just" eaLnBrk="1" hangingPunct="1">
              <a:lnSpc>
                <a:spcPts val="2600"/>
              </a:lnSpc>
              <a:buFont typeface="Wingdings" pitchFamily="2" charset="2"/>
              <a:buChar char="§"/>
              <a:defRPr/>
            </a:pPr>
            <a:r>
              <a:rPr lang="en-US" sz="3000" dirty="0" smtClean="0">
                <a:latin typeface="Arial Narrow" pitchFamily="34" charset="0"/>
              </a:rPr>
              <a:t>Gram-negative rods and motile</a:t>
            </a:r>
          </a:p>
          <a:p>
            <a:pPr algn="just" eaLnBrk="1" hangingPunct="1">
              <a:lnSpc>
                <a:spcPts val="2600"/>
              </a:lnSpc>
              <a:buFont typeface="Wingdings" pitchFamily="2" charset="2"/>
              <a:buChar char="§"/>
              <a:defRPr/>
            </a:pPr>
            <a:r>
              <a:rPr lang="en-US" sz="3000" b="1" dirty="0" smtClean="0">
                <a:solidFill>
                  <a:srgbClr val="7030A0"/>
                </a:solidFill>
                <a:latin typeface="Arial Narrow" pitchFamily="34" charset="0"/>
              </a:rPr>
              <a:t>Cultural Characteristics</a:t>
            </a:r>
          </a:p>
          <a:p>
            <a:pPr algn="just" eaLnBrk="1" hangingPunct="1">
              <a:lnSpc>
                <a:spcPts val="2600"/>
              </a:lnSpc>
              <a:buFont typeface="Wingdings" pitchFamily="2" charset="2"/>
              <a:buChar char="§"/>
              <a:defRPr/>
            </a:pPr>
            <a:r>
              <a:rPr lang="en-US" sz="3000" b="1" dirty="0" smtClean="0">
                <a:solidFill>
                  <a:srgbClr val="0000FF"/>
                </a:solidFill>
                <a:latin typeface="Arial Narrow" pitchFamily="34" charset="0"/>
              </a:rPr>
              <a:t>On Nutrient agar: </a:t>
            </a:r>
          </a:p>
          <a:p>
            <a:pPr lvl="1" algn="just" eaLnBrk="1" hangingPunct="1">
              <a:lnSpc>
                <a:spcPts val="2600"/>
              </a:lnSpc>
              <a:buFont typeface="Wingdings" pitchFamily="2" charset="2"/>
              <a:buChar char="§"/>
              <a:defRPr/>
            </a:pPr>
            <a:r>
              <a:rPr lang="en-US" sz="3000" dirty="0" smtClean="0">
                <a:latin typeface="Arial Narrow" pitchFamily="34" charset="0"/>
              </a:rPr>
              <a:t>Colonies are surrounded by bluish green coloration</a:t>
            </a:r>
          </a:p>
          <a:p>
            <a:pPr algn="just" eaLnBrk="1" hangingPunct="1">
              <a:lnSpc>
                <a:spcPts val="2600"/>
              </a:lnSpc>
              <a:buFont typeface="Wingdings" pitchFamily="2" charset="2"/>
              <a:buChar char="§"/>
              <a:defRPr/>
            </a:pPr>
            <a:r>
              <a:rPr lang="en-US" sz="3000" b="1" dirty="0" smtClean="0">
                <a:solidFill>
                  <a:srgbClr val="0000FF"/>
                </a:solidFill>
                <a:latin typeface="Arial Narrow" pitchFamily="34" charset="0"/>
              </a:rPr>
              <a:t>On selective media "</a:t>
            </a:r>
            <a:r>
              <a:rPr lang="en-US" sz="3000" b="1" dirty="0" err="1" smtClean="0">
                <a:solidFill>
                  <a:srgbClr val="0000FF"/>
                </a:solidFill>
                <a:latin typeface="Arial Narrow" pitchFamily="34" charset="0"/>
              </a:rPr>
              <a:t>Cetermide</a:t>
            </a:r>
            <a:r>
              <a:rPr lang="en-US" sz="3000" b="1" dirty="0" smtClean="0">
                <a:solidFill>
                  <a:srgbClr val="0000FF"/>
                </a:solidFill>
                <a:latin typeface="Arial Narrow" pitchFamily="34" charset="0"/>
              </a:rPr>
              <a:t>"</a:t>
            </a:r>
            <a:r>
              <a:rPr lang="en-US" sz="3000" dirty="0" smtClean="0">
                <a:solidFill>
                  <a:srgbClr val="0000FF"/>
                </a:solidFill>
                <a:latin typeface="Arial Narrow" pitchFamily="34" charset="0"/>
              </a:rPr>
              <a:t> </a:t>
            </a:r>
          </a:p>
          <a:p>
            <a:pPr lvl="1" algn="just" eaLnBrk="1" hangingPunct="1">
              <a:lnSpc>
                <a:spcPts val="2600"/>
              </a:lnSpc>
              <a:buFont typeface="Wingdings" pitchFamily="2" charset="2"/>
              <a:buChar char="§"/>
              <a:defRPr/>
            </a:pPr>
            <a:r>
              <a:rPr lang="en-US" sz="3000" dirty="0" smtClean="0">
                <a:latin typeface="Arial Narrow" pitchFamily="34" charset="0"/>
              </a:rPr>
              <a:t>Pigments are more obvious </a:t>
            </a:r>
          </a:p>
          <a:p>
            <a:pPr algn="just" eaLnBrk="1" hangingPunct="1">
              <a:lnSpc>
                <a:spcPts val="2600"/>
              </a:lnSpc>
              <a:buFont typeface="Wingdings" pitchFamily="2" charset="2"/>
              <a:buChar char="§"/>
              <a:defRPr/>
            </a:pPr>
            <a:r>
              <a:rPr lang="en-US" sz="3000" b="1" dirty="0" smtClean="0">
                <a:solidFill>
                  <a:srgbClr val="0000FF"/>
                </a:solidFill>
                <a:latin typeface="Arial Narrow" pitchFamily="34" charset="0"/>
              </a:rPr>
              <a:t>On Blood agar: </a:t>
            </a:r>
            <a:r>
              <a:rPr lang="en-US" sz="3000" dirty="0" smtClean="0">
                <a:latin typeface="Arial Narrow" pitchFamily="34" charset="0"/>
                <a:sym typeface="Symbol" pitchFamily="18" charset="2"/>
              </a:rPr>
              <a:t></a:t>
            </a:r>
            <a:r>
              <a:rPr lang="en-US" sz="3000" dirty="0" smtClean="0">
                <a:latin typeface="Arial Narrow" pitchFamily="34" charset="0"/>
              </a:rPr>
              <a:t>-hemolytic colonies</a:t>
            </a:r>
          </a:p>
          <a:p>
            <a:pPr algn="just" eaLnBrk="1" hangingPunct="1">
              <a:lnSpc>
                <a:spcPts val="2600"/>
              </a:lnSpc>
              <a:buFont typeface="Wingdings" pitchFamily="2" charset="2"/>
              <a:buChar char="§"/>
              <a:defRPr/>
            </a:pPr>
            <a:r>
              <a:rPr lang="en-US" sz="3000" b="1" dirty="0" smtClean="0">
                <a:solidFill>
                  <a:srgbClr val="0000FF"/>
                </a:solidFill>
                <a:latin typeface="Arial Narrow" pitchFamily="34" charset="0"/>
              </a:rPr>
              <a:t>On </a:t>
            </a:r>
            <a:r>
              <a:rPr lang="en-US" sz="3000" b="1" dirty="0" err="1" smtClean="0">
                <a:solidFill>
                  <a:srgbClr val="0000FF"/>
                </a:solidFill>
                <a:latin typeface="Arial Narrow" pitchFamily="34" charset="0"/>
              </a:rPr>
              <a:t>MacConkey</a:t>
            </a:r>
            <a:r>
              <a:rPr lang="en-US" sz="3000" b="1" dirty="0" smtClean="0">
                <a:solidFill>
                  <a:srgbClr val="0000FF"/>
                </a:solidFill>
                <a:latin typeface="Arial Narrow" pitchFamily="34" charset="0"/>
              </a:rPr>
              <a:t> agar</a:t>
            </a:r>
            <a:r>
              <a:rPr lang="en-US" sz="3000" dirty="0" smtClean="0">
                <a:solidFill>
                  <a:srgbClr val="0000FF"/>
                </a:solidFill>
                <a:latin typeface="Arial Narrow" pitchFamily="34" charset="0"/>
              </a:rPr>
              <a:t> </a:t>
            </a:r>
          </a:p>
          <a:p>
            <a:pPr lvl="1" algn="just" eaLnBrk="1" hangingPunct="1">
              <a:lnSpc>
                <a:spcPts val="2600"/>
              </a:lnSpc>
              <a:buFont typeface="Wingdings" pitchFamily="2" charset="2"/>
              <a:buChar char="§"/>
              <a:defRPr/>
            </a:pPr>
            <a:r>
              <a:rPr lang="en-US" sz="3000" dirty="0" smtClean="0">
                <a:latin typeface="Arial Narrow" pitchFamily="34" charset="0"/>
              </a:rPr>
              <a:t>Pale yellow colonies i.e. non lactose </a:t>
            </a:r>
            <a:r>
              <a:rPr lang="en-US" sz="3000" dirty="0" err="1" smtClean="0">
                <a:latin typeface="Arial Narrow" pitchFamily="34" charset="0"/>
              </a:rPr>
              <a:t>fermenters</a:t>
            </a:r>
            <a:endParaRPr lang="en-US" sz="3000" dirty="0" smtClean="0">
              <a:latin typeface="Arial Narrow" pitchFamily="34" charset="0"/>
            </a:endParaRPr>
          </a:p>
          <a:p>
            <a:pPr lvl="1" algn="just" eaLnBrk="1" hangingPunct="1">
              <a:lnSpc>
                <a:spcPts val="2600"/>
              </a:lnSpc>
              <a:buFont typeface="Wingdings" pitchFamily="2" charset="2"/>
              <a:buChar char="§"/>
              <a:defRPr/>
            </a:pPr>
            <a:r>
              <a:rPr lang="en-US" sz="3000" i="1" dirty="0" smtClean="0">
                <a:latin typeface="Arial Narrow" pitchFamily="34" charset="0"/>
              </a:rPr>
              <a:t>Ps. aeruginosa</a:t>
            </a:r>
            <a:r>
              <a:rPr lang="en-US" sz="3000" dirty="0" smtClean="0">
                <a:latin typeface="Arial Narrow" pitchFamily="34" charset="0"/>
              </a:rPr>
              <a:t> able to grow at 42 </a:t>
            </a:r>
            <a:r>
              <a:rPr lang="en-US" sz="3000" baseline="30000" dirty="0" smtClean="0">
                <a:latin typeface="Arial Narrow" pitchFamily="34" charset="0"/>
              </a:rPr>
              <a:t>0</a:t>
            </a:r>
            <a:r>
              <a:rPr lang="en-US" sz="3000" dirty="0" smtClean="0">
                <a:latin typeface="Arial Narrow" pitchFamily="34" charset="0"/>
              </a:rPr>
              <a:t>C for 3 days</a:t>
            </a:r>
          </a:p>
          <a:p>
            <a:pPr algn="just">
              <a:lnSpc>
                <a:spcPts val="2600"/>
              </a:lnSpc>
              <a:buFont typeface="Wingdings" pitchFamily="2" charset="2"/>
              <a:buChar char="§"/>
              <a:defRPr/>
            </a:pPr>
            <a:r>
              <a:rPr lang="en-US" sz="3000" b="1" dirty="0" err="1" smtClean="0">
                <a:solidFill>
                  <a:srgbClr val="002060"/>
                </a:solidFill>
                <a:latin typeface="Arial Narrow" pitchFamily="34" charset="0"/>
              </a:rPr>
              <a:t>Pyocin</a:t>
            </a:r>
            <a:r>
              <a:rPr lang="en-US" sz="3000" b="1" dirty="0" smtClean="0">
                <a:solidFill>
                  <a:srgbClr val="002060"/>
                </a:solidFill>
                <a:latin typeface="Arial Narrow" pitchFamily="34" charset="0"/>
              </a:rPr>
              <a:t> typing: </a:t>
            </a:r>
            <a:r>
              <a:rPr lang="en-US" sz="3000" dirty="0" smtClean="0">
                <a:latin typeface="Arial Narrow" pitchFamily="34" charset="0"/>
              </a:rPr>
              <a:t>Identification for epidemiological purpose</a:t>
            </a:r>
          </a:p>
        </p:txBody>
      </p:sp>
      <p:sp>
        <p:nvSpPr>
          <p:cNvPr id="10" name="Slide Number Placeholder 9"/>
          <p:cNvSpPr>
            <a:spLocks noGrp="1"/>
          </p:cNvSpPr>
          <p:nvPr>
            <p:ph type="sldNum" sz="quarter" idx="12"/>
          </p:nvPr>
        </p:nvSpPr>
        <p:spPr/>
        <p:txBody>
          <a:bodyPr/>
          <a:lstStyle/>
          <a:p>
            <a:pPr>
              <a:defRPr/>
            </a:pPr>
            <a:fld id="{5FE997CE-5DD4-4046-A5E4-59C21BC6E73D}" type="slidenum">
              <a:rPr lang="ar-SA" smtClean="0"/>
              <a:pPr>
                <a:defRPr/>
              </a:pPr>
              <a:t>246</a:t>
            </a:fld>
            <a:endParaRPr lang="ar-SA"/>
          </a:p>
        </p:txBody>
      </p:sp>
      <p:sp>
        <p:nvSpPr>
          <p:cNvPr id="2" name="Footer Placeholder 1"/>
          <p:cNvSpPr>
            <a:spLocks noGrp="1"/>
          </p:cNvSpPr>
          <p:nvPr>
            <p:ph type="ftr" sz="quarter" idx="11"/>
          </p:nvPr>
        </p:nvSpPr>
        <p:spPr/>
        <p:txBody>
          <a:bodyPr/>
          <a:lstStyle/>
          <a:p>
            <a:pPr>
              <a:defRPr/>
            </a:pPr>
            <a:endParaRPr lang="ar-SA" altLang="en-US"/>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bIns="91440" anchor="b">
            <a:noAutofit/>
          </a:bodyPr>
          <a:lstStyle/>
          <a:p>
            <a:pPr eaLnBrk="1" hangingPunct="1">
              <a:defRPr/>
            </a:pPr>
            <a:r>
              <a:rPr lang="en-US" sz="5400" b="1" i="1" dirty="0" err="1" smtClean="0">
                <a:solidFill>
                  <a:srgbClr val="002060"/>
                </a:solidFill>
                <a:latin typeface="Arial Narrow" pitchFamily="34" charset="0"/>
                <a:cs typeface="Majalla UI"/>
              </a:rPr>
              <a:t>Vibrionaceae</a:t>
            </a:r>
            <a:endParaRPr lang="en-US" sz="5400" b="1" i="1" dirty="0" smtClean="0">
              <a:solidFill>
                <a:srgbClr val="002060"/>
              </a:solidFill>
              <a:latin typeface="Arial Narrow" pitchFamily="34" charset="0"/>
              <a:cs typeface="Majalla UI"/>
            </a:endParaRPr>
          </a:p>
        </p:txBody>
      </p:sp>
      <p:sp>
        <p:nvSpPr>
          <p:cNvPr id="192515" name="Rectangle 3"/>
          <p:cNvSpPr>
            <a:spLocks noGrp="1" noChangeArrowheads="1"/>
          </p:cNvSpPr>
          <p:nvPr>
            <p:ph idx="1"/>
          </p:nvPr>
        </p:nvSpPr>
        <p:spPr>
          <a:xfrm>
            <a:off x="304800" y="1600200"/>
            <a:ext cx="8458200" cy="4876800"/>
          </a:xfrm>
        </p:spPr>
        <p:txBody>
          <a:bodyPr/>
          <a:lstStyle/>
          <a:p>
            <a:pPr marL="609600" indent="-609600" algn="just" eaLnBrk="1" hangingPunct="1">
              <a:lnSpc>
                <a:spcPts val="3500"/>
              </a:lnSpc>
            </a:pPr>
            <a:r>
              <a:rPr lang="en-US" b="1" dirty="0" smtClean="0">
                <a:solidFill>
                  <a:srgbClr val="7030A0"/>
                </a:solidFill>
                <a:latin typeface="Arial Narrow" pitchFamily="34" charset="0"/>
                <a:ea typeface="Majalla UI"/>
                <a:cs typeface="Majalla UI"/>
              </a:rPr>
              <a:t>General characteristics</a:t>
            </a:r>
          </a:p>
          <a:p>
            <a:pPr marL="609600" indent="-609600" algn="just" eaLnBrk="1" hangingPunct="1">
              <a:lnSpc>
                <a:spcPts val="3500"/>
              </a:lnSpc>
            </a:pPr>
            <a:r>
              <a:rPr lang="en-US" dirty="0" smtClean="0">
                <a:latin typeface="Arial Narrow" pitchFamily="34" charset="0"/>
                <a:ea typeface="Majalla UI"/>
                <a:cs typeface="Majalla UI"/>
              </a:rPr>
              <a:t>Gram negative, curved, comma shaped bacilli</a:t>
            </a:r>
          </a:p>
          <a:p>
            <a:pPr marL="609600" indent="-609600" algn="just" eaLnBrk="1" hangingPunct="1">
              <a:lnSpc>
                <a:spcPts val="3500"/>
              </a:lnSpc>
            </a:pPr>
            <a:r>
              <a:rPr lang="en-US" dirty="0" smtClean="0">
                <a:latin typeface="Arial Narrow" pitchFamily="34" charset="0"/>
                <a:ea typeface="Majalla UI"/>
                <a:cs typeface="Majalla UI"/>
              </a:rPr>
              <a:t>Motile by single polar flagella</a:t>
            </a:r>
          </a:p>
          <a:p>
            <a:pPr marL="609600" indent="-609600" algn="just" eaLnBrk="1" hangingPunct="1">
              <a:lnSpc>
                <a:spcPts val="3500"/>
              </a:lnSpc>
            </a:pPr>
            <a:r>
              <a:rPr lang="en-US" dirty="0" smtClean="0">
                <a:latin typeface="Arial Narrow" pitchFamily="34" charset="0"/>
                <a:ea typeface="Majalla UI"/>
                <a:cs typeface="Majalla UI"/>
              </a:rPr>
              <a:t>Non spore, Non capsulated</a:t>
            </a:r>
          </a:p>
          <a:p>
            <a:pPr marL="609600" indent="-609600" algn="just" eaLnBrk="1" hangingPunct="1">
              <a:lnSpc>
                <a:spcPts val="3500"/>
              </a:lnSpc>
            </a:pPr>
            <a:r>
              <a:rPr lang="en-US" dirty="0">
                <a:latin typeface="Arial Narrow" pitchFamily="34" charset="0"/>
                <a:ea typeface="Majalla UI"/>
                <a:cs typeface="Majalla UI"/>
              </a:rPr>
              <a:t>Facultative anaerobes, </a:t>
            </a:r>
            <a:r>
              <a:rPr lang="en-US" dirty="0" smtClean="0">
                <a:latin typeface="Arial Narrow" pitchFamily="34" charset="0"/>
                <a:ea typeface="Majalla UI"/>
                <a:cs typeface="Majalla UI"/>
              </a:rPr>
              <a:t>Fermentative</a:t>
            </a:r>
            <a:endParaRPr lang="en-US" dirty="0">
              <a:latin typeface="Arial Narrow" pitchFamily="34" charset="0"/>
              <a:ea typeface="Majalla UI"/>
              <a:cs typeface="Majalla UI"/>
            </a:endParaRPr>
          </a:p>
          <a:p>
            <a:pPr marL="609600" indent="-609600" algn="just" eaLnBrk="1" hangingPunct="1">
              <a:lnSpc>
                <a:spcPts val="3500"/>
              </a:lnSpc>
            </a:pPr>
            <a:r>
              <a:rPr lang="en-US" dirty="0">
                <a:latin typeface="Arial Narrow" pitchFamily="34" charset="0"/>
                <a:ea typeface="Majalla UI"/>
                <a:cs typeface="Majalla UI"/>
              </a:rPr>
              <a:t>Oxidase and catalase </a:t>
            </a:r>
            <a:r>
              <a:rPr lang="en-US" dirty="0" smtClean="0">
                <a:latin typeface="Arial Narrow" pitchFamily="34" charset="0"/>
                <a:ea typeface="Majalla UI"/>
                <a:cs typeface="Majalla UI"/>
              </a:rPr>
              <a:t>positive</a:t>
            </a:r>
          </a:p>
          <a:p>
            <a:pPr marL="609600" indent="-609600" algn="just" eaLnBrk="1" hangingPunct="1">
              <a:lnSpc>
                <a:spcPts val="3500"/>
              </a:lnSpc>
            </a:pPr>
            <a:r>
              <a:rPr lang="en-US" dirty="0" smtClean="0">
                <a:latin typeface="Arial Narrow" pitchFamily="34" charset="0"/>
                <a:ea typeface="Majalla UI"/>
                <a:cs typeface="Majalla UI"/>
              </a:rPr>
              <a:t>Most </a:t>
            </a:r>
            <a:r>
              <a:rPr lang="en-US" dirty="0" err="1" smtClean="0">
                <a:latin typeface="Arial Narrow" pitchFamily="34" charset="0"/>
                <a:ea typeface="Majalla UI"/>
                <a:cs typeface="Majalla UI"/>
              </a:rPr>
              <a:t>vibrios</a:t>
            </a:r>
            <a:r>
              <a:rPr lang="en-US" dirty="0" smtClean="0">
                <a:latin typeface="Arial Narrow" pitchFamily="34" charset="0"/>
                <a:ea typeface="Majalla UI"/>
                <a:cs typeface="Majalla UI"/>
              </a:rPr>
              <a:t> have relatively simple growth factor requirements and grow well in alkaline pH </a:t>
            </a:r>
          </a:p>
          <a:p>
            <a:pPr marL="609600" indent="-609600" algn="just" eaLnBrk="1" hangingPunct="1">
              <a:lnSpc>
                <a:spcPts val="3500"/>
              </a:lnSpc>
            </a:pPr>
            <a:r>
              <a:rPr lang="en-US" b="1" dirty="0" smtClean="0">
                <a:solidFill>
                  <a:srgbClr val="7030A0"/>
                </a:solidFill>
                <a:latin typeface="Arial Narrow" pitchFamily="34" charset="0"/>
                <a:ea typeface="Majalla UI"/>
                <a:cs typeface="Majalla UI"/>
              </a:rPr>
              <a:t>Natural inhabitants : </a:t>
            </a:r>
            <a:r>
              <a:rPr lang="en-US" sz="3200" dirty="0" smtClean="0">
                <a:latin typeface="Arial Narrow" pitchFamily="34" charset="0"/>
                <a:ea typeface="Majalla UI"/>
                <a:cs typeface="Majalla UI"/>
              </a:rPr>
              <a:t>Aquatic environment</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247</a:t>
            </a:fld>
            <a:endParaRPr lang="ar-SA"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2514"/>
                                        </p:tgtEl>
                                        <p:attrNameLst>
                                          <p:attrName>style.visibility</p:attrName>
                                        </p:attrNameLst>
                                      </p:cBhvr>
                                      <p:to>
                                        <p:strVal val="visible"/>
                                      </p:to>
                                    </p:set>
                                    <p:animEffect transition="in" filter="fade">
                                      <p:cBhvr>
                                        <p:cTn id="7" dur="2000"/>
                                        <p:tgtEl>
                                          <p:spTgt spid="1925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2515">
                                            <p:txEl>
                                              <p:pRg st="0" end="0"/>
                                            </p:txEl>
                                          </p:spTgt>
                                        </p:tgtEl>
                                        <p:attrNameLst>
                                          <p:attrName>style.visibility</p:attrName>
                                        </p:attrNameLst>
                                      </p:cBhvr>
                                      <p:to>
                                        <p:strVal val="visible"/>
                                      </p:to>
                                    </p:set>
                                    <p:animEffect transition="in" filter="wipe(left)">
                                      <p:cBhvr>
                                        <p:cTn id="12" dur="500"/>
                                        <p:tgtEl>
                                          <p:spTgt spid="1925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2515">
                                            <p:txEl>
                                              <p:pRg st="1" end="1"/>
                                            </p:txEl>
                                          </p:spTgt>
                                        </p:tgtEl>
                                        <p:attrNameLst>
                                          <p:attrName>style.visibility</p:attrName>
                                        </p:attrNameLst>
                                      </p:cBhvr>
                                      <p:to>
                                        <p:strVal val="visible"/>
                                      </p:to>
                                    </p:set>
                                    <p:animEffect transition="in" filter="wipe(left)">
                                      <p:cBhvr>
                                        <p:cTn id="17" dur="500"/>
                                        <p:tgtEl>
                                          <p:spTgt spid="1925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2515">
                                            <p:txEl>
                                              <p:pRg st="2" end="2"/>
                                            </p:txEl>
                                          </p:spTgt>
                                        </p:tgtEl>
                                        <p:attrNameLst>
                                          <p:attrName>style.visibility</p:attrName>
                                        </p:attrNameLst>
                                      </p:cBhvr>
                                      <p:to>
                                        <p:strVal val="visible"/>
                                      </p:to>
                                    </p:set>
                                    <p:animEffect transition="in" filter="wipe(left)">
                                      <p:cBhvr>
                                        <p:cTn id="22" dur="500"/>
                                        <p:tgtEl>
                                          <p:spTgt spid="19251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2515">
                                            <p:txEl>
                                              <p:pRg st="3" end="3"/>
                                            </p:txEl>
                                          </p:spTgt>
                                        </p:tgtEl>
                                        <p:attrNameLst>
                                          <p:attrName>style.visibility</p:attrName>
                                        </p:attrNameLst>
                                      </p:cBhvr>
                                      <p:to>
                                        <p:strVal val="visible"/>
                                      </p:to>
                                    </p:set>
                                    <p:animEffect transition="in" filter="wipe(left)">
                                      <p:cBhvr>
                                        <p:cTn id="27" dur="500"/>
                                        <p:tgtEl>
                                          <p:spTgt spid="19251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92515">
                                            <p:txEl>
                                              <p:pRg st="4" end="4"/>
                                            </p:txEl>
                                          </p:spTgt>
                                        </p:tgtEl>
                                        <p:attrNameLst>
                                          <p:attrName>style.visibility</p:attrName>
                                        </p:attrNameLst>
                                      </p:cBhvr>
                                      <p:to>
                                        <p:strVal val="visible"/>
                                      </p:to>
                                    </p:set>
                                    <p:animEffect transition="in" filter="wipe(left)">
                                      <p:cBhvr>
                                        <p:cTn id="32" dur="500"/>
                                        <p:tgtEl>
                                          <p:spTgt spid="19251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2515">
                                            <p:txEl>
                                              <p:pRg st="5" end="5"/>
                                            </p:txEl>
                                          </p:spTgt>
                                        </p:tgtEl>
                                        <p:attrNameLst>
                                          <p:attrName>style.visibility</p:attrName>
                                        </p:attrNameLst>
                                      </p:cBhvr>
                                      <p:to>
                                        <p:strVal val="visible"/>
                                      </p:to>
                                    </p:set>
                                    <p:animEffect transition="in" filter="wipe(left)">
                                      <p:cBhvr>
                                        <p:cTn id="37" dur="500"/>
                                        <p:tgtEl>
                                          <p:spTgt spid="19251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92515">
                                            <p:txEl>
                                              <p:pRg st="6" end="6"/>
                                            </p:txEl>
                                          </p:spTgt>
                                        </p:tgtEl>
                                        <p:attrNameLst>
                                          <p:attrName>style.visibility</p:attrName>
                                        </p:attrNameLst>
                                      </p:cBhvr>
                                      <p:to>
                                        <p:strVal val="visible"/>
                                      </p:to>
                                    </p:set>
                                    <p:animEffect transition="in" filter="wipe(left)">
                                      <p:cBhvr>
                                        <p:cTn id="42" dur="500"/>
                                        <p:tgtEl>
                                          <p:spTgt spid="19251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92515">
                                            <p:txEl>
                                              <p:pRg st="7" end="7"/>
                                            </p:txEl>
                                          </p:spTgt>
                                        </p:tgtEl>
                                        <p:attrNameLst>
                                          <p:attrName>style.visibility</p:attrName>
                                        </p:attrNameLst>
                                      </p:cBhvr>
                                      <p:to>
                                        <p:strVal val="visible"/>
                                      </p:to>
                                    </p:set>
                                    <p:animEffect transition="in" filter="wipe(left)">
                                      <p:cBhvr>
                                        <p:cTn id="47" dur="500"/>
                                        <p:tgtEl>
                                          <p:spTgt spid="1925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4" grpId="0"/>
      <p:bldP spid="192515" grpId="0" build="p"/>
    </p:bldLst>
  </p:timing>
</p:sld>
</file>

<file path=ppt/slides/slide2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xfrm>
            <a:off x="457200" y="228600"/>
            <a:ext cx="8229600" cy="1143000"/>
          </a:xfrm>
        </p:spPr>
        <p:txBody>
          <a:bodyPr bIns="91440" anchor="b">
            <a:noAutofit/>
          </a:bodyPr>
          <a:lstStyle/>
          <a:p>
            <a:pPr eaLnBrk="1" hangingPunct="1">
              <a:lnSpc>
                <a:spcPct val="140000"/>
              </a:lnSpc>
              <a:defRPr/>
            </a:pPr>
            <a:r>
              <a:rPr lang="en-US" sz="6000" b="1" i="1" dirty="0" err="1" smtClean="0">
                <a:solidFill>
                  <a:srgbClr val="002060"/>
                </a:solidFill>
                <a:latin typeface="Arial Narrow" pitchFamily="34" charset="0"/>
                <a:ea typeface="+mj-ea"/>
                <a:cs typeface="Majalla UI"/>
              </a:rPr>
              <a:t>Vibrio</a:t>
            </a:r>
            <a:r>
              <a:rPr lang="en-US" sz="6000" b="1" i="1" dirty="0" smtClean="0">
                <a:solidFill>
                  <a:srgbClr val="002060"/>
                </a:solidFill>
                <a:latin typeface="Arial Narrow" pitchFamily="34" charset="0"/>
                <a:ea typeface="+mj-ea"/>
                <a:cs typeface="Majalla UI"/>
              </a:rPr>
              <a:t> </a:t>
            </a:r>
            <a:r>
              <a:rPr lang="en-US" sz="6000" b="1" i="1" dirty="0" err="1" smtClean="0">
                <a:solidFill>
                  <a:srgbClr val="002060"/>
                </a:solidFill>
                <a:latin typeface="Arial Narrow" pitchFamily="34" charset="0"/>
                <a:ea typeface="+mj-ea"/>
                <a:cs typeface="Majalla UI"/>
              </a:rPr>
              <a:t>cholerae</a:t>
            </a:r>
            <a:endParaRPr lang="en-US" sz="6000" b="1" i="1" dirty="0" smtClean="0">
              <a:solidFill>
                <a:srgbClr val="002060"/>
              </a:solidFill>
              <a:latin typeface="Arial Narrow" pitchFamily="34" charset="0"/>
              <a:ea typeface="+mj-ea"/>
              <a:cs typeface="Majalla UI"/>
            </a:endParaRPr>
          </a:p>
        </p:txBody>
      </p:sp>
      <p:sp>
        <p:nvSpPr>
          <p:cNvPr id="195587" name="Rectangle 3"/>
          <p:cNvSpPr>
            <a:spLocks noGrp="1" noChangeArrowheads="1"/>
          </p:cNvSpPr>
          <p:nvPr>
            <p:ph idx="1"/>
          </p:nvPr>
        </p:nvSpPr>
        <p:spPr>
          <a:xfrm>
            <a:off x="457200" y="1143000"/>
            <a:ext cx="8305800" cy="5334000"/>
          </a:xfrm>
        </p:spPr>
        <p:txBody>
          <a:bodyPr/>
          <a:lstStyle/>
          <a:p>
            <a:pPr marL="273050" indent="-273050" algn="just" eaLnBrk="1" hangingPunct="1"/>
            <a:r>
              <a:rPr lang="en-US" altLang="en-US" dirty="0" smtClean="0">
                <a:latin typeface="Arial Narrow" pitchFamily="34" charset="0"/>
              </a:rPr>
              <a:t>&gt;200 serogroups based on O-antigen</a:t>
            </a:r>
            <a:endParaRPr lang="en-GB" altLang="en-US" b="1" i="1" dirty="0" smtClean="0">
              <a:latin typeface="Arial Narrow" pitchFamily="34" charset="0"/>
            </a:endParaRPr>
          </a:p>
          <a:p>
            <a:pPr marL="273050" indent="-273050" algn="just" eaLnBrk="1" hangingPunct="1"/>
            <a:r>
              <a:rPr lang="en-GB" altLang="en-US" b="1" i="1" dirty="0" smtClean="0">
                <a:latin typeface="Arial Narrow" pitchFamily="34" charset="0"/>
              </a:rPr>
              <a:t>V. </a:t>
            </a:r>
            <a:r>
              <a:rPr lang="en-GB" altLang="en-US" b="1" i="1" dirty="0" err="1" smtClean="0">
                <a:latin typeface="Arial Narrow" pitchFamily="34" charset="0"/>
              </a:rPr>
              <a:t>cholerae</a:t>
            </a:r>
            <a:r>
              <a:rPr lang="en-GB" altLang="en-US" b="1" dirty="0" smtClean="0">
                <a:latin typeface="Arial Narrow" pitchFamily="34" charset="0"/>
              </a:rPr>
              <a:t> O1 </a:t>
            </a:r>
            <a:r>
              <a:rPr lang="en-US" altLang="en-US" dirty="0" smtClean="0">
                <a:latin typeface="Arial Narrow" pitchFamily="34" charset="0"/>
              </a:rPr>
              <a:t>(classical and El Tor biotypes)</a:t>
            </a:r>
            <a:r>
              <a:rPr lang="en-GB" altLang="en-US" dirty="0" smtClean="0">
                <a:latin typeface="Arial Narrow" pitchFamily="34" charset="0"/>
              </a:rPr>
              <a:t> and </a:t>
            </a:r>
            <a:r>
              <a:rPr lang="en-GB" altLang="en-US" b="1" dirty="0" smtClean="0">
                <a:latin typeface="Arial Narrow" pitchFamily="34" charset="0"/>
              </a:rPr>
              <a:t>O139</a:t>
            </a:r>
            <a:r>
              <a:rPr lang="en-GB" altLang="en-US" dirty="0" smtClean="0">
                <a:latin typeface="Arial Narrow" pitchFamily="34" charset="0"/>
              </a:rPr>
              <a:t> are </a:t>
            </a:r>
            <a:r>
              <a:rPr lang="en-US" altLang="en-US" dirty="0" smtClean="0">
                <a:latin typeface="Arial Narrow" pitchFamily="34" charset="0"/>
              </a:rPr>
              <a:t>primarily responsible for cholera outbreaks</a:t>
            </a:r>
            <a:endParaRPr lang="en-GB" altLang="en-US" dirty="0" smtClean="0">
              <a:latin typeface="Arial Narrow" pitchFamily="34" charset="0"/>
            </a:endParaRPr>
          </a:p>
          <a:p>
            <a:pPr marL="673100" lvl="1" indent="-273050" algn="just" eaLnBrk="1" hangingPunct="1"/>
            <a:r>
              <a:rPr lang="en-US" altLang="en-US" sz="3200" dirty="0" smtClean="0">
                <a:latin typeface="Arial Narrow" pitchFamily="34" charset="0"/>
              </a:rPr>
              <a:t>V. El Tor biotype causes cholera-like but milder</a:t>
            </a:r>
          </a:p>
          <a:p>
            <a:pPr marL="273050" indent="-273050" algn="just" eaLnBrk="1" hangingPunct="1"/>
            <a:r>
              <a:rPr lang="en-US" altLang="en-US" dirty="0" smtClean="0">
                <a:latin typeface="Arial Narrow" pitchFamily="34" charset="0"/>
              </a:rPr>
              <a:t>Recently, </a:t>
            </a:r>
            <a:r>
              <a:rPr lang="en-US" altLang="en-US" i="1" dirty="0" smtClean="0">
                <a:latin typeface="Arial Narrow" pitchFamily="34" charset="0"/>
              </a:rPr>
              <a:t>V. </a:t>
            </a:r>
            <a:r>
              <a:rPr lang="en-US" altLang="en-US" i="1" dirty="0" err="1" smtClean="0">
                <a:latin typeface="Arial Narrow" pitchFamily="34" charset="0"/>
              </a:rPr>
              <a:t>cholerae</a:t>
            </a:r>
            <a:r>
              <a:rPr lang="en-US" altLang="en-US" dirty="0" smtClean="0">
                <a:latin typeface="Arial Narrow" pitchFamily="34" charset="0"/>
              </a:rPr>
              <a:t> O75 and O141 strains has been associated with cholera-like diarrhea</a:t>
            </a:r>
          </a:p>
          <a:p>
            <a:pPr marL="273050" indent="-273050" algn="just" eaLnBrk="1" hangingPunct="1"/>
            <a:r>
              <a:rPr lang="en-US" altLang="en-US" dirty="0" smtClean="0">
                <a:latin typeface="Arial Narrow" pitchFamily="34" charset="0"/>
              </a:rPr>
              <a:t>Some O1 strains do not produce cholera enterotoxin (atypical or </a:t>
            </a:r>
            <a:r>
              <a:rPr lang="en-US" altLang="en-US" dirty="0" err="1" smtClean="0">
                <a:latin typeface="Arial Narrow" pitchFamily="34" charset="0"/>
              </a:rPr>
              <a:t>nontoxigenic</a:t>
            </a:r>
            <a:r>
              <a:rPr lang="en-US" altLang="en-US" dirty="0" smtClean="0">
                <a:latin typeface="Arial Narrow" pitchFamily="34" charset="0"/>
              </a:rPr>
              <a:t> O1 </a:t>
            </a:r>
            <a:r>
              <a:rPr lang="en-US" altLang="en-US" i="1" dirty="0" smtClean="0">
                <a:latin typeface="Arial Narrow" pitchFamily="34" charset="0"/>
              </a:rPr>
              <a:t>V. </a:t>
            </a:r>
            <a:r>
              <a:rPr lang="en-US" altLang="en-US" i="1" dirty="0" err="1" smtClean="0">
                <a:latin typeface="Arial Narrow" pitchFamily="34" charset="0"/>
              </a:rPr>
              <a:t>cholerae</a:t>
            </a:r>
            <a:r>
              <a:rPr lang="en-US" altLang="en-US" dirty="0" smtClean="0">
                <a:latin typeface="Arial Narrow" pitchFamily="34" charset="0"/>
              </a:rPr>
              <a:t>)</a:t>
            </a:r>
            <a:endParaRPr lang="en-US" altLang="en-US" b="1" dirty="0" smtClean="0">
              <a:solidFill>
                <a:srgbClr val="7030A0"/>
              </a:solidFill>
              <a:latin typeface="Arial Narrow" pitchFamily="34" charset="0"/>
            </a:endParaRPr>
          </a:p>
          <a:p>
            <a:pPr marL="273050" indent="-273050" algn="just" eaLnBrk="1" hangingPunct="1"/>
            <a:r>
              <a:rPr lang="en-US" altLang="en-US" dirty="0" smtClean="0">
                <a:latin typeface="Arial Narrow" pitchFamily="34" charset="0"/>
                <a:ea typeface="Majalla UI"/>
                <a:cs typeface="Majalla UI"/>
              </a:rPr>
              <a:t>Cholera is endemic in southern Asia (India, Pakistan and Bangladesh), Latin America</a:t>
            </a:r>
          </a:p>
        </p:txBody>
      </p:sp>
      <p:sp>
        <p:nvSpPr>
          <p:cNvPr id="352261"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5226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49B41C1-6215-4281-AFFF-42C49F490132}" type="slidenum">
              <a:rPr lang="ar-SA" altLang="en-US" smtClean="0">
                <a:solidFill>
                  <a:srgbClr val="898989"/>
                </a:solidFill>
                <a:latin typeface="Calibri" pitchFamily="34" charset="0"/>
              </a:rPr>
              <a:pPr eaLnBrk="1" hangingPunct="1"/>
              <a:t>248</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9452362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5586"/>
                                        </p:tgtEl>
                                        <p:attrNameLst>
                                          <p:attrName>style.visibility</p:attrName>
                                        </p:attrNameLst>
                                      </p:cBhvr>
                                      <p:to>
                                        <p:strVal val="visible"/>
                                      </p:to>
                                    </p:set>
                                    <p:animEffect transition="in" filter="fade">
                                      <p:cBhvr>
                                        <p:cTn id="7" dur="2000"/>
                                        <p:tgtEl>
                                          <p:spTgt spid="1955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5587">
                                            <p:txEl>
                                              <p:pRg st="0" end="0"/>
                                            </p:txEl>
                                          </p:spTgt>
                                        </p:tgtEl>
                                        <p:attrNameLst>
                                          <p:attrName>style.visibility</p:attrName>
                                        </p:attrNameLst>
                                      </p:cBhvr>
                                      <p:to>
                                        <p:strVal val="visible"/>
                                      </p:to>
                                    </p:set>
                                    <p:animEffect transition="in" filter="wipe(left)">
                                      <p:cBhvr>
                                        <p:cTn id="12" dur="500"/>
                                        <p:tgtEl>
                                          <p:spTgt spid="19558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5587">
                                            <p:txEl>
                                              <p:pRg st="1" end="1"/>
                                            </p:txEl>
                                          </p:spTgt>
                                        </p:tgtEl>
                                        <p:attrNameLst>
                                          <p:attrName>style.visibility</p:attrName>
                                        </p:attrNameLst>
                                      </p:cBhvr>
                                      <p:to>
                                        <p:strVal val="visible"/>
                                      </p:to>
                                    </p:set>
                                    <p:animEffect transition="in" filter="wipe(left)">
                                      <p:cBhvr>
                                        <p:cTn id="17" dur="500"/>
                                        <p:tgtEl>
                                          <p:spTgt spid="195587">
                                            <p:txEl>
                                              <p:pRg st="1" end="1"/>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95587">
                                            <p:txEl>
                                              <p:pRg st="2" end="2"/>
                                            </p:txEl>
                                          </p:spTgt>
                                        </p:tgtEl>
                                        <p:attrNameLst>
                                          <p:attrName>style.visibility</p:attrName>
                                        </p:attrNameLst>
                                      </p:cBhvr>
                                      <p:to>
                                        <p:strVal val="visible"/>
                                      </p:to>
                                    </p:set>
                                    <p:animEffect transition="in" filter="wipe(left)">
                                      <p:cBhvr>
                                        <p:cTn id="20" dur="500"/>
                                        <p:tgtEl>
                                          <p:spTgt spid="195587">
                                            <p:txEl>
                                              <p:pRg st="2" end="2"/>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95587">
                                            <p:txEl>
                                              <p:pRg st="3" end="3"/>
                                            </p:txEl>
                                          </p:spTgt>
                                        </p:tgtEl>
                                        <p:attrNameLst>
                                          <p:attrName>style.visibility</p:attrName>
                                        </p:attrNameLst>
                                      </p:cBhvr>
                                      <p:to>
                                        <p:strVal val="visible"/>
                                      </p:to>
                                    </p:set>
                                    <p:animEffect transition="in" filter="wipe(left)">
                                      <p:cBhvr>
                                        <p:cTn id="25" dur="500"/>
                                        <p:tgtEl>
                                          <p:spTgt spid="195587">
                                            <p:txEl>
                                              <p:pRg st="3" end="3"/>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95587">
                                            <p:txEl>
                                              <p:pRg st="4" end="4"/>
                                            </p:txEl>
                                          </p:spTgt>
                                        </p:tgtEl>
                                        <p:attrNameLst>
                                          <p:attrName>style.visibility</p:attrName>
                                        </p:attrNameLst>
                                      </p:cBhvr>
                                      <p:to>
                                        <p:strVal val="visible"/>
                                      </p:to>
                                    </p:set>
                                    <p:animEffect transition="in" filter="wipe(left)">
                                      <p:cBhvr>
                                        <p:cTn id="30" dur="500"/>
                                        <p:tgtEl>
                                          <p:spTgt spid="195587">
                                            <p:txEl>
                                              <p:pRg st="4" end="4"/>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95587">
                                            <p:txEl>
                                              <p:pRg st="5" end="5"/>
                                            </p:txEl>
                                          </p:spTgt>
                                        </p:tgtEl>
                                        <p:attrNameLst>
                                          <p:attrName>style.visibility</p:attrName>
                                        </p:attrNameLst>
                                      </p:cBhvr>
                                      <p:to>
                                        <p:strVal val="visible"/>
                                      </p:to>
                                    </p:set>
                                    <p:animEffect transition="in" filter="wipe(left)">
                                      <p:cBhvr>
                                        <p:cTn id="35" dur="500"/>
                                        <p:tgtEl>
                                          <p:spTgt spid="1955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p:bldP spid="195587" grpId="0" build="p"/>
    </p:bldLst>
  </p:timing>
</p:sld>
</file>

<file path=ppt/slides/slide2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6610" name="Title 1"/>
          <p:cNvSpPr>
            <a:spLocks noGrp="1"/>
          </p:cNvSpPr>
          <p:nvPr>
            <p:ph type="title"/>
          </p:nvPr>
        </p:nvSpPr>
        <p:spPr>
          <a:xfrm>
            <a:off x="457200" y="274638"/>
            <a:ext cx="8229600" cy="868362"/>
          </a:xfrm>
        </p:spPr>
        <p:txBody>
          <a:bodyPr bIns="91440" anchor="b"/>
          <a:lstStyle/>
          <a:p>
            <a:pPr eaLnBrk="1" hangingPunct="1"/>
            <a:r>
              <a:rPr lang="en-GB" altLang="en-US" b="1" smtClean="0">
                <a:solidFill>
                  <a:srgbClr val="002060"/>
                </a:solidFill>
                <a:latin typeface="Arial Narrow" pitchFamily="34" charset="0"/>
              </a:rPr>
              <a:t>Pathogenesis</a:t>
            </a:r>
          </a:p>
        </p:txBody>
      </p:sp>
      <p:sp>
        <p:nvSpPr>
          <p:cNvPr id="196611" name="Content Placeholder 2"/>
          <p:cNvSpPr>
            <a:spLocks noGrp="1"/>
          </p:cNvSpPr>
          <p:nvPr>
            <p:ph idx="1"/>
          </p:nvPr>
        </p:nvSpPr>
        <p:spPr>
          <a:xfrm>
            <a:off x="381000" y="914400"/>
            <a:ext cx="8610600" cy="5562600"/>
          </a:xfrm>
        </p:spPr>
        <p:txBody>
          <a:bodyPr>
            <a:noAutofit/>
          </a:bodyPr>
          <a:lstStyle/>
          <a:p>
            <a:pPr marL="273050" indent="-273050" algn="just" eaLnBrk="1" hangingPunct="1">
              <a:lnSpc>
                <a:spcPts val="3100"/>
              </a:lnSpc>
              <a:defRPr/>
            </a:pPr>
            <a:r>
              <a:rPr lang="en-US" altLang="en-US" b="1" dirty="0" smtClean="0">
                <a:solidFill>
                  <a:srgbClr val="7030A0"/>
                </a:solidFill>
                <a:latin typeface="Arial Narrow" pitchFamily="34" charset="0"/>
                <a:ea typeface="Majalla UI"/>
                <a:cs typeface="Majalla UI"/>
              </a:rPr>
              <a:t>Mode of Transmission</a:t>
            </a:r>
          </a:p>
          <a:p>
            <a:pPr marL="673100" lvl="1" indent="-273050" algn="just" eaLnBrk="1" hangingPunct="1">
              <a:lnSpc>
                <a:spcPts val="3100"/>
              </a:lnSpc>
              <a:defRPr/>
            </a:pPr>
            <a:r>
              <a:rPr lang="en-US" altLang="en-US" sz="3200" dirty="0" smtClean="0">
                <a:latin typeface="Arial Narrow" pitchFamily="34" charset="0"/>
                <a:ea typeface="Majalla UI"/>
                <a:cs typeface="Majalla UI"/>
              </a:rPr>
              <a:t>Consumption of contaminated water or food</a:t>
            </a:r>
          </a:p>
          <a:p>
            <a:pPr marL="273050" indent="-273050" algn="just" eaLnBrk="1" hangingPunct="1">
              <a:lnSpc>
                <a:spcPts val="3100"/>
              </a:lnSpc>
              <a:defRPr/>
            </a:pPr>
            <a:r>
              <a:rPr lang="en-US" altLang="en-US" b="1" dirty="0" smtClean="0">
                <a:solidFill>
                  <a:srgbClr val="7030A0"/>
                </a:solidFill>
                <a:latin typeface="Arial Narrow" pitchFamily="34" charset="0"/>
                <a:ea typeface="Majalla UI"/>
                <a:cs typeface="Majalla UI"/>
              </a:rPr>
              <a:t>Incubation period:</a:t>
            </a:r>
            <a:r>
              <a:rPr lang="en-US" altLang="en-US" dirty="0" smtClean="0">
                <a:latin typeface="Arial Narrow" pitchFamily="34" charset="0"/>
                <a:ea typeface="Majalla UI"/>
                <a:cs typeface="Majalla UI"/>
              </a:rPr>
              <a:t>1-4 days</a:t>
            </a:r>
            <a:endParaRPr lang="en-US" altLang="en-US" dirty="0" smtClean="0">
              <a:latin typeface="Arial Narrow" panose="020B0606020202030204" pitchFamily="34" charset="0"/>
            </a:endParaRPr>
          </a:p>
          <a:p>
            <a:pPr marL="273050" lvl="1" indent="-273050" algn="just" eaLnBrk="1" fontAlgn="auto" hangingPunct="1">
              <a:lnSpc>
                <a:spcPts val="3100"/>
              </a:lnSpc>
              <a:spcAft>
                <a:spcPts val="0"/>
              </a:spcAft>
              <a:buFont typeface="Wingdings 2"/>
              <a:buChar char=""/>
              <a:defRPr/>
            </a:pPr>
            <a:r>
              <a:rPr lang="en-US" altLang="en-US" sz="3200" dirty="0" smtClean="0">
                <a:latin typeface="Arial Narrow" panose="020B0606020202030204" pitchFamily="34" charset="0"/>
              </a:rPr>
              <a:t>High </a:t>
            </a:r>
            <a:r>
              <a:rPr lang="en-US" altLang="en-US" sz="3200" dirty="0">
                <a:latin typeface="Arial Narrow" panose="020B0606020202030204" pitchFamily="34" charset="0"/>
              </a:rPr>
              <a:t>infectious dose: &gt;10</a:t>
            </a:r>
            <a:r>
              <a:rPr lang="en-US" altLang="en-US" sz="3200" baseline="30000" dirty="0">
                <a:latin typeface="Arial Narrow" panose="020B0606020202030204" pitchFamily="34" charset="0"/>
              </a:rPr>
              <a:t>8</a:t>
            </a:r>
            <a:r>
              <a:rPr lang="en-US" altLang="en-US" sz="3200" dirty="0">
                <a:latin typeface="Arial Narrow" panose="020B0606020202030204" pitchFamily="34" charset="0"/>
              </a:rPr>
              <a:t> CFU </a:t>
            </a:r>
            <a:endParaRPr lang="en-GB" sz="3200" i="1" dirty="0" smtClean="0">
              <a:latin typeface="Arial Narrow" pitchFamily="34" charset="0"/>
            </a:endParaRPr>
          </a:p>
          <a:p>
            <a:pPr marL="273050" indent="-273050" algn="just" eaLnBrk="1" fontAlgn="auto" hangingPunct="1">
              <a:lnSpc>
                <a:spcPts val="3100"/>
              </a:lnSpc>
              <a:spcAft>
                <a:spcPts val="0"/>
              </a:spcAft>
              <a:buFont typeface="Wingdings 2"/>
              <a:buChar char=""/>
              <a:defRPr/>
            </a:pPr>
            <a:r>
              <a:rPr lang="en-GB" i="1" dirty="0" smtClean="0">
                <a:latin typeface="Arial Narrow" pitchFamily="34" charset="0"/>
              </a:rPr>
              <a:t>V. cholerae </a:t>
            </a:r>
            <a:r>
              <a:rPr lang="en-GB" dirty="0" smtClean="0">
                <a:latin typeface="Arial Narrow" pitchFamily="34" charset="0"/>
              </a:rPr>
              <a:t>attach to mucosa of small intestine</a:t>
            </a:r>
            <a:endParaRPr lang="en-GB" i="1" dirty="0" smtClean="0">
              <a:latin typeface="Arial Narrow" pitchFamily="34" charset="0"/>
              <a:ea typeface="+mn-ea"/>
            </a:endParaRPr>
          </a:p>
          <a:p>
            <a:pPr marL="273050" indent="-273050" algn="just" eaLnBrk="1" fontAlgn="auto" hangingPunct="1">
              <a:lnSpc>
                <a:spcPts val="3100"/>
              </a:lnSpc>
              <a:spcAft>
                <a:spcPts val="0"/>
              </a:spcAft>
              <a:buFont typeface="Wingdings 2"/>
              <a:buChar char=""/>
              <a:defRPr/>
            </a:pPr>
            <a:r>
              <a:rPr lang="en-GB" i="1" dirty="0" smtClean="0">
                <a:latin typeface="Arial Narrow" pitchFamily="34" charset="0"/>
                <a:ea typeface="+mn-ea"/>
              </a:rPr>
              <a:t>V. cholerae </a:t>
            </a:r>
            <a:r>
              <a:rPr lang="en-GB" dirty="0" smtClean="0">
                <a:latin typeface="Arial Narrow" pitchFamily="34" charset="0"/>
                <a:ea typeface="+mn-ea"/>
              </a:rPr>
              <a:t>multiply &amp; secrete enterotoxin (</a:t>
            </a:r>
            <a:r>
              <a:rPr lang="en-GB" dirty="0" err="1" smtClean="0">
                <a:latin typeface="Arial Narrow" pitchFamily="34" charset="0"/>
                <a:ea typeface="+mn-ea"/>
              </a:rPr>
              <a:t>cholargen</a:t>
            </a:r>
            <a:r>
              <a:rPr lang="en-GB" dirty="0" smtClean="0">
                <a:latin typeface="Arial Narrow" pitchFamily="34" charset="0"/>
                <a:ea typeface="+mn-ea"/>
              </a:rPr>
              <a:t>)</a:t>
            </a:r>
          </a:p>
          <a:p>
            <a:pPr marL="273050" indent="-273050" algn="just" eaLnBrk="1" fontAlgn="auto" hangingPunct="1">
              <a:lnSpc>
                <a:spcPts val="3100"/>
              </a:lnSpc>
              <a:spcAft>
                <a:spcPts val="0"/>
              </a:spcAft>
              <a:buFont typeface="Wingdings 2"/>
              <a:buChar char=""/>
              <a:defRPr/>
            </a:pPr>
            <a:r>
              <a:rPr lang="en-GB" dirty="0" smtClean="0">
                <a:latin typeface="Arial Narrow" pitchFamily="34" charset="0"/>
                <a:ea typeface="+mn-ea"/>
              </a:rPr>
              <a:t>Toxin binds to specific receptor on the intestinal mucosal cell</a:t>
            </a:r>
          </a:p>
          <a:p>
            <a:pPr marL="273050" indent="-273050" algn="just" eaLnBrk="1" fontAlgn="auto" hangingPunct="1">
              <a:lnSpc>
                <a:spcPts val="3100"/>
              </a:lnSpc>
              <a:spcAft>
                <a:spcPts val="0"/>
              </a:spcAft>
              <a:buFont typeface="Wingdings 2"/>
              <a:buChar char=""/>
              <a:defRPr/>
            </a:pPr>
            <a:r>
              <a:rPr lang="en-GB" dirty="0" smtClean="0">
                <a:latin typeface="Arial Narrow" pitchFamily="34" charset="0"/>
                <a:ea typeface="+mn-ea"/>
              </a:rPr>
              <a:t>Toxin stimulates activity of </a:t>
            </a:r>
            <a:r>
              <a:rPr lang="en-GB" dirty="0" err="1" smtClean="0">
                <a:latin typeface="Arial Narrow" pitchFamily="34" charset="0"/>
                <a:ea typeface="+mn-ea"/>
              </a:rPr>
              <a:t>cAMP</a:t>
            </a:r>
            <a:r>
              <a:rPr lang="en-GB" dirty="0" smtClean="0">
                <a:latin typeface="Arial Narrow" pitchFamily="34" charset="0"/>
                <a:ea typeface="+mn-ea"/>
              </a:rPr>
              <a:t>, resulting in active secretion of chloride &amp; secondary loss of Na and H</a:t>
            </a:r>
            <a:r>
              <a:rPr lang="en-GB" baseline="-25000" dirty="0" smtClean="0">
                <a:latin typeface="Arial Narrow" pitchFamily="34" charset="0"/>
                <a:ea typeface="+mn-ea"/>
              </a:rPr>
              <a:t>2</a:t>
            </a:r>
            <a:r>
              <a:rPr lang="en-GB" dirty="0" smtClean="0">
                <a:latin typeface="Arial Narrow" pitchFamily="34" charset="0"/>
                <a:ea typeface="+mn-ea"/>
              </a:rPr>
              <a:t>O</a:t>
            </a:r>
          </a:p>
          <a:p>
            <a:pPr marL="273050" indent="-273050" algn="just" eaLnBrk="1" fontAlgn="auto" hangingPunct="1">
              <a:lnSpc>
                <a:spcPts val="3100"/>
              </a:lnSpc>
              <a:spcAft>
                <a:spcPts val="0"/>
              </a:spcAft>
              <a:buFont typeface="Wingdings 2"/>
              <a:buChar char=""/>
              <a:defRPr/>
            </a:pPr>
            <a:r>
              <a:rPr lang="en-GB" dirty="0" smtClean="0">
                <a:latin typeface="Arial Narrow" pitchFamily="34" charset="0"/>
                <a:ea typeface="+mn-ea"/>
              </a:rPr>
              <a:t>The patient loss 20 Litre fluids/day</a:t>
            </a:r>
          </a:p>
          <a:p>
            <a:pPr marL="273050" indent="-273050" algn="just" eaLnBrk="1" fontAlgn="auto" hangingPunct="1">
              <a:lnSpc>
                <a:spcPts val="3100"/>
              </a:lnSpc>
              <a:spcAft>
                <a:spcPts val="0"/>
              </a:spcAft>
              <a:buFont typeface="Wingdings 2"/>
              <a:buChar char=""/>
              <a:defRPr/>
            </a:pPr>
            <a:r>
              <a:rPr lang="en-GB" sz="3000" i="1" dirty="0" smtClean="0">
                <a:latin typeface="Arial Narrow" pitchFamily="34" charset="0"/>
              </a:rPr>
              <a:t>V. cholerae</a:t>
            </a:r>
            <a:r>
              <a:rPr lang="en-GB" sz="3000" dirty="0" smtClean="0">
                <a:latin typeface="Arial Narrow" pitchFamily="34" charset="0"/>
              </a:rPr>
              <a:t> cause same disease as ETEC but more severe  </a:t>
            </a:r>
          </a:p>
        </p:txBody>
      </p:sp>
      <p:sp>
        <p:nvSpPr>
          <p:cNvPr id="35328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5328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0459E19-1905-4A77-815C-2C9A82917316}" type="slidenum">
              <a:rPr lang="ar-SA" altLang="en-US" smtClean="0">
                <a:solidFill>
                  <a:srgbClr val="898989"/>
                </a:solidFill>
                <a:latin typeface="Calibri" pitchFamily="34" charset="0"/>
              </a:rPr>
              <a:pPr eaLnBrk="1" hangingPunct="1"/>
              <a:t>249</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20737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6610"/>
                                        </p:tgtEl>
                                        <p:attrNameLst>
                                          <p:attrName>style.visibility</p:attrName>
                                        </p:attrNameLst>
                                      </p:cBhvr>
                                      <p:to>
                                        <p:strVal val="visible"/>
                                      </p:to>
                                    </p:set>
                                    <p:animEffect transition="in" filter="fade">
                                      <p:cBhvr>
                                        <p:cTn id="7" dur="2000"/>
                                        <p:tgtEl>
                                          <p:spTgt spid="1966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6611">
                                            <p:txEl>
                                              <p:pRg st="0" end="0"/>
                                            </p:txEl>
                                          </p:spTgt>
                                        </p:tgtEl>
                                        <p:attrNameLst>
                                          <p:attrName>style.visibility</p:attrName>
                                        </p:attrNameLst>
                                      </p:cBhvr>
                                      <p:to>
                                        <p:strVal val="visible"/>
                                      </p:to>
                                    </p:set>
                                    <p:animEffect transition="in" filter="wipe(left)">
                                      <p:cBhvr>
                                        <p:cTn id="12" dur="500"/>
                                        <p:tgtEl>
                                          <p:spTgt spid="196611">
                                            <p:txEl>
                                              <p:pRg st="0" end="0"/>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96611">
                                            <p:txEl>
                                              <p:pRg st="1" end="1"/>
                                            </p:txEl>
                                          </p:spTgt>
                                        </p:tgtEl>
                                        <p:attrNameLst>
                                          <p:attrName>style.visibility</p:attrName>
                                        </p:attrNameLst>
                                      </p:cBhvr>
                                      <p:to>
                                        <p:strVal val="visible"/>
                                      </p:to>
                                    </p:set>
                                    <p:animEffect transition="in" filter="wipe(left)">
                                      <p:cBhvr>
                                        <p:cTn id="15" dur="500"/>
                                        <p:tgtEl>
                                          <p:spTgt spid="196611">
                                            <p:txEl>
                                              <p:pRg st="1" end="1"/>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96611">
                                            <p:txEl>
                                              <p:pRg st="2" end="2"/>
                                            </p:txEl>
                                          </p:spTgt>
                                        </p:tgtEl>
                                        <p:attrNameLst>
                                          <p:attrName>style.visibility</p:attrName>
                                        </p:attrNameLst>
                                      </p:cBhvr>
                                      <p:to>
                                        <p:strVal val="visible"/>
                                      </p:to>
                                    </p:set>
                                    <p:animEffect transition="in" filter="wipe(left)">
                                      <p:cBhvr>
                                        <p:cTn id="20" dur="500"/>
                                        <p:tgtEl>
                                          <p:spTgt spid="196611">
                                            <p:txEl>
                                              <p:pRg st="2" end="2"/>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96611">
                                            <p:txEl>
                                              <p:pRg st="3" end="3"/>
                                            </p:txEl>
                                          </p:spTgt>
                                        </p:tgtEl>
                                        <p:attrNameLst>
                                          <p:attrName>style.visibility</p:attrName>
                                        </p:attrNameLst>
                                      </p:cBhvr>
                                      <p:to>
                                        <p:strVal val="visible"/>
                                      </p:to>
                                    </p:set>
                                    <p:animEffect transition="in" filter="wipe(left)">
                                      <p:cBhvr>
                                        <p:cTn id="23" dur="500"/>
                                        <p:tgtEl>
                                          <p:spTgt spid="196611">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96611">
                                            <p:txEl>
                                              <p:pRg st="4" end="4"/>
                                            </p:txEl>
                                          </p:spTgt>
                                        </p:tgtEl>
                                        <p:attrNameLst>
                                          <p:attrName>style.visibility</p:attrName>
                                        </p:attrNameLst>
                                      </p:cBhvr>
                                      <p:to>
                                        <p:strVal val="visible"/>
                                      </p:to>
                                    </p:set>
                                    <p:animEffect transition="in" filter="wipe(left)">
                                      <p:cBhvr>
                                        <p:cTn id="28" dur="500"/>
                                        <p:tgtEl>
                                          <p:spTgt spid="196611">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6611">
                                            <p:txEl>
                                              <p:pRg st="5" end="5"/>
                                            </p:txEl>
                                          </p:spTgt>
                                        </p:tgtEl>
                                        <p:attrNameLst>
                                          <p:attrName>style.visibility</p:attrName>
                                        </p:attrNameLst>
                                      </p:cBhvr>
                                      <p:to>
                                        <p:strVal val="visible"/>
                                      </p:to>
                                    </p:set>
                                    <p:animEffect transition="in" filter="wipe(left)">
                                      <p:cBhvr>
                                        <p:cTn id="33" dur="500"/>
                                        <p:tgtEl>
                                          <p:spTgt spid="196611">
                                            <p:txEl>
                                              <p:pRg st="5" end="5"/>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96611">
                                            <p:txEl>
                                              <p:pRg st="6" end="6"/>
                                            </p:txEl>
                                          </p:spTgt>
                                        </p:tgtEl>
                                        <p:attrNameLst>
                                          <p:attrName>style.visibility</p:attrName>
                                        </p:attrNameLst>
                                      </p:cBhvr>
                                      <p:to>
                                        <p:strVal val="visible"/>
                                      </p:to>
                                    </p:set>
                                    <p:animEffect transition="in" filter="wipe(left)">
                                      <p:cBhvr>
                                        <p:cTn id="38" dur="500"/>
                                        <p:tgtEl>
                                          <p:spTgt spid="196611">
                                            <p:txEl>
                                              <p:pRg st="6" end="6"/>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96611">
                                            <p:txEl>
                                              <p:pRg st="7" end="7"/>
                                            </p:txEl>
                                          </p:spTgt>
                                        </p:tgtEl>
                                        <p:attrNameLst>
                                          <p:attrName>style.visibility</p:attrName>
                                        </p:attrNameLst>
                                      </p:cBhvr>
                                      <p:to>
                                        <p:strVal val="visible"/>
                                      </p:to>
                                    </p:set>
                                    <p:animEffect transition="in" filter="wipe(left)">
                                      <p:cBhvr>
                                        <p:cTn id="43" dur="500"/>
                                        <p:tgtEl>
                                          <p:spTgt spid="196611">
                                            <p:txEl>
                                              <p:pRg st="7" end="7"/>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96611">
                                            <p:txEl>
                                              <p:pRg st="8" end="8"/>
                                            </p:txEl>
                                          </p:spTgt>
                                        </p:tgtEl>
                                        <p:attrNameLst>
                                          <p:attrName>style.visibility</p:attrName>
                                        </p:attrNameLst>
                                      </p:cBhvr>
                                      <p:to>
                                        <p:strVal val="visible"/>
                                      </p:to>
                                    </p:set>
                                    <p:animEffect transition="in" filter="wipe(left)">
                                      <p:cBhvr>
                                        <p:cTn id="48" dur="500"/>
                                        <p:tgtEl>
                                          <p:spTgt spid="196611">
                                            <p:txEl>
                                              <p:pRg st="8" end="8"/>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96611">
                                            <p:txEl>
                                              <p:pRg st="9" end="9"/>
                                            </p:txEl>
                                          </p:spTgt>
                                        </p:tgtEl>
                                        <p:attrNameLst>
                                          <p:attrName>style.visibility</p:attrName>
                                        </p:attrNameLst>
                                      </p:cBhvr>
                                      <p:to>
                                        <p:strVal val="visible"/>
                                      </p:to>
                                    </p:set>
                                    <p:animEffect transition="in" filter="wipe(left)">
                                      <p:cBhvr>
                                        <p:cTn id="53" dur="500"/>
                                        <p:tgtEl>
                                          <p:spTgt spid="19661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0" grpId="0"/>
      <p:bldP spid="19661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381000" y="274638"/>
            <a:ext cx="8229600" cy="639762"/>
          </a:xfrm>
        </p:spPr>
        <p:txBody>
          <a:bodyPr/>
          <a:lstStyle/>
          <a:p>
            <a:pPr eaLnBrk="1" hangingPunct="1"/>
            <a:r>
              <a:rPr lang="en-US" altLang="en-US" b="1" smtClean="0">
                <a:solidFill>
                  <a:srgbClr val="002060"/>
                </a:solidFill>
              </a:rPr>
              <a:t>Mechanism of Pathogenicity</a:t>
            </a:r>
            <a:endParaRPr lang="ar-SA" altLang="en-US" b="1" smtClean="0"/>
          </a:p>
        </p:txBody>
      </p:sp>
      <p:sp>
        <p:nvSpPr>
          <p:cNvPr id="44035" name="Content Placeholder 2"/>
          <p:cNvSpPr>
            <a:spLocks noGrp="1"/>
          </p:cNvSpPr>
          <p:nvPr>
            <p:ph idx="1"/>
          </p:nvPr>
        </p:nvSpPr>
        <p:spPr>
          <a:xfrm>
            <a:off x="228600" y="1143000"/>
            <a:ext cx="8839200" cy="5257800"/>
          </a:xfrm>
        </p:spPr>
        <p:txBody>
          <a:bodyPr/>
          <a:lstStyle/>
          <a:p>
            <a:pPr marL="571500" indent="-571500" algn="just" eaLnBrk="1" hangingPunct="1">
              <a:lnSpc>
                <a:spcPts val="3400"/>
              </a:lnSpc>
              <a:buFont typeface="Calibri" pitchFamily="34" charset="0"/>
              <a:buAutoNum type="alphaUcPeriod" startAt="2"/>
            </a:pPr>
            <a:r>
              <a:rPr lang="en-US" altLang="en-US" b="1" dirty="0" smtClean="0">
                <a:solidFill>
                  <a:srgbClr val="FF0000"/>
                </a:solidFill>
                <a:cs typeface="Arial" pitchFamily="34" charset="0"/>
              </a:rPr>
              <a:t>Ability to survive </a:t>
            </a:r>
            <a:r>
              <a:rPr lang="en-US" altLang="en-US" b="1" dirty="0" err="1" smtClean="0">
                <a:solidFill>
                  <a:srgbClr val="FF0000"/>
                </a:solidFill>
                <a:cs typeface="Arial" pitchFamily="34" charset="0"/>
              </a:rPr>
              <a:t>intracellularly</a:t>
            </a:r>
            <a:endParaRPr lang="en-US" altLang="en-US" b="1" dirty="0" smtClean="0">
              <a:solidFill>
                <a:srgbClr val="FF0000"/>
              </a:solidFill>
              <a:cs typeface="Arial" pitchFamily="34" charset="0"/>
            </a:endParaRPr>
          </a:p>
          <a:p>
            <a:pPr marL="571500" indent="-571500" algn="just" eaLnBrk="1" hangingPunct="1">
              <a:lnSpc>
                <a:spcPts val="3400"/>
              </a:lnSpc>
              <a:buFont typeface="Calibri" pitchFamily="34" charset="0"/>
              <a:buAutoNum type="romanLcPeriod"/>
            </a:pPr>
            <a:r>
              <a:rPr lang="en-US" altLang="en-US" b="1" dirty="0" smtClean="0">
                <a:solidFill>
                  <a:srgbClr val="7030A0"/>
                </a:solidFill>
                <a:cs typeface="Arial" pitchFamily="34" charset="0"/>
              </a:rPr>
              <a:t>Escape from the </a:t>
            </a:r>
            <a:r>
              <a:rPr lang="en-US" altLang="en-US" b="1" dirty="0" err="1" smtClean="0">
                <a:solidFill>
                  <a:srgbClr val="7030A0"/>
                </a:solidFill>
                <a:cs typeface="Arial" pitchFamily="34" charset="0"/>
              </a:rPr>
              <a:t>phagosome</a:t>
            </a:r>
            <a:r>
              <a:rPr lang="en-US" altLang="en-US" b="1" dirty="0" smtClean="0">
                <a:solidFill>
                  <a:srgbClr val="7030A0"/>
                </a:solidFill>
                <a:cs typeface="Arial" pitchFamily="34" charset="0"/>
              </a:rPr>
              <a:t> </a:t>
            </a:r>
          </a:p>
          <a:p>
            <a:pPr marL="571500" indent="-571500" algn="just" eaLnBrk="1" hangingPunct="1">
              <a:lnSpc>
                <a:spcPts val="3400"/>
              </a:lnSpc>
            </a:pPr>
            <a:r>
              <a:rPr lang="en-US" altLang="en-US" sz="2600" dirty="0" smtClean="0">
                <a:cs typeface="Arial" pitchFamily="34" charset="0"/>
              </a:rPr>
              <a:t>Essential for growth &amp; virulence of some intracellular M.O.</a:t>
            </a:r>
          </a:p>
          <a:p>
            <a:pPr marL="571500" indent="-571500" algn="just" eaLnBrk="1" hangingPunct="1">
              <a:lnSpc>
                <a:spcPts val="3400"/>
              </a:lnSpc>
            </a:pPr>
            <a:r>
              <a:rPr lang="en-US" altLang="en-US" sz="2600" dirty="0" err="1" smtClean="0">
                <a:cs typeface="Arial" pitchFamily="34" charset="0"/>
              </a:rPr>
              <a:t>Rickettsiae</a:t>
            </a:r>
            <a:r>
              <a:rPr lang="en-US" altLang="en-US" sz="2600" dirty="0" smtClean="0">
                <a:cs typeface="Arial" pitchFamily="34" charset="0"/>
              </a:rPr>
              <a:t> produce a phospholipase enzyme that lyses the </a:t>
            </a:r>
            <a:r>
              <a:rPr lang="en-US" altLang="en-US" sz="2600" dirty="0" err="1" smtClean="0">
                <a:cs typeface="Arial" pitchFamily="34" charset="0"/>
              </a:rPr>
              <a:t>phagosome</a:t>
            </a:r>
            <a:r>
              <a:rPr lang="en-US" altLang="en-US" sz="2600" dirty="0" smtClean="0">
                <a:cs typeface="Arial" pitchFamily="34" charset="0"/>
              </a:rPr>
              <a:t> membrane within 30 seconds after ingestion</a:t>
            </a:r>
          </a:p>
          <a:p>
            <a:pPr marL="571500" indent="-571500" algn="just" eaLnBrk="1" hangingPunct="1">
              <a:lnSpc>
                <a:spcPts val="3400"/>
              </a:lnSpc>
              <a:buFont typeface="Calibri" pitchFamily="34" charset="0"/>
              <a:buAutoNum type="romanLcPeriod" startAt="2"/>
            </a:pPr>
            <a:r>
              <a:rPr lang="en-US" altLang="en-US" sz="2800" b="1" dirty="0" smtClean="0">
                <a:solidFill>
                  <a:srgbClr val="7030A0"/>
                </a:solidFill>
                <a:cs typeface="Arial" pitchFamily="34" charset="0"/>
              </a:rPr>
              <a:t>Survival inside the </a:t>
            </a:r>
            <a:r>
              <a:rPr lang="en-US" altLang="en-US" sz="2800" b="1" dirty="0" err="1" smtClean="0">
                <a:solidFill>
                  <a:srgbClr val="7030A0"/>
                </a:solidFill>
                <a:cs typeface="Arial" pitchFamily="34" charset="0"/>
              </a:rPr>
              <a:t>phagolysosome</a:t>
            </a:r>
            <a:endParaRPr lang="en-US" altLang="en-US" sz="2800" b="1" dirty="0" smtClean="0">
              <a:solidFill>
                <a:srgbClr val="7030A0"/>
              </a:solidFill>
              <a:cs typeface="Arial" pitchFamily="34" charset="0"/>
            </a:endParaRPr>
          </a:p>
          <a:p>
            <a:pPr marL="571500" indent="-571500" algn="just" eaLnBrk="1" hangingPunct="1">
              <a:lnSpc>
                <a:spcPts val="3400"/>
              </a:lnSpc>
            </a:pPr>
            <a:r>
              <a:rPr lang="en-US" altLang="en-US" sz="2600" dirty="0" smtClean="0">
                <a:cs typeface="Arial" pitchFamily="34" charset="0"/>
              </a:rPr>
              <a:t>Some extracellular pathogens resist killing in phagocytes</a:t>
            </a:r>
            <a:endParaRPr lang="en-US" altLang="en-US" sz="2600" b="1" dirty="0" smtClean="0">
              <a:cs typeface="Arial" pitchFamily="34" charset="0"/>
            </a:endParaRPr>
          </a:p>
          <a:p>
            <a:pPr marL="571500" indent="-571500" algn="just" eaLnBrk="1" hangingPunct="1">
              <a:lnSpc>
                <a:spcPts val="3400"/>
              </a:lnSpc>
            </a:pPr>
            <a:r>
              <a:rPr lang="en-US" altLang="en-US" sz="2800" i="1" dirty="0" smtClean="0">
                <a:cs typeface="Arial" pitchFamily="34" charset="0"/>
              </a:rPr>
              <a:t>B. </a:t>
            </a:r>
            <a:r>
              <a:rPr lang="en-US" altLang="en-US" sz="2800" i="1" dirty="0" err="1" smtClean="0">
                <a:cs typeface="Arial" pitchFamily="34" charset="0"/>
              </a:rPr>
              <a:t>anthracis</a:t>
            </a:r>
            <a:r>
              <a:rPr lang="en-US" altLang="en-US" sz="2800" dirty="0" smtClean="0">
                <a:cs typeface="Arial" pitchFamily="34" charset="0"/>
              </a:rPr>
              <a:t>, </a:t>
            </a:r>
            <a:r>
              <a:rPr lang="en-US" altLang="en-US" sz="2800" i="1" dirty="0" smtClean="0">
                <a:cs typeface="Arial" pitchFamily="34" charset="0"/>
              </a:rPr>
              <a:t>M. tuberculosis</a:t>
            </a:r>
            <a:r>
              <a:rPr lang="en-US" altLang="en-US" sz="2800" dirty="0" smtClean="0">
                <a:cs typeface="Arial" pitchFamily="34" charset="0"/>
              </a:rPr>
              <a:t> and </a:t>
            </a:r>
            <a:r>
              <a:rPr lang="en-US" altLang="en-US" sz="2800" i="1" dirty="0" smtClean="0">
                <a:cs typeface="Arial" pitchFamily="34" charset="0"/>
              </a:rPr>
              <a:t>S. </a:t>
            </a:r>
            <a:r>
              <a:rPr lang="en-US" altLang="en-US" sz="2800" i="1" dirty="0" err="1" smtClean="0">
                <a:cs typeface="Arial" pitchFamily="34" charset="0"/>
              </a:rPr>
              <a:t>aureus</a:t>
            </a:r>
            <a:endParaRPr lang="en-US" altLang="en-US" sz="2800" b="1" dirty="0" smtClean="0">
              <a:solidFill>
                <a:srgbClr val="7030A0"/>
              </a:solidFill>
              <a:cs typeface="Arial" pitchFamily="34" charset="0"/>
            </a:endParaRPr>
          </a:p>
          <a:p>
            <a:pPr marL="571500" indent="-571500" algn="just" eaLnBrk="1" hangingPunct="1">
              <a:lnSpc>
                <a:spcPts val="3400"/>
              </a:lnSpc>
              <a:buFont typeface="Calibri" pitchFamily="34" charset="0"/>
              <a:buAutoNum type="romanLcPeriod" startAt="3"/>
            </a:pPr>
            <a:r>
              <a:rPr lang="en-US" altLang="en-US" sz="2800" b="1" dirty="0" smtClean="0">
                <a:solidFill>
                  <a:srgbClr val="7030A0"/>
                </a:solidFill>
                <a:cs typeface="Arial" pitchFamily="34" charset="0"/>
              </a:rPr>
              <a:t>Inhibition of </a:t>
            </a:r>
            <a:r>
              <a:rPr lang="en-US" altLang="en-US" sz="2800" b="1" dirty="0" err="1" smtClean="0">
                <a:solidFill>
                  <a:srgbClr val="7030A0"/>
                </a:solidFill>
                <a:cs typeface="Arial" pitchFamily="34" charset="0"/>
              </a:rPr>
              <a:t>phagosome</a:t>
            </a:r>
            <a:r>
              <a:rPr lang="en-US" altLang="en-US" sz="2800" b="1" dirty="0" smtClean="0">
                <a:solidFill>
                  <a:srgbClr val="7030A0"/>
                </a:solidFill>
                <a:cs typeface="Arial" pitchFamily="34" charset="0"/>
              </a:rPr>
              <a:t>-lysosome fusion</a:t>
            </a:r>
          </a:p>
          <a:p>
            <a:pPr marL="971550" lvl="1" indent="-571500" algn="just" eaLnBrk="1" hangingPunct="1">
              <a:lnSpc>
                <a:spcPts val="3400"/>
              </a:lnSpc>
            </a:pPr>
            <a:r>
              <a:rPr lang="en-US" altLang="en-US" i="1" dirty="0" smtClean="0">
                <a:cs typeface="Arial" pitchFamily="34" charset="0"/>
              </a:rPr>
              <a:t>Salmonella</a:t>
            </a:r>
            <a:r>
              <a:rPr lang="en-US" altLang="en-US" dirty="0" smtClean="0">
                <a:cs typeface="Arial" pitchFamily="34" charset="0"/>
              </a:rPr>
              <a:t>, </a:t>
            </a:r>
            <a:r>
              <a:rPr lang="en-US" altLang="en-US" i="1" dirty="0" smtClean="0">
                <a:cs typeface="Arial" pitchFamily="34" charset="0"/>
              </a:rPr>
              <a:t>M. tuberculosis</a:t>
            </a:r>
            <a:r>
              <a:rPr lang="en-US" altLang="en-US" dirty="0" smtClean="0">
                <a:cs typeface="Arial" pitchFamily="34" charset="0"/>
              </a:rPr>
              <a:t>, </a:t>
            </a:r>
            <a:r>
              <a:rPr lang="en-US" altLang="en-US" i="1" dirty="0" smtClean="0">
                <a:cs typeface="Arial" pitchFamily="34" charset="0"/>
              </a:rPr>
              <a:t>Legionella</a:t>
            </a:r>
            <a:r>
              <a:rPr lang="en-US" altLang="en-US" dirty="0" smtClean="0">
                <a:cs typeface="Arial" pitchFamily="34" charset="0"/>
              </a:rPr>
              <a:t>,  </a:t>
            </a:r>
            <a:r>
              <a:rPr lang="en-US" altLang="en-US" i="1" dirty="0" err="1" smtClean="0">
                <a:cs typeface="Arial" pitchFamily="34" charset="0"/>
              </a:rPr>
              <a:t>Chlamydiae</a:t>
            </a:r>
            <a:endParaRPr lang="en-US" altLang="en-US" i="1" dirty="0" smtClean="0">
              <a:cs typeface="Arial" pitchFamily="34" charset="0"/>
            </a:endParaRPr>
          </a:p>
          <a:p>
            <a:pPr marL="571500" indent="-571500" algn="just" eaLnBrk="1" hangingPunct="1">
              <a:lnSpc>
                <a:spcPts val="3400"/>
              </a:lnSpc>
            </a:pPr>
            <a:endParaRPr lang="en-US" altLang="en-US" sz="2800" dirty="0" smtClean="0">
              <a:cs typeface="Arial" pitchFamily="34" charset="0"/>
            </a:endParaRPr>
          </a:p>
          <a:p>
            <a:pPr marL="571500" indent="-571500" algn="just" eaLnBrk="1" hangingPunct="1">
              <a:lnSpc>
                <a:spcPts val="3400"/>
              </a:lnSpc>
            </a:pPr>
            <a:endParaRPr lang="ar-SA" altLang="en-US" sz="2800" dirty="0" smtClean="0"/>
          </a:p>
        </p:txBody>
      </p:sp>
      <p:sp>
        <p:nvSpPr>
          <p:cNvPr id="44037"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4038" name="Slide Number Placeholder 4"/>
          <p:cNvSpPr>
            <a:spLocks noGrp="1"/>
          </p:cNvSpPr>
          <p:nvPr>
            <p:ph type="sldNum" sz="quarter" idx="12"/>
          </p:nvPr>
        </p:nvSpPr>
        <p:spPr bwMode="auto">
          <a:noFill/>
          <a:ln>
            <a:miter lim="800000"/>
            <a:headEnd/>
            <a:tailEnd/>
          </a:ln>
        </p:spPr>
        <p:txBody>
          <a:bodyPr/>
          <a:lstStyle/>
          <a:p>
            <a:fld id="{EB7A6E1E-CF17-4378-BAA4-1FCE9ED7FDC1}" type="slidenum">
              <a:rPr lang="ar-SA" altLang="en-US" smtClean="0">
                <a:cs typeface="Calibri" pitchFamily="34" charset="0"/>
              </a:rPr>
              <a:pPr/>
              <a:t>25</a:t>
            </a:fld>
            <a:endParaRPr lang="ar-SA" altLang="en-US" smtClean="0">
              <a:cs typeface="Calibri" pitchFamily="34" charset="0"/>
            </a:endParaRPr>
          </a:p>
        </p:txBody>
      </p:sp>
    </p:spTree>
    <p:extLst>
      <p:ext uri="{BB962C8B-B14F-4D97-AF65-F5344CB8AC3E}">
        <p14:creationId xmlns:p14="http://schemas.microsoft.com/office/powerpoint/2010/main" val="1913750969"/>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152400"/>
            <a:ext cx="8229600" cy="868363"/>
          </a:xfrm>
        </p:spPr>
        <p:txBody>
          <a:bodyPr bIns="91440" anchor="b">
            <a:normAutofit fontScale="90000"/>
          </a:bodyPr>
          <a:lstStyle/>
          <a:p>
            <a:pPr eaLnBrk="1" hangingPunct="1">
              <a:defRPr/>
            </a:pPr>
            <a:r>
              <a:rPr lang="en-US" sz="4800" b="1" dirty="0" smtClean="0">
                <a:solidFill>
                  <a:srgbClr val="002060"/>
                </a:solidFill>
                <a:latin typeface="Arial Narrow" pitchFamily="34" charset="0"/>
                <a:ea typeface="+mj-ea"/>
                <a:cs typeface="Majalla UI"/>
              </a:rPr>
              <a:t>Diagnosis of </a:t>
            </a:r>
            <a:r>
              <a:rPr lang="en-US" sz="4800" b="1" i="1" dirty="0" smtClean="0">
                <a:solidFill>
                  <a:srgbClr val="002060"/>
                </a:solidFill>
                <a:latin typeface="Arial Narrow" pitchFamily="34" charset="0"/>
                <a:ea typeface="+mj-ea"/>
                <a:cs typeface="Majalla UI"/>
              </a:rPr>
              <a:t>V. cholerae</a:t>
            </a:r>
            <a:endParaRPr lang="en-US" sz="4800" dirty="0" smtClean="0">
              <a:solidFill>
                <a:srgbClr val="002060"/>
              </a:solidFill>
              <a:latin typeface="Arial Narrow" pitchFamily="34" charset="0"/>
              <a:ea typeface="+mj-ea"/>
              <a:cs typeface="Majalla UI"/>
            </a:endParaRPr>
          </a:p>
        </p:txBody>
      </p:sp>
      <p:sp>
        <p:nvSpPr>
          <p:cNvPr id="202755" name="Rectangle 3"/>
          <p:cNvSpPr>
            <a:spLocks noGrp="1" noChangeArrowheads="1"/>
          </p:cNvSpPr>
          <p:nvPr>
            <p:ph idx="1"/>
          </p:nvPr>
        </p:nvSpPr>
        <p:spPr>
          <a:xfrm>
            <a:off x="457200" y="914400"/>
            <a:ext cx="8305800" cy="5638800"/>
          </a:xfrm>
        </p:spPr>
        <p:txBody>
          <a:bodyPr>
            <a:noAutofit/>
          </a:bodyPr>
          <a:lstStyle/>
          <a:p>
            <a:pPr marL="273050" indent="-273050" algn="just" eaLnBrk="1" fontAlgn="auto" hangingPunct="1">
              <a:spcAft>
                <a:spcPts val="0"/>
              </a:spcAft>
              <a:buFont typeface="Wingdings 2"/>
              <a:buChar char=""/>
              <a:defRPr/>
            </a:pPr>
            <a:r>
              <a:rPr lang="en-US" b="1" dirty="0" smtClean="0">
                <a:solidFill>
                  <a:srgbClr val="7030A0"/>
                </a:solidFill>
                <a:latin typeface="Arial Narrow" pitchFamily="34" charset="0"/>
                <a:ea typeface="+mn-ea"/>
              </a:rPr>
              <a:t>Specimen: </a:t>
            </a:r>
            <a:r>
              <a:rPr lang="en-US" sz="3200" dirty="0" smtClean="0">
                <a:latin typeface="Arial Narrow" pitchFamily="34" charset="0"/>
                <a:ea typeface="+mn-ea"/>
              </a:rPr>
              <a:t>Rice watery stool or rectal swab</a:t>
            </a:r>
          </a:p>
          <a:p>
            <a:pPr marL="273050" indent="-273050" algn="just" eaLnBrk="1" fontAlgn="auto" hangingPunct="1">
              <a:spcAft>
                <a:spcPts val="0"/>
              </a:spcAft>
              <a:buFont typeface="Wingdings 2"/>
              <a:buChar char=""/>
              <a:defRPr/>
            </a:pPr>
            <a:r>
              <a:rPr lang="en-US" b="1" dirty="0" smtClean="0">
                <a:solidFill>
                  <a:srgbClr val="7030A0"/>
                </a:solidFill>
                <a:latin typeface="Arial Narrow" pitchFamily="34" charset="0"/>
                <a:ea typeface="+mn-ea"/>
              </a:rPr>
              <a:t>Culture on </a:t>
            </a:r>
            <a:r>
              <a:rPr lang="en-US" dirty="0" smtClean="0">
                <a:latin typeface="Arial Narrow" pitchFamily="34" charset="0"/>
                <a:ea typeface="+mn-ea"/>
              </a:rPr>
              <a:t>Alkaline Peptone Water (APW) then subculture on </a:t>
            </a:r>
            <a:r>
              <a:rPr lang="en-US" dirty="0" smtClean="0">
                <a:latin typeface="Arial Narrow" pitchFamily="34" charset="0"/>
              </a:rPr>
              <a:t>selective </a:t>
            </a:r>
            <a:r>
              <a:rPr lang="en-US" dirty="0">
                <a:latin typeface="Arial Narrow" pitchFamily="34" charset="0"/>
              </a:rPr>
              <a:t>differential medium </a:t>
            </a:r>
            <a:r>
              <a:rPr lang="en-US" dirty="0" smtClean="0">
                <a:latin typeface="Arial Narrow" pitchFamily="34" charset="0"/>
                <a:ea typeface="+mn-ea"/>
              </a:rPr>
              <a:t>Thiosulfate Citrate Bile Salts Sucrose agar</a:t>
            </a:r>
          </a:p>
          <a:p>
            <a:pPr marL="273050" indent="-273050" algn="just" eaLnBrk="1" fontAlgn="auto" hangingPunct="1">
              <a:spcAft>
                <a:spcPts val="0"/>
              </a:spcAft>
              <a:buFont typeface="Wingdings 2"/>
              <a:buChar char=""/>
              <a:defRPr/>
            </a:pPr>
            <a:r>
              <a:rPr lang="en-US" dirty="0" smtClean="0">
                <a:latin typeface="Arial Narrow" pitchFamily="34" charset="0"/>
                <a:ea typeface="+mn-ea"/>
              </a:rPr>
              <a:t>Selective due to alkalinity pH9 &amp; contains bile salts</a:t>
            </a:r>
          </a:p>
          <a:p>
            <a:pPr marL="273050" indent="-273050" algn="just" eaLnBrk="1" fontAlgn="auto" hangingPunct="1">
              <a:spcAft>
                <a:spcPts val="0"/>
              </a:spcAft>
              <a:buFont typeface="Wingdings 2"/>
              <a:buChar char=""/>
              <a:defRPr/>
            </a:pPr>
            <a:r>
              <a:rPr lang="en-US" dirty="0" smtClean="0">
                <a:solidFill>
                  <a:srgbClr val="7030A0"/>
                </a:solidFill>
                <a:latin typeface="Arial Narrow" pitchFamily="34" charset="0"/>
                <a:ea typeface="+mn-ea"/>
              </a:rPr>
              <a:t>Differential because c</a:t>
            </a:r>
            <a:r>
              <a:rPr lang="en-US" sz="3200" dirty="0" smtClean="0">
                <a:latin typeface="Arial Narrow" pitchFamily="34" charset="0"/>
                <a:ea typeface="+mn-ea"/>
              </a:rPr>
              <a:t>ontains sucrose</a:t>
            </a:r>
          </a:p>
          <a:p>
            <a:pPr marL="273050" indent="-273050" algn="just" eaLnBrk="1" fontAlgn="auto" hangingPunct="1">
              <a:spcAft>
                <a:spcPts val="0"/>
              </a:spcAft>
              <a:buFont typeface="Wingdings 2"/>
              <a:buChar char=""/>
              <a:defRPr/>
            </a:pPr>
            <a:r>
              <a:rPr lang="en-US" dirty="0" smtClean="0">
                <a:latin typeface="Arial Narrow" pitchFamily="34" charset="0"/>
                <a:ea typeface="+mn-ea"/>
              </a:rPr>
              <a:t>Sucrose fermenting </a:t>
            </a:r>
            <a:r>
              <a:rPr lang="en-US" i="1" dirty="0" smtClean="0">
                <a:latin typeface="Arial Narrow" pitchFamily="34" charset="0"/>
                <a:ea typeface="+mn-ea"/>
              </a:rPr>
              <a:t>V. </a:t>
            </a:r>
            <a:r>
              <a:rPr lang="en-US" i="1" dirty="0" err="1" smtClean="0">
                <a:latin typeface="Arial Narrow" pitchFamily="34" charset="0"/>
                <a:ea typeface="+mn-ea"/>
              </a:rPr>
              <a:t>cholerae</a:t>
            </a:r>
            <a:r>
              <a:rPr lang="en-US" dirty="0" smtClean="0">
                <a:latin typeface="Arial Narrow" pitchFamily="34" charset="0"/>
                <a:ea typeface="+mn-ea"/>
              </a:rPr>
              <a:t> </a:t>
            </a:r>
            <a:r>
              <a:rPr lang="en-US" dirty="0" smtClean="0">
                <a:latin typeface="Arial Narrow" pitchFamily="34" charset="0"/>
                <a:ea typeface="+mn-ea"/>
                <a:sym typeface="Symbol"/>
              </a:rPr>
              <a:t></a:t>
            </a:r>
            <a:r>
              <a:rPr lang="en-US" dirty="0" smtClean="0">
                <a:latin typeface="Arial Narrow" pitchFamily="34" charset="0"/>
                <a:ea typeface="+mn-ea"/>
              </a:rPr>
              <a:t>yellow colonies</a:t>
            </a:r>
          </a:p>
          <a:p>
            <a:pPr marL="273050" indent="-273050" algn="just" eaLnBrk="1" fontAlgn="auto" hangingPunct="1">
              <a:spcAft>
                <a:spcPts val="0"/>
              </a:spcAft>
              <a:buFont typeface="Wingdings 2"/>
              <a:buChar char=""/>
              <a:defRPr/>
            </a:pPr>
            <a:r>
              <a:rPr lang="en-US" dirty="0" smtClean="0">
                <a:latin typeface="Arial Narrow" pitchFamily="34" charset="0"/>
                <a:ea typeface="+mn-ea"/>
              </a:rPr>
              <a:t>Sucrose non fermenting </a:t>
            </a:r>
            <a:r>
              <a:rPr lang="en-US" i="1" dirty="0" smtClean="0">
                <a:latin typeface="Arial Narrow" pitchFamily="34" charset="0"/>
                <a:ea typeface="+mn-ea"/>
              </a:rPr>
              <a:t>V. </a:t>
            </a:r>
            <a:r>
              <a:rPr lang="en-US" i="1" dirty="0" err="1" smtClean="0">
                <a:latin typeface="Arial Narrow" pitchFamily="34" charset="0"/>
                <a:ea typeface="+mn-ea"/>
              </a:rPr>
              <a:t>parahemolyticus</a:t>
            </a:r>
            <a:r>
              <a:rPr lang="en-US" i="1" dirty="0" smtClean="0">
                <a:latin typeface="Arial Narrow" pitchFamily="34" charset="0"/>
                <a:ea typeface="+mn-ea"/>
              </a:rPr>
              <a:t> </a:t>
            </a:r>
            <a:r>
              <a:rPr lang="en-US" dirty="0" smtClean="0">
                <a:latin typeface="Arial Narrow" pitchFamily="34" charset="0"/>
                <a:ea typeface="+mn-ea"/>
              </a:rPr>
              <a:t>appears as blue to green colonies</a:t>
            </a:r>
          </a:p>
          <a:p>
            <a:pPr marL="273050" indent="-273050" algn="just" eaLnBrk="1" fontAlgn="auto" hangingPunct="1">
              <a:spcAft>
                <a:spcPts val="0"/>
              </a:spcAft>
              <a:buFont typeface="Wingdings 2"/>
              <a:buChar char=""/>
              <a:defRPr/>
            </a:pPr>
            <a:r>
              <a:rPr lang="en-US" sz="3100" dirty="0" smtClean="0">
                <a:latin typeface="Arial Narrow" pitchFamily="34" charset="0"/>
                <a:ea typeface="+mn-ea"/>
              </a:rPr>
              <a:t>Sucrose fermentation is gold standard in identification</a:t>
            </a:r>
          </a:p>
          <a:p>
            <a:pPr marL="365760" indent="-283464" algn="just" eaLnBrk="1" fontAlgn="auto" hangingPunct="1">
              <a:spcAft>
                <a:spcPts val="0"/>
              </a:spcAft>
              <a:buFont typeface="Wingdings 2"/>
              <a:buNone/>
              <a:defRPr/>
            </a:pPr>
            <a:endParaRPr lang="en-US" dirty="0" smtClean="0">
              <a:latin typeface="Arial Narrow" pitchFamily="34" charset="0"/>
              <a:ea typeface="+mn-ea"/>
            </a:endParaRPr>
          </a:p>
          <a:p>
            <a:pPr marL="273050" indent="-273050" algn="just" eaLnBrk="1" fontAlgn="auto" hangingPunct="1">
              <a:spcAft>
                <a:spcPts val="0"/>
              </a:spcAft>
              <a:buFont typeface="Wingdings 2"/>
              <a:buChar char=""/>
              <a:defRPr/>
            </a:pPr>
            <a:endParaRPr lang="en-US" dirty="0" smtClean="0">
              <a:latin typeface="Arial Narrow" pitchFamily="34" charset="0"/>
              <a:ea typeface="+mn-ea"/>
            </a:endParaRPr>
          </a:p>
          <a:p>
            <a:pPr marL="547688" lvl="1" indent="-228600" algn="just" eaLnBrk="1" fontAlgn="auto" hangingPunct="1">
              <a:spcAft>
                <a:spcPts val="0"/>
              </a:spcAft>
              <a:buFont typeface="Verdana"/>
              <a:buChar char="◦"/>
              <a:defRPr/>
            </a:pPr>
            <a:endParaRPr lang="en-US" sz="3200" dirty="0" smtClean="0">
              <a:solidFill>
                <a:srgbClr val="FF0000"/>
              </a:solidFill>
              <a:latin typeface="Arial Narrow" pitchFamily="34" charset="0"/>
              <a:ea typeface="+mn-ea"/>
            </a:endParaRPr>
          </a:p>
        </p:txBody>
      </p:sp>
      <p:sp>
        <p:nvSpPr>
          <p:cNvPr id="355333" name="Footer Placeholder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5533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BCF9198-FF74-4C97-923E-11A314216ACF}" type="slidenum">
              <a:rPr lang="ar-SA" altLang="en-US" smtClean="0">
                <a:solidFill>
                  <a:srgbClr val="898989"/>
                </a:solidFill>
                <a:latin typeface="Calibri" pitchFamily="34" charset="0"/>
              </a:rPr>
              <a:pPr eaLnBrk="1" hangingPunct="1"/>
              <a:t>250</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5551020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2000"/>
                                        <p:tgtEl>
                                          <p:spTgt spid="194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2755">
                                            <p:txEl>
                                              <p:pRg st="0" end="0"/>
                                            </p:txEl>
                                          </p:spTgt>
                                        </p:tgtEl>
                                        <p:attrNameLst>
                                          <p:attrName>style.visibility</p:attrName>
                                        </p:attrNameLst>
                                      </p:cBhvr>
                                      <p:to>
                                        <p:strVal val="visible"/>
                                      </p:to>
                                    </p:set>
                                    <p:animEffect transition="in" filter="wipe(left)">
                                      <p:cBhvr>
                                        <p:cTn id="12" dur="500"/>
                                        <p:tgtEl>
                                          <p:spTgt spid="20275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2755">
                                            <p:txEl>
                                              <p:pRg st="1" end="1"/>
                                            </p:txEl>
                                          </p:spTgt>
                                        </p:tgtEl>
                                        <p:attrNameLst>
                                          <p:attrName>style.visibility</p:attrName>
                                        </p:attrNameLst>
                                      </p:cBhvr>
                                      <p:to>
                                        <p:strVal val="visible"/>
                                      </p:to>
                                    </p:set>
                                    <p:animEffect transition="in" filter="wipe(left)">
                                      <p:cBhvr>
                                        <p:cTn id="17" dur="500"/>
                                        <p:tgtEl>
                                          <p:spTgt spid="20275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2755">
                                            <p:txEl>
                                              <p:pRg st="2" end="2"/>
                                            </p:txEl>
                                          </p:spTgt>
                                        </p:tgtEl>
                                        <p:attrNameLst>
                                          <p:attrName>style.visibility</p:attrName>
                                        </p:attrNameLst>
                                      </p:cBhvr>
                                      <p:to>
                                        <p:strVal val="visible"/>
                                      </p:to>
                                    </p:set>
                                    <p:animEffect transition="in" filter="wipe(left)">
                                      <p:cBhvr>
                                        <p:cTn id="22" dur="500"/>
                                        <p:tgtEl>
                                          <p:spTgt spid="20275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2755">
                                            <p:txEl>
                                              <p:pRg st="3" end="3"/>
                                            </p:txEl>
                                          </p:spTgt>
                                        </p:tgtEl>
                                        <p:attrNameLst>
                                          <p:attrName>style.visibility</p:attrName>
                                        </p:attrNameLst>
                                      </p:cBhvr>
                                      <p:to>
                                        <p:strVal val="visible"/>
                                      </p:to>
                                    </p:set>
                                    <p:animEffect transition="in" filter="wipe(left)">
                                      <p:cBhvr>
                                        <p:cTn id="27" dur="500"/>
                                        <p:tgtEl>
                                          <p:spTgt spid="202755">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2755">
                                            <p:txEl>
                                              <p:pRg st="4" end="4"/>
                                            </p:txEl>
                                          </p:spTgt>
                                        </p:tgtEl>
                                        <p:attrNameLst>
                                          <p:attrName>style.visibility</p:attrName>
                                        </p:attrNameLst>
                                      </p:cBhvr>
                                      <p:to>
                                        <p:strVal val="visible"/>
                                      </p:to>
                                    </p:set>
                                    <p:animEffect transition="in" filter="wipe(left)">
                                      <p:cBhvr>
                                        <p:cTn id="32" dur="500"/>
                                        <p:tgtEl>
                                          <p:spTgt spid="202755">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2755">
                                            <p:txEl>
                                              <p:pRg st="5" end="5"/>
                                            </p:txEl>
                                          </p:spTgt>
                                        </p:tgtEl>
                                        <p:attrNameLst>
                                          <p:attrName>style.visibility</p:attrName>
                                        </p:attrNameLst>
                                      </p:cBhvr>
                                      <p:to>
                                        <p:strVal val="visible"/>
                                      </p:to>
                                    </p:set>
                                    <p:animEffect transition="in" filter="wipe(left)">
                                      <p:cBhvr>
                                        <p:cTn id="37" dur="500"/>
                                        <p:tgtEl>
                                          <p:spTgt spid="202755">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2755">
                                            <p:txEl>
                                              <p:pRg st="6" end="6"/>
                                            </p:txEl>
                                          </p:spTgt>
                                        </p:tgtEl>
                                        <p:attrNameLst>
                                          <p:attrName>style.visibility</p:attrName>
                                        </p:attrNameLst>
                                      </p:cBhvr>
                                      <p:to>
                                        <p:strVal val="visible"/>
                                      </p:to>
                                    </p:set>
                                    <p:animEffect transition="in" filter="wipe(left)">
                                      <p:cBhvr>
                                        <p:cTn id="42" dur="500"/>
                                        <p:tgtEl>
                                          <p:spTgt spid="2027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202755" grpId="0" build="p"/>
    </p:bldLst>
  </p:timing>
</p:sld>
</file>

<file path=ppt/slides/slide2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bIns="91440" anchor="b">
            <a:normAutofit/>
          </a:bodyPr>
          <a:lstStyle/>
          <a:p>
            <a:pPr eaLnBrk="1" hangingPunct="1">
              <a:defRPr/>
            </a:pPr>
            <a:r>
              <a:rPr lang="en-US" sz="4800" b="1" dirty="0" smtClean="0">
                <a:solidFill>
                  <a:srgbClr val="002060"/>
                </a:solidFill>
                <a:latin typeface="Arial Narrow" pitchFamily="34" charset="0"/>
                <a:ea typeface="+mj-ea"/>
                <a:cs typeface="Majalla UI"/>
              </a:rPr>
              <a:t>Diagnosis of </a:t>
            </a:r>
            <a:r>
              <a:rPr lang="en-US" sz="4800" b="1" i="1" dirty="0" smtClean="0">
                <a:solidFill>
                  <a:srgbClr val="002060"/>
                </a:solidFill>
                <a:latin typeface="Arial Narrow" pitchFamily="34" charset="0"/>
                <a:ea typeface="+mj-ea"/>
                <a:cs typeface="Majalla UI"/>
              </a:rPr>
              <a:t>V. cholerae</a:t>
            </a:r>
            <a:endParaRPr lang="en-US" sz="4800" dirty="0" smtClean="0">
              <a:solidFill>
                <a:srgbClr val="002060"/>
              </a:solidFill>
              <a:latin typeface="Arial Narrow" pitchFamily="34" charset="0"/>
              <a:ea typeface="+mj-ea"/>
              <a:cs typeface="Majalla UI"/>
            </a:endParaRPr>
          </a:p>
        </p:txBody>
      </p:sp>
      <p:sp>
        <p:nvSpPr>
          <p:cNvPr id="202755" name="Rectangle 3"/>
          <p:cNvSpPr>
            <a:spLocks noGrp="1" noChangeArrowheads="1"/>
          </p:cNvSpPr>
          <p:nvPr>
            <p:ph idx="1"/>
          </p:nvPr>
        </p:nvSpPr>
        <p:spPr>
          <a:xfrm>
            <a:off x="304800" y="1447800"/>
            <a:ext cx="8382000" cy="4953000"/>
          </a:xfrm>
        </p:spPr>
        <p:txBody>
          <a:bodyPr/>
          <a:lstStyle/>
          <a:p>
            <a:pPr marL="273050" lvl="3" indent="-273050" algn="just" eaLnBrk="1" hangingPunct="1">
              <a:lnSpc>
                <a:spcPts val="3000"/>
              </a:lnSpc>
              <a:buFont typeface="Arial" pitchFamily="34" charset="0"/>
              <a:buChar char="•"/>
            </a:pPr>
            <a:r>
              <a:rPr lang="en-US" altLang="en-US" sz="3200" dirty="0" smtClean="0">
                <a:latin typeface="Arial Narrow" pitchFamily="34" charset="0"/>
                <a:ea typeface="Majalla UI"/>
                <a:cs typeface="Majalla UI"/>
              </a:rPr>
              <a:t>Any sucrose fermenting colonies were subjected to Gram stain and oxidase test</a:t>
            </a:r>
            <a:endParaRPr lang="en-US" altLang="en-US" sz="3200" b="1" dirty="0" smtClean="0">
              <a:solidFill>
                <a:srgbClr val="7030A0"/>
              </a:solidFill>
              <a:latin typeface="Arial Narrow" pitchFamily="34" charset="0"/>
              <a:ea typeface="Majalla UI"/>
              <a:cs typeface="Majalla UI"/>
            </a:endParaRPr>
          </a:p>
          <a:p>
            <a:pPr marL="273050" indent="-273050" algn="just" eaLnBrk="1" hangingPunct="1">
              <a:lnSpc>
                <a:spcPts val="3000"/>
              </a:lnSpc>
            </a:pPr>
            <a:r>
              <a:rPr lang="en-US" altLang="en-US" b="1" dirty="0" smtClean="0">
                <a:solidFill>
                  <a:srgbClr val="7030A0"/>
                </a:solidFill>
                <a:latin typeface="Arial Narrow" pitchFamily="34" charset="0"/>
                <a:ea typeface="Majalla UI"/>
                <a:cs typeface="Majalla UI"/>
              </a:rPr>
              <a:t>Gram stain</a:t>
            </a:r>
          </a:p>
          <a:p>
            <a:pPr marL="273050" lvl="3" indent="-273050" algn="just" eaLnBrk="1" hangingPunct="1">
              <a:lnSpc>
                <a:spcPts val="3000"/>
              </a:lnSpc>
              <a:spcBef>
                <a:spcPts val="575"/>
              </a:spcBef>
              <a:buClr>
                <a:schemeClr val="accent1"/>
              </a:buClr>
            </a:pPr>
            <a:r>
              <a:rPr lang="en-US" altLang="en-US" sz="3200" dirty="0" smtClean="0">
                <a:latin typeface="Arial Narrow" pitchFamily="34" charset="0"/>
                <a:ea typeface="Majalla UI"/>
                <a:cs typeface="Majalla UI"/>
              </a:rPr>
              <a:t>Gram negative short rods, comma shaped, motile</a:t>
            </a:r>
            <a:endParaRPr lang="en-US" altLang="en-US" sz="3200" dirty="0" smtClean="0">
              <a:solidFill>
                <a:srgbClr val="FF0000"/>
              </a:solidFill>
              <a:latin typeface="Arial Narrow" pitchFamily="34" charset="0"/>
              <a:ea typeface="Majalla UI"/>
              <a:cs typeface="Majalla UI"/>
            </a:endParaRPr>
          </a:p>
          <a:p>
            <a:pPr marL="273050" indent="-273050" algn="just" eaLnBrk="1" hangingPunct="1">
              <a:lnSpc>
                <a:spcPts val="3000"/>
              </a:lnSpc>
            </a:pPr>
            <a:r>
              <a:rPr lang="en-US" altLang="en-US" b="1" dirty="0" smtClean="0">
                <a:solidFill>
                  <a:srgbClr val="7030A0"/>
                </a:solidFill>
                <a:latin typeface="Arial Narrow" pitchFamily="34" charset="0"/>
                <a:ea typeface="Majalla UI"/>
                <a:cs typeface="Majalla UI"/>
              </a:rPr>
              <a:t>Biochemical reactions:</a:t>
            </a:r>
          </a:p>
          <a:p>
            <a:pPr marL="547688" lvl="1" indent="-228600" algn="just" eaLnBrk="1" hangingPunct="1">
              <a:lnSpc>
                <a:spcPts val="3000"/>
              </a:lnSpc>
            </a:pPr>
            <a:r>
              <a:rPr lang="en-US" altLang="en-US" sz="3200" dirty="0" smtClean="0">
                <a:solidFill>
                  <a:srgbClr val="FF0000"/>
                </a:solidFill>
                <a:latin typeface="Arial Narrow" pitchFamily="34" charset="0"/>
                <a:ea typeface="Majalla UI"/>
                <a:cs typeface="Majalla UI"/>
              </a:rPr>
              <a:t>Oxidase positive</a:t>
            </a:r>
          </a:p>
          <a:p>
            <a:pPr marL="547688" lvl="1" indent="-228600" algn="just" eaLnBrk="1" hangingPunct="1">
              <a:lnSpc>
                <a:spcPts val="3000"/>
              </a:lnSpc>
            </a:pPr>
            <a:r>
              <a:rPr lang="en-US" altLang="en-US" sz="3200" dirty="0" smtClean="0">
                <a:solidFill>
                  <a:srgbClr val="FF0000"/>
                </a:solidFill>
                <a:latin typeface="Arial Narrow" pitchFamily="34" charset="0"/>
                <a:ea typeface="Majalla UI"/>
                <a:cs typeface="Majalla UI"/>
              </a:rPr>
              <a:t>O+/F+</a:t>
            </a:r>
          </a:p>
          <a:p>
            <a:pPr marL="547688" lvl="1" indent="-228600" algn="just" eaLnBrk="1" hangingPunct="1">
              <a:lnSpc>
                <a:spcPts val="3000"/>
              </a:lnSpc>
            </a:pPr>
            <a:r>
              <a:rPr lang="en-US" altLang="en-US" sz="3200" dirty="0" smtClean="0">
                <a:solidFill>
                  <a:srgbClr val="FF0000"/>
                </a:solidFill>
                <a:latin typeface="Arial Narrow" pitchFamily="34" charset="0"/>
                <a:ea typeface="Majalla UI"/>
                <a:cs typeface="Majalla UI"/>
              </a:rPr>
              <a:t>Cholera red reaction</a:t>
            </a:r>
          </a:p>
          <a:p>
            <a:pPr marL="273050" indent="-273050" algn="just" eaLnBrk="1" hangingPunct="1">
              <a:lnSpc>
                <a:spcPts val="3000"/>
              </a:lnSpc>
            </a:pPr>
            <a:r>
              <a:rPr lang="en-US" altLang="en-US" b="1" dirty="0" smtClean="0">
                <a:solidFill>
                  <a:srgbClr val="7030A0"/>
                </a:solidFill>
                <a:latin typeface="Arial Narrow" pitchFamily="34" charset="0"/>
                <a:ea typeface="Majalla UI"/>
                <a:cs typeface="Majalla UI"/>
              </a:rPr>
              <a:t>Serology:</a:t>
            </a:r>
          </a:p>
          <a:p>
            <a:pPr marL="547688" lvl="1" indent="-228600" algn="just" eaLnBrk="1" hangingPunct="1">
              <a:lnSpc>
                <a:spcPts val="3000"/>
              </a:lnSpc>
            </a:pPr>
            <a:r>
              <a:rPr lang="en-US" altLang="en-US" sz="3200" dirty="0" smtClean="0">
                <a:latin typeface="Arial Narrow" pitchFamily="34" charset="0"/>
                <a:ea typeface="Majalla UI"/>
                <a:cs typeface="Majalla UI"/>
              </a:rPr>
              <a:t>Diagnosis confirmed &amp; serotyping done by agglutination</a:t>
            </a:r>
            <a:r>
              <a:rPr lang="ar-SA" altLang="en-US" sz="3200" dirty="0" smtClean="0">
                <a:latin typeface="Arial Narrow" pitchFamily="34" charset="0"/>
              </a:rPr>
              <a:t> </a:t>
            </a:r>
            <a:r>
              <a:rPr lang="en-US" altLang="en-US" sz="3200" dirty="0" smtClean="0">
                <a:latin typeface="Arial Narrow" pitchFamily="34" charset="0"/>
                <a:ea typeface="Majalla UI"/>
                <a:cs typeface="Majalla UI"/>
              </a:rPr>
              <a:t>with specific antisera (O1, O139)</a:t>
            </a:r>
          </a:p>
          <a:p>
            <a:pPr marL="547688" lvl="1" indent="-228600" algn="just" eaLnBrk="1" hangingPunct="1">
              <a:lnSpc>
                <a:spcPts val="3000"/>
              </a:lnSpc>
            </a:pPr>
            <a:endParaRPr lang="en-US" altLang="en-US" sz="3200" dirty="0" smtClean="0">
              <a:solidFill>
                <a:srgbClr val="FF0000"/>
              </a:solidFill>
              <a:latin typeface="Arial Narrow" pitchFamily="34" charset="0"/>
              <a:ea typeface="Majalla UI"/>
              <a:cs typeface="Majalla UI"/>
            </a:endParaRPr>
          </a:p>
        </p:txBody>
      </p:sp>
      <p:sp>
        <p:nvSpPr>
          <p:cNvPr id="356357"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5635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99651D7-32F6-4390-8F0E-9040ECEA663D}" type="slidenum">
              <a:rPr lang="ar-SA" altLang="en-US" smtClean="0">
                <a:solidFill>
                  <a:srgbClr val="898989"/>
                </a:solidFill>
                <a:latin typeface="Calibri" pitchFamily="34" charset="0"/>
              </a:rPr>
              <a:pPr eaLnBrk="1" hangingPunct="1"/>
              <a:t>251</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11024514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fade">
                                      <p:cBhvr>
                                        <p:cTn id="7" dur="2000"/>
                                        <p:tgtEl>
                                          <p:spTgt spid="1945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02755">
                                            <p:txEl>
                                              <p:pRg st="0" end="0"/>
                                            </p:txEl>
                                          </p:spTgt>
                                        </p:tgtEl>
                                        <p:attrNameLst>
                                          <p:attrName>style.visibility</p:attrName>
                                        </p:attrNameLst>
                                      </p:cBhvr>
                                      <p:to>
                                        <p:strVal val="visible"/>
                                      </p:to>
                                    </p:set>
                                    <p:animEffect transition="in" filter="wipe(left)">
                                      <p:cBhvr>
                                        <p:cTn id="10" dur="500"/>
                                        <p:tgtEl>
                                          <p:spTgt spid="202755">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02755">
                                            <p:txEl>
                                              <p:pRg st="1" end="1"/>
                                            </p:txEl>
                                          </p:spTgt>
                                        </p:tgtEl>
                                        <p:attrNameLst>
                                          <p:attrName>style.visibility</p:attrName>
                                        </p:attrNameLst>
                                      </p:cBhvr>
                                      <p:to>
                                        <p:strVal val="visible"/>
                                      </p:to>
                                    </p:set>
                                    <p:animEffect transition="in" filter="wipe(left)">
                                      <p:cBhvr>
                                        <p:cTn id="15" dur="500"/>
                                        <p:tgtEl>
                                          <p:spTgt spid="202755">
                                            <p:txEl>
                                              <p:pRg st="1" end="1"/>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2755">
                                            <p:txEl>
                                              <p:pRg st="2" end="2"/>
                                            </p:txEl>
                                          </p:spTgt>
                                        </p:tgtEl>
                                        <p:attrNameLst>
                                          <p:attrName>style.visibility</p:attrName>
                                        </p:attrNameLst>
                                      </p:cBhvr>
                                      <p:to>
                                        <p:strVal val="visible"/>
                                      </p:to>
                                    </p:set>
                                    <p:animEffect transition="in" filter="wipe(left)">
                                      <p:cBhvr>
                                        <p:cTn id="18" dur="500"/>
                                        <p:tgtEl>
                                          <p:spTgt spid="202755">
                                            <p:txEl>
                                              <p:pRg st="2" end="2"/>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02755">
                                            <p:txEl>
                                              <p:pRg st="3" end="3"/>
                                            </p:txEl>
                                          </p:spTgt>
                                        </p:tgtEl>
                                        <p:attrNameLst>
                                          <p:attrName>style.visibility</p:attrName>
                                        </p:attrNameLst>
                                      </p:cBhvr>
                                      <p:to>
                                        <p:strVal val="visible"/>
                                      </p:to>
                                    </p:set>
                                    <p:animEffect transition="in" filter="wipe(left)">
                                      <p:cBhvr>
                                        <p:cTn id="21" dur="500"/>
                                        <p:tgtEl>
                                          <p:spTgt spid="202755">
                                            <p:txEl>
                                              <p:pRg st="3" end="3"/>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02755">
                                            <p:txEl>
                                              <p:pRg st="4" end="4"/>
                                            </p:txEl>
                                          </p:spTgt>
                                        </p:tgtEl>
                                        <p:attrNameLst>
                                          <p:attrName>style.visibility</p:attrName>
                                        </p:attrNameLst>
                                      </p:cBhvr>
                                      <p:to>
                                        <p:strVal val="visible"/>
                                      </p:to>
                                    </p:set>
                                    <p:animEffect transition="in" filter="wipe(left)">
                                      <p:cBhvr>
                                        <p:cTn id="24" dur="500"/>
                                        <p:tgtEl>
                                          <p:spTgt spid="202755">
                                            <p:txEl>
                                              <p:pRg st="4" end="4"/>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02755">
                                            <p:txEl>
                                              <p:pRg st="5" end="5"/>
                                            </p:txEl>
                                          </p:spTgt>
                                        </p:tgtEl>
                                        <p:attrNameLst>
                                          <p:attrName>style.visibility</p:attrName>
                                        </p:attrNameLst>
                                      </p:cBhvr>
                                      <p:to>
                                        <p:strVal val="visible"/>
                                      </p:to>
                                    </p:set>
                                    <p:animEffect transition="in" filter="wipe(left)">
                                      <p:cBhvr>
                                        <p:cTn id="27" dur="500"/>
                                        <p:tgtEl>
                                          <p:spTgt spid="202755">
                                            <p:txEl>
                                              <p:pRg st="5" end="5"/>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02755">
                                            <p:txEl>
                                              <p:pRg st="6" end="6"/>
                                            </p:txEl>
                                          </p:spTgt>
                                        </p:tgtEl>
                                        <p:attrNameLst>
                                          <p:attrName>style.visibility</p:attrName>
                                        </p:attrNameLst>
                                      </p:cBhvr>
                                      <p:to>
                                        <p:strVal val="visible"/>
                                      </p:to>
                                    </p:set>
                                    <p:animEffect transition="in" filter="wipe(left)">
                                      <p:cBhvr>
                                        <p:cTn id="30" dur="500"/>
                                        <p:tgtEl>
                                          <p:spTgt spid="202755">
                                            <p:txEl>
                                              <p:pRg st="6" end="6"/>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02755">
                                            <p:txEl>
                                              <p:pRg st="7" end="7"/>
                                            </p:txEl>
                                          </p:spTgt>
                                        </p:tgtEl>
                                        <p:attrNameLst>
                                          <p:attrName>style.visibility</p:attrName>
                                        </p:attrNameLst>
                                      </p:cBhvr>
                                      <p:to>
                                        <p:strVal val="visible"/>
                                      </p:to>
                                    </p:set>
                                    <p:animEffect transition="in" filter="wipe(left)">
                                      <p:cBhvr>
                                        <p:cTn id="35" dur="500"/>
                                        <p:tgtEl>
                                          <p:spTgt spid="202755">
                                            <p:txEl>
                                              <p:pRg st="7" end="7"/>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2755">
                                            <p:txEl>
                                              <p:pRg st="8" end="8"/>
                                            </p:txEl>
                                          </p:spTgt>
                                        </p:tgtEl>
                                        <p:attrNameLst>
                                          <p:attrName>style.visibility</p:attrName>
                                        </p:attrNameLst>
                                      </p:cBhvr>
                                      <p:to>
                                        <p:strVal val="visible"/>
                                      </p:to>
                                    </p:set>
                                    <p:animEffect transition="in" filter="wipe(left)">
                                      <p:cBhvr>
                                        <p:cTn id="38" dur="500"/>
                                        <p:tgtEl>
                                          <p:spTgt spid="20275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202755" grpId="0" build="p"/>
    </p:bldLst>
  </p:timing>
</p:sld>
</file>

<file path=ppt/slides/slide2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bIns="91440" anchor="b"/>
          <a:lstStyle/>
          <a:p>
            <a:pPr marL="514350" indent="-514350" eaLnBrk="1" hangingPunct="1">
              <a:lnSpc>
                <a:spcPts val="2700"/>
              </a:lnSpc>
            </a:pPr>
            <a:r>
              <a:rPr lang="en-US" altLang="en-US" sz="6000" b="1" i="1" smtClean="0">
                <a:solidFill>
                  <a:srgbClr val="002060"/>
                </a:solidFill>
                <a:latin typeface="Arial Narrow" pitchFamily="34" charset="0"/>
              </a:rPr>
              <a:t>V. parahaemolyticus</a:t>
            </a:r>
            <a:r>
              <a:rPr lang="en-US" altLang="en-US" sz="6000" b="1" smtClean="0">
                <a:solidFill>
                  <a:srgbClr val="002060"/>
                </a:solidFill>
                <a:latin typeface="Arial Narrow" pitchFamily="34" charset="0"/>
              </a:rPr>
              <a:t> </a:t>
            </a:r>
          </a:p>
        </p:txBody>
      </p:sp>
      <p:sp>
        <p:nvSpPr>
          <p:cNvPr id="194563" name="Rectangle 3"/>
          <p:cNvSpPr>
            <a:spLocks noGrp="1" noChangeArrowheads="1"/>
          </p:cNvSpPr>
          <p:nvPr>
            <p:ph idx="1"/>
          </p:nvPr>
        </p:nvSpPr>
        <p:spPr>
          <a:xfrm>
            <a:off x="228600" y="1447800"/>
            <a:ext cx="8915400" cy="5029200"/>
          </a:xfrm>
        </p:spPr>
        <p:txBody>
          <a:bodyPr>
            <a:noAutofit/>
          </a:bodyPr>
          <a:lstStyle/>
          <a:p>
            <a:pPr marL="273050" indent="-273050" algn="just" eaLnBrk="1" fontAlgn="auto" hangingPunct="1">
              <a:spcAft>
                <a:spcPts val="0"/>
              </a:spcAft>
              <a:buFont typeface="Wingdings 2"/>
              <a:buChar char=""/>
              <a:defRPr/>
            </a:pPr>
            <a:r>
              <a:rPr lang="en-US" dirty="0" smtClean="0">
                <a:latin typeface="Arial Narrow" pitchFamily="34" charset="0"/>
              </a:rPr>
              <a:t>It is the cause of </a:t>
            </a:r>
            <a:r>
              <a:rPr lang="en-US" b="1" dirty="0" smtClean="0">
                <a:solidFill>
                  <a:srgbClr val="7030A0"/>
                </a:solidFill>
                <a:latin typeface="Arial Narrow" pitchFamily="34" charset="0"/>
              </a:rPr>
              <a:t>acute gastroenteritis </a:t>
            </a:r>
            <a:r>
              <a:rPr lang="en-US" dirty="0" smtClean="0">
                <a:latin typeface="Arial Narrow" pitchFamily="34" charset="0"/>
              </a:rPr>
              <a:t>following ingestion of contaminated sea-food such as raw fish</a:t>
            </a:r>
          </a:p>
          <a:p>
            <a:pPr marL="273050" indent="-273050" algn="just" eaLnBrk="1" fontAlgn="auto" hangingPunct="1">
              <a:spcAft>
                <a:spcPts val="0"/>
              </a:spcAft>
              <a:buFont typeface="Wingdings 2"/>
              <a:buChar char=""/>
              <a:defRPr/>
            </a:pPr>
            <a:r>
              <a:rPr lang="en-US" dirty="0" smtClean="0">
                <a:latin typeface="Arial Narrow" pitchFamily="34" charset="0"/>
              </a:rPr>
              <a:t>Marine organism which live in high salt conc.</a:t>
            </a:r>
          </a:p>
          <a:p>
            <a:pPr marL="273050" indent="-273050" algn="just" eaLnBrk="1" fontAlgn="auto" hangingPunct="1">
              <a:spcAft>
                <a:spcPts val="0"/>
              </a:spcAft>
              <a:buFont typeface="Wingdings 2"/>
              <a:buChar char=""/>
              <a:defRPr/>
            </a:pPr>
            <a:r>
              <a:rPr lang="en-US" dirty="0" smtClean="0">
                <a:latin typeface="Arial Narrow" pitchFamily="34" charset="0"/>
                <a:ea typeface="+mn-ea"/>
              </a:rPr>
              <a:t>So it requires </a:t>
            </a:r>
            <a:r>
              <a:rPr lang="en-US" dirty="0" smtClean="0">
                <a:latin typeface="Arial Narrow" pitchFamily="34" charset="0"/>
                <a:ea typeface="+mn-ea"/>
                <a:sym typeface="Symbol"/>
              </a:rPr>
              <a:t></a:t>
            </a:r>
            <a:r>
              <a:rPr lang="en-US" dirty="0" smtClean="0">
                <a:latin typeface="Arial Narrow" pitchFamily="34" charset="0"/>
                <a:ea typeface="+mn-ea"/>
              </a:rPr>
              <a:t>2% Na </a:t>
            </a:r>
            <a:r>
              <a:rPr lang="en-US" dirty="0" err="1" smtClean="0">
                <a:latin typeface="Arial Narrow" pitchFamily="34" charset="0"/>
                <a:ea typeface="+mn-ea"/>
              </a:rPr>
              <a:t>Cl</a:t>
            </a:r>
            <a:r>
              <a:rPr lang="en-US" dirty="0" smtClean="0">
                <a:latin typeface="Arial Narrow" pitchFamily="34" charset="0"/>
                <a:ea typeface="+mn-ea"/>
              </a:rPr>
              <a:t> in the isolation medium</a:t>
            </a:r>
          </a:p>
          <a:p>
            <a:pPr marL="547688" lvl="1" indent="-228600" algn="just" eaLnBrk="1" fontAlgn="auto" hangingPunct="1">
              <a:spcAft>
                <a:spcPts val="0"/>
              </a:spcAft>
              <a:buFont typeface="Verdana"/>
              <a:buChar char="◦"/>
              <a:defRPr/>
            </a:pPr>
            <a:r>
              <a:rPr lang="en-US" sz="3200" dirty="0" smtClean="0">
                <a:latin typeface="Arial Narrow" pitchFamily="34" charset="0"/>
                <a:ea typeface="+mn-ea"/>
              </a:rPr>
              <a:t>It is </a:t>
            </a:r>
            <a:r>
              <a:rPr lang="en-US" sz="3200" b="1" u="sng" dirty="0" smtClean="0">
                <a:solidFill>
                  <a:srgbClr val="FF0000"/>
                </a:solidFill>
                <a:latin typeface="Arial Narrow" pitchFamily="34" charset="0"/>
                <a:ea typeface="+mn-ea"/>
              </a:rPr>
              <a:t>invasive</a:t>
            </a:r>
            <a:r>
              <a:rPr lang="en-US" sz="3200" dirty="0" smtClean="0">
                <a:latin typeface="Arial Narrow" pitchFamily="34" charset="0"/>
                <a:ea typeface="+mn-ea"/>
              </a:rPr>
              <a:t> affecting the colon</a:t>
            </a:r>
            <a:endParaRPr lang="en-US" sz="3200" i="1" dirty="0" smtClean="0">
              <a:latin typeface="Arial Narrow" pitchFamily="34" charset="0"/>
              <a:ea typeface="+mn-ea"/>
            </a:endParaRPr>
          </a:p>
          <a:p>
            <a:pPr marL="547688" lvl="1" indent="-228600" algn="just" eaLnBrk="1" fontAlgn="auto" hangingPunct="1">
              <a:spcAft>
                <a:spcPts val="0"/>
              </a:spcAft>
              <a:buFont typeface="Verdana"/>
              <a:buChar char="◦"/>
              <a:defRPr/>
            </a:pPr>
            <a:r>
              <a:rPr lang="en-US" sz="3200" i="1" dirty="0" smtClean="0">
                <a:latin typeface="Arial Narrow" pitchFamily="34" charset="0"/>
                <a:ea typeface="+mn-ea"/>
              </a:rPr>
              <a:t>V. cholerae</a:t>
            </a:r>
            <a:r>
              <a:rPr lang="en-US" sz="3200" dirty="0" smtClean="0">
                <a:latin typeface="Arial Narrow" pitchFamily="34" charset="0"/>
                <a:ea typeface="+mn-ea"/>
              </a:rPr>
              <a:t> is </a:t>
            </a:r>
            <a:r>
              <a:rPr lang="en-US" sz="3200" b="1" u="sng" dirty="0" smtClean="0">
                <a:solidFill>
                  <a:srgbClr val="FF0000"/>
                </a:solidFill>
                <a:latin typeface="Arial Narrow" pitchFamily="34" charset="0"/>
                <a:ea typeface="+mn-ea"/>
              </a:rPr>
              <a:t>noninvasive</a:t>
            </a:r>
            <a:r>
              <a:rPr lang="en-US" sz="3200" dirty="0" smtClean="0">
                <a:latin typeface="Arial Narrow" pitchFamily="34" charset="0"/>
                <a:ea typeface="+mn-ea"/>
              </a:rPr>
              <a:t>, affecting the small intestine through secretion of an </a:t>
            </a:r>
            <a:r>
              <a:rPr lang="en-US" sz="3200" dirty="0" err="1" smtClean="0">
                <a:latin typeface="Arial Narrow" pitchFamily="34" charset="0"/>
                <a:ea typeface="+mn-ea"/>
              </a:rPr>
              <a:t>enterotoxin</a:t>
            </a:r>
            <a:endParaRPr lang="en-US" sz="3200" dirty="0" smtClean="0">
              <a:latin typeface="Arial Narrow" pitchFamily="34" charset="0"/>
              <a:ea typeface="+mn-ea"/>
            </a:endParaRPr>
          </a:p>
          <a:p>
            <a:pPr algn="just" eaLnBrk="1" fontAlgn="auto" hangingPunct="1">
              <a:spcAft>
                <a:spcPts val="0"/>
              </a:spcAft>
              <a:buFont typeface="Wingdings" panose="05000000000000000000" pitchFamily="2" charset="2"/>
              <a:buChar char="Ø"/>
              <a:defRPr/>
            </a:pPr>
            <a:r>
              <a:rPr lang="en-US" b="1" dirty="0" smtClean="0">
                <a:solidFill>
                  <a:srgbClr val="7030A0"/>
                </a:solidFill>
                <a:latin typeface="Arial Narrow" pitchFamily="34" charset="0"/>
                <a:ea typeface="+mn-ea"/>
              </a:rPr>
              <a:t>Allied </a:t>
            </a:r>
            <a:r>
              <a:rPr lang="en-US" b="1" dirty="0" err="1" smtClean="0">
                <a:solidFill>
                  <a:srgbClr val="7030A0"/>
                </a:solidFill>
                <a:latin typeface="Arial Narrow" pitchFamily="34" charset="0"/>
                <a:ea typeface="+mn-ea"/>
              </a:rPr>
              <a:t>Vibrios</a:t>
            </a:r>
            <a:r>
              <a:rPr lang="en-US" dirty="0" smtClean="0">
                <a:solidFill>
                  <a:srgbClr val="7030A0"/>
                </a:solidFill>
                <a:latin typeface="Arial Narrow" pitchFamily="34" charset="0"/>
                <a:ea typeface="+mn-ea"/>
              </a:rPr>
              <a:t> </a:t>
            </a:r>
            <a:r>
              <a:rPr lang="en-US" dirty="0" smtClean="0">
                <a:latin typeface="Arial Narrow" pitchFamily="34" charset="0"/>
                <a:ea typeface="+mn-ea"/>
              </a:rPr>
              <a:t>are large group of organisms; some are saprophytic while others cause disease in animals</a:t>
            </a:r>
          </a:p>
        </p:txBody>
      </p:sp>
      <p:sp>
        <p:nvSpPr>
          <p:cNvPr id="351237"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5123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CF44E99-774D-4B98-B3E6-DB07557D4069}" type="slidenum">
              <a:rPr lang="ar-SA" altLang="en-US" smtClean="0">
                <a:solidFill>
                  <a:srgbClr val="898989"/>
                </a:solidFill>
                <a:latin typeface="Calibri" pitchFamily="34" charset="0"/>
              </a:rPr>
              <a:pPr eaLnBrk="1" hangingPunct="1"/>
              <a:t>252</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7306343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20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63">
                                            <p:txEl>
                                              <p:pRg st="0" end="0"/>
                                            </p:txEl>
                                          </p:spTgt>
                                        </p:tgtEl>
                                        <p:attrNameLst>
                                          <p:attrName>style.visibility</p:attrName>
                                        </p:attrNameLst>
                                      </p:cBhvr>
                                      <p:to>
                                        <p:strVal val="visible"/>
                                      </p:to>
                                    </p:set>
                                    <p:animEffect transition="in" filter="wipe(left)">
                                      <p:cBhvr>
                                        <p:cTn id="12" dur="500"/>
                                        <p:tgtEl>
                                          <p:spTgt spid="19456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563">
                                            <p:txEl>
                                              <p:pRg st="1" end="1"/>
                                            </p:txEl>
                                          </p:spTgt>
                                        </p:tgtEl>
                                        <p:attrNameLst>
                                          <p:attrName>style.visibility</p:attrName>
                                        </p:attrNameLst>
                                      </p:cBhvr>
                                      <p:to>
                                        <p:strVal val="visible"/>
                                      </p:to>
                                    </p:set>
                                    <p:animEffect transition="in" filter="wipe(left)">
                                      <p:cBhvr>
                                        <p:cTn id="17" dur="500"/>
                                        <p:tgtEl>
                                          <p:spTgt spid="19456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563">
                                            <p:txEl>
                                              <p:pRg st="2" end="2"/>
                                            </p:txEl>
                                          </p:spTgt>
                                        </p:tgtEl>
                                        <p:attrNameLst>
                                          <p:attrName>style.visibility</p:attrName>
                                        </p:attrNameLst>
                                      </p:cBhvr>
                                      <p:to>
                                        <p:strVal val="visible"/>
                                      </p:to>
                                    </p:set>
                                    <p:animEffect transition="in" filter="wipe(left)">
                                      <p:cBhvr>
                                        <p:cTn id="22" dur="500"/>
                                        <p:tgtEl>
                                          <p:spTgt spid="194563">
                                            <p:txEl>
                                              <p:pRg st="2" end="2"/>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4563">
                                            <p:txEl>
                                              <p:pRg st="3" end="3"/>
                                            </p:txEl>
                                          </p:spTgt>
                                        </p:tgtEl>
                                        <p:attrNameLst>
                                          <p:attrName>style.visibility</p:attrName>
                                        </p:attrNameLst>
                                      </p:cBhvr>
                                      <p:to>
                                        <p:strVal val="visible"/>
                                      </p:to>
                                    </p:set>
                                    <p:animEffect transition="in" filter="wipe(left)">
                                      <p:cBhvr>
                                        <p:cTn id="25" dur="500"/>
                                        <p:tgtEl>
                                          <p:spTgt spid="194563">
                                            <p:txEl>
                                              <p:pRg st="3" end="3"/>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94563">
                                            <p:txEl>
                                              <p:pRg st="4" end="4"/>
                                            </p:txEl>
                                          </p:spTgt>
                                        </p:tgtEl>
                                        <p:attrNameLst>
                                          <p:attrName>style.visibility</p:attrName>
                                        </p:attrNameLst>
                                      </p:cBhvr>
                                      <p:to>
                                        <p:strVal val="visible"/>
                                      </p:to>
                                    </p:set>
                                    <p:animEffect transition="in" filter="wipe(left)">
                                      <p:cBhvr>
                                        <p:cTn id="28" dur="500"/>
                                        <p:tgtEl>
                                          <p:spTgt spid="194563">
                                            <p:txEl>
                                              <p:pRg st="4" end="4"/>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94563">
                                            <p:txEl>
                                              <p:pRg st="5" end="5"/>
                                            </p:txEl>
                                          </p:spTgt>
                                        </p:tgtEl>
                                        <p:attrNameLst>
                                          <p:attrName>style.visibility</p:attrName>
                                        </p:attrNameLst>
                                      </p:cBhvr>
                                      <p:to>
                                        <p:strVal val="visible"/>
                                      </p:to>
                                    </p:set>
                                    <p:animEffect transition="in" filter="wipe(left)">
                                      <p:cBhvr>
                                        <p:cTn id="33" dur="500"/>
                                        <p:tgtEl>
                                          <p:spTgt spid="1945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p:bldP spid="194563" grpId="0" build="p"/>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Title 1"/>
          <p:cNvSpPr>
            <a:spLocks noGrp="1"/>
          </p:cNvSpPr>
          <p:nvPr>
            <p:ph type="title"/>
          </p:nvPr>
        </p:nvSpPr>
        <p:spPr/>
        <p:txBody>
          <a:bodyPr/>
          <a:lstStyle/>
          <a:p>
            <a:pPr eaLnBrk="1" hangingPunct="1"/>
            <a:r>
              <a:rPr lang="en-GB" altLang="en-US" b="1" dirty="0" smtClean="0">
                <a:solidFill>
                  <a:srgbClr val="002060"/>
                </a:solidFill>
                <a:latin typeface="Arial Narrow" pitchFamily="34" charset="0"/>
              </a:rPr>
              <a:t>Campylobacter</a:t>
            </a:r>
          </a:p>
        </p:txBody>
      </p:sp>
      <p:sp>
        <p:nvSpPr>
          <p:cNvPr id="3" name="Content Placeholder 2"/>
          <p:cNvSpPr>
            <a:spLocks noGrp="1"/>
          </p:cNvSpPr>
          <p:nvPr>
            <p:ph idx="1"/>
          </p:nvPr>
        </p:nvSpPr>
        <p:spPr>
          <a:xfrm>
            <a:off x="381000" y="1219200"/>
            <a:ext cx="8458200" cy="5257800"/>
          </a:xfrm>
        </p:spPr>
        <p:txBody>
          <a:bodyPr rtlCol="0">
            <a:noAutofit/>
          </a:bodyPr>
          <a:lstStyle/>
          <a:p>
            <a:pPr marL="240030" indent="-237744" algn="just" eaLnBrk="1" fontAlgn="auto" hangingPunct="1">
              <a:lnSpc>
                <a:spcPts val="2500"/>
              </a:lnSpc>
              <a:spcAft>
                <a:spcPts val="0"/>
              </a:spcAft>
              <a:defRPr/>
            </a:pPr>
            <a:r>
              <a:rPr lang="en-GB" sz="2800" dirty="0" smtClean="0">
                <a:latin typeface="Arial Narrow" pitchFamily="34" charset="0"/>
                <a:cs typeface="Majalla UI"/>
              </a:rPr>
              <a:t>Campylobacter, belong to </a:t>
            </a:r>
            <a:r>
              <a:rPr lang="en-GB" sz="2800" dirty="0" err="1" smtClean="0">
                <a:latin typeface="Arial Narrow" pitchFamily="34" charset="0"/>
                <a:cs typeface="Majalla UI"/>
              </a:rPr>
              <a:t>Campylobacteriaceae</a:t>
            </a:r>
            <a:r>
              <a:rPr lang="en-GB" sz="2800" dirty="0" smtClean="0">
                <a:latin typeface="Arial Narrow" pitchFamily="34" charset="0"/>
                <a:cs typeface="Majalla UI"/>
              </a:rPr>
              <a:t>, </a:t>
            </a:r>
          </a:p>
          <a:p>
            <a:pPr marL="240030" indent="-237744" algn="just" eaLnBrk="1" fontAlgn="auto" hangingPunct="1">
              <a:lnSpc>
                <a:spcPts val="2500"/>
              </a:lnSpc>
              <a:spcAft>
                <a:spcPts val="0"/>
              </a:spcAft>
              <a:defRPr/>
            </a:pPr>
            <a:r>
              <a:rPr lang="en-GB" sz="2800" dirty="0" smtClean="0">
                <a:latin typeface="Arial Narrow" pitchFamily="34" charset="0"/>
                <a:cs typeface="Majalla UI"/>
              </a:rPr>
              <a:t>It was formerly </a:t>
            </a:r>
            <a:r>
              <a:rPr lang="en-GB" sz="2800" dirty="0">
                <a:latin typeface="Arial Narrow" pitchFamily="34" charset="0"/>
                <a:cs typeface="Majalla UI"/>
              </a:rPr>
              <a:t>grouped with </a:t>
            </a:r>
            <a:r>
              <a:rPr lang="en-GB" sz="2800" dirty="0" err="1">
                <a:latin typeface="Arial Narrow" pitchFamily="34" charset="0"/>
                <a:cs typeface="Majalla UI"/>
              </a:rPr>
              <a:t>vibrios</a:t>
            </a:r>
            <a:r>
              <a:rPr lang="en-GB" sz="2800" dirty="0">
                <a:latin typeface="Arial Narrow" pitchFamily="34" charset="0"/>
                <a:cs typeface="Majalla UI"/>
              </a:rPr>
              <a:t> why</a:t>
            </a:r>
            <a:r>
              <a:rPr lang="en-GB" sz="2800" dirty="0" smtClean="0">
                <a:latin typeface="Arial Narrow" pitchFamily="34" charset="0"/>
                <a:cs typeface="Majalla UI"/>
              </a:rPr>
              <a:t>?</a:t>
            </a:r>
            <a:endParaRPr lang="en-GB" sz="2800" spc="-150" dirty="0" smtClean="0">
              <a:latin typeface="Arial Narrow" pitchFamily="34" charset="0"/>
              <a:ea typeface="+mn-ea"/>
            </a:endParaRPr>
          </a:p>
          <a:p>
            <a:pPr marL="240030" indent="-237744" algn="just" eaLnBrk="1" fontAlgn="auto" hangingPunct="1">
              <a:lnSpc>
                <a:spcPts val="2500"/>
              </a:lnSpc>
              <a:spcAft>
                <a:spcPts val="0"/>
              </a:spcAft>
              <a:defRPr/>
            </a:pPr>
            <a:r>
              <a:rPr lang="en-GB" sz="2800" spc="-150" dirty="0" smtClean="0">
                <a:latin typeface="Arial Narrow" pitchFamily="34" charset="0"/>
                <a:ea typeface="+mn-ea"/>
              </a:rPr>
              <a:t>Gram-negative curved, S-shaped or spiral short bacilli</a:t>
            </a:r>
          </a:p>
          <a:p>
            <a:pPr marL="240030" indent="-237744" algn="just" eaLnBrk="1" fontAlgn="auto" hangingPunct="1">
              <a:lnSpc>
                <a:spcPts val="2500"/>
              </a:lnSpc>
              <a:spcAft>
                <a:spcPts val="0"/>
              </a:spcAft>
              <a:defRPr/>
            </a:pPr>
            <a:r>
              <a:rPr lang="en-GB" sz="2800" spc="-150" dirty="0" smtClean="0">
                <a:latin typeface="Arial Narrow" pitchFamily="34" charset="0"/>
                <a:ea typeface="+mn-ea"/>
              </a:rPr>
              <a:t>Motile by single polar flagella (Cork screw)</a:t>
            </a:r>
            <a:endParaRPr lang="en-GB" sz="2800" spc="-150" dirty="0">
              <a:latin typeface="Arial Narrow" pitchFamily="34" charset="0"/>
              <a:ea typeface="+mn-ea"/>
            </a:endParaRPr>
          </a:p>
          <a:p>
            <a:pPr marL="240030" indent="-237744" algn="just" eaLnBrk="1" fontAlgn="auto" hangingPunct="1">
              <a:lnSpc>
                <a:spcPts val="2500"/>
              </a:lnSpc>
              <a:spcAft>
                <a:spcPts val="0"/>
              </a:spcAft>
              <a:defRPr/>
            </a:pPr>
            <a:r>
              <a:rPr lang="en-GB" sz="2800" spc="-150" dirty="0" smtClean="0">
                <a:latin typeface="Arial Narrow" pitchFamily="34" charset="0"/>
                <a:ea typeface="+mn-ea"/>
              </a:rPr>
              <a:t>Non-spore forming ,</a:t>
            </a:r>
            <a:r>
              <a:rPr lang="en-GB" sz="2800" spc="-150" dirty="0" err="1" smtClean="0">
                <a:latin typeface="Arial Narrow" pitchFamily="34" charset="0"/>
                <a:ea typeface="+mn-ea"/>
              </a:rPr>
              <a:t>Microaerophilic</a:t>
            </a:r>
            <a:r>
              <a:rPr lang="en-GB" sz="2800" spc="-150" dirty="0" smtClean="0">
                <a:latin typeface="Arial Narrow" pitchFamily="34" charset="0"/>
                <a:ea typeface="+mn-ea"/>
              </a:rPr>
              <a:t>, Oxidase and catalase positive</a:t>
            </a:r>
          </a:p>
          <a:p>
            <a:pPr marL="240030" indent="-237744" algn="just" eaLnBrk="1" fontAlgn="auto" hangingPunct="1">
              <a:lnSpc>
                <a:spcPts val="2500"/>
              </a:lnSpc>
              <a:spcAft>
                <a:spcPts val="0"/>
              </a:spcAft>
              <a:defRPr/>
            </a:pPr>
            <a:r>
              <a:rPr lang="en-GB" sz="2800" spc="-150" dirty="0" smtClean="0">
                <a:latin typeface="Arial Narrow" pitchFamily="34" charset="0"/>
                <a:ea typeface="+mn-ea"/>
              </a:rPr>
              <a:t>15 species; 6 subspecies 12 associated with human infection</a:t>
            </a:r>
          </a:p>
          <a:p>
            <a:pPr marL="240030" indent="-237744" algn="just" eaLnBrk="1" fontAlgn="auto" hangingPunct="1">
              <a:lnSpc>
                <a:spcPts val="2500"/>
              </a:lnSpc>
              <a:spcAft>
                <a:spcPts val="0"/>
              </a:spcAft>
              <a:defRPr/>
            </a:pPr>
            <a:r>
              <a:rPr lang="en-GB" sz="2800" spc="-150" dirty="0" smtClean="0">
                <a:latin typeface="Arial Narrow" pitchFamily="34" charset="0"/>
                <a:ea typeface="+mn-ea"/>
              </a:rPr>
              <a:t>Divided into 2 groups on the basis of growth temperature:</a:t>
            </a:r>
          </a:p>
          <a:p>
            <a:pPr marL="240030" indent="-237744" algn="just" eaLnBrk="1" fontAlgn="auto" hangingPunct="1">
              <a:lnSpc>
                <a:spcPts val="2500"/>
              </a:lnSpc>
              <a:spcAft>
                <a:spcPts val="0"/>
              </a:spcAft>
              <a:defRPr/>
            </a:pPr>
            <a:r>
              <a:rPr lang="en-GB" sz="2800" spc="-150" dirty="0" err="1" smtClean="0">
                <a:latin typeface="Arial Narrow" pitchFamily="34" charset="0"/>
                <a:ea typeface="+mn-ea"/>
              </a:rPr>
              <a:t>Thermotolerant</a:t>
            </a:r>
            <a:r>
              <a:rPr lang="en-GB" sz="2800" spc="-150" dirty="0" smtClean="0">
                <a:latin typeface="Arial Narrow" pitchFamily="34" charset="0"/>
                <a:ea typeface="+mn-ea"/>
              </a:rPr>
              <a:t> species which grow at  42</a:t>
            </a:r>
            <a:r>
              <a:rPr lang="en-GB" sz="2800" spc="-150" baseline="30000" dirty="0" smtClean="0">
                <a:latin typeface="Arial Narrow" pitchFamily="34" charset="0"/>
                <a:ea typeface="+mn-ea"/>
              </a:rPr>
              <a:t>0</a:t>
            </a:r>
            <a:r>
              <a:rPr lang="en-GB" sz="2800" spc="-150" dirty="0" smtClean="0">
                <a:latin typeface="Arial Narrow" pitchFamily="34" charset="0"/>
                <a:ea typeface="+mn-ea"/>
              </a:rPr>
              <a:t>C </a:t>
            </a:r>
          </a:p>
          <a:p>
            <a:pPr marL="640080" lvl="1" indent="-237744" algn="just" eaLnBrk="1" fontAlgn="auto" hangingPunct="1">
              <a:lnSpc>
                <a:spcPts val="2500"/>
              </a:lnSpc>
              <a:spcAft>
                <a:spcPts val="0"/>
              </a:spcAft>
              <a:defRPr/>
            </a:pPr>
            <a:r>
              <a:rPr lang="en-GB" b="1" i="1" spc="-150" dirty="0" smtClean="0">
                <a:solidFill>
                  <a:srgbClr val="FF0000"/>
                </a:solidFill>
                <a:latin typeface="Arial Narrow" pitchFamily="34" charset="0"/>
                <a:ea typeface="+mn-ea"/>
              </a:rPr>
              <a:t>C. </a:t>
            </a:r>
            <a:r>
              <a:rPr lang="en-GB" b="1" i="1" spc="-150" dirty="0" err="1" smtClean="0">
                <a:solidFill>
                  <a:srgbClr val="FF0000"/>
                </a:solidFill>
                <a:latin typeface="Arial Narrow" pitchFamily="34" charset="0"/>
                <a:ea typeface="+mn-ea"/>
              </a:rPr>
              <a:t>jejuni</a:t>
            </a:r>
            <a:r>
              <a:rPr lang="en-GB" b="1" i="1" spc="-150" dirty="0" smtClean="0">
                <a:solidFill>
                  <a:srgbClr val="FF0000"/>
                </a:solidFill>
                <a:latin typeface="Arial Narrow" pitchFamily="34" charset="0"/>
                <a:ea typeface="+mn-ea"/>
              </a:rPr>
              <a:t> </a:t>
            </a:r>
            <a:r>
              <a:rPr lang="en-GB" spc="-150" dirty="0" smtClean="0">
                <a:latin typeface="Arial Narrow" pitchFamily="34" charset="0"/>
                <a:ea typeface="+mn-ea"/>
              </a:rPr>
              <a:t>(</a:t>
            </a:r>
            <a:r>
              <a:rPr lang="en-US" dirty="0" smtClean="0">
                <a:latin typeface="Arial Narrow" panose="020B0606020202030204" pitchFamily="34" charset="0"/>
              </a:rPr>
              <a:t>poultry</a:t>
            </a:r>
            <a:r>
              <a:rPr lang="en-US" dirty="0">
                <a:latin typeface="Arial Narrow" panose="020B0606020202030204" pitchFamily="34" charset="0"/>
              </a:rPr>
              <a:t>; </a:t>
            </a:r>
            <a:r>
              <a:rPr lang="en-US" dirty="0" smtClean="0">
                <a:latin typeface="Arial Narrow" panose="020B0606020202030204" pitchFamily="34" charset="0"/>
              </a:rPr>
              <a:t>humans)</a:t>
            </a:r>
            <a:r>
              <a:rPr lang="en-GB" i="1" spc="-150" dirty="0" smtClean="0">
                <a:latin typeface="Arial Narrow" pitchFamily="34" charset="0"/>
                <a:ea typeface="+mn-ea"/>
              </a:rPr>
              <a:t> C. coli</a:t>
            </a:r>
            <a:r>
              <a:rPr lang="en-GB" spc="-150" dirty="0">
                <a:latin typeface="Arial Narrow" pitchFamily="34" charset="0"/>
                <a:ea typeface="+mn-ea"/>
              </a:rPr>
              <a:t> (</a:t>
            </a:r>
            <a:r>
              <a:rPr lang="en-GB" spc="-150" dirty="0" smtClean="0">
                <a:latin typeface="Arial Narrow" pitchFamily="34" charset="0"/>
                <a:ea typeface="+mn-ea"/>
              </a:rPr>
              <a:t>porcine; human)</a:t>
            </a:r>
          </a:p>
          <a:p>
            <a:pPr marL="640080" lvl="1" indent="-237744" algn="just" eaLnBrk="1" fontAlgn="auto" hangingPunct="1">
              <a:lnSpc>
                <a:spcPts val="2500"/>
              </a:lnSpc>
              <a:spcAft>
                <a:spcPts val="0"/>
              </a:spcAft>
              <a:defRPr/>
            </a:pPr>
            <a:r>
              <a:rPr lang="en-GB" b="1" i="1" spc="-150" dirty="0">
                <a:solidFill>
                  <a:srgbClr val="FF0000"/>
                </a:solidFill>
                <a:latin typeface="Arial Narrow" pitchFamily="34" charset="0"/>
              </a:rPr>
              <a:t>C. </a:t>
            </a:r>
            <a:r>
              <a:rPr lang="en-GB" b="1" i="1" spc="-150" dirty="0" err="1" smtClean="0">
                <a:solidFill>
                  <a:srgbClr val="FF0000"/>
                </a:solidFill>
                <a:latin typeface="Arial Narrow" pitchFamily="34" charset="0"/>
              </a:rPr>
              <a:t>jejuni</a:t>
            </a:r>
            <a:r>
              <a:rPr lang="en-GB" b="1" i="1" spc="-150" dirty="0" smtClean="0">
                <a:solidFill>
                  <a:srgbClr val="FF0000"/>
                </a:solidFill>
                <a:latin typeface="Arial Narrow" pitchFamily="34" charset="0"/>
              </a:rPr>
              <a:t>  </a:t>
            </a:r>
            <a:r>
              <a:rPr lang="en-US" altLang="en-US" dirty="0" smtClean="0">
                <a:latin typeface="Arial Narrow" panose="020B0606020202030204" pitchFamily="34" charset="0"/>
              </a:rPr>
              <a:t>accounts </a:t>
            </a:r>
            <a:r>
              <a:rPr lang="en-US" altLang="en-US" dirty="0">
                <a:latin typeface="Arial Narrow" panose="020B0606020202030204" pitchFamily="34" charset="0"/>
              </a:rPr>
              <a:t>for </a:t>
            </a:r>
            <a:r>
              <a:rPr lang="en-US" altLang="en-US" dirty="0" smtClean="0">
                <a:latin typeface="Arial Narrow" panose="020B0606020202030204" pitchFamily="34" charset="0"/>
              </a:rPr>
              <a:t>&gt;80</a:t>
            </a:r>
            <a:r>
              <a:rPr lang="en-US" altLang="en-US" dirty="0">
                <a:latin typeface="Arial Narrow" panose="020B0606020202030204" pitchFamily="34" charset="0"/>
              </a:rPr>
              <a:t>% of all </a:t>
            </a:r>
            <a:r>
              <a:rPr lang="en-US" altLang="en-US" i="1" dirty="0" smtClean="0">
                <a:latin typeface="Arial Narrow" panose="020B0606020202030204" pitchFamily="34" charset="0"/>
              </a:rPr>
              <a:t>Campylobacter </a:t>
            </a:r>
            <a:r>
              <a:rPr lang="en-US" altLang="en-US" dirty="0" smtClean="0">
                <a:latin typeface="Arial Narrow" panose="020B0606020202030204" pitchFamily="34" charset="0"/>
              </a:rPr>
              <a:t>infection</a:t>
            </a:r>
            <a:endParaRPr lang="en-GB" spc="-150" dirty="0" smtClean="0">
              <a:latin typeface="Arial Narrow" pitchFamily="34" charset="0"/>
              <a:ea typeface="+mn-ea"/>
            </a:endParaRPr>
          </a:p>
          <a:p>
            <a:pPr marL="240030" indent="-237744" algn="just" eaLnBrk="1" fontAlgn="auto" hangingPunct="1">
              <a:lnSpc>
                <a:spcPts val="2500"/>
              </a:lnSpc>
              <a:spcAft>
                <a:spcPts val="0"/>
              </a:spcAft>
              <a:defRPr/>
            </a:pPr>
            <a:r>
              <a:rPr lang="en-GB" sz="2800" spc="-150" dirty="0" smtClean="0">
                <a:latin typeface="Arial Narrow" pitchFamily="34" charset="0"/>
                <a:ea typeface="+mn-ea"/>
              </a:rPr>
              <a:t>Non-</a:t>
            </a:r>
            <a:r>
              <a:rPr lang="en-GB" sz="2800" spc="-150" dirty="0" err="1" smtClean="0">
                <a:latin typeface="Arial Narrow" pitchFamily="34" charset="0"/>
                <a:ea typeface="+mn-ea"/>
              </a:rPr>
              <a:t>thermotolerant</a:t>
            </a:r>
            <a:r>
              <a:rPr lang="en-GB" sz="2800" spc="-150" dirty="0" smtClean="0">
                <a:latin typeface="Arial Narrow" pitchFamily="34" charset="0"/>
                <a:ea typeface="+mn-ea"/>
              </a:rPr>
              <a:t> - grow at 25</a:t>
            </a:r>
            <a:r>
              <a:rPr lang="en-GB" sz="2800" spc="-150" baseline="30000" dirty="0" smtClean="0">
                <a:latin typeface="Arial Narrow" pitchFamily="34" charset="0"/>
                <a:ea typeface="+mn-ea"/>
              </a:rPr>
              <a:t>0</a:t>
            </a:r>
            <a:r>
              <a:rPr lang="en-GB" sz="2800" spc="-150" dirty="0" smtClean="0">
                <a:latin typeface="Arial Narrow" pitchFamily="34" charset="0"/>
                <a:ea typeface="+mn-ea"/>
              </a:rPr>
              <a:t>C (</a:t>
            </a:r>
            <a:r>
              <a:rPr lang="en-GB" sz="2800" i="1" spc="-150" dirty="0" smtClean="0">
                <a:latin typeface="Arial Narrow" pitchFamily="34" charset="0"/>
                <a:ea typeface="+mn-ea"/>
              </a:rPr>
              <a:t>C. </a:t>
            </a:r>
            <a:r>
              <a:rPr lang="en-GB" sz="2800" i="1" spc="-150" dirty="0" err="1" smtClean="0">
                <a:latin typeface="Arial Narrow" pitchFamily="34" charset="0"/>
                <a:ea typeface="+mn-ea"/>
              </a:rPr>
              <a:t>fetus</a:t>
            </a:r>
            <a:r>
              <a:rPr lang="en-GB" sz="2800" i="1" spc="-150" dirty="0" smtClean="0">
                <a:latin typeface="Arial Narrow" pitchFamily="34" charset="0"/>
                <a:ea typeface="+mn-ea"/>
              </a:rPr>
              <a:t>;  </a:t>
            </a:r>
            <a:r>
              <a:rPr lang="en-US" sz="2800" dirty="0" smtClean="0">
                <a:latin typeface="Arial Narrow" panose="020B0606020202030204" pitchFamily="34" charset="0"/>
              </a:rPr>
              <a:t>veterinary </a:t>
            </a:r>
            <a:r>
              <a:rPr lang="en-US" sz="2800" dirty="0">
                <a:latin typeface="Arial Narrow" panose="020B0606020202030204" pitchFamily="34" charset="0"/>
              </a:rPr>
              <a:t>pathogen</a:t>
            </a:r>
            <a:r>
              <a:rPr lang="en-GB" sz="2800" spc="-150" dirty="0" smtClean="0">
                <a:latin typeface="Arial Narrow" pitchFamily="34" charset="0"/>
                <a:ea typeface="+mn-ea"/>
              </a:rPr>
              <a:t>)</a:t>
            </a:r>
          </a:p>
          <a:p>
            <a:pPr marL="365760" indent="-283464" algn="just" eaLnBrk="1" fontAlgn="auto" hangingPunct="1">
              <a:lnSpc>
                <a:spcPts val="2500"/>
              </a:lnSpc>
              <a:spcAft>
                <a:spcPts val="0"/>
              </a:spcAft>
              <a:defRPr/>
            </a:pPr>
            <a:r>
              <a:rPr lang="en-GB" sz="2800" spc="-150" dirty="0" smtClean="0">
                <a:latin typeface="Arial Narrow" pitchFamily="34" charset="0"/>
                <a:ea typeface="+mn-ea"/>
              </a:rPr>
              <a:t>Primarily zoonotic  with variety of animals (reservoirs) for infection</a:t>
            </a:r>
          </a:p>
          <a:p>
            <a:pPr marL="365760" indent="-283464" algn="just" eaLnBrk="1" fontAlgn="auto" hangingPunct="1">
              <a:lnSpc>
                <a:spcPts val="2500"/>
              </a:lnSpc>
              <a:spcAft>
                <a:spcPts val="0"/>
              </a:spcAft>
              <a:defRPr/>
            </a:pPr>
            <a:r>
              <a:rPr lang="en-GB" sz="2800" spc="-150" dirty="0" smtClean="0">
                <a:latin typeface="Arial Narrow" pitchFamily="34" charset="0"/>
                <a:ea typeface="+mn-ea"/>
              </a:rPr>
              <a:t>Also, food animal such as poultry, cattle, sheep and pigs</a:t>
            </a:r>
            <a:endParaRPr lang="en-GB" sz="2800" spc="-150" dirty="0">
              <a:latin typeface="Arial Narrow" pitchFamily="34" charset="0"/>
              <a:ea typeface="+mn-ea"/>
            </a:endParaRPr>
          </a:p>
        </p:txBody>
      </p:sp>
      <p:sp>
        <p:nvSpPr>
          <p:cNvPr id="35840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5840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2103454-B2FD-4BD1-90B6-DF222017D194}" type="slidenum">
              <a:rPr lang="ar-SA" altLang="en-US" smtClean="0">
                <a:solidFill>
                  <a:srgbClr val="898989"/>
                </a:solidFill>
                <a:latin typeface="Calibri" pitchFamily="34" charset="0"/>
              </a:rPr>
              <a:pPr eaLnBrk="1" hangingPunct="1"/>
              <a:t>253</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863047985"/>
      </p:ext>
    </p:extLst>
  </p:cSld>
  <p:clrMapOvr>
    <a:masterClrMapping/>
  </p:clrMapOvr>
  <p:transition>
    <p:wipe/>
  </p:transition>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p:txBody>
          <a:bodyPr>
            <a:noAutofit/>
          </a:bodyPr>
          <a:lstStyle/>
          <a:p>
            <a:pPr eaLnBrk="1" hangingPunct="1">
              <a:defRPr/>
            </a:pPr>
            <a:r>
              <a:rPr lang="en-GB" sz="6000" b="1" i="1" dirty="0" smtClean="0">
                <a:solidFill>
                  <a:srgbClr val="002060"/>
                </a:solidFill>
                <a:latin typeface="Arial Narrow" pitchFamily="34" charset="0"/>
                <a:ea typeface="+mj-ea"/>
                <a:cs typeface="Majalla UI"/>
              </a:rPr>
              <a:t>Campylobacter</a:t>
            </a:r>
          </a:p>
        </p:txBody>
      </p:sp>
      <p:sp>
        <p:nvSpPr>
          <p:cNvPr id="4" name="Content Placeholder 3"/>
          <p:cNvSpPr>
            <a:spLocks noGrp="1"/>
          </p:cNvSpPr>
          <p:nvPr>
            <p:ph idx="1"/>
          </p:nvPr>
        </p:nvSpPr>
        <p:spPr>
          <a:xfrm>
            <a:off x="304800" y="1295400"/>
            <a:ext cx="8534400" cy="5181600"/>
          </a:xfrm>
        </p:spPr>
        <p:txBody>
          <a:bodyPr>
            <a:noAutofit/>
          </a:bodyPr>
          <a:lstStyle/>
          <a:p>
            <a:pPr algn="just" eaLnBrk="1" hangingPunct="1">
              <a:lnSpc>
                <a:spcPts val="2900"/>
              </a:lnSpc>
              <a:defRPr/>
            </a:pPr>
            <a:r>
              <a:rPr lang="en-GB" sz="2800" i="1" dirty="0" smtClean="0">
                <a:latin typeface="Arial Narrow" pitchFamily="34" charset="0"/>
                <a:ea typeface="+mn-ea"/>
                <a:cs typeface="Majalla UI"/>
              </a:rPr>
              <a:t>Campylobacter </a:t>
            </a:r>
            <a:r>
              <a:rPr lang="en-GB" sz="2800" dirty="0" smtClean="0">
                <a:latin typeface="Arial Narrow" pitchFamily="34" charset="0"/>
                <a:ea typeface="+mn-ea"/>
                <a:cs typeface="Majalla UI"/>
              </a:rPr>
              <a:t>is the main causative agent of diarrhoea (enteritis ), mainly children, in developing countries</a:t>
            </a:r>
            <a:endParaRPr lang="en-GB" sz="2800" i="1" dirty="0" smtClean="0">
              <a:latin typeface="Arial Narrow" pitchFamily="34" charset="0"/>
              <a:ea typeface="+mn-ea"/>
              <a:cs typeface="Majalla UI"/>
            </a:endParaRPr>
          </a:p>
          <a:p>
            <a:pPr algn="just" eaLnBrk="1" hangingPunct="1">
              <a:lnSpc>
                <a:spcPts val="2900"/>
              </a:lnSpc>
              <a:defRPr/>
            </a:pPr>
            <a:r>
              <a:rPr lang="en-GB" sz="2800" i="1" dirty="0" smtClean="0">
                <a:latin typeface="Arial Narrow" pitchFamily="34" charset="0"/>
                <a:ea typeface="+mn-ea"/>
                <a:cs typeface="Majalla UI"/>
              </a:rPr>
              <a:t>C. </a:t>
            </a:r>
            <a:r>
              <a:rPr lang="en-GB" sz="2800" i="1" dirty="0" err="1" smtClean="0">
                <a:latin typeface="Arial Narrow" pitchFamily="34" charset="0"/>
                <a:ea typeface="+mn-ea"/>
                <a:cs typeface="Majalla UI"/>
              </a:rPr>
              <a:t>jejuni</a:t>
            </a:r>
            <a:r>
              <a:rPr lang="en-GB" sz="2800" dirty="0" smtClean="0">
                <a:latin typeface="Arial Narrow" pitchFamily="34" charset="0"/>
                <a:ea typeface="+mn-ea"/>
                <a:cs typeface="Majalla UI"/>
              </a:rPr>
              <a:t>, </a:t>
            </a:r>
            <a:r>
              <a:rPr lang="en-GB" sz="2800" i="1" dirty="0" smtClean="0">
                <a:latin typeface="Arial Narrow" pitchFamily="34" charset="0"/>
                <a:ea typeface="+mn-ea"/>
                <a:cs typeface="Majalla UI"/>
              </a:rPr>
              <a:t>E. coli</a:t>
            </a:r>
            <a:r>
              <a:rPr lang="en-GB" sz="2800" dirty="0" smtClean="0">
                <a:latin typeface="Arial Narrow" pitchFamily="34" charset="0"/>
                <a:ea typeface="+mn-ea"/>
                <a:cs typeface="Majalla UI"/>
              </a:rPr>
              <a:t> and Rotavirus are the three most common cause of infantile diarrhoea in the world</a:t>
            </a:r>
          </a:p>
          <a:p>
            <a:pPr algn="just" eaLnBrk="1" hangingPunct="1">
              <a:lnSpc>
                <a:spcPts val="2900"/>
              </a:lnSpc>
              <a:defRPr/>
            </a:pPr>
            <a:r>
              <a:rPr lang="en-GB" sz="2800" dirty="0" smtClean="0">
                <a:latin typeface="Arial Narrow" pitchFamily="34" charset="0"/>
                <a:ea typeface="+mn-ea"/>
                <a:cs typeface="Majalla UI"/>
              </a:rPr>
              <a:t>Infections usually sporadic, occurring in summer</a:t>
            </a:r>
          </a:p>
          <a:p>
            <a:pPr algn="just" eaLnBrk="1" hangingPunct="1">
              <a:lnSpc>
                <a:spcPts val="2900"/>
              </a:lnSpc>
              <a:defRPr/>
            </a:pPr>
            <a:r>
              <a:rPr lang="en-GB" sz="2800" b="1" dirty="0" smtClean="0">
                <a:solidFill>
                  <a:srgbClr val="002060"/>
                </a:solidFill>
                <a:effectLst>
                  <a:outerShdw blurRad="38100" dist="38100" dir="2700000" algn="tl">
                    <a:srgbClr val="C0C0C0"/>
                  </a:outerShdw>
                </a:effectLst>
                <a:latin typeface="Arial Narrow" pitchFamily="34" charset="0"/>
                <a:ea typeface="+mn-ea"/>
              </a:rPr>
              <a:t>Mode of transmission</a:t>
            </a:r>
          </a:p>
          <a:p>
            <a:pPr marL="365760" indent="-283464" algn="just" eaLnBrk="1" fontAlgn="auto" hangingPunct="1">
              <a:lnSpc>
                <a:spcPts val="2900"/>
              </a:lnSpc>
              <a:spcAft>
                <a:spcPts val="0"/>
              </a:spcAft>
              <a:buFont typeface="Wingdings 2"/>
              <a:buChar char=""/>
              <a:defRPr/>
            </a:pPr>
            <a:r>
              <a:rPr lang="en-GB" sz="2800" dirty="0" smtClean="0">
                <a:latin typeface="Arial Narrow" pitchFamily="34" charset="0"/>
                <a:ea typeface="+mn-ea"/>
              </a:rPr>
              <a:t>Acquired by the </a:t>
            </a:r>
            <a:r>
              <a:rPr lang="en-GB" sz="2800" dirty="0" err="1" smtClean="0">
                <a:latin typeface="Arial Narrow" pitchFamily="34" charset="0"/>
                <a:ea typeface="+mn-ea"/>
              </a:rPr>
              <a:t>fecal</a:t>
            </a:r>
            <a:r>
              <a:rPr lang="en-GB" sz="2800" dirty="0" smtClean="0">
                <a:latin typeface="Arial Narrow" pitchFamily="34" charset="0"/>
                <a:ea typeface="+mn-ea"/>
              </a:rPr>
              <a:t>-oral route via ingestion of;</a:t>
            </a:r>
          </a:p>
          <a:p>
            <a:pPr marL="765810" lvl="1" indent="-283464" algn="just" eaLnBrk="1" fontAlgn="auto" hangingPunct="1">
              <a:lnSpc>
                <a:spcPts val="2900"/>
              </a:lnSpc>
              <a:spcAft>
                <a:spcPts val="0"/>
              </a:spcAft>
              <a:buFont typeface="Wingdings 2"/>
              <a:buChar char=""/>
              <a:defRPr/>
            </a:pPr>
            <a:r>
              <a:rPr lang="en-GB" dirty="0" smtClean="0">
                <a:latin typeface="Arial Narrow" pitchFamily="34" charset="0"/>
                <a:ea typeface="+mn-ea"/>
              </a:rPr>
              <a:t>Improperly handled  or cooked food primarily poultry</a:t>
            </a:r>
          </a:p>
          <a:p>
            <a:pPr marL="365760" indent="-283464" algn="just" eaLnBrk="1" fontAlgn="auto" hangingPunct="1">
              <a:lnSpc>
                <a:spcPts val="2900"/>
              </a:lnSpc>
              <a:spcAft>
                <a:spcPts val="0"/>
              </a:spcAft>
              <a:buFont typeface="Wingdings 2"/>
              <a:buChar char=""/>
              <a:defRPr/>
            </a:pPr>
            <a:r>
              <a:rPr lang="en-GB" sz="2800" dirty="0" smtClean="0">
                <a:latin typeface="Arial Narrow" pitchFamily="34" charset="0"/>
                <a:ea typeface="+mn-ea"/>
              </a:rPr>
              <a:t>Also, drinking of un-pasteurized milk</a:t>
            </a:r>
          </a:p>
          <a:p>
            <a:pPr marL="365760" indent="-283464" algn="just" eaLnBrk="1" fontAlgn="auto" hangingPunct="1">
              <a:lnSpc>
                <a:spcPts val="2900"/>
              </a:lnSpc>
              <a:spcAft>
                <a:spcPts val="0"/>
              </a:spcAft>
              <a:buFont typeface="Wingdings 2"/>
              <a:buChar char=""/>
              <a:defRPr/>
            </a:pPr>
            <a:r>
              <a:rPr lang="en-GB" sz="2800" dirty="0" smtClean="0">
                <a:latin typeface="Arial Narrow" pitchFamily="34" charset="0"/>
                <a:ea typeface="+mn-ea"/>
              </a:rPr>
              <a:t>Children is the most commonly affected worldwide</a:t>
            </a:r>
          </a:p>
          <a:p>
            <a:pPr marL="365760" indent="-283464" algn="just" eaLnBrk="1" fontAlgn="auto" hangingPunct="1">
              <a:lnSpc>
                <a:spcPts val="2900"/>
              </a:lnSpc>
              <a:spcAft>
                <a:spcPts val="0"/>
              </a:spcAft>
              <a:buFont typeface="Wingdings 2"/>
              <a:buChar char=""/>
              <a:defRPr/>
            </a:pPr>
            <a:r>
              <a:rPr lang="en-GB" sz="2800" b="1" dirty="0" smtClean="0">
                <a:solidFill>
                  <a:srgbClr val="002060"/>
                </a:solidFill>
                <a:effectLst>
                  <a:outerShdw blurRad="38100" dist="38100" dir="2700000" algn="tl">
                    <a:srgbClr val="C0C0C0"/>
                  </a:outerShdw>
                </a:effectLst>
                <a:latin typeface="Arial Narrow" pitchFamily="34" charset="0"/>
                <a:ea typeface="+mn-ea"/>
              </a:rPr>
              <a:t>Incubation period</a:t>
            </a:r>
          </a:p>
          <a:p>
            <a:pPr marL="365760" indent="-283464" algn="just" eaLnBrk="1" fontAlgn="auto" hangingPunct="1">
              <a:lnSpc>
                <a:spcPts val="2900"/>
              </a:lnSpc>
              <a:spcAft>
                <a:spcPts val="0"/>
              </a:spcAft>
              <a:buFont typeface="Wingdings 2"/>
              <a:buChar char=""/>
              <a:defRPr/>
            </a:pPr>
            <a:r>
              <a:rPr lang="en-US" altLang="zh-TW" sz="2800" dirty="0" smtClean="0">
                <a:latin typeface="Arial Narrow" pitchFamily="34" charset="0"/>
                <a:ea typeface="+mn-ea"/>
              </a:rPr>
              <a:t>The illness appears to last from 2-7 days</a:t>
            </a:r>
          </a:p>
        </p:txBody>
      </p:sp>
      <p:sp>
        <p:nvSpPr>
          <p:cNvPr id="359429" name="Footer Placeholder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59430"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731ABD5F-DB81-40E5-A611-A16D08BBD52E}" type="slidenum">
              <a:rPr lang="ar-SA" altLang="en-US" smtClean="0">
                <a:solidFill>
                  <a:srgbClr val="898989"/>
                </a:solidFill>
                <a:latin typeface="Calibri" pitchFamily="34" charset="0"/>
              </a:rPr>
              <a:pPr eaLnBrk="1" hangingPunct="1"/>
              <a:t>254</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419322983"/>
      </p:ext>
    </p:extLst>
  </p:cSld>
  <p:clrMapOvr>
    <a:masterClrMapping/>
  </p:clrMapOvr>
  <p:transition/>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2"/>
          <p:cNvSpPr>
            <a:spLocks noGrp="1"/>
          </p:cNvSpPr>
          <p:nvPr>
            <p:ph type="title"/>
          </p:nvPr>
        </p:nvSpPr>
        <p:spPr/>
        <p:txBody>
          <a:bodyPr>
            <a:normAutofit/>
          </a:bodyPr>
          <a:lstStyle/>
          <a:p>
            <a:pPr marL="365760" indent="-283464" eaLnBrk="1" fontAlgn="auto" hangingPunct="1">
              <a:spcAft>
                <a:spcPts val="0"/>
              </a:spcAft>
              <a:defRPr/>
            </a:pPr>
            <a:r>
              <a:rPr lang="en-GB" b="1" dirty="0" smtClean="0">
                <a:solidFill>
                  <a:srgbClr val="002060"/>
                </a:solidFill>
                <a:latin typeface="Arial Narrow" pitchFamily="34" charset="0"/>
                <a:ea typeface="+mj-ea"/>
              </a:rPr>
              <a:t>Pathogenesis and Virulence factor</a:t>
            </a:r>
          </a:p>
        </p:txBody>
      </p:sp>
      <p:sp>
        <p:nvSpPr>
          <p:cNvPr id="4" name="Content Placeholder 3"/>
          <p:cNvSpPr>
            <a:spLocks noGrp="1"/>
          </p:cNvSpPr>
          <p:nvPr>
            <p:ph idx="1"/>
          </p:nvPr>
        </p:nvSpPr>
        <p:spPr>
          <a:xfrm>
            <a:off x="457200" y="1493838"/>
            <a:ext cx="8229600" cy="4830762"/>
          </a:xfrm>
        </p:spPr>
        <p:txBody>
          <a:bodyPr>
            <a:noAutofit/>
          </a:bodyPr>
          <a:lstStyle/>
          <a:p>
            <a:pPr marL="596646" indent="-514350" algn="just" eaLnBrk="1" fontAlgn="auto" hangingPunct="1">
              <a:lnSpc>
                <a:spcPts val="2800"/>
              </a:lnSpc>
              <a:spcAft>
                <a:spcPts val="0"/>
              </a:spcAft>
              <a:buFont typeface="+mj-lt"/>
              <a:buAutoNum type="arabicPeriod"/>
              <a:defRPr/>
            </a:pPr>
            <a:r>
              <a:rPr lang="en-US" altLang="zh-TW" sz="2800" i="1" dirty="0" smtClean="0">
                <a:latin typeface="Arial Narrow" pitchFamily="34" charset="0"/>
                <a:ea typeface="+mn-ea"/>
              </a:rPr>
              <a:t>C. </a:t>
            </a:r>
            <a:r>
              <a:rPr lang="en-US" altLang="zh-TW" sz="2800" i="1" dirty="0" err="1" smtClean="0">
                <a:latin typeface="Arial Narrow" pitchFamily="34" charset="0"/>
                <a:ea typeface="+mn-ea"/>
              </a:rPr>
              <a:t>jejuni</a:t>
            </a:r>
            <a:r>
              <a:rPr lang="en-US" altLang="zh-TW" sz="2800" dirty="0" smtClean="0">
                <a:latin typeface="Arial Narrow" pitchFamily="34" charset="0"/>
                <a:ea typeface="+mn-ea"/>
              </a:rPr>
              <a:t> infection vary considerably from asymptomatic to severe bloody diarrhea, high fever, and prostration</a:t>
            </a:r>
            <a:endParaRPr lang="en-GB" sz="2800" dirty="0" smtClean="0">
              <a:latin typeface="Arial Narrow" pitchFamily="34" charset="0"/>
              <a:ea typeface="+mn-ea"/>
            </a:endParaRPr>
          </a:p>
          <a:p>
            <a:pPr marL="596646" indent="-514350" algn="just" eaLnBrk="1" fontAlgn="auto" hangingPunct="1">
              <a:lnSpc>
                <a:spcPts val="2800"/>
              </a:lnSpc>
              <a:spcAft>
                <a:spcPts val="0"/>
              </a:spcAft>
              <a:buFont typeface="+mj-lt"/>
              <a:buAutoNum type="arabicPeriod"/>
              <a:defRPr/>
            </a:pPr>
            <a:r>
              <a:rPr lang="en-GB" sz="2800" dirty="0" err="1" smtClean="0">
                <a:latin typeface="Arial Narrow" pitchFamily="34" charset="0"/>
                <a:ea typeface="+mn-ea"/>
              </a:rPr>
              <a:t>Enterocolitis</a:t>
            </a:r>
            <a:r>
              <a:rPr lang="en-GB" sz="2800" dirty="0" smtClean="0">
                <a:latin typeface="Arial Narrow" pitchFamily="34" charset="0"/>
                <a:ea typeface="+mn-ea"/>
              </a:rPr>
              <a:t> begins as watery, foul smelling diarrhoea followed by bloody stools accompanied by fever, headache and sever abdominal cramps</a:t>
            </a:r>
          </a:p>
          <a:p>
            <a:pPr marL="596646" indent="-514350" algn="just" eaLnBrk="1" fontAlgn="auto" hangingPunct="1">
              <a:lnSpc>
                <a:spcPts val="2800"/>
              </a:lnSpc>
              <a:spcAft>
                <a:spcPts val="0"/>
              </a:spcAft>
              <a:buFont typeface="+mj-lt"/>
              <a:buAutoNum type="arabicPeriod"/>
              <a:defRPr/>
            </a:pPr>
            <a:r>
              <a:rPr lang="en-GB" sz="2800" dirty="0" smtClean="0">
                <a:latin typeface="Arial Narrow" pitchFamily="34" charset="0"/>
                <a:ea typeface="+mn-ea"/>
              </a:rPr>
              <a:t>Systemic infection: bacteremia (very rare)</a:t>
            </a:r>
          </a:p>
          <a:p>
            <a:pPr marL="871284" lvl="1" indent="-514350" algn="just" eaLnBrk="1" fontAlgn="auto" hangingPunct="1">
              <a:lnSpc>
                <a:spcPts val="2800"/>
              </a:lnSpc>
              <a:spcAft>
                <a:spcPts val="0"/>
              </a:spcAft>
              <a:buFont typeface="Arial" pitchFamily="34" charset="0"/>
              <a:buChar char="•"/>
              <a:defRPr/>
            </a:pPr>
            <a:r>
              <a:rPr lang="en-GB" dirty="0" smtClean="0">
                <a:latin typeface="Arial Narrow" pitchFamily="34" charset="0"/>
                <a:ea typeface="+mn-ea"/>
              </a:rPr>
              <a:t>Rarely </a:t>
            </a:r>
            <a:r>
              <a:rPr lang="en-GB" i="1" dirty="0" smtClean="0">
                <a:latin typeface="Arial Narrow" pitchFamily="34" charset="0"/>
                <a:ea typeface="+mn-ea"/>
              </a:rPr>
              <a:t>C. </a:t>
            </a:r>
            <a:r>
              <a:rPr lang="en-GB" i="1" dirty="0" err="1" smtClean="0">
                <a:latin typeface="Arial Narrow" pitchFamily="34" charset="0"/>
                <a:ea typeface="+mn-ea"/>
              </a:rPr>
              <a:t>jejuni</a:t>
            </a:r>
            <a:r>
              <a:rPr lang="en-GB" i="1" dirty="0" smtClean="0">
                <a:latin typeface="Arial Narrow" pitchFamily="34" charset="0"/>
                <a:ea typeface="+mn-ea"/>
              </a:rPr>
              <a:t> </a:t>
            </a:r>
            <a:r>
              <a:rPr lang="en-GB" dirty="0" smtClean="0">
                <a:latin typeface="Arial Narrow" pitchFamily="34" charset="0"/>
                <a:ea typeface="+mn-ea"/>
              </a:rPr>
              <a:t>spreads systematically (</a:t>
            </a:r>
            <a:r>
              <a:rPr lang="en-GB" dirty="0" err="1" smtClean="0">
                <a:latin typeface="Arial Narrow" pitchFamily="34" charset="0"/>
                <a:ea typeface="+mn-ea"/>
              </a:rPr>
              <a:t>bacteremia</a:t>
            </a:r>
            <a:r>
              <a:rPr lang="en-GB" dirty="0" smtClean="0">
                <a:latin typeface="Arial Narrow" pitchFamily="34" charset="0"/>
                <a:ea typeface="+mn-ea"/>
              </a:rPr>
              <a:t>) This organism multiply in the </a:t>
            </a:r>
            <a:r>
              <a:rPr lang="en-GB" b="1" u="sng" dirty="0" smtClean="0">
                <a:solidFill>
                  <a:srgbClr val="7030A0"/>
                </a:solidFill>
                <a:latin typeface="Arial Narrow" pitchFamily="34" charset="0"/>
                <a:ea typeface="+mn-ea"/>
              </a:rPr>
              <a:t>small intestine</a:t>
            </a:r>
            <a:r>
              <a:rPr lang="en-GB" dirty="0" smtClean="0">
                <a:latin typeface="Arial Narrow" pitchFamily="34" charset="0"/>
                <a:ea typeface="+mn-ea"/>
              </a:rPr>
              <a:t>, invade the epithelium and produce gastroenteritis</a:t>
            </a:r>
          </a:p>
          <a:p>
            <a:pPr marL="365760" indent="-283464" algn="just" eaLnBrk="1" fontAlgn="auto" hangingPunct="1">
              <a:lnSpc>
                <a:spcPts val="2800"/>
              </a:lnSpc>
              <a:spcAft>
                <a:spcPts val="0"/>
              </a:spcAft>
              <a:buFont typeface="Wingdings 2"/>
              <a:buChar char=""/>
              <a:defRPr/>
            </a:pPr>
            <a:r>
              <a:rPr lang="en-GB" sz="2800" b="1" dirty="0" smtClean="0">
                <a:solidFill>
                  <a:srgbClr val="7030A0"/>
                </a:solidFill>
                <a:effectLst>
                  <a:outerShdw blurRad="38100" dist="38100" dir="2700000" algn="tl">
                    <a:srgbClr val="C0C0C0"/>
                  </a:outerShdw>
                </a:effectLst>
                <a:latin typeface="Arial Narrow" pitchFamily="34" charset="0"/>
                <a:ea typeface="+mn-ea"/>
              </a:rPr>
              <a:t>Then</a:t>
            </a:r>
            <a:r>
              <a:rPr lang="en-GB" sz="2800" b="1" i="1" dirty="0" smtClean="0">
                <a:solidFill>
                  <a:srgbClr val="7030A0"/>
                </a:solidFill>
                <a:effectLst>
                  <a:outerShdw blurRad="38100" dist="38100" dir="2700000" algn="tl">
                    <a:srgbClr val="C0C0C0"/>
                  </a:outerShdw>
                </a:effectLst>
                <a:latin typeface="Arial Narrow" pitchFamily="34" charset="0"/>
                <a:ea typeface="+mn-ea"/>
              </a:rPr>
              <a:t> C.  </a:t>
            </a:r>
            <a:r>
              <a:rPr lang="en-GB" sz="2800" b="1" i="1" dirty="0" err="1" smtClean="0">
                <a:solidFill>
                  <a:srgbClr val="7030A0"/>
                </a:solidFill>
                <a:effectLst>
                  <a:outerShdw blurRad="38100" dist="38100" dir="2700000" algn="tl">
                    <a:srgbClr val="C0C0C0"/>
                  </a:outerShdw>
                </a:effectLst>
                <a:latin typeface="Arial Narrow" pitchFamily="34" charset="0"/>
                <a:ea typeface="+mn-ea"/>
              </a:rPr>
              <a:t>jejuni</a:t>
            </a:r>
            <a:r>
              <a:rPr lang="en-GB" sz="2800" b="1" i="1" dirty="0" smtClean="0">
                <a:solidFill>
                  <a:srgbClr val="7030A0"/>
                </a:solidFill>
                <a:effectLst>
                  <a:outerShdw blurRad="38100" dist="38100" dir="2700000" algn="tl">
                    <a:srgbClr val="C0C0C0"/>
                  </a:outerShdw>
                </a:effectLst>
                <a:latin typeface="Arial Narrow" pitchFamily="34" charset="0"/>
                <a:ea typeface="+mn-ea"/>
              </a:rPr>
              <a:t> </a:t>
            </a:r>
            <a:r>
              <a:rPr lang="en-GB" sz="2800" b="1" dirty="0" smtClean="0">
                <a:solidFill>
                  <a:srgbClr val="7030A0"/>
                </a:solidFill>
                <a:effectLst>
                  <a:outerShdw blurRad="38100" dist="38100" dir="2700000" algn="tl">
                    <a:srgbClr val="C0C0C0"/>
                  </a:outerShdw>
                </a:effectLst>
                <a:latin typeface="Arial Narrow" pitchFamily="34" charset="0"/>
                <a:ea typeface="+mn-ea"/>
              </a:rPr>
              <a:t>secretes</a:t>
            </a:r>
          </a:p>
          <a:p>
            <a:pPr marL="640080" lvl="1" indent="-237744" algn="just" eaLnBrk="1" fontAlgn="auto" hangingPunct="1">
              <a:lnSpc>
                <a:spcPts val="2800"/>
              </a:lnSpc>
              <a:spcAft>
                <a:spcPts val="0"/>
              </a:spcAft>
              <a:buFont typeface="Verdana"/>
              <a:buChar char="◦"/>
              <a:defRPr/>
            </a:pPr>
            <a:r>
              <a:rPr lang="en-GB" dirty="0" err="1" smtClean="0">
                <a:effectLst>
                  <a:outerShdw blurRad="38100" dist="38100" dir="2700000" algn="tl">
                    <a:srgbClr val="C0C0C0"/>
                  </a:outerShdw>
                </a:effectLst>
                <a:latin typeface="Arial Narrow" pitchFamily="34" charset="0"/>
                <a:ea typeface="+mn-ea"/>
              </a:rPr>
              <a:t>Enterotoxin</a:t>
            </a:r>
            <a:r>
              <a:rPr lang="en-GB" dirty="0" smtClean="0">
                <a:effectLst>
                  <a:outerShdw blurRad="38100" dist="38100" dir="2700000" algn="tl">
                    <a:srgbClr val="C0C0C0"/>
                  </a:outerShdw>
                </a:effectLst>
                <a:latin typeface="Arial Narrow" pitchFamily="34" charset="0"/>
                <a:ea typeface="+mn-ea"/>
              </a:rPr>
              <a:t> similar to cholera toxin  and </a:t>
            </a:r>
            <a:r>
              <a:rPr lang="en-GB" dirty="0" smtClean="0">
                <a:latin typeface="Arial Narrow" pitchFamily="34" charset="0"/>
                <a:ea typeface="+mn-ea"/>
              </a:rPr>
              <a:t>LT of </a:t>
            </a:r>
            <a:r>
              <a:rPr lang="en-GB" i="1" dirty="0" smtClean="0">
                <a:latin typeface="Arial Narrow" pitchFamily="34" charset="0"/>
                <a:ea typeface="+mn-ea"/>
              </a:rPr>
              <a:t>E. coli</a:t>
            </a:r>
          </a:p>
          <a:p>
            <a:pPr marL="640080" lvl="1" indent="-237744" algn="just" eaLnBrk="1" fontAlgn="auto" hangingPunct="1">
              <a:lnSpc>
                <a:spcPts val="2800"/>
              </a:lnSpc>
              <a:spcAft>
                <a:spcPts val="0"/>
              </a:spcAft>
              <a:buFont typeface="Verdana"/>
              <a:buChar char="◦"/>
              <a:defRPr/>
            </a:pPr>
            <a:r>
              <a:rPr lang="en-GB" dirty="0" err="1" smtClean="0">
                <a:latin typeface="Arial Narrow" pitchFamily="34" charset="0"/>
                <a:ea typeface="+mn-ea"/>
              </a:rPr>
              <a:t>Cytotoxin</a:t>
            </a:r>
            <a:r>
              <a:rPr lang="en-GB" dirty="0" smtClean="0">
                <a:latin typeface="Arial Narrow" pitchFamily="34" charset="0"/>
                <a:ea typeface="+mn-ea"/>
              </a:rPr>
              <a:t> that destroy mucosal cell</a:t>
            </a:r>
          </a:p>
        </p:txBody>
      </p:sp>
      <p:sp>
        <p:nvSpPr>
          <p:cNvPr id="360453" name="Footer Placeholder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6045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5707EE9-2DA4-4E41-92AF-B9993F6EEFF0}" type="slidenum">
              <a:rPr lang="ar-SA" altLang="en-US" smtClean="0">
                <a:solidFill>
                  <a:srgbClr val="898989"/>
                </a:solidFill>
                <a:latin typeface="Calibri" pitchFamily="34" charset="0"/>
              </a:rPr>
              <a:pPr eaLnBrk="1" hangingPunct="1"/>
              <a:t>255</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013388020"/>
      </p:ext>
    </p:extLst>
  </p:cSld>
  <p:clrMapOvr>
    <a:masterClrMapping/>
  </p:clrMapOvr>
  <p:transition/>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normAutofit/>
          </a:bodyPr>
          <a:lstStyle/>
          <a:p>
            <a:pPr eaLnBrk="1" hangingPunct="1">
              <a:defRPr/>
            </a:pPr>
            <a:r>
              <a:rPr lang="en-GB" sz="5400" b="1" dirty="0" smtClean="0">
                <a:solidFill>
                  <a:srgbClr val="002060"/>
                </a:solidFill>
                <a:latin typeface="Arial Narrow" pitchFamily="34" charset="0"/>
                <a:ea typeface="+mj-ea"/>
                <a:cs typeface="Majalla UI"/>
              </a:rPr>
              <a:t>Diagnosis of </a:t>
            </a:r>
            <a:r>
              <a:rPr lang="en-GB" sz="5400" b="1" i="1" dirty="0" smtClean="0">
                <a:solidFill>
                  <a:srgbClr val="002060"/>
                </a:solidFill>
                <a:latin typeface="Arial Narrow" pitchFamily="34" charset="0"/>
                <a:ea typeface="+mj-ea"/>
                <a:cs typeface="Majalla UI"/>
              </a:rPr>
              <a:t>C. </a:t>
            </a:r>
            <a:r>
              <a:rPr lang="en-GB" sz="5400" b="1" i="1" dirty="0" err="1" smtClean="0">
                <a:solidFill>
                  <a:srgbClr val="002060"/>
                </a:solidFill>
                <a:latin typeface="Arial Narrow" pitchFamily="34" charset="0"/>
                <a:ea typeface="+mj-ea"/>
                <a:cs typeface="Majalla UI"/>
              </a:rPr>
              <a:t>jejuni</a:t>
            </a:r>
            <a:endParaRPr lang="en-GB" sz="5400" b="1" i="1" dirty="0" smtClean="0">
              <a:solidFill>
                <a:srgbClr val="002060"/>
              </a:solidFill>
              <a:latin typeface="Arial Narrow" pitchFamily="34" charset="0"/>
              <a:ea typeface="+mj-ea"/>
              <a:cs typeface="Majalla UI"/>
            </a:endParaRPr>
          </a:p>
        </p:txBody>
      </p:sp>
      <p:sp>
        <p:nvSpPr>
          <p:cNvPr id="361475" name="Content Placeholder 2"/>
          <p:cNvSpPr>
            <a:spLocks noGrp="1"/>
          </p:cNvSpPr>
          <p:nvPr>
            <p:ph idx="1"/>
          </p:nvPr>
        </p:nvSpPr>
        <p:spPr>
          <a:xfrm>
            <a:off x="457200" y="1493838"/>
            <a:ext cx="8458200" cy="4906962"/>
          </a:xfrm>
        </p:spPr>
        <p:txBody>
          <a:bodyPr/>
          <a:lstStyle/>
          <a:p>
            <a:pPr marL="365125" indent="-282575" algn="just" eaLnBrk="1" hangingPunct="1">
              <a:lnSpc>
                <a:spcPts val="3100"/>
              </a:lnSpc>
              <a:buFont typeface="Wingdings 2" pitchFamily="18" charset="2"/>
              <a:buChar char=""/>
            </a:pPr>
            <a:r>
              <a:rPr lang="en-GB" altLang="en-US" b="1" dirty="0" smtClean="0">
                <a:solidFill>
                  <a:srgbClr val="7030A0"/>
                </a:solidFill>
                <a:latin typeface="Arial Narrow" pitchFamily="34" charset="0"/>
              </a:rPr>
              <a:t>Specimen</a:t>
            </a:r>
          </a:p>
          <a:p>
            <a:pPr marL="239713" indent="-236538" algn="just" eaLnBrk="1" hangingPunct="1">
              <a:lnSpc>
                <a:spcPts val="3100"/>
              </a:lnSpc>
              <a:buFont typeface="Verdana" pitchFamily="34" charset="0"/>
              <a:buChar char="◦"/>
            </a:pPr>
            <a:r>
              <a:rPr lang="en-GB" altLang="en-US" dirty="0" smtClean="0">
                <a:latin typeface="Arial Narrow" pitchFamily="34" charset="0"/>
              </a:rPr>
              <a:t>Stool culture is done on: </a:t>
            </a:r>
          </a:p>
          <a:p>
            <a:pPr marL="239713" indent="-236538" algn="just" eaLnBrk="1" hangingPunct="1">
              <a:lnSpc>
                <a:spcPts val="3100"/>
              </a:lnSpc>
              <a:buFont typeface="Verdana" pitchFamily="34" charset="0"/>
              <a:buChar char="◦"/>
            </a:pPr>
            <a:r>
              <a:rPr lang="en-GB" altLang="en-US" dirty="0" smtClean="0">
                <a:latin typeface="Arial Narrow" pitchFamily="34" charset="0"/>
              </a:rPr>
              <a:t>Selective medium  (</a:t>
            </a:r>
            <a:r>
              <a:rPr lang="en-GB" altLang="en-US" dirty="0" err="1" smtClean="0">
                <a:latin typeface="Arial Narrow" pitchFamily="34" charset="0"/>
              </a:rPr>
              <a:t>Skirrow’s</a:t>
            </a:r>
            <a:r>
              <a:rPr lang="en-GB" altLang="en-US" dirty="0" smtClean="0">
                <a:latin typeface="Arial Narrow" pitchFamily="34" charset="0"/>
              </a:rPr>
              <a:t> medium, Blood agar + </a:t>
            </a:r>
            <a:r>
              <a:rPr lang="en-GB" altLang="en-US" dirty="0" err="1" smtClean="0">
                <a:latin typeface="Arial Narrow" pitchFamily="34" charset="0"/>
              </a:rPr>
              <a:t>cefoperazone</a:t>
            </a:r>
            <a:r>
              <a:rPr lang="en-GB" altLang="en-US" dirty="0" smtClean="0">
                <a:latin typeface="Arial Narrow" pitchFamily="34" charset="0"/>
              </a:rPr>
              <a:t>, </a:t>
            </a:r>
            <a:r>
              <a:rPr lang="en-GB" altLang="en-US" dirty="0" err="1" smtClean="0">
                <a:latin typeface="Arial Narrow" pitchFamily="34" charset="0"/>
              </a:rPr>
              <a:t>vancomycin</a:t>
            </a:r>
            <a:r>
              <a:rPr lang="en-GB" altLang="en-US" dirty="0" smtClean="0">
                <a:latin typeface="Arial Narrow" pitchFamily="34" charset="0"/>
              </a:rPr>
              <a:t>, amphotericin B)</a:t>
            </a:r>
          </a:p>
          <a:p>
            <a:pPr marL="239713" indent="-236538" algn="just" eaLnBrk="1" hangingPunct="1">
              <a:lnSpc>
                <a:spcPts val="3100"/>
              </a:lnSpc>
              <a:buFont typeface="Verdana" pitchFamily="34" charset="0"/>
              <a:buChar char="◦"/>
            </a:pPr>
            <a:r>
              <a:rPr lang="en-GB" altLang="en-US" dirty="0" smtClean="0">
                <a:latin typeface="Arial Narrow" pitchFamily="34" charset="0"/>
              </a:rPr>
              <a:t>Incubation temperature at 42</a:t>
            </a:r>
            <a:r>
              <a:rPr lang="en-GB" altLang="en-US" baseline="30000" dirty="0" smtClean="0">
                <a:latin typeface="Arial Narrow" pitchFamily="34" charset="0"/>
              </a:rPr>
              <a:t>0</a:t>
            </a:r>
            <a:r>
              <a:rPr lang="en-GB" altLang="en-US" dirty="0" smtClean="0">
                <a:latin typeface="Arial Narrow" pitchFamily="34" charset="0"/>
              </a:rPr>
              <a:t>C in </a:t>
            </a:r>
            <a:r>
              <a:rPr lang="en-GB" altLang="en-US" dirty="0" err="1" smtClean="0">
                <a:latin typeface="Arial Narrow" pitchFamily="34" charset="0"/>
              </a:rPr>
              <a:t>microaerophilic</a:t>
            </a:r>
            <a:r>
              <a:rPr lang="en-GB" altLang="en-US" dirty="0" smtClean="0">
                <a:latin typeface="Arial Narrow" pitchFamily="34" charset="0"/>
              </a:rPr>
              <a:t> condition (5%CO</a:t>
            </a:r>
            <a:r>
              <a:rPr lang="en-GB" altLang="en-US" baseline="-25000" dirty="0" smtClean="0">
                <a:latin typeface="Arial Narrow" pitchFamily="34" charset="0"/>
              </a:rPr>
              <a:t>2</a:t>
            </a:r>
            <a:r>
              <a:rPr lang="en-GB" altLang="en-US" dirty="0" smtClean="0">
                <a:latin typeface="Arial Narrow" pitchFamily="34" charset="0"/>
              </a:rPr>
              <a:t>, 10%O</a:t>
            </a:r>
            <a:r>
              <a:rPr lang="en-GB" altLang="en-US" baseline="-25000" dirty="0" smtClean="0">
                <a:latin typeface="Arial Narrow" pitchFamily="34" charset="0"/>
              </a:rPr>
              <a:t>2</a:t>
            </a:r>
            <a:r>
              <a:rPr lang="en-GB" altLang="en-US" dirty="0" smtClean="0">
                <a:latin typeface="Arial Narrow" pitchFamily="34" charset="0"/>
              </a:rPr>
              <a:t> &amp; 85%N</a:t>
            </a:r>
            <a:r>
              <a:rPr lang="en-GB" altLang="en-US" baseline="-25000" dirty="0" smtClean="0">
                <a:latin typeface="Arial Narrow" pitchFamily="34" charset="0"/>
              </a:rPr>
              <a:t>2</a:t>
            </a:r>
            <a:r>
              <a:rPr lang="en-GB" altLang="en-US" dirty="0" smtClean="0">
                <a:latin typeface="Arial Narrow" pitchFamily="34" charset="0"/>
              </a:rPr>
              <a:t>) for 48-72 </a:t>
            </a:r>
            <a:r>
              <a:rPr lang="en-GB" altLang="en-US" dirty="0" err="1" smtClean="0">
                <a:latin typeface="Arial Narrow" pitchFamily="34" charset="0"/>
              </a:rPr>
              <a:t>hrs</a:t>
            </a:r>
            <a:endParaRPr lang="en-GB" altLang="en-US" dirty="0" smtClean="0">
              <a:latin typeface="Arial Narrow" pitchFamily="34" charset="0"/>
            </a:endParaRPr>
          </a:p>
          <a:p>
            <a:pPr marL="365125" indent="-282575" algn="just" eaLnBrk="1" hangingPunct="1">
              <a:lnSpc>
                <a:spcPts val="3100"/>
              </a:lnSpc>
              <a:buFont typeface="Wingdings 2" pitchFamily="18" charset="2"/>
              <a:buChar char=""/>
            </a:pPr>
            <a:r>
              <a:rPr lang="en-GB" altLang="en-US" b="1" dirty="0" smtClean="0">
                <a:solidFill>
                  <a:srgbClr val="7030A0"/>
                </a:solidFill>
                <a:latin typeface="Arial Narrow" pitchFamily="34" charset="0"/>
              </a:rPr>
              <a:t>Gram-stain</a:t>
            </a:r>
          </a:p>
          <a:p>
            <a:pPr marL="239713" indent="-236538" algn="just" eaLnBrk="1" hangingPunct="1">
              <a:lnSpc>
                <a:spcPts val="3100"/>
              </a:lnSpc>
              <a:buFont typeface="Verdana" pitchFamily="34" charset="0"/>
              <a:buChar char="◦"/>
            </a:pPr>
            <a:r>
              <a:rPr lang="en-GB" altLang="en-US" dirty="0" smtClean="0">
                <a:latin typeface="Arial Narrow" pitchFamily="34" charset="0"/>
              </a:rPr>
              <a:t>Gram stain examination of the colony should be performed along with oxidase test</a:t>
            </a:r>
          </a:p>
          <a:p>
            <a:pPr marL="239713" indent="-236538" algn="just" eaLnBrk="1" hangingPunct="1">
              <a:lnSpc>
                <a:spcPts val="3100"/>
              </a:lnSpc>
              <a:buFont typeface="Verdana" pitchFamily="34" charset="0"/>
              <a:buChar char="◦"/>
            </a:pPr>
            <a:r>
              <a:rPr lang="en-GB" altLang="en-US" dirty="0" smtClean="0">
                <a:latin typeface="Arial Narrow" pitchFamily="34" charset="0"/>
              </a:rPr>
              <a:t>Oxidase +</a:t>
            </a:r>
            <a:r>
              <a:rPr lang="en-GB" altLang="en-US" dirty="0" err="1" smtClean="0">
                <a:latin typeface="Arial Narrow" pitchFamily="34" charset="0"/>
              </a:rPr>
              <a:t>ve</a:t>
            </a:r>
            <a:r>
              <a:rPr lang="en-GB" altLang="en-US" dirty="0" smtClean="0">
                <a:latin typeface="Arial Narrow" pitchFamily="34" charset="0"/>
              </a:rPr>
              <a:t> colony exhibiting characteristic Gram stain appearance can be reported as Campylobacter</a:t>
            </a:r>
            <a:endParaRPr lang="en-GB" altLang="en-US" b="1" dirty="0" smtClean="0">
              <a:latin typeface="Arial Narrow" pitchFamily="34" charset="0"/>
            </a:endParaRPr>
          </a:p>
        </p:txBody>
      </p:sp>
      <p:sp>
        <p:nvSpPr>
          <p:cNvPr id="361477"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6147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6B17A6A-CE58-4BD4-9072-A0BC3416524D}" type="slidenum">
              <a:rPr lang="ar-SA" altLang="en-US" smtClean="0">
                <a:solidFill>
                  <a:srgbClr val="898989"/>
                </a:solidFill>
                <a:latin typeface="Calibri" pitchFamily="34" charset="0"/>
              </a:rPr>
              <a:pPr eaLnBrk="1" hangingPunct="1"/>
              <a:t>256</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718177132"/>
      </p:ext>
    </p:extLst>
  </p:cSld>
  <p:clrMapOvr>
    <a:masterClrMapping/>
  </p:clrMapOvr>
  <p:transition/>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ormAutofit/>
          </a:bodyPr>
          <a:lstStyle/>
          <a:p>
            <a:pPr eaLnBrk="1" hangingPunct="1">
              <a:defRPr/>
            </a:pPr>
            <a:r>
              <a:rPr lang="en-GB" b="1" dirty="0" smtClean="0">
                <a:solidFill>
                  <a:srgbClr val="002060"/>
                </a:solidFill>
                <a:latin typeface="Arial Narrow" pitchFamily="34" charset="0"/>
                <a:ea typeface="+mj-ea"/>
                <a:cs typeface="Majalla UI"/>
              </a:rPr>
              <a:t>Diagnosis &amp; Treatment</a:t>
            </a:r>
          </a:p>
        </p:txBody>
      </p:sp>
      <p:sp>
        <p:nvSpPr>
          <p:cNvPr id="363523" name="Content Placeholder 2"/>
          <p:cNvSpPr>
            <a:spLocks noGrp="1"/>
          </p:cNvSpPr>
          <p:nvPr>
            <p:ph idx="1"/>
          </p:nvPr>
        </p:nvSpPr>
        <p:spPr>
          <a:xfrm>
            <a:off x="457200" y="1371600"/>
            <a:ext cx="8382000" cy="4800600"/>
          </a:xfrm>
        </p:spPr>
        <p:txBody>
          <a:bodyPr/>
          <a:lstStyle/>
          <a:p>
            <a:pPr marL="539750" indent="-457200" algn="just" eaLnBrk="1" hangingPunct="1">
              <a:defRPr/>
            </a:pPr>
            <a:r>
              <a:rPr lang="en-GB" altLang="en-US" b="1" dirty="0" smtClean="0">
                <a:solidFill>
                  <a:srgbClr val="0070C0"/>
                </a:solidFill>
                <a:latin typeface="Arial Narrow" pitchFamily="34" charset="0"/>
              </a:rPr>
              <a:t>Special test for </a:t>
            </a:r>
            <a:r>
              <a:rPr lang="en-GB" altLang="en-US" b="1" i="1" dirty="0" smtClean="0">
                <a:solidFill>
                  <a:srgbClr val="0070C0"/>
                </a:solidFill>
                <a:latin typeface="Arial Narrow" pitchFamily="34" charset="0"/>
              </a:rPr>
              <a:t>C. </a:t>
            </a:r>
            <a:r>
              <a:rPr lang="en-GB" altLang="en-US" b="1" i="1" dirty="0" err="1" smtClean="0">
                <a:solidFill>
                  <a:srgbClr val="0070C0"/>
                </a:solidFill>
                <a:latin typeface="Arial Narrow" pitchFamily="34" charset="0"/>
              </a:rPr>
              <a:t>jejuni</a:t>
            </a:r>
            <a:endParaRPr lang="en-GB" altLang="en-US" b="1" i="1" dirty="0">
              <a:solidFill>
                <a:srgbClr val="0070C0"/>
              </a:solidFill>
              <a:latin typeface="Arial Narrow" pitchFamily="34" charset="0"/>
            </a:endParaRPr>
          </a:p>
          <a:p>
            <a:pPr marL="539750" indent="-457200" algn="just" eaLnBrk="1" hangingPunct="1">
              <a:defRPr/>
            </a:pPr>
            <a:r>
              <a:rPr lang="en-GB" altLang="en-US" dirty="0" err="1" smtClean="0">
                <a:latin typeface="Arial Narrow" pitchFamily="34" charset="0"/>
              </a:rPr>
              <a:t>Hippurate</a:t>
            </a:r>
            <a:r>
              <a:rPr lang="en-GB" altLang="en-US" dirty="0" smtClean="0">
                <a:latin typeface="Arial Narrow" pitchFamily="34" charset="0"/>
              </a:rPr>
              <a:t> hydrolysis is the major test for distinguishing between </a:t>
            </a:r>
            <a:r>
              <a:rPr lang="en-GB" altLang="en-US" i="1" dirty="0" smtClean="0">
                <a:latin typeface="Arial Narrow" pitchFamily="34" charset="0"/>
              </a:rPr>
              <a:t>C. </a:t>
            </a:r>
            <a:r>
              <a:rPr lang="en-GB" altLang="en-US" i="1" dirty="0" err="1" smtClean="0">
                <a:latin typeface="Arial Narrow" pitchFamily="34" charset="0"/>
              </a:rPr>
              <a:t>jejuni</a:t>
            </a:r>
            <a:r>
              <a:rPr lang="en-GB" altLang="en-US" dirty="0" smtClean="0">
                <a:latin typeface="Arial Narrow" pitchFamily="34" charset="0"/>
              </a:rPr>
              <a:t> (positive) and other</a:t>
            </a:r>
            <a:r>
              <a:rPr lang="en-GB" altLang="en-US" i="1" dirty="0" smtClean="0">
                <a:latin typeface="Arial Narrow" pitchFamily="34" charset="0"/>
              </a:rPr>
              <a:t> Campylobacter spp</a:t>
            </a:r>
            <a:r>
              <a:rPr lang="en-GB" altLang="en-US" dirty="0" smtClean="0">
                <a:latin typeface="Arial Narrow" pitchFamily="34" charset="0"/>
              </a:rPr>
              <a:t>.</a:t>
            </a:r>
            <a:endParaRPr lang="en-GB" altLang="en-US" i="1" dirty="0" smtClean="0">
              <a:latin typeface="Arial Narrow" pitchFamily="34" charset="0"/>
            </a:endParaRPr>
          </a:p>
          <a:p>
            <a:pPr marL="365125" indent="-282575" algn="just" eaLnBrk="1" hangingPunct="1">
              <a:buFont typeface="Wingdings 2" pitchFamily="18" charset="2"/>
              <a:buChar char=""/>
              <a:defRPr/>
            </a:pPr>
            <a:r>
              <a:rPr lang="en-GB" altLang="en-US" b="1" dirty="0" smtClean="0">
                <a:solidFill>
                  <a:srgbClr val="0070C0"/>
                </a:solidFill>
                <a:latin typeface="Arial Narrow" pitchFamily="34" charset="0"/>
              </a:rPr>
              <a:t>Treatment</a:t>
            </a:r>
          </a:p>
          <a:p>
            <a:pPr marL="365125" indent="-282575" algn="just" eaLnBrk="1" hangingPunct="1">
              <a:buFont typeface="Wingdings 2" pitchFamily="18" charset="2"/>
              <a:buChar char=""/>
              <a:defRPr/>
            </a:pPr>
            <a:r>
              <a:rPr lang="en-GB" altLang="en-US" i="1" dirty="0" smtClean="0">
                <a:latin typeface="Arial Narrow" pitchFamily="34" charset="0"/>
              </a:rPr>
              <a:t>Campylobacter </a:t>
            </a:r>
            <a:r>
              <a:rPr lang="en-GB" altLang="en-US" i="1" dirty="0" err="1" smtClean="0">
                <a:latin typeface="Arial Narrow" pitchFamily="34" charset="0"/>
              </a:rPr>
              <a:t>jejuni</a:t>
            </a:r>
            <a:r>
              <a:rPr lang="en-GB" altLang="en-US" i="1" dirty="0" smtClean="0">
                <a:latin typeface="Arial Narrow" pitchFamily="34" charset="0"/>
              </a:rPr>
              <a:t> </a:t>
            </a:r>
            <a:r>
              <a:rPr lang="en-GB" altLang="en-US" dirty="0" smtClean="0">
                <a:latin typeface="Arial Narrow" pitchFamily="34" charset="0"/>
              </a:rPr>
              <a:t>isolates have variable susceptibilities to a variety of antimicrobials</a:t>
            </a:r>
          </a:p>
          <a:p>
            <a:pPr marL="639763" lvl="1" indent="-236538" algn="just" eaLnBrk="1" hangingPunct="1">
              <a:buFont typeface="Verdana" pitchFamily="34" charset="0"/>
              <a:buChar char="◦"/>
              <a:defRPr/>
            </a:pPr>
            <a:r>
              <a:rPr lang="en-GB" altLang="en-US" sz="3200" b="1" dirty="0" smtClean="0">
                <a:latin typeface="Arial Narrow" pitchFamily="34" charset="0"/>
              </a:rPr>
              <a:t>Azithromycin and erythromycin (</a:t>
            </a:r>
            <a:r>
              <a:rPr lang="en-GB" altLang="en-US" sz="3200" dirty="0" smtClean="0">
                <a:latin typeface="Arial Narrow" pitchFamily="34" charset="0"/>
              </a:rPr>
              <a:t>Macrolides)</a:t>
            </a:r>
            <a:r>
              <a:rPr lang="en-GB" altLang="en-US" sz="3200" b="1" dirty="0" smtClean="0">
                <a:latin typeface="Arial Narrow" pitchFamily="34" charset="0"/>
              </a:rPr>
              <a:t> are the drug of choice</a:t>
            </a:r>
          </a:p>
        </p:txBody>
      </p:sp>
      <p:sp>
        <p:nvSpPr>
          <p:cNvPr id="362501"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6250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69EBEEF-BF01-41AA-BAF6-BFD97C273906}" type="slidenum">
              <a:rPr lang="ar-SA" altLang="en-US" smtClean="0">
                <a:solidFill>
                  <a:srgbClr val="898989"/>
                </a:solidFill>
                <a:latin typeface="Calibri" pitchFamily="34" charset="0"/>
              </a:rPr>
              <a:pPr eaLnBrk="1" hangingPunct="1"/>
              <a:t>257</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4246591807"/>
      </p:ext>
    </p:extLst>
  </p:cSld>
  <p:clrMapOvr>
    <a:masterClrMapping/>
  </p:clrMapOvr>
  <p:transition/>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Title 1"/>
          <p:cNvSpPr>
            <a:spLocks noGrp="1"/>
          </p:cNvSpPr>
          <p:nvPr>
            <p:ph type="title"/>
          </p:nvPr>
        </p:nvSpPr>
        <p:spPr>
          <a:xfrm>
            <a:off x="457200" y="274638"/>
            <a:ext cx="8229600" cy="792162"/>
          </a:xfrm>
        </p:spPr>
        <p:txBody>
          <a:bodyPr/>
          <a:lstStyle/>
          <a:p>
            <a:pPr eaLnBrk="1" hangingPunct="1"/>
            <a:r>
              <a:rPr lang="en-GB" altLang="en-US" sz="4800" b="1" smtClean="0">
                <a:solidFill>
                  <a:srgbClr val="002060"/>
                </a:solidFill>
                <a:latin typeface="Arial Narrow" pitchFamily="34" charset="0"/>
                <a:ea typeface="Majalla UI"/>
                <a:cs typeface="Majalla UI"/>
              </a:rPr>
              <a:t>4. Helicobacter</a:t>
            </a:r>
            <a:endParaRPr lang="en-GB" altLang="en-US" sz="4800" b="1" smtClean="0">
              <a:solidFill>
                <a:srgbClr val="002060"/>
              </a:solidFill>
              <a:latin typeface="Arial Narrow" pitchFamily="34" charset="0"/>
            </a:endParaRPr>
          </a:p>
        </p:txBody>
      </p:sp>
      <p:sp>
        <p:nvSpPr>
          <p:cNvPr id="363523" name="Content Placeholder 2"/>
          <p:cNvSpPr>
            <a:spLocks noGrp="1"/>
          </p:cNvSpPr>
          <p:nvPr>
            <p:ph idx="1"/>
          </p:nvPr>
        </p:nvSpPr>
        <p:spPr>
          <a:xfrm>
            <a:off x="457200" y="1189038"/>
            <a:ext cx="8229600" cy="5287962"/>
          </a:xfrm>
        </p:spPr>
        <p:txBody>
          <a:bodyPr/>
          <a:lstStyle/>
          <a:p>
            <a:pPr marL="365125" indent="-282575" algn="just" eaLnBrk="1" hangingPunct="1">
              <a:lnSpc>
                <a:spcPts val="2600"/>
              </a:lnSpc>
            </a:pPr>
            <a:r>
              <a:rPr lang="en-GB" altLang="en-US" sz="2800" i="1" dirty="0" smtClean="0">
                <a:latin typeface="Arial Narrow" pitchFamily="34" charset="0"/>
              </a:rPr>
              <a:t>Helicobacter </a:t>
            </a:r>
            <a:r>
              <a:rPr lang="en-GB" altLang="en-US" sz="2800" dirty="0" smtClean="0">
                <a:latin typeface="Arial Narrow" pitchFamily="34" charset="0"/>
              </a:rPr>
              <a:t>is closely resemble to</a:t>
            </a:r>
            <a:r>
              <a:rPr lang="en-GB" altLang="en-US" sz="2800" i="1" dirty="0" smtClean="0">
                <a:latin typeface="Arial Narrow" pitchFamily="34" charset="0"/>
              </a:rPr>
              <a:t> Campylobacter</a:t>
            </a:r>
          </a:p>
          <a:p>
            <a:pPr marL="365125" indent="-282575" algn="just" eaLnBrk="1" hangingPunct="1">
              <a:lnSpc>
                <a:spcPts val="2600"/>
              </a:lnSpc>
            </a:pPr>
            <a:r>
              <a:rPr lang="en-GB" altLang="en-US" sz="2800" dirty="0" smtClean="0">
                <a:latin typeface="Arial Narrow" pitchFamily="34" charset="0"/>
              </a:rPr>
              <a:t>Gram-negative spiral bacilli</a:t>
            </a:r>
          </a:p>
          <a:p>
            <a:pPr marL="365125" indent="-282575" algn="just" eaLnBrk="1" hangingPunct="1">
              <a:lnSpc>
                <a:spcPts val="2600"/>
              </a:lnSpc>
            </a:pPr>
            <a:r>
              <a:rPr lang="en-GB" altLang="en-US" sz="2800" dirty="0" smtClean="0">
                <a:latin typeface="Arial Narrow" pitchFamily="34" charset="0"/>
              </a:rPr>
              <a:t>Non-spore forming</a:t>
            </a:r>
          </a:p>
          <a:p>
            <a:pPr marL="365125" indent="-282575" algn="just" eaLnBrk="1" hangingPunct="1">
              <a:lnSpc>
                <a:spcPts val="2600"/>
              </a:lnSpc>
            </a:pPr>
            <a:r>
              <a:rPr lang="en-GB" altLang="en-US" sz="2800" dirty="0" smtClean="0">
                <a:latin typeface="Arial Narrow" pitchFamily="34" charset="0"/>
              </a:rPr>
              <a:t>Motile by multiple polar flagella</a:t>
            </a:r>
          </a:p>
          <a:p>
            <a:pPr marL="365125" indent="-282575" algn="just" eaLnBrk="1" hangingPunct="1">
              <a:lnSpc>
                <a:spcPts val="2600"/>
              </a:lnSpc>
            </a:pPr>
            <a:r>
              <a:rPr lang="en-GB" altLang="en-US" sz="2800" dirty="0" err="1" smtClean="0">
                <a:latin typeface="Arial Narrow" pitchFamily="34" charset="0"/>
              </a:rPr>
              <a:t>Microaerophilic</a:t>
            </a:r>
            <a:endParaRPr lang="en-GB" altLang="en-US" sz="2800" dirty="0" smtClean="0">
              <a:latin typeface="Arial Narrow" pitchFamily="34" charset="0"/>
            </a:endParaRPr>
          </a:p>
          <a:p>
            <a:pPr marL="365125" indent="-282575" algn="just" eaLnBrk="1" hangingPunct="1">
              <a:lnSpc>
                <a:spcPts val="2600"/>
              </a:lnSpc>
            </a:pPr>
            <a:r>
              <a:rPr lang="en-GB" altLang="en-US" sz="2800" dirty="0" smtClean="0">
                <a:latin typeface="Arial Narrow" pitchFamily="34" charset="0"/>
              </a:rPr>
              <a:t>Grow at 37</a:t>
            </a:r>
            <a:r>
              <a:rPr lang="en-GB" altLang="en-US" sz="2800" baseline="30000" dirty="0" smtClean="0">
                <a:latin typeface="Arial Narrow" pitchFamily="34" charset="0"/>
              </a:rPr>
              <a:t>0</a:t>
            </a:r>
            <a:r>
              <a:rPr lang="en-GB" altLang="en-US" sz="2800" dirty="0" smtClean="0">
                <a:latin typeface="Arial Narrow" pitchFamily="34" charset="0"/>
              </a:rPr>
              <a:t>C and slow growing organism (7-10 days)</a:t>
            </a:r>
          </a:p>
          <a:p>
            <a:pPr marL="365125" indent="-282575" algn="just" eaLnBrk="1" hangingPunct="1">
              <a:lnSpc>
                <a:spcPts val="2600"/>
              </a:lnSpc>
            </a:pPr>
            <a:r>
              <a:rPr lang="en-GB" altLang="en-US" sz="2800" dirty="0" smtClean="0">
                <a:latin typeface="Arial Narrow" pitchFamily="34" charset="0"/>
              </a:rPr>
              <a:t>Requires enriched media with blood, </a:t>
            </a:r>
            <a:r>
              <a:rPr lang="en-GB" altLang="en-US" sz="2800" dirty="0" err="1" smtClean="0">
                <a:latin typeface="Arial Narrow" pitchFamily="34" charset="0"/>
              </a:rPr>
              <a:t>hemin</a:t>
            </a:r>
            <a:endParaRPr lang="en-GB" altLang="en-US" sz="2800" dirty="0" smtClean="0">
              <a:latin typeface="Arial Narrow" pitchFamily="34" charset="0"/>
            </a:endParaRPr>
          </a:p>
          <a:p>
            <a:pPr marL="365125" indent="-282575" algn="just" eaLnBrk="1" hangingPunct="1">
              <a:lnSpc>
                <a:spcPts val="2600"/>
              </a:lnSpc>
            </a:pPr>
            <a:r>
              <a:rPr lang="en-GB" altLang="en-US" sz="2800" dirty="0" smtClean="0">
                <a:latin typeface="Arial Narrow" pitchFamily="34" charset="0"/>
              </a:rPr>
              <a:t>Such supplements protects the organism from oxygen free radicals, H</a:t>
            </a:r>
            <a:r>
              <a:rPr lang="en-GB" altLang="en-US" sz="2800" baseline="-25000" dirty="0" smtClean="0">
                <a:latin typeface="Arial Narrow" pitchFamily="34" charset="0"/>
              </a:rPr>
              <a:t>2</a:t>
            </a:r>
            <a:r>
              <a:rPr lang="en-GB" altLang="en-US" sz="2800" dirty="0" smtClean="0">
                <a:latin typeface="Arial Narrow" pitchFamily="34" charset="0"/>
              </a:rPr>
              <a:t>O</a:t>
            </a:r>
            <a:r>
              <a:rPr lang="en-GB" altLang="en-US" sz="2800" baseline="-25000" dirty="0" smtClean="0">
                <a:latin typeface="Arial Narrow" pitchFamily="34" charset="0"/>
              </a:rPr>
              <a:t>2</a:t>
            </a:r>
            <a:r>
              <a:rPr lang="en-GB" altLang="en-US" sz="2800" dirty="0" smtClean="0">
                <a:latin typeface="Arial Narrow" pitchFamily="34" charset="0"/>
              </a:rPr>
              <a:t> and fatty acids present in the media</a:t>
            </a:r>
          </a:p>
          <a:p>
            <a:pPr marL="365125" indent="-282575" algn="just" eaLnBrk="1" hangingPunct="1">
              <a:lnSpc>
                <a:spcPts val="2600"/>
              </a:lnSpc>
            </a:pPr>
            <a:r>
              <a:rPr lang="en-GB" altLang="en-US" sz="2800" dirty="0" err="1" smtClean="0">
                <a:latin typeface="Arial Narrow" pitchFamily="34" charset="0"/>
              </a:rPr>
              <a:t>Oxidase</a:t>
            </a:r>
            <a:r>
              <a:rPr lang="en-GB" altLang="en-US" sz="2800" dirty="0" smtClean="0">
                <a:latin typeface="Arial Narrow" pitchFamily="34" charset="0"/>
              </a:rPr>
              <a:t> and catalase positive</a:t>
            </a:r>
          </a:p>
          <a:p>
            <a:pPr marL="365125" indent="-282575" algn="just" eaLnBrk="1" hangingPunct="1">
              <a:lnSpc>
                <a:spcPts val="2600"/>
              </a:lnSpc>
            </a:pPr>
            <a:r>
              <a:rPr lang="en-GB" altLang="en-US" sz="2800" i="1" dirty="0" smtClean="0">
                <a:latin typeface="Arial Narrow" pitchFamily="34" charset="0"/>
              </a:rPr>
              <a:t>Helicobacter </a:t>
            </a:r>
            <a:r>
              <a:rPr lang="en-GB" altLang="en-US" sz="2800" dirty="0" smtClean="0">
                <a:latin typeface="Arial Narrow" pitchFamily="34" charset="0"/>
              </a:rPr>
              <a:t>is</a:t>
            </a:r>
            <a:r>
              <a:rPr lang="en-GB" altLang="en-US" sz="2800" i="1" dirty="0" smtClean="0">
                <a:latin typeface="Arial Narrow" pitchFamily="34" charset="0"/>
              </a:rPr>
              <a:t> </a:t>
            </a:r>
            <a:r>
              <a:rPr lang="en-GB" altLang="en-US" sz="2800" dirty="0" err="1" smtClean="0">
                <a:latin typeface="Arial Narrow" pitchFamily="34" charset="0"/>
              </a:rPr>
              <a:t>urease</a:t>
            </a:r>
            <a:r>
              <a:rPr lang="en-GB" altLang="en-US" sz="2800" dirty="0" smtClean="0">
                <a:latin typeface="Arial Narrow" pitchFamily="34" charset="0"/>
              </a:rPr>
              <a:t> +</a:t>
            </a:r>
            <a:r>
              <a:rPr lang="en-GB" altLang="en-US" sz="2800" dirty="0" err="1" smtClean="0">
                <a:latin typeface="Arial Narrow" pitchFamily="34" charset="0"/>
              </a:rPr>
              <a:t>ve</a:t>
            </a:r>
            <a:r>
              <a:rPr lang="en-GB" altLang="en-US" sz="2800" dirty="0" smtClean="0">
                <a:latin typeface="Arial Narrow" pitchFamily="34" charset="0"/>
              </a:rPr>
              <a:t> while </a:t>
            </a:r>
            <a:r>
              <a:rPr lang="en-GB" altLang="en-US" sz="2800" i="1" dirty="0" smtClean="0">
                <a:latin typeface="Arial Narrow" pitchFamily="34" charset="0"/>
              </a:rPr>
              <a:t>Campylobacter </a:t>
            </a:r>
            <a:r>
              <a:rPr lang="en-GB" altLang="en-US" sz="2800" dirty="0" smtClean="0">
                <a:latin typeface="Arial Narrow" pitchFamily="34" charset="0"/>
              </a:rPr>
              <a:t>-</a:t>
            </a:r>
            <a:r>
              <a:rPr lang="en-GB" altLang="en-US" sz="2800" dirty="0" err="1" smtClean="0">
                <a:latin typeface="Arial Narrow" pitchFamily="34" charset="0"/>
              </a:rPr>
              <a:t>ve</a:t>
            </a:r>
            <a:endParaRPr lang="en-GB" altLang="en-US" sz="2800" dirty="0" smtClean="0">
              <a:latin typeface="Arial Narrow" pitchFamily="34" charset="0"/>
            </a:endParaRPr>
          </a:p>
          <a:p>
            <a:pPr marL="365125" indent="-282575" algn="just" eaLnBrk="1" hangingPunct="1">
              <a:lnSpc>
                <a:spcPts val="2600"/>
              </a:lnSpc>
            </a:pPr>
            <a:r>
              <a:rPr lang="en-GB" altLang="en-US" sz="2800" dirty="0" smtClean="0">
                <a:latin typeface="Arial Narrow" pitchFamily="34" charset="0"/>
                <a:ea typeface="Majalla UI"/>
                <a:cs typeface="Majalla UI"/>
              </a:rPr>
              <a:t>It survives in acidic environment of stomach &amp; duodenum</a:t>
            </a:r>
          </a:p>
          <a:p>
            <a:pPr marL="365125" indent="-282575" algn="just" eaLnBrk="1" hangingPunct="1">
              <a:lnSpc>
                <a:spcPts val="2600"/>
              </a:lnSpc>
            </a:pPr>
            <a:r>
              <a:rPr lang="en-GB" altLang="en-US" sz="2800" dirty="0" smtClean="0">
                <a:latin typeface="Arial Narrow" pitchFamily="34" charset="0"/>
                <a:ea typeface="Majalla UI"/>
                <a:cs typeface="Majalla UI"/>
              </a:rPr>
              <a:t>It hides in mucus &amp; neutralizes acid in its local environment</a:t>
            </a:r>
          </a:p>
        </p:txBody>
      </p:sp>
      <p:sp>
        <p:nvSpPr>
          <p:cNvPr id="363525"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363526" name="Slide Number Placeholder 5"/>
          <p:cNvSpPr>
            <a:spLocks noGrp="1"/>
          </p:cNvSpPr>
          <p:nvPr>
            <p:ph type="sldNum" sz="quarter" idx="12"/>
          </p:nvPr>
        </p:nvSpPr>
        <p:spPr bwMode="auto">
          <a:noFill/>
          <a:ln>
            <a:miter lim="800000"/>
            <a:headEnd/>
            <a:tailEnd/>
          </a:ln>
        </p:spPr>
        <p:txBody>
          <a:bodyPr/>
          <a:lstStyle/>
          <a:p>
            <a:fld id="{A2C30E12-A856-49CC-B1CE-B52CEE71DFA1}" type="slidenum">
              <a:rPr lang="ar-SA" altLang="en-US" smtClean="0"/>
              <a:pPr/>
              <a:t>258</a:t>
            </a:fld>
            <a:endParaRPr lang="ar-SA" altLang="en-US" smtClean="0"/>
          </a:p>
        </p:txBody>
      </p:sp>
      <p:pic>
        <p:nvPicPr>
          <p:cNvPr id="363527" name="Picture 7" descr="http://www.cellsalive.com/pics/helico2.gif"/>
          <p:cNvPicPr>
            <a:picLocks noChangeAspect="1" noChangeArrowheads="1"/>
          </p:cNvPicPr>
          <p:nvPr/>
        </p:nvPicPr>
        <p:blipFill>
          <a:blip r:embed="rId2" cstate="print"/>
          <a:srcRect/>
          <a:stretch>
            <a:fillRect/>
          </a:stretch>
        </p:blipFill>
        <p:spPr bwMode="auto">
          <a:xfrm>
            <a:off x="6051550" y="1544638"/>
            <a:ext cx="2520950" cy="1655762"/>
          </a:xfrm>
          <a:prstGeom prst="rect">
            <a:avLst/>
          </a:prstGeom>
          <a:noFill/>
          <a:ln w="9525">
            <a:noFill/>
            <a:miter lim="800000"/>
            <a:headEnd/>
            <a:tailEnd/>
          </a:ln>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152400"/>
            <a:ext cx="8229600" cy="1143000"/>
          </a:xfrm>
        </p:spPr>
        <p:txBody>
          <a:bodyPr>
            <a:normAutofit/>
          </a:bodyPr>
          <a:lstStyle/>
          <a:p>
            <a:pPr eaLnBrk="1" hangingPunct="1">
              <a:defRPr/>
            </a:pPr>
            <a:r>
              <a:rPr lang="en-GB" b="1" dirty="0" smtClean="0">
                <a:solidFill>
                  <a:srgbClr val="002060"/>
                </a:solidFill>
                <a:latin typeface="Arial Narrow" pitchFamily="34" charset="0"/>
                <a:ea typeface="+mj-ea"/>
                <a:cs typeface="Majalla UI"/>
              </a:rPr>
              <a:t>Diseases Associated with </a:t>
            </a:r>
            <a:r>
              <a:rPr lang="en-GB" b="1" i="1" dirty="0" smtClean="0">
                <a:solidFill>
                  <a:srgbClr val="002060"/>
                </a:solidFill>
                <a:latin typeface="Arial Narrow" pitchFamily="34" charset="0"/>
                <a:ea typeface="+mj-ea"/>
                <a:cs typeface="Majalla UI"/>
              </a:rPr>
              <a:t>H. pylori</a:t>
            </a:r>
          </a:p>
        </p:txBody>
      </p:sp>
      <p:sp>
        <p:nvSpPr>
          <p:cNvPr id="3" name="Content Placeholder 2"/>
          <p:cNvSpPr>
            <a:spLocks noGrp="1"/>
          </p:cNvSpPr>
          <p:nvPr>
            <p:ph idx="1"/>
          </p:nvPr>
        </p:nvSpPr>
        <p:spPr>
          <a:xfrm>
            <a:off x="457200" y="1143000"/>
            <a:ext cx="8229600" cy="5334000"/>
          </a:xfrm>
        </p:spPr>
        <p:txBody>
          <a:bodyPr rtlCol="0">
            <a:noAutofit/>
          </a:bodyPr>
          <a:lstStyle/>
          <a:p>
            <a:pPr marL="596646" indent="-514350" algn="just" eaLnBrk="1" fontAlgn="auto" hangingPunct="1">
              <a:spcAft>
                <a:spcPts val="0"/>
              </a:spcAft>
              <a:buFont typeface="+mj-lt"/>
              <a:buAutoNum type="arabicPeriod"/>
              <a:defRPr/>
            </a:pPr>
            <a:r>
              <a:rPr lang="en-GB" sz="2800" b="1" dirty="0" smtClean="0">
                <a:solidFill>
                  <a:srgbClr val="7030A0"/>
                </a:solidFill>
                <a:latin typeface="Arial Narrow" pitchFamily="34" charset="0"/>
                <a:ea typeface="+mn-ea"/>
              </a:rPr>
              <a:t>Gastritis</a:t>
            </a:r>
            <a:r>
              <a:rPr lang="en-GB" sz="2800" dirty="0" smtClean="0">
                <a:latin typeface="Arial Narrow" pitchFamily="34" charset="0"/>
                <a:ea typeface="+mn-ea"/>
              </a:rPr>
              <a:t> (irritation &amp; inflammation of lining of stomach)</a:t>
            </a:r>
          </a:p>
          <a:p>
            <a:pPr marL="596646" indent="-514350" algn="just" eaLnBrk="1" fontAlgn="auto" hangingPunct="1">
              <a:spcAft>
                <a:spcPts val="0"/>
              </a:spcAft>
              <a:buFont typeface="Wingdings" pitchFamily="2" charset="2"/>
              <a:buChar char="§"/>
              <a:defRPr/>
            </a:pPr>
            <a:r>
              <a:rPr lang="en-GB" sz="2800" dirty="0" smtClean="0">
                <a:latin typeface="Arial Narrow" pitchFamily="34" charset="0"/>
                <a:ea typeface="+mn-ea"/>
              </a:rPr>
              <a:t>Symptoms include nausea, vomiting and frequent complaints about pain in the abdomen</a:t>
            </a:r>
          </a:p>
          <a:p>
            <a:pPr marL="596646" indent="-514350" algn="just" eaLnBrk="1" fontAlgn="auto" hangingPunct="1">
              <a:spcAft>
                <a:spcPts val="0"/>
              </a:spcAft>
              <a:buFont typeface="+mj-lt"/>
              <a:buAutoNum type="arabicPeriod" startAt="2"/>
              <a:defRPr/>
            </a:pPr>
            <a:r>
              <a:rPr lang="en-GB" sz="2800" b="1" dirty="0" smtClean="0">
                <a:solidFill>
                  <a:srgbClr val="7030A0"/>
                </a:solidFill>
                <a:latin typeface="Arial Narrow" pitchFamily="34" charset="0"/>
                <a:ea typeface="+mn-ea"/>
              </a:rPr>
              <a:t>Peptic and duodenal ulcer </a:t>
            </a:r>
          </a:p>
          <a:p>
            <a:pPr marL="596646" indent="-514350" algn="just" eaLnBrk="1" fontAlgn="auto" hangingPunct="1">
              <a:spcAft>
                <a:spcPts val="0"/>
              </a:spcAft>
              <a:buFont typeface="Wingdings" pitchFamily="2" charset="2"/>
              <a:buChar char="§"/>
              <a:defRPr/>
            </a:pPr>
            <a:r>
              <a:rPr lang="en-GB" sz="2800" dirty="0" smtClean="0">
                <a:latin typeface="Arial Narrow" pitchFamily="34" charset="0"/>
                <a:ea typeface="+mn-ea"/>
              </a:rPr>
              <a:t>Sores that form in the stomach or the duodenum</a:t>
            </a:r>
          </a:p>
          <a:p>
            <a:pPr marL="596646" indent="-514350" algn="just" eaLnBrk="1" fontAlgn="auto" hangingPunct="1">
              <a:spcAft>
                <a:spcPts val="0"/>
              </a:spcAft>
              <a:buFont typeface="Wingdings" pitchFamily="2" charset="2"/>
              <a:buChar char="§"/>
              <a:defRPr/>
            </a:pPr>
            <a:r>
              <a:rPr lang="en-GB" sz="2800" dirty="0" smtClean="0">
                <a:latin typeface="Arial Narrow" pitchFamily="34" charset="0"/>
                <a:ea typeface="+mn-ea"/>
              </a:rPr>
              <a:t>The common symptom is </a:t>
            </a:r>
            <a:r>
              <a:rPr lang="en-GB" sz="2800" b="1" u="sng" dirty="0" smtClean="0">
                <a:solidFill>
                  <a:srgbClr val="0070C0"/>
                </a:solidFill>
                <a:latin typeface="Arial Narrow" pitchFamily="34" charset="0"/>
                <a:ea typeface="+mn-ea"/>
              </a:rPr>
              <a:t>burning pain in abdomen</a:t>
            </a:r>
          </a:p>
          <a:p>
            <a:pPr marL="596646" indent="-514350" algn="just" eaLnBrk="1" fontAlgn="auto" hangingPunct="1">
              <a:spcAft>
                <a:spcPts val="0"/>
              </a:spcAft>
              <a:buFont typeface="Wingdings" pitchFamily="2" charset="2"/>
              <a:buChar char="§"/>
              <a:defRPr/>
            </a:pPr>
            <a:r>
              <a:rPr lang="en-GB" sz="2800" dirty="0" smtClean="0">
                <a:latin typeface="Arial Narrow" pitchFamily="34" charset="0"/>
                <a:ea typeface="+mn-ea"/>
              </a:rPr>
              <a:t>Ulcers that bleed, causing </a:t>
            </a:r>
            <a:r>
              <a:rPr lang="en-GB" sz="2800" dirty="0" err="1" smtClean="0">
                <a:latin typeface="Arial Narrow" pitchFamily="34" charset="0"/>
                <a:ea typeface="+mn-ea"/>
              </a:rPr>
              <a:t>hematemesis</a:t>
            </a:r>
            <a:r>
              <a:rPr lang="en-GB" sz="2800" dirty="0" smtClean="0">
                <a:latin typeface="Arial Narrow" pitchFamily="34" charset="0"/>
                <a:ea typeface="+mn-ea"/>
              </a:rPr>
              <a:t> (bloody vomit or vomit that looks like coffee grounds) or </a:t>
            </a:r>
            <a:r>
              <a:rPr lang="en-GB" sz="2800" dirty="0" err="1" smtClean="0">
                <a:latin typeface="Arial Narrow" pitchFamily="34" charset="0"/>
                <a:ea typeface="+mn-ea"/>
              </a:rPr>
              <a:t>melena</a:t>
            </a:r>
            <a:r>
              <a:rPr lang="en-GB" sz="2800" dirty="0" smtClean="0">
                <a:latin typeface="Arial Narrow" pitchFamily="34" charset="0"/>
                <a:ea typeface="+mn-ea"/>
              </a:rPr>
              <a:t> (stool that's black, bloody or looks like tar)</a:t>
            </a:r>
          </a:p>
          <a:p>
            <a:pPr marL="596646" indent="-514350" algn="just" eaLnBrk="1" fontAlgn="auto" hangingPunct="1">
              <a:spcAft>
                <a:spcPts val="0"/>
              </a:spcAft>
              <a:buFont typeface="+mj-lt"/>
              <a:buAutoNum type="arabicPeriod" startAt="3"/>
              <a:defRPr/>
            </a:pPr>
            <a:r>
              <a:rPr lang="en-GB" sz="2800" b="1" dirty="0" smtClean="0">
                <a:solidFill>
                  <a:srgbClr val="7030A0"/>
                </a:solidFill>
                <a:latin typeface="Arial Narrow" pitchFamily="34" charset="0"/>
                <a:ea typeface="+mn-ea"/>
              </a:rPr>
              <a:t>Stomach cancer later in life</a:t>
            </a:r>
          </a:p>
          <a:p>
            <a:pPr marL="365760" indent="-283464" algn="just" eaLnBrk="1" fontAlgn="auto" hangingPunct="1">
              <a:spcAft>
                <a:spcPts val="0"/>
              </a:spcAft>
              <a:buFont typeface="Wingdings" pitchFamily="2" charset="2"/>
              <a:buChar char="Ø"/>
              <a:defRPr/>
            </a:pPr>
            <a:r>
              <a:rPr lang="en-GB" sz="2800" b="1" dirty="0" smtClean="0">
                <a:latin typeface="Arial Narrow" pitchFamily="34" charset="0"/>
                <a:ea typeface="+mn-ea"/>
              </a:rPr>
              <a:t>No bacteremia or disseminated diseases occurs</a:t>
            </a:r>
          </a:p>
        </p:txBody>
      </p:sp>
      <p:sp>
        <p:nvSpPr>
          <p:cNvPr id="36454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64550" name="Slide Number Placeholder 4"/>
          <p:cNvSpPr>
            <a:spLocks noGrp="1"/>
          </p:cNvSpPr>
          <p:nvPr>
            <p:ph type="sldNum" sz="quarter" idx="12"/>
          </p:nvPr>
        </p:nvSpPr>
        <p:spPr bwMode="auto">
          <a:noFill/>
          <a:ln>
            <a:miter lim="800000"/>
            <a:headEnd/>
            <a:tailEnd/>
          </a:ln>
        </p:spPr>
        <p:txBody>
          <a:bodyPr/>
          <a:lstStyle/>
          <a:p>
            <a:fld id="{07883C02-4AA0-471D-ADA2-15561EF00274}" type="slidenum">
              <a:rPr lang="ar-SA" altLang="en-US" smtClean="0"/>
              <a:pPr/>
              <a:t>259</a:t>
            </a:fld>
            <a:endParaRPr lang="ar-SA" altLang="en-US"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26</a:t>
            </a:fld>
            <a:endParaRPr lang="ar-SA" altLang="en-US"/>
          </a:p>
        </p:txBody>
      </p:sp>
      <p:pic>
        <p:nvPicPr>
          <p:cNvPr id="7" name="Picture 2" descr="C:\Users\User\Pictures\Intercellular Bacteri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1450"/>
            <a:ext cx="7010400" cy="647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4302113"/>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Title 1"/>
          <p:cNvSpPr>
            <a:spLocks noGrp="1"/>
          </p:cNvSpPr>
          <p:nvPr>
            <p:ph type="title"/>
          </p:nvPr>
        </p:nvSpPr>
        <p:spPr>
          <a:xfrm>
            <a:off x="914400" y="274638"/>
            <a:ext cx="7772400" cy="796925"/>
          </a:xfrm>
        </p:spPr>
        <p:txBody>
          <a:bodyPr/>
          <a:lstStyle/>
          <a:p>
            <a:pPr eaLnBrk="1" hangingPunct="1"/>
            <a:r>
              <a:rPr lang="en-GB" altLang="en-US" b="1" smtClean="0">
                <a:solidFill>
                  <a:srgbClr val="002060"/>
                </a:solidFill>
                <a:latin typeface="Arial Narrow" pitchFamily="34" charset="0"/>
              </a:rPr>
              <a:t>Mode of transmission</a:t>
            </a:r>
          </a:p>
        </p:txBody>
      </p:sp>
      <p:sp>
        <p:nvSpPr>
          <p:cNvPr id="368643" name="Content Placeholder 2"/>
          <p:cNvSpPr>
            <a:spLocks noGrp="1"/>
          </p:cNvSpPr>
          <p:nvPr>
            <p:ph idx="1"/>
          </p:nvPr>
        </p:nvSpPr>
        <p:spPr>
          <a:xfrm>
            <a:off x="533400" y="1219200"/>
            <a:ext cx="8431213" cy="5181600"/>
          </a:xfrm>
        </p:spPr>
        <p:txBody>
          <a:bodyPr/>
          <a:lstStyle/>
          <a:p>
            <a:pPr algn="just" eaLnBrk="1" hangingPunct="1">
              <a:lnSpc>
                <a:spcPct val="150000"/>
              </a:lnSpc>
            </a:pPr>
            <a:r>
              <a:rPr lang="en-GB" altLang="en-US" sz="3000" dirty="0" smtClean="0">
                <a:latin typeface="Arial Narrow" pitchFamily="34" charset="0"/>
                <a:ea typeface="Majalla UI"/>
                <a:cs typeface="Majalla UI"/>
              </a:rPr>
              <a:t>Scientists suspect that </a:t>
            </a:r>
            <a:r>
              <a:rPr lang="en-GB" altLang="en-US" sz="3000" i="1" dirty="0" smtClean="0">
                <a:latin typeface="Arial Narrow" pitchFamily="34" charset="0"/>
                <a:ea typeface="Majalla UI"/>
                <a:cs typeface="Majalla UI"/>
              </a:rPr>
              <a:t>H. pylori</a:t>
            </a:r>
            <a:r>
              <a:rPr lang="en-GB" altLang="en-US" sz="3000" dirty="0" smtClean="0">
                <a:latin typeface="Arial Narrow" pitchFamily="34" charset="0"/>
                <a:ea typeface="Majalla UI"/>
                <a:cs typeface="Majalla UI"/>
              </a:rPr>
              <a:t> infection </a:t>
            </a:r>
            <a:r>
              <a:rPr lang="en-GB" altLang="en-US" sz="3000" u="sng" dirty="0" smtClean="0">
                <a:solidFill>
                  <a:srgbClr val="7030A0"/>
                </a:solidFill>
                <a:latin typeface="Arial Narrow" pitchFamily="34" charset="0"/>
                <a:ea typeface="Majalla UI"/>
                <a:cs typeface="Majalla UI"/>
              </a:rPr>
              <a:t>may be contagious</a:t>
            </a:r>
          </a:p>
          <a:p>
            <a:pPr algn="just" eaLnBrk="1" hangingPunct="1">
              <a:lnSpc>
                <a:spcPct val="150000"/>
              </a:lnSpc>
            </a:pPr>
            <a:r>
              <a:rPr lang="en-GB" altLang="en-US" sz="3000" dirty="0" smtClean="0">
                <a:latin typeface="Arial Narrow" pitchFamily="34" charset="0"/>
                <a:ea typeface="Majalla UI"/>
                <a:cs typeface="Majalla UI"/>
              </a:rPr>
              <a:t>The infection seems to run in families </a:t>
            </a:r>
          </a:p>
          <a:p>
            <a:pPr algn="just" eaLnBrk="1" hangingPunct="1">
              <a:lnSpc>
                <a:spcPct val="150000"/>
              </a:lnSpc>
            </a:pPr>
            <a:r>
              <a:rPr lang="en-GB" altLang="en-US" sz="3000" dirty="0" smtClean="0">
                <a:latin typeface="Arial Narrow" pitchFamily="34" charset="0"/>
                <a:ea typeface="Majalla UI"/>
                <a:cs typeface="Majalla UI"/>
              </a:rPr>
              <a:t>More common in crowded or unsanitary conditions</a:t>
            </a:r>
          </a:p>
          <a:p>
            <a:pPr algn="just" eaLnBrk="1" hangingPunct="1">
              <a:lnSpc>
                <a:spcPct val="150000"/>
              </a:lnSpc>
            </a:pPr>
            <a:r>
              <a:rPr lang="en-GB" altLang="en-US" sz="3000" dirty="0" smtClean="0">
                <a:latin typeface="Arial Narrow" pitchFamily="34" charset="0"/>
                <a:ea typeface="Majalla UI"/>
                <a:cs typeface="Majalla UI"/>
              </a:rPr>
              <a:t>Infection may be passed from person to person??</a:t>
            </a:r>
          </a:p>
          <a:p>
            <a:pPr algn="just" eaLnBrk="1" hangingPunct="1">
              <a:lnSpc>
                <a:spcPct val="150000"/>
              </a:lnSpc>
            </a:pPr>
            <a:r>
              <a:rPr lang="en-GB" altLang="en-US" sz="3000" dirty="0" smtClean="0">
                <a:latin typeface="Arial Narrow" pitchFamily="34" charset="0"/>
                <a:ea typeface="Majalla UI"/>
                <a:cs typeface="Majalla UI"/>
              </a:rPr>
              <a:t>How spread happens isn't really known</a:t>
            </a:r>
          </a:p>
          <a:p>
            <a:pPr algn="just" eaLnBrk="1" hangingPunct="1">
              <a:lnSpc>
                <a:spcPct val="150000"/>
              </a:lnSpc>
            </a:pPr>
            <a:r>
              <a:rPr lang="en-US" altLang="en-US" sz="3000" dirty="0" smtClean="0">
                <a:latin typeface="Arial Narrow" pitchFamily="34" charset="0"/>
                <a:ea typeface="Majalla UI"/>
                <a:cs typeface="Majalla UI"/>
              </a:rPr>
              <a:t>Transmission believed to be by fecal-oral route</a:t>
            </a:r>
          </a:p>
          <a:p>
            <a:pPr algn="just" eaLnBrk="1" hangingPunct="1">
              <a:lnSpc>
                <a:spcPct val="150000"/>
              </a:lnSpc>
            </a:pPr>
            <a:endParaRPr lang="en-GB" altLang="en-US" sz="3000" dirty="0" smtClean="0">
              <a:latin typeface="Arial Narrow" pitchFamily="34" charset="0"/>
              <a:ea typeface="Majalla UI"/>
              <a:cs typeface="Majalla UI"/>
            </a:endParaRPr>
          </a:p>
          <a:p>
            <a:pPr algn="just" eaLnBrk="1" hangingPunct="1">
              <a:lnSpc>
                <a:spcPct val="150000"/>
              </a:lnSpc>
            </a:pPr>
            <a:endParaRPr lang="en-GB" altLang="en-US" sz="3000" dirty="0" smtClean="0">
              <a:latin typeface="Arial Narrow" pitchFamily="34" charset="0"/>
              <a:ea typeface="Majalla UI"/>
              <a:cs typeface="Majalla UI"/>
            </a:endParaRPr>
          </a:p>
        </p:txBody>
      </p:sp>
      <p:sp>
        <p:nvSpPr>
          <p:cNvPr id="36864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68646" name="Slide Number Placeholder 4"/>
          <p:cNvSpPr>
            <a:spLocks noGrp="1"/>
          </p:cNvSpPr>
          <p:nvPr>
            <p:ph type="sldNum" sz="quarter" idx="12"/>
          </p:nvPr>
        </p:nvSpPr>
        <p:spPr bwMode="auto">
          <a:noFill/>
          <a:ln>
            <a:miter lim="800000"/>
            <a:headEnd/>
            <a:tailEnd/>
          </a:ln>
        </p:spPr>
        <p:txBody>
          <a:bodyPr/>
          <a:lstStyle/>
          <a:p>
            <a:fld id="{57BE09B6-9EB4-43C4-99B4-04BED32BE95C}" type="slidenum">
              <a:rPr lang="ar-SA" altLang="en-US" smtClean="0"/>
              <a:pPr/>
              <a:t>260</a:t>
            </a:fld>
            <a:endParaRPr lang="ar-SA" altLang="en-US" smtClean="0"/>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pPr>
              <a:defRPr/>
            </a:pPr>
            <a:r>
              <a:rPr lang="en-US" b="1" dirty="0" smtClean="0">
                <a:solidFill>
                  <a:srgbClr val="002060"/>
                </a:solidFill>
                <a:latin typeface="Arial Narrow" pitchFamily="34" charset="0"/>
                <a:ea typeface="+mj-ea"/>
              </a:rPr>
              <a:t>Pathogenesis</a:t>
            </a:r>
            <a:endParaRPr lang="en-US" dirty="0">
              <a:solidFill>
                <a:srgbClr val="002060"/>
              </a:solidFill>
              <a:latin typeface="Arial Narrow" pitchFamily="34" charset="0"/>
              <a:ea typeface="+mj-ea"/>
            </a:endParaRPr>
          </a:p>
        </p:txBody>
      </p:sp>
      <p:sp>
        <p:nvSpPr>
          <p:cNvPr id="3" name="Content Placeholder 2"/>
          <p:cNvSpPr>
            <a:spLocks noGrp="1"/>
          </p:cNvSpPr>
          <p:nvPr>
            <p:ph idx="1"/>
          </p:nvPr>
        </p:nvSpPr>
        <p:spPr>
          <a:xfrm>
            <a:off x="457200" y="990600"/>
            <a:ext cx="8229600" cy="5486400"/>
          </a:xfrm>
        </p:spPr>
        <p:txBody>
          <a:bodyPr/>
          <a:lstStyle/>
          <a:p>
            <a:pPr algn="just">
              <a:lnSpc>
                <a:spcPts val="2700"/>
              </a:lnSpc>
              <a:defRPr/>
            </a:pPr>
            <a:r>
              <a:rPr lang="en-US" sz="2800" dirty="0" smtClean="0">
                <a:latin typeface="Arial Narrow" pitchFamily="34" charset="0"/>
                <a:ea typeface="+mn-ea"/>
              </a:rPr>
              <a:t>Most bacteria killed in environment of gastric lumen </a:t>
            </a:r>
          </a:p>
          <a:p>
            <a:pPr algn="just">
              <a:lnSpc>
                <a:spcPts val="2700"/>
              </a:lnSpc>
              <a:defRPr/>
            </a:pPr>
            <a:r>
              <a:rPr lang="en-US" sz="2800" i="1" dirty="0" smtClean="0">
                <a:latin typeface="Arial Narrow" pitchFamily="34" charset="0"/>
                <a:ea typeface="+mn-ea"/>
              </a:rPr>
              <a:t>H. pylori</a:t>
            </a:r>
            <a:r>
              <a:rPr lang="en-US" sz="2800" dirty="0" smtClean="0">
                <a:latin typeface="Arial Narrow" pitchFamily="34" charset="0"/>
                <a:ea typeface="+mn-ea"/>
              </a:rPr>
              <a:t> proliferates in mucus layer by aid of flagella</a:t>
            </a:r>
          </a:p>
          <a:p>
            <a:pPr algn="just">
              <a:lnSpc>
                <a:spcPts val="2700"/>
              </a:lnSpc>
              <a:defRPr/>
            </a:pPr>
            <a:r>
              <a:rPr lang="en-US" sz="2800" dirty="0" smtClean="0">
                <a:latin typeface="Arial Narrow" pitchFamily="34" charset="0"/>
              </a:rPr>
              <a:t>Then reach epithelial cells underneath- more neutral pH</a:t>
            </a:r>
            <a:endParaRPr lang="en-US" sz="2800" b="1" dirty="0" smtClean="0">
              <a:latin typeface="Arial Narrow" pitchFamily="34" charset="0"/>
              <a:ea typeface="+mn-ea"/>
            </a:endParaRPr>
          </a:p>
          <a:p>
            <a:pPr algn="just">
              <a:lnSpc>
                <a:spcPts val="2700"/>
              </a:lnSpc>
              <a:defRPr/>
            </a:pPr>
            <a:r>
              <a:rPr lang="en-US" sz="2800" i="1" dirty="0" smtClean="0">
                <a:latin typeface="Arial Narrow" pitchFamily="34" charset="0"/>
                <a:ea typeface="+mn-ea"/>
              </a:rPr>
              <a:t>H. pylori</a:t>
            </a:r>
            <a:r>
              <a:rPr lang="en-US" sz="2800" dirty="0" smtClean="0">
                <a:latin typeface="Arial Narrow" pitchFamily="34" charset="0"/>
                <a:ea typeface="+mn-ea"/>
              </a:rPr>
              <a:t> survives because of virulence factors that contribute to </a:t>
            </a:r>
            <a:r>
              <a:rPr lang="en-US" sz="2800" dirty="0" smtClean="0">
                <a:solidFill>
                  <a:srgbClr val="0070C0"/>
                </a:solidFill>
                <a:latin typeface="Arial Narrow" pitchFamily="34" charset="0"/>
                <a:ea typeface="+mn-ea"/>
              </a:rPr>
              <a:t>gastric inflammation</a:t>
            </a:r>
            <a:r>
              <a:rPr lang="en-US" sz="2800" dirty="0" smtClean="0">
                <a:latin typeface="Arial Narrow" pitchFamily="34" charset="0"/>
                <a:ea typeface="+mn-ea"/>
              </a:rPr>
              <a:t>, </a:t>
            </a:r>
            <a:r>
              <a:rPr lang="en-US" sz="2800" dirty="0" smtClean="0">
                <a:solidFill>
                  <a:srgbClr val="0070C0"/>
                </a:solidFill>
                <a:latin typeface="Arial Narrow" pitchFamily="34" charset="0"/>
                <a:ea typeface="+mn-ea"/>
              </a:rPr>
              <a:t>alter gastric acid production</a:t>
            </a:r>
            <a:r>
              <a:rPr lang="en-US" sz="2800" dirty="0" smtClean="0">
                <a:latin typeface="Arial Narrow" pitchFamily="34" charset="0"/>
                <a:ea typeface="+mn-ea"/>
              </a:rPr>
              <a:t> and </a:t>
            </a:r>
            <a:r>
              <a:rPr lang="en-US" sz="2800" dirty="0" smtClean="0">
                <a:solidFill>
                  <a:srgbClr val="0070C0"/>
                </a:solidFill>
                <a:latin typeface="Arial Narrow" pitchFamily="34" charset="0"/>
                <a:ea typeface="+mn-ea"/>
              </a:rPr>
              <a:t>cause tissue destruction</a:t>
            </a:r>
          </a:p>
          <a:p>
            <a:pPr algn="just">
              <a:lnSpc>
                <a:spcPts val="2700"/>
              </a:lnSpc>
              <a:spcBef>
                <a:spcPct val="50000"/>
              </a:spcBef>
              <a:defRPr/>
            </a:pPr>
            <a:r>
              <a:rPr lang="en-US" b="1" dirty="0" smtClean="0">
                <a:solidFill>
                  <a:srgbClr val="FF0000"/>
                </a:solidFill>
                <a:latin typeface="Arial Narrow" pitchFamily="34" charset="0"/>
                <a:ea typeface="+mn-ea"/>
              </a:rPr>
              <a:t>Virulence Factors</a:t>
            </a:r>
          </a:p>
          <a:p>
            <a:pPr marL="596900" indent="-514350" algn="just">
              <a:lnSpc>
                <a:spcPts val="2700"/>
              </a:lnSpc>
              <a:spcBef>
                <a:spcPct val="50000"/>
              </a:spcBef>
              <a:buFont typeface="+mj-lt"/>
              <a:buAutoNum type="alphaUcPeriod"/>
              <a:defRPr/>
            </a:pPr>
            <a:r>
              <a:rPr lang="en-US" sz="2800" b="1" dirty="0" smtClean="0">
                <a:solidFill>
                  <a:srgbClr val="0070C0"/>
                </a:solidFill>
                <a:latin typeface="Arial Narrow" pitchFamily="34" charset="0"/>
                <a:ea typeface="+mn-ea"/>
              </a:rPr>
              <a:t>Initial colonization facilitated by:</a:t>
            </a:r>
          </a:p>
          <a:p>
            <a:pPr marL="596900" indent="-514350" algn="just">
              <a:lnSpc>
                <a:spcPts val="2700"/>
              </a:lnSpc>
              <a:buFont typeface="+mj-lt"/>
              <a:buAutoNum type="arabicPeriod"/>
              <a:defRPr/>
            </a:pPr>
            <a:r>
              <a:rPr lang="en-US" sz="2800" b="1" dirty="0" smtClean="0">
                <a:solidFill>
                  <a:srgbClr val="7030A0"/>
                </a:solidFill>
                <a:latin typeface="Arial Narrow" pitchFamily="34" charset="0"/>
                <a:ea typeface="+mn-ea"/>
              </a:rPr>
              <a:t>Acid inhibitory protein </a:t>
            </a:r>
            <a:r>
              <a:rPr lang="en-US" sz="2800" dirty="0" smtClean="0">
                <a:latin typeface="Arial Narrow" pitchFamily="34" charset="0"/>
                <a:ea typeface="+mn-ea"/>
              </a:rPr>
              <a:t>- blocks acid secretion from parietal cells during acute infection </a:t>
            </a:r>
          </a:p>
          <a:p>
            <a:pPr marL="596900" indent="-514350" algn="just">
              <a:lnSpc>
                <a:spcPts val="2700"/>
              </a:lnSpc>
              <a:buFont typeface="+mj-lt"/>
              <a:buAutoNum type="arabicPeriod"/>
              <a:defRPr/>
            </a:pPr>
            <a:r>
              <a:rPr lang="en-US" sz="2800" b="1" dirty="0" smtClean="0">
                <a:solidFill>
                  <a:srgbClr val="7030A0"/>
                </a:solidFill>
                <a:latin typeface="Arial Narrow" pitchFamily="34" charset="0"/>
                <a:ea typeface="+mn-ea"/>
              </a:rPr>
              <a:t>Urease</a:t>
            </a:r>
            <a:r>
              <a:rPr lang="en-US" sz="2800" dirty="0" smtClean="0">
                <a:latin typeface="Arial Narrow" pitchFamily="34" charset="0"/>
                <a:ea typeface="+mn-ea"/>
              </a:rPr>
              <a:t> - neutralizes gastric acids due to NH</a:t>
            </a:r>
            <a:r>
              <a:rPr lang="en-US" sz="2800" baseline="-25000" dirty="0" smtClean="0">
                <a:latin typeface="Arial Narrow" pitchFamily="34" charset="0"/>
                <a:ea typeface="+mn-ea"/>
              </a:rPr>
              <a:t>3</a:t>
            </a:r>
            <a:r>
              <a:rPr lang="en-US" sz="2800" dirty="0" smtClean="0">
                <a:latin typeface="Arial Narrow" pitchFamily="34" charset="0"/>
                <a:ea typeface="+mn-ea"/>
              </a:rPr>
              <a:t> production</a:t>
            </a:r>
          </a:p>
          <a:p>
            <a:pPr algn="just">
              <a:lnSpc>
                <a:spcPts val="2700"/>
              </a:lnSpc>
              <a:defRPr/>
            </a:pPr>
            <a:r>
              <a:rPr lang="en-US" sz="2800" dirty="0" smtClean="0">
                <a:latin typeface="Arial Narrow" pitchFamily="34" charset="0"/>
                <a:ea typeface="+mn-ea"/>
              </a:rPr>
              <a:t>Urease stimulates monocytes and neutrophil </a:t>
            </a:r>
            <a:r>
              <a:rPr lang="en-US" sz="2800" dirty="0" err="1" smtClean="0">
                <a:latin typeface="Arial Narrow" pitchFamily="34" charset="0"/>
                <a:ea typeface="+mn-ea"/>
              </a:rPr>
              <a:t>chemotaxis</a:t>
            </a:r>
            <a:r>
              <a:rPr lang="en-US" sz="2800" dirty="0" smtClean="0">
                <a:latin typeface="Arial Narrow" pitchFamily="34" charset="0"/>
                <a:ea typeface="+mn-ea"/>
              </a:rPr>
              <a:t>; stimulates production of  inflammatory cytokines</a:t>
            </a:r>
          </a:p>
          <a:p>
            <a:pPr algn="just">
              <a:lnSpc>
                <a:spcPts val="2700"/>
              </a:lnSpc>
              <a:defRPr/>
            </a:pPr>
            <a:endParaRPr lang="en-US" sz="2800" dirty="0" smtClean="0">
              <a:latin typeface="Arial Narrow" pitchFamily="34" charset="0"/>
              <a:ea typeface="+mn-ea"/>
            </a:endParaRPr>
          </a:p>
          <a:p>
            <a:pPr algn="just">
              <a:lnSpc>
                <a:spcPts val="2700"/>
              </a:lnSpc>
              <a:defRPr/>
            </a:pPr>
            <a:endParaRPr lang="en-US" sz="2800" dirty="0">
              <a:latin typeface="Arial Narrow" pitchFamily="34" charset="0"/>
              <a:ea typeface="+mn-ea"/>
            </a:endParaRPr>
          </a:p>
        </p:txBody>
      </p:sp>
      <p:sp>
        <p:nvSpPr>
          <p:cNvPr id="36966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69670" name="Slide Number Placeholder 4"/>
          <p:cNvSpPr>
            <a:spLocks noGrp="1"/>
          </p:cNvSpPr>
          <p:nvPr>
            <p:ph type="sldNum" sz="quarter" idx="12"/>
          </p:nvPr>
        </p:nvSpPr>
        <p:spPr bwMode="auto">
          <a:noFill/>
          <a:ln>
            <a:miter lim="800000"/>
            <a:headEnd/>
            <a:tailEnd/>
          </a:ln>
        </p:spPr>
        <p:txBody>
          <a:bodyPr/>
          <a:lstStyle/>
          <a:p>
            <a:fld id="{F976BF6F-154D-4DAA-9541-9D09ACAA4B4D}" type="slidenum">
              <a:rPr lang="ar-SA" altLang="en-US" smtClean="0"/>
              <a:pPr/>
              <a:t>261</a:t>
            </a:fld>
            <a:endParaRPr lang="ar-SA" altLang="en-US" smtClean="0"/>
          </a:p>
        </p:txBody>
      </p:sp>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714375" y="785813"/>
            <a:ext cx="8220075" cy="5500687"/>
          </a:xfrm>
        </p:spPr>
        <p:txBody>
          <a:bodyPr/>
          <a:lstStyle/>
          <a:p>
            <a:pPr marL="596900" indent="-514350" algn="just">
              <a:spcBef>
                <a:spcPct val="50000"/>
              </a:spcBef>
              <a:buFont typeface="+mj-lt"/>
              <a:buAutoNum type="arabicPeriod" startAt="3"/>
              <a:defRPr/>
            </a:pPr>
            <a:r>
              <a:rPr lang="en-US" sz="2800" b="1" dirty="0" smtClean="0">
                <a:solidFill>
                  <a:srgbClr val="7030A0"/>
                </a:solidFill>
                <a:latin typeface="Arial Narrow" pitchFamily="34" charset="0"/>
                <a:ea typeface="+mn-ea"/>
                <a:cs typeface="Majalla UI"/>
              </a:rPr>
              <a:t>Heat shock protein </a:t>
            </a:r>
            <a:r>
              <a:rPr lang="en-US" sz="2800" dirty="0" smtClean="0">
                <a:latin typeface="Arial Narrow" pitchFamily="34" charset="0"/>
                <a:ea typeface="+mn-ea"/>
                <a:cs typeface="Majalla UI"/>
              </a:rPr>
              <a:t>- enhances </a:t>
            </a:r>
            <a:r>
              <a:rPr lang="en-US" sz="2800" dirty="0" err="1" smtClean="0">
                <a:latin typeface="Arial Narrow" pitchFamily="34" charset="0"/>
                <a:ea typeface="+mn-ea"/>
                <a:cs typeface="Majalla UI"/>
              </a:rPr>
              <a:t>urease</a:t>
            </a:r>
            <a:r>
              <a:rPr lang="en-US" sz="2800" dirty="0" smtClean="0">
                <a:latin typeface="Arial Narrow" pitchFamily="34" charset="0"/>
                <a:ea typeface="+mn-ea"/>
                <a:cs typeface="Majalla UI"/>
              </a:rPr>
              <a:t> expression; co-expressed with </a:t>
            </a:r>
            <a:r>
              <a:rPr lang="en-US" sz="2800" dirty="0" err="1" smtClean="0">
                <a:latin typeface="Arial Narrow" pitchFamily="34" charset="0"/>
                <a:ea typeface="+mn-ea"/>
                <a:cs typeface="Majalla UI"/>
              </a:rPr>
              <a:t>urease</a:t>
            </a:r>
            <a:r>
              <a:rPr lang="en-US" sz="2800" dirty="0" smtClean="0">
                <a:latin typeface="Arial Narrow" pitchFamily="34" charset="0"/>
                <a:ea typeface="+mn-ea"/>
                <a:cs typeface="Majalla UI"/>
              </a:rPr>
              <a:t> on bacterial surface</a:t>
            </a:r>
          </a:p>
          <a:p>
            <a:pPr marL="596900" indent="-514350" algn="just">
              <a:spcBef>
                <a:spcPct val="50000"/>
              </a:spcBef>
              <a:buFont typeface="+mj-lt"/>
              <a:buAutoNum type="arabicPeriod" startAt="4"/>
              <a:defRPr/>
            </a:pPr>
            <a:r>
              <a:rPr lang="en-US" sz="2800" b="1" dirty="0" smtClean="0">
                <a:solidFill>
                  <a:srgbClr val="7030A0"/>
                </a:solidFill>
                <a:latin typeface="Arial Narrow" pitchFamily="34" charset="0"/>
                <a:ea typeface="+mn-ea"/>
                <a:cs typeface="Majalla UI"/>
              </a:rPr>
              <a:t>Flagella</a:t>
            </a:r>
            <a:r>
              <a:rPr lang="en-US" sz="2800" dirty="0" smtClean="0">
                <a:latin typeface="Arial Narrow" pitchFamily="34" charset="0"/>
                <a:ea typeface="+mn-ea"/>
                <a:cs typeface="Majalla UI"/>
              </a:rPr>
              <a:t> - allows penetration into gastric mucous layer</a:t>
            </a:r>
          </a:p>
          <a:p>
            <a:pPr marL="596900" indent="-514350" algn="just">
              <a:spcBef>
                <a:spcPct val="50000"/>
              </a:spcBef>
              <a:buFont typeface="+mj-lt"/>
              <a:buAutoNum type="arabicPeriod" startAt="4"/>
              <a:defRPr/>
            </a:pPr>
            <a:r>
              <a:rPr lang="en-US" sz="2800" b="1" dirty="0" err="1" smtClean="0">
                <a:solidFill>
                  <a:srgbClr val="7030A0"/>
                </a:solidFill>
                <a:latin typeface="Arial Narrow" pitchFamily="34" charset="0"/>
                <a:ea typeface="+mn-ea"/>
                <a:cs typeface="Majalla UI"/>
              </a:rPr>
              <a:t>Adhesins</a:t>
            </a:r>
            <a:r>
              <a:rPr lang="en-US" sz="2800" dirty="0" smtClean="0">
                <a:latin typeface="Arial Narrow" pitchFamily="34" charset="0"/>
                <a:ea typeface="+mn-ea"/>
                <a:cs typeface="Majalla UI"/>
              </a:rPr>
              <a:t> - mediate binding to host cells</a:t>
            </a:r>
          </a:p>
          <a:p>
            <a:pPr marL="596900" indent="-514350" algn="just">
              <a:spcBef>
                <a:spcPct val="50000"/>
              </a:spcBef>
              <a:buFont typeface="+mj-lt"/>
              <a:buAutoNum type="alphaUcPeriod" startAt="2"/>
              <a:defRPr/>
            </a:pPr>
            <a:r>
              <a:rPr lang="en-US" sz="2800" b="1" dirty="0" smtClean="0">
                <a:solidFill>
                  <a:srgbClr val="0070C0"/>
                </a:solidFill>
                <a:latin typeface="Arial Narrow" pitchFamily="34" charset="0"/>
                <a:ea typeface="+mn-ea"/>
                <a:cs typeface="Majalla UI"/>
              </a:rPr>
              <a:t>Localized tissue damage mediated by:</a:t>
            </a:r>
          </a:p>
          <a:p>
            <a:pPr marL="596900" indent="-514350" algn="just">
              <a:spcBef>
                <a:spcPct val="50000"/>
              </a:spcBef>
              <a:buFont typeface="+mj-lt"/>
              <a:buAutoNum type="arabicPeriod"/>
              <a:defRPr/>
            </a:pPr>
            <a:r>
              <a:rPr lang="en-US" sz="2800" b="1" dirty="0" err="1" smtClean="0">
                <a:solidFill>
                  <a:srgbClr val="7030A0"/>
                </a:solidFill>
                <a:latin typeface="Arial Narrow" pitchFamily="34" charset="0"/>
                <a:ea typeface="+mn-ea"/>
                <a:cs typeface="Majalla UI"/>
              </a:rPr>
              <a:t>Mucinases</a:t>
            </a:r>
            <a:r>
              <a:rPr lang="en-US" sz="2800" b="1" dirty="0" smtClean="0">
                <a:solidFill>
                  <a:srgbClr val="7030A0"/>
                </a:solidFill>
                <a:latin typeface="Arial Narrow" pitchFamily="34" charset="0"/>
                <a:ea typeface="+mn-ea"/>
                <a:cs typeface="Majalla UI"/>
              </a:rPr>
              <a:t> and </a:t>
            </a:r>
            <a:r>
              <a:rPr lang="en-US" sz="2800" b="1" dirty="0" err="1" smtClean="0">
                <a:solidFill>
                  <a:srgbClr val="7030A0"/>
                </a:solidFill>
                <a:latin typeface="Arial Narrow" pitchFamily="34" charset="0"/>
                <a:ea typeface="+mn-ea"/>
                <a:cs typeface="Majalla UI"/>
              </a:rPr>
              <a:t>phospholipases</a:t>
            </a:r>
            <a:r>
              <a:rPr lang="en-US" sz="2800" b="1" dirty="0" smtClean="0">
                <a:solidFill>
                  <a:srgbClr val="7030A0"/>
                </a:solidFill>
                <a:latin typeface="Arial Narrow" pitchFamily="34" charset="0"/>
                <a:ea typeface="+mn-ea"/>
                <a:cs typeface="Majalla UI"/>
              </a:rPr>
              <a:t> </a:t>
            </a:r>
            <a:r>
              <a:rPr lang="en-US" sz="2800" dirty="0" smtClean="0">
                <a:latin typeface="Arial Narrow" pitchFamily="34" charset="0"/>
                <a:ea typeface="+mn-ea"/>
                <a:cs typeface="Majalla UI"/>
              </a:rPr>
              <a:t>- disrupt gastric mucus </a:t>
            </a:r>
          </a:p>
          <a:p>
            <a:pPr marL="596900" indent="-514350" algn="just">
              <a:spcBef>
                <a:spcPct val="50000"/>
              </a:spcBef>
              <a:buFont typeface="+mj-lt"/>
              <a:buAutoNum type="arabicPeriod"/>
              <a:defRPr/>
            </a:pPr>
            <a:r>
              <a:rPr lang="en-US" sz="2800" b="1" dirty="0" err="1" smtClean="0">
                <a:solidFill>
                  <a:srgbClr val="7030A0"/>
                </a:solidFill>
                <a:latin typeface="Arial Narrow" pitchFamily="34" charset="0"/>
                <a:ea typeface="+mn-ea"/>
                <a:cs typeface="Majalla UI"/>
              </a:rPr>
              <a:t>Vacuolating</a:t>
            </a:r>
            <a:r>
              <a:rPr lang="en-US" sz="2800" b="1" dirty="0" smtClean="0">
                <a:solidFill>
                  <a:srgbClr val="7030A0"/>
                </a:solidFill>
                <a:latin typeface="Arial Narrow" pitchFamily="34" charset="0"/>
                <a:ea typeface="+mn-ea"/>
                <a:cs typeface="Majalla UI"/>
              </a:rPr>
              <a:t> </a:t>
            </a:r>
            <a:r>
              <a:rPr lang="en-US" sz="2800" b="1" dirty="0" err="1" smtClean="0">
                <a:solidFill>
                  <a:srgbClr val="7030A0"/>
                </a:solidFill>
                <a:latin typeface="Arial Narrow" pitchFamily="34" charset="0"/>
                <a:ea typeface="+mn-ea"/>
                <a:cs typeface="Majalla UI"/>
              </a:rPr>
              <a:t>cytotoxin</a:t>
            </a:r>
            <a:r>
              <a:rPr lang="en-US" sz="2800" b="1" dirty="0" smtClean="0">
                <a:solidFill>
                  <a:srgbClr val="7030A0"/>
                </a:solidFill>
                <a:latin typeface="Arial Narrow" pitchFamily="34" charset="0"/>
                <a:ea typeface="+mn-ea"/>
                <a:cs typeface="Majalla UI"/>
              </a:rPr>
              <a:t> </a:t>
            </a:r>
            <a:r>
              <a:rPr lang="en-US" sz="2800" dirty="0" smtClean="0">
                <a:latin typeface="Arial Narrow" pitchFamily="34" charset="0"/>
                <a:ea typeface="+mn-ea"/>
                <a:cs typeface="Majalla UI"/>
              </a:rPr>
              <a:t>- induces </a:t>
            </a:r>
            <a:r>
              <a:rPr lang="en-US" sz="2800" dirty="0" err="1" smtClean="0">
                <a:latin typeface="Arial Narrow" pitchFamily="34" charset="0"/>
                <a:ea typeface="+mn-ea"/>
                <a:cs typeface="Majalla UI"/>
              </a:rPr>
              <a:t>vacuolation</a:t>
            </a:r>
            <a:r>
              <a:rPr lang="en-US" sz="2800" dirty="0" smtClean="0">
                <a:latin typeface="Arial Narrow" pitchFamily="34" charset="0"/>
                <a:ea typeface="+mn-ea"/>
                <a:cs typeface="Majalla UI"/>
              </a:rPr>
              <a:t> in epithelial cells that results in epithelial cell damage</a:t>
            </a:r>
          </a:p>
          <a:p>
            <a:pPr marL="596900" indent="-514350" algn="just">
              <a:spcBef>
                <a:spcPct val="50000"/>
              </a:spcBef>
              <a:buFont typeface="+mj-lt"/>
              <a:buAutoNum type="arabicPeriod"/>
              <a:defRPr/>
            </a:pPr>
            <a:r>
              <a:rPr lang="en-US" sz="2800" b="1" dirty="0" smtClean="0">
                <a:solidFill>
                  <a:srgbClr val="7030A0"/>
                </a:solidFill>
                <a:latin typeface="Arial Narrow" pitchFamily="34" charset="0"/>
                <a:ea typeface="+mn-ea"/>
                <a:cs typeface="Majalla UI"/>
              </a:rPr>
              <a:t>SOD and catalase </a:t>
            </a:r>
            <a:r>
              <a:rPr lang="en-US" sz="2800" dirty="0" smtClean="0">
                <a:latin typeface="Arial Narrow" pitchFamily="34" charset="0"/>
                <a:ea typeface="+mn-ea"/>
                <a:cs typeface="Majalla UI"/>
              </a:rPr>
              <a:t>- prevent from </a:t>
            </a:r>
            <a:r>
              <a:rPr lang="en-US" sz="2800" dirty="0" err="1" smtClean="0">
                <a:latin typeface="Arial Narrow" pitchFamily="34" charset="0"/>
                <a:ea typeface="+mn-ea"/>
                <a:cs typeface="Majalla UI"/>
              </a:rPr>
              <a:t>phagocytosis</a:t>
            </a:r>
            <a:r>
              <a:rPr lang="en-US" sz="2800" dirty="0" smtClean="0">
                <a:latin typeface="Arial Narrow" pitchFamily="34" charset="0"/>
                <a:ea typeface="+mn-ea"/>
                <a:cs typeface="Majalla UI"/>
              </a:rPr>
              <a:t> and intracellular killing</a:t>
            </a:r>
          </a:p>
          <a:p>
            <a:pPr algn="just">
              <a:spcBef>
                <a:spcPct val="50000"/>
              </a:spcBef>
              <a:defRPr/>
            </a:pPr>
            <a:endParaRPr lang="en-US" sz="2800" dirty="0" smtClean="0">
              <a:latin typeface="Arial Narrow" pitchFamily="34" charset="0"/>
              <a:ea typeface="+mn-ea"/>
              <a:cs typeface="Majalla UI"/>
            </a:endParaRPr>
          </a:p>
          <a:p>
            <a:pPr algn="just">
              <a:defRPr/>
            </a:pPr>
            <a:endParaRPr lang="en-US" sz="2800" dirty="0" smtClean="0">
              <a:latin typeface="Arial Narrow" pitchFamily="34" charset="0"/>
              <a:ea typeface="+mn-ea"/>
              <a:cs typeface="Majalla UI"/>
            </a:endParaRPr>
          </a:p>
        </p:txBody>
      </p:sp>
      <p:sp>
        <p:nvSpPr>
          <p:cNvPr id="370692" name="Footer Placeholder 4"/>
          <p:cNvSpPr>
            <a:spLocks noGrp="1"/>
          </p:cNvSpPr>
          <p:nvPr>
            <p:ph type="ftr" sz="quarter" idx="11"/>
          </p:nvPr>
        </p:nvSpPr>
        <p:spPr bwMode="auto">
          <a:noFill/>
          <a:ln>
            <a:miter lim="800000"/>
            <a:headEnd/>
            <a:tailEnd/>
          </a:ln>
        </p:spPr>
        <p:txBody>
          <a:bodyPr/>
          <a:lstStyle/>
          <a:p>
            <a:endParaRPr lang="ar-SA" altLang="en-US" smtClean="0"/>
          </a:p>
        </p:txBody>
      </p:sp>
      <p:sp>
        <p:nvSpPr>
          <p:cNvPr id="370693" name="Slide Number Placeholder 3"/>
          <p:cNvSpPr>
            <a:spLocks noGrp="1"/>
          </p:cNvSpPr>
          <p:nvPr>
            <p:ph type="sldNum" sz="quarter" idx="12"/>
          </p:nvPr>
        </p:nvSpPr>
        <p:spPr bwMode="auto">
          <a:noFill/>
          <a:ln>
            <a:miter lim="800000"/>
            <a:headEnd/>
            <a:tailEnd/>
          </a:ln>
        </p:spPr>
        <p:txBody>
          <a:bodyPr/>
          <a:lstStyle/>
          <a:p>
            <a:fld id="{61E879C9-7F7B-46D5-BD4D-CF767B3CF24E}" type="slidenum">
              <a:rPr lang="ar-SA" altLang="en-US" smtClean="0"/>
              <a:pPr/>
              <a:t>262</a:t>
            </a:fld>
            <a:endParaRPr lang="ar-SA" altLang="en-US" smtClean="0"/>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274638"/>
            <a:ext cx="8229600" cy="868362"/>
          </a:xfrm>
        </p:spPr>
        <p:txBody>
          <a:bodyPr>
            <a:normAutofit/>
          </a:bodyPr>
          <a:lstStyle/>
          <a:p>
            <a:pPr eaLnBrk="1" hangingPunct="1">
              <a:defRPr/>
            </a:pPr>
            <a:r>
              <a:rPr lang="en-GB" b="1" dirty="0" smtClean="0">
                <a:solidFill>
                  <a:srgbClr val="002060"/>
                </a:solidFill>
                <a:latin typeface="Arial Narrow" pitchFamily="34" charset="0"/>
                <a:ea typeface="+mj-ea"/>
                <a:cs typeface="Majalla UI"/>
              </a:rPr>
              <a:t>Diagnosis</a:t>
            </a:r>
          </a:p>
        </p:txBody>
      </p:sp>
      <p:sp>
        <p:nvSpPr>
          <p:cNvPr id="373763" name="Content Placeholder 2"/>
          <p:cNvSpPr>
            <a:spLocks noGrp="1"/>
          </p:cNvSpPr>
          <p:nvPr>
            <p:ph idx="1"/>
          </p:nvPr>
        </p:nvSpPr>
        <p:spPr>
          <a:xfrm>
            <a:off x="304800" y="1219200"/>
            <a:ext cx="8534400" cy="5181600"/>
          </a:xfrm>
        </p:spPr>
        <p:txBody>
          <a:bodyPr/>
          <a:lstStyle/>
          <a:p>
            <a:pPr algn="just" eaLnBrk="1" hangingPunct="1">
              <a:defRPr/>
            </a:pPr>
            <a:r>
              <a:rPr lang="en-GB" altLang="en-US" i="1" dirty="0" smtClean="0">
                <a:latin typeface="Arial Narrow" pitchFamily="34" charset="0"/>
                <a:ea typeface="Majalla UI"/>
                <a:cs typeface="Majalla UI"/>
              </a:rPr>
              <a:t>H. pylori</a:t>
            </a:r>
            <a:r>
              <a:rPr lang="en-GB" altLang="en-US" dirty="0" smtClean="0">
                <a:latin typeface="Arial Narrow" pitchFamily="34" charset="0"/>
                <a:ea typeface="Majalla UI"/>
                <a:cs typeface="Majalla UI"/>
              </a:rPr>
              <a:t> is diagnosed by non-culture method such as</a:t>
            </a:r>
          </a:p>
          <a:p>
            <a:pPr marL="971550" lvl="1" indent="-514350" algn="just" eaLnBrk="1" hangingPunct="1">
              <a:buFont typeface="+mj-lt"/>
              <a:buAutoNum type="arabicPeriod"/>
              <a:defRPr/>
            </a:pPr>
            <a:r>
              <a:rPr lang="en-GB" altLang="en-US" sz="3200" dirty="0" smtClean="0">
                <a:latin typeface="Arial Narrow" pitchFamily="34" charset="0"/>
                <a:ea typeface="Majalla UI"/>
                <a:cs typeface="Majalla UI"/>
              </a:rPr>
              <a:t>Blood antibody tests</a:t>
            </a:r>
          </a:p>
          <a:p>
            <a:pPr marL="971550" lvl="1" indent="-514350" algn="just" eaLnBrk="1" hangingPunct="1">
              <a:buFont typeface="+mj-lt"/>
              <a:buAutoNum type="arabicPeriod"/>
              <a:defRPr/>
            </a:pPr>
            <a:r>
              <a:rPr lang="en-GB" altLang="en-US" sz="3200" b="1" u="sng" dirty="0" smtClean="0">
                <a:solidFill>
                  <a:srgbClr val="FF0000"/>
                </a:solidFill>
                <a:latin typeface="Arial Narrow" pitchFamily="34" charset="0"/>
                <a:ea typeface="Majalla UI"/>
                <a:cs typeface="Majalla UI"/>
              </a:rPr>
              <a:t>Urea breath tests (UBT)</a:t>
            </a:r>
          </a:p>
          <a:p>
            <a:pPr marL="971550" lvl="1" indent="-514350" algn="just" eaLnBrk="1" hangingPunct="1">
              <a:buFont typeface="+mj-lt"/>
              <a:buAutoNum type="arabicPeriod"/>
              <a:defRPr/>
            </a:pPr>
            <a:r>
              <a:rPr lang="en-GB" altLang="en-US" sz="3200" b="1" u="sng" dirty="0" smtClean="0">
                <a:solidFill>
                  <a:srgbClr val="FF0000"/>
                </a:solidFill>
                <a:latin typeface="Arial Narrow" pitchFamily="34" charset="0"/>
                <a:ea typeface="Majalla UI"/>
                <a:cs typeface="Majalla UI"/>
              </a:rPr>
              <a:t>Endoscopic biopsies</a:t>
            </a:r>
          </a:p>
          <a:p>
            <a:pPr marL="971550" lvl="1" indent="-514350" algn="just" eaLnBrk="1" hangingPunct="1">
              <a:buFont typeface="+mj-lt"/>
              <a:buAutoNum type="arabicPeriod"/>
              <a:defRPr/>
            </a:pPr>
            <a:r>
              <a:rPr lang="en-GB" altLang="en-US" sz="3200" dirty="0" smtClean="0">
                <a:latin typeface="Arial Narrow" pitchFamily="34" charset="0"/>
                <a:ea typeface="Majalla UI"/>
                <a:cs typeface="Majalla UI"/>
              </a:rPr>
              <a:t>Stool antigen tests</a:t>
            </a:r>
          </a:p>
          <a:p>
            <a:pPr lvl="1" algn="just" eaLnBrk="1" hangingPunct="1">
              <a:defRPr/>
            </a:pPr>
            <a:r>
              <a:rPr lang="en-GB" altLang="en-US" sz="3200" i="1" dirty="0" smtClean="0">
                <a:latin typeface="Arial Narrow" pitchFamily="34" charset="0"/>
                <a:ea typeface="Majalla UI"/>
                <a:cs typeface="Majalla UI"/>
              </a:rPr>
              <a:t>H. pylori</a:t>
            </a:r>
            <a:r>
              <a:rPr lang="en-GB" altLang="en-US" sz="3200" dirty="0" smtClean="0">
                <a:latin typeface="Arial Narrow" pitchFamily="34" charset="0"/>
                <a:ea typeface="Majalla UI"/>
                <a:cs typeface="Majalla UI"/>
              </a:rPr>
              <a:t> isolated by culture of gastric biopsy on non-selective media enriched with blood or serum  for 7-10 day</a:t>
            </a:r>
          </a:p>
          <a:p>
            <a:pPr lvl="1" algn="just" eaLnBrk="1" hangingPunct="1">
              <a:defRPr/>
            </a:pPr>
            <a:r>
              <a:rPr lang="en-GB" altLang="en-US" sz="3200" dirty="0" err="1" smtClean="0">
                <a:latin typeface="Arial Narrow" pitchFamily="34" charset="0"/>
                <a:ea typeface="Majalla UI"/>
                <a:cs typeface="Majalla UI"/>
              </a:rPr>
              <a:t>Skirrow’s</a:t>
            </a:r>
            <a:r>
              <a:rPr lang="en-GB" altLang="en-US" sz="3200" dirty="0" smtClean="0">
                <a:latin typeface="Arial Narrow" pitchFamily="34" charset="0"/>
                <a:ea typeface="Majalla UI"/>
                <a:cs typeface="Majalla UI"/>
              </a:rPr>
              <a:t> media supplemented with blood or serum</a:t>
            </a:r>
          </a:p>
        </p:txBody>
      </p:sp>
      <p:sp>
        <p:nvSpPr>
          <p:cNvPr id="37171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71718" name="Slide Number Placeholder 4"/>
          <p:cNvSpPr>
            <a:spLocks noGrp="1"/>
          </p:cNvSpPr>
          <p:nvPr>
            <p:ph type="sldNum" sz="quarter" idx="12"/>
          </p:nvPr>
        </p:nvSpPr>
        <p:spPr bwMode="auto">
          <a:noFill/>
          <a:ln>
            <a:miter lim="800000"/>
            <a:headEnd/>
            <a:tailEnd/>
          </a:ln>
        </p:spPr>
        <p:txBody>
          <a:bodyPr/>
          <a:lstStyle/>
          <a:p>
            <a:fld id="{FA31902F-94F5-46C8-A0F9-58102853C6DC}" type="slidenum">
              <a:rPr lang="ar-SA" altLang="en-US" smtClean="0"/>
              <a:pPr/>
              <a:t>263</a:t>
            </a:fld>
            <a:endParaRPr lang="ar-SA" altLang="en-US" smtClean="0"/>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274638"/>
            <a:ext cx="8229600" cy="792162"/>
          </a:xfrm>
        </p:spPr>
        <p:txBody>
          <a:bodyPr>
            <a:normAutofit/>
          </a:bodyPr>
          <a:lstStyle/>
          <a:p>
            <a:pPr eaLnBrk="1" hangingPunct="1">
              <a:defRPr/>
            </a:pPr>
            <a:r>
              <a:rPr lang="en-GB" b="1" dirty="0" smtClean="0">
                <a:solidFill>
                  <a:srgbClr val="002060"/>
                </a:solidFill>
                <a:latin typeface="Arial Narrow" pitchFamily="34" charset="0"/>
                <a:ea typeface="+mj-ea"/>
                <a:cs typeface="Majalla UI"/>
              </a:rPr>
              <a:t>Diagnosis</a:t>
            </a:r>
          </a:p>
        </p:txBody>
      </p:sp>
      <p:sp>
        <p:nvSpPr>
          <p:cNvPr id="373763" name="Content Placeholder 2"/>
          <p:cNvSpPr>
            <a:spLocks noGrp="1"/>
          </p:cNvSpPr>
          <p:nvPr>
            <p:ph idx="1"/>
          </p:nvPr>
        </p:nvSpPr>
        <p:spPr>
          <a:xfrm>
            <a:off x="304800" y="1143000"/>
            <a:ext cx="8534400" cy="5410200"/>
          </a:xfrm>
        </p:spPr>
        <p:txBody>
          <a:bodyPr/>
          <a:lstStyle/>
          <a:p>
            <a:pPr marL="596900" indent="-514350" algn="just" eaLnBrk="1" hangingPunct="1">
              <a:lnSpc>
                <a:spcPts val="3300"/>
              </a:lnSpc>
              <a:buFont typeface="Gill Sans MT" pitchFamily="34" charset="0"/>
              <a:buAutoNum type="arabicPeriod"/>
              <a:defRPr/>
            </a:pPr>
            <a:r>
              <a:rPr lang="en-GB" altLang="en-US" sz="2800" b="1" dirty="0" smtClean="0">
                <a:solidFill>
                  <a:srgbClr val="7030A0"/>
                </a:solidFill>
                <a:latin typeface="Arial Narrow" pitchFamily="34" charset="0"/>
                <a:ea typeface="Majalla UI"/>
                <a:cs typeface="Majalla UI"/>
              </a:rPr>
              <a:t>Blood antibody test</a:t>
            </a:r>
          </a:p>
          <a:p>
            <a:pPr lvl="1" algn="just" eaLnBrk="1" hangingPunct="1">
              <a:lnSpc>
                <a:spcPts val="3300"/>
              </a:lnSpc>
              <a:defRPr/>
            </a:pPr>
            <a:r>
              <a:rPr lang="en-GB" altLang="en-US" dirty="0" smtClean="0">
                <a:latin typeface="Arial Narrow" pitchFamily="34" charset="0"/>
                <a:ea typeface="Majalla UI"/>
                <a:cs typeface="Majalla UI"/>
              </a:rPr>
              <a:t>Blood tests for the presence of antibodies to </a:t>
            </a:r>
            <a:r>
              <a:rPr lang="en-GB" altLang="en-US" i="1" dirty="0" smtClean="0">
                <a:latin typeface="Arial Narrow" pitchFamily="34" charset="0"/>
                <a:ea typeface="Majalla UI"/>
                <a:cs typeface="Majalla UI"/>
              </a:rPr>
              <a:t>H. pylori </a:t>
            </a:r>
            <a:r>
              <a:rPr lang="en-GB" altLang="en-US" dirty="0" smtClean="0">
                <a:latin typeface="Arial Narrow" pitchFamily="34" charset="0"/>
                <a:ea typeface="Majalla UI"/>
                <a:cs typeface="Majalla UI"/>
              </a:rPr>
              <a:t>can be performed easily and rapidly</a:t>
            </a:r>
          </a:p>
          <a:p>
            <a:pPr marL="596900" indent="-514350" algn="just" eaLnBrk="1" hangingPunct="1">
              <a:lnSpc>
                <a:spcPts val="3300"/>
              </a:lnSpc>
              <a:buFont typeface="Gill Sans MT" pitchFamily="34" charset="0"/>
              <a:buAutoNum type="arabicPeriod"/>
              <a:defRPr/>
            </a:pPr>
            <a:r>
              <a:rPr lang="en-GB" altLang="en-US" sz="2800" b="1" dirty="0" smtClean="0">
                <a:solidFill>
                  <a:srgbClr val="7030A0"/>
                </a:solidFill>
                <a:latin typeface="Arial Narrow" pitchFamily="34" charset="0"/>
                <a:ea typeface="Majalla UI"/>
                <a:cs typeface="Majalla UI"/>
              </a:rPr>
              <a:t>Urea Breath Test (UBT)</a:t>
            </a:r>
          </a:p>
          <a:p>
            <a:pPr algn="just" eaLnBrk="1" hangingPunct="1">
              <a:lnSpc>
                <a:spcPts val="3300"/>
              </a:lnSpc>
              <a:defRPr/>
            </a:pPr>
            <a:r>
              <a:rPr lang="en-GB" altLang="en-US" sz="2800" dirty="0" smtClean="0">
                <a:latin typeface="Arial Narrow" pitchFamily="34" charset="0"/>
                <a:ea typeface="Majalla UI"/>
                <a:cs typeface="Majalla UI"/>
              </a:rPr>
              <a:t>UBT is a safe, easy &amp; accurate test for detection of </a:t>
            </a:r>
            <a:r>
              <a:rPr lang="en-GB" altLang="en-US" sz="2800" i="1" dirty="0" smtClean="0">
                <a:latin typeface="Arial Narrow" pitchFamily="34" charset="0"/>
                <a:ea typeface="Majalla UI"/>
                <a:cs typeface="Majalla UI"/>
              </a:rPr>
              <a:t>H. pylori</a:t>
            </a:r>
            <a:endParaRPr lang="en-GB" altLang="en-US" sz="2800" dirty="0" smtClean="0">
              <a:latin typeface="Arial Narrow" pitchFamily="34" charset="0"/>
              <a:ea typeface="Majalla UI"/>
              <a:cs typeface="Majalla UI"/>
            </a:endParaRPr>
          </a:p>
          <a:p>
            <a:pPr algn="just" eaLnBrk="1" hangingPunct="1">
              <a:lnSpc>
                <a:spcPts val="3300"/>
              </a:lnSpc>
              <a:defRPr/>
            </a:pPr>
            <a:r>
              <a:rPr lang="en-GB" altLang="en-US" sz="2800" dirty="0" smtClean="0">
                <a:latin typeface="Arial Narrow" pitchFamily="34" charset="0"/>
                <a:ea typeface="Majalla UI"/>
                <a:cs typeface="Majalla UI"/>
              </a:rPr>
              <a:t>UBT relies on ability of </a:t>
            </a:r>
            <a:r>
              <a:rPr lang="en-GB" altLang="en-US" sz="2800" i="1" dirty="0" smtClean="0">
                <a:latin typeface="Arial Narrow" pitchFamily="34" charset="0"/>
                <a:ea typeface="Majalla UI"/>
                <a:cs typeface="Majalla UI"/>
              </a:rPr>
              <a:t>H. pylori</a:t>
            </a:r>
            <a:r>
              <a:rPr lang="en-GB" altLang="en-US" sz="2800" dirty="0" smtClean="0">
                <a:latin typeface="Arial Narrow" pitchFamily="34" charset="0"/>
                <a:ea typeface="Majalla UI"/>
                <a:cs typeface="Majalla UI"/>
              </a:rPr>
              <a:t> to hydrolyse urea into CO</a:t>
            </a:r>
            <a:r>
              <a:rPr lang="en-GB" altLang="en-US" sz="2800" baseline="-25000" dirty="0" smtClean="0">
                <a:latin typeface="Arial Narrow" pitchFamily="34" charset="0"/>
                <a:ea typeface="Majalla UI"/>
                <a:cs typeface="Majalla UI"/>
              </a:rPr>
              <a:t>2</a:t>
            </a:r>
          </a:p>
          <a:p>
            <a:pPr algn="just" eaLnBrk="1" hangingPunct="1">
              <a:lnSpc>
                <a:spcPts val="3300"/>
              </a:lnSpc>
              <a:defRPr/>
            </a:pPr>
            <a:r>
              <a:rPr lang="en-GB" altLang="en-US" sz="2800" dirty="0" smtClean="0">
                <a:latin typeface="Arial Narrow" pitchFamily="34" charset="0"/>
                <a:ea typeface="Majalla UI"/>
                <a:cs typeface="Majalla UI"/>
              </a:rPr>
              <a:t>CO</a:t>
            </a:r>
            <a:r>
              <a:rPr lang="en-GB" altLang="en-US" sz="2800" baseline="-25000" dirty="0" smtClean="0">
                <a:latin typeface="Arial Narrow" pitchFamily="34" charset="0"/>
                <a:ea typeface="Majalla UI"/>
                <a:cs typeface="Majalla UI"/>
              </a:rPr>
              <a:t>2</a:t>
            </a:r>
            <a:r>
              <a:rPr lang="en-GB" altLang="en-US" sz="2800" dirty="0" smtClean="0">
                <a:latin typeface="Arial Narrow" pitchFamily="34" charset="0"/>
                <a:ea typeface="Majalla UI"/>
                <a:cs typeface="Majalla UI"/>
              </a:rPr>
              <a:t> is absorbed from stomach &amp; eliminated in the breath</a:t>
            </a:r>
          </a:p>
          <a:p>
            <a:pPr algn="just" eaLnBrk="1" hangingPunct="1">
              <a:lnSpc>
                <a:spcPts val="3300"/>
              </a:lnSpc>
              <a:defRPr/>
            </a:pPr>
            <a:r>
              <a:rPr lang="en-GB" altLang="en-US" sz="2800" dirty="0" smtClean="0">
                <a:latin typeface="Arial Narrow" pitchFamily="34" charset="0"/>
                <a:ea typeface="Majalla UI"/>
                <a:cs typeface="Majalla UI"/>
              </a:rPr>
              <a:t>10-20 minute after swallowing a capsule containing a minute amount of radioactive urea, a breath is collected</a:t>
            </a:r>
            <a:endParaRPr lang="en-GB" altLang="en-US" sz="2800" baseline="-25000" dirty="0" smtClean="0">
              <a:latin typeface="Arial Narrow" pitchFamily="34" charset="0"/>
              <a:ea typeface="Majalla UI"/>
              <a:cs typeface="Majalla UI"/>
            </a:endParaRPr>
          </a:p>
          <a:p>
            <a:pPr algn="just" eaLnBrk="1" hangingPunct="1">
              <a:lnSpc>
                <a:spcPts val="3300"/>
              </a:lnSpc>
              <a:defRPr/>
            </a:pPr>
            <a:r>
              <a:rPr lang="en-GB" altLang="en-US" sz="2800" dirty="0" smtClean="0">
                <a:latin typeface="Arial Narrow" pitchFamily="34" charset="0"/>
                <a:ea typeface="Majalla UI"/>
                <a:cs typeface="Majalla UI"/>
              </a:rPr>
              <a:t>The presence of radioactive CO</a:t>
            </a:r>
            <a:r>
              <a:rPr lang="en-GB" altLang="en-US" sz="2800" baseline="-25000" dirty="0" smtClean="0">
                <a:latin typeface="Arial Narrow" pitchFamily="34" charset="0"/>
                <a:ea typeface="Majalla UI"/>
                <a:cs typeface="Majalla UI"/>
              </a:rPr>
              <a:t>2</a:t>
            </a:r>
            <a:r>
              <a:rPr lang="en-GB" altLang="en-US" sz="2800" dirty="0" smtClean="0">
                <a:latin typeface="Arial Narrow" pitchFamily="34" charset="0"/>
                <a:ea typeface="Majalla UI"/>
                <a:cs typeface="Majalla UI"/>
              </a:rPr>
              <a:t> in the breath (a positive test) means that there is active infection</a:t>
            </a:r>
          </a:p>
        </p:txBody>
      </p:sp>
      <p:sp>
        <p:nvSpPr>
          <p:cNvPr id="37274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72742" name="Slide Number Placeholder 4"/>
          <p:cNvSpPr>
            <a:spLocks noGrp="1"/>
          </p:cNvSpPr>
          <p:nvPr>
            <p:ph type="sldNum" sz="quarter" idx="12"/>
          </p:nvPr>
        </p:nvSpPr>
        <p:spPr bwMode="auto">
          <a:noFill/>
          <a:ln>
            <a:miter lim="800000"/>
            <a:headEnd/>
            <a:tailEnd/>
          </a:ln>
        </p:spPr>
        <p:txBody>
          <a:bodyPr/>
          <a:lstStyle/>
          <a:p>
            <a:fld id="{609A3F17-31CB-4849-8B33-043F8A0E6B91}" type="slidenum">
              <a:rPr lang="ar-SA" altLang="en-US" smtClean="0"/>
              <a:pPr/>
              <a:t>264</a:t>
            </a:fld>
            <a:endParaRPr lang="ar-SA" altLang="en-US" smtClean="0"/>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Content Placeholder 2"/>
          <p:cNvSpPr>
            <a:spLocks noGrp="1"/>
          </p:cNvSpPr>
          <p:nvPr>
            <p:ph idx="1"/>
          </p:nvPr>
        </p:nvSpPr>
        <p:spPr>
          <a:xfrm>
            <a:off x="571500" y="188913"/>
            <a:ext cx="8115300" cy="5221287"/>
          </a:xfrm>
        </p:spPr>
        <p:txBody>
          <a:bodyPr/>
          <a:lstStyle/>
          <a:p>
            <a:pPr marL="596900" lvl="1" indent="-514350" algn="just" eaLnBrk="1" hangingPunct="1">
              <a:spcBef>
                <a:spcPts val="600"/>
              </a:spcBef>
              <a:buFont typeface="Gill Sans MT" pitchFamily="34" charset="0"/>
              <a:buAutoNum type="arabicPeriod" startAt="3"/>
            </a:pPr>
            <a:r>
              <a:rPr lang="en-GB" altLang="en-US" sz="3200" b="1" smtClean="0">
                <a:solidFill>
                  <a:srgbClr val="7030A0"/>
                </a:solidFill>
                <a:latin typeface="Arial Narrow" pitchFamily="34" charset="0"/>
                <a:ea typeface="Majalla UI"/>
                <a:cs typeface="Majalla UI"/>
              </a:rPr>
              <a:t>Endoscopic biopsies</a:t>
            </a:r>
          </a:p>
          <a:p>
            <a:pPr algn="just" eaLnBrk="1" hangingPunct="1"/>
            <a:r>
              <a:rPr lang="en-GB" altLang="en-US" sz="2800" smtClean="0">
                <a:latin typeface="Arial Narrow" pitchFamily="34" charset="0"/>
                <a:ea typeface="Majalla UI"/>
                <a:cs typeface="Majalla UI"/>
              </a:rPr>
              <a:t>Endoscopy is an accurate test for diagnosing </a:t>
            </a:r>
            <a:r>
              <a:rPr lang="en-GB" altLang="en-US" sz="2800" i="1" smtClean="0">
                <a:latin typeface="Arial Narrow" pitchFamily="34" charset="0"/>
                <a:ea typeface="Majalla UI"/>
                <a:cs typeface="Majalla UI"/>
              </a:rPr>
              <a:t>H. pylori </a:t>
            </a:r>
            <a:r>
              <a:rPr lang="en-GB" altLang="en-US" sz="2800" smtClean="0">
                <a:latin typeface="Arial Narrow" pitchFamily="34" charset="0"/>
                <a:ea typeface="Majalla UI"/>
                <a:cs typeface="Majalla UI"/>
              </a:rPr>
              <a:t>as well as the inflammation and ulcers that it causes</a:t>
            </a:r>
          </a:p>
          <a:p>
            <a:pPr algn="just" eaLnBrk="1" hangingPunct="1"/>
            <a:r>
              <a:rPr lang="en-GB" altLang="en-US" sz="2800" smtClean="0">
                <a:latin typeface="Arial Narrow" pitchFamily="34" charset="0"/>
                <a:ea typeface="Majalla UI"/>
                <a:cs typeface="Majalla UI"/>
              </a:rPr>
              <a:t>For endoscopy, the doctor inserts a flexible viewing tube (endoscope) through the mouth, down the oesophagus, and into the stomach and duodenum</a:t>
            </a:r>
          </a:p>
          <a:p>
            <a:pPr algn="just" eaLnBrk="1" hangingPunct="1"/>
            <a:r>
              <a:rPr lang="en-GB" altLang="en-US" sz="2800" smtClean="0">
                <a:latin typeface="Arial Narrow" pitchFamily="34" charset="0"/>
                <a:ea typeface="Majalla UI"/>
                <a:cs typeface="Majalla UI"/>
              </a:rPr>
              <a:t>During endoscopy, small tissue samples (biopsies) from the stomach lining can be removed</a:t>
            </a:r>
          </a:p>
          <a:p>
            <a:pPr algn="just" eaLnBrk="1" hangingPunct="1"/>
            <a:r>
              <a:rPr lang="en-GB" altLang="en-US" sz="2800" smtClean="0">
                <a:latin typeface="Arial Narrow" pitchFamily="34" charset="0"/>
                <a:ea typeface="Majalla UI"/>
                <a:cs typeface="Majalla UI"/>
              </a:rPr>
              <a:t>A biopsy is placed on a special slide containing urea</a:t>
            </a:r>
          </a:p>
          <a:p>
            <a:pPr algn="just" eaLnBrk="1" hangingPunct="1"/>
            <a:r>
              <a:rPr lang="en-GB" altLang="en-US" sz="2800" smtClean="0">
                <a:latin typeface="Arial Narrow" pitchFamily="34" charset="0"/>
                <a:ea typeface="Majalla UI"/>
                <a:cs typeface="Majalla UI"/>
              </a:rPr>
              <a:t>If the urea is broken down, this means that there is an infection with </a:t>
            </a:r>
            <a:r>
              <a:rPr lang="en-GB" altLang="en-US" sz="2800" i="1" smtClean="0">
                <a:latin typeface="Arial Narrow" pitchFamily="34" charset="0"/>
                <a:ea typeface="Majalla UI"/>
                <a:cs typeface="Majalla UI"/>
              </a:rPr>
              <a:t>H. pylori</a:t>
            </a:r>
            <a:endParaRPr lang="en-GB" altLang="en-US" sz="2800" smtClean="0">
              <a:latin typeface="Arial Narrow" pitchFamily="34" charset="0"/>
              <a:ea typeface="Majalla UI"/>
              <a:cs typeface="Majalla UI"/>
            </a:endParaRPr>
          </a:p>
        </p:txBody>
      </p:sp>
      <p:sp>
        <p:nvSpPr>
          <p:cNvPr id="373764"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373765" name="Slide Number Placeholder 5"/>
          <p:cNvSpPr>
            <a:spLocks noGrp="1"/>
          </p:cNvSpPr>
          <p:nvPr>
            <p:ph type="sldNum" sz="quarter" idx="12"/>
          </p:nvPr>
        </p:nvSpPr>
        <p:spPr bwMode="auto">
          <a:noFill/>
          <a:ln>
            <a:miter lim="800000"/>
            <a:headEnd/>
            <a:tailEnd/>
          </a:ln>
        </p:spPr>
        <p:txBody>
          <a:bodyPr/>
          <a:lstStyle/>
          <a:p>
            <a:fld id="{0E68CE87-9B0D-4363-9605-62BEC6417444}" type="slidenum">
              <a:rPr lang="ar-SA" altLang="en-US" smtClean="0"/>
              <a:pPr/>
              <a:t>265</a:t>
            </a:fld>
            <a:endParaRPr lang="ar-SA" altLang="en-US" smtClean="0"/>
          </a:p>
        </p:txBody>
      </p:sp>
      <p:pic>
        <p:nvPicPr>
          <p:cNvPr id="373766" name="Picture3" descr="CLO test"/>
          <p:cNvPicPr>
            <a:picLocks noChangeAspect="1" noChangeArrowheads="1"/>
          </p:cNvPicPr>
          <p:nvPr/>
        </p:nvPicPr>
        <p:blipFill>
          <a:blip r:embed="rId2" cstate="print"/>
          <a:srcRect/>
          <a:stretch>
            <a:fillRect/>
          </a:stretch>
        </p:blipFill>
        <p:spPr bwMode="auto">
          <a:xfrm>
            <a:off x="2555875" y="5410200"/>
            <a:ext cx="4267200" cy="742950"/>
          </a:xfrm>
          <a:prstGeom prst="rect">
            <a:avLst/>
          </a:prstGeom>
          <a:noFill/>
          <a:ln w="9525">
            <a:noFill/>
            <a:miter lim="800000"/>
            <a:headEnd/>
            <a:tailEnd/>
          </a:ln>
        </p:spPr>
      </p:pic>
      <p:graphicFrame>
        <p:nvGraphicFramePr>
          <p:cNvPr id="16396" name="Group 12"/>
          <p:cNvGraphicFramePr>
            <a:graphicFrameLocks noGrp="1"/>
          </p:cNvGraphicFramePr>
          <p:nvPr/>
        </p:nvGraphicFramePr>
        <p:xfrm>
          <a:off x="1258888" y="5638800"/>
          <a:ext cx="7058025" cy="814388"/>
        </p:xfrm>
        <a:graphic>
          <a:graphicData uri="http://schemas.openxmlformats.org/drawingml/2006/table">
            <a:tbl>
              <a:tblPr/>
              <a:tblGrid>
                <a:gridCol w="7058025"/>
              </a:tblGrid>
              <a:tr h="50958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dirty="0" smtClean="0">
                        <a:ln>
                          <a:noFill/>
                        </a:ln>
                        <a:solidFill>
                          <a:schemeClr val="tx1"/>
                        </a:solidFill>
                        <a:effectLst>
                          <a:outerShdw blurRad="38100" dist="38100" dir="2700000" algn="tl">
                            <a:srgbClr val="C0C0C0"/>
                          </a:outerShdw>
                        </a:effectLst>
                        <a:latin typeface="Arial Narrow" pitchFamily="34" charset="0"/>
                        <a:cs typeface="Times New Roman" pitchFamily="18" charset="0"/>
                      </a:endParaRPr>
                    </a:p>
                  </a:txBody>
                  <a:tcPr marL="0" marR="0" marT="0" marB="0" anchor="ctr" horzOverflow="overflow">
                    <a:lnL>
                      <a:noFill/>
                    </a:lnL>
                    <a:lnR>
                      <a:noFill/>
                    </a:lnR>
                    <a:lnT>
                      <a:noFill/>
                    </a:lnT>
                    <a:lnB>
                      <a:noFill/>
                    </a:lnB>
                    <a:lnTlToBr>
                      <a:noFill/>
                    </a:lnTlToBr>
                    <a:lnBlToTr>
                      <a:noFill/>
                    </a:lnBlToTr>
                    <a:noFill/>
                  </a:tcPr>
                </a:tc>
              </a:tr>
              <a:tr h="1809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2000" b="1" i="0" u="none" strike="noStrike" cap="none" normalizeH="0" baseline="0" dirty="0" smtClean="0">
                          <a:ln>
                            <a:noFill/>
                          </a:ln>
                          <a:solidFill>
                            <a:schemeClr val="tx1"/>
                          </a:solidFill>
                          <a:effectLst>
                            <a:outerShdw blurRad="38100" dist="38100" dir="2700000" algn="tl">
                              <a:srgbClr val="C0C0C0"/>
                            </a:outerShdw>
                          </a:effectLst>
                          <a:latin typeface="Arial Narrow" pitchFamily="34" charset="0"/>
                        </a:rPr>
                        <a:t>Test kit showing negative and positive results for Helicobacter</a:t>
                      </a:r>
                      <a:endParaRPr kumimoji="0" lang="en-GB" sz="2000" b="1" i="0" u="none" strike="noStrike" cap="none" normalizeH="0" baseline="0" dirty="0" smtClean="0">
                        <a:ln>
                          <a:noFill/>
                        </a:ln>
                        <a:solidFill>
                          <a:schemeClr val="tx1"/>
                        </a:solidFill>
                        <a:effectLst>
                          <a:outerShdw blurRad="38100" dist="38100" dir="2700000" algn="tl">
                            <a:srgbClr val="C0C0C0"/>
                          </a:outerShdw>
                        </a:effectLst>
                        <a:latin typeface="Arial Narrow" pitchFamily="34" charset="0"/>
                        <a:cs typeface="Times New Roman" pitchFamily="18" charset="0"/>
                      </a:endParaRPr>
                    </a:p>
                  </a:txBody>
                  <a:tcPr marL="0" marR="0" marT="0" marB="0"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ChangeArrowheads="1"/>
          </p:cNvSpPr>
          <p:nvPr>
            <p:ph type="title"/>
          </p:nvPr>
        </p:nvSpPr>
        <p:spPr/>
        <p:txBody>
          <a:bodyPr/>
          <a:lstStyle/>
          <a:p>
            <a:pPr eaLnBrk="1" hangingPunct="1"/>
            <a:r>
              <a:rPr lang="en-US" altLang="en-US" sz="5400" b="1" smtClean="0">
                <a:solidFill>
                  <a:srgbClr val="002060"/>
                </a:solidFill>
                <a:latin typeface="Arial Narrow" pitchFamily="34" charset="0"/>
              </a:rPr>
              <a:t>Haemophilus</a:t>
            </a:r>
          </a:p>
        </p:txBody>
      </p:sp>
      <p:sp>
        <p:nvSpPr>
          <p:cNvPr id="422915" name="Rectangle 3"/>
          <p:cNvSpPr>
            <a:spLocks noGrp="1" noChangeArrowheads="1"/>
          </p:cNvSpPr>
          <p:nvPr>
            <p:ph idx="1"/>
          </p:nvPr>
        </p:nvSpPr>
        <p:spPr>
          <a:xfrm>
            <a:off x="457200" y="1295400"/>
            <a:ext cx="8229600" cy="5105400"/>
          </a:xfrm>
        </p:spPr>
        <p:txBody>
          <a:bodyPr/>
          <a:lstStyle/>
          <a:p>
            <a:pPr algn="just" eaLnBrk="1" hangingPunct="1"/>
            <a:r>
              <a:rPr lang="en-US" altLang="en-US" sz="2800" b="1" u="sng" dirty="0" smtClean="0">
                <a:solidFill>
                  <a:srgbClr val="7030A0"/>
                </a:solidFill>
                <a:latin typeface="Arial Narrow" pitchFamily="34" charset="0"/>
              </a:rPr>
              <a:t>General characteristics:</a:t>
            </a:r>
            <a:endParaRPr lang="en-US" altLang="en-US" sz="2800" b="1" dirty="0" smtClean="0">
              <a:solidFill>
                <a:srgbClr val="7030A0"/>
              </a:solidFill>
              <a:latin typeface="Arial Narrow" pitchFamily="34" charset="0"/>
            </a:endParaRPr>
          </a:p>
          <a:p>
            <a:pPr algn="just" eaLnBrk="1" hangingPunct="1"/>
            <a:r>
              <a:rPr lang="en-US" altLang="en-US" sz="2800" dirty="0" smtClean="0">
                <a:latin typeface="Arial Narrow" pitchFamily="34" charset="0"/>
              </a:rPr>
              <a:t>Belonging to the </a:t>
            </a:r>
            <a:r>
              <a:rPr lang="en-US" altLang="en-US" sz="2800" dirty="0" err="1" smtClean="0">
                <a:latin typeface="Arial Narrow" pitchFamily="34" charset="0"/>
              </a:rPr>
              <a:t>Pasteurellaceae</a:t>
            </a:r>
            <a:endParaRPr lang="en-US" altLang="en-US" sz="2800" dirty="0" smtClean="0">
              <a:latin typeface="Arial Narrow" pitchFamily="34" charset="0"/>
            </a:endParaRPr>
          </a:p>
          <a:p>
            <a:pPr algn="just" eaLnBrk="1" hangingPunct="1"/>
            <a:r>
              <a:rPr lang="en-US" altLang="en-US" sz="2800" dirty="0" smtClean="0">
                <a:latin typeface="Arial Narrow" pitchFamily="34" charset="0"/>
              </a:rPr>
              <a:t>Non intestinal </a:t>
            </a:r>
            <a:r>
              <a:rPr lang="en-US" altLang="en-US" sz="2800" dirty="0" err="1" smtClean="0">
                <a:latin typeface="Arial Narrow" pitchFamily="34" charset="0"/>
              </a:rPr>
              <a:t>pleomorphic</a:t>
            </a:r>
            <a:r>
              <a:rPr lang="en-US" altLang="en-US" sz="2800" dirty="0" smtClean="0">
                <a:latin typeface="Arial Narrow" pitchFamily="34" charset="0"/>
              </a:rPr>
              <a:t> </a:t>
            </a:r>
            <a:r>
              <a:rPr lang="en-US" altLang="en-US" sz="2800" dirty="0" smtClean="0">
                <a:solidFill>
                  <a:srgbClr val="FF0000"/>
                </a:solidFill>
                <a:latin typeface="Arial Narrow" pitchFamily="34" charset="0"/>
              </a:rPr>
              <a:t>Gram negative </a:t>
            </a:r>
            <a:r>
              <a:rPr lang="en-US" altLang="en-US" sz="2800" dirty="0" err="1" smtClean="0">
                <a:solidFill>
                  <a:srgbClr val="FF0000"/>
                </a:solidFill>
                <a:latin typeface="Arial Narrow" pitchFamily="34" charset="0"/>
              </a:rPr>
              <a:t>coccobacilli</a:t>
            </a:r>
            <a:endParaRPr lang="en-US" altLang="en-US" sz="2800" dirty="0" smtClean="0">
              <a:solidFill>
                <a:srgbClr val="FF0000"/>
              </a:solidFill>
              <a:latin typeface="Arial Narrow" pitchFamily="34" charset="0"/>
            </a:endParaRPr>
          </a:p>
          <a:p>
            <a:pPr algn="just" eaLnBrk="1" hangingPunct="1"/>
            <a:r>
              <a:rPr lang="en-US" altLang="en-US" sz="2800" dirty="0" err="1" smtClean="0">
                <a:solidFill>
                  <a:srgbClr val="FF0000"/>
                </a:solidFill>
                <a:latin typeface="Arial Narrow" pitchFamily="34" charset="0"/>
              </a:rPr>
              <a:t>Microaerophilic</a:t>
            </a:r>
            <a:endParaRPr lang="en-US" altLang="en-US" sz="2800" dirty="0" smtClean="0">
              <a:solidFill>
                <a:srgbClr val="FF0000"/>
              </a:solidFill>
              <a:latin typeface="Arial Narrow" pitchFamily="34" charset="0"/>
            </a:endParaRPr>
          </a:p>
          <a:p>
            <a:pPr algn="just" eaLnBrk="1" hangingPunct="1"/>
            <a:r>
              <a:rPr lang="en-US" altLang="en-US" sz="2800" dirty="0" smtClean="0">
                <a:latin typeface="Arial Narrow" pitchFamily="34" charset="0"/>
              </a:rPr>
              <a:t>Non motile, Non spore forming</a:t>
            </a:r>
          </a:p>
          <a:p>
            <a:pPr algn="just" eaLnBrk="1" hangingPunct="1"/>
            <a:r>
              <a:rPr lang="en-US" altLang="en-US" sz="2800" dirty="0" smtClean="0">
                <a:latin typeface="Arial Narrow" pitchFamily="34" charset="0"/>
              </a:rPr>
              <a:t>Usually capsulated</a:t>
            </a:r>
          </a:p>
          <a:p>
            <a:pPr algn="just" eaLnBrk="1" hangingPunct="1"/>
            <a:r>
              <a:rPr lang="en-US" altLang="en-US" sz="2800" dirty="0" smtClean="0">
                <a:latin typeface="Arial Narrow" pitchFamily="34" charset="0"/>
              </a:rPr>
              <a:t>Fastidious</a:t>
            </a:r>
          </a:p>
          <a:p>
            <a:pPr lvl="1" algn="just" eaLnBrk="1" hangingPunct="1"/>
            <a:r>
              <a:rPr lang="en-US" altLang="en-US" dirty="0" smtClean="0">
                <a:latin typeface="Arial Narrow" pitchFamily="34" charset="0"/>
              </a:rPr>
              <a:t>Dependent on the growth promoting substances </a:t>
            </a:r>
          </a:p>
          <a:p>
            <a:pPr lvl="2" algn="just" eaLnBrk="1" hangingPunct="1"/>
            <a:r>
              <a:rPr lang="en-US" altLang="en-US" sz="2800" dirty="0" smtClean="0">
                <a:solidFill>
                  <a:srgbClr val="FF0000"/>
                </a:solidFill>
                <a:latin typeface="Arial Narrow" pitchFamily="34" charset="0"/>
              </a:rPr>
              <a:t>X (</a:t>
            </a:r>
            <a:r>
              <a:rPr lang="en-US" altLang="en-US" sz="2800" dirty="0" err="1" smtClean="0">
                <a:solidFill>
                  <a:srgbClr val="FF0000"/>
                </a:solidFill>
                <a:latin typeface="Arial Narrow" pitchFamily="34" charset="0"/>
              </a:rPr>
              <a:t>haematin</a:t>
            </a:r>
            <a:r>
              <a:rPr lang="en-US" altLang="en-US" sz="2800" dirty="0" smtClean="0">
                <a:solidFill>
                  <a:srgbClr val="FF0000"/>
                </a:solidFill>
                <a:latin typeface="Arial Narrow" pitchFamily="34" charset="0"/>
              </a:rPr>
              <a:t>) and V (NAD) which present in blood </a:t>
            </a:r>
          </a:p>
          <a:p>
            <a:pPr algn="just" eaLnBrk="1" hangingPunct="1"/>
            <a:r>
              <a:rPr lang="en-US" altLang="en-US" sz="2800" dirty="0" err="1" smtClean="0">
                <a:latin typeface="Arial Narrow" pitchFamily="34" charset="0"/>
              </a:rPr>
              <a:t>Oxidase</a:t>
            </a:r>
            <a:r>
              <a:rPr lang="en-US" altLang="en-US" sz="2800" dirty="0" smtClean="0">
                <a:latin typeface="Arial Narrow" pitchFamily="34" charset="0"/>
              </a:rPr>
              <a:t> and catalase positive</a:t>
            </a:r>
          </a:p>
        </p:txBody>
      </p:sp>
      <p:sp>
        <p:nvSpPr>
          <p:cNvPr id="422917"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2291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FE09D65-E05F-4510-A41C-A4F97F320872}" type="slidenum">
              <a:rPr lang="ar-SA" altLang="en-US" smtClean="0">
                <a:solidFill>
                  <a:srgbClr val="898989"/>
                </a:solidFill>
                <a:latin typeface="Calibri" pitchFamily="34" charset="0"/>
              </a:rPr>
              <a:pPr eaLnBrk="1" hangingPunct="1"/>
              <a:t>266</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702083551"/>
      </p:ext>
    </p:extLst>
  </p:cSld>
  <p:clrMapOvr>
    <a:masterClrMapping/>
  </p:clrMapOvr>
  <p:transition/>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a:xfrm>
            <a:off x="533400" y="274638"/>
            <a:ext cx="8229600" cy="1143000"/>
          </a:xfrm>
        </p:spPr>
        <p:txBody>
          <a:bodyPr/>
          <a:lstStyle/>
          <a:p>
            <a:pPr eaLnBrk="1" hangingPunct="1"/>
            <a:r>
              <a:rPr lang="en-US" sz="5400" b="1" dirty="0" smtClean="0">
                <a:solidFill>
                  <a:srgbClr val="002060"/>
                </a:solidFill>
                <a:latin typeface="Arial Narrow" pitchFamily="34" charset="0"/>
              </a:rPr>
              <a:t>Differentiation of Species</a:t>
            </a:r>
          </a:p>
        </p:txBody>
      </p:sp>
      <p:graphicFrame>
        <p:nvGraphicFramePr>
          <p:cNvPr id="115910" name="Group 198"/>
          <p:cNvGraphicFramePr>
            <a:graphicFrameLocks noGrp="1"/>
          </p:cNvGraphicFramePr>
          <p:nvPr>
            <p:ph type="tbl" idx="1"/>
            <p:extLst>
              <p:ext uri="{D42A27DB-BD31-4B8C-83A1-F6EECF244321}">
                <p14:modId xmlns:p14="http://schemas.microsoft.com/office/powerpoint/2010/main" val="198883141"/>
              </p:ext>
            </p:extLst>
          </p:nvPr>
        </p:nvGraphicFramePr>
        <p:xfrm>
          <a:off x="685800" y="1447800"/>
          <a:ext cx="7772401" cy="4800600"/>
        </p:xfrm>
        <a:graphic>
          <a:graphicData uri="http://schemas.openxmlformats.org/drawingml/2006/table">
            <a:tbl>
              <a:tblPr>
                <a:tableStyleId>{8799B23B-EC83-4686-B30A-512413B5E67A}</a:tableStyleId>
              </a:tblPr>
              <a:tblGrid>
                <a:gridCol w="3501851"/>
                <a:gridCol w="2306097"/>
                <a:gridCol w="939521"/>
                <a:gridCol w="1024932"/>
              </a:tblGrid>
              <a:tr h="161958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200" b="1" i="1"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200" u="none" strike="noStrike" cap="none" normalizeH="0" baseline="0" dirty="0" smtClean="0">
                        <a:ln>
                          <a:noFill/>
                        </a:ln>
                        <a:effectLst/>
                        <a:latin typeface="Arial Narrow"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err="1" smtClean="0">
                          <a:ln>
                            <a:noFill/>
                          </a:ln>
                          <a:effectLst/>
                          <a:latin typeface="Arial Narrow" pitchFamily="34" charset="0"/>
                        </a:rPr>
                        <a:t>Hemolysis</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Growth Factor</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hMerge="1">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Narrow"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34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200" b="1" i="1"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vMerge="1">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Arial Narrow"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X</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V</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r>
              <a:tr h="6334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i="1" u="none" strike="noStrike" cap="none" normalizeH="0" baseline="0" dirty="0" smtClean="0">
                          <a:ln>
                            <a:noFill/>
                          </a:ln>
                          <a:effectLst/>
                          <a:latin typeface="Arial Narrow" pitchFamily="34" charset="0"/>
                        </a:rPr>
                        <a:t>H. </a:t>
                      </a:r>
                      <a:r>
                        <a:rPr kumimoji="0" lang="en-US" sz="3200" i="1" u="none" strike="noStrike" cap="none" normalizeH="0" baseline="0" dirty="0" err="1" smtClean="0">
                          <a:ln>
                            <a:noFill/>
                          </a:ln>
                          <a:effectLst/>
                          <a:latin typeface="Arial Narrow" pitchFamily="34" charset="0"/>
                        </a:rPr>
                        <a:t>influenzae</a:t>
                      </a:r>
                      <a:endParaRPr kumimoji="0" lang="en-US" sz="3200" b="1" i="1"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r>
              <a:tr h="6334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i="1" u="none" strike="noStrike" cap="none" normalizeH="0" baseline="0" dirty="0" smtClean="0">
                          <a:ln>
                            <a:noFill/>
                          </a:ln>
                          <a:effectLst/>
                          <a:latin typeface="Arial Narrow" pitchFamily="34" charset="0"/>
                        </a:rPr>
                        <a:t>H. </a:t>
                      </a:r>
                      <a:r>
                        <a:rPr kumimoji="0" lang="en-US" sz="3200" i="1" u="none" strike="noStrike" cap="none" normalizeH="0" baseline="0" dirty="0" err="1" smtClean="0">
                          <a:ln>
                            <a:noFill/>
                          </a:ln>
                          <a:effectLst/>
                          <a:latin typeface="Arial Narrow" pitchFamily="34" charset="0"/>
                        </a:rPr>
                        <a:t>aegyptius</a:t>
                      </a:r>
                      <a:endParaRPr kumimoji="0" lang="en-US" sz="3200" b="1" i="1"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smtClean="0">
                          <a:ln>
                            <a:noFill/>
                          </a:ln>
                          <a:effectLst/>
                          <a:latin typeface="Arial Narrow" pitchFamily="34" charset="0"/>
                        </a:rPr>
                        <a:t>+</a:t>
                      </a:r>
                      <a:endParaRPr kumimoji="0" lang="en-US" sz="3200" b="1" i="0" u="none" strike="noStrike" cap="none" normalizeH="0" baseline="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r>
              <a:tr h="6334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i="1" u="none" strike="noStrike" cap="none" normalizeH="0" baseline="0" dirty="0" smtClean="0">
                          <a:ln>
                            <a:noFill/>
                          </a:ln>
                          <a:effectLst/>
                          <a:latin typeface="Arial Narrow" pitchFamily="34" charset="0"/>
                        </a:rPr>
                        <a:t>H. </a:t>
                      </a:r>
                      <a:r>
                        <a:rPr kumimoji="0" lang="en-US" sz="3200" i="1" u="none" strike="noStrike" cap="none" normalizeH="0" baseline="0" dirty="0" err="1" smtClean="0">
                          <a:ln>
                            <a:noFill/>
                          </a:ln>
                          <a:effectLst/>
                          <a:latin typeface="Arial Narrow" pitchFamily="34" charset="0"/>
                        </a:rPr>
                        <a:t>ducreyi</a:t>
                      </a:r>
                      <a:endParaRPr kumimoji="0" lang="en-US" sz="3200" b="1" i="1"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smtClean="0">
                          <a:ln>
                            <a:noFill/>
                          </a:ln>
                          <a:effectLst/>
                          <a:latin typeface="Arial Narrow" pitchFamily="34" charset="0"/>
                        </a:rPr>
                        <a:t>+</a:t>
                      </a:r>
                      <a:endParaRPr kumimoji="0" lang="en-US" sz="3200" b="1" i="0" u="none" strike="noStrike" cap="none" normalizeH="0" baseline="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r>
              <a:tr h="64736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i="1" u="none" strike="noStrike" cap="none" normalizeH="0" baseline="0" dirty="0" smtClean="0">
                          <a:ln>
                            <a:noFill/>
                          </a:ln>
                          <a:effectLst/>
                          <a:latin typeface="Arial Narrow" pitchFamily="34" charset="0"/>
                        </a:rPr>
                        <a:t>H. </a:t>
                      </a:r>
                      <a:r>
                        <a:rPr kumimoji="0" lang="en-US" sz="3200" i="1" u="none" strike="noStrike" cap="none" normalizeH="0" baseline="0" dirty="0" err="1" smtClean="0">
                          <a:ln>
                            <a:noFill/>
                          </a:ln>
                          <a:effectLst/>
                          <a:latin typeface="Arial Narrow" pitchFamily="34" charset="0"/>
                        </a:rPr>
                        <a:t>parainfluenzae</a:t>
                      </a:r>
                      <a:endParaRPr kumimoji="0" lang="en-US" sz="3200" b="1" i="1"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smtClean="0">
                          <a:ln>
                            <a:noFill/>
                          </a:ln>
                          <a:effectLst/>
                          <a:latin typeface="Arial Narrow" pitchFamily="34" charset="0"/>
                        </a:rPr>
                        <a:t>+</a:t>
                      </a:r>
                      <a:endParaRPr kumimoji="0" lang="en-US" sz="3200" b="1" i="0" u="none" strike="noStrike" cap="none" normalizeH="0" baseline="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smtClean="0">
                          <a:ln>
                            <a:noFill/>
                          </a:ln>
                          <a:effectLst/>
                          <a:latin typeface="Arial Narrow" pitchFamily="34" charset="0"/>
                        </a:rPr>
                        <a:t>-</a:t>
                      </a:r>
                      <a:endParaRPr kumimoji="0" lang="en-US" sz="3200" b="1" i="0" u="none" strike="noStrike" cap="none" normalizeH="0" baseline="0" smtClean="0">
                        <a:ln>
                          <a:noFill/>
                        </a:ln>
                        <a:solidFill>
                          <a:schemeClr val="tx1"/>
                        </a:solidFill>
                        <a:effectLst/>
                        <a:latin typeface="Arial Narrow" pitchFamily="34" charset="0"/>
                      </a:endParaRPr>
                    </a:p>
                  </a:txBody>
                  <a:tcPr marL="92075" marR="92075" marT="46038" marB="46038"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u="none" strike="noStrike" cap="none" normalizeH="0" baseline="0" dirty="0" smtClean="0">
                          <a:ln>
                            <a:noFill/>
                          </a:ln>
                          <a:effectLst/>
                          <a:latin typeface="Arial Narrow" pitchFamily="34" charset="0"/>
                        </a:rPr>
                        <a:t>+</a:t>
                      </a:r>
                      <a:endParaRPr kumimoji="0" lang="en-US" sz="3200" b="1" i="0" u="none" strike="noStrike" cap="none" normalizeH="0" baseline="0" dirty="0" smtClean="0">
                        <a:ln>
                          <a:noFill/>
                        </a:ln>
                        <a:solidFill>
                          <a:schemeClr val="tx1"/>
                        </a:solidFill>
                        <a:effectLst/>
                        <a:latin typeface="Arial Narrow" pitchFamily="34" charset="0"/>
                      </a:endParaRPr>
                    </a:p>
                  </a:txBody>
                  <a:tcPr marL="92075" marR="92075" marT="46038" marB="46038" horzOverflow="overflow"/>
                </a:tc>
              </a:tr>
            </a:tbl>
          </a:graphicData>
        </a:graphic>
      </p:graphicFrame>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BAE0F32C-1ABB-422F-855C-B372F7A7AC70}" type="slidenum">
              <a:rPr lang="en-US" smtClean="0"/>
              <a:pPr>
                <a:defRPr/>
              </a:pPr>
              <a:t>267</a:t>
            </a:fld>
            <a:endParaRPr lang="en-US"/>
          </a:p>
        </p:txBody>
      </p:sp>
    </p:spTree>
  </p:cSld>
  <p:clrMapOvr>
    <a:masterClrMapping/>
  </p:clrMapOvr>
  <p:transition/>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a:bodyPr>
          <a:lstStyle/>
          <a:p>
            <a:pPr eaLnBrk="1" hangingPunct="1">
              <a:defRPr/>
            </a:pPr>
            <a:r>
              <a:rPr lang="en-US" sz="5400" b="1" i="1" dirty="0" smtClean="0">
                <a:solidFill>
                  <a:srgbClr val="002060"/>
                </a:solidFill>
                <a:latin typeface="Arial Narrow" pitchFamily="34" charset="0"/>
                <a:ea typeface="+mj-ea"/>
              </a:rPr>
              <a:t>H. </a:t>
            </a:r>
            <a:r>
              <a:rPr lang="en-US" sz="5400" b="1" i="1" dirty="0" err="1" smtClean="0">
                <a:solidFill>
                  <a:srgbClr val="002060"/>
                </a:solidFill>
                <a:latin typeface="Arial Narrow" pitchFamily="34" charset="0"/>
                <a:ea typeface="+mj-ea"/>
              </a:rPr>
              <a:t>influenzae</a:t>
            </a:r>
            <a:endParaRPr lang="en-US" sz="5400" b="1" i="1" dirty="0" smtClean="0">
              <a:solidFill>
                <a:srgbClr val="002060"/>
              </a:solidFill>
              <a:latin typeface="Arial Narrow" pitchFamily="34" charset="0"/>
              <a:ea typeface="+mj-ea"/>
            </a:endParaRPr>
          </a:p>
        </p:txBody>
      </p:sp>
      <p:sp>
        <p:nvSpPr>
          <p:cNvPr id="427011" name="Rectangle 3"/>
          <p:cNvSpPr>
            <a:spLocks noGrp="1" noChangeArrowheads="1"/>
          </p:cNvSpPr>
          <p:nvPr>
            <p:ph idx="1"/>
          </p:nvPr>
        </p:nvSpPr>
        <p:spPr>
          <a:xfrm>
            <a:off x="457200" y="1371600"/>
            <a:ext cx="8382000" cy="5257800"/>
          </a:xfrm>
        </p:spPr>
        <p:txBody>
          <a:bodyPr/>
          <a:lstStyle/>
          <a:p>
            <a:pPr algn="just" eaLnBrk="1" hangingPunct="1"/>
            <a:r>
              <a:rPr lang="en-GB" altLang="en-US" dirty="0">
                <a:latin typeface="Arial Narrow" pitchFamily="34" charset="0"/>
              </a:rPr>
              <a:t>Opportunistic pathogen</a:t>
            </a:r>
            <a:endParaRPr lang="en-US" altLang="en-US" dirty="0">
              <a:latin typeface="Arial Narrow" pitchFamily="34" charset="0"/>
            </a:endParaRPr>
          </a:p>
          <a:p>
            <a:pPr algn="just" eaLnBrk="1" hangingPunct="1"/>
            <a:r>
              <a:rPr lang="en-US" altLang="en-US" dirty="0">
                <a:latin typeface="Arial Narrow" pitchFamily="34" charset="0"/>
              </a:rPr>
              <a:t>Exclusively human pathogen </a:t>
            </a:r>
          </a:p>
          <a:p>
            <a:pPr algn="just" eaLnBrk="1" hangingPunct="1"/>
            <a:r>
              <a:rPr lang="en-US" altLang="en-US" dirty="0">
                <a:latin typeface="Arial Narrow" pitchFamily="34" charset="0"/>
              </a:rPr>
              <a:t>Not pathogenic for animals</a:t>
            </a:r>
          </a:p>
          <a:p>
            <a:pPr algn="just" eaLnBrk="1" hangingPunct="1"/>
            <a:r>
              <a:rPr lang="en-US" altLang="en-US" dirty="0">
                <a:latin typeface="Arial Narrow" pitchFamily="34" charset="0"/>
              </a:rPr>
              <a:t>Diseases due to </a:t>
            </a:r>
            <a:r>
              <a:rPr lang="en-US" altLang="en-US" i="1" dirty="0">
                <a:latin typeface="Arial Narrow" pitchFamily="34" charset="0"/>
              </a:rPr>
              <a:t>H. </a:t>
            </a:r>
            <a:r>
              <a:rPr lang="en-US" altLang="en-US" i="1" dirty="0" err="1">
                <a:latin typeface="Arial Narrow" pitchFamily="34" charset="0"/>
              </a:rPr>
              <a:t>influenzae</a:t>
            </a:r>
            <a:r>
              <a:rPr lang="en-US" altLang="en-US" i="1" dirty="0">
                <a:latin typeface="Arial Narrow" pitchFamily="34" charset="0"/>
              </a:rPr>
              <a:t> </a:t>
            </a:r>
            <a:r>
              <a:rPr lang="en-US" altLang="en-US" dirty="0">
                <a:latin typeface="Arial Narrow" pitchFamily="34" charset="0"/>
              </a:rPr>
              <a:t>considered under 2 groups –invasive and non </a:t>
            </a:r>
            <a:r>
              <a:rPr lang="en-US" altLang="en-US" dirty="0" smtClean="0">
                <a:latin typeface="Arial Narrow" pitchFamily="34" charset="0"/>
              </a:rPr>
              <a:t>invasive</a:t>
            </a:r>
            <a:endParaRPr lang="en-US" altLang="en-US" b="1" u="sng" dirty="0" smtClean="0">
              <a:solidFill>
                <a:srgbClr val="7030A0"/>
              </a:solidFill>
              <a:latin typeface="Arial Narrow" pitchFamily="34" charset="0"/>
            </a:endParaRPr>
          </a:p>
          <a:p>
            <a:pPr algn="just" eaLnBrk="1" hangingPunct="1">
              <a:buFont typeface="Calibri" pitchFamily="34" charset="0"/>
              <a:buAutoNum type="arabicPeriod"/>
            </a:pPr>
            <a:r>
              <a:rPr lang="en-US" altLang="en-US" b="1" u="sng" dirty="0" err="1" smtClean="0">
                <a:solidFill>
                  <a:srgbClr val="7030A0"/>
                </a:solidFill>
                <a:latin typeface="Arial Narrow" pitchFamily="34" charset="0"/>
              </a:rPr>
              <a:t>Nonencapsulated</a:t>
            </a:r>
            <a:r>
              <a:rPr lang="en-US" altLang="en-US" b="1" u="sng" dirty="0" smtClean="0">
                <a:solidFill>
                  <a:srgbClr val="7030A0"/>
                </a:solidFill>
                <a:latin typeface="Arial Narrow" pitchFamily="34" charset="0"/>
              </a:rPr>
              <a:t> strains (Non invasive)</a:t>
            </a:r>
          </a:p>
          <a:p>
            <a:pPr algn="just" eaLnBrk="1" hangingPunct="1"/>
            <a:r>
              <a:rPr lang="en-US" altLang="en-US" dirty="0" smtClean="0">
                <a:latin typeface="Arial Narrow" pitchFamily="34" charset="0"/>
              </a:rPr>
              <a:t>Part of normal flora of the respiratory tract </a:t>
            </a:r>
            <a:endParaRPr lang="en-US" altLang="en-US" u="sng" dirty="0" smtClean="0">
              <a:latin typeface="Arial Narrow" pitchFamily="34" charset="0"/>
            </a:endParaRPr>
          </a:p>
          <a:p>
            <a:pPr algn="just" eaLnBrk="1" hangingPunct="1"/>
            <a:r>
              <a:rPr lang="en-US" altLang="en-US" sz="3100" dirty="0" smtClean="0">
                <a:latin typeface="Arial Narrow" pitchFamily="34" charset="0"/>
              </a:rPr>
              <a:t>Colonize in </a:t>
            </a:r>
            <a:r>
              <a:rPr lang="en-US" altLang="en-US" sz="3100" dirty="0" err="1" smtClean="0">
                <a:latin typeface="Arial Narrow" pitchFamily="34" charset="0"/>
              </a:rPr>
              <a:t>nasopharynx</a:t>
            </a:r>
            <a:r>
              <a:rPr lang="en-US" altLang="en-US" sz="3100" dirty="0" smtClean="0">
                <a:latin typeface="Arial Narrow" pitchFamily="34" charset="0"/>
              </a:rPr>
              <a:t>  of 80% of healthy individuals</a:t>
            </a:r>
          </a:p>
          <a:p>
            <a:pPr algn="just" eaLnBrk="1" hangingPunct="1"/>
            <a:r>
              <a:rPr lang="en-US" altLang="en-US" dirty="0" smtClean="0">
                <a:latin typeface="Arial Narrow" pitchFamily="34" charset="0"/>
              </a:rPr>
              <a:t>Causes pneumonia, otitis media and sinusitis</a:t>
            </a:r>
          </a:p>
        </p:txBody>
      </p:sp>
      <p:sp>
        <p:nvSpPr>
          <p:cNvPr id="427013"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2701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9A34C1C-9EA0-4756-A748-B68478A72639}" type="slidenum">
              <a:rPr lang="ar-SA" altLang="en-US" smtClean="0">
                <a:solidFill>
                  <a:srgbClr val="898989"/>
                </a:solidFill>
                <a:latin typeface="Calibri" pitchFamily="34" charset="0"/>
              </a:rPr>
              <a:pPr eaLnBrk="1" hangingPunct="1"/>
              <a:t>268</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093060760"/>
      </p:ext>
    </p:extLst>
  </p:cSld>
  <p:clrMapOvr>
    <a:masterClrMapping/>
  </p:clrMapOvr>
  <p:transition/>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228600"/>
            <a:ext cx="8229600" cy="1143000"/>
          </a:xfrm>
        </p:spPr>
        <p:txBody>
          <a:bodyPr>
            <a:normAutofit/>
          </a:bodyPr>
          <a:lstStyle/>
          <a:p>
            <a:pPr eaLnBrk="1" hangingPunct="1">
              <a:defRPr/>
            </a:pPr>
            <a:r>
              <a:rPr lang="en-US" sz="5400" b="1" i="1" dirty="0" smtClean="0">
                <a:solidFill>
                  <a:srgbClr val="002060"/>
                </a:solidFill>
                <a:latin typeface="Arial Narrow" pitchFamily="34" charset="0"/>
                <a:ea typeface="+mj-ea"/>
              </a:rPr>
              <a:t>H. </a:t>
            </a:r>
            <a:r>
              <a:rPr lang="en-US" sz="5400" b="1" i="1" dirty="0" err="1" smtClean="0">
                <a:solidFill>
                  <a:srgbClr val="002060"/>
                </a:solidFill>
                <a:latin typeface="Arial Narrow" pitchFamily="34" charset="0"/>
                <a:ea typeface="+mj-ea"/>
              </a:rPr>
              <a:t>influenzae</a:t>
            </a:r>
            <a:endParaRPr lang="en-US" sz="5400" b="1" i="1" dirty="0" smtClean="0">
              <a:solidFill>
                <a:srgbClr val="002060"/>
              </a:solidFill>
              <a:latin typeface="Arial Narrow" pitchFamily="34" charset="0"/>
              <a:ea typeface="+mj-ea"/>
            </a:endParaRPr>
          </a:p>
        </p:txBody>
      </p:sp>
      <p:sp>
        <p:nvSpPr>
          <p:cNvPr id="428035" name="Rectangle 3"/>
          <p:cNvSpPr>
            <a:spLocks noGrp="1" noChangeArrowheads="1"/>
          </p:cNvSpPr>
          <p:nvPr>
            <p:ph idx="1"/>
          </p:nvPr>
        </p:nvSpPr>
        <p:spPr>
          <a:xfrm>
            <a:off x="457200" y="1066800"/>
            <a:ext cx="8382000" cy="5410200"/>
          </a:xfrm>
        </p:spPr>
        <p:txBody>
          <a:bodyPr/>
          <a:lstStyle/>
          <a:p>
            <a:pPr algn="just" eaLnBrk="1" hangingPunct="1">
              <a:lnSpc>
                <a:spcPts val="4100"/>
              </a:lnSpc>
              <a:buFont typeface="Calibri" pitchFamily="34" charset="0"/>
              <a:buAutoNum type="arabicPeriod" startAt="2"/>
            </a:pPr>
            <a:r>
              <a:rPr lang="en-US" altLang="en-US" b="1" u="sng" dirty="0" smtClean="0">
                <a:solidFill>
                  <a:srgbClr val="7030A0"/>
                </a:solidFill>
                <a:latin typeface="Arial Narrow" pitchFamily="34" charset="0"/>
              </a:rPr>
              <a:t>Encapsulated strains (Invasive)</a:t>
            </a:r>
            <a:endParaRPr lang="en-US" altLang="en-US" b="1" i="1" u="sng" dirty="0" smtClean="0">
              <a:solidFill>
                <a:srgbClr val="7030A0"/>
              </a:solidFill>
              <a:latin typeface="Arial Narrow" pitchFamily="34" charset="0"/>
            </a:endParaRPr>
          </a:p>
          <a:p>
            <a:pPr algn="just" eaLnBrk="1" hangingPunct="1">
              <a:lnSpc>
                <a:spcPts val="4100"/>
              </a:lnSpc>
            </a:pPr>
            <a:r>
              <a:rPr lang="en-US" altLang="en-US" dirty="0" smtClean="0">
                <a:latin typeface="Arial Narrow" pitchFamily="34" charset="0"/>
              </a:rPr>
              <a:t>Typing based on capsule polysaccharide  a </a:t>
            </a:r>
            <a:r>
              <a:rPr lang="en-US" altLang="en-US" dirty="0" smtClean="0">
                <a:latin typeface="Arial Narrow" pitchFamily="34" charset="0"/>
                <a:cs typeface="Arial" pitchFamily="34" charset="0"/>
              </a:rPr>
              <a:t>→ f</a:t>
            </a:r>
            <a:endParaRPr lang="en-US" altLang="en-US" dirty="0" smtClean="0">
              <a:latin typeface="Arial Narrow" pitchFamily="34" charset="0"/>
            </a:endParaRPr>
          </a:p>
          <a:p>
            <a:pPr algn="just" eaLnBrk="1" hangingPunct="1">
              <a:lnSpc>
                <a:spcPts val="4100"/>
              </a:lnSpc>
            </a:pPr>
            <a:r>
              <a:rPr lang="en-US" altLang="en-US" dirty="0" smtClean="0">
                <a:latin typeface="Arial Narrow" pitchFamily="34" charset="0"/>
              </a:rPr>
              <a:t>Type b is the most pathogenic &amp; colonized in 5%</a:t>
            </a:r>
          </a:p>
          <a:p>
            <a:pPr algn="just" eaLnBrk="1" hangingPunct="1">
              <a:lnSpc>
                <a:spcPts val="4100"/>
              </a:lnSpc>
            </a:pPr>
            <a:r>
              <a:rPr lang="en-US" altLang="en-US" dirty="0" err="1" smtClean="0">
                <a:latin typeface="Arial Narrow" pitchFamily="34" charset="0"/>
                <a:cs typeface="Arial" pitchFamily="34" charset="0"/>
              </a:rPr>
              <a:t>Polyribose-ribitol</a:t>
            </a:r>
            <a:r>
              <a:rPr lang="en-US" altLang="en-US" dirty="0" smtClean="0">
                <a:latin typeface="Arial Narrow" pitchFamily="34" charset="0"/>
                <a:cs typeface="Arial" pitchFamily="34" charset="0"/>
              </a:rPr>
              <a:t> phosphate (PRP) capsule (type b)</a:t>
            </a:r>
          </a:p>
          <a:p>
            <a:pPr algn="just" eaLnBrk="1" hangingPunct="1">
              <a:lnSpc>
                <a:spcPts val="4100"/>
              </a:lnSpc>
            </a:pPr>
            <a:r>
              <a:rPr lang="en-US" altLang="en-US" dirty="0" smtClean="0">
                <a:latin typeface="Arial Narrow" pitchFamily="34" charset="0"/>
              </a:rPr>
              <a:t>Penetrate </a:t>
            </a:r>
            <a:r>
              <a:rPr lang="en-US" altLang="en-US" dirty="0" err="1" smtClean="0">
                <a:latin typeface="Arial Narrow" pitchFamily="34" charset="0"/>
              </a:rPr>
              <a:t>nasopharynx</a:t>
            </a:r>
            <a:r>
              <a:rPr lang="en-US" altLang="en-US" dirty="0" smtClean="0">
                <a:latin typeface="Arial Narrow" pitchFamily="34" charset="0"/>
              </a:rPr>
              <a:t> and invade blood directly</a:t>
            </a:r>
          </a:p>
          <a:p>
            <a:pPr algn="just" eaLnBrk="1" hangingPunct="1">
              <a:lnSpc>
                <a:spcPts val="4100"/>
              </a:lnSpc>
            </a:pPr>
            <a:r>
              <a:rPr lang="en-US" altLang="en-US" dirty="0" smtClean="0">
                <a:latin typeface="Arial Narrow" pitchFamily="34" charset="0"/>
              </a:rPr>
              <a:t>Causes meningitis, pneumonia, </a:t>
            </a:r>
            <a:r>
              <a:rPr lang="en-GB" altLang="en-US" dirty="0" err="1" smtClean="0">
                <a:latin typeface="Arial Narrow" pitchFamily="34" charset="0"/>
              </a:rPr>
              <a:t>bacteremia</a:t>
            </a:r>
            <a:endParaRPr lang="en-US" altLang="en-US" dirty="0" smtClean="0">
              <a:latin typeface="Arial Narrow" pitchFamily="34" charset="0"/>
            </a:endParaRPr>
          </a:p>
          <a:p>
            <a:pPr algn="just" eaLnBrk="1" hangingPunct="1">
              <a:lnSpc>
                <a:spcPts val="4100"/>
              </a:lnSpc>
            </a:pPr>
            <a:r>
              <a:rPr lang="en-US" altLang="en-US" dirty="0" smtClean="0">
                <a:latin typeface="Arial Narrow" pitchFamily="34" charset="0"/>
              </a:rPr>
              <a:t>95% of invasive disease caused by type b</a:t>
            </a:r>
          </a:p>
          <a:p>
            <a:pPr algn="just" eaLnBrk="1" hangingPunct="1">
              <a:lnSpc>
                <a:spcPts val="4100"/>
              </a:lnSpc>
            </a:pPr>
            <a:r>
              <a:rPr lang="en-GB" altLang="en-US" dirty="0" smtClean="0">
                <a:latin typeface="Arial Narrow" pitchFamily="34" charset="0"/>
              </a:rPr>
              <a:t>Vaccination with </a:t>
            </a:r>
            <a:r>
              <a:rPr lang="en-GB" altLang="en-US" dirty="0" err="1" smtClean="0">
                <a:latin typeface="Arial Narrow" pitchFamily="34" charset="0"/>
              </a:rPr>
              <a:t>Hib</a:t>
            </a:r>
            <a:r>
              <a:rPr lang="en-GB" altLang="en-US" dirty="0" smtClean="0">
                <a:latin typeface="Arial Narrow" pitchFamily="34" charset="0"/>
              </a:rPr>
              <a:t> conjugate vaccine</a:t>
            </a:r>
            <a:endParaRPr lang="en-US" altLang="en-US" dirty="0">
              <a:latin typeface="Arial Narrow" pitchFamily="34" charset="0"/>
            </a:endParaRPr>
          </a:p>
          <a:p>
            <a:pPr algn="just" eaLnBrk="1" hangingPunct="1">
              <a:lnSpc>
                <a:spcPts val="4100"/>
              </a:lnSpc>
            </a:pPr>
            <a:r>
              <a:rPr lang="en-US" altLang="en-US" sz="3100" dirty="0" smtClean="0">
                <a:latin typeface="Arial Narrow" pitchFamily="34" charset="0"/>
              </a:rPr>
              <a:t>Given IM at 2,4,6 month &amp; poster dose at 12-18 month </a:t>
            </a:r>
          </a:p>
        </p:txBody>
      </p:sp>
      <p:sp>
        <p:nvSpPr>
          <p:cNvPr id="428037"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dirty="0" smtClean="0">
              <a:solidFill>
                <a:srgbClr val="898989"/>
              </a:solidFill>
              <a:latin typeface="Calibri" pitchFamily="34" charset="0"/>
            </a:endParaRPr>
          </a:p>
        </p:txBody>
      </p:sp>
      <p:sp>
        <p:nvSpPr>
          <p:cNvPr id="42803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27EBB74-5B66-48A9-8452-EC02596DB7B5}" type="slidenum">
              <a:rPr lang="ar-SA" altLang="en-US" smtClean="0">
                <a:solidFill>
                  <a:srgbClr val="898989"/>
                </a:solidFill>
                <a:latin typeface="Calibri" pitchFamily="34" charset="0"/>
              </a:rPr>
              <a:pPr eaLnBrk="1" hangingPunct="1"/>
              <a:t>269</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027904436"/>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57200" y="274638"/>
            <a:ext cx="8382000" cy="1143000"/>
          </a:xfrm>
        </p:spPr>
        <p:txBody>
          <a:bodyPr>
            <a:noAutofit/>
          </a:bodyPr>
          <a:lstStyle/>
          <a:p>
            <a:pPr>
              <a:defRPr/>
            </a:pPr>
            <a:r>
              <a:rPr lang="en-US" altLang="zh-CN" b="1" dirty="0" smtClean="0">
                <a:solidFill>
                  <a:srgbClr val="002060"/>
                </a:solidFill>
                <a:latin typeface="TimesNewRoman,Bold" charset="0"/>
                <a:ea typeface="华文中宋"/>
                <a:cs typeface="华文中宋"/>
              </a:rPr>
              <a:t>Replication cycle of Rickettsia</a:t>
            </a:r>
            <a:endParaRPr lang="en-US" dirty="0" smtClean="0">
              <a:solidFill>
                <a:srgbClr val="002060"/>
              </a:solidFill>
              <a:ea typeface="+mj-ea"/>
              <a:cs typeface="Majalla UI"/>
            </a:endParaRPr>
          </a:p>
        </p:txBody>
      </p:sp>
      <p:pic>
        <p:nvPicPr>
          <p:cNvPr id="45059" name="Content Placeholder 3" descr="http://www.med.sc.edu:85/mayer/rick1.jpg"/>
          <p:cNvPicPr>
            <a:picLocks noGrp="1" noChangeAspect="1" noChangeArrowheads="1"/>
          </p:cNvPicPr>
          <p:nvPr>
            <p:ph sz="half" idx="1"/>
          </p:nvPr>
        </p:nvPicPr>
        <p:blipFill>
          <a:blip r:embed="rId2" cstate="print"/>
          <a:srcRect/>
          <a:stretch>
            <a:fillRect/>
          </a:stretch>
        </p:blipFill>
        <p:spPr>
          <a:xfrm>
            <a:off x="762000" y="1138238"/>
            <a:ext cx="7543800" cy="2519362"/>
          </a:xfrm>
        </p:spPr>
      </p:pic>
      <p:sp>
        <p:nvSpPr>
          <p:cNvPr id="45060" name="Content Placeholder 4"/>
          <p:cNvSpPr>
            <a:spLocks noGrp="1"/>
          </p:cNvSpPr>
          <p:nvPr>
            <p:ph sz="half" idx="2"/>
          </p:nvPr>
        </p:nvSpPr>
        <p:spPr>
          <a:xfrm>
            <a:off x="152400" y="3551238"/>
            <a:ext cx="8839200" cy="2773362"/>
          </a:xfrm>
        </p:spPr>
        <p:txBody>
          <a:bodyPr/>
          <a:lstStyle/>
          <a:p>
            <a:pPr algn="just"/>
            <a:r>
              <a:rPr lang="en-US" altLang="en-US" sz="3200" b="1" smtClean="0">
                <a:solidFill>
                  <a:srgbClr val="0070C0"/>
                </a:solidFill>
                <a:latin typeface="Arial Narrow" pitchFamily="34" charset="0"/>
              </a:rPr>
              <a:t>Phagosome</a:t>
            </a:r>
            <a:r>
              <a:rPr lang="en-US" altLang="en-US" sz="3200" smtClean="0">
                <a:latin typeface="Arial Narrow" pitchFamily="34" charset="0"/>
              </a:rPr>
              <a:t> </a:t>
            </a:r>
            <a:r>
              <a:rPr lang="en-US" altLang="en-US" smtClean="0">
                <a:latin typeface="Arial Narrow" pitchFamily="34" charset="0"/>
              </a:rPr>
              <a:t>is vesicle formed around particle absorbed by phagocytosis</a:t>
            </a:r>
          </a:p>
          <a:p>
            <a:pPr algn="just"/>
            <a:r>
              <a:rPr lang="en-US" altLang="en-US" smtClean="0">
                <a:latin typeface="Arial Narrow" pitchFamily="34" charset="0"/>
              </a:rPr>
              <a:t>Some pathogens that enter cell inside phagosome </a:t>
            </a:r>
            <a:r>
              <a:rPr lang="en-US" altLang="en-US" u="sng" smtClean="0">
                <a:solidFill>
                  <a:srgbClr val="FF0000"/>
                </a:solidFill>
                <a:latin typeface="Arial Narrow" pitchFamily="34" charset="0"/>
              </a:rPr>
              <a:t>either</a:t>
            </a:r>
          </a:p>
          <a:p>
            <a:pPr algn="just">
              <a:buFont typeface="Calibri" pitchFamily="34" charset="0"/>
              <a:buAutoNum type="arabicPeriod"/>
            </a:pPr>
            <a:r>
              <a:rPr lang="en-US" altLang="en-US" b="1" smtClean="0">
                <a:solidFill>
                  <a:srgbClr val="FF0000"/>
                </a:solidFill>
                <a:latin typeface="Arial Narrow" pitchFamily="34" charset="0"/>
              </a:rPr>
              <a:t>Reproduce</a:t>
            </a:r>
            <a:r>
              <a:rPr lang="en-US" altLang="en-US" smtClean="0">
                <a:latin typeface="Arial Narrow" pitchFamily="34" charset="0"/>
              </a:rPr>
              <a:t> inside of </a:t>
            </a:r>
            <a:r>
              <a:rPr lang="en-US" altLang="en-US" b="1" smtClean="0">
                <a:solidFill>
                  <a:srgbClr val="0070C0"/>
                </a:solidFill>
                <a:latin typeface="Arial Narrow" pitchFamily="34" charset="0"/>
              </a:rPr>
              <a:t>phagolysosome</a:t>
            </a:r>
            <a:r>
              <a:rPr lang="en-US" altLang="en-US" smtClean="0">
                <a:latin typeface="Arial Narrow" pitchFamily="34" charset="0"/>
              </a:rPr>
              <a:t> </a:t>
            </a:r>
            <a:r>
              <a:rPr lang="en-US" altLang="en-US" i="1" smtClean="0">
                <a:latin typeface="Arial Narrow" pitchFamily="34" charset="0"/>
              </a:rPr>
              <a:t>e.g. Coxiella</a:t>
            </a:r>
            <a:r>
              <a:rPr lang="en-US" altLang="en-US" smtClean="0">
                <a:latin typeface="Arial Narrow" pitchFamily="34" charset="0"/>
              </a:rPr>
              <a:t> spp </a:t>
            </a:r>
            <a:r>
              <a:rPr lang="en-US" altLang="en-US" u="sng" smtClean="0">
                <a:solidFill>
                  <a:srgbClr val="FF0000"/>
                </a:solidFill>
                <a:latin typeface="Arial Narrow" pitchFamily="34" charset="0"/>
              </a:rPr>
              <a:t>or</a:t>
            </a:r>
            <a:endParaRPr lang="en-US" altLang="en-US" u="sng" baseline="30000" smtClean="0">
              <a:solidFill>
                <a:srgbClr val="FF0000"/>
              </a:solidFill>
              <a:latin typeface="Arial Narrow" pitchFamily="34" charset="0"/>
            </a:endParaRPr>
          </a:p>
          <a:p>
            <a:pPr algn="just">
              <a:buFont typeface="Calibri" pitchFamily="34" charset="0"/>
              <a:buAutoNum type="arabicPeriod"/>
            </a:pPr>
            <a:r>
              <a:rPr lang="en-US" altLang="en-US" b="1" smtClean="0">
                <a:solidFill>
                  <a:srgbClr val="FF0000"/>
                </a:solidFill>
                <a:latin typeface="Arial Narrow" pitchFamily="34" charset="0"/>
              </a:rPr>
              <a:t>Escape</a:t>
            </a:r>
            <a:r>
              <a:rPr lang="en-US" altLang="en-US" smtClean="0">
                <a:latin typeface="Arial Narrow" pitchFamily="34" charset="0"/>
              </a:rPr>
              <a:t> </a:t>
            </a:r>
            <a:r>
              <a:rPr lang="en-US" altLang="en-US" b="1" smtClean="0">
                <a:solidFill>
                  <a:srgbClr val="0070C0"/>
                </a:solidFill>
                <a:latin typeface="Arial Narrow" pitchFamily="34" charset="0"/>
              </a:rPr>
              <a:t>phagosome</a:t>
            </a:r>
            <a:r>
              <a:rPr lang="en-US" altLang="en-US" smtClean="0">
                <a:latin typeface="Arial Narrow" pitchFamily="34" charset="0"/>
              </a:rPr>
              <a:t> fuses with lysosome  e.g. </a:t>
            </a:r>
            <a:r>
              <a:rPr lang="en-US" altLang="en-US" i="1" smtClean="0">
                <a:latin typeface="Arial Narrow" pitchFamily="34" charset="0"/>
              </a:rPr>
              <a:t>Rickettsia</a:t>
            </a:r>
            <a:r>
              <a:rPr lang="en-US" altLang="en-US" smtClean="0">
                <a:latin typeface="Arial Narrow" pitchFamily="34" charset="0"/>
              </a:rPr>
              <a:t> spp. into cytoplasm before </a:t>
            </a:r>
            <a:endParaRPr lang="ar-SA" altLang="en-US" smtClean="0">
              <a:latin typeface="Arial Narrow" pitchFamily="34" charset="0"/>
            </a:endParaRPr>
          </a:p>
        </p:txBody>
      </p:sp>
      <p:sp>
        <p:nvSpPr>
          <p:cNvPr id="45062" name="Footer Placeholder 7"/>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5063" name="Slide Number Placeholder 6"/>
          <p:cNvSpPr>
            <a:spLocks noGrp="1"/>
          </p:cNvSpPr>
          <p:nvPr>
            <p:ph type="sldNum" sz="quarter" idx="12"/>
          </p:nvPr>
        </p:nvSpPr>
        <p:spPr bwMode="auto">
          <a:noFill/>
          <a:ln>
            <a:miter lim="800000"/>
            <a:headEnd/>
            <a:tailEnd/>
          </a:ln>
        </p:spPr>
        <p:txBody>
          <a:bodyPr/>
          <a:lstStyle/>
          <a:p>
            <a:fld id="{A042E7DA-11BC-4A68-A48A-FEA97251C31F}" type="slidenum">
              <a:rPr lang="ar-SA" altLang="en-US" smtClean="0">
                <a:cs typeface="Calibri" pitchFamily="34" charset="0"/>
              </a:rPr>
              <a:pPr/>
              <a:t>27</a:t>
            </a:fld>
            <a:endParaRPr lang="ar-SA" altLang="en-US" smtClean="0">
              <a:cs typeface="Calibri" pitchFamily="34" charset="0"/>
            </a:endParaRPr>
          </a:p>
        </p:txBody>
      </p:sp>
    </p:spTree>
    <p:extLst>
      <p:ext uri="{BB962C8B-B14F-4D97-AF65-F5344CB8AC3E}">
        <p14:creationId xmlns:p14="http://schemas.microsoft.com/office/powerpoint/2010/main" val="3314716622"/>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p:cNvSpPr>
            <a:spLocks noGrp="1" noChangeArrowheads="1"/>
          </p:cNvSpPr>
          <p:nvPr>
            <p:ph type="title"/>
          </p:nvPr>
        </p:nvSpPr>
        <p:spPr/>
        <p:txBody>
          <a:bodyPr/>
          <a:lstStyle/>
          <a:p>
            <a:pPr eaLnBrk="1" hangingPunct="1"/>
            <a:r>
              <a:rPr lang="en-US" altLang="en-US" sz="4800" b="1" dirty="0" smtClean="0">
                <a:solidFill>
                  <a:srgbClr val="002060"/>
                </a:solidFill>
                <a:latin typeface="Arial Narrow" pitchFamily="34" charset="0"/>
              </a:rPr>
              <a:t>Virulence factors of </a:t>
            </a:r>
            <a:r>
              <a:rPr lang="en-US" altLang="en-US" sz="4800" b="1" i="1" dirty="0" smtClean="0">
                <a:solidFill>
                  <a:srgbClr val="002060"/>
                </a:solidFill>
                <a:latin typeface="Arial Narrow" pitchFamily="34" charset="0"/>
              </a:rPr>
              <a:t>H. </a:t>
            </a:r>
            <a:r>
              <a:rPr lang="en-US" altLang="en-US" sz="4800" b="1" i="1" dirty="0" err="1" smtClean="0">
                <a:solidFill>
                  <a:srgbClr val="002060"/>
                </a:solidFill>
                <a:latin typeface="Arial Narrow" pitchFamily="34" charset="0"/>
              </a:rPr>
              <a:t>influenzae</a:t>
            </a:r>
            <a:endParaRPr lang="en-US" altLang="en-US" sz="4800" b="1" i="1" dirty="0" smtClean="0">
              <a:solidFill>
                <a:srgbClr val="002060"/>
              </a:solidFill>
              <a:latin typeface="Arial Narrow" pitchFamily="34" charset="0"/>
            </a:endParaRPr>
          </a:p>
        </p:txBody>
      </p:sp>
      <p:sp>
        <p:nvSpPr>
          <p:cNvPr id="117763" name="Rectangle 3"/>
          <p:cNvSpPr>
            <a:spLocks noGrp="1" noChangeArrowheads="1"/>
          </p:cNvSpPr>
          <p:nvPr>
            <p:ph idx="1"/>
          </p:nvPr>
        </p:nvSpPr>
        <p:spPr>
          <a:xfrm>
            <a:off x="457200" y="1295400"/>
            <a:ext cx="8229600" cy="5181600"/>
          </a:xfrm>
        </p:spPr>
        <p:txBody>
          <a:bodyPr/>
          <a:lstStyle/>
          <a:p>
            <a:pPr algn="just" eaLnBrk="1" hangingPunct="1">
              <a:lnSpc>
                <a:spcPts val="3100"/>
              </a:lnSpc>
              <a:spcBef>
                <a:spcPct val="40000"/>
              </a:spcBef>
            </a:pPr>
            <a:r>
              <a:rPr lang="en-US" altLang="en-US" sz="2800" u="sng" dirty="0" smtClean="0">
                <a:solidFill>
                  <a:srgbClr val="7030A0"/>
                </a:solidFill>
                <a:latin typeface="Arial Narrow" pitchFamily="34" charset="0"/>
              </a:rPr>
              <a:t>Polysaccharide capsule</a:t>
            </a:r>
            <a:r>
              <a:rPr lang="en-US" altLang="en-US" sz="2800" dirty="0" smtClean="0">
                <a:solidFill>
                  <a:srgbClr val="7030A0"/>
                </a:solidFill>
                <a:latin typeface="Arial Narrow" pitchFamily="34" charset="0"/>
              </a:rPr>
              <a:t> </a:t>
            </a:r>
          </a:p>
          <a:p>
            <a:pPr lvl="1" algn="just" eaLnBrk="1" hangingPunct="1">
              <a:lnSpc>
                <a:spcPts val="3100"/>
              </a:lnSpc>
              <a:spcBef>
                <a:spcPct val="40000"/>
              </a:spcBef>
            </a:pPr>
            <a:r>
              <a:rPr lang="en-US" altLang="en-US" dirty="0" err="1" smtClean="0">
                <a:latin typeface="Arial Narrow" pitchFamily="34" charset="0"/>
              </a:rPr>
              <a:t>Antiphagocytic</a:t>
            </a:r>
            <a:r>
              <a:rPr lang="en-US" altLang="en-US" dirty="0" smtClean="0">
                <a:latin typeface="Arial Narrow" pitchFamily="34" charset="0"/>
              </a:rPr>
              <a:t> and major pathogenesis factor</a:t>
            </a:r>
          </a:p>
          <a:p>
            <a:pPr algn="just" eaLnBrk="1" hangingPunct="1">
              <a:lnSpc>
                <a:spcPts val="3100"/>
              </a:lnSpc>
              <a:spcBef>
                <a:spcPct val="40000"/>
              </a:spcBef>
            </a:pPr>
            <a:r>
              <a:rPr lang="en-US" altLang="en-US" sz="2800" dirty="0" err="1" smtClean="0">
                <a:solidFill>
                  <a:srgbClr val="7030A0"/>
                </a:solidFill>
                <a:latin typeface="Arial Narrow" pitchFamily="34" charset="0"/>
              </a:rPr>
              <a:t>Fimbriae</a:t>
            </a:r>
            <a:r>
              <a:rPr lang="en-US" altLang="en-US" sz="2800" dirty="0" smtClean="0">
                <a:latin typeface="Arial Narrow" pitchFamily="34" charset="0"/>
              </a:rPr>
              <a:t> the adherence to human mucosal cells</a:t>
            </a:r>
          </a:p>
          <a:p>
            <a:pPr algn="just" eaLnBrk="1" hangingPunct="1">
              <a:lnSpc>
                <a:spcPts val="3100"/>
              </a:lnSpc>
              <a:spcBef>
                <a:spcPct val="40000"/>
              </a:spcBef>
            </a:pPr>
            <a:r>
              <a:rPr lang="en-US" altLang="en-US" sz="2800" dirty="0" smtClean="0">
                <a:solidFill>
                  <a:srgbClr val="7030A0"/>
                </a:solidFill>
                <a:latin typeface="Arial Narrow" pitchFamily="34" charset="0"/>
              </a:rPr>
              <a:t>LPS- lipid A -</a:t>
            </a:r>
            <a:r>
              <a:rPr lang="en-US" altLang="en-US" sz="2800" dirty="0" smtClean="0">
                <a:latin typeface="Arial Narrow" pitchFamily="34" charset="0"/>
              </a:rPr>
              <a:t>major role in non capsule strains</a:t>
            </a:r>
          </a:p>
          <a:p>
            <a:pPr algn="just" eaLnBrk="1" hangingPunct="1">
              <a:lnSpc>
                <a:spcPts val="3100"/>
              </a:lnSpc>
              <a:spcBef>
                <a:spcPct val="40000"/>
              </a:spcBef>
            </a:pPr>
            <a:r>
              <a:rPr lang="en-US" altLang="en-US" sz="2800" dirty="0" smtClean="0">
                <a:latin typeface="Arial Narrow" pitchFamily="34" charset="0"/>
              </a:rPr>
              <a:t>All virulent strains produce </a:t>
            </a:r>
            <a:r>
              <a:rPr lang="en-US" altLang="en-US" sz="2800" u="sng" dirty="0" smtClean="0">
                <a:solidFill>
                  <a:srgbClr val="7030A0"/>
                </a:solidFill>
                <a:latin typeface="Arial Narrow" pitchFamily="34" charset="0"/>
              </a:rPr>
              <a:t>neuraminidase</a:t>
            </a:r>
            <a:r>
              <a:rPr lang="en-US" altLang="en-US" sz="2800" dirty="0" smtClean="0">
                <a:latin typeface="Arial Narrow" pitchFamily="34" charset="0"/>
              </a:rPr>
              <a:t> and </a:t>
            </a:r>
            <a:r>
              <a:rPr lang="en-US" altLang="en-US" sz="2800" u="sng" dirty="0" err="1" smtClean="0">
                <a:solidFill>
                  <a:srgbClr val="7030A0"/>
                </a:solidFill>
                <a:latin typeface="Arial Narrow" pitchFamily="34" charset="0"/>
              </a:rPr>
              <a:t>IgA</a:t>
            </a:r>
            <a:r>
              <a:rPr lang="en-US" altLang="en-US" sz="2800" u="sng" dirty="0" smtClean="0">
                <a:solidFill>
                  <a:srgbClr val="7030A0"/>
                </a:solidFill>
                <a:latin typeface="Arial Narrow" pitchFamily="34" charset="0"/>
              </a:rPr>
              <a:t> protease</a:t>
            </a:r>
          </a:p>
          <a:p>
            <a:pPr algn="just" eaLnBrk="1" hangingPunct="1">
              <a:lnSpc>
                <a:spcPts val="3100"/>
              </a:lnSpc>
              <a:spcBef>
                <a:spcPct val="40000"/>
              </a:spcBef>
            </a:pPr>
            <a:r>
              <a:rPr lang="en-US" altLang="en-US" sz="2800" dirty="0" smtClean="0">
                <a:latin typeface="Arial Narrow" pitchFamily="34" charset="0"/>
              </a:rPr>
              <a:t>Many respiratory pathogens, including </a:t>
            </a:r>
            <a:r>
              <a:rPr lang="en-US" altLang="en-US" sz="2800" i="1" dirty="0" smtClean="0">
                <a:latin typeface="Arial Narrow" pitchFamily="34" charset="0"/>
              </a:rPr>
              <a:t>H. </a:t>
            </a:r>
            <a:r>
              <a:rPr lang="en-US" altLang="en-US" sz="2800" i="1" dirty="0" err="1" smtClean="0">
                <a:latin typeface="Arial Narrow" pitchFamily="34" charset="0"/>
              </a:rPr>
              <a:t>influenzae</a:t>
            </a:r>
            <a:r>
              <a:rPr lang="en-US" altLang="en-US" sz="2800" dirty="0" smtClean="0">
                <a:latin typeface="Arial Narrow" pitchFamily="34" charset="0"/>
              </a:rPr>
              <a:t>, </a:t>
            </a:r>
            <a:r>
              <a:rPr lang="en-US" altLang="en-US" sz="2800" i="1" dirty="0" smtClean="0">
                <a:latin typeface="Arial Narrow" pitchFamily="34" charset="0"/>
              </a:rPr>
              <a:t>S. pneumoniae</a:t>
            </a:r>
            <a:r>
              <a:rPr lang="en-US" altLang="en-US" sz="2800" dirty="0" smtClean="0">
                <a:latin typeface="Arial Narrow" pitchFamily="34" charset="0"/>
              </a:rPr>
              <a:t> and </a:t>
            </a:r>
            <a:r>
              <a:rPr lang="en-US" altLang="en-US" sz="2800" i="1" dirty="0" smtClean="0">
                <a:latin typeface="Arial Narrow" pitchFamily="34" charset="0"/>
              </a:rPr>
              <a:t>P. aeruginosa</a:t>
            </a:r>
            <a:r>
              <a:rPr lang="en-US" altLang="en-US" sz="2800" dirty="0" smtClean="0">
                <a:latin typeface="Arial Narrow" pitchFamily="34" charset="0"/>
              </a:rPr>
              <a:t>, express neuraminidases</a:t>
            </a:r>
          </a:p>
          <a:p>
            <a:pPr lvl="1" algn="just" eaLnBrk="1" hangingPunct="1">
              <a:lnSpc>
                <a:spcPts val="3100"/>
              </a:lnSpc>
              <a:spcBef>
                <a:spcPct val="40000"/>
              </a:spcBef>
            </a:pPr>
            <a:r>
              <a:rPr lang="en-US" altLang="en-US" dirty="0" smtClean="0">
                <a:latin typeface="Arial Narrow" pitchFamily="34" charset="0"/>
              </a:rPr>
              <a:t>Bacterial neuraminidase facilitates mucosal infection by participating in </a:t>
            </a:r>
            <a:r>
              <a:rPr lang="en-US" altLang="en-US" dirty="0" err="1" smtClean="0">
                <a:latin typeface="Arial Narrow" pitchFamily="34" charset="0"/>
              </a:rPr>
              <a:t>biofilm</a:t>
            </a:r>
            <a:r>
              <a:rPr lang="en-US" altLang="en-US" dirty="0" smtClean="0">
                <a:latin typeface="Arial Narrow" pitchFamily="34" charset="0"/>
              </a:rPr>
              <a:t> production</a:t>
            </a:r>
            <a:endParaRPr lang="en-US" altLang="en-US" u="sng" dirty="0" smtClean="0">
              <a:latin typeface="Arial Narrow" pitchFamily="34" charset="0"/>
            </a:endParaRPr>
          </a:p>
          <a:p>
            <a:pPr algn="just" eaLnBrk="1" hangingPunct="1">
              <a:lnSpc>
                <a:spcPts val="3100"/>
              </a:lnSpc>
              <a:spcBef>
                <a:spcPct val="40000"/>
              </a:spcBef>
            </a:pPr>
            <a:r>
              <a:rPr lang="en-US" altLang="en-US" sz="2800" u="sng" dirty="0" smtClean="0">
                <a:latin typeface="Arial Narrow" pitchFamily="34" charset="0"/>
              </a:rPr>
              <a:t>No </a:t>
            </a:r>
            <a:r>
              <a:rPr lang="en-US" altLang="en-US" sz="2800" u="sng" dirty="0" err="1" smtClean="0">
                <a:latin typeface="Arial Narrow" pitchFamily="34" charset="0"/>
              </a:rPr>
              <a:t>exotoxins</a:t>
            </a:r>
            <a:endParaRPr lang="en-US" altLang="en-US" sz="2800" u="sng" dirty="0" smtClean="0">
              <a:latin typeface="Arial Narrow" pitchFamily="34" charset="0"/>
            </a:endParaRPr>
          </a:p>
        </p:txBody>
      </p:sp>
      <p:sp>
        <p:nvSpPr>
          <p:cNvPr id="42496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2496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03A4CBC-EDD2-417B-A29B-E60803796DCC}" type="slidenum">
              <a:rPr lang="ar-SA" altLang="en-US" smtClean="0">
                <a:solidFill>
                  <a:srgbClr val="898989"/>
                </a:solidFill>
                <a:latin typeface="Calibri" pitchFamily="34" charset="0"/>
              </a:rPr>
              <a:pPr eaLnBrk="1" hangingPunct="1"/>
              <a:t>270</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332446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776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17763">
                                            <p:txEl>
                                              <p:pRg st="0" end="0"/>
                                            </p:txEl>
                                          </p:spTgt>
                                        </p:tgtEl>
                                        <p:attrNameLst>
                                          <p:attrName>ppt_c</p:attrName>
                                        </p:attrNameLst>
                                      </p:cBhvr>
                                      <p:to>
                                        <a:schemeClr val="accent2"/>
                                      </p:to>
                                    </p:animClr>
                                  </p:subTnLst>
                                </p:cTn>
                              </p:par>
                              <p:par>
                                <p:cTn id="7" presetID="1" presetClass="entr" presetSubtype="0" fill="hold" grpId="0" nodeType="withEffect">
                                  <p:stCondLst>
                                    <p:cond delay="0"/>
                                  </p:stCondLst>
                                  <p:childTnLst>
                                    <p:set>
                                      <p:cBhvr>
                                        <p:cTn id="8" dur="1" fill="hold">
                                          <p:stCondLst>
                                            <p:cond delay="0"/>
                                          </p:stCondLst>
                                        </p:cTn>
                                        <p:tgtEl>
                                          <p:spTgt spid="11776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17763">
                                            <p:txEl>
                                              <p:pRg st="1" end="1"/>
                                            </p:txEl>
                                          </p:spTgt>
                                        </p:tgtEl>
                                        <p:attrNameLst>
                                          <p:attrName>ppt_c</p:attrName>
                                        </p:attrNameLst>
                                      </p:cBhvr>
                                      <p:to>
                                        <a:schemeClr val="accent2"/>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776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17763">
                                            <p:txEl>
                                              <p:pRg st="2" end="2"/>
                                            </p:txEl>
                                          </p:spTgt>
                                        </p:tgtEl>
                                        <p:attrNameLst>
                                          <p:attrName>ppt_c</p:attrName>
                                        </p:attrNameLst>
                                      </p:cBhvr>
                                      <p:to>
                                        <a:schemeClr val="accent2"/>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776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17763">
                                            <p:txEl>
                                              <p:pRg st="3" end="3"/>
                                            </p:txEl>
                                          </p:spTgt>
                                        </p:tgtEl>
                                        <p:attrNameLst>
                                          <p:attrName>ppt_c</p:attrName>
                                        </p:attrNameLst>
                                      </p:cBhvr>
                                      <p:to>
                                        <a:schemeClr val="accent2"/>
                                      </p:to>
                                    </p:animClr>
                                  </p:sub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776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17763">
                                            <p:txEl>
                                              <p:pRg st="4" end="4"/>
                                            </p:txEl>
                                          </p:spTgt>
                                        </p:tgtEl>
                                        <p:attrNameLst>
                                          <p:attrName>ppt_c</p:attrName>
                                        </p:attrNameLst>
                                      </p:cBhvr>
                                      <p:to>
                                        <a:schemeClr val="accent2"/>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776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117763">
                                            <p:txEl>
                                              <p:pRg st="5" end="5"/>
                                            </p:txEl>
                                          </p:spTgt>
                                        </p:tgtEl>
                                        <p:attrNameLst>
                                          <p:attrName>ppt_c</p:attrName>
                                        </p:attrNameLst>
                                      </p:cBhvr>
                                      <p:to>
                                        <a:schemeClr val="accent2"/>
                                      </p:to>
                                    </p:animClr>
                                  </p:subTnLst>
                                </p:cTn>
                              </p:par>
                              <p:par>
                                <p:cTn id="25" presetID="1" presetClass="entr" presetSubtype="0" fill="hold" grpId="0" nodeType="withEffect">
                                  <p:stCondLst>
                                    <p:cond delay="0"/>
                                  </p:stCondLst>
                                  <p:childTnLst>
                                    <p:set>
                                      <p:cBhvr>
                                        <p:cTn id="26" dur="1" fill="hold">
                                          <p:stCondLst>
                                            <p:cond delay="0"/>
                                          </p:stCondLst>
                                        </p:cTn>
                                        <p:tgtEl>
                                          <p:spTgt spid="11776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117763">
                                            <p:txEl>
                                              <p:pRg st="6" end="6"/>
                                            </p:txEl>
                                          </p:spTgt>
                                        </p:tgtEl>
                                        <p:attrNameLst>
                                          <p:attrName>ppt_c</p:attrName>
                                        </p:attrNameLst>
                                      </p:cBhvr>
                                      <p:to>
                                        <a:schemeClr val="accent2"/>
                                      </p:to>
                                    </p:animClr>
                                  </p:sub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7763">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117763">
                                            <p:txEl>
                                              <p:pRg st="7" end="7"/>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3" grpId="0" build="p"/>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title"/>
          </p:nvPr>
        </p:nvSpPr>
        <p:spPr/>
        <p:txBody>
          <a:bodyPr/>
          <a:lstStyle/>
          <a:p>
            <a:pPr eaLnBrk="1" hangingPunct="1"/>
            <a:r>
              <a:rPr lang="en-US" altLang="en-US" sz="4800" b="1" i="1" smtClean="0">
                <a:solidFill>
                  <a:srgbClr val="002060"/>
                </a:solidFill>
                <a:latin typeface="Arial Narrow" pitchFamily="34" charset="0"/>
              </a:rPr>
              <a:t>H. aegypticus</a:t>
            </a:r>
          </a:p>
        </p:txBody>
      </p:sp>
      <p:sp>
        <p:nvSpPr>
          <p:cNvPr id="430083" name="Rectangle 3"/>
          <p:cNvSpPr>
            <a:spLocks noGrp="1" noChangeArrowheads="1"/>
          </p:cNvSpPr>
          <p:nvPr>
            <p:ph idx="1"/>
          </p:nvPr>
        </p:nvSpPr>
        <p:spPr>
          <a:xfrm>
            <a:off x="304800" y="1295400"/>
            <a:ext cx="8382000" cy="5181600"/>
          </a:xfrm>
        </p:spPr>
        <p:txBody>
          <a:bodyPr/>
          <a:lstStyle/>
          <a:p>
            <a:pPr algn="just" eaLnBrk="1" hangingPunct="1">
              <a:lnSpc>
                <a:spcPct val="150000"/>
              </a:lnSpc>
            </a:pPr>
            <a:r>
              <a:rPr lang="en-US" altLang="en-US" smtClean="0">
                <a:latin typeface="Arial Narrow" pitchFamily="34" charset="0"/>
              </a:rPr>
              <a:t>Cause of acute mucopurulent conjunctivitis (Pinkeye)</a:t>
            </a:r>
          </a:p>
          <a:p>
            <a:pPr algn="just" eaLnBrk="1" hangingPunct="1">
              <a:lnSpc>
                <a:spcPct val="150000"/>
              </a:lnSpc>
            </a:pPr>
            <a:r>
              <a:rPr lang="en-US" altLang="en-US" smtClean="0">
                <a:latin typeface="Arial Narrow" pitchFamily="34" charset="0"/>
              </a:rPr>
              <a:t>The disease is common in Egypt</a:t>
            </a:r>
          </a:p>
          <a:p>
            <a:pPr algn="just" eaLnBrk="1" hangingPunct="1">
              <a:lnSpc>
                <a:spcPct val="150000"/>
              </a:lnSpc>
            </a:pPr>
            <a:r>
              <a:rPr lang="en-US" altLang="en-US" smtClean="0">
                <a:latin typeface="Arial Narrow" pitchFamily="34" charset="0"/>
              </a:rPr>
              <a:t>It is spread very easily, especially among children</a:t>
            </a:r>
          </a:p>
          <a:p>
            <a:pPr algn="just" eaLnBrk="1" hangingPunct="1">
              <a:lnSpc>
                <a:spcPct val="150000"/>
              </a:lnSpc>
            </a:pPr>
            <a:r>
              <a:rPr lang="en-US" altLang="en-US" smtClean="0">
                <a:latin typeface="Arial Narrow" pitchFamily="34" charset="0"/>
              </a:rPr>
              <a:t>Pinkeye is transmitted mechanically by common towels or by flies </a:t>
            </a:r>
          </a:p>
          <a:p>
            <a:pPr algn="just" eaLnBrk="1" hangingPunct="1">
              <a:lnSpc>
                <a:spcPct val="150000"/>
              </a:lnSpc>
            </a:pPr>
            <a:r>
              <a:rPr lang="en-US" altLang="en-US" smtClean="0">
                <a:latin typeface="Arial Narrow" pitchFamily="34" charset="0"/>
              </a:rPr>
              <a:t>Diagnosis is made from the conjunctival discharge </a:t>
            </a:r>
          </a:p>
        </p:txBody>
      </p:sp>
      <p:sp>
        <p:nvSpPr>
          <p:cNvPr id="43008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3008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B6E0E7B-D65E-4571-9C33-BE2BF5298709}" type="slidenum">
              <a:rPr lang="ar-SA" altLang="en-US" smtClean="0">
                <a:solidFill>
                  <a:srgbClr val="898989"/>
                </a:solidFill>
                <a:latin typeface="Calibri" pitchFamily="34" charset="0"/>
              </a:rPr>
              <a:pPr eaLnBrk="1" hangingPunct="1"/>
              <a:t>271</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455226809"/>
      </p:ext>
    </p:extLst>
  </p:cSld>
  <p:clrMapOvr>
    <a:masterClrMapping/>
  </p:clrMapOvr>
  <p:transition/>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ChangeArrowheads="1"/>
          </p:cNvSpPr>
          <p:nvPr>
            <p:ph type="title"/>
          </p:nvPr>
        </p:nvSpPr>
        <p:spPr/>
        <p:txBody>
          <a:bodyPr/>
          <a:lstStyle/>
          <a:p>
            <a:pPr eaLnBrk="1" hangingPunct="1"/>
            <a:r>
              <a:rPr lang="en-US" altLang="en-US" sz="5400" b="1" i="1" smtClean="0">
                <a:solidFill>
                  <a:srgbClr val="002060"/>
                </a:solidFill>
                <a:latin typeface="Arial Narrow" pitchFamily="34" charset="0"/>
              </a:rPr>
              <a:t>H. ducreyi</a:t>
            </a:r>
          </a:p>
        </p:txBody>
      </p:sp>
      <p:sp>
        <p:nvSpPr>
          <p:cNvPr id="431107" name="Rectangle 3"/>
          <p:cNvSpPr>
            <a:spLocks noGrp="1" noChangeArrowheads="1"/>
          </p:cNvSpPr>
          <p:nvPr>
            <p:ph idx="1"/>
          </p:nvPr>
        </p:nvSpPr>
        <p:spPr/>
        <p:txBody>
          <a:bodyPr/>
          <a:lstStyle/>
          <a:p>
            <a:pPr algn="just" eaLnBrk="1" hangingPunct="1">
              <a:lnSpc>
                <a:spcPct val="150000"/>
              </a:lnSpc>
            </a:pPr>
            <a:r>
              <a:rPr lang="en-US" altLang="en-US" smtClean="0">
                <a:latin typeface="Arial Narrow" pitchFamily="34" charset="0"/>
              </a:rPr>
              <a:t>This is the cause of chancroid (Soft chancre) which is venereal disease</a:t>
            </a:r>
          </a:p>
          <a:p>
            <a:pPr algn="just" eaLnBrk="1" hangingPunct="1">
              <a:lnSpc>
                <a:spcPct val="150000"/>
              </a:lnSpc>
            </a:pPr>
            <a:r>
              <a:rPr lang="en-US" altLang="en-US" smtClean="0">
                <a:latin typeface="Arial Narrow" pitchFamily="34" charset="0"/>
              </a:rPr>
              <a:t>Chancroid is characterized by painful genital ulcers </a:t>
            </a:r>
          </a:p>
          <a:p>
            <a:pPr algn="just" eaLnBrk="1" hangingPunct="1">
              <a:lnSpc>
                <a:spcPct val="150000"/>
              </a:lnSpc>
            </a:pPr>
            <a:r>
              <a:rPr lang="en-US" altLang="en-US" smtClean="0">
                <a:latin typeface="Arial Narrow" pitchFamily="34" charset="0"/>
              </a:rPr>
              <a:t>This organism needs only X factor</a:t>
            </a:r>
          </a:p>
          <a:p>
            <a:pPr algn="just" eaLnBrk="1" hangingPunct="1">
              <a:lnSpc>
                <a:spcPct val="150000"/>
              </a:lnSpc>
            </a:pPr>
            <a:r>
              <a:rPr lang="en-US" altLang="en-US" smtClean="0">
                <a:latin typeface="Arial Narrow" pitchFamily="34" charset="0"/>
              </a:rPr>
              <a:t>Diagnosis is made from the discharge of the ulcer</a:t>
            </a:r>
          </a:p>
        </p:txBody>
      </p:sp>
      <p:sp>
        <p:nvSpPr>
          <p:cNvPr id="431109"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3111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FB17F15-E8FE-4004-B469-BF6E763DB15C}" type="slidenum">
              <a:rPr lang="ar-SA" altLang="en-US" smtClean="0">
                <a:solidFill>
                  <a:srgbClr val="898989"/>
                </a:solidFill>
                <a:latin typeface="Calibri" pitchFamily="34" charset="0"/>
              </a:rPr>
              <a:pPr eaLnBrk="1" hangingPunct="1"/>
              <a:t>272</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903930346"/>
      </p:ext>
    </p:extLst>
  </p:cSld>
  <p:clrMapOvr>
    <a:masterClrMapping/>
  </p:clrMapOvr>
  <p:transition/>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103188"/>
            <a:ext cx="8229600" cy="582612"/>
          </a:xfrm>
        </p:spPr>
        <p:txBody>
          <a:bodyPr>
            <a:noAutofit/>
          </a:bodyPr>
          <a:lstStyle/>
          <a:p>
            <a:pPr eaLnBrk="1" hangingPunct="1">
              <a:defRPr/>
            </a:pPr>
            <a:r>
              <a:rPr lang="en-US" sz="5400" b="1" dirty="0" smtClean="0">
                <a:solidFill>
                  <a:srgbClr val="002060"/>
                </a:solidFill>
                <a:latin typeface="Arial Narrow" pitchFamily="34" charset="0"/>
              </a:rPr>
              <a:t>Diagnosis of </a:t>
            </a:r>
            <a:r>
              <a:rPr lang="en-US" sz="5400" b="1" i="1" dirty="0" err="1" smtClean="0">
                <a:solidFill>
                  <a:srgbClr val="002060"/>
                </a:solidFill>
                <a:latin typeface="Arial Narrow" pitchFamily="34" charset="0"/>
              </a:rPr>
              <a:t>Haemophilus</a:t>
            </a:r>
            <a:r>
              <a:rPr lang="en-US" sz="5400" b="1" dirty="0" smtClean="0">
                <a:solidFill>
                  <a:srgbClr val="002060"/>
                </a:solidFill>
                <a:latin typeface="Arial Narrow" pitchFamily="34" charset="0"/>
              </a:rPr>
              <a:t> </a:t>
            </a:r>
          </a:p>
        </p:txBody>
      </p:sp>
      <p:sp>
        <p:nvSpPr>
          <p:cNvPr id="327683" name="Rectangle 3"/>
          <p:cNvSpPr>
            <a:spLocks noGrp="1" noChangeArrowheads="1"/>
          </p:cNvSpPr>
          <p:nvPr>
            <p:ph type="body" idx="1"/>
          </p:nvPr>
        </p:nvSpPr>
        <p:spPr>
          <a:xfrm>
            <a:off x="214313" y="838200"/>
            <a:ext cx="8686800" cy="5791200"/>
          </a:xfrm>
        </p:spPr>
        <p:txBody>
          <a:bodyPr/>
          <a:lstStyle/>
          <a:p>
            <a:pPr algn="just" eaLnBrk="1" hangingPunct="1"/>
            <a:r>
              <a:rPr lang="en-US" b="1" u="sng" dirty="0" smtClean="0">
                <a:solidFill>
                  <a:srgbClr val="7030A0"/>
                </a:solidFill>
                <a:latin typeface="Arial Narrow" pitchFamily="34" charset="0"/>
              </a:rPr>
              <a:t>Specimen: CSF, blood, sputum</a:t>
            </a:r>
          </a:p>
          <a:p>
            <a:pPr marL="342900" lvl="1" indent="-342900" algn="just" eaLnBrk="1" hangingPunct="1">
              <a:buFontTx/>
              <a:buChar char="•"/>
            </a:pPr>
            <a:r>
              <a:rPr lang="en-GB" sz="3200" dirty="0" smtClean="0">
                <a:latin typeface="Arial Narrow" pitchFamily="34" charset="0"/>
              </a:rPr>
              <a:t>Diagnosis is confirmed when the organism is isolated from a sterile body site (</a:t>
            </a:r>
            <a:r>
              <a:rPr lang="en-US" sz="3200" dirty="0" smtClean="0">
                <a:latin typeface="Arial Narrow" pitchFamily="34" charset="0"/>
              </a:rPr>
              <a:t>Blood &amp; CSF)</a:t>
            </a:r>
            <a:endParaRPr lang="en-GB" sz="3200" dirty="0" smtClean="0">
              <a:latin typeface="Arial Narrow" pitchFamily="34" charset="0"/>
            </a:endParaRPr>
          </a:p>
          <a:p>
            <a:pPr marL="342900" lvl="1" indent="-342900" algn="just" eaLnBrk="1" hangingPunct="1">
              <a:buFontTx/>
              <a:buChar char="•"/>
            </a:pPr>
            <a:r>
              <a:rPr lang="en-GB" sz="3200" dirty="0" smtClean="0">
                <a:latin typeface="Arial Narrow" pitchFamily="34" charset="0"/>
              </a:rPr>
              <a:t>Diagnosis is not confirmed when it is isolated from nasopharyx or sputum</a:t>
            </a:r>
          </a:p>
          <a:p>
            <a:pPr marL="342900" lvl="1" indent="-342900" algn="just" eaLnBrk="1" hangingPunct="1">
              <a:buFontTx/>
              <a:buChar char="•"/>
            </a:pPr>
            <a:r>
              <a:rPr lang="en-US" sz="3200" b="1" u="sng" dirty="0" smtClean="0">
                <a:solidFill>
                  <a:srgbClr val="7030A0"/>
                </a:solidFill>
                <a:latin typeface="Arial Narrow" pitchFamily="34" charset="0"/>
              </a:rPr>
              <a:t>Stain: </a:t>
            </a:r>
            <a:r>
              <a:rPr lang="en-US" sz="3200" dirty="0" smtClean="0">
                <a:latin typeface="Arial Narrow" pitchFamily="34" charset="0"/>
              </a:rPr>
              <a:t>Gram negative </a:t>
            </a:r>
            <a:r>
              <a:rPr lang="en-US" sz="3200" dirty="0" err="1" smtClean="0">
                <a:latin typeface="Arial Narrow" pitchFamily="34" charset="0"/>
              </a:rPr>
              <a:t>coccobacilli</a:t>
            </a:r>
            <a:endParaRPr lang="en-US" sz="3200" b="1" u="sng" dirty="0" smtClean="0">
              <a:latin typeface="Arial Narrow" pitchFamily="34" charset="0"/>
            </a:endParaRPr>
          </a:p>
          <a:p>
            <a:pPr marL="342900" lvl="1" indent="-342900" algn="just" eaLnBrk="1" hangingPunct="1">
              <a:buFontTx/>
              <a:buChar char="•"/>
            </a:pPr>
            <a:r>
              <a:rPr lang="en-US" sz="3200" b="1" u="sng" dirty="0" smtClean="0">
                <a:solidFill>
                  <a:srgbClr val="7030A0"/>
                </a:solidFill>
                <a:latin typeface="Arial Narrow" pitchFamily="34" charset="0"/>
              </a:rPr>
              <a:t>Culture:</a:t>
            </a:r>
            <a:endParaRPr lang="en-US" sz="3200" b="1" i="1" u="sng" dirty="0" smtClean="0">
              <a:solidFill>
                <a:srgbClr val="7030A0"/>
              </a:solidFill>
              <a:latin typeface="Arial Narrow" pitchFamily="34" charset="0"/>
            </a:endParaRPr>
          </a:p>
          <a:p>
            <a:pPr marL="342900" lvl="1" indent="-342900" algn="just" eaLnBrk="1" hangingPunct="1">
              <a:buFontTx/>
              <a:buChar char="•"/>
            </a:pPr>
            <a:r>
              <a:rPr lang="en-US" sz="3200" b="1" dirty="0" smtClean="0">
                <a:latin typeface="Arial Narrow" pitchFamily="34" charset="0"/>
              </a:rPr>
              <a:t>On chocolate agar:</a:t>
            </a:r>
            <a:r>
              <a:rPr lang="en-US" sz="3200" dirty="0" smtClean="0">
                <a:latin typeface="Arial Narrow" pitchFamily="34" charset="0"/>
              </a:rPr>
              <a:t> A 24 h colony of </a:t>
            </a:r>
            <a:r>
              <a:rPr lang="en-US" sz="3200" i="1" dirty="0" smtClean="0">
                <a:latin typeface="Arial Narrow" pitchFamily="34" charset="0"/>
              </a:rPr>
              <a:t>H. </a:t>
            </a:r>
            <a:r>
              <a:rPr lang="en-US" sz="3200" i="1" dirty="0" err="1" smtClean="0">
                <a:latin typeface="Arial Narrow" pitchFamily="34" charset="0"/>
              </a:rPr>
              <a:t>influenzae</a:t>
            </a:r>
            <a:r>
              <a:rPr lang="en-US" sz="3200" dirty="0" smtClean="0">
                <a:latin typeface="Arial Narrow" pitchFamily="34" charset="0"/>
              </a:rPr>
              <a:t> is larger than that observed on blood agar</a:t>
            </a:r>
          </a:p>
          <a:p>
            <a:pPr marL="342900" lvl="1" indent="-342900" algn="just" eaLnBrk="1" hangingPunct="1">
              <a:buFontTx/>
              <a:buChar char="•"/>
            </a:pPr>
            <a:r>
              <a:rPr lang="en-GB" sz="3200" b="1" dirty="0" smtClean="0">
                <a:latin typeface="Arial Narrow" pitchFamily="34" charset="0"/>
              </a:rPr>
              <a:t>On nutrient agar </a:t>
            </a:r>
            <a:r>
              <a:rPr lang="en-GB" sz="3200" dirty="0" smtClean="0">
                <a:latin typeface="Arial Narrow" pitchFamily="34" charset="0"/>
              </a:rPr>
              <a:t>plate with added X &amp; V factors at 37°C in an enriched CO</a:t>
            </a:r>
            <a:r>
              <a:rPr lang="en-GB" sz="3200" baseline="-25000" dirty="0" smtClean="0">
                <a:latin typeface="Arial Narrow" pitchFamily="34" charset="0"/>
              </a:rPr>
              <a:t>2</a:t>
            </a:r>
            <a:r>
              <a:rPr lang="en-GB" sz="3200" dirty="0" smtClean="0">
                <a:latin typeface="Arial Narrow" pitchFamily="34" charset="0"/>
              </a:rPr>
              <a:t> incubator</a:t>
            </a:r>
            <a:endParaRPr lang="en-US" sz="3200" i="1"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273</a:t>
            </a:fld>
            <a:endParaRPr lang="ar-SA" altLang="en-US"/>
          </a:p>
        </p:txBody>
      </p:sp>
    </p:spTree>
  </p:cSld>
  <p:clrMapOvr>
    <a:masterClrMapping/>
  </p:clrMapOvr>
  <p:transition/>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71438"/>
            <a:ext cx="8229600" cy="654050"/>
          </a:xfrm>
        </p:spPr>
        <p:txBody>
          <a:bodyPr>
            <a:noAutofit/>
          </a:bodyPr>
          <a:lstStyle/>
          <a:p>
            <a:pPr eaLnBrk="1" hangingPunct="1">
              <a:defRPr/>
            </a:pPr>
            <a:r>
              <a:rPr lang="en-US" sz="5400" b="1" dirty="0" smtClean="0">
                <a:solidFill>
                  <a:srgbClr val="002060"/>
                </a:solidFill>
                <a:latin typeface="Arial Narrow" pitchFamily="34" charset="0"/>
              </a:rPr>
              <a:t>Diagnosis of </a:t>
            </a:r>
            <a:r>
              <a:rPr lang="en-US" sz="5400" b="1" i="1" dirty="0" err="1" smtClean="0">
                <a:solidFill>
                  <a:srgbClr val="002060"/>
                </a:solidFill>
                <a:latin typeface="Arial Narrow" pitchFamily="34" charset="0"/>
              </a:rPr>
              <a:t>Haemophilus</a:t>
            </a:r>
            <a:endParaRPr lang="en-US" sz="5400" b="1" i="1" dirty="0" smtClean="0">
              <a:solidFill>
                <a:srgbClr val="002060"/>
              </a:solidFill>
              <a:latin typeface="Arial Narrow" pitchFamily="34" charset="0"/>
            </a:endParaRPr>
          </a:p>
        </p:txBody>
      </p:sp>
      <p:sp>
        <p:nvSpPr>
          <p:cNvPr id="328707" name="Rectangle 3"/>
          <p:cNvSpPr>
            <a:spLocks noGrp="1" noChangeArrowheads="1"/>
          </p:cNvSpPr>
          <p:nvPr>
            <p:ph type="body" idx="1"/>
          </p:nvPr>
        </p:nvSpPr>
        <p:spPr>
          <a:xfrm>
            <a:off x="457200" y="785813"/>
            <a:ext cx="8229600" cy="5843587"/>
          </a:xfrm>
        </p:spPr>
        <p:txBody>
          <a:bodyPr/>
          <a:lstStyle/>
          <a:p>
            <a:pPr algn="just" eaLnBrk="1" hangingPunct="1">
              <a:lnSpc>
                <a:spcPct val="90000"/>
              </a:lnSpc>
              <a:tabLst>
                <a:tab pos="171450" algn="l"/>
              </a:tabLst>
            </a:pPr>
            <a:r>
              <a:rPr lang="en-US" b="1" dirty="0" err="1" smtClean="0">
                <a:solidFill>
                  <a:srgbClr val="FF0000"/>
                </a:solidFill>
                <a:latin typeface="Arial Narrow" pitchFamily="34" charset="0"/>
              </a:rPr>
              <a:t>Satellitism</a:t>
            </a:r>
            <a:r>
              <a:rPr lang="en-US" b="1" dirty="0" smtClean="0">
                <a:solidFill>
                  <a:srgbClr val="FF0000"/>
                </a:solidFill>
                <a:latin typeface="Arial Narrow" pitchFamily="34" charset="0"/>
              </a:rPr>
              <a:t>:</a:t>
            </a:r>
          </a:p>
          <a:p>
            <a:pPr algn="just" eaLnBrk="1" hangingPunct="1">
              <a:lnSpc>
                <a:spcPct val="90000"/>
              </a:lnSpc>
              <a:tabLst>
                <a:tab pos="171450" algn="l"/>
              </a:tabLst>
            </a:pPr>
            <a:r>
              <a:rPr lang="en-US" sz="2800" dirty="0" smtClean="0">
                <a:latin typeface="Arial Narrow" pitchFamily="34" charset="0"/>
              </a:rPr>
              <a:t>Blood agar contains much X factor and little V factor </a:t>
            </a:r>
          </a:p>
          <a:p>
            <a:pPr algn="just" eaLnBrk="1" hangingPunct="1">
              <a:lnSpc>
                <a:spcPct val="90000"/>
              </a:lnSpc>
              <a:tabLst>
                <a:tab pos="171450" algn="l"/>
              </a:tabLst>
            </a:pPr>
            <a:r>
              <a:rPr lang="en-US" sz="2800" i="1" dirty="0" smtClean="0">
                <a:latin typeface="Arial Narrow" pitchFamily="34" charset="0"/>
              </a:rPr>
              <a:t>S. </a:t>
            </a:r>
            <a:r>
              <a:rPr lang="en-US" sz="2800" i="1" dirty="0" err="1" smtClean="0">
                <a:latin typeface="Arial Narrow" pitchFamily="34" charset="0"/>
              </a:rPr>
              <a:t>aureus</a:t>
            </a:r>
            <a:r>
              <a:rPr lang="en-US" sz="2800" dirty="0" smtClean="0">
                <a:latin typeface="Arial Narrow" pitchFamily="34" charset="0"/>
              </a:rPr>
              <a:t> produces V factor</a:t>
            </a:r>
          </a:p>
          <a:p>
            <a:pPr algn="just" eaLnBrk="1" hangingPunct="1">
              <a:lnSpc>
                <a:spcPct val="90000"/>
              </a:lnSpc>
              <a:tabLst>
                <a:tab pos="171450" algn="l"/>
              </a:tabLst>
            </a:pPr>
            <a:r>
              <a:rPr lang="en-GB" sz="2800" dirty="0" smtClean="0">
                <a:latin typeface="Arial Narrow" pitchFamily="34" charset="0"/>
              </a:rPr>
              <a:t>A lawn of test bacteria is plated onto a blood agar plate</a:t>
            </a:r>
          </a:p>
          <a:p>
            <a:pPr algn="just" eaLnBrk="1" hangingPunct="1">
              <a:lnSpc>
                <a:spcPct val="90000"/>
              </a:lnSpc>
              <a:tabLst>
                <a:tab pos="171450" algn="l"/>
              </a:tabLst>
            </a:pPr>
            <a:r>
              <a:rPr lang="en-GB" sz="2800" i="1" dirty="0" smtClean="0">
                <a:latin typeface="Arial Narrow" pitchFamily="34" charset="0"/>
              </a:rPr>
              <a:t>S. </a:t>
            </a:r>
            <a:r>
              <a:rPr lang="en-GB" sz="2800" i="1" dirty="0" err="1" smtClean="0">
                <a:latin typeface="Arial Narrow" pitchFamily="34" charset="0"/>
              </a:rPr>
              <a:t>aureus</a:t>
            </a:r>
            <a:r>
              <a:rPr lang="en-GB" sz="2800" i="1" dirty="0" smtClean="0">
                <a:latin typeface="Arial Narrow" pitchFamily="34" charset="0"/>
              </a:rPr>
              <a:t> </a:t>
            </a:r>
            <a:r>
              <a:rPr lang="en-GB" sz="2800" dirty="0" smtClean="0">
                <a:latin typeface="Arial Narrow" pitchFamily="34" charset="0"/>
              </a:rPr>
              <a:t>is placed on plate &amp; the culture is incubated</a:t>
            </a:r>
            <a:endParaRPr lang="en-GB" sz="2800" i="1" dirty="0" smtClean="0">
              <a:latin typeface="Arial Narrow" pitchFamily="34" charset="0"/>
            </a:endParaRPr>
          </a:p>
          <a:p>
            <a:pPr algn="just" eaLnBrk="1" hangingPunct="1">
              <a:lnSpc>
                <a:spcPct val="90000"/>
              </a:lnSpc>
              <a:tabLst>
                <a:tab pos="171450" algn="l"/>
              </a:tabLst>
            </a:pPr>
            <a:r>
              <a:rPr lang="en-GB" sz="2800" i="1" dirty="0" smtClean="0">
                <a:latin typeface="Arial Narrow" pitchFamily="34" charset="0"/>
              </a:rPr>
              <a:t>H. </a:t>
            </a:r>
            <a:r>
              <a:rPr lang="en-GB" sz="2800" i="1" dirty="0" err="1" smtClean="0">
                <a:latin typeface="Arial Narrow" pitchFamily="34" charset="0"/>
              </a:rPr>
              <a:t>influenzae</a:t>
            </a:r>
            <a:r>
              <a:rPr lang="en-GB" sz="2800" i="1" dirty="0" smtClean="0">
                <a:latin typeface="Arial Narrow" pitchFamily="34" charset="0"/>
              </a:rPr>
              <a:t> </a:t>
            </a:r>
            <a:r>
              <a:rPr lang="en-GB" sz="2800" dirty="0" smtClean="0">
                <a:latin typeface="Arial Narrow" pitchFamily="34" charset="0"/>
              </a:rPr>
              <a:t>will grow in the </a:t>
            </a:r>
            <a:r>
              <a:rPr lang="en-GB" sz="2800" dirty="0" err="1" smtClean="0">
                <a:latin typeface="Arial Narrow" pitchFamily="34" charset="0"/>
              </a:rPr>
              <a:t>hemolytic</a:t>
            </a:r>
            <a:r>
              <a:rPr lang="en-GB" sz="2800" dirty="0" smtClean="0">
                <a:latin typeface="Arial Narrow" pitchFamily="34" charset="0"/>
              </a:rPr>
              <a:t> zone of </a:t>
            </a:r>
            <a:r>
              <a:rPr lang="en-GB" sz="2800" i="1" dirty="0" smtClean="0">
                <a:latin typeface="Arial Narrow" pitchFamily="34" charset="0"/>
              </a:rPr>
              <a:t>S. </a:t>
            </a:r>
            <a:r>
              <a:rPr lang="en-GB" sz="2800" i="1" dirty="0" err="1" smtClean="0">
                <a:latin typeface="Arial Narrow" pitchFamily="34" charset="0"/>
              </a:rPr>
              <a:t>aureus</a:t>
            </a:r>
            <a:r>
              <a:rPr lang="en-GB" sz="2800" dirty="0" smtClean="0">
                <a:latin typeface="Arial Narrow" pitchFamily="34" charset="0"/>
              </a:rPr>
              <a:t> </a:t>
            </a:r>
          </a:p>
          <a:p>
            <a:pPr algn="just" eaLnBrk="1" hangingPunct="1">
              <a:lnSpc>
                <a:spcPct val="90000"/>
              </a:lnSpc>
              <a:tabLst>
                <a:tab pos="171450" algn="l"/>
              </a:tabLst>
            </a:pPr>
            <a:r>
              <a:rPr lang="en-GB" sz="2800" dirty="0" smtClean="0">
                <a:latin typeface="Arial Narrow" pitchFamily="34" charset="0"/>
              </a:rPr>
              <a:t>The </a:t>
            </a:r>
            <a:r>
              <a:rPr lang="en-GB" sz="2800" dirty="0" err="1" smtClean="0">
                <a:latin typeface="Arial Narrow" pitchFamily="34" charset="0"/>
              </a:rPr>
              <a:t>hemolysis</a:t>
            </a:r>
            <a:r>
              <a:rPr lang="en-GB" sz="2800" dirty="0" smtClean="0">
                <a:latin typeface="Arial Narrow" pitchFamily="34" charset="0"/>
              </a:rPr>
              <a:t> of cells by </a:t>
            </a:r>
            <a:r>
              <a:rPr lang="en-GB" sz="2800" i="1" dirty="0" smtClean="0">
                <a:latin typeface="Arial Narrow" pitchFamily="34" charset="0"/>
              </a:rPr>
              <a:t>S. </a:t>
            </a:r>
            <a:r>
              <a:rPr lang="en-GB" sz="2800" i="1" dirty="0" err="1" smtClean="0">
                <a:latin typeface="Arial Narrow" pitchFamily="34" charset="0"/>
              </a:rPr>
              <a:t>aureus</a:t>
            </a:r>
            <a:r>
              <a:rPr lang="en-GB" sz="2800" i="1" dirty="0" smtClean="0">
                <a:latin typeface="Arial Narrow" pitchFamily="34" charset="0"/>
              </a:rPr>
              <a:t> </a:t>
            </a:r>
            <a:r>
              <a:rPr lang="en-GB" sz="2800" dirty="0" smtClean="0">
                <a:latin typeface="Arial Narrow" pitchFamily="34" charset="0"/>
              </a:rPr>
              <a:t>releases nutrients</a:t>
            </a:r>
          </a:p>
          <a:p>
            <a:pPr algn="just" eaLnBrk="1" hangingPunct="1">
              <a:lnSpc>
                <a:spcPct val="90000"/>
              </a:lnSpc>
              <a:tabLst>
                <a:tab pos="171450" algn="l"/>
              </a:tabLst>
            </a:pPr>
            <a:r>
              <a:rPr lang="en-GB" sz="2800" i="1" dirty="0" smtClean="0">
                <a:latin typeface="Arial Narrow" pitchFamily="34" charset="0"/>
              </a:rPr>
              <a:t>H. </a:t>
            </a:r>
            <a:r>
              <a:rPr lang="en-GB" sz="2800" i="1" dirty="0" err="1" smtClean="0">
                <a:latin typeface="Arial Narrow" pitchFamily="34" charset="0"/>
              </a:rPr>
              <a:t>influenzae</a:t>
            </a:r>
            <a:r>
              <a:rPr lang="en-GB" sz="2800" i="1" dirty="0" smtClean="0">
                <a:latin typeface="Arial Narrow" pitchFamily="34" charset="0"/>
              </a:rPr>
              <a:t> </a:t>
            </a:r>
            <a:r>
              <a:rPr lang="en-GB" sz="2800" dirty="0" smtClean="0">
                <a:latin typeface="Arial Narrow" pitchFamily="34" charset="0"/>
              </a:rPr>
              <a:t>will not grow outside the </a:t>
            </a:r>
            <a:r>
              <a:rPr lang="en-GB" sz="2800" dirty="0" err="1" smtClean="0">
                <a:latin typeface="Arial Narrow" pitchFamily="34" charset="0"/>
              </a:rPr>
              <a:t>hemolytic</a:t>
            </a:r>
            <a:r>
              <a:rPr lang="en-GB" sz="2800" dirty="0" smtClean="0">
                <a:latin typeface="Arial Narrow" pitchFamily="34" charset="0"/>
              </a:rPr>
              <a:t> zone of </a:t>
            </a:r>
            <a:r>
              <a:rPr lang="en-GB" sz="2800" i="1" dirty="0" smtClean="0">
                <a:latin typeface="Arial Narrow" pitchFamily="34" charset="0"/>
              </a:rPr>
              <a:t>S. </a:t>
            </a:r>
            <a:r>
              <a:rPr lang="en-GB" sz="2800" i="1" dirty="0" err="1" smtClean="0">
                <a:latin typeface="Arial Narrow" pitchFamily="34" charset="0"/>
              </a:rPr>
              <a:t>aureus</a:t>
            </a:r>
            <a:r>
              <a:rPr lang="en-GB" sz="2800" i="1" dirty="0" smtClean="0">
                <a:latin typeface="Arial Narrow" pitchFamily="34" charset="0"/>
              </a:rPr>
              <a:t> </a:t>
            </a:r>
            <a:r>
              <a:rPr lang="en-GB" sz="2800" dirty="0" smtClean="0">
                <a:latin typeface="Arial Narrow" pitchFamily="34" charset="0"/>
              </a:rPr>
              <a:t>due to the lack of nutrients in these areas</a:t>
            </a:r>
          </a:p>
          <a:p>
            <a:pPr algn="just" eaLnBrk="1" hangingPunct="1">
              <a:lnSpc>
                <a:spcPct val="90000"/>
              </a:lnSpc>
              <a:tabLst>
                <a:tab pos="171450" algn="l"/>
              </a:tabLst>
            </a:pPr>
            <a:r>
              <a:rPr lang="en-US" b="1" dirty="0" smtClean="0">
                <a:solidFill>
                  <a:srgbClr val="FF0000"/>
                </a:solidFill>
                <a:latin typeface="Arial Narrow" pitchFamily="34" charset="0"/>
              </a:rPr>
              <a:t>Capsule swelling:</a:t>
            </a:r>
          </a:p>
          <a:p>
            <a:pPr algn="just" eaLnBrk="1" hangingPunct="1">
              <a:lnSpc>
                <a:spcPct val="90000"/>
              </a:lnSpc>
              <a:tabLst>
                <a:tab pos="171450" algn="l"/>
              </a:tabLst>
            </a:pPr>
            <a:r>
              <a:rPr lang="en-US" sz="2800" dirty="0" smtClean="0">
                <a:latin typeface="Arial Narrow" pitchFamily="34" charset="0"/>
              </a:rPr>
              <a:t>Specific antiserum added to a slide of the organism allows swelling of the bacterial capsule thus permitting rapid diagnosis of </a:t>
            </a:r>
            <a:r>
              <a:rPr lang="en-US" sz="2800" i="1" dirty="0" smtClean="0">
                <a:latin typeface="Arial Narrow" pitchFamily="34" charset="0"/>
              </a:rPr>
              <a:t>H. </a:t>
            </a:r>
            <a:r>
              <a:rPr lang="en-US" sz="2800" i="1" dirty="0" err="1" smtClean="0">
                <a:latin typeface="Arial Narrow" pitchFamily="34" charset="0"/>
              </a:rPr>
              <a:t>influenzae</a:t>
            </a:r>
            <a:r>
              <a:rPr lang="en-US" sz="2800" dirty="0" smtClean="0">
                <a:latin typeface="Arial Narrow" pitchFamily="34" charset="0"/>
              </a:rPr>
              <a:t> in sputum</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274</a:t>
            </a:fld>
            <a:endParaRPr lang="ar-SA" altLang="en-US"/>
          </a:p>
        </p:txBody>
      </p:sp>
    </p:spTree>
  </p:cSld>
  <p:clrMapOvr>
    <a:masterClrMapping/>
  </p:clrMapOvr>
  <p:transition/>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a:bodyPr>
          <a:lstStyle/>
          <a:p>
            <a:pPr eaLnBrk="1" hangingPunct="1">
              <a:defRPr/>
            </a:pPr>
            <a:r>
              <a:rPr lang="en-US" sz="5400" b="1" i="1" dirty="0" err="1" smtClean="0">
                <a:solidFill>
                  <a:srgbClr val="002060"/>
                </a:solidFill>
                <a:latin typeface="Arial Narrow" pitchFamily="34" charset="0"/>
                <a:ea typeface="+mj-ea"/>
              </a:rPr>
              <a:t>Bordetella</a:t>
            </a:r>
            <a:endParaRPr lang="en-US" sz="5400" b="1" i="1" dirty="0" smtClean="0">
              <a:solidFill>
                <a:srgbClr val="002060"/>
              </a:solidFill>
              <a:latin typeface="Arial Narrow" pitchFamily="34" charset="0"/>
              <a:ea typeface="+mj-ea"/>
            </a:endParaRPr>
          </a:p>
        </p:txBody>
      </p:sp>
      <p:sp>
        <p:nvSpPr>
          <p:cNvPr id="5123" name="Rectangle 3"/>
          <p:cNvSpPr>
            <a:spLocks noGrp="1" noChangeArrowheads="1"/>
          </p:cNvSpPr>
          <p:nvPr>
            <p:ph idx="1"/>
          </p:nvPr>
        </p:nvSpPr>
        <p:spPr>
          <a:xfrm>
            <a:off x="228600" y="1295400"/>
            <a:ext cx="8763000" cy="5257800"/>
          </a:xfrm>
        </p:spPr>
        <p:txBody>
          <a:bodyPr/>
          <a:lstStyle/>
          <a:p>
            <a:pPr algn="just" eaLnBrk="1" hangingPunct="1">
              <a:buClr>
                <a:schemeClr val="tx1"/>
              </a:buClr>
              <a:defRPr/>
            </a:pPr>
            <a:r>
              <a:rPr lang="en-US" dirty="0" smtClean="0">
                <a:latin typeface="Arial Narrow" pitchFamily="34" charset="0"/>
              </a:rPr>
              <a:t>Small capsulated </a:t>
            </a:r>
            <a:r>
              <a:rPr lang="en-US" dirty="0" smtClean="0">
                <a:latin typeface="Arial Narrow" pitchFamily="34" charset="0"/>
                <a:ea typeface="+mn-ea"/>
              </a:rPr>
              <a:t>Gram negative </a:t>
            </a:r>
            <a:r>
              <a:rPr lang="en-US" dirty="0" err="1" smtClean="0">
                <a:latin typeface="Arial Narrow" pitchFamily="34" charset="0"/>
                <a:ea typeface="+mn-ea"/>
              </a:rPr>
              <a:t>coccobacillus</a:t>
            </a:r>
            <a:endParaRPr lang="en-US" dirty="0" smtClean="0">
              <a:latin typeface="Arial Narrow" pitchFamily="34" charset="0"/>
              <a:ea typeface="+mn-ea"/>
            </a:endParaRPr>
          </a:p>
          <a:p>
            <a:pPr algn="just" eaLnBrk="1" hangingPunct="1">
              <a:buClr>
                <a:schemeClr val="tx1"/>
              </a:buClr>
              <a:defRPr/>
            </a:pPr>
            <a:r>
              <a:rPr lang="en-US" dirty="0" smtClean="0">
                <a:latin typeface="Arial Narrow" pitchFamily="34" charset="0"/>
                <a:ea typeface="+mn-ea"/>
              </a:rPr>
              <a:t>Strict aerobe, oxidative, </a:t>
            </a:r>
            <a:r>
              <a:rPr lang="en-US" dirty="0" err="1" smtClean="0">
                <a:solidFill>
                  <a:srgbClr val="FF0000"/>
                </a:solidFill>
                <a:latin typeface="Arial Narrow" pitchFamily="34" charset="0"/>
                <a:ea typeface="+mn-ea"/>
              </a:rPr>
              <a:t>oxidase</a:t>
            </a:r>
            <a:r>
              <a:rPr lang="en-US" dirty="0" smtClean="0">
                <a:solidFill>
                  <a:srgbClr val="FF0000"/>
                </a:solidFill>
                <a:latin typeface="Arial Narrow" pitchFamily="34" charset="0"/>
                <a:ea typeface="+mn-ea"/>
              </a:rPr>
              <a:t> variable?</a:t>
            </a:r>
          </a:p>
          <a:p>
            <a:pPr algn="just" eaLnBrk="1" hangingPunct="1">
              <a:buClr>
                <a:schemeClr val="tx1"/>
              </a:buClr>
              <a:defRPr/>
            </a:pPr>
            <a:r>
              <a:rPr lang="en-US" b="1" dirty="0" smtClean="0">
                <a:solidFill>
                  <a:srgbClr val="0000FF"/>
                </a:solidFill>
                <a:latin typeface="Arial Narrow" pitchFamily="34" charset="0"/>
                <a:ea typeface="+mn-ea"/>
              </a:rPr>
              <a:t>Three important species</a:t>
            </a:r>
          </a:p>
          <a:p>
            <a:pPr marL="596900" indent="-514350" algn="just" eaLnBrk="1" hangingPunct="1">
              <a:buClr>
                <a:schemeClr val="tx1"/>
              </a:buClr>
              <a:buFont typeface="+mj-lt"/>
              <a:buAutoNum type="arabicPeriod"/>
              <a:defRPr/>
            </a:pPr>
            <a:r>
              <a:rPr lang="en-US" b="1" i="1" dirty="0" smtClean="0">
                <a:solidFill>
                  <a:srgbClr val="7030A0"/>
                </a:solidFill>
                <a:latin typeface="Arial Narrow" pitchFamily="34" charset="0"/>
                <a:ea typeface="+mn-ea"/>
              </a:rPr>
              <a:t>B. </a:t>
            </a:r>
            <a:r>
              <a:rPr lang="en-US" b="1" i="1" dirty="0" err="1" smtClean="0">
                <a:solidFill>
                  <a:srgbClr val="7030A0"/>
                </a:solidFill>
                <a:latin typeface="Arial Narrow" pitchFamily="34" charset="0"/>
                <a:ea typeface="+mn-ea"/>
              </a:rPr>
              <a:t>pertussis</a:t>
            </a:r>
            <a:r>
              <a:rPr lang="en-US" b="1" i="1" dirty="0" smtClean="0">
                <a:solidFill>
                  <a:srgbClr val="7030A0"/>
                </a:solidFill>
                <a:latin typeface="Arial Narrow" pitchFamily="34" charset="0"/>
                <a:ea typeface="+mn-ea"/>
              </a:rPr>
              <a:t> </a:t>
            </a:r>
            <a:r>
              <a:rPr lang="en-US" dirty="0" smtClean="0">
                <a:latin typeface="Arial Narrow" pitchFamily="34" charset="0"/>
                <a:ea typeface="+mn-ea"/>
              </a:rPr>
              <a:t>causes </a:t>
            </a:r>
            <a:r>
              <a:rPr lang="en-US" sz="3000" b="1" u="sng" dirty="0" smtClean="0">
                <a:solidFill>
                  <a:srgbClr val="FF0000"/>
                </a:solidFill>
                <a:latin typeface="Arial Narrow" pitchFamily="34" charset="0"/>
                <a:ea typeface="+mn-ea"/>
              </a:rPr>
              <a:t>WHOOPING COUGH (</a:t>
            </a:r>
            <a:r>
              <a:rPr lang="en-US" sz="3000" b="1" u="sng" dirty="0" err="1" smtClean="0">
                <a:solidFill>
                  <a:srgbClr val="FF0000"/>
                </a:solidFill>
                <a:latin typeface="Arial Narrow" pitchFamily="34" charset="0"/>
                <a:ea typeface="+mn-ea"/>
              </a:rPr>
              <a:t>Pertussis</a:t>
            </a:r>
            <a:r>
              <a:rPr lang="en-US" sz="3000" b="1" u="sng" dirty="0" smtClean="0">
                <a:solidFill>
                  <a:srgbClr val="FF0000"/>
                </a:solidFill>
                <a:latin typeface="Arial Narrow" pitchFamily="34" charset="0"/>
                <a:ea typeface="+mn-ea"/>
              </a:rPr>
              <a:t>)</a:t>
            </a:r>
          </a:p>
          <a:p>
            <a:pPr marL="596900" indent="-514350" algn="just" eaLnBrk="1" hangingPunct="1">
              <a:buClr>
                <a:schemeClr val="tx1"/>
              </a:buClr>
              <a:defRPr/>
            </a:pPr>
            <a:r>
              <a:rPr lang="en-US" dirty="0" smtClean="0">
                <a:latin typeface="Arial Narrow" pitchFamily="34" charset="0"/>
              </a:rPr>
              <a:t>Strictly human pathogen: </a:t>
            </a:r>
            <a:r>
              <a:rPr lang="en-US" dirty="0" smtClean="0">
                <a:solidFill>
                  <a:srgbClr val="0070C0"/>
                </a:solidFill>
                <a:latin typeface="Arial Narrow" pitchFamily="34" charset="0"/>
              </a:rPr>
              <a:t>infant &amp; young children </a:t>
            </a:r>
            <a:endParaRPr lang="en-US" b="1" u="sng" dirty="0" smtClean="0">
              <a:solidFill>
                <a:srgbClr val="FF0000"/>
              </a:solidFill>
              <a:latin typeface="Arial Narrow" pitchFamily="34" charset="0"/>
              <a:ea typeface="+mn-ea"/>
            </a:endParaRPr>
          </a:p>
          <a:p>
            <a:pPr marL="596900" indent="-514350" algn="just" eaLnBrk="1" hangingPunct="1">
              <a:buClr>
                <a:schemeClr val="tx1"/>
              </a:buClr>
              <a:buFont typeface="+mj-lt"/>
              <a:buAutoNum type="arabicPeriod" startAt="2"/>
              <a:defRPr/>
            </a:pPr>
            <a:r>
              <a:rPr lang="en-US" b="1" i="1" dirty="0" smtClean="0">
                <a:solidFill>
                  <a:srgbClr val="7030A0"/>
                </a:solidFill>
                <a:latin typeface="Arial Narrow" pitchFamily="34" charset="0"/>
                <a:ea typeface="+mn-ea"/>
              </a:rPr>
              <a:t>B. </a:t>
            </a:r>
            <a:r>
              <a:rPr lang="en-US" sz="3100" b="1" i="1" dirty="0" err="1" smtClean="0">
                <a:solidFill>
                  <a:srgbClr val="7030A0"/>
                </a:solidFill>
                <a:latin typeface="Arial Narrow" pitchFamily="34" charset="0"/>
                <a:ea typeface="+mn-ea"/>
              </a:rPr>
              <a:t>parapertussis</a:t>
            </a:r>
            <a:r>
              <a:rPr lang="en-US" sz="3100" dirty="0" smtClean="0">
                <a:latin typeface="Arial Narrow" pitchFamily="34" charset="0"/>
                <a:ea typeface="+mn-ea"/>
              </a:rPr>
              <a:t>–causes mild form of whooping cough</a:t>
            </a:r>
          </a:p>
          <a:p>
            <a:pPr marL="596900" indent="-514350" algn="just" eaLnBrk="1" hangingPunct="1">
              <a:buClr>
                <a:schemeClr val="tx1"/>
              </a:buClr>
              <a:buFont typeface="+mj-lt"/>
              <a:buAutoNum type="arabicPeriod" startAt="2"/>
              <a:defRPr/>
            </a:pPr>
            <a:r>
              <a:rPr lang="en-US" b="1" i="1" dirty="0" smtClean="0">
                <a:solidFill>
                  <a:srgbClr val="7030A0"/>
                </a:solidFill>
                <a:latin typeface="Arial Narrow" pitchFamily="34" charset="0"/>
                <a:ea typeface="+mn-ea"/>
              </a:rPr>
              <a:t>B. </a:t>
            </a:r>
            <a:r>
              <a:rPr lang="en-US" b="1" i="1" dirty="0" err="1" smtClean="0">
                <a:solidFill>
                  <a:srgbClr val="7030A0"/>
                </a:solidFill>
                <a:latin typeface="Arial Narrow" pitchFamily="34" charset="0"/>
                <a:ea typeface="+mn-ea"/>
              </a:rPr>
              <a:t>bronchoseptica</a:t>
            </a:r>
            <a:r>
              <a:rPr lang="en-US" b="1" i="1" dirty="0" smtClean="0">
                <a:solidFill>
                  <a:srgbClr val="7030A0"/>
                </a:solidFill>
                <a:latin typeface="Arial Narrow" pitchFamily="34" charset="0"/>
                <a:ea typeface="+mn-ea"/>
              </a:rPr>
              <a:t> </a:t>
            </a:r>
          </a:p>
          <a:p>
            <a:pPr algn="just" eaLnBrk="1" hangingPunct="1">
              <a:buClr>
                <a:schemeClr val="tx1"/>
              </a:buClr>
              <a:defRPr/>
            </a:pPr>
            <a:r>
              <a:rPr lang="en-US" dirty="0" smtClean="0">
                <a:latin typeface="Arial Narrow" pitchFamily="34" charset="0"/>
                <a:ea typeface="+mn-ea"/>
              </a:rPr>
              <a:t>Widespread in animals (dog) &amp; causes kennel cough</a:t>
            </a:r>
          </a:p>
          <a:p>
            <a:pPr algn="just" eaLnBrk="1" hangingPunct="1">
              <a:buClr>
                <a:schemeClr val="tx1"/>
              </a:buClr>
              <a:defRPr/>
            </a:pPr>
            <a:r>
              <a:rPr lang="en-US" dirty="0" smtClean="0">
                <a:latin typeface="Arial Narrow" pitchFamily="34" charset="0"/>
                <a:ea typeface="+mn-ea"/>
              </a:rPr>
              <a:t>Rarely causes respiratory or wound infection in humans</a:t>
            </a:r>
          </a:p>
          <a:p>
            <a:pPr algn="just" eaLnBrk="1" hangingPunct="1">
              <a:buClr>
                <a:schemeClr val="tx1"/>
              </a:buClr>
              <a:defRPr/>
            </a:pPr>
            <a:endParaRPr lang="en-US" dirty="0" smtClean="0">
              <a:latin typeface="Arial Narrow" pitchFamily="34" charset="0"/>
              <a:ea typeface="+mn-ea"/>
            </a:endParaRPr>
          </a:p>
          <a:p>
            <a:pPr algn="just" eaLnBrk="1" hangingPunct="1">
              <a:buClr>
                <a:schemeClr val="tx1"/>
              </a:buClr>
              <a:defRPr/>
            </a:pPr>
            <a:endParaRPr lang="en-US" dirty="0" smtClean="0">
              <a:latin typeface="Arial Narrow" pitchFamily="34" charset="0"/>
              <a:ea typeface="+mn-ea"/>
            </a:endParaRPr>
          </a:p>
        </p:txBody>
      </p:sp>
      <p:sp>
        <p:nvSpPr>
          <p:cNvPr id="43520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3520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D67665D-3E0A-44E4-A562-11007DD1922C}" type="slidenum">
              <a:rPr lang="ar-SA" altLang="en-US" smtClean="0">
                <a:solidFill>
                  <a:srgbClr val="898989"/>
                </a:solidFill>
                <a:latin typeface="Calibri" pitchFamily="34" charset="0"/>
              </a:rPr>
              <a:pPr eaLnBrk="1" hangingPunct="1"/>
              <a:t>275</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3223772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2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2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2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12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Autofit/>
          </a:bodyPr>
          <a:lstStyle/>
          <a:p>
            <a:pPr eaLnBrk="1" fontAlgn="auto" hangingPunct="1">
              <a:spcAft>
                <a:spcPts val="0"/>
              </a:spcAft>
              <a:defRPr/>
            </a:pPr>
            <a:r>
              <a:rPr lang="en-US" b="1" i="1" dirty="0" smtClean="0">
                <a:solidFill>
                  <a:srgbClr val="002060"/>
                </a:solidFill>
                <a:latin typeface="Arial Narrow" pitchFamily="34" charset="0"/>
                <a:ea typeface="+mj-ea"/>
              </a:rPr>
              <a:t>B. </a:t>
            </a:r>
            <a:r>
              <a:rPr lang="en-US" b="1" i="1" dirty="0" err="1" smtClean="0">
                <a:solidFill>
                  <a:srgbClr val="002060"/>
                </a:solidFill>
                <a:latin typeface="Arial Narrow" pitchFamily="34" charset="0"/>
                <a:ea typeface="+mj-ea"/>
              </a:rPr>
              <a:t>pertussis</a:t>
            </a:r>
            <a:r>
              <a:rPr lang="en-US" b="1" i="1" dirty="0" smtClean="0">
                <a:solidFill>
                  <a:srgbClr val="002060"/>
                </a:solidFill>
                <a:latin typeface="Arial Narrow" pitchFamily="34" charset="0"/>
                <a:ea typeface="+mj-ea"/>
              </a:rPr>
              <a:t> </a:t>
            </a:r>
            <a:r>
              <a:rPr lang="en-US" b="1" dirty="0" smtClean="0">
                <a:solidFill>
                  <a:srgbClr val="002060"/>
                </a:solidFill>
                <a:latin typeface="Arial Narrow" pitchFamily="34" charset="0"/>
                <a:ea typeface="+mj-ea"/>
              </a:rPr>
              <a:t>Pathogenesis</a:t>
            </a:r>
          </a:p>
        </p:txBody>
      </p:sp>
      <p:sp>
        <p:nvSpPr>
          <p:cNvPr id="13315" name="Rectangle 3"/>
          <p:cNvSpPr>
            <a:spLocks noGrp="1" noChangeArrowheads="1"/>
          </p:cNvSpPr>
          <p:nvPr>
            <p:ph idx="1"/>
          </p:nvPr>
        </p:nvSpPr>
        <p:spPr>
          <a:xfrm>
            <a:off x="381000" y="1295400"/>
            <a:ext cx="8229600" cy="5181600"/>
          </a:xfrm>
        </p:spPr>
        <p:txBody>
          <a:bodyPr>
            <a:noAutofit/>
          </a:bodyPr>
          <a:lstStyle/>
          <a:p>
            <a:pPr marL="596646" indent="-514350" algn="just" eaLnBrk="1" fontAlgn="auto" hangingPunct="1">
              <a:lnSpc>
                <a:spcPts val="3000"/>
              </a:lnSpc>
              <a:spcAft>
                <a:spcPts val="0"/>
              </a:spcAft>
              <a:buFont typeface="+mj-lt"/>
              <a:buAutoNum type="arabicPeriod"/>
              <a:defRPr/>
            </a:pPr>
            <a:r>
              <a:rPr lang="en-US" sz="3600" b="1" dirty="0" smtClean="0">
                <a:solidFill>
                  <a:srgbClr val="FF0000"/>
                </a:solidFill>
                <a:latin typeface="Arial Narrow" pitchFamily="34" charset="0"/>
                <a:ea typeface="+mn-ea"/>
                <a:cs typeface="Times New Roman" pitchFamily="18" charset="0"/>
              </a:rPr>
              <a:t>Respiratory </a:t>
            </a:r>
            <a:r>
              <a:rPr lang="en-US" sz="3600" b="1" dirty="0" smtClean="0">
                <a:solidFill>
                  <a:srgbClr val="FF0000"/>
                </a:solidFill>
                <a:latin typeface="Arial Narrow" pitchFamily="34" charset="0"/>
                <a:ea typeface="+mn-ea"/>
              </a:rPr>
              <a:t>Colonization</a:t>
            </a:r>
          </a:p>
          <a:p>
            <a:pPr marL="365760" indent="-283464" algn="just" eaLnBrk="1" fontAlgn="auto" hangingPunct="1">
              <a:lnSpc>
                <a:spcPts val="3000"/>
              </a:lnSpc>
              <a:spcAft>
                <a:spcPts val="0"/>
              </a:spcAft>
              <a:buFont typeface="Wingdings 2"/>
              <a:buChar char=""/>
              <a:defRPr/>
            </a:pPr>
            <a:r>
              <a:rPr lang="en-US" dirty="0" smtClean="0">
                <a:latin typeface="Arial Narrow" pitchFamily="34" charset="0"/>
                <a:ea typeface="+mn-ea"/>
              </a:rPr>
              <a:t>Attaches to ciliated epithelium of URT </a:t>
            </a:r>
            <a:r>
              <a:rPr lang="en-US" u="sng" dirty="0" smtClean="0">
                <a:solidFill>
                  <a:srgbClr val="FF0000"/>
                </a:solidFill>
                <a:latin typeface="Arial Narrow" pitchFamily="34" charset="0"/>
                <a:ea typeface="+mn-ea"/>
              </a:rPr>
              <a:t>VIA</a:t>
            </a:r>
          </a:p>
          <a:p>
            <a:pPr marL="516636" indent="-514350" algn="just" eaLnBrk="1" fontAlgn="auto" hangingPunct="1">
              <a:lnSpc>
                <a:spcPts val="3000"/>
              </a:lnSpc>
              <a:spcAft>
                <a:spcPts val="0"/>
              </a:spcAft>
              <a:buFont typeface="+mj-lt"/>
              <a:buAutoNum type="alphaLcPeriod"/>
              <a:defRPr/>
            </a:pPr>
            <a:r>
              <a:rPr lang="en-US" b="1" dirty="0" smtClean="0">
                <a:solidFill>
                  <a:srgbClr val="7030A0"/>
                </a:solidFill>
                <a:latin typeface="Arial Narrow" pitchFamily="34" charset="0"/>
                <a:ea typeface="+mn-ea"/>
                <a:cs typeface="Times New Roman" pitchFamily="18" charset="0"/>
              </a:rPr>
              <a:t>Filamentous </a:t>
            </a:r>
            <a:r>
              <a:rPr lang="en-US" b="1" dirty="0" err="1" smtClean="0">
                <a:solidFill>
                  <a:srgbClr val="7030A0"/>
                </a:solidFill>
                <a:latin typeface="Arial Narrow" pitchFamily="34" charset="0"/>
                <a:ea typeface="+mn-ea"/>
                <a:cs typeface="Times New Roman" pitchFamily="18" charset="0"/>
              </a:rPr>
              <a:t>hemagglutinin</a:t>
            </a:r>
            <a:r>
              <a:rPr lang="en-US" b="1" dirty="0" smtClean="0">
                <a:solidFill>
                  <a:srgbClr val="7030A0"/>
                </a:solidFill>
                <a:latin typeface="Arial Narrow" pitchFamily="34" charset="0"/>
                <a:ea typeface="+mn-ea"/>
                <a:cs typeface="Times New Roman" pitchFamily="18" charset="0"/>
              </a:rPr>
              <a:t> (FHA)</a:t>
            </a:r>
          </a:p>
          <a:p>
            <a:pPr marL="859536" lvl="1" indent="-457200" algn="just" eaLnBrk="1" fontAlgn="auto" hangingPunct="1">
              <a:lnSpc>
                <a:spcPts val="3000"/>
              </a:lnSpc>
              <a:spcAft>
                <a:spcPts val="0"/>
              </a:spcAft>
              <a:defRPr/>
            </a:pPr>
            <a:r>
              <a:rPr lang="en-US" sz="3200" dirty="0" smtClean="0">
                <a:latin typeface="Arial Narrow" pitchFamily="34" charset="0"/>
                <a:ea typeface="+mn-ea"/>
                <a:cs typeface="Times New Roman" pitchFamily="18" charset="0"/>
              </a:rPr>
              <a:t>Protein on </a:t>
            </a:r>
            <a:r>
              <a:rPr lang="en-US" sz="3200" dirty="0" err="1" smtClean="0">
                <a:latin typeface="Arial Narrow" pitchFamily="34" charset="0"/>
                <a:ea typeface="+mn-ea"/>
                <a:cs typeface="Times New Roman" pitchFamily="18" charset="0"/>
              </a:rPr>
              <a:t>pili</a:t>
            </a:r>
            <a:endParaRPr lang="en-US" sz="3200" dirty="0" smtClean="0">
              <a:latin typeface="Arial Narrow" pitchFamily="34" charset="0"/>
              <a:ea typeface="+mn-ea"/>
              <a:cs typeface="Times New Roman" pitchFamily="18" charset="0"/>
            </a:endParaRPr>
          </a:p>
          <a:p>
            <a:pPr marL="859536" lvl="1" indent="-457200" algn="just" eaLnBrk="1" fontAlgn="auto" hangingPunct="1">
              <a:lnSpc>
                <a:spcPts val="3000"/>
              </a:lnSpc>
              <a:spcAft>
                <a:spcPts val="0"/>
              </a:spcAft>
              <a:defRPr/>
            </a:pPr>
            <a:r>
              <a:rPr lang="en-US" sz="3200" dirty="0" smtClean="0">
                <a:latin typeface="Arial Narrow" pitchFamily="34" charset="0"/>
                <a:ea typeface="+mn-ea"/>
                <a:cs typeface="Times New Roman" pitchFamily="18" charset="0"/>
              </a:rPr>
              <a:t>Antibodies against FHA inhibit colonization</a:t>
            </a:r>
          </a:p>
          <a:p>
            <a:pPr marL="859536" lvl="1" indent="-457200" algn="just" eaLnBrk="1" fontAlgn="auto" hangingPunct="1">
              <a:lnSpc>
                <a:spcPts val="3000"/>
              </a:lnSpc>
              <a:spcAft>
                <a:spcPts val="0"/>
              </a:spcAft>
              <a:defRPr/>
            </a:pPr>
            <a:r>
              <a:rPr lang="en-US" sz="3200" dirty="0" err="1" smtClean="0">
                <a:latin typeface="Arial Narrow" pitchFamily="34" charset="0"/>
              </a:rPr>
              <a:t>Fimbriae</a:t>
            </a:r>
            <a:r>
              <a:rPr lang="en-US" sz="3200" dirty="0" smtClean="0">
                <a:latin typeface="Arial Narrow" pitchFamily="34" charset="0"/>
              </a:rPr>
              <a:t> are </a:t>
            </a:r>
            <a:r>
              <a:rPr lang="en-US" sz="3200" dirty="0" smtClean="0">
                <a:solidFill>
                  <a:srgbClr val="CC0000"/>
                </a:solidFill>
                <a:latin typeface="Arial Narrow" pitchFamily="34" charset="0"/>
              </a:rPr>
              <a:t>NOT </a:t>
            </a:r>
            <a:r>
              <a:rPr lang="en-US" sz="3200" dirty="0" smtClean="0">
                <a:latin typeface="Arial Narrow" pitchFamily="34" charset="0"/>
              </a:rPr>
              <a:t>involved</a:t>
            </a:r>
            <a:endParaRPr lang="en-US" sz="3200" dirty="0" smtClean="0">
              <a:latin typeface="Arial Narrow" pitchFamily="34" charset="0"/>
              <a:ea typeface="+mn-ea"/>
              <a:cs typeface="Times New Roman" pitchFamily="18" charset="0"/>
            </a:endParaRPr>
          </a:p>
          <a:p>
            <a:pPr marL="516636" indent="-514350" algn="just" eaLnBrk="1" fontAlgn="auto" hangingPunct="1">
              <a:lnSpc>
                <a:spcPts val="3000"/>
              </a:lnSpc>
              <a:spcAft>
                <a:spcPts val="0"/>
              </a:spcAft>
              <a:buFont typeface="Wingdings" pitchFamily="2" charset="2"/>
              <a:buAutoNum type="alphaLcPeriod"/>
              <a:defRPr/>
            </a:pPr>
            <a:r>
              <a:rPr lang="en-US" b="1" dirty="0" err="1" smtClean="0">
                <a:solidFill>
                  <a:srgbClr val="7030A0"/>
                </a:solidFill>
                <a:latin typeface="Arial Narrow" pitchFamily="34" charset="0"/>
                <a:ea typeface="+mn-ea"/>
              </a:rPr>
              <a:t>Pertussis</a:t>
            </a:r>
            <a:r>
              <a:rPr lang="en-US" b="1" dirty="0" smtClean="0">
                <a:solidFill>
                  <a:srgbClr val="7030A0"/>
                </a:solidFill>
                <a:latin typeface="Arial Narrow" pitchFamily="34" charset="0"/>
                <a:ea typeface="+mn-ea"/>
              </a:rPr>
              <a:t> Toxin</a:t>
            </a:r>
            <a:endParaRPr lang="en-US" b="1" dirty="0" smtClean="0">
              <a:solidFill>
                <a:srgbClr val="7030A0"/>
              </a:solidFill>
              <a:latin typeface="Arial Narrow" pitchFamily="34" charset="0"/>
              <a:ea typeface="+mn-ea"/>
              <a:cs typeface="Times New Roman" pitchFamily="18" charset="0"/>
            </a:endParaRPr>
          </a:p>
          <a:p>
            <a:pPr marL="365442" indent="-237744" algn="just" eaLnBrk="1" fontAlgn="auto" hangingPunct="1">
              <a:lnSpc>
                <a:spcPts val="3000"/>
              </a:lnSpc>
              <a:spcAft>
                <a:spcPts val="0"/>
              </a:spcAft>
              <a:buFont typeface="Verdana"/>
              <a:buChar char="◦"/>
              <a:defRPr/>
            </a:pPr>
            <a:r>
              <a:rPr lang="en-US" dirty="0" smtClean="0">
                <a:latin typeface="Arial Narrow" pitchFamily="34" charset="0"/>
                <a:ea typeface="+mn-ea"/>
              </a:rPr>
              <a:t>Do not invade underlying lung tissues</a:t>
            </a:r>
          </a:p>
          <a:p>
            <a:pPr marL="365442" indent="-237744" algn="just" eaLnBrk="1" fontAlgn="auto" hangingPunct="1">
              <a:lnSpc>
                <a:spcPts val="3000"/>
              </a:lnSpc>
              <a:spcAft>
                <a:spcPts val="0"/>
              </a:spcAft>
              <a:buFont typeface="Verdana"/>
              <a:buChar char="◦"/>
              <a:defRPr/>
            </a:pPr>
            <a:r>
              <a:rPr lang="en-US" dirty="0" smtClean="0">
                <a:latin typeface="Arial Narrow" pitchFamily="34" charset="0"/>
                <a:ea typeface="+mn-ea"/>
              </a:rPr>
              <a:t>Decreased cilia activity &amp; epithelial cell death occur</a:t>
            </a:r>
          </a:p>
          <a:p>
            <a:pPr marL="365442" indent="-237744" algn="just" eaLnBrk="1" fontAlgn="auto" hangingPunct="1">
              <a:lnSpc>
                <a:spcPts val="3000"/>
              </a:lnSpc>
              <a:spcAft>
                <a:spcPts val="0"/>
              </a:spcAft>
              <a:buFont typeface="Verdana"/>
              <a:buChar char="◦"/>
              <a:defRPr/>
            </a:pPr>
            <a:r>
              <a:rPr lang="en-US" dirty="0" smtClean="0">
                <a:latin typeface="Arial Narrow" pitchFamily="34" charset="0"/>
                <a:cs typeface="Times New Roman" pitchFamily="18" charset="0"/>
              </a:rPr>
              <a:t>7-10 days, NO symptoms</a:t>
            </a:r>
          </a:p>
          <a:p>
            <a:pPr marL="365442" indent="-237744" algn="just" eaLnBrk="1" fontAlgn="auto" hangingPunct="1">
              <a:lnSpc>
                <a:spcPts val="3000"/>
              </a:lnSpc>
              <a:spcAft>
                <a:spcPts val="0"/>
              </a:spcAft>
              <a:buFont typeface="Verdana"/>
              <a:buChar char="◦"/>
              <a:defRPr/>
            </a:pPr>
            <a:r>
              <a:rPr lang="en-US" dirty="0" smtClean="0">
                <a:latin typeface="Arial Narrow" pitchFamily="34" charset="0"/>
                <a:cs typeface="Times New Roman" pitchFamily="18" charset="0"/>
              </a:rPr>
              <a:t>Positive cultures toward the end of this stage</a:t>
            </a:r>
            <a:endParaRPr lang="en-US" dirty="0" smtClean="0">
              <a:latin typeface="Arial Narrow" pitchFamily="34" charset="0"/>
              <a:ea typeface="+mn-ea"/>
            </a:endParaRPr>
          </a:p>
          <a:p>
            <a:pPr marL="640080" lvl="1" indent="-237744" algn="just" eaLnBrk="1" fontAlgn="auto" hangingPunct="1">
              <a:lnSpc>
                <a:spcPts val="3000"/>
              </a:lnSpc>
              <a:spcAft>
                <a:spcPts val="0"/>
              </a:spcAft>
              <a:buFont typeface="Verdana"/>
              <a:buChar char="◦"/>
              <a:defRPr/>
            </a:pPr>
            <a:endParaRPr lang="en-US" sz="3200" dirty="0" smtClean="0">
              <a:latin typeface="Arial Narrow" pitchFamily="34" charset="0"/>
              <a:ea typeface="+mn-ea"/>
              <a:cs typeface="Times New Roman" pitchFamily="18" charset="0"/>
            </a:endParaRPr>
          </a:p>
        </p:txBody>
      </p:sp>
      <p:sp>
        <p:nvSpPr>
          <p:cNvPr id="436229"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3623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97E8A2F-549A-48AA-A3EC-B15C4DF51A45}" type="slidenum">
              <a:rPr lang="ar-SA" altLang="en-US" smtClean="0">
                <a:solidFill>
                  <a:srgbClr val="898989"/>
                </a:solidFill>
                <a:latin typeface="Calibri" pitchFamily="34" charset="0"/>
              </a:rPr>
              <a:pPr eaLnBrk="1" hangingPunct="1"/>
              <a:t>276</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2130761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0" end="0"/>
                                            </p:txEl>
                                          </p:spTgt>
                                        </p:tgtEl>
                                        <p:attrNameLst>
                                          <p:attrName>ppt_c</p:attrName>
                                        </p:attrNameLst>
                                      </p:cBhvr>
                                      <p:to>
                                        <a:schemeClr val="accent2"/>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1" end="1"/>
                                            </p:txEl>
                                          </p:spTgt>
                                        </p:tgtEl>
                                        <p:attrNameLst>
                                          <p:attrName>ppt_c</p:attrName>
                                        </p:attrNameLst>
                                      </p:cBhvr>
                                      <p:to>
                                        <a:schemeClr val="accent2"/>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2" end="2"/>
                                            </p:txEl>
                                          </p:spTgt>
                                        </p:tgtEl>
                                        <p:attrNameLst>
                                          <p:attrName>ppt_c</p:attrName>
                                        </p:attrNameLst>
                                      </p:cBhvr>
                                      <p:to>
                                        <a:srgbClr val="990000"/>
                                      </p:to>
                                    </p:animClr>
                                  </p:subTnLst>
                                </p:cTn>
                              </p:par>
                              <p:par>
                                <p:cTn id="15" presetID="1" presetClass="entr" presetSubtype="0" fill="hold" grpId="0" nodeType="with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3" end="3"/>
                                            </p:txEl>
                                          </p:spTgt>
                                        </p:tgtEl>
                                        <p:attrNameLst>
                                          <p:attrName>ppt_c</p:attrName>
                                        </p:attrNameLst>
                                      </p:cBhvr>
                                      <p:to>
                                        <a:srgbClr val="990000"/>
                                      </p:to>
                                    </p:animClr>
                                  </p:subTnLst>
                                </p:cTn>
                              </p:par>
                              <p:par>
                                <p:cTn id="17" presetID="1" presetClass="entr" presetSubtype="0" fill="hold" grpId="0" nodeType="withEffect">
                                  <p:stCondLst>
                                    <p:cond delay="0"/>
                                  </p:stCondLst>
                                  <p:childTnLst>
                                    <p:set>
                                      <p:cBhvr>
                                        <p:cTn id="18" dur="1" fill="hold">
                                          <p:stCondLst>
                                            <p:cond delay="0"/>
                                          </p:stCondLst>
                                        </p:cTn>
                                        <p:tgtEl>
                                          <p:spTgt spid="13315">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4" end="4"/>
                                            </p:txEl>
                                          </p:spTgt>
                                        </p:tgtEl>
                                        <p:attrNameLst>
                                          <p:attrName>ppt_c</p:attrName>
                                        </p:attrNameLst>
                                      </p:cBhvr>
                                      <p:to>
                                        <a:srgbClr val="990000"/>
                                      </p:to>
                                    </p:animClr>
                                  </p:subTnLst>
                                </p:cTn>
                              </p:par>
                              <p:par>
                                <p:cTn id="19" presetID="1" presetClass="entr" presetSubtype="0" fill="hold" grpId="0" nodeType="withEffect">
                                  <p:stCondLst>
                                    <p:cond delay="0"/>
                                  </p:stCondLst>
                                  <p:childTnLst>
                                    <p:set>
                                      <p:cBhvr>
                                        <p:cTn id="20" dur="1" fill="hold">
                                          <p:stCondLst>
                                            <p:cond delay="0"/>
                                          </p:stCondLst>
                                        </p:cTn>
                                        <p:tgtEl>
                                          <p:spTgt spid="13315">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5" end="5"/>
                                            </p:txEl>
                                          </p:spTgt>
                                        </p:tgtEl>
                                        <p:attrNameLst>
                                          <p:attrName>ppt_c</p:attrName>
                                        </p:attrNameLst>
                                      </p:cBhvr>
                                      <p:to>
                                        <a:srgbClr val="990000"/>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315">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6" end="6"/>
                                            </p:txEl>
                                          </p:spTgt>
                                        </p:tgtEl>
                                        <p:attrNameLst>
                                          <p:attrName>ppt_c</p:attrName>
                                        </p:attrNameLst>
                                      </p:cBhvr>
                                      <p:to>
                                        <a:srgbClr val="990000"/>
                                      </p:to>
                                    </p:animClr>
                                  </p:sub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315">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7" end="7"/>
                                            </p:txEl>
                                          </p:spTgt>
                                        </p:tgtEl>
                                        <p:attrNameLst>
                                          <p:attrName>ppt_c</p:attrName>
                                        </p:attrNameLst>
                                      </p:cBhvr>
                                      <p:to>
                                        <a:srgbClr val="990000"/>
                                      </p:to>
                                    </p:animClr>
                                  </p:sub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315">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8" end="8"/>
                                            </p:txEl>
                                          </p:spTgt>
                                        </p:tgtEl>
                                        <p:attrNameLst>
                                          <p:attrName>ppt_c</p:attrName>
                                        </p:attrNameLst>
                                      </p:cBhvr>
                                      <p:to>
                                        <a:srgbClr val="990000"/>
                                      </p:to>
                                    </p:animClr>
                                  </p:sub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315">
                                            <p:txEl>
                                              <p:pRg st="9" end="9"/>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9" end="9"/>
                                            </p:txEl>
                                          </p:spTgt>
                                        </p:tgtEl>
                                        <p:attrNameLst>
                                          <p:attrName>ppt_c</p:attrName>
                                        </p:attrNameLst>
                                      </p:cBhvr>
                                      <p:to>
                                        <a:srgbClr val="990000"/>
                                      </p:to>
                                    </p:animClr>
                                  </p:subTnLst>
                                </p:cTn>
                              </p:par>
                            </p:childTnLst>
                          </p:cTn>
                        </p:par>
                      </p:childTnLst>
                    </p:cTn>
                  </p:par>
                  <p:par>
                    <p:cTn id="37" fill="hold" nodeType="clickPar">
                      <p:stCondLst>
                        <p:cond delay="indefinite"/>
                      </p:stCondLst>
                      <p:childTnLst>
                        <p:par>
                          <p:cTn id="38" fill="hold" nodeType="with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3315">
                                            <p:txEl>
                                              <p:pRg st="10" end="10"/>
                                            </p:txEl>
                                          </p:spTgt>
                                        </p:tgtEl>
                                        <p:attrNameLst>
                                          <p:attrName>style.visibility</p:attrName>
                                        </p:attrNameLst>
                                      </p:cBhvr>
                                      <p:to>
                                        <p:strVal val="visible"/>
                                      </p:to>
                                    </p:set>
                                  </p:childTnLst>
                                  <p:subTnLst>
                                    <p:animClr clrSpc="rgb" dir="cw">
                                      <p:cBhvr override="childStyle">
                                        <p:cTn dur="1" fill="hold" display="0" masterRel="nextClick" afterEffect="1"/>
                                        <p:tgtEl>
                                          <p:spTgt spid="13315">
                                            <p:txEl>
                                              <p:pRg st="10" end="10"/>
                                            </p:txEl>
                                          </p:spTgt>
                                        </p:tgtEl>
                                        <p:attrNameLst>
                                          <p:attrName>ppt_c</p:attrName>
                                        </p:attrNameLst>
                                      </p:cBhvr>
                                      <p:to>
                                        <a:srgbClr val="9900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2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7250" name="Rectangle 4"/>
          <p:cNvSpPr>
            <a:spLocks noChangeArrowheads="1"/>
          </p:cNvSpPr>
          <p:nvPr/>
        </p:nvSpPr>
        <p:spPr bwMode="auto">
          <a:xfrm>
            <a:off x="457200" y="762000"/>
            <a:ext cx="2682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just" eaLnBrk="1" hangingPunct="1">
              <a:spcAft>
                <a:spcPts val="1200"/>
              </a:spcAft>
            </a:pPr>
            <a:endParaRPr lang="en-US" altLang="en-US" sz="2800" b="1">
              <a:latin typeface="Arial Narrow" pitchFamily="34" charset="0"/>
            </a:endParaRPr>
          </a:p>
          <a:p>
            <a:pPr algn="just" eaLnBrk="1" hangingPunct="1">
              <a:spcAft>
                <a:spcPts val="1200"/>
              </a:spcAft>
            </a:pPr>
            <a:r>
              <a:rPr lang="en-US" altLang="en-US" sz="2800" b="1">
                <a:latin typeface="Arial Narrow" pitchFamily="34" charset="0"/>
              </a:rPr>
              <a:t> </a:t>
            </a:r>
          </a:p>
        </p:txBody>
      </p:sp>
      <p:sp>
        <p:nvSpPr>
          <p:cNvPr id="5" name="Rectangle 3"/>
          <p:cNvSpPr txBox="1">
            <a:spLocks noChangeArrowheads="1"/>
          </p:cNvSpPr>
          <p:nvPr/>
        </p:nvSpPr>
        <p:spPr bwMode="auto">
          <a:xfrm>
            <a:off x="457200" y="4419600"/>
            <a:ext cx="8229600" cy="533400"/>
          </a:xfrm>
          <a:prstGeom prst="rect">
            <a:avLst/>
          </a:prstGeom>
          <a:noFill/>
          <a:ln w="9525">
            <a:noFill/>
            <a:miter lim="800000"/>
            <a:headEnd/>
            <a:tailEnd/>
          </a:ln>
          <a:effectLst/>
        </p:spPr>
        <p:txBody>
          <a:bodyPr/>
          <a:lstStyle/>
          <a:p>
            <a:pPr marL="342900" indent="-342900">
              <a:spcBef>
                <a:spcPct val="40000"/>
              </a:spcBef>
              <a:buFontTx/>
              <a:buChar char="•"/>
              <a:defRPr/>
            </a:pPr>
            <a:endParaRPr lang="en-US" sz="2800" b="1" kern="0" dirty="0">
              <a:effectLst>
                <a:outerShdw blurRad="38100" dist="38100" dir="2700000" algn="tl">
                  <a:srgbClr val="000000">
                    <a:alpha val="43137"/>
                  </a:srgbClr>
                </a:outerShdw>
              </a:effectLst>
              <a:latin typeface="Times New Roman" pitchFamily="18" charset="0"/>
            </a:endParaRPr>
          </a:p>
        </p:txBody>
      </p:sp>
      <p:sp>
        <p:nvSpPr>
          <p:cNvPr id="437252" name="Title 3"/>
          <p:cNvSpPr>
            <a:spLocks noGrp="1"/>
          </p:cNvSpPr>
          <p:nvPr>
            <p:ph type="title"/>
          </p:nvPr>
        </p:nvSpPr>
        <p:spPr/>
        <p:txBody>
          <a:bodyPr/>
          <a:lstStyle/>
          <a:p>
            <a:pPr marL="342900" indent="-342900" eaLnBrk="1" hangingPunct="1">
              <a:lnSpc>
                <a:spcPts val="2700"/>
              </a:lnSpc>
              <a:spcBef>
                <a:spcPts val="600"/>
              </a:spcBef>
            </a:pPr>
            <a:r>
              <a:rPr lang="en-US" altLang="en-US" sz="5400" b="1" smtClean="0">
                <a:solidFill>
                  <a:srgbClr val="002060"/>
                </a:solidFill>
                <a:latin typeface="Arial Narrow" pitchFamily="34" charset="0"/>
                <a:cs typeface="Times New Roman" pitchFamily="18" charset="0"/>
              </a:rPr>
              <a:t>Toxin-mediated disease</a:t>
            </a:r>
          </a:p>
        </p:txBody>
      </p:sp>
      <p:sp>
        <p:nvSpPr>
          <p:cNvPr id="437253" name="Content Placeholder 5"/>
          <p:cNvSpPr>
            <a:spLocks noGrp="1"/>
          </p:cNvSpPr>
          <p:nvPr>
            <p:ph idx="1"/>
          </p:nvPr>
        </p:nvSpPr>
        <p:spPr>
          <a:xfrm>
            <a:off x="457200" y="1219200"/>
            <a:ext cx="8229600" cy="5257800"/>
          </a:xfrm>
        </p:spPr>
        <p:txBody>
          <a:bodyPr/>
          <a:lstStyle/>
          <a:p>
            <a:pPr marL="514350" indent="-514350" algn="just">
              <a:lnSpc>
                <a:spcPts val="2600"/>
              </a:lnSpc>
              <a:buFont typeface="Calibri" pitchFamily="34" charset="0"/>
              <a:buAutoNum type="arabicPeriod"/>
            </a:pPr>
            <a:r>
              <a:rPr lang="en-US" altLang="en-US" b="1" smtClean="0">
                <a:solidFill>
                  <a:srgbClr val="7030A0"/>
                </a:solidFill>
                <a:latin typeface="Arial Narrow" pitchFamily="34" charset="0"/>
              </a:rPr>
              <a:t>Pertussis toxin </a:t>
            </a:r>
          </a:p>
          <a:p>
            <a:pPr marL="514350" indent="-514350" algn="just">
              <a:lnSpc>
                <a:spcPts val="2600"/>
              </a:lnSpc>
            </a:pPr>
            <a:r>
              <a:rPr lang="en-US" altLang="en-US" smtClean="0">
                <a:latin typeface="Arial Narrow" pitchFamily="34" charset="0"/>
              </a:rPr>
              <a:t>Responsible for adherence</a:t>
            </a:r>
          </a:p>
          <a:p>
            <a:pPr marL="514350" indent="-514350" algn="just">
              <a:lnSpc>
                <a:spcPts val="2600"/>
              </a:lnSpc>
            </a:pPr>
            <a:r>
              <a:rPr lang="en-US" altLang="en-US" smtClean="0">
                <a:latin typeface="Arial Narrow" pitchFamily="34" charset="0"/>
              </a:rPr>
              <a:t>↑Adenylate cyclase </a:t>
            </a:r>
            <a:r>
              <a:rPr lang="en-US" altLang="en-US" smtClean="0">
                <a:latin typeface="Arial Narrow" pitchFamily="34" charset="0"/>
                <a:sym typeface="Symbol" pitchFamily="18" charset="2"/>
              </a:rPr>
              <a:t></a:t>
            </a:r>
            <a:r>
              <a:rPr lang="en-US" altLang="en-US" smtClean="0">
                <a:latin typeface="Arial Narrow" pitchFamily="34" charset="0"/>
              </a:rPr>
              <a:t>↑ intracellular cAMP</a:t>
            </a:r>
          </a:p>
          <a:p>
            <a:pPr marL="514350" indent="-514350" algn="just">
              <a:lnSpc>
                <a:spcPts val="2600"/>
              </a:lnSpc>
            </a:pPr>
            <a:r>
              <a:rPr lang="en-US" altLang="en-US" smtClean="0">
                <a:latin typeface="Arial Narrow" pitchFamily="34" charset="0"/>
              </a:rPr>
              <a:t>This causes cellular dysfunction</a:t>
            </a:r>
          </a:p>
          <a:p>
            <a:pPr marL="514350" indent="-514350" algn="just">
              <a:lnSpc>
                <a:spcPts val="2600"/>
              </a:lnSpc>
            </a:pPr>
            <a:r>
              <a:rPr lang="en-US" altLang="en-US" smtClean="0">
                <a:latin typeface="Arial Narrow" pitchFamily="34" charset="0"/>
              </a:rPr>
              <a:t>Inhibition of host phagocyte oxidative responses and the inhibition of natural killer cell activity</a:t>
            </a:r>
          </a:p>
          <a:p>
            <a:pPr marL="514350" indent="-514350" algn="just">
              <a:lnSpc>
                <a:spcPts val="2600"/>
              </a:lnSpc>
              <a:buFont typeface="Calibri" pitchFamily="34" charset="0"/>
              <a:buAutoNum type="arabicPeriod" startAt="2"/>
            </a:pPr>
            <a:r>
              <a:rPr lang="en-US" altLang="en-US" b="1" smtClean="0">
                <a:solidFill>
                  <a:srgbClr val="7030A0"/>
                </a:solidFill>
                <a:latin typeface="Arial Narrow" pitchFamily="34" charset="0"/>
              </a:rPr>
              <a:t>Dermonecrotic toxin (lethal toxin) </a:t>
            </a:r>
          </a:p>
          <a:p>
            <a:pPr marL="514350" indent="-514350" algn="just">
              <a:lnSpc>
                <a:spcPts val="2600"/>
              </a:lnSpc>
            </a:pPr>
            <a:r>
              <a:rPr lang="en-US" altLang="en-US" smtClean="0">
                <a:latin typeface="Arial Narrow" pitchFamily="34" charset="0"/>
              </a:rPr>
              <a:t>Released upon cell lysis causing </a:t>
            </a:r>
            <a:r>
              <a:rPr lang="en-US" altLang="en-US" smtClean="0">
                <a:solidFill>
                  <a:srgbClr val="FF0000"/>
                </a:solidFill>
                <a:latin typeface="Arial Narrow" pitchFamily="34" charset="0"/>
              </a:rPr>
              <a:t>strong vasoconstriction</a:t>
            </a:r>
          </a:p>
          <a:p>
            <a:pPr marL="514350" indent="-514350" algn="just">
              <a:lnSpc>
                <a:spcPts val="2600"/>
              </a:lnSpc>
            </a:pPr>
            <a:r>
              <a:rPr lang="en-US" altLang="en-US" smtClean="0">
                <a:latin typeface="Arial Narrow" pitchFamily="34" charset="0"/>
              </a:rPr>
              <a:t>Results in </a:t>
            </a:r>
            <a:r>
              <a:rPr lang="en-US" altLang="en-US" smtClean="0">
                <a:solidFill>
                  <a:srgbClr val="FF0000"/>
                </a:solidFill>
                <a:latin typeface="Arial Narrow" pitchFamily="34" charset="0"/>
                <a:sym typeface="Symbol" pitchFamily="18" charset="2"/>
              </a:rPr>
              <a:t></a:t>
            </a:r>
            <a:r>
              <a:rPr lang="en-US" altLang="en-US" smtClean="0">
                <a:solidFill>
                  <a:srgbClr val="FF0000"/>
                </a:solidFill>
                <a:latin typeface="Arial Narrow" pitchFamily="34" charset="0"/>
              </a:rPr>
              <a:t>O</a:t>
            </a:r>
            <a:r>
              <a:rPr lang="en-US" altLang="en-US" baseline="-25000" smtClean="0">
                <a:solidFill>
                  <a:srgbClr val="FF0000"/>
                </a:solidFill>
                <a:latin typeface="Arial Narrow" pitchFamily="34" charset="0"/>
              </a:rPr>
              <a:t>2</a:t>
            </a:r>
            <a:r>
              <a:rPr lang="en-US" altLang="en-US" smtClean="0">
                <a:solidFill>
                  <a:srgbClr val="FF0000"/>
                </a:solidFill>
                <a:latin typeface="Arial Narrow" pitchFamily="34" charset="0"/>
              </a:rPr>
              <a:t> </a:t>
            </a:r>
            <a:r>
              <a:rPr lang="en-US" altLang="en-US" smtClean="0">
                <a:latin typeface="Arial Narrow" pitchFamily="34" charset="0"/>
                <a:sym typeface="Symbol" pitchFamily="18" charset="2"/>
              </a:rPr>
              <a:t> </a:t>
            </a:r>
            <a:r>
              <a:rPr lang="en-US" altLang="en-US" smtClean="0">
                <a:solidFill>
                  <a:srgbClr val="FF0000"/>
                </a:solidFill>
                <a:latin typeface="Arial Narrow" pitchFamily="34" charset="0"/>
              </a:rPr>
              <a:t>convulsion</a:t>
            </a:r>
          </a:p>
          <a:p>
            <a:pPr marL="514350" indent="-514350" algn="just">
              <a:lnSpc>
                <a:spcPts val="2600"/>
              </a:lnSpc>
              <a:buFont typeface="Calibri" pitchFamily="34" charset="0"/>
              <a:buAutoNum type="arabicPeriod" startAt="3"/>
            </a:pPr>
            <a:r>
              <a:rPr lang="en-US" altLang="en-US" b="1" smtClean="0">
                <a:solidFill>
                  <a:srgbClr val="7030A0"/>
                </a:solidFill>
                <a:latin typeface="Arial Narrow" pitchFamily="34" charset="0"/>
              </a:rPr>
              <a:t>Tracheal cytotoxin </a:t>
            </a:r>
          </a:p>
          <a:p>
            <a:pPr marL="514350" indent="-514350" algn="just">
              <a:lnSpc>
                <a:spcPts val="2600"/>
              </a:lnSpc>
            </a:pPr>
            <a:r>
              <a:rPr lang="en-US" altLang="en-US" smtClean="0">
                <a:latin typeface="Arial Narrow" pitchFamily="34" charset="0"/>
              </a:rPr>
              <a:t>Prevents ciliated epithelial cells from beating</a:t>
            </a:r>
          </a:p>
          <a:p>
            <a:pPr marL="514350" indent="-514350" algn="just">
              <a:lnSpc>
                <a:spcPts val="2600"/>
              </a:lnSpc>
              <a:buFont typeface="Calibri" pitchFamily="34" charset="0"/>
              <a:buAutoNum type="arabicPeriod" startAt="4"/>
            </a:pPr>
            <a:r>
              <a:rPr lang="en-US" altLang="en-US" b="1" smtClean="0">
                <a:solidFill>
                  <a:srgbClr val="7030A0"/>
                </a:solidFill>
                <a:latin typeface="Arial Narrow" pitchFamily="34" charset="0"/>
              </a:rPr>
              <a:t>LPS –endotoxin</a:t>
            </a:r>
            <a:r>
              <a:rPr lang="en-US" altLang="en-US" smtClean="0">
                <a:latin typeface="Arial Narrow" pitchFamily="34" charset="0"/>
              </a:rPr>
              <a:t>-irritation and damage of cell</a:t>
            </a:r>
          </a:p>
          <a:p>
            <a:pPr marL="514350" indent="-514350">
              <a:lnSpc>
                <a:spcPts val="2600"/>
              </a:lnSpc>
            </a:pPr>
            <a:endParaRPr lang="en-US" altLang="en-US" smtClean="0"/>
          </a:p>
        </p:txBody>
      </p:sp>
      <p:sp>
        <p:nvSpPr>
          <p:cNvPr id="437255" name="Footer Placeholder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37256"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8723F81-A60A-4C71-B762-FDD760186E31}" type="slidenum">
              <a:rPr lang="ar-SA" altLang="en-US" smtClean="0">
                <a:solidFill>
                  <a:srgbClr val="898989"/>
                </a:solidFill>
                <a:latin typeface="Calibri" pitchFamily="34" charset="0"/>
              </a:rPr>
              <a:pPr eaLnBrk="1" hangingPunct="1"/>
              <a:t>277</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6508997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
                                            <p:txEl>
                                              <p:pRg st="0" end="0"/>
                                            </p:txEl>
                                          </p:spTgt>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Title 1"/>
          <p:cNvSpPr>
            <a:spLocks noGrp="1"/>
          </p:cNvSpPr>
          <p:nvPr>
            <p:ph type="title"/>
          </p:nvPr>
        </p:nvSpPr>
        <p:spPr/>
        <p:txBody>
          <a:bodyPr/>
          <a:lstStyle/>
          <a:p>
            <a:r>
              <a:rPr lang="en-US" altLang="en-US" sz="5400" b="1" smtClean="0">
                <a:solidFill>
                  <a:srgbClr val="002060"/>
                </a:solidFill>
                <a:latin typeface="Arial Narrow" pitchFamily="34" charset="0"/>
              </a:rPr>
              <a:t>Clinical significance</a:t>
            </a:r>
          </a:p>
        </p:txBody>
      </p:sp>
      <p:sp>
        <p:nvSpPr>
          <p:cNvPr id="438275" name="Content Placeholder 2"/>
          <p:cNvSpPr>
            <a:spLocks noGrp="1"/>
          </p:cNvSpPr>
          <p:nvPr>
            <p:ph idx="1"/>
          </p:nvPr>
        </p:nvSpPr>
        <p:spPr>
          <a:xfrm>
            <a:off x="304800" y="1447800"/>
            <a:ext cx="8534400" cy="5105400"/>
          </a:xfrm>
        </p:spPr>
        <p:txBody>
          <a:bodyPr/>
          <a:lstStyle/>
          <a:p>
            <a:pPr algn="just">
              <a:lnSpc>
                <a:spcPts val="3100"/>
              </a:lnSpc>
            </a:pPr>
            <a:r>
              <a:rPr lang="en-US" altLang="en-US" dirty="0" err="1" smtClean="0">
                <a:latin typeface="Arial Narrow" pitchFamily="34" charset="0"/>
              </a:rPr>
              <a:t>Pertussis</a:t>
            </a:r>
            <a:r>
              <a:rPr lang="en-US" altLang="en-US" dirty="0" smtClean="0">
                <a:latin typeface="Arial Narrow" pitchFamily="34" charset="0"/>
              </a:rPr>
              <a:t> is Toxin-mediated disease</a:t>
            </a:r>
          </a:p>
          <a:p>
            <a:pPr algn="just">
              <a:lnSpc>
                <a:spcPts val="3100"/>
              </a:lnSpc>
            </a:pPr>
            <a:r>
              <a:rPr lang="en-US" altLang="en-US" dirty="0" smtClean="0">
                <a:latin typeface="Arial Narrow" pitchFamily="34" charset="0"/>
              </a:rPr>
              <a:t>Very contagious &amp; can cause serious illness―especially in babies too young</a:t>
            </a:r>
          </a:p>
          <a:p>
            <a:pPr algn="just">
              <a:lnSpc>
                <a:spcPts val="3100"/>
              </a:lnSpc>
            </a:pPr>
            <a:r>
              <a:rPr lang="en-US" altLang="en-US" b="1" dirty="0" smtClean="0">
                <a:solidFill>
                  <a:srgbClr val="7030A0"/>
                </a:solidFill>
                <a:latin typeface="Arial Narrow" pitchFamily="34" charset="0"/>
              </a:rPr>
              <a:t>MODE OF TRANSMISSION</a:t>
            </a:r>
            <a:r>
              <a:rPr lang="en-US" altLang="en-US" dirty="0" smtClean="0">
                <a:latin typeface="Arial Narrow" pitchFamily="34" charset="0"/>
              </a:rPr>
              <a:t>: droplet inhalation</a:t>
            </a:r>
          </a:p>
          <a:p>
            <a:pPr algn="just">
              <a:lnSpc>
                <a:spcPts val="3100"/>
              </a:lnSpc>
              <a:buFont typeface="Calibri" pitchFamily="34" charset="0"/>
              <a:buAutoNum type="arabicPeriod"/>
            </a:pPr>
            <a:r>
              <a:rPr lang="en-US" altLang="en-US" b="1" u="sng" dirty="0" smtClean="0">
                <a:solidFill>
                  <a:srgbClr val="7030A0"/>
                </a:solidFill>
                <a:latin typeface="Arial Narrow" pitchFamily="34" charset="0"/>
              </a:rPr>
              <a:t>INCUBATION PERIOD</a:t>
            </a:r>
            <a:r>
              <a:rPr lang="en-US" altLang="en-US" dirty="0" smtClean="0">
                <a:latin typeface="Arial Narrow" pitchFamily="34" charset="0"/>
              </a:rPr>
              <a:t>:1-2 weeks</a:t>
            </a:r>
          </a:p>
          <a:p>
            <a:pPr algn="just">
              <a:lnSpc>
                <a:spcPts val="3100"/>
              </a:lnSpc>
            </a:pPr>
            <a:r>
              <a:rPr lang="en-US" altLang="en-US" dirty="0" smtClean="0">
                <a:latin typeface="Arial Narrow" pitchFamily="34" charset="0"/>
              </a:rPr>
              <a:t>Organism multiply &amp; start to liberate toxins</a:t>
            </a:r>
          </a:p>
          <a:p>
            <a:pPr algn="just">
              <a:lnSpc>
                <a:spcPts val="3100"/>
              </a:lnSpc>
            </a:pPr>
            <a:r>
              <a:rPr lang="en-US" altLang="en-US" dirty="0" err="1" smtClean="0">
                <a:latin typeface="Arial Narrow" pitchFamily="34" charset="0"/>
              </a:rPr>
              <a:t>Pertussis</a:t>
            </a:r>
            <a:r>
              <a:rPr lang="en-US" altLang="en-US" dirty="0" smtClean="0">
                <a:latin typeface="Arial Narrow" pitchFamily="34" charset="0"/>
              </a:rPr>
              <a:t> lasts for</a:t>
            </a:r>
            <a:r>
              <a:rPr lang="en-US" altLang="en-US" dirty="0" smtClean="0">
                <a:latin typeface="Arial Narrow" pitchFamily="34" charset="0"/>
                <a:sym typeface="Symbol" pitchFamily="18" charset="2"/>
              </a:rPr>
              <a:t></a:t>
            </a:r>
            <a:r>
              <a:rPr lang="en-US" altLang="en-US" dirty="0" smtClean="0">
                <a:latin typeface="Arial Narrow" pitchFamily="34" charset="0"/>
              </a:rPr>
              <a:t> 6 weeks and appear in </a:t>
            </a:r>
            <a:r>
              <a:rPr lang="en-US" altLang="en-US" b="1" dirty="0" smtClean="0">
                <a:solidFill>
                  <a:srgbClr val="0070C0"/>
                </a:solidFill>
                <a:latin typeface="Arial Narrow" pitchFamily="34" charset="0"/>
              </a:rPr>
              <a:t>4 stages</a:t>
            </a:r>
          </a:p>
          <a:p>
            <a:pPr algn="just">
              <a:lnSpc>
                <a:spcPts val="3100"/>
              </a:lnSpc>
              <a:buFont typeface="Calibri" pitchFamily="34" charset="0"/>
              <a:buAutoNum type="arabicPeriod" startAt="3"/>
            </a:pPr>
            <a:r>
              <a:rPr lang="en-US" altLang="en-US" b="1" u="sng" dirty="0" smtClean="0">
                <a:solidFill>
                  <a:srgbClr val="7030A0"/>
                </a:solidFill>
                <a:latin typeface="Arial Narrow" pitchFamily="34" charset="0"/>
              </a:rPr>
              <a:t>CATARRHAL STAGE</a:t>
            </a:r>
            <a:r>
              <a:rPr lang="en-US" altLang="en-US" b="1" dirty="0" smtClean="0">
                <a:solidFill>
                  <a:srgbClr val="7030A0"/>
                </a:solidFill>
                <a:latin typeface="Arial Narrow" pitchFamily="34" charset="0"/>
              </a:rPr>
              <a:t> </a:t>
            </a:r>
            <a:r>
              <a:rPr lang="en-US" altLang="en-US" dirty="0" smtClean="0">
                <a:latin typeface="Arial Narrow" pitchFamily="34" charset="0"/>
              </a:rPr>
              <a:t>occurs - </a:t>
            </a:r>
            <a:r>
              <a:rPr lang="en-US" altLang="en-US" dirty="0" err="1" smtClean="0">
                <a:latin typeface="Arial Narrow" pitchFamily="34" charset="0"/>
              </a:rPr>
              <a:t>rhinorrhea</a:t>
            </a:r>
            <a:r>
              <a:rPr lang="en-US" altLang="en-US" dirty="0" smtClean="0">
                <a:latin typeface="Arial Narrow" pitchFamily="34" charset="0"/>
              </a:rPr>
              <a:t>, mild cough, sneezing &amp; fever whereby a lot of organisms are spread through respiratory secretions</a:t>
            </a:r>
          </a:p>
          <a:p>
            <a:pPr algn="just">
              <a:lnSpc>
                <a:spcPts val="3100"/>
              </a:lnSpc>
            </a:pPr>
            <a:r>
              <a:rPr lang="en-US" altLang="en-US" dirty="0" smtClean="0">
                <a:latin typeface="Arial Narrow" pitchFamily="34" charset="0"/>
              </a:rPr>
              <a:t> This last ~ 1-2 weeks</a:t>
            </a:r>
          </a:p>
          <a:p>
            <a:pPr algn="just">
              <a:lnSpc>
                <a:spcPts val="3100"/>
              </a:lnSpc>
            </a:pPr>
            <a:endParaRPr lang="en-US" altLang="en-US" dirty="0" smtClean="0">
              <a:latin typeface="Arial Narrow" pitchFamily="34" charset="0"/>
            </a:endParaRPr>
          </a:p>
        </p:txBody>
      </p:sp>
      <p:sp>
        <p:nvSpPr>
          <p:cNvPr id="438277"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3827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CBC102B-7A57-403A-AC06-C8418CCDD029}" type="slidenum">
              <a:rPr lang="ar-SA" altLang="en-US" smtClean="0">
                <a:solidFill>
                  <a:srgbClr val="898989"/>
                </a:solidFill>
                <a:latin typeface="Calibri" pitchFamily="34" charset="0"/>
              </a:rPr>
              <a:pPr eaLnBrk="1" hangingPunct="1"/>
              <a:t>278</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52044902"/>
      </p:ext>
    </p:extLst>
  </p:cSld>
  <p:clrMapOvr>
    <a:masterClrMapping/>
  </p:clrMapOvr>
  <p:transition/>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Content Placeholder 2"/>
          <p:cNvSpPr>
            <a:spLocks noGrp="1"/>
          </p:cNvSpPr>
          <p:nvPr>
            <p:ph idx="1"/>
          </p:nvPr>
        </p:nvSpPr>
        <p:spPr>
          <a:xfrm>
            <a:off x="381000" y="457200"/>
            <a:ext cx="8553450" cy="6019800"/>
          </a:xfrm>
        </p:spPr>
        <p:txBody>
          <a:bodyPr/>
          <a:lstStyle/>
          <a:p>
            <a:pPr marL="514350" indent="-514350" algn="just">
              <a:lnSpc>
                <a:spcPts val="4200"/>
              </a:lnSpc>
              <a:buFont typeface="+mj-lt"/>
              <a:buAutoNum type="arabicPeriod" startAt="4"/>
              <a:defRPr/>
            </a:pPr>
            <a:r>
              <a:rPr lang="en-US" altLang="en-US" b="1" u="sng" dirty="0" smtClean="0">
                <a:solidFill>
                  <a:srgbClr val="7030A0"/>
                </a:solidFill>
                <a:latin typeface="Arial Narrow" pitchFamily="34" charset="0"/>
              </a:rPr>
              <a:t>PAROXYSMAL STAGE </a:t>
            </a:r>
            <a:r>
              <a:rPr lang="en-US" altLang="en-US" dirty="0" smtClean="0">
                <a:latin typeface="Arial Narrow" pitchFamily="34" charset="0"/>
              </a:rPr>
              <a:t>that lasts 2-4 weeks</a:t>
            </a:r>
          </a:p>
          <a:p>
            <a:pPr algn="just">
              <a:lnSpc>
                <a:spcPts val="4200"/>
              </a:lnSpc>
              <a:defRPr/>
            </a:pPr>
            <a:r>
              <a:rPr lang="en-US" altLang="en-US" dirty="0" smtClean="0">
                <a:latin typeface="Arial Narrow" pitchFamily="34" charset="0"/>
              </a:rPr>
              <a:t>Patient has rapid, consecutive cough with a rapid intake of air between coughs (has a whooping sound)</a:t>
            </a:r>
          </a:p>
          <a:p>
            <a:pPr lvl="1" algn="just">
              <a:lnSpc>
                <a:spcPts val="4200"/>
              </a:lnSpc>
              <a:defRPr/>
            </a:pPr>
            <a:r>
              <a:rPr lang="en-US" altLang="en-US" sz="3200" dirty="0" err="1" smtClean="0">
                <a:latin typeface="Arial Narrow" pitchFamily="34" charset="0"/>
              </a:rPr>
              <a:t>Ciliary</a:t>
            </a:r>
            <a:r>
              <a:rPr lang="en-US" altLang="en-US" sz="3200" dirty="0" smtClean="0">
                <a:latin typeface="Arial Narrow" pitchFamily="34" charset="0"/>
              </a:rPr>
              <a:t> action of RT has been compromised</a:t>
            </a:r>
          </a:p>
          <a:p>
            <a:pPr lvl="1" algn="just">
              <a:lnSpc>
                <a:spcPts val="4200"/>
              </a:lnSpc>
              <a:defRPr/>
            </a:pPr>
            <a:r>
              <a:rPr lang="en-US" altLang="en-US" sz="3200" dirty="0" smtClean="0">
                <a:latin typeface="Arial Narrow" pitchFamily="34" charset="0"/>
              </a:rPr>
              <a:t>Mucous has accumulated </a:t>
            </a:r>
          </a:p>
          <a:p>
            <a:pPr lvl="1" algn="just">
              <a:lnSpc>
                <a:spcPts val="4200"/>
              </a:lnSpc>
              <a:defRPr/>
            </a:pPr>
            <a:r>
              <a:rPr lang="en-US" altLang="en-US" sz="3200" dirty="0" smtClean="0">
                <a:latin typeface="Arial Narrow" pitchFamily="34" charset="0"/>
              </a:rPr>
              <a:t>Patient is trying to cough up mucous accumulations</a:t>
            </a:r>
          </a:p>
          <a:p>
            <a:pPr lvl="1" algn="just">
              <a:lnSpc>
                <a:spcPts val="4200"/>
              </a:lnSpc>
              <a:defRPr/>
            </a:pPr>
            <a:r>
              <a:rPr lang="en-US" altLang="en-US" sz="3200" dirty="0" smtClean="0">
                <a:latin typeface="Arial Narrow" pitchFamily="34" charset="0"/>
              </a:rPr>
              <a:t>Coughs are strong enough to </a:t>
            </a:r>
            <a:r>
              <a:rPr lang="en-US" altLang="en-US" sz="3200" b="1" dirty="0" smtClean="0">
                <a:solidFill>
                  <a:srgbClr val="FF0000"/>
                </a:solidFill>
                <a:latin typeface="Arial Narrow" pitchFamily="34" charset="0"/>
              </a:rPr>
              <a:t>break ribs</a:t>
            </a:r>
            <a:r>
              <a:rPr lang="en-US" altLang="en-US" sz="3200" dirty="0" smtClean="0">
                <a:latin typeface="Arial Narrow" pitchFamily="34" charset="0"/>
              </a:rPr>
              <a:t>! </a:t>
            </a:r>
          </a:p>
          <a:p>
            <a:pPr marL="514350" indent="-514350" algn="just">
              <a:lnSpc>
                <a:spcPts val="4200"/>
              </a:lnSpc>
              <a:buFont typeface="+mj-lt"/>
              <a:buAutoNum type="arabicPeriod" startAt="5"/>
              <a:defRPr/>
            </a:pPr>
            <a:r>
              <a:rPr lang="en-US" altLang="en-US" dirty="0" smtClean="0">
                <a:latin typeface="Arial Narrow" pitchFamily="34" charset="0"/>
              </a:rPr>
              <a:t>Finally there is a </a:t>
            </a:r>
            <a:r>
              <a:rPr lang="en-US" altLang="en-US" b="1" u="sng" dirty="0" smtClean="0">
                <a:solidFill>
                  <a:srgbClr val="7030A0"/>
                </a:solidFill>
                <a:latin typeface="Arial Narrow" pitchFamily="34" charset="0"/>
              </a:rPr>
              <a:t>CONVALESCENT STAGE</a:t>
            </a:r>
            <a:r>
              <a:rPr lang="en-US" altLang="en-US" b="1" dirty="0" smtClean="0">
                <a:solidFill>
                  <a:srgbClr val="7030A0"/>
                </a:solidFill>
                <a:latin typeface="Arial Narrow" pitchFamily="34" charset="0"/>
              </a:rPr>
              <a:t> </a:t>
            </a:r>
            <a:r>
              <a:rPr lang="en-US" altLang="en-US" dirty="0" smtClean="0">
                <a:latin typeface="Arial Narrow" pitchFamily="34" charset="0"/>
              </a:rPr>
              <a:t>during which symptoms gradually subside  </a:t>
            </a:r>
          </a:p>
          <a:p>
            <a:pPr algn="just">
              <a:lnSpc>
                <a:spcPts val="4200"/>
              </a:lnSpc>
              <a:defRPr/>
            </a:pPr>
            <a:r>
              <a:rPr lang="en-US" altLang="en-US" dirty="0" smtClean="0">
                <a:latin typeface="Arial Narrow" pitchFamily="34" charset="0"/>
              </a:rPr>
              <a:t>This can last for months</a:t>
            </a:r>
          </a:p>
        </p:txBody>
      </p:sp>
      <p:sp>
        <p:nvSpPr>
          <p:cNvPr id="439300"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3930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368FC15-EB28-4028-B0B9-A1B51AA20146}" type="slidenum">
              <a:rPr lang="ar-SA" altLang="en-US" smtClean="0">
                <a:solidFill>
                  <a:srgbClr val="898989"/>
                </a:solidFill>
                <a:latin typeface="Calibri" pitchFamily="34" charset="0"/>
              </a:rPr>
              <a:pPr eaLnBrk="1" hangingPunct="1"/>
              <a:t>279</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863866554"/>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zh-CN" b="1" smtClean="0">
                <a:solidFill>
                  <a:srgbClr val="002060"/>
                </a:solidFill>
                <a:latin typeface="TimesNewRoman,Bold"/>
                <a:ea typeface="华文中宋"/>
                <a:cs typeface="华文中宋"/>
              </a:rPr>
              <a:t>Replication of </a:t>
            </a:r>
            <a:r>
              <a:rPr lang="en-US" altLang="zh-CN" b="1" i="1" smtClean="0">
                <a:solidFill>
                  <a:srgbClr val="002060"/>
                </a:solidFill>
                <a:latin typeface="TimesNewRoman,Bold"/>
                <a:ea typeface="华文中宋"/>
                <a:cs typeface="华文中宋"/>
              </a:rPr>
              <a:t>C. burnetii </a:t>
            </a:r>
            <a:endParaRPr lang="en-US" altLang="en-US" i="1" smtClean="0">
              <a:solidFill>
                <a:srgbClr val="002060"/>
              </a:solidFill>
              <a:ea typeface="Majalla UI"/>
              <a:cs typeface="Majalla UI"/>
            </a:endParaRPr>
          </a:p>
        </p:txBody>
      </p:sp>
      <p:pic>
        <p:nvPicPr>
          <p:cNvPr id="46083" name="Content Placeholder 3"/>
          <p:cNvPicPr>
            <a:picLocks noGrp="1" noChangeAspect="1" noChangeArrowheads="1"/>
          </p:cNvPicPr>
          <p:nvPr>
            <p:ph idx="1"/>
          </p:nvPr>
        </p:nvPicPr>
        <p:blipFill>
          <a:blip r:embed="rId2" cstate="print"/>
          <a:srcRect/>
          <a:stretch>
            <a:fillRect/>
          </a:stretch>
        </p:blipFill>
        <p:spPr>
          <a:xfrm>
            <a:off x="685800" y="1295400"/>
            <a:ext cx="7650163" cy="5064125"/>
          </a:xfrm>
        </p:spPr>
      </p:pic>
      <p:sp>
        <p:nvSpPr>
          <p:cNvPr id="46085"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6086" name="Slide Number Placeholder 4"/>
          <p:cNvSpPr>
            <a:spLocks noGrp="1"/>
          </p:cNvSpPr>
          <p:nvPr>
            <p:ph type="sldNum" sz="quarter" idx="12"/>
          </p:nvPr>
        </p:nvSpPr>
        <p:spPr bwMode="auto">
          <a:noFill/>
          <a:ln>
            <a:miter lim="800000"/>
            <a:headEnd/>
            <a:tailEnd/>
          </a:ln>
        </p:spPr>
        <p:txBody>
          <a:bodyPr/>
          <a:lstStyle/>
          <a:p>
            <a:fld id="{584ABBA9-F048-4FD7-931C-BFF1781876B4}" type="slidenum">
              <a:rPr lang="ar-SA" altLang="en-US" smtClean="0">
                <a:cs typeface="Calibri" pitchFamily="34" charset="0"/>
              </a:rPr>
              <a:pPr/>
              <a:t>28</a:t>
            </a:fld>
            <a:endParaRPr lang="ar-SA" altLang="en-US" smtClean="0">
              <a:cs typeface="Calibri" pitchFamily="34" charset="0"/>
            </a:endParaRPr>
          </a:p>
        </p:txBody>
      </p:sp>
    </p:spTree>
    <p:extLst>
      <p:ext uri="{BB962C8B-B14F-4D97-AF65-F5344CB8AC3E}">
        <p14:creationId xmlns:p14="http://schemas.microsoft.com/office/powerpoint/2010/main" val="2571930751"/>
      </p:ext>
    </p:ext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1346" name="Rectangle 2" descr="Newsprint"/>
          <p:cNvSpPr>
            <a:spLocks noGrp="1" noChangeArrowheads="1"/>
          </p:cNvSpPr>
          <p:nvPr>
            <p:ph type="title"/>
          </p:nvPr>
        </p:nvSpPr>
        <p:spPr>
          <a:xfrm>
            <a:off x="457200" y="274638"/>
            <a:ext cx="8229600" cy="639762"/>
          </a:xfrm>
        </p:spPr>
        <p:txBody>
          <a:bodyPr lIns="92075" tIns="46038" rIns="92075" bIns="46038"/>
          <a:lstStyle/>
          <a:p>
            <a:pPr eaLnBrk="1" hangingPunct="1">
              <a:lnSpc>
                <a:spcPct val="80000"/>
              </a:lnSpc>
            </a:pPr>
            <a:r>
              <a:rPr lang="en-US" altLang="en-US" sz="5400" b="1" smtClean="0">
                <a:solidFill>
                  <a:srgbClr val="002060"/>
                </a:solidFill>
                <a:latin typeface="Arial Narrow" pitchFamily="34" charset="0"/>
              </a:rPr>
              <a:t>Diagnosis</a:t>
            </a:r>
          </a:p>
        </p:txBody>
      </p:sp>
      <p:sp>
        <p:nvSpPr>
          <p:cNvPr id="61443" name="Rectangle 3" descr="Newsprint"/>
          <p:cNvSpPr>
            <a:spLocks noGrp="1" noChangeArrowheads="1"/>
          </p:cNvSpPr>
          <p:nvPr>
            <p:ph idx="1"/>
          </p:nvPr>
        </p:nvSpPr>
        <p:spPr>
          <a:xfrm>
            <a:off x="304800" y="1219200"/>
            <a:ext cx="8534400" cy="5181600"/>
          </a:xfrm>
        </p:spPr>
        <p:txBody>
          <a:bodyPr lIns="92075" tIns="46038" rIns="92075" bIns="46038"/>
          <a:lstStyle/>
          <a:p>
            <a:pPr algn="just" eaLnBrk="1" hangingPunct="1">
              <a:lnSpc>
                <a:spcPts val="2600"/>
              </a:lnSpc>
            </a:pPr>
            <a:r>
              <a:rPr lang="en-US" altLang="en-US" b="1" smtClean="0">
                <a:solidFill>
                  <a:srgbClr val="FF0000"/>
                </a:solidFill>
                <a:latin typeface="Arial Narrow" pitchFamily="34" charset="0"/>
              </a:rPr>
              <a:t>Specimen</a:t>
            </a:r>
            <a:r>
              <a:rPr lang="en-US" altLang="en-US" b="1" smtClean="0">
                <a:solidFill>
                  <a:srgbClr val="7030A0"/>
                </a:solidFill>
                <a:latin typeface="Arial Narrow" pitchFamily="34" charset="0"/>
              </a:rPr>
              <a:t> </a:t>
            </a:r>
            <a:r>
              <a:rPr lang="en-US" altLang="en-US" smtClean="0">
                <a:latin typeface="Arial Narrow" pitchFamily="34" charset="0"/>
              </a:rPr>
              <a:t>is taken during </a:t>
            </a:r>
            <a:r>
              <a:rPr lang="en-US" altLang="en-US" b="1" smtClean="0">
                <a:solidFill>
                  <a:srgbClr val="7030A0"/>
                </a:solidFill>
                <a:latin typeface="Arial Narrow" pitchFamily="34" charset="0"/>
              </a:rPr>
              <a:t>PAROXYSMAL STAGE</a:t>
            </a:r>
            <a:endParaRPr lang="en-US" altLang="en-US" b="1" u="sng" smtClean="0">
              <a:solidFill>
                <a:srgbClr val="7030A0"/>
              </a:solidFill>
              <a:latin typeface="Arial Narrow" pitchFamily="34" charset="0"/>
            </a:endParaRPr>
          </a:p>
          <a:p>
            <a:pPr lvl="1" algn="just" eaLnBrk="1" hangingPunct="1">
              <a:lnSpc>
                <a:spcPts val="2600"/>
              </a:lnSpc>
            </a:pPr>
            <a:r>
              <a:rPr lang="en-US" altLang="en-US" sz="3200" smtClean="0">
                <a:solidFill>
                  <a:srgbClr val="7030A0"/>
                </a:solidFill>
                <a:latin typeface="Arial Narrow" pitchFamily="34" charset="0"/>
              </a:rPr>
              <a:t>Nasopharyngeal swabs</a:t>
            </a:r>
          </a:p>
          <a:p>
            <a:pPr lvl="1" algn="just" eaLnBrk="1" hangingPunct="1">
              <a:lnSpc>
                <a:spcPts val="2600"/>
              </a:lnSpc>
            </a:pPr>
            <a:r>
              <a:rPr lang="en-US" altLang="en-US" sz="3200" smtClean="0">
                <a:solidFill>
                  <a:srgbClr val="7030A0"/>
                </a:solidFill>
                <a:latin typeface="Arial Narrow" pitchFamily="34" charset="0"/>
              </a:rPr>
              <a:t>Cough plate method</a:t>
            </a:r>
          </a:p>
          <a:p>
            <a:pPr algn="just" eaLnBrk="1" hangingPunct="1">
              <a:lnSpc>
                <a:spcPts val="2600"/>
              </a:lnSpc>
              <a:buClr>
                <a:schemeClr val="tx1"/>
              </a:buClr>
            </a:pPr>
            <a:r>
              <a:rPr lang="en-US" altLang="en-US" smtClean="0">
                <a:latin typeface="Arial Narrow" pitchFamily="34" charset="0"/>
              </a:rPr>
              <a:t>Highly fastidious &amp; requires special media+</a:t>
            </a:r>
            <a:r>
              <a:rPr lang="en-US" altLang="en-US" smtClean="0">
                <a:solidFill>
                  <a:srgbClr val="7030A0"/>
                </a:solidFill>
                <a:latin typeface="Arial Narrow" pitchFamily="34" charset="0"/>
              </a:rPr>
              <a:t>additional nutrients </a:t>
            </a:r>
            <a:r>
              <a:rPr lang="en-US" altLang="en-US" smtClean="0">
                <a:latin typeface="Arial Narrow" pitchFamily="34" charset="0"/>
              </a:rPr>
              <a:t>for growth+</a:t>
            </a:r>
            <a:r>
              <a:rPr lang="en-US" altLang="en-US" smtClean="0">
                <a:solidFill>
                  <a:srgbClr val="7030A0"/>
                </a:solidFill>
                <a:latin typeface="Arial Narrow" pitchFamily="34" charset="0"/>
              </a:rPr>
              <a:t>absorbents</a:t>
            </a:r>
            <a:r>
              <a:rPr lang="en-US" altLang="en-US" smtClean="0">
                <a:latin typeface="Arial Narrow" pitchFamily="34" charset="0"/>
              </a:rPr>
              <a:t> to remove </a:t>
            </a:r>
            <a:r>
              <a:rPr lang="en-US" altLang="en-US" smtClean="0">
                <a:solidFill>
                  <a:schemeClr val="folHlink"/>
                </a:solidFill>
                <a:latin typeface="Arial Narrow" pitchFamily="34" charset="0"/>
              </a:rPr>
              <a:t>toxic substances</a:t>
            </a:r>
            <a:r>
              <a:rPr lang="en-US" altLang="en-US" smtClean="0">
                <a:latin typeface="Arial Narrow" pitchFamily="34" charset="0"/>
              </a:rPr>
              <a:t> found in complex media e.g. fatty acids</a:t>
            </a:r>
            <a:endParaRPr lang="en-US" altLang="en-US" b="1" smtClean="0">
              <a:solidFill>
                <a:srgbClr val="FF0000"/>
              </a:solidFill>
              <a:latin typeface="Arial Narrow" pitchFamily="34" charset="0"/>
            </a:endParaRPr>
          </a:p>
          <a:p>
            <a:pPr algn="just" eaLnBrk="1" hangingPunct="1">
              <a:lnSpc>
                <a:spcPts val="2600"/>
              </a:lnSpc>
            </a:pPr>
            <a:r>
              <a:rPr lang="en-US" altLang="en-US" b="1" smtClean="0">
                <a:solidFill>
                  <a:srgbClr val="FF0000"/>
                </a:solidFill>
                <a:latin typeface="Arial Narrow" pitchFamily="34" charset="0"/>
              </a:rPr>
              <a:t>Culture</a:t>
            </a:r>
            <a:r>
              <a:rPr lang="en-US" altLang="en-US" smtClean="0">
                <a:latin typeface="Arial Narrow" pitchFamily="34" charset="0"/>
              </a:rPr>
              <a:t> on </a:t>
            </a:r>
            <a:r>
              <a:rPr lang="en-US" altLang="en-US" u="sng" smtClean="0">
                <a:solidFill>
                  <a:srgbClr val="0070C0"/>
                </a:solidFill>
                <a:latin typeface="Arial Narrow" pitchFamily="34" charset="0"/>
              </a:rPr>
              <a:t>Bordet-Gengou medium</a:t>
            </a:r>
          </a:p>
          <a:p>
            <a:pPr lvl="1" algn="just" eaLnBrk="1" hangingPunct="1">
              <a:lnSpc>
                <a:spcPts val="2600"/>
              </a:lnSpc>
              <a:buFont typeface="Wingdings 2" pitchFamily="18" charset="2"/>
              <a:buChar char=""/>
            </a:pPr>
            <a:r>
              <a:rPr lang="en-US" altLang="en-US" sz="3200" smtClean="0">
                <a:latin typeface="Arial Narrow" pitchFamily="34" charset="0"/>
              </a:rPr>
              <a:t>Contains glycerol, potato infusion, albumin (binds fatty acids), and up to 50% defibrinated SRBCs</a:t>
            </a:r>
            <a:endParaRPr lang="en-US" altLang="en-US" sz="3200" u="sng" smtClean="0">
              <a:latin typeface="Arial Narrow" pitchFamily="34" charset="0"/>
            </a:endParaRPr>
          </a:p>
          <a:p>
            <a:pPr algn="just" eaLnBrk="1" hangingPunct="1">
              <a:lnSpc>
                <a:spcPts val="2600"/>
              </a:lnSpc>
            </a:pPr>
            <a:r>
              <a:rPr lang="en-US" altLang="en-US" b="1" u="sng" smtClean="0">
                <a:solidFill>
                  <a:srgbClr val="0070C0"/>
                </a:solidFill>
                <a:latin typeface="Arial Narrow" pitchFamily="34" charset="0"/>
              </a:rPr>
              <a:t>Charcoal agar</a:t>
            </a:r>
            <a:r>
              <a:rPr lang="en-US" altLang="en-US" b="1" smtClean="0">
                <a:solidFill>
                  <a:srgbClr val="0070C0"/>
                </a:solidFill>
                <a:latin typeface="Arial Narrow" pitchFamily="34" charset="0"/>
              </a:rPr>
              <a:t> </a:t>
            </a:r>
            <a:r>
              <a:rPr lang="en-US" altLang="en-US" smtClean="0">
                <a:latin typeface="Arial Narrow" pitchFamily="34" charset="0"/>
              </a:rPr>
              <a:t>+10% horse blood ± Cephalexin</a:t>
            </a:r>
          </a:p>
          <a:p>
            <a:pPr algn="just" eaLnBrk="1" hangingPunct="1">
              <a:lnSpc>
                <a:spcPts val="2600"/>
              </a:lnSpc>
            </a:pPr>
            <a:r>
              <a:rPr lang="en-US" altLang="en-US" smtClean="0">
                <a:latin typeface="Arial Narrow" pitchFamily="34" charset="0"/>
              </a:rPr>
              <a:t>3-7 days for growth, hemolytic colonies</a:t>
            </a:r>
            <a:endParaRPr lang="en-US" altLang="en-US" u="sng" smtClean="0">
              <a:latin typeface="Arial Narrow" pitchFamily="34" charset="0"/>
            </a:endParaRPr>
          </a:p>
          <a:p>
            <a:pPr algn="just" eaLnBrk="1" hangingPunct="1">
              <a:lnSpc>
                <a:spcPts val="2600"/>
              </a:lnSpc>
            </a:pPr>
            <a:r>
              <a:rPr lang="en-US" altLang="en-US" smtClean="0">
                <a:latin typeface="Arial Narrow" pitchFamily="34" charset="0"/>
              </a:rPr>
              <a:t>A characteristic </a:t>
            </a:r>
            <a:r>
              <a:rPr lang="en-US" altLang="en-US" b="1" u="sng" smtClean="0">
                <a:solidFill>
                  <a:srgbClr val="7030A0"/>
                </a:solidFill>
                <a:latin typeface="Arial Narrow" pitchFamily="34" charset="0"/>
              </a:rPr>
              <a:t>pearl like colonies </a:t>
            </a:r>
            <a:r>
              <a:rPr lang="en-US" altLang="en-US" smtClean="0">
                <a:latin typeface="Arial Narrow" pitchFamily="34" charset="0"/>
              </a:rPr>
              <a:t>are observed</a:t>
            </a:r>
          </a:p>
          <a:p>
            <a:pPr algn="just" eaLnBrk="1" hangingPunct="1">
              <a:lnSpc>
                <a:spcPts val="2600"/>
              </a:lnSpc>
            </a:pPr>
            <a:r>
              <a:rPr lang="en-US" altLang="en-US" sz="2800" smtClean="0">
                <a:latin typeface="Arial Narrow" pitchFamily="34" charset="0"/>
              </a:rPr>
              <a:t>Direct fluorescent antibody testing, PCR, Slide agglutination </a:t>
            </a:r>
          </a:p>
        </p:txBody>
      </p:sp>
      <p:sp>
        <p:nvSpPr>
          <p:cNvPr id="441349"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4135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E0A8D98-E292-4930-9B76-12AECE2FC25A}" type="slidenum">
              <a:rPr lang="ar-SA" altLang="en-US" smtClean="0">
                <a:solidFill>
                  <a:srgbClr val="898989"/>
                </a:solidFill>
                <a:latin typeface="Calibri" pitchFamily="34" charset="0"/>
              </a:rPr>
              <a:pPr eaLnBrk="1" hangingPunct="1"/>
              <a:t>280</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72928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0" end="0"/>
                                            </p:txEl>
                                          </p:spTgt>
                                        </p:tgtEl>
                                        <p:attrNameLst>
                                          <p:attrName>ppt_c</p:attrName>
                                        </p:attrNameLst>
                                      </p:cBhvr>
                                      <p:to>
                                        <a:srgbClr val="990000"/>
                                      </p:to>
                                    </p:animClr>
                                  </p:subTnLst>
                                </p:cTn>
                              </p:par>
                              <p:par>
                                <p:cTn id="7" presetID="1" presetClass="entr" presetSubtype="0" fill="hold" grpId="0" nodeType="withEffect">
                                  <p:stCondLst>
                                    <p:cond delay="0"/>
                                  </p:stCondLst>
                                  <p:childTnLst>
                                    <p:set>
                                      <p:cBhvr>
                                        <p:cTn id="8" dur="1" fill="hold">
                                          <p:stCondLst>
                                            <p:cond delay="0"/>
                                          </p:stCondLst>
                                        </p:cTn>
                                        <p:tgtEl>
                                          <p:spTgt spid="61443">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1" end="1"/>
                                            </p:txEl>
                                          </p:spTgt>
                                        </p:tgtEl>
                                        <p:attrNameLst>
                                          <p:attrName>ppt_c</p:attrName>
                                        </p:attrNameLst>
                                      </p:cBhvr>
                                      <p:to>
                                        <a:srgbClr val="990000"/>
                                      </p:to>
                                    </p:animClr>
                                  </p:subTnLst>
                                </p:cTn>
                              </p:par>
                              <p:par>
                                <p:cTn id="9" presetID="1" presetClass="entr" presetSubtype="0" fill="hold" grpId="0" nodeType="withEffect">
                                  <p:stCondLst>
                                    <p:cond delay="0"/>
                                  </p:stCondLst>
                                  <p:childTnLst>
                                    <p:set>
                                      <p:cBhvr>
                                        <p:cTn id="10" dur="1" fill="hold">
                                          <p:stCondLst>
                                            <p:cond delay="0"/>
                                          </p:stCondLst>
                                        </p:cTn>
                                        <p:tgtEl>
                                          <p:spTgt spid="61443">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2" end="2"/>
                                            </p:txEl>
                                          </p:spTgt>
                                        </p:tgtEl>
                                        <p:attrNameLst>
                                          <p:attrName>ppt_c</p:attrName>
                                        </p:attrNameLst>
                                      </p:cBhvr>
                                      <p:to>
                                        <a:srgbClr val="990000"/>
                                      </p:to>
                                    </p:animClr>
                                  </p:sub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43">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3" end="3"/>
                                            </p:txEl>
                                          </p:spTgt>
                                        </p:tgtEl>
                                        <p:attrNameLst>
                                          <p:attrName>ppt_c</p:attrName>
                                        </p:attrNameLst>
                                      </p:cBhvr>
                                      <p:to>
                                        <a:srgbClr val="990000"/>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43">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4" end="4"/>
                                            </p:txEl>
                                          </p:spTgt>
                                        </p:tgtEl>
                                        <p:attrNameLst>
                                          <p:attrName>ppt_c</p:attrName>
                                        </p:attrNameLst>
                                      </p:cBhvr>
                                      <p:to>
                                        <a:srgbClr val="990000"/>
                                      </p:to>
                                    </p:animClr>
                                  </p:subTnLst>
                                </p:cTn>
                              </p:par>
                              <p:par>
                                <p:cTn id="19" presetID="1" presetClass="entr" presetSubtype="0" fill="hold" grpId="0" nodeType="withEffect">
                                  <p:stCondLst>
                                    <p:cond delay="0"/>
                                  </p:stCondLst>
                                  <p:childTnLst>
                                    <p:set>
                                      <p:cBhvr>
                                        <p:cTn id="20" dur="1" fill="hold">
                                          <p:stCondLst>
                                            <p:cond delay="0"/>
                                          </p:stCondLst>
                                        </p:cTn>
                                        <p:tgtEl>
                                          <p:spTgt spid="61443">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5" end="5"/>
                                            </p:txEl>
                                          </p:spTgt>
                                        </p:tgtEl>
                                        <p:attrNameLst>
                                          <p:attrName>ppt_c</p:attrName>
                                        </p:attrNameLst>
                                      </p:cBhvr>
                                      <p:to>
                                        <a:srgbClr val="990000"/>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1443">
                                            <p:txEl>
                                              <p:pRg st="6" end="6"/>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6" end="6"/>
                                            </p:txEl>
                                          </p:spTgt>
                                        </p:tgtEl>
                                        <p:attrNameLst>
                                          <p:attrName>ppt_c</p:attrName>
                                        </p:attrNameLst>
                                      </p:cBhvr>
                                      <p:to>
                                        <a:srgbClr val="990000"/>
                                      </p:to>
                                    </p:animClr>
                                  </p:sub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1443">
                                            <p:txEl>
                                              <p:pRg st="7" end="7"/>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7" end="7"/>
                                            </p:txEl>
                                          </p:spTgt>
                                        </p:tgtEl>
                                        <p:attrNameLst>
                                          <p:attrName>ppt_c</p:attrName>
                                        </p:attrNameLst>
                                      </p:cBhvr>
                                      <p:to>
                                        <a:srgbClr val="990000"/>
                                      </p:to>
                                    </p:animClr>
                                  </p:sub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1443">
                                            <p:txEl>
                                              <p:pRg st="8" end="8"/>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8" end="8"/>
                                            </p:txEl>
                                          </p:spTgt>
                                        </p:tgtEl>
                                        <p:attrNameLst>
                                          <p:attrName>ppt_c</p:attrName>
                                        </p:attrNameLst>
                                      </p:cBhvr>
                                      <p:to>
                                        <a:srgbClr val="990000"/>
                                      </p:to>
                                    </p:animClr>
                                  </p:subTnLst>
                                </p:cTn>
                              </p:par>
                            </p:childTnLst>
                          </p:cTn>
                        </p:par>
                      </p:childTnLst>
                    </p:cTn>
                  </p:par>
                  <p:par>
                    <p:cTn id="33" fill="hold" nodeType="clickPar">
                      <p:stCondLst>
                        <p:cond delay="indefinite"/>
                      </p:stCondLst>
                      <p:childTnLst>
                        <p:par>
                          <p:cTn id="34" fill="hold" nodeType="with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1443">
                                            <p:txEl>
                                              <p:pRg st="9" end="9"/>
                                            </p:txEl>
                                          </p:spTgt>
                                        </p:tgtEl>
                                        <p:attrNameLst>
                                          <p:attrName>style.visibility</p:attrName>
                                        </p:attrNameLst>
                                      </p:cBhvr>
                                      <p:to>
                                        <p:strVal val="visible"/>
                                      </p:to>
                                    </p:set>
                                  </p:childTnLst>
                                  <p:subTnLst>
                                    <p:animClr clrSpc="rgb" dir="cw">
                                      <p:cBhvr override="childStyle">
                                        <p:cTn dur="1" fill="hold" display="0" masterRel="nextClick" afterEffect="1"/>
                                        <p:tgtEl>
                                          <p:spTgt spid="61443">
                                            <p:txEl>
                                              <p:pRg st="9" end="9"/>
                                            </p:txEl>
                                          </p:spTgt>
                                        </p:tgtEl>
                                        <p:attrNameLst>
                                          <p:attrName>ppt_c</p:attrName>
                                        </p:attrNameLst>
                                      </p:cBhvr>
                                      <p:to>
                                        <a:srgbClr val="B2B2B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805" name="Group 197"/>
          <p:cNvGraphicFramePr>
            <a:graphicFrameLocks noGrp="1"/>
          </p:cNvGraphicFramePr>
          <p:nvPr>
            <p:ph type="tbl" idx="1"/>
          </p:nvPr>
        </p:nvGraphicFramePr>
        <p:xfrm>
          <a:off x="228600" y="655636"/>
          <a:ext cx="8686799" cy="5516564"/>
        </p:xfrm>
        <a:graphic>
          <a:graphicData uri="http://schemas.openxmlformats.org/drawingml/2006/table">
            <a:tbl>
              <a:tblPr>
                <a:tableStyleId>{2D5ABB26-0587-4C30-8999-92F81FD0307C}</a:tableStyleId>
              </a:tblPr>
              <a:tblGrid>
                <a:gridCol w="2362200"/>
                <a:gridCol w="2057400"/>
                <a:gridCol w="1676400"/>
                <a:gridCol w="914400"/>
                <a:gridCol w="914400"/>
                <a:gridCol w="761999"/>
              </a:tblGrid>
              <a:tr h="938213">
                <a:tc gridSpan="6">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4000" b="1" u="none" strike="noStrike" cap="none" normalizeH="0" baseline="0" dirty="0" smtClean="0">
                          <a:ln>
                            <a:noFill/>
                          </a:ln>
                          <a:effectLst/>
                        </a:rPr>
                        <a:t>Differentiation of </a:t>
                      </a:r>
                      <a:r>
                        <a:rPr kumimoji="0" lang="en-US" sz="4000" b="1" u="none" strike="noStrike" cap="none" normalizeH="0" baseline="0" dirty="0" err="1" smtClean="0">
                          <a:ln>
                            <a:noFill/>
                          </a:ln>
                          <a:effectLst/>
                        </a:rPr>
                        <a:t>Bordetella</a:t>
                      </a:r>
                      <a:r>
                        <a:rPr kumimoji="0" lang="en-US" sz="4000" b="1" u="none" strike="noStrike" cap="none" normalizeH="0" baseline="0" dirty="0" smtClean="0">
                          <a:ln>
                            <a:noFill/>
                          </a:ln>
                          <a:effectLst/>
                        </a:rPr>
                        <a:t> species</a:t>
                      </a:r>
                      <a:endParaRPr kumimoji="0" lang="en-US" sz="4000" b="1" i="0" u="none" strike="noStrike" cap="none" normalizeH="0" baseline="0" dirty="0" smtClean="0">
                        <a:ln>
                          <a:noFill/>
                        </a:ln>
                        <a:solidFill>
                          <a:srgbClr val="00206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82650">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smtClean="0">
                          <a:ln>
                            <a:noFill/>
                          </a:ln>
                          <a:solidFill>
                            <a:schemeClr val="tx1"/>
                          </a:solidFill>
                          <a:effectLst/>
                          <a:latin typeface="Arial Narrow" pitchFamily="34" charset="0"/>
                        </a:rPr>
                        <a:t>Species</a:t>
                      </a: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u="none" strike="noStrike" cap="none" normalizeH="0" baseline="0" dirty="0" smtClean="0">
                          <a:ln>
                            <a:noFill/>
                          </a:ln>
                          <a:effectLst/>
                        </a:rPr>
                        <a:t>Growth on</a:t>
                      </a: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b="1" u="none" strike="noStrike" cap="none" normalizeH="0" baseline="0" dirty="0" err="1" smtClean="0">
                          <a:ln>
                            <a:noFill/>
                          </a:ln>
                          <a:effectLst/>
                        </a:rPr>
                        <a:t>Urease</a:t>
                      </a:r>
                      <a:endParaRPr kumimoji="0" lang="en-US" sz="2800" b="1" i="0" u="none" strike="noStrike" cap="none" normalizeH="0" baseline="0" dirty="0" smtClean="0">
                        <a:ln>
                          <a:noFill/>
                        </a:ln>
                        <a:solidFill>
                          <a:schemeClr val="tx1"/>
                        </a:solidFill>
                        <a:effectLst/>
                        <a:latin typeface="Arial Narrow" pitchFamily="34" charset="0"/>
                      </a:endParaRPr>
                    </a:p>
                  </a:txBody>
                  <a:tcPr vert="vert"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b="1" u="none" strike="noStrike" cap="none" normalizeH="0" baseline="0" dirty="0" err="1" smtClean="0">
                          <a:ln>
                            <a:noFill/>
                          </a:ln>
                          <a:effectLst/>
                        </a:rPr>
                        <a:t>Oxidase</a:t>
                      </a:r>
                      <a:r>
                        <a:rPr kumimoji="0" lang="en-US" sz="2800" b="1" u="none" strike="noStrike" cap="none" normalizeH="0" baseline="0" dirty="0" smtClean="0">
                          <a:ln>
                            <a:noFill/>
                          </a:ln>
                          <a:effectLst/>
                        </a:rPr>
                        <a:t>?</a:t>
                      </a:r>
                      <a:endParaRPr kumimoji="0" lang="en-US" sz="2800" b="1" i="0" u="none" strike="noStrike" cap="none" normalizeH="0" baseline="0" dirty="0" smtClean="0">
                        <a:ln>
                          <a:noFill/>
                        </a:ln>
                        <a:solidFill>
                          <a:schemeClr val="tx1"/>
                        </a:solidFill>
                        <a:effectLst/>
                        <a:latin typeface="Arial Narrow" pitchFamily="34" charset="0"/>
                      </a:endParaRPr>
                    </a:p>
                  </a:txBody>
                  <a:tcPr vert="vert"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row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b="1" u="none" strike="noStrike" cap="none" normalizeH="0" baseline="0" dirty="0" smtClean="0">
                          <a:ln>
                            <a:noFill/>
                          </a:ln>
                          <a:effectLst/>
                        </a:rPr>
                        <a:t>Motility</a:t>
                      </a:r>
                      <a:endParaRPr kumimoji="0" lang="en-US" sz="2800" b="1" i="0" u="none" strike="noStrike" cap="none" normalizeH="0" baseline="0" dirty="0" smtClean="0">
                        <a:ln>
                          <a:noFill/>
                        </a:ln>
                        <a:solidFill>
                          <a:schemeClr val="tx1"/>
                        </a:solidFill>
                        <a:effectLst/>
                        <a:latin typeface="Arial Narrow" pitchFamily="34" charset="0"/>
                      </a:endParaRPr>
                    </a:p>
                  </a:txBody>
                  <a:tcPr vert="vert"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r>
              <a:tr h="882650">
                <a:tc vMerge="1">
                  <a:txBody>
                    <a:bodyPr/>
                    <a:lstStyle/>
                    <a:p>
                      <a:pPr rtl="1"/>
                      <a:endParaRPr lang="ar-SA"/>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u="none" strike="noStrike" cap="none" normalizeH="0" baseline="0" dirty="0" smtClean="0">
                          <a:ln>
                            <a:noFill/>
                          </a:ln>
                          <a:effectLst/>
                        </a:rPr>
                        <a:t>Sheep blood agar and </a:t>
                      </a:r>
                      <a:r>
                        <a:rPr lang="en-US" sz="2000" b="1" dirty="0" err="1" smtClean="0">
                          <a:effectLst/>
                        </a:rPr>
                        <a:t>MacConkey</a:t>
                      </a:r>
                      <a:endParaRPr kumimoji="0" lang="en-US" sz="2000" b="1" i="0"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2000" b="1" dirty="0" smtClean="0">
                          <a:effectLst/>
                        </a:rPr>
                        <a:t>Bordet-</a:t>
                      </a:r>
                      <a:r>
                        <a:rPr lang="en-US" sz="2000" b="1" dirty="0" err="1" smtClean="0">
                          <a:effectLst/>
                        </a:rPr>
                        <a:t>Gengou</a:t>
                      </a:r>
                      <a:r>
                        <a:rPr lang="en-US" sz="2000" b="1" dirty="0" smtClean="0">
                          <a:effectLst/>
                        </a:rPr>
                        <a:t> agar</a:t>
                      </a:r>
                      <a:endParaRPr kumimoji="0" lang="en-US" sz="2000" b="1" i="0"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9382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effectLst/>
                        </a:rPr>
                        <a:t>B. pertussis</a:t>
                      </a:r>
                      <a:endParaRPr kumimoji="0" lang="en-US" sz="2400" b="1" i="1"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1" i="0"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3600" u="none" strike="noStrike" cap="none" normalizeH="0" baseline="0" dirty="0" smtClean="0">
                          <a:ln>
                            <a:noFill/>
                          </a:ln>
                          <a:effectLst/>
                        </a:rPr>
                        <a:t>+</a:t>
                      </a:r>
                      <a:endParaRPr kumimoji="0" lang="en-US" sz="3600" b="1" i="0" u="none" strike="noStrike" cap="none" normalizeH="0" baseline="0" dirty="0" smtClean="0">
                        <a:ln>
                          <a:noFill/>
                        </a:ln>
                        <a:solidFill>
                          <a:srgbClr val="7030A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smtClean="0">
                          <a:ln>
                            <a:noFill/>
                          </a:ln>
                          <a:effectLst/>
                        </a:rPr>
                        <a:t>-</a:t>
                      </a:r>
                      <a:endParaRPr kumimoji="0" lang="en-US" sz="2800" b="1" i="0" u="none" strike="noStrike" cap="none" normalizeH="0" baseline="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0" i="0" u="none" strike="noStrike" cap="none" normalizeH="0" baseline="0" dirty="0" smtClean="0">
                        <a:ln>
                          <a:noFill/>
                        </a:ln>
                        <a:solidFill>
                          <a:srgbClr val="7030A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1" i="0"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r>
              <a:tr h="9366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effectLst/>
                        </a:rPr>
                        <a:t>B. </a:t>
                      </a:r>
                      <a:r>
                        <a:rPr kumimoji="0" lang="en-US" sz="2400" b="1" i="1" u="none" strike="noStrike" cap="none" normalizeH="0" baseline="0" dirty="0" err="1" smtClean="0">
                          <a:ln>
                            <a:noFill/>
                          </a:ln>
                          <a:effectLst/>
                        </a:rPr>
                        <a:t>parapertussis</a:t>
                      </a:r>
                      <a:endParaRPr kumimoji="0" lang="en-US" sz="2400" b="1" i="1"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1" i="0" u="none" strike="noStrike" cap="none" normalizeH="0" baseline="0" dirty="0" smtClean="0">
                        <a:ln>
                          <a:noFill/>
                        </a:ln>
                        <a:solidFill>
                          <a:srgbClr val="7030A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0" i="0" u="none" strike="noStrike" cap="none" normalizeH="0" baseline="0" dirty="0" smtClean="0">
                        <a:ln>
                          <a:noFill/>
                        </a:ln>
                        <a:solidFill>
                          <a:srgbClr val="7030A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smtClean="0">
                          <a:ln>
                            <a:noFill/>
                          </a:ln>
                          <a:effectLst/>
                        </a:rPr>
                        <a:t>-</a:t>
                      </a:r>
                      <a:endParaRPr kumimoji="0" lang="en-US" sz="2800" b="1" i="0" u="none" strike="noStrike" cap="none" normalizeH="0" baseline="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1" i="0"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r>
              <a:tr h="93821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1" i="1" u="none" strike="noStrike" cap="none" normalizeH="0" baseline="0" dirty="0" smtClean="0">
                          <a:ln>
                            <a:noFill/>
                          </a:ln>
                          <a:effectLst/>
                        </a:rPr>
                        <a:t>B. </a:t>
                      </a:r>
                      <a:r>
                        <a:rPr kumimoji="0" lang="en-US" sz="2400" b="1" i="1" u="none" strike="noStrike" cap="none" normalizeH="0" baseline="0" dirty="0" err="1" smtClean="0">
                          <a:ln>
                            <a:noFill/>
                          </a:ln>
                          <a:effectLst/>
                        </a:rPr>
                        <a:t>bronchiseptica</a:t>
                      </a:r>
                      <a:endParaRPr kumimoji="0" lang="en-US" sz="2400" b="1" i="1"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1" i="0" u="none" strike="noStrike" cap="none" normalizeH="0" baseline="0" dirty="0" smtClean="0">
                        <a:ln>
                          <a:noFill/>
                        </a:ln>
                        <a:solidFill>
                          <a:srgbClr val="7030A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chemeClr val="tx1"/>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0" i="0" u="none" strike="noStrike" cap="none" normalizeH="0" baseline="0" dirty="0" smtClean="0">
                        <a:ln>
                          <a:noFill/>
                        </a:ln>
                        <a:solidFill>
                          <a:srgbClr val="7030A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0" i="0" u="none" strike="noStrike" cap="none" normalizeH="0" baseline="0" dirty="0" smtClean="0">
                        <a:ln>
                          <a:noFill/>
                        </a:ln>
                        <a:solidFill>
                          <a:srgbClr val="7030A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2800" u="none" strike="noStrike" cap="none" normalizeH="0" baseline="0" dirty="0" smtClean="0">
                          <a:ln>
                            <a:noFill/>
                          </a:ln>
                          <a:effectLst/>
                        </a:rPr>
                        <a:t>+</a:t>
                      </a:r>
                      <a:endParaRPr kumimoji="0" lang="en-US" sz="2800" b="0" i="0" u="none" strike="noStrike" cap="none" normalizeH="0" baseline="0" dirty="0" smtClean="0">
                        <a:ln>
                          <a:noFill/>
                        </a:ln>
                        <a:solidFill>
                          <a:srgbClr val="7030A0"/>
                        </a:solidFill>
                        <a:effectLst/>
                        <a:latin typeface="Arial Narrow" pitchFamily="34" charset="0"/>
                      </a:endParaRPr>
                    </a:p>
                  </a:txBody>
                  <a:tcPr anchor="ctr" horzOverflow="overflow">
                    <a:lnL w="38100" cap="flat" cmpd="sng" algn="ctr">
                      <a:solidFill>
                        <a:srgbClr val="FF0000"/>
                      </a:solidFill>
                      <a:prstDash val="sysDash"/>
                      <a:round/>
                      <a:headEnd type="none" w="med" len="med"/>
                      <a:tailEnd type="none" w="med" len="med"/>
                    </a:lnL>
                    <a:lnR w="38100" cap="flat" cmpd="sng" algn="ctr">
                      <a:solidFill>
                        <a:srgbClr val="FF0000"/>
                      </a:solidFill>
                      <a:prstDash val="sysDash"/>
                      <a:round/>
                      <a:headEnd type="none" w="med" len="med"/>
                      <a:tailEnd type="none" w="med" len="med"/>
                    </a:lnR>
                    <a:lnT w="38100" cap="flat" cmpd="sng" algn="ctr">
                      <a:solidFill>
                        <a:srgbClr val="FF0000"/>
                      </a:solidFill>
                      <a:prstDash val="sysDash"/>
                      <a:round/>
                      <a:headEnd type="none" w="med" len="med"/>
                      <a:tailEnd type="none" w="med" len="med"/>
                    </a:lnT>
                    <a:lnB w="38100" cap="flat" cmpd="sng" algn="ctr">
                      <a:solidFill>
                        <a:srgbClr val="FF0000"/>
                      </a:solidFill>
                      <a:prstDash val="sysDash"/>
                      <a:round/>
                      <a:headEnd type="none" w="med" len="med"/>
                      <a:tailEnd type="none" w="med" len="med"/>
                    </a:lnB>
                  </a:tcPr>
                </a:tc>
              </a:tr>
            </a:tbl>
          </a:graphicData>
        </a:graphic>
      </p:graphicFrame>
      <p:sp>
        <p:nvSpPr>
          <p:cNvPr id="5" name="Footer Placeholder 4"/>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BA956CD-2EDC-4470-BD95-C05F44A1E19C}" type="slidenum">
              <a:rPr lang="en-US" smtClean="0"/>
              <a:pPr>
                <a:defRPr/>
              </a:pPr>
              <a:t>281</a:t>
            </a:fld>
            <a:endParaRPr lang="en-US"/>
          </a:p>
        </p:txBody>
      </p:sp>
    </p:spTree>
    <p:extLst>
      <p:ext uri="{BB962C8B-B14F-4D97-AF65-F5344CB8AC3E}">
        <p14:creationId xmlns:p14="http://schemas.microsoft.com/office/powerpoint/2010/main" val="376120006"/>
      </p:ext>
    </p:extLst>
  </p:cSld>
  <p:clrMapOvr>
    <a:masterClrMapping/>
  </p:clrMapOvr>
  <p:transition/>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3394" name="Title 5"/>
          <p:cNvSpPr>
            <a:spLocks noGrp="1"/>
          </p:cNvSpPr>
          <p:nvPr>
            <p:ph type="title"/>
          </p:nvPr>
        </p:nvSpPr>
        <p:spPr/>
        <p:txBody>
          <a:bodyPr/>
          <a:lstStyle/>
          <a:p>
            <a:r>
              <a:rPr lang="en-US" altLang="en-US" sz="5400" b="1" smtClean="0">
                <a:solidFill>
                  <a:srgbClr val="002060"/>
                </a:solidFill>
                <a:latin typeface="Arial Narrow" pitchFamily="34" charset="0"/>
                <a:cs typeface="Times New Roman" pitchFamily="18" charset="0"/>
              </a:rPr>
              <a:t>Prevention</a:t>
            </a:r>
            <a:endParaRPr lang="ar-SA" altLang="en-US" sz="5400" smtClean="0">
              <a:solidFill>
                <a:srgbClr val="002060"/>
              </a:solidFill>
            </a:endParaRPr>
          </a:p>
        </p:txBody>
      </p:sp>
      <p:sp>
        <p:nvSpPr>
          <p:cNvPr id="63491" name="Rectangle 3" descr="Newsprint"/>
          <p:cNvSpPr>
            <a:spLocks noGrp="1" noChangeArrowheads="1"/>
          </p:cNvSpPr>
          <p:nvPr>
            <p:ph idx="1"/>
          </p:nvPr>
        </p:nvSpPr>
        <p:spPr>
          <a:xfrm>
            <a:off x="304800" y="1371600"/>
            <a:ext cx="8534400" cy="5105400"/>
          </a:xfrm>
        </p:spPr>
        <p:txBody>
          <a:bodyPr lIns="92075" tIns="46038" rIns="92075" bIns="46038"/>
          <a:lstStyle/>
          <a:p>
            <a:pPr marL="741363" indent="-514350" algn="just" eaLnBrk="1" hangingPunct="1">
              <a:lnSpc>
                <a:spcPts val="3100"/>
              </a:lnSpc>
              <a:buFont typeface="Calibri" pitchFamily="34" charset="0"/>
              <a:buAutoNum type="arabicPeriod"/>
            </a:pPr>
            <a:r>
              <a:rPr lang="en-US" altLang="en-US" b="1" dirty="0" err="1" smtClean="0">
                <a:solidFill>
                  <a:srgbClr val="7030A0"/>
                </a:solidFill>
                <a:latin typeface="Arial Narrow" pitchFamily="34" charset="0"/>
              </a:rPr>
              <a:t>Pertussis</a:t>
            </a:r>
            <a:r>
              <a:rPr lang="en-US" altLang="en-US" b="1" dirty="0" smtClean="0">
                <a:solidFill>
                  <a:srgbClr val="7030A0"/>
                </a:solidFill>
                <a:latin typeface="Arial Narrow" pitchFamily="34" charset="0"/>
              </a:rPr>
              <a:t> Whole cell vaccine</a:t>
            </a:r>
            <a:endParaRPr lang="en-US" altLang="en-US" b="1" dirty="0" smtClean="0">
              <a:solidFill>
                <a:srgbClr val="7030A0"/>
              </a:solidFill>
              <a:latin typeface="Arial Narrow" pitchFamily="34" charset="0"/>
              <a:cs typeface="Times New Roman" pitchFamily="18" charset="0"/>
            </a:endParaRPr>
          </a:p>
          <a:p>
            <a:pPr marL="741363" indent="-514350" algn="just" eaLnBrk="1" hangingPunct="1">
              <a:lnSpc>
                <a:spcPts val="3100"/>
              </a:lnSpc>
            </a:pPr>
            <a:r>
              <a:rPr lang="en-US" altLang="en-US" dirty="0" err="1" smtClean="0">
                <a:latin typeface="Arial Narrow" pitchFamily="34" charset="0"/>
              </a:rPr>
              <a:t>Merthiolate</a:t>
            </a:r>
            <a:r>
              <a:rPr lang="en-US" altLang="en-US" dirty="0" smtClean="0">
                <a:latin typeface="Arial Narrow" pitchFamily="34" charset="0"/>
              </a:rPr>
              <a:t>-killed bacterial cell suspension </a:t>
            </a:r>
          </a:p>
          <a:p>
            <a:pPr marL="741363" indent="-514350" algn="just" eaLnBrk="1" hangingPunct="1">
              <a:lnSpc>
                <a:spcPts val="3100"/>
              </a:lnSpc>
            </a:pPr>
            <a:r>
              <a:rPr lang="en-US" altLang="en-US" dirty="0" smtClean="0">
                <a:latin typeface="Arial Narrow" pitchFamily="34" charset="0"/>
              </a:rPr>
              <a:t>Part of the DTP vaccine </a:t>
            </a:r>
            <a:r>
              <a:rPr lang="en-US" altLang="en-US" b="1" dirty="0" smtClean="0">
                <a:solidFill>
                  <a:srgbClr val="0070C0"/>
                </a:solidFill>
                <a:latin typeface="Arial Narrow" pitchFamily="34" charset="0"/>
              </a:rPr>
              <a:t>P</a:t>
            </a:r>
            <a:r>
              <a:rPr lang="en-US" altLang="en-US" dirty="0" smtClean="0">
                <a:latin typeface="Arial Narrow" pitchFamily="34" charset="0"/>
              </a:rPr>
              <a:t> in DTP for </a:t>
            </a:r>
            <a:r>
              <a:rPr lang="en-US" altLang="en-US" dirty="0" err="1" smtClean="0">
                <a:latin typeface="Arial Narrow" pitchFamily="34" charset="0"/>
              </a:rPr>
              <a:t>Pertussis</a:t>
            </a:r>
            <a:endParaRPr lang="en-US" altLang="en-US" dirty="0" smtClean="0">
              <a:latin typeface="Arial Narrow" pitchFamily="34" charset="0"/>
              <a:cs typeface="Times New Roman" pitchFamily="18" charset="0"/>
            </a:endParaRPr>
          </a:p>
          <a:p>
            <a:pPr marL="741363" indent="-514350" algn="just" eaLnBrk="1" hangingPunct="1">
              <a:lnSpc>
                <a:spcPts val="3100"/>
              </a:lnSpc>
              <a:buFont typeface="Calibri" pitchFamily="34" charset="0"/>
              <a:buAutoNum type="arabicPeriod" startAt="2"/>
            </a:pPr>
            <a:r>
              <a:rPr lang="en-US" altLang="en-US" b="1" dirty="0" err="1" smtClean="0">
                <a:solidFill>
                  <a:srgbClr val="7030A0"/>
                </a:solidFill>
                <a:latin typeface="Arial Narrow" pitchFamily="34" charset="0"/>
              </a:rPr>
              <a:t>Pertussis</a:t>
            </a:r>
            <a:r>
              <a:rPr lang="en-US" altLang="en-US" b="1" dirty="0" smtClean="0">
                <a:solidFill>
                  <a:srgbClr val="7030A0"/>
                </a:solidFill>
                <a:latin typeface="Arial Narrow" pitchFamily="34" charset="0"/>
              </a:rPr>
              <a:t> </a:t>
            </a:r>
            <a:r>
              <a:rPr lang="en-US" altLang="en-US" b="1" dirty="0" err="1" smtClean="0">
                <a:solidFill>
                  <a:srgbClr val="7030A0"/>
                </a:solidFill>
                <a:latin typeface="Arial Narrow" pitchFamily="34" charset="0"/>
              </a:rPr>
              <a:t>Acellular</a:t>
            </a:r>
            <a:r>
              <a:rPr lang="en-US" altLang="en-US" b="1" dirty="0" smtClean="0">
                <a:solidFill>
                  <a:srgbClr val="7030A0"/>
                </a:solidFill>
                <a:latin typeface="Arial Narrow" pitchFamily="34" charset="0"/>
              </a:rPr>
              <a:t> vaccines </a:t>
            </a:r>
            <a:endParaRPr lang="en-US" altLang="en-US" dirty="0" smtClean="0">
              <a:latin typeface="Arial Narrow" pitchFamily="34" charset="0"/>
            </a:endParaRPr>
          </a:p>
          <a:p>
            <a:pPr marL="741363" indent="-514350" algn="just" eaLnBrk="1" hangingPunct="1">
              <a:lnSpc>
                <a:spcPts val="3100"/>
              </a:lnSpc>
            </a:pPr>
            <a:r>
              <a:rPr lang="en-US" altLang="en-US" sz="3100" dirty="0" smtClean="0">
                <a:latin typeface="Arial Narrow" pitchFamily="34" charset="0"/>
              </a:rPr>
              <a:t>Consist of 1–5 purified, detoxified toxins &amp; </a:t>
            </a:r>
            <a:r>
              <a:rPr lang="en-US" altLang="en-US" sz="3100" dirty="0" err="1" smtClean="0">
                <a:latin typeface="Arial Narrow" pitchFamily="34" charset="0"/>
              </a:rPr>
              <a:t>adhesins</a:t>
            </a:r>
            <a:endParaRPr lang="en-US" altLang="en-US" sz="3100" dirty="0" smtClean="0">
              <a:latin typeface="Arial Narrow" pitchFamily="34" charset="0"/>
            </a:endParaRPr>
          </a:p>
          <a:p>
            <a:pPr marL="741363" indent="-514350" algn="just" eaLnBrk="1" hangingPunct="1">
              <a:lnSpc>
                <a:spcPts val="3100"/>
              </a:lnSpc>
            </a:pPr>
            <a:r>
              <a:rPr lang="en-US" altLang="en-US" dirty="0" smtClean="0">
                <a:latin typeface="Arial Narrow" pitchFamily="34" charset="0"/>
              </a:rPr>
              <a:t>Introduced in developed regions ∼15 years ago to replace Killed vaccines</a:t>
            </a:r>
          </a:p>
          <a:p>
            <a:pPr marL="741363" indent="-514350" algn="just" eaLnBrk="1" hangingPunct="1">
              <a:lnSpc>
                <a:spcPts val="3100"/>
              </a:lnSpc>
            </a:pPr>
            <a:r>
              <a:rPr lang="en-US" altLang="en-US" dirty="0" smtClean="0">
                <a:latin typeface="Arial Narrow" pitchFamily="34" charset="0"/>
              </a:rPr>
              <a:t>Has fewer side effects than the whole cell vaccine</a:t>
            </a:r>
          </a:p>
          <a:p>
            <a:pPr marL="741363" indent="-514350" algn="just" eaLnBrk="1" hangingPunct="1">
              <a:lnSpc>
                <a:spcPts val="3100"/>
              </a:lnSpc>
            </a:pPr>
            <a:r>
              <a:rPr lang="en-US" altLang="en-US" dirty="0" smtClean="0">
                <a:latin typeface="Arial Narrow" pitchFamily="34" charset="0"/>
              </a:rPr>
              <a:t>Diphtheria-Tetanus-</a:t>
            </a:r>
            <a:r>
              <a:rPr lang="en-US" altLang="en-US" dirty="0" err="1" smtClean="0">
                <a:latin typeface="Arial Narrow" pitchFamily="34" charset="0"/>
              </a:rPr>
              <a:t>Pertussis</a:t>
            </a:r>
            <a:r>
              <a:rPr lang="en-US" altLang="en-US" dirty="0" smtClean="0">
                <a:latin typeface="Arial Narrow" pitchFamily="34" charset="0"/>
              </a:rPr>
              <a:t> vaccine using </a:t>
            </a:r>
            <a:r>
              <a:rPr lang="en-US" altLang="en-US" dirty="0" err="1" smtClean="0">
                <a:latin typeface="Arial Narrow" pitchFamily="34" charset="0"/>
              </a:rPr>
              <a:t>acellular</a:t>
            </a:r>
            <a:r>
              <a:rPr lang="en-US" altLang="en-US" dirty="0" smtClean="0">
                <a:latin typeface="Arial Narrow" pitchFamily="34" charset="0"/>
              </a:rPr>
              <a:t> </a:t>
            </a:r>
            <a:r>
              <a:rPr lang="en-US" altLang="en-US" dirty="0" err="1" smtClean="0">
                <a:latin typeface="Arial Narrow" pitchFamily="34" charset="0"/>
              </a:rPr>
              <a:t>pertussis</a:t>
            </a:r>
            <a:r>
              <a:rPr lang="en-US" altLang="en-US" dirty="0" smtClean="0">
                <a:latin typeface="Arial Narrow" pitchFamily="34" charset="0"/>
              </a:rPr>
              <a:t> is known as </a:t>
            </a:r>
            <a:r>
              <a:rPr lang="en-US" altLang="en-US" b="1" dirty="0" err="1" smtClean="0">
                <a:solidFill>
                  <a:srgbClr val="FF0000"/>
                </a:solidFill>
                <a:latin typeface="Arial Narrow" pitchFamily="34" charset="0"/>
              </a:rPr>
              <a:t>DTaP</a:t>
            </a:r>
            <a:endParaRPr lang="en-US" altLang="en-US" b="1" dirty="0" smtClean="0">
              <a:solidFill>
                <a:srgbClr val="FF0000"/>
              </a:solidFill>
              <a:latin typeface="Arial Narrow" pitchFamily="34" charset="0"/>
            </a:endParaRPr>
          </a:p>
          <a:p>
            <a:pPr marL="741363" indent="-514350" algn="just" eaLnBrk="1" hangingPunct="1">
              <a:lnSpc>
                <a:spcPts val="3100"/>
              </a:lnSpc>
            </a:pPr>
            <a:r>
              <a:rPr lang="en-US" altLang="en-US" dirty="0" smtClean="0">
                <a:latin typeface="Arial Narrow" pitchFamily="34" charset="0"/>
              </a:rPr>
              <a:t> 2, 4, 6, 12-18 months and 4-6 years of age.</a:t>
            </a:r>
            <a:endParaRPr lang="en-US" altLang="en-US" i="1" dirty="0" smtClean="0">
              <a:latin typeface="Arial Narrow" pitchFamily="34" charset="0"/>
              <a:cs typeface="Times New Roman" pitchFamily="18" charset="0"/>
            </a:endParaRPr>
          </a:p>
        </p:txBody>
      </p:sp>
      <p:sp>
        <p:nvSpPr>
          <p:cNvPr id="44339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4339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8BAE74F-F074-488C-A076-F7826CE94D14}" type="slidenum">
              <a:rPr lang="ar-SA" altLang="en-US" smtClean="0">
                <a:solidFill>
                  <a:srgbClr val="898989"/>
                </a:solidFill>
                <a:latin typeface="Calibri" pitchFamily="34" charset="0"/>
              </a:rPr>
              <a:pPr eaLnBrk="1" hangingPunct="1"/>
              <a:t>282</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12359163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1">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3491">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3491">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3491">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3491">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49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build="p"/>
    </p:bld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Title 1"/>
          <p:cNvSpPr>
            <a:spLocks noGrp="1"/>
          </p:cNvSpPr>
          <p:nvPr>
            <p:ph type="title"/>
          </p:nvPr>
        </p:nvSpPr>
        <p:spPr/>
        <p:txBody>
          <a:bodyPr/>
          <a:lstStyle/>
          <a:p>
            <a:pPr eaLnBrk="1" hangingPunct="1"/>
            <a:r>
              <a:rPr lang="en-US" altLang="en-US" sz="5400" b="1" i="1" smtClean="0">
                <a:solidFill>
                  <a:srgbClr val="002060"/>
                </a:solidFill>
                <a:latin typeface="Arial Narrow" pitchFamily="34" charset="0"/>
                <a:cs typeface="Times New Roman" pitchFamily="18" charset="0"/>
              </a:rPr>
              <a:t>Legionellae</a:t>
            </a:r>
          </a:p>
        </p:txBody>
      </p:sp>
      <p:sp>
        <p:nvSpPr>
          <p:cNvPr id="445443" name="Content Placeholder 2"/>
          <p:cNvSpPr>
            <a:spLocks noGrp="1"/>
          </p:cNvSpPr>
          <p:nvPr>
            <p:ph idx="1"/>
          </p:nvPr>
        </p:nvSpPr>
        <p:spPr>
          <a:xfrm>
            <a:off x="457200" y="1371600"/>
            <a:ext cx="8382000" cy="5105400"/>
          </a:xfrm>
        </p:spPr>
        <p:txBody>
          <a:bodyPr/>
          <a:lstStyle/>
          <a:p>
            <a:pPr algn="just" eaLnBrk="1" hangingPunct="1">
              <a:lnSpc>
                <a:spcPts val="2700"/>
              </a:lnSpc>
            </a:pPr>
            <a:r>
              <a:rPr lang="en-US" altLang="en-US" sz="2800" dirty="0" smtClean="0">
                <a:latin typeface="Arial Narrow" pitchFamily="34" charset="0"/>
                <a:cs typeface="Times New Roman" pitchFamily="18" charset="0"/>
              </a:rPr>
              <a:t>Gram negative rod belonging to</a:t>
            </a:r>
            <a:r>
              <a:rPr lang="en-US" altLang="en-US" sz="2800" dirty="0" smtClean="0">
                <a:latin typeface="Arial Narrow" pitchFamily="34" charset="0"/>
              </a:rPr>
              <a:t> </a:t>
            </a:r>
            <a:r>
              <a:rPr lang="en-US" altLang="en-US" sz="2800" dirty="0" err="1" smtClean="0">
                <a:latin typeface="Arial Narrow" pitchFamily="34" charset="0"/>
              </a:rPr>
              <a:t>Legionellaceae</a:t>
            </a:r>
            <a:endParaRPr lang="en-US" altLang="en-US" sz="2800" dirty="0" smtClean="0">
              <a:latin typeface="Arial Narrow" pitchFamily="34" charset="0"/>
              <a:cs typeface="Times New Roman" pitchFamily="18" charset="0"/>
            </a:endParaRPr>
          </a:p>
          <a:p>
            <a:pPr algn="just" eaLnBrk="1" hangingPunct="1">
              <a:lnSpc>
                <a:spcPts val="2700"/>
              </a:lnSpc>
            </a:pPr>
            <a:r>
              <a:rPr lang="en-US" altLang="en-US" sz="2800" dirty="0" smtClean="0">
                <a:latin typeface="Arial Narrow" pitchFamily="34" charset="0"/>
                <a:cs typeface="Times New Roman" pitchFamily="18" charset="0"/>
              </a:rPr>
              <a:t>Stains poorly with gram stain</a:t>
            </a:r>
          </a:p>
          <a:p>
            <a:pPr algn="just" eaLnBrk="1" hangingPunct="1">
              <a:lnSpc>
                <a:spcPts val="2700"/>
              </a:lnSpc>
            </a:pPr>
            <a:r>
              <a:rPr lang="en-US" altLang="en-US" sz="2800" dirty="0" smtClean="0">
                <a:latin typeface="Arial Narrow" pitchFamily="34" charset="0"/>
                <a:cs typeface="Times New Roman" pitchFamily="18" charset="0"/>
              </a:rPr>
              <a:t>Facultative intracellular pathogen</a:t>
            </a:r>
          </a:p>
          <a:p>
            <a:pPr algn="just" eaLnBrk="1" hangingPunct="1">
              <a:lnSpc>
                <a:spcPts val="2700"/>
              </a:lnSpc>
            </a:pPr>
            <a:r>
              <a:rPr lang="en-US" altLang="en-US" sz="2800" dirty="0" smtClean="0">
                <a:latin typeface="Arial Narrow" pitchFamily="34" charset="0"/>
                <a:cs typeface="Times New Roman" pitchFamily="18" charset="0"/>
              </a:rPr>
              <a:t>&gt; 57 species, ½ of species implicated in human disease</a:t>
            </a:r>
          </a:p>
          <a:p>
            <a:pPr algn="just" eaLnBrk="1" hangingPunct="1">
              <a:lnSpc>
                <a:spcPts val="2700"/>
              </a:lnSpc>
            </a:pPr>
            <a:r>
              <a:rPr lang="en-US" altLang="en-US" sz="2800" i="1" dirty="0" smtClean="0">
                <a:latin typeface="Arial Narrow" pitchFamily="34" charset="0"/>
                <a:cs typeface="Times New Roman" pitchFamily="18" charset="0"/>
              </a:rPr>
              <a:t>L. </a:t>
            </a:r>
            <a:r>
              <a:rPr lang="en-US" altLang="en-US" sz="2800" i="1" dirty="0" err="1" smtClean="0">
                <a:latin typeface="Arial Narrow" pitchFamily="34" charset="0"/>
                <a:cs typeface="Times New Roman" pitchFamily="18" charset="0"/>
              </a:rPr>
              <a:t>pneumophila</a:t>
            </a:r>
            <a:r>
              <a:rPr lang="en-US" altLang="en-US" sz="2800" i="1" dirty="0" smtClean="0">
                <a:latin typeface="Arial Narrow" pitchFamily="34" charset="0"/>
                <a:cs typeface="Times New Roman" pitchFamily="18" charset="0"/>
              </a:rPr>
              <a:t> </a:t>
            </a:r>
            <a:r>
              <a:rPr lang="en-US" altLang="en-US" sz="2800" dirty="0" smtClean="0">
                <a:latin typeface="Arial Narrow" pitchFamily="34" charset="0"/>
                <a:cs typeface="Times New Roman" pitchFamily="18" charset="0"/>
              </a:rPr>
              <a:t>is the most important human pathogen</a:t>
            </a:r>
          </a:p>
          <a:p>
            <a:pPr algn="just" eaLnBrk="1" hangingPunct="1">
              <a:lnSpc>
                <a:spcPts val="2700"/>
              </a:lnSpc>
            </a:pPr>
            <a:r>
              <a:rPr lang="en-US" altLang="en-US" sz="2800" dirty="0" smtClean="0">
                <a:latin typeface="Arial Narrow" pitchFamily="34" charset="0"/>
              </a:rPr>
              <a:t>Recently became </a:t>
            </a:r>
            <a:r>
              <a:rPr lang="en-US" altLang="en-US" sz="2800" b="1" dirty="0" smtClean="0">
                <a:solidFill>
                  <a:srgbClr val="FF0000"/>
                </a:solidFill>
                <a:latin typeface="Arial Narrow" pitchFamily="34" charset="0"/>
              </a:rPr>
              <a:t>opportunistic human pathogen</a:t>
            </a:r>
          </a:p>
          <a:p>
            <a:pPr algn="just" eaLnBrk="1" hangingPunct="1">
              <a:lnSpc>
                <a:spcPts val="2700"/>
              </a:lnSpc>
            </a:pPr>
            <a:r>
              <a:rPr lang="en-US" altLang="en-US" sz="2800" dirty="0">
                <a:latin typeface="Arial Narrow" pitchFamily="34" charset="0"/>
                <a:cs typeface="Times New Roman" pitchFamily="18" charset="0"/>
              </a:rPr>
              <a:t>~ 90% of all cases of </a:t>
            </a:r>
            <a:r>
              <a:rPr lang="en-US" altLang="en-US" sz="2800" dirty="0" err="1">
                <a:latin typeface="Arial Narrow" pitchFamily="34" charset="0"/>
                <a:cs typeface="Times New Roman" pitchFamily="18" charset="0"/>
              </a:rPr>
              <a:t>legionellosis</a:t>
            </a:r>
            <a:r>
              <a:rPr lang="en-US" altLang="en-US" sz="2800" dirty="0">
                <a:latin typeface="Arial Narrow" pitchFamily="34" charset="0"/>
                <a:cs typeface="Times New Roman" pitchFamily="18" charset="0"/>
              </a:rPr>
              <a:t> (</a:t>
            </a:r>
            <a:r>
              <a:rPr lang="en-US" altLang="en-US" sz="2800" dirty="0">
                <a:latin typeface="Arial Narrow" pitchFamily="34" charset="0"/>
              </a:rPr>
              <a:t>Legionnaires' </a:t>
            </a:r>
            <a:r>
              <a:rPr lang="en-US" altLang="en-US" sz="2800" dirty="0" smtClean="0">
                <a:latin typeface="Arial Narrow" pitchFamily="34" charset="0"/>
              </a:rPr>
              <a:t>disease)</a:t>
            </a:r>
          </a:p>
          <a:p>
            <a:pPr algn="just" eaLnBrk="1" hangingPunct="1">
              <a:lnSpc>
                <a:spcPts val="2700"/>
              </a:lnSpc>
            </a:pPr>
            <a:r>
              <a:rPr lang="en-US" altLang="en-US" sz="2800" dirty="0">
                <a:latin typeface="Arial Narrow" pitchFamily="34" charset="0"/>
                <a:cs typeface="Times New Roman" pitchFamily="18" charset="0"/>
              </a:rPr>
              <a:t>15 serogroups, 88.6% of cases are caused by </a:t>
            </a:r>
            <a:r>
              <a:rPr lang="en-US" altLang="en-US" sz="2800" dirty="0" err="1">
                <a:latin typeface="Arial Narrow" pitchFamily="34" charset="0"/>
                <a:cs typeface="Times New Roman" pitchFamily="18" charset="0"/>
              </a:rPr>
              <a:t>serogroup</a:t>
            </a:r>
            <a:r>
              <a:rPr lang="en-US" altLang="en-US" sz="2800" dirty="0">
                <a:latin typeface="Arial Narrow" pitchFamily="34" charset="0"/>
                <a:cs typeface="Times New Roman" pitchFamily="18" charset="0"/>
              </a:rPr>
              <a:t> 1</a:t>
            </a:r>
          </a:p>
          <a:p>
            <a:pPr algn="just" eaLnBrk="1" hangingPunct="1">
              <a:lnSpc>
                <a:spcPts val="2700"/>
              </a:lnSpc>
            </a:pPr>
            <a:r>
              <a:rPr lang="en-US" altLang="en-US" sz="2800" dirty="0" err="1">
                <a:latin typeface="Arial Narrow" pitchFamily="34" charset="0"/>
                <a:cs typeface="Times New Roman" pitchFamily="18" charset="0"/>
              </a:rPr>
              <a:t>Serogroup</a:t>
            </a:r>
            <a:r>
              <a:rPr lang="en-US" altLang="en-US" sz="2800" dirty="0">
                <a:latin typeface="Arial Narrow" pitchFamily="34" charset="0"/>
                <a:cs typeface="Times New Roman" pitchFamily="18" charset="0"/>
              </a:rPr>
              <a:t> 1 seems to be more </a:t>
            </a:r>
            <a:r>
              <a:rPr lang="en-US" altLang="en-US" sz="2800" dirty="0" smtClean="0">
                <a:latin typeface="Arial Narrow" pitchFamily="34" charset="0"/>
                <a:cs typeface="Times New Roman" pitchFamily="18" charset="0"/>
              </a:rPr>
              <a:t>virulent</a:t>
            </a:r>
            <a:endParaRPr lang="en-US" altLang="en-US" sz="2800" b="1" dirty="0" smtClean="0">
              <a:solidFill>
                <a:srgbClr val="FF0000"/>
              </a:solidFill>
              <a:latin typeface="Arial Narrow" pitchFamily="34" charset="0"/>
            </a:endParaRPr>
          </a:p>
          <a:p>
            <a:pPr algn="just">
              <a:lnSpc>
                <a:spcPts val="2700"/>
              </a:lnSpc>
            </a:pPr>
            <a:r>
              <a:rPr lang="en-US" altLang="en-US" sz="2800" b="1" u="sng" dirty="0" smtClean="0">
                <a:solidFill>
                  <a:srgbClr val="C00000"/>
                </a:solidFill>
                <a:latin typeface="Arial Narrow" pitchFamily="34" charset="0"/>
                <a:cs typeface="Times New Roman" pitchFamily="18" charset="0"/>
              </a:rPr>
              <a:t>Not grow </a:t>
            </a:r>
            <a:r>
              <a:rPr lang="en-US" altLang="en-US" sz="2800" dirty="0" smtClean="0">
                <a:latin typeface="Arial Narrow" pitchFamily="34" charset="0"/>
                <a:cs typeface="Times New Roman" pitchFamily="18" charset="0"/>
              </a:rPr>
              <a:t>on Sheep Blood Agar</a:t>
            </a:r>
          </a:p>
          <a:p>
            <a:pPr algn="just">
              <a:lnSpc>
                <a:spcPts val="2700"/>
              </a:lnSpc>
            </a:pPr>
            <a:r>
              <a:rPr lang="en-US" altLang="en-US" sz="2800" dirty="0" smtClean="0">
                <a:latin typeface="Arial Narrow" pitchFamily="34" charset="0"/>
                <a:cs typeface="Times New Roman" pitchFamily="18" charset="0"/>
              </a:rPr>
              <a:t>Requires specialized media to grow</a:t>
            </a:r>
            <a:endParaRPr lang="en-US" altLang="en-US" sz="2800" u="sng" dirty="0" smtClean="0">
              <a:latin typeface="Arial Narrow" pitchFamily="34" charset="0"/>
              <a:cs typeface="Times New Roman" pitchFamily="18" charset="0"/>
            </a:endParaRPr>
          </a:p>
          <a:p>
            <a:pPr lvl="1" algn="just">
              <a:lnSpc>
                <a:spcPts val="2700"/>
              </a:lnSpc>
              <a:buFont typeface="Arial" pitchFamily="34" charset="0"/>
              <a:buChar char="•"/>
            </a:pPr>
            <a:r>
              <a:rPr lang="en-US" altLang="en-US" dirty="0" smtClean="0">
                <a:solidFill>
                  <a:srgbClr val="0070C0"/>
                </a:solidFill>
                <a:latin typeface="Arial Narrow" pitchFamily="34" charset="0"/>
                <a:cs typeface="Times New Roman" pitchFamily="18" charset="0"/>
              </a:rPr>
              <a:t>Cysteine and iron</a:t>
            </a:r>
            <a:r>
              <a:rPr lang="en-US" altLang="en-US" dirty="0" smtClean="0">
                <a:latin typeface="Arial Narrow" pitchFamily="34" charset="0"/>
                <a:cs typeface="Times New Roman" pitchFamily="18" charset="0"/>
              </a:rPr>
              <a:t> are essential for growth</a:t>
            </a:r>
          </a:p>
          <a:p>
            <a:pPr algn="just" eaLnBrk="1" hangingPunct="1">
              <a:lnSpc>
                <a:spcPts val="2700"/>
              </a:lnSpc>
            </a:pPr>
            <a:endParaRPr lang="en-US" altLang="en-US" sz="2800" dirty="0" smtClean="0">
              <a:latin typeface="Arial Narrow" pitchFamily="34" charset="0"/>
              <a:cs typeface="Times New Roman" pitchFamily="18" charset="0"/>
            </a:endParaRPr>
          </a:p>
        </p:txBody>
      </p:sp>
      <p:sp>
        <p:nvSpPr>
          <p:cNvPr id="44544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4544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07E8074-9F8D-442D-A7FC-6A9AE2C2223D}" type="slidenum">
              <a:rPr lang="ar-SA" altLang="en-US" smtClean="0">
                <a:solidFill>
                  <a:srgbClr val="898989"/>
                </a:solidFill>
                <a:latin typeface="Calibri" pitchFamily="34" charset="0"/>
              </a:rPr>
              <a:pPr eaLnBrk="1" hangingPunct="1"/>
              <a:t>283</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122921186"/>
      </p:ext>
    </p:extLst>
  </p:cSld>
  <p:clrMapOvr>
    <a:masterClrMapping/>
  </p:clrMapOvr>
  <p:transition/>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228600"/>
            <a:ext cx="8229600" cy="838200"/>
          </a:xfrm>
        </p:spPr>
        <p:txBody>
          <a:bodyPr>
            <a:normAutofit fontScale="90000"/>
          </a:bodyPr>
          <a:lstStyle/>
          <a:p>
            <a:pPr>
              <a:defRPr/>
            </a:pPr>
            <a:r>
              <a:rPr lang="en-US" sz="5400" b="1" i="1" dirty="0" smtClean="0">
                <a:solidFill>
                  <a:srgbClr val="002060"/>
                </a:solidFill>
                <a:latin typeface="Arial Narrow" pitchFamily="34" charset="0"/>
                <a:ea typeface="+mj-ea"/>
                <a:cs typeface="Times New Roman" pitchFamily="18" charset="0"/>
              </a:rPr>
              <a:t>L. </a:t>
            </a:r>
            <a:r>
              <a:rPr lang="en-US" sz="5400" b="1" i="1" dirty="0" err="1" smtClean="0">
                <a:solidFill>
                  <a:srgbClr val="002060"/>
                </a:solidFill>
                <a:latin typeface="Arial Narrow" pitchFamily="34" charset="0"/>
                <a:ea typeface="+mj-ea"/>
                <a:cs typeface="Times New Roman" pitchFamily="18" charset="0"/>
              </a:rPr>
              <a:t>pneumophila</a:t>
            </a:r>
            <a:endParaRPr lang="en-US" sz="5400" b="1" dirty="0" smtClean="0">
              <a:solidFill>
                <a:srgbClr val="002060"/>
              </a:solidFill>
              <a:ea typeface="+mj-ea"/>
            </a:endParaRPr>
          </a:p>
        </p:txBody>
      </p:sp>
      <p:sp>
        <p:nvSpPr>
          <p:cNvPr id="446467" name="Rectangle 3"/>
          <p:cNvSpPr>
            <a:spLocks noGrp="1" noChangeArrowheads="1"/>
          </p:cNvSpPr>
          <p:nvPr>
            <p:ph idx="1"/>
          </p:nvPr>
        </p:nvSpPr>
        <p:spPr>
          <a:xfrm>
            <a:off x="228600" y="1143000"/>
            <a:ext cx="8763000" cy="5257800"/>
          </a:xfrm>
        </p:spPr>
        <p:txBody>
          <a:bodyPr/>
          <a:lstStyle/>
          <a:p>
            <a:pPr algn="just">
              <a:lnSpc>
                <a:spcPts val="2900"/>
              </a:lnSpc>
            </a:pPr>
            <a:r>
              <a:rPr lang="en-US" altLang="en-US" dirty="0" smtClean="0">
                <a:latin typeface="Arial Narrow" pitchFamily="34" charset="0"/>
              </a:rPr>
              <a:t>Reservoir principally aquatic</a:t>
            </a:r>
          </a:p>
          <a:p>
            <a:pPr algn="just">
              <a:lnSpc>
                <a:spcPts val="2900"/>
              </a:lnSpc>
            </a:pPr>
            <a:r>
              <a:rPr lang="en-US" altLang="en-US" i="1" dirty="0" smtClean="0">
                <a:latin typeface="Arial Narrow" pitchFamily="34" charset="0"/>
              </a:rPr>
              <a:t>L. </a:t>
            </a:r>
            <a:r>
              <a:rPr lang="en-US" altLang="en-US" i="1" dirty="0" err="1" smtClean="0">
                <a:latin typeface="Arial Narrow" pitchFamily="34" charset="0"/>
              </a:rPr>
              <a:t>pneumophila</a:t>
            </a:r>
            <a:r>
              <a:rPr lang="en-US" altLang="en-US" i="1" dirty="0" smtClean="0">
                <a:latin typeface="Arial Narrow" pitchFamily="34" charset="0"/>
              </a:rPr>
              <a:t> </a:t>
            </a:r>
            <a:r>
              <a:rPr lang="en-US" altLang="en-US" dirty="0" smtClean="0">
                <a:latin typeface="Arial Narrow" pitchFamily="34" charset="0"/>
              </a:rPr>
              <a:t>is not a free-living organism but an intracellular parasite of amoebae</a:t>
            </a:r>
          </a:p>
          <a:p>
            <a:pPr algn="just">
              <a:lnSpc>
                <a:spcPts val="2900"/>
              </a:lnSpc>
            </a:pPr>
            <a:r>
              <a:rPr lang="en-US" altLang="en-US" dirty="0" smtClean="0">
                <a:latin typeface="Arial Narrow" pitchFamily="34" charset="0"/>
              </a:rPr>
              <a:t>Natural environment</a:t>
            </a:r>
          </a:p>
          <a:p>
            <a:pPr lvl="1" algn="just">
              <a:lnSpc>
                <a:spcPts val="2900"/>
              </a:lnSpc>
            </a:pPr>
            <a:r>
              <a:rPr lang="en-US" altLang="en-US" sz="3200" dirty="0" smtClean="0">
                <a:latin typeface="Arial Narrow" pitchFamily="34" charset="0"/>
              </a:rPr>
              <a:t>Lakes and rivers</a:t>
            </a:r>
          </a:p>
          <a:p>
            <a:pPr algn="just">
              <a:lnSpc>
                <a:spcPts val="2900"/>
              </a:lnSpc>
            </a:pPr>
            <a:r>
              <a:rPr lang="en-US" altLang="en-US" dirty="0" smtClean="0">
                <a:latin typeface="Arial Narrow" pitchFamily="34" charset="0"/>
              </a:rPr>
              <a:t>Artificial environment</a:t>
            </a:r>
          </a:p>
          <a:p>
            <a:pPr lvl="1" algn="just">
              <a:lnSpc>
                <a:spcPts val="2900"/>
              </a:lnSpc>
            </a:pPr>
            <a:r>
              <a:rPr lang="en-US" altLang="en-US" sz="3200" dirty="0" smtClean="0">
                <a:latin typeface="Arial Narrow" pitchFamily="34" charset="0"/>
              </a:rPr>
              <a:t>Showers, taps, air conditioning system</a:t>
            </a:r>
          </a:p>
          <a:p>
            <a:pPr lvl="1" algn="just">
              <a:lnSpc>
                <a:spcPts val="2900"/>
              </a:lnSpc>
            </a:pPr>
            <a:r>
              <a:rPr lang="en-US" altLang="en-US" sz="3200" dirty="0" smtClean="0">
                <a:latin typeface="Arial Narrow" pitchFamily="34" charset="0"/>
              </a:rPr>
              <a:t>Normally found in hot water (up to 50</a:t>
            </a:r>
            <a:r>
              <a:rPr lang="en-US" altLang="en-US" sz="3200" baseline="30000" dirty="0" smtClean="0">
                <a:latin typeface="Arial Narrow" pitchFamily="34" charset="0"/>
              </a:rPr>
              <a:t>0</a:t>
            </a:r>
            <a:r>
              <a:rPr lang="en-US" altLang="en-US" sz="3200" dirty="0" smtClean="0">
                <a:latin typeface="Arial Narrow" pitchFamily="34" charset="0"/>
              </a:rPr>
              <a:t>C) tanks </a:t>
            </a:r>
          </a:p>
          <a:p>
            <a:pPr lvl="1" algn="just">
              <a:lnSpc>
                <a:spcPts val="2900"/>
              </a:lnSpc>
            </a:pPr>
            <a:r>
              <a:rPr lang="en-US" altLang="en-US" sz="3200" dirty="0" smtClean="0">
                <a:latin typeface="Arial Narrow" pitchFamily="34" charset="0"/>
              </a:rPr>
              <a:t>Multiply in pipes in sediment &amp; live many years</a:t>
            </a:r>
          </a:p>
          <a:p>
            <a:pPr lvl="1" algn="just">
              <a:lnSpc>
                <a:spcPts val="2900"/>
              </a:lnSpc>
            </a:pPr>
            <a:r>
              <a:rPr lang="en-US" altLang="en-US" sz="3200" dirty="0" smtClean="0">
                <a:latin typeface="Arial Narrow" pitchFamily="34" charset="0"/>
              </a:rPr>
              <a:t>Sediment provides shelter and nutrition for other bacteria that can supply cysteine</a:t>
            </a:r>
          </a:p>
          <a:p>
            <a:pPr algn="just">
              <a:lnSpc>
                <a:spcPts val="2900"/>
              </a:lnSpc>
            </a:pPr>
            <a:r>
              <a:rPr lang="en-US" altLang="en-US" sz="3000" dirty="0">
                <a:latin typeface="Arial Narrow" pitchFamily="34" charset="0"/>
                <a:cs typeface="Times New Roman" pitchFamily="18" charset="0"/>
              </a:rPr>
              <a:t>Important to detect </a:t>
            </a:r>
            <a:r>
              <a:rPr lang="en-US" altLang="en-US" sz="3000" i="1" dirty="0">
                <a:latin typeface="Arial Narrow" pitchFamily="34" charset="0"/>
                <a:cs typeface="Times New Roman" pitchFamily="18" charset="0"/>
              </a:rPr>
              <a:t>L. </a:t>
            </a:r>
            <a:r>
              <a:rPr lang="en-US" altLang="en-US" sz="3000" i="1" dirty="0" err="1">
                <a:latin typeface="Arial Narrow" pitchFamily="34" charset="0"/>
                <a:cs typeface="Times New Roman" pitchFamily="18" charset="0"/>
              </a:rPr>
              <a:t>pneumophila</a:t>
            </a:r>
            <a:r>
              <a:rPr lang="en-US" altLang="en-US" sz="3000" i="1" dirty="0">
                <a:latin typeface="Arial Narrow" pitchFamily="34" charset="0"/>
                <a:cs typeface="Times New Roman" pitchFamily="18" charset="0"/>
              </a:rPr>
              <a:t> </a:t>
            </a:r>
            <a:r>
              <a:rPr lang="en-US" altLang="en-US" sz="3000" dirty="0" smtClean="0">
                <a:latin typeface="Arial Narrow" pitchFamily="34" charset="0"/>
                <a:cs typeface="Times New Roman" pitchFamily="18" charset="0"/>
              </a:rPr>
              <a:t>serogroup1 </a:t>
            </a:r>
            <a:r>
              <a:rPr lang="en-US" altLang="en-US" sz="3000" dirty="0">
                <a:latin typeface="Arial Narrow" pitchFamily="34" charset="0"/>
                <a:cs typeface="Times New Roman" pitchFamily="18" charset="0"/>
              </a:rPr>
              <a:t>in </a:t>
            </a:r>
            <a:r>
              <a:rPr lang="en-US" altLang="en-US" sz="3000" dirty="0" smtClean="0">
                <a:latin typeface="Arial Narrow" pitchFamily="34" charset="0"/>
                <a:cs typeface="Times New Roman" pitchFamily="18" charset="0"/>
              </a:rPr>
              <a:t>water</a:t>
            </a:r>
            <a:endParaRPr lang="en-US" altLang="en-US" sz="3000" dirty="0">
              <a:latin typeface="Arial Narrow" pitchFamily="34" charset="0"/>
            </a:endParaRPr>
          </a:p>
        </p:txBody>
      </p:sp>
      <p:sp>
        <p:nvSpPr>
          <p:cNvPr id="446469"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dirty="0" smtClean="0">
              <a:solidFill>
                <a:srgbClr val="898989"/>
              </a:solidFill>
              <a:latin typeface="Calibri" pitchFamily="34" charset="0"/>
            </a:endParaRPr>
          </a:p>
        </p:txBody>
      </p:sp>
      <p:sp>
        <p:nvSpPr>
          <p:cNvPr id="44647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7D9AC3F-BB5B-4E5A-A189-352F6476302C}" type="slidenum">
              <a:rPr lang="ar-SA" altLang="en-US" smtClean="0">
                <a:solidFill>
                  <a:srgbClr val="898989"/>
                </a:solidFill>
                <a:latin typeface="Calibri" pitchFamily="34" charset="0"/>
              </a:rPr>
              <a:pPr eaLnBrk="1" hangingPunct="1"/>
              <a:t>284</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696958844"/>
      </p:ext>
    </p:extLst>
  </p:cSld>
  <p:clrMapOvr>
    <a:masterClrMapping/>
  </p:clrMapOvr>
  <p:transition/>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Title 6"/>
          <p:cNvSpPr>
            <a:spLocks noGrp="1"/>
          </p:cNvSpPr>
          <p:nvPr>
            <p:ph type="title"/>
          </p:nvPr>
        </p:nvSpPr>
        <p:spPr/>
        <p:txBody>
          <a:bodyPr/>
          <a:lstStyle/>
          <a:p>
            <a:r>
              <a:rPr lang="en-US" altLang="en-US" sz="4800" b="1" dirty="0" smtClean="0">
                <a:solidFill>
                  <a:srgbClr val="002060"/>
                </a:solidFill>
                <a:latin typeface="Arial Narrow" pitchFamily="34" charset="0"/>
                <a:cs typeface="Times New Roman" pitchFamily="18" charset="0"/>
              </a:rPr>
              <a:t>Legionnaires disease</a:t>
            </a:r>
            <a:endParaRPr lang="ar-SA" altLang="en-US" sz="4800" dirty="0" smtClean="0">
              <a:solidFill>
                <a:srgbClr val="002060"/>
              </a:solidFill>
            </a:endParaRPr>
          </a:p>
        </p:txBody>
      </p:sp>
      <p:sp>
        <p:nvSpPr>
          <p:cNvPr id="6" name="Content Placeholder 5"/>
          <p:cNvSpPr>
            <a:spLocks noGrp="1"/>
          </p:cNvSpPr>
          <p:nvPr>
            <p:ph idx="1"/>
          </p:nvPr>
        </p:nvSpPr>
        <p:spPr>
          <a:xfrm>
            <a:off x="304800" y="1752600"/>
            <a:ext cx="8534400" cy="4525963"/>
          </a:xfrm>
        </p:spPr>
        <p:txBody>
          <a:bodyPr/>
          <a:lstStyle/>
          <a:p>
            <a:pPr algn="just">
              <a:lnSpc>
                <a:spcPts val="3800"/>
              </a:lnSpc>
              <a:defRPr/>
            </a:pPr>
            <a:r>
              <a:rPr lang="en-US" sz="2800" dirty="0" smtClean="0">
                <a:latin typeface="Arial Narrow" pitchFamily="34" charset="0"/>
                <a:ea typeface="+mn-ea"/>
                <a:cs typeface="Times New Roman" pitchFamily="18" charset="0"/>
              </a:rPr>
              <a:t>The portal of entry is the respiratory tract via </a:t>
            </a:r>
            <a:r>
              <a:rPr lang="en-US" sz="2800" dirty="0" smtClean="0">
                <a:latin typeface="Arial Narrow" pitchFamily="34" charset="0"/>
                <a:ea typeface="+mn-ea"/>
              </a:rPr>
              <a:t>inhalation</a:t>
            </a:r>
          </a:p>
          <a:p>
            <a:pPr algn="just">
              <a:lnSpc>
                <a:spcPts val="3800"/>
              </a:lnSpc>
              <a:defRPr/>
            </a:pPr>
            <a:r>
              <a:rPr lang="en-US" sz="2800" dirty="0">
                <a:latin typeface="Arial Narrow" pitchFamily="34" charset="0"/>
                <a:ea typeface="+mn-ea"/>
                <a:cs typeface="Times New Roman" pitchFamily="18" charset="0"/>
              </a:rPr>
              <a:t>Legionellae are associated with water-based aerosols</a:t>
            </a:r>
          </a:p>
          <a:p>
            <a:pPr marL="517525" indent="-514350" algn="just">
              <a:lnSpc>
                <a:spcPts val="3800"/>
              </a:lnSpc>
              <a:buFont typeface="+mj-lt"/>
              <a:buAutoNum type="arabicPeriod"/>
              <a:defRPr/>
            </a:pPr>
            <a:r>
              <a:rPr lang="en-US" sz="2800" dirty="0">
                <a:latin typeface="Arial Narrow" pitchFamily="34" charset="0"/>
                <a:ea typeface="+mn-ea"/>
                <a:cs typeface="Times New Roman" pitchFamily="18" charset="0"/>
              </a:rPr>
              <a:t>Air conditioning cooling towers</a:t>
            </a:r>
          </a:p>
          <a:p>
            <a:pPr marL="517525" indent="-514350" algn="just">
              <a:lnSpc>
                <a:spcPts val="3800"/>
              </a:lnSpc>
              <a:buFont typeface="+mj-lt"/>
              <a:buAutoNum type="arabicPeriod"/>
              <a:defRPr/>
            </a:pPr>
            <a:r>
              <a:rPr lang="en-US" sz="2800" dirty="0" smtClean="0">
                <a:latin typeface="Arial Narrow" pitchFamily="34" charset="0"/>
                <a:ea typeface="+mn-ea"/>
                <a:cs typeface="Times New Roman" pitchFamily="18" charset="0"/>
              </a:rPr>
              <a:t>Sauna</a:t>
            </a:r>
          </a:p>
          <a:p>
            <a:pPr marL="517525" indent="-514350" algn="just">
              <a:lnSpc>
                <a:spcPts val="3800"/>
              </a:lnSpc>
              <a:defRPr/>
            </a:pPr>
            <a:r>
              <a:rPr lang="en-US" sz="2800" dirty="0" smtClean="0">
                <a:latin typeface="Arial Narrow" pitchFamily="34" charset="0"/>
                <a:ea typeface="+mn-ea"/>
                <a:cs typeface="Times New Roman" pitchFamily="18" charset="0"/>
              </a:rPr>
              <a:t>Person </a:t>
            </a:r>
            <a:r>
              <a:rPr lang="en-US" sz="2800" dirty="0">
                <a:latin typeface="Arial Narrow" pitchFamily="34" charset="0"/>
                <a:ea typeface="+mn-ea"/>
                <a:cs typeface="Times New Roman" pitchFamily="18" charset="0"/>
              </a:rPr>
              <a:t>to person spread does not occur</a:t>
            </a:r>
          </a:p>
          <a:p>
            <a:pPr algn="just">
              <a:lnSpc>
                <a:spcPts val="3800"/>
              </a:lnSpc>
              <a:defRPr/>
            </a:pPr>
            <a:r>
              <a:rPr lang="en-US" sz="2800" dirty="0">
                <a:latin typeface="Arial Narrow" pitchFamily="34" charset="0"/>
                <a:ea typeface="+mn-ea"/>
                <a:cs typeface="Times New Roman" pitchFamily="18" charset="0"/>
              </a:rPr>
              <a:t>Nosocomial infections</a:t>
            </a:r>
          </a:p>
          <a:p>
            <a:pPr lvl="1" algn="just">
              <a:lnSpc>
                <a:spcPts val="3800"/>
              </a:lnSpc>
              <a:defRPr/>
            </a:pPr>
            <a:r>
              <a:rPr lang="en-US" dirty="0">
                <a:latin typeface="Arial Narrow" pitchFamily="34" charset="0"/>
                <a:ea typeface="+mn-ea"/>
                <a:cs typeface="Times New Roman" pitchFamily="18" charset="0"/>
              </a:rPr>
              <a:t>Due to </a:t>
            </a:r>
            <a:r>
              <a:rPr lang="en-US" dirty="0" smtClean="0">
                <a:latin typeface="Arial Narrow" pitchFamily="34" charset="0"/>
                <a:ea typeface="+mn-ea"/>
                <a:cs typeface="Times New Roman" pitchFamily="18" charset="0"/>
              </a:rPr>
              <a:t>presence </a:t>
            </a:r>
            <a:r>
              <a:rPr lang="en-US" dirty="0">
                <a:latin typeface="Arial Narrow" pitchFamily="34" charset="0"/>
                <a:ea typeface="+mn-ea"/>
                <a:cs typeface="Times New Roman" pitchFamily="18" charset="0"/>
              </a:rPr>
              <a:t>of </a:t>
            </a:r>
            <a:r>
              <a:rPr lang="en-US" dirty="0" smtClean="0">
                <a:latin typeface="Arial Narrow" pitchFamily="34" charset="0"/>
                <a:ea typeface="+mn-ea"/>
                <a:cs typeface="Times New Roman" pitchFamily="18" charset="0"/>
              </a:rPr>
              <a:t>bacteria </a:t>
            </a:r>
            <a:r>
              <a:rPr lang="en-US" dirty="0">
                <a:latin typeface="Arial Narrow" pitchFamily="34" charset="0"/>
                <a:ea typeface="+mn-ea"/>
                <a:cs typeface="Times New Roman" pitchFamily="18" charset="0"/>
              </a:rPr>
              <a:t>in water taps, sinks </a:t>
            </a:r>
            <a:r>
              <a:rPr lang="en-US" dirty="0" smtClean="0">
                <a:latin typeface="Arial Narrow" pitchFamily="34" charset="0"/>
                <a:ea typeface="+mn-ea"/>
                <a:cs typeface="Times New Roman" pitchFamily="18" charset="0"/>
              </a:rPr>
              <a:t>&amp; showers</a:t>
            </a:r>
            <a:endParaRPr lang="en-US" dirty="0" smtClean="0">
              <a:latin typeface="Arial Narrow" pitchFamily="34" charset="0"/>
              <a:ea typeface="+mn-ea"/>
            </a:endParaRPr>
          </a:p>
        </p:txBody>
      </p:sp>
      <p:sp>
        <p:nvSpPr>
          <p:cNvPr id="448517" name="Footer Placeholder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4851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4C43E91-88A5-472E-98AA-93DD676358CD}" type="slidenum">
              <a:rPr lang="ar-SA" altLang="en-US" smtClean="0">
                <a:solidFill>
                  <a:srgbClr val="898989"/>
                </a:solidFill>
                <a:latin typeface="Calibri" pitchFamily="34" charset="0"/>
              </a:rPr>
              <a:pPr eaLnBrk="1" hangingPunct="1"/>
              <a:t>285</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3967624"/>
      </p:ext>
    </p:extLst>
  </p:cSld>
  <p:clrMapOvr>
    <a:masterClrMapping/>
  </p:clrMapOvr>
  <p:transition/>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Title 4"/>
          <p:cNvSpPr>
            <a:spLocks noGrp="1"/>
          </p:cNvSpPr>
          <p:nvPr>
            <p:ph type="title"/>
          </p:nvPr>
        </p:nvSpPr>
        <p:spPr/>
        <p:txBody>
          <a:bodyPr/>
          <a:lstStyle/>
          <a:p>
            <a:r>
              <a:rPr lang="en-US" altLang="en-US" sz="5400" b="1" smtClean="0">
                <a:solidFill>
                  <a:srgbClr val="002060"/>
                </a:solidFill>
                <a:latin typeface="Arial Narrow" pitchFamily="34" charset="0"/>
                <a:cs typeface="Times New Roman" pitchFamily="18" charset="0"/>
              </a:rPr>
              <a:t>Legionnaires disease</a:t>
            </a:r>
            <a:endParaRPr lang="en-US" altLang="en-US" sz="5400" smtClean="0">
              <a:solidFill>
                <a:srgbClr val="002060"/>
              </a:solidFill>
            </a:endParaRPr>
          </a:p>
        </p:txBody>
      </p:sp>
      <p:sp>
        <p:nvSpPr>
          <p:cNvPr id="449539" name="Content Placeholder 5"/>
          <p:cNvSpPr>
            <a:spLocks noGrp="1"/>
          </p:cNvSpPr>
          <p:nvPr>
            <p:ph idx="1"/>
          </p:nvPr>
        </p:nvSpPr>
        <p:spPr>
          <a:xfrm>
            <a:off x="304800" y="1524000"/>
            <a:ext cx="8382000" cy="4800600"/>
          </a:xfrm>
        </p:spPr>
        <p:txBody>
          <a:bodyPr/>
          <a:lstStyle/>
          <a:p>
            <a:pPr lvl="1" algn="just">
              <a:lnSpc>
                <a:spcPct val="150000"/>
              </a:lnSpc>
              <a:buFont typeface="Arial" pitchFamily="34" charset="0"/>
              <a:buChar char="•"/>
            </a:pPr>
            <a:r>
              <a:rPr lang="en-US" altLang="en-US" smtClean="0">
                <a:latin typeface="Arial Narrow" pitchFamily="34" charset="0"/>
              </a:rPr>
              <a:t>In general, healthy people rarely get disease</a:t>
            </a:r>
            <a:endParaRPr lang="en-US" altLang="en-US" b="1" smtClean="0">
              <a:solidFill>
                <a:srgbClr val="7030A0"/>
              </a:solidFill>
              <a:latin typeface="Arial Narrow" pitchFamily="34" charset="0"/>
              <a:cs typeface="Times New Roman" pitchFamily="18" charset="0"/>
            </a:endParaRPr>
          </a:p>
          <a:p>
            <a:pPr lvl="1" algn="just">
              <a:lnSpc>
                <a:spcPct val="150000"/>
              </a:lnSpc>
              <a:buFont typeface="Arial" pitchFamily="34" charset="0"/>
              <a:buChar char="•"/>
            </a:pPr>
            <a:r>
              <a:rPr lang="en-US" altLang="en-US" b="1" smtClean="0">
                <a:solidFill>
                  <a:srgbClr val="7030A0"/>
                </a:solidFill>
                <a:latin typeface="Arial Narrow" pitchFamily="34" charset="0"/>
                <a:cs typeface="Times New Roman" pitchFamily="18" charset="0"/>
              </a:rPr>
              <a:t>People under Risk</a:t>
            </a:r>
          </a:p>
          <a:p>
            <a:pPr lvl="1" algn="just">
              <a:lnSpc>
                <a:spcPct val="150000"/>
              </a:lnSpc>
              <a:buFont typeface="Arial" pitchFamily="34" charset="0"/>
              <a:buChar char="•"/>
            </a:pPr>
            <a:r>
              <a:rPr lang="en-US" altLang="en-US" smtClean="0">
                <a:latin typeface="Arial Narrow" pitchFamily="34" charset="0"/>
                <a:cs typeface="Times New Roman" pitchFamily="18" charset="0"/>
              </a:rPr>
              <a:t>People with defect in cell mediated immunity</a:t>
            </a:r>
          </a:p>
          <a:p>
            <a:pPr marL="1114425" lvl="2" indent="-457200" algn="just">
              <a:lnSpc>
                <a:spcPct val="150000"/>
              </a:lnSpc>
              <a:buFont typeface="Gill Sans MT" pitchFamily="34" charset="0"/>
              <a:buAutoNum type="arabicPeriod"/>
            </a:pPr>
            <a:r>
              <a:rPr lang="en-US" altLang="en-US" sz="2800" smtClean="0">
                <a:latin typeface="Arial Narrow" pitchFamily="34" charset="0"/>
                <a:cs typeface="Times New Roman" pitchFamily="18" charset="0"/>
              </a:rPr>
              <a:t>Typically occurred in older man who smokes and consumes substantial amount of alcohol</a:t>
            </a:r>
          </a:p>
          <a:p>
            <a:pPr marL="1114425" lvl="2" indent="-457200" algn="just">
              <a:lnSpc>
                <a:spcPct val="150000"/>
              </a:lnSpc>
              <a:buFont typeface="Gill Sans MT" pitchFamily="34" charset="0"/>
              <a:buAutoNum type="arabicPeriod"/>
            </a:pPr>
            <a:r>
              <a:rPr lang="en-US" altLang="en-US" sz="2800" smtClean="0">
                <a:latin typeface="Arial Narrow" pitchFamily="34" charset="0"/>
                <a:cs typeface="Times New Roman" pitchFamily="18" charset="0"/>
              </a:rPr>
              <a:t>Patients with AIDS, cancers, Renal transplants, patient treated with corticosteriods or elderly</a:t>
            </a:r>
          </a:p>
        </p:txBody>
      </p:sp>
      <p:sp>
        <p:nvSpPr>
          <p:cNvPr id="449541"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7889" name="Slide Number Placeholder 3"/>
          <p:cNvSpPr>
            <a:spLocks noGrp="1"/>
          </p:cNvSpPr>
          <p:nvPr>
            <p:ph type="sldNum" sz="quarter" idx="12"/>
          </p:nvPr>
        </p:nvSpPr>
        <p:spPr/>
        <p:txBody>
          <a:bodyPr rtlCol="0"/>
          <a:lstStyle/>
          <a:p>
            <a:pPr fontAlgn="auto">
              <a:spcBef>
                <a:spcPts val="0"/>
              </a:spcBef>
              <a:spcAft>
                <a:spcPts val="0"/>
              </a:spcAft>
              <a:defRPr/>
            </a:pPr>
            <a:fld id="{D77F7A24-5BCA-45A4-A278-5C9BD7B4CEB3}" type="slidenum">
              <a:rPr lang="en-US">
                <a:solidFill>
                  <a:schemeClr val="tx1">
                    <a:tint val="75000"/>
                  </a:schemeClr>
                </a:solidFill>
                <a:latin typeface="+mn-lt"/>
                <a:cs typeface="+mn-cs"/>
              </a:rPr>
              <a:pPr fontAlgn="auto">
                <a:spcBef>
                  <a:spcPts val="0"/>
                </a:spcBef>
                <a:spcAft>
                  <a:spcPts val="0"/>
                </a:spcAft>
                <a:defRPr/>
              </a:pPr>
              <a:t>286</a:t>
            </a:fld>
            <a:endParaRPr lang="en-US" dirty="0">
              <a:solidFill>
                <a:schemeClr val="tx1">
                  <a:tint val="75000"/>
                </a:schemeClr>
              </a:solidFill>
              <a:latin typeface="+mn-lt"/>
              <a:cs typeface="+mn-cs"/>
            </a:endParaRPr>
          </a:p>
        </p:txBody>
      </p:sp>
    </p:spTree>
    <p:extLst>
      <p:ext uri="{BB962C8B-B14F-4D97-AF65-F5344CB8AC3E}">
        <p14:creationId xmlns:p14="http://schemas.microsoft.com/office/powerpoint/2010/main" val="4236711257"/>
      </p:ext>
    </p:extLst>
  </p:cSld>
  <p:clrMapOvr>
    <a:masterClrMapping/>
  </p:clrMapOvr>
  <p:transition/>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Grp="1" noChangeArrowheads="1"/>
          </p:cNvSpPr>
          <p:nvPr>
            <p:ph type="title"/>
          </p:nvPr>
        </p:nvSpPr>
        <p:spPr>
          <a:xfrm>
            <a:off x="457200" y="304800"/>
            <a:ext cx="8229600" cy="1143000"/>
          </a:xfrm>
        </p:spPr>
        <p:txBody>
          <a:bodyPr/>
          <a:lstStyle/>
          <a:p>
            <a:r>
              <a:rPr lang="en-US" altLang="en-US" sz="4800" b="1" i="1" smtClean="0">
                <a:solidFill>
                  <a:srgbClr val="002060"/>
                </a:solidFill>
                <a:latin typeface="Arial Narrow" pitchFamily="34" charset="0"/>
                <a:cs typeface="Times New Roman" pitchFamily="18" charset="0"/>
              </a:rPr>
              <a:t>L. pneumophila</a:t>
            </a:r>
            <a:endParaRPr lang="en-US" altLang="en-US" sz="4800" smtClean="0">
              <a:solidFill>
                <a:srgbClr val="002060"/>
              </a:solidFill>
            </a:endParaRPr>
          </a:p>
        </p:txBody>
      </p:sp>
      <p:sp>
        <p:nvSpPr>
          <p:cNvPr id="448515" name="Rectangle 3"/>
          <p:cNvSpPr>
            <a:spLocks noGrp="1" noChangeArrowheads="1"/>
          </p:cNvSpPr>
          <p:nvPr>
            <p:ph idx="1"/>
          </p:nvPr>
        </p:nvSpPr>
        <p:spPr>
          <a:xfrm>
            <a:off x="304800" y="1447800"/>
            <a:ext cx="8534400" cy="4800600"/>
          </a:xfrm>
        </p:spPr>
        <p:txBody>
          <a:bodyPr/>
          <a:lstStyle/>
          <a:p>
            <a:pPr algn="just">
              <a:lnSpc>
                <a:spcPct val="150000"/>
              </a:lnSpc>
              <a:defRPr/>
            </a:pPr>
            <a:r>
              <a:rPr lang="en-US" altLang="en-US" dirty="0" smtClean="0">
                <a:solidFill>
                  <a:srgbClr val="7030A0"/>
                </a:solidFill>
                <a:latin typeface="Arial Narrow" pitchFamily="34" charset="0"/>
              </a:rPr>
              <a:t>Initial host response: </a:t>
            </a:r>
            <a:r>
              <a:rPr lang="en-US" altLang="en-US" dirty="0" smtClean="0">
                <a:latin typeface="Arial Narrow" pitchFamily="34" charset="0"/>
              </a:rPr>
              <a:t>acute inflammatory response of </a:t>
            </a:r>
            <a:r>
              <a:rPr lang="en-US" altLang="en-US" dirty="0" err="1" smtClean="0">
                <a:latin typeface="Arial Narrow" pitchFamily="34" charset="0"/>
              </a:rPr>
              <a:t>aveoli</a:t>
            </a:r>
            <a:r>
              <a:rPr lang="en-US" altLang="en-US" dirty="0" smtClean="0">
                <a:latin typeface="Arial Narrow" pitchFamily="34" charset="0"/>
              </a:rPr>
              <a:t> &amp; then bronchioles </a:t>
            </a:r>
            <a:r>
              <a:rPr lang="en-US" altLang="en-US" sz="2600" dirty="0" smtClean="0">
                <a:latin typeface="Arial Narrow" pitchFamily="34" charset="0"/>
              </a:rPr>
              <a:t>(similar to pneumococcal infection)</a:t>
            </a:r>
          </a:p>
          <a:p>
            <a:pPr algn="just">
              <a:lnSpc>
                <a:spcPct val="150000"/>
              </a:lnSpc>
              <a:defRPr/>
            </a:pPr>
            <a:r>
              <a:rPr lang="en-US" altLang="en-US" dirty="0" err="1" smtClean="0">
                <a:latin typeface="Arial Narrow" pitchFamily="34" charset="0"/>
              </a:rPr>
              <a:t>Neutrophils</a:t>
            </a:r>
            <a:r>
              <a:rPr lang="en-US" altLang="en-US" dirty="0" smtClean="0">
                <a:latin typeface="Arial Narrow" pitchFamily="34" charset="0"/>
              </a:rPr>
              <a:t> accumulate followed by macrophage</a:t>
            </a:r>
          </a:p>
          <a:p>
            <a:pPr algn="just">
              <a:lnSpc>
                <a:spcPct val="150000"/>
              </a:lnSpc>
              <a:defRPr/>
            </a:pPr>
            <a:r>
              <a:rPr lang="en-US" altLang="en-US" dirty="0" smtClean="0">
                <a:latin typeface="Arial Narrow" pitchFamily="34" charset="0"/>
              </a:rPr>
              <a:t>Different from pneumococcal infection</a:t>
            </a:r>
          </a:p>
          <a:p>
            <a:pPr marL="514350" indent="-514350" algn="just">
              <a:lnSpc>
                <a:spcPct val="150000"/>
              </a:lnSpc>
              <a:buFont typeface="+mj-lt"/>
              <a:buAutoNum type="arabicPeriod"/>
              <a:defRPr/>
            </a:pPr>
            <a:r>
              <a:rPr lang="en-US" altLang="en-US" dirty="0" smtClean="0">
                <a:latin typeface="Arial Narrow" pitchFamily="34" charset="0"/>
              </a:rPr>
              <a:t>Organisms located inside of macrophage</a:t>
            </a:r>
          </a:p>
          <a:p>
            <a:pPr marL="514350" indent="-514350" algn="just">
              <a:lnSpc>
                <a:spcPct val="150000"/>
              </a:lnSpc>
              <a:buFont typeface="+mj-lt"/>
              <a:buAutoNum type="arabicPeriod"/>
              <a:defRPr/>
            </a:pPr>
            <a:r>
              <a:rPr lang="en-US" altLang="en-US" dirty="0" smtClean="0">
                <a:latin typeface="Arial Narrow" pitchFamily="34" charset="0"/>
              </a:rPr>
              <a:t>Inhibit </a:t>
            </a:r>
            <a:r>
              <a:rPr lang="en-US" altLang="en-US" dirty="0" err="1" smtClean="0">
                <a:latin typeface="Arial Narrow" pitchFamily="34" charset="0"/>
              </a:rPr>
              <a:t>lysosomal</a:t>
            </a:r>
            <a:r>
              <a:rPr lang="en-US" altLang="en-US" dirty="0" smtClean="0">
                <a:latin typeface="Arial Narrow" pitchFamily="34" charset="0"/>
              </a:rPr>
              <a:t> fusion &amp; acidification of phagocyte</a:t>
            </a:r>
          </a:p>
        </p:txBody>
      </p:sp>
      <p:sp>
        <p:nvSpPr>
          <p:cNvPr id="45056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5056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07A1188-FC22-499B-B997-CC26F5429B19}" type="slidenum">
              <a:rPr lang="ar-SA" altLang="en-US" smtClean="0">
                <a:solidFill>
                  <a:srgbClr val="898989"/>
                </a:solidFill>
                <a:latin typeface="Calibri" pitchFamily="34" charset="0"/>
              </a:rPr>
              <a:pPr eaLnBrk="1" hangingPunct="1"/>
              <a:t>287</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601494040"/>
      </p:ext>
    </p:extLst>
  </p:cSld>
  <p:clrMapOvr>
    <a:masterClrMapping/>
  </p:clrMapOvr>
  <p:transition/>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Title 6"/>
          <p:cNvSpPr>
            <a:spLocks noGrp="1"/>
          </p:cNvSpPr>
          <p:nvPr>
            <p:ph type="title"/>
          </p:nvPr>
        </p:nvSpPr>
        <p:spPr>
          <a:xfrm>
            <a:off x="457200" y="274638"/>
            <a:ext cx="8229600" cy="1020762"/>
          </a:xfrm>
        </p:spPr>
        <p:txBody>
          <a:bodyPr/>
          <a:lstStyle/>
          <a:p>
            <a:r>
              <a:rPr lang="en-US" altLang="en-US" b="1" smtClean="0">
                <a:solidFill>
                  <a:srgbClr val="002060"/>
                </a:solidFill>
                <a:latin typeface="Arial Narrow" pitchFamily="34" charset="0"/>
              </a:rPr>
              <a:t>Clinical Presentations</a:t>
            </a:r>
            <a:endParaRPr lang="ar-SA" altLang="en-US" smtClean="0"/>
          </a:p>
        </p:txBody>
      </p:sp>
      <p:sp>
        <p:nvSpPr>
          <p:cNvPr id="451587" name="Content Placeholder 7"/>
          <p:cNvSpPr>
            <a:spLocks noGrp="1"/>
          </p:cNvSpPr>
          <p:nvPr>
            <p:ph idx="1"/>
          </p:nvPr>
        </p:nvSpPr>
        <p:spPr>
          <a:xfrm>
            <a:off x="457200" y="1066800"/>
            <a:ext cx="8229600" cy="5486400"/>
          </a:xfrm>
        </p:spPr>
        <p:txBody>
          <a:bodyPr/>
          <a:lstStyle/>
          <a:p>
            <a:pPr algn="just">
              <a:lnSpc>
                <a:spcPts val="3300"/>
              </a:lnSpc>
              <a:buFontTx/>
              <a:buChar char="•"/>
            </a:pPr>
            <a:r>
              <a:rPr lang="en-US" altLang="en-US" b="1" dirty="0" smtClean="0">
                <a:solidFill>
                  <a:srgbClr val="7030A0"/>
                </a:solidFill>
                <a:latin typeface="Arial Narrow" pitchFamily="34" charset="0"/>
                <a:cs typeface="Times New Roman" pitchFamily="18" charset="0"/>
              </a:rPr>
              <a:t>Pontiac fever</a:t>
            </a:r>
          </a:p>
          <a:p>
            <a:pPr lvl="1" algn="just">
              <a:lnSpc>
                <a:spcPts val="3300"/>
              </a:lnSpc>
              <a:buFontTx/>
              <a:buChar char="–"/>
            </a:pPr>
            <a:r>
              <a:rPr lang="en-US" altLang="en-US" dirty="0" smtClean="0">
                <a:latin typeface="Arial Narrow" pitchFamily="34" charset="0"/>
              </a:rPr>
              <a:t>Pontiac, Michigan in 1968</a:t>
            </a:r>
            <a:endParaRPr lang="en-US" altLang="en-US" dirty="0" smtClean="0">
              <a:latin typeface="Arial Narrow" pitchFamily="34" charset="0"/>
              <a:cs typeface="Times New Roman" pitchFamily="18" charset="0"/>
            </a:endParaRPr>
          </a:p>
          <a:p>
            <a:pPr lvl="1" algn="just">
              <a:lnSpc>
                <a:spcPts val="3300"/>
              </a:lnSpc>
              <a:buFontTx/>
              <a:buChar char="–"/>
            </a:pPr>
            <a:r>
              <a:rPr lang="en-US" altLang="en-US" dirty="0" smtClean="0">
                <a:latin typeface="Arial Narrow" pitchFamily="34" charset="0"/>
                <a:cs typeface="Times New Roman" pitchFamily="18" charset="0"/>
              </a:rPr>
              <a:t>Incubation period 1-2 days</a:t>
            </a:r>
          </a:p>
          <a:p>
            <a:pPr lvl="1" algn="just">
              <a:lnSpc>
                <a:spcPts val="3300"/>
              </a:lnSpc>
              <a:buFontTx/>
              <a:buChar char="–"/>
            </a:pPr>
            <a:r>
              <a:rPr lang="en-US" altLang="en-US" dirty="0" smtClean="0">
                <a:latin typeface="Arial Narrow" pitchFamily="34" charset="0"/>
                <a:cs typeface="Times New Roman" pitchFamily="18" charset="0"/>
              </a:rPr>
              <a:t>Flu-like, Milder (no mortality) and self-limiting </a:t>
            </a:r>
          </a:p>
          <a:p>
            <a:pPr lvl="1" algn="just">
              <a:lnSpc>
                <a:spcPts val="3300"/>
              </a:lnSpc>
              <a:buFontTx/>
              <a:buChar char="–"/>
            </a:pPr>
            <a:r>
              <a:rPr lang="en-US" altLang="en-US" dirty="0" smtClean="0">
                <a:latin typeface="Arial Narrow" pitchFamily="34" charset="0"/>
              </a:rPr>
              <a:t>Persists for 2-5 days, then spontaneously resolves</a:t>
            </a:r>
            <a:endParaRPr lang="en-US" altLang="en-US" dirty="0" smtClean="0">
              <a:latin typeface="Arial Narrow" pitchFamily="34" charset="0"/>
              <a:cs typeface="Times New Roman" pitchFamily="18" charset="0"/>
            </a:endParaRPr>
          </a:p>
          <a:p>
            <a:pPr algn="just">
              <a:lnSpc>
                <a:spcPts val="3300"/>
              </a:lnSpc>
              <a:buFontTx/>
              <a:buChar char="•"/>
            </a:pPr>
            <a:r>
              <a:rPr lang="en-US" altLang="en-US" b="1" dirty="0" smtClean="0">
                <a:solidFill>
                  <a:srgbClr val="7030A0"/>
                </a:solidFill>
                <a:latin typeface="Arial Narrow" pitchFamily="34" charset="0"/>
                <a:cs typeface="Times New Roman" pitchFamily="18" charset="0"/>
              </a:rPr>
              <a:t>Legionnaire's disease</a:t>
            </a:r>
          </a:p>
          <a:p>
            <a:pPr lvl="1" algn="just">
              <a:lnSpc>
                <a:spcPts val="3300"/>
              </a:lnSpc>
              <a:buFontTx/>
              <a:buChar char="–"/>
            </a:pPr>
            <a:r>
              <a:rPr lang="en-US" altLang="en-US" dirty="0" smtClean="0">
                <a:latin typeface="Arial Narrow" pitchFamily="34" charset="0"/>
                <a:cs typeface="Times New Roman" pitchFamily="18" charset="0"/>
              </a:rPr>
              <a:t> Incubation period 2-10 days</a:t>
            </a:r>
          </a:p>
          <a:p>
            <a:pPr lvl="1" algn="just">
              <a:lnSpc>
                <a:spcPts val="3300"/>
              </a:lnSpc>
              <a:buFontTx/>
              <a:buChar char="–"/>
            </a:pPr>
            <a:r>
              <a:rPr lang="en-US" altLang="en-US" dirty="0" smtClean="0">
                <a:latin typeface="Arial Narrow" pitchFamily="34" charset="0"/>
                <a:cs typeface="Times New Roman" pitchFamily="18" charset="0"/>
              </a:rPr>
              <a:t> Atypical pneumonia</a:t>
            </a:r>
          </a:p>
          <a:p>
            <a:pPr lvl="1" algn="just">
              <a:lnSpc>
                <a:spcPts val="3300"/>
              </a:lnSpc>
              <a:buFontTx/>
              <a:buChar char="–"/>
            </a:pPr>
            <a:r>
              <a:rPr lang="en-US" altLang="en-US" dirty="0" smtClean="0">
                <a:latin typeface="Arial Narrow" pitchFamily="34" charset="0"/>
                <a:cs typeface="Times New Roman" pitchFamily="18" charset="0"/>
              </a:rPr>
              <a:t>Most cases resolve spontaneously in 7-10 days but</a:t>
            </a:r>
          </a:p>
          <a:p>
            <a:pPr lvl="1" algn="just">
              <a:lnSpc>
                <a:spcPts val="3300"/>
              </a:lnSpc>
              <a:buFontTx/>
              <a:buChar char="–"/>
            </a:pPr>
            <a:r>
              <a:rPr lang="en-US" altLang="en-US" dirty="0" smtClean="0">
                <a:latin typeface="Arial Narrow" pitchFamily="34" charset="0"/>
                <a:cs typeface="Times New Roman" pitchFamily="18" charset="0"/>
              </a:rPr>
              <a:t>In older or </a:t>
            </a:r>
            <a:r>
              <a:rPr lang="en-US" altLang="en-US" dirty="0" err="1" smtClean="0">
                <a:latin typeface="Arial Narrow" pitchFamily="34" charset="0"/>
                <a:cs typeface="Times New Roman" pitchFamily="18" charset="0"/>
              </a:rPr>
              <a:t>immunocomprmised</a:t>
            </a:r>
            <a:r>
              <a:rPr lang="en-US" altLang="en-US" dirty="0" smtClean="0">
                <a:latin typeface="Arial Narrow" pitchFamily="34" charset="0"/>
                <a:cs typeface="Times New Roman" pitchFamily="18" charset="0"/>
              </a:rPr>
              <a:t> may be fatal</a:t>
            </a:r>
          </a:p>
          <a:p>
            <a:pPr lvl="1" algn="just">
              <a:lnSpc>
                <a:spcPts val="3300"/>
              </a:lnSpc>
              <a:buFontTx/>
              <a:buChar char="–"/>
            </a:pPr>
            <a:r>
              <a:rPr lang="en-US" altLang="en-US" dirty="0" smtClean="0">
                <a:latin typeface="Arial Narrow" pitchFamily="34" charset="0"/>
                <a:cs typeface="Times New Roman" pitchFamily="18" charset="0"/>
              </a:rPr>
              <a:t>15-75% mortality</a:t>
            </a:r>
          </a:p>
          <a:p>
            <a:pPr>
              <a:lnSpc>
                <a:spcPts val="3300"/>
              </a:lnSpc>
            </a:pPr>
            <a:endParaRPr lang="ar-SA" altLang="en-US" dirty="0" smtClean="0"/>
          </a:p>
        </p:txBody>
      </p:sp>
      <p:sp>
        <p:nvSpPr>
          <p:cNvPr id="451589" name="Footer Placeholder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39937" name="Slide Number Placeholder 3"/>
          <p:cNvSpPr>
            <a:spLocks noGrp="1"/>
          </p:cNvSpPr>
          <p:nvPr>
            <p:ph type="sldNum" sz="quarter" idx="12"/>
          </p:nvPr>
        </p:nvSpPr>
        <p:spPr/>
        <p:txBody>
          <a:bodyPr rtlCol="0"/>
          <a:lstStyle/>
          <a:p>
            <a:pPr fontAlgn="auto">
              <a:spcBef>
                <a:spcPts val="0"/>
              </a:spcBef>
              <a:spcAft>
                <a:spcPts val="0"/>
              </a:spcAft>
              <a:defRPr/>
            </a:pPr>
            <a:fld id="{540493CA-63C6-4393-9DA7-0448FAB02A19}" type="slidenum">
              <a:rPr lang="en-US">
                <a:solidFill>
                  <a:schemeClr val="tx1">
                    <a:tint val="75000"/>
                  </a:schemeClr>
                </a:solidFill>
                <a:latin typeface="+mn-lt"/>
                <a:cs typeface="+mn-cs"/>
              </a:rPr>
              <a:pPr fontAlgn="auto">
                <a:spcBef>
                  <a:spcPts val="0"/>
                </a:spcBef>
                <a:spcAft>
                  <a:spcPts val="0"/>
                </a:spcAft>
                <a:defRPr/>
              </a:pPr>
              <a:t>288</a:t>
            </a:fld>
            <a:endParaRPr lang="en-US" dirty="0">
              <a:solidFill>
                <a:schemeClr val="tx1">
                  <a:tint val="75000"/>
                </a:schemeClr>
              </a:solidFill>
              <a:latin typeface="+mn-lt"/>
              <a:cs typeface="+mn-cs"/>
            </a:endParaRPr>
          </a:p>
        </p:txBody>
      </p:sp>
    </p:spTree>
    <p:extLst>
      <p:ext uri="{BB962C8B-B14F-4D97-AF65-F5344CB8AC3E}">
        <p14:creationId xmlns:p14="http://schemas.microsoft.com/office/powerpoint/2010/main" val="1214484420"/>
      </p:ext>
    </p:extLst>
  </p:cSld>
  <p:clrMapOvr>
    <a:masterClrMapping/>
  </p:clrMapOvr>
  <p:transition/>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b="1" dirty="0" smtClean="0">
                <a:solidFill>
                  <a:srgbClr val="002060"/>
                </a:solidFill>
                <a:latin typeface="Arial Narrow" pitchFamily="34" charset="0"/>
                <a:ea typeface="+mj-ea"/>
                <a:cs typeface="Times New Roman" pitchFamily="18" charset="0"/>
              </a:rPr>
              <a:t>Laboratory Diagnosis of </a:t>
            </a:r>
            <a:r>
              <a:rPr lang="en-US" b="1" i="1" dirty="0" smtClean="0">
                <a:solidFill>
                  <a:srgbClr val="002060"/>
                </a:solidFill>
                <a:latin typeface="Arial Narrow" pitchFamily="34" charset="0"/>
                <a:ea typeface="+mj-ea"/>
                <a:cs typeface="Times New Roman" pitchFamily="18" charset="0"/>
              </a:rPr>
              <a:t>Legionella</a:t>
            </a:r>
            <a:endParaRPr lang="en-US" dirty="0">
              <a:solidFill>
                <a:srgbClr val="002060"/>
              </a:solidFill>
              <a:ea typeface="+mj-ea"/>
            </a:endParaRPr>
          </a:p>
        </p:txBody>
      </p:sp>
      <p:sp>
        <p:nvSpPr>
          <p:cNvPr id="453635" name="Content Placeholder 2"/>
          <p:cNvSpPr>
            <a:spLocks noGrp="1"/>
          </p:cNvSpPr>
          <p:nvPr>
            <p:ph idx="1"/>
          </p:nvPr>
        </p:nvSpPr>
        <p:spPr>
          <a:xfrm>
            <a:off x="457200" y="1371600"/>
            <a:ext cx="8458200" cy="5181600"/>
          </a:xfrm>
        </p:spPr>
        <p:txBody>
          <a:bodyPr/>
          <a:lstStyle/>
          <a:p>
            <a:pPr algn="just">
              <a:lnSpc>
                <a:spcPts val="3000"/>
              </a:lnSpc>
            </a:pPr>
            <a:r>
              <a:rPr lang="en-US" altLang="en-US" sz="2800" b="1" dirty="0" smtClean="0">
                <a:solidFill>
                  <a:srgbClr val="7030A0"/>
                </a:solidFill>
                <a:latin typeface="Arial Narrow" pitchFamily="34" charset="0"/>
                <a:cs typeface="Times New Roman" pitchFamily="18" charset="0"/>
              </a:rPr>
              <a:t>Specimen: </a:t>
            </a:r>
            <a:r>
              <a:rPr lang="en-US" altLang="en-US" sz="2800" dirty="0" smtClean="0">
                <a:latin typeface="Arial Narrow" pitchFamily="34" charset="0"/>
                <a:cs typeface="Times New Roman" pitchFamily="18" charset="0"/>
              </a:rPr>
              <a:t>sputum and blood</a:t>
            </a:r>
          </a:p>
          <a:p>
            <a:pPr algn="just">
              <a:lnSpc>
                <a:spcPts val="3000"/>
              </a:lnSpc>
            </a:pPr>
            <a:r>
              <a:rPr lang="en-US" altLang="en-US" sz="2800" b="1" dirty="0" smtClean="0">
                <a:solidFill>
                  <a:srgbClr val="7030A0"/>
                </a:solidFill>
                <a:latin typeface="Arial Narrow" pitchFamily="34" charset="0"/>
                <a:cs typeface="Times New Roman" pitchFamily="18" charset="0"/>
              </a:rPr>
              <a:t>Culture:</a:t>
            </a:r>
            <a:r>
              <a:rPr lang="en-US" altLang="en-US" sz="2800" dirty="0" smtClean="0">
                <a:latin typeface="Arial Narrow" pitchFamily="34" charset="0"/>
                <a:cs typeface="Times New Roman" pitchFamily="18" charset="0"/>
              </a:rPr>
              <a:t> on Buffered Charcoal Yeast Extract Agar (BCYE)</a:t>
            </a:r>
          </a:p>
          <a:p>
            <a:pPr lvl="1" algn="just">
              <a:lnSpc>
                <a:spcPts val="3000"/>
              </a:lnSpc>
            </a:pPr>
            <a:r>
              <a:rPr lang="en-US" altLang="en-US" dirty="0" smtClean="0">
                <a:latin typeface="Arial Narrow" pitchFamily="34" charset="0"/>
              </a:rPr>
              <a:t>Grow after 3-5 days</a:t>
            </a:r>
          </a:p>
          <a:p>
            <a:pPr lvl="1" algn="just">
              <a:lnSpc>
                <a:spcPts val="3000"/>
              </a:lnSpc>
            </a:pPr>
            <a:r>
              <a:rPr lang="en-US" altLang="en-US" dirty="0" smtClean="0">
                <a:latin typeface="Arial Narrow" pitchFamily="34" charset="0"/>
              </a:rPr>
              <a:t>Appear as small colonies with ground glass appearance</a:t>
            </a:r>
            <a:endParaRPr lang="en-US" altLang="en-US" dirty="0" smtClean="0">
              <a:latin typeface="Arial Narrow" pitchFamily="34" charset="0"/>
              <a:cs typeface="Times New Roman" pitchFamily="18" charset="0"/>
            </a:endParaRPr>
          </a:p>
          <a:p>
            <a:pPr algn="just" eaLnBrk="1" hangingPunct="1">
              <a:lnSpc>
                <a:spcPts val="3000"/>
              </a:lnSpc>
              <a:buFontTx/>
              <a:buChar char="•"/>
            </a:pPr>
            <a:r>
              <a:rPr lang="en-US" altLang="en-US" b="1" dirty="0" smtClean="0">
                <a:solidFill>
                  <a:srgbClr val="7030A0"/>
                </a:solidFill>
                <a:latin typeface="Arial Narrow" pitchFamily="34" charset="0"/>
              </a:rPr>
              <a:t>Microscopy -</a:t>
            </a:r>
            <a:r>
              <a:rPr lang="en-US" altLang="en-US" dirty="0" smtClean="0">
                <a:latin typeface="Arial Narrow" pitchFamily="34" charset="0"/>
              </a:rPr>
              <a:t>Difficult because of </a:t>
            </a:r>
          </a:p>
          <a:p>
            <a:pPr lvl="1" algn="just" eaLnBrk="1" hangingPunct="1">
              <a:lnSpc>
                <a:spcPts val="3000"/>
              </a:lnSpc>
              <a:buFontTx/>
              <a:buChar char="•"/>
            </a:pPr>
            <a:r>
              <a:rPr lang="en-US" altLang="en-US" dirty="0" smtClean="0">
                <a:latin typeface="Arial Narrow" pitchFamily="34" charset="0"/>
              </a:rPr>
              <a:t>Lack of staining </a:t>
            </a:r>
          </a:p>
          <a:p>
            <a:pPr lvl="1" algn="just" eaLnBrk="1" hangingPunct="1">
              <a:lnSpc>
                <a:spcPts val="3000"/>
              </a:lnSpc>
              <a:buFontTx/>
              <a:buChar char="•"/>
            </a:pPr>
            <a:r>
              <a:rPr lang="en-US" altLang="en-US" dirty="0" smtClean="0">
                <a:latin typeface="Arial Narrow" pitchFamily="34" charset="0"/>
              </a:rPr>
              <a:t>Intracellular nature</a:t>
            </a:r>
          </a:p>
          <a:p>
            <a:pPr lvl="1" algn="just" eaLnBrk="1" hangingPunct="1">
              <a:lnSpc>
                <a:spcPts val="3000"/>
              </a:lnSpc>
              <a:buFontTx/>
              <a:buChar char="•"/>
            </a:pPr>
            <a:r>
              <a:rPr lang="en-US" altLang="en-US" dirty="0" smtClean="0">
                <a:latin typeface="Arial Narrow" pitchFamily="34" charset="0"/>
              </a:rPr>
              <a:t>Require large number of organisms to detect</a:t>
            </a:r>
            <a:endParaRPr lang="en-US" altLang="en-US" dirty="0" smtClean="0">
              <a:latin typeface="Arial Narrow" pitchFamily="34" charset="0"/>
              <a:cs typeface="Times New Roman" pitchFamily="18" charset="0"/>
            </a:endParaRPr>
          </a:p>
          <a:p>
            <a:pPr algn="just" eaLnBrk="1" hangingPunct="1">
              <a:lnSpc>
                <a:spcPts val="3000"/>
              </a:lnSpc>
            </a:pPr>
            <a:r>
              <a:rPr lang="en-US" altLang="en-US" sz="2800" b="1" dirty="0" smtClean="0">
                <a:solidFill>
                  <a:srgbClr val="7030A0"/>
                </a:solidFill>
                <a:latin typeface="Arial Narrow" pitchFamily="34" charset="0"/>
                <a:cs typeface="Times New Roman" pitchFamily="18" charset="0"/>
              </a:rPr>
              <a:t>Detection of antigen </a:t>
            </a:r>
            <a:r>
              <a:rPr lang="en-US" altLang="en-US" sz="2800" dirty="0" smtClean="0">
                <a:latin typeface="Arial Narrow" pitchFamily="34" charset="0"/>
                <a:cs typeface="Times New Roman" pitchFamily="18" charset="0"/>
              </a:rPr>
              <a:t>in respiratory secretion or urine</a:t>
            </a:r>
          </a:p>
          <a:p>
            <a:pPr algn="just" eaLnBrk="1" hangingPunct="1">
              <a:lnSpc>
                <a:spcPts val="3000"/>
              </a:lnSpc>
            </a:pPr>
            <a:r>
              <a:rPr lang="en-US" altLang="en-US" sz="2800" b="1" dirty="0" err="1" smtClean="0">
                <a:solidFill>
                  <a:srgbClr val="7030A0"/>
                </a:solidFill>
                <a:latin typeface="Arial Narrow" pitchFamily="34" charset="0"/>
                <a:cs typeface="Times New Roman" pitchFamily="18" charset="0"/>
              </a:rPr>
              <a:t>Seroconversion</a:t>
            </a:r>
            <a:r>
              <a:rPr lang="en-US" altLang="en-US" sz="2800" b="1" dirty="0" smtClean="0">
                <a:solidFill>
                  <a:srgbClr val="7030A0"/>
                </a:solidFill>
                <a:latin typeface="Arial Narrow" pitchFamily="34" charset="0"/>
                <a:cs typeface="Times New Roman" pitchFamily="18" charset="0"/>
              </a:rPr>
              <a:t>:</a:t>
            </a:r>
            <a:r>
              <a:rPr lang="en-US" altLang="en-US" sz="2800" dirty="0" smtClean="0">
                <a:latin typeface="Arial Narrow" pitchFamily="34" charset="0"/>
                <a:cs typeface="Times New Roman" pitchFamily="18" charset="0"/>
              </a:rPr>
              <a:t> ≥4 fold rise in specific serum antibody titer</a:t>
            </a:r>
          </a:p>
          <a:p>
            <a:pPr algn="just" eaLnBrk="1" hangingPunct="1">
              <a:lnSpc>
                <a:spcPts val="3000"/>
              </a:lnSpc>
            </a:pPr>
            <a:r>
              <a:rPr lang="en-US" altLang="en-US" sz="2800" b="1" dirty="0" smtClean="0">
                <a:solidFill>
                  <a:srgbClr val="7030A0"/>
                </a:solidFill>
                <a:latin typeface="Arial Narrow" pitchFamily="34" charset="0"/>
                <a:cs typeface="Times New Roman" pitchFamily="18" charset="0"/>
              </a:rPr>
              <a:t>Direct fluorescent antibody (DFA) staining</a:t>
            </a:r>
          </a:p>
          <a:p>
            <a:pPr algn="just">
              <a:lnSpc>
                <a:spcPts val="3000"/>
              </a:lnSpc>
            </a:pPr>
            <a:endParaRPr lang="en-US" altLang="en-US" sz="2800" dirty="0" smtClean="0"/>
          </a:p>
        </p:txBody>
      </p:sp>
      <p:sp>
        <p:nvSpPr>
          <p:cNvPr id="453637"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45363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A2B7547-BB66-4AB5-9E64-63F88B2BA898}" type="slidenum">
              <a:rPr lang="ar-SA" altLang="en-US" smtClean="0">
                <a:solidFill>
                  <a:srgbClr val="898989"/>
                </a:solidFill>
                <a:latin typeface="Calibri" pitchFamily="34" charset="0"/>
              </a:rPr>
              <a:pPr eaLnBrk="1" hangingPunct="1"/>
              <a:t>289</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125186318"/>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381000" y="122238"/>
            <a:ext cx="8229600" cy="639762"/>
          </a:xfrm>
        </p:spPr>
        <p:txBody>
          <a:bodyPr/>
          <a:lstStyle/>
          <a:p>
            <a:pPr eaLnBrk="1" hangingPunct="1"/>
            <a:r>
              <a:rPr lang="en-US" altLang="en-US" b="1" smtClean="0">
                <a:solidFill>
                  <a:srgbClr val="002060"/>
                </a:solidFill>
              </a:rPr>
              <a:t>Mechanism of Pathogenicity</a:t>
            </a:r>
            <a:endParaRPr lang="ar-SA" altLang="en-US" b="1" smtClean="0"/>
          </a:p>
        </p:txBody>
      </p:sp>
      <p:sp>
        <p:nvSpPr>
          <p:cNvPr id="3" name="Content Placeholder 2"/>
          <p:cNvSpPr>
            <a:spLocks noGrp="1"/>
          </p:cNvSpPr>
          <p:nvPr>
            <p:ph idx="1"/>
          </p:nvPr>
        </p:nvSpPr>
        <p:spPr>
          <a:xfrm>
            <a:off x="304800" y="990600"/>
            <a:ext cx="8763000" cy="5410200"/>
          </a:xfrm>
        </p:spPr>
        <p:txBody>
          <a:bodyPr rtlCol="0">
            <a:noAutofit/>
          </a:bodyPr>
          <a:lstStyle/>
          <a:p>
            <a:pPr marL="571500" indent="-571500" algn="just" eaLnBrk="1" fontAlgn="auto" hangingPunct="1">
              <a:lnSpc>
                <a:spcPts val="3300"/>
              </a:lnSpc>
              <a:spcAft>
                <a:spcPts val="0"/>
              </a:spcAft>
              <a:buFont typeface="+mj-lt"/>
              <a:buAutoNum type="romanUcPeriod" startAt="2"/>
              <a:defRPr/>
            </a:pPr>
            <a:r>
              <a:rPr lang="en-US" b="1" dirty="0" smtClean="0">
                <a:solidFill>
                  <a:srgbClr val="FF0000"/>
                </a:solidFill>
                <a:ea typeface="+mn-ea"/>
              </a:rPr>
              <a:t>Damage and Toxigensis</a:t>
            </a:r>
          </a:p>
          <a:p>
            <a:pPr marL="514350" indent="-514350" eaLnBrk="1" fontAlgn="auto" hangingPunct="1">
              <a:lnSpc>
                <a:spcPts val="3300"/>
              </a:lnSpc>
              <a:spcAft>
                <a:spcPts val="0"/>
              </a:spcAft>
              <a:buFont typeface="+mj-lt"/>
              <a:buAutoNum type="arabicPeriod"/>
              <a:defRPr/>
            </a:pPr>
            <a:r>
              <a:rPr lang="en-US" b="1" dirty="0" smtClean="0">
                <a:solidFill>
                  <a:srgbClr val="7030A0"/>
                </a:solidFill>
                <a:ea typeface="+mn-ea"/>
              </a:rPr>
              <a:t>Using the Host's Nutrients</a:t>
            </a:r>
          </a:p>
          <a:p>
            <a:pPr marL="571500" indent="-571500" algn="just" eaLnBrk="1" fontAlgn="auto" hangingPunct="1">
              <a:lnSpc>
                <a:spcPts val="3300"/>
              </a:lnSpc>
              <a:spcAft>
                <a:spcPts val="0"/>
              </a:spcAft>
              <a:defRPr/>
            </a:pPr>
            <a:r>
              <a:rPr lang="en-US" dirty="0" smtClean="0">
                <a:ea typeface="+mn-ea"/>
              </a:rPr>
              <a:t>Bacteria take Fe from host's iron transport proteins </a:t>
            </a:r>
          </a:p>
          <a:p>
            <a:pPr marL="571500" indent="-571500" algn="just" eaLnBrk="1" fontAlgn="auto" hangingPunct="1">
              <a:lnSpc>
                <a:spcPts val="3300"/>
              </a:lnSpc>
              <a:spcAft>
                <a:spcPts val="0"/>
              </a:spcAft>
              <a:defRPr/>
            </a:pPr>
            <a:r>
              <a:rPr lang="en-US" dirty="0" smtClean="0">
                <a:ea typeface="+mn-ea"/>
              </a:rPr>
              <a:t>Bacteria secrete </a:t>
            </a:r>
            <a:r>
              <a:rPr lang="en-US" dirty="0" err="1" smtClean="0">
                <a:ea typeface="+mn-ea"/>
              </a:rPr>
              <a:t>siderophores</a:t>
            </a:r>
            <a:r>
              <a:rPr lang="en-US" dirty="0" smtClean="0">
                <a:ea typeface="+mn-ea"/>
              </a:rPr>
              <a:t>, which bind Fe</a:t>
            </a:r>
            <a:endParaRPr lang="en-US" b="1" dirty="0" smtClean="0">
              <a:ea typeface="+mn-ea"/>
            </a:endParaRPr>
          </a:p>
          <a:p>
            <a:pPr marL="571500" indent="-571500" algn="just" eaLnBrk="1" fontAlgn="auto" hangingPunct="1">
              <a:lnSpc>
                <a:spcPts val="3300"/>
              </a:lnSpc>
              <a:spcAft>
                <a:spcPts val="0"/>
              </a:spcAft>
              <a:buFont typeface="+mj-lt"/>
              <a:buAutoNum type="arabicPeriod" startAt="2"/>
              <a:defRPr/>
            </a:pPr>
            <a:r>
              <a:rPr lang="en-US" b="1" dirty="0" smtClean="0">
                <a:solidFill>
                  <a:srgbClr val="7030A0"/>
                </a:solidFill>
                <a:ea typeface="+mn-ea"/>
              </a:rPr>
              <a:t>Direct Damage</a:t>
            </a:r>
          </a:p>
          <a:p>
            <a:pPr marL="571500" indent="-571500" algn="just" eaLnBrk="1" fontAlgn="auto" hangingPunct="1">
              <a:lnSpc>
                <a:spcPts val="3300"/>
              </a:lnSpc>
              <a:spcAft>
                <a:spcPts val="0"/>
              </a:spcAft>
              <a:defRPr/>
            </a:pPr>
            <a:r>
              <a:rPr lang="en-US" dirty="0" smtClean="0">
                <a:ea typeface="+mn-ea"/>
              </a:rPr>
              <a:t>Host cells can be destroyed when pathogens metabolize and multiply inside the host cell</a:t>
            </a:r>
            <a:endParaRPr lang="en-US" b="1" dirty="0" smtClean="0">
              <a:ea typeface="+mn-ea"/>
            </a:endParaRPr>
          </a:p>
          <a:p>
            <a:pPr marL="571500" indent="-571500" algn="just" eaLnBrk="1" fontAlgn="auto" hangingPunct="1">
              <a:lnSpc>
                <a:spcPts val="3300"/>
              </a:lnSpc>
              <a:spcAft>
                <a:spcPts val="0"/>
              </a:spcAft>
              <a:buFont typeface="+mj-lt"/>
              <a:buAutoNum type="arabicPeriod" startAt="3"/>
              <a:defRPr/>
            </a:pPr>
            <a:r>
              <a:rPr lang="en-US" b="1" dirty="0" smtClean="0">
                <a:solidFill>
                  <a:srgbClr val="7030A0"/>
                </a:solidFill>
                <a:ea typeface="+mn-ea"/>
              </a:rPr>
              <a:t>Toxins</a:t>
            </a:r>
          </a:p>
          <a:p>
            <a:pPr marL="971550" lvl="1" indent="-571500" algn="just" eaLnBrk="1" fontAlgn="auto" hangingPunct="1">
              <a:lnSpc>
                <a:spcPts val="3300"/>
              </a:lnSpc>
              <a:spcAft>
                <a:spcPts val="0"/>
              </a:spcAft>
              <a:buFont typeface="+mj-lt"/>
              <a:buAutoNum type="alphaUcPeriod"/>
              <a:defRPr/>
            </a:pPr>
            <a:r>
              <a:rPr lang="en-US" sz="3200" b="1" dirty="0" err="1" smtClean="0">
                <a:solidFill>
                  <a:srgbClr val="0070C0"/>
                </a:solidFill>
              </a:rPr>
              <a:t>Exotoxin</a:t>
            </a:r>
            <a:endParaRPr lang="en-US" sz="3200" b="1" dirty="0" smtClean="0">
              <a:solidFill>
                <a:srgbClr val="0070C0"/>
              </a:solidFill>
            </a:endParaRPr>
          </a:p>
          <a:p>
            <a:pPr marL="971550" lvl="1" indent="-571500" algn="just" eaLnBrk="1" fontAlgn="auto" hangingPunct="1">
              <a:lnSpc>
                <a:spcPts val="3300"/>
              </a:lnSpc>
              <a:spcAft>
                <a:spcPts val="0"/>
              </a:spcAft>
              <a:buFont typeface="+mj-lt"/>
              <a:buAutoNum type="alphaUcPeriod"/>
              <a:defRPr/>
            </a:pPr>
            <a:r>
              <a:rPr lang="en-US" sz="3200" b="1" dirty="0" err="1" smtClean="0">
                <a:solidFill>
                  <a:srgbClr val="0070C0"/>
                </a:solidFill>
              </a:rPr>
              <a:t>Endoxins</a:t>
            </a:r>
            <a:endParaRPr lang="en-US" sz="3200" b="1" dirty="0" smtClean="0">
              <a:solidFill>
                <a:srgbClr val="0070C0"/>
              </a:solidFill>
            </a:endParaRPr>
          </a:p>
        </p:txBody>
      </p:sp>
      <p:sp>
        <p:nvSpPr>
          <p:cNvPr id="47109"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7110" name="Slide Number Placeholder 4"/>
          <p:cNvSpPr>
            <a:spLocks noGrp="1"/>
          </p:cNvSpPr>
          <p:nvPr>
            <p:ph type="sldNum" sz="quarter" idx="12"/>
          </p:nvPr>
        </p:nvSpPr>
        <p:spPr bwMode="auto">
          <a:noFill/>
          <a:ln>
            <a:miter lim="800000"/>
            <a:headEnd/>
            <a:tailEnd/>
          </a:ln>
        </p:spPr>
        <p:txBody>
          <a:bodyPr/>
          <a:lstStyle/>
          <a:p>
            <a:fld id="{7460C5F2-3B66-4863-9DCB-43919B2CED27}" type="slidenum">
              <a:rPr lang="ar-SA" altLang="en-US" smtClean="0">
                <a:cs typeface="Calibri" pitchFamily="34" charset="0"/>
              </a:rPr>
              <a:pPr/>
              <a:t>29</a:t>
            </a:fld>
            <a:endParaRPr lang="ar-SA" altLang="en-US" smtClean="0">
              <a:cs typeface="Calibri" pitchFamily="34" charset="0"/>
            </a:endParaRPr>
          </a:p>
        </p:txBody>
      </p:sp>
    </p:spTree>
    <p:extLst>
      <p:ext uri="{BB962C8B-B14F-4D97-AF65-F5344CB8AC3E}">
        <p14:creationId xmlns:p14="http://schemas.microsoft.com/office/powerpoint/2010/main" val="4248923667"/>
      </p:ext>
    </p:ext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Title 1"/>
          <p:cNvSpPr>
            <a:spLocks noGrp="1"/>
          </p:cNvSpPr>
          <p:nvPr>
            <p:ph type="title"/>
          </p:nvPr>
        </p:nvSpPr>
        <p:spPr/>
        <p:txBody>
          <a:bodyPr/>
          <a:lstStyle/>
          <a:p>
            <a:r>
              <a:rPr lang="en-US" b="1" smtClean="0">
                <a:solidFill>
                  <a:srgbClr val="FF0000"/>
                </a:solidFill>
                <a:latin typeface="Arial Narrow" pitchFamily="34" charset="0"/>
              </a:rPr>
              <a:t>Yersinia, Francisella and Brucella</a:t>
            </a:r>
            <a:endParaRPr lang="ar-SA" b="1" smtClean="0">
              <a:solidFill>
                <a:srgbClr val="FF0000"/>
              </a:solidFill>
              <a:latin typeface="Arial Narrow" pitchFamily="34" charset="0"/>
            </a:endParaRPr>
          </a:p>
        </p:txBody>
      </p:sp>
      <p:sp>
        <p:nvSpPr>
          <p:cNvPr id="3" name="Content Placeholder 2"/>
          <p:cNvSpPr>
            <a:spLocks noGrp="1"/>
          </p:cNvSpPr>
          <p:nvPr>
            <p:ph idx="1"/>
          </p:nvPr>
        </p:nvSpPr>
        <p:spPr>
          <a:xfrm>
            <a:off x="381000" y="1219200"/>
            <a:ext cx="8610600" cy="5334000"/>
          </a:xfrm>
        </p:spPr>
        <p:txBody>
          <a:bodyPr>
            <a:normAutofit fontScale="92500" lnSpcReduction="20000"/>
          </a:bodyPr>
          <a:lstStyle/>
          <a:p>
            <a:pPr algn="just">
              <a:defRPr/>
            </a:pPr>
            <a:r>
              <a:rPr lang="en-US" sz="2800" dirty="0" smtClean="0">
                <a:latin typeface="Arial Narrow" pitchFamily="34" charset="0"/>
              </a:rPr>
              <a:t>Small Gram-negative rods</a:t>
            </a:r>
          </a:p>
          <a:p>
            <a:pPr algn="just">
              <a:defRPr/>
            </a:pPr>
            <a:r>
              <a:rPr lang="en-US" sz="2800" dirty="0" err="1" smtClean="0">
                <a:latin typeface="Arial Narrow" pitchFamily="34" charset="0"/>
              </a:rPr>
              <a:t>Zoontic</a:t>
            </a:r>
            <a:r>
              <a:rPr lang="en-US" sz="2800" dirty="0" smtClean="0">
                <a:latin typeface="Arial Narrow" pitchFamily="34" charset="0"/>
              </a:rPr>
              <a:t> diseases</a:t>
            </a:r>
          </a:p>
          <a:p>
            <a:pPr algn="just">
              <a:defRPr/>
            </a:pPr>
            <a:r>
              <a:rPr lang="en-US" sz="2800" dirty="0" smtClean="0">
                <a:solidFill>
                  <a:srgbClr val="7030A0"/>
                </a:solidFill>
                <a:latin typeface="Arial Narrow" pitchFamily="34" charset="0"/>
              </a:rPr>
              <a:t>True pathogens:  </a:t>
            </a:r>
            <a:r>
              <a:rPr lang="en-US" sz="2800" dirty="0" smtClean="0">
                <a:latin typeface="Arial Narrow" pitchFamily="34" charset="0"/>
              </a:rPr>
              <a:t>isolation always    associated with disease; i.e., always  clinically significant</a:t>
            </a:r>
          </a:p>
          <a:p>
            <a:pPr algn="just">
              <a:defRPr/>
            </a:pPr>
            <a:r>
              <a:rPr lang="en-US" sz="2800" dirty="0" smtClean="0">
                <a:solidFill>
                  <a:srgbClr val="CC0000"/>
                </a:solidFill>
                <a:latin typeface="Arial Narrow" pitchFamily="34" charset="0"/>
              </a:rPr>
              <a:t>NOTE</a:t>
            </a:r>
            <a:r>
              <a:rPr lang="en-US" sz="2800" dirty="0" smtClean="0">
                <a:latin typeface="Arial Narrow" pitchFamily="34" charset="0"/>
              </a:rPr>
              <a:t>: Previously studied </a:t>
            </a:r>
            <a:r>
              <a:rPr lang="en-US" sz="2800" dirty="0" err="1" smtClean="0">
                <a:latin typeface="Arial Narrow" pitchFamily="34" charset="0"/>
              </a:rPr>
              <a:t>nonfermenters</a:t>
            </a:r>
            <a:r>
              <a:rPr lang="en-US" sz="2800" dirty="0" smtClean="0">
                <a:latin typeface="Arial Narrow" pitchFamily="34" charset="0"/>
              </a:rPr>
              <a:t>   were all opportunistic pathogens  </a:t>
            </a:r>
          </a:p>
          <a:p>
            <a:pPr algn="just">
              <a:defRPr/>
            </a:pPr>
            <a:r>
              <a:rPr lang="en-US" sz="2800" dirty="0" smtClean="0">
                <a:latin typeface="Arial Narrow" pitchFamily="34" charset="0"/>
              </a:rPr>
              <a:t>Very virulent and able to penetrate any body area they touch</a:t>
            </a:r>
          </a:p>
          <a:p>
            <a:pPr lvl="1" algn="just">
              <a:defRPr/>
            </a:pPr>
            <a:r>
              <a:rPr lang="en-US" sz="2600" dirty="0" smtClean="0">
                <a:latin typeface="Arial Narrow" pitchFamily="34" charset="0"/>
              </a:rPr>
              <a:t>Skin through insect bite, animal bite or direct contact with animals</a:t>
            </a:r>
          </a:p>
          <a:p>
            <a:pPr lvl="1" algn="just">
              <a:defRPr/>
            </a:pPr>
            <a:r>
              <a:rPr lang="en-US" sz="2600" dirty="0" smtClean="0">
                <a:latin typeface="Arial Narrow" pitchFamily="34" charset="0"/>
              </a:rPr>
              <a:t>Lung after inhalation of infected aerosolized matter</a:t>
            </a:r>
          </a:p>
          <a:p>
            <a:pPr algn="just">
              <a:defRPr/>
            </a:pPr>
            <a:r>
              <a:rPr lang="en-US" sz="2800" dirty="0" smtClean="0">
                <a:latin typeface="Arial Narrow" pitchFamily="34" charset="0"/>
              </a:rPr>
              <a:t>Non-fermentative</a:t>
            </a:r>
          </a:p>
          <a:p>
            <a:pPr algn="just">
              <a:defRPr/>
            </a:pPr>
            <a:r>
              <a:rPr lang="en-US" sz="2800" dirty="0" smtClean="0">
                <a:latin typeface="Arial Narrow" pitchFamily="34" charset="0"/>
              </a:rPr>
              <a:t>Facultative intracellular pathogens</a:t>
            </a:r>
          </a:p>
          <a:p>
            <a:pPr algn="just">
              <a:defRPr/>
            </a:pPr>
            <a:r>
              <a:rPr lang="en-US" sz="2800" dirty="0" smtClean="0">
                <a:latin typeface="Arial Narrow" pitchFamily="34" charset="0"/>
              </a:rPr>
              <a:t>Common treatment: Aminoglycosides and/or Doxycycline which must be given for prolonged period so as to reach the hidden intracellular bacteria</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290</a:t>
            </a:fld>
            <a:endParaRPr lang="ar-SA" altLang="en-US"/>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68313" y="304800"/>
            <a:ext cx="8229600" cy="347663"/>
          </a:xfrm>
        </p:spPr>
        <p:txBody>
          <a:bodyPr>
            <a:normAutofit fontScale="90000"/>
          </a:bodyPr>
          <a:lstStyle/>
          <a:p>
            <a:pPr eaLnBrk="1" hangingPunct="1">
              <a:defRPr/>
            </a:pPr>
            <a:r>
              <a:rPr lang="en-US" b="1" dirty="0" smtClean="0">
                <a:solidFill>
                  <a:srgbClr val="FF0000"/>
                </a:solidFill>
                <a:latin typeface="Arial Narrow" pitchFamily="34" charset="0"/>
              </a:rPr>
              <a:t>1. </a:t>
            </a:r>
            <a:r>
              <a:rPr lang="en-US" b="1" dirty="0" err="1" smtClean="0">
                <a:solidFill>
                  <a:srgbClr val="FF0000"/>
                </a:solidFill>
                <a:latin typeface="Arial Narrow" pitchFamily="34" charset="0"/>
              </a:rPr>
              <a:t>Brucella</a:t>
            </a:r>
            <a:endParaRPr lang="ar-SA" b="1" dirty="0" smtClean="0">
              <a:solidFill>
                <a:srgbClr val="FF0000"/>
              </a:solidFill>
              <a:latin typeface="Arial Narrow" pitchFamily="34" charset="0"/>
            </a:endParaRPr>
          </a:p>
        </p:txBody>
      </p:sp>
      <p:sp>
        <p:nvSpPr>
          <p:cNvPr id="349187" name="Rectangle 3"/>
          <p:cNvSpPr>
            <a:spLocks noGrp="1" noChangeArrowheads="1"/>
          </p:cNvSpPr>
          <p:nvPr>
            <p:ph idx="1"/>
          </p:nvPr>
        </p:nvSpPr>
        <p:spPr>
          <a:xfrm>
            <a:off x="152400" y="762000"/>
            <a:ext cx="8713788" cy="5878513"/>
          </a:xfrm>
        </p:spPr>
        <p:txBody>
          <a:bodyPr/>
          <a:lstStyle/>
          <a:p>
            <a:pPr algn="just" eaLnBrk="1" hangingPunct="1">
              <a:lnSpc>
                <a:spcPts val="3100"/>
              </a:lnSpc>
            </a:pPr>
            <a:r>
              <a:rPr lang="en-US" sz="2600" dirty="0" err="1" smtClean="0">
                <a:latin typeface="Arial Narrow" pitchFamily="34" charset="0"/>
              </a:rPr>
              <a:t>Brucella</a:t>
            </a:r>
            <a:r>
              <a:rPr lang="en-US" sz="2600" dirty="0" smtClean="0">
                <a:latin typeface="Arial Narrow" pitchFamily="34" charset="0"/>
              </a:rPr>
              <a:t> are </a:t>
            </a:r>
            <a:r>
              <a:rPr lang="en-US" sz="2600" dirty="0" smtClean="0">
                <a:solidFill>
                  <a:srgbClr val="FF0000"/>
                </a:solidFill>
                <a:latin typeface="Arial Narrow" pitchFamily="34" charset="0"/>
              </a:rPr>
              <a:t>small gram-negative </a:t>
            </a:r>
            <a:r>
              <a:rPr lang="en-US" sz="2600" dirty="0" err="1" smtClean="0">
                <a:solidFill>
                  <a:srgbClr val="FF0000"/>
                </a:solidFill>
                <a:latin typeface="Arial Narrow" pitchFamily="34" charset="0"/>
              </a:rPr>
              <a:t>coccobacilli</a:t>
            </a:r>
            <a:r>
              <a:rPr lang="en-US" sz="2600" dirty="0" smtClean="0">
                <a:solidFill>
                  <a:srgbClr val="FF0000"/>
                </a:solidFill>
                <a:latin typeface="Arial Narrow" pitchFamily="34" charset="0"/>
              </a:rPr>
              <a:t>, strict aerobic, non-fermentative</a:t>
            </a:r>
            <a:r>
              <a:rPr lang="en-US" sz="2600" dirty="0" smtClean="0">
                <a:latin typeface="Arial Narrow" pitchFamily="34" charset="0"/>
              </a:rPr>
              <a:t> lacking a capsule, flagella, </a:t>
            </a:r>
            <a:r>
              <a:rPr lang="en-US" sz="2600" dirty="0" err="1" smtClean="0">
                <a:latin typeface="Arial Narrow" pitchFamily="34" charset="0"/>
              </a:rPr>
              <a:t>endospores</a:t>
            </a:r>
            <a:r>
              <a:rPr lang="en-US" sz="2600" dirty="0" smtClean="0">
                <a:latin typeface="Arial Narrow" pitchFamily="34" charset="0"/>
              </a:rPr>
              <a:t> </a:t>
            </a:r>
          </a:p>
          <a:p>
            <a:pPr algn="just" eaLnBrk="1" hangingPunct="1">
              <a:lnSpc>
                <a:spcPts val="3100"/>
              </a:lnSpc>
            </a:pPr>
            <a:r>
              <a:rPr lang="en-US" sz="2600" b="1" dirty="0" err="1" smtClean="0">
                <a:latin typeface="Arial Narrow" pitchFamily="34" charset="0"/>
              </a:rPr>
              <a:t>Oxidase</a:t>
            </a:r>
            <a:r>
              <a:rPr lang="en-US" sz="2600" dirty="0" smtClean="0">
                <a:latin typeface="Arial Narrow" pitchFamily="34" charset="0"/>
              </a:rPr>
              <a:t> and </a:t>
            </a:r>
            <a:r>
              <a:rPr lang="en-US" sz="2600" b="1" dirty="0" smtClean="0">
                <a:latin typeface="Arial Narrow" pitchFamily="34" charset="0"/>
              </a:rPr>
              <a:t>catalase</a:t>
            </a:r>
            <a:r>
              <a:rPr lang="en-US" sz="2600" dirty="0" smtClean="0">
                <a:latin typeface="Arial Narrow" pitchFamily="34" charset="0"/>
              </a:rPr>
              <a:t> are positive</a:t>
            </a:r>
          </a:p>
          <a:p>
            <a:pPr algn="just">
              <a:lnSpc>
                <a:spcPts val="3100"/>
              </a:lnSpc>
            </a:pPr>
            <a:r>
              <a:rPr lang="en-US" sz="2600" dirty="0" smtClean="0">
                <a:latin typeface="Arial Narrow" pitchFamily="34" charset="0"/>
              </a:rPr>
              <a:t>Some species require 5-10% CO</a:t>
            </a:r>
            <a:r>
              <a:rPr lang="en-US" sz="2600" baseline="-25000" dirty="0" smtClean="0">
                <a:latin typeface="Arial Narrow" pitchFamily="34" charset="0"/>
              </a:rPr>
              <a:t>2</a:t>
            </a:r>
            <a:r>
              <a:rPr lang="en-US" sz="2600" dirty="0" smtClean="0">
                <a:latin typeface="Arial Narrow" pitchFamily="34" charset="0"/>
              </a:rPr>
              <a:t> (</a:t>
            </a:r>
            <a:r>
              <a:rPr lang="en-US" sz="2400" i="1" dirty="0" smtClean="0">
                <a:latin typeface="Arial Narrow" pitchFamily="34" charset="0"/>
              </a:rPr>
              <a:t>B. </a:t>
            </a:r>
            <a:r>
              <a:rPr lang="en-US" sz="2400" i="1" dirty="0" err="1" smtClean="0">
                <a:latin typeface="Arial Narrow" pitchFamily="34" charset="0"/>
              </a:rPr>
              <a:t>abortus</a:t>
            </a:r>
            <a:r>
              <a:rPr lang="en-US" sz="2400" i="1" dirty="0" smtClean="0">
                <a:latin typeface="Arial Narrow" pitchFamily="34" charset="0"/>
              </a:rPr>
              <a:t> </a:t>
            </a:r>
            <a:r>
              <a:rPr lang="en-US" sz="2400" dirty="0" smtClean="0">
                <a:latin typeface="Arial Narrow" pitchFamily="34" charset="0"/>
              </a:rPr>
              <a:t>)</a:t>
            </a:r>
            <a:r>
              <a:rPr lang="en-US" sz="2400" i="1" dirty="0" smtClean="0">
                <a:latin typeface="Arial Narrow" pitchFamily="34" charset="0"/>
              </a:rPr>
              <a:t> </a:t>
            </a:r>
            <a:r>
              <a:rPr lang="en-US" sz="2600" dirty="0" smtClean="0">
                <a:latin typeface="Arial Narrow" pitchFamily="34" charset="0"/>
              </a:rPr>
              <a:t>for primary isolation in Lab.</a:t>
            </a:r>
          </a:p>
          <a:p>
            <a:pPr algn="just" eaLnBrk="1" hangingPunct="1">
              <a:lnSpc>
                <a:spcPts val="3100"/>
              </a:lnSpc>
            </a:pPr>
            <a:r>
              <a:rPr lang="en-US" sz="2600" dirty="0" smtClean="0">
                <a:latin typeface="Arial Narrow" pitchFamily="34" charset="0"/>
              </a:rPr>
              <a:t>Requires specialized media and prolonged incubation for growth in culture</a:t>
            </a:r>
          </a:p>
          <a:p>
            <a:pPr algn="just" eaLnBrk="1" hangingPunct="1">
              <a:lnSpc>
                <a:spcPts val="3100"/>
              </a:lnSpc>
            </a:pPr>
            <a:r>
              <a:rPr lang="en-US" sz="2600" dirty="0" smtClean="0">
                <a:latin typeface="Arial Narrow" pitchFamily="34" charset="0"/>
              </a:rPr>
              <a:t>Facultative Intracellular pathogen</a:t>
            </a:r>
          </a:p>
          <a:p>
            <a:pPr algn="just" eaLnBrk="1" hangingPunct="1">
              <a:lnSpc>
                <a:spcPts val="3100"/>
              </a:lnSpc>
            </a:pPr>
            <a:r>
              <a:rPr lang="en-US" sz="2600" dirty="0" err="1" smtClean="0">
                <a:latin typeface="Arial Narrow" pitchFamily="34" charset="0"/>
              </a:rPr>
              <a:t>Brucella</a:t>
            </a:r>
            <a:r>
              <a:rPr lang="en-US" sz="2600" dirty="0" smtClean="0">
                <a:latin typeface="Arial Narrow" pitchFamily="34" charset="0"/>
              </a:rPr>
              <a:t> spp. is the causative agent of </a:t>
            </a:r>
            <a:r>
              <a:rPr lang="en-US" sz="2600" b="1" u="sng" dirty="0" smtClean="0">
                <a:solidFill>
                  <a:srgbClr val="7030A0"/>
                </a:solidFill>
                <a:latin typeface="Arial Narrow" pitchFamily="34" charset="0"/>
              </a:rPr>
              <a:t>brucellosis</a:t>
            </a:r>
          </a:p>
          <a:p>
            <a:pPr lvl="1" algn="just" eaLnBrk="1" hangingPunct="1">
              <a:lnSpc>
                <a:spcPts val="3100"/>
              </a:lnSpc>
            </a:pPr>
            <a:r>
              <a:rPr lang="en-US" sz="2600" dirty="0" smtClean="0">
                <a:latin typeface="Arial Narrow" pitchFamily="34" charset="0"/>
              </a:rPr>
              <a:t>Brucellosis is a </a:t>
            </a:r>
            <a:r>
              <a:rPr lang="en-US" sz="2600" dirty="0" err="1" smtClean="0">
                <a:solidFill>
                  <a:srgbClr val="FF0000"/>
                </a:solidFill>
                <a:latin typeface="Arial Narrow" pitchFamily="34" charset="0"/>
              </a:rPr>
              <a:t>zoonotic</a:t>
            </a:r>
            <a:r>
              <a:rPr lang="en-US" sz="2600" dirty="0" smtClean="0">
                <a:latin typeface="Arial Narrow" pitchFamily="34" charset="0"/>
              </a:rPr>
              <a:t> infection transmitted to humans </a:t>
            </a:r>
          </a:p>
          <a:p>
            <a:pPr lvl="1" algn="just" eaLnBrk="1" hangingPunct="1">
              <a:lnSpc>
                <a:spcPts val="3100"/>
              </a:lnSpc>
            </a:pPr>
            <a:r>
              <a:rPr lang="en-US" sz="2600" dirty="0" smtClean="0">
                <a:latin typeface="Arial Narrow" pitchFamily="34" charset="0"/>
              </a:rPr>
              <a:t>The disease is rarely, if ever, transmitted between humans</a:t>
            </a:r>
          </a:p>
          <a:p>
            <a:pPr lvl="1" algn="just" eaLnBrk="1" hangingPunct="1">
              <a:lnSpc>
                <a:spcPts val="3100"/>
              </a:lnSpc>
            </a:pPr>
            <a:r>
              <a:rPr lang="en-US" sz="2600" dirty="0" smtClean="0">
                <a:latin typeface="Arial Narrow" pitchFamily="34" charset="0"/>
              </a:rPr>
              <a:t>Brucellosis also called Undulant fever, Malta fever, Mediterranean fever</a:t>
            </a:r>
          </a:p>
          <a:p>
            <a:pPr algn="just" eaLnBrk="1" hangingPunct="1">
              <a:lnSpc>
                <a:spcPts val="3100"/>
              </a:lnSpc>
            </a:pPr>
            <a:endParaRPr lang="en-US" sz="26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291</a:t>
            </a:fld>
            <a:endParaRPr lang="ar-SA" altLang="en-US"/>
          </a:p>
        </p:txBody>
      </p:sp>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210" name="Picture 2" descr="BrucellaDiseasesTable"/>
          <p:cNvPicPr>
            <a:picLocks noChangeAspect="1" noChangeArrowheads="1"/>
          </p:cNvPicPr>
          <p:nvPr/>
        </p:nvPicPr>
        <p:blipFill>
          <a:blip r:embed="rId2" cstate="print"/>
          <a:srcRect/>
          <a:stretch>
            <a:fillRect/>
          </a:stretch>
        </p:blipFill>
        <p:spPr bwMode="auto">
          <a:xfrm>
            <a:off x="179388" y="1828800"/>
            <a:ext cx="8713787" cy="3487738"/>
          </a:xfrm>
          <a:prstGeom prst="rect">
            <a:avLst/>
          </a:prstGeom>
          <a:noFill/>
          <a:ln w="9525">
            <a:noFill/>
            <a:miter lim="800000"/>
            <a:headEnd/>
            <a:tailEnd/>
          </a:ln>
        </p:spPr>
      </p:pic>
      <p:sp>
        <p:nvSpPr>
          <p:cNvPr id="350211" name="Text Box 3"/>
          <p:cNvSpPr txBox="1">
            <a:spLocks noChangeArrowheads="1"/>
          </p:cNvSpPr>
          <p:nvPr/>
        </p:nvSpPr>
        <p:spPr bwMode="auto">
          <a:xfrm>
            <a:off x="323850" y="577850"/>
            <a:ext cx="8569325" cy="708025"/>
          </a:xfrm>
          <a:prstGeom prst="rect">
            <a:avLst/>
          </a:prstGeom>
          <a:noFill/>
          <a:ln w="9525" algn="ctr">
            <a:noFill/>
            <a:miter lim="800000"/>
            <a:headEnd/>
            <a:tailEnd/>
          </a:ln>
        </p:spPr>
        <p:txBody>
          <a:bodyPr>
            <a:spAutoFit/>
          </a:bodyPr>
          <a:lstStyle/>
          <a:p>
            <a:pPr algn="ctr">
              <a:spcBef>
                <a:spcPct val="50000"/>
              </a:spcBef>
            </a:pPr>
            <a:r>
              <a:rPr lang="en-US" sz="4000" b="1">
                <a:solidFill>
                  <a:srgbClr val="FF0000"/>
                </a:solidFill>
                <a:latin typeface="Arial Narrow" pitchFamily="34" charset="0"/>
              </a:rPr>
              <a:t>Human Brucellosis &amp; Associated Species</a:t>
            </a:r>
          </a:p>
        </p:txBody>
      </p:sp>
      <p:sp>
        <p:nvSpPr>
          <p:cNvPr id="350212" name="Rectangle 4"/>
          <p:cNvSpPr>
            <a:spLocks noChangeArrowheads="1"/>
          </p:cNvSpPr>
          <p:nvPr/>
        </p:nvSpPr>
        <p:spPr bwMode="auto">
          <a:xfrm>
            <a:off x="4876800" y="2438400"/>
            <a:ext cx="2590800" cy="381000"/>
          </a:xfrm>
          <a:prstGeom prst="rect">
            <a:avLst/>
          </a:prstGeom>
          <a:noFill/>
          <a:ln w="25400" algn="ctr">
            <a:solidFill>
              <a:srgbClr val="CC0000"/>
            </a:solidFill>
            <a:miter lim="800000"/>
            <a:headEnd/>
            <a:tailEnd/>
          </a:ln>
        </p:spPr>
        <p:txBody>
          <a:bodyPr wrap="none" anchor="ctr"/>
          <a:lstStyle/>
          <a:p>
            <a:endParaRPr lang="ar-SA">
              <a:ea typeface="Majalla UI"/>
              <a:cs typeface="Majalla UI"/>
            </a:endParaRPr>
          </a:p>
        </p:txBody>
      </p:sp>
      <p:sp>
        <p:nvSpPr>
          <p:cNvPr id="350213" name="Rectangle 5"/>
          <p:cNvSpPr>
            <a:spLocks noChangeArrowheads="1"/>
          </p:cNvSpPr>
          <p:nvPr/>
        </p:nvSpPr>
        <p:spPr bwMode="auto">
          <a:xfrm>
            <a:off x="4876800" y="4572000"/>
            <a:ext cx="1676400" cy="381000"/>
          </a:xfrm>
          <a:prstGeom prst="rect">
            <a:avLst/>
          </a:prstGeom>
          <a:noFill/>
          <a:ln w="25400" algn="ctr">
            <a:solidFill>
              <a:srgbClr val="CC0000"/>
            </a:solidFill>
            <a:miter lim="800000"/>
            <a:headEnd/>
            <a:tailEnd/>
          </a:ln>
        </p:spPr>
        <p:txBody>
          <a:bodyPr wrap="none" anchor="ctr"/>
          <a:lstStyle/>
          <a:p>
            <a:endParaRPr lang="ar-SA">
              <a:ea typeface="Majalla UI"/>
              <a:cs typeface="Majalla UI"/>
            </a:endParaRPr>
          </a:p>
        </p:txBody>
      </p:sp>
      <p:sp>
        <p:nvSpPr>
          <p:cNvPr id="350214" name="Text Box 6"/>
          <p:cNvSpPr txBox="1">
            <a:spLocks noChangeArrowheads="1"/>
          </p:cNvSpPr>
          <p:nvPr/>
        </p:nvSpPr>
        <p:spPr bwMode="auto">
          <a:xfrm>
            <a:off x="3810000" y="3810000"/>
            <a:ext cx="1371600" cy="457200"/>
          </a:xfrm>
          <a:prstGeom prst="rect">
            <a:avLst/>
          </a:prstGeom>
          <a:noFill/>
          <a:ln w="9525" algn="ctr">
            <a:noFill/>
            <a:miter lim="800000"/>
            <a:headEnd/>
            <a:tailEnd/>
          </a:ln>
        </p:spPr>
        <p:txBody>
          <a:bodyPr>
            <a:spAutoFit/>
          </a:bodyPr>
          <a:lstStyle/>
          <a:p>
            <a:pPr>
              <a:spcBef>
                <a:spcPct val="50000"/>
              </a:spcBef>
            </a:pPr>
            <a:r>
              <a:rPr lang="en-US"/>
              <a:t>Severe</a:t>
            </a:r>
          </a:p>
        </p:txBody>
      </p:sp>
      <p:sp>
        <p:nvSpPr>
          <p:cNvPr id="350215" name="Rectangle 7"/>
          <p:cNvSpPr>
            <a:spLocks noChangeArrowheads="1"/>
          </p:cNvSpPr>
          <p:nvPr/>
        </p:nvSpPr>
        <p:spPr bwMode="auto">
          <a:xfrm>
            <a:off x="3810000" y="3886200"/>
            <a:ext cx="2209800" cy="381000"/>
          </a:xfrm>
          <a:prstGeom prst="rect">
            <a:avLst/>
          </a:prstGeom>
          <a:noFill/>
          <a:ln w="25400" algn="ctr">
            <a:solidFill>
              <a:srgbClr val="CC0000"/>
            </a:solidFill>
            <a:miter lim="800000"/>
            <a:headEnd/>
            <a:tailEnd/>
          </a:ln>
        </p:spPr>
        <p:txBody>
          <a:bodyPr wrap="none" anchor="ctr"/>
          <a:lstStyle/>
          <a:p>
            <a:endParaRPr lang="ar-SA">
              <a:ea typeface="Majalla UI"/>
              <a:cs typeface="Majalla UI"/>
            </a:endParaRPr>
          </a:p>
        </p:txBody>
      </p:sp>
      <p:sp>
        <p:nvSpPr>
          <p:cNvPr id="350216" name="Rectangle 8"/>
          <p:cNvSpPr>
            <a:spLocks noChangeArrowheads="1"/>
          </p:cNvSpPr>
          <p:nvPr/>
        </p:nvSpPr>
        <p:spPr bwMode="auto">
          <a:xfrm>
            <a:off x="4876800" y="3124200"/>
            <a:ext cx="1676400" cy="381000"/>
          </a:xfrm>
          <a:prstGeom prst="rect">
            <a:avLst/>
          </a:prstGeom>
          <a:noFill/>
          <a:ln w="25400" algn="ctr">
            <a:solidFill>
              <a:srgbClr val="CC0000"/>
            </a:solidFill>
            <a:miter lim="800000"/>
            <a:headEnd/>
            <a:tailEnd/>
          </a:ln>
        </p:spPr>
        <p:txBody>
          <a:bodyPr wrap="none" anchor="ctr"/>
          <a:lstStyle/>
          <a:p>
            <a:endParaRPr lang="ar-SA">
              <a:ea typeface="Majalla UI"/>
              <a:cs typeface="Majalla UI"/>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DD42D880-043A-4AA6-A8D3-A7971AC33655}" type="slidenum">
              <a:rPr lang="ar-SA" altLang="en-US" smtClean="0"/>
              <a:pPr>
                <a:defRPr/>
              </a:pPr>
              <a:t>292</a:t>
            </a:fld>
            <a:endParaRPr lang="ar-SA" altLang="en-US"/>
          </a:p>
        </p:txBody>
      </p:sp>
    </p:spTree>
  </p:cSld>
  <p:clrMapOvr>
    <a:masterClrMapping/>
  </p:clrMapOvr>
  <p:transition/>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a:xfrm>
            <a:off x="457200" y="704850"/>
            <a:ext cx="8229600" cy="779463"/>
          </a:xfrm>
        </p:spPr>
        <p:txBody>
          <a:bodyPr/>
          <a:lstStyle/>
          <a:p>
            <a:pPr eaLnBrk="1" hangingPunct="1"/>
            <a:r>
              <a:rPr lang="en-US" b="1" smtClean="0">
                <a:solidFill>
                  <a:srgbClr val="FF0000"/>
                </a:solidFill>
                <a:latin typeface="Arial Narrow" pitchFamily="34" charset="0"/>
              </a:rPr>
              <a:t>Epidemiology</a:t>
            </a:r>
          </a:p>
        </p:txBody>
      </p:sp>
      <p:sp>
        <p:nvSpPr>
          <p:cNvPr id="8195" name="Rectangle 3"/>
          <p:cNvSpPr>
            <a:spLocks noGrp="1" noChangeArrowheads="1"/>
          </p:cNvSpPr>
          <p:nvPr>
            <p:ph idx="1"/>
          </p:nvPr>
        </p:nvSpPr>
        <p:spPr>
          <a:xfrm>
            <a:off x="142875" y="1571625"/>
            <a:ext cx="8715375" cy="4752975"/>
          </a:xfrm>
        </p:spPr>
        <p:txBody>
          <a:bodyPr>
            <a:normAutofit fontScale="92500" lnSpcReduction="20000"/>
          </a:bodyPr>
          <a:lstStyle/>
          <a:p>
            <a:pPr marL="274320" indent="-274320" algn="just" eaLnBrk="1" fontAlgn="auto" hangingPunct="1">
              <a:lnSpc>
                <a:spcPct val="150000"/>
              </a:lnSpc>
              <a:spcAft>
                <a:spcPts val="0"/>
              </a:spcAft>
              <a:buClr>
                <a:schemeClr val="accent3"/>
              </a:buClr>
              <a:buFont typeface="Wingdings" pitchFamily="2" charset="2"/>
              <a:buChar char="à"/>
              <a:defRPr/>
            </a:pPr>
            <a:r>
              <a:rPr lang="en-US" sz="2800" dirty="0" smtClean="0">
                <a:latin typeface="Arial Narrow" pitchFamily="34" charset="0"/>
              </a:rPr>
              <a:t>Brucellosis occurs worldwide; major endemic areas include countries of the Mediterranean basin, Arabian Gulf, Indian subcontinent and Mexico, Central and South America</a:t>
            </a:r>
          </a:p>
          <a:p>
            <a:pPr marL="274320" indent="-274320" algn="just" eaLnBrk="1" fontAlgn="auto" hangingPunct="1">
              <a:lnSpc>
                <a:spcPct val="150000"/>
              </a:lnSpc>
              <a:spcAft>
                <a:spcPts val="0"/>
              </a:spcAft>
              <a:buClr>
                <a:schemeClr val="accent3"/>
              </a:buClr>
              <a:buFont typeface="Wingdings" pitchFamily="2" charset="2"/>
              <a:buChar char="à"/>
              <a:defRPr/>
            </a:pPr>
            <a:r>
              <a:rPr lang="en-US" sz="2800" dirty="0" smtClean="0">
                <a:latin typeface="Arial Narrow" pitchFamily="34" charset="0"/>
                <a:sym typeface="Wingdings" pitchFamily="2" charset="2"/>
              </a:rPr>
              <a:t>Major in Saudi Arabia especially </a:t>
            </a:r>
            <a:r>
              <a:rPr lang="en-US" sz="2800" dirty="0" err="1" smtClean="0">
                <a:latin typeface="Arial Narrow" pitchFamily="34" charset="0"/>
                <a:sym typeface="Wingdings" pitchFamily="2" charset="2"/>
              </a:rPr>
              <a:t>Aseer</a:t>
            </a:r>
            <a:endParaRPr lang="en-US" sz="2800" dirty="0" smtClean="0">
              <a:latin typeface="Arial Narrow" pitchFamily="34" charset="0"/>
              <a:sym typeface="Wingdings" pitchFamily="2" charset="2"/>
            </a:endParaRPr>
          </a:p>
          <a:p>
            <a:pPr marL="274320" indent="-274320" algn="just" eaLnBrk="1" fontAlgn="auto" hangingPunct="1">
              <a:lnSpc>
                <a:spcPct val="150000"/>
              </a:lnSpc>
              <a:spcAft>
                <a:spcPts val="0"/>
              </a:spcAft>
              <a:buClr>
                <a:schemeClr val="accent3"/>
              </a:buClr>
              <a:buFont typeface="Wingdings" pitchFamily="2" charset="2"/>
              <a:buChar char="à"/>
              <a:defRPr/>
            </a:pPr>
            <a:r>
              <a:rPr lang="en-US" sz="2800" i="1" dirty="0" smtClean="0">
                <a:latin typeface="Arial Narrow" pitchFamily="34" charset="0"/>
              </a:rPr>
              <a:t>B. </a:t>
            </a:r>
            <a:r>
              <a:rPr lang="en-US" sz="2800" i="1" dirty="0" err="1" smtClean="0">
                <a:latin typeface="Arial Narrow" pitchFamily="34" charset="0"/>
              </a:rPr>
              <a:t>melitensis</a:t>
            </a:r>
            <a:r>
              <a:rPr lang="en-US" sz="2800" i="1" dirty="0" smtClean="0">
                <a:latin typeface="Arial Narrow" pitchFamily="34" charset="0"/>
              </a:rPr>
              <a:t> </a:t>
            </a:r>
            <a:r>
              <a:rPr lang="en-US" sz="2800" dirty="0" smtClean="0">
                <a:latin typeface="Arial Narrow" pitchFamily="34" charset="0"/>
              </a:rPr>
              <a:t>is the species that infects humans most frequently </a:t>
            </a:r>
          </a:p>
          <a:p>
            <a:pPr marL="274320" indent="-274320" algn="just" eaLnBrk="1" fontAlgn="auto" hangingPunct="1">
              <a:lnSpc>
                <a:spcPct val="150000"/>
              </a:lnSpc>
              <a:spcAft>
                <a:spcPts val="0"/>
              </a:spcAft>
              <a:buClr>
                <a:schemeClr val="accent3"/>
              </a:buClr>
              <a:buFont typeface="Wingdings" pitchFamily="2" charset="2"/>
              <a:buChar char="à"/>
              <a:defRPr/>
            </a:pPr>
            <a:r>
              <a:rPr lang="en-US" sz="2800" dirty="0" smtClean="0">
                <a:latin typeface="Arial Narrow" pitchFamily="34" charset="0"/>
              </a:rPr>
              <a:t>The incubation period ranges from a few days to a few months</a:t>
            </a:r>
          </a:p>
          <a:p>
            <a:pPr marL="274320" indent="-274320" algn="just" eaLnBrk="1" fontAlgn="auto" hangingPunct="1">
              <a:lnSpc>
                <a:spcPct val="150000"/>
              </a:lnSpc>
              <a:spcAft>
                <a:spcPts val="0"/>
              </a:spcAft>
              <a:buClr>
                <a:schemeClr val="accent3"/>
              </a:buClr>
              <a:buFont typeface="Wingdings" pitchFamily="2" charset="2"/>
              <a:buChar char="à"/>
              <a:defRPr/>
            </a:pPr>
            <a:r>
              <a:rPr lang="en-US" sz="2800" dirty="0" smtClean="0">
                <a:latin typeface="Arial Narrow" pitchFamily="34" charset="0"/>
              </a:rPr>
              <a:t>The disease is manifested as fever accompanied by a wide array of other symptoms</a:t>
            </a:r>
          </a:p>
          <a:p>
            <a:pPr marL="274320" indent="-274320" algn="just" eaLnBrk="1" fontAlgn="auto" hangingPunct="1">
              <a:lnSpc>
                <a:spcPct val="150000"/>
              </a:lnSpc>
              <a:spcAft>
                <a:spcPts val="0"/>
              </a:spcAft>
              <a:buClr>
                <a:schemeClr val="accent3"/>
              </a:buClr>
              <a:buFontTx/>
              <a:buNone/>
              <a:defRPr/>
            </a:pPr>
            <a:endParaRPr lang="en-US" sz="28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293</a:t>
            </a:fld>
            <a:endParaRPr lang="ar-SA" altLang="en-US"/>
          </a:p>
        </p:txBody>
      </p:sp>
    </p:spTree>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idx="1"/>
          </p:nvPr>
        </p:nvSpPr>
        <p:spPr>
          <a:xfrm>
            <a:off x="357188" y="547688"/>
            <a:ext cx="8462962" cy="6024562"/>
          </a:xfrm>
        </p:spPr>
        <p:txBody>
          <a:bodyPr>
            <a:noAutofit/>
          </a:bodyPr>
          <a:lstStyle/>
          <a:p>
            <a:pPr algn="just" eaLnBrk="1" hangingPunct="1">
              <a:lnSpc>
                <a:spcPts val="3600"/>
              </a:lnSpc>
              <a:defRPr/>
            </a:pPr>
            <a:r>
              <a:rPr lang="en-US" sz="2600" dirty="0" smtClean="0">
                <a:latin typeface="Arial Narrow" pitchFamily="34" charset="0"/>
              </a:rPr>
              <a:t>Human brucellosis is mostly found among farmers, Vet and others who work with infected animals</a:t>
            </a:r>
          </a:p>
          <a:p>
            <a:pPr algn="just" eaLnBrk="1" hangingPunct="1">
              <a:lnSpc>
                <a:spcPts val="3600"/>
              </a:lnSpc>
              <a:defRPr/>
            </a:pPr>
            <a:r>
              <a:rPr lang="en-US" sz="2600" b="1" u="sng" dirty="0" smtClean="0">
                <a:solidFill>
                  <a:srgbClr val="7030A0"/>
                </a:solidFill>
                <a:latin typeface="Arial Narrow" pitchFamily="34" charset="0"/>
              </a:rPr>
              <a:t>The organism enters the body through</a:t>
            </a:r>
          </a:p>
          <a:p>
            <a:pPr marL="514350" indent="-514350" algn="just" eaLnBrk="1" hangingPunct="1">
              <a:lnSpc>
                <a:spcPts val="3600"/>
              </a:lnSpc>
              <a:buFont typeface="+mj-lt"/>
              <a:buAutoNum type="arabicPeriod"/>
              <a:defRPr/>
            </a:pPr>
            <a:r>
              <a:rPr lang="en-US" sz="2600" dirty="0" smtClean="0">
                <a:latin typeface="Arial Narrow" pitchFamily="34" charset="0"/>
              </a:rPr>
              <a:t>Ingestion of contaminated food such as raw milk, cheese made from unpasteurized milk or raw meat </a:t>
            </a:r>
          </a:p>
          <a:p>
            <a:pPr marL="514350" indent="-514350" algn="just" eaLnBrk="1" hangingPunct="1">
              <a:lnSpc>
                <a:spcPts val="3600"/>
              </a:lnSpc>
              <a:buFont typeface="+mj-lt"/>
              <a:buAutoNum type="arabicPeriod"/>
              <a:defRPr/>
            </a:pPr>
            <a:r>
              <a:rPr lang="en-US" sz="2600" dirty="0" smtClean="0">
                <a:latin typeface="Arial Narrow" pitchFamily="34" charset="0"/>
              </a:rPr>
              <a:t>Direct inoculation through skin abrasions from handling animal carcass, placenta or contact with animal vaginal secretions </a:t>
            </a:r>
          </a:p>
          <a:p>
            <a:pPr marL="514350" indent="-514350" algn="just" eaLnBrk="1" hangingPunct="1">
              <a:lnSpc>
                <a:spcPts val="3600"/>
              </a:lnSpc>
              <a:buFont typeface="+mj-lt"/>
              <a:buAutoNum type="arabicPeriod"/>
              <a:defRPr/>
            </a:pPr>
            <a:r>
              <a:rPr lang="en-US" sz="2600" dirty="0" smtClean="0">
                <a:latin typeface="Arial Narrow" pitchFamily="34" charset="0"/>
              </a:rPr>
              <a:t>Inhalation of infectious aerosols </a:t>
            </a:r>
          </a:p>
          <a:p>
            <a:pPr algn="just" eaLnBrk="1" hangingPunct="1">
              <a:lnSpc>
                <a:spcPts val="3600"/>
              </a:lnSpc>
              <a:defRPr/>
            </a:pPr>
            <a:r>
              <a:rPr lang="en-US" sz="2600" dirty="0" smtClean="0">
                <a:latin typeface="Arial Narrow" pitchFamily="34" charset="0"/>
              </a:rPr>
              <a:t>Localize on reticule-endothelia system (Lymph nodes, liver, spleen, bone marrow)</a:t>
            </a:r>
          </a:p>
          <a:p>
            <a:pPr algn="just" eaLnBrk="1" hangingPunct="1">
              <a:lnSpc>
                <a:spcPts val="3600"/>
              </a:lnSpc>
              <a:defRPr/>
            </a:pPr>
            <a:r>
              <a:rPr lang="en-US" sz="2600" dirty="0" smtClean="0">
                <a:latin typeface="Arial Narrow" pitchFamily="34" charset="0"/>
              </a:rPr>
              <a:t>Many organisms are killed by macrophage but some survive where they are protected from antibodies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294</a:t>
            </a:fld>
            <a:endParaRPr lang="ar-SA" altLang="en-US"/>
          </a:p>
        </p:txBody>
      </p:sp>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Text Box 4"/>
          <p:cNvSpPr txBox="1">
            <a:spLocks noChangeArrowheads="1"/>
          </p:cNvSpPr>
          <p:nvPr/>
        </p:nvSpPr>
        <p:spPr bwMode="auto">
          <a:xfrm>
            <a:off x="71438" y="857250"/>
            <a:ext cx="8858250" cy="5927725"/>
          </a:xfrm>
          <a:prstGeom prst="rect">
            <a:avLst/>
          </a:prstGeom>
          <a:noFill/>
          <a:ln w="9525" algn="ctr">
            <a:noFill/>
            <a:miter lim="800000"/>
            <a:headEnd/>
            <a:tailEnd/>
          </a:ln>
        </p:spPr>
        <p:txBody>
          <a:bodyPr>
            <a:spAutoFit/>
          </a:bodyPr>
          <a:lstStyle/>
          <a:p>
            <a:pPr marL="569913" indent="-404813" algn="just" rtl="0">
              <a:lnSpc>
                <a:spcPts val="3500"/>
              </a:lnSpc>
              <a:buFont typeface="Wingdings" pitchFamily="2" charset="2"/>
              <a:buChar char="Ø"/>
            </a:pPr>
            <a:r>
              <a:rPr lang="en-US" sz="2600" dirty="0">
                <a:latin typeface="Arial Narrow" pitchFamily="34" charset="0"/>
              </a:rPr>
              <a:t>Multi-systemic disease with a broad spectrum of symptoms</a:t>
            </a:r>
          </a:p>
          <a:p>
            <a:pPr marL="569913" indent="-404813" algn="just" rtl="0">
              <a:lnSpc>
                <a:spcPts val="3500"/>
              </a:lnSpc>
              <a:buFont typeface="Wingdings" pitchFamily="2" charset="2"/>
              <a:buChar char="Ø"/>
            </a:pPr>
            <a:r>
              <a:rPr lang="en-US" sz="2600" dirty="0">
                <a:latin typeface="Arial Narrow" pitchFamily="34" charset="0"/>
              </a:rPr>
              <a:t>Human brucellosis is manifested by intermittent fever</a:t>
            </a:r>
          </a:p>
          <a:p>
            <a:pPr marL="569913" indent="-404813" algn="just" rtl="0">
              <a:lnSpc>
                <a:spcPts val="3500"/>
              </a:lnSpc>
              <a:buFont typeface="Wingdings" pitchFamily="2" charset="2"/>
              <a:buChar char="Ø"/>
            </a:pPr>
            <a:r>
              <a:rPr lang="en-US" sz="2600" dirty="0">
                <a:latin typeface="Arial Narrow" pitchFamily="34" charset="0"/>
              </a:rPr>
              <a:t>Patient has 3-4 weeks fever and then 3-4 weeks without fever</a:t>
            </a:r>
          </a:p>
          <a:p>
            <a:pPr marL="569913" indent="-404813" algn="just" rtl="0">
              <a:lnSpc>
                <a:spcPts val="3500"/>
              </a:lnSpc>
              <a:buFont typeface="Wingdings" pitchFamily="2" charset="2"/>
              <a:buChar char="Ø"/>
            </a:pPr>
            <a:r>
              <a:rPr lang="en-US" sz="2600" b="1" u="sng" dirty="0">
                <a:solidFill>
                  <a:srgbClr val="7030A0"/>
                </a:solidFill>
                <a:latin typeface="Arial Narrow" pitchFamily="34" charset="0"/>
              </a:rPr>
              <a:t>Incubation Period:1-6 weeks</a:t>
            </a:r>
          </a:p>
          <a:p>
            <a:pPr marL="569913" indent="-404813" algn="just" rtl="0">
              <a:lnSpc>
                <a:spcPts val="3500"/>
              </a:lnSpc>
              <a:buFont typeface="Wingdings" pitchFamily="2" charset="2"/>
              <a:buChar char="Ø"/>
            </a:pPr>
            <a:r>
              <a:rPr lang="en-US" sz="2600" dirty="0">
                <a:latin typeface="Arial Narrow" pitchFamily="34" charset="0"/>
              </a:rPr>
              <a:t>Asymptomatic infections are common</a:t>
            </a:r>
          </a:p>
          <a:p>
            <a:pPr marL="569913" indent="-404813" algn="just" rtl="0">
              <a:lnSpc>
                <a:spcPts val="3500"/>
              </a:lnSpc>
              <a:buFont typeface="Wingdings" pitchFamily="2" charset="2"/>
              <a:buChar char="Ø"/>
            </a:pPr>
            <a:r>
              <a:rPr lang="en-US" sz="2600" dirty="0">
                <a:latin typeface="Arial Narrow" pitchFamily="34" charset="0"/>
              </a:rPr>
              <a:t>The disease is extremely variable and the clinical signs may appear abruptly in symptomatic cases</a:t>
            </a:r>
          </a:p>
          <a:p>
            <a:pPr marL="569913" indent="-404813" algn="just" rtl="0">
              <a:lnSpc>
                <a:spcPts val="3500"/>
              </a:lnSpc>
              <a:buFont typeface="Wingdings" pitchFamily="2" charset="2"/>
              <a:buChar char="Ø"/>
            </a:pPr>
            <a:r>
              <a:rPr lang="en-US" sz="2600" dirty="0">
                <a:latin typeface="Arial Narrow" pitchFamily="34" charset="0"/>
              </a:rPr>
              <a:t>After incubation period, an acute febrile illness with non-specific flu-like signs occur</a:t>
            </a:r>
          </a:p>
          <a:p>
            <a:pPr marL="1027113" lvl="2" indent="-404813" algn="just" rtl="0">
              <a:lnSpc>
                <a:spcPts val="3500"/>
              </a:lnSpc>
              <a:buFont typeface="Wingdings" pitchFamily="2" charset="2"/>
              <a:buChar char="Ø"/>
            </a:pPr>
            <a:r>
              <a:rPr lang="en-US" sz="2600" dirty="0">
                <a:latin typeface="Arial Narrow" pitchFamily="34" charset="0"/>
              </a:rPr>
              <a:t>Fever, malaise, chills, night sweats, fatigue, weakness, </a:t>
            </a:r>
            <a:r>
              <a:rPr lang="en-US" sz="2600" dirty="0" err="1">
                <a:latin typeface="Arial Narrow" pitchFamily="34" charset="0"/>
              </a:rPr>
              <a:t>myalgias</a:t>
            </a:r>
            <a:r>
              <a:rPr lang="en-US" sz="2600" dirty="0">
                <a:latin typeface="Arial Narrow" pitchFamily="34" charset="0"/>
              </a:rPr>
              <a:t>, weight loss, </a:t>
            </a:r>
            <a:r>
              <a:rPr lang="en-US" sz="2600" dirty="0" err="1">
                <a:latin typeface="Arial Narrow" pitchFamily="34" charset="0"/>
              </a:rPr>
              <a:t>arthralgias</a:t>
            </a:r>
            <a:r>
              <a:rPr lang="en-US" sz="2600" dirty="0">
                <a:latin typeface="Arial Narrow" pitchFamily="34" charset="0"/>
              </a:rPr>
              <a:t> and nonproductive cough</a:t>
            </a:r>
          </a:p>
          <a:p>
            <a:pPr marL="1027113" lvl="1" indent="-404813" algn="just" rtl="0">
              <a:lnSpc>
                <a:spcPts val="3500"/>
              </a:lnSpc>
              <a:buFont typeface="Wingdings" pitchFamily="2" charset="2"/>
              <a:buChar char="Ø"/>
            </a:pPr>
            <a:r>
              <a:rPr lang="en-US" sz="2600" dirty="0" err="1">
                <a:latin typeface="Arial Narrow" pitchFamily="34" charset="0"/>
              </a:rPr>
              <a:t>Splenomegaly</a:t>
            </a:r>
            <a:r>
              <a:rPr lang="en-US" sz="2600" dirty="0">
                <a:latin typeface="Arial Narrow" pitchFamily="34" charset="0"/>
              </a:rPr>
              <a:t>, </a:t>
            </a:r>
            <a:r>
              <a:rPr lang="en-US" sz="2600" dirty="0" err="1">
                <a:latin typeface="Arial Narrow" pitchFamily="34" charset="0"/>
              </a:rPr>
              <a:t>hepatomegaly</a:t>
            </a:r>
            <a:r>
              <a:rPr lang="en-US" sz="2600" dirty="0">
                <a:latin typeface="Arial Narrow" pitchFamily="34" charset="0"/>
              </a:rPr>
              <a:t> and chest pain </a:t>
            </a:r>
          </a:p>
          <a:p>
            <a:pPr marL="1027113" lvl="1" indent="-404813" algn="just" rtl="0">
              <a:lnSpc>
                <a:spcPts val="3500"/>
              </a:lnSpc>
              <a:buFont typeface="Wingdings" pitchFamily="2" charset="2"/>
              <a:buChar char="Ø"/>
            </a:pPr>
            <a:r>
              <a:rPr lang="en-US" sz="2600" dirty="0">
                <a:latin typeface="Arial Narrow" pitchFamily="34" charset="0"/>
              </a:rPr>
              <a:t>Anorexia, nausea, vomiting, diarrhea and constipation</a:t>
            </a:r>
          </a:p>
        </p:txBody>
      </p:sp>
      <p:sp>
        <p:nvSpPr>
          <p:cNvPr id="353283" name="Text Box 5"/>
          <p:cNvSpPr txBox="1">
            <a:spLocks noChangeArrowheads="1"/>
          </p:cNvSpPr>
          <p:nvPr/>
        </p:nvSpPr>
        <p:spPr bwMode="auto">
          <a:xfrm>
            <a:off x="642938" y="152400"/>
            <a:ext cx="8215312" cy="769938"/>
          </a:xfrm>
          <a:prstGeom prst="rect">
            <a:avLst/>
          </a:prstGeom>
          <a:noFill/>
          <a:ln w="9525" algn="ctr">
            <a:noFill/>
            <a:miter lim="800000"/>
            <a:headEnd/>
            <a:tailEnd/>
          </a:ln>
        </p:spPr>
        <p:txBody>
          <a:bodyPr>
            <a:spAutoFit/>
          </a:bodyPr>
          <a:lstStyle/>
          <a:p>
            <a:pPr algn="ctr" rtl="0">
              <a:spcBef>
                <a:spcPct val="50000"/>
              </a:spcBef>
            </a:pPr>
            <a:r>
              <a:rPr lang="en-US" sz="4400" b="1">
                <a:solidFill>
                  <a:srgbClr val="FF0000"/>
                </a:solidFill>
                <a:latin typeface="Arial Narrow" pitchFamily="34" charset="0"/>
              </a:rPr>
              <a:t>Clinical Signs of Human Brucellosis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DD42D880-043A-4AA6-A8D3-A7971AC33655}" type="slidenum">
              <a:rPr lang="ar-SA" altLang="en-US" smtClean="0"/>
              <a:pPr>
                <a:defRPr/>
              </a:pPr>
              <a:t>295</a:t>
            </a:fld>
            <a:endParaRPr lang="ar-SA" altLang="en-US"/>
          </a:p>
        </p:txBody>
      </p:sp>
    </p:spTree>
  </p:cSld>
  <p:clrMapOvr>
    <a:masterClrMapping/>
  </p:clrMapOvr>
  <p:transition/>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Text Box 4"/>
          <p:cNvSpPr txBox="1">
            <a:spLocks noChangeArrowheads="1"/>
          </p:cNvSpPr>
          <p:nvPr/>
        </p:nvSpPr>
        <p:spPr bwMode="auto">
          <a:xfrm>
            <a:off x="0" y="838200"/>
            <a:ext cx="9072563" cy="5878513"/>
          </a:xfrm>
          <a:prstGeom prst="rect">
            <a:avLst/>
          </a:prstGeom>
          <a:noFill/>
          <a:ln w="9525" algn="ctr">
            <a:noFill/>
            <a:miter lim="800000"/>
            <a:headEnd/>
            <a:tailEnd/>
          </a:ln>
        </p:spPr>
        <p:txBody>
          <a:bodyPr>
            <a:spAutoFit/>
          </a:bodyPr>
          <a:lstStyle/>
          <a:p>
            <a:pPr marL="569913" indent="-404813" algn="just" rtl="0">
              <a:buFont typeface="Wingdings" pitchFamily="2" charset="2"/>
              <a:buChar char="Ø"/>
            </a:pPr>
            <a:r>
              <a:rPr lang="en-US" sz="2700" b="1" u="sng">
                <a:solidFill>
                  <a:srgbClr val="7030A0"/>
                </a:solidFill>
                <a:latin typeface="Arial Narrow" pitchFamily="34" charset="0"/>
              </a:rPr>
              <a:t>In many patients</a:t>
            </a:r>
            <a:r>
              <a:rPr lang="en-US" sz="2700">
                <a:latin typeface="Arial Narrow" pitchFamily="34" charset="0"/>
              </a:rPr>
              <a:t>, the symptoms last for 2-4 weeks and are followed by spontaneous recovery </a:t>
            </a:r>
          </a:p>
          <a:p>
            <a:pPr marL="569913" indent="-404813" algn="just" rtl="0">
              <a:buFont typeface="Wingdings" pitchFamily="2" charset="2"/>
              <a:buChar char="Ø"/>
            </a:pPr>
            <a:r>
              <a:rPr lang="en-US" sz="2700" b="1" u="sng">
                <a:solidFill>
                  <a:srgbClr val="7030A0"/>
                </a:solidFill>
                <a:latin typeface="Arial Narrow" pitchFamily="34" charset="0"/>
              </a:rPr>
              <a:t>Others develop</a:t>
            </a:r>
            <a:r>
              <a:rPr lang="en-US" sz="2700">
                <a:latin typeface="Arial Narrow" pitchFamily="34" charset="0"/>
              </a:rPr>
              <a:t> an intermittent fever </a:t>
            </a:r>
          </a:p>
          <a:p>
            <a:pPr marL="569913" indent="-404813" algn="just" rtl="0">
              <a:buFont typeface="Wingdings" pitchFamily="2" charset="2"/>
              <a:buChar char="Ø"/>
            </a:pPr>
            <a:r>
              <a:rPr lang="en-US" sz="2700" b="1" u="sng">
                <a:solidFill>
                  <a:srgbClr val="7030A0"/>
                </a:solidFill>
                <a:latin typeface="Arial Narrow" pitchFamily="34" charset="0"/>
              </a:rPr>
              <a:t>Most with</a:t>
            </a:r>
            <a:r>
              <a:rPr lang="en-US" sz="2700" b="1">
                <a:solidFill>
                  <a:srgbClr val="7030A0"/>
                </a:solidFill>
                <a:latin typeface="Arial Narrow" pitchFamily="34" charset="0"/>
              </a:rPr>
              <a:t> </a:t>
            </a:r>
            <a:r>
              <a:rPr lang="en-US" sz="2700">
                <a:latin typeface="Arial Narrow" pitchFamily="34" charset="0"/>
              </a:rPr>
              <a:t>this undulant  (Rising and falling) form recover completely in 3-12 Months</a:t>
            </a:r>
          </a:p>
          <a:p>
            <a:pPr marL="569913" indent="-404813" algn="just" rtl="0">
              <a:buFont typeface="Wingdings" pitchFamily="2" charset="2"/>
              <a:buChar char="Ø"/>
            </a:pPr>
            <a:r>
              <a:rPr lang="en-US" sz="2700" b="1" u="sng">
                <a:solidFill>
                  <a:srgbClr val="7030A0"/>
                </a:solidFill>
                <a:latin typeface="Arial Narrow" pitchFamily="34" charset="0"/>
              </a:rPr>
              <a:t>A few </a:t>
            </a:r>
            <a:r>
              <a:rPr lang="en-US" sz="2700">
                <a:latin typeface="Arial Narrow" pitchFamily="34" charset="0"/>
              </a:rPr>
              <a:t>become chronically ill</a:t>
            </a:r>
          </a:p>
          <a:p>
            <a:pPr marL="569913" indent="-404813" algn="just" rtl="0">
              <a:buFont typeface="Wingdings" pitchFamily="2" charset="2"/>
              <a:buChar char="Ø"/>
            </a:pPr>
            <a:r>
              <a:rPr lang="en-US" sz="2700">
                <a:latin typeface="Arial Narrow" pitchFamily="34" charset="0"/>
              </a:rPr>
              <a:t>Relapses (10%) can occur months after the initial symptoms</a:t>
            </a:r>
          </a:p>
          <a:p>
            <a:pPr marL="569913" indent="-404813" algn="just" rtl="0">
              <a:buFont typeface="Wingdings" pitchFamily="2" charset="2"/>
              <a:buChar char="Ø"/>
            </a:pPr>
            <a:r>
              <a:rPr lang="en-US" sz="2700">
                <a:latin typeface="Arial Narrow" pitchFamily="34" charset="0"/>
              </a:rPr>
              <a:t>Chronic disease and recurrence are common. Why?</a:t>
            </a:r>
          </a:p>
          <a:p>
            <a:pPr marL="1027113" lvl="1" indent="-404813" algn="just" rtl="0">
              <a:buFont typeface="Wingdings" pitchFamily="2" charset="2"/>
              <a:buChar char="Ø"/>
            </a:pPr>
            <a:r>
              <a:rPr lang="en-US" sz="2600">
                <a:latin typeface="Arial Narrow" pitchFamily="34" charset="0"/>
              </a:rPr>
              <a:t>Because it can survive in phagocytes &amp; multiply to high concentrations </a:t>
            </a:r>
          </a:p>
          <a:p>
            <a:pPr marL="569913" indent="-404813" algn="just" rtl="0">
              <a:buFont typeface="Wingdings" pitchFamily="2" charset="2"/>
              <a:buChar char="Ø"/>
            </a:pPr>
            <a:r>
              <a:rPr lang="en-US" sz="2700">
                <a:latin typeface="Arial Narrow" pitchFamily="34" charset="0"/>
              </a:rPr>
              <a:t>Complications are seen occasionally, particularly in the undulant and chronic forms</a:t>
            </a:r>
          </a:p>
          <a:p>
            <a:pPr marL="569913" indent="-404813" algn="just" rtl="0">
              <a:buFont typeface="Wingdings" pitchFamily="2" charset="2"/>
              <a:buChar char="Ø"/>
            </a:pPr>
            <a:r>
              <a:rPr lang="en-US" sz="2700">
                <a:latin typeface="Arial Narrow" pitchFamily="34" charset="0"/>
              </a:rPr>
              <a:t>The most common complications are arthritis, spondylitis, epididymo-orchitis and chronic fatigue</a:t>
            </a:r>
          </a:p>
        </p:txBody>
      </p:sp>
      <p:sp>
        <p:nvSpPr>
          <p:cNvPr id="354307" name="Text Box 5"/>
          <p:cNvSpPr txBox="1">
            <a:spLocks noChangeArrowheads="1"/>
          </p:cNvSpPr>
          <p:nvPr/>
        </p:nvSpPr>
        <p:spPr bwMode="auto">
          <a:xfrm>
            <a:off x="642938" y="152400"/>
            <a:ext cx="8215312" cy="769938"/>
          </a:xfrm>
          <a:prstGeom prst="rect">
            <a:avLst/>
          </a:prstGeom>
          <a:noFill/>
          <a:ln w="9525" algn="ctr">
            <a:noFill/>
            <a:miter lim="800000"/>
            <a:headEnd/>
            <a:tailEnd/>
          </a:ln>
        </p:spPr>
        <p:txBody>
          <a:bodyPr>
            <a:spAutoFit/>
          </a:bodyPr>
          <a:lstStyle/>
          <a:p>
            <a:pPr algn="ctr" rtl="0">
              <a:spcBef>
                <a:spcPct val="50000"/>
              </a:spcBef>
            </a:pPr>
            <a:r>
              <a:rPr lang="en-US" sz="4400" b="1">
                <a:solidFill>
                  <a:srgbClr val="FF0000"/>
                </a:solidFill>
                <a:latin typeface="Arial Narrow" pitchFamily="34" charset="0"/>
              </a:rPr>
              <a:t>Clinical Signs of Human Brucellosis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DD42D880-043A-4AA6-A8D3-A7971AC33655}" type="slidenum">
              <a:rPr lang="ar-SA" altLang="en-US" smtClean="0"/>
              <a:pPr>
                <a:defRPr/>
              </a:pPr>
              <a:t>296</a:t>
            </a:fld>
            <a:endParaRPr lang="ar-SA" altLang="en-US"/>
          </a:p>
        </p:txBody>
      </p:sp>
    </p:spTree>
  </p:cSld>
  <p:clrMapOvr>
    <a:masterClrMapping/>
  </p:clrMapOvr>
  <p:transition/>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Text Box 4"/>
          <p:cNvSpPr txBox="1">
            <a:spLocks noChangeArrowheads="1"/>
          </p:cNvSpPr>
          <p:nvPr/>
        </p:nvSpPr>
        <p:spPr bwMode="auto">
          <a:xfrm>
            <a:off x="285750" y="1023938"/>
            <a:ext cx="8820150" cy="5262562"/>
          </a:xfrm>
          <a:prstGeom prst="rect">
            <a:avLst/>
          </a:prstGeom>
          <a:noFill/>
          <a:ln w="9525" algn="ctr">
            <a:noFill/>
            <a:miter lim="800000"/>
            <a:headEnd/>
            <a:tailEnd/>
          </a:ln>
        </p:spPr>
        <p:txBody>
          <a:bodyPr>
            <a:spAutoFit/>
          </a:bodyPr>
          <a:lstStyle/>
          <a:p>
            <a:pPr marL="509588" indent="-509588" algn="just" rtl="0">
              <a:lnSpc>
                <a:spcPct val="150000"/>
              </a:lnSpc>
              <a:buFont typeface="Wingdings" pitchFamily="2" charset="2"/>
              <a:buChar char="Ø"/>
            </a:pPr>
            <a:r>
              <a:rPr lang="en-US" sz="2800" dirty="0" err="1">
                <a:latin typeface="Arial Narrow" pitchFamily="34" charset="0"/>
              </a:rPr>
              <a:t>Brucella</a:t>
            </a:r>
            <a:r>
              <a:rPr lang="en-US" sz="2800" dirty="0">
                <a:latin typeface="Arial Narrow" pitchFamily="34" charset="0"/>
              </a:rPr>
              <a:t> cause abortion in animals</a:t>
            </a:r>
            <a:endParaRPr lang="en-US" sz="2800" i="1" dirty="0">
              <a:latin typeface="Arial Narrow" pitchFamily="34" charset="0"/>
            </a:endParaRPr>
          </a:p>
          <a:p>
            <a:pPr marL="509588" indent="-509588" algn="just" rtl="0">
              <a:lnSpc>
                <a:spcPct val="150000"/>
              </a:lnSpc>
              <a:buFont typeface="Wingdings" pitchFamily="2" charset="2"/>
              <a:buChar char="Ø"/>
            </a:pPr>
            <a:r>
              <a:rPr lang="en-US" sz="2800" i="1" dirty="0" err="1">
                <a:latin typeface="Arial Narrow" pitchFamily="34" charset="0"/>
              </a:rPr>
              <a:t>Brucella</a:t>
            </a:r>
            <a:r>
              <a:rPr lang="en-US" sz="2800" dirty="0">
                <a:latin typeface="Arial Narrow" pitchFamily="34" charset="0"/>
              </a:rPr>
              <a:t> infects organs rich in </a:t>
            </a:r>
            <a:r>
              <a:rPr lang="en-US" sz="2800" b="1" u="sng" dirty="0" err="1">
                <a:solidFill>
                  <a:srgbClr val="0070C0"/>
                </a:solidFill>
                <a:latin typeface="Arial Narrow" pitchFamily="34" charset="0"/>
              </a:rPr>
              <a:t>erythritol</a:t>
            </a:r>
            <a:r>
              <a:rPr lang="en-US" sz="2800" b="1" u="sng" dirty="0">
                <a:solidFill>
                  <a:srgbClr val="0070C0"/>
                </a:solidFill>
                <a:latin typeface="Arial Narrow" pitchFamily="34" charset="0"/>
              </a:rPr>
              <a:t> </a:t>
            </a:r>
          </a:p>
          <a:p>
            <a:pPr marL="966788" lvl="1" indent="-509588" algn="just" rtl="0">
              <a:lnSpc>
                <a:spcPct val="150000"/>
              </a:lnSpc>
              <a:buFont typeface="Wingdings" pitchFamily="2" charset="2"/>
              <a:buChar char="Ø"/>
            </a:pPr>
            <a:r>
              <a:rPr lang="en-US" sz="2800" dirty="0">
                <a:latin typeface="Arial Narrow" pitchFamily="34" charset="0"/>
              </a:rPr>
              <a:t>Breast, uterus, placenta and </a:t>
            </a:r>
            <a:r>
              <a:rPr lang="en-US" sz="2800" dirty="0" err="1">
                <a:latin typeface="Arial Narrow" pitchFamily="34" charset="0"/>
              </a:rPr>
              <a:t>epididymis</a:t>
            </a:r>
            <a:endParaRPr lang="en-US" sz="2800" dirty="0">
              <a:latin typeface="Arial Narrow" pitchFamily="34" charset="0"/>
            </a:endParaRPr>
          </a:p>
          <a:p>
            <a:pPr marL="509588" indent="-509588" algn="just" rtl="0">
              <a:lnSpc>
                <a:spcPct val="150000"/>
              </a:lnSpc>
              <a:buFont typeface="Wingdings" pitchFamily="2" charset="2"/>
              <a:buChar char="Ø"/>
            </a:pPr>
            <a:r>
              <a:rPr lang="en-US" sz="2800" b="1" u="sng" dirty="0">
                <a:solidFill>
                  <a:srgbClr val="002060"/>
                </a:solidFill>
                <a:latin typeface="Arial Narrow" pitchFamily="34" charset="0"/>
              </a:rPr>
              <a:t>Does </a:t>
            </a:r>
            <a:r>
              <a:rPr lang="en-US" sz="2800" b="1" u="sng" dirty="0" err="1">
                <a:solidFill>
                  <a:srgbClr val="002060"/>
                </a:solidFill>
                <a:latin typeface="Arial Narrow" pitchFamily="34" charset="0"/>
              </a:rPr>
              <a:t>Brucella</a:t>
            </a:r>
            <a:r>
              <a:rPr lang="en-US" sz="2800" b="1" u="sng" dirty="0">
                <a:solidFill>
                  <a:srgbClr val="002060"/>
                </a:solidFill>
                <a:latin typeface="Arial Narrow" pitchFamily="34" charset="0"/>
              </a:rPr>
              <a:t> cause abortion in humans?</a:t>
            </a:r>
          </a:p>
          <a:p>
            <a:pPr marL="509588" indent="-509588" algn="just" rtl="0">
              <a:lnSpc>
                <a:spcPct val="150000"/>
              </a:lnSpc>
              <a:buFont typeface="Wingdings" pitchFamily="2" charset="2"/>
              <a:buChar char="Ø"/>
            </a:pPr>
            <a:r>
              <a:rPr lang="en-US" sz="2800" dirty="0" err="1">
                <a:latin typeface="Arial Narrow" pitchFamily="34" charset="0"/>
              </a:rPr>
              <a:t>Brucella</a:t>
            </a:r>
            <a:r>
              <a:rPr lang="en-US" sz="2800" dirty="0">
                <a:latin typeface="Arial Narrow" pitchFamily="34" charset="0"/>
              </a:rPr>
              <a:t> does not cause abortion in Human. </a:t>
            </a:r>
            <a:r>
              <a:rPr lang="en-US" sz="2800" b="1" u="sng" dirty="0">
                <a:solidFill>
                  <a:srgbClr val="002060"/>
                </a:solidFill>
                <a:latin typeface="Arial Narrow" pitchFamily="34" charset="0"/>
              </a:rPr>
              <a:t>Why?</a:t>
            </a:r>
          </a:p>
          <a:p>
            <a:pPr marL="509588" indent="-509588" algn="just" rtl="0">
              <a:lnSpc>
                <a:spcPct val="150000"/>
              </a:lnSpc>
              <a:buFont typeface="Wingdings" pitchFamily="2" charset="2"/>
              <a:buChar char="Ø"/>
            </a:pPr>
            <a:r>
              <a:rPr lang="en-US" sz="2800" dirty="0">
                <a:latin typeface="Arial Narrow" pitchFamily="34" charset="0"/>
              </a:rPr>
              <a:t>Because of </a:t>
            </a:r>
            <a:r>
              <a:rPr lang="en-US" sz="2800" u="sng" dirty="0">
                <a:solidFill>
                  <a:srgbClr val="0070C0"/>
                </a:solidFill>
                <a:latin typeface="Arial Narrow" pitchFamily="34" charset="0"/>
              </a:rPr>
              <a:t>absence of </a:t>
            </a:r>
            <a:r>
              <a:rPr lang="en-US" sz="2800" u="sng" dirty="0" err="1">
                <a:solidFill>
                  <a:srgbClr val="0070C0"/>
                </a:solidFill>
                <a:latin typeface="Arial Narrow" pitchFamily="34" charset="0"/>
              </a:rPr>
              <a:t>erythritol</a:t>
            </a:r>
            <a:r>
              <a:rPr lang="en-US" sz="2800" u="sng" dirty="0">
                <a:solidFill>
                  <a:srgbClr val="0070C0"/>
                </a:solidFill>
                <a:latin typeface="Arial Narrow" pitchFamily="34" charset="0"/>
              </a:rPr>
              <a:t> </a:t>
            </a:r>
            <a:r>
              <a:rPr lang="en-US" sz="2800" dirty="0">
                <a:latin typeface="Arial Narrow" pitchFamily="34" charset="0"/>
              </a:rPr>
              <a:t>in human placenta and fetus</a:t>
            </a:r>
          </a:p>
          <a:p>
            <a:pPr marL="509588" indent="-509588" algn="just" rtl="0">
              <a:lnSpc>
                <a:spcPct val="150000"/>
              </a:lnSpc>
              <a:buFont typeface="Wingdings" pitchFamily="2" charset="2"/>
              <a:buChar char="Ø"/>
            </a:pPr>
            <a:r>
              <a:rPr lang="en-US" sz="2800" dirty="0">
                <a:latin typeface="Arial Narrow" pitchFamily="34" charset="0"/>
              </a:rPr>
              <a:t>Asymptomatic carriage, sterility or abortions </a:t>
            </a:r>
          </a:p>
          <a:p>
            <a:pPr marL="509588" indent="-509588" algn="just" rtl="0">
              <a:lnSpc>
                <a:spcPct val="150000"/>
              </a:lnSpc>
              <a:buFont typeface="Wingdings" pitchFamily="2" charset="2"/>
              <a:buChar char="Ø"/>
            </a:pPr>
            <a:r>
              <a:rPr lang="en-US" sz="2800" dirty="0">
                <a:latin typeface="Arial Narrow" pitchFamily="34" charset="0"/>
              </a:rPr>
              <a:t>Transmitted between animals in aborted tissues</a:t>
            </a:r>
          </a:p>
        </p:txBody>
      </p:sp>
      <p:sp>
        <p:nvSpPr>
          <p:cNvPr id="355331" name="Text Box 5"/>
          <p:cNvSpPr txBox="1">
            <a:spLocks noChangeArrowheads="1"/>
          </p:cNvSpPr>
          <p:nvPr/>
        </p:nvSpPr>
        <p:spPr bwMode="auto">
          <a:xfrm>
            <a:off x="0" y="381000"/>
            <a:ext cx="9144000" cy="762000"/>
          </a:xfrm>
          <a:prstGeom prst="rect">
            <a:avLst/>
          </a:prstGeom>
          <a:noFill/>
          <a:ln w="9525" algn="ctr">
            <a:noFill/>
            <a:miter lim="800000"/>
            <a:headEnd/>
            <a:tailEnd/>
          </a:ln>
        </p:spPr>
        <p:txBody>
          <a:bodyPr>
            <a:spAutoFit/>
          </a:bodyPr>
          <a:lstStyle/>
          <a:p>
            <a:pPr algn="ctr" rtl="0">
              <a:spcBef>
                <a:spcPct val="50000"/>
              </a:spcBef>
            </a:pPr>
            <a:r>
              <a:rPr lang="en-US" sz="4400" b="1">
                <a:solidFill>
                  <a:srgbClr val="FF0000"/>
                </a:solidFill>
                <a:latin typeface="Arial Narrow" pitchFamily="34" charset="0"/>
              </a:rPr>
              <a:t>Brucellosis in Animals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DD42D880-043A-4AA6-A8D3-A7971AC33655}" type="slidenum">
              <a:rPr lang="ar-SA" altLang="en-US" smtClean="0"/>
              <a:pPr>
                <a:defRPr/>
              </a:pPr>
              <a:t>297</a:t>
            </a:fld>
            <a:endParaRPr lang="ar-SA" altLang="en-US"/>
          </a:p>
        </p:txBody>
      </p:sp>
    </p:spTree>
  </p:cSld>
  <p:clrMapOvr>
    <a:masterClrMapping/>
  </p:clrMapOvr>
  <p:transition/>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381000"/>
            <a:ext cx="8229600" cy="571500"/>
          </a:xfrm>
        </p:spPr>
        <p:txBody>
          <a:bodyPr>
            <a:normAutofit fontScale="90000"/>
          </a:bodyPr>
          <a:lstStyle/>
          <a:p>
            <a:pPr eaLnBrk="1" hangingPunct="1">
              <a:defRPr/>
            </a:pPr>
            <a:r>
              <a:rPr lang="en-US" b="1" dirty="0" smtClean="0">
                <a:solidFill>
                  <a:srgbClr val="FF0000"/>
                </a:solidFill>
                <a:latin typeface="Arial Narrow" pitchFamily="34" charset="0"/>
              </a:rPr>
              <a:t>Laboratory Diagnosis</a:t>
            </a:r>
            <a:br>
              <a:rPr lang="en-US" b="1" dirty="0" smtClean="0">
                <a:solidFill>
                  <a:srgbClr val="FF0000"/>
                </a:solidFill>
                <a:latin typeface="Arial Narrow" pitchFamily="34" charset="0"/>
              </a:rPr>
            </a:br>
            <a:r>
              <a:rPr lang="en-US" b="1" dirty="0" smtClean="0">
                <a:solidFill>
                  <a:srgbClr val="FF0000"/>
                </a:solidFill>
                <a:latin typeface="Arial Narrow" pitchFamily="34" charset="0"/>
              </a:rPr>
              <a:t>A. Culture</a:t>
            </a:r>
          </a:p>
        </p:txBody>
      </p:sp>
      <p:sp>
        <p:nvSpPr>
          <p:cNvPr id="14339" name="Rectangle 3"/>
          <p:cNvSpPr>
            <a:spLocks noGrp="1" noChangeArrowheads="1"/>
          </p:cNvSpPr>
          <p:nvPr>
            <p:ph idx="1"/>
          </p:nvPr>
        </p:nvSpPr>
        <p:spPr>
          <a:xfrm>
            <a:off x="71438" y="1143000"/>
            <a:ext cx="8858250" cy="5643563"/>
          </a:xfrm>
        </p:spPr>
        <p:txBody>
          <a:bodyPr>
            <a:normAutofit fontScale="85000" lnSpcReduction="10000"/>
          </a:bodyPr>
          <a:lstStyle/>
          <a:p>
            <a:pPr algn="just">
              <a:defRPr/>
            </a:pPr>
            <a:r>
              <a:rPr lang="en-US" dirty="0" smtClean="0">
                <a:latin typeface="Arial Narrow" pitchFamily="34" charset="0"/>
              </a:rPr>
              <a:t>When brucellosis is suspected, </a:t>
            </a:r>
            <a:r>
              <a:rPr lang="en-US" u="sng" dirty="0" smtClean="0">
                <a:latin typeface="Arial Narrow" pitchFamily="34" charset="0"/>
              </a:rPr>
              <a:t>Lab. should be </a:t>
            </a:r>
            <a:r>
              <a:rPr lang="en-US" dirty="0" smtClean="0">
                <a:latin typeface="Arial Narrow" pitchFamily="34" charset="0"/>
              </a:rPr>
              <a:t>informed to maintain cultures for minimum of  4 weeks</a:t>
            </a:r>
          </a:p>
          <a:p>
            <a:pPr algn="just">
              <a:defRPr/>
            </a:pPr>
            <a:r>
              <a:rPr lang="en-US" b="1" dirty="0" smtClean="0">
                <a:solidFill>
                  <a:srgbClr val="7030A0"/>
                </a:solidFill>
                <a:latin typeface="Arial Narrow" pitchFamily="34" charset="0"/>
              </a:rPr>
              <a:t>Blood culture </a:t>
            </a:r>
            <a:r>
              <a:rPr lang="en-US" dirty="0" smtClean="0">
                <a:latin typeface="Arial Narrow" pitchFamily="34" charset="0"/>
              </a:rPr>
              <a:t>is done into </a:t>
            </a:r>
            <a:r>
              <a:rPr lang="en-US" dirty="0" smtClean="0">
                <a:solidFill>
                  <a:srgbClr val="0070C0"/>
                </a:solidFill>
                <a:latin typeface="Arial Narrow" pitchFamily="34" charset="0"/>
              </a:rPr>
              <a:t>liver infusion broth </a:t>
            </a:r>
            <a:r>
              <a:rPr lang="en-US" dirty="0" smtClean="0">
                <a:latin typeface="Arial Narrow" pitchFamily="34" charset="0"/>
              </a:rPr>
              <a:t>during febrile attack</a:t>
            </a:r>
          </a:p>
          <a:p>
            <a:pPr algn="just">
              <a:defRPr/>
            </a:pPr>
            <a:r>
              <a:rPr lang="en-US" dirty="0" smtClean="0">
                <a:latin typeface="Arial Narrow" pitchFamily="34" charset="0"/>
              </a:rPr>
              <a:t>Inoculate 2 tubes, one of them in 10-20% CO</a:t>
            </a:r>
            <a:r>
              <a:rPr lang="en-US" baseline="-25000" dirty="0" smtClean="0">
                <a:latin typeface="Arial Narrow" pitchFamily="34" charset="0"/>
              </a:rPr>
              <a:t>2</a:t>
            </a:r>
            <a:r>
              <a:rPr lang="en-US" dirty="0" smtClean="0">
                <a:latin typeface="Arial Narrow" pitchFamily="34" charset="0"/>
              </a:rPr>
              <a:t>  and the other in the normal atmospheric conditions</a:t>
            </a:r>
          </a:p>
          <a:p>
            <a:pPr algn="just">
              <a:defRPr/>
            </a:pPr>
            <a:r>
              <a:rPr lang="en-US" dirty="0" smtClean="0">
                <a:latin typeface="Arial Narrow" pitchFamily="34" charset="0"/>
              </a:rPr>
              <a:t>Rate of isolation from blood ranges from 15-70% depending on methods used and incubation period</a:t>
            </a:r>
          </a:p>
          <a:p>
            <a:pPr algn="just">
              <a:defRPr/>
            </a:pPr>
            <a:r>
              <a:rPr lang="en-US" b="1" dirty="0" smtClean="0">
                <a:solidFill>
                  <a:srgbClr val="7030A0"/>
                </a:solidFill>
                <a:latin typeface="Arial Narrow" pitchFamily="34" charset="0"/>
              </a:rPr>
              <a:t>Bone marrow or lymph node cultures </a:t>
            </a:r>
            <a:r>
              <a:rPr lang="en-US" dirty="0" smtClean="0">
                <a:latin typeface="Arial Narrow" pitchFamily="34" charset="0"/>
              </a:rPr>
              <a:t>can be done if the blood culture is negative</a:t>
            </a:r>
          </a:p>
          <a:p>
            <a:pPr algn="just">
              <a:defRPr/>
            </a:pPr>
            <a:r>
              <a:rPr lang="en-US" dirty="0" smtClean="0">
                <a:latin typeface="Arial Narrow" pitchFamily="34" charset="0"/>
              </a:rPr>
              <a:t>Bone marrow cultures have higher yield than blood</a:t>
            </a:r>
          </a:p>
          <a:p>
            <a:pPr algn="just">
              <a:defRPr/>
            </a:pPr>
            <a:r>
              <a:rPr lang="en-US" dirty="0" smtClean="0">
                <a:latin typeface="Arial Narrow" pitchFamily="34" charset="0"/>
              </a:rPr>
              <a:t>Most Labs. use rapid isolation techniques, (e.g. BACTEC)</a:t>
            </a:r>
          </a:p>
          <a:p>
            <a:pPr algn="just" eaLnBrk="1" hangingPunct="1">
              <a:defRPr/>
            </a:pPr>
            <a:r>
              <a:rPr lang="en-US" dirty="0" smtClean="0">
                <a:latin typeface="Arial Narrow" pitchFamily="34" charset="0"/>
              </a:rPr>
              <a:t>PCR used for rapid diagnosis of </a:t>
            </a:r>
            <a:r>
              <a:rPr lang="en-US" dirty="0" err="1" smtClean="0">
                <a:latin typeface="Arial Narrow" pitchFamily="34" charset="0"/>
              </a:rPr>
              <a:t>Brucella</a:t>
            </a:r>
            <a:r>
              <a:rPr lang="en-US" dirty="0" smtClean="0">
                <a:latin typeface="Arial Narrow" pitchFamily="34" charset="0"/>
              </a:rPr>
              <a:t> in blood specimens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298</a:t>
            </a:fld>
            <a:endParaRPr lang="ar-SA" altLang="en-US"/>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838200"/>
            <a:ext cx="8229600" cy="581025"/>
          </a:xfrm>
        </p:spPr>
        <p:txBody>
          <a:bodyPr>
            <a:normAutofit fontScale="90000"/>
          </a:bodyPr>
          <a:lstStyle/>
          <a:p>
            <a:pPr eaLnBrk="1" hangingPunct="1">
              <a:defRPr/>
            </a:pPr>
            <a:r>
              <a:rPr lang="en-US" sz="5400" b="1" dirty="0" smtClean="0">
                <a:solidFill>
                  <a:srgbClr val="FF0000"/>
                </a:solidFill>
                <a:latin typeface="Arial Narrow" pitchFamily="34" charset="0"/>
              </a:rPr>
              <a:t>Laboratory Diagnosis </a:t>
            </a:r>
            <a:r>
              <a:rPr lang="en-US" b="1" dirty="0" smtClean="0">
                <a:solidFill>
                  <a:srgbClr val="FF0000"/>
                </a:solidFill>
                <a:latin typeface="Arial Narrow" pitchFamily="34" charset="0"/>
              </a:rPr>
              <a:t/>
            </a:r>
            <a:br>
              <a:rPr lang="en-US" b="1" dirty="0" smtClean="0">
                <a:solidFill>
                  <a:srgbClr val="FF0000"/>
                </a:solidFill>
                <a:latin typeface="Arial Narrow" pitchFamily="34" charset="0"/>
              </a:rPr>
            </a:br>
            <a:r>
              <a:rPr lang="en-US" b="1" dirty="0" smtClean="0">
                <a:solidFill>
                  <a:srgbClr val="FF0000"/>
                </a:solidFill>
                <a:latin typeface="Arial Narrow" pitchFamily="34" charset="0"/>
              </a:rPr>
              <a:t>Serological Tests</a:t>
            </a:r>
          </a:p>
        </p:txBody>
      </p:sp>
      <p:sp>
        <p:nvSpPr>
          <p:cNvPr id="23555" name="Rectangle 3"/>
          <p:cNvSpPr>
            <a:spLocks noGrp="1" noChangeArrowheads="1"/>
          </p:cNvSpPr>
          <p:nvPr>
            <p:ph idx="1"/>
          </p:nvPr>
        </p:nvSpPr>
        <p:spPr>
          <a:xfrm>
            <a:off x="428625" y="1785938"/>
            <a:ext cx="8229600" cy="4643437"/>
          </a:xfrm>
        </p:spPr>
        <p:txBody>
          <a:bodyPr/>
          <a:lstStyle/>
          <a:p>
            <a:pPr algn="just" eaLnBrk="1" hangingPunct="1">
              <a:defRPr/>
            </a:pPr>
            <a:r>
              <a:rPr lang="en-US" sz="2800" dirty="0" smtClean="0">
                <a:latin typeface="Arial Narrow" pitchFamily="34" charset="0"/>
              </a:rPr>
              <a:t>Most serological studies for diagnosis of Brucellosis are based on antibody detection</a:t>
            </a:r>
          </a:p>
          <a:p>
            <a:pPr algn="just" eaLnBrk="1" hangingPunct="1">
              <a:defRPr/>
            </a:pPr>
            <a:r>
              <a:rPr lang="en-US" sz="2800" dirty="0" smtClean="0">
                <a:latin typeface="Arial Narrow" pitchFamily="34" charset="0"/>
              </a:rPr>
              <a:t>Antibodies appear in the patient’s serum 7-10 days after the onset of clinical features </a:t>
            </a:r>
          </a:p>
          <a:p>
            <a:pPr algn="just" eaLnBrk="1" hangingPunct="1">
              <a:defRPr/>
            </a:pPr>
            <a:r>
              <a:rPr lang="en-US" sz="2800" dirty="0" smtClean="0">
                <a:latin typeface="Arial Narrow" pitchFamily="34" charset="0"/>
              </a:rPr>
              <a:t>These include:</a:t>
            </a:r>
          </a:p>
          <a:p>
            <a:pPr marL="514350" indent="-514350" algn="just" eaLnBrk="1" hangingPunct="1">
              <a:buFont typeface="+mj-lt"/>
              <a:buAutoNum type="arabicPeriod"/>
              <a:defRPr/>
            </a:pPr>
            <a:r>
              <a:rPr lang="en-US" sz="2800" dirty="0" smtClean="0">
                <a:latin typeface="Arial Narrow" pitchFamily="34" charset="0"/>
              </a:rPr>
              <a:t>Serum agglutination (Standard tube agglutination) </a:t>
            </a:r>
          </a:p>
          <a:p>
            <a:pPr marL="514350" indent="-514350" algn="just" eaLnBrk="1" hangingPunct="1">
              <a:buFont typeface="+mj-lt"/>
              <a:buAutoNum type="arabicPeriod"/>
              <a:defRPr/>
            </a:pPr>
            <a:r>
              <a:rPr lang="en-US" sz="2800" dirty="0" smtClean="0">
                <a:latin typeface="Arial Narrow" pitchFamily="34" charset="0"/>
              </a:rPr>
              <a:t>ELISA</a:t>
            </a:r>
          </a:p>
          <a:p>
            <a:pPr marL="514350" indent="-514350" algn="just" eaLnBrk="1" hangingPunct="1">
              <a:buFont typeface="+mj-lt"/>
              <a:buAutoNum type="arabicPeriod"/>
              <a:defRPr/>
            </a:pPr>
            <a:r>
              <a:rPr lang="en-US" sz="2800" dirty="0" smtClean="0">
                <a:latin typeface="Arial Narrow" pitchFamily="34" charset="0"/>
              </a:rPr>
              <a:t>Complement fixation </a:t>
            </a:r>
          </a:p>
          <a:p>
            <a:pPr marL="514350" indent="-514350" algn="just" eaLnBrk="1" hangingPunct="1">
              <a:buFont typeface="+mj-lt"/>
              <a:buAutoNum type="arabicPeriod"/>
              <a:defRPr/>
            </a:pPr>
            <a:r>
              <a:rPr lang="en-US" sz="2800" dirty="0" smtClean="0">
                <a:latin typeface="Arial Narrow" pitchFamily="34" charset="0"/>
              </a:rPr>
              <a:t>Indirect Coombs </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299</a:t>
            </a:fld>
            <a:endParaRPr lang="ar-SA"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3"/>
          <p:cNvSpPr>
            <a:spLocks noGrp="1"/>
          </p:cNvSpPr>
          <p:nvPr>
            <p:ph type="ctrTitle"/>
          </p:nvPr>
        </p:nvSpPr>
        <p:spPr>
          <a:xfrm>
            <a:off x="533400" y="1447800"/>
            <a:ext cx="8229600" cy="2666999"/>
          </a:xfrm>
        </p:spPr>
        <p:txBody>
          <a:bodyPr/>
          <a:lstStyle/>
          <a:p>
            <a:r>
              <a:rPr lang="en-US" altLang="en-US" sz="6000" dirty="0" smtClean="0">
                <a:solidFill>
                  <a:srgbClr val="002060"/>
                </a:solidFill>
              </a:rPr>
              <a:t>Introduction</a:t>
            </a:r>
            <a:br>
              <a:rPr lang="en-US" altLang="en-US" sz="6000" dirty="0" smtClean="0">
                <a:solidFill>
                  <a:srgbClr val="002060"/>
                </a:solidFill>
              </a:rPr>
            </a:br>
            <a:r>
              <a:rPr lang="en-US" altLang="en-US" sz="5400" dirty="0" smtClean="0">
                <a:solidFill>
                  <a:srgbClr val="002060"/>
                </a:solidFill>
              </a:rPr>
              <a:t>Host-Parasite Relationship</a:t>
            </a:r>
            <a:endParaRPr lang="ar-SA" altLang="en-US" sz="5400" dirty="0" smtClean="0">
              <a:solidFill>
                <a:srgbClr val="002060"/>
              </a:solidFill>
            </a:endParaRPr>
          </a:p>
        </p:txBody>
      </p:sp>
    </p:spTree>
    <p:extLst>
      <p:ext uri="{BB962C8B-B14F-4D97-AF65-F5344CB8AC3E}">
        <p14:creationId xmlns:p14="http://schemas.microsoft.com/office/powerpoint/2010/main" val="135225240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Grp="1" noChangeAspect="1" noChangeArrowheads="1"/>
          </p:cNvPicPr>
          <p:nvPr>
            <p:ph idx="1"/>
          </p:nvPr>
        </p:nvPicPr>
        <p:blipFill>
          <a:blip r:embed="rId2" cstate="print"/>
          <a:srcRect/>
          <a:stretch>
            <a:fillRect/>
          </a:stretch>
        </p:blipFill>
        <p:spPr>
          <a:xfrm>
            <a:off x="147638" y="152400"/>
            <a:ext cx="8843962" cy="6477000"/>
          </a:xfrm>
        </p:spPr>
      </p:pic>
      <p:sp>
        <p:nvSpPr>
          <p:cNvPr id="48132"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8133" name="Slide Number Placeholder 3"/>
          <p:cNvSpPr>
            <a:spLocks noGrp="1"/>
          </p:cNvSpPr>
          <p:nvPr>
            <p:ph type="sldNum" sz="quarter" idx="12"/>
          </p:nvPr>
        </p:nvSpPr>
        <p:spPr bwMode="auto">
          <a:noFill/>
          <a:ln>
            <a:miter lim="800000"/>
            <a:headEnd/>
            <a:tailEnd/>
          </a:ln>
        </p:spPr>
        <p:txBody>
          <a:bodyPr/>
          <a:lstStyle/>
          <a:p>
            <a:fld id="{DFF77073-61F7-42BB-960C-36AC4DAF86C9}" type="slidenum">
              <a:rPr lang="ar-SA" altLang="en-US" smtClean="0">
                <a:cs typeface="Calibri" pitchFamily="34" charset="0"/>
              </a:rPr>
              <a:pPr/>
              <a:t>30</a:t>
            </a:fld>
            <a:endParaRPr lang="ar-SA" altLang="en-US" smtClean="0">
              <a:cs typeface="Calibri" pitchFamily="34" charset="0"/>
            </a:endParaRPr>
          </a:p>
        </p:txBody>
      </p:sp>
    </p:spTree>
    <p:extLst>
      <p:ext uri="{BB962C8B-B14F-4D97-AF65-F5344CB8AC3E}">
        <p14:creationId xmlns:p14="http://schemas.microsoft.com/office/powerpoint/2010/main" val="2148310828"/>
      </p:ext>
    </p:ext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76200"/>
            <a:ext cx="8229600" cy="533400"/>
          </a:xfrm>
        </p:spPr>
        <p:txBody>
          <a:bodyPr>
            <a:normAutofit fontScale="90000"/>
          </a:bodyPr>
          <a:lstStyle/>
          <a:p>
            <a:pPr eaLnBrk="1" hangingPunct="1">
              <a:defRPr/>
            </a:pPr>
            <a:r>
              <a:rPr lang="en-US" b="1" dirty="0" smtClean="0">
                <a:solidFill>
                  <a:srgbClr val="FF0000"/>
                </a:solidFill>
                <a:latin typeface="Arial Narrow" pitchFamily="34" charset="0"/>
              </a:rPr>
              <a:t>Serum agglutination</a:t>
            </a:r>
          </a:p>
        </p:txBody>
      </p:sp>
      <p:sp>
        <p:nvSpPr>
          <p:cNvPr id="358403" name="Rectangle 3"/>
          <p:cNvSpPr>
            <a:spLocks noGrp="1" noChangeArrowheads="1"/>
          </p:cNvSpPr>
          <p:nvPr>
            <p:ph idx="1"/>
          </p:nvPr>
        </p:nvSpPr>
        <p:spPr>
          <a:xfrm>
            <a:off x="142875" y="533400"/>
            <a:ext cx="8929688" cy="6019800"/>
          </a:xfrm>
        </p:spPr>
        <p:txBody>
          <a:bodyPr/>
          <a:lstStyle/>
          <a:p>
            <a:pPr algn="just" eaLnBrk="1" hangingPunct="1">
              <a:lnSpc>
                <a:spcPts val="2700"/>
              </a:lnSpc>
            </a:pPr>
            <a:r>
              <a:rPr lang="en-US" sz="2600" dirty="0" smtClean="0">
                <a:latin typeface="Arial Narrow" pitchFamily="34" charset="0"/>
              </a:rPr>
              <a:t>This test is insensitive and should not be relied on for diagnosis</a:t>
            </a:r>
          </a:p>
          <a:p>
            <a:pPr algn="just" eaLnBrk="1" hangingPunct="1">
              <a:lnSpc>
                <a:spcPts val="2700"/>
              </a:lnSpc>
            </a:pPr>
            <a:r>
              <a:rPr lang="en-US" sz="2600" dirty="0" smtClean="0">
                <a:latin typeface="Arial Narrow" pitchFamily="34" charset="0"/>
              </a:rPr>
              <a:t>A titer of &gt;1:160 supports the diagnosis of brucellosis</a:t>
            </a:r>
          </a:p>
          <a:p>
            <a:pPr algn="just" eaLnBrk="1" hangingPunct="1">
              <a:lnSpc>
                <a:spcPts val="2700"/>
              </a:lnSpc>
            </a:pPr>
            <a:r>
              <a:rPr lang="en-US" sz="2600" dirty="0" smtClean="0">
                <a:latin typeface="Arial Narrow" pitchFamily="34" charset="0"/>
              </a:rPr>
              <a:t>A fourfold increase in agglutinating antibodies over 4 to 12 weeks provides even stronger evidence for the diagnosis</a:t>
            </a:r>
          </a:p>
          <a:p>
            <a:pPr algn="just" eaLnBrk="1" hangingPunct="1">
              <a:lnSpc>
                <a:spcPts val="2700"/>
              </a:lnSpc>
            </a:pPr>
            <a:r>
              <a:rPr lang="en-US" sz="2600" dirty="0" smtClean="0">
                <a:latin typeface="Arial Narrow" pitchFamily="34" charset="0"/>
              </a:rPr>
              <a:t>A titer of 1:100 may be met in normal people</a:t>
            </a:r>
          </a:p>
          <a:p>
            <a:pPr lvl="1" algn="just" eaLnBrk="1" hangingPunct="1">
              <a:lnSpc>
                <a:spcPts val="2700"/>
              </a:lnSpc>
            </a:pPr>
            <a:r>
              <a:rPr lang="en-US" sz="2600" dirty="0" smtClean="0">
                <a:latin typeface="Arial Narrow" pitchFamily="34" charset="0"/>
              </a:rPr>
              <a:t>Due to previous subclinical infection</a:t>
            </a:r>
          </a:p>
          <a:p>
            <a:pPr algn="just" eaLnBrk="1" hangingPunct="1">
              <a:lnSpc>
                <a:spcPts val="2700"/>
              </a:lnSpc>
            </a:pPr>
            <a:r>
              <a:rPr lang="en-US" sz="2600" b="1" dirty="0" smtClean="0">
                <a:solidFill>
                  <a:srgbClr val="7030A0"/>
                </a:solidFill>
                <a:latin typeface="Arial Narrow" pitchFamily="34" charset="0"/>
              </a:rPr>
              <a:t>False-negative reactions </a:t>
            </a:r>
          </a:p>
          <a:p>
            <a:pPr lvl="1" algn="just">
              <a:lnSpc>
                <a:spcPts val="2700"/>
              </a:lnSpc>
            </a:pPr>
            <a:r>
              <a:rPr lang="en-US" sz="2600" dirty="0" smtClean="0">
                <a:latin typeface="Arial Narrow" pitchFamily="34" charset="0"/>
              </a:rPr>
              <a:t>Result from </a:t>
            </a:r>
            <a:r>
              <a:rPr lang="en-US" sz="2600" b="1" u="sng" dirty="0" err="1" smtClean="0">
                <a:solidFill>
                  <a:srgbClr val="FF0000"/>
                </a:solidFill>
                <a:latin typeface="Arial Narrow" pitchFamily="34" charset="0"/>
              </a:rPr>
              <a:t>prozone</a:t>
            </a:r>
            <a:r>
              <a:rPr lang="en-US" sz="2600" b="1" u="sng" dirty="0" smtClean="0">
                <a:solidFill>
                  <a:srgbClr val="FF0000"/>
                </a:solidFill>
                <a:latin typeface="Arial Narrow" pitchFamily="34" charset="0"/>
              </a:rPr>
              <a:t> phenomenon </a:t>
            </a:r>
            <a:r>
              <a:rPr lang="en-US" sz="2600" dirty="0" smtClean="0">
                <a:latin typeface="Arial Narrow" pitchFamily="34" charset="0"/>
              </a:rPr>
              <a:t>(High serum concentration)</a:t>
            </a:r>
          </a:p>
          <a:p>
            <a:pPr algn="just" eaLnBrk="1" hangingPunct="1">
              <a:lnSpc>
                <a:spcPts val="2700"/>
              </a:lnSpc>
            </a:pPr>
            <a:r>
              <a:rPr lang="en-US" sz="2600" b="1" dirty="0" smtClean="0">
                <a:solidFill>
                  <a:srgbClr val="7030A0"/>
                </a:solidFill>
                <a:latin typeface="Arial Narrow" pitchFamily="34" charset="0"/>
              </a:rPr>
              <a:t>False-positive reactions </a:t>
            </a:r>
          </a:p>
          <a:p>
            <a:pPr lvl="1" algn="just">
              <a:lnSpc>
                <a:spcPts val="2700"/>
              </a:lnSpc>
            </a:pPr>
            <a:r>
              <a:rPr lang="en-US" sz="2600" dirty="0" smtClean="0">
                <a:latin typeface="Arial Narrow" pitchFamily="34" charset="0"/>
              </a:rPr>
              <a:t>Result from cross-reaction with antibodies to </a:t>
            </a:r>
            <a:r>
              <a:rPr lang="en-US" sz="2600" dirty="0" err="1" smtClean="0">
                <a:latin typeface="Arial Narrow" pitchFamily="34" charset="0"/>
              </a:rPr>
              <a:t>Yersinia</a:t>
            </a:r>
            <a:r>
              <a:rPr lang="en-US" sz="2600" dirty="0" smtClean="0">
                <a:latin typeface="Arial Narrow" pitchFamily="34" charset="0"/>
              </a:rPr>
              <a:t>, Cholera and Tularemia</a:t>
            </a:r>
          </a:p>
          <a:p>
            <a:pPr algn="just" eaLnBrk="1" hangingPunct="1">
              <a:lnSpc>
                <a:spcPts val="2700"/>
              </a:lnSpc>
            </a:pPr>
            <a:r>
              <a:rPr lang="en-US" sz="2600" dirty="0" smtClean="0">
                <a:latin typeface="Arial Narrow" pitchFamily="34" charset="0"/>
              </a:rPr>
              <a:t>These can be avoidable by routinely diluting serum beyond 1:320</a:t>
            </a:r>
          </a:p>
          <a:p>
            <a:pPr algn="just" eaLnBrk="1" hangingPunct="1">
              <a:lnSpc>
                <a:spcPts val="2700"/>
              </a:lnSpc>
            </a:pPr>
            <a:r>
              <a:rPr lang="en-US" sz="2600" dirty="0" smtClean="0">
                <a:latin typeface="Arial Narrow" pitchFamily="34" charset="0"/>
              </a:rPr>
              <a:t>Must be done using wide range of dilutions of patient’s serum</a:t>
            </a:r>
          </a:p>
          <a:p>
            <a:pPr algn="just" eaLnBrk="1" hangingPunct="1">
              <a:lnSpc>
                <a:spcPts val="2700"/>
              </a:lnSpc>
            </a:pPr>
            <a:r>
              <a:rPr lang="en-US" sz="2600" dirty="0" smtClean="0">
                <a:latin typeface="Arial Narrow" pitchFamily="34" charset="0"/>
              </a:rPr>
              <a:t>In certain conditions antibodies are blocked giving no visible agglutination, so </a:t>
            </a:r>
            <a:r>
              <a:rPr lang="en-US" sz="2600" dirty="0" err="1" smtClean="0">
                <a:latin typeface="Arial Narrow" pitchFamily="34" charset="0"/>
              </a:rPr>
              <a:t>Coomb’s</a:t>
            </a:r>
            <a:r>
              <a:rPr lang="en-US" sz="2600" dirty="0" smtClean="0">
                <a:latin typeface="Arial Narrow" pitchFamily="34" charset="0"/>
              </a:rPr>
              <a:t> test must be done</a:t>
            </a:r>
          </a:p>
          <a:p>
            <a:pPr algn="just" eaLnBrk="1" hangingPunct="1">
              <a:lnSpc>
                <a:spcPts val="2700"/>
              </a:lnSpc>
            </a:pPr>
            <a:endParaRPr lang="en-US" sz="26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300</a:t>
            </a:fld>
            <a:endParaRPr lang="ar-SA" altLang="en-US"/>
          </a:p>
        </p:txBody>
      </p:sp>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ChangeArrowheads="1"/>
          </p:cNvSpPr>
          <p:nvPr>
            <p:ph type="title"/>
          </p:nvPr>
        </p:nvSpPr>
        <p:spPr/>
        <p:txBody>
          <a:bodyPr/>
          <a:lstStyle/>
          <a:p>
            <a:pPr eaLnBrk="1" hangingPunct="1"/>
            <a:r>
              <a:rPr lang="en-US" b="1" smtClean="0">
                <a:solidFill>
                  <a:srgbClr val="FF0000"/>
                </a:solidFill>
                <a:latin typeface="Arial Narrow" pitchFamily="34" charset="0"/>
              </a:rPr>
              <a:t>Prevention and Control</a:t>
            </a:r>
          </a:p>
        </p:txBody>
      </p:sp>
      <p:sp>
        <p:nvSpPr>
          <p:cNvPr id="359427" name="Rectangle 3"/>
          <p:cNvSpPr>
            <a:spLocks noGrp="1" noChangeArrowheads="1"/>
          </p:cNvSpPr>
          <p:nvPr>
            <p:ph idx="1"/>
          </p:nvPr>
        </p:nvSpPr>
        <p:spPr/>
        <p:txBody>
          <a:bodyPr/>
          <a:lstStyle/>
          <a:p>
            <a:pPr algn="just" eaLnBrk="1" hangingPunct="1">
              <a:lnSpc>
                <a:spcPct val="150000"/>
              </a:lnSpc>
            </a:pPr>
            <a:r>
              <a:rPr lang="en-US" sz="2800" smtClean="0">
                <a:latin typeface="Arial Narrow" pitchFamily="34" charset="0"/>
              </a:rPr>
              <a:t>Brucellosis can be eradicated from animals by testing them and slaughtering the positive</a:t>
            </a:r>
          </a:p>
          <a:p>
            <a:pPr algn="just" eaLnBrk="1" hangingPunct="1">
              <a:lnSpc>
                <a:spcPct val="150000"/>
              </a:lnSpc>
            </a:pPr>
            <a:r>
              <a:rPr lang="en-US" sz="2800" smtClean="0">
                <a:latin typeface="Arial Narrow" pitchFamily="34" charset="0"/>
              </a:rPr>
              <a:t>Immunization of animals with a live attenuated vaccine</a:t>
            </a:r>
          </a:p>
          <a:p>
            <a:pPr algn="just" eaLnBrk="1" hangingPunct="1">
              <a:lnSpc>
                <a:spcPct val="150000"/>
              </a:lnSpc>
            </a:pPr>
            <a:r>
              <a:rPr lang="en-US" sz="2800" smtClean="0">
                <a:latin typeface="Arial Narrow" pitchFamily="34" charset="0"/>
              </a:rPr>
              <a:t>Pasteurization of milk and dairy products</a:t>
            </a:r>
          </a:p>
          <a:p>
            <a:pPr algn="just" eaLnBrk="1" hangingPunct="1">
              <a:lnSpc>
                <a:spcPct val="150000"/>
              </a:lnSpc>
            </a:pPr>
            <a:r>
              <a:rPr lang="en-US" sz="2800" smtClean="0">
                <a:latin typeface="Arial Narrow" pitchFamily="34" charset="0"/>
              </a:rPr>
              <a:t>Use of proper safety techniques in clinical laboratory working with Brucella</a:t>
            </a:r>
          </a:p>
          <a:p>
            <a:pPr algn="just" eaLnBrk="1" hangingPunct="1">
              <a:lnSpc>
                <a:spcPct val="150000"/>
              </a:lnSpc>
              <a:buFontTx/>
              <a:buNone/>
            </a:pPr>
            <a:endParaRPr lang="en-US"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301</a:t>
            </a:fld>
            <a:endParaRPr lang="ar-SA" altLang="en-US"/>
          </a:p>
        </p:txBody>
      </p:sp>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Title 1"/>
          <p:cNvSpPr>
            <a:spLocks noGrp="1"/>
          </p:cNvSpPr>
          <p:nvPr>
            <p:ph type="title"/>
          </p:nvPr>
        </p:nvSpPr>
        <p:spPr>
          <a:xfrm>
            <a:off x="457200" y="214313"/>
            <a:ext cx="8229600" cy="857250"/>
          </a:xfrm>
        </p:spPr>
        <p:txBody>
          <a:bodyPr/>
          <a:lstStyle/>
          <a:p>
            <a:pPr eaLnBrk="1" hangingPunct="1"/>
            <a:r>
              <a:rPr lang="en-GB" b="1" smtClean="0">
                <a:solidFill>
                  <a:srgbClr val="FF0000"/>
                </a:solidFill>
                <a:latin typeface="Arial Narrow" pitchFamily="34" charset="0"/>
              </a:rPr>
              <a:t>Treatment</a:t>
            </a:r>
          </a:p>
        </p:txBody>
      </p:sp>
      <p:sp>
        <p:nvSpPr>
          <p:cNvPr id="360451" name="Content Placeholder 2"/>
          <p:cNvSpPr>
            <a:spLocks noGrp="1"/>
          </p:cNvSpPr>
          <p:nvPr>
            <p:ph idx="1"/>
          </p:nvPr>
        </p:nvSpPr>
        <p:spPr>
          <a:xfrm>
            <a:off x="214313" y="1000125"/>
            <a:ext cx="8572500" cy="5786438"/>
          </a:xfrm>
        </p:spPr>
        <p:txBody>
          <a:bodyPr/>
          <a:lstStyle/>
          <a:p>
            <a:pPr algn="just" eaLnBrk="1" hangingPunct="1"/>
            <a:r>
              <a:rPr lang="en-US" sz="2800" smtClean="0">
                <a:latin typeface="Arial Narrow" pitchFamily="34" charset="0"/>
              </a:rPr>
              <a:t>Intracellular localization of brucellae, believed to offer some protection against antimicrobials, thus drugs with good intra-cellular penetration are necessary for cure</a:t>
            </a:r>
          </a:p>
          <a:p>
            <a:pPr algn="just" eaLnBrk="1" hangingPunct="1"/>
            <a:r>
              <a:rPr lang="en-US" sz="2800" smtClean="0">
                <a:latin typeface="Arial Narrow" pitchFamily="34" charset="0"/>
              </a:rPr>
              <a:t>Tetracyclines among most active drugs for treating brucellosis</a:t>
            </a:r>
          </a:p>
          <a:p>
            <a:pPr algn="just" eaLnBrk="1" hangingPunct="1"/>
            <a:r>
              <a:rPr lang="en-US" sz="2800" smtClean="0">
                <a:latin typeface="Arial Narrow" pitchFamily="34" charset="0"/>
              </a:rPr>
              <a:t>Relapse rate unacceptably high with single-drug therapy</a:t>
            </a:r>
          </a:p>
          <a:p>
            <a:pPr algn="just" eaLnBrk="1" hangingPunct="1"/>
            <a:r>
              <a:rPr lang="en-US" sz="2800" smtClean="0">
                <a:latin typeface="Arial Narrow" pitchFamily="34" charset="0"/>
              </a:rPr>
              <a:t>Combination therapy is recommended  </a:t>
            </a:r>
          </a:p>
          <a:p>
            <a:pPr algn="just" eaLnBrk="1" hangingPunct="1"/>
            <a:r>
              <a:rPr lang="en-US" sz="2800" u="sng" smtClean="0">
                <a:solidFill>
                  <a:srgbClr val="0070C0"/>
                </a:solidFill>
                <a:latin typeface="Arial Narrow" pitchFamily="34" charset="0"/>
              </a:rPr>
              <a:t>There are two major regimens:</a:t>
            </a:r>
          </a:p>
          <a:p>
            <a:pPr algn="just" eaLnBrk="1" hangingPunct="1"/>
            <a:r>
              <a:rPr lang="en-US" sz="2800" u="sng" smtClean="0">
                <a:solidFill>
                  <a:srgbClr val="7030A0"/>
                </a:solidFill>
                <a:latin typeface="Arial Narrow" pitchFamily="34" charset="0"/>
              </a:rPr>
              <a:t>Regimen A: </a:t>
            </a:r>
            <a:r>
              <a:rPr lang="en-US" sz="2800" smtClean="0">
                <a:latin typeface="Arial Narrow" pitchFamily="34" charset="0"/>
              </a:rPr>
              <a:t>Doxycycline 100 mg orally twice daily for 6 weeks + Streptomycin 1 gm IM once daily for the first 14 - 21 days</a:t>
            </a:r>
          </a:p>
          <a:p>
            <a:pPr algn="just" eaLnBrk="1" hangingPunct="1"/>
            <a:r>
              <a:rPr lang="en-US" sz="2800" u="sng" smtClean="0">
                <a:solidFill>
                  <a:srgbClr val="7030A0"/>
                </a:solidFill>
                <a:latin typeface="Arial Narrow" pitchFamily="34" charset="0"/>
              </a:rPr>
              <a:t>Regimen B:</a:t>
            </a:r>
            <a:r>
              <a:rPr lang="en-US" sz="2800" smtClean="0">
                <a:latin typeface="Arial Narrow" pitchFamily="34" charset="0"/>
              </a:rPr>
              <a:t> Doxycycline 100 mg orally twice daily plus rifampin 600-900 mg (15 mg/kg) orally once daily for 6 weeks</a:t>
            </a:r>
          </a:p>
          <a:p>
            <a:pPr algn="just" eaLnBrk="1" hangingPunct="1">
              <a:buFont typeface="Wingdings 2" pitchFamily="18" charset="2"/>
              <a:buNone/>
            </a:pPr>
            <a:endParaRPr lang="en-US" sz="2800" smtClean="0">
              <a:latin typeface="Arial Narrow" pitchFamily="34" charset="0"/>
            </a:endParaRPr>
          </a:p>
          <a:p>
            <a:pPr algn="just" eaLnBrk="1" hangingPunct="1"/>
            <a:endParaRPr lang="en-US" sz="2800" smtClean="0">
              <a:latin typeface="Arial Narrow" pitchFamily="34" charset="0"/>
            </a:endParaRPr>
          </a:p>
          <a:p>
            <a:pPr algn="just" eaLnBrk="1" hangingPunct="1"/>
            <a:endParaRPr lang="en-US" sz="2800" smtClean="0">
              <a:latin typeface="Arial Narrow" pitchFamily="34" charset="0"/>
            </a:endParaRPr>
          </a:p>
          <a:p>
            <a:pPr algn="just" eaLnBrk="1" hangingPunct="1"/>
            <a:endParaRPr lang="en-US" sz="2800" smtClean="0">
              <a:latin typeface="Arial Narrow" pitchFamily="34" charset="0"/>
            </a:endParaRPr>
          </a:p>
          <a:p>
            <a:pPr algn="just" eaLnBrk="1" hangingPunct="1">
              <a:buFontTx/>
              <a:buNone/>
            </a:pPr>
            <a:endParaRPr lang="en-US" sz="2800" smtClean="0">
              <a:latin typeface="Arial Narrow" pitchFamily="34" charset="0"/>
            </a:endParaRPr>
          </a:p>
          <a:p>
            <a:pPr algn="just" eaLnBrk="1" hangingPunct="1">
              <a:buFontTx/>
              <a:buNone/>
            </a:pPr>
            <a:endParaRPr lang="en-GB" sz="280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302</a:t>
            </a:fld>
            <a:endParaRPr lang="ar-SA" altLang="en-US"/>
          </a:p>
        </p:txBody>
      </p:sp>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457200" y="152400"/>
            <a:ext cx="8229600" cy="715963"/>
          </a:xfrm>
        </p:spPr>
        <p:txBody>
          <a:bodyPr>
            <a:normAutofit fontScale="90000"/>
          </a:bodyPr>
          <a:lstStyle/>
          <a:p>
            <a:pPr eaLnBrk="1" hangingPunct="1">
              <a:defRPr/>
            </a:pPr>
            <a:r>
              <a:rPr lang="en-US" b="1" i="1" smtClean="0">
                <a:solidFill>
                  <a:srgbClr val="FF0000"/>
                </a:solidFill>
                <a:latin typeface="Arial Narrow" pitchFamily="34" charset="0"/>
              </a:rPr>
              <a:t>Yersinia</a:t>
            </a:r>
            <a:r>
              <a:rPr lang="en-US" b="1" smtClean="0">
                <a:solidFill>
                  <a:srgbClr val="FF0000"/>
                </a:solidFill>
                <a:latin typeface="Arial Narrow" pitchFamily="34" charset="0"/>
              </a:rPr>
              <a:t> Species</a:t>
            </a:r>
          </a:p>
        </p:txBody>
      </p:sp>
      <p:sp>
        <p:nvSpPr>
          <p:cNvPr id="9219" name="Rectangle 3"/>
          <p:cNvSpPr>
            <a:spLocks noGrp="1" noChangeArrowheads="1"/>
          </p:cNvSpPr>
          <p:nvPr>
            <p:ph idx="1"/>
          </p:nvPr>
        </p:nvSpPr>
        <p:spPr>
          <a:xfrm>
            <a:off x="228600" y="762000"/>
            <a:ext cx="8610600" cy="5867400"/>
          </a:xfrm>
        </p:spPr>
        <p:txBody>
          <a:bodyPr rtlCol="0">
            <a:noAutofit/>
          </a:bodyPr>
          <a:lstStyle/>
          <a:p>
            <a:pPr algn="just" eaLnBrk="1" fontAlgn="auto" hangingPunct="1">
              <a:lnSpc>
                <a:spcPts val="2700"/>
              </a:lnSpc>
              <a:spcAft>
                <a:spcPts val="0"/>
              </a:spcAft>
              <a:defRPr/>
            </a:pPr>
            <a:r>
              <a:rPr lang="en-US" sz="2600" i="1" dirty="0" err="1" smtClean="0">
                <a:latin typeface="Arial Narrow" pitchFamily="34" charset="0"/>
              </a:rPr>
              <a:t>Yersinia</a:t>
            </a:r>
            <a:r>
              <a:rPr lang="en-US" sz="2600" dirty="0" smtClean="0">
                <a:latin typeface="Arial Narrow" pitchFamily="34" charset="0"/>
              </a:rPr>
              <a:t> formerly classified in the </a:t>
            </a:r>
            <a:r>
              <a:rPr lang="en-US" sz="2600" i="1" dirty="0" err="1" smtClean="0">
                <a:latin typeface="Arial Narrow" pitchFamily="34" charset="0"/>
              </a:rPr>
              <a:t>Pasteurellaceae</a:t>
            </a:r>
            <a:r>
              <a:rPr lang="en-US" sz="2600" dirty="0" smtClean="0">
                <a:latin typeface="Arial Narrow" pitchFamily="34" charset="0"/>
              </a:rPr>
              <a:t> family</a:t>
            </a:r>
          </a:p>
          <a:p>
            <a:pPr algn="just" eaLnBrk="1" fontAlgn="auto" hangingPunct="1">
              <a:lnSpc>
                <a:spcPts val="2700"/>
              </a:lnSpc>
              <a:spcAft>
                <a:spcPts val="0"/>
              </a:spcAft>
              <a:defRPr/>
            </a:pPr>
            <a:r>
              <a:rPr lang="en-US" sz="2600" dirty="0" smtClean="0">
                <a:latin typeface="Arial Narrow" pitchFamily="34" charset="0"/>
              </a:rPr>
              <a:t>So  </a:t>
            </a:r>
            <a:r>
              <a:rPr lang="en-US" sz="2600" dirty="0" err="1" smtClean="0">
                <a:latin typeface="Arial Narrow" pitchFamily="34" charset="0"/>
              </a:rPr>
              <a:t>Yersinia</a:t>
            </a:r>
            <a:r>
              <a:rPr lang="en-US" sz="2600" dirty="0" smtClean="0">
                <a:latin typeface="Arial Narrow" pitchFamily="34" charset="0"/>
              </a:rPr>
              <a:t> formerly called  </a:t>
            </a:r>
            <a:r>
              <a:rPr lang="en-US" sz="2600" i="1" dirty="0" err="1" smtClean="0">
                <a:latin typeface="Arial Narrow" pitchFamily="34" charset="0"/>
              </a:rPr>
              <a:t>Pasteurella</a:t>
            </a:r>
            <a:endParaRPr lang="en-US" sz="2600" dirty="0" smtClean="0">
              <a:latin typeface="Arial Narrow" pitchFamily="34" charset="0"/>
            </a:endParaRPr>
          </a:p>
          <a:p>
            <a:pPr algn="just" eaLnBrk="1" fontAlgn="auto" hangingPunct="1">
              <a:lnSpc>
                <a:spcPts val="2700"/>
              </a:lnSpc>
              <a:spcAft>
                <a:spcPts val="0"/>
              </a:spcAft>
              <a:defRPr/>
            </a:pPr>
            <a:r>
              <a:rPr lang="en-US" sz="2600" i="1" dirty="0" err="1" smtClean="0">
                <a:latin typeface="Arial Narrow" pitchFamily="34" charset="0"/>
              </a:rPr>
              <a:t>Yersinia</a:t>
            </a:r>
            <a:r>
              <a:rPr lang="en-US" sz="2600" i="1" dirty="0" smtClean="0">
                <a:latin typeface="Arial Narrow" pitchFamily="34" charset="0"/>
              </a:rPr>
              <a:t> </a:t>
            </a:r>
            <a:r>
              <a:rPr lang="en-US" sz="2600" dirty="0" smtClean="0">
                <a:latin typeface="Arial Narrow" pitchFamily="34" charset="0"/>
              </a:rPr>
              <a:t>reclassified in the </a:t>
            </a:r>
            <a:r>
              <a:rPr lang="en-US" sz="2600" i="1" dirty="0" err="1" smtClean="0">
                <a:latin typeface="Arial Narrow" pitchFamily="34" charset="0"/>
              </a:rPr>
              <a:t>Enterobacteriaceae</a:t>
            </a:r>
            <a:r>
              <a:rPr lang="en-US" sz="2600" dirty="0" smtClean="0">
                <a:latin typeface="Arial Narrow" pitchFamily="34" charset="0"/>
              </a:rPr>
              <a:t> family</a:t>
            </a:r>
          </a:p>
          <a:p>
            <a:pPr algn="just" eaLnBrk="1" fontAlgn="auto" hangingPunct="1">
              <a:lnSpc>
                <a:spcPts val="2700"/>
              </a:lnSpc>
              <a:spcAft>
                <a:spcPts val="0"/>
              </a:spcAft>
              <a:defRPr/>
            </a:pPr>
            <a:r>
              <a:rPr lang="en-US" sz="2600" b="1" dirty="0" smtClean="0">
                <a:solidFill>
                  <a:srgbClr val="7030A0"/>
                </a:solidFill>
                <a:latin typeface="Arial Narrow" pitchFamily="34" charset="0"/>
              </a:rPr>
              <a:t>Three species of </a:t>
            </a:r>
            <a:r>
              <a:rPr lang="en-US" sz="2600" b="1" i="1" dirty="0" err="1" smtClean="0">
                <a:solidFill>
                  <a:srgbClr val="7030A0"/>
                </a:solidFill>
                <a:latin typeface="Arial Narrow" pitchFamily="34" charset="0"/>
              </a:rPr>
              <a:t>Yersinia</a:t>
            </a:r>
            <a:r>
              <a:rPr lang="en-US" sz="2600" b="1" dirty="0" smtClean="0">
                <a:solidFill>
                  <a:srgbClr val="7030A0"/>
                </a:solidFill>
                <a:latin typeface="Arial Narrow" pitchFamily="34" charset="0"/>
              </a:rPr>
              <a:t> cause disease in humans</a:t>
            </a:r>
          </a:p>
          <a:p>
            <a:pPr marL="514350" indent="-514350" algn="just" eaLnBrk="1" fontAlgn="auto" hangingPunct="1">
              <a:lnSpc>
                <a:spcPts val="2700"/>
              </a:lnSpc>
              <a:spcAft>
                <a:spcPts val="0"/>
              </a:spcAft>
              <a:buFont typeface="+mj-lt"/>
              <a:buAutoNum type="arabicPeriod"/>
              <a:defRPr/>
            </a:pPr>
            <a:r>
              <a:rPr lang="en-US" sz="2600" b="1" i="1" dirty="0" smtClean="0">
                <a:solidFill>
                  <a:srgbClr val="002060"/>
                </a:solidFill>
                <a:latin typeface="Arial Narrow" pitchFamily="34" charset="0"/>
              </a:rPr>
              <a:t>Y. </a:t>
            </a:r>
            <a:r>
              <a:rPr lang="en-US" sz="2600" b="1" i="1" dirty="0" err="1" smtClean="0">
                <a:solidFill>
                  <a:srgbClr val="002060"/>
                </a:solidFill>
                <a:latin typeface="Arial Narrow" pitchFamily="34" charset="0"/>
              </a:rPr>
              <a:t>pseudotuberculosis</a:t>
            </a:r>
            <a:r>
              <a:rPr lang="en-US" sz="2600" b="1" i="1" dirty="0" smtClean="0">
                <a:solidFill>
                  <a:srgbClr val="002060"/>
                </a:solidFill>
                <a:latin typeface="Arial Narrow" pitchFamily="34" charset="0"/>
              </a:rPr>
              <a:t> </a:t>
            </a:r>
          </a:p>
          <a:p>
            <a:pPr marL="514350" indent="-514350" algn="just" eaLnBrk="1" fontAlgn="auto" hangingPunct="1">
              <a:lnSpc>
                <a:spcPts val="2700"/>
              </a:lnSpc>
              <a:spcAft>
                <a:spcPts val="0"/>
              </a:spcAft>
              <a:buFont typeface="+mj-lt"/>
              <a:buAutoNum type="arabicPeriod"/>
              <a:defRPr/>
            </a:pPr>
            <a:r>
              <a:rPr lang="en-US" sz="2600" b="1" i="1" dirty="0" smtClean="0">
                <a:solidFill>
                  <a:srgbClr val="002060"/>
                </a:solidFill>
                <a:latin typeface="Arial Narrow" pitchFamily="34" charset="0"/>
              </a:rPr>
              <a:t>Y. </a:t>
            </a:r>
            <a:r>
              <a:rPr lang="en-US" sz="2600" b="1" i="1" dirty="0" err="1" smtClean="0">
                <a:solidFill>
                  <a:srgbClr val="002060"/>
                </a:solidFill>
                <a:latin typeface="Arial Narrow" pitchFamily="34" charset="0"/>
              </a:rPr>
              <a:t>enterocolitica</a:t>
            </a:r>
            <a:r>
              <a:rPr lang="en-US" sz="2600" b="1" i="1" dirty="0" smtClean="0">
                <a:solidFill>
                  <a:srgbClr val="002060"/>
                </a:solidFill>
                <a:latin typeface="Arial Narrow" pitchFamily="34" charset="0"/>
              </a:rPr>
              <a:t> </a:t>
            </a:r>
            <a:r>
              <a:rPr lang="en-US" sz="2600" b="1" dirty="0" smtClean="0">
                <a:solidFill>
                  <a:srgbClr val="002060"/>
                </a:solidFill>
                <a:latin typeface="Arial Narrow" pitchFamily="34" charset="0"/>
              </a:rPr>
              <a:t> </a:t>
            </a:r>
          </a:p>
          <a:p>
            <a:pPr lvl="1" algn="just" eaLnBrk="1" fontAlgn="auto" hangingPunct="1">
              <a:lnSpc>
                <a:spcPts val="2700"/>
              </a:lnSpc>
              <a:spcAft>
                <a:spcPts val="0"/>
              </a:spcAft>
              <a:defRPr/>
            </a:pPr>
            <a:r>
              <a:rPr lang="en-US" sz="2600" dirty="0" smtClean="0">
                <a:latin typeface="Arial Narrow" pitchFamily="34" charset="0"/>
              </a:rPr>
              <a:t>Both are animal pathogens </a:t>
            </a:r>
          </a:p>
          <a:p>
            <a:pPr lvl="1" algn="just" eaLnBrk="1" fontAlgn="auto" hangingPunct="1">
              <a:lnSpc>
                <a:spcPts val="2700"/>
              </a:lnSpc>
              <a:spcAft>
                <a:spcPts val="0"/>
              </a:spcAft>
              <a:defRPr/>
            </a:pPr>
            <a:r>
              <a:rPr lang="en-US" sz="2600" i="1" dirty="0" smtClean="0">
                <a:latin typeface="Arial Narrow" pitchFamily="34" charset="0"/>
              </a:rPr>
              <a:t>Y. </a:t>
            </a:r>
            <a:r>
              <a:rPr lang="en-US" sz="2600" i="1" dirty="0" err="1" smtClean="0">
                <a:latin typeface="Arial Narrow" pitchFamily="34" charset="0"/>
              </a:rPr>
              <a:t>pseudotuberculosis</a:t>
            </a:r>
            <a:r>
              <a:rPr lang="en-US" sz="2600" i="1" dirty="0" smtClean="0">
                <a:latin typeface="Arial Narrow" pitchFamily="34" charset="0"/>
              </a:rPr>
              <a:t> </a:t>
            </a:r>
            <a:r>
              <a:rPr lang="en-US" sz="2600" dirty="0" smtClean="0">
                <a:latin typeface="Arial Narrow" pitchFamily="34" charset="0"/>
              </a:rPr>
              <a:t>causes </a:t>
            </a:r>
            <a:r>
              <a:rPr lang="en-US" sz="2600" dirty="0" err="1" smtClean="0">
                <a:latin typeface="Arial Narrow" pitchFamily="34" charset="0"/>
              </a:rPr>
              <a:t>pseudotuberculosis</a:t>
            </a:r>
            <a:r>
              <a:rPr lang="en-US" sz="2600" dirty="0" smtClean="0">
                <a:latin typeface="Arial Narrow" pitchFamily="34" charset="0"/>
              </a:rPr>
              <a:t> in animals</a:t>
            </a:r>
          </a:p>
          <a:p>
            <a:pPr lvl="1" algn="just" eaLnBrk="1" fontAlgn="auto" hangingPunct="1">
              <a:lnSpc>
                <a:spcPts val="2700"/>
              </a:lnSpc>
              <a:spcAft>
                <a:spcPts val="0"/>
              </a:spcAft>
              <a:defRPr/>
            </a:pPr>
            <a:r>
              <a:rPr lang="en-US" sz="2600" i="1" dirty="0" smtClean="0">
                <a:latin typeface="Arial Narrow" pitchFamily="34" charset="0"/>
              </a:rPr>
              <a:t>Y. </a:t>
            </a:r>
            <a:r>
              <a:rPr lang="en-US" sz="2600" i="1" dirty="0" err="1" smtClean="0">
                <a:latin typeface="Arial Narrow" pitchFamily="34" charset="0"/>
              </a:rPr>
              <a:t>enterocolitica</a:t>
            </a:r>
            <a:r>
              <a:rPr lang="en-US" sz="2600" i="1" dirty="0" smtClean="0">
                <a:latin typeface="Arial Narrow" pitchFamily="34" charset="0"/>
              </a:rPr>
              <a:t> </a:t>
            </a:r>
            <a:r>
              <a:rPr lang="en-US" sz="2600" dirty="0" smtClean="0">
                <a:latin typeface="Arial Narrow" pitchFamily="34" charset="0"/>
              </a:rPr>
              <a:t>sometimes infects man causing </a:t>
            </a:r>
            <a:r>
              <a:rPr lang="en-US" sz="2600" dirty="0" err="1" smtClean="0">
                <a:latin typeface="Arial Narrow" pitchFamily="34" charset="0"/>
              </a:rPr>
              <a:t>Yersiniosis</a:t>
            </a:r>
            <a:endParaRPr lang="en-US" sz="2600" dirty="0" smtClean="0">
              <a:latin typeface="Arial Narrow" pitchFamily="34" charset="0"/>
            </a:endParaRPr>
          </a:p>
          <a:p>
            <a:pPr lvl="1" algn="just" eaLnBrk="1" fontAlgn="auto" hangingPunct="1">
              <a:lnSpc>
                <a:spcPts val="2700"/>
              </a:lnSpc>
              <a:spcAft>
                <a:spcPts val="0"/>
              </a:spcAft>
              <a:defRPr/>
            </a:pPr>
            <a:r>
              <a:rPr lang="en-US" sz="2600" dirty="0" smtClean="0">
                <a:latin typeface="Arial Narrow" pitchFamily="34" charset="0"/>
              </a:rPr>
              <a:t> Fever, diarrhea, abdominal pain and arthritis</a:t>
            </a:r>
          </a:p>
          <a:p>
            <a:pPr lvl="1" algn="just" eaLnBrk="1" fontAlgn="auto" hangingPunct="1">
              <a:lnSpc>
                <a:spcPts val="2700"/>
              </a:lnSpc>
              <a:spcAft>
                <a:spcPts val="0"/>
              </a:spcAft>
              <a:defRPr/>
            </a:pPr>
            <a:r>
              <a:rPr lang="en-US" sz="2600" dirty="0" err="1" smtClean="0">
                <a:latin typeface="Arial Narrow" pitchFamily="34" charset="0"/>
              </a:rPr>
              <a:t>Yersiniosis</a:t>
            </a:r>
            <a:r>
              <a:rPr lang="en-US" sz="2600" dirty="0" smtClean="0">
                <a:latin typeface="Arial Narrow" pitchFamily="34" charset="0"/>
              </a:rPr>
              <a:t> is usually self-limiting and does not require treatment</a:t>
            </a:r>
          </a:p>
          <a:p>
            <a:pPr lvl="1" algn="just" eaLnBrk="1" fontAlgn="auto" hangingPunct="1">
              <a:lnSpc>
                <a:spcPts val="2700"/>
              </a:lnSpc>
              <a:spcAft>
                <a:spcPts val="0"/>
              </a:spcAft>
              <a:defRPr/>
            </a:pPr>
            <a:r>
              <a:rPr lang="en-US" sz="2600" dirty="0" smtClean="0">
                <a:latin typeface="Arial Narrow" pitchFamily="34" charset="0"/>
              </a:rPr>
              <a:t>Both are enteric food and water borne pathogens</a:t>
            </a:r>
          </a:p>
          <a:p>
            <a:pPr lvl="1" algn="just" eaLnBrk="1" fontAlgn="auto" hangingPunct="1">
              <a:lnSpc>
                <a:spcPts val="2700"/>
              </a:lnSpc>
              <a:spcAft>
                <a:spcPts val="0"/>
              </a:spcAft>
              <a:defRPr/>
            </a:pPr>
            <a:r>
              <a:rPr lang="en-US" sz="2600" dirty="0" smtClean="0">
                <a:latin typeface="Arial Narrow" pitchFamily="34" charset="0"/>
              </a:rPr>
              <a:t>Acquired by ingestion of contaminated food</a:t>
            </a:r>
          </a:p>
          <a:p>
            <a:pPr marL="514350" indent="-514350" algn="just" eaLnBrk="1" fontAlgn="auto" hangingPunct="1">
              <a:lnSpc>
                <a:spcPts val="2700"/>
              </a:lnSpc>
              <a:spcAft>
                <a:spcPts val="0"/>
              </a:spcAft>
              <a:buFont typeface="+mj-lt"/>
              <a:buAutoNum type="arabicPeriod"/>
              <a:defRPr/>
            </a:pPr>
            <a:r>
              <a:rPr lang="en-US" sz="2600" b="1" i="1" dirty="0" smtClean="0">
                <a:solidFill>
                  <a:srgbClr val="002060"/>
                </a:solidFill>
                <a:latin typeface="Arial Narrow" pitchFamily="34" charset="0"/>
              </a:rPr>
              <a:t>Y. </a:t>
            </a:r>
            <a:r>
              <a:rPr lang="en-US" sz="2600" b="1" i="1" dirty="0" err="1" smtClean="0">
                <a:solidFill>
                  <a:srgbClr val="002060"/>
                </a:solidFill>
                <a:latin typeface="Arial Narrow" pitchFamily="34" charset="0"/>
              </a:rPr>
              <a:t>pestis</a:t>
            </a:r>
            <a:endParaRPr lang="en-US" sz="2600" b="1" i="1" dirty="0" smtClean="0">
              <a:solidFill>
                <a:srgbClr val="002060"/>
              </a:solidFill>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303</a:t>
            </a:fld>
            <a:endParaRPr lang="ar-SA" altLang="en-US"/>
          </a:p>
        </p:txBody>
      </p:sp>
    </p:spTree>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a:xfrm>
            <a:off x="533400" y="304800"/>
            <a:ext cx="8382000" cy="762000"/>
          </a:xfrm>
        </p:spPr>
        <p:txBody>
          <a:bodyPr/>
          <a:lstStyle/>
          <a:p>
            <a:pPr eaLnBrk="1" hangingPunct="1"/>
            <a:r>
              <a:rPr lang="en-US" b="1" i="1" smtClean="0">
                <a:solidFill>
                  <a:srgbClr val="FF0000"/>
                </a:solidFill>
                <a:latin typeface="Arial Narrow" pitchFamily="34" charset="0"/>
              </a:rPr>
              <a:t>Y. pestis </a:t>
            </a:r>
            <a:r>
              <a:rPr lang="en-US" b="1" smtClean="0">
                <a:solidFill>
                  <a:srgbClr val="FF0000"/>
                </a:solidFill>
                <a:latin typeface="Arial Narrow" pitchFamily="34" charset="0"/>
              </a:rPr>
              <a:t>(formerly </a:t>
            </a:r>
            <a:r>
              <a:rPr lang="en-US" b="1" i="1" smtClean="0">
                <a:solidFill>
                  <a:srgbClr val="FF0000"/>
                </a:solidFill>
                <a:latin typeface="Arial Narrow" pitchFamily="34" charset="0"/>
              </a:rPr>
              <a:t>Pasteurella pestis</a:t>
            </a:r>
            <a:r>
              <a:rPr lang="en-US" b="1" smtClean="0">
                <a:solidFill>
                  <a:srgbClr val="FF0000"/>
                </a:solidFill>
                <a:latin typeface="Arial Narrow" pitchFamily="34" charset="0"/>
              </a:rPr>
              <a:t>)</a:t>
            </a:r>
          </a:p>
        </p:txBody>
      </p:sp>
      <p:sp>
        <p:nvSpPr>
          <p:cNvPr id="362499" name="Rectangle 3"/>
          <p:cNvSpPr>
            <a:spLocks noGrp="1" noChangeArrowheads="1"/>
          </p:cNvSpPr>
          <p:nvPr>
            <p:ph idx="1"/>
          </p:nvPr>
        </p:nvSpPr>
        <p:spPr>
          <a:xfrm>
            <a:off x="381000" y="990600"/>
            <a:ext cx="8763000" cy="5638800"/>
          </a:xfrm>
        </p:spPr>
        <p:txBody>
          <a:bodyPr/>
          <a:lstStyle/>
          <a:p>
            <a:pPr algn="just" eaLnBrk="1" hangingPunct="1">
              <a:lnSpc>
                <a:spcPts val="2800"/>
              </a:lnSpc>
            </a:pPr>
            <a:r>
              <a:rPr lang="en-US" sz="2600" smtClean="0">
                <a:latin typeface="Arial Narrow" pitchFamily="34" charset="0"/>
              </a:rPr>
              <a:t>Discovered in 1894 in Hong Kong by Alexandre Yersin</a:t>
            </a:r>
          </a:p>
          <a:p>
            <a:pPr algn="just" eaLnBrk="1" hangingPunct="1">
              <a:lnSpc>
                <a:spcPts val="2800"/>
              </a:lnSpc>
            </a:pPr>
            <a:r>
              <a:rPr lang="en-US" sz="2600" smtClean="0">
                <a:latin typeface="Arial Narrow" pitchFamily="34" charset="0"/>
              </a:rPr>
              <a:t>Gram negative short bacilli (coccobacilli)</a:t>
            </a:r>
          </a:p>
          <a:p>
            <a:pPr algn="just" eaLnBrk="1" hangingPunct="1">
              <a:lnSpc>
                <a:spcPts val="2800"/>
              </a:lnSpc>
            </a:pPr>
            <a:r>
              <a:rPr lang="en-US" sz="2600" smtClean="0">
                <a:latin typeface="Arial Narrow" pitchFamily="34" charset="0"/>
              </a:rPr>
              <a:t>Exhibit bipolar staining (special stain  e.g. Giemsa stain)</a:t>
            </a:r>
          </a:p>
          <a:p>
            <a:pPr algn="just" eaLnBrk="1" hangingPunct="1">
              <a:lnSpc>
                <a:spcPts val="2800"/>
              </a:lnSpc>
            </a:pPr>
            <a:r>
              <a:rPr lang="en-US" sz="2600" smtClean="0">
                <a:latin typeface="Arial Narrow" pitchFamily="34" charset="0"/>
              </a:rPr>
              <a:t>Dark blue bioplar and the remaining appears light blue</a:t>
            </a:r>
          </a:p>
          <a:p>
            <a:pPr algn="just" eaLnBrk="1" hangingPunct="1">
              <a:lnSpc>
                <a:spcPts val="2800"/>
              </a:lnSpc>
            </a:pPr>
            <a:r>
              <a:rPr lang="en-US" sz="2600" smtClean="0">
                <a:latin typeface="Arial Narrow" pitchFamily="34" charset="0"/>
              </a:rPr>
              <a:t>Facultative anaerobes, Fermentative,  non-motile, non-spore forming</a:t>
            </a:r>
          </a:p>
          <a:p>
            <a:pPr algn="just" eaLnBrk="1" hangingPunct="1">
              <a:lnSpc>
                <a:spcPts val="2800"/>
              </a:lnSpc>
            </a:pPr>
            <a:r>
              <a:rPr lang="en-US" sz="2600" b="1" smtClean="0">
                <a:solidFill>
                  <a:srgbClr val="7030A0"/>
                </a:solidFill>
                <a:latin typeface="Arial Narrow" pitchFamily="34" charset="0"/>
              </a:rPr>
              <a:t>Oxidase negative </a:t>
            </a:r>
            <a:r>
              <a:rPr lang="en-US" sz="2600" smtClean="0">
                <a:latin typeface="Arial Narrow" pitchFamily="34" charset="0"/>
              </a:rPr>
              <a:t>(Pasteuralla and Brucella are oxidase positive)</a:t>
            </a:r>
          </a:p>
          <a:p>
            <a:pPr algn="just" eaLnBrk="1" hangingPunct="1">
              <a:lnSpc>
                <a:spcPts val="2800"/>
              </a:lnSpc>
            </a:pPr>
            <a:r>
              <a:rPr lang="en-US" sz="2600" smtClean="0">
                <a:latin typeface="Arial Narrow" pitchFamily="34" charset="0"/>
              </a:rPr>
              <a:t>Have capsule when freshly isolates</a:t>
            </a:r>
          </a:p>
          <a:p>
            <a:pPr algn="just" eaLnBrk="1" hangingPunct="1">
              <a:lnSpc>
                <a:spcPts val="2800"/>
              </a:lnSpc>
            </a:pPr>
            <a:r>
              <a:rPr lang="en-US" sz="2600" smtClean="0">
                <a:latin typeface="Arial Narrow" pitchFamily="34" charset="0"/>
              </a:rPr>
              <a:t>Loss of their capsule when passed in laboratory</a:t>
            </a:r>
          </a:p>
          <a:p>
            <a:pPr algn="just" eaLnBrk="1" hangingPunct="1">
              <a:lnSpc>
                <a:spcPts val="2800"/>
              </a:lnSpc>
            </a:pPr>
            <a:r>
              <a:rPr lang="en-US" sz="2600" smtClean="0">
                <a:latin typeface="Arial Narrow" pitchFamily="34" charset="0"/>
              </a:rPr>
              <a:t>Found in low frequency in wild rodent populations (rat)</a:t>
            </a:r>
          </a:p>
          <a:p>
            <a:pPr algn="just" eaLnBrk="1" hangingPunct="1">
              <a:lnSpc>
                <a:spcPts val="2800"/>
              </a:lnSpc>
            </a:pPr>
            <a:r>
              <a:rPr lang="en-US" sz="2600" smtClean="0">
                <a:latin typeface="Arial Narrow" pitchFamily="34" charset="0"/>
              </a:rPr>
              <a:t>Rat flea is prime transmitter of disease</a:t>
            </a:r>
          </a:p>
          <a:p>
            <a:pPr algn="just" eaLnBrk="1" hangingPunct="1">
              <a:lnSpc>
                <a:spcPts val="2800"/>
              </a:lnSpc>
            </a:pPr>
            <a:r>
              <a:rPr lang="en-US" sz="2600" b="1" smtClean="0">
                <a:solidFill>
                  <a:srgbClr val="FF0000"/>
                </a:solidFill>
                <a:latin typeface="Arial Narrow" pitchFamily="34" charset="0"/>
              </a:rPr>
              <a:t>Disease:</a:t>
            </a:r>
          </a:p>
          <a:p>
            <a:pPr algn="just" eaLnBrk="1" hangingPunct="1">
              <a:lnSpc>
                <a:spcPts val="2800"/>
              </a:lnSpc>
            </a:pPr>
            <a:r>
              <a:rPr lang="en-US" sz="2600" smtClean="0">
                <a:latin typeface="Arial Narrow" pitchFamily="34" charset="0"/>
              </a:rPr>
              <a:t>Plague (Black death)</a:t>
            </a:r>
          </a:p>
          <a:p>
            <a:pPr algn="just" eaLnBrk="1" hangingPunct="1">
              <a:lnSpc>
                <a:spcPts val="2800"/>
              </a:lnSpc>
            </a:pPr>
            <a:r>
              <a:rPr lang="en-US" sz="2600" smtClean="0">
                <a:latin typeface="Arial Narrow" pitchFamily="34" charset="0"/>
              </a:rPr>
              <a:t>Disease has an extremely important place in human history</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304</a:t>
            </a:fld>
            <a:endParaRPr lang="ar-SA" altLang="en-US"/>
          </a:p>
        </p:txBody>
      </p:sp>
    </p:spTree>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Title 1"/>
          <p:cNvSpPr>
            <a:spLocks noGrp="1"/>
          </p:cNvSpPr>
          <p:nvPr>
            <p:ph type="title"/>
          </p:nvPr>
        </p:nvSpPr>
        <p:spPr>
          <a:xfrm>
            <a:off x="457200" y="228600"/>
            <a:ext cx="8229600" cy="762000"/>
          </a:xfrm>
        </p:spPr>
        <p:txBody>
          <a:bodyPr/>
          <a:lstStyle/>
          <a:p>
            <a:pPr eaLnBrk="1" hangingPunct="1"/>
            <a:r>
              <a:rPr lang="en-US" b="1" smtClean="0">
                <a:solidFill>
                  <a:srgbClr val="FF0000"/>
                </a:solidFill>
                <a:latin typeface="Arial Narrow" pitchFamily="34" charset="0"/>
              </a:rPr>
              <a:t>Virulence Factors</a:t>
            </a:r>
          </a:p>
        </p:txBody>
      </p:sp>
      <p:sp>
        <p:nvSpPr>
          <p:cNvPr id="6147" name="Content Placeholder 2"/>
          <p:cNvSpPr>
            <a:spLocks noGrp="1"/>
          </p:cNvSpPr>
          <p:nvPr>
            <p:ph idx="1"/>
          </p:nvPr>
        </p:nvSpPr>
        <p:spPr>
          <a:xfrm>
            <a:off x="381000" y="914400"/>
            <a:ext cx="8534400" cy="5715000"/>
          </a:xfrm>
        </p:spPr>
        <p:txBody>
          <a:bodyPr>
            <a:normAutofit fontScale="92500"/>
          </a:bodyPr>
          <a:lstStyle/>
          <a:p>
            <a:pPr algn="just" eaLnBrk="1" hangingPunct="1">
              <a:lnSpc>
                <a:spcPts val="4000"/>
              </a:lnSpc>
              <a:defRPr/>
            </a:pPr>
            <a:r>
              <a:rPr lang="en-US" sz="2700" dirty="0" smtClean="0">
                <a:latin typeface="Arial Narrow" pitchFamily="34" charset="0"/>
              </a:rPr>
              <a:t>Pathogenic </a:t>
            </a:r>
            <a:r>
              <a:rPr lang="en-US" sz="2700" i="1" dirty="0" smtClean="0">
                <a:latin typeface="Arial Narrow" pitchFamily="34" charset="0"/>
              </a:rPr>
              <a:t>Y. </a:t>
            </a:r>
            <a:r>
              <a:rPr lang="en-US" sz="2700" i="1" dirty="0" err="1" smtClean="0">
                <a:latin typeface="Arial Narrow" pitchFamily="34" charset="0"/>
              </a:rPr>
              <a:t>pestis</a:t>
            </a:r>
            <a:r>
              <a:rPr lang="en-US" sz="2700" dirty="0" smtClean="0">
                <a:latin typeface="Arial Narrow" pitchFamily="34" charset="0"/>
              </a:rPr>
              <a:t> produce </a:t>
            </a:r>
            <a:r>
              <a:rPr lang="en-US" sz="2700" b="1" u="sng" dirty="0" smtClean="0">
                <a:solidFill>
                  <a:srgbClr val="7030A0"/>
                </a:solidFill>
                <a:latin typeface="Arial Narrow" pitchFamily="34" charset="0"/>
              </a:rPr>
              <a:t>two </a:t>
            </a:r>
            <a:r>
              <a:rPr lang="en-US" sz="2700" b="1" u="sng" dirty="0" err="1" smtClean="0">
                <a:solidFill>
                  <a:srgbClr val="7030A0"/>
                </a:solidFill>
                <a:latin typeface="Arial Narrow" pitchFamily="34" charset="0"/>
              </a:rPr>
              <a:t>antiphagocytic</a:t>
            </a:r>
            <a:r>
              <a:rPr lang="en-US" sz="2700" b="1" u="sng" dirty="0" smtClean="0">
                <a:solidFill>
                  <a:srgbClr val="7030A0"/>
                </a:solidFill>
                <a:latin typeface="Arial Narrow" pitchFamily="34" charset="0"/>
              </a:rPr>
              <a:t> components;</a:t>
            </a:r>
          </a:p>
          <a:p>
            <a:pPr algn="just" eaLnBrk="1" hangingPunct="1">
              <a:lnSpc>
                <a:spcPts val="4000"/>
              </a:lnSpc>
              <a:defRPr/>
            </a:pPr>
            <a:r>
              <a:rPr lang="en-US" sz="2700" dirty="0" smtClean="0">
                <a:latin typeface="Arial Narrow" pitchFamily="34" charset="0"/>
              </a:rPr>
              <a:t>Fraction 1 (F1) capsular antigen and the VW antigens</a:t>
            </a:r>
          </a:p>
          <a:p>
            <a:pPr algn="just" eaLnBrk="1" hangingPunct="1">
              <a:lnSpc>
                <a:spcPts val="4000"/>
              </a:lnSpc>
              <a:defRPr/>
            </a:pPr>
            <a:r>
              <a:rPr lang="en-US" sz="2700" dirty="0" smtClean="0">
                <a:latin typeface="Arial Narrow" pitchFamily="34" charset="0"/>
              </a:rPr>
              <a:t>Both are required for virulence </a:t>
            </a:r>
          </a:p>
          <a:p>
            <a:pPr algn="just" eaLnBrk="1" hangingPunct="1">
              <a:lnSpc>
                <a:spcPts val="4000"/>
              </a:lnSpc>
              <a:defRPr/>
            </a:pPr>
            <a:r>
              <a:rPr lang="en-US" sz="2700" dirty="0" smtClean="0">
                <a:latin typeface="Arial Narrow" pitchFamily="34" charset="0"/>
              </a:rPr>
              <a:t>They are only produced when the organism grows at 37°C</a:t>
            </a:r>
          </a:p>
          <a:p>
            <a:pPr algn="just" eaLnBrk="1" hangingPunct="1">
              <a:lnSpc>
                <a:spcPts val="4000"/>
              </a:lnSpc>
              <a:defRPr/>
            </a:pPr>
            <a:r>
              <a:rPr lang="en-US" sz="2700" dirty="0" smtClean="0">
                <a:latin typeface="Arial Narrow" pitchFamily="34" charset="0"/>
              </a:rPr>
              <a:t>They not expressed at temperatures &lt; 37°C</a:t>
            </a:r>
          </a:p>
          <a:p>
            <a:pPr algn="just" eaLnBrk="1" hangingPunct="1">
              <a:lnSpc>
                <a:spcPts val="4000"/>
              </a:lnSpc>
              <a:defRPr/>
            </a:pPr>
            <a:r>
              <a:rPr lang="en-US" sz="2700" b="1" i="1" u="sng" dirty="0" smtClean="0">
                <a:solidFill>
                  <a:srgbClr val="002060"/>
                </a:solidFill>
                <a:latin typeface="Arial Narrow" pitchFamily="34" charset="0"/>
              </a:rPr>
              <a:t>Yersinia</a:t>
            </a:r>
            <a:r>
              <a:rPr lang="en-US" sz="2700" b="1" u="sng" dirty="0" smtClean="0">
                <a:solidFill>
                  <a:srgbClr val="002060"/>
                </a:solidFill>
                <a:latin typeface="Arial Narrow" pitchFamily="34" charset="0"/>
              </a:rPr>
              <a:t> is not virulent in fleas Why?</a:t>
            </a:r>
          </a:p>
          <a:p>
            <a:pPr lvl="1" algn="just">
              <a:lnSpc>
                <a:spcPts val="4000"/>
              </a:lnSpc>
              <a:defRPr/>
            </a:pPr>
            <a:r>
              <a:rPr lang="en-US" dirty="0" smtClean="0">
                <a:latin typeface="Arial Narrow" pitchFamily="34" charset="0"/>
              </a:rPr>
              <a:t>Because their body temperature normally levels around 25°C</a:t>
            </a:r>
          </a:p>
          <a:p>
            <a:pPr algn="just" eaLnBrk="1" hangingPunct="1">
              <a:lnSpc>
                <a:spcPts val="4000"/>
              </a:lnSpc>
              <a:defRPr/>
            </a:pPr>
            <a:r>
              <a:rPr lang="en-US" sz="2700" dirty="0" smtClean="0">
                <a:latin typeface="Arial Narrow" pitchFamily="34" charset="0"/>
              </a:rPr>
              <a:t>The bacteria are capable of surviving and multiplying within monocytes, but not PMNs, and upon emerging from the </a:t>
            </a:r>
            <a:r>
              <a:rPr lang="en-US" sz="2700" dirty="0" err="1" smtClean="0">
                <a:latin typeface="Arial Narrow" pitchFamily="34" charset="0"/>
              </a:rPr>
              <a:t>monocytic</a:t>
            </a:r>
            <a:r>
              <a:rPr lang="en-US" sz="2700" dirty="0" smtClean="0">
                <a:latin typeface="Arial Narrow" pitchFamily="34" charset="0"/>
              </a:rPr>
              <a:t> host, the bacteria possess their F1 and VW antigens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305</a:t>
            </a:fld>
            <a:endParaRPr lang="ar-SA" altLang="en-US"/>
          </a:p>
        </p:txBody>
      </p:sp>
    </p:spTree>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3"/>
          <p:cNvSpPr>
            <a:spLocks noGrp="1" noChangeArrowheads="1"/>
          </p:cNvSpPr>
          <p:nvPr>
            <p:ph type="title"/>
          </p:nvPr>
        </p:nvSpPr>
        <p:spPr>
          <a:xfrm>
            <a:off x="457200" y="274638"/>
            <a:ext cx="8229600" cy="868362"/>
          </a:xfrm>
        </p:spPr>
        <p:txBody>
          <a:bodyPr/>
          <a:lstStyle/>
          <a:p>
            <a:pPr eaLnBrk="1" hangingPunct="1"/>
            <a:r>
              <a:rPr lang="en-US" b="1" smtClean="0">
                <a:solidFill>
                  <a:srgbClr val="FF0000"/>
                </a:solidFill>
                <a:latin typeface="Arial Narrow" pitchFamily="34" charset="0"/>
              </a:rPr>
              <a:t>Transmission Cycles</a:t>
            </a:r>
          </a:p>
        </p:txBody>
      </p:sp>
      <p:pic>
        <p:nvPicPr>
          <p:cNvPr id="364547" name="Picture 4" descr="&#10;plage2.gif                                                     000B3398Macintosh HD                   BC32FD32:"/>
          <p:cNvPicPr>
            <a:picLocks noGrp="1" noChangeAspect="1" noChangeArrowheads="1"/>
          </p:cNvPicPr>
          <p:nvPr>
            <p:ph idx="1"/>
          </p:nvPr>
        </p:nvPicPr>
        <p:blipFill>
          <a:blip r:embed="rId3" cstate="print"/>
          <a:srcRect/>
          <a:stretch>
            <a:fillRect/>
          </a:stretch>
        </p:blipFill>
        <p:spPr>
          <a:xfrm>
            <a:off x="1981200" y="1025525"/>
            <a:ext cx="6019800" cy="5527675"/>
          </a:xfrm>
        </p:spPr>
      </p:pic>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306</a:t>
            </a:fld>
            <a:endParaRPr lang="ar-SA" altLang="en-US"/>
          </a:p>
        </p:txBody>
      </p:sp>
    </p:spTree>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28600"/>
            <a:ext cx="8229600" cy="1143000"/>
          </a:xfrm>
        </p:spPr>
        <p:txBody>
          <a:bodyPr>
            <a:normAutofit fontScale="90000"/>
          </a:bodyPr>
          <a:lstStyle/>
          <a:p>
            <a:pPr eaLnBrk="1" hangingPunct="1">
              <a:defRPr/>
            </a:pPr>
            <a:r>
              <a:rPr lang="en-US" b="1" smtClean="0">
                <a:solidFill>
                  <a:srgbClr val="FF0000"/>
                </a:solidFill>
                <a:latin typeface="Arial Narrow" pitchFamily="34" charset="0"/>
              </a:rPr>
              <a:t>Transmission of </a:t>
            </a:r>
            <a:r>
              <a:rPr lang="en-US" b="1" i="1" smtClean="0">
                <a:solidFill>
                  <a:srgbClr val="FF0000"/>
                </a:solidFill>
                <a:latin typeface="Arial Narrow" pitchFamily="34" charset="0"/>
              </a:rPr>
              <a:t>Y. pestis</a:t>
            </a:r>
            <a:r>
              <a:rPr lang="en-US" b="1" smtClean="0">
                <a:solidFill>
                  <a:srgbClr val="FF0000"/>
                </a:solidFill>
                <a:latin typeface="Arial Narrow" pitchFamily="34" charset="0"/>
              </a:rPr>
              <a:t/>
            </a:r>
            <a:br>
              <a:rPr lang="en-US" b="1" smtClean="0">
                <a:solidFill>
                  <a:srgbClr val="FF0000"/>
                </a:solidFill>
                <a:latin typeface="Arial Narrow" pitchFamily="34" charset="0"/>
              </a:rPr>
            </a:br>
            <a:endParaRPr lang="en-US" b="1" smtClean="0">
              <a:solidFill>
                <a:srgbClr val="FF0000"/>
              </a:solidFill>
              <a:latin typeface="Arial Narrow" pitchFamily="34" charset="0"/>
            </a:endParaRPr>
          </a:p>
        </p:txBody>
      </p:sp>
      <p:sp>
        <p:nvSpPr>
          <p:cNvPr id="365571" name="Rectangle 3"/>
          <p:cNvSpPr>
            <a:spLocks noGrp="1" noChangeArrowheads="1"/>
          </p:cNvSpPr>
          <p:nvPr>
            <p:ph idx="1"/>
          </p:nvPr>
        </p:nvSpPr>
        <p:spPr>
          <a:xfrm>
            <a:off x="76200" y="762000"/>
            <a:ext cx="8991600" cy="6019800"/>
          </a:xfrm>
        </p:spPr>
        <p:txBody>
          <a:bodyPr/>
          <a:lstStyle/>
          <a:p>
            <a:pPr algn="just" eaLnBrk="1" hangingPunct="1">
              <a:lnSpc>
                <a:spcPts val="3400"/>
              </a:lnSpc>
            </a:pPr>
            <a:r>
              <a:rPr lang="en-US" sz="2600" b="1" smtClean="0">
                <a:solidFill>
                  <a:srgbClr val="002060"/>
                </a:solidFill>
                <a:latin typeface="Arial Narrow" pitchFamily="34" charset="0"/>
              </a:rPr>
              <a:t>Bubonic and Septicemic plague</a:t>
            </a:r>
          </a:p>
          <a:p>
            <a:pPr lvl="1" algn="just" eaLnBrk="1" hangingPunct="1">
              <a:lnSpc>
                <a:spcPts val="3400"/>
              </a:lnSpc>
            </a:pPr>
            <a:r>
              <a:rPr lang="en-US" sz="2600" smtClean="0">
                <a:latin typeface="Arial Narrow" pitchFamily="34" charset="0"/>
              </a:rPr>
              <a:t>Disease endemic to rat species</a:t>
            </a:r>
          </a:p>
          <a:p>
            <a:pPr lvl="1" algn="just" eaLnBrk="1" hangingPunct="1">
              <a:lnSpc>
                <a:spcPts val="3400"/>
              </a:lnSpc>
            </a:pPr>
            <a:r>
              <a:rPr lang="en-US" sz="2600" smtClean="0">
                <a:latin typeface="Arial Narrow" pitchFamily="34" charset="0"/>
              </a:rPr>
              <a:t>Flea bites rat and then </a:t>
            </a:r>
            <a:r>
              <a:rPr lang="en-US" sz="2600" i="1" smtClean="0">
                <a:latin typeface="Arial Narrow" pitchFamily="34" charset="0"/>
              </a:rPr>
              <a:t>Y. pestis</a:t>
            </a:r>
            <a:r>
              <a:rPr lang="en-US" sz="2600" smtClean="0">
                <a:latin typeface="Arial Narrow" pitchFamily="34" charset="0"/>
              </a:rPr>
              <a:t> replicates in flea’s digestive tract</a:t>
            </a:r>
          </a:p>
          <a:p>
            <a:pPr lvl="1" algn="just" eaLnBrk="1" hangingPunct="1">
              <a:lnSpc>
                <a:spcPts val="3400"/>
              </a:lnSpc>
            </a:pPr>
            <a:r>
              <a:rPr lang="en-US" sz="2600" smtClean="0">
                <a:latin typeface="Arial Narrow" pitchFamily="34" charset="0"/>
              </a:rPr>
              <a:t>A solid mass forms, Obstructs the fleas gut, Transfers to the flea’s mouth and then Introduced to human by flea bits</a:t>
            </a:r>
          </a:p>
          <a:p>
            <a:pPr lvl="1" algn="just" eaLnBrk="1" hangingPunct="1">
              <a:lnSpc>
                <a:spcPts val="3400"/>
              </a:lnSpc>
            </a:pPr>
            <a:r>
              <a:rPr lang="en-US" sz="2600" smtClean="0">
                <a:latin typeface="Arial Narrow" pitchFamily="34" charset="0"/>
              </a:rPr>
              <a:t>Bubonic and Septicemic can occur directly when rat bites human</a:t>
            </a:r>
          </a:p>
          <a:p>
            <a:pPr algn="just" eaLnBrk="1" hangingPunct="1">
              <a:lnSpc>
                <a:spcPts val="3400"/>
              </a:lnSpc>
            </a:pPr>
            <a:r>
              <a:rPr lang="en-US" sz="2600" smtClean="0">
                <a:latin typeface="Arial Narrow" pitchFamily="34" charset="0"/>
              </a:rPr>
              <a:t>Bubonic and Septicemic </a:t>
            </a:r>
            <a:r>
              <a:rPr lang="en-US" sz="2600" u="sng" smtClean="0">
                <a:solidFill>
                  <a:srgbClr val="7030A0"/>
                </a:solidFill>
                <a:latin typeface="Arial Narrow" pitchFamily="34" charset="0"/>
              </a:rPr>
              <a:t>can not be transferred human to human</a:t>
            </a:r>
          </a:p>
          <a:p>
            <a:pPr algn="just" eaLnBrk="1" hangingPunct="1">
              <a:lnSpc>
                <a:spcPts val="3400"/>
              </a:lnSpc>
            </a:pPr>
            <a:r>
              <a:rPr lang="en-US" sz="2600" b="1" smtClean="0">
                <a:solidFill>
                  <a:srgbClr val="002060"/>
                </a:solidFill>
                <a:latin typeface="Arial Narrow" pitchFamily="34" charset="0"/>
              </a:rPr>
              <a:t>Pneumonic – primary: </a:t>
            </a:r>
          </a:p>
          <a:p>
            <a:pPr lvl="1" algn="just" eaLnBrk="1" hangingPunct="1">
              <a:lnSpc>
                <a:spcPts val="3400"/>
              </a:lnSpc>
            </a:pPr>
            <a:r>
              <a:rPr lang="en-US" sz="2600" smtClean="0">
                <a:latin typeface="Arial Narrow" pitchFamily="34" charset="0"/>
              </a:rPr>
              <a:t>Contracted when infected droplets are directly inhaled</a:t>
            </a:r>
          </a:p>
          <a:p>
            <a:pPr lvl="1" algn="just" eaLnBrk="1" hangingPunct="1">
              <a:lnSpc>
                <a:spcPts val="3400"/>
              </a:lnSpc>
            </a:pPr>
            <a:r>
              <a:rPr lang="en-US" sz="2600" smtClean="0">
                <a:latin typeface="Arial Narrow" pitchFamily="34" charset="0"/>
              </a:rPr>
              <a:t>This can be passed from person to person</a:t>
            </a:r>
          </a:p>
          <a:p>
            <a:pPr algn="just" eaLnBrk="1" hangingPunct="1">
              <a:lnSpc>
                <a:spcPts val="3400"/>
              </a:lnSpc>
            </a:pPr>
            <a:r>
              <a:rPr lang="en-US" sz="2600" b="1" smtClean="0">
                <a:solidFill>
                  <a:srgbClr val="002060"/>
                </a:solidFill>
                <a:latin typeface="Arial Narrow" pitchFamily="34" charset="0"/>
              </a:rPr>
              <a:t>Secondary: </a:t>
            </a:r>
            <a:r>
              <a:rPr lang="en-US" sz="2600" smtClean="0">
                <a:latin typeface="Arial Narrow" pitchFamily="34" charset="0"/>
              </a:rPr>
              <a:t>develops when bubonic or septicemic goes untreated </a:t>
            </a:r>
            <a:r>
              <a:rPr lang="en-US" sz="2600" smtClean="0">
                <a:latin typeface="Arial Narrow" pitchFamily="34" charset="0"/>
                <a:sym typeface="Wingdings" pitchFamily="2" charset="2"/>
              </a:rPr>
              <a:t> moves to lungs and then can be spread to someone else</a:t>
            </a:r>
            <a:endParaRPr lang="en-US" sz="260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307</a:t>
            </a:fld>
            <a:endParaRPr lang="ar-SA" altLang="en-US"/>
          </a:p>
        </p:txBody>
      </p:sp>
    </p:spTree>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457200" y="152400"/>
            <a:ext cx="8229600" cy="563563"/>
          </a:xfrm>
        </p:spPr>
        <p:txBody>
          <a:bodyPr>
            <a:normAutofit fontScale="90000"/>
          </a:bodyPr>
          <a:lstStyle/>
          <a:p>
            <a:pPr eaLnBrk="1" hangingPunct="1">
              <a:defRPr/>
            </a:pPr>
            <a:r>
              <a:rPr lang="en-US" b="1" smtClean="0">
                <a:solidFill>
                  <a:srgbClr val="FF0000"/>
                </a:solidFill>
                <a:latin typeface="Arial Narrow" pitchFamily="34" charset="0"/>
              </a:rPr>
              <a:t>Types of Plague</a:t>
            </a:r>
          </a:p>
        </p:txBody>
      </p:sp>
      <p:sp>
        <p:nvSpPr>
          <p:cNvPr id="3" name="Content Placeholder 2"/>
          <p:cNvSpPr>
            <a:spLocks noGrp="1"/>
          </p:cNvSpPr>
          <p:nvPr>
            <p:ph idx="1"/>
          </p:nvPr>
        </p:nvSpPr>
        <p:spPr>
          <a:xfrm>
            <a:off x="152400" y="762000"/>
            <a:ext cx="8763000" cy="5943600"/>
          </a:xfrm>
        </p:spPr>
        <p:txBody>
          <a:bodyPr rtlCol="0">
            <a:noAutofit/>
          </a:bodyPr>
          <a:lstStyle/>
          <a:p>
            <a:pPr algn="just" eaLnBrk="1" fontAlgn="auto" hangingPunct="1">
              <a:lnSpc>
                <a:spcPts val="2100"/>
              </a:lnSpc>
              <a:spcAft>
                <a:spcPts val="0"/>
              </a:spcAft>
              <a:defRPr/>
            </a:pPr>
            <a:r>
              <a:rPr lang="en-US" sz="2600" dirty="0" smtClean="0">
                <a:latin typeface="Arial Narrow" pitchFamily="34" charset="0"/>
              </a:rPr>
              <a:t>Incubation period 2-6 days</a:t>
            </a:r>
          </a:p>
          <a:p>
            <a:pPr marL="514350" indent="-514350" algn="just" eaLnBrk="1" fontAlgn="auto" hangingPunct="1">
              <a:lnSpc>
                <a:spcPts val="2100"/>
              </a:lnSpc>
              <a:spcAft>
                <a:spcPts val="0"/>
              </a:spcAft>
              <a:buFont typeface="+mj-lt"/>
              <a:buAutoNum type="arabicPeriod"/>
              <a:defRPr/>
            </a:pPr>
            <a:r>
              <a:rPr lang="en-US" sz="2600" b="1" dirty="0" smtClean="0">
                <a:solidFill>
                  <a:srgbClr val="002060"/>
                </a:solidFill>
                <a:latin typeface="Arial Narrow" pitchFamily="34" charset="0"/>
              </a:rPr>
              <a:t>Bubonic Plague</a:t>
            </a:r>
          </a:p>
          <a:p>
            <a:pPr lvl="1" algn="just" eaLnBrk="1" fontAlgn="auto" hangingPunct="1">
              <a:lnSpc>
                <a:spcPts val="2100"/>
              </a:lnSpc>
              <a:spcAft>
                <a:spcPts val="0"/>
              </a:spcAft>
              <a:defRPr/>
            </a:pPr>
            <a:r>
              <a:rPr lang="en-US" sz="2600" dirty="0" smtClean="0">
                <a:latin typeface="Arial Narrow" pitchFamily="34" charset="0"/>
              </a:rPr>
              <a:t>Most common</a:t>
            </a:r>
          </a:p>
          <a:p>
            <a:pPr lvl="1" algn="just" eaLnBrk="1" fontAlgn="auto" hangingPunct="1">
              <a:lnSpc>
                <a:spcPts val="2100"/>
              </a:lnSpc>
              <a:spcAft>
                <a:spcPts val="0"/>
              </a:spcAft>
              <a:defRPr/>
            </a:pPr>
            <a:r>
              <a:rPr lang="en-US" sz="2600" dirty="0" smtClean="0">
                <a:latin typeface="Arial Narrow" pitchFamily="34" charset="0"/>
              </a:rPr>
              <a:t>Infection of the lymph system (attacks immune system)</a:t>
            </a:r>
          </a:p>
          <a:p>
            <a:pPr lvl="1" algn="just" eaLnBrk="1" fontAlgn="auto" hangingPunct="1">
              <a:lnSpc>
                <a:spcPts val="2100"/>
              </a:lnSpc>
              <a:spcAft>
                <a:spcPts val="0"/>
              </a:spcAft>
              <a:defRPr/>
            </a:pPr>
            <a:r>
              <a:rPr lang="en-US" sz="2600" u="sng" dirty="0">
                <a:latin typeface="Arial Narrow" pitchFamily="34" charset="0"/>
              </a:rPr>
              <a:t>Fever</a:t>
            </a:r>
            <a:r>
              <a:rPr lang="en-US" sz="2600" dirty="0">
                <a:latin typeface="Arial Narrow" pitchFamily="34" charset="0"/>
              </a:rPr>
              <a:t>, headache, chills, weakness, swollen and tender lymph </a:t>
            </a:r>
            <a:r>
              <a:rPr lang="en-US" sz="2600" dirty="0" smtClean="0">
                <a:latin typeface="Arial Narrow" pitchFamily="34" charset="0"/>
              </a:rPr>
              <a:t>glands</a:t>
            </a:r>
          </a:p>
          <a:p>
            <a:pPr marL="514350" indent="-514350" algn="just" eaLnBrk="1" fontAlgn="auto" hangingPunct="1">
              <a:lnSpc>
                <a:spcPts val="2100"/>
              </a:lnSpc>
              <a:spcAft>
                <a:spcPts val="0"/>
              </a:spcAft>
              <a:buFont typeface="+mj-lt"/>
              <a:buAutoNum type="arabicPeriod"/>
              <a:defRPr/>
            </a:pPr>
            <a:r>
              <a:rPr lang="en-US" sz="2600" b="1" dirty="0" smtClean="0">
                <a:solidFill>
                  <a:srgbClr val="002060"/>
                </a:solidFill>
                <a:latin typeface="Arial Narrow" pitchFamily="34" charset="0"/>
              </a:rPr>
              <a:t>Pneumonic Plague</a:t>
            </a:r>
          </a:p>
          <a:p>
            <a:pPr lvl="1" algn="just" eaLnBrk="1" fontAlgn="auto" hangingPunct="1">
              <a:lnSpc>
                <a:spcPts val="2100"/>
              </a:lnSpc>
              <a:spcAft>
                <a:spcPts val="0"/>
              </a:spcAft>
              <a:defRPr/>
            </a:pPr>
            <a:r>
              <a:rPr lang="en-US" sz="2600" dirty="0" smtClean="0">
                <a:latin typeface="Arial Narrow" pitchFamily="34" charset="0"/>
              </a:rPr>
              <a:t>Most serious type of plague</a:t>
            </a:r>
          </a:p>
          <a:p>
            <a:pPr lvl="1" algn="just" eaLnBrk="1" fontAlgn="auto" hangingPunct="1">
              <a:lnSpc>
                <a:spcPts val="2100"/>
              </a:lnSpc>
              <a:spcAft>
                <a:spcPts val="0"/>
              </a:spcAft>
              <a:defRPr/>
            </a:pPr>
            <a:r>
              <a:rPr lang="en-US" sz="2600" dirty="0" smtClean="0">
                <a:latin typeface="Arial Narrow" pitchFamily="34" charset="0"/>
              </a:rPr>
              <a:t>Infection of the lungs leading to pneumonia</a:t>
            </a:r>
          </a:p>
          <a:p>
            <a:pPr lvl="1" algn="just" eaLnBrk="1" fontAlgn="auto" hangingPunct="1">
              <a:lnSpc>
                <a:spcPts val="2100"/>
              </a:lnSpc>
              <a:spcAft>
                <a:spcPts val="0"/>
              </a:spcAft>
              <a:defRPr/>
            </a:pPr>
            <a:r>
              <a:rPr lang="en-US" sz="2600" u="sng" dirty="0" smtClean="0">
                <a:latin typeface="Arial Narrow" pitchFamily="34" charset="0"/>
              </a:rPr>
              <a:t>Fever</a:t>
            </a:r>
            <a:r>
              <a:rPr lang="en-US" sz="2600" dirty="0">
                <a:latin typeface="Arial Narrow" pitchFamily="34" charset="0"/>
              </a:rPr>
              <a:t>, headache, weakness, rapid onset of pneumonia </a:t>
            </a:r>
            <a:r>
              <a:rPr lang="en-US" sz="2600" dirty="0" smtClean="0">
                <a:latin typeface="Arial Narrow" pitchFamily="34" charset="0"/>
              </a:rPr>
              <a:t>(accompanied </a:t>
            </a:r>
            <a:r>
              <a:rPr lang="en-US" sz="2600" dirty="0">
                <a:latin typeface="Arial Narrow" pitchFamily="34" charset="0"/>
              </a:rPr>
              <a:t>by: shortness of breath, chest pain, cough, bloody or watery sputum</a:t>
            </a:r>
            <a:r>
              <a:rPr lang="en-US" sz="2600" dirty="0" smtClean="0">
                <a:latin typeface="Arial Narrow" pitchFamily="34" charset="0"/>
              </a:rPr>
              <a:t>)</a:t>
            </a:r>
          </a:p>
          <a:p>
            <a:pPr marL="514350" indent="-514350" algn="just" eaLnBrk="1" fontAlgn="auto" hangingPunct="1">
              <a:lnSpc>
                <a:spcPts val="2100"/>
              </a:lnSpc>
              <a:spcAft>
                <a:spcPts val="0"/>
              </a:spcAft>
              <a:buFont typeface="+mj-lt"/>
              <a:buAutoNum type="arabicPeriod"/>
              <a:defRPr/>
            </a:pPr>
            <a:r>
              <a:rPr lang="en-US" sz="2600" b="1" dirty="0" smtClean="0">
                <a:solidFill>
                  <a:srgbClr val="002060"/>
                </a:solidFill>
                <a:latin typeface="Arial Narrow" pitchFamily="34" charset="0"/>
              </a:rPr>
              <a:t>Septicemic Plague </a:t>
            </a:r>
          </a:p>
          <a:p>
            <a:pPr lvl="1" algn="just" eaLnBrk="1" fontAlgn="auto" hangingPunct="1">
              <a:lnSpc>
                <a:spcPts val="2100"/>
              </a:lnSpc>
              <a:spcAft>
                <a:spcPts val="0"/>
              </a:spcAft>
              <a:defRPr/>
            </a:pPr>
            <a:r>
              <a:rPr lang="en-US" sz="2600" dirty="0" smtClean="0">
                <a:latin typeface="Arial Narrow" pitchFamily="34" charset="0"/>
              </a:rPr>
              <a:t>Bacteria reproduces in the blood</a:t>
            </a:r>
          </a:p>
          <a:p>
            <a:pPr lvl="1" algn="just" eaLnBrk="1" fontAlgn="auto" hangingPunct="1">
              <a:lnSpc>
                <a:spcPts val="2100"/>
              </a:lnSpc>
              <a:spcAft>
                <a:spcPts val="0"/>
              </a:spcAft>
              <a:defRPr/>
            </a:pPr>
            <a:r>
              <a:rPr lang="en-US" sz="2600" dirty="0" smtClean="0">
                <a:latin typeface="Arial Narrow" pitchFamily="34" charset="0"/>
              </a:rPr>
              <a:t>Can be contracted like bubonic plague but is most often seen as  a complication of untreated bubonic or pneumonic plague</a:t>
            </a:r>
          </a:p>
          <a:p>
            <a:pPr lvl="1" algn="just" eaLnBrk="1" fontAlgn="auto" hangingPunct="1">
              <a:lnSpc>
                <a:spcPts val="2100"/>
              </a:lnSpc>
              <a:spcAft>
                <a:spcPts val="0"/>
              </a:spcAft>
              <a:defRPr/>
            </a:pPr>
            <a:r>
              <a:rPr lang="en-US" sz="2600" u="sng" dirty="0">
                <a:latin typeface="Arial Narrow" pitchFamily="34" charset="0"/>
              </a:rPr>
              <a:t>Fever</a:t>
            </a:r>
            <a:r>
              <a:rPr lang="en-US" sz="2600" dirty="0">
                <a:latin typeface="Arial Narrow" pitchFamily="34" charset="0"/>
              </a:rPr>
              <a:t>, chills, weakness, abdominal pain, shock, bleeding underneath skin or other organs</a:t>
            </a:r>
          </a:p>
          <a:p>
            <a:pPr lvl="1" algn="just" eaLnBrk="1" fontAlgn="auto" hangingPunct="1">
              <a:lnSpc>
                <a:spcPts val="2100"/>
              </a:lnSpc>
              <a:spcAft>
                <a:spcPts val="0"/>
              </a:spcAft>
              <a:defRPr/>
            </a:pPr>
            <a:endParaRPr lang="en-US" sz="2600" dirty="0">
              <a:latin typeface="Arial Narrow"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308</a:t>
            </a:fld>
            <a:endParaRPr lang="ar-SA" altLang="en-US"/>
          </a:p>
        </p:txBody>
      </p:sp>
    </p:spTree>
  </p:cSld>
  <p:clrMapOvr>
    <a:masterClrMapping/>
  </p:clrMapOvr>
  <p:transition/>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28600"/>
            <a:ext cx="8229600" cy="639763"/>
          </a:xfrm>
        </p:spPr>
        <p:txBody>
          <a:bodyPr>
            <a:normAutofit fontScale="90000"/>
          </a:bodyPr>
          <a:lstStyle/>
          <a:p>
            <a:pPr eaLnBrk="1" hangingPunct="1">
              <a:defRPr/>
            </a:pPr>
            <a:r>
              <a:rPr lang="en-US" b="1" dirty="0" smtClean="0">
                <a:solidFill>
                  <a:srgbClr val="FF0000"/>
                </a:solidFill>
                <a:latin typeface="Arial Narrow" pitchFamily="34" charset="0"/>
              </a:rPr>
              <a:t>Stages of Disease</a:t>
            </a:r>
            <a:br>
              <a:rPr lang="en-US" b="1" dirty="0" smtClean="0">
                <a:solidFill>
                  <a:srgbClr val="FF0000"/>
                </a:solidFill>
                <a:latin typeface="Arial Narrow" pitchFamily="34" charset="0"/>
              </a:rPr>
            </a:br>
            <a:endParaRPr lang="en-US" b="1" dirty="0" smtClean="0">
              <a:solidFill>
                <a:srgbClr val="FF0000"/>
              </a:solidFill>
              <a:latin typeface="Arial Narrow" pitchFamily="34" charset="0"/>
            </a:endParaRPr>
          </a:p>
        </p:txBody>
      </p:sp>
      <p:sp>
        <p:nvSpPr>
          <p:cNvPr id="367619" name="Rectangle 3"/>
          <p:cNvSpPr>
            <a:spLocks noGrp="1" noChangeArrowheads="1"/>
          </p:cNvSpPr>
          <p:nvPr>
            <p:ph idx="1"/>
          </p:nvPr>
        </p:nvSpPr>
        <p:spPr>
          <a:xfrm>
            <a:off x="152400" y="762000"/>
            <a:ext cx="8610600" cy="6019800"/>
          </a:xfrm>
        </p:spPr>
        <p:txBody>
          <a:bodyPr/>
          <a:lstStyle/>
          <a:p>
            <a:pPr algn="just" eaLnBrk="1" hangingPunct="1">
              <a:lnSpc>
                <a:spcPts val="2700"/>
              </a:lnSpc>
            </a:pPr>
            <a:r>
              <a:rPr lang="en-US" sz="2600" smtClean="0">
                <a:latin typeface="Arial Narrow" pitchFamily="34" charset="0"/>
              </a:rPr>
              <a:t>Bacteria travel through the blood to the nearest lymph nodes</a:t>
            </a:r>
          </a:p>
          <a:p>
            <a:pPr algn="just" eaLnBrk="1" hangingPunct="1">
              <a:lnSpc>
                <a:spcPts val="2700"/>
              </a:lnSpc>
            </a:pPr>
            <a:r>
              <a:rPr lang="en-US" sz="2600" smtClean="0">
                <a:latin typeface="Arial Narrow" pitchFamily="34" charset="0"/>
              </a:rPr>
              <a:t>In lymph nodes, </a:t>
            </a:r>
            <a:r>
              <a:rPr lang="en-US" sz="2600" i="1" smtClean="0">
                <a:latin typeface="Arial Narrow" pitchFamily="34" charset="0"/>
              </a:rPr>
              <a:t>Y. pestis</a:t>
            </a:r>
            <a:r>
              <a:rPr lang="en-US" sz="2600" smtClean="0">
                <a:latin typeface="Arial Narrow" pitchFamily="34" charset="0"/>
              </a:rPr>
              <a:t> is ingested by fixed macrophages</a:t>
            </a:r>
          </a:p>
          <a:p>
            <a:pPr lvl="1" algn="just" eaLnBrk="1" hangingPunct="1">
              <a:lnSpc>
                <a:spcPts val="2700"/>
              </a:lnSpc>
            </a:pPr>
            <a:r>
              <a:rPr lang="en-US" sz="2600" i="1" smtClean="0">
                <a:latin typeface="Arial Narrow" pitchFamily="34" charset="0"/>
              </a:rPr>
              <a:t>Y. pestis</a:t>
            </a:r>
            <a:r>
              <a:rPr lang="en-US" sz="2600" smtClean="0">
                <a:latin typeface="Arial Narrow" pitchFamily="34" charset="0"/>
              </a:rPr>
              <a:t> grows in macrophages but not PMNs and replicates</a:t>
            </a:r>
          </a:p>
          <a:p>
            <a:pPr lvl="1" algn="just" eaLnBrk="1" hangingPunct="1">
              <a:lnSpc>
                <a:spcPts val="2700"/>
              </a:lnSpc>
            </a:pPr>
            <a:r>
              <a:rPr lang="en-US" sz="2600" smtClean="0">
                <a:latin typeface="Arial Narrow" pitchFamily="34" charset="0"/>
              </a:rPr>
              <a:t>Elicits an inflammatory response (the bubo)</a:t>
            </a:r>
          </a:p>
          <a:p>
            <a:pPr lvl="1" algn="just">
              <a:lnSpc>
                <a:spcPts val="2700"/>
              </a:lnSpc>
            </a:pPr>
            <a:r>
              <a:rPr lang="en-US" sz="2600" smtClean="0">
                <a:latin typeface="Arial Narrow" pitchFamily="34" charset="0"/>
              </a:rPr>
              <a:t>Bubo is swelling of the lymph nodes</a:t>
            </a:r>
          </a:p>
          <a:p>
            <a:pPr algn="just" eaLnBrk="1" hangingPunct="1">
              <a:lnSpc>
                <a:spcPts val="2700"/>
              </a:lnSpc>
            </a:pPr>
            <a:r>
              <a:rPr lang="en-US" sz="2600" smtClean="0">
                <a:latin typeface="Arial Narrow" pitchFamily="34" charset="0"/>
              </a:rPr>
              <a:t>Bacteria from the bubo leak into blood stream (septicemic plague)</a:t>
            </a:r>
          </a:p>
          <a:p>
            <a:pPr algn="just" eaLnBrk="1" hangingPunct="1">
              <a:lnSpc>
                <a:spcPts val="2700"/>
              </a:lnSpc>
            </a:pPr>
            <a:r>
              <a:rPr lang="en-US" sz="2600" smtClean="0">
                <a:latin typeface="Arial Narrow" pitchFamily="34" charset="0"/>
              </a:rPr>
              <a:t>Lysis of the bacteria releases LPS, which causes septic shock</a:t>
            </a:r>
          </a:p>
          <a:p>
            <a:pPr algn="just" eaLnBrk="1" hangingPunct="1">
              <a:lnSpc>
                <a:spcPts val="2700"/>
              </a:lnSpc>
            </a:pPr>
            <a:r>
              <a:rPr lang="en-US" sz="2600" smtClean="0">
                <a:latin typeface="Arial Narrow" pitchFamily="34" charset="0"/>
              </a:rPr>
              <a:t>Eventually bacteria reach the lung, where they parasitize the lung macrophages (pneumonic plague)</a:t>
            </a:r>
          </a:p>
          <a:p>
            <a:pPr algn="just" eaLnBrk="1" hangingPunct="1">
              <a:lnSpc>
                <a:spcPts val="2700"/>
              </a:lnSpc>
            </a:pPr>
            <a:r>
              <a:rPr lang="en-US" sz="2600" smtClean="0">
                <a:latin typeface="Arial Narrow" pitchFamily="34" charset="0"/>
              </a:rPr>
              <a:t>At the pneumonic stage, the bacteria can be spread to others via aerosols (respiratory droplets)</a:t>
            </a:r>
          </a:p>
          <a:p>
            <a:pPr algn="just" eaLnBrk="1" hangingPunct="1">
              <a:lnSpc>
                <a:spcPts val="2700"/>
              </a:lnSpc>
            </a:pPr>
            <a:r>
              <a:rPr lang="en-US" sz="2600" smtClean="0">
                <a:latin typeface="Arial Narrow" pitchFamily="34" charset="0"/>
              </a:rPr>
              <a:t>Direct inhalation at this point of the disease, induces more rapid development (than flea)</a:t>
            </a:r>
          </a:p>
          <a:p>
            <a:pPr lvl="1" algn="just" eaLnBrk="1" hangingPunct="1">
              <a:lnSpc>
                <a:spcPts val="2700"/>
              </a:lnSpc>
            </a:pPr>
            <a:r>
              <a:rPr lang="en-US" sz="2600" smtClean="0">
                <a:latin typeface="Arial Narrow" pitchFamily="34" charset="0"/>
              </a:rPr>
              <a:t>At this stage the bacteria have well developed virulence factors needed to colonize the human body</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309</a:t>
            </a:fld>
            <a:endParaRPr lang="ar-SA"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350838"/>
            <a:ext cx="8229600" cy="792162"/>
          </a:xfrm>
        </p:spPr>
        <p:txBody>
          <a:bodyPr/>
          <a:lstStyle/>
          <a:p>
            <a:pPr eaLnBrk="1" hangingPunct="1"/>
            <a:r>
              <a:rPr lang="en-US" altLang="en-US" sz="5400" b="1" smtClean="0">
                <a:solidFill>
                  <a:srgbClr val="002060"/>
                </a:solidFill>
              </a:rPr>
              <a:t>Toxin</a:t>
            </a:r>
          </a:p>
        </p:txBody>
      </p:sp>
      <p:sp>
        <p:nvSpPr>
          <p:cNvPr id="49155" name="Rectangle 3"/>
          <p:cNvSpPr>
            <a:spLocks noGrp="1" noChangeArrowheads="1"/>
          </p:cNvSpPr>
          <p:nvPr>
            <p:ph idx="1"/>
          </p:nvPr>
        </p:nvSpPr>
        <p:spPr>
          <a:xfrm>
            <a:off x="381000" y="1066800"/>
            <a:ext cx="8229600" cy="5257800"/>
          </a:xfrm>
        </p:spPr>
        <p:txBody>
          <a:bodyPr/>
          <a:lstStyle/>
          <a:p>
            <a:pPr algn="just" eaLnBrk="1" hangingPunct="1">
              <a:lnSpc>
                <a:spcPts val="3500"/>
              </a:lnSpc>
            </a:pPr>
            <a:r>
              <a:rPr lang="en-US" altLang="en-US" sz="3100" b="1" smtClean="0">
                <a:solidFill>
                  <a:srgbClr val="FF0000"/>
                </a:solidFill>
              </a:rPr>
              <a:t>Toxin</a:t>
            </a:r>
          </a:p>
          <a:p>
            <a:pPr lvl="1" algn="just" eaLnBrk="1" hangingPunct="1">
              <a:lnSpc>
                <a:spcPts val="3500"/>
              </a:lnSpc>
            </a:pPr>
            <a:r>
              <a:rPr lang="en-US" altLang="en-US" sz="3100" smtClean="0"/>
              <a:t>Substances that contribute to pathogenicity</a:t>
            </a:r>
          </a:p>
          <a:p>
            <a:pPr algn="just" eaLnBrk="1" hangingPunct="1">
              <a:lnSpc>
                <a:spcPts val="3500"/>
              </a:lnSpc>
            </a:pPr>
            <a:r>
              <a:rPr lang="en-US" altLang="en-US" sz="3100" b="1" smtClean="0">
                <a:solidFill>
                  <a:srgbClr val="FF0000"/>
                </a:solidFill>
              </a:rPr>
              <a:t>Toxigenicity</a:t>
            </a:r>
          </a:p>
          <a:p>
            <a:pPr lvl="1" algn="just" eaLnBrk="1" hangingPunct="1">
              <a:lnSpc>
                <a:spcPts val="3500"/>
              </a:lnSpc>
            </a:pPr>
            <a:r>
              <a:rPr lang="en-US" altLang="en-US" sz="3100" smtClean="0"/>
              <a:t>Ability to produce a toxin</a:t>
            </a:r>
          </a:p>
          <a:p>
            <a:pPr algn="just" eaLnBrk="1" hangingPunct="1">
              <a:lnSpc>
                <a:spcPts val="3500"/>
              </a:lnSpc>
            </a:pPr>
            <a:r>
              <a:rPr lang="en-US" altLang="en-US" sz="3100" b="1" smtClean="0">
                <a:solidFill>
                  <a:srgbClr val="FF0000"/>
                </a:solidFill>
              </a:rPr>
              <a:t>Toxemia	</a:t>
            </a:r>
          </a:p>
          <a:p>
            <a:pPr lvl="1" algn="just" eaLnBrk="1" hangingPunct="1">
              <a:lnSpc>
                <a:spcPts val="3500"/>
              </a:lnSpc>
            </a:pPr>
            <a:r>
              <a:rPr lang="en-US" altLang="en-US" sz="3100" smtClean="0"/>
              <a:t>Presence of toxin the host's blood</a:t>
            </a:r>
          </a:p>
          <a:p>
            <a:pPr algn="just" eaLnBrk="1" hangingPunct="1">
              <a:lnSpc>
                <a:spcPts val="3500"/>
              </a:lnSpc>
            </a:pPr>
            <a:r>
              <a:rPr lang="en-US" altLang="en-US" sz="3100" b="1" smtClean="0">
                <a:solidFill>
                  <a:srgbClr val="FF0000"/>
                </a:solidFill>
              </a:rPr>
              <a:t>Toxoid</a:t>
            </a:r>
          </a:p>
          <a:p>
            <a:pPr lvl="1" algn="just" eaLnBrk="1" hangingPunct="1">
              <a:lnSpc>
                <a:spcPts val="3500"/>
              </a:lnSpc>
            </a:pPr>
            <a:r>
              <a:rPr lang="en-US" altLang="en-US" sz="3100" smtClean="0"/>
              <a:t>Inactivated toxin used in a vaccine</a:t>
            </a:r>
          </a:p>
          <a:p>
            <a:pPr algn="just" eaLnBrk="1" hangingPunct="1">
              <a:lnSpc>
                <a:spcPts val="3500"/>
              </a:lnSpc>
            </a:pPr>
            <a:r>
              <a:rPr lang="en-US" altLang="en-US" sz="3100" b="1" smtClean="0">
                <a:solidFill>
                  <a:srgbClr val="FF0000"/>
                </a:solidFill>
              </a:rPr>
              <a:t>Antitoxin</a:t>
            </a:r>
          </a:p>
          <a:p>
            <a:pPr lvl="1" algn="just" eaLnBrk="1" hangingPunct="1">
              <a:lnSpc>
                <a:spcPts val="3500"/>
              </a:lnSpc>
            </a:pPr>
            <a:r>
              <a:rPr lang="en-US" altLang="en-US" sz="3100" smtClean="0"/>
              <a:t>Antibodies against a specific toxin</a:t>
            </a:r>
          </a:p>
          <a:p>
            <a:pPr algn="just" eaLnBrk="1" hangingPunct="1">
              <a:lnSpc>
                <a:spcPts val="3500"/>
              </a:lnSpc>
            </a:pPr>
            <a:endParaRPr lang="en-US" altLang="en-US" sz="3100" smtClean="0"/>
          </a:p>
        </p:txBody>
      </p:sp>
      <p:sp>
        <p:nvSpPr>
          <p:cNvPr id="49157" name="Footer Placeholder 2"/>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49158" name="Slide Number Placeholder 3"/>
          <p:cNvSpPr>
            <a:spLocks noGrp="1"/>
          </p:cNvSpPr>
          <p:nvPr>
            <p:ph type="sldNum" sz="quarter" idx="12"/>
          </p:nvPr>
        </p:nvSpPr>
        <p:spPr bwMode="auto">
          <a:noFill/>
          <a:ln>
            <a:miter lim="800000"/>
            <a:headEnd/>
            <a:tailEnd/>
          </a:ln>
        </p:spPr>
        <p:txBody>
          <a:bodyPr/>
          <a:lstStyle/>
          <a:p>
            <a:fld id="{80DB701E-130F-445F-8C2C-5F760EC3529E}" type="slidenum">
              <a:rPr lang="ar-SA" altLang="en-US" smtClean="0">
                <a:cs typeface="Calibri" pitchFamily="34" charset="0"/>
              </a:rPr>
              <a:pPr/>
              <a:t>31</a:t>
            </a:fld>
            <a:endParaRPr lang="ar-SA" altLang="en-US" smtClean="0">
              <a:cs typeface="Calibri" pitchFamily="34" charset="0"/>
            </a:endParaRPr>
          </a:p>
        </p:txBody>
      </p:sp>
    </p:spTree>
    <p:extLst>
      <p:ext uri="{BB962C8B-B14F-4D97-AF65-F5344CB8AC3E}">
        <p14:creationId xmlns:p14="http://schemas.microsoft.com/office/powerpoint/2010/main" val="585233470"/>
      </p:ext>
    </p:extLst>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152400"/>
            <a:ext cx="8229600" cy="609600"/>
          </a:xfrm>
        </p:spPr>
        <p:txBody>
          <a:bodyPr>
            <a:normAutofit fontScale="90000"/>
          </a:bodyPr>
          <a:lstStyle/>
          <a:p>
            <a:pPr eaLnBrk="1" hangingPunct="1">
              <a:defRPr/>
            </a:pPr>
            <a:r>
              <a:rPr lang="en-US" b="1" smtClean="0">
                <a:solidFill>
                  <a:srgbClr val="FF0000"/>
                </a:solidFill>
                <a:latin typeface="Arial Narrow" pitchFamily="34" charset="0"/>
              </a:rPr>
              <a:t>Lab diagnosis</a:t>
            </a:r>
          </a:p>
        </p:txBody>
      </p:sp>
      <p:sp>
        <p:nvSpPr>
          <p:cNvPr id="14339" name="Rectangle 3"/>
          <p:cNvSpPr>
            <a:spLocks noGrp="1" noChangeArrowheads="1"/>
          </p:cNvSpPr>
          <p:nvPr>
            <p:ph idx="1"/>
          </p:nvPr>
        </p:nvSpPr>
        <p:spPr>
          <a:xfrm>
            <a:off x="304800" y="990600"/>
            <a:ext cx="8534400" cy="5638800"/>
          </a:xfrm>
        </p:spPr>
        <p:txBody>
          <a:bodyPr>
            <a:normAutofit fontScale="92500"/>
          </a:bodyPr>
          <a:lstStyle/>
          <a:p>
            <a:pPr algn="just" eaLnBrk="1" hangingPunct="1">
              <a:lnSpc>
                <a:spcPts val="2600"/>
              </a:lnSpc>
              <a:defRPr/>
            </a:pPr>
            <a:r>
              <a:rPr lang="en-US" sz="2800" dirty="0" smtClean="0">
                <a:latin typeface="Arial Narrow" pitchFamily="34" charset="0"/>
              </a:rPr>
              <a:t>Diagnosis is based primarily on clinical suspicion</a:t>
            </a:r>
            <a:endParaRPr lang="en-US" sz="2800" b="1" dirty="0" smtClean="0">
              <a:solidFill>
                <a:srgbClr val="002060"/>
              </a:solidFill>
              <a:latin typeface="Arial Narrow" pitchFamily="34" charset="0"/>
            </a:endParaRPr>
          </a:p>
          <a:p>
            <a:pPr algn="just" eaLnBrk="1" hangingPunct="1">
              <a:lnSpc>
                <a:spcPts val="2600"/>
              </a:lnSpc>
              <a:defRPr/>
            </a:pPr>
            <a:r>
              <a:rPr lang="en-US" sz="2800" b="1" dirty="0" smtClean="0">
                <a:solidFill>
                  <a:srgbClr val="002060"/>
                </a:solidFill>
                <a:latin typeface="Arial Narrow" pitchFamily="34" charset="0"/>
              </a:rPr>
              <a:t>Specimen</a:t>
            </a:r>
          </a:p>
          <a:p>
            <a:pPr lvl="1" algn="just" eaLnBrk="1" hangingPunct="1">
              <a:lnSpc>
                <a:spcPts val="2600"/>
              </a:lnSpc>
              <a:defRPr/>
            </a:pPr>
            <a:r>
              <a:rPr lang="en-US" dirty="0" smtClean="0">
                <a:latin typeface="Arial Narrow" pitchFamily="34" charset="0"/>
              </a:rPr>
              <a:t>Blood (Septicemic)</a:t>
            </a:r>
          </a:p>
          <a:p>
            <a:pPr lvl="1" algn="just" eaLnBrk="1" hangingPunct="1">
              <a:lnSpc>
                <a:spcPts val="2600"/>
              </a:lnSpc>
              <a:defRPr/>
            </a:pPr>
            <a:r>
              <a:rPr lang="en-US" dirty="0" smtClean="0">
                <a:latin typeface="Arial Narrow" pitchFamily="34" charset="0"/>
              </a:rPr>
              <a:t>Sputum or (Pneumonic)</a:t>
            </a:r>
          </a:p>
          <a:p>
            <a:pPr lvl="1" algn="just" eaLnBrk="1" hangingPunct="1">
              <a:lnSpc>
                <a:spcPts val="2600"/>
              </a:lnSpc>
              <a:defRPr/>
            </a:pPr>
            <a:r>
              <a:rPr lang="en-US" dirty="0" smtClean="0">
                <a:latin typeface="Arial Narrow" pitchFamily="34" charset="0"/>
              </a:rPr>
              <a:t>Pus from the bubo (Bubonic)</a:t>
            </a:r>
          </a:p>
          <a:p>
            <a:pPr algn="just" eaLnBrk="1" hangingPunct="1">
              <a:lnSpc>
                <a:spcPts val="2600"/>
              </a:lnSpc>
              <a:defRPr/>
            </a:pPr>
            <a:r>
              <a:rPr lang="en-US" sz="2800" b="1" dirty="0" smtClean="0">
                <a:solidFill>
                  <a:srgbClr val="002060"/>
                </a:solidFill>
                <a:latin typeface="Arial Narrow" pitchFamily="34" charset="0"/>
              </a:rPr>
              <a:t>Direct smear </a:t>
            </a:r>
            <a:endParaRPr lang="en-US" sz="2800" dirty="0" smtClean="0">
              <a:latin typeface="Arial Narrow" pitchFamily="34" charset="0"/>
            </a:endParaRPr>
          </a:p>
          <a:p>
            <a:pPr lvl="1" algn="just" eaLnBrk="1" hangingPunct="1">
              <a:lnSpc>
                <a:spcPts val="2600"/>
              </a:lnSpc>
              <a:defRPr/>
            </a:pPr>
            <a:r>
              <a:rPr lang="en-US" dirty="0" smtClean="0">
                <a:latin typeface="Arial Narrow" pitchFamily="34" charset="0"/>
              </a:rPr>
              <a:t>By </a:t>
            </a:r>
            <a:r>
              <a:rPr lang="en-US" dirty="0" err="1" smtClean="0">
                <a:latin typeface="Arial Narrow" pitchFamily="34" charset="0"/>
              </a:rPr>
              <a:t>Giemsa</a:t>
            </a:r>
            <a:r>
              <a:rPr lang="en-US" dirty="0" smtClean="0">
                <a:latin typeface="Arial Narrow" pitchFamily="34" charset="0"/>
              </a:rPr>
              <a:t> stain shows the characteristic morphology of </a:t>
            </a:r>
            <a:r>
              <a:rPr lang="en-US" i="1" dirty="0" smtClean="0">
                <a:latin typeface="Arial Narrow" pitchFamily="34" charset="0"/>
              </a:rPr>
              <a:t>Y. </a:t>
            </a:r>
            <a:r>
              <a:rPr lang="en-US" i="1" dirty="0" err="1" smtClean="0">
                <a:latin typeface="Arial Narrow" pitchFamily="34" charset="0"/>
              </a:rPr>
              <a:t>pestis</a:t>
            </a:r>
            <a:endParaRPr lang="en-US" i="1" dirty="0" smtClean="0">
              <a:latin typeface="Arial Narrow" pitchFamily="34" charset="0"/>
            </a:endParaRPr>
          </a:p>
          <a:p>
            <a:pPr algn="just" eaLnBrk="1" hangingPunct="1">
              <a:lnSpc>
                <a:spcPts val="2600"/>
              </a:lnSpc>
              <a:defRPr/>
            </a:pPr>
            <a:r>
              <a:rPr lang="en-US" sz="2800" dirty="0" smtClean="0">
                <a:latin typeface="Arial Narrow" pitchFamily="34" charset="0"/>
              </a:rPr>
              <a:t>Smear is the best diagnostic procedure</a:t>
            </a:r>
          </a:p>
          <a:p>
            <a:pPr algn="just" eaLnBrk="1" hangingPunct="1">
              <a:lnSpc>
                <a:spcPts val="2600"/>
              </a:lnSpc>
              <a:defRPr/>
            </a:pPr>
            <a:r>
              <a:rPr lang="en-US" sz="2800" b="1" dirty="0" smtClean="0">
                <a:solidFill>
                  <a:srgbClr val="002060"/>
                </a:solidFill>
                <a:latin typeface="Arial Narrow" pitchFamily="34" charset="0"/>
              </a:rPr>
              <a:t>Culture</a:t>
            </a:r>
          </a:p>
          <a:p>
            <a:pPr algn="just" eaLnBrk="1" hangingPunct="1">
              <a:lnSpc>
                <a:spcPts val="2600"/>
              </a:lnSpc>
              <a:defRPr/>
            </a:pPr>
            <a:r>
              <a:rPr lang="en-US" sz="2800" dirty="0" smtClean="0">
                <a:latin typeface="Arial Narrow" pitchFamily="34" charset="0"/>
              </a:rPr>
              <a:t>Blood agar: non-hemolytic </a:t>
            </a:r>
          </a:p>
          <a:p>
            <a:pPr algn="just" eaLnBrk="1" hangingPunct="1">
              <a:lnSpc>
                <a:spcPts val="2600"/>
              </a:lnSpc>
              <a:defRPr/>
            </a:pPr>
            <a:r>
              <a:rPr lang="en-US" sz="2800" dirty="0" smtClean="0">
                <a:latin typeface="Arial Narrow" pitchFamily="34" charset="0"/>
              </a:rPr>
              <a:t>or enteric media (</a:t>
            </a:r>
            <a:r>
              <a:rPr lang="en-US" sz="2800" dirty="0" err="1" smtClean="0">
                <a:latin typeface="Arial Narrow" pitchFamily="34" charset="0"/>
              </a:rPr>
              <a:t>MacConkey</a:t>
            </a:r>
            <a:r>
              <a:rPr lang="en-US" sz="2800" dirty="0" smtClean="0">
                <a:latin typeface="Arial Narrow" pitchFamily="34" charset="0"/>
              </a:rPr>
              <a:t> agar): non-lactose ferment</a:t>
            </a:r>
          </a:p>
          <a:p>
            <a:pPr lvl="1" algn="just" eaLnBrk="1" hangingPunct="1">
              <a:lnSpc>
                <a:spcPts val="2600"/>
              </a:lnSpc>
              <a:defRPr/>
            </a:pPr>
            <a:r>
              <a:rPr lang="en-US" sz="2400" dirty="0" smtClean="0">
                <a:latin typeface="Arial Narrow" pitchFamily="34" charset="0"/>
              </a:rPr>
              <a:t>After 24-48 hrs the colonies were pinpoint grey to </a:t>
            </a:r>
            <a:r>
              <a:rPr lang="en-US" sz="2400" dirty="0" err="1" smtClean="0">
                <a:latin typeface="Arial Narrow" pitchFamily="34" charset="0"/>
              </a:rPr>
              <a:t>greyish</a:t>
            </a:r>
            <a:r>
              <a:rPr lang="en-US" sz="2400" dirty="0" smtClean="0">
                <a:latin typeface="Arial Narrow" pitchFamily="34" charset="0"/>
              </a:rPr>
              <a:t> white, and slightly </a:t>
            </a:r>
            <a:r>
              <a:rPr lang="en-US" sz="2400" dirty="0" err="1" smtClean="0">
                <a:latin typeface="Arial Narrow" pitchFamily="34" charset="0"/>
              </a:rPr>
              <a:t>mucloid</a:t>
            </a:r>
            <a:endParaRPr lang="en-US" sz="2400" dirty="0" smtClean="0">
              <a:latin typeface="Arial Narrow" pitchFamily="34" charset="0"/>
            </a:endParaRPr>
          </a:p>
          <a:p>
            <a:pPr algn="just" eaLnBrk="1" hangingPunct="1">
              <a:lnSpc>
                <a:spcPts val="2600"/>
              </a:lnSpc>
              <a:defRPr/>
            </a:pPr>
            <a:endParaRPr lang="en-US" sz="28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310</a:t>
            </a:fld>
            <a:endParaRPr lang="ar-SA" altLang="en-US"/>
          </a:p>
        </p:txBody>
      </p:sp>
    </p:spTree>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152400"/>
            <a:ext cx="8229600" cy="685800"/>
          </a:xfrm>
        </p:spPr>
        <p:txBody>
          <a:bodyPr>
            <a:normAutofit fontScale="90000"/>
          </a:bodyPr>
          <a:lstStyle/>
          <a:p>
            <a:pPr eaLnBrk="1" hangingPunct="1">
              <a:defRPr/>
            </a:pPr>
            <a:r>
              <a:rPr lang="en-US" b="1" smtClean="0">
                <a:solidFill>
                  <a:srgbClr val="FF0000"/>
                </a:solidFill>
                <a:latin typeface="Arial Narrow" pitchFamily="34" charset="0"/>
              </a:rPr>
              <a:t>Treatment</a:t>
            </a:r>
          </a:p>
        </p:txBody>
      </p:sp>
      <p:sp>
        <p:nvSpPr>
          <p:cNvPr id="28675" name="Rectangle 3"/>
          <p:cNvSpPr>
            <a:spLocks noGrp="1" noChangeArrowheads="1"/>
          </p:cNvSpPr>
          <p:nvPr>
            <p:ph idx="1"/>
          </p:nvPr>
        </p:nvSpPr>
        <p:spPr>
          <a:xfrm>
            <a:off x="457200" y="990600"/>
            <a:ext cx="8382000" cy="5334000"/>
          </a:xfrm>
        </p:spPr>
        <p:txBody>
          <a:bodyPr rtlCol="0">
            <a:noAutofit/>
          </a:bodyPr>
          <a:lstStyle/>
          <a:p>
            <a:pPr eaLnBrk="1" hangingPunct="1">
              <a:lnSpc>
                <a:spcPts val="4000"/>
              </a:lnSpc>
              <a:defRPr/>
            </a:pPr>
            <a:r>
              <a:rPr lang="en-US" sz="2800" dirty="0" smtClean="0">
                <a:latin typeface="Arial Narrow" pitchFamily="34" charset="0"/>
              </a:rPr>
              <a:t>Without treatment, fatality rates: up to 90% for bubonic plague,  100% for Septicemic or pneumonic plague </a:t>
            </a:r>
          </a:p>
          <a:p>
            <a:pPr eaLnBrk="1" hangingPunct="1">
              <a:lnSpc>
                <a:spcPts val="4000"/>
              </a:lnSpc>
              <a:defRPr/>
            </a:pPr>
            <a:r>
              <a:rPr lang="en-US" sz="2800" dirty="0" smtClean="0">
                <a:latin typeface="Arial Narrow" pitchFamily="34" charset="0"/>
              </a:rPr>
              <a:t>Treatment, fatality rate= (5-20%)</a:t>
            </a:r>
          </a:p>
          <a:p>
            <a:pPr eaLnBrk="1" hangingPunct="1">
              <a:lnSpc>
                <a:spcPts val="4000"/>
              </a:lnSpc>
              <a:defRPr/>
            </a:pPr>
            <a:r>
              <a:rPr lang="en-US" sz="2800" dirty="0" smtClean="0">
                <a:latin typeface="Arial Narrow" pitchFamily="34" charset="0"/>
              </a:rPr>
              <a:t>Rapid treatment is critical to improved survival </a:t>
            </a:r>
          </a:p>
          <a:p>
            <a:pPr marL="342900" lvl="1" indent="-342900" algn="just" eaLnBrk="1" fontAlgn="auto" hangingPunct="1">
              <a:lnSpc>
                <a:spcPts val="4000"/>
              </a:lnSpc>
              <a:spcAft>
                <a:spcPts val="0"/>
              </a:spcAft>
              <a:buFont typeface="Arial" pitchFamily="34" charset="0"/>
              <a:buChar char="•"/>
              <a:defRPr/>
            </a:pPr>
            <a:r>
              <a:rPr lang="en-US" dirty="0" smtClean="0">
                <a:latin typeface="Arial Narrow" pitchFamily="34" charset="0"/>
              </a:rPr>
              <a:t>No major antibiotic resistances have developed</a:t>
            </a:r>
          </a:p>
          <a:p>
            <a:pPr marL="342900" lvl="1" indent="-342900" algn="just" eaLnBrk="1" fontAlgn="auto" hangingPunct="1">
              <a:lnSpc>
                <a:spcPts val="4000"/>
              </a:lnSpc>
              <a:spcAft>
                <a:spcPts val="0"/>
              </a:spcAft>
              <a:buFont typeface="Arial" pitchFamily="34" charset="0"/>
              <a:buChar char="•"/>
              <a:defRPr/>
            </a:pPr>
            <a:r>
              <a:rPr lang="en-US" dirty="0" smtClean="0">
                <a:latin typeface="Arial Narrow" pitchFamily="34" charset="0"/>
              </a:rPr>
              <a:t>Plague is usually treated with Streptomycin (Drug of choice)</a:t>
            </a:r>
          </a:p>
          <a:p>
            <a:pPr marL="342900" lvl="1" indent="-342900" algn="just" eaLnBrk="1" fontAlgn="auto" hangingPunct="1">
              <a:lnSpc>
                <a:spcPts val="4000"/>
              </a:lnSpc>
              <a:spcAft>
                <a:spcPts val="0"/>
              </a:spcAft>
              <a:buFont typeface="Arial" pitchFamily="34" charset="0"/>
              <a:buChar char="•"/>
              <a:defRPr/>
            </a:pPr>
            <a:r>
              <a:rPr lang="en-US" dirty="0" smtClean="0">
                <a:latin typeface="Arial Narrow" pitchFamily="34" charset="0"/>
              </a:rPr>
              <a:t>Other antibiotics : </a:t>
            </a:r>
            <a:r>
              <a:rPr lang="en-US" dirty="0" err="1" smtClean="0">
                <a:latin typeface="Arial Narrow" pitchFamily="34" charset="0"/>
              </a:rPr>
              <a:t>tetracyclines</a:t>
            </a:r>
            <a:r>
              <a:rPr lang="en-US" dirty="0" smtClean="0">
                <a:latin typeface="Arial Narrow" pitchFamily="34" charset="0"/>
              </a:rPr>
              <a:t>, chloramphenicol, </a:t>
            </a:r>
            <a:r>
              <a:rPr lang="en-US" dirty="0" err="1" smtClean="0">
                <a:latin typeface="Arial Narrow" pitchFamily="34" charset="0"/>
              </a:rPr>
              <a:t>fluoroquinolones</a:t>
            </a:r>
            <a:endParaRPr lang="en-US" dirty="0" smtClean="0">
              <a:latin typeface="Arial Narrow" pitchFamily="34" charset="0"/>
            </a:endParaRPr>
          </a:p>
          <a:p>
            <a:pPr lvl="1" algn="just" eaLnBrk="1" fontAlgn="auto" hangingPunct="1">
              <a:lnSpc>
                <a:spcPts val="4000"/>
              </a:lnSpc>
              <a:spcAft>
                <a:spcPts val="0"/>
              </a:spcAft>
              <a:defRPr/>
            </a:pPr>
            <a:r>
              <a:rPr lang="en-US" dirty="0" smtClean="0">
                <a:latin typeface="Arial Narrow" pitchFamily="34" charset="0"/>
              </a:rPr>
              <a:t>Course of treatment: 10-14 days</a:t>
            </a:r>
          </a:p>
          <a:p>
            <a:pPr lvl="1" algn="just" eaLnBrk="1" fontAlgn="auto" hangingPunct="1">
              <a:lnSpc>
                <a:spcPts val="4000"/>
              </a:lnSpc>
              <a:spcAft>
                <a:spcPts val="0"/>
              </a:spcAft>
              <a:defRPr/>
            </a:pPr>
            <a:endParaRPr lang="en-US"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311</a:t>
            </a:fld>
            <a:endParaRPr lang="ar-SA" altLang="en-US"/>
          </a:p>
        </p:txBody>
      </p:sp>
    </p:spTree>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b="1" dirty="0" smtClean="0">
                <a:solidFill>
                  <a:srgbClr val="FF0000"/>
                </a:solidFill>
                <a:latin typeface="Arial Narrow" pitchFamily="34" charset="0"/>
              </a:rPr>
              <a:t>Prevention and Control</a:t>
            </a:r>
            <a:r>
              <a:rPr lang="en-US" dirty="0" smtClean="0"/>
              <a:t/>
            </a:r>
            <a:br>
              <a:rPr lang="en-US" dirty="0" smtClean="0"/>
            </a:br>
            <a:endParaRPr lang="en-US" dirty="0" smtClean="0"/>
          </a:p>
        </p:txBody>
      </p:sp>
      <p:sp>
        <p:nvSpPr>
          <p:cNvPr id="370691" name="Rectangle 3"/>
          <p:cNvSpPr>
            <a:spLocks noGrp="1" noChangeArrowheads="1"/>
          </p:cNvSpPr>
          <p:nvPr>
            <p:ph idx="1"/>
          </p:nvPr>
        </p:nvSpPr>
        <p:spPr>
          <a:xfrm>
            <a:off x="228600" y="914400"/>
            <a:ext cx="8534400" cy="5715000"/>
          </a:xfrm>
        </p:spPr>
        <p:txBody>
          <a:bodyPr/>
          <a:lstStyle/>
          <a:p>
            <a:pPr algn="just" eaLnBrk="1" hangingPunct="1">
              <a:lnSpc>
                <a:spcPts val="3000"/>
              </a:lnSpc>
            </a:pPr>
            <a:r>
              <a:rPr lang="en-US" sz="2800" smtClean="0">
                <a:latin typeface="Arial Narrow" pitchFamily="34" charset="0"/>
              </a:rPr>
              <a:t>Keep rodent population down by proper disposal of garbage</a:t>
            </a:r>
          </a:p>
          <a:p>
            <a:pPr algn="just" eaLnBrk="1" hangingPunct="1">
              <a:lnSpc>
                <a:spcPts val="3000"/>
              </a:lnSpc>
            </a:pPr>
            <a:r>
              <a:rPr lang="en-US" sz="2800" smtClean="0">
                <a:latin typeface="Arial Narrow" pitchFamily="34" charset="0"/>
              </a:rPr>
              <a:t>Anti-rats, anti fleas measures</a:t>
            </a:r>
          </a:p>
          <a:p>
            <a:pPr algn="just" eaLnBrk="1" hangingPunct="1">
              <a:lnSpc>
                <a:spcPts val="3000"/>
              </a:lnSpc>
            </a:pPr>
            <a:r>
              <a:rPr lang="en-US" sz="2800" smtClean="0">
                <a:latin typeface="Arial Narrow" pitchFamily="34" charset="0"/>
              </a:rPr>
              <a:t>Eliminate crowded living conditions of substandard housing</a:t>
            </a:r>
          </a:p>
          <a:p>
            <a:pPr algn="just" eaLnBrk="1" hangingPunct="1">
              <a:lnSpc>
                <a:spcPts val="3000"/>
              </a:lnSpc>
            </a:pPr>
            <a:r>
              <a:rPr lang="en-US" sz="2800" smtClean="0">
                <a:latin typeface="Arial Narrow" pitchFamily="34" charset="0"/>
              </a:rPr>
              <a:t>Strict Isolation of cases (Quarantine)</a:t>
            </a:r>
          </a:p>
          <a:p>
            <a:pPr algn="just" eaLnBrk="1" hangingPunct="1">
              <a:lnSpc>
                <a:spcPts val="3000"/>
              </a:lnSpc>
            </a:pPr>
            <a:r>
              <a:rPr lang="en-US" sz="2800" b="1" smtClean="0">
                <a:solidFill>
                  <a:srgbClr val="7030A0"/>
                </a:solidFill>
                <a:latin typeface="Arial Narrow" pitchFamily="34" charset="0"/>
              </a:rPr>
              <a:t>Vaccines</a:t>
            </a:r>
          </a:p>
          <a:p>
            <a:pPr lvl="1" algn="just" eaLnBrk="1" hangingPunct="1">
              <a:lnSpc>
                <a:spcPts val="3000"/>
              </a:lnSpc>
            </a:pPr>
            <a:r>
              <a:rPr lang="en-US" smtClean="0">
                <a:latin typeface="Arial Narrow" pitchFamily="34" charset="0"/>
              </a:rPr>
              <a:t>Effective but protects for </a:t>
            </a:r>
            <a:r>
              <a:rPr lang="en-US" u="sng" smtClean="0">
                <a:latin typeface="Arial Narrow" pitchFamily="34" charset="0"/>
              </a:rPr>
              <a:t>less than a year</a:t>
            </a:r>
          </a:p>
          <a:p>
            <a:pPr lvl="1" algn="just" eaLnBrk="1" hangingPunct="1">
              <a:lnSpc>
                <a:spcPts val="3000"/>
              </a:lnSpc>
            </a:pPr>
            <a:r>
              <a:rPr lang="en-US" smtClean="0">
                <a:latin typeface="Arial Narrow" pitchFamily="34" charset="0"/>
              </a:rPr>
              <a:t>Heat killed vaccine consists of whole killed </a:t>
            </a:r>
            <a:r>
              <a:rPr lang="en-US" i="1" smtClean="0">
                <a:latin typeface="Arial Narrow" pitchFamily="34" charset="0"/>
              </a:rPr>
              <a:t>Y. pestis </a:t>
            </a:r>
            <a:r>
              <a:rPr lang="en-US" smtClean="0">
                <a:latin typeface="Arial Narrow" pitchFamily="34" charset="0"/>
              </a:rPr>
              <a:t>cells</a:t>
            </a:r>
          </a:p>
          <a:p>
            <a:pPr lvl="1" algn="just" eaLnBrk="1" hangingPunct="1">
              <a:lnSpc>
                <a:spcPts val="3000"/>
              </a:lnSpc>
            </a:pPr>
            <a:r>
              <a:rPr lang="en-US" smtClean="0">
                <a:latin typeface="Arial Narrow" pitchFamily="34" charset="0"/>
              </a:rPr>
              <a:t>Requires a series of injections over a 6 month period</a:t>
            </a:r>
          </a:p>
          <a:p>
            <a:pPr lvl="1" algn="just" eaLnBrk="1" hangingPunct="1">
              <a:lnSpc>
                <a:spcPts val="3000"/>
              </a:lnSpc>
            </a:pPr>
            <a:r>
              <a:rPr lang="en-US" smtClean="0">
                <a:latin typeface="Arial Narrow" pitchFamily="34" charset="0"/>
              </a:rPr>
              <a:t>Live attenuated vaccines: </a:t>
            </a:r>
            <a:r>
              <a:rPr lang="en-US" sz="2600" smtClean="0">
                <a:latin typeface="Arial Narrow" pitchFamily="34" charset="0"/>
              </a:rPr>
              <a:t>Injection of non-pathogenic mutant, derived from a fully virulent strain</a:t>
            </a:r>
          </a:p>
          <a:p>
            <a:pPr algn="just" eaLnBrk="1" hangingPunct="1">
              <a:lnSpc>
                <a:spcPts val="3000"/>
              </a:lnSpc>
            </a:pPr>
            <a:r>
              <a:rPr lang="en-US" sz="2800" b="1" smtClean="0">
                <a:solidFill>
                  <a:srgbClr val="7030A0"/>
                </a:solidFill>
                <a:latin typeface="Arial Narrow" pitchFamily="34" charset="0"/>
              </a:rPr>
              <a:t>Chemoprophylaxis</a:t>
            </a:r>
          </a:p>
          <a:p>
            <a:pPr lvl="1" algn="just" eaLnBrk="1" hangingPunct="1">
              <a:lnSpc>
                <a:spcPts val="3000"/>
              </a:lnSpc>
            </a:pPr>
            <a:r>
              <a:rPr lang="en-US" smtClean="0">
                <a:latin typeface="Arial Narrow" pitchFamily="34" charset="0"/>
              </a:rPr>
              <a:t>Sulfonamides and tetracyclines during epidemics</a:t>
            </a:r>
          </a:p>
          <a:p>
            <a:pPr algn="just" eaLnBrk="1" hangingPunct="1">
              <a:lnSpc>
                <a:spcPts val="3000"/>
              </a:lnSpc>
            </a:pPr>
            <a:endParaRPr lang="en-US" sz="280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312</a:t>
            </a:fld>
            <a:endParaRPr lang="ar-SA" altLang="en-US"/>
          </a:p>
        </p:txBody>
      </p:sp>
    </p:spTree>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152400"/>
            <a:ext cx="8229600" cy="639763"/>
          </a:xfrm>
        </p:spPr>
        <p:txBody>
          <a:bodyPr>
            <a:normAutofit fontScale="90000"/>
          </a:bodyPr>
          <a:lstStyle/>
          <a:p>
            <a:pPr eaLnBrk="1" hangingPunct="1">
              <a:defRPr/>
            </a:pPr>
            <a:r>
              <a:rPr lang="en-US" b="1" i="1" smtClean="0">
                <a:solidFill>
                  <a:srgbClr val="FF0000"/>
                </a:solidFill>
                <a:latin typeface="Arial Narrow" pitchFamily="34" charset="0"/>
              </a:rPr>
              <a:t>Francisella tularensis</a:t>
            </a:r>
            <a:endParaRPr lang="ar-SA" b="1" i="1" smtClean="0">
              <a:solidFill>
                <a:srgbClr val="FF0000"/>
              </a:solidFill>
              <a:latin typeface="Arial Narrow" pitchFamily="34" charset="0"/>
            </a:endParaRPr>
          </a:p>
        </p:txBody>
      </p:sp>
      <p:sp>
        <p:nvSpPr>
          <p:cNvPr id="371715" name="Content Placeholder 2"/>
          <p:cNvSpPr>
            <a:spLocks noGrp="1"/>
          </p:cNvSpPr>
          <p:nvPr>
            <p:ph idx="1"/>
          </p:nvPr>
        </p:nvSpPr>
        <p:spPr>
          <a:xfrm>
            <a:off x="304800" y="838200"/>
            <a:ext cx="8610600" cy="5943600"/>
          </a:xfrm>
        </p:spPr>
        <p:txBody>
          <a:bodyPr/>
          <a:lstStyle/>
          <a:p>
            <a:pPr algn="just" eaLnBrk="1" hangingPunct="1">
              <a:lnSpc>
                <a:spcPts val="3000"/>
              </a:lnSpc>
            </a:pPr>
            <a:r>
              <a:rPr lang="en-US" sz="2600" smtClean="0">
                <a:latin typeface="Arial Narrow" pitchFamily="34" charset="0"/>
              </a:rPr>
              <a:t>Small</a:t>
            </a:r>
            <a:r>
              <a:rPr lang="en-US" sz="2600" i="1" smtClean="0">
                <a:latin typeface="Arial Narrow" pitchFamily="34" charset="0"/>
              </a:rPr>
              <a:t> </a:t>
            </a:r>
            <a:r>
              <a:rPr lang="en-US" sz="2600" smtClean="0">
                <a:latin typeface="Arial Narrow" pitchFamily="34" charset="0"/>
              </a:rPr>
              <a:t>gram-negative coocobacilli (0.2 by 0.2-0.7 µm)</a:t>
            </a:r>
          </a:p>
          <a:p>
            <a:pPr algn="just" eaLnBrk="1" hangingPunct="1">
              <a:lnSpc>
                <a:spcPts val="3000"/>
              </a:lnSpc>
            </a:pPr>
            <a:r>
              <a:rPr lang="en-US" sz="2600" smtClean="0">
                <a:latin typeface="Arial Narrow" pitchFamily="34" charset="0"/>
              </a:rPr>
              <a:t>Nonmotile, non-spore forming, strict aerobic, and non-fermentative</a:t>
            </a:r>
          </a:p>
          <a:p>
            <a:pPr algn="just" eaLnBrk="1" hangingPunct="1">
              <a:lnSpc>
                <a:spcPts val="3000"/>
              </a:lnSpc>
            </a:pPr>
            <a:r>
              <a:rPr lang="en-US" sz="2600" smtClean="0">
                <a:latin typeface="Arial Narrow" pitchFamily="34" charset="0"/>
              </a:rPr>
              <a:t>Fastidious and slow-growing</a:t>
            </a:r>
          </a:p>
          <a:p>
            <a:pPr marL="1193800" lvl="1" indent="-338138" algn="just" eaLnBrk="1" hangingPunct="1">
              <a:lnSpc>
                <a:spcPts val="3000"/>
              </a:lnSpc>
              <a:spcBef>
                <a:spcPct val="0"/>
              </a:spcBef>
              <a:buFont typeface="Symbol" pitchFamily="18" charset="2"/>
              <a:buChar char="·"/>
            </a:pPr>
            <a:r>
              <a:rPr lang="en-US" sz="2600" smtClean="0">
                <a:latin typeface="Arial Narrow" pitchFamily="34" charset="0"/>
              </a:rPr>
              <a:t>Requires cysteine-supplemented specialized media</a:t>
            </a:r>
          </a:p>
          <a:p>
            <a:pPr marL="1593850" lvl="2" indent="-338138" algn="just" eaLnBrk="1" hangingPunct="1">
              <a:lnSpc>
                <a:spcPts val="3000"/>
              </a:lnSpc>
              <a:spcBef>
                <a:spcPct val="0"/>
              </a:spcBef>
              <a:buFont typeface="Symbol" pitchFamily="18" charset="2"/>
              <a:buChar char="·"/>
            </a:pPr>
            <a:r>
              <a:rPr lang="en-US" sz="2600" smtClean="0">
                <a:latin typeface="Arial Narrow" pitchFamily="34" charset="0"/>
              </a:rPr>
              <a:t>Blood-glucose-cysteine agar</a:t>
            </a:r>
          </a:p>
          <a:p>
            <a:pPr marL="1193800" lvl="1" indent="-338138" algn="just" eaLnBrk="1" hangingPunct="1">
              <a:lnSpc>
                <a:spcPts val="3000"/>
              </a:lnSpc>
              <a:spcBef>
                <a:spcPct val="0"/>
              </a:spcBef>
              <a:buFont typeface="Symbol" pitchFamily="18" charset="2"/>
              <a:buChar char="·"/>
            </a:pPr>
            <a:r>
              <a:rPr lang="en-US" sz="2600" smtClean="0">
                <a:latin typeface="Arial Narrow" pitchFamily="34" charset="0"/>
              </a:rPr>
              <a:t>Requires prolonged growth </a:t>
            </a:r>
          </a:p>
          <a:p>
            <a:pPr algn="just" eaLnBrk="1" hangingPunct="1">
              <a:lnSpc>
                <a:spcPts val="3000"/>
              </a:lnSpc>
            </a:pPr>
            <a:r>
              <a:rPr lang="en-US" sz="2600" smtClean="0">
                <a:latin typeface="Arial Narrow" pitchFamily="34" charset="0"/>
              </a:rPr>
              <a:t>Facultative intracellular bacterium</a:t>
            </a:r>
          </a:p>
          <a:p>
            <a:pPr algn="just" eaLnBrk="1" hangingPunct="1">
              <a:lnSpc>
                <a:spcPts val="3000"/>
              </a:lnSpc>
            </a:pPr>
            <a:r>
              <a:rPr lang="en-US" sz="2600" smtClean="0">
                <a:latin typeface="Arial Narrow" pitchFamily="34" charset="0"/>
              </a:rPr>
              <a:t>Survive up to weeks at low temperatures in water, soil, and animal carcasses</a:t>
            </a:r>
          </a:p>
          <a:p>
            <a:pPr algn="just" eaLnBrk="1" hangingPunct="1">
              <a:lnSpc>
                <a:spcPts val="3000"/>
              </a:lnSpc>
            </a:pPr>
            <a:r>
              <a:rPr lang="en-US" sz="2600" smtClean="0">
                <a:latin typeface="Arial Narrow" pitchFamily="34" charset="0"/>
              </a:rPr>
              <a:t>Major target organs are </a:t>
            </a:r>
            <a:r>
              <a:rPr lang="en-US" sz="2600" smtClean="0">
                <a:solidFill>
                  <a:srgbClr val="7030A0"/>
                </a:solidFill>
                <a:latin typeface="Arial Narrow" pitchFamily="34" charset="0"/>
              </a:rPr>
              <a:t>lymph nodes</a:t>
            </a:r>
            <a:r>
              <a:rPr lang="en-US" sz="2600" smtClean="0">
                <a:latin typeface="Arial Narrow" pitchFamily="34" charset="0"/>
              </a:rPr>
              <a:t>, lungs, pleura, spleen, liver and kidney</a:t>
            </a:r>
          </a:p>
          <a:p>
            <a:pPr algn="just" eaLnBrk="1" hangingPunct="1">
              <a:lnSpc>
                <a:spcPts val="3000"/>
              </a:lnSpc>
            </a:pPr>
            <a:r>
              <a:rPr lang="en-US" sz="2600" smtClean="0">
                <a:solidFill>
                  <a:schemeClr val="folHlink"/>
                </a:solidFill>
                <a:latin typeface="Arial Narrow" pitchFamily="34" charset="0"/>
              </a:rPr>
              <a:t>One of the most infectious pathogenic bacteria known</a:t>
            </a:r>
          </a:p>
          <a:p>
            <a:pPr algn="just" eaLnBrk="1" hangingPunct="1">
              <a:lnSpc>
                <a:spcPts val="3000"/>
              </a:lnSpc>
            </a:pPr>
            <a:r>
              <a:rPr lang="en-US" sz="2600" smtClean="0">
                <a:solidFill>
                  <a:schemeClr val="folHlink"/>
                </a:solidFill>
                <a:latin typeface="Arial Narrow" pitchFamily="34" charset="0"/>
              </a:rPr>
              <a:t>Substantial capacity to cause illness and death</a:t>
            </a:r>
            <a:endParaRPr lang="en-US" sz="260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313</a:t>
            </a:fld>
            <a:endParaRPr lang="ar-SA" altLang="en-US"/>
          </a:p>
        </p:txBody>
      </p:sp>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p:txBody>
          <a:bodyPr/>
          <a:lstStyle/>
          <a:p>
            <a:pPr eaLnBrk="1" hangingPunct="1"/>
            <a:r>
              <a:rPr lang="en-US" b="1" i="1" smtClean="0">
                <a:solidFill>
                  <a:srgbClr val="FF0000"/>
                </a:solidFill>
                <a:latin typeface="Arial Narrow" pitchFamily="34" charset="0"/>
              </a:rPr>
              <a:t>Francisella tularensis</a:t>
            </a:r>
            <a:endParaRPr lang="en-US" smtClean="0">
              <a:solidFill>
                <a:schemeClr val="folHlink"/>
              </a:solidFill>
            </a:endParaRPr>
          </a:p>
        </p:txBody>
      </p:sp>
      <p:sp>
        <p:nvSpPr>
          <p:cNvPr id="372739" name="Rectangle 3"/>
          <p:cNvSpPr>
            <a:spLocks noGrp="1" noChangeArrowheads="1"/>
          </p:cNvSpPr>
          <p:nvPr>
            <p:ph type="body" idx="1"/>
          </p:nvPr>
        </p:nvSpPr>
        <p:spPr>
          <a:xfrm>
            <a:off x="457200" y="1371600"/>
            <a:ext cx="8229600" cy="5181600"/>
          </a:xfrm>
        </p:spPr>
        <p:txBody>
          <a:bodyPr/>
          <a:lstStyle/>
          <a:p>
            <a:pPr algn="just" eaLnBrk="1" hangingPunct="1">
              <a:lnSpc>
                <a:spcPts val="2800"/>
              </a:lnSpc>
            </a:pPr>
            <a:r>
              <a:rPr lang="en-US" sz="2800" b="1" smtClean="0">
                <a:solidFill>
                  <a:srgbClr val="7030A0"/>
                </a:solidFill>
                <a:latin typeface="Arial Narrow" pitchFamily="34" charset="0"/>
              </a:rPr>
              <a:t>Disease:</a:t>
            </a:r>
          </a:p>
          <a:p>
            <a:pPr lvl="1"/>
            <a:r>
              <a:rPr lang="en-US" smtClean="0">
                <a:latin typeface="Arial Narrow" pitchFamily="34" charset="0"/>
              </a:rPr>
              <a:t>Tularemia Also Known As…</a:t>
            </a:r>
          </a:p>
          <a:p>
            <a:pPr lvl="1"/>
            <a:r>
              <a:rPr lang="en-US" smtClean="0">
                <a:latin typeface="Arial Narrow" pitchFamily="34" charset="0"/>
              </a:rPr>
              <a:t>Rabbit fever, Deer-fly fever, Glandular tick fever</a:t>
            </a:r>
          </a:p>
          <a:p>
            <a:pPr lvl="1"/>
            <a:r>
              <a:rPr lang="en-US" smtClean="0">
                <a:latin typeface="Arial Narrow" pitchFamily="34" charset="0"/>
              </a:rPr>
              <a:t>It resembles bubonic plague</a:t>
            </a:r>
          </a:p>
          <a:p>
            <a:pPr eaLnBrk="1" hangingPunct="1"/>
            <a:r>
              <a:rPr lang="en-US" sz="2800" b="1" smtClean="0">
                <a:solidFill>
                  <a:srgbClr val="7030A0"/>
                </a:solidFill>
                <a:latin typeface="Arial Narrow" pitchFamily="34" charset="0"/>
              </a:rPr>
              <a:t>Virulence Factors</a:t>
            </a:r>
            <a:endParaRPr lang="en-US" sz="2800" smtClean="0">
              <a:solidFill>
                <a:srgbClr val="7030A0"/>
              </a:solidFill>
              <a:latin typeface="Arial Narrow" pitchFamily="34" charset="0"/>
            </a:endParaRPr>
          </a:p>
          <a:p>
            <a:pPr lvl="1"/>
            <a:r>
              <a:rPr lang="en-US" smtClean="0">
                <a:solidFill>
                  <a:srgbClr val="000000"/>
                </a:solidFill>
                <a:latin typeface="Arial Narrow" pitchFamily="34" charset="0"/>
              </a:rPr>
              <a:t>Antiphagocytic capsule</a:t>
            </a:r>
          </a:p>
          <a:p>
            <a:pPr lvl="1"/>
            <a:r>
              <a:rPr lang="en-US" smtClean="0">
                <a:latin typeface="Arial Narrow" pitchFamily="34" charset="0"/>
              </a:rPr>
              <a:t>Thin lipid capsule present in pathogenic strains</a:t>
            </a:r>
            <a:endParaRPr lang="en-US" smtClean="0">
              <a:solidFill>
                <a:srgbClr val="000000"/>
              </a:solidFill>
              <a:latin typeface="Arial Narrow" pitchFamily="34" charset="0"/>
            </a:endParaRPr>
          </a:p>
          <a:p>
            <a:pPr lvl="1"/>
            <a:r>
              <a:rPr lang="en-US" smtClean="0">
                <a:solidFill>
                  <a:srgbClr val="000000"/>
                </a:solidFill>
                <a:latin typeface="Arial Narrow" pitchFamily="34" charset="0"/>
              </a:rPr>
              <a:t>Facultative intracellular parasite that can survive in macrophages of the reticuloendothelial system</a:t>
            </a:r>
          </a:p>
          <a:p>
            <a:pPr eaLnBrk="1" hangingPunct="1"/>
            <a:endParaRPr lang="en-US" sz="2800" smtClean="0">
              <a:solidFill>
                <a:schemeClr val="folHlink"/>
              </a:solidFill>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314</a:t>
            </a:fld>
            <a:endParaRPr lang="ar-SA" altLang="en-US"/>
          </a:p>
        </p:txBody>
      </p:sp>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762" name="Picture 4" descr="TularemiaClinicalDiseasesTable"/>
          <p:cNvPicPr>
            <a:picLocks noChangeAspect="1" noChangeArrowheads="1"/>
          </p:cNvPicPr>
          <p:nvPr/>
        </p:nvPicPr>
        <p:blipFill>
          <a:blip r:embed="rId2" cstate="print"/>
          <a:srcRect/>
          <a:stretch>
            <a:fillRect/>
          </a:stretch>
        </p:blipFill>
        <p:spPr bwMode="auto">
          <a:xfrm>
            <a:off x="152400" y="1238250"/>
            <a:ext cx="8915400" cy="4629150"/>
          </a:xfrm>
          <a:prstGeom prst="rect">
            <a:avLst/>
          </a:prstGeom>
          <a:noFill/>
          <a:ln w="9525">
            <a:noFill/>
            <a:miter lim="800000"/>
            <a:headEnd/>
            <a:tailEnd/>
          </a:ln>
        </p:spPr>
      </p:pic>
      <p:sp>
        <p:nvSpPr>
          <p:cNvPr id="373763" name="Text Box 5"/>
          <p:cNvSpPr txBox="1">
            <a:spLocks noChangeArrowheads="1"/>
          </p:cNvSpPr>
          <p:nvPr/>
        </p:nvSpPr>
        <p:spPr bwMode="auto">
          <a:xfrm>
            <a:off x="0" y="288925"/>
            <a:ext cx="9144000" cy="769938"/>
          </a:xfrm>
          <a:prstGeom prst="rect">
            <a:avLst/>
          </a:prstGeom>
          <a:noFill/>
          <a:ln w="9525" algn="ctr">
            <a:noFill/>
            <a:miter lim="800000"/>
            <a:headEnd/>
            <a:tailEnd/>
          </a:ln>
        </p:spPr>
        <p:txBody>
          <a:bodyPr>
            <a:spAutoFit/>
          </a:bodyPr>
          <a:lstStyle/>
          <a:p>
            <a:pPr algn="ctr">
              <a:spcBef>
                <a:spcPct val="50000"/>
              </a:spcBef>
            </a:pPr>
            <a:r>
              <a:rPr lang="en-US" sz="4400" b="1">
                <a:solidFill>
                  <a:srgbClr val="FF0000"/>
                </a:solidFill>
                <a:latin typeface="Arial Narrow" pitchFamily="34" charset="0"/>
              </a:rPr>
              <a:t>Clinical Presentation of Tularemia</a:t>
            </a:r>
          </a:p>
        </p:txBody>
      </p:sp>
      <p:sp>
        <p:nvSpPr>
          <p:cNvPr id="373764" name="Text Box 7"/>
          <p:cNvSpPr txBox="1">
            <a:spLocks noChangeArrowheads="1"/>
          </p:cNvSpPr>
          <p:nvPr/>
        </p:nvSpPr>
        <p:spPr bwMode="auto">
          <a:xfrm>
            <a:off x="0" y="6019800"/>
            <a:ext cx="9144000" cy="488950"/>
          </a:xfrm>
          <a:prstGeom prst="rect">
            <a:avLst/>
          </a:prstGeom>
          <a:noFill/>
          <a:ln w="9525" algn="ctr">
            <a:noFill/>
            <a:miter lim="800000"/>
            <a:headEnd/>
            <a:tailEnd/>
          </a:ln>
        </p:spPr>
        <p:txBody>
          <a:bodyPr>
            <a:spAutoFit/>
          </a:bodyPr>
          <a:lstStyle/>
          <a:p>
            <a:pPr>
              <a:spcBef>
                <a:spcPct val="50000"/>
              </a:spcBef>
            </a:pPr>
            <a:r>
              <a:rPr lang="en-US" sz="2600">
                <a:solidFill>
                  <a:srgbClr val="CC0000"/>
                </a:solidFill>
              </a:rPr>
              <a:t>NOTE:</a:t>
            </a:r>
            <a:r>
              <a:rPr lang="en-US" sz="2600"/>
              <a:t> </a:t>
            </a:r>
            <a:r>
              <a:rPr lang="en-US" sz="2500"/>
              <a:t>Also </a:t>
            </a:r>
            <a:r>
              <a:rPr lang="en-US" sz="2500">
                <a:solidFill>
                  <a:srgbClr val="CC0000"/>
                </a:solidFill>
              </a:rPr>
              <a:t>Gastrointestinal</a:t>
            </a:r>
            <a:r>
              <a:rPr lang="en-US" sz="2500"/>
              <a:t> &amp; </a:t>
            </a:r>
            <a:r>
              <a:rPr lang="en-US" sz="2500">
                <a:solidFill>
                  <a:srgbClr val="CC0000"/>
                </a:solidFill>
              </a:rPr>
              <a:t>Pneumonic</a:t>
            </a:r>
            <a:r>
              <a:rPr lang="en-US" sz="2500"/>
              <a:t> forms of disease</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DD42D880-043A-4AA6-A8D3-A7971AC33655}" type="slidenum">
              <a:rPr lang="ar-SA" altLang="en-US" smtClean="0"/>
              <a:pPr>
                <a:defRPr/>
              </a:pPr>
              <a:t>315</a:t>
            </a:fld>
            <a:endParaRPr lang="ar-SA" altLang="en-US"/>
          </a:p>
        </p:txBody>
      </p:sp>
    </p:spTree>
  </p:cSld>
  <p:clrMapOvr>
    <a:masterClrMapping/>
  </p:clrMapOvr>
  <p:transition/>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533400" y="152400"/>
            <a:ext cx="8229600" cy="685800"/>
          </a:xfrm>
        </p:spPr>
        <p:txBody>
          <a:bodyPr>
            <a:normAutofit fontScale="90000"/>
          </a:bodyPr>
          <a:lstStyle/>
          <a:p>
            <a:pPr eaLnBrk="1" hangingPunct="1">
              <a:defRPr/>
            </a:pPr>
            <a:r>
              <a:rPr lang="en-US" b="1" smtClean="0">
                <a:solidFill>
                  <a:srgbClr val="FF0000"/>
                </a:solidFill>
                <a:latin typeface="Arial Narrow" pitchFamily="34" charset="0"/>
              </a:rPr>
              <a:t>Two subspecies (biovars)</a:t>
            </a:r>
          </a:p>
        </p:txBody>
      </p:sp>
      <p:graphicFrame>
        <p:nvGraphicFramePr>
          <p:cNvPr id="7" name="Table 6"/>
          <p:cNvGraphicFramePr>
            <a:graphicFrameLocks noGrp="1"/>
          </p:cNvGraphicFramePr>
          <p:nvPr/>
        </p:nvGraphicFramePr>
        <p:xfrm>
          <a:off x="228600" y="1066800"/>
          <a:ext cx="8686800" cy="5562599"/>
        </p:xfrm>
        <a:graphic>
          <a:graphicData uri="http://schemas.openxmlformats.org/drawingml/2006/table">
            <a:tbl>
              <a:tblPr rtl="1" firstRow="1" bandRow="1">
                <a:tableStyleId>{10A1B5D5-9B99-4C35-A422-299274C87663}</a:tableStyleId>
              </a:tblPr>
              <a:tblGrid>
                <a:gridCol w="3022600"/>
                <a:gridCol w="2844800"/>
                <a:gridCol w="2819400"/>
              </a:tblGrid>
              <a:tr h="910243">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400" dirty="0" err="1" smtClean="0">
                          <a:latin typeface="Arial Narrow" pitchFamily="34" charset="0"/>
                        </a:rPr>
                        <a:t>Jellison</a:t>
                      </a:r>
                      <a:r>
                        <a:rPr lang="en-US" sz="2400" dirty="0" smtClean="0">
                          <a:latin typeface="Arial Narrow" pitchFamily="34" charset="0"/>
                        </a:rPr>
                        <a:t> Type B</a:t>
                      </a:r>
                    </a:p>
                    <a:p>
                      <a:pPr algn="just" rtl="0"/>
                      <a:endParaRPr lang="ar-SA" sz="2400" b="1" dirty="0">
                        <a:solidFill>
                          <a:schemeClr val="tx1"/>
                        </a:solidFill>
                        <a:latin typeface="Arial Narrow" pitchFamily="34" charset="0"/>
                      </a:endParaRPr>
                    </a:p>
                  </a:txBody>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2400" dirty="0" err="1" smtClean="0">
                          <a:latin typeface="Arial Narrow" pitchFamily="34" charset="0"/>
                        </a:rPr>
                        <a:t>Jellison</a:t>
                      </a:r>
                      <a:r>
                        <a:rPr lang="en-US" sz="2400" dirty="0" smtClean="0">
                          <a:latin typeface="Arial Narrow" pitchFamily="34" charset="0"/>
                        </a:rPr>
                        <a:t> Type A</a:t>
                      </a:r>
                    </a:p>
                    <a:p>
                      <a:pPr algn="just" rtl="0"/>
                      <a:endParaRPr lang="ar-SA" sz="2400" b="1" dirty="0">
                        <a:solidFill>
                          <a:schemeClr val="tx1"/>
                        </a:solidFill>
                        <a:latin typeface="Arial Narrow" pitchFamily="34" charset="0"/>
                      </a:endParaRPr>
                    </a:p>
                  </a:txBody>
                  <a:tcPr/>
                </a:tc>
                <a:tc>
                  <a:txBody>
                    <a:bodyPr/>
                    <a:lstStyle/>
                    <a:p>
                      <a:pPr algn="just" rtl="0"/>
                      <a:r>
                        <a:rPr lang="en-US" sz="2400" dirty="0" smtClean="0">
                          <a:latin typeface="Arial Narrow" pitchFamily="34" charset="0"/>
                        </a:rPr>
                        <a:t>Characteristics</a:t>
                      </a:r>
                      <a:endParaRPr lang="ar-SA" sz="2400" b="1" dirty="0">
                        <a:solidFill>
                          <a:schemeClr val="tx1"/>
                        </a:solidFill>
                        <a:latin typeface="Arial Narrow" pitchFamily="34" charset="0"/>
                      </a:endParaRPr>
                    </a:p>
                  </a:txBody>
                  <a:tcPr/>
                </a:tc>
              </a:tr>
              <a:tr h="505691">
                <a:tc>
                  <a:txBody>
                    <a:bodyPr/>
                    <a:lstStyle/>
                    <a:p>
                      <a:pPr algn="just" rtl="0"/>
                      <a:r>
                        <a:rPr lang="en-US" sz="2400" dirty="0" smtClean="0">
                          <a:latin typeface="Arial Narrow" pitchFamily="34" charset="0"/>
                        </a:rPr>
                        <a:t>Europe,</a:t>
                      </a:r>
                      <a:r>
                        <a:rPr lang="en-US" sz="2400" baseline="0" dirty="0" smtClean="0">
                          <a:latin typeface="Arial Narrow" pitchFamily="34" charset="0"/>
                        </a:rPr>
                        <a:t> Asia</a:t>
                      </a:r>
                      <a:endParaRPr lang="ar-SA" sz="2400" b="0" dirty="0">
                        <a:latin typeface="Arial Narrow" pitchFamily="34" charset="0"/>
                      </a:endParaRPr>
                    </a:p>
                  </a:txBody>
                  <a:tcPr/>
                </a:tc>
                <a:tc>
                  <a:txBody>
                    <a:bodyPr/>
                    <a:lstStyle/>
                    <a:p>
                      <a:pPr algn="just" rtl="0"/>
                      <a:r>
                        <a:rPr lang="en-US" sz="2400" dirty="0" smtClean="0">
                          <a:latin typeface="Arial Narrow" pitchFamily="34" charset="0"/>
                        </a:rPr>
                        <a:t>North America</a:t>
                      </a:r>
                      <a:endParaRPr lang="ar-SA" sz="2400" b="0" dirty="0">
                        <a:latin typeface="Arial Narrow" pitchFamily="34" charset="0"/>
                      </a:endParaRPr>
                    </a:p>
                  </a:txBody>
                  <a:tcPr/>
                </a:tc>
                <a:tc>
                  <a:txBody>
                    <a:bodyPr/>
                    <a:lstStyle/>
                    <a:p>
                      <a:pPr algn="just" rtl="0"/>
                      <a:r>
                        <a:rPr lang="en-US" sz="2400" dirty="0" smtClean="0">
                          <a:latin typeface="Arial Narrow" pitchFamily="34" charset="0"/>
                        </a:rPr>
                        <a:t>Geographic distribution</a:t>
                      </a:r>
                      <a:endParaRPr lang="ar-SA" sz="2400" b="0" dirty="0">
                        <a:latin typeface="Arial Narrow" pitchFamily="34" charset="0"/>
                      </a:endParaRPr>
                    </a:p>
                  </a:txBody>
                  <a:tcPr/>
                </a:tc>
              </a:tr>
              <a:tr h="910243">
                <a:tc>
                  <a:txBody>
                    <a:bodyPr/>
                    <a:lstStyle/>
                    <a:p>
                      <a:pPr marL="0" marR="0" lvl="1" indent="0" algn="just"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Contaminated water or rodents</a:t>
                      </a:r>
                      <a:endParaRPr lang="en-US" sz="2400" b="0" dirty="0" smtClean="0">
                        <a:latin typeface="Arial Narrow" pitchFamily="34" charset="0"/>
                      </a:endParaRPr>
                    </a:p>
                  </a:txBody>
                  <a:tcPr/>
                </a:tc>
                <a:tc>
                  <a:txBody>
                    <a:bodyPr/>
                    <a:lstStyle/>
                    <a:p>
                      <a:pPr algn="just" rtl="0"/>
                      <a:r>
                        <a:rPr lang="en-US" sz="2400" dirty="0" smtClean="0">
                          <a:latin typeface="Arial Narrow" pitchFamily="34" charset="0"/>
                        </a:rPr>
                        <a:t>Rabbit and ticks</a:t>
                      </a:r>
                      <a:endParaRPr lang="ar-SA" sz="2400" b="0" dirty="0">
                        <a:latin typeface="Arial Narrow" pitchFamily="34" charset="0"/>
                      </a:endParaRPr>
                    </a:p>
                  </a:txBody>
                  <a:tcPr/>
                </a:tc>
                <a:tc>
                  <a:txBody>
                    <a:bodyPr/>
                    <a:lstStyle/>
                    <a:p>
                      <a:pPr algn="just" rtl="0"/>
                      <a:r>
                        <a:rPr lang="en-US" sz="2400" dirty="0" smtClean="0">
                          <a:latin typeface="Arial Narrow" pitchFamily="34" charset="0"/>
                        </a:rPr>
                        <a:t>Source of infection</a:t>
                      </a:r>
                      <a:endParaRPr lang="ar-SA" sz="2400" b="0" dirty="0">
                        <a:latin typeface="Arial Narrow" pitchFamily="34" charset="0"/>
                      </a:endParaRPr>
                    </a:p>
                  </a:txBody>
                  <a:tcPr/>
                </a:tc>
              </a:tr>
              <a:tr h="505691">
                <a:tc>
                  <a:txBody>
                    <a:bodyPr/>
                    <a:lstStyle/>
                    <a:p>
                      <a:pPr marL="0" marR="0" lvl="1" indent="0" algn="just"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Relatively virulent (Mild)</a:t>
                      </a:r>
                      <a:endParaRPr lang="en-US" sz="2400" b="0" dirty="0" smtClean="0">
                        <a:latin typeface="Arial Narrow" pitchFamily="34" charset="0"/>
                      </a:endParaRPr>
                    </a:p>
                  </a:txBody>
                  <a:tcPr/>
                </a:tc>
                <a:tc>
                  <a:txBody>
                    <a:bodyPr/>
                    <a:lstStyle/>
                    <a:p>
                      <a:pPr algn="just" rtl="0"/>
                      <a:r>
                        <a:rPr lang="en-US" sz="2400" dirty="0" smtClean="0">
                          <a:latin typeface="Arial Narrow" pitchFamily="34" charset="0"/>
                        </a:rPr>
                        <a:t>Highly virulent (Sever)</a:t>
                      </a:r>
                      <a:endParaRPr lang="ar-SA" sz="2400" b="0" dirty="0">
                        <a:latin typeface="Arial Narrow" pitchFamily="34" charset="0"/>
                      </a:endParaRPr>
                    </a:p>
                  </a:txBody>
                  <a:tcPr/>
                </a:tc>
                <a:tc>
                  <a:txBody>
                    <a:bodyPr/>
                    <a:lstStyle/>
                    <a:p>
                      <a:pPr algn="just" rtl="0"/>
                      <a:r>
                        <a:rPr lang="en-US" sz="2400" dirty="0" smtClean="0">
                          <a:latin typeface="Arial Narrow" pitchFamily="34" charset="0"/>
                        </a:rPr>
                        <a:t>Severity</a:t>
                      </a:r>
                      <a:endParaRPr lang="ar-SA" sz="2400" b="0" dirty="0">
                        <a:latin typeface="Arial Narrow" pitchFamily="34" charset="0"/>
                      </a:endParaRPr>
                    </a:p>
                  </a:txBody>
                  <a:tcPr/>
                </a:tc>
              </a:tr>
              <a:tr h="910243">
                <a:tc>
                  <a:txBody>
                    <a:bodyPr/>
                    <a:lstStyle/>
                    <a:p>
                      <a:pPr marL="0" marR="0" lvl="2" indent="0" algn="just"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&lt;0.5% in untreated cutaneous disease</a:t>
                      </a:r>
                      <a:endParaRPr lang="en-US" sz="2400" b="0" dirty="0" smtClean="0">
                        <a:latin typeface="Arial Narrow" pitchFamily="34" charset="0"/>
                      </a:endParaRPr>
                    </a:p>
                  </a:txBody>
                  <a:tcPr/>
                </a:tc>
                <a:tc>
                  <a:txBody>
                    <a:bodyPr/>
                    <a:lstStyle/>
                    <a:p>
                      <a:pPr marL="0" marR="0" lvl="2" indent="0" algn="just"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5-6% in untreated cutaneous disease</a:t>
                      </a:r>
                      <a:endParaRPr lang="en-US" sz="2400" b="0" dirty="0" smtClean="0">
                        <a:latin typeface="Arial Narrow" pitchFamily="34" charset="0"/>
                      </a:endParaRPr>
                    </a:p>
                  </a:txBody>
                  <a:tcPr/>
                </a:tc>
                <a:tc>
                  <a:txBody>
                    <a:bodyPr/>
                    <a:lstStyle/>
                    <a:p>
                      <a:pPr algn="just" rtl="0"/>
                      <a:r>
                        <a:rPr lang="en-US" sz="2400" dirty="0" smtClean="0">
                          <a:latin typeface="Arial Narrow" pitchFamily="34" charset="0"/>
                        </a:rPr>
                        <a:t>Mortality</a:t>
                      </a:r>
                      <a:endParaRPr lang="ar-SA" sz="2400" b="0" dirty="0">
                        <a:latin typeface="Arial Narrow" pitchFamily="34" charset="0"/>
                      </a:endParaRPr>
                    </a:p>
                  </a:txBody>
                  <a:tcPr/>
                </a:tc>
              </a:tr>
              <a:tr h="1314797">
                <a:tc>
                  <a:txBody>
                    <a:bodyPr/>
                    <a:lstStyle/>
                    <a:p>
                      <a:pPr algn="just" rtl="0"/>
                      <a:endParaRPr lang="en-US" sz="2400" dirty="0" smtClean="0">
                        <a:latin typeface="Arial Narrow" pitchFamily="34" charset="0"/>
                      </a:endParaRPr>
                    </a:p>
                    <a:p>
                      <a:pPr algn="just" rtl="0"/>
                      <a:r>
                        <a:rPr lang="en-US" sz="2400" dirty="0" smtClean="0">
                          <a:latin typeface="Arial Narrow" pitchFamily="34" charset="0"/>
                        </a:rPr>
                        <a:t>Negative</a:t>
                      </a:r>
                    </a:p>
                    <a:p>
                      <a:pPr algn="just" rtl="0"/>
                      <a:r>
                        <a:rPr lang="en-US" sz="2400" dirty="0" smtClean="0">
                          <a:latin typeface="Arial Narrow" pitchFamily="34" charset="0"/>
                        </a:rPr>
                        <a:t>Negative</a:t>
                      </a:r>
                      <a:endParaRPr lang="ar-SA" sz="2400" b="0" dirty="0">
                        <a:latin typeface="Arial Narrow" pitchFamily="34" charset="0"/>
                      </a:endParaRPr>
                    </a:p>
                  </a:txBody>
                  <a:tcPr/>
                </a:tc>
                <a:tc>
                  <a:txBody>
                    <a:bodyPr/>
                    <a:lstStyle/>
                    <a:p>
                      <a:pPr algn="just" rtl="0"/>
                      <a:endParaRPr lang="en-US" sz="2400" dirty="0" smtClean="0">
                        <a:latin typeface="Arial Narrow" pitchFamily="34" charset="0"/>
                      </a:endParaRPr>
                    </a:p>
                    <a:p>
                      <a:pPr algn="just" rtl="0"/>
                      <a:r>
                        <a:rPr lang="en-US" sz="2400" dirty="0" smtClean="0">
                          <a:latin typeface="Arial Narrow" pitchFamily="34" charset="0"/>
                        </a:rPr>
                        <a:t>Positive</a:t>
                      </a:r>
                    </a:p>
                    <a:p>
                      <a:pPr algn="just" rtl="0"/>
                      <a:r>
                        <a:rPr lang="en-US" sz="2400" dirty="0" smtClean="0">
                          <a:latin typeface="Arial Narrow" pitchFamily="34" charset="0"/>
                        </a:rPr>
                        <a:t>Positive</a:t>
                      </a:r>
                      <a:endParaRPr lang="ar-SA" sz="2400" b="0" dirty="0">
                        <a:latin typeface="Arial Narrow" pitchFamily="34" charset="0"/>
                      </a:endParaRPr>
                    </a:p>
                  </a:txBody>
                  <a:tcPr/>
                </a:tc>
                <a:tc>
                  <a:txBody>
                    <a:bodyPr/>
                    <a:lstStyle/>
                    <a:p>
                      <a:pPr algn="just" rtl="0"/>
                      <a:r>
                        <a:rPr lang="en-US" sz="2400" dirty="0" smtClean="0">
                          <a:latin typeface="Arial Narrow" pitchFamily="34" charset="0"/>
                        </a:rPr>
                        <a:t>Biochemical properties</a:t>
                      </a:r>
                    </a:p>
                    <a:p>
                      <a:pPr algn="just" rtl="0">
                        <a:buFont typeface="Arial" pitchFamily="34" charset="0"/>
                        <a:buChar char="•"/>
                      </a:pPr>
                      <a:r>
                        <a:rPr lang="en-US" sz="2400" dirty="0" smtClean="0">
                          <a:latin typeface="Arial Narrow" pitchFamily="34" charset="0"/>
                        </a:rPr>
                        <a:t>Glycerol fermentation</a:t>
                      </a:r>
                    </a:p>
                    <a:p>
                      <a:pPr algn="just" rtl="0">
                        <a:buFont typeface="Arial" pitchFamily="34" charset="0"/>
                        <a:buChar char="•"/>
                      </a:pPr>
                      <a:r>
                        <a:rPr lang="en-US" sz="2400" dirty="0" err="1" smtClean="0">
                          <a:latin typeface="Arial Narrow" pitchFamily="34" charset="0"/>
                        </a:rPr>
                        <a:t>Citrulline</a:t>
                      </a:r>
                      <a:r>
                        <a:rPr lang="en-US" sz="2400" dirty="0" smtClean="0">
                          <a:latin typeface="Arial Narrow" pitchFamily="34" charset="0"/>
                        </a:rPr>
                        <a:t> </a:t>
                      </a:r>
                      <a:r>
                        <a:rPr lang="en-US" sz="2400" dirty="0" err="1" smtClean="0">
                          <a:latin typeface="Arial Narrow" pitchFamily="34" charset="0"/>
                        </a:rPr>
                        <a:t>ureidase</a:t>
                      </a:r>
                      <a:r>
                        <a:rPr lang="en-US" sz="2400" dirty="0" smtClean="0">
                          <a:latin typeface="Arial Narrow" pitchFamily="34" charset="0"/>
                        </a:rPr>
                        <a:t> </a:t>
                      </a:r>
                      <a:endParaRPr lang="ar-SA" sz="2400" b="0" dirty="0">
                        <a:latin typeface="Arial Narrow" pitchFamily="34" charset="0"/>
                      </a:endParaRPr>
                    </a:p>
                  </a:txBody>
                  <a:tcPr/>
                </a:tc>
              </a:tr>
              <a:tr h="505691">
                <a:tc>
                  <a:txBody>
                    <a:bodyPr/>
                    <a:lstStyle/>
                    <a:p>
                      <a:pPr algn="just" rtl="0"/>
                      <a:endParaRPr lang="ar-SA" sz="2400" b="0">
                        <a:latin typeface="Arial Narrow" pitchFamily="34" charset="0"/>
                      </a:endParaRPr>
                    </a:p>
                  </a:txBody>
                  <a:tcPr/>
                </a:tc>
                <a:tc>
                  <a:txBody>
                    <a:bodyPr/>
                    <a:lstStyle/>
                    <a:p>
                      <a:pPr algn="just" rtl="0"/>
                      <a:endParaRPr lang="ar-SA" sz="2400" b="0" dirty="0">
                        <a:latin typeface="Arial Narrow" pitchFamily="34" charset="0"/>
                      </a:endParaRPr>
                    </a:p>
                  </a:txBody>
                  <a:tcPr/>
                </a:tc>
                <a:tc>
                  <a:txBody>
                    <a:bodyPr/>
                    <a:lstStyle/>
                    <a:p>
                      <a:pPr algn="just" rtl="0"/>
                      <a:endParaRPr lang="ar-SA" sz="2400" b="0" dirty="0">
                        <a:latin typeface="Arial Narrow" pitchFamily="34" charset="0"/>
                      </a:endParaRPr>
                    </a:p>
                  </a:txBody>
                  <a:tcPr/>
                </a:tc>
              </a:tr>
            </a:tbl>
          </a:graphicData>
        </a:graphic>
      </p:graphicFrame>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316</a:t>
            </a:fld>
            <a:endParaRPr lang="ar-SA" altLang="en-US"/>
          </a:p>
        </p:txBody>
      </p:sp>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76200"/>
            <a:ext cx="8229600" cy="563563"/>
          </a:xfrm>
        </p:spPr>
        <p:txBody>
          <a:bodyPr>
            <a:normAutofit fontScale="90000"/>
          </a:bodyPr>
          <a:lstStyle/>
          <a:p>
            <a:pPr eaLnBrk="1" hangingPunct="1">
              <a:defRPr/>
            </a:pPr>
            <a:r>
              <a:rPr lang="en-US" b="1" dirty="0" smtClean="0">
                <a:solidFill>
                  <a:srgbClr val="FF0000"/>
                </a:solidFill>
                <a:latin typeface="Arial Narrow" pitchFamily="34" charset="0"/>
              </a:rPr>
              <a:t>Infection</a:t>
            </a:r>
          </a:p>
        </p:txBody>
      </p:sp>
      <p:sp>
        <p:nvSpPr>
          <p:cNvPr id="375811" name="Rectangle 3"/>
          <p:cNvSpPr>
            <a:spLocks noGrp="1" noChangeArrowheads="1"/>
          </p:cNvSpPr>
          <p:nvPr>
            <p:ph type="body" idx="1"/>
          </p:nvPr>
        </p:nvSpPr>
        <p:spPr>
          <a:xfrm>
            <a:off x="304800" y="533400"/>
            <a:ext cx="8382000" cy="6096000"/>
          </a:xfrm>
        </p:spPr>
        <p:txBody>
          <a:bodyPr/>
          <a:lstStyle/>
          <a:p>
            <a:pPr algn="just">
              <a:lnSpc>
                <a:spcPts val="2600"/>
              </a:lnSpc>
            </a:pPr>
            <a:r>
              <a:rPr lang="en-US" sz="2800" smtClean="0">
                <a:latin typeface="Arial Narrow" pitchFamily="34" charset="0"/>
              </a:rPr>
              <a:t>Incubation period </a:t>
            </a:r>
          </a:p>
          <a:p>
            <a:pPr lvl="1" algn="just">
              <a:lnSpc>
                <a:spcPts val="2600"/>
              </a:lnSpc>
            </a:pPr>
            <a:r>
              <a:rPr lang="en-US" smtClean="0">
                <a:latin typeface="Arial Narrow" pitchFamily="34" charset="0"/>
              </a:rPr>
              <a:t>1-21 days (average=3-5 days)</a:t>
            </a:r>
          </a:p>
          <a:p>
            <a:pPr algn="just" eaLnBrk="1" hangingPunct="1">
              <a:lnSpc>
                <a:spcPts val="2600"/>
              </a:lnSpc>
            </a:pPr>
            <a:r>
              <a:rPr lang="en-US" sz="2800" smtClean="0">
                <a:latin typeface="Arial Narrow" pitchFamily="34" charset="0"/>
              </a:rPr>
              <a:t>Infective dose </a:t>
            </a:r>
          </a:p>
          <a:p>
            <a:pPr lvl="1" algn="just">
              <a:lnSpc>
                <a:spcPts val="2600"/>
              </a:lnSpc>
            </a:pPr>
            <a:r>
              <a:rPr lang="en-US" smtClean="0">
                <a:latin typeface="Arial Narrow" pitchFamily="34" charset="0"/>
              </a:rPr>
              <a:t>10-50 organisms</a:t>
            </a:r>
          </a:p>
          <a:p>
            <a:pPr algn="just" eaLnBrk="1" hangingPunct="1">
              <a:lnSpc>
                <a:spcPts val="2600"/>
              </a:lnSpc>
            </a:pPr>
            <a:r>
              <a:rPr lang="en-US" sz="2800" smtClean="0">
                <a:latin typeface="Arial Narrow" pitchFamily="34" charset="0"/>
              </a:rPr>
              <a:t>Duration of illness </a:t>
            </a:r>
          </a:p>
          <a:p>
            <a:pPr lvl="1" algn="just">
              <a:lnSpc>
                <a:spcPts val="2600"/>
              </a:lnSpc>
            </a:pPr>
            <a:r>
              <a:rPr lang="en-US" smtClean="0">
                <a:latin typeface="Arial Narrow" pitchFamily="34" charset="0"/>
              </a:rPr>
              <a:t>2 weeks</a:t>
            </a:r>
          </a:p>
          <a:p>
            <a:pPr algn="just" eaLnBrk="1" hangingPunct="1">
              <a:lnSpc>
                <a:spcPts val="2600"/>
              </a:lnSpc>
            </a:pPr>
            <a:r>
              <a:rPr lang="en-US" sz="2800" smtClean="0">
                <a:latin typeface="Arial Narrow" pitchFamily="34" charset="0"/>
              </a:rPr>
              <a:t>Mortality</a:t>
            </a:r>
          </a:p>
          <a:p>
            <a:pPr lvl="1" algn="just">
              <a:lnSpc>
                <a:spcPts val="2600"/>
              </a:lnSpc>
            </a:pPr>
            <a:r>
              <a:rPr lang="en-US" smtClean="0">
                <a:latin typeface="Arial Narrow" pitchFamily="34" charset="0"/>
              </a:rPr>
              <a:t>treated:  low						     </a:t>
            </a:r>
          </a:p>
          <a:p>
            <a:pPr lvl="1" algn="just">
              <a:lnSpc>
                <a:spcPts val="2600"/>
              </a:lnSpc>
            </a:pPr>
            <a:r>
              <a:rPr lang="en-US" smtClean="0">
                <a:latin typeface="Arial Narrow" pitchFamily="34" charset="0"/>
              </a:rPr>
              <a:t>untreated:  moderate</a:t>
            </a:r>
          </a:p>
          <a:p>
            <a:pPr lvl="1" algn="just">
              <a:lnSpc>
                <a:spcPts val="2600"/>
              </a:lnSpc>
            </a:pPr>
            <a:r>
              <a:rPr lang="en-US" smtClean="0">
                <a:latin typeface="Arial Narrow" pitchFamily="34" charset="0"/>
              </a:rPr>
              <a:t>Ulceroglandular and glandular tularemia are rarely fatal (mortality rate &lt; 3%)</a:t>
            </a:r>
          </a:p>
          <a:p>
            <a:pPr lvl="1" algn="just">
              <a:lnSpc>
                <a:spcPts val="2600"/>
              </a:lnSpc>
            </a:pPr>
            <a:r>
              <a:rPr lang="en-US" smtClean="0">
                <a:latin typeface="Arial Narrow" pitchFamily="34" charset="0"/>
              </a:rPr>
              <a:t>Pulmonic or Septicemic tularemia is more acute form of disease (mortality rate 30-60 %)</a:t>
            </a:r>
          </a:p>
          <a:p>
            <a:pPr algn="just" eaLnBrk="1" hangingPunct="1">
              <a:lnSpc>
                <a:spcPts val="2600"/>
              </a:lnSpc>
            </a:pPr>
            <a:r>
              <a:rPr lang="en-US" sz="2800" smtClean="0">
                <a:latin typeface="Arial Narrow" pitchFamily="34" charset="0"/>
              </a:rPr>
              <a:t>Vaccine efficacy</a:t>
            </a:r>
          </a:p>
          <a:p>
            <a:pPr lvl="1" algn="just">
              <a:lnSpc>
                <a:spcPts val="2600"/>
              </a:lnSpc>
            </a:pPr>
            <a:r>
              <a:rPr lang="en-US" smtClean="0">
                <a:latin typeface="Arial Narrow" pitchFamily="34" charset="0"/>
              </a:rPr>
              <a:t>good, ~80%</a:t>
            </a:r>
          </a:p>
          <a:p>
            <a:pPr algn="just" eaLnBrk="1" hangingPunct="1">
              <a:lnSpc>
                <a:spcPts val="2600"/>
              </a:lnSpc>
            </a:pPr>
            <a:endParaRPr lang="en-US" sz="280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317</a:t>
            </a:fld>
            <a:endParaRPr lang="ar-SA" altLang="en-US"/>
          </a:p>
        </p:txBody>
      </p:sp>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Content Placeholder 3"/>
          <p:cNvSpPr>
            <a:spLocks noGrp="1"/>
          </p:cNvSpPr>
          <p:nvPr>
            <p:ph sz="half" idx="1"/>
          </p:nvPr>
        </p:nvSpPr>
        <p:spPr>
          <a:xfrm>
            <a:off x="228600" y="3429000"/>
            <a:ext cx="8763000" cy="3352800"/>
          </a:xfrm>
        </p:spPr>
        <p:txBody>
          <a:bodyPr>
            <a:normAutofit fontScale="70000" lnSpcReduction="20000"/>
          </a:bodyPr>
          <a:lstStyle/>
          <a:p>
            <a:pPr algn="just" eaLnBrk="1" hangingPunct="1">
              <a:lnSpc>
                <a:spcPts val="2100"/>
              </a:lnSpc>
              <a:defRPr/>
            </a:pPr>
            <a:r>
              <a:rPr lang="en-US" sz="4000" dirty="0" smtClean="0">
                <a:latin typeface="Arial Narrow" pitchFamily="34" charset="0"/>
              </a:rPr>
              <a:t>Very small number of organisms to become infected (10-50)</a:t>
            </a:r>
          </a:p>
          <a:p>
            <a:pPr algn="just" eaLnBrk="1" hangingPunct="1">
              <a:lnSpc>
                <a:spcPts val="2100"/>
              </a:lnSpc>
              <a:defRPr/>
            </a:pPr>
            <a:r>
              <a:rPr lang="en-US" sz="4000" dirty="0" smtClean="0">
                <a:solidFill>
                  <a:schemeClr val="folHlink"/>
                </a:solidFill>
                <a:latin typeface="Arial Narrow" pitchFamily="34" charset="0"/>
              </a:rPr>
              <a:t>Humans cannot transmit infection to others </a:t>
            </a:r>
            <a:endParaRPr lang="en-US" sz="4000" b="1" dirty="0" smtClean="0">
              <a:solidFill>
                <a:srgbClr val="0070C0"/>
              </a:solidFill>
              <a:latin typeface="Arial Narrow" pitchFamily="34" charset="0"/>
            </a:endParaRPr>
          </a:p>
          <a:p>
            <a:pPr algn="just" eaLnBrk="1" hangingPunct="1">
              <a:lnSpc>
                <a:spcPts val="2100"/>
              </a:lnSpc>
              <a:defRPr/>
            </a:pPr>
            <a:r>
              <a:rPr lang="en-US" sz="4000" b="1" dirty="0" smtClean="0">
                <a:solidFill>
                  <a:srgbClr val="0070C0"/>
                </a:solidFill>
                <a:latin typeface="Arial Narrow" pitchFamily="34" charset="0"/>
              </a:rPr>
              <a:t>Reservoirs</a:t>
            </a:r>
            <a:r>
              <a:rPr lang="en-US" sz="4000" dirty="0" smtClean="0">
                <a:latin typeface="Arial Narrow" pitchFamily="34" charset="0"/>
              </a:rPr>
              <a:t>   </a:t>
            </a:r>
          </a:p>
          <a:p>
            <a:pPr lvl="1" algn="just" eaLnBrk="1" hangingPunct="1">
              <a:lnSpc>
                <a:spcPts val="2100"/>
              </a:lnSpc>
              <a:defRPr/>
            </a:pPr>
            <a:r>
              <a:rPr lang="en-US" sz="4000" dirty="0" smtClean="0">
                <a:solidFill>
                  <a:srgbClr val="FF0000"/>
                </a:solidFill>
                <a:latin typeface="Arial Narrow" pitchFamily="34" charset="0"/>
              </a:rPr>
              <a:t>Rabbits</a:t>
            </a:r>
            <a:r>
              <a:rPr lang="en-US" sz="4000" dirty="0" smtClean="0">
                <a:latin typeface="Arial Narrow" pitchFamily="34" charset="0"/>
              </a:rPr>
              <a:t>, Aquatic Rodents, Rats, Squirrels, Lemmings, Mice</a:t>
            </a:r>
          </a:p>
          <a:p>
            <a:pPr algn="just" eaLnBrk="1" hangingPunct="1">
              <a:lnSpc>
                <a:spcPts val="2100"/>
              </a:lnSpc>
              <a:defRPr/>
            </a:pPr>
            <a:r>
              <a:rPr lang="en-US" sz="4000" b="1" dirty="0" smtClean="0">
                <a:solidFill>
                  <a:srgbClr val="0070C0"/>
                </a:solidFill>
                <a:latin typeface="Arial Narrow" pitchFamily="34" charset="0"/>
              </a:rPr>
              <a:t>Vectors</a:t>
            </a:r>
          </a:p>
          <a:p>
            <a:pPr lvl="1" algn="just" eaLnBrk="1" hangingPunct="1">
              <a:lnSpc>
                <a:spcPts val="2100"/>
              </a:lnSpc>
              <a:defRPr/>
            </a:pPr>
            <a:r>
              <a:rPr lang="en-US" sz="4000" dirty="0" smtClean="0">
                <a:latin typeface="Arial Narrow" pitchFamily="34" charset="0"/>
              </a:rPr>
              <a:t>Ticks, Mosquitoes, Biting Flies</a:t>
            </a:r>
          </a:p>
          <a:p>
            <a:pPr algn="just" eaLnBrk="1" hangingPunct="1">
              <a:lnSpc>
                <a:spcPts val="2100"/>
              </a:lnSpc>
              <a:defRPr/>
            </a:pPr>
            <a:r>
              <a:rPr lang="en-US" sz="4000" b="1" dirty="0" err="1" smtClean="0">
                <a:solidFill>
                  <a:srgbClr val="7030A0"/>
                </a:solidFill>
                <a:latin typeface="Arial Narrow" pitchFamily="34" charset="0"/>
              </a:rPr>
              <a:t>Ulceroglandular</a:t>
            </a:r>
            <a:r>
              <a:rPr lang="en-US" sz="4000" b="1" dirty="0" smtClean="0">
                <a:solidFill>
                  <a:srgbClr val="7030A0"/>
                </a:solidFill>
                <a:latin typeface="Arial Narrow" pitchFamily="34" charset="0"/>
              </a:rPr>
              <a:t> Tularemia (Most common)</a:t>
            </a:r>
          </a:p>
          <a:p>
            <a:pPr lvl="1" algn="just" eaLnBrk="1" hangingPunct="1">
              <a:lnSpc>
                <a:spcPts val="2100"/>
              </a:lnSpc>
              <a:defRPr/>
            </a:pPr>
            <a:r>
              <a:rPr lang="en-US" sz="4000" dirty="0" smtClean="0">
                <a:latin typeface="Arial Narrow" pitchFamily="34" charset="0"/>
              </a:rPr>
              <a:t>Transmitted through a bite from an arthropod vector which has fed on an infected animal (Reservoir)</a:t>
            </a:r>
          </a:p>
          <a:p>
            <a:pPr>
              <a:lnSpc>
                <a:spcPts val="2100"/>
              </a:lnSpc>
              <a:defRPr/>
            </a:pPr>
            <a:endParaRPr lang="ar-SA" sz="2400" dirty="0" smtClean="0"/>
          </a:p>
        </p:txBody>
      </p:sp>
      <p:graphicFrame>
        <p:nvGraphicFramePr>
          <p:cNvPr id="183319" name="Group 23"/>
          <p:cNvGraphicFramePr>
            <a:graphicFrameLocks noGrp="1"/>
          </p:cNvGraphicFramePr>
          <p:nvPr/>
        </p:nvGraphicFramePr>
        <p:xfrm>
          <a:off x="304800" y="228600"/>
          <a:ext cx="8610600" cy="3017520"/>
        </p:xfrm>
        <a:graphic>
          <a:graphicData uri="http://schemas.openxmlformats.org/drawingml/2006/table">
            <a:tbl>
              <a:tblPr/>
              <a:tblGrid>
                <a:gridCol w="3086819"/>
                <a:gridCol w="5523781"/>
              </a:tblGrid>
              <a:tr h="427182">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Narrow" pitchFamily="34" charset="0"/>
                        </a:rPr>
                        <a:t>Route of Transmission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Narrow" pitchFamily="34" charset="0"/>
                        </a:rPr>
                        <a:t>Mode of Transmission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182">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Narrow" pitchFamily="34" charset="0"/>
                        </a:rPr>
                        <a:t>Skin or conjunctiva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Narrow" pitchFamily="34" charset="0"/>
                        </a:rPr>
                        <a:t>Handling of infected animals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8928">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Narrow" pitchFamily="34" charset="0"/>
                        </a:rPr>
                        <a:t>Skin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Narrow" pitchFamily="34" charset="0"/>
                        </a:rPr>
                        <a:t>Bite of </a:t>
                      </a:r>
                      <a:r>
                        <a:rPr lang="en-US" sz="2400" dirty="0" smtClean="0">
                          <a:latin typeface="Arial Narrow" pitchFamily="34" charset="0"/>
                        </a:rPr>
                        <a:t>arthropod (vector) which has fed on an infected animal (Reservoir)</a:t>
                      </a:r>
                      <a:endParaRPr kumimoji="0" lang="en-US" sz="24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8928">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Narrow" pitchFamily="34" charset="0"/>
                        </a:rPr>
                        <a:t>GI tract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Narrow" pitchFamily="34" charset="0"/>
                        </a:rPr>
                        <a:t>Ingestion of improperly cooked meat or contaminated water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2880">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Narrow" pitchFamily="34" charset="0"/>
                        </a:rPr>
                        <a:t>Respiratory tract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Narrow" pitchFamily="34" charset="0"/>
                        </a:rPr>
                        <a:t>Aerosol inhalation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4B68EBC1-7E6F-4772-913F-5DA90D4F1AC8}" type="slidenum">
              <a:rPr lang="ar-SA" altLang="en-US" smtClean="0"/>
              <a:pPr>
                <a:defRPr/>
              </a:pPr>
              <a:t>318</a:t>
            </a:fld>
            <a:endParaRPr lang="ar-SA" altLang="en-US"/>
          </a:p>
        </p:txBody>
      </p:sp>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Text Box 4"/>
          <p:cNvSpPr txBox="1">
            <a:spLocks noChangeArrowheads="1"/>
          </p:cNvSpPr>
          <p:nvPr/>
        </p:nvSpPr>
        <p:spPr bwMode="auto">
          <a:xfrm>
            <a:off x="381000" y="1219200"/>
            <a:ext cx="8382000" cy="4400550"/>
          </a:xfrm>
          <a:prstGeom prst="rect">
            <a:avLst/>
          </a:prstGeom>
          <a:noFill/>
          <a:ln w="9525">
            <a:noFill/>
            <a:miter lim="800000"/>
            <a:headEnd/>
            <a:tailEnd/>
          </a:ln>
        </p:spPr>
        <p:txBody>
          <a:bodyPr>
            <a:spAutoFit/>
          </a:bodyPr>
          <a:lstStyle/>
          <a:p>
            <a:pPr marL="679450" indent="-390525" algn="just" rtl="0">
              <a:buFont typeface="Wingdings" pitchFamily="2" charset="2"/>
              <a:buChar char="Ø"/>
            </a:pPr>
            <a:r>
              <a:rPr lang="en-US" sz="2800">
                <a:latin typeface="Arial Narrow" pitchFamily="34" charset="0"/>
              </a:rPr>
              <a:t>Because this bacterium so virulent, most labs will not culture it from pus or blood</a:t>
            </a:r>
          </a:p>
          <a:p>
            <a:pPr marL="679450" indent="-390525" algn="just" rtl="0">
              <a:buFont typeface="Wingdings" pitchFamily="2" charset="2"/>
              <a:buChar char="Ø"/>
            </a:pPr>
            <a:r>
              <a:rPr lang="en-US" sz="2800">
                <a:latin typeface="Arial Narrow" pitchFamily="34" charset="0"/>
              </a:rPr>
              <a:t>It is not advisable to drain infected lymph nodes</a:t>
            </a:r>
          </a:p>
          <a:p>
            <a:pPr marL="679450" indent="-390525" algn="just" rtl="0">
              <a:buFont typeface="Wingdings" pitchFamily="2" charset="2"/>
              <a:buChar char="Ø"/>
            </a:pPr>
            <a:r>
              <a:rPr lang="en-US" sz="2800">
                <a:latin typeface="Arial Narrow" pitchFamily="34" charset="0"/>
              </a:rPr>
              <a:t>Fastidious and slow-growing</a:t>
            </a:r>
          </a:p>
          <a:p>
            <a:pPr marL="1193800" lvl="1" indent="-338138" algn="just" rtl="0">
              <a:buFont typeface="Symbol" pitchFamily="18" charset="2"/>
              <a:buChar char="·"/>
            </a:pPr>
            <a:r>
              <a:rPr lang="en-US" sz="2800">
                <a:latin typeface="Arial Narrow" pitchFamily="34" charset="0"/>
              </a:rPr>
              <a:t>Requires cysteine-supplemented specialized media</a:t>
            </a:r>
          </a:p>
          <a:p>
            <a:pPr marL="1193800" lvl="1" indent="-338138" algn="just" rtl="0">
              <a:buFont typeface="Symbol" pitchFamily="18" charset="2"/>
              <a:buChar char="·"/>
            </a:pPr>
            <a:r>
              <a:rPr lang="en-US" sz="2800">
                <a:latin typeface="Arial Narrow" pitchFamily="34" charset="0"/>
              </a:rPr>
              <a:t>Requires prolonged growth </a:t>
            </a:r>
          </a:p>
          <a:p>
            <a:pPr marL="679450" indent="-390525" algn="just" rtl="0">
              <a:buFont typeface="Wingdings" pitchFamily="2" charset="2"/>
              <a:buChar char="Ø"/>
            </a:pPr>
            <a:r>
              <a:rPr lang="en-US" sz="2800">
                <a:solidFill>
                  <a:srgbClr val="CC0000"/>
                </a:solidFill>
                <a:latin typeface="Arial Narrow" pitchFamily="34" charset="0"/>
              </a:rPr>
              <a:t>Diagnosis rests on</a:t>
            </a:r>
          </a:p>
          <a:p>
            <a:pPr marL="1193800" lvl="1" indent="-338138" algn="just" rtl="0">
              <a:buFontTx/>
              <a:buChar char="•"/>
            </a:pPr>
            <a:r>
              <a:rPr lang="en-US" sz="2800">
                <a:latin typeface="Arial Narrow" pitchFamily="34" charset="0"/>
              </a:rPr>
              <a:t>Clinical picture</a:t>
            </a:r>
          </a:p>
          <a:p>
            <a:pPr marL="1193800" lvl="1" indent="-338138" algn="just" rtl="0">
              <a:buFontTx/>
              <a:buChar char="•"/>
            </a:pPr>
            <a:r>
              <a:rPr lang="en-US" sz="2800">
                <a:latin typeface="Arial Narrow" pitchFamily="34" charset="0"/>
              </a:rPr>
              <a:t>Skin test similar to tuberculin and brucellin</a:t>
            </a:r>
          </a:p>
          <a:p>
            <a:pPr marL="1193800" lvl="1" indent="-338138" algn="just" rtl="0">
              <a:buFontTx/>
              <a:buChar char="•"/>
            </a:pPr>
            <a:r>
              <a:rPr lang="en-US" sz="2800">
                <a:latin typeface="Arial Narrow" pitchFamily="34" charset="0"/>
              </a:rPr>
              <a:t>Measurement of antibodies titer</a:t>
            </a:r>
          </a:p>
        </p:txBody>
      </p:sp>
      <p:sp>
        <p:nvSpPr>
          <p:cNvPr id="377859" name="Text Box 5"/>
          <p:cNvSpPr txBox="1">
            <a:spLocks noChangeArrowheads="1"/>
          </p:cNvSpPr>
          <p:nvPr/>
        </p:nvSpPr>
        <p:spPr bwMode="auto">
          <a:xfrm>
            <a:off x="76200" y="244475"/>
            <a:ext cx="8978900" cy="769938"/>
          </a:xfrm>
          <a:prstGeom prst="rect">
            <a:avLst/>
          </a:prstGeom>
          <a:noFill/>
          <a:ln w="9525">
            <a:noFill/>
            <a:miter lim="800000"/>
            <a:headEnd/>
            <a:tailEnd/>
          </a:ln>
        </p:spPr>
        <p:txBody>
          <a:bodyPr>
            <a:spAutoFit/>
          </a:bodyPr>
          <a:lstStyle/>
          <a:p>
            <a:pPr algn="ctr">
              <a:spcBef>
                <a:spcPct val="50000"/>
              </a:spcBef>
            </a:pPr>
            <a:r>
              <a:rPr lang="en-US" sz="4400" b="1">
                <a:solidFill>
                  <a:srgbClr val="FF0000"/>
                </a:solidFill>
                <a:latin typeface="Arial Narrow" pitchFamily="34" charset="0"/>
              </a:rPr>
              <a:t>Diagnosis of </a:t>
            </a:r>
            <a:r>
              <a:rPr lang="en-US" sz="4400" b="1" i="1">
                <a:solidFill>
                  <a:srgbClr val="FF0000"/>
                </a:solidFill>
                <a:latin typeface="Arial Narrow" pitchFamily="34" charset="0"/>
              </a:rPr>
              <a:t>F. tularensis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DD42D880-043A-4AA6-A8D3-A7971AC33655}" type="slidenum">
              <a:rPr lang="ar-SA" altLang="en-US" smtClean="0"/>
              <a:pPr>
                <a:defRPr/>
              </a:pPr>
              <a:t>319</a:t>
            </a:fld>
            <a:endParaRPr lang="ar-SA" altLang="en-US"/>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381000" y="274638"/>
            <a:ext cx="8229600" cy="639762"/>
          </a:xfrm>
        </p:spPr>
        <p:txBody>
          <a:bodyPr/>
          <a:lstStyle/>
          <a:p>
            <a:pPr eaLnBrk="1" hangingPunct="1"/>
            <a:r>
              <a:rPr lang="en-US" altLang="en-US" b="1" smtClean="0">
                <a:solidFill>
                  <a:srgbClr val="0070C0"/>
                </a:solidFill>
              </a:rPr>
              <a:t>A. Exotoxins</a:t>
            </a:r>
            <a:endParaRPr lang="ar-SA" altLang="en-US" b="1" smtClean="0">
              <a:solidFill>
                <a:srgbClr val="0070C0"/>
              </a:solidFill>
            </a:endParaRPr>
          </a:p>
        </p:txBody>
      </p:sp>
      <p:sp>
        <p:nvSpPr>
          <p:cNvPr id="50179" name="Content Placeholder 2"/>
          <p:cNvSpPr>
            <a:spLocks noGrp="1"/>
          </p:cNvSpPr>
          <p:nvPr>
            <p:ph idx="1"/>
          </p:nvPr>
        </p:nvSpPr>
        <p:spPr>
          <a:xfrm>
            <a:off x="304800" y="1143000"/>
            <a:ext cx="8610600" cy="2895600"/>
          </a:xfrm>
        </p:spPr>
        <p:txBody>
          <a:bodyPr/>
          <a:lstStyle/>
          <a:p>
            <a:pPr marL="514350" indent="-514350" algn="just" eaLnBrk="1" hangingPunct="1">
              <a:lnSpc>
                <a:spcPts val="3100"/>
              </a:lnSpc>
              <a:buFont typeface="Wingdings" pitchFamily="2" charset="2"/>
              <a:buChar char="q"/>
            </a:pPr>
            <a:r>
              <a:rPr lang="en-US" altLang="en-US" b="1" smtClean="0">
                <a:solidFill>
                  <a:srgbClr val="FF0000"/>
                </a:solidFill>
              </a:rPr>
              <a:t>Exotoxins classified according to </a:t>
            </a:r>
          </a:p>
          <a:p>
            <a:pPr marL="514350" indent="-514350" algn="just" eaLnBrk="1" hangingPunct="1">
              <a:lnSpc>
                <a:spcPts val="3100"/>
              </a:lnSpc>
              <a:buFont typeface="Calibri" pitchFamily="34" charset="0"/>
              <a:buAutoNum type="arabicPeriod"/>
            </a:pPr>
            <a:r>
              <a:rPr lang="en-US" altLang="en-US" b="1" smtClean="0">
                <a:solidFill>
                  <a:srgbClr val="7030A0"/>
                </a:solidFill>
              </a:rPr>
              <a:t>A-B toxins (Type III toxins)</a:t>
            </a:r>
          </a:p>
          <a:p>
            <a:pPr lvl="1" algn="just" eaLnBrk="1" hangingPunct="1">
              <a:lnSpc>
                <a:spcPts val="3100"/>
              </a:lnSpc>
            </a:pPr>
            <a:r>
              <a:rPr lang="en-US" altLang="en-US" sz="2600" smtClean="0"/>
              <a:t>Consist of 2 polypeptides (A and B subunits)</a:t>
            </a:r>
          </a:p>
          <a:p>
            <a:pPr lvl="1" algn="just" eaLnBrk="1" hangingPunct="1">
              <a:lnSpc>
                <a:spcPts val="3100"/>
              </a:lnSpc>
            </a:pPr>
            <a:r>
              <a:rPr lang="en-US" altLang="en-US" sz="2600" smtClean="0"/>
              <a:t>A polypeptide is enzyme &amp; B is a binding component. </a:t>
            </a:r>
          </a:p>
          <a:p>
            <a:pPr lvl="1" algn="just" eaLnBrk="1" hangingPunct="1">
              <a:lnSpc>
                <a:spcPts val="3100"/>
              </a:lnSpc>
            </a:pPr>
            <a:r>
              <a:rPr lang="en-US" altLang="en-US" sz="2600" smtClean="0"/>
              <a:t>B binds to the cell, the complete toxin is taken into cell</a:t>
            </a:r>
          </a:p>
          <a:p>
            <a:pPr lvl="1" algn="just" eaLnBrk="1" hangingPunct="1">
              <a:lnSpc>
                <a:spcPts val="3100"/>
              </a:lnSpc>
            </a:pPr>
            <a:r>
              <a:rPr lang="en-US" altLang="en-US" sz="2600" smtClean="0"/>
              <a:t>2 subunits separate &amp; A subunit enzymatically kills cell</a:t>
            </a:r>
          </a:p>
          <a:p>
            <a:pPr marL="514350" indent="-514350" algn="just" eaLnBrk="1" hangingPunct="1">
              <a:lnSpc>
                <a:spcPts val="3100"/>
              </a:lnSpc>
              <a:buFont typeface="Arial" pitchFamily="34" charset="0"/>
              <a:buNone/>
            </a:pPr>
            <a:endParaRPr lang="en-US" altLang="en-US" sz="2700" smtClean="0"/>
          </a:p>
        </p:txBody>
      </p:sp>
      <p:sp>
        <p:nvSpPr>
          <p:cNvPr id="50181"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0182" name="Slide Number Placeholder 4"/>
          <p:cNvSpPr>
            <a:spLocks noGrp="1"/>
          </p:cNvSpPr>
          <p:nvPr>
            <p:ph type="sldNum" sz="quarter" idx="12"/>
          </p:nvPr>
        </p:nvSpPr>
        <p:spPr bwMode="auto">
          <a:noFill/>
          <a:ln>
            <a:miter lim="800000"/>
            <a:headEnd/>
            <a:tailEnd/>
          </a:ln>
        </p:spPr>
        <p:txBody>
          <a:bodyPr/>
          <a:lstStyle/>
          <a:p>
            <a:fld id="{5554C9C4-DE4A-4BFB-9FBE-D284226F4AE0}" type="slidenum">
              <a:rPr lang="ar-SA" altLang="en-US" smtClean="0">
                <a:cs typeface="Calibri" pitchFamily="34" charset="0"/>
              </a:rPr>
              <a:pPr/>
              <a:t>32</a:t>
            </a:fld>
            <a:endParaRPr lang="ar-SA" altLang="en-US" smtClean="0">
              <a:cs typeface="Calibri" pitchFamily="34" charset="0"/>
            </a:endParaRPr>
          </a:p>
        </p:txBody>
      </p:sp>
      <p:pic>
        <p:nvPicPr>
          <p:cNvPr id="50183" name="Picture 2" descr="TMP8"/>
          <p:cNvPicPr>
            <a:picLocks noChangeAspect="1" noChangeArrowheads="1"/>
          </p:cNvPicPr>
          <p:nvPr/>
        </p:nvPicPr>
        <p:blipFill>
          <a:blip r:embed="rId2" cstate="print"/>
          <a:srcRect/>
          <a:stretch>
            <a:fillRect/>
          </a:stretch>
        </p:blipFill>
        <p:spPr bwMode="auto">
          <a:xfrm>
            <a:off x="609600" y="4038600"/>
            <a:ext cx="8001000" cy="2286000"/>
          </a:xfrm>
          <a:prstGeom prst="rect">
            <a:avLst/>
          </a:prstGeom>
          <a:noFill/>
          <a:ln w="9525">
            <a:noFill/>
            <a:miter lim="800000"/>
            <a:headEnd/>
            <a:tailEnd/>
          </a:ln>
        </p:spPr>
      </p:pic>
    </p:spTree>
    <p:extLst>
      <p:ext uri="{BB962C8B-B14F-4D97-AF65-F5344CB8AC3E}">
        <p14:creationId xmlns:p14="http://schemas.microsoft.com/office/powerpoint/2010/main" val="3143859891"/>
      </p:ext>
    </p:extLst>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74638"/>
            <a:ext cx="8229600" cy="563562"/>
          </a:xfrm>
        </p:spPr>
        <p:txBody>
          <a:bodyPr>
            <a:normAutofit fontScale="90000"/>
          </a:bodyPr>
          <a:lstStyle/>
          <a:p>
            <a:pPr eaLnBrk="1" hangingPunct="1">
              <a:defRPr/>
            </a:pPr>
            <a:r>
              <a:rPr lang="en-US" b="1" smtClean="0">
                <a:solidFill>
                  <a:srgbClr val="FF0000"/>
                </a:solidFill>
                <a:latin typeface="Arial Narrow" pitchFamily="34" charset="0"/>
              </a:rPr>
              <a:t>Prevention</a:t>
            </a:r>
          </a:p>
        </p:txBody>
      </p:sp>
      <p:sp>
        <p:nvSpPr>
          <p:cNvPr id="14339" name="Rectangle 3"/>
          <p:cNvSpPr>
            <a:spLocks noGrp="1" noChangeArrowheads="1"/>
          </p:cNvSpPr>
          <p:nvPr>
            <p:ph type="body" idx="1"/>
          </p:nvPr>
        </p:nvSpPr>
        <p:spPr>
          <a:xfrm>
            <a:off x="457200" y="838200"/>
            <a:ext cx="8229600" cy="5791200"/>
          </a:xfrm>
        </p:spPr>
        <p:txBody>
          <a:bodyPr>
            <a:normAutofit fontScale="85000" lnSpcReduction="10000"/>
          </a:bodyPr>
          <a:lstStyle/>
          <a:p>
            <a:pPr algn="just" eaLnBrk="1" hangingPunct="1">
              <a:lnSpc>
                <a:spcPts val="2400"/>
              </a:lnSpc>
              <a:defRPr/>
            </a:pPr>
            <a:r>
              <a:rPr lang="en-US" sz="2600" dirty="0" smtClean="0">
                <a:latin typeface="Arial Narrow" pitchFamily="34" charset="0"/>
              </a:rPr>
              <a:t>Avoidance of reservoirs and vectors</a:t>
            </a:r>
          </a:p>
          <a:p>
            <a:pPr algn="just" eaLnBrk="1" hangingPunct="1">
              <a:lnSpc>
                <a:spcPts val="2400"/>
              </a:lnSpc>
              <a:defRPr/>
            </a:pPr>
            <a:r>
              <a:rPr lang="en-US" sz="2600" dirty="0" smtClean="0">
                <a:latin typeface="Arial Narrow" pitchFamily="34" charset="0"/>
              </a:rPr>
              <a:t>Protective clothing and gloves</a:t>
            </a:r>
          </a:p>
          <a:p>
            <a:pPr algn="just" eaLnBrk="1" hangingPunct="1">
              <a:lnSpc>
                <a:spcPts val="2400"/>
              </a:lnSpc>
              <a:defRPr/>
            </a:pPr>
            <a:r>
              <a:rPr lang="en-US" sz="2600" dirty="0" smtClean="0">
                <a:latin typeface="Arial Narrow" pitchFamily="34" charset="0"/>
              </a:rPr>
              <a:t>Laboratory personnel should be made aware of potential for </a:t>
            </a:r>
            <a:r>
              <a:rPr lang="en-US" sz="2600" i="1" dirty="0" err="1" smtClean="0">
                <a:latin typeface="Arial Narrow" pitchFamily="34" charset="0"/>
              </a:rPr>
              <a:t>Fransicella</a:t>
            </a:r>
            <a:r>
              <a:rPr lang="en-US" sz="2600" i="1" dirty="0" smtClean="0">
                <a:latin typeface="Arial Narrow" pitchFamily="34" charset="0"/>
              </a:rPr>
              <a:t> </a:t>
            </a:r>
            <a:r>
              <a:rPr lang="en-US" sz="2600" dirty="0" smtClean="0">
                <a:latin typeface="Arial Narrow" pitchFamily="34" charset="0"/>
              </a:rPr>
              <a:t>in clinical specimens</a:t>
            </a:r>
          </a:p>
          <a:p>
            <a:pPr algn="just" eaLnBrk="1" hangingPunct="1">
              <a:lnSpc>
                <a:spcPts val="2400"/>
              </a:lnSpc>
              <a:defRPr/>
            </a:pPr>
            <a:r>
              <a:rPr lang="en-US" sz="2600" dirty="0" smtClean="0">
                <a:latin typeface="Arial Narrow" pitchFamily="34" charset="0"/>
              </a:rPr>
              <a:t>Best Immunity (Permanent)</a:t>
            </a:r>
          </a:p>
          <a:p>
            <a:pPr lvl="1" algn="just" eaLnBrk="1" hangingPunct="1">
              <a:lnSpc>
                <a:spcPts val="2400"/>
              </a:lnSpc>
              <a:defRPr/>
            </a:pPr>
            <a:r>
              <a:rPr lang="en-US" sz="2600" dirty="0" smtClean="0">
                <a:latin typeface="Arial Narrow" pitchFamily="34" charset="0"/>
              </a:rPr>
              <a:t>Previous infection with </a:t>
            </a:r>
            <a:r>
              <a:rPr lang="en-US" sz="2600" dirty="0" err="1" smtClean="0">
                <a:latin typeface="Arial Narrow" pitchFamily="34" charset="0"/>
              </a:rPr>
              <a:t>avirulent</a:t>
            </a:r>
            <a:r>
              <a:rPr lang="en-US" sz="2600" dirty="0" smtClean="0">
                <a:latin typeface="Arial Narrow" pitchFamily="34" charset="0"/>
              </a:rPr>
              <a:t> strain</a:t>
            </a:r>
          </a:p>
          <a:p>
            <a:pPr algn="just" eaLnBrk="1" hangingPunct="1">
              <a:lnSpc>
                <a:spcPts val="2400"/>
              </a:lnSpc>
              <a:defRPr/>
            </a:pPr>
            <a:r>
              <a:rPr lang="en-US" sz="2600" dirty="0" smtClean="0">
                <a:latin typeface="Arial Narrow" pitchFamily="34" charset="0"/>
              </a:rPr>
              <a:t>Live Vaccine Strain (LVS)</a:t>
            </a:r>
          </a:p>
          <a:p>
            <a:pPr lvl="1" algn="just" eaLnBrk="1" hangingPunct="1">
              <a:lnSpc>
                <a:spcPts val="2400"/>
              </a:lnSpc>
              <a:defRPr/>
            </a:pPr>
            <a:r>
              <a:rPr lang="en-US" sz="2600" dirty="0" smtClean="0">
                <a:latin typeface="Arial Narrow" pitchFamily="34" charset="0"/>
              </a:rPr>
              <a:t>Best prophylactic</a:t>
            </a:r>
          </a:p>
          <a:p>
            <a:pPr lvl="2" algn="just" eaLnBrk="1" hangingPunct="1">
              <a:lnSpc>
                <a:spcPts val="2400"/>
              </a:lnSpc>
              <a:defRPr/>
            </a:pPr>
            <a:r>
              <a:rPr lang="en-US" sz="2600" dirty="0" smtClean="0">
                <a:solidFill>
                  <a:srgbClr val="7030A0"/>
                </a:solidFill>
                <a:latin typeface="Arial Narrow" pitchFamily="34" charset="0"/>
              </a:rPr>
              <a:t>Only effective vaccine against tularemia</a:t>
            </a:r>
          </a:p>
          <a:p>
            <a:pPr lvl="2" algn="just" eaLnBrk="1" hangingPunct="1">
              <a:lnSpc>
                <a:spcPts val="2400"/>
              </a:lnSpc>
              <a:defRPr/>
            </a:pPr>
            <a:r>
              <a:rPr lang="en-US" sz="2600" dirty="0" smtClean="0">
                <a:latin typeface="Arial Narrow" pitchFamily="34" charset="0"/>
              </a:rPr>
              <a:t>Doesn’t provide 100% immunity</a:t>
            </a:r>
          </a:p>
          <a:p>
            <a:pPr lvl="2" algn="just" eaLnBrk="1" hangingPunct="1">
              <a:lnSpc>
                <a:spcPts val="2400"/>
              </a:lnSpc>
              <a:defRPr/>
            </a:pPr>
            <a:r>
              <a:rPr lang="en-US" sz="2600" dirty="0" smtClean="0">
                <a:latin typeface="Arial Narrow" pitchFamily="34" charset="0"/>
              </a:rPr>
              <a:t>Possibility of varying immunogenicity between different batches</a:t>
            </a:r>
          </a:p>
          <a:p>
            <a:pPr lvl="2" algn="just" eaLnBrk="1" hangingPunct="1">
              <a:lnSpc>
                <a:spcPts val="2400"/>
              </a:lnSpc>
              <a:defRPr/>
            </a:pPr>
            <a:r>
              <a:rPr lang="en-US" sz="2600" dirty="0" smtClean="0">
                <a:latin typeface="Arial Narrow" pitchFamily="34" charset="0"/>
              </a:rPr>
              <a:t>Possibility of a spontaneous return to virulence</a:t>
            </a:r>
          </a:p>
          <a:p>
            <a:pPr algn="just" eaLnBrk="1" hangingPunct="1">
              <a:lnSpc>
                <a:spcPts val="2400"/>
              </a:lnSpc>
              <a:defRPr/>
            </a:pPr>
            <a:r>
              <a:rPr lang="en-US" sz="2600" dirty="0" err="1" smtClean="0">
                <a:latin typeface="Arial Narrow" pitchFamily="34" charset="0"/>
              </a:rPr>
              <a:t>Foshay’s</a:t>
            </a:r>
            <a:r>
              <a:rPr lang="en-US" sz="2600" dirty="0" smtClean="0">
                <a:latin typeface="Arial Narrow" pitchFamily="34" charset="0"/>
              </a:rPr>
              <a:t> Vaccine (killed bacteria)</a:t>
            </a:r>
          </a:p>
          <a:p>
            <a:pPr lvl="1" algn="just" eaLnBrk="1" hangingPunct="1">
              <a:lnSpc>
                <a:spcPts val="2400"/>
              </a:lnSpc>
              <a:defRPr/>
            </a:pPr>
            <a:r>
              <a:rPr lang="en-US" sz="2600" dirty="0" smtClean="0">
                <a:latin typeface="Arial Narrow" pitchFamily="34" charset="0"/>
              </a:rPr>
              <a:t>Provides lesser immunity towards systemic and fatal aspects of disease than LVS</a:t>
            </a:r>
          </a:p>
          <a:p>
            <a:pPr algn="just" eaLnBrk="1" hangingPunct="1">
              <a:lnSpc>
                <a:spcPts val="2400"/>
              </a:lnSpc>
              <a:defRPr/>
            </a:pPr>
            <a:endParaRPr lang="en-US" sz="26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320</a:t>
            </a:fld>
            <a:endParaRPr lang="ar-SA" altLang="en-US"/>
          </a:p>
        </p:txBody>
      </p:sp>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74638"/>
            <a:ext cx="8229600" cy="715962"/>
          </a:xfrm>
        </p:spPr>
        <p:txBody>
          <a:bodyPr>
            <a:normAutofit fontScale="90000"/>
          </a:bodyPr>
          <a:lstStyle/>
          <a:p>
            <a:pPr eaLnBrk="1" hangingPunct="1">
              <a:defRPr/>
            </a:pPr>
            <a:r>
              <a:rPr lang="en-US" b="1" smtClean="0">
                <a:solidFill>
                  <a:srgbClr val="FF0000"/>
                </a:solidFill>
                <a:latin typeface="Arial Narrow" pitchFamily="34" charset="0"/>
              </a:rPr>
              <a:t>Antibiotics to Treat Tularemia</a:t>
            </a:r>
          </a:p>
        </p:txBody>
      </p:sp>
      <p:sp>
        <p:nvSpPr>
          <p:cNvPr id="15363" name="Rectangle 3"/>
          <p:cNvSpPr>
            <a:spLocks noGrp="1" noChangeArrowheads="1"/>
          </p:cNvSpPr>
          <p:nvPr>
            <p:ph type="body" idx="1"/>
          </p:nvPr>
        </p:nvSpPr>
        <p:spPr>
          <a:xfrm>
            <a:off x="381000" y="914400"/>
            <a:ext cx="8458200" cy="5791200"/>
          </a:xfrm>
        </p:spPr>
        <p:txBody>
          <a:bodyPr>
            <a:normAutofit fontScale="85000" lnSpcReduction="10000"/>
          </a:bodyPr>
          <a:lstStyle/>
          <a:p>
            <a:pPr algn="just" eaLnBrk="1" hangingPunct="1">
              <a:lnSpc>
                <a:spcPts val="2200"/>
              </a:lnSpc>
              <a:defRPr/>
            </a:pPr>
            <a:r>
              <a:rPr lang="en-US" sz="2400" dirty="0" smtClean="0">
                <a:latin typeface="Arial Narrow" pitchFamily="34" charset="0"/>
              </a:rPr>
              <a:t>Antibiotics are effective for treatment after exposure</a:t>
            </a:r>
          </a:p>
          <a:p>
            <a:pPr lvl="1" algn="just" eaLnBrk="1" hangingPunct="1">
              <a:lnSpc>
                <a:spcPts val="2200"/>
              </a:lnSpc>
              <a:defRPr/>
            </a:pPr>
            <a:r>
              <a:rPr lang="en-US" sz="2400" dirty="0" smtClean="0">
                <a:latin typeface="Arial Narrow" pitchFamily="34" charset="0"/>
              </a:rPr>
              <a:t>Antibiotic treatment must begin several days post-exposure to prevent relapse</a:t>
            </a:r>
          </a:p>
          <a:p>
            <a:pPr algn="just" eaLnBrk="1" hangingPunct="1">
              <a:lnSpc>
                <a:spcPts val="2200"/>
              </a:lnSpc>
              <a:defRPr/>
            </a:pPr>
            <a:r>
              <a:rPr lang="en-US" sz="2400" dirty="0" smtClean="0">
                <a:latin typeface="Arial Narrow" pitchFamily="34" charset="0"/>
              </a:rPr>
              <a:t>Streptomycin and gentamicin</a:t>
            </a:r>
          </a:p>
          <a:p>
            <a:pPr lvl="1" algn="just" eaLnBrk="1" hangingPunct="1">
              <a:lnSpc>
                <a:spcPts val="2200"/>
              </a:lnSpc>
              <a:defRPr/>
            </a:pPr>
            <a:r>
              <a:rPr lang="en-US" sz="2400" dirty="0" smtClean="0">
                <a:solidFill>
                  <a:srgbClr val="7030A0"/>
                </a:solidFill>
                <a:latin typeface="Arial Narrow" pitchFamily="34" charset="0"/>
              </a:rPr>
              <a:t>Effective against tularemia</a:t>
            </a:r>
          </a:p>
          <a:p>
            <a:pPr lvl="1" algn="just" eaLnBrk="1" hangingPunct="1">
              <a:lnSpc>
                <a:spcPts val="2200"/>
              </a:lnSpc>
              <a:defRPr/>
            </a:pPr>
            <a:r>
              <a:rPr lang="en-US" sz="2400" dirty="0" smtClean="0">
                <a:latin typeface="Arial Narrow" pitchFamily="34" charset="0"/>
              </a:rPr>
              <a:t>Require intramuscular or intravenous administration</a:t>
            </a:r>
          </a:p>
          <a:p>
            <a:pPr lvl="1" algn="just" eaLnBrk="1" hangingPunct="1">
              <a:lnSpc>
                <a:spcPts val="2200"/>
              </a:lnSpc>
              <a:defRPr/>
            </a:pPr>
            <a:r>
              <a:rPr lang="en-US" sz="2400" dirty="0" smtClean="0">
                <a:latin typeface="Arial Narrow" pitchFamily="34" charset="0"/>
              </a:rPr>
              <a:t>High toxicity profile</a:t>
            </a:r>
          </a:p>
          <a:p>
            <a:pPr lvl="1" algn="just" eaLnBrk="1" hangingPunct="1">
              <a:lnSpc>
                <a:spcPts val="2200"/>
              </a:lnSpc>
              <a:defRPr/>
            </a:pPr>
            <a:r>
              <a:rPr lang="en-US" sz="2400" dirty="0" smtClean="0">
                <a:latin typeface="Arial Narrow" pitchFamily="34" charset="0"/>
              </a:rPr>
              <a:t>Can be relapses of tularemia on aminoglycosides</a:t>
            </a:r>
          </a:p>
          <a:p>
            <a:pPr lvl="1" algn="just" eaLnBrk="1" hangingPunct="1">
              <a:lnSpc>
                <a:spcPts val="2200"/>
              </a:lnSpc>
              <a:defRPr/>
            </a:pPr>
            <a:r>
              <a:rPr lang="en-US" sz="2400" dirty="0" smtClean="0">
                <a:latin typeface="Arial Narrow" pitchFamily="34" charset="0"/>
              </a:rPr>
              <a:t>There exist streptomycin-resistant strains of </a:t>
            </a:r>
            <a:r>
              <a:rPr lang="en-US" sz="2400" i="1" dirty="0" smtClean="0">
                <a:latin typeface="Arial Narrow" pitchFamily="34" charset="0"/>
              </a:rPr>
              <a:t>F. </a:t>
            </a:r>
            <a:r>
              <a:rPr lang="en-US" sz="2400" i="1" dirty="0" err="1" smtClean="0">
                <a:latin typeface="Arial Narrow" pitchFamily="34" charset="0"/>
              </a:rPr>
              <a:t>tularensis</a:t>
            </a:r>
            <a:endParaRPr lang="en-US" sz="2400" i="1" dirty="0" smtClean="0">
              <a:latin typeface="Arial Narrow" pitchFamily="34" charset="0"/>
            </a:endParaRPr>
          </a:p>
          <a:p>
            <a:pPr algn="just" eaLnBrk="1" hangingPunct="1">
              <a:lnSpc>
                <a:spcPts val="2200"/>
              </a:lnSpc>
              <a:defRPr/>
            </a:pPr>
            <a:r>
              <a:rPr lang="en-US" sz="2400" dirty="0" smtClean="0">
                <a:latin typeface="Arial Narrow" pitchFamily="34" charset="0"/>
              </a:rPr>
              <a:t>Tetracyclines and chloramphenicol</a:t>
            </a:r>
          </a:p>
          <a:p>
            <a:pPr lvl="1" algn="just" eaLnBrk="1" hangingPunct="1">
              <a:lnSpc>
                <a:spcPts val="2200"/>
              </a:lnSpc>
              <a:defRPr/>
            </a:pPr>
            <a:r>
              <a:rPr lang="en-US" sz="2400" dirty="0" smtClean="0">
                <a:solidFill>
                  <a:srgbClr val="7030A0"/>
                </a:solidFill>
                <a:latin typeface="Arial Narrow" pitchFamily="34" charset="0"/>
              </a:rPr>
              <a:t>Effective against tularemia</a:t>
            </a:r>
          </a:p>
          <a:p>
            <a:pPr lvl="1" algn="just" eaLnBrk="1" hangingPunct="1">
              <a:lnSpc>
                <a:spcPts val="2200"/>
              </a:lnSpc>
              <a:defRPr/>
            </a:pPr>
            <a:r>
              <a:rPr lang="en-US" sz="2400" dirty="0" smtClean="0">
                <a:solidFill>
                  <a:srgbClr val="7030A0"/>
                </a:solidFill>
                <a:latin typeface="Arial Narrow" pitchFamily="34" charset="0"/>
              </a:rPr>
              <a:t>Can be administered orally</a:t>
            </a:r>
            <a:endParaRPr lang="en-US" sz="2400" dirty="0" smtClean="0">
              <a:latin typeface="Arial Narrow" pitchFamily="34" charset="0"/>
            </a:endParaRPr>
          </a:p>
          <a:p>
            <a:pPr lvl="1" algn="just" eaLnBrk="1" hangingPunct="1">
              <a:lnSpc>
                <a:spcPts val="2200"/>
              </a:lnSpc>
              <a:defRPr/>
            </a:pPr>
            <a:r>
              <a:rPr lang="en-US" sz="2400" dirty="0" smtClean="0">
                <a:latin typeface="Arial Narrow" pitchFamily="34" charset="0"/>
              </a:rPr>
              <a:t>Higher relapse rate than aminoglycosides</a:t>
            </a:r>
          </a:p>
          <a:p>
            <a:pPr algn="just" eaLnBrk="1" hangingPunct="1">
              <a:lnSpc>
                <a:spcPts val="2200"/>
              </a:lnSpc>
              <a:defRPr/>
            </a:pPr>
            <a:r>
              <a:rPr lang="en-US" sz="2400" dirty="0" smtClean="0">
                <a:latin typeface="Arial Narrow" pitchFamily="34" charset="0"/>
              </a:rPr>
              <a:t>Quinolones (including ciprofloxacin)</a:t>
            </a:r>
          </a:p>
          <a:p>
            <a:pPr lvl="1" algn="just" eaLnBrk="1" hangingPunct="1">
              <a:lnSpc>
                <a:spcPts val="2200"/>
              </a:lnSpc>
              <a:defRPr/>
            </a:pPr>
            <a:r>
              <a:rPr lang="en-US" sz="2400" dirty="0" smtClean="0">
                <a:solidFill>
                  <a:srgbClr val="7030A0"/>
                </a:solidFill>
                <a:latin typeface="Arial Narrow" pitchFamily="34" charset="0"/>
              </a:rPr>
              <a:t>Generally works well and Low relapse rate</a:t>
            </a:r>
          </a:p>
          <a:p>
            <a:pPr lvl="1" algn="just" eaLnBrk="1" hangingPunct="1">
              <a:lnSpc>
                <a:spcPts val="2200"/>
              </a:lnSpc>
              <a:defRPr/>
            </a:pPr>
            <a:r>
              <a:rPr lang="en-US" sz="2400" dirty="0" smtClean="0">
                <a:solidFill>
                  <a:srgbClr val="7030A0"/>
                </a:solidFill>
                <a:latin typeface="Arial Narrow" pitchFamily="34" charset="0"/>
              </a:rPr>
              <a:t>Can be administered orally</a:t>
            </a:r>
          </a:p>
          <a:p>
            <a:pPr lvl="1" algn="just" eaLnBrk="1" hangingPunct="1">
              <a:lnSpc>
                <a:spcPts val="2200"/>
              </a:lnSpc>
              <a:defRPr/>
            </a:pPr>
            <a:r>
              <a:rPr lang="en-US" sz="2400" dirty="0" smtClean="0">
                <a:latin typeface="Arial Narrow" pitchFamily="34" charset="0"/>
              </a:rPr>
              <a:t>Has not been used extensively for treatment</a:t>
            </a:r>
          </a:p>
          <a:p>
            <a:pPr lvl="2" algn="just" eaLnBrk="1" hangingPunct="1">
              <a:lnSpc>
                <a:spcPts val="2200"/>
              </a:lnSpc>
              <a:defRPr/>
            </a:pPr>
            <a:endParaRPr lang="en-US" dirty="0" smtClean="0">
              <a:latin typeface="Arial Narrow" pitchFamily="34" charset="0"/>
            </a:endParaRPr>
          </a:p>
          <a:p>
            <a:pPr lvl="2" algn="just" eaLnBrk="1" hangingPunct="1">
              <a:lnSpc>
                <a:spcPts val="2200"/>
              </a:lnSpc>
              <a:defRPr/>
            </a:pPr>
            <a:endParaRPr lang="en-US"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321</a:t>
            </a:fld>
            <a:endParaRPr lang="ar-SA" altLang="en-US"/>
          </a:p>
        </p:txBody>
      </p:sp>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Title 1"/>
          <p:cNvSpPr>
            <a:spLocks noGrp="1"/>
          </p:cNvSpPr>
          <p:nvPr>
            <p:ph type="title"/>
          </p:nvPr>
        </p:nvSpPr>
        <p:spPr>
          <a:xfrm>
            <a:off x="381000" y="228600"/>
            <a:ext cx="8610600" cy="685800"/>
          </a:xfrm>
        </p:spPr>
        <p:txBody>
          <a:bodyPr/>
          <a:lstStyle/>
          <a:p>
            <a:pPr eaLnBrk="1" hangingPunct="1">
              <a:lnSpc>
                <a:spcPts val="4100"/>
              </a:lnSpc>
            </a:pPr>
            <a:r>
              <a:rPr lang="en-US" b="1" smtClean="0">
                <a:solidFill>
                  <a:srgbClr val="FF0000"/>
                </a:solidFill>
                <a:latin typeface="Arial Narrow" pitchFamily="34" charset="0"/>
              </a:rPr>
              <a:t>Anaerobic Gram negative bacilli</a:t>
            </a:r>
          </a:p>
        </p:txBody>
      </p:sp>
      <p:sp>
        <p:nvSpPr>
          <p:cNvPr id="312323" name="Content Placeholder 2"/>
          <p:cNvSpPr>
            <a:spLocks noGrp="1"/>
          </p:cNvSpPr>
          <p:nvPr>
            <p:ph idx="1"/>
          </p:nvPr>
        </p:nvSpPr>
        <p:spPr>
          <a:xfrm>
            <a:off x="76200" y="838200"/>
            <a:ext cx="8991600" cy="6096000"/>
          </a:xfrm>
        </p:spPr>
        <p:txBody>
          <a:bodyPr/>
          <a:lstStyle/>
          <a:p>
            <a:pPr algn="just" eaLnBrk="1" hangingPunct="1">
              <a:lnSpc>
                <a:spcPts val="3300"/>
              </a:lnSpc>
            </a:pPr>
            <a:r>
              <a:rPr lang="en-US" sz="2600" smtClean="0">
                <a:latin typeface="Arial Narrow" pitchFamily="34" charset="0"/>
              </a:rPr>
              <a:t>Gram negative rods, Anaerobic, Non-spore forming</a:t>
            </a:r>
          </a:p>
          <a:p>
            <a:pPr algn="just" eaLnBrk="1" hangingPunct="1">
              <a:lnSpc>
                <a:spcPts val="3300"/>
              </a:lnSpc>
            </a:pPr>
            <a:r>
              <a:rPr lang="en-US" sz="2600" smtClean="0">
                <a:latin typeface="Arial Narrow" pitchFamily="34" charset="0"/>
              </a:rPr>
              <a:t>Over 24 genera of Gram-negative anaerobic bacilli</a:t>
            </a:r>
          </a:p>
          <a:p>
            <a:pPr algn="just" eaLnBrk="1" hangingPunct="1">
              <a:lnSpc>
                <a:spcPts val="3300"/>
              </a:lnSpc>
            </a:pPr>
            <a:r>
              <a:rPr lang="en-US" sz="2600" b="1" u="sng" smtClean="0">
                <a:solidFill>
                  <a:srgbClr val="0070C0"/>
                </a:solidFill>
                <a:latin typeface="Arial Narrow" pitchFamily="34" charset="0"/>
              </a:rPr>
              <a:t>The most important genera: </a:t>
            </a:r>
          </a:p>
          <a:p>
            <a:pPr lvl="1" algn="just">
              <a:lnSpc>
                <a:spcPts val="3300"/>
              </a:lnSpc>
            </a:pPr>
            <a:r>
              <a:rPr lang="en-US" sz="2600" i="1" smtClean="0">
                <a:latin typeface="Arial Narrow" pitchFamily="34" charset="0"/>
              </a:rPr>
              <a:t>Bacteroides</a:t>
            </a:r>
            <a:r>
              <a:rPr lang="en-US" sz="2600" smtClean="0">
                <a:latin typeface="Arial Narrow" pitchFamily="34" charset="0"/>
              </a:rPr>
              <a:t>, </a:t>
            </a:r>
            <a:r>
              <a:rPr lang="en-US" sz="2600" i="1" smtClean="0">
                <a:latin typeface="Arial Narrow" pitchFamily="34" charset="0"/>
              </a:rPr>
              <a:t>Prevotella, Fusibacterium</a:t>
            </a:r>
            <a:r>
              <a:rPr lang="en-US" sz="2600" smtClean="0">
                <a:latin typeface="Arial Narrow" pitchFamily="34" charset="0"/>
              </a:rPr>
              <a:t> and </a:t>
            </a:r>
            <a:r>
              <a:rPr lang="en-US" sz="2600" i="1" smtClean="0">
                <a:latin typeface="Arial Narrow" pitchFamily="34" charset="0"/>
              </a:rPr>
              <a:t>Porphyromonas</a:t>
            </a:r>
            <a:endParaRPr lang="en-US" sz="2600" smtClean="0">
              <a:latin typeface="Arial Narrow" pitchFamily="34" charset="0"/>
            </a:endParaRPr>
          </a:p>
          <a:p>
            <a:pPr lvl="1" algn="just">
              <a:lnSpc>
                <a:spcPts val="3300"/>
              </a:lnSpc>
            </a:pPr>
            <a:r>
              <a:rPr lang="en-US" sz="2600" b="1" i="1" smtClean="0">
                <a:latin typeface="Arial Narrow" pitchFamily="34" charset="0"/>
              </a:rPr>
              <a:t>B. fragilis</a:t>
            </a:r>
            <a:r>
              <a:rPr lang="en-US" sz="2600" smtClean="0">
                <a:latin typeface="Arial Narrow" pitchFamily="34" charset="0"/>
              </a:rPr>
              <a:t>, </a:t>
            </a:r>
            <a:r>
              <a:rPr lang="en-US" sz="2600" i="1" smtClean="0">
                <a:latin typeface="Arial Narrow" pitchFamily="34" charset="0"/>
              </a:rPr>
              <a:t>B. melaningenicus (</a:t>
            </a:r>
            <a:r>
              <a:rPr lang="en-US" sz="2600" smtClean="0">
                <a:latin typeface="Arial Narrow" pitchFamily="34" charset="0"/>
              </a:rPr>
              <a:t>now</a:t>
            </a:r>
            <a:r>
              <a:rPr lang="en-US" sz="2600" i="1" smtClean="0">
                <a:latin typeface="Arial Narrow" pitchFamily="34" charset="0"/>
              </a:rPr>
              <a:t> P. melaningenicus) </a:t>
            </a:r>
            <a:r>
              <a:rPr lang="en-US" sz="2600" smtClean="0">
                <a:latin typeface="Arial Narrow" pitchFamily="34" charset="0"/>
              </a:rPr>
              <a:t>and </a:t>
            </a:r>
            <a:r>
              <a:rPr lang="en-US" sz="2600" i="1" smtClean="0">
                <a:latin typeface="Arial Narrow" pitchFamily="34" charset="0"/>
              </a:rPr>
              <a:t>B. corrodens </a:t>
            </a:r>
            <a:r>
              <a:rPr lang="en-US" sz="2600" smtClean="0">
                <a:latin typeface="Arial Narrow" pitchFamily="34" charset="0"/>
              </a:rPr>
              <a:t>are the most important species</a:t>
            </a:r>
          </a:p>
          <a:p>
            <a:pPr algn="just" eaLnBrk="1" hangingPunct="1">
              <a:lnSpc>
                <a:spcPts val="3300"/>
              </a:lnSpc>
            </a:pPr>
            <a:r>
              <a:rPr lang="en-US" sz="2600" smtClean="0">
                <a:latin typeface="Arial Narrow" pitchFamily="34" charset="0"/>
              </a:rPr>
              <a:t>They predominant components of the florae of mucous membranes</a:t>
            </a:r>
            <a:endParaRPr lang="en-US" sz="2600" i="1" smtClean="0">
              <a:latin typeface="Arial Narrow" pitchFamily="34" charset="0"/>
            </a:endParaRPr>
          </a:p>
          <a:p>
            <a:pPr algn="just" eaLnBrk="1" hangingPunct="1">
              <a:lnSpc>
                <a:spcPts val="3300"/>
              </a:lnSpc>
            </a:pPr>
            <a:r>
              <a:rPr lang="en-US" sz="2600" i="1" smtClean="0">
                <a:solidFill>
                  <a:srgbClr val="7030A0"/>
                </a:solidFill>
                <a:latin typeface="Arial Narrow" pitchFamily="34" charset="0"/>
              </a:rPr>
              <a:t>B. fragilis </a:t>
            </a:r>
            <a:r>
              <a:rPr lang="en-US" sz="2600" smtClean="0">
                <a:solidFill>
                  <a:srgbClr val="7030A0"/>
                </a:solidFill>
                <a:latin typeface="Arial Narrow" pitchFamily="34" charset="0"/>
              </a:rPr>
              <a:t>group are the predominant in the colon (10</a:t>
            </a:r>
            <a:r>
              <a:rPr lang="en-US" sz="2600" baseline="30000" smtClean="0">
                <a:solidFill>
                  <a:srgbClr val="7030A0"/>
                </a:solidFill>
                <a:latin typeface="Arial Narrow" pitchFamily="34" charset="0"/>
              </a:rPr>
              <a:t>11</a:t>
            </a:r>
            <a:r>
              <a:rPr lang="en-US" sz="2600" smtClean="0">
                <a:solidFill>
                  <a:srgbClr val="7030A0"/>
                </a:solidFill>
                <a:latin typeface="Arial Narrow" pitchFamily="34" charset="0"/>
              </a:rPr>
              <a:t>/g of feaces)</a:t>
            </a:r>
          </a:p>
          <a:p>
            <a:pPr algn="just" eaLnBrk="1" hangingPunct="1">
              <a:lnSpc>
                <a:spcPts val="3300"/>
              </a:lnSpc>
            </a:pPr>
            <a:r>
              <a:rPr lang="en-US" sz="2600" smtClean="0">
                <a:latin typeface="Arial Narrow" pitchFamily="34" charset="0"/>
              </a:rPr>
              <a:t>Anaerobes outnumber aerobes by 1000:1 in the large intestine</a:t>
            </a:r>
          </a:p>
          <a:p>
            <a:pPr lvl="1" algn="just" eaLnBrk="1" hangingPunct="1">
              <a:lnSpc>
                <a:spcPts val="3300"/>
              </a:lnSpc>
            </a:pPr>
            <a:r>
              <a:rPr lang="en-US" sz="2600" smtClean="0">
                <a:latin typeface="Arial Narrow" pitchFamily="34" charset="0"/>
              </a:rPr>
              <a:t>They play an important role in almost all intra-abdominal infections</a:t>
            </a:r>
          </a:p>
          <a:p>
            <a:pPr algn="just" eaLnBrk="1" hangingPunct="1">
              <a:lnSpc>
                <a:spcPts val="3300"/>
              </a:lnSpc>
            </a:pPr>
            <a:r>
              <a:rPr lang="en-US" sz="2600" smtClean="0">
                <a:latin typeface="Arial Narrow" pitchFamily="34" charset="0"/>
              </a:rPr>
              <a:t>60% of female carry it in their vagina</a:t>
            </a:r>
          </a:p>
          <a:p>
            <a:pPr algn="just" eaLnBrk="1" hangingPunct="1">
              <a:lnSpc>
                <a:spcPts val="3300"/>
              </a:lnSpc>
            </a:pPr>
            <a:r>
              <a:rPr lang="en-US" sz="2600" i="1" smtClean="0">
                <a:solidFill>
                  <a:srgbClr val="7030A0"/>
                </a:solidFill>
                <a:latin typeface="Arial Narrow" pitchFamily="34" charset="0"/>
              </a:rPr>
              <a:t>P. melaningenicus </a:t>
            </a:r>
            <a:r>
              <a:rPr lang="en-US" sz="2600" smtClean="0">
                <a:solidFill>
                  <a:srgbClr val="7030A0"/>
                </a:solidFill>
                <a:latin typeface="Arial Narrow" pitchFamily="34" charset="0"/>
              </a:rPr>
              <a:t>and </a:t>
            </a:r>
            <a:r>
              <a:rPr lang="en-US" sz="2600" i="1" smtClean="0">
                <a:solidFill>
                  <a:srgbClr val="7030A0"/>
                </a:solidFill>
                <a:latin typeface="Arial Narrow" pitchFamily="34" charset="0"/>
              </a:rPr>
              <a:t>B. corrodens </a:t>
            </a:r>
            <a:r>
              <a:rPr lang="en-US" sz="2600" smtClean="0">
                <a:solidFill>
                  <a:srgbClr val="7030A0"/>
                </a:solidFill>
                <a:latin typeface="Arial Narrow" pitchFamily="34" charset="0"/>
              </a:rPr>
              <a:t>occur primarily in oral cavity</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322</a:t>
            </a:fld>
            <a:endParaRPr lang="ar-SA" altLang="en-US"/>
          </a:p>
        </p:txBody>
      </p:sp>
    </p:spTree>
  </p:cSld>
  <p:clrMapOvr>
    <a:masterClrMapping/>
  </p:clrMapOvr>
  <p:transition/>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Title 1"/>
          <p:cNvSpPr>
            <a:spLocks noGrp="1"/>
          </p:cNvSpPr>
          <p:nvPr>
            <p:ph type="title"/>
          </p:nvPr>
        </p:nvSpPr>
        <p:spPr>
          <a:xfrm>
            <a:off x="685800" y="152400"/>
            <a:ext cx="8305800" cy="685800"/>
          </a:xfrm>
        </p:spPr>
        <p:txBody>
          <a:bodyPr/>
          <a:lstStyle/>
          <a:p>
            <a:pPr eaLnBrk="1" hangingPunct="1">
              <a:lnSpc>
                <a:spcPts val="4100"/>
              </a:lnSpc>
            </a:pPr>
            <a:r>
              <a:rPr lang="en-US" b="1" smtClean="0">
                <a:solidFill>
                  <a:srgbClr val="FF0000"/>
                </a:solidFill>
                <a:latin typeface="Arial Narrow" pitchFamily="34" charset="0"/>
              </a:rPr>
              <a:t>Anaerobic Gram negative bacilli</a:t>
            </a:r>
          </a:p>
        </p:txBody>
      </p:sp>
      <p:sp>
        <p:nvSpPr>
          <p:cNvPr id="313347" name="Content Placeholder 2"/>
          <p:cNvSpPr>
            <a:spLocks noGrp="1"/>
          </p:cNvSpPr>
          <p:nvPr>
            <p:ph idx="1"/>
          </p:nvPr>
        </p:nvSpPr>
        <p:spPr>
          <a:xfrm>
            <a:off x="76200" y="685800"/>
            <a:ext cx="8991600" cy="6096000"/>
          </a:xfrm>
        </p:spPr>
        <p:txBody>
          <a:bodyPr/>
          <a:lstStyle/>
          <a:p>
            <a:pPr algn="just" eaLnBrk="1" hangingPunct="1">
              <a:lnSpc>
                <a:spcPts val="2500"/>
              </a:lnSpc>
            </a:pPr>
            <a:r>
              <a:rPr lang="en-US" sz="2600" smtClean="0">
                <a:latin typeface="Arial Narrow" pitchFamily="34" charset="0"/>
              </a:rPr>
              <a:t>Opportunistic pathogens </a:t>
            </a:r>
          </a:p>
          <a:p>
            <a:pPr algn="just" eaLnBrk="1" hangingPunct="1">
              <a:lnSpc>
                <a:spcPts val="2500"/>
              </a:lnSpc>
            </a:pPr>
            <a:r>
              <a:rPr lang="en-US" sz="2600" smtClean="0">
                <a:latin typeface="Arial Narrow" pitchFamily="34" charset="0"/>
              </a:rPr>
              <a:t>Cause serious infections</a:t>
            </a:r>
          </a:p>
          <a:p>
            <a:pPr algn="just" eaLnBrk="1" hangingPunct="1">
              <a:lnSpc>
                <a:spcPts val="2500"/>
              </a:lnSpc>
            </a:pPr>
            <a:r>
              <a:rPr lang="en-US" sz="2600" smtClean="0">
                <a:latin typeface="Arial Narrow" pitchFamily="34" charset="0"/>
              </a:rPr>
              <a:t>Infections are generally polymicrobial</a:t>
            </a:r>
          </a:p>
          <a:p>
            <a:pPr algn="just" eaLnBrk="1" hangingPunct="1">
              <a:lnSpc>
                <a:spcPts val="2500"/>
              </a:lnSpc>
            </a:pPr>
            <a:r>
              <a:rPr lang="en-US" sz="2600" b="1" smtClean="0">
                <a:solidFill>
                  <a:srgbClr val="7030A0"/>
                </a:solidFill>
                <a:latin typeface="Arial Narrow" pitchFamily="34" charset="0"/>
              </a:rPr>
              <a:t>Transmission</a:t>
            </a:r>
          </a:p>
          <a:p>
            <a:pPr algn="just" eaLnBrk="1" hangingPunct="1">
              <a:lnSpc>
                <a:spcPts val="2500"/>
              </a:lnSpc>
            </a:pPr>
            <a:r>
              <a:rPr lang="en-US" sz="2600" b="1" u="sng" smtClean="0">
                <a:solidFill>
                  <a:srgbClr val="0070C0"/>
                </a:solidFill>
                <a:latin typeface="Arial Narrow" pitchFamily="34" charset="0"/>
              </a:rPr>
              <a:t>Endogenous spread </a:t>
            </a:r>
            <a:r>
              <a:rPr lang="en-US" sz="2600" smtClean="0">
                <a:latin typeface="Arial Narrow" pitchFamily="34" charset="0"/>
              </a:rPr>
              <a:t>to normally sterile tissues or fluids</a:t>
            </a:r>
          </a:p>
          <a:p>
            <a:pPr algn="just" eaLnBrk="1" hangingPunct="1">
              <a:lnSpc>
                <a:spcPts val="2500"/>
              </a:lnSpc>
            </a:pPr>
            <a:r>
              <a:rPr lang="en-US" sz="2600" i="1" smtClean="0">
                <a:latin typeface="Arial Narrow" pitchFamily="34" charset="0"/>
              </a:rPr>
              <a:t>Bacteroides</a:t>
            </a:r>
            <a:r>
              <a:rPr lang="en-US" sz="2600" smtClean="0">
                <a:latin typeface="Arial Narrow" pitchFamily="34" charset="0"/>
              </a:rPr>
              <a:t> infections can develop in all body sites, including the CNS, the head, the neck, the chest, the abdomen, the pelvis, the skin, and the soft tissues</a:t>
            </a:r>
          </a:p>
          <a:p>
            <a:pPr algn="just" eaLnBrk="1" hangingPunct="1">
              <a:lnSpc>
                <a:spcPts val="2500"/>
              </a:lnSpc>
            </a:pPr>
            <a:r>
              <a:rPr lang="en-US" sz="2600" b="1" smtClean="0">
                <a:solidFill>
                  <a:srgbClr val="7030A0"/>
                </a:solidFill>
                <a:latin typeface="Arial Narrow" pitchFamily="34" charset="0"/>
              </a:rPr>
              <a:t>Predisposing factors</a:t>
            </a:r>
          </a:p>
          <a:p>
            <a:pPr algn="just" eaLnBrk="1" hangingPunct="1">
              <a:lnSpc>
                <a:spcPts val="2500"/>
              </a:lnSpc>
            </a:pPr>
            <a:r>
              <a:rPr lang="en-US" sz="2600" smtClean="0">
                <a:latin typeface="Arial Narrow" pitchFamily="34" charset="0"/>
              </a:rPr>
              <a:t>Any condition predisposing to anaerobic infections such as diabetes</a:t>
            </a:r>
          </a:p>
          <a:p>
            <a:pPr algn="just" eaLnBrk="1" hangingPunct="1">
              <a:lnSpc>
                <a:spcPts val="2500"/>
              </a:lnSpc>
            </a:pPr>
            <a:r>
              <a:rPr lang="en-US" sz="2600" smtClean="0">
                <a:latin typeface="Arial Narrow" pitchFamily="34" charset="0"/>
              </a:rPr>
              <a:t>Surgical/Trauma patients and chronic diseases</a:t>
            </a:r>
          </a:p>
          <a:p>
            <a:pPr algn="just" eaLnBrk="1" hangingPunct="1">
              <a:lnSpc>
                <a:spcPts val="2500"/>
              </a:lnSpc>
            </a:pPr>
            <a:r>
              <a:rPr lang="en-US" sz="2600" smtClean="0">
                <a:latin typeface="Arial Narrow" pitchFamily="34" charset="0"/>
              </a:rPr>
              <a:t>Human and animal bites</a:t>
            </a:r>
          </a:p>
          <a:p>
            <a:pPr algn="just" eaLnBrk="1" hangingPunct="1">
              <a:lnSpc>
                <a:spcPts val="2500"/>
              </a:lnSpc>
            </a:pPr>
            <a:r>
              <a:rPr lang="en-US" sz="2600" smtClean="0">
                <a:latin typeface="Arial Narrow" pitchFamily="34" charset="0"/>
              </a:rPr>
              <a:t>Decreased redox potential: Local tissue necrosis, impair blood supply and growth of facultative anaerobes (</a:t>
            </a:r>
            <a:r>
              <a:rPr lang="en-US" sz="2600" i="1" smtClean="0">
                <a:latin typeface="Arial Narrow" pitchFamily="34" charset="0"/>
              </a:rPr>
              <a:t>E. coli</a:t>
            </a:r>
            <a:r>
              <a:rPr lang="en-US" sz="2600" smtClean="0">
                <a:latin typeface="Arial Narrow" pitchFamily="34" charset="0"/>
              </a:rPr>
              <a:t>) at the site contribute to anaerobic infection</a:t>
            </a:r>
          </a:p>
          <a:p>
            <a:pPr lvl="1" algn="just" eaLnBrk="1" hangingPunct="1">
              <a:lnSpc>
                <a:spcPts val="2500"/>
              </a:lnSpc>
            </a:pPr>
            <a:r>
              <a:rPr lang="en-US" sz="2600" i="1" smtClean="0">
                <a:latin typeface="Arial Narrow" pitchFamily="34" charset="0"/>
              </a:rPr>
              <a:t>E. coli</a:t>
            </a:r>
            <a:r>
              <a:rPr lang="en-US" sz="2600" smtClean="0">
                <a:latin typeface="Arial Narrow" pitchFamily="34" charset="0"/>
              </a:rPr>
              <a:t> utilize O</a:t>
            </a:r>
            <a:r>
              <a:rPr lang="en-US" sz="2600" baseline="-25000" smtClean="0">
                <a:latin typeface="Arial Narrow" pitchFamily="34" charset="0"/>
              </a:rPr>
              <a:t>2</a:t>
            </a:r>
            <a:r>
              <a:rPr lang="en-US" sz="2600" smtClean="0">
                <a:latin typeface="Arial Narrow" pitchFamily="34" charset="0"/>
              </a:rPr>
              <a:t> therefore reduce it to level allow anaerobic to grow </a:t>
            </a:r>
          </a:p>
          <a:p>
            <a:pPr algn="just" eaLnBrk="1" hangingPunct="1">
              <a:lnSpc>
                <a:spcPts val="2500"/>
              </a:lnSpc>
            </a:pPr>
            <a:endParaRPr lang="en-US" sz="260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323</a:t>
            </a:fld>
            <a:endParaRPr lang="ar-SA" altLang="en-US"/>
          </a:p>
        </p:txBody>
      </p:sp>
    </p:spTree>
  </p:cSld>
  <p:clrMapOvr>
    <a:masterClrMapping/>
  </p:clrMapOvr>
  <p:transition/>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563563"/>
          </a:xfrm>
        </p:spPr>
        <p:txBody>
          <a:bodyPr>
            <a:normAutofit fontScale="90000"/>
          </a:bodyPr>
          <a:lstStyle/>
          <a:p>
            <a:pPr eaLnBrk="1" fontAlgn="auto" hangingPunct="1">
              <a:spcAft>
                <a:spcPts val="0"/>
              </a:spcAft>
              <a:defRPr/>
            </a:pPr>
            <a:r>
              <a:rPr lang="en-US" b="1" dirty="0" smtClean="0">
                <a:solidFill>
                  <a:srgbClr val="FF0000"/>
                </a:solidFill>
                <a:latin typeface="Arial Narrow" pitchFamily="34" charset="0"/>
              </a:rPr>
              <a:t>Anaerobic Gram-Negative Infections</a:t>
            </a:r>
            <a:endParaRPr lang="en-US" b="1" dirty="0">
              <a:solidFill>
                <a:schemeClr val="tx2">
                  <a:satMod val="130000"/>
                </a:schemeClr>
              </a:solidFill>
            </a:endParaRPr>
          </a:p>
        </p:txBody>
      </p:sp>
      <p:sp>
        <p:nvSpPr>
          <p:cNvPr id="40963" name="Content Placeholder 4"/>
          <p:cNvSpPr>
            <a:spLocks noGrp="1"/>
          </p:cNvSpPr>
          <p:nvPr>
            <p:ph idx="1"/>
          </p:nvPr>
        </p:nvSpPr>
        <p:spPr>
          <a:xfrm>
            <a:off x="228600" y="685800"/>
            <a:ext cx="8763000" cy="6019800"/>
          </a:xfrm>
        </p:spPr>
        <p:txBody>
          <a:bodyPr>
            <a:normAutofit fontScale="92500"/>
          </a:bodyPr>
          <a:lstStyle/>
          <a:p>
            <a:pPr algn="just" eaLnBrk="1" hangingPunct="1">
              <a:lnSpc>
                <a:spcPts val="2700"/>
              </a:lnSpc>
              <a:defRPr/>
            </a:pPr>
            <a:r>
              <a:rPr lang="en-US" sz="2800" b="1" u="sng" dirty="0" smtClean="0">
                <a:solidFill>
                  <a:srgbClr val="7030A0"/>
                </a:solidFill>
                <a:latin typeface="Arial Narrow" pitchFamily="34" charset="0"/>
              </a:rPr>
              <a:t>CNS Infections</a:t>
            </a:r>
          </a:p>
          <a:p>
            <a:pPr algn="just" eaLnBrk="1" hangingPunct="1">
              <a:lnSpc>
                <a:spcPts val="2700"/>
              </a:lnSpc>
              <a:defRPr/>
            </a:pPr>
            <a:r>
              <a:rPr lang="en-US" sz="2800" dirty="0" smtClean="0">
                <a:solidFill>
                  <a:srgbClr val="0070C0"/>
                </a:solidFill>
                <a:latin typeface="Arial Narrow" pitchFamily="34" charset="0"/>
              </a:rPr>
              <a:t>Brain abscess and meningitis</a:t>
            </a:r>
          </a:p>
          <a:p>
            <a:pPr lvl="1" algn="just" eaLnBrk="1" hangingPunct="1">
              <a:lnSpc>
                <a:spcPts val="2700"/>
              </a:lnSpc>
              <a:defRPr/>
            </a:pPr>
            <a:r>
              <a:rPr lang="en-US" sz="2400" dirty="0" smtClean="0">
                <a:latin typeface="Arial Narrow" pitchFamily="34" charset="0"/>
              </a:rPr>
              <a:t>Brain abscesses are commonly caused by adjacent chronic infections in ears, mastoids,  sinuses, </a:t>
            </a:r>
            <a:r>
              <a:rPr lang="en-US" sz="2400" dirty="0" err="1" smtClean="0">
                <a:latin typeface="Arial Narrow" pitchFamily="34" charset="0"/>
              </a:rPr>
              <a:t>oropharynx</a:t>
            </a:r>
            <a:r>
              <a:rPr lang="en-US" sz="2400" dirty="0" smtClean="0">
                <a:latin typeface="Arial Narrow" pitchFamily="34" charset="0"/>
              </a:rPr>
              <a:t>, teeth or lungs</a:t>
            </a:r>
          </a:p>
          <a:p>
            <a:pPr algn="just" eaLnBrk="1" hangingPunct="1">
              <a:lnSpc>
                <a:spcPts val="2700"/>
              </a:lnSpc>
              <a:defRPr/>
            </a:pPr>
            <a:r>
              <a:rPr lang="en-US" sz="2800" b="1" u="sng" dirty="0" smtClean="0">
                <a:solidFill>
                  <a:srgbClr val="7030A0"/>
                </a:solidFill>
                <a:latin typeface="Arial Narrow" pitchFamily="34" charset="0"/>
              </a:rPr>
              <a:t>Head and neck Infections</a:t>
            </a:r>
          </a:p>
          <a:p>
            <a:pPr algn="just">
              <a:lnSpc>
                <a:spcPts val="2700"/>
              </a:lnSpc>
              <a:defRPr/>
            </a:pPr>
            <a:r>
              <a:rPr lang="en-US" sz="2800" dirty="0" smtClean="0">
                <a:solidFill>
                  <a:srgbClr val="0070C0"/>
                </a:solidFill>
                <a:latin typeface="Arial Narrow" pitchFamily="34" charset="0"/>
              </a:rPr>
              <a:t>Chronic </a:t>
            </a:r>
            <a:r>
              <a:rPr lang="en-US" sz="2800" dirty="0" err="1" smtClean="0">
                <a:solidFill>
                  <a:srgbClr val="0070C0"/>
                </a:solidFill>
                <a:latin typeface="Arial Narrow" pitchFamily="34" charset="0"/>
              </a:rPr>
              <a:t>otitis</a:t>
            </a:r>
            <a:r>
              <a:rPr lang="en-US" sz="2800" dirty="0" smtClean="0">
                <a:solidFill>
                  <a:srgbClr val="0070C0"/>
                </a:solidFill>
                <a:latin typeface="Arial Narrow" pitchFamily="34" charset="0"/>
              </a:rPr>
              <a:t> media</a:t>
            </a:r>
            <a:r>
              <a:rPr lang="en-US" sz="2800" dirty="0" smtClean="0">
                <a:latin typeface="Arial Narrow" pitchFamily="34" charset="0"/>
              </a:rPr>
              <a:t>; sinusitis; </a:t>
            </a:r>
            <a:r>
              <a:rPr lang="en-US" sz="2800" dirty="0" err="1" smtClean="0">
                <a:latin typeface="Arial Narrow" pitchFamily="34" charset="0"/>
              </a:rPr>
              <a:t>mastoiditis</a:t>
            </a:r>
            <a:r>
              <a:rPr lang="en-US" sz="2800" dirty="0" smtClean="0">
                <a:latin typeface="Arial Narrow" pitchFamily="34" charset="0"/>
              </a:rPr>
              <a:t>; </a:t>
            </a:r>
            <a:r>
              <a:rPr lang="en-US" sz="2800" dirty="0" err="1" smtClean="0">
                <a:latin typeface="Arial Narrow" pitchFamily="34" charset="0"/>
              </a:rPr>
              <a:t>tonsillar</a:t>
            </a:r>
            <a:r>
              <a:rPr lang="en-US" sz="2800" dirty="0" smtClean="0">
                <a:latin typeface="Arial Narrow" pitchFamily="34" charset="0"/>
              </a:rPr>
              <a:t>,</a:t>
            </a:r>
            <a:r>
              <a:rPr lang="en-US" sz="2800" baseline="30000" dirty="0" smtClean="0">
                <a:latin typeface="Arial Narrow" pitchFamily="34" charset="0"/>
              </a:rPr>
              <a:t> </a:t>
            </a:r>
            <a:r>
              <a:rPr lang="en-US" sz="2800" dirty="0" err="1" smtClean="0">
                <a:latin typeface="Arial Narrow" pitchFamily="34" charset="0"/>
              </a:rPr>
              <a:t>peritonsillar</a:t>
            </a:r>
            <a:r>
              <a:rPr lang="en-US" sz="2800" dirty="0" smtClean="0">
                <a:latin typeface="Arial Narrow" pitchFamily="34" charset="0"/>
              </a:rPr>
              <a:t>, and retropharyngeal abscesses; cervical lymphadenitis</a:t>
            </a:r>
            <a:endParaRPr lang="en-US" sz="2800" dirty="0" smtClean="0">
              <a:solidFill>
                <a:srgbClr val="0070C0"/>
              </a:solidFill>
              <a:latin typeface="Arial Narrow" pitchFamily="34" charset="0"/>
            </a:endParaRPr>
          </a:p>
          <a:p>
            <a:pPr algn="just" eaLnBrk="1" hangingPunct="1">
              <a:lnSpc>
                <a:spcPts val="2700"/>
              </a:lnSpc>
              <a:defRPr/>
            </a:pPr>
            <a:r>
              <a:rPr lang="en-US" sz="2800" dirty="0" smtClean="0">
                <a:solidFill>
                  <a:srgbClr val="0070C0"/>
                </a:solidFill>
                <a:latin typeface="Arial Narrow" pitchFamily="34" charset="0"/>
              </a:rPr>
              <a:t>Dental infections</a:t>
            </a:r>
            <a:r>
              <a:rPr lang="en-US" sz="2800" dirty="0" smtClean="0">
                <a:latin typeface="Arial Narrow" pitchFamily="34" charset="0"/>
              </a:rPr>
              <a:t>, include periodontal disease, gingivitis, localized </a:t>
            </a:r>
            <a:r>
              <a:rPr lang="en-US" sz="2800" dirty="0" err="1" smtClean="0">
                <a:latin typeface="Arial Narrow" pitchFamily="34" charset="0"/>
              </a:rPr>
              <a:t>periodontitis</a:t>
            </a:r>
            <a:r>
              <a:rPr lang="en-US" sz="2800" dirty="0" smtClean="0">
                <a:latin typeface="Arial Narrow" pitchFamily="34" charset="0"/>
              </a:rPr>
              <a:t>, </a:t>
            </a:r>
            <a:r>
              <a:rPr lang="en-US" sz="2800" dirty="0" err="1" smtClean="0">
                <a:latin typeface="Arial Narrow" pitchFamily="34" charset="0"/>
              </a:rPr>
              <a:t>pericoronitis</a:t>
            </a:r>
            <a:r>
              <a:rPr lang="en-US" sz="2800" dirty="0" smtClean="0">
                <a:latin typeface="Arial Narrow" pitchFamily="34" charset="0"/>
              </a:rPr>
              <a:t>, </a:t>
            </a:r>
            <a:r>
              <a:rPr lang="en-US" sz="2800" dirty="0" err="1" smtClean="0">
                <a:latin typeface="Arial Narrow" pitchFamily="34" charset="0"/>
              </a:rPr>
              <a:t>endodontitis</a:t>
            </a:r>
            <a:r>
              <a:rPr lang="en-US" sz="2800" dirty="0" smtClean="0">
                <a:latin typeface="Arial Narrow" pitchFamily="34" charset="0"/>
              </a:rPr>
              <a:t>, </a:t>
            </a:r>
            <a:r>
              <a:rPr lang="en-US" sz="2800" dirty="0" err="1" smtClean="0">
                <a:latin typeface="Arial Narrow" pitchFamily="34" charset="0"/>
              </a:rPr>
              <a:t>periapical</a:t>
            </a:r>
            <a:r>
              <a:rPr lang="en-US" sz="2800" dirty="0" smtClean="0">
                <a:latin typeface="Arial Narrow" pitchFamily="34" charset="0"/>
              </a:rPr>
              <a:t> and </a:t>
            </a:r>
            <a:r>
              <a:rPr lang="en-US" sz="2800" dirty="0" smtClean="0">
                <a:solidFill>
                  <a:srgbClr val="0070C0"/>
                </a:solidFill>
                <a:latin typeface="Arial Narrow" pitchFamily="34" charset="0"/>
              </a:rPr>
              <a:t>dental abscesses </a:t>
            </a:r>
            <a:r>
              <a:rPr lang="en-US" sz="2800" dirty="0" smtClean="0">
                <a:latin typeface="Arial Narrow" pitchFamily="34" charset="0"/>
              </a:rPr>
              <a:t>and post-extraction infection</a:t>
            </a:r>
          </a:p>
          <a:p>
            <a:pPr algn="just" eaLnBrk="1" hangingPunct="1">
              <a:lnSpc>
                <a:spcPts val="2700"/>
              </a:lnSpc>
              <a:defRPr/>
            </a:pPr>
            <a:r>
              <a:rPr lang="en-US" sz="2800" b="1" u="sng" dirty="0" err="1" smtClean="0">
                <a:solidFill>
                  <a:srgbClr val="7030A0"/>
                </a:solidFill>
                <a:latin typeface="Arial Narrow" pitchFamily="34" charset="0"/>
              </a:rPr>
              <a:t>Pleuropulmonary</a:t>
            </a:r>
            <a:r>
              <a:rPr lang="en-US" sz="2800" b="1" u="sng" dirty="0" smtClean="0">
                <a:solidFill>
                  <a:srgbClr val="7030A0"/>
                </a:solidFill>
                <a:latin typeface="Arial Narrow" pitchFamily="34" charset="0"/>
              </a:rPr>
              <a:t> Infections</a:t>
            </a:r>
          </a:p>
          <a:p>
            <a:pPr algn="just" eaLnBrk="1" hangingPunct="1">
              <a:lnSpc>
                <a:spcPts val="2700"/>
              </a:lnSpc>
              <a:defRPr/>
            </a:pPr>
            <a:r>
              <a:rPr lang="en-US" sz="2800" dirty="0" smtClean="0">
                <a:latin typeface="Arial Narrow" pitchFamily="34" charset="0"/>
              </a:rPr>
              <a:t>90% of patients with community-acquired aspiration pneumonia</a:t>
            </a:r>
          </a:p>
          <a:p>
            <a:pPr algn="just" eaLnBrk="1" hangingPunct="1">
              <a:lnSpc>
                <a:spcPts val="2700"/>
              </a:lnSpc>
              <a:defRPr/>
            </a:pPr>
            <a:r>
              <a:rPr lang="en-US" sz="2800" i="1" dirty="0" smtClean="0">
                <a:latin typeface="Arial Narrow" pitchFamily="34" charset="0"/>
              </a:rPr>
              <a:t>B. </a:t>
            </a:r>
            <a:r>
              <a:rPr lang="en-US" sz="2800" i="1" dirty="0" err="1" smtClean="0">
                <a:latin typeface="Arial Narrow" pitchFamily="34" charset="0"/>
              </a:rPr>
              <a:t>fragilis</a:t>
            </a:r>
            <a:r>
              <a:rPr lang="en-US" sz="2800" i="1" dirty="0" smtClean="0">
                <a:latin typeface="Arial Narrow" pitchFamily="34" charset="0"/>
              </a:rPr>
              <a:t> </a:t>
            </a:r>
            <a:r>
              <a:rPr lang="en-US" sz="2800" dirty="0" smtClean="0">
                <a:latin typeface="Arial Narrow" pitchFamily="34" charset="0"/>
              </a:rPr>
              <a:t>is found in 25% of lung abscesses</a:t>
            </a:r>
          </a:p>
          <a:p>
            <a:pPr algn="just" eaLnBrk="1" hangingPunct="1">
              <a:lnSpc>
                <a:spcPts val="2700"/>
              </a:lnSpc>
              <a:defRPr/>
            </a:pPr>
            <a:r>
              <a:rPr lang="en-US" sz="2800" b="1" u="sng" dirty="0" smtClean="0">
                <a:solidFill>
                  <a:srgbClr val="7030A0"/>
                </a:solidFill>
                <a:latin typeface="Arial Narrow" pitchFamily="34" charset="0"/>
              </a:rPr>
              <a:t>Intra-abdominal Infections</a:t>
            </a:r>
          </a:p>
          <a:p>
            <a:pPr algn="just" eaLnBrk="1" hangingPunct="1">
              <a:lnSpc>
                <a:spcPts val="2700"/>
              </a:lnSpc>
              <a:defRPr/>
            </a:pPr>
            <a:r>
              <a:rPr lang="en-US" sz="2800" dirty="0" smtClean="0">
                <a:latin typeface="Arial Narrow" pitchFamily="34" charset="0"/>
              </a:rPr>
              <a:t>Secondary peritonitis, Appendicitis and </a:t>
            </a:r>
            <a:r>
              <a:rPr lang="en-US" sz="2800" dirty="0" smtClean="0">
                <a:solidFill>
                  <a:srgbClr val="0070C0"/>
                </a:solidFill>
                <a:latin typeface="Arial Narrow" pitchFamily="34" charset="0"/>
              </a:rPr>
              <a:t>Abdominal abscesses</a:t>
            </a:r>
          </a:p>
          <a:p>
            <a:pPr algn="just" eaLnBrk="1" hangingPunct="1">
              <a:lnSpc>
                <a:spcPts val="2700"/>
              </a:lnSpc>
              <a:buFont typeface="Wingdings 2" pitchFamily="18" charset="2"/>
              <a:buNone/>
              <a:defRPr/>
            </a:pPr>
            <a:endParaRPr lang="en-US" sz="28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324</a:t>
            </a:fld>
            <a:endParaRPr lang="ar-SA" altLang="en-US"/>
          </a:p>
        </p:txBody>
      </p:sp>
    </p:spTree>
  </p:cSld>
  <p:clrMapOvr>
    <a:masterClrMapping/>
  </p:clrMapOvr>
  <p:transition/>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400"/>
            <a:ext cx="8229600" cy="563563"/>
          </a:xfrm>
        </p:spPr>
        <p:txBody>
          <a:bodyPr>
            <a:normAutofit fontScale="90000"/>
          </a:bodyPr>
          <a:lstStyle/>
          <a:p>
            <a:pPr eaLnBrk="1" fontAlgn="auto" hangingPunct="1">
              <a:spcAft>
                <a:spcPts val="0"/>
              </a:spcAft>
              <a:defRPr/>
            </a:pPr>
            <a:r>
              <a:rPr lang="en-US" b="1" dirty="0" smtClean="0">
                <a:solidFill>
                  <a:srgbClr val="FF0000"/>
                </a:solidFill>
                <a:latin typeface="Arial Narrow" pitchFamily="34" charset="0"/>
              </a:rPr>
              <a:t>Anaerobic Gram-Negative Infections</a:t>
            </a:r>
            <a:endParaRPr lang="en-US" b="1" dirty="0">
              <a:solidFill>
                <a:schemeClr val="tx2">
                  <a:satMod val="130000"/>
                </a:schemeClr>
              </a:solidFill>
            </a:endParaRPr>
          </a:p>
        </p:txBody>
      </p:sp>
      <p:sp>
        <p:nvSpPr>
          <p:cNvPr id="315395" name="Content Placeholder 4"/>
          <p:cNvSpPr>
            <a:spLocks noGrp="1"/>
          </p:cNvSpPr>
          <p:nvPr>
            <p:ph idx="1"/>
          </p:nvPr>
        </p:nvSpPr>
        <p:spPr>
          <a:xfrm>
            <a:off x="228600" y="762000"/>
            <a:ext cx="8763000" cy="5943600"/>
          </a:xfrm>
        </p:spPr>
        <p:txBody>
          <a:bodyPr/>
          <a:lstStyle/>
          <a:p>
            <a:pPr algn="just" eaLnBrk="1" hangingPunct="1">
              <a:lnSpc>
                <a:spcPts val="3600"/>
              </a:lnSpc>
            </a:pPr>
            <a:r>
              <a:rPr lang="en-US" sz="2800" b="1" u="sng" smtClean="0">
                <a:solidFill>
                  <a:srgbClr val="7030A0"/>
                </a:solidFill>
                <a:latin typeface="Arial Narrow" pitchFamily="34" charset="0"/>
              </a:rPr>
              <a:t>Gynecoloical Infections</a:t>
            </a:r>
          </a:p>
          <a:p>
            <a:pPr algn="just" eaLnBrk="1" hangingPunct="1">
              <a:lnSpc>
                <a:spcPts val="3600"/>
              </a:lnSpc>
            </a:pPr>
            <a:r>
              <a:rPr lang="en-US" sz="2600" smtClean="0">
                <a:latin typeface="Arial Narrow" pitchFamily="34" charset="0"/>
              </a:rPr>
              <a:t>Bacterial vaginosis; soft tissue perineal, tubo-ovarian, </a:t>
            </a:r>
            <a:r>
              <a:rPr lang="en-US" sz="2600" smtClean="0">
                <a:solidFill>
                  <a:srgbClr val="0070C0"/>
                </a:solidFill>
                <a:latin typeface="Arial Narrow" pitchFamily="34" charset="0"/>
              </a:rPr>
              <a:t>pelvic and vulvar abscesses</a:t>
            </a:r>
            <a:r>
              <a:rPr lang="en-US" sz="2600" smtClean="0">
                <a:latin typeface="Arial Narrow" pitchFamily="34" charset="0"/>
              </a:rPr>
              <a:t>; endometritis; salpingitis; pelvic cellulitis; </a:t>
            </a:r>
            <a:r>
              <a:rPr lang="en-US" sz="2600" smtClean="0">
                <a:solidFill>
                  <a:srgbClr val="0070C0"/>
                </a:solidFill>
                <a:latin typeface="Arial Narrow" pitchFamily="34" charset="0"/>
              </a:rPr>
              <a:t>intrauterine device–associated infection; septic abortion and postsurgical obstetric and gynecologic infections</a:t>
            </a:r>
          </a:p>
          <a:p>
            <a:pPr algn="just" eaLnBrk="1" hangingPunct="1">
              <a:lnSpc>
                <a:spcPts val="3600"/>
              </a:lnSpc>
            </a:pPr>
            <a:r>
              <a:rPr lang="en-US" sz="2600" b="1" u="sng" smtClean="0">
                <a:solidFill>
                  <a:srgbClr val="7030A0"/>
                </a:solidFill>
                <a:latin typeface="Arial Narrow" pitchFamily="34" charset="0"/>
              </a:rPr>
              <a:t>Skin and Soft Tissues Infections</a:t>
            </a:r>
          </a:p>
          <a:p>
            <a:pPr algn="just" eaLnBrk="1" hangingPunct="1">
              <a:lnSpc>
                <a:spcPts val="3600"/>
              </a:lnSpc>
            </a:pPr>
            <a:r>
              <a:rPr lang="en-US" sz="2600" smtClean="0">
                <a:latin typeface="Arial Narrow" pitchFamily="34" charset="0"/>
              </a:rPr>
              <a:t>Infected cutaneous ulcers, secondary diaper rash</a:t>
            </a:r>
          </a:p>
          <a:p>
            <a:pPr algn="just" eaLnBrk="1" hangingPunct="1">
              <a:lnSpc>
                <a:spcPts val="3600"/>
              </a:lnSpc>
            </a:pPr>
            <a:r>
              <a:rPr lang="en-US" sz="2600" smtClean="0">
                <a:latin typeface="Arial Narrow" pitchFamily="34" charset="0"/>
              </a:rPr>
              <a:t>Cutaneous and subcutaneous abscesses, </a:t>
            </a:r>
            <a:r>
              <a:rPr lang="en-US" sz="2600" smtClean="0">
                <a:solidFill>
                  <a:srgbClr val="0070C0"/>
                </a:solidFill>
                <a:latin typeface="Arial Narrow" pitchFamily="34" charset="0"/>
              </a:rPr>
              <a:t>breast abscesses</a:t>
            </a:r>
          </a:p>
          <a:p>
            <a:pPr algn="just" eaLnBrk="1" hangingPunct="1">
              <a:lnSpc>
                <a:spcPts val="3600"/>
              </a:lnSpc>
            </a:pPr>
            <a:r>
              <a:rPr lang="en-US" sz="2600" smtClean="0">
                <a:latin typeface="Arial Narrow" pitchFamily="34" charset="0"/>
              </a:rPr>
              <a:t>Necrotizing fasciitis, necrotizing synergistic cellulitis, gas gangrene</a:t>
            </a:r>
          </a:p>
          <a:p>
            <a:pPr algn="just" eaLnBrk="1" hangingPunct="1">
              <a:lnSpc>
                <a:spcPts val="3600"/>
              </a:lnSpc>
            </a:pPr>
            <a:r>
              <a:rPr lang="en-US" sz="2600" b="1" u="sng" smtClean="0">
                <a:solidFill>
                  <a:srgbClr val="7030A0"/>
                </a:solidFill>
                <a:latin typeface="Arial Narrow" pitchFamily="34" charset="0"/>
              </a:rPr>
              <a:t>Osteomyelitis and septic arthritis</a:t>
            </a:r>
          </a:p>
          <a:p>
            <a:pPr algn="just" eaLnBrk="1" hangingPunct="1">
              <a:lnSpc>
                <a:spcPts val="3600"/>
              </a:lnSpc>
            </a:pPr>
            <a:r>
              <a:rPr lang="en-US" sz="2600" b="1" u="sng" smtClean="0">
                <a:solidFill>
                  <a:srgbClr val="7030A0"/>
                </a:solidFill>
                <a:latin typeface="Arial Narrow" pitchFamily="34" charset="0"/>
              </a:rPr>
              <a:t>Bacteremia (5-15%)</a:t>
            </a:r>
          </a:p>
        </p:txBody>
      </p:sp>
      <p:sp>
        <p:nvSpPr>
          <p:cNvPr id="3" name="Footer Placeholder 2"/>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325</a:t>
            </a:fld>
            <a:endParaRPr lang="ar-SA" altLang="en-US"/>
          </a:p>
        </p:txBody>
      </p:sp>
    </p:spTree>
  </p:cSld>
  <p:clrMapOvr>
    <a:masterClrMapping/>
  </p:clrMapOvr>
  <p:transition/>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533400"/>
          </a:xfrm>
        </p:spPr>
        <p:txBody>
          <a:bodyPr>
            <a:noAutofit/>
          </a:bodyPr>
          <a:lstStyle/>
          <a:p>
            <a:pPr eaLnBrk="1" fontAlgn="auto" hangingPunct="1">
              <a:spcAft>
                <a:spcPts val="0"/>
              </a:spcAft>
              <a:defRPr/>
            </a:pPr>
            <a:r>
              <a:rPr lang="en-US" b="1" dirty="0" err="1" smtClean="0">
                <a:solidFill>
                  <a:srgbClr val="FF0000"/>
                </a:solidFill>
                <a:latin typeface="Arial Narrow" pitchFamily="34" charset="0"/>
              </a:rPr>
              <a:t>Bacteroides</a:t>
            </a:r>
            <a:r>
              <a:rPr lang="en-US" b="1" dirty="0" smtClean="0">
                <a:solidFill>
                  <a:srgbClr val="FF0000"/>
                </a:solidFill>
                <a:latin typeface="Arial Narrow" pitchFamily="34" charset="0"/>
              </a:rPr>
              <a:t> Virulence Factors</a:t>
            </a:r>
            <a:endParaRPr lang="en-US" b="1" dirty="0">
              <a:solidFill>
                <a:schemeClr val="tx2">
                  <a:satMod val="130000"/>
                </a:schemeClr>
              </a:solidFill>
            </a:endParaRPr>
          </a:p>
        </p:txBody>
      </p:sp>
      <p:sp>
        <p:nvSpPr>
          <p:cNvPr id="5" name="Content Placeholder 4"/>
          <p:cNvSpPr>
            <a:spLocks noGrp="1"/>
          </p:cNvSpPr>
          <p:nvPr>
            <p:ph idx="1"/>
          </p:nvPr>
        </p:nvSpPr>
        <p:spPr>
          <a:xfrm>
            <a:off x="609600" y="1143000"/>
            <a:ext cx="8229600" cy="5562600"/>
          </a:xfrm>
        </p:spPr>
        <p:txBody>
          <a:bodyPr>
            <a:normAutofit fontScale="92500" lnSpcReduction="20000"/>
          </a:bodyPr>
          <a:lstStyle/>
          <a:p>
            <a:pPr marL="365760" indent="-283464" algn="just" eaLnBrk="1" fontAlgn="auto" hangingPunct="1">
              <a:spcAft>
                <a:spcPts val="0"/>
              </a:spcAft>
              <a:buFont typeface="Wingdings 2"/>
              <a:buChar char=""/>
              <a:defRPr/>
            </a:pPr>
            <a:r>
              <a:rPr lang="en-US" b="1" dirty="0" smtClean="0">
                <a:solidFill>
                  <a:srgbClr val="0070C0"/>
                </a:solidFill>
                <a:latin typeface="Arial Narrow" pitchFamily="34" charset="0"/>
              </a:rPr>
              <a:t>Polysaccharide capsule</a:t>
            </a:r>
          </a:p>
          <a:p>
            <a:pPr marL="640080" lvl="1" indent="-237744" algn="just" eaLnBrk="1" fontAlgn="auto" hangingPunct="1">
              <a:spcAft>
                <a:spcPts val="0"/>
              </a:spcAft>
              <a:buFont typeface="Verdana"/>
              <a:buChar char="◦"/>
              <a:defRPr/>
            </a:pPr>
            <a:r>
              <a:rPr lang="en-US" dirty="0" err="1" smtClean="0">
                <a:latin typeface="Arial Narrow" pitchFamily="34" charset="0"/>
              </a:rPr>
              <a:t>Antiphagocytic</a:t>
            </a:r>
            <a:r>
              <a:rPr lang="en-US" dirty="0" smtClean="0">
                <a:latin typeface="Arial Narrow" pitchFamily="34" charset="0"/>
              </a:rPr>
              <a:t> and adhesive</a:t>
            </a:r>
          </a:p>
          <a:p>
            <a:pPr marL="365760" indent="-283464" algn="just" eaLnBrk="1" fontAlgn="auto" hangingPunct="1">
              <a:spcAft>
                <a:spcPts val="0"/>
              </a:spcAft>
              <a:buFont typeface="Wingdings 2"/>
              <a:buChar char=""/>
              <a:defRPr/>
            </a:pPr>
            <a:r>
              <a:rPr lang="en-US" b="1" dirty="0" err="1" smtClean="0">
                <a:solidFill>
                  <a:srgbClr val="0070C0"/>
                </a:solidFill>
                <a:latin typeface="Arial Narrow" pitchFamily="34" charset="0"/>
              </a:rPr>
              <a:t>Lipopolysaccharide</a:t>
            </a:r>
            <a:r>
              <a:rPr lang="en-US" b="1" dirty="0" smtClean="0">
                <a:solidFill>
                  <a:srgbClr val="0070C0"/>
                </a:solidFill>
                <a:latin typeface="Arial Narrow" pitchFamily="34" charset="0"/>
              </a:rPr>
              <a:t> </a:t>
            </a:r>
          </a:p>
          <a:p>
            <a:pPr marL="640080" lvl="1" indent="-237744" algn="just" eaLnBrk="1" fontAlgn="auto" hangingPunct="1">
              <a:spcAft>
                <a:spcPts val="0"/>
              </a:spcAft>
              <a:buFont typeface="Verdana"/>
              <a:buChar char="◦"/>
              <a:defRPr/>
            </a:pPr>
            <a:r>
              <a:rPr lang="en-US" dirty="0" smtClean="0">
                <a:latin typeface="Arial Narrow" pitchFamily="34" charset="0"/>
              </a:rPr>
              <a:t>Stimulates leucocytes migration and </a:t>
            </a:r>
            <a:r>
              <a:rPr lang="en-US" dirty="0" err="1" smtClean="0">
                <a:latin typeface="Arial Narrow" pitchFamily="34" charset="0"/>
              </a:rPr>
              <a:t>chemotaxis</a:t>
            </a:r>
            <a:endParaRPr lang="en-US" dirty="0" smtClean="0">
              <a:latin typeface="Arial Narrow" pitchFamily="34" charset="0"/>
            </a:endParaRPr>
          </a:p>
          <a:p>
            <a:pPr marL="365760" indent="-283464" algn="just" eaLnBrk="1" fontAlgn="auto" hangingPunct="1">
              <a:spcAft>
                <a:spcPts val="0"/>
              </a:spcAft>
              <a:buFont typeface="Wingdings 2"/>
              <a:buChar char=""/>
              <a:defRPr/>
            </a:pPr>
            <a:r>
              <a:rPr lang="en-US" b="1" dirty="0" smtClean="0">
                <a:solidFill>
                  <a:srgbClr val="0070C0"/>
                </a:solidFill>
                <a:latin typeface="Arial Narrow" pitchFamily="34" charset="0"/>
              </a:rPr>
              <a:t>Agglutinins</a:t>
            </a:r>
          </a:p>
          <a:p>
            <a:pPr marL="640080" lvl="1" indent="-237744" algn="just" eaLnBrk="1" fontAlgn="auto" hangingPunct="1">
              <a:spcAft>
                <a:spcPts val="0"/>
              </a:spcAft>
              <a:buFont typeface="Verdana"/>
              <a:buChar char="◦"/>
              <a:defRPr/>
            </a:pPr>
            <a:r>
              <a:rPr lang="en-US" dirty="0" smtClean="0">
                <a:latin typeface="Arial Narrow" pitchFamily="34" charset="0"/>
              </a:rPr>
              <a:t>Enhance adherence</a:t>
            </a:r>
          </a:p>
          <a:p>
            <a:pPr marL="365760" indent="-283464" algn="just" eaLnBrk="1" fontAlgn="auto" hangingPunct="1">
              <a:spcAft>
                <a:spcPts val="0"/>
              </a:spcAft>
              <a:buFont typeface="Wingdings 2"/>
              <a:buChar char=""/>
              <a:defRPr/>
            </a:pPr>
            <a:r>
              <a:rPr lang="en-US" b="1" dirty="0" smtClean="0">
                <a:solidFill>
                  <a:srgbClr val="0070C0"/>
                </a:solidFill>
                <a:latin typeface="Arial Narrow" pitchFamily="34" charset="0"/>
              </a:rPr>
              <a:t>Histolytic enzymes</a:t>
            </a:r>
          </a:p>
          <a:p>
            <a:pPr marL="640080" lvl="1" indent="-237744" algn="just" eaLnBrk="1" fontAlgn="auto" hangingPunct="1">
              <a:spcAft>
                <a:spcPts val="0"/>
              </a:spcAft>
              <a:buFont typeface="Verdana"/>
              <a:buChar char="◦"/>
              <a:defRPr/>
            </a:pPr>
            <a:r>
              <a:rPr lang="en-US" dirty="0" smtClean="0">
                <a:latin typeface="Arial Narrow" pitchFamily="34" charset="0"/>
              </a:rPr>
              <a:t>Tissues destruction, inactivates </a:t>
            </a:r>
            <a:r>
              <a:rPr lang="en-US" dirty="0" err="1" smtClean="0">
                <a:latin typeface="Arial Narrow" pitchFamily="34" charset="0"/>
              </a:rPr>
              <a:t>Immunogloublins</a:t>
            </a:r>
            <a:endParaRPr lang="en-US" dirty="0" smtClean="0">
              <a:latin typeface="Arial Narrow" pitchFamily="34" charset="0"/>
            </a:endParaRPr>
          </a:p>
          <a:p>
            <a:pPr marL="365760" indent="-283464" algn="just" eaLnBrk="1" fontAlgn="auto" hangingPunct="1">
              <a:spcAft>
                <a:spcPts val="0"/>
              </a:spcAft>
              <a:buFont typeface="Wingdings 2"/>
              <a:buChar char=""/>
              <a:defRPr/>
            </a:pPr>
            <a:r>
              <a:rPr lang="en-US" b="1" dirty="0" smtClean="0">
                <a:solidFill>
                  <a:srgbClr val="0070C0"/>
                </a:solidFill>
                <a:latin typeface="Arial Narrow" pitchFamily="34" charset="0"/>
              </a:rPr>
              <a:t>Oxygen tolerance</a:t>
            </a:r>
          </a:p>
          <a:p>
            <a:pPr marL="640080" lvl="1" indent="-237744" algn="just" eaLnBrk="1" fontAlgn="auto" hangingPunct="1">
              <a:spcAft>
                <a:spcPts val="0"/>
              </a:spcAft>
              <a:buFont typeface="Verdana"/>
              <a:buChar char="◦"/>
              <a:defRPr/>
            </a:pPr>
            <a:r>
              <a:rPr lang="en-US" dirty="0" err="1" smtClean="0">
                <a:latin typeface="Arial Narrow" pitchFamily="34" charset="0"/>
              </a:rPr>
              <a:t>Catalase</a:t>
            </a:r>
            <a:r>
              <a:rPr lang="en-US" dirty="0" smtClean="0">
                <a:latin typeface="Arial Narrow" pitchFamily="34" charset="0"/>
              </a:rPr>
              <a:t> and superoxide dismutase</a:t>
            </a:r>
          </a:p>
          <a:p>
            <a:pPr marL="365760" indent="-283464" algn="just" eaLnBrk="1" fontAlgn="auto" hangingPunct="1">
              <a:spcAft>
                <a:spcPts val="0"/>
              </a:spcAft>
              <a:buFont typeface="Wingdings 2"/>
              <a:buChar char=""/>
              <a:defRPr/>
            </a:pPr>
            <a:r>
              <a:rPr lang="en-US" b="1" dirty="0" smtClean="0">
                <a:solidFill>
                  <a:srgbClr val="0070C0"/>
                </a:solidFill>
                <a:latin typeface="Arial Narrow" pitchFamily="34" charset="0"/>
              </a:rPr>
              <a:t>Beta-lactamases</a:t>
            </a:r>
          </a:p>
          <a:p>
            <a:pPr marL="640398" lvl="1" indent="-283464" algn="just" eaLnBrk="1" fontAlgn="auto" hangingPunct="1">
              <a:spcAft>
                <a:spcPts val="0"/>
              </a:spcAft>
              <a:buFont typeface="Wingdings 2"/>
              <a:buChar char=""/>
              <a:defRPr/>
            </a:pPr>
            <a:r>
              <a:rPr lang="en-US" dirty="0" smtClean="0">
                <a:latin typeface="Arial Narrow" pitchFamily="34" charset="0"/>
              </a:rPr>
              <a:t>Inactivates </a:t>
            </a:r>
            <a:r>
              <a:rPr lang="en-US" dirty="0" err="1" smtClean="0">
                <a:latin typeface="Arial Narrow" pitchFamily="34" charset="0"/>
              </a:rPr>
              <a:t>penicillins</a:t>
            </a:r>
            <a:endParaRPr lang="en-US" dirty="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326</a:t>
            </a:fld>
            <a:endParaRPr lang="ar-SA" altLang="en-US"/>
          </a:p>
        </p:txBody>
      </p:sp>
    </p:spTree>
  </p:cSld>
  <p:clrMapOvr>
    <a:masterClrMapping/>
  </p:clrMapOvr>
  <p:transition/>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Content Placeholder 2"/>
          <p:cNvSpPr>
            <a:spLocks noGrp="1"/>
          </p:cNvSpPr>
          <p:nvPr>
            <p:ph idx="1"/>
          </p:nvPr>
        </p:nvSpPr>
        <p:spPr>
          <a:xfrm>
            <a:off x="304800" y="152400"/>
            <a:ext cx="8686800" cy="6553200"/>
          </a:xfrm>
        </p:spPr>
        <p:txBody>
          <a:bodyPr/>
          <a:lstStyle/>
          <a:p>
            <a:pPr algn="just" eaLnBrk="1" hangingPunct="1">
              <a:lnSpc>
                <a:spcPts val="3400"/>
              </a:lnSpc>
            </a:pPr>
            <a:r>
              <a:rPr lang="en-US" sz="2800" b="1" dirty="0" smtClean="0">
                <a:solidFill>
                  <a:srgbClr val="7030A0"/>
                </a:solidFill>
                <a:latin typeface="Arial Narrow" pitchFamily="34" charset="0"/>
              </a:rPr>
              <a:t>Diagnosis</a:t>
            </a:r>
          </a:p>
          <a:p>
            <a:pPr algn="just" eaLnBrk="1" hangingPunct="1">
              <a:lnSpc>
                <a:spcPts val="3400"/>
              </a:lnSpc>
            </a:pPr>
            <a:r>
              <a:rPr lang="en-US" sz="2800" dirty="0" smtClean="0">
                <a:latin typeface="Arial Narrow" pitchFamily="34" charset="0"/>
              </a:rPr>
              <a:t>Direct-needle aspiration is the best method of obtaining a culture</a:t>
            </a:r>
          </a:p>
          <a:p>
            <a:pPr algn="just" eaLnBrk="1" hangingPunct="1">
              <a:lnSpc>
                <a:spcPts val="3400"/>
              </a:lnSpc>
            </a:pPr>
            <a:r>
              <a:rPr lang="en-US" sz="2800" dirty="0" smtClean="0">
                <a:latin typeface="Arial Narrow" pitchFamily="34" charset="0"/>
              </a:rPr>
              <a:t>Specimens obtained from normally sterile sites, such as blood or spinal, joint, or peritoneal fluids</a:t>
            </a:r>
          </a:p>
          <a:p>
            <a:pPr algn="just" eaLnBrk="1" hangingPunct="1">
              <a:lnSpc>
                <a:spcPts val="3400"/>
              </a:lnSpc>
            </a:pPr>
            <a:r>
              <a:rPr lang="en-US" sz="2800" dirty="0" err="1" smtClean="0">
                <a:latin typeface="Arial Narrow" pitchFamily="34" charset="0"/>
              </a:rPr>
              <a:t>Bacteroides</a:t>
            </a:r>
            <a:r>
              <a:rPr lang="en-US" sz="2800" dirty="0" smtClean="0">
                <a:latin typeface="Arial Narrow" pitchFamily="34" charset="0"/>
              </a:rPr>
              <a:t> can be isolated </a:t>
            </a:r>
            <a:r>
              <a:rPr lang="en-US" sz="2800" dirty="0" err="1" smtClean="0">
                <a:latin typeface="Arial Narrow" pitchFamily="34" charset="0"/>
              </a:rPr>
              <a:t>anaerobically</a:t>
            </a:r>
            <a:r>
              <a:rPr lang="en-US" sz="2800" dirty="0" smtClean="0">
                <a:latin typeface="Arial Narrow" pitchFamily="34" charset="0"/>
              </a:rPr>
              <a:t> on blood agar containing </a:t>
            </a:r>
            <a:r>
              <a:rPr lang="en-US" sz="2800" b="1" dirty="0" err="1" smtClean="0">
                <a:solidFill>
                  <a:srgbClr val="0070C0"/>
                </a:solidFill>
                <a:latin typeface="Arial Narrow" pitchFamily="34" charset="0"/>
              </a:rPr>
              <a:t>kanamycin</a:t>
            </a:r>
            <a:r>
              <a:rPr lang="en-US" sz="2800" b="1" dirty="0" smtClean="0">
                <a:solidFill>
                  <a:srgbClr val="0070C0"/>
                </a:solidFill>
                <a:latin typeface="Arial Narrow" pitchFamily="34" charset="0"/>
              </a:rPr>
              <a:t> and vancomycin </a:t>
            </a:r>
            <a:r>
              <a:rPr lang="en-US" sz="2800" dirty="0" smtClean="0">
                <a:latin typeface="Arial Narrow" pitchFamily="34" charset="0"/>
              </a:rPr>
              <a:t>to inhibit unwanted bacteria and incubated </a:t>
            </a:r>
            <a:r>
              <a:rPr lang="en-US" sz="2800" dirty="0" err="1" smtClean="0">
                <a:latin typeface="Arial Narrow" pitchFamily="34" charset="0"/>
              </a:rPr>
              <a:t>anaerobiacally</a:t>
            </a:r>
            <a:endParaRPr lang="en-US" sz="2800" dirty="0" smtClean="0">
              <a:latin typeface="Arial Narrow" pitchFamily="34" charset="0"/>
            </a:endParaRPr>
          </a:p>
          <a:p>
            <a:pPr algn="just" eaLnBrk="1" hangingPunct="1">
              <a:lnSpc>
                <a:spcPts val="3400"/>
              </a:lnSpc>
            </a:pPr>
            <a:r>
              <a:rPr lang="en-US" sz="2800" b="1" dirty="0" smtClean="0">
                <a:solidFill>
                  <a:srgbClr val="7030A0"/>
                </a:solidFill>
                <a:latin typeface="Arial Narrow" pitchFamily="34" charset="0"/>
              </a:rPr>
              <a:t>Treatment</a:t>
            </a:r>
          </a:p>
          <a:p>
            <a:pPr algn="just" eaLnBrk="1" hangingPunct="1">
              <a:lnSpc>
                <a:spcPts val="3400"/>
              </a:lnSpc>
            </a:pPr>
            <a:r>
              <a:rPr lang="en-US" sz="2800" dirty="0" smtClean="0">
                <a:latin typeface="Arial Narrow" pitchFamily="34" charset="0"/>
              </a:rPr>
              <a:t>Directed at all major aerobic and anaerobic pathogens</a:t>
            </a:r>
          </a:p>
          <a:p>
            <a:pPr algn="just" eaLnBrk="1" hangingPunct="1">
              <a:lnSpc>
                <a:spcPts val="3400"/>
              </a:lnSpc>
            </a:pPr>
            <a:r>
              <a:rPr lang="en-US" sz="2800" dirty="0" err="1" smtClean="0">
                <a:latin typeface="Arial Narrow" pitchFamily="34" charset="0"/>
              </a:rPr>
              <a:t>Clindamycin</a:t>
            </a:r>
            <a:r>
              <a:rPr lang="en-US" sz="2800" dirty="0" smtClean="0">
                <a:latin typeface="Arial Narrow" pitchFamily="34" charset="0"/>
              </a:rPr>
              <a:t>, cefoxitin and </a:t>
            </a:r>
            <a:r>
              <a:rPr lang="en-US" sz="2800" dirty="0" err="1" smtClean="0">
                <a:latin typeface="Arial Narrow" pitchFamily="34" charset="0"/>
              </a:rPr>
              <a:t>cefotetan</a:t>
            </a:r>
            <a:endParaRPr lang="en-US" sz="2800" dirty="0" smtClean="0">
              <a:latin typeface="Arial Narrow" pitchFamily="34" charset="0"/>
            </a:endParaRPr>
          </a:p>
          <a:p>
            <a:pPr algn="just" eaLnBrk="1" hangingPunct="1">
              <a:lnSpc>
                <a:spcPts val="3400"/>
              </a:lnSpc>
            </a:pPr>
            <a:r>
              <a:rPr lang="en-US" sz="2800" dirty="0" smtClean="0">
                <a:latin typeface="Arial Narrow" pitchFamily="34" charset="0"/>
              </a:rPr>
              <a:t>Almost sensitive to metronidazole, carbapenems, chloramphenicol and combinations of penicillin/</a:t>
            </a:r>
            <a:r>
              <a:rPr lang="el-GR" sz="2800" dirty="0" smtClean="0">
                <a:latin typeface="Arial Narrow" pitchFamily="34" charset="0"/>
              </a:rPr>
              <a:t>β</a:t>
            </a:r>
            <a:r>
              <a:rPr lang="en-US" sz="2800" dirty="0" smtClean="0">
                <a:latin typeface="Arial Narrow" pitchFamily="34" charset="0"/>
              </a:rPr>
              <a:t>-lactamase inhibitors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327</a:t>
            </a:fld>
            <a:endParaRPr lang="ar-SA" altLang="en-US"/>
          </a:p>
        </p:txBody>
      </p:sp>
    </p:spTree>
  </p:cSld>
  <p:clrMapOvr>
    <a:masterClrMapping/>
  </p:clrMapOvr>
  <p:transition/>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Content Placeholder 2"/>
          <p:cNvSpPr>
            <a:spLocks noGrp="1"/>
          </p:cNvSpPr>
          <p:nvPr>
            <p:ph idx="1"/>
          </p:nvPr>
        </p:nvSpPr>
        <p:spPr>
          <a:xfrm>
            <a:off x="304800" y="228600"/>
            <a:ext cx="8686800" cy="6096000"/>
          </a:xfrm>
        </p:spPr>
        <p:txBody>
          <a:bodyPr/>
          <a:lstStyle/>
          <a:p>
            <a:pPr algn="just" eaLnBrk="1" hangingPunct="1">
              <a:lnSpc>
                <a:spcPts val="4200"/>
              </a:lnSpc>
            </a:pPr>
            <a:r>
              <a:rPr lang="en-US" sz="2800" b="1" smtClean="0">
                <a:solidFill>
                  <a:srgbClr val="7030A0"/>
                </a:solidFill>
                <a:latin typeface="Arial Narrow" pitchFamily="34" charset="0"/>
              </a:rPr>
              <a:t>Prevention and Control</a:t>
            </a:r>
          </a:p>
          <a:p>
            <a:pPr algn="just" eaLnBrk="1" hangingPunct="1">
              <a:lnSpc>
                <a:spcPts val="4200"/>
              </a:lnSpc>
            </a:pPr>
            <a:r>
              <a:rPr lang="en-US" sz="2800" smtClean="0">
                <a:latin typeface="Arial Narrow" pitchFamily="34" charset="0"/>
              </a:rPr>
              <a:t>Avoiding conditions that reduce the redox potential of the tissues</a:t>
            </a:r>
          </a:p>
          <a:p>
            <a:pPr algn="just" eaLnBrk="1" hangingPunct="1">
              <a:lnSpc>
                <a:spcPts val="4200"/>
              </a:lnSpc>
            </a:pPr>
            <a:r>
              <a:rPr lang="en-US" sz="2800" smtClean="0">
                <a:latin typeface="Arial Narrow" pitchFamily="34" charset="0"/>
              </a:rPr>
              <a:t>Preventing the introduction of anaerobes of the normal flora to wounds, closed cavities, or other sites prone to infection</a:t>
            </a:r>
          </a:p>
          <a:p>
            <a:pPr algn="just" eaLnBrk="1" hangingPunct="1">
              <a:lnSpc>
                <a:spcPts val="4200"/>
              </a:lnSpc>
            </a:pPr>
            <a:r>
              <a:rPr lang="en-US" sz="2800" smtClean="0">
                <a:latin typeface="Arial Narrow" pitchFamily="34" charset="0"/>
              </a:rPr>
              <a:t>Surgical intervention, abscesses drainage and antibiotic treatment</a:t>
            </a:r>
          </a:p>
          <a:p>
            <a:pPr algn="just" eaLnBrk="1" hangingPunct="1">
              <a:lnSpc>
                <a:spcPts val="4200"/>
              </a:lnSpc>
            </a:pPr>
            <a:r>
              <a:rPr lang="en-US" sz="2800" smtClean="0">
                <a:latin typeface="Arial Narrow" pitchFamily="34" charset="0"/>
              </a:rPr>
              <a:t>Prophylactic therapy are used when medical procedure disrupt the mucosa or if disruption of mucosa causing trauma</a:t>
            </a:r>
          </a:p>
          <a:p>
            <a:pPr algn="just" eaLnBrk="1" hangingPunct="1">
              <a:lnSpc>
                <a:spcPts val="4200"/>
              </a:lnSpc>
            </a:pPr>
            <a:r>
              <a:rPr lang="en-US" sz="2800" smtClean="0">
                <a:latin typeface="Arial Narrow" pitchFamily="34" charset="0"/>
              </a:rPr>
              <a:t>No vaccines are available</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328</a:t>
            </a:fld>
            <a:endParaRPr lang="ar-SA" altLang="en-US"/>
          </a:p>
        </p:txBody>
      </p:sp>
    </p:spTree>
  </p:cSld>
  <p:clrMapOvr>
    <a:masterClrMapping/>
  </p:clrMapOvr>
  <p:transition/>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Title 3"/>
          <p:cNvSpPr>
            <a:spLocks noGrp="1"/>
          </p:cNvSpPr>
          <p:nvPr>
            <p:ph type="title"/>
          </p:nvPr>
        </p:nvSpPr>
        <p:spPr>
          <a:xfrm>
            <a:off x="457200" y="457200"/>
            <a:ext cx="8229600" cy="1143000"/>
          </a:xfrm>
        </p:spPr>
        <p:txBody>
          <a:bodyPr/>
          <a:lstStyle/>
          <a:p>
            <a:pPr eaLnBrk="1" hangingPunct="1"/>
            <a:r>
              <a:rPr lang="en-GB" altLang="en-US" sz="5400" b="1" smtClean="0">
                <a:solidFill>
                  <a:srgbClr val="002060"/>
                </a:solidFill>
                <a:latin typeface="Arial Narrow" pitchFamily="34" charset="0"/>
              </a:rPr>
              <a:t>General characteristics</a:t>
            </a:r>
            <a:br>
              <a:rPr lang="en-GB" altLang="en-US" sz="5400" b="1" smtClean="0">
                <a:solidFill>
                  <a:srgbClr val="002060"/>
                </a:solidFill>
                <a:latin typeface="Arial Narrow" pitchFamily="34" charset="0"/>
              </a:rPr>
            </a:br>
            <a:r>
              <a:rPr lang="en-GB" altLang="en-US" sz="5400" b="1" smtClean="0">
                <a:solidFill>
                  <a:srgbClr val="002060"/>
                </a:solidFill>
                <a:latin typeface="Arial Narrow" pitchFamily="34" charset="0"/>
              </a:rPr>
              <a:t>Spirochetes</a:t>
            </a:r>
          </a:p>
        </p:txBody>
      </p:sp>
      <p:sp>
        <p:nvSpPr>
          <p:cNvPr id="505859" name="Content Placeholder 4"/>
          <p:cNvSpPr>
            <a:spLocks noGrp="1"/>
          </p:cNvSpPr>
          <p:nvPr>
            <p:ph idx="1"/>
          </p:nvPr>
        </p:nvSpPr>
        <p:spPr>
          <a:xfrm>
            <a:off x="228600" y="1828800"/>
            <a:ext cx="8229600" cy="4572000"/>
          </a:xfrm>
        </p:spPr>
        <p:txBody>
          <a:bodyPr/>
          <a:lstStyle/>
          <a:p>
            <a:pPr algn="just" eaLnBrk="1" hangingPunct="1"/>
            <a:r>
              <a:rPr lang="en-GB" altLang="en-US" smtClean="0">
                <a:latin typeface="Arial Narrow" pitchFamily="34" charset="0"/>
              </a:rPr>
              <a:t>Tiny (0.2 W x 6-20 </a:t>
            </a:r>
            <a:r>
              <a:rPr lang="en-GB" altLang="en-US" smtClean="0">
                <a:latin typeface="Arial Narrow" pitchFamily="34" charset="0"/>
                <a:sym typeface="Symbol" pitchFamily="18" charset="2"/>
              </a:rPr>
              <a:t>m</a:t>
            </a:r>
            <a:r>
              <a:rPr lang="en-GB" altLang="en-US" smtClean="0">
                <a:latin typeface="Arial Narrow" pitchFamily="34" charset="0"/>
              </a:rPr>
              <a:t> L</a:t>
            </a:r>
            <a:r>
              <a:rPr lang="en-GB" altLang="en-US" smtClean="0">
                <a:latin typeface="Arial Narrow" pitchFamily="34" charset="0"/>
                <a:sym typeface="Symbol" pitchFamily="18" charset="2"/>
              </a:rPr>
              <a:t>)</a:t>
            </a:r>
            <a:r>
              <a:rPr lang="en-GB" altLang="en-US" smtClean="0">
                <a:latin typeface="Arial Narrow" pitchFamily="34" charset="0"/>
              </a:rPr>
              <a:t>, thin walled, flexible, spirals (helical) that like corkscrew</a:t>
            </a:r>
          </a:p>
          <a:p>
            <a:pPr algn="just" eaLnBrk="1" hangingPunct="1"/>
            <a:r>
              <a:rPr lang="en-GB" altLang="en-US" smtClean="0">
                <a:latin typeface="Arial Narrow" pitchFamily="34" charset="0"/>
              </a:rPr>
              <a:t>They are coiled into regular helices </a:t>
            </a:r>
            <a:r>
              <a:rPr lang="en-GB" altLang="en-US" b="1" smtClean="0">
                <a:solidFill>
                  <a:srgbClr val="FF0000"/>
                </a:solidFill>
                <a:latin typeface="Arial Narrow" pitchFamily="34" charset="0"/>
              </a:rPr>
              <a:t>(6-14/cell)</a:t>
            </a:r>
          </a:p>
          <a:p>
            <a:pPr algn="just" eaLnBrk="1" hangingPunct="1"/>
            <a:r>
              <a:rPr lang="en-GB" altLang="en-US" smtClean="0">
                <a:latin typeface="Arial Narrow" pitchFamily="34" charset="0"/>
              </a:rPr>
              <a:t>Move in a unique spinning fashion via 6 thin endoflagella called axial filaments</a:t>
            </a:r>
          </a:p>
          <a:p>
            <a:pPr algn="just" eaLnBrk="1" hangingPunct="1"/>
            <a:r>
              <a:rPr lang="en-GB" altLang="en-US" smtClean="0">
                <a:latin typeface="Arial Narrow" pitchFamily="34" charset="0"/>
              </a:rPr>
              <a:t>Flagella lie between outer membrane &amp; PDG layer</a:t>
            </a:r>
          </a:p>
          <a:p>
            <a:pPr algn="just" eaLnBrk="1" hangingPunct="1"/>
            <a:r>
              <a:rPr lang="en-GB" altLang="en-US" smtClean="0">
                <a:latin typeface="Arial Narrow" pitchFamily="34" charset="0"/>
              </a:rPr>
              <a:t>Gram negative</a:t>
            </a:r>
          </a:p>
          <a:p>
            <a:pPr algn="just" eaLnBrk="1" hangingPunct="1"/>
            <a:r>
              <a:rPr lang="en-GB" altLang="en-US" smtClean="0">
                <a:latin typeface="Arial Narrow" pitchFamily="34" charset="0"/>
              </a:rPr>
              <a:t>Too small to be seen using the light microscope </a:t>
            </a:r>
          </a:p>
        </p:txBody>
      </p:sp>
      <p:sp>
        <p:nvSpPr>
          <p:cNvPr id="505861"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0586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3F3EB3DA-532B-421A-A2CE-FF2A84E2FB50}" type="slidenum">
              <a:rPr lang="ar-SA" altLang="en-US" smtClean="0">
                <a:solidFill>
                  <a:srgbClr val="898989"/>
                </a:solidFill>
                <a:latin typeface="Calibri" pitchFamily="34" charset="0"/>
              </a:rPr>
              <a:pPr eaLnBrk="1" hangingPunct="1"/>
              <a:t>329</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12530218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381000" y="198438"/>
            <a:ext cx="8229600" cy="639762"/>
          </a:xfrm>
        </p:spPr>
        <p:txBody>
          <a:bodyPr/>
          <a:lstStyle/>
          <a:p>
            <a:pPr eaLnBrk="1" hangingPunct="1"/>
            <a:r>
              <a:rPr lang="en-US" altLang="en-US" b="1" smtClean="0">
                <a:solidFill>
                  <a:srgbClr val="0070C0"/>
                </a:solidFill>
              </a:rPr>
              <a:t>A. Exotoxins</a:t>
            </a:r>
            <a:endParaRPr lang="ar-SA" altLang="en-US" b="1" smtClean="0">
              <a:solidFill>
                <a:srgbClr val="0070C0"/>
              </a:solidFill>
            </a:endParaRPr>
          </a:p>
        </p:txBody>
      </p:sp>
      <p:sp>
        <p:nvSpPr>
          <p:cNvPr id="51203" name="Content Placeholder 2"/>
          <p:cNvSpPr>
            <a:spLocks noGrp="1"/>
          </p:cNvSpPr>
          <p:nvPr>
            <p:ph idx="1"/>
          </p:nvPr>
        </p:nvSpPr>
        <p:spPr>
          <a:xfrm>
            <a:off x="381000" y="914400"/>
            <a:ext cx="8458200" cy="5410200"/>
          </a:xfrm>
        </p:spPr>
        <p:txBody>
          <a:bodyPr/>
          <a:lstStyle/>
          <a:p>
            <a:pPr marL="514350" indent="-514350" algn="just" eaLnBrk="1" hangingPunct="1">
              <a:lnSpc>
                <a:spcPct val="150000"/>
              </a:lnSpc>
              <a:buFont typeface="Aharoni" pitchFamily="2" charset="-79"/>
              <a:buAutoNum type="arabicPeriod" startAt="2"/>
            </a:pPr>
            <a:r>
              <a:rPr lang="en-US" altLang="en-US" b="1" dirty="0" smtClean="0">
                <a:solidFill>
                  <a:srgbClr val="7030A0"/>
                </a:solidFill>
                <a:latin typeface="Arial Narrow" pitchFamily="34" charset="0"/>
              </a:rPr>
              <a:t>Membrane disrupting toxins (Type II toxins)</a:t>
            </a:r>
          </a:p>
          <a:p>
            <a:pPr lvl="1" algn="just" eaLnBrk="1" hangingPunct="1">
              <a:lnSpc>
                <a:spcPct val="150000"/>
              </a:lnSpc>
            </a:pPr>
            <a:r>
              <a:rPr lang="en-US" altLang="en-US" sz="3200" dirty="0" smtClean="0">
                <a:latin typeface="Arial Narrow" pitchFamily="34" charset="0"/>
              </a:rPr>
              <a:t>Disturb host cell plasma membranes</a:t>
            </a:r>
          </a:p>
          <a:p>
            <a:pPr lvl="2" algn="just" eaLnBrk="1" hangingPunct="1"/>
            <a:r>
              <a:rPr lang="en-US" altLang="en-US" sz="3200" dirty="0" err="1" smtClean="0">
                <a:latin typeface="Arial Narrow" pitchFamily="34" charset="0"/>
              </a:rPr>
              <a:t>Leukocidins</a:t>
            </a:r>
            <a:r>
              <a:rPr lang="en-US" altLang="en-US" sz="3200" dirty="0" smtClean="0">
                <a:latin typeface="Arial Narrow" pitchFamily="34" charset="0"/>
              </a:rPr>
              <a:t> kill phagocytes</a:t>
            </a:r>
          </a:p>
          <a:p>
            <a:pPr lvl="2" algn="just" eaLnBrk="1" hangingPunct="1"/>
            <a:r>
              <a:rPr lang="en-US" altLang="en-US" sz="3200" dirty="0" err="1" smtClean="0">
                <a:latin typeface="Arial Narrow" pitchFamily="34" charset="0"/>
              </a:rPr>
              <a:t>Hemolysins</a:t>
            </a:r>
            <a:r>
              <a:rPr lang="en-US" altLang="en-US" sz="3200" dirty="0" smtClean="0">
                <a:latin typeface="Arial Narrow" pitchFamily="34" charset="0"/>
              </a:rPr>
              <a:t> destroy erythrocytes</a:t>
            </a:r>
          </a:p>
          <a:p>
            <a:pPr marL="514350" indent="-514350" eaLnBrk="1" hangingPunct="1">
              <a:lnSpc>
                <a:spcPct val="150000"/>
              </a:lnSpc>
              <a:buFont typeface="Calibri" pitchFamily="34" charset="0"/>
              <a:buAutoNum type="arabicPeriod" startAt="3"/>
            </a:pPr>
            <a:r>
              <a:rPr lang="en-US" altLang="en-US" b="1" dirty="0" err="1" smtClean="0">
                <a:solidFill>
                  <a:srgbClr val="7030A0"/>
                </a:solidFill>
                <a:latin typeface="Arial Narrow" pitchFamily="34" charset="0"/>
              </a:rPr>
              <a:t>Superantigens</a:t>
            </a:r>
            <a:r>
              <a:rPr lang="en-US" altLang="en-US" b="1" dirty="0" smtClean="0">
                <a:solidFill>
                  <a:srgbClr val="7030A0"/>
                </a:solidFill>
                <a:latin typeface="Arial Narrow" pitchFamily="34" charset="0"/>
              </a:rPr>
              <a:t> (Type I toxins)</a:t>
            </a:r>
            <a:endParaRPr lang="en-US" altLang="en-US" dirty="0" smtClean="0">
              <a:solidFill>
                <a:srgbClr val="7030A0"/>
              </a:solidFill>
              <a:latin typeface="Arial Narrow" pitchFamily="34" charset="0"/>
            </a:endParaRPr>
          </a:p>
          <a:p>
            <a:pPr lvl="1" eaLnBrk="1" hangingPunct="1">
              <a:lnSpc>
                <a:spcPct val="150000"/>
              </a:lnSpc>
            </a:pPr>
            <a:r>
              <a:rPr lang="en-US" altLang="en-US" sz="3200" dirty="0" smtClean="0">
                <a:latin typeface="Arial Narrow" pitchFamily="34" charset="0"/>
              </a:rPr>
              <a:t>Provoke intense immune responses</a:t>
            </a:r>
          </a:p>
          <a:p>
            <a:pPr lvl="1" eaLnBrk="1" hangingPunct="1">
              <a:lnSpc>
                <a:spcPct val="150000"/>
              </a:lnSpc>
            </a:pPr>
            <a:r>
              <a:rPr lang="en-US" altLang="en-US" dirty="0" smtClean="0">
                <a:latin typeface="Arial Narrow" pitchFamily="34" charset="0"/>
              </a:rPr>
              <a:t>TSST(</a:t>
            </a:r>
            <a:r>
              <a:rPr lang="en-US" b="1" dirty="0" smtClean="0"/>
              <a:t>Toxic </a:t>
            </a:r>
            <a:r>
              <a:rPr lang="en-US" b="1" dirty="0"/>
              <a:t>shock syndrome toxin</a:t>
            </a:r>
            <a:r>
              <a:rPr lang="en-US" altLang="en-US" dirty="0" smtClean="0">
                <a:latin typeface="Arial Narrow" pitchFamily="34" charset="0"/>
              </a:rPr>
              <a:t>), </a:t>
            </a:r>
            <a:r>
              <a:rPr lang="en-US" altLang="en-US" dirty="0" err="1" smtClean="0">
                <a:latin typeface="Arial Narrow" pitchFamily="34" charset="0"/>
              </a:rPr>
              <a:t>Erythrogenic</a:t>
            </a:r>
            <a:r>
              <a:rPr lang="en-US" altLang="en-US" dirty="0" smtClean="0">
                <a:latin typeface="Arial Narrow" pitchFamily="34" charset="0"/>
              </a:rPr>
              <a:t> toxin</a:t>
            </a:r>
          </a:p>
        </p:txBody>
      </p:sp>
      <p:sp>
        <p:nvSpPr>
          <p:cNvPr id="51205"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1206" name="Slide Number Placeholder 4"/>
          <p:cNvSpPr>
            <a:spLocks noGrp="1"/>
          </p:cNvSpPr>
          <p:nvPr>
            <p:ph type="sldNum" sz="quarter" idx="12"/>
          </p:nvPr>
        </p:nvSpPr>
        <p:spPr bwMode="auto">
          <a:noFill/>
          <a:ln>
            <a:miter lim="800000"/>
            <a:headEnd/>
            <a:tailEnd/>
          </a:ln>
        </p:spPr>
        <p:txBody>
          <a:bodyPr/>
          <a:lstStyle/>
          <a:p>
            <a:fld id="{2A770FDF-E908-45EC-A33B-33C471C9C3C1}" type="slidenum">
              <a:rPr lang="ar-SA" altLang="en-US" smtClean="0">
                <a:cs typeface="Calibri" pitchFamily="34" charset="0"/>
              </a:rPr>
              <a:pPr/>
              <a:t>33</a:t>
            </a:fld>
            <a:endParaRPr lang="ar-SA" altLang="en-US" smtClean="0">
              <a:cs typeface="Calibri" pitchFamily="34" charset="0"/>
            </a:endParaRPr>
          </a:p>
        </p:txBody>
      </p:sp>
    </p:spTree>
    <p:extLst>
      <p:ext uri="{BB962C8B-B14F-4D97-AF65-F5344CB8AC3E}">
        <p14:creationId xmlns:p14="http://schemas.microsoft.com/office/powerpoint/2010/main" val="1669562937"/>
      </p:ext>
    </p:extLst>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4" name="Content Placeholder 4"/>
          <p:cNvSpPr>
            <a:spLocks noGrp="1"/>
          </p:cNvSpPr>
          <p:nvPr>
            <p:ph idx="1"/>
          </p:nvPr>
        </p:nvSpPr>
        <p:spPr>
          <a:xfrm>
            <a:off x="457200" y="762000"/>
            <a:ext cx="8382000" cy="5638800"/>
          </a:xfrm>
        </p:spPr>
        <p:txBody>
          <a:bodyPr/>
          <a:lstStyle/>
          <a:p>
            <a:pPr marL="230188" indent="88900" algn="just" eaLnBrk="1" hangingPunct="1">
              <a:lnSpc>
                <a:spcPct val="130000"/>
              </a:lnSpc>
              <a:defRPr/>
            </a:pPr>
            <a:r>
              <a:rPr lang="en-GB" altLang="en-US" dirty="0" smtClean="0">
                <a:solidFill>
                  <a:srgbClr val="FF0000"/>
                </a:solidFill>
                <a:latin typeface="Arial Narrow" pitchFamily="34" charset="0"/>
              </a:rPr>
              <a:t>Special procedures are required to view spirochetes</a:t>
            </a:r>
          </a:p>
          <a:p>
            <a:pPr marL="817563" lvl="1" algn="just" eaLnBrk="1" hangingPunct="1">
              <a:lnSpc>
                <a:spcPct val="130000"/>
              </a:lnSpc>
              <a:defRPr/>
            </a:pPr>
            <a:r>
              <a:rPr lang="en-GB" altLang="en-US" sz="3200" dirty="0" smtClean="0">
                <a:latin typeface="Arial Narrow" pitchFamily="34" charset="0"/>
              </a:rPr>
              <a:t>Dark field microscopy</a:t>
            </a:r>
          </a:p>
          <a:p>
            <a:pPr marL="817563" lvl="1" algn="just" eaLnBrk="1" hangingPunct="1">
              <a:lnSpc>
                <a:spcPct val="130000"/>
              </a:lnSpc>
              <a:defRPr/>
            </a:pPr>
            <a:r>
              <a:rPr lang="en-GB" altLang="en-US" sz="3200" dirty="0" smtClean="0">
                <a:latin typeface="Arial Narrow" pitchFamily="34" charset="0"/>
              </a:rPr>
              <a:t>Immunofluorescence</a:t>
            </a:r>
          </a:p>
          <a:p>
            <a:pPr marL="817563" lvl="1" algn="just" eaLnBrk="1" hangingPunct="1">
              <a:lnSpc>
                <a:spcPct val="130000"/>
              </a:lnSpc>
              <a:defRPr/>
            </a:pPr>
            <a:r>
              <a:rPr lang="en-GB" altLang="en-US" sz="3200" dirty="0" smtClean="0">
                <a:latin typeface="Arial Narrow" pitchFamily="34" charset="0"/>
              </a:rPr>
              <a:t>Silver stain (Fontana’s silver or </a:t>
            </a:r>
            <a:r>
              <a:rPr lang="en-GB" altLang="en-US" sz="3200" dirty="0" err="1" smtClean="0">
                <a:latin typeface="Arial Narrow" pitchFamily="34" charset="0"/>
              </a:rPr>
              <a:t>Giemsa’s</a:t>
            </a:r>
            <a:r>
              <a:rPr lang="en-GB" altLang="en-US" sz="3200" dirty="0" smtClean="0">
                <a:latin typeface="Arial Narrow" pitchFamily="34" charset="0"/>
              </a:rPr>
              <a:t> stain)</a:t>
            </a:r>
          </a:p>
          <a:p>
            <a:pPr marL="230188" indent="88900" algn="just" eaLnBrk="1" hangingPunct="1">
              <a:lnSpc>
                <a:spcPct val="130000"/>
              </a:lnSpc>
              <a:defRPr/>
            </a:pPr>
            <a:r>
              <a:rPr lang="en-GB" altLang="en-US" dirty="0" smtClean="0">
                <a:latin typeface="Arial Narrow" pitchFamily="34" charset="0"/>
              </a:rPr>
              <a:t>Pathogenic species </a:t>
            </a:r>
            <a:r>
              <a:rPr lang="en-US" altLang="en-US" dirty="0" smtClean="0">
                <a:solidFill>
                  <a:schemeClr val="hlink"/>
                </a:solidFill>
                <a:latin typeface="Arial Narrow" panose="020B0606020202030204" pitchFamily="34" charset="0"/>
              </a:rPr>
              <a:t>do not grow</a:t>
            </a:r>
            <a:r>
              <a:rPr lang="en-US" altLang="en-US" dirty="0" smtClean="0">
                <a:latin typeface="Arial Narrow" panose="020B0606020202030204" pitchFamily="34" charset="0"/>
              </a:rPr>
              <a:t> on artificial media</a:t>
            </a:r>
          </a:p>
          <a:p>
            <a:pPr marL="230188" indent="88900" algn="just" eaLnBrk="1" hangingPunct="1">
              <a:lnSpc>
                <a:spcPct val="130000"/>
              </a:lnSpc>
              <a:defRPr/>
            </a:pPr>
            <a:r>
              <a:rPr lang="en-GB" altLang="en-US" dirty="0" smtClean="0">
                <a:latin typeface="Arial Narrow" pitchFamily="34" charset="0"/>
              </a:rPr>
              <a:t>While non-pathogenic species can be grow</a:t>
            </a:r>
          </a:p>
          <a:p>
            <a:pPr marL="230188" indent="88900" algn="just" eaLnBrk="1" hangingPunct="1">
              <a:lnSpc>
                <a:spcPct val="130000"/>
              </a:lnSpc>
              <a:defRPr/>
            </a:pPr>
            <a:r>
              <a:rPr lang="en-GB" altLang="en-US" dirty="0" smtClean="0">
                <a:latin typeface="Arial Narrow" pitchFamily="34" charset="0"/>
              </a:rPr>
              <a:t>Can be propagate some strains of spirochetes by inoculating it into the testes  of the living rabbit</a:t>
            </a:r>
          </a:p>
          <a:p>
            <a:pPr marL="630238" lvl="1" indent="88900" algn="just" eaLnBrk="1" hangingPunct="1">
              <a:lnSpc>
                <a:spcPct val="130000"/>
              </a:lnSpc>
              <a:defRPr/>
            </a:pPr>
            <a:endParaRPr lang="en-GB" altLang="en-US" sz="3200" dirty="0" smtClean="0">
              <a:latin typeface="Arial Narrow" pitchFamily="34" charset="0"/>
            </a:endParaRPr>
          </a:p>
        </p:txBody>
      </p:sp>
      <p:sp>
        <p:nvSpPr>
          <p:cNvPr id="506884"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0688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9AB63FA-30F3-44B5-A063-630B80AED569}" type="slidenum">
              <a:rPr lang="ar-SA" altLang="en-US" smtClean="0">
                <a:solidFill>
                  <a:srgbClr val="898989"/>
                </a:solidFill>
                <a:latin typeface="Calibri" pitchFamily="34" charset="0"/>
              </a:rPr>
              <a:pPr eaLnBrk="1" hangingPunct="1"/>
              <a:t>330</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214591054"/>
      </p:ext>
    </p:extLst>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2"/>
          <p:cNvSpPr>
            <a:spLocks noGrp="1" noChangeArrowheads="1"/>
          </p:cNvSpPr>
          <p:nvPr>
            <p:ph type="title"/>
          </p:nvPr>
        </p:nvSpPr>
        <p:spPr/>
        <p:txBody>
          <a:bodyPr/>
          <a:lstStyle/>
          <a:p>
            <a:r>
              <a:rPr lang="en-US" altLang="en-US" sz="5400" b="1" smtClean="0">
                <a:solidFill>
                  <a:srgbClr val="002060"/>
                </a:solidFill>
                <a:latin typeface="Arial Narrow" pitchFamily="34" charset="0"/>
              </a:rPr>
              <a:t>Classification of Spirochetes</a:t>
            </a:r>
          </a:p>
        </p:txBody>
      </p:sp>
      <p:sp>
        <p:nvSpPr>
          <p:cNvPr id="503811" name="Rectangle 3"/>
          <p:cNvSpPr>
            <a:spLocks noGrp="1" noChangeArrowheads="1"/>
          </p:cNvSpPr>
          <p:nvPr>
            <p:ph idx="1"/>
          </p:nvPr>
        </p:nvSpPr>
        <p:spPr>
          <a:xfrm>
            <a:off x="381000" y="1646237"/>
            <a:ext cx="8534400" cy="4525963"/>
          </a:xfrm>
        </p:spPr>
        <p:txBody>
          <a:bodyPr/>
          <a:lstStyle/>
          <a:p>
            <a:pPr marL="609600" indent="-609600" algn="just"/>
            <a:r>
              <a:rPr lang="en-US" altLang="en-US" sz="3600" dirty="0" smtClean="0">
                <a:latin typeface="Arial Narrow" pitchFamily="34" charset="0"/>
              </a:rPr>
              <a:t>Human pathogens belong to following 3 genera:</a:t>
            </a:r>
          </a:p>
          <a:p>
            <a:pPr marL="1371600" lvl="2" indent="-457200" algn="just">
              <a:buFont typeface="Wingdings" pitchFamily="2" charset="2"/>
              <a:buAutoNum type="arabicPeriod"/>
            </a:pPr>
            <a:r>
              <a:rPr lang="en-US" altLang="en-US" sz="3600" dirty="0" err="1" smtClean="0">
                <a:solidFill>
                  <a:schemeClr val="folHlink"/>
                </a:solidFill>
                <a:latin typeface="Arial Narrow" pitchFamily="34" charset="0"/>
              </a:rPr>
              <a:t>Treponema</a:t>
            </a:r>
            <a:endParaRPr lang="en-US" altLang="en-US" sz="3600" dirty="0" smtClean="0">
              <a:solidFill>
                <a:schemeClr val="folHlink"/>
              </a:solidFill>
              <a:latin typeface="Arial Narrow" pitchFamily="34" charset="0"/>
            </a:endParaRPr>
          </a:p>
          <a:p>
            <a:pPr marL="1371600" lvl="2" indent="-457200" algn="just">
              <a:buFont typeface="Wingdings" pitchFamily="2" charset="2"/>
              <a:buAutoNum type="arabicPeriod"/>
            </a:pPr>
            <a:r>
              <a:rPr lang="en-US" altLang="en-US" sz="3600" dirty="0" err="1" smtClean="0">
                <a:solidFill>
                  <a:schemeClr val="folHlink"/>
                </a:solidFill>
                <a:latin typeface="Arial Narrow" pitchFamily="34" charset="0"/>
              </a:rPr>
              <a:t>Leptospira</a:t>
            </a:r>
            <a:endParaRPr lang="en-US" altLang="en-US" sz="3600" dirty="0" smtClean="0">
              <a:solidFill>
                <a:schemeClr val="folHlink"/>
              </a:solidFill>
              <a:latin typeface="Arial Narrow" pitchFamily="34" charset="0"/>
            </a:endParaRPr>
          </a:p>
          <a:p>
            <a:pPr marL="1371600" lvl="2" indent="-457200" algn="just">
              <a:buFont typeface="Wingdings" pitchFamily="2" charset="2"/>
              <a:buAutoNum type="arabicPeriod"/>
            </a:pPr>
            <a:r>
              <a:rPr lang="en-US" altLang="en-US" sz="3600" dirty="0" err="1" smtClean="0">
                <a:solidFill>
                  <a:schemeClr val="folHlink"/>
                </a:solidFill>
                <a:latin typeface="Arial Narrow" pitchFamily="34" charset="0"/>
              </a:rPr>
              <a:t>Borrelia</a:t>
            </a:r>
            <a:r>
              <a:rPr lang="en-US" altLang="en-US" sz="3600" dirty="0" smtClean="0">
                <a:latin typeface="Arial Narrow" pitchFamily="34" charset="0"/>
              </a:rPr>
              <a:t> </a:t>
            </a:r>
          </a:p>
          <a:p>
            <a:pPr marL="609600" indent="-609600" algn="just"/>
            <a:r>
              <a:rPr lang="en-US" altLang="en-US" sz="3600" dirty="0" smtClean="0">
                <a:latin typeface="Arial Narrow" pitchFamily="34" charset="0"/>
              </a:rPr>
              <a:t>Others (saprophytes) are found in water, sewage &amp; in mouth &amp; genital tracts of humans</a:t>
            </a:r>
          </a:p>
        </p:txBody>
      </p:sp>
      <p:sp>
        <p:nvSpPr>
          <p:cNvPr id="2" name="Footer Placeholder 1"/>
          <p:cNvSpPr>
            <a:spLocks noGrp="1"/>
          </p:cNvSpPr>
          <p:nvPr>
            <p:ph type="ftr" sz="quarter" idx="11"/>
          </p:nvPr>
        </p:nvSpPr>
        <p:spPr/>
        <p:txBody>
          <a:bodyPr/>
          <a:lstStyle/>
          <a:p>
            <a:pPr>
              <a:defRPr/>
            </a:pPr>
            <a:endParaRPr lang="ar-SA" altLang="en-US"/>
          </a:p>
        </p:txBody>
      </p:sp>
      <p:sp>
        <p:nvSpPr>
          <p:cNvPr id="3" name="Slide Number Placeholder 2"/>
          <p:cNvSpPr>
            <a:spLocks noGrp="1"/>
          </p:cNvSpPr>
          <p:nvPr>
            <p:ph type="sldNum" sz="quarter" idx="12"/>
          </p:nvPr>
        </p:nvSpPr>
        <p:spPr/>
        <p:txBody>
          <a:bodyPr/>
          <a:lstStyle/>
          <a:p>
            <a:pPr>
              <a:defRPr/>
            </a:pPr>
            <a:fld id="{C287EF3D-C1FC-4F10-AE9B-1D6812EA5E84}" type="slidenum">
              <a:rPr lang="ar-SA" altLang="en-US" smtClean="0"/>
              <a:pPr>
                <a:defRPr/>
              </a:pPr>
              <a:t>331</a:t>
            </a:fld>
            <a:endParaRPr lang="ar-SA" altLang="en-US"/>
          </a:p>
        </p:txBody>
      </p:sp>
    </p:spTree>
    <p:extLst>
      <p:ext uri="{BB962C8B-B14F-4D97-AF65-F5344CB8AC3E}">
        <p14:creationId xmlns:p14="http://schemas.microsoft.com/office/powerpoint/2010/main" val="2450389443"/>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Title 1"/>
          <p:cNvSpPr>
            <a:spLocks noGrp="1"/>
          </p:cNvSpPr>
          <p:nvPr>
            <p:ph type="title"/>
          </p:nvPr>
        </p:nvSpPr>
        <p:spPr/>
        <p:txBody>
          <a:bodyPr/>
          <a:lstStyle/>
          <a:p>
            <a:pPr eaLnBrk="1" hangingPunct="1"/>
            <a:r>
              <a:rPr lang="en-GB" altLang="en-US" sz="4800" b="1" i="1" dirty="0" err="1" smtClean="0">
                <a:solidFill>
                  <a:srgbClr val="002060"/>
                </a:solidFill>
                <a:latin typeface="Arial Narrow" pitchFamily="34" charset="0"/>
              </a:rPr>
              <a:t>Treponema</a:t>
            </a:r>
            <a:r>
              <a:rPr lang="en-GB" altLang="en-US" sz="4800" b="1" i="1" dirty="0" smtClean="0">
                <a:solidFill>
                  <a:srgbClr val="002060"/>
                </a:solidFill>
                <a:latin typeface="Arial Narrow" pitchFamily="34" charset="0"/>
              </a:rPr>
              <a:t> </a:t>
            </a:r>
            <a:r>
              <a:rPr lang="en-GB" altLang="en-US" sz="4800" b="1" i="1" dirty="0" err="1" smtClean="0">
                <a:solidFill>
                  <a:srgbClr val="002060"/>
                </a:solidFill>
                <a:latin typeface="Arial Narrow" pitchFamily="34" charset="0"/>
              </a:rPr>
              <a:t>pallidium</a:t>
            </a:r>
            <a:endParaRPr lang="en-GB" altLang="en-US" sz="4800" b="1" dirty="0" smtClean="0">
              <a:solidFill>
                <a:srgbClr val="002060"/>
              </a:solidFill>
              <a:latin typeface="Arial Narrow" pitchFamily="34" charset="0"/>
            </a:endParaRPr>
          </a:p>
        </p:txBody>
      </p:sp>
      <p:sp>
        <p:nvSpPr>
          <p:cNvPr id="507907" name="Content Placeholder 2"/>
          <p:cNvSpPr>
            <a:spLocks noGrp="1"/>
          </p:cNvSpPr>
          <p:nvPr>
            <p:ph idx="1"/>
          </p:nvPr>
        </p:nvSpPr>
        <p:spPr>
          <a:xfrm>
            <a:off x="228600" y="1447800"/>
            <a:ext cx="8686800" cy="4953000"/>
          </a:xfrm>
        </p:spPr>
        <p:txBody>
          <a:bodyPr/>
          <a:lstStyle/>
          <a:p>
            <a:pPr algn="just" eaLnBrk="1" hangingPunct="1">
              <a:lnSpc>
                <a:spcPts val="2900"/>
              </a:lnSpc>
              <a:defRPr/>
            </a:pPr>
            <a:r>
              <a:rPr lang="en-GB" altLang="en-US" sz="3000" dirty="0">
                <a:latin typeface="Arial Narrow" pitchFamily="34" charset="0"/>
              </a:rPr>
              <a:t>The </a:t>
            </a:r>
            <a:r>
              <a:rPr lang="en-GB" altLang="en-US" sz="3000" dirty="0" smtClean="0">
                <a:latin typeface="Arial Narrow" pitchFamily="34" charset="0"/>
              </a:rPr>
              <a:t>causative </a:t>
            </a:r>
            <a:r>
              <a:rPr lang="en-GB" altLang="en-US" sz="3000" dirty="0">
                <a:latin typeface="Arial Narrow" pitchFamily="34" charset="0"/>
              </a:rPr>
              <a:t>agent </a:t>
            </a:r>
            <a:r>
              <a:rPr lang="en-GB" altLang="en-US" sz="3000" dirty="0" smtClean="0">
                <a:latin typeface="Arial Narrow" pitchFamily="34" charset="0"/>
              </a:rPr>
              <a:t>for </a:t>
            </a:r>
            <a:r>
              <a:rPr lang="en-GB" altLang="en-US" sz="3000" dirty="0">
                <a:latin typeface="Arial Narrow" pitchFamily="34" charset="0"/>
              </a:rPr>
              <a:t>STD “syphilis</a:t>
            </a:r>
            <a:r>
              <a:rPr lang="en-GB" altLang="en-US" sz="3000" dirty="0" smtClean="0">
                <a:latin typeface="Arial Narrow" pitchFamily="34" charset="0"/>
              </a:rPr>
              <a:t>”</a:t>
            </a:r>
            <a:endParaRPr lang="en-GB" altLang="en-US" sz="3000" b="1" u="sng" dirty="0" smtClean="0">
              <a:solidFill>
                <a:srgbClr val="0070C0"/>
              </a:solidFill>
              <a:latin typeface="Arial Narrow" pitchFamily="34" charset="0"/>
            </a:endParaRPr>
          </a:p>
          <a:p>
            <a:pPr algn="just" eaLnBrk="1" hangingPunct="1">
              <a:lnSpc>
                <a:spcPts val="2900"/>
              </a:lnSpc>
              <a:defRPr/>
            </a:pPr>
            <a:r>
              <a:rPr lang="en-GB" altLang="en-US" sz="3000" b="1" u="sng" dirty="0" smtClean="0">
                <a:solidFill>
                  <a:srgbClr val="0070C0"/>
                </a:solidFill>
                <a:latin typeface="Arial Narrow" pitchFamily="34" charset="0"/>
              </a:rPr>
              <a:t>Syphilis is either</a:t>
            </a:r>
          </a:p>
          <a:p>
            <a:pPr marL="571500" indent="-514350" algn="just" eaLnBrk="1" hangingPunct="1">
              <a:lnSpc>
                <a:spcPts val="2900"/>
              </a:lnSpc>
              <a:buFont typeface="Calibri" pitchFamily="34" charset="0"/>
              <a:buAutoNum type="arabicPeriod"/>
              <a:defRPr/>
            </a:pPr>
            <a:r>
              <a:rPr lang="en-GB" altLang="en-US" sz="3000" b="1" dirty="0" smtClean="0">
                <a:solidFill>
                  <a:srgbClr val="7030A0"/>
                </a:solidFill>
                <a:latin typeface="Arial Narrow" pitchFamily="34" charset="0"/>
              </a:rPr>
              <a:t>Acquired</a:t>
            </a:r>
            <a:r>
              <a:rPr lang="en-GB" altLang="en-US" sz="3000" dirty="0" smtClean="0">
                <a:latin typeface="Arial Narrow" pitchFamily="34" charset="0"/>
              </a:rPr>
              <a:t> (STD, Venereal)</a:t>
            </a:r>
          </a:p>
          <a:p>
            <a:pPr algn="just" eaLnBrk="1" hangingPunct="1">
              <a:lnSpc>
                <a:spcPts val="2900"/>
              </a:lnSpc>
              <a:defRPr/>
            </a:pPr>
            <a:r>
              <a:rPr lang="en-GB" altLang="en-US" sz="2900" dirty="0" smtClean="0">
                <a:latin typeface="Arial Narrow" pitchFamily="34" charset="0"/>
              </a:rPr>
              <a:t>Transmitted from infected skin or mucous membrane (genitalia, mouth, rectum) to other person by intimate contact</a:t>
            </a:r>
          </a:p>
          <a:p>
            <a:pPr marL="571500" indent="-514350" algn="just" eaLnBrk="1" hangingPunct="1">
              <a:lnSpc>
                <a:spcPts val="2900"/>
              </a:lnSpc>
              <a:buFont typeface="+mj-lt"/>
              <a:buAutoNum type="arabicPeriod" startAt="2"/>
              <a:defRPr/>
            </a:pPr>
            <a:r>
              <a:rPr lang="en-GB" altLang="en-US" sz="3000" b="1" dirty="0" smtClean="0">
                <a:solidFill>
                  <a:srgbClr val="7030A0"/>
                </a:solidFill>
                <a:latin typeface="Arial Narrow" pitchFamily="34" charset="0"/>
              </a:rPr>
              <a:t>Congenital</a:t>
            </a:r>
          </a:p>
          <a:p>
            <a:pPr algn="just" eaLnBrk="1" hangingPunct="1">
              <a:lnSpc>
                <a:spcPts val="2900"/>
              </a:lnSpc>
              <a:defRPr/>
            </a:pPr>
            <a:r>
              <a:rPr lang="en-GB" altLang="en-US" sz="3000" dirty="0" smtClean="0">
                <a:latin typeface="Arial Narrow" pitchFamily="34" charset="0"/>
              </a:rPr>
              <a:t>Transmitted from pregnant women to their </a:t>
            </a:r>
            <a:r>
              <a:rPr lang="en-GB" altLang="en-US" sz="3000" dirty="0" err="1" smtClean="0">
                <a:latin typeface="Arial Narrow" pitchFamily="34" charset="0"/>
              </a:rPr>
              <a:t>fetus</a:t>
            </a:r>
            <a:endParaRPr lang="en-GB" altLang="en-US" sz="3000" dirty="0" smtClean="0">
              <a:latin typeface="Arial Narrow" pitchFamily="34" charset="0"/>
            </a:endParaRPr>
          </a:p>
          <a:p>
            <a:pPr marL="571500" indent="-514350" algn="just" eaLnBrk="1" hangingPunct="1">
              <a:lnSpc>
                <a:spcPts val="2900"/>
              </a:lnSpc>
              <a:buFont typeface="+mj-lt"/>
              <a:buAutoNum type="arabicPeriod" startAt="3"/>
              <a:defRPr/>
            </a:pPr>
            <a:r>
              <a:rPr lang="en-GB" altLang="en-US" sz="3000" b="1" dirty="0" smtClean="0">
                <a:solidFill>
                  <a:srgbClr val="7030A0"/>
                </a:solidFill>
                <a:latin typeface="Arial Narrow" pitchFamily="34" charset="0"/>
              </a:rPr>
              <a:t>Blood transfusion</a:t>
            </a:r>
          </a:p>
          <a:p>
            <a:pPr algn="just" eaLnBrk="1" hangingPunct="1">
              <a:lnSpc>
                <a:spcPts val="2900"/>
              </a:lnSpc>
              <a:defRPr/>
            </a:pPr>
            <a:r>
              <a:rPr lang="en-GB" altLang="en-US" sz="3000" dirty="0" smtClean="0">
                <a:latin typeface="Arial Narrow" pitchFamily="34" charset="0"/>
              </a:rPr>
              <a:t>Rarely reported</a:t>
            </a:r>
          </a:p>
          <a:p>
            <a:pPr algn="just" eaLnBrk="1" hangingPunct="1">
              <a:lnSpc>
                <a:spcPts val="2900"/>
              </a:lnSpc>
              <a:defRPr/>
            </a:pPr>
            <a:r>
              <a:rPr lang="en-GB" altLang="en-US" sz="3000" dirty="0" smtClean="0">
                <a:latin typeface="Arial Narrow" pitchFamily="34" charset="0"/>
              </a:rPr>
              <a:t>Men are more susceptible to contract syphilis than women</a:t>
            </a:r>
          </a:p>
          <a:p>
            <a:pPr algn="just" eaLnBrk="1" hangingPunct="1">
              <a:lnSpc>
                <a:spcPts val="2900"/>
              </a:lnSpc>
              <a:defRPr/>
            </a:pPr>
            <a:r>
              <a:rPr lang="en-GB" altLang="en-US" sz="3000" dirty="0" smtClean="0">
                <a:latin typeface="Arial Narrow" pitchFamily="34" charset="0"/>
              </a:rPr>
              <a:t>Marked increase in </a:t>
            </a:r>
            <a:r>
              <a:rPr lang="en-GB" altLang="en-US" sz="3000" dirty="0" err="1" smtClean="0">
                <a:latin typeface="Arial Narrow" pitchFamily="34" charset="0"/>
              </a:rPr>
              <a:t>syphilus</a:t>
            </a:r>
            <a:r>
              <a:rPr lang="en-GB" altLang="en-US" sz="3000" dirty="0" smtClean="0">
                <a:latin typeface="Arial Narrow" pitchFamily="34" charset="0"/>
              </a:rPr>
              <a:t> in homosexual men</a:t>
            </a:r>
          </a:p>
          <a:p>
            <a:pPr lvl="2" algn="just" eaLnBrk="1" hangingPunct="1">
              <a:lnSpc>
                <a:spcPts val="2900"/>
              </a:lnSpc>
              <a:defRPr/>
            </a:pPr>
            <a:endParaRPr lang="en-GB" altLang="en-US" sz="3000" dirty="0" smtClean="0">
              <a:latin typeface="Arial Narrow" pitchFamily="34" charset="0"/>
            </a:endParaRPr>
          </a:p>
        </p:txBody>
      </p:sp>
      <p:sp>
        <p:nvSpPr>
          <p:cNvPr id="510981"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1098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FD2B99C-6A39-4065-BE90-6CEDA138C334}" type="slidenum">
              <a:rPr lang="ar-SA" altLang="en-US" smtClean="0">
                <a:solidFill>
                  <a:srgbClr val="898989"/>
                </a:solidFill>
                <a:latin typeface="Calibri" pitchFamily="34" charset="0"/>
              </a:rPr>
              <a:pPr eaLnBrk="1" hangingPunct="1"/>
              <a:t>332</a:t>
            </a:fld>
            <a:endParaRPr lang="ar-SA" altLang="en-US" dirty="0" smtClean="0">
              <a:solidFill>
                <a:srgbClr val="898989"/>
              </a:solidFill>
              <a:latin typeface="Calibri" pitchFamily="34" charset="0"/>
            </a:endParaRPr>
          </a:p>
        </p:txBody>
      </p:sp>
    </p:spTree>
    <p:extLst>
      <p:ext uri="{BB962C8B-B14F-4D97-AF65-F5344CB8AC3E}">
        <p14:creationId xmlns:p14="http://schemas.microsoft.com/office/powerpoint/2010/main" val="2300263640"/>
      </p:ext>
    </p:extLst>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altLang="en-US" sz="5400" b="1" dirty="0" smtClean="0">
                <a:solidFill>
                  <a:srgbClr val="002060"/>
                </a:solidFill>
                <a:latin typeface="Arial Narrow" panose="020B0606020202030204" pitchFamily="34" charset="0"/>
              </a:rPr>
              <a:t>Stages of venereal syphilis</a:t>
            </a:r>
          </a:p>
        </p:txBody>
      </p:sp>
      <p:sp>
        <p:nvSpPr>
          <p:cNvPr id="17412" name="Rectangle 3"/>
          <p:cNvSpPr>
            <a:spLocks noGrp="1" noChangeArrowheads="1"/>
          </p:cNvSpPr>
          <p:nvPr>
            <p:ph idx="1"/>
          </p:nvPr>
        </p:nvSpPr>
        <p:spPr>
          <a:xfrm>
            <a:off x="304800" y="1295400"/>
            <a:ext cx="8610600" cy="5029200"/>
          </a:xfrm>
        </p:spPr>
        <p:txBody>
          <a:bodyPr/>
          <a:lstStyle/>
          <a:p>
            <a:pPr marL="742950" indent="-742950" algn="just" eaLnBrk="1" hangingPunct="1">
              <a:buFont typeface="+mj-lt"/>
              <a:buAutoNum type="alphaUcPeriod"/>
            </a:pPr>
            <a:r>
              <a:rPr lang="en-US" altLang="en-US" sz="3600" b="1" dirty="0" smtClean="0">
                <a:solidFill>
                  <a:schemeClr val="folHlink"/>
                </a:solidFill>
                <a:latin typeface="Arial Narrow" panose="020B0606020202030204" pitchFamily="34" charset="0"/>
              </a:rPr>
              <a:t>Primary syphilis</a:t>
            </a:r>
            <a:r>
              <a:rPr lang="en-US" altLang="en-US" sz="3600" b="1" dirty="0" smtClean="0">
                <a:latin typeface="Arial Narrow" panose="020B0606020202030204" pitchFamily="34" charset="0"/>
              </a:rPr>
              <a:t> </a:t>
            </a:r>
          </a:p>
          <a:p>
            <a:pPr marL="609600" indent="-609600" algn="just" eaLnBrk="1" hangingPunct="1"/>
            <a:r>
              <a:rPr lang="en-GB" sz="3100" dirty="0">
                <a:latin typeface="Arial Narrow" pitchFamily="34" charset="0"/>
              </a:rPr>
              <a:t>Primary lesion is </a:t>
            </a:r>
            <a:r>
              <a:rPr lang="en-US" altLang="en-US" sz="3100" b="1" u="sng" dirty="0" smtClean="0">
                <a:solidFill>
                  <a:schemeClr val="hlink"/>
                </a:solidFill>
                <a:latin typeface="Arial Narrow" panose="020B0606020202030204" pitchFamily="34" charset="0"/>
              </a:rPr>
              <a:t>Hard chancre</a:t>
            </a:r>
            <a:endParaRPr lang="en-US" altLang="en-US" sz="3100" b="1" u="sng" dirty="0" smtClean="0">
              <a:latin typeface="Arial Narrow" panose="020B0606020202030204" pitchFamily="34" charset="0"/>
            </a:endParaRPr>
          </a:p>
          <a:p>
            <a:pPr marL="609600" indent="-609600" algn="just" eaLnBrk="1" hangingPunct="1"/>
            <a:r>
              <a:rPr lang="en-GB" sz="3100" dirty="0" smtClean="0">
                <a:latin typeface="Arial Narrow" pitchFamily="34" charset="0"/>
              </a:rPr>
              <a:t>Develop </a:t>
            </a:r>
            <a:r>
              <a:rPr lang="en-US" altLang="en-US" sz="3100" dirty="0">
                <a:latin typeface="Arial Narrow" panose="020B0606020202030204" pitchFamily="34" charset="0"/>
              </a:rPr>
              <a:t>on genitals</a:t>
            </a:r>
            <a:r>
              <a:rPr lang="en-GB" sz="3100" dirty="0" smtClean="0">
                <a:latin typeface="Arial Narrow" pitchFamily="34" charset="0"/>
              </a:rPr>
              <a:t> </a:t>
            </a:r>
            <a:r>
              <a:rPr lang="en-GB" sz="3100" dirty="0">
                <a:latin typeface="Arial Narrow" pitchFamily="34" charset="0"/>
              </a:rPr>
              <a:t>in 10-90 </a:t>
            </a:r>
            <a:r>
              <a:rPr lang="en-GB" sz="3100" dirty="0" smtClean="0">
                <a:latin typeface="Arial Narrow" pitchFamily="34" charset="0"/>
              </a:rPr>
              <a:t>day</a:t>
            </a:r>
          </a:p>
          <a:p>
            <a:pPr marL="609600" indent="-609600" algn="just" eaLnBrk="1" hangingPunct="1"/>
            <a:r>
              <a:rPr lang="en-GB" sz="3000" dirty="0">
                <a:latin typeface="Arial Narrow" pitchFamily="34" charset="0"/>
              </a:rPr>
              <a:t>Chancre heals spontaneously in 3-12 week without </a:t>
            </a:r>
            <a:r>
              <a:rPr lang="en-GB" sz="3000" dirty="0" smtClean="0">
                <a:latin typeface="Arial Narrow" pitchFamily="34" charset="0"/>
              </a:rPr>
              <a:t>scar</a:t>
            </a:r>
          </a:p>
          <a:p>
            <a:pPr marL="609600" indent="-609600" algn="just" eaLnBrk="1" hangingPunct="1"/>
            <a:r>
              <a:rPr lang="en-GB" sz="3100" dirty="0">
                <a:latin typeface="Arial Narrow" pitchFamily="34" charset="0"/>
              </a:rPr>
              <a:t>Enlargement of </a:t>
            </a:r>
            <a:r>
              <a:rPr lang="en-GB" sz="3100" dirty="0" smtClean="0">
                <a:latin typeface="Arial Narrow" pitchFamily="34" charset="0"/>
              </a:rPr>
              <a:t>lymph </a:t>
            </a:r>
            <a:r>
              <a:rPr lang="en-GB" sz="3100" dirty="0">
                <a:latin typeface="Arial Narrow" pitchFamily="34" charset="0"/>
              </a:rPr>
              <a:t>nodes on genital </a:t>
            </a:r>
            <a:r>
              <a:rPr lang="en-GB" sz="3100" dirty="0" smtClean="0">
                <a:latin typeface="Arial Narrow" pitchFamily="34" charset="0"/>
              </a:rPr>
              <a:t>organs</a:t>
            </a:r>
            <a:endParaRPr lang="en-GB" sz="3100" dirty="0">
              <a:latin typeface="Arial Narrow" pitchFamily="34" charset="0"/>
            </a:endParaRPr>
          </a:p>
          <a:p>
            <a:pPr marL="609600" indent="-609600" algn="just" eaLnBrk="1" hangingPunct="1"/>
            <a:r>
              <a:rPr lang="en-GB" dirty="0" smtClean="0">
                <a:latin typeface="Arial Narrow" pitchFamily="34" charset="0"/>
              </a:rPr>
              <a:t>Firm</a:t>
            </a:r>
            <a:r>
              <a:rPr lang="en-GB" dirty="0">
                <a:latin typeface="Arial Narrow" pitchFamily="34" charset="0"/>
              </a:rPr>
              <a:t>, </a:t>
            </a:r>
            <a:r>
              <a:rPr lang="en-GB" dirty="0" smtClean="0">
                <a:latin typeface="Arial Narrow" pitchFamily="34" charset="0"/>
              </a:rPr>
              <a:t>painless</a:t>
            </a:r>
            <a:r>
              <a:rPr lang="en-US" altLang="en-US" dirty="0" smtClean="0">
                <a:latin typeface="Arial Narrow" panose="020B0606020202030204" pitchFamily="34" charset="0"/>
              </a:rPr>
              <a:t>, indurated &amp; </a:t>
            </a:r>
            <a:r>
              <a:rPr lang="en-US" altLang="en-US" dirty="0" smtClean="0">
                <a:solidFill>
                  <a:schemeClr val="hlink"/>
                </a:solidFill>
                <a:latin typeface="Arial Narrow" panose="020B0606020202030204" pitchFamily="34" charset="0"/>
              </a:rPr>
              <a:t>ulcerated </a:t>
            </a:r>
            <a:r>
              <a:rPr lang="en-US" altLang="en-US" dirty="0" smtClean="0">
                <a:latin typeface="Arial Narrow" panose="020B0606020202030204" pitchFamily="34" charset="0"/>
              </a:rPr>
              <a:t>lesion; covered with a thick exudate rich in spirochetes</a:t>
            </a:r>
          </a:p>
          <a:p>
            <a:pPr marL="609600" indent="-609600" algn="just" eaLnBrk="1" hangingPunct="1"/>
            <a:r>
              <a:rPr lang="en-GB" dirty="0">
                <a:latin typeface="Arial Narrow" pitchFamily="34" charset="0"/>
              </a:rPr>
              <a:t>Highly </a:t>
            </a:r>
            <a:r>
              <a:rPr lang="en-GB" dirty="0" smtClean="0">
                <a:latin typeface="Arial Narrow" pitchFamily="34" charset="0"/>
              </a:rPr>
              <a:t>infectious</a:t>
            </a:r>
          </a:p>
          <a:p>
            <a:pPr marL="609600" indent="-609600" algn="just" eaLnBrk="1" hangingPunct="1"/>
            <a:r>
              <a:rPr lang="en-GB" sz="2900" dirty="0">
                <a:latin typeface="Arial Narrow" pitchFamily="34" charset="0"/>
              </a:rPr>
              <a:t>Spirochetes spread widely in tissue leading to 2ry </a:t>
            </a:r>
            <a:r>
              <a:rPr lang="en-GB" sz="2900" dirty="0" smtClean="0">
                <a:latin typeface="Arial Narrow" pitchFamily="34" charset="0"/>
              </a:rPr>
              <a:t>syphilis</a:t>
            </a:r>
            <a:endParaRPr lang="en-US" sz="2900" dirty="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333</a:t>
            </a:fld>
            <a:endParaRPr lang="ar-SA" altLang="en-US"/>
          </a:p>
        </p:txBody>
      </p:sp>
    </p:spTree>
    <p:extLst>
      <p:ext uri="{BB962C8B-B14F-4D97-AF65-F5344CB8AC3E}">
        <p14:creationId xmlns:p14="http://schemas.microsoft.com/office/powerpoint/2010/main" val="1824072804"/>
      </p:ext>
    </p:extLst>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altLang="en-US" sz="5400" b="1" dirty="0">
                <a:solidFill>
                  <a:srgbClr val="002060"/>
                </a:solidFill>
                <a:latin typeface="Arial Narrow" panose="020B0606020202030204" pitchFamily="34" charset="0"/>
              </a:rPr>
              <a:t>Stages of venereal syphilis</a:t>
            </a:r>
            <a:endParaRPr lang="en-US" altLang="en-US" sz="5400" dirty="0" smtClean="0"/>
          </a:p>
        </p:txBody>
      </p:sp>
      <p:sp>
        <p:nvSpPr>
          <p:cNvPr id="19460" name="Rectangle 3"/>
          <p:cNvSpPr>
            <a:spLocks noGrp="1" noChangeArrowheads="1"/>
          </p:cNvSpPr>
          <p:nvPr>
            <p:ph idx="1"/>
          </p:nvPr>
        </p:nvSpPr>
        <p:spPr>
          <a:xfrm>
            <a:off x="228600" y="1417637"/>
            <a:ext cx="8686800" cy="4983163"/>
          </a:xfrm>
        </p:spPr>
        <p:txBody>
          <a:bodyPr/>
          <a:lstStyle/>
          <a:p>
            <a:pPr marL="742950" indent="-742950" algn="just" eaLnBrk="1" hangingPunct="1">
              <a:lnSpc>
                <a:spcPts val="3000"/>
              </a:lnSpc>
              <a:buFont typeface="+mj-lt"/>
              <a:buAutoNum type="alphaUcPeriod" startAt="2"/>
            </a:pPr>
            <a:r>
              <a:rPr lang="en-US" altLang="en-US" sz="3600" b="1" dirty="0" smtClean="0">
                <a:solidFill>
                  <a:schemeClr val="folHlink"/>
                </a:solidFill>
                <a:latin typeface="Arial Narrow" panose="020B0606020202030204" pitchFamily="34" charset="0"/>
              </a:rPr>
              <a:t>Secondary syphilis</a:t>
            </a:r>
            <a:r>
              <a:rPr lang="en-US" altLang="en-US" sz="3600" b="1" dirty="0" smtClean="0">
                <a:latin typeface="Arial Narrow" panose="020B0606020202030204" pitchFamily="34" charset="0"/>
              </a:rPr>
              <a:t> </a:t>
            </a:r>
          </a:p>
          <a:p>
            <a:pPr marL="609600" indent="-609600" algn="just" eaLnBrk="1" hangingPunct="1">
              <a:lnSpc>
                <a:spcPts val="3000"/>
              </a:lnSpc>
            </a:pPr>
            <a:r>
              <a:rPr lang="en-US" altLang="en-US" sz="3200" dirty="0" smtClean="0">
                <a:latin typeface="Arial Narrow" panose="020B0606020202030204" pitchFamily="34" charset="0"/>
                <a:sym typeface="Symbol" pitchFamily="18" charset="2"/>
              </a:rPr>
              <a:t>Most infectious stage</a:t>
            </a:r>
            <a:r>
              <a:rPr lang="en-US" altLang="en-US" sz="3200" dirty="0" smtClean="0">
                <a:latin typeface="Arial Narrow" panose="020B0606020202030204" pitchFamily="34" charset="0"/>
              </a:rPr>
              <a:t> </a:t>
            </a:r>
            <a:endParaRPr lang="en-US" altLang="en-US" dirty="0">
              <a:latin typeface="Arial Narrow" panose="020B0606020202030204" pitchFamily="34" charset="0"/>
            </a:endParaRPr>
          </a:p>
          <a:p>
            <a:pPr marL="609600" indent="-609600" algn="just" eaLnBrk="1" hangingPunct="1">
              <a:lnSpc>
                <a:spcPts val="3000"/>
              </a:lnSpc>
            </a:pPr>
            <a:r>
              <a:rPr lang="en-GB" altLang="en-US" dirty="0" smtClean="0">
                <a:latin typeface="Arial Narrow" pitchFamily="34" charset="0"/>
              </a:rPr>
              <a:t>Untreated </a:t>
            </a:r>
            <a:r>
              <a:rPr lang="en-GB" altLang="en-US" dirty="0">
                <a:latin typeface="Arial Narrow" pitchFamily="34" charset="0"/>
              </a:rPr>
              <a:t>patient enters </a:t>
            </a:r>
            <a:r>
              <a:rPr lang="en-GB" altLang="en-US" dirty="0" err="1">
                <a:latin typeface="Arial Narrow" pitchFamily="34" charset="0"/>
              </a:rPr>
              <a:t>bacteremic</a:t>
            </a:r>
            <a:r>
              <a:rPr lang="en-GB" altLang="en-US" dirty="0">
                <a:latin typeface="Arial Narrow" pitchFamily="34" charset="0"/>
              </a:rPr>
              <a:t> or </a:t>
            </a:r>
            <a:r>
              <a:rPr lang="en-GB" altLang="en-US" dirty="0" smtClean="0">
                <a:latin typeface="Arial Narrow" pitchFamily="34" charset="0"/>
              </a:rPr>
              <a:t>2ry syphilis</a:t>
            </a:r>
          </a:p>
          <a:p>
            <a:pPr marL="609600" indent="-609600" algn="just" eaLnBrk="1" hangingPunct="1">
              <a:lnSpc>
                <a:spcPts val="3000"/>
              </a:lnSpc>
            </a:pPr>
            <a:r>
              <a:rPr lang="en-GB" altLang="en-US" dirty="0" smtClean="0">
                <a:latin typeface="Arial Narrow" pitchFamily="34" charset="0"/>
              </a:rPr>
              <a:t>1-3 </a:t>
            </a:r>
            <a:r>
              <a:rPr lang="en-GB" altLang="en-US" dirty="0">
                <a:latin typeface="Arial Narrow" pitchFamily="34" charset="0"/>
              </a:rPr>
              <a:t>months later, secondary lesions may </a:t>
            </a:r>
            <a:r>
              <a:rPr lang="en-GB" altLang="en-US" dirty="0" smtClean="0">
                <a:latin typeface="Arial Narrow" pitchFamily="34" charset="0"/>
              </a:rPr>
              <a:t>appear</a:t>
            </a:r>
          </a:p>
          <a:p>
            <a:pPr marL="609600" indent="-609600" algn="just" eaLnBrk="1" hangingPunct="1">
              <a:lnSpc>
                <a:spcPts val="3000"/>
              </a:lnSpc>
            </a:pPr>
            <a:r>
              <a:rPr lang="en-GB" altLang="en-US" i="1" dirty="0" smtClean="0">
                <a:latin typeface="Arial Narrow" pitchFamily="34" charset="0"/>
              </a:rPr>
              <a:t>T</a:t>
            </a:r>
            <a:r>
              <a:rPr lang="en-GB" altLang="en-US" i="1" dirty="0">
                <a:latin typeface="Arial Narrow" pitchFamily="34" charset="0"/>
              </a:rPr>
              <a:t>. </a:t>
            </a:r>
            <a:r>
              <a:rPr lang="en-GB" altLang="en-US" i="1" dirty="0" err="1">
                <a:latin typeface="Arial Narrow" pitchFamily="34" charset="0"/>
              </a:rPr>
              <a:t>pallidium</a:t>
            </a:r>
            <a:r>
              <a:rPr lang="en-GB" altLang="en-US" dirty="0">
                <a:latin typeface="Arial Narrow" pitchFamily="34" charset="0"/>
              </a:rPr>
              <a:t> multiply and spread via blood </a:t>
            </a:r>
            <a:endParaRPr lang="en-GB" altLang="en-US" dirty="0" smtClean="0">
              <a:latin typeface="Arial Narrow" pitchFamily="34" charset="0"/>
            </a:endParaRPr>
          </a:p>
          <a:p>
            <a:pPr marL="609600" indent="-609600" algn="just" eaLnBrk="1" hangingPunct="1">
              <a:lnSpc>
                <a:spcPts val="3000"/>
              </a:lnSpc>
            </a:pPr>
            <a:r>
              <a:rPr lang="en-GB" altLang="en-US" b="1" u="sng" dirty="0" smtClean="0">
                <a:solidFill>
                  <a:srgbClr val="7030A0"/>
                </a:solidFill>
                <a:latin typeface="Arial Narrow" pitchFamily="34" charset="0"/>
              </a:rPr>
              <a:t>This </a:t>
            </a:r>
            <a:r>
              <a:rPr lang="en-GB" altLang="en-US" b="1" u="sng" dirty="0">
                <a:solidFill>
                  <a:srgbClr val="7030A0"/>
                </a:solidFill>
                <a:latin typeface="Arial Narrow" pitchFamily="34" charset="0"/>
              </a:rPr>
              <a:t>stage is systematic and characterized by </a:t>
            </a:r>
            <a:endParaRPr lang="en-GB" altLang="en-US" b="1" u="sng" dirty="0" smtClean="0">
              <a:solidFill>
                <a:srgbClr val="7030A0"/>
              </a:solidFill>
              <a:latin typeface="Arial Narrow" pitchFamily="34" charset="0"/>
            </a:endParaRPr>
          </a:p>
          <a:p>
            <a:pPr marL="609600" indent="-609600" algn="just" eaLnBrk="1" hangingPunct="1">
              <a:lnSpc>
                <a:spcPts val="3000"/>
              </a:lnSpc>
            </a:pPr>
            <a:r>
              <a:rPr lang="en-GB" altLang="en-US" dirty="0" smtClean="0">
                <a:latin typeface="Arial Narrow" pitchFamily="34" charset="0"/>
              </a:rPr>
              <a:t>Generalized lymphadenopathy</a:t>
            </a:r>
          </a:p>
          <a:p>
            <a:pPr marL="609600" indent="-609600" algn="just" eaLnBrk="1" hangingPunct="1">
              <a:lnSpc>
                <a:spcPts val="3000"/>
              </a:lnSpc>
            </a:pPr>
            <a:r>
              <a:rPr lang="en-US" altLang="en-US" sz="3200" dirty="0" err="1" smtClean="0">
                <a:solidFill>
                  <a:schemeClr val="hlink"/>
                </a:solidFill>
                <a:latin typeface="Arial Narrow" panose="020B0606020202030204" pitchFamily="34" charset="0"/>
                <a:sym typeface="Symbol" pitchFamily="18" charset="2"/>
              </a:rPr>
              <a:t>Maculopapular</a:t>
            </a:r>
            <a:r>
              <a:rPr lang="en-US" altLang="en-US" sz="3200" dirty="0" smtClean="0">
                <a:solidFill>
                  <a:schemeClr val="hlink"/>
                </a:solidFill>
                <a:latin typeface="Arial Narrow" panose="020B0606020202030204" pitchFamily="34" charset="0"/>
                <a:sym typeface="Symbol" pitchFamily="18" charset="2"/>
              </a:rPr>
              <a:t> </a:t>
            </a:r>
            <a:r>
              <a:rPr lang="en-US" altLang="en-US" sz="3200" dirty="0">
                <a:solidFill>
                  <a:schemeClr val="hlink"/>
                </a:solidFill>
                <a:latin typeface="Arial Narrow" panose="020B0606020202030204" pitchFamily="34" charset="0"/>
                <a:sym typeface="Symbol" pitchFamily="18" charset="2"/>
              </a:rPr>
              <a:t>skin rashes</a:t>
            </a:r>
            <a:r>
              <a:rPr lang="en-US" altLang="en-US" sz="3200" dirty="0">
                <a:latin typeface="Arial Narrow" panose="020B0606020202030204" pitchFamily="34" charset="0"/>
                <a:sym typeface="Symbol" pitchFamily="18" charset="2"/>
              </a:rPr>
              <a:t> on the </a:t>
            </a:r>
            <a:r>
              <a:rPr lang="en-US" altLang="en-US" sz="3200" dirty="0" smtClean="0">
                <a:latin typeface="Arial Narrow" panose="020B0606020202030204" pitchFamily="34" charset="0"/>
                <a:sym typeface="Symbol" pitchFamily="18" charset="2"/>
              </a:rPr>
              <a:t>body &amp; </a:t>
            </a:r>
            <a:r>
              <a:rPr lang="en-US" altLang="en-US" sz="3200" dirty="0" err="1" smtClean="0">
                <a:solidFill>
                  <a:schemeClr val="hlink"/>
                </a:solidFill>
                <a:latin typeface="Arial Narrow" panose="020B0606020202030204" pitchFamily="34" charset="0"/>
                <a:sym typeface="Symbol" pitchFamily="18" charset="2"/>
              </a:rPr>
              <a:t>condylom</a:t>
            </a:r>
            <a:r>
              <a:rPr lang="en-US" altLang="en-US" sz="3200" dirty="0" smtClean="0">
                <a:solidFill>
                  <a:schemeClr val="hlink"/>
                </a:solidFill>
                <a:latin typeface="Arial Narrow" panose="020B0606020202030204" pitchFamily="34" charset="0"/>
                <a:sym typeface="Symbol" pitchFamily="18" charset="2"/>
              </a:rPr>
              <a:t> </a:t>
            </a:r>
            <a:r>
              <a:rPr lang="en-US" altLang="en-US" sz="3200" dirty="0" err="1" smtClean="0">
                <a:solidFill>
                  <a:schemeClr val="hlink"/>
                </a:solidFill>
                <a:latin typeface="Arial Narrow" panose="020B0606020202030204" pitchFamily="34" charset="0"/>
                <a:sym typeface="Symbol" pitchFamily="18" charset="2"/>
              </a:rPr>
              <a:t>latum</a:t>
            </a:r>
            <a:r>
              <a:rPr lang="en-US" altLang="en-US" sz="3200" dirty="0" smtClean="0">
                <a:latin typeface="Arial Narrow" panose="020B0606020202030204" pitchFamily="34" charset="0"/>
                <a:sym typeface="Symbol" pitchFamily="18" charset="2"/>
              </a:rPr>
              <a:t> </a:t>
            </a:r>
            <a:r>
              <a:rPr lang="en-GB" altLang="en-US" dirty="0">
                <a:latin typeface="Arial Narrow" pitchFamily="34" charset="0"/>
              </a:rPr>
              <a:t>(</a:t>
            </a:r>
            <a:r>
              <a:rPr lang="en-GB" altLang="en-US" dirty="0" smtClean="0">
                <a:latin typeface="Arial Narrow" pitchFamily="34" charset="0"/>
              </a:rPr>
              <a:t>wart)</a:t>
            </a:r>
            <a:r>
              <a:rPr lang="en-US" altLang="en-US" dirty="0" smtClean="0">
                <a:latin typeface="Arial Narrow" panose="020B0606020202030204" pitchFamily="34" charset="0"/>
              </a:rPr>
              <a:t> </a:t>
            </a:r>
            <a:r>
              <a:rPr lang="en-US" altLang="en-US" sz="3200" dirty="0" smtClean="0">
                <a:latin typeface="Arial Narrow" panose="020B0606020202030204" pitchFamily="34" charset="0"/>
                <a:sym typeface="Symbol" pitchFamily="18" charset="2"/>
              </a:rPr>
              <a:t>at </a:t>
            </a:r>
            <a:r>
              <a:rPr lang="en-US" altLang="en-US" sz="3200" dirty="0" err="1">
                <a:latin typeface="Arial Narrow" panose="020B0606020202030204" pitchFamily="34" charset="0"/>
                <a:sym typeface="Symbol" pitchFamily="18" charset="2"/>
              </a:rPr>
              <a:t>mucocutaneous</a:t>
            </a:r>
            <a:r>
              <a:rPr lang="en-US" altLang="en-US" sz="3200" dirty="0">
                <a:latin typeface="Arial Narrow" panose="020B0606020202030204" pitchFamily="34" charset="0"/>
                <a:sym typeface="Symbol" pitchFamily="18" charset="2"/>
              </a:rPr>
              <a:t> </a:t>
            </a:r>
            <a:r>
              <a:rPr lang="en-US" altLang="en-US" sz="3200" dirty="0" smtClean="0">
                <a:latin typeface="Arial Narrow" panose="020B0606020202030204" pitchFamily="34" charset="0"/>
                <a:sym typeface="Symbol" pitchFamily="18" charset="2"/>
              </a:rPr>
              <a:t>junctions</a:t>
            </a:r>
          </a:p>
          <a:p>
            <a:pPr marL="609600" indent="-609600" algn="just" eaLnBrk="1" hangingPunct="1">
              <a:lnSpc>
                <a:spcPts val="3000"/>
              </a:lnSpc>
            </a:pPr>
            <a:r>
              <a:rPr lang="en-GB" altLang="en-US" dirty="0">
                <a:latin typeface="Arial Narrow" pitchFamily="34" charset="0"/>
              </a:rPr>
              <a:t>Lesions heal spontaneously over 6 week and yet the disease may progress latency </a:t>
            </a:r>
            <a:r>
              <a:rPr lang="en-GB" altLang="en-US" dirty="0" smtClean="0">
                <a:latin typeface="Arial Narrow" pitchFamily="34" charset="0"/>
              </a:rPr>
              <a:t>&amp; </a:t>
            </a:r>
            <a:r>
              <a:rPr lang="en-GB" altLang="en-US" dirty="0">
                <a:latin typeface="Arial Narrow" pitchFamily="34" charset="0"/>
              </a:rPr>
              <a:t>then to tertiary </a:t>
            </a:r>
            <a:r>
              <a:rPr lang="en-GB" altLang="en-US" dirty="0" smtClean="0">
                <a:latin typeface="Arial Narrow" pitchFamily="34" charset="0"/>
              </a:rPr>
              <a:t>stage</a:t>
            </a:r>
            <a:endParaRPr lang="en-GB" altLang="en-US" dirty="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334</a:t>
            </a:fld>
            <a:endParaRPr lang="ar-SA" altLang="en-US"/>
          </a:p>
        </p:txBody>
      </p:sp>
    </p:spTree>
    <p:extLst>
      <p:ext uri="{BB962C8B-B14F-4D97-AF65-F5344CB8AC3E}">
        <p14:creationId xmlns:p14="http://schemas.microsoft.com/office/powerpoint/2010/main" val="2768141192"/>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Title 1"/>
          <p:cNvSpPr>
            <a:spLocks noGrp="1"/>
          </p:cNvSpPr>
          <p:nvPr>
            <p:ph type="title"/>
          </p:nvPr>
        </p:nvSpPr>
        <p:spPr/>
        <p:txBody>
          <a:bodyPr/>
          <a:lstStyle/>
          <a:p>
            <a:pPr marL="342900" indent="-342900" eaLnBrk="1" hangingPunct="1">
              <a:lnSpc>
                <a:spcPct val="130000"/>
              </a:lnSpc>
            </a:pPr>
            <a:r>
              <a:rPr lang="en-US" altLang="en-US" sz="5400" b="1" dirty="0">
                <a:solidFill>
                  <a:srgbClr val="002060"/>
                </a:solidFill>
                <a:latin typeface="Arial Narrow" panose="020B0606020202030204" pitchFamily="34" charset="0"/>
              </a:rPr>
              <a:t>Stages of venereal syphilis</a:t>
            </a:r>
            <a:endParaRPr lang="en-GB" altLang="en-US" sz="5400" b="1" dirty="0" smtClean="0">
              <a:solidFill>
                <a:srgbClr val="002060"/>
              </a:solidFill>
              <a:latin typeface="Arial Narrow" pitchFamily="34" charset="0"/>
            </a:endParaRPr>
          </a:p>
        </p:txBody>
      </p:sp>
      <p:sp>
        <p:nvSpPr>
          <p:cNvPr id="515075" name="Content Placeholder 2"/>
          <p:cNvSpPr>
            <a:spLocks noGrp="1"/>
          </p:cNvSpPr>
          <p:nvPr>
            <p:ph idx="1"/>
          </p:nvPr>
        </p:nvSpPr>
        <p:spPr>
          <a:xfrm>
            <a:off x="457200" y="1600200"/>
            <a:ext cx="8382000" cy="4800600"/>
          </a:xfrm>
        </p:spPr>
        <p:txBody>
          <a:bodyPr/>
          <a:lstStyle/>
          <a:p>
            <a:pPr marL="376238" algn="just" eaLnBrk="1" hangingPunct="1">
              <a:lnSpc>
                <a:spcPts val="2800"/>
              </a:lnSpc>
            </a:pPr>
            <a:r>
              <a:rPr lang="en-GB" altLang="en-US" sz="3600" b="1" dirty="0" smtClean="0">
                <a:solidFill>
                  <a:srgbClr val="7030A0"/>
                </a:solidFill>
                <a:latin typeface="Arial Narrow" pitchFamily="34" charset="0"/>
              </a:rPr>
              <a:t>Latent Syphilis</a:t>
            </a:r>
          </a:p>
          <a:p>
            <a:pPr marL="376238" algn="just" eaLnBrk="1" hangingPunct="1">
              <a:lnSpc>
                <a:spcPts val="2800"/>
              </a:lnSpc>
            </a:pPr>
            <a:r>
              <a:rPr lang="en-GB" altLang="en-US" dirty="0" smtClean="0">
                <a:latin typeface="Arial Narrow" pitchFamily="34" charset="0"/>
              </a:rPr>
              <a:t>Most patients are asymptomatic during this period</a:t>
            </a:r>
          </a:p>
          <a:p>
            <a:pPr marL="376238" algn="just" eaLnBrk="1" hangingPunct="1">
              <a:lnSpc>
                <a:spcPts val="2800"/>
              </a:lnSpc>
            </a:pPr>
            <a:r>
              <a:rPr lang="en-GB" altLang="en-US" b="1" dirty="0" smtClean="0">
                <a:solidFill>
                  <a:srgbClr val="7030A0"/>
                </a:solidFill>
                <a:latin typeface="Arial Narrow" pitchFamily="34" charset="0"/>
              </a:rPr>
              <a:t>Early latent period</a:t>
            </a:r>
          </a:p>
          <a:p>
            <a:pPr marL="376238" algn="just" eaLnBrk="1" hangingPunct="1">
              <a:lnSpc>
                <a:spcPts val="2800"/>
              </a:lnSpc>
            </a:pPr>
            <a:r>
              <a:rPr lang="en-GB" altLang="en-US" dirty="0" smtClean="0">
                <a:latin typeface="Arial Narrow" pitchFamily="34" charset="0"/>
              </a:rPr>
              <a:t>Last for 1-2 years after the 2</a:t>
            </a:r>
            <a:r>
              <a:rPr lang="en-GB" altLang="en-US" baseline="30000" dirty="0" smtClean="0">
                <a:latin typeface="Arial Narrow" pitchFamily="34" charset="0"/>
              </a:rPr>
              <a:t>nd</a:t>
            </a:r>
            <a:r>
              <a:rPr lang="en-GB" altLang="en-US" dirty="0" smtClean="0">
                <a:latin typeface="Arial Narrow" pitchFamily="34" charset="0"/>
              </a:rPr>
              <a:t> stage</a:t>
            </a:r>
          </a:p>
          <a:p>
            <a:pPr marL="376238" algn="just" eaLnBrk="1" hangingPunct="1">
              <a:lnSpc>
                <a:spcPts val="2800"/>
              </a:lnSpc>
            </a:pPr>
            <a:r>
              <a:rPr lang="en-GB" altLang="en-US" dirty="0" smtClean="0">
                <a:solidFill>
                  <a:srgbClr val="FF0000"/>
                </a:solidFill>
                <a:latin typeface="Arial Narrow" pitchFamily="34" charset="0"/>
              </a:rPr>
              <a:t>25%</a:t>
            </a:r>
            <a:r>
              <a:rPr lang="en-GB" altLang="en-US" dirty="0" smtClean="0">
                <a:latin typeface="Arial Narrow" pitchFamily="34" charset="0"/>
              </a:rPr>
              <a:t> of patient develop symptoms of 2ry syphilis</a:t>
            </a:r>
          </a:p>
          <a:p>
            <a:pPr marL="376238" algn="just" eaLnBrk="1" hangingPunct="1">
              <a:lnSpc>
                <a:spcPts val="2800"/>
              </a:lnSpc>
            </a:pPr>
            <a:r>
              <a:rPr lang="en-GB" altLang="en-US" dirty="0" smtClean="0">
                <a:latin typeface="Arial Narrow" pitchFamily="34" charset="0"/>
              </a:rPr>
              <a:t>Patient  can infect other</a:t>
            </a:r>
          </a:p>
          <a:p>
            <a:pPr marL="376238" algn="just" eaLnBrk="1" hangingPunct="1">
              <a:lnSpc>
                <a:spcPts val="2800"/>
              </a:lnSpc>
            </a:pPr>
            <a:r>
              <a:rPr lang="en-GB" altLang="en-US" b="1" dirty="0" smtClean="0">
                <a:solidFill>
                  <a:srgbClr val="7030A0"/>
                </a:solidFill>
                <a:latin typeface="Arial Narrow" pitchFamily="34" charset="0"/>
              </a:rPr>
              <a:t>Late latent period</a:t>
            </a:r>
            <a:r>
              <a:rPr lang="en-GB" altLang="en-US" dirty="0" smtClean="0">
                <a:solidFill>
                  <a:srgbClr val="7030A0"/>
                </a:solidFill>
                <a:latin typeface="Arial Narrow" pitchFamily="34" charset="0"/>
              </a:rPr>
              <a:t>  </a:t>
            </a:r>
          </a:p>
          <a:p>
            <a:pPr marL="376238" algn="just" eaLnBrk="1" hangingPunct="1">
              <a:lnSpc>
                <a:spcPts val="2800"/>
              </a:lnSpc>
            </a:pPr>
            <a:r>
              <a:rPr lang="en-GB" altLang="en-US" dirty="0" smtClean="0">
                <a:latin typeface="Arial Narrow" pitchFamily="34" charset="0"/>
              </a:rPr>
              <a:t>Last for many years </a:t>
            </a:r>
          </a:p>
          <a:p>
            <a:pPr marL="376238" algn="just" eaLnBrk="1" hangingPunct="1">
              <a:lnSpc>
                <a:spcPts val="2800"/>
              </a:lnSpc>
            </a:pPr>
            <a:r>
              <a:rPr lang="en-GB" altLang="en-US" dirty="0" smtClean="0">
                <a:latin typeface="Arial Narrow" pitchFamily="34" charset="0"/>
              </a:rPr>
              <a:t>No symptoms occur and patients are </a:t>
            </a:r>
            <a:r>
              <a:rPr lang="en-GB" altLang="en-US" dirty="0" smtClean="0">
                <a:solidFill>
                  <a:srgbClr val="FF0000"/>
                </a:solidFill>
                <a:latin typeface="Arial Narrow" pitchFamily="34" charset="0"/>
              </a:rPr>
              <a:t>not infectious</a:t>
            </a:r>
          </a:p>
          <a:p>
            <a:pPr marL="376238" algn="just" eaLnBrk="1" hangingPunct="1">
              <a:lnSpc>
                <a:spcPts val="2800"/>
              </a:lnSpc>
            </a:pPr>
            <a:r>
              <a:rPr lang="en-GB" altLang="en-US" sz="3000" dirty="0" smtClean="0">
                <a:latin typeface="Arial Narrow" pitchFamily="34" charset="0"/>
              </a:rPr>
              <a:t>30% of untreated patients slowly progress to 3ry syphilis</a:t>
            </a:r>
          </a:p>
          <a:p>
            <a:pPr marL="376238" algn="just" eaLnBrk="1" hangingPunct="1">
              <a:lnSpc>
                <a:spcPts val="2800"/>
              </a:lnSpc>
            </a:pPr>
            <a:r>
              <a:rPr lang="en-GB" altLang="en-US" dirty="0" smtClean="0">
                <a:latin typeface="Arial Narrow" pitchFamily="34" charset="0"/>
              </a:rPr>
              <a:t>The rest will remain asymptomatic</a:t>
            </a:r>
          </a:p>
        </p:txBody>
      </p:sp>
      <p:sp>
        <p:nvSpPr>
          <p:cNvPr id="515077"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1507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753869C-CE24-45B7-B0F7-34FE6F1A0F43}" type="slidenum">
              <a:rPr lang="ar-SA" altLang="en-US" smtClean="0">
                <a:solidFill>
                  <a:srgbClr val="898989"/>
                </a:solidFill>
                <a:latin typeface="Calibri" pitchFamily="34" charset="0"/>
              </a:rPr>
              <a:pPr eaLnBrk="1" hangingPunct="1"/>
              <a:t>335</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011565401"/>
      </p:ext>
    </p:extLst>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Title 1"/>
          <p:cNvSpPr>
            <a:spLocks noGrp="1"/>
          </p:cNvSpPr>
          <p:nvPr>
            <p:ph type="title"/>
          </p:nvPr>
        </p:nvSpPr>
        <p:spPr>
          <a:xfrm>
            <a:off x="457200" y="228600"/>
            <a:ext cx="8229600" cy="944563"/>
          </a:xfrm>
        </p:spPr>
        <p:txBody>
          <a:bodyPr/>
          <a:lstStyle/>
          <a:p>
            <a:pPr marL="342900" indent="-342900" eaLnBrk="1" hangingPunct="1"/>
            <a:r>
              <a:rPr lang="en-US" altLang="en-US" sz="5400" b="1" dirty="0">
                <a:solidFill>
                  <a:srgbClr val="002060"/>
                </a:solidFill>
                <a:latin typeface="Arial Narrow" panose="020B0606020202030204" pitchFamily="34" charset="0"/>
              </a:rPr>
              <a:t>Stages of venereal syphilis</a:t>
            </a:r>
            <a:endParaRPr lang="en-GB" altLang="en-US" sz="5400" b="1" dirty="0" smtClean="0">
              <a:solidFill>
                <a:srgbClr val="002060"/>
              </a:solidFill>
              <a:latin typeface="Arial Narrow" pitchFamily="34" charset="0"/>
            </a:endParaRPr>
          </a:p>
        </p:txBody>
      </p:sp>
      <p:sp>
        <p:nvSpPr>
          <p:cNvPr id="516099" name="Content Placeholder 2"/>
          <p:cNvSpPr>
            <a:spLocks noGrp="1"/>
          </p:cNvSpPr>
          <p:nvPr>
            <p:ph idx="1"/>
          </p:nvPr>
        </p:nvSpPr>
        <p:spPr>
          <a:xfrm>
            <a:off x="457200" y="1447800"/>
            <a:ext cx="8458200" cy="4724400"/>
          </a:xfrm>
        </p:spPr>
        <p:txBody>
          <a:bodyPr/>
          <a:lstStyle/>
          <a:p>
            <a:pPr marL="719138" indent="-742950" algn="just" eaLnBrk="1" hangingPunct="1">
              <a:buFont typeface="+mj-lt"/>
              <a:buAutoNum type="alphaUcPeriod" startAt="3"/>
            </a:pPr>
            <a:r>
              <a:rPr lang="en-GB" altLang="en-US" sz="3600" b="1" dirty="0">
                <a:solidFill>
                  <a:srgbClr val="7030A0"/>
                </a:solidFill>
                <a:latin typeface="Arial Narrow" pitchFamily="34" charset="0"/>
              </a:rPr>
              <a:t>Tertiary syphilis</a:t>
            </a:r>
            <a:endParaRPr lang="en-GB" altLang="en-US" sz="3600" b="1" dirty="0" smtClean="0">
              <a:solidFill>
                <a:srgbClr val="7030A0"/>
              </a:solidFill>
              <a:latin typeface="Arial Narrow" pitchFamily="34" charset="0"/>
            </a:endParaRPr>
          </a:p>
          <a:p>
            <a:pPr marL="319088" algn="just" eaLnBrk="1" hangingPunct="1"/>
            <a:r>
              <a:rPr lang="en-GB" altLang="en-US" dirty="0" smtClean="0">
                <a:latin typeface="Arial Narrow" pitchFamily="34" charset="0"/>
              </a:rPr>
              <a:t>Develops over 6-40 year with slow inflammatory damage to organs, blood vessels &amp; nerve cells</a:t>
            </a:r>
          </a:p>
          <a:p>
            <a:pPr marL="319088" algn="just" eaLnBrk="1" hangingPunct="1"/>
            <a:r>
              <a:rPr lang="en-GB" altLang="en-US" b="1" dirty="0" smtClean="0">
                <a:solidFill>
                  <a:srgbClr val="0070C0"/>
                </a:solidFill>
                <a:latin typeface="Arial Narrow" pitchFamily="34" charset="0"/>
              </a:rPr>
              <a:t>It can be grouped into 3 general categories</a:t>
            </a:r>
          </a:p>
          <a:p>
            <a:pPr marL="490538" indent="-514350" algn="just" eaLnBrk="1" hangingPunct="1">
              <a:buFont typeface="+mj-lt"/>
              <a:buAutoNum type="arabicPeriod"/>
            </a:pPr>
            <a:r>
              <a:rPr lang="en-GB" altLang="en-US" b="1" dirty="0" err="1" smtClean="0">
                <a:solidFill>
                  <a:srgbClr val="7030A0"/>
                </a:solidFill>
                <a:latin typeface="Arial Narrow" pitchFamily="34" charset="0"/>
              </a:rPr>
              <a:t>Gummatous</a:t>
            </a:r>
            <a:r>
              <a:rPr lang="en-GB" altLang="en-US" b="1" dirty="0" smtClean="0">
                <a:solidFill>
                  <a:srgbClr val="7030A0"/>
                </a:solidFill>
                <a:latin typeface="Arial Narrow" pitchFamily="34" charset="0"/>
              </a:rPr>
              <a:t> syphilis</a:t>
            </a:r>
          </a:p>
          <a:p>
            <a:pPr marL="319088" algn="just" eaLnBrk="1" hangingPunct="1"/>
            <a:r>
              <a:rPr lang="en-GB" altLang="en-US" dirty="0" smtClean="0">
                <a:latin typeface="Arial Narrow" pitchFamily="34" charset="0"/>
              </a:rPr>
              <a:t>Occurs </a:t>
            </a:r>
            <a:r>
              <a:rPr lang="en-GB" altLang="en-US" dirty="0" smtClean="0">
                <a:solidFill>
                  <a:srgbClr val="FF0000"/>
                </a:solidFill>
                <a:latin typeface="Arial Narrow" pitchFamily="34" charset="0"/>
              </a:rPr>
              <a:t>10 year </a:t>
            </a:r>
            <a:r>
              <a:rPr lang="en-GB" altLang="en-US" dirty="0" smtClean="0">
                <a:latin typeface="Arial Narrow" pitchFamily="34" charset="0"/>
              </a:rPr>
              <a:t>after 1ry stage in </a:t>
            </a:r>
            <a:r>
              <a:rPr lang="en-GB" altLang="en-US" dirty="0" smtClean="0">
                <a:solidFill>
                  <a:srgbClr val="FF0000"/>
                </a:solidFill>
                <a:latin typeface="Arial Narrow" pitchFamily="34" charset="0"/>
              </a:rPr>
              <a:t>10% </a:t>
            </a:r>
            <a:r>
              <a:rPr lang="en-GB" altLang="en-US" dirty="0" smtClean="0">
                <a:latin typeface="Arial Narrow" pitchFamily="34" charset="0"/>
              </a:rPr>
              <a:t>of untreated</a:t>
            </a:r>
          </a:p>
          <a:p>
            <a:pPr marL="319088" algn="just" eaLnBrk="1" hangingPunct="1"/>
            <a:r>
              <a:rPr lang="en-GB" altLang="en-US" dirty="0" smtClean="0">
                <a:latin typeface="Arial Narrow" pitchFamily="34" charset="0"/>
              </a:rPr>
              <a:t>May show localized granulomatous lesions (</a:t>
            </a:r>
            <a:r>
              <a:rPr lang="en-GB" altLang="en-US" dirty="0" err="1" smtClean="0">
                <a:latin typeface="Arial Narrow" pitchFamily="34" charset="0"/>
              </a:rPr>
              <a:t>gumma</a:t>
            </a:r>
            <a:r>
              <a:rPr lang="en-GB" altLang="en-US" dirty="0" smtClean="0">
                <a:latin typeface="Arial Narrow" pitchFamily="34" charset="0"/>
              </a:rPr>
              <a:t>) which eventually necrosis and become fibrotic</a:t>
            </a:r>
          </a:p>
          <a:p>
            <a:pPr marL="319088" algn="just" eaLnBrk="1" hangingPunct="1"/>
            <a:r>
              <a:rPr lang="en-GB" altLang="en-US" dirty="0" err="1" smtClean="0">
                <a:latin typeface="Arial Narrow" pitchFamily="34" charset="0"/>
              </a:rPr>
              <a:t>Noninfection</a:t>
            </a:r>
            <a:r>
              <a:rPr lang="en-GB" altLang="en-US" dirty="0" smtClean="0">
                <a:latin typeface="Arial Narrow" pitchFamily="34" charset="0"/>
              </a:rPr>
              <a:t> lesion are found mainly in skin &amp; bones</a:t>
            </a:r>
          </a:p>
        </p:txBody>
      </p:sp>
      <p:sp>
        <p:nvSpPr>
          <p:cNvPr id="516101"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1610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1A03FDB-53E8-4593-81D1-ACBAACC465D8}" type="slidenum">
              <a:rPr lang="ar-SA" altLang="en-US" smtClean="0">
                <a:solidFill>
                  <a:srgbClr val="898989"/>
                </a:solidFill>
                <a:latin typeface="Calibri" pitchFamily="34" charset="0"/>
              </a:rPr>
              <a:pPr eaLnBrk="1" hangingPunct="1"/>
              <a:t>336</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872420118"/>
      </p:ext>
    </p:extLst>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Title 1"/>
          <p:cNvSpPr>
            <a:spLocks noGrp="1"/>
          </p:cNvSpPr>
          <p:nvPr>
            <p:ph type="title"/>
          </p:nvPr>
        </p:nvSpPr>
        <p:spPr>
          <a:xfrm>
            <a:off x="457200" y="228600"/>
            <a:ext cx="8229600" cy="944563"/>
          </a:xfrm>
        </p:spPr>
        <p:txBody>
          <a:bodyPr/>
          <a:lstStyle/>
          <a:p>
            <a:pPr marL="342900" indent="-342900" eaLnBrk="1" hangingPunct="1"/>
            <a:r>
              <a:rPr lang="en-US" altLang="en-US" sz="5400" b="1" dirty="0">
                <a:solidFill>
                  <a:srgbClr val="002060"/>
                </a:solidFill>
                <a:latin typeface="Arial Narrow" panose="020B0606020202030204" pitchFamily="34" charset="0"/>
              </a:rPr>
              <a:t>Stages of venereal syphilis</a:t>
            </a:r>
            <a:endParaRPr lang="en-GB" altLang="en-US" sz="5400" b="1" dirty="0" smtClean="0">
              <a:solidFill>
                <a:srgbClr val="002060"/>
              </a:solidFill>
              <a:latin typeface="Arial Narrow" pitchFamily="34" charset="0"/>
            </a:endParaRPr>
          </a:p>
        </p:txBody>
      </p:sp>
      <p:sp>
        <p:nvSpPr>
          <p:cNvPr id="517123" name="Content Placeholder 2"/>
          <p:cNvSpPr>
            <a:spLocks noGrp="1"/>
          </p:cNvSpPr>
          <p:nvPr>
            <p:ph idx="1"/>
          </p:nvPr>
        </p:nvSpPr>
        <p:spPr>
          <a:xfrm>
            <a:off x="304800" y="1371600"/>
            <a:ext cx="8610600" cy="5105400"/>
          </a:xfrm>
        </p:spPr>
        <p:txBody>
          <a:bodyPr/>
          <a:lstStyle/>
          <a:p>
            <a:pPr marL="490538" indent="-514350" algn="just" eaLnBrk="1" hangingPunct="1">
              <a:lnSpc>
                <a:spcPts val="4320"/>
              </a:lnSpc>
              <a:buFont typeface="+mj-lt"/>
              <a:buAutoNum type="arabicPeriod" startAt="2"/>
            </a:pPr>
            <a:r>
              <a:rPr lang="en-GB" altLang="en-US" sz="3600" b="1" dirty="0" smtClean="0">
                <a:solidFill>
                  <a:srgbClr val="7030A0"/>
                </a:solidFill>
                <a:latin typeface="Arial Narrow" pitchFamily="34" charset="0"/>
              </a:rPr>
              <a:t>Cardiovascular syphilis</a:t>
            </a:r>
          </a:p>
          <a:p>
            <a:pPr marL="319088" algn="just" eaLnBrk="1" hangingPunct="1">
              <a:lnSpc>
                <a:spcPts val="4320"/>
              </a:lnSpc>
            </a:pPr>
            <a:r>
              <a:rPr lang="en-GB" altLang="en-US" dirty="0" smtClean="0">
                <a:solidFill>
                  <a:srgbClr val="FF0000"/>
                </a:solidFill>
                <a:latin typeface="Arial Narrow" pitchFamily="34" charset="0"/>
              </a:rPr>
              <a:t>3-10 year </a:t>
            </a:r>
            <a:r>
              <a:rPr lang="en-GB" altLang="en-US" dirty="0" smtClean="0">
                <a:latin typeface="Arial Narrow" pitchFamily="34" charset="0"/>
              </a:rPr>
              <a:t>after 1ry stage in </a:t>
            </a:r>
            <a:r>
              <a:rPr lang="en-GB" altLang="en-US" dirty="0" smtClean="0">
                <a:solidFill>
                  <a:srgbClr val="FF0000"/>
                </a:solidFill>
                <a:latin typeface="Arial Narrow" pitchFamily="34" charset="0"/>
              </a:rPr>
              <a:t>15%</a:t>
            </a:r>
            <a:r>
              <a:rPr lang="en-GB" altLang="en-US" dirty="0" smtClean="0">
                <a:latin typeface="Arial Narrow" pitchFamily="34" charset="0"/>
              </a:rPr>
              <a:t> of untreated patients</a:t>
            </a:r>
          </a:p>
          <a:p>
            <a:pPr marL="319088" algn="just" eaLnBrk="1" hangingPunct="1">
              <a:lnSpc>
                <a:spcPts val="4320"/>
              </a:lnSpc>
            </a:pPr>
            <a:r>
              <a:rPr lang="en-GB" altLang="en-US" dirty="0" smtClean="0">
                <a:latin typeface="Arial Narrow" pitchFamily="34" charset="0"/>
              </a:rPr>
              <a:t>Characterized by aortic aneurysm &amp; necrosis in aorta</a:t>
            </a:r>
          </a:p>
          <a:p>
            <a:pPr marL="490538" indent="-514350" algn="just" eaLnBrk="1" hangingPunct="1">
              <a:lnSpc>
                <a:spcPts val="4320"/>
              </a:lnSpc>
              <a:buFont typeface="+mj-lt"/>
              <a:buAutoNum type="arabicPeriod" startAt="3"/>
            </a:pPr>
            <a:r>
              <a:rPr lang="en-GB" altLang="en-US" b="1" dirty="0" err="1" smtClean="0">
                <a:solidFill>
                  <a:srgbClr val="7030A0"/>
                </a:solidFill>
                <a:latin typeface="Arial Narrow" pitchFamily="34" charset="0"/>
              </a:rPr>
              <a:t>Neurosyphilis</a:t>
            </a:r>
            <a:r>
              <a:rPr lang="en-GB" altLang="en-US" b="1" dirty="0" smtClean="0">
                <a:solidFill>
                  <a:srgbClr val="7030A0"/>
                </a:solidFill>
                <a:latin typeface="Arial Narrow" pitchFamily="34" charset="0"/>
              </a:rPr>
              <a:t> </a:t>
            </a:r>
            <a:r>
              <a:rPr lang="en-GB" altLang="en-US" dirty="0" smtClean="0">
                <a:solidFill>
                  <a:srgbClr val="7030A0"/>
                </a:solidFill>
                <a:latin typeface="Arial Narrow" pitchFamily="34" charset="0"/>
              </a:rPr>
              <a:t>(</a:t>
            </a:r>
            <a:r>
              <a:rPr lang="en-US" altLang="en-US" dirty="0" smtClean="0">
                <a:solidFill>
                  <a:schemeClr val="folHlink"/>
                </a:solidFill>
                <a:latin typeface="Arial Narrow" pitchFamily="34" charset="0"/>
              </a:rPr>
              <a:t>Late tertiary or quaternary syphilis</a:t>
            </a:r>
            <a:r>
              <a:rPr lang="en-US" altLang="en-US" dirty="0" smtClean="0">
                <a:latin typeface="Arial Narrow" pitchFamily="34" charset="0"/>
              </a:rPr>
              <a:t>)</a:t>
            </a:r>
            <a:endParaRPr lang="en-GB" altLang="en-US" b="1" dirty="0" smtClean="0">
              <a:solidFill>
                <a:srgbClr val="7030A0"/>
              </a:solidFill>
              <a:latin typeface="Arial Narrow" pitchFamily="34" charset="0"/>
            </a:endParaRPr>
          </a:p>
          <a:p>
            <a:pPr marL="319088" algn="just" eaLnBrk="1" hangingPunct="1">
              <a:lnSpc>
                <a:spcPts val="4320"/>
              </a:lnSpc>
            </a:pPr>
            <a:r>
              <a:rPr lang="en-GB" altLang="en-US" dirty="0" smtClean="0">
                <a:latin typeface="Arial Narrow" pitchFamily="34" charset="0"/>
              </a:rPr>
              <a:t>Occurs </a:t>
            </a:r>
            <a:r>
              <a:rPr lang="en-US" altLang="en-US" dirty="0" smtClean="0">
                <a:solidFill>
                  <a:srgbClr val="FF0000"/>
                </a:solidFill>
                <a:latin typeface="Arial Narrow" pitchFamily="34" charset="0"/>
              </a:rPr>
              <a:t>10-20 year</a:t>
            </a:r>
            <a:r>
              <a:rPr lang="en-US" altLang="en-US" dirty="0" smtClean="0"/>
              <a:t>  </a:t>
            </a:r>
            <a:r>
              <a:rPr lang="en-GB" altLang="en-US" dirty="0" smtClean="0">
                <a:latin typeface="Arial Narrow" pitchFamily="34" charset="0"/>
              </a:rPr>
              <a:t>in </a:t>
            </a:r>
            <a:r>
              <a:rPr lang="en-GB" altLang="en-US" dirty="0" smtClean="0">
                <a:solidFill>
                  <a:srgbClr val="FF0000"/>
                </a:solidFill>
                <a:latin typeface="Arial Narrow" pitchFamily="34" charset="0"/>
              </a:rPr>
              <a:t>8%</a:t>
            </a:r>
            <a:r>
              <a:rPr lang="en-GB" altLang="en-US" dirty="0" smtClean="0">
                <a:latin typeface="Arial Narrow" pitchFamily="34" charset="0"/>
              </a:rPr>
              <a:t> of untreated patients</a:t>
            </a:r>
          </a:p>
          <a:p>
            <a:pPr marL="319088" algn="just" eaLnBrk="1" hangingPunct="1">
              <a:lnSpc>
                <a:spcPts val="4320"/>
              </a:lnSpc>
            </a:pPr>
            <a:r>
              <a:rPr lang="en-GB" altLang="en-US" sz="3100" dirty="0" smtClean="0">
                <a:latin typeface="Arial Narrow" pitchFamily="34" charset="0"/>
              </a:rPr>
              <a:t>Asymptomatic </a:t>
            </a:r>
            <a:r>
              <a:rPr lang="en-GB" altLang="en-US" sz="3100" dirty="0" err="1" smtClean="0">
                <a:latin typeface="Arial Narrow" pitchFamily="34" charset="0"/>
              </a:rPr>
              <a:t>neurosyphilis</a:t>
            </a:r>
            <a:r>
              <a:rPr lang="en-GB" altLang="en-US" sz="3100" dirty="0" smtClean="0">
                <a:latin typeface="Arial Narrow" pitchFamily="34" charset="0"/>
              </a:rPr>
              <a:t>, </a:t>
            </a:r>
            <a:r>
              <a:rPr lang="en-GB" altLang="en-US" sz="3100" dirty="0" err="1" smtClean="0">
                <a:latin typeface="Arial Narrow" pitchFamily="34" charset="0"/>
              </a:rPr>
              <a:t>subacute</a:t>
            </a:r>
            <a:r>
              <a:rPr lang="en-GB" altLang="en-US" sz="3100" dirty="0" smtClean="0">
                <a:latin typeface="Arial Narrow" pitchFamily="34" charset="0"/>
              </a:rPr>
              <a:t> meningitis, brain infarction, mental deteriorations &amp; psychiatric symptoms</a:t>
            </a:r>
          </a:p>
          <a:p>
            <a:pPr marL="319088" algn="just" eaLnBrk="1" hangingPunct="1">
              <a:lnSpc>
                <a:spcPts val="4320"/>
              </a:lnSpc>
            </a:pPr>
            <a:r>
              <a:rPr lang="en-GB" altLang="en-US" dirty="0" smtClean="0">
                <a:latin typeface="Arial Narrow" pitchFamily="34" charset="0"/>
              </a:rPr>
              <a:t>In 3ry lesion , </a:t>
            </a:r>
            <a:r>
              <a:rPr lang="en-GB" altLang="en-US" i="1" dirty="0" smtClean="0">
                <a:latin typeface="Arial Narrow" pitchFamily="34" charset="0"/>
              </a:rPr>
              <a:t>T. </a:t>
            </a:r>
            <a:r>
              <a:rPr lang="en-GB" altLang="en-US" i="1" dirty="0" err="1" smtClean="0">
                <a:latin typeface="Arial Narrow" pitchFamily="34" charset="0"/>
              </a:rPr>
              <a:t>pallidium</a:t>
            </a:r>
            <a:r>
              <a:rPr lang="en-GB" altLang="en-US" i="1" dirty="0" smtClean="0">
                <a:latin typeface="Arial Narrow" pitchFamily="34" charset="0"/>
              </a:rPr>
              <a:t> </a:t>
            </a:r>
            <a:r>
              <a:rPr lang="en-GB" altLang="en-US" dirty="0" smtClean="0">
                <a:latin typeface="Arial Narrow" pitchFamily="34" charset="0"/>
              </a:rPr>
              <a:t>are rarely seen</a:t>
            </a:r>
          </a:p>
        </p:txBody>
      </p:sp>
      <p:sp>
        <p:nvSpPr>
          <p:cNvPr id="51712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1712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14EA508-BA2C-4C0E-9087-11E2A3F94C02}" type="slidenum">
              <a:rPr lang="ar-SA" altLang="en-US" smtClean="0">
                <a:solidFill>
                  <a:srgbClr val="898989"/>
                </a:solidFill>
                <a:latin typeface="Calibri" pitchFamily="34" charset="0"/>
              </a:rPr>
              <a:pPr eaLnBrk="1" hangingPunct="1"/>
              <a:t>337</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380162638"/>
      </p:ext>
    </p:extLst>
  </p:cSld>
  <p:clrMapOvr>
    <a:masterClrMapping/>
  </p:clrMapOvr>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437"/>
          </a:xfrm>
        </p:spPr>
        <p:txBody>
          <a:bodyPr rtlCol="0">
            <a:normAutofit fontScale="90000"/>
          </a:bodyPr>
          <a:lstStyle/>
          <a:p>
            <a:pPr eaLnBrk="1" fontAlgn="auto" hangingPunct="1">
              <a:spcAft>
                <a:spcPts val="0"/>
              </a:spcAft>
              <a:defRPr/>
            </a:pPr>
            <a:r>
              <a:rPr lang="en-GB" b="1" dirty="0" smtClean="0">
                <a:solidFill>
                  <a:srgbClr val="FF0000"/>
                </a:solidFill>
                <a:latin typeface="Arial Narrow" pitchFamily="34" charset="0"/>
              </a:rPr>
              <a:t>Congenital syphilis</a:t>
            </a:r>
          </a:p>
        </p:txBody>
      </p:sp>
      <p:sp>
        <p:nvSpPr>
          <p:cNvPr id="392195" name="Content Placeholder 2"/>
          <p:cNvSpPr>
            <a:spLocks noGrp="1"/>
          </p:cNvSpPr>
          <p:nvPr>
            <p:ph idx="1"/>
          </p:nvPr>
        </p:nvSpPr>
        <p:spPr>
          <a:xfrm>
            <a:off x="395288" y="908050"/>
            <a:ext cx="8497887" cy="5761038"/>
          </a:xfrm>
        </p:spPr>
        <p:txBody>
          <a:bodyPr/>
          <a:lstStyle/>
          <a:p>
            <a:pPr algn="just" eaLnBrk="1" hangingPunct="1">
              <a:lnSpc>
                <a:spcPts val="2900"/>
              </a:lnSpc>
            </a:pPr>
            <a:r>
              <a:rPr lang="en-GB" sz="3000" dirty="0" err="1" smtClean="0">
                <a:latin typeface="Arial Narrow" pitchFamily="34" charset="0"/>
              </a:rPr>
              <a:t>Transplacental</a:t>
            </a:r>
            <a:r>
              <a:rPr lang="en-GB" sz="3000" dirty="0" smtClean="0">
                <a:latin typeface="Arial Narrow" pitchFamily="34" charset="0"/>
              </a:rPr>
              <a:t> spread of </a:t>
            </a:r>
            <a:r>
              <a:rPr lang="en-GB" sz="3000" i="1" dirty="0" smtClean="0">
                <a:latin typeface="Arial Narrow" pitchFamily="34" charset="0"/>
              </a:rPr>
              <a:t>T. </a:t>
            </a:r>
            <a:r>
              <a:rPr lang="en-GB" sz="3000" i="1" dirty="0" err="1" smtClean="0">
                <a:latin typeface="Arial Narrow" pitchFamily="34" charset="0"/>
              </a:rPr>
              <a:t>pallidium</a:t>
            </a:r>
            <a:r>
              <a:rPr lang="en-GB" sz="3000" i="1" dirty="0" smtClean="0">
                <a:latin typeface="Arial Narrow" pitchFamily="34" charset="0"/>
              </a:rPr>
              <a:t> </a:t>
            </a:r>
            <a:r>
              <a:rPr lang="en-GB" sz="3000" dirty="0" smtClean="0">
                <a:latin typeface="Arial Narrow" pitchFamily="34" charset="0"/>
              </a:rPr>
              <a:t>after the 1</a:t>
            </a:r>
            <a:r>
              <a:rPr lang="en-GB" sz="3000" baseline="30000" dirty="0" smtClean="0">
                <a:latin typeface="Arial Narrow" pitchFamily="34" charset="0"/>
              </a:rPr>
              <a:t>st</a:t>
            </a:r>
            <a:r>
              <a:rPr lang="en-GB" sz="3000" dirty="0" smtClean="0">
                <a:latin typeface="Arial Narrow" pitchFamily="34" charset="0"/>
              </a:rPr>
              <a:t> trimester of pregnancy may result in</a:t>
            </a:r>
          </a:p>
          <a:p>
            <a:pPr lvl="1" algn="just" eaLnBrk="1" hangingPunct="1">
              <a:lnSpc>
                <a:spcPts val="2900"/>
              </a:lnSpc>
            </a:pPr>
            <a:r>
              <a:rPr lang="en-GB" sz="3000" dirty="0" err="1" smtClean="0">
                <a:latin typeface="Arial Narrow" pitchFamily="34" charset="0"/>
              </a:rPr>
              <a:t>Fetal</a:t>
            </a:r>
            <a:r>
              <a:rPr lang="en-GB" sz="3000" dirty="0" smtClean="0">
                <a:latin typeface="Arial Narrow" pitchFamily="34" charset="0"/>
              </a:rPr>
              <a:t> death</a:t>
            </a:r>
          </a:p>
          <a:p>
            <a:pPr lvl="1" algn="just" eaLnBrk="1" hangingPunct="1">
              <a:lnSpc>
                <a:spcPts val="2900"/>
              </a:lnSpc>
            </a:pPr>
            <a:r>
              <a:rPr lang="en-GB" sz="3000" dirty="0" smtClean="0">
                <a:latin typeface="Arial Narrow" pitchFamily="34" charset="0"/>
              </a:rPr>
              <a:t>Prematurity or</a:t>
            </a:r>
          </a:p>
          <a:p>
            <a:pPr lvl="1" algn="just" eaLnBrk="1" hangingPunct="1">
              <a:lnSpc>
                <a:spcPts val="2900"/>
              </a:lnSpc>
            </a:pPr>
            <a:r>
              <a:rPr lang="en-GB" sz="3000" dirty="0" smtClean="0">
                <a:latin typeface="Arial Narrow" pitchFamily="34" charset="0"/>
              </a:rPr>
              <a:t>Congenital syphilis</a:t>
            </a:r>
          </a:p>
          <a:p>
            <a:pPr algn="just" eaLnBrk="1" hangingPunct="1">
              <a:lnSpc>
                <a:spcPts val="2900"/>
              </a:lnSpc>
            </a:pPr>
            <a:r>
              <a:rPr lang="en-GB" sz="3000" dirty="0" smtClean="0">
                <a:latin typeface="Arial Narrow" pitchFamily="34" charset="0"/>
              </a:rPr>
              <a:t>The early syndrome may not present at birth, only developing during the subsequent 4 weeks</a:t>
            </a:r>
          </a:p>
          <a:p>
            <a:pPr algn="just" eaLnBrk="1" hangingPunct="1">
              <a:lnSpc>
                <a:spcPts val="2900"/>
              </a:lnSpc>
            </a:pPr>
            <a:r>
              <a:rPr lang="en-GB" sz="3000" dirty="0" smtClean="0">
                <a:latin typeface="Arial Narrow" pitchFamily="34" charset="0"/>
              </a:rPr>
              <a:t>They are characterized by </a:t>
            </a:r>
          </a:p>
          <a:p>
            <a:pPr lvl="1" algn="just" eaLnBrk="1" hangingPunct="1">
              <a:lnSpc>
                <a:spcPts val="2900"/>
              </a:lnSpc>
            </a:pPr>
            <a:r>
              <a:rPr lang="en-GB" sz="3000" dirty="0" smtClean="0">
                <a:latin typeface="Arial Narrow" pitchFamily="34" charset="0"/>
              </a:rPr>
              <a:t>Generalized rash resemble 2</a:t>
            </a:r>
            <a:r>
              <a:rPr lang="en-GB" sz="3000" baseline="30000" dirty="0" smtClean="0">
                <a:latin typeface="Arial Narrow" pitchFamily="34" charset="0"/>
              </a:rPr>
              <a:t>nd</a:t>
            </a:r>
            <a:r>
              <a:rPr lang="en-GB" sz="3000" dirty="0" smtClean="0">
                <a:latin typeface="Arial Narrow" pitchFamily="34" charset="0"/>
              </a:rPr>
              <a:t> acquired syphilis</a:t>
            </a:r>
          </a:p>
          <a:p>
            <a:pPr lvl="1" algn="just" eaLnBrk="1" hangingPunct="1">
              <a:lnSpc>
                <a:spcPts val="2900"/>
              </a:lnSpc>
            </a:pPr>
            <a:r>
              <a:rPr lang="en-GB" sz="3000" dirty="0" smtClean="0">
                <a:latin typeface="Arial Narrow" pitchFamily="34" charset="0"/>
              </a:rPr>
              <a:t>Enlargement of the liver, spleen and lymph nodes </a:t>
            </a:r>
          </a:p>
          <a:p>
            <a:pPr algn="just" eaLnBrk="1" hangingPunct="1">
              <a:lnSpc>
                <a:spcPts val="2900"/>
              </a:lnSpc>
            </a:pPr>
            <a:r>
              <a:rPr lang="en-GB" sz="3000" dirty="0" smtClean="0">
                <a:latin typeface="Arial Narrow" pitchFamily="34" charset="0"/>
              </a:rPr>
              <a:t>Congenital syphilis leaves residual characteristic sign </a:t>
            </a:r>
          </a:p>
          <a:p>
            <a:pPr lvl="1" algn="just" eaLnBrk="1" hangingPunct="1">
              <a:lnSpc>
                <a:spcPts val="2900"/>
              </a:lnSpc>
            </a:pPr>
            <a:r>
              <a:rPr lang="en-GB" sz="3000" dirty="0" smtClean="0">
                <a:latin typeface="Arial Narrow" pitchFamily="34" charset="0"/>
              </a:rPr>
              <a:t>Hutchinson’s teeth</a:t>
            </a:r>
          </a:p>
          <a:p>
            <a:pPr lvl="1" algn="just" eaLnBrk="1" hangingPunct="1">
              <a:lnSpc>
                <a:spcPts val="2900"/>
              </a:lnSpc>
            </a:pPr>
            <a:r>
              <a:rPr lang="en-GB" sz="3000" dirty="0" smtClean="0">
                <a:latin typeface="Arial Narrow" pitchFamily="34" charset="0"/>
              </a:rPr>
              <a:t>Saddle nose or nose deformity</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338</a:t>
            </a:fld>
            <a:endParaRPr lang="ar-SA" altLang="en-US"/>
          </a:p>
        </p:txBody>
      </p:sp>
    </p:spTree>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Title 1"/>
          <p:cNvSpPr>
            <a:spLocks noGrp="1"/>
          </p:cNvSpPr>
          <p:nvPr>
            <p:ph type="title"/>
          </p:nvPr>
        </p:nvSpPr>
        <p:spPr/>
        <p:txBody>
          <a:bodyPr/>
          <a:lstStyle/>
          <a:p>
            <a:pPr eaLnBrk="1" hangingPunct="1"/>
            <a:r>
              <a:rPr lang="en-GB" sz="5400" b="1" dirty="0" smtClean="0">
                <a:solidFill>
                  <a:srgbClr val="002060"/>
                </a:solidFill>
                <a:latin typeface="Arial Narrow" pitchFamily="34" charset="0"/>
              </a:rPr>
              <a:t>Immunity of syphilis</a:t>
            </a:r>
          </a:p>
        </p:txBody>
      </p:sp>
      <p:sp>
        <p:nvSpPr>
          <p:cNvPr id="3" name="Content Placeholder 2"/>
          <p:cNvSpPr>
            <a:spLocks noGrp="1"/>
          </p:cNvSpPr>
          <p:nvPr>
            <p:ph idx="1"/>
          </p:nvPr>
        </p:nvSpPr>
        <p:spPr>
          <a:xfrm>
            <a:off x="152400" y="1371600"/>
            <a:ext cx="8763000" cy="5105400"/>
          </a:xfrm>
        </p:spPr>
        <p:txBody>
          <a:bodyPr rtlCol="0">
            <a:noAutofit/>
          </a:bodyPr>
          <a:lstStyle/>
          <a:p>
            <a:pPr algn="just" eaLnBrk="1" fontAlgn="auto" hangingPunct="1">
              <a:lnSpc>
                <a:spcPts val="3200"/>
              </a:lnSpc>
              <a:spcAft>
                <a:spcPts val="0"/>
              </a:spcAft>
              <a:defRPr/>
            </a:pPr>
            <a:r>
              <a:rPr lang="en-GB" sz="3000" dirty="0" smtClean="0">
                <a:latin typeface="Arial Narrow" pitchFamily="34" charset="0"/>
              </a:rPr>
              <a:t>Immunity of </a:t>
            </a:r>
            <a:r>
              <a:rPr lang="en-GB" sz="3000" i="1" dirty="0" smtClean="0">
                <a:latin typeface="Arial Narrow" pitchFamily="34" charset="0"/>
              </a:rPr>
              <a:t>T. </a:t>
            </a:r>
            <a:r>
              <a:rPr lang="en-GB" sz="3000" i="1" dirty="0" err="1" smtClean="0">
                <a:latin typeface="Arial Narrow" pitchFamily="34" charset="0"/>
              </a:rPr>
              <a:t>pallidium</a:t>
            </a:r>
            <a:r>
              <a:rPr lang="en-GB" sz="3000" i="1" dirty="0" smtClean="0">
                <a:latin typeface="Arial Narrow" pitchFamily="34" charset="0"/>
              </a:rPr>
              <a:t> </a:t>
            </a:r>
            <a:r>
              <a:rPr lang="en-GB" sz="3000" dirty="0" smtClean="0">
                <a:latin typeface="Arial Narrow" pitchFamily="34" charset="0"/>
              </a:rPr>
              <a:t>is incomplete</a:t>
            </a:r>
          </a:p>
          <a:p>
            <a:pPr algn="just" eaLnBrk="1" fontAlgn="auto" hangingPunct="1">
              <a:lnSpc>
                <a:spcPts val="3200"/>
              </a:lnSpc>
              <a:spcAft>
                <a:spcPts val="0"/>
              </a:spcAft>
              <a:defRPr/>
            </a:pPr>
            <a:r>
              <a:rPr lang="en-GB" sz="3000" dirty="0" smtClean="0">
                <a:latin typeface="Arial Narrow" pitchFamily="34" charset="0"/>
              </a:rPr>
              <a:t>Antibodies do not stop the progression of the disease</a:t>
            </a:r>
          </a:p>
          <a:p>
            <a:pPr algn="just" eaLnBrk="1" fontAlgn="auto" hangingPunct="1">
              <a:lnSpc>
                <a:spcPts val="3200"/>
              </a:lnSpc>
              <a:spcAft>
                <a:spcPts val="0"/>
              </a:spcAft>
              <a:defRPr/>
            </a:pPr>
            <a:r>
              <a:rPr lang="en-GB" sz="3000" dirty="0" smtClean="0">
                <a:latin typeface="Arial Narrow" pitchFamily="34" charset="0"/>
              </a:rPr>
              <a:t>Treated syphilitic Patient can contract syphilis again</a:t>
            </a:r>
          </a:p>
          <a:p>
            <a:pPr algn="just" eaLnBrk="1" fontAlgn="auto" hangingPunct="1">
              <a:lnSpc>
                <a:spcPts val="3200"/>
              </a:lnSpc>
              <a:spcAft>
                <a:spcPts val="0"/>
              </a:spcAft>
              <a:defRPr/>
            </a:pPr>
            <a:r>
              <a:rPr lang="en-GB" sz="3000" dirty="0" smtClean="0">
                <a:latin typeface="Arial Narrow" pitchFamily="34" charset="0"/>
              </a:rPr>
              <a:t>Late syphilitic patient is relatively resistant to reinfection</a:t>
            </a:r>
          </a:p>
          <a:p>
            <a:pPr algn="just" eaLnBrk="1" fontAlgn="auto" hangingPunct="1">
              <a:lnSpc>
                <a:spcPts val="3200"/>
              </a:lnSpc>
              <a:spcAft>
                <a:spcPts val="0"/>
              </a:spcAft>
              <a:defRPr/>
            </a:pPr>
            <a:r>
              <a:rPr lang="en-GB" sz="3000" b="1" u="sng" dirty="0" smtClean="0">
                <a:solidFill>
                  <a:srgbClr val="0070C0"/>
                </a:solidFill>
                <a:latin typeface="Arial Narrow" pitchFamily="34" charset="0"/>
              </a:rPr>
              <a:t>The antigens of </a:t>
            </a:r>
            <a:r>
              <a:rPr lang="en-GB" sz="3000" b="1" i="1" u="sng" dirty="0" smtClean="0">
                <a:solidFill>
                  <a:srgbClr val="0070C0"/>
                </a:solidFill>
                <a:latin typeface="Arial Narrow" pitchFamily="34" charset="0"/>
              </a:rPr>
              <a:t>T. </a:t>
            </a:r>
            <a:r>
              <a:rPr lang="en-GB" sz="3000" b="1" i="1" u="sng" dirty="0" err="1" smtClean="0">
                <a:solidFill>
                  <a:srgbClr val="0070C0"/>
                </a:solidFill>
                <a:latin typeface="Arial Narrow" pitchFamily="34" charset="0"/>
              </a:rPr>
              <a:t>pallidium</a:t>
            </a:r>
            <a:r>
              <a:rPr lang="en-GB" sz="3000" b="1" i="1" u="sng" dirty="0" smtClean="0">
                <a:solidFill>
                  <a:srgbClr val="0070C0"/>
                </a:solidFill>
                <a:latin typeface="Arial Narrow" pitchFamily="34" charset="0"/>
              </a:rPr>
              <a:t> </a:t>
            </a:r>
            <a:r>
              <a:rPr lang="en-GB" sz="3000" b="1" u="sng" dirty="0" smtClean="0">
                <a:solidFill>
                  <a:srgbClr val="0070C0"/>
                </a:solidFill>
                <a:latin typeface="Arial Narrow" pitchFamily="34" charset="0"/>
              </a:rPr>
              <a:t>induce </a:t>
            </a:r>
          </a:p>
          <a:p>
            <a:pPr algn="just" eaLnBrk="1" fontAlgn="auto" hangingPunct="1">
              <a:lnSpc>
                <a:spcPts val="3200"/>
              </a:lnSpc>
              <a:spcAft>
                <a:spcPts val="0"/>
              </a:spcAft>
              <a:defRPr/>
            </a:pPr>
            <a:r>
              <a:rPr lang="en-GB" sz="3000" b="1" dirty="0" smtClean="0">
                <a:solidFill>
                  <a:srgbClr val="7030A0"/>
                </a:solidFill>
                <a:latin typeface="Arial Narrow" pitchFamily="34" charset="0"/>
              </a:rPr>
              <a:t>Specific antibodies (non-</a:t>
            </a:r>
            <a:r>
              <a:rPr lang="en-GB" sz="3000" b="1" dirty="0" err="1" smtClean="0">
                <a:solidFill>
                  <a:srgbClr val="7030A0"/>
                </a:solidFill>
                <a:latin typeface="Arial Narrow" pitchFamily="34" charset="0"/>
              </a:rPr>
              <a:t>treopenemal</a:t>
            </a:r>
            <a:r>
              <a:rPr lang="en-GB" sz="3000" b="1" dirty="0" smtClean="0">
                <a:solidFill>
                  <a:srgbClr val="7030A0"/>
                </a:solidFill>
                <a:latin typeface="Arial Narrow" pitchFamily="34" charset="0"/>
              </a:rPr>
              <a:t>)</a:t>
            </a:r>
            <a:r>
              <a:rPr lang="en-GB" sz="3000" dirty="0" smtClean="0">
                <a:latin typeface="Arial Narrow" pitchFamily="34" charset="0"/>
              </a:rPr>
              <a:t>; detected by </a:t>
            </a:r>
            <a:r>
              <a:rPr lang="en-GB" sz="3000" dirty="0" err="1" smtClean="0">
                <a:latin typeface="Arial Narrow" pitchFamily="34" charset="0"/>
              </a:rPr>
              <a:t>immuno</a:t>
            </a:r>
            <a:r>
              <a:rPr lang="en-GB" sz="3000" dirty="0" smtClean="0">
                <a:latin typeface="Arial Narrow" pitchFamily="34" charset="0"/>
              </a:rPr>
              <a:t>-fluorescence or </a:t>
            </a:r>
            <a:r>
              <a:rPr lang="en-GB" sz="3000" dirty="0" err="1" smtClean="0">
                <a:latin typeface="Arial Narrow" pitchFamily="34" charset="0"/>
              </a:rPr>
              <a:t>hemagglutination</a:t>
            </a:r>
            <a:r>
              <a:rPr lang="en-GB" sz="3000" dirty="0" smtClean="0">
                <a:latin typeface="Arial Narrow" pitchFamily="34" charset="0"/>
              </a:rPr>
              <a:t> tests</a:t>
            </a:r>
          </a:p>
          <a:p>
            <a:pPr algn="just" eaLnBrk="1" fontAlgn="auto" hangingPunct="1">
              <a:lnSpc>
                <a:spcPts val="3200"/>
              </a:lnSpc>
              <a:spcAft>
                <a:spcPts val="0"/>
              </a:spcAft>
              <a:defRPr/>
            </a:pPr>
            <a:r>
              <a:rPr lang="en-GB" sz="3000" b="1" dirty="0" smtClean="0">
                <a:solidFill>
                  <a:srgbClr val="7030A0"/>
                </a:solidFill>
                <a:latin typeface="Arial Narrow" pitchFamily="34" charset="0"/>
              </a:rPr>
              <a:t>Nonspecific antibodies (</a:t>
            </a:r>
            <a:r>
              <a:rPr lang="en-GB" sz="3000" b="1" dirty="0" err="1" smtClean="0">
                <a:solidFill>
                  <a:srgbClr val="7030A0"/>
                </a:solidFill>
                <a:latin typeface="Arial Narrow" pitchFamily="34" charset="0"/>
              </a:rPr>
              <a:t>reagin</a:t>
            </a:r>
            <a:r>
              <a:rPr lang="en-GB" sz="3000" b="1" dirty="0" smtClean="0">
                <a:solidFill>
                  <a:srgbClr val="7030A0"/>
                </a:solidFill>
                <a:latin typeface="Arial Narrow" pitchFamily="34" charset="0"/>
              </a:rPr>
              <a:t>)</a:t>
            </a:r>
            <a:r>
              <a:rPr lang="en-GB" sz="3000" dirty="0" smtClean="0">
                <a:latin typeface="Arial Narrow" pitchFamily="34" charset="0"/>
              </a:rPr>
              <a:t>: detected by the flocculation of </a:t>
            </a:r>
            <a:r>
              <a:rPr lang="en-GB" sz="3000" dirty="0" err="1" smtClean="0">
                <a:latin typeface="Arial Narrow" pitchFamily="34" charset="0"/>
              </a:rPr>
              <a:t>cardiolipin</a:t>
            </a:r>
            <a:r>
              <a:rPr lang="en-GB" sz="3000" dirty="0" smtClean="0">
                <a:latin typeface="Arial Narrow" pitchFamily="34" charset="0"/>
              </a:rPr>
              <a:t> extracted from beef heart tissues</a:t>
            </a:r>
          </a:p>
          <a:p>
            <a:pPr algn="just" eaLnBrk="1" fontAlgn="auto" hangingPunct="1">
              <a:lnSpc>
                <a:spcPts val="3200"/>
              </a:lnSpc>
              <a:spcAft>
                <a:spcPts val="0"/>
              </a:spcAft>
              <a:defRPr/>
            </a:pPr>
            <a:r>
              <a:rPr lang="en-GB" sz="3000" dirty="0" smtClean="0">
                <a:latin typeface="Arial Narrow" pitchFamily="34" charset="0"/>
              </a:rPr>
              <a:t>Both specific and non-specific </a:t>
            </a:r>
            <a:r>
              <a:rPr lang="en-GB" sz="3000" dirty="0" err="1" smtClean="0">
                <a:latin typeface="Arial Narrow" pitchFamily="34" charset="0"/>
              </a:rPr>
              <a:t>antitreponemal</a:t>
            </a:r>
            <a:r>
              <a:rPr lang="en-GB" sz="3000" dirty="0" smtClean="0">
                <a:latin typeface="Arial Narrow" pitchFamily="34" charset="0"/>
              </a:rPr>
              <a:t> antibodies are used in serological diagnosis of syphilis</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339</a:t>
            </a:fld>
            <a:endParaRPr lang="ar-SA"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381000" y="46038"/>
            <a:ext cx="8229600" cy="639762"/>
          </a:xfrm>
        </p:spPr>
        <p:txBody>
          <a:bodyPr/>
          <a:lstStyle/>
          <a:p>
            <a:pPr eaLnBrk="1" hangingPunct="1"/>
            <a:r>
              <a:rPr lang="en-US" altLang="en-US" b="1" smtClean="0">
                <a:solidFill>
                  <a:srgbClr val="0070C0"/>
                </a:solidFill>
              </a:rPr>
              <a:t>A. Exotoxins</a:t>
            </a:r>
            <a:endParaRPr lang="ar-SA" altLang="en-US" b="1" smtClean="0"/>
          </a:p>
        </p:txBody>
      </p:sp>
      <p:sp>
        <p:nvSpPr>
          <p:cNvPr id="21507" name="Content Placeholder 2"/>
          <p:cNvSpPr>
            <a:spLocks noGrp="1"/>
          </p:cNvSpPr>
          <p:nvPr>
            <p:ph idx="1"/>
          </p:nvPr>
        </p:nvSpPr>
        <p:spPr>
          <a:xfrm>
            <a:off x="76200" y="533400"/>
            <a:ext cx="8991600" cy="5791200"/>
          </a:xfrm>
        </p:spPr>
        <p:txBody>
          <a:bodyPr/>
          <a:lstStyle/>
          <a:p>
            <a:pPr algn="just" eaLnBrk="1" hangingPunct="1">
              <a:lnSpc>
                <a:spcPts val="2900"/>
              </a:lnSpc>
              <a:defRPr/>
            </a:pPr>
            <a:r>
              <a:rPr lang="en-US" sz="3000" b="1" dirty="0" err="1" smtClean="0">
                <a:solidFill>
                  <a:srgbClr val="FF0000"/>
                </a:solidFill>
                <a:latin typeface="Arial Narrow" pitchFamily="34" charset="0"/>
                <a:ea typeface="+mn-ea"/>
              </a:rPr>
              <a:t>Exotoxins</a:t>
            </a:r>
            <a:r>
              <a:rPr lang="en-US" sz="3000" b="1" dirty="0" smtClean="0">
                <a:solidFill>
                  <a:srgbClr val="FF0000"/>
                </a:solidFill>
                <a:latin typeface="Arial Narrow" pitchFamily="34" charset="0"/>
                <a:ea typeface="+mn-ea"/>
              </a:rPr>
              <a:t> classified into</a:t>
            </a:r>
            <a:endParaRPr lang="en-US" sz="3000" b="1" dirty="0" smtClean="0">
              <a:solidFill>
                <a:srgbClr val="0070C0"/>
              </a:solidFill>
              <a:latin typeface="Arial Narrow" pitchFamily="34" charset="0"/>
              <a:ea typeface="+mn-ea"/>
              <a:cs typeface="Arial" pitchFamily="34" charset="0"/>
            </a:endParaRPr>
          </a:p>
          <a:p>
            <a:pPr marL="514350" indent="-514350" algn="just" eaLnBrk="1" hangingPunct="1">
              <a:lnSpc>
                <a:spcPts val="2900"/>
              </a:lnSpc>
              <a:buFont typeface="+mj-lt"/>
              <a:buAutoNum type="arabicPeriod"/>
              <a:defRPr/>
            </a:pPr>
            <a:r>
              <a:rPr lang="en-US" sz="3000" b="1" dirty="0" err="1" smtClean="0">
                <a:solidFill>
                  <a:srgbClr val="0070C0"/>
                </a:solidFill>
                <a:latin typeface="Arial Narrow" pitchFamily="34" charset="0"/>
                <a:ea typeface="+mn-ea"/>
                <a:cs typeface="Arial" pitchFamily="34" charset="0"/>
              </a:rPr>
              <a:t>Cytotoxins</a:t>
            </a:r>
            <a:endParaRPr lang="en-US" sz="3000" dirty="0" smtClean="0">
              <a:solidFill>
                <a:srgbClr val="0070C0"/>
              </a:solidFill>
              <a:latin typeface="Arial Narrow" pitchFamily="34" charset="0"/>
              <a:ea typeface="+mn-ea"/>
              <a:cs typeface="Arial" pitchFamily="34" charset="0"/>
            </a:endParaRPr>
          </a:p>
          <a:p>
            <a:pPr lvl="1" algn="just" eaLnBrk="1" hangingPunct="1">
              <a:lnSpc>
                <a:spcPts val="2900"/>
              </a:lnSpc>
              <a:defRPr/>
            </a:pPr>
            <a:r>
              <a:rPr lang="en-US" dirty="0" smtClean="0">
                <a:latin typeface="Arial Narrow" pitchFamily="34" charset="0"/>
                <a:ea typeface="+mn-ea"/>
                <a:cs typeface="Arial" pitchFamily="34" charset="0"/>
              </a:rPr>
              <a:t>Diphtheria toxin (A-B toxin inhibits protein synthesis)</a:t>
            </a:r>
          </a:p>
          <a:p>
            <a:pPr lvl="1" algn="just" eaLnBrk="1" hangingPunct="1">
              <a:lnSpc>
                <a:spcPts val="2900"/>
              </a:lnSpc>
              <a:defRPr/>
            </a:pPr>
            <a:r>
              <a:rPr lang="en-US" dirty="0" err="1" smtClean="0">
                <a:latin typeface="Arial Narrow" pitchFamily="34" charset="0"/>
                <a:ea typeface="+mn-ea"/>
                <a:cs typeface="Arial" pitchFamily="34" charset="0"/>
              </a:rPr>
              <a:t>Erythrogenic</a:t>
            </a:r>
            <a:r>
              <a:rPr lang="en-US" dirty="0" smtClean="0">
                <a:latin typeface="Arial Narrow" pitchFamily="34" charset="0"/>
                <a:ea typeface="+mn-ea"/>
                <a:cs typeface="Arial" pitchFamily="34" charset="0"/>
              </a:rPr>
              <a:t> toxins (Superantigens that damage capillaries) </a:t>
            </a:r>
          </a:p>
          <a:p>
            <a:pPr marL="514350" indent="-514350" algn="just" eaLnBrk="1" hangingPunct="1">
              <a:lnSpc>
                <a:spcPts val="2900"/>
              </a:lnSpc>
              <a:buFont typeface="+mj-lt"/>
              <a:buAutoNum type="arabicPeriod"/>
              <a:defRPr/>
            </a:pPr>
            <a:r>
              <a:rPr lang="en-US" sz="3000" b="1" dirty="0" smtClean="0">
                <a:solidFill>
                  <a:srgbClr val="0070C0"/>
                </a:solidFill>
                <a:latin typeface="Arial Narrow" pitchFamily="34" charset="0"/>
                <a:ea typeface="+mn-ea"/>
                <a:cs typeface="Arial" pitchFamily="34" charset="0"/>
              </a:rPr>
              <a:t>Neurotoxins</a:t>
            </a:r>
            <a:endParaRPr lang="en-US" sz="3000" dirty="0" smtClean="0">
              <a:solidFill>
                <a:srgbClr val="0070C0"/>
              </a:solidFill>
              <a:latin typeface="Arial Narrow" pitchFamily="34" charset="0"/>
              <a:ea typeface="+mn-ea"/>
              <a:cs typeface="Arial" pitchFamily="34" charset="0"/>
            </a:endParaRPr>
          </a:p>
          <a:p>
            <a:pPr lvl="1" algn="just" eaLnBrk="1" hangingPunct="1">
              <a:lnSpc>
                <a:spcPts val="2900"/>
              </a:lnSpc>
              <a:defRPr/>
            </a:pPr>
            <a:r>
              <a:rPr lang="en-US" sz="3000" dirty="0" err="1" smtClean="0">
                <a:latin typeface="Arial Narrow" pitchFamily="34" charset="0"/>
                <a:ea typeface="+mn-ea"/>
                <a:cs typeface="Arial" pitchFamily="34" charset="0"/>
              </a:rPr>
              <a:t>Botulinum</a:t>
            </a:r>
            <a:r>
              <a:rPr lang="en-US" sz="3000" dirty="0" smtClean="0">
                <a:latin typeface="Arial Narrow" pitchFamily="34" charset="0"/>
                <a:ea typeface="+mn-ea"/>
                <a:cs typeface="Arial" pitchFamily="34" charset="0"/>
              </a:rPr>
              <a:t> toxin (A-B toxin)</a:t>
            </a:r>
          </a:p>
          <a:p>
            <a:pPr lvl="1" algn="just" eaLnBrk="1" hangingPunct="1">
              <a:lnSpc>
                <a:spcPts val="2900"/>
              </a:lnSpc>
              <a:defRPr/>
            </a:pPr>
            <a:r>
              <a:rPr lang="en-US" sz="3000" dirty="0" smtClean="0">
                <a:latin typeface="Arial Narrow" pitchFamily="34" charset="0"/>
                <a:ea typeface="+mn-ea"/>
                <a:cs typeface="Arial" pitchFamily="34" charset="0"/>
              </a:rPr>
              <a:t>Tetanus toxin (A-B toxin)</a:t>
            </a:r>
          </a:p>
          <a:p>
            <a:pPr marL="514350" indent="-514350" algn="just" eaLnBrk="1" hangingPunct="1">
              <a:lnSpc>
                <a:spcPts val="2900"/>
              </a:lnSpc>
              <a:buFont typeface="+mj-lt"/>
              <a:buAutoNum type="arabicPeriod"/>
              <a:defRPr/>
            </a:pPr>
            <a:r>
              <a:rPr lang="en-US" sz="3000" b="1" dirty="0" err="1" smtClean="0">
                <a:solidFill>
                  <a:srgbClr val="0070C0"/>
                </a:solidFill>
                <a:latin typeface="Arial Narrow" pitchFamily="34" charset="0"/>
                <a:ea typeface="+mn-ea"/>
                <a:cs typeface="Arial" pitchFamily="34" charset="0"/>
              </a:rPr>
              <a:t>Enterotoxins</a:t>
            </a:r>
            <a:r>
              <a:rPr lang="en-US" sz="3000" dirty="0" smtClean="0">
                <a:latin typeface="Arial Narrow" pitchFamily="34" charset="0"/>
                <a:ea typeface="+mn-ea"/>
                <a:cs typeface="Arial" pitchFamily="34" charset="0"/>
              </a:rPr>
              <a:t>  </a:t>
            </a:r>
          </a:p>
          <a:p>
            <a:pPr algn="just" eaLnBrk="1" hangingPunct="1">
              <a:lnSpc>
                <a:spcPts val="2900"/>
              </a:lnSpc>
              <a:defRPr/>
            </a:pPr>
            <a:r>
              <a:rPr lang="en-US" sz="3000" dirty="0" smtClean="0">
                <a:latin typeface="Arial Narrow" pitchFamily="34" charset="0"/>
                <a:ea typeface="+mn-ea"/>
                <a:cs typeface="Arial" pitchFamily="34" charset="0"/>
              </a:rPr>
              <a:t>Induce fluid and electrolyte loss from host cell</a:t>
            </a:r>
          </a:p>
          <a:p>
            <a:pPr lvl="1" algn="just" eaLnBrk="1" hangingPunct="1">
              <a:lnSpc>
                <a:spcPts val="2900"/>
              </a:lnSpc>
              <a:defRPr/>
            </a:pPr>
            <a:r>
              <a:rPr lang="en-US" sz="3000" dirty="0" smtClean="0">
                <a:latin typeface="Arial Narrow" pitchFamily="34" charset="0"/>
                <a:ea typeface="+mn-ea"/>
                <a:cs typeface="Arial" pitchFamily="34" charset="0"/>
              </a:rPr>
              <a:t>Vibrio </a:t>
            </a:r>
            <a:r>
              <a:rPr lang="en-US" sz="3000" dirty="0" err="1" smtClean="0">
                <a:latin typeface="Arial Narrow" pitchFamily="34" charset="0"/>
                <a:ea typeface="+mn-ea"/>
                <a:cs typeface="Arial" pitchFamily="34" charset="0"/>
              </a:rPr>
              <a:t>entertoxin</a:t>
            </a:r>
            <a:r>
              <a:rPr lang="en-US" sz="3000" i="1" dirty="0" smtClean="0">
                <a:latin typeface="Arial Narrow" pitchFamily="34" charset="0"/>
                <a:ea typeface="+mn-ea"/>
                <a:cs typeface="Arial" pitchFamily="34" charset="0"/>
              </a:rPr>
              <a:t> - </a:t>
            </a:r>
            <a:r>
              <a:rPr lang="en-US" sz="3000" dirty="0" smtClean="0">
                <a:latin typeface="Arial Narrow" pitchFamily="34" charset="0"/>
                <a:ea typeface="+mn-ea"/>
                <a:cs typeface="Arial" pitchFamily="34" charset="0"/>
              </a:rPr>
              <a:t>A-B toxin stimulates secretion of fluid and electrolytes results in diarrhea.</a:t>
            </a:r>
          </a:p>
          <a:p>
            <a:pPr lvl="1" algn="just" eaLnBrk="1" hangingPunct="1">
              <a:lnSpc>
                <a:spcPts val="2900"/>
              </a:lnSpc>
              <a:defRPr/>
            </a:pPr>
            <a:r>
              <a:rPr lang="en-US" sz="3000" dirty="0" smtClean="0">
                <a:latin typeface="Arial Narrow" pitchFamily="34" charset="0"/>
                <a:ea typeface="+mn-ea"/>
                <a:cs typeface="Arial" pitchFamily="34" charset="0"/>
              </a:rPr>
              <a:t>Staphylococcal </a:t>
            </a:r>
            <a:r>
              <a:rPr lang="en-US" sz="3000" dirty="0" err="1" smtClean="0">
                <a:latin typeface="Arial Narrow" pitchFamily="34" charset="0"/>
                <a:ea typeface="+mn-ea"/>
                <a:cs typeface="Arial" pitchFamily="34" charset="0"/>
              </a:rPr>
              <a:t>enterotoxin</a:t>
            </a:r>
            <a:r>
              <a:rPr lang="en-US" sz="3000" dirty="0" smtClean="0">
                <a:latin typeface="Arial Narrow" pitchFamily="34" charset="0"/>
                <a:ea typeface="+mn-ea"/>
                <a:cs typeface="Arial" pitchFamily="34" charset="0"/>
              </a:rPr>
              <a:t>, a </a:t>
            </a:r>
            <a:r>
              <a:rPr lang="en-US" sz="3000" dirty="0" err="1" smtClean="0">
                <a:latin typeface="Arial Narrow" pitchFamily="34" charset="0"/>
                <a:ea typeface="+mn-ea"/>
                <a:cs typeface="Arial" pitchFamily="34" charset="0"/>
              </a:rPr>
              <a:t>superantigen</a:t>
            </a:r>
            <a:r>
              <a:rPr lang="en-US" sz="3000" dirty="0" smtClean="0">
                <a:latin typeface="Arial Narrow" pitchFamily="34" charset="0"/>
                <a:ea typeface="+mn-ea"/>
                <a:cs typeface="Arial" pitchFamily="34" charset="0"/>
              </a:rPr>
              <a:t> that produces the same results as </a:t>
            </a:r>
            <a:r>
              <a:rPr lang="en-US" sz="3000" i="1" dirty="0" err="1" smtClean="0">
                <a:latin typeface="Arial Narrow" pitchFamily="34" charset="0"/>
                <a:ea typeface="+mn-ea"/>
                <a:cs typeface="Arial" pitchFamily="34" charset="0"/>
              </a:rPr>
              <a:t>Vibrio</a:t>
            </a:r>
            <a:r>
              <a:rPr lang="en-US" sz="3000" dirty="0" smtClean="0">
                <a:latin typeface="Arial Narrow" pitchFamily="34" charset="0"/>
                <a:ea typeface="+mn-ea"/>
                <a:cs typeface="Arial" pitchFamily="34" charset="0"/>
              </a:rPr>
              <a:t> </a:t>
            </a:r>
            <a:r>
              <a:rPr lang="en-US" sz="3000" dirty="0" err="1" smtClean="0">
                <a:latin typeface="Arial Narrow" pitchFamily="34" charset="0"/>
                <a:ea typeface="+mn-ea"/>
                <a:cs typeface="Arial" pitchFamily="34" charset="0"/>
              </a:rPr>
              <a:t>enterotoxin</a:t>
            </a:r>
            <a:r>
              <a:rPr lang="en-US" sz="3000" dirty="0" smtClean="0">
                <a:latin typeface="Arial Narrow" pitchFamily="34" charset="0"/>
                <a:ea typeface="+mn-ea"/>
                <a:cs typeface="Arial" pitchFamily="34" charset="0"/>
              </a:rPr>
              <a:t>.</a:t>
            </a:r>
          </a:p>
        </p:txBody>
      </p:sp>
      <p:sp>
        <p:nvSpPr>
          <p:cNvPr id="52229"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2230" name="Slide Number Placeholder 4"/>
          <p:cNvSpPr>
            <a:spLocks noGrp="1"/>
          </p:cNvSpPr>
          <p:nvPr>
            <p:ph type="sldNum" sz="quarter" idx="12"/>
          </p:nvPr>
        </p:nvSpPr>
        <p:spPr bwMode="auto">
          <a:noFill/>
          <a:ln>
            <a:miter lim="800000"/>
            <a:headEnd/>
            <a:tailEnd/>
          </a:ln>
        </p:spPr>
        <p:txBody>
          <a:bodyPr/>
          <a:lstStyle/>
          <a:p>
            <a:fld id="{BDFA25C3-7A2D-4DD7-B11B-0F4823FD79E4}" type="slidenum">
              <a:rPr lang="ar-SA" altLang="en-US" smtClean="0">
                <a:cs typeface="Calibri" pitchFamily="34" charset="0"/>
              </a:rPr>
              <a:pPr/>
              <a:t>34</a:t>
            </a:fld>
            <a:endParaRPr lang="ar-SA" altLang="en-US" smtClean="0">
              <a:cs typeface="Calibri" pitchFamily="34" charset="0"/>
            </a:endParaRPr>
          </a:p>
        </p:txBody>
      </p:sp>
    </p:spTree>
    <p:extLst>
      <p:ext uri="{BB962C8B-B14F-4D97-AF65-F5344CB8AC3E}">
        <p14:creationId xmlns:p14="http://schemas.microsoft.com/office/powerpoint/2010/main" val="359771716"/>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p:cNvSpPr>
          <p:nvPr>
            <p:ph type="title"/>
          </p:nvPr>
        </p:nvSpPr>
        <p:spPr/>
        <p:txBody>
          <a:bodyPr/>
          <a:lstStyle/>
          <a:p>
            <a:pPr eaLnBrk="1" hangingPunct="1"/>
            <a:r>
              <a:rPr lang="en-US" sz="5400" b="1" dirty="0" smtClean="0">
                <a:solidFill>
                  <a:srgbClr val="002060"/>
                </a:solidFill>
                <a:latin typeface="Arial Narrow" pitchFamily="34" charset="0"/>
              </a:rPr>
              <a:t>Diagnosis of Syphilis</a:t>
            </a:r>
          </a:p>
        </p:txBody>
      </p:sp>
      <p:sp>
        <p:nvSpPr>
          <p:cNvPr id="394243" name="Rectangle 3"/>
          <p:cNvSpPr>
            <a:spLocks noGrp="1"/>
          </p:cNvSpPr>
          <p:nvPr>
            <p:ph type="body" idx="1"/>
          </p:nvPr>
        </p:nvSpPr>
        <p:spPr>
          <a:xfrm>
            <a:off x="304800" y="1296988"/>
            <a:ext cx="8534400" cy="5256212"/>
          </a:xfrm>
        </p:spPr>
        <p:txBody>
          <a:bodyPr/>
          <a:lstStyle/>
          <a:p>
            <a:pPr algn="just" eaLnBrk="1" hangingPunct="1"/>
            <a:r>
              <a:rPr lang="en-US" dirty="0" smtClean="0">
                <a:latin typeface="Arial Narrow" pitchFamily="34" charset="0"/>
              </a:rPr>
              <a:t>Syphilis is confirmed by </a:t>
            </a:r>
          </a:p>
          <a:p>
            <a:pPr lvl="1" algn="just" eaLnBrk="1" hangingPunct="1"/>
            <a:r>
              <a:rPr lang="en-US" sz="3200" dirty="0" smtClean="0">
                <a:latin typeface="Arial Narrow" pitchFamily="34" charset="0"/>
              </a:rPr>
              <a:t>Finding </a:t>
            </a:r>
            <a:r>
              <a:rPr lang="en-US" sz="3200" i="1" dirty="0" smtClean="0">
                <a:latin typeface="Arial Narrow" pitchFamily="34" charset="0"/>
              </a:rPr>
              <a:t>T. </a:t>
            </a:r>
            <a:r>
              <a:rPr lang="en-US" sz="3200" i="1" dirty="0" err="1" smtClean="0">
                <a:latin typeface="Arial Narrow" pitchFamily="34" charset="0"/>
              </a:rPr>
              <a:t>pallidium</a:t>
            </a:r>
            <a:r>
              <a:rPr lang="en-US" sz="3200" dirty="0" smtClean="0">
                <a:latin typeface="Arial Narrow" pitchFamily="34" charset="0"/>
              </a:rPr>
              <a:t> in exudates from the lesions</a:t>
            </a:r>
          </a:p>
          <a:p>
            <a:pPr lvl="1" algn="just" eaLnBrk="1" hangingPunct="1"/>
            <a:r>
              <a:rPr lang="en-US" sz="3200" dirty="0" smtClean="0">
                <a:latin typeface="Arial Narrow" pitchFamily="34" charset="0"/>
              </a:rPr>
              <a:t>Or by detection of antibodies in the serum</a:t>
            </a:r>
          </a:p>
          <a:p>
            <a:pPr algn="just" eaLnBrk="1" hangingPunct="1"/>
            <a:r>
              <a:rPr lang="en-US" dirty="0" smtClean="0">
                <a:latin typeface="Arial Narrow" pitchFamily="34" charset="0"/>
              </a:rPr>
              <a:t>During t 1ry and 2ry stages spirochetes  are demonstrated in the early lesions in wet preparation by </a:t>
            </a:r>
            <a:r>
              <a:rPr lang="en-US" u="sng" dirty="0" smtClean="0">
                <a:latin typeface="Arial Narrow" pitchFamily="34" charset="0"/>
              </a:rPr>
              <a:t>dark field </a:t>
            </a:r>
            <a:r>
              <a:rPr lang="en-US" dirty="0" smtClean="0">
                <a:latin typeface="Arial Narrow" pitchFamily="34" charset="0"/>
              </a:rPr>
              <a:t>or </a:t>
            </a:r>
            <a:r>
              <a:rPr lang="en-US" u="sng" dirty="0" err="1" smtClean="0">
                <a:latin typeface="Arial Narrow" pitchFamily="34" charset="0"/>
              </a:rPr>
              <a:t>immunfluorescense</a:t>
            </a:r>
            <a:r>
              <a:rPr lang="en-US" u="sng" dirty="0" smtClean="0">
                <a:latin typeface="Arial Narrow" pitchFamily="34" charset="0"/>
              </a:rPr>
              <a:t> microscopy </a:t>
            </a:r>
          </a:p>
          <a:p>
            <a:pPr algn="just" eaLnBrk="1" hangingPunct="1"/>
            <a:r>
              <a:rPr lang="en-US" dirty="0" smtClean="0">
                <a:latin typeface="Arial Narrow" pitchFamily="34" charset="0"/>
              </a:rPr>
              <a:t>Stained with either Fontana or </a:t>
            </a:r>
            <a:r>
              <a:rPr lang="en-US" dirty="0" err="1" smtClean="0">
                <a:latin typeface="Arial Narrow" pitchFamily="34" charset="0"/>
              </a:rPr>
              <a:t>Giemsa</a:t>
            </a:r>
            <a:r>
              <a:rPr lang="en-US" dirty="0" smtClean="0">
                <a:latin typeface="Arial Narrow" pitchFamily="34" charset="0"/>
              </a:rPr>
              <a:t> stain</a:t>
            </a:r>
          </a:p>
          <a:p>
            <a:pPr algn="just" eaLnBrk="1" hangingPunct="1"/>
            <a:r>
              <a:rPr lang="en-US" dirty="0" smtClean="0">
                <a:latin typeface="Arial Narrow" pitchFamily="34" charset="0"/>
              </a:rPr>
              <a:t>Not seen on a Gram-stained smear</a:t>
            </a:r>
          </a:p>
          <a:p>
            <a:pPr algn="just" eaLnBrk="1" hangingPunct="1"/>
            <a:r>
              <a:rPr lang="en-US" dirty="0" smtClean="0">
                <a:latin typeface="Arial Narrow" pitchFamily="34" charset="0"/>
              </a:rPr>
              <a:t>During 2ry &amp; 3ry syphilis can be detected serologically</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340</a:t>
            </a:fld>
            <a:endParaRPr lang="ar-SA" altLang="en-US"/>
          </a:p>
        </p:txBody>
      </p:sp>
    </p:spTree>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p:cNvSpPr>
          <p:nvPr>
            <p:ph type="title"/>
          </p:nvPr>
        </p:nvSpPr>
        <p:spPr/>
        <p:txBody>
          <a:bodyPr/>
          <a:lstStyle/>
          <a:p>
            <a:pPr eaLnBrk="1" hangingPunct="1"/>
            <a:r>
              <a:rPr lang="en-US" altLang="en-US" sz="5400" b="1" dirty="0" smtClean="0">
                <a:solidFill>
                  <a:srgbClr val="002060"/>
                </a:solidFill>
                <a:latin typeface="Arial Narrow" pitchFamily="34" charset="0"/>
              </a:rPr>
              <a:t>Serological Tests of Syphilis</a:t>
            </a:r>
          </a:p>
        </p:txBody>
      </p:sp>
      <p:sp>
        <p:nvSpPr>
          <p:cNvPr id="522243" name="Rectangle 3"/>
          <p:cNvSpPr>
            <a:spLocks noGrp="1"/>
          </p:cNvSpPr>
          <p:nvPr>
            <p:ph idx="1"/>
          </p:nvPr>
        </p:nvSpPr>
        <p:spPr>
          <a:xfrm>
            <a:off x="457200" y="1524000"/>
            <a:ext cx="8382000" cy="4953000"/>
          </a:xfrm>
        </p:spPr>
        <p:txBody>
          <a:bodyPr/>
          <a:lstStyle/>
          <a:p>
            <a:pPr algn="just" eaLnBrk="1" hangingPunct="1">
              <a:lnSpc>
                <a:spcPts val="3300"/>
              </a:lnSpc>
            </a:pPr>
            <a:r>
              <a:rPr lang="en-US" altLang="en-US" sz="3000" dirty="0" smtClean="0">
                <a:latin typeface="Arial Narrow" pitchFamily="34" charset="0"/>
              </a:rPr>
              <a:t>Patients develop 3 types of antibodies</a:t>
            </a:r>
          </a:p>
          <a:p>
            <a:pPr algn="just" eaLnBrk="1" hangingPunct="1">
              <a:lnSpc>
                <a:spcPts val="3300"/>
              </a:lnSpc>
            </a:pPr>
            <a:r>
              <a:rPr lang="en-US" altLang="en-US" sz="3000" dirty="0" smtClean="0">
                <a:latin typeface="Arial Narrow" pitchFamily="34" charset="0"/>
              </a:rPr>
              <a:t>1</a:t>
            </a:r>
            <a:r>
              <a:rPr lang="en-US" altLang="en-US" sz="3000" baseline="30000" dirty="0" smtClean="0">
                <a:latin typeface="Arial Narrow" pitchFamily="34" charset="0"/>
              </a:rPr>
              <a:t>st</a:t>
            </a:r>
            <a:r>
              <a:rPr lang="en-US" altLang="en-US" sz="3000" dirty="0" smtClean="0">
                <a:latin typeface="Arial Narrow" pitchFamily="34" charset="0"/>
              </a:rPr>
              <a:t> is known as a </a:t>
            </a:r>
            <a:r>
              <a:rPr lang="en-US" altLang="en-US" sz="3000" dirty="0" err="1" smtClean="0">
                <a:latin typeface="Arial Narrow" pitchFamily="34" charset="0"/>
              </a:rPr>
              <a:t>lipoidophil</a:t>
            </a:r>
            <a:r>
              <a:rPr lang="en-US" altLang="en-US" sz="3000" dirty="0" smtClean="0">
                <a:latin typeface="Arial Narrow" pitchFamily="34" charset="0"/>
              </a:rPr>
              <a:t> antibody called </a:t>
            </a:r>
            <a:r>
              <a:rPr lang="en-US" altLang="en-US" sz="3000" b="1" dirty="0" smtClean="0">
                <a:solidFill>
                  <a:srgbClr val="FF0000"/>
                </a:solidFill>
                <a:latin typeface="Arial Narrow" pitchFamily="34" charset="0"/>
              </a:rPr>
              <a:t>regain</a:t>
            </a:r>
          </a:p>
          <a:p>
            <a:pPr algn="just" eaLnBrk="1" hangingPunct="1">
              <a:lnSpc>
                <a:spcPts val="3300"/>
              </a:lnSpc>
            </a:pPr>
            <a:r>
              <a:rPr lang="en-US" altLang="en-US" sz="3000" dirty="0" smtClean="0">
                <a:latin typeface="Arial Narrow" pitchFamily="34" charset="0"/>
              </a:rPr>
              <a:t>Tests depend on the detection of regain </a:t>
            </a:r>
          </a:p>
          <a:p>
            <a:pPr algn="just" eaLnBrk="1" hangingPunct="1">
              <a:lnSpc>
                <a:spcPts val="3300"/>
              </a:lnSpc>
            </a:pPr>
            <a:r>
              <a:rPr lang="en-US" altLang="en-US" sz="3000" dirty="0" smtClean="0">
                <a:latin typeface="Arial Narrow" pitchFamily="34" charset="0"/>
              </a:rPr>
              <a:t>Non-specific test/</a:t>
            </a:r>
            <a:r>
              <a:rPr lang="en-US" altLang="en-US" sz="3000" u="sng" dirty="0" smtClean="0">
                <a:solidFill>
                  <a:srgbClr val="7030A0"/>
                </a:solidFill>
                <a:latin typeface="Arial Narrow" pitchFamily="34" charset="0"/>
              </a:rPr>
              <a:t>Standard Tests for Syphilis </a:t>
            </a:r>
            <a:r>
              <a:rPr lang="en-US" altLang="en-US" sz="3000" dirty="0" smtClean="0">
                <a:latin typeface="Arial Narrow" pitchFamily="34" charset="0"/>
              </a:rPr>
              <a:t>(STS) </a:t>
            </a:r>
          </a:p>
          <a:p>
            <a:pPr algn="just" eaLnBrk="1" hangingPunct="1">
              <a:lnSpc>
                <a:spcPts val="3300"/>
              </a:lnSpc>
            </a:pPr>
            <a:r>
              <a:rPr lang="en-US" altLang="en-US" sz="3000" dirty="0" smtClean="0">
                <a:latin typeface="Arial Narrow" pitchFamily="34" charset="0"/>
              </a:rPr>
              <a:t>STS used for routine screening</a:t>
            </a:r>
          </a:p>
          <a:p>
            <a:pPr algn="just" eaLnBrk="1" hangingPunct="1">
              <a:lnSpc>
                <a:spcPts val="3300"/>
              </a:lnSpc>
            </a:pPr>
            <a:r>
              <a:rPr lang="en-US" altLang="en-US" sz="3000" dirty="0" smtClean="0">
                <a:latin typeface="Arial Narrow" pitchFamily="34" charset="0"/>
              </a:rPr>
              <a:t>STS involves use of non-</a:t>
            </a:r>
            <a:r>
              <a:rPr lang="en-US" altLang="en-US" sz="3000" dirty="0" err="1" smtClean="0">
                <a:latin typeface="Arial Narrow" pitchFamily="34" charset="0"/>
              </a:rPr>
              <a:t>treponemal</a:t>
            </a:r>
            <a:r>
              <a:rPr lang="en-US" altLang="en-US" sz="3000" dirty="0" smtClean="0">
                <a:latin typeface="Arial Narrow" pitchFamily="34" charset="0"/>
              </a:rPr>
              <a:t> antigens (</a:t>
            </a:r>
            <a:r>
              <a:rPr lang="en-US" altLang="en-US" sz="3000" dirty="0" err="1" smtClean="0">
                <a:latin typeface="Arial Narrow" pitchFamily="34" charset="0"/>
              </a:rPr>
              <a:t>Cardiolipin</a:t>
            </a:r>
            <a:r>
              <a:rPr lang="en-US" altLang="en-US" sz="3000" dirty="0" smtClean="0">
                <a:latin typeface="Arial Narrow" pitchFamily="34" charset="0"/>
              </a:rPr>
              <a:t>) which react with regain in patient’s serum</a:t>
            </a:r>
          </a:p>
          <a:p>
            <a:pPr algn="just" eaLnBrk="1" hangingPunct="1">
              <a:lnSpc>
                <a:spcPts val="3300"/>
              </a:lnSpc>
            </a:pPr>
            <a:r>
              <a:rPr lang="en-US" altLang="en-US" sz="3000" dirty="0" smtClean="0">
                <a:latin typeface="Arial Narrow" pitchFamily="34" charset="0"/>
              </a:rPr>
              <a:t>Can be demonstrated by CFT (Wassermann test) or by Flocculation Tests such as </a:t>
            </a:r>
            <a:r>
              <a:rPr lang="en-US" altLang="en-US" sz="3000" b="1" dirty="0" smtClean="0">
                <a:solidFill>
                  <a:srgbClr val="FF0000"/>
                </a:solidFill>
                <a:latin typeface="Arial Narrow" pitchFamily="34" charset="0"/>
              </a:rPr>
              <a:t>Venereal Disease Research Laboratory (VDRL)</a:t>
            </a:r>
            <a:r>
              <a:rPr lang="en-US" altLang="en-US" sz="3000" dirty="0" smtClean="0">
                <a:latin typeface="Arial Narrow" pitchFamily="34" charset="0"/>
              </a:rPr>
              <a:t> or Rapid Plasma Regain (RPR) test</a:t>
            </a:r>
          </a:p>
          <a:p>
            <a:pPr lvl="1" algn="just" eaLnBrk="1" hangingPunct="1">
              <a:lnSpc>
                <a:spcPts val="3300"/>
              </a:lnSpc>
            </a:pPr>
            <a:endParaRPr lang="en-US" altLang="en-US" sz="3000" dirty="0" smtClean="0">
              <a:latin typeface="Arial Narrow" pitchFamily="34" charset="0"/>
            </a:endParaRPr>
          </a:p>
        </p:txBody>
      </p:sp>
      <p:sp>
        <p:nvSpPr>
          <p:cNvPr id="522245"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2224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F052DE5E-EBE3-4BA3-9CF9-D0F6FF6E0FDA}" type="slidenum">
              <a:rPr lang="ar-SA" altLang="en-US" smtClean="0">
                <a:solidFill>
                  <a:srgbClr val="898989"/>
                </a:solidFill>
                <a:latin typeface="Calibri" pitchFamily="34" charset="0"/>
              </a:rPr>
              <a:pPr eaLnBrk="1" hangingPunct="1"/>
              <a:t>341</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710956754"/>
      </p:ext>
    </p:extLst>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p:cNvSpPr>
          <p:nvPr>
            <p:ph type="title"/>
          </p:nvPr>
        </p:nvSpPr>
        <p:spPr>
          <a:xfrm>
            <a:off x="457200" y="274638"/>
            <a:ext cx="8229600" cy="850900"/>
          </a:xfrm>
        </p:spPr>
        <p:txBody>
          <a:bodyPr/>
          <a:lstStyle/>
          <a:p>
            <a:pPr eaLnBrk="1" hangingPunct="1"/>
            <a:r>
              <a:rPr lang="en-US" altLang="en-US" sz="5400" b="1" dirty="0" smtClean="0">
                <a:solidFill>
                  <a:srgbClr val="002060"/>
                </a:solidFill>
                <a:latin typeface="Arial Narrow" pitchFamily="34" charset="0"/>
              </a:rPr>
              <a:t>Serological Tests of Syphilis</a:t>
            </a:r>
          </a:p>
        </p:txBody>
      </p:sp>
      <p:sp>
        <p:nvSpPr>
          <p:cNvPr id="523267" name="Rectangle 3"/>
          <p:cNvSpPr>
            <a:spLocks noGrp="1"/>
          </p:cNvSpPr>
          <p:nvPr>
            <p:ph idx="1"/>
          </p:nvPr>
        </p:nvSpPr>
        <p:spPr>
          <a:xfrm>
            <a:off x="250825" y="1533525"/>
            <a:ext cx="8435975" cy="4867275"/>
          </a:xfrm>
        </p:spPr>
        <p:txBody>
          <a:bodyPr/>
          <a:lstStyle/>
          <a:p>
            <a:pPr algn="just" eaLnBrk="1" hangingPunct="1">
              <a:lnSpc>
                <a:spcPct val="150000"/>
              </a:lnSpc>
            </a:pPr>
            <a:r>
              <a:rPr lang="en-US" altLang="en-US" dirty="0" smtClean="0">
                <a:latin typeface="Arial Narrow" pitchFamily="34" charset="0"/>
              </a:rPr>
              <a:t>2</a:t>
            </a:r>
            <a:r>
              <a:rPr lang="en-US" altLang="en-US" baseline="30000" dirty="0" smtClean="0">
                <a:latin typeface="Arial Narrow" pitchFamily="34" charset="0"/>
              </a:rPr>
              <a:t>nd</a:t>
            </a:r>
            <a:r>
              <a:rPr lang="en-US" altLang="en-US" dirty="0" smtClean="0">
                <a:latin typeface="Arial Narrow" pitchFamily="34" charset="0"/>
              </a:rPr>
              <a:t> antibody called Reiter which react with a protein component found in non-pathogenic </a:t>
            </a:r>
            <a:r>
              <a:rPr lang="en-US" altLang="en-US" i="1" dirty="0" smtClean="0">
                <a:latin typeface="Arial Narrow" pitchFamily="34" charset="0"/>
              </a:rPr>
              <a:t>T.</a:t>
            </a:r>
            <a:r>
              <a:rPr lang="en-US" altLang="en-US" dirty="0" smtClean="0">
                <a:latin typeface="Arial Narrow" pitchFamily="34" charset="0"/>
              </a:rPr>
              <a:t> </a:t>
            </a:r>
            <a:r>
              <a:rPr lang="en-US" altLang="en-US" i="1" dirty="0" err="1" smtClean="0">
                <a:latin typeface="Arial Narrow" pitchFamily="34" charset="0"/>
              </a:rPr>
              <a:t>reiter</a:t>
            </a:r>
            <a:endParaRPr lang="en-US" altLang="en-US" dirty="0" smtClean="0">
              <a:latin typeface="Arial Narrow" pitchFamily="34" charset="0"/>
            </a:endParaRPr>
          </a:p>
          <a:p>
            <a:pPr marL="342900" lvl="1" indent="-342900" algn="just" eaLnBrk="1" hangingPunct="1">
              <a:lnSpc>
                <a:spcPct val="150000"/>
              </a:lnSpc>
              <a:buFont typeface="Arial" pitchFamily="34" charset="0"/>
              <a:buChar char="•"/>
            </a:pPr>
            <a:r>
              <a:rPr lang="en-US" altLang="en-US" sz="3200" dirty="0" smtClean="0">
                <a:latin typeface="Arial Narrow" pitchFamily="34" charset="0"/>
              </a:rPr>
              <a:t>This test called </a:t>
            </a:r>
            <a:r>
              <a:rPr lang="en-US" altLang="en-US" sz="3200" b="1" dirty="0" smtClean="0">
                <a:solidFill>
                  <a:srgbClr val="FF0000"/>
                </a:solidFill>
                <a:latin typeface="Arial Narrow" pitchFamily="34" charset="0"/>
              </a:rPr>
              <a:t>Group specific test</a:t>
            </a:r>
            <a:endParaRPr lang="en-US" altLang="en-US" sz="3200" b="1" i="1" dirty="0" smtClean="0">
              <a:solidFill>
                <a:srgbClr val="FF0000"/>
              </a:solidFill>
              <a:latin typeface="Arial Narrow" pitchFamily="34" charset="0"/>
            </a:endParaRPr>
          </a:p>
          <a:p>
            <a:pPr algn="just" eaLnBrk="1" hangingPunct="1">
              <a:lnSpc>
                <a:spcPct val="150000"/>
              </a:lnSpc>
            </a:pPr>
            <a:r>
              <a:rPr lang="en-US" altLang="en-US" dirty="0" smtClean="0">
                <a:latin typeface="Arial Narrow" pitchFamily="34" charset="0"/>
              </a:rPr>
              <a:t>Demonstrated by Reiter Protein CFT</a:t>
            </a:r>
          </a:p>
          <a:p>
            <a:pPr algn="just" eaLnBrk="1" hangingPunct="1">
              <a:lnSpc>
                <a:spcPct val="150000"/>
              </a:lnSpc>
            </a:pPr>
            <a:r>
              <a:rPr lang="en-US" altLang="en-US" dirty="0" smtClean="0">
                <a:latin typeface="Arial Narrow" pitchFamily="34" charset="0"/>
              </a:rPr>
              <a:t>This test is more specific than the STS but gives fewer false positive results</a:t>
            </a:r>
          </a:p>
        </p:txBody>
      </p:sp>
      <p:sp>
        <p:nvSpPr>
          <p:cNvPr id="523269"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2327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CBA16CA1-A592-4254-9F8D-C47D3DA37EC8}" type="slidenum">
              <a:rPr lang="ar-SA" altLang="en-US" smtClean="0">
                <a:solidFill>
                  <a:srgbClr val="898989"/>
                </a:solidFill>
                <a:latin typeface="Calibri" pitchFamily="34" charset="0"/>
              </a:rPr>
              <a:pPr eaLnBrk="1" hangingPunct="1"/>
              <a:t>342</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272749839"/>
      </p:ext>
    </p:extLst>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p:cNvSpPr>
            <a:spLocks noGrp="1"/>
          </p:cNvSpPr>
          <p:nvPr>
            <p:ph type="title"/>
          </p:nvPr>
        </p:nvSpPr>
        <p:spPr/>
        <p:txBody>
          <a:bodyPr/>
          <a:lstStyle/>
          <a:p>
            <a:pPr eaLnBrk="1" hangingPunct="1"/>
            <a:r>
              <a:rPr lang="en-US" altLang="en-US" sz="5400" b="1" dirty="0" smtClean="0">
                <a:solidFill>
                  <a:srgbClr val="002060"/>
                </a:solidFill>
                <a:latin typeface="Arial Narrow" pitchFamily="34" charset="0"/>
              </a:rPr>
              <a:t>Serological Tests of Syphilis</a:t>
            </a:r>
          </a:p>
        </p:txBody>
      </p:sp>
      <p:sp>
        <p:nvSpPr>
          <p:cNvPr id="524291" name="Rectangle 3"/>
          <p:cNvSpPr>
            <a:spLocks noGrp="1"/>
          </p:cNvSpPr>
          <p:nvPr>
            <p:ph idx="1"/>
          </p:nvPr>
        </p:nvSpPr>
        <p:spPr>
          <a:xfrm>
            <a:off x="457200" y="1752600"/>
            <a:ext cx="8229600" cy="4525963"/>
          </a:xfrm>
        </p:spPr>
        <p:txBody>
          <a:bodyPr/>
          <a:lstStyle/>
          <a:p>
            <a:pPr algn="just" eaLnBrk="1" hangingPunct="1">
              <a:lnSpc>
                <a:spcPts val="4200"/>
              </a:lnSpc>
            </a:pPr>
            <a:r>
              <a:rPr lang="en-US" altLang="en-US" dirty="0" smtClean="0">
                <a:latin typeface="Arial Narrow" pitchFamily="34" charset="0"/>
              </a:rPr>
              <a:t>3</a:t>
            </a:r>
            <a:r>
              <a:rPr lang="en-US" altLang="en-US" baseline="30000" dirty="0" smtClean="0">
                <a:latin typeface="Arial Narrow" pitchFamily="34" charset="0"/>
              </a:rPr>
              <a:t>rd</a:t>
            </a:r>
            <a:r>
              <a:rPr lang="en-US" altLang="en-US" dirty="0" smtClean="0">
                <a:latin typeface="Arial Narrow" pitchFamily="34" charset="0"/>
              </a:rPr>
              <a:t> type of antibody reacts directly with </a:t>
            </a:r>
            <a:r>
              <a:rPr lang="en-US" altLang="en-US" i="1" dirty="0" smtClean="0">
                <a:latin typeface="Arial Narrow" pitchFamily="34" charset="0"/>
              </a:rPr>
              <a:t>T. </a:t>
            </a:r>
            <a:r>
              <a:rPr lang="en-US" altLang="en-US" i="1" dirty="0" err="1" smtClean="0">
                <a:latin typeface="Arial Narrow" pitchFamily="34" charset="0"/>
              </a:rPr>
              <a:t>pallidium</a:t>
            </a:r>
            <a:endParaRPr lang="en-US" altLang="en-US" i="1" dirty="0" smtClean="0">
              <a:latin typeface="Arial Narrow" pitchFamily="34" charset="0"/>
            </a:endParaRPr>
          </a:p>
          <a:p>
            <a:pPr algn="just" eaLnBrk="1" hangingPunct="1">
              <a:lnSpc>
                <a:spcPts val="4200"/>
              </a:lnSpc>
            </a:pPr>
            <a:r>
              <a:rPr lang="en-US" altLang="en-US" dirty="0" smtClean="0">
                <a:latin typeface="Arial Narrow" pitchFamily="34" charset="0"/>
              </a:rPr>
              <a:t>These tests are specific</a:t>
            </a:r>
          </a:p>
          <a:p>
            <a:pPr algn="just" eaLnBrk="1" hangingPunct="1">
              <a:lnSpc>
                <a:spcPts val="4200"/>
              </a:lnSpc>
            </a:pPr>
            <a:r>
              <a:rPr lang="en-US" altLang="en-US" dirty="0" smtClean="0">
                <a:latin typeface="Arial Narrow" pitchFamily="34" charset="0"/>
              </a:rPr>
              <a:t>Using Nichol’s strain</a:t>
            </a:r>
          </a:p>
          <a:p>
            <a:pPr algn="just" eaLnBrk="1" hangingPunct="1">
              <a:lnSpc>
                <a:spcPts val="4200"/>
              </a:lnSpc>
            </a:pPr>
            <a:r>
              <a:rPr lang="en-US" altLang="en-US" dirty="0" smtClean="0">
                <a:latin typeface="Arial Narrow" pitchFamily="34" charset="0"/>
              </a:rPr>
              <a:t>It can be demonstrated by </a:t>
            </a:r>
            <a:r>
              <a:rPr lang="en-US" altLang="en-US" i="1" dirty="0" smtClean="0">
                <a:latin typeface="Arial Narrow" pitchFamily="34" charset="0"/>
              </a:rPr>
              <a:t>T. </a:t>
            </a:r>
            <a:r>
              <a:rPr lang="en-US" altLang="en-US" i="1" dirty="0" err="1" smtClean="0">
                <a:latin typeface="Arial Narrow" pitchFamily="34" charset="0"/>
              </a:rPr>
              <a:t>pallidium</a:t>
            </a:r>
            <a:r>
              <a:rPr lang="en-US" altLang="en-US" i="1" dirty="0" smtClean="0">
                <a:latin typeface="Arial Narrow" pitchFamily="34" charset="0"/>
              </a:rPr>
              <a:t> </a:t>
            </a:r>
            <a:r>
              <a:rPr lang="en-US" altLang="en-US" dirty="0" smtClean="0">
                <a:latin typeface="Arial Narrow" pitchFamily="34" charset="0"/>
              </a:rPr>
              <a:t>Immobilization (TPI) test, Fluorescent </a:t>
            </a:r>
            <a:r>
              <a:rPr lang="en-US" altLang="en-US" dirty="0" err="1" smtClean="0">
                <a:latin typeface="Arial Narrow" pitchFamily="34" charset="0"/>
              </a:rPr>
              <a:t>Treponemal</a:t>
            </a:r>
            <a:r>
              <a:rPr lang="en-US" altLang="en-US" dirty="0" smtClean="0">
                <a:latin typeface="Arial Narrow" pitchFamily="34" charset="0"/>
              </a:rPr>
              <a:t> Antibody (FTA) test and </a:t>
            </a:r>
            <a:r>
              <a:rPr lang="en-US" altLang="en-US" i="1" dirty="0" smtClean="0">
                <a:latin typeface="Arial Narrow" pitchFamily="34" charset="0"/>
              </a:rPr>
              <a:t>T. </a:t>
            </a:r>
            <a:r>
              <a:rPr lang="en-US" altLang="en-US" i="1" dirty="0" err="1" smtClean="0">
                <a:latin typeface="Arial Narrow" pitchFamily="34" charset="0"/>
              </a:rPr>
              <a:t>pallidium</a:t>
            </a:r>
            <a:r>
              <a:rPr lang="en-US" altLang="en-US" dirty="0" smtClean="0">
                <a:latin typeface="Arial Narrow" pitchFamily="34" charset="0"/>
              </a:rPr>
              <a:t> </a:t>
            </a:r>
            <a:r>
              <a:rPr lang="en-US" altLang="en-US" dirty="0" err="1" smtClean="0">
                <a:latin typeface="Arial Narrow" pitchFamily="34" charset="0"/>
              </a:rPr>
              <a:t>Haemagglutination</a:t>
            </a:r>
            <a:r>
              <a:rPr lang="en-US" altLang="en-US" dirty="0" smtClean="0">
                <a:latin typeface="Arial Narrow" pitchFamily="34" charset="0"/>
              </a:rPr>
              <a:t> (TPHA) test </a:t>
            </a:r>
          </a:p>
          <a:p>
            <a:pPr algn="just" eaLnBrk="1" hangingPunct="1">
              <a:lnSpc>
                <a:spcPts val="4200"/>
              </a:lnSpc>
            </a:pPr>
            <a:r>
              <a:rPr lang="en-US" altLang="en-US" dirty="0" smtClean="0">
                <a:latin typeface="Arial Narrow" pitchFamily="34" charset="0"/>
              </a:rPr>
              <a:t>This test is the most specific tests</a:t>
            </a:r>
          </a:p>
        </p:txBody>
      </p:sp>
      <p:sp>
        <p:nvSpPr>
          <p:cNvPr id="524293"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2429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CF91B64-7F33-453F-AC64-EBC4170188DE}" type="slidenum">
              <a:rPr lang="ar-SA" altLang="en-US" smtClean="0">
                <a:solidFill>
                  <a:srgbClr val="898989"/>
                </a:solidFill>
                <a:latin typeface="Calibri" pitchFamily="34" charset="0"/>
              </a:rPr>
              <a:pPr eaLnBrk="1" hangingPunct="1"/>
              <a:t>343</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3660494999"/>
      </p:ext>
    </p:extLst>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2"/>
          <p:cNvSpPr>
            <a:spLocks noGrp="1"/>
          </p:cNvSpPr>
          <p:nvPr>
            <p:ph type="title"/>
          </p:nvPr>
        </p:nvSpPr>
        <p:spPr/>
        <p:txBody>
          <a:bodyPr/>
          <a:lstStyle/>
          <a:p>
            <a:pPr eaLnBrk="1" hangingPunct="1"/>
            <a:r>
              <a:rPr lang="en-US" sz="4800" b="1" dirty="0" smtClean="0">
                <a:solidFill>
                  <a:srgbClr val="002060"/>
                </a:solidFill>
                <a:latin typeface="Arial Narrow" pitchFamily="34" charset="0"/>
              </a:rPr>
              <a:t>Prevention, Control &amp; Treatment</a:t>
            </a:r>
          </a:p>
        </p:txBody>
      </p:sp>
      <p:sp>
        <p:nvSpPr>
          <p:cNvPr id="398339" name="Rectangle 3"/>
          <p:cNvSpPr>
            <a:spLocks noGrp="1"/>
          </p:cNvSpPr>
          <p:nvPr>
            <p:ph type="body" idx="1"/>
          </p:nvPr>
        </p:nvSpPr>
        <p:spPr/>
        <p:txBody>
          <a:bodyPr/>
          <a:lstStyle/>
          <a:p>
            <a:pPr algn="just" eaLnBrk="1" hangingPunct="1"/>
            <a:r>
              <a:rPr lang="en-US" dirty="0" smtClean="0">
                <a:latin typeface="Arial Narrow" pitchFamily="34" charset="0"/>
              </a:rPr>
              <a:t>There is no vaccine against syphilis</a:t>
            </a:r>
          </a:p>
          <a:p>
            <a:pPr algn="just" eaLnBrk="1" hangingPunct="1"/>
            <a:r>
              <a:rPr lang="en-US" dirty="0" smtClean="0">
                <a:latin typeface="Arial Narrow" pitchFamily="34" charset="0"/>
              </a:rPr>
              <a:t>This disease is controlled by</a:t>
            </a:r>
          </a:p>
          <a:p>
            <a:pPr lvl="1" algn="just" eaLnBrk="1" hangingPunct="1"/>
            <a:r>
              <a:rPr lang="en-US" sz="3200" dirty="0" smtClean="0">
                <a:latin typeface="Arial Narrow" pitchFamily="34" charset="0"/>
              </a:rPr>
              <a:t>Early diagnosis and appropriate treatment</a:t>
            </a:r>
          </a:p>
          <a:p>
            <a:pPr lvl="1" algn="just" eaLnBrk="1" hangingPunct="1"/>
            <a:r>
              <a:rPr lang="en-US" sz="3200" dirty="0" smtClean="0">
                <a:latin typeface="Arial Narrow" pitchFamily="34" charset="0"/>
              </a:rPr>
              <a:t>Use of condoms</a:t>
            </a:r>
          </a:p>
          <a:p>
            <a:pPr lvl="1" algn="just" eaLnBrk="1" hangingPunct="1"/>
            <a:r>
              <a:rPr lang="en-US" sz="3200" dirty="0" smtClean="0">
                <a:latin typeface="Arial Narrow" pitchFamily="34" charset="0"/>
              </a:rPr>
              <a:t>Follow-up of infected individuals &amp; their contacts</a:t>
            </a:r>
          </a:p>
          <a:p>
            <a:pPr algn="just" eaLnBrk="1" hangingPunct="1"/>
            <a:r>
              <a:rPr lang="en-US" dirty="0" smtClean="0">
                <a:latin typeface="Arial Narrow" pitchFamily="34" charset="0"/>
              </a:rPr>
              <a:t>This disease is treated by Penicillin</a:t>
            </a:r>
            <a:endParaRPr lang="ar-SA" dirty="0" smtClean="0">
              <a:latin typeface="Arial Narrow" pitchFamily="34" charset="0"/>
            </a:endParaRPr>
          </a:p>
          <a:p>
            <a:pPr algn="just" eaLnBrk="1" hangingPunct="1"/>
            <a:r>
              <a:rPr lang="en-US" dirty="0" smtClean="0">
                <a:latin typeface="Arial Narrow" pitchFamily="34" charset="0"/>
                <a:cs typeface="Arial" pitchFamily="34" charset="0"/>
              </a:rPr>
              <a:t>Tetracycline or Erythromycin can be used in allergic patients to Penicillin</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344</a:t>
            </a:fld>
            <a:endParaRPr lang="ar-SA" altLang="en-US"/>
          </a:p>
        </p:txBody>
      </p:sp>
    </p:spTree>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Grp="1"/>
          </p:cNvSpPr>
          <p:nvPr>
            <p:ph type="title"/>
          </p:nvPr>
        </p:nvSpPr>
        <p:spPr/>
        <p:txBody>
          <a:bodyPr/>
          <a:lstStyle/>
          <a:p>
            <a:pPr eaLnBrk="1" hangingPunct="1"/>
            <a:r>
              <a:rPr lang="en-US" sz="5400" b="1" dirty="0" smtClean="0">
                <a:solidFill>
                  <a:srgbClr val="002060"/>
                </a:solidFill>
                <a:latin typeface="Arial Narrow" pitchFamily="34" charset="0"/>
              </a:rPr>
              <a:t>Non-venereal </a:t>
            </a:r>
            <a:r>
              <a:rPr lang="en-US" sz="5400" b="1" dirty="0" err="1" smtClean="0">
                <a:solidFill>
                  <a:srgbClr val="002060"/>
                </a:solidFill>
                <a:latin typeface="Arial Narrow" pitchFamily="34" charset="0"/>
              </a:rPr>
              <a:t>Treponema</a:t>
            </a:r>
            <a:endParaRPr lang="en-US" sz="5400" b="1" dirty="0" smtClean="0">
              <a:solidFill>
                <a:srgbClr val="002060"/>
              </a:solidFill>
              <a:latin typeface="Arial Narrow" pitchFamily="34" charset="0"/>
            </a:endParaRPr>
          </a:p>
        </p:txBody>
      </p:sp>
      <p:sp>
        <p:nvSpPr>
          <p:cNvPr id="399363" name="Rectangle 3"/>
          <p:cNvSpPr>
            <a:spLocks noGrp="1"/>
          </p:cNvSpPr>
          <p:nvPr>
            <p:ph type="body" idx="1"/>
          </p:nvPr>
        </p:nvSpPr>
        <p:spPr>
          <a:xfrm>
            <a:off x="457200" y="1600200"/>
            <a:ext cx="8229600" cy="4997450"/>
          </a:xfrm>
        </p:spPr>
        <p:txBody>
          <a:bodyPr/>
          <a:lstStyle/>
          <a:p>
            <a:pPr algn="just" eaLnBrk="1" hangingPunct="1"/>
            <a:r>
              <a:rPr lang="en-US" sz="3600" dirty="0" smtClean="0">
                <a:latin typeface="Arial Narrow" pitchFamily="34" charset="0"/>
              </a:rPr>
              <a:t>There are three subspecies of T. </a:t>
            </a:r>
            <a:r>
              <a:rPr lang="en-US" sz="3600" dirty="0" err="1" smtClean="0">
                <a:latin typeface="Arial Narrow" pitchFamily="34" charset="0"/>
              </a:rPr>
              <a:t>pallidium</a:t>
            </a:r>
            <a:r>
              <a:rPr lang="en-US" sz="3600" dirty="0" smtClean="0">
                <a:latin typeface="Arial Narrow" pitchFamily="34" charset="0"/>
              </a:rPr>
              <a:t> </a:t>
            </a:r>
          </a:p>
          <a:p>
            <a:pPr lvl="1" algn="just" eaLnBrk="1" hangingPunct="1"/>
            <a:r>
              <a:rPr lang="en-US" sz="3600" b="1" i="1" dirty="0" smtClean="0">
                <a:solidFill>
                  <a:srgbClr val="7030A0"/>
                </a:solidFill>
                <a:latin typeface="Arial Narrow" pitchFamily="34" charset="0"/>
              </a:rPr>
              <a:t>T. </a:t>
            </a:r>
            <a:r>
              <a:rPr lang="en-US" sz="3600" b="1" i="1" dirty="0" err="1" smtClean="0">
                <a:solidFill>
                  <a:srgbClr val="7030A0"/>
                </a:solidFill>
                <a:latin typeface="Arial Narrow" pitchFamily="34" charset="0"/>
              </a:rPr>
              <a:t>pallidium</a:t>
            </a:r>
            <a:r>
              <a:rPr lang="en-US" sz="3600" b="1" dirty="0" smtClean="0">
                <a:solidFill>
                  <a:srgbClr val="7030A0"/>
                </a:solidFill>
                <a:latin typeface="Arial Narrow" pitchFamily="34" charset="0"/>
              </a:rPr>
              <a:t> subspecies </a:t>
            </a:r>
            <a:r>
              <a:rPr lang="en-US" sz="3600" b="1" i="1" dirty="0" err="1" smtClean="0">
                <a:solidFill>
                  <a:srgbClr val="7030A0"/>
                </a:solidFill>
                <a:latin typeface="Arial Narrow" pitchFamily="34" charset="0"/>
              </a:rPr>
              <a:t>endemicum</a:t>
            </a:r>
            <a:endParaRPr lang="en-US" sz="3600" b="1" i="1" dirty="0" smtClean="0">
              <a:solidFill>
                <a:srgbClr val="7030A0"/>
              </a:solidFill>
              <a:latin typeface="Arial Narrow" pitchFamily="34" charset="0"/>
            </a:endParaRPr>
          </a:p>
          <a:p>
            <a:pPr lvl="2" algn="just" eaLnBrk="1" hangingPunct="1"/>
            <a:r>
              <a:rPr lang="en-US" sz="3600" dirty="0" smtClean="0">
                <a:latin typeface="Arial Narrow" pitchFamily="34" charset="0"/>
              </a:rPr>
              <a:t>It causes endemic syphilis (</a:t>
            </a:r>
            <a:r>
              <a:rPr lang="en-US" sz="3600" dirty="0" err="1" smtClean="0">
                <a:latin typeface="Arial Narrow" pitchFamily="34" charset="0"/>
              </a:rPr>
              <a:t>Bejel</a:t>
            </a:r>
            <a:r>
              <a:rPr lang="en-US" sz="3600" dirty="0" smtClean="0">
                <a:latin typeface="Arial Narrow" pitchFamily="34" charset="0"/>
              </a:rPr>
              <a:t>)</a:t>
            </a:r>
          </a:p>
          <a:p>
            <a:pPr lvl="1" algn="just" eaLnBrk="1" hangingPunct="1"/>
            <a:r>
              <a:rPr lang="en-US" sz="3600" b="1" i="1" dirty="0" smtClean="0">
                <a:solidFill>
                  <a:srgbClr val="7030A0"/>
                </a:solidFill>
                <a:latin typeface="Arial Narrow" pitchFamily="34" charset="0"/>
              </a:rPr>
              <a:t>T. </a:t>
            </a:r>
            <a:r>
              <a:rPr lang="en-US" sz="3600" b="1" i="1" dirty="0" err="1" smtClean="0">
                <a:solidFill>
                  <a:srgbClr val="7030A0"/>
                </a:solidFill>
                <a:latin typeface="Arial Narrow" pitchFamily="34" charset="0"/>
              </a:rPr>
              <a:t>pallidium</a:t>
            </a:r>
            <a:r>
              <a:rPr lang="en-US" sz="3600" b="1" dirty="0" smtClean="0">
                <a:solidFill>
                  <a:srgbClr val="7030A0"/>
                </a:solidFill>
                <a:latin typeface="Arial Narrow" pitchFamily="34" charset="0"/>
              </a:rPr>
              <a:t> subspecies </a:t>
            </a:r>
            <a:r>
              <a:rPr lang="en-US" sz="3600" b="1" i="1" dirty="0" err="1" smtClean="0">
                <a:solidFill>
                  <a:srgbClr val="7030A0"/>
                </a:solidFill>
                <a:latin typeface="Arial Narrow" pitchFamily="34" charset="0"/>
              </a:rPr>
              <a:t>pertenue</a:t>
            </a:r>
            <a:endParaRPr lang="en-US" sz="3600" b="1" i="1" dirty="0" smtClean="0">
              <a:solidFill>
                <a:srgbClr val="7030A0"/>
              </a:solidFill>
              <a:latin typeface="Arial Narrow" pitchFamily="34" charset="0"/>
            </a:endParaRPr>
          </a:p>
          <a:p>
            <a:pPr lvl="2" algn="just" eaLnBrk="1" hangingPunct="1"/>
            <a:r>
              <a:rPr lang="en-US" sz="3600" dirty="0" smtClean="0">
                <a:latin typeface="Arial Narrow" pitchFamily="34" charset="0"/>
              </a:rPr>
              <a:t>It causes yaws</a:t>
            </a:r>
          </a:p>
          <a:p>
            <a:pPr lvl="1" algn="just" eaLnBrk="1" hangingPunct="1"/>
            <a:r>
              <a:rPr lang="en-US" sz="3600" b="1" i="1" dirty="0" smtClean="0">
                <a:solidFill>
                  <a:srgbClr val="7030A0"/>
                </a:solidFill>
                <a:latin typeface="Arial Narrow" pitchFamily="34" charset="0"/>
              </a:rPr>
              <a:t>T. </a:t>
            </a:r>
            <a:r>
              <a:rPr lang="en-US" sz="3600" b="1" i="1" dirty="0" err="1" smtClean="0">
                <a:solidFill>
                  <a:srgbClr val="7030A0"/>
                </a:solidFill>
                <a:latin typeface="Arial Narrow" pitchFamily="34" charset="0"/>
              </a:rPr>
              <a:t>pallidium</a:t>
            </a:r>
            <a:r>
              <a:rPr lang="en-US" sz="3600" b="1" dirty="0" smtClean="0">
                <a:solidFill>
                  <a:srgbClr val="7030A0"/>
                </a:solidFill>
                <a:latin typeface="Arial Narrow" pitchFamily="34" charset="0"/>
              </a:rPr>
              <a:t> subspecies </a:t>
            </a:r>
            <a:r>
              <a:rPr lang="en-US" sz="3600" b="1" i="1" dirty="0" err="1" smtClean="0">
                <a:solidFill>
                  <a:srgbClr val="7030A0"/>
                </a:solidFill>
                <a:latin typeface="Arial Narrow" pitchFamily="34" charset="0"/>
              </a:rPr>
              <a:t>carateum</a:t>
            </a:r>
            <a:endParaRPr lang="en-US" sz="3600" b="1" i="1" dirty="0" smtClean="0">
              <a:solidFill>
                <a:srgbClr val="7030A0"/>
              </a:solidFill>
              <a:latin typeface="Arial Narrow" pitchFamily="34" charset="0"/>
            </a:endParaRPr>
          </a:p>
          <a:p>
            <a:pPr lvl="2" algn="just" eaLnBrk="1" hangingPunct="1"/>
            <a:r>
              <a:rPr lang="en-US" sz="3600" dirty="0" smtClean="0">
                <a:latin typeface="Arial Narrow" pitchFamily="34" charset="0"/>
              </a:rPr>
              <a:t>It causes </a:t>
            </a:r>
            <a:r>
              <a:rPr lang="en-US" sz="3600" dirty="0" err="1" smtClean="0">
                <a:latin typeface="Arial Narrow" pitchFamily="34" charset="0"/>
              </a:rPr>
              <a:t>pinta</a:t>
            </a:r>
            <a:endParaRPr lang="en-US" sz="36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345</a:t>
            </a:fld>
            <a:endParaRPr lang="ar-SA" altLang="en-US"/>
          </a:p>
        </p:txBody>
      </p:sp>
    </p:spTree>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p:cNvSpPr>
          <p:nvPr>
            <p:ph type="title"/>
          </p:nvPr>
        </p:nvSpPr>
        <p:spPr>
          <a:xfrm>
            <a:off x="457200" y="274638"/>
            <a:ext cx="8229600" cy="561975"/>
          </a:xfrm>
        </p:spPr>
        <p:txBody>
          <a:bodyPr/>
          <a:lstStyle/>
          <a:p>
            <a:pPr eaLnBrk="1" hangingPunct="1"/>
            <a:r>
              <a:rPr lang="en-US" b="1" smtClean="0">
                <a:solidFill>
                  <a:srgbClr val="FF0000"/>
                </a:solidFill>
                <a:latin typeface="Arial Narrow" pitchFamily="34" charset="0"/>
              </a:rPr>
              <a:t>Borrelia causing diseases</a:t>
            </a:r>
          </a:p>
        </p:txBody>
      </p:sp>
      <p:graphicFrame>
        <p:nvGraphicFramePr>
          <p:cNvPr id="2" name="Diagram 1"/>
          <p:cNvGraphicFramePr/>
          <p:nvPr/>
        </p:nvGraphicFramePr>
        <p:xfrm>
          <a:off x="431800" y="1125538"/>
          <a:ext cx="8208963" cy="49244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346</a:t>
            </a:fld>
            <a:endParaRPr lang="ar-SA" altLang="en-US"/>
          </a:p>
        </p:txBody>
      </p:sp>
    </p:spTree>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4"/>
          <p:cNvSpPr>
            <a:spLocks noGrp="1"/>
          </p:cNvSpPr>
          <p:nvPr>
            <p:ph type="title"/>
          </p:nvPr>
        </p:nvSpPr>
        <p:spPr>
          <a:xfrm>
            <a:off x="457200" y="274638"/>
            <a:ext cx="8229600" cy="922337"/>
          </a:xfrm>
        </p:spPr>
        <p:txBody>
          <a:bodyPr/>
          <a:lstStyle/>
          <a:p>
            <a:pPr eaLnBrk="1" hangingPunct="1"/>
            <a:r>
              <a:rPr lang="en-US" sz="3600" b="1" dirty="0" smtClean="0">
                <a:solidFill>
                  <a:srgbClr val="002060"/>
                </a:solidFill>
                <a:latin typeface="Arial Narrow" pitchFamily="34" charset="0"/>
              </a:rPr>
              <a:t>Main differences between the two types of relapsing fever</a:t>
            </a:r>
          </a:p>
        </p:txBody>
      </p:sp>
      <p:graphicFrame>
        <p:nvGraphicFramePr>
          <p:cNvPr id="69681" name="Group 49"/>
          <p:cNvGraphicFramePr>
            <a:graphicFrameLocks noGrp="1"/>
          </p:cNvGraphicFramePr>
          <p:nvPr>
            <p:ph idx="1"/>
          </p:nvPr>
        </p:nvGraphicFramePr>
        <p:xfrm>
          <a:off x="457200" y="1600200"/>
          <a:ext cx="8229600" cy="4786313"/>
        </p:xfrm>
        <a:graphic>
          <a:graphicData uri="http://schemas.openxmlformats.org/drawingml/2006/table">
            <a:tbl>
              <a:tblPr/>
              <a:tblGrid>
                <a:gridCol w="3754438"/>
                <a:gridCol w="4475162"/>
              </a:tblGrid>
              <a:tr h="75416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400" b="1" i="0" u="none" strike="noStrike" cap="none" normalizeH="0" baseline="0" dirty="0" smtClean="0">
                          <a:ln>
                            <a:noFill/>
                          </a:ln>
                          <a:solidFill>
                            <a:srgbClr val="0070C0"/>
                          </a:solidFill>
                          <a:effectLst/>
                          <a:latin typeface="Arial Narrow" pitchFamily="34" charset="0"/>
                        </a:rPr>
                        <a:t>European or louse-borne type</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400" b="1" i="0" u="none" strike="noStrike" cap="none" normalizeH="0" baseline="0" dirty="0" smtClean="0">
                          <a:ln>
                            <a:noFill/>
                          </a:ln>
                          <a:solidFill>
                            <a:srgbClr val="0070C0"/>
                          </a:solidFill>
                          <a:effectLst/>
                          <a:latin typeface="Arial Narrow" pitchFamily="34" charset="0"/>
                        </a:rPr>
                        <a:t>West African or Tick-borne type</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16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800" b="0" i="0" u="none" strike="noStrike" cap="none" normalizeH="0" baseline="0" smtClean="0">
                          <a:ln>
                            <a:noFill/>
                          </a:ln>
                          <a:solidFill>
                            <a:schemeClr val="tx1"/>
                          </a:solidFill>
                          <a:effectLst/>
                          <a:latin typeface="Arial Narrow" pitchFamily="34" charset="0"/>
                        </a:rPr>
                        <a:t>Caused by </a:t>
                      </a:r>
                      <a:r>
                        <a:rPr kumimoji="0" lang="en-US" sz="2800" b="0" i="1" u="none" strike="noStrike" cap="none" normalizeH="0" baseline="0" smtClean="0">
                          <a:ln>
                            <a:noFill/>
                          </a:ln>
                          <a:solidFill>
                            <a:schemeClr val="tx1"/>
                          </a:solidFill>
                          <a:effectLst/>
                          <a:latin typeface="Arial Narrow" pitchFamily="34" charset="0"/>
                        </a:rPr>
                        <a:t>B. recurrentis</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800" b="0" i="1" u="none" strike="noStrike" cap="none" normalizeH="0" baseline="0" smtClean="0">
                          <a:ln>
                            <a:noFill/>
                          </a:ln>
                          <a:solidFill>
                            <a:schemeClr val="tx1"/>
                          </a:solidFill>
                          <a:effectLst/>
                          <a:latin typeface="Arial Narrow" pitchFamily="34" charset="0"/>
                        </a:rPr>
                        <a:t>B. duttoni</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5750">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800" b="0" i="0" u="none" strike="noStrike" cap="none" normalizeH="0" baseline="0" dirty="0" smtClean="0">
                          <a:ln>
                            <a:noFill/>
                          </a:ln>
                          <a:solidFill>
                            <a:schemeClr val="tx1"/>
                          </a:solidFill>
                          <a:effectLst/>
                          <a:latin typeface="Arial Narrow" pitchFamily="34" charset="0"/>
                        </a:rPr>
                        <a:t>Transmitted by body louse</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800" b="0" i="0" u="none" strike="noStrike" cap="none" normalizeH="0" baseline="0" smtClean="0">
                          <a:ln>
                            <a:noFill/>
                          </a:ln>
                          <a:solidFill>
                            <a:schemeClr val="tx1"/>
                          </a:solidFill>
                          <a:effectLst/>
                          <a:latin typeface="Arial Narrow" pitchFamily="34" charset="0"/>
                        </a:rPr>
                        <a:t>Tick</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4163">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800" b="0" i="0" u="none" strike="noStrike" cap="none" normalizeH="0" baseline="0" dirty="0" smtClean="0">
                          <a:ln>
                            <a:noFill/>
                          </a:ln>
                          <a:solidFill>
                            <a:schemeClr val="tx1"/>
                          </a:solidFill>
                          <a:effectLst/>
                          <a:latin typeface="Arial Narrow" pitchFamily="34" charset="0"/>
                        </a:rPr>
                        <a:t>Often appears in epidemics</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800" b="0" i="0" u="none" strike="noStrike" cap="none" normalizeH="0" baseline="0" dirty="0" smtClean="0">
                          <a:ln>
                            <a:noFill/>
                          </a:ln>
                          <a:solidFill>
                            <a:schemeClr val="tx1"/>
                          </a:solidFill>
                          <a:effectLst/>
                          <a:latin typeface="Arial Narrow" pitchFamily="34" charset="0"/>
                        </a:rPr>
                        <a:t>Endemic</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3069">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400" b="0" i="0" u="none" strike="noStrike" cap="none" normalizeH="0" baseline="0" dirty="0" smtClean="0">
                          <a:ln>
                            <a:noFill/>
                          </a:ln>
                          <a:solidFill>
                            <a:schemeClr val="tx1"/>
                          </a:solidFill>
                          <a:effectLst/>
                          <a:latin typeface="Arial Narrow" pitchFamily="34" charset="0"/>
                        </a:rPr>
                        <a:t>Long febrile period and fewer relapses</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400" b="0" i="0" u="none" strike="noStrike" cap="none" normalizeH="0" baseline="0" smtClean="0">
                          <a:ln>
                            <a:noFill/>
                          </a:ln>
                          <a:solidFill>
                            <a:schemeClr val="tx1"/>
                          </a:solidFill>
                          <a:effectLst/>
                          <a:latin typeface="Arial Narrow" pitchFamily="34" charset="0"/>
                        </a:rPr>
                        <a:t>Shorter febrile and more relapses</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45005">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800" b="0" i="0" u="none" strike="noStrike" cap="none" normalizeH="0" baseline="0" smtClean="0">
                          <a:ln>
                            <a:noFill/>
                          </a:ln>
                          <a:solidFill>
                            <a:schemeClr val="tx1"/>
                          </a:solidFill>
                          <a:effectLst/>
                          <a:latin typeface="Arial Narrow" pitchFamily="34" charset="0"/>
                        </a:rPr>
                        <a:t>Spirochetes not transmitted to louse progeny</a:t>
                      </a:r>
                    </a:p>
                  </a:txBody>
                  <a:tcPr marT="45726" marB="4572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pPr>
                      <a:r>
                        <a:rPr kumimoji="0" lang="en-US" sz="2800" b="0" i="0" u="none" strike="noStrike" cap="none" normalizeH="0" baseline="0" dirty="0" smtClean="0">
                          <a:ln>
                            <a:noFill/>
                          </a:ln>
                          <a:solidFill>
                            <a:schemeClr val="tx1"/>
                          </a:solidFill>
                          <a:effectLst/>
                          <a:latin typeface="Arial Narrow" pitchFamily="34" charset="0"/>
                        </a:rPr>
                        <a:t>Transmitted to tick progeny</a:t>
                      </a:r>
                    </a:p>
                  </a:txBody>
                  <a:tcPr marT="45726" marB="4572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347</a:t>
            </a:fld>
            <a:endParaRPr lang="ar-SA" altLang="en-US"/>
          </a:p>
        </p:txBody>
      </p:sp>
    </p:spTree>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4"/>
          <p:cNvSpPr>
            <a:spLocks noGrp="1" noChangeArrowheads="1"/>
          </p:cNvSpPr>
          <p:nvPr>
            <p:ph type="title"/>
          </p:nvPr>
        </p:nvSpPr>
        <p:spPr/>
        <p:txBody>
          <a:bodyPr/>
          <a:lstStyle/>
          <a:p>
            <a:r>
              <a:rPr lang="en-US" sz="5400" b="1" dirty="0" err="1" smtClean="0">
                <a:solidFill>
                  <a:srgbClr val="002060"/>
                </a:solidFill>
                <a:latin typeface="Arial Narrow" pitchFamily="34" charset="0"/>
              </a:rPr>
              <a:t>Rickettsiae</a:t>
            </a:r>
            <a:r>
              <a:rPr lang="en-US" sz="5400" b="1" dirty="0" smtClean="0">
                <a:solidFill>
                  <a:srgbClr val="002060"/>
                </a:solidFill>
                <a:latin typeface="Arial Narrow" pitchFamily="34" charset="0"/>
              </a:rPr>
              <a:t> and </a:t>
            </a:r>
            <a:r>
              <a:rPr lang="en-US" sz="5400" b="1" dirty="0" err="1" smtClean="0">
                <a:solidFill>
                  <a:srgbClr val="002060"/>
                </a:solidFill>
                <a:latin typeface="Arial Narrow" pitchFamily="34" charset="0"/>
              </a:rPr>
              <a:t>Chlamydiae</a:t>
            </a:r>
            <a:endParaRPr lang="en-US" sz="5400" b="1" dirty="0" smtClean="0">
              <a:solidFill>
                <a:srgbClr val="FF0000"/>
              </a:solidFill>
              <a:latin typeface="Arial Narrow" pitchFamily="34" charset="0"/>
            </a:endParaRPr>
          </a:p>
        </p:txBody>
      </p:sp>
      <p:sp>
        <p:nvSpPr>
          <p:cNvPr id="8195" name="Rectangle 5"/>
          <p:cNvSpPr>
            <a:spLocks noGrp="1" noChangeArrowheads="1"/>
          </p:cNvSpPr>
          <p:nvPr>
            <p:ph idx="1"/>
          </p:nvPr>
        </p:nvSpPr>
        <p:spPr>
          <a:xfrm>
            <a:off x="381000" y="1447800"/>
            <a:ext cx="8305800" cy="5181600"/>
          </a:xfrm>
        </p:spPr>
        <p:txBody>
          <a:bodyPr>
            <a:noAutofit/>
          </a:bodyPr>
          <a:lstStyle/>
          <a:p>
            <a:pPr algn="just">
              <a:lnSpc>
                <a:spcPts val="3000"/>
              </a:lnSpc>
              <a:defRPr/>
            </a:pPr>
            <a:r>
              <a:rPr lang="en-US" b="1" dirty="0" smtClean="0">
                <a:solidFill>
                  <a:srgbClr val="FF0000"/>
                </a:solidFill>
                <a:latin typeface="Arial Narrow" pitchFamily="34" charset="0"/>
              </a:rPr>
              <a:t>Are </a:t>
            </a:r>
            <a:r>
              <a:rPr lang="en-US" b="1" dirty="0" err="1" smtClean="0">
                <a:solidFill>
                  <a:srgbClr val="FF0000"/>
                </a:solidFill>
                <a:latin typeface="Arial Narrow" pitchFamily="34" charset="0"/>
              </a:rPr>
              <a:t>Rickettsiae</a:t>
            </a:r>
            <a:r>
              <a:rPr lang="en-US" b="1" dirty="0" smtClean="0">
                <a:solidFill>
                  <a:srgbClr val="FF0000"/>
                </a:solidFill>
                <a:latin typeface="Arial Narrow" pitchFamily="34" charset="0"/>
              </a:rPr>
              <a:t> &amp; </a:t>
            </a:r>
            <a:r>
              <a:rPr lang="en-US" b="1" dirty="0" err="1" smtClean="0">
                <a:solidFill>
                  <a:srgbClr val="FF0000"/>
                </a:solidFill>
                <a:latin typeface="Arial Narrow" pitchFamily="34" charset="0"/>
              </a:rPr>
              <a:t>Chlamydiae</a:t>
            </a:r>
            <a:r>
              <a:rPr lang="en-US" b="1" dirty="0" smtClean="0">
                <a:solidFill>
                  <a:srgbClr val="FF0000"/>
                </a:solidFill>
                <a:latin typeface="Arial Narrow" pitchFamily="34" charset="0"/>
              </a:rPr>
              <a:t> Bacteria or Virus?</a:t>
            </a:r>
            <a:endParaRPr lang="en-US" b="1" dirty="0" smtClean="0">
              <a:solidFill>
                <a:srgbClr val="7030A0"/>
              </a:solidFill>
              <a:latin typeface="Arial Narrow" pitchFamily="34" charset="0"/>
            </a:endParaRPr>
          </a:p>
          <a:p>
            <a:pPr algn="just">
              <a:lnSpc>
                <a:spcPts val="3000"/>
              </a:lnSpc>
              <a:defRPr/>
            </a:pPr>
            <a:r>
              <a:rPr lang="en-US" b="1" dirty="0" smtClean="0">
                <a:solidFill>
                  <a:srgbClr val="7030A0"/>
                </a:solidFill>
                <a:latin typeface="Arial Narrow" pitchFamily="34" charset="0"/>
              </a:rPr>
              <a:t>They share a few characteristics of viruses</a:t>
            </a:r>
          </a:p>
          <a:p>
            <a:pPr marL="917575" lvl="1" indent="-514350" algn="just">
              <a:lnSpc>
                <a:spcPts val="3000"/>
              </a:lnSpc>
              <a:buFont typeface="+mj-lt"/>
              <a:buAutoNum type="alphaLcPeriod"/>
              <a:defRPr/>
            </a:pPr>
            <a:r>
              <a:rPr lang="en-US" sz="3200" dirty="0" smtClean="0">
                <a:latin typeface="Arial Narrow" pitchFamily="34" charset="0"/>
              </a:rPr>
              <a:t>Their size relative to virus 300-500 nm</a:t>
            </a:r>
          </a:p>
          <a:p>
            <a:pPr marL="917575" lvl="1" indent="-514350" algn="just">
              <a:lnSpc>
                <a:spcPts val="3000"/>
              </a:lnSpc>
              <a:buFont typeface="+mj-lt"/>
              <a:buAutoNum type="alphaLcPeriod"/>
              <a:defRPr/>
            </a:pPr>
            <a:r>
              <a:rPr lang="en-US" sz="3200" dirty="0" smtClean="0">
                <a:latin typeface="Arial Narrow" pitchFamily="34" charset="0"/>
              </a:rPr>
              <a:t>Obligate intracellular parasites</a:t>
            </a:r>
          </a:p>
          <a:p>
            <a:pPr lvl="1" algn="just">
              <a:lnSpc>
                <a:spcPts val="3000"/>
              </a:lnSpc>
              <a:defRPr/>
            </a:pPr>
            <a:r>
              <a:rPr lang="en-US" sz="3200" b="1" u="sng" dirty="0" smtClean="0">
                <a:latin typeface="Arial Narrow" pitchFamily="34" charset="0"/>
              </a:rPr>
              <a:t>Lack of ATP-generating ability </a:t>
            </a:r>
          </a:p>
          <a:p>
            <a:pPr lvl="1" algn="just">
              <a:lnSpc>
                <a:spcPts val="3000"/>
              </a:lnSpc>
              <a:defRPr/>
            </a:pPr>
            <a:r>
              <a:rPr lang="en-US" sz="3200" b="1" u="sng" dirty="0" smtClean="0">
                <a:latin typeface="Arial Narrow" pitchFamily="34" charset="0"/>
              </a:rPr>
              <a:t>Need to obtain ATP from the host cell</a:t>
            </a:r>
            <a:endParaRPr lang="en-US" sz="3200" dirty="0" smtClean="0">
              <a:latin typeface="Arial Narrow" pitchFamily="34" charset="0"/>
            </a:endParaRPr>
          </a:p>
          <a:p>
            <a:pPr marL="917575" lvl="1" indent="-514350" algn="just">
              <a:lnSpc>
                <a:spcPts val="3000"/>
              </a:lnSpc>
              <a:buFont typeface="+mj-lt"/>
              <a:buAutoNum type="alphaLcPeriod" startAt="3"/>
              <a:defRPr/>
            </a:pPr>
            <a:r>
              <a:rPr lang="en-US" sz="3200" dirty="0" smtClean="0">
                <a:latin typeface="Arial Narrow" pitchFamily="34" charset="0"/>
              </a:rPr>
              <a:t>Grow in living media (yolk sac of chick embryo)</a:t>
            </a:r>
          </a:p>
          <a:p>
            <a:pPr algn="just">
              <a:lnSpc>
                <a:spcPts val="3000"/>
              </a:lnSpc>
              <a:defRPr/>
            </a:pPr>
            <a:r>
              <a:rPr lang="en-US" b="1" dirty="0" smtClean="0">
                <a:solidFill>
                  <a:srgbClr val="7030A0"/>
                </a:solidFill>
                <a:latin typeface="Arial Narrow" pitchFamily="34" charset="0"/>
              </a:rPr>
              <a:t>They similar to bacteria</a:t>
            </a:r>
          </a:p>
          <a:p>
            <a:pPr marL="971550" lvl="1" indent="-514350" algn="just">
              <a:lnSpc>
                <a:spcPts val="3000"/>
              </a:lnSpc>
              <a:buFont typeface="+mj-lt"/>
              <a:buAutoNum type="alphaUcPeriod"/>
              <a:defRPr/>
            </a:pPr>
            <a:r>
              <a:rPr lang="en-US" sz="3200" dirty="0" smtClean="0">
                <a:latin typeface="Arial Narrow" pitchFamily="34" charset="0"/>
              </a:rPr>
              <a:t>They have both DNA and RNA</a:t>
            </a:r>
          </a:p>
          <a:p>
            <a:pPr marL="971550" lvl="1" indent="-514350" algn="just">
              <a:lnSpc>
                <a:spcPts val="3000"/>
              </a:lnSpc>
              <a:buFont typeface="+mj-lt"/>
              <a:buAutoNum type="alphaUcPeriod"/>
              <a:defRPr/>
            </a:pPr>
            <a:r>
              <a:rPr lang="en-US" sz="3200" dirty="0" smtClean="0">
                <a:latin typeface="Arial Narrow" pitchFamily="34" charset="0"/>
              </a:rPr>
              <a:t>They have </a:t>
            </a:r>
            <a:r>
              <a:rPr lang="en-US" sz="3200" dirty="0" err="1" smtClean="0">
                <a:latin typeface="Arial Narrow" pitchFamily="34" charset="0"/>
              </a:rPr>
              <a:t>ribosomes</a:t>
            </a:r>
            <a:endParaRPr lang="en-US" sz="3200" dirty="0" smtClean="0">
              <a:latin typeface="Arial Narrow" pitchFamily="34" charset="0"/>
            </a:endParaRPr>
          </a:p>
          <a:p>
            <a:pPr marL="971550" lvl="1" indent="-514350" algn="just">
              <a:lnSpc>
                <a:spcPts val="3000"/>
              </a:lnSpc>
              <a:buFont typeface="+mj-lt"/>
              <a:buAutoNum type="alphaUcPeriod"/>
              <a:defRPr/>
            </a:pPr>
            <a:r>
              <a:rPr lang="en-US" sz="3200" dirty="0" smtClean="0">
                <a:latin typeface="Arial Narrow" pitchFamily="34" charset="0"/>
              </a:rPr>
              <a:t>Sensitive to antibacterial agents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348</a:t>
            </a:fld>
            <a:endParaRPr lang="ar-SA" altLang="en-US"/>
          </a:p>
        </p:txBody>
      </p:sp>
    </p:spTree>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4"/>
          <p:cNvSpPr>
            <a:spLocks noGrp="1" noChangeArrowheads="1"/>
          </p:cNvSpPr>
          <p:nvPr>
            <p:ph type="title"/>
          </p:nvPr>
        </p:nvSpPr>
        <p:spPr>
          <a:xfrm>
            <a:off x="228600" y="457200"/>
            <a:ext cx="8610600" cy="533400"/>
          </a:xfrm>
        </p:spPr>
        <p:txBody>
          <a:bodyPr/>
          <a:lstStyle/>
          <a:p>
            <a:r>
              <a:rPr lang="en-US" sz="5400" b="1" dirty="0" err="1" smtClean="0">
                <a:solidFill>
                  <a:srgbClr val="002060"/>
                </a:solidFill>
                <a:latin typeface="Arial Narrow" pitchFamily="34" charset="0"/>
              </a:rPr>
              <a:t>Rickettsiae</a:t>
            </a:r>
            <a:r>
              <a:rPr lang="en-US" sz="5400" b="1" dirty="0" smtClean="0">
                <a:solidFill>
                  <a:srgbClr val="002060"/>
                </a:solidFill>
                <a:latin typeface="Arial Narrow" pitchFamily="34" charset="0"/>
              </a:rPr>
              <a:t> and </a:t>
            </a:r>
            <a:r>
              <a:rPr lang="en-US" sz="5400" b="1" dirty="0" err="1" smtClean="0">
                <a:solidFill>
                  <a:srgbClr val="002060"/>
                </a:solidFill>
                <a:latin typeface="Arial Narrow" pitchFamily="34" charset="0"/>
              </a:rPr>
              <a:t>Chlamydiae</a:t>
            </a:r>
            <a:endParaRPr lang="en-US" sz="5400" b="1" dirty="0" smtClean="0">
              <a:solidFill>
                <a:srgbClr val="002060"/>
              </a:solidFill>
              <a:latin typeface="Arial Narrow" pitchFamily="34" charset="0"/>
            </a:endParaRPr>
          </a:p>
        </p:txBody>
      </p:sp>
      <p:sp>
        <p:nvSpPr>
          <p:cNvPr id="415747" name="Rectangle 5"/>
          <p:cNvSpPr>
            <a:spLocks noGrp="1" noChangeArrowheads="1"/>
          </p:cNvSpPr>
          <p:nvPr>
            <p:ph idx="1"/>
          </p:nvPr>
        </p:nvSpPr>
        <p:spPr>
          <a:xfrm>
            <a:off x="152400" y="1295400"/>
            <a:ext cx="8839200" cy="5257800"/>
          </a:xfrm>
        </p:spPr>
        <p:txBody>
          <a:bodyPr/>
          <a:lstStyle/>
          <a:p>
            <a:pPr algn="just">
              <a:lnSpc>
                <a:spcPts val="3900"/>
              </a:lnSpc>
            </a:pPr>
            <a:r>
              <a:rPr lang="en-US" sz="3600" b="1" dirty="0" smtClean="0">
                <a:solidFill>
                  <a:srgbClr val="FF0000"/>
                </a:solidFill>
                <a:latin typeface="Arial Narrow" pitchFamily="34" charset="0"/>
              </a:rPr>
              <a:t>Similarity between </a:t>
            </a:r>
            <a:r>
              <a:rPr lang="en-US" sz="3600" b="1" dirty="0" err="1" smtClean="0">
                <a:solidFill>
                  <a:srgbClr val="FF0000"/>
                </a:solidFill>
                <a:latin typeface="Arial Narrow" pitchFamily="34" charset="0"/>
              </a:rPr>
              <a:t>Rickettsiae</a:t>
            </a:r>
            <a:r>
              <a:rPr lang="en-US" sz="3600" b="1" dirty="0" smtClean="0">
                <a:solidFill>
                  <a:srgbClr val="FF0000"/>
                </a:solidFill>
                <a:latin typeface="Arial Narrow" pitchFamily="34" charset="0"/>
              </a:rPr>
              <a:t> &amp; </a:t>
            </a:r>
            <a:r>
              <a:rPr lang="en-US" sz="3600" b="1" dirty="0" err="1" smtClean="0">
                <a:solidFill>
                  <a:srgbClr val="FF0000"/>
                </a:solidFill>
                <a:latin typeface="Arial Narrow" pitchFamily="34" charset="0"/>
              </a:rPr>
              <a:t>Chlamydiae</a:t>
            </a:r>
            <a:r>
              <a:rPr lang="en-US" sz="3600" b="1" dirty="0" smtClean="0">
                <a:solidFill>
                  <a:srgbClr val="FF0000"/>
                </a:solidFill>
                <a:latin typeface="Arial Narrow" pitchFamily="34" charset="0"/>
              </a:rPr>
              <a:t> </a:t>
            </a:r>
            <a:endParaRPr lang="en-US" sz="3400" b="1" u="sng" dirty="0" smtClean="0">
              <a:solidFill>
                <a:srgbClr val="FF0000"/>
              </a:solidFill>
              <a:latin typeface="Arial Narrow" pitchFamily="34" charset="0"/>
              <a:ea typeface="Majalla UI"/>
              <a:cs typeface="Majalla UI"/>
            </a:endParaRPr>
          </a:p>
          <a:p>
            <a:pPr algn="just">
              <a:lnSpc>
                <a:spcPts val="3900"/>
              </a:lnSpc>
            </a:pPr>
            <a:r>
              <a:rPr lang="en-US" sz="3400" b="1" u="sng" dirty="0" err="1" smtClean="0">
                <a:solidFill>
                  <a:srgbClr val="7030A0"/>
                </a:solidFill>
                <a:latin typeface="Arial Narrow" pitchFamily="34" charset="0"/>
                <a:ea typeface="Majalla UI"/>
                <a:cs typeface="Majalla UI"/>
              </a:rPr>
              <a:t>Rickettsiae</a:t>
            </a:r>
            <a:r>
              <a:rPr lang="en-US" sz="3400" b="1" u="sng" dirty="0" smtClean="0">
                <a:solidFill>
                  <a:srgbClr val="7030A0"/>
                </a:solidFill>
                <a:latin typeface="Arial Narrow" pitchFamily="34" charset="0"/>
                <a:ea typeface="Majalla UI"/>
                <a:cs typeface="Majalla UI"/>
              </a:rPr>
              <a:t> are similar to </a:t>
            </a:r>
            <a:r>
              <a:rPr lang="en-US" sz="3400" b="1" i="1" u="sng" dirty="0" smtClean="0">
                <a:solidFill>
                  <a:srgbClr val="7030A0"/>
                </a:solidFill>
                <a:latin typeface="Arial Narrow" pitchFamily="34" charset="0"/>
                <a:ea typeface="Majalla UI"/>
                <a:cs typeface="Majalla UI"/>
              </a:rPr>
              <a:t>Chlamydia</a:t>
            </a:r>
            <a:r>
              <a:rPr lang="en-US" sz="3400" b="1" u="sng" dirty="0" smtClean="0">
                <a:solidFill>
                  <a:srgbClr val="7030A0"/>
                </a:solidFill>
                <a:latin typeface="Arial Narrow" pitchFamily="34" charset="0"/>
                <a:ea typeface="Majalla UI"/>
                <a:cs typeface="Majalla UI"/>
              </a:rPr>
              <a:t> in that</a:t>
            </a:r>
          </a:p>
          <a:p>
            <a:pPr algn="just">
              <a:lnSpc>
                <a:spcPts val="3900"/>
              </a:lnSpc>
              <a:buSzPct val="80000"/>
              <a:buFont typeface="Wingdings" pitchFamily="2" charset="2"/>
              <a:buChar char="q"/>
            </a:pPr>
            <a:r>
              <a:rPr lang="en-US" sz="3400" dirty="0" smtClean="0">
                <a:solidFill>
                  <a:srgbClr val="0070C0"/>
                </a:solidFill>
                <a:latin typeface="Arial Narrow" pitchFamily="34" charset="0"/>
                <a:ea typeface="Majalla UI"/>
                <a:cs typeface="Majalla UI"/>
              </a:rPr>
              <a:t>Both are obligate intracellular energy parasites</a:t>
            </a:r>
          </a:p>
          <a:p>
            <a:pPr algn="just">
              <a:lnSpc>
                <a:spcPts val="3900"/>
              </a:lnSpc>
              <a:buSzPct val="80000"/>
              <a:buFont typeface="Wingdings" pitchFamily="2" charset="2"/>
              <a:buChar char="q"/>
            </a:pPr>
            <a:r>
              <a:rPr lang="en-US" sz="3400" dirty="0" smtClean="0">
                <a:solidFill>
                  <a:srgbClr val="0070C0"/>
                </a:solidFill>
                <a:latin typeface="Arial Narrow" pitchFamily="34" charset="0"/>
                <a:ea typeface="Majalla UI"/>
                <a:cs typeface="Majalla UI"/>
              </a:rPr>
              <a:t>Both are similar in size as large viruses</a:t>
            </a:r>
          </a:p>
          <a:p>
            <a:pPr algn="just">
              <a:lnSpc>
                <a:spcPts val="3900"/>
              </a:lnSpc>
              <a:buSzPct val="80000"/>
              <a:buFont typeface="Wingdings" pitchFamily="2" charset="2"/>
              <a:buChar char="q"/>
            </a:pPr>
            <a:r>
              <a:rPr lang="en-US" sz="3400" dirty="0" smtClean="0">
                <a:solidFill>
                  <a:srgbClr val="0070C0"/>
                </a:solidFill>
                <a:latin typeface="Arial Narrow" pitchFamily="34" charset="0"/>
              </a:rPr>
              <a:t>Both grow in living media (yolk sac of chick embryo)</a:t>
            </a:r>
            <a:endParaRPr lang="en-US" sz="3400" dirty="0" smtClean="0">
              <a:solidFill>
                <a:srgbClr val="0070C0"/>
              </a:solidFill>
              <a:latin typeface="Arial Narrow" pitchFamily="34" charset="0"/>
              <a:ea typeface="Majalla UI"/>
              <a:cs typeface="Majalla UI"/>
            </a:endParaRPr>
          </a:p>
          <a:p>
            <a:pPr algn="just">
              <a:lnSpc>
                <a:spcPts val="3900"/>
              </a:lnSpc>
              <a:buSzPct val="80000"/>
              <a:buFont typeface="Wingdings" pitchFamily="2" charset="2"/>
              <a:buChar char="q"/>
            </a:pPr>
            <a:r>
              <a:rPr lang="en-US" sz="3400" dirty="0" smtClean="0">
                <a:solidFill>
                  <a:srgbClr val="00B050"/>
                </a:solidFill>
                <a:latin typeface="Arial Narrow" pitchFamily="34" charset="0"/>
              </a:rPr>
              <a:t>They have both DNA and RNA</a:t>
            </a:r>
          </a:p>
          <a:p>
            <a:pPr algn="just">
              <a:lnSpc>
                <a:spcPts val="3900"/>
              </a:lnSpc>
              <a:buSzPct val="80000"/>
              <a:buFont typeface="Wingdings" pitchFamily="2" charset="2"/>
              <a:buChar char="q"/>
            </a:pPr>
            <a:r>
              <a:rPr lang="en-US" sz="3400" dirty="0" smtClean="0">
                <a:solidFill>
                  <a:srgbClr val="00B050"/>
                </a:solidFill>
                <a:latin typeface="Arial Narrow" pitchFamily="34" charset="0"/>
              </a:rPr>
              <a:t>They have </a:t>
            </a:r>
            <a:r>
              <a:rPr lang="en-US" sz="3400" dirty="0" err="1" smtClean="0">
                <a:solidFill>
                  <a:srgbClr val="00B050"/>
                </a:solidFill>
                <a:latin typeface="Arial Narrow" pitchFamily="34" charset="0"/>
              </a:rPr>
              <a:t>ribosomes</a:t>
            </a:r>
            <a:endParaRPr lang="en-US" sz="3400" dirty="0" smtClean="0">
              <a:solidFill>
                <a:srgbClr val="00B050"/>
              </a:solidFill>
              <a:latin typeface="Arial Narrow" pitchFamily="34" charset="0"/>
            </a:endParaRPr>
          </a:p>
          <a:p>
            <a:pPr algn="just">
              <a:lnSpc>
                <a:spcPts val="3900"/>
              </a:lnSpc>
              <a:buSzPct val="80000"/>
              <a:buFont typeface="Wingdings" pitchFamily="2" charset="2"/>
              <a:buChar char="q"/>
            </a:pPr>
            <a:r>
              <a:rPr lang="en-US" sz="3400" dirty="0" smtClean="0">
                <a:solidFill>
                  <a:srgbClr val="00B050"/>
                </a:solidFill>
                <a:latin typeface="Arial Narrow" pitchFamily="34" charset="0"/>
              </a:rPr>
              <a:t>Both are replicate by binary fission  </a:t>
            </a:r>
          </a:p>
          <a:p>
            <a:pPr algn="just">
              <a:lnSpc>
                <a:spcPts val="3900"/>
              </a:lnSpc>
              <a:buSzPct val="80000"/>
              <a:buFont typeface="Wingdings" pitchFamily="2" charset="2"/>
              <a:buChar char="q"/>
            </a:pPr>
            <a:r>
              <a:rPr lang="en-US" sz="3400" dirty="0" smtClean="0">
                <a:solidFill>
                  <a:srgbClr val="00B050"/>
                </a:solidFill>
                <a:latin typeface="Arial Narrow" pitchFamily="34" charset="0"/>
              </a:rPr>
              <a:t>Both are sensitive to antibacterial agents</a:t>
            </a:r>
            <a:endParaRPr lang="en-US" sz="3400" dirty="0" smtClean="0">
              <a:solidFill>
                <a:srgbClr val="00B050"/>
              </a:solidFill>
              <a:latin typeface="Arial Narrow" pitchFamily="34" charset="0"/>
              <a:ea typeface="Majalla UI"/>
              <a:cs typeface="Majalla UI"/>
            </a:endParaRPr>
          </a:p>
        </p:txBody>
      </p:sp>
      <p:sp>
        <p:nvSpPr>
          <p:cNvPr id="2" name="Right Brace 1"/>
          <p:cNvSpPr/>
          <p:nvPr/>
        </p:nvSpPr>
        <p:spPr>
          <a:xfrm>
            <a:off x="6781800" y="4267200"/>
            <a:ext cx="381000" cy="22098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15749" name="TextBox 2"/>
          <p:cNvSpPr txBox="1">
            <a:spLocks noChangeArrowheads="1"/>
          </p:cNvSpPr>
          <p:nvPr/>
        </p:nvSpPr>
        <p:spPr bwMode="auto">
          <a:xfrm>
            <a:off x="7162800" y="4884003"/>
            <a:ext cx="1600200" cy="830997"/>
          </a:xfrm>
          <a:prstGeom prst="rect">
            <a:avLst/>
          </a:prstGeom>
          <a:noFill/>
          <a:ln w="9525">
            <a:noFill/>
            <a:miter lim="800000"/>
            <a:headEnd/>
            <a:tailEnd/>
          </a:ln>
        </p:spPr>
        <p:txBody>
          <a:bodyPr wrap="square">
            <a:spAutoFit/>
          </a:bodyPr>
          <a:lstStyle/>
          <a:p>
            <a:r>
              <a:rPr lang="en-US" sz="2400" b="1" dirty="0">
                <a:solidFill>
                  <a:srgbClr val="FF0000"/>
                </a:solidFill>
                <a:latin typeface="Arial Narrow" pitchFamily="34" charset="0"/>
              </a:rPr>
              <a:t>Share with bacteria</a:t>
            </a:r>
          </a:p>
        </p:txBody>
      </p:sp>
      <p:sp>
        <p:nvSpPr>
          <p:cNvPr id="4" name="Right Brace 3"/>
          <p:cNvSpPr/>
          <p:nvPr/>
        </p:nvSpPr>
        <p:spPr>
          <a:xfrm>
            <a:off x="8686800" y="2514600"/>
            <a:ext cx="381000" cy="160020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15751" name="TextBox 6"/>
          <p:cNvSpPr txBox="1">
            <a:spLocks noChangeArrowheads="1"/>
          </p:cNvSpPr>
          <p:nvPr/>
        </p:nvSpPr>
        <p:spPr bwMode="auto">
          <a:xfrm>
            <a:off x="7696200" y="2609850"/>
            <a:ext cx="1381125" cy="1200150"/>
          </a:xfrm>
          <a:prstGeom prst="rect">
            <a:avLst/>
          </a:prstGeom>
          <a:noFill/>
          <a:ln w="9525">
            <a:noFill/>
            <a:miter lim="800000"/>
            <a:headEnd/>
            <a:tailEnd/>
          </a:ln>
        </p:spPr>
        <p:txBody>
          <a:bodyPr>
            <a:spAutoFit/>
          </a:bodyPr>
          <a:lstStyle/>
          <a:p>
            <a:pPr algn="ctr" rtl="0"/>
            <a:r>
              <a:rPr lang="en-US" sz="2400" b="1" dirty="0">
                <a:solidFill>
                  <a:srgbClr val="FF0000"/>
                </a:solidFill>
                <a:latin typeface="Arial Narrow" pitchFamily="34" charset="0"/>
              </a:rPr>
              <a:t>Share with </a:t>
            </a:r>
          </a:p>
          <a:p>
            <a:pPr algn="ctr" rtl="0"/>
            <a:r>
              <a:rPr lang="en-US" sz="2400" b="1" dirty="0">
                <a:solidFill>
                  <a:srgbClr val="FF0000"/>
                </a:solidFill>
                <a:latin typeface="Arial Narrow" pitchFamily="34" charset="0"/>
              </a:rPr>
              <a:t>viruses</a:t>
            </a: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349</a:t>
            </a:fld>
            <a:endParaRPr lang="ar-SA"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7200" y="274638"/>
            <a:ext cx="8229600" cy="944562"/>
          </a:xfrm>
        </p:spPr>
        <p:txBody>
          <a:bodyPr/>
          <a:lstStyle/>
          <a:p>
            <a:pPr eaLnBrk="1" hangingPunct="1"/>
            <a:r>
              <a:rPr lang="en-US" altLang="en-US" b="1" smtClean="0">
                <a:solidFill>
                  <a:srgbClr val="0070C0"/>
                </a:solidFill>
              </a:rPr>
              <a:t>B. Endotoxins (Pyrogen)</a:t>
            </a:r>
            <a:endParaRPr lang="ar-SA" altLang="en-US" smtClean="0"/>
          </a:p>
        </p:txBody>
      </p:sp>
      <p:sp>
        <p:nvSpPr>
          <p:cNvPr id="53251" name="Content Placeholder 2"/>
          <p:cNvSpPr>
            <a:spLocks noGrp="1"/>
          </p:cNvSpPr>
          <p:nvPr>
            <p:ph idx="1"/>
          </p:nvPr>
        </p:nvSpPr>
        <p:spPr>
          <a:xfrm>
            <a:off x="457200" y="1066800"/>
            <a:ext cx="8229600" cy="5334000"/>
          </a:xfrm>
        </p:spPr>
        <p:txBody>
          <a:bodyPr/>
          <a:lstStyle/>
          <a:p>
            <a:pPr algn="just" eaLnBrk="1" hangingPunct="1"/>
            <a:r>
              <a:rPr lang="en-US" altLang="en-US" sz="2900" smtClean="0">
                <a:latin typeface="Arial Narrow" pitchFamily="34" charset="0"/>
                <a:cs typeface="Arial" pitchFamily="34" charset="0"/>
              </a:rPr>
              <a:t>Endotoxins are LPS, lipid A component of the outer membrane of gram-negative bacteria</a:t>
            </a:r>
          </a:p>
          <a:p>
            <a:pPr algn="just" eaLnBrk="1" hangingPunct="1"/>
            <a:r>
              <a:rPr lang="en-US" altLang="en-US" sz="2900" smtClean="0">
                <a:latin typeface="Arial Narrow" pitchFamily="34" charset="0"/>
                <a:cs typeface="Arial" pitchFamily="34" charset="0"/>
              </a:rPr>
              <a:t>Bacterial cell death, antibiotics, and antibodies may cause the release of endotoxins</a:t>
            </a:r>
          </a:p>
          <a:p>
            <a:pPr algn="just" eaLnBrk="1" hangingPunct="1"/>
            <a:r>
              <a:rPr lang="en-US" altLang="en-US" sz="2900" smtClean="0">
                <a:latin typeface="Arial Narrow" pitchFamily="34" charset="0"/>
                <a:cs typeface="Arial" pitchFamily="34" charset="0"/>
              </a:rPr>
              <a:t>Endotoxins cause fever by inducing the release of interleukin-1 and shock because of TNF-induced decrease in blood pressure</a:t>
            </a:r>
          </a:p>
          <a:p>
            <a:pPr lvl="1" algn="just" eaLnBrk="1" hangingPunct="1"/>
            <a:r>
              <a:rPr lang="en-US" altLang="en-US" sz="2900" smtClean="0">
                <a:latin typeface="Arial Narrow" pitchFamily="34" charset="0"/>
                <a:cs typeface="Arial" pitchFamily="34" charset="0"/>
              </a:rPr>
              <a:t>TNF causes edema by damaging capillaries.</a:t>
            </a:r>
          </a:p>
          <a:p>
            <a:pPr lvl="1" algn="just" eaLnBrk="1" hangingPunct="1"/>
            <a:r>
              <a:rPr lang="en-US" altLang="en-US" sz="2900" smtClean="0">
                <a:latin typeface="Arial Narrow" pitchFamily="34" charset="0"/>
                <a:cs typeface="Arial" pitchFamily="34" charset="0"/>
              </a:rPr>
              <a:t>LPS stimulates release of NO from macrophages, which causes vasodilation</a:t>
            </a:r>
          </a:p>
          <a:p>
            <a:pPr algn="just" eaLnBrk="1" hangingPunct="1"/>
            <a:r>
              <a:rPr lang="en-US" altLang="en-US" sz="2900" smtClean="0">
                <a:latin typeface="Arial Narrow" pitchFamily="34" charset="0"/>
                <a:cs typeface="Arial" pitchFamily="34" charset="0"/>
              </a:rPr>
              <a:t>Endotoxins allow bacteria to cross the blood-brain barrier</a:t>
            </a:r>
          </a:p>
          <a:p>
            <a:pPr algn="just" eaLnBrk="1" hangingPunct="1"/>
            <a:endParaRPr lang="ar-SA" altLang="en-US" sz="2900" smtClean="0">
              <a:latin typeface="Arial Narrow" pitchFamily="34" charset="0"/>
            </a:endParaRPr>
          </a:p>
        </p:txBody>
      </p:sp>
      <p:sp>
        <p:nvSpPr>
          <p:cNvPr id="53253"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3254" name="Slide Number Placeholder 4"/>
          <p:cNvSpPr>
            <a:spLocks noGrp="1"/>
          </p:cNvSpPr>
          <p:nvPr>
            <p:ph type="sldNum" sz="quarter" idx="12"/>
          </p:nvPr>
        </p:nvSpPr>
        <p:spPr bwMode="auto">
          <a:noFill/>
          <a:ln>
            <a:miter lim="800000"/>
            <a:headEnd/>
            <a:tailEnd/>
          </a:ln>
        </p:spPr>
        <p:txBody>
          <a:bodyPr/>
          <a:lstStyle/>
          <a:p>
            <a:fld id="{469D62C1-4EA0-4A26-B4EB-90A08D71CE1B}" type="slidenum">
              <a:rPr lang="ar-SA" altLang="en-US" smtClean="0">
                <a:cs typeface="Calibri" pitchFamily="34" charset="0"/>
              </a:rPr>
              <a:pPr/>
              <a:t>35</a:t>
            </a:fld>
            <a:endParaRPr lang="ar-SA" altLang="en-US" smtClean="0">
              <a:cs typeface="Calibri" pitchFamily="34" charset="0"/>
            </a:endParaRPr>
          </a:p>
        </p:txBody>
      </p:sp>
    </p:spTree>
    <p:extLst>
      <p:ext uri="{BB962C8B-B14F-4D97-AF65-F5344CB8AC3E}">
        <p14:creationId xmlns:p14="http://schemas.microsoft.com/office/powerpoint/2010/main" val="405499032"/>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4"/>
          <p:cNvSpPr>
            <a:spLocks noGrp="1" noChangeArrowheads="1"/>
          </p:cNvSpPr>
          <p:nvPr>
            <p:ph type="title"/>
          </p:nvPr>
        </p:nvSpPr>
        <p:spPr/>
        <p:txBody>
          <a:bodyPr/>
          <a:lstStyle/>
          <a:p>
            <a:r>
              <a:rPr lang="en-US" sz="5400" b="1" dirty="0" err="1" smtClean="0">
                <a:solidFill>
                  <a:srgbClr val="002060"/>
                </a:solidFill>
                <a:latin typeface="Arial Narrow" pitchFamily="34" charset="0"/>
              </a:rPr>
              <a:t>Rickettsiae</a:t>
            </a:r>
            <a:r>
              <a:rPr lang="en-US" sz="5400" b="1" dirty="0" smtClean="0">
                <a:solidFill>
                  <a:srgbClr val="002060"/>
                </a:solidFill>
                <a:latin typeface="Arial Narrow" pitchFamily="34" charset="0"/>
              </a:rPr>
              <a:t> and </a:t>
            </a:r>
            <a:r>
              <a:rPr lang="en-US" sz="5400" b="1" dirty="0" err="1" smtClean="0">
                <a:solidFill>
                  <a:srgbClr val="002060"/>
                </a:solidFill>
                <a:latin typeface="Arial Narrow" pitchFamily="34" charset="0"/>
              </a:rPr>
              <a:t>Chlamydiae</a:t>
            </a:r>
            <a:endParaRPr lang="en-US" sz="5400" b="1" dirty="0" smtClean="0">
              <a:solidFill>
                <a:srgbClr val="002060"/>
              </a:solidFill>
              <a:latin typeface="Arial Narrow" pitchFamily="34" charset="0"/>
            </a:endParaRPr>
          </a:p>
        </p:txBody>
      </p:sp>
      <p:sp>
        <p:nvSpPr>
          <p:cNvPr id="416771" name="Rectangle 5"/>
          <p:cNvSpPr>
            <a:spLocks noGrp="1" noChangeArrowheads="1"/>
          </p:cNvSpPr>
          <p:nvPr>
            <p:ph idx="1"/>
          </p:nvPr>
        </p:nvSpPr>
        <p:spPr>
          <a:xfrm>
            <a:off x="228600" y="1447800"/>
            <a:ext cx="8686800" cy="5105400"/>
          </a:xfrm>
        </p:spPr>
        <p:txBody>
          <a:bodyPr/>
          <a:lstStyle/>
          <a:p>
            <a:pPr algn="just">
              <a:lnSpc>
                <a:spcPct val="150000"/>
              </a:lnSpc>
            </a:pPr>
            <a:r>
              <a:rPr lang="en-US" sz="3400" b="1" u="sng" dirty="0" err="1" smtClean="0">
                <a:solidFill>
                  <a:srgbClr val="7030A0"/>
                </a:solidFill>
                <a:latin typeface="Arial Narrow" pitchFamily="34" charset="0"/>
                <a:ea typeface="Majalla UI"/>
                <a:cs typeface="Majalla UI"/>
              </a:rPr>
              <a:t>Rickettsiae</a:t>
            </a:r>
            <a:r>
              <a:rPr lang="en-US" sz="3400" b="1" u="sng" dirty="0" smtClean="0">
                <a:solidFill>
                  <a:srgbClr val="7030A0"/>
                </a:solidFill>
                <a:latin typeface="Arial Narrow" pitchFamily="34" charset="0"/>
                <a:ea typeface="Majalla UI"/>
                <a:cs typeface="Majalla UI"/>
              </a:rPr>
              <a:t> are different to </a:t>
            </a:r>
            <a:r>
              <a:rPr lang="en-US" sz="3400" b="1" i="1" u="sng" dirty="0" smtClean="0">
                <a:solidFill>
                  <a:srgbClr val="7030A0"/>
                </a:solidFill>
                <a:latin typeface="Arial Narrow" pitchFamily="34" charset="0"/>
                <a:ea typeface="Majalla UI"/>
                <a:cs typeface="Majalla UI"/>
              </a:rPr>
              <a:t>Chlamydia</a:t>
            </a:r>
            <a:r>
              <a:rPr lang="en-US" sz="3400" b="1" u="sng" dirty="0" smtClean="0">
                <a:solidFill>
                  <a:srgbClr val="7030A0"/>
                </a:solidFill>
                <a:latin typeface="Arial Narrow" pitchFamily="34" charset="0"/>
                <a:ea typeface="Majalla UI"/>
                <a:cs typeface="Majalla UI"/>
              </a:rPr>
              <a:t> in that</a:t>
            </a:r>
          </a:p>
          <a:p>
            <a:pPr algn="just">
              <a:lnSpc>
                <a:spcPct val="150000"/>
              </a:lnSpc>
              <a:buSzPct val="80000"/>
              <a:buFont typeface="Wingdings" pitchFamily="2" charset="2"/>
              <a:buChar char="q"/>
            </a:pPr>
            <a:r>
              <a:rPr lang="en-US" dirty="0" smtClean="0">
                <a:latin typeface="Arial Narrow" pitchFamily="34" charset="0"/>
                <a:ea typeface="Majalla UI"/>
                <a:cs typeface="Majalla UI"/>
              </a:rPr>
              <a:t>Require arthropod vector (except for Q fever) </a:t>
            </a:r>
          </a:p>
          <a:p>
            <a:pPr algn="just">
              <a:lnSpc>
                <a:spcPct val="150000"/>
              </a:lnSpc>
              <a:buSzPct val="80000"/>
              <a:buFont typeface="Wingdings" pitchFamily="2" charset="2"/>
              <a:buChar char="q"/>
            </a:pPr>
            <a:r>
              <a:rPr lang="en-US" dirty="0" smtClean="0">
                <a:latin typeface="Arial Narrow" pitchFamily="34" charset="0"/>
                <a:ea typeface="Majalla UI"/>
                <a:cs typeface="Majalla UI"/>
              </a:rPr>
              <a:t>Replicates freely in cytoplasm while </a:t>
            </a:r>
            <a:r>
              <a:rPr lang="en-US" i="1" dirty="0" smtClean="0">
                <a:latin typeface="Arial Narrow" pitchFamily="34" charset="0"/>
                <a:ea typeface="Majalla UI"/>
                <a:cs typeface="Majalla UI"/>
              </a:rPr>
              <a:t>Chlamydia </a:t>
            </a:r>
            <a:r>
              <a:rPr lang="en-US" dirty="0" smtClean="0">
                <a:latin typeface="Arial Narrow" pitchFamily="34" charset="0"/>
                <a:ea typeface="Majalla UI"/>
                <a:cs typeface="Majalla UI"/>
              </a:rPr>
              <a:t>replicates in </a:t>
            </a:r>
            <a:r>
              <a:rPr lang="en-US" dirty="0" err="1" smtClean="0">
                <a:latin typeface="Arial Narrow" pitchFamily="34" charset="0"/>
                <a:ea typeface="Majalla UI"/>
                <a:cs typeface="Majalla UI"/>
              </a:rPr>
              <a:t>endosomes</a:t>
            </a:r>
            <a:endParaRPr lang="en-US" dirty="0" smtClean="0">
              <a:latin typeface="Arial Narrow" pitchFamily="34" charset="0"/>
              <a:ea typeface="Majalla UI"/>
              <a:cs typeface="Majalla UI"/>
            </a:endParaRPr>
          </a:p>
          <a:p>
            <a:pPr algn="just">
              <a:lnSpc>
                <a:spcPct val="150000"/>
              </a:lnSpc>
              <a:buSzPct val="80000"/>
              <a:buFont typeface="Wingdings" pitchFamily="2" charset="2"/>
              <a:buChar char="q"/>
            </a:pPr>
            <a:r>
              <a:rPr lang="en-US" dirty="0" err="1" smtClean="0">
                <a:latin typeface="Arial Narrow" pitchFamily="34" charset="0"/>
                <a:ea typeface="Majalla UI"/>
                <a:cs typeface="Majalla UI"/>
              </a:rPr>
              <a:t>Ricketsia</a:t>
            </a:r>
            <a:r>
              <a:rPr lang="en-US" dirty="0" smtClean="0">
                <a:latin typeface="Arial Narrow" pitchFamily="34" charset="0"/>
                <a:ea typeface="Majalla UI"/>
                <a:cs typeface="Majalla UI"/>
              </a:rPr>
              <a:t> has tropism for endothelial cell that line blood vessels while Chlamydia like columnar epithelium</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350</a:t>
            </a:fld>
            <a:endParaRPr lang="ar-SA" altLang="en-US"/>
          </a:p>
        </p:txBody>
      </p:sp>
    </p:spTree>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04800" y="274638"/>
            <a:ext cx="8839200" cy="1143000"/>
          </a:xfrm>
        </p:spPr>
        <p:txBody>
          <a:bodyPr>
            <a:normAutofit fontScale="90000"/>
          </a:bodyPr>
          <a:lstStyle/>
          <a:p>
            <a:pPr fontAlgn="auto">
              <a:spcAft>
                <a:spcPts val="0"/>
              </a:spcAft>
              <a:defRPr/>
            </a:pPr>
            <a:r>
              <a:rPr lang="en-US" b="1" dirty="0" smtClean="0">
                <a:solidFill>
                  <a:srgbClr val="002060"/>
                </a:solidFill>
                <a:latin typeface="Arial Narrow" pitchFamily="34" charset="0"/>
                <a:ea typeface="Calibri" pitchFamily="34" charset="0"/>
              </a:rPr>
              <a:t>Comparison of </a:t>
            </a:r>
            <a:r>
              <a:rPr lang="en-US" b="1" dirty="0" err="1" smtClean="0">
                <a:solidFill>
                  <a:srgbClr val="002060"/>
                </a:solidFill>
                <a:latin typeface="Arial Narrow" pitchFamily="34" charset="0"/>
                <a:ea typeface="Calibri" pitchFamily="34" charset="0"/>
              </a:rPr>
              <a:t>Chlamydiae</a:t>
            </a:r>
            <a:r>
              <a:rPr lang="en-US" b="1" dirty="0" smtClean="0">
                <a:solidFill>
                  <a:srgbClr val="002060"/>
                </a:solidFill>
                <a:latin typeface="Arial Narrow" pitchFamily="34" charset="0"/>
                <a:ea typeface="Calibri" pitchFamily="34" charset="0"/>
              </a:rPr>
              <a:t> &amp; </a:t>
            </a:r>
            <a:r>
              <a:rPr lang="en-US" b="1" dirty="0" err="1" smtClean="0">
                <a:solidFill>
                  <a:srgbClr val="002060"/>
                </a:solidFill>
                <a:latin typeface="Arial Narrow" pitchFamily="34" charset="0"/>
                <a:ea typeface="Calibri" pitchFamily="34" charset="0"/>
              </a:rPr>
              <a:t>Rickettsiae</a:t>
            </a:r>
            <a:r>
              <a:rPr lang="en-US" b="1" dirty="0" smtClean="0">
                <a:solidFill>
                  <a:srgbClr val="002060"/>
                </a:solidFill>
                <a:latin typeface="Arial Narrow" pitchFamily="34" charset="0"/>
                <a:ea typeface="Calibri" pitchFamily="34" charset="0"/>
              </a:rPr>
              <a:t> with Bacteria &amp; Viruses</a:t>
            </a:r>
            <a:endParaRPr lang="ar-SA" b="1" dirty="0" smtClean="0">
              <a:solidFill>
                <a:srgbClr val="002060"/>
              </a:solidFill>
              <a:latin typeface="Arial Narrow" pitchFamily="34" charset="0"/>
            </a:endParaRPr>
          </a:p>
        </p:txBody>
      </p:sp>
      <p:graphicFrame>
        <p:nvGraphicFramePr>
          <p:cNvPr id="5" name="Content Placeholder 4"/>
          <p:cNvGraphicFramePr>
            <a:graphicFrameLocks noGrp="1"/>
          </p:cNvGraphicFramePr>
          <p:nvPr>
            <p:ph idx="1"/>
          </p:nvPr>
        </p:nvGraphicFramePr>
        <p:xfrm>
          <a:off x="142875" y="1600200"/>
          <a:ext cx="8924925" cy="5394906"/>
        </p:xfrm>
        <a:graphic>
          <a:graphicData uri="http://schemas.openxmlformats.org/drawingml/2006/table">
            <a:tbl>
              <a:tblPr rtl="1" firstRow="1" bandRow="1">
                <a:tableStyleId>{616DA210-FB5B-4158-B5E0-FEB733F419BA}</a:tableStyleId>
              </a:tblPr>
              <a:tblGrid>
                <a:gridCol w="2243424"/>
                <a:gridCol w="2985291"/>
                <a:gridCol w="1380639"/>
                <a:gridCol w="2315571"/>
              </a:tblGrid>
              <a:tr h="482566">
                <a:tc>
                  <a:txBody>
                    <a:bodyPr/>
                    <a:lstStyle/>
                    <a:p>
                      <a:pPr algn="just" rtl="0">
                        <a:lnSpc>
                          <a:spcPts val="4000"/>
                        </a:lnSpc>
                      </a:pPr>
                      <a:r>
                        <a:rPr lang="en-US" sz="2400" dirty="0" smtClean="0">
                          <a:latin typeface="Arial Narrow" pitchFamily="34" charset="0"/>
                        </a:rPr>
                        <a:t>Viruses</a:t>
                      </a:r>
                      <a:endParaRPr lang="ar-SA" sz="24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400" dirty="0" smtClean="0">
                          <a:latin typeface="Arial Narrow" pitchFamily="34" charset="0"/>
                        </a:rPr>
                        <a:t>Chlamydia &amp; </a:t>
                      </a:r>
                      <a:r>
                        <a:rPr lang="en-US" sz="2400" dirty="0" err="1" smtClean="0">
                          <a:latin typeface="Arial Narrow" pitchFamily="34" charset="0"/>
                        </a:rPr>
                        <a:t>Rickettsia</a:t>
                      </a:r>
                      <a:endParaRPr lang="ar-SA" sz="24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400" dirty="0" smtClean="0">
                          <a:latin typeface="Arial Narrow" pitchFamily="34" charset="0"/>
                        </a:rPr>
                        <a:t>Bacteria</a:t>
                      </a:r>
                      <a:endParaRPr lang="ar-SA" sz="2400" dirty="0">
                        <a:solidFill>
                          <a:schemeClr val="bg1"/>
                        </a:solidFill>
                        <a:latin typeface="Arial Narrow" pitchFamily="34" charset="0"/>
                      </a:endParaRPr>
                    </a:p>
                  </a:txBody>
                  <a:tcPr marL="91444" marR="91444" marT="45717" marB="45717"/>
                </a:tc>
                <a:tc>
                  <a:txBody>
                    <a:bodyPr/>
                    <a:lstStyle/>
                    <a:p>
                      <a:pPr algn="just" rtl="0">
                        <a:lnSpc>
                          <a:spcPts val="4000"/>
                        </a:lnSpc>
                      </a:pPr>
                      <a:endParaRPr lang="ar-SA" sz="2000">
                        <a:solidFill>
                          <a:schemeClr val="bg1"/>
                        </a:solidFill>
                        <a:latin typeface="Arial Narrow" pitchFamily="34" charset="0"/>
                      </a:endParaRPr>
                    </a:p>
                  </a:txBody>
                  <a:tcPr marL="91444" marR="91444" marT="45717" marB="45717"/>
                </a:tc>
              </a:tr>
              <a:tr h="482566">
                <a:tc>
                  <a:txBody>
                    <a:bodyPr/>
                    <a:lstStyle/>
                    <a:p>
                      <a:pPr algn="just" rtl="0">
                        <a:lnSpc>
                          <a:spcPts val="4000"/>
                        </a:lnSpc>
                      </a:pPr>
                      <a:r>
                        <a:rPr lang="en-US" sz="2000" dirty="0" smtClean="0">
                          <a:latin typeface="Arial Narrow" pitchFamily="34" charset="0"/>
                        </a:rPr>
                        <a:t>15-350</a:t>
                      </a:r>
                      <a:endParaRPr lang="ar-SA" sz="20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350</a:t>
                      </a:r>
                      <a:endParaRPr lang="ar-SA" sz="20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300-3000</a:t>
                      </a:r>
                      <a:endParaRPr lang="ar-SA" sz="20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Size (nm) </a:t>
                      </a:r>
                      <a:endParaRPr lang="ar-SA" sz="2000" dirty="0">
                        <a:solidFill>
                          <a:schemeClr val="bg1"/>
                        </a:solidFill>
                        <a:latin typeface="Arial Narrow" pitchFamily="34" charset="0"/>
                      </a:endParaRPr>
                    </a:p>
                  </a:txBody>
                  <a:tcPr marL="91444" marR="91444" marT="45717" marB="45717"/>
                </a:tc>
              </a:tr>
              <a:tr h="482566">
                <a:tc>
                  <a:txBody>
                    <a:bodyPr/>
                    <a:lstStyle/>
                    <a:p>
                      <a:pPr algn="just" rtl="0">
                        <a:lnSpc>
                          <a:spcPts val="4000"/>
                        </a:lnSpc>
                      </a:pPr>
                      <a:r>
                        <a:rPr lang="en-US" sz="2000" b="1" dirty="0" smtClean="0">
                          <a:solidFill>
                            <a:srgbClr val="0070C0"/>
                          </a:solidFill>
                          <a:latin typeface="Arial Narrow" pitchFamily="34" charset="0"/>
                        </a:rPr>
                        <a:t>Yes</a:t>
                      </a:r>
                      <a:endParaRPr lang="ar-SA" sz="2000" b="1" dirty="0">
                        <a:solidFill>
                          <a:srgbClr val="0070C0"/>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0070C0"/>
                          </a:solidFill>
                          <a:latin typeface="Arial Narrow" pitchFamily="34" charset="0"/>
                        </a:rPr>
                        <a:t>Yes </a:t>
                      </a:r>
                      <a:endParaRPr lang="ar-SA" sz="2000" b="1" dirty="0">
                        <a:solidFill>
                          <a:srgbClr val="0070C0"/>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No </a:t>
                      </a:r>
                      <a:endParaRPr lang="ar-SA" sz="20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Obligatory</a:t>
                      </a:r>
                      <a:r>
                        <a:rPr lang="en-US" sz="2000" baseline="0" dirty="0" smtClean="0">
                          <a:latin typeface="Arial Narrow" pitchFamily="34" charset="0"/>
                        </a:rPr>
                        <a:t> intracellular</a:t>
                      </a:r>
                      <a:endParaRPr lang="ar-SA" sz="2000" dirty="0">
                        <a:solidFill>
                          <a:schemeClr val="bg1"/>
                        </a:solidFill>
                        <a:latin typeface="Arial Narrow" pitchFamily="34" charset="0"/>
                      </a:endParaRPr>
                    </a:p>
                  </a:txBody>
                  <a:tcPr marL="91444" marR="91444" marT="45717" marB="45717"/>
                </a:tc>
              </a:tr>
              <a:tr h="457302">
                <a:tc>
                  <a:txBody>
                    <a:bodyPr/>
                    <a:lstStyle/>
                    <a:p>
                      <a:pPr marL="0" marR="0" indent="0" algn="just" defTabSz="914400" rtl="0" eaLnBrk="1" fontAlgn="auto" latinLnBrk="0" hangingPunct="1">
                        <a:lnSpc>
                          <a:spcPts val="4000"/>
                        </a:lnSpc>
                        <a:spcBef>
                          <a:spcPts val="0"/>
                        </a:spcBef>
                        <a:spcAft>
                          <a:spcPts val="0"/>
                        </a:spcAft>
                        <a:buClrTx/>
                        <a:buSzTx/>
                        <a:buFontTx/>
                        <a:buNone/>
                        <a:tabLst/>
                        <a:defRPr/>
                      </a:pPr>
                      <a:r>
                        <a:rPr lang="en-US" sz="2000" dirty="0" smtClean="0">
                          <a:latin typeface="Arial Narrow" pitchFamily="34" charset="0"/>
                        </a:rPr>
                        <a:t>DNA </a:t>
                      </a:r>
                      <a:r>
                        <a:rPr lang="en-US" sz="2000" u="sng" dirty="0" smtClean="0">
                          <a:latin typeface="Arial Narrow" pitchFamily="34" charset="0"/>
                        </a:rPr>
                        <a:t>OR</a:t>
                      </a:r>
                      <a:r>
                        <a:rPr lang="en-US" sz="2000" dirty="0" smtClean="0">
                          <a:latin typeface="Arial Narrow" pitchFamily="34" charset="0"/>
                        </a:rPr>
                        <a:t> RNA</a:t>
                      </a:r>
                      <a:endParaRPr lang="ar-SA" sz="2000" dirty="0" smtClean="0">
                        <a:solidFill>
                          <a:schemeClr val="bg1"/>
                        </a:solidFill>
                        <a:latin typeface="Arial Narrow" pitchFamily="34" charset="0"/>
                      </a:endParaRPr>
                    </a:p>
                  </a:txBody>
                  <a:tcPr marL="91444" marR="91444" marT="45717" marB="45717"/>
                </a:tc>
                <a:tc>
                  <a:txBody>
                    <a:bodyPr/>
                    <a:lstStyle/>
                    <a:p>
                      <a:pPr marL="0" marR="0" indent="0" algn="just" defTabSz="914400" rtl="0" eaLnBrk="1" fontAlgn="auto" latinLnBrk="0" hangingPunct="1">
                        <a:lnSpc>
                          <a:spcPts val="4000"/>
                        </a:lnSpc>
                        <a:spcBef>
                          <a:spcPts val="0"/>
                        </a:spcBef>
                        <a:spcAft>
                          <a:spcPts val="0"/>
                        </a:spcAft>
                        <a:buClrTx/>
                        <a:buSzTx/>
                        <a:buFontTx/>
                        <a:buNone/>
                        <a:tabLst/>
                        <a:defRPr/>
                      </a:pPr>
                      <a:r>
                        <a:rPr lang="en-US" sz="1800" b="1" dirty="0" smtClean="0">
                          <a:solidFill>
                            <a:srgbClr val="7030A0"/>
                          </a:solidFill>
                        </a:rPr>
                        <a:t>DNA &amp; RNA</a:t>
                      </a:r>
                      <a:endParaRPr lang="ar-SA" sz="1800" b="1" dirty="0" smtClean="0">
                        <a:solidFill>
                          <a:srgbClr val="7030A0"/>
                        </a:solidFill>
                      </a:endParaRPr>
                    </a:p>
                  </a:txBody>
                  <a:tcPr marL="91444" marR="91444" marT="45717" marB="45717"/>
                </a:tc>
                <a:tc>
                  <a:txBody>
                    <a:bodyPr/>
                    <a:lstStyle/>
                    <a:p>
                      <a:pPr algn="just" rtl="0">
                        <a:lnSpc>
                          <a:spcPts val="4000"/>
                        </a:lnSpc>
                      </a:pPr>
                      <a:r>
                        <a:rPr lang="en-US" sz="1800" b="1" dirty="0" smtClean="0">
                          <a:solidFill>
                            <a:srgbClr val="7030A0"/>
                          </a:solidFill>
                        </a:rPr>
                        <a:t>DNA &amp; RNA</a:t>
                      </a:r>
                      <a:endParaRPr lang="ar-SA" sz="1800" b="1" dirty="0">
                        <a:solidFill>
                          <a:srgbClr val="7030A0"/>
                        </a:solidFill>
                      </a:endParaRPr>
                    </a:p>
                  </a:txBody>
                  <a:tcPr marL="91444" marR="91444" marT="45717" marB="45717"/>
                </a:tc>
                <a:tc>
                  <a:txBody>
                    <a:bodyPr/>
                    <a:lstStyle/>
                    <a:p>
                      <a:pPr algn="just" rtl="0">
                        <a:lnSpc>
                          <a:spcPts val="4000"/>
                        </a:lnSpc>
                      </a:pPr>
                      <a:r>
                        <a:rPr lang="en-US" sz="2000" dirty="0" smtClean="0">
                          <a:latin typeface="Arial Narrow" pitchFamily="34" charset="0"/>
                        </a:rPr>
                        <a:t>Nucleic acids</a:t>
                      </a:r>
                      <a:endParaRPr lang="ar-SA" sz="2000" dirty="0">
                        <a:solidFill>
                          <a:schemeClr val="bg1"/>
                        </a:solidFill>
                        <a:latin typeface="Arial Narrow" pitchFamily="34" charset="0"/>
                      </a:endParaRPr>
                    </a:p>
                  </a:txBody>
                  <a:tcPr marL="91444" marR="91444" marT="45717" marB="45717"/>
                </a:tc>
              </a:tr>
              <a:tr h="482566">
                <a:tc>
                  <a:txBody>
                    <a:bodyPr/>
                    <a:lstStyle/>
                    <a:p>
                      <a:pPr algn="just" rtl="0">
                        <a:lnSpc>
                          <a:spcPts val="4000"/>
                        </a:lnSpc>
                      </a:pPr>
                      <a:r>
                        <a:rPr lang="en-US" sz="2000" dirty="0" smtClean="0">
                          <a:latin typeface="Arial Narrow" pitchFamily="34" charset="0"/>
                        </a:rPr>
                        <a:t>Synthesis &amp; assembly</a:t>
                      </a:r>
                      <a:endParaRPr lang="ar-SA" sz="2000" dirty="0">
                        <a:solidFill>
                          <a:schemeClr val="bg1"/>
                        </a:solidFill>
                        <a:latin typeface="Arial Narrow" pitchFamily="34" charset="0"/>
                      </a:endParaRPr>
                    </a:p>
                  </a:txBody>
                  <a:tcPr marL="91444" marR="91444" marT="45717" marB="45717"/>
                </a:tc>
                <a:tc>
                  <a:txBody>
                    <a:bodyPr/>
                    <a:lstStyle/>
                    <a:p>
                      <a:pPr marL="0" marR="0" indent="0" algn="just" defTabSz="914400" rtl="0" eaLnBrk="1" fontAlgn="auto" latinLnBrk="0" hangingPunct="1">
                        <a:lnSpc>
                          <a:spcPts val="4000"/>
                        </a:lnSpc>
                        <a:spcBef>
                          <a:spcPts val="0"/>
                        </a:spcBef>
                        <a:spcAft>
                          <a:spcPts val="0"/>
                        </a:spcAft>
                        <a:buClrTx/>
                        <a:buSzTx/>
                        <a:buFontTx/>
                        <a:buNone/>
                        <a:tabLst/>
                        <a:defRPr/>
                      </a:pPr>
                      <a:r>
                        <a:rPr lang="en-US" sz="2000" b="1" dirty="0" smtClean="0">
                          <a:solidFill>
                            <a:srgbClr val="7030A0"/>
                          </a:solidFill>
                          <a:latin typeface="Arial Narrow" pitchFamily="34" charset="0"/>
                        </a:rPr>
                        <a:t>Complex cycle with fission</a:t>
                      </a:r>
                      <a:endParaRPr lang="ar-SA" sz="2000" b="1" dirty="0" smtClean="0">
                        <a:solidFill>
                          <a:srgbClr val="7030A0"/>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7030A0"/>
                          </a:solidFill>
                          <a:latin typeface="Arial Narrow" pitchFamily="34" charset="0"/>
                        </a:rPr>
                        <a:t>Fission</a:t>
                      </a:r>
                      <a:endParaRPr lang="ar-SA" sz="2000" b="1" dirty="0">
                        <a:solidFill>
                          <a:srgbClr val="7030A0"/>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Reproduction</a:t>
                      </a:r>
                      <a:endParaRPr lang="ar-SA" sz="2000" dirty="0">
                        <a:solidFill>
                          <a:schemeClr val="bg1"/>
                        </a:solidFill>
                        <a:latin typeface="Arial Narrow" pitchFamily="34" charset="0"/>
                      </a:endParaRPr>
                    </a:p>
                  </a:txBody>
                  <a:tcPr marL="91444" marR="91444" marT="45717" marB="45717"/>
                </a:tc>
              </a:tr>
              <a:tr h="482566">
                <a:tc>
                  <a:txBody>
                    <a:bodyPr/>
                    <a:lstStyle/>
                    <a:p>
                      <a:pPr algn="just" rtl="0">
                        <a:lnSpc>
                          <a:spcPts val="4000"/>
                        </a:lnSpc>
                      </a:pPr>
                      <a:r>
                        <a:rPr lang="en-US" sz="2000" dirty="0" smtClean="0">
                          <a:latin typeface="Arial Narrow" pitchFamily="34" charset="0"/>
                        </a:rPr>
                        <a:t>No</a:t>
                      </a:r>
                      <a:endParaRPr lang="ar-SA" sz="20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7030A0"/>
                          </a:solidFill>
                          <a:latin typeface="Arial Narrow" pitchFamily="34" charset="0"/>
                        </a:rPr>
                        <a:t>Yes </a:t>
                      </a:r>
                      <a:endParaRPr lang="ar-SA" sz="2000" b="1" dirty="0">
                        <a:solidFill>
                          <a:srgbClr val="7030A0"/>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7030A0"/>
                          </a:solidFill>
                          <a:latin typeface="Arial Narrow" pitchFamily="34" charset="0"/>
                        </a:rPr>
                        <a:t>Yes </a:t>
                      </a:r>
                      <a:endParaRPr lang="ar-SA" sz="2000" b="1" dirty="0">
                        <a:solidFill>
                          <a:srgbClr val="7030A0"/>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Antibacterial sensitivity</a:t>
                      </a:r>
                      <a:endParaRPr lang="ar-SA" sz="2000" dirty="0">
                        <a:solidFill>
                          <a:schemeClr val="bg1"/>
                        </a:solidFill>
                        <a:latin typeface="Arial Narrow" pitchFamily="34" charset="0"/>
                      </a:endParaRPr>
                    </a:p>
                  </a:txBody>
                  <a:tcPr marL="91444" marR="91444" marT="45717" marB="45717"/>
                </a:tc>
              </a:tr>
              <a:tr h="482566">
                <a:tc>
                  <a:txBody>
                    <a:bodyPr/>
                    <a:lstStyle/>
                    <a:p>
                      <a:pPr algn="just" rtl="0">
                        <a:lnSpc>
                          <a:spcPts val="4000"/>
                        </a:lnSpc>
                      </a:pPr>
                      <a:r>
                        <a:rPr lang="en-US" sz="2000" dirty="0" smtClean="0">
                          <a:latin typeface="Arial Narrow" pitchFamily="34" charset="0"/>
                        </a:rPr>
                        <a:t>No</a:t>
                      </a:r>
                      <a:endParaRPr lang="ar-SA" sz="20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7030A0"/>
                          </a:solidFill>
                          <a:latin typeface="Arial Narrow" pitchFamily="34" charset="0"/>
                        </a:rPr>
                        <a:t>Yes </a:t>
                      </a:r>
                      <a:endParaRPr lang="ar-SA" sz="2000" b="1" dirty="0">
                        <a:solidFill>
                          <a:srgbClr val="7030A0"/>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7030A0"/>
                          </a:solidFill>
                          <a:latin typeface="Arial Narrow" pitchFamily="34" charset="0"/>
                        </a:rPr>
                        <a:t>Yes </a:t>
                      </a:r>
                      <a:endParaRPr lang="ar-SA" sz="2000" b="1" dirty="0">
                        <a:solidFill>
                          <a:srgbClr val="7030A0"/>
                        </a:solidFill>
                        <a:latin typeface="Arial Narrow" pitchFamily="34" charset="0"/>
                      </a:endParaRPr>
                    </a:p>
                  </a:txBody>
                  <a:tcPr marL="91444" marR="91444" marT="45717" marB="45717"/>
                </a:tc>
                <a:tc>
                  <a:txBody>
                    <a:bodyPr/>
                    <a:lstStyle/>
                    <a:p>
                      <a:pPr algn="just" rtl="0">
                        <a:lnSpc>
                          <a:spcPts val="4000"/>
                        </a:lnSpc>
                      </a:pPr>
                      <a:r>
                        <a:rPr lang="en-US" sz="2000" dirty="0" err="1" smtClean="0">
                          <a:latin typeface="Arial Narrow" pitchFamily="34" charset="0"/>
                        </a:rPr>
                        <a:t>Ribosomes</a:t>
                      </a:r>
                      <a:endParaRPr lang="ar-SA" sz="2000" dirty="0">
                        <a:solidFill>
                          <a:schemeClr val="bg1"/>
                        </a:solidFill>
                        <a:latin typeface="Arial Narrow" pitchFamily="34" charset="0"/>
                      </a:endParaRPr>
                    </a:p>
                  </a:txBody>
                  <a:tcPr marL="91444" marR="91444" marT="45717" marB="45717"/>
                </a:tc>
              </a:tr>
              <a:tr h="482566">
                <a:tc>
                  <a:txBody>
                    <a:bodyPr/>
                    <a:lstStyle/>
                    <a:p>
                      <a:pPr algn="just" rtl="0">
                        <a:lnSpc>
                          <a:spcPts val="4000"/>
                        </a:lnSpc>
                      </a:pPr>
                      <a:r>
                        <a:rPr lang="en-US" sz="2000" dirty="0" smtClean="0">
                          <a:latin typeface="Arial Narrow" pitchFamily="34" charset="0"/>
                        </a:rPr>
                        <a:t>No</a:t>
                      </a:r>
                      <a:endParaRPr lang="ar-SA" sz="20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7030A0"/>
                          </a:solidFill>
                          <a:latin typeface="Arial Narrow" pitchFamily="34" charset="0"/>
                        </a:rPr>
                        <a:t>Yes </a:t>
                      </a:r>
                      <a:endParaRPr lang="ar-SA" sz="2000" b="1" dirty="0">
                        <a:solidFill>
                          <a:srgbClr val="7030A0"/>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7030A0"/>
                          </a:solidFill>
                          <a:latin typeface="Arial Narrow" pitchFamily="34" charset="0"/>
                        </a:rPr>
                        <a:t>Yes </a:t>
                      </a:r>
                      <a:endParaRPr lang="ar-SA" sz="2000" b="1" dirty="0">
                        <a:solidFill>
                          <a:srgbClr val="7030A0"/>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Metabolic</a:t>
                      </a:r>
                      <a:r>
                        <a:rPr lang="en-US" sz="2000" baseline="0" dirty="0" smtClean="0">
                          <a:latin typeface="Arial Narrow" pitchFamily="34" charset="0"/>
                        </a:rPr>
                        <a:t> enzymes</a:t>
                      </a:r>
                      <a:endParaRPr lang="ar-SA" sz="2000" dirty="0">
                        <a:solidFill>
                          <a:schemeClr val="bg1"/>
                        </a:solidFill>
                        <a:latin typeface="Arial Narrow" pitchFamily="34" charset="0"/>
                      </a:endParaRPr>
                    </a:p>
                  </a:txBody>
                  <a:tcPr marL="91444" marR="91444" marT="45717" marB="45717"/>
                </a:tc>
              </a:tr>
              <a:tr h="482566">
                <a:tc>
                  <a:txBody>
                    <a:bodyPr/>
                    <a:lstStyle/>
                    <a:p>
                      <a:pPr algn="just" rtl="0">
                        <a:lnSpc>
                          <a:spcPts val="4000"/>
                        </a:lnSpc>
                      </a:pPr>
                      <a:r>
                        <a:rPr lang="en-US" sz="2000" b="1" dirty="0" smtClean="0">
                          <a:solidFill>
                            <a:srgbClr val="0070C0"/>
                          </a:solidFill>
                          <a:latin typeface="Arial Narrow" pitchFamily="34" charset="0"/>
                        </a:rPr>
                        <a:t>No</a:t>
                      </a:r>
                      <a:endParaRPr lang="ar-SA" sz="2000" b="1" dirty="0">
                        <a:solidFill>
                          <a:srgbClr val="0070C0"/>
                        </a:solidFill>
                        <a:latin typeface="Arial Narrow" pitchFamily="34" charset="0"/>
                      </a:endParaRPr>
                    </a:p>
                  </a:txBody>
                  <a:tcPr marL="91444" marR="91444" marT="45717" marB="45717"/>
                </a:tc>
                <a:tc>
                  <a:txBody>
                    <a:bodyPr/>
                    <a:lstStyle/>
                    <a:p>
                      <a:pPr algn="just" rtl="0">
                        <a:lnSpc>
                          <a:spcPts val="4000"/>
                        </a:lnSpc>
                      </a:pPr>
                      <a:r>
                        <a:rPr lang="en-US" sz="2000" b="1" dirty="0" smtClean="0">
                          <a:solidFill>
                            <a:srgbClr val="0070C0"/>
                          </a:solidFill>
                          <a:latin typeface="Arial Narrow" pitchFamily="34" charset="0"/>
                        </a:rPr>
                        <a:t>No</a:t>
                      </a:r>
                      <a:endParaRPr lang="ar-SA" sz="2000" b="1" dirty="0">
                        <a:solidFill>
                          <a:srgbClr val="0070C0"/>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Yes </a:t>
                      </a:r>
                      <a:endParaRPr lang="ar-SA" sz="2000" dirty="0">
                        <a:solidFill>
                          <a:schemeClr val="bg1"/>
                        </a:solidFill>
                        <a:latin typeface="Arial Narrow" pitchFamily="34" charset="0"/>
                      </a:endParaRPr>
                    </a:p>
                  </a:txBody>
                  <a:tcPr marL="91444" marR="91444" marT="45717" marB="45717"/>
                </a:tc>
                <a:tc>
                  <a:txBody>
                    <a:bodyPr/>
                    <a:lstStyle/>
                    <a:p>
                      <a:pPr algn="just" rtl="0">
                        <a:lnSpc>
                          <a:spcPts val="4000"/>
                        </a:lnSpc>
                      </a:pPr>
                      <a:r>
                        <a:rPr lang="en-US" sz="2000" dirty="0" smtClean="0">
                          <a:latin typeface="Arial Narrow" pitchFamily="34" charset="0"/>
                        </a:rPr>
                        <a:t>Energy production</a:t>
                      </a:r>
                      <a:endParaRPr lang="ar-SA" sz="2000" dirty="0">
                        <a:solidFill>
                          <a:schemeClr val="bg1"/>
                        </a:solidFill>
                        <a:latin typeface="Arial Narrow" pitchFamily="34" charset="0"/>
                      </a:endParaRPr>
                    </a:p>
                  </a:txBody>
                  <a:tcPr marL="91444" marR="91444" marT="45717" marB="45717"/>
                </a:tc>
              </a:tr>
            </a:tbl>
          </a:graphicData>
        </a:graphic>
      </p:graphicFrame>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351</a:t>
            </a:fld>
            <a:endParaRPr lang="ar-SA" altLang="en-US"/>
          </a:p>
        </p:txBody>
      </p:sp>
    </p:spTree>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p:txBody>
          <a:bodyPr/>
          <a:lstStyle/>
          <a:p>
            <a:r>
              <a:rPr lang="en-US" sz="6000" b="1" dirty="0" err="1" smtClean="0">
                <a:solidFill>
                  <a:srgbClr val="002060"/>
                </a:solidFill>
                <a:latin typeface="Arial Narrow" pitchFamily="34" charset="0"/>
              </a:rPr>
              <a:t>Rickettsiae</a:t>
            </a:r>
            <a:endParaRPr lang="en-US" altLang="zh-CN" sz="6000" b="1" dirty="0" smtClean="0">
              <a:solidFill>
                <a:srgbClr val="FF0000"/>
              </a:solidFill>
              <a:latin typeface="Arial Narrow" pitchFamily="34" charset="0"/>
              <a:ea typeface="SimSun" pitchFamily="2" charset="-122"/>
            </a:endParaRPr>
          </a:p>
        </p:txBody>
      </p:sp>
      <p:sp>
        <p:nvSpPr>
          <p:cNvPr id="119811" name="Rectangle 3"/>
          <p:cNvSpPr>
            <a:spLocks noGrp="1" noChangeArrowheads="1"/>
          </p:cNvSpPr>
          <p:nvPr>
            <p:ph idx="1"/>
          </p:nvPr>
        </p:nvSpPr>
        <p:spPr>
          <a:xfrm>
            <a:off x="228600" y="1447800"/>
            <a:ext cx="8610600" cy="5029200"/>
          </a:xfrm>
        </p:spPr>
        <p:txBody>
          <a:bodyPr>
            <a:noAutofit/>
          </a:bodyPr>
          <a:lstStyle/>
          <a:p>
            <a:pPr marL="365760" indent="-283464" algn="just" fontAlgn="auto">
              <a:lnSpc>
                <a:spcPts val="3200"/>
              </a:lnSpc>
              <a:spcAft>
                <a:spcPts val="0"/>
              </a:spcAft>
              <a:buFont typeface="Wingdings 2"/>
              <a:buChar char=""/>
              <a:defRPr/>
            </a:pPr>
            <a:r>
              <a:rPr lang="en-US" altLang="zh-CN" sz="3600" b="1" dirty="0" smtClean="0">
                <a:solidFill>
                  <a:srgbClr val="FF0000"/>
                </a:solidFill>
                <a:latin typeface="Arial Narrow" pitchFamily="34" charset="0"/>
                <a:ea typeface="SimSun" pitchFamily="2" charset="-122"/>
              </a:rPr>
              <a:t>Taxonomy of </a:t>
            </a:r>
            <a:r>
              <a:rPr lang="en-US" altLang="zh-CN" sz="3600" b="1" dirty="0" err="1" smtClean="0">
                <a:solidFill>
                  <a:srgbClr val="FF0000"/>
                </a:solidFill>
                <a:latin typeface="Arial Narrow" pitchFamily="34" charset="0"/>
                <a:ea typeface="SimSun" pitchFamily="2" charset="-122"/>
              </a:rPr>
              <a:t>Rickettsia</a:t>
            </a:r>
            <a:endParaRPr lang="en-US" altLang="zh-CN" sz="3600" b="1" dirty="0" smtClean="0">
              <a:solidFill>
                <a:srgbClr val="0070C0"/>
              </a:solidFill>
              <a:latin typeface="Arial Narrow" pitchFamily="34" charset="0"/>
            </a:endParaRPr>
          </a:p>
          <a:p>
            <a:pPr marL="365760" indent="-283464" algn="just" fontAlgn="auto">
              <a:lnSpc>
                <a:spcPts val="3200"/>
              </a:lnSpc>
              <a:spcAft>
                <a:spcPts val="0"/>
              </a:spcAft>
              <a:buFont typeface="Wingdings 2"/>
              <a:buChar char=""/>
              <a:defRPr/>
            </a:pPr>
            <a:r>
              <a:rPr lang="en-US" altLang="zh-CN" b="1" dirty="0" smtClean="0">
                <a:solidFill>
                  <a:srgbClr val="0070C0"/>
                </a:solidFill>
                <a:latin typeface="Arial Narrow" pitchFamily="34" charset="0"/>
              </a:rPr>
              <a:t>Family: </a:t>
            </a:r>
            <a:r>
              <a:rPr lang="en-US" altLang="zh-CN" b="1" dirty="0" err="1" smtClean="0">
                <a:solidFill>
                  <a:srgbClr val="002060"/>
                </a:solidFill>
                <a:latin typeface="Arial Narrow" pitchFamily="34" charset="0"/>
              </a:rPr>
              <a:t>Ricketsiaceae</a:t>
            </a:r>
            <a:endParaRPr lang="en-US" altLang="zh-CN" b="1" dirty="0" smtClean="0">
              <a:solidFill>
                <a:srgbClr val="002060"/>
              </a:solidFill>
              <a:latin typeface="Arial Narrow" pitchFamily="34" charset="0"/>
            </a:endParaRPr>
          </a:p>
          <a:p>
            <a:pPr marL="365760" indent="-283464" algn="just" fontAlgn="auto">
              <a:lnSpc>
                <a:spcPts val="3200"/>
              </a:lnSpc>
              <a:spcAft>
                <a:spcPts val="0"/>
              </a:spcAft>
              <a:buFont typeface="Wingdings 2"/>
              <a:buChar char=""/>
              <a:defRPr/>
            </a:pPr>
            <a:r>
              <a:rPr lang="en-US" altLang="zh-CN" b="1" dirty="0" smtClean="0">
                <a:solidFill>
                  <a:srgbClr val="0070C0"/>
                </a:solidFill>
                <a:latin typeface="Arial Narrow" pitchFamily="34" charset="0"/>
              </a:rPr>
              <a:t>Genus: </a:t>
            </a:r>
            <a:r>
              <a:rPr lang="en-US" altLang="zh-CN" i="1" dirty="0" err="1" smtClean="0">
                <a:solidFill>
                  <a:srgbClr val="7030A0"/>
                </a:solidFill>
                <a:latin typeface="Arial Narrow" pitchFamily="34" charset="0"/>
              </a:rPr>
              <a:t>Rickettsia</a:t>
            </a:r>
            <a:r>
              <a:rPr lang="en-US" altLang="zh-CN" i="1" dirty="0">
                <a:latin typeface="Arial Narrow" pitchFamily="34" charset="0"/>
              </a:rPr>
              <a:t>, </a:t>
            </a:r>
            <a:r>
              <a:rPr lang="en-US" altLang="zh-CN" i="1" dirty="0" err="1" smtClean="0">
                <a:solidFill>
                  <a:srgbClr val="7030A0"/>
                </a:solidFill>
                <a:latin typeface="Arial Narrow" pitchFamily="34" charset="0"/>
              </a:rPr>
              <a:t>Coxiella</a:t>
            </a:r>
            <a:r>
              <a:rPr lang="en-US" altLang="zh-CN" i="1" dirty="0" smtClean="0">
                <a:latin typeface="Arial Narrow" pitchFamily="34" charset="0"/>
              </a:rPr>
              <a:t>, </a:t>
            </a:r>
            <a:r>
              <a:rPr lang="en-US" altLang="zh-CN" i="1" dirty="0" err="1">
                <a:solidFill>
                  <a:srgbClr val="7030A0"/>
                </a:solidFill>
                <a:latin typeface="Arial Narrow" pitchFamily="34" charset="0"/>
              </a:rPr>
              <a:t>Bartonella</a:t>
            </a:r>
            <a:endParaRPr lang="en-US" altLang="zh-CN" i="1" dirty="0">
              <a:solidFill>
                <a:srgbClr val="7030A0"/>
              </a:solidFill>
              <a:latin typeface="Arial Narrow" pitchFamily="34" charset="0"/>
            </a:endParaRPr>
          </a:p>
          <a:p>
            <a:pPr marL="365760" indent="-283464" algn="just" fontAlgn="auto">
              <a:lnSpc>
                <a:spcPts val="3200"/>
              </a:lnSpc>
              <a:spcAft>
                <a:spcPts val="0"/>
              </a:spcAft>
              <a:buFont typeface="Wingdings 2"/>
              <a:buChar char=""/>
              <a:defRPr/>
            </a:pPr>
            <a:r>
              <a:rPr lang="en-US" altLang="zh-CN" b="1" dirty="0" smtClean="0">
                <a:solidFill>
                  <a:srgbClr val="0070C0"/>
                </a:solidFill>
                <a:latin typeface="Arial Narrow" pitchFamily="34" charset="0"/>
              </a:rPr>
              <a:t>Species</a:t>
            </a:r>
          </a:p>
          <a:p>
            <a:pPr marL="596646" indent="-514350" algn="just" fontAlgn="auto">
              <a:lnSpc>
                <a:spcPts val="3200"/>
              </a:lnSpc>
              <a:spcAft>
                <a:spcPts val="0"/>
              </a:spcAft>
              <a:buFont typeface="+mj-lt"/>
              <a:buAutoNum type="arabicPeriod"/>
              <a:defRPr/>
            </a:pPr>
            <a:r>
              <a:rPr lang="en-US" altLang="zh-CN" i="1" dirty="0" smtClean="0">
                <a:latin typeface="Arial Narrow" pitchFamily="34" charset="0"/>
              </a:rPr>
              <a:t>Rickettsia </a:t>
            </a:r>
            <a:r>
              <a:rPr lang="en-US" altLang="zh-CN" i="1" dirty="0" err="1">
                <a:latin typeface="Arial Narrow" pitchFamily="34" charset="0"/>
              </a:rPr>
              <a:t>prowazekii</a:t>
            </a:r>
            <a:r>
              <a:rPr lang="en-US" altLang="zh-CN" dirty="0">
                <a:latin typeface="Arial Narrow" pitchFamily="34" charset="0"/>
              </a:rPr>
              <a:t> (epidemic </a:t>
            </a:r>
            <a:r>
              <a:rPr lang="en-US" altLang="zh-CN" dirty="0" smtClean="0">
                <a:latin typeface="Arial Narrow" pitchFamily="34" charset="0"/>
              </a:rPr>
              <a:t>typhus)</a:t>
            </a:r>
          </a:p>
          <a:p>
            <a:pPr marL="596646" indent="-514350" algn="just" fontAlgn="auto">
              <a:lnSpc>
                <a:spcPts val="3200"/>
              </a:lnSpc>
              <a:spcAft>
                <a:spcPts val="0"/>
              </a:spcAft>
              <a:buFont typeface="+mj-lt"/>
              <a:buAutoNum type="arabicPeriod"/>
              <a:defRPr/>
            </a:pPr>
            <a:r>
              <a:rPr lang="en-US" altLang="zh-CN" i="1" dirty="0" smtClean="0">
                <a:latin typeface="Arial Narrow" pitchFamily="34" charset="0"/>
              </a:rPr>
              <a:t>Rickettsia </a:t>
            </a:r>
            <a:r>
              <a:rPr lang="en-US" altLang="zh-CN" i="1" dirty="0" err="1">
                <a:latin typeface="Arial Narrow" pitchFamily="34" charset="0"/>
              </a:rPr>
              <a:t>typhi</a:t>
            </a:r>
            <a:r>
              <a:rPr lang="en-US" altLang="zh-CN" dirty="0">
                <a:latin typeface="Arial Narrow" pitchFamily="34" charset="0"/>
              </a:rPr>
              <a:t> (endemic typhus</a:t>
            </a:r>
            <a:r>
              <a:rPr lang="en-US" altLang="zh-CN" dirty="0" smtClean="0">
                <a:latin typeface="Arial Narrow" pitchFamily="34" charset="0"/>
              </a:rPr>
              <a:t>)</a:t>
            </a:r>
          </a:p>
          <a:p>
            <a:pPr marL="596646" indent="-514350" algn="just" fontAlgn="auto">
              <a:lnSpc>
                <a:spcPts val="3200"/>
              </a:lnSpc>
              <a:spcAft>
                <a:spcPts val="0"/>
              </a:spcAft>
              <a:buFont typeface="+mj-lt"/>
              <a:buAutoNum type="arabicPeriod"/>
              <a:defRPr/>
            </a:pPr>
            <a:r>
              <a:rPr lang="en-US" altLang="zh-CN" i="1" dirty="0" smtClean="0">
                <a:latin typeface="Arial Narrow" pitchFamily="34" charset="0"/>
              </a:rPr>
              <a:t>Rickettsia </a:t>
            </a:r>
            <a:r>
              <a:rPr lang="en-US" altLang="zh-CN" i="1" dirty="0" err="1">
                <a:latin typeface="Arial Narrow" pitchFamily="34" charset="0"/>
              </a:rPr>
              <a:t>rickettsii</a:t>
            </a:r>
            <a:r>
              <a:rPr lang="en-US" altLang="zh-CN" dirty="0">
                <a:latin typeface="Arial Narrow" pitchFamily="34" charset="0"/>
              </a:rPr>
              <a:t> (spotted fever</a:t>
            </a:r>
            <a:r>
              <a:rPr lang="en-US" altLang="zh-CN" dirty="0" smtClean="0">
                <a:latin typeface="Arial Narrow" pitchFamily="34" charset="0"/>
              </a:rPr>
              <a:t>)</a:t>
            </a:r>
          </a:p>
          <a:p>
            <a:pPr marL="596646" indent="-514350" algn="just" fontAlgn="auto">
              <a:lnSpc>
                <a:spcPts val="3200"/>
              </a:lnSpc>
              <a:spcAft>
                <a:spcPts val="0"/>
              </a:spcAft>
              <a:buFont typeface="+mj-lt"/>
              <a:buAutoNum type="arabicPeriod"/>
              <a:defRPr/>
            </a:pPr>
            <a:r>
              <a:rPr lang="en-US" altLang="zh-CN" i="1" dirty="0" err="1" smtClean="0">
                <a:latin typeface="Arial Narrow" pitchFamily="34" charset="0"/>
              </a:rPr>
              <a:t>Bartonella</a:t>
            </a:r>
            <a:r>
              <a:rPr lang="en-US" altLang="zh-CN" i="1" dirty="0" smtClean="0">
                <a:latin typeface="Arial Narrow" pitchFamily="34" charset="0"/>
              </a:rPr>
              <a:t> </a:t>
            </a:r>
            <a:r>
              <a:rPr lang="en-US" altLang="zh-CN" i="1" dirty="0" err="1">
                <a:latin typeface="Arial Narrow" pitchFamily="34" charset="0"/>
              </a:rPr>
              <a:t>quintana</a:t>
            </a:r>
            <a:r>
              <a:rPr lang="en-US" altLang="zh-CN" dirty="0">
                <a:latin typeface="Arial Narrow" pitchFamily="34" charset="0"/>
              </a:rPr>
              <a:t> (trench fever</a:t>
            </a:r>
            <a:r>
              <a:rPr lang="en-US" altLang="zh-CN" dirty="0" smtClean="0">
                <a:latin typeface="Arial Narrow" pitchFamily="34" charset="0"/>
              </a:rPr>
              <a:t>)</a:t>
            </a:r>
          </a:p>
          <a:p>
            <a:pPr marL="596646" indent="-514350" algn="just" fontAlgn="auto">
              <a:lnSpc>
                <a:spcPts val="3200"/>
              </a:lnSpc>
              <a:spcAft>
                <a:spcPts val="0"/>
              </a:spcAft>
              <a:buFont typeface="+mj-lt"/>
              <a:buAutoNum type="arabicPeriod"/>
              <a:defRPr/>
            </a:pPr>
            <a:r>
              <a:rPr lang="en-US" altLang="zh-CN" i="1" dirty="0" err="1">
                <a:latin typeface="Arial Narrow" pitchFamily="34" charset="0"/>
              </a:rPr>
              <a:t>Bartonella</a:t>
            </a:r>
            <a:r>
              <a:rPr lang="en-US" altLang="zh-CN" i="1" dirty="0">
                <a:latin typeface="Arial Narrow" pitchFamily="34" charset="0"/>
              </a:rPr>
              <a:t> </a:t>
            </a:r>
            <a:r>
              <a:rPr lang="en-US" altLang="zh-CN" i="1" dirty="0" err="1" smtClean="0">
                <a:latin typeface="Arial Narrow" pitchFamily="34" charset="0"/>
              </a:rPr>
              <a:t>henselae</a:t>
            </a:r>
            <a:r>
              <a:rPr lang="en-US" altLang="zh-CN" i="1" dirty="0" smtClean="0">
                <a:latin typeface="Arial Narrow" pitchFamily="34" charset="0"/>
              </a:rPr>
              <a:t> </a:t>
            </a:r>
            <a:r>
              <a:rPr lang="en-US" altLang="zh-CN" dirty="0" smtClean="0">
                <a:latin typeface="Arial Narrow" pitchFamily="34" charset="0"/>
              </a:rPr>
              <a:t>(cat scratch fever)</a:t>
            </a:r>
          </a:p>
          <a:p>
            <a:pPr marL="596646" indent="-514350" algn="just" fontAlgn="auto">
              <a:lnSpc>
                <a:spcPts val="3200"/>
              </a:lnSpc>
              <a:spcAft>
                <a:spcPts val="0"/>
              </a:spcAft>
              <a:buFont typeface="+mj-lt"/>
              <a:buAutoNum type="arabicPeriod"/>
              <a:defRPr/>
            </a:pPr>
            <a:r>
              <a:rPr lang="en-US" altLang="zh-CN" i="1" dirty="0" err="1" smtClean="0">
                <a:latin typeface="Arial Narrow" pitchFamily="34" charset="0"/>
              </a:rPr>
              <a:t>Coxiella</a:t>
            </a:r>
            <a:r>
              <a:rPr lang="en-US" altLang="zh-CN" i="1" dirty="0" smtClean="0">
                <a:latin typeface="Arial Narrow" pitchFamily="34" charset="0"/>
              </a:rPr>
              <a:t> </a:t>
            </a:r>
            <a:r>
              <a:rPr lang="en-US" altLang="zh-CN" i="1" dirty="0" err="1">
                <a:latin typeface="Arial Narrow" pitchFamily="34" charset="0"/>
              </a:rPr>
              <a:t>burnetii</a:t>
            </a:r>
            <a:r>
              <a:rPr lang="en-US" altLang="zh-CN" dirty="0">
                <a:latin typeface="Arial Narrow" pitchFamily="34" charset="0"/>
              </a:rPr>
              <a:t> (Q fever) </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352</a:t>
            </a:fld>
            <a:endParaRPr lang="ar-SA" altLang="en-US"/>
          </a:p>
        </p:txBody>
      </p:sp>
    </p:spTree>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4"/>
          <p:cNvSpPr>
            <a:spLocks noGrp="1" noChangeArrowheads="1"/>
          </p:cNvSpPr>
          <p:nvPr>
            <p:ph type="title"/>
          </p:nvPr>
        </p:nvSpPr>
        <p:spPr/>
        <p:txBody>
          <a:bodyPr/>
          <a:lstStyle/>
          <a:p>
            <a:r>
              <a:rPr lang="en-US" sz="6000" b="1" dirty="0" err="1" smtClean="0">
                <a:solidFill>
                  <a:srgbClr val="002060"/>
                </a:solidFill>
                <a:latin typeface="Arial Narrow" pitchFamily="34" charset="0"/>
              </a:rPr>
              <a:t>Rickettsiae</a:t>
            </a:r>
            <a:endParaRPr lang="en-US" sz="6000" b="1" dirty="0" smtClean="0">
              <a:solidFill>
                <a:srgbClr val="002060"/>
              </a:solidFill>
              <a:latin typeface="Arial Narrow" pitchFamily="34" charset="0"/>
            </a:endParaRPr>
          </a:p>
        </p:txBody>
      </p:sp>
      <p:sp>
        <p:nvSpPr>
          <p:cNvPr id="418819" name="Rectangle 5"/>
          <p:cNvSpPr>
            <a:spLocks noGrp="1" noChangeArrowheads="1"/>
          </p:cNvSpPr>
          <p:nvPr>
            <p:ph idx="1"/>
          </p:nvPr>
        </p:nvSpPr>
        <p:spPr>
          <a:xfrm>
            <a:off x="228600" y="1447800"/>
            <a:ext cx="8686800" cy="5334000"/>
          </a:xfrm>
        </p:spPr>
        <p:txBody>
          <a:bodyPr/>
          <a:lstStyle/>
          <a:p>
            <a:pPr algn="just">
              <a:lnSpc>
                <a:spcPts val="3300"/>
              </a:lnSpc>
              <a:buFont typeface="Wingdings" pitchFamily="2" charset="2"/>
              <a:buChar char="q"/>
            </a:pPr>
            <a:r>
              <a:rPr lang="en-US" dirty="0" smtClean="0">
                <a:latin typeface="Arial Narrow" pitchFamily="34" charset="0"/>
                <a:ea typeface="Majalla UI"/>
                <a:cs typeface="Majalla UI"/>
              </a:rPr>
              <a:t>Gram-negative, </a:t>
            </a:r>
            <a:r>
              <a:rPr lang="en-US" dirty="0" err="1" smtClean="0">
                <a:latin typeface="Arial Narrow" pitchFamily="34" charset="0"/>
                <a:ea typeface="Majalla UI"/>
                <a:cs typeface="Majalla UI"/>
              </a:rPr>
              <a:t>coccobacilli</a:t>
            </a:r>
            <a:r>
              <a:rPr lang="en-US" dirty="0" smtClean="0">
                <a:latin typeface="Arial Narrow" pitchFamily="34" charset="0"/>
                <a:ea typeface="Majalla UI"/>
                <a:cs typeface="Majalla UI"/>
              </a:rPr>
              <a:t>, non-motile</a:t>
            </a:r>
          </a:p>
          <a:p>
            <a:pPr lvl="1" algn="just">
              <a:lnSpc>
                <a:spcPts val="3300"/>
              </a:lnSpc>
              <a:buFont typeface="Wingdings" pitchFamily="2" charset="2"/>
              <a:buChar char="§"/>
            </a:pPr>
            <a:r>
              <a:rPr lang="en-US" sz="3200" dirty="0" smtClean="0">
                <a:latin typeface="Arial Narrow" pitchFamily="34" charset="0"/>
                <a:ea typeface="Majalla UI"/>
                <a:cs typeface="Majalla UI"/>
              </a:rPr>
              <a:t>Best stained by </a:t>
            </a:r>
            <a:r>
              <a:rPr lang="en-US" sz="3200" dirty="0" err="1" smtClean="0">
                <a:latin typeface="Arial Narrow" pitchFamily="34" charset="0"/>
                <a:ea typeface="Majalla UI"/>
                <a:cs typeface="Majalla UI"/>
              </a:rPr>
              <a:t>Giemsa</a:t>
            </a:r>
            <a:r>
              <a:rPr lang="en-US" sz="3200" dirty="0" smtClean="0">
                <a:latin typeface="Arial Narrow" pitchFamily="34" charset="0"/>
                <a:ea typeface="Majalla UI"/>
                <a:cs typeface="Majalla UI"/>
              </a:rPr>
              <a:t> or </a:t>
            </a:r>
            <a:r>
              <a:rPr lang="en-US" sz="3200" dirty="0" err="1" smtClean="0">
                <a:latin typeface="Arial Narrow" pitchFamily="34" charset="0"/>
                <a:ea typeface="Majalla UI"/>
                <a:cs typeface="Majalla UI"/>
              </a:rPr>
              <a:t>Machiavello</a:t>
            </a:r>
            <a:r>
              <a:rPr lang="en-US" sz="3200" dirty="0" smtClean="0">
                <a:latin typeface="Arial Narrow" pitchFamily="34" charset="0"/>
                <a:ea typeface="Majalla UI"/>
                <a:cs typeface="Majalla UI"/>
              </a:rPr>
              <a:t> stains</a:t>
            </a:r>
          </a:p>
          <a:p>
            <a:pPr algn="just">
              <a:lnSpc>
                <a:spcPts val="3300"/>
              </a:lnSpc>
              <a:buFont typeface="Wingdings" pitchFamily="2" charset="2"/>
              <a:buChar char="q"/>
            </a:pPr>
            <a:r>
              <a:rPr lang="en-US" dirty="0" smtClean="0">
                <a:latin typeface="Arial Narrow" pitchFamily="34" charset="0"/>
                <a:ea typeface="Majalla UI"/>
                <a:cs typeface="Majalla UI"/>
              </a:rPr>
              <a:t>Small (0.3-0.5 x 1-2 </a:t>
            </a:r>
            <a:r>
              <a:rPr lang="en-US" dirty="0" smtClean="0">
                <a:latin typeface="Arial Narrow" pitchFamily="34" charset="0"/>
                <a:ea typeface="Majalla UI"/>
                <a:cs typeface="Majalla UI"/>
                <a:sym typeface="Symbol" pitchFamily="18" charset="2"/>
              </a:rPr>
              <a:t>m) </a:t>
            </a:r>
            <a:r>
              <a:rPr lang="en-US" dirty="0" smtClean="0">
                <a:latin typeface="Arial Narrow" pitchFamily="34" charset="0"/>
                <a:ea typeface="Majalla UI"/>
                <a:cs typeface="Majalla UI"/>
              </a:rPr>
              <a:t>prokaryotic cells</a:t>
            </a:r>
          </a:p>
          <a:p>
            <a:pPr lvl="1" algn="just">
              <a:lnSpc>
                <a:spcPts val="3300"/>
              </a:lnSpc>
              <a:buFont typeface="Wingdings" pitchFamily="2" charset="2"/>
              <a:buChar char="§"/>
            </a:pPr>
            <a:r>
              <a:rPr lang="en-US" sz="3100" dirty="0" smtClean="0">
                <a:latin typeface="Arial Narrow" pitchFamily="34" charset="0"/>
                <a:ea typeface="Majalla UI"/>
                <a:cs typeface="Majalla UI"/>
              </a:rPr>
              <a:t>Contain both RNA &amp; DNA &amp; Multiply by binary fission</a:t>
            </a:r>
          </a:p>
          <a:p>
            <a:pPr algn="just">
              <a:lnSpc>
                <a:spcPts val="3300"/>
              </a:lnSpc>
              <a:buFont typeface="Wingdings" pitchFamily="2" charset="2"/>
              <a:buChar char="q"/>
            </a:pPr>
            <a:r>
              <a:rPr lang="en-US" dirty="0" smtClean="0">
                <a:latin typeface="Arial Narrow" pitchFamily="34" charset="0"/>
                <a:ea typeface="Majalla UI"/>
                <a:cs typeface="Majalla UI"/>
              </a:rPr>
              <a:t>Obligate intracellular energy </a:t>
            </a:r>
          </a:p>
          <a:p>
            <a:pPr lvl="1" algn="just">
              <a:lnSpc>
                <a:spcPts val="3300"/>
              </a:lnSpc>
              <a:buFont typeface="Wingdings" pitchFamily="2" charset="2"/>
              <a:buChar char="§"/>
            </a:pPr>
            <a:r>
              <a:rPr lang="en-US" sz="3200" u="sng" dirty="0" smtClean="0">
                <a:latin typeface="Arial Narrow" pitchFamily="34" charset="0"/>
                <a:ea typeface="Majalla UI"/>
                <a:cs typeface="Majalla UI"/>
              </a:rPr>
              <a:t>Except </a:t>
            </a:r>
            <a:r>
              <a:rPr lang="en-US" sz="3200" i="1" u="sng" dirty="0" err="1" smtClean="0">
                <a:latin typeface="Arial Narrow" pitchFamily="34" charset="0"/>
                <a:ea typeface="Majalla UI"/>
                <a:cs typeface="Majalla UI"/>
              </a:rPr>
              <a:t>Bartonella</a:t>
            </a:r>
            <a:r>
              <a:rPr lang="en-US" sz="3200" i="1" u="sng" dirty="0" smtClean="0">
                <a:latin typeface="Arial Narrow" pitchFamily="34" charset="0"/>
                <a:ea typeface="Majalla UI"/>
                <a:cs typeface="Majalla UI"/>
              </a:rPr>
              <a:t> </a:t>
            </a:r>
            <a:r>
              <a:rPr lang="en-US" sz="3200" i="1" u="sng" dirty="0" err="1" smtClean="0">
                <a:latin typeface="Arial Narrow" pitchFamily="34" charset="0"/>
                <a:ea typeface="Majalla UI"/>
                <a:cs typeface="Majalla UI"/>
              </a:rPr>
              <a:t>quintana</a:t>
            </a:r>
            <a:endParaRPr lang="en-US" sz="3200" u="sng" dirty="0" smtClean="0">
              <a:latin typeface="Arial Narrow" pitchFamily="34" charset="0"/>
              <a:ea typeface="Majalla UI"/>
              <a:cs typeface="Majalla UI"/>
            </a:endParaRPr>
          </a:p>
          <a:p>
            <a:pPr algn="just">
              <a:lnSpc>
                <a:spcPts val="3300"/>
              </a:lnSpc>
              <a:buFont typeface="Wingdings" pitchFamily="2" charset="2"/>
              <a:buChar char="q"/>
            </a:pPr>
            <a:r>
              <a:rPr lang="en-US" dirty="0" smtClean="0">
                <a:latin typeface="Arial Narrow" pitchFamily="34" charset="0"/>
                <a:ea typeface="Majalla UI"/>
                <a:cs typeface="Majalla UI"/>
              </a:rPr>
              <a:t>They grow in tissue culture or yolk sac </a:t>
            </a:r>
          </a:p>
          <a:p>
            <a:pPr lvl="1" algn="just">
              <a:lnSpc>
                <a:spcPts val="3300"/>
              </a:lnSpc>
              <a:buFont typeface="Wingdings" pitchFamily="2" charset="2"/>
              <a:buChar char="§"/>
            </a:pPr>
            <a:r>
              <a:rPr lang="en-US" sz="3100" u="sng" dirty="0" smtClean="0">
                <a:latin typeface="Arial Narrow" pitchFamily="34" charset="0"/>
                <a:ea typeface="Majalla UI"/>
                <a:cs typeface="Majalla UI"/>
              </a:rPr>
              <a:t>Except </a:t>
            </a:r>
            <a:r>
              <a:rPr lang="en-US" sz="3100" i="1" u="sng" dirty="0" smtClean="0">
                <a:latin typeface="Arial Narrow" pitchFamily="34" charset="0"/>
                <a:ea typeface="Majalla UI"/>
                <a:cs typeface="Majalla UI"/>
              </a:rPr>
              <a:t>B. </a:t>
            </a:r>
            <a:r>
              <a:rPr lang="en-US" sz="3100" i="1" u="sng" dirty="0" err="1" smtClean="0">
                <a:latin typeface="Arial Narrow" pitchFamily="34" charset="0"/>
                <a:ea typeface="Majalla UI"/>
                <a:cs typeface="Majalla UI"/>
              </a:rPr>
              <a:t>quintana</a:t>
            </a:r>
            <a:r>
              <a:rPr lang="en-US" sz="3100" u="sng" dirty="0" smtClean="0">
                <a:latin typeface="Arial Narrow" pitchFamily="34" charset="0"/>
                <a:ea typeface="Majalla UI"/>
                <a:cs typeface="Majalla UI"/>
              </a:rPr>
              <a:t>: grow on blood agar under 5%CO</a:t>
            </a:r>
            <a:r>
              <a:rPr lang="en-US" sz="3100" u="sng" baseline="-25000" dirty="0" smtClean="0">
                <a:latin typeface="Arial Narrow" pitchFamily="34" charset="0"/>
                <a:ea typeface="Majalla UI"/>
                <a:cs typeface="Majalla UI"/>
              </a:rPr>
              <a:t>2</a:t>
            </a:r>
          </a:p>
          <a:p>
            <a:pPr algn="just">
              <a:lnSpc>
                <a:spcPts val="3300"/>
              </a:lnSpc>
              <a:buFont typeface="Wingdings" pitchFamily="2" charset="2"/>
              <a:buChar char="q"/>
            </a:pPr>
            <a:r>
              <a:rPr lang="en-US" dirty="0" smtClean="0">
                <a:latin typeface="Arial Narrow" pitchFamily="34" charset="0"/>
                <a:ea typeface="Majalla UI"/>
                <a:cs typeface="Majalla UI"/>
              </a:rPr>
              <a:t>All </a:t>
            </a:r>
            <a:r>
              <a:rPr lang="en-US" dirty="0" err="1" smtClean="0">
                <a:latin typeface="Arial Narrow" pitchFamily="34" charset="0"/>
                <a:ea typeface="Majalla UI"/>
                <a:cs typeface="Majalla UI"/>
              </a:rPr>
              <a:t>Rickettsial</a:t>
            </a:r>
            <a:r>
              <a:rPr lang="en-US" dirty="0" smtClean="0">
                <a:latin typeface="Arial Narrow" pitchFamily="34" charset="0"/>
                <a:ea typeface="Majalla UI"/>
                <a:cs typeface="Majalla UI"/>
              </a:rPr>
              <a:t> diseases are </a:t>
            </a:r>
            <a:r>
              <a:rPr lang="en-US" dirty="0" err="1" smtClean="0">
                <a:latin typeface="Arial Narrow" pitchFamily="34" charset="0"/>
                <a:ea typeface="Majalla UI"/>
                <a:cs typeface="Majalla UI"/>
              </a:rPr>
              <a:t>zoonotic</a:t>
            </a:r>
            <a:endParaRPr lang="en-US" dirty="0" smtClean="0">
              <a:latin typeface="Arial Narrow" pitchFamily="34" charset="0"/>
              <a:ea typeface="Majalla UI"/>
              <a:cs typeface="Majalla UI"/>
            </a:endParaRPr>
          </a:p>
          <a:p>
            <a:pPr lvl="1" algn="just">
              <a:lnSpc>
                <a:spcPts val="3300"/>
              </a:lnSpc>
              <a:buFont typeface="Wingdings" pitchFamily="2" charset="2"/>
              <a:buChar char="§"/>
            </a:pPr>
            <a:r>
              <a:rPr lang="en-US" sz="3200" u="sng" dirty="0" smtClean="0">
                <a:latin typeface="Arial Narrow" pitchFamily="34" charset="0"/>
                <a:ea typeface="Majalla UI"/>
                <a:cs typeface="Majalla UI"/>
              </a:rPr>
              <a:t>Except Epidemic typhus and Trench fever</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353</a:t>
            </a:fld>
            <a:endParaRPr lang="ar-SA" altLang="en-US"/>
          </a:p>
        </p:txBody>
      </p:sp>
    </p:spTree>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p:txBody>
          <a:bodyPr/>
          <a:lstStyle/>
          <a:p>
            <a:r>
              <a:rPr lang="en-US" sz="6000" b="1" dirty="0" err="1" smtClean="0">
                <a:solidFill>
                  <a:srgbClr val="002060"/>
                </a:solidFill>
                <a:latin typeface="Arial Narrow" pitchFamily="34" charset="0"/>
              </a:rPr>
              <a:t>Rickettsiae</a:t>
            </a:r>
            <a:endParaRPr lang="en-US" sz="6000" b="1" dirty="0" smtClean="0">
              <a:solidFill>
                <a:srgbClr val="002060"/>
              </a:solidFill>
              <a:latin typeface="Arial Narrow" pitchFamily="34" charset="0"/>
            </a:endParaRPr>
          </a:p>
        </p:txBody>
      </p:sp>
      <p:sp>
        <p:nvSpPr>
          <p:cNvPr id="419843" name="Rectangle 3"/>
          <p:cNvSpPr>
            <a:spLocks noGrp="1" noChangeArrowheads="1"/>
          </p:cNvSpPr>
          <p:nvPr>
            <p:ph idx="1"/>
          </p:nvPr>
        </p:nvSpPr>
        <p:spPr>
          <a:xfrm>
            <a:off x="76200" y="1447800"/>
            <a:ext cx="8915400" cy="5257800"/>
          </a:xfrm>
        </p:spPr>
        <p:txBody>
          <a:bodyPr/>
          <a:lstStyle/>
          <a:p>
            <a:pPr algn="just">
              <a:lnSpc>
                <a:spcPts val="3400"/>
              </a:lnSpc>
            </a:pPr>
            <a:r>
              <a:rPr lang="en-US" dirty="0" smtClean="0">
                <a:latin typeface="Arial Narrow" pitchFamily="34" charset="0"/>
                <a:ea typeface="Majalla UI"/>
                <a:cs typeface="Majalla UI"/>
              </a:rPr>
              <a:t>Transmitted through arthropod vector from reservoir</a:t>
            </a:r>
          </a:p>
          <a:p>
            <a:pPr algn="just">
              <a:lnSpc>
                <a:spcPts val="3400"/>
              </a:lnSpc>
            </a:pPr>
            <a:r>
              <a:rPr lang="en-US" altLang="zh-CN" b="1" dirty="0" smtClean="0">
                <a:solidFill>
                  <a:schemeClr val="tx2"/>
                </a:solidFill>
                <a:latin typeface="Arial Narrow" pitchFamily="34" charset="0"/>
                <a:ea typeface="华文中宋"/>
                <a:cs typeface="华文中宋"/>
              </a:rPr>
              <a:t>Arthropods </a:t>
            </a:r>
            <a:r>
              <a:rPr lang="en-US" altLang="zh-CN" dirty="0" smtClean="0">
                <a:latin typeface="Arial Narrow" pitchFamily="34" charset="0"/>
                <a:ea typeface="华文中宋"/>
                <a:cs typeface="华文中宋"/>
              </a:rPr>
              <a:t>serves as both vector and reservoir</a:t>
            </a:r>
            <a:endParaRPr lang="en-US" dirty="0" smtClean="0">
              <a:latin typeface="Arial Narrow" pitchFamily="34" charset="0"/>
              <a:ea typeface="Majalla UI"/>
              <a:cs typeface="Majalla UI"/>
            </a:endParaRPr>
          </a:p>
          <a:p>
            <a:pPr lvl="1" algn="just">
              <a:lnSpc>
                <a:spcPts val="3400"/>
              </a:lnSpc>
            </a:pPr>
            <a:r>
              <a:rPr lang="en-US" sz="3200" dirty="0" smtClean="0">
                <a:latin typeface="Arial Narrow" pitchFamily="34" charset="0"/>
                <a:ea typeface="Majalla UI"/>
                <a:cs typeface="Majalla UI"/>
              </a:rPr>
              <a:t>Except </a:t>
            </a:r>
            <a:r>
              <a:rPr lang="en-US" sz="3200" i="1" dirty="0" smtClean="0">
                <a:latin typeface="Arial Narrow" pitchFamily="34" charset="0"/>
                <a:ea typeface="Majalla UI"/>
                <a:cs typeface="Majalla UI"/>
              </a:rPr>
              <a:t>C. </a:t>
            </a:r>
            <a:r>
              <a:rPr lang="en-US" sz="3200" i="1" dirty="0" err="1" smtClean="0">
                <a:latin typeface="Arial Narrow" pitchFamily="34" charset="0"/>
                <a:ea typeface="Majalla UI"/>
                <a:cs typeface="Majalla UI"/>
              </a:rPr>
              <a:t>burnetii</a:t>
            </a:r>
            <a:r>
              <a:rPr lang="en-US" sz="3200" dirty="0" smtClean="0">
                <a:latin typeface="Arial Narrow" pitchFamily="34" charset="0"/>
                <a:ea typeface="Majalla UI"/>
                <a:cs typeface="Majalla UI"/>
              </a:rPr>
              <a:t> does not transmitted through vector</a:t>
            </a:r>
          </a:p>
          <a:p>
            <a:pPr algn="just">
              <a:lnSpc>
                <a:spcPts val="3400"/>
              </a:lnSpc>
            </a:pPr>
            <a:r>
              <a:rPr lang="en-US" dirty="0" smtClean="0">
                <a:latin typeface="Arial Narrow" pitchFamily="34" charset="0"/>
                <a:ea typeface="Majalla UI"/>
                <a:cs typeface="Majalla UI"/>
              </a:rPr>
              <a:t>Cause </a:t>
            </a:r>
            <a:r>
              <a:rPr lang="en-US" dirty="0" smtClean="0">
                <a:solidFill>
                  <a:srgbClr val="0070C0"/>
                </a:solidFill>
                <a:latin typeface="Arial Narrow" pitchFamily="34" charset="0"/>
                <a:ea typeface="Majalla UI"/>
                <a:cs typeface="Majalla UI"/>
              </a:rPr>
              <a:t>skin rash</a:t>
            </a:r>
            <a:r>
              <a:rPr lang="en-US" dirty="0" smtClean="0">
                <a:latin typeface="Arial Narrow" pitchFamily="34" charset="0"/>
                <a:ea typeface="Majalla UI"/>
                <a:cs typeface="Majalla UI"/>
              </a:rPr>
              <a:t>, </a:t>
            </a:r>
            <a:r>
              <a:rPr lang="en-US" dirty="0" smtClean="0">
                <a:solidFill>
                  <a:srgbClr val="0070C0"/>
                </a:solidFill>
                <a:latin typeface="Arial Narrow" pitchFamily="34" charset="0"/>
                <a:ea typeface="Majalla UI"/>
                <a:cs typeface="Majalla UI"/>
              </a:rPr>
              <a:t>fever</a:t>
            </a:r>
            <a:r>
              <a:rPr lang="en-US" dirty="0" smtClean="0">
                <a:latin typeface="Arial Narrow" pitchFamily="34" charset="0"/>
                <a:ea typeface="Majalla UI"/>
                <a:cs typeface="Majalla UI"/>
              </a:rPr>
              <a:t>, </a:t>
            </a:r>
            <a:r>
              <a:rPr lang="en-US" dirty="0" smtClean="0">
                <a:solidFill>
                  <a:srgbClr val="0070C0"/>
                </a:solidFill>
                <a:latin typeface="Arial Narrow" pitchFamily="34" charset="0"/>
                <a:ea typeface="Majalla UI"/>
                <a:cs typeface="Majalla UI"/>
              </a:rPr>
              <a:t>headache</a:t>
            </a:r>
            <a:r>
              <a:rPr lang="en-US" dirty="0" smtClean="0">
                <a:latin typeface="Arial Narrow" pitchFamily="34" charset="0"/>
                <a:ea typeface="Majalla UI"/>
                <a:cs typeface="Majalla UI"/>
              </a:rPr>
              <a:t> &amp; </a:t>
            </a:r>
            <a:r>
              <a:rPr lang="en-US" dirty="0" smtClean="0">
                <a:solidFill>
                  <a:srgbClr val="0070C0"/>
                </a:solidFill>
                <a:latin typeface="Arial Narrow" pitchFamily="34" charset="0"/>
                <a:ea typeface="Majalla UI"/>
                <a:cs typeface="Majalla UI"/>
              </a:rPr>
              <a:t>malaise</a:t>
            </a:r>
          </a:p>
          <a:p>
            <a:pPr algn="just">
              <a:lnSpc>
                <a:spcPts val="3400"/>
              </a:lnSpc>
            </a:pPr>
            <a:r>
              <a:rPr lang="en-US" b="1" i="1" dirty="0" smtClean="0">
                <a:latin typeface="Arial Narrow" pitchFamily="34" charset="0"/>
              </a:rPr>
              <a:t>ESCHAR</a:t>
            </a:r>
            <a:r>
              <a:rPr lang="en-US" dirty="0" smtClean="0">
                <a:latin typeface="Arial Narrow" pitchFamily="34" charset="0"/>
              </a:rPr>
              <a:t>, black ulcer developed at site of inoculation</a:t>
            </a:r>
            <a:endParaRPr lang="en-US" dirty="0" smtClean="0">
              <a:solidFill>
                <a:srgbClr val="0070C0"/>
              </a:solidFill>
              <a:latin typeface="Arial Narrow" pitchFamily="34" charset="0"/>
              <a:ea typeface="Majalla UI"/>
              <a:cs typeface="Majalla UI"/>
            </a:endParaRPr>
          </a:p>
          <a:p>
            <a:pPr lvl="1" algn="just">
              <a:lnSpc>
                <a:spcPts val="3400"/>
              </a:lnSpc>
            </a:pPr>
            <a:r>
              <a:rPr lang="en-US" sz="3000" dirty="0" smtClean="0">
                <a:latin typeface="Arial Narrow" pitchFamily="34" charset="0"/>
                <a:ea typeface="Majalla UI"/>
                <a:cs typeface="Majalla UI"/>
              </a:rPr>
              <a:t>Except</a:t>
            </a:r>
            <a:r>
              <a:rPr lang="en-US" sz="3000" i="1" dirty="0" smtClean="0">
                <a:latin typeface="Arial Narrow" pitchFamily="34" charset="0"/>
                <a:ea typeface="Majalla UI"/>
                <a:cs typeface="Majalla UI"/>
              </a:rPr>
              <a:t> C. </a:t>
            </a:r>
            <a:r>
              <a:rPr lang="en-US" sz="3000" i="1" dirty="0" err="1" smtClean="0">
                <a:latin typeface="Arial Narrow" pitchFamily="34" charset="0"/>
                <a:ea typeface="Majalla UI"/>
                <a:cs typeface="Majalla UI"/>
              </a:rPr>
              <a:t>burnetii</a:t>
            </a:r>
            <a:r>
              <a:rPr lang="en-US" sz="3000" dirty="0" smtClean="0">
                <a:latin typeface="Arial Narrow" pitchFamily="34" charset="0"/>
                <a:ea typeface="Majalla UI"/>
                <a:cs typeface="Majalla UI"/>
              </a:rPr>
              <a:t> cause pneumonia, slow fever &amp; hepatitis</a:t>
            </a:r>
          </a:p>
          <a:p>
            <a:pPr algn="just">
              <a:lnSpc>
                <a:spcPts val="3400"/>
              </a:lnSpc>
            </a:pPr>
            <a:r>
              <a:rPr lang="en-US" sz="3100" dirty="0" err="1" smtClean="0">
                <a:latin typeface="Arial Narrow" pitchFamily="34" charset="0"/>
                <a:ea typeface="Majalla UI"/>
                <a:cs typeface="Majalla UI"/>
              </a:rPr>
              <a:t>Rickettsiae</a:t>
            </a:r>
            <a:r>
              <a:rPr lang="en-US" sz="3100" dirty="0" smtClean="0">
                <a:latin typeface="Arial Narrow" pitchFamily="34" charset="0"/>
                <a:ea typeface="Majalla UI"/>
                <a:cs typeface="Majalla UI"/>
              </a:rPr>
              <a:t> are susceptible to antiseptics, dryness &amp; heat</a:t>
            </a:r>
          </a:p>
          <a:p>
            <a:pPr lvl="1" algn="just">
              <a:lnSpc>
                <a:spcPts val="3400"/>
              </a:lnSpc>
            </a:pPr>
            <a:r>
              <a:rPr lang="en-US" sz="3000" dirty="0" err="1" smtClean="0">
                <a:latin typeface="Arial Narrow" pitchFamily="34" charset="0"/>
                <a:ea typeface="Majalla UI"/>
                <a:cs typeface="Majalla UI"/>
              </a:rPr>
              <a:t>Coxiella</a:t>
            </a:r>
            <a:r>
              <a:rPr lang="en-US" sz="3000" dirty="0" smtClean="0">
                <a:latin typeface="Arial Narrow" pitchFamily="34" charset="0"/>
                <a:ea typeface="Majalla UI"/>
                <a:cs typeface="Majalla UI"/>
              </a:rPr>
              <a:t> resist pasteurization at 60</a:t>
            </a:r>
            <a:r>
              <a:rPr lang="en-US" sz="3000" baseline="30000" dirty="0" smtClean="0">
                <a:latin typeface="Arial Narrow" pitchFamily="34" charset="0"/>
                <a:ea typeface="Majalla UI"/>
                <a:cs typeface="Majalla UI"/>
              </a:rPr>
              <a:t>0</a:t>
            </a:r>
            <a:r>
              <a:rPr lang="en-US" sz="3000" dirty="0" smtClean="0">
                <a:latin typeface="Arial Narrow" pitchFamily="34" charset="0"/>
                <a:ea typeface="Majalla UI"/>
                <a:cs typeface="Majalla UI"/>
              </a:rPr>
              <a:t>C for 30 m</a:t>
            </a:r>
          </a:p>
          <a:p>
            <a:pPr algn="just">
              <a:lnSpc>
                <a:spcPts val="3400"/>
              </a:lnSpc>
            </a:pPr>
            <a:r>
              <a:rPr lang="en-US" sz="3000" dirty="0" err="1" smtClean="0">
                <a:latin typeface="Arial Narrow" pitchFamily="34" charset="0"/>
                <a:ea typeface="Majalla UI"/>
                <a:cs typeface="Majalla UI"/>
              </a:rPr>
              <a:t>Rickettsiae</a:t>
            </a:r>
            <a:r>
              <a:rPr lang="en-US" sz="3000" dirty="0" smtClean="0">
                <a:latin typeface="Arial Narrow" pitchFamily="34" charset="0"/>
                <a:ea typeface="Majalla UI"/>
                <a:cs typeface="Majalla UI"/>
              </a:rPr>
              <a:t> are sensitive to chloramphenicol &amp; doxycycline</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354</a:t>
            </a:fld>
            <a:endParaRPr lang="ar-SA" altLang="en-US"/>
          </a:p>
        </p:txBody>
      </p:sp>
    </p:spTree>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a:xfrm>
            <a:off x="827088" y="260350"/>
            <a:ext cx="7848600" cy="460375"/>
          </a:xfrm>
        </p:spPr>
        <p:txBody>
          <a:bodyPr>
            <a:noAutofit/>
          </a:bodyPr>
          <a:lstStyle/>
          <a:p>
            <a:pPr fontAlgn="auto">
              <a:spcAft>
                <a:spcPts val="0"/>
              </a:spcAft>
              <a:defRPr/>
            </a:pPr>
            <a:r>
              <a:rPr lang="en-US" altLang="zh-CN" sz="4800" b="1" dirty="0" smtClean="0">
                <a:solidFill>
                  <a:srgbClr val="002060"/>
                </a:solidFill>
                <a:latin typeface="Arial Narrow" pitchFamily="34" charset="0"/>
                <a:ea typeface="SimSun" pitchFamily="2" charset="-122"/>
              </a:rPr>
              <a:t>Pathogenic Mechanism</a:t>
            </a:r>
          </a:p>
        </p:txBody>
      </p:sp>
      <p:sp>
        <p:nvSpPr>
          <p:cNvPr id="423939" name="Rectangle 3"/>
          <p:cNvSpPr>
            <a:spLocks noChangeArrowheads="1"/>
          </p:cNvSpPr>
          <p:nvPr/>
        </p:nvSpPr>
        <p:spPr bwMode="auto">
          <a:xfrm>
            <a:off x="533400" y="2922588"/>
            <a:ext cx="273050" cy="3508375"/>
          </a:xfrm>
          <a:prstGeom prst="rect">
            <a:avLst/>
          </a:prstGeom>
          <a:noFill/>
          <a:ln w="9525">
            <a:noFill/>
            <a:miter lim="800000"/>
            <a:headEnd/>
            <a:tailEnd/>
          </a:ln>
        </p:spPr>
        <p:txBody>
          <a:bodyPr wrap="none">
            <a:spAutoFit/>
          </a:bodyPr>
          <a:lstStyle/>
          <a:p>
            <a:endParaRPr kumimoji="1" lang="zh-CN" altLang="zh-CN">
              <a:latin typeface="Times New Roman" pitchFamily="18" charset="0"/>
              <a:ea typeface="SimSun" pitchFamily="2" charset="-122"/>
            </a:endParaRPr>
          </a:p>
          <a:p>
            <a:endParaRPr kumimoji="1" lang="zh-CN" altLang="zh-CN">
              <a:latin typeface="Times New Roman" pitchFamily="18" charset="0"/>
              <a:ea typeface="SimSun" pitchFamily="2" charset="-122"/>
            </a:endParaRPr>
          </a:p>
          <a:p>
            <a:endParaRPr kumimoji="1" lang="zh-CN" altLang="zh-CN">
              <a:latin typeface="Times New Roman" pitchFamily="18" charset="0"/>
              <a:ea typeface="SimSun" pitchFamily="2" charset="-122"/>
            </a:endParaRPr>
          </a:p>
          <a:p>
            <a:endParaRPr kumimoji="1" lang="zh-CN" altLang="zh-CN">
              <a:latin typeface="Times New Roman" pitchFamily="18" charset="0"/>
              <a:ea typeface="SimSun" pitchFamily="2" charset="-122"/>
            </a:endParaRPr>
          </a:p>
          <a:p>
            <a:endParaRPr kumimoji="1" lang="zh-CN" altLang="zh-CN">
              <a:latin typeface="Times New Roman" pitchFamily="18" charset="0"/>
              <a:ea typeface="SimSun" pitchFamily="2" charset="-122"/>
            </a:endParaRPr>
          </a:p>
          <a:p>
            <a:r>
              <a:rPr kumimoji="1" lang="zh-CN" altLang="zh-CN">
                <a:latin typeface="Times New Roman" pitchFamily="18" charset="0"/>
                <a:ea typeface="SimSun" pitchFamily="2" charset="-122"/>
              </a:rPr>
              <a:t> </a:t>
            </a:r>
          </a:p>
          <a:p>
            <a:endParaRPr kumimoji="1" lang="zh-CN" altLang="zh-CN">
              <a:latin typeface="Times New Roman" pitchFamily="18" charset="0"/>
              <a:ea typeface="SimSun" pitchFamily="2" charset="-122"/>
            </a:endParaRPr>
          </a:p>
          <a:p>
            <a:endParaRPr kumimoji="1" lang="zh-CN" altLang="zh-CN">
              <a:latin typeface="Times New Roman" pitchFamily="18" charset="0"/>
              <a:ea typeface="SimSun" pitchFamily="2" charset="-122"/>
            </a:endParaRPr>
          </a:p>
        </p:txBody>
      </p:sp>
      <p:sp>
        <p:nvSpPr>
          <p:cNvPr id="423940" name="Rectangle 4"/>
          <p:cNvSpPr>
            <a:spLocks noChangeArrowheads="1"/>
          </p:cNvSpPr>
          <p:nvPr/>
        </p:nvSpPr>
        <p:spPr bwMode="auto">
          <a:xfrm>
            <a:off x="1389063" y="1162050"/>
            <a:ext cx="1958975" cy="369888"/>
          </a:xfrm>
          <a:prstGeom prst="rect">
            <a:avLst/>
          </a:prstGeom>
          <a:noFill/>
          <a:ln w="9525">
            <a:solidFill>
              <a:schemeClr val="tx1"/>
            </a:solidFill>
            <a:miter lim="800000"/>
            <a:headEnd/>
            <a:tailEnd/>
          </a:ln>
        </p:spPr>
        <p:txBody>
          <a:bodyPr>
            <a:spAutoFit/>
          </a:bodyPr>
          <a:lstStyle/>
          <a:p>
            <a:r>
              <a:rPr kumimoji="1" lang="en-US" altLang="zh-CN">
                <a:latin typeface="Times New Roman" pitchFamily="18" charset="0"/>
                <a:ea typeface="SimSun" pitchFamily="2" charset="-122"/>
              </a:rPr>
              <a:t>Virulence factors</a:t>
            </a:r>
            <a:r>
              <a:rPr kumimoji="1" lang="zh-CN" altLang="en-US">
                <a:latin typeface="Times New Roman" pitchFamily="18" charset="0"/>
                <a:ea typeface="SimSun" pitchFamily="2" charset="-122"/>
              </a:rPr>
              <a:t>：</a:t>
            </a:r>
          </a:p>
        </p:txBody>
      </p:sp>
      <p:sp>
        <p:nvSpPr>
          <p:cNvPr id="423941" name="Rectangle 5"/>
          <p:cNvSpPr>
            <a:spLocks noChangeArrowheads="1"/>
          </p:cNvSpPr>
          <p:nvPr/>
        </p:nvSpPr>
        <p:spPr bwMode="auto">
          <a:xfrm>
            <a:off x="1371600" y="1851025"/>
            <a:ext cx="1976438" cy="528638"/>
          </a:xfrm>
          <a:prstGeom prst="rect">
            <a:avLst/>
          </a:prstGeom>
          <a:noFill/>
          <a:ln w="9525">
            <a:solidFill>
              <a:schemeClr val="tx1"/>
            </a:solidFill>
            <a:miter lim="800000"/>
            <a:headEnd/>
            <a:tailEnd/>
          </a:ln>
        </p:spPr>
        <p:txBody>
          <a:bodyPr>
            <a:spAutoFit/>
          </a:bodyPr>
          <a:lstStyle/>
          <a:p>
            <a:r>
              <a:rPr kumimoji="1" lang="en-US" altLang="zh-CN">
                <a:latin typeface="Times New Roman" pitchFamily="18" charset="0"/>
                <a:ea typeface="SimSun" pitchFamily="2" charset="-122"/>
              </a:rPr>
              <a:t>Mechanism</a:t>
            </a:r>
            <a:r>
              <a:rPr kumimoji="1" lang="zh-CN" altLang="en-US">
                <a:latin typeface="Times New Roman" pitchFamily="18" charset="0"/>
                <a:ea typeface="SimSun" pitchFamily="2" charset="-122"/>
              </a:rPr>
              <a:t>：</a:t>
            </a:r>
          </a:p>
        </p:txBody>
      </p:sp>
      <p:sp>
        <p:nvSpPr>
          <p:cNvPr id="423942" name="Rectangle 6"/>
          <p:cNvSpPr>
            <a:spLocks noChangeArrowheads="1"/>
          </p:cNvSpPr>
          <p:nvPr/>
        </p:nvSpPr>
        <p:spPr bwMode="auto">
          <a:xfrm>
            <a:off x="3740150" y="2636838"/>
            <a:ext cx="4556125" cy="457200"/>
          </a:xfrm>
          <a:prstGeom prst="rect">
            <a:avLst/>
          </a:prstGeom>
          <a:noFill/>
          <a:ln w="9525">
            <a:noFill/>
            <a:miter lim="800000"/>
            <a:headEnd/>
            <a:tailEnd/>
          </a:ln>
        </p:spPr>
        <p:txBody>
          <a:bodyPr wrap="none">
            <a:spAutoFit/>
          </a:bodyPr>
          <a:lstStyle/>
          <a:p>
            <a:r>
              <a:rPr kumimoji="1" lang="en-US" altLang="zh-CN" sz="2400">
                <a:latin typeface="Times New Roman" pitchFamily="18" charset="0"/>
                <a:ea typeface="SimSun" pitchFamily="2" charset="-122"/>
              </a:rPr>
              <a:t>Local lymph or micro blood vessels</a:t>
            </a:r>
          </a:p>
        </p:txBody>
      </p:sp>
      <p:sp>
        <p:nvSpPr>
          <p:cNvPr id="423943" name="Rectangle 7"/>
          <p:cNvSpPr>
            <a:spLocks noChangeArrowheads="1"/>
          </p:cNvSpPr>
          <p:nvPr/>
        </p:nvSpPr>
        <p:spPr bwMode="auto">
          <a:xfrm>
            <a:off x="3635375" y="3716338"/>
            <a:ext cx="4791075" cy="822325"/>
          </a:xfrm>
          <a:prstGeom prst="rect">
            <a:avLst/>
          </a:prstGeom>
          <a:noFill/>
          <a:ln w="9525">
            <a:noFill/>
            <a:miter lim="800000"/>
            <a:headEnd/>
            <a:tailEnd/>
          </a:ln>
        </p:spPr>
        <p:txBody>
          <a:bodyPr wrap="none">
            <a:spAutoFit/>
          </a:bodyPr>
          <a:lstStyle/>
          <a:p>
            <a:pPr algn="ctr"/>
            <a:r>
              <a:rPr kumimoji="1" lang="en-US" altLang="zh-CN" sz="2400">
                <a:latin typeface="Times New Roman" pitchFamily="18" charset="0"/>
                <a:ea typeface="SimSun" pitchFamily="2" charset="-122"/>
              </a:rPr>
              <a:t>Endothelial cells, micro blood vessels</a:t>
            </a:r>
          </a:p>
          <a:p>
            <a:pPr algn="ctr"/>
            <a:r>
              <a:rPr kumimoji="1" lang="en-US" altLang="zh-CN" sz="2400">
                <a:latin typeface="Times New Roman" pitchFamily="18" charset="0"/>
                <a:ea typeface="SimSun" pitchFamily="2" charset="-122"/>
              </a:rPr>
              <a:t>in whole body</a:t>
            </a:r>
          </a:p>
        </p:txBody>
      </p:sp>
      <p:sp>
        <p:nvSpPr>
          <p:cNvPr id="423944" name="Rectangle 8"/>
          <p:cNvSpPr>
            <a:spLocks noChangeArrowheads="1"/>
          </p:cNvSpPr>
          <p:nvPr/>
        </p:nvSpPr>
        <p:spPr bwMode="auto">
          <a:xfrm>
            <a:off x="4519613" y="5486400"/>
            <a:ext cx="3335337" cy="461963"/>
          </a:xfrm>
          <a:prstGeom prst="rect">
            <a:avLst/>
          </a:prstGeom>
          <a:noFill/>
          <a:ln w="9525">
            <a:noFill/>
            <a:miter lim="800000"/>
            <a:headEnd/>
            <a:tailEnd/>
          </a:ln>
        </p:spPr>
        <p:txBody>
          <a:bodyPr wrap="none">
            <a:spAutoFit/>
          </a:bodyPr>
          <a:lstStyle/>
          <a:p>
            <a:r>
              <a:rPr kumimoji="1" lang="en-US" altLang="zh-CN" sz="2400" b="1">
                <a:solidFill>
                  <a:srgbClr val="7030A0"/>
                </a:solidFill>
                <a:latin typeface="Arial Narrow" pitchFamily="34" charset="0"/>
                <a:ea typeface="SimSun" pitchFamily="2" charset="-122"/>
              </a:rPr>
              <a:t>Fever, rash, headache, etc</a:t>
            </a:r>
          </a:p>
        </p:txBody>
      </p:sp>
      <p:sp>
        <p:nvSpPr>
          <p:cNvPr id="423945" name="Rectangle 9"/>
          <p:cNvSpPr>
            <a:spLocks noChangeArrowheads="1"/>
          </p:cNvSpPr>
          <p:nvPr/>
        </p:nvSpPr>
        <p:spPr bwMode="auto">
          <a:xfrm>
            <a:off x="6227763" y="3276600"/>
            <a:ext cx="2085975" cy="457200"/>
          </a:xfrm>
          <a:prstGeom prst="rect">
            <a:avLst/>
          </a:prstGeom>
          <a:noFill/>
          <a:ln w="9525">
            <a:noFill/>
            <a:miter lim="800000"/>
            <a:headEnd/>
            <a:tailEnd/>
          </a:ln>
        </p:spPr>
        <p:txBody>
          <a:bodyPr wrap="none">
            <a:spAutoFit/>
          </a:bodyPr>
          <a:lstStyle/>
          <a:p>
            <a:r>
              <a:rPr kumimoji="1" lang="zh-CN" altLang="zh-CN" sz="2400">
                <a:latin typeface="Times New Roman" pitchFamily="18" charset="0"/>
                <a:ea typeface="SimSun" pitchFamily="2" charset="-122"/>
              </a:rPr>
              <a:t>(</a:t>
            </a:r>
            <a:r>
              <a:rPr kumimoji="1" lang="en-US" altLang="zh-CN" sz="2400">
                <a:latin typeface="Times New Roman" pitchFamily="18" charset="0"/>
                <a:ea typeface="SimSun" pitchFamily="2" charset="-122"/>
              </a:rPr>
              <a:t>1</a:t>
            </a:r>
            <a:r>
              <a:rPr kumimoji="1" lang="en-US" altLang="zh-CN" sz="2400" baseline="30000">
                <a:latin typeface="Times New Roman" pitchFamily="18" charset="0"/>
                <a:ea typeface="SimSun" pitchFamily="2" charset="-122"/>
              </a:rPr>
              <a:t>st</a:t>
            </a:r>
            <a:r>
              <a:rPr kumimoji="1" lang="en-US" altLang="zh-CN" sz="2400">
                <a:latin typeface="Times New Roman" pitchFamily="18" charset="0"/>
                <a:ea typeface="SimSun" pitchFamily="2" charset="-122"/>
              </a:rPr>
              <a:t> bacteremia)</a:t>
            </a:r>
          </a:p>
        </p:txBody>
      </p:sp>
      <p:sp>
        <p:nvSpPr>
          <p:cNvPr id="423946" name="Rectangle 10"/>
          <p:cNvSpPr>
            <a:spLocks noChangeArrowheads="1"/>
          </p:cNvSpPr>
          <p:nvPr/>
        </p:nvSpPr>
        <p:spPr bwMode="auto">
          <a:xfrm>
            <a:off x="6227763" y="4724400"/>
            <a:ext cx="2152650" cy="457200"/>
          </a:xfrm>
          <a:prstGeom prst="rect">
            <a:avLst/>
          </a:prstGeom>
          <a:noFill/>
          <a:ln w="9525">
            <a:noFill/>
            <a:miter lim="800000"/>
            <a:headEnd/>
            <a:tailEnd/>
          </a:ln>
        </p:spPr>
        <p:txBody>
          <a:bodyPr wrap="none">
            <a:spAutoFit/>
          </a:bodyPr>
          <a:lstStyle/>
          <a:p>
            <a:r>
              <a:rPr kumimoji="1" lang="zh-CN" altLang="zh-CN" sz="2400">
                <a:latin typeface="Times New Roman" pitchFamily="18" charset="0"/>
                <a:ea typeface="SimSun" pitchFamily="2" charset="-122"/>
              </a:rPr>
              <a:t>(</a:t>
            </a:r>
            <a:r>
              <a:rPr kumimoji="1" lang="zh-CN" altLang="en-US" sz="2400">
                <a:latin typeface="Times New Roman" pitchFamily="18" charset="0"/>
                <a:ea typeface="SimSun" pitchFamily="2" charset="-122"/>
              </a:rPr>
              <a:t>2</a:t>
            </a:r>
            <a:r>
              <a:rPr kumimoji="1" lang="en-US" altLang="zh-CN" sz="2400" baseline="30000">
                <a:latin typeface="Times New Roman" pitchFamily="18" charset="0"/>
                <a:ea typeface="SimSun" pitchFamily="2" charset="-122"/>
              </a:rPr>
              <a:t>nd</a:t>
            </a:r>
            <a:r>
              <a:rPr kumimoji="1" lang="en-US" altLang="zh-CN" sz="2400">
                <a:latin typeface="Times New Roman" pitchFamily="18" charset="0"/>
                <a:ea typeface="SimSun" pitchFamily="2" charset="-122"/>
              </a:rPr>
              <a:t> bacteremia)</a:t>
            </a:r>
          </a:p>
        </p:txBody>
      </p:sp>
      <p:sp>
        <p:nvSpPr>
          <p:cNvPr id="423947" name="Rectangle 11"/>
          <p:cNvSpPr>
            <a:spLocks noChangeArrowheads="1"/>
          </p:cNvSpPr>
          <p:nvPr/>
        </p:nvSpPr>
        <p:spPr bwMode="auto">
          <a:xfrm>
            <a:off x="3549650" y="6092825"/>
            <a:ext cx="4791075" cy="457200"/>
          </a:xfrm>
          <a:prstGeom prst="rect">
            <a:avLst/>
          </a:prstGeom>
          <a:noFill/>
          <a:ln w="9525">
            <a:noFill/>
            <a:miter lim="800000"/>
            <a:headEnd/>
            <a:tailEnd/>
          </a:ln>
        </p:spPr>
        <p:txBody>
          <a:bodyPr wrap="none">
            <a:spAutoFit/>
          </a:bodyPr>
          <a:lstStyle/>
          <a:p>
            <a:r>
              <a:rPr kumimoji="1" lang="en-US" altLang="zh-CN" sz="2400" dirty="0">
                <a:latin typeface="Times New Roman" pitchFamily="18" charset="0"/>
                <a:ea typeface="SimSun" pitchFamily="2" charset="-122"/>
              </a:rPr>
              <a:t>Endothelial cells, micro blood vessels</a:t>
            </a:r>
          </a:p>
        </p:txBody>
      </p:sp>
      <p:sp>
        <p:nvSpPr>
          <p:cNvPr id="5132" name="Line 12"/>
          <p:cNvSpPr>
            <a:spLocks noChangeShapeType="1"/>
          </p:cNvSpPr>
          <p:nvPr/>
        </p:nvSpPr>
        <p:spPr bwMode="auto">
          <a:xfrm flipH="1">
            <a:off x="6022975" y="3068638"/>
            <a:ext cx="0" cy="668337"/>
          </a:xfrm>
          <a:prstGeom prst="line">
            <a:avLst/>
          </a:prstGeom>
          <a:ln>
            <a:headEnd/>
            <a:tailEnd type="triangle" w="med" len="med"/>
          </a:ln>
        </p:spPr>
        <p:style>
          <a:lnRef idx="3">
            <a:schemeClr val="accent3"/>
          </a:lnRef>
          <a:fillRef idx="0">
            <a:schemeClr val="accent3"/>
          </a:fillRef>
          <a:effectRef idx="2">
            <a:schemeClr val="accent3"/>
          </a:effectRef>
          <a:fontRef idx="minor">
            <a:schemeClr val="tx1"/>
          </a:fontRef>
        </p:style>
        <p:txBody>
          <a:bodyPr wrap="none" anchor="ctr"/>
          <a:lstStyle/>
          <a:p>
            <a:pPr>
              <a:defRPr/>
            </a:pPr>
            <a:endParaRPr lang="en-US"/>
          </a:p>
        </p:txBody>
      </p:sp>
      <p:sp>
        <p:nvSpPr>
          <p:cNvPr id="5133" name="Line 13"/>
          <p:cNvSpPr>
            <a:spLocks noChangeShapeType="1"/>
          </p:cNvSpPr>
          <p:nvPr/>
        </p:nvSpPr>
        <p:spPr bwMode="auto">
          <a:xfrm>
            <a:off x="6022975" y="4508500"/>
            <a:ext cx="0" cy="990600"/>
          </a:xfrm>
          <a:prstGeom prst="line">
            <a:avLst/>
          </a:prstGeom>
          <a:ln>
            <a:headEnd/>
            <a:tailEnd type="triangle" w="med" len="med"/>
          </a:ln>
        </p:spPr>
        <p:style>
          <a:lnRef idx="3">
            <a:schemeClr val="accent3"/>
          </a:lnRef>
          <a:fillRef idx="0">
            <a:schemeClr val="accent3"/>
          </a:fillRef>
          <a:effectRef idx="2">
            <a:schemeClr val="accent3"/>
          </a:effectRef>
          <a:fontRef idx="minor">
            <a:schemeClr val="tx1"/>
          </a:fontRef>
        </p:style>
        <p:txBody>
          <a:bodyPr wrap="none" anchor="ctr"/>
          <a:lstStyle/>
          <a:p>
            <a:pPr>
              <a:defRPr/>
            </a:pPr>
            <a:endParaRPr lang="en-US"/>
          </a:p>
        </p:txBody>
      </p:sp>
      <p:sp>
        <p:nvSpPr>
          <p:cNvPr id="5134" name="Line 14"/>
          <p:cNvSpPr>
            <a:spLocks noChangeShapeType="1"/>
          </p:cNvSpPr>
          <p:nvPr/>
        </p:nvSpPr>
        <p:spPr bwMode="auto">
          <a:xfrm>
            <a:off x="6022975" y="2276475"/>
            <a:ext cx="0" cy="457200"/>
          </a:xfrm>
          <a:prstGeom prst="line">
            <a:avLst/>
          </a:prstGeom>
          <a:ln>
            <a:headEnd/>
            <a:tailEnd type="triangle" w="med" len="med"/>
          </a:ln>
        </p:spPr>
        <p:style>
          <a:lnRef idx="3">
            <a:schemeClr val="accent3"/>
          </a:lnRef>
          <a:fillRef idx="0">
            <a:schemeClr val="accent3"/>
          </a:fillRef>
          <a:effectRef idx="2">
            <a:schemeClr val="accent3"/>
          </a:effectRef>
          <a:fontRef idx="minor">
            <a:schemeClr val="tx1"/>
          </a:fontRef>
        </p:style>
        <p:txBody>
          <a:bodyPr wrap="none" anchor="ctr"/>
          <a:lstStyle/>
          <a:p>
            <a:pPr>
              <a:defRPr/>
            </a:pPr>
            <a:endParaRPr lang="en-US"/>
          </a:p>
        </p:txBody>
      </p:sp>
      <p:sp>
        <p:nvSpPr>
          <p:cNvPr id="5135" name="Rectangle 15"/>
          <p:cNvSpPr>
            <a:spLocks noChangeArrowheads="1"/>
          </p:cNvSpPr>
          <p:nvPr/>
        </p:nvSpPr>
        <p:spPr bwMode="auto">
          <a:xfrm>
            <a:off x="3540125" y="1196975"/>
            <a:ext cx="5451475" cy="461963"/>
          </a:xfrm>
          <a:prstGeom prst="rect">
            <a:avLst/>
          </a:prstGeom>
          <a:ln/>
        </p:spPr>
        <p:style>
          <a:lnRef idx="2">
            <a:schemeClr val="accent1"/>
          </a:lnRef>
          <a:fillRef idx="1">
            <a:schemeClr val="lt1"/>
          </a:fillRef>
          <a:effectRef idx="0">
            <a:schemeClr val="accent1"/>
          </a:effectRef>
          <a:fontRef idx="minor">
            <a:schemeClr val="dk1"/>
          </a:fontRef>
        </p:style>
        <p:txBody>
          <a:bodyPr wrap="none">
            <a:spAutoFit/>
          </a:bodyPr>
          <a:lstStyle/>
          <a:p>
            <a:pPr algn="just" rtl="0">
              <a:defRPr/>
            </a:pPr>
            <a:r>
              <a:rPr kumimoji="1" lang="en-US" altLang="zh-CN" sz="2400" b="1" dirty="0">
                <a:solidFill>
                  <a:srgbClr val="7030A0"/>
                </a:solidFill>
                <a:latin typeface="Times New Roman" pitchFamily="18" charset="0"/>
                <a:ea typeface="SimSun" pitchFamily="2" charset="-122"/>
              </a:rPr>
              <a:t>Endotoxin, Phospholipase A, slime layer</a:t>
            </a:r>
          </a:p>
        </p:txBody>
      </p:sp>
      <p:sp>
        <p:nvSpPr>
          <p:cNvPr id="5136" name="Rectangle 16"/>
          <p:cNvSpPr>
            <a:spLocks noChangeArrowheads="1"/>
          </p:cNvSpPr>
          <p:nvPr/>
        </p:nvSpPr>
        <p:spPr bwMode="auto">
          <a:xfrm>
            <a:off x="4357688" y="1844675"/>
            <a:ext cx="3567112" cy="457200"/>
          </a:xfrm>
          <a:prstGeom prst="rect">
            <a:avLst/>
          </a:prstGeom>
          <a:ln/>
        </p:spPr>
        <p:style>
          <a:lnRef idx="3">
            <a:schemeClr val="lt1"/>
          </a:lnRef>
          <a:fillRef idx="1">
            <a:schemeClr val="accent3"/>
          </a:fillRef>
          <a:effectRef idx="1">
            <a:schemeClr val="accent3"/>
          </a:effectRef>
          <a:fontRef idx="minor">
            <a:schemeClr val="lt1"/>
          </a:fontRef>
        </p:style>
        <p:txBody>
          <a:bodyPr wrap="none">
            <a:spAutoFit/>
          </a:bodyPr>
          <a:lstStyle/>
          <a:p>
            <a:pPr>
              <a:defRPr/>
            </a:pPr>
            <a:r>
              <a:rPr kumimoji="1" lang="en-US" altLang="zh-CN" sz="2400" dirty="0">
                <a:latin typeface="Times New Roman" pitchFamily="18" charset="0"/>
                <a:ea typeface="SimSun" pitchFamily="2" charset="-122"/>
              </a:rPr>
              <a:t>Bites or </a:t>
            </a:r>
            <a:r>
              <a:rPr kumimoji="1" lang="en-US" altLang="zh-CN" sz="2400" dirty="0" err="1">
                <a:latin typeface="Times New Roman" pitchFamily="18" charset="0"/>
                <a:ea typeface="SimSun" pitchFamily="2" charset="-122"/>
              </a:rPr>
              <a:t>faeces</a:t>
            </a:r>
            <a:r>
              <a:rPr kumimoji="1" lang="en-US" altLang="zh-CN" sz="2400" dirty="0">
                <a:latin typeface="Times New Roman" pitchFamily="18" charset="0"/>
                <a:ea typeface="SimSun" pitchFamily="2" charset="-122"/>
              </a:rPr>
              <a:t> of arthropod</a:t>
            </a:r>
          </a:p>
        </p:txBody>
      </p:sp>
      <p:sp>
        <p:nvSpPr>
          <p:cNvPr id="423953" name="Rectangle 17"/>
          <p:cNvSpPr>
            <a:spLocks noChangeArrowheads="1"/>
          </p:cNvSpPr>
          <p:nvPr/>
        </p:nvSpPr>
        <p:spPr bwMode="auto">
          <a:xfrm>
            <a:off x="1476375" y="6021388"/>
            <a:ext cx="1871663" cy="528637"/>
          </a:xfrm>
          <a:prstGeom prst="rect">
            <a:avLst/>
          </a:prstGeom>
          <a:noFill/>
          <a:ln w="9525">
            <a:solidFill>
              <a:schemeClr val="tx1"/>
            </a:solidFill>
            <a:miter lim="800000"/>
            <a:headEnd/>
            <a:tailEnd/>
          </a:ln>
        </p:spPr>
        <p:txBody>
          <a:bodyPr>
            <a:spAutoFit/>
          </a:bodyPr>
          <a:lstStyle/>
          <a:p>
            <a:r>
              <a:rPr kumimoji="1" lang="en-US" altLang="zh-CN">
                <a:latin typeface="Times New Roman" pitchFamily="18" charset="0"/>
                <a:ea typeface="SimSun" pitchFamily="2" charset="-122"/>
              </a:rPr>
              <a:t>Targets:</a:t>
            </a:r>
          </a:p>
        </p:txBody>
      </p:sp>
      <p:sp>
        <p:nvSpPr>
          <p:cNvPr id="423954" name="Line 19"/>
          <p:cNvSpPr>
            <a:spLocks noChangeShapeType="1"/>
          </p:cNvSpPr>
          <p:nvPr/>
        </p:nvSpPr>
        <p:spPr bwMode="auto">
          <a:xfrm>
            <a:off x="3276600" y="6019800"/>
            <a:ext cx="5327650" cy="1588"/>
          </a:xfrm>
          <a:prstGeom prst="line">
            <a:avLst/>
          </a:prstGeom>
          <a:noFill/>
          <a:ln w="9525">
            <a:solidFill>
              <a:schemeClr val="tx1"/>
            </a:solidFill>
            <a:round/>
            <a:headEnd/>
            <a:tailEnd/>
          </a:ln>
        </p:spPr>
        <p:txBody>
          <a:bodyPr wrap="none" anchor="ctr"/>
          <a:lstStyle/>
          <a:p>
            <a:endParaRPr lang="ar-SA"/>
          </a:p>
        </p:txBody>
      </p:sp>
      <p:sp>
        <p:nvSpPr>
          <p:cNvPr id="423955" name="Line 20"/>
          <p:cNvSpPr>
            <a:spLocks noChangeShapeType="1"/>
          </p:cNvSpPr>
          <p:nvPr/>
        </p:nvSpPr>
        <p:spPr bwMode="auto">
          <a:xfrm flipH="1">
            <a:off x="3348038" y="1628775"/>
            <a:ext cx="0" cy="4392613"/>
          </a:xfrm>
          <a:prstGeom prst="line">
            <a:avLst/>
          </a:prstGeom>
          <a:noFill/>
          <a:ln w="9525">
            <a:solidFill>
              <a:schemeClr val="tx1"/>
            </a:solidFill>
            <a:round/>
            <a:headEnd/>
            <a:tailEnd/>
          </a:ln>
        </p:spPr>
        <p:txBody>
          <a:bodyPr wrap="none" anchor="ctr"/>
          <a:lstStyle/>
          <a:p>
            <a:endParaRPr lang="ar-SA"/>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355</a:t>
            </a:fld>
            <a:endParaRPr lang="ar-SA" altLang="en-US"/>
          </a:p>
        </p:txBody>
      </p:sp>
    </p:spTree>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76200"/>
            <a:ext cx="7772400" cy="609600"/>
          </a:xfrm>
        </p:spPr>
        <p:txBody>
          <a:bodyPr>
            <a:normAutofit fontScale="90000"/>
          </a:bodyPr>
          <a:lstStyle/>
          <a:p>
            <a:pPr>
              <a:defRPr/>
            </a:pPr>
            <a:r>
              <a:rPr lang="en-US" b="1" dirty="0" err="1" smtClean="0">
                <a:solidFill>
                  <a:srgbClr val="002060"/>
                </a:solidFill>
                <a:latin typeface="Arial Narrow" pitchFamily="34" charset="0"/>
              </a:rPr>
              <a:t>Rickettsial</a:t>
            </a:r>
            <a:r>
              <a:rPr lang="en-US" b="1" dirty="0" smtClean="0">
                <a:solidFill>
                  <a:srgbClr val="002060"/>
                </a:solidFill>
                <a:latin typeface="Arial Narrow" pitchFamily="34" charset="0"/>
              </a:rPr>
              <a:t> Diseases: 1-Typhus Group</a:t>
            </a:r>
            <a:endParaRPr lang="ar-SA" dirty="0">
              <a:solidFill>
                <a:srgbClr val="002060"/>
              </a:solidFill>
            </a:endParaRPr>
          </a:p>
        </p:txBody>
      </p:sp>
      <p:graphicFrame>
        <p:nvGraphicFramePr>
          <p:cNvPr id="5" name="Content Placeholder 4"/>
          <p:cNvGraphicFramePr>
            <a:graphicFrameLocks noGrp="1"/>
          </p:cNvGraphicFramePr>
          <p:nvPr>
            <p:ph type="tbl" idx="1"/>
          </p:nvPr>
        </p:nvGraphicFramePr>
        <p:xfrm>
          <a:off x="304800" y="762000"/>
          <a:ext cx="8458201" cy="5805713"/>
        </p:xfrm>
        <a:graphic>
          <a:graphicData uri="http://schemas.openxmlformats.org/drawingml/2006/table">
            <a:tbl>
              <a:tblPr firstRow="1" bandRow="1">
                <a:tableStyleId>{5940675A-B579-460E-94D1-54222C63F5DA}</a:tableStyleId>
              </a:tblPr>
              <a:tblGrid>
                <a:gridCol w="1544541"/>
                <a:gridCol w="4068629"/>
                <a:gridCol w="2845031"/>
              </a:tblGrid>
              <a:tr h="518106">
                <a:tc>
                  <a:txBody>
                    <a:bodyPr/>
                    <a:lstStyle/>
                    <a:p>
                      <a:endParaRPr lang="en-US" sz="2000" dirty="0">
                        <a:latin typeface="Arial Narrow" pitchFamily="34" charset="0"/>
                      </a:endParaRPr>
                    </a:p>
                  </a:txBody>
                  <a:tcPr marL="81103" marR="81103" marT="45707" marB="45707"/>
                </a:tc>
                <a:tc>
                  <a:txBody>
                    <a:bodyPr/>
                    <a:lstStyle/>
                    <a:p>
                      <a:r>
                        <a:rPr lang="en-US" sz="2800" b="1" dirty="0" smtClean="0">
                          <a:solidFill>
                            <a:srgbClr val="7030A0"/>
                          </a:solidFill>
                          <a:latin typeface="Arial Narrow" pitchFamily="34" charset="0"/>
                        </a:rPr>
                        <a:t>Epidemic Typhus</a:t>
                      </a:r>
                      <a:endParaRPr lang="en-US" sz="2800" b="1" dirty="0">
                        <a:solidFill>
                          <a:srgbClr val="7030A0"/>
                        </a:solidFill>
                        <a:latin typeface="Arial Narrow" pitchFamily="34" charset="0"/>
                      </a:endParaRPr>
                    </a:p>
                  </a:txBody>
                  <a:tcPr marL="81103" marR="81103" marT="45707" marB="45707"/>
                </a:tc>
                <a:tc>
                  <a:txBody>
                    <a:bodyPr/>
                    <a:lstStyle/>
                    <a:p>
                      <a:r>
                        <a:rPr lang="en-US" sz="2800" b="1" dirty="0" smtClean="0">
                          <a:solidFill>
                            <a:srgbClr val="7030A0"/>
                          </a:solidFill>
                          <a:latin typeface="Arial Narrow" pitchFamily="34" charset="0"/>
                        </a:rPr>
                        <a:t>Endemic Typhus</a:t>
                      </a:r>
                      <a:endParaRPr lang="en-US" sz="2800" b="1" dirty="0">
                        <a:solidFill>
                          <a:srgbClr val="7030A0"/>
                        </a:solidFill>
                        <a:latin typeface="Arial Narrow" pitchFamily="34" charset="0"/>
                      </a:endParaRPr>
                    </a:p>
                  </a:txBody>
                  <a:tcPr marL="81103" marR="81103" marT="45707" marB="45707"/>
                </a:tc>
              </a:tr>
              <a:tr h="457150">
                <a:tc>
                  <a:txBody>
                    <a:bodyPr/>
                    <a:lstStyle/>
                    <a:p>
                      <a:r>
                        <a:rPr lang="en-US" sz="2000" b="1" dirty="0" smtClean="0">
                          <a:latin typeface="Arial Narrow" pitchFamily="34" charset="0"/>
                        </a:rPr>
                        <a:t>Organism</a:t>
                      </a:r>
                      <a:endParaRPr lang="en-US" sz="2000" b="1" dirty="0">
                        <a:latin typeface="Arial Narrow" pitchFamily="34" charset="0"/>
                      </a:endParaRPr>
                    </a:p>
                  </a:txBody>
                  <a:tcPr marL="81103" marR="81103" marT="45707" marB="45707"/>
                </a:tc>
                <a:tc>
                  <a:txBody>
                    <a:bodyPr/>
                    <a:lstStyle/>
                    <a:p>
                      <a:r>
                        <a:rPr lang="en-US" sz="2400" i="1" dirty="0" smtClean="0">
                          <a:latin typeface="Arial Narrow" pitchFamily="34" charset="0"/>
                        </a:rPr>
                        <a:t>Rickettsia </a:t>
                      </a:r>
                      <a:r>
                        <a:rPr lang="en-US" sz="2400" i="1" dirty="0" err="1" smtClean="0">
                          <a:latin typeface="Arial Narrow" pitchFamily="34" charset="0"/>
                        </a:rPr>
                        <a:t>prowazekii</a:t>
                      </a:r>
                      <a:endParaRPr lang="en-US" sz="2400" i="1" dirty="0">
                        <a:latin typeface="Arial Narrow" pitchFamily="34" charset="0"/>
                      </a:endParaRPr>
                    </a:p>
                  </a:txBody>
                  <a:tcPr marL="81103" marR="81103" marT="45707" marB="45707"/>
                </a:tc>
                <a:tc>
                  <a:txBody>
                    <a:bodyPr/>
                    <a:lstStyle/>
                    <a:p>
                      <a:r>
                        <a:rPr lang="en-US" sz="2400" i="1" dirty="0" smtClean="0">
                          <a:latin typeface="Arial Narrow" pitchFamily="34" charset="0"/>
                        </a:rPr>
                        <a:t>Rickettsia </a:t>
                      </a:r>
                      <a:r>
                        <a:rPr lang="en-US" sz="2400" i="1" dirty="0" err="1" smtClean="0">
                          <a:latin typeface="Arial Narrow" pitchFamily="34" charset="0"/>
                        </a:rPr>
                        <a:t>typhi</a:t>
                      </a:r>
                      <a:endParaRPr lang="en-US" sz="2400" i="1" dirty="0">
                        <a:latin typeface="Arial Narrow" pitchFamily="34" charset="0"/>
                      </a:endParaRPr>
                    </a:p>
                  </a:txBody>
                  <a:tcPr marL="81103" marR="81103" marT="45707" marB="45707"/>
                </a:tc>
              </a:tr>
              <a:tr h="457150">
                <a:tc>
                  <a:txBody>
                    <a:bodyPr/>
                    <a:lstStyle/>
                    <a:p>
                      <a:r>
                        <a:rPr lang="en-US" sz="2000" b="1" dirty="0" smtClean="0">
                          <a:latin typeface="Arial Narrow" pitchFamily="34" charset="0"/>
                        </a:rPr>
                        <a:t>Reservoir</a:t>
                      </a:r>
                      <a:endParaRPr lang="en-US" sz="2000" b="1" dirty="0">
                        <a:latin typeface="Arial Narrow" pitchFamily="34" charset="0"/>
                      </a:endParaRPr>
                    </a:p>
                  </a:txBody>
                  <a:tcPr marL="81103" marR="81103" marT="45707" marB="45707"/>
                </a:tc>
                <a:tc>
                  <a:txBody>
                    <a:bodyPr/>
                    <a:lstStyle/>
                    <a:p>
                      <a:r>
                        <a:rPr lang="en-US" sz="2400" dirty="0" smtClean="0">
                          <a:latin typeface="Arial Narrow" pitchFamily="34" charset="0"/>
                        </a:rPr>
                        <a:t>Human and flying squirrels </a:t>
                      </a:r>
                      <a:endParaRPr lang="en-US" sz="2400" dirty="0">
                        <a:latin typeface="Arial Narrow" pitchFamily="34" charset="0"/>
                      </a:endParaRPr>
                    </a:p>
                  </a:txBody>
                  <a:tcPr marL="81103" marR="81103" marT="45707" marB="45707"/>
                </a:tc>
                <a:tc>
                  <a:txBody>
                    <a:bodyPr/>
                    <a:lstStyle/>
                    <a:p>
                      <a:r>
                        <a:rPr lang="en-US" sz="2400" dirty="0" smtClean="0">
                          <a:latin typeface="Arial Narrow" pitchFamily="34" charset="0"/>
                        </a:rPr>
                        <a:t>Rats and small rodent</a:t>
                      </a:r>
                      <a:endParaRPr lang="en-US" sz="2400" dirty="0">
                        <a:latin typeface="Arial Narrow" pitchFamily="34" charset="0"/>
                      </a:endParaRPr>
                    </a:p>
                  </a:txBody>
                  <a:tcPr marL="81103" marR="81103" marT="45707" marB="45707"/>
                </a:tc>
              </a:tr>
              <a:tr h="457150">
                <a:tc>
                  <a:txBody>
                    <a:bodyPr/>
                    <a:lstStyle/>
                    <a:p>
                      <a:r>
                        <a:rPr lang="en-US" sz="2000" b="1" dirty="0" smtClean="0">
                          <a:latin typeface="Arial Narrow" pitchFamily="34" charset="0"/>
                        </a:rPr>
                        <a:t>Vector</a:t>
                      </a:r>
                      <a:endParaRPr lang="en-US" sz="2000" b="1" dirty="0">
                        <a:latin typeface="Arial Narrow" pitchFamily="34" charset="0"/>
                      </a:endParaRPr>
                    </a:p>
                  </a:txBody>
                  <a:tcPr marL="81103" marR="81103" marT="45707" marB="45707"/>
                </a:tc>
                <a:tc>
                  <a:txBody>
                    <a:bodyPr/>
                    <a:lstStyle/>
                    <a:p>
                      <a:r>
                        <a:rPr lang="en-US" sz="2400" dirty="0" smtClean="0">
                          <a:latin typeface="Arial Narrow" pitchFamily="34" charset="0"/>
                        </a:rPr>
                        <a:t>Lice borne</a:t>
                      </a:r>
                      <a:endParaRPr lang="en-US" sz="2400" dirty="0">
                        <a:latin typeface="Arial Narrow" pitchFamily="34" charset="0"/>
                      </a:endParaRPr>
                    </a:p>
                  </a:txBody>
                  <a:tcPr marL="81103" marR="81103" marT="45707" marB="45707"/>
                </a:tc>
                <a:tc>
                  <a:txBody>
                    <a:bodyPr/>
                    <a:lstStyle/>
                    <a:p>
                      <a:r>
                        <a:rPr lang="en-US" sz="2400" dirty="0" smtClean="0">
                          <a:latin typeface="Arial Narrow" pitchFamily="34" charset="0"/>
                        </a:rPr>
                        <a:t>Flea borne</a:t>
                      </a:r>
                      <a:endParaRPr lang="en-US" sz="2400" dirty="0">
                        <a:latin typeface="Arial Narrow" pitchFamily="34" charset="0"/>
                      </a:endParaRPr>
                    </a:p>
                  </a:txBody>
                  <a:tcPr marL="81103" marR="81103" marT="45707" marB="45707"/>
                </a:tc>
              </a:tr>
              <a:tr h="822886">
                <a:tc>
                  <a:txBody>
                    <a:bodyPr/>
                    <a:lstStyle/>
                    <a:p>
                      <a:r>
                        <a:rPr lang="en-US" sz="2000" b="1" dirty="0" smtClean="0">
                          <a:latin typeface="Arial Narrow" pitchFamily="34" charset="0"/>
                        </a:rPr>
                        <a:t>Transmission</a:t>
                      </a:r>
                      <a:endParaRPr lang="en-US" sz="2000" b="1" dirty="0">
                        <a:latin typeface="Arial Narrow" pitchFamily="34" charset="0"/>
                      </a:endParaRPr>
                    </a:p>
                  </a:txBody>
                  <a:tcPr marL="81103" marR="81103" marT="45707" marB="45707"/>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Infected louse feces rubbed into broken skin </a:t>
                      </a:r>
                    </a:p>
                  </a:txBody>
                  <a:tcPr marL="81103" marR="81103" marT="45707" marB="45707"/>
                </a:tc>
                <a:tc>
                  <a:txBody>
                    <a:bodyPr/>
                    <a:lstStyle/>
                    <a:p>
                      <a:pPr marL="0" marR="0" lvl="1" indent="0" algn="just"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Infected flea feces rubbed into broken skin</a:t>
                      </a:r>
                    </a:p>
                  </a:txBody>
                  <a:tcPr marL="81103" marR="81103" marT="45707" marB="45707"/>
                </a:tc>
              </a:tr>
              <a:tr h="471935">
                <a:tc>
                  <a:txBody>
                    <a:bodyPr/>
                    <a:lstStyle/>
                    <a:p>
                      <a:r>
                        <a:rPr lang="en-US" sz="2000" b="1" dirty="0" smtClean="0">
                          <a:latin typeface="Arial Narrow" pitchFamily="34" charset="0"/>
                        </a:rPr>
                        <a:t>Inc. period</a:t>
                      </a:r>
                      <a:endParaRPr lang="en-US" sz="2000" b="1" dirty="0">
                        <a:latin typeface="Arial Narrow" pitchFamily="34" charset="0"/>
                      </a:endParaRPr>
                    </a:p>
                  </a:txBody>
                  <a:tcPr marL="81103" marR="81103" marT="45707" marB="45707"/>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8 days</a:t>
                      </a:r>
                    </a:p>
                  </a:txBody>
                  <a:tcPr marL="81103" marR="81103" marT="45707" marB="45707"/>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7-14 days</a:t>
                      </a:r>
                    </a:p>
                  </a:txBody>
                  <a:tcPr marL="81103" marR="81103" marT="45707" marB="45707"/>
                </a:tc>
              </a:tr>
              <a:tr h="700974">
                <a:tc>
                  <a:txBody>
                    <a:bodyPr/>
                    <a:lstStyle/>
                    <a:p>
                      <a:r>
                        <a:rPr lang="en-US" sz="2000" b="1" dirty="0" smtClean="0">
                          <a:latin typeface="Arial Narrow" pitchFamily="34" charset="0"/>
                        </a:rPr>
                        <a:t>Distribution</a:t>
                      </a:r>
                      <a:endParaRPr lang="en-US" sz="2000" b="1" dirty="0">
                        <a:latin typeface="Arial Narrow" pitchFamily="34" charset="0"/>
                      </a:endParaRPr>
                    </a:p>
                  </a:txBody>
                  <a:tcPr marL="81103" marR="81103" marT="45707" marB="45707"/>
                </a:tc>
                <a:tc>
                  <a:txBody>
                    <a:bodyPr/>
                    <a:lstStyle/>
                    <a:p>
                      <a:r>
                        <a:rPr lang="en-US" sz="2400" dirty="0" smtClean="0">
                          <a:latin typeface="Arial Narrow" pitchFamily="34" charset="0"/>
                        </a:rPr>
                        <a:t>Worldwide</a:t>
                      </a:r>
                      <a:endParaRPr lang="en-US" sz="2400" dirty="0">
                        <a:latin typeface="Arial Narrow" pitchFamily="34" charset="0"/>
                      </a:endParaRPr>
                    </a:p>
                  </a:txBody>
                  <a:tcPr marL="81103" marR="81103" marT="45707" marB="45707"/>
                </a:tc>
                <a:tc>
                  <a:txBody>
                    <a:bodyPr/>
                    <a:lstStyle/>
                    <a:p>
                      <a:r>
                        <a:rPr lang="en-US" sz="2400" dirty="0" smtClean="0">
                          <a:latin typeface="Arial Narrow" pitchFamily="34" charset="0"/>
                        </a:rPr>
                        <a:t>worldwide</a:t>
                      </a:r>
                      <a:endParaRPr lang="en-US" sz="2400" dirty="0">
                        <a:latin typeface="Arial Narrow" pitchFamily="34" charset="0"/>
                      </a:endParaRPr>
                    </a:p>
                  </a:txBody>
                  <a:tcPr marL="81103" marR="81103" marT="45707" marB="45707"/>
                </a:tc>
              </a:tr>
              <a:tr h="19200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latin typeface="Arial Narrow" pitchFamily="34" charset="0"/>
                        </a:rPr>
                        <a:t>Clinical</a:t>
                      </a:r>
                    </a:p>
                    <a:p>
                      <a:endParaRPr lang="en-US" sz="2000" b="1" dirty="0">
                        <a:latin typeface="Arial Narrow" pitchFamily="34" charset="0"/>
                      </a:endParaRPr>
                    </a:p>
                  </a:txBody>
                  <a:tcPr marL="81103" marR="81103" marT="45707" marB="45707"/>
                </a:tc>
                <a:tc>
                  <a:txBody>
                    <a:bodyPr/>
                    <a:lstStyle/>
                    <a:p>
                      <a:r>
                        <a:rPr lang="en-US" sz="2400" dirty="0" smtClean="0">
                          <a:latin typeface="Arial Narrow" pitchFamily="34" charset="0"/>
                        </a:rPr>
                        <a:t>Sudden onset of fever &amp;</a:t>
                      </a:r>
                      <a:r>
                        <a:rPr lang="en-US" sz="2400" baseline="0" dirty="0" smtClean="0">
                          <a:latin typeface="Arial Narrow" pitchFamily="34" charset="0"/>
                        </a:rPr>
                        <a:t> </a:t>
                      </a:r>
                      <a:r>
                        <a:rPr lang="en-US" sz="2400" dirty="0" smtClean="0">
                          <a:latin typeface="Arial Narrow" pitchFamily="34" charset="0"/>
                        </a:rPr>
                        <a:t>headache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Rashes which spares the palms, soles and face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Delirium/ stupor</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Gangrene of hands or feet</a:t>
                      </a:r>
                    </a:p>
                  </a:txBody>
                  <a:tcPr marL="81103" marR="81103" marT="45707" marB="45707"/>
                </a:tc>
                <a:tc>
                  <a:txBody>
                    <a:bodyPr/>
                    <a:lstStyle/>
                    <a:p>
                      <a:r>
                        <a:rPr lang="en-US" sz="2400" dirty="0" smtClean="0">
                          <a:latin typeface="Arial Narrow" pitchFamily="34" charset="0"/>
                        </a:rPr>
                        <a:t>Gradual onset of</a:t>
                      </a:r>
                      <a:r>
                        <a:rPr lang="en-US" sz="2400" baseline="0" dirty="0" smtClean="0">
                          <a:latin typeface="Arial Narrow" pitchFamily="34" charset="0"/>
                        </a:rPr>
                        <a:t> </a:t>
                      </a:r>
                      <a:r>
                        <a:rPr lang="en-US" sz="2400" dirty="0" smtClean="0">
                          <a:latin typeface="Arial Narrow" pitchFamily="34" charset="0"/>
                        </a:rPr>
                        <a:t>Fever, </a:t>
                      </a:r>
                      <a:r>
                        <a:rPr lang="en-US" sz="2400" baseline="0" dirty="0" smtClean="0">
                          <a:latin typeface="Arial Narrow" pitchFamily="34" charset="0"/>
                        </a:rPr>
                        <a:t> </a:t>
                      </a:r>
                      <a:r>
                        <a:rPr lang="en-US" sz="2400" dirty="0" smtClean="0">
                          <a:latin typeface="Arial Narrow" pitchFamily="34" charset="0"/>
                        </a:rPr>
                        <a:t>Headache, Rash</a:t>
                      </a:r>
                      <a:endParaRPr lang="en-US" sz="2400" dirty="0">
                        <a:latin typeface="Arial Narrow" pitchFamily="34" charset="0"/>
                      </a:endParaRPr>
                    </a:p>
                  </a:txBody>
                  <a:tcPr marL="81103" marR="81103" marT="45707" marB="45707"/>
                </a:tc>
              </a:tr>
            </a:tbl>
          </a:graphicData>
        </a:graphic>
      </p:graphicFrame>
      <p:sp>
        <p:nvSpPr>
          <p:cNvPr id="4" name="Footer Placeholder 3"/>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AE0F32C-1ABB-422F-855C-B372F7A7AC70}" type="slidenum">
              <a:rPr lang="en-US" smtClean="0"/>
              <a:pPr>
                <a:defRPr/>
              </a:pPr>
              <a:t>356</a:t>
            </a:fld>
            <a:endParaRPr lang="en-US"/>
          </a:p>
        </p:txBody>
      </p:sp>
    </p:spTree>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76200"/>
            <a:ext cx="8915400" cy="609600"/>
          </a:xfrm>
        </p:spPr>
        <p:txBody>
          <a:bodyPr>
            <a:normAutofit fontScale="90000"/>
          </a:bodyPr>
          <a:lstStyle/>
          <a:p>
            <a:pPr>
              <a:defRPr/>
            </a:pPr>
            <a:r>
              <a:rPr lang="en-US" b="1" dirty="0" err="1" smtClean="0">
                <a:solidFill>
                  <a:srgbClr val="002060"/>
                </a:solidFill>
                <a:latin typeface="Arial Narrow" pitchFamily="34" charset="0"/>
              </a:rPr>
              <a:t>Rickettsial</a:t>
            </a:r>
            <a:r>
              <a:rPr lang="en-US" b="1" dirty="0" smtClean="0">
                <a:solidFill>
                  <a:srgbClr val="002060"/>
                </a:solidFill>
                <a:latin typeface="Arial Narrow" pitchFamily="34" charset="0"/>
              </a:rPr>
              <a:t> Diseases:2- Spotted fever Group</a:t>
            </a:r>
            <a:endParaRPr lang="ar-SA" b="1" dirty="0">
              <a:solidFill>
                <a:srgbClr val="002060"/>
              </a:solidFill>
              <a:latin typeface="Arial Narrow" pitchFamily="34" charset="0"/>
            </a:endParaRPr>
          </a:p>
        </p:txBody>
      </p:sp>
      <p:graphicFrame>
        <p:nvGraphicFramePr>
          <p:cNvPr id="5" name="Content Placeholder 4"/>
          <p:cNvGraphicFramePr>
            <a:graphicFrameLocks noGrp="1"/>
          </p:cNvGraphicFramePr>
          <p:nvPr>
            <p:ph type="tbl" idx="1"/>
          </p:nvPr>
        </p:nvGraphicFramePr>
        <p:xfrm>
          <a:off x="76200" y="727075"/>
          <a:ext cx="8991599" cy="6054369"/>
        </p:xfrm>
        <a:graphic>
          <a:graphicData uri="http://schemas.openxmlformats.org/drawingml/2006/table">
            <a:tbl>
              <a:tblPr firstRow="1" bandRow="1">
                <a:tableStyleId>{5940675A-B579-460E-94D1-54222C63F5DA}</a:tableStyleId>
              </a:tblPr>
              <a:tblGrid>
                <a:gridCol w="1961803"/>
                <a:gridCol w="4215035"/>
                <a:gridCol w="2814761"/>
              </a:tblGrid>
              <a:tr h="875742">
                <a:tc>
                  <a:txBody>
                    <a:bodyPr/>
                    <a:lstStyle/>
                    <a:p>
                      <a:endParaRPr lang="en-US" sz="2000" dirty="0">
                        <a:latin typeface="Arial Narrow" pitchFamily="34" charset="0"/>
                      </a:endParaRPr>
                    </a:p>
                  </a:txBody>
                  <a:tcPr marL="83276" marR="83276"/>
                </a:tc>
                <a:tc>
                  <a:txBody>
                    <a:bodyPr/>
                    <a:lstStyle/>
                    <a:p>
                      <a:pPr algn="ctr"/>
                      <a:r>
                        <a:rPr lang="en-US" sz="2800" b="1" dirty="0" smtClean="0">
                          <a:solidFill>
                            <a:srgbClr val="7030A0"/>
                          </a:solidFill>
                          <a:latin typeface="Arial Narrow" pitchFamily="34" charset="0"/>
                        </a:rPr>
                        <a:t>Rocky Mountain Spotted Fever </a:t>
                      </a:r>
                      <a:endParaRPr lang="en-US" sz="2800" b="1" dirty="0">
                        <a:solidFill>
                          <a:srgbClr val="7030A0"/>
                        </a:solidFill>
                        <a:latin typeface="Arial Narrow" pitchFamily="34" charset="0"/>
                      </a:endParaRPr>
                    </a:p>
                  </a:txBody>
                  <a:tcPr marL="83276" marR="83276"/>
                </a:tc>
                <a:tc>
                  <a:txBody>
                    <a:bodyPr/>
                    <a:lstStyle/>
                    <a:p>
                      <a:pPr algn="ctr"/>
                      <a:r>
                        <a:rPr lang="en-US" sz="2800" b="1" dirty="0" smtClean="0">
                          <a:solidFill>
                            <a:srgbClr val="7030A0"/>
                          </a:solidFill>
                          <a:latin typeface="Arial Narrow" pitchFamily="34" charset="0"/>
                        </a:rPr>
                        <a:t>Mediterranean Sea Spotted Fever </a:t>
                      </a:r>
                      <a:endParaRPr lang="en-US" sz="2800" b="1" dirty="0">
                        <a:solidFill>
                          <a:srgbClr val="7030A0"/>
                        </a:solidFill>
                        <a:latin typeface="Arial Narrow" pitchFamily="34" charset="0"/>
                      </a:endParaRPr>
                    </a:p>
                  </a:txBody>
                  <a:tcPr marL="83276" marR="83276"/>
                </a:tc>
              </a:tr>
              <a:tr h="423746">
                <a:tc>
                  <a:txBody>
                    <a:bodyPr/>
                    <a:lstStyle/>
                    <a:p>
                      <a:r>
                        <a:rPr lang="en-US" sz="2000" b="1" dirty="0" smtClean="0">
                          <a:latin typeface="Arial Narrow" pitchFamily="34" charset="0"/>
                        </a:rPr>
                        <a:t>Causative agent</a:t>
                      </a:r>
                      <a:endParaRPr lang="en-US" sz="2000" b="1" dirty="0">
                        <a:latin typeface="Arial Narrow" pitchFamily="34" charset="0"/>
                      </a:endParaRPr>
                    </a:p>
                  </a:txBody>
                  <a:tcPr marL="83276" marR="83276"/>
                </a:tc>
                <a:tc>
                  <a:txBody>
                    <a:bodyPr/>
                    <a:lstStyle/>
                    <a:p>
                      <a:r>
                        <a:rPr lang="en-US" sz="2400" i="1" dirty="0" smtClean="0">
                          <a:latin typeface="Arial Narrow" pitchFamily="34" charset="0"/>
                        </a:rPr>
                        <a:t>Rickettsia </a:t>
                      </a:r>
                      <a:r>
                        <a:rPr lang="en-US" sz="2400" i="1" dirty="0" err="1" smtClean="0">
                          <a:latin typeface="Arial Narrow" pitchFamily="34" charset="0"/>
                        </a:rPr>
                        <a:t>rickettsii</a:t>
                      </a:r>
                      <a:endParaRPr lang="en-US" sz="2400" i="1" dirty="0">
                        <a:latin typeface="Arial Narrow" pitchFamily="34" charset="0"/>
                      </a:endParaRPr>
                    </a:p>
                  </a:txBody>
                  <a:tcPr marL="83276" marR="83276"/>
                </a:tc>
                <a:tc>
                  <a:txBody>
                    <a:bodyPr/>
                    <a:lstStyle/>
                    <a:p>
                      <a:r>
                        <a:rPr lang="en-US" sz="2400" i="1" dirty="0" err="1" smtClean="0">
                          <a:latin typeface="Arial Narrow" pitchFamily="34" charset="0"/>
                        </a:rPr>
                        <a:t>Rickettsia</a:t>
                      </a:r>
                      <a:r>
                        <a:rPr lang="en-US" sz="2400" i="1" dirty="0" smtClean="0">
                          <a:latin typeface="Arial Narrow" pitchFamily="34" charset="0"/>
                        </a:rPr>
                        <a:t> </a:t>
                      </a:r>
                      <a:r>
                        <a:rPr lang="en-US" sz="2400" i="1" dirty="0" err="1" smtClean="0">
                          <a:latin typeface="Arial Narrow" pitchFamily="34" charset="0"/>
                        </a:rPr>
                        <a:t>conorii</a:t>
                      </a:r>
                      <a:endParaRPr lang="en-US" sz="2400" i="1" dirty="0">
                        <a:latin typeface="Arial Narrow" pitchFamily="34" charset="0"/>
                      </a:endParaRPr>
                    </a:p>
                  </a:txBody>
                  <a:tcPr marL="83276" marR="83276"/>
                </a:tc>
              </a:tr>
              <a:tr h="423746">
                <a:tc>
                  <a:txBody>
                    <a:bodyPr/>
                    <a:lstStyle/>
                    <a:p>
                      <a:r>
                        <a:rPr lang="en-US" sz="2000" b="1" dirty="0" smtClean="0">
                          <a:latin typeface="Arial Narrow" pitchFamily="34" charset="0"/>
                        </a:rPr>
                        <a:t>Reservoir</a:t>
                      </a:r>
                      <a:endParaRPr lang="en-US" sz="2000" b="1" dirty="0">
                        <a:latin typeface="Arial Narrow" pitchFamily="34" charset="0"/>
                      </a:endParaRPr>
                    </a:p>
                  </a:txBody>
                  <a:tcPr marL="83276" marR="83276"/>
                </a:tc>
                <a:tc>
                  <a:txBody>
                    <a:bodyPr/>
                    <a:lstStyle/>
                    <a:p>
                      <a:r>
                        <a:rPr lang="en-US" sz="2400" dirty="0" smtClean="0">
                          <a:latin typeface="Arial Narrow" pitchFamily="34" charset="0"/>
                        </a:rPr>
                        <a:t>Dogs, rabbits, &amp; wild rodents</a:t>
                      </a:r>
                      <a:endParaRPr lang="en-US" sz="2400" dirty="0">
                        <a:latin typeface="Arial Narrow" pitchFamily="34" charset="0"/>
                      </a:endParaRPr>
                    </a:p>
                  </a:txBody>
                  <a:tcPr marL="83276" marR="83276"/>
                </a:tc>
                <a:tc>
                  <a:txBody>
                    <a:bodyPr/>
                    <a:lstStyle/>
                    <a:p>
                      <a:r>
                        <a:rPr lang="en-US" sz="2400" dirty="0" smtClean="0">
                          <a:latin typeface="Arial Narrow" pitchFamily="34" charset="0"/>
                        </a:rPr>
                        <a:t>Rodent</a:t>
                      </a:r>
                      <a:endParaRPr lang="en-US" sz="2400" dirty="0">
                        <a:latin typeface="Arial Narrow" pitchFamily="34" charset="0"/>
                      </a:endParaRPr>
                    </a:p>
                  </a:txBody>
                  <a:tcPr marL="83276" marR="83276"/>
                </a:tc>
              </a:tr>
              <a:tr h="423746">
                <a:tc>
                  <a:txBody>
                    <a:bodyPr/>
                    <a:lstStyle/>
                    <a:p>
                      <a:r>
                        <a:rPr lang="en-US" sz="2000" b="1" dirty="0" smtClean="0">
                          <a:latin typeface="Arial Narrow" pitchFamily="34" charset="0"/>
                        </a:rPr>
                        <a:t>Vector</a:t>
                      </a:r>
                      <a:endParaRPr lang="en-US" sz="2000" b="1" dirty="0">
                        <a:latin typeface="Arial Narrow" pitchFamily="34" charset="0"/>
                      </a:endParaRPr>
                    </a:p>
                  </a:txBody>
                  <a:tcPr marL="83276" marR="83276"/>
                </a:tc>
                <a:tc>
                  <a:txBody>
                    <a:bodyPr/>
                    <a:lstStyle/>
                    <a:p>
                      <a:r>
                        <a:rPr lang="en-US" sz="2400" dirty="0" smtClean="0">
                          <a:latin typeface="Arial Narrow" pitchFamily="34" charset="0"/>
                        </a:rPr>
                        <a:t>Tick borne</a:t>
                      </a:r>
                      <a:endParaRPr lang="en-US" sz="2400" dirty="0">
                        <a:latin typeface="Arial Narrow" pitchFamily="34" charset="0"/>
                      </a:endParaRPr>
                    </a:p>
                  </a:txBody>
                  <a:tcPr marL="83276" marR="83276"/>
                </a:tc>
                <a:tc>
                  <a:txBody>
                    <a:bodyPr/>
                    <a:lstStyle/>
                    <a:p>
                      <a:r>
                        <a:rPr lang="en-US" sz="2400" dirty="0" smtClean="0">
                          <a:latin typeface="Arial Narrow" pitchFamily="34" charset="0"/>
                        </a:rPr>
                        <a:t>Tick</a:t>
                      </a:r>
                      <a:r>
                        <a:rPr lang="en-US" sz="2400" baseline="0" dirty="0" smtClean="0">
                          <a:latin typeface="Arial Narrow" pitchFamily="34" charset="0"/>
                        </a:rPr>
                        <a:t> borne</a:t>
                      </a:r>
                      <a:endParaRPr lang="en-US" sz="2400" dirty="0">
                        <a:latin typeface="Arial Narrow" pitchFamily="34" charset="0"/>
                      </a:endParaRPr>
                    </a:p>
                  </a:txBody>
                  <a:tcPr marL="83276" marR="83276"/>
                </a:tc>
              </a:tr>
              <a:tr h="423746">
                <a:tc>
                  <a:txBody>
                    <a:bodyPr/>
                    <a:lstStyle/>
                    <a:p>
                      <a:r>
                        <a:rPr lang="en-US" sz="2000" b="1" dirty="0" smtClean="0">
                          <a:latin typeface="Arial Narrow" pitchFamily="34" charset="0"/>
                        </a:rPr>
                        <a:t>Transmission</a:t>
                      </a:r>
                      <a:endParaRPr lang="en-US" sz="2000" b="1" dirty="0">
                        <a:latin typeface="Arial Narrow" pitchFamily="34" charset="0"/>
                      </a:endParaRPr>
                    </a:p>
                  </a:txBody>
                  <a:tcPr marL="83276" marR="83276"/>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Wild and dog ticks bite </a:t>
                      </a:r>
                    </a:p>
                  </a:txBody>
                  <a:tcPr marL="83276" marR="83276"/>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Arial Narrow" pitchFamily="34" charset="0"/>
                        </a:rPr>
                        <a:t>Tick bite</a:t>
                      </a:r>
                    </a:p>
                  </a:txBody>
                  <a:tcPr marL="83276" marR="83276"/>
                </a:tc>
              </a:tr>
              <a:tr h="762743">
                <a:tc>
                  <a:txBody>
                    <a:bodyPr/>
                    <a:lstStyle/>
                    <a:p>
                      <a:r>
                        <a:rPr lang="en-US" sz="2000" b="1" dirty="0" smtClean="0">
                          <a:latin typeface="Arial Narrow" pitchFamily="34" charset="0"/>
                        </a:rPr>
                        <a:t>Geographic distribution</a:t>
                      </a:r>
                      <a:endParaRPr lang="en-US" sz="2000" b="1" dirty="0">
                        <a:latin typeface="Arial Narrow" pitchFamily="34" charset="0"/>
                      </a:endParaRPr>
                    </a:p>
                  </a:txBody>
                  <a:tcPr marL="83276" marR="83276"/>
                </a:tc>
                <a:tc>
                  <a:txBody>
                    <a:bodyPr/>
                    <a:lstStyle/>
                    <a:p>
                      <a:r>
                        <a:rPr lang="en-US" sz="2400" dirty="0" smtClean="0">
                          <a:latin typeface="Arial Narrow" pitchFamily="34" charset="0"/>
                        </a:rPr>
                        <a:t>USA</a:t>
                      </a:r>
                      <a:endParaRPr lang="en-US" sz="2400" dirty="0">
                        <a:latin typeface="Arial Narrow" pitchFamily="34" charset="0"/>
                      </a:endParaRPr>
                    </a:p>
                  </a:txBody>
                  <a:tcPr marL="83276" marR="83276"/>
                </a:tc>
                <a:tc>
                  <a:txBody>
                    <a:bodyPr/>
                    <a:lstStyle/>
                    <a:p>
                      <a:r>
                        <a:rPr lang="en-US" sz="2400" dirty="0" smtClean="0">
                          <a:latin typeface="Arial Narrow" pitchFamily="34" charset="0"/>
                        </a:rPr>
                        <a:t>Southern Europe, Africa, Middle East</a:t>
                      </a:r>
                      <a:endParaRPr lang="en-US" sz="2400" dirty="0">
                        <a:latin typeface="Arial Narrow" pitchFamily="34" charset="0"/>
                      </a:endParaRPr>
                    </a:p>
                  </a:txBody>
                  <a:tcPr marL="83276" marR="83276"/>
                </a:tc>
              </a:tr>
              <a:tr h="2457729">
                <a:tc>
                  <a:txBody>
                    <a:bodyPr/>
                    <a:lstStyle/>
                    <a:p>
                      <a:r>
                        <a:rPr lang="en-US" sz="2000" b="1" dirty="0" smtClean="0">
                          <a:latin typeface="Arial Narrow" pitchFamily="34" charset="0"/>
                        </a:rPr>
                        <a:t>Clinical</a:t>
                      </a:r>
                      <a:endParaRPr lang="en-US" sz="2000" b="1" dirty="0">
                        <a:latin typeface="Arial Narrow" pitchFamily="34" charset="0"/>
                      </a:endParaRPr>
                    </a:p>
                  </a:txBody>
                  <a:tcPr marL="83276" marR="83276"/>
                </a:tc>
                <a:tc>
                  <a:txBody>
                    <a:bodyPr/>
                    <a:lstStyle/>
                    <a:p>
                      <a:pPr lvl="1" algn="just" rtl="0">
                        <a:buFont typeface="Arial" pitchFamily="34" charset="0"/>
                        <a:buChar char="•"/>
                      </a:pPr>
                      <a:r>
                        <a:rPr lang="en-US" sz="2400" dirty="0" smtClean="0">
                          <a:latin typeface="Arial Narrow" pitchFamily="34" charset="0"/>
                        </a:rPr>
                        <a:t>Fever</a:t>
                      </a:r>
                    </a:p>
                    <a:p>
                      <a:pPr lvl="1" algn="just" rtl="0">
                        <a:buFont typeface="Arial" pitchFamily="34" charset="0"/>
                        <a:buChar char="•"/>
                      </a:pPr>
                      <a:r>
                        <a:rPr lang="en-US" sz="2400" dirty="0" err="1" smtClean="0">
                          <a:latin typeface="Arial Narrow" pitchFamily="34" charset="0"/>
                        </a:rPr>
                        <a:t>Conjunctival</a:t>
                      </a:r>
                      <a:r>
                        <a:rPr lang="en-US" sz="2400" dirty="0" smtClean="0">
                          <a:latin typeface="Arial Narrow" pitchFamily="34" charset="0"/>
                        </a:rPr>
                        <a:t> redness</a:t>
                      </a:r>
                    </a:p>
                    <a:p>
                      <a:pPr lvl="1" algn="just" rtl="0">
                        <a:buFont typeface="Arial" pitchFamily="34" charset="0"/>
                        <a:buChar char="•"/>
                      </a:pPr>
                      <a:r>
                        <a:rPr lang="en-US" sz="2400" dirty="0" smtClean="0">
                          <a:latin typeface="Arial Narrow" pitchFamily="34" charset="0"/>
                        </a:rPr>
                        <a:t>Sever headache</a:t>
                      </a:r>
                    </a:p>
                    <a:p>
                      <a:pPr lvl="1" algn="just" rtl="0">
                        <a:buFont typeface="Arial" pitchFamily="34" charset="0"/>
                        <a:buChar char="•"/>
                      </a:pPr>
                      <a:r>
                        <a:rPr lang="en-US" sz="2400" dirty="0" smtClean="0">
                          <a:latin typeface="Arial Narrow" pitchFamily="34" charset="0"/>
                        </a:rPr>
                        <a:t>Rash on wrests, ankles, soles, palms initially and becomes more generalized later</a:t>
                      </a:r>
                      <a:endParaRPr lang="en-US" sz="2400" dirty="0">
                        <a:latin typeface="Arial Narrow" pitchFamily="34" charset="0"/>
                      </a:endParaRPr>
                    </a:p>
                  </a:txBody>
                  <a:tcPr marL="83276" marR="83276"/>
                </a:tc>
                <a:tc>
                  <a:txBody>
                    <a:bodyPr/>
                    <a:lstStyle/>
                    <a:p>
                      <a:pPr lvl="1" algn="just" rtl="0">
                        <a:buFont typeface="Arial" pitchFamily="34" charset="0"/>
                        <a:buChar char="•"/>
                      </a:pPr>
                      <a:r>
                        <a:rPr lang="en-US" sz="2400" dirty="0" smtClean="0">
                          <a:latin typeface="Arial Narrow" pitchFamily="34" charset="0"/>
                        </a:rPr>
                        <a:t>Fever </a:t>
                      </a:r>
                    </a:p>
                    <a:p>
                      <a:pPr lvl="1" algn="just" rtl="0">
                        <a:buFont typeface="Arial" pitchFamily="34" charset="0"/>
                        <a:buChar char="•"/>
                      </a:pPr>
                      <a:r>
                        <a:rPr lang="en-US" sz="2400" dirty="0" smtClean="0">
                          <a:latin typeface="Arial Narrow" pitchFamily="34" charset="0"/>
                        </a:rPr>
                        <a:t>Severe Headache</a:t>
                      </a:r>
                    </a:p>
                    <a:p>
                      <a:pPr lvl="1" algn="just" rtl="0">
                        <a:buFont typeface="Arial" pitchFamily="34" charset="0"/>
                        <a:buChar char="•"/>
                      </a:pPr>
                      <a:r>
                        <a:rPr lang="en-US" sz="2400" dirty="0" smtClean="0">
                          <a:latin typeface="Arial Narrow" pitchFamily="34" charset="0"/>
                        </a:rPr>
                        <a:t>Rash</a:t>
                      </a:r>
                      <a:endParaRPr lang="en-US" sz="2400" dirty="0">
                        <a:latin typeface="Arial Narrow" pitchFamily="34" charset="0"/>
                      </a:endParaRPr>
                    </a:p>
                  </a:txBody>
                  <a:tcPr marL="83276" marR="83276"/>
                </a:tc>
              </a:tr>
            </a:tbl>
          </a:graphicData>
        </a:graphic>
      </p:graphicFrame>
      <p:sp>
        <p:nvSpPr>
          <p:cNvPr id="4" name="Footer Placeholder 3"/>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BAE0F32C-1ABB-422F-855C-B372F7A7AC70}" type="slidenum">
              <a:rPr lang="en-US" smtClean="0"/>
              <a:pPr>
                <a:defRPr/>
              </a:pPr>
              <a:t>357</a:t>
            </a:fld>
            <a:endParaRPr lang="en-US"/>
          </a:p>
        </p:txBody>
      </p:sp>
    </p:spTree>
  </p:cSld>
  <p:clrMapOvr>
    <a:masterClrMapping/>
  </p:clrMapOvr>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title"/>
          </p:nvPr>
        </p:nvSpPr>
        <p:spPr>
          <a:xfrm>
            <a:off x="304800" y="304800"/>
            <a:ext cx="8534400" cy="609600"/>
          </a:xfrm>
        </p:spPr>
        <p:txBody>
          <a:bodyPr/>
          <a:lstStyle/>
          <a:p>
            <a:r>
              <a:rPr lang="en-US" b="1" dirty="0" err="1" smtClean="0">
                <a:solidFill>
                  <a:srgbClr val="002060"/>
                </a:solidFill>
                <a:latin typeface="Arial Narrow" pitchFamily="34" charset="0"/>
              </a:rPr>
              <a:t>Rickettsial</a:t>
            </a:r>
            <a:r>
              <a:rPr lang="en-US" b="1" dirty="0" smtClean="0">
                <a:solidFill>
                  <a:srgbClr val="002060"/>
                </a:solidFill>
                <a:latin typeface="Arial Narrow" pitchFamily="34" charset="0"/>
              </a:rPr>
              <a:t> Diseases: 3. Trench Fever </a:t>
            </a:r>
          </a:p>
        </p:txBody>
      </p:sp>
      <p:sp>
        <p:nvSpPr>
          <p:cNvPr id="8195" name="Rectangle 3"/>
          <p:cNvSpPr>
            <a:spLocks noGrp="1" noChangeArrowheads="1"/>
          </p:cNvSpPr>
          <p:nvPr>
            <p:ph idx="1"/>
          </p:nvPr>
        </p:nvSpPr>
        <p:spPr>
          <a:xfrm>
            <a:off x="152400" y="1066800"/>
            <a:ext cx="8839200" cy="5562600"/>
          </a:xfrm>
        </p:spPr>
        <p:txBody>
          <a:bodyPr>
            <a:normAutofit lnSpcReduction="10000"/>
          </a:bodyPr>
          <a:lstStyle/>
          <a:p>
            <a:pPr marL="365760" indent="-283464" algn="just" fontAlgn="auto">
              <a:spcAft>
                <a:spcPts val="0"/>
              </a:spcAft>
              <a:buFont typeface="Wingdings 2"/>
              <a:buChar char=""/>
              <a:defRPr/>
            </a:pPr>
            <a:r>
              <a:rPr lang="en-US" sz="2800" b="1" dirty="0" smtClean="0">
                <a:latin typeface="Arial Narrow" pitchFamily="34" charset="0"/>
              </a:rPr>
              <a:t>Also called </a:t>
            </a:r>
            <a:r>
              <a:rPr lang="en-US" sz="2800" b="1" dirty="0">
                <a:solidFill>
                  <a:srgbClr val="0070C0"/>
                </a:solidFill>
                <a:latin typeface="Arial Narrow" pitchFamily="34" charset="0"/>
              </a:rPr>
              <a:t>Five-day fever</a:t>
            </a:r>
            <a:endParaRPr lang="en-US" sz="2800" b="1" dirty="0" smtClean="0">
              <a:latin typeface="Arial Narrow" pitchFamily="34" charset="0"/>
            </a:endParaRPr>
          </a:p>
          <a:p>
            <a:pPr marL="365760" indent="-283464" algn="just" fontAlgn="auto">
              <a:spcAft>
                <a:spcPts val="0"/>
              </a:spcAft>
              <a:buFont typeface="Wingdings 2"/>
              <a:buChar char=""/>
              <a:defRPr/>
            </a:pPr>
            <a:r>
              <a:rPr lang="en-US" sz="2800" b="1" dirty="0" smtClean="0">
                <a:latin typeface="Arial Narrow" pitchFamily="34" charset="0"/>
              </a:rPr>
              <a:t>Causative agent:</a:t>
            </a:r>
            <a:r>
              <a:rPr lang="en-US" sz="2800" dirty="0" smtClean="0">
                <a:latin typeface="Arial Narrow" pitchFamily="34" charset="0"/>
              </a:rPr>
              <a:t> </a:t>
            </a:r>
            <a:r>
              <a:rPr lang="en-US" sz="2800" i="1" dirty="0" err="1" smtClean="0">
                <a:latin typeface="Arial Narrow" pitchFamily="34" charset="0"/>
              </a:rPr>
              <a:t>Bartonella</a:t>
            </a:r>
            <a:r>
              <a:rPr lang="en-US" sz="2800" i="1" dirty="0" smtClean="0">
                <a:latin typeface="Arial Narrow" pitchFamily="34" charset="0"/>
              </a:rPr>
              <a:t> </a:t>
            </a:r>
            <a:r>
              <a:rPr lang="en-US" sz="2800" i="1" dirty="0" err="1" smtClean="0">
                <a:latin typeface="Arial Narrow" pitchFamily="34" charset="0"/>
              </a:rPr>
              <a:t>quintana</a:t>
            </a:r>
            <a:endParaRPr lang="en-US" sz="2800" i="1" dirty="0" smtClean="0">
              <a:latin typeface="Arial Narrow" pitchFamily="34" charset="0"/>
            </a:endParaRPr>
          </a:p>
          <a:p>
            <a:pPr marL="365760" indent="-283464" algn="just" fontAlgn="auto">
              <a:spcAft>
                <a:spcPts val="0"/>
              </a:spcAft>
              <a:buFont typeface="Wingdings 2"/>
              <a:buChar char=""/>
              <a:defRPr/>
            </a:pPr>
            <a:r>
              <a:rPr lang="en-US" sz="2800" b="1" dirty="0" smtClean="0">
                <a:latin typeface="Arial Narrow" pitchFamily="34" charset="0"/>
              </a:rPr>
              <a:t>Reservoir:</a:t>
            </a:r>
            <a:r>
              <a:rPr lang="en-US" sz="2800" dirty="0" smtClean="0">
                <a:latin typeface="Arial Narrow" pitchFamily="34" charset="0"/>
              </a:rPr>
              <a:t> Human only</a:t>
            </a:r>
          </a:p>
          <a:p>
            <a:pPr marL="365760" indent="-283464" algn="just" fontAlgn="auto">
              <a:spcAft>
                <a:spcPts val="0"/>
              </a:spcAft>
              <a:buFont typeface="Wingdings 2"/>
              <a:buChar char=""/>
              <a:defRPr/>
            </a:pPr>
            <a:r>
              <a:rPr lang="en-US" sz="2800" b="1" dirty="0" smtClean="0">
                <a:latin typeface="Arial Narrow" pitchFamily="34" charset="0"/>
              </a:rPr>
              <a:t>Vector:</a:t>
            </a:r>
            <a:r>
              <a:rPr lang="en-US" sz="2800" dirty="0" smtClean="0">
                <a:latin typeface="Arial Narrow" pitchFamily="34" charset="0"/>
              </a:rPr>
              <a:t> Body human louse</a:t>
            </a:r>
          </a:p>
          <a:p>
            <a:pPr marL="365760" indent="-283464" algn="just" fontAlgn="auto">
              <a:spcAft>
                <a:spcPts val="0"/>
              </a:spcAft>
              <a:buFont typeface="Wingdings 2"/>
              <a:buChar char=""/>
              <a:defRPr/>
            </a:pPr>
            <a:r>
              <a:rPr lang="en-US" sz="2800" b="1" dirty="0" smtClean="0">
                <a:latin typeface="Arial Narrow" pitchFamily="34" charset="0"/>
              </a:rPr>
              <a:t>Transmission: </a:t>
            </a:r>
            <a:r>
              <a:rPr lang="en-US" sz="2800" dirty="0" smtClean="0">
                <a:latin typeface="Arial Narrow" pitchFamily="34" charset="0"/>
              </a:rPr>
              <a:t>Via feces of infected body lice being scratched into the skin</a:t>
            </a:r>
          </a:p>
          <a:p>
            <a:pPr marL="365760" indent="-283464" algn="just" fontAlgn="auto">
              <a:spcAft>
                <a:spcPts val="0"/>
              </a:spcAft>
              <a:buFont typeface="Wingdings 2"/>
              <a:buChar char=""/>
              <a:defRPr/>
            </a:pPr>
            <a:r>
              <a:rPr lang="en-US" sz="2800" b="1" dirty="0" smtClean="0">
                <a:latin typeface="Arial Narrow" pitchFamily="34" charset="0"/>
              </a:rPr>
              <a:t>Geographic distribution:</a:t>
            </a:r>
            <a:r>
              <a:rPr lang="en-US" sz="2800" dirty="0" smtClean="0">
                <a:latin typeface="Arial Narrow" pitchFamily="34" charset="0"/>
              </a:rPr>
              <a:t> </a:t>
            </a:r>
          </a:p>
          <a:p>
            <a:pPr marL="365760" indent="-283464" algn="just" fontAlgn="auto">
              <a:spcAft>
                <a:spcPts val="0"/>
              </a:spcAft>
              <a:buFont typeface="Wingdings 2"/>
              <a:buChar char=""/>
              <a:defRPr/>
            </a:pPr>
            <a:r>
              <a:rPr lang="en-US" sz="2800" dirty="0" smtClean="0">
                <a:latin typeface="Arial Narrow" pitchFamily="34" charset="0"/>
              </a:rPr>
              <a:t>Temperate regions and high elevations in the tropics, including South America</a:t>
            </a:r>
          </a:p>
          <a:p>
            <a:pPr marL="365760" indent="-283464" algn="just" fontAlgn="auto">
              <a:spcAft>
                <a:spcPts val="0"/>
              </a:spcAft>
              <a:buFont typeface="Wingdings 2"/>
              <a:buChar char=""/>
              <a:defRPr/>
            </a:pPr>
            <a:r>
              <a:rPr lang="en-US" sz="2800" b="1" dirty="0" smtClean="0">
                <a:latin typeface="Arial Narrow" pitchFamily="34" charset="0"/>
              </a:rPr>
              <a:t>Clinical</a:t>
            </a:r>
          </a:p>
          <a:p>
            <a:pPr marL="640080" lvl="1" indent="-237744" algn="just" fontAlgn="auto">
              <a:spcAft>
                <a:spcPts val="0"/>
              </a:spcAft>
              <a:buFont typeface="Verdana"/>
              <a:buChar char="◦"/>
              <a:defRPr/>
            </a:pPr>
            <a:r>
              <a:rPr lang="en-US" dirty="0" smtClean="0">
                <a:latin typeface="Arial Narrow" pitchFamily="34" charset="0"/>
              </a:rPr>
              <a:t>Fever, Headache and Back pain</a:t>
            </a:r>
          </a:p>
          <a:p>
            <a:pPr marL="640080" lvl="1" indent="-237744" algn="just" fontAlgn="auto">
              <a:spcAft>
                <a:spcPts val="0"/>
              </a:spcAft>
              <a:buFont typeface="Verdana"/>
              <a:buChar char="◦"/>
              <a:defRPr/>
            </a:pPr>
            <a:r>
              <a:rPr lang="en-US" dirty="0" smtClean="0">
                <a:latin typeface="Arial Narrow" pitchFamily="34" charset="0"/>
              </a:rPr>
              <a:t>It lasts for 5 days and recurs at 5 day intervals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358</a:t>
            </a:fld>
            <a:endParaRPr lang="ar-SA" altLang="en-US"/>
          </a:p>
        </p:txBody>
      </p:sp>
    </p:spTree>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a:xfrm>
            <a:off x="457200" y="152400"/>
            <a:ext cx="8229600" cy="533400"/>
          </a:xfrm>
        </p:spPr>
        <p:txBody>
          <a:bodyPr/>
          <a:lstStyle/>
          <a:p>
            <a:r>
              <a:rPr lang="en-US" b="1" dirty="0" err="1" smtClean="0">
                <a:solidFill>
                  <a:srgbClr val="002060"/>
                </a:solidFill>
                <a:latin typeface="Arial Narrow" pitchFamily="34" charset="0"/>
              </a:rPr>
              <a:t>Rickettsial</a:t>
            </a:r>
            <a:r>
              <a:rPr lang="en-US" b="1" dirty="0" smtClean="0">
                <a:solidFill>
                  <a:srgbClr val="002060"/>
                </a:solidFill>
                <a:latin typeface="Arial Narrow" pitchFamily="34" charset="0"/>
              </a:rPr>
              <a:t> Diseases: 4- Q Fever</a:t>
            </a:r>
          </a:p>
        </p:txBody>
      </p:sp>
      <p:sp>
        <p:nvSpPr>
          <p:cNvPr id="9219" name="Rectangle 3"/>
          <p:cNvSpPr>
            <a:spLocks noGrp="1" noChangeArrowheads="1"/>
          </p:cNvSpPr>
          <p:nvPr>
            <p:ph idx="1"/>
          </p:nvPr>
        </p:nvSpPr>
        <p:spPr>
          <a:xfrm>
            <a:off x="76200" y="762000"/>
            <a:ext cx="8915400" cy="5867400"/>
          </a:xfrm>
        </p:spPr>
        <p:txBody>
          <a:bodyPr>
            <a:noAutofit/>
          </a:bodyPr>
          <a:lstStyle/>
          <a:p>
            <a:pPr marL="365760" indent="-283464" algn="just" fontAlgn="auto">
              <a:spcAft>
                <a:spcPts val="0"/>
              </a:spcAft>
              <a:buFont typeface="Wingdings 2"/>
              <a:buChar char=""/>
              <a:defRPr/>
            </a:pPr>
            <a:r>
              <a:rPr lang="en-US" sz="2800" i="1" dirty="0" err="1" smtClean="0">
                <a:latin typeface="Arial Narrow" pitchFamily="34" charset="0"/>
              </a:rPr>
              <a:t>Coxiella</a:t>
            </a:r>
            <a:r>
              <a:rPr lang="en-US" sz="2800" i="1" dirty="0" smtClean="0">
                <a:latin typeface="Arial Narrow" pitchFamily="34" charset="0"/>
              </a:rPr>
              <a:t> </a:t>
            </a:r>
            <a:r>
              <a:rPr lang="en-US" sz="2800" i="1" dirty="0" err="1" smtClean="0">
                <a:latin typeface="Arial Narrow" pitchFamily="34" charset="0"/>
              </a:rPr>
              <a:t>burnetii</a:t>
            </a:r>
            <a:r>
              <a:rPr lang="en-US" sz="2800" i="1" dirty="0" smtClean="0">
                <a:latin typeface="Arial Narrow" pitchFamily="34" charset="0"/>
              </a:rPr>
              <a:t> </a:t>
            </a:r>
            <a:r>
              <a:rPr lang="en-US" sz="2800" dirty="0" smtClean="0">
                <a:latin typeface="Arial Narrow" pitchFamily="34" charset="0"/>
              </a:rPr>
              <a:t>is the causative agent of Q fever. Q from </a:t>
            </a:r>
            <a:r>
              <a:rPr lang="en-US" sz="2800" b="1" u="sng" dirty="0" smtClean="0">
                <a:latin typeface="Arial Narrow" pitchFamily="34" charset="0"/>
              </a:rPr>
              <a:t>Q</a:t>
            </a:r>
            <a:r>
              <a:rPr lang="en-US" sz="2800" dirty="0" smtClean="0">
                <a:latin typeface="Arial Narrow" pitchFamily="34" charset="0"/>
              </a:rPr>
              <a:t>uery</a:t>
            </a:r>
          </a:p>
          <a:p>
            <a:pPr marL="365760" indent="-283464" algn="just" fontAlgn="auto">
              <a:spcAft>
                <a:spcPts val="0"/>
              </a:spcAft>
              <a:buFont typeface="Wingdings 2"/>
              <a:buChar char=""/>
              <a:defRPr/>
            </a:pPr>
            <a:r>
              <a:rPr lang="en-US" sz="2800" b="1" dirty="0" smtClean="0">
                <a:latin typeface="Arial Narrow" pitchFamily="34" charset="0"/>
                <a:cs typeface="Majalla UI"/>
              </a:rPr>
              <a:t>Geographic </a:t>
            </a:r>
            <a:r>
              <a:rPr lang="en-US" sz="2800" b="1" dirty="0">
                <a:latin typeface="Arial Narrow" pitchFamily="34" charset="0"/>
                <a:cs typeface="Majalla UI"/>
              </a:rPr>
              <a:t>distribution:</a:t>
            </a:r>
            <a:r>
              <a:rPr lang="en-US" sz="2800" dirty="0">
                <a:latin typeface="Arial Narrow" pitchFamily="34" charset="0"/>
                <a:cs typeface="Majalla UI"/>
              </a:rPr>
              <a:t> </a:t>
            </a:r>
            <a:r>
              <a:rPr lang="en-US" sz="2800" dirty="0" smtClean="0">
                <a:latin typeface="Arial Narrow" pitchFamily="34" charset="0"/>
                <a:cs typeface="Majalla UI"/>
              </a:rPr>
              <a:t>Worldwide</a:t>
            </a:r>
          </a:p>
          <a:p>
            <a:pPr marL="365760" indent="-283464" algn="just" fontAlgn="auto">
              <a:spcAft>
                <a:spcPts val="0"/>
              </a:spcAft>
              <a:buFont typeface="Wingdings 2"/>
              <a:buChar char=""/>
              <a:defRPr/>
            </a:pPr>
            <a:r>
              <a:rPr lang="en-US" sz="2800" b="1" dirty="0" smtClean="0">
                <a:latin typeface="Arial Narrow" pitchFamily="34" charset="0"/>
                <a:cs typeface="Majalla UI"/>
              </a:rPr>
              <a:t>Clinical</a:t>
            </a:r>
            <a:r>
              <a:rPr lang="en-US" sz="2800" b="1" dirty="0">
                <a:latin typeface="Arial Narrow" pitchFamily="34" charset="0"/>
                <a:cs typeface="Majalla UI"/>
              </a:rPr>
              <a:t>: </a:t>
            </a:r>
            <a:r>
              <a:rPr lang="en-US" sz="2800" dirty="0">
                <a:latin typeface="Arial Narrow" pitchFamily="34" charset="0"/>
                <a:cs typeface="Majalla UI"/>
              </a:rPr>
              <a:t>Fever, Headache, Viral-like </a:t>
            </a:r>
            <a:r>
              <a:rPr lang="en-US" sz="2800" dirty="0" smtClean="0">
                <a:latin typeface="Arial Narrow" pitchFamily="34" charset="0"/>
                <a:cs typeface="Majalla UI"/>
              </a:rPr>
              <a:t>pneumonia, </a:t>
            </a:r>
            <a:r>
              <a:rPr lang="en-US" b="1" u="sng" dirty="0" smtClean="0">
                <a:latin typeface="Arial Narrow" pitchFamily="34" charset="0"/>
                <a:cs typeface="Majalla UI"/>
              </a:rPr>
              <a:t>No </a:t>
            </a:r>
            <a:r>
              <a:rPr lang="en-US" b="1" u="sng" dirty="0">
                <a:latin typeface="Arial Narrow" pitchFamily="34" charset="0"/>
                <a:cs typeface="Majalla UI"/>
              </a:rPr>
              <a:t>Rash</a:t>
            </a:r>
          </a:p>
          <a:p>
            <a:pPr lvl="1" algn="just">
              <a:defRPr/>
            </a:pPr>
            <a:r>
              <a:rPr lang="en-US" dirty="0">
                <a:latin typeface="Arial Narrow" pitchFamily="34" charset="0"/>
                <a:cs typeface="Majalla UI"/>
              </a:rPr>
              <a:t>Complication of Q fever are Hepatitis and </a:t>
            </a:r>
            <a:r>
              <a:rPr lang="en-US" dirty="0" smtClean="0">
                <a:latin typeface="Arial Narrow" pitchFamily="34" charset="0"/>
                <a:cs typeface="Majalla UI"/>
              </a:rPr>
              <a:t>Endocarditis</a:t>
            </a:r>
            <a:endParaRPr lang="en-US" dirty="0" smtClean="0">
              <a:latin typeface="Arial Narrow" pitchFamily="34" charset="0"/>
            </a:endParaRPr>
          </a:p>
          <a:p>
            <a:pPr marL="365760" indent="-283464" algn="just" fontAlgn="auto">
              <a:spcAft>
                <a:spcPts val="0"/>
              </a:spcAft>
              <a:buFont typeface="Wingdings 2"/>
              <a:buChar char=""/>
              <a:defRPr/>
            </a:pPr>
            <a:r>
              <a:rPr lang="en-US" sz="2800" dirty="0" smtClean="0">
                <a:latin typeface="Arial Narrow" pitchFamily="34" charset="0"/>
              </a:rPr>
              <a:t>It </a:t>
            </a:r>
            <a:r>
              <a:rPr lang="en-US" sz="2800" dirty="0">
                <a:latin typeface="Arial Narrow" pitchFamily="34" charset="0"/>
              </a:rPr>
              <a:t>can</a:t>
            </a:r>
            <a:r>
              <a:rPr lang="en-US" sz="2800" i="1" dirty="0">
                <a:latin typeface="Arial Narrow" pitchFamily="34" charset="0"/>
              </a:rPr>
              <a:t> </a:t>
            </a:r>
            <a:r>
              <a:rPr lang="en-US" sz="2800" dirty="0">
                <a:latin typeface="Arial Narrow" pitchFamily="34" charset="0"/>
              </a:rPr>
              <a:t>grow at </a:t>
            </a:r>
            <a:r>
              <a:rPr lang="en-US" sz="2800" b="1" u="sng" dirty="0">
                <a:solidFill>
                  <a:srgbClr val="7030A0"/>
                </a:solidFill>
                <a:latin typeface="Arial Narrow" pitchFamily="34" charset="0"/>
              </a:rPr>
              <a:t>pH 4.5 </a:t>
            </a:r>
            <a:r>
              <a:rPr lang="en-US" sz="2800" dirty="0">
                <a:latin typeface="Arial Narrow" pitchFamily="34" charset="0"/>
              </a:rPr>
              <a:t>within </a:t>
            </a:r>
            <a:r>
              <a:rPr lang="en-US" sz="2800" dirty="0" err="1">
                <a:latin typeface="Arial Narrow" pitchFamily="34" charset="0"/>
              </a:rPr>
              <a:t>phagolysosomes</a:t>
            </a:r>
            <a:endParaRPr lang="en-US" sz="2800" dirty="0">
              <a:latin typeface="Arial Narrow" pitchFamily="34" charset="0"/>
            </a:endParaRPr>
          </a:p>
          <a:p>
            <a:pPr marL="365760" indent="-283464" algn="just" fontAlgn="auto">
              <a:spcAft>
                <a:spcPts val="0"/>
              </a:spcAft>
              <a:buFont typeface="Wingdings 2"/>
              <a:buChar char=""/>
              <a:defRPr/>
            </a:pPr>
            <a:r>
              <a:rPr lang="en-US" sz="2800" i="1" dirty="0" err="1">
                <a:latin typeface="Arial Narrow" pitchFamily="34" charset="0"/>
              </a:rPr>
              <a:t>Coxiella</a:t>
            </a:r>
            <a:r>
              <a:rPr lang="en-US" sz="2800" i="1" dirty="0">
                <a:latin typeface="Arial Narrow" pitchFamily="34" charset="0"/>
              </a:rPr>
              <a:t> </a:t>
            </a:r>
            <a:r>
              <a:rPr lang="en-US" sz="2800" i="1" dirty="0" err="1">
                <a:latin typeface="Arial Narrow" pitchFamily="34" charset="0"/>
              </a:rPr>
              <a:t>burnetii</a:t>
            </a:r>
            <a:r>
              <a:rPr lang="en-US" sz="2800" dirty="0">
                <a:latin typeface="Arial Narrow" pitchFamily="34" charset="0"/>
              </a:rPr>
              <a:t> is unique to the </a:t>
            </a:r>
            <a:r>
              <a:rPr lang="en-US" sz="2800" i="1" dirty="0" err="1">
                <a:latin typeface="Arial Narrow" pitchFamily="34" charset="0"/>
              </a:rPr>
              <a:t>Rickettsiae</a:t>
            </a:r>
            <a:r>
              <a:rPr lang="en-US" sz="2800" dirty="0">
                <a:latin typeface="Arial Narrow" pitchFamily="34" charset="0"/>
              </a:rPr>
              <a:t>  Why???</a:t>
            </a:r>
          </a:p>
          <a:p>
            <a:pPr marL="765810" lvl="1" indent="-283464" algn="just">
              <a:buFont typeface="Wingdings 2"/>
              <a:buChar char=""/>
              <a:defRPr/>
            </a:pPr>
            <a:r>
              <a:rPr lang="en-US" dirty="0">
                <a:latin typeface="Arial Narrow" pitchFamily="34" charset="0"/>
              </a:rPr>
              <a:t>Because like Gram-positive spore formers</a:t>
            </a:r>
          </a:p>
          <a:p>
            <a:pPr marL="765810" lvl="1" indent="-283464" algn="just">
              <a:buFont typeface="Wingdings 2"/>
              <a:buChar char=""/>
              <a:defRPr/>
            </a:pPr>
            <a:r>
              <a:rPr lang="en-US" dirty="0">
                <a:latin typeface="Arial Narrow" pitchFamily="34" charset="0"/>
              </a:rPr>
              <a:t>This endospore confers properties to the bacteria that differ from other </a:t>
            </a:r>
            <a:r>
              <a:rPr lang="en-US" dirty="0" err="1">
                <a:latin typeface="Arial Narrow" pitchFamily="34" charset="0"/>
              </a:rPr>
              <a:t>Rickettsiae</a:t>
            </a:r>
            <a:r>
              <a:rPr lang="en-US" dirty="0">
                <a:latin typeface="Arial Narrow" pitchFamily="34" charset="0"/>
              </a:rPr>
              <a:t>:</a:t>
            </a:r>
          </a:p>
          <a:p>
            <a:pPr marL="1165860" lvl="2" indent="-283464" algn="just">
              <a:buFont typeface="Wingdings 2"/>
              <a:buChar char=""/>
              <a:defRPr/>
            </a:pPr>
            <a:r>
              <a:rPr lang="en-US" sz="2800" dirty="0">
                <a:latin typeface="Arial Narrow" pitchFamily="34" charset="0"/>
              </a:rPr>
              <a:t>This make the organism resistance to heat and drying</a:t>
            </a:r>
          </a:p>
          <a:p>
            <a:pPr marL="1165860" lvl="2" indent="-283464" algn="just">
              <a:buFont typeface="Wingdings 2"/>
              <a:buChar char=""/>
              <a:defRPr/>
            </a:pPr>
            <a:r>
              <a:rPr lang="en-US" sz="2800" dirty="0">
                <a:latin typeface="Arial Narrow" pitchFamily="34" charset="0"/>
              </a:rPr>
              <a:t>Also extracellular </a:t>
            </a:r>
            <a:r>
              <a:rPr lang="en-US" sz="2800" dirty="0" smtClean="0">
                <a:latin typeface="Arial Narrow" pitchFamily="34" charset="0"/>
              </a:rPr>
              <a:t>existence</a:t>
            </a:r>
            <a:endParaRPr lang="en-US" sz="2800" i="1"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359</a:t>
            </a:fld>
            <a:endParaRPr lang="ar-SA"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sz="5400" b="1" noProof="1" smtClean="0">
                <a:solidFill>
                  <a:srgbClr val="CC0000"/>
                </a:solidFill>
              </a:rPr>
              <a:t>INFECTION vs. DISEASE</a:t>
            </a:r>
            <a:endParaRPr lang="en-US" altLang="en-US" sz="5400" smtClean="0"/>
          </a:p>
        </p:txBody>
      </p:sp>
      <p:sp>
        <p:nvSpPr>
          <p:cNvPr id="55299" name="Content Placeholder 2"/>
          <p:cNvSpPr>
            <a:spLocks noGrp="1"/>
          </p:cNvSpPr>
          <p:nvPr>
            <p:ph idx="1"/>
          </p:nvPr>
        </p:nvSpPr>
        <p:spPr>
          <a:xfrm>
            <a:off x="457200" y="1752600"/>
            <a:ext cx="8229600" cy="4419600"/>
          </a:xfrm>
        </p:spPr>
        <p:txBody>
          <a:bodyPr/>
          <a:lstStyle/>
          <a:p>
            <a:pPr algn="just"/>
            <a:r>
              <a:rPr lang="en-US" altLang="en-US" b="1" noProof="1" smtClean="0">
                <a:solidFill>
                  <a:srgbClr val="000099"/>
                </a:solidFill>
              </a:rPr>
              <a:t>INFECTION</a:t>
            </a:r>
            <a:endParaRPr lang="en-US" altLang="en-US" b="1" noProof="1" smtClean="0"/>
          </a:p>
          <a:p>
            <a:pPr lvl="1" algn="just"/>
            <a:r>
              <a:rPr lang="en-US" altLang="en-US" sz="3200" b="1" noProof="1" smtClean="0"/>
              <a:t>Colonization and/or invasion and multiplication of infectious agent in the host with or without the manifestation of disease</a:t>
            </a:r>
          </a:p>
          <a:p>
            <a:pPr algn="just"/>
            <a:r>
              <a:rPr lang="en-US" altLang="en-US" b="1" noProof="1" smtClean="0">
                <a:solidFill>
                  <a:srgbClr val="000099"/>
                </a:solidFill>
              </a:rPr>
              <a:t>DISEASE</a:t>
            </a:r>
            <a:endParaRPr lang="en-US" altLang="en-US" b="1" noProof="1" smtClean="0"/>
          </a:p>
          <a:p>
            <a:pPr lvl="1" algn="just"/>
            <a:r>
              <a:rPr lang="en-US" altLang="en-US" sz="3200" b="1" smtClean="0">
                <a:cs typeface="Arial" pitchFamily="34" charset="0"/>
              </a:rPr>
              <a:t>When infection has detectable clinical consequence</a:t>
            </a:r>
          </a:p>
          <a:p>
            <a:pPr algn="just"/>
            <a:endParaRPr lang="en-US" altLang="en-US" b="1" smtClean="0"/>
          </a:p>
        </p:txBody>
      </p:sp>
      <p:sp>
        <p:nvSpPr>
          <p:cNvPr id="55301"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5302" name="Slide Number Placeholder 5"/>
          <p:cNvSpPr>
            <a:spLocks noGrp="1"/>
          </p:cNvSpPr>
          <p:nvPr>
            <p:ph type="sldNum" sz="quarter" idx="12"/>
          </p:nvPr>
        </p:nvSpPr>
        <p:spPr bwMode="auto">
          <a:noFill/>
          <a:ln>
            <a:miter lim="800000"/>
            <a:headEnd/>
            <a:tailEnd/>
          </a:ln>
        </p:spPr>
        <p:txBody>
          <a:bodyPr/>
          <a:lstStyle/>
          <a:p>
            <a:fld id="{DD1592F5-580E-4DFE-AB60-AE6961CCD8D1}" type="slidenum">
              <a:rPr lang="ar-SA" altLang="en-US" smtClean="0">
                <a:cs typeface="Calibri" pitchFamily="34" charset="0"/>
              </a:rPr>
              <a:pPr/>
              <a:t>36</a:t>
            </a:fld>
            <a:endParaRPr lang="ar-SA" altLang="en-US" smtClean="0">
              <a:cs typeface="Calibri" pitchFamily="34" charset="0"/>
            </a:endParaRPr>
          </a:p>
        </p:txBody>
      </p:sp>
    </p:spTree>
    <p:extLst>
      <p:ext uri="{BB962C8B-B14F-4D97-AF65-F5344CB8AC3E}">
        <p14:creationId xmlns:p14="http://schemas.microsoft.com/office/powerpoint/2010/main" val="4110371480"/>
      </p:ext>
    </p:extLst>
  </p:cSld>
  <p:clrMapOvr>
    <a:masterClrMapping/>
  </p:clrMapOvr>
  <p:transition spd="slow"/>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p:cNvSpPr>
            <a:spLocks noGrp="1" noChangeArrowheads="1"/>
          </p:cNvSpPr>
          <p:nvPr>
            <p:ph type="title"/>
          </p:nvPr>
        </p:nvSpPr>
        <p:spPr/>
        <p:txBody>
          <a:bodyPr/>
          <a:lstStyle/>
          <a:p>
            <a:r>
              <a:rPr lang="en-US" sz="6000" b="1" dirty="0" smtClean="0">
                <a:solidFill>
                  <a:srgbClr val="002060"/>
                </a:solidFill>
                <a:latin typeface="Arial Narrow" pitchFamily="34" charset="0"/>
              </a:rPr>
              <a:t>Q Fever</a:t>
            </a:r>
          </a:p>
        </p:txBody>
      </p:sp>
      <p:sp>
        <p:nvSpPr>
          <p:cNvPr id="429059" name="Rectangle 3"/>
          <p:cNvSpPr>
            <a:spLocks noGrp="1" noChangeArrowheads="1"/>
          </p:cNvSpPr>
          <p:nvPr>
            <p:ph idx="1"/>
          </p:nvPr>
        </p:nvSpPr>
        <p:spPr>
          <a:xfrm>
            <a:off x="152400" y="1371600"/>
            <a:ext cx="8991600" cy="5105400"/>
          </a:xfrm>
        </p:spPr>
        <p:txBody>
          <a:bodyPr/>
          <a:lstStyle/>
          <a:p>
            <a:pPr algn="just"/>
            <a:r>
              <a:rPr lang="en-US" sz="2800" dirty="0" smtClean="0">
                <a:latin typeface="Arial Narrow" pitchFamily="34" charset="0"/>
                <a:ea typeface="Majalla UI"/>
                <a:cs typeface="Majalla UI"/>
              </a:rPr>
              <a:t>Q fever is </a:t>
            </a:r>
            <a:r>
              <a:rPr lang="en-US" sz="2800" dirty="0" err="1" smtClean="0">
                <a:latin typeface="Arial Narrow" pitchFamily="34" charset="0"/>
                <a:ea typeface="Majalla UI"/>
                <a:cs typeface="Majalla UI"/>
              </a:rPr>
              <a:t>zoonotic</a:t>
            </a:r>
            <a:r>
              <a:rPr lang="en-US" sz="2800" dirty="0" smtClean="0">
                <a:latin typeface="Arial Narrow" pitchFamily="34" charset="0"/>
                <a:ea typeface="Majalla UI"/>
                <a:cs typeface="Majalla UI"/>
              </a:rPr>
              <a:t> and occupational disease</a:t>
            </a:r>
            <a:endParaRPr lang="en-US" sz="2800" b="1" dirty="0" smtClean="0">
              <a:latin typeface="Arial Narrow" pitchFamily="34" charset="0"/>
              <a:ea typeface="Majalla UI"/>
              <a:cs typeface="Majalla UI"/>
            </a:endParaRPr>
          </a:p>
          <a:p>
            <a:pPr algn="just"/>
            <a:r>
              <a:rPr lang="en-US" sz="2800" b="1" dirty="0" smtClean="0">
                <a:latin typeface="Arial Narrow" pitchFamily="34" charset="0"/>
                <a:ea typeface="Majalla UI"/>
                <a:cs typeface="Majalla UI"/>
              </a:rPr>
              <a:t>Reservoir:</a:t>
            </a:r>
            <a:r>
              <a:rPr lang="en-US" sz="2800" dirty="0" smtClean="0">
                <a:latin typeface="Arial Narrow" pitchFamily="34" charset="0"/>
                <a:ea typeface="Majalla UI"/>
                <a:cs typeface="Majalla UI"/>
              </a:rPr>
              <a:t> Cattle, sheep and goats</a:t>
            </a:r>
            <a:endParaRPr lang="en-US" sz="2800" b="1" dirty="0" smtClean="0">
              <a:latin typeface="Arial Narrow" pitchFamily="34" charset="0"/>
              <a:ea typeface="Majalla UI"/>
              <a:cs typeface="Majalla UI"/>
            </a:endParaRPr>
          </a:p>
          <a:p>
            <a:pPr algn="just"/>
            <a:r>
              <a:rPr lang="en-US" sz="2800" b="1" u="sng" dirty="0" smtClean="0">
                <a:solidFill>
                  <a:srgbClr val="7030A0"/>
                </a:solidFill>
                <a:latin typeface="Arial Narrow" pitchFamily="34" charset="0"/>
              </a:rPr>
              <a:t>Non-arthropod vector transmission due to</a:t>
            </a:r>
          </a:p>
          <a:p>
            <a:pPr algn="just"/>
            <a:r>
              <a:rPr lang="en-US" sz="2800" i="1" dirty="0" err="1" smtClean="0">
                <a:latin typeface="Arial Narrow" pitchFamily="34" charset="0"/>
              </a:rPr>
              <a:t>Coxiella</a:t>
            </a:r>
            <a:r>
              <a:rPr lang="en-US" sz="2800" i="1" dirty="0" smtClean="0">
                <a:latin typeface="Arial Narrow" pitchFamily="34" charset="0"/>
              </a:rPr>
              <a:t> </a:t>
            </a:r>
            <a:r>
              <a:rPr lang="en-US" sz="2800" i="1" dirty="0" err="1" smtClean="0">
                <a:latin typeface="Arial Narrow" pitchFamily="34" charset="0"/>
              </a:rPr>
              <a:t>burnetii</a:t>
            </a:r>
            <a:r>
              <a:rPr lang="en-US" sz="2800" dirty="0" smtClean="0">
                <a:latin typeface="Arial Narrow" pitchFamily="34" charset="0"/>
              </a:rPr>
              <a:t> grows in Ticks and Cattle</a:t>
            </a:r>
          </a:p>
          <a:p>
            <a:pPr algn="just"/>
            <a:r>
              <a:rPr lang="en-US" sz="2800" dirty="0" smtClean="0">
                <a:latin typeface="Arial Narrow" pitchFamily="34" charset="0"/>
              </a:rPr>
              <a:t>The spores remain viable in;</a:t>
            </a:r>
          </a:p>
          <a:p>
            <a:pPr lvl="1" algn="just"/>
            <a:r>
              <a:rPr lang="en-US" dirty="0" smtClean="0">
                <a:latin typeface="Arial Narrow" pitchFamily="34" charset="0"/>
              </a:rPr>
              <a:t>Dried tick feces deposited in cattle hide and </a:t>
            </a:r>
          </a:p>
          <a:p>
            <a:pPr lvl="1" algn="just"/>
            <a:r>
              <a:rPr lang="en-US" dirty="0" smtClean="0">
                <a:latin typeface="Arial Narrow" pitchFamily="34" charset="0"/>
              </a:rPr>
              <a:t>Dried cow placentas following the birthing</a:t>
            </a:r>
          </a:p>
          <a:p>
            <a:pPr algn="just"/>
            <a:r>
              <a:rPr lang="en-US" sz="2800" dirty="0" smtClean="0">
                <a:latin typeface="Arial Narrow" pitchFamily="34" charset="0"/>
              </a:rPr>
              <a:t>So Pneumonia occurred via inhalation of Spores via</a:t>
            </a:r>
          </a:p>
          <a:p>
            <a:pPr lvl="1" algn="just"/>
            <a:r>
              <a:rPr lang="en-US" dirty="0" smtClean="0">
                <a:latin typeface="Arial Narrow" pitchFamily="34" charset="0"/>
                <a:ea typeface="Majalla UI"/>
                <a:cs typeface="Majalla UI"/>
              </a:rPr>
              <a:t>Airborne transmission of spore from hide or dried placenta or </a:t>
            </a:r>
          </a:p>
          <a:p>
            <a:pPr lvl="1" algn="just"/>
            <a:r>
              <a:rPr lang="en-US" dirty="0" smtClean="0">
                <a:latin typeface="Arial Narrow" pitchFamily="34" charset="0"/>
                <a:ea typeface="Majalla UI"/>
                <a:cs typeface="Majalla UI"/>
              </a:rPr>
              <a:t>Via consumption of spore contaminated unpasteurized milk</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360</a:t>
            </a:fld>
            <a:endParaRPr lang="ar-SA" altLang="en-US"/>
          </a:p>
        </p:txBody>
      </p:sp>
    </p:spTree>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152400"/>
            <a:ext cx="8229600" cy="715963"/>
          </a:xfrm>
        </p:spPr>
        <p:txBody>
          <a:bodyPr>
            <a:noAutofit/>
          </a:bodyPr>
          <a:lstStyle/>
          <a:p>
            <a:pPr fontAlgn="auto">
              <a:spcAft>
                <a:spcPts val="0"/>
              </a:spcAft>
              <a:defRPr/>
            </a:pPr>
            <a:r>
              <a:rPr lang="en-US" sz="5400" b="1" dirty="0" smtClean="0">
                <a:solidFill>
                  <a:srgbClr val="002060"/>
                </a:solidFill>
                <a:latin typeface="Arial Narrow" pitchFamily="34" charset="0"/>
              </a:rPr>
              <a:t> Laboratory diagnosis</a:t>
            </a:r>
          </a:p>
        </p:txBody>
      </p:sp>
      <p:sp>
        <p:nvSpPr>
          <p:cNvPr id="21507" name="Rectangle 3"/>
          <p:cNvSpPr>
            <a:spLocks noGrp="1" noChangeArrowheads="1"/>
          </p:cNvSpPr>
          <p:nvPr>
            <p:ph type="body" sz="half" idx="1"/>
          </p:nvPr>
        </p:nvSpPr>
        <p:spPr>
          <a:xfrm>
            <a:off x="152400" y="914400"/>
            <a:ext cx="8839200" cy="3886200"/>
          </a:xfrm>
        </p:spPr>
        <p:txBody>
          <a:bodyPr>
            <a:normAutofit/>
          </a:bodyPr>
          <a:lstStyle/>
          <a:p>
            <a:pPr algn="just">
              <a:lnSpc>
                <a:spcPts val="2800"/>
              </a:lnSpc>
              <a:defRPr/>
            </a:pPr>
            <a:r>
              <a:rPr lang="en-US" sz="2800" b="1" dirty="0" smtClean="0">
                <a:solidFill>
                  <a:srgbClr val="7030A0"/>
                </a:solidFill>
                <a:latin typeface="Arial Narrow" pitchFamily="34" charset="0"/>
                <a:cs typeface="Majalla UI"/>
              </a:rPr>
              <a:t>Specimen: Blood and/or autopsy (Tissue)</a:t>
            </a:r>
          </a:p>
          <a:p>
            <a:pPr algn="just">
              <a:lnSpc>
                <a:spcPts val="2800"/>
              </a:lnSpc>
              <a:defRPr/>
            </a:pPr>
            <a:r>
              <a:rPr lang="en-US" sz="2800" b="1" dirty="0" smtClean="0">
                <a:solidFill>
                  <a:srgbClr val="7030A0"/>
                </a:solidFill>
                <a:latin typeface="Arial Narrow" pitchFamily="34" charset="0"/>
                <a:cs typeface="Majalla UI"/>
              </a:rPr>
              <a:t>Staining</a:t>
            </a:r>
          </a:p>
          <a:p>
            <a:pPr algn="just">
              <a:lnSpc>
                <a:spcPts val="2800"/>
              </a:lnSpc>
              <a:defRPr/>
            </a:pPr>
            <a:r>
              <a:rPr lang="en-US" sz="2800" dirty="0" smtClean="0">
                <a:latin typeface="Arial Narrow" pitchFamily="34" charset="0"/>
                <a:cs typeface="Majalla UI"/>
              </a:rPr>
              <a:t>Gram stain: gram negative </a:t>
            </a:r>
            <a:r>
              <a:rPr lang="en-US" sz="2800" dirty="0" err="1" smtClean="0">
                <a:latin typeface="Arial Narrow" pitchFamily="34" charset="0"/>
                <a:cs typeface="Majalla UI"/>
              </a:rPr>
              <a:t>coocobacilli</a:t>
            </a:r>
            <a:r>
              <a:rPr lang="en-US" sz="2800" dirty="0" smtClean="0">
                <a:latin typeface="Arial Narrow" pitchFamily="34" charset="0"/>
                <a:cs typeface="Majalla UI"/>
              </a:rPr>
              <a:t> (poorly stain)</a:t>
            </a:r>
          </a:p>
          <a:p>
            <a:pPr algn="just">
              <a:lnSpc>
                <a:spcPts val="2800"/>
              </a:lnSpc>
              <a:defRPr/>
            </a:pPr>
            <a:r>
              <a:rPr lang="en-US" sz="2800" dirty="0" err="1" smtClean="0">
                <a:latin typeface="Arial Narrow" pitchFamily="34" charset="0"/>
                <a:cs typeface="Majalla UI"/>
              </a:rPr>
              <a:t>Giemsa</a:t>
            </a:r>
            <a:r>
              <a:rPr lang="en-US" sz="2800" dirty="0" smtClean="0">
                <a:latin typeface="Arial Narrow" pitchFamily="34" charset="0"/>
                <a:cs typeface="Majalla UI"/>
              </a:rPr>
              <a:t> stain: purple</a:t>
            </a:r>
          </a:p>
          <a:p>
            <a:pPr algn="just">
              <a:lnSpc>
                <a:spcPts val="2800"/>
              </a:lnSpc>
              <a:defRPr/>
            </a:pPr>
            <a:r>
              <a:rPr lang="en-US" sz="2800" b="1" dirty="0" smtClean="0">
                <a:solidFill>
                  <a:srgbClr val="7030A0"/>
                </a:solidFill>
                <a:latin typeface="Arial Narrow" pitchFamily="34" charset="0"/>
                <a:cs typeface="Majalla UI"/>
              </a:rPr>
              <a:t>Isolation: difficult and dangerous</a:t>
            </a:r>
          </a:p>
          <a:p>
            <a:pPr lvl="1" algn="just">
              <a:lnSpc>
                <a:spcPts val="2800"/>
              </a:lnSpc>
              <a:defRPr/>
            </a:pPr>
            <a:r>
              <a:rPr lang="en-US" altLang="zh-CN" sz="2400" dirty="0">
                <a:latin typeface="Arial Narrow" pitchFamily="34" charset="0"/>
                <a:ea typeface="华文中宋"/>
                <a:cs typeface="华文中宋"/>
              </a:rPr>
              <a:t>The organism can be inoculated into </a:t>
            </a:r>
            <a:r>
              <a:rPr lang="en-US" altLang="zh-CN" sz="2400" dirty="0">
                <a:solidFill>
                  <a:schemeClr val="tx2"/>
                </a:solidFill>
                <a:latin typeface="Arial Narrow" pitchFamily="34" charset="0"/>
                <a:ea typeface="华文中宋"/>
                <a:cs typeface="华文中宋"/>
              </a:rPr>
              <a:t>tissue culture</a:t>
            </a:r>
            <a:r>
              <a:rPr lang="en-US" altLang="zh-CN" sz="2400" dirty="0">
                <a:latin typeface="Arial Narrow" pitchFamily="34" charset="0"/>
                <a:ea typeface="华文中宋"/>
                <a:cs typeface="华文中宋"/>
              </a:rPr>
              <a:t> and grown over 4-7 days but this is very hazardous to </a:t>
            </a:r>
            <a:r>
              <a:rPr lang="en-US" altLang="zh-CN" sz="2400" dirty="0" smtClean="0">
                <a:latin typeface="Arial Narrow" pitchFamily="34" charset="0"/>
                <a:ea typeface="华文中宋"/>
                <a:cs typeface="华文中宋"/>
              </a:rPr>
              <a:t>personnel</a:t>
            </a:r>
            <a:endParaRPr lang="en-US" sz="2400" b="1" dirty="0" smtClean="0">
              <a:solidFill>
                <a:srgbClr val="7030A0"/>
              </a:solidFill>
              <a:latin typeface="Arial Narrow" pitchFamily="34" charset="0"/>
              <a:cs typeface="Majalla UI"/>
            </a:endParaRPr>
          </a:p>
          <a:p>
            <a:pPr algn="just">
              <a:lnSpc>
                <a:spcPts val="2800"/>
              </a:lnSpc>
              <a:defRPr/>
            </a:pPr>
            <a:r>
              <a:rPr lang="en-US" sz="2800" b="1" dirty="0" err="1" smtClean="0">
                <a:solidFill>
                  <a:srgbClr val="7030A0"/>
                </a:solidFill>
                <a:latin typeface="Arial Narrow" pitchFamily="34" charset="0"/>
                <a:cs typeface="Majalla UI"/>
              </a:rPr>
              <a:t>Serodiagnosis</a:t>
            </a:r>
            <a:endParaRPr lang="en-US" sz="2800" b="1" dirty="0" smtClean="0">
              <a:solidFill>
                <a:srgbClr val="7030A0"/>
              </a:solidFill>
              <a:latin typeface="Arial Narrow" pitchFamily="34" charset="0"/>
              <a:cs typeface="Majalla UI"/>
            </a:endParaRPr>
          </a:p>
          <a:p>
            <a:pPr marL="514350" indent="-514350" algn="just">
              <a:lnSpc>
                <a:spcPts val="2800"/>
              </a:lnSpc>
              <a:buFont typeface="+mj-lt"/>
              <a:buAutoNum type="arabicPeriod"/>
              <a:defRPr/>
            </a:pPr>
            <a:r>
              <a:rPr lang="en-US" sz="2800" b="1" dirty="0" smtClean="0">
                <a:solidFill>
                  <a:srgbClr val="7030A0"/>
                </a:solidFill>
                <a:latin typeface="Arial Narrow" pitchFamily="34" charset="0"/>
                <a:cs typeface="Majalla UI"/>
              </a:rPr>
              <a:t>Complement Fixation test (CFT)</a:t>
            </a:r>
          </a:p>
        </p:txBody>
      </p:sp>
      <p:sp>
        <p:nvSpPr>
          <p:cNvPr id="2" name="TextBox 1"/>
          <p:cNvSpPr txBox="1"/>
          <p:nvPr/>
        </p:nvSpPr>
        <p:spPr>
          <a:xfrm>
            <a:off x="304800" y="5105400"/>
            <a:ext cx="1219200" cy="461963"/>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defRPr/>
            </a:pPr>
            <a:r>
              <a:rPr lang="en-US" sz="2400" b="1" dirty="0">
                <a:latin typeface="Arial Narrow" pitchFamily="34" charset="0"/>
              </a:rPr>
              <a:t>Ag + </a:t>
            </a:r>
            <a:r>
              <a:rPr lang="en-US" sz="2400" b="1" dirty="0" err="1">
                <a:latin typeface="Arial Narrow" pitchFamily="34" charset="0"/>
              </a:rPr>
              <a:t>Ab</a:t>
            </a:r>
            <a:endParaRPr lang="en-US" sz="2400" b="1" dirty="0">
              <a:latin typeface="Arial Narrow" pitchFamily="34" charset="0"/>
            </a:endParaRPr>
          </a:p>
        </p:txBody>
      </p:sp>
      <p:sp>
        <p:nvSpPr>
          <p:cNvPr id="3" name="Right Arrow 2"/>
          <p:cNvSpPr/>
          <p:nvPr/>
        </p:nvSpPr>
        <p:spPr>
          <a:xfrm>
            <a:off x="1676400" y="5226050"/>
            <a:ext cx="762000" cy="336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Box 5"/>
          <p:cNvSpPr txBox="1"/>
          <p:nvPr/>
        </p:nvSpPr>
        <p:spPr>
          <a:xfrm>
            <a:off x="2514600" y="5100638"/>
            <a:ext cx="1066800" cy="461962"/>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defRPr/>
            </a:pPr>
            <a:r>
              <a:rPr lang="en-US" sz="2400" b="1" dirty="0">
                <a:latin typeface="Arial Narrow" pitchFamily="34" charset="0"/>
              </a:rPr>
              <a:t>Ag-</a:t>
            </a:r>
            <a:r>
              <a:rPr lang="en-US" sz="2400" b="1" dirty="0" err="1">
                <a:latin typeface="Arial Narrow" pitchFamily="34" charset="0"/>
              </a:rPr>
              <a:t>Ab</a:t>
            </a:r>
            <a:endParaRPr lang="en-US" sz="2400" b="1" dirty="0">
              <a:latin typeface="Arial Narrow" pitchFamily="34" charset="0"/>
            </a:endParaRPr>
          </a:p>
        </p:txBody>
      </p:sp>
      <p:sp>
        <p:nvSpPr>
          <p:cNvPr id="7" name="Right Arrow 6"/>
          <p:cNvSpPr/>
          <p:nvPr/>
        </p:nvSpPr>
        <p:spPr>
          <a:xfrm>
            <a:off x="3733800" y="5226050"/>
            <a:ext cx="1524000" cy="3365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TextBox 3"/>
          <p:cNvSpPr txBox="1"/>
          <p:nvPr/>
        </p:nvSpPr>
        <p:spPr>
          <a:xfrm>
            <a:off x="3763963" y="4811713"/>
            <a:ext cx="1417637" cy="369887"/>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b="1" dirty="0"/>
              <a:t>Complement</a:t>
            </a:r>
          </a:p>
        </p:txBody>
      </p:sp>
      <p:sp>
        <p:nvSpPr>
          <p:cNvPr id="5" name="TextBox 4"/>
          <p:cNvSpPr txBox="1"/>
          <p:nvPr/>
        </p:nvSpPr>
        <p:spPr>
          <a:xfrm>
            <a:off x="5413375" y="5192713"/>
            <a:ext cx="766763" cy="36988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n-US" b="1" dirty="0"/>
              <a:t>Ag-</a:t>
            </a:r>
            <a:r>
              <a:rPr lang="en-US" b="1" dirty="0" err="1"/>
              <a:t>Ab</a:t>
            </a:r>
            <a:endParaRPr lang="en-US" b="1" dirty="0"/>
          </a:p>
        </p:txBody>
      </p:sp>
      <p:cxnSp>
        <p:nvCxnSpPr>
          <p:cNvPr id="9" name="Straight Connector 8"/>
          <p:cNvCxnSpPr/>
          <p:nvPr/>
        </p:nvCxnSpPr>
        <p:spPr>
          <a:xfrm flipV="1">
            <a:off x="6165850" y="4887913"/>
            <a:ext cx="61913" cy="293687"/>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562600" y="4506913"/>
            <a:ext cx="1417638" cy="36988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n-US" b="1" dirty="0"/>
              <a:t>Complement</a:t>
            </a:r>
          </a:p>
        </p:txBody>
      </p:sp>
      <p:sp>
        <p:nvSpPr>
          <p:cNvPr id="11" name="TextBox 10"/>
          <p:cNvSpPr txBox="1"/>
          <p:nvPr/>
        </p:nvSpPr>
        <p:spPr>
          <a:xfrm>
            <a:off x="6354763" y="5602288"/>
            <a:ext cx="1722437" cy="646112"/>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dirty="0"/>
              <a:t>Indicator system</a:t>
            </a:r>
          </a:p>
          <a:p>
            <a:pPr>
              <a:defRPr/>
            </a:pPr>
            <a:r>
              <a:rPr lang="en-US" dirty="0"/>
              <a:t>RBCs-anti-RBCs</a:t>
            </a:r>
          </a:p>
        </p:txBody>
      </p:sp>
      <p:sp>
        <p:nvSpPr>
          <p:cNvPr id="13" name="TextBox 12"/>
          <p:cNvSpPr txBox="1"/>
          <p:nvPr/>
        </p:nvSpPr>
        <p:spPr>
          <a:xfrm>
            <a:off x="8153400" y="5105400"/>
            <a:ext cx="915988" cy="369888"/>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n-US" b="1" dirty="0"/>
              <a:t>No </a:t>
            </a:r>
            <a:r>
              <a:rPr lang="en-US" b="1" dirty="0" err="1"/>
              <a:t>lysis</a:t>
            </a:r>
            <a:endParaRPr lang="en-US" b="1" dirty="0"/>
          </a:p>
        </p:txBody>
      </p:sp>
      <p:sp>
        <p:nvSpPr>
          <p:cNvPr id="16" name="Right Arrow 15"/>
          <p:cNvSpPr/>
          <p:nvPr/>
        </p:nvSpPr>
        <p:spPr>
          <a:xfrm>
            <a:off x="6270625" y="5151438"/>
            <a:ext cx="1806575" cy="4079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0095" name="TextBox 16"/>
          <p:cNvSpPr txBox="1">
            <a:spLocks noChangeArrowheads="1"/>
          </p:cNvSpPr>
          <p:nvPr/>
        </p:nvSpPr>
        <p:spPr bwMode="auto">
          <a:xfrm>
            <a:off x="317500" y="5638800"/>
            <a:ext cx="2587625" cy="369888"/>
          </a:xfrm>
          <a:prstGeom prst="rect">
            <a:avLst/>
          </a:prstGeom>
          <a:noFill/>
          <a:ln w="9525">
            <a:noFill/>
            <a:miter lim="800000"/>
            <a:headEnd/>
            <a:tailEnd/>
          </a:ln>
        </p:spPr>
        <p:txBody>
          <a:bodyPr wrap="none">
            <a:spAutoFit/>
          </a:bodyPr>
          <a:lstStyle/>
          <a:p>
            <a:r>
              <a:rPr lang="en-US" b="1"/>
              <a:t>If the complement is free</a:t>
            </a:r>
          </a:p>
        </p:txBody>
      </p:sp>
      <p:sp>
        <p:nvSpPr>
          <p:cNvPr id="20" name="TextBox 19"/>
          <p:cNvSpPr txBox="1"/>
          <p:nvPr/>
        </p:nvSpPr>
        <p:spPr>
          <a:xfrm>
            <a:off x="609600" y="6096000"/>
            <a:ext cx="1066800" cy="461963"/>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defRPr/>
            </a:pPr>
            <a:r>
              <a:rPr lang="en-US" sz="2400" b="1" dirty="0">
                <a:latin typeface="Arial Narrow" pitchFamily="34" charset="0"/>
              </a:rPr>
              <a:t>Ag-</a:t>
            </a:r>
            <a:r>
              <a:rPr lang="en-US" sz="2400" b="1" dirty="0" err="1">
                <a:latin typeface="Arial Narrow" pitchFamily="34" charset="0"/>
              </a:rPr>
              <a:t>Ab</a:t>
            </a:r>
            <a:endParaRPr lang="en-US" sz="2400" b="1" dirty="0">
              <a:latin typeface="Arial Narrow" pitchFamily="34" charset="0"/>
            </a:endParaRPr>
          </a:p>
        </p:txBody>
      </p:sp>
      <p:sp>
        <p:nvSpPr>
          <p:cNvPr id="18" name="Right Arrow 17"/>
          <p:cNvSpPr/>
          <p:nvPr/>
        </p:nvSpPr>
        <p:spPr>
          <a:xfrm>
            <a:off x="4419600" y="6096000"/>
            <a:ext cx="977900"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TextBox 21"/>
          <p:cNvSpPr txBox="1"/>
          <p:nvPr/>
        </p:nvSpPr>
        <p:spPr>
          <a:xfrm>
            <a:off x="5486400" y="6172200"/>
            <a:ext cx="619125" cy="369888"/>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defRPr/>
            </a:pPr>
            <a:r>
              <a:rPr lang="en-US" b="1" dirty="0" err="1"/>
              <a:t>Lysis</a:t>
            </a:r>
            <a:endParaRPr lang="en-US" b="1" dirty="0"/>
          </a:p>
        </p:txBody>
      </p:sp>
      <p:sp>
        <p:nvSpPr>
          <p:cNvPr id="23" name="TextBox 22"/>
          <p:cNvSpPr txBox="1"/>
          <p:nvPr/>
        </p:nvSpPr>
        <p:spPr>
          <a:xfrm>
            <a:off x="2590800" y="6019800"/>
            <a:ext cx="1722438" cy="646113"/>
          </a:xfrm>
          <a:prstGeom prst="rect">
            <a:avLst/>
          </a:prstGeom>
        </p:spPr>
        <p:style>
          <a:lnRef idx="1">
            <a:schemeClr val="accent2"/>
          </a:lnRef>
          <a:fillRef idx="3">
            <a:schemeClr val="accent2"/>
          </a:fillRef>
          <a:effectRef idx="2">
            <a:schemeClr val="accent2"/>
          </a:effectRef>
          <a:fontRef idx="minor">
            <a:schemeClr val="lt1"/>
          </a:fontRef>
        </p:style>
        <p:txBody>
          <a:bodyPr wrap="none">
            <a:spAutoFit/>
          </a:bodyPr>
          <a:lstStyle/>
          <a:p>
            <a:pPr>
              <a:defRPr/>
            </a:pPr>
            <a:r>
              <a:rPr lang="en-US" dirty="0"/>
              <a:t>Indicator system</a:t>
            </a:r>
          </a:p>
          <a:p>
            <a:pPr>
              <a:defRPr/>
            </a:pPr>
            <a:r>
              <a:rPr lang="en-US" dirty="0"/>
              <a:t>RBCs-anti-RBCs</a:t>
            </a:r>
          </a:p>
        </p:txBody>
      </p:sp>
      <p:sp>
        <p:nvSpPr>
          <p:cNvPr id="430100" name="TextBox 18"/>
          <p:cNvSpPr txBox="1">
            <a:spLocks noChangeArrowheads="1"/>
          </p:cNvSpPr>
          <p:nvPr/>
        </p:nvSpPr>
        <p:spPr bwMode="auto">
          <a:xfrm>
            <a:off x="2057400" y="6172200"/>
            <a:ext cx="363538" cy="523875"/>
          </a:xfrm>
          <a:prstGeom prst="rect">
            <a:avLst/>
          </a:prstGeom>
          <a:noFill/>
          <a:ln w="9525">
            <a:noFill/>
            <a:miter lim="800000"/>
            <a:headEnd/>
            <a:tailEnd/>
          </a:ln>
        </p:spPr>
        <p:txBody>
          <a:bodyPr wrap="none">
            <a:spAutoFit/>
          </a:bodyPr>
          <a:lstStyle/>
          <a:p>
            <a:r>
              <a:rPr lang="en-US" sz="2800" b="1"/>
              <a:t>+</a:t>
            </a:r>
          </a:p>
        </p:txBody>
      </p:sp>
      <p:sp>
        <p:nvSpPr>
          <p:cNvPr id="10" name="Footer Placeholder 9"/>
          <p:cNvSpPr>
            <a:spLocks noGrp="1"/>
          </p:cNvSpPr>
          <p:nvPr>
            <p:ph type="ftr" sz="quarter" idx="11"/>
          </p:nvPr>
        </p:nvSpPr>
        <p:spPr/>
        <p:txBody>
          <a:bodyPr/>
          <a:lstStyle/>
          <a:p>
            <a:pPr>
              <a:defRPr/>
            </a:pPr>
            <a:endParaRPr lang="en-US"/>
          </a:p>
        </p:txBody>
      </p:sp>
      <p:sp>
        <p:nvSpPr>
          <p:cNvPr id="14" name="Slide Number Placeholder 13"/>
          <p:cNvSpPr>
            <a:spLocks noGrp="1"/>
          </p:cNvSpPr>
          <p:nvPr>
            <p:ph type="sldNum" sz="quarter" idx="12"/>
          </p:nvPr>
        </p:nvSpPr>
        <p:spPr/>
        <p:txBody>
          <a:bodyPr/>
          <a:lstStyle/>
          <a:p>
            <a:pPr>
              <a:defRPr/>
            </a:pPr>
            <a:fld id="{360DF716-05A2-41C6-B6D5-6E0040C14EE4}" type="slidenum">
              <a:rPr lang="ar-SA" smtClean="0"/>
              <a:pPr>
                <a:defRPr/>
              </a:pPr>
              <a:t>361</a:t>
            </a:fld>
            <a:endParaRPr lang="en-GB"/>
          </a:p>
        </p:txBody>
      </p:sp>
    </p:spTree>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152400"/>
            <a:ext cx="8229600" cy="715963"/>
          </a:xfrm>
        </p:spPr>
        <p:txBody>
          <a:bodyPr>
            <a:noAutofit/>
          </a:bodyPr>
          <a:lstStyle/>
          <a:p>
            <a:pPr fontAlgn="auto">
              <a:spcAft>
                <a:spcPts val="0"/>
              </a:spcAft>
              <a:defRPr/>
            </a:pPr>
            <a:r>
              <a:rPr lang="en-US" sz="5400" b="1" dirty="0" smtClean="0">
                <a:solidFill>
                  <a:srgbClr val="002060"/>
                </a:solidFill>
                <a:latin typeface="Arial Narrow" pitchFamily="34" charset="0"/>
              </a:rPr>
              <a:t> Laboratory diagnosis</a:t>
            </a:r>
          </a:p>
        </p:txBody>
      </p:sp>
      <p:sp>
        <p:nvSpPr>
          <p:cNvPr id="21507" name="Rectangle 3"/>
          <p:cNvSpPr>
            <a:spLocks noGrp="1" noChangeArrowheads="1"/>
          </p:cNvSpPr>
          <p:nvPr>
            <p:ph type="body" sz="half" idx="1"/>
          </p:nvPr>
        </p:nvSpPr>
        <p:spPr>
          <a:xfrm>
            <a:off x="152400" y="914400"/>
            <a:ext cx="8839200" cy="5715000"/>
          </a:xfrm>
        </p:spPr>
        <p:txBody>
          <a:bodyPr>
            <a:normAutofit fontScale="77500" lnSpcReduction="20000"/>
          </a:bodyPr>
          <a:lstStyle/>
          <a:p>
            <a:pPr marL="514350" indent="-514350" algn="just">
              <a:lnSpc>
                <a:spcPts val="2800"/>
              </a:lnSpc>
              <a:buFont typeface="+mj-lt"/>
              <a:buAutoNum type="arabicPeriod" startAt="2"/>
              <a:defRPr/>
            </a:pPr>
            <a:r>
              <a:rPr lang="en-US" sz="2800" b="1" dirty="0" smtClean="0">
                <a:solidFill>
                  <a:srgbClr val="7030A0"/>
                </a:solidFill>
                <a:latin typeface="Arial Narrow" pitchFamily="34" charset="0"/>
                <a:cs typeface="Majalla UI"/>
              </a:rPr>
              <a:t>Indirect </a:t>
            </a:r>
            <a:r>
              <a:rPr lang="en-US" sz="2800" b="1" dirty="0" err="1" smtClean="0">
                <a:solidFill>
                  <a:srgbClr val="7030A0"/>
                </a:solidFill>
                <a:latin typeface="Arial Narrow" pitchFamily="34" charset="0"/>
                <a:cs typeface="Majalla UI"/>
              </a:rPr>
              <a:t>Immuno</a:t>
            </a:r>
            <a:r>
              <a:rPr lang="en-US" sz="2800" b="1" dirty="0" smtClean="0">
                <a:solidFill>
                  <a:srgbClr val="7030A0"/>
                </a:solidFill>
                <a:latin typeface="Arial Narrow" pitchFamily="34" charset="0"/>
                <a:cs typeface="Majalla UI"/>
              </a:rPr>
              <a:t>-fluorescence reaction (IIFR)</a:t>
            </a:r>
          </a:p>
          <a:p>
            <a:pPr algn="just">
              <a:lnSpc>
                <a:spcPts val="2800"/>
              </a:lnSpc>
              <a:defRPr/>
            </a:pPr>
            <a:r>
              <a:rPr lang="en-US" sz="2800" dirty="0" err="1" smtClean="0">
                <a:latin typeface="Arial Narrow" pitchFamily="34" charset="0"/>
                <a:cs typeface="Majalla UI"/>
              </a:rPr>
              <a:t>Rckettsial</a:t>
            </a:r>
            <a:r>
              <a:rPr lang="en-US" sz="2800" dirty="0" smtClean="0">
                <a:latin typeface="Arial Narrow" pitchFamily="34" charset="0"/>
                <a:cs typeface="Majalla UI"/>
              </a:rPr>
              <a:t> antigen + Patient’s </a:t>
            </a:r>
            <a:r>
              <a:rPr lang="en-US" sz="2800" dirty="0" err="1" smtClean="0">
                <a:latin typeface="Arial Narrow" pitchFamily="34" charset="0"/>
                <a:cs typeface="Majalla UI"/>
              </a:rPr>
              <a:t>serumn</a:t>
            </a:r>
            <a:r>
              <a:rPr lang="en-US" sz="2800" dirty="0" smtClean="0">
                <a:latin typeface="Arial Narrow" pitchFamily="34" charset="0"/>
                <a:cs typeface="Majalla UI"/>
              </a:rPr>
              <a:t>             Ag-</a:t>
            </a:r>
            <a:r>
              <a:rPr lang="en-US" sz="2800" dirty="0" err="1" smtClean="0">
                <a:latin typeface="Arial Narrow" pitchFamily="34" charset="0"/>
                <a:cs typeface="Majalla UI"/>
              </a:rPr>
              <a:t>Ab</a:t>
            </a:r>
            <a:r>
              <a:rPr lang="en-US" sz="2800" dirty="0" smtClean="0">
                <a:latin typeface="Arial Narrow" pitchFamily="34" charset="0"/>
                <a:cs typeface="Majalla UI"/>
              </a:rPr>
              <a:t> complex</a:t>
            </a:r>
          </a:p>
          <a:p>
            <a:pPr algn="just">
              <a:lnSpc>
                <a:spcPts val="2800"/>
              </a:lnSpc>
              <a:defRPr/>
            </a:pPr>
            <a:r>
              <a:rPr lang="en-US" sz="2800" dirty="0" smtClean="0">
                <a:latin typeface="Arial Narrow" pitchFamily="34" charset="0"/>
                <a:cs typeface="Majalla UI"/>
              </a:rPr>
              <a:t>Add anti-antibody (Fluorescence) </a:t>
            </a:r>
            <a:r>
              <a:rPr lang="en-US" sz="2800" dirty="0" err="1" smtClean="0">
                <a:latin typeface="Arial Narrow" pitchFamily="34" charset="0"/>
                <a:cs typeface="Majalla UI"/>
              </a:rPr>
              <a:t>Ab</a:t>
            </a:r>
            <a:r>
              <a:rPr lang="en-US" sz="2800" dirty="0" smtClean="0">
                <a:latin typeface="Arial Narrow" pitchFamily="34" charset="0"/>
                <a:cs typeface="Majalla UI"/>
              </a:rPr>
              <a:t>-F</a:t>
            </a:r>
            <a:endParaRPr lang="en-US" sz="2800" dirty="0">
              <a:latin typeface="Arial Narrow" pitchFamily="34" charset="0"/>
              <a:cs typeface="Majalla UI"/>
            </a:endParaRPr>
          </a:p>
          <a:p>
            <a:pPr algn="just">
              <a:lnSpc>
                <a:spcPts val="2800"/>
              </a:lnSpc>
              <a:defRPr/>
            </a:pPr>
            <a:r>
              <a:rPr lang="en-US" sz="2800" dirty="0" smtClean="0">
                <a:latin typeface="Arial Narrow" pitchFamily="34" charset="0"/>
                <a:cs typeface="Majalla UI"/>
              </a:rPr>
              <a:t>Result in Ag-</a:t>
            </a:r>
            <a:r>
              <a:rPr lang="en-US" sz="2800" dirty="0" err="1" smtClean="0">
                <a:latin typeface="Arial Narrow" pitchFamily="34" charset="0"/>
                <a:cs typeface="Majalla UI"/>
              </a:rPr>
              <a:t>Ab</a:t>
            </a:r>
            <a:r>
              <a:rPr lang="en-US" sz="2800" dirty="0" smtClean="0">
                <a:latin typeface="Arial Narrow" pitchFamily="34" charset="0"/>
                <a:cs typeface="Majalla UI"/>
              </a:rPr>
              <a:t>-</a:t>
            </a:r>
            <a:r>
              <a:rPr lang="en-US" sz="2800" dirty="0" err="1" smtClean="0">
                <a:latin typeface="Arial Narrow" pitchFamily="34" charset="0"/>
                <a:cs typeface="Majalla UI"/>
              </a:rPr>
              <a:t>Ab</a:t>
            </a:r>
            <a:r>
              <a:rPr lang="en-US" sz="2800" dirty="0" smtClean="0">
                <a:latin typeface="Arial Narrow" pitchFamily="34" charset="0"/>
                <a:cs typeface="Majalla UI"/>
              </a:rPr>
              <a:t>-F which detected under fluorescence microscope</a:t>
            </a:r>
          </a:p>
          <a:p>
            <a:pPr algn="just">
              <a:lnSpc>
                <a:spcPts val="2800"/>
              </a:lnSpc>
              <a:defRPr/>
            </a:pPr>
            <a:r>
              <a:rPr lang="en-US" altLang="zh-CN" sz="2800" dirty="0" smtClean="0">
                <a:latin typeface="Arial Narrow" pitchFamily="34" charset="0"/>
                <a:ea typeface="华文中宋"/>
                <a:cs typeface="华文中宋"/>
              </a:rPr>
              <a:t>The use of </a:t>
            </a:r>
            <a:r>
              <a:rPr lang="en-US" altLang="zh-CN" sz="2800" dirty="0" err="1" smtClean="0">
                <a:solidFill>
                  <a:schemeClr val="tx2"/>
                </a:solidFill>
                <a:latin typeface="Arial Narrow" pitchFamily="34" charset="0"/>
                <a:ea typeface="华文中宋"/>
                <a:cs typeface="华文中宋"/>
              </a:rPr>
              <a:t>immunofluorescent</a:t>
            </a:r>
            <a:r>
              <a:rPr lang="en-US" altLang="zh-CN" sz="2800" dirty="0" smtClean="0">
                <a:solidFill>
                  <a:schemeClr val="tx2"/>
                </a:solidFill>
                <a:latin typeface="Arial Narrow" pitchFamily="34" charset="0"/>
                <a:ea typeface="华文中宋"/>
                <a:cs typeface="华文中宋"/>
              </a:rPr>
              <a:t> antibodies</a:t>
            </a:r>
            <a:r>
              <a:rPr lang="en-US" altLang="zh-CN" sz="2800" dirty="0" smtClean="0">
                <a:latin typeface="Arial Narrow" pitchFamily="34" charset="0"/>
                <a:ea typeface="华文中宋"/>
                <a:cs typeface="华文中宋"/>
              </a:rPr>
              <a:t> to examine a biopsy can be diagnostic</a:t>
            </a:r>
            <a:endParaRPr lang="en-US" sz="2800" b="1" dirty="0" smtClean="0">
              <a:solidFill>
                <a:srgbClr val="7030A0"/>
              </a:solidFill>
              <a:latin typeface="Arial Narrow" pitchFamily="34" charset="0"/>
              <a:cs typeface="Majalla UI"/>
            </a:endParaRPr>
          </a:p>
          <a:p>
            <a:pPr marL="514350" indent="-514350" algn="just">
              <a:lnSpc>
                <a:spcPts val="2800"/>
              </a:lnSpc>
              <a:buFont typeface="+mj-lt"/>
              <a:buAutoNum type="arabicPeriod" startAt="3"/>
              <a:defRPr/>
            </a:pPr>
            <a:r>
              <a:rPr lang="en-US" sz="2800" b="1" dirty="0" smtClean="0">
                <a:solidFill>
                  <a:srgbClr val="7030A0"/>
                </a:solidFill>
                <a:latin typeface="Arial Narrow" pitchFamily="34" charset="0"/>
                <a:cs typeface="Majalla UI"/>
              </a:rPr>
              <a:t>Weil-</a:t>
            </a:r>
            <a:r>
              <a:rPr lang="en-US" sz="2800" b="1" dirty="0" err="1" smtClean="0">
                <a:solidFill>
                  <a:srgbClr val="7030A0"/>
                </a:solidFill>
                <a:latin typeface="Arial Narrow" pitchFamily="34" charset="0"/>
                <a:cs typeface="Majalla UI"/>
              </a:rPr>
              <a:t>Fleix</a:t>
            </a:r>
            <a:r>
              <a:rPr lang="en-US" sz="2800" b="1" dirty="0" smtClean="0">
                <a:solidFill>
                  <a:srgbClr val="7030A0"/>
                </a:solidFill>
                <a:latin typeface="Arial Narrow" pitchFamily="34" charset="0"/>
                <a:cs typeface="Majalla UI"/>
              </a:rPr>
              <a:t> Reaction</a:t>
            </a:r>
          </a:p>
          <a:p>
            <a:pPr algn="just">
              <a:lnSpc>
                <a:spcPts val="2800"/>
              </a:lnSpc>
              <a:defRPr/>
            </a:pPr>
            <a:r>
              <a:rPr lang="en-US" sz="2800" dirty="0" smtClean="0">
                <a:latin typeface="Arial Narrow" pitchFamily="34" charset="0"/>
                <a:cs typeface="Majalla UI"/>
              </a:rPr>
              <a:t>Some </a:t>
            </a:r>
            <a:r>
              <a:rPr lang="en-US" sz="2800" i="1" dirty="0" err="1" smtClean="0">
                <a:latin typeface="Arial Narrow" pitchFamily="34" charset="0"/>
                <a:cs typeface="Majalla UI"/>
              </a:rPr>
              <a:t>Rickettsia</a:t>
            </a:r>
            <a:r>
              <a:rPr lang="en-US" sz="2800" dirty="0" smtClean="0">
                <a:latin typeface="Arial Narrow" pitchFamily="34" charset="0"/>
                <a:cs typeface="Majalla UI"/>
              </a:rPr>
              <a:t> share antigenic characteristics with non-motile </a:t>
            </a:r>
            <a:r>
              <a:rPr lang="en-US" sz="2800" i="1" dirty="0" smtClean="0">
                <a:latin typeface="Arial Narrow" pitchFamily="34" charset="0"/>
                <a:cs typeface="Majalla UI"/>
              </a:rPr>
              <a:t>Proteus </a:t>
            </a:r>
            <a:r>
              <a:rPr lang="en-US" sz="2800" i="1" dirty="0" err="1" smtClean="0">
                <a:latin typeface="Arial Narrow" pitchFamily="34" charset="0"/>
                <a:cs typeface="Majalla UI"/>
              </a:rPr>
              <a:t>vulgaris</a:t>
            </a:r>
            <a:r>
              <a:rPr lang="en-US" sz="2800" dirty="0" smtClean="0">
                <a:latin typeface="Arial Narrow" pitchFamily="34" charset="0"/>
                <a:cs typeface="Majalla UI"/>
              </a:rPr>
              <a:t> strain</a:t>
            </a:r>
          </a:p>
          <a:p>
            <a:pPr algn="just">
              <a:lnSpc>
                <a:spcPts val="2800"/>
              </a:lnSpc>
              <a:defRPr/>
            </a:pPr>
            <a:r>
              <a:rPr lang="en-US" sz="2800" i="1" dirty="0" smtClean="0">
                <a:latin typeface="Arial Narrow" pitchFamily="34" charset="0"/>
                <a:cs typeface="Majalla UI"/>
              </a:rPr>
              <a:t>P. </a:t>
            </a:r>
            <a:r>
              <a:rPr lang="en-US" sz="2800" i="1" dirty="0" err="1" smtClean="0">
                <a:latin typeface="Arial Narrow" pitchFamily="34" charset="0"/>
                <a:cs typeface="Majalla UI"/>
              </a:rPr>
              <a:t>vulgaris</a:t>
            </a:r>
            <a:r>
              <a:rPr lang="en-US" sz="2800" dirty="0" smtClean="0">
                <a:latin typeface="Arial Narrow" pitchFamily="34" charset="0"/>
                <a:cs typeface="Majalla UI"/>
              </a:rPr>
              <a:t> strains that share these common antigens are designated OX-2, OX-19, OX-K</a:t>
            </a:r>
          </a:p>
          <a:p>
            <a:pPr algn="just">
              <a:lnSpc>
                <a:spcPts val="2800"/>
              </a:lnSpc>
              <a:defRPr/>
            </a:pPr>
            <a:r>
              <a:rPr lang="en-US" sz="2800" dirty="0" smtClean="0">
                <a:latin typeface="Arial Narrow" pitchFamily="34" charset="0"/>
                <a:cs typeface="Majalla UI"/>
              </a:rPr>
              <a:t>This is done by mixing patient’s serum (Antibody) and </a:t>
            </a:r>
            <a:r>
              <a:rPr lang="en-US" sz="2800" i="1" dirty="0" smtClean="0">
                <a:latin typeface="Arial Narrow" pitchFamily="34" charset="0"/>
                <a:cs typeface="Majalla UI"/>
              </a:rPr>
              <a:t>P. vulgaris</a:t>
            </a:r>
            <a:r>
              <a:rPr lang="en-US" sz="2800" dirty="0" smtClean="0">
                <a:latin typeface="Arial Narrow" pitchFamily="34" charset="0"/>
                <a:cs typeface="Majalla UI"/>
              </a:rPr>
              <a:t> strains (Antigen)</a:t>
            </a:r>
          </a:p>
          <a:p>
            <a:pPr algn="just">
              <a:lnSpc>
                <a:spcPts val="2800"/>
              </a:lnSpc>
              <a:defRPr/>
            </a:pPr>
            <a:r>
              <a:rPr lang="en-US" sz="2800" dirty="0" smtClean="0">
                <a:latin typeface="Arial Narrow" pitchFamily="34" charset="0"/>
                <a:cs typeface="Majalla UI"/>
              </a:rPr>
              <a:t>Agglutination means positive test</a:t>
            </a:r>
          </a:p>
          <a:p>
            <a:pPr algn="just">
              <a:lnSpc>
                <a:spcPts val="2800"/>
              </a:lnSpc>
              <a:defRPr/>
            </a:pPr>
            <a:r>
              <a:rPr lang="en-US" sz="2800" dirty="0" smtClean="0">
                <a:latin typeface="Arial Narrow" pitchFamily="34" charset="0"/>
                <a:cs typeface="Majalla UI"/>
              </a:rPr>
              <a:t>Results are shown in the Table</a:t>
            </a:r>
          </a:p>
        </p:txBody>
      </p:sp>
      <p:sp>
        <p:nvSpPr>
          <p:cNvPr id="2" name="Right Arrow 1"/>
          <p:cNvSpPr/>
          <p:nvPr/>
        </p:nvSpPr>
        <p:spPr>
          <a:xfrm>
            <a:off x="4495800" y="1447800"/>
            <a:ext cx="6096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360DF716-05A2-41C6-B6D5-6E0040C14EE4}" type="slidenum">
              <a:rPr lang="ar-SA" smtClean="0"/>
              <a:pPr>
                <a:defRPr/>
              </a:pPr>
              <a:t>362</a:t>
            </a:fld>
            <a:endParaRPr lang="en-GB"/>
          </a:p>
        </p:txBody>
      </p:sp>
    </p:spTree>
  </p:cSld>
  <p:clrMapOvr>
    <a:masterClrMapping/>
  </p:clrMapOvr>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Title 1"/>
          <p:cNvSpPr>
            <a:spLocks noGrp="1"/>
          </p:cNvSpPr>
          <p:nvPr>
            <p:ph type="title"/>
          </p:nvPr>
        </p:nvSpPr>
        <p:spPr>
          <a:xfrm>
            <a:off x="457200" y="228600"/>
            <a:ext cx="8229600" cy="762000"/>
          </a:xfrm>
        </p:spPr>
        <p:txBody>
          <a:bodyPr/>
          <a:lstStyle/>
          <a:p>
            <a:r>
              <a:rPr lang="en-US" b="1" dirty="0" smtClean="0">
                <a:solidFill>
                  <a:srgbClr val="002060"/>
                </a:solidFill>
                <a:latin typeface="Arial Narrow" pitchFamily="34" charset="0"/>
                <a:ea typeface="Majalla UI"/>
                <a:cs typeface="Majalla UI"/>
              </a:rPr>
              <a:t>Weil-</a:t>
            </a:r>
            <a:r>
              <a:rPr lang="en-US" b="1" dirty="0" err="1" smtClean="0">
                <a:solidFill>
                  <a:srgbClr val="002060"/>
                </a:solidFill>
                <a:latin typeface="Arial Narrow" pitchFamily="34" charset="0"/>
                <a:ea typeface="Majalla UI"/>
                <a:cs typeface="Majalla UI"/>
              </a:rPr>
              <a:t>Fleix</a:t>
            </a:r>
            <a:r>
              <a:rPr lang="en-US" b="1" dirty="0" smtClean="0">
                <a:solidFill>
                  <a:srgbClr val="002060"/>
                </a:solidFill>
                <a:latin typeface="Arial Narrow" pitchFamily="34" charset="0"/>
                <a:ea typeface="Majalla UI"/>
                <a:cs typeface="Majalla UI"/>
              </a:rPr>
              <a:t> Reaction</a:t>
            </a:r>
          </a:p>
        </p:txBody>
      </p:sp>
      <p:graphicFrame>
        <p:nvGraphicFramePr>
          <p:cNvPr id="5" name="Group 102"/>
          <p:cNvGraphicFramePr>
            <a:graphicFrameLocks noGrp="1"/>
          </p:cNvGraphicFramePr>
          <p:nvPr>
            <p:ph sz="half" idx="2"/>
          </p:nvPr>
        </p:nvGraphicFramePr>
        <p:xfrm>
          <a:off x="381000" y="1295400"/>
          <a:ext cx="8458200" cy="4800600"/>
        </p:xfrm>
        <a:graphic>
          <a:graphicData uri="http://schemas.openxmlformats.org/drawingml/2006/table">
            <a:tbl>
              <a:tblPr rtl="1">
                <a:tableStyleId>{D7AC3CCA-C797-4891-BE02-D94E43425B78}</a:tableStyleId>
              </a:tblPr>
              <a:tblGrid>
                <a:gridCol w="1245375"/>
                <a:gridCol w="1384064"/>
                <a:gridCol w="1171853"/>
                <a:gridCol w="4656908"/>
              </a:tblGrid>
              <a:tr h="607672">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dirty="0" smtClean="0">
                          <a:ln>
                            <a:noFill/>
                          </a:ln>
                          <a:effectLst/>
                        </a:rPr>
                        <a:t>Weil-</a:t>
                      </a:r>
                      <a:r>
                        <a:rPr kumimoji="0" lang="en-US" sz="2400" u="none" strike="noStrike" cap="none" normalizeH="0" baseline="0" dirty="0" err="1" smtClean="0">
                          <a:ln>
                            <a:noFill/>
                          </a:ln>
                          <a:effectLst/>
                        </a:rPr>
                        <a:t>Fleix</a:t>
                      </a:r>
                      <a:endParaRPr kumimoji="0" lang="en-US" sz="2400" b="1" i="0" u="none" strike="noStrike" cap="none" normalizeH="0" baseline="0" dirty="0" smtClean="0">
                        <a:ln>
                          <a:noFill/>
                        </a:ln>
                        <a:solidFill>
                          <a:schemeClr val="tx1"/>
                        </a:solidFill>
                        <a:effectLst/>
                        <a:latin typeface="Arial Narrow" pitchFamily="34" charset="0"/>
                        <a:cs typeface="Arial" charset="0"/>
                      </a:endParaRPr>
                    </a:p>
                  </a:txBody>
                  <a:tcPr marT="45716" marB="45716" horzOverflow="overflow"/>
                </a:tc>
                <a:tc hMerge="1">
                  <a:txBody>
                    <a:bodyPr/>
                    <a:lstStyle/>
                    <a:p>
                      <a:endParaRPr lang="en-US"/>
                    </a:p>
                  </a:txBody>
                  <a:tcPr/>
                </a:tc>
                <a:tc hMerge="1">
                  <a:txBody>
                    <a:bodyPr/>
                    <a:lstStyle/>
                    <a:p>
                      <a:endParaRPr 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u="none" strike="noStrike" cap="none" normalizeH="0" baseline="0" smtClean="0">
                          <a:ln>
                            <a:noFill/>
                          </a:ln>
                          <a:effectLst/>
                        </a:rPr>
                        <a:t>Disease</a:t>
                      </a:r>
                      <a:endParaRPr kumimoji="0" lang="en-US" sz="2400" b="0"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r>
              <a:tr h="50639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smtClean="0">
                          <a:ln>
                            <a:noFill/>
                          </a:ln>
                          <a:effectLst/>
                        </a:rPr>
                        <a:t>OX-K</a:t>
                      </a:r>
                      <a:endParaRPr kumimoji="0" lang="en-US" sz="19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smtClean="0">
                          <a:ln>
                            <a:noFill/>
                          </a:ln>
                          <a:effectLst/>
                        </a:rPr>
                        <a:t>OX-2</a:t>
                      </a:r>
                      <a:endParaRPr kumimoji="0" lang="en-US" sz="19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900" u="none" strike="noStrike" cap="none" normalizeH="0" baseline="0" smtClean="0">
                          <a:ln>
                            <a:noFill/>
                          </a:ln>
                          <a:effectLst/>
                        </a:rPr>
                        <a:t>OX-19</a:t>
                      </a:r>
                      <a:endParaRPr kumimoji="0" lang="en-US" sz="19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vMerge="1">
                  <a:txBody>
                    <a:bodyPr/>
                    <a:lstStyle/>
                    <a:p>
                      <a:endParaRPr lang="en-US"/>
                    </a:p>
                  </a:txBody>
                  <a:tcPr/>
                </a:tc>
              </a:tr>
              <a:tr h="5266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rgbClr val="002060"/>
                          </a:solidFill>
                          <a:effectLst/>
                        </a:rPr>
                        <a:t>+</a:t>
                      </a:r>
                      <a:endParaRPr kumimoji="0" lang="en-US" sz="2800" b="1" i="0" u="none" strike="noStrike" cap="none" normalizeH="0" baseline="0" dirty="0" smtClean="0">
                        <a:ln>
                          <a:noFill/>
                        </a:ln>
                        <a:solidFill>
                          <a:srgbClr val="002060"/>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smtClean="0">
                          <a:ln>
                            <a:noFill/>
                          </a:ln>
                          <a:solidFill>
                            <a:srgbClr val="002060"/>
                          </a:solidFill>
                          <a:effectLst/>
                        </a:rPr>
                        <a:t>+</a:t>
                      </a:r>
                      <a:endParaRPr kumimoji="0" lang="en-US" sz="2800" b="1" i="0" u="none" strike="noStrike" cap="none" normalizeH="0" baseline="0" smtClean="0">
                        <a:ln>
                          <a:noFill/>
                        </a:ln>
                        <a:solidFill>
                          <a:srgbClr val="002060"/>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rgbClr val="002060"/>
                          </a:solidFill>
                          <a:effectLst/>
                        </a:rPr>
                        <a:t>Rocky Mountain spotted fever</a:t>
                      </a:r>
                      <a:endParaRPr kumimoji="0" lang="en-US" sz="2800" b="1" i="0" u="none" strike="noStrike" cap="none" normalizeH="0" baseline="0" dirty="0" smtClean="0">
                        <a:ln>
                          <a:noFill/>
                        </a:ln>
                        <a:solidFill>
                          <a:srgbClr val="002060"/>
                        </a:solidFill>
                        <a:effectLst/>
                        <a:latin typeface="Arial Narrow" pitchFamily="34" charset="0"/>
                        <a:cs typeface="Arial" charset="0"/>
                      </a:endParaRPr>
                    </a:p>
                  </a:txBody>
                  <a:tcPr marT="45716" marB="45716" horzOverflow="overflow"/>
                </a:tc>
              </a:tr>
              <a:tr h="5266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rgbClr val="002060"/>
                          </a:solidFill>
                          <a:effectLst/>
                        </a:rPr>
                        <a:t>+</a:t>
                      </a:r>
                      <a:endParaRPr kumimoji="0" lang="en-US" sz="2800" b="1" i="0" u="none" strike="noStrike" cap="none" normalizeH="0" baseline="0" dirty="0" smtClean="0">
                        <a:ln>
                          <a:noFill/>
                        </a:ln>
                        <a:solidFill>
                          <a:srgbClr val="002060"/>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rgbClr val="002060"/>
                          </a:solidFill>
                          <a:effectLst/>
                        </a:rPr>
                        <a:t>+</a:t>
                      </a:r>
                      <a:endParaRPr kumimoji="0" lang="en-US" sz="2800" b="1" i="0" u="none" strike="noStrike" cap="none" normalizeH="0" baseline="0" dirty="0" smtClean="0">
                        <a:ln>
                          <a:noFill/>
                        </a:ln>
                        <a:solidFill>
                          <a:srgbClr val="002060"/>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rgbClr val="002060"/>
                          </a:solidFill>
                          <a:effectLst/>
                        </a:rPr>
                        <a:t>Mediterranean Sea fever</a:t>
                      </a:r>
                      <a:endParaRPr kumimoji="0" lang="en-US" sz="2800" b="1" i="0" u="none" strike="noStrike" cap="none" normalizeH="0" baseline="0" dirty="0" smtClean="0">
                        <a:ln>
                          <a:noFill/>
                        </a:ln>
                        <a:solidFill>
                          <a:srgbClr val="002060"/>
                        </a:solidFill>
                        <a:effectLst/>
                        <a:latin typeface="Arial Narrow" pitchFamily="34" charset="0"/>
                        <a:cs typeface="Arial" charset="0"/>
                      </a:endParaRPr>
                    </a:p>
                  </a:txBody>
                  <a:tcPr marT="45716" marB="45716" horzOverflow="overflow"/>
                </a:tc>
              </a:tr>
              <a:tr h="5266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a:t>
                      </a:r>
                      <a:endParaRPr kumimoji="0" lang="en-US" sz="2000" b="1" i="0" u="none" strike="noStrike" cap="none" normalizeH="0" baseline="0" dirty="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err="1" smtClean="0">
                          <a:ln>
                            <a:noFill/>
                          </a:ln>
                          <a:effectLst/>
                        </a:rPr>
                        <a:t>Rickettsial</a:t>
                      </a:r>
                      <a:r>
                        <a:rPr kumimoji="0" lang="en-US" sz="2000" u="none" strike="noStrike" cap="none" normalizeH="0" baseline="0" dirty="0" smtClean="0">
                          <a:ln>
                            <a:noFill/>
                          </a:ln>
                          <a:effectLst/>
                        </a:rPr>
                        <a:t> pox</a:t>
                      </a:r>
                      <a:endParaRPr kumimoji="0" lang="en-US" sz="2000" b="1" i="0" u="none" strike="noStrike" cap="none" normalizeH="0" baseline="0" dirty="0" smtClean="0">
                        <a:ln>
                          <a:noFill/>
                        </a:ln>
                        <a:solidFill>
                          <a:schemeClr val="tx1"/>
                        </a:solidFill>
                        <a:effectLst/>
                        <a:latin typeface="Arial Narrow" pitchFamily="34" charset="0"/>
                        <a:cs typeface="Arial" charset="0"/>
                      </a:endParaRPr>
                    </a:p>
                  </a:txBody>
                  <a:tcPr marT="45716" marB="45716" horzOverflow="overflow"/>
                </a:tc>
              </a:tr>
              <a:tr h="5266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smtClean="0">
                          <a:ln>
                            <a:noFill/>
                          </a:ln>
                          <a:solidFill>
                            <a:srgbClr val="7030A0"/>
                          </a:solidFill>
                          <a:effectLst/>
                        </a:rPr>
                        <a:t>+</a:t>
                      </a:r>
                      <a:endParaRPr kumimoji="0" lang="en-US" sz="2800" b="1" i="0" u="none" strike="noStrike" cap="none" normalizeH="0" baseline="0" smtClean="0">
                        <a:ln>
                          <a:noFill/>
                        </a:ln>
                        <a:solidFill>
                          <a:srgbClr val="7030A0"/>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rgbClr val="7030A0"/>
                          </a:solidFill>
                          <a:effectLst/>
                        </a:rPr>
                        <a:t>Epidemic typhus</a:t>
                      </a:r>
                      <a:endParaRPr kumimoji="0" lang="en-US" sz="2800" b="1" i="0" u="none" strike="noStrike" cap="none" normalizeH="0" baseline="0" dirty="0" smtClean="0">
                        <a:ln>
                          <a:noFill/>
                        </a:ln>
                        <a:solidFill>
                          <a:srgbClr val="7030A0"/>
                        </a:solidFill>
                        <a:effectLst/>
                        <a:latin typeface="Arial Narrow" pitchFamily="34" charset="0"/>
                        <a:cs typeface="Arial" charset="0"/>
                      </a:endParaRPr>
                    </a:p>
                  </a:txBody>
                  <a:tcPr marT="45716" marB="45716" horzOverflow="overflow"/>
                </a:tc>
              </a:tr>
              <a:tr h="5266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smtClean="0">
                          <a:ln>
                            <a:noFill/>
                          </a:ln>
                          <a:solidFill>
                            <a:srgbClr val="7030A0"/>
                          </a:solidFill>
                          <a:effectLst/>
                        </a:rPr>
                        <a:t>+</a:t>
                      </a:r>
                      <a:endParaRPr kumimoji="0" lang="en-US" sz="2800" b="1" i="0" u="none" strike="noStrike" cap="none" normalizeH="0" baseline="0" smtClean="0">
                        <a:ln>
                          <a:noFill/>
                        </a:ln>
                        <a:solidFill>
                          <a:srgbClr val="7030A0"/>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u="none" strike="noStrike" cap="none" normalizeH="0" baseline="0" dirty="0" smtClean="0">
                          <a:ln>
                            <a:noFill/>
                          </a:ln>
                          <a:solidFill>
                            <a:srgbClr val="7030A0"/>
                          </a:solidFill>
                          <a:effectLst/>
                        </a:rPr>
                        <a:t>Endemic typhus</a:t>
                      </a:r>
                      <a:endParaRPr kumimoji="0" lang="en-US" sz="2800" b="1" i="0" u="none" strike="noStrike" cap="none" normalizeH="0" baseline="0" dirty="0" smtClean="0">
                        <a:ln>
                          <a:noFill/>
                        </a:ln>
                        <a:solidFill>
                          <a:srgbClr val="7030A0"/>
                        </a:solidFill>
                        <a:effectLst/>
                        <a:latin typeface="Arial Narrow" pitchFamily="34" charset="0"/>
                        <a:cs typeface="Arial" charset="0"/>
                      </a:endParaRPr>
                    </a:p>
                  </a:txBody>
                  <a:tcPr marT="45716" marB="45716" horzOverflow="overflow"/>
                </a:tc>
              </a:tr>
              <a:tr h="5266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Trench fever</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r>
              <a:tr h="52664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smtClean="0">
                          <a:ln>
                            <a:noFill/>
                          </a:ln>
                          <a:effectLst/>
                        </a:rPr>
                        <a:t>-</a:t>
                      </a:r>
                      <a:endParaRPr kumimoji="0" lang="en-US" sz="2000" b="1" i="0" u="none" strike="noStrike" cap="none" normalizeH="0" baseline="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a:t>
                      </a:r>
                      <a:endParaRPr kumimoji="0" lang="en-US" sz="2000" b="1" i="0" u="none" strike="noStrike" cap="none" normalizeH="0" baseline="0" dirty="0" smtClean="0">
                        <a:ln>
                          <a:noFill/>
                        </a:ln>
                        <a:solidFill>
                          <a:schemeClr val="tx1"/>
                        </a:solidFill>
                        <a:effectLst/>
                        <a:latin typeface="Arial Narrow" pitchFamily="34" charset="0"/>
                        <a:cs typeface="Arial" charset="0"/>
                      </a:endParaRPr>
                    </a:p>
                  </a:txBody>
                  <a:tcPr marT="45716" marB="45716"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u="none" strike="noStrike" cap="none" normalizeH="0" baseline="0" dirty="0" smtClean="0">
                          <a:ln>
                            <a:noFill/>
                          </a:ln>
                          <a:effectLst/>
                        </a:rPr>
                        <a:t>Q fever</a:t>
                      </a:r>
                      <a:endParaRPr kumimoji="0" lang="en-US" sz="2000" b="1" i="0" u="none" strike="noStrike" cap="none" normalizeH="0" baseline="0" dirty="0" smtClean="0">
                        <a:ln>
                          <a:noFill/>
                        </a:ln>
                        <a:solidFill>
                          <a:schemeClr val="tx1"/>
                        </a:solidFill>
                        <a:effectLst/>
                        <a:latin typeface="Arial Narrow" pitchFamily="34" charset="0"/>
                        <a:cs typeface="Arial" charset="0"/>
                      </a:endParaRPr>
                    </a:p>
                  </a:txBody>
                  <a:tcPr marT="45716" marB="45716" horzOverflow="overflow"/>
                </a:tc>
              </a:tr>
            </a:tbl>
          </a:graphicData>
        </a:graphic>
      </p:graphicFrame>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60DF716-05A2-41C6-B6D5-6E0040C14EE4}" type="slidenum">
              <a:rPr lang="ar-SA" smtClean="0"/>
              <a:pPr>
                <a:defRPr/>
              </a:pPr>
              <a:t>363</a:t>
            </a:fld>
            <a:endParaRPr lang="en-GB"/>
          </a:p>
        </p:txBody>
      </p:sp>
    </p:spTree>
  </p:cSld>
  <p:clrMapOvr>
    <a:masterClrMapping/>
  </p:clrMapOvr>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Rectangle 2"/>
          <p:cNvSpPr>
            <a:spLocks noGrp="1" noChangeArrowheads="1"/>
          </p:cNvSpPr>
          <p:nvPr>
            <p:ph type="title"/>
          </p:nvPr>
        </p:nvSpPr>
        <p:spPr>
          <a:xfrm>
            <a:off x="990600" y="274638"/>
            <a:ext cx="7497763" cy="1143000"/>
          </a:xfrm>
        </p:spPr>
        <p:txBody>
          <a:bodyPr/>
          <a:lstStyle/>
          <a:p>
            <a:r>
              <a:rPr lang="en-US" altLang="zh-CN" sz="6000" b="1" dirty="0" smtClean="0">
                <a:solidFill>
                  <a:srgbClr val="002060"/>
                </a:solidFill>
                <a:latin typeface="Arial Narrow" pitchFamily="34" charset="0"/>
                <a:ea typeface="华文中宋"/>
                <a:cs typeface="华文中宋"/>
              </a:rPr>
              <a:t>Control</a:t>
            </a:r>
          </a:p>
        </p:txBody>
      </p:sp>
      <p:sp>
        <p:nvSpPr>
          <p:cNvPr id="139267" name="Rectangle 3"/>
          <p:cNvSpPr>
            <a:spLocks noGrp="1" noChangeArrowheads="1"/>
          </p:cNvSpPr>
          <p:nvPr>
            <p:ph type="body" idx="1"/>
          </p:nvPr>
        </p:nvSpPr>
        <p:spPr>
          <a:xfrm>
            <a:off x="609600" y="1447800"/>
            <a:ext cx="8324850" cy="4800600"/>
          </a:xfrm>
        </p:spPr>
        <p:txBody>
          <a:bodyPr>
            <a:normAutofit lnSpcReduction="10000"/>
          </a:bodyPr>
          <a:lstStyle/>
          <a:p>
            <a:pPr marL="365760" indent="-283464" algn="just" fontAlgn="auto">
              <a:lnSpc>
                <a:spcPct val="150000"/>
              </a:lnSpc>
              <a:spcAft>
                <a:spcPts val="0"/>
              </a:spcAft>
              <a:buFont typeface="Wingdings 2"/>
              <a:buChar char=""/>
              <a:defRPr/>
            </a:pPr>
            <a:r>
              <a:rPr lang="en-US" altLang="zh-CN" b="1" dirty="0">
                <a:latin typeface="Arial Narrow" pitchFamily="34" charset="0"/>
              </a:rPr>
              <a:t>Sanitary:</a:t>
            </a:r>
            <a:r>
              <a:rPr lang="en-US" altLang="zh-CN" dirty="0">
                <a:latin typeface="Arial Narrow" pitchFamily="34" charset="0"/>
              </a:rPr>
              <a:t> </a:t>
            </a:r>
            <a:endParaRPr lang="en-US" altLang="zh-CN" dirty="0" smtClean="0">
              <a:latin typeface="Arial Narrow" pitchFamily="34" charset="0"/>
            </a:endParaRPr>
          </a:p>
          <a:p>
            <a:pPr marL="365760" indent="-283464" algn="just" fontAlgn="auto">
              <a:lnSpc>
                <a:spcPct val="150000"/>
              </a:lnSpc>
              <a:spcAft>
                <a:spcPts val="0"/>
              </a:spcAft>
              <a:buFont typeface="Wingdings 2"/>
              <a:buChar char=""/>
              <a:defRPr/>
            </a:pPr>
            <a:r>
              <a:rPr lang="en-US" altLang="zh-CN" dirty="0" smtClean="0">
                <a:solidFill>
                  <a:schemeClr val="tx2"/>
                </a:solidFill>
                <a:latin typeface="Arial Narrow" pitchFamily="34" charset="0"/>
              </a:rPr>
              <a:t>Arthropod </a:t>
            </a:r>
            <a:r>
              <a:rPr lang="en-US" altLang="zh-CN" dirty="0">
                <a:solidFill>
                  <a:schemeClr val="tx2"/>
                </a:solidFill>
                <a:latin typeface="Arial Narrow" pitchFamily="34" charset="0"/>
              </a:rPr>
              <a:t>and rodent control</a:t>
            </a:r>
          </a:p>
          <a:p>
            <a:pPr marL="365760" indent="-283464" algn="just" fontAlgn="auto">
              <a:lnSpc>
                <a:spcPct val="150000"/>
              </a:lnSpc>
              <a:spcAft>
                <a:spcPts val="0"/>
              </a:spcAft>
              <a:buFont typeface="Wingdings 2"/>
              <a:buChar char=""/>
              <a:defRPr/>
            </a:pPr>
            <a:r>
              <a:rPr lang="en-US" altLang="zh-CN" b="1" dirty="0">
                <a:latin typeface="Arial Narrow" pitchFamily="34" charset="0"/>
              </a:rPr>
              <a:t>Immunological:</a:t>
            </a:r>
            <a:r>
              <a:rPr lang="en-US" altLang="zh-CN" dirty="0">
                <a:latin typeface="Arial Narrow" pitchFamily="34" charset="0"/>
              </a:rPr>
              <a:t> </a:t>
            </a:r>
            <a:endParaRPr lang="en-US" altLang="zh-CN" dirty="0" smtClean="0">
              <a:latin typeface="Arial Narrow" pitchFamily="34" charset="0"/>
            </a:endParaRPr>
          </a:p>
          <a:p>
            <a:pPr marL="365760" indent="-283464" algn="just" fontAlgn="auto">
              <a:lnSpc>
                <a:spcPct val="150000"/>
              </a:lnSpc>
              <a:spcAft>
                <a:spcPts val="0"/>
              </a:spcAft>
              <a:buFont typeface="Wingdings 2"/>
              <a:buChar char=""/>
              <a:defRPr/>
            </a:pPr>
            <a:r>
              <a:rPr lang="en-US" altLang="zh-CN" dirty="0" smtClean="0">
                <a:latin typeface="Arial Narrow" pitchFamily="34" charset="0"/>
              </a:rPr>
              <a:t>No </a:t>
            </a:r>
            <a:r>
              <a:rPr lang="en-US" altLang="zh-CN" dirty="0">
                <a:latin typeface="Arial Narrow" pitchFamily="34" charset="0"/>
              </a:rPr>
              <a:t>vaccines are currently </a:t>
            </a:r>
            <a:r>
              <a:rPr lang="en-US" altLang="zh-CN" dirty="0" smtClean="0">
                <a:latin typeface="Arial Narrow" pitchFamily="34" charset="0"/>
              </a:rPr>
              <a:t>available</a:t>
            </a:r>
            <a:endParaRPr lang="en-US" altLang="zh-CN" dirty="0">
              <a:latin typeface="Arial Narrow" pitchFamily="34" charset="0"/>
            </a:endParaRPr>
          </a:p>
          <a:p>
            <a:pPr marL="365760" indent="-283464" algn="just" fontAlgn="auto">
              <a:lnSpc>
                <a:spcPct val="150000"/>
              </a:lnSpc>
              <a:spcAft>
                <a:spcPts val="0"/>
              </a:spcAft>
              <a:buFont typeface="Wingdings 2"/>
              <a:buChar char=""/>
              <a:defRPr/>
            </a:pPr>
            <a:r>
              <a:rPr lang="en-US" altLang="zh-CN" b="1" dirty="0">
                <a:latin typeface="Arial Narrow" pitchFamily="34" charset="0"/>
              </a:rPr>
              <a:t>Chemotherapeutic:</a:t>
            </a:r>
            <a:r>
              <a:rPr lang="en-US" altLang="zh-CN" dirty="0">
                <a:latin typeface="Arial Narrow" pitchFamily="34" charset="0"/>
              </a:rPr>
              <a:t> </a:t>
            </a:r>
            <a:endParaRPr lang="en-US" altLang="zh-CN" dirty="0" smtClean="0">
              <a:latin typeface="Arial Narrow" pitchFamily="34" charset="0"/>
            </a:endParaRPr>
          </a:p>
          <a:p>
            <a:pPr marL="365760" indent="-283464" algn="just" fontAlgn="auto">
              <a:lnSpc>
                <a:spcPct val="150000"/>
              </a:lnSpc>
              <a:spcAft>
                <a:spcPts val="0"/>
              </a:spcAft>
              <a:buFont typeface="Wingdings 2"/>
              <a:buChar char=""/>
              <a:defRPr/>
            </a:pPr>
            <a:r>
              <a:rPr lang="en-US" altLang="zh-CN" dirty="0" smtClean="0">
                <a:latin typeface="Arial Narrow" pitchFamily="34" charset="0"/>
              </a:rPr>
              <a:t>Tetracycline </a:t>
            </a:r>
            <a:r>
              <a:rPr lang="en-US" altLang="zh-CN" dirty="0">
                <a:latin typeface="Arial Narrow" pitchFamily="34" charset="0"/>
              </a:rPr>
              <a:t>or chloramphenicol are drugs of </a:t>
            </a:r>
            <a:r>
              <a:rPr lang="en-US" altLang="zh-CN" dirty="0" smtClean="0">
                <a:latin typeface="Arial Narrow" pitchFamily="34" charset="0"/>
              </a:rPr>
              <a:t>choice </a:t>
            </a:r>
            <a:endParaRPr lang="en-US" altLang="zh-CN" dirty="0">
              <a:latin typeface="Arial Narrow" pitchFamily="34" charset="0"/>
            </a:endParaRPr>
          </a:p>
          <a:p>
            <a:pPr marL="365760" indent="-283464" algn="just" fontAlgn="auto">
              <a:lnSpc>
                <a:spcPct val="150000"/>
              </a:lnSpc>
              <a:spcAft>
                <a:spcPts val="0"/>
              </a:spcAft>
              <a:buFont typeface="Wingdings" pitchFamily="2" charset="2"/>
              <a:buNone/>
              <a:defRPr/>
            </a:pPr>
            <a:endParaRPr lang="zh-CN" altLang="en-US" dirty="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364</a:t>
            </a:fld>
            <a:endParaRPr lang="ar-SA" altLang="en-US"/>
          </a:p>
        </p:txBody>
      </p:sp>
    </p:spTree>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4"/>
          <p:cNvSpPr>
            <a:spLocks noGrp="1" noChangeArrowheads="1"/>
          </p:cNvSpPr>
          <p:nvPr>
            <p:ph type="title"/>
          </p:nvPr>
        </p:nvSpPr>
        <p:spPr/>
        <p:txBody>
          <a:bodyPr/>
          <a:lstStyle/>
          <a:p>
            <a:r>
              <a:rPr lang="en-US" sz="6000" b="1" dirty="0" err="1" smtClean="0">
                <a:solidFill>
                  <a:srgbClr val="002060"/>
                </a:solidFill>
                <a:latin typeface="Arial Narrow" pitchFamily="34" charset="0"/>
              </a:rPr>
              <a:t>Chlamydiae</a:t>
            </a:r>
            <a:endParaRPr lang="en-US" sz="6000" b="1" dirty="0" smtClean="0">
              <a:solidFill>
                <a:srgbClr val="002060"/>
              </a:solidFill>
              <a:latin typeface="Arial Narrow" pitchFamily="34" charset="0"/>
            </a:endParaRPr>
          </a:p>
        </p:txBody>
      </p:sp>
      <p:sp>
        <p:nvSpPr>
          <p:cNvPr id="10243" name="Rectangle 5"/>
          <p:cNvSpPr>
            <a:spLocks noGrp="1" noChangeArrowheads="1"/>
          </p:cNvSpPr>
          <p:nvPr>
            <p:ph idx="1"/>
          </p:nvPr>
        </p:nvSpPr>
        <p:spPr>
          <a:xfrm>
            <a:off x="457200" y="1371600"/>
            <a:ext cx="8229600" cy="5181600"/>
          </a:xfrm>
        </p:spPr>
        <p:txBody>
          <a:bodyPr>
            <a:noAutofit/>
          </a:bodyPr>
          <a:lstStyle/>
          <a:p>
            <a:pPr algn="just">
              <a:lnSpc>
                <a:spcPts val="3300"/>
              </a:lnSpc>
              <a:defRPr/>
            </a:pPr>
            <a:r>
              <a:rPr lang="en-US" dirty="0" smtClean="0">
                <a:latin typeface="Arial Narrow" pitchFamily="34" charset="0"/>
              </a:rPr>
              <a:t>Chlamydia is extremely tiny</a:t>
            </a:r>
          </a:p>
          <a:p>
            <a:pPr algn="just">
              <a:lnSpc>
                <a:spcPts val="3300"/>
              </a:lnSpc>
              <a:defRPr/>
            </a:pPr>
            <a:r>
              <a:rPr lang="en-US" dirty="0" smtClean="0">
                <a:latin typeface="Arial Narrow" pitchFamily="34" charset="0"/>
              </a:rPr>
              <a:t>Gram-negative </a:t>
            </a:r>
            <a:r>
              <a:rPr lang="en-US" dirty="0" err="1" smtClean="0">
                <a:latin typeface="Arial Narrow" pitchFamily="34" charset="0"/>
              </a:rPr>
              <a:t>cocci</a:t>
            </a:r>
            <a:r>
              <a:rPr lang="en-US" dirty="0" smtClean="0">
                <a:latin typeface="Arial Narrow" pitchFamily="34" charset="0"/>
              </a:rPr>
              <a:t> bacteria, non-motile</a:t>
            </a:r>
          </a:p>
          <a:p>
            <a:pPr algn="just">
              <a:lnSpc>
                <a:spcPts val="3300"/>
              </a:lnSpc>
              <a:defRPr/>
            </a:pPr>
            <a:r>
              <a:rPr lang="en-US" dirty="0" smtClean="0">
                <a:latin typeface="Arial Narrow" pitchFamily="34" charset="0"/>
              </a:rPr>
              <a:t>Have rigid cell wall </a:t>
            </a:r>
          </a:p>
          <a:p>
            <a:pPr lvl="1" algn="just">
              <a:lnSpc>
                <a:spcPts val="3300"/>
              </a:lnSpc>
              <a:defRPr/>
            </a:pPr>
            <a:r>
              <a:rPr lang="en-US" sz="3200" dirty="0" smtClean="0">
                <a:latin typeface="Arial Narrow" pitchFamily="34" charset="0"/>
              </a:rPr>
              <a:t>Have outer membrane &amp; Cytoplasmic membrane </a:t>
            </a:r>
          </a:p>
          <a:p>
            <a:pPr lvl="1" algn="just">
              <a:lnSpc>
                <a:spcPts val="3300"/>
              </a:lnSpc>
              <a:defRPr/>
            </a:pPr>
            <a:r>
              <a:rPr lang="en-US" sz="3200" b="1" dirty="0" smtClean="0">
                <a:solidFill>
                  <a:srgbClr val="FF0000"/>
                </a:solidFill>
                <a:latin typeface="Arial Narrow" pitchFamily="34" charset="0"/>
              </a:rPr>
              <a:t>Lacking PDG and </a:t>
            </a:r>
            <a:r>
              <a:rPr lang="en-US" sz="3200" b="1" dirty="0" err="1" smtClean="0">
                <a:solidFill>
                  <a:srgbClr val="FF0000"/>
                </a:solidFill>
                <a:latin typeface="Arial Narrow" pitchFamily="34" charset="0"/>
              </a:rPr>
              <a:t>muramic</a:t>
            </a:r>
            <a:r>
              <a:rPr lang="en-US" sz="3200" b="1" dirty="0" smtClean="0">
                <a:solidFill>
                  <a:srgbClr val="FF0000"/>
                </a:solidFill>
                <a:latin typeface="Arial Narrow" pitchFamily="34" charset="0"/>
              </a:rPr>
              <a:t> acid</a:t>
            </a:r>
          </a:p>
          <a:p>
            <a:pPr algn="just">
              <a:lnSpc>
                <a:spcPts val="3300"/>
              </a:lnSpc>
              <a:defRPr/>
            </a:pPr>
            <a:r>
              <a:rPr lang="en-US" b="1" u="sng" dirty="0" smtClean="0">
                <a:solidFill>
                  <a:srgbClr val="7030A0"/>
                </a:solidFill>
                <a:latin typeface="Arial Narrow" pitchFamily="34" charset="0"/>
              </a:rPr>
              <a:t>Basophilic</a:t>
            </a:r>
            <a:r>
              <a:rPr lang="en-US" dirty="0" smtClean="0">
                <a:latin typeface="Arial Narrow" pitchFamily="34" charset="0"/>
              </a:rPr>
              <a:t> because stained blue by </a:t>
            </a:r>
            <a:r>
              <a:rPr lang="en-US" dirty="0" err="1" smtClean="0">
                <a:latin typeface="Arial Narrow" pitchFamily="34" charset="0"/>
              </a:rPr>
              <a:t>Giemsa</a:t>
            </a:r>
            <a:r>
              <a:rPr lang="en-US" dirty="0" smtClean="0">
                <a:latin typeface="Arial Narrow" pitchFamily="34" charset="0"/>
              </a:rPr>
              <a:t> stain</a:t>
            </a:r>
          </a:p>
          <a:p>
            <a:pPr lvl="1" algn="just">
              <a:lnSpc>
                <a:spcPts val="3300"/>
              </a:lnSpc>
              <a:defRPr/>
            </a:pPr>
            <a:r>
              <a:rPr lang="en-US" sz="3200" dirty="0" smtClean="0">
                <a:latin typeface="Arial Narrow" pitchFamily="34" charset="0"/>
              </a:rPr>
              <a:t>Elementary bodies stain purple</a:t>
            </a:r>
          </a:p>
          <a:p>
            <a:pPr lvl="1" algn="just">
              <a:lnSpc>
                <a:spcPts val="3300"/>
              </a:lnSpc>
              <a:defRPr/>
            </a:pPr>
            <a:r>
              <a:rPr lang="en-US" sz="3200" dirty="0" smtClean="0">
                <a:latin typeface="Arial Narrow" pitchFamily="34" charset="0"/>
              </a:rPr>
              <a:t>Reticulate body stain blue</a:t>
            </a:r>
          </a:p>
          <a:p>
            <a:pPr lvl="1" algn="just">
              <a:lnSpc>
                <a:spcPts val="3300"/>
              </a:lnSpc>
              <a:defRPr/>
            </a:pPr>
            <a:r>
              <a:rPr lang="en-US" sz="3200" dirty="0" smtClean="0">
                <a:latin typeface="Arial Narrow" pitchFamily="34" charset="0"/>
              </a:rPr>
              <a:t>Inclusion body stain dark purple </a:t>
            </a:r>
          </a:p>
          <a:p>
            <a:pPr algn="just">
              <a:lnSpc>
                <a:spcPts val="3300"/>
              </a:lnSpc>
              <a:defRPr/>
            </a:pPr>
            <a:r>
              <a:rPr lang="en-US" dirty="0" smtClean="0">
                <a:latin typeface="Arial Narrow" pitchFamily="34" charset="0"/>
              </a:rPr>
              <a:t>All share common complement fixing antigen</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365</a:t>
            </a:fld>
            <a:endParaRPr lang="ar-SA" altLang="en-US"/>
          </a:p>
        </p:txBody>
      </p:sp>
    </p:spTree>
  </p:cSld>
  <p:clrMapOvr>
    <a:masterClrMapping/>
  </p:clrMapOvr>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5"/>
          <p:cNvSpPr>
            <a:spLocks noChangeArrowheads="1"/>
          </p:cNvSpPr>
          <p:nvPr/>
        </p:nvSpPr>
        <p:spPr bwMode="auto">
          <a:xfrm>
            <a:off x="457200" y="1143000"/>
            <a:ext cx="7924800"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algn="just" rtl="0" eaLnBrk="1" hangingPunct="1">
              <a:buFont typeface="Arial" pitchFamily="34" charset="0"/>
              <a:buChar char="•"/>
            </a:pPr>
            <a:r>
              <a:rPr lang="en-US" altLang="en-US" sz="3600" b="1" dirty="0">
                <a:solidFill>
                  <a:srgbClr val="7030A0"/>
                </a:solidFill>
                <a:latin typeface="Arial Narrow" pitchFamily="34" charset="0"/>
              </a:rPr>
              <a:t>Elementary body</a:t>
            </a:r>
          </a:p>
          <a:p>
            <a:pPr lvl="1" algn="just" rtl="0" eaLnBrk="1" hangingPunct="1">
              <a:buFont typeface="Arial" pitchFamily="34" charset="0"/>
              <a:buChar char="•"/>
            </a:pPr>
            <a:r>
              <a:rPr lang="en-US" altLang="en-US" sz="2800" dirty="0">
                <a:latin typeface="Arial Narrow" pitchFamily="34" charset="0"/>
              </a:rPr>
              <a:t>Infects host epithelial cell</a:t>
            </a:r>
          </a:p>
          <a:p>
            <a:pPr lvl="1" algn="just" rtl="0" eaLnBrk="1" hangingPunct="1">
              <a:buFont typeface="Arial" pitchFamily="34" charset="0"/>
              <a:buChar char="•"/>
            </a:pPr>
            <a:r>
              <a:rPr lang="en-US" altLang="en-US" sz="2800" dirty="0">
                <a:latin typeface="Arial Narrow" pitchFamily="34" charset="0"/>
              </a:rPr>
              <a:t>Taken by endocytosis</a:t>
            </a:r>
          </a:p>
          <a:p>
            <a:pPr algn="just" rtl="0" eaLnBrk="1" hangingPunct="1">
              <a:buFont typeface="Arial" pitchFamily="34" charset="0"/>
              <a:buChar char="•"/>
            </a:pPr>
            <a:r>
              <a:rPr lang="en-US" altLang="en-US" sz="3200" b="1" dirty="0">
                <a:solidFill>
                  <a:srgbClr val="7030A0"/>
                </a:solidFill>
                <a:latin typeface="Arial Narrow" pitchFamily="34" charset="0"/>
              </a:rPr>
              <a:t>Reticulate body</a:t>
            </a:r>
          </a:p>
          <a:p>
            <a:pPr lvl="1" algn="just" rtl="0" eaLnBrk="1" hangingPunct="1">
              <a:buFont typeface="Arial" pitchFamily="34" charset="0"/>
              <a:buChar char="•"/>
            </a:pPr>
            <a:r>
              <a:rPr lang="en-US" altLang="en-US" sz="2800" dirty="0">
                <a:latin typeface="Arial Narrow" pitchFamily="34" charset="0"/>
              </a:rPr>
              <a:t>Formed 1-2 </a:t>
            </a:r>
            <a:r>
              <a:rPr lang="en-US" altLang="en-US" sz="2800" dirty="0" err="1">
                <a:latin typeface="Arial Narrow" pitchFamily="34" charset="0"/>
              </a:rPr>
              <a:t>hr</a:t>
            </a:r>
            <a:r>
              <a:rPr lang="en-US" altLang="en-US" sz="2800" dirty="0">
                <a:latin typeface="Arial Narrow" pitchFamily="34" charset="0"/>
              </a:rPr>
              <a:t> latter</a:t>
            </a:r>
          </a:p>
          <a:p>
            <a:pPr lvl="1" algn="just" rtl="0" eaLnBrk="1" hangingPunct="1">
              <a:buFont typeface="Arial" pitchFamily="34" charset="0"/>
              <a:buChar char="•"/>
            </a:pPr>
            <a:r>
              <a:rPr lang="en-US" altLang="en-US" sz="2800" dirty="0">
                <a:latin typeface="Arial Narrow" pitchFamily="34" charset="0"/>
              </a:rPr>
              <a:t>Larger than EB</a:t>
            </a:r>
          </a:p>
          <a:p>
            <a:pPr lvl="1" algn="just" rtl="0" eaLnBrk="1" hangingPunct="1">
              <a:buFont typeface="Arial" pitchFamily="34" charset="0"/>
              <a:buChar char="•"/>
            </a:pPr>
            <a:r>
              <a:rPr lang="en-US" altLang="en-US" sz="2800" dirty="0">
                <a:latin typeface="Arial Narrow" pitchFamily="34" charset="0"/>
              </a:rPr>
              <a:t>Divided by Binary fission</a:t>
            </a:r>
          </a:p>
          <a:p>
            <a:pPr algn="just" rtl="0" eaLnBrk="1" hangingPunct="1">
              <a:buFont typeface="Arial" pitchFamily="34" charset="0"/>
              <a:buChar char="•"/>
            </a:pPr>
            <a:r>
              <a:rPr lang="en-US" altLang="en-US" sz="3200" b="1" dirty="0">
                <a:solidFill>
                  <a:srgbClr val="7030A0"/>
                </a:solidFill>
                <a:latin typeface="Arial Narrow" pitchFamily="34" charset="0"/>
              </a:rPr>
              <a:t>Inclusion body</a:t>
            </a:r>
          </a:p>
          <a:p>
            <a:pPr lvl="1" algn="just" rtl="0" eaLnBrk="1" hangingPunct="1">
              <a:buFont typeface="Arial" pitchFamily="34" charset="0"/>
              <a:buChar char="•"/>
            </a:pPr>
            <a:r>
              <a:rPr lang="en-US" altLang="en-US" sz="2800" dirty="0">
                <a:latin typeface="Arial Narrow" pitchFamily="34" charset="0"/>
              </a:rPr>
              <a:t>Aggregates of small particles </a:t>
            </a:r>
          </a:p>
          <a:p>
            <a:pPr lvl="1" algn="just" rtl="0" eaLnBrk="1" hangingPunct="1">
              <a:buFont typeface="Arial" pitchFamily="34" charset="0"/>
              <a:buChar char="•"/>
            </a:pPr>
            <a:r>
              <a:rPr lang="en-US" altLang="en-US" sz="2800" dirty="0">
                <a:latin typeface="Arial Narrow" pitchFamily="34" charset="0"/>
              </a:rPr>
              <a:t>Formed within 24-48 </a:t>
            </a:r>
            <a:r>
              <a:rPr lang="en-US" altLang="en-US" sz="2800" dirty="0" err="1">
                <a:latin typeface="Arial Narrow" pitchFamily="34" charset="0"/>
              </a:rPr>
              <a:t>hrs</a:t>
            </a:r>
            <a:endParaRPr lang="en-US" altLang="en-US" sz="2800" dirty="0">
              <a:latin typeface="Arial Narrow" pitchFamily="34" charset="0"/>
            </a:endParaRPr>
          </a:p>
          <a:p>
            <a:pPr lvl="1" algn="just" rtl="0" eaLnBrk="1" hangingPunct="1">
              <a:buFont typeface="Arial" pitchFamily="34" charset="0"/>
              <a:buChar char="•"/>
            </a:pPr>
            <a:r>
              <a:rPr lang="en-US" altLang="en-US" sz="2800" dirty="0">
                <a:latin typeface="Arial Narrow" pitchFamily="34" charset="0"/>
              </a:rPr>
              <a:t>Host cell rupture releasing EB </a:t>
            </a:r>
          </a:p>
          <a:p>
            <a:pPr lvl="1" algn="just" rtl="0" eaLnBrk="1" hangingPunct="1">
              <a:buFont typeface="Arial" pitchFamily="34" charset="0"/>
              <a:buChar char="•"/>
            </a:pPr>
            <a:r>
              <a:rPr lang="en-US" altLang="en-US" sz="2800" dirty="0">
                <a:latin typeface="Arial Narrow" pitchFamily="34" charset="0"/>
              </a:rPr>
              <a:t>Infects again new host cell</a:t>
            </a:r>
            <a:endParaRPr lang="ar-SA" altLang="en-US" sz="2800" dirty="0">
              <a:latin typeface="Arial Narrow" pitchFamily="34" charset="0"/>
              <a:ea typeface="Majalla UI"/>
              <a:cs typeface="Majalla UI"/>
            </a:endParaRPr>
          </a:p>
        </p:txBody>
      </p:sp>
      <p:sp>
        <p:nvSpPr>
          <p:cNvPr id="569347" name="Title 3"/>
          <p:cNvSpPr>
            <a:spLocks noGrp="1"/>
          </p:cNvSpPr>
          <p:nvPr>
            <p:ph type="title"/>
          </p:nvPr>
        </p:nvSpPr>
        <p:spPr>
          <a:xfrm>
            <a:off x="457200" y="304800"/>
            <a:ext cx="8229600" cy="909638"/>
          </a:xfrm>
        </p:spPr>
        <p:txBody>
          <a:bodyPr/>
          <a:lstStyle/>
          <a:p>
            <a:r>
              <a:rPr lang="en-US" altLang="zh-CN" sz="4000" b="1" dirty="0" smtClean="0">
                <a:solidFill>
                  <a:srgbClr val="002060"/>
                </a:solidFill>
                <a:latin typeface="Arial Narrow" pitchFamily="34" charset="0"/>
                <a:ea typeface="SimSun" pitchFamily="2" charset="-122"/>
              </a:rPr>
              <a:t>Special Growth developmental Cycle</a:t>
            </a:r>
            <a:endParaRPr lang="ar-SA" altLang="en-US" sz="4000" b="1" dirty="0" smtClean="0">
              <a:solidFill>
                <a:srgbClr val="002060"/>
              </a:solidFill>
              <a:latin typeface="Arial Narrow" pitchFamily="34" charset="0"/>
            </a:endParaRPr>
          </a:p>
        </p:txBody>
      </p:sp>
      <p:sp>
        <p:nvSpPr>
          <p:cNvPr id="569349" name="Footer Placeholder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ar-SA" altLang="en-US" smtClean="0">
              <a:solidFill>
                <a:srgbClr val="898989"/>
              </a:solidFill>
              <a:latin typeface="Calibri" pitchFamily="34" charset="0"/>
            </a:endParaRPr>
          </a:p>
        </p:txBody>
      </p:sp>
      <p:sp>
        <p:nvSpPr>
          <p:cNvPr id="56935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r" rtl="1"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r" rtl="1"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r" rtl="1"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r" rtl="1"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40C63AC-4F31-4995-99EB-B422AEFAB3BF}" type="slidenum">
              <a:rPr lang="ar-SA" altLang="en-US" smtClean="0">
                <a:solidFill>
                  <a:srgbClr val="898989"/>
                </a:solidFill>
                <a:latin typeface="Calibri" pitchFamily="34" charset="0"/>
              </a:rPr>
              <a:pPr eaLnBrk="1" hangingPunct="1"/>
              <a:t>366</a:t>
            </a:fld>
            <a:endParaRPr lang="ar-SA" altLang="en-US" smtClean="0">
              <a:solidFill>
                <a:srgbClr val="898989"/>
              </a:solidFill>
              <a:latin typeface="Calibri" pitchFamily="34" charset="0"/>
            </a:endParaRPr>
          </a:p>
        </p:txBody>
      </p:sp>
    </p:spTree>
    <p:extLst>
      <p:ext uri="{BB962C8B-B14F-4D97-AF65-F5344CB8AC3E}">
        <p14:creationId xmlns:p14="http://schemas.microsoft.com/office/powerpoint/2010/main" val="230194206"/>
      </p:ext>
    </p:extLst>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800" y="533400"/>
            <a:ext cx="7772400" cy="990600"/>
          </a:xfrm>
        </p:spPr>
        <p:txBody>
          <a:bodyPr>
            <a:noAutofit/>
          </a:bodyPr>
          <a:lstStyle/>
          <a:p>
            <a:pPr fontAlgn="auto">
              <a:spcAft>
                <a:spcPts val="0"/>
              </a:spcAft>
              <a:defRPr/>
            </a:pPr>
            <a:r>
              <a:rPr lang="en-US" b="1" dirty="0" smtClean="0">
                <a:solidFill>
                  <a:srgbClr val="002060"/>
                </a:solidFill>
                <a:latin typeface="Arial Narrow" pitchFamily="34" charset="0"/>
              </a:rPr>
              <a:t>Characteristics of elementary and reticulate bodies of Chlamydia</a:t>
            </a:r>
            <a:endParaRPr lang="ar-SA" dirty="0" smtClean="0">
              <a:solidFill>
                <a:srgbClr val="002060"/>
              </a:solidFill>
              <a:latin typeface="Arial Narrow" pitchFamily="34" charset="0"/>
            </a:endParaRPr>
          </a:p>
        </p:txBody>
      </p:sp>
      <p:graphicFrame>
        <p:nvGraphicFramePr>
          <p:cNvPr id="5" name="Content Placeholder 4"/>
          <p:cNvGraphicFramePr>
            <a:graphicFrameLocks noGrp="1"/>
          </p:cNvGraphicFramePr>
          <p:nvPr>
            <p:ph idx="1"/>
          </p:nvPr>
        </p:nvGraphicFramePr>
        <p:xfrm>
          <a:off x="381000" y="1905000"/>
          <a:ext cx="8458200" cy="4288298"/>
        </p:xfrm>
        <a:graphic>
          <a:graphicData uri="http://schemas.openxmlformats.org/drawingml/2006/table">
            <a:tbl>
              <a:tblPr rtl="1" firstRow="1" bandRow="1">
                <a:tableStyleId>{073A0DAA-6AF3-43AB-8588-CEC1D06C72B9}</a:tableStyleId>
              </a:tblPr>
              <a:tblGrid>
                <a:gridCol w="4212772"/>
                <a:gridCol w="4245428"/>
              </a:tblGrid>
              <a:tr h="874678">
                <a:tc>
                  <a:txBody>
                    <a:bodyPr/>
                    <a:lstStyle/>
                    <a:p>
                      <a:pPr algn="ctr" rtl="0"/>
                      <a:r>
                        <a:rPr lang="en-US" sz="2800" u="sng" dirty="0" smtClean="0">
                          <a:latin typeface="Arial Narrow" pitchFamily="34" charset="0"/>
                        </a:rPr>
                        <a:t>RETICULATE BODY (RB)</a:t>
                      </a:r>
                      <a:endParaRPr lang="ar-SA" sz="2800" dirty="0">
                        <a:solidFill>
                          <a:schemeClr val="bg1"/>
                        </a:solidFill>
                        <a:latin typeface="Arial Narrow" pitchFamily="34" charset="0"/>
                      </a:endParaRPr>
                    </a:p>
                  </a:txBody>
                  <a:tcPr marL="91437" marR="91437" marT="45710" marB="45710"/>
                </a:tc>
                <a:tc>
                  <a:txBody>
                    <a:bodyPr/>
                    <a:lstStyle/>
                    <a:p>
                      <a:pPr algn="ctr" rtl="0"/>
                      <a:r>
                        <a:rPr lang="en-US" sz="2800" u="sng" dirty="0" smtClean="0">
                          <a:latin typeface="Arial Narrow" pitchFamily="34" charset="0"/>
                        </a:rPr>
                        <a:t>ELEMENTARY BODY (EB)</a:t>
                      </a:r>
                      <a:endParaRPr lang="ar-SA" sz="2800" dirty="0">
                        <a:solidFill>
                          <a:schemeClr val="bg1"/>
                        </a:solidFill>
                        <a:latin typeface="Arial Narrow" pitchFamily="34" charset="0"/>
                      </a:endParaRPr>
                    </a:p>
                  </a:txBody>
                  <a:tcPr marL="91437" marR="91437" marT="45710" marB="45710"/>
                </a:tc>
              </a:tr>
              <a:tr h="487594">
                <a:tc>
                  <a:txBody>
                    <a:bodyPr/>
                    <a:lstStyle/>
                    <a:p>
                      <a:pPr algn="l" rtl="0"/>
                      <a:r>
                        <a:rPr lang="en-US" sz="2600" dirty="0" smtClean="0">
                          <a:solidFill>
                            <a:srgbClr val="7030A0"/>
                          </a:solidFill>
                          <a:latin typeface="Arial Narrow" pitchFamily="34" charset="0"/>
                        </a:rPr>
                        <a:t>Size 0.5 - 1.0 um (500-1000 nm)</a:t>
                      </a:r>
                      <a:endParaRPr lang="ar-SA" sz="2600" dirty="0">
                        <a:solidFill>
                          <a:srgbClr val="7030A0"/>
                        </a:solidFill>
                        <a:latin typeface="Arial Narrow" pitchFamily="34" charset="0"/>
                      </a:endParaRPr>
                    </a:p>
                  </a:txBody>
                  <a:tcPr marL="91437" marR="91437" marT="45710" marB="45710"/>
                </a:tc>
                <a:tc>
                  <a:txBody>
                    <a:bodyPr/>
                    <a:lstStyle/>
                    <a:p>
                      <a:pPr algn="l" rtl="0"/>
                      <a:r>
                        <a:rPr lang="en-US" sz="2600" dirty="0" smtClean="0">
                          <a:solidFill>
                            <a:srgbClr val="7030A0"/>
                          </a:solidFill>
                          <a:latin typeface="Arial Narrow" pitchFamily="34" charset="0"/>
                        </a:rPr>
                        <a:t>Size 0.3 um (300</a:t>
                      </a:r>
                      <a:r>
                        <a:rPr lang="en-US" sz="2600" baseline="0" dirty="0" smtClean="0">
                          <a:solidFill>
                            <a:srgbClr val="7030A0"/>
                          </a:solidFill>
                          <a:latin typeface="Arial Narrow" pitchFamily="34" charset="0"/>
                        </a:rPr>
                        <a:t> nm)</a:t>
                      </a:r>
                      <a:endParaRPr lang="ar-SA" sz="2600" dirty="0">
                        <a:solidFill>
                          <a:srgbClr val="7030A0"/>
                        </a:solidFill>
                        <a:latin typeface="Arial Narrow" pitchFamily="34" charset="0"/>
                      </a:endParaRPr>
                    </a:p>
                  </a:txBody>
                  <a:tcPr marL="91437" marR="91437" marT="45710" marB="45710"/>
                </a:tc>
              </a:tr>
              <a:tr h="487594">
                <a:tc>
                  <a:txBody>
                    <a:bodyPr/>
                    <a:lstStyle/>
                    <a:p>
                      <a:pPr algn="l" rtl="0"/>
                      <a:r>
                        <a:rPr lang="en-US" sz="2600" dirty="0" smtClean="0">
                          <a:latin typeface="Arial Narrow" pitchFamily="34" charset="0"/>
                        </a:rPr>
                        <a:t>RNA:DNA content = 3.1</a:t>
                      </a:r>
                      <a:endParaRPr lang="ar-SA" sz="2600" dirty="0">
                        <a:solidFill>
                          <a:schemeClr val="bg1"/>
                        </a:solidFill>
                        <a:latin typeface="Arial Narrow" pitchFamily="34" charset="0"/>
                      </a:endParaRPr>
                    </a:p>
                  </a:txBody>
                  <a:tcPr marL="91437" marR="91437" marT="45710" marB="45710"/>
                </a:tc>
                <a:tc>
                  <a:txBody>
                    <a:bodyPr/>
                    <a:lstStyle/>
                    <a:p>
                      <a:pPr algn="l" rtl="0"/>
                      <a:r>
                        <a:rPr lang="en-US" sz="2600" dirty="0" smtClean="0">
                          <a:latin typeface="Arial Narrow" pitchFamily="34" charset="0"/>
                        </a:rPr>
                        <a:t>RNA:DNA content = 1.1 </a:t>
                      </a:r>
                      <a:endParaRPr lang="ar-SA" sz="2600" dirty="0">
                        <a:solidFill>
                          <a:schemeClr val="bg1"/>
                        </a:solidFill>
                        <a:latin typeface="Arial Narrow" pitchFamily="34" charset="0"/>
                      </a:endParaRPr>
                    </a:p>
                  </a:txBody>
                  <a:tcPr marL="91437" marR="91437" marT="45710" marB="45710"/>
                </a:tc>
              </a:tr>
              <a:tr h="487594">
                <a:tc>
                  <a:txBody>
                    <a:bodyPr/>
                    <a:lstStyle/>
                    <a:p>
                      <a:pPr algn="l" rtl="0"/>
                      <a:r>
                        <a:rPr lang="en-US" sz="2600" dirty="0" smtClean="0">
                          <a:solidFill>
                            <a:srgbClr val="7030A0"/>
                          </a:solidFill>
                          <a:latin typeface="Arial Narrow" pitchFamily="34" charset="0"/>
                        </a:rPr>
                        <a:t>Not infectious</a:t>
                      </a:r>
                      <a:endParaRPr lang="ar-SA" sz="2600" dirty="0">
                        <a:solidFill>
                          <a:srgbClr val="7030A0"/>
                        </a:solidFill>
                        <a:latin typeface="Arial Narrow" pitchFamily="34" charset="0"/>
                      </a:endParaRPr>
                    </a:p>
                  </a:txBody>
                  <a:tcPr marL="91437" marR="91437" marT="45710" marB="45710"/>
                </a:tc>
                <a:tc>
                  <a:txBody>
                    <a:bodyPr/>
                    <a:lstStyle/>
                    <a:p>
                      <a:pPr algn="l" rtl="0"/>
                      <a:r>
                        <a:rPr lang="en-US" sz="2600" dirty="0" smtClean="0">
                          <a:solidFill>
                            <a:srgbClr val="7030A0"/>
                          </a:solidFill>
                          <a:latin typeface="Arial Narrow" pitchFamily="34" charset="0"/>
                        </a:rPr>
                        <a:t>Infectious</a:t>
                      </a:r>
                      <a:endParaRPr lang="ar-SA" sz="2600" dirty="0">
                        <a:solidFill>
                          <a:srgbClr val="7030A0"/>
                        </a:solidFill>
                        <a:latin typeface="Arial Narrow" pitchFamily="34" charset="0"/>
                      </a:endParaRPr>
                    </a:p>
                  </a:txBody>
                  <a:tcPr marL="91437" marR="91437" marT="45710" marB="45710"/>
                </a:tc>
              </a:tr>
              <a:tr h="487594">
                <a:tc>
                  <a:txBody>
                    <a:bodyPr/>
                    <a:lstStyle/>
                    <a:p>
                      <a:pPr algn="l" rtl="0"/>
                      <a:r>
                        <a:rPr lang="en-US" sz="2600" dirty="0" smtClean="0">
                          <a:solidFill>
                            <a:srgbClr val="7030A0"/>
                          </a:solidFill>
                          <a:latin typeface="Arial Narrow" pitchFamily="34" charset="0"/>
                        </a:rPr>
                        <a:t>Adapted for intracellular growth</a:t>
                      </a:r>
                      <a:endParaRPr lang="ar-SA" sz="2600" dirty="0">
                        <a:solidFill>
                          <a:srgbClr val="7030A0"/>
                        </a:solidFill>
                        <a:latin typeface="Arial Narrow" pitchFamily="34" charset="0"/>
                      </a:endParaRPr>
                    </a:p>
                  </a:txBody>
                  <a:tcPr marL="91437" marR="91437" marT="45710" marB="45710"/>
                </a:tc>
                <a:tc>
                  <a:txBody>
                    <a:bodyPr/>
                    <a:lstStyle/>
                    <a:p>
                      <a:pPr algn="l" rtl="0"/>
                      <a:r>
                        <a:rPr lang="en-US" sz="2600" dirty="0" smtClean="0">
                          <a:solidFill>
                            <a:srgbClr val="7030A0"/>
                          </a:solidFill>
                          <a:latin typeface="Arial Narrow" pitchFamily="34" charset="0"/>
                        </a:rPr>
                        <a:t>Adapted for extracellular survival </a:t>
                      </a:r>
                      <a:endParaRPr lang="ar-SA" sz="2600" dirty="0">
                        <a:solidFill>
                          <a:srgbClr val="7030A0"/>
                        </a:solidFill>
                        <a:latin typeface="Arial Narrow" pitchFamily="34" charset="0"/>
                      </a:endParaRPr>
                    </a:p>
                  </a:txBody>
                  <a:tcPr marL="91437" marR="91437" marT="45710" marB="45710"/>
                </a:tc>
              </a:tr>
              <a:tr h="487594">
                <a:tc>
                  <a:txBody>
                    <a:bodyPr/>
                    <a:lstStyle/>
                    <a:p>
                      <a:pPr algn="l" rtl="0"/>
                      <a:r>
                        <a:rPr lang="en-US" sz="2600" dirty="0" err="1" smtClean="0">
                          <a:latin typeface="Arial Narrow" pitchFamily="34" charset="0"/>
                        </a:rPr>
                        <a:t>Hemagglutinin</a:t>
                      </a:r>
                      <a:r>
                        <a:rPr lang="en-US" sz="2600" dirty="0" smtClean="0">
                          <a:latin typeface="Arial Narrow" pitchFamily="34" charset="0"/>
                        </a:rPr>
                        <a:t> absent</a:t>
                      </a:r>
                      <a:endParaRPr lang="ar-SA" sz="2600" dirty="0">
                        <a:solidFill>
                          <a:schemeClr val="bg1"/>
                        </a:solidFill>
                        <a:latin typeface="Arial Narrow" pitchFamily="34" charset="0"/>
                      </a:endParaRPr>
                    </a:p>
                  </a:txBody>
                  <a:tcPr marL="91437" marR="91437" marT="45710" marB="45710"/>
                </a:tc>
                <a:tc>
                  <a:txBody>
                    <a:bodyPr/>
                    <a:lstStyle/>
                    <a:p>
                      <a:pPr algn="l" rtl="0"/>
                      <a:r>
                        <a:rPr lang="en-US" sz="2600" dirty="0" err="1" smtClean="0">
                          <a:latin typeface="Arial Narrow" pitchFamily="34" charset="0"/>
                        </a:rPr>
                        <a:t>Hemagglutinin</a:t>
                      </a:r>
                      <a:r>
                        <a:rPr lang="en-US" sz="2600" dirty="0" smtClean="0">
                          <a:latin typeface="Arial Narrow" pitchFamily="34" charset="0"/>
                        </a:rPr>
                        <a:t> present</a:t>
                      </a:r>
                      <a:endParaRPr lang="ar-SA" sz="2600" dirty="0">
                        <a:solidFill>
                          <a:schemeClr val="bg1"/>
                        </a:solidFill>
                        <a:latin typeface="Arial Narrow" pitchFamily="34" charset="0"/>
                      </a:endParaRPr>
                    </a:p>
                  </a:txBody>
                  <a:tcPr marL="91437" marR="91437" marT="45710" marB="45710"/>
                </a:tc>
              </a:tr>
              <a:tr h="487594">
                <a:tc>
                  <a:txBody>
                    <a:bodyPr/>
                    <a:lstStyle/>
                    <a:p>
                      <a:pPr algn="l" rtl="0"/>
                      <a:r>
                        <a:rPr lang="en-US" sz="2600" dirty="0" smtClean="0">
                          <a:solidFill>
                            <a:srgbClr val="7030A0"/>
                          </a:solidFill>
                          <a:latin typeface="Arial Narrow" pitchFamily="34" charset="0"/>
                        </a:rPr>
                        <a:t>Does not induce </a:t>
                      </a:r>
                      <a:r>
                        <a:rPr lang="en-US" sz="2600" dirty="0" err="1" smtClean="0">
                          <a:solidFill>
                            <a:srgbClr val="7030A0"/>
                          </a:solidFill>
                          <a:latin typeface="Arial Narrow" pitchFamily="34" charset="0"/>
                        </a:rPr>
                        <a:t>endocytosis</a:t>
                      </a:r>
                      <a:endParaRPr lang="ar-SA" sz="2600" dirty="0">
                        <a:solidFill>
                          <a:srgbClr val="7030A0"/>
                        </a:solidFill>
                        <a:latin typeface="Arial Narrow" pitchFamily="34" charset="0"/>
                      </a:endParaRPr>
                    </a:p>
                  </a:txBody>
                  <a:tcPr marL="91437" marR="91437" marT="45710" marB="45710"/>
                </a:tc>
                <a:tc>
                  <a:txBody>
                    <a:bodyPr/>
                    <a:lstStyle/>
                    <a:p>
                      <a:pPr algn="l" rtl="0"/>
                      <a:r>
                        <a:rPr lang="en-US" sz="2600" dirty="0" smtClean="0">
                          <a:solidFill>
                            <a:srgbClr val="7030A0"/>
                          </a:solidFill>
                          <a:latin typeface="Arial Narrow" pitchFamily="34" charset="0"/>
                        </a:rPr>
                        <a:t>Induces </a:t>
                      </a:r>
                      <a:r>
                        <a:rPr lang="en-US" sz="2600" dirty="0" err="1" smtClean="0">
                          <a:solidFill>
                            <a:srgbClr val="7030A0"/>
                          </a:solidFill>
                          <a:latin typeface="Arial Narrow" pitchFamily="34" charset="0"/>
                        </a:rPr>
                        <a:t>endocytosis</a:t>
                      </a:r>
                      <a:endParaRPr lang="ar-SA" sz="2600" dirty="0">
                        <a:solidFill>
                          <a:srgbClr val="7030A0"/>
                        </a:solidFill>
                        <a:latin typeface="Arial Narrow" pitchFamily="34" charset="0"/>
                      </a:endParaRPr>
                    </a:p>
                  </a:txBody>
                  <a:tcPr marL="91437" marR="91437" marT="45710" marB="45710"/>
                </a:tc>
              </a:tr>
              <a:tr h="487594">
                <a:tc>
                  <a:txBody>
                    <a:bodyPr/>
                    <a:lstStyle/>
                    <a:p>
                      <a:pPr algn="l" rtl="0"/>
                      <a:r>
                        <a:rPr lang="en-US" sz="2600" dirty="0" smtClean="0">
                          <a:latin typeface="Arial Narrow" pitchFamily="34" charset="0"/>
                        </a:rPr>
                        <a:t>Metabolically active</a:t>
                      </a:r>
                      <a:endParaRPr lang="ar-SA" sz="2600" dirty="0">
                        <a:solidFill>
                          <a:schemeClr val="bg1"/>
                        </a:solidFill>
                        <a:latin typeface="Arial Narrow" pitchFamily="34" charset="0"/>
                      </a:endParaRPr>
                    </a:p>
                  </a:txBody>
                  <a:tcPr marL="91437" marR="91437" marT="45710" marB="45710"/>
                </a:tc>
                <a:tc>
                  <a:txBody>
                    <a:bodyPr/>
                    <a:lstStyle/>
                    <a:p>
                      <a:pPr algn="l" rtl="0"/>
                      <a:r>
                        <a:rPr lang="en-US" sz="2600" dirty="0" smtClean="0">
                          <a:latin typeface="Arial Narrow" pitchFamily="34" charset="0"/>
                        </a:rPr>
                        <a:t>Metabolically inactive</a:t>
                      </a:r>
                      <a:endParaRPr lang="ar-SA" sz="2600" dirty="0">
                        <a:solidFill>
                          <a:schemeClr val="bg1"/>
                        </a:solidFill>
                        <a:latin typeface="Arial Narrow" pitchFamily="34" charset="0"/>
                      </a:endParaRPr>
                    </a:p>
                  </a:txBody>
                  <a:tcPr marL="91437" marR="91437" marT="45710" marB="45710"/>
                </a:tc>
              </a:tr>
            </a:tbl>
          </a:graphicData>
        </a:graphic>
      </p:graphicFrame>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367</a:t>
            </a:fld>
            <a:endParaRPr lang="ar-SA" altLang="en-US"/>
          </a:p>
        </p:txBody>
      </p:sp>
    </p:spTree>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Title 1"/>
          <p:cNvSpPr>
            <a:spLocks noGrp="1"/>
          </p:cNvSpPr>
          <p:nvPr>
            <p:ph type="title"/>
          </p:nvPr>
        </p:nvSpPr>
        <p:spPr>
          <a:xfrm>
            <a:off x="228600" y="304800"/>
            <a:ext cx="8915400" cy="609600"/>
          </a:xfrm>
        </p:spPr>
        <p:txBody>
          <a:bodyPr/>
          <a:lstStyle/>
          <a:p>
            <a:r>
              <a:rPr lang="en-US" sz="3600" b="1" dirty="0" smtClean="0">
                <a:solidFill>
                  <a:srgbClr val="002060"/>
                </a:solidFill>
                <a:latin typeface="Arial Narrow" pitchFamily="34" charset="0"/>
              </a:rPr>
              <a:t>Classification and Differentiation of </a:t>
            </a:r>
            <a:r>
              <a:rPr lang="en-US" sz="3600" b="1" dirty="0" err="1" smtClean="0">
                <a:solidFill>
                  <a:srgbClr val="002060"/>
                </a:solidFill>
                <a:latin typeface="Arial Narrow" pitchFamily="34" charset="0"/>
              </a:rPr>
              <a:t>Chlamydiae</a:t>
            </a:r>
            <a:endParaRPr lang="ar-SA" sz="3600" b="1" dirty="0" smtClean="0">
              <a:solidFill>
                <a:srgbClr val="002060"/>
              </a:solidFill>
              <a:latin typeface="Arial Narrow" pitchFamily="34" charset="0"/>
            </a:endParaRPr>
          </a:p>
        </p:txBody>
      </p:sp>
      <p:graphicFrame>
        <p:nvGraphicFramePr>
          <p:cNvPr id="5" name="Content Placeholder 4"/>
          <p:cNvGraphicFramePr>
            <a:graphicFrameLocks noGrp="1"/>
          </p:cNvGraphicFramePr>
          <p:nvPr>
            <p:ph idx="1"/>
          </p:nvPr>
        </p:nvGraphicFramePr>
        <p:xfrm>
          <a:off x="381000" y="1066800"/>
          <a:ext cx="8458200" cy="5717169"/>
        </p:xfrm>
        <a:graphic>
          <a:graphicData uri="http://schemas.openxmlformats.org/drawingml/2006/table">
            <a:tbl>
              <a:tblPr rtl="1" firstRow="1" bandRow="1">
                <a:tableStyleId>{073A0DAA-6AF3-43AB-8588-CEC1D06C72B9}</a:tableStyleId>
              </a:tblPr>
              <a:tblGrid>
                <a:gridCol w="4079966"/>
                <a:gridCol w="4378234"/>
              </a:tblGrid>
              <a:tr h="481684">
                <a:tc>
                  <a:txBody>
                    <a:bodyPr/>
                    <a:lstStyle/>
                    <a:p>
                      <a:pPr algn="ctr" rtl="0">
                        <a:lnSpc>
                          <a:spcPts val="3300"/>
                        </a:lnSpc>
                      </a:pPr>
                      <a:r>
                        <a:rPr lang="en-US" sz="2800" dirty="0" smtClean="0"/>
                        <a:t>Subgroup B</a:t>
                      </a:r>
                      <a:endParaRPr lang="ar-SA" sz="2800" dirty="0">
                        <a:solidFill>
                          <a:schemeClr val="bg1"/>
                        </a:solidFill>
                        <a:latin typeface="Arial Narrow" pitchFamily="34" charset="0"/>
                      </a:endParaRPr>
                    </a:p>
                  </a:txBody>
                  <a:tcPr marT="45715" marB="45715"/>
                </a:tc>
                <a:tc>
                  <a:txBody>
                    <a:bodyPr/>
                    <a:lstStyle/>
                    <a:p>
                      <a:pPr algn="ctr" rtl="0">
                        <a:lnSpc>
                          <a:spcPts val="3300"/>
                        </a:lnSpc>
                      </a:pPr>
                      <a:r>
                        <a:rPr lang="en-US" sz="2800" dirty="0" smtClean="0"/>
                        <a:t>Subgroup A</a:t>
                      </a:r>
                      <a:endParaRPr lang="ar-SA" sz="2800" dirty="0">
                        <a:solidFill>
                          <a:schemeClr val="bg1"/>
                        </a:solidFill>
                        <a:latin typeface="Arial Narrow" pitchFamily="34" charset="0"/>
                      </a:endParaRPr>
                    </a:p>
                  </a:txBody>
                  <a:tcPr marT="45715" marB="45715"/>
                </a:tc>
              </a:tr>
              <a:tr h="481684">
                <a:tc>
                  <a:txBody>
                    <a:bodyPr/>
                    <a:lstStyle/>
                    <a:p>
                      <a:pPr algn="just" rtl="0">
                        <a:lnSpc>
                          <a:spcPts val="3300"/>
                        </a:lnSpc>
                      </a:pPr>
                      <a:r>
                        <a:rPr lang="en-US" sz="2400" dirty="0" smtClean="0">
                          <a:latin typeface="Arial Narrow" pitchFamily="34" charset="0"/>
                        </a:rPr>
                        <a:t>Bird parasites</a:t>
                      </a:r>
                      <a:endParaRPr lang="ar-SA" sz="2400" b="1" dirty="0">
                        <a:solidFill>
                          <a:schemeClr val="bg1"/>
                        </a:solidFill>
                        <a:latin typeface="Arial Narrow" pitchFamily="34" charset="0"/>
                      </a:endParaRPr>
                    </a:p>
                  </a:txBody>
                  <a:tcPr marT="45715" marB="45715"/>
                </a:tc>
                <a:tc>
                  <a:txBody>
                    <a:bodyPr/>
                    <a:lstStyle/>
                    <a:p>
                      <a:pPr algn="just" rtl="0">
                        <a:lnSpc>
                          <a:spcPts val="3300"/>
                        </a:lnSpc>
                      </a:pPr>
                      <a:r>
                        <a:rPr lang="en-US" sz="2400" dirty="0" smtClean="0">
                          <a:latin typeface="Arial Narrow" pitchFamily="34" charset="0"/>
                        </a:rPr>
                        <a:t>Mammalian parasites</a:t>
                      </a:r>
                      <a:endParaRPr lang="ar-SA" sz="2400" b="1" dirty="0">
                        <a:solidFill>
                          <a:schemeClr val="bg1"/>
                        </a:solidFill>
                        <a:latin typeface="Arial Narrow" pitchFamily="34" charset="0"/>
                      </a:endParaRPr>
                    </a:p>
                  </a:txBody>
                  <a:tcPr marT="45715" marB="45715"/>
                </a:tc>
              </a:tr>
              <a:tr h="481684">
                <a:tc>
                  <a:txBody>
                    <a:bodyPr/>
                    <a:lstStyle/>
                    <a:p>
                      <a:pPr algn="just" rtl="0">
                        <a:lnSpc>
                          <a:spcPts val="3300"/>
                        </a:lnSpc>
                      </a:pPr>
                      <a:r>
                        <a:rPr lang="en-US" sz="2400" dirty="0" smtClean="0">
                          <a:latin typeface="Arial Narrow" pitchFamily="34" charset="0"/>
                        </a:rPr>
                        <a:t>Diffuse inclusions</a:t>
                      </a:r>
                      <a:endParaRPr lang="ar-SA" sz="2400" dirty="0">
                        <a:solidFill>
                          <a:schemeClr val="bg1"/>
                        </a:solidFill>
                        <a:latin typeface="Arial Narrow" pitchFamily="34" charset="0"/>
                      </a:endParaRPr>
                    </a:p>
                  </a:txBody>
                  <a:tcPr marT="45715" marB="45715"/>
                </a:tc>
                <a:tc>
                  <a:txBody>
                    <a:bodyPr/>
                    <a:lstStyle/>
                    <a:p>
                      <a:pPr algn="just" rtl="0">
                        <a:lnSpc>
                          <a:spcPts val="3300"/>
                        </a:lnSpc>
                      </a:pPr>
                      <a:r>
                        <a:rPr lang="en-US" sz="2400" dirty="0" smtClean="0">
                          <a:latin typeface="Arial Narrow" pitchFamily="34" charset="0"/>
                        </a:rPr>
                        <a:t>Compact inclusions </a:t>
                      </a:r>
                      <a:endParaRPr lang="ar-SA" sz="2400" dirty="0">
                        <a:solidFill>
                          <a:schemeClr val="bg1"/>
                        </a:solidFill>
                        <a:latin typeface="Arial Narrow" pitchFamily="34" charset="0"/>
                      </a:endParaRPr>
                    </a:p>
                  </a:txBody>
                  <a:tcPr marT="45715" marB="45715"/>
                </a:tc>
              </a:tr>
              <a:tr h="481684">
                <a:tc>
                  <a:txBody>
                    <a:bodyPr/>
                    <a:lstStyle/>
                    <a:p>
                      <a:pPr algn="just" rtl="0">
                        <a:lnSpc>
                          <a:spcPts val="3300"/>
                        </a:lnSpc>
                      </a:pPr>
                      <a:r>
                        <a:rPr lang="en-US" sz="2400" dirty="0" smtClean="0">
                          <a:latin typeface="Arial Narrow" pitchFamily="34" charset="0"/>
                        </a:rPr>
                        <a:t>Transmitted</a:t>
                      </a:r>
                      <a:r>
                        <a:rPr lang="en-US" sz="2400" baseline="0" dirty="0" smtClean="0">
                          <a:latin typeface="Arial Narrow" pitchFamily="34" charset="0"/>
                        </a:rPr>
                        <a:t> by inhalation</a:t>
                      </a:r>
                      <a:endParaRPr lang="ar-SA" sz="2400" b="1" dirty="0">
                        <a:solidFill>
                          <a:schemeClr val="bg1"/>
                        </a:solidFill>
                        <a:latin typeface="Arial Narrow" pitchFamily="34" charset="0"/>
                      </a:endParaRPr>
                    </a:p>
                  </a:txBody>
                  <a:tcPr marT="45715" marB="45715"/>
                </a:tc>
                <a:tc>
                  <a:txBody>
                    <a:bodyPr/>
                    <a:lstStyle/>
                    <a:p>
                      <a:pPr algn="just" rtl="0">
                        <a:lnSpc>
                          <a:spcPts val="3300"/>
                        </a:lnSpc>
                      </a:pPr>
                      <a:r>
                        <a:rPr lang="en-US" sz="2400" dirty="0" smtClean="0">
                          <a:latin typeface="Arial Narrow" pitchFamily="34" charset="0"/>
                        </a:rPr>
                        <a:t>Transmitted by contact</a:t>
                      </a:r>
                      <a:endParaRPr lang="ar-SA" sz="2400" b="1" dirty="0">
                        <a:solidFill>
                          <a:schemeClr val="bg1"/>
                        </a:solidFill>
                        <a:latin typeface="Arial Narrow" pitchFamily="34" charset="0"/>
                      </a:endParaRPr>
                    </a:p>
                  </a:txBody>
                  <a:tcPr marT="45715" marB="45715"/>
                </a:tc>
              </a:tr>
              <a:tr h="481684">
                <a:tc>
                  <a:txBody>
                    <a:bodyPr/>
                    <a:lstStyle/>
                    <a:p>
                      <a:pPr algn="just" rtl="0">
                        <a:lnSpc>
                          <a:spcPts val="3300"/>
                        </a:lnSpc>
                      </a:pPr>
                      <a:r>
                        <a:rPr lang="en-US" sz="2400" dirty="0" smtClean="0">
                          <a:latin typeface="Arial Narrow" pitchFamily="34" charset="0"/>
                        </a:rPr>
                        <a:t>Glycogen not synthesized </a:t>
                      </a:r>
                      <a:endParaRPr lang="ar-SA" sz="2400" dirty="0">
                        <a:solidFill>
                          <a:schemeClr val="bg1"/>
                        </a:solidFill>
                        <a:latin typeface="Arial Narrow" pitchFamily="34" charset="0"/>
                      </a:endParaRPr>
                    </a:p>
                  </a:txBody>
                  <a:tcPr marT="45715" marB="45715"/>
                </a:tc>
                <a:tc>
                  <a:txBody>
                    <a:bodyPr/>
                    <a:lstStyle/>
                    <a:p>
                      <a:pPr algn="just" rtl="0">
                        <a:lnSpc>
                          <a:spcPts val="3300"/>
                        </a:lnSpc>
                      </a:pPr>
                      <a:r>
                        <a:rPr lang="en-US" sz="2400" dirty="0" smtClean="0">
                          <a:latin typeface="Arial Narrow" pitchFamily="34" charset="0"/>
                        </a:rPr>
                        <a:t>Glycogen synthesized</a:t>
                      </a:r>
                      <a:endParaRPr lang="ar-SA" sz="2400" dirty="0">
                        <a:solidFill>
                          <a:schemeClr val="bg1"/>
                        </a:solidFill>
                        <a:latin typeface="Arial Narrow" pitchFamily="34" charset="0"/>
                      </a:endParaRPr>
                    </a:p>
                  </a:txBody>
                  <a:tcPr marT="45715" marB="45715"/>
                </a:tc>
              </a:tr>
              <a:tr h="481684">
                <a:tc>
                  <a:txBody>
                    <a:bodyPr/>
                    <a:lstStyle/>
                    <a:p>
                      <a:pPr algn="just" rtl="0">
                        <a:lnSpc>
                          <a:spcPts val="3300"/>
                        </a:lnSpc>
                      </a:pPr>
                      <a:r>
                        <a:rPr lang="en-US" sz="2400" dirty="0" err="1" smtClean="0">
                          <a:latin typeface="Arial Narrow" pitchFamily="34" charset="0"/>
                        </a:rPr>
                        <a:t>Folates</a:t>
                      </a:r>
                      <a:r>
                        <a:rPr lang="en-US" sz="2400" dirty="0" smtClean="0">
                          <a:latin typeface="Arial Narrow" pitchFamily="34" charset="0"/>
                        </a:rPr>
                        <a:t> not synthesized (resistant) </a:t>
                      </a:r>
                      <a:endParaRPr lang="ar-SA" sz="2400" dirty="0">
                        <a:solidFill>
                          <a:schemeClr val="bg1"/>
                        </a:solidFill>
                        <a:latin typeface="Arial Narrow" pitchFamily="34" charset="0"/>
                      </a:endParaRPr>
                    </a:p>
                  </a:txBody>
                  <a:tcPr marT="45715" marB="45715"/>
                </a:tc>
                <a:tc>
                  <a:txBody>
                    <a:bodyPr/>
                    <a:lstStyle/>
                    <a:p>
                      <a:pPr algn="just" rtl="0">
                        <a:lnSpc>
                          <a:spcPts val="3300"/>
                        </a:lnSpc>
                      </a:pPr>
                      <a:r>
                        <a:rPr lang="en-US" sz="2400" dirty="0" err="1" smtClean="0">
                          <a:latin typeface="Arial Narrow" pitchFamily="34" charset="0"/>
                        </a:rPr>
                        <a:t>Folates</a:t>
                      </a:r>
                      <a:r>
                        <a:rPr lang="en-US" sz="2400" dirty="0" smtClean="0">
                          <a:latin typeface="Arial Narrow" pitchFamily="34" charset="0"/>
                        </a:rPr>
                        <a:t> synthesized (Sensitive)</a:t>
                      </a:r>
                      <a:endParaRPr lang="ar-SA" sz="2400" dirty="0">
                        <a:solidFill>
                          <a:schemeClr val="bg1"/>
                        </a:solidFill>
                        <a:latin typeface="Arial Narrow" pitchFamily="34" charset="0"/>
                      </a:endParaRPr>
                    </a:p>
                  </a:txBody>
                  <a:tcPr marT="45715" marB="45715"/>
                </a:tc>
              </a:tr>
              <a:tr h="481684">
                <a:tc>
                  <a:txBody>
                    <a:bodyPr/>
                    <a:lstStyle/>
                    <a:p>
                      <a:pPr algn="just" rtl="0">
                        <a:lnSpc>
                          <a:spcPts val="3300"/>
                        </a:lnSpc>
                      </a:pPr>
                      <a:r>
                        <a:rPr lang="en-US" sz="2400" dirty="0" smtClean="0">
                          <a:latin typeface="Arial Narrow" pitchFamily="34" charset="0"/>
                        </a:rPr>
                        <a:t>Resistant to D-</a:t>
                      </a:r>
                      <a:r>
                        <a:rPr lang="en-US" sz="2400" dirty="0" err="1" smtClean="0">
                          <a:latin typeface="Arial Narrow" pitchFamily="34" charset="0"/>
                        </a:rPr>
                        <a:t>cycloserine</a:t>
                      </a:r>
                      <a:endParaRPr lang="ar-SA" sz="2400" dirty="0">
                        <a:solidFill>
                          <a:schemeClr val="bg1"/>
                        </a:solidFill>
                        <a:latin typeface="Arial Narrow" pitchFamily="34" charset="0"/>
                      </a:endParaRPr>
                    </a:p>
                  </a:txBody>
                  <a:tcPr marT="45715" marB="45715"/>
                </a:tc>
                <a:tc>
                  <a:txBody>
                    <a:bodyPr/>
                    <a:lstStyle/>
                    <a:p>
                      <a:pPr algn="just" rtl="0">
                        <a:lnSpc>
                          <a:spcPts val="3300"/>
                        </a:lnSpc>
                      </a:pPr>
                      <a:r>
                        <a:rPr lang="en-US" sz="2400" dirty="0" smtClean="0">
                          <a:latin typeface="Arial Narrow" pitchFamily="34" charset="0"/>
                        </a:rPr>
                        <a:t>Sensitive to D-</a:t>
                      </a:r>
                      <a:r>
                        <a:rPr lang="en-US" sz="2400" dirty="0" err="1" smtClean="0">
                          <a:latin typeface="Arial Narrow" pitchFamily="34" charset="0"/>
                        </a:rPr>
                        <a:t>cycloserine</a:t>
                      </a:r>
                      <a:endParaRPr lang="ar-SA" sz="2400" dirty="0">
                        <a:solidFill>
                          <a:schemeClr val="bg1"/>
                        </a:solidFill>
                        <a:latin typeface="Arial Narrow" pitchFamily="34" charset="0"/>
                      </a:endParaRPr>
                    </a:p>
                  </a:txBody>
                  <a:tcPr marT="45715" marB="45715"/>
                </a:tc>
              </a:tr>
              <a:tr h="481684">
                <a:tc>
                  <a:txBody>
                    <a:bodyPr/>
                    <a:lstStyle/>
                    <a:p>
                      <a:pPr algn="just" rtl="0">
                        <a:lnSpc>
                          <a:spcPts val="3300"/>
                        </a:lnSpc>
                      </a:pPr>
                      <a:r>
                        <a:rPr lang="en-US" sz="2400" dirty="0" smtClean="0">
                          <a:latin typeface="Arial Narrow" pitchFamily="34" charset="0"/>
                        </a:rPr>
                        <a:t>Broadening of host range </a:t>
                      </a:r>
                      <a:endParaRPr lang="ar-SA" sz="2400" dirty="0">
                        <a:solidFill>
                          <a:schemeClr val="bg1"/>
                        </a:solidFill>
                        <a:latin typeface="Arial Narrow" pitchFamily="34" charset="0"/>
                      </a:endParaRPr>
                    </a:p>
                  </a:txBody>
                  <a:tcPr marT="45715" marB="45715"/>
                </a:tc>
                <a:tc>
                  <a:txBody>
                    <a:bodyPr/>
                    <a:lstStyle/>
                    <a:p>
                      <a:pPr algn="just" rtl="0">
                        <a:lnSpc>
                          <a:spcPts val="3300"/>
                        </a:lnSpc>
                      </a:pPr>
                      <a:r>
                        <a:rPr lang="en-US" sz="2400" dirty="0" smtClean="0">
                          <a:latin typeface="Arial Narrow" pitchFamily="34" charset="0"/>
                        </a:rPr>
                        <a:t>Restricted host range</a:t>
                      </a:r>
                      <a:endParaRPr lang="ar-SA" sz="2400" dirty="0">
                        <a:solidFill>
                          <a:schemeClr val="bg1"/>
                        </a:solidFill>
                        <a:latin typeface="Arial Narrow" pitchFamily="34" charset="0"/>
                      </a:endParaRPr>
                    </a:p>
                  </a:txBody>
                  <a:tcPr marT="45715" marB="45715"/>
                </a:tc>
              </a:tr>
              <a:tr h="1632929">
                <a:tc>
                  <a:txBody>
                    <a:bodyPr/>
                    <a:lstStyle/>
                    <a:p>
                      <a:pPr marL="342900" indent="-342900" algn="just" rtl="0">
                        <a:lnSpc>
                          <a:spcPts val="3300"/>
                        </a:lnSpc>
                        <a:buFont typeface="Arial" pitchFamily="34" charset="0"/>
                        <a:buChar char="•"/>
                      </a:pPr>
                      <a:r>
                        <a:rPr lang="en-US" sz="2400" i="1" dirty="0" smtClean="0">
                          <a:latin typeface="Arial Narrow" pitchFamily="34" charset="0"/>
                        </a:rPr>
                        <a:t>Chlamydia </a:t>
                      </a:r>
                      <a:r>
                        <a:rPr lang="en-US" sz="2400" i="1" dirty="0" err="1" smtClean="0">
                          <a:latin typeface="Arial Narrow" pitchFamily="34" charset="0"/>
                        </a:rPr>
                        <a:t>psittaci</a:t>
                      </a:r>
                      <a:r>
                        <a:rPr lang="en-US" sz="2400" i="1" dirty="0" smtClean="0">
                          <a:latin typeface="Arial Narrow" pitchFamily="34" charset="0"/>
                        </a:rPr>
                        <a:t> </a:t>
                      </a:r>
                    </a:p>
                    <a:p>
                      <a:pPr marL="342900" indent="-342900" algn="l" rtl="0">
                        <a:lnSpc>
                          <a:spcPts val="3300"/>
                        </a:lnSpc>
                        <a:buFont typeface="Arial" pitchFamily="34" charset="0"/>
                        <a:buChar char="•"/>
                      </a:pPr>
                      <a:r>
                        <a:rPr lang="en-US" sz="2400" i="1" dirty="0" smtClean="0">
                          <a:latin typeface="Arial Narrow" pitchFamily="34" charset="0"/>
                        </a:rPr>
                        <a:t>Chlamydia </a:t>
                      </a:r>
                      <a:r>
                        <a:rPr lang="en-US" sz="2400" i="1" dirty="0" err="1" smtClean="0">
                          <a:latin typeface="Arial Narrow" pitchFamily="34" charset="0"/>
                        </a:rPr>
                        <a:t>pneumoniae</a:t>
                      </a:r>
                      <a:r>
                        <a:rPr lang="en-US" sz="2400" i="1" dirty="0" smtClean="0">
                          <a:latin typeface="Arial Narrow" pitchFamily="34" charset="0"/>
                        </a:rPr>
                        <a:t>  </a:t>
                      </a:r>
                      <a:r>
                        <a:rPr lang="en-US" sz="2400" dirty="0" smtClean="0">
                          <a:latin typeface="Arial Narrow" pitchFamily="34" charset="0"/>
                        </a:rPr>
                        <a:t/>
                      </a:r>
                      <a:br>
                        <a:rPr lang="en-US" sz="2400" dirty="0" smtClean="0">
                          <a:latin typeface="Arial Narrow" pitchFamily="34" charset="0"/>
                        </a:rPr>
                      </a:br>
                      <a:r>
                        <a:rPr lang="en-US" sz="2400" dirty="0" smtClean="0">
                          <a:latin typeface="Arial Narrow" pitchFamily="34" charset="0"/>
                        </a:rPr>
                        <a:t>Both infect LUNG</a:t>
                      </a:r>
                    </a:p>
                  </a:txBody>
                  <a:tcPr marT="45715" marB="45715"/>
                </a:tc>
                <a:tc>
                  <a:txBody>
                    <a:bodyPr/>
                    <a:lstStyle/>
                    <a:p>
                      <a:pPr algn="just" rtl="0">
                        <a:lnSpc>
                          <a:spcPts val="3300"/>
                        </a:lnSpc>
                        <a:buFont typeface="Arial" pitchFamily="34" charset="0"/>
                        <a:buChar char="•"/>
                      </a:pPr>
                      <a:r>
                        <a:rPr lang="en-US" sz="2400" dirty="0" smtClean="0">
                          <a:latin typeface="Arial Narrow" pitchFamily="34" charset="0"/>
                        </a:rPr>
                        <a:t> </a:t>
                      </a:r>
                      <a:r>
                        <a:rPr lang="en-US" sz="2400" i="1" dirty="0" smtClean="0">
                          <a:latin typeface="Arial Narrow" pitchFamily="34" charset="0"/>
                        </a:rPr>
                        <a:t>Chlamydia</a:t>
                      </a:r>
                      <a:r>
                        <a:rPr lang="en-US" sz="2400" i="1" baseline="0" dirty="0" smtClean="0">
                          <a:latin typeface="Arial Narrow" pitchFamily="34" charset="0"/>
                        </a:rPr>
                        <a:t> trachomatis </a:t>
                      </a:r>
                    </a:p>
                    <a:p>
                      <a:pPr algn="just" rtl="0">
                        <a:lnSpc>
                          <a:spcPts val="3300"/>
                        </a:lnSpc>
                        <a:buFont typeface="Arial" pitchFamily="34" charset="0"/>
                        <a:buChar char="•"/>
                      </a:pPr>
                      <a:r>
                        <a:rPr lang="en-US" sz="2400" baseline="0" dirty="0" smtClean="0">
                          <a:latin typeface="Arial Narrow" pitchFamily="34" charset="0"/>
                        </a:rPr>
                        <a:t> Infects non-ciliated columnar epithelial cells (EYE and GENITAL)</a:t>
                      </a:r>
                    </a:p>
                  </a:txBody>
                  <a:tcPr marT="45715" marB="45715"/>
                </a:tc>
              </a:tr>
            </a:tbl>
          </a:graphicData>
        </a:graphic>
      </p:graphicFrame>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368</a:t>
            </a:fld>
            <a:endParaRPr lang="ar-SA" altLang="en-US"/>
          </a:p>
        </p:txBody>
      </p:sp>
    </p:spTree>
  </p:cSld>
  <p:clrMapOvr>
    <a:masterClrMapping/>
  </p:clrMapOvr>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rrowheads="1"/>
          </p:cNvSpPr>
          <p:nvPr>
            <p:ph type="title"/>
          </p:nvPr>
        </p:nvSpPr>
        <p:spPr/>
        <p:txBody>
          <a:bodyPr/>
          <a:lstStyle/>
          <a:p>
            <a:r>
              <a:rPr lang="en-US" altLang="zh-CN" b="1" dirty="0" err="1" smtClean="0">
                <a:solidFill>
                  <a:srgbClr val="002060"/>
                </a:solidFill>
                <a:latin typeface="Arial Narrow" pitchFamily="34" charset="0"/>
                <a:ea typeface="SimSun" pitchFamily="2" charset="-122"/>
              </a:rPr>
              <a:t>SubgroupA</a:t>
            </a:r>
            <a:r>
              <a:rPr lang="en-US" altLang="zh-CN" b="1" dirty="0" smtClean="0">
                <a:solidFill>
                  <a:srgbClr val="002060"/>
                </a:solidFill>
                <a:latin typeface="Arial Narrow" pitchFamily="34" charset="0"/>
                <a:ea typeface="SimSun" pitchFamily="2" charset="-122"/>
              </a:rPr>
              <a:t>: Chlamydia trachomatis </a:t>
            </a:r>
            <a:endParaRPr lang="zh-CN" altLang="en-US" b="1" dirty="0" smtClean="0">
              <a:solidFill>
                <a:srgbClr val="002060"/>
              </a:solidFill>
              <a:latin typeface="Arial Narrow" pitchFamily="34" charset="0"/>
              <a:ea typeface="SimSun" pitchFamily="2" charset="-122"/>
            </a:endParaRPr>
          </a:p>
        </p:txBody>
      </p:sp>
      <p:sp>
        <p:nvSpPr>
          <p:cNvPr id="9219" name="Rectangle 3"/>
          <p:cNvSpPr>
            <a:spLocks noGrp="1" noChangeArrowheads="1"/>
          </p:cNvSpPr>
          <p:nvPr>
            <p:ph idx="1"/>
          </p:nvPr>
        </p:nvSpPr>
        <p:spPr>
          <a:xfrm>
            <a:off x="304800" y="1524000"/>
            <a:ext cx="8610600" cy="4876800"/>
          </a:xfrm>
        </p:spPr>
        <p:txBody>
          <a:bodyPr>
            <a:noAutofit/>
          </a:bodyPr>
          <a:lstStyle/>
          <a:p>
            <a:pPr marL="365760" indent="-283464" algn="just" fontAlgn="auto">
              <a:lnSpc>
                <a:spcPts val="2900"/>
              </a:lnSpc>
              <a:spcAft>
                <a:spcPts val="0"/>
              </a:spcAft>
              <a:buFont typeface="Wingdings 2"/>
              <a:buChar char=""/>
              <a:defRPr/>
            </a:pPr>
            <a:r>
              <a:rPr lang="en-US" altLang="zh-CN" sz="2800" dirty="0" smtClean="0">
                <a:latin typeface="Arial Narrow" pitchFamily="34" charset="0"/>
              </a:rPr>
              <a:t>Three </a:t>
            </a:r>
            <a:r>
              <a:rPr lang="en-US" altLang="zh-CN" sz="2800" dirty="0" err="1" smtClean="0">
                <a:latin typeface="Arial Narrow" pitchFamily="34" charset="0"/>
              </a:rPr>
              <a:t>biovars</a:t>
            </a:r>
            <a:r>
              <a:rPr lang="en-US" altLang="zh-CN" sz="2800" dirty="0" smtClean="0">
                <a:latin typeface="Arial Narrow" pitchFamily="34" charset="0"/>
              </a:rPr>
              <a:t> (biological variants): </a:t>
            </a:r>
          </a:p>
          <a:p>
            <a:pPr marL="971550" lvl="1" indent="-514350" algn="just" fontAlgn="auto">
              <a:lnSpc>
                <a:spcPts val="2900"/>
              </a:lnSpc>
              <a:spcAft>
                <a:spcPts val="0"/>
              </a:spcAft>
              <a:buFont typeface="+mj-lt"/>
              <a:buAutoNum type="arabicPeriod"/>
              <a:defRPr/>
            </a:pPr>
            <a:r>
              <a:rPr lang="en-US" altLang="zh-CN" dirty="0" err="1" smtClean="0">
                <a:latin typeface="Arial Narrow" pitchFamily="34" charset="0"/>
              </a:rPr>
              <a:t>Biovar</a:t>
            </a:r>
            <a:r>
              <a:rPr lang="en-US" altLang="zh-CN" dirty="0" smtClean="0">
                <a:latin typeface="Arial Narrow" pitchFamily="34" charset="0"/>
              </a:rPr>
              <a:t> Trachoma (15 Serologic types (A-K)</a:t>
            </a:r>
          </a:p>
          <a:p>
            <a:pPr marL="971550" lvl="1" indent="-514350" algn="just">
              <a:lnSpc>
                <a:spcPts val="2900"/>
              </a:lnSpc>
              <a:defRPr/>
            </a:pPr>
            <a:r>
              <a:rPr lang="en-US" altLang="zh-CN" dirty="0" smtClean="0">
                <a:solidFill>
                  <a:srgbClr val="FF0000"/>
                </a:solidFill>
                <a:latin typeface="Arial Narrow" pitchFamily="34" charset="0"/>
              </a:rPr>
              <a:t>A, B, Ba, C</a:t>
            </a:r>
            <a:r>
              <a:rPr lang="en-US" altLang="zh-CN" dirty="0" smtClean="0">
                <a:latin typeface="Arial Narrow" pitchFamily="34" charset="0"/>
              </a:rPr>
              <a:t>, </a:t>
            </a:r>
            <a:r>
              <a:rPr lang="en-US" altLang="zh-CN" dirty="0" smtClean="0">
                <a:solidFill>
                  <a:srgbClr val="00B0F0"/>
                </a:solidFill>
                <a:latin typeface="Arial Narrow" pitchFamily="34" charset="0"/>
              </a:rPr>
              <a:t>D, Da, E, F, G, H, I ,</a:t>
            </a:r>
            <a:r>
              <a:rPr lang="en-US" altLang="zh-CN" dirty="0" err="1" smtClean="0">
                <a:solidFill>
                  <a:srgbClr val="00B0F0"/>
                </a:solidFill>
                <a:latin typeface="Arial Narrow" pitchFamily="34" charset="0"/>
              </a:rPr>
              <a:t>Ia</a:t>
            </a:r>
            <a:r>
              <a:rPr lang="en-US" altLang="zh-CN" dirty="0" smtClean="0">
                <a:solidFill>
                  <a:srgbClr val="00B0F0"/>
                </a:solidFill>
                <a:latin typeface="Arial Narrow" pitchFamily="34" charset="0"/>
              </a:rPr>
              <a:t>, J, </a:t>
            </a:r>
            <a:r>
              <a:rPr lang="en-US" altLang="zh-CN" dirty="0" err="1" smtClean="0">
                <a:solidFill>
                  <a:srgbClr val="00B0F0"/>
                </a:solidFill>
                <a:latin typeface="Arial Narrow" pitchFamily="34" charset="0"/>
              </a:rPr>
              <a:t>Ja</a:t>
            </a:r>
            <a:r>
              <a:rPr lang="en-US" altLang="zh-CN" dirty="0" smtClean="0">
                <a:solidFill>
                  <a:srgbClr val="00B0F0"/>
                </a:solidFill>
                <a:latin typeface="Arial Narrow" pitchFamily="34" charset="0"/>
              </a:rPr>
              <a:t>, K</a:t>
            </a:r>
          </a:p>
          <a:p>
            <a:pPr marL="971550" lvl="1" indent="-514350" algn="just">
              <a:lnSpc>
                <a:spcPts val="2900"/>
              </a:lnSpc>
              <a:defRPr/>
            </a:pPr>
            <a:r>
              <a:rPr lang="en-US" dirty="0">
                <a:latin typeface="Arial Narrow" pitchFamily="34" charset="0"/>
              </a:rPr>
              <a:t>Serotypes </a:t>
            </a:r>
            <a:r>
              <a:rPr lang="en-US" dirty="0">
                <a:solidFill>
                  <a:srgbClr val="FF0000"/>
                </a:solidFill>
                <a:latin typeface="Arial Narrow" pitchFamily="34" charset="0"/>
              </a:rPr>
              <a:t>A, B &amp; C </a:t>
            </a:r>
            <a:r>
              <a:rPr lang="en-US" dirty="0" smtClean="0">
                <a:latin typeface="Arial Narrow" pitchFamily="34" charset="0"/>
              </a:rPr>
              <a:t>cause Trachoma</a:t>
            </a:r>
          </a:p>
          <a:p>
            <a:pPr marL="971550" lvl="1" indent="-514350" algn="just">
              <a:lnSpc>
                <a:spcPts val="2900"/>
              </a:lnSpc>
              <a:defRPr/>
            </a:pPr>
            <a:r>
              <a:rPr lang="en-US" dirty="0" smtClean="0">
                <a:latin typeface="Arial Narrow" pitchFamily="34" charset="0"/>
              </a:rPr>
              <a:t>Serotypes </a:t>
            </a:r>
            <a:r>
              <a:rPr lang="en-US" b="1" dirty="0" smtClean="0">
                <a:solidFill>
                  <a:srgbClr val="00B0F0"/>
                </a:solidFill>
                <a:latin typeface="Arial Narrow" pitchFamily="34" charset="0"/>
              </a:rPr>
              <a:t>D-K</a:t>
            </a:r>
            <a:r>
              <a:rPr lang="en-US" dirty="0" smtClean="0">
                <a:latin typeface="Arial Narrow" pitchFamily="34" charset="0"/>
              </a:rPr>
              <a:t> cause inclusion </a:t>
            </a:r>
            <a:r>
              <a:rPr lang="en-US" dirty="0">
                <a:latin typeface="Arial Narrow" pitchFamily="34" charset="0"/>
              </a:rPr>
              <a:t>conjunctivitis (</a:t>
            </a:r>
            <a:r>
              <a:rPr lang="en-US" dirty="0" smtClean="0">
                <a:latin typeface="Arial Narrow" pitchFamily="34" charset="0"/>
              </a:rPr>
              <a:t>Newborn), Non-</a:t>
            </a:r>
            <a:r>
              <a:rPr lang="en-US" dirty="0" err="1" smtClean="0">
                <a:latin typeface="Arial Narrow" pitchFamily="34" charset="0"/>
              </a:rPr>
              <a:t>Gonococcal</a:t>
            </a:r>
            <a:r>
              <a:rPr lang="en-US" dirty="0" smtClean="0">
                <a:latin typeface="Arial Narrow" pitchFamily="34" charset="0"/>
              </a:rPr>
              <a:t> Urethritis, Cervicitis, Infant pneumonia</a:t>
            </a:r>
            <a:endParaRPr lang="en-US" altLang="zh-CN" dirty="0" smtClean="0">
              <a:solidFill>
                <a:srgbClr val="00B0F0"/>
              </a:solidFill>
              <a:latin typeface="Arial Narrow" pitchFamily="34" charset="0"/>
            </a:endParaRPr>
          </a:p>
          <a:p>
            <a:pPr marL="971550" lvl="1" indent="-514350" algn="just" fontAlgn="auto">
              <a:lnSpc>
                <a:spcPts val="2900"/>
              </a:lnSpc>
              <a:spcAft>
                <a:spcPts val="0"/>
              </a:spcAft>
              <a:buFont typeface="+mj-lt"/>
              <a:buAutoNum type="arabicPeriod" startAt="2"/>
              <a:defRPr/>
            </a:pPr>
            <a:r>
              <a:rPr lang="en-US" altLang="zh-CN" dirty="0" err="1" smtClean="0">
                <a:latin typeface="Arial Narrow" pitchFamily="34" charset="0"/>
              </a:rPr>
              <a:t>Biovar</a:t>
            </a:r>
            <a:r>
              <a:rPr lang="en-US" altLang="zh-CN" dirty="0" smtClean="0">
                <a:latin typeface="Arial Narrow" pitchFamily="34" charset="0"/>
              </a:rPr>
              <a:t> </a:t>
            </a:r>
            <a:r>
              <a:rPr lang="en-US" altLang="zh-CN" dirty="0" err="1" smtClean="0">
                <a:latin typeface="Arial Narrow" pitchFamily="34" charset="0"/>
              </a:rPr>
              <a:t>lymphogranuloma</a:t>
            </a:r>
            <a:r>
              <a:rPr lang="en-US" altLang="zh-CN" dirty="0" smtClean="0">
                <a:latin typeface="Arial Narrow" pitchFamily="34" charset="0"/>
              </a:rPr>
              <a:t> </a:t>
            </a:r>
            <a:r>
              <a:rPr lang="en-US" altLang="zh-CN" dirty="0" err="1" smtClean="0">
                <a:latin typeface="Arial Narrow" pitchFamily="34" charset="0"/>
              </a:rPr>
              <a:t>venereum</a:t>
            </a:r>
            <a:r>
              <a:rPr lang="en-US" altLang="zh-CN" dirty="0" smtClean="0">
                <a:latin typeface="Arial Narrow" pitchFamily="34" charset="0"/>
              </a:rPr>
              <a:t>, LGV (4 serologic types) (</a:t>
            </a:r>
            <a:r>
              <a:rPr lang="en-US" altLang="zh-CN" dirty="0" smtClean="0">
                <a:solidFill>
                  <a:srgbClr val="7030A0"/>
                </a:solidFill>
                <a:latin typeface="Arial Narrow" pitchFamily="34" charset="0"/>
              </a:rPr>
              <a:t>L1, L2, L3,L4</a:t>
            </a:r>
            <a:r>
              <a:rPr lang="en-US" altLang="zh-CN" dirty="0" smtClean="0">
                <a:latin typeface="Arial Narrow" pitchFamily="34" charset="0"/>
              </a:rPr>
              <a:t>)</a:t>
            </a:r>
          </a:p>
          <a:p>
            <a:pPr marL="971550" lvl="1" indent="-514350" algn="just" fontAlgn="auto">
              <a:lnSpc>
                <a:spcPts val="2900"/>
              </a:lnSpc>
              <a:spcAft>
                <a:spcPts val="0"/>
              </a:spcAft>
              <a:buFont typeface="+mj-lt"/>
              <a:buAutoNum type="arabicPeriod" startAt="2"/>
              <a:defRPr/>
            </a:pPr>
            <a:r>
              <a:rPr lang="en-US" altLang="zh-CN" dirty="0" err="1" smtClean="0">
                <a:latin typeface="Arial Narrow" pitchFamily="34" charset="0"/>
              </a:rPr>
              <a:t>Biovar</a:t>
            </a:r>
            <a:r>
              <a:rPr lang="en-US" altLang="zh-CN" dirty="0" smtClean="0">
                <a:latin typeface="Arial Narrow" pitchFamily="34" charset="0"/>
              </a:rPr>
              <a:t> mouse  </a:t>
            </a:r>
          </a:p>
          <a:p>
            <a:pPr marL="365760" indent="-283464" algn="just" fontAlgn="auto">
              <a:lnSpc>
                <a:spcPts val="2900"/>
              </a:lnSpc>
              <a:spcAft>
                <a:spcPts val="0"/>
              </a:spcAft>
              <a:buFont typeface="Wingdings 2"/>
              <a:buChar char=""/>
              <a:defRPr/>
            </a:pPr>
            <a:r>
              <a:rPr lang="en-US" altLang="zh-CN" sz="2800" dirty="0" smtClean="0">
                <a:latin typeface="Arial Narrow" pitchFamily="34" charset="0"/>
              </a:rPr>
              <a:t>Infects human </a:t>
            </a:r>
            <a:r>
              <a:rPr lang="en-US" sz="2800" dirty="0">
                <a:latin typeface="Arial Narrow" pitchFamily="34" charset="0"/>
              </a:rPr>
              <a:t>non-ciliated columnar </a:t>
            </a:r>
            <a:r>
              <a:rPr lang="en-US" altLang="zh-CN" sz="2800" dirty="0" smtClean="0">
                <a:latin typeface="Arial Narrow" pitchFamily="34" charset="0"/>
              </a:rPr>
              <a:t>epithelial cells: Eye and Genitals Except </a:t>
            </a:r>
            <a:r>
              <a:rPr lang="en-US" altLang="zh-CN" sz="2800" dirty="0" err="1" smtClean="0">
                <a:latin typeface="Arial Narrow" pitchFamily="34" charset="0"/>
              </a:rPr>
              <a:t>Biovar</a:t>
            </a:r>
            <a:r>
              <a:rPr lang="en-US" altLang="zh-CN" sz="2800" dirty="0" smtClean="0">
                <a:latin typeface="Arial Narrow" pitchFamily="34" charset="0"/>
              </a:rPr>
              <a:t> mouse</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369</a:t>
            </a:fld>
            <a:endParaRPr lang="ar-SA" alt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381000" y="274638"/>
            <a:ext cx="8458200" cy="1020762"/>
          </a:xfrm>
        </p:spPr>
        <p:txBody>
          <a:bodyPr/>
          <a:lstStyle/>
          <a:p>
            <a:r>
              <a:rPr lang="en-US" altLang="en-US" sz="4300" b="1" smtClean="0">
                <a:solidFill>
                  <a:srgbClr val="002060"/>
                </a:solidFill>
                <a:cs typeface="Arial" pitchFamily="34" charset="0"/>
              </a:rPr>
              <a:t>INFECTIOUS VS. NONINFECTIOUS DISEASES</a:t>
            </a:r>
            <a:endParaRPr lang="en-US" altLang="en-US" sz="4300" smtClean="0">
              <a:solidFill>
                <a:srgbClr val="002060"/>
              </a:solidFill>
            </a:endParaRPr>
          </a:p>
        </p:txBody>
      </p:sp>
      <p:sp>
        <p:nvSpPr>
          <p:cNvPr id="56323" name="Content Placeholder 1"/>
          <p:cNvSpPr>
            <a:spLocks noGrp="1"/>
          </p:cNvSpPr>
          <p:nvPr>
            <p:ph idx="1"/>
          </p:nvPr>
        </p:nvSpPr>
        <p:spPr>
          <a:xfrm>
            <a:off x="228600" y="1570038"/>
            <a:ext cx="8686800" cy="4830762"/>
          </a:xfrm>
        </p:spPr>
        <p:txBody>
          <a:bodyPr/>
          <a:lstStyle/>
          <a:p>
            <a:pPr algn="just" eaLnBrk="1" hangingPunct="1">
              <a:lnSpc>
                <a:spcPts val="2100"/>
              </a:lnSpc>
            </a:pPr>
            <a:r>
              <a:rPr lang="en-US" altLang="en-US" sz="3600" b="1" smtClean="0">
                <a:solidFill>
                  <a:srgbClr val="FF0000"/>
                </a:solidFill>
                <a:cs typeface="Arial" pitchFamily="34" charset="0"/>
              </a:rPr>
              <a:t>Infectious diseases</a:t>
            </a:r>
            <a:endParaRPr lang="en-US" altLang="en-US" sz="3600" smtClean="0">
              <a:solidFill>
                <a:srgbClr val="FF0000"/>
              </a:solidFill>
              <a:cs typeface="Arial" pitchFamily="34" charset="0"/>
            </a:endParaRPr>
          </a:p>
          <a:p>
            <a:pPr lvl="1" algn="just" eaLnBrk="1" hangingPunct="1">
              <a:lnSpc>
                <a:spcPts val="2100"/>
              </a:lnSpc>
            </a:pPr>
            <a:r>
              <a:rPr lang="en-US" altLang="en-US" smtClean="0">
                <a:cs typeface="Arial" pitchFamily="34" charset="0"/>
              </a:rPr>
              <a:t>Communicable/Transmissible diseases</a:t>
            </a:r>
          </a:p>
          <a:p>
            <a:pPr lvl="2" algn="just" eaLnBrk="1" hangingPunct="1">
              <a:lnSpc>
                <a:spcPts val="2100"/>
              </a:lnSpc>
            </a:pPr>
            <a:r>
              <a:rPr lang="en-US" altLang="en-US" sz="2800" smtClean="0">
                <a:cs typeface="Arial" pitchFamily="34" charset="0"/>
              </a:rPr>
              <a:t>Transmitted directly or indirectly from one host to another</a:t>
            </a:r>
          </a:p>
          <a:p>
            <a:pPr lvl="1" algn="just" eaLnBrk="1" hangingPunct="1">
              <a:lnSpc>
                <a:spcPts val="2100"/>
              </a:lnSpc>
            </a:pPr>
            <a:r>
              <a:rPr lang="en-US" altLang="en-US" smtClean="0">
                <a:cs typeface="Arial" pitchFamily="34" charset="0"/>
              </a:rPr>
              <a:t>Caused by infectious agents</a:t>
            </a:r>
          </a:p>
          <a:p>
            <a:pPr lvl="1" algn="just" eaLnBrk="1" hangingPunct="1">
              <a:lnSpc>
                <a:spcPts val="2100"/>
              </a:lnSpc>
            </a:pPr>
            <a:r>
              <a:rPr lang="en-US" altLang="en-US" smtClean="0">
                <a:cs typeface="Arial" pitchFamily="34" charset="0"/>
              </a:rPr>
              <a:t>Patient may exhibit symptoms and signs</a:t>
            </a:r>
          </a:p>
          <a:p>
            <a:pPr lvl="1" algn="just" eaLnBrk="1" hangingPunct="1">
              <a:lnSpc>
                <a:spcPts val="2100"/>
              </a:lnSpc>
            </a:pPr>
            <a:r>
              <a:rPr lang="en-US" altLang="en-US" smtClean="0">
                <a:cs typeface="Arial" pitchFamily="34" charset="0"/>
              </a:rPr>
              <a:t>A specific group of symptoms or signs that always accompanies a specific disease is called syndrome</a:t>
            </a:r>
            <a:endParaRPr lang="en-US" altLang="en-US" sz="3200" b="1" smtClean="0">
              <a:solidFill>
                <a:srgbClr val="FF0000"/>
              </a:solidFill>
              <a:cs typeface="Arial" pitchFamily="34" charset="0"/>
            </a:endParaRPr>
          </a:p>
          <a:p>
            <a:pPr lvl="1" algn="just" eaLnBrk="1" hangingPunct="1">
              <a:lnSpc>
                <a:spcPts val="2100"/>
              </a:lnSpc>
              <a:buFont typeface="Wingdings" pitchFamily="2" charset="2"/>
              <a:buChar char="q"/>
            </a:pPr>
            <a:r>
              <a:rPr lang="en-US" altLang="en-US" sz="3200" b="1" smtClean="0">
                <a:solidFill>
                  <a:srgbClr val="FF0000"/>
                </a:solidFill>
                <a:cs typeface="Arial" pitchFamily="34" charset="0"/>
              </a:rPr>
              <a:t>A contagious disease </a:t>
            </a:r>
            <a:r>
              <a:rPr lang="en-US" altLang="en-US" sz="3200" smtClean="0">
                <a:cs typeface="Arial" pitchFamily="34" charset="0"/>
              </a:rPr>
              <a:t>is one that is easily spread from one person to another.</a:t>
            </a:r>
          </a:p>
          <a:p>
            <a:pPr algn="just" eaLnBrk="1" hangingPunct="1">
              <a:lnSpc>
                <a:spcPts val="2100"/>
              </a:lnSpc>
            </a:pPr>
            <a:r>
              <a:rPr lang="en-US" altLang="en-US" b="1" smtClean="0">
                <a:solidFill>
                  <a:srgbClr val="FF0000"/>
                </a:solidFill>
                <a:cs typeface="Arial" pitchFamily="34" charset="0"/>
              </a:rPr>
              <a:t>Non infectious Diseases </a:t>
            </a:r>
          </a:p>
          <a:p>
            <a:pPr lvl="1" algn="just" eaLnBrk="1" hangingPunct="1">
              <a:lnSpc>
                <a:spcPts val="2100"/>
              </a:lnSpc>
            </a:pPr>
            <a:r>
              <a:rPr lang="en-US" altLang="en-US" sz="2700" smtClean="0">
                <a:cs typeface="Arial" pitchFamily="34" charset="0"/>
              </a:rPr>
              <a:t>Commonly called Noncommunicable diseases (NCD)</a:t>
            </a:r>
          </a:p>
          <a:p>
            <a:pPr lvl="1" algn="just" eaLnBrk="1" hangingPunct="1">
              <a:lnSpc>
                <a:spcPts val="2100"/>
              </a:lnSpc>
            </a:pPr>
            <a:r>
              <a:rPr lang="en-US" altLang="en-US" sz="2700" smtClean="0">
                <a:cs typeface="Arial" pitchFamily="34" charset="0"/>
              </a:rPr>
              <a:t>Chronic diseases are not passed from person to person </a:t>
            </a:r>
          </a:p>
          <a:p>
            <a:pPr lvl="1" algn="just" eaLnBrk="1" hangingPunct="1">
              <a:lnSpc>
                <a:spcPts val="2100"/>
              </a:lnSpc>
            </a:pPr>
            <a:r>
              <a:rPr lang="en-US" altLang="en-US" sz="2700" smtClean="0">
                <a:cs typeface="Arial" pitchFamily="34" charset="0"/>
              </a:rPr>
              <a:t>4 main types of NCD are cardiovascular diseases, cancers, chronic respiratory diseases and diabetes</a:t>
            </a:r>
            <a:r>
              <a:rPr lang="en-US" altLang="en-US" smtClean="0">
                <a:cs typeface="Arial" pitchFamily="34" charset="0"/>
              </a:rPr>
              <a:t>.</a:t>
            </a:r>
          </a:p>
          <a:p>
            <a:pPr lvl="1" algn="just" eaLnBrk="1" hangingPunct="1">
              <a:lnSpc>
                <a:spcPts val="2100"/>
              </a:lnSpc>
              <a:buFont typeface="Arial" pitchFamily="34" charset="0"/>
              <a:buNone/>
            </a:pPr>
            <a:r>
              <a:rPr lang="en-US" altLang="en-US" sz="3200" smtClean="0">
                <a:cs typeface="Arial" pitchFamily="34" charset="0"/>
              </a:rPr>
              <a:t/>
            </a:r>
            <a:br>
              <a:rPr lang="en-US" altLang="en-US" sz="3200" smtClean="0">
                <a:cs typeface="Arial" pitchFamily="34" charset="0"/>
              </a:rPr>
            </a:br>
            <a:r>
              <a:rPr lang="en-US" altLang="en-US" sz="3200" smtClean="0">
                <a:cs typeface="Arial" pitchFamily="34" charset="0"/>
              </a:rPr>
              <a:t/>
            </a:r>
            <a:br>
              <a:rPr lang="en-US" altLang="en-US" sz="3200" smtClean="0">
                <a:cs typeface="Arial" pitchFamily="34" charset="0"/>
              </a:rPr>
            </a:br>
            <a:endParaRPr lang="en-US" altLang="en-US" sz="3200" smtClean="0">
              <a:cs typeface="Arial" pitchFamily="34" charset="0"/>
            </a:endParaRPr>
          </a:p>
        </p:txBody>
      </p:sp>
      <p:sp>
        <p:nvSpPr>
          <p:cNvPr id="56325"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6326" name="Slide Number Placeholder 3"/>
          <p:cNvSpPr>
            <a:spLocks noGrp="1"/>
          </p:cNvSpPr>
          <p:nvPr>
            <p:ph type="sldNum" sz="quarter" idx="12"/>
          </p:nvPr>
        </p:nvSpPr>
        <p:spPr bwMode="auto">
          <a:noFill/>
          <a:ln>
            <a:miter lim="800000"/>
            <a:headEnd/>
            <a:tailEnd/>
          </a:ln>
        </p:spPr>
        <p:txBody>
          <a:bodyPr/>
          <a:lstStyle/>
          <a:p>
            <a:fld id="{135C642A-30C8-4162-9F2E-B7FAB875A366}" type="slidenum">
              <a:rPr lang="ar-SA" altLang="en-US" smtClean="0">
                <a:cs typeface="Calibri" pitchFamily="34" charset="0"/>
              </a:rPr>
              <a:pPr/>
              <a:t>37</a:t>
            </a:fld>
            <a:endParaRPr lang="ar-SA" altLang="en-US" smtClean="0">
              <a:cs typeface="Calibri" pitchFamily="34" charset="0"/>
            </a:endParaRPr>
          </a:p>
        </p:txBody>
      </p:sp>
    </p:spTree>
    <p:extLst>
      <p:ext uri="{BB962C8B-B14F-4D97-AF65-F5344CB8AC3E}">
        <p14:creationId xmlns:p14="http://schemas.microsoft.com/office/powerpoint/2010/main" val="2002861467"/>
      </p:ext>
    </p:extLst>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pPr fontAlgn="auto">
              <a:spcAft>
                <a:spcPts val="0"/>
              </a:spcAft>
              <a:defRPr/>
            </a:pPr>
            <a:r>
              <a:rPr lang="en-US" sz="6000" b="1" dirty="0" smtClean="0">
                <a:solidFill>
                  <a:srgbClr val="002060"/>
                </a:solidFill>
                <a:latin typeface="Arial Narrow" pitchFamily="34" charset="0"/>
              </a:rPr>
              <a:t>a. Trachoma</a:t>
            </a:r>
            <a:endParaRPr lang="en-US" sz="6000" b="1" dirty="0">
              <a:solidFill>
                <a:srgbClr val="002060"/>
              </a:solidFill>
              <a:latin typeface="Arial Narrow" pitchFamily="34" charset="0"/>
            </a:endParaRPr>
          </a:p>
        </p:txBody>
      </p:sp>
      <p:sp>
        <p:nvSpPr>
          <p:cNvPr id="3" name="Content Placeholder 2"/>
          <p:cNvSpPr>
            <a:spLocks noGrp="1"/>
          </p:cNvSpPr>
          <p:nvPr>
            <p:ph idx="1"/>
          </p:nvPr>
        </p:nvSpPr>
        <p:spPr>
          <a:xfrm>
            <a:off x="152400" y="990600"/>
            <a:ext cx="8763000" cy="5638800"/>
          </a:xfrm>
        </p:spPr>
        <p:txBody>
          <a:bodyPr>
            <a:noAutofit/>
          </a:bodyPr>
          <a:lstStyle/>
          <a:p>
            <a:pPr marL="365760" indent="-283464" algn="just" fontAlgn="auto">
              <a:lnSpc>
                <a:spcPct val="150000"/>
              </a:lnSpc>
              <a:spcAft>
                <a:spcPts val="0"/>
              </a:spcAft>
              <a:buFont typeface="Wingdings 2"/>
              <a:buChar char=""/>
              <a:defRPr/>
            </a:pPr>
            <a:r>
              <a:rPr lang="en-US" sz="2800" dirty="0" smtClean="0">
                <a:latin typeface="Arial Narrow" pitchFamily="34" charset="0"/>
              </a:rPr>
              <a:t>Severe form of chronic conjunctivitis </a:t>
            </a:r>
          </a:p>
          <a:p>
            <a:pPr marL="365760" indent="-283464" algn="just" fontAlgn="auto">
              <a:lnSpc>
                <a:spcPct val="150000"/>
              </a:lnSpc>
              <a:spcAft>
                <a:spcPts val="0"/>
              </a:spcAft>
              <a:buFont typeface="Wingdings 2"/>
              <a:buChar char=""/>
              <a:defRPr/>
            </a:pPr>
            <a:r>
              <a:rPr lang="en-US" sz="2800" dirty="0" smtClean="0">
                <a:latin typeface="Arial Narrow" pitchFamily="34" charset="0"/>
              </a:rPr>
              <a:t>Caused by </a:t>
            </a:r>
            <a:r>
              <a:rPr lang="en-US" sz="2800" i="1" dirty="0" smtClean="0">
                <a:latin typeface="Arial Narrow" pitchFamily="34" charset="0"/>
              </a:rPr>
              <a:t>C. trachomatis</a:t>
            </a:r>
            <a:r>
              <a:rPr lang="en-US" sz="2800" dirty="0" smtClean="0">
                <a:latin typeface="Arial Narrow" pitchFamily="34" charset="0"/>
              </a:rPr>
              <a:t> </a:t>
            </a:r>
            <a:r>
              <a:rPr lang="en-US" sz="2800" dirty="0" err="1" smtClean="0">
                <a:latin typeface="Arial Narrow" pitchFamily="34" charset="0"/>
              </a:rPr>
              <a:t>biovar</a:t>
            </a:r>
            <a:r>
              <a:rPr lang="en-US" sz="2800" dirty="0" smtClean="0">
                <a:latin typeface="Arial Narrow" pitchFamily="34" charset="0"/>
              </a:rPr>
              <a:t> </a:t>
            </a:r>
            <a:r>
              <a:rPr lang="en-US" altLang="zh-CN" sz="2800" dirty="0" smtClean="0">
                <a:latin typeface="Arial Narrow" pitchFamily="34" charset="0"/>
              </a:rPr>
              <a:t>Trachoma </a:t>
            </a:r>
            <a:r>
              <a:rPr lang="en-US" sz="2800" dirty="0" smtClean="0">
                <a:latin typeface="Arial Narrow" pitchFamily="34" charset="0"/>
              </a:rPr>
              <a:t>Serotypes A, B &amp; C</a:t>
            </a:r>
          </a:p>
          <a:p>
            <a:pPr marL="365760" indent="-283464" algn="just" fontAlgn="auto">
              <a:lnSpc>
                <a:spcPct val="150000"/>
              </a:lnSpc>
              <a:spcAft>
                <a:spcPts val="0"/>
              </a:spcAft>
              <a:buFont typeface="Wingdings 2"/>
              <a:buChar char=""/>
              <a:defRPr/>
            </a:pPr>
            <a:r>
              <a:rPr lang="en-US" sz="2800" dirty="0" smtClean="0">
                <a:latin typeface="Arial Narrow" pitchFamily="34" charset="0"/>
              </a:rPr>
              <a:t>Transmission occurs by hand-to-hand transfer of infected secretions to eye by infected articles (Towels)</a:t>
            </a:r>
          </a:p>
          <a:p>
            <a:pPr marL="365760" indent="-283464" algn="just" fontAlgn="auto">
              <a:lnSpc>
                <a:spcPct val="150000"/>
              </a:lnSpc>
              <a:spcAft>
                <a:spcPts val="0"/>
              </a:spcAft>
              <a:buFont typeface="Wingdings 2"/>
              <a:buChar char=""/>
              <a:defRPr/>
            </a:pPr>
            <a:r>
              <a:rPr lang="en-US" altLang="zh-CN" sz="2800" dirty="0" smtClean="0">
                <a:latin typeface="Arial Narrow" pitchFamily="34" charset="0"/>
              </a:rPr>
              <a:t>Can be also transmitted by droplets, contaminated clothing, flies and by passage through an infected birth canal</a:t>
            </a:r>
          </a:p>
          <a:p>
            <a:pPr marL="365760" indent="-283464" algn="just">
              <a:lnSpc>
                <a:spcPct val="150000"/>
              </a:lnSpc>
              <a:buFont typeface="Wingdings 2"/>
              <a:buChar char=""/>
              <a:defRPr/>
            </a:pPr>
            <a:r>
              <a:rPr lang="en-US" altLang="zh-CN" sz="2800" dirty="0" smtClean="0">
                <a:latin typeface="Arial Narrow" pitchFamily="34" charset="0"/>
              </a:rPr>
              <a:t>Infections occur most commonly in children</a:t>
            </a:r>
          </a:p>
          <a:p>
            <a:pPr marL="365760" indent="-283464" algn="just">
              <a:lnSpc>
                <a:spcPct val="150000"/>
              </a:lnSpc>
              <a:buFont typeface="Wingdings 2"/>
              <a:buChar char=""/>
              <a:defRPr/>
            </a:pPr>
            <a:r>
              <a:rPr lang="en-US" sz="2800" dirty="0" smtClean="0">
                <a:latin typeface="Arial Narrow" pitchFamily="34" charset="0"/>
              </a:rPr>
              <a:t> Incubation period of 5 to 12 days</a:t>
            </a:r>
          </a:p>
          <a:p>
            <a:pPr marL="0" indent="0" algn="just" fontAlgn="auto">
              <a:lnSpc>
                <a:spcPct val="150000"/>
              </a:lnSpc>
              <a:spcAft>
                <a:spcPts val="0"/>
              </a:spcAft>
              <a:buFont typeface="Wingdings 2"/>
              <a:buNone/>
              <a:defRPr/>
            </a:pPr>
            <a:endParaRPr lang="en-US" sz="2800" dirty="0">
              <a:latin typeface="Arial Narrow" pitchFamily="34" charset="0"/>
            </a:endParaRP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370</a:t>
            </a:fld>
            <a:endParaRPr lang="ar-SA" altLang="en-US"/>
          </a:p>
        </p:txBody>
      </p:sp>
    </p:spTree>
  </p:cSld>
  <p:clrMapOvr>
    <a:masterClrMapping/>
  </p:clrMapOvr>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pPr fontAlgn="auto">
              <a:spcAft>
                <a:spcPts val="0"/>
              </a:spcAft>
              <a:defRPr/>
            </a:pPr>
            <a:r>
              <a:rPr lang="en-US" sz="6000" b="1" dirty="0" smtClean="0">
                <a:solidFill>
                  <a:srgbClr val="002060"/>
                </a:solidFill>
                <a:latin typeface="Arial Narrow" pitchFamily="34" charset="0"/>
              </a:rPr>
              <a:t>a. Trachoma</a:t>
            </a:r>
            <a:endParaRPr lang="en-US" sz="6000" b="1" dirty="0">
              <a:solidFill>
                <a:srgbClr val="002060"/>
              </a:solidFill>
              <a:latin typeface="Arial Narrow" pitchFamily="34" charset="0"/>
            </a:endParaRPr>
          </a:p>
        </p:txBody>
      </p:sp>
      <p:sp>
        <p:nvSpPr>
          <p:cNvPr id="3" name="Content Placeholder 2"/>
          <p:cNvSpPr>
            <a:spLocks noGrp="1"/>
          </p:cNvSpPr>
          <p:nvPr>
            <p:ph idx="1"/>
          </p:nvPr>
        </p:nvSpPr>
        <p:spPr>
          <a:xfrm>
            <a:off x="152400" y="914400"/>
            <a:ext cx="8763000" cy="5638800"/>
          </a:xfrm>
        </p:spPr>
        <p:txBody>
          <a:bodyPr>
            <a:noAutofit/>
          </a:bodyPr>
          <a:lstStyle/>
          <a:p>
            <a:pPr marL="365760" indent="-283464" algn="just" fontAlgn="auto">
              <a:lnSpc>
                <a:spcPct val="150000"/>
              </a:lnSpc>
              <a:spcAft>
                <a:spcPts val="0"/>
              </a:spcAft>
              <a:buFont typeface="Wingdings 2"/>
              <a:buChar char=""/>
              <a:defRPr/>
            </a:pPr>
            <a:r>
              <a:rPr lang="en-US" sz="2800" dirty="0" smtClean="0">
                <a:latin typeface="Arial Narrow" pitchFamily="34" charset="0"/>
              </a:rPr>
              <a:t> Conjunctivitis, pink eye, Eye discharge, Swollen eyelids, Swelling of lymph nodes in front of the ears, corneal ulcer</a:t>
            </a:r>
          </a:p>
          <a:p>
            <a:pPr marL="365760" indent="-283464" algn="just" fontAlgn="auto">
              <a:lnSpc>
                <a:spcPct val="150000"/>
              </a:lnSpc>
              <a:spcAft>
                <a:spcPts val="0"/>
              </a:spcAft>
              <a:buFont typeface="Wingdings 2"/>
              <a:buChar char=""/>
              <a:defRPr/>
            </a:pPr>
            <a:r>
              <a:rPr lang="en-US" sz="2800" dirty="0" smtClean="0">
                <a:latin typeface="Arial Narrow" pitchFamily="34" charset="0"/>
              </a:rPr>
              <a:t>Producing scarring and deformity of the eyelids and corneal vascularization and opacities which may lead to blindness</a:t>
            </a:r>
          </a:p>
          <a:p>
            <a:pPr marL="365760" indent="-283464" algn="just" fontAlgn="auto">
              <a:lnSpc>
                <a:spcPct val="150000"/>
              </a:lnSpc>
              <a:spcAft>
                <a:spcPts val="0"/>
              </a:spcAft>
              <a:buFont typeface="Wingdings 2"/>
              <a:buChar char=""/>
              <a:defRPr/>
            </a:pPr>
            <a:r>
              <a:rPr lang="en-US" sz="2800" dirty="0" smtClean="0">
                <a:latin typeface="Arial Narrow" pitchFamily="34" charset="0"/>
              </a:rPr>
              <a:t>Blindness develops slowly over 10-15 years</a:t>
            </a:r>
          </a:p>
          <a:p>
            <a:pPr marL="365760" indent="-283464" algn="just" fontAlgn="auto">
              <a:lnSpc>
                <a:spcPct val="150000"/>
              </a:lnSpc>
              <a:spcAft>
                <a:spcPts val="0"/>
              </a:spcAft>
              <a:buFont typeface="Wingdings 2"/>
              <a:buChar char=""/>
              <a:defRPr/>
            </a:pPr>
            <a:r>
              <a:rPr lang="en-US" altLang="zh-CN" sz="2800" dirty="0" smtClean="0">
                <a:latin typeface="Arial Narrow" pitchFamily="34" charset="0"/>
              </a:rPr>
              <a:t>Occurs worldwide primarily in areas of poverty &amp; overcrowding </a:t>
            </a:r>
          </a:p>
          <a:p>
            <a:pPr marL="365760" indent="-283464" algn="just" fontAlgn="auto">
              <a:lnSpc>
                <a:spcPct val="150000"/>
              </a:lnSpc>
              <a:spcAft>
                <a:spcPts val="0"/>
              </a:spcAft>
              <a:buFont typeface="Wingdings 2"/>
              <a:buChar char=""/>
              <a:defRPr/>
            </a:pPr>
            <a:r>
              <a:rPr lang="zh-CN" altLang="en-US" sz="2800" dirty="0" smtClean="0">
                <a:latin typeface="Arial Narrow" pitchFamily="34" charset="0"/>
              </a:rPr>
              <a:t>500 </a:t>
            </a:r>
            <a:r>
              <a:rPr lang="en-US" altLang="zh-CN" sz="2800" dirty="0" smtClean="0">
                <a:latin typeface="Arial Narrow" pitchFamily="34" charset="0"/>
              </a:rPr>
              <a:t>million people are infected worldwide </a:t>
            </a:r>
          </a:p>
          <a:p>
            <a:pPr marL="365760" indent="-283464" algn="just" fontAlgn="auto">
              <a:lnSpc>
                <a:spcPct val="150000"/>
              </a:lnSpc>
              <a:spcAft>
                <a:spcPts val="0"/>
              </a:spcAft>
              <a:buFont typeface="Wingdings 2"/>
              <a:buChar char=""/>
              <a:defRPr/>
            </a:pPr>
            <a:r>
              <a:rPr lang="en-US" altLang="zh-CN" sz="2800" dirty="0" smtClean="0">
                <a:latin typeface="Arial Narrow" pitchFamily="34" charset="0"/>
              </a:rPr>
              <a:t>7 - 9 million people are blind as a consequence </a:t>
            </a:r>
            <a:endParaRPr lang="en-US" sz="2800" dirty="0" smtClean="0">
              <a:latin typeface="Arial Narrow" pitchFamily="34" charset="0"/>
            </a:endParaRPr>
          </a:p>
          <a:p>
            <a:pPr marL="0" indent="0" algn="just" fontAlgn="auto">
              <a:lnSpc>
                <a:spcPct val="150000"/>
              </a:lnSpc>
              <a:spcAft>
                <a:spcPts val="0"/>
              </a:spcAft>
              <a:buFont typeface="Wingdings 2"/>
              <a:buNone/>
              <a:defRPr/>
            </a:pPr>
            <a:endParaRPr lang="en-US" sz="2800" dirty="0">
              <a:latin typeface="Arial Narrow" pitchFamily="34" charset="0"/>
            </a:endParaRP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371</a:t>
            </a:fld>
            <a:endParaRPr lang="ar-SA" altLang="en-US"/>
          </a:p>
        </p:txBody>
      </p:sp>
    </p:spTree>
  </p:cSld>
  <p:clrMapOvr>
    <a:masterClrMapping/>
  </p:clrMapOvr>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85800" y="381000"/>
            <a:ext cx="7772400" cy="685800"/>
          </a:xfrm>
        </p:spPr>
        <p:txBody>
          <a:bodyPr>
            <a:noAutofit/>
          </a:bodyPr>
          <a:lstStyle/>
          <a:p>
            <a:pPr fontAlgn="auto">
              <a:spcAft>
                <a:spcPts val="0"/>
              </a:spcAft>
              <a:defRPr/>
            </a:pPr>
            <a:r>
              <a:rPr lang="en-US" sz="5400" b="1" dirty="0" smtClean="0">
                <a:solidFill>
                  <a:srgbClr val="002060"/>
                </a:solidFill>
                <a:latin typeface="Arial Narrow" pitchFamily="34" charset="0"/>
                <a:ea typeface="Calibri" pitchFamily="34" charset="0"/>
              </a:rPr>
              <a:t>b. Inclusion conjunctivitis</a:t>
            </a:r>
          </a:p>
        </p:txBody>
      </p:sp>
      <p:sp>
        <p:nvSpPr>
          <p:cNvPr id="13315" name="Content Placeholder 3"/>
          <p:cNvSpPr>
            <a:spLocks noGrp="1"/>
          </p:cNvSpPr>
          <p:nvPr>
            <p:ph idx="1"/>
          </p:nvPr>
        </p:nvSpPr>
        <p:spPr>
          <a:xfrm>
            <a:off x="152400" y="1219200"/>
            <a:ext cx="8839200" cy="5181600"/>
          </a:xfrm>
        </p:spPr>
        <p:txBody>
          <a:bodyPr>
            <a:normAutofit/>
          </a:bodyPr>
          <a:lstStyle/>
          <a:p>
            <a:pPr marL="365760" indent="-283464" algn="just">
              <a:lnSpc>
                <a:spcPct val="150000"/>
              </a:lnSpc>
              <a:buFont typeface="Wingdings 2"/>
              <a:buChar char=""/>
              <a:defRPr/>
            </a:pPr>
            <a:r>
              <a:rPr lang="en-US" sz="2800" dirty="0" smtClean="0">
                <a:latin typeface="Arial Narrow" pitchFamily="34" charset="0"/>
              </a:rPr>
              <a:t>Collection of initial bodies in cytoplasm of </a:t>
            </a:r>
            <a:r>
              <a:rPr lang="en-US" sz="2800" dirty="0" err="1" smtClean="0">
                <a:latin typeface="Arial Narrow" pitchFamily="34" charset="0"/>
              </a:rPr>
              <a:t>conjunctival</a:t>
            </a:r>
            <a:r>
              <a:rPr lang="en-US" sz="2800" dirty="0" smtClean="0">
                <a:latin typeface="Arial Narrow" pitchFamily="34" charset="0"/>
              </a:rPr>
              <a:t> cells</a:t>
            </a:r>
          </a:p>
          <a:p>
            <a:pPr marL="365760" indent="-283464" algn="just" fontAlgn="auto">
              <a:lnSpc>
                <a:spcPct val="150000"/>
              </a:lnSpc>
              <a:spcAft>
                <a:spcPts val="0"/>
              </a:spcAft>
              <a:buFont typeface="Wingdings 2"/>
              <a:buChar char=""/>
              <a:defRPr/>
            </a:pPr>
            <a:r>
              <a:rPr lang="en-US" sz="2800" dirty="0" smtClean="0">
                <a:latin typeface="Arial Narrow" pitchFamily="34" charset="0"/>
              </a:rPr>
              <a:t>STD (</a:t>
            </a:r>
            <a:r>
              <a:rPr lang="en-US" sz="2800" u="sng" dirty="0" smtClean="0">
                <a:latin typeface="Arial Narrow" pitchFamily="34" charset="0"/>
              </a:rPr>
              <a:t>S</a:t>
            </a:r>
            <a:r>
              <a:rPr lang="en-US" sz="2800" dirty="0" smtClean="0">
                <a:latin typeface="Arial Narrow" pitchFamily="34" charset="0"/>
              </a:rPr>
              <a:t>exual </a:t>
            </a:r>
            <a:r>
              <a:rPr lang="en-US" sz="2800" b="1" u="sng" dirty="0" smtClean="0">
                <a:latin typeface="Arial Narrow" pitchFamily="34" charset="0"/>
              </a:rPr>
              <a:t>T</a:t>
            </a:r>
            <a:r>
              <a:rPr lang="en-US" sz="2800" dirty="0" smtClean="0">
                <a:latin typeface="Arial Narrow" pitchFamily="34" charset="0"/>
              </a:rPr>
              <a:t>ransmitted </a:t>
            </a:r>
            <a:r>
              <a:rPr lang="en-US" sz="2800" b="1" u="sng" dirty="0" smtClean="0">
                <a:latin typeface="Arial Narrow" pitchFamily="34" charset="0"/>
              </a:rPr>
              <a:t>D</a:t>
            </a:r>
            <a:r>
              <a:rPr lang="en-US" sz="2800" dirty="0" smtClean="0">
                <a:latin typeface="Arial Narrow" pitchFamily="34" charset="0"/>
              </a:rPr>
              <a:t>isease) caused by </a:t>
            </a:r>
            <a:r>
              <a:rPr lang="en-US" sz="2800" i="1" dirty="0" smtClean="0">
                <a:latin typeface="Arial Narrow" pitchFamily="34" charset="0"/>
              </a:rPr>
              <a:t>C. trachomatis</a:t>
            </a:r>
            <a:r>
              <a:rPr lang="en-US" sz="2800" dirty="0">
                <a:latin typeface="Arial Narrow" pitchFamily="34" charset="0"/>
              </a:rPr>
              <a:t> </a:t>
            </a:r>
            <a:r>
              <a:rPr lang="en-US" altLang="zh-CN" sz="2800" dirty="0" err="1" smtClean="0">
                <a:latin typeface="Arial Narrow" pitchFamily="34" charset="0"/>
              </a:rPr>
              <a:t>biovar</a:t>
            </a:r>
            <a:r>
              <a:rPr lang="en-US" altLang="zh-CN" sz="2800" dirty="0" smtClean="0">
                <a:latin typeface="Arial Narrow" pitchFamily="34" charset="0"/>
              </a:rPr>
              <a:t> Trachoma </a:t>
            </a:r>
            <a:r>
              <a:rPr lang="en-US" sz="2800" dirty="0" smtClean="0">
                <a:latin typeface="Arial Narrow" pitchFamily="34" charset="0"/>
              </a:rPr>
              <a:t>Serotypes D-K</a:t>
            </a:r>
          </a:p>
          <a:p>
            <a:pPr marL="365760" indent="-283464" algn="just" fontAlgn="auto">
              <a:lnSpc>
                <a:spcPct val="150000"/>
              </a:lnSpc>
              <a:spcAft>
                <a:spcPts val="0"/>
              </a:spcAft>
              <a:buFont typeface="Wingdings 2"/>
              <a:buChar char=""/>
              <a:defRPr/>
            </a:pPr>
            <a:r>
              <a:rPr lang="en-US" sz="2800" dirty="0" smtClean="0">
                <a:latin typeface="Arial Narrow" pitchFamily="34" charset="0"/>
              </a:rPr>
              <a:t>Infection derives from mother to neonates during birth</a:t>
            </a:r>
          </a:p>
          <a:p>
            <a:pPr marL="365760" indent="-283464" algn="just" fontAlgn="auto">
              <a:lnSpc>
                <a:spcPct val="150000"/>
              </a:lnSpc>
              <a:spcAft>
                <a:spcPts val="0"/>
              </a:spcAft>
              <a:buFont typeface="Wingdings 2"/>
              <a:buChar char=""/>
              <a:defRPr/>
            </a:pPr>
            <a:r>
              <a:rPr lang="en-US" sz="2800" dirty="0" err="1" smtClean="0">
                <a:latin typeface="Arial Narrow" pitchFamily="34" charset="0"/>
              </a:rPr>
              <a:t>Mucopurulent</a:t>
            </a:r>
            <a:r>
              <a:rPr lang="en-US" sz="2800" dirty="0" smtClean="0">
                <a:latin typeface="Arial Narrow" pitchFamily="34" charset="0"/>
              </a:rPr>
              <a:t> yellow discharge and swelling of eyelids</a:t>
            </a:r>
          </a:p>
          <a:p>
            <a:pPr marL="365760" indent="-283464" algn="just" fontAlgn="auto">
              <a:lnSpc>
                <a:spcPct val="150000"/>
              </a:lnSpc>
              <a:spcAft>
                <a:spcPts val="0"/>
              </a:spcAft>
              <a:buFont typeface="Wingdings 2"/>
              <a:buChar char=""/>
              <a:defRPr/>
            </a:pPr>
            <a:r>
              <a:rPr lang="en-US" sz="2800" dirty="0" smtClean="0">
                <a:latin typeface="Arial Narrow" pitchFamily="34" charset="0"/>
              </a:rPr>
              <a:t>Develops 5-14 days after birth</a:t>
            </a:r>
          </a:p>
          <a:p>
            <a:pPr marL="365760" indent="-283464" algn="just" fontAlgn="auto">
              <a:lnSpc>
                <a:spcPct val="150000"/>
              </a:lnSpc>
              <a:spcAft>
                <a:spcPts val="0"/>
              </a:spcAft>
              <a:buFont typeface="Wingdings 2"/>
              <a:buChar char=""/>
              <a:defRPr/>
            </a:pPr>
            <a:r>
              <a:rPr lang="en-US" sz="2800" dirty="0" smtClean="0">
                <a:latin typeface="Arial Narrow" pitchFamily="34" charset="0"/>
              </a:rPr>
              <a:t>Newborns are given </a:t>
            </a:r>
            <a:r>
              <a:rPr lang="en-US" sz="2800" b="1" dirty="0" smtClean="0">
                <a:solidFill>
                  <a:srgbClr val="7030A0"/>
                </a:solidFill>
                <a:latin typeface="Arial Narrow" pitchFamily="34" charset="0"/>
              </a:rPr>
              <a:t>Erythromycin </a:t>
            </a:r>
            <a:r>
              <a:rPr lang="en-US" sz="2800" dirty="0" smtClean="0">
                <a:latin typeface="Arial Narrow" pitchFamily="34" charset="0"/>
              </a:rPr>
              <a:t>eye drops </a:t>
            </a:r>
            <a:r>
              <a:rPr lang="en-US" sz="2800" dirty="0" err="1" smtClean="0">
                <a:latin typeface="Arial Narrow" pitchFamily="34" charset="0"/>
              </a:rPr>
              <a:t>prophylactically</a:t>
            </a:r>
            <a:endParaRPr lang="en-US" sz="2800"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372</a:t>
            </a:fld>
            <a:endParaRPr lang="ar-SA" altLang="en-US"/>
          </a:p>
        </p:txBody>
      </p:sp>
    </p:spTree>
  </p:cSld>
  <p:clrMapOvr>
    <a:masterClrMapping/>
  </p:clrMapOvr>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304800"/>
            <a:ext cx="7772400" cy="609600"/>
          </a:xfrm>
        </p:spPr>
        <p:txBody>
          <a:bodyPr>
            <a:noAutofit/>
          </a:bodyPr>
          <a:lstStyle/>
          <a:p>
            <a:pPr fontAlgn="auto">
              <a:spcAft>
                <a:spcPts val="0"/>
              </a:spcAft>
              <a:defRPr/>
            </a:pPr>
            <a:r>
              <a:rPr lang="en-US" sz="6000" b="1" dirty="0" smtClean="0">
                <a:solidFill>
                  <a:srgbClr val="002060"/>
                </a:solidFill>
                <a:latin typeface="Arial Narrow" pitchFamily="34" charset="0"/>
              </a:rPr>
              <a:t>c. Infant pneumonia</a:t>
            </a:r>
            <a:endParaRPr lang="ar-SA" sz="6000" b="1" dirty="0" smtClean="0">
              <a:solidFill>
                <a:srgbClr val="002060"/>
              </a:solidFill>
              <a:latin typeface="Arial Narrow" pitchFamily="34" charset="0"/>
            </a:endParaRPr>
          </a:p>
        </p:txBody>
      </p:sp>
      <p:sp>
        <p:nvSpPr>
          <p:cNvPr id="444419" name="Content Placeholder 3"/>
          <p:cNvSpPr>
            <a:spLocks noGrp="1"/>
          </p:cNvSpPr>
          <p:nvPr>
            <p:ph idx="1"/>
          </p:nvPr>
        </p:nvSpPr>
        <p:spPr>
          <a:xfrm>
            <a:off x="304800" y="914400"/>
            <a:ext cx="8610600" cy="5638800"/>
          </a:xfrm>
        </p:spPr>
        <p:txBody>
          <a:bodyPr/>
          <a:lstStyle/>
          <a:p>
            <a:pPr algn="just">
              <a:lnSpc>
                <a:spcPts val="4400"/>
              </a:lnSpc>
            </a:pPr>
            <a:r>
              <a:rPr lang="en-US" sz="2800" dirty="0" smtClean="0">
                <a:latin typeface="Arial Narrow" pitchFamily="34" charset="0"/>
              </a:rPr>
              <a:t>Spread of </a:t>
            </a:r>
            <a:r>
              <a:rPr lang="en-US" altLang="zh-CN" sz="2800" dirty="0" err="1" smtClean="0">
                <a:latin typeface="Arial Narrow" pitchFamily="34" charset="0"/>
                <a:ea typeface="华文中宋"/>
                <a:cs typeface="华文中宋"/>
              </a:rPr>
              <a:t>Biovar</a:t>
            </a:r>
            <a:r>
              <a:rPr lang="en-US" altLang="zh-CN" sz="2800" dirty="0" smtClean="0">
                <a:latin typeface="Arial Narrow" pitchFamily="34" charset="0"/>
                <a:ea typeface="华文中宋"/>
                <a:cs typeface="华文中宋"/>
              </a:rPr>
              <a:t> Trachoma </a:t>
            </a:r>
            <a:r>
              <a:rPr lang="en-US" sz="2800" dirty="0" smtClean="0">
                <a:latin typeface="Arial Narrow" pitchFamily="34" charset="0"/>
              </a:rPr>
              <a:t>serotypes D-K through nasolacrimal duct</a:t>
            </a:r>
          </a:p>
          <a:p>
            <a:pPr algn="just">
              <a:lnSpc>
                <a:spcPts val="4400"/>
              </a:lnSpc>
            </a:pPr>
            <a:r>
              <a:rPr lang="en-US" sz="2800" dirty="0" smtClean="0">
                <a:latin typeface="Arial Narrow" pitchFamily="34" charset="0"/>
              </a:rPr>
              <a:t>Common in babies</a:t>
            </a:r>
          </a:p>
          <a:p>
            <a:pPr algn="just">
              <a:lnSpc>
                <a:spcPts val="4400"/>
              </a:lnSpc>
            </a:pPr>
            <a:r>
              <a:rPr lang="en-US" sz="2800" dirty="0" smtClean="0">
                <a:latin typeface="Arial Narrow" pitchFamily="34" charset="0"/>
              </a:rPr>
              <a:t>Develops between 4-11 weeks of life</a:t>
            </a:r>
          </a:p>
          <a:p>
            <a:pPr algn="just">
              <a:lnSpc>
                <a:spcPts val="4400"/>
              </a:lnSpc>
            </a:pPr>
            <a:r>
              <a:rPr lang="en-US" sz="2800" dirty="0" smtClean="0">
                <a:latin typeface="Arial Narrow" pitchFamily="34" charset="0"/>
              </a:rPr>
              <a:t>Initially, the baby develops upper respiratory symptoms followed by rapid breathing, cough and respiratory distress</a:t>
            </a:r>
          </a:p>
          <a:p>
            <a:pPr algn="just">
              <a:lnSpc>
                <a:spcPts val="4400"/>
              </a:lnSpc>
            </a:pPr>
            <a:r>
              <a:rPr lang="en-US" sz="2800" dirty="0" smtClean="0">
                <a:latin typeface="Arial Narrow" pitchFamily="34" charset="0"/>
              </a:rPr>
              <a:t>Diagnosed by presence of Chlamydial anti-</a:t>
            </a:r>
            <a:r>
              <a:rPr lang="en-US" sz="2800" dirty="0" err="1" smtClean="0">
                <a:latin typeface="Arial Narrow" pitchFamily="34" charset="0"/>
              </a:rPr>
              <a:t>IgM</a:t>
            </a:r>
            <a:r>
              <a:rPr lang="en-US" sz="2800" dirty="0" smtClean="0">
                <a:latin typeface="Arial Narrow" pitchFamily="34" charset="0"/>
              </a:rPr>
              <a:t> and/or demonstration of </a:t>
            </a:r>
            <a:r>
              <a:rPr lang="en-US" sz="2800" i="1" dirty="0" smtClean="0">
                <a:latin typeface="Arial Narrow" pitchFamily="34" charset="0"/>
              </a:rPr>
              <a:t>C. trachomatis </a:t>
            </a:r>
            <a:r>
              <a:rPr lang="en-US" sz="2800" dirty="0" smtClean="0">
                <a:latin typeface="Arial Narrow" pitchFamily="34" charset="0"/>
              </a:rPr>
              <a:t>in clinical specimen</a:t>
            </a:r>
          </a:p>
          <a:p>
            <a:pPr algn="just">
              <a:lnSpc>
                <a:spcPts val="4400"/>
              </a:lnSpc>
            </a:pPr>
            <a:r>
              <a:rPr lang="en-US" sz="2800" dirty="0" smtClean="0">
                <a:latin typeface="Arial Narrow" pitchFamily="34" charset="0"/>
              </a:rPr>
              <a:t>Treated with oral erythromycin</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373</a:t>
            </a:fld>
            <a:endParaRPr lang="ar-SA" altLang="en-US"/>
          </a:p>
        </p:txBody>
      </p:sp>
    </p:spTree>
  </p:cSld>
  <p:clrMapOvr>
    <a:masterClrMapping/>
  </p:clrMapOvr>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5"/>
          <p:cNvSpPr>
            <a:spLocks noGrp="1" noChangeArrowheads="1"/>
          </p:cNvSpPr>
          <p:nvPr>
            <p:ph type="title"/>
          </p:nvPr>
        </p:nvSpPr>
        <p:spPr>
          <a:xfrm>
            <a:off x="381000" y="381000"/>
            <a:ext cx="8382000" cy="381000"/>
          </a:xfrm>
        </p:spPr>
        <p:txBody>
          <a:bodyPr>
            <a:noAutofit/>
          </a:bodyPr>
          <a:lstStyle/>
          <a:p>
            <a:pPr fontAlgn="auto">
              <a:spcAft>
                <a:spcPts val="0"/>
              </a:spcAft>
              <a:defRPr/>
            </a:pPr>
            <a:r>
              <a:rPr lang="en-US" sz="6000" b="1" dirty="0" smtClean="0">
                <a:solidFill>
                  <a:srgbClr val="002060"/>
                </a:solidFill>
                <a:latin typeface="Arial Narrow" pitchFamily="34" charset="0"/>
                <a:ea typeface="Calibri" pitchFamily="34" charset="0"/>
              </a:rPr>
              <a:t>d. Urethritis (Male/Female)</a:t>
            </a:r>
          </a:p>
        </p:txBody>
      </p:sp>
      <p:sp>
        <p:nvSpPr>
          <p:cNvPr id="445443" name="Rectangle 6"/>
          <p:cNvSpPr>
            <a:spLocks noGrp="1" noChangeArrowheads="1"/>
          </p:cNvSpPr>
          <p:nvPr>
            <p:ph idx="1"/>
          </p:nvPr>
        </p:nvSpPr>
        <p:spPr>
          <a:xfrm>
            <a:off x="76200" y="1143000"/>
            <a:ext cx="8915400" cy="5486400"/>
          </a:xfrm>
        </p:spPr>
        <p:txBody>
          <a:bodyPr/>
          <a:lstStyle/>
          <a:p>
            <a:pPr marL="365125" indent="-282575" algn="just">
              <a:buFont typeface="Wingdings 2" pitchFamily="18" charset="2"/>
              <a:buChar char=""/>
            </a:pPr>
            <a:r>
              <a:rPr lang="en-US" altLang="zh-CN" sz="2800" dirty="0" smtClean="0">
                <a:latin typeface="Arial Narrow" pitchFamily="34" charset="0"/>
                <a:ea typeface="SimSun" pitchFamily="2" charset="-122"/>
              </a:rPr>
              <a:t>Caused by </a:t>
            </a:r>
            <a:r>
              <a:rPr lang="en-US" altLang="zh-CN" sz="2800" i="1" dirty="0" smtClean="0">
                <a:latin typeface="Arial Narrow" pitchFamily="34" charset="0"/>
                <a:ea typeface="SimSun" pitchFamily="2" charset="-122"/>
              </a:rPr>
              <a:t>C. trachomatis</a:t>
            </a:r>
            <a:r>
              <a:rPr lang="en-US" altLang="zh-CN" sz="2800" dirty="0" smtClean="0">
                <a:latin typeface="Arial Narrow" pitchFamily="34" charset="0"/>
                <a:ea typeface="SimSun" pitchFamily="2" charset="-122"/>
              </a:rPr>
              <a:t> </a:t>
            </a:r>
            <a:r>
              <a:rPr lang="en-US" altLang="zh-CN" sz="2800" dirty="0" err="1" smtClean="0">
                <a:latin typeface="Arial Narrow" pitchFamily="34" charset="0"/>
                <a:ea typeface="SimSun" pitchFamily="2" charset="-122"/>
              </a:rPr>
              <a:t>Biovar</a:t>
            </a:r>
            <a:r>
              <a:rPr lang="en-US" altLang="zh-CN" sz="2800" dirty="0" smtClean="0">
                <a:latin typeface="Arial Narrow" pitchFamily="34" charset="0"/>
                <a:ea typeface="SimSun" pitchFamily="2" charset="-122"/>
              </a:rPr>
              <a:t> Trachoma </a:t>
            </a:r>
            <a:r>
              <a:rPr lang="en-US" sz="2800" dirty="0" smtClean="0">
                <a:latin typeface="Arial Narrow" pitchFamily="34" charset="0"/>
              </a:rPr>
              <a:t>Serotypes D-K</a:t>
            </a:r>
          </a:p>
          <a:p>
            <a:pPr marL="365125" indent="-282575" algn="just">
              <a:buFont typeface="Wingdings 2" pitchFamily="18" charset="2"/>
              <a:buChar char=""/>
            </a:pPr>
            <a:r>
              <a:rPr lang="en-US" sz="2800" dirty="0" smtClean="0">
                <a:latin typeface="Arial Narrow" pitchFamily="34" charset="0"/>
              </a:rPr>
              <a:t>Urethritis –One cause of Non-</a:t>
            </a:r>
            <a:r>
              <a:rPr lang="en-US" sz="2800" dirty="0" err="1" smtClean="0">
                <a:latin typeface="Arial Narrow" pitchFamily="34" charset="0"/>
              </a:rPr>
              <a:t>Gonococcal</a:t>
            </a:r>
            <a:r>
              <a:rPr lang="en-US" sz="2800" dirty="0" smtClean="0">
                <a:latin typeface="Arial Narrow" pitchFamily="34" charset="0"/>
              </a:rPr>
              <a:t> Urethritis (NGU)</a:t>
            </a:r>
          </a:p>
          <a:p>
            <a:pPr marL="639763" lvl="1" indent="-236538" algn="just">
              <a:buFont typeface="Verdana" pitchFamily="34" charset="0"/>
              <a:buChar char="◦"/>
            </a:pPr>
            <a:r>
              <a:rPr lang="en-US" sz="2600" dirty="0" smtClean="0">
                <a:latin typeface="Arial Narrow" pitchFamily="34" charset="0"/>
              </a:rPr>
              <a:t>NGU are most common caused by </a:t>
            </a:r>
            <a:r>
              <a:rPr lang="en-US" sz="2600" i="1" dirty="0" smtClean="0">
                <a:latin typeface="Arial Narrow" pitchFamily="34" charset="0"/>
              </a:rPr>
              <a:t>C. trachomatis </a:t>
            </a:r>
            <a:r>
              <a:rPr lang="en-US" sz="2600" dirty="0" smtClean="0">
                <a:latin typeface="Arial Narrow" pitchFamily="34" charset="0"/>
              </a:rPr>
              <a:t>&amp; </a:t>
            </a:r>
            <a:r>
              <a:rPr lang="en-US" sz="2600" i="1" dirty="0" smtClean="0">
                <a:latin typeface="Arial Narrow" pitchFamily="34" charset="0"/>
              </a:rPr>
              <a:t>U. </a:t>
            </a:r>
            <a:r>
              <a:rPr lang="en-US" sz="2600" i="1" dirty="0" err="1" smtClean="0">
                <a:latin typeface="Arial Narrow" pitchFamily="34" charset="0"/>
              </a:rPr>
              <a:t>urealyticum</a:t>
            </a:r>
            <a:endParaRPr lang="en-US" sz="2600" dirty="0" smtClean="0">
              <a:latin typeface="Arial Narrow" pitchFamily="34" charset="0"/>
            </a:endParaRPr>
          </a:p>
          <a:p>
            <a:pPr marL="365125" indent="-282575" algn="just">
              <a:buFont typeface="Wingdings 2" pitchFamily="18" charset="2"/>
              <a:buChar char=""/>
            </a:pPr>
            <a:r>
              <a:rPr lang="en-US" sz="2800" dirty="0" smtClean="0">
                <a:latin typeface="Arial Narrow" pitchFamily="34" charset="0"/>
              </a:rPr>
              <a:t>STD and Majority (&gt;50%) asymptomatic</a:t>
            </a:r>
          </a:p>
          <a:p>
            <a:pPr marL="365125" indent="-282575" algn="just">
              <a:buFont typeface="Wingdings 2" pitchFamily="18" charset="2"/>
              <a:buChar char=""/>
            </a:pPr>
            <a:r>
              <a:rPr lang="en-US" sz="2800" dirty="0" smtClean="0">
                <a:latin typeface="Arial Narrow" pitchFamily="34" charset="0"/>
              </a:rPr>
              <a:t>Symptoms : </a:t>
            </a:r>
            <a:r>
              <a:rPr lang="en-US" sz="2800" dirty="0" err="1" smtClean="0">
                <a:latin typeface="Arial Narrow" pitchFamily="34" charset="0"/>
              </a:rPr>
              <a:t>mucoid</a:t>
            </a:r>
            <a:r>
              <a:rPr lang="en-US" sz="2800" dirty="0" smtClean="0">
                <a:latin typeface="Arial Narrow" pitchFamily="34" charset="0"/>
              </a:rPr>
              <a:t> or clear urethral discharge, dysuria</a:t>
            </a:r>
          </a:p>
          <a:p>
            <a:pPr marL="365125" indent="-282575" algn="just">
              <a:buFont typeface="Wingdings 2" pitchFamily="18" charset="2"/>
              <a:buChar char=""/>
            </a:pPr>
            <a:r>
              <a:rPr lang="en-US" sz="2800" dirty="0" smtClean="0">
                <a:latin typeface="Arial Narrow" pitchFamily="34" charset="0"/>
              </a:rPr>
              <a:t>Incubation period unknown (5-10 days in symptomatic infection)</a:t>
            </a:r>
          </a:p>
          <a:p>
            <a:pPr marL="365125" indent="-282575" algn="just">
              <a:buFont typeface="Wingdings 2" pitchFamily="18" charset="2"/>
              <a:buChar char=""/>
            </a:pPr>
            <a:r>
              <a:rPr lang="en-US" sz="2800" dirty="0" smtClean="0">
                <a:latin typeface="Arial Narrow" pitchFamily="34" charset="0"/>
              </a:rPr>
              <a:t>Clinically, no difference between NGU and </a:t>
            </a:r>
            <a:r>
              <a:rPr lang="en-US" sz="2800" dirty="0" err="1" smtClean="0">
                <a:latin typeface="Arial Narrow" pitchFamily="34" charset="0"/>
              </a:rPr>
              <a:t>gonococcal</a:t>
            </a:r>
            <a:r>
              <a:rPr lang="en-US" sz="2800" dirty="0" smtClean="0">
                <a:latin typeface="Arial Narrow" pitchFamily="34" charset="0"/>
              </a:rPr>
              <a:t> urethritis</a:t>
            </a:r>
          </a:p>
          <a:p>
            <a:pPr marL="365125" indent="-282575" algn="just">
              <a:buFont typeface="Wingdings 2" pitchFamily="18" charset="2"/>
              <a:buChar char=""/>
            </a:pPr>
            <a:r>
              <a:rPr lang="en-US" sz="2800" dirty="0" smtClean="0">
                <a:latin typeface="Arial Narrow" pitchFamily="34" charset="0"/>
              </a:rPr>
              <a:t>Urethritis usually occurs as mixed infections</a:t>
            </a:r>
          </a:p>
          <a:p>
            <a:pPr marL="365125" indent="-282575" algn="just">
              <a:buFont typeface="Wingdings 2" pitchFamily="18" charset="2"/>
              <a:buChar char=""/>
            </a:pPr>
            <a:r>
              <a:rPr lang="en-US" sz="2800" dirty="0" smtClean="0">
                <a:latin typeface="Arial Narrow" pitchFamily="34" charset="0"/>
              </a:rPr>
              <a:t>Empirical therapy for urethritis</a:t>
            </a:r>
          </a:p>
          <a:p>
            <a:pPr marL="365125" indent="-282575" algn="just">
              <a:buFont typeface="Wingdings 2" pitchFamily="18" charset="2"/>
              <a:buChar char=""/>
            </a:pPr>
            <a:r>
              <a:rPr lang="en-US" sz="2800" dirty="0" smtClean="0">
                <a:latin typeface="Arial Narrow" pitchFamily="34" charset="0"/>
              </a:rPr>
              <a:t>Single dose of </a:t>
            </a:r>
            <a:r>
              <a:rPr lang="en-US" sz="2800" dirty="0" err="1" smtClean="0">
                <a:latin typeface="Arial Narrow" pitchFamily="34" charset="0"/>
              </a:rPr>
              <a:t>ceftriaxon</a:t>
            </a:r>
            <a:r>
              <a:rPr lang="en-US" sz="2800" dirty="0" smtClean="0">
                <a:latin typeface="Arial Narrow" pitchFamily="34" charset="0"/>
              </a:rPr>
              <a:t> (against Gonococci) followed by days course of doxycycline or azithromycin (against NGU agents)</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374</a:t>
            </a:fld>
            <a:endParaRPr lang="ar-SA" altLang="en-US"/>
          </a:p>
        </p:txBody>
      </p:sp>
    </p:spTree>
  </p:cSld>
  <p:clrMapOvr>
    <a:masterClrMapping/>
  </p:clrMapOvr>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
          <p:cNvSpPr>
            <a:spLocks noGrp="1" noChangeArrowheads="1"/>
          </p:cNvSpPr>
          <p:nvPr>
            <p:ph type="title"/>
          </p:nvPr>
        </p:nvSpPr>
        <p:spPr>
          <a:xfrm>
            <a:off x="152400" y="381000"/>
            <a:ext cx="8991600" cy="609600"/>
          </a:xfrm>
        </p:spPr>
        <p:txBody>
          <a:bodyPr>
            <a:normAutofit fontScale="90000"/>
          </a:bodyPr>
          <a:lstStyle/>
          <a:p>
            <a:pPr fontAlgn="auto">
              <a:spcAft>
                <a:spcPts val="0"/>
              </a:spcAft>
              <a:defRPr/>
            </a:pPr>
            <a:r>
              <a:rPr lang="en-US" sz="3500" b="1" dirty="0" smtClean="0">
                <a:solidFill>
                  <a:srgbClr val="002060"/>
                </a:solidFill>
                <a:latin typeface="Arial Narrow" pitchFamily="34" charset="0"/>
                <a:ea typeface="Calibri" pitchFamily="34" charset="0"/>
              </a:rPr>
              <a:t>e. Cervicitis and Pelvic Inflammatory Disease (PID)</a:t>
            </a:r>
          </a:p>
        </p:txBody>
      </p:sp>
      <p:sp>
        <p:nvSpPr>
          <p:cNvPr id="15364" name="Rectangle 6"/>
          <p:cNvSpPr>
            <a:spLocks noGrp="1" noChangeArrowheads="1"/>
          </p:cNvSpPr>
          <p:nvPr>
            <p:ph idx="1"/>
          </p:nvPr>
        </p:nvSpPr>
        <p:spPr>
          <a:xfrm>
            <a:off x="76200" y="1066800"/>
            <a:ext cx="8991600" cy="5638800"/>
          </a:xfrm>
        </p:spPr>
        <p:txBody>
          <a:bodyPr rtlCol="0">
            <a:normAutofit fontScale="92500" lnSpcReduction="10000"/>
          </a:bodyPr>
          <a:lstStyle/>
          <a:p>
            <a:pPr marL="365760" indent="-283464" algn="just" fontAlgn="auto">
              <a:spcAft>
                <a:spcPts val="0"/>
              </a:spcAft>
              <a:buFont typeface="Wingdings 2"/>
              <a:buChar char=""/>
              <a:defRPr/>
            </a:pPr>
            <a:r>
              <a:rPr lang="en-US" b="1" dirty="0" smtClean="0">
                <a:solidFill>
                  <a:srgbClr val="0070C0"/>
                </a:solidFill>
                <a:latin typeface="Arial Narrow" pitchFamily="34" charset="0"/>
              </a:rPr>
              <a:t>Cervicitis</a:t>
            </a:r>
          </a:p>
          <a:p>
            <a:pPr marL="640080" lvl="1" indent="-237744" algn="just" fontAlgn="auto">
              <a:spcAft>
                <a:spcPts val="0"/>
              </a:spcAft>
              <a:buFont typeface="Verdana"/>
              <a:buChar char="◦"/>
              <a:defRPr/>
            </a:pPr>
            <a:r>
              <a:rPr lang="en-US" sz="3000" dirty="0" smtClean="0">
                <a:latin typeface="Arial Narrow" pitchFamily="34" charset="0"/>
              </a:rPr>
              <a:t>Majority (70%-80%) are asymptomatic</a:t>
            </a:r>
          </a:p>
          <a:p>
            <a:pPr marL="640080" lvl="1" indent="-237744" algn="just" fontAlgn="auto">
              <a:spcAft>
                <a:spcPts val="0"/>
              </a:spcAft>
              <a:buFont typeface="Verdana"/>
              <a:buChar char="◦"/>
              <a:defRPr/>
            </a:pPr>
            <a:r>
              <a:rPr lang="en-US" sz="3000" dirty="0" smtClean="0">
                <a:latin typeface="Arial Narrow" pitchFamily="34" charset="0"/>
              </a:rPr>
              <a:t>Local signs of infection, when present, include: </a:t>
            </a:r>
          </a:p>
          <a:p>
            <a:pPr marL="886968" lvl="2" algn="just" fontAlgn="auto">
              <a:spcAft>
                <a:spcPts val="0"/>
              </a:spcAft>
              <a:buFont typeface="Wingdings 2"/>
              <a:buChar char=""/>
              <a:defRPr/>
            </a:pPr>
            <a:r>
              <a:rPr lang="en-US" sz="3000" u="sng" dirty="0" smtClean="0">
                <a:latin typeface="Arial Narrow" pitchFamily="34" charset="0"/>
              </a:rPr>
              <a:t>Mucopurulent endocervical yellow discharge</a:t>
            </a:r>
          </a:p>
          <a:p>
            <a:pPr marL="886968" lvl="2" algn="just" fontAlgn="auto">
              <a:spcAft>
                <a:spcPts val="0"/>
              </a:spcAft>
              <a:buFont typeface="Wingdings 2"/>
              <a:buChar char=""/>
              <a:defRPr/>
            </a:pPr>
            <a:r>
              <a:rPr lang="en-US" sz="3000" dirty="0" smtClean="0">
                <a:latin typeface="Arial Narrow" pitchFamily="34" charset="0"/>
              </a:rPr>
              <a:t>Edematous cervical ectopy with erythema and friability</a:t>
            </a:r>
          </a:p>
          <a:p>
            <a:pPr marL="342900" lvl="1" indent="-342900" algn="just" fontAlgn="auto">
              <a:spcAft>
                <a:spcPts val="0"/>
              </a:spcAft>
              <a:buFontTx/>
              <a:buChar char="•"/>
              <a:defRPr/>
            </a:pPr>
            <a:r>
              <a:rPr lang="en-US" sz="3000" dirty="0" smtClean="0">
                <a:latin typeface="Arial Narrow" pitchFamily="34" charset="0"/>
              </a:rPr>
              <a:t>Infection can spread upwards to involve uterus, fallopian tubes (</a:t>
            </a:r>
            <a:r>
              <a:rPr lang="en-US" sz="3000" dirty="0" err="1" smtClean="0">
                <a:latin typeface="Arial Narrow" pitchFamily="34" charset="0"/>
              </a:rPr>
              <a:t>Salpingitis</a:t>
            </a:r>
            <a:r>
              <a:rPr lang="en-US" sz="3000" dirty="0" smtClean="0">
                <a:latin typeface="Arial Narrow" pitchFamily="34" charset="0"/>
              </a:rPr>
              <a:t>) and ovaries</a:t>
            </a:r>
          </a:p>
          <a:p>
            <a:pPr marL="342900" lvl="1" indent="-342900" algn="just" fontAlgn="auto">
              <a:spcAft>
                <a:spcPts val="0"/>
              </a:spcAft>
              <a:buFontTx/>
              <a:buChar char="•"/>
              <a:defRPr/>
            </a:pPr>
            <a:r>
              <a:rPr lang="en-US" sz="3000" dirty="0" smtClean="0">
                <a:latin typeface="Arial Narrow" pitchFamily="34" charset="0"/>
              </a:rPr>
              <a:t>PID develops abnormal vaginal discharge or uterine bleeding, pain with sexual intercourse, nausea , vomiting and fever</a:t>
            </a:r>
          </a:p>
          <a:p>
            <a:pPr marL="342900" lvl="1" indent="-342900" algn="just" fontAlgn="auto">
              <a:spcAft>
                <a:spcPts val="0"/>
              </a:spcAft>
              <a:buFontTx/>
              <a:buChar char="•"/>
              <a:defRPr/>
            </a:pPr>
            <a:r>
              <a:rPr lang="en-US" sz="3000" dirty="0" smtClean="0">
                <a:latin typeface="Arial Narrow" pitchFamily="34" charset="0"/>
              </a:rPr>
              <a:t>The most common symptom is lower abdominal pain</a:t>
            </a:r>
          </a:p>
          <a:p>
            <a:pPr marL="342900" lvl="1" indent="-342900" algn="just" fontAlgn="auto">
              <a:spcAft>
                <a:spcPts val="0"/>
              </a:spcAft>
              <a:buFontTx/>
              <a:buChar char="•"/>
              <a:defRPr/>
            </a:pPr>
            <a:r>
              <a:rPr lang="en-US" sz="3000" dirty="0" smtClean="0">
                <a:latin typeface="Arial Narrow" pitchFamily="34" charset="0"/>
              </a:rPr>
              <a:t>Infection by both </a:t>
            </a:r>
            <a:r>
              <a:rPr lang="en-US" sz="3000" i="1" dirty="0" smtClean="0">
                <a:latin typeface="Arial Narrow" pitchFamily="34" charset="0"/>
              </a:rPr>
              <a:t>N. </a:t>
            </a:r>
            <a:r>
              <a:rPr lang="en-US" sz="3000" i="1" dirty="0" err="1" smtClean="0">
                <a:latin typeface="Arial Narrow" pitchFamily="34" charset="0"/>
              </a:rPr>
              <a:t>gonorrhoeae</a:t>
            </a:r>
            <a:r>
              <a:rPr lang="en-US" sz="3000" i="1" dirty="0" smtClean="0">
                <a:latin typeface="Arial Narrow" pitchFamily="34" charset="0"/>
              </a:rPr>
              <a:t> &amp; C. trachomatis  </a:t>
            </a:r>
            <a:r>
              <a:rPr lang="en-US" sz="3000" dirty="0" smtClean="0">
                <a:latin typeface="Arial Narrow" pitchFamily="34" charset="0"/>
              </a:rPr>
              <a:t>is called PID</a:t>
            </a:r>
          </a:p>
          <a:p>
            <a:pPr marL="342900" lvl="1" indent="-342900" algn="just" fontAlgn="auto">
              <a:spcAft>
                <a:spcPts val="0"/>
              </a:spcAft>
              <a:buFontTx/>
              <a:buChar char="•"/>
              <a:defRPr/>
            </a:pPr>
            <a:r>
              <a:rPr lang="en-US" sz="3000" dirty="0" smtClean="0">
                <a:latin typeface="Arial Narrow" pitchFamily="34" charset="0"/>
              </a:rPr>
              <a:t>Treated by </a:t>
            </a:r>
            <a:r>
              <a:rPr lang="en-US" sz="3000" dirty="0" err="1" smtClean="0">
                <a:latin typeface="Arial Narrow" pitchFamily="34" charset="0"/>
              </a:rPr>
              <a:t>ceftriaxon</a:t>
            </a:r>
            <a:r>
              <a:rPr lang="en-US" sz="3000" dirty="0" smtClean="0">
                <a:latin typeface="Arial Narrow" pitchFamily="34" charset="0"/>
              </a:rPr>
              <a:t> followed by 14-days doxycycline</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375</a:t>
            </a:fld>
            <a:endParaRPr lang="ar-SA" altLang="en-US"/>
          </a:p>
        </p:txBody>
      </p:sp>
    </p:spTree>
  </p:cSld>
  <p:clrMapOvr>
    <a:masterClrMapping/>
  </p:clrMapOvr>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5"/>
          <p:cNvSpPr>
            <a:spLocks noGrp="1" noChangeArrowheads="1"/>
          </p:cNvSpPr>
          <p:nvPr>
            <p:ph type="title"/>
          </p:nvPr>
        </p:nvSpPr>
        <p:spPr>
          <a:xfrm>
            <a:off x="381000" y="381000"/>
            <a:ext cx="8534400" cy="685800"/>
          </a:xfrm>
        </p:spPr>
        <p:txBody>
          <a:bodyPr/>
          <a:lstStyle/>
          <a:p>
            <a:r>
              <a:rPr lang="en-US" sz="4200" b="1" dirty="0" smtClean="0">
                <a:solidFill>
                  <a:srgbClr val="002060"/>
                </a:solidFill>
                <a:latin typeface="Arial Narrow" pitchFamily="34" charset="0"/>
              </a:rPr>
              <a:t>f. </a:t>
            </a:r>
            <a:r>
              <a:rPr lang="en-US" sz="4200" b="1" dirty="0" err="1" smtClean="0">
                <a:solidFill>
                  <a:srgbClr val="002060"/>
                </a:solidFill>
                <a:latin typeface="Arial Narrow" pitchFamily="34" charset="0"/>
              </a:rPr>
              <a:t>Lymphogranuloma</a:t>
            </a:r>
            <a:r>
              <a:rPr lang="en-US" sz="4200" b="1" dirty="0" smtClean="0">
                <a:solidFill>
                  <a:srgbClr val="002060"/>
                </a:solidFill>
                <a:latin typeface="Arial Narrow" pitchFamily="34" charset="0"/>
              </a:rPr>
              <a:t> </a:t>
            </a:r>
            <a:r>
              <a:rPr lang="en-US" sz="4200" b="1" dirty="0" err="1" smtClean="0">
                <a:solidFill>
                  <a:srgbClr val="002060"/>
                </a:solidFill>
                <a:latin typeface="Arial Narrow" pitchFamily="34" charset="0"/>
              </a:rPr>
              <a:t>Venereum</a:t>
            </a:r>
            <a:r>
              <a:rPr lang="en-US" sz="4200" b="1" dirty="0" smtClean="0">
                <a:solidFill>
                  <a:srgbClr val="002060"/>
                </a:solidFill>
                <a:latin typeface="Arial Narrow" pitchFamily="34" charset="0"/>
              </a:rPr>
              <a:t> (LGV)</a:t>
            </a:r>
          </a:p>
        </p:txBody>
      </p:sp>
      <p:sp>
        <p:nvSpPr>
          <p:cNvPr id="447491" name="Rectangle 6"/>
          <p:cNvSpPr>
            <a:spLocks noGrp="1" noChangeArrowheads="1"/>
          </p:cNvSpPr>
          <p:nvPr>
            <p:ph idx="1"/>
          </p:nvPr>
        </p:nvSpPr>
        <p:spPr>
          <a:xfrm>
            <a:off x="76200" y="1371600"/>
            <a:ext cx="8991600" cy="4953000"/>
          </a:xfrm>
        </p:spPr>
        <p:txBody>
          <a:bodyPr/>
          <a:lstStyle/>
          <a:p>
            <a:pPr algn="just"/>
            <a:r>
              <a:rPr lang="en-US" sz="2800" dirty="0" smtClean="0">
                <a:latin typeface="Arial Narrow" pitchFamily="34" charset="0"/>
              </a:rPr>
              <a:t>STD</a:t>
            </a:r>
          </a:p>
          <a:p>
            <a:pPr marL="342900" lvl="1" indent="-342900" algn="just">
              <a:buFontTx/>
              <a:buChar char="•"/>
            </a:pPr>
            <a:r>
              <a:rPr lang="en-US" dirty="0" smtClean="0">
                <a:latin typeface="Arial Narrow" pitchFamily="34" charset="0"/>
              </a:rPr>
              <a:t>Caused by </a:t>
            </a:r>
            <a:r>
              <a:rPr lang="en-US" i="1" dirty="0" smtClean="0">
                <a:latin typeface="Arial Narrow" pitchFamily="34" charset="0"/>
              </a:rPr>
              <a:t>C. trachomatis </a:t>
            </a:r>
            <a:r>
              <a:rPr lang="en-US" dirty="0" err="1" smtClean="0">
                <a:latin typeface="Arial Narrow" pitchFamily="34" charset="0"/>
              </a:rPr>
              <a:t>biovar</a:t>
            </a:r>
            <a:r>
              <a:rPr lang="en-US" dirty="0" smtClean="0">
                <a:latin typeface="Arial Narrow" pitchFamily="34" charset="0"/>
              </a:rPr>
              <a:t> </a:t>
            </a:r>
            <a:r>
              <a:rPr lang="en-US" altLang="zh-CN" dirty="0" err="1" smtClean="0">
                <a:latin typeface="Arial Narrow" pitchFamily="34" charset="0"/>
                <a:ea typeface="SimSun" pitchFamily="2" charset="-122"/>
              </a:rPr>
              <a:t>lymphogranuloma</a:t>
            </a:r>
            <a:r>
              <a:rPr lang="en-US" altLang="zh-CN" dirty="0" smtClean="0">
                <a:latin typeface="Arial Narrow" pitchFamily="34" charset="0"/>
                <a:ea typeface="SimSun" pitchFamily="2" charset="-122"/>
              </a:rPr>
              <a:t> </a:t>
            </a:r>
            <a:r>
              <a:rPr lang="en-US" altLang="zh-CN" dirty="0" err="1" smtClean="0">
                <a:latin typeface="Arial Narrow" pitchFamily="34" charset="0"/>
                <a:ea typeface="SimSun" pitchFamily="2" charset="-122"/>
              </a:rPr>
              <a:t>venereum</a:t>
            </a:r>
            <a:r>
              <a:rPr lang="en-US" altLang="zh-CN" dirty="0" smtClean="0">
                <a:latin typeface="Arial Narrow" pitchFamily="34" charset="0"/>
                <a:ea typeface="SimSun" pitchFamily="2" charset="-122"/>
              </a:rPr>
              <a:t> </a:t>
            </a:r>
            <a:r>
              <a:rPr lang="en-US" dirty="0" smtClean="0">
                <a:latin typeface="Arial Narrow" pitchFamily="34" charset="0"/>
              </a:rPr>
              <a:t>L1, L2, L3 serotypes</a:t>
            </a:r>
          </a:p>
          <a:p>
            <a:pPr marL="342900" lvl="1" indent="-342900" algn="just">
              <a:buFontTx/>
              <a:buChar char="•"/>
            </a:pPr>
            <a:r>
              <a:rPr lang="en-US" dirty="0" smtClean="0">
                <a:latin typeface="Arial Narrow" pitchFamily="34" charset="0"/>
              </a:rPr>
              <a:t>Starts with painless papule or ulceration on the genitals that heal spontaneously</a:t>
            </a:r>
          </a:p>
          <a:p>
            <a:pPr marL="342900" lvl="1" indent="-342900" algn="just">
              <a:buFontTx/>
              <a:buChar char="•"/>
            </a:pPr>
            <a:r>
              <a:rPr lang="en-US" dirty="0" smtClean="0">
                <a:latin typeface="Arial Narrow" pitchFamily="34" charset="0"/>
              </a:rPr>
              <a:t>The bacteria migrate to regional lymph nodes which enlarge over the next 2 months</a:t>
            </a:r>
          </a:p>
          <a:p>
            <a:pPr marL="342900" lvl="1" indent="-342900" algn="just">
              <a:buFontTx/>
              <a:buChar char="•"/>
            </a:pPr>
            <a:r>
              <a:rPr lang="en-US" dirty="0" smtClean="0">
                <a:latin typeface="Arial Narrow" pitchFamily="34" charset="0"/>
              </a:rPr>
              <a:t>These nodes become increasingly tender and may break open and drain pus</a:t>
            </a:r>
          </a:p>
          <a:p>
            <a:pPr marL="342900" lvl="1" indent="-342900" algn="just">
              <a:buFontTx/>
              <a:buChar char="•"/>
            </a:pPr>
            <a:r>
              <a:rPr lang="en-US" dirty="0" smtClean="0">
                <a:latin typeface="Arial Narrow" pitchFamily="34" charset="0"/>
              </a:rPr>
              <a:t>Fever, skin rash, nausea, and vomiting are often found</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376</a:t>
            </a:fld>
            <a:endParaRPr lang="ar-SA" altLang="en-US"/>
          </a:p>
        </p:txBody>
      </p:sp>
    </p:spTree>
  </p:cSld>
  <p:clrMapOvr>
    <a:masterClrMapping/>
  </p:clrMapOvr>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2"/>
          <p:cNvSpPr>
            <a:spLocks noGrp="1" noChangeArrowheads="1"/>
          </p:cNvSpPr>
          <p:nvPr>
            <p:ph type="title"/>
          </p:nvPr>
        </p:nvSpPr>
        <p:spPr>
          <a:xfrm>
            <a:off x="685800" y="304800"/>
            <a:ext cx="7772400" cy="914400"/>
          </a:xfrm>
        </p:spPr>
        <p:txBody>
          <a:bodyPr/>
          <a:lstStyle/>
          <a:p>
            <a:r>
              <a:rPr lang="en-US" sz="6000" b="1" dirty="0" smtClean="0">
                <a:solidFill>
                  <a:srgbClr val="002060"/>
                </a:solidFill>
                <a:latin typeface="Arial Narrow" pitchFamily="34" charset="0"/>
              </a:rPr>
              <a:t>Lab diagnosis</a:t>
            </a:r>
          </a:p>
        </p:txBody>
      </p:sp>
      <p:sp>
        <p:nvSpPr>
          <p:cNvPr id="23555" name="Rectangle 3"/>
          <p:cNvSpPr>
            <a:spLocks noGrp="1" noChangeArrowheads="1"/>
          </p:cNvSpPr>
          <p:nvPr>
            <p:ph idx="1"/>
          </p:nvPr>
        </p:nvSpPr>
        <p:spPr>
          <a:xfrm>
            <a:off x="228600" y="1143000"/>
            <a:ext cx="8686800" cy="5486400"/>
          </a:xfrm>
        </p:spPr>
        <p:txBody>
          <a:bodyPr>
            <a:noAutofit/>
          </a:bodyPr>
          <a:lstStyle/>
          <a:p>
            <a:pPr algn="just">
              <a:lnSpc>
                <a:spcPts val="3200"/>
              </a:lnSpc>
              <a:defRPr/>
            </a:pPr>
            <a:r>
              <a:rPr lang="en-US" b="1" dirty="0" smtClean="0">
                <a:solidFill>
                  <a:srgbClr val="7030A0"/>
                </a:solidFill>
                <a:latin typeface="Arial Narrow" pitchFamily="34" charset="0"/>
              </a:rPr>
              <a:t>Specimen: </a:t>
            </a:r>
          </a:p>
          <a:p>
            <a:pPr lvl="1" algn="just">
              <a:lnSpc>
                <a:spcPts val="3200"/>
              </a:lnSpc>
              <a:defRPr/>
            </a:pPr>
            <a:r>
              <a:rPr lang="en-US" sz="3200" dirty="0" smtClean="0">
                <a:latin typeface="Arial Narrow" pitchFamily="34" charset="0"/>
              </a:rPr>
              <a:t>Sputum, </a:t>
            </a:r>
            <a:r>
              <a:rPr lang="en-US" sz="3200" dirty="0" err="1" smtClean="0">
                <a:latin typeface="Arial Narrow" pitchFamily="34" charset="0"/>
              </a:rPr>
              <a:t>Conjunctival</a:t>
            </a:r>
            <a:r>
              <a:rPr lang="en-US" sz="3200" dirty="0" smtClean="0">
                <a:latin typeface="Arial Narrow" pitchFamily="34" charset="0"/>
              </a:rPr>
              <a:t> scrapping, urethral discharge or pus in LGV</a:t>
            </a:r>
          </a:p>
          <a:p>
            <a:pPr algn="just">
              <a:lnSpc>
                <a:spcPts val="3200"/>
              </a:lnSpc>
              <a:defRPr/>
            </a:pPr>
            <a:r>
              <a:rPr lang="en-US" b="1" dirty="0" smtClean="0">
                <a:solidFill>
                  <a:srgbClr val="7030A0"/>
                </a:solidFill>
                <a:latin typeface="Arial Narrow" pitchFamily="34" charset="0"/>
              </a:rPr>
              <a:t>Satin: </a:t>
            </a:r>
          </a:p>
          <a:p>
            <a:pPr lvl="1" algn="just">
              <a:lnSpc>
                <a:spcPts val="3200"/>
              </a:lnSpc>
              <a:defRPr/>
            </a:pPr>
            <a:r>
              <a:rPr lang="en-US" sz="3200" dirty="0" err="1" smtClean="0">
                <a:latin typeface="Arial Narrow" pitchFamily="34" charset="0"/>
              </a:rPr>
              <a:t>Giemsa’s</a:t>
            </a:r>
            <a:r>
              <a:rPr lang="en-US" sz="3200" dirty="0" smtClean="0">
                <a:latin typeface="Arial Narrow" pitchFamily="34" charset="0"/>
              </a:rPr>
              <a:t> stain</a:t>
            </a:r>
          </a:p>
          <a:p>
            <a:pPr>
              <a:lnSpc>
                <a:spcPts val="3200"/>
              </a:lnSpc>
              <a:defRPr/>
            </a:pPr>
            <a:r>
              <a:rPr lang="en-US" b="1" dirty="0" smtClean="0">
                <a:solidFill>
                  <a:srgbClr val="7030A0"/>
                </a:solidFill>
                <a:latin typeface="Arial Narrow" pitchFamily="34" charset="0"/>
              </a:rPr>
              <a:t>Culture</a:t>
            </a:r>
          </a:p>
          <a:p>
            <a:pPr lvl="1">
              <a:lnSpc>
                <a:spcPts val="3200"/>
              </a:lnSpc>
              <a:defRPr/>
            </a:pPr>
            <a:r>
              <a:rPr lang="en-US" sz="3200" dirty="0" smtClean="0">
                <a:latin typeface="Arial Narrow" pitchFamily="34" charset="0"/>
              </a:rPr>
              <a:t>Cell culture treated with </a:t>
            </a:r>
            <a:r>
              <a:rPr lang="en-US" sz="3200" dirty="0" err="1" smtClean="0">
                <a:latin typeface="Arial Narrow" pitchFamily="34" charset="0"/>
              </a:rPr>
              <a:t>cycloheximide</a:t>
            </a:r>
            <a:endParaRPr lang="en-US" sz="3200" dirty="0" smtClean="0">
              <a:latin typeface="Arial Narrow" pitchFamily="34" charset="0"/>
            </a:endParaRPr>
          </a:p>
          <a:p>
            <a:pPr algn="just">
              <a:lnSpc>
                <a:spcPts val="3200"/>
              </a:lnSpc>
              <a:defRPr/>
            </a:pPr>
            <a:r>
              <a:rPr lang="en-US" b="1" dirty="0" smtClean="0">
                <a:solidFill>
                  <a:srgbClr val="7030A0"/>
                </a:solidFill>
                <a:latin typeface="Arial Narrow" pitchFamily="34" charset="0"/>
              </a:rPr>
              <a:t>Non-culture tests</a:t>
            </a:r>
          </a:p>
          <a:p>
            <a:pPr lvl="1" algn="just">
              <a:lnSpc>
                <a:spcPts val="3200"/>
              </a:lnSpc>
              <a:defRPr/>
            </a:pPr>
            <a:r>
              <a:rPr lang="en-US" sz="3200" dirty="0" smtClean="0">
                <a:latin typeface="Arial Narrow" pitchFamily="34" charset="0"/>
              </a:rPr>
              <a:t>Nucleic Acid Amplification Tests (NAATs)</a:t>
            </a:r>
          </a:p>
          <a:p>
            <a:pPr lvl="1" algn="just">
              <a:lnSpc>
                <a:spcPts val="3200"/>
              </a:lnSpc>
              <a:defRPr/>
            </a:pPr>
            <a:r>
              <a:rPr lang="en-US" sz="3200" dirty="0" smtClean="0">
                <a:latin typeface="Arial Narrow" pitchFamily="34" charset="0"/>
              </a:rPr>
              <a:t>Non-Nucleic Acid Amplification Tests (Non-NAATs)</a:t>
            </a:r>
          </a:p>
          <a:p>
            <a:pPr lvl="1" algn="just">
              <a:lnSpc>
                <a:spcPts val="3200"/>
              </a:lnSpc>
              <a:defRPr/>
            </a:pPr>
            <a:r>
              <a:rPr lang="en-US" sz="3200" dirty="0" smtClean="0">
                <a:latin typeface="Arial Narrow" pitchFamily="34" charset="0"/>
              </a:rPr>
              <a:t>Serology (Complement Fixation Test)</a:t>
            </a:r>
          </a:p>
          <a:p>
            <a:pPr algn="just">
              <a:lnSpc>
                <a:spcPts val="3200"/>
              </a:lnSpc>
              <a:defRPr/>
            </a:pPr>
            <a:endParaRPr lang="en-US" dirty="0" smtClean="0">
              <a:latin typeface="Arial Narrow"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377</a:t>
            </a:fld>
            <a:endParaRPr lang="ar-SA" altLang="en-US"/>
          </a:p>
        </p:txBody>
      </p:sp>
    </p:spTree>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Title 1"/>
          <p:cNvSpPr>
            <a:spLocks noGrp="1"/>
          </p:cNvSpPr>
          <p:nvPr>
            <p:ph type="title"/>
          </p:nvPr>
        </p:nvSpPr>
        <p:spPr>
          <a:xfrm>
            <a:off x="533400" y="228600"/>
            <a:ext cx="7924800" cy="762000"/>
          </a:xfrm>
        </p:spPr>
        <p:txBody>
          <a:bodyPr/>
          <a:lstStyle/>
          <a:p>
            <a:r>
              <a:rPr lang="en-US" sz="6000" b="1" dirty="0" smtClean="0">
                <a:solidFill>
                  <a:srgbClr val="002060"/>
                </a:solidFill>
                <a:latin typeface="Arial Narrow" pitchFamily="34" charset="0"/>
              </a:rPr>
              <a:t>Subgroup B: </a:t>
            </a:r>
            <a:r>
              <a:rPr lang="en-US" sz="6000" b="1" i="1" dirty="0" smtClean="0">
                <a:solidFill>
                  <a:srgbClr val="002060"/>
                </a:solidFill>
                <a:latin typeface="Arial Narrow" pitchFamily="34" charset="0"/>
              </a:rPr>
              <a:t>C. </a:t>
            </a:r>
            <a:r>
              <a:rPr lang="en-US" sz="6000" b="1" i="1" dirty="0" err="1" smtClean="0">
                <a:solidFill>
                  <a:srgbClr val="002060"/>
                </a:solidFill>
                <a:latin typeface="Arial Narrow" pitchFamily="34" charset="0"/>
              </a:rPr>
              <a:t>psittaci</a:t>
            </a:r>
            <a:endParaRPr lang="ar-SA" sz="6000" b="1" i="1" dirty="0" smtClean="0">
              <a:solidFill>
                <a:srgbClr val="002060"/>
              </a:solidFill>
              <a:latin typeface="Arial Narrow" pitchFamily="34" charset="0"/>
            </a:endParaRPr>
          </a:p>
        </p:txBody>
      </p:sp>
      <p:sp>
        <p:nvSpPr>
          <p:cNvPr id="450563" name="Content Placeholder 2"/>
          <p:cNvSpPr>
            <a:spLocks noGrp="1"/>
          </p:cNvSpPr>
          <p:nvPr>
            <p:ph idx="1"/>
          </p:nvPr>
        </p:nvSpPr>
        <p:spPr>
          <a:xfrm>
            <a:off x="381000" y="1143000"/>
            <a:ext cx="8534400" cy="5486400"/>
          </a:xfrm>
        </p:spPr>
        <p:txBody>
          <a:bodyPr/>
          <a:lstStyle/>
          <a:p>
            <a:pPr algn="just"/>
            <a:r>
              <a:rPr lang="en-US" sz="3000" dirty="0" smtClean="0">
                <a:latin typeface="Arial Narrow" pitchFamily="34" charset="0"/>
              </a:rPr>
              <a:t>It infects &gt; 130 species of birds</a:t>
            </a:r>
          </a:p>
          <a:p>
            <a:pPr algn="just"/>
            <a:r>
              <a:rPr lang="en-US" sz="3000" dirty="0" smtClean="0">
                <a:latin typeface="Arial Narrow" pitchFamily="34" charset="0"/>
              </a:rPr>
              <a:t>It is the causative agent of; </a:t>
            </a:r>
          </a:p>
          <a:p>
            <a:pPr lvl="1" algn="just"/>
            <a:r>
              <a:rPr lang="en-US" sz="3000" dirty="0" smtClean="0">
                <a:solidFill>
                  <a:srgbClr val="FF0000"/>
                </a:solidFill>
                <a:latin typeface="Arial Narrow" pitchFamily="34" charset="0"/>
              </a:rPr>
              <a:t>Psittacosis</a:t>
            </a:r>
            <a:r>
              <a:rPr lang="en-US" sz="3000" dirty="0" smtClean="0">
                <a:latin typeface="Arial Narrow" pitchFamily="34" charset="0"/>
              </a:rPr>
              <a:t> (parrots; parrot fever) or </a:t>
            </a:r>
          </a:p>
          <a:p>
            <a:pPr lvl="1" algn="just"/>
            <a:r>
              <a:rPr lang="en-US" sz="3000" dirty="0" err="1" smtClean="0">
                <a:solidFill>
                  <a:srgbClr val="FF0000"/>
                </a:solidFill>
                <a:latin typeface="Arial Narrow" pitchFamily="34" charset="0"/>
              </a:rPr>
              <a:t>Ornithosis</a:t>
            </a:r>
            <a:r>
              <a:rPr lang="en-US" sz="3000" dirty="0" smtClean="0">
                <a:latin typeface="Arial Narrow" pitchFamily="34" charset="0"/>
              </a:rPr>
              <a:t> (Pigeons, chicken, ducks and turkey)</a:t>
            </a:r>
          </a:p>
          <a:p>
            <a:pPr algn="just"/>
            <a:r>
              <a:rPr lang="en-US" sz="3000" dirty="0" smtClean="0">
                <a:latin typeface="Arial Narrow" pitchFamily="34" charset="0"/>
              </a:rPr>
              <a:t>Occupational disease for poultry workers</a:t>
            </a:r>
          </a:p>
          <a:p>
            <a:pPr algn="just"/>
            <a:r>
              <a:rPr lang="en-US" sz="3000" dirty="0" smtClean="0">
                <a:latin typeface="Arial Narrow" pitchFamily="34" charset="0"/>
              </a:rPr>
              <a:t>Zoonotic disease (animal diseases)</a:t>
            </a:r>
          </a:p>
          <a:p>
            <a:pPr algn="just"/>
            <a:r>
              <a:rPr lang="en-US" sz="3000" dirty="0" smtClean="0">
                <a:latin typeface="Arial Narrow" pitchFamily="34" charset="0"/>
              </a:rPr>
              <a:t>Infection occurred by inhalation of respiratory discharge, feather or contaminated fecal material of birds</a:t>
            </a:r>
          </a:p>
          <a:p>
            <a:pPr algn="just"/>
            <a:r>
              <a:rPr lang="en-US" sz="3000" dirty="0" smtClean="0">
                <a:latin typeface="Arial Narrow" pitchFamily="34" charset="0"/>
              </a:rPr>
              <a:t>Occurs after 1-3 weeks after exposure</a:t>
            </a:r>
          </a:p>
          <a:p>
            <a:pPr algn="just"/>
            <a:r>
              <a:rPr lang="en-US" sz="3000" dirty="0" smtClean="0">
                <a:latin typeface="Arial Narrow" pitchFamily="34" charset="0"/>
              </a:rPr>
              <a:t>Infection results in atypical pneumonia</a:t>
            </a:r>
          </a:p>
          <a:p>
            <a:pPr algn="just"/>
            <a:endParaRPr lang="ar-SA" sz="3000" dirty="0" smtClean="0">
              <a:latin typeface="Arial Narrow" pitchFamily="34" charset="0"/>
              <a:ea typeface="Majalla UI"/>
              <a:cs typeface="Majalla UI"/>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378</a:t>
            </a:fld>
            <a:endParaRPr lang="ar-SA" altLang="en-US"/>
          </a:p>
        </p:txBody>
      </p:sp>
    </p:spTree>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ChangeArrowheads="1"/>
          </p:cNvSpPr>
          <p:nvPr>
            <p:ph type="title"/>
          </p:nvPr>
        </p:nvSpPr>
        <p:spPr/>
        <p:txBody>
          <a:bodyPr/>
          <a:lstStyle/>
          <a:p>
            <a:pPr>
              <a:lnSpc>
                <a:spcPts val="6400"/>
              </a:lnSpc>
            </a:pPr>
            <a:r>
              <a:rPr lang="en-US" altLang="en-US" sz="5400" b="1" dirty="0" smtClean="0">
                <a:solidFill>
                  <a:srgbClr val="002060"/>
                </a:solidFill>
                <a:latin typeface="Arial Narrow" pitchFamily="34" charset="0"/>
              </a:rPr>
              <a:t>Subgroup B: </a:t>
            </a:r>
            <a:r>
              <a:rPr lang="en-US" altLang="en-US" sz="5400" b="1" i="1" dirty="0" smtClean="0">
                <a:solidFill>
                  <a:srgbClr val="002060"/>
                </a:solidFill>
                <a:latin typeface="Arial Narrow" panose="020B0606020202030204" pitchFamily="34" charset="0"/>
              </a:rPr>
              <a:t>C. </a:t>
            </a:r>
            <a:r>
              <a:rPr lang="en-US" altLang="en-US" sz="5400" b="1" i="1" dirty="0" err="1" smtClean="0">
                <a:solidFill>
                  <a:srgbClr val="002060"/>
                </a:solidFill>
                <a:latin typeface="Arial Narrow" panose="020B0606020202030204" pitchFamily="34" charset="0"/>
              </a:rPr>
              <a:t>pneumoniae</a:t>
            </a:r>
            <a:endParaRPr lang="en-US" altLang="en-US" sz="5400" b="1" i="1" dirty="0" smtClean="0">
              <a:solidFill>
                <a:srgbClr val="002060"/>
              </a:solidFill>
              <a:latin typeface="Arial Narrow" panose="020B0606020202030204" pitchFamily="34" charset="0"/>
            </a:endParaRPr>
          </a:p>
        </p:txBody>
      </p:sp>
      <p:sp>
        <p:nvSpPr>
          <p:cNvPr id="590851" name="Rectangle 3"/>
          <p:cNvSpPr>
            <a:spLocks noGrp="1" noChangeArrowheads="1"/>
          </p:cNvSpPr>
          <p:nvPr>
            <p:ph type="body" idx="1"/>
          </p:nvPr>
        </p:nvSpPr>
        <p:spPr>
          <a:xfrm>
            <a:off x="304800" y="1676400"/>
            <a:ext cx="8458200" cy="4724400"/>
          </a:xfrm>
        </p:spPr>
        <p:txBody>
          <a:bodyPr/>
          <a:lstStyle/>
          <a:p>
            <a:pPr algn="just">
              <a:lnSpc>
                <a:spcPts val="4400"/>
              </a:lnSpc>
            </a:pPr>
            <a:r>
              <a:rPr lang="en-US" altLang="en-US" dirty="0" smtClean="0">
                <a:latin typeface="Arial Narrow" panose="020B0606020202030204" pitchFamily="34" charset="0"/>
              </a:rPr>
              <a:t> First recognized in 1983 as a respiratory pathogen, after isolation from a student with pharyngitis</a:t>
            </a:r>
          </a:p>
          <a:p>
            <a:pPr algn="just">
              <a:lnSpc>
                <a:spcPts val="4400"/>
              </a:lnSpc>
            </a:pPr>
            <a:r>
              <a:rPr lang="en-US" altLang="en-US" dirty="0" smtClean="0">
                <a:latin typeface="Arial Narrow" panose="020B0606020202030204" pitchFamily="34" charset="0"/>
              </a:rPr>
              <a:t>Pneumonia or bronchitis, gradual onset of cough with little or no fever. Less common presentations are pharyngitis, laryngitis, and sinusitis</a:t>
            </a:r>
          </a:p>
          <a:p>
            <a:pPr algn="just">
              <a:lnSpc>
                <a:spcPts val="4400"/>
              </a:lnSpc>
            </a:pPr>
            <a:r>
              <a:rPr lang="en-US" altLang="en-US" sz="3000" dirty="0" smtClean="0">
                <a:latin typeface="Arial Narrow" panose="020B0606020202030204" pitchFamily="34" charset="0"/>
              </a:rPr>
              <a:t>Person-to-person transmission by respiratory secretions </a:t>
            </a:r>
            <a:endParaRPr lang="en-US" altLang="en-US" dirty="0" smtClean="0">
              <a:latin typeface="Arial Narrow" panose="020B0606020202030204" pitchFamily="34" charset="0"/>
            </a:endParaRPr>
          </a:p>
          <a:p>
            <a:pPr algn="just">
              <a:lnSpc>
                <a:spcPts val="4400"/>
              </a:lnSpc>
            </a:pPr>
            <a:r>
              <a:rPr lang="en-US" altLang="en-US" dirty="0" smtClean="0">
                <a:latin typeface="Arial Narrow" panose="020B0606020202030204" pitchFamily="34" charset="0"/>
              </a:rPr>
              <a:t> All ages at risk but most common in school-age children</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379</a:t>
            </a:fld>
            <a:endParaRPr lang="ar-SA" altLang="en-US"/>
          </a:p>
        </p:txBody>
      </p:sp>
    </p:spTree>
    <p:extLst>
      <p:ext uri="{BB962C8B-B14F-4D97-AF65-F5344CB8AC3E}">
        <p14:creationId xmlns:p14="http://schemas.microsoft.com/office/powerpoint/2010/main" val="11924761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381000" y="274638"/>
            <a:ext cx="8458200" cy="1020762"/>
          </a:xfrm>
        </p:spPr>
        <p:txBody>
          <a:bodyPr/>
          <a:lstStyle/>
          <a:p>
            <a:r>
              <a:rPr lang="en-US" altLang="en-US" sz="4300" b="1" smtClean="0">
                <a:solidFill>
                  <a:srgbClr val="002060"/>
                </a:solidFill>
                <a:cs typeface="Arial" pitchFamily="34" charset="0"/>
              </a:rPr>
              <a:t>INFECTIOUS VS. NONINFECTIOUS DISEASES</a:t>
            </a:r>
            <a:endParaRPr lang="en-US" altLang="en-US" sz="4300" smtClean="0">
              <a:solidFill>
                <a:srgbClr val="002060"/>
              </a:solidFill>
            </a:endParaRPr>
          </a:p>
        </p:txBody>
      </p:sp>
      <p:sp>
        <p:nvSpPr>
          <p:cNvPr id="57347" name="Content Placeholder 1"/>
          <p:cNvSpPr>
            <a:spLocks noGrp="1"/>
          </p:cNvSpPr>
          <p:nvPr>
            <p:ph idx="1"/>
          </p:nvPr>
        </p:nvSpPr>
        <p:spPr>
          <a:xfrm>
            <a:off x="228600" y="1570038"/>
            <a:ext cx="8686800" cy="4830762"/>
          </a:xfrm>
        </p:spPr>
        <p:txBody>
          <a:bodyPr/>
          <a:lstStyle/>
          <a:p>
            <a:pPr algn="just" eaLnBrk="1" hangingPunct="1">
              <a:lnSpc>
                <a:spcPts val="2100"/>
              </a:lnSpc>
            </a:pPr>
            <a:r>
              <a:rPr lang="en-US" altLang="en-US" sz="3600" b="1" smtClean="0">
                <a:solidFill>
                  <a:srgbClr val="FF0000"/>
                </a:solidFill>
                <a:cs typeface="Arial" pitchFamily="34" charset="0"/>
              </a:rPr>
              <a:t>Infectious diseases</a:t>
            </a:r>
            <a:endParaRPr lang="en-US" altLang="en-US" sz="3600" smtClean="0">
              <a:solidFill>
                <a:srgbClr val="FF0000"/>
              </a:solidFill>
              <a:cs typeface="Arial" pitchFamily="34" charset="0"/>
            </a:endParaRPr>
          </a:p>
          <a:p>
            <a:pPr lvl="1" algn="just" eaLnBrk="1" hangingPunct="1">
              <a:lnSpc>
                <a:spcPts val="2100"/>
              </a:lnSpc>
            </a:pPr>
            <a:r>
              <a:rPr lang="en-US" altLang="en-US" smtClean="0">
                <a:cs typeface="Arial" pitchFamily="34" charset="0"/>
              </a:rPr>
              <a:t>Communicable/Transmissible diseases</a:t>
            </a:r>
          </a:p>
          <a:p>
            <a:pPr lvl="2" algn="just" eaLnBrk="1" hangingPunct="1">
              <a:lnSpc>
                <a:spcPts val="2100"/>
              </a:lnSpc>
            </a:pPr>
            <a:r>
              <a:rPr lang="en-US" altLang="en-US" sz="2800" smtClean="0">
                <a:cs typeface="Arial" pitchFamily="34" charset="0"/>
              </a:rPr>
              <a:t>Transmitted directly or indirectly from one host to another</a:t>
            </a:r>
          </a:p>
          <a:p>
            <a:pPr lvl="1" algn="just" eaLnBrk="1" hangingPunct="1">
              <a:lnSpc>
                <a:spcPts val="2100"/>
              </a:lnSpc>
            </a:pPr>
            <a:r>
              <a:rPr lang="en-US" altLang="en-US" smtClean="0">
                <a:cs typeface="Arial" pitchFamily="34" charset="0"/>
              </a:rPr>
              <a:t>Caused by infectious agents</a:t>
            </a:r>
          </a:p>
          <a:p>
            <a:pPr lvl="1" algn="just" eaLnBrk="1" hangingPunct="1">
              <a:lnSpc>
                <a:spcPts val="2100"/>
              </a:lnSpc>
            </a:pPr>
            <a:r>
              <a:rPr lang="en-US" altLang="en-US" smtClean="0">
                <a:cs typeface="Arial" pitchFamily="34" charset="0"/>
              </a:rPr>
              <a:t>Patient may exhibit symptoms and signs</a:t>
            </a:r>
          </a:p>
          <a:p>
            <a:pPr lvl="1" algn="just" eaLnBrk="1" hangingPunct="1">
              <a:lnSpc>
                <a:spcPts val="2100"/>
              </a:lnSpc>
            </a:pPr>
            <a:r>
              <a:rPr lang="en-US" altLang="en-US" smtClean="0">
                <a:cs typeface="Arial" pitchFamily="34" charset="0"/>
              </a:rPr>
              <a:t>A specific group of symptoms or signs that always accompanies a specific disease is called syndrome</a:t>
            </a:r>
            <a:endParaRPr lang="en-US" altLang="en-US" sz="3200" b="1" smtClean="0">
              <a:solidFill>
                <a:srgbClr val="FF0000"/>
              </a:solidFill>
              <a:cs typeface="Arial" pitchFamily="34" charset="0"/>
            </a:endParaRPr>
          </a:p>
          <a:p>
            <a:pPr lvl="1" algn="just" eaLnBrk="1" hangingPunct="1">
              <a:lnSpc>
                <a:spcPts val="2100"/>
              </a:lnSpc>
              <a:buFont typeface="Wingdings" pitchFamily="2" charset="2"/>
              <a:buChar char="q"/>
            </a:pPr>
            <a:r>
              <a:rPr lang="en-US" altLang="en-US" sz="3200" b="1" smtClean="0">
                <a:solidFill>
                  <a:srgbClr val="FF0000"/>
                </a:solidFill>
                <a:cs typeface="Arial" pitchFamily="34" charset="0"/>
              </a:rPr>
              <a:t>A contagious disease </a:t>
            </a:r>
            <a:r>
              <a:rPr lang="en-US" altLang="en-US" sz="3200" smtClean="0">
                <a:cs typeface="Arial" pitchFamily="34" charset="0"/>
              </a:rPr>
              <a:t>is one that is easily spread from one person to another.</a:t>
            </a:r>
          </a:p>
          <a:p>
            <a:pPr algn="just" eaLnBrk="1" hangingPunct="1">
              <a:lnSpc>
                <a:spcPts val="2100"/>
              </a:lnSpc>
            </a:pPr>
            <a:r>
              <a:rPr lang="en-US" altLang="en-US" b="1" smtClean="0">
                <a:solidFill>
                  <a:srgbClr val="FF0000"/>
                </a:solidFill>
                <a:cs typeface="Arial" pitchFamily="34" charset="0"/>
              </a:rPr>
              <a:t>Non infectious Diseases </a:t>
            </a:r>
          </a:p>
          <a:p>
            <a:pPr lvl="1" algn="just" eaLnBrk="1" hangingPunct="1">
              <a:lnSpc>
                <a:spcPts val="2100"/>
              </a:lnSpc>
            </a:pPr>
            <a:r>
              <a:rPr lang="en-US" altLang="en-US" sz="2700" smtClean="0">
                <a:cs typeface="Arial" pitchFamily="34" charset="0"/>
              </a:rPr>
              <a:t>Commonly called Noncommunicable diseases (NCD)</a:t>
            </a:r>
          </a:p>
          <a:p>
            <a:pPr lvl="1" algn="just" eaLnBrk="1" hangingPunct="1">
              <a:lnSpc>
                <a:spcPts val="2100"/>
              </a:lnSpc>
            </a:pPr>
            <a:r>
              <a:rPr lang="en-US" altLang="en-US" sz="2700" smtClean="0">
                <a:cs typeface="Arial" pitchFamily="34" charset="0"/>
              </a:rPr>
              <a:t>Chronic diseases are not passed from person to person </a:t>
            </a:r>
          </a:p>
          <a:p>
            <a:pPr lvl="1" algn="just" eaLnBrk="1" hangingPunct="1">
              <a:lnSpc>
                <a:spcPts val="2100"/>
              </a:lnSpc>
            </a:pPr>
            <a:r>
              <a:rPr lang="en-US" altLang="en-US" sz="2700" smtClean="0">
                <a:cs typeface="Arial" pitchFamily="34" charset="0"/>
              </a:rPr>
              <a:t>4 main types of NCD are cardiovascular diseases, cancers, chronic respiratory diseases and diabetes</a:t>
            </a:r>
            <a:r>
              <a:rPr lang="en-US" altLang="en-US" smtClean="0">
                <a:cs typeface="Arial" pitchFamily="34" charset="0"/>
              </a:rPr>
              <a:t>.</a:t>
            </a:r>
          </a:p>
          <a:p>
            <a:pPr lvl="1" algn="just" eaLnBrk="1" hangingPunct="1">
              <a:lnSpc>
                <a:spcPts val="2100"/>
              </a:lnSpc>
              <a:buFont typeface="Arial" pitchFamily="34" charset="0"/>
              <a:buNone/>
            </a:pPr>
            <a:r>
              <a:rPr lang="en-US" altLang="en-US" sz="3200" smtClean="0">
                <a:cs typeface="Arial" pitchFamily="34" charset="0"/>
              </a:rPr>
              <a:t/>
            </a:r>
            <a:br>
              <a:rPr lang="en-US" altLang="en-US" sz="3200" smtClean="0">
                <a:cs typeface="Arial" pitchFamily="34" charset="0"/>
              </a:rPr>
            </a:br>
            <a:r>
              <a:rPr lang="en-US" altLang="en-US" sz="3200" smtClean="0">
                <a:cs typeface="Arial" pitchFamily="34" charset="0"/>
              </a:rPr>
              <a:t/>
            </a:r>
            <a:br>
              <a:rPr lang="en-US" altLang="en-US" sz="3200" smtClean="0">
                <a:cs typeface="Arial" pitchFamily="34" charset="0"/>
              </a:rPr>
            </a:br>
            <a:endParaRPr lang="en-US" altLang="en-US" sz="3200" smtClean="0">
              <a:cs typeface="Arial" pitchFamily="34" charset="0"/>
            </a:endParaRPr>
          </a:p>
        </p:txBody>
      </p:sp>
      <p:sp>
        <p:nvSpPr>
          <p:cNvPr id="57349"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7350" name="Slide Number Placeholder 3"/>
          <p:cNvSpPr>
            <a:spLocks noGrp="1"/>
          </p:cNvSpPr>
          <p:nvPr>
            <p:ph type="sldNum" sz="quarter" idx="12"/>
          </p:nvPr>
        </p:nvSpPr>
        <p:spPr bwMode="auto">
          <a:noFill/>
          <a:ln>
            <a:miter lim="800000"/>
            <a:headEnd/>
            <a:tailEnd/>
          </a:ln>
        </p:spPr>
        <p:txBody>
          <a:bodyPr/>
          <a:lstStyle/>
          <a:p>
            <a:fld id="{15B27D7B-F877-4263-A8D0-8D86FA660288}" type="slidenum">
              <a:rPr lang="ar-SA" altLang="en-US" smtClean="0">
                <a:cs typeface="Calibri" pitchFamily="34" charset="0"/>
              </a:rPr>
              <a:pPr/>
              <a:t>38</a:t>
            </a:fld>
            <a:endParaRPr lang="ar-SA" altLang="en-US" smtClean="0">
              <a:cs typeface="Calibri" pitchFamily="34" charset="0"/>
            </a:endParaRPr>
          </a:p>
        </p:txBody>
      </p:sp>
    </p:spTree>
    <p:extLst>
      <p:ext uri="{BB962C8B-B14F-4D97-AF65-F5344CB8AC3E}">
        <p14:creationId xmlns:p14="http://schemas.microsoft.com/office/powerpoint/2010/main" val="2360948540"/>
      </p:ext>
    </p:extLst>
  </p:cSld>
  <p:clrMapOvr>
    <a:masterClrMapping/>
  </p:clrMapOvr>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a:solidFill>
                  <a:srgbClr val="002060"/>
                </a:solidFill>
                <a:latin typeface="Arial Narrow" panose="020B0606020202030204" pitchFamily="34" charset="0"/>
              </a:rPr>
              <a:t>Mycoplasma </a:t>
            </a:r>
            <a:r>
              <a:rPr lang="en-US" sz="6000" b="1" dirty="0" smtClean="0">
                <a:solidFill>
                  <a:srgbClr val="002060"/>
                </a:solidFill>
                <a:latin typeface="Arial Narrow" panose="020B0606020202030204" pitchFamily="34" charset="0"/>
              </a:rPr>
              <a:t>&amp; </a:t>
            </a:r>
            <a:r>
              <a:rPr lang="en-US" sz="6000" b="1" dirty="0" err="1" smtClean="0">
                <a:solidFill>
                  <a:srgbClr val="002060"/>
                </a:solidFill>
                <a:latin typeface="Arial Narrow" panose="020B0606020202030204" pitchFamily="34" charset="0"/>
              </a:rPr>
              <a:t>Ureplasma</a:t>
            </a:r>
            <a:endParaRPr lang="en-US" sz="6000" dirty="0">
              <a:solidFill>
                <a:srgbClr val="002060"/>
              </a:solidFill>
              <a:latin typeface="Arial Narrow" panose="020B0606020202030204" pitchFamily="34" charset="0"/>
            </a:endParaRPr>
          </a:p>
        </p:txBody>
      </p:sp>
      <p:sp>
        <p:nvSpPr>
          <p:cNvPr id="35843" name="Rectangle 3"/>
          <p:cNvSpPr>
            <a:spLocks noGrp="1" noChangeArrowheads="1"/>
          </p:cNvSpPr>
          <p:nvPr>
            <p:ph idx="1"/>
          </p:nvPr>
        </p:nvSpPr>
        <p:spPr>
          <a:xfrm>
            <a:off x="228600" y="1447800"/>
            <a:ext cx="8610600" cy="5105400"/>
          </a:xfrm>
        </p:spPr>
        <p:txBody>
          <a:bodyPr/>
          <a:lstStyle/>
          <a:p>
            <a:pPr marL="365125" indent="-282575" algn="just">
              <a:lnSpc>
                <a:spcPts val="3000"/>
              </a:lnSpc>
              <a:buFont typeface="Wingdings 2" pitchFamily="18" charset="2"/>
              <a:buChar char=""/>
            </a:pPr>
            <a:r>
              <a:rPr lang="en-US" altLang="zh-CN" sz="2800" dirty="0" smtClean="0">
                <a:latin typeface="Arial Narrow" pitchFamily="34" charset="0"/>
                <a:ea typeface="SimSun" pitchFamily="2" charset="-122"/>
              </a:rPr>
              <a:t>Smallest free-living organisms (150-250 nm)</a:t>
            </a:r>
          </a:p>
          <a:p>
            <a:pPr marL="365125" indent="-282575" algn="just">
              <a:lnSpc>
                <a:spcPts val="3000"/>
              </a:lnSpc>
              <a:buFont typeface="Wingdings 2" pitchFamily="18" charset="2"/>
              <a:buChar char=""/>
            </a:pPr>
            <a:r>
              <a:rPr lang="en-US" altLang="zh-CN" sz="2800" dirty="0" smtClean="0">
                <a:latin typeface="Arial Narrow" pitchFamily="34" charset="0"/>
                <a:ea typeface="SimSun" pitchFamily="2" charset="-122"/>
              </a:rPr>
              <a:t>Pass through some bacterial filters</a:t>
            </a:r>
          </a:p>
          <a:p>
            <a:pPr marL="365125" indent="-282575" algn="just">
              <a:lnSpc>
                <a:spcPts val="3000"/>
              </a:lnSpc>
              <a:buFont typeface="Wingdings 2" pitchFamily="18" charset="2"/>
              <a:buChar char=""/>
            </a:pPr>
            <a:r>
              <a:rPr lang="en-US" altLang="zh-CN" sz="2800" dirty="0" smtClean="0">
                <a:latin typeface="Arial Narrow" pitchFamily="34" charset="0"/>
                <a:ea typeface="SimSun" pitchFamily="2" charset="-122"/>
              </a:rPr>
              <a:t>Lack of a cell wall</a:t>
            </a:r>
          </a:p>
          <a:p>
            <a:pPr marL="365125" indent="-282575" algn="just">
              <a:lnSpc>
                <a:spcPts val="3000"/>
              </a:lnSpc>
              <a:buFont typeface="Wingdings 2" pitchFamily="18" charset="2"/>
              <a:buChar char=""/>
            </a:pPr>
            <a:r>
              <a:rPr lang="en-US" altLang="zh-CN" sz="2800" dirty="0" smtClean="0">
                <a:latin typeface="Arial Narrow" pitchFamily="34" charset="0"/>
                <a:ea typeface="SimSun" pitchFamily="2" charset="-122"/>
              </a:rPr>
              <a:t>Three layer membranes</a:t>
            </a:r>
          </a:p>
          <a:p>
            <a:pPr marL="639763" lvl="1" indent="-236538" algn="just">
              <a:lnSpc>
                <a:spcPts val="3000"/>
              </a:lnSpc>
              <a:buFont typeface="Verdana" pitchFamily="34" charset="0"/>
              <a:buChar char="◦"/>
            </a:pPr>
            <a:r>
              <a:rPr lang="en-US" altLang="zh-CN" dirty="0" smtClean="0">
                <a:latin typeface="Arial Narrow" pitchFamily="34" charset="0"/>
                <a:ea typeface="SimSun" pitchFamily="2" charset="-122"/>
              </a:rPr>
              <a:t>Outer and inner: proteins and saccharide</a:t>
            </a:r>
          </a:p>
          <a:p>
            <a:pPr marL="639763" lvl="1" indent="-236538" algn="just">
              <a:lnSpc>
                <a:spcPts val="3000"/>
              </a:lnSpc>
              <a:buFont typeface="Verdana" pitchFamily="34" charset="0"/>
              <a:buChar char="◦"/>
            </a:pPr>
            <a:r>
              <a:rPr lang="en-US" altLang="zh-CN" dirty="0" smtClean="0">
                <a:latin typeface="Arial Narrow" pitchFamily="34" charset="0"/>
                <a:ea typeface="SimSun" pitchFamily="2" charset="-122"/>
              </a:rPr>
              <a:t>Middle: 1/3 cholesterol  </a:t>
            </a:r>
          </a:p>
          <a:p>
            <a:pPr marL="365125" indent="-282575" algn="just">
              <a:lnSpc>
                <a:spcPts val="3000"/>
              </a:lnSpc>
              <a:buFont typeface="Wingdings 2" pitchFamily="18" charset="2"/>
              <a:buChar char=""/>
            </a:pPr>
            <a:r>
              <a:rPr lang="en-US" altLang="zh-CN" sz="2800" dirty="0" smtClean="0">
                <a:latin typeface="Arial Narrow" pitchFamily="34" charset="0"/>
                <a:ea typeface="SimSun" pitchFamily="2" charset="-122"/>
              </a:rPr>
              <a:t>Multiple shapes: round, </a:t>
            </a:r>
            <a:r>
              <a:rPr lang="en-US" altLang="zh-CN" sz="2800" b="1" u="sng" dirty="0" smtClean="0">
                <a:latin typeface="Arial Narrow" pitchFamily="34" charset="0"/>
                <a:ea typeface="SimSun" pitchFamily="2" charset="-122"/>
              </a:rPr>
              <a:t>pear shaped</a:t>
            </a:r>
            <a:r>
              <a:rPr lang="en-US" altLang="zh-CN" sz="2800" b="1" dirty="0" smtClean="0">
                <a:latin typeface="Arial Narrow" pitchFamily="34" charset="0"/>
                <a:ea typeface="SimSun" pitchFamily="2" charset="-122"/>
              </a:rPr>
              <a:t> </a:t>
            </a:r>
            <a:r>
              <a:rPr lang="en-US" altLang="zh-CN" sz="2800" dirty="0" smtClean="0">
                <a:latin typeface="Arial Narrow" pitchFamily="34" charset="0"/>
                <a:ea typeface="SimSun" pitchFamily="2" charset="-122"/>
              </a:rPr>
              <a:t>&amp; even filamentous </a:t>
            </a:r>
          </a:p>
          <a:p>
            <a:pPr marL="365125" indent="-282575">
              <a:lnSpc>
                <a:spcPts val="3000"/>
              </a:lnSpc>
              <a:buFont typeface="Wingdings 2" pitchFamily="18" charset="2"/>
              <a:buChar char=""/>
            </a:pPr>
            <a:r>
              <a:rPr lang="en-US" altLang="zh-CN" sz="2800" dirty="0" smtClean="0">
                <a:latin typeface="Arial Narrow" pitchFamily="34" charset="0"/>
                <a:ea typeface="SimSun" pitchFamily="2" charset="-122"/>
              </a:rPr>
              <a:t>Require complex media containing sterol</a:t>
            </a:r>
          </a:p>
          <a:p>
            <a:pPr marL="365125" indent="-282575">
              <a:lnSpc>
                <a:spcPts val="3000"/>
              </a:lnSpc>
              <a:buFont typeface="Wingdings 2" pitchFamily="18" charset="2"/>
              <a:buChar char=""/>
            </a:pPr>
            <a:r>
              <a:rPr lang="en-US" altLang="zh-CN" sz="2800" dirty="0" smtClean="0">
                <a:latin typeface="Arial Narrow" pitchFamily="34" charset="0"/>
                <a:ea typeface="SimSun" pitchFamily="2" charset="-122"/>
              </a:rPr>
              <a:t>Require sterols for growth and for membrane synthesis</a:t>
            </a:r>
          </a:p>
          <a:p>
            <a:pPr marL="365125" indent="-282575">
              <a:lnSpc>
                <a:spcPts val="3000"/>
              </a:lnSpc>
              <a:buFont typeface="Wingdings 2" pitchFamily="18" charset="2"/>
              <a:buChar char=""/>
            </a:pPr>
            <a:r>
              <a:rPr lang="en-US" altLang="zh-CN" sz="2800" dirty="0" smtClean="0">
                <a:latin typeface="Arial Narrow" pitchFamily="34" charset="0"/>
                <a:ea typeface="SimSun" pitchFamily="2" charset="-122"/>
              </a:rPr>
              <a:t>Grow slowly (3 weeks) by binary fission and produce "</a:t>
            </a:r>
            <a:r>
              <a:rPr lang="en-US" altLang="zh-CN" sz="2800" b="1" u="sng" dirty="0" smtClean="0">
                <a:latin typeface="Arial Narrow" pitchFamily="34" charset="0"/>
                <a:ea typeface="SimSun" pitchFamily="2" charset="-122"/>
              </a:rPr>
              <a:t>fried egg</a:t>
            </a:r>
            <a:r>
              <a:rPr lang="en-US" altLang="zh-CN" sz="2800" dirty="0" smtClean="0">
                <a:latin typeface="Arial Narrow" pitchFamily="34" charset="0"/>
                <a:ea typeface="SimSun" pitchFamily="2" charset="-122"/>
              </a:rPr>
              <a:t>" or “T strain” (tiny strain) colonies on agar plates</a:t>
            </a:r>
            <a:endParaRPr lang="zh-CN" altLang="en-US" sz="2800" dirty="0" smtClean="0">
              <a:latin typeface="Arial Narrow" pitchFamily="34" charset="0"/>
              <a:ea typeface="SimSun" pitchFamily="2" charset="-122"/>
            </a:endParaRPr>
          </a:p>
          <a:p>
            <a:pPr marL="365125" indent="-282575" algn="just">
              <a:lnSpc>
                <a:spcPts val="3000"/>
              </a:lnSpc>
              <a:buFont typeface="Wingdings 2" pitchFamily="18" charset="2"/>
              <a:buChar char=""/>
            </a:pPr>
            <a:endParaRPr lang="zh-CN" altLang="en-US" sz="2800" dirty="0" smtClean="0">
              <a:latin typeface="Arial Narrow" pitchFamily="34" charset="0"/>
              <a:ea typeface="SimSun" pitchFamily="2" charset="-122"/>
            </a:endParaRPr>
          </a:p>
        </p:txBody>
      </p:sp>
      <p:pic>
        <p:nvPicPr>
          <p:cNvPr id="454659" name="Picture 4" descr="支原体菌落"/>
          <p:cNvPicPr>
            <a:picLocks noChangeAspect="1" noChangeArrowheads="1"/>
          </p:cNvPicPr>
          <p:nvPr/>
        </p:nvPicPr>
        <p:blipFill>
          <a:blip r:embed="rId3" cstate="print"/>
          <a:srcRect r="84" b="116"/>
          <a:stretch>
            <a:fillRect/>
          </a:stretch>
        </p:blipFill>
        <p:spPr bwMode="auto">
          <a:xfrm>
            <a:off x="6629400" y="1295400"/>
            <a:ext cx="2362200" cy="2590800"/>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380</a:t>
            </a:fld>
            <a:endParaRPr lang="ar-SA"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0" end="0"/>
                                            </p:txEl>
                                          </p:spTgt>
                                        </p:tgtEl>
                                        <p:attrNameLst>
                                          <p:attrName>ppt_c</p:attrName>
                                        </p:attrNameLst>
                                      </p:cBhvr>
                                      <p:to>
                                        <a:srgbClr val="FF9900"/>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3">
                                            <p:txEl>
                                              <p:pRg st="1" end="1"/>
                                            </p:txEl>
                                          </p:spTgt>
                                        </p:tgtEl>
                                        <p:attrNameLst>
                                          <p:attrName>style.visibility</p:attrName>
                                        </p:attrNameLst>
                                      </p:cBhvr>
                                      <p:to>
                                        <p:strVal val="visible"/>
                                      </p:to>
                                    </p:set>
                                    <p:anim calcmode="lin" valueType="num">
                                      <p:cBhvr additive="base">
                                        <p:cTn id="13" dur="5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3">
                                            <p:txEl>
                                              <p:pRg st="1" end="1"/>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1" end="1"/>
                                            </p:txEl>
                                          </p:spTgt>
                                        </p:tgtEl>
                                        <p:attrNameLst>
                                          <p:attrName>ppt_c</p:attrName>
                                        </p:attrNameLst>
                                      </p:cBhvr>
                                      <p:to>
                                        <a:srgbClr val="FF9900"/>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843">
                                            <p:txEl>
                                              <p:pRg st="2" end="2"/>
                                            </p:txEl>
                                          </p:spTgt>
                                        </p:tgtEl>
                                        <p:attrNameLst>
                                          <p:attrName>style.visibility</p:attrName>
                                        </p:attrNameLst>
                                      </p:cBhvr>
                                      <p:to>
                                        <p:strVal val="visible"/>
                                      </p:to>
                                    </p:set>
                                    <p:anim calcmode="lin" valueType="num">
                                      <p:cBhvr additive="base">
                                        <p:cTn id="19" dur="5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3">
                                            <p:txEl>
                                              <p:pRg st="2" end="2"/>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2" end="2"/>
                                            </p:txEl>
                                          </p:spTgt>
                                        </p:tgtEl>
                                        <p:attrNameLst>
                                          <p:attrName>ppt_c</p:attrName>
                                        </p:attrNameLst>
                                      </p:cBhvr>
                                      <p:to>
                                        <a:srgbClr val="FF9900"/>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5843">
                                            <p:txEl>
                                              <p:pRg st="3" end="3"/>
                                            </p:txEl>
                                          </p:spTgt>
                                        </p:tgtEl>
                                        <p:attrNameLst>
                                          <p:attrName>style.visibility</p:attrName>
                                        </p:attrNameLst>
                                      </p:cBhvr>
                                      <p:to>
                                        <p:strVal val="visible"/>
                                      </p:to>
                                    </p:set>
                                    <p:anim calcmode="lin" valueType="num">
                                      <p:cBhvr additive="base">
                                        <p:cTn id="25" dur="500" fill="hold"/>
                                        <p:tgtEl>
                                          <p:spTgt spid="358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5843">
                                            <p:txEl>
                                              <p:pRg st="3" end="3"/>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3" end="3"/>
                                            </p:txEl>
                                          </p:spTgt>
                                        </p:tgtEl>
                                        <p:attrNameLst>
                                          <p:attrName>ppt_c</p:attrName>
                                        </p:attrNameLst>
                                      </p:cBhvr>
                                      <p:to>
                                        <a:srgbClr val="FF9900"/>
                                      </p:to>
                                    </p:animClr>
                                  </p:subTnLst>
                                </p:cTn>
                              </p:par>
                              <p:par>
                                <p:cTn id="27" presetID="2" presetClass="entr" presetSubtype="4" fill="hold" grpId="0" nodeType="withEffect">
                                  <p:stCondLst>
                                    <p:cond delay="0"/>
                                  </p:stCondLst>
                                  <p:childTnLst>
                                    <p:set>
                                      <p:cBhvr>
                                        <p:cTn id="28" dur="1" fill="hold">
                                          <p:stCondLst>
                                            <p:cond delay="0"/>
                                          </p:stCondLst>
                                        </p:cTn>
                                        <p:tgtEl>
                                          <p:spTgt spid="35843">
                                            <p:txEl>
                                              <p:pRg st="4" end="4"/>
                                            </p:txEl>
                                          </p:spTgt>
                                        </p:tgtEl>
                                        <p:attrNameLst>
                                          <p:attrName>style.visibility</p:attrName>
                                        </p:attrNameLst>
                                      </p:cBhvr>
                                      <p:to>
                                        <p:strVal val="visible"/>
                                      </p:to>
                                    </p:set>
                                    <p:anim calcmode="lin" valueType="num">
                                      <p:cBhvr additive="base">
                                        <p:cTn id="29" dur="5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5843">
                                            <p:txEl>
                                              <p:pRg st="4" end="4"/>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4" end="4"/>
                                            </p:txEl>
                                          </p:spTgt>
                                        </p:tgtEl>
                                        <p:attrNameLst>
                                          <p:attrName>ppt_c</p:attrName>
                                        </p:attrNameLst>
                                      </p:cBhvr>
                                      <p:to>
                                        <a:srgbClr val="FF9900"/>
                                      </p:to>
                                    </p:animClr>
                                  </p:subTnLst>
                                </p:cTn>
                              </p:par>
                              <p:par>
                                <p:cTn id="31" presetID="2" presetClass="entr" presetSubtype="4" fill="hold" grpId="0" nodeType="withEffect">
                                  <p:stCondLst>
                                    <p:cond delay="0"/>
                                  </p:stCondLst>
                                  <p:childTnLst>
                                    <p:set>
                                      <p:cBhvr>
                                        <p:cTn id="32" dur="1" fill="hold">
                                          <p:stCondLst>
                                            <p:cond delay="0"/>
                                          </p:stCondLst>
                                        </p:cTn>
                                        <p:tgtEl>
                                          <p:spTgt spid="35843">
                                            <p:txEl>
                                              <p:pRg st="5" end="5"/>
                                            </p:txEl>
                                          </p:spTgt>
                                        </p:tgtEl>
                                        <p:attrNameLst>
                                          <p:attrName>style.visibility</p:attrName>
                                        </p:attrNameLst>
                                      </p:cBhvr>
                                      <p:to>
                                        <p:strVal val="visible"/>
                                      </p:to>
                                    </p:set>
                                    <p:anim calcmode="lin" valueType="num">
                                      <p:cBhvr additive="base">
                                        <p:cTn id="33" dur="500" fill="hold"/>
                                        <p:tgtEl>
                                          <p:spTgt spid="3584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5843">
                                            <p:txEl>
                                              <p:pRg st="5" end="5"/>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5" end="5"/>
                                            </p:txEl>
                                          </p:spTgt>
                                        </p:tgtEl>
                                        <p:attrNameLst>
                                          <p:attrName>ppt_c</p:attrName>
                                        </p:attrNameLst>
                                      </p:cBhvr>
                                      <p:to>
                                        <a:srgbClr val="FF9900"/>
                                      </p:to>
                                    </p:animClr>
                                  </p:sub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5843">
                                            <p:txEl>
                                              <p:pRg st="6" end="6"/>
                                            </p:txEl>
                                          </p:spTgt>
                                        </p:tgtEl>
                                        <p:attrNameLst>
                                          <p:attrName>style.visibility</p:attrName>
                                        </p:attrNameLst>
                                      </p:cBhvr>
                                      <p:to>
                                        <p:strVal val="visible"/>
                                      </p:to>
                                    </p:set>
                                    <p:anim calcmode="lin" valueType="num">
                                      <p:cBhvr additive="base">
                                        <p:cTn id="39" dur="500" fill="hold"/>
                                        <p:tgtEl>
                                          <p:spTgt spid="3584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5843">
                                            <p:txEl>
                                              <p:pRg st="6" end="6"/>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6" end="6"/>
                                            </p:txEl>
                                          </p:spTgt>
                                        </p:tgtEl>
                                        <p:attrNameLst>
                                          <p:attrName>ppt_c</p:attrName>
                                        </p:attrNameLst>
                                      </p:cBhvr>
                                      <p:to>
                                        <a:srgbClr val="FF9900"/>
                                      </p:to>
                                    </p:animClr>
                                  </p:sub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5843">
                                            <p:txEl>
                                              <p:pRg st="7" end="7"/>
                                            </p:txEl>
                                          </p:spTgt>
                                        </p:tgtEl>
                                        <p:attrNameLst>
                                          <p:attrName>style.visibility</p:attrName>
                                        </p:attrNameLst>
                                      </p:cBhvr>
                                      <p:to>
                                        <p:strVal val="visible"/>
                                      </p:to>
                                    </p:set>
                                    <p:anim calcmode="lin" valueType="num">
                                      <p:cBhvr additive="base">
                                        <p:cTn id="45" dur="500" fill="hold"/>
                                        <p:tgtEl>
                                          <p:spTgt spid="35843">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5843">
                                            <p:txEl>
                                              <p:pRg st="7" end="7"/>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7" end="7"/>
                                            </p:txEl>
                                          </p:spTgt>
                                        </p:tgtEl>
                                        <p:attrNameLst>
                                          <p:attrName>ppt_c</p:attrName>
                                        </p:attrNameLst>
                                      </p:cBhvr>
                                      <p:to>
                                        <a:srgbClr val="FF9900"/>
                                      </p:to>
                                    </p:animClr>
                                  </p:sub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5843">
                                            <p:txEl>
                                              <p:pRg st="8" end="8"/>
                                            </p:txEl>
                                          </p:spTgt>
                                        </p:tgtEl>
                                        <p:attrNameLst>
                                          <p:attrName>style.visibility</p:attrName>
                                        </p:attrNameLst>
                                      </p:cBhvr>
                                      <p:to>
                                        <p:strVal val="visible"/>
                                      </p:to>
                                    </p:set>
                                    <p:anim calcmode="lin" valueType="num">
                                      <p:cBhvr additive="base">
                                        <p:cTn id="51" dur="500" fill="hold"/>
                                        <p:tgtEl>
                                          <p:spTgt spid="35843">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5843">
                                            <p:txEl>
                                              <p:pRg st="8" end="8"/>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8" end="8"/>
                                            </p:txEl>
                                          </p:spTgt>
                                        </p:tgtEl>
                                        <p:attrNameLst>
                                          <p:attrName>ppt_c</p:attrName>
                                        </p:attrNameLst>
                                      </p:cBhvr>
                                      <p:to>
                                        <a:srgbClr val="FF9900"/>
                                      </p:to>
                                    </p:animClr>
                                  </p:sub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5843">
                                            <p:txEl>
                                              <p:pRg st="9" end="9"/>
                                            </p:txEl>
                                          </p:spTgt>
                                        </p:tgtEl>
                                        <p:attrNameLst>
                                          <p:attrName>style.visibility</p:attrName>
                                        </p:attrNameLst>
                                      </p:cBhvr>
                                      <p:to>
                                        <p:strVal val="visible"/>
                                      </p:to>
                                    </p:set>
                                    <p:anim calcmode="lin" valueType="num">
                                      <p:cBhvr additive="base">
                                        <p:cTn id="57" dur="500" fill="hold"/>
                                        <p:tgtEl>
                                          <p:spTgt spid="35843">
                                            <p:txEl>
                                              <p:pRg st="9" end="9"/>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5843">
                                            <p:txEl>
                                              <p:pRg st="9" end="9"/>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5843">
                                            <p:txEl>
                                              <p:pRg st="9" end="9"/>
                                            </p:txEl>
                                          </p:spTgt>
                                        </p:tgtEl>
                                        <p:attrNameLst>
                                          <p:attrName>ppt_c</p:attrName>
                                        </p:attrNameLst>
                                      </p:cBhvr>
                                      <p:to>
                                        <a:srgbClr val="FF99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686800" cy="6324600"/>
          </a:xfrm>
        </p:spPr>
        <p:txBody>
          <a:bodyPr>
            <a:noAutofit/>
          </a:bodyPr>
          <a:lstStyle/>
          <a:p>
            <a:pPr algn="just">
              <a:lnSpc>
                <a:spcPts val="2700"/>
              </a:lnSpc>
              <a:defRPr/>
            </a:pPr>
            <a:r>
              <a:rPr lang="en-US" sz="2800" dirty="0" smtClean="0">
                <a:latin typeface="Arial Narrow" pitchFamily="34" charset="0"/>
              </a:rPr>
              <a:t>Two </a:t>
            </a:r>
            <a:r>
              <a:rPr lang="en-US" sz="2800" dirty="0">
                <a:latin typeface="Arial Narrow" pitchFamily="34" charset="0"/>
              </a:rPr>
              <a:t>genera that infect humans: </a:t>
            </a:r>
            <a:r>
              <a:rPr lang="en-US" sz="2800" i="1" dirty="0">
                <a:latin typeface="Arial Narrow" pitchFamily="34" charset="0"/>
              </a:rPr>
              <a:t>Mycoplasma</a:t>
            </a:r>
            <a:r>
              <a:rPr lang="en-US" sz="2800" dirty="0">
                <a:latin typeface="Arial Narrow" pitchFamily="34" charset="0"/>
              </a:rPr>
              <a:t> and </a:t>
            </a:r>
            <a:r>
              <a:rPr lang="en-US" sz="2800" i="1" dirty="0" err="1" smtClean="0">
                <a:latin typeface="Arial Narrow" pitchFamily="34" charset="0"/>
              </a:rPr>
              <a:t>Ureaplasma</a:t>
            </a:r>
            <a:endParaRPr lang="en-US" sz="2800" i="1" dirty="0" smtClean="0">
              <a:latin typeface="Arial Narrow" pitchFamily="34" charset="0"/>
            </a:endParaRPr>
          </a:p>
          <a:p>
            <a:pPr algn="just">
              <a:lnSpc>
                <a:spcPts val="2700"/>
              </a:lnSpc>
              <a:defRPr/>
            </a:pPr>
            <a:r>
              <a:rPr lang="en-US" sz="2800" dirty="0" smtClean="0">
                <a:latin typeface="Arial Narrow" pitchFamily="34" charset="0"/>
              </a:rPr>
              <a:t>They belong to </a:t>
            </a:r>
            <a:r>
              <a:rPr lang="en-US" sz="2800" i="1" dirty="0" err="1">
                <a:latin typeface="Arial Narrow" pitchFamily="34" charset="0"/>
              </a:rPr>
              <a:t>Mycoplasmataceae</a:t>
            </a:r>
            <a:r>
              <a:rPr lang="en-US" sz="2800" dirty="0">
                <a:latin typeface="Arial Narrow" pitchFamily="34" charset="0"/>
              </a:rPr>
              <a:t> </a:t>
            </a:r>
            <a:endParaRPr lang="en-US" sz="2800" i="1" dirty="0" smtClean="0">
              <a:latin typeface="Arial Narrow" pitchFamily="34" charset="0"/>
            </a:endParaRPr>
          </a:p>
          <a:p>
            <a:pPr algn="just">
              <a:lnSpc>
                <a:spcPts val="2700"/>
              </a:lnSpc>
              <a:defRPr/>
            </a:pPr>
            <a:r>
              <a:rPr lang="en-US" sz="2800" dirty="0" smtClean="0">
                <a:latin typeface="Arial Narrow" pitchFamily="34" charset="0"/>
              </a:rPr>
              <a:t>There </a:t>
            </a:r>
            <a:r>
              <a:rPr lang="en-US" sz="2800" dirty="0">
                <a:latin typeface="Arial Narrow" pitchFamily="34" charset="0"/>
              </a:rPr>
              <a:t>are many species of </a:t>
            </a:r>
            <a:r>
              <a:rPr lang="en-US" sz="2800" dirty="0" smtClean="0">
                <a:latin typeface="Arial Narrow" pitchFamily="34" charset="0"/>
              </a:rPr>
              <a:t>mycoplasmas</a:t>
            </a:r>
          </a:p>
          <a:p>
            <a:pPr algn="just">
              <a:lnSpc>
                <a:spcPts val="2700"/>
              </a:lnSpc>
              <a:defRPr/>
            </a:pPr>
            <a:r>
              <a:rPr lang="en-US" sz="2800" dirty="0" smtClean="0">
                <a:latin typeface="Arial Narrow" pitchFamily="34" charset="0"/>
              </a:rPr>
              <a:t>Only </a:t>
            </a:r>
            <a:r>
              <a:rPr lang="en-US" sz="2800" dirty="0">
                <a:latin typeface="Arial Narrow" pitchFamily="34" charset="0"/>
              </a:rPr>
              <a:t>four are recognized as human </a:t>
            </a:r>
            <a:r>
              <a:rPr lang="en-US" sz="2800" dirty="0" smtClean="0">
                <a:latin typeface="Arial Narrow" pitchFamily="34" charset="0"/>
              </a:rPr>
              <a:t>pathogens;</a:t>
            </a:r>
          </a:p>
          <a:p>
            <a:pPr marL="514350" indent="-514350" algn="just">
              <a:lnSpc>
                <a:spcPts val="2700"/>
              </a:lnSpc>
              <a:buFont typeface="+mj-lt"/>
              <a:buAutoNum type="arabicPeriod"/>
              <a:defRPr/>
            </a:pPr>
            <a:r>
              <a:rPr lang="en-US" sz="2800" b="1" i="1" dirty="0" smtClean="0">
                <a:solidFill>
                  <a:srgbClr val="7030A0"/>
                </a:solidFill>
                <a:latin typeface="Arial Narrow" pitchFamily="34" charset="0"/>
              </a:rPr>
              <a:t>Mycoplasma </a:t>
            </a:r>
            <a:r>
              <a:rPr lang="en-US" sz="2800" b="1" i="1" dirty="0" err="1" smtClean="0">
                <a:solidFill>
                  <a:srgbClr val="7030A0"/>
                </a:solidFill>
                <a:latin typeface="Arial Narrow" pitchFamily="34" charset="0"/>
              </a:rPr>
              <a:t>pneumoniae</a:t>
            </a:r>
            <a:endParaRPr lang="en-US" sz="2800" b="1" i="1" dirty="0" smtClean="0">
              <a:solidFill>
                <a:srgbClr val="7030A0"/>
              </a:solidFill>
              <a:latin typeface="Arial Narrow" pitchFamily="34" charset="0"/>
            </a:endParaRPr>
          </a:p>
          <a:p>
            <a:pPr lvl="1" algn="just">
              <a:lnSpc>
                <a:spcPts val="2700"/>
              </a:lnSpc>
              <a:defRPr/>
            </a:pPr>
            <a:r>
              <a:rPr kumimoji="1" lang="en-US" altLang="zh-CN" sz="2400" dirty="0">
                <a:latin typeface="Arial Narrow" pitchFamily="34" charset="0"/>
                <a:cs typeface="华文中宋"/>
              </a:rPr>
              <a:t>Upper respiratory tract disease, </a:t>
            </a:r>
            <a:r>
              <a:rPr kumimoji="1" lang="en-US" altLang="zh-CN" sz="2400" dirty="0" err="1">
                <a:latin typeface="Arial Narrow" pitchFamily="34" charset="0"/>
                <a:cs typeface="华文中宋"/>
              </a:rPr>
              <a:t>Tracheobronchitis</a:t>
            </a:r>
            <a:r>
              <a:rPr kumimoji="1" lang="en-US" altLang="zh-CN" sz="2400" dirty="0">
                <a:latin typeface="Arial Narrow" pitchFamily="34" charset="0"/>
                <a:cs typeface="华文中宋"/>
              </a:rPr>
              <a:t>, atypical </a:t>
            </a:r>
            <a:r>
              <a:rPr kumimoji="1" lang="en-US" altLang="zh-CN" sz="2400" dirty="0" smtClean="0">
                <a:latin typeface="Arial Narrow" pitchFamily="34" charset="0"/>
                <a:cs typeface="华文中宋"/>
              </a:rPr>
              <a:t>pneumonia</a:t>
            </a:r>
            <a:endParaRPr lang="en-US" sz="2400" i="1" dirty="0" smtClean="0">
              <a:latin typeface="Arial Narrow" pitchFamily="34" charset="0"/>
            </a:endParaRPr>
          </a:p>
          <a:p>
            <a:pPr marL="514350" indent="-514350" algn="just">
              <a:lnSpc>
                <a:spcPts val="2700"/>
              </a:lnSpc>
              <a:buFont typeface="+mj-lt"/>
              <a:buAutoNum type="arabicPeriod" startAt="2"/>
              <a:defRPr/>
            </a:pPr>
            <a:r>
              <a:rPr lang="en-US" sz="2800" b="1" i="1" dirty="0" smtClean="0">
                <a:solidFill>
                  <a:srgbClr val="7030A0"/>
                </a:solidFill>
                <a:latin typeface="Arial Narrow" pitchFamily="34" charset="0"/>
              </a:rPr>
              <a:t>Mycoplasma </a:t>
            </a:r>
            <a:r>
              <a:rPr lang="en-US" sz="2800" b="1" i="1" dirty="0" err="1" smtClean="0">
                <a:solidFill>
                  <a:srgbClr val="7030A0"/>
                </a:solidFill>
                <a:latin typeface="Arial Narrow" pitchFamily="34" charset="0"/>
              </a:rPr>
              <a:t>hominis</a:t>
            </a:r>
            <a:endParaRPr lang="en-US" sz="2800" b="1" i="1" dirty="0" smtClean="0">
              <a:solidFill>
                <a:srgbClr val="7030A0"/>
              </a:solidFill>
              <a:latin typeface="Arial Narrow" pitchFamily="34" charset="0"/>
            </a:endParaRPr>
          </a:p>
          <a:p>
            <a:pPr lvl="1" algn="just">
              <a:lnSpc>
                <a:spcPts val="2700"/>
              </a:lnSpc>
              <a:defRPr/>
            </a:pPr>
            <a:r>
              <a:rPr kumimoji="1" lang="en-US" altLang="zh-CN" sz="2400" dirty="0">
                <a:latin typeface="Arial Narrow" pitchFamily="34" charset="0"/>
                <a:cs typeface="华文中宋"/>
              </a:rPr>
              <a:t>Pyelonephritis, pelvic inflammatory disease, postpartum </a:t>
            </a:r>
            <a:r>
              <a:rPr kumimoji="1" lang="en-US" altLang="zh-CN" sz="2400" dirty="0" smtClean="0">
                <a:latin typeface="Arial Narrow" pitchFamily="34" charset="0"/>
                <a:cs typeface="华文中宋"/>
              </a:rPr>
              <a:t>fever</a:t>
            </a:r>
            <a:endParaRPr lang="en-US" sz="2400" i="1" dirty="0" smtClean="0">
              <a:latin typeface="Arial Narrow" pitchFamily="34" charset="0"/>
            </a:endParaRPr>
          </a:p>
          <a:p>
            <a:pPr marL="514350" indent="-514350" algn="just">
              <a:lnSpc>
                <a:spcPts val="2700"/>
              </a:lnSpc>
              <a:buFont typeface="+mj-lt"/>
              <a:buAutoNum type="arabicPeriod" startAt="3"/>
              <a:defRPr/>
            </a:pPr>
            <a:r>
              <a:rPr lang="en-US" sz="2800" b="1" i="1" dirty="0" smtClean="0">
                <a:solidFill>
                  <a:srgbClr val="7030A0"/>
                </a:solidFill>
                <a:latin typeface="Arial Narrow" pitchFamily="34" charset="0"/>
              </a:rPr>
              <a:t>Mycoplasma </a:t>
            </a:r>
            <a:r>
              <a:rPr lang="en-US" sz="2800" b="1" i="1" dirty="0" err="1" smtClean="0">
                <a:solidFill>
                  <a:srgbClr val="7030A0"/>
                </a:solidFill>
                <a:latin typeface="Arial Narrow" pitchFamily="34" charset="0"/>
              </a:rPr>
              <a:t>genitalium</a:t>
            </a:r>
            <a:endParaRPr lang="en-US" sz="2800" b="1" i="1" dirty="0" smtClean="0">
              <a:solidFill>
                <a:srgbClr val="7030A0"/>
              </a:solidFill>
              <a:latin typeface="Arial Narrow" pitchFamily="34" charset="0"/>
            </a:endParaRPr>
          </a:p>
          <a:p>
            <a:pPr lvl="1" algn="just">
              <a:lnSpc>
                <a:spcPts val="2700"/>
              </a:lnSpc>
              <a:defRPr/>
            </a:pPr>
            <a:r>
              <a:rPr kumimoji="1" lang="en-US" altLang="zh-CN" sz="2400" dirty="0" err="1">
                <a:latin typeface="Arial Narrow" pitchFamily="34" charset="0"/>
                <a:cs typeface="华文中宋"/>
              </a:rPr>
              <a:t>Nongonococcl</a:t>
            </a:r>
            <a:r>
              <a:rPr kumimoji="1" lang="en-US" altLang="zh-CN" sz="2400" dirty="0">
                <a:latin typeface="Arial Narrow" pitchFamily="34" charset="0"/>
                <a:cs typeface="华文中宋"/>
              </a:rPr>
              <a:t> urethritis (NGU)</a:t>
            </a:r>
            <a:endParaRPr lang="en-US" sz="2400" i="1" dirty="0" smtClean="0">
              <a:latin typeface="Arial Narrow" pitchFamily="34" charset="0"/>
            </a:endParaRPr>
          </a:p>
          <a:p>
            <a:pPr marL="514350" indent="-514350" algn="just">
              <a:lnSpc>
                <a:spcPts val="2700"/>
              </a:lnSpc>
              <a:buFont typeface="+mj-lt"/>
              <a:buAutoNum type="arabicPeriod" startAt="3"/>
              <a:defRPr/>
            </a:pPr>
            <a:r>
              <a:rPr lang="en-US" sz="2800" b="1" i="1" dirty="0" err="1" smtClean="0">
                <a:solidFill>
                  <a:srgbClr val="7030A0"/>
                </a:solidFill>
                <a:latin typeface="Arial Narrow" pitchFamily="34" charset="0"/>
              </a:rPr>
              <a:t>Ureaplasma</a:t>
            </a:r>
            <a:r>
              <a:rPr lang="en-US" sz="2800" b="1" i="1" dirty="0" smtClean="0">
                <a:solidFill>
                  <a:srgbClr val="7030A0"/>
                </a:solidFill>
                <a:latin typeface="Arial Narrow" pitchFamily="34" charset="0"/>
              </a:rPr>
              <a:t> </a:t>
            </a:r>
            <a:r>
              <a:rPr lang="en-US" sz="2800" b="1" i="1" dirty="0" err="1" smtClean="0">
                <a:solidFill>
                  <a:srgbClr val="7030A0"/>
                </a:solidFill>
                <a:latin typeface="Arial Narrow" pitchFamily="34" charset="0"/>
              </a:rPr>
              <a:t>urealyticum</a:t>
            </a:r>
            <a:endParaRPr lang="en-US" sz="2800" b="1" i="1" dirty="0" smtClean="0">
              <a:solidFill>
                <a:srgbClr val="7030A0"/>
              </a:solidFill>
              <a:latin typeface="Arial Narrow" pitchFamily="34" charset="0"/>
            </a:endParaRPr>
          </a:p>
          <a:p>
            <a:pPr lvl="1" algn="just">
              <a:lnSpc>
                <a:spcPts val="2700"/>
              </a:lnSpc>
              <a:defRPr/>
            </a:pPr>
            <a:r>
              <a:rPr kumimoji="1" lang="en-US" altLang="zh-CN" sz="2400" dirty="0" smtClean="0">
                <a:latin typeface="Arial Narrow" pitchFamily="34" charset="0"/>
                <a:cs typeface="华文中宋"/>
              </a:rPr>
              <a:t>NGU and may </a:t>
            </a:r>
            <a:r>
              <a:rPr kumimoji="1" lang="en-US" altLang="zh-CN" sz="2400" dirty="0">
                <a:latin typeface="Arial Narrow" pitchFamily="34" charset="0"/>
                <a:cs typeface="华文中宋"/>
              </a:rPr>
              <a:t>play a role in male fertility</a:t>
            </a:r>
          </a:p>
          <a:p>
            <a:pPr lvl="1" algn="just">
              <a:lnSpc>
                <a:spcPts val="2700"/>
              </a:lnSpc>
              <a:defRPr/>
            </a:pPr>
            <a:r>
              <a:rPr lang="en-US" altLang="zh-CN" sz="2400" dirty="0">
                <a:latin typeface="Arial Narrow" pitchFamily="34" charset="0"/>
                <a:cs typeface="华文中宋"/>
              </a:rPr>
              <a:t>Isolation pathogen cultured in pH 6.0 media</a:t>
            </a:r>
          </a:p>
          <a:p>
            <a:pPr lvl="1" algn="just">
              <a:lnSpc>
                <a:spcPts val="2700"/>
              </a:lnSpc>
              <a:defRPr/>
            </a:pPr>
            <a:r>
              <a:rPr lang="en-US" altLang="zh-CN" sz="2400" dirty="0">
                <a:latin typeface="Arial Narrow" pitchFamily="34" charset="0"/>
                <a:cs typeface="华文中宋"/>
              </a:rPr>
              <a:t>Requires 10% urea for growth</a:t>
            </a:r>
            <a:endParaRPr kumimoji="1" lang="en-US" altLang="zh-CN" sz="2400" dirty="0">
              <a:latin typeface="Arial Narrow" pitchFamily="34" charset="0"/>
              <a:cs typeface="华文中宋"/>
            </a:endParaRPr>
          </a:p>
          <a:p>
            <a:pPr marL="514350" indent="-514350" algn="just">
              <a:lnSpc>
                <a:spcPts val="2700"/>
              </a:lnSpc>
              <a:buFont typeface="+mj-lt"/>
              <a:buAutoNum type="arabicPeriod" startAt="3"/>
              <a:defRPr/>
            </a:pPr>
            <a:endParaRPr lang="en-US" sz="2800" dirty="0">
              <a:latin typeface="Arial Narrow"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381</a:t>
            </a:fld>
            <a:endParaRPr lang="ar-SA" altLang="en-US"/>
          </a:p>
        </p:txBody>
      </p:sp>
    </p:spTree>
  </p:cSld>
  <p:clrMapOvr>
    <a:masterClrMapping/>
  </p:clrMapOvr>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Rot="1" noChangeArrowheads="1"/>
          </p:cNvSpPr>
          <p:nvPr>
            <p:ph type="title"/>
          </p:nvPr>
        </p:nvSpPr>
        <p:spPr>
          <a:xfrm>
            <a:off x="457200" y="228600"/>
            <a:ext cx="8229600" cy="868362"/>
          </a:xfrm>
        </p:spPr>
        <p:txBody>
          <a:bodyPr/>
          <a:lstStyle/>
          <a:p>
            <a:r>
              <a:rPr lang="en-US" altLang="zh-CN" sz="6000" b="1" dirty="0" smtClean="0">
                <a:solidFill>
                  <a:srgbClr val="002060"/>
                </a:solidFill>
                <a:latin typeface="Arial Narrow" pitchFamily="34" charset="0"/>
                <a:ea typeface="SimSun" pitchFamily="2" charset="-122"/>
              </a:rPr>
              <a:t>Pathogenesis</a:t>
            </a:r>
            <a:endParaRPr lang="zh-CN" altLang="en-US" sz="6000" b="1" dirty="0" smtClean="0">
              <a:solidFill>
                <a:srgbClr val="002060"/>
              </a:solidFill>
              <a:latin typeface="Arial Narrow" pitchFamily="34" charset="0"/>
              <a:ea typeface="SimSun" pitchFamily="2" charset="-122"/>
            </a:endParaRPr>
          </a:p>
        </p:txBody>
      </p:sp>
      <p:sp>
        <p:nvSpPr>
          <p:cNvPr id="456707" name="Rectangle 3"/>
          <p:cNvSpPr>
            <a:spLocks noGrp="1" noChangeArrowheads="1"/>
          </p:cNvSpPr>
          <p:nvPr>
            <p:ph idx="1"/>
          </p:nvPr>
        </p:nvSpPr>
        <p:spPr>
          <a:xfrm>
            <a:off x="304800" y="990600"/>
            <a:ext cx="8458200" cy="5715000"/>
          </a:xfrm>
        </p:spPr>
        <p:txBody>
          <a:bodyPr/>
          <a:lstStyle/>
          <a:p>
            <a:pPr marL="365125" indent="-282575" algn="just">
              <a:lnSpc>
                <a:spcPts val="3000"/>
              </a:lnSpc>
              <a:spcBef>
                <a:spcPct val="0"/>
              </a:spcBef>
              <a:buFont typeface="Wingdings 2" pitchFamily="18" charset="2"/>
              <a:buChar char=""/>
            </a:pPr>
            <a:r>
              <a:rPr lang="en-US" altLang="zh-CN" sz="2800" b="1" dirty="0" smtClean="0">
                <a:solidFill>
                  <a:srgbClr val="7030A0"/>
                </a:solidFill>
                <a:latin typeface="Arial Narrow" pitchFamily="34" charset="0"/>
                <a:ea typeface="SimSun" pitchFamily="2" charset="-122"/>
              </a:rPr>
              <a:t>Adherence factors</a:t>
            </a:r>
          </a:p>
          <a:p>
            <a:pPr marL="823913" lvl="1" indent="-342900" algn="just">
              <a:lnSpc>
                <a:spcPts val="3000"/>
              </a:lnSpc>
              <a:spcBef>
                <a:spcPct val="0"/>
              </a:spcBef>
              <a:buFont typeface="Wingdings" pitchFamily="2" charset="2"/>
              <a:buChar char="§"/>
            </a:pPr>
            <a:r>
              <a:rPr lang="en-US" altLang="zh-CN" sz="2600" dirty="0" smtClean="0">
                <a:latin typeface="Arial Narrow" pitchFamily="34" charset="0"/>
                <a:ea typeface="SimSun" pitchFamily="2" charset="-122"/>
              </a:rPr>
              <a:t>Adherence proteins are one of the major virulence factors </a:t>
            </a:r>
          </a:p>
          <a:p>
            <a:pPr marL="823913" lvl="1" indent="-342900" algn="just">
              <a:lnSpc>
                <a:spcPts val="3000"/>
              </a:lnSpc>
              <a:spcBef>
                <a:spcPct val="0"/>
              </a:spcBef>
              <a:buFont typeface="Wingdings" pitchFamily="2" charset="2"/>
              <a:buChar char="§"/>
            </a:pPr>
            <a:r>
              <a:rPr lang="en-US" altLang="zh-CN" sz="2600" dirty="0" err="1" smtClean="0">
                <a:latin typeface="Arial Narrow" pitchFamily="34" charset="0"/>
                <a:ea typeface="SimSun" pitchFamily="2" charset="-122"/>
              </a:rPr>
              <a:t>Adhesin</a:t>
            </a:r>
            <a:r>
              <a:rPr lang="en-US" altLang="zh-CN" sz="2600" dirty="0" smtClean="0">
                <a:latin typeface="Arial Narrow" pitchFamily="34" charset="0"/>
                <a:ea typeface="SimSun" pitchFamily="2" charset="-122"/>
              </a:rPr>
              <a:t> localizes at tips of the cells and binds to </a:t>
            </a:r>
            <a:r>
              <a:rPr lang="en-US" altLang="zh-CN" sz="2600" dirty="0" err="1" smtClean="0">
                <a:latin typeface="Arial Narrow" pitchFamily="34" charset="0"/>
                <a:ea typeface="SimSun" pitchFamily="2" charset="-122"/>
              </a:rPr>
              <a:t>sialic</a:t>
            </a:r>
            <a:r>
              <a:rPr lang="en-US" altLang="zh-CN" sz="2600" dirty="0" smtClean="0">
                <a:latin typeface="Arial Narrow" pitchFamily="34" charset="0"/>
                <a:ea typeface="SimSun" pitchFamily="2" charset="-122"/>
              </a:rPr>
              <a:t> acid residues on host epithelial cells </a:t>
            </a:r>
          </a:p>
          <a:p>
            <a:pPr marL="365125" indent="-282575" algn="just">
              <a:lnSpc>
                <a:spcPts val="3000"/>
              </a:lnSpc>
              <a:spcBef>
                <a:spcPct val="0"/>
              </a:spcBef>
              <a:buFont typeface="Wingdings 2" pitchFamily="18" charset="2"/>
              <a:buChar char=""/>
            </a:pPr>
            <a:r>
              <a:rPr kumimoji="1" lang="en-US" altLang="zh-CN" sz="2800" b="1" dirty="0" smtClean="0">
                <a:solidFill>
                  <a:srgbClr val="7030A0"/>
                </a:solidFill>
                <a:latin typeface="Arial Narrow" pitchFamily="34" charset="0"/>
                <a:ea typeface="SimSun" pitchFamily="2" charset="-122"/>
              </a:rPr>
              <a:t>Toxic Metabolic Products</a:t>
            </a:r>
          </a:p>
          <a:p>
            <a:pPr marL="823913" lvl="1" indent="-342900" algn="just">
              <a:lnSpc>
                <a:spcPts val="3000"/>
              </a:lnSpc>
              <a:spcBef>
                <a:spcPct val="0"/>
              </a:spcBef>
              <a:buSzPct val="75000"/>
              <a:buFont typeface="Wingdings" pitchFamily="2" charset="2"/>
              <a:buChar char="§"/>
            </a:pPr>
            <a:r>
              <a:rPr lang="en-US" altLang="zh-CN" sz="2600" dirty="0" smtClean="0">
                <a:latin typeface="Arial Narrow" pitchFamily="34" charset="0"/>
                <a:ea typeface="SimSun" pitchFamily="2" charset="-122"/>
              </a:rPr>
              <a:t>Intimate association provides an environment in which toxic metabolic products accumulate and damage host tissues </a:t>
            </a:r>
          </a:p>
          <a:p>
            <a:pPr marL="823913" lvl="1" indent="-342900" algn="just">
              <a:lnSpc>
                <a:spcPts val="3000"/>
              </a:lnSpc>
              <a:spcBef>
                <a:spcPct val="0"/>
              </a:spcBef>
              <a:buSzPct val="75000"/>
              <a:buFont typeface="Wingdings" pitchFamily="2" charset="2"/>
              <a:buChar char="§"/>
            </a:pPr>
            <a:r>
              <a:rPr lang="en-US" altLang="zh-CN" sz="2600" dirty="0" smtClean="0">
                <a:latin typeface="Arial Narrow" pitchFamily="34" charset="0"/>
                <a:ea typeface="SimSun" pitchFamily="2" charset="-122"/>
              </a:rPr>
              <a:t>Products of metabolism : hydrogen peroxide and superoxide -- oxidize host lipids </a:t>
            </a:r>
          </a:p>
          <a:p>
            <a:pPr marL="823913" lvl="1" indent="-342900" algn="just">
              <a:lnSpc>
                <a:spcPts val="3000"/>
              </a:lnSpc>
              <a:spcBef>
                <a:spcPct val="0"/>
              </a:spcBef>
              <a:buSzPct val="75000"/>
              <a:buFont typeface="Wingdings" pitchFamily="2" charset="2"/>
              <a:buChar char="§"/>
            </a:pPr>
            <a:r>
              <a:rPr lang="en-US" altLang="zh-CN" sz="2600" dirty="0" smtClean="0">
                <a:latin typeface="Arial Narrow" pitchFamily="34" charset="0"/>
                <a:ea typeface="SimSun" pitchFamily="2" charset="-122"/>
              </a:rPr>
              <a:t>Inhibit host cell catalase</a:t>
            </a:r>
          </a:p>
          <a:p>
            <a:pPr marL="365125" indent="-282575" algn="just">
              <a:lnSpc>
                <a:spcPts val="3000"/>
              </a:lnSpc>
              <a:spcBef>
                <a:spcPct val="0"/>
              </a:spcBef>
              <a:buSzPct val="75000"/>
              <a:buFont typeface="Wingdings 2" pitchFamily="18" charset="2"/>
              <a:buChar char=""/>
            </a:pPr>
            <a:r>
              <a:rPr lang="en-US" altLang="zh-CN" sz="2800" b="1" dirty="0" err="1" smtClean="0">
                <a:solidFill>
                  <a:srgbClr val="7030A0"/>
                </a:solidFill>
                <a:latin typeface="Arial Narrow" pitchFamily="34" charset="0"/>
                <a:ea typeface="SimSun" pitchFamily="2" charset="-122"/>
              </a:rPr>
              <a:t>Immunopathogenesis</a:t>
            </a:r>
            <a:endParaRPr lang="en-US" altLang="zh-CN" sz="2800" b="1" i="1" dirty="0" smtClean="0">
              <a:solidFill>
                <a:srgbClr val="7030A0"/>
              </a:solidFill>
              <a:latin typeface="Arial Narrow" pitchFamily="34" charset="0"/>
              <a:ea typeface="SimSun" pitchFamily="2" charset="-122"/>
            </a:endParaRPr>
          </a:p>
          <a:p>
            <a:pPr marL="823913" lvl="1" indent="-342900" algn="just">
              <a:lnSpc>
                <a:spcPts val="3000"/>
              </a:lnSpc>
              <a:spcBef>
                <a:spcPct val="0"/>
              </a:spcBef>
              <a:buSzPct val="75000"/>
              <a:buFont typeface="Wingdings" pitchFamily="2" charset="2"/>
              <a:buChar char="§"/>
            </a:pPr>
            <a:r>
              <a:rPr lang="en-US" altLang="zh-CN" sz="2600" i="1" dirty="0" smtClean="0">
                <a:latin typeface="Arial Narrow" pitchFamily="34" charset="0"/>
                <a:ea typeface="SimSun" pitchFamily="2" charset="-122"/>
              </a:rPr>
              <a:t>M. </a:t>
            </a:r>
            <a:r>
              <a:rPr lang="en-US" altLang="zh-CN" sz="2600" i="1" dirty="0" err="1" smtClean="0">
                <a:latin typeface="Arial Narrow" pitchFamily="34" charset="0"/>
                <a:ea typeface="SimSun" pitchFamily="2" charset="-122"/>
              </a:rPr>
              <a:t>pneumoniae</a:t>
            </a:r>
            <a:r>
              <a:rPr lang="en-US" altLang="zh-CN" sz="2600" dirty="0" smtClean="0">
                <a:latin typeface="Arial Narrow" pitchFamily="34" charset="0"/>
                <a:ea typeface="SimSun" pitchFamily="2" charset="-122"/>
              </a:rPr>
              <a:t> is a</a:t>
            </a:r>
            <a:r>
              <a:rPr lang="en-US" altLang="zh-CN" sz="2600" dirty="0" smtClean="0">
                <a:solidFill>
                  <a:srgbClr val="006600"/>
                </a:solidFill>
                <a:latin typeface="Arial Narrow" pitchFamily="34" charset="0"/>
                <a:ea typeface="SimSun" pitchFamily="2" charset="-122"/>
              </a:rPr>
              <a:t> </a:t>
            </a:r>
            <a:r>
              <a:rPr lang="en-US" altLang="zh-CN" sz="2600" dirty="0" err="1" smtClean="0">
                <a:latin typeface="Arial Narrow" pitchFamily="34" charset="0"/>
                <a:ea typeface="SimSun" pitchFamily="2" charset="-122"/>
              </a:rPr>
              <a:t>superantigen</a:t>
            </a:r>
            <a:endParaRPr lang="en-US" altLang="zh-CN" sz="2600" dirty="0" smtClean="0">
              <a:latin typeface="Arial Narrow" pitchFamily="34" charset="0"/>
              <a:ea typeface="SimSun" pitchFamily="2" charset="-122"/>
            </a:endParaRPr>
          </a:p>
          <a:p>
            <a:pPr marL="823913" lvl="1" indent="-342900" algn="just">
              <a:lnSpc>
                <a:spcPts val="3000"/>
              </a:lnSpc>
              <a:spcBef>
                <a:spcPct val="0"/>
              </a:spcBef>
              <a:buSzPct val="75000"/>
              <a:buFont typeface="Wingdings" pitchFamily="2" charset="2"/>
              <a:buChar char="§"/>
            </a:pPr>
            <a:r>
              <a:rPr lang="en-US" altLang="zh-CN" sz="2600" dirty="0" smtClean="0">
                <a:latin typeface="Arial Narrow" pitchFamily="34" charset="0"/>
                <a:ea typeface="SimSun" pitchFamily="2" charset="-122"/>
              </a:rPr>
              <a:t>Activate macrophages and stimulate cytokine production and lymphocyte activation </a:t>
            </a:r>
          </a:p>
          <a:p>
            <a:pPr marL="823913" lvl="1" indent="-342900" algn="just">
              <a:lnSpc>
                <a:spcPts val="3000"/>
              </a:lnSpc>
              <a:spcBef>
                <a:spcPct val="0"/>
              </a:spcBef>
              <a:buSzPct val="75000"/>
              <a:buFont typeface="Wingdings" pitchFamily="2" charset="2"/>
              <a:buChar char="§"/>
            </a:pPr>
            <a:r>
              <a:rPr lang="en-US" altLang="zh-CN" sz="2600" dirty="0" smtClean="0">
                <a:latin typeface="Arial Narrow" pitchFamily="34" charset="0"/>
                <a:ea typeface="SimSun" pitchFamily="2" charset="-122"/>
              </a:rPr>
              <a:t>Host factors contribute to pathogenesis</a:t>
            </a:r>
            <a:endParaRPr lang="zh-CN" altLang="en-US" sz="2600" dirty="0" smtClean="0">
              <a:latin typeface="Arial Narrow" pitchFamily="34" charset="0"/>
              <a:ea typeface="SimSun" pitchFamily="2" charset="-122"/>
            </a:endParaRPr>
          </a:p>
          <a:p>
            <a:pPr marL="365125" indent="-282575" algn="just">
              <a:lnSpc>
                <a:spcPts val="3000"/>
              </a:lnSpc>
              <a:buFont typeface="Wingdings 2" pitchFamily="18" charset="2"/>
              <a:buChar char=""/>
            </a:pPr>
            <a:endParaRPr lang="en-US" altLang="zh-CN" sz="2800" dirty="0" smtClean="0">
              <a:latin typeface="Arial Narrow" pitchFamily="34" charset="0"/>
              <a:ea typeface="SimSun" pitchFamily="2" charset="-122"/>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382</a:t>
            </a:fld>
            <a:endParaRPr lang="ar-SA" altLang="en-US"/>
          </a:p>
        </p:txBody>
      </p:sp>
    </p:spTree>
  </p:cSld>
  <p:clrMapOvr>
    <a:masterClrMapping/>
  </p:clrMapOvr>
  <p:transition/>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noRot="1" noChangeArrowheads="1"/>
          </p:cNvSpPr>
          <p:nvPr>
            <p:ph type="title"/>
          </p:nvPr>
        </p:nvSpPr>
        <p:spPr>
          <a:xfrm>
            <a:off x="468313" y="260350"/>
            <a:ext cx="8229600" cy="782638"/>
          </a:xfrm>
        </p:spPr>
        <p:txBody>
          <a:bodyPr/>
          <a:lstStyle/>
          <a:p>
            <a:r>
              <a:rPr lang="en-US" altLang="zh-CN" sz="6000" b="1" i="1" dirty="0" smtClean="0">
                <a:solidFill>
                  <a:srgbClr val="002060"/>
                </a:solidFill>
                <a:latin typeface="Arial Narrow" pitchFamily="34" charset="0"/>
                <a:ea typeface="SimSun" pitchFamily="2" charset="-122"/>
              </a:rPr>
              <a:t>M. </a:t>
            </a:r>
            <a:r>
              <a:rPr lang="en-US" altLang="zh-CN" sz="6000" b="1" i="1" dirty="0" err="1" smtClean="0">
                <a:solidFill>
                  <a:srgbClr val="002060"/>
                </a:solidFill>
                <a:latin typeface="Arial Narrow" pitchFamily="34" charset="0"/>
                <a:ea typeface="SimSun" pitchFamily="2" charset="-122"/>
              </a:rPr>
              <a:t>pneumoniae</a:t>
            </a:r>
            <a:r>
              <a:rPr lang="en-US" altLang="zh-CN" sz="6000" b="1" i="1" dirty="0" smtClean="0">
                <a:solidFill>
                  <a:srgbClr val="002060"/>
                </a:solidFill>
                <a:latin typeface="Arial Narrow" pitchFamily="34" charset="0"/>
                <a:ea typeface="SimSun" pitchFamily="2" charset="-122"/>
              </a:rPr>
              <a:t> </a:t>
            </a:r>
            <a:endParaRPr lang="zh-CN" altLang="en-US" sz="6000" b="1" i="1" dirty="0" smtClean="0">
              <a:solidFill>
                <a:srgbClr val="002060"/>
              </a:solidFill>
              <a:latin typeface="Arial Narrow" pitchFamily="34" charset="0"/>
              <a:ea typeface="SimSun" pitchFamily="2" charset="-122"/>
            </a:endParaRPr>
          </a:p>
        </p:txBody>
      </p:sp>
      <p:sp>
        <p:nvSpPr>
          <p:cNvPr id="43011" name="Rectangle 3"/>
          <p:cNvSpPr>
            <a:spLocks noGrp="1" noChangeArrowheads="1"/>
          </p:cNvSpPr>
          <p:nvPr>
            <p:ph idx="1"/>
          </p:nvPr>
        </p:nvSpPr>
        <p:spPr>
          <a:xfrm>
            <a:off x="304800" y="1154113"/>
            <a:ext cx="8497888" cy="5399087"/>
          </a:xfrm>
        </p:spPr>
        <p:txBody>
          <a:bodyPr/>
          <a:lstStyle/>
          <a:p>
            <a:pPr algn="just"/>
            <a:r>
              <a:rPr lang="en-US" altLang="zh-CN" sz="2800" dirty="0" smtClean="0">
                <a:latin typeface="Arial Narrow" pitchFamily="34" charset="0"/>
                <a:ea typeface="华文中宋"/>
                <a:cs typeface="华文中宋"/>
              </a:rPr>
              <a:t>Need 10-20% Serum to culture in pH 7.8-8.0</a:t>
            </a:r>
          </a:p>
          <a:p>
            <a:pPr algn="just"/>
            <a:r>
              <a:rPr lang="en-US" altLang="zh-CN" sz="2800" dirty="0" smtClean="0">
                <a:latin typeface="Arial Narrow" pitchFamily="34" charset="0"/>
                <a:ea typeface="华文中宋"/>
                <a:cs typeface="华文中宋"/>
              </a:rPr>
              <a:t>Pathogenesis: P1 protein, capsule and saccharide</a:t>
            </a:r>
          </a:p>
          <a:p>
            <a:pPr algn="just"/>
            <a:r>
              <a:rPr lang="en-US" altLang="zh-CN" sz="2800" dirty="0" smtClean="0">
                <a:latin typeface="Arial Narrow" pitchFamily="34" charset="0"/>
                <a:ea typeface="华文中宋"/>
                <a:cs typeface="华文中宋"/>
              </a:rPr>
              <a:t>Spread  by close contact via aerosolized droplets</a:t>
            </a:r>
          </a:p>
          <a:p>
            <a:pPr algn="just"/>
            <a:r>
              <a:rPr lang="en-US" altLang="zh-CN" sz="2800" dirty="0" smtClean="0">
                <a:latin typeface="Arial Narrow" pitchFamily="34" charset="0"/>
                <a:ea typeface="华文中宋"/>
                <a:cs typeface="华文中宋"/>
              </a:rPr>
              <a:t>Incubation period: 1-3 weeks</a:t>
            </a:r>
          </a:p>
          <a:p>
            <a:pPr algn="just"/>
            <a:r>
              <a:rPr lang="en-US" altLang="zh-CN" sz="2800" dirty="0" smtClean="0">
                <a:latin typeface="Arial Narrow" pitchFamily="34" charset="0"/>
                <a:ea typeface="华文中宋"/>
                <a:cs typeface="华文中宋"/>
              </a:rPr>
              <a:t>Cause </a:t>
            </a:r>
            <a:r>
              <a:rPr lang="en-US" altLang="zh-CN" sz="2800" dirty="0" err="1" smtClean="0">
                <a:latin typeface="Arial Narrow" pitchFamily="34" charset="0"/>
                <a:ea typeface="华文中宋"/>
                <a:cs typeface="华文中宋"/>
              </a:rPr>
              <a:t>tracheobronchitis</a:t>
            </a:r>
            <a:r>
              <a:rPr lang="en-US" altLang="zh-CN" sz="2800" dirty="0" smtClean="0">
                <a:latin typeface="Arial Narrow" pitchFamily="34" charset="0"/>
                <a:ea typeface="华文中宋"/>
                <a:cs typeface="华文中宋"/>
              </a:rPr>
              <a:t>, primary atypical pneumonia</a:t>
            </a:r>
          </a:p>
          <a:p>
            <a:pPr lvl="1" algn="just"/>
            <a:r>
              <a:rPr lang="en-US" altLang="zh-CN" dirty="0" smtClean="0">
                <a:latin typeface="Arial Narrow" pitchFamily="34" charset="0"/>
                <a:ea typeface="华文中宋"/>
                <a:cs typeface="华文中宋"/>
              </a:rPr>
              <a:t>Fever, headache, sore throat and cough</a:t>
            </a:r>
          </a:p>
          <a:p>
            <a:pPr lvl="1" algn="just"/>
            <a:r>
              <a:rPr lang="en-US" altLang="zh-CN" dirty="0" smtClean="0">
                <a:latin typeface="Arial Narrow" pitchFamily="34" charset="0"/>
                <a:ea typeface="华文中宋"/>
                <a:cs typeface="华文中宋"/>
              </a:rPr>
              <a:t>Initially cough is non-productive but occasionally paroxysmal</a:t>
            </a:r>
          </a:p>
          <a:p>
            <a:pPr algn="just"/>
            <a:r>
              <a:rPr lang="en-US" altLang="zh-CN" sz="2800" dirty="0" smtClean="0">
                <a:latin typeface="Arial Narrow" pitchFamily="34" charset="0"/>
                <a:ea typeface="华文中宋"/>
                <a:cs typeface="华文中宋"/>
              </a:rPr>
              <a:t>Antibodies play a role in controlling infection, particularly IgA </a:t>
            </a:r>
          </a:p>
          <a:p>
            <a:pPr algn="just"/>
            <a:r>
              <a:rPr lang="en-US" altLang="zh-CN" sz="2800" dirty="0" smtClean="0">
                <a:latin typeface="Arial Narrow" pitchFamily="34" charset="0"/>
                <a:ea typeface="华文中宋"/>
                <a:cs typeface="华文中宋"/>
              </a:rPr>
              <a:t>Delayed type hypersensitivity </a:t>
            </a:r>
            <a:endParaRPr lang="zh-CN" altLang="en-US" sz="2800" dirty="0" smtClean="0">
              <a:latin typeface="Arial Narrow" pitchFamily="34" charset="0"/>
              <a:ea typeface="华文中宋"/>
              <a:cs typeface="华文中宋"/>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383</a:t>
            </a:fld>
            <a:endParaRPr lang="ar-SA"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Effect transition="in" filter="blinds(horizontal)">
                                      <p:cBhvr>
                                        <p:cTn id="7" dur="500"/>
                                        <p:tgtEl>
                                          <p:spTgt spid="43011">
                                            <p:txEl>
                                              <p:pRg st="0" end="0"/>
                                            </p:txEl>
                                          </p:spTgt>
                                        </p:tgtEl>
                                      </p:cBhvr>
                                    </p:animEffect>
                                  </p:childTnLst>
                                  <p:subTnLst>
                                    <p:animClr clrSpc="rgb" dir="cw">
                                      <p:cBhvr override="childStyle">
                                        <p:cTn dur="1" fill="hold" display="0" masterRel="nextClick" afterEffect="1"/>
                                        <p:tgtEl>
                                          <p:spTgt spid="43011">
                                            <p:txEl>
                                              <p:pRg st="0" end="0"/>
                                            </p:txEl>
                                          </p:spTgt>
                                        </p:tgtEl>
                                        <p:attrNameLst>
                                          <p:attrName>ppt_c</p:attrName>
                                        </p:attrNameLst>
                                      </p:cBhvr>
                                      <p:to>
                                        <a:srgbClr val="FF9900"/>
                                      </p:to>
                                    </p:animClr>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011">
                                            <p:txEl>
                                              <p:pRg st="1" end="1"/>
                                            </p:txEl>
                                          </p:spTgt>
                                        </p:tgtEl>
                                        <p:attrNameLst>
                                          <p:attrName>style.visibility</p:attrName>
                                        </p:attrNameLst>
                                      </p:cBhvr>
                                      <p:to>
                                        <p:strVal val="visible"/>
                                      </p:to>
                                    </p:set>
                                    <p:animEffect transition="in" filter="blinds(horizontal)">
                                      <p:cBhvr>
                                        <p:cTn id="12" dur="500"/>
                                        <p:tgtEl>
                                          <p:spTgt spid="43011">
                                            <p:txEl>
                                              <p:pRg st="1" end="1"/>
                                            </p:txEl>
                                          </p:spTgt>
                                        </p:tgtEl>
                                      </p:cBhvr>
                                    </p:animEffect>
                                  </p:childTnLst>
                                  <p:subTnLst>
                                    <p:animClr clrSpc="rgb" dir="cw">
                                      <p:cBhvr override="childStyle">
                                        <p:cTn dur="1" fill="hold" display="0" masterRel="nextClick" afterEffect="1"/>
                                        <p:tgtEl>
                                          <p:spTgt spid="43011">
                                            <p:txEl>
                                              <p:pRg st="1" end="1"/>
                                            </p:txEl>
                                          </p:spTgt>
                                        </p:tgtEl>
                                        <p:attrNameLst>
                                          <p:attrName>ppt_c</p:attrName>
                                        </p:attrNameLst>
                                      </p:cBhvr>
                                      <p:to>
                                        <a:srgbClr val="FF9900"/>
                                      </p:to>
                                    </p:animClr>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011">
                                            <p:txEl>
                                              <p:pRg st="2" end="2"/>
                                            </p:txEl>
                                          </p:spTgt>
                                        </p:tgtEl>
                                        <p:attrNameLst>
                                          <p:attrName>style.visibility</p:attrName>
                                        </p:attrNameLst>
                                      </p:cBhvr>
                                      <p:to>
                                        <p:strVal val="visible"/>
                                      </p:to>
                                    </p:set>
                                    <p:animEffect transition="in" filter="blinds(horizontal)">
                                      <p:cBhvr>
                                        <p:cTn id="17" dur="500"/>
                                        <p:tgtEl>
                                          <p:spTgt spid="43011">
                                            <p:txEl>
                                              <p:pRg st="2" end="2"/>
                                            </p:txEl>
                                          </p:spTgt>
                                        </p:tgtEl>
                                      </p:cBhvr>
                                    </p:animEffect>
                                  </p:childTnLst>
                                  <p:subTnLst>
                                    <p:animClr clrSpc="rgb" dir="cw">
                                      <p:cBhvr override="childStyle">
                                        <p:cTn dur="1" fill="hold" display="0" masterRel="nextClick" afterEffect="1"/>
                                        <p:tgtEl>
                                          <p:spTgt spid="43011">
                                            <p:txEl>
                                              <p:pRg st="2" end="2"/>
                                            </p:txEl>
                                          </p:spTgt>
                                        </p:tgtEl>
                                        <p:attrNameLst>
                                          <p:attrName>ppt_c</p:attrName>
                                        </p:attrNameLst>
                                      </p:cBhvr>
                                      <p:to>
                                        <a:srgbClr val="FF9900"/>
                                      </p:to>
                                    </p:animClr>
                                  </p:sub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3011">
                                            <p:txEl>
                                              <p:pRg st="3" end="3"/>
                                            </p:txEl>
                                          </p:spTgt>
                                        </p:tgtEl>
                                        <p:attrNameLst>
                                          <p:attrName>style.visibility</p:attrName>
                                        </p:attrNameLst>
                                      </p:cBhvr>
                                      <p:to>
                                        <p:strVal val="visible"/>
                                      </p:to>
                                    </p:set>
                                    <p:animEffect transition="in" filter="blinds(horizontal)">
                                      <p:cBhvr>
                                        <p:cTn id="22" dur="500"/>
                                        <p:tgtEl>
                                          <p:spTgt spid="43011">
                                            <p:txEl>
                                              <p:pRg st="3" end="3"/>
                                            </p:txEl>
                                          </p:spTgt>
                                        </p:tgtEl>
                                      </p:cBhvr>
                                    </p:animEffect>
                                  </p:childTnLst>
                                  <p:subTnLst>
                                    <p:animClr clrSpc="rgb" dir="cw">
                                      <p:cBhvr override="childStyle">
                                        <p:cTn dur="1" fill="hold" display="0" masterRel="nextClick" afterEffect="1"/>
                                        <p:tgtEl>
                                          <p:spTgt spid="43011">
                                            <p:txEl>
                                              <p:pRg st="3" end="3"/>
                                            </p:txEl>
                                          </p:spTgt>
                                        </p:tgtEl>
                                        <p:attrNameLst>
                                          <p:attrName>ppt_c</p:attrName>
                                        </p:attrNameLst>
                                      </p:cBhvr>
                                      <p:to>
                                        <a:srgbClr val="FF9900"/>
                                      </p:to>
                                    </p:animClr>
                                  </p:sub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3011">
                                            <p:txEl>
                                              <p:pRg st="4" end="4"/>
                                            </p:txEl>
                                          </p:spTgt>
                                        </p:tgtEl>
                                        <p:attrNameLst>
                                          <p:attrName>style.visibility</p:attrName>
                                        </p:attrNameLst>
                                      </p:cBhvr>
                                      <p:to>
                                        <p:strVal val="visible"/>
                                      </p:to>
                                    </p:set>
                                    <p:animEffect transition="in" filter="blinds(horizontal)">
                                      <p:cBhvr>
                                        <p:cTn id="27" dur="500"/>
                                        <p:tgtEl>
                                          <p:spTgt spid="43011">
                                            <p:txEl>
                                              <p:pRg st="4" end="4"/>
                                            </p:txEl>
                                          </p:spTgt>
                                        </p:tgtEl>
                                      </p:cBhvr>
                                    </p:animEffect>
                                  </p:childTnLst>
                                  <p:subTnLst>
                                    <p:animClr clrSpc="rgb" dir="cw">
                                      <p:cBhvr override="childStyle">
                                        <p:cTn dur="1" fill="hold" display="0" masterRel="nextClick" afterEffect="1"/>
                                        <p:tgtEl>
                                          <p:spTgt spid="43011">
                                            <p:txEl>
                                              <p:pRg st="4" end="4"/>
                                            </p:txEl>
                                          </p:spTgt>
                                        </p:tgtEl>
                                        <p:attrNameLst>
                                          <p:attrName>ppt_c</p:attrName>
                                        </p:attrNameLst>
                                      </p:cBhvr>
                                      <p:to>
                                        <a:srgbClr val="FF9900"/>
                                      </p:to>
                                    </p:animClr>
                                  </p:subTnLst>
                                </p:cTn>
                              </p:par>
                              <p:par>
                                <p:cTn id="28" presetID="3" presetClass="entr" presetSubtype="10" fill="hold" grpId="0" nodeType="withEffect">
                                  <p:stCondLst>
                                    <p:cond delay="0"/>
                                  </p:stCondLst>
                                  <p:childTnLst>
                                    <p:set>
                                      <p:cBhvr>
                                        <p:cTn id="29" dur="1" fill="hold">
                                          <p:stCondLst>
                                            <p:cond delay="0"/>
                                          </p:stCondLst>
                                        </p:cTn>
                                        <p:tgtEl>
                                          <p:spTgt spid="43011">
                                            <p:txEl>
                                              <p:pRg st="5" end="5"/>
                                            </p:txEl>
                                          </p:spTgt>
                                        </p:tgtEl>
                                        <p:attrNameLst>
                                          <p:attrName>style.visibility</p:attrName>
                                        </p:attrNameLst>
                                      </p:cBhvr>
                                      <p:to>
                                        <p:strVal val="visible"/>
                                      </p:to>
                                    </p:set>
                                    <p:animEffect transition="in" filter="blinds(horizontal)">
                                      <p:cBhvr>
                                        <p:cTn id="30" dur="500"/>
                                        <p:tgtEl>
                                          <p:spTgt spid="43011">
                                            <p:txEl>
                                              <p:pRg st="5" end="5"/>
                                            </p:txEl>
                                          </p:spTgt>
                                        </p:tgtEl>
                                      </p:cBhvr>
                                    </p:animEffect>
                                  </p:childTnLst>
                                  <p:subTnLst>
                                    <p:animClr clrSpc="rgb" dir="cw">
                                      <p:cBhvr override="childStyle">
                                        <p:cTn dur="1" fill="hold" display="0" masterRel="nextClick" afterEffect="1"/>
                                        <p:tgtEl>
                                          <p:spTgt spid="43011">
                                            <p:txEl>
                                              <p:pRg st="5" end="5"/>
                                            </p:txEl>
                                          </p:spTgt>
                                        </p:tgtEl>
                                        <p:attrNameLst>
                                          <p:attrName>ppt_c</p:attrName>
                                        </p:attrNameLst>
                                      </p:cBhvr>
                                      <p:to>
                                        <a:srgbClr val="FF9900"/>
                                      </p:to>
                                    </p:animClr>
                                  </p:subTnLst>
                                </p:cTn>
                              </p:par>
                              <p:par>
                                <p:cTn id="31" presetID="3" presetClass="entr" presetSubtype="10" fill="hold" grpId="0" nodeType="withEffect">
                                  <p:stCondLst>
                                    <p:cond delay="0"/>
                                  </p:stCondLst>
                                  <p:childTnLst>
                                    <p:set>
                                      <p:cBhvr>
                                        <p:cTn id="32" dur="1" fill="hold">
                                          <p:stCondLst>
                                            <p:cond delay="0"/>
                                          </p:stCondLst>
                                        </p:cTn>
                                        <p:tgtEl>
                                          <p:spTgt spid="43011">
                                            <p:txEl>
                                              <p:pRg st="6" end="6"/>
                                            </p:txEl>
                                          </p:spTgt>
                                        </p:tgtEl>
                                        <p:attrNameLst>
                                          <p:attrName>style.visibility</p:attrName>
                                        </p:attrNameLst>
                                      </p:cBhvr>
                                      <p:to>
                                        <p:strVal val="visible"/>
                                      </p:to>
                                    </p:set>
                                    <p:animEffect transition="in" filter="blinds(horizontal)">
                                      <p:cBhvr>
                                        <p:cTn id="33" dur="500"/>
                                        <p:tgtEl>
                                          <p:spTgt spid="43011">
                                            <p:txEl>
                                              <p:pRg st="6" end="6"/>
                                            </p:txEl>
                                          </p:spTgt>
                                        </p:tgtEl>
                                      </p:cBhvr>
                                    </p:animEffect>
                                  </p:childTnLst>
                                  <p:subTnLst>
                                    <p:animClr clrSpc="rgb" dir="cw">
                                      <p:cBhvr override="childStyle">
                                        <p:cTn dur="1" fill="hold" display="0" masterRel="nextClick" afterEffect="1"/>
                                        <p:tgtEl>
                                          <p:spTgt spid="43011">
                                            <p:txEl>
                                              <p:pRg st="6" end="6"/>
                                            </p:txEl>
                                          </p:spTgt>
                                        </p:tgtEl>
                                        <p:attrNameLst>
                                          <p:attrName>ppt_c</p:attrName>
                                        </p:attrNameLst>
                                      </p:cBhvr>
                                      <p:to>
                                        <a:srgbClr val="FF9900"/>
                                      </p:to>
                                    </p:animClr>
                                  </p:sub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3011">
                                            <p:txEl>
                                              <p:pRg st="7" end="7"/>
                                            </p:txEl>
                                          </p:spTgt>
                                        </p:tgtEl>
                                        <p:attrNameLst>
                                          <p:attrName>style.visibility</p:attrName>
                                        </p:attrNameLst>
                                      </p:cBhvr>
                                      <p:to>
                                        <p:strVal val="visible"/>
                                      </p:to>
                                    </p:set>
                                    <p:animEffect transition="in" filter="blinds(horizontal)">
                                      <p:cBhvr>
                                        <p:cTn id="38" dur="500"/>
                                        <p:tgtEl>
                                          <p:spTgt spid="43011">
                                            <p:txEl>
                                              <p:pRg st="7" end="7"/>
                                            </p:txEl>
                                          </p:spTgt>
                                        </p:tgtEl>
                                      </p:cBhvr>
                                    </p:animEffect>
                                  </p:childTnLst>
                                  <p:subTnLst>
                                    <p:animClr clrSpc="rgb" dir="cw">
                                      <p:cBhvr override="childStyle">
                                        <p:cTn dur="1" fill="hold" display="0" masterRel="nextClick" afterEffect="1"/>
                                        <p:tgtEl>
                                          <p:spTgt spid="43011">
                                            <p:txEl>
                                              <p:pRg st="7" end="7"/>
                                            </p:txEl>
                                          </p:spTgt>
                                        </p:tgtEl>
                                        <p:attrNameLst>
                                          <p:attrName>ppt_c</p:attrName>
                                        </p:attrNameLst>
                                      </p:cBhvr>
                                      <p:to>
                                        <a:srgbClr val="FF9900"/>
                                      </p:to>
                                    </p:animClr>
                                  </p:sub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43011">
                                            <p:txEl>
                                              <p:pRg st="8" end="8"/>
                                            </p:txEl>
                                          </p:spTgt>
                                        </p:tgtEl>
                                        <p:attrNameLst>
                                          <p:attrName>style.visibility</p:attrName>
                                        </p:attrNameLst>
                                      </p:cBhvr>
                                      <p:to>
                                        <p:strVal val="visible"/>
                                      </p:to>
                                    </p:set>
                                    <p:animEffect transition="in" filter="blinds(horizontal)">
                                      <p:cBhvr>
                                        <p:cTn id="43" dur="500"/>
                                        <p:tgtEl>
                                          <p:spTgt spid="43011">
                                            <p:txEl>
                                              <p:pRg st="8" end="8"/>
                                            </p:txEl>
                                          </p:spTgt>
                                        </p:tgtEl>
                                      </p:cBhvr>
                                    </p:animEffect>
                                  </p:childTnLst>
                                  <p:subTnLst>
                                    <p:animClr clrSpc="rgb" dir="cw">
                                      <p:cBhvr override="childStyle">
                                        <p:cTn dur="1" fill="hold" display="0" masterRel="nextClick" afterEffect="1"/>
                                        <p:tgtEl>
                                          <p:spTgt spid="43011">
                                            <p:txEl>
                                              <p:pRg st="8" end="8"/>
                                            </p:txEl>
                                          </p:spTgt>
                                        </p:tgtEl>
                                        <p:attrNameLst>
                                          <p:attrName>ppt_c</p:attrName>
                                        </p:attrNameLst>
                                      </p:cBhvr>
                                      <p:to>
                                        <a:srgbClr val="FF990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noAutofit/>
          </a:bodyPr>
          <a:lstStyle/>
          <a:p>
            <a:pPr algn="ctr" fontAlgn="auto">
              <a:spcAft>
                <a:spcPts val="0"/>
              </a:spcAft>
              <a:defRPr/>
            </a:pPr>
            <a:r>
              <a:rPr lang="en-US" sz="5400" b="1" dirty="0" smtClean="0">
                <a:solidFill>
                  <a:srgbClr val="C00000"/>
                </a:solidFill>
              </a:rPr>
              <a:t>Medical Mycology</a:t>
            </a:r>
            <a:endParaRPr lang="ar-SA" sz="5400" b="1" dirty="0">
              <a:solidFill>
                <a:srgbClr val="C00000"/>
              </a:solidFill>
            </a:endParaRPr>
          </a:p>
        </p:txBody>
      </p:sp>
      <p:sp>
        <p:nvSpPr>
          <p:cNvPr id="12291" name="Content Placeholder 2"/>
          <p:cNvSpPr>
            <a:spLocks noGrp="1"/>
          </p:cNvSpPr>
          <p:nvPr>
            <p:ph idx="1"/>
          </p:nvPr>
        </p:nvSpPr>
        <p:spPr>
          <a:xfrm>
            <a:off x="228600" y="1219200"/>
            <a:ext cx="8686800" cy="5029200"/>
          </a:xfrm>
        </p:spPr>
        <p:txBody>
          <a:bodyPr/>
          <a:lstStyle/>
          <a:p>
            <a:pPr algn="just" rtl="0">
              <a:buFont typeface="Wingdings" pitchFamily="2" charset="2"/>
              <a:buChar char="q"/>
            </a:pPr>
            <a:r>
              <a:rPr lang="en-US" b="1" smtClean="0">
                <a:solidFill>
                  <a:srgbClr val="7030A0"/>
                </a:solidFill>
                <a:cs typeface="Tahoma" pitchFamily="34" charset="0"/>
              </a:rPr>
              <a:t>Myco = Fungi</a:t>
            </a:r>
          </a:p>
          <a:p>
            <a:pPr algn="just" rtl="0">
              <a:buFont typeface="Wingdings" pitchFamily="2" charset="2"/>
              <a:buChar char="q"/>
            </a:pPr>
            <a:r>
              <a:rPr lang="en-US" b="1" smtClean="0">
                <a:solidFill>
                  <a:srgbClr val="7030A0"/>
                </a:solidFill>
                <a:cs typeface="Tahoma" pitchFamily="34" charset="0"/>
              </a:rPr>
              <a:t>Ology = Science</a:t>
            </a:r>
          </a:p>
          <a:p>
            <a:pPr algn="just" rtl="0">
              <a:buFont typeface="Wingdings" pitchFamily="2" charset="2"/>
              <a:buChar char="q"/>
            </a:pPr>
            <a:r>
              <a:rPr lang="en-US" b="1" smtClean="0">
                <a:solidFill>
                  <a:srgbClr val="7030A0"/>
                </a:solidFill>
                <a:cs typeface="Tahoma" pitchFamily="34" charset="0"/>
              </a:rPr>
              <a:t>Mycology</a:t>
            </a:r>
            <a:r>
              <a:rPr lang="en-US" smtClean="0">
                <a:cs typeface="Tahoma" pitchFamily="34" charset="0"/>
              </a:rPr>
              <a:t> is the science deals with fungi</a:t>
            </a:r>
          </a:p>
          <a:p>
            <a:pPr algn="just" rtl="0">
              <a:buFont typeface="Wingdings" pitchFamily="2" charset="2"/>
              <a:buChar char="q"/>
            </a:pPr>
            <a:r>
              <a:rPr lang="en-US" b="1" smtClean="0">
                <a:solidFill>
                  <a:srgbClr val="FF0000"/>
                </a:solidFill>
                <a:cs typeface="Tahoma" pitchFamily="34" charset="0"/>
              </a:rPr>
              <a:t>Mycoses</a:t>
            </a:r>
            <a:r>
              <a:rPr lang="en-US" smtClean="0">
                <a:cs typeface="Tahoma" pitchFamily="34" charset="0"/>
              </a:rPr>
              <a:t> = Fungal infection</a:t>
            </a:r>
          </a:p>
          <a:p>
            <a:pPr algn="just" rtl="0">
              <a:buFont typeface="Wingdings" pitchFamily="2" charset="2"/>
              <a:buChar char="q"/>
            </a:pPr>
            <a:r>
              <a:rPr lang="en-US" altLang="en-US" b="1" smtClean="0">
                <a:solidFill>
                  <a:srgbClr val="FF0000"/>
                </a:solidFill>
                <a:cs typeface="Tahoma" pitchFamily="34" charset="0"/>
              </a:rPr>
              <a:t>Dermatophytosis</a:t>
            </a:r>
            <a:r>
              <a:rPr lang="en-US" altLang="en-US" smtClean="0">
                <a:cs typeface="Tahoma" pitchFamily="34" charset="0"/>
              </a:rPr>
              <a:t> - "ringworm" disease of the nails, hair, and/or stratum corneum of the skin caused by fungi called dermatophytes </a:t>
            </a:r>
            <a:endParaRPr lang="en-US" altLang="en-US" b="1" smtClean="0">
              <a:cs typeface="Tahoma" pitchFamily="34" charset="0"/>
            </a:endParaRPr>
          </a:p>
          <a:p>
            <a:pPr algn="just" rtl="0">
              <a:buFont typeface="Wingdings" pitchFamily="2" charset="2"/>
              <a:buChar char="q"/>
            </a:pPr>
            <a:r>
              <a:rPr lang="en-US" altLang="en-US" b="1" smtClean="0">
                <a:solidFill>
                  <a:srgbClr val="FF0000"/>
                </a:solidFill>
                <a:cs typeface="Tahoma" pitchFamily="34" charset="0"/>
              </a:rPr>
              <a:t>Dermatomycosis</a:t>
            </a:r>
            <a:r>
              <a:rPr lang="en-US" altLang="en-US" smtClean="0">
                <a:cs typeface="Tahoma" pitchFamily="34" charset="0"/>
              </a:rPr>
              <a:t>  - more general name for any skin disease caused by a fungus</a:t>
            </a:r>
            <a:endParaRPr lang="en-US" smtClean="0">
              <a:cs typeface="Tahoma" pitchFamily="34" charset="0"/>
            </a:endParaRPr>
          </a:p>
          <a:p>
            <a:pPr algn="just" rtl="0">
              <a:buFont typeface="Wingdings" pitchFamily="2" charset="2"/>
              <a:buChar char="q"/>
            </a:pPr>
            <a:endParaRPr lang="en-US" smtClean="0">
              <a:cs typeface="Tahoma" pitchFamily="34" charset="0"/>
            </a:endParaRPr>
          </a:p>
          <a:p>
            <a:pPr lvl="1" algn="just" rtl="0">
              <a:buFont typeface="Wingdings 2" pitchFamily="18" charset="2"/>
              <a:buNone/>
            </a:pPr>
            <a:endParaRPr lang="en-US" sz="3200" smtClean="0">
              <a:solidFill>
                <a:srgbClr val="FF3399"/>
              </a:solidFill>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384</a:t>
            </a:fld>
            <a:endParaRPr lang="ar-SA" altLang="en-US"/>
          </a:p>
        </p:txBody>
      </p:sp>
    </p:spTree>
  </p:cSld>
  <p:clrMapOvr>
    <a:masterClrMapping/>
  </p:clrMapOvr>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noAutofit/>
          </a:bodyPr>
          <a:lstStyle/>
          <a:p>
            <a:pPr algn="ctr" rtl="0" fontAlgn="auto">
              <a:lnSpc>
                <a:spcPts val="3100"/>
              </a:lnSpc>
              <a:spcAft>
                <a:spcPts val="0"/>
              </a:spcAft>
              <a:defRPr/>
            </a:pPr>
            <a:r>
              <a:rPr lang="en-US" sz="6000" b="1" dirty="0">
                <a:solidFill>
                  <a:srgbClr val="FF0000"/>
                </a:solidFill>
              </a:rPr>
              <a:t>What is the FUNGUS?</a:t>
            </a:r>
          </a:p>
        </p:txBody>
      </p:sp>
      <p:sp>
        <p:nvSpPr>
          <p:cNvPr id="3" name="Content Placeholder 2"/>
          <p:cNvSpPr>
            <a:spLocks noGrp="1"/>
          </p:cNvSpPr>
          <p:nvPr>
            <p:ph idx="1"/>
          </p:nvPr>
        </p:nvSpPr>
        <p:spPr>
          <a:xfrm>
            <a:off x="228600" y="1219200"/>
            <a:ext cx="8686800" cy="5562600"/>
          </a:xfrm>
        </p:spPr>
        <p:txBody>
          <a:bodyPr>
            <a:noAutofit/>
          </a:bodyPr>
          <a:lstStyle/>
          <a:p>
            <a:pPr algn="just" rtl="0" fontAlgn="auto">
              <a:spcAft>
                <a:spcPts val="0"/>
              </a:spcAft>
              <a:buFont typeface="Wingdings" pitchFamily="2" charset="2"/>
              <a:buChar char="q"/>
              <a:defRPr/>
            </a:pPr>
            <a:r>
              <a:rPr lang="en-US" sz="3400" b="1" dirty="0" smtClean="0">
                <a:solidFill>
                  <a:srgbClr val="7030A0"/>
                </a:solidFill>
              </a:rPr>
              <a:t>Eukaryotic</a:t>
            </a:r>
            <a:r>
              <a:rPr lang="en-US" sz="3400" dirty="0" smtClean="0"/>
              <a:t> → </a:t>
            </a:r>
            <a:r>
              <a:rPr lang="en-US" sz="3400" dirty="0"/>
              <a:t>a true nucleus </a:t>
            </a:r>
          </a:p>
          <a:p>
            <a:pPr algn="just" rtl="0" fontAlgn="auto">
              <a:spcAft>
                <a:spcPts val="0"/>
              </a:spcAft>
              <a:buFont typeface="Wingdings" pitchFamily="2" charset="2"/>
              <a:buChar char="q"/>
              <a:defRPr/>
            </a:pPr>
            <a:r>
              <a:rPr lang="en-US" sz="3400" b="1" dirty="0">
                <a:solidFill>
                  <a:srgbClr val="7030A0"/>
                </a:solidFill>
              </a:rPr>
              <a:t>Do not contain chlorophyll</a:t>
            </a:r>
          </a:p>
          <a:p>
            <a:pPr lvl="1" algn="just" rtl="0" fontAlgn="auto">
              <a:spcAft>
                <a:spcPts val="0"/>
              </a:spcAft>
              <a:buFont typeface="Wingdings" pitchFamily="2" charset="2"/>
              <a:buChar char="q"/>
              <a:defRPr/>
            </a:pPr>
            <a:r>
              <a:rPr lang="en-US" sz="3400" dirty="0" err="1" smtClean="0"/>
              <a:t>Organoheterotrophic</a:t>
            </a:r>
            <a:endParaRPr lang="en-US" sz="3400" dirty="0"/>
          </a:p>
          <a:p>
            <a:pPr lvl="1" algn="just" rtl="0" fontAlgn="auto">
              <a:spcAft>
                <a:spcPts val="0"/>
              </a:spcAft>
              <a:buFont typeface="Wingdings" pitchFamily="2" charset="2"/>
              <a:buChar char="q"/>
              <a:defRPr/>
            </a:pPr>
            <a:r>
              <a:rPr lang="en-US" sz="3400" dirty="0"/>
              <a:t>Cannot photosynthesize their own food</a:t>
            </a:r>
          </a:p>
          <a:p>
            <a:pPr lvl="1" algn="just" rtl="0" fontAlgn="auto">
              <a:spcAft>
                <a:spcPts val="0"/>
              </a:spcAft>
              <a:buFont typeface="Wingdings" pitchFamily="2" charset="2"/>
              <a:buChar char="q"/>
              <a:defRPr/>
            </a:pPr>
            <a:r>
              <a:rPr lang="en-US" sz="3400" dirty="0"/>
              <a:t>Live either as saprophytes or </a:t>
            </a:r>
            <a:r>
              <a:rPr lang="en-US" sz="3400" dirty="0" smtClean="0"/>
              <a:t>parasites</a:t>
            </a:r>
            <a:endParaRPr lang="en-US" sz="3400" dirty="0"/>
          </a:p>
          <a:p>
            <a:pPr algn="just" rtl="0" fontAlgn="auto">
              <a:spcAft>
                <a:spcPts val="0"/>
              </a:spcAft>
              <a:buFont typeface="Wingdings" pitchFamily="2" charset="2"/>
              <a:buChar char="q"/>
              <a:defRPr/>
            </a:pPr>
            <a:r>
              <a:rPr lang="en-US" sz="3400" dirty="0">
                <a:solidFill>
                  <a:schemeClr val="accent2">
                    <a:lumMod val="50000"/>
                  </a:schemeClr>
                </a:solidFill>
              </a:rPr>
              <a:t>Have </a:t>
            </a:r>
            <a:r>
              <a:rPr lang="en-US" sz="3400" dirty="0" smtClean="0">
                <a:solidFill>
                  <a:schemeClr val="accent2">
                    <a:lumMod val="50000"/>
                  </a:schemeClr>
                </a:solidFill>
              </a:rPr>
              <a:t>chitin cell </a:t>
            </a:r>
            <a:r>
              <a:rPr lang="en-US" sz="3400" dirty="0">
                <a:solidFill>
                  <a:schemeClr val="accent2">
                    <a:lumMod val="50000"/>
                  </a:schemeClr>
                </a:solidFill>
              </a:rPr>
              <a:t>walls</a:t>
            </a:r>
          </a:p>
          <a:p>
            <a:pPr algn="just" rtl="0" fontAlgn="auto">
              <a:spcAft>
                <a:spcPts val="0"/>
              </a:spcAft>
              <a:buFont typeface="Wingdings" pitchFamily="2" charset="2"/>
              <a:buChar char="q"/>
              <a:defRPr/>
            </a:pPr>
            <a:r>
              <a:rPr lang="en-US" sz="3400" dirty="0">
                <a:solidFill>
                  <a:schemeClr val="accent2">
                    <a:lumMod val="50000"/>
                  </a:schemeClr>
                </a:solidFill>
              </a:rPr>
              <a:t>Produce filamentous </a:t>
            </a:r>
            <a:r>
              <a:rPr lang="en-US" sz="3400" dirty="0" smtClean="0">
                <a:solidFill>
                  <a:schemeClr val="accent2">
                    <a:lumMod val="50000"/>
                  </a:schemeClr>
                </a:solidFill>
              </a:rPr>
              <a:t>structures</a:t>
            </a:r>
          </a:p>
          <a:p>
            <a:pPr algn="just" rtl="0" fontAlgn="auto">
              <a:spcAft>
                <a:spcPts val="0"/>
              </a:spcAft>
              <a:buFont typeface="Wingdings" pitchFamily="2" charset="2"/>
              <a:buChar char="q"/>
              <a:defRPr/>
            </a:pPr>
            <a:r>
              <a:rPr lang="en-US" sz="3400" dirty="0" smtClean="0">
                <a:solidFill>
                  <a:schemeClr val="accent2">
                    <a:lumMod val="50000"/>
                  </a:schemeClr>
                </a:solidFill>
              </a:rPr>
              <a:t>Reproduce by spores (sexual &amp; asexual)</a:t>
            </a:r>
          </a:p>
          <a:p>
            <a:pPr algn="just" rtl="0" fontAlgn="auto">
              <a:spcAft>
                <a:spcPts val="0"/>
              </a:spcAft>
              <a:buFont typeface="Wingdings" pitchFamily="2" charset="2"/>
              <a:buChar char="q"/>
              <a:defRPr/>
            </a:pPr>
            <a:r>
              <a:rPr lang="en-US" sz="3400" dirty="0" smtClean="0"/>
              <a:t>Are</a:t>
            </a:r>
            <a:r>
              <a:rPr lang="en-US" sz="3400" dirty="0"/>
              <a:t> aerobic life </a:t>
            </a:r>
            <a:r>
              <a:rPr lang="en-US" sz="3400" dirty="0" smtClean="0"/>
              <a:t>forms</a:t>
            </a: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385</a:t>
            </a:fld>
            <a:endParaRPr lang="ar-SA" altLang="en-US"/>
          </a:p>
        </p:txBody>
      </p:sp>
    </p:spTree>
  </p:cSld>
  <p:clrMapOvr>
    <a:masterClrMapping/>
  </p:clrMapOvr>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5600" b="1" dirty="0" smtClean="0">
                <a:solidFill>
                  <a:srgbClr val="FF0000"/>
                </a:solidFill>
              </a:rPr>
              <a:t>What are </a:t>
            </a:r>
            <a:r>
              <a:rPr lang="en-US" sz="5600" b="1" dirty="0" err="1" smtClean="0">
                <a:solidFill>
                  <a:srgbClr val="FF0000"/>
                </a:solidFill>
              </a:rPr>
              <a:t>Actinomyces</a:t>
            </a:r>
            <a:r>
              <a:rPr lang="en-US" sz="5600" b="1" dirty="0">
                <a:solidFill>
                  <a:srgbClr val="FF0000"/>
                </a:solidFill>
              </a:rPr>
              <a:t>?</a:t>
            </a:r>
            <a:endParaRPr lang="ar-SA" sz="5600" b="1" dirty="0">
              <a:solidFill>
                <a:srgbClr val="FF0000"/>
              </a:solidFill>
            </a:endParaRPr>
          </a:p>
        </p:txBody>
      </p:sp>
      <p:sp>
        <p:nvSpPr>
          <p:cNvPr id="3" name="Content Placeholder 2"/>
          <p:cNvSpPr>
            <a:spLocks noGrp="1"/>
          </p:cNvSpPr>
          <p:nvPr>
            <p:ph idx="1"/>
          </p:nvPr>
        </p:nvSpPr>
        <p:spPr>
          <a:xfrm>
            <a:off x="304800" y="990600"/>
            <a:ext cx="8686800" cy="5715000"/>
          </a:xfrm>
        </p:spPr>
        <p:txBody>
          <a:bodyPr>
            <a:noAutofit/>
          </a:bodyPr>
          <a:lstStyle/>
          <a:p>
            <a:pPr algn="just" rtl="0" fontAlgn="auto">
              <a:lnSpc>
                <a:spcPts val="4400"/>
              </a:lnSpc>
              <a:spcAft>
                <a:spcPts val="0"/>
              </a:spcAft>
              <a:buFont typeface="Wingdings 2"/>
              <a:buChar char=""/>
              <a:defRPr/>
            </a:pPr>
            <a:r>
              <a:rPr lang="en-US" dirty="0" smtClean="0"/>
              <a:t>True Bacteria (Prokaryotic)</a:t>
            </a:r>
          </a:p>
          <a:p>
            <a:pPr algn="just" rtl="0" fontAlgn="auto">
              <a:lnSpc>
                <a:spcPts val="4400"/>
              </a:lnSpc>
              <a:spcAft>
                <a:spcPts val="0"/>
              </a:spcAft>
              <a:buFont typeface="Wingdings 2"/>
              <a:buChar char=""/>
              <a:defRPr/>
            </a:pPr>
            <a:r>
              <a:rPr lang="en-US" b="1" dirty="0" smtClean="0">
                <a:solidFill>
                  <a:srgbClr val="00B0F0"/>
                </a:solidFill>
              </a:rPr>
              <a:t>Similar to fungi (fungi-like bacteria) </a:t>
            </a:r>
            <a:r>
              <a:rPr lang="en-US" b="1" u="sng" dirty="0" smtClean="0">
                <a:solidFill>
                  <a:srgbClr val="7030A0"/>
                </a:solidFill>
              </a:rPr>
              <a:t>WHY?</a:t>
            </a:r>
          </a:p>
          <a:p>
            <a:pPr marL="514350" indent="-514350" algn="just" rtl="0" fontAlgn="auto">
              <a:lnSpc>
                <a:spcPts val="4400"/>
              </a:lnSpc>
              <a:spcAft>
                <a:spcPts val="0"/>
              </a:spcAft>
              <a:buFont typeface="+mj-lt"/>
              <a:buAutoNum type="arabicPeriod"/>
              <a:defRPr/>
            </a:pPr>
            <a:r>
              <a:rPr lang="en-US" dirty="0" smtClean="0"/>
              <a:t>Clinical infection resembles mycoses</a:t>
            </a:r>
          </a:p>
          <a:p>
            <a:pPr marL="514350" indent="-514350" algn="just" rtl="0" fontAlgn="auto">
              <a:lnSpc>
                <a:spcPts val="4400"/>
              </a:lnSpc>
              <a:spcAft>
                <a:spcPts val="0"/>
              </a:spcAft>
              <a:buFont typeface="+mj-lt"/>
              <a:buAutoNum type="arabicPeriod"/>
              <a:defRPr/>
            </a:pPr>
            <a:r>
              <a:rPr lang="en-US" dirty="0" smtClean="0"/>
              <a:t>Grow on </a:t>
            </a:r>
            <a:r>
              <a:rPr lang="en-US" dirty="0" err="1" smtClean="0"/>
              <a:t>mycotic</a:t>
            </a:r>
            <a:r>
              <a:rPr lang="en-US" dirty="0" smtClean="0"/>
              <a:t> media</a:t>
            </a:r>
          </a:p>
          <a:p>
            <a:pPr marL="514350" indent="-514350" algn="just" rtl="0" fontAlgn="auto">
              <a:lnSpc>
                <a:spcPts val="4400"/>
              </a:lnSpc>
              <a:spcAft>
                <a:spcPts val="0"/>
              </a:spcAft>
              <a:buFont typeface="+mj-lt"/>
              <a:buAutoNum type="arabicPeriod"/>
              <a:defRPr/>
            </a:pPr>
            <a:r>
              <a:rPr lang="en-US" dirty="0" smtClean="0"/>
              <a:t>Grow slowly &gt;48 h</a:t>
            </a:r>
          </a:p>
          <a:p>
            <a:pPr marL="514350" indent="-514350" algn="just" rtl="0" fontAlgn="auto">
              <a:lnSpc>
                <a:spcPts val="4400"/>
              </a:lnSpc>
              <a:spcAft>
                <a:spcPts val="0"/>
              </a:spcAft>
              <a:buFont typeface="+mj-lt"/>
              <a:buAutoNum type="arabicPeriod"/>
              <a:defRPr/>
            </a:pPr>
            <a:r>
              <a:rPr lang="en-US" dirty="0" smtClean="0"/>
              <a:t>Gross colonies resemble fungi</a:t>
            </a:r>
          </a:p>
          <a:p>
            <a:pPr lvl="1" algn="just" rtl="0" fontAlgn="auto">
              <a:lnSpc>
                <a:spcPts val="4400"/>
              </a:lnSpc>
              <a:spcAft>
                <a:spcPts val="0"/>
              </a:spcAft>
              <a:buFont typeface="Wingdings" pitchFamily="2" charset="2"/>
              <a:buChar char="§"/>
              <a:defRPr/>
            </a:pPr>
            <a:r>
              <a:rPr lang="en-US" sz="3200" dirty="0" smtClean="0"/>
              <a:t>(rough, heaped, short aerial filaments)</a:t>
            </a:r>
          </a:p>
          <a:p>
            <a:pPr marL="514350" indent="-514350" algn="just" rtl="0" fontAlgn="auto">
              <a:lnSpc>
                <a:spcPts val="4400"/>
              </a:lnSpc>
              <a:spcAft>
                <a:spcPts val="0"/>
              </a:spcAft>
              <a:buFont typeface="+mj-lt"/>
              <a:buAutoNum type="arabicPeriod"/>
              <a:defRPr/>
            </a:pPr>
            <a:r>
              <a:rPr lang="en-US" dirty="0" smtClean="0"/>
              <a:t>Resemble mycelia microscopically, with branched mycelia in tissue and smears</a:t>
            </a: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386</a:t>
            </a:fld>
            <a:endParaRPr lang="ar-SA" altLang="en-US"/>
          </a:p>
        </p:txBody>
      </p:sp>
    </p:spTree>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algn="ctr" fontAlgn="auto">
              <a:spcAft>
                <a:spcPts val="0"/>
              </a:spcAft>
              <a:defRPr/>
            </a:pPr>
            <a:r>
              <a:rPr lang="en-US" sz="6000" b="1" dirty="0" smtClean="0">
                <a:solidFill>
                  <a:srgbClr val="FF0000"/>
                </a:solidFill>
              </a:rPr>
              <a:t>Fungi vs. Bacteria</a:t>
            </a:r>
            <a:endParaRPr lang="ar-SA" sz="6000" b="1" dirty="0">
              <a:solidFill>
                <a:srgbClr val="FF0000"/>
              </a:solidFill>
            </a:endParaRPr>
          </a:p>
        </p:txBody>
      </p:sp>
      <p:graphicFrame>
        <p:nvGraphicFramePr>
          <p:cNvPr id="4" name="Content Placeholder 3"/>
          <p:cNvGraphicFramePr>
            <a:graphicFrameLocks noGrp="1"/>
          </p:cNvGraphicFramePr>
          <p:nvPr>
            <p:ph idx="1"/>
          </p:nvPr>
        </p:nvGraphicFramePr>
        <p:xfrm>
          <a:off x="152401" y="1490663"/>
          <a:ext cx="8839199" cy="4148098"/>
        </p:xfrm>
        <a:graphic>
          <a:graphicData uri="http://schemas.openxmlformats.org/drawingml/2006/table">
            <a:tbl>
              <a:tblPr rtl="1" firstRow="1" bandRow="1">
                <a:tableStyleId>{5C22544A-7EE6-4342-B048-85BDC9FD1C3A}</a:tableStyleId>
              </a:tblPr>
              <a:tblGrid>
                <a:gridCol w="3156857"/>
                <a:gridCol w="3413760"/>
                <a:gridCol w="2268582"/>
              </a:tblGrid>
              <a:tr h="750948">
                <a:tc>
                  <a:txBody>
                    <a:bodyPr/>
                    <a:lstStyle/>
                    <a:p>
                      <a:pPr algn="just" rtl="0"/>
                      <a:r>
                        <a:rPr lang="en-US" sz="3600" dirty="0" smtClean="0"/>
                        <a:t>Fungi</a:t>
                      </a:r>
                      <a:endParaRPr lang="ar-SA" sz="3600" dirty="0"/>
                    </a:p>
                  </a:txBody>
                  <a:tcPr/>
                </a:tc>
                <a:tc>
                  <a:txBody>
                    <a:bodyPr/>
                    <a:lstStyle/>
                    <a:p>
                      <a:pPr algn="just" rtl="0"/>
                      <a:r>
                        <a:rPr lang="en-US" sz="3600" dirty="0" smtClean="0"/>
                        <a:t>Bacteria</a:t>
                      </a:r>
                      <a:endParaRPr lang="ar-SA" sz="3600" dirty="0"/>
                    </a:p>
                  </a:txBody>
                  <a:tcPr/>
                </a:tc>
                <a:tc>
                  <a:txBody>
                    <a:bodyPr/>
                    <a:lstStyle/>
                    <a:p>
                      <a:pPr algn="just" rtl="0"/>
                      <a:endParaRPr lang="ar-SA" sz="3600" dirty="0"/>
                    </a:p>
                  </a:txBody>
                  <a:tcPr/>
                </a:tc>
              </a:tr>
              <a:tr h="679430">
                <a:tc>
                  <a:txBody>
                    <a:bodyPr/>
                    <a:lstStyle/>
                    <a:p>
                      <a:pPr algn="just" rtl="0"/>
                      <a:r>
                        <a:rPr lang="en-US" sz="2800" dirty="0" smtClean="0"/>
                        <a:t>Eukaryotes</a:t>
                      </a:r>
                      <a:endParaRPr lang="ar-SA" sz="2800" dirty="0"/>
                    </a:p>
                  </a:txBody>
                  <a:tcPr/>
                </a:tc>
                <a:tc>
                  <a:txBody>
                    <a:bodyPr/>
                    <a:lstStyle/>
                    <a:p>
                      <a:pPr algn="just" rtl="0"/>
                      <a:r>
                        <a:rPr lang="en-US" sz="2800" dirty="0" smtClean="0"/>
                        <a:t>Prokaryotes</a:t>
                      </a:r>
                      <a:endParaRPr lang="ar-SA" sz="2800" dirty="0"/>
                    </a:p>
                  </a:txBody>
                  <a:tcPr/>
                </a:tc>
                <a:tc>
                  <a:txBody>
                    <a:bodyPr/>
                    <a:lstStyle/>
                    <a:p>
                      <a:pPr algn="just" rtl="0"/>
                      <a:r>
                        <a:rPr lang="en-US" sz="3000" dirty="0" smtClean="0"/>
                        <a:t>Nucleus</a:t>
                      </a:r>
                      <a:endParaRPr lang="ar-SA" sz="3000" dirty="0"/>
                    </a:p>
                  </a:txBody>
                  <a:tcPr/>
                </a:tc>
              </a:tr>
              <a:tr h="679430">
                <a:tc>
                  <a:txBody>
                    <a:bodyPr/>
                    <a:lstStyle/>
                    <a:p>
                      <a:pPr algn="just" rtl="0"/>
                      <a:r>
                        <a:rPr lang="en-US" sz="2800" baseline="30000" dirty="0" smtClean="0"/>
                        <a:t>*</a:t>
                      </a:r>
                      <a:r>
                        <a:rPr lang="en-US" sz="2800" dirty="0" smtClean="0"/>
                        <a:t>Chitin</a:t>
                      </a:r>
                      <a:endParaRPr lang="ar-SA" sz="2800" dirty="0"/>
                    </a:p>
                  </a:txBody>
                  <a:tcPr/>
                </a:tc>
                <a:tc>
                  <a:txBody>
                    <a:bodyPr/>
                    <a:lstStyle/>
                    <a:p>
                      <a:pPr algn="just" rtl="0"/>
                      <a:r>
                        <a:rPr lang="en-US" sz="2800" dirty="0" smtClean="0"/>
                        <a:t>Peptidoglycan</a:t>
                      </a:r>
                      <a:endParaRPr lang="ar-SA" sz="2800" dirty="0"/>
                    </a:p>
                  </a:txBody>
                  <a:tcPr/>
                </a:tc>
                <a:tc>
                  <a:txBody>
                    <a:bodyPr/>
                    <a:lstStyle/>
                    <a:p>
                      <a:pPr algn="just" rtl="0"/>
                      <a:r>
                        <a:rPr lang="en-US" sz="3000" dirty="0" smtClean="0"/>
                        <a:t>Cell</a:t>
                      </a:r>
                      <a:r>
                        <a:rPr lang="en-US" sz="3000" baseline="0" dirty="0" smtClean="0"/>
                        <a:t> Wall</a:t>
                      </a:r>
                      <a:endParaRPr lang="ar-SA" sz="3000" dirty="0"/>
                    </a:p>
                  </a:txBody>
                  <a:tcPr/>
                </a:tc>
              </a:tr>
              <a:tr h="679430">
                <a:tc>
                  <a:txBody>
                    <a:bodyPr/>
                    <a:lstStyle/>
                    <a:p>
                      <a:pPr algn="just" rtl="0"/>
                      <a:r>
                        <a:rPr kumimoji="0" lang="en-US" sz="2800" b="0" i="0" kern="1200" dirty="0" err="1" smtClean="0">
                          <a:solidFill>
                            <a:schemeClr val="dk1"/>
                          </a:solidFill>
                          <a:latin typeface="+mn-lt"/>
                          <a:ea typeface="+mn-ea"/>
                          <a:cs typeface="+mn-cs"/>
                        </a:rPr>
                        <a:t>Heterotrophs</a:t>
                      </a:r>
                      <a:endParaRPr lang="ar-SA" sz="2800" dirty="0"/>
                    </a:p>
                  </a:txBody>
                  <a:tcPr/>
                </a:tc>
                <a:tc>
                  <a:txBody>
                    <a:bodyPr/>
                    <a:lstStyle/>
                    <a:p>
                      <a:pPr algn="just" rtl="0"/>
                      <a:r>
                        <a:rPr kumimoji="0" lang="en-US" sz="2800" b="0" i="0" kern="1200" dirty="0" smtClean="0">
                          <a:solidFill>
                            <a:schemeClr val="dk1"/>
                          </a:solidFill>
                          <a:latin typeface="+mn-lt"/>
                          <a:ea typeface="+mn-ea"/>
                          <a:cs typeface="+mn-cs"/>
                        </a:rPr>
                        <a:t>Auto- or </a:t>
                      </a:r>
                      <a:r>
                        <a:rPr kumimoji="0" lang="en-US" sz="2800" b="0" i="0" kern="1200" dirty="0" err="1" smtClean="0">
                          <a:solidFill>
                            <a:schemeClr val="dk1"/>
                          </a:solidFill>
                          <a:latin typeface="+mn-lt"/>
                          <a:ea typeface="+mn-ea"/>
                          <a:cs typeface="+mn-cs"/>
                        </a:rPr>
                        <a:t>Heterotrophs</a:t>
                      </a:r>
                      <a:endParaRPr lang="ar-SA" sz="2800" dirty="0"/>
                    </a:p>
                  </a:txBody>
                  <a:tcPr/>
                </a:tc>
                <a:tc>
                  <a:txBody>
                    <a:bodyPr/>
                    <a:lstStyle/>
                    <a:p>
                      <a:pPr algn="just" rtl="0"/>
                      <a:r>
                        <a:rPr lang="en-US" sz="3000" dirty="0" smtClean="0"/>
                        <a:t>Nutrition</a:t>
                      </a:r>
                      <a:endParaRPr lang="ar-SA" sz="3000" dirty="0"/>
                    </a:p>
                  </a:txBody>
                  <a:tcPr/>
                </a:tc>
              </a:tr>
              <a:tr h="679430">
                <a:tc>
                  <a:txBody>
                    <a:bodyPr/>
                    <a:lstStyle/>
                    <a:p>
                      <a:pPr algn="just" rtl="0"/>
                      <a:r>
                        <a:rPr kumimoji="0" lang="en-US" sz="2700" b="0" i="0" kern="1200" dirty="0" smtClean="0">
                          <a:solidFill>
                            <a:schemeClr val="dk1"/>
                          </a:solidFill>
                          <a:latin typeface="+mn-lt"/>
                          <a:ea typeface="+mn-ea"/>
                          <a:cs typeface="+mn-cs"/>
                        </a:rPr>
                        <a:t>Sexually &amp; asexually</a:t>
                      </a:r>
                      <a:endParaRPr lang="ar-SA" sz="2700" dirty="0"/>
                    </a:p>
                  </a:txBody>
                  <a:tcPr/>
                </a:tc>
                <a:tc>
                  <a:txBody>
                    <a:bodyPr/>
                    <a:lstStyle/>
                    <a:p>
                      <a:pPr algn="just" rtl="0"/>
                      <a:r>
                        <a:rPr kumimoji="0" lang="en-US" sz="2800" b="0" i="0" kern="1200" dirty="0" smtClean="0">
                          <a:solidFill>
                            <a:schemeClr val="dk1"/>
                          </a:solidFill>
                          <a:latin typeface="+mn-lt"/>
                          <a:ea typeface="+mn-ea"/>
                          <a:cs typeface="+mn-cs"/>
                        </a:rPr>
                        <a:t> Binary fission</a:t>
                      </a:r>
                      <a:endParaRPr lang="ar-SA" sz="2800" dirty="0"/>
                    </a:p>
                  </a:txBody>
                  <a:tcPr/>
                </a:tc>
                <a:tc>
                  <a:txBody>
                    <a:bodyPr/>
                    <a:lstStyle/>
                    <a:p>
                      <a:pPr algn="just" rtl="0"/>
                      <a:r>
                        <a:rPr lang="en-US" sz="2900" dirty="0" smtClean="0"/>
                        <a:t>Reproduction</a:t>
                      </a:r>
                      <a:endParaRPr lang="ar-SA" sz="2900" dirty="0"/>
                    </a:p>
                  </a:txBody>
                  <a:tcPr/>
                </a:tc>
              </a:tr>
              <a:tr h="679430">
                <a:tc>
                  <a:txBody>
                    <a:bodyPr/>
                    <a:lstStyle/>
                    <a:p>
                      <a:pPr algn="just" rtl="0"/>
                      <a:r>
                        <a:rPr lang="en-US" sz="2800" dirty="0" err="1" smtClean="0"/>
                        <a:t>Aspergillus</a:t>
                      </a:r>
                      <a:endParaRPr lang="ar-SA" sz="2800" dirty="0"/>
                    </a:p>
                  </a:txBody>
                  <a:tcPr/>
                </a:tc>
                <a:tc>
                  <a:txBody>
                    <a:bodyPr/>
                    <a:lstStyle/>
                    <a:p>
                      <a:pPr algn="just" rtl="0"/>
                      <a:r>
                        <a:rPr lang="en-US" sz="2800" dirty="0" smtClean="0"/>
                        <a:t>E. coli</a:t>
                      </a:r>
                      <a:endParaRPr lang="ar-SA" sz="2800" dirty="0"/>
                    </a:p>
                  </a:txBody>
                  <a:tcPr/>
                </a:tc>
                <a:tc>
                  <a:txBody>
                    <a:bodyPr/>
                    <a:lstStyle/>
                    <a:p>
                      <a:pPr algn="just" rtl="0"/>
                      <a:r>
                        <a:rPr lang="en-US" sz="3000" dirty="0" smtClean="0"/>
                        <a:t>Example</a:t>
                      </a:r>
                      <a:endParaRPr lang="ar-SA" sz="3000" dirty="0"/>
                    </a:p>
                  </a:txBody>
                  <a:tcPr/>
                </a:tc>
              </a:tr>
            </a:tbl>
          </a:graphicData>
        </a:graphic>
      </p:graphicFrame>
      <p:sp>
        <p:nvSpPr>
          <p:cNvPr id="15393" name="Rectangle 4"/>
          <p:cNvSpPr>
            <a:spLocks noChangeArrowheads="1"/>
          </p:cNvSpPr>
          <p:nvPr/>
        </p:nvSpPr>
        <p:spPr bwMode="auto">
          <a:xfrm>
            <a:off x="381000" y="5953125"/>
            <a:ext cx="7848600" cy="523875"/>
          </a:xfrm>
          <a:prstGeom prst="rect">
            <a:avLst/>
          </a:prstGeom>
          <a:noFill/>
          <a:ln w="9525">
            <a:noFill/>
            <a:miter lim="800000"/>
            <a:headEnd/>
            <a:tailEnd/>
          </a:ln>
        </p:spPr>
        <p:txBody>
          <a:bodyPr>
            <a:spAutoFit/>
          </a:bodyPr>
          <a:lstStyle/>
          <a:p>
            <a:pPr lvl="1" algn="just" rtl="0">
              <a:buFont typeface="Arial" pitchFamily="34" charset="0"/>
              <a:buChar char="•"/>
            </a:pPr>
            <a:r>
              <a:rPr lang="en-US" sz="2800">
                <a:latin typeface="Franklin Gothic Book" pitchFamily="34" charset="0"/>
                <a:cs typeface="Tahoma" pitchFamily="34" charset="0"/>
              </a:rPr>
              <a:t>Chitin is not found in any other microorganisms</a:t>
            </a: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387</a:t>
            </a:fld>
            <a:endParaRPr lang="ar-SA" altLang="en-US"/>
          </a:p>
        </p:txBody>
      </p:sp>
    </p:spTree>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6000" b="1" dirty="0" smtClean="0">
                <a:solidFill>
                  <a:srgbClr val="FF0000"/>
                </a:solidFill>
              </a:rPr>
              <a:t>Types of fungi</a:t>
            </a:r>
            <a:endParaRPr lang="ar-SA" sz="6000" b="1" dirty="0">
              <a:solidFill>
                <a:srgbClr val="FF0000"/>
              </a:solidFill>
            </a:endParaRPr>
          </a:p>
        </p:txBody>
      </p:sp>
      <p:sp>
        <p:nvSpPr>
          <p:cNvPr id="3" name="Content Placeholder 2"/>
          <p:cNvSpPr>
            <a:spLocks noGrp="1"/>
          </p:cNvSpPr>
          <p:nvPr>
            <p:ph idx="1"/>
          </p:nvPr>
        </p:nvSpPr>
        <p:spPr>
          <a:xfrm>
            <a:off x="304800" y="1295400"/>
            <a:ext cx="8686800" cy="5257800"/>
          </a:xfrm>
        </p:spPr>
        <p:txBody>
          <a:bodyPr>
            <a:noAutofit/>
          </a:bodyPr>
          <a:lstStyle/>
          <a:p>
            <a:pPr marL="514350" indent="-514350" algn="just" rtl="0" fontAlgn="auto">
              <a:lnSpc>
                <a:spcPts val="5800"/>
              </a:lnSpc>
              <a:spcAft>
                <a:spcPts val="0"/>
              </a:spcAft>
              <a:buFont typeface="+mj-lt"/>
              <a:buAutoNum type="arabicPeriod"/>
              <a:defRPr/>
            </a:pPr>
            <a:r>
              <a:rPr lang="en-US" sz="4000" b="1" dirty="0" err="1" smtClean="0">
                <a:solidFill>
                  <a:srgbClr val="7030A0"/>
                </a:solidFill>
              </a:rPr>
              <a:t>Multicellular</a:t>
            </a:r>
            <a:r>
              <a:rPr lang="en-US" sz="4000" b="1" dirty="0" smtClean="0">
                <a:solidFill>
                  <a:srgbClr val="7030A0"/>
                </a:solidFill>
              </a:rPr>
              <a:t>: </a:t>
            </a:r>
            <a:r>
              <a:rPr lang="en-US" sz="4000" b="1" dirty="0" smtClean="0">
                <a:solidFill>
                  <a:schemeClr val="accent2"/>
                </a:solidFill>
              </a:rPr>
              <a:t>Molds</a:t>
            </a:r>
            <a:r>
              <a:rPr lang="en-US" sz="4000" dirty="0" smtClean="0"/>
              <a:t>- filamentous</a:t>
            </a:r>
          </a:p>
          <a:p>
            <a:pPr lvl="1" algn="just" rtl="0" fontAlgn="auto">
              <a:lnSpc>
                <a:spcPts val="5800"/>
              </a:lnSpc>
              <a:spcAft>
                <a:spcPts val="0"/>
              </a:spcAft>
              <a:buFont typeface="Wingdings 2"/>
              <a:buChar char=""/>
              <a:defRPr/>
            </a:pPr>
            <a:r>
              <a:rPr lang="en-US" sz="4000" i="1" dirty="0" err="1" smtClean="0"/>
              <a:t>Penicillium</a:t>
            </a:r>
            <a:r>
              <a:rPr lang="en-US" sz="4000" dirty="0" smtClean="0"/>
              <a:t>, </a:t>
            </a:r>
            <a:r>
              <a:rPr lang="en-US" sz="4000" i="1" dirty="0" err="1" smtClean="0"/>
              <a:t>Aspergillus</a:t>
            </a:r>
            <a:endParaRPr lang="en-US" sz="4000" dirty="0" smtClean="0"/>
          </a:p>
          <a:p>
            <a:pPr marL="514350" indent="-514350" algn="just" rtl="0" fontAlgn="auto">
              <a:lnSpc>
                <a:spcPts val="5800"/>
              </a:lnSpc>
              <a:spcAft>
                <a:spcPts val="0"/>
              </a:spcAft>
              <a:buFont typeface="+mj-lt"/>
              <a:buAutoNum type="arabicPeriod"/>
              <a:defRPr/>
            </a:pPr>
            <a:r>
              <a:rPr lang="en-US" sz="4000" b="1" dirty="0" smtClean="0">
                <a:solidFill>
                  <a:srgbClr val="7030A0"/>
                </a:solidFill>
              </a:rPr>
              <a:t>Unicellular: </a:t>
            </a:r>
            <a:r>
              <a:rPr lang="en-US" sz="4000" b="1" dirty="0" smtClean="0">
                <a:solidFill>
                  <a:schemeClr val="accent2"/>
                </a:solidFill>
              </a:rPr>
              <a:t>Yeasts</a:t>
            </a:r>
          </a:p>
          <a:p>
            <a:pPr marL="914400" lvl="1" indent="-514350" algn="just" rtl="0" fontAlgn="auto">
              <a:lnSpc>
                <a:spcPts val="5800"/>
              </a:lnSpc>
              <a:spcAft>
                <a:spcPts val="0"/>
              </a:spcAft>
              <a:buFont typeface="Wingdings 2"/>
              <a:buChar char=""/>
              <a:defRPr/>
            </a:pPr>
            <a:r>
              <a:rPr lang="en-US" sz="3600" b="1" dirty="0" smtClean="0"/>
              <a:t>Candida, Cryptococcus</a:t>
            </a:r>
          </a:p>
          <a:p>
            <a:pPr marL="514350" indent="-514350" algn="just" rtl="0" fontAlgn="auto">
              <a:lnSpc>
                <a:spcPts val="5800"/>
              </a:lnSpc>
              <a:spcAft>
                <a:spcPts val="0"/>
              </a:spcAft>
              <a:buFont typeface="+mj-lt"/>
              <a:buAutoNum type="arabicPeriod"/>
              <a:defRPr/>
            </a:pPr>
            <a:r>
              <a:rPr lang="en-US" sz="4000" b="1" dirty="0" smtClean="0">
                <a:solidFill>
                  <a:srgbClr val="7030A0"/>
                </a:solidFill>
              </a:rPr>
              <a:t>Dimorphic Fungi</a:t>
            </a:r>
          </a:p>
          <a:p>
            <a:pPr marL="914400" lvl="1" indent="-514350" algn="just" rtl="0" fontAlgn="auto">
              <a:lnSpc>
                <a:spcPts val="5800"/>
              </a:lnSpc>
              <a:spcAft>
                <a:spcPts val="0"/>
              </a:spcAft>
              <a:buFont typeface="Wingdings 2"/>
              <a:buChar char=""/>
              <a:defRPr/>
            </a:pPr>
            <a:r>
              <a:rPr lang="en-US" sz="3600" b="1" dirty="0" err="1" smtClean="0"/>
              <a:t>Dermatophytes</a:t>
            </a:r>
            <a:r>
              <a:rPr lang="en-US" sz="3600" b="1" dirty="0" smtClean="0"/>
              <a:t>, </a:t>
            </a:r>
            <a:r>
              <a:rPr lang="en-US" sz="3600" b="1" i="1" dirty="0" err="1" smtClean="0"/>
              <a:t>Histoplasma</a:t>
            </a:r>
            <a:endParaRPr lang="en-US" sz="3600" b="1" i="1" dirty="0" smtClean="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388</a:t>
            </a:fld>
            <a:endParaRPr lang="ar-SA" altLang="en-US"/>
          </a:p>
        </p:txBody>
      </p:sp>
    </p:spTree>
  </p:cSld>
  <p:clrMapOvr>
    <a:masterClrMapping/>
  </p:clrMapOvr>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latin typeface="Franklin Gothic Book" pitchFamily="34" charset="0"/>
              <a:cs typeface="Tahoma" pitchFamily="34" charset="0"/>
            </a:endParaRPr>
          </a:p>
        </p:txBody>
      </p:sp>
      <p:sp>
        <p:nvSpPr>
          <p:cNvPr id="17411"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latin typeface="Franklin Gothic Book" pitchFamily="34" charset="0"/>
              <a:cs typeface="Tahoma" pitchFamily="34" charset="0"/>
            </a:endParaRPr>
          </a:p>
        </p:txBody>
      </p:sp>
      <p:sp>
        <p:nvSpPr>
          <p:cNvPr id="17412"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latin typeface="Franklin Gothic Book" pitchFamily="34" charset="0"/>
              <a:cs typeface="Tahoma" pitchFamily="34" charset="0"/>
            </a:endParaRPr>
          </a:p>
        </p:txBody>
      </p:sp>
      <p:sp>
        <p:nvSpPr>
          <p:cNvPr id="17413"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latin typeface="Franklin Gothic Book" pitchFamily="34" charset="0"/>
              <a:cs typeface="Tahoma" pitchFamily="34" charset="0"/>
            </a:endParaRPr>
          </a:p>
        </p:txBody>
      </p:sp>
      <p:sp>
        <p:nvSpPr>
          <p:cNvPr id="34822" name="Rectangle 6"/>
          <p:cNvSpPr>
            <a:spLocks noGrp="1" noChangeArrowheads="1"/>
          </p:cNvSpPr>
          <p:nvPr>
            <p:ph type="title"/>
          </p:nvPr>
        </p:nvSpPr>
        <p:spPr>
          <a:xfrm>
            <a:off x="304800" y="152400"/>
            <a:ext cx="8686800" cy="838200"/>
          </a:xfrm>
        </p:spPr>
        <p:txBody>
          <a:bodyPr>
            <a:noAutofit/>
          </a:bodyPr>
          <a:lstStyle/>
          <a:p>
            <a:pPr algn="ctr" rtl="0" fontAlgn="auto">
              <a:spcAft>
                <a:spcPts val="0"/>
              </a:spcAft>
              <a:defRPr/>
            </a:pPr>
            <a:r>
              <a:rPr lang="en-US" altLang="en-US" sz="6000" dirty="0">
                <a:solidFill>
                  <a:srgbClr val="FF0000"/>
                </a:solidFill>
              </a:rPr>
              <a:t>YEAST</a:t>
            </a:r>
          </a:p>
        </p:txBody>
      </p:sp>
      <p:sp>
        <p:nvSpPr>
          <p:cNvPr id="34823" name="Rectangle 7"/>
          <p:cNvSpPr>
            <a:spLocks noGrp="1" noChangeArrowheads="1"/>
          </p:cNvSpPr>
          <p:nvPr>
            <p:ph idx="1"/>
          </p:nvPr>
        </p:nvSpPr>
        <p:spPr>
          <a:xfrm>
            <a:off x="304800" y="1143000"/>
            <a:ext cx="8686800" cy="5410200"/>
          </a:xfrm>
        </p:spPr>
        <p:txBody>
          <a:bodyPr>
            <a:normAutofit lnSpcReduction="10000"/>
          </a:bodyPr>
          <a:lstStyle/>
          <a:p>
            <a:pPr algn="just" rtl="0" fontAlgn="auto">
              <a:lnSpc>
                <a:spcPct val="150000"/>
              </a:lnSpc>
              <a:spcAft>
                <a:spcPts val="0"/>
              </a:spcAft>
              <a:buFont typeface="Wingdings 2"/>
              <a:buChar char=""/>
              <a:defRPr/>
            </a:pPr>
            <a:r>
              <a:rPr lang="en-US" altLang="en-US" sz="3600" dirty="0"/>
              <a:t>Facultative Anaerobes</a:t>
            </a:r>
          </a:p>
          <a:p>
            <a:pPr algn="just" rtl="0" fontAlgn="auto">
              <a:lnSpc>
                <a:spcPct val="150000"/>
              </a:lnSpc>
              <a:spcAft>
                <a:spcPts val="0"/>
              </a:spcAft>
              <a:buFont typeface="Wingdings 2"/>
              <a:buChar char=""/>
              <a:defRPr/>
            </a:pPr>
            <a:r>
              <a:rPr lang="en-US" altLang="en-US" sz="3600" dirty="0"/>
              <a:t>Fermentation=ethanol and CO</a:t>
            </a:r>
            <a:r>
              <a:rPr lang="en-US" altLang="en-US" sz="3600" baseline="-25000" dirty="0"/>
              <a:t>2</a:t>
            </a:r>
          </a:p>
          <a:p>
            <a:pPr algn="just" rtl="0" fontAlgn="auto">
              <a:lnSpc>
                <a:spcPct val="150000"/>
              </a:lnSpc>
              <a:spcAft>
                <a:spcPts val="0"/>
              </a:spcAft>
              <a:buFont typeface="Wingdings 2"/>
              <a:buChar char=""/>
              <a:defRPr/>
            </a:pPr>
            <a:r>
              <a:rPr lang="en-US" altLang="en-US" sz="3600" dirty="0"/>
              <a:t>Non-filamentous unicellular fungi</a:t>
            </a:r>
          </a:p>
          <a:p>
            <a:pPr lvl="1" algn="just" rtl="0" fontAlgn="auto">
              <a:lnSpc>
                <a:spcPct val="150000"/>
              </a:lnSpc>
              <a:spcAft>
                <a:spcPts val="0"/>
              </a:spcAft>
              <a:buFont typeface="Wingdings 2"/>
              <a:buChar char=""/>
              <a:defRPr/>
            </a:pPr>
            <a:r>
              <a:rPr lang="en-US" altLang="en-US" sz="3600" dirty="0"/>
              <a:t>Spherical or oval</a:t>
            </a:r>
          </a:p>
          <a:p>
            <a:pPr algn="just" rtl="0" fontAlgn="auto">
              <a:lnSpc>
                <a:spcPct val="150000"/>
              </a:lnSpc>
              <a:spcAft>
                <a:spcPts val="0"/>
              </a:spcAft>
              <a:buFont typeface="Wingdings 2"/>
              <a:buChar char=""/>
              <a:defRPr/>
            </a:pPr>
            <a:r>
              <a:rPr lang="en-US" altLang="en-US" sz="3600" dirty="0" smtClean="0"/>
              <a:t>Reproduction by</a:t>
            </a:r>
            <a:endParaRPr lang="en-US" altLang="en-US" sz="3600" dirty="0"/>
          </a:p>
          <a:p>
            <a:pPr lvl="1" algn="just" rtl="0" fontAlgn="auto">
              <a:lnSpc>
                <a:spcPct val="150000"/>
              </a:lnSpc>
              <a:spcAft>
                <a:spcPts val="0"/>
              </a:spcAft>
              <a:buFont typeface="Wingdings 2"/>
              <a:buChar char=""/>
              <a:defRPr/>
            </a:pPr>
            <a:r>
              <a:rPr lang="en-US" altLang="en-US" sz="3600" dirty="0" smtClean="0"/>
              <a:t>Fission </a:t>
            </a:r>
            <a:r>
              <a:rPr lang="en-US" altLang="en-US" sz="3600" dirty="0"/>
              <a:t>or </a:t>
            </a:r>
            <a:r>
              <a:rPr lang="en-US" altLang="en-US" sz="3600" dirty="0" smtClean="0"/>
              <a:t>budding</a:t>
            </a:r>
            <a:endParaRPr lang="en-US" altLang="en-US" sz="3600" dirty="0"/>
          </a:p>
          <a:p>
            <a:pPr lvl="1" algn="just" rtl="0" fontAlgn="auto">
              <a:lnSpc>
                <a:spcPct val="150000"/>
              </a:lnSpc>
              <a:spcAft>
                <a:spcPts val="0"/>
              </a:spcAft>
              <a:buFont typeface="Wingdings 2"/>
              <a:buChar char=""/>
              <a:defRPr/>
            </a:pPr>
            <a:endParaRPr lang="en-US" altLang="en-US" sz="3600" dirty="0"/>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389</a:t>
            </a:fld>
            <a:endParaRPr lang="ar-SA" altLang="en-US"/>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US" altLang="en-US" sz="4300" b="1" smtClean="0">
                <a:solidFill>
                  <a:srgbClr val="002060"/>
                </a:solidFill>
                <a:cs typeface="Arial" pitchFamily="34" charset="0"/>
              </a:rPr>
              <a:t>INFECTIOUS DISEASES</a:t>
            </a:r>
            <a:endParaRPr lang="en-US" altLang="en-US" sz="4300" smtClean="0">
              <a:solidFill>
                <a:srgbClr val="002060"/>
              </a:solidFill>
            </a:endParaRPr>
          </a:p>
        </p:txBody>
      </p:sp>
      <p:sp>
        <p:nvSpPr>
          <p:cNvPr id="58371" name="Content Placeholder 1"/>
          <p:cNvSpPr>
            <a:spLocks noGrp="1"/>
          </p:cNvSpPr>
          <p:nvPr>
            <p:ph idx="1"/>
          </p:nvPr>
        </p:nvSpPr>
        <p:spPr>
          <a:xfrm>
            <a:off x="304800" y="1143000"/>
            <a:ext cx="8610600" cy="5410200"/>
          </a:xfrm>
        </p:spPr>
        <p:txBody>
          <a:bodyPr/>
          <a:lstStyle/>
          <a:p>
            <a:pPr algn="just" eaLnBrk="1" hangingPunct="1">
              <a:lnSpc>
                <a:spcPts val="2400"/>
              </a:lnSpc>
            </a:pPr>
            <a:r>
              <a:rPr lang="en-US" altLang="en-US" sz="2800" b="1" dirty="0" smtClean="0">
                <a:solidFill>
                  <a:srgbClr val="FF0000"/>
                </a:solidFill>
              </a:rPr>
              <a:t>Community acquired infection:</a:t>
            </a:r>
            <a:r>
              <a:rPr lang="en-US" altLang="en-US" sz="2800" dirty="0" smtClean="0">
                <a:solidFill>
                  <a:srgbClr val="FF0000"/>
                </a:solidFill>
              </a:rPr>
              <a:t> </a:t>
            </a:r>
          </a:p>
          <a:p>
            <a:pPr lvl="1" algn="just" eaLnBrk="1" hangingPunct="1">
              <a:lnSpc>
                <a:spcPts val="2400"/>
              </a:lnSpc>
            </a:pPr>
            <a:r>
              <a:rPr lang="en-US" altLang="en-US" dirty="0" smtClean="0"/>
              <a:t>Infection contracted outside of a health care setting or present on admission</a:t>
            </a:r>
          </a:p>
          <a:p>
            <a:pPr lvl="1" algn="just" eaLnBrk="1" hangingPunct="1">
              <a:lnSpc>
                <a:spcPts val="2400"/>
              </a:lnSpc>
            </a:pPr>
            <a:r>
              <a:rPr lang="en-US" altLang="en-US" sz="2600" dirty="0" smtClean="0"/>
              <a:t>CA respiratory infection commonly involve </a:t>
            </a:r>
            <a:r>
              <a:rPr lang="en-US" altLang="en-US" sz="2600" i="1" dirty="0" smtClean="0"/>
              <a:t>H. </a:t>
            </a:r>
            <a:r>
              <a:rPr lang="en-US" altLang="en-US" sz="2600" i="1" dirty="0" err="1" smtClean="0"/>
              <a:t>influenzae</a:t>
            </a:r>
            <a:r>
              <a:rPr lang="en-US" altLang="en-US" sz="2600" i="1" dirty="0" smtClean="0"/>
              <a:t>, S. pneumoniae</a:t>
            </a:r>
            <a:r>
              <a:rPr lang="en-US" altLang="en-US" sz="2600" dirty="0" smtClean="0"/>
              <a:t>, usually more antibiotic sensitive </a:t>
            </a:r>
          </a:p>
          <a:p>
            <a:pPr algn="just" eaLnBrk="1" hangingPunct="1">
              <a:lnSpc>
                <a:spcPts val="2400"/>
              </a:lnSpc>
            </a:pPr>
            <a:r>
              <a:rPr lang="en-US" altLang="en-US" sz="2800" b="1" dirty="0" smtClean="0">
                <a:solidFill>
                  <a:srgbClr val="FF0000"/>
                </a:solidFill>
              </a:rPr>
              <a:t>Nosocomial infection:</a:t>
            </a:r>
            <a:r>
              <a:rPr lang="en-US" altLang="en-US" sz="2800" dirty="0" smtClean="0">
                <a:solidFill>
                  <a:srgbClr val="FF0000"/>
                </a:solidFill>
              </a:rPr>
              <a:t> </a:t>
            </a:r>
            <a:r>
              <a:rPr lang="en-US" altLang="en-US" sz="2800" dirty="0" smtClean="0"/>
              <a:t>acquired in hospital</a:t>
            </a:r>
          </a:p>
          <a:p>
            <a:pPr lvl="1" algn="just" eaLnBrk="1" hangingPunct="1">
              <a:lnSpc>
                <a:spcPts val="2400"/>
              </a:lnSpc>
            </a:pPr>
            <a:r>
              <a:rPr lang="en-US" altLang="en-US" noProof="1" smtClean="0"/>
              <a:t>not present in the host prior to admission</a:t>
            </a:r>
          </a:p>
          <a:p>
            <a:pPr lvl="1" algn="just" eaLnBrk="1" hangingPunct="1">
              <a:lnSpc>
                <a:spcPts val="2400"/>
              </a:lnSpc>
            </a:pPr>
            <a:r>
              <a:rPr lang="en-US" altLang="en-US" noProof="1" smtClean="0"/>
              <a:t>generally occurring within 72 hours of admission</a:t>
            </a:r>
          </a:p>
          <a:p>
            <a:pPr lvl="1" algn="just" eaLnBrk="1" hangingPunct="1">
              <a:lnSpc>
                <a:spcPts val="2400"/>
              </a:lnSpc>
            </a:pPr>
            <a:r>
              <a:rPr lang="en-US" altLang="en-US" dirty="0" smtClean="0"/>
              <a:t>e.g. Pseudomonas, Hepatitis B</a:t>
            </a:r>
          </a:p>
          <a:p>
            <a:pPr algn="just" eaLnBrk="1" hangingPunct="1">
              <a:lnSpc>
                <a:spcPts val="2400"/>
              </a:lnSpc>
            </a:pPr>
            <a:r>
              <a:rPr lang="en-US" altLang="en-US" sz="2800" b="1" dirty="0" smtClean="0">
                <a:solidFill>
                  <a:srgbClr val="FF0000"/>
                </a:solidFill>
              </a:rPr>
              <a:t>Zoonotic infection:</a:t>
            </a:r>
            <a:r>
              <a:rPr lang="en-US" altLang="en-US" sz="2800" dirty="0" smtClean="0">
                <a:solidFill>
                  <a:srgbClr val="FF0000"/>
                </a:solidFill>
              </a:rPr>
              <a:t> </a:t>
            </a:r>
            <a:r>
              <a:rPr lang="en-US" altLang="en-US" sz="2800" dirty="0" smtClean="0"/>
              <a:t>transmitted under natural conditions from vertebrate into man e.g. brucellosis, plague,, anthrax and T.B. </a:t>
            </a:r>
          </a:p>
          <a:p>
            <a:pPr algn="just" eaLnBrk="1" hangingPunct="1">
              <a:lnSpc>
                <a:spcPts val="2400"/>
              </a:lnSpc>
            </a:pPr>
            <a:r>
              <a:rPr lang="en-US" altLang="en-US" sz="2800" b="1" dirty="0" smtClean="0">
                <a:solidFill>
                  <a:srgbClr val="FF0000"/>
                </a:solidFill>
              </a:rPr>
              <a:t>Occupational infection:</a:t>
            </a:r>
            <a:r>
              <a:rPr lang="en-US" altLang="en-US" sz="2800" dirty="0" smtClean="0">
                <a:solidFill>
                  <a:srgbClr val="FF0000"/>
                </a:solidFill>
              </a:rPr>
              <a:t> </a:t>
            </a:r>
            <a:r>
              <a:rPr lang="en-US" altLang="en-US" sz="2800" dirty="0" smtClean="0"/>
              <a:t>associated with certain profession, usually zoonotic e.g. Brucellosis, anthrax</a:t>
            </a:r>
            <a:r>
              <a:rPr lang="en-US" altLang="en-US" sz="2800" dirty="0" smtClean="0">
                <a:cs typeface="Arial" pitchFamily="34" charset="0"/>
              </a:rPr>
              <a:t/>
            </a:r>
            <a:br>
              <a:rPr lang="en-US" altLang="en-US" sz="2800" dirty="0" smtClean="0">
                <a:cs typeface="Arial" pitchFamily="34" charset="0"/>
              </a:rPr>
            </a:br>
            <a:r>
              <a:rPr lang="en-US" altLang="en-US" sz="2800" dirty="0" smtClean="0">
                <a:cs typeface="Arial" pitchFamily="34" charset="0"/>
              </a:rPr>
              <a:t/>
            </a:r>
            <a:br>
              <a:rPr lang="en-US" altLang="en-US" sz="2800" dirty="0" smtClean="0">
                <a:cs typeface="Arial" pitchFamily="34" charset="0"/>
              </a:rPr>
            </a:br>
            <a:endParaRPr lang="en-US" altLang="en-US" sz="2800" dirty="0" smtClean="0">
              <a:cs typeface="Arial" pitchFamily="34" charset="0"/>
            </a:endParaRPr>
          </a:p>
        </p:txBody>
      </p:sp>
      <p:sp>
        <p:nvSpPr>
          <p:cNvPr id="58373"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8374" name="Slide Number Placeholder 3"/>
          <p:cNvSpPr>
            <a:spLocks noGrp="1"/>
          </p:cNvSpPr>
          <p:nvPr>
            <p:ph type="sldNum" sz="quarter" idx="12"/>
          </p:nvPr>
        </p:nvSpPr>
        <p:spPr bwMode="auto">
          <a:noFill/>
          <a:ln>
            <a:miter lim="800000"/>
            <a:headEnd/>
            <a:tailEnd/>
          </a:ln>
        </p:spPr>
        <p:txBody>
          <a:bodyPr/>
          <a:lstStyle/>
          <a:p>
            <a:fld id="{D33B41F3-3EC2-4CEB-8025-1449ADA4718D}" type="slidenum">
              <a:rPr lang="ar-SA" altLang="en-US" smtClean="0">
                <a:cs typeface="Calibri" pitchFamily="34" charset="0"/>
              </a:rPr>
              <a:pPr/>
              <a:t>39</a:t>
            </a:fld>
            <a:endParaRPr lang="ar-SA" altLang="en-US" smtClean="0">
              <a:cs typeface="Calibri" pitchFamily="34" charset="0"/>
            </a:endParaRPr>
          </a:p>
        </p:txBody>
      </p:sp>
    </p:spTree>
    <p:extLst>
      <p:ext uri="{BB962C8B-B14F-4D97-AF65-F5344CB8AC3E}">
        <p14:creationId xmlns:p14="http://schemas.microsoft.com/office/powerpoint/2010/main" val="1385272847"/>
      </p:ext>
    </p:extLst>
  </p:cSld>
  <p:clrMapOvr>
    <a:masterClrMapping/>
  </p:clrMapOvr>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latin typeface="Franklin Gothic Book" pitchFamily="34" charset="0"/>
              <a:cs typeface="Tahoma" pitchFamily="34" charset="0"/>
            </a:endParaRPr>
          </a:p>
        </p:txBody>
      </p:sp>
      <p:sp>
        <p:nvSpPr>
          <p:cNvPr id="18435"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latin typeface="Franklin Gothic Book" pitchFamily="34" charset="0"/>
              <a:cs typeface="Tahoma" pitchFamily="34" charset="0"/>
            </a:endParaRPr>
          </a:p>
        </p:txBody>
      </p:sp>
      <p:sp>
        <p:nvSpPr>
          <p:cNvPr id="18436"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latin typeface="Franklin Gothic Book" pitchFamily="34" charset="0"/>
              <a:cs typeface="Tahoma" pitchFamily="34" charset="0"/>
            </a:endParaRPr>
          </a:p>
        </p:txBody>
      </p:sp>
      <p:sp>
        <p:nvSpPr>
          <p:cNvPr id="18437"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latin typeface="Franklin Gothic Book" pitchFamily="34" charset="0"/>
              <a:cs typeface="Tahoma" pitchFamily="34" charset="0"/>
            </a:endParaRPr>
          </a:p>
        </p:txBody>
      </p:sp>
      <p:sp>
        <p:nvSpPr>
          <p:cNvPr id="38918" name="Rectangle 6"/>
          <p:cNvSpPr>
            <a:spLocks noGrp="1" noChangeArrowheads="1"/>
          </p:cNvSpPr>
          <p:nvPr>
            <p:ph type="title"/>
          </p:nvPr>
        </p:nvSpPr>
        <p:spPr>
          <a:xfrm>
            <a:off x="304800" y="76200"/>
            <a:ext cx="8686800" cy="838200"/>
          </a:xfrm>
        </p:spPr>
        <p:txBody>
          <a:bodyPr>
            <a:noAutofit/>
          </a:bodyPr>
          <a:lstStyle/>
          <a:p>
            <a:pPr algn="ctr" rtl="0" fontAlgn="auto">
              <a:spcAft>
                <a:spcPts val="0"/>
              </a:spcAft>
              <a:defRPr/>
            </a:pPr>
            <a:r>
              <a:rPr lang="en-US" altLang="en-US" sz="6000" dirty="0">
                <a:solidFill>
                  <a:srgbClr val="FF0000"/>
                </a:solidFill>
              </a:rPr>
              <a:t>DIMORPHIC FUNGI</a:t>
            </a:r>
          </a:p>
        </p:txBody>
      </p:sp>
      <p:sp>
        <p:nvSpPr>
          <p:cNvPr id="18439" name="Rectangle 7"/>
          <p:cNvSpPr>
            <a:spLocks noGrp="1" noChangeArrowheads="1"/>
          </p:cNvSpPr>
          <p:nvPr>
            <p:ph idx="1"/>
          </p:nvPr>
        </p:nvSpPr>
        <p:spPr>
          <a:xfrm>
            <a:off x="304800" y="1219200"/>
            <a:ext cx="8686800" cy="5334000"/>
          </a:xfrm>
        </p:spPr>
        <p:txBody>
          <a:bodyPr/>
          <a:lstStyle/>
          <a:p>
            <a:pPr algn="just" rtl="0">
              <a:lnSpc>
                <a:spcPts val="4900"/>
              </a:lnSpc>
              <a:buFont typeface="Wingdings" pitchFamily="2" charset="2"/>
              <a:buChar char="§"/>
            </a:pPr>
            <a:r>
              <a:rPr lang="en-US" altLang="en-US" sz="3600" smtClean="0">
                <a:cs typeface="Tahoma" pitchFamily="34" charset="0"/>
              </a:rPr>
              <a:t>Growth as a mold or as a yeast</a:t>
            </a:r>
          </a:p>
          <a:p>
            <a:pPr algn="just" rtl="0">
              <a:lnSpc>
                <a:spcPts val="4900"/>
              </a:lnSpc>
              <a:buFont typeface="Wingdings" pitchFamily="2" charset="2"/>
              <a:buChar char="§"/>
            </a:pPr>
            <a:r>
              <a:rPr lang="en-US" altLang="en-US" sz="3600" smtClean="0">
                <a:cs typeface="Tahoma" pitchFamily="34" charset="0"/>
              </a:rPr>
              <a:t>Most pathogenic fungi are dimorphic fungi</a:t>
            </a:r>
          </a:p>
          <a:p>
            <a:pPr algn="just" rtl="0">
              <a:lnSpc>
                <a:spcPts val="4900"/>
              </a:lnSpc>
              <a:buFont typeface="Wingdings" pitchFamily="2" charset="2"/>
              <a:buChar char="§"/>
            </a:pPr>
            <a:r>
              <a:rPr lang="en-US" altLang="en-US" sz="3600" smtClean="0">
                <a:cs typeface="Tahoma" pitchFamily="34" charset="0"/>
              </a:rPr>
              <a:t>At 37</a:t>
            </a:r>
            <a:r>
              <a:rPr lang="en-US" altLang="en-US" sz="3600" b="1" baseline="30000" smtClean="0">
                <a:cs typeface="Tahoma" pitchFamily="34" charset="0"/>
              </a:rPr>
              <a:t>o</a:t>
            </a:r>
            <a:r>
              <a:rPr lang="en-US" altLang="en-US" sz="3600" smtClean="0">
                <a:cs typeface="Tahoma" pitchFamily="34" charset="0"/>
              </a:rPr>
              <a:t> C yeast-like</a:t>
            </a:r>
          </a:p>
          <a:p>
            <a:pPr algn="just" rtl="0">
              <a:lnSpc>
                <a:spcPts val="4900"/>
              </a:lnSpc>
              <a:buFont typeface="Wingdings" pitchFamily="2" charset="2"/>
              <a:buChar char="§"/>
            </a:pPr>
            <a:r>
              <a:rPr lang="en-US" altLang="en-US" sz="3600" smtClean="0">
                <a:cs typeface="Tahoma" pitchFamily="34" charset="0"/>
              </a:rPr>
              <a:t>At 25</a:t>
            </a:r>
            <a:r>
              <a:rPr lang="en-US" altLang="en-US" sz="3600" b="1" baseline="30000" smtClean="0">
                <a:cs typeface="Tahoma" pitchFamily="34" charset="0"/>
              </a:rPr>
              <a:t>o </a:t>
            </a:r>
            <a:r>
              <a:rPr lang="en-US" altLang="en-US" sz="3600" smtClean="0">
                <a:cs typeface="Tahoma" pitchFamily="34" charset="0"/>
              </a:rPr>
              <a:t>C mold-like</a:t>
            </a:r>
          </a:p>
          <a:p>
            <a:pPr algn="just" rtl="0">
              <a:lnSpc>
                <a:spcPts val="4900"/>
              </a:lnSpc>
              <a:buFont typeface="Wingdings" pitchFamily="2" charset="2"/>
              <a:buChar char="§"/>
            </a:pPr>
            <a:r>
              <a:rPr lang="en-US" altLang="en-US" sz="3600" smtClean="0">
                <a:cs typeface="Tahoma" pitchFamily="34" charset="0"/>
              </a:rPr>
              <a:t>Can also occur with changes in CO</a:t>
            </a:r>
            <a:r>
              <a:rPr lang="en-US" altLang="en-US" sz="3600" baseline="-25000" smtClean="0">
                <a:cs typeface="Tahoma" pitchFamily="34" charset="0"/>
              </a:rPr>
              <a:t>2</a:t>
            </a:r>
          </a:p>
          <a:p>
            <a:pPr algn="just" rtl="0">
              <a:lnSpc>
                <a:spcPts val="4900"/>
              </a:lnSpc>
              <a:buFont typeface="Wingdings" pitchFamily="2" charset="2"/>
              <a:buChar char="§"/>
            </a:pPr>
            <a:r>
              <a:rPr lang="en-US" altLang="en-US" sz="3600" smtClean="0">
                <a:cs typeface="Tahoma" pitchFamily="34" charset="0"/>
              </a:rPr>
              <a:t>Fungi grow differently in tissue vs nature/culture; often dictated by temp</a:t>
            </a: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390</a:t>
            </a:fld>
            <a:endParaRPr lang="ar-SA" altLang="en-US"/>
          </a:p>
        </p:txBody>
      </p:sp>
    </p:spTree>
  </p:cSld>
  <p:clrMapOvr>
    <a:masterClrMapping/>
  </p:clrMapOvr>
  <p:transition spd="slow"/>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5400" b="1" dirty="0" smtClean="0">
                <a:solidFill>
                  <a:srgbClr val="FF0000"/>
                </a:solidFill>
              </a:rPr>
              <a:t>Basic structure of fungi</a:t>
            </a:r>
            <a:endParaRPr lang="ar-SA" sz="5400" dirty="0">
              <a:solidFill>
                <a:srgbClr val="FF0000"/>
              </a:solidFill>
            </a:endParaRPr>
          </a:p>
        </p:txBody>
      </p:sp>
      <p:sp>
        <p:nvSpPr>
          <p:cNvPr id="3" name="Content Placeholder 2"/>
          <p:cNvSpPr>
            <a:spLocks noGrp="1"/>
          </p:cNvSpPr>
          <p:nvPr>
            <p:ph idx="1"/>
          </p:nvPr>
        </p:nvSpPr>
        <p:spPr>
          <a:xfrm>
            <a:off x="228600" y="1371600"/>
            <a:ext cx="8839200" cy="5257800"/>
          </a:xfrm>
        </p:spPr>
        <p:txBody>
          <a:bodyPr>
            <a:noAutofit/>
          </a:bodyPr>
          <a:lstStyle/>
          <a:p>
            <a:pPr marL="514350" indent="-514350" algn="just" rtl="0" fontAlgn="auto">
              <a:lnSpc>
                <a:spcPts val="2700"/>
              </a:lnSpc>
              <a:spcAft>
                <a:spcPts val="0"/>
              </a:spcAft>
              <a:buFont typeface="+mj-lt"/>
              <a:buAutoNum type="arabicPeriod"/>
              <a:defRPr/>
            </a:pPr>
            <a:r>
              <a:rPr lang="en-US" b="1" dirty="0" err="1" smtClean="0">
                <a:solidFill>
                  <a:srgbClr val="7030A0"/>
                </a:solidFill>
                <a:cs typeface="Times New Roman" pitchFamily="18" charset="0"/>
              </a:rPr>
              <a:t>Hyphae</a:t>
            </a:r>
            <a:endParaRPr lang="en-US" b="1" dirty="0" smtClean="0">
              <a:solidFill>
                <a:srgbClr val="7030A0"/>
              </a:solidFill>
              <a:cs typeface="Times New Roman" pitchFamily="18" charset="0"/>
            </a:endParaRPr>
          </a:p>
          <a:p>
            <a:pPr algn="just" rtl="0" fontAlgn="auto">
              <a:lnSpc>
                <a:spcPts val="2700"/>
              </a:lnSpc>
              <a:spcAft>
                <a:spcPts val="0"/>
              </a:spcAft>
              <a:buFont typeface="Wingdings 2"/>
              <a:buChar char=""/>
              <a:defRPr/>
            </a:pPr>
            <a:r>
              <a:rPr lang="en-US" dirty="0" smtClean="0"/>
              <a:t>Main body of most fungi is made up of fine, </a:t>
            </a:r>
            <a:r>
              <a:rPr lang="en-US" dirty="0" smtClean="0">
                <a:cs typeface="Times New Roman" pitchFamily="18" charset="0"/>
              </a:rPr>
              <a:t>Cylindrical, </a:t>
            </a:r>
            <a:r>
              <a:rPr lang="en-US" dirty="0" smtClean="0"/>
              <a:t>branching threads called </a:t>
            </a:r>
            <a:r>
              <a:rPr lang="en-US" b="1" dirty="0" err="1" smtClean="0"/>
              <a:t>hyphae</a:t>
            </a:r>
            <a:endParaRPr lang="en-US" dirty="0" smtClean="0"/>
          </a:p>
          <a:p>
            <a:pPr algn="just" rtl="0" fontAlgn="auto">
              <a:lnSpc>
                <a:spcPts val="2700"/>
              </a:lnSpc>
              <a:spcAft>
                <a:spcPts val="0"/>
              </a:spcAft>
              <a:buFont typeface="Wingdings 2"/>
              <a:buChar char=""/>
              <a:defRPr/>
            </a:pPr>
            <a:r>
              <a:rPr lang="en-US" sz="3100" dirty="0" smtClean="0">
                <a:cs typeface="Times New Roman" pitchFamily="18" charset="0"/>
              </a:rPr>
              <a:t>Tubular cell wall filled with cytoplasm &amp; organelles  </a:t>
            </a:r>
          </a:p>
          <a:p>
            <a:pPr algn="just" rtl="0" fontAlgn="auto">
              <a:lnSpc>
                <a:spcPts val="2700"/>
              </a:lnSpc>
              <a:spcAft>
                <a:spcPts val="0"/>
              </a:spcAft>
              <a:buFont typeface="Wingdings 2"/>
              <a:buChar char=""/>
              <a:defRPr/>
            </a:pPr>
            <a:r>
              <a:rPr lang="en-US" dirty="0" smtClean="0">
                <a:cs typeface="Times New Roman" pitchFamily="18" charset="0"/>
              </a:rPr>
              <a:t>Most </a:t>
            </a:r>
            <a:r>
              <a:rPr lang="en-US" dirty="0" err="1" smtClean="0">
                <a:cs typeface="Times New Roman" pitchFamily="18" charset="0"/>
              </a:rPr>
              <a:t>hyphae</a:t>
            </a:r>
            <a:r>
              <a:rPr lang="en-US" dirty="0" smtClean="0">
                <a:cs typeface="Times New Roman" pitchFamily="18" charset="0"/>
              </a:rPr>
              <a:t> are 2-10 </a:t>
            </a:r>
            <a:r>
              <a:rPr lang="en-US" dirty="0" smtClean="0">
                <a:cs typeface="Times New Roman" pitchFamily="18" charset="0"/>
                <a:sym typeface="Symbol" pitchFamily="18" charset="2"/>
              </a:rPr>
              <a:t>m </a:t>
            </a:r>
            <a:r>
              <a:rPr lang="en-US" dirty="0" smtClean="0">
                <a:cs typeface="Times New Roman" pitchFamily="18" charset="0"/>
              </a:rPr>
              <a:t>diameter</a:t>
            </a:r>
            <a:endParaRPr lang="en-US" dirty="0" smtClean="0"/>
          </a:p>
          <a:p>
            <a:pPr marL="514350" indent="-514350" algn="just" rtl="0" fontAlgn="auto">
              <a:lnSpc>
                <a:spcPts val="2700"/>
              </a:lnSpc>
              <a:spcAft>
                <a:spcPts val="0"/>
              </a:spcAft>
              <a:buFont typeface="+mj-lt"/>
              <a:buAutoNum type="arabicPeriod" startAt="2"/>
              <a:defRPr/>
            </a:pPr>
            <a:r>
              <a:rPr lang="en-US" b="1" dirty="0" smtClean="0">
                <a:solidFill>
                  <a:srgbClr val="7030A0"/>
                </a:solidFill>
              </a:rPr>
              <a:t>Mycelia</a:t>
            </a:r>
          </a:p>
          <a:p>
            <a:pPr algn="just" rtl="0" fontAlgn="auto">
              <a:lnSpc>
                <a:spcPts val="2700"/>
              </a:lnSpc>
              <a:spcAft>
                <a:spcPts val="0"/>
              </a:spcAft>
              <a:buFont typeface="Wingdings 2"/>
              <a:buChar char=""/>
              <a:defRPr/>
            </a:pPr>
            <a:r>
              <a:rPr lang="en-US" sz="2900" dirty="0" smtClean="0"/>
              <a:t>When formed of many cells, cellular units connect together (intertwining) to form long filamentous</a:t>
            </a:r>
          </a:p>
          <a:p>
            <a:pPr marL="571500" indent="-514350" algn="just" rtl="0" fontAlgn="auto">
              <a:lnSpc>
                <a:spcPts val="2700"/>
              </a:lnSpc>
              <a:spcAft>
                <a:spcPts val="0"/>
              </a:spcAft>
              <a:buFont typeface="+mj-lt"/>
              <a:buAutoNum type="alphaUcPeriod"/>
              <a:defRPr/>
            </a:pPr>
            <a:r>
              <a:rPr lang="en-US" b="1" dirty="0" smtClean="0">
                <a:solidFill>
                  <a:srgbClr val="7030A0"/>
                </a:solidFill>
              </a:rPr>
              <a:t>Aerial mycelium</a:t>
            </a:r>
            <a:r>
              <a:rPr lang="en-US" dirty="0" smtClean="0">
                <a:solidFill>
                  <a:srgbClr val="7030A0"/>
                </a:solidFill>
              </a:rPr>
              <a:t> </a:t>
            </a:r>
          </a:p>
          <a:p>
            <a:pPr lvl="1" algn="just" rtl="0" fontAlgn="auto">
              <a:lnSpc>
                <a:spcPts val="2700"/>
              </a:lnSpc>
              <a:spcAft>
                <a:spcPts val="0"/>
              </a:spcAft>
              <a:buFont typeface="Wingdings 2"/>
              <a:buChar char=""/>
              <a:defRPr/>
            </a:pPr>
            <a:r>
              <a:rPr lang="en-US" sz="3200" dirty="0" smtClean="0"/>
              <a:t>Part projects above the surface of medium</a:t>
            </a:r>
          </a:p>
          <a:p>
            <a:pPr marL="571500" indent="-514350" algn="just" rtl="0" fontAlgn="auto">
              <a:lnSpc>
                <a:spcPts val="2700"/>
              </a:lnSpc>
              <a:spcAft>
                <a:spcPts val="0"/>
              </a:spcAft>
              <a:buFont typeface="+mj-lt"/>
              <a:buAutoNum type="alphaUcPeriod"/>
              <a:defRPr/>
            </a:pPr>
            <a:r>
              <a:rPr lang="en-US" b="1" dirty="0" smtClean="0">
                <a:solidFill>
                  <a:srgbClr val="7030A0"/>
                </a:solidFill>
              </a:rPr>
              <a:t>Vegetative mycelium</a:t>
            </a:r>
            <a:r>
              <a:rPr lang="en-US" dirty="0" smtClean="0">
                <a:solidFill>
                  <a:srgbClr val="7030A0"/>
                </a:solidFill>
              </a:rPr>
              <a:t> </a:t>
            </a:r>
            <a:endParaRPr lang="en-US" b="1" dirty="0" smtClean="0">
              <a:solidFill>
                <a:srgbClr val="7030A0"/>
              </a:solidFill>
            </a:endParaRPr>
          </a:p>
          <a:p>
            <a:pPr lvl="1" algn="just" rtl="0" fontAlgn="auto">
              <a:lnSpc>
                <a:spcPts val="2700"/>
              </a:lnSpc>
              <a:spcAft>
                <a:spcPts val="0"/>
              </a:spcAft>
              <a:buFont typeface="Wingdings 2"/>
              <a:buChar char=""/>
              <a:defRPr/>
            </a:pPr>
            <a:r>
              <a:rPr lang="en-US" sz="3200" dirty="0" smtClean="0"/>
              <a:t>Part penetrate into medium and absorb food</a:t>
            </a:r>
          </a:p>
          <a:p>
            <a:pPr algn="just" rtl="0" fontAlgn="auto">
              <a:lnSpc>
                <a:spcPts val="2700"/>
              </a:lnSpc>
              <a:spcAft>
                <a:spcPts val="0"/>
              </a:spcAft>
              <a:buFont typeface="Wingdings 2"/>
              <a:buChar char=""/>
              <a:defRPr/>
            </a:pPr>
            <a:endParaRPr lang="ar-SA" dirty="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391</a:t>
            </a:fld>
            <a:endParaRPr lang="ar-SA" altLang="en-US"/>
          </a:p>
        </p:txBody>
      </p:sp>
    </p:spTree>
  </p:cSld>
  <p:clrMapOvr>
    <a:masterClrMapping/>
  </p:clrMapOvr>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04800" y="152400"/>
            <a:ext cx="8686800" cy="838200"/>
          </a:xfrm>
        </p:spPr>
        <p:txBody>
          <a:bodyPr>
            <a:noAutofit/>
          </a:bodyPr>
          <a:lstStyle/>
          <a:p>
            <a:pPr algn="ctr" rtl="0" fontAlgn="auto">
              <a:spcAft>
                <a:spcPts val="0"/>
              </a:spcAft>
              <a:defRPr/>
            </a:pPr>
            <a:r>
              <a:rPr lang="en-US" sz="5200" b="1" dirty="0" smtClean="0">
                <a:solidFill>
                  <a:srgbClr val="FF0000"/>
                </a:solidFill>
              </a:rPr>
              <a:t>Basic structure of fungi</a:t>
            </a:r>
            <a:endParaRPr lang="en-US" sz="5200" dirty="0" smtClean="0">
              <a:solidFill>
                <a:srgbClr val="FF0000"/>
              </a:solidFill>
            </a:endParaRPr>
          </a:p>
        </p:txBody>
      </p:sp>
      <p:sp>
        <p:nvSpPr>
          <p:cNvPr id="20483" name="Rectangle 3"/>
          <p:cNvSpPr>
            <a:spLocks noGrp="1" noChangeArrowheads="1"/>
          </p:cNvSpPr>
          <p:nvPr>
            <p:ph idx="1"/>
          </p:nvPr>
        </p:nvSpPr>
        <p:spPr>
          <a:xfrm>
            <a:off x="304800" y="1143000"/>
            <a:ext cx="8686800" cy="5562600"/>
          </a:xfrm>
        </p:spPr>
        <p:txBody>
          <a:bodyPr/>
          <a:lstStyle/>
          <a:p>
            <a:pPr algn="just" rtl="0"/>
            <a:r>
              <a:rPr lang="en-US" b="1" smtClean="0">
                <a:solidFill>
                  <a:srgbClr val="7030A0"/>
                </a:solidFill>
                <a:cs typeface="Times New Roman" pitchFamily="18" charset="0"/>
              </a:rPr>
              <a:t>Septa</a:t>
            </a:r>
            <a:r>
              <a:rPr lang="en-US" smtClean="0">
                <a:cs typeface="Times New Roman" pitchFamily="18" charset="0"/>
              </a:rPr>
              <a:t>—regular cross-walls formed in hyphae</a:t>
            </a:r>
          </a:p>
          <a:p>
            <a:pPr algn="just" rtl="0"/>
            <a:r>
              <a:rPr lang="en-US" b="1" smtClean="0">
                <a:solidFill>
                  <a:srgbClr val="0070C0"/>
                </a:solidFill>
                <a:cs typeface="Times New Roman" pitchFamily="18" charset="0"/>
              </a:rPr>
              <a:t>Septate: </a:t>
            </a:r>
            <a:r>
              <a:rPr lang="en-US" smtClean="0">
                <a:cs typeface="Times New Roman" pitchFamily="18" charset="0"/>
              </a:rPr>
              <a:t>Hyphae with septa - or</a:t>
            </a:r>
            <a:endParaRPr lang="en-US" b="1" smtClean="0">
              <a:solidFill>
                <a:srgbClr val="0070C0"/>
              </a:solidFill>
              <a:cs typeface="Times New Roman" pitchFamily="18" charset="0"/>
            </a:endParaRPr>
          </a:p>
          <a:p>
            <a:pPr algn="just" rtl="0"/>
            <a:r>
              <a:rPr lang="en-US" b="1" smtClean="0">
                <a:solidFill>
                  <a:srgbClr val="0070C0"/>
                </a:solidFill>
                <a:cs typeface="Times New Roman" pitchFamily="18" charset="0"/>
              </a:rPr>
              <a:t>Aseptate</a:t>
            </a:r>
            <a:r>
              <a:rPr lang="en-US" smtClean="0">
                <a:solidFill>
                  <a:srgbClr val="0070C0"/>
                </a:solidFill>
                <a:cs typeface="Times New Roman" pitchFamily="18" charset="0"/>
              </a:rPr>
              <a:t> or </a:t>
            </a:r>
            <a:r>
              <a:rPr lang="en-US" b="1" smtClean="0">
                <a:solidFill>
                  <a:srgbClr val="0070C0"/>
                </a:solidFill>
                <a:cs typeface="Times New Roman" pitchFamily="18" charset="0"/>
              </a:rPr>
              <a:t>coenocytic</a:t>
            </a:r>
            <a:r>
              <a:rPr lang="en-US" smtClean="0">
                <a:cs typeface="Times New Roman" pitchFamily="18" charset="0"/>
              </a:rPr>
              <a:t>: Lacking septa except to delimit reproductive structures &amp; aging hyphae</a:t>
            </a:r>
            <a:endParaRPr lang="en-US" b="1" smtClean="0">
              <a:solidFill>
                <a:srgbClr val="0070C0"/>
              </a:solidFill>
              <a:cs typeface="Times New Roman" pitchFamily="18" charset="0"/>
            </a:endParaRPr>
          </a:p>
          <a:p>
            <a:pPr algn="just" rtl="0"/>
            <a:r>
              <a:rPr lang="en-US" b="1" smtClean="0">
                <a:solidFill>
                  <a:srgbClr val="0070C0"/>
                </a:solidFill>
                <a:cs typeface="Times New Roman" pitchFamily="18" charset="0"/>
              </a:rPr>
              <a:t>Primary septa</a:t>
            </a:r>
            <a:r>
              <a:rPr lang="en-US" smtClean="0">
                <a:solidFill>
                  <a:srgbClr val="0070C0"/>
                </a:solidFill>
                <a:cs typeface="Times New Roman" pitchFamily="18" charset="0"/>
              </a:rPr>
              <a:t>: </a:t>
            </a:r>
            <a:r>
              <a:rPr lang="en-US" smtClean="0">
                <a:cs typeface="Times New Roman" pitchFamily="18" charset="0"/>
              </a:rPr>
              <a:t>Formed as a process of hyphal extension &amp; generally have a septal pore, which allows for cytoplasmic &amp; organelle movement</a:t>
            </a:r>
            <a:endParaRPr lang="en-US" b="1" smtClean="0">
              <a:cs typeface="Times New Roman" pitchFamily="18" charset="0"/>
            </a:endParaRPr>
          </a:p>
          <a:p>
            <a:pPr algn="just" rtl="0"/>
            <a:r>
              <a:rPr lang="en-US" b="1" smtClean="0">
                <a:solidFill>
                  <a:srgbClr val="0070C0"/>
                </a:solidFill>
                <a:cs typeface="Times New Roman" pitchFamily="18" charset="0"/>
              </a:rPr>
              <a:t>Secondary</a:t>
            </a:r>
            <a:r>
              <a:rPr lang="en-US" smtClean="0">
                <a:solidFill>
                  <a:srgbClr val="0070C0"/>
                </a:solidFill>
                <a:cs typeface="Times New Roman" pitchFamily="18" charset="0"/>
              </a:rPr>
              <a:t> or </a:t>
            </a:r>
            <a:r>
              <a:rPr lang="en-US" b="1" smtClean="0">
                <a:solidFill>
                  <a:srgbClr val="0070C0"/>
                </a:solidFill>
                <a:cs typeface="Times New Roman" pitchFamily="18" charset="0"/>
              </a:rPr>
              <a:t>adventitious</a:t>
            </a:r>
            <a:r>
              <a:rPr lang="en-US" smtClean="0">
                <a:solidFill>
                  <a:srgbClr val="0070C0"/>
                </a:solidFill>
                <a:cs typeface="Times New Roman" pitchFamily="18" charset="0"/>
              </a:rPr>
              <a:t> </a:t>
            </a:r>
            <a:r>
              <a:rPr lang="en-US" smtClean="0">
                <a:cs typeface="Times New Roman" pitchFamily="18" charset="0"/>
              </a:rPr>
              <a:t>septa are imperforate, formed to wall off ageing parts of the mycelium</a:t>
            </a:r>
            <a:endParaRPr lang="en-US" b="1" smtClean="0">
              <a:cs typeface="Times New Roman" pitchFamily="18" charset="0"/>
            </a:endParaRPr>
          </a:p>
          <a:p>
            <a:pPr algn="just" rtl="0"/>
            <a:endParaRPr lang="en-US" smtClean="0">
              <a:cs typeface="Tahoma" pitchFamily="34"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392</a:t>
            </a:fld>
            <a:endParaRPr lang="ar-SA" altLang="en-US"/>
          </a:p>
        </p:txBody>
      </p:sp>
    </p:spTree>
  </p:cSld>
  <p:clrMapOvr>
    <a:masterClrMapping/>
  </p:clrMapOvr>
  <p:timing>
    <p:tnLst>
      <p:par>
        <p:cTn id="1" dur="indefinite" restart="never" nodeType="tmRoot"/>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algn="ctr" rtl="0" fontAlgn="auto">
              <a:spcAft>
                <a:spcPts val="0"/>
              </a:spcAft>
              <a:defRPr/>
            </a:pPr>
            <a:r>
              <a:rPr lang="en-US" sz="6000" b="1" dirty="0" smtClean="0">
                <a:solidFill>
                  <a:srgbClr val="FF0000"/>
                </a:solidFill>
              </a:rPr>
              <a:t>Reproduction</a:t>
            </a:r>
            <a:endParaRPr lang="ar-SA" sz="6000" b="1" dirty="0">
              <a:solidFill>
                <a:srgbClr val="FF0000"/>
              </a:solidFill>
            </a:endParaRPr>
          </a:p>
        </p:txBody>
      </p:sp>
      <p:sp>
        <p:nvSpPr>
          <p:cNvPr id="21507" name="Content Placeholder 2"/>
          <p:cNvSpPr>
            <a:spLocks noGrp="1"/>
          </p:cNvSpPr>
          <p:nvPr>
            <p:ph idx="1"/>
          </p:nvPr>
        </p:nvSpPr>
        <p:spPr>
          <a:xfrm>
            <a:off x="304800" y="1295400"/>
            <a:ext cx="8686800" cy="5181600"/>
          </a:xfrm>
        </p:spPr>
        <p:txBody>
          <a:bodyPr/>
          <a:lstStyle/>
          <a:p>
            <a:pPr algn="just" rtl="0">
              <a:lnSpc>
                <a:spcPct val="150000"/>
              </a:lnSpc>
            </a:pPr>
            <a:r>
              <a:rPr lang="en-US" sz="3600" smtClean="0">
                <a:cs typeface="Tahoma" pitchFamily="34" charset="0"/>
              </a:rPr>
              <a:t>Propagate via </a:t>
            </a:r>
            <a:r>
              <a:rPr lang="en-US" sz="3600" b="1" u="sng" smtClean="0">
                <a:solidFill>
                  <a:srgbClr val="7030A0"/>
                </a:solidFill>
                <a:cs typeface="Tahoma" pitchFamily="34" charset="0"/>
              </a:rPr>
              <a:t>formation of spores</a:t>
            </a:r>
          </a:p>
          <a:p>
            <a:pPr algn="just" rtl="0">
              <a:lnSpc>
                <a:spcPct val="150000"/>
              </a:lnSpc>
            </a:pPr>
            <a:r>
              <a:rPr lang="en-US" sz="3600" b="1" u="sng" smtClean="0">
                <a:solidFill>
                  <a:srgbClr val="7030A0"/>
                </a:solidFill>
                <a:cs typeface="Tahoma" pitchFamily="34" charset="0"/>
              </a:rPr>
              <a:t>Sexual and asexual spores</a:t>
            </a:r>
          </a:p>
          <a:p>
            <a:pPr algn="just" rtl="0">
              <a:lnSpc>
                <a:spcPct val="150000"/>
              </a:lnSpc>
            </a:pPr>
            <a:r>
              <a:rPr lang="en-US" sz="3600" b="1" smtClean="0">
                <a:solidFill>
                  <a:srgbClr val="0070C0"/>
                </a:solidFill>
                <a:cs typeface="Tahoma" pitchFamily="34" charset="0"/>
              </a:rPr>
              <a:t>The shape and type of spores are</a:t>
            </a:r>
          </a:p>
          <a:p>
            <a:pPr lvl="1" algn="just" rtl="0">
              <a:lnSpc>
                <a:spcPct val="150000"/>
              </a:lnSpc>
            </a:pPr>
            <a:r>
              <a:rPr lang="en-US" sz="3300" smtClean="0">
                <a:cs typeface="Tahoma" pitchFamily="34" charset="0"/>
              </a:rPr>
              <a:t>Different from one type of fungi to another</a:t>
            </a:r>
          </a:p>
          <a:p>
            <a:pPr lvl="1" algn="just" rtl="0">
              <a:lnSpc>
                <a:spcPct val="150000"/>
              </a:lnSpc>
            </a:pPr>
            <a:r>
              <a:rPr lang="en-US" sz="3300" smtClean="0">
                <a:cs typeface="Tahoma" pitchFamily="34" charset="0"/>
              </a:rPr>
              <a:t>Important in the classification &amp; identification of different species of fungi</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393</a:t>
            </a:fld>
            <a:endParaRPr lang="ar-SA" altLang="en-US"/>
          </a:p>
        </p:txBody>
      </p:sp>
    </p:spTree>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xfrm>
            <a:off x="304800" y="152400"/>
            <a:ext cx="8686800" cy="838200"/>
          </a:xfrm>
        </p:spPr>
        <p:txBody>
          <a:bodyPr>
            <a:noAutofit/>
          </a:bodyPr>
          <a:lstStyle/>
          <a:p>
            <a:pPr algn="ctr" rtl="0" fontAlgn="auto">
              <a:spcAft>
                <a:spcPts val="0"/>
              </a:spcAft>
              <a:defRPr/>
            </a:pPr>
            <a:r>
              <a:rPr lang="en-US" sz="6000" dirty="0" smtClean="0">
                <a:solidFill>
                  <a:srgbClr val="FF0000"/>
                </a:solidFill>
              </a:rPr>
              <a:t>Asexual spore</a:t>
            </a:r>
          </a:p>
        </p:txBody>
      </p:sp>
      <p:sp>
        <p:nvSpPr>
          <p:cNvPr id="22531" name="Rectangle 3"/>
          <p:cNvSpPr>
            <a:spLocks noGrp="1" noChangeArrowheads="1"/>
          </p:cNvSpPr>
          <p:nvPr>
            <p:ph idx="1"/>
          </p:nvPr>
        </p:nvSpPr>
        <p:spPr>
          <a:xfrm>
            <a:off x="304800" y="1524000"/>
            <a:ext cx="8686800" cy="5151438"/>
          </a:xfrm>
        </p:spPr>
        <p:txBody>
          <a:bodyPr/>
          <a:lstStyle/>
          <a:p>
            <a:pPr algn="just" rtl="0">
              <a:lnSpc>
                <a:spcPct val="150000"/>
              </a:lnSpc>
            </a:pPr>
            <a:r>
              <a:rPr lang="en-US" sz="3600" b="1" smtClean="0">
                <a:solidFill>
                  <a:srgbClr val="7030A0"/>
                </a:solidFill>
                <a:cs typeface="Tahoma" pitchFamily="34" charset="0"/>
              </a:rPr>
              <a:t>Conidiospore</a:t>
            </a:r>
          </a:p>
          <a:p>
            <a:pPr algn="just" rtl="0">
              <a:lnSpc>
                <a:spcPct val="150000"/>
              </a:lnSpc>
            </a:pPr>
            <a:r>
              <a:rPr lang="en-US" smtClean="0">
                <a:cs typeface="Tahoma" pitchFamily="34" charset="0"/>
              </a:rPr>
              <a:t>Multiple (chains) or single spores formed at the end of an aerial hypha </a:t>
            </a:r>
          </a:p>
          <a:p>
            <a:pPr algn="just" rtl="0">
              <a:lnSpc>
                <a:spcPct val="150000"/>
              </a:lnSpc>
            </a:pPr>
            <a:r>
              <a:rPr lang="en-US" smtClean="0">
                <a:cs typeface="Tahoma" pitchFamily="34" charset="0"/>
              </a:rPr>
              <a:t>Not enclosed by a SAC</a:t>
            </a:r>
          </a:p>
          <a:p>
            <a:pPr lvl="1" algn="just" rtl="0">
              <a:lnSpc>
                <a:spcPct val="75000"/>
              </a:lnSpc>
            </a:pPr>
            <a:r>
              <a:rPr lang="en-US" sz="3200" i="1" smtClean="0">
                <a:cs typeface="Tahoma" pitchFamily="34" charset="0"/>
              </a:rPr>
              <a:t>Aspergillus</a:t>
            </a:r>
            <a:r>
              <a:rPr lang="en-US" sz="3200" smtClean="0">
                <a:cs typeface="Tahoma" pitchFamily="34" charset="0"/>
              </a:rPr>
              <a:t> spp.</a:t>
            </a:r>
          </a:p>
          <a:p>
            <a:pPr lvl="1" algn="just" rtl="0">
              <a:lnSpc>
                <a:spcPct val="75000"/>
              </a:lnSpc>
            </a:pPr>
            <a:r>
              <a:rPr lang="en-US" sz="3200" i="1" smtClean="0">
                <a:cs typeface="Tahoma" pitchFamily="34" charset="0"/>
              </a:rPr>
              <a:t>Penicillium</a:t>
            </a:r>
            <a:r>
              <a:rPr lang="en-US" sz="3200" smtClean="0">
                <a:cs typeface="Tahoma" pitchFamily="34" charset="0"/>
              </a:rPr>
              <a:t> spp</a:t>
            </a:r>
          </a:p>
          <a:p>
            <a:pPr algn="just" rtl="0">
              <a:lnSpc>
                <a:spcPct val="150000"/>
              </a:lnSpc>
            </a:pPr>
            <a:r>
              <a:rPr lang="en-US" b="1" smtClean="0">
                <a:solidFill>
                  <a:srgbClr val="0070C0"/>
                </a:solidFill>
                <a:cs typeface="Tahoma" pitchFamily="34" charset="0"/>
              </a:rPr>
              <a:t>Conidiophore</a:t>
            </a:r>
            <a:r>
              <a:rPr lang="en-US" smtClean="0">
                <a:cs typeface="Tahoma" pitchFamily="34" charset="0"/>
              </a:rPr>
              <a:t>: filament that forms Conidospore</a:t>
            </a:r>
          </a:p>
        </p:txBody>
      </p:sp>
      <p:pic>
        <p:nvPicPr>
          <p:cNvPr id="22532" name="Picture 1"/>
          <p:cNvPicPr>
            <a:picLocks noChangeAspect="1" noChangeArrowheads="1"/>
          </p:cNvPicPr>
          <p:nvPr/>
        </p:nvPicPr>
        <p:blipFill>
          <a:blip r:embed="rId2" cstate="print"/>
          <a:srcRect/>
          <a:stretch>
            <a:fillRect/>
          </a:stretch>
        </p:blipFill>
        <p:spPr bwMode="auto">
          <a:xfrm>
            <a:off x="6172200" y="3124200"/>
            <a:ext cx="2703513" cy="28194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394</a:t>
            </a:fld>
            <a:endParaRPr lang="ar-SA" altLang="en-US"/>
          </a:p>
        </p:txBody>
      </p:sp>
    </p:spTree>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xfrm>
            <a:off x="304800" y="152400"/>
            <a:ext cx="8686800" cy="838200"/>
          </a:xfrm>
        </p:spPr>
        <p:txBody>
          <a:bodyPr>
            <a:noAutofit/>
          </a:bodyPr>
          <a:lstStyle/>
          <a:p>
            <a:pPr algn="ctr" rtl="0" fontAlgn="auto">
              <a:spcAft>
                <a:spcPts val="0"/>
              </a:spcAft>
              <a:defRPr/>
            </a:pPr>
            <a:r>
              <a:rPr lang="en-US" sz="6000" b="1" dirty="0" err="1" smtClean="0">
                <a:solidFill>
                  <a:srgbClr val="FF0000"/>
                </a:solidFill>
              </a:rPr>
              <a:t>ConidioSpores</a:t>
            </a:r>
            <a:endParaRPr lang="en-US" sz="6000" b="1" dirty="0" smtClean="0">
              <a:solidFill>
                <a:srgbClr val="FF0000"/>
              </a:solidFill>
            </a:endParaRPr>
          </a:p>
        </p:txBody>
      </p:sp>
      <p:sp>
        <p:nvSpPr>
          <p:cNvPr id="11267" name="Rectangle 3"/>
          <p:cNvSpPr>
            <a:spLocks noGrp="1" noChangeArrowheads="1"/>
          </p:cNvSpPr>
          <p:nvPr>
            <p:ph idx="1"/>
          </p:nvPr>
        </p:nvSpPr>
        <p:spPr>
          <a:xfrm>
            <a:off x="304800" y="1295400"/>
            <a:ext cx="8686800" cy="5257800"/>
          </a:xfrm>
        </p:spPr>
        <p:txBody>
          <a:bodyPr>
            <a:normAutofit fontScale="77500" lnSpcReduction="20000"/>
          </a:bodyPr>
          <a:lstStyle/>
          <a:p>
            <a:pPr algn="just" rtl="0" fontAlgn="auto">
              <a:lnSpc>
                <a:spcPct val="150000"/>
              </a:lnSpc>
              <a:spcAft>
                <a:spcPts val="0"/>
              </a:spcAft>
              <a:buFont typeface="Wingdings 2"/>
              <a:buChar char=""/>
              <a:defRPr/>
            </a:pPr>
            <a:r>
              <a:rPr lang="en-US" sz="4200" b="1" dirty="0" err="1" smtClean="0">
                <a:solidFill>
                  <a:srgbClr val="7030A0"/>
                </a:solidFill>
              </a:rPr>
              <a:t>Arthrospores</a:t>
            </a:r>
            <a:endParaRPr lang="en-US" sz="4200" b="1" dirty="0" smtClean="0">
              <a:solidFill>
                <a:srgbClr val="7030A0"/>
              </a:solidFill>
            </a:endParaRPr>
          </a:p>
          <a:p>
            <a:pPr lvl="1" algn="just" rtl="0" fontAlgn="auto">
              <a:lnSpc>
                <a:spcPct val="150000"/>
              </a:lnSpc>
              <a:spcAft>
                <a:spcPts val="0"/>
              </a:spcAft>
              <a:buFont typeface="Wingdings 2"/>
              <a:buChar char=""/>
              <a:defRPr/>
            </a:pPr>
            <a:r>
              <a:rPr lang="en-US" sz="3300" dirty="0" smtClean="0"/>
              <a:t>Cells in </a:t>
            </a:r>
            <a:r>
              <a:rPr lang="en-US" sz="3300" dirty="0" err="1" smtClean="0"/>
              <a:t>hyphae</a:t>
            </a:r>
            <a:r>
              <a:rPr lang="en-US" sz="3300" dirty="0" smtClean="0"/>
              <a:t> develop thick wall &amp; separate by disarticulation</a:t>
            </a:r>
          </a:p>
          <a:p>
            <a:pPr lvl="1" algn="just" rtl="0" fontAlgn="auto">
              <a:lnSpc>
                <a:spcPct val="150000"/>
              </a:lnSpc>
              <a:spcAft>
                <a:spcPts val="0"/>
              </a:spcAft>
              <a:buFont typeface="Wingdings 2"/>
              <a:buChar char=""/>
              <a:defRPr/>
            </a:pPr>
            <a:r>
              <a:rPr lang="en-US" sz="3300" i="1" dirty="0" err="1" smtClean="0"/>
              <a:t>Coccidioides</a:t>
            </a:r>
            <a:r>
              <a:rPr lang="en-US" sz="3300" i="1" dirty="0" smtClean="0"/>
              <a:t>- </a:t>
            </a:r>
            <a:r>
              <a:rPr lang="en-US" sz="3300" dirty="0" smtClean="0"/>
              <a:t> genus of dimorphic </a:t>
            </a:r>
            <a:r>
              <a:rPr lang="en-US" sz="3300" dirty="0" err="1" smtClean="0"/>
              <a:t>Ascomycete</a:t>
            </a:r>
            <a:endParaRPr lang="en-US" sz="3300" dirty="0" smtClean="0"/>
          </a:p>
          <a:p>
            <a:pPr algn="just" rtl="0" fontAlgn="auto">
              <a:lnSpc>
                <a:spcPct val="150000"/>
              </a:lnSpc>
              <a:spcAft>
                <a:spcPts val="0"/>
              </a:spcAft>
              <a:buFont typeface="Wingdings 2"/>
              <a:buChar char=""/>
              <a:defRPr/>
            </a:pPr>
            <a:r>
              <a:rPr lang="en-US" sz="4100" b="1" dirty="0" err="1" smtClean="0">
                <a:solidFill>
                  <a:srgbClr val="7030A0"/>
                </a:solidFill>
              </a:rPr>
              <a:t>Blastospores</a:t>
            </a:r>
            <a:endParaRPr lang="en-US" sz="4100" b="1" dirty="0" smtClean="0">
              <a:solidFill>
                <a:srgbClr val="7030A0"/>
              </a:solidFill>
            </a:endParaRPr>
          </a:p>
          <a:p>
            <a:pPr lvl="1" algn="just" rtl="0" fontAlgn="auto">
              <a:lnSpc>
                <a:spcPct val="150000"/>
              </a:lnSpc>
              <a:spcAft>
                <a:spcPts val="0"/>
              </a:spcAft>
              <a:buFont typeface="Wingdings 2"/>
              <a:buChar char=""/>
              <a:defRPr/>
            </a:pPr>
            <a:r>
              <a:rPr lang="en-US" sz="3300" dirty="0" smtClean="0"/>
              <a:t>Thickened wall</a:t>
            </a:r>
          </a:p>
          <a:p>
            <a:pPr lvl="1" algn="just" rtl="0" fontAlgn="auto">
              <a:lnSpc>
                <a:spcPct val="150000"/>
              </a:lnSpc>
              <a:spcAft>
                <a:spcPts val="0"/>
              </a:spcAft>
              <a:buFont typeface="Wingdings 2"/>
              <a:buChar char=""/>
              <a:defRPr/>
            </a:pPr>
            <a:r>
              <a:rPr lang="en-US" sz="3300" dirty="0" smtClean="0"/>
              <a:t>Bud from the parent cell</a:t>
            </a:r>
          </a:p>
          <a:p>
            <a:pPr lvl="1" algn="just" rtl="0" fontAlgn="auto">
              <a:lnSpc>
                <a:spcPct val="150000"/>
              </a:lnSpc>
              <a:spcAft>
                <a:spcPts val="0"/>
              </a:spcAft>
              <a:buFont typeface="Wingdings 2"/>
              <a:buChar char=""/>
              <a:defRPr/>
            </a:pPr>
            <a:r>
              <a:rPr lang="en-US" sz="3300" i="1" dirty="0" smtClean="0"/>
              <a:t>Candida, Cryptococcus</a:t>
            </a:r>
            <a:endParaRPr lang="en-US" sz="3300" dirty="0" smtClean="0"/>
          </a:p>
        </p:txBody>
      </p:sp>
      <p:pic>
        <p:nvPicPr>
          <p:cNvPr id="23556" name="Picture 3"/>
          <p:cNvPicPr>
            <a:picLocks noChangeAspect="1" noChangeArrowheads="1"/>
          </p:cNvPicPr>
          <p:nvPr/>
        </p:nvPicPr>
        <p:blipFill>
          <a:blip r:embed="rId2" cstate="print"/>
          <a:srcRect/>
          <a:stretch>
            <a:fillRect/>
          </a:stretch>
        </p:blipFill>
        <p:spPr bwMode="auto">
          <a:xfrm>
            <a:off x="6705600" y="3886200"/>
            <a:ext cx="2286000" cy="2743200"/>
          </a:xfrm>
          <a:prstGeom prst="rect">
            <a:avLst/>
          </a:prstGeom>
          <a:noFill/>
          <a:ln w="9525">
            <a:noFill/>
            <a:miter lim="800000"/>
            <a:headEnd/>
            <a:tailEnd/>
          </a:ln>
        </p:spPr>
      </p:pic>
      <p:pic>
        <p:nvPicPr>
          <p:cNvPr id="23557" name="Picture 4"/>
          <p:cNvPicPr>
            <a:picLocks noChangeAspect="1" noChangeArrowheads="1"/>
          </p:cNvPicPr>
          <p:nvPr/>
        </p:nvPicPr>
        <p:blipFill>
          <a:blip r:embed="rId3" cstate="print"/>
          <a:srcRect/>
          <a:stretch>
            <a:fillRect/>
          </a:stretch>
        </p:blipFill>
        <p:spPr bwMode="auto">
          <a:xfrm>
            <a:off x="4800600" y="3810000"/>
            <a:ext cx="1752600" cy="28194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395</a:t>
            </a:fld>
            <a:endParaRPr lang="ar-SA" altLang="en-US"/>
          </a:p>
        </p:txBody>
      </p:sp>
    </p:spTree>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a:xfrm>
            <a:off x="304800" y="152400"/>
            <a:ext cx="8686800" cy="838200"/>
          </a:xfrm>
        </p:spPr>
        <p:txBody>
          <a:bodyPr>
            <a:noAutofit/>
          </a:bodyPr>
          <a:lstStyle/>
          <a:p>
            <a:pPr algn="ctr" rtl="0" fontAlgn="auto">
              <a:spcAft>
                <a:spcPts val="0"/>
              </a:spcAft>
              <a:defRPr/>
            </a:pPr>
            <a:r>
              <a:rPr lang="en-US" sz="6000" b="1" dirty="0" err="1" smtClean="0">
                <a:solidFill>
                  <a:srgbClr val="FF0000"/>
                </a:solidFill>
              </a:rPr>
              <a:t>Chlamydospores</a:t>
            </a:r>
            <a:endParaRPr lang="en-US" sz="6000" b="1" dirty="0" smtClean="0">
              <a:solidFill>
                <a:srgbClr val="FF0000"/>
              </a:solidFill>
            </a:endParaRPr>
          </a:p>
        </p:txBody>
      </p:sp>
      <p:sp>
        <p:nvSpPr>
          <p:cNvPr id="24579" name="Rectangle 3"/>
          <p:cNvSpPr>
            <a:spLocks noGrp="1" noChangeArrowheads="1"/>
          </p:cNvSpPr>
          <p:nvPr>
            <p:ph idx="1"/>
          </p:nvPr>
        </p:nvSpPr>
        <p:spPr/>
        <p:txBody>
          <a:bodyPr/>
          <a:lstStyle/>
          <a:p>
            <a:pPr algn="just" rtl="0">
              <a:lnSpc>
                <a:spcPct val="150000"/>
              </a:lnSpc>
            </a:pPr>
            <a:r>
              <a:rPr lang="en-US" smtClean="0">
                <a:cs typeface="Tahoma" pitchFamily="34" charset="0"/>
              </a:rPr>
              <a:t>Spore contained within hypha</a:t>
            </a:r>
          </a:p>
          <a:p>
            <a:pPr algn="just" rtl="0">
              <a:lnSpc>
                <a:spcPct val="150000"/>
              </a:lnSpc>
            </a:pPr>
            <a:r>
              <a:rPr lang="en-US" smtClean="0">
                <a:cs typeface="Tahoma" pitchFamily="34" charset="0"/>
              </a:rPr>
              <a:t>Rounded &amp; Thick cell wall</a:t>
            </a:r>
          </a:p>
          <a:p>
            <a:pPr algn="just" rtl="0">
              <a:lnSpc>
                <a:spcPct val="150000"/>
              </a:lnSpc>
            </a:pPr>
            <a:r>
              <a:rPr lang="en-US" b="1" smtClean="0">
                <a:solidFill>
                  <a:srgbClr val="7030A0"/>
                </a:solidFill>
                <a:cs typeface="Tahoma" pitchFamily="34" charset="0"/>
              </a:rPr>
              <a:t>Chlamydophores</a:t>
            </a:r>
          </a:p>
          <a:p>
            <a:pPr lvl="1" algn="just" rtl="0">
              <a:lnSpc>
                <a:spcPct val="150000"/>
              </a:lnSpc>
            </a:pPr>
            <a:r>
              <a:rPr lang="en-US" sz="3200" smtClean="0">
                <a:cs typeface="Tahoma" pitchFamily="34" charset="0"/>
              </a:rPr>
              <a:t>Aerial hypha with chlamydospores</a:t>
            </a:r>
          </a:p>
          <a:p>
            <a:pPr algn="just" rtl="0">
              <a:lnSpc>
                <a:spcPct val="150000"/>
              </a:lnSpc>
            </a:pPr>
            <a:r>
              <a:rPr lang="en-US" smtClean="0">
                <a:cs typeface="Tahoma" pitchFamily="34" charset="0"/>
              </a:rPr>
              <a:t>e.g. </a:t>
            </a:r>
            <a:r>
              <a:rPr lang="en-US" i="1" smtClean="0">
                <a:cs typeface="Tahoma" pitchFamily="34" charset="0"/>
              </a:rPr>
              <a:t>Candida albicans</a:t>
            </a:r>
            <a:endParaRPr lang="en-US" smtClean="0">
              <a:cs typeface="Tahoma" pitchFamily="34" charset="0"/>
            </a:endParaRPr>
          </a:p>
        </p:txBody>
      </p:sp>
      <p:pic>
        <p:nvPicPr>
          <p:cNvPr id="24580" name="Picture 1"/>
          <p:cNvPicPr>
            <a:picLocks noChangeAspect="1" noChangeArrowheads="1"/>
          </p:cNvPicPr>
          <p:nvPr/>
        </p:nvPicPr>
        <p:blipFill>
          <a:blip r:embed="rId2" cstate="print"/>
          <a:srcRect/>
          <a:stretch>
            <a:fillRect/>
          </a:stretch>
        </p:blipFill>
        <p:spPr bwMode="auto">
          <a:xfrm>
            <a:off x="6096000" y="1676400"/>
            <a:ext cx="2827338" cy="26670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396</a:t>
            </a:fld>
            <a:endParaRPr lang="ar-SA" altLang="en-US"/>
          </a:p>
        </p:txBody>
      </p:sp>
    </p:spTree>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a:xfrm>
            <a:off x="304800" y="228600"/>
            <a:ext cx="8686800" cy="838200"/>
          </a:xfrm>
        </p:spPr>
        <p:txBody>
          <a:bodyPr>
            <a:noAutofit/>
          </a:bodyPr>
          <a:lstStyle/>
          <a:p>
            <a:pPr algn="ctr" rtl="0" fontAlgn="auto">
              <a:spcAft>
                <a:spcPts val="0"/>
              </a:spcAft>
              <a:defRPr/>
            </a:pPr>
            <a:r>
              <a:rPr lang="en-US" sz="6000" b="1" dirty="0" err="1" smtClean="0">
                <a:solidFill>
                  <a:srgbClr val="FF0000"/>
                </a:solidFill>
                <a:latin typeface="Arial" charset="0"/>
                <a:cs typeface="Arial" charset="0"/>
              </a:rPr>
              <a:t>Sporangiospore</a:t>
            </a:r>
            <a:endParaRPr lang="en-US" sz="6000" dirty="0" smtClean="0">
              <a:solidFill>
                <a:srgbClr val="FF0000"/>
              </a:solidFill>
            </a:endParaRPr>
          </a:p>
        </p:txBody>
      </p:sp>
      <p:sp>
        <p:nvSpPr>
          <p:cNvPr id="13315" name="Rectangle 3"/>
          <p:cNvSpPr>
            <a:spLocks noGrp="1" noChangeArrowheads="1"/>
          </p:cNvSpPr>
          <p:nvPr>
            <p:ph idx="1"/>
          </p:nvPr>
        </p:nvSpPr>
        <p:spPr>
          <a:xfrm>
            <a:off x="304800" y="1143000"/>
            <a:ext cx="8686800" cy="5410200"/>
          </a:xfrm>
        </p:spPr>
        <p:txBody>
          <a:bodyPr>
            <a:normAutofit fontScale="92500" lnSpcReduction="20000"/>
          </a:bodyPr>
          <a:lstStyle/>
          <a:p>
            <a:pPr algn="just" rtl="0" fontAlgn="auto">
              <a:lnSpc>
                <a:spcPct val="200000"/>
              </a:lnSpc>
              <a:spcAft>
                <a:spcPts val="0"/>
              </a:spcAft>
              <a:buFont typeface="Wingdings 2"/>
              <a:buChar char=""/>
              <a:defRPr/>
            </a:pPr>
            <a:r>
              <a:rPr lang="en-US" dirty="0" smtClean="0">
                <a:cs typeface="Arial" charset="0"/>
              </a:rPr>
              <a:t>Spore </a:t>
            </a:r>
            <a:r>
              <a:rPr lang="en-US" dirty="0">
                <a:cs typeface="Arial" charset="0"/>
              </a:rPr>
              <a:t>contained in a sporangium at the end of a </a:t>
            </a:r>
            <a:r>
              <a:rPr lang="en-US" dirty="0" err="1" smtClean="0">
                <a:solidFill>
                  <a:srgbClr val="7030A0"/>
                </a:solidFill>
                <a:cs typeface="Arial" charset="0"/>
              </a:rPr>
              <a:t>sporangoiphore</a:t>
            </a:r>
            <a:endParaRPr lang="en-US" dirty="0" smtClean="0">
              <a:solidFill>
                <a:srgbClr val="7030A0"/>
              </a:solidFill>
              <a:cs typeface="Arial" charset="0"/>
            </a:endParaRPr>
          </a:p>
          <a:p>
            <a:pPr algn="just" rtl="0" fontAlgn="auto">
              <a:lnSpc>
                <a:spcPct val="200000"/>
              </a:lnSpc>
              <a:spcAft>
                <a:spcPts val="0"/>
              </a:spcAft>
              <a:buFont typeface="Wingdings 2"/>
              <a:buChar char=""/>
              <a:defRPr/>
            </a:pPr>
            <a:r>
              <a:rPr lang="en-US" dirty="0" smtClean="0">
                <a:solidFill>
                  <a:srgbClr val="7030A0"/>
                </a:solidFill>
                <a:cs typeface="Times New Roman" charset="0"/>
              </a:rPr>
              <a:t>Sporangium: </a:t>
            </a:r>
          </a:p>
          <a:p>
            <a:pPr lvl="1" algn="just" rtl="0" fontAlgn="auto">
              <a:lnSpc>
                <a:spcPct val="200000"/>
              </a:lnSpc>
              <a:spcAft>
                <a:spcPts val="0"/>
              </a:spcAft>
              <a:buFont typeface="Wingdings 2"/>
              <a:buChar char=""/>
              <a:defRPr/>
            </a:pPr>
            <a:r>
              <a:rPr lang="en-US" sz="3000" dirty="0" smtClean="0">
                <a:cs typeface="Times New Roman" charset="0"/>
              </a:rPr>
              <a:t>A </a:t>
            </a:r>
            <a:r>
              <a:rPr lang="en-US" sz="3000" dirty="0">
                <a:cs typeface="Times New Roman" charset="0"/>
              </a:rPr>
              <a:t>sac or cell containing spores produced </a:t>
            </a:r>
            <a:r>
              <a:rPr lang="en-US" sz="3000" dirty="0" smtClean="0">
                <a:cs typeface="Times New Roman" charset="0"/>
              </a:rPr>
              <a:t>asexually</a:t>
            </a:r>
            <a:endParaRPr lang="en-US" sz="3000" dirty="0" smtClean="0"/>
          </a:p>
          <a:p>
            <a:pPr algn="just" rtl="0" fontAlgn="auto">
              <a:lnSpc>
                <a:spcPct val="200000"/>
              </a:lnSpc>
              <a:spcAft>
                <a:spcPts val="0"/>
              </a:spcAft>
              <a:buFont typeface="Wingdings 2"/>
              <a:buChar char=""/>
              <a:defRPr/>
            </a:pPr>
            <a:r>
              <a:rPr lang="en-US" dirty="0" err="1" smtClean="0">
                <a:solidFill>
                  <a:srgbClr val="7030A0"/>
                </a:solidFill>
              </a:rPr>
              <a:t>Sproangiophore</a:t>
            </a:r>
            <a:r>
              <a:rPr lang="en-US" dirty="0" smtClean="0"/>
              <a:t>- aerial hypha with sporangium</a:t>
            </a:r>
          </a:p>
          <a:p>
            <a:pPr algn="just" rtl="0" fontAlgn="auto">
              <a:lnSpc>
                <a:spcPct val="200000"/>
              </a:lnSpc>
              <a:spcAft>
                <a:spcPts val="0"/>
              </a:spcAft>
              <a:buFont typeface="Wingdings 2"/>
              <a:buChar char=""/>
              <a:defRPr/>
            </a:pPr>
            <a:r>
              <a:rPr lang="en-US" i="1" dirty="0" err="1" smtClean="0"/>
              <a:t>Rhizopus</a:t>
            </a:r>
            <a:r>
              <a:rPr lang="en-US" dirty="0" smtClean="0"/>
              <a:t> </a:t>
            </a:r>
            <a:r>
              <a:rPr lang="en-US" dirty="0" err="1" smtClean="0"/>
              <a:t>spp</a:t>
            </a:r>
            <a:endParaRPr lang="en-US" dirty="0" smtClean="0">
              <a:solidFill>
                <a:srgbClr val="7030A0"/>
              </a:solidFill>
            </a:endParaRPr>
          </a:p>
        </p:txBody>
      </p:sp>
      <p:pic>
        <p:nvPicPr>
          <p:cNvPr id="25604" name="Picture 1"/>
          <p:cNvPicPr>
            <a:picLocks noChangeAspect="1" noChangeArrowheads="1"/>
          </p:cNvPicPr>
          <p:nvPr/>
        </p:nvPicPr>
        <p:blipFill>
          <a:blip r:embed="rId2" cstate="print"/>
          <a:srcRect/>
          <a:stretch>
            <a:fillRect/>
          </a:stretch>
        </p:blipFill>
        <p:spPr bwMode="auto">
          <a:xfrm>
            <a:off x="5486400" y="1981200"/>
            <a:ext cx="3333750" cy="2057400"/>
          </a:xfrm>
          <a:prstGeom prst="rect">
            <a:avLst/>
          </a:prstGeom>
          <a:noFill/>
          <a:ln w="9525">
            <a:noFill/>
            <a:miter lim="800000"/>
            <a:headEnd/>
            <a:tailEnd/>
          </a:ln>
        </p:spPr>
      </p:pic>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397</a:t>
            </a:fld>
            <a:endParaRPr lang="ar-SA" altLang="en-US"/>
          </a:p>
        </p:txBody>
      </p:sp>
    </p:spTree>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noAutofit/>
          </a:bodyPr>
          <a:lstStyle/>
          <a:p>
            <a:pPr algn="ctr" rtl="0" fontAlgn="auto">
              <a:spcAft>
                <a:spcPts val="0"/>
              </a:spcAft>
              <a:defRPr/>
            </a:pPr>
            <a:r>
              <a:rPr lang="en-US" sz="6000" b="1" dirty="0" smtClean="0">
                <a:solidFill>
                  <a:srgbClr val="FF0000"/>
                </a:solidFill>
              </a:rPr>
              <a:t>Sexual spores</a:t>
            </a:r>
            <a:endParaRPr lang="en-US" sz="6000" dirty="0"/>
          </a:p>
        </p:txBody>
      </p:sp>
      <p:sp>
        <p:nvSpPr>
          <p:cNvPr id="26627" name="Content Placeholder 2"/>
          <p:cNvSpPr>
            <a:spLocks noGrp="1"/>
          </p:cNvSpPr>
          <p:nvPr>
            <p:ph idx="1"/>
          </p:nvPr>
        </p:nvSpPr>
        <p:spPr>
          <a:xfrm>
            <a:off x="304800" y="1143000"/>
            <a:ext cx="8686800" cy="5562600"/>
          </a:xfrm>
        </p:spPr>
        <p:txBody>
          <a:bodyPr/>
          <a:lstStyle/>
          <a:p>
            <a:pPr algn="just" rtl="0">
              <a:lnSpc>
                <a:spcPct val="75000"/>
              </a:lnSpc>
            </a:pPr>
            <a:r>
              <a:rPr lang="en-US" sz="3000" smtClean="0">
                <a:cs typeface="Times New Roman" pitchFamily="18" charset="0"/>
              </a:rPr>
              <a:t>Sexual spores - exhibit fusion of nuclei</a:t>
            </a:r>
          </a:p>
          <a:p>
            <a:pPr algn="just" rtl="0">
              <a:lnSpc>
                <a:spcPct val="75000"/>
              </a:lnSpc>
            </a:pPr>
            <a:r>
              <a:rPr lang="en-US" sz="3000" b="1" smtClean="0">
                <a:solidFill>
                  <a:srgbClr val="7030A0"/>
                </a:solidFill>
                <a:cs typeface="Times New Roman" pitchFamily="18" charset="0"/>
              </a:rPr>
              <a:t>Ascospore </a:t>
            </a:r>
          </a:p>
          <a:p>
            <a:pPr lvl="1" algn="just" rtl="0">
              <a:lnSpc>
                <a:spcPct val="75000"/>
              </a:lnSpc>
            </a:pPr>
            <a:r>
              <a:rPr lang="en-US" sz="3000" smtClean="0">
                <a:cs typeface="Times New Roman" pitchFamily="18" charset="0"/>
              </a:rPr>
              <a:t>Formed in sac-like cell (ascus)</a:t>
            </a:r>
          </a:p>
          <a:p>
            <a:pPr lvl="1" algn="just" rtl="0">
              <a:lnSpc>
                <a:spcPct val="75000"/>
              </a:lnSpc>
            </a:pPr>
            <a:r>
              <a:rPr lang="en-US" sz="3000" smtClean="0">
                <a:cs typeface="Times New Roman" pitchFamily="18" charset="0"/>
              </a:rPr>
              <a:t>Often 8 spores formed</a:t>
            </a:r>
          </a:p>
          <a:p>
            <a:pPr lvl="1" algn="just" rtl="0">
              <a:lnSpc>
                <a:spcPct val="75000"/>
              </a:lnSpc>
            </a:pPr>
            <a:r>
              <a:rPr lang="en-US" sz="3000" b="1" smtClean="0">
                <a:solidFill>
                  <a:srgbClr val="00B050"/>
                </a:solidFill>
                <a:cs typeface="Times New Roman" pitchFamily="18" charset="0"/>
              </a:rPr>
              <a:t>Ascomycetes</a:t>
            </a:r>
          </a:p>
          <a:p>
            <a:pPr algn="just" rtl="0">
              <a:lnSpc>
                <a:spcPct val="75000"/>
              </a:lnSpc>
            </a:pPr>
            <a:r>
              <a:rPr lang="en-US" sz="3000" b="1" smtClean="0">
                <a:solidFill>
                  <a:srgbClr val="7030A0"/>
                </a:solidFill>
                <a:cs typeface="Times New Roman" pitchFamily="18" charset="0"/>
              </a:rPr>
              <a:t>Basidiospore</a:t>
            </a:r>
            <a:r>
              <a:rPr lang="en-US" sz="3000" smtClean="0">
                <a:solidFill>
                  <a:srgbClr val="7030A0"/>
                </a:solidFill>
                <a:cs typeface="Times New Roman" pitchFamily="18" charset="0"/>
              </a:rPr>
              <a:t> </a:t>
            </a:r>
          </a:p>
          <a:p>
            <a:pPr lvl="1" algn="just" rtl="0">
              <a:lnSpc>
                <a:spcPct val="75000"/>
              </a:lnSpc>
            </a:pPr>
            <a:r>
              <a:rPr lang="en-US" sz="3000" smtClean="0">
                <a:cs typeface="Times New Roman" pitchFamily="18" charset="0"/>
              </a:rPr>
              <a:t>Produced on a specialized club-shaped structure (basidium)</a:t>
            </a:r>
          </a:p>
          <a:p>
            <a:pPr lvl="1" algn="just" rtl="0">
              <a:lnSpc>
                <a:spcPct val="75000"/>
              </a:lnSpc>
            </a:pPr>
            <a:r>
              <a:rPr lang="en-US" sz="3000" b="1" smtClean="0">
                <a:solidFill>
                  <a:srgbClr val="00B050"/>
                </a:solidFill>
                <a:cs typeface="Times New Roman" pitchFamily="18" charset="0"/>
              </a:rPr>
              <a:t>Basidiomycetes</a:t>
            </a:r>
            <a:endParaRPr lang="en-US" sz="3000" b="1" smtClean="0">
              <a:solidFill>
                <a:srgbClr val="00B050"/>
              </a:solidFill>
              <a:cs typeface="Arial" pitchFamily="34" charset="0"/>
            </a:endParaRPr>
          </a:p>
          <a:p>
            <a:pPr algn="just" rtl="0">
              <a:lnSpc>
                <a:spcPct val="75000"/>
              </a:lnSpc>
            </a:pPr>
            <a:r>
              <a:rPr lang="en-US" sz="3000" b="1" smtClean="0">
                <a:solidFill>
                  <a:srgbClr val="7030A0"/>
                </a:solidFill>
                <a:cs typeface="Times New Roman" pitchFamily="18" charset="0"/>
              </a:rPr>
              <a:t>Zygospore </a:t>
            </a:r>
          </a:p>
          <a:p>
            <a:pPr lvl="1" algn="just" rtl="0">
              <a:lnSpc>
                <a:spcPct val="75000"/>
              </a:lnSpc>
            </a:pPr>
            <a:r>
              <a:rPr lang="en-US" sz="3000" smtClean="0">
                <a:cs typeface="Times New Roman" pitchFamily="18" charset="0"/>
              </a:rPr>
              <a:t>Thick-walled spore formed during sexual reproduction</a:t>
            </a:r>
          </a:p>
          <a:p>
            <a:pPr lvl="1" algn="just" rtl="0">
              <a:lnSpc>
                <a:spcPct val="75000"/>
              </a:lnSpc>
            </a:pPr>
            <a:r>
              <a:rPr lang="en-US" sz="3000" b="1" smtClean="0">
                <a:solidFill>
                  <a:srgbClr val="00B050"/>
                </a:solidFill>
                <a:cs typeface="Times New Roman" pitchFamily="18" charset="0"/>
              </a:rPr>
              <a:t>Zygomycetes</a:t>
            </a:r>
            <a:r>
              <a:rPr lang="en-US" sz="3000" smtClean="0">
                <a:cs typeface="Times New Roman" pitchFamily="18" charset="0"/>
              </a:rPr>
              <a:t>/</a:t>
            </a:r>
            <a:r>
              <a:rPr lang="en-US" sz="3200" smtClean="0">
                <a:cs typeface="Tahoma" pitchFamily="34" charset="0"/>
              </a:rPr>
              <a:t> Mucor and Rhizopus </a:t>
            </a:r>
            <a:endParaRPr lang="en-US" sz="3000" smtClean="0">
              <a:cs typeface="Tahoma" pitchFamily="34" charset="0"/>
            </a:endParaRPr>
          </a:p>
          <a:p>
            <a:pPr algn="just" rtl="0">
              <a:lnSpc>
                <a:spcPct val="75000"/>
              </a:lnSpc>
            </a:pPr>
            <a:endParaRPr lang="en-US" sz="3000"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398</a:t>
            </a:fld>
            <a:endParaRPr lang="ar-SA" altLang="en-US"/>
          </a:p>
        </p:txBody>
      </p:sp>
    </p:spTree>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76200"/>
            <a:ext cx="8686800" cy="841248"/>
          </a:xfrm>
        </p:spPr>
        <p:txBody>
          <a:bodyPr>
            <a:noAutofit/>
          </a:bodyPr>
          <a:lstStyle/>
          <a:p>
            <a:pPr algn="ctr" rtl="0" fontAlgn="auto">
              <a:spcAft>
                <a:spcPts val="0"/>
              </a:spcAft>
              <a:defRPr/>
            </a:pPr>
            <a:r>
              <a:rPr lang="en-US" sz="5400" b="1" dirty="0" smtClean="0">
                <a:solidFill>
                  <a:srgbClr val="FF0000"/>
                </a:solidFill>
              </a:rPr>
              <a:t>Classification of Fungi</a:t>
            </a:r>
            <a:endParaRPr lang="ar-SA" sz="5400" dirty="0">
              <a:solidFill>
                <a:srgbClr val="FF0000"/>
              </a:solidFill>
            </a:endParaRPr>
          </a:p>
        </p:txBody>
      </p:sp>
      <p:sp>
        <p:nvSpPr>
          <p:cNvPr id="27651" name="Content Placeholder 2"/>
          <p:cNvSpPr>
            <a:spLocks noGrp="1"/>
          </p:cNvSpPr>
          <p:nvPr>
            <p:ph sz="half" idx="1"/>
          </p:nvPr>
        </p:nvSpPr>
        <p:spPr>
          <a:xfrm>
            <a:off x="304800" y="1371600"/>
            <a:ext cx="8610600" cy="2133600"/>
          </a:xfrm>
        </p:spPr>
        <p:txBody>
          <a:bodyPr/>
          <a:lstStyle/>
          <a:p>
            <a:pPr marL="342900" lvl="1" indent="-342900" algn="just" rtl="0">
              <a:lnSpc>
                <a:spcPts val="3900"/>
              </a:lnSpc>
              <a:buFont typeface="Wingdings 2" pitchFamily="18" charset="2"/>
              <a:buChar char=""/>
            </a:pPr>
            <a:r>
              <a:rPr lang="en-US" sz="3200" smtClean="0">
                <a:cs typeface="Tahoma" pitchFamily="34" charset="0"/>
              </a:rPr>
              <a:t>Comprised of </a:t>
            </a:r>
            <a:r>
              <a:rPr lang="en-US" sz="3200" b="1" u="sng" smtClean="0">
                <a:cs typeface="Tahoma" pitchFamily="34" charset="0"/>
              </a:rPr>
              <a:t>over 100,000 species</a:t>
            </a:r>
            <a:endParaRPr lang="en-US" sz="3200" smtClean="0">
              <a:cs typeface="Tahoma" pitchFamily="34" charset="0"/>
            </a:endParaRPr>
          </a:p>
          <a:p>
            <a:pPr marL="342900" lvl="1" indent="-342900" algn="just" rtl="0">
              <a:lnSpc>
                <a:spcPts val="3900"/>
              </a:lnSpc>
              <a:buFont typeface="Wingdings 2" pitchFamily="18" charset="2"/>
              <a:buChar char=""/>
            </a:pPr>
            <a:r>
              <a:rPr lang="en-US" sz="3200" smtClean="0">
                <a:cs typeface="Tahoma" pitchFamily="34" charset="0"/>
              </a:rPr>
              <a:t>Classified into 4 orders according to the presence or absence of sexual reproductive cycle and the nature of sexual spores</a:t>
            </a:r>
            <a:br>
              <a:rPr lang="en-US" sz="3200" smtClean="0">
                <a:cs typeface="Tahoma" pitchFamily="34" charset="0"/>
              </a:rPr>
            </a:br>
            <a:endParaRPr lang="en-US" sz="3200" smtClean="0">
              <a:cs typeface="Tahoma" pitchFamily="34" charset="0"/>
            </a:endParaRPr>
          </a:p>
          <a:p>
            <a:pPr marL="342900" lvl="1" indent="-342900" algn="just" rtl="0">
              <a:lnSpc>
                <a:spcPts val="3900"/>
              </a:lnSpc>
              <a:buFont typeface="Wingdings 2" pitchFamily="18" charset="2"/>
              <a:buChar char=""/>
            </a:pPr>
            <a:endParaRPr lang="en-US" sz="3200" smtClean="0">
              <a:cs typeface="Tahoma" pitchFamily="34" charset="0"/>
            </a:endParaRPr>
          </a:p>
          <a:p>
            <a:pPr algn="just" rtl="0">
              <a:lnSpc>
                <a:spcPts val="3900"/>
              </a:lnSpc>
            </a:pPr>
            <a:endParaRPr lang="ar-SA" smtClean="0"/>
          </a:p>
        </p:txBody>
      </p:sp>
      <p:graphicFrame>
        <p:nvGraphicFramePr>
          <p:cNvPr id="5" name="Content Placeholder 4"/>
          <p:cNvGraphicFramePr>
            <a:graphicFrameLocks noGrp="1"/>
          </p:cNvGraphicFramePr>
          <p:nvPr>
            <p:ph sz="half" idx="2"/>
          </p:nvPr>
        </p:nvGraphicFramePr>
        <p:xfrm>
          <a:off x="533400" y="3581400"/>
          <a:ext cx="8305800" cy="3154680"/>
        </p:xfrm>
        <a:graphic>
          <a:graphicData uri="http://schemas.openxmlformats.org/drawingml/2006/table">
            <a:tbl>
              <a:tblPr firstRow="1" bandRow="1">
                <a:tableStyleId>{5C22544A-7EE6-4342-B048-85BDC9FD1C3A}</a:tableStyleId>
              </a:tblPr>
              <a:tblGrid>
                <a:gridCol w="4038600"/>
                <a:gridCol w="2057400"/>
                <a:gridCol w="2209800"/>
              </a:tblGrid>
              <a:tr h="221675">
                <a:tc>
                  <a:txBody>
                    <a:bodyPr/>
                    <a:lstStyle/>
                    <a:p>
                      <a:pPr algn="l" rtl="0"/>
                      <a:r>
                        <a:rPr lang="en-US" sz="2800" dirty="0" smtClean="0"/>
                        <a:t>Orders of Fungi</a:t>
                      </a:r>
                      <a:endParaRPr lang="en-US" sz="2800" dirty="0"/>
                    </a:p>
                  </a:txBody>
                  <a:tcPr/>
                </a:tc>
                <a:tc>
                  <a:txBody>
                    <a:bodyPr/>
                    <a:lstStyle/>
                    <a:p>
                      <a:pPr algn="l" rtl="0"/>
                      <a:r>
                        <a:rPr lang="en-US" sz="2800" dirty="0" smtClean="0"/>
                        <a:t>Mycelium</a:t>
                      </a:r>
                      <a:endParaRPr lang="en-US" sz="2800" dirty="0"/>
                    </a:p>
                  </a:txBody>
                  <a:tcPr/>
                </a:tc>
                <a:tc>
                  <a:txBody>
                    <a:bodyPr/>
                    <a:lstStyle/>
                    <a:p>
                      <a:pPr algn="l" rtl="0"/>
                      <a:r>
                        <a:rPr lang="en-US" sz="2800" dirty="0" smtClean="0"/>
                        <a:t>Reproduction</a:t>
                      </a:r>
                      <a:endParaRPr lang="en-US" sz="2800" dirty="0"/>
                    </a:p>
                  </a:txBody>
                  <a:tcPr/>
                </a:tc>
              </a:tr>
              <a:tr h="382618">
                <a:tc>
                  <a:txBody>
                    <a:bodyPr/>
                    <a:lstStyle/>
                    <a:p>
                      <a:pPr marL="514350" indent="-514350" algn="l" rtl="0">
                        <a:buFont typeface="+mj-lt"/>
                        <a:buAutoNum type="arabicPeriod"/>
                      </a:pPr>
                      <a:r>
                        <a:rPr lang="en-US" sz="2800" dirty="0" err="1" smtClean="0"/>
                        <a:t>Zygomycetes</a:t>
                      </a:r>
                      <a:endParaRPr lang="en-US" sz="2800" dirty="0"/>
                    </a:p>
                  </a:txBody>
                  <a:tcPr/>
                </a:tc>
                <a:tc>
                  <a:txBody>
                    <a:bodyPr/>
                    <a:lstStyle/>
                    <a:p>
                      <a:pPr algn="l" rtl="0"/>
                      <a:r>
                        <a:rPr lang="en-US" sz="2800" dirty="0" smtClean="0"/>
                        <a:t>Non-</a:t>
                      </a:r>
                      <a:r>
                        <a:rPr lang="en-US" sz="2800" dirty="0" err="1" smtClean="0"/>
                        <a:t>septate</a:t>
                      </a:r>
                      <a:endParaRPr lang="en-US" sz="2800" dirty="0"/>
                    </a:p>
                  </a:txBody>
                  <a:tcPr/>
                </a:tc>
                <a:tc>
                  <a:txBody>
                    <a:bodyPr/>
                    <a:lstStyle/>
                    <a:p>
                      <a:pPr algn="l" rtl="0"/>
                      <a:r>
                        <a:rPr lang="en-US" sz="2800" dirty="0" smtClean="0"/>
                        <a:t>Sexual</a:t>
                      </a:r>
                      <a:endParaRPr lang="en-US" sz="2800" dirty="0"/>
                    </a:p>
                  </a:txBody>
                  <a:tcPr/>
                </a:tc>
              </a:tr>
              <a:tr h="637696">
                <a:tc>
                  <a:txBody>
                    <a:bodyPr/>
                    <a:lstStyle/>
                    <a:p>
                      <a:pPr marL="514350" marR="0" lvl="1" indent="-514350" algn="l" defTabSz="914400" rtl="0" eaLnBrk="1" fontAlgn="auto" latinLnBrk="0" hangingPunct="1">
                        <a:lnSpc>
                          <a:spcPct val="100000"/>
                        </a:lnSpc>
                        <a:spcBef>
                          <a:spcPts val="0"/>
                        </a:spcBef>
                        <a:spcAft>
                          <a:spcPts val="0"/>
                        </a:spcAft>
                        <a:buClrTx/>
                        <a:buSzTx/>
                        <a:buFont typeface="+mj-lt"/>
                        <a:buAutoNum type="arabicPeriod" startAt="2"/>
                        <a:tabLst/>
                        <a:defRPr/>
                      </a:pPr>
                      <a:r>
                        <a:rPr lang="en-US" sz="2800" dirty="0" err="1" smtClean="0"/>
                        <a:t>Ascomycetes</a:t>
                      </a:r>
                      <a:endParaRPr lang="en-US" sz="2800" dirty="0" smtClean="0"/>
                    </a:p>
                  </a:txBody>
                  <a:tcPr/>
                </a:tc>
                <a:tc>
                  <a:txBody>
                    <a:bodyPr/>
                    <a:lstStyle/>
                    <a:p>
                      <a:pPr algn="l" rtl="0"/>
                      <a:r>
                        <a:rPr lang="en-US" sz="2800" dirty="0" smtClean="0"/>
                        <a:t>Septate</a:t>
                      </a:r>
                      <a:endParaRPr lang="en-US" sz="2800" dirty="0"/>
                    </a:p>
                  </a:txBody>
                  <a:tcPr/>
                </a:tc>
                <a:tc>
                  <a:txBody>
                    <a:bodyPr/>
                    <a:lstStyle/>
                    <a:p>
                      <a:pPr algn="l" rtl="0"/>
                      <a:r>
                        <a:rPr lang="en-US" sz="2800" dirty="0" smtClean="0"/>
                        <a:t>Sexual</a:t>
                      </a:r>
                      <a:endParaRPr lang="en-US" sz="2800" dirty="0"/>
                    </a:p>
                  </a:txBody>
                  <a:tcPr/>
                </a:tc>
              </a:tr>
              <a:tr h="535784">
                <a:tc>
                  <a:txBody>
                    <a:bodyPr/>
                    <a:lstStyle/>
                    <a:p>
                      <a:pPr marL="514350" marR="0" lvl="1" indent="-514350" algn="l" defTabSz="914400" rtl="0" eaLnBrk="1" fontAlgn="auto" latinLnBrk="0" hangingPunct="1">
                        <a:lnSpc>
                          <a:spcPct val="100000"/>
                        </a:lnSpc>
                        <a:spcBef>
                          <a:spcPts val="0"/>
                        </a:spcBef>
                        <a:spcAft>
                          <a:spcPts val="0"/>
                        </a:spcAft>
                        <a:buClrTx/>
                        <a:buSzTx/>
                        <a:buFont typeface="+mj-lt"/>
                        <a:buAutoNum type="arabicPeriod" startAt="3"/>
                        <a:tabLst/>
                        <a:defRPr/>
                      </a:pPr>
                      <a:r>
                        <a:rPr lang="en-US" sz="2800" dirty="0" err="1" smtClean="0"/>
                        <a:t>Basidomycetes</a:t>
                      </a:r>
                      <a:endParaRPr lang="en-US" sz="28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Septate</a:t>
                      </a:r>
                    </a:p>
                  </a:txBody>
                  <a:tcPr/>
                </a:tc>
                <a:tc>
                  <a:txBody>
                    <a:bodyPr/>
                    <a:lstStyle/>
                    <a:p>
                      <a:pPr algn="l" rtl="0"/>
                      <a:r>
                        <a:rPr lang="en-US" sz="2800" dirty="0" smtClean="0"/>
                        <a:t>Sexual</a:t>
                      </a:r>
                      <a:endParaRPr lang="en-US" sz="2800" dirty="0"/>
                    </a:p>
                  </a:txBody>
                  <a:tcPr/>
                </a:tc>
              </a:tr>
              <a:tr h="546597">
                <a:tc>
                  <a:txBody>
                    <a:bodyPr/>
                    <a:lstStyle/>
                    <a:p>
                      <a:pPr marL="514350" indent="-514350" algn="l" rtl="0">
                        <a:buFont typeface="+mj-lt"/>
                        <a:buAutoNum type="arabicPeriod" startAt="4"/>
                      </a:pPr>
                      <a:r>
                        <a:rPr lang="en-US" sz="2800" dirty="0" err="1" smtClean="0"/>
                        <a:t>Deutromycetes</a:t>
                      </a:r>
                      <a:r>
                        <a:rPr lang="en-US" sz="2800" dirty="0" smtClean="0"/>
                        <a:t> </a:t>
                      </a:r>
                      <a:r>
                        <a:rPr lang="en-US" sz="2800" u="none" dirty="0" smtClean="0"/>
                        <a:t>(Fungi </a:t>
                      </a:r>
                      <a:r>
                        <a:rPr lang="en-US" sz="2800" u="none" dirty="0" err="1" smtClean="0"/>
                        <a:t>imperfecti</a:t>
                      </a:r>
                      <a:r>
                        <a:rPr lang="en-US" sz="2800" u="none" dirty="0" smtClean="0"/>
                        <a:t>)</a:t>
                      </a:r>
                      <a:endParaRPr lang="en-US" sz="2800" u="none"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t>Septate</a:t>
                      </a:r>
                    </a:p>
                    <a:p>
                      <a:pPr algn="l" rtl="0"/>
                      <a:endParaRPr lang="en-US" sz="2800" dirty="0"/>
                    </a:p>
                  </a:txBody>
                  <a:tcPr/>
                </a:tc>
                <a:tc>
                  <a:txBody>
                    <a:bodyPr/>
                    <a:lstStyle/>
                    <a:p>
                      <a:pPr algn="l" rtl="0"/>
                      <a:r>
                        <a:rPr lang="en-US" sz="2800" dirty="0" smtClean="0"/>
                        <a:t>No sexual</a:t>
                      </a:r>
                      <a:endParaRPr lang="en-US" sz="2800" dirty="0"/>
                    </a:p>
                  </a:txBody>
                  <a:tcPr/>
                </a:tc>
              </a:tr>
            </a:tbl>
          </a:graphicData>
        </a:graphic>
      </p:graphicFrame>
      <p:sp>
        <p:nvSpPr>
          <p:cNvPr id="4" name="Footer Placeholder 3"/>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4B68EBC1-7E6F-4772-913F-5DA90D4F1AC8}" type="slidenum">
              <a:rPr lang="ar-SA" altLang="en-US" smtClean="0"/>
              <a:pPr>
                <a:defRPr/>
              </a:pPr>
              <a:t>399</a:t>
            </a:fld>
            <a:endParaRPr lang="ar-SA"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p:cNvSpPr>
            <a:spLocks noGrp="1"/>
          </p:cNvSpPr>
          <p:nvPr>
            <p:ph type="title"/>
          </p:nvPr>
        </p:nvSpPr>
        <p:spPr/>
        <p:txBody>
          <a:bodyPr/>
          <a:lstStyle/>
          <a:p>
            <a:pPr eaLnBrk="1" hangingPunct="1"/>
            <a:r>
              <a:rPr lang="en-US" altLang="en-US" sz="5400" b="1" smtClean="0">
                <a:solidFill>
                  <a:srgbClr val="002060"/>
                </a:solidFill>
              </a:rPr>
              <a:t>Introduction</a:t>
            </a:r>
          </a:p>
        </p:txBody>
      </p:sp>
      <p:sp>
        <p:nvSpPr>
          <p:cNvPr id="21507" name="Content Placeholder 1"/>
          <p:cNvSpPr>
            <a:spLocks noGrp="1"/>
          </p:cNvSpPr>
          <p:nvPr>
            <p:ph idx="1"/>
          </p:nvPr>
        </p:nvSpPr>
        <p:spPr>
          <a:xfrm>
            <a:off x="457200" y="1295400"/>
            <a:ext cx="8229600" cy="5105400"/>
          </a:xfrm>
        </p:spPr>
        <p:txBody>
          <a:bodyPr/>
          <a:lstStyle/>
          <a:p>
            <a:pPr algn="just" eaLnBrk="1" hangingPunct="1">
              <a:lnSpc>
                <a:spcPts val="3600"/>
              </a:lnSpc>
            </a:pPr>
            <a:r>
              <a:rPr lang="en-US" altLang="en-US" b="1" smtClean="0">
                <a:solidFill>
                  <a:srgbClr val="FF0000"/>
                </a:solidFill>
                <a:cs typeface="Arial" pitchFamily="34" charset="0"/>
              </a:rPr>
              <a:t>Microbiology</a:t>
            </a:r>
          </a:p>
          <a:p>
            <a:pPr lvl="1" algn="just" eaLnBrk="1" hangingPunct="1">
              <a:lnSpc>
                <a:spcPts val="3600"/>
              </a:lnSpc>
            </a:pPr>
            <a:r>
              <a:rPr lang="en-US" altLang="en-US" sz="3200" smtClean="0">
                <a:cs typeface="Arial" pitchFamily="34" charset="0"/>
              </a:rPr>
              <a:t>The science deals with the study of microorganisms (M.O)</a:t>
            </a:r>
          </a:p>
          <a:p>
            <a:pPr algn="just" eaLnBrk="1" hangingPunct="1">
              <a:lnSpc>
                <a:spcPts val="3600"/>
              </a:lnSpc>
            </a:pPr>
            <a:r>
              <a:rPr lang="en-US" altLang="en-US" b="1" smtClean="0">
                <a:solidFill>
                  <a:srgbClr val="FF0000"/>
                </a:solidFill>
                <a:cs typeface="Arial" pitchFamily="34" charset="0"/>
              </a:rPr>
              <a:t>Microorganism</a:t>
            </a:r>
          </a:p>
          <a:p>
            <a:pPr lvl="1" algn="just" eaLnBrk="1" hangingPunct="1">
              <a:lnSpc>
                <a:spcPts val="3600"/>
              </a:lnSpc>
            </a:pPr>
            <a:r>
              <a:rPr lang="en-US" altLang="en-US" sz="3200" smtClean="0">
                <a:cs typeface="Arial" pitchFamily="34" charset="0"/>
              </a:rPr>
              <a:t>Living organism that can not see by naked eye</a:t>
            </a:r>
          </a:p>
          <a:p>
            <a:pPr lvl="1" algn="just" eaLnBrk="1" hangingPunct="1">
              <a:lnSpc>
                <a:spcPts val="3600"/>
              </a:lnSpc>
            </a:pPr>
            <a:r>
              <a:rPr lang="en-US" altLang="en-US" sz="3200" smtClean="0">
                <a:cs typeface="Arial" pitchFamily="34" charset="0"/>
              </a:rPr>
              <a:t>Examples: bacteria, fungi, viruses, protozoa</a:t>
            </a:r>
          </a:p>
          <a:p>
            <a:pPr algn="just" eaLnBrk="1" hangingPunct="1">
              <a:lnSpc>
                <a:spcPts val="3600"/>
              </a:lnSpc>
            </a:pPr>
            <a:r>
              <a:rPr lang="en-US" altLang="en-US" b="1" smtClean="0">
                <a:solidFill>
                  <a:srgbClr val="FF0000"/>
                </a:solidFill>
                <a:cs typeface="Arial" pitchFamily="34" charset="0"/>
              </a:rPr>
              <a:t>Medical microbiology</a:t>
            </a:r>
          </a:p>
          <a:p>
            <a:pPr lvl="1" algn="just" eaLnBrk="1" hangingPunct="1">
              <a:lnSpc>
                <a:spcPts val="3600"/>
              </a:lnSpc>
            </a:pPr>
            <a:r>
              <a:rPr lang="en-US" altLang="en-US" sz="3200" smtClean="0">
                <a:cs typeface="Arial" pitchFamily="34" charset="0"/>
              </a:rPr>
              <a:t>The science deals with the study of M.O. causing infection/disease</a:t>
            </a:r>
          </a:p>
          <a:p>
            <a:pPr lvl="1" algn="just" eaLnBrk="1" hangingPunct="1">
              <a:lnSpc>
                <a:spcPts val="3600"/>
              </a:lnSpc>
              <a:buFont typeface="Arial" pitchFamily="34" charset="0"/>
              <a:buNone/>
            </a:pPr>
            <a:r>
              <a:rPr lang="en-US" altLang="en-US" sz="3200" smtClean="0">
                <a:cs typeface="Arial" pitchFamily="34" charset="0"/>
              </a:rPr>
              <a:t/>
            </a:r>
            <a:br>
              <a:rPr lang="en-US" altLang="en-US" sz="3200" smtClean="0">
                <a:cs typeface="Arial" pitchFamily="34" charset="0"/>
              </a:rPr>
            </a:br>
            <a:r>
              <a:rPr lang="en-US" altLang="en-US" sz="3200" smtClean="0">
                <a:cs typeface="Arial" pitchFamily="34" charset="0"/>
              </a:rPr>
              <a:t/>
            </a:r>
            <a:br>
              <a:rPr lang="en-US" altLang="en-US" sz="3200" smtClean="0">
                <a:cs typeface="Arial" pitchFamily="34" charset="0"/>
              </a:rPr>
            </a:br>
            <a:endParaRPr lang="en-US" altLang="en-US" sz="3200" smtClean="0">
              <a:cs typeface="Arial" pitchFamily="34" charset="0"/>
            </a:endParaRPr>
          </a:p>
        </p:txBody>
      </p:sp>
      <p:sp>
        <p:nvSpPr>
          <p:cNvPr id="21509"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21510" name="Slide Number Placeholder 4"/>
          <p:cNvSpPr>
            <a:spLocks noGrp="1"/>
          </p:cNvSpPr>
          <p:nvPr>
            <p:ph type="sldNum" sz="quarter" idx="12"/>
          </p:nvPr>
        </p:nvSpPr>
        <p:spPr bwMode="auto">
          <a:noFill/>
          <a:ln>
            <a:miter lim="800000"/>
            <a:headEnd/>
            <a:tailEnd/>
          </a:ln>
        </p:spPr>
        <p:txBody>
          <a:bodyPr/>
          <a:lstStyle/>
          <a:p>
            <a:fld id="{687D9DFE-D3D3-4016-8FE3-1B67536DC89A}" type="slidenum">
              <a:rPr lang="ar-SA" altLang="en-US" smtClean="0">
                <a:cs typeface="Calibri" pitchFamily="34" charset="0"/>
              </a:rPr>
              <a:pPr/>
              <a:t>4</a:t>
            </a:fld>
            <a:endParaRPr lang="ar-SA" altLang="en-US" smtClean="0">
              <a:cs typeface="Calibri" pitchFamily="34" charset="0"/>
            </a:endParaRPr>
          </a:p>
        </p:txBody>
      </p:sp>
    </p:spTree>
    <p:extLst>
      <p:ext uri="{BB962C8B-B14F-4D97-AF65-F5344CB8AC3E}">
        <p14:creationId xmlns:p14="http://schemas.microsoft.com/office/powerpoint/2010/main" val="32229083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sz="4800" smtClean="0">
                <a:solidFill>
                  <a:srgbClr val="002060"/>
                </a:solidFill>
              </a:rPr>
              <a:t>EPIDEMIOLOGY</a:t>
            </a:r>
          </a:p>
        </p:txBody>
      </p:sp>
      <p:sp>
        <p:nvSpPr>
          <p:cNvPr id="59395" name="Content Placeholder 1"/>
          <p:cNvSpPr>
            <a:spLocks noGrp="1"/>
          </p:cNvSpPr>
          <p:nvPr>
            <p:ph idx="1"/>
          </p:nvPr>
        </p:nvSpPr>
        <p:spPr>
          <a:xfrm>
            <a:off x="228600" y="1600200"/>
            <a:ext cx="8686800" cy="4800600"/>
          </a:xfrm>
        </p:spPr>
        <p:txBody>
          <a:bodyPr/>
          <a:lstStyle/>
          <a:p>
            <a:pPr algn="just" eaLnBrk="1" hangingPunct="1">
              <a:lnSpc>
                <a:spcPts val="3300"/>
              </a:lnSpc>
            </a:pPr>
            <a:r>
              <a:rPr lang="en-US" altLang="en-US" sz="2800" b="1" dirty="0" smtClean="0">
                <a:solidFill>
                  <a:srgbClr val="FF0000"/>
                </a:solidFill>
              </a:rPr>
              <a:t>Epidemiology</a:t>
            </a:r>
            <a:r>
              <a:rPr lang="en-US" altLang="en-US" sz="2800" dirty="0" smtClean="0">
                <a:solidFill>
                  <a:srgbClr val="FF0000"/>
                </a:solidFill>
              </a:rPr>
              <a:t>: </a:t>
            </a:r>
            <a:r>
              <a:rPr lang="en-US" altLang="en-US" sz="2800" dirty="0" smtClean="0"/>
              <a:t>study of all factors connected to incidence and spread of a disease</a:t>
            </a:r>
            <a:endParaRPr lang="en-US" altLang="en-US" sz="2800" b="1" dirty="0" smtClean="0">
              <a:solidFill>
                <a:srgbClr val="0070C0"/>
              </a:solidFill>
              <a:cs typeface="Arial" pitchFamily="34" charset="0"/>
            </a:endParaRPr>
          </a:p>
          <a:p>
            <a:pPr algn="just" eaLnBrk="1" hangingPunct="1">
              <a:lnSpc>
                <a:spcPts val="3300"/>
              </a:lnSpc>
            </a:pPr>
            <a:r>
              <a:rPr lang="en-US" altLang="en-US" sz="2800" b="1" dirty="0" smtClean="0">
                <a:solidFill>
                  <a:srgbClr val="0070C0"/>
                </a:solidFill>
                <a:cs typeface="Arial" pitchFamily="34" charset="0"/>
              </a:rPr>
              <a:t>Sporadic</a:t>
            </a:r>
            <a:r>
              <a:rPr lang="en-US" altLang="en-US" sz="2800" b="1" dirty="0" smtClean="0">
                <a:cs typeface="Arial" pitchFamily="34" charset="0"/>
              </a:rPr>
              <a:t> </a:t>
            </a:r>
            <a:r>
              <a:rPr lang="en-US" altLang="en-US" sz="2800" dirty="0" smtClean="0">
                <a:cs typeface="Arial" pitchFamily="34" charset="0"/>
              </a:rPr>
              <a:t>: occurs occasionally (typhoid fever in U.S.)</a:t>
            </a:r>
          </a:p>
          <a:p>
            <a:pPr algn="just" eaLnBrk="1" hangingPunct="1">
              <a:lnSpc>
                <a:spcPts val="3300"/>
              </a:lnSpc>
            </a:pPr>
            <a:r>
              <a:rPr lang="en-US" altLang="en-US" sz="2800" b="1" dirty="0" smtClean="0">
                <a:solidFill>
                  <a:srgbClr val="0070C0"/>
                </a:solidFill>
                <a:cs typeface="Arial" pitchFamily="34" charset="0"/>
              </a:rPr>
              <a:t>Epidemic</a:t>
            </a:r>
            <a:r>
              <a:rPr lang="en-US" altLang="en-US" sz="2800" dirty="0" smtClean="0">
                <a:cs typeface="Arial" pitchFamily="34" charset="0"/>
              </a:rPr>
              <a:t>: Disease occurred </a:t>
            </a:r>
            <a:r>
              <a:rPr lang="en-US" altLang="en-US" sz="2800" noProof="1" smtClean="0"/>
              <a:t>suddenly</a:t>
            </a:r>
            <a:r>
              <a:rPr lang="en-US" altLang="en-US" sz="2800" dirty="0" smtClean="0">
                <a:cs typeface="Arial" pitchFamily="34" charset="0"/>
              </a:rPr>
              <a:t> in a given area in short period (influenza)</a:t>
            </a:r>
          </a:p>
          <a:p>
            <a:pPr algn="just" eaLnBrk="1" hangingPunct="1">
              <a:lnSpc>
                <a:spcPts val="3300"/>
              </a:lnSpc>
            </a:pPr>
            <a:r>
              <a:rPr lang="en-US" altLang="en-US" sz="2600" b="1" dirty="0" smtClean="0">
                <a:solidFill>
                  <a:srgbClr val="0070C0"/>
                </a:solidFill>
                <a:cs typeface="Arial" pitchFamily="34" charset="0"/>
              </a:rPr>
              <a:t>Endemic</a:t>
            </a:r>
            <a:r>
              <a:rPr lang="en-US" altLang="en-US" sz="2600" dirty="0" smtClean="0">
                <a:cs typeface="Arial" pitchFamily="34" charset="0"/>
              </a:rPr>
              <a:t>:</a:t>
            </a:r>
            <a:r>
              <a:rPr lang="en-US" altLang="en-US" sz="2600" noProof="1" smtClean="0"/>
              <a:t>Disease present or usually prevalent in a population or geographic area at all times (Cholera in India)</a:t>
            </a:r>
            <a:endParaRPr lang="en-US" altLang="en-US" sz="2600" dirty="0" smtClean="0">
              <a:cs typeface="Arial" pitchFamily="34" charset="0"/>
            </a:endParaRPr>
          </a:p>
          <a:p>
            <a:pPr algn="just" eaLnBrk="1" hangingPunct="1">
              <a:lnSpc>
                <a:spcPts val="3300"/>
              </a:lnSpc>
            </a:pPr>
            <a:r>
              <a:rPr lang="en-US" altLang="en-US" sz="2800" b="1" dirty="0" smtClean="0">
                <a:solidFill>
                  <a:srgbClr val="0070C0"/>
                </a:solidFill>
                <a:cs typeface="Arial" pitchFamily="34" charset="0"/>
              </a:rPr>
              <a:t>Pandemic: </a:t>
            </a:r>
            <a:r>
              <a:rPr lang="en-US" altLang="en-US" sz="2800" dirty="0" smtClean="0">
                <a:cs typeface="Arial" pitchFamily="34" charset="0"/>
              </a:rPr>
              <a:t>world wide epidemic, </a:t>
            </a:r>
            <a:r>
              <a:rPr lang="en-US" altLang="en-US" sz="2800" noProof="1" smtClean="0"/>
              <a:t>occuring widely throughout a region, country, continent, or globally</a:t>
            </a:r>
            <a:r>
              <a:rPr lang="en-US" altLang="en-US" sz="2800" dirty="0" smtClean="0">
                <a:cs typeface="Arial" pitchFamily="34" charset="0"/>
              </a:rPr>
              <a:t> </a:t>
            </a:r>
          </a:p>
          <a:p>
            <a:pPr lvl="1" algn="just" eaLnBrk="1" hangingPunct="1">
              <a:lnSpc>
                <a:spcPts val="3300"/>
              </a:lnSpc>
            </a:pPr>
            <a:r>
              <a:rPr lang="en-US" altLang="en-US" sz="2400" dirty="0" smtClean="0">
                <a:cs typeface="Arial" pitchFamily="34" charset="0"/>
              </a:rPr>
              <a:t>influenza occasionally, AIDS might be considered pandemic</a:t>
            </a:r>
          </a:p>
          <a:p>
            <a:pPr lvl="1" algn="just" eaLnBrk="1" hangingPunct="1">
              <a:lnSpc>
                <a:spcPts val="3300"/>
              </a:lnSpc>
              <a:buFont typeface="Arial" pitchFamily="34" charset="0"/>
              <a:buNone/>
            </a:pPr>
            <a:r>
              <a:rPr lang="en-US" altLang="en-US" dirty="0" smtClean="0">
                <a:cs typeface="Arial" pitchFamily="34" charset="0"/>
              </a:rPr>
              <a:t/>
            </a:r>
            <a:br>
              <a:rPr lang="en-US" altLang="en-US" dirty="0" smtClean="0">
                <a:cs typeface="Arial" pitchFamily="34" charset="0"/>
              </a:rPr>
            </a:br>
            <a:r>
              <a:rPr lang="en-US" altLang="en-US" dirty="0" smtClean="0">
                <a:cs typeface="Arial" pitchFamily="34" charset="0"/>
              </a:rPr>
              <a:t/>
            </a:r>
            <a:br>
              <a:rPr lang="en-US" altLang="en-US" dirty="0" smtClean="0">
                <a:cs typeface="Arial" pitchFamily="34" charset="0"/>
              </a:rPr>
            </a:br>
            <a:endParaRPr lang="en-US" altLang="en-US" dirty="0" smtClean="0">
              <a:cs typeface="Arial" pitchFamily="34" charset="0"/>
            </a:endParaRPr>
          </a:p>
        </p:txBody>
      </p:sp>
      <p:sp>
        <p:nvSpPr>
          <p:cNvPr id="59397"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59398" name="Slide Number Placeholder 3"/>
          <p:cNvSpPr>
            <a:spLocks noGrp="1"/>
          </p:cNvSpPr>
          <p:nvPr>
            <p:ph type="sldNum" sz="quarter" idx="12"/>
          </p:nvPr>
        </p:nvSpPr>
        <p:spPr bwMode="auto">
          <a:noFill/>
          <a:ln>
            <a:miter lim="800000"/>
            <a:headEnd/>
            <a:tailEnd/>
          </a:ln>
        </p:spPr>
        <p:txBody>
          <a:bodyPr/>
          <a:lstStyle/>
          <a:p>
            <a:fld id="{FBB43E8A-4D39-4E7B-ADEC-ADD97B78F166}" type="slidenum">
              <a:rPr lang="ar-SA" altLang="en-US" smtClean="0">
                <a:cs typeface="Calibri" pitchFamily="34" charset="0"/>
              </a:rPr>
              <a:pPr/>
              <a:t>40</a:t>
            </a:fld>
            <a:endParaRPr lang="ar-SA" altLang="en-US" smtClean="0">
              <a:cs typeface="Calibri" pitchFamily="34" charset="0"/>
            </a:endParaRPr>
          </a:p>
        </p:txBody>
      </p:sp>
    </p:spTree>
    <p:extLst>
      <p:ext uri="{BB962C8B-B14F-4D97-AF65-F5344CB8AC3E}">
        <p14:creationId xmlns:p14="http://schemas.microsoft.com/office/powerpoint/2010/main" val="527125331"/>
      </p:ext>
    </p:extLst>
  </p:cSld>
  <p:clrMapOvr>
    <a:masterClrMapping/>
  </p:clrMapOvr>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marL="342900" lvl="2" indent="-342900" algn="ctr" rtl="0" fontAlgn="auto">
              <a:lnSpc>
                <a:spcPct val="150000"/>
              </a:lnSpc>
              <a:spcBef>
                <a:spcPts val="0"/>
              </a:spcBef>
              <a:spcAft>
                <a:spcPts val="0"/>
              </a:spcAft>
              <a:defRPr/>
            </a:pPr>
            <a:r>
              <a:rPr lang="en-US" sz="6000" b="1" dirty="0">
                <a:solidFill>
                  <a:srgbClr val="FF0000"/>
                </a:solidFill>
                <a:latin typeface="+mn-lt"/>
              </a:rPr>
              <a:t>ZYGOMYCETES</a:t>
            </a:r>
          </a:p>
        </p:txBody>
      </p:sp>
      <p:sp>
        <p:nvSpPr>
          <p:cNvPr id="28675" name="Content Placeholder 2"/>
          <p:cNvSpPr>
            <a:spLocks noGrp="1"/>
          </p:cNvSpPr>
          <p:nvPr>
            <p:ph idx="1"/>
          </p:nvPr>
        </p:nvSpPr>
        <p:spPr>
          <a:xfrm>
            <a:off x="152400" y="1066800"/>
            <a:ext cx="8839200" cy="5486400"/>
          </a:xfrm>
        </p:spPr>
        <p:txBody>
          <a:bodyPr/>
          <a:lstStyle/>
          <a:p>
            <a:pPr algn="just" rtl="0">
              <a:lnSpc>
                <a:spcPct val="150000"/>
              </a:lnSpc>
            </a:pPr>
            <a:r>
              <a:rPr lang="en-US" smtClean="0">
                <a:cs typeface="Tahoma" pitchFamily="34" charset="0"/>
              </a:rPr>
              <a:t>Phylum Zygomycota/Sexual/Non-septate</a:t>
            </a:r>
          </a:p>
          <a:p>
            <a:pPr algn="just" rtl="0">
              <a:lnSpc>
                <a:spcPct val="150000"/>
              </a:lnSpc>
            </a:pPr>
            <a:r>
              <a:rPr lang="en-US" smtClean="0">
                <a:cs typeface="Tahoma" pitchFamily="34" charset="0"/>
              </a:rPr>
              <a:t>Lower fungi </a:t>
            </a:r>
          </a:p>
          <a:p>
            <a:pPr algn="just" rtl="0">
              <a:lnSpc>
                <a:spcPct val="150000"/>
              </a:lnSpc>
            </a:pPr>
            <a:r>
              <a:rPr lang="en-US" smtClean="0">
                <a:cs typeface="Tahoma" pitchFamily="34" charset="0"/>
              </a:rPr>
              <a:t>&lt; 1000 species</a:t>
            </a:r>
          </a:p>
          <a:p>
            <a:pPr algn="just" rtl="0">
              <a:lnSpc>
                <a:spcPct val="150000"/>
              </a:lnSpc>
            </a:pPr>
            <a:r>
              <a:rPr lang="en-US" smtClean="0">
                <a:cs typeface="Tahoma" pitchFamily="34" charset="0"/>
              </a:rPr>
              <a:t>Produce </a:t>
            </a:r>
            <a:r>
              <a:rPr lang="en-US" b="1" smtClean="0">
                <a:solidFill>
                  <a:srgbClr val="7030A0"/>
                </a:solidFill>
                <a:cs typeface="Tahoma" pitchFamily="34" charset="0"/>
              </a:rPr>
              <a:t>zygospore</a:t>
            </a:r>
            <a:r>
              <a:rPr lang="en-US" smtClean="0">
                <a:cs typeface="Tahoma" pitchFamily="34" charset="0"/>
              </a:rPr>
              <a:t>, or </a:t>
            </a:r>
            <a:r>
              <a:rPr lang="en-US" b="1" smtClean="0">
                <a:solidFill>
                  <a:srgbClr val="7030A0"/>
                </a:solidFill>
                <a:cs typeface="Tahoma" pitchFamily="34" charset="0"/>
              </a:rPr>
              <a:t>sporangiospores</a:t>
            </a:r>
          </a:p>
          <a:p>
            <a:pPr algn="just" rtl="0">
              <a:lnSpc>
                <a:spcPct val="150000"/>
              </a:lnSpc>
            </a:pPr>
            <a:r>
              <a:rPr lang="en-US" smtClean="0">
                <a:cs typeface="Tahoma" pitchFamily="34" charset="0"/>
              </a:rPr>
              <a:t>Include the common bread molds and other fungi that cause food spoilage </a:t>
            </a:r>
            <a:endParaRPr lang="en-US" b="1" smtClean="0">
              <a:solidFill>
                <a:srgbClr val="7030A0"/>
              </a:solidFill>
              <a:cs typeface="Tahoma" pitchFamily="34" charset="0"/>
            </a:endParaRPr>
          </a:p>
          <a:p>
            <a:pPr algn="just" rtl="0">
              <a:lnSpc>
                <a:spcPct val="150000"/>
              </a:lnSpc>
            </a:pPr>
            <a:r>
              <a:rPr lang="en-US" smtClean="0">
                <a:cs typeface="Tahoma" pitchFamily="34" charset="0"/>
              </a:rPr>
              <a:t>Mucor and Rhizopus are most familiar example</a:t>
            </a:r>
          </a:p>
          <a:p>
            <a:pPr algn="just" rtl="0">
              <a:lnSpc>
                <a:spcPct val="150000"/>
              </a:lnSpc>
            </a:pPr>
            <a:endParaRPr lang="en-US" smtClean="0">
              <a:cs typeface="Tahoma" pitchFamily="34" charset="0"/>
            </a:endParaRPr>
          </a:p>
          <a:p>
            <a:pPr marL="342900" lvl="1" indent="-342900" algn="just" rtl="0">
              <a:lnSpc>
                <a:spcPct val="150000"/>
              </a:lnSpc>
              <a:buFont typeface="Wingdings 2" pitchFamily="18" charset="2"/>
              <a:buChar char=""/>
            </a:pPr>
            <a:endParaRPr lang="en-US" sz="3200" smtClean="0">
              <a:cs typeface="Tahoma" pitchFamily="34" charset="0"/>
            </a:endParaRPr>
          </a:p>
          <a:p>
            <a:pPr algn="just" rtl="0">
              <a:lnSpc>
                <a:spcPct val="150000"/>
              </a:lnSpc>
            </a:pPr>
            <a:endParaRPr lang="ar-SA"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400</a:t>
            </a:fld>
            <a:endParaRPr lang="ar-SA" altLang="en-US"/>
          </a:p>
        </p:txBody>
      </p:sp>
    </p:spTree>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algn="ctr" rtl="0" fontAlgn="auto">
              <a:lnSpc>
                <a:spcPct val="150000"/>
              </a:lnSpc>
              <a:spcAft>
                <a:spcPts val="0"/>
              </a:spcAft>
              <a:defRPr/>
            </a:pPr>
            <a:r>
              <a:rPr lang="en-US" sz="6000" b="1" dirty="0" err="1" smtClean="0">
                <a:solidFill>
                  <a:srgbClr val="FF0000"/>
                </a:solidFill>
              </a:rPr>
              <a:t>Ascomycetes</a:t>
            </a:r>
            <a:endParaRPr lang="en-US" sz="6000" dirty="0" smtClean="0">
              <a:solidFill>
                <a:srgbClr val="FF0000"/>
              </a:solidFill>
            </a:endParaRPr>
          </a:p>
        </p:txBody>
      </p:sp>
      <p:sp>
        <p:nvSpPr>
          <p:cNvPr id="29699" name="Content Placeholder 2"/>
          <p:cNvSpPr>
            <a:spLocks noGrp="1"/>
          </p:cNvSpPr>
          <p:nvPr>
            <p:ph idx="1"/>
          </p:nvPr>
        </p:nvSpPr>
        <p:spPr>
          <a:xfrm>
            <a:off x="152400" y="1219200"/>
            <a:ext cx="8839200" cy="5334000"/>
          </a:xfrm>
        </p:spPr>
        <p:txBody>
          <a:bodyPr/>
          <a:lstStyle/>
          <a:p>
            <a:pPr algn="just" rtl="0">
              <a:lnSpc>
                <a:spcPts val="4300"/>
              </a:lnSpc>
            </a:pPr>
            <a:r>
              <a:rPr lang="en-US" sz="2800" smtClean="0">
                <a:cs typeface="Tahoma" pitchFamily="34" charset="0"/>
              </a:rPr>
              <a:t>Phylum Ascomycota,  Septate/Sexual/Higher fungi</a:t>
            </a:r>
          </a:p>
          <a:p>
            <a:pPr algn="just" rtl="0">
              <a:lnSpc>
                <a:spcPts val="4300"/>
              </a:lnSpc>
            </a:pPr>
            <a:r>
              <a:rPr lang="en-US" sz="2800" smtClean="0">
                <a:cs typeface="Tahoma" pitchFamily="34" charset="0"/>
              </a:rPr>
              <a:t>Certain yeasts &amp; some fungi that causes  plant disease </a:t>
            </a:r>
          </a:p>
          <a:p>
            <a:pPr algn="just" rtl="0">
              <a:lnSpc>
                <a:spcPts val="4300"/>
              </a:lnSpc>
            </a:pPr>
            <a:r>
              <a:rPr lang="en-US" sz="2800" smtClean="0">
                <a:cs typeface="Tahoma" pitchFamily="34" charset="0"/>
              </a:rPr>
              <a:t>Contains more than 30,000 species of unicellular and </a:t>
            </a:r>
            <a:r>
              <a:rPr lang="en-US" sz="2800" b="1" smtClean="0">
                <a:cs typeface="Tahoma" pitchFamily="34" charset="0"/>
              </a:rPr>
              <a:t>multi-cellular fungi</a:t>
            </a:r>
            <a:endParaRPr lang="en-US" sz="2800" smtClean="0">
              <a:cs typeface="Tahoma" pitchFamily="34" charset="0"/>
            </a:endParaRPr>
          </a:p>
          <a:p>
            <a:pPr algn="just" rtl="0">
              <a:lnSpc>
                <a:spcPts val="4300"/>
              </a:lnSpc>
            </a:pPr>
            <a:r>
              <a:rPr lang="en-US" sz="2800" smtClean="0">
                <a:cs typeface="Tahoma" pitchFamily="34" charset="0"/>
              </a:rPr>
              <a:t>Produce sexual spores (</a:t>
            </a:r>
            <a:r>
              <a:rPr lang="en-US" sz="2800" smtClean="0">
                <a:solidFill>
                  <a:srgbClr val="7030A0"/>
                </a:solidFill>
                <a:cs typeface="Tahoma" pitchFamily="34" charset="0"/>
              </a:rPr>
              <a:t>ascospores</a:t>
            </a:r>
            <a:r>
              <a:rPr lang="en-US" sz="2800" smtClean="0">
                <a:cs typeface="Tahoma" pitchFamily="34" charset="0"/>
              </a:rPr>
              <a:t>)</a:t>
            </a:r>
          </a:p>
          <a:p>
            <a:pPr algn="just" rtl="0">
              <a:lnSpc>
                <a:spcPts val="4300"/>
              </a:lnSpc>
            </a:pPr>
            <a:r>
              <a:rPr lang="en-US" sz="2800" smtClean="0">
                <a:cs typeface="Tahoma" pitchFamily="34" charset="0"/>
              </a:rPr>
              <a:t>Produce asexual exospores (</a:t>
            </a:r>
            <a:r>
              <a:rPr lang="en-US" sz="2800" b="1" smtClean="0">
                <a:solidFill>
                  <a:srgbClr val="7030A0"/>
                </a:solidFill>
                <a:cs typeface="Tahoma" pitchFamily="34" charset="0"/>
              </a:rPr>
              <a:t>conidia</a:t>
            </a:r>
            <a:r>
              <a:rPr lang="en-US" sz="2800" smtClean="0">
                <a:cs typeface="Tahoma" pitchFamily="34" charset="0"/>
              </a:rPr>
              <a:t>)</a:t>
            </a:r>
          </a:p>
          <a:p>
            <a:pPr algn="just" rtl="0">
              <a:lnSpc>
                <a:spcPts val="4300"/>
              </a:lnSpc>
            </a:pPr>
            <a:r>
              <a:rPr lang="en-US" sz="2800" smtClean="0">
                <a:cs typeface="Tahoma" pitchFamily="34" charset="0"/>
              </a:rPr>
              <a:t>Unicellular e.g. Saccharomyces, Candida</a:t>
            </a:r>
          </a:p>
          <a:p>
            <a:pPr algn="just" rtl="0">
              <a:lnSpc>
                <a:spcPts val="4300"/>
              </a:lnSpc>
            </a:pPr>
            <a:r>
              <a:rPr lang="en-US" sz="2800" smtClean="0">
                <a:cs typeface="Tahoma" pitchFamily="34" charset="0"/>
              </a:rPr>
              <a:t>Multicellular e.g. Penicillum, Asperigullus, </a:t>
            </a:r>
            <a:r>
              <a:rPr lang="en-US" sz="2800" i="1" smtClean="0">
                <a:cs typeface="Tahoma" pitchFamily="34" charset="0"/>
              </a:rPr>
              <a:t>Claviceps, Dermatophytes, </a:t>
            </a:r>
            <a:r>
              <a:rPr lang="en-US" sz="2800" b="1" i="1" smtClean="0">
                <a:cs typeface="Tahoma" pitchFamily="34" charset="0"/>
              </a:rPr>
              <a:t>Sporothrix schenckii, </a:t>
            </a:r>
            <a:r>
              <a:rPr lang="en-US" sz="2800" i="1" smtClean="0">
                <a:cs typeface="Tahoma" pitchFamily="34" charset="0"/>
              </a:rPr>
              <a:t>Histoplasma</a:t>
            </a:r>
            <a:endParaRPr lang="en-US" sz="2800" smtClean="0">
              <a:cs typeface="Tahoma" pitchFamily="34" charset="0"/>
            </a:endParaRPr>
          </a:p>
          <a:p>
            <a:pPr algn="just" rtl="0">
              <a:lnSpc>
                <a:spcPts val="4300"/>
              </a:lnSpc>
            </a:pPr>
            <a:endParaRPr lang="en-US" sz="2800" smtClean="0">
              <a:cs typeface="Tahoma" pitchFamily="34" charset="0"/>
            </a:endParaRPr>
          </a:p>
          <a:p>
            <a:pPr marL="342900" lvl="1" indent="-342900" algn="just" rtl="0">
              <a:lnSpc>
                <a:spcPts val="4300"/>
              </a:lnSpc>
              <a:buFont typeface="Wingdings 2" pitchFamily="18" charset="2"/>
              <a:buChar char=""/>
            </a:pPr>
            <a:endParaRPr lang="en-US" smtClean="0">
              <a:cs typeface="Tahoma" pitchFamily="34" charset="0"/>
            </a:endParaRPr>
          </a:p>
          <a:p>
            <a:pPr algn="just" rtl="0">
              <a:lnSpc>
                <a:spcPts val="4300"/>
              </a:lnSpc>
            </a:pPr>
            <a:endParaRPr lang="ar-SA" sz="2800"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401</a:t>
            </a:fld>
            <a:endParaRPr lang="ar-SA" altLang="en-US"/>
          </a:p>
        </p:txBody>
      </p:sp>
    </p:spTree>
  </p:cSld>
  <p:clrMapOvr>
    <a:masterClrMapping/>
  </p:clrMapOvr>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686800" cy="838200"/>
          </a:xfrm>
        </p:spPr>
        <p:txBody>
          <a:bodyPr>
            <a:noAutofit/>
          </a:bodyPr>
          <a:lstStyle/>
          <a:p>
            <a:pPr algn="ctr" rtl="0" fontAlgn="auto">
              <a:lnSpc>
                <a:spcPct val="150000"/>
              </a:lnSpc>
              <a:spcAft>
                <a:spcPts val="0"/>
              </a:spcAft>
              <a:defRPr/>
            </a:pPr>
            <a:r>
              <a:rPr lang="en-US" sz="6000" b="1" dirty="0" err="1" smtClean="0">
                <a:solidFill>
                  <a:srgbClr val="FF0000"/>
                </a:solidFill>
              </a:rPr>
              <a:t>Basidomycetes</a:t>
            </a:r>
            <a:endParaRPr lang="en-US" sz="6000" dirty="0" smtClean="0">
              <a:solidFill>
                <a:srgbClr val="FF0000"/>
              </a:solidFill>
            </a:endParaRPr>
          </a:p>
        </p:txBody>
      </p:sp>
      <p:sp>
        <p:nvSpPr>
          <p:cNvPr id="30723" name="Content Placeholder 2"/>
          <p:cNvSpPr>
            <a:spLocks noGrp="1"/>
          </p:cNvSpPr>
          <p:nvPr>
            <p:ph idx="1"/>
          </p:nvPr>
        </p:nvSpPr>
        <p:spPr>
          <a:xfrm>
            <a:off x="152400" y="1447800"/>
            <a:ext cx="8839200" cy="4800600"/>
          </a:xfrm>
        </p:spPr>
        <p:txBody>
          <a:bodyPr/>
          <a:lstStyle/>
          <a:p>
            <a:pPr algn="just" rtl="0">
              <a:lnSpc>
                <a:spcPts val="4500"/>
              </a:lnSpc>
            </a:pPr>
            <a:r>
              <a:rPr lang="en-US" smtClean="0">
                <a:cs typeface="Tahoma" pitchFamily="34" charset="0"/>
              </a:rPr>
              <a:t>Phylum Basidiomycota/Septate/Sexual</a:t>
            </a:r>
          </a:p>
          <a:p>
            <a:pPr algn="just" rtl="0">
              <a:lnSpc>
                <a:spcPts val="4500"/>
              </a:lnSpc>
            </a:pPr>
            <a:r>
              <a:rPr lang="en-US" smtClean="0">
                <a:cs typeface="Tahoma" pitchFamily="34" charset="0"/>
              </a:rPr>
              <a:t> Higher Fungi-Over 30,000 different species </a:t>
            </a:r>
          </a:p>
          <a:p>
            <a:pPr algn="just" rtl="0">
              <a:lnSpc>
                <a:spcPts val="4500"/>
              </a:lnSpc>
            </a:pPr>
            <a:r>
              <a:rPr lang="en-US" smtClean="0">
                <a:cs typeface="Tahoma" pitchFamily="34" charset="0"/>
              </a:rPr>
              <a:t>Sexual spores borne on clublike stalks (basidia)</a:t>
            </a:r>
          </a:p>
          <a:p>
            <a:pPr algn="just" rtl="0">
              <a:lnSpc>
                <a:spcPts val="4500"/>
              </a:lnSpc>
            </a:pPr>
            <a:r>
              <a:rPr lang="en-US" smtClean="0">
                <a:cs typeface="Tahoma" pitchFamily="34" charset="0"/>
              </a:rPr>
              <a:t>Mushrooms</a:t>
            </a:r>
            <a:r>
              <a:rPr lang="en-US" i="1" smtClean="0">
                <a:cs typeface="Tahoma" pitchFamily="34" charset="0"/>
              </a:rPr>
              <a:t> </a:t>
            </a:r>
            <a:r>
              <a:rPr lang="en-US" smtClean="0">
                <a:cs typeface="Tahoma" pitchFamily="34" charset="0"/>
              </a:rPr>
              <a:t>(</a:t>
            </a:r>
            <a:r>
              <a:rPr lang="en-US" i="1" smtClean="0">
                <a:cs typeface="Tahoma" pitchFamily="34" charset="0"/>
              </a:rPr>
              <a:t>Agaricus bisporus, Agaricus campestris</a:t>
            </a:r>
            <a:r>
              <a:rPr lang="en-US" smtClean="0">
                <a:cs typeface="Tahoma" pitchFamily="34" charset="0"/>
              </a:rPr>
              <a:t>) are the most familiar members</a:t>
            </a:r>
          </a:p>
          <a:p>
            <a:pPr algn="just" rtl="0">
              <a:lnSpc>
                <a:spcPts val="4500"/>
              </a:lnSpc>
            </a:pPr>
            <a:r>
              <a:rPr lang="en-US" smtClean="0">
                <a:cs typeface="Tahoma" pitchFamily="34" charset="0"/>
              </a:rPr>
              <a:t>Among Basidiomycota, only </a:t>
            </a:r>
            <a:r>
              <a:rPr lang="en-US" i="1" smtClean="0">
                <a:cs typeface="Tahoma" pitchFamily="34" charset="0"/>
              </a:rPr>
              <a:t>Malassezia </a:t>
            </a:r>
            <a:r>
              <a:rPr lang="en-US" smtClean="0">
                <a:cs typeface="Tahoma" pitchFamily="34" charset="0"/>
              </a:rPr>
              <a:t>&amp; </a:t>
            </a:r>
            <a:r>
              <a:rPr lang="en-US" i="1" smtClean="0">
                <a:cs typeface="Tahoma" pitchFamily="34" charset="0"/>
              </a:rPr>
              <a:t>Cryptococcus</a:t>
            </a:r>
            <a:r>
              <a:rPr lang="en-US" smtClean="0">
                <a:cs typeface="Tahoma" pitchFamily="34" charset="0"/>
              </a:rPr>
              <a:t> are frequent human pathogens</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402</a:t>
            </a:fld>
            <a:endParaRPr lang="ar-SA" altLang="en-US"/>
          </a:p>
        </p:txBody>
      </p:sp>
    </p:spTree>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lstStyle/>
          <a:p>
            <a:pPr algn="ctr" rtl="0" fontAlgn="auto">
              <a:spcAft>
                <a:spcPts val="0"/>
              </a:spcAft>
              <a:defRPr/>
            </a:pPr>
            <a:r>
              <a:rPr lang="en-US" b="1" dirty="0" smtClean="0">
                <a:solidFill>
                  <a:srgbClr val="FF0000"/>
                </a:solidFill>
              </a:rPr>
              <a:t>Septate mycelium: </a:t>
            </a:r>
            <a:r>
              <a:rPr lang="en-US" b="1" dirty="0" err="1" smtClean="0">
                <a:solidFill>
                  <a:srgbClr val="FF0000"/>
                </a:solidFill>
              </a:rPr>
              <a:t>Deutromycetes</a:t>
            </a:r>
            <a:r>
              <a:rPr lang="en-US" b="1" dirty="0" smtClean="0">
                <a:solidFill>
                  <a:srgbClr val="FF0000"/>
                </a:solidFill>
              </a:rPr>
              <a:t>:</a:t>
            </a:r>
            <a:endParaRPr lang="en-US" sz="3200" dirty="0" smtClean="0">
              <a:solidFill>
                <a:srgbClr val="FF0000"/>
              </a:solidFill>
            </a:endParaRPr>
          </a:p>
        </p:txBody>
      </p:sp>
      <p:sp>
        <p:nvSpPr>
          <p:cNvPr id="31747" name="Content Placeholder 2"/>
          <p:cNvSpPr>
            <a:spLocks noGrp="1"/>
          </p:cNvSpPr>
          <p:nvPr>
            <p:ph idx="1"/>
          </p:nvPr>
        </p:nvSpPr>
        <p:spPr>
          <a:xfrm>
            <a:off x="152400" y="1371600"/>
            <a:ext cx="8839200" cy="5257800"/>
          </a:xfrm>
        </p:spPr>
        <p:txBody>
          <a:bodyPr/>
          <a:lstStyle/>
          <a:p>
            <a:pPr algn="just" rtl="0"/>
            <a:r>
              <a:rPr lang="en-US" sz="3000" b="1" smtClean="0">
                <a:solidFill>
                  <a:srgbClr val="7030A0"/>
                </a:solidFill>
                <a:cs typeface="Tahoma" pitchFamily="34" charset="0"/>
              </a:rPr>
              <a:t>Fungi imperfecti</a:t>
            </a:r>
          </a:p>
          <a:p>
            <a:pPr algn="just" rtl="0"/>
            <a:r>
              <a:rPr lang="en-US" sz="3000" smtClean="0">
                <a:cs typeface="Tahoma" pitchFamily="34" charset="0"/>
              </a:rPr>
              <a:t>Sexual life cycle is either unknown or absent</a:t>
            </a:r>
            <a:endParaRPr lang="en-US" sz="3000" u="sng" smtClean="0">
              <a:solidFill>
                <a:srgbClr val="7030A0"/>
              </a:solidFill>
              <a:cs typeface="Tahoma" pitchFamily="34" charset="0"/>
            </a:endParaRPr>
          </a:p>
          <a:p>
            <a:pPr algn="just" rtl="0"/>
            <a:r>
              <a:rPr lang="en-US" sz="3000" smtClean="0">
                <a:cs typeface="Tahoma" pitchFamily="34" charset="0"/>
              </a:rPr>
              <a:t>Reproduce by various types of asexual spores including budding</a:t>
            </a:r>
          </a:p>
          <a:p>
            <a:pPr algn="just" rtl="0"/>
            <a:r>
              <a:rPr lang="en-US" sz="3000" smtClean="0">
                <a:cs typeface="Tahoma" pitchFamily="34" charset="0"/>
              </a:rPr>
              <a:t>Have an abundant mycelium at times while at other times they grow as yeast-like cells</a:t>
            </a:r>
          </a:p>
          <a:p>
            <a:pPr algn="just" rtl="0"/>
            <a:r>
              <a:rPr lang="en-US" sz="3000" smtClean="0">
                <a:cs typeface="Tahoma" pitchFamily="34" charset="0"/>
              </a:rPr>
              <a:t>Includes majority of pathogenic to man &amp; animal</a:t>
            </a:r>
          </a:p>
          <a:p>
            <a:pPr algn="just" rtl="0"/>
            <a:r>
              <a:rPr lang="en-US" sz="3000" smtClean="0">
                <a:cs typeface="Tahoma" pitchFamily="34" charset="0"/>
              </a:rPr>
              <a:t>Resemble Ascomycetes in morphology</a:t>
            </a:r>
          </a:p>
          <a:p>
            <a:pPr algn="just" rtl="0"/>
            <a:r>
              <a:rPr lang="en-US" sz="3000" smtClean="0">
                <a:cs typeface="Tahoma" pitchFamily="34" charset="0"/>
              </a:rPr>
              <a:t>Examples: Trichophyton, Epidermophyton, Microsporon, Candida, Cryptococcus, Histoplasma</a:t>
            </a:r>
          </a:p>
          <a:p>
            <a:pPr marL="342900" lvl="1" indent="-342900" algn="just" rtl="0">
              <a:buFont typeface="Wingdings 2" pitchFamily="18" charset="2"/>
              <a:buChar char=""/>
            </a:pPr>
            <a:endParaRPr lang="en-US" sz="3000" smtClean="0">
              <a:cs typeface="Tahoma" pitchFamily="34" charset="0"/>
            </a:endParaRPr>
          </a:p>
          <a:p>
            <a:pPr algn="just" rtl="0"/>
            <a:endParaRPr lang="ar-SA" sz="3000"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403</a:t>
            </a:fld>
            <a:endParaRPr lang="ar-SA" altLang="en-US"/>
          </a:p>
        </p:txBody>
      </p:sp>
    </p:spTree>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0" fontAlgn="auto">
              <a:spcAft>
                <a:spcPts val="0"/>
              </a:spcAft>
              <a:defRPr/>
            </a:pPr>
            <a:r>
              <a:rPr lang="en-US" sz="4400" b="1" dirty="0" smtClean="0">
                <a:solidFill>
                  <a:srgbClr val="FF0000"/>
                </a:solidFill>
                <a:cs typeface="Times New Roman" pitchFamily="18" charset="0"/>
              </a:rPr>
              <a:t>Fungal cell wall composition</a:t>
            </a:r>
            <a:r>
              <a:rPr lang="en-US" sz="4400" b="1" dirty="0" smtClean="0">
                <a:solidFill>
                  <a:srgbClr val="FF0000"/>
                </a:solidFill>
              </a:rPr>
              <a:t> </a:t>
            </a:r>
            <a:endParaRPr lang="ar-SA" sz="4400" b="1" dirty="0">
              <a:solidFill>
                <a:srgbClr val="FF0000"/>
              </a:solidFill>
            </a:endParaRPr>
          </a:p>
        </p:txBody>
      </p:sp>
      <p:sp>
        <p:nvSpPr>
          <p:cNvPr id="3" name="Content Placeholder 2"/>
          <p:cNvSpPr>
            <a:spLocks noGrp="1"/>
          </p:cNvSpPr>
          <p:nvPr>
            <p:ph idx="1"/>
          </p:nvPr>
        </p:nvSpPr>
        <p:spPr>
          <a:xfrm>
            <a:off x="152400" y="1295400"/>
            <a:ext cx="8915400" cy="5410200"/>
          </a:xfrm>
        </p:spPr>
        <p:txBody>
          <a:bodyPr>
            <a:noAutofit/>
          </a:bodyPr>
          <a:lstStyle/>
          <a:p>
            <a:pPr algn="just" rtl="0" fontAlgn="auto">
              <a:lnSpc>
                <a:spcPts val="2800"/>
              </a:lnSpc>
              <a:spcAft>
                <a:spcPts val="0"/>
              </a:spcAft>
              <a:buFont typeface="Wingdings" pitchFamily="2" charset="2"/>
              <a:buChar char="Ø"/>
              <a:defRPr/>
            </a:pPr>
            <a:r>
              <a:rPr lang="en-US" sz="3600" b="1" u="sng" dirty="0" smtClean="0">
                <a:solidFill>
                  <a:srgbClr val="7030A0"/>
                </a:solidFill>
              </a:rPr>
              <a:t>Consists of</a:t>
            </a:r>
            <a:endParaRPr lang="en-US" sz="3600" b="1" u="sng" dirty="0" smtClean="0">
              <a:solidFill>
                <a:srgbClr val="7030A0"/>
              </a:solidFill>
              <a:sym typeface="Symbol"/>
            </a:endParaRPr>
          </a:p>
          <a:p>
            <a:pPr algn="just" rtl="0" fontAlgn="auto">
              <a:lnSpc>
                <a:spcPts val="2800"/>
              </a:lnSpc>
              <a:spcAft>
                <a:spcPts val="0"/>
              </a:spcAft>
              <a:buFont typeface="Wingdings" pitchFamily="2" charset="2"/>
              <a:buChar char="Ø"/>
              <a:defRPr/>
            </a:pPr>
            <a:r>
              <a:rPr lang="en-US" sz="3600" dirty="0" smtClean="0">
                <a:sym typeface="Symbol"/>
              </a:rPr>
              <a:t></a:t>
            </a:r>
            <a:r>
              <a:rPr lang="en-US" sz="3600" dirty="0" smtClean="0"/>
              <a:t> 80% of polysaccharides</a:t>
            </a:r>
          </a:p>
          <a:p>
            <a:pPr lvl="1" algn="just" rtl="0" fontAlgn="auto">
              <a:lnSpc>
                <a:spcPts val="2800"/>
              </a:lnSpc>
              <a:spcAft>
                <a:spcPts val="0"/>
              </a:spcAft>
              <a:buFont typeface="Wingdings" pitchFamily="2" charset="2"/>
              <a:buChar char="Ø"/>
              <a:defRPr/>
            </a:pPr>
            <a:r>
              <a:rPr lang="en-US" dirty="0" smtClean="0"/>
              <a:t>Polysaccharide fibrils provide rigidity/integrity of wall</a:t>
            </a:r>
          </a:p>
          <a:p>
            <a:pPr algn="just" rtl="0" fontAlgn="auto">
              <a:lnSpc>
                <a:spcPts val="2800"/>
              </a:lnSpc>
              <a:spcAft>
                <a:spcPts val="0"/>
              </a:spcAft>
              <a:buFont typeface="Wingdings" pitchFamily="2" charset="2"/>
              <a:buChar char="Ø"/>
              <a:defRPr/>
            </a:pPr>
            <a:r>
              <a:rPr lang="en-US" sz="3600" dirty="0" smtClean="0">
                <a:sym typeface="Symbol"/>
              </a:rPr>
              <a:t> 20% </a:t>
            </a:r>
            <a:r>
              <a:rPr lang="en-US" sz="3600" dirty="0" smtClean="0"/>
              <a:t>of the wall consists of Proteins</a:t>
            </a:r>
            <a:endParaRPr lang="en-US" sz="3600" b="1" dirty="0" smtClean="0">
              <a:solidFill>
                <a:srgbClr val="7030A0"/>
              </a:solidFill>
              <a:cs typeface="Times New Roman" pitchFamily="18" charset="0"/>
            </a:endParaRPr>
          </a:p>
          <a:p>
            <a:pPr marL="514350" indent="-514350" algn="just" rtl="0" fontAlgn="auto">
              <a:lnSpc>
                <a:spcPts val="2800"/>
              </a:lnSpc>
              <a:spcAft>
                <a:spcPts val="0"/>
              </a:spcAft>
              <a:buFont typeface="+mj-lt"/>
              <a:buAutoNum type="arabicPeriod"/>
              <a:defRPr/>
            </a:pPr>
            <a:r>
              <a:rPr lang="en-US" sz="3600" b="1" dirty="0" smtClean="0">
                <a:solidFill>
                  <a:srgbClr val="7030A0"/>
                </a:solidFill>
                <a:cs typeface="Times New Roman" pitchFamily="18" charset="0"/>
              </a:rPr>
              <a:t>Structural components (Fibrous)</a:t>
            </a:r>
          </a:p>
          <a:p>
            <a:pPr marL="514350" indent="-514350" algn="just" rtl="0" fontAlgn="auto">
              <a:lnSpc>
                <a:spcPts val="2800"/>
              </a:lnSpc>
              <a:spcAft>
                <a:spcPts val="0"/>
              </a:spcAft>
              <a:buFont typeface="+mj-lt"/>
              <a:buAutoNum type="alphaUcPeriod"/>
              <a:defRPr/>
            </a:pPr>
            <a:r>
              <a:rPr lang="en-US" b="1" dirty="0" smtClean="0">
                <a:solidFill>
                  <a:srgbClr val="0070C0"/>
                </a:solidFill>
                <a:cs typeface="Times New Roman" pitchFamily="18" charset="0"/>
              </a:rPr>
              <a:t>Chitin </a:t>
            </a:r>
            <a:r>
              <a:rPr lang="en-US" b="1" dirty="0" err="1" smtClean="0">
                <a:solidFill>
                  <a:srgbClr val="0070C0"/>
                </a:solidFill>
                <a:cs typeface="Times New Roman" pitchFamily="18" charset="0"/>
              </a:rPr>
              <a:t>microfibrils</a:t>
            </a:r>
            <a:r>
              <a:rPr lang="en-US" b="1" dirty="0" smtClean="0">
                <a:solidFill>
                  <a:srgbClr val="0070C0"/>
                </a:solidFill>
              </a:rPr>
              <a:t> </a:t>
            </a:r>
          </a:p>
          <a:p>
            <a:pPr lvl="1" algn="just" rtl="0" fontAlgn="auto">
              <a:lnSpc>
                <a:spcPts val="2800"/>
              </a:lnSpc>
              <a:spcAft>
                <a:spcPts val="0"/>
              </a:spcAft>
              <a:buFont typeface="Wingdings 2"/>
              <a:buChar char=""/>
              <a:defRPr/>
            </a:pPr>
            <a:r>
              <a:rPr lang="en-US" sz="3000" dirty="0" smtClean="0">
                <a:cs typeface="Times New Roman" pitchFamily="18" charset="0"/>
              </a:rPr>
              <a:t>Polymers of </a:t>
            </a:r>
            <a:r>
              <a:rPr lang="en-US" sz="3000" b="1" dirty="0" smtClean="0">
                <a:cs typeface="Times New Roman" pitchFamily="18" charset="0"/>
              </a:rPr>
              <a:t>ß (1-4)-linked N-</a:t>
            </a:r>
            <a:r>
              <a:rPr lang="en-US" sz="3000" b="1" dirty="0" err="1" smtClean="0">
                <a:cs typeface="Times New Roman" pitchFamily="18" charset="0"/>
              </a:rPr>
              <a:t>acetylglucosamine</a:t>
            </a:r>
            <a:endParaRPr lang="en-US" sz="3000" b="1" dirty="0" smtClean="0">
              <a:cs typeface="Times New Roman" pitchFamily="18" charset="0"/>
            </a:endParaRPr>
          </a:p>
          <a:p>
            <a:pPr marL="514350" indent="-514350" algn="just" rtl="0" fontAlgn="auto">
              <a:lnSpc>
                <a:spcPts val="2800"/>
              </a:lnSpc>
              <a:spcAft>
                <a:spcPts val="0"/>
              </a:spcAft>
              <a:buFont typeface="+mj-lt"/>
              <a:buAutoNum type="alphaUcPeriod"/>
              <a:defRPr/>
            </a:pPr>
            <a:r>
              <a:rPr lang="en-US" b="1" dirty="0" smtClean="0">
                <a:solidFill>
                  <a:srgbClr val="0070C0"/>
                </a:solidFill>
                <a:cs typeface="Times New Roman" pitchFamily="18" charset="0"/>
              </a:rPr>
              <a:t>Chitosan</a:t>
            </a:r>
            <a:r>
              <a:rPr lang="en-US" dirty="0" smtClean="0">
                <a:cs typeface="Times New Roman" pitchFamily="18" charset="0"/>
              </a:rPr>
              <a:t> </a:t>
            </a:r>
            <a:r>
              <a:rPr lang="en-US" b="1" dirty="0" smtClean="0">
                <a:cs typeface="Times New Roman" pitchFamily="18" charset="0"/>
              </a:rPr>
              <a:t>(in </a:t>
            </a:r>
            <a:r>
              <a:rPr lang="en-US" b="1" dirty="0" err="1" smtClean="0">
                <a:cs typeface="Times New Roman" pitchFamily="18" charset="0"/>
              </a:rPr>
              <a:t>Zygomycota</a:t>
            </a:r>
            <a:r>
              <a:rPr lang="en-US" b="1" dirty="0" smtClean="0">
                <a:cs typeface="Times New Roman" pitchFamily="18" charset="0"/>
              </a:rPr>
              <a:t> only) </a:t>
            </a:r>
          </a:p>
          <a:p>
            <a:pPr lvl="1" algn="just" rtl="0" fontAlgn="auto">
              <a:lnSpc>
                <a:spcPts val="2800"/>
              </a:lnSpc>
              <a:spcAft>
                <a:spcPts val="0"/>
              </a:spcAft>
              <a:buFont typeface="Wingdings 2"/>
              <a:buChar char=""/>
              <a:defRPr/>
            </a:pPr>
            <a:r>
              <a:rPr lang="en-US" sz="3200" b="1" dirty="0" smtClean="0">
                <a:cs typeface="Times New Roman" pitchFamily="18" charset="0"/>
              </a:rPr>
              <a:t>De-acetylated chitin</a:t>
            </a:r>
            <a:endParaRPr lang="en-US" sz="3200" dirty="0" smtClean="0">
              <a:cs typeface="Times New Roman" pitchFamily="18" charset="0"/>
            </a:endParaRPr>
          </a:p>
          <a:p>
            <a:pPr marL="514350" indent="-514350" algn="just" rtl="0" fontAlgn="auto">
              <a:lnSpc>
                <a:spcPts val="2800"/>
              </a:lnSpc>
              <a:spcAft>
                <a:spcPts val="0"/>
              </a:spcAft>
              <a:buFont typeface="+mj-lt"/>
              <a:buAutoNum type="alphaUcPeriod"/>
              <a:defRPr/>
            </a:pPr>
            <a:r>
              <a:rPr lang="en-US" dirty="0" smtClean="0"/>
              <a:t> </a:t>
            </a:r>
            <a:r>
              <a:rPr lang="en-US" b="1" dirty="0" smtClean="0">
                <a:solidFill>
                  <a:srgbClr val="0070C0"/>
                </a:solidFill>
                <a:cs typeface="Times New Roman" pitchFamily="18" charset="0"/>
              </a:rPr>
              <a:t>ß-linked </a:t>
            </a:r>
            <a:r>
              <a:rPr lang="en-US" b="1" dirty="0" err="1" smtClean="0">
                <a:solidFill>
                  <a:srgbClr val="0070C0"/>
                </a:solidFill>
                <a:cs typeface="Times New Roman" pitchFamily="18" charset="0"/>
              </a:rPr>
              <a:t>glucans</a:t>
            </a:r>
            <a:endParaRPr lang="en-GB" b="1" dirty="0" smtClean="0">
              <a:solidFill>
                <a:srgbClr val="0070C0"/>
              </a:solidFill>
            </a:endParaRPr>
          </a:p>
          <a:p>
            <a:pPr lvl="1" algn="just" rtl="0" fontAlgn="auto">
              <a:lnSpc>
                <a:spcPts val="2800"/>
              </a:lnSpc>
              <a:spcAft>
                <a:spcPts val="0"/>
              </a:spcAft>
              <a:buFont typeface="Wingdings 2"/>
              <a:buChar char=""/>
              <a:defRPr/>
            </a:pPr>
            <a:r>
              <a:rPr lang="en-US" sz="3200" dirty="0" smtClean="0">
                <a:solidFill>
                  <a:schemeClr val="accent2">
                    <a:lumMod val="50000"/>
                  </a:schemeClr>
                </a:solidFill>
              </a:rPr>
              <a:t>Polymers </a:t>
            </a:r>
            <a:r>
              <a:rPr lang="en-US" sz="3200" dirty="0">
                <a:solidFill>
                  <a:schemeClr val="accent2">
                    <a:lumMod val="50000"/>
                  </a:schemeClr>
                </a:solidFill>
              </a:rPr>
              <a:t>of </a:t>
            </a:r>
            <a:r>
              <a:rPr lang="el-GR" sz="3200" b="1" dirty="0" smtClean="0">
                <a:solidFill>
                  <a:schemeClr val="accent2">
                    <a:lumMod val="50000"/>
                  </a:schemeClr>
                </a:solidFill>
              </a:rPr>
              <a:t>β</a:t>
            </a:r>
            <a:r>
              <a:rPr lang="en-US" sz="3200" b="1" dirty="0" smtClean="0">
                <a:solidFill>
                  <a:schemeClr val="accent2">
                    <a:lumMod val="50000"/>
                  </a:schemeClr>
                </a:solidFill>
              </a:rPr>
              <a:t>-1,3-linked </a:t>
            </a:r>
            <a:r>
              <a:rPr lang="en-US" sz="3200" b="1" dirty="0">
                <a:solidFill>
                  <a:schemeClr val="accent2">
                    <a:lumMod val="50000"/>
                  </a:schemeClr>
                </a:solidFill>
              </a:rPr>
              <a:t>glucose </a:t>
            </a:r>
            <a:r>
              <a:rPr lang="en-US" sz="3200" dirty="0">
                <a:solidFill>
                  <a:schemeClr val="accent2">
                    <a:lumMod val="50000"/>
                  </a:schemeClr>
                </a:solidFill>
              </a:rPr>
              <a:t>residues with short </a:t>
            </a:r>
            <a:r>
              <a:rPr lang="el-GR" sz="3200" b="1" dirty="0">
                <a:solidFill>
                  <a:schemeClr val="accent2">
                    <a:lumMod val="50000"/>
                  </a:schemeClr>
                </a:solidFill>
              </a:rPr>
              <a:t>β </a:t>
            </a:r>
            <a:r>
              <a:rPr lang="en-US" sz="3200" b="1" dirty="0" smtClean="0">
                <a:solidFill>
                  <a:schemeClr val="accent2">
                    <a:lumMod val="50000"/>
                  </a:schemeClr>
                </a:solidFill>
              </a:rPr>
              <a:t>-</a:t>
            </a:r>
            <a:r>
              <a:rPr lang="en-US" sz="3200" b="1" dirty="0">
                <a:solidFill>
                  <a:schemeClr val="accent2">
                    <a:lumMod val="50000"/>
                  </a:schemeClr>
                </a:solidFill>
              </a:rPr>
              <a:t>1,6-linked </a:t>
            </a:r>
            <a:r>
              <a:rPr lang="en-US" sz="3200" dirty="0">
                <a:solidFill>
                  <a:schemeClr val="accent2">
                    <a:lumMod val="50000"/>
                  </a:schemeClr>
                </a:solidFill>
              </a:rPr>
              <a:t>side </a:t>
            </a:r>
            <a:r>
              <a:rPr lang="en-US" sz="3200" dirty="0" smtClean="0">
                <a:solidFill>
                  <a:schemeClr val="accent2">
                    <a:lumMod val="50000"/>
                  </a:schemeClr>
                </a:solidFill>
              </a:rPr>
              <a:t>chains</a:t>
            </a:r>
            <a:endParaRPr lang="en-US" sz="3200" dirty="0" smtClean="0">
              <a:solidFill>
                <a:schemeClr val="accent2">
                  <a:lumMod val="50000"/>
                </a:schemeClr>
              </a:solidFill>
              <a:cs typeface="Times New Roman" pitchFamily="18" charset="0"/>
            </a:endParaRP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404</a:t>
            </a:fld>
            <a:endParaRPr lang="ar-SA" altLang="en-US"/>
          </a:p>
        </p:txBody>
      </p:sp>
    </p:spTree>
  </p:cSld>
  <p:clrMapOvr>
    <a:masterClrMapping/>
  </p:clrMapOvr>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0" fontAlgn="auto">
              <a:spcAft>
                <a:spcPts val="0"/>
              </a:spcAft>
              <a:defRPr/>
            </a:pPr>
            <a:r>
              <a:rPr lang="en-US" sz="4400" b="1" dirty="0" smtClean="0">
                <a:solidFill>
                  <a:srgbClr val="FF0000"/>
                </a:solidFill>
                <a:cs typeface="Times New Roman" pitchFamily="18" charset="0"/>
              </a:rPr>
              <a:t>Fungal cell wall composition</a:t>
            </a:r>
            <a:r>
              <a:rPr lang="en-US" sz="4400" b="1" dirty="0" smtClean="0">
                <a:solidFill>
                  <a:srgbClr val="FF0000"/>
                </a:solidFill>
              </a:rPr>
              <a:t> </a:t>
            </a:r>
            <a:endParaRPr lang="ar-SA" sz="4400" b="1" dirty="0">
              <a:solidFill>
                <a:srgbClr val="FF0000"/>
              </a:solidFill>
            </a:endParaRPr>
          </a:p>
        </p:txBody>
      </p:sp>
      <p:sp>
        <p:nvSpPr>
          <p:cNvPr id="3" name="Content Placeholder 2"/>
          <p:cNvSpPr>
            <a:spLocks noGrp="1"/>
          </p:cNvSpPr>
          <p:nvPr>
            <p:ph idx="1"/>
          </p:nvPr>
        </p:nvSpPr>
        <p:spPr>
          <a:xfrm>
            <a:off x="304800" y="1295400"/>
            <a:ext cx="8686800" cy="4953000"/>
          </a:xfrm>
        </p:spPr>
        <p:txBody>
          <a:bodyPr>
            <a:noAutofit/>
          </a:bodyPr>
          <a:lstStyle/>
          <a:p>
            <a:pPr marL="514350" indent="-514350" algn="just" rtl="0" fontAlgn="auto">
              <a:lnSpc>
                <a:spcPct val="150000"/>
              </a:lnSpc>
              <a:spcAft>
                <a:spcPts val="0"/>
              </a:spcAft>
              <a:buSzPct val="100000"/>
              <a:buFont typeface="+mj-lt"/>
              <a:buAutoNum type="arabicPeriod" startAt="2"/>
              <a:defRPr/>
            </a:pPr>
            <a:r>
              <a:rPr lang="en-US" b="1" u="sng" dirty="0" smtClean="0">
                <a:solidFill>
                  <a:srgbClr val="7030A0"/>
                </a:solidFill>
              </a:rPr>
              <a:t>Matrix components</a:t>
            </a:r>
            <a:r>
              <a:rPr lang="en-US" b="1" dirty="0" smtClean="0">
                <a:solidFill>
                  <a:srgbClr val="7030A0"/>
                </a:solidFill>
              </a:rPr>
              <a:t> (</a:t>
            </a:r>
            <a:r>
              <a:rPr lang="en-US" b="1" dirty="0" smtClean="0">
                <a:solidFill>
                  <a:srgbClr val="7030A0"/>
                </a:solidFill>
                <a:cs typeface="Times New Roman" pitchFamily="18" charset="0"/>
              </a:rPr>
              <a:t>Gel-like components)</a:t>
            </a:r>
            <a:r>
              <a:rPr lang="en-US" b="1" u="sng" dirty="0" smtClean="0">
                <a:solidFill>
                  <a:srgbClr val="7030A0"/>
                </a:solidFill>
              </a:rPr>
              <a:t> </a:t>
            </a:r>
          </a:p>
          <a:p>
            <a:pPr algn="just" rtl="0" fontAlgn="auto">
              <a:lnSpc>
                <a:spcPct val="150000"/>
              </a:lnSpc>
              <a:spcAft>
                <a:spcPts val="0"/>
              </a:spcAft>
              <a:buFont typeface="Wingdings" pitchFamily="2" charset="2"/>
              <a:buChar char="§"/>
              <a:defRPr/>
            </a:pPr>
            <a:r>
              <a:rPr lang="en-US" dirty="0" smtClean="0"/>
              <a:t>Structural polymers are contained in gel-like matrix</a:t>
            </a:r>
            <a:endParaRPr lang="en-US" b="1" dirty="0" smtClean="0">
              <a:solidFill>
                <a:srgbClr val="7030A0"/>
              </a:solidFill>
              <a:cs typeface="Times New Roman" pitchFamily="18" charset="0"/>
            </a:endParaRPr>
          </a:p>
          <a:p>
            <a:pPr marL="514350" indent="-514350" algn="just" rtl="0" fontAlgn="auto">
              <a:lnSpc>
                <a:spcPct val="150000"/>
              </a:lnSpc>
              <a:spcAft>
                <a:spcPts val="0"/>
              </a:spcAft>
              <a:buFont typeface="+mj-lt"/>
              <a:buAutoNum type="alphaUcPeriod"/>
              <a:defRPr/>
            </a:pPr>
            <a:r>
              <a:rPr lang="en-US" b="1" dirty="0" err="1" smtClean="0">
                <a:solidFill>
                  <a:srgbClr val="0070C0"/>
                </a:solidFill>
                <a:cs typeface="Times New Roman" pitchFamily="18" charset="0"/>
              </a:rPr>
              <a:t>Mannoproteins</a:t>
            </a:r>
            <a:r>
              <a:rPr lang="en-US" dirty="0" smtClean="0">
                <a:cs typeface="Times New Roman" pitchFamily="18" charset="0"/>
              </a:rPr>
              <a:t> </a:t>
            </a:r>
          </a:p>
          <a:p>
            <a:pPr marL="914400" lvl="1" indent="-514350" algn="just" rtl="0" fontAlgn="auto">
              <a:lnSpc>
                <a:spcPct val="150000"/>
              </a:lnSpc>
              <a:spcAft>
                <a:spcPts val="0"/>
              </a:spcAft>
              <a:buFont typeface="Wingdings" pitchFamily="2" charset="2"/>
              <a:buChar char="§"/>
              <a:defRPr/>
            </a:pPr>
            <a:r>
              <a:rPr lang="en-US" sz="3200" dirty="0" err="1" smtClean="0">
                <a:cs typeface="Times New Roman" pitchFamily="18" charset="0"/>
              </a:rPr>
              <a:t>Glycoproteins</a:t>
            </a:r>
            <a:r>
              <a:rPr lang="en-US" sz="3200" dirty="0" smtClean="0">
                <a:cs typeface="Times New Roman" pitchFamily="18" charset="0"/>
              </a:rPr>
              <a:t> (form matrix throughout wall)</a:t>
            </a:r>
          </a:p>
          <a:p>
            <a:pPr marL="514350" indent="-514350" algn="just" rtl="0" fontAlgn="auto">
              <a:lnSpc>
                <a:spcPct val="150000"/>
              </a:lnSpc>
              <a:spcAft>
                <a:spcPts val="0"/>
              </a:spcAft>
              <a:buFont typeface="+mj-lt"/>
              <a:buAutoNum type="alphaUcPeriod"/>
              <a:defRPr/>
            </a:pPr>
            <a:r>
              <a:rPr lang="en-GB" b="1" dirty="0" smtClean="0">
                <a:solidFill>
                  <a:srgbClr val="0070C0"/>
                </a:solidFill>
                <a:sym typeface="Symbol"/>
              </a:rPr>
              <a:t></a:t>
            </a:r>
            <a:r>
              <a:rPr lang="en-GB" b="1" dirty="0" smtClean="0">
                <a:solidFill>
                  <a:srgbClr val="0070C0"/>
                </a:solidFill>
              </a:rPr>
              <a:t> (1,3) </a:t>
            </a:r>
            <a:r>
              <a:rPr lang="en-GB" b="1" dirty="0" err="1" smtClean="0">
                <a:solidFill>
                  <a:srgbClr val="0070C0"/>
                </a:solidFill>
              </a:rPr>
              <a:t>glucan</a:t>
            </a:r>
            <a:endParaRPr lang="en-US" b="1" dirty="0" smtClean="0">
              <a:solidFill>
                <a:srgbClr val="0070C0"/>
              </a:solidFill>
            </a:endParaRP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405</a:t>
            </a:fld>
            <a:endParaRPr lang="ar-SA" altLang="en-US"/>
          </a:p>
        </p:txBody>
      </p:sp>
    </p:spTree>
  </p:cSld>
  <p:clrMapOvr>
    <a:masterClrMapping/>
  </p:clrMapOvr>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04800" y="228600"/>
            <a:ext cx="8686800" cy="838200"/>
          </a:xfrm>
        </p:spPr>
        <p:txBody>
          <a:bodyPr/>
          <a:lstStyle/>
          <a:p>
            <a:pPr algn="ctr" rtl="0" fontAlgn="auto">
              <a:spcAft>
                <a:spcPts val="0"/>
              </a:spcAft>
              <a:defRPr/>
            </a:pPr>
            <a:r>
              <a:rPr lang="en-GB" b="1" dirty="0">
                <a:solidFill>
                  <a:srgbClr val="FF0000"/>
                </a:solidFill>
              </a:rPr>
              <a:t>Structure of cell membrane</a:t>
            </a:r>
            <a:endParaRPr lang="en-US" dirty="0" smtClean="0">
              <a:solidFill>
                <a:srgbClr val="FF0000"/>
              </a:solidFill>
            </a:endParaRPr>
          </a:p>
        </p:txBody>
      </p:sp>
      <p:sp>
        <p:nvSpPr>
          <p:cNvPr id="10243" name="Rectangle 3"/>
          <p:cNvSpPr>
            <a:spLocks noGrp="1" noChangeArrowheads="1"/>
          </p:cNvSpPr>
          <p:nvPr>
            <p:ph idx="1"/>
          </p:nvPr>
        </p:nvSpPr>
        <p:spPr>
          <a:xfrm>
            <a:off x="304800" y="1219200"/>
            <a:ext cx="8686800" cy="5257800"/>
          </a:xfrm>
        </p:spPr>
        <p:txBody>
          <a:bodyPr>
            <a:noAutofit/>
          </a:bodyPr>
          <a:lstStyle/>
          <a:p>
            <a:pPr algn="just" rtl="0" fontAlgn="auto">
              <a:spcAft>
                <a:spcPts val="0"/>
              </a:spcAft>
              <a:buFont typeface="Wingdings 2"/>
              <a:buChar char=""/>
              <a:defRPr/>
            </a:pPr>
            <a:r>
              <a:rPr lang="en-US" sz="2800" dirty="0" smtClean="0">
                <a:cs typeface="Times New Roman" pitchFamily="18" charset="0"/>
              </a:rPr>
              <a:t>Semi-permeable</a:t>
            </a:r>
          </a:p>
          <a:p>
            <a:pPr algn="just" rtl="0" fontAlgn="auto">
              <a:spcAft>
                <a:spcPts val="0"/>
              </a:spcAft>
              <a:buFont typeface="Wingdings 2"/>
              <a:buChar char=""/>
              <a:defRPr/>
            </a:pPr>
            <a:r>
              <a:rPr lang="en-US" sz="2800" dirty="0" smtClean="0">
                <a:cs typeface="Times New Roman" pitchFamily="18" charset="0"/>
              </a:rPr>
              <a:t>Phospholipid </a:t>
            </a:r>
            <a:r>
              <a:rPr lang="en-US" sz="2800" dirty="0">
                <a:cs typeface="Times New Roman" pitchFamily="18" charset="0"/>
              </a:rPr>
              <a:t>bilayer </a:t>
            </a:r>
            <a:endParaRPr lang="en-US" sz="2800" dirty="0" smtClean="0">
              <a:cs typeface="Times New Roman" pitchFamily="18" charset="0"/>
            </a:endParaRPr>
          </a:p>
          <a:p>
            <a:pPr algn="just" rtl="0" fontAlgn="auto">
              <a:spcAft>
                <a:spcPts val="0"/>
              </a:spcAft>
              <a:buFont typeface="Wingdings 2"/>
              <a:buChar char=""/>
              <a:defRPr/>
            </a:pPr>
            <a:r>
              <a:rPr lang="en-US" sz="2800" dirty="0" smtClean="0">
                <a:cs typeface="Times New Roman" pitchFamily="18" charset="0"/>
              </a:rPr>
              <a:t>Involved </a:t>
            </a:r>
            <a:r>
              <a:rPr lang="en-US" sz="2800" dirty="0">
                <a:cs typeface="Times New Roman" pitchFamily="18" charset="0"/>
              </a:rPr>
              <a:t>in uptake of nutrients</a:t>
            </a:r>
          </a:p>
          <a:p>
            <a:pPr algn="just" rtl="0" fontAlgn="auto">
              <a:spcAft>
                <a:spcPts val="0"/>
              </a:spcAft>
              <a:buFont typeface="Wingdings 2"/>
              <a:buChar char=""/>
              <a:defRPr/>
            </a:pPr>
            <a:r>
              <a:rPr lang="en-US" sz="2800" dirty="0" smtClean="0">
                <a:cs typeface="Times New Roman" pitchFamily="18" charset="0"/>
              </a:rPr>
              <a:t>Anchorage </a:t>
            </a:r>
            <a:r>
              <a:rPr lang="en-US" sz="2800" dirty="0">
                <a:cs typeface="Times New Roman" pitchFamily="18" charset="0"/>
              </a:rPr>
              <a:t>for enzymes/proteins, e.g., </a:t>
            </a:r>
            <a:r>
              <a:rPr lang="en-US" sz="2800" dirty="0">
                <a:solidFill>
                  <a:srgbClr val="7030A0"/>
                </a:solidFill>
                <a:cs typeface="Times New Roman" pitchFamily="18" charset="0"/>
              </a:rPr>
              <a:t>chitin synthase</a:t>
            </a:r>
            <a:r>
              <a:rPr lang="en-US" sz="2800" dirty="0">
                <a:cs typeface="Times New Roman" pitchFamily="18" charset="0"/>
              </a:rPr>
              <a:t>, </a:t>
            </a:r>
            <a:r>
              <a:rPr lang="en-US" sz="2800" dirty="0" err="1">
                <a:solidFill>
                  <a:srgbClr val="7030A0"/>
                </a:solidFill>
                <a:cs typeface="Times New Roman" pitchFamily="18" charset="0"/>
              </a:rPr>
              <a:t>glucan</a:t>
            </a:r>
            <a:r>
              <a:rPr lang="en-US" sz="2800" dirty="0">
                <a:solidFill>
                  <a:srgbClr val="7030A0"/>
                </a:solidFill>
                <a:cs typeface="Times New Roman" pitchFamily="18" charset="0"/>
              </a:rPr>
              <a:t> synthase</a:t>
            </a:r>
            <a:r>
              <a:rPr lang="en-US" sz="2800" dirty="0">
                <a:cs typeface="Times New Roman" pitchFamily="18" charset="0"/>
              </a:rPr>
              <a:t>, etc.</a:t>
            </a:r>
          </a:p>
          <a:p>
            <a:pPr algn="just" rtl="0" fontAlgn="auto">
              <a:spcAft>
                <a:spcPts val="0"/>
              </a:spcAft>
              <a:buFont typeface="Wingdings 2"/>
              <a:buChar char=""/>
              <a:defRPr/>
            </a:pPr>
            <a:r>
              <a:rPr lang="en-US" sz="2800" dirty="0" smtClean="0">
                <a:cs typeface="Times New Roman" pitchFamily="18" charset="0"/>
              </a:rPr>
              <a:t>Signal </a:t>
            </a:r>
            <a:r>
              <a:rPr lang="en-US" sz="2800" dirty="0">
                <a:cs typeface="Times New Roman" pitchFamily="18" charset="0"/>
              </a:rPr>
              <a:t>transduction</a:t>
            </a:r>
          </a:p>
          <a:p>
            <a:pPr algn="just" rtl="0" fontAlgn="auto">
              <a:spcAft>
                <a:spcPts val="0"/>
              </a:spcAft>
              <a:buFont typeface="Wingdings 2"/>
              <a:buChar char=""/>
              <a:defRPr/>
            </a:pPr>
            <a:r>
              <a:rPr lang="en-US" sz="2800" dirty="0" smtClean="0">
                <a:cs typeface="Times New Roman" pitchFamily="18" charset="0"/>
              </a:rPr>
              <a:t>Differs </a:t>
            </a:r>
            <a:r>
              <a:rPr lang="en-US" sz="2800" dirty="0">
                <a:cs typeface="Times New Roman" pitchFamily="18" charset="0"/>
              </a:rPr>
              <a:t>in that it contains </a:t>
            </a:r>
            <a:r>
              <a:rPr lang="en-US" sz="2800" b="1" dirty="0" smtClean="0">
                <a:solidFill>
                  <a:srgbClr val="7030A0"/>
                </a:solidFill>
                <a:cs typeface="Times New Roman" pitchFamily="18" charset="0"/>
              </a:rPr>
              <a:t>ERGOSTEROL</a:t>
            </a:r>
          </a:p>
          <a:p>
            <a:pPr lvl="1" algn="just" rtl="0" fontAlgn="auto">
              <a:spcAft>
                <a:spcPts val="0"/>
              </a:spcAft>
              <a:buFont typeface="Wingdings 2"/>
              <a:buChar char=""/>
              <a:defRPr/>
            </a:pPr>
            <a:r>
              <a:rPr lang="en-US" dirty="0" smtClean="0">
                <a:cs typeface="Times New Roman" pitchFamily="18" charset="0"/>
              </a:rPr>
              <a:t>Site of action for certain antifungal drugs</a:t>
            </a:r>
          </a:p>
          <a:p>
            <a:pPr marL="342900" lvl="1" indent="-342900" algn="just" rtl="0" fontAlgn="auto">
              <a:spcAft>
                <a:spcPts val="0"/>
              </a:spcAft>
              <a:buSzPct val="65000"/>
              <a:buFont typeface="Wingdings" pitchFamily="2" charset="2"/>
              <a:buChar char="n"/>
              <a:defRPr/>
            </a:pPr>
            <a:r>
              <a:rPr lang="en-US" dirty="0"/>
              <a:t>Human cell doesn't contain </a:t>
            </a:r>
            <a:r>
              <a:rPr lang="en-US" u="sng" dirty="0" err="1" smtClean="0">
                <a:solidFill>
                  <a:srgbClr val="7030A0"/>
                </a:solidFill>
              </a:rPr>
              <a:t>ergosterol</a:t>
            </a:r>
            <a:endParaRPr lang="en-US" dirty="0"/>
          </a:p>
          <a:p>
            <a:pPr marL="342900" lvl="1" indent="-342900" algn="just" rtl="0" fontAlgn="auto">
              <a:spcAft>
                <a:spcPts val="0"/>
              </a:spcAft>
              <a:buSzPct val="65000"/>
              <a:buFont typeface="Wingdings" pitchFamily="2" charset="2"/>
              <a:buChar char="n"/>
              <a:defRPr/>
            </a:pPr>
            <a:r>
              <a:rPr lang="en-US" dirty="0"/>
              <a:t>Human cell contains </a:t>
            </a:r>
            <a:r>
              <a:rPr lang="en-US" u="sng" dirty="0">
                <a:solidFill>
                  <a:srgbClr val="7030A0"/>
                </a:solidFill>
              </a:rPr>
              <a:t>cholesterol</a:t>
            </a:r>
            <a:r>
              <a:rPr lang="en-US" dirty="0">
                <a:solidFill>
                  <a:srgbClr val="7030A0"/>
                </a:solidFill>
              </a:rPr>
              <a:t> </a:t>
            </a:r>
            <a:endParaRPr lang="en-GB" dirty="0">
              <a:solidFill>
                <a:srgbClr val="7030A0"/>
              </a:solidFill>
            </a:endParaRPr>
          </a:p>
          <a:p>
            <a:pPr lvl="1" algn="just" rtl="0" fontAlgn="auto">
              <a:spcAft>
                <a:spcPts val="0"/>
              </a:spcAft>
              <a:buFont typeface="Wingdings 2"/>
              <a:buChar char=""/>
              <a:defRPr/>
            </a:pPr>
            <a:endParaRPr lang="en-US" dirty="0" smtClean="0">
              <a:cs typeface="Times New Roman" pitchFamily="18" charset="0"/>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406</a:t>
            </a:fld>
            <a:endParaRPr lang="ar-SA" altLang="en-US"/>
          </a:p>
        </p:txBody>
      </p:sp>
    </p:spTree>
  </p:cSld>
  <p:clrMapOvr>
    <a:masterClrMapping/>
  </p:clrMapOvr>
  <p:timing>
    <p:tnLst>
      <p:par>
        <p:cTn id="1" dur="indefinite" restart="never" nodeType="tmRoot"/>
      </p:par>
    </p:tn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0" fontAlgn="auto">
              <a:spcAft>
                <a:spcPts val="0"/>
              </a:spcAft>
              <a:defRPr/>
            </a:pPr>
            <a:r>
              <a:rPr lang="en-US" sz="5400" b="1" dirty="0" smtClean="0">
                <a:solidFill>
                  <a:srgbClr val="FF0000"/>
                </a:solidFill>
              </a:rPr>
              <a:t>Medical Effect of Fungi</a:t>
            </a:r>
            <a:r>
              <a:rPr lang="en-US" sz="5400" dirty="0" smtClean="0">
                <a:solidFill>
                  <a:srgbClr val="FF0000"/>
                </a:solidFill>
              </a:rPr>
              <a:t/>
            </a:r>
            <a:br>
              <a:rPr lang="en-US" sz="5400" dirty="0" smtClean="0">
                <a:solidFill>
                  <a:srgbClr val="FF0000"/>
                </a:solidFill>
              </a:rPr>
            </a:br>
            <a:endParaRPr lang="ar-SA" sz="5400" dirty="0">
              <a:solidFill>
                <a:srgbClr val="FF0000"/>
              </a:solidFill>
            </a:endParaRPr>
          </a:p>
        </p:txBody>
      </p:sp>
      <p:sp>
        <p:nvSpPr>
          <p:cNvPr id="35843" name="Content Placeholder 2"/>
          <p:cNvSpPr>
            <a:spLocks noGrp="1"/>
          </p:cNvSpPr>
          <p:nvPr>
            <p:ph idx="1"/>
          </p:nvPr>
        </p:nvSpPr>
        <p:spPr>
          <a:xfrm>
            <a:off x="304800" y="1219200"/>
            <a:ext cx="8686800" cy="5486400"/>
          </a:xfrm>
        </p:spPr>
        <p:txBody>
          <a:bodyPr/>
          <a:lstStyle/>
          <a:p>
            <a:pPr algn="just" rtl="0">
              <a:lnSpc>
                <a:spcPts val="3000"/>
              </a:lnSpc>
            </a:pPr>
            <a:r>
              <a:rPr lang="en-US" sz="2800" b="1" smtClean="0">
                <a:solidFill>
                  <a:srgbClr val="7030A0"/>
                </a:solidFill>
                <a:cs typeface="Tahoma" pitchFamily="34" charset="0"/>
              </a:rPr>
              <a:t>I. </a:t>
            </a:r>
            <a:r>
              <a:rPr lang="en-US" b="1" smtClean="0">
                <a:solidFill>
                  <a:srgbClr val="7030A0"/>
                </a:solidFill>
                <a:cs typeface="Tahoma" pitchFamily="34" charset="0"/>
              </a:rPr>
              <a:t>Mycotoxicoses:</a:t>
            </a:r>
            <a:endParaRPr lang="en-US" smtClean="0">
              <a:solidFill>
                <a:srgbClr val="7030A0"/>
              </a:solidFill>
              <a:cs typeface="Tahoma" pitchFamily="34" charset="0"/>
            </a:endParaRPr>
          </a:p>
          <a:p>
            <a:pPr algn="just" rtl="0">
              <a:lnSpc>
                <a:spcPts val="3000"/>
              </a:lnSpc>
            </a:pPr>
            <a:r>
              <a:rPr lang="en-US" sz="2800" smtClean="0">
                <a:cs typeface="Tahoma" pitchFamily="34" charset="0"/>
              </a:rPr>
              <a:t>Mould produces secondary metabolite (</a:t>
            </a:r>
            <a:r>
              <a:rPr lang="en-US" sz="2800" b="1" u="sng" smtClean="0">
                <a:solidFill>
                  <a:srgbClr val="00B0F0"/>
                </a:solidFill>
                <a:cs typeface="Tahoma" pitchFamily="34" charset="0"/>
              </a:rPr>
              <a:t>MYCOTOXINS</a:t>
            </a:r>
            <a:r>
              <a:rPr lang="en-US" sz="2800" smtClean="0">
                <a:cs typeface="Tahoma" pitchFamily="34" charset="0"/>
              </a:rPr>
              <a:t>) </a:t>
            </a:r>
          </a:p>
          <a:p>
            <a:pPr algn="just" rtl="0">
              <a:lnSpc>
                <a:spcPts val="3000"/>
              </a:lnSpc>
            </a:pPr>
            <a:r>
              <a:rPr lang="en-US" sz="2800" smtClean="0">
                <a:cs typeface="Tahoma" pitchFamily="34" charset="0"/>
              </a:rPr>
              <a:t>Highly toxic to humans </a:t>
            </a:r>
          </a:p>
          <a:p>
            <a:pPr algn="just" rtl="0">
              <a:lnSpc>
                <a:spcPts val="3000"/>
              </a:lnSpc>
            </a:pPr>
            <a:r>
              <a:rPr lang="en-US" sz="2800" smtClean="0">
                <a:cs typeface="Tahoma" pitchFamily="34" charset="0"/>
              </a:rPr>
              <a:t>Ingestion of toxic fungi or their metabolites</a:t>
            </a:r>
          </a:p>
          <a:p>
            <a:pPr algn="just" rtl="0">
              <a:lnSpc>
                <a:spcPts val="3000"/>
              </a:lnSpc>
            </a:pPr>
            <a:r>
              <a:rPr lang="en-US" b="1" smtClean="0">
                <a:solidFill>
                  <a:srgbClr val="0070C0"/>
                </a:solidFill>
                <a:cs typeface="Tahoma" pitchFamily="34" charset="0"/>
              </a:rPr>
              <a:t>Ergotism</a:t>
            </a:r>
            <a:r>
              <a:rPr lang="en-US" sz="2800" smtClean="0">
                <a:cs typeface="Tahoma" pitchFamily="34" charset="0"/>
              </a:rPr>
              <a:t> is caused by eating bread prepared from rye infected with </a:t>
            </a:r>
            <a:r>
              <a:rPr lang="en-US" sz="2800" i="1" smtClean="0">
                <a:cs typeface="Tahoma" pitchFamily="34" charset="0"/>
              </a:rPr>
              <a:t>Claviceps purpurea</a:t>
            </a:r>
            <a:endParaRPr lang="en-US" sz="2800" smtClean="0">
              <a:cs typeface="Tahoma" pitchFamily="34" charset="0"/>
            </a:endParaRPr>
          </a:p>
          <a:p>
            <a:pPr algn="just" rtl="0">
              <a:lnSpc>
                <a:spcPts val="3000"/>
              </a:lnSpc>
            </a:pPr>
            <a:r>
              <a:rPr lang="en-US" sz="2800" smtClean="0">
                <a:cs typeface="Tahoma" pitchFamily="34" charset="0"/>
              </a:rPr>
              <a:t>Historically, several large scale outbreaks of madness in populations have been attributed to ergotism</a:t>
            </a:r>
          </a:p>
          <a:p>
            <a:pPr algn="just" rtl="0">
              <a:lnSpc>
                <a:spcPts val="3000"/>
              </a:lnSpc>
            </a:pPr>
            <a:r>
              <a:rPr lang="en-US" sz="2800" smtClean="0">
                <a:cs typeface="Tahoma" pitchFamily="34" charset="0"/>
              </a:rPr>
              <a:t>Ergot are </a:t>
            </a:r>
            <a:r>
              <a:rPr lang="en-US" sz="2800" smtClean="0">
                <a:cs typeface="Tahoma" pitchFamily="34" charset="0"/>
                <a:sym typeface="Symbol" pitchFamily="18" charset="2"/>
              </a:rPr>
              <a:t></a:t>
            </a:r>
            <a:r>
              <a:rPr lang="en-US" sz="2800" smtClean="0">
                <a:cs typeface="Tahoma" pitchFamily="34" charset="0"/>
              </a:rPr>
              <a:t>-adrenergic blockers</a:t>
            </a:r>
            <a:r>
              <a:rPr lang="en-US" sz="2800" smtClean="0">
                <a:cs typeface="Tahoma" pitchFamily="34" charset="0"/>
                <a:sym typeface="Symbol" pitchFamily="18" charset="2"/>
              </a:rPr>
              <a:t> </a:t>
            </a:r>
            <a:r>
              <a:rPr lang="en-US" sz="2800" smtClean="0">
                <a:cs typeface="Tahoma" pitchFamily="34" charset="0"/>
              </a:rPr>
              <a:t>inhibits response to adrenaline</a:t>
            </a:r>
            <a:r>
              <a:rPr lang="en-US" sz="2800" smtClean="0">
                <a:cs typeface="Tahoma" pitchFamily="34" charset="0"/>
                <a:sym typeface="Symbol" pitchFamily="18" charset="2"/>
              </a:rPr>
              <a:t></a:t>
            </a:r>
            <a:r>
              <a:rPr lang="en-US" sz="2800" smtClean="0">
                <a:cs typeface="Tahoma" pitchFamily="34" charset="0"/>
              </a:rPr>
              <a:t> vasoconstriction</a:t>
            </a:r>
            <a:r>
              <a:rPr lang="en-US" sz="2800" smtClean="0">
                <a:cs typeface="Tahoma" pitchFamily="34" charset="0"/>
                <a:sym typeface="Symbol" pitchFamily="18" charset="2"/>
              </a:rPr>
              <a:t></a:t>
            </a:r>
            <a:r>
              <a:rPr lang="en-US" sz="2800" smtClean="0">
                <a:cs typeface="Tahoma" pitchFamily="34" charset="0"/>
              </a:rPr>
              <a:t> necrosis</a:t>
            </a:r>
            <a:r>
              <a:rPr lang="en-US" sz="2800" smtClean="0">
                <a:cs typeface="Tahoma" pitchFamily="34" charset="0"/>
                <a:sym typeface="Symbol" pitchFamily="18" charset="2"/>
              </a:rPr>
              <a:t></a:t>
            </a:r>
            <a:r>
              <a:rPr lang="en-US" sz="2800" smtClean="0">
                <a:cs typeface="Tahoma" pitchFamily="34" charset="0"/>
              </a:rPr>
              <a:t>gangaren</a:t>
            </a:r>
          </a:p>
          <a:p>
            <a:pPr algn="just" rtl="0">
              <a:lnSpc>
                <a:spcPts val="3000"/>
              </a:lnSpc>
            </a:pPr>
            <a:r>
              <a:rPr lang="en-US" sz="2800" smtClean="0">
                <a:cs typeface="Tahoma" pitchFamily="34" charset="0"/>
              </a:rPr>
              <a:t>Symptoms consisted of inflammation of infected tissue, followed by necrosis and gangrene</a:t>
            </a:r>
          </a:p>
          <a:p>
            <a:pPr algn="just">
              <a:lnSpc>
                <a:spcPts val="3000"/>
              </a:lnSpc>
            </a:pPr>
            <a:endParaRPr lang="ar-SA" sz="2800"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407</a:t>
            </a:fld>
            <a:endParaRPr lang="ar-SA" altLang="en-US"/>
          </a:p>
        </p:txBody>
      </p:sp>
    </p:spTree>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5400" b="1" dirty="0" smtClean="0">
                <a:solidFill>
                  <a:srgbClr val="FF0000"/>
                </a:solidFill>
              </a:rPr>
              <a:t>Medical Effect of Fungi</a:t>
            </a:r>
            <a:endParaRPr lang="ar-SA" sz="5400" dirty="0"/>
          </a:p>
        </p:txBody>
      </p:sp>
      <p:sp>
        <p:nvSpPr>
          <p:cNvPr id="3" name="Content Placeholder 2"/>
          <p:cNvSpPr>
            <a:spLocks noGrp="1"/>
          </p:cNvSpPr>
          <p:nvPr>
            <p:ph idx="1"/>
          </p:nvPr>
        </p:nvSpPr>
        <p:spPr>
          <a:xfrm>
            <a:off x="304800" y="1295400"/>
            <a:ext cx="8686800" cy="4953000"/>
          </a:xfrm>
        </p:spPr>
        <p:txBody>
          <a:bodyPr>
            <a:normAutofit fontScale="85000" lnSpcReduction="10000"/>
          </a:bodyPr>
          <a:lstStyle/>
          <a:p>
            <a:pPr algn="just" rtl="0" fontAlgn="auto">
              <a:lnSpc>
                <a:spcPct val="120000"/>
              </a:lnSpc>
              <a:spcAft>
                <a:spcPts val="0"/>
              </a:spcAft>
              <a:buFont typeface="Wingdings 2"/>
              <a:buChar char=""/>
              <a:defRPr/>
            </a:pPr>
            <a:r>
              <a:rPr lang="en-US" sz="3800" b="1" dirty="0" smtClean="0">
                <a:solidFill>
                  <a:srgbClr val="0070C0"/>
                </a:solidFill>
              </a:rPr>
              <a:t>Natural occurrence:</a:t>
            </a:r>
            <a:endParaRPr lang="en-US" sz="3800" dirty="0" smtClean="0">
              <a:solidFill>
                <a:srgbClr val="0070C0"/>
              </a:solidFill>
            </a:endParaRPr>
          </a:p>
          <a:p>
            <a:pPr algn="just" rtl="0" fontAlgn="auto">
              <a:lnSpc>
                <a:spcPct val="120000"/>
              </a:lnSpc>
              <a:spcAft>
                <a:spcPts val="0"/>
              </a:spcAft>
              <a:buFont typeface="Wingdings 2"/>
              <a:buChar char=""/>
              <a:defRPr/>
            </a:pPr>
            <a:r>
              <a:rPr lang="en-US" sz="3300" dirty="0" smtClean="0"/>
              <a:t>Food products contaminated with </a:t>
            </a:r>
            <a:r>
              <a:rPr lang="en-US" sz="3300" b="1" u="sng" dirty="0" smtClean="0">
                <a:solidFill>
                  <a:srgbClr val="7030A0"/>
                </a:solidFill>
              </a:rPr>
              <a:t>AFLATOXINS</a:t>
            </a:r>
            <a:r>
              <a:rPr lang="en-US" sz="3300" dirty="0" smtClean="0"/>
              <a:t> include cereal (maize, rice &amp; wheat), oilseeds (groundnut, soybean &amp; cotton), spices (black pepper, coriander &amp; zinger), tree nuts (almonds, and coconut) &amp; milk</a:t>
            </a:r>
            <a:r>
              <a:rPr lang="en-US" dirty="0" smtClean="0"/>
              <a:t> </a:t>
            </a:r>
          </a:p>
          <a:p>
            <a:pPr algn="just" rtl="0" fontAlgn="auto">
              <a:lnSpc>
                <a:spcPct val="120000"/>
              </a:lnSpc>
              <a:spcAft>
                <a:spcPts val="0"/>
              </a:spcAft>
              <a:buFont typeface="Wingdings 2"/>
              <a:buChar char=""/>
              <a:defRPr/>
            </a:pPr>
            <a:r>
              <a:rPr lang="en-US" sz="3800" b="1" dirty="0" smtClean="0">
                <a:solidFill>
                  <a:srgbClr val="0070C0"/>
                </a:solidFill>
              </a:rPr>
              <a:t>Physical and chemical properties:</a:t>
            </a:r>
            <a:endParaRPr lang="en-US" sz="3800" dirty="0" smtClean="0">
              <a:solidFill>
                <a:srgbClr val="0070C0"/>
              </a:solidFill>
            </a:endParaRPr>
          </a:p>
          <a:p>
            <a:pPr algn="just" rtl="0" fontAlgn="auto">
              <a:lnSpc>
                <a:spcPct val="120000"/>
              </a:lnSpc>
              <a:spcAft>
                <a:spcPts val="0"/>
              </a:spcAft>
              <a:buFont typeface="Wingdings 2"/>
              <a:buChar char=""/>
              <a:defRPr/>
            </a:pPr>
            <a:r>
              <a:rPr lang="en-US" sz="3300" dirty="0" err="1" smtClean="0"/>
              <a:t>Aflatoxins</a:t>
            </a:r>
            <a:r>
              <a:rPr lang="en-US" sz="3300" dirty="0" smtClean="0"/>
              <a:t> are potent toxic, carcinogenic, mutagenic, immunosuppressive agents, produced as secondary metabolites by </a:t>
            </a:r>
            <a:r>
              <a:rPr lang="en-US" sz="3300" i="1" dirty="0" err="1" smtClean="0"/>
              <a:t>Aspergillus</a:t>
            </a:r>
            <a:r>
              <a:rPr lang="en-US" sz="3300" i="1" dirty="0" smtClean="0"/>
              <a:t> </a:t>
            </a:r>
            <a:r>
              <a:rPr lang="en-US" sz="3300" i="1" dirty="0" err="1" smtClean="0"/>
              <a:t>flavus</a:t>
            </a:r>
            <a:r>
              <a:rPr lang="en-US" sz="3300" dirty="0" smtClean="0"/>
              <a:t> and </a:t>
            </a:r>
            <a:r>
              <a:rPr lang="en-US" sz="3300" i="1" dirty="0" smtClean="0"/>
              <a:t>A. </a:t>
            </a:r>
            <a:r>
              <a:rPr lang="en-US" sz="3300" i="1" dirty="0" err="1" smtClean="0"/>
              <a:t>parasiticus</a:t>
            </a:r>
            <a:endParaRPr lang="en-US" sz="3300" i="1" dirty="0" smtClean="0"/>
          </a:p>
          <a:p>
            <a:pPr algn="just" fontAlgn="auto">
              <a:lnSpc>
                <a:spcPct val="120000"/>
              </a:lnSpc>
              <a:spcAft>
                <a:spcPts val="0"/>
              </a:spcAft>
              <a:buFont typeface="Wingdings 2"/>
              <a:buChar char=""/>
              <a:defRPr/>
            </a:pPr>
            <a:endParaRPr lang="ar-SA" dirty="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408</a:t>
            </a:fld>
            <a:endParaRPr lang="ar-SA" altLang="en-US"/>
          </a:p>
        </p:txBody>
      </p:sp>
    </p:spTree>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5400" b="1" dirty="0" smtClean="0">
                <a:solidFill>
                  <a:srgbClr val="FF0000"/>
                </a:solidFill>
              </a:rPr>
              <a:t>Medical Effect of Fungi</a:t>
            </a:r>
            <a:endParaRPr lang="ar-SA" sz="5400" dirty="0"/>
          </a:p>
        </p:txBody>
      </p:sp>
      <p:sp>
        <p:nvSpPr>
          <p:cNvPr id="3" name="Content Placeholder 2"/>
          <p:cNvSpPr>
            <a:spLocks noGrp="1"/>
          </p:cNvSpPr>
          <p:nvPr>
            <p:ph idx="1"/>
          </p:nvPr>
        </p:nvSpPr>
        <p:spPr>
          <a:xfrm>
            <a:off x="304800" y="1554163"/>
            <a:ext cx="8686800" cy="4922837"/>
          </a:xfrm>
        </p:spPr>
        <p:txBody>
          <a:bodyPr>
            <a:normAutofit fontScale="92500" lnSpcReduction="10000"/>
          </a:bodyPr>
          <a:lstStyle/>
          <a:p>
            <a:pPr algn="just" rtl="0" fontAlgn="auto">
              <a:lnSpc>
                <a:spcPct val="150000"/>
              </a:lnSpc>
              <a:spcAft>
                <a:spcPts val="0"/>
              </a:spcAft>
              <a:buFont typeface="Wingdings 2"/>
              <a:buChar char=""/>
              <a:defRPr/>
            </a:pPr>
            <a:r>
              <a:rPr lang="en-US" sz="3900" b="1" dirty="0" smtClean="0">
                <a:solidFill>
                  <a:srgbClr val="7030A0"/>
                </a:solidFill>
              </a:rPr>
              <a:t>II. Hypersensitivity Disease:</a:t>
            </a:r>
          </a:p>
          <a:p>
            <a:pPr algn="just" rtl="0" fontAlgn="auto">
              <a:lnSpc>
                <a:spcPct val="150000"/>
              </a:lnSpc>
              <a:spcAft>
                <a:spcPts val="0"/>
              </a:spcAft>
              <a:buFont typeface="Wingdings 2"/>
              <a:buChar char=""/>
              <a:defRPr/>
            </a:pPr>
            <a:r>
              <a:rPr lang="en-US" sz="3600" dirty="0" smtClean="0"/>
              <a:t>Fungal spores are </a:t>
            </a:r>
            <a:r>
              <a:rPr lang="en-US" sz="3600" dirty="0" err="1" smtClean="0"/>
              <a:t>inhalated</a:t>
            </a:r>
            <a:r>
              <a:rPr lang="en-US" sz="3600" dirty="0" smtClean="0"/>
              <a:t> </a:t>
            </a:r>
          </a:p>
          <a:p>
            <a:pPr algn="just" rtl="0" fontAlgn="auto">
              <a:lnSpc>
                <a:spcPct val="150000"/>
              </a:lnSpc>
              <a:spcAft>
                <a:spcPts val="0"/>
              </a:spcAft>
              <a:buFont typeface="Wingdings 2"/>
              <a:buChar char=""/>
              <a:defRPr/>
            </a:pPr>
            <a:r>
              <a:rPr lang="en-US" sz="3600" dirty="0" smtClean="0"/>
              <a:t>They can be an antigenic </a:t>
            </a:r>
            <a:r>
              <a:rPr lang="en-US" sz="3600" dirty="0" smtClean="0">
                <a:sym typeface="Symbol"/>
              </a:rPr>
              <a:t></a:t>
            </a:r>
            <a:r>
              <a:rPr lang="en-US" sz="3600" dirty="0" smtClean="0"/>
              <a:t> elicit immune response </a:t>
            </a:r>
            <a:r>
              <a:rPr lang="en-US" sz="3600" dirty="0" smtClean="0">
                <a:sym typeface="Symbol"/>
              </a:rPr>
              <a:t> </a:t>
            </a:r>
            <a:r>
              <a:rPr lang="en-US" sz="3600" dirty="0" smtClean="0"/>
              <a:t>production of </a:t>
            </a:r>
            <a:r>
              <a:rPr lang="en-US" sz="3600" dirty="0" err="1" smtClean="0"/>
              <a:t>Ig</a:t>
            </a:r>
            <a:r>
              <a:rPr lang="en-US" sz="3600" dirty="0" smtClean="0"/>
              <a:t> or sensitized lymphocyte</a:t>
            </a:r>
          </a:p>
          <a:p>
            <a:pPr algn="just" rtl="0" fontAlgn="auto">
              <a:lnSpc>
                <a:spcPct val="150000"/>
              </a:lnSpc>
              <a:spcAft>
                <a:spcPts val="0"/>
              </a:spcAft>
              <a:buFont typeface="Wingdings 2"/>
              <a:buChar char=""/>
              <a:defRPr/>
            </a:pPr>
            <a:r>
              <a:rPr lang="en-US" sz="3600" dirty="0" smtClean="0"/>
              <a:t>Example is hypersensitivity </a:t>
            </a:r>
            <a:r>
              <a:rPr lang="en-US" sz="3600" dirty="0" err="1" smtClean="0"/>
              <a:t>pneumonitis</a:t>
            </a:r>
            <a:endParaRPr lang="en-US" sz="3600" dirty="0" smtClean="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409</a:t>
            </a:fld>
            <a:endParaRPr lang="ar-SA"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457200" y="579438"/>
            <a:ext cx="8229600" cy="868362"/>
          </a:xfrm>
        </p:spPr>
        <p:txBody>
          <a:bodyPr/>
          <a:lstStyle/>
          <a:p>
            <a:pPr eaLnBrk="1" hangingPunct="1"/>
            <a:r>
              <a:rPr lang="en-US" altLang="en-US" sz="4000" b="1" smtClean="0">
                <a:solidFill>
                  <a:srgbClr val="002060"/>
                </a:solidFill>
              </a:rPr>
              <a:t>The Severity or Duration of a Disease</a:t>
            </a:r>
            <a:endParaRPr lang="ar-SA" altLang="en-US" sz="4000" smtClean="0">
              <a:solidFill>
                <a:srgbClr val="002060"/>
              </a:solidFill>
            </a:endParaRPr>
          </a:p>
        </p:txBody>
      </p:sp>
      <p:sp>
        <p:nvSpPr>
          <p:cNvPr id="60419" name="Content Placeholder 2"/>
          <p:cNvSpPr>
            <a:spLocks noGrp="1"/>
          </p:cNvSpPr>
          <p:nvPr>
            <p:ph idx="1"/>
          </p:nvPr>
        </p:nvSpPr>
        <p:spPr>
          <a:xfrm>
            <a:off x="304800" y="1219200"/>
            <a:ext cx="8610600" cy="5562600"/>
          </a:xfrm>
        </p:spPr>
        <p:txBody>
          <a:bodyPr/>
          <a:lstStyle/>
          <a:p>
            <a:pPr algn="just" eaLnBrk="1" hangingPunct="1">
              <a:lnSpc>
                <a:spcPts val="3300"/>
              </a:lnSpc>
            </a:pPr>
            <a:r>
              <a:rPr lang="en-US" altLang="en-US" sz="3000" b="1" dirty="0" smtClean="0">
                <a:solidFill>
                  <a:srgbClr val="FF0000"/>
                </a:solidFill>
                <a:cs typeface="Arial" pitchFamily="34" charset="0"/>
              </a:rPr>
              <a:t>Acute </a:t>
            </a:r>
          </a:p>
          <a:p>
            <a:pPr lvl="1" algn="just" eaLnBrk="1" hangingPunct="1">
              <a:lnSpc>
                <a:spcPts val="3300"/>
              </a:lnSpc>
            </a:pPr>
            <a:r>
              <a:rPr lang="en-US" altLang="en-US" dirty="0" smtClean="0">
                <a:cs typeface="Arial" pitchFamily="34" charset="0"/>
              </a:rPr>
              <a:t>Develops rapidly but lasts a short time (influenza)</a:t>
            </a:r>
          </a:p>
          <a:p>
            <a:pPr algn="just" eaLnBrk="1" hangingPunct="1">
              <a:lnSpc>
                <a:spcPts val="3300"/>
              </a:lnSpc>
            </a:pPr>
            <a:r>
              <a:rPr lang="en-US" altLang="en-US" sz="3000" b="1" dirty="0" smtClean="0">
                <a:solidFill>
                  <a:srgbClr val="FF0000"/>
                </a:solidFill>
                <a:cs typeface="Arial" pitchFamily="34" charset="0"/>
              </a:rPr>
              <a:t>Chronic </a:t>
            </a:r>
          </a:p>
          <a:p>
            <a:pPr lvl="1" algn="just" eaLnBrk="1" hangingPunct="1">
              <a:lnSpc>
                <a:spcPts val="3300"/>
              </a:lnSpc>
            </a:pPr>
            <a:r>
              <a:rPr lang="en-US" altLang="en-US" sz="3000" dirty="0" smtClean="0">
                <a:cs typeface="Arial" pitchFamily="34" charset="0"/>
              </a:rPr>
              <a:t>Develops more slowly, reactions to the disease are less severe, likely to be continual or recurrent for long periods (TB, hepatitis B)</a:t>
            </a:r>
          </a:p>
          <a:p>
            <a:pPr algn="just" eaLnBrk="1" hangingPunct="1">
              <a:lnSpc>
                <a:spcPts val="3300"/>
              </a:lnSpc>
            </a:pPr>
            <a:r>
              <a:rPr lang="en-US" altLang="en-US" sz="3000" b="1" dirty="0" err="1" smtClean="0">
                <a:solidFill>
                  <a:srgbClr val="FF0000"/>
                </a:solidFill>
                <a:cs typeface="Arial" pitchFamily="34" charset="0"/>
              </a:rPr>
              <a:t>Subacute</a:t>
            </a:r>
            <a:r>
              <a:rPr lang="en-US" altLang="en-US" sz="3000" b="1" dirty="0" smtClean="0">
                <a:solidFill>
                  <a:srgbClr val="FF0000"/>
                </a:solidFill>
                <a:cs typeface="Arial" pitchFamily="34" charset="0"/>
              </a:rPr>
              <a:t> </a:t>
            </a:r>
          </a:p>
          <a:p>
            <a:pPr lvl="1" algn="just" eaLnBrk="1" hangingPunct="1">
              <a:lnSpc>
                <a:spcPts val="3300"/>
              </a:lnSpc>
            </a:pPr>
            <a:r>
              <a:rPr lang="en-US" altLang="en-US" sz="3000" dirty="0" smtClean="0">
                <a:cs typeface="Arial" pitchFamily="34" charset="0"/>
              </a:rPr>
              <a:t>Intermediate between acute and chronic</a:t>
            </a:r>
          </a:p>
          <a:p>
            <a:pPr algn="just" eaLnBrk="1" hangingPunct="1">
              <a:lnSpc>
                <a:spcPts val="3300"/>
              </a:lnSpc>
            </a:pPr>
            <a:r>
              <a:rPr lang="en-US" altLang="en-US" sz="3000" b="1" dirty="0" smtClean="0">
                <a:solidFill>
                  <a:srgbClr val="FF0000"/>
                </a:solidFill>
                <a:cs typeface="Arial" pitchFamily="34" charset="0"/>
              </a:rPr>
              <a:t>Latent </a:t>
            </a:r>
          </a:p>
          <a:p>
            <a:pPr lvl="1" algn="just" eaLnBrk="1" hangingPunct="1">
              <a:lnSpc>
                <a:spcPts val="3300"/>
              </a:lnSpc>
            </a:pPr>
            <a:r>
              <a:rPr lang="en-US" altLang="en-US" sz="3000" dirty="0" smtClean="0">
                <a:cs typeface="Arial" pitchFamily="34" charset="0"/>
              </a:rPr>
              <a:t>The causative agent remains inactive for a time but then becomes active to produce symptoms </a:t>
            </a:r>
          </a:p>
        </p:txBody>
      </p:sp>
      <p:sp>
        <p:nvSpPr>
          <p:cNvPr id="60421"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0422" name="Slide Number Placeholder 4"/>
          <p:cNvSpPr>
            <a:spLocks noGrp="1"/>
          </p:cNvSpPr>
          <p:nvPr>
            <p:ph type="sldNum" sz="quarter" idx="12"/>
          </p:nvPr>
        </p:nvSpPr>
        <p:spPr bwMode="auto">
          <a:noFill/>
          <a:ln>
            <a:miter lim="800000"/>
            <a:headEnd/>
            <a:tailEnd/>
          </a:ln>
        </p:spPr>
        <p:txBody>
          <a:bodyPr/>
          <a:lstStyle/>
          <a:p>
            <a:fld id="{280076BF-D8ED-484A-AAFD-FEBC4D69DBC8}" type="slidenum">
              <a:rPr lang="ar-SA" altLang="en-US" smtClean="0">
                <a:cs typeface="Calibri" pitchFamily="34" charset="0"/>
              </a:rPr>
              <a:pPr/>
              <a:t>41</a:t>
            </a:fld>
            <a:endParaRPr lang="ar-SA" altLang="en-US" smtClean="0">
              <a:cs typeface="Calibri" pitchFamily="34" charset="0"/>
            </a:endParaRPr>
          </a:p>
        </p:txBody>
      </p:sp>
    </p:spTree>
    <p:extLst>
      <p:ext uri="{BB962C8B-B14F-4D97-AF65-F5344CB8AC3E}">
        <p14:creationId xmlns:p14="http://schemas.microsoft.com/office/powerpoint/2010/main" val="2543579477"/>
      </p:ext>
    </p:extLst>
  </p:cSld>
  <p:clrMapOvr>
    <a:masterClrMapping/>
  </p:clrMapOvr>
  <p:timing>
    <p:tnLst>
      <p:par>
        <p:cTn id="1" dur="indefinite" restart="never" nodeType="tmRoot"/>
      </p:par>
    </p:tn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5400" b="1" dirty="0" smtClean="0">
                <a:solidFill>
                  <a:srgbClr val="FF0000"/>
                </a:solidFill>
              </a:rPr>
              <a:t>Medical Effect of Fungi</a:t>
            </a:r>
            <a:endParaRPr lang="ar-SA" sz="5400" dirty="0"/>
          </a:p>
        </p:txBody>
      </p:sp>
      <p:sp>
        <p:nvSpPr>
          <p:cNvPr id="3" name="Content Placeholder 2"/>
          <p:cNvSpPr>
            <a:spLocks noGrp="1"/>
          </p:cNvSpPr>
          <p:nvPr>
            <p:ph idx="1"/>
          </p:nvPr>
        </p:nvSpPr>
        <p:spPr>
          <a:xfrm>
            <a:off x="304800" y="1066800"/>
            <a:ext cx="8686800" cy="5638800"/>
          </a:xfrm>
        </p:spPr>
        <p:txBody>
          <a:bodyPr>
            <a:normAutofit lnSpcReduction="10000"/>
          </a:bodyPr>
          <a:lstStyle/>
          <a:p>
            <a:pPr algn="just" rtl="0" fontAlgn="auto">
              <a:spcAft>
                <a:spcPts val="0"/>
              </a:spcAft>
              <a:buFont typeface="Wingdings 2"/>
              <a:buChar char=""/>
              <a:defRPr/>
            </a:pPr>
            <a:r>
              <a:rPr lang="en-US" sz="3600" b="1" dirty="0" smtClean="0">
                <a:solidFill>
                  <a:srgbClr val="7030A0"/>
                </a:solidFill>
              </a:rPr>
              <a:t>III. Colonization and resultant disease:</a:t>
            </a:r>
            <a:endParaRPr lang="en-US" sz="3600" dirty="0" smtClean="0">
              <a:solidFill>
                <a:srgbClr val="7030A0"/>
              </a:solidFill>
            </a:endParaRPr>
          </a:p>
          <a:p>
            <a:pPr algn="just" rtl="0" fontAlgn="auto">
              <a:spcAft>
                <a:spcPts val="0"/>
              </a:spcAft>
              <a:buFont typeface="Wingdings 2"/>
              <a:buChar char=""/>
              <a:defRPr/>
            </a:pPr>
            <a:r>
              <a:rPr lang="en-US" dirty="0" smtClean="0"/>
              <a:t>They may attack:</a:t>
            </a:r>
            <a:endParaRPr lang="en-US" sz="2800" dirty="0" smtClean="0"/>
          </a:p>
          <a:p>
            <a:pPr marL="971550" lvl="1" indent="-514350" algn="just" rtl="0" fontAlgn="auto">
              <a:spcAft>
                <a:spcPts val="0"/>
              </a:spcAft>
              <a:buFont typeface="+mj-lt"/>
              <a:buAutoNum type="arabicPeriod"/>
              <a:defRPr/>
            </a:pPr>
            <a:r>
              <a:rPr lang="en-US" dirty="0" smtClean="0">
                <a:solidFill>
                  <a:srgbClr val="0070C0"/>
                </a:solidFill>
              </a:rPr>
              <a:t>Outermost layers </a:t>
            </a:r>
            <a:r>
              <a:rPr lang="en-US" dirty="0" smtClean="0"/>
              <a:t>of Skin, hair and/or mucous membrane </a:t>
            </a:r>
            <a:r>
              <a:rPr lang="en-US" dirty="0" smtClean="0">
                <a:sym typeface="Symbol"/>
              </a:rPr>
              <a:t></a:t>
            </a:r>
            <a:r>
              <a:rPr lang="en-US" dirty="0" smtClean="0"/>
              <a:t> </a:t>
            </a:r>
            <a:r>
              <a:rPr lang="en-US" b="1" dirty="0" smtClean="0">
                <a:solidFill>
                  <a:srgbClr val="0070C0"/>
                </a:solidFill>
              </a:rPr>
              <a:t>superficial mycoses</a:t>
            </a:r>
            <a:endParaRPr lang="en-US" sz="2400" dirty="0" smtClean="0">
              <a:solidFill>
                <a:srgbClr val="0070C0"/>
              </a:solidFill>
            </a:endParaRPr>
          </a:p>
          <a:p>
            <a:pPr marL="971550" lvl="1" indent="-514350" algn="just" rtl="0" fontAlgn="auto">
              <a:spcAft>
                <a:spcPts val="0"/>
              </a:spcAft>
              <a:buFont typeface="+mj-lt"/>
              <a:buAutoNum type="arabicPeriod"/>
              <a:defRPr/>
            </a:pPr>
            <a:r>
              <a:rPr lang="en-US" dirty="0" smtClean="0">
                <a:solidFill>
                  <a:srgbClr val="0070C0"/>
                </a:solidFill>
              </a:rPr>
              <a:t>Epidermis</a:t>
            </a:r>
            <a:r>
              <a:rPr lang="en-US" dirty="0" smtClean="0"/>
              <a:t> as well as nail and hair </a:t>
            </a:r>
            <a:r>
              <a:rPr lang="en-US" dirty="0" smtClean="0">
                <a:sym typeface="Symbol"/>
              </a:rPr>
              <a:t></a:t>
            </a:r>
            <a:r>
              <a:rPr lang="en-US" dirty="0" smtClean="0"/>
              <a:t> </a:t>
            </a:r>
            <a:r>
              <a:rPr lang="en-US" b="1" dirty="0" smtClean="0">
                <a:solidFill>
                  <a:srgbClr val="0070C0"/>
                </a:solidFill>
              </a:rPr>
              <a:t>cutaneous mycoses</a:t>
            </a:r>
            <a:endParaRPr lang="en-US" sz="2400" dirty="0" smtClean="0">
              <a:solidFill>
                <a:srgbClr val="0070C0"/>
              </a:solidFill>
            </a:endParaRPr>
          </a:p>
          <a:p>
            <a:pPr marL="971550" lvl="1" indent="-514350" algn="just" rtl="0" fontAlgn="auto">
              <a:spcAft>
                <a:spcPts val="0"/>
              </a:spcAft>
              <a:buFont typeface="+mj-lt"/>
              <a:buAutoNum type="arabicPeriod"/>
              <a:defRPr/>
            </a:pPr>
            <a:r>
              <a:rPr lang="en-US" dirty="0" smtClean="0">
                <a:solidFill>
                  <a:srgbClr val="0070C0"/>
                </a:solidFill>
              </a:rPr>
              <a:t>Dermis</a:t>
            </a:r>
            <a:r>
              <a:rPr lang="en-US" dirty="0" smtClean="0"/>
              <a:t>, subcutaneous tissues, muscle and face </a:t>
            </a:r>
            <a:r>
              <a:rPr lang="en-US" dirty="0" smtClean="0">
                <a:sym typeface="Symbol"/>
              </a:rPr>
              <a:t></a:t>
            </a:r>
            <a:r>
              <a:rPr lang="en-US" dirty="0" smtClean="0"/>
              <a:t> </a:t>
            </a:r>
            <a:r>
              <a:rPr lang="en-US" b="1" dirty="0" smtClean="0">
                <a:solidFill>
                  <a:srgbClr val="0070C0"/>
                </a:solidFill>
              </a:rPr>
              <a:t>Subcutaneous mycoses</a:t>
            </a:r>
            <a:r>
              <a:rPr lang="en-US" dirty="0" smtClean="0">
                <a:solidFill>
                  <a:srgbClr val="0070C0"/>
                </a:solidFill>
              </a:rPr>
              <a:t> </a:t>
            </a:r>
            <a:endParaRPr lang="en-US" sz="2400" dirty="0" smtClean="0">
              <a:solidFill>
                <a:srgbClr val="0070C0"/>
              </a:solidFill>
            </a:endParaRPr>
          </a:p>
          <a:p>
            <a:pPr marL="971550" lvl="1" indent="-514350" algn="just" rtl="0" fontAlgn="auto">
              <a:spcAft>
                <a:spcPts val="0"/>
              </a:spcAft>
              <a:buFont typeface="+mj-lt"/>
              <a:buAutoNum type="arabicPeriod"/>
              <a:defRPr/>
            </a:pPr>
            <a:r>
              <a:rPr lang="en-US" dirty="0" smtClean="0">
                <a:solidFill>
                  <a:srgbClr val="0070C0"/>
                </a:solidFill>
              </a:rPr>
              <a:t>The internal organs </a:t>
            </a:r>
            <a:r>
              <a:rPr lang="en-US" dirty="0" smtClean="0"/>
              <a:t>as the lungs, CNS, bones etc. </a:t>
            </a:r>
            <a:r>
              <a:rPr lang="en-US" dirty="0" smtClean="0">
                <a:sym typeface="Symbol"/>
              </a:rPr>
              <a:t></a:t>
            </a:r>
            <a:r>
              <a:rPr lang="en-US" dirty="0" smtClean="0"/>
              <a:t> </a:t>
            </a:r>
            <a:r>
              <a:rPr lang="en-US" b="1" dirty="0" smtClean="0">
                <a:solidFill>
                  <a:srgbClr val="0070C0"/>
                </a:solidFill>
              </a:rPr>
              <a:t>systemic mycoses</a:t>
            </a:r>
            <a:endParaRPr lang="en-US" sz="2400" dirty="0" smtClean="0">
              <a:solidFill>
                <a:srgbClr val="0070C0"/>
              </a:solidFill>
            </a:endParaRPr>
          </a:p>
          <a:p>
            <a:pPr marL="971550" lvl="1" indent="-514350" algn="just" rtl="0" fontAlgn="auto">
              <a:spcAft>
                <a:spcPts val="0"/>
              </a:spcAft>
              <a:buFont typeface="+mj-lt"/>
              <a:buAutoNum type="arabicPeriod"/>
              <a:defRPr/>
            </a:pPr>
            <a:r>
              <a:rPr lang="en-US" b="1" dirty="0" smtClean="0">
                <a:solidFill>
                  <a:srgbClr val="0070C0"/>
                </a:solidFill>
              </a:rPr>
              <a:t>Opportunistic</a:t>
            </a:r>
            <a:r>
              <a:rPr lang="en-US" dirty="0" smtClean="0"/>
              <a:t> - cause infection only in the </a:t>
            </a:r>
            <a:r>
              <a:rPr lang="en-US" dirty="0" err="1" smtClean="0"/>
              <a:t>immunocompromised</a:t>
            </a:r>
            <a:endParaRPr lang="en-US" sz="2400" dirty="0" smtClean="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410</a:t>
            </a:fld>
            <a:endParaRPr lang="ar-SA" altLang="en-US"/>
          </a:p>
        </p:txBody>
      </p:sp>
    </p:spTree>
  </p:cSld>
  <p:clrMapOvr>
    <a:masterClrMapping/>
  </p:clrMapOvr>
  <p:timing>
    <p:tnLst>
      <p:par>
        <p:cTn id="1" dur="indefinite" restart="never" nodeType="tmRoot"/>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noAutofit/>
          </a:bodyPr>
          <a:lstStyle/>
          <a:p>
            <a:pPr algn="ctr" rtl="0" fontAlgn="auto">
              <a:spcAft>
                <a:spcPts val="0"/>
              </a:spcAft>
              <a:defRPr/>
            </a:pPr>
            <a:r>
              <a:rPr lang="en-US" sz="5800" b="1" dirty="0" smtClean="0">
                <a:solidFill>
                  <a:srgbClr val="FF0000"/>
                </a:solidFill>
              </a:rPr>
              <a:t>A. </a:t>
            </a:r>
            <a:r>
              <a:rPr lang="en-US" sz="5800" b="1" dirty="0" err="1" smtClean="0">
                <a:solidFill>
                  <a:srgbClr val="FF0000"/>
                </a:solidFill>
              </a:rPr>
              <a:t>Superfacial</a:t>
            </a:r>
            <a:r>
              <a:rPr lang="en-US" sz="5800" b="1" dirty="0" smtClean="0">
                <a:solidFill>
                  <a:srgbClr val="FF0000"/>
                </a:solidFill>
              </a:rPr>
              <a:t> mycosis</a:t>
            </a:r>
            <a:endParaRPr lang="en-US" sz="5800" dirty="0">
              <a:solidFill>
                <a:srgbClr val="FF0000"/>
              </a:solidFill>
            </a:endParaRPr>
          </a:p>
        </p:txBody>
      </p:sp>
      <p:sp>
        <p:nvSpPr>
          <p:cNvPr id="39939" name="Content Placeholder 2"/>
          <p:cNvSpPr>
            <a:spLocks noGrp="1"/>
          </p:cNvSpPr>
          <p:nvPr>
            <p:ph idx="1"/>
          </p:nvPr>
        </p:nvSpPr>
        <p:spPr>
          <a:xfrm>
            <a:off x="152400" y="1143000"/>
            <a:ext cx="8839200" cy="5486400"/>
          </a:xfrm>
        </p:spPr>
        <p:txBody>
          <a:bodyPr/>
          <a:lstStyle/>
          <a:p>
            <a:pPr marL="514350" indent="-514350" algn="just" rtl="0">
              <a:lnSpc>
                <a:spcPct val="150000"/>
              </a:lnSpc>
              <a:buFont typeface="Franklin Gothic Medium" pitchFamily="34" charset="0"/>
              <a:buAutoNum type="arabicPeriod"/>
            </a:pPr>
            <a:r>
              <a:rPr lang="en-US" b="1" smtClean="0">
                <a:solidFill>
                  <a:srgbClr val="7030A0"/>
                </a:solidFill>
                <a:cs typeface="Tahoma" pitchFamily="34" charset="0"/>
              </a:rPr>
              <a:t>Tinea versicolor </a:t>
            </a:r>
            <a:r>
              <a:rPr lang="en-US" smtClean="0">
                <a:cs typeface="Tahoma" pitchFamily="34" charset="0"/>
              </a:rPr>
              <a:t>(Pityriasis versicolor)</a:t>
            </a:r>
          </a:p>
          <a:p>
            <a:pPr marL="514350" indent="-514350" algn="just" rtl="0">
              <a:lnSpc>
                <a:spcPct val="150000"/>
              </a:lnSpc>
              <a:buFont typeface="Franklin Gothic Medium" pitchFamily="34" charset="0"/>
              <a:buAutoNum type="arabicPeriod"/>
            </a:pPr>
            <a:r>
              <a:rPr lang="en-US" b="1" smtClean="0">
                <a:solidFill>
                  <a:srgbClr val="7030A0"/>
                </a:solidFill>
                <a:cs typeface="Tahoma" pitchFamily="34" charset="0"/>
              </a:rPr>
              <a:t>Tinea nigra</a:t>
            </a:r>
          </a:p>
          <a:p>
            <a:pPr marL="514350" indent="-514350" algn="just" rtl="0">
              <a:lnSpc>
                <a:spcPct val="150000"/>
              </a:lnSpc>
            </a:pPr>
            <a:r>
              <a:rPr lang="en-US" smtClean="0">
                <a:cs typeface="Tahoma" pitchFamily="34" charset="0"/>
              </a:rPr>
              <a:t>They are extremely superficial mycoses</a:t>
            </a:r>
          </a:p>
          <a:p>
            <a:pPr marL="514350" indent="-514350" algn="just" rtl="0">
              <a:lnSpc>
                <a:spcPct val="150000"/>
              </a:lnSpc>
            </a:pPr>
            <a:r>
              <a:rPr lang="en-US" smtClean="0">
                <a:cs typeface="Tahoma" pitchFamily="34" charset="0"/>
              </a:rPr>
              <a:t>Primary Manifestation is pigment change of the skin</a:t>
            </a:r>
          </a:p>
          <a:p>
            <a:pPr marL="514350" indent="-514350" algn="just" rtl="0">
              <a:lnSpc>
                <a:spcPct val="150000"/>
              </a:lnSpc>
            </a:pPr>
            <a:r>
              <a:rPr lang="en-US" smtClean="0">
                <a:cs typeface="Tahoma" pitchFamily="34" charset="0"/>
              </a:rPr>
              <a:t>Both are named for their respective skin manifestation</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411</a:t>
            </a:fld>
            <a:endParaRPr lang="ar-SA" altLang="en-US"/>
          </a:p>
        </p:txBody>
      </p:sp>
    </p:spTree>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839200" cy="838200"/>
          </a:xfrm>
        </p:spPr>
        <p:txBody>
          <a:bodyPr>
            <a:noAutofit/>
          </a:bodyPr>
          <a:lstStyle/>
          <a:p>
            <a:pPr marL="514350" indent="-514350" algn="ctr" rtl="0" fontAlgn="auto">
              <a:lnSpc>
                <a:spcPts val="3800"/>
              </a:lnSpc>
              <a:spcAft>
                <a:spcPts val="0"/>
              </a:spcAft>
              <a:defRPr/>
            </a:pPr>
            <a:r>
              <a:rPr lang="en-US" sz="4000" b="1" dirty="0" err="1" smtClean="0">
                <a:solidFill>
                  <a:srgbClr val="FF0000"/>
                </a:solidFill>
              </a:rPr>
              <a:t>Tinea</a:t>
            </a:r>
            <a:r>
              <a:rPr lang="en-US" sz="4000" b="1" dirty="0" smtClean="0">
                <a:solidFill>
                  <a:srgbClr val="FF0000"/>
                </a:solidFill>
              </a:rPr>
              <a:t> </a:t>
            </a:r>
            <a:r>
              <a:rPr lang="en-US" sz="4000" b="1" dirty="0" err="1" smtClean="0">
                <a:solidFill>
                  <a:srgbClr val="FF0000"/>
                </a:solidFill>
              </a:rPr>
              <a:t>versicolor</a:t>
            </a:r>
            <a:r>
              <a:rPr lang="en-US" sz="4000" b="1" dirty="0" smtClean="0">
                <a:solidFill>
                  <a:srgbClr val="FF0000"/>
                </a:solidFill>
              </a:rPr>
              <a:t> </a:t>
            </a:r>
            <a:br>
              <a:rPr lang="en-US" sz="4000" b="1" dirty="0" smtClean="0">
                <a:solidFill>
                  <a:srgbClr val="FF0000"/>
                </a:solidFill>
              </a:rPr>
            </a:br>
            <a:r>
              <a:rPr lang="en-US" sz="4000" b="1" dirty="0" smtClean="0">
                <a:solidFill>
                  <a:srgbClr val="FF0000"/>
                </a:solidFill>
              </a:rPr>
              <a:t>(</a:t>
            </a:r>
            <a:r>
              <a:rPr lang="en-US" sz="4000" b="1" dirty="0" err="1" smtClean="0">
                <a:solidFill>
                  <a:srgbClr val="FF0000"/>
                </a:solidFill>
              </a:rPr>
              <a:t>Pityriasis</a:t>
            </a:r>
            <a:r>
              <a:rPr lang="en-US" sz="4000" b="1" dirty="0" smtClean="0">
                <a:solidFill>
                  <a:srgbClr val="FF0000"/>
                </a:solidFill>
              </a:rPr>
              <a:t> </a:t>
            </a:r>
            <a:r>
              <a:rPr lang="en-US" sz="4000" b="1" dirty="0" err="1" smtClean="0">
                <a:solidFill>
                  <a:srgbClr val="FF0000"/>
                </a:solidFill>
              </a:rPr>
              <a:t>versicolor</a:t>
            </a:r>
            <a:r>
              <a:rPr lang="en-US" sz="4000" b="1" dirty="0" smtClean="0">
                <a:solidFill>
                  <a:srgbClr val="FF0000"/>
                </a:solidFill>
              </a:rPr>
              <a:t>)</a:t>
            </a:r>
          </a:p>
        </p:txBody>
      </p:sp>
      <p:sp>
        <p:nvSpPr>
          <p:cNvPr id="40963" name="Content Placeholder 2"/>
          <p:cNvSpPr>
            <a:spLocks noGrp="1"/>
          </p:cNvSpPr>
          <p:nvPr>
            <p:ph idx="1"/>
          </p:nvPr>
        </p:nvSpPr>
        <p:spPr>
          <a:xfrm>
            <a:off x="152400" y="1295400"/>
            <a:ext cx="8839200" cy="5029200"/>
          </a:xfrm>
        </p:spPr>
        <p:txBody>
          <a:bodyPr/>
          <a:lstStyle/>
          <a:p>
            <a:pPr algn="just" rtl="0">
              <a:lnSpc>
                <a:spcPts val="2800"/>
              </a:lnSpc>
            </a:pPr>
            <a:r>
              <a:rPr lang="en-US" b="1" smtClean="0">
                <a:solidFill>
                  <a:srgbClr val="7030A0"/>
                </a:solidFill>
                <a:cs typeface="Tahoma" pitchFamily="34" charset="0"/>
              </a:rPr>
              <a:t>Causative agent: </a:t>
            </a:r>
            <a:r>
              <a:rPr lang="en-US" sz="3500" b="1" i="1" smtClean="0">
                <a:solidFill>
                  <a:srgbClr val="0070C0"/>
                </a:solidFill>
                <a:cs typeface="Tahoma" pitchFamily="34" charset="0"/>
              </a:rPr>
              <a:t>Malassezia globosa</a:t>
            </a:r>
          </a:p>
          <a:p>
            <a:pPr lvl="1" algn="just" rtl="0">
              <a:lnSpc>
                <a:spcPts val="2800"/>
              </a:lnSpc>
            </a:pPr>
            <a:r>
              <a:rPr lang="en-US" sz="3100" smtClean="0">
                <a:cs typeface="Tahoma" pitchFamily="34" charset="0"/>
              </a:rPr>
              <a:t>Less common-</a:t>
            </a:r>
            <a:r>
              <a:rPr lang="en-US" sz="3100" i="1" smtClean="0">
                <a:cs typeface="Tahoma" pitchFamily="34" charset="0"/>
              </a:rPr>
              <a:t>Malassezia furfur</a:t>
            </a:r>
          </a:p>
          <a:p>
            <a:pPr algn="just" rtl="0">
              <a:lnSpc>
                <a:spcPts val="2800"/>
              </a:lnSpc>
            </a:pPr>
            <a:r>
              <a:rPr lang="en-US" sz="3600" smtClean="0">
                <a:cs typeface="Tahoma" pitchFamily="34" charset="0"/>
              </a:rPr>
              <a:t>Lipophilic Yeasts </a:t>
            </a:r>
            <a:r>
              <a:rPr lang="en-US" sz="3500" smtClean="0">
                <a:cs typeface="Tahoma" pitchFamily="34" charset="0"/>
              </a:rPr>
              <a:t>belongs to Basidomycota</a:t>
            </a:r>
          </a:p>
          <a:p>
            <a:pPr algn="just" rtl="0">
              <a:lnSpc>
                <a:spcPts val="2800"/>
              </a:lnSpc>
            </a:pPr>
            <a:r>
              <a:rPr lang="en-US" sz="3500" smtClean="0">
                <a:cs typeface="Tahoma" pitchFamily="34" charset="0"/>
              </a:rPr>
              <a:t>Normal flora of skin and scalp </a:t>
            </a:r>
            <a:r>
              <a:rPr lang="en-US" sz="3600" smtClean="0">
                <a:cs typeface="Tahoma" pitchFamily="34" charset="0"/>
              </a:rPr>
              <a:t> </a:t>
            </a:r>
            <a:endParaRPr lang="en-US" sz="3500" smtClean="0">
              <a:cs typeface="Tahoma" pitchFamily="34" charset="0"/>
            </a:endParaRPr>
          </a:p>
          <a:p>
            <a:pPr algn="just" rtl="0">
              <a:lnSpc>
                <a:spcPts val="2800"/>
              </a:lnSpc>
            </a:pPr>
            <a:r>
              <a:rPr lang="en-US" i="1" smtClean="0">
                <a:cs typeface="Tahoma" pitchFamily="34" charset="0"/>
              </a:rPr>
              <a:t>S</a:t>
            </a:r>
            <a:r>
              <a:rPr lang="en-US" smtClean="0">
                <a:cs typeface="Tahoma" pitchFamily="34" charset="0"/>
              </a:rPr>
              <a:t>uperficial opportunistic pathogens of the skin</a:t>
            </a:r>
          </a:p>
          <a:p>
            <a:pPr algn="just" rtl="0">
              <a:lnSpc>
                <a:spcPts val="2800"/>
              </a:lnSpc>
            </a:pPr>
            <a:r>
              <a:rPr lang="en-US" smtClean="0">
                <a:cs typeface="Tahoma" pitchFamily="34" charset="0"/>
              </a:rPr>
              <a:t>Associated with seborrheic dermatitis, dandruff (Pityriasis capitis) and atopic dermatitis</a:t>
            </a:r>
          </a:p>
          <a:p>
            <a:pPr algn="just" rtl="0">
              <a:lnSpc>
                <a:spcPts val="2800"/>
              </a:lnSpc>
            </a:pPr>
            <a:r>
              <a:rPr lang="en-US" sz="2800" b="1" smtClean="0">
                <a:solidFill>
                  <a:srgbClr val="FF0000"/>
                </a:solidFill>
                <a:cs typeface="Tahoma" pitchFamily="34" charset="0"/>
              </a:rPr>
              <a:t>Pityriasis versicolor  </a:t>
            </a:r>
            <a:r>
              <a:rPr lang="en-US" sz="3100" smtClean="0">
                <a:cs typeface="Tahoma" pitchFamily="34" charset="0"/>
              </a:rPr>
              <a:t>is chronic superficial mycoses</a:t>
            </a:r>
          </a:p>
          <a:p>
            <a:pPr algn="just" rtl="0">
              <a:lnSpc>
                <a:spcPts val="2800"/>
              </a:lnSpc>
            </a:pPr>
            <a:r>
              <a:rPr lang="en-US" sz="3100" smtClean="0">
                <a:cs typeface="Tahoma" pitchFamily="34" charset="0"/>
              </a:rPr>
              <a:t>Characterized by a blotchy discoloration of skin which may itch</a:t>
            </a:r>
          </a:p>
          <a:p>
            <a:pPr algn="just" rtl="0">
              <a:lnSpc>
                <a:spcPts val="2800"/>
              </a:lnSpc>
            </a:pPr>
            <a:r>
              <a:rPr lang="en-US" sz="3100" smtClean="0">
                <a:cs typeface="Tahoma" pitchFamily="34" charset="0"/>
              </a:rPr>
              <a:t>With sunlight exposure the skin around patches will tan, but patches remains white </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412</a:t>
            </a:fld>
            <a:endParaRPr lang="ar-SA" altLang="en-US"/>
          </a:p>
        </p:txBody>
      </p:sp>
    </p:spTree>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noAutofit/>
          </a:bodyPr>
          <a:lstStyle/>
          <a:p>
            <a:pPr algn="ctr" rtl="0" fontAlgn="auto">
              <a:spcAft>
                <a:spcPts val="0"/>
              </a:spcAft>
              <a:defRPr/>
            </a:pPr>
            <a:r>
              <a:rPr lang="en-US" sz="6000" b="1" dirty="0" err="1" smtClean="0">
                <a:solidFill>
                  <a:srgbClr val="FF0000"/>
                </a:solidFill>
              </a:rPr>
              <a:t>Pityriasis</a:t>
            </a:r>
            <a:r>
              <a:rPr lang="en-US" sz="6000" b="1" dirty="0" smtClean="0">
                <a:solidFill>
                  <a:srgbClr val="FF0000"/>
                </a:solidFill>
              </a:rPr>
              <a:t> </a:t>
            </a:r>
            <a:r>
              <a:rPr lang="en-US" sz="6000" b="1" dirty="0" err="1" smtClean="0">
                <a:solidFill>
                  <a:srgbClr val="FF0000"/>
                </a:solidFill>
              </a:rPr>
              <a:t>versicolor</a:t>
            </a:r>
            <a:endParaRPr lang="ar-SA" sz="6000" dirty="0"/>
          </a:p>
        </p:txBody>
      </p:sp>
      <p:sp>
        <p:nvSpPr>
          <p:cNvPr id="41987" name="Content Placeholder 2"/>
          <p:cNvSpPr>
            <a:spLocks noGrp="1"/>
          </p:cNvSpPr>
          <p:nvPr>
            <p:ph idx="1"/>
          </p:nvPr>
        </p:nvSpPr>
        <p:spPr>
          <a:xfrm>
            <a:off x="304800" y="1371600"/>
            <a:ext cx="8686800" cy="5257800"/>
          </a:xfrm>
        </p:spPr>
        <p:txBody>
          <a:bodyPr/>
          <a:lstStyle/>
          <a:p>
            <a:pPr algn="just" rtl="0">
              <a:lnSpc>
                <a:spcPts val="2600"/>
              </a:lnSpc>
            </a:pPr>
            <a:r>
              <a:rPr lang="en-US" sz="2800" smtClean="0">
                <a:cs typeface="Tahoma" pitchFamily="34" charset="0"/>
              </a:rPr>
              <a:t>Chronic superficial mycoses</a:t>
            </a:r>
            <a:endParaRPr lang="en-AU" sz="2800" smtClean="0">
              <a:cs typeface="Tahoma" pitchFamily="34" charset="0"/>
            </a:endParaRPr>
          </a:p>
          <a:p>
            <a:pPr algn="just" rtl="0">
              <a:lnSpc>
                <a:spcPts val="2600"/>
              </a:lnSpc>
            </a:pPr>
            <a:r>
              <a:rPr lang="en-AU" sz="2800" smtClean="0">
                <a:cs typeface="Tahoma" pitchFamily="34" charset="0"/>
              </a:rPr>
              <a:t>Characterized by </a:t>
            </a:r>
            <a:r>
              <a:rPr lang="en-US" sz="2800" smtClean="0">
                <a:latin typeface="Times New Roman" pitchFamily="18" charset="0"/>
                <a:cs typeface="Times New Roman" pitchFamily="18" charset="0"/>
              </a:rPr>
              <a:t>hyperpigmented lesions </a:t>
            </a:r>
          </a:p>
          <a:p>
            <a:pPr lvl="1" algn="just" rtl="0">
              <a:lnSpc>
                <a:spcPts val="2600"/>
              </a:lnSpc>
            </a:pPr>
            <a:r>
              <a:rPr lang="en-AU" smtClean="0">
                <a:cs typeface="Tahoma" pitchFamily="34" charset="0"/>
              </a:rPr>
              <a:t>Well-demarcated white, pink, or brownish lesions, often coalescing and covered with thin furfuraceous scales</a:t>
            </a:r>
          </a:p>
          <a:p>
            <a:pPr algn="just" rtl="0">
              <a:lnSpc>
                <a:spcPts val="2600"/>
              </a:lnSpc>
            </a:pPr>
            <a:r>
              <a:rPr lang="en-AU" sz="2800" smtClean="0">
                <a:cs typeface="Tahoma" pitchFamily="34" charset="0"/>
              </a:rPr>
              <a:t>The colour varies according to;</a:t>
            </a:r>
          </a:p>
          <a:p>
            <a:pPr lvl="1" algn="just" rtl="0">
              <a:lnSpc>
                <a:spcPts val="2600"/>
              </a:lnSpc>
            </a:pPr>
            <a:r>
              <a:rPr lang="en-AU" smtClean="0">
                <a:cs typeface="Tahoma" pitchFamily="34" charset="0"/>
              </a:rPr>
              <a:t>The normal pigmentation of the patient</a:t>
            </a:r>
          </a:p>
          <a:p>
            <a:pPr lvl="1" algn="just" rtl="0">
              <a:lnSpc>
                <a:spcPts val="2600"/>
              </a:lnSpc>
            </a:pPr>
            <a:r>
              <a:rPr lang="en-AU" smtClean="0">
                <a:cs typeface="Tahoma" pitchFamily="34" charset="0"/>
              </a:rPr>
              <a:t>exposure of the area to sunlight</a:t>
            </a:r>
          </a:p>
          <a:p>
            <a:pPr lvl="1" algn="just" rtl="0">
              <a:lnSpc>
                <a:spcPts val="2600"/>
              </a:lnSpc>
            </a:pPr>
            <a:r>
              <a:rPr lang="en-AU" smtClean="0">
                <a:cs typeface="Tahoma" pitchFamily="34" charset="0"/>
              </a:rPr>
              <a:t>the severity of the disease.</a:t>
            </a:r>
          </a:p>
          <a:p>
            <a:pPr algn="just" rtl="0">
              <a:lnSpc>
                <a:spcPts val="2600"/>
              </a:lnSpc>
            </a:pPr>
            <a:r>
              <a:rPr lang="en-AU" sz="2800" smtClean="0">
                <a:cs typeface="Tahoma" pitchFamily="34" charset="0"/>
              </a:rPr>
              <a:t>Lesions occur on the trunk, shoulders and arms,</a:t>
            </a:r>
          </a:p>
          <a:p>
            <a:pPr algn="just" rtl="0">
              <a:lnSpc>
                <a:spcPts val="2600"/>
              </a:lnSpc>
            </a:pPr>
            <a:r>
              <a:rPr lang="en-AU" sz="2800" smtClean="0">
                <a:cs typeface="Tahoma" pitchFamily="34" charset="0"/>
              </a:rPr>
              <a:t>Rarely on the neck and face</a:t>
            </a:r>
          </a:p>
          <a:p>
            <a:pPr algn="just" rtl="0">
              <a:lnSpc>
                <a:spcPts val="2600"/>
              </a:lnSpc>
            </a:pPr>
            <a:r>
              <a:rPr lang="en-AU" sz="2800" smtClean="0">
                <a:cs typeface="Tahoma" pitchFamily="34" charset="0"/>
              </a:rPr>
              <a:t>Fluoresce a pale greenish colour under Wood's ultra-violet light.</a:t>
            </a:r>
            <a:endParaRPr lang="ar-SA" sz="2800"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413</a:t>
            </a:fld>
            <a:endParaRPr lang="ar-SA" altLang="en-US"/>
          </a:p>
        </p:txBody>
      </p:sp>
    </p:spTree>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algn="ctr" rtl="0" fontAlgn="auto">
              <a:spcAft>
                <a:spcPts val="0"/>
              </a:spcAft>
              <a:defRPr/>
            </a:pPr>
            <a:r>
              <a:rPr lang="en-US" sz="6000" b="1" dirty="0" smtClean="0">
                <a:solidFill>
                  <a:srgbClr val="FF0000"/>
                </a:solidFill>
              </a:rPr>
              <a:t>B. cutaneous Mycoses</a:t>
            </a:r>
            <a:endParaRPr lang="ar-SA" sz="6000" dirty="0">
              <a:solidFill>
                <a:srgbClr val="FF0000"/>
              </a:solidFill>
            </a:endParaRPr>
          </a:p>
        </p:txBody>
      </p:sp>
      <p:sp>
        <p:nvSpPr>
          <p:cNvPr id="3" name="Content Placeholder 2"/>
          <p:cNvSpPr>
            <a:spLocks noGrp="1"/>
          </p:cNvSpPr>
          <p:nvPr>
            <p:ph idx="1"/>
          </p:nvPr>
        </p:nvSpPr>
        <p:spPr>
          <a:xfrm>
            <a:off x="152400" y="1066800"/>
            <a:ext cx="8839200" cy="5791200"/>
          </a:xfrm>
        </p:spPr>
        <p:txBody>
          <a:bodyPr>
            <a:noAutofit/>
          </a:bodyPr>
          <a:lstStyle/>
          <a:p>
            <a:pPr algn="just" rtl="0" fontAlgn="auto">
              <a:lnSpc>
                <a:spcPts val="5200"/>
              </a:lnSpc>
              <a:spcAft>
                <a:spcPts val="0"/>
              </a:spcAft>
              <a:buFont typeface="Wingdings 2"/>
              <a:buChar char=""/>
              <a:defRPr/>
            </a:pPr>
            <a:r>
              <a:rPr lang="en-US" b="1" dirty="0" err="1" smtClean="0">
                <a:solidFill>
                  <a:srgbClr val="7030A0"/>
                </a:solidFill>
              </a:rPr>
              <a:t>Dermatophytes</a:t>
            </a:r>
            <a:r>
              <a:rPr lang="en-US" dirty="0" smtClean="0"/>
              <a:t> attack keratinous structure of skin, hair and nail and cause the group of disease known as </a:t>
            </a:r>
            <a:r>
              <a:rPr lang="en-US" b="1" u="sng" dirty="0" smtClean="0">
                <a:solidFill>
                  <a:srgbClr val="0070C0"/>
                </a:solidFill>
              </a:rPr>
              <a:t>Ringworms or </a:t>
            </a:r>
            <a:r>
              <a:rPr lang="en-US" b="1" u="sng" dirty="0" err="1" smtClean="0">
                <a:solidFill>
                  <a:srgbClr val="0070C0"/>
                </a:solidFill>
              </a:rPr>
              <a:t>Tinea</a:t>
            </a:r>
            <a:endParaRPr lang="en-US" b="1" u="sng" dirty="0" smtClean="0">
              <a:solidFill>
                <a:srgbClr val="0070C0"/>
              </a:solidFill>
            </a:endParaRPr>
          </a:p>
          <a:p>
            <a:pPr algn="just" rtl="0" fontAlgn="auto">
              <a:lnSpc>
                <a:spcPts val="5200"/>
              </a:lnSpc>
              <a:spcAft>
                <a:spcPts val="0"/>
              </a:spcAft>
              <a:buFont typeface="Wingdings 2"/>
              <a:buChar char=""/>
              <a:defRPr/>
            </a:pPr>
            <a:r>
              <a:rPr lang="en-US" b="1" dirty="0" smtClean="0">
                <a:solidFill>
                  <a:srgbClr val="7030A0"/>
                </a:solidFill>
              </a:rPr>
              <a:t>Candida</a:t>
            </a:r>
            <a:r>
              <a:rPr lang="en-US" dirty="0" smtClean="0"/>
              <a:t> can attack the skin, the mucous membranes and rarely the internal organs</a:t>
            </a:r>
          </a:p>
          <a:p>
            <a:pPr algn="just" rtl="0" fontAlgn="auto">
              <a:lnSpc>
                <a:spcPts val="5200"/>
              </a:lnSpc>
              <a:spcAft>
                <a:spcPts val="0"/>
              </a:spcAft>
              <a:buFont typeface="Wingdings 2"/>
              <a:buChar char=""/>
              <a:defRPr/>
            </a:pPr>
            <a:r>
              <a:rPr lang="en-US" b="1" dirty="0" smtClean="0">
                <a:solidFill>
                  <a:schemeClr val="accent6">
                    <a:lumMod val="50000"/>
                  </a:schemeClr>
                </a:solidFill>
              </a:rPr>
              <a:t>Non-</a:t>
            </a:r>
            <a:r>
              <a:rPr lang="en-US" b="1" dirty="0" err="1" smtClean="0">
                <a:solidFill>
                  <a:schemeClr val="accent6">
                    <a:lumMod val="50000"/>
                  </a:schemeClr>
                </a:solidFill>
              </a:rPr>
              <a:t>dermatophyte</a:t>
            </a:r>
            <a:r>
              <a:rPr lang="en-US" b="1" dirty="0" smtClean="0">
                <a:solidFill>
                  <a:schemeClr val="accent6">
                    <a:lumMod val="50000"/>
                  </a:schemeClr>
                </a:solidFill>
              </a:rPr>
              <a:t> moulds </a:t>
            </a:r>
            <a:r>
              <a:rPr lang="en-US" dirty="0" smtClean="0">
                <a:solidFill>
                  <a:schemeClr val="accent6">
                    <a:lumMod val="50000"/>
                  </a:schemeClr>
                </a:solidFill>
              </a:rPr>
              <a:t>e.g. </a:t>
            </a:r>
            <a:r>
              <a:rPr lang="en-US" dirty="0" err="1" smtClean="0">
                <a:solidFill>
                  <a:schemeClr val="accent6">
                    <a:lumMod val="50000"/>
                  </a:schemeClr>
                </a:solidFill>
              </a:rPr>
              <a:t>Hendrsonula</a:t>
            </a:r>
            <a:r>
              <a:rPr lang="en-US" dirty="0" smtClean="0">
                <a:solidFill>
                  <a:schemeClr val="accent6">
                    <a:lumMod val="50000"/>
                  </a:schemeClr>
                </a:solidFill>
              </a:rPr>
              <a:t> </a:t>
            </a:r>
            <a:r>
              <a:rPr lang="en-US" dirty="0" err="1" smtClean="0">
                <a:solidFill>
                  <a:schemeClr val="accent6">
                    <a:lumMod val="50000"/>
                  </a:schemeClr>
                </a:solidFill>
              </a:rPr>
              <a:t>toruloidea</a:t>
            </a:r>
            <a:r>
              <a:rPr lang="en-US" dirty="0" smtClean="0">
                <a:solidFill>
                  <a:schemeClr val="accent6">
                    <a:lumMod val="50000"/>
                  </a:schemeClr>
                </a:solidFill>
              </a:rPr>
              <a:t>, </a:t>
            </a:r>
            <a:r>
              <a:rPr lang="en-US" i="1" dirty="0" err="1" smtClean="0">
                <a:solidFill>
                  <a:schemeClr val="accent6">
                    <a:lumMod val="50000"/>
                  </a:schemeClr>
                </a:solidFill>
              </a:rPr>
              <a:t>Scytalidium</a:t>
            </a:r>
            <a:r>
              <a:rPr lang="en-US" i="1" dirty="0" smtClean="0">
                <a:solidFill>
                  <a:schemeClr val="accent6">
                    <a:lumMod val="50000"/>
                  </a:schemeClr>
                </a:solidFill>
              </a:rPr>
              <a:t> </a:t>
            </a:r>
            <a:r>
              <a:rPr lang="en-US" i="1" dirty="0" err="1" smtClean="0">
                <a:solidFill>
                  <a:schemeClr val="accent6">
                    <a:lumMod val="50000"/>
                  </a:schemeClr>
                </a:solidFill>
              </a:rPr>
              <a:t>hyalium</a:t>
            </a:r>
            <a:r>
              <a:rPr lang="en-US" i="1" dirty="0" smtClean="0">
                <a:solidFill>
                  <a:schemeClr val="accent6">
                    <a:lumMod val="50000"/>
                  </a:schemeClr>
                </a:solidFill>
              </a:rPr>
              <a:t>, </a:t>
            </a:r>
            <a:r>
              <a:rPr lang="en-US" i="1" dirty="0" err="1" smtClean="0">
                <a:solidFill>
                  <a:schemeClr val="accent6">
                    <a:lumMod val="50000"/>
                  </a:schemeClr>
                </a:solidFill>
              </a:rPr>
              <a:t>Scopulariopsis</a:t>
            </a:r>
            <a:r>
              <a:rPr lang="en-US" i="1" dirty="0" smtClean="0">
                <a:solidFill>
                  <a:schemeClr val="accent6">
                    <a:lumMod val="50000"/>
                  </a:schemeClr>
                </a:solidFill>
              </a:rPr>
              <a:t> </a:t>
            </a:r>
            <a:r>
              <a:rPr lang="en-US" i="1" dirty="0" err="1" smtClean="0">
                <a:solidFill>
                  <a:schemeClr val="accent6">
                    <a:lumMod val="50000"/>
                  </a:schemeClr>
                </a:solidFill>
              </a:rPr>
              <a:t>brevicaulis</a:t>
            </a:r>
            <a:endParaRPr lang="en-US" dirty="0" smtClean="0">
              <a:solidFill>
                <a:schemeClr val="accent6">
                  <a:lumMod val="50000"/>
                </a:schemeClr>
              </a:solidFill>
            </a:endParaRPr>
          </a:p>
          <a:p>
            <a:pPr algn="just" rtl="0" fontAlgn="auto">
              <a:lnSpc>
                <a:spcPts val="5200"/>
              </a:lnSpc>
              <a:spcAft>
                <a:spcPts val="0"/>
              </a:spcAft>
              <a:buFont typeface="Wingdings 2"/>
              <a:buChar char=""/>
              <a:defRPr/>
            </a:pPr>
            <a:endParaRPr lang="en-US" dirty="0" smtClean="0"/>
          </a:p>
          <a:p>
            <a:pPr algn="just" fontAlgn="auto">
              <a:lnSpc>
                <a:spcPts val="5200"/>
              </a:lnSpc>
              <a:spcAft>
                <a:spcPts val="0"/>
              </a:spcAft>
              <a:buFont typeface="Wingdings 2"/>
              <a:buChar char=""/>
              <a:defRPr/>
            </a:pPr>
            <a:endParaRPr lang="ar-SA" dirty="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414</a:t>
            </a:fld>
            <a:endParaRPr lang="ar-SA" altLang="en-US"/>
          </a:p>
        </p:txBody>
      </p:sp>
    </p:spTree>
  </p:cSld>
  <p:clrMapOvr>
    <a:masterClrMapping/>
  </p:clrMapOvr>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6000" b="1" dirty="0" err="1" smtClean="0">
                <a:solidFill>
                  <a:srgbClr val="FF0000"/>
                </a:solidFill>
              </a:rPr>
              <a:t>i</a:t>
            </a:r>
            <a:r>
              <a:rPr lang="en-US" sz="6000" b="1" dirty="0" smtClean="0">
                <a:solidFill>
                  <a:srgbClr val="FF0000"/>
                </a:solidFill>
              </a:rPr>
              <a:t>. </a:t>
            </a:r>
            <a:r>
              <a:rPr lang="en-US" sz="6000" b="1" dirty="0" err="1">
                <a:solidFill>
                  <a:srgbClr val="FF0000"/>
                </a:solidFill>
              </a:rPr>
              <a:t>Dermatophytes</a:t>
            </a:r>
            <a:endParaRPr lang="en-US" sz="6000" dirty="0">
              <a:solidFill>
                <a:srgbClr val="FF0000"/>
              </a:solidFill>
            </a:endParaRPr>
          </a:p>
        </p:txBody>
      </p:sp>
      <p:sp>
        <p:nvSpPr>
          <p:cNvPr id="44035" name="Content Placeholder 2"/>
          <p:cNvSpPr>
            <a:spLocks noGrp="1"/>
          </p:cNvSpPr>
          <p:nvPr>
            <p:ph idx="1"/>
          </p:nvPr>
        </p:nvSpPr>
        <p:spPr>
          <a:xfrm>
            <a:off x="304800" y="1219200"/>
            <a:ext cx="8686800" cy="5486400"/>
          </a:xfrm>
        </p:spPr>
        <p:txBody>
          <a:bodyPr/>
          <a:lstStyle/>
          <a:p>
            <a:pPr algn="just" rtl="0">
              <a:lnSpc>
                <a:spcPts val="4100"/>
              </a:lnSpc>
            </a:pPr>
            <a:r>
              <a:rPr lang="en-US" sz="2800" smtClean="0">
                <a:cs typeface="Tahoma" pitchFamily="34" charset="0"/>
              </a:rPr>
              <a:t>Confined to the outer layers of skin, hair &amp; nails</a:t>
            </a:r>
          </a:p>
          <a:p>
            <a:pPr algn="just" rtl="0">
              <a:lnSpc>
                <a:spcPts val="4100"/>
              </a:lnSpc>
            </a:pPr>
            <a:r>
              <a:rPr lang="en-US" sz="2800" smtClean="0">
                <a:cs typeface="Tahoma" pitchFamily="34" charset="0"/>
              </a:rPr>
              <a:t>Do not invade living tissues </a:t>
            </a:r>
          </a:p>
          <a:p>
            <a:pPr algn="just" rtl="0">
              <a:lnSpc>
                <a:spcPts val="4100"/>
              </a:lnSpc>
            </a:pPr>
            <a:r>
              <a:rPr lang="en-US" sz="2800" smtClean="0">
                <a:cs typeface="Tahoma" pitchFamily="34" charset="0"/>
              </a:rPr>
              <a:t>Called dermatophytes (keratinophilic fungi) </a:t>
            </a:r>
          </a:p>
          <a:p>
            <a:pPr algn="just" rtl="0">
              <a:lnSpc>
                <a:spcPts val="4100"/>
              </a:lnSpc>
            </a:pPr>
            <a:r>
              <a:rPr lang="en-US" sz="2800" smtClean="0">
                <a:cs typeface="Tahoma" pitchFamily="34" charset="0"/>
              </a:rPr>
              <a:t>Produce extracellular keratinas </a:t>
            </a:r>
            <a:r>
              <a:rPr lang="en-US" sz="2800" smtClean="0">
                <a:cs typeface="Tahoma" pitchFamily="34" charset="0"/>
                <a:sym typeface="Symbol" pitchFamily="18" charset="2"/>
              </a:rPr>
              <a:t></a:t>
            </a:r>
            <a:r>
              <a:rPr lang="en-US" sz="2800" smtClean="0">
                <a:cs typeface="Tahoma" pitchFamily="34" charset="0"/>
              </a:rPr>
              <a:t> hydrolyze keratin</a:t>
            </a:r>
          </a:p>
          <a:p>
            <a:pPr algn="just" rtl="0">
              <a:lnSpc>
                <a:spcPts val="4100"/>
              </a:lnSpc>
            </a:pPr>
            <a:r>
              <a:rPr lang="en-US" sz="2800" smtClean="0">
                <a:cs typeface="Tahoma" pitchFamily="34" charset="0"/>
              </a:rPr>
              <a:t>Utilize keratin for their nutrition</a:t>
            </a:r>
          </a:p>
          <a:p>
            <a:pPr algn="just" rtl="0">
              <a:lnSpc>
                <a:spcPts val="4100"/>
              </a:lnSpc>
            </a:pPr>
            <a:r>
              <a:rPr lang="en-US" sz="2800" smtClean="0">
                <a:cs typeface="Tahoma" pitchFamily="34" charset="0"/>
              </a:rPr>
              <a:t>Keratin is the chief protein in skin, hair and nail</a:t>
            </a:r>
          </a:p>
          <a:p>
            <a:pPr algn="just" rtl="0">
              <a:lnSpc>
                <a:spcPts val="4100"/>
              </a:lnSpc>
            </a:pPr>
            <a:r>
              <a:rPr lang="en-US" sz="2800" smtClean="0">
                <a:cs typeface="Tahoma" pitchFamily="34" charset="0"/>
              </a:rPr>
              <a:t>They caused dermatophycosis“Ringworm" or “Tinea"</a:t>
            </a:r>
          </a:p>
          <a:p>
            <a:pPr algn="just" rtl="0">
              <a:lnSpc>
                <a:spcPts val="4100"/>
              </a:lnSpc>
            </a:pPr>
            <a:r>
              <a:rPr lang="en-US" sz="2800" smtClean="0">
                <a:cs typeface="Tahoma" pitchFamily="34" charset="0"/>
              </a:rPr>
              <a:t>Dermatophycosis refers to the characteristic central clearing that often occurs in dermatophyte infections</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415</a:t>
            </a:fld>
            <a:endParaRPr lang="ar-SA" altLang="en-US"/>
          </a:p>
        </p:txBody>
      </p:sp>
    </p:spTree>
  </p:cSld>
  <p:clrMapOvr>
    <a:masterClrMapping/>
  </p:clrMapOvr>
  <p:timing>
    <p:tnLst>
      <p:par>
        <p:cTn id="1" dur="indefinite" restart="never" nodeType="tmRoot"/>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algn="ctr" fontAlgn="auto">
              <a:spcAft>
                <a:spcPts val="0"/>
              </a:spcAft>
              <a:defRPr/>
            </a:pPr>
            <a:r>
              <a:rPr lang="en-US" sz="6000" dirty="0" smtClean="0">
                <a:solidFill>
                  <a:srgbClr val="FF0000"/>
                </a:solidFill>
              </a:rPr>
              <a:t>I. </a:t>
            </a:r>
            <a:r>
              <a:rPr lang="en-US" sz="6000" dirty="0" err="1" smtClean="0">
                <a:solidFill>
                  <a:srgbClr val="FF0000"/>
                </a:solidFill>
              </a:rPr>
              <a:t>dermatophytes</a:t>
            </a:r>
            <a:endParaRPr lang="en-US" sz="6000" dirty="0">
              <a:solidFill>
                <a:srgbClr val="FF0000"/>
              </a:solidFill>
            </a:endParaRPr>
          </a:p>
        </p:txBody>
      </p:sp>
      <p:sp>
        <p:nvSpPr>
          <p:cNvPr id="3" name="Content Placeholder 2"/>
          <p:cNvSpPr>
            <a:spLocks noGrp="1"/>
          </p:cNvSpPr>
          <p:nvPr>
            <p:ph idx="1"/>
          </p:nvPr>
        </p:nvSpPr>
        <p:spPr>
          <a:xfrm>
            <a:off x="76200" y="1143000"/>
            <a:ext cx="8915400" cy="5486400"/>
          </a:xfrm>
        </p:spPr>
        <p:txBody>
          <a:bodyPr>
            <a:noAutofit/>
          </a:bodyPr>
          <a:lstStyle/>
          <a:p>
            <a:pPr marL="514350" lvl="1" indent="-514350" algn="just" rtl="0" fontAlgn="auto">
              <a:lnSpc>
                <a:spcPts val="3100"/>
              </a:lnSpc>
              <a:spcAft>
                <a:spcPts val="0"/>
              </a:spcAft>
              <a:buFont typeface="+mj-lt"/>
              <a:buAutoNum type="arabicPeriod"/>
              <a:defRPr/>
            </a:pPr>
            <a:r>
              <a:rPr lang="en-US" sz="3200" i="1" dirty="0" err="1" smtClean="0">
                <a:solidFill>
                  <a:srgbClr val="7030A0"/>
                </a:solidFill>
                <a:cs typeface="Arial" pitchFamily="34" charset="0"/>
              </a:rPr>
              <a:t>Trichophyton</a:t>
            </a:r>
            <a:r>
              <a:rPr lang="en-US" sz="3200" dirty="0" smtClean="0">
                <a:solidFill>
                  <a:srgbClr val="7030A0"/>
                </a:solidFill>
                <a:cs typeface="Arial" pitchFamily="34" charset="0"/>
              </a:rPr>
              <a:t> (</a:t>
            </a:r>
            <a:r>
              <a:rPr lang="en-US" sz="3200" dirty="0"/>
              <a:t>19 </a:t>
            </a:r>
            <a:r>
              <a:rPr lang="en-US" sz="3200" dirty="0" smtClean="0"/>
              <a:t>species</a:t>
            </a:r>
            <a:r>
              <a:rPr lang="en-US" sz="3200" dirty="0" smtClean="0">
                <a:cs typeface="Arial" pitchFamily="34" charset="0"/>
              </a:rPr>
              <a:t>)</a:t>
            </a:r>
            <a:endParaRPr lang="en-US" sz="3200" dirty="0" smtClean="0">
              <a:solidFill>
                <a:srgbClr val="7030A0"/>
              </a:solidFill>
              <a:cs typeface="Arial" pitchFamily="34" charset="0"/>
            </a:endParaRPr>
          </a:p>
          <a:p>
            <a:pPr lvl="1" algn="just" rtl="0" fontAlgn="auto">
              <a:lnSpc>
                <a:spcPts val="3100"/>
              </a:lnSpc>
              <a:spcAft>
                <a:spcPts val="0"/>
              </a:spcAft>
              <a:buFont typeface="Wingdings 2"/>
              <a:buChar char=""/>
              <a:defRPr/>
            </a:pPr>
            <a:r>
              <a:rPr lang="en-US" sz="3200" dirty="0" smtClean="0">
                <a:cs typeface="Arial" pitchFamily="34" charset="0"/>
              </a:rPr>
              <a:t>Affect hair, skin &amp; nails</a:t>
            </a:r>
          </a:p>
          <a:p>
            <a:pPr lvl="1" algn="just" rtl="0" fontAlgn="auto">
              <a:lnSpc>
                <a:spcPts val="3100"/>
              </a:lnSpc>
              <a:spcAft>
                <a:spcPts val="0"/>
              </a:spcAft>
              <a:buFont typeface="Wingdings 2"/>
              <a:buChar char=""/>
              <a:defRPr/>
            </a:pPr>
            <a:r>
              <a:rPr lang="en-US" sz="3200" dirty="0" smtClean="0">
                <a:cs typeface="Arial" pitchFamily="34" charset="0"/>
              </a:rPr>
              <a:t>Infect both children &amp; adults </a:t>
            </a:r>
            <a:endParaRPr lang="en-US" sz="3200" i="1" dirty="0" smtClean="0">
              <a:cs typeface="Arial" pitchFamily="34" charset="0"/>
            </a:endParaRPr>
          </a:p>
          <a:p>
            <a:pPr marL="514350" indent="-514350" algn="just" rtl="0" fontAlgn="auto">
              <a:lnSpc>
                <a:spcPts val="3100"/>
              </a:lnSpc>
              <a:spcAft>
                <a:spcPts val="0"/>
              </a:spcAft>
              <a:buFont typeface="+mj-lt"/>
              <a:buAutoNum type="arabicPeriod" startAt="2"/>
              <a:defRPr/>
            </a:pPr>
            <a:r>
              <a:rPr lang="en-US" i="1" dirty="0" err="1" smtClean="0">
                <a:solidFill>
                  <a:srgbClr val="7030A0"/>
                </a:solidFill>
                <a:cs typeface="Times New Roman" pitchFamily="18" charset="0"/>
              </a:rPr>
              <a:t>Epidermophyton</a:t>
            </a:r>
            <a:endParaRPr lang="en-US" dirty="0" smtClean="0">
              <a:solidFill>
                <a:srgbClr val="7030A0"/>
              </a:solidFill>
              <a:cs typeface="Times New Roman" pitchFamily="18" charset="0"/>
            </a:endParaRPr>
          </a:p>
          <a:p>
            <a:pPr lvl="1" algn="just" rtl="0" fontAlgn="auto">
              <a:lnSpc>
                <a:spcPts val="3100"/>
              </a:lnSpc>
              <a:spcAft>
                <a:spcPts val="0"/>
              </a:spcAft>
              <a:buFont typeface="Wingdings 2"/>
              <a:buChar char=""/>
              <a:defRPr/>
            </a:pPr>
            <a:r>
              <a:rPr lang="en-US" sz="3200" dirty="0" smtClean="0">
                <a:cs typeface="Times New Roman" pitchFamily="18" charset="0"/>
              </a:rPr>
              <a:t>Infect skin, nails (rarely hair)</a:t>
            </a:r>
          </a:p>
          <a:p>
            <a:pPr lvl="1" algn="just" rtl="0" fontAlgn="auto">
              <a:lnSpc>
                <a:spcPts val="3100"/>
              </a:lnSpc>
              <a:spcAft>
                <a:spcPts val="0"/>
              </a:spcAft>
              <a:buFont typeface="Wingdings 2"/>
              <a:buChar char=""/>
              <a:defRPr/>
            </a:pPr>
            <a:r>
              <a:rPr lang="en-US" sz="3200" dirty="0" smtClean="0">
                <a:cs typeface="Times New Roman" pitchFamily="18" charset="0"/>
              </a:rPr>
              <a:t>Infect adults, rarely in children (ringworm)</a:t>
            </a:r>
          </a:p>
          <a:p>
            <a:pPr lvl="1" algn="just" rtl="0" fontAlgn="auto">
              <a:lnSpc>
                <a:spcPts val="3100"/>
              </a:lnSpc>
              <a:spcAft>
                <a:spcPts val="0"/>
              </a:spcAft>
              <a:buFont typeface="Wingdings 2"/>
              <a:buChar char=""/>
              <a:defRPr/>
            </a:pPr>
            <a:r>
              <a:rPr lang="en-US" sz="3200" i="1" dirty="0" err="1" smtClean="0"/>
              <a:t>Epidermophyton</a:t>
            </a:r>
            <a:r>
              <a:rPr lang="en-US" sz="3200" i="1" dirty="0" smtClean="0"/>
              <a:t> </a:t>
            </a:r>
            <a:r>
              <a:rPr lang="en-US" sz="3200" i="1" dirty="0" err="1" smtClean="0"/>
              <a:t>floccosum</a:t>
            </a:r>
            <a:endParaRPr lang="en-US" sz="3200" i="1" dirty="0" smtClean="0">
              <a:cs typeface="Arial" pitchFamily="34" charset="0"/>
            </a:endParaRPr>
          </a:p>
          <a:p>
            <a:pPr marL="514350" indent="-514350" algn="just" rtl="0" fontAlgn="auto">
              <a:lnSpc>
                <a:spcPts val="3100"/>
              </a:lnSpc>
              <a:spcAft>
                <a:spcPts val="0"/>
              </a:spcAft>
              <a:buFont typeface="+mj-lt"/>
              <a:buAutoNum type="arabicPeriod" startAt="2"/>
              <a:defRPr/>
            </a:pPr>
            <a:r>
              <a:rPr lang="en-US" i="1" dirty="0" err="1" smtClean="0">
                <a:solidFill>
                  <a:srgbClr val="7030A0"/>
                </a:solidFill>
                <a:cs typeface="Arial" pitchFamily="34" charset="0"/>
              </a:rPr>
              <a:t>Microsporum</a:t>
            </a:r>
            <a:r>
              <a:rPr lang="en-US" dirty="0" smtClean="0">
                <a:solidFill>
                  <a:srgbClr val="7030A0"/>
                </a:solidFill>
                <a:cs typeface="Arial" pitchFamily="34" charset="0"/>
              </a:rPr>
              <a:t> (</a:t>
            </a:r>
            <a:r>
              <a:rPr lang="en-US" dirty="0"/>
              <a:t>13 </a:t>
            </a:r>
            <a:r>
              <a:rPr lang="en-US" dirty="0" smtClean="0"/>
              <a:t>species)</a:t>
            </a:r>
          </a:p>
          <a:p>
            <a:pPr lvl="1" algn="just" rtl="0" fontAlgn="auto">
              <a:lnSpc>
                <a:spcPts val="3100"/>
              </a:lnSpc>
              <a:spcAft>
                <a:spcPts val="0"/>
              </a:spcAft>
              <a:buFont typeface="Wingdings 2"/>
              <a:buChar char=""/>
              <a:defRPr/>
            </a:pPr>
            <a:r>
              <a:rPr lang="en-US" sz="3200" dirty="0" smtClean="0"/>
              <a:t>Affect</a:t>
            </a:r>
            <a:r>
              <a:rPr lang="en-US" sz="3200" dirty="0" smtClean="0">
                <a:cs typeface="Arial" pitchFamily="34" charset="0"/>
              </a:rPr>
              <a:t> </a:t>
            </a:r>
            <a:r>
              <a:rPr lang="en-US" sz="3200" dirty="0">
                <a:cs typeface="Arial" pitchFamily="34" charset="0"/>
              </a:rPr>
              <a:t>hair, </a:t>
            </a:r>
            <a:r>
              <a:rPr lang="en-US" sz="3200" dirty="0" smtClean="0">
                <a:cs typeface="Arial" pitchFamily="34" charset="0"/>
              </a:rPr>
              <a:t>skin (rarely nails)</a:t>
            </a:r>
          </a:p>
          <a:p>
            <a:pPr lvl="1" algn="just" rtl="0" fontAlgn="auto">
              <a:lnSpc>
                <a:spcPts val="3100"/>
              </a:lnSpc>
              <a:spcAft>
                <a:spcPts val="0"/>
              </a:spcAft>
              <a:buFont typeface="Wingdings 2"/>
              <a:buChar char=""/>
              <a:defRPr/>
            </a:pPr>
            <a:r>
              <a:rPr lang="en-US" sz="3200" dirty="0" smtClean="0">
                <a:cs typeface="Arial" pitchFamily="34" charset="0"/>
              </a:rPr>
              <a:t>Frequently </a:t>
            </a:r>
            <a:r>
              <a:rPr lang="en-US" sz="3200" dirty="0">
                <a:cs typeface="Arial" pitchFamily="34" charset="0"/>
              </a:rPr>
              <a:t>in children, rarely in </a:t>
            </a:r>
            <a:r>
              <a:rPr lang="en-US" sz="3200" dirty="0" smtClean="0">
                <a:cs typeface="Arial" pitchFamily="34" charset="0"/>
              </a:rPr>
              <a:t>adults</a:t>
            </a:r>
          </a:p>
          <a:p>
            <a:pPr lvl="1" algn="just" rtl="0" fontAlgn="auto">
              <a:lnSpc>
                <a:spcPts val="3100"/>
              </a:lnSpc>
              <a:spcAft>
                <a:spcPts val="0"/>
              </a:spcAft>
              <a:buFont typeface="Wingdings 2"/>
              <a:buChar char=""/>
              <a:defRPr/>
            </a:pPr>
            <a:r>
              <a:rPr lang="en-US" sz="3200" i="1" dirty="0" smtClean="0"/>
              <a:t>M. </a:t>
            </a:r>
            <a:r>
              <a:rPr lang="en-US" sz="3200" i="1" dirty="0" err="1"/>
              <a:t>canis</a:t>
            </a:r>
            <a:r>
              <a:rPr lang="en-US" sz="3200" dirty="0"/>
              <a:t> is </a:t>
            </a:r>
            <a:r>
              <a:rPr lang="en-US" sz="3200" dirty="0" smtClean="0"/>
              <a:t>the </a:t>
            </a:r>
            <a:r>
              <a:rPr lang="en-US" sz="3200" dirty="0"/>
              <a:t>most common </a:t>
            </a:r>
            <a:r>
              <a:rPr lang="en-US" sz="3200" dirty="0" smtClean="0"/>
              <a:t>infect man</a:t>
            </a:r>
            <a:endParaRPr lang="en-US" sz="3200" dirty="0"/>
          </a:p>
          <a:p>
            <a:pPr algn="just" fontAlgn="auto">
              <a:lnSpc>
                <a:spcPts val="3100"/>
              </a:lnSpc>
              <a:spcAft>
                <a:spcPts val="0"/>
              </a:spcAft>
              <a:buFont typeface="Wingdings 2"/>
              <a:buChar char=""/>
              <a:defRPr/>
            </a:pPr>
            <a:endParaRPr lang="en-US" dirty="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416</a:t>
            </a:fld>
            <a:endParaRPr lang="ar-SA" altLang="en-US"/>
          </a:p>
        </p:txBody>
      </p:sp>
    </p:spTree>
  </p:cSld>
  <p:clrMapOvr>
    <a:masterClrMapping/>
  </p:clrMapOvr>
  <p:timing>
    <p:tnLst>
      <p:par>
        <p:cTn id="1" dur="indefinite" restart="never" nodeType="tmRoot"/>
      </p:par>
    </p:tn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altLang="en-US" b="1" dirty="0">
                <a:solidFill>
                  <a:srgbClr val="FF0000"/>
                </a:solidFill>
              </a:rPr>
              <a:t>Ecology </a:t>
            </a:r>
            <a:r>
              <a:rPr lang="en-US" altLang="en-US" b="1" dirty="0" smtClean="0">
                <a:solidFill>
                  <a:srgbClr val="FF0000"/>
                </a:solidFill>
              </a:rPr>
              <a:t>and Mode of transmission</a:t>
            </a:r>
            <a:endParaRPr lang="en-US" b="1" dirty="0">
              <a:solidFill>
                <a:srgbClr val="FF0000"/>
              </a:solidFill>
            </a:endParaRPr>
          </a:p>
        </p:txBody>
      </p:sp>
      <p:sp>
        <p:nvSpPr>
          <p:cNvPr id="46083" name="Content Placeholder 2"/>
          <p:cNvSpPr>
            <a:spLocks noGrp="1"/>
          </p:cNvSpPr>
          <p:nvPr>
            <p:ph idx="1"/>
          </p:nvPr>
        </p:nvSpPr>
        <p:spPr>
          <a:xfrm>
            <a:off x="304800" y="1295400"/>
            <a:ext cx="8686800" cy="5334000"/>
          </a:xfrm>
        </p:spPr>
        <p:txBody>
          <a:bodyPr/>
          <a:lstStyle/>
          <a:p>
            <a:pPr algn="l" rtl="0">
              <a:lnSpc>
                <a:spcPts val="3000"/>
              </a:lnSpc>
            </a:pPr>
            <a:r>
              <a:rPr lang="en-US" altLang="en-US" smtClean="0">
                <a:cs typeface="Tahoma" pitchFamily="34" charset="0"/>
              </a:rPr>
              <a:t>To determine the source of infection</a:t>
            </a:r>
          </a:p>
          <a:p>
            <a:pPr algn="just" rtl="0">
              <a:lnSpc>
                <a:spcPts val="3000"/>
              </a:lnSpc>
            </a:pPr>
            <a:r>
              <a:rPr lang="en-US" b="1" smtClean="0">
                <a:solidFill>
                  <a:srgbClr val="7030A0"/>
                </a:solidFill>
                <a:cs typeface="Tahoma" pitchFamily="34" charset="0"/>
              </a:rPr>
              <a:t>Anthrophilic</a:t>
            </a:r>
          </a:p>
          <a:p>
            <a:pPr lvl="1" algn="just" rtl="0">
              <a:lnSpc>
                <a:spcPts val="3000"/>
              </a:lnSpc>
            </a:pPr>
            <a:r>
              <a:rPr lang="en-US" sz="3200" smtClean="0">
                <a:cs typeface="Tahoma" pitchFamily="34" charset="0"/>
              </a:rPr>
              <a:t>Some Dermatophytes affect man only</a:t>
            </a:r>
          </a:p>
          <a:p>
            <a:pPr lvl="1" algn="just" rtl="0">
              <a:lnSpc>
                <a:spcPts val="3000"/>
              </a:lnSpc>
            </a:pPr>
            <a:r>
              <a:rPr lang="en-US" altLang="en-US" sz="3200" b="1" smtClean="0">
                <a:solidFill>
                  <a:srgbClr val="0070C0"/>
                </a:solidFill>
                <a:cs typeface="Tahoma" pitchFamily="34" charset="0"/>
              </a:rPr>
              <a:t>Person -to-person transmission</a:t>
            </a:r>
            <a:r>
              <a:rPr lang="en-US" altLang="en-US" sz="3200" smtClean="0">
                <a:cs typeface="Tahoma" pitchFamily="34" charset="0"/>
              </a:rPr>
              <a:t> through contaminated objects (comb, hat, etc.)</a:t>
            </a:r>
          </a:p>
          <a:p>
            <a:pPr lvl="1" algn="just" rtl="0">
              <a:lnSpc>
                <a:spcPts val="3000"/>
              </a:lnSpc>
            </a:pPr>
            <a:r>
              <a:rPr lang="en-US" sz="3200" i="1" smtClean="0">
                <a:cs typeface="Tahoma" pitchFamily="34" charset="0"/>
              </a:rPr>
              <a:t>T. rubrum </a:t>
            </a:r>
            <a:r>
              <a:rPr lang="en-US" sz="3200" smtClean="0">
                <a:cs typeface="Tahoma" pitchFamily="34" charset="0"/>
              </a:rPr>
              <a:t>and </a:t>
            </a:r>
            <a:r>
              <a:rPr lang="en-US" sz="3200" i="1" smtClean="0">
                <a:cs typeface="Tahoma" pitchFamily="34" charset="0"/>
              </a:rPr>
              <a:t>T. mentagrophytes </a:t>
            </a:r>
            <a:endParaRPr lang="en-US" sz="3200" b="1" smtClean="0">
              <a:solidFill>
                <a:srgbClr val="7030A0"/>
              </a:solidFill>
              <a:cs typeface="Tahoma" pitchFamily="34" charset="0"/>
            </a:endParaRPr>
          </a:p>
          <a:p>
            <a:pPr algn="just" rtl="0">
              <a:lnSpc>
                <a:spcPts val="3000"/>
              </a:lnSpc>
            </a:pPr>
            <a:r>
              <a:rPr lang="en-US" b="1" smtClean="0">
                <a:solidFill>
                  <a:srgbClr val="7030A0"/>
                </a:solidFill>
                <a:cs typeface="Tahoma" pitchFamily="34" charset="0"/>
              </a:rPr>
              <a:t>Zoophilic </a:t>
            </a:r>
          </a:p>
          <a:p>
            <a:pPr lvl="1" algn="just" rtl="0">
              <a:lnSpc>
                <a:spcPts val="3000"/>
              </a:lnSpc>
            </a:pPr>
            <a:r>
              <a:rPr lang="en-US" sz="3200" smtClean="0">
                <a:cs typeface="Tahoma" pitchFamily="34" charset="0"/>
              </a:rPr>
              <a:t>Other affect animal mainly </a:t>
            </a:r>
          </a:p>
          <a:p>
            <a:pPr lvl="1" algn="just" rtl="0">
              <a:lnSpc>
                <a:spcPts val="3000"/>
              </a:lnSpc>
            </a:pPr>
            <a:r>
              <a:rPr lang="en-US" altLang="en-US" sz="3200" smtClean="0">
                <a:cs typeface="Tahoma" pitchFamily="34" charset="0"/>
              </a:rPr>
              <a:t>Direct transmission to humans by close contact with animals</a:t>
            </a:r>
          </a:p>
          <a:p>
            <a:pPr lvl="1" algn="just" rtl="0">
              <a:lnSpc>
                <a:spcPts val="3000"/>
              </a:lnSpc>
            </a:pPr>
            <a:r>
              <a:rPr lang="en-US" sz="3200" i="1" smtClean="0">
                <a:cs typeface="Tahoma" pitchFamily="34" charset="0"/>
              </a:rPr>
              <a:t>M. canis</a:t>
            </a:r>
            <a:r>
              <a:rPr lang="en-US" sz="3200" smtClean="0">
                <a:cs typeface="Tahoma" pitchFamily="34" charset="0"/>
              </a:rPr>
              <a:t> and </a:t>
            </a:r>
            <a:r>
              <a:rPr lang="en-US" sz="3200" i="1" smtClean="0">
                <a:cs typeface="Tahoma" pitchFamily="34" charset="0"/>
              </a:rPr>
              <a:t>T. verrucosum</a:t>
            </a:r>
            <a:endParaRPr lang="en-US" sz="3200" b="1" smtClean="0">
              <a:solidFill>
                <a:srgbClr val="7030A0"/>
              </a:solidFill>
              <a:cs typeface="Tahoma" pitchFamily="34" charset="0"/>
            </a:endParaRPr>
          </a:p>
          <a:p>
            <a:pPr algn="l" rtl="0">
              <a:lnSpc>
                <a:spcPts val="3000"/>
              </a:lnSpc>
            </a:pPr>
            <a:endParaRPr lang="en-US" altLang="en-US" smtClean="0">
              <a:cs typeface="Tahoma" pitchFamily="34" charset="0"/>
            </a:endParaRPr>
          </a:p>
          <a:p>
            <a:pPr algn="l" rtl="0">
              <a:lnSpc>
                <a:spcPts val="3000"/>
              </a:lnSpc>
            </a:pPr>
            <a:endParaRPr lang="en-US"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417</a:t>
            </a:fld>
            <a:endParaRPr lang="ar-SA" altLang="en-US"/>
          </a:p>
        </p:txBody>
      </p:sp>
    </p:spTree>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altLang="en-US" sz="3800" b="1" dirty="0">
                <a:solidFill>
                  <a:srgbClr val="FF0000"/>
                </a:solidFill>
              </a:rPr>
              <a:t>Ecology and Mode of transmission</a:t>
            </a:r>
            <a:endParaRPr lang="en-US" sz="3800" b="1" dirty="0">
              <a:solidFill>
                <a:srgbClr val="FF0000"/>
              </a:solidFill>
            </a:endParaRPr>
          </a:p>
        </p:txBody>
      </p:sp>
      <p:sp>
        <p:nvSpPr>
          <p:cNvPr id="47107" name="Content Placeholder 2"/>
          <p:cNvSpPr>
            <a:spLocks noGrp="1"/>
          </p:cNvSpPr>
          <p:nvPr>
            <p:ph idx="1"/>
          </p:nvPr>
        </p:nvSpPr>
        <p:spPr>
          <a:xfrm>
            <a:off x="304800" y="1295400"/>
            <a:ext cx="8686800" cy="5334000"/>
          </a:xfrm>
        </p:spPr>
        <p:txBody>
          <a:bodyPr/>
          <a:lstStyle/>
          <a:p>
            <a:pPr algn="just" rtl="0"/>
            <a:r>
              <a:rPr lang="en-US" b="1" smtClean="0">
                <a:solidFill>
                  <a:srgbClr val="7030A0"/>
                </a:solidFill>
                <a:cs typeface="Tahoma" pitchFamily="34" charset="0"/>
              </a:rPr>
              <a:t>Geophilic</a:t>
            </a:r>
          </a:p>
          <a:p>
            <a:pPr lvl="1" algn="just" rtl="0"/>
            <a:r>
              <a:rPr lang="en-US" sz="3200" smtClean="0">
                <a:cs typeface="Tahoma" pitchFamily="34" charset="0"/>
              </a:rPr>
              <a:t>Other live in soil and can affect man </a:t>
            </a:r>
            <a:endParaRPr lang="en-US" sz="3200" smtClean="0">
              <a:cs typeface="Tahoma" pitchFamily="34" charset="0"/>
              <a:sym typeface="Symbol" pitchFamily="18" charset="2"/>
            </a:endParaRPr>
          </a:p>
          <a:p>
            <a:pPr lvl="1" algn="just" rtl="0"/>
            <a:r>
              <a:rPr lang="en-US" altLang="en-US" sz="3200" smtClean="0">
                <a:cs typeface="Tahoma" pitchFamily="34" charset="0"/>
              </a:rPr>
              <a:t>Transmitted to humans by direct exposure</a:t>
            </a:r>
          </a:p>
          <a:p>
            <a:pPr lvl="1" algn="just" rtl="0"/>
            <a:r>
              <a:rPr lang="en-US" sz="3200" i="1" smtClean="0">
                <a:cs typeface="Tahoma" pitchFamily="34" charset="0"/>
              </a:rPr>
              <a:t>M. gypseum</a:t>
            </a:r>
            <a:endParaRPr lang="en-US" sz="3200" b="1" smtClean="0">
              <a:solidFill>
                <a:srgbClr val="7030A0"/>
              </a:solidFill>
              <a:cs typeface="Tahoma" pitchFamily="34" charset="0"/>
            </a:endParaRPr>
          </a:p>
          <a:p>
            <a:pPr algn="just" rtl="0"/>
            <a:r>
              <a:rPr lang="en-US" smtClean="0">
                <a:cs typeface="Tahoma" pitchFamily="34" charset="0"/>
              </a:rPr>
              <a:t>Each geographic locality has its own dermatophyton</a:t>
            </a:r>
          </a:p>
          <a:p>
            <a:pPr lvl="1" algn="just" rtl="0"/>
            <a:r>
              <a:rPr lang="en-US" sz="3200" b="1" i="1" smtClean="0">
                <a:solidFill>
                  <a:srgbClr val="7030A0"/>
                </a:solidFill>
                <a:cs typeface="Tahoma" pitchFamily="34" charset="0"/>
              </a:rPr>
              <a:t>T. violacium</a:t>
            </a:r>
            <a:r>
              <a:rPr lang="en-US" sz="3200" b="1" smtClean="0">
                <a:solidFill>
                  <a:srgbClr val="7030A0"/>
                </a:solidFill>
                <a:cs typeface="Tahoma" pitchFamily="34" charset="0"/>
              </a:rPr>
              <a:t> </a:t>
            </a:r>
            <a:r>
              <a:rPr lang="en-US" sz="3200" smtClean="0">
                <a:cs typeface="Tahoma" pitchFamily="34" charset="0"/>
              </a:rPr>
              <a:t>is the prevalent causative organism of Tinea capitis in Egypt</a:t>
            </a:r>
          </a:p>
          <a:p>
            <a:pPr lvl="1" algn="just" rtl="0"/>
            <a:r>
              <a:rPr lang="en-US" sz="3200" b="1" i="1" smtClean="0">
                <a:solidFill>
                  <a:srgbClr val="7030A0"/>
                </a:solidFill>
                <a:cs typeface="Tahoma" pitchFamily="34" charset="0"/>
              </a:rPr>
              <a:t>M. audouini</a:t>
            </a:r>
            <a:r>
              <a:rPr lang="en-US" sz="3200" b="1" smtClean="0">
                <a:solidFill>
                  <a:srgbClr val="7030A0"/>
                </a:solidFill>
                <a:cs typeface="Tahoma" pitchFamily="34" charset="0"/>
              </a:rPr>
              <a:t> </a:t>
            </a:r>
            <a:r>
              <a:rPr lang="en-US" sz="3200" smtClean="0">
                <a:cs typeface="Tahoma" pitchFamily="34" charset="0"/>
              </a:rPr>
              <a:t>is prevalent cause in England</a:t>
            </a:r>
          </a:p>
          <a:p>
            <a:pPr algn="l" rtl="0"/>
            <a:endParaRPr lang="en-US" altLang="en-US" smtClean="0">
              <a:cs typeface="Tahoma" pitchFamily="34" charset="0"/>
            </a:endParaRPr>
          </a:p>
          <a:p>
            <a:pPr algn="l" rtl="0"/>
            <a:endParaRPr lang="en-US"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418</a:t>
            </a:fld>
            <a:endParaRPr lang="ar-SA" altLang="en-US"/>
          </a:p>
        </p:txBody>
      </p:sp>
    </p:spTree>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marL="514350" indent="-514350" algn="ctr" rtl="0" fontAlgn="auto">
              <a:lnSpc>
                <a:spcPts val="4000"/>
              </a:lnSpc>
              <a:spcAft>
                <a:spcPts val="0"/>
              </a:spcAft>
              <a:defRPr/>
            </a:pPr>
            <a:r>
              <a:rPr lang="en-US" sz="6000" b="1" dirty="0" err="1">
                <a:solidFill>
                  <a:srgbClr val="FF0000"/>
                </a:solidFill>
              </a:rPr>
              <a:t>Tinea</a:t>
            </a:r>
            <a:r>
              <a:rPr lang="en-US" sz="6000" b="1" dirty="0">
                <a:solidFill>
                  <a:srgbClr val="FF0000"/>
                </a:solidFill>
              </a:rPr>
              <a:t> </a:t>
            </a:r>
            <a:r>
              <a:rPr lang="en-US" sz="6000" b="1" dirty="0" err="1" smtClean="0">
                <a:solidFill>
                  <a:srgbClr val="FF0000"/>
                </a:solidFill>
              </a:rPr>
              <a:t>corporis</a:t>
            </a:r>
            <a:endParaRPr lang="en-US" sz="6000" b="1" dirty="0">
              <a:solidFill>
                <a:srgbClr val="FF0000"/>
              </a:solidFill>
            </a:endParaRPr>
          </a:p>
        </p:txBody>
      </p:sp>
      <p:sp>
        <p:nvSpPr>
          <p:cNvPr id="3" name="Content Placeholder 2"/>
          <p:cNvSpPr>
            <a:spLocks noGrp="1"/>
          </p:cNvSpPr>
          <p:nvPr>
            <p:ph idx="1"/>
          </p:nvPr>
        </p:nvSpPr>
        <p:spPr>
          <a:xfrm>
            <a:off x="228600" y="1143000"/>
            <a:ext cx="8763000" cy="5410200"/>
          </a:xfrm>
        </p:spPr>
        <p:txBody>
          <a:bodyPr>
            <a:noAutofit/>
          </a:bodyPr>
          <a:lstStyle/>
          <a:p>
            <a:pPr marL="342900" lvl="1" indent="-342900" algn="just" rtl="0" fontAlgn="auto">
              <a:spcAft>
                <a:spcPts val="0"/>
              </a:spcAft>
              <a:buFont typeface="Wingdings 2"/>
              <a:buChar char=""/>
              <a:defRPr/>
            </a:pPr>
            <a:r>
              <a:rPr lang="en-US" sz="3200" dirty="0" smtClean="0"/>
              <a:t>Small </a:t>
            </a:r>
            <a:r>
              <a:rPr lang="en-US" sz="3200" dirty="0"/>
              <a:t>lesions occurring anywhere </a:t>
            </a:r>
            <a:r>
              <a:rPr lang="en-US" sz="3200" b="1" dirty="0">
                <a:solidFill>
                  <a:srgbClr val="0070C0"/>
                </a:solidFill>
              </a:rPr>
              <a:t>on the </a:t>
            </a:r>
            <a:r>
              <a:rPr lang="en-US" sz="3200" b="1" dirty="0" smtClean="0">
                <a:solidFill>
                  <a:srgbClr val="0070C0"/>
                </a:solidFill>
              </a:rPr>
              <a:t>body</a:t>
            </a:r>
          </a:p>
          <a:p>
            <a:pPr marL="342900" lvl="1" indent="-342900" algn="just" rtl="0" fontAlgn="auto">
              <a:spcAft>
                <a:spcPts val="0"/>
              </a:spcAft>
              <a:buFont typeface="Wingdings 2"/>
              <a:buChar char=""/>
              <a:defRPr/>
            </a:pPr>
            <a:r>
              <a:rPr lang="en-US" sz="3200" b="1" dirty="0" smtClean="0">
                <a:solidFill>
                  <a:srgbClr val="0070C0"/>
                </a:solidFill>
              </a:rPr>
              <a:t>Causative agent: </a:t>
            </a:r>
          </a:p>
          <a:p>
            <a:pPr marL="742950" lvl="2" indent="-342900" algn="just" rtl="0" fontAlgn="auto">
              <a:spcAft>
                <a:spcPts val="0"/>
              </a:spcAft>
              <a:buFont typeface="Wingdings 2"/>
              <a:buChar char=""/>
              <a:defRPr/>
            </a:pPr>
            <a:r>
              <a:rPr lang="en-US" sz="3200" b="1" i="1" dirty="0" err="1" smtClean="0">
                <a:solidFill>
                  <a:srgbClr val="7030A0"/>
                </a:solidFill>
              </a:rPr>
              <a:t>Trichophyton</a:t>
            </a:r>
            <a:r>
              <a:rPr lang="en-US" sz="3200" b="1" i="1" dirty="0" smtClean="0">
                <a:solidFill>
                  <a:srgbClr val="7030A0"/>
                </a:solidFill>
              </a:rPr>
              <a:t> </a:t>
            </a:r>
            <a:r>
              <a:rPr lang="en-US" sz="3200" b="1" i="1" dirty="0" err="1" smtClean="0">
                <a:solidFill>
                  <a:srgbClr val="7030A0"/>
                </a:solidFill>
              </a:rPr>
              <a:t>rubrum</a:t>
            </a:r>
            <a:r>
              <a:rPr lang="en-US" sz="3200" b="1" i="1" dirty="0" smtClean="0">
                <a:solidFill>
                  <a:srgbClr val="7030A0"/>
                </a:solidFill>
              </a:rPr>
              <a:t>, T. </a:t>
            </a:r>
            <a:r>
              <a:rPr lang="en-US" sz="3200" b="1" i="1" dirty="0" err="1" smtClean="0">
                <a:solidFill>
                  <a:srgbClr val="7030A0"/>
                </a:solidFill>
              </a:rPr>
              <a:t>mentagrophytes</a:t>
            </a:r>
            <a:r>
              <a:rPr lang="en-US" sz="3200" i="1" dirty="0" smtClean="0"/>
              <a:t>, M</a:t>
            </a:r>
            <a:r>
              <a:rPr lang="en-US" altLang="en-US" sz="3200" i="1" dirty="0" smtClean="0"/>
              <a:t>. </a:t>
            </a:r>
            <a:r>
              <a:rPr lang="en-US" altLang="en-US" sz="3200" i="1" dirty="0" err="1"/>
              <a:t>canis</a:t>
            </a:r>
            <a:r>
              <a:rPr lang="en-US" altLang="en-US" sz="3200" dirty="0"/>
              <a:t>, and  </a:t>
            </a:r>
            <a:r>
              <a:rPr lang="en-US" altLang="en-US" sz="3200" i="1" dirty="0"/>
              <a:t>M. </a:t>
            </a:r>
            <a:r>
              <a:rPr lang="en-US" altLang="en-US" sz="3200" i="1" dirty="0" err="1"/>
              <a:t>audouinii</a:t>
            </a:r>
            <a:r>
              <a:rPr lang="en-US" altLang="en-US" sz="3200" dirty="0"/>
              <a:t> </a:t>
            </a:r>
            <a:endParaRPr lang="en-US" sz="3200" dirty="0" smtClean="0"/>
          </a:p>
          <a:p>
            <a:pPr lvl="1" algn="just" rtl="0" fontAlgn="auto">
              <a:spcAft>
                <a:spcPts val="0"/>
              </a:spcAft>
              <a:buFont typeface="Wingdings 2"/>
              <a:buChar char=""/>
              <a:defRPr/>
            </a:pPr>
            <a:r>
              <a:rPr lang="en-US" sz="3200" dirty="0" smtClean="0"/>
              <a:t>Live </a:t>
            </a:r>
            <a:r>
              <a:rPr lang="en-US" sz="3200" dirty="0"/>
              <a:t>on the </a:t>
            </a:r>
            <a:r>
              <a:rPr lang="en-US" sz="3200" dirty="0" smtClean="0"/>
              <a:t>skin surface (opportunistic)</a:t>
            </a:r>
          </a:p>
          <a:p>
            <a:pPr algn="just" rtl="0" fontAlgn="auto">
              <a:spcAft>
                <a:spcPts val="0"/>
              </a:spcAft>
              <a:buFont typeface="Wingdings 2"/>
              <a:buChar char=""/>
              <a:defRPr/>
            </a:pPr>
            <a:r>
              <a:rPr lang="en-US" b="1" dirty="0" smtClean="0">
                <a:solidFill>
                  <a:srgbClr val="0070C0"/>
                </a:solidFill>
              </a:rPr>
              <a:t>Reservoir: </a:t>
            </a:r>
            <a:r>
              <a:rPr lang="en-US" dirty="0" smtClean="0"/>
              <a:t>Humans, soil &amp; animals </a:t>
            </a:r>
          </a:p>
          <a:p>
            <a:pPr algn="just" rtl="0" fontAlgn="auto">
              <a:spcAft>
                <a:spcPts val="0"/>
              </a:spcAft>
              <a:buFont typeface="Wingdings 2"/>
              <a:buChar char=""/>
              <a:defRPr/>
            </a:pPr>
            <a:r>
              <a:rPr lang="en-US" dirty="0" smtClean="0"/>
              <a:t>Acquired </a:t>
            </a:r>
            <a:r>
              <a:rPr lang="en-US" dirty="0"/>
              <a:t>by </a:t>
            </a:r>
            <a:r>
              <a:rPr lang="en-US" b="1" dirty="0">
                <a:solidFill>
                  <a:srgbClr val="0070C0"/>
                </a:solidFill>
              </a:rPr>
              <a:t>person-to-person transfer usually via direct skin contact </a:t>
            </a:r>
            <a:r>
              <a:rPr lang="en-US" dirty="0"/>
              <a:t>with </a:t>
            </a:r>
            <a:r>
              <a:rPr lang="en-US" dirty="0" smtClean="0"/>
              <a:t>infected individual</a:t>
            </a:r>
          </a:p>
          <a:p>
            <a:pPr lvl="1" algn="just" rtl="0" fontAlgn="auto">
              <a:spcAft>
                <a:spcPts val="0"/>
              </a:spcAft>
              <a:buFont typeface="Wingdings 2"/>
              <a:buChar char=""/>
              <a:defRPr/>
            </a:pPr>
            <a:r>
              <a:rPr lang="en-US" sz="3200" dirty="0" smtClean="0"/>
              <a:t>Animal-to-human </a:t>
            </a:r>
            <a:r>
              <a:rPr lang="en-US" sz="3200" dirty="0"/>
              <a:t>transmission is </a:t>
            </a:r>
            <a:r>
              <a:rPr lang="en-US" sz="3200" dirty="0" smtClean="0"/>
              <a:t>common</a:t>
            </a: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419</a:t>
            </a:fld>
            <a:endParaRPr lang="ar-SA"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Content Placeholder 1"/>
          <p:cNvSpPr>
            <a:spLocks noGrp="1"/>
          </p:cNvSpPr>
          <p:nvPr>
            <p:ph idx="1"/>
          </p:nvPr>
        </p:nvSpPr>
        <p:spPr>
          <a:xfrm>
            <a:off x="152400" y="228600"/>
            <a:ext cx="8839200" cy="6324600"/>
          </a:xfrm>
        </p:spPr>
        <p:txBody>
          <a:bodyPr/>
          <a:lstStyle/>
          <a:p>
            <a:pPr algn="just" eaLnBrk="1" hangingPunct="1">
              <a:lnSpc>
                <a:spcPts val="3000"/>
              </a:lnSpc>
            </a:pPr>
            <a:r>
              <a:rPr lang="en-US" altLang="en-US" sz="2800" b="1" dirty="0" smtClean="0">
                <a:solidFill>
                  <a:srgbClr val="FF0000"/>
                </a:solidFill>
                <a:cs typeface="Arial" pitchFamily="34" charset="0"/>
              </a:rPr>
              <a:t>Incubation period</a:t>
            </a:r>
          </a:p>
          <a:p>
            <a:pPr lvl="1" algn="just" eaLnBrk="1" hangingPunct="1">
              <a:lnSpc>
                <a:spcPts val="3000"/>
              </a:lnSpc>
            </a:pPr>
            <a:r>
              <a:rPr lang="en-US" altLang="en-US" dirty="0" smtClean="0">
                <a:cs typeface="Arial" pitchFamily="34" charset="0"/>
              </a:rPr>
              <a:t>Time interval between the initial infection and the first appearance of signs and symptoms</a:t>
            </a:r>
          </a:p>
          <a:p>
            <a:pPr algn="just" eaLnBrk="1" hangingPunct="1">
              <a:lnSpc>
                <a:spcPts val="3000"/>
              </a:lnSpc>
            </a:pPr>
            <a:r>
              <a:rPr lang="en-US" altLang="en-US" sz="2800" b="1" dirty="0" smtClean="0">
                <a:solidFill>
                  <a:srgbClr val="FF0000"/>
                </a:solidFill>
                <a:cs typeface="Arial" pitchFamily="34" charset="0"/>
              </a:rPr>
              <a:t>Prodromal period </a:t>
            </a:r>
          </a:p>
          <a:p>
            <a:pPr lvl="1" algn="just" eaLnBrk="1" hangingPunct="1">
              <a:lnSpc>
                <a:spcPts val="3000"/>
              </a:lnSpc>
            </a:pPr>
            <a:r>
              <a:rPr lang="en-US" altLang="en-US" dirty="0" smtClean="0">
                <a:cs typeface="Arial" pitchFamily="34" charset="0"/>
              </a:rPr>
              <a:t>Characterized by appearance of first mild signs &amp; symptoms</a:t>
            </a:r>
          </a:p>
          <a:p>
            <a:pPr algn="just" eaLnBrk="1" hangingPunct="1">
              <a:lnSpc>
                <a:spcPts val="3000"/>
              </a:lnSpc>
            </a:pPr>
            <a:r>
              <a:rPr lang="en-US" altLang="en-US" sz="2800" b="1" dirty="0" smtClean="0">
                <a:solidFill>
                  <a:srgbClr val="FF0000"/>
                </a:solidFill>
                <a:cs typeface="Arial" pitchFamily="34" charset="0"/>
              </a:rPr>
              <a:t>Period of illness </a:t>
            </a:r>
          </a:p>
          <a:p>
            <a:pPr lvl="1" algn="just" eaLnBrk="1" hangingPunct="1">
              <a:lnSpc>
                <a:spcPts val="3000"/>
              </a:lnSpc>
            </a:pPr>
            <a:r>
              <a:rPr lang="en-US" altLang="en-US" dirty="0" smtClean="0">
                <a:cs typeface="Arial" pitchFamily="34" charset="0"/>
              </a:rPr>
              <a:t>Disease is at its height and all disease signs and symptoms are apparent.</a:t>
            </a:r>
          </a:p>
          <a:p>
            <a:pPr lvl="1" algn="just" eaLnBrk="1" hangingPunct="1">
              <a:lnSpc>
                <a:spcPts val="3000"/>
              </a:lnSpc>
            </a:pPr>
            <a:r>
              <a:rPr lang="en-US" altLang="en-US" dirty="0" smtClean="0">
                <a:cs typeface="Arial" pitchFamily="34" charset="0"/>
              </a:rPr>
              <a:t>Death may occur during the period of illness.</a:t>
            </a:r>
          </a:p>
          <a:p>
            <a:pPr algn="just" eaLnBrk="1" hangingPunct="1">
              <a:lnSpc>
                <a:spcPts val="3000"/>
              </a:lnSpc>
            </a:pPr>
            <a:r>
              <a:rPr lang="en-US" altLang="en-US" sz="2800" b="1" dirty="0" smtClean="0">
                <a:solidFill>
                  <a:srgbClr val="FF0000"/>
                </a:solidFill>
                <a:cs typeface="Arial" pitchFamily="34" charset="0"/>
              </a:rPr>
              <a:t>Period of decline </a:t>
            </a:r>
          </a:p>
          <a:p>
            <a:pPr lvl="1" algn="just" eaLnBrk="1" hangingPunct="1">
              <a:lnSpc>
                <a:spcPts val="3000"/>
              </a:lnSpc>
            </a:pPr>
            <a:r>
              <a:rPr lang="en-US" altLang="en-US" dirty="0" smtClean="0">
                <a:cs typeface="Arial" pitchFamily="34" charset="0"/>
              </a:rPr>
              <a:t>The signs and symptoms subside.</a:t>
            </a:r>
          </a:p>
          <a:p>
            <a:pPr algn="just" eaLnBrk="1" hangingPunct="1">
              <a:lnSpc>
                <a:spcPts val="3000"/>
              </a:lnSpc>
            </a:pPr>
            <a:r>
              <a:rPr lang="en-US" altLang="en-US" sz="2800" b="1" dirty="0" smtClean="0">
                <a:solidFill>
                  <a:srgbClr val="FF0000"/>
                </a:solidFill>
                <a:cs typeface="Arial" pitchFamily="34" charset="0"/>
              </a:rPr>
              <a:t>Period of convalescence </a:t>
            </a:r>
          </a:p>
          <a:p>
            <a:pPr lvl="1" algn="just" eaLnBrk="1" hangingPunct="1">
              <a:lnSpc>
                <a:spcPts val="3000"/>
              </a:lnSpc>
            </a:pPr>
            <a:r>
              <a:rPr lang="en-US" altLang="en-US" sz="2600" dirty="0" smtClean="0">
                <a:cs typeface="Arial" pitchFamily="34" charset="0"/>
              </a:rPr>
              <a:t>Body returns to its pre-diseased state &amp; health is restored</a:t>
            </a:r>
            <a:r>
              <a:rPr lang="en-US" altLang="en-US" dirty="0" smtClean="0">
                <a:cs typeface="Arial" pitchFamily="34" charset="0"/>
              </a:rPr>
              <a:t>.</a:t>
            </a:r>
            <a:br>
              <a:rPr lang="en-US" altLang="en-US" dirty="0" smtClean="0">
                <a:cs typeface="Arial" pitchFamily="34" charset="0"/>
              </a:rPr>
            </a:br>
            <a:r>
              <a:rPr lang="en-US" altLang="en-US" dirty="0" smtClean="0">
                <a:cs typeface="Arial" pitchFamily="34" charset="0"/>
              </a:rPr>
              <a:t/>
            </a:r>
            <a:br>
              <a:rPr lang="en-US" altLang="en-US" dirty="0" smtClean="0">
                <a:cs typeface="Arial" pitchFamily="34" charset="0"/>
              </a:rPr>
            </a:br>
            <a:endParaRPr lang="en-US" altLang="en-US" dirty="0" smtClean="0">
              <a:cs typeface="Arial" pitchFamily="34" charset="0"/>
            </a:endParaRPr>
          </a:p>
        </p:txBody>
      </p:sp>
      <p:sp>
        <p:nvSpPr>
          <p:cNvPr id="61444"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1445" name="Slide Number Placeholder 3"/>
          <p:cNvSpPr>
            <a:spLocks noGrp="1"/>
          </p:cNvSpPr>
          <p:nvPr>
            <p:ph type="sldNum" sz="quarter" idx="12"/>
          </p:nvPr>
        </p:nvSpPr>
        <p:spPr bwMode="auto">
          <a:noFill/>
          <a:ln>
            <a:miter lim="800000"/>
            <a:headEnd/>
            <a:tailEnd/>
          </a:ln>
        </p:spPr>
        <p:txBody>
          <a:bodyPr/>
          <a:lstStyle/>
          <a:p>
            <a:fld id="{C4D518D7-017D-4B3C-BAFA-42B5ED358273}" type="slidenum">
              <a:rPr lang="ar-SA" altLang="en-US" smtClean="0">
                <a:cs typeface="Calibri" pitchFamily="34" charset="0"/>
              </a:rPr>
              <a:pPr/>
              <a:t>42</a:t>
            </a:fld>
            <a:endParaRPr lang="ar-SA" altLang="en-US" smtClean="0">
              <a:cs typeface="Calibri" pitchFamily="34" charset="0"/>
            </a:endParaRPr>
          </a:p>
        </p:txBody>
      </p:sp>
    </p:spTree>
    <p:extLst>
      <p:ext uri="{BB962C8B-B14F-4D97-AF65-F5344CB8AC3E}">
        <p14:creationId xmlns:p14="http://schemas.microsoft.com/office/powerpoint/2010/main" val="3866315398"/>
      </p:ext>
    </p:extLst>
  </p:cSld>
  <p:clrMapOvr>
    <a:masterClrMapping/>
  </p:clrMapOvr>
  <p:timing>
    <p:tnLst>
      <p:par>
        <p:cTn id="1" dur="indefinite" restart="never" nodeType="tmRoot"/>
      </p:par>
    </p:tn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marL="514350" indent="-514350" algn="ctr" rtl="0" fontAlgn="auto">
              <a:lnSpc>
                <a:spcPts val="4200"/>
              </a:lnSpc>
              <a:spcAft>
                <a:spcPts val="0"/>
              </a:spcAft>
              <a:defRPr/>
            </a:pPr>
            <a:r>
              <a:rPr lang="en-US" sz="4800" b="1" dirty="0" err="1">
                <a:solidFill>
                  <a:srgbClr val="FF0000"/>
                </a:solidFill>
              </a:rPr>
              <a:t>Tinea</a:t>
            </a:r>
            <a:r>
              <a:rPr lang="en-US" sz="4800" b="1" dirty="0">
                <a:solidFill>
                  <a:srgbClr val="FF0000"/>
                </a:solidFill>
              </a:rPr>
              <a:t> </a:t>
            </a:r>
            <a:r>
              <a:rPr lang="en-US" sz="4800" b="1" dirty="0" err="1">
                <a:solidFill>
                  <a:srgbClr val="FF0000"/>
                </a:solidFill>
              </a:rPr>
              <a:t>pedis</a:t>
            </a:r>
            <a:r>
              <a:rPr lang="en-US" sz="4800" b="1" dirty="0">
                <a:solidFill>
                  <a:srgbClr val="FF0000"/>
                </a:solidFill>
              </a:rPr>
              <a:t> </a:t>
            </a:r>
            <a:r>
              <a:rPr lang="en-US" sz="4800" b="1" dirty="0" smtClean="0">
                <a:solidFill>
                  <a:srgbClr val="FF0000"/>
                </a:solidFill>
              </a:rPr>
              <a:t>"</a:t>
            </a:r>
            <a:r>
              <a:rPr lang="en-US" sz="4800" b="1" dirty="0">
                <a:solidFill>
                  <a:srgbClr val="FF0000"/>
                </a:solidFill>
              </a:rPr>
              <a:t>athlete's foot"</a:t>
            </a:r>
          </a:p>
        </p:txBody>
      </p:sp>
      <p:sp>
        <p:nvSpPr>
          <p:cNvPr id="3" name="Content Placeholder 2"/>
          <p:cNvSpPr>
            <a:spLocks noGrp="1"/>
          </p:cNvSpPr>
          <p:nvPr>
            <p:ph idx="1"/>
          </p:nvPr>
        </p:nvSpPr>
        <p:spPr>
          <a:xfrm>
            <a:off x="152400" y="1143000"/>
            <a:ext cx="8839200" cy="5638800"/>
          </a:xfrm>
        </p:spPr>
        <p:txBody>
          <a:bodyPr>
            <a:noAutofit/>
          </a:bodyPr>
          <a:lstStyle/>
          <a:p>
            <a:pPr algn="just" rtl="0" fontAlgn="auto">
              <a:spcAft>
                <a:spcPts val="0"/>
              </a:spcAft>
              <a:buFont typeface="Wingdings 2"/>
              <a:buChar char=""/>
              <a:defRPr/>
            </a:pPr>
            <a:r>
              <a:rPr lang="en-US" dirty="0" smtClean="0"/>
              <a:t>Infection </a:t>
            </a:r>
            <a:r>
              <a:rPr lang="en-US" dirty="0"/>
              <a:t>of toe webs and soles of </a:t>
            </a:r>
            <a:r>
              <a:rPr lang="en-US" dirty="0" smtClean="0"/>
              <a:t>feet</a:t>
            </a:r>
          </a:p>
          <a:p>
            <a:pPr marL="342900" lvl="1" indent="-342900" algn="just" rtl="0" fontAlgn="auto">
              <a:spcAft>
                <a:spcPts val="0"/>
              </a:spcAft>
              <a:buFont typeface="Wingdings 2"/>
              <a:buChar char=""/>
              <a:defRPr/>
            </a:pPr>
            <a:r>
              <a:rPr lang="en-US" b="1" dirty="0">
                <a:solidFill>
                  <a:srgbClr val="0070C0"/>
                </a:solidFill>
              </a:rPr>
              <a:t>Causative agent: </a:t>
            </a:r>
            <a:endParaRPr lang="en-US" b="1" i="1" dirty="0" smtClean="0">
              <a:solidFill>
                <a:srgbClr val="00B0F0"/>
              </a:solidFill>
            </a:endParaRPr>
          </a:p>
          <a:p>
            <a:pPr marL="742950" lvl="2" indent="-342900" algn="just" rtl="0" fontAlgn="auto">
              <a:spcAft>
                <a:spcPts val="0"/>
              </a:spcAft>
              <a:buFont typeface="Wingdings 2"/>
              <a:buChar char=""/>
              <a:defRPr/>
            </a:pPr>
            <a:r>
              <a:rPr lang="en-US" sz="2800" b="1" i="1" dirty="0" err="1" smtClean="0">
                <a:solidFill>
                  <a:srgbClr val="00B0F0"/>
                </a:solidFill>
              </a:rPr>
              <a:t>Trichophyton</a:t>
            </a:r>
            <a:r>
              <a:rPr lang="en-US" sz="2800" b="1" i="1" dirty="0" smtClean="0">
                <a:solidFill>
                  <a:srgbClr val="00B0F0"/>
                </a:solidFill>
              </a:rPr>
              <a:t> </a:t>
            </a:r>
            <a:r>
              <a:rPr lang="en-US" sz="2800" b="1" i="1" dirty="0" err="1" smtClean="0">
                <a:solidFill>
                  <a:srgbClr val="00B0F0"/>
                </a:solidFill>
              </a:rPr>
              <a:t>rubrum</a:t>
            </a:r>
            <a:r>
              <a:rPr lang="en-US" sz="2800" b="1" dirty="0">
                <a:solidFill>
                  <a:srgbClr val="00B0F0"/>
                </a:solidFill>
              </a:rPr>
              <a:t>, </a:t>
            </a:r>
            <a:r>
              <a:rPr lang="en-US" sz="2800" b="1" i="1" dirty="0">
                <a:solidFill>
                  <a:srgbClr val="00B0F0"/>
                </a:solidFill>
              </a:rPr>
              <a:t>T. </a:t>
            </a:r>
            <a:r>
              <a:rPr lang="en-US" sz="2800" b="1" i="1" dirty="0" err="1" smtClean="0">
                <a:solidFill>
                  <a:srgbClr val="00B0F0"/>
                </a:solidFill>
              </a:rPr>
              <a:t>mentagrophytes</a:t>
            </a:r>
            <a:r>
              <a:rPr lang="en-US" altLang="en-US" sz="2800" dirty="0" smtClean="0"/>
              <a:t> </a:t>
            </a:r>
            <a:r>
              <a:rPr lang="en-US" altLang="en-US" sz="2800" dirty="0"/>
              <a:t>and </a:t>
            </a:r>
            <a:r>
              <a:rPr lang="en-US" altLang="en-US" sz="2800" i="1" dirty="0" err="1">
                <a:solidFill>
                  <a:srgbClr val="00B0F0"/>
                </a:solidFill>
              </a:rPr>
              <a:t>Epidermophyton</a:t>
            </a:r>
            <a:r>
              <a:rPr lang="en-US" altLang="en-US" sz="2800" i="1" dirty="0">
                <a:solidFill>
                  <a:srgbClr val="00B0F0"/>
                </a:solidFill>
              </a:rPr>
              <a:t> </a:t>
            </a:r>
            <a:r>
              <a:rPr lang="en-US" altLang="en-US" sz="2800" i="1" dirty="0" err="1">
                <a:solidFill>
                  <a:srgbClr val="00B0F0"/>
                </a:solidFill>
              </a:rPr>
              <a:t>floccosum</a:t>
            </a:r>
            <a:endParaRPr lang="en-US" sz="2800" dirty="0" smtClean="0">
              <a:solidFill>
                <a:srgbClr val="00B0F0"/>
              </a:solidFill>
            </a:endParaRPr>
          </a:p>
          <a:p>
            <a:pPr marL="742950" lvl="2" indent="-342900" algn="just" rtl="0" fontAlgn="auto">
              <a:spcAft>
                <a:spcPts val="0"/>
              </a:spcAft>
              <a:buFont typeface="Wingdings 2"/>
              <a:buChar char=""/>
              <a:defRPr/>
            </a:pPr>
            <a:r>
              <a:rPr lang="en-US" sz="2800" dirty="0"/>
              <a:t>Requires warmth and moisture to survive and </a:t>
            </a:r>
            <a:r>
              <a:rPr lang="en-US" sz="2800" dirty="0" smtClean="0"/>
              <a:t>grow</a:t>
            </a:r>
          </a:p>
          <a:p>
            <a:pPr lvl="1" algn="just" rtl="0" fontAlgn="auto">
              <a:spcAft>
                <a:spcPts val="0"/>
              </a:spcAft>
              <a:buFont typeface="Wingdings 2"/>
              <a:buChar char=""/>
              <a:defRPr/>
            </a:pPr>
            <a:r>
              <a:rPr lang="en-US" dirty="0" smtClean="0"/>
              <a:t>Causes </a:t>
            </a:r>
            <a:r>
              <a:rPr lang="en-US" dirty="0"/>
              <a:t>scaling, </a:t>
            </a:r>
            <a:r>
              <a:rPr lang="en-US" dirty="0" smtClean="0"/>
              <a:t>flaking &amp; </a:t>
            </a:r>
            <a:r>
              <a:rPr lang="en-US" dirty="0"/>
              <a:t>itch of affected </a:t>
            </a:r>
            <a:r>
              <a:rPr lang="en-US" dirty="0" smtClean="0"/>
              <a:t>areas</a:t>
            </a:r>
          </a:p>
          <a:p>
            <a:pPr algn="just" rtl="0" fontAlgn="auto">
              <a:spcAft>
                <a:spcPts val="0"/>
              </a:spcAft>
              <a:buFont typeface="Wingdings 2"/>
              <a:buChar char=""/>
              <a:defRPr/>
            </a:pPr>
            <a:r>
              <a:rPr lang="en-US" b="1" dirty="0" smtClean="0">
                <a:solidFill>
                  <a:srgbClr val="0070C0"/>
                </a:solidFill>
              </a:rPr>
              <a:t>Reservoirs: </a:t>
            </a:r>
            <a:r>
              <a:rPr lang="en-US" dirty="0" smtClean="0"/>
              <a:t>Humans</a:t>
            </a:r>
          </a:p>
          <a:p>
            <a:pPr lvl="1" algn="just" rtl="0" fontAlgn="auto">
              <a:spcAft>
                <a:spcPts val="0"/>
              </a:spcAft>
              <a:buFont typeface="Wingdings 2"/>
              <a:buChar char=""/>
              <a:defRPr/>
            </a:pPr>
            <a:r>
              <a:rPr lang="en-US" dirty="0" smtClean="0"/>
              <a:t>Athlete's </a:t>
            </a:r>
            <a:r>
              <a:rPr lang="en-US" dirty="0"/>
              <a:t>foot is a communicable </a:t>
            </a:r>
            <a:r>
              <a:rPr lang="en-US" dirty="0" smtClean="0"/>
              <a:t>disease</a:t>
            </a:r>
          </a:p>
          <a:p>
            <a:pPr algn="just" rtl="0" fontAlgn="auto">
              <a:spcAft>
                <a:spcPts val="0"/>
              </a:spcAft>
              <a:buFont typeface="Wingdings 2"/>
              <a:buChar char=""/>
              <a:defRPr/>
            </a:pPr>
            <a:r>
              <a:rPr lang="en-US" b="1" dirty="0" smtClean="0">
                <a:solidFill>
                  <a:srgbClr val="0070C0"/>
                </a:solidFill>
              </a:rPr>
              <a:t>Transmission:</a:t>
            </a:r>
            <a:r>
              <a:rPr lang="en-US" dirty="0" smtClean="0"/>
              <a:t> when </a:t>
            </a:r>
            <a:r>
              <a:rPr lang="en-US" dirty="0"/>
              <a:t>people who regularly wear shoes go </a:t>
            </a:r>
            <a:r>
              <a:rPr lang="en-US" dirty="0" smtClean="0"/>
              <a:t>barefoot in </a:t>
            </a:r>
            <a:r>
              <a:rPr lang="en-US" dirty="0"/>
              <a:t>a moist </a:t>
            </a:r>
            <a:r>
              <a:rPr lang="en-US" dirty="0" smtClean="0"/>
              <a:t>environment</a:t>
            </a: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420</a:t>
            </a:fld>
            <a:endParaRPr lang="ar-SA" altLang="en-US"/>
          </a:p>
        </p:txBody>
      </p:sp>
    </p:spTree>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marL="514350" indent="-514350" algn="ctr" rtl="0" fontAlgn="auto">
              <a:lnSpc>
                <a:spcPct val="120000"/>
              </a:lnSpc>
              <a:spcAft>
                <a:spcPts val="0"/>
              </a:spcAft>
              <a:defRPr/>
            </a:pPr>
            <a:r>
              <a:rPr lang="en-US" sz="6000" b="1" dirty="0" err="1">
                <a:solidFill>
                  <a:srgbClr val="FF0000"/>
                </a:solidFill>
              </a:rPr>
              <a:t>Tinea</a:t>
            </a:r>
            <a:r>
              <a:rPr lang="en-US" sz="6000" b="1" dirty="0">
                <a:solidFill>
                  <a:srgbClr val="FF0000"/>
                </a:solidFill>
              </a:rPr>
              <a:t> </a:t>
            </a:r>
            <a:r>
              <a:rPr lang="en-US" sz="6000" b="1" dirty="0" err="1">
                <a:solidFill>
                  <a:srgbClr val="FF0000"/>
                </a:solidFill>
              </a:rPr>
              <a:t>capitis</a:t>
            </a:r>
            <a:r>
              <a:rPr lang="en-US" sz="6000" b="1" dirty="0">
                <a:solidFill>
                  <a:srgbClr val="FF0000"/>
                </a:solidFill>
              </a:rPr>
              <a:t> </a:t>
            </a:r>
          </a:p>
        </p:txBody>
      </p:sp>
      <p:sp>
        <p:nvSpPr>
          <p:cNvPr id="3" name="Content Placeholder 2"/>
          <p:cNvSpPr>
            <a:spLocks noGrp="1"/>
          </p:cNvSpPr>
          <p:nvPr>
            <p:ph idx="1"/>
          </p:nvPr>
        </p:nvSpPr>
        <p:spPr>
          <a:xfrm>
            <a:off x="152400" y="990600"/>
            <a:ext cx="8839200" cy="5638800"/>
          </a:xfrm>
        </p:spPr>
        <p:txBody>
          <a:bodyPr>
            <a:noAutofit/>
          </a:bodyPr>
          <a:lstStyle/>
          <a:p>
            <a:pPr algn="just" rtl="0" fontAlgn="auto">
              <a:lnSpc>
                <a:spcPct val="120000"/>
              </a:lnSpc>
              <a:spcAft>
                <a:spcPts val="0"/>
              </a:spcAft>
              <a:buFont typeface="Wingdings 2"/>
              <a:buChar char=""/>
              <a:defRPr/>
            </a:pPr>
            <a:r>
              <a:rPr lang="en-US" dirty="0" smtClean="0"/>
              <a:t>Infection of the scalp</a:t>
            </a:r>
          </a:p>
          <a:p>
            <a:pPr marL="342900" lvl="1" indent="-342900" algn="just" rtl="0" fontAlgn="auto">
              <a:lnSpc>
                <a:spcPct val="120000"/>
              </a:lnSpc>
              <a:spcAft>
                <a:spcPts val="0"/>
              </a:spcAft>
              <a:buFont typeface="Wingdings 2"/>
              <a:buChar char=""/>
              <a:defRPr/>
            </a:pPr>
            <a:r>
              <a:rPr lang="en-US" b="1" dirty="0">
                <a:solidFill>
                  <a:srgbClr val="0070C0"/>
                </a:solidFill>
              </a:rPr>
              <a:t>Causative agent: </a:t>
            </a:r>
            <a:endParaRPr lang="en-US" i="1" dirty="0" smtClean="0"/>
          </a:p>
          <a:p>
            <a:pPr lvl="1" algn="just" rtl="0" fontAlgn="auto">
              <a:lnSpc>
                <a:spcPct val="120000"/>
              </a:lnSpc>
              <a:spcAft>
                <a:spcPts val="0"/>
              </a:spcAft>
              <a:buFont typeface="Wingdings 2"/>
              <a:buChar char=""/>
              <a:defRPr/>
            </a:pPr>
            <a:r>
              <a:rPr lang="en-US" i="1" dirty="0" err="1" smtClean="0"/>
              <a:t>Trichophyton</a:t>
            </a:r>
            <a:r>
              <a:rPr lang="en-US" dirty="0"/>
              <a:t> and </a:t>
            </a:r>
            <a:r>
              <a:rPr lang="en-US" i="1" dirty="0" err="1" smtClean="0"/>
              <a:t>Microsporum</a:t>
            </a:r>
            <a:r>
              <a:rPr lang="en-US" dirty="0" smtClean="0"/>
              <a:t> invade </a:t>
            </a:r>
            <a:r>
              <a:rPr lang="en-US" dirty="0"/>
              <a:t>the hair </a:t>
            </a:r>
            <a:r>
              <a:rPr lang="en-US" dirty="0" smtClean="0"/>
              <a:t>shaft</a:t>
            </a:r>
          </a:p>
          <a:p>
            <a:pPr lvl="1" algn="just" rtl="0" fontAlgn="auto">
              <a:lnSpc>
                <a:spcPct val="120000"/>
              </a:lnSpc>
              <a:spcAft>
                <a:spcPts val="0"/>
              </a:spcAft>
              <a:buFont typeface="Wingdings 2"/>
              <a:buChar char=""/>
              <a:defRPr/>
            </a:pPr>
            <a:r>
              <a:rPr lang="en-US" i="1" dirty="0" err="1" smtClean="0"/>
              <a:t>Trichophyton</a:t>
            </a:r>
            <a:r>
              <a:rPr lang="en-US" dirty="0"/>
              <a:t> </a:t>
            </a:r>
            <a:r>
              <a:rPr lang="en-US" dirty="0" smtClean="0"/>
              <a:t> infection prevail in </a:t>
            </a:r>
            <a:r>
              <a:rPr lang="en-US" dirty="0"/>
              <a:t>Central America to </a:t>
            </a:r>
            <a:r>
              <a:rPr lang="en-US" dirty="0" smtClean="0"/>
              <a:t>USA &amp; </a:t>
            </a:r>
            <a:r>
              <a:rPr lang="en-US" dirty="0"/>
              <a:t>in parts of Western </a:t>
            </a:r>
            <a:r>
              <a:rPr lang="en-US" dirty="0" smtClean="0"/>
              <a:t>Europe</a:t>
            </a:r>
          </a:p>
          <a:p>
            <a:pPr lvl="1" algn="just" rtl="0" fontAlgn="auto">
              <a:lnSpc>
                <a:spcPct val="120000"/>
              </a:lnSpc>
              <a:spcAft>
                <a:spcPts val="0"/>
              </a:spcAft>
              <a:buFont typeface="Wingdings 2"/>
              <a:buChar char=""/>
              <a:defRPr/>
            </a:pPr>
            <a:r>
              <a:rPr lang="en-US" i="1" dirty="0" err="1" smtClean="0"/>
              <a:t>Microsporum</a:t>
            </a:r>
            <a:r>
              <a:rPr lang="en-US" dirty="0"/>
              <a:t> </a:t>
            </a:r>
            <a:r>
              <a:rPr lang="en-US" dirty="0" smtClean="0"/>
              <a:t>infection are in </a:t>
            </a:r>
            <a:r>
              <a:rPr lang="en-US" dirty="0"/>
              <a:t>South America, Southern </a:t>
            </a:r>
            <a:r>
              <a:rPr lang="en-US" dirty="0" smtClean="0"/>
              <a:t>&amp; </a:t>
            </a:r>
            <a:r>
              <a:rPr lang="en-US" dirty="0"/>
              <a:t>Central Europe, Africa </a:t>
            </a:r>
            <a:r>
              <a:rPr lang="en-US" dirty="0" smtClean="0"/>
              <a:t>&amp; Middle East</a:t>
            </a:r>
          </a:p>
          <a:p>
            <a:pPr algn="just" rtl="0" fontAlgn="auto">
              <a:lnSpc>
                <a:spcPct val="120000"/>
              </a:lnSpc>
              <a:spcAft>
                <a:spcPts val="0"/>
              </a:spcAft>
              <a:buFont typeface="Wingdings 2"/>
              <a:buChar char=""/>
              <a:defRPr/>
            </a:pPr>
            <a:r>
              <a:rPr lang="en-US" sz="2800" b="1" dirty="0" smtClean="0">
                <a:solidFill>
                  <a:srgbClr val="0070C0"/>
                </a:solidFill>
              </a:rPr>
              <a:t>Reservoirs:</a:t>
            </a:r>
            <a:r>
              <a:rPr lang="en-US" sz="2800" dirty="0" smtClean="0"/>
              <a:t> Humans &amp; </a:t>
            </a:r>
            <a:r>
              <a:rPr lang="en-US" sz="2800" dirty="0"/>
              <a:t>animals (dogs, cats and </a:t>
            </a:r>
            <a:r>
              <a:rPr lang="en-US" sz="2800" dirty="0" smtClean="0"/>
              <a:t>cattle)</a:t>
            </a:r>
          </a:p>
          <a:p>
            <a:pPr algn="just" rtl="0" fontAlgn="auto">
              <a:lnSpc>
                <a:spcPct val="120000"/>
              </a:lnSpc>
              <a:spcAft>
                <a:spcPts val="0"/>
              </a:spcAft>
              <a:buFont typeface="Wingdings 2"/>
              <a:buChar char=""/>
              <a:defRPr/>
            </a:pPr>
            <a:r>
              <a:rPr lang="en-US" sz="2800" b="1" dirty="0" smtClean="0">
                <a:solidFill>
                  <a:srgbClr val="0070C0"/>
                </a:solidFill>
              </a:rPr>
              <a:t>Transmitted</a:t>
            </a:r>
            <a:r>
              <a:rPr lang="en-US" sz="2800" dirty="0" smtClean="0"/>
              <a:t> </a:t>
            </a:r>
            <a:r>
              <a:rPr lang="en-US" sz="2800" dirty="0"/>
              <a:t>by humans, </a:t>
            </a:r>
            <a:r>
              <a:rPr lang="en-US" sz="2800" dirty="0" smtClean="0"/>
              <a:t>animals or </a:t>
            </a:r>
            <a:r>
              <a:rPr lang="en-US" sz="2800" dirty="0"/>
              <a:t>objects that harbor </a:t>
            </a:r>
            <a:r>
              <a:rPr lang="en-US" sz="2800" dirty="0" smtClean="0"/>
              <a:t>the fungus</a:t>
            </a: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421</a:t>
            </a:fld>
            <a:endParaRPr lang="ar-SA" altLang="en-US"/>
          </a:p>
        </p:txBody>
      </p:sp>
    </p:spTree>
  </p:cSld>
  <p:clrMapOvr>
    <a:masterClrMapping/>
  </p:clrMapOvr>
  <p:timing>
    <p:tnLst>
      <p:par>
        <p:cTn id="1" dur="indefinite" restart="never" nodeType="tmRoot"/>
      </p:par>
    </p:tn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noAutofit/>
          </a:bodyPr>
          <a:lstStyle/>
          <a:p>
            <a:pPr algn="ctr" rtl="0" fontAlgn="auto">
              <a:spcAft>
                <a:spcPts val="0"/>
              </a:spcAft>
              <a:defRPr/>
            </a:pPr>
            <a:r>
              <a:rPr lang="en-US" sz="6000" b="1" dirty="0" err="1" smtClean="0">
                <a:solidFill>
                  <a:srgbClr val="FF0000"/>
                </a:solidFill>
              </a:rPr>
              <a:t>Dermatophytes</a:t>
            </a:r>
            <a:endParaRPr lang="en-US" sz="6000" dirty="0">
              <a:solidFill>
                <a:srgbClr val="FF0000"/>
              </a:solidFill>
            </a:endParaRPr>
          </a:p>
        </p:txBody>
      </p:sp>
      <p:sp>
        <p:nvSpPr>
          <p:cNvPr id="3" name="Content Placeholder 2"/>
          <p:cNvSpPr>
            <a:spLocks noGrp="1"/>
          </p:cNvSpPr>
          <p:nvPr>
            <p:ph idx="1"/>
          </p:nvPr>
        </p:nvSpPr>
        <p:spPr>
          <a:xfrm>
            <a:off x="304800" y="1143000"/>
            <a:ext cx="8686800" cy="3429000"/>
          </a:xfrm>
        </p:spPr>
        <p:txBody>
          <a:bodyPr>
            <a:normAutofit fontScale="92500" lnSpcReduction="20000"/>
          </a:bodyPr>
          <a:lstStyle/>
          <a:p>
            <a:pPr marL="514350" indent="-514350" algn="just" rtl="0" fontAlgn="auto">
              <a:spcAft>
                <a:spcPts val="0"/>
              </a:spcAft>
              <a:buFont typeface="+mj-lt"/>
              <a:buAutoNum type="arabicPeriod" startAt="4"/>
              <a:defRPr/>
            </a:pPr>
            <a:r>
              <a:rPr lang="en-US" sz="3500" b="1" dirty="0" err="1" smtClean="0">
                <a:solidFill>
                  <a:srgbClr val="7030A0"/>
                </a:solidFill>
              </a:rPr>
              <a:t>Tinea</a:t>
            </a:r>
            <a:r>
              <a:rPr lang="en-US" sz="3500" b="1" dirty="0" smtClean="0">
                <a:solidFill>
                  <a:srgbClr val="7030A0"/>
                </a:solidFill>
              </a:rPr>
              <a:t> </a:t>
            </a:r>
            <a:r>
              <a:rPr lang="en-US" sz="3500" b="1" dirty="0" err="1">
                <a:solidFill>
                  <a:srgbClr val="7030A0"/>
                </a:solidFill>
              </a:rPr>
              <a:t>cruris</a:t>
            </a:r>
            <a:r>
              <a:rPr lang="en-US" sz="3500" b="1" dirty="0">
                <a:solidFill>
                  <a:srgbClr val="7030A0"/>
                </a:solidFill>
              </a:rPr>
              <a:t> - "jock itch</a:t>
            </a:r>
            <a:r>
              <a:rPr lang="en-US" sz="3500" b="1" dirty="0" smtClean="0">
                <a:solidFill>
                  <a:srgbClr val="7030A0"/>
                </a:solidFill>
              </a:rPr>
              <a:t>"</a:t>
            </a:r>
            <a:r>
              <a:rPr lang="en-US" sz="3500" dirty="0" smtClean="0">
                <a:solidFill>
                  <a:srgbClr val="7030A0"/>
                </a:solidFill>
              </a:rPr>
              <a:t> </a:t>
            </a:r>
          </a:p>
          <a:p>
            <a:pPr lvl="1" algn="just" rtl="0" fontAlgn="auto">
              <a:spcAft>
                <a:spcPts val="0"/>
              </a:spcAft>
              <a:buFont typeface="Wingdings 2"/>
              <a:buChar char=""/>
              <a:defRPr/>
            </a:pPr>
            <a:r>
              <a:rPr lang="en-US" dirty="0" smtClean="0"/>
              <a:t>Infection </a:t>
            </a:r>
            <a:r>
              <a:rPr lang="en-US" dirty="0"/>
              <a:t>of the groin, perineum or perianal </a:t>
            </a:r>
            <a:r>
              <a:rPr lang="en-US" dirty="0" smtClean="0"/>
              <a:t>area</a:t>
            </a:r>
          </a:p>
          <a:p>
            <a:pPr lvl="1" algn="just" rtl="0" fontAlgn="auto">
              <a:spcAft>
                <a:spcPts val="0"/>
              </a:spcAft>
              <a:buFont typeface="Wingdings 2"/>
              <a:buChar char=""/>
              <a:defRPr/>
            </a:pPr>
            <a:r>
              <a:rPr lang="en-US" i="1" dirty="0" err="1">
                <a:solidFill>
                  <a:srgbClr val="00B0F0"/>
                </a:solidFill>
              </a:rPr>
              <a:t>Trichophyton</a:t>
            </a:r>
            <a:r>
              <a:rPr lang="en-US" i="1" dirty="0">
                <a:solidFill>
                  <a:srgbClr val="00B0F0"/>
                </a:solidFill>
              </a:rPr>
              <a:t> </a:t>
            </a:r>
            <a:r>
              <a:rPr lang="en-US" i="1" dirty="0" err="1" smtClean="0">
                <a:solidFill>
                  <a:srgbClr val="00B0F0"/>
                </a:solidFill>
              </a:rPr>
              <a:t>rubrum</a:t>
            </a:r>
            <a:endParaRPr lang="en-US" dirty="0" smtClean="0">
              <a:solidFill>
                <a:srgbClr val="00B0F0"/>
              </a:solidFill>
            </a:endParaRPr>
          </a:p>
          <a:p>
            <a:pPr lvl="1" algn="just" rtl="0" fontAlgn="auto">
              <a:spcAft>
                <a:spcPts val="0"/>
              </a:spcAft>
              <a:buFont typeface="Wingdings 2"/>
              <a:buChar char=""/>
              <a:defRPr/>
            </a:pPr>
            <a:r>
              <a:rPr lang="en-US" dirty="0" smtClean="0"/>
              <a:t>Some </a:t>
            </a:r>
            <a:r>
              <a:rPr lang="en-US" dirty="0"/>
              <a:t>other contributing fungi are </a:t>
            </a:r>
            <a:r>
              <a:rPr lang="en-US" i="1" dirty="0">
                <a:solidFill>
                  <a:srgbClr val="00B0F0"/>
                </a:solidFill>
              </a:rPr>
              <a:t>Candida </a:t>
            </a:r>
            <a:r>
              <a:rPr lang="en-US" i="1" dirty="0" err="1">
                <a:solidFill>
                  <a:srgbClr val="00B0F0"/>
                </a:solidFill>
              </a:rPr>
              <a:t>albicans</a:t>
            </a:r>
            <a:r>
              <a:rPr lang="en-US" dirty="0">
                <a:solidFill>
                  <a:srgbClr val="00B0F0"/>
                </a:solidFill>
              </a:rPr>
              <a:t>, </a:t>
            </a:r>
            <a:r>
              <a:rPr lang="en-US" i="1" dirty="0" smtClean="0">
                <a:solidFill>
                  <a:srgbClr val="00B0F0"/>
                </a:solidFill>
              </a:rPr>
              <a:t>T. </a:t>
            </a:r>
            <a:r>
              <a:rPr lang="en-US" i="1" dirty="0" err="1" smtClean="0">
                <a:solidFill>
                  <a:srgbClr val="00B0F0"/>
                </a:solidFill>
              </a:rPr>
              <a:t>mentagrophytes</a:t>
            </a:r>
            <a:r>
              <a:rPr lang="en-US" dirty="0">
                <a:solidFill>
                  <a:srgbClr val="00B0F0"/>
                </a:solidFill>
              </a:rPr>
              <a:t> and </a:t>
            </a:r>
            <a:r>
              <a:rPr lang="en-US" i="1" dirty="0" err="1">
                <a:solidFill>
                  <a:srgbClr val="00B0F0"/>
                </a:solidFill>
              </a:rPr>
              <a:t>Epidermophyton</a:t>
            </a:r>
            <a:r>
              <a:rPr lang="en-US" i="1" dirty="0">
                <a:solidFill>
                  <a:srgbClr val="00B0F0"/>
                </a:solidFill>
              </a:rPr>
              <a:t> </a:t>
            </a:r>
            <a:r>
              <a:rPr lang="en-US" i="1" dirty="0" err="1" smtClean="0">
                <a:solidFill>
                  <a:srgbClr val="00B0F0"/>
                </a:solidFill>
              </a:rPr>
              <a:t>floccosum</a:t>
            </a:r>
            <a:r>
              <a:rPr lang="en-US" dirty="0" smtClean="0"/>
              <a:t>.</a:t>
            </a:r>
          </a:p>
          <a:p>
            <a:pPr marL="514350" indent="-514350" algn="just" rtl="0" fontAlgn="auto">
              <a:spcAft>
                <a:spcPts val="0"/>
              </a:spcAft>
              <a:buFont typeface="+mj-lt"/>
              <a:buAutoNum type="arabicPeriod" startAt="5"/>
              <a:defRPr/>
            </a:pPr>
            <a:r>
              <a:rPr lang="en-US" sz="3500" b="1" dirty="0" err="1" smtClean="0">
                <a:solidFill>
                  <a:srgbClr val="7030A0"/>
                </a:solidFill>
              </a:rPr>
              <a:t>Tinea</a:t>
            </a:r>
            <a:r>
              <a:rPr lang="en-US" sz="3500" b="1" dirty="0" smtClean="0">
                <a:solidFill>
                  <a:srgbClr val="7030A0"/>
                </a:solidFill>
              </a:rPr>
              <a:t> </a:t>
            </a:r>
            <a:r>
              <a:rPr lang="en-US" sz="3500" b="1" dirty="0" err="1">
                <a:solidFill>
                  <a:srgbClr val="7030A0"/>
                </a:solidFill>
              </a:rPr>
              <a:t>barbae</a:t>
            </a:r>
            <a:r>
              <a:rPr lang="en-US" sz="3500" b="1" dirty="0">
                <a:solidFill>
                  <a:srgbClr val="7030A0"/>
                </a:solidFill>
              </a:rPr>
              <a:t> </a:t>
            </a:r>
            <a:r>
              <a:rPr lang="en-US" sz="3500" dirty="0" smtClean="0">
                <a:solidFill>
                  <a:srgbClr val="7030A0"/>
                </a:solidFill>
              </a:rPr>
              <a:t> </a:t>
            </a:r>
          </a:p>
          <a:p>
            <a:pPr lvl="1" algn="just" rtl="0" fontAlgn="auto">
              <a:spcAft>
                <a:spcPts val="0"/>
              </a:spcAft>
              <a:buFont typeface="Wingdings 2"/>
              <a:buChar char=""/>
              <a:defRPr/>
            </a:pPr>
            <a:r>
              <a:rPr lang="en-US" dirty="0" smtClean="0"/>
              <a:t>Ringworm </a:t>
            </a:r>
            <a:r>
              <a:rPr lang="en-US" dirty="0"/>
              <a:t>of the bearded areas of the face and </a:t>
            </a:r>
            <a:r>
              <a:rPr lang="en-US" dirty="0" smtClean="0"/>
              <a:t>neck</a:t>
            </a:r>
          </a:p>
          <a:p>
            <a:pPr lvl="1" algn="just" rtl="0" fontAlgn="auto">
              <a:spcAft>
                <a:spcPts val="0"/>
              </a:spcAft>
              <a:buFont typeface="Wingdings 2"/>
              <a:buChar char=""/>
              <a:defRPr/>
            </a:pPr>
            <a:r>
              <a:rPr lang="en-US" dirty="0"/>
              <a:t> </a:t>
            </a:r>
            <a:r>
              <a:rPr lang="en-US" i="1" dirty="0" err="1"/>
              <a:t>Trichophyton</a:t>
            </a:r>
            <a:r>
              <a:rPr lang="en-US" i="1" dirty="0"/>
              <a:t> </a:t>
            </a:r>
            <a:r>
              <a:rPr lang="en-US" i="1" dirty="0" err="1"/>
              <a:t>mentagrophytes</a:t>
            </a:r>
            <a:r>
              <a:rPr lang="en-US" dirty="0"/>
              <a:t> and </a:t>
            </a:r>
            <a:r>
              <a:rPr lang="en-US" i="1" dirty="0"/>
              <a:t>T. </a:t>
            </a:r>
            <a:r>
              <a:rPr lang="en-US" i="1" dirty="0" err="1"/>
              <a:t>verrucosum</a:t>
            </a:r>
            <a:r>
              <a:rPr lang="en-US" dirty="0" smtClean="0"/>
              <a:t> </a:t>
            </a:r>
          </a:p>
        </p:txBody>
      </p:sp>
      <p:pic>
        <p:nvPicPr>
          <p:cNvPr id="51204" name="Picture 2" descr="http://pathmicro.med.sc.edu/mycology/tinea1x_small.jpg"/>
          <p:cNvPicPr>
            <a:picLocks noChangeAspect="1" noChangeArrowheads="1"/>
          </p:cNvPicPr>
          <p:nvPr/>
        </p:nvPicPr>
        <p:blipFill>
          <a:blip r:embed="rId2" cstate="print"/>
          <a:srcRect/>
          <a:stretch>
            <a:fillRect/>
          </a:stretch>
        </p:blipFill>
        <p:spPr bwMode="auto">
          <a:xfrm>
            <a:off x="1524000" y="4572000"/>
            <a:ext cx="2908300" cy="1981200"/>
          </a:xfrm>
          <a:prstGeom prst="rect">
            <a:avLst/>
          </a:prstGeom>
          <a:noFill/>
          <a:ln w="9525">
            <a:noFill/>
            <a:miter lim="800000"/>
            <a:headEnd/>
            <a:tailEnd/>
          </a:ln>
        </p:spPr>
      </p:pic>
      <p:pic>
        <p:nvPicPr>
          <p:cNvPr id="51205" name="Picture 4" descr="http://www.globalskinatlas.com/upload/lg1339_1.jpg"/>
          <p:cNvPicPr>
            <a:picLocks noChangeAspect="1" noChangeArrowheads="1"/>
          </p:cNvPicPr>
          <p:nvPr/>
        </p:nvPicPr>
        <p:blipFill>
          <a:blip r:embed="rId3" cstate="print"/>
          <a:srcRect/>
          <a:stretch>
            <a:fillRect/>
          </a:stretch>
        </p:blipFill>
        <p:spPr bwMode="auto">
          <a:xfrm>
            <a:off x="5562600" y="4572000"/>
            <a:ext cx="3314700" cy="2057400"/>
          </a:xfrm>
          <a:prstGeom prst="rect">
            <a:avLst/>
          </a:prstGeom>
          <a:noFill/>
          <a:ln w="9525">
            <a:noFill/>
            <a:miter lim="800000"/>
            <a:headEnd/>
            <a:tailEnd/>
          </a:ln>
        </p:spPr>
      </p:pic>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422</a:t>
            </a:fld>
            <a:endParaRPr lang="ar-SA" altLang="en-US"/>
          </a:p>
        </p:txBody>
      </p:sp>
    </p:spTree>
  </p:cSld>
  <p:clrMapOvr>
    <a:masterClrMapping/>
  </p:clrMapOvr>
  <p:timing>
    <p:tnLst>
      <p:par>
        <p:cTn id="1" dur="indefinite" restart="never" nodeType="tmRoot"/>
      </p:par>
    </p:tn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6000" b="1" dirty="0" err="1" smtClean="0">
                <a:solidFill>
                  <a:srgbClr val="FF0000"/>
                </a:solidFill>
              </a:rPr>
              <a:t>Dermatophytes</a:t>
            </a:r>
            <a:endParaRPr lang="en-US" sz="6000" dirty="0">
              <a:solidFill>
                <a:srgbClr val="FF0000"/>
              </a:solidFill>
            </a:endParaRPr>
          </a:p>
        </p:txBody>
      </p:sp>
      <p:sp>
        <p:nvSpPr>
          <p:cNvPr id="52227" name="Content Placeholder 2"/>
          <p:cNvSpPr>
            <a:spLocks noGrp="1"/>
          </p:cNvSpPr>
          <p:nvPr>
            <p:ph idx="1"/>
          </p:nvPr>
        </p:nvSpPr>
        <p:spPr>
          <a:xfrm>
            <a:off x="0" y="1143000"/>
            <a:ext cx="8686800" cy="5486400"/>
          </a:xfrm>
        </p:spPr>
        <p:txBody>
          <a:bodyPr/>
          <a:lstStyle/>
          <a:p>
            <a:pPr marL="514350" indent="-514350" algn="just" rtl="0">
              <a:lnSpc>
                <a:spcPct val="150000"/>
              </a:lnSpc>
              <a:buFont typeface="Franklin Gothic Medium" pitchFamily="34" charset="0"/>
              <a:buAutoNum type="arabicPeriod" startAt="6"/>
            </a:pPr>
            <a:r>
              <a:rPr lang="en-US" sz="2800" b="1" smtClean="0">
                <a:solidFill>
                  <a:srgbClr val="7030A0"/>
                </a:solidFill>
                <a:cs typeface="Tahoma" pitchFamily="34" charset="0"/>
              </a:rPr>
              <a:t>Tinea unguium (onychomycosis)</a:t>
            </a:r>
          </a:p>
          <a:p>
            <a:pPr lvl="1" algn="just" rtl="0">
              <a:lnSpc>
                <a:spcPct val="150000"/>
              </a:lnSpc>
            </a:pPr>
            <a:r>
              <a:rPr lang="en-US" smtClean="0">
                <a:cs typeface="Tahoma" pitchFamily="34" charset="0"/>
              </a:rPr>
              <a:t>Infection of nails</a:t>
            </a:r>
          </a:p>
          <a:p>
            <a:pPr lvl="1" algn="just" rtl="0">
              <a:lnSpc>
                <a:spcPct val="150000"/>
              </a:lnSpc>
            </a:pPr>
            <a:r>
              <a:rPr lang="en-US" smtClean="0">
                <a:cs typeface="Tahoma" pitchFamily="34" charset="0"/>
              </a:rPr>
              <a:t>Common - </a:t>
            </a:r>
            <a:r>
              <a:rPr lang="en-US" b="1" i="1" u="sng" smtClean="0">
                <a:solidFill>
                  <a:srgbClr val="7030A0"/>
                </a:solidFill>
                <a:cs typeface="Tahoma" pitchFamily="34" charset="0"/>
              </a:rPr>
              <a:t>Trichophyton rubrum</a:t>
            </a:r>
          </a:p>
          <a:p>
            <a:pPr lvl="1" algn="just" rtl="0">
              <a:lnSpc>
                <a:spcPct val="150000"/>
              </a:lnSpc>
            </a:pPr>
            <a:r>
              <a:rPr lang="en-US" smtClean="0">
                <a:cs typeface="Tahoma" pitchFamily="34" charset="0"/>
              </a:rPr>
              <a:t>Less common-</a:t>
            </a:r>
            <a:r>
              <a:rPr lang="en-US" i="1" smtClean="0">
                <a:cs typeface="Tahoma" pitchFamily="34" charset="0"/>
              </a:rPr>
              <a:t> T. interdigitale</a:t>
            </a:r>
            <a:r>
              <a:rPr lang="en-US" smtClean="0">
                <a:cs typeface="Tahoma" pitchFamily="34" charset="0"/>
              </a:rPr>
              <a:t>, </a:t>
            </a:r>
            <a:r>
              <a:rPr lang="en-US" i="1" smtClean="0">
                <a:solidFill>
                  <a:srgbClr val="7030A0"/>
                </a:solidFill>
                <a:cs typeface="Tahoma" pitchFamily="34" charset="0"/>
              </a:rPr>
              <a:t>Epidermophyton floccosum</a:t>
            </a:r>
            <a:r>
              <a:rPr lang="en-US" smtClean="0">
                <a:cs typeface="Tahoma" pitchFamily="34" charset="0"/>
              </a:rPr>
              <a:t>, </a:t>
            </a:r>
            <a:r>
              <a:rPr lang="en-US" i="1" smtClean="0">
                <a:cs typeface="Tahoma" pitchFamily="34" charset="0"/>
              </a:rPr>
              <a:t>T. violaceum</a:t>
            </a:r>
            <a:r>
              <a:rPr lang="en-US" smtClean="0">
                <a:cs typeface="Tahoma" pitchFamily="34" charset="0"/>
              </a:rPr>
              <a:t>, </a:t>
            </a:r>
            <a:r>
              <a:rPr lang="en-US" i="1" smtClean="0">
                <a:solidFill>
                  <a:srgbClr val="7030A0"/>
                </a:solidFill>
                <a:cs typeface="Tahoma" pitchFamily="34" charset="0"/>
              </a:rPr>
              <a:t>Microsporum gypseum</a:t>
            </a:r>
            <a:r>
              <a:rPr lang="en-US" smtClean="0">
                <a:cs typeface="Tahoma" pitchFamily="34" charset="0"/>
              </a:rPr>
              <a:t>, </a:t>
            </a:r>
            <a:r>
              <a:rPr lang="en-US" i="1" smtClean="0">
                <a:cs typeface="Tahoma" pitchFamily="34" charset="0"/>
              </a:rPr>
              <a:t>T. tonsurans</a:t>
            </a:r>
            <a:r>
              <a:rPr lang="en-US" smtClean="0">
                <a:cs typeface="Tahoma" pitchFamily="34" charset="0"/>
              </a:rPr>
              <a:t>, </a:t>
            </a:r>
            <a:r>
              <a:rPr lang="en-US" i="1" smtClean="0">
                <a:cs typeface="Tahoma" pitchFamily="34" charset="0"/>
              </a:rPr>
              <a:t>T. soudanense</a:t>
            </a:r>
          </a:p>
          <a:p>
            <a:pPr lvl="1" algn="just" rtl="0">
              <a:lnSpc>
                <a:spcPct val="150000"/>
              </a:lnSpc>
            </a:pPr>
            <a:r>
              <a:rPr lang="en-US" smtClean="0">
                <a:cs typeface="Tahoma" pitchFamily="34" charset="0"/>
              </a:rPr>
              <a:t>Reservoirs: Humans and rarely animals or soil</a:t>
            </a:r>
          </a:p>
        </p:txBody>
      </p:sp>
      <p:pic>
        <p:nvPicPr>
          <p:cNvPr id="52228" name="Picture 2" descr="tinea1.jpg (43982 bytes)"/>
          <p:cNvPicPr>
            <a:picLocks noChangeAspect="1" noChangeArrowheads="1"/>
          </p:cNvPicPr>
          <p:nvPr/>
        </p:nvPicPr>
        <p:blipFill>
          <a:blip r:embed="rId2" cstate="print"/>
          <a:srcRect/>
          <a:stretch>
            <a:fillRect/>
          </a:stretch>
        </p:blipFill>
        <p:spPr bwMode="auto">
          <a:xfrm>
            <a:off x="5791200" y="1219200"/>
            <a:ext cx="3352800" cy="2057400"/>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423</a:t>
            </a:fld>
            <a:endParaRPr lang="ar-SA" altLang="en-US"/>
          </a:p>
        </p:txBody>
      </p:sp>
    </p:spTree>
  </p:cSld>
  <p:clrMapOvr>
    <a:masterClrMapping/>
  </p:clrMapOvr>
  <p:timing>
    <p:tnLst>
      <p:par>
        <p:cTn id="1" dur="indefinite" restart="never" nodeType="tmRoot"/>
      </p:par>
    </p:tn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0" fontAlgn="auto">
              <a:spcAft>
                <a:spcPts val="0"/>
              </a:spcAft>
              <a:defRPr/>
            </a:pPr>
            <a:r>
              <a:rPr lang="en-US" sz="4400" b="1" dirty="0" smtClean="0">
                <a:solidFill>
                  <a:srgbClr val="FF0000"/>
                </a:solidFill>
              </a:rPr>
              <a:t>Treatment of </a:t>
            </a:r>
            <a:r>
              <a:rPr lang="en-US" sz="4400" b="1" dirty="0" err="1" smtClean="0">
                <a:solidFill>
                  <a:srgbClr val="FF0000"/>
                </a:solidFill>
              </a:rPr>
              <a:t>Dermatophytes</a:t>
            </a:r>
            <a:endParaRPr lang="en-US" sz="4400" b="1" dirty="0">
              <a:solidFill>
                <a:srgbClr val="FF0000"/>
              </a:solidFill>
            </a:endParaRPr>
          </a:p>
        </p:txBody>
      </p:sp>
      <p:sp>
        <p:nvSpPr>
          <p:cNvPr id="3" name="Content Placeholder 2"/>
          <p:cNvSpPr>
            <a:spLocks noGrp="1"/>
          </p:cNvSpPr>
          <p:nvPr>
            <p:ph idx="1"/>
          </p:nvPr>
        </p:nvSpPr>
        <p:spPr>
          <a:xfrm>
            <a:off x="304800" y="1219200"/>
            <a:ext cx="8686800" cy="5410200"/>
          </a:xfrm>
        </p:spPr>
        <p:txBody>
          <a:bodyPr>
            <a:normAutofit lnSpcReduction="10000"/>
          </a:bodyPr>
          <a:lstStyle/>
          <a:p>
            <a:pPr algn="just" rtl="0" fontAlgn="auto">
              <a:lnSpc>
                <a:spcPct val="150000"/>
              </a:lnSpc>
              <a:spcAft>
                <a:spcPts val="0"/>
              </a:spcAft>
              <a:buFont typeface="Wingdings 2"/>
              <a:buChar char=""/>
              <a:defRPr/>
            </a:pPr>
            <a:r>
              <a:rPr lang="en-US" dirty="0"/>
              <a:t>All </a:t>
            </a:r>
            <a:r>
              <a:rPr lang="en-US" dirty="0" smtClean="0"/>
              <a:t>are </a:t>
            </a:r>
            <a:r>
              <a:rPr lang="en-US" dirty="0"/>
              <a:t>sensitive to </a:t>
            </a:r>
            <a:r>
              <a:rPr lang="en-US" dirty="0" err="1" smtClean="0">
                <a:solidFill>
                  <a:srgbClr val="7030A0"/>
                </a:solidFill>
              </a:rPr>
              <a:t>grisofulvin</a:t>
            </a:r>
            <a:endParaRPr lang="en-US" dirty="0" smtClean="0">
              <a:solidFill>
                <a:srgbClr val="7030A0"/>
              </a:solidFill>
            </a:endParaRPr>
          </a:p>
          <a:p>
            <a:pPr algn="just" rtl="0" fontAlgn="auto">
              <a:lnSpc>
                <a:spcPct val="150000"/>
              </a:lnSpc>
              <a:spcAft>
                <a:spcPts val="0"/>
              </a:spcAft>
              <a:buFont typeface="Wingdings 2"/>
              <a:buChar char=""/>
              <a:defRPr/>
            </a:pPr>
            <a:r>
              <a:rPr lang="en-US" dirty="0" err="1" smtClean="0">
                <a:solidFill>
                  <a:srgbClr val="7030A0"/>
                </a:solidFill>
              </a:rPr>
              <a:t>Tolfnatate</a:t>
            </a:r>
            <a:r>
              <a:rPr lang="en-US" dirty="0" smtClean="0"/>
              <a:t> available </a:t>
            </a:r>
            <a:r>
              <a:rPr lang="en-US" dirty="0"/>
              <a:t>over the counter </a:t>
            </a:r>
            <a:r>
              <a:rPr lang="en-US" dirty="0" smtClean="0"/>
              <a:t>– Topical</a:t>
            </a:r>
          </a:p>
          <a:p>
            <a:pPr algn="just" rtl="0" fontAlgn="auto">
              <a:lnSpc>
                <a:spcPct val="150000"/>
              </a:lnSpc>
              <a:spcAft>
                <a:spcPts val="0"/>
              </a:spcAft>
              <a:buFont typeface="Wingdings 2"/>
              <a:buChar char=""/>
              <a:defRPr/>
            </a:pPr>
            <a:r>
              <a:rPr lang="en-US" dirty="0" err="1" smtClean="0">
                <a:solidFill>
                  <a:srgbClr val="7030A0"/>
                </a:solidFill>
              </a:rPr>
              <a:t>Terbinifine</a:t>
            </a:r>
            <a:r>
              <a:rPr lang="en-US" dirty="0" smtClean="0"/>
              <a:t> (</a:t>
            </a:r>
            <a:r>
              <a:rPr lang="en-US" dirty="0" err="1" smtClean="0"/>
              <a:t>Lamisil</a:t>
            </a:r>
            <a:r>
              <a:rPr lang="en-US" dirty="0" smtClean="0"/>
              <a:t>) - oral, topical. </a:t>
            </a:r>
            <a:r>
              <a:rPr lang="en-US" dirty="0"/>
              <a:t> </a:t>
            </a:r>
          </a:p>
          <a:p>
            <a:pPr algn="just" rtl="0" fontAlgn="auto">
              <a:lnSpc>
                <a:spcPct val="150000"/>
              </a:lnSpc>
              <a:spcAft>
                <a:spcPts val="0"/>
              </a:spcAft>
              <a:buFont typeface="Wingdings 2"/>
              <a:buChar char=""/>
              <a:defRPr/>
            </a:pPr>
            <a:r>
              <a:rPr lang="en-US" dirty="0">
                <a:solidFill>
                  <a:srgbClr val="7030A0"/>
                </a:solidFill>
              </a:rPr>
              <a:t>Ketoconazole</a:t>
            </a:r>
            <a:r>
              <a:rPr lang="en-US" dirty="0"/>
              <a:t> seems to be most effective for </a:t>
            </a:r>
            <a:r>
              <a:rPr lang="en-US" dirty="0" err="1"/>
              <a:t>tinea</a:t>
            </a:r>
            <a:r>
              <a:rPr lang="en-US" dirty="0"/>
              <a:t> </a:t>
            </a:r>
            <a:r>
              <a:rPr lang="en-US" dirty="0" err="1"/>
              <a:t>versicolor</a:t>
            </a:r>
            <a:r>
              <a:rPr lang="en-US" dirty="0"/>
              <a:t> and other </a:t>
            </a:r>
            <a:r>
              <a:rPr lang="en-US" dirty="0" err="1" smtClean="0"/>
              <a:t>dermatophytes</a:t>
            </a:r>
            <a:r>
              <a:rPr lang="en-US" dirty="0"/>
              <a:t> </a:t>
            </a:r>
          </a:p>
          <a:p>
            <a:pPr algn="just" rtl="0" fontAlgn="auto">
              <a:lnSpc>
                <a:spcPct val="150000"/>
              </a:lnSpc>
              <a:spcAft>
                <a:spcPts val="0"/>
              </a:spcAft>
              <a:buFont typeface="Wingdings 2"/>
              <a:buChar char=""/>
              <a:defRPr/>
            </a:pPr>
            <a:r>
              <a:rPr lang="en-US" dirty="0" err="1">
                <a:solidFill>
                  <a:srgbClr val="7030A0"/>
                </a:solidFill>
              </a:rPr>
              <a:t>Itraconazole</a:t>
            </a:r>
            <a:r>
              <a:rPr lang="en-US" dirty="0"/>
              <a:t> - </a:t>
            </a:r>
            <a:r>
              <a:rPr lang="en-US" dirty="0" smtClean="0"/>
              <a:t>oral</a:t>
            </a:r>
            <a:r>
              <a:rPr lang="en-US" dirty="0"/>
              <a:t> </a:t>
            </a:r>
          </a:p>
          <a:p>
            <a:pPr algn="just" rtl="0" fontAlgn="auto">
              <a:lnSpc>
                <a:spcPct val="150000"/>
              </a:lnSpc>
              <a:spcAft>
                <a:spcPts val="0"/>
              </a:spcAft>
              <a:buFont typeface="Wingdings 2"/>
              <a:buChar char=""/>
              <a:defRPr/>
            </a:pPr>
            <a:r>
              <a:rPr lang="en-US" dirty="0" err="1">
                <a:solidFill>
                  <a:srgbClr val="7030A0"/>
                </a:solidFill>
              </a:rPr>
              <a:t>Echinocandins</a:t>
            </a:r>
            <a:r>
              <a:rPr lang="en-US" dirty="0"/>
              <a:t> (</a:t>
            </a:r>
            <a:r>
              <a:rPr lang="en-US" dirty="0" err="1"/>
              <a:t>caspofungin</a:t>
            </a:r>
            <a:r>
              <a:rPr lang="en-US" dirty="0" smtClean="0"/>
              <a:t>)</a:t>
            </a:r>
            <a:endParaRPr lang="en-US" dirty="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424</a:t>
            </a:fld>
            <a:endParaRPr lang="ar-SA" altLang="en-US"/>
          </a:p>
        </p:txBody>
      </p:sp>
    </p:spTree>
  </p:cSld>
  <p:clrMapOvr>
    <a:masterClrMapping/>
  </p:clrMapOvr>
  <p:timing>
    <p:tnLst>
      <p:par>
        <p:cTn id="1" dur="indefinite" restart="never" nodeType="tmRoot"/>
      </p:par>
    </p:tn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0" fontAlgn="auto">
              <a:spcAft>
                <a:spcPts val="0"/>
              </a:spcAft>
              <a:defRPr/>
            </a:pPr>
            <a:r>
              <a:rPr lang="en-US" sz="4000" b="1" dirty="0" smtClean="0">
                <a:solidFill>
                  <a:srgbClr val="FF0000"/>
                </a:solidFill>
              </a:rPr>
              <a:t>Lab diagnosis of </a:t>
            </a:r>
            <a:r>
              <a:rPr lang="en-US" sz="4000" b="1" dirty="0" err="1" smtClean="0">
                <a:solidFill>
                  <a:srgbClr val="FF0000"/>
                </a:solidFill>
              </a:rPr>
              <a:t>Dermatophytes</a:t>
            </a:r>
            <a:endParaRPr lang="en-US" sz="4000" dirty="0"/>
          </a:p>
        </p:txBody>
      </p:sp>
      <p:sp>
        <p:nvSpPr>
          <p:cNvPr id="54275" name="Content Placeholder 2"/>
          <p:cNvSpPr>
            <a:spLocks noGrp="1"/>
          </p:cNvSpPr>
          <p:nvPr>
            <p:ph idx="1"/>
          </p:nvPr>
        </p:nvSpPr>
        <p:spPr>
          <a:xfrm>
            <a:off x="304800" y="1524000"/>
            <a:ext cx="8686800" cy="4525963"/>
          </a:xfrm>
        </p:spPr>
        <p:txBody>
          <a:bodyPr/>
          <a:lstStyle/>
          <a:p>
            <a:pPr algn="just" rtl="0"/>
            <a:r>
              <a:rPr lang="en-US" altLang="en-US" b="1" smtClean="0">
                <a:solidFill>
                  <a:srgbClr val="7030A0"/>
                </a:solidFill>
                <a:cs typeface="Tahoma" pitchFamily="34" charset="0"/>
              </a:rPr>
              <a:t>Specimen collection</a:t>
            </a:r>
          </a:p>
          <a:p>
            <a:pPr lvl="1" algn="just" rtl="0">
              <a:lnSpc>
                <a:spcPct val="150000"/>
              </a:lnSpc>
            </a:pPr>
            <a:r>
              <a:rPr lang="en-US" sz="3000" smtClean="0">
                <a:cs typeface="Tahoma" pitchFamily="34" charset="0"/>
              </a:rPr>
              <a:t>Skin Scrapings, nail scrapings and epilated hairs</a:t>
            </a:r>
          </a:p>
          <a:p>
            <a:pPr algn="just" rtl="0"/>
            <a:r>
              <a:rPr lang="en-US" sz="3500" b="1" smtClean="0">
                <a:solidFill>
                  <a:srgbClr val="7030A0"/>
                </a:solidFill>
                <a:cs typeface="Tahoma" pitchFamily="34" charset="0"/>
              </a:rPr>
              <a:t>Direct Microscopy</a:t>
            </a:r>
          </a:p>
          <a:p>
            <a:pPr lvl="1" algn="just" rtl="0"/>
            <a:r>
              <a:rPr lang="en-US" sz="3000" smtClean="0">
                <a:cs typeface="Tahoma" pitchFamily="34" charset="0"/>
              </a:rPr>
              <a:t>Specimens should be examined using 10% KOH and Parker ink or calcofluor white mounts</a:t>
            </a:r>
          </a:p>
          <a:p>
            <a:pPr lvl="1" algn="just" rtl="0"/>
            <a:r>
              <a:rPr lang="en-US" sz="3000" smtClean="0">
                <a:cs typeface="Tahoma" pitchFamily="34" charset="0"/>
              </a:rPr>
              <a:t>Characteristic hyphae can be seen </a:t>
            </a:r>
            <a:endParaRPr lang="en-US" altLang="en-US"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425</a:t>
            </a:fld>
            <a:endParaRPr lang="ar-SA" altLang="en-US"/>
          </a:p>
        </p:txBody>
      </p:sp>
    </p:spTree>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0" fontAlgn="auto">
              <a:spcAft>
                <a:spcPts val="0"/>
              </a:spcAft>
              <a:defRPr/>
            </a:pPr>
            <a:r>
              <a:rPr lang="en-US" sz="4000" b="1" dirty="0" smtClean="0">
                <a:solidFill>
                  <a:srgbClr val="FF0000"/>
                </a:solidFill>
              </a:rPr>
              <a:t>Lab diagnosis of </a:t>
            </a:r>
            <a:r>
              <a:rPr lang="en-US" sz="4000" b="1" dirty="0" err="1" smtClean="0">
                <a:solidFill>
                  <a:srgbClr val="FF0000"/>
                </a:solidFill>
              </a:rPr>
              <a:t>Dermatophytes</a:t>
            </a:r>
            <a:endParaRPr lang="en-US" sz="4000" b="1" dirty="0">
              <a:solidFill>
                <a:srgbClr val="FF0000"/>
              </a:solidFill>
            </a:endParaRPr>
          </a:p>
        </p:txBody>
      </p:sp>
      <p:sp>
        <p:nvSpPr>
          <p:cNvPr id="55299" name="Content Placeholder 2"/>
          <p:cNvSpPr>
            <a:spLocks noGrp="1"/>
          </p:cNvSpPr>
          <p:nvPr>
            <p:ph idx="1"/>
          </p:nvPr>
        </p:nvSpPr>
        <p:spPr>
          <a:xfrm>
            <a:off x="304800" y="1219200"/>
            <a:ext cx="8686800" cy="5410200"/>
          </a:xfrm>
        </p:spPr>
        <p:txBody>
          <a:bodyPr/>
          <a:lstStyle/>
          <a:p>
            <a:pPr algn="just" rtl="0"/>
            <a:r>
              <a:rPr lang="en-US" b="1" smtClean="0">
                <a:solidFill>
                  <a:srgbClr val="7030A0"/>
                </a:solidFill>
                <a:cs typeface="Tahoma" pitchFamily="34" charset="0"/>
              </a:rPr>
              <a:t>Culture</a:t>
            </a:r>
          </a:p>
          <a:p>
            <a:pPr algn="just" rtl="0"/>
            <a:r>
              <a:rPr lang="en-US" smtClean="0">
                <a:cs typeface="Tahoma" pitchFamily="34" charset="0"/>
              </a:rPr>
              <a:t>Specimens should be inoculated onto </a:t>
            </a:r>
          </a:p>
          <a:p>
            <a:pPr algn="just" rtl="0"/>
            <a:r>
              <a:rPr lang="en-US" smtClean="0">
                <a:cs typeface="Tahoma" pitchFamily="34" charset="0"/>
              </a:rPr>
              <a:t>Sabouraud's dextrose agar (</a:t>
            </a:r>
            <a:r>
              <a:rPr lang="en-US" altLang="en-US" smtClean="0">
                <a:cs typeface="Times New Roman" pitchFamily="18" charset="0"/>
              </a:rPr>
              <a:t>General purpose)</a:t>
            </a:r>
          </a:p>
          <a:p>
            <a:pPr algn="just" rtl="0"/>
            <a:r>
              <a:rPr lang="en-US" altLang="en-US" smtClean="0">
                <a:cs typeface="Times New Roman" pitchFamily="18" charset="0"/>
              </a:rPr>
              <a:t>Selective – Mycosel agar</a:t>
            </a:r>
          </a:p>
          <a:p>
            <a:pPr lvl="1" algn="just" rtl="0"/>
            <a:r>
              <a:rPr lang="en-US" altLang="en-US" sz="3200" b="1" smtClean="0">
                <a:solidFill>
                  <a:srgbClr val="002060"/>
                </a:solidFill>
                <a:cs typeface="Times New Roman" pitchFamily="18" charset="0"/>
              </a:rPr>
              <a:t>Gentamicin</a:t>
            </a:r>
            <a:r>
              <a:rPr lang="en-US" altLang="en-US" sz="3200" smtClean="0">
                <a:cs typeface="Times New Roman" pitchFamily="18" charset="0"/>
              </a:rPr>
              <a:t>: inhibits normal bacterial flora</a:t>
            </a:r>
          </a:p>
          <a:p>
            <a:pPr lvl="1" algn="just" rtl="0"/>
            <a:r>
              <a:rPr lang="en-US" altLang="en-US" sz="3200" b="1" smtClean="0">
                <a:solidFill>
                  <a:srgbClr val="002060"/>
                </a:solidFill>
                <a:cs typeface="Times New Roman" pitchFamily="18" charset="0"/>
              </a:rPr>
              <a:t>Cycloheximide</a:t>
            </a:r>
            <a:r>
              <a:rPr lang="en-US" altLang="en-US" sz="3200" smtClean="0">
                <a:cs typeface="Times New Roman" pitchFamily="18" charset="0"/>
              </a:rPr>
              <a:t>: inhibits saprophytic fungi</a:t>
            </a:r>
          </a:p>
          <a:p>
            <a:pPr lvl="1" algn="just" rtl="0"/>
            <a:r>
              <a:rPr lang="en-US" sz="3200" smtClean="0">
                <a:cs typeface="Tahoma" pitchFamily="34" charset="0"/>
              </a:rPr>
              <a:t>containing cycloheximide and incubated at 25</a:t>
            </a:r>
            <a:r>
              <a:rPr lang="en-US" sz="3200" baseline="30000" smtClean="0">
                <a:cs typeface="Tahoma" pitchFamily="34" charset="0"/>
              </a:rPr>
              <a:t>0</a:t>
            </a:r>
            <a:r>
              <a:rPr lang="en-US" sz="3200" smtClean="0">
                <a:cs typeface="Tahoma" pitchFamily="34" charset="0"/>
              </a:rPr>
              <a:t>C for 4 weeks</a:t>
            </a:r>
          </a:p>
          <a:p>
            <a:pPr lvl="1" algn="just" rtl="0"/>
            <a:r>
              <a:rPr lang="en-US" sz="3200" smtClean="0">
                <a:cs typeface="Tahoma" pitchFamily="34" charset="0"/>
              </a:rPr>
              <a:t>The growth of any dermatophyte is significant</a:t>
            </a:r>
          </a:p>
          <a:p>
            <a:pPr algn="just" rtl="0"/>
            <a:endParaRPr lang="en-US" smtClean="0">
              <a:cs typeface="Tahoma" pitchFamily="34" charset="0"/>
            </a:endParaRPr>
          </a:p>
          <a:p>
            <a:pPr algn="just" rtl="0">
              <a:lnSpc>
                <a:spcPct val="150000"/>
              </a:lnSpc>
            </a:pPr>
            <a:endParaRPr lang="en-US"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426</a:t>
            </a:fld>
            <a:endParaRPr lang="ar-SA" altLang="en-US"/>
          </a:p>
        </p:txBody>
      </p:sp>
    </p:spTree>
  </p:cSld>
  <p:clrMapOvr>
    <a:masterClrMapping/>
  </p:clrMapOvr>
  <p:timing>
    <p:tnLst>
      <p:par>
        <p:cTn id="1" dur="indefinite" restart="never" nodeType="tmRoot"/>
      </p:par>
    </p:tn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6000" b="1" dirty="0" smtClean="0">
                <a:solidFill>
                  <a:srgbClr val="FF0000"/>
                </a:solidFill>
              </a:rPr>
              <a:t>II. Candida</a:t>
            </a:r>
            <a:endParaRPr lang="en-US" sz="6000" b="1" dirty="0">
              <a:solidFill>
                <a:srgbClr val="FF0000"/>
              </a:solidFill>
            </a:endParaRPr>
          </a:p>
        </p:txBody>
      </p:sp>
      <p:sp>
        <p:nvSpPr>
          <p:cNvPr id="56323" name="Content Placeholder 2"/>
          <p:cNvSpPr>
            <a:spLocks noGrp="1"/>
          </p:cNvSpPr>
          <p:nvPr>
            <p:ph idx="1"/>
          </p:nvPr>
        </p:nvSpPr>
        <p:spPr>
          <a:xfrm>
            <a:off x="228600" y="914400"/>
            <a:ext cx="8763000" cy="5638800"/>
          </a:xfrm>
        </p:spPr>
        <p:txBody>
          <a:bodyPr/>
          <a:lstStyle/>
          <a:p>
            <a:pPr algn="just" rtl="0">
              <a:lnSpc>
                <a:spcPts val="4100"/>
              </a:lnSpc>
            </a:pPr>
            <a:r>
              <a:rPr lang="en-US" sz="2600" smtClean="0">
                <a:cs typeface="Tahoma" pitchFamily="34" charset="0"/>
              </a:rPr>
              <a:t>Yeast-like organism that lives as a commensal in oral mucosa, </a:t>
            </a:r>
            <a:r>
              <a:rPr lang="en-AU" sz="2600" smtClean="0">
                <a:cs typeface="Tahoma" pitchFamily="34" charset="0"/>
              </a:rPr>
              <a:t>throat, skin, scalp, vagina, fingers, nails, bronchi, lungs, or </a:t>
            </a:r>
            <a:r>
              <a:rPr lang="en-US" sz="2600" smtClean="0">
                <a:cs typeface="Tahoma" pitchFamily="34" charset="0"/>
              </a:rPr>
              <a:t>intestine and vagina </a:t>
            </a:r>
          </a:p>
          <a:p>
            <a:pPr algn="just" rtl="0">
              <a:lnSpc>
                <a:spcPts val="4100"/>
              </a:lnSpc>
            </a:pPr>
            <a:r>
              <a:rPr lang="en-US" sz="2600" smtClean="0">
                <a:cs typeface="Tahoma" pitchFamily="34" charset="0"/>
              </a:rPr>
              <a:t>Opportunistic organism</a:t>
            </a:r>
            <a:endParaRPr lang="en-US" sz="2400" smtClean="0">
              <a:cs typeface="Tahoma" pitchFamily="34" charset="0"/>
            </a:endParaRPr>
          </a:p>
          <a:p>
            <a:pPr algn="just" rtl="0">
              <a:lnSpc>
                <a:spcPts val="4100"/>
              </a:lnSpc>
            </a:pPr>
            <a:r>
              <a:rPr lang="en-AU" sz="2600" smtClean="0">
                <a:cs typeface="Tahoma" pitchFamily="34" charset="0"/>
              </a:rPr>
              <a:t>The causative agent of candidiasis</a:t>
            </a:r>
          </a:p>
          <a:p>
            <a:pPr lvl="1" algn="just" rtl="0">
              <a:lnSpc>
                <a:spcPts val="4100"/>
              </a:lnSpc>
            </a:pPr>
            <a:r>
              <a:rPr lang="en-US" i="1" smtClean="0">
                <a:cs typeface="Tahoma" pitchFamily="34" charset="0"/>
              </a:rPr>
              <a:t>C. albicans</a:t>
            </a:r>
            <a:r>
              <a:rPr lang="en-US" smtClean="0">
                <a:cs typeface="Tahoma" pitchFamily="34" charset="0"/>
              </a:rPr>
              <a:t>, </a:t>
            </a:r>
            <a:r>
              <a:rPr lang="en-US" i="1" smtClean="0">
                <a:cs typeface="Tahoma" pitchFamily="34" charset="0"/>
              </a:rPr>
              <a:t>C. tropicalis </a:t>
            </a:r>
            <a:r>
              <a:rPr lang="en-US" smtClean="0">
                <a:cs typeface="Tahoma" pitchFamily="34" charset="0"/>
              </a:rPr>
              <a:t>&amp; </a:t>
            </a:r>
            <a:r>
              <a:rPr lang="en-US" i="1" smtClean="0">
                <a:cs typeface="Tahoma" pitchFamily="34" charset="0"/>
              </a:rPr>
              <a:t>C. glabrata</a:t>
            </a:r>
            <a:endParaRPr lang="en-US" smtClean="0">
              <a:cs typeface="Tahoma" pitchFamily="34" charset="0"/>
            </a:endParaRPr>
          </a:p>
          <a:p>
            <a:pPr algn="just" rtl="0">
              <a:lnSpc>
                <a:spcPts val="4100"/>
              </a:lnSpc>
            </a:pPr>
            <a:r>
              <a:rPr lang="en-US" sz="2800" smtClean="0">
                <a:cs typeface="Tahoma" pitchFamily="34" charset="0"/>
              </a:rPr>
              <a:t>Candidiasis encompasses infections that range from superficial such as thrush and vaginitis</a:t>
            </a:r>
            <a:endParaRPr lang="en-US" sz="2600" smtClean="0">
              <a:cs typeface="Tahoma" pitchFamily="34" charset="0"/>
            </a:endParaRPr>
          </a:p>
          <a:p>
            <a:pPr algn="just" rtl="0">
              <a:lnSpc>
                <a:spcPts val="4100"/>
              </a:lnSpc>
            </a:pPr>
            <a:r>
              <a:rPr lang="en-US" sz="2600" smtClean="0">
                <a:cs typeface="Tahoma" pitchFamily="34" charset="0"/>
              </a:rPr>
              <a:t>Rarely </a:t>
            </a:r>
            <a:r>
              <a:rPr lang="en-AU" sz="2600" smtClean="0">
                <a:cs typeface="Tahoma" pitchFamily="34" charset="0"/>
              </a:rPr>
              <a:t>become systemic i</a:t>
            </a:r>
            <a:r>
              <a:rPr lang="en-US" sz="2600" smtClean="0">
                <a:cs typeface="Tahoma" pitchFamily="34" charset="0"/>
              </a:rPr>
              <a:t>n immunocompromised patients</a:t>
            </a:r>
          </a:p>
          <a:p>
            <a:pPr lvl="1" algn="just" rtl="0">
              <a:lnSpc>
                <a:spcPts val="4100"/>
              </a:lnSpc>
            </a:pPr>
            <a:r>
              <a:rPr lang="en-AU" sz="2600" smtClean="0">
                <a:cs typeface="Tahoma" pitchFamily="34" charset="0"/>
              </a:rPr>
              <a:t>Septicaemia, endocarditis and meningitis</a:t>
            </a:r>
            <a:endParaRPr lang="en-US" sz="2600" smtClean="0">
              <a:cs typeface="Tahoma" pitchFamily="34" charset="0"/>
            </a:endParaRPr>
          </a:p>
          <a:p>
            <a:pPr algn="just" rtl="0">
              <a:lnSpc>
                <a:spcPts val="4100"/>
              </a:lnSpc>
            </a:pPr>
            <a:endParaRPr lang="ar-SA" sz="2600"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427</a:t>
            </a:fld>
            <a:endParaRPr lang="ar-SA" altLang="en-US"/>
          </a:p>
        </p:txBody>
      </p:sp>
    </p:spTree>
  </p:cSld>
  <p:clrMapOvr>
    <a:masterClrMapping/>
  </p:clrMapOvr>
  <p:timing>
    <p:tnLst>
      <p:par>
        <p:cTn id="1" dur="indefinite" restart="never" nodeType="tmRoot"/>
      </p:par>
    </p:tn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lstStyle/>
          <a:p>
            <a:pPr algn="ctr" rtl="0" fontAlgn="auto">
              <a:spcAft>
                <a:spcPts val="0"/>
              </a:spcAft>
              <a:defRPr/>
            </a:pPr>
            <a:r>
              <a:rPr lang="en-US" sz="4000" b="1" dirty="0" smtClean="0">
                <a:solidFill>
                  <a:srgbClr val="FF0000"/>
                </a:solidFill>
              </a:rPr>
              <a:t>Symptoms of Candida </a:t>
            </a:r>
            <a:r>
              <a:rPr lang="en-US" sz="4000" b="1" dirty="0" err="1" smtClean="0">
                <a:solidFill>
                  <a:srgbClr val="FF0000"/>
                </a:solidFill>
              </a:rPr>
              <a:t>albicans</a:t>
            </a:r>
            <a:endParaRPr lang="en-US" sz="4000" dirty="0">
              <a:solidFill>
                <a:srgbClr val="FF0000"/>
              </a:solidFill>
            </a:endParaRPr>
          </a:p>
        </p:txBody>
      </p:sp>
      <p:sp>
        <p:nvSpPr>
          <p:cNvPr id="57347" name="Content Placeholder 2"/>
          <p:cNvSpPr>
            <a:spLocks noGrp="1"/>
          </p:cNvSpPr>
          <p:nvPr>
            <p:ph idx="1"/>
          </p:nvPr>
        </p:nvSpPr>
        <p:spPr>
          <a:xfrm>
            <a:off x="228600" y="1219200"/>
            <a:ext cx="8763000" cy="5334000"/>
          </a:xfrm>
        </p:spPr>
        <p:txBody>
          <a:bodyPr/>
          <a:lstStyle/>
          <a:p>
            <a:pPr algn="just" rtl="0">
              <a:lnSpc>
                <a:spcPts val="3200"/>
              </a:lnSpc>
            </a:pPr>
            <a:r>
              <a:rPr lang="en-US" sz="2800" b="1" smtClean="0">
                <a:solidFill>
                  <a:srgbClr val="7030A0"/>
                </a:solidFill>
                <a:cs typeface="Tahoma" pitchFamily="34" charset="0"/>
              </a:rPr>
              <a:t>Thrush</a:t>
            </a:r>
            <a:r>
              <a:rPr lang="en-US" sz="2800" smtClean="0">
                <a:cs typeface="Tahoma" pitchFamily="34" charset="0"/>
              </a:rPr>
              <a:t> appears as </a:t>
            </a:r>
            <a:r>
              <a:rPr lang="en-US" sz="2800" b="1" smtClean="0">
                <a:solidFill>
                  <a:srgbClr val="7030A0"/>
                </a:solidFill>
                <a:cs typeface="Tahoma" pitchFamily="34" charset="0"/>
              </a:rPr>
              <a:t>creamy-white or bluish-white patches on the tongue</a:t>
            </a:r>
            <a:r>
              <a:rPr lang="en-US" sz="2800" smtClean="0">
                <a:cs typeface="Tahoma" pitchFamily="34" charset="0"/>
              </a:rPr>
              <a:t> - which is inflamed and sometimes-beefy red - and on the lining of the mouth, or in the throat.</a:t>
            </a:r>
          </a:p>
          <a:p>
            <a:pPr algn="just" rtl="0">
              <a:lnSpc>
                <a:spcPts val="3200"/>
              </a:lnSpc>
            </a:pPr>
            <a:r>
              <a:rPr lang="en-US" sz="2800" smtClean="0">
                <a:cs typeface="Tahoma" pitchFamily="34" charset="0"/>
              </a:rPr>
              <a:t> </a:t>
            </a:r>
            <a:r>
              <a:rPr lang="en-US" sz="2800" b="1" smtClean="0">
                <a:solidFill>
                  <a:srgbClr val="7030A0"/>
                </a:solidFill>
                <a:cs typeface="Tahoma" pitchFamily="34" charset="0"/>
              </a:rPr>
              <a:t>Diaper rash </a:t>
            </a:r>
            <a:r>
              <a:rPr lang="en-US" sz="2800" smtClean="0">
                <a:cs typeface="Tahoma" pitchFamily="34" charset="0"/>
              </a:rPr>
              <a:t>caused by candida is an inflammation of the skin, usually red and sometimes scaly. </a:t>
            </a:r>
          </a:p>
          <a:p>
            <a:pPr algn="just" rtl="0">
              <a:lnSpc>
                <a:spcPts val="3200"/>
              </a:lnSpc>
            </a:pPr>
            <a:r>
              <a:rPr lang="en-US" sz="2800" b="1" smtClean="0">
                <a:solidFill>
                  <a:srgbClr val="7030A0"/>
                </a:solidFill>
                <a:cs typeface="Tahoma" pitchFamily="34" charset="0"/>
              </a:rPr>
              <a:t>Vaginitis</a:t>
            </a:r>
            <a:r>
              <a:rPr lang="en-US" sz="2800" smtClean="0">
                <a:solidFill>
                  <a:srgbClr val="7030A0"/>
                </a:solidFill>
                <a:cs typeface="Tahoma" pitchFamily="34" charset="0"/>
              </a:rPr>
              <a:t> </a:t>
            </a:r>
            <a:r>
              <a:rPr lang="en-US" sz="2700" smtClean="0">
                <a:cs typeface="Tahoma" pitchFamily="34" charset="0"/>
              </a:rPr>
              <a:t>is characterized by a white or yellow discharge. </a:t>
            </a:r>
          </a:p>
          <a:p>
            <a:pPr lvl="1" algn="just" rtl="0">
              <a:lnSpc>
                <a:spcPts val="3200"/>
              </a:lnSpc>
            </a:pPr>
            <a:r>
              <a:rPr lang="en-US" smtClean="0">
                <a:cs typeface="Tahoma" pitchFamily="34" charset="0"/>
              </a:rPr>
              <a:t>Inflammation of the walls of vagina and of the vulva (external genital area) causes burning and itching.</a:t>
            </a:r>
          </a:p>
          <a:p>
            <a:pPr algn="just" rtl="0">
              <a:lnSpc>
                <a:spcPts val="3200"/>
              </a:lnSpc>
            </a:pPr>
            <a:r>
              <a:rPr lang="en-US" sz="2800" b="1" smtClean="0">
                <a:solidFill>
                  <a:srgbClr val="7030A0"/>
                </a:solidFill>
                <a:cs typeface="Tahoma" pitchFamily="34" charset="0"/>
              </a:rPr>
              <a:t>Infections of the fingernails and toenails </a:t>
            </a:r>
            <a:r>
              <a:rPr lang="en-US" sz="2800" smtClean="0">
                <a:cs typeface="Tahoma" pitchFamily="34" charset="0"/>
              </a:rPr>
              <a:t>appear as red, painful swelling around the nail. </a:t>
            </a:r>
          </a:p>
          <a:p>
            <a:pPr algn="just" rtl="0">
              <a:lnSpc>
                <a:spcPts val="3200"/>
              </a:lnSpc>
            </a:pPr>
            <a:r>
              <a:rPr lang="en-US" sz="2800" smtClean="0">
                <a:cs typeface="Tahoma" pitchFamily="34" charset="0"/>
              </a:rPr>
              <a:t>Later, pus may develop. </a:t>
            </a:r>
          </a:p>
          <a:p>
            <a:pPr algn="just" rtl="0">
              <a:lnSpc>
                <a:spcPts val="3200"/>
              </a:lnSpc>
            </a:pPr>
            <a:endParaRPr lang="ar-SA" sz="2800"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428</a:t>
            </a:fld>
            <a:endParaRPr lang="ar-SA" altLang="en-US"/>
          </a:p>
        </p:txBody>
      </p:sp>
    </p:spTree>
  </p:cSld>
  <p:clrMapOvr>
    <a:masterClrMapping/>
  </p:clrMapOvr>
  <p:timing>
    <p:tnLst>
      <p:par>
        <p:cTn id="1" dur="indefinite" restart="never" nodeType="tmRoot"/>
      </p:par>
    </p:tn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0" fontAlgn="auto">
              <a:spcAft>
                <a:spcPts val="0"/>
              </a:spcAft>
              <a:defRPr/>
            </a:pPr>
            <a:r>
              <a:rPr lang="en-US" sz="4000" b="1" dirty="0" smtClean="0">
                <a:solidFill>
                  <a:srgbClr val="FF0000"/>
                </a:solidFill>
              </a:rPr>
              <a:t>Laboratory diagnosis of candida</a:t>
            </a:r>
            <a:endParaRPr lang="en-US" sz="4000" b="1" dirty="0">
              <a:solidFill>
                <a:srgbClr val="FF0000"/>
              </a:solidFill>
            </a:endParaRPr>
          </a:p>
        </p:txBody>
      </p:sp>
      <p:sp>
        <p:nvSpPr>
          <p:cNvPr id="58371" name="Content Placeholder 2"/>
          <p:cNvSpPr>
            <a:spLocks noGrp="1"/>
          </p:cNvSpPr>
          <p:nvPr>
            <p:ph idx="1"/>
          </p:nvPr>
        </p:nvSpPr>
        <p:spPr>
          <a:xfrm>
            <a:off x="304800" y="990600"/>
            <a:ext cx="8686800" cy="5638800"/>
          </a:xfrm>
        </p:spPr>
        <p:txBody>
          <a:bodyPr/>
          <a:lstStyle/>
          <a:p>
            <a:pPr algn="just" rtl="0">
              <a:lnSpc>
                <a:spcPts val="2900"/>
              </a:lnSpc>
            </a:pPr>
            <a:r>
              <a:rPr lang="en-US" b="1" smtClean="0">
                <a:solidFill>
                  <a:srgbClr val="7030A0"/>
                </a:solidFill>
                <a:cs typeface="Tahoma" pitchFamily="34" charset="0"/>
              </a:rPr>
              <a:t>Specimen: </a:t>
            </a:r>
          </a:p>
          <a:p>
            <a:pPr lvl="1" algn="just" rtl="0">
              <a:lnSpc>
                <a:spcPts val="2900"/>
              </a:lnSpc>
            </a:pPr>
            <a:r>
              <a:rPr lang="en-US" sz="2600" smtClean="0">
                <a:cs typeface="Tahoma" pitchFamily="34" charset="0"/>
              </a:rPr>
              <a:t>A scraping or swab of the affected area or blood (candidemia) is placed on a microscope slide</a:t>
            </a:r>
          </a:p>
          <a:p>
            <a:pPr algn="just" rtl="0">
              <a:lnSpc>
                <a:spcPts val="2900"/>
              </a:lnSpc>
            </a:pPr>
            <a:r>
              <a:rPr lang="en-US" b="1" smtClean="0">
                <a:solidFill>
                  <a:srgbClr val="7030A0"/>
                </a:solidFill>
                <a:cs typeface="Tahoma" pitchFamily="34" charset="0"/>
              </a:rPr>
              <a:t>Microscopic examination </a:t>
            </a:r>
          </a:p>
          <a:p>
            <a:pPr lvl="1" algn="just" rtl="0">
              <a:lnSpc>
                <a:spcPts val="2900"/>
              </a:lnSpc>
            </a:pPr>
            <a:r>
              <a:rPr lang="en-US" sz="2600" smtClean="0">
                <a:cs typeface="Tahoma" pitchFamily="34" charset="0"/>
              </a:rPr>
              <a:t>A drop of 10% KOH solution is added to the specimen.</a:t>
            </a:r>
          </a:p>
          <a:p>
            <a:pPr lvl="1" algn="just" rtl="0">
              <a:lnSpc>
                <a:spcPts val="2900"/>
              </a:lnSpc>
            </a:pPr>
            <a:r>
              <a:rPr lang="en-US" sz="2600" smtClean="0">
                <a:cs typeface="Tahoma" pitchFamily="34" charset="0"/>
              </a:rPr>
              <a:t>KOH dissolves the skin cells, but leaves  </a:t>
            </a:r>
            <a:r>
              <a:rPr lang="en-US" sz="2600" i="1" smtClean="0">
                <a:cs typeface="Tahoma" pitchFamily="34" charset="0"/>
              </a:rPr>
              <a:t>Candida</a:t>
            </a:r>
            <a:r>
              <a:rPr lang="en-US" sz="2600" smtClean="0">
                <a:cs typeface="Tahoma" pitchFamily="34" charset="0"/>
              </a:rPr>
              <a:t> intact, permitting visualization of pseudohyphae and budding yeast cells typical of many </a:t>
            </a:r>
            <a:r>
              <a:rPr lang="en-US" sz="2600" i="1" smtClean="0">
                <a:cs typeface="Tahoma" pitchFamily="34" charset="0"/>
              </a:rPr>
              <a:t>Candida</a:t>
            </a:r>
            <a:r>
              <a:rPr lang="en-US" sz="2600" smtClean="0">
                <a:cs typeface="Tahoma" pitchFamily="34" charset="0"/>
              </a:rPr>
              <a:t> species.</a:t>
            </a:r>
          </a:p>
          <a:p>
            <a:pPr algn="just" rtl="0">
              <a:lnSpc>
                <a:spcPts val="2900"/>
              </a:lnSpc>
            </a:pPr>
            <a:r>
              <a:rPr lang="en-US" b="1" smtClean="0">
                <a:solidFill>
                  <a:srgbClr val="7030A0"/>
                </a:solidFill>
                <a:cs typeface="Tahoma" pitchFamily="34" charset="0"/>
              </a:rPr>
              <a:t>Culture</a:t>
            </a:r>
          </a:p>
          <a:p>
            <a:pPr lvl="1" algn="just" rtl="0">
              <a:lnSpc>
                <a:spcPts val="2900"/>
              </a:lnSpc>
            </a:pPr>
            <a:r>
              <a:rPr lang="en-US" smtClean="0">
                <a:cs typeface="Tahoma" pitchFamily="34" charset="0"/>
              </a:rPr>
              <a:t>Swab/blood is streaked on a culture SDA medium</a:t>
            </a:r>
          </a:p>
          <a:p>
            <a:pPr lvl="1" algn="just" rtl="0">
              <a:lnSpc>
                <a:spcPts val="2900"/>
              </a:lnSpc>
            </a:pPr>
            <a:r>
              <a:rPr lang="en-US" smtClean="0">
                <a:cs typeface="Tahoma" pitchFamily="34" charset="0"/>
              </a:rPr>
              <a:t>The culture is incubated at 37°C for several days</a:t>
            </a:r>
          </a:p>
          <a:p>
            <a:pPr lvl="1" algn="just" rtl="0">
              <a:lnSpc>
                <a:spcPts val="2900"/>
              </a:lnSpc>
            </a:pPr>
            <a:r>
              <a:rPr lang="en-US" smtClean="0">
                <a:cs typeface="Tahoma" pitchFamily="34" charset="0"/>
              </a:rPr>
              <a:t>The characteristics of colonies may allow initial diagnosis of organism causing disease symptom</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429</a:t>
            </a:fld>
            <a:endParaRPr lang="ar-SA"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Grp="1" noChangeAspect="1" noChangeArrowheads="1"/>
          </p:cNvPicPr>
          <p:nvPr>
            <p:ph idx="1"/>
          </p:nvPr>
        </p:nvPicPr>
        <p:blipFill>
          <a:blip r:embed="rId2" cstate="print"/>
          <a:srcRect/>
          <a:stretch>
            <a:fillRect/>
          </a:stretch>
        </p:blipFill>
        <p:spPr>
          <a:xfrm>
            <a:off x="381000" y="304800"/>
            <a:ext cx="8382000" cy="6019800"/>
          </a:xfrm>
        </p:spPr>
      </p:pic>
      <p:sp>
        <p:nvSpPr>
          <p:cNvPr id="62468"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2469" name="Slide Number Placeholder 3"/>
          <p:cNvSpPr>
            <a:spLocks noGrp="1"/>
          </p:cNvSpPr>
          <p:nvPr>
            <p:ph type="sldNum" sz="quarter" idx="12"/>
          </p:nvPr>
        </p:nvSpPr>
        <p:spPr bwMode="auto">
          <a:noFill/>
          <a:ln>
            <a:miter lim="800000"/>
            <a:headEnd/>
            <a:tailEnd/>
          </a:ln>
        </p:spPr>
        <p:txBody>
          <a:bodyPr/>
          <a:lstStyle/>
          <a:p>
            <a:fld id="{A48B0CDF-A6FD-4C10-A3D5-6FEDA6C458A3}" type="slidenum">
              <a:rPr lang="ar-SA" altLang="en-US" smtClean="0">
                <a:cs typeface="Calibri" pitchFamily="34" charset="0"/>
              </a:rPr>
              <a:pPr/>
              <a:t>43</a:t>
            </a:fld>
            <a:endParaRPr lang="ar-SA" altLang="en-US" smtClean="0">
              <a:cs typeface="Calibri" pitchFamily="34" charset="0"/>
            </a:endParaRPr>
          </a:p>
        </p:txBody>
      </p:sp>
    </p:spTree>
    <p:extLst>
      <p:ext uri="{BB962C8B-B14F-4D97-AF65-F5344CB8AC3E}">
        <p14:creationId xmlns:p14="http://schemas.microsoft.com/office/powerpoint/2010/main" val="2329031295"/>
      </p:ext>
    </p:extLst>
  </p:cSld>
  <p:clrMapOvr>
    <a:masterClrMapping/>
  </p:clrMapOvr>
  <p:timing>
    <p:tnLst>
      <p:par>
        <p:cTn id="1" dur="indefinite" restart="never" nodeType="tmRoot"/>
      </p:par>
    </p:tn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0" fontAlgn="auto">
              <a:spcAft>
                <a:spcPts val="0"/>
              </a:spcAft>
              <a:defRPr/>
            </a:pPr>
            <a:r>
              <a:rPr lang="en-US" sz="4000" b="1" dirty="0" smtClean="0">
                <a:solidFill>
                  <a:srgbClr val="FF0000"/>
                </a:solidFill>
              </a:rPr>
              <a:t>Laboratory diagnosis of candida</a:t>
            </a:r>
            <a:endParaRPr lang="en-US" sz="4000" b="1" dirty="0">
              <a:solidFill>
                <a:srgbClr val="FF0000"/>
              </a:solidFill>
            </a:endParaRPr>
          </a:p>
        </p:txBody>
      </p:sp>
      <p:sp>
        <p:nvSpPr>
          <p:cNvPr id="59395" name="Content Placeholder 2"/>
          <p:cNvSpPr>
            <a:spLocks noGrp="1"/>
          </p:cNvSpPr>
          <p:nvPr>
            <p:ph idx="1"/>
          </p:nvPr>
        </p:nvSpPr>
        <p:spPr>
          <a:xfrm>
            <a:off x="304800" y="1219200"/>
            <a:ext cx="8686800" cy="5181600"/>
          </a:xfrm>
        </p:spPr>
        <p:txBody>
          <a:bodyPr/>
          <a:lstStyle/>
          <a:p>
            <a:pPr algn="just" rtl="0">
              <a:lnSpc>
                <a:spcPts val="4700"/>
              </a:lnSpc>
            </a:pPr>
            <a:r>
              <a:rPr lang="en-US" b="1" smtClean="0">
                <a:solidFill>
                  <a:srgbClr val="7030A0"/>
                </a:solidFill>
                <a:cs typeface="Tahoma" pitchFamily="34" charset="0"/>
              </a:rPr>
              <a:t>A germ tube test</a:t>
            </a:r>
            <a:r>
              <a:rPr lang="en-US" smtClean="0">
                <a:cs typeface="Tahoma" pitchFamily="34" charset="0"/>
              </a:rPr>
              <a:t> is a diagnostic test in which a sample of fungal spores are suspended in serum and examined by microscopy for the detection of any germ tubes</a:t>
            </a:r>
          </a:p>
          <a:p>
            <a:pPr algn="just" rtl="0">
              <a:lnSpc>
                <a:spcPts val="4700"/>
              </a:lnSpc>
            </a:pPr>
            <a:r>
              <a:rPr lang="en-US" smtClean="0">
                <a:cs typeface="Tahoma" pitchFamily="34" charset="0"/>
              </a:rPr>
              <a:t>It is particularly indicated for colonies of white or cream color on fungal culture, where a positive germ tube test is strongly indicative of </a:t>
            </a:r>
            <a:r>
              <a:rPr lang="en-US" b="1" i="1" smtClean="0">
                <a:solidFill>
                  <a:srgbClr val="7030A0"/>
                </a:solidFill>
                <a:cs typeface="Tahoma" pitchFamily="34" charset="0"/>
              </a:rPr>
              <a:t>Candida albicans</a:t>
            </a:r>
            <a:endParaRPr lang="en-US" b="1" smtClean="0">
              <a:solidFill>
                <a:srgbClr val="7030A0"/>
              </a:solidFill>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430</a:t>
            </a:fld>
            <a:endParaRPr lang="ar-SA" altLang="en-US"/>
          </a:p>
        </p:txBody>
      </p:sp>
    </p:spTree>
  </p:cSld>
  <p:clrMapOvr>
    <a:masterClrMapping/>
  </p:clrMapOvr>
  <p:timing>
    <p:tnLst>
      <p:par>
        <p:cTn id="1" dur="indefinite" restart="never" nodeType="tmRoot"/>
      </p:par>
    </p:tn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lstStyle/>
          <a:p>
            <a:pPr algn="ctr" rtl="0" fontAlgn="auto">
              <a:spcAft>
                <a:spcPts val="0"/>
              </a:spcAft>
              <a:defRPr/>
            </a:pPr>
            <a:r>
              <a:rPr lang="en-US" sz="4800" b="1" dirty="0" smtClean="0">
                <a:solidFill>
                  <a:srgbClr val="FF0000"/>
                </a:solidFill>
              </a:rPr>
              <a:t>Treatment of candidacies</a:t>
            </a:r>
            <a:endParaRPr lang="ar-SA" sz="4800" dirty="0">
              <a:solidFill>
                <a:srgbClr val="FF0000"/>
              </a:solidFill>
            </a:endParaRPr>
          </a:p>
        </p:txBody>
      </p:sp>
      <p:sp>
        <p:nvSpPr>
          <p:cNvPr id="60419" name="Content Placeholder 2"/>
          <p:cNvSpPr>
            <a:spLocks noGrp="1"/>
          </p:cNvSpPr>
          <p:nvPr>
            <p:ph idx="1"/>
          </p:nvPr>
        </p:nvSpPr>
        <p:spPr>
          <a:xfrm>
            <a:off x="304800" y="1295400"/>
            <a:ext cx="8686800" cy="5151438"/>
          </a:xfrm>
        </p:spPr>
        <p:txBody>
          <a:bodyPr/>
          <a:lstStyle/>
          <a:p>
            <a:pPr lvl="1" algn="just" rtl="0">
              <a:lnSpc>
                <a:spcPct val="150000"/>
              </a:lnSpc>
            </a:pPr>
            <a:r>
              <a:rPr lang="en-US" sz="3200" smtClean="0">
                <a:cs typeface="Tahoma" pitchFamily="34" charset="0"/>
              </a:rPr>
              <a:t>Oral drugs: Amphotericin B, fluconazole, and ketoconazole, are the drugs most commonly used to treat candidiasis</a:t>
            </a:r>
          </a:p>
          <a:p>
            <a:pPr lvl="1" algn="just" rtl="0">
              <a:lnSpc>
                <a:spcPct val="150000"/>
              </a:lnSpc>
            </a:pPr>
            <a:r>
              <a:rPr lang="en-US" sz="3200" smtClean="0">
                <a:cs typeface="Tahoma" pitchFamily="34" charset="0"/>
              </a:rPr>
              <a:t>Topical administration of antifungal drugs such as clotrimazole, miconazole , tioconazole, and nystatin </a:t>
            </a:r>
          </a:p>
          <a:p>
            <a:pPr lvl="1" algn="just" rtl="0">
              <a:lnSpc>
                <a:spcPct val="150000"/>
              </a:lnSpc>
            </a:pPr>
            <a:r>
              <a:rPr lang="en-US" sz="3200" b="1" smtClean="0">
                <a:solidFill>
                  <a:srgbClr val="7030A0"/>
                </a:solidFill>
                <a:cs typeface="Tahoma" pitchFamily="34" charset="0"/>
              </a:rPr>
              <a:t>The drug of choice is nystatin</a:t>
            </a:r>
          </a:p>
          <a:p>
            <a:pPr algn="just">
              <a:lnSpc>
                <a:spcPct val="150000"/>
              </a:lnSpc>
            </a:pPr>
            <a:endParaRPr lang="ar-SA"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431</a:t>
            </a:fld>
            <a:endParaRPr lang="ar-SA" altLang="en-US"/>
          </a:p>
        </p:txBody>
      </p:sp>
    </p:spTree>
  </p:cSld>
  <p:clrMapOvr>
    <a:masterClrMapping/>
  </p:clrMapOvr>
  <p:timing>
    <p:tnLst>
      <p:par>
        <p:cTn id="1" dur="indefinite" restart="never" nodeType="tmRoot"/>
      </p:par>
    </p:tn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304800" y="228600"/>
            <a:ext cx="8686800" cy="838200"/>
          </a:xfrm>
        </p:spPr>
        <p:txBody>
          <a:bodyPr>
            <a:noAutofit/>
          </a:bodyPr>
          <a:lstStyle/>
          <a:p>
            <a:pPr algn="ctr" rtl="0" fontAlgn="auto">
              <a:spcAft>
                <a:spcPts val="0"/>
              </a:spcAft>
              <a:defRPr/>
            </a:pPr>
            <a:r>
              <a:rPr lang="en-US" sz="5200" dirty="0" smtClean="0">
                <a:solidFill>
                  <a:srgbClr val="FF0000"/>
                </a:solidFill>
              </a:rPr>
              <a:t>c. Subcutaneous </a:t>
            </a:r>
            <a:r>
              <a:rPr lang="en-US" sz="5200" dirty="0">
                <a:solidFill>
                  <a:srgbClr val="FF0000"/>
                </a:solidFill>
              </a:rPr>
              <a:t>Mycoses</a:t>
            </a:r>
          </a:p>
        </p:txBody>
      </p:sp>
      <p:sp>
        <p:nvSpPr>
          <p:cNvPr id="112643" name="Rectangle 3"/>
          <p:cNvSpPr>
            <a:spLocks noGrp="1" noChangeArrowheads="1"/>
          </p:cNvSpPr>
          <p:nvPr>
            <p:ph idx="1"/>
          </p:nvPr>
        </p:nvSpPr>
        <p:spPr>
          <a:xfrm>
            <a:off x="304800" y="1219200"/>
            <a:ext cx="8534400" cy="5410200"/>
          </a:xfrm>
        </p:spPr>
        <p:txBody>
          <a:bodyPr>
            <a:noAutofit/>
          </a:bodyPr>
          <a:lstStyle/>
          <a:p>
            <a:pPr algn="just" rtl="0" fontAlgn="auto">
              <a:spcAft>
                <a:spcPts val="0"/>
              </a:spcAft>
              <a:buFont typeface="Wingdings 2"/>
              <a:buChar char=""/>
              <a:defRPr/>
            </a:pPr>
            <a:r>
              <a:rPr lang="en-US" sz="2800" dirty="0" smtClean="0"/>
              <a:t>Rare </a:t>
            </a:r>
            <a:endParaRPr lang="en-US" sz="2800" dirty="0" smtClean="0">
              <a:solidFill>
                <a:schemeClr val="accent2">
                  <a:lumMod val="75000"/>
                </a:schemeClr>
              </a:solidFill>
            </a:endParaRPr>
          </a:p>
          <a:p>
            <a:pPr algn="just" rtl="0" fontAlgn="auto">
              <a:spcAft>
                <a:spcPts val="0"/>
              </a:spcAft>
              <a:buFont typeface="Wingdings 2"/>
              <a:buChar char=""/>
              <a:defRPr/>
            </a:pPr>
            <a:r>
              <a:rPr lang="en-US" sz="2800" dirty="0" smtClean="0"/>
              <a:t>Confined to subcutaneous tissue &amp; rarely spread systemically</a:t>
            </a:r>
          </a:p>
          <a:p>
            <a:pPr algn="just" rtl="0" fontAlgn="auto">
              <a:spcAft>
                <a:spcPts val="0"/>
              </a:spcAft>
              <a:buFont typeface="Wingdings 2"/>
              <a:buChar char=""/>
              <a:defRPr/>
            </a:pPr>
            <a:r>
              <a:rPr lang="en-US" sz="2800" dirty="0" smtClean="0"/>
              <a:t>Confined mainly to tropical regions</a:t>
            </a:r>
            <a:endParaRPr lang="en-US" sz="2800" dirty="0" smtClean="0">
              <a:solidFill>
                <a:schemeClr val="accent2">
                  <a:lumMod val="75000"/>
                </a:schemeClr>
              </a:solidFill>
            </a:endParaRPr>
          </a:p>
          <a:p>
            <a:pPr algn="just" rtl="0" fontAlgn="auto">
              <a:spcAft>
                <a:spcPts val="0"/>
              </a:spcAft>
              <a:buFont typeface="Wingdings 2"/>
              <a:buChar char=""/>
              <a:defRPr/>
            </a:pPr>
            <a:r>
              <a:rPr lang="en-US" sz="2800" dirty="0" smtClean="0"/>
              <a:t>Include heterogeneous group of soil fungal infections</a:t>
            </a:r>
            <a:r>
              <a:rPr lang="en-US" sz="2800" dirty="0" smtClean="0">
                <a:solidFill>
                  <a:schemeClr val="accent2">
                    <a:lumMod val="75000"/>
                  </a:schemeClr>
                </a:solidFill>
              </a:rPr>
              <a:t> </a:t>
            </a:r>
          </a:p>
          <a:p>
            <a:pPr algn="just" rtl="0" fontAlgn="auto">
              <a:spcAft>
                <a:spcPts val="0"/>
              </a:spcAft>
              <a:buFont typeface="Wingdings 2"/>
              <a:buChar char=""/>
              <a:defRPr/>
            </a:pPr>
            <a:r>
              <a:rPr lang="en-US" sz="2800" b="1" dirty="0" smtClean="0">
                <a:solidFill>
                  <a:srgbClr val="7030A0"/>
                </a:solidFill>
              </a:rPr>
              <a:t>Introduced into the extremities by trauma/wound</a:t>
            </a:r>
          </a:p>
          <a:p>
            <a:pPr algn="just" rtl="0" fontAlgn="auto">
              <a:spcAft>
                <a:spcPts val="0"/>
              </a:spcAft>
              <a:buFont typeface="Wingdings 2"/>
              <a:buChar char=""/>
              <a:defRPr/>
            </a:pPr>
            <a:r>
              <a:rPr lang="en-US" sz="2800" dirty="0" smtClean="0"/>
              <a:t>Tend to be slow in onset and chronic in duration</a:t>
            </a:r>
          </a:p>
          <a:p>
            <a:pPr algn="just" rtl="0" fontAlgn="auto">
              <a:spcAft>
                <a:spcPts val="0"/>
              </a:spcAft>
              <a:buFont typeface="Wingdings 2"/>
              <a:buChar char=""/>
              <a:defRPr/>
            </a:pPr>
            <a:r>
              <a:rPr lang="en-US" sz="2800" dirty="0" smtClean="0"/>
              <a:t>The main subcutaneous fungal infections include</a:t>
            </a:r>
          </a:p>
          <a:p>
            <a:pPr lvl="1" algn="just" rtl="0" fontAlgn="auto">
              <a:spcAft>
                <a:spcPts val="0"/>
              </a:spcAft>
              <a:buFont typeface="Wingdings 2"/>
              <a:buChar char=""/>
              <a:defRPr/>
            </a:pPr>
            <a:r>
              <a:rPr lang="en-US" b="1" u="sng" dirty="0" err="1" smtClean="0"/>
              <a:t>Sporotrichosis</a:t>
            </a:r>
            <a:r>
              <a:rPr lang="en-US" dirty="0" smtClean="0"/>
              <a:t>, </a:t>
            </a:r>
            <a:r>
              <a:rPr lang="en-US" dirty="0" err="1" smtClean="0"/>
              <a:t>chromoblastomycosis</a:t>
            </a:r>
            <a:r>
              <a:rPr lang="en-US" dirty="0" smtClean="0"/>
              <a:t>, </a:t>
            </a:r>
            <a:r>
              <a:rPr lang="en-US" b="1" u="sng" dirty="0" smtClean="0"/>
              <a:t>MYCETOMA</a:t>
            </a:r>
            <a:r>
              <a:rPr lang="en-US" dirty="0" smtClean="0"/>
              <a:t>, </a:t>
            </a:r>
            <a:r>
              <a:rPr lang="en-US" dirty="0" err="1" smtClean="0"/>
              <a:t>lobomycosis</a:t>
            </a:r>
            <a:r>
              <a:rPr lang="en-US" dirty="0" smtClean="0"/>
              <a:t>, </a:t>
            </a:r>
            <a:r>
              <a:rPr lang="en-US" dirty="0" err="1" smtClean="0"/>
              <a:t>rhinosporidiosis</a:t>
            </a:r>
            <a:r>
              <a:rPr lang="en-US" dirty="0" smtClean="0"/>
              <a:t>, subcutaneous </a:t>
            </a:r>
            <a:r>
              <a:rPr lang="en-US" dirty="0" err="1" smtClean="0"/>
              <a:t>zygomycosis</a:t>
            </a:r>
            <a:r>
              <a:rPr lang="en-US" dirty="0" smtClean="0"/>
              <a:t>, &amp; subcutaneous </a:t>
            </a:r>
            <a:r>
              <a:rPr lang="en-US" dirty="0" err="1" smtClean="0"/>
              <a:t>phaeohyphomycosis</a:t>
            </a:r>
            <a:endParaRPr lang="en-US" dirty="0" smtClean="0"/>
          </a:p>
          <a:p>
            <a:pPr algn="just" rtl="0" fontAlgn="auto">
              <a:spcAft>
                <a:spcPts val="0"/>
              </a:spcAft>
              <a:buFont typeface="Wingdings 2"/>
              <a:buChar char=""/>
              <a:defRPr/>
            </a:pPr>
            <a:endParaRPr lang="en-US" sz="2800" dirty="0" smtClean="0"/>
          </a:p>
          <a:p>
            <a:pPr algn="just" rtl="0" fontAlgn="auto">
              <a:spcAft>
                <a:spcPts val="0"/>
              </a:spcAft>
              <a:buFont typeface="Wingdings 2"/>
              <a:buChar char=""/>
              <a:defRPr/>
            </a:pPr>
            <a:endParaRPr lang="en-US" sz="2800" dirty="0" smtClean="0">
              <a:solidFill>
                <a:schemeClr val="accent2">
                  <a:lumMod val="75000"/>
                </a:schemeClr>
              </a:solidFill>
            </a:endParaRPr>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432</a:t>
            </a:fld>
            <a:endParaRPr lang="ar-SA" altLang="en-US"/>
          </a:p>
        </p:txBody>
      </p:sp>
    </p:spTree>
  </p:cSld>
  <p:clrMapOvr>
    <a:masterClrMapping/>
  </p:clrMapOvr>
  <p:timing>
    <p:tnLst>
      <p:par>
        <p:cTn id="1" dur="indefinite" restart="never" nodeType="tmRoot"/>
      </p:par>
    </p:tn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noAutofit/>
          </a:bodyPr>
          <a:lstStyle/>
          <a:p>
            <a:pPr algn="ctr" rtl="0" fontAlgn="auto">
              <a:spcAft>
                <a:spcPts val="0"/>
              </a:spcAft>
              <a:defRPr/>
            </a:pPr>
            <a:r>
              <a:rPr lang="en-US" sz="5200" b="1" dirty="0" smtClean="0">
                <a:solidFill>
                  <a:srgbClr val="FF0000"/>
                </a:solidFill>
              </a:rPr>
              <a:t>C. Subcutaneous Mycoses</a:t>
            </a:r>
            <a:endParaRPr lang="ar-SA" sz="5200" dirty="0">
              <a:solidFill>
                <a:srgbClr val="FF0000"/>
              </a:solidFill>
            </a:endParaRPr>
          </a:p>
        </p:txBody>
      </p:sp>
      <p:sp>
        <p:nvSpPr>
          <p:cNvPr id="3" name="Content Placeholder 2"/>
          <p:cNvSpPr>
            <a:spLocks noGrp="1"/>
          </p:cNvSpPr>
          <p:nvPr>
            <p:ph idx="1"/>
          </p:nvPr>
        </p:nvSpPr>
        <p:spPr>
          <a:xfrm>
            <a:off x="304800" y="1066800"/>
            <a:ext cx="8686800" cy="5638800"/>
          </a:xfrm>
        </p:spPr>
        <p:txBody>
          <a:bodyPr>
            <a:noAutofit/>
          </a:bodyPr>
          <a:lstStyle/>
          <a:p>
            <a:pPr marL="514350" indent="-514350" algn="just" rtl="0" fontAlgn="auto">
              <a:lnSpc>
                <a:spcPct val="150000"/>
              </a:lnSpc>
              <a:spcAft>
                <a:spcPts val="0"/>
              </a:spcAft>
              <a:buFont typeface="+mj-lt"/>
              <a:buAutoNum type="arabicPeriod"/>
              <a:defRPr/>
            </a:pPr>
            <a:r>
              <a:rPr lang="en-US" b="1" dirty="0" err="1">
                <a:solidFill>
                  <a:srgbClr val="7030A0"/>
                </a:solidFill>
              </a:rPr>
              <a:t>Sporotrichosis</a:t>
            </a:r>
            <a:r>
              <a:rPr lang="en-US" b="1" dirty="0">
                <a:solidFill>
                  <a:srgbClr val="7030A0"/>
                </a:solidFill>
              </a:rPr>
              <a:t> </a:t>
            </a:r>
            <a:r>
              <a:rPr lang="en-US" sz="2800" dirty="0"/>
              <a:t>caused by </a:t>
            </a:r>
            <a:r>
              <a:rPr lang="en-US" sz="2800" b="1" i="1" u="sng" dirty="0" err="1">
                <a:solidFill>
                  <a:srgbClr val="0070C0"/>
                </a:solidFill>
              </a:rPr>
              <a:t>Sporothrix</a:t>
            </a:r>
            <a:r>
              <a:rPr lang="en-US" sz="2800" b="1" i="1" u="sng" dirty="0">
                <a:solidFill>
                  <a:srgbClr val="0070C0"/>
                </a:solidFill>
              </a:rPr>
              <a:t> </a:t>
            </a:r>
            <a:r>
              <a:rPr lang="en-US" sz="2800" b="1" i="1" u="sng" dirty="0" err="1" smtClean="0">
                <a:solidFill>
                  <a:srgbClr val="0070C0"/>
                </a:solidFill>
              </a:rPr>
              <a:t>schenckii</a:t>
            </a:r>
            <a:endParaRPr lang="en-US" sz="2800" b="1" i="1" u="sng" dirty="0" smtClean="0">
              <a:solidFill>
                <a:srgbClr val="0070C0"/>
              </a:solidFill>
            </a:endParaRPr>
          </a:p>
          <a:p>
            <a:pPr algn="just" rtl="0" fontAlgn="auto">
              <a:lnSpc>
                <a:spcPct val="150000"/>
              </a:lnSpc>
              <a:spcAft>
                <a:spcPts val="0"/>
              </a:spcAft>
              <a:buFont typeface="Wingdings 2"/>
              <a:buChar char=""/>
              <a:defRPr/>
            </a:pPr>
            <a:r>
              <a:rPr lang="en-US" sz="2800" dirty="0"/>
              <a:t>The fungus </a:t>
            </a:r>
            <a:r>
              <a:rPr lang="en-US" sz="2800" dirty="0" smtClean="0"/>
              <a:t>is saprophyte </a:t>
            </a:r>
            <a:r>
              <a:rPr lang="en-US" sz="2800" dirty="0"/>
              <a:t>on </a:t>
            </a:r>
            <a:r>
              <a:rPr lang="en-US" sz="2800" dirty="0" smtClean="0"/>
              <a:t>dead plant </a:t>
            </a:r>
            <a:r>
              <a:rPr lang="en-US" sz="2800" dirty="0"/>
              <a:t>material</a:t>
            </a:r>
          </a:p>
          <a:p>
            <a:pPr algn="just" rtl="0" fontAlgn="auto">
              <a:lnSpc>
                <a:spcPct val="150000"/>
              </a:lnSpc>
              <a:spcAft>
                <a:spcPts val="0"/>
              </a:spcAft>
              <a:buFont typeface="Wingdings 2"/>
              <a:buChar char=""/>
              <a:defRPr/>
            </a:pPr>
            <a:r>
              <a:rPr lang="en-US" sz="2800" dirty="0" smtClean="0"/>
              <a:t>Dimorphic fungi</a:t>
            </a:r>
          </a:p>
          <a:p>
            <a:pPr algn="just" rtl="0" fontAlgn="auto">
              <a:lnSpc>
                <a:spcPct val="150000"/>
              </a:lnSpc>
              <a:spcAft>
                <a:spcPts val="0"/>
              </a:spcAft>
              <a:buFont typeface="Wingdings 2"/>
              <a:buChar char=""/>
              <a:defRPr/>
            </a:pPr>
            <a:r>
              <a:rPr lang="en-US" sz="2800" dirty="0" smtClean="0"/>
              <a:t>Colonies of media at 25</a:t>
            </a:r>
            <a:r>
              <a:rPr lang="en-US" sz="2800" baseline="30000" dirty="0" smtClean="0"/>
              <a:t>0</a:t>
            </a:r>
            <a:r>
              <a:rPr lang="en-US" sz="2800" dirty="0" smtClean="0"/>
              <a:t>C have delicate radiating forms that appear as white at first but turned black with prolonged incubation</a:t>
            </a:r>
          </a:p>
          <a:p>
            <a:pPr algn="just" rtl="0" fontAlgn="auto">
              <a:lnSpc>
                <a:spcPct val="150000"/>
              </a:lnSpc>
              <a:spcAft>
                <a:spcPts val="0"/>
              </a:spcAft>
              <a:buFont typeface="Wingdings 2"/>
              <a:buChar char=""/>
              <a:defRPr/>
            </a:pPr>
            <a:r>
              <a:rPr lang="en-US" sz="2800" dirty="0" smtClean="0"/>
              <a:t>Microscopic examination reveals branched hyphae with numerous conidia</a:t>
            </a: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433</a:t>
            </a:fld>
            <a:endParaRPr lang="ar-SA" altLang="en-US"/>
          </a:p>
        </p:txBody>
      </p:sp>
    </p:spTree>
  </p:cSld>
  <p:clrMapOvr>
    <a:masterClrMapping/>
  </p:clrMapOvr>
  <p:timing>
    <p:tnLst>
      <p:par>
        <p:cTn id="1" dur="indefinite" restart="never" nodeType="tmRoot"/>
      </p:par>
    </p:tn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6000" b="1" dirty="0" err="1" smtClean="0">
                <a:solidFill>
                  <a:srgbClr val="FF0000"/>
                </a:solidFill>
              </a:rPr>
              <a:t>Sporotrichosis</a:t>
            </a:r>
            <a:endParaRPr lang="ar-SA" sz="6000" dirty="0">
              <a:solidFill>
                <a:srgbClr val="FF0000"/>
              </a:solidFill>
            </a:endParaRPr>
          </a:p>
        </p:txBody>
      </p:sp>
      <p:sp>
        <p:nvSpPr>
          <p:cNvPr id="63491" name="Content Placeholder 2"/>
          <p:cNvSpPr>
            <a:spLocks noGrp="1"/>
          </p:cNvSpPr>
          <p:nvPr>
            <p:ph idx="1"/>
          </p:nvPr>
        </p:nvSpPr>
        <p:spPr>
          <a:xfrm>
            <a:off x="304800" y="1219200"/>
            <a:ext cx="8686800" cy="5410200"/>
          </a:xfrm>
        </p:spPr>
        <p:txBody>
          <a:bodyPr/>
          <a:lstStyle/>
          <a:p>
            <a:pPr algn="just" rtl="0"/>
            <a:r>
              <a:rPr lang="en-US" sz="2800" dirty="0" smtClean="0">
                <a:cs typeface="Tahoma" pitchFamily="34" charset="0"/>
              </a:rPr>
              <a:t>It was once common in Europe but cases are now rare </a:t>
            </a:r>
          </a:p>
          <a:p>
            <a:pPr algn="just" rtl="0"/>
            <a:r>
              <a:rPr lang="en-US" sz="2800" dirty="0" smtClean="0">
                <a:cs typeface="Tahoma" pitchFamily="34" charset="0"/>
              </a:rPr>
              <a:t>Most prevalent in Americas, South Africa &amp; Australia</a:t>
            </a:r>
          </a:p>
          <a:p>
            <a:pPr algn="just" rtl="0"/>
            <a:r>
              <a:rPr lang="en-US" sz="2800" dirty="0" smtClean="0">
                <a:cs typeface="Tahoma" pitchFamily="34" charset="0"/>
              </a:rPr>
              <a:t>Infection usually follows and insect bite, thorn pricks or scratches from a fish spine. </a:t>
            </a:r>
          </a:p>
          <a:p>
            <a:pPr algn="just" rtl="0"/>
            <a:r>
              <a:rPr lang="en-US" sz="2800" dirty="0" smtClean="0">
                <a:cs typeface="Tahoma" pitchFamily="34" charset="0"/>
              </a:rPr>
              <a:t>Certain occupation groups appear to have increased risk from infection </a:t>
            </a:r>
          </a:p>
          <a:p>
            <a:pPr algn="just" rtl="0"/>
            <a:r>
              <a:rPr lang="en-US" sz="2800" dirty="0" smtClean="0">
                <a:cs typeface="Tahoma" pitchFamily="34" charset="0"/>
              </a:rPr>
              <a:t>These include florists, farm workers and others who handle hay and moss </a:t>
            </a:r>
          </a:p>
          <a:p>
            <a:pPr algn="just" rtl="0"/>
            <a:r>
              <a:rPr lang="en-US" sz="2800" dirty="0" smtClean="0">
                <a:cs typeface="Tahoma" pitchFamily="34" charset="0"/>
              </a:rPr>
              <a:t>The most common symptom is an </a:t>
            </a:r>
            <a:r>
              <a:rPr lang="en-US" sz="2800" b="1" dirty="0" smtClean="0">
                <a:solidFill>
                  <a:srgbClr val="7030A0"/>
                </a:solidFill>
                <a:cs typeface="Tahoma" pitchFamily="34" charset="0"/>
              </a:rPr>
              <a:t>ulcerative lesion that may develop into </a:t>
            </a:r>
            <a:r>
              <a:rPr lang="en-US" sz="2800" b="1" dirty="0" err="1" smtClean="0">
                <a:solidFill>
                  <a:srgbClr val="7030A0"/>
                </a:solidFill>
                <a:cs typeface="Tahoma" pitchFamily="34" charset="0"/>
              </a:rPr>
              <a:t>lymphangitis</a:t>
            </a:r>
            <a:endParaRPr lang="en-US" sz="2800" b="1" dirty="0" smtClean="0">
              <a:solidFill>
                <a:srgbClr val="7030A0"/>
              </a:solidFill>
              <a:cs typeface="Tahoma" pitchFamily="34" charset="0"/>
            </a:endParaRPr>
          </a:p>
          <a:p>
            <a:pPr algn="just" rtl="0"/>
            <a:r>
              <a:rPr lang="en-US" sz="2800" dirty="0" smtClean="0">
                <a:cs typeface="Tahoma" pitchFamily="34" charset="0"/>
              </a:rPr>
              <a:t>Treated by saturated solution of KI and </a:t>
            </a:r>
            <a:r>
              <a:rPr lang="en-US" sz="2800" dirty="0" err="1" smtClean="0">
                <a:cs typeface="Tahoma" pitchFamily="34" charset="0"/>
              </a:rPr>
              <a:t>Amphotericin</a:t>
            </a:r>
            <a:r>
              <a:rPr lang="en-US" sz="2800" dirty="0" smtClean="0">
                <a:cs typeface="Tahoma" pitchFamily="34" charset="0"/>
              </a:rPr>
              <a:t> B</a:t>
            </a:r>
          </a:p>
          <a:p>
            <a:pPr algn="just"/>
            <a:endParaRPr lang="ar-SA" sz="2800" dirty="0"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434</a:t>
            </a:fld>
            <a:endParaRPr lang="ar-SA" altLang="en-US"/>
          </a:p>
        </p:txBody>
      </p:sp>
    </p:spTree>
  </p:cSld>
  <p:clrMapOvr>
    <a:masterClrMapping/>
  </p:clrMapOvr>
  <p:timing>
    <p:tnLst>
      <p:par>
        <p:cTn id="1" dur="indefinite" restart="never" nodeType="tmRoot"/>
      </p:par>
    </p:tn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91600" cy="838200"/>
          </a:xfrm>
        </p:spPr>
        <p:txBody>
          <a:bodyPr>
            <a:noAutofit/>
          </a:bodyPr>
          <a:lstStyle/>
          <a:p>
            <a:pPr algn="ctr" rtl="0" fontAlgn="auto">
              <a:spcAft>
                <a:spcPts val="0"/>
              </a:spcAft>
              <a:defRPr/>
            </a:pPr>
            <a:r>
              <a:rPr lang="en-US" sz="5200" b="1" dirty="0" smtClean="0">
                <a:solidFill>
                  <a:srgbClr val="FF0000"/>
                </a:solidFill>
              </a:rPr>
              <a:t>2. </a:t>
            </a:r>
            <a:r>
              <a:rPr lang="en-US" sz="5400" b="1" dirty="0" err="1" smtClean="0">
                <a:solidFill>
                  <a:srgbClr val="FF0000"/>
                </a:solidFill>
              </a:rPr>
              <a:t>Chromoblastomycosis</a:t>
            </a:r>
            <a:r>
              <a:rPr lang="en-US" sz="4800" dirty="0" smtClean="0">
                <a:solidFill>
                  <a:srgbClr val="FF0000"/>
                </a:solidFill>
              </a:rPr>
              <a:t> </a:t>
            </a:r>
            <a:endParaRPr lang="ar-SA" sz="5200" b="1" dirty="0">
              <a:solidFill>
                <a:srgbClr val="FF0000"/>
              </a:solidFill>
            </a:endParaRPr>
          </a:p>
        </p:txBody>
      </p:sp>
      <p:sp>
        <p:nvSpPr>
          <p:cNvPr id="3" name="Content Placeholder 2"/>
          <p:cNvSpPr>
            <a:spLocks noGrp="1"/>
          </p:cNvSpPr>
          <p:nvPr>
            <p:ph idx="1"/>
          </p:nvPr>
        </p:nvSpPr>
        <p:spPr>
          <a:xfrm>
            <a:off x="304800" y="1143000"/>
            <a:ext cx="8686800" cy="5638800"/>
          </a:xfrm>
        </p:spPr>
        <p:txBody>
          <a:bodyPr>
            <a:noAutofit/>
          </a:bodyPr>
          <a:lstStyle/>
          <a:p>
            <a:pPr marL="514350" indent="-514350" algn="just" rtl="0" fontAlgn="auto">
              <a:spcAft>
                <a:spcPts val="0"/>
              </a:spcAft>
              <a:buFont typeface="Wingdings 2"/>
              <a:buChar char=""/>
              <a:defRPr/>
            </a:pPr>
            <a:r>
              <a:rPr lang="en-US" dirty="0" smtClean="0"/>
              <a:t>Chronic, localized, </a:t>
            </a:r>
            <a:r>
              <a:rPr lang="en-AU" dirty="0" smtClean="0"/>
              <a:t>slowly progressive</a:t>
            </a:r>
            <a:r>
              <a:rPr lang="en-US" dirty="0" smtClean="0"/>
              <a:t> infection of the subcutaneous tissue caused by several species of </a:t>
            </a:r>
            <a:r>
              <a:rPr lang="en-US" dirty="0" err="1" smtClean="0"/>
              <a:t>dematiaceous</a:t>
            </a:r>
            <a:r>
              <a:rPr lang="en-US" dirty="0" smtClean="0"/>
              <a:t> fungi</a:t>
            </a:r>
            <a:endParaRPr lang="en-AU" dirty="0" smtClean="0"/>
          </a:p>
          <a:p>
            <a:pPr marL="514350" indent="-514350" algn="just" rtl="0" fontAlgn="auto">
              <a:spcAft>
                <a:spcPts val="0"/>
              </a:spcAft>
              <a:buFont typeface="Wingdings 2"/>
              <a:buChar char=""/>
              <a:defRPr/>
            </a:pPr>
            <a:r>
              <a:rPr lang="en-AU" dirty="0" smtClean="0"/>
              <a:t>Tissue proliferation occurs around the area of inoculation producing crusted, </a:t>
            </a:r>
            <a:r>
              <a:rPr lang="en-AU" dirty="0" err="1" smtClean="0"/>
              <a:t>verrucose</a:t>
            </a:r>
            <a:r>
              <a:rPr lang="en-AU" dirty="0" smtClean="0"/>
              <a:t>, wart-like lesions</a:t>
            </a:r>
            <a:endParaRPr lang="en-US" b="1" dirty="0" smtClean="0"/>
          </a:p>
          <a:p>
            <a:pPr marL="514350" indent="-514350" algn="just" rtl="0" fontAlgn="auto">
              <a:spcAft>
                <a:spcPts val="0"/>
              </a:spcAft>
              <a:buFont typeface="Wingdings 2"/>
              <a:buChar char=""/>
              <a:defRPr/>
            </a:pPr>
            <a:r>
              <a:rPr lang="en-US" b="1" dirty="0" smtClean="0">
                <a:solidFill>
                  <a:srgbClr val="7030A0"/>
                </a:solidFill>
              </a:rPr>
              <a:t>Causative agent</a:t>
            </a:r>
          </a:p>
          <a:p>
            <a:pPr lvl="1" algn="just" rtl="0" fontAlgn="auto">
              <a:spcAft>
                <a:spcPts val="0"/>
              </a:spcAft>
              <a:buFont typeface="Wingdings 2"/>
              <a:buChar char=""/>
              <a:defRPr/>
            </a:pPr>
            <a:r>
              <a:rPr lang="en-US" dirty="0" smtClean="0"/>
              <a:t>Most common: </a:t>
            </a:r>
            <a:r>
              <a:rPr lang="en-US" i="1" dirty="0" err="1" smtClean="0"/>
              <a:t>Cladophialophora</a:t>
            </a:r>
            <a:r>
              <a:rPr lang="en-US" i="1" dirty="0" smtClean="0"/>
              <a:t> </a:t>
            </a:r>
            <a:r>
              <a:rPr lang="en-US" i="1" dirty="0" err="1" smtClean="0"/>
              <a:t>carrionii</a:t>
            </a:r>
            <a:r>
              <a:rPr lang="en-US" i="1" dirty="0" smtClean="0"/>
              <a:t> </a:t>
            </a:r>
            <a:r>
              <a:rPr lang="en-US" dirty="0" smtClean="0"/>
              <a:t>&amp; </a:t>
            </a:r>
            <a:r>
              <a:rPr lang="en-US" i="1" dirty="0" err="1" smtClean="0"/>
              <a:t>Fonsecaea</a:t>
            </a:r>
            <a:r>
              <a:rPr lang="en-US" i="1" dirty="0" smtClean="0"/>
              <a:t> </a:t>
            </a:r>
            <a:r>
              <a:rPr lang="en-US" i="1" dirty="0" err="1" smtClean="0"/>
              <a:t>pedrosoi</a:t>
            </a:r>
            <a:endParaRPr lang="en-US" dirty="0" smtClean="0"/>
          </a:p>
          <a:p>
            <a:pPr lvl="1" algn="just" rtl="0" fontAlgn="auto">
              <a:spcAft>
                <a:spcPts val="0"/>
              </a:spcAft>
              <a:buFont typeface="Wingdings 2"/>
              <a:buChar char=""/>
              <a:defRPr/>
            </a:pPr>
            <a:r>
              <a:rPr lang="en-US" dirty="0" smtClean="0"/>
              <a:t>Less common: </a:t>
            </a:r>
            <a:r>
              <a:rPr lang="en-US" i="1" dirty="0" err="1" smtClean="0"/>
              <a:t>Fonsecaea</a:t>
            </a:r>
            <a:r>
              <a:rPr lang="en-US" i="1" dirty="0" smtClean="0"/>
              <a:t> </a:t>
            </a:r>
            <a:r>
              <a:rPr lang="en-US" i="1" dirty="0" err="1" smtClean="0"/>
              <a:t>compactum</a:t>
            </a:r>
            <a:r>
              <a:rPr lang="en-US" i="1" dirty="0" smtClean="0"/>
              <a:t>, </a:t>
            </a:r>
            <a:r>
              <a:rPr lang="en-US" i="1" dirty="0" err="1" smtClean="0"/>
              <a:t>Phialophora</a:t>
            </a:r>
            <a:r>
              <a:rPr lang="en-US" i="1" dirty="0" smtClean="0"/>
              <a:t> </a:t>
            </a:r>
            <a:r>
              <a:rPr lang="en-US" i="1" dirty="0" err="1" smtClean="0"/>
              <a:t>verrucosa</a:t>
            </a:r>
            <a:endParaRPr lang="en-US" dirty="0" smtClean="0"/>
          </a:p>
          <a:p>
            <a:pPr algn="just" rtl="0" fontAlgn="auto">
              <a:spcAft>
                <a:spcPts val="0"/>
              </a:spcAft>
              <a:buFont typeface="Wingdings 2"/>
              <a:buChar char=""/>
              <a:defRPr/>
            </a:pPr>
            <a:endParaRPr lang="ar-SA" sz="2800" dirty="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435</a:t>
            </a:fld>
            <a:endParaRPr lang="ar-SA" altLang="en-US"/>
          </a:p>
        </p:txBody>
      </p:sp>
    </p:spTree>
  </p:cSld>
  <p:clrMapOvr>
    <a:masterClrMapping/>
  </p:clrMapOvr>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838200"/>
          </a:xfrm>
        </p:spPr>
        <p:txBody>
          <a:bodyPr>
            <a:noAutofit/>
          </a:bodyPr>
          <a:lstStyle/>
          <a:p>
            <a:pPr algn="ctr" rtl="0" fontAlgn="auto">
              <a:spcAft>
                <a:spcPts val="0"/>
              </a:spcAft>
              <a:defRPr/>
            </a:pPr>
            <a:r>
              <a:rPr lang="en-US" sz="5800" b="1" dirty="0" err="1" smtClean="0">
                <a:solidFill>
                  <a:srgbClr val="FF0000"/>
                </a:solidFill>
              </a:rPr>
              <a:t>Chromoblastomycosis</a:t>
            </a:r>
            <a:endParaRPr lang="ar-SA" sz="5800" dirty="0">
              <a:solidFill>
                <a:srgbClr val="FF0000"/>
              </a:solidFill>
            </a:endParaRPr>
          </a:p>
        </p:txBody>
      </p:sp>
      <p:sp>
        <p:nvSpPr>
          <p:cNvPr id="65539" name="Content Placeholder 2"/>
          <p:cNvSpPr>
            <a:spLocks noGrp="1"/>
          </p:cNvSpPr>
          <p:nvPr>
            <p:ph idx="1"/>
          </p:nvPr>
        </p:nvSpPr>
        <p:spPr>
          <a:xfrm>
            <a:off x="304800" y="1219200"/>
            <a:ext cx="8686800" cy="5410200"/>
          </a:xfrm>
        </p:spPr>
        <p:txBody>
          <a:bodyPr/>
          <a:lstStyle/>
          <a:p>
            <a:pPr algn="just" rtl="0">
              <a:lnSpc>
                <a:spcPct val="150000"/>
              </a:lnSpc>
            </a:pPr>
            <a:r>
              <a:rPr lang="en-US" b="1" smtClean="0">
                <a:solidFill>
                  <a:srgbClr val="7030A0"/>
                </a:solidFill>
                <a:cs typeface="Tahoma" pitchFamily="34" charset="0"/>
              </a:rPr>
              <a:t>Mode of Transmission</a:t>
            </a:r>
          </a:p>
          <a:p>
            <a:pPr algn="just" rtl="0">
              <a:lnSpc>
                <a:spcPct val="150000"/>
              </a:lnSpc>
            </a:pPr>
            <a:r>
              <a:rPr lang="en-AU" sz="2900" smtClean="0">
                <a:cs typeface="Tahoma" pitchFamily="34" charset="0"/>
              </a:rPr>
              <a:t>Traumatic implantation of fungal elements into skin</a:t>
            </a:r>
            <a:endParaRPr lang="en-US" sz="2900" smtClean="0">
              <a:cs typeface="Tahoma" pitchFamily="34" charset="0"/>
            </a:endParaRPr>
          </a:p>
          <a:p>
            <a:pPr algn="just" rtl="0">
              <a:lnSpc>
                <a:spcPct val="150000"/>
              </a:lnSpc>
            </a:pPr>
            <a:r>
              <a:rPr lang="en-US" smtClean="0">
                <a:cs typeface="Tahoma" pitchFamily="34" charset="0"/>
              </a:rPr>
              <a:t>The infection occurs in tropical or subtropical climates, often in rural areas.</a:t>
            </a:r>
          </a:p>
          <a:p>
            <a:pPr algn="just" rtl="0">
              <a:lnSpc>
                <a:spcPct val="150000"/>
              </a:lnSpc>
            </a:pPr>
            <a:r>
              <a:rPr lang="en-US" b="1" smtClean="0">
                <a:solidFill>
                  <a:srgbClr val="7030A0"/>
                </a:solidFill>
                <a:cs typeface="Tahoma" pitchFamily="34" charset="0"/>
              </a:rPr>
              <a:t>Traetment</a:t>
            </a:r>
          </a:p>
          <a:p>
            <a:pPr algn="just" rtl="0">
              <a:lnSpc>
                <a:spcPct val="150000"/>
              </a:lnSpc>
            </a:pPr>
            <a:r>
              <a:rPr lang="en-US" smtClean="0">
                <a:cs typeface="Tahoma" pitchFamily="34" charset="0"/>
              </a:rPr>
              <a:t>Chromoblastomycosis treated by surgical removal and 5-flurocytosine </a:t>
            </a:r>
          </a:p>
          <a:p>
            <a:pPr algn="just" rtl="0">
              <a:lnSpc>
                <a:spcPct val="150000"/>
              </a:lnSpc>
            </a:pPr>
            <a:endParaRPr lang="en-US" smtClean="0">
              <a:cs typeface="Tahoma" pitchFamily="34" charset="0"/>
            </a:endParaRPr>
          </a:p>
          <a:p>
            <a:pPr algn="just">
              <a:lnSpc>
                <a:spcPct val="150000"/>
              </a:lnSpc>
            </a:pPr>
            <a:endParaRPr lang="ar-SA"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436</a:t>
            </a:fld>
            <a:endParaRPr lang="ar-SA" altLang="en-US"/>
          </a:p>
        </p:txBody>
      </p:sp>
    </p:spTree>
  </p:cSld>
  <p:clrMapOvr>
    <a:masterClrMapping/>
  </p:clrMapOvr>
  <p:timing>
    <p:tnLst>
      <p:par>
        <p:cTn id="1" dur="indefinite" restart="never" nodeType="tmRoot"/>
      </p:par>
    </p:tn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marL="514350" indent="-514350" algn="ctr" rtl="0" fontAlgn="auto">
              <a:spcAft>
                <a:spcPts val="0"/>
              </a:spcAft>
              <a:defRPr/>
            </a:pPr>
            <a:r>
              <a:rPr lang="en-US" sz="6000" b="1" dirty="0" err="1" smtClean="0">
                <a:solidFill>
                  <a:srgbClr val="FF0000"/>
                </a:solidFill>
              </a:rPr>
              <a:t>Mycetoma</a:t>
            </a:r>
            <a:r>
              <a:rPr lang="en-US" sz="6000" b="1" dirty="0" smtClean="0">
                <a:solidFill>
                  <a:srgbClr val="FF0000"/>
                </a:solidFill>
              </a:rPr>
              <a:t> </a:t>
            </a:r>
            <a:endParaRPr lang="en-US" sz="6000" dirty="0" smtClean="0">
              <a:solidFill>
                <a:srgbClr val="FF0000"/>
              </a:solidFill>
            </a:endParaRPr>
          </a:p>
        </p:txBody>
      </p:sp>
      <p:sp>
        <p:nvSpPr>
          <p:cNvPr id="3" name="Content Placeholder 2"/>
          <p:cNvSpPr>
            <a:spLocks noGrp="1"/>
          </p:cNvSpPr>
          <p:nvPr>
            <p:ph idx="1"/>
          </p:nvPr>
        </p:nvSpPr>
        <p:spPr>
          <a:xfrm>
            <a:off x="228600" y="1219200"/>
            <a:ext cx="8763000" cy="5334000"/>
          </a:xfrm>
        </p:spPr>
        <p:txBody>
          <a:bodyPr>
            <a:noAutofit/>
          </a:bodyPr>
          <a:lstStyle/>
          <a:p>
            <a:pPr algn="just" rtl="0" fontAlgn="auto">
              <a:lnSpc>
                <a:spcPts val="3900"/>
              </a:lnSpc>
              <a:spcAft>
                <a:spcPts val="0"/>
              </a:spcAft>
              <a:buFont typeface="Wingdings 2"/>
              <a:buChar char=""/>
              <a:defRPr/>
            </a:pPr>
            <a:r>
              <a:rPr lang="en-US" sz="3000" b="1" dirty="0" smtClean="0">
                <a:solidFill>
                  <a:srgbClr val="7030A0"/>
                </a:solidFill>
              </a:rPr>
              <a:t>Also called </a:t>
            </a:r>
            <a:r>
              <a:rPr lang="en-US" sz="3000" b="1" dirty="0" err="1" smtClean="0">
                <a:solidFill>
                  <a:srgbClr val="7030A0"/>
                </a:solidFill>
              </a:rPr>
              <a:t>Maduromycosis</a:t>
            </a:r>
            <a:r>
              <a:rPr lang="en-US" sz="3000" b="1" dirty="0" smtClean="0">
                <a:solidFill>
                  <a:srgbClr val="7030A0"/>
                </a:solidFill>
              </a:rPr>
              <a:t> or Madura foot</a:t>
            </a:r>
            <a:endParaRPr lang="en-US" sz="3000" dirty="0" smtClean="0">
              <a:solidFill>
                <a:srgbClr val="7030A0"/>
              </a:solidFill>
            </a:endParaRPr>
          </a:p>
          <a:p>
            <a:pPr algn="just" rtl="0" fontAlgn="auto">
              <a:lnSpc>
                <a:spcPts val="3900"/>
              </a:lnSpc>
              <a:spcAft>
                <a:spcPts val="0"/>
              </a:spcAft>
              <a:buFont typeface="Wingdings 2"/>
              <a:buChar char=""/>
              <a:defRPr/>
            </a:pPr>
            <a:r>
              <a:rPr lang="en-US" sz="3000" dirty="0" smtClean="0"/>
              <a:t>Madura foot referring to first case seen in Madura region of India which was in the foot of patient </a:t>
            </a:r>
          </a:p>
          <a:p>
            <a:pPr algn="just" rtl="0" fontAlgn="auto">
              <a:lnSpc>
                <a:spcPts val="3900"/>
              </a:lnSpc>
              <a:spcAft>
                <a:spcPts val="0"/>
              </a:spcAft>
              <a:buFont typeface="Wingdings 2"/>
              <a:buChar char=""/>
              <a:defRPr/>
            </a:pPr>
            <a:r>
              <a:rPr lang="en-US" sz="3000" dirty="0" smtClean="0"/>
              <a:t>Syndrome </a:t>
            </a:r>
            <a:r>
              <a:rPr lang="en-US" sz="3000" dirty="0"/>
              <a:t>involving cutaneous </a:t>
            </a:r>
            <a:r>
              <a:rPr lang="en-US" sz="3000" dirty="0" smtClean="0"/>
              <a:t>&amp; </a:t>
            </a:r>
            <a:r>
              <a:rPr lang="en-US" sz="3000" dirty="0"/>
              <a:t>subcutaneous tissues, fascia, and </a:t>
            </a:r>
            <a:r>
              <a:rPr lang="en-US" sz="3000" dirty="0" smtClean="0"/>
              <a:t>bone</a:t>
            </a:r>
          </a:p>
          <a:p>
            <a:pPr algn="just" rtl="0" fontAlgn="auto">
              <a:lnSpc>
                <a:spcPts val="3900"/>
              </a:lnSpc>
              <a:spcAft>
                <a:spcPts val="0"/>
              </a:spcAft>
              <a:buFont typeface="Wingdings 2"/>
              <a:buChar char=""/>
              <a:defRPr/>
            </a:pPr>
            <a:r>
              <a:rPr lang="en-US" sz="3000" dirty="0" smtClean="0"/>
              <a:t>Infection focused </a:t>
            </a:r>
            <a:r>
              <a:rPr lang="en-US" sz="3000" dirty="0"/>
              <a:t>in one area of the </a:t>
            </a:r>
            <a:r>
              <a:rPr lang="en-US" sz="3000" dirty="0" smtClean="0"/>
              <a:t>body (Foot)</a:t>
            </a:r>
          </a:p>
          <a:p>
            <a:pPr algn="just" rtl="0" fontAlgn="auto">
              <a:lnSpc>
                <a:spcPts val="3900"/>
              </a:lnSpc>
              <a:spcAft>
                <a:spcPts val="0"/>
              </a:spcAft>
              <a:buFont typeface="Wingdings 2"/>
              <a:buChar char=""/>
              <a:defRPr/>
            </a:pPr>
            <a:r>
              <a:rPr lang="en-AU" altLang="en-US" sz="3000" b="1" u="sng" dirty="0" smtClean="0">
                <a:solidFill>
                  <a:srgbClr val="7030A0"/>
                </a:solidFill>
              </a:rPr>
              <a:t>Distribution:</a:t>
            </a:r>
            <a:r>
              <a:rPr lang="en-AU" altLang="en-US" sz="3000" b="1" dirty="0" smtClean="0">
                <a:solidFill>
                  <a:srgbClr val="7030A0"/>
                </a:solidFill>
              </a:rPr>
              <a:t> </a:t>
            </a:r>
            <a:r>
              <a:rPr lang="en-AU" altLang="en-US" sz="3000" dirty="0" smtClean="0"/>
              <a:t>World-wide but most common in bare-footed populations in tropical sub- or regions</a:t>
            </a:r>
            <a:endParaRPr lang="en-US" sz="3000" dirty="0" smtClean="0"/>
          </a:p>
          <a:p>
            <a:pPr algn="just" rtl="0" fontAlgn="auto">
              <a:lnSpc>
                <a:spcPts val="3900"/>
              </a:lnSpc>
              <a:spcAft>
                <a:spcPts val="0"/>
              </a:spcAft>
              <a:buFont typeface="Wingdings 2"/>
              <a:buChar char=""/>
              <a:defRPr/>
            </a:pPr>
            <a:r>
              <a:rPr lang="en-AU" altLang="en-US" sz="3000" dirty="0" smtClean="0"/>
              <a:t>Characterized </a:t>
            </a:r>
            <a:r>
              <a:rPr lang="en-AU" altLang="en-US" sz="3000" dirty="0"/>
              <a:t>by draining sinuses, </a:t>
            </a:r>
            <a:r>
              <a:rPr lang="en-AU" altLang="en-US" sz="3000" dirty="0" smtClean="0"/>
              <a:t>granules (vary in size, colour &amp; degree of hardness) </a:t>
            </a:r>
            <a:r>
              <a:rPr lang="en-AU" altLang="en-US" sz="3000" dirty="0"/>
              <a:t>&amp; </a:t>
            </a:r>
            <a:r>
              <a:rPr lang="en-AU" altLang="en-US" sz="3000" dirty="0" smtClean="0"/>
              <a:t>tumefaction</a:t>
            </a:r>
            <a:endParaRPr lang="en-US" sz="3000" dirty="0" smtClean="0"/>
          </a:p>
          <a:p>
            <a:pPr marL="0" indent="0" algn="just" rtl="0" fontAlgn="auto">
              <a:lnSpc>
                <a:spcPts val="3900"/>
              </a:lnSpc>
              <a:spcAft>
                <a:spcPts val="0"/>
              </a:spcAft>
              <a:buFont typeface="Wingdings 2"/>
              <a:buNone/>
              <a:defRPr/>
            </a:pPr>
            <a:endParaRPr lang="en-US" sz="3000" dirty="0" smtClean="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437</a:t>
            </a:fld>
            <a:endParaRPr lang="ar-SA" altLang="en-US"/>
          </a:p>
        </p:txBody>
      </p:sp>
    </p:spTree>
  </p:cSld>
  <p:clrMapOvr>
    <a:masterClrMapping/>
  </p:clrMapOvr>
  <p:timing>
    <p:tnLst>
      <p:par>
        <p:cTn id="1" dur="indefinite" restart="never" nodeType="tmRoot"/>
      </p:par>
    </p:tn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763000" cy="838200"/>
          </a:xfrm>
        </p:spPr>
        <p:txBody>
          <a:bodyPr>
            <a:noAutofit/>
          </a:bodyPr>
          <a:lstStyle/>
          <a:p>
            <a:pPr algn="ctr" rtl="0" fontAlgn="auto">
              <a:spcAft>
                <a:spcPts val="0"/>
              </a:spcAft>
              <a:defRPr/>
            </a:pPr>
            <a:r>
              <a:rPr lang="en-US" sz="6000" b="1" dirty="0" err="1" smtClean="0">
                <a:solidFill>
                  <a:srgbClr val="FF0000"/>
                </a:solidFill>
              </a:rPr>
              <a:t>Mycetoma</a:t>
            </a:r>
            <a:endParaRPr lang="ar-SA" sz="6000" b="1" dirty="0">
              <a:solidFill>
                <a:srgbClr val="FF0000"/>
              </a:solidFill>
            </a:endParaRPr>
          </a:p>
        </p:txBody>
      </p:sp>
      <p:sp>
        <p:nvSpPr>
          <p:cNvPr id="67587" name="Content Placeholder 2"/>
          <p:cNvSpPr>
            <a:spLocks noGrp="1"/>
          </p:cNvSpPr>
          <p:nvPr>
            <p:ph idx="1"/>
          </p:nvPr>
        </p:nvSpPr>
        <p:spPr>
          <a:xfrm>
            <a:off x="304800" y="1219200"/>
            <a:ext cx="8686800" cy="5410200"/>
          </a:xfrm>
        </p:spPr>
        <p:txBody>
          <a:bodyPr/>
          <a:lstStyle/>
          <a:p>
            <a:pPr algn="just" rtl="0"/>
            <a:r>
              <a:rPr lang="en-AU" altLang="en-US" b="1" smtClean="0">
                <a:solidFill>
                  <a:srgbClr val="7030A0"/>
                </a:solidFill>
                <a:cs typeface="Tahoma" pitchFamily="34" charset="0"/>
              </a:rPr>
              <a:t>Mode of transmission</a:t>
            </a:r>
          </a:p>
          <a:p>
            <a:pPr lvl="1" algn="just" rtl="0"/>
            <a:r>
              <a:rPr lang="en-AU" altLang="en-US" sz="3200" smtClean="0">
                <a:cs typeface="Tahoma" pitchFamily="34" charset="0"/>
              </a:rPr>
              <a:t>Traumatic implantation of causative agent </a:t>
            </a:r>
          </a:p>
          <a:p>
            <a:pPr algn="just" rtl="0"/>
            <a:r>
              <a:rPr lang="en-US" b="1" smtClean="0">
                <a:solidFill>
                  <a:srgbClr val="7030A0"/>
                </a:solidFill>
                <a:cs typeface="Tahoma" pitchFamily="34" charset="0"/>
              </a:rPr>
              <a:t>Causative agent </a:t>
            </a:r>
            <a:r>
              <a:rPr lang="en-US" smtClean="0">
                <a:solidFill>
                  <a:schemeClr val="tx1"/>
                </a:solidFill>
                <a:cs typeface="Tahoma" pitchFamily="34" charset="0"/>
              </a:rPr>
              <a:t>(</a:t>
            </a:r>
            <a:r>
              <a:rPr lang="en-US" smtClean="0">
                <a:cs typeface="Tahoma" pitchFamily="34" charset="0"/>
              </a:rPr>
              <a:t>50% bacteria &amp; 50% fungi)</a:t>
            </a:r>
          </a:p>
          <a:p>
            <a:pPr algn="just" rtl="0"/>
            <a:r>
              <a:rPr lang="en-US" smtClean="0">
                <a:cs typeface="Tahoma" pitchFamily="34" charset="0"/>
              </a:rPr>
              <a:t>Soil-inhabiting bacteria (actinomycotic mycetoma or actinomycosis)</a:t>
            </a:r>
          </a:p>
          <a:p>
            <a:pPr lvl="1" algn="just" rtl="0"/>
            <a:r>
              <a:rPr lang="en-US" sz="3200" i="1" smtClean="0">
                <a:solidFill>
                  <a:srgbClr val="7030A0"/>
                </a:solidFill>
                <a:cs typeface="Tahoma" pitchFamily="34" charset="0"/>
              </a:rPr>
              <a:t>Actinomadura madurae, </a:t>
            </a:r>
            <a:r>
              <a:rPr lang="en-US" altLang="en-US" sz="3200" i="1" smtClean="0">
                <a:cs typeface="Tahoma" pitchFamily="34" charset="0"/>
              </a:rPr>
              <a:t>Actinomyces israelii</a:t>
            </a:r>
            <a:r>
              <a:rPr lang="en-US" sz="3200" smtClean="0">
                <a:cs typeface="Tahoma" pitchFamily="34" charset="0"/>
              </a:rPr>
              <a:t> and </a:t>
            </a:r>
            <a:r>
              <a:rPr lang="en-US" sz="3200" i="1" smtClean="0">
                <a:cs typeface="Tahoma" pitchFamily="34" charset="0"/>
              </a:rPr>
              <a:t>Nocardia brasiliensis</a:t>
            </a:r>
            <a:endParaRPr lang="en-US" sz="3200" smtClean="0">
              <a:cs typeface="Tahoma" pitchFamily="34" charset="0"/>
            </a:endParaRPr>
          </a:p>
          <a:p>
            <a:pPr algn="just" rtl="0"/>
            <a:r>
              <a:rPr lang="en-US" smtClean="0">
                <a:cs typeface="Tahoma" pitchFamily="34" charset="0"/>
              </a:rPr>
              <a:t>Soil-inhabiting fungi (eumycetoma)</a:t>
            </a:r>
          </a:p>
          <a:p>
            <a:pPr marL="800100" lvl="3" indent="-342900" algn="just" rtl="0">
              <a:buFont typeface="Wingdings 2" pitchFamily="18" charset="2"/>
              <a:buChar char=""/>
            </a:pPr>
            <a:r>
              <a:rPr lang="fr-FR" sz="3200" i="1" smtClean="0">
                <a:solidFill>
                  <a:srgbClr val="7030A0"/>
                </a:solidFill>
                <a:cs typeface="Tahoma" pitchFamily="34" charset="0"/>
              </a:rPr>
              <a:t>Madurella mycetomatis</a:t>
            </a:r>
            <a:r>
              <a:rPr lang="fr-FR" sz="3200" smtClean="0">
                <a:solidFill>
                  <a:srgbClr val="7030A0"/>
                </a:solidFill>
                <a:cs typeface="Tahoma" pitchFamily="34" charset="0"/>
              </a:rPr>
              <a:t> &amp; </a:t>
            </a:r>
            <a:r>
              <a:rPr lang="fr-FR" sz="3200" i="1" smtClean="0">
                <a:solidFill>
                  <a:srgbClr val="7030A0"/>
                </a:solidFill>
                <a:cs typeface="Tahoma" pitchFamily="34" charset="0"/>
              </a:rPr>
              <a:t>Madurella grisea</a:t>
            </a:r>
            <a:endParaRPr lang="en-US" sz="3200"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438</a:t>
            </a:fld>
            <a:endParaRPr lang="ar-SA" altLang="en-US"/>
          </a:p>
        </p:txBody>
      </p:sp>
    </p:spTree>
  </p:cSld>
  <p:clrMapOvr>
    <a:masterClrMapping/>
  </p:clrMapOvr>
  <p:timing>
    <p:tnLst>
      <p:par>
        <p:cTn id="1" dur="indefinite" restart="never" nodeType="tmRoot"/>
      </p:par>
    </p:tn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304800" y="0"/>
            <a:ext cx="8686800" cy="838200"/>
          </a:xfrm>
        </p:spPr>
        <p:txBody>
          <a:bodyPr>
            <a:noAutofit/>
          </a:bodyPr>
          <a:lstStyle/>
          <a:p>
            <a:pPr algn="ctr" rtl="0" fontAlgn="auto">
              <a:spcAft>
                <a:spcPts val="0"/>
              </a:spcAft>
              <a:defRPr/>
            </a:pPr>
            <a:r>
              <a:rPr lang="en-AU" sz="6000" b="1" dirty="0" smtClean="0">
                <a:solidFill>
                  <a:srgbClr val="FF0000"/>
                </a:solidFill>
                <a:latin typeface="Franklin Gothic Book" panose="020B0503020102020204" pitchFamily="34" charset="0"/>
              </a:rPr>
              <a:t>Treatment</a:t>
            </a:r>
            <a:endParaRPr lang="en-AU" sz="6000" b="1" dirty="0">
              <a:solidFill>
                <a:srgbClr val="FF0000"/>
              </a:solidFill>
              <a:latin typeface="Franklin Gothic Book" panose="020B0503020102020204" pitchFamily="34" charset="0"/>
            </a:endParaRPr>
          </a:p>
        </p:txBody>
      </p:sp>
      <p:sp>
        <p:nvSpPr>
          <p:cNvPr id="64515" name="Rectangle 3"/>
          <p:cNvSpPr>
            <a:spLocks noGrp="1" noChangeArrowheads="1"/>
          </p:cNvSpPr>
          <p:nvPr>
            <p:ph idx="1"/>
          </p:nvPr>
        </p:nvSpPr>
        <p:spPr>
          <a:xfrm>
            <a:off x="304800" y="1143000"/>
            <a:ext cx="8686800" cy="5486400"/>
          </a:xfrm>
        </p:spPr>
        <p:txBody>
          <a:bodyPr>
            <a:noAutofit/>
          </a:bodyPr>
          <a:lstStyle/>
          <a:p>
            <a:pPr marL="342900" lvl="1" indent="-342900" algn="just" rtl="0" fontAlgn="auto">
              <a:lnSpc>
                <a:spcPts val="3100"/>
              </a:lnSpc>
              <a:spcAft>
                <a:spcPts val="0"/>
              </a:spcAft>
              <a:buFont typeface="Wingdings 2"/>
              <a:buChar char=""/>
              <a:defRPr/>
            </a:pPr>
            <a:r>
              <a:rPr lang="en-US" sz="3000" dirty="0" smtClean="0"/>
              <a:t>Treatment for </a:t>
            </a:r>
            <a:r>
              <a:rPr lang="en-US" sz="3000" dirty="0" err="1" smtClean="0"/>
              <a:t>eumycetoma</a:t>
            </a:r>
            <a:r>
              <a:rPr lang="en-US" sz="3000" dirty="0" smtClean="0"/>
              <a:t> is less successful than for </a:t>
            </a:r>
            <a:r>
              <a:rPr lang="en-US" sz="3000" dirty="0" err="1" smtClean="0"/>
              <a:t>actinomycetoma</a:t>
            </a:r>
            <a:endParaRPr lang="en-AU" sz="3000" b="1" dirty="0" smtClean="0">
              <a:solidFill>
                <a:srgbClr val="7030A0"/>
              </a:solidFill>
            </a:endParaRPr>
          </a:p>
          <a:p>
            <a:pPr algn="just" rtl="0" fontAlgn="auto">
              <a:lnSpc>
                <a:spcPts val="3100"/>
              </a:lnSpc>
              <a:spcAft>
                <a:spcPts val="0"/>
              </a:spcAft>
              <a:buFont typeface="Wingdings 2"/>
              <a:buChar char=""/>
              <a:defRPr/>
            </a:pPr>
            <a:r>
              <a:rPr lang="en-AU" b="1" dirty="0" smtClean="0">
                <a:solidFill>
                  <a:srgbClr val="7030A0"/>
                </a:solidFill>
              </a:rPr>
              <a:t>EUMYCETOMA</a:t>
            </a:r>
          </a:p>
          <a:p>
            <a:pPr lvl="1" algn="just" rtl="0" fontAlgn="auto">
              <a:lnSpc>
                <a:spcPts val="3100"/>
              </a:lnSpc>
              <a:spcAft>
                <a:spcPts val="0"/>
              </a:spcAft>
              <a:buFont typeface="Wingdings 2"/>
              <a:buChar char=""/>
              <a:defRPr/>
            </a:pPr>
            <a:r>
              <a:rPr lang="en-US" sz="3000" dirty="0" smtClean="0"/>
              <a:t>surgical treatment is still usually required</a:t>
            </a:r>
          </a:p>
          <a:p>
            <a:pPr lvl="1" algn="just" rtl="0" fontAlgn="auto">
              <a:lnSpc>
                <a:spcPts val="3100"/>
              </a:lnSpc>
              <a:spcAft>
                <a:spcPts val="0"/>
              </a:spcAft>
              <a:buFont typeface="Wingdings 2"/>
              <a:buChar char=""/>
              <a:defRPr/>
            </a:pPr>
            <a:r>
              <a:rPr lang="en-US" sz="3000" dirty="0" err="1" smtClean="0"/>
              <a:t>Ketoconazole</a:t>
            </a:r>
            <a:r>
              <a:rPr lang="en-US" sz="3000" dirty="0" smtClean="0"/>
              <a:t> 400mg daily, </a:t>
            </a:r>
            <a:r>
              <a:rPr lang="en-US" sz="3000" dirty="0" err="1" smtClean="0"/>
              <a:t>itraconazole</a:t>
            </a:r>
            <a:r>
              <a:rPr lang="en-US" sz="3000" dirty="0" smtClean="0"/>
              <a:t> 300 mg daily &amp; IV </a:t>
            </a:r>
            <a:r>
              <a:rPr lang="en-US" sz="3000" dirty="0" err="1" smtClean="0"/>
              <a:t>amphotericin</a:t>
            </a:r>
            <a:r>
              <a:rPr lang="en-US" sz="3000" dirty="0" smtClean="0"/>
              <a:t> B 50 mg daily</a:t>
            </a:r>
          </a:p>
          <a:p>
            <a:pPr lvl="1" algn="just" rtl="0" fontAlgn="auto">
              <a:lnSpc>
                <a:spcPts val="3100"/>
              </a:lnSpc>
              <a:spcAft>
                <a:spcPts val="0"/>
              </a:spcAft>
              <a:buFont typeface="Wingdings 2"/>
              <a:buChar char=""/>
              <a:defRPr/>
            </a:pPr>
            <a:r>
              <a:rPr lang="en-US" sz="3000" dirty="0" smtClean="0"/>
              <a:t>Therapy is suggested for 1-2 years</a:t>
            </a:r>
            <a:endParaRPr lang="en-AU" sz="3000" dirty="0" smtClean="0"/>
          </a:p>
          <a:p>
            <a:pPr lvl="1" algn="just" rtl="0" fontAlgn="auto">
              <a:lnSpc>
                <a:spcPts val="3100"/>
              </a:lnSpc>
              <a:spcAft>
                <a:spcPts val="0"/>
              </a:spcAft>
              <a:buFont typeface="Wingdings 2"/>
              <a:buChar char=""/>
              <a:defRPr/>
            </a:pPr>
            <a:r>
              <a:rPr lang="en-AU" sz="3000" dirty="0" err="1" smtClean="0"/>
              <a:t>Flucytosine</a:t>
            </a:r>
            <a:r>
              <a:rPr lang="en-AU" sz="3000" dirty="0" smtClean="0"/>
              <a:t>, Topical </a:t>
            </a:r>
            <a:r>
              <a:rPr lang="en-AU" sz="3000" dirty="0" err="1"/>
              <a:t>nystatin</a:t>
            </a:r>
            <a:r>
              <a:rPr lang="en-AU" sz="3000" dirty="0"/>
              <a:t> </a:t>
            </a:r>
            <a:r>
              <a:rPr lang="en-AU" sz="3000" dirty="0" smtClean="0"/>
              <a:t>&amp; potassium iodide</a:t>
            </a:r>
            <a:endParaRPr lang="en-AU" sz="3000" dirty="0"/>
          </a:p>
          <a:p>
            <a:pPr marL="0" indent="0" algn="just" rtl="0" fontAlgn="auto">
              <a:lnSpc>
                <a:spcPts val="3100"/>
              </a:lnSpc>
              <a:spcAft>
                <a:spcPts val="0"/>
              </a:spcAft>
              <a:buFont typeface="Wingdings 2"/>
              <a:buChar char=""/>
              <a:defRPr/>
            </a:pPr>
            <a:r>
              <a:rPr lang="en-US" b="1" dirty="0" smtClean="0">
                <a:solidFill>
                  <a:srgbClr val="7030A0"/>
                </a:solidFill>
              </a:rPr>
              <a:t>ACTINOMYCOTIC MYCETOMA</a:t>
            </a:r>
          </a:p>
          <a:p>
            <a:pPr marL="0" indent="0" algn="just" rtl="0" fontAlgn="auto">
              <a:lnSpc>
                <a:spcPts val="3100"/>
              </a:lnSpc>
              <a:spcAft>
                <a:spcPts val="0"/>
              </a:spcAft>
              <a:buFont typeface="Wingdings 2"/>
              <a:buChar char=""/>
              <a:defRPr/>
            </a:pPr>
            <a:r>
              <a:rPr lang="en-US" sz="3000" dirty="0" smtClean="0"/>
              <a:t>Penicillin, gentamicin &amp; co-</a:t>
            </a:r>
            <a:r>
              <a:rPr lang="en-US" sz="3000" dirty="0" err="1" smtClean="0"/>
              <a:t>trimoxazole</a:t>
            </a:r>
            <a:r>
              <a:rPr lang="en-US" sz="3000" dirty="0" smtClean="0"/>
              <a:t> for 5 weeks</a:t>
            </a:r>
          </a:p>
          <a:p>
            <a:pPr marL="0" indent="0" algn="just" rtl="0" fontAlgn="auto">
              <a:lnSpc>
                <a:spcPts val="3100"/>
              </a:lnSpc>
              <a:spcAft>
                <a:spcPts val="0"/>
              </a:spcAft>
              <a:buFont typeface="Wingdings 2"/>
              <a:buChar char=""/>
              <a:defRPr/>
            </a:pPr>
            <a:r>
              <a:rPr lang="en-US" sz="3000" dirty="0" smtClean="0"/>
              <a:t>Followed by maintenance therapy with amoxicillin &amp; co-</a:t>
            </a:r>
            <a:r>
              <a:rPr lang="en-US" sz="3000" dirty="0" err="1" smtClean="0"/>
              <a:t>trimoxazole</a:t>
            </a:r>
            <a:endParaRPr lang="en-AU" sz="3000" dirty="0"/>
          </a:p>
          <a:p>
            <a:pPr algn="just" rtl="0" fontAlgn="auto">
              <a:lnSpc>
                <a:spcPts val="3100"/>
              </a:lnSpc>
              <a:spcAft>
                <a:spcPts val="0"/>
              </a:spcAft>
              <a:buFont typeface="Wingdings 2"/>
              <a:buChar char=""/>
              <a:defRPr/>
            </a:pPr>
            <a:endParaRPr lang="en-AU" sz="3000" dirty="0"/>
          </a:p>
        </p:txBody>
      </p:sp>
      <p:sp>
        <p:nvSpPr>
          <p:cNvPr id="3" name="Footer Placeholder 2"/>
          <p:cNvSpPr>
            <a:spLocks noGrp="1"/>
          </p:cNvSpPr>
          <p:nvPr>
            <p:ph type="ftr" sz="quarter" idx="11"/>
          </p:nvPr>
        </p:nvSpPr>
        <p:spPr/>
        <p:txBody>
          <a:bodyPr/>
          <a:lstStyle/>
          <a:p>
            <a:pPr>
              <a:defRPr/>
            </a:pPr>
            <a:endParaRPr lang="ar-SA" altLang="en-US"/>
          </a:p>
        </p:txBody>
      </p:sp>
      <p:sp>
        <p:nvSpPr>
          <p:cNvPr id="4" name="Slide Number Placeholder 3"/>
          <p:cNvSpPr>
            <a:spLocks noGrp="1"/>
          </p:cNvSpPr>
          <p:nvPr>
            <p:ph type="sldNum" sz="quarter" idx="12"/>
          </p:nvPr>
        </p:nvSpPr>
        <p:spPr/>
        <p:txBody>
          <a:bodyPr/>
          <a:lstStyle/>
          <a:p>
            <a:pPr>
              <a:defRPr/>
            </a:pPr>
            <a:fld id="{C287EF3D-C1FC-4F10-AE9B-1D6812EA5E84}" type="slidenum">
              <a:rPr lang="ar-SA" altLang="en-US" smtClean="0"/>
              <a:pPr>
                <a:defRPr/>
              </a:pPr>
              <a:t>439</a:t>
            </a:fld>
            <a:endParaRPr lang="ar-SA" altLang="en-US"/>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Content Placeholder 1"/>
          <p:cNvSpPr>
            <a:spLocks noGrp="1"/>
          </p:cNvSpPr>
          <p:nvPr>
            <p:ph idx="1"/>
          </p:nvPr>
        </p:nvSpPr>
        <p:spPr>
          <a:xfrm>
            <a:off x="152400" y="533400"/>
            <a:ext cx="8686800" cy="5943600"/>
          </a:xfrm>
        </p:spPr>
        <p:txBody>
          <a:bodyPr/>
          <a:lstStyle/>
          <a:p>
            <a:pPr algn="just" eaLnBrk="1" hangingPunct="1">
              <a:defRPr/>
            </a:pPr>
            <a:r>
              <a:rPr lang="en-US" altLang="en-US" sz="4000" b="1" dirty="0" smtClean="0">
                <a:solidFill>
                  <a:srgbClr val="FF0000"/>
                </a:solidFill>
                <a:latin typeface="+mj-lt"/>
                <a:cs typeface="Arial" pitchFamily="34" charset="0"/>
              </a:rPr>
              <a:t>Infection involves the following : </a:t>
            </a:r>
          </a:p>
          <a:p>
            <a:pPr marL="971550" lvl="1" indent="-514350" algn="just" eaLnBrk="1" hangingPunct="1">
              <a:buFont typeface="Calibri" pitchFamily="34" charset="0"/>
              <a:buAutoNum type="arabicPeriod"/>
              <a:defRPr/>
            </a:pPr>
            <a:r>
              <a:rPr lang="en-US" altLang="en-US" sz="3200" b="1" dirty="0" smtClean="0">
                <a:solidFill>
                  <a:srgbClr val="7030A0"/>
                </a:solidFill>
                <a:cs typeface="Arial" pitchFamily="34" charset="0"/>
              </a:rPr>
              <a:t>Source</a:t>
            </a:r>
            <a:r>
              <a:rPr lang="en-US" altLang="en-US" sz="3200" dirty="0" smtClean="0">
                <a:cs typeface="Arial" pitchFamily="34" charset="0"/>
              </a:rPr>
              <a:t> or </a:t>
            </a:r>
            <a:r>
              <a:rPr lang="en-US" altLang="en-US" sz="3200" dirty="0" smtClean="0">
                <a:solidFill>
                  <a:srgbClr val="7030A0"/>
                </a:solidFill>
                <a:cs typeface="Arial" pitchFamily="34" charset="0"/>
              </a:rPr>
              <a:t>reservoir</a:t>
            </a:r>
            <a:r>
              <a:rPr lang="en-US" altLang="en-US" sz="3200" dirty="0" smtClean="0">
                <a:cs typeface="Arial" pitchFamily="34" charset="0"/>
              </a:rPr>
              <a:t> of infectious agent</a:t>
            </a:r>
          </a:p>
          <a:p>
            <a:pPr marL="971550" lvl="1" indent="-514350" algn="just" eaLnBrk="1" hangingPunct="1">
              <a:buFont typeface="Calibri" pitchFamily="34" charset="0"/>
              <a:buAutoNum type="arabicPeriod"/>
              <a:defRPr/>
            </a:pPr>
            <a:r>
              <a:rPr lang="en-US" altLang="en-US" sz="3200" b="1" dirty="0" smtClean="0">
                <a:solidFill>
                  <a:srgbClr val="7030A0"/>
                </a:solidFill>
                <a:cs typeface="Arial" pitchFamily="34" charset="0"/>
              </a:rPr>
              <a:t>Transmission</a:t>
            </a:r>
            <a:r>
              <a:rPr lang="en-US" altLang="en-US" sz="3200" dirty="0" smtClean="0">
                <a:cs typeface="Arial" pitchFamily="34" charset="0"/>
              </a:rPr>
              <a:t> of the infectious agent from the source to the host </a:t>
            </a:r>
          </a:p>
          <a:p>
            <a:pPr marL="971550" lvl="1" indent="-514350" algn="just" eaLnBrk="1" hangingPunct="1">
              <a:buFont typeface="Calibri" pitchFamily="34" charset="0"/>
              <a:buAutoNum type="arabicPeriod"/>
              <a:defRPr/>
            </a:pPr>
            <a:r>
              <a:rPr lang="en-US" altLang="en-US" sz="3200" b="1" dirty="0" smtClean="0">
                <a:solidFill>
                  <a:srgbClr val="7030A0"/>
                </a:solidFill>
                <a:cs typeface="Arial" pitchFamily="34" charset="0"/>
              </a:rPr>
              <a:t>Susceptible host</a:t>
            </a:r>
          </a:p>
          <a:p>
            <a:pPr marL="971550" lvl="1" indent="-514350" algn="just" eaLnBrk="1" hangingPunct="1">
              <a:defRPr/>
            </a:pPr>
            <a:r>
              <a:rPr lang="en-US" altLang="en-US" sz="3200" dirty="0" smtClean="0">
                <a:cs typeface="Arial" pitchFamily="34" charset="0"/>
              </a:rPr>
              <a:t>Portal of entry of the agent in the host, its localization, multiplication and finally host-parasite interactions which result in either </a:t>
            </a:r>
          </a:p>
          <a:p>
            <a:pPr marL="1371600" lvl="2" indent="-514350" algn="just" eaLnBrk="1" hangingPunct="1">
              <a:defRPr/>
            </a:pPr>
            <a:r>
              <a:rPr lang="en-US" altLang="en-US" sz="3200" dirty="0" smtClean="0">
                <a:cs typeface="Arial" pitchFamily="34" charset="0"/>
              </a:rPr>
              <a:t>Destruction of the agent or</a:t>
            </a:r>
          </a:p>
          <a:p>
            <a:pPr marL="1371600" lvl="2" indent="-514350" eaLnBrk="1" hangingPunct="1">
              <a:defRPr/>
            </a:pPr>
            <a:r>
              <a:rPr lang="en-US" altLang="en-US" sz="3200" dirty="0" smtClean="0">
                <a:cs typeface="Arial" pitchFamily="34" charset="0"/>
              </a:rPr>
              <a:t>Infectious disease</a:t>
            </a:r>
            <a:br>
              <a:rPr lang="en-US" altLang="en-US" sz="3200" dirty="0" smtClean="0">
                <a:cs typeface="Arial" pitchFamily="34" charset="0"/>
              </a:rPr>
            </a:br>
            <a:r>
              <a:rPr lang="en-US" altLang="en-US" sz="3200" dirty="0" smtClean="0">
                <a:cs typeface="Arial" pitchFamily="34" charset="0"/>
              </a:rPr>
              <a:t/>
            </a:r>
            <a:br>
              <a:rPr lang="en-US" altLang="en-US" sz="3200" dirty="0" smtClean="0">
                <a:cs typeface="Arial" pitchFamily="34" charset="0"/>
              </a:rPr>
            </a:br>
            <a:endParaRPr lang="en-US" altLang="en-US" sz="3200" dirty="0" smtClean="0">
              <a:cs typeface="Arial" pitchFamily="34" charset="0"/>
            </a:endParaRPr>
          </a:p>
        </p:txBody>
      </p:sp>
      <p:sp>
        <p:nvSpPr>
          <p:cNvPr id="63492"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3493" name="Slide Number Placeholder 3"/>
          <p:cNvSpPr>
            <a:spLocks noGrp="1"/>
          </p:cNvSpPr>
          <p:nvPr>
            <p:ph type="sldNum" sz="quarter" idx="12"/>
          </p:nvPr>
        </p:nvSpPr>
        <p:spPr bwMode="auto">
          <a:noFill/>
          <a:ln>
            <a:miter lim="800000"/>
            <a:headEnd/>
            <a:tailEnd/>
          </a:ln>
        </p:spPr>
        <p:txBody>
          <a:bodyPr/>
          <a:lstStyle/>
          <a:p>
            <a:fld id="{F3460CA9-F057-4962-9194-AA1970F0CC7D}" type="slidenum">
              <a:rPr lang="ar-SA" altLang="en-US" smtClean="0">
                <a:cs typeface="Calibri" pitchFamily="34" charset="0"/>
              </a:rPr>
              <a:pPr/>
              <a:t>44</a:t>
            </a:fld>
            <a:endParaRPr lang="ar-SA" altLang="en-US" smtClean="0">
              <a:cs typeface="Calibri" pitchFamily="34" charset="0"/>
            </a:endParaRPr>
          </a:p>
        </p:txBody>
      </p:sp>
    </p:spTree>
    <p:extLst>
      <p:ext uri="{BB962C8B-B14F-4D97-AF65-F5344CB8AC3E}">
        <p14:creationId xmlns:p14="http://schemas.microsoft.com/office/powerpoint/2010/main" val="1030056465"/>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noAutofit/>
          </a:bodyPr>
          <a:lstStyle/>
          <a:p>
            <a:pPr algn="ctr" rtl="0" fontAlgn="auto">
              <a:spcAft>
                <a:spcPts val="0"/>
              </a:spcAft>
              <a:defRPr/>
            </a:pPr>
            <a:r>
              <a:rPr lang="en-US" sz="6000" b="1" dirty="0" smtClean="0">
                <a:solidFill>
                  <a:srgbClr val="FF0000"/>
                </a:solidFill>
              </a:rPr>
              <a:t>Systemic Mycoses </a:t>
            </a:r>
            <a:endParaRPr lang="ar-SA" sz="6000" b="1" dirty="0">
              <a:solidFill>
                <a:srgbClr val="FF0000"/>
              </a:solidFill>
            </a:endParaRPr>
          </a:p>
        </p:txBody>
      </p:sp>
      <p:sp>
        <p:nvSpPr>
          <p:cNvPr id="3" name="Content Placeholder 2"/>
          <p:cNvSpPr>
            <a:spLocks noGrp="1"/>
          </p:cNvSpPr>
          <p:nvPr>
            <p:ph idx="1"/>
          </p:nvPr>
        </p:nvSpPr>
        <p:spPr>
          <a:xfrm>
            <a:off x="304800" y="1447800"/>
            <a:ext cx="8686800" cy="5257800"/>
          </a:xfrm>
        </p:spPr>
        <p:txBody>
          <a:bodyPr>
            <a:noAutofit/>
          </a:bodyPr>
          <a:lstStyle/>
          <a:p>
            <a:pPr algn="just" rtl="0" fontAlgn="auto">
              <a:lnSpc>
                <a:spcPts val="4700"/>
              </a:lnSpc>
              <a:spcAft>
                <a:spcPts val="0"/>
              </a:spcAft>
              <a:buFont typeface="Wingdings 2"/>
              <a:buChar char=""/>
              <a:defRPr/>
            </a:pPr>
            <a:r>
              <a:rPr lang="en-US" dirty="0" smtClean="0"/>
              <a:t>Invasive infections of the internal organs with the organism gaining entry by;</a:t>
            </a:r>
          </a:p>
          <a:p>
            <a:pPr lvl="1" algn="just" rtl="0" fontAlgn="auto">
              <a:lnSpc>
                <a:spcPts val="4700"/>
              </a:lnSpc>
              <a:spcAft>
                <a:spcPts val="0"/>
              </a:spcAft>
              <a:buFont typeface="Wingdings 2"/>
              <a:buChar char=""/>
              <a:defRPr/>
            </a:pPr>
            <a:r>
              <a:rPr lang="en-US" sz="3200" dirty="0" smtClean="0"/>
              <a:t>Lungs, GIT or through intravenous lines</a:t>
            </a:r>
          </a:p>
          <a:p>
            <a:pPr algn="just" rtl="0" fontAlgn="auto">
              <a:lnSpc>
                <a:spcPts val="4700"/>
              </a:lnSpc>
              <a:spcAft>
                <a:spcPts val="0"/>
              </a:spcAft>
              <a:buFont typeface="Wingdings 2"/>
              <a:buChar char=""/>
              <a:defRPr/>
            </a:pPr>
            <a:r>
              <a:rPr lang="en-US" dirty="0" smtClean="0"/>
              <a:t>They may be caused by: </a:t>
            </a:r>
          </a:p>
          <a:p>
            <a:pPr marL="971550" lvl="1" indent="-514350" algn="just" rtl="0" fontAlgn="auto">
              <a:lnSpc>
                <a:spcPts val="4700"/>
              </a:lnSpc>
              <a:spcAft>
                <a:spcPts val="0"/>
              </a:spcAft>
              <a:buFont typeface="+mj-lt"/>
              <a:buAutoNum type="arabicPeriod"/>
              <a:defRPr/>
            </a:pPr>
            <a:r>
              <a:rPr lang="en-US" sz="3200" b="1" dirty="0" smtClean="0">
                <a:solidFill>
                  <a:srgbClr val="7030A0"/>
                </a:solidFill>
              </a:rPr>
              <a:t>Primary (TRUE) pathogenic fungi</a:t>
            </a:r>
          </a:p>
          <a:p>
            <a:pPr marL="971550" lvl="1" indent="-514350" algn="just" rtl="0" fontAlgn="auto">
              <a:lnSpc>
                <a:spcPts val="4700"/>
              </a:lnSpc>
              <a:spcAft>
                <a:spcPts val="0"/>
              </a:spcAft>
              <a:buFont typeface="+mj-lt"/>
              <a:buAutoNum type="arabicPeriod"/>
              <a:defRPr/>
            </a:pPr>
            <a:r>
              <a:rPr lang="en-US" sz="3200" b="1" dirty="0" smtClean="0">
                <a:solidFill>
                  <a:srgbClr val="7030A0"/>
                </a:solidFill>
              </a:rPr>
              <a:t>Opportunistic fungi </a:t>
            </a:r>
            <a:r>
              <a:rPr lang="en-US" sz="3200" dirty="0" smtClean="0"/>
              <a:t>that are of marginal pathogenicity but can infect the </a:t>
            </a:r>
            <a:r>
              <a:rPr lang="en-US" sz="3200" dirty="0" err="1" smtClean="0"/>
              <a:t>immunocompromised</a:t>
            </a:r>
            <a:r>
              <a:rPr lang="en-US" sz="3200" dirty="0" smtClean="0"/>
              <a:t> host</a:t>
            </a:r>
            <a:endParaRPr lang="ar-SA" dirty="0"/>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440</a:t>
            </a:fld>
            <a:endParaRPr lang="ar-SA" altLang="en-US"/>
          </a:p>
        </p:txBody>
      </p:sp>
    </p:spTree>
  </p:cSld>
  <p:clrMapOvr>
    <a:masterClrMapping/>
  </p:clrMapOvr>
  <p:timing>
    <p:tnLst>
      <p:par>
        <p:cTn id="1" dur="indefinite" restart="never" nodeType="tmRoot"/>
      </p:par>
    </p:tn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lstStyle/>
          <a:p>
            <a:pPr algn="ctr" rtl="0" fontAlgn="auto">
              <a:spcAft>
                <a:spcPts val="0"/>
              </a:spcAft>
              <a:defRPr/>
            </a:pPr>
            <a:r>
              <a:rPr lang="en-US" sz="4800" b="1" dirty="0" smtClean="0">
                <a:solidFill>
                  <a:srgbClr val="FF0000"/>
                </a:solidFill>
              </a:rPr>
              <a:t>I. Primary Pathogenic Fungi</a:t>
            </a:r>
            <a:endParaRPr lang="ar-SA" sz="4800" dirty="0">
              <a:solidFill>
                <a:srgbClr val="FF0000"/>
              </a:solidFill>
            </a:endParaRPr>
          </a:p>
        </p:txBody>
      </p:sp>
      <p:sp>
        <p:nvSpPr>
          <p:cNvPr id="70659" name="Content Placeholder 2"/>
          <p:cNvSpPr>
            <a:spLocks noGrp="1"/>
          </p:cNvSpPr>
          <p:nvPr>
            <p:ph idx="1"/>
          </p:nvPr>
        </p:nvSpPr>
        <p:spPr>
          <a:xfrm>
            <a:off x="228600" y="1447800"/>
            <a:ext cx="8763000" cy="4953000"/>
          </a:xfrm>
        </p:spPr>
        <p:txBody>
          <a:bodyPr/>
          <a:lstStyle/>
          <a:p>
            <a:pPr algn="just" rtl="0">
              <a:lnSpc>
                <a:spcPts val="4300"/>
              </a:lnSpc>
            </a:pPr>
            <a:r>
              <a:rPr lang="en-US" sz="3000" b="1" smtClean="0">
                <a:solidFill>
                  <a:srgbClr val="7030A0"/>
                </a:solidFill>
                <a:cs typeface="Tahoma" pitchFamily="34" charset="0"/>
              </a:rPr>
              <a:t>Histoplasma capsulatum </a:t>
            </a:r>
            <a:r>
              <a:rPr lang="en-US" sz="3000" b="1" smtClean="0">
                <a:solidFill>
                  <a:srgbClr val="00B0F0"/>
                </a:solidFill>
                <a:cs typeface="Tahoma" pitchFamily="34" charset="0"/>
              </a:rPr>
              <a:t>(Histoplasmosis )</a:t>
            </a:r>
          </a:p>
          <a:p>
            <a:pPr algn="just" rtl="0">
              <a:lnSpc>
                <a:spcPts val="4300"/>
              </a:lnSpc>
            </a:pPr>
            <a:r>
              <a:rPr lang="en-US" sz="3000" b="1" smtClean="0">
                <a:solidFill>
                  <a:srgbClr val="7030A0"/>
                </a:solidFill>
                <a:cs typeface="Tahoma" pitchFamily="34" charset="0"/>
              </a:rPr>
              <a:t>Blastomyces dermatidis </a:t>
            </a:r>
            <a:r>
              <a:rPr lang="en-US" sz="3000" b="1" smtClean="0">
                <a:solidFill>
                  <a:srgbClr val="00B0F0"/>
                </a:solidFill>
                <a:cs typeface="Tahoma" pitchFamily="34" charset="0"/>
              </a:rPr>
              <a:t>(Blastomycosis )</a:t>
            </a:r>
          </a:p>
          <a:p>
            <a:pPr algn="just" rtl="0">
              <a:lnSpc>
                <a:spcPts val="4300"/>
              </a:lnSpc>
            </a:pPr>
            <a:r>
              <a:rPr lang="en-US" sz="3000" b="1" smtClean="0">
                <a:solidFill>
                  <a:srgbClr val="7030A0"/>
                </a:solidFill>
                <a:cs typeface="Tahoma" pitchFamily="34" charset="0"/>
              </a:rPr>
              <a:t>Coccidioides immitis </a:t>
            </a:r>
            <a:r>
              <a:rPr lang="en-US" sz="3000" b="1" smtClean="0">
                <a:solidFill>
                  <a:srgbClr val="00B0F0"/>
                </a:solidFill>
                <a:cs typeface="Tahoma" pitchFamily="34" charset="0"/>
              </a:rPr>
              <a:t>(Coccidiomycosis)</a:t>
            </a:r>
          </a:p>
          <a:p>
            <a:pPr algn="just" rtl="0">
              <a:lnSpc>
                <a:spcPts val="4300"/>
              </a:lnSpc>
            </a:pPr>
            <a:r>
              <a:rPr lang="en-US" sz="2800" b="1" smtClean="0">
                <a:solidFill>
                  <a:srgbClr val="7030A0"/>
                </a:solidFill>
                <a:cs typeface="Tahoma" pitchFamily="34" charset="0"/>
              </a:rPr>
              <a:t>Paracoccidioides brasiliensis </a:t>
            </a:r>
            <a:r>
              <a:rPr lang="en-US" sz="2800" b="1" smtClean="0">
                <a:solidFill>
                  <a:srgbClr val="00B0F0"/>
                </a:solidFill>
                <a:cs typeface="Tahoma" pitchFamily="34" charset="0"/>
              </a:rPr>
              <a:t>(</a:t>
            </a:r>
            <a:r>
              <a:rPr lang="en-US" sz="2800" smtClean="0">
                <a:solidFill>
                  <a:srgbClr val="00B0F0"/>
                </a:solidFill>
                <a:cs typeface="Tahoma" pitchFamily="34" charset="0"/>
              </a:rPr>
              <a:t>paracoccidioidomycosis)</a:t>
            </a:r>
          </a:p>
          <a:p>
            <a:pPr algn="just" rtl="0">
              <a:lnSpc>
                <a:spcPts val="4300"/>
              </a:lnSpc>
            </a:pPr>
            <a:r>
              <a:rPr lang="en-US" altLang="en-US" smtClean="0">
                <a:cs typeface="Tahoma" pitchFamily="34" charset="0"/>
              </a:rPr>
              <a:t>Dimorphic fungi normally found in soil</a:t>
            </a:r>
          </a:p>
          <a:p>
            <a:pPr algn="just" rtl="0">
              <a:lnSpc>
                <a:spcPts val="4300"/>
              </a:lnSpc>
            </a:pPr>
            <a:r>
              <a:rPr lang="en-US" smtClean="0">
                <a:cs typeface="Tahoma" pitchFamily="34" charset="0"/>
              </a:rPr>
              <a:t>Infection occurs in previously healthy persons</a:t>
            </a:r>
          </a:p>
          <a:p>
            <a:pPr algn="just" rtl="0">
              <a:lnSpc>
                <a:spcPts val="4300"/>
              </a:lnSpc>
            </a:pPr>
            <a:r>
              <a:rPr lang="en-US" smtClean="0">
                <a:cs typeface="Tahoma" pitchFamily="34" charset="0"/>
              </a:rPr>
              <a:t>Arises through the respiratory route (inhalation)</a:t>
            </a:r>
          </a:p>
          <a:p>
            <a:pPr algn="just" rtl="0">
              <a:lnSpc>
                <a:spcPts val="4300"/>
              </a:lnSpc>
            </a:pPr>
            <a:endParaRPr lang="en-US"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441</a:t>
            </a:fld>
            <a:endParaRPr lang="ar-SA" altLang="en-US"/>
          </a:p>
        </p:txBody>
      </p:sp>
    </p:spTree>
  </p:cSld>
  <p:clrMapOvr>
    <a:masterClrMapping/>
  </p:clrMapOvr>
  <p:timing>
    <p:tnLst>
      <p:par>
        <p:cTn id="1" dur="indefinite" restart="never" nodeType="tmRoot"/>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rtl="0" fontAlgn="auto">
              <a:spcAft>
                <a:spcPts val="0"/>
              </a:spcAft>
              <a:defRPr/>
            </a:pPr>
            <a:r>
              <a:rPr lang="en-US" sz="6000" b="1" dirty="0" err="1" smtClean="0">
                <a:solidFill>
                  <a:srgbClr val="FF0000"/>
                </a:solidFill>
              </a:rPr>
              <a:t>Histoplasmosis</a:t>
            </a:r>
            <a:endParaRPr lang="ar-SA" sz="6000" dirty="0">
              <a:solidFill>
                <a:srgbClr val="FF0000"/>
              </a:solidFill>
            </a:endParaRPr>
          </a:p>
        </p:txBody>
      </p:sp>
      <p:sp>
        <p:nvSpPr>
          <p:cNvPr id="71683" name="Content Placeholder 2"/>
          <p:cNvSpPr>
            <a:spLocks noGrp="1"/>
          </p:cNvSpPr>
          <p:nvPr>
            <p:ph idx="1"/>
          </p:nvPr>
        </p:nvSpPr>
        <p:spPr>
          <a:xfrm>
            <a:off x="304800" y="1066800"/>
            <a:ext cx="8686800" cy="5638800"/>
          </a:xfrm>
        </p:spPr>
        <p:txBody>
          <a:bodyPr/>
          <a:lstStyle/>
          <a:p>
            <a:pPr algn="just" rtl="0">
              <a:lnSpc>
                <a:spcPct val="150000"/>
              </a:lnSpc>
            </a:pPr>
            <a:r>
              <a:rPr lang="en-US" smtClean="0">
                <a:cs typeface="Tahoma" pitchFamily="34" charset="0"/>
              </a:rPr>
              <a:t>Caused by dimorphic </a:t>
            </a:r>
            <a:r>
              <a:rPr lang="en-US" b="1" i="1" smtClean="0">
                <a:solidFill>
                  <a:srgbClr val="7030A0"/>
                </a:solidFill>
                <a:cs typeface="Tahoma" pitchFamily="34" charset="0"/>
              </a:rPr>
              <a:t>Histoplasma capsulatum</a:t>
            </a:r>
            <a:endParaRPr lang="en-US" sz="2800" b="1" smtClean="0">
              <a:solidFill>
                <a:srgbClr val="7030A0"/>
              </a:solidFill>
              <a:cs typeface="Tahoma" pitchFamily="34" charset="0"/>
            </a:endParaRPr>
          </a:p>
          <a:p>
            <a:pPr algn="just" rtl="0">
              <a:lnSpc>
                <a:spcPct val="150000"/>
              </a:lnSpc>
            </a:pPr>
            <a:r>
              <a:rPr lang="en-US" i="1" smtClean="0">
                <a:cs typeface="Tahoma" pitchFamily="34" charset="0"/>
              </a:rPr>
              <a:t>H. capsulatum </a:t>
            </a:r>
            <a:r>
              <a:rPr lang="en-US" smtClean="0">
                <a:cs typeface="Tahoma" pitchFamily="34" charset="0"/>
              </a:rPr>
              <a:t>is endemic in many parts of the world including North and South America</a:t>
            </a:r>
            <a:endParaRPr lang="en-US" sz="2800" smtClean="0">
              <a:cs typeface="Tahoma" pitchFamily="34" charset="0"/>
            </a:endParaRPr>
          </a:p>
          <a:p>
            <a:pPr algn="just" rtl="0">
              <a:lnSpc>
                <a:spcPct val="150000"/>
              </a:lnSpc>
            </a:pPr>
            <a:r>
              <a:rPr lang="en-US" smtClean="0">
                <a:cs typeface="Tahoma" pitchFamily="34" charset="0"/>
              </a:rPr>
              <a:t>It is found in the soil and growth is enhanced by the presence of bird and bat excreta</a:t>
            </a:r>
          </a:p>
          <a:p>
            <a:pPr algn="just" rtl="0">
              <a:lnSpc>
                <a:spcPct val="150000"/>
              </a:lnSpc>
            </a:pPr>
            <a:r>
              <a:rPr lang="en-US" smtClean="0">
                <a:cs typeface="Tahoma" pitchFamily="34" charset="0"/>
              </a:rPr>
              <a:t>Environments containing such material are often implicated as sources of human infection </a:t>
            </a:r>
            <a:endParaRPr lang="en-US" sz="2800"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442</a:t>
            </a:fld>
            <a:endParaRPr lang="ar-SA" altLang="en-US"/>
          </a:p>
        </p:txBody>
      </p:sp>
    </p:spTree>
  </p:cSld>
  <p:clrMapOvr>
    <a:masterClrMapping/>
  </p:clrMapOvr>
  <p:timing>
    <p:tnLst>
      <p:par>
        <p:cTn id="1" dur="indefinite" restart="never" nodeType="tmRoot"/>
      </p:par>
    </p:tn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686800" cy="838200"/>
          </a:xfrm>
        </p:spPr>
        <p:txBody>
          <a:bodyPr>
            <a:noAutofit/>
          </a:bodyPr>
          <a:lstStyle/>
          <a:p>
            <a:pPr algn="ctr" rtl="0" fontAlgn="auto">
              <a:spcAft>
                <a:spcPts val="0"/>
              </a:spcAft>
              <a:defRPr/>
            </a:pPr>
            <a:r>
              <a:rPr lang="en-US" sz="6000" b="1" dirty="0" err="1" smtClean="0">
                <a:solidFill>
                  <a:srgbClr val="FF0000"/>
                </a:solidFill>
              </a:rPr>
              <a:t>Histoplasmosis</a:t>
            </a:r>
            <a:endParaRPr lang="ar-SA" sz="6000" dirty="0">
              <a:solidFill>
                <a:srgbClr val="FF0000"/>
              </a:solidFill>
            </a:endParaRPr>
          </a:p>
        </p:txBody>
      </p:sp>
      <p:sp>
        <p:nvSpPr>
          <p:cNvPr id="72707" name="Content Placeholder 2"/>
          <p:cNvSpPr>
            <a:spLocks noGrp="1"/>
          </p:cNvSpPr>
          <p:nvPr>
            <p:ph idx="1"/>
          </p:nvPr>
        </p:nvSpPr>
        <p:spPr>
          <a:xfrm>
            <a:off x="304800" y="1066800"/>
            <a:ext cx="8686800" cy="5638800"/>
          </a:xfrm>
        </p:spPr>
        <p:txBody>
          <a:bodyPr/>
          <a:lstStyle/>
          <a:p>
            <a:pPr algn="just" rtl="0">
              <a:lnSpc>
                <a:spcPct val="150000"/>
              </a:lnSpc>
            </a:pPr>
            <a:r>
              <a:rPr lang="en-US" smtClean="0">
                <a:cs typeface="Tahoma" pitchFamily="34" charset="0"/>
              </a:rPr>
              <a:t>Lungs are the main site of infection but dissemination to liver, heart &amp; CNS can occur. </a:t>
            </a:r>
          </a:p>
          <a:p>
            <a:pPr algn="just" rtl="0">
              <a:lnSpc>
                <a:spcPct val="150000"/>
              </a:lnSpc>
            </a:pPr>
            <a:r>
              <a:rPr lang="en-US" smtClean="0">
                <a:cs typeface="Tahoma" pitchFamily="34" charset="0"/>
              </a:rPr>
              <a:t>Pulmonary infection can resemble symptoms seen in tuberculosis</a:t>
            </a:r>
          </a:p>
          <a:p>
            <a:pPr algn="just" rtl="0">
              <a:lnSpc>
                <a:spcPct val="150000"/>
              </a:lnSpc>
            </a:pPr>
            <a:r>
              <a:rPr lang="en-US" b="1" smtClean="0">
                <a:solidFill>
                  <a:srgbClr val="7030A0"/>
                </a:solidFill>
                <a:cs typeface="Tahoma" pitchFamily="34" charset="0"/>
              </a:rPr>
              <a:t>Treatment:</a:t>
            </a:r>
          </a:p>
          <a:p>
            <a:pPr lvl="1" algn="just" rtl="0">
              <a:lnSpc>
                <a:spcPct val="150000"/>
              </a:lnSpc>
            </a:pPr>
            <a:r>
              <a:rPr lang="en-US" sz="3200" smtClean="0">
                <a:cs typeface="Tahoma" pitchFamily="34" charset="0"/>
              </a:rPr>
              <a:t>Amphotericin B</a:t>
            </a:r>
          </a:p>
          <a:p>
            <a:pPr lvl="1" algn="just" rtl="0">
              <a:lnSpc>
                <a:spcPct val="150000"/>
              </a:lnSpc>
            </a:pPr>
            <a:r>
              <a:rPr lang="en-US" sz="3200" smtClean="0">
                <a:cs typeface="Tahoma" pitchFamily="34" charset="0"/>
              </a:rPr>
              <a:t>Ketoconazole and other new azoles </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443</a:t>
            </a:fld>
            <a:endParaRPr lang="ar-SA" altLang="en-US"/>
          </a:p>
        </p:txBody>
      </p:sp>
    </p:spTree>
  </p:cSld>
  <p:clrMapOvr>
    <a:masterClrMapping/>
  </p:clrMapOvr>
  <p:timing>
    <p:tnLst>
      <p:par>
        <p:cTn id="1" dur="indefinite" restart="never" nodeType="tmRoot"/>
      </p:par>
    </p:tn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algn="ctr" fontAlgn="auto">
              <a:spcAft>
                <a:spcPts val="0"/>
              </a:spcAft>
              <a:defRPr/>
            </a:pPr>
            <a:r>
              <a:rPr lang="en-US" sz="6000" b="1" dirty="0" smtClean="0">
                <a:solidFill>
                  <a:srgbClr val="FF0000"/>
                </a:solidFill>
              </a:rPr>
              <a:t>II. Opportunistic Fungi</a:t>
            </a:r>
            <a:endParaRPr lang="ar-SA" sz="6000" dirty="0">
              <a:solidFill>
                <a:srgbClr val="FF0000"/>
              </a:solidFill>
            </a:endParaRPr>
          </a:p>
        </p:txBody>
      </p:sp>
      <p:sp>
        <p:nvSpPr>
          <p:cNvPr id="73731" name="Content Placeholder 2"/>
          <p:cNvSpPr>
            <a:spLocks noGrp="1"/>
          </p:cNvSpPr>
          <p:nvPr>
            <p:ph idx="1"/>
          </p:nvPr>
        </p:nvSpPr>
        <p:spPr>
          <a:xfrm>
            <a:off x="304800" y="1066800"/>
            <a:ext cx="8686800" cy="5638800"/>
          </a:xfrm>
        </p:spPr>
        <p:txBody>
          <a:bodyPr/>
          <a:lstStyle/>
          <a:p>
            <a:pPr algn="just" rtl="0">
              <a:lnSpc>
                <a:spcPct val="150000"/>
              </a:lnSpc>
            </a:pPr>
            <a:r>
              <a:rPr lang="en-US" sz="3000" smtClean="0">
                <a:cs typeface="Tahoma" pitchFamily="34" charset="0"/>
              </a:rPr>
              <a:t> Patients usually have some serious immune or metabolic defect, or have undergone surgery </a:t>
            </a:r>
          </a:p>
          <a:p>
            <a:pPr algn="just" rtl="0"/>
            <a:r>
              <a:rPr lang="en-US" sz="3000" smtClean="0">
                <a:cs typeface="Tahoma" pitchFamily="34" charset="0"/>
              </a:rPr>
              <a:t>The diseases include aspergillosis, systemic </a:t>
            </a:r>
            <a:r>
              <a:rPr lang="en-US" altLang="en-US" sz="2800" smtClean="0">
                <a:cs typeface="Tahoma" pitchFamily="34" charset="0"/>
              </a:rPr>
              <a:t>Candidiasis</a:t>
            </a:r>
            <a:r>
              <a:rPr lang="en-US" altLang="en-US" sz="3000" smtClean="0">
                <a:cs typeface="Tahoma" pitchFamily="34" charset="0"/>
              </a:rPr>
              <a:t>, </a:t>
            </a:r>
            <a:r>
              <a:rPr lang="en-US" sz="3000" smtClean="0">
                <a:cs typeface="Tahoma" pitchFamily="34" charset="0"/>
              </a:rPr>
              <a:t>cryptococcosis, </a:t>
            </a:r>
            <a:r>
              <a:rPr lang="en-US" altLang="en-US" sz="2800" smtClean="0">
                <a:cs typeface="Tahoma" pitchFamily="34" charset="0"/>
              </a:rPr>
              <a:t>Zygomycosis, Pneumocystis carinii</a:t>
            </a:r>
            <a:endParaRPr lang="en-US" sz="3000" smtClean="0">
              <a:cs typeface="Tahoma" pitchFamily="34" charset="0"/>
            </a:endParaRPr>
          </a:p>
          <a:p>
            <a:pPr algn="just" rtl="0">
              <a:lnSpc>
                <a:spcPct val="150000"/>
              </a:lnSpc>
            </a:pPr>
            <a:r>
              <a:rPr lang="en-US" sz="3000" smtClean="0">
                <a:cs typeface="Tahoma" pitchFamily="34" charset="0"/>
              </a:rPr>
              <a:t>Exceptionally, other fungi that are normally not pathogenic, such as Trichosporon, Fusarium or Penicillium, may cause systemic infections. </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444</a:t>
            </a:fld>
            <a:endParaRPr lang="ar-SA" altLang="en-US"/>
          </a:p>
        </p:txBody>
      </p:sp>
    </p:spTree>
  </p:cSld>
  <p:clrMapOvr>
    <a:masterClrMapping/>
  </p:clrMapOvr>
  <p:timing>
    <p:tnLst>
      <p:par>
        <p:cTn id="1" dur="indefinite" restart="never" nodeType="tmRoot"/>
      </p:par>
    </p:tn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algn="ctr" fontAlgn="auto">
              <a:spcAft>
                <a:spcPts val="0"/>
              </a:spcAft>
              <a:defRPr/>
            </a:pPr>
            <a:r>
              <a:rPr lang="en-US" sz="6000" b="1" dirty="0" smtClean="0">
                <a:solidFill>
                  <a:srgbClr val="FF0000"/>
                </a:solidFill>
              </a:rPr>
              <a:t>Cryptococcosis</a:t>
            </a:r>
            <a:endParaRPr lang="ar-SA" sz="6000" dirty="0">
              <a:solidFill>
                <a:srgbClr val="FF0000"/>
              </a:solidFill>
            </a:endParaRPr>
          </a:p>
        </p:txBody>
      </p:sp>
      <p:sp>
        <p:nvSpPr>
          <p:cNvPr id="74755" name="Content Placeholder 2"/>
          <p:cNvSpPr>
            <a:spLocks noGrp="1"/>
          </p:cNvSpPr>
          <p:nvPr>
            <p:ph idx="1"/>
          </p:nvPr>
        </p:nvSpPr>
        <p:spPr>
          <a:xfrm>
            <a:off x="152400" y="1066800"/>
            <a:ext cx="8839200" cy="5638800"/>
          </a:xfrm>
        </p:spPr>
        <p:txBody>
          <a:bodyPr/>
          <a:lstStyle/>
          <a:p>
            <a:pPr algn="just" rtl="0">
              <a:lnSpc>
                <a:spcPts val="3200"/>
              </a:lnSpc>
            </a:pPr>
            <a:r>
              <a:rPr lang="en-US" smtClean="0">
                <a:cs typeface="Tahoma" pitchFamily="34" charset="0"/>
              </a:rPr>
              <a:t>Systemic infection caused by encapsulated yeast - </a:t>
            </a:r>
            <a:r>
              <a:rPr lang="en-US" b="1" smtClean="0">
                <a:solidFill>
                  <a:srgbClr val="7030A0"/>
                </a:solidFill>
                <a:cs typeface="Tahoma" pitchFamily="34" charset="0"/>
              </a:rPr>
              <a:t>Cryptococcus neoformans</a:t>
            </a:r>
          </a:p>
          <a:p>
            <a:pPr algn="just" rtl="0">
              <a:lnSpc>
                <a:spcPts val="3200"/>
              </a:lnSpc>
            </a:pPr>
            <a:r>
              <a:rPr lang="en-US" altLang="en-US" sz="2800" smtClean="0">
                <a:cs typeface="Tahoma" pitchFamily="34" charset="0"/>
              </a:rPr>
              <a:t>Inhabits soil around pigeon roosts </a:t>
            </a:r>
          </a:p>
          <a:p>
            <a:pPr algn="just" rtl="0">
              <a:lnSpc>
                <a:spcPts val="3200"/>
              </a:lnSpc>
            </a:pPr>
            <a:r>
              <a:rPr lang="en-US" sz="2800" smtClean="0">
                <a:cs typeface="Tahoma" pitchFamily="34" charset="0"/>
              </a:rPr>
              <a:t>Host defense is CMI</a:t>
            </a:r>
          </a:p>
          <a:p>
            <a:pPr algn="just" rtl="0">
              <a:lnSpc>
                <a:spcPts val="3200"/>
              </a:lnSpc>
            </a:pPr>
            <a:r>
              <a:rPr lang="en-US" sz="2800" smtClean="0">
                <a:cs typeface="Tahoma" pitchFamily="34" charset="0"/>
              </a:rPr>
              <a:t>Affects both healthy &amp; immunosuppressed individuals</a:t>
            </a:r>
            <a:endParaRPr lang="en-US" altLang="en-US" sz="2800" smtClean="0">
              <a:cs typeface="Tahoma" pitchFamily="34" charset="0"/>
            </a:endParaRPr>
          </a:p>
          <a:p>
            <a:pPr algn="just" rtl="0">
              <a:lnSpc>
                <a:spcPts val="3200"/>
              </a:lnSpc>
            </a:pPr>
            <a:r>
              <a:rPr lang="en-US" altLang="en-US" sz="2800" smtClean="0">
                <a:cs typeface="Tahoma" pitchFamily="34" charset="0"/>
              </a:rPr>
              <a:t>Common infection of AIDS, cancer or diabetic</a:t>
            </a:r>
          </a:p>
          <a:p>
            <a:pPr algn="just" rtl="0">
              <a:lnSpc>
                <a:spcPts val="3200"/>
              </a:lnSpc>
            </a:pPr>
            <a:r>
              <a:rPr lang="en-US" altLang="en-US" sz="2800" smtClean="0">
                <a:cs typeface="Times New Roman" pitchFamily="18" charset="0"/>
              </a:rPr>
              <a:t>Primary infection in lungs via inhalation</a:t>
            </a:r>
          </a:p>
          <a:p>
            <a:pPr algn="just" rtl="0">
              <a:lnSpc>
                <a:spcPts val="3200"/>
              </a:lnSpc>
            </a:pPr>
            <a:r>
              <a:rPr lang="en-US" sz="2700" smtClean="0">
                <a:cs typeface="Tahoma" pitchFamily="34" charset="0"/>
              </a:rPr>
              <a:t>Pulmonary infection </a:t>
            </a:r>
            <a:r>
              <a:rPr lang="en-US" altLang="en-US" sz="2700" smtClean="0">
                <a:cs typeface="Tahoma" pitchFamily="34" charset="0"/>
              </a:rPr>
              <a:t>leads to cough, fever &amp; lung nodules</a:t>
            </a:r>
          </a:p>
          <a:p>
            <a:pPr algn="just" rtl="0">
              <a:lnSpc>
                <a:spcPts val="3200"/>
              </a:lnSpc>
            </a:pPr>
            <a:r>
              <a:rPr lang="en-US" sz="2800" smtClean="0">
                <a:cs typeface="Tahoma" pitchFamily="34" charset="0"/>
              </a:rPr>
              <a:t>Polysaccharide capsule resists phagocytosis</a:t>
            </a:r>
            <a:endParaRPr lang="en-US" altLang="en-US" sz="2800" smtClean="0">
              <a:cs typeface="Tahoma" pitchFamily="34" charset="0"/>
            </a:endParaRPr>
          </a:p>
          <a:p>
            <a:pPr algn="just" rtl="0">
              <a:lnSpc>
                <a:spcPts val="3200"/>
              </a:lnSpc>
            </a:pPr>
            <a:r>
              <a:rPr lang="en-US" altLang="en-US" sz="2700" i="1" smtClean="0">
                <a:cs typeface="Times New Roman" pitchFamily="18" charset="0"/>
              </a:rPr>
              <a:t>Cryptococcal </a:t>
            </a:r>
            <a:r>
              <a:rPr lang="en-US" altLang="en-US" sz="2700" smtClean="0">
                <a:cs typeface="Times New Roman" pitchFamily="18" charset="0"/>
              </a:rPr>
              <a:t>meningitis is most common disseminated manifestation</a:t>
            </a:r>
          </a:p>
          <a:p>
            <a:pPr algn="just" rtl="0">
              <a:lnSpc>
                <a:spcPts val="3200"/>
              </a:lnSpc>
            </a:pPr>
            <a:r>
              <a:rPr lang="en-US" altLang="en-US" sz="2800" smtClean="0">
                <a:cs typeface="Times New Roman" pitchFamily="18" charset="0"/>
              </a:rPr>
              <a:t>Can spread to skin, bone and prostate </a:t>
            </a:r>
          </a:p>
          <a:p>
            <a:pPr algn="just" rtl="0">
              <a:lnSpc>
                <a:spcPts val="3200"/>
              </a:lnSpc>
            </a:pPr>
            <a:endParaRPr lang="en-US" sz="3100"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445</a:t>
            </a:fld>
            <a:endParaRPr lang="ar-SA" altLang="en-US"/>
          </a:p>
        </p:txBody>
      </p:sp>
    </p:spTree>
  </p:cSld>
  <p:clrMapOvr>
    <a:masterClrMapping/>
  </p:clrMapOvr>
  <p:timing>
    <p:tnLst>
      <p:par>
        <p:cTn id="1" dur="indefinite" restart="never" nodeType="tmRoot"/>
      </p:par>
    </p:tn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686800" cy="838200"/>
          </a:xfrm>
        </p:spPr>
        <p:txBody>
          <a:bodyPr>
            <a:noAutofit/>
          </a:bodyPr>
          <a:lstStyle/>
          <a:p>
            <a:pPr algn="ctr" fontAlgn="auto">
              <a:spcAft>
                <a:spcPts val="0"/>
              </a:spcAft>
              <a:defRPr/>
            </a:pPr>
            <a:r>
              <a:rPr lang="en-US" sz="6000" b="1" dirty="0" smtClean="0">
                <a:solidFill>
                  <a:srgbClr val="FF0000"/>
                </a:solidFill>
              </a:rPr>
              <a:t>Cryptococcosis</a:t>
            </a:r>
            <a:endParaRPr lang="ar-SA" sz="6000" dirty="0">
              <a:solidFill>
                <a:srgbClr val="FF0000"/>
              </a:solidFill>
            </a:endParaRPr>
          </a:p>
        </p:txBody>
      </p:sp>
      <p:sp>
        <p:nvSpPr>
          <p:cNvPr id="3" name="Content Placeholder 2"/>
          <p:cNvSpPr>
            <a:spLocks noGrp="1"/>
          </p:cNvSpPr>
          <p:nvPr>
            <p:ph idx="1"/>
          </p:nvPr>
        </p:nvSpPr>
        <p:spPr>
          <a:xfrm>
            <a:off x="457200" y="1143000"/>
            <a:ext cx="8458200" cy="5562600"/>
          </a:xfrm>
        </p:spPr>
        <p:txBody>
          <a:bodyPr>
            <a:noAutofit/>
          </a:bodyPr>
          <a:lstStyle/>
          <a:p>
            <a:pPr algn="just" rtl="0" fontAlgn="auto">
              <a:lnSpc>
                <a:spcPts val="3000"/>
              </a:lnSpc>
              <a:spcAft>
                <a:spcPts val="0"/>
              </a:spcAft>
              <a:buFont typeface="Wingdings 2"/>
              <a:buChar char=""/>
              <a:defRPr/>
            </a:pPr>
            <a:r>
              <a:rPr lang="en-US" altLang="en-US" b="1" dirty="0" smtClean="0">
                <a:solidFill>
                  <a:srgbClr val="7030A0"/>
                </a:solidFill>
                <a:cs typeface="Times New Roman" pitchFamily="18" charset="0"/>
              </a:rPr>
              <a:t>Lab. Diagnosis</a:t>
            </a:r>
          </a:p>
          <a:p>
            <a:pPr algn="just" rtl="0" fontAlgn="auto">
              <a:lnSpc>
                <a:spcPts val="3000"/>
              </a:lnSpc>
              <a:spcAft>
                <a:spcPts val="0"/>
              </a:spcAft>
              <a:buFont typeface="Wingdings 2"/>
              <a:buChar char=""/>
              <a:defRPr/>
            </a:pPr>
            <a:r>
              <a:rPr lang="en-US" altLang="en-US" dirty="0" smtClean="0">
                <a:cs typeface="Times New Roman" pitchFamily="18" charset="0"/>
              </a:rPr>
              <a:t>Lumbar puncture and microscopic examination of cerebrospinal fluid is diagnostic</a:t>
            </a:r>
          </a:p>
          <a:p>
            <a:pPr algn="just" rtl="0" fontAlgn="auto">
              <a:lnSpc>
                <a:spcPts val="3000"/>
              </a:lnSpc>
              <a:spcAft>
                <a:spcPts val="0"/>
              </a:spcAft>
              <a:buFont typeface="Wingdings 2"/>
              <a:buChar char=""/>
              <a:defRPr/>
            </a:pPr>
            <a:r>
              <a:rPr lang="en-US" dirty="0" smtClean="0"/>
              <a:t>India Ink for CSF </a:t>
            </a:r>
          </a:p>
          <a:p>
            <a:pPr marL="342900" lvl="1" indent="-342900" algn="just" rtl="0" fontAlgn="auto">
              <a:lnSpc>
                <a:spcPts val="3000"/>
              </a:lnSpc>
              <a:spcAft>
                <a:spcPts val="0"/>
              </a:spcAft>
              <a:buFont typeface="Wingdings 2"/>
              <a:buChar char=""/>
              <a:defRPr/>
            </a:pPr>
            <a:r>
              <a:rPr lang="en-US" sz="3200" dirty="0" smtClean="0"/>
              <a:t>Culture on SDA</a:t>
            </a:r>
          </a:p>
          <a:p>
            <a:pPr marL="742950" lvl="2" indent="-342900" algn="just" rtl="0" fontAlgn="auto">
              <a:lnSpc>
                <a:spcPts val="3000"/>
              </a:lnSpc>
              <a:spcAft>
                <a:spcPts val="0"/>
              </a:spcAft>
              <a:buFont typeface="Wingdings 2"/>
              <a:buChar char=""/>
              <a:defRPr/>
            </a:pPr>
            <a:r>
              <a:rPr lang="en-US" sz="3200" dirty="0" smtClean="0"/>
              <a:t>White </a:t>
            </a:r>
            <a:r>
              <a:rPr lang="en-US" sz="3200" dirty="0" err="1" smtClean="0"/>
              <a:t>mucoid</a:t>
            </a:r>
            <a:r>
              <a:rPr lang="en-US" sz="3200" dirty="0" smtClean="0"/>
              <a:t> colonies within 48hours</a:t>
            </a:r>
          </a:p>
          <a:p>
            <a:pPr algn="just" rtl="0" fontAlgn="auto">
              <a:lnSpc>
                <a:spcPts val="3000"/>
              </a:lnSpc>
              <a:spcAft>
                <a:spcPts val="0"/>
              </a:spcAft>
              <a:buFont typeface="Wingdings 2"/>
              <a:buChar char=""/>
              <a:defRPr/>
            </a:pPr>
            <a:r>
              <a:rPr lang="en-US" dirty="0" err="1" smtClean="0"/>
              <a:t>Cryptococcal</a:t>
            </a:r>
            <a:r>
              <a:rPr lang="en-US" dirty="0" smtClean="0"/>
              <a:t> antigen</a:t>
            </a:r>
          </a:p>
          <a:p>
            <a:pPr lvl="1" algn="just" rtl="0" fontAlgn="auto">
              <a:lnSpc>
                <a:spcPts val="3000"/>
              </a:lnSpc>
              <a:spcAft>
                <a:spcPts val="0"/>
              </a:spcAft>
              <a:buFont typeface="Wingdings 2"/>
              <a:buChar char=""/>
              <a:defRPr/>
            </a:pPr>
            <a:r>
              <a:rPr lang="en-US" sz="3200" dirty="0" smtClean="0"/>
              <a:t>Serum and CSF are 99% sensitive in AIDS</a:t>
            </a:r>
          </a:p>
          <a:p>
            <a:pPr lvl="1" algn="just" rtl="0" fontAlgn="auto">
              <a:lnSpc>
                <a:spcPts val="3000"/>
              </a:lnSpc>
              <a:spcAft>
                <a:spcPts val="0"/>
              </a:spcAft>
              <a:buFont typeface="Wingdings 2"/>
              <a:buChar char=""/>
              <a:defRPr/>
            </a:pPr>
            <a:r>
              <a:rPr lang="en-US" sz="3200" dirty="0" smtClean="0"/>
              <a:t>Serum is less sensitive in normal hosts</a:t>
            </a:r>
            <a:endParaRPr lang="en-US" altLang="en-US" dirty="0" smtClean="0"/>
          </a:p>
          <a:p>
            <a:pPr algn="just" rtl="0" fontAlgn="auto">
              <a:lnSpc>
                <a:spcPts val="3000"/>
              </a:lnSpc>
              <a:spcAft>
                <a:spcPts val="0"/>
              </a:spcAft>
              <a:buFont typeface="Wingdings 2"/>
              <a:buChar char=""/>
              <a:defRPr/>
            </a:pPr>
            <a:r>
              <a:rPr lang="en-US" altLang="en-US" b="1" dirty="0" smtClean="0">
                <a:solidFill>
                  <a:srgbClr val="7030A0"/>
                </a:solidFill>
              </a:rPr>
              <a:t>Treatment</a:t>
            </a:r>
          </a:p>
          <a:p>
            <a:pPr algn="just" rtl="0" fontAlgn="auto">
              <a:lnSpc>
                <a:spcPts val="3000"/>
              </a:lnSpc>
              <a:spcAft>
                <a:spcPts val="0"/>
              </a:spcAft>
              <a:buFont typeface="Wingdings 2"/>
              <a:buChar char=""/>
              <a:defRPr/>
            </a:pPr>
            <a:r>
              <a:rPr lang="en-US" altLang="en-US" dirty="0" err="1" smtClean="0"/>
              <a:t>Amphotericin</a:t>
            </a:r>
            <a:r>
              <a:rPr lang="en-US" altLang="en-US" dirty="0" smtClean="0"/>
              <a:t> B and </a:t>
            </a:r>
            <a:r>
              <a:rPr lang="en-US" altLang="en-US" dirty="0" err="1" smtClean="0"/>
              <a:t>fluconazole</a:t>
            </a:r>
            <a:endParaRPr lang="en-US" altLang="en-US" dirty="0" smtClean="0">
              <a:cs typeface="Times New Roman" pitchFamily="18" charset="0"/>
            </a:endParaRPr>
          </a:p>
        </p:txBody>
      </p:sp>
      <p:sp>
        <p:nvSpPr>
          <p:cNvPr id="5" name="Footer Placeholder 4"/>
          <p:cNvSpPr>
            <a:spLocks noGrp="1"/>
          </p:cNvSpPr>
          <p:nvPr>
            <p:ph type="ftr" sz="quarter" idx="11"/>
          </p:nvPr>
        </p:nvSpPr>
        <p:spPr/>
        <p:txBody>
          <a:bodyPr/>
          <a:lstStyle/>
          <a:p>
            <a:pPr>
              <a:defRPr/>
            </a:pPr>
            <a:endParaRPr lang="ar-SA" altLang="en-US"/>
          </a:p>
        </p:txBody>
      </p:sp>
      <p:sp>
        <p:nvSpPr>
          <p:cNvPr id="6" name="Slide Number Placeholder 5"/>
          <p:cNvSpPr>
            <a:spLocks noGrp="1"/>
          </p:cNvSpPr>
          <p:nvPr>
            <p:ph type="sldNum" sz="quarter" idx="12"/>
          </p:nvPr>
        </p:nvSpPr>
        <p:spPr/>
        <p:txBody>
          <a:bodyPr/>
          <a:lstStyle/>
          <a:p>
            <a:pPr>
              <a:defRPr/>
            </a:pPr>
            <a:fld id="{C287EF3D-C1FC-4F10-AE9B-1D6812EA5E84}" type="slidenum">
              <a:rPr lang="ar-SA" altLang="en-US" smtClean="0"/>
              <a:pPr>
                <a:defRPr/>
              </a:pPr>
              <a:t>446</a:t>
            </a:fld>
            <a:endParaRPr lang="ar-SA" altLang="en-US"/>
          </a:p>
        </p:txBody>
      </p:sp>
    </p:spTree>
  </p:cSld>
  <p:clrMapOvr>
    <a:masterClrMapping/>
  </p:clrMapOvr>
  <p:timing>
    <p:tnLst>
      <p:par>
        <p:cTn id="1" dur="indefinite" restart="never" nodeType="tmRoot"/>
      </p:par>
    </p:tn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fontAlgn="auto">
              <a:spcAft>
                <a:spcPts val="0"/>
              </a:spcAft>
              <a:defRPr/>
            </a:pPr>
            <a:r>
              <a:rPr lang="en-US" sz="6000" b="1" dirty="0" err="1" smtClean="0">
                <a:solidFill>
                  <a:srgbClr val="FF0000"/>
                </a:solidFill>
              </a:rPr>
              <a:t>Aspergillosis</a:t>
            </a:r>
            <a:endParaRPr lang="ar-SA" sz="6000" dirty="0">
              <a:solidFill>
                <a:srgbClr val="FF0000"/>
              </a:solidFill>
            </a:endParaRPr>
          </a:p>
        </p:txBody>
      </p:sp>
      <p:sp>
        <p:nvSpPr>
          <p:cNvPr id="76803" name="Content Placeholder 2"/>
          <p:cNvSpPr>
            <a:spLocks noGrp="1"/>
          </p:cNvSpPr>
          <p:nvPr>
            <p:ph idx="1"/>
          </p:nvPr>
        </p:nvSpPr>
        <p:spPr>
          <a:xfrm>
            <a:off x="152400" y="1219200"/>
            <a:ext cx="8839200" cy="5486400"/>
          </a:xfrm>
        </p:spPr>
        <p:txBody>
          <a:bodyPr/>
          <a:lstStyle/>
          <a:p>
            <a:pPr algn="just" rtl="0">
              <a:lnSpc>
                <a:spcPts val="2800"/>
              </a:lnSpc>
            </a:pPr>
            <a:r>
              <a:rPr lang="en-US" i="1" smtClean="0">
                <a:cs typeface="Tahoma" pitchFamily="34" charset="0"/>
              </a:rPr>
              <a:t>Aspergillus</a:t>
            </a:r>
            <a:r>
              <a:rPr lang="en-US" smtClean="0">
                <a:cs typeface="Tahoma" pitchFamily="34" charset="0"/>
              </a:rPr>
              <a:t> is found in soil, on plants &amp; in decaying organic matter.</a:t>
            </a:r>
          </a:p>
          <a:p>
            <a:pPr algn="just" rtl="0">
              <a:lnSpc>
                <a:spcPts val="2800"/>
              </a:lnSpc>
            </a:pPr>
            <a:r>
              <a:rPr lang="en-US" altLang="en-US" smtClean="0">
                <a:cs typeface="Tahoma" pitchFamily="34" charset="0"/>
              </a:rPr>
              <a:t>600 species, </a:t>
            </a:r>
            <a:r>
              <a:rPr lang="en-US" i="1" smtClean="0">
                <a:cs typeface="Tahoma" pitchFamily="34" charset="0"/>
              </a:rPr>
              <a:t>A. fumigatus </a:t>
            </a:r>
            <a:r>
              <a:rPr lang="en-US" smtClean="0">
                <a:cs typeface="Tahoma" pitchFamily="34" charset="0"/>
              </a:rPr>
              <a:t>is one of the most ubiquitous of the airborne saprophytic fungi</a:t>
            </a:r>
          </a:p>
          <a:p>
            <a:pPr algn="just" rtl="0">
              <a:lnSpc>
                <a:spcPts val="2800"/>
              </a:lnSpc>
            </a:pPr>
            <a:r>
              <a:rPr lang="en-US" b="1" i="1" smtClean="0">
                <a:solidFill>
                  <a:srgbClr val="7030A0"/>
                </a:solidFill>
                <a:cs typeface="Tahoma" pitchFamily="34" charset="0"/>
              </a:rPr>
              <a:t>A. fumigatus </a:t>
            </a:r>
            <a:r>
              <a:rPr lang="en-US" smtClean="0">
                <a:cs typeface="Tahoma" pitchFamily="34" charset="0"/>
              </a:rPr>
              <a:t>is the main causative agent of Aspergillosis</a:t>
            </a:r>
            <a:endParaRPr lang="en-US" altLang="en-US" smtClean="0">
              <a:cs typeface="Tahoma" pitchFamily="34" charset="0"/>
            </a:endParaRPr>
          </a:p>
          <a:p>
            <a:pPr algn="just" rtl="0">
              <a:lnSpc>
                <a:spcPts val="2800"/>
              </a:lnSpc>
            </a:pPr>
            <a:r>
              <a:rPr lang="en-US" altLang="en-US" smtClean="0">
                <a:cs typeface="Tahoma" pitchFamily="34" charset="0"/>
              </a:rPr>
              <a:t>Diseases of the soil fungus</a:t>
            </a:r>
            <a:r>
              <a:rPr lang="en-US" smtClean="0">
                <a:cs typeface="Tahoma" pitchFamily="34" charset="0"/>
              </a:rPr>
              <a:t> called </a:t>
            </a:r>
            <a:r>
              <a:rPr lang="en-US" altLang="en-US" i="1" smtClean="0">
                <a:cs typeface="Tahoma" pitchFamily="34" charset="0"/>
              </a:rPr>
              <a:t>Aspergillus</a:t>
            </a:r>
          </a:p>
          <a:p>
            <a:pPr algn="just" rtl="0">
              <a:lnSpc>
                <a:spcPts val="2800"/>
              </a:lnSpc>
            </a:pPr>
            <a:r>
              <a:rPr lang="en-US" altLang="en-US" smtClean="0">
                <a:cs typeface="Tahoma" pitchFamily="34" charset="0"/>
              </a:rPr>
              <a:t>Major portal of entry is the respiratory tract</a:t>
            </a:r>
          </a:p>
          <a:p>
            <a:pPr lvl="1" algn="just" rtl="0">
              <a:lnSpc>
                <a:spcPts val="2800"/>
              </a:lnSpc>
            </a:pPr>
            <a:r>
              <a:rPr lang="en-US" sz="3200" smtClean="0">
                <a:cs typeface="Tahoma" pitchFamily="34" charset="0"/>
              </a:rPr>
              <a:t>Via inhalation of conidia</a:t>
            </a:r>
          </a:p>
          <a:p>
            <a:pPr algn="just" rtl="0">
              <a:lnSpc>
                <a:spcPts val="2800"/>
              </a:lnSpc>
            </a:pPr>
            <a:r>
              <a:rPr lang="en-US" smtClean="0">
                <a:cs typeface="Tahoma" pitchFamily="34" charset="0"/>
              </a:rPr>
              <a:t>Conidia are eliminated in immunocompetent host by innate immune mechanism</a:t>
            </a:r>
          </a:p>
          <a:p>
            <a:pPr algn="just" rtl="0">
              <a:lnSpc>
                <a:spcPts val="2800"/>
              </a:lnSpc>
            </a:pPr>
            <a:r>
              <a:rPr lang="en-US" smtClean="0">
                <a:cs typeface="Tahoma" pitchFamily="34" charset="0"/>
              </a:rPr>
              <a:t>For people with weakened immune systems, breathing in conidia can lead to infection</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447</a:t>
            </a:fld>
            <a:endParaRPr lang="ar-SA" altLang="en-US"/>
          </a:p>
        </p:txBody>
      </p:sp>
    </p:spTree>
  </p:cSld>
  <p:clrMapOvr>
    <a:masterClrMapping/>
  </p:clrMapOvr>
  <p:timing>
    <p:tnLst>
      <p:par>
        <p:cTn id="1" dur="indefinite" restart="never" nodeType="tmRoot"/>
      </p:par>
    </p:tn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fontAlgn="auto">
              <a:spcAft>
                <a:spcPts val="0"/>
              </a:spcAft>
              <a:defRPr/>
            </a:pPr>
            <a:r>
              <a:rPr lang="en-US" sz="6000" b="1" dirty="0" err="1" smtClean="0">
                <a:solidFill>
                  <a:srgbClr val="FF0000"/>
                </a:solidFill>
              </a:rPr>
              <a:t>Aspergillosis</a:t>
            </a:r>
            <a:endParaRPr lang="ar-SA" sz="6000" dirty="0">
              <a:solidFill>
                <a:srgbClr val="FF0000"/>
              </a:solidFill>
            </a:endParaRPr>
          </a:p>
        </p:txBody>
      </p:sp>
      <p:sp>
        <p:nvSpPr>
          <p:cNvPr id="77827" name="Content Placeholder 2"/>
          <p:cNvSpPr>
            <a:spLocks noGrp="1"/>
          </p:cNvSpPr>
          <p:nvPr>
            <p:ph idx="1"/>
          </p:nvPr>
        </p:nvSpPr>
        <p:spPr>
          <a:xfrm>
            <a:off x="152400" y="1143000"/>
            <a:ext cx="8839200" cy="5486400"/>
          </a:xfrm>
        </p:spPr>
        <p:txBody>
          <a:bodyPr/>
          <a:lstStyle/>
          <a:p>
            <a:pPr algn="just" rtl="0">
              <a:lnSpc>
                <a:spcPts val="3700"/>
              </a:lnSpc>
            </a:pPr>
            <a:r>
              <a:rPr lang="en-US" smtClean="0">
                <a:cs typeface="Tahoma" pitchFamily="34" charset="0"/>
              </a:rPr>
              <a:t>Most commonly affects the sinuses or lungs </a:t>
            </a:r>
          </a:p>
          <a:p>
            <a:pPr algn="just" rtl="0">
              <a:lnSpc>
                <a:spcPts val="3700"/>
              </a:lnSpc>
            </a:pPr>
            <a:r>
              <a:rPr lang="en-US" smtClean="0">
                <a:cs typeface="Tahoma" pitchFamily="34" charset="0"/>
              </a:rPr>
              <a:t>Symptoms of sinus infections include fever, headache, and sinus pain</a:t>
            </a:r>
          </a:p>
          <a:p>
            <a:pPr algn="just" rtl="0">
              <a:lnSpc>
                <a:spcPts val="3700"/>
              </a:lnSpc>
            </a:pPr>
            <a:r>
              <a:rPr lang="en-US" smtClean="0">
                <a:cs typeface="Tahoma" pitchFamily="34" charset="0"/>
              </a:rPr>
              <a:t>Lung infections can cause fever and cough</a:t>
            </a:r>
          </a:p>
          <a:p>
            <a:pPr algn="just" rtl="0">
              <a:lnSpc>
                <a:spcPts val="3700"/>
              </a:lnSpc>
            </a:pPr>
            <a:r>
              <a:rPr lang="en-US" smtClean="0">
                <a:cs typeface="Tahoma" pitchFamily="34" charset="0"/>
              </a:rPr>
              <a:t>In the immunosuppressed host, Aspergillus can disseminate throughout the body.</a:t>
            </a:r>
          </a:p>
          <a:p>
            <a:pPr algn="just" rtl="0">
              <a:lnSpc>
                <a:spcPts val="3700"/>
              </a:lnSpc>
            </a:pPr>
            <a:r>
              <a:rPr lang="en-US" altLang="en-US" b="1" smtClean="0">
                <a:solidFill>
                  <a:srgbClr val="7030A0"/>
                </a:solidFill>
                <a:cs typeface="Tahoma" pitchFamily="34" charset="0"/>
              </a:rPr>
              <a:t>Treatment</a:t>
            </a:r>
          </a:p>
          <a:p>
            <a:pPr algn="just" rtl="0">
              <a:lnSpc>
                <a:spcPts val="3700"/>
              </a:lnSpc>
            </a:pPr>
            <a:r>
              <a:rPr lang="en-US" altLang="en-US" smtClean="0">
                <a:cs typeface="Tahoma" pitchFamily="34" charset="0"/>
              </a:rPr>
              <a:t>Amphotericin B and nystatin</a:t>
            </a:r>
          </a:p>
          <a:p>
            <a:pPr algn="just" rtl="0">
              <a:lnSpc>
                <a:spcPts val="3700"/>
              </a:lnSpc>
            </a:pPr>
            <a:r>
              <a:rPr lang="en-US" smtClean="0">
                <a:cs typeface="Tahoma" pitchFamily="34" charset="0"/>
              </a:rPr>
              <a:t>Voriconazole is currently the first-line treatment for invasive aspergillosis </a:t>
            </a: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448</a:t>
            </a:fld>
            <a:endParaRPr lang="ar-SA" altLang="en-US"/>
          </a:p>
        </p:txBody>
      </p:sp>
    </p:spTree>
  </p:cSld>
  <p:clrMapOvr>
    <a:masterClrMapping/>
  </p:clrMapOvr>
  <p:timing>
    <p:tnLst>
      <p:par>
        <p:cTn id="1" dur="indefinite" restart="never" nodeType="tmRoot"/>
      </p:par>
    </p:tn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52400"/>
            <a:ext cx="8686800" cy="838200"/>
          </a:xfrm>
        </p:spPr>
        <p:txBody>
          <a:bodyPr>
            <a:noAutofit/>
          </a:bodyPr>
          <a:lstStyle/>
          <a:p>
            <a:pPr algn="ctr" fontAlgn="auto">
              <a:spcAft>
                <a:spcPts val="0"/>
              </a:spcAft>
              <a:defRPr/>
            </a:pPr>
            <a:r>
              <a:rPr lang="en-US" sz="6000" b="1" dirty="0" err="1" smtClean="0">
                <a:solidFill>
                  <a:srgbClr val="FF0000"/>
                </a:solidFill>
              </a:rPr>
              <a:t>Candidiasis</a:t>
            </a:r>
            <a:endParaRPr lang="ar-SA" sz="6000" dirty="0">
              <a:solidFill>
                <a:srgbClr val="FF0000"/>
              </a:solidFill>
            </a:endParaRPr>
          </a:p>
        </p:txBody>
      </p:sp>
      <p:sp>
        <p:nvSpPr>
          <p:cNvPr id="78851" name="Content Placeholder 2"/>
          <p:cNvSpPr>
            <a:spLocks noGrp="1"/>
          </p:cNvSpPr>
          <p:nvPr>
            <p:ph idx="1"/>
          </p:nvPr>
        </p:nvSpPr>
        <p:spPr>
          <a:xfrm>
            <a:off x="304800" y="1066800"/>
            <a:ext cx="8686800" cy="5638800"/>
          </a:xfrm>
        </p:spPr>
        <p:txBody>
          <a:bodyPr/>
          <a:lstStyle/>
          <a:p>
            <a:pPr algn="just" rtl="0">
              <a:lnSpc>
                <a:spcPct val="150000"/>
              </a:lnSpc>
            </a:pPr>
            <a:r>
              <a:rPr lang="en-US" smtClean="0">
                <a:cs typeface="Tahoma" pitchFamily="34" charset="0"/>
              </a:rPr>
              <a:t> In severely immunocompromised patients, </a:t>
            </a:r>
            <a:r>
              <a:rPr lang="en-US" i="1" smtClean="0">
                <a:cs typeface="Tahoma" pitchFamily="34" charset="0"/>
              </a:rPr>
              <a:t>C. albicans</a:t>
            </a:r>
            <a:r>
              <a:rPr lang="en-US" smtClean="0">
                <a:cs typeface="Tahoma" pitchFamily="34" charset="0"/>
              </a:rPr>
              <a:t> can proliferate and disseminate throughout the body.</a:t>
            </a:r>
          </a:p>
          <a:p>
            <a:pPr algn="just" rtl="0">
              <a:lnSpc>
                <a:spcPct val="150000"/>
              </a:lnSpc>
            </a:pPr>
            <a:r>
              <a:rPr lang="en-US" smtClean="0">
                <a:cs typeface="Tahoma" pitchFamily="34" charset="0"/>
              </a:rPr>
              <a:t>An infection in the bloodstream can affect the kidneys, heart, lungs, eyes, or other organs causing high fever, chills, anemia, and sometimes a rash or shock </a:t>
            </a:r>
          </a:p>
          <a:p>
            <a:pPr algn="just" rtl="0">
              <a:lnSpc>
                <a:spcPct val="150000"/>
              </a:lnSpc>
            </a:pPr>
            <a:endParaRPr lang="en-US" smtClean="0">
              <a:cs typeface="Tahoma" pitchFamily="34" charset="0"/>
            </a:endParaRPr>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449</a:t>
            </a:fld>
            <a:endParaRPr lang="ar-SA"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2"/>
          <p:cNvSpPr>
            <a:spLocks noGrp="1"/>
          </p:cNvSpPr>
          <p:nvPr>
            <p:ph type="title"/>
          </p:nvPr>
        </p:nvSpPr>
        <p:spPr>
          <a:xfrm>
            <a:off x="457200" y="274638"/>
            <a:ext cx="8229600" cy="868362"/>
          </a:xfrm>
        </p:spPr>
        <p:txBody>
          <a:bodyPr/>
          <a:lstStyle/>
          <a:p>
            <a:pPr eaLnBrk="1" hangingPunct="1"/>
            <a:r>
              <a:rPr lang="en-US" altLang="en-US" b="1" smtClean="0">
                <a:solidFill>
                  <a:srgbClr val="002060"/>
                </a:solidFill>
                <a:cs typeface="Times New Roman" pitchFamily="18" charset="0"/>
              </a:rPr>
              <a:t>I. Source (Reservoir) </a:t>
            </a:r>
          </a:p>
        </p:txBody>
      </p:sp>
      <p:sp>
        <p:nvSpPr>
          <p:cNvPr id="2" name="Content Placeholder 1"/>
          <p:cNvSpPr>
            <a:spLocks noGrp="1"/>
          </p:cNvSpPr>
          <p:nvPr>
            <p:ph idx="1"/>
          </p:nvPr>
        </p:nvSpPr>
        <p:spPr>
          <a:xfrm>
            <a:off x="228600" y="1295400"/>
            <a:ext cx="8686800" cy="4953000"/>
          </a:xfrm>
        </p:spPr>
        <p:txBody>
          <a:bodyPr rtlCol="0">
            <a:noAutofit/>
          </a:bodyPr>
          <a:lstStyle/>
          <a:p>
            <a:pPr marL="514350" indent="-514350" algn="just" eaLnBrk="1" fontAlgn="auto" hangingPunct="1">
              <a:lnSpc>
                <a:spcPts val="3100"/>
              </a:lnSpc>
              <a:spcAft>
                <a:spcPts val="0"/>
              </a:spcAft>
              <a:buFont typeface="+mj-lt"/>
              <a:buAutoNum type="arabicPeriod"/>
              <a:defRPr/>
            </a:pPr>
            <a:r>
              <a:rPr lang="en-US" b="1" dirty="0" smtClean="0">
                <a:solidFill>
                  <a:srgbClr val="FF0000"/>
                </a:solidFill>
                <a:ea typeface="+mn-ea"/>
              </a:rPr>
              <a:t>Human Source</a:t>
            </a:r>
          </a:p>
          <a:p>
            <a:pPr marL="971550" lvl="1" indent="-514350" algn="just" eaLnBrk="1" fontAlgn="auto" hangingPunct="1">
              <a:lnSpc>
                <a:spcPts val="3100"/>
              </a:lnSpc>
              <a:spcAft>
                <a:spcPts val="0"/>
              </a:spcAft>
              <a:buFont typeface="+mj-lt"/>
              <a:buAutoNum type="alphaUcPeriod"/>
              <a:defRPr/>
            </a:pPr>
            <a:r>
              <a:rPr lang="en-US" sz="3200" dirty="0" smtClean="0">
                <a:ea typeface="+mn-ea"/>
              </a:rPr>
              <a:t>Exogenous source: Patient (case) or carrier</a:t>
            </a:r>
          </a:p>
          <a:p>
            <a:pPr marL="971550" lvl="1" indent="-514350" algn="just" eaLnBrk="1" fontAlgn="auto" hangingPunct="1">
              <a:lnSpc>
                <a:spcPts val="3100"/>
              </a:lnSpc>
              <a:spcAft>
                <a:spcPts val="0"/>
              </a:spcAft>
              <a:buFont typeface="+mj-lt"/>
              <a:buAutoNum type="alphaUcPeriod"/>
              <a:defRPr/>
            </a:pPr>
            <a:r>
              <a:rPr lang="en-US" sz="3200" dirty="0" smtClean="0">
                <a:ea typeface="+mn-ea"/>
              </a:rPr>
              <a:t>Endogenous source: The individual himself</a:t>
            </a:r>
          </a:p>
          <a:p>
            <a:pPr algn="just" eaLnBrk="1" fontAlgn="auto" hangingPunct="1">
              <a:lnSpc>
                <a:spcPts val="3100"/>
              </a:lnSpc>
              <a:spcAft>
                <a:spcPts val="0"/>
              </a:spcAft>
              <a:defRPr/>
            </a:pPr>
            <a:r>
              <a:rPr lang="en-US" altLang="en-US" b="1" dirty="0">
                <a:solidFill>
                  <a:srgbClr val="7030A0"/>
                </a:solidFill>
              </a:rPr>
              <a:t>Case: </a:t>
            </a:r>
            <a:r>
              <a:rPr lang="en-US" altLang="en-US" dirty="0"/>
              <a:t>Either clinical or sub-clinical form</a:t>
            </a:r>
            <a:endParaRPr lang="en-US" b="1" dirty="0" smtClean="0">
              <a:solidFill>
                <a:srgbClr val="FF0000"/>
              </a:solidFill>
              <a:ea typeface="+mn-ea"/>
            </a:endParaRPr>
          </a:p>
          <a:p>
            <a:pPr algn="just" eaLnBrk="1" fontAlgn="auto" hangingPunct="1">
              <a:lnSpc>
                <a:spcPts val="3100"/>
              </a:lnSpc>
              <a:spcAft>
                <a:spcPts val="0"/>
              </a:spcAft>
              <a:defRPr/>
            </a:pPr>
            <a:r>
              <a:rPr lang="en-US" b="1" dirty="0" smtClean="0">
                <a:solidFill>
                  <a:srgbClr val="7030A0"/>
                </a:solidFill>
                <a:ea typeface="+mn-ea"/>
              </a:rPr>
              <a:t>Carrier.</a:t>
            </a:r>
            <a:r>
              <a:rPr lang="en-US" dirty="0" smtClean="0">
                <a:solidFill>
                  <a:srgbClr val="7030A0"/>
                </a:solidFill>
                <a:ea typeface="+mn-ea"/>
              </a:rPr>
              <a:t> </a:t>
            </a:r>
            <a:r>
              <a:rPr lang="en-US" dirty="0" smtClean="0">
                <a:ea typeface="+mn-ea"/>
              </a:rPr>
              <a:t>One who harbors organisms in their body without manifest symptoms, thus acting as a distributor of infection.</a:t>
            </a:r>
          </a:p>
          <a:p>
            <a:pPr lvl="1" algn="just" eaLnBrk="1" fontAlgn="auto" hangingPunct="1">
              <a:lnSpc>
                <a:spcPts val="3100"/>
              </a:lnSpc>
              <a:spcAft>
                <a:spcPts val="0"/>
              </a:spcAft>
              <a:defRPr/>
            </a:pPr>
            <a:r>
              <a:rPr lang="en-US" altLang="en-US" dirty="0" smtClean="0"/>
              <a:t>Carrier: </a:t>
            </a:r>
            <a:r>
              <a:rPr lang="en-US" altLang="en-US" sz="2600" dirty="0" smtClean="0"/>
              <a:t>the </a:t>
            </a:r>
            <a:r>
              <a:rPr lang="en-US" altLang="en-US" sz="2600" dirty="0"/>
              <a:t>most dangerous </a:t>
            </a:r>
            <a:r>
              <a:rPr lang="en-US" altLang="en-US" sz="2600" dirty="0" smtClean="0"/>
              <a:t>reservoir for infections</a:t>
            </a:r>
          </a:p>
          <a:p>
            <a:pPr algn="just" eaLnBrk="1" fontAlgn="auto" hangingPunct="1">
              <a:lnSpc>
                <a:spcPts val="3100"/>
              </a:lnSpc>
              <a:spcAft>
                <a:spcPts val="0"/>
              </a:spcAft>
              <a:defRPr/>
            </a:pPr>
            <a:r>
              <a:rPr lang="en-US" altLang="en-US" sz="3600" b="1" noProof="1" smtClean="0">
                <a:solidFill>
                  <a:srgbClr val="7030A0"/>
                </a:solidFill>
              </a:rPr>
              <a:t>Vector:</a:t>
            </a:r>
            <a:r>
              <a:rPr lang="en-US" altLang="en-US" noProof="1" smtClean="0"/>
              <a:t>  carrier</a:t>
            </a:r>
            <a:r>
              <a:rPr lang="en-US" altLang="en-US" noProof="1"/>
              <a:t>, especially the animal that transfers an infectious agent from one host to another, usually an </a:t>
            </a:r>
            <a:r>
              <a:rPr lang="en-US" altLang="en-US" b="1" noProof="1"/>
              <a:t>ARTHROPOD</a:t>
            </a:r>
            <a:endParaRPr lang="en-US" altLang="en-US" noProof="1"/>
          </a:p>
          <a:p>
            <a:pPr algn="just" eaLnBrk="1" fontAlgn="auto" hangingPunct="1">
              <a:lnSpc>
                <a:spcPts val="3100"/>
              </a:lnSpc>
              <a:spcAft>
                <a:spcPts val="0"/>
              </a:spcAft>
              <a:defRPr/>
            </a:pPr>
            <a:endParaRPr lang="en-US" dirty="0" smtClean="0">
              <a:ea typeface="+mn-ea"/>
            </a:endParaRPr>
          </a:p>
        </p:txBody>
      </p:sp>
      <p:sp>
        <p:nvSpPr>
          <p:cNvPr id="64517"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4518" name="Slide Number Placeholder 4"/>
          <p:cNvSpPr>
            <a:spLocks noGrp="1"/>
          </p:cNvSpPr>
          <p:nvPr>
            <p:ph type="sldNum" sz="quarter" idx="12"/>
          </p:nvPr>
        </p:nvSpPr>
        <p:spPr bwMode="auto">
          <a:noFill/>
          <a:ln>
            <a:miter lim="800000"/>
            <a:headEnd/>
            <a:tailEnd/>
          </a:ln>
        </p:spPr>
        <p:txBody>
          <a:bodyPr/>
          <a:lstStyle/>
          <a:p>
            <a:fld id="{C92CE7F8-E55F-4E73-8DC5-C4E2F46DBB8B}" type="slidenum">
              <a:rPr lang="ar-SA" altLang="en-US" smtClean="0">
                <a:cs typeface="Calibri" pitchFamily="34" charset="0"/>
              </a:rPr>
              <a:pPr/>
              <a:t>45</a:t>
            </a:fld>
            <a:endParaRPr lang="ar-SA" altLang="en-US" smtClean="0">
              <a:cs typeface="Calibri" pitchFamily="34" charset="0"/>
            </a:endParaRPr>
          </a:p>
        </p:txBody>
      </p:sp>
    </p:spTree>
    <p:extLst>
      <p:ext uri="{BB962C8B-B14F-4D97-AF65-F5344CB8AC3E}">
        <p14:creationId xmlns:p14="http://schemas.microsoft.com/office/powerpoint/2010/main" val="4261558221"/>
      </p:ext>
    </p:extLst>
  </p:cSld>
  <p:clrMapOvr>
    <a:masterClrMapping/>
  </p:clrMapOvr>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686800" cy="838200"/>
          </a:xfrm>
        </p:spPr>
        <p:txBody>
          <a:bodyPr/>
          <a:lstStyle/>
          <a:p>
            <a:pPr algn="ctr" rtl="0" fontAlgn="auto">
              <a:spcAft>
                <a:spcPts val="0"/>
              </a:spcAft>
              <a:defRPr/>
            </a:pPr>
            <a:r>
              <a:rPr lang="en-US" sz="4000" b="1" dirty="0" smtClean="0">
                <a:solidFill>
                  <a:srgbClr val="FF0000"/>
                </a:solidFill>
              </a:rPr>
              <a:t>Symptoms of Candida </a:t>
            </a:r>
            <a:r>
              <a:rPr lang="en-US" sz="4000" b="1" dirty="0" err="1" smtClean="0">
                <a:solidFill>
                  <a:srgbClr val="FF0000"/>
                </a:solidFill>
              </a:rPr>
              <a:t>albicans</a:t>
            </a:r>
            <a:endParaRPr lang="en-US" sz="4000" dirty="0">
              <a:solidFill>
                <a:srgbClr val="FF0000"/>
              </a:solidFill>
            </a:endParaRPr>
          </a:p>
        </p:txBody>
      </p:sp>
      <p:sp>
        <p:nvSpPr>
          <p:cNvPr id="79875" name="Content Placeholder 2"/>
          <p:cNvSpPr>
            <a:spLocks noGrp="1"/>
          </p:cNvSpPr>
          <p:nvPr>
            <p:ph idx="1"/>
          </p:nvPr>
        </p:nvSpPr>
        <p:spPr>
          <a:xfrm>
            <a:off x="228600" y="1143000"/>
            <a:ext cx="8763000" cy="5334000"/>
          </a:xfrm>
        </p:spPr>
        <p:txBody>
          <a:bodyPr/>
          <a:lstStyle/>
          <a:p>
            <a:pPr algn="just" rtl="0">
              <a:lnSpc>
                <a:spcPts val="4400"/>
              </a:lnSpc>
            </a:pPr>
            <a:r>
              <a:rPr lang="en-US" dirty="0" smtClean="0">
                <a:cs typeface="Tahoma" pitchFamily="34" charset="0"/>
              </a:rPr>
              <a:t>Candida can cause the following problems depending upon the organ infected: </a:t>
            </a:r>
          </a:p>
          <a:p>
            <a:pPr lvl="1" algn="just" rtl="0">
              <a:lnSpc>
                <a:spcPts val="4400"/>
              </a:lnSpc>
            </a:pPr>
            <a:r>
              <a:rPr lang="en-US" sz="3200" dirty="0" smtClean="0">
                <a:cs typeface="Tahoma" pitchFamily="34" charset="0"/>
              </a:rPr>
              <a:t>in kidneys can cause blood in the urine </a:t>
            </a:r>
          </a:p>
          <a:p>
            <a:pPr lvl="1" algn="just" rtl="0">
              <a:lnSpc>
                <a:spcPts val="4400"/>
              </a:lnSpc>
            </a:pPr>
            <a:r>
              <a:rPr lang="en-US" sz="3200" dirty="0" smtClean="0">
                <a:cs typeface="Tahoma" pitchFamily="34" charset="0"/>
              </a:rPr>
              <a:t>in heart can cause murmurs &amp; valve damage </a:t>
            </a:r>
          </a:p>
          <a:p>
            <a:pPr lvl="1" algn="just" rtl="0">
              <a:lnSpc>
                <a:spcPts val="4400"/>
              </a:lnSpc>
            </a:pPr>
            <a:r>
              <a:rPr lang="en-US" sz="3200" dirty="0" smtClean="0">
                <a:cs typeface="Tahoma" pitchFamily="34" charset="0"/>
              </a:rPr>
              <a:t>in the lungs can cause bloody sputum</a:t>
            </a:r>
          </a:p>
          <a:p>
            <a:pPr lvl="1" algn="just" rtl="0">
              <a:lnSpc>
                <a:spcPts val="4400"/>
              </a:lnSpc>
            </a:pPr>
            <a:r>
              <a:rPr lang="en-US" sz="3200" dirty="0" smtClean="0">
                <a:cs typeface="Tahoma" pitchFamily="34" charset="0"/>
              </a:rPr>
              <a:t>in the eyes can cause pain and blurred vision </a:t>
            </a:r>
          </a:p>
          <a:p>
            <a:pPr lvl="1" algn="just" rtl="0">
              <a:lnSpc>
                <a:spcPts val="4400"/>
              </a:lnSpc>
            </a:pPr>
            <a:r>
              <a:rPr lang="en-US" sz="3200" dirty="0" smtClean="0">
                <a:cs typeface="Tahoma" pitchFamily="34" charset="0"/>
              </a:rPr>
              <a:t>in the brain can cause seizures and acute changes in mental function or behavior</a:t>
            </a:r>
          </a:p>
          <a:p>
            <a:pPr algn="just" rtl="0">
              <a:lnSpc>
                <a:spcPts val="4400"/>
              </a:lnSpc>
            </a:pPr>
            <a:endParaRPr lang="ar-SA" dirty="0" smtClean="0"/>
          </a:p>
        </p:txBody>
      </p:sp>
      <p:sp>
        <p:nvSpPr>
          <p:cNvPr id="4" name="Footer Placeholder 3"/>
          <p:cNvSpPr>
            <a:spLocks noGrp="1"/>
          </p:cNvSpPr>
          <p:nvPr>
            <p:ph type="ftr" sz="quarter" idx="11"/>
          </p:nvPr>
        </p:nvSpPr>
        <p:spPr/>
        <p:txBody>
          <a:bodyPr/>
          <a:lstStyle/>
          <a:p>
            <a:pPr>
              <a:defRPr/>
            </a:pPr>
            <a:endParaRPr lang="ar-SA" altLang="en-US"/>
          </a:p>
        </p:txBody>
      </p:sp>
      <p:sp>
        <p:nvSpPr>
          <p:cNvPr id="5" name="Slide Number Placeholder 4"/>
          <p:cNvSpPr>
            <a:spLocks noGrp="1"/>
          </p:cNvSpPr>
          <p:nvPr>
            <p:ph type="sldNum" sz="quarter" idx="12"/>
          </p:nvPr>
        </p:nvSpPr>
        <p:spPr/>
        <p:txBody>
          <a:bodyPr/>
          <a:lstStyle/>
          <a:p>
            <a:pPr>
              <a:defRPr/>
            </a:pPr>
            <a:fld id="{C287EF3D-C1FC-4F10-AE9B-1D6812EA5E84}" type="slidenum">
              <a:rPr lang="ar-SA" altLang="en-US" smtClean="0"/>
              <a:pPr>
                <a:defRPr/>
              </a:pPr>
              <a:t>450</a:t>
            </a:fld>
            <a:endParaRPr lang="ar-SA"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1"/>
          <p:cNvSpPr>
            <a:spLocks noGrp="1"/>
          </p:cNvSpPr>
          <p:nvPr>
            <p:ph idx="1"/>
          </p:nvPr>
        </p:nvSpPr>
        <p:spPr>
          <a:xfrm>
            <a:off x="228600" y="609600"/>
            <a:ext cx="8686800" cy="5562600"/>
          </a:xfrm>
        </p:spPr>
        <p:txBody>
          <a:bodyPr/>
          <a:lstStyle/>
          <a:p>
            <a:pPr algn="just" eaLnBrk="1" hangingPunct="1"/>
            <a:r>
              <a:rPr lang="en-US" altLang="en-US" b="1" smtClean="0">
                <a:solidFill>
                  <a:srgbClr val="FF0000"/>
                </a:solidFill>
                <a:cs typeface="Arial" pitchFamily="34" charset="0"/>
              </a:rPr>
              <a:t>Self-infection</a:t>
            </a:r>
          </a:p>
          <a:p>
            <a:pPr algn="just" eaLnBrk="1" hangingPunct="1"/>
            <a:r>
              <a:rPr lang="en-US" altLang="en-US" smtClean="0">
                <a:cs typeface="Arial" pitchFamily="34" charset="0"/>
              </a:rPr>
              <a:t>Infection that occurs from patient's own flora </a:t>
            </a:r>
          </a:p>
          <a:p>
            <a:pPr lvl="1" algn="just" eaLnBrk="1" hangingPunct="1"/>
            <a:r>
              <a:rPr lang="en-US" altLang="en-US" sz="3200" smtClean="0">
                <a:cs typeface="Arial" pitchFamily="34" charset="0"/>
              </a:rPr>
              <a:t>Infection of wound of a patient by staphylococci carried by individual in his nose</a:t>
            </a:r>
          </a:p>
          <a:p>
            <a:pPr lvl="1" algn="just" eaLnBrk="1" hangingPunct="1"/>
            <a:r>
              <a:rPr lang="en-US" altLang="en-US" sz="3200" smtClean="0">
                <a:cs typeface="Arial" pitchFamily="34" charset="0"/>
              </a:rPr>
              <a:t>Coliforms and anaerobes released from his bowel during surgery</a:t>
            </a:r>
          </a:p>
          <a:p>
            <a:pPr algn="just" eaLnBrk="1" hangingPunct="1"/>
            <a:r>
              <a:rPr lang="en-US" altLang="en-US" b="1" smtClean="0">
                <a:solidFill>
                  <a:srgbClr val="FF0000"/>
                </a:solidFill>
                <a:cs typeface="Arial" pitchFamily="34" charset="0"/>
              </a:rPr>
              <a:t>Cross-infection</a:t>
            </a:r>
            <a:r>
              <a:rPr lang="en-US" altLang="en-US" smtClean="0">
                <a:solidFill>
                  <a:srgbClr val="FF0000"/>
                </a:solidFill>
                <a:cs typeface="Arial" pitchFamily="34" charset="0"/>
              </a:rPr>
              <a:t> </a:t>
            </a:r>
            <a:r>
              <a:rPr lang="en-US" altLang="en-US" smtClean="0">
                <a:cs typeface="Arial" pitchFamily="34" charset="0"/>
              </a:rPr>
              <a:t>is the infection derived from other patients or healthy carriers by direct spread</a:t>
            </a:r>
          </a:p>
          <a:p>
            <a:pPr algn="just" eaLnBrk="1" hangingPunct="1"/>
            <a:r>
              <a:rPr lang="en-US" altLang="en-US" smtClean="0">
                <a:cs typeface="Arial" pitchFamily="34" charset="0"/>
              </a:rPr>
              <a:t>Cross-infection is common in hospitals</a:t>
            </a:r>
            <a:br>
              <a:rPr lang="en-US" altLang="en-US" smtClean="0">
                <a:cs typeface="Arial" pitchFamily="34" charset="0"/>
              </a:rPr>
            </a:br>
            <a:r>
              <a:rPr lang="en-US" altLang="en-US" smtClean="0">
                <a:cs typeface="Arial" pitchFamily="34" charset="0"/>
              </a:rPr>
              <a:t/>
            </a:r>
            <a:br>
              <a:rPr lang="en-US" altLang="en-US" smtClean="0">
                <a:cs typeface="Arial" pitchFamily="34" charset="0"/>
              </a:rPr>
            </a:br>
            <a:r>
              <a:rPr lang="en-US" altLang="en-US" smtClean="0">
                <a:cs typeface="Arial" pitchFamily="34" charset="0"/>
              </a:rPr>
              <a:t/>
            </a:r>
            <a:br>
              <a:rPr lang="en-US" altLang="en-US" smtClean="0">
                <a:cs typeface="Arial" pitchFamily="34" charset="0"/>
              </a:rPr>
            </a:br>
            <a:endParaRPr lang="en-US" altLang="en-US" smtClean="0">
              <a:cs typeface="Arial" pitchFamily="34" charset="0"/>
            </a:endParaRPr>
          </a:p>
        </p:txBody>
      </p:sp>
      <p:sp>
        <p:nvSpPr>
          <p:cNvPr id="65540"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5541" name="Slide Number Placeholder 3"/>
          <p:cNvSpPr>
            <a:spLocks noGrp="1"/>
          </p:cNvSpPr>
          <p:nvPr>
            <p:ph type="sldNum" sz="quarter" idx="12"/>
          </p:nvPr>
        </p:nvSpPr>
        <p:spPr bwMode="auto">
          <a:noFill/>
          <a:ln>
            <a:miter lim="800000"/>
            <a:headEnd/>
            <a:tailEnd/>
          </a:ln>
        </p:spPr>
        <p:txBody>
          <a:bodyPr/>
          <a:lstStyle/>
          <a:p>
            <a:fld id="{695412CA-A28B-45D6-93A9-CF690E8E5619}" type="slidenum">
              <a:rPr lang="ar-SA" altLang="en-US" smtClean="0">
                <a:cs typeface="Calibri" pitchFamily="34" charset="0"/>
              </a:rPr>
              <a:pPr/>
              <a:t>46</a:t>
            </a:fld>
            <a:endParaRPr lang="ar-SA" altLang="en-US" smtClean="0">
              <a:cs typeface="Calibri" pitchFamily="34" charset="0"/>
            </a:endParaRPr>
          </a:p>
        </p:txBody>
      </p:sp>
    </p:spTree>
    <p:extLst>
      <p:ext uri="{BB962C8B-B14F-4D97-AF65-F5344CB8AC3E}">
        <p14:creationId xmlns:p14="http://schemas.microsoft.com/office/powerpoint/2010/main" val="29994562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pPr eaLnBrk="1" hangingPunct="1"/>
            <a:r>
              <a:rPr lang="en-US" altLang="en-US" b="1" smtClean="0">
                <a:solidFill>
                  <a:srgbClr val="002060"/>
                </a:solidFill>
              </a:rPr>
              <a:t>Classification of carriers</a:t>
            </a:r>
            <a:br>
              <a:rPr lang="en-US" altLang="en-US" b="1" smtClean="0">
                <a:solidFill>
                  <a:srgbClr val="002060"/>
                </a:solidFill>
              </a:rPr>
            </a:br>
            <a:r>
              <a:rPr lang="en-US" altLang="en-US" b="1" smtClean="0">
                <a:solidFill>
                  <a:srgbClr val="002060"/>
                </a:solidFill>
              </a:rPr>
              <a:t>A) According to type</a:t>
            </a:r>
            <a:endParaRPr lang="en-US" altLang="en-US" smtClean="0">
              <a:solidFill>
                <a:srgbClr val="002060"/>
              </a:solidFill>
            </a:endParaRPr>
          </a:p>
        </p:txBody>
      </p:sp>
      <p:sp>
        <p:nvSpPr>
          <p:cNvPr id="66563" name="Content Placeholder 2"/>
          <p:cNvSpPr>
            <a:spLocks noGrp="1"/>
          </p:cNvSpPr>
          <p:nvPr>
            <p:ph idx="1"/>
          </p:nvPr>
        </p:nvSpPr>
        <p:spPr>
          <a:xfrm>
            <a:off x="304800" y="1874838"/>
            <a:ext cx="8458200" cy="4525962"/>
          </a:xfrm>
        </p:spPr>
        <p:txBody>
          <a:bodyPr/>
          <a:lstStyle/>
          <a:p>
            <a:pPr algn="just" eaLnBrk="1" hangingPunct="1"/>
            <a:r>
              <a:rPr lang="en-US" altLang="en-US" sz="2800" b="1" smtClean="0">
                <a:solidFill>
                  <a:srgbClr val="FF0000"/>
                </a:solidFill>
              </a:rPr>
              <a:t>Healthy carrier: </a:t>
            </a:r>
            <a:r>
              <a:rPr lang="en-US" altLang="en-US" sz="2800" smtClean="0"/>
              <a:t>A person who receive the infection from another carrier (very dangerous).</a:t>
            </a:r>
            <a:endParaRPr lang="en-US" altLang="en-US" sz="2800" b="1" smtClean="0"/>
          </a:p>
          <a:p>
            <a:pPr algn="just" eaLnBrk="1" hangingPunct="1"/>
            <a:r>
              <a:rPr lang="en-US" altLang="en-US" sz="2800" b="1" smtClean="0">
                <a:solidFill>
                  <a:srgbClr val="FF0000"/>
                </a:solidFill>
              </a:rPr>
              <a:t>Incubatory carrier</a:t>
            </a:r>
            <a:r>
              <a:rPr lang="en-US" altLang="en-US" sz="2800" smtClean="0">
                <a:solidFill>
                  <a:srgbClr val="FF0000"/>
                </a:solidFill>
              </a:rPr>
              <a:t>:</a:t>
            </a:r>
            <a:r>
              <a:rPr lang="en-US" altLang="en-US" sz="2800" smtClean="0"/>
              <a:t>	A person who shed the M.O. during the incubation period (specially last days of the incubation period) e.g. mumps, measles and diphtheria</a:t>
            </a:r>
            <a:endParaRPr lang="en-US" altLang="en-US" sz="2800" b="1" smtClean="0"/>
          </a:p>
          <a:p>
            <a:pPr algn="just" eaLnBrk="1" hangingPunct="1"/>
            <a:r>
              <a:rPr lang="en-US" altLang="en-US" sz="2800" b="1" smtClean="0">
                <a:solidFill>
                  <a:srgbClr val="FF0000"/>
                </a:solidFill>
              </a:rPr>
              <a:t>Convalescent carrier</a:t>
            </a:r>
            <a:r>
              <a:rPr lang="en-US" altLang="en-US" sz="2800" smtClean="0">
                <a:solidFill>
                  <a:srgbClr val="FF0000"/>
                </a:solidFill>
              </a:rPr>
              <a:t>: </a:t>
            </a:r>
            <a:r>
              <a:rPr lang="en-US" altLang="en-US" sz="2800" smtClean="0"/>
              <a:t>a person who still shed the M.O. during the convalescent period e.g. typhoid, dysentery and whooping cough.</a:t>
            </a:r>
            <a:endParaRPr lang="en-US" altLang="en-US" sz="2800" b="1" smtClean="0"/>
          </a:p>
        </p:txBody>
      </p:sp>
      <p:sp>
        <p:nvSpPr>
          <p:cNvPr id="66565"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6566" name="Slide Number Placeholder 5"/>
          <p:cNvSpPr>
            <a:spLocks noGrp="1"/>
          </p:cNvSpPr>
          <p:nvPr>
            <p:ph type="sldNum" sz="quarter" idx="12"/>
          </p:nvPr>
        </p:nvSpPr>
        <p:spPr bwMode="auto">
          <a:noFill/>
          <a:ln>
            <a:miter lim="800000"/>
            <a:headEnd/>
            <a:tailEnd/>
          </a:ln>
        </p:spPr>
        <p:txBody>
          <a:bodyPr/>
          <a:lstStyle/>
          <a:p>
            <a:fld id="{3C96C8C5-00ED-4AB9-8A6A-AD4250B06D26}" type="slidenum">
              <a:rPr lang="ar-SA" altLang="en-US" smtClean="0">
                <a:cs typeface="Calibri" pitchFamily="34" charset="0"/>
              </a:rPr>
              <a:pPr/>
              <a:t>47</a:t>
            </a:fld>
            <a:endParaRPr lang="ar-SA" altLang="en-US" smtClean="0">
              <a:cs typeface="Calibri" pitchFamily="34" charset="0"/>
            </a:endParaRPr>
          </a:p>
        </p:txBody>
      </p:sp>
    </p:spTree>
    <p:extLst>
      <p:ext uri="{BB962C8B-B14F-4D97-AF65-F5344CB8AC3E}">
        <p14:creationId xmlns:p14="http://schemas.microsoft.com/office/powerpoint/2010/main" val="31489554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altLang="en-US" b="1" smtClean="0">
                <a:solidFill>
                  <a:srgbClr val="002060"/>
                </a:solidFill>
              </a:rPr>
              <a:t>Classification of carriers</a:t>
            </a:r>
            <a:r>
              <a:rPr lang="en-US" altLang="en-US" b="1" smtClean="0"/>
              <a:t/>
            </a:r>
            <a:br>
              <a:rPr lang="en-US" altLang="en-US" b="1" smtClean="0"/>
            </a:br>
            <a:r>
              <a:rPr lang="en-US" altLang="en-US" b="1" smtClean="0">
                <a:solidFill>
                  <a:srgbClr val="7030A0"/>
                </a:solidFill>
              </a:rPr>
              <a:t>B) According to duration</a:t>
            </a:r>
            <a:endParaRPr lang="en-US" altLang="en-US" smtClean="0">
              <a:solidFill>
                <a:srgbClr val="7030A0"/>
              </a:solidFill>
            </a:endParaRPr>
          </a:p>
        </p:txBody>
      </p:sp>
      <p:sp>
        <p:nvSpPr>
          <p:cNvPr id="3" name="Content Placeholder 2"/>
          <p:cNvSpPr>
            <a:spLocks noGrp="1"/>
          </p:cNvSpPr>
          <p:nvPr>
            <p:ph idx="1"/>
          </p:nvPr>
        </p:nvSpPr>
        <p:spPr>
          <a:xfrm>
            <a:off x="304800" y="1447800"/>
            <a:ext cx="8534400" cy="4724400"/>
          </a:xfrm>
        </p:spPr>
        <p:txBody>
          <a:bodyPr/>
          <a:lstStyle/>
          <a:p>
            <a:pPr algn="just" eaLnBrk="1" hangingPunct="1">
              <a:lnSpc>
                <a:spcPts val="3200"/>
              </a:lnSpc>
              <a:defRPr/>
            </a:pPr>
            <a:r>
              <a:rPr lang="en-US" altLang="en-US" b="1" dirty="0" smtClean="0">
                <a:solidFill>
                  <a:srgbClr val="FF0000"/>
                </a:solidFill>
              </a:rPr>
              <a:t>Temporary carrier</a:t>
            </a:r>
            <a:r>
              <a:rPr lang="en-US" altLang="en-US" dirty="0" smtClean="0">
                <a:solidFill>
                  <a:srgbClr val="FF0000"/>
                </a:solidFill>
              </a:rPr>
              <a:t>:</a:t>
            </a:r>
            <a:r>
              <a:rPr lang="en-US" altLang="en-US" dirty="0" smtClean="0"/>
              <a:t> Person who shed the </a:t>
            </a:r>
            <a:r>
              <a:rPr lang="en-US" altLang="en-US" dirty="0" err="1" smtClean="0"/>
              <a:t>m.o</a:t>
            </a:r>
            <a:r>
              <a:rPr lang="en-US" altLang="en-US" dirty="0" smtClean="0"/>
              <a:t>. for short period</a:t>
            </a:r>
            <a:endParaRPr lang="en-US" altLang="en-US" b="1" dirty="0" smtClean="0"/>
          </a:p>
          <a:p>
            <a:pPr algn="just" eaLnBrk="1" hangingPunct="1">
              <a:lnSpc>
                <a:spcPts val="3200"/>
              </a:lnSpc>
              <a:defRPr/>
            </a:pPr>
            <a:r>
              <a:rPr lang="en-US" altLang="en-US" b="1" dirty="0" smtClean="0">
                <a:solidFill>
                  <a:srgbClr val="FF0000"/>
                </a:solidFill>
              </a:rPr>
              <a:t>Chronic carrier</a:t>
            </a:r>
            <a:r>
              <a:rPr lang="en-US" altLang="en-US" dirty="0" smtClean="0">
                <a:solidFill>
                  <a:srgbClr val="FF0000"/>
                </a:solidFill>
              </a:rPr>
              <a:t>:</a:t>
            </a:r>
            <a:r>
              <a:rPr lang="en-US" altLang="en-US" dirty="0" smtClean="0"/>
              <a:t>	Person who shed the </a:t>
            </a:r>
            <a:r>
              <a:rPr lang="en-US" altLang="en-US" dirty="0" err="1" smtClean="0"/>
              <a:t>m.o</a:t>
            </a:r>
            <a:r>
              <a:rPr lang="en-US" altLang="en-US" dirty="0" smtClean="0"/>
              <a:t>. for indefinite periods (very dangerous).</a:t>
            </a:r>
            <a:endParaRPr lang="en-US" altLang="en-US" b="1" dirty="0" smtClean="0"/>
          </a:p>
          <a:p>
            <a:pPr algn="just" eaLnBrk="1" hangingPunct="1">
              <a:lnSpc>
                <a:spcPts val="3200"/>
              </a:lnSpc>
              <a:defRPr/>
            </a:pPr>
            <a:r>
              <a:rPr lang="en-US" altLang="en-US" sz="3600" b="1" dirty="0" smtClean="0">
                <a:solidFill>
                  <a:srgbClr val="7030A0"/>
                </a:solidFill>
                <a:latin typeface="+mj-lt"/>
              </a:rPr>
              <a:t>C) According to portal of exit</a:t>
            </a:r>
          </a:p>
          <a:p>
            <a:pPr algn="just" eaLnBrk="1" hangingPunct="1">
              <a:lnSpc>
                <a:spcPts val="3200"/>
              </a:lnSpc>
              <a:defRPr/>
            </a:pPr>
            <a:r>
              <a:rPr lang="en-US" altLang="en-US" b="1" dirty="0" smtClean="0">
                <a:solidFill>
                  <a:srgbClr val="FF0000"/>
                </a:solidFill>
              </a:rPr>
              <a:t>Respiratory carrier</a:t>
            </a:r>
            <a:r>
              <a:rPr lang="en-US" altLang="en-US" dirty="0" smtClean="0">
                <a:solidFill>
                  <a:srgbClr val="FF0000"/>
                </a:solidFill>
              </a:rPr>
              <a:t>:</a:t>
            </a:r>
            <a:r>
              <a:rPr lang="en-US" altLang="en-US" dirty="0" smtClean="0"/>
              <a:t> e.g. </a:t>
            </a:r>
            <a:r>
              <a:rPr lang="en-US" altLang="en-US" dirty="0" err="1" smtClean="0"/>
              <a:t>meningococcus</a:t>
            </a:r>
            <a:endParaRPr lang="en-US" altLang="en-US" b="1" dirty="0" smtClean="0"/>
          </a:p>
          <a:p>
            <a:pPr algn="just" eaLnBrk="1" hangingPunct="1">
              <a:lnSpc>
                <a:spcPts val="3200"/>
              </a:lnSpc>
              <a:defRPr/>
            </a:pPr>
            <a:r>
              <a:rPr lang="en-US" altLang="en-US" b="1" dirty="0" smtClean="0">
                <a:solidFill>
                  <a:srgbClr val="FF0000"/>
                </a:solidFill>
              </a:rPr>
              <a:t>Fecal (intestinal) carrier</a:t>
            </a:r>
            <a:r>
              <a:rPr lang="en-US" altLang="en-US" dirty="0" smtClean="0">
                <a:solidFill>
                  <a:srgbClr val="FF0000"/>
                </a:solidFill>
              </a:rPr>
              <a:t>:</a:t>
            </a:r>
            <a:r>
              <a:rPr lang="en-US" altLang="en-US" dirty="0" smtClean="0"/>
              <a:t> e.g. typhoid, dysentery, 		cholera</a:t>
            </a:r>
            <a:endParaRPr lang="en-US" altLang="en-US" b="1" dirty="0" smtClean="0"/>
          </a:p>
          <a:p>
            <a:pPr algn="just" eaLnBrk="1" hangingPunct="1">
              <a:lnSpc>
                <a:spcPts val="3200"/>
              </a:lnSpc>
              <a:defRPr/>
            </a:pPr>
            <a:r>
              <a:rPr lang="en-US" altLang="en-US" b="1" dirty="0" smtClean="0">
                <a:solidFill>
                  <a:srgbClr val="FF0000"/>
                </a:solidFill>
              </a:rPr>
              <a:t>Blood carrier</a:t>
            </a:r>
            <a:r>
              <a:rPr lang="en-US" altLang="en-US" dirty="0" smtClean="0">
                <a:solidFill>
                  <a:srgbClr val="FF0000"/>
                </a:solidFill>
              </a:rPr>
              <a:t>:</a:t>
            </a:r>
            <a:r>
              <a:rPr lang="en-US" altLang="en-US" dirty="0" smtClean="0"/>
              <a:t> e.g. hepatitis B and AIDs</a:t>
            </a:r>
            <a:endParaRPr lang="en-US" altLang="en-US" b="1" dirty="0" smtClean="0"/>
          </a:p>
          <a:p>
            <a:pPr algn="just" eaLnBrk="1" hangingPunct="1">
              <a:lnSpc>
                <a:spcPts val="3200"/>
              </a:lnSpc>
              <a:defRPr/>
            </a:pPr>
            <a:r>
              <a:rPr lang="en-US" altLang="en-US" b="1" dirty="0" smtClean="0">
                <a:solidFill>
                  <a:srgbClr val="FF0000"/>
                </a:solidFill>
              </a:rPr>
              <a:t>Urinary or sexual Carrier</a:t>
            </a:r>
            <a:r>
              <a:rPr lang="en-US" altLang="en-US" dirty="0" smtClean="0"/>
              <a:t> e.g. gonococcus, AIDs</a:t>
            </a:r>
          </a:p>
          <a:p>
            <a:pPr algn="just">
              <a:lnSpc>
                <a:spcPts val="3200"/>
              </a:lnSpc>
              <a:defRPr/>
            </a:pPr>
            <a:endParaRPr lang="en-US" dirty="0"/>
          </a:p>
        </p:txBody>
      </p:sp>
      <p:sp>
        <p:nvSpPr>
          <p:cNvPr id="67589"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7590" name="Slide Number Placeholder 5"/>
          <p:cNvSpPr>
            <a:spLocks noGrp="1"/>
          </p:cNvSpPr>
          <p:nvPr>
            <p:ph type="sldNum" sz="quarter" idx="12"/>
          </p:nvPr>
        </p:nvSpPr>
        <p:spPr bwMode="auto">
          <a:noFill/>
          <a:ln>
            <a:miter lim="800000"/>
            <a:headEnd/>
            <a:tailEnd/>
          </a:ln>
        </p:spPr>
        <p:txBody>
          <a:bodyPr/>
          <a:lstStyle/>
          <a:p>
            <a:fld id="{2FC0BAAA-E59E-4C60-978E-443170B843F3}" type="slidenum">
              <a:rPr lang="ar-SA" altLang="en-US" smtClean="0">
                <a:cs typeface="Calibri" pitchFamily="34" charset="0"/>
              </a:rPr>
              <a:pPr/>
              <a:t>48</a:t>
            </a:fld>
            <a:endParaRPr lang="ar-SA" altLang="en-US" smtClean="0">
              <a:cs typeface="Calibri" pitchFamily="34" charset="0"/>
            </a:endParaRPr>
          </a:p>
        </p:txBody>
      </p:sp>
    </p:spTree>
    <p:extLst>
      <p:ext uri="{BB962C8B-B14F-4D97-AF65-F5344CB8AC3E}">
        <p14:creationId xmlns:p14="http://schemas.microsoft.com/office/powerpoint/2010/main" val="3732116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2"/>
          <p:cNvSpPr>
            <a:spLocks noGrp="1"/>
          </p:cNvSpPr>
          <p:nvPr>
            <p:ph type="title"/>
          </p:nvPr>
        </p:nvSpPr>
        <p:spPr>
          <a:xfrm>
            <a:off x="457200" y="274638"/>
            <a:ext cx="8229600" cy="868362"/>
          </a:xfrm>
        </p:spPr>
        <p:txBody>
          <a:bodyPr/>
          <a:lstStyle/>
          <a:p>
            <a:pPr eaLnBrk="1" hangingPunct="1"/>
            <a:r>
              <a:rPr lang="en-US" altLang="en-US" b="1" smtClean="0">
                <a:solidFill>
                  <a:srgbClr val="002060"/>
                </a:solidFill>
                <a:cs typeface="Times New Roman" pitchFamily="18" charset="0"/>
              </a:rPr>
              <a:t>Source (Reservoir) </a:t>
            </a:r>
          </a:p>
        </p:txBody>
      </p:sp>
      <p:sp>
        <p:nvSpPr>
          <p:cNvPr id="2" name="Content Placeholder 1"/>
          <p:cNvSpPr>
            <a:spLocks noGrp="1"/>
          </p:cNvSpPr>
          <p:nvPr>
            <p:ph idx="1"/>
          </p:nvPr>
        </p:nvSpPr>
        <p:spPr>
          <a:xfrm>
            <a:off x="381000" y="1371600"/>
            <a:ext cx="8305800" cy="4876800"/>
          </a:xfrm>
        </p:spPr>
        <p:txBody>
          <a:bodyPr rtlCol="0">
            <a:noAutofit/>
          </a:bodyPr>
          <a:lstStyle/>
          <a:p>
            <a:pPr marL="514350" indent="-514350" algn="just" eaLnBrk="1" fontAlgn="auto" hangingPunct="1">
              <a:lnSpc>
                <a:spcPct val="150000"/>
              </a:lnSpc>
              <a:spcAft>
                <a:spcPts val="0"/>
              </a:spcAft>
              <a:buFont typeface="+mj-lt"/>
              <a:buAutoNum type="arabicPeriod" startAt="2"/>
              <a:defRPr/>
            </a:pPr>
            <a:r>
              <a:rPr lang="en-US" b="1" dirty="0" smtClean="0">
                <a:solidFill>
                  <a:srgbClr val="FF0000"/>
                </a:solidFill>
                <a:ea typeface="+mn-ea"/>
              </a:rPr>
              <a:t>Foods and Drinks</a:t>
            </a:r>
          </a:p>
          <a:p>
            <a:pPr marL="514350" indent="-514350" algn="just" eaLnBrk="1" fontAlgn="auto" hangingPunct="1">
              <a:lnSpc>
                <a:spcPct val="150000"/>
              </a:lnSpc>
              <a:spcAft>
                <a:spcPts val="0"/>
              </a:spcAft>
              <a:buFont typeface="+mj-lt"/>
              <a:buAutoNum type="alphaUcPeriod"/>
              <a:defRPr/>
            </a:pPr>
            <a:r>
              <a:rPr lang="en-US" dirty="0" smtClean="0">
                <a:ea typeface="+mn-ea"/>
              </a:rPr>
              <a:t>Food: Any contaminated food</a:t>
            </a:r>
          </a:p>
          <a:p>
            <a:pPr marL="514350" indent="-514350" algn="just" eaLnBrk="1" fontAlgn="auto" hangingPunct="1">
              <a:lnSpc>
                <a:spcPct val="150000"/>
              </a:lnSpc>
              <a:spcAft>
                <a:spcPts val="0"/>
              </a:spcAft>
              <a:buFont typeface="+mj-lt"/>
              <a:buAutoNum type="alphaUcPeriod"/>
              <a:defRPr/>
            </a:pPr>
            <a:r>
              <a:rPr lang="en-US" dirty="0" smtClean="0">
                <a:ea typeface="+mn-ea"/>
              </a:rPr>
              <a:t>Water contaminated with bacteria of typhoid fever, cholera, </a:t>
            </a:r>
            <a:r>
              <a:rPr lang="en-US" dirty="0" err="1" smtClean="0">
                <a:ea typeface="+mn-ea"/>
              </a:rPr>
              <a:t>diarrhoea</a:t>
            </a:r>
            <a:r>
              <a:rPr lang="en-US" dirty="0" smtClean="0">
                <a:ea typeface="+mn-ea"/>
              </a:rPr>
              <a:t> and dysentery, </a:t>
            </a:r>
          </a:p>
          <a:p>
            <a:pPr marL="514350" indent="-514350" algn="just" eaLnBrk="1" fontAlgn="auto" hangingPunct="1">
              <a:lnSpc>
                <a:spcPct val="150000"/>
              </a:lnSpc>
              <a:spcAft>
                <a:spcPts val="0"/>
              </a:spcAft>
              <a:buFont typeface="+mj-lt"/>
              <a:buAutoNum type="alphaUcPeriod"/>
              <a:defRPr/>
            </a:pPr>
            <a:r>
              <a:rPr lang="en-US" dirty="0" smtClean="0">
                <a:ea typeface="+mn-ea"/>
              </a:rPr>
              <a:t>Milk contaminated with salmonella, </a:t>
            </a:r>
            <a:r>
              <a:rPr lang="en-US" i="1" dirty="0" smtClean="0">
                <a:ea typeface="+mn-ea"/>
              </a:rPr>
              <a:t>M. </a:t>
            </a:r>
            <a:r>
              <a:rPr lang="en-US" i="1" dirty="0" err="1" smtClean="0">
                <a:ea typeface="+mn-ea"/>
              </a:rPr>
              <a:t>bovis</a:t>
            </a:r>
            <a:endParaRPr lang="en-US" dirty="0">
              <a:ea typeface="+mn-ea"/>
            </a:endParaRPr>
          </a:p>
        </p:txBody>
      </p:sp>
      <p:sp>
        <p:nvSpPr>
          <p:cNvPr id="68613"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8614" name="Slide Number Placeholder 4"/>
          <p:cNvSpPr>
            <a:spLocks noGrp="1"/>
          </p:cNvSpPr>
          <p:nvPr>
            <p:ph type="sldNum" sz="quarter" idx="12"/>
          </p:nvPr>
        </p:nvSpPr>
        <p:spPr bwMode="auto">
          <a:noFill/>
          <a:ln>
            <a:miter lim="800000"/>
            <a:headEnd/>
            <a:tailEnd/>
          </a:ln>
        </p:spPr>
        <p:txBody>
          <a:bodyPr/>
          <a:lstStyle/>
          <a:p>
            <a:fld id="{B54A5B5A-2823-4A33-A46A-64154110B68B}" type="slidenum">
              <a:rPr lang="ar-SA" altLang="en-US" smtClean="0">
                <a:cs typeface="Calibri" pitchFamily="34" charset="0"/>
              </a:rPr>
              <a:pPr/>
              <a:t>49</a:t>
            </a:fld>
            <a:endParaRPr lang="ar-SA" altLang="en-US" smtClean="0">
              <a:cs typeface="Calibri" pitchFamily="34" charset="0"/>
            </a:endParaRPr>
          </a:p>
        </p:txBody>
      </p:sp>
    </p:spTree>
    <p:extLst>
      <p:ext uri="{BB962C8B-B14F-4D97-AF65-F5344CB8AC3E}">
        <p14:creationId xmlns:p14="http://schemas.microsoft.com/office/powerpoint/2010/main" val="3180211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p:cNvSpPr>
            <a:spLocks noGrp="1"/>
          </p:cNvSpPr>
          <p:nvPr>
            <p:ph type="title"/>
          </p:nvPr>
        </p:nvSpPr>
        <p:spPr/>
        <p:txBody>
          <a:bodyPr/>
          <a:lstStyle/>
          <a:p>
            <a:r>
              <a:rPr lang="en-US" altLang="en-US" b="1" noProof="1" smtClean="0">
                <a:solidFill>
                  <a:srgbClr val="0070C0"/>
                </a:solidFill>
              </a:rPr>
              <a:t>ECOLOGICAL RELATIONSHIPS</a:t>
            </a:r>
            <a:endParaRPr lang="ar-SA" altLang="en-US" smtClean="0">
              <a:solidFill>
                <a:srgbClr val="0070C0"/>
              </a:solidFill>
            </a:endParaRPr>
          </a:p>
        </p:txBody>
      </p:sp>
      <p:sp>
        <p:nvSpPr>
          <p:cNvPr id="22531" name="Content Placeholder 3"/>
          <p:cNvSpPr>
            <a:spLocks noGrp="1"/>
          </p:cNvSpPr>
          <p:nvPr>
            <p:ph idx="1"/>
          </p:nvPr>
        </p:nvSpPr>
        <p:spPr>
          <a:xfrm>
            <a:off x="533400" y="1143000"/>
            <a:ext cx="8229600" cy="5181600"/>
          </a:xfrm>
        </p:spPr>
        <p:txBody>
          <a:bodyPr/>
          <a:lstStyle/>
          <a:p>
            <a:pPr algn="just"/>
            <a:r>
              <a:rPr lang="en-US" altLang="en-US" sz="2800" b="1" noProof="1" smtClean="0">
                <a:solidFill>
                  <a:srgbClr val="FF0000"/>
                </a:solidFill>
              </a:rPr>
              <a:t>SYMBIOSIS:</a:t>
            </a:r>
            <a:r>
              <a:rPr lang="en-US" altLang="en-US" sz="2800" noProof="1" smtClean="0">
                <a:solidFill>
                  <a:srgbClr val="FF0000"/>
                </a:solidFill>
              </a:rPr>
              <a:t>  </a:t>
            </a:r>
            <a:r>
              <a:rPr lang="en-US" altLang="en-US" sz="2800" noProof="1" smtClean="0"/>
              <a:t>neutral, antagonistic or synergistic relationship between two dissimilar organisms (SYMBIOTES, SYMBIONTS) living in close association with each other</a:t>
            </a:r>
          </a:p>
          <a:p>
            <a:pPr algn="just"/>
            <a:r>
              <a:rPr lang="en-US" altLang="en-US" sz="2800" b="1" noProof="1" smtClean="0">
                <a:solidFill>
                  <a:srgbClr val="FF0000"/>
                </a:solidFill>
              </a:rPr>
              <a:t>MUTUALISM</a:t>
            </a:r>
            <a:r>
              <a:rPr lang="en-US" altLang="en-US" sz="2800" b="1" noProof="1" smtClean="0"/>
              <a:t> (+/+):</a:t>
            </a:r>
            <a:r>
              <a:rPr lang="en-US" altLang="en-US" sz="2800" noProof="1" smtClean="0"/>
              <a:t>  mutually beneficial relationship between two species</a:t>
            </a:r>
          </a:p>
          <a:p>
            <a:pPr algn="just"/>
            <a:r>
              <a:rPr lang="en-US" altLang="en-US" sz="2800" b="1" noProof="1" smtClean="0">
                <a:solidFill>
                  <a:srgbClr val="FF0000"/>
                </a:solidFill>
              </a:rPr>
              <a:t>COMMENSALISM</a:t>
            </a:r>
            <a:r>
              <a:rPr lang="en-US" altLang="en-US" sz="2800" b="1" noProof="1" smtClean="0"/>
              <a:t> (+/0):</a:t>
            </a:r>
            <a:r>
              <a:rPr lang="en-US" altLang="en-US" sz="2800" noProof="1" smtClean="0"/>
              <a:t>  relationship between two species in which one is benefited and the other is not affected, neither negatively nor positively</a:t>
            </a:r>
          </a:p>
          <a:p>
            <a:pPr algn="just"/>
            <a:r>
              <a:rPr lang="en-US" altLang="en-US" sz="2800" b="1" noProof="1" smtClean="0">
                <a:solidFill>
                  <a:srgbClr val="FF0000"/>
                </a:solidFill>
              </a:rPr>
              <a:t>PARASITISM</a:t>
            </a:r>
            <a:r>
              <a:rPr lang="en-US" altLang="en-US" sz="2800" b="1" noProof="1" smtClean="0"/>
              <a:t> (+/-):</a:t>
            </a:r>
            <a:r>
              <a:rPr lang="en-US" altLang="en-US" sz="2800" noProof="1" smtClean="0"/>
              <a:t>  relationship between two species in which one benefits (</a:t>
            </a:r>
            <a:r>
              <a:rPr lang="en-US" altLang="en-US" sz="2800" b="1" noProof="1" smtClean="0"/>
              <a:t>parasite</a:t>
            </a:r>
            <a:r>
              <a:rPr lang="en-US" altLang="en-US" sz="2800" noProof="1" smtClean="0"/>
              <a:t>) from the other (</a:t>
            </a:r>
            <a:r>
              <a:rPr lang="en-US" altLang="en-US" sz="2800" b="1" noProof="1" smtClean="0"/>
              <a:t>host</a:t>
            </a:r>
            <a:r>
              <a:rPr lang="en-US" altLang="en-US" sz="2800" noProof="1" smtClean="0"/>
              <a:t>);  usually involves detriment to the host</a:t>
            </a:r>
          </a:p>
          <a:p>
            <a:pPr algn="just"/>
            <a:endParaRPr lang="ar-SA" altLang="en-US" sz="2800" dirty="0" smtClean="0"/>
          </a:p>
        </p:txBody>
      </p:sp>
      <p:sp>
        <p:nvSpPr>
          <p:cNvPr id="22533" name="Slide Number Placeholder 5"/>
          <p:cNvSpPr>
            <a:spLocks noGrp="1"/>
          </p:cNvSpPr>
          <p:nvPr>
            <p:ph type="sldNum" sz="quarter" idx="12"/>
          </p:nvPr>
        </p:nvSpPr>
        <p:spPr bwMode="auto">
          <a:noFill/>
          <a:ln>
            <a:miter lim="800000"/>
            <a:headEnd/>
            <a:tailEnd/>
          </a:ln>
        </p:spPr>
        <p:txBody>
          <a:bodyPr/>
          <a:lstStyle/>
          <a:p>
            <a:fld id="{A9B448BD-A091-4BC9-BE1A-120FC87E99D6}" type="slidenum">
              <a:rPr lang="ar-SA" altLang="en-US" smtClean="0">
                <a:cs typeface="Calibri" pitchFamily="34" charset="0"/>
              </a:rPr>
              <a:pPr/>
              <a:t>5</a:t>
            </a:fld>
            <a:endParaRPr lang="ar-SA" altLang="en-US" smtClean="0">
              <a:cs typeface="Calibri" pitchFamily="34" charset="0"/>
            </a:endParaRPr>
          </a:p>
        </p:txBody>
      </p:sp>
      <p:sp>
        <p:nvSpPr>
          <p:cNvPr id="22534" name="Footer Placeholder 6"/>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Tree>
    <p:extLst>
      <p:ext uri="{BB962C8B-B14F-4D97-AF65-F5344CB8AC3E}">
        <p14:creationId xmlns:p14="http://schemas.microsoft.com/office/powerpoint/2010/main" val="2252805967"/>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153400" cy="715962"/>
          </a:xfrm>
        </p:spPr>
        <p:txBody>
          <a:bodyPr rtlCol="0">
            <a:noAutofit/>
          </a:bodyPr>
          <a:lstStyle/>
          <a:p>
            <a:pPr eaLnBrk="1" fontAlgn="auto" hangingPunct="1">
              <a:spcAft>
                <a:spcPts val="0"/>
              </a:spcAft>
              <a:defRPr/>
            </a:pPr>
            <a:r>
              <a:rPr lang="en-US" b="1" dirty="0" smtClean="0">
                <a:solidFill>
                  <a:srgbClr val="002060"/>
                </a:solidFill>
                <a:ea typeface="+mj-ea"/>
              </a:rPr>
              <a:t>Source (Reservoir) :</a:t>
            </a:r>
            <a:endParaRPr lang="en-US" b="1" dirty="0">
              <a:solidFill>
                <a:srgbClr val="002060"/>
              </a:solidFill>
              <a:ea typeface="+mj-ea"/>
            </a:endParaRPr>
          </a:p>
        </p:txBody>
      </p:sp>
      <p:sp>
        <p:nvSpPr>
          <p:cNvPr id="69635" name="Content Placeholder 1"/>
          <p:cNvSpPr>
            <a:spLocks noGrp="1"/>
          </p:cNvSpPr>
          <p:nvPr>
            <p:ph idx="1"/>
          </p:nvPr>
        </p:nvSpPr>
        <p:spPr>
          <a:xfrm>
            <a:off x="152400" y="1371600"/>
            <a:ext cx="8686800" cy="5334000"/>
          </a:xfrm>
        </p:spPr>
        <p:txBody>
          <a:bodyPr/>
          <a:lstStyle/>
          <a:p>
            <a:pPr marL="514350" indent="-514350" algn="just" eaLnBrk="1" hangingPunct="1">
              <a:lnSpc>
                <a:spcPts val="2900"/>
              </a:lnSpc>
              <a:buFont typeface="Calibri" pitchFamily="34" charset="0"/>
              <a:buAutoNum type="arabicPeriod" startAt="3"/>
            </a:pPr>
            <a:r>
              <a:rPr lang="en-US" altLang="en-US" sz="2800" b="1" smtClean="0">
                <a:solidFill>
                  <a:srgbClr val="FF0000"/>
                </a:solidFill>
                <a:cs typeface="Arial" pitchFamily="34" charset="0"/>
              </a:rPr>
              <a:t>Animals:</a:t>
            </a:r>
            <a:r>
              <a:rPr lang="en-US" altLang="en-US" sz="2800" smtClean="0">
                <a:solidFill>
                  <a:srgbClr val="FF0000"/>
                </a:solidFill>
                <a:cs typeface="Arial" pitchFamily="34" charset="0"/>
              </a:rPr>
              <a:t> </a:t>
            </a:r>
            <a:r>
              <a:rPr lang="en-US" altLang="en-US" sz="2800" smtClean="0">
                <a:cs typeface="Arial" pitchFamily="34" charset="0"/>
              </a:rPr>
              <a:t>Zoonoses</a:t>
            </a:r>
          </a:p>
          <a:p>
            <a:pPr lvl="1" algn="just" eaLnBrk="1" hangingPunct="1">
              <a:lnSpc>
                <a:spcPts val="2900"/>
              </a:lnSpc>
            </a:pPr>
            <a:r>
              <a:rPr lang="en-US" altLang="en-US" smtClean="0">
                <a:cs typeface="Arial" pitchFamily="34" charset="0"/>
              </a:rPr>
              <a:t>Cow: Bovine tuberculosis, brucellosis, Salmonella food poisoning, anthrax</a:t>
            </a:r>
          </a:p>
          <a:p>
            <a:pPr lvl="1" algn="just" eaLnBrk="1" hangingPunct="1">
              <a:lnSpc>
                <a:spcPts val="2900"/>
              </a:lnSpc>
            </a:pPr>
            <a:r>
              <a:rPr lang="en-US" altLang="en-US" smtClean="0">
                <a:cs typeface="Arial" pitchFamily="34" charset="0"/>
              </a:rPr>
              <a:t>Poultry. Salmonella food poisoning by eggs and meat,</a:t>
            </a:r>
          </a:p>
          <a:p>
            <a:pPr lvl="1" algn="just" eaLnBrk="1" hangingPunct="1">
              <a:lnSpc>
                <a:spcPts val="2900"/>
              </a:lnSpc>
            </a:pPr>
            <a:r>
              <a:rPr lang="en-US" altLang="en-US" smtClean="0">
                <a:cs typeface="Arial" pitchFamily="34" charset="0"/>
              </a:rPr>
              <a:t>Dog. Rabies, Weil's disease </a:t>
            </a:r>
          </a:p>
          <a:p>
            <a:pPr lvl="1" algn="just" eaLnBrk="1" hangingPunct="1">
              <a:lnSpc>
                <a:spcPts val="2900"/>
              </a:lnSpc>
            </a:pPr>
            <a:r>
              <a:rPr lang="en-US" altLang="en-US" smtClean="0">
                <a:cs typeface="Arial" pitchFamily="34" charset="0"/>
              </a:rPr>
              <a:t>Horse. Tetanus</a:t>
            </a:r>
          </a:p>
          <a:p>
            <a:pPr lvl="1" algn="just" eaLnBrk="1" hangingPunct="1">
              <a:lnSpc>
                <a:spcPts val="2900"/>
              </a:lnSpc>
            </a:pPr>
            <a:r>
              <a:rPr lang="en-US" altLang="en-US" smtClean="0">
                <a:cs typeface="Arial" pitchFamily="34" charset="0"/>
              </a:rPr>
              <a:t>Goat. Anthrax and brucellosis (by </a:t>
            </a:r>
            <a:r>
              <a:rPr lang="en-US" altLang="en-US" i="1" smtClean="0">
                <a:cs typeface="Arial" pitchFamily="34" charset="0"/>
              </a:rPr>
              <a:t>B. melitensis </a:t>
            </a:r>
            <a:r>
              <a:rPr lang="en-US" altLang="en-US" smtClean="0">
                <a:cs typeface="Arial" pitchFamily="34" charset="0"/>
              </a:rPr>
              <a:t>), </a:t>
            </a:r>
          </a:p>
          <a:p>
            <a:pPr lvl="1" algn="just" eaLnBrk="1" hangingPunct="1">
              <a:lnSpc>
                <a:spcPts val="2900"/>
              </a:lnSpc>
            </a:pPr>
            <a:r>
              <a:rPr lang="en-US" altLang="en-US" smtClean="0">
                <a:cs typeface="Arial" pitchFamily="34" charset="0"/>
              </a:rPr>
              <a:t>Sheep. Anthrax and tetanus, </a:t>
            </a:r>
          </a:p>
          <a:p>
            <a:pPr lvl="1" algn="just" eaLnBrk="1" hangingPunct="1">
              <a:lnSpc>
                <a:spcPts val="2900"/>
              </a:lnSpc>
            </a:pPr>
            <a:r>
              <a:rPr lang="en-US" altLang="en-US" smtClean="0">
                <a:cs typeface="Arial" pitchFamily="34" charset="0"/>
              </a:rPr>
              <a:t>Rat. Plaque, Weil's disease</a:t>
            </a:r>
          </a:p>
          <a:p>
            <a:pPr lvl="1" algn="just" eaLnBrk="1" hangingPunct="1">
              <a:lnSpc>
                <a:spcPts val="2900"/>
              </a:lnSpc>
            </a:pPr>
            <a:r>
              <a:rPr lang="en-US" altLang="en-US" smtClean="0">
                <a:cs typeface="Arial" pitchFamily="34" charset="0"/>
              </a:rPr>
              <a:t>Parrot and pigeons. Psittacosis</a:t>
            </a:r>
          </a:p>
          <a:p>
            <a:pPr marL="514350" indent="-514350" eaLnBrk="1" hangingPunct="1">
              <a:lnSpc>
                <a:spcPts val="2900"/>
              </a:lnSpc>
              <a:buFont typeface="Calibri" pitchFamily="34" charset="0"/>
              <a:buAutoNum type="arabicPeriod" startAt="4"/>
            </a:pPr>
            <a:r>
              <a:rPr lang="en-US" altLang="en-US" sz="2800" b="1" smtClean="0">
                <a:solidFill>
                  <a:srgbClr val="FF0000"/>
                </a:solidFill>
                <a:cs typeface="Arial" pitchFamily="34" charset="0"/>
              </a:rPr>
              <a:t>Soil: </a:t>
            </a:r>
            <a:r>
              <a:rPr lang="en-US" altLang="en-US" sz="2800" smtClean="0">
                <a:cs typeface="Arial" pitchFamily="34" charset="0"/>
              </a:rPr>
              <a:t>Tetanus, gas gangrene.</a:t>
            </a:r>
            <a:br>
              <a:rPr lang="en-US" altLang="en-US" sz="2800" smtClean="0">
                <a:cs typeface="Arial" pitchFamily="34" charset="0"/>
              </a:rPr>
            </a:br>
            <a:endParaRPr lang="en-US" altLang="en-US" sz="2800" smtClean="0">
              <a:cs typeface="Arial" pitchFamily="34" charset="0"/>
            </a:endParaRPr>
          </a:p>
        </p:txBody>
      </p:sp>
      <p:sp>
        <p:nvSpPr>
          <p:cNvPr id="69637"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69638" name="Slide Number Placeholder 4"/>
          <p:cNvSpPr>
            <a:spLocks noGrp="1"/>
          </p:cNvSpPr>
          <p:nvPr>
            <p:ph type="sldNum" sz="quarter" idx="12"/>
          </p:nvPr>
        </p:nvSpPr>
        <p:spPr bwMode="auto">
          <a:noFill/>
          <a:ln>
            <a:miter lim="800000"/>
            <a:headEnd/>
            <a:tailEnd/>
          </a:ln>
        </p:spPr>
        <p:txBody>
          <a:bodyPr/>
          <a:lstStyle/>
          <a:p>
            <a:fld id="{4A6C896E-8909-42E9-879B-3C305A725B3F}" type="slidenum">
              <a:rPr lang="ar-SA" altLang="en-US" smtClean="0">
                <a:cs typeface="Calibri" pitchFamily="34" charset="0"/>
              </a:rPr>
              <a:pPr/>
              <a:t>50</a:t>
            </a:fld>
            <a:endParaRPr lang="ar-SA" altLang="en-US" smtClean="0">
              <a:cs typeface="Calibri" pitchFamily="34" charset="0"/>
            </a:endParaRPr>
          </a:p>
        </p:txBody>
      </p:sp>
    </p:spTree>
    <p:extLst>
      <p:ext uri="{BB962C8B-B14F-4D97-AF65-F5344CB8AC3E}">
        <p14:creationId xmlns:p14="http://schemas.microsoft.com/office/powerpoint/2010/main" val="13238476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2"/>
          <p:cNvSpPr>
            <a:spLocks noGrp="1"/>
          </p:cNvSpPr>
          <p:nvPr>
            <p:ph type="title"/>
          </p:nvPr>
        </p:nvSpPr>
        <p:spPr>
          <a:xfrm>
            <a:off x="457200" y="274638"/>
            <a:ext cx="8229600" cy="792162"/>
          </a:xfrm>
        </p:spPr>
        <p:txBody>
          <a:bodyPr/>
          <a:lstStyle/>
          <a:p>
            <a:pPr eaLnBrk="1" hangingPunct="1"/>
            <a:r>
              <a:rPr lang="en-US" altLang="en-US" b="1" smtClean="0">
                <a:solidFill>
                  <a:srgbClr val="002060"/>
                </a:solidFill>
                <a:cs typeface="Times New Roman" pitchFamily="18" charset="0"/>
              </a:rPr>
              <a:t>II. Modes of Transmission</a:t>
            </a:r>
          </a:p>
        </p:txBody>
      </p:sp>
      <p:sp>
        <p:nvSpPr>
          <p:cNvPr id="70659" name="Content Placeholder 1"/>
          <p:cNvSpPr>
            <a:spLocks noGrp="1"/>
          </p:cNvSpPr>
          <p:nvPr>
            <p:ph idx="1"/>
          </p:nvPr>
        </p:nvSpPr>
        <p:spPr>
          <a:xfrm>
            <a:off x="228600" y="990600"/>
            <a:ext cx="8610600" cy="5638800"/>
          </a:xfrm>
        </p:spPr>
        <p:txBody>
          <a:bodyPr/>
          <a:lstStyle/>
          <a:p>
            <a:pPr marL="514350" indent="-514350" algn="just" eaLnBrk="1" hangingPunct="1">
              <a:buFont typeface="Calibri" pitchFamily="34" charset="0"/>
              <a:buAutoNum type="arabicPeriod"/>
            </a:pPr>
            <a:r>
              <a:rPr lang="en-US" altLang="en-US" sz="2800" b="1" dirty="0" smtClean="0">
                <a:solidFill>
                  <a:srgbClr val="FF0000"/>
                </a:solidFill>
                <a:cs typeface="Arial" pitchFamily="34" charset="0"/>
              </a:rPr>
              <a:t>Water-borne</a:t>
            </a:r>
          </a:p>
          <a:p>
            <a:pPr lvl="1" algn="just" eaLnBrk="1" hangingPunct="1"/>
            <a:r>
              <a:rPr lang="en-US" altLang="en-US" dirty="0" smtClean="0">
                <a:cs typeface="Arial" pitchFamily="34" charset="0"/>
              </a:rPr>
              <a:t>e.g. cholera and other </a:t>
            </a:r>
            <a:r>
              <a:rPr lang="en-US" altLang="en-US" dirty="0" err="1" smtClean="0">
                <a:cs typeface="Arial" pitchFamily="34" charset="0"/>
              </a:rPr>
              <a:t>diarrhoeal</a:t>
            </a:r>
            <a:r>
              <a:rPr lang="en-US" altLang="en-US" dirty="0" smtClean="0">
                <a:cs typeface="Arial" pitchFamily="34" charset="0"/>
              </a:rPr>
              <a:t> diseases, enteric fever from contaminated water.</a:t>
            </a:r>
          </a:p>
          <a:p>
            <a:pPr marL="514350" indent="-514350" algn="just" eaLnBrk="1" hangingPunct="1">
              <a:buFont typeface="Calibri" pitchFamily="34" charset="0"/>
              <a:buAutoNum type="arabicPeriod"/>
            </a:pPr>
            <a:r>
              <a:rPr lang="en-US" altLang="en-US" sz="2800" b="1" dirty="0" smtClean="0">
                <a:solidFill>
                  <a:srgbClr val="FF0000"/>
                </a:solidFill>
                <a:cs typeface="Arial" pitchFamily="34" charset="0"/>
              </a:rPr>
              <a:t>Food-borne </a:t>
            </a:r>
            <a:r>
              <a:rPr lang="en-US" altLang="en-US" sz="2800" dirty="0" smtClean="0">
                <a:cs typeface="Arial" pitchFamily="34" charset="0"/>
              </a:rPr>
              <a:t>(contaminated food) </a:t>
            </a:r>
          </a:p>
          <a:p>
            <a:pPr lvl="1" algn="just" eaLnBrk="1" hangingPunct="1"/>
            <a:r>
              <a:rPr lang="en-US" altLang="en-US" dirty="0" smtClean="0">
                <a:cs typeface="Arial" pitchFamily="34" charset="0"/>
              </a:rPr>
              <a:t>Enteric fever, salmonella food poisoning (eggs) </a:t>
            </a:r>
          </a:p>
          <a:p>
            <a:pPr lvl="1" algn="just" eaLnBrk="1" hangingPunct="1"/>
            <a:r>
              <a:rPr lang="en-US" altLang="en-US" dirty="0" smtClean="0">
                <a:cs typeface="Arial" pitchFamily="34" charset="0"/>
              </a:rPr>
              <a:t>Milk and milk products- enteric fever, bovine TB.</a:t>
            </a:r>
          </a:p>
          <a:p>
            <a:pPr marL="514350" indent="-514350" algn="just" eaLnBrk="1" hangingPunct="1">
              <a:buFont typeface="Calibri" pitchFamily="34" charset="0"/>
              <a:buAutoNum type="arabicPeriod"/>
            </a:pPr>
            <a:r>
              <a:rPr lang="en-US" altLang="en-US" sz="2800" b="1" dirty="0" smtClean="0">
                <a:solidFill>
                  <a:srgbClr val="FF0000"/>
                </a:solidFill>
                <a:cs typeface="Arial" pitchFamily="34" charset="0"/>
              </a:rPr>
              <a:t>Air-borne</a:t>
            </a:r>
            <a:r>
              <a:rPr lang="en-US" altLang="en-US" sz="2800" dirty="0" smtClean="0">
                <a:solidFill>
                  <a:srgbClr val="FF0000"/>
                </a:solidFill>
                <a:cs typeface="Arial" pitchFamily="34" charset="0"/>
              </a:rPr>
              <a:t> </a:t>
            </a:r>
          </a:p>
          <a:p>
            <a:pPr lvl="1" algn="just" eaLnBrk="1" hangingPunct="1"/>
            <a:r>
              <a:rPr lang="en-US" altLang="en-US" dirty="0" smtClean="0">
                <a:cs typeface="Arial" pitchFamily="34" charset="0"/>
              </a:rPr>
              <a:t>e.g. Droplets. During coughing, sneezing &amp; talking:</a:t>
            </a:r>
          </a:p>
          <a:p>
            <a:pPr lvl="1" algn="just" eaLnBrk="1" hangingPunct="1"/>
            <a:r>
              <a:rPr lang="en-US" altLang="en-US" dirty="0" smtClean="0">
                <a:cs typeface="Arial" pitchFamily="34" charset="0"/>
              </a:rPr>
              <a:t>Diphtheria, TB, measles, chickenpox, influenza</a:t>
            </a:r>
          </a:p>
          <a:p>
            <a:pPr marL="514350" indent="-514350" algn="just" eaLnBrk="1" hangingPunct="1">
              <a:buFont typeface="Calibri" pitchFamily="34" charset="0"/>
              <a:buAutoNum type="arabicPeriod"/>
            </a:pPr>
            <a:r>
              <a:rPr lang="en-US" altLang="en-US" sz="2800" b="1" dirty="0" smtClean="0">
                <a:solidFill>
                  <a:srgbClr val="FF0000"/>
                </a:solidFill>
                <a:cs typeface="Arial" pitchFamily="34" charset="0"/>
              </a:rPr>
              <a:t>Dust-borne.</a:t>
            </a:r>
            <a:r>
              <a:rPr lang="en-US" altLang="en-US" sz="2800" dirty="0" smtClean="0">
                <a:solidFill>
                  <a:srgbClr val="FF0000"/>
                </a:solidFill>
                <a:cs typeface="Arial" pitchFamily="34" charset="0"/>
              </a:rPr>
              <a:t> </a:t>
            </a:r>
            <a:r>
              <a:rPr lang="en-US" altLang="en-US" sz="2800" dirty="0" smtClean="0">
                <a:cs typeface="Arial" pitchFamily="34" charset="0"/>
              </a:rPr>
              <a:t>e.g. tuberculosis,</a:t>
            </a:r>
          </a:p>
          <a:p>
            <a:pPr marL="514350" indent="-514350" algn="just" eaLnBrk="1" hangingPunct="1">
              <a:buFont typeface="Calibri" pitchFamily="34" charset="0"/>
              <a:buAutoNum type="arabicPeriod"/>
            </a:pPr>
            <a:r>
              <a:rPr lang="en-US" altLang="en-US" sz="2800" b="1" dirty="0" smtClean="0">
                <a:solidFill>
                  <a:srgbClr val="FF0000"/>
                </a:solidFill>
                <a:cs typeface="Arial" pitchFamily="34" charset="0"/>
              </a:rPr>
              <a:t>Soil-</a:t>
            </a:r>
            <a:r>
              <a:rPr lang="en-US" altLang="en-US" sz="2800" dirty="0" smtClean="0">
                <a:cs typeface="Arial" pitchFamily="34" charset="0"/>
              </a:rPr>
              <a:t>Tetanus</a:t>
            </a:r>
            <a:r>
              <a:rPr lang="en-US" altLang="en-US" sz="2800" b="1" dirty="0" smtClean="0">
                <a:cs typeface="Arial" pitchFamily="34" charset="0"/>
              </a:rPr>
              <a:t>,</a:t>
            </a:r>
            <a:r>
              <a:rPr lang="en-US" altLang="en-US" sz="2800" dirty="0" smtClean="0">
                <a:cs typeface="Arial" pitchFamily="34" charset="0"/>
              </a:rPr>
              <a:t> gas gangrene.</a:t>
            </a:r>
            <a:br>
              <a:rPr lang="en-US" altLang="en-US" sz="2800" dirty="0" smtClean="0">
                <a:cs typeface="Arial" pitchFamily="34" charset="0"/>
              </a:rPr>
            </a:br>
            <a:endParaRPr lang="en-US" altLang="en-US" sz="2800" dirty="0" smtClean="0">
              <a:cs typeface="Arial" pitchFamily="34" charset="0"/>
            </a:endParaRPr>
          </a:p>
        </p:txBody>
      </p:sp>
      <p:sp>
        <p:nvSpPr>
          <p:cNvPr id="70661"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70662" name="Slide Number Placeholder 4"/>
          <p:cNvSpPr>
            <a:spLocks noGrp="1"/>
          </p:cNvSpPr>
          <p:nvPr>
            <p:ph type="sldNum" sz="quarter" idx="12"/>
          </p:nvPr>
        </p:nvSpPr>
        <p:spPr bwMode="auto">
          <a:noFill/>
          <a:ln>
            <a:miter lim="800000"/>
            <a:headEnd/>
            <a:tailEnd/>
          </a:ln>
        </p:spPr>
        <p:txBody>
          <a:bodyPr/>
          <a:lstStyle/>
          <a:p>
            <a:fld id="{3762687E-B7E9-4BB5-8078-20C566234D90}" type="slidenum">
              <a:rPr lang="ar-SA" altLang="en-US" smtClean="0">
                <a:cs typeface="Calibri" pitchFamily="34" charset="0"/>
              </a:rPr>
              <a:pPr/>
              <a:t>51</a:t>
            </a:fld>
            <a:endParaRPr lang="ar-SA" altLang="en-US" smtClean="0">
              <a:cs typeface="Calibri" pitchFamily="34" charset="0"/>
            </a:endParaRPr>
          </a:p>
        </p:txBody>
      </p:sp>
    </p:spTree>
    <p:extLst>
      <p:ext uri="{BB962C8B-B14F-4D97-AF65-F5344CB8AC3E}">
        <p14:creationId xmlns:p14="http://schemas.microsoft.com/office/powerpoint/2010/main" val="28548263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2"/>
          <p:cNvSpPr>
            <a:spLocks noGrp="1"/>
          </p:cNvSpPr>
          <p:nvPr>
            <p:ph type="title"/>
          </p:nvPr>
        </p:nvSpPr>
        <p:spPr>
          <a:xfrm>
            <a:off x="457200" y="274638"/>
            <a:ext cx="8229600" cy="792162"/>
          </a:xfrm>
        </p:spPr>
        <p:txBody>
          <a:bodyPr/>
          <a:lstStyle/>
          <a:p>
            <a:pPr eaLnBrk="1" hangingPunct="1"/>
            <a:r>
              <a:rPr lang="en-US" altLang="en-US" b="1" smtClean="0">
                <a:solidFill>
                  <a:srgbClr val="002060"/>
                </a:solidFill>
                <a:cs typeface="Times New Roman" pitchFamily="18" charset="0"/>
              </a:rPr>
              <a:t>Modes of Transmission</a:t>
            </a:r>
          </a:p>
        </p:txBody>
      </p:sp>
      <p:sp>
        <p:nvSpPr>
          <p:cNvPr id="2" name="Content Placeholder 1"/>
          <p:cNvSpPr>
            <a:spLocks noGrp="1"/>
          </p:cNvSpPr>
          <p:nvPr>
            <p:ph idx="1"/>
          </p:nvPr>
        </p:nvSpPr>
        <p:spPr>
          <a:xfrm>
            <a:off x="304800" y="1371600"/>
            <a:ext cx="8610600" cy="4953000"/>
          </a:xfrm>
        </p:spPr>
        <p:txBody>
          <a:bodyPr rtlCol="0">
            <a:noAutofit/>
          </a:bodyPr>
          <a:lstStyle/>
          <a:p>
            <a:pPr marL="514350" indent="-514350" algn="just" eaLnBrk="1" fontAlgn="auto" hangingPunct="1">
              <a:lnSpc>
                <a:spcPts val="4200"/>
              </a:lnSpc>
              <a:spcAft>
                <a:spcPts val="0"/>
              </a:spcAft>
              <a:buFont typeface="+mj-lt"/>
              <a:buAutoNum type="arabicPeriod" startAt="6"/>
              <a:defRPr/>
            </a:pPr>
            <a:r>
              <a:rPr lang="en-US" sz="2800" b="1" dirty="0" smtClean="0">
                <a:solidFill>
                  <a:srgbClr val="FF0000"/>
                </a:solidFill>
                <a:ea typeface="+mn-ea"/>
              </a:rPr>
              <a:t>Contaminated </a:t>
            </a:r>
            <a:r>
              <a:rPr lang="en-US" sz="2800" b="1" dirty="0" err="1" smtClean="0">
                <a:solidFill>
                  <a:srgbClr val="FF0000"/>
                </a:solidFill>
                <a:ea typeface="+mn-ea"/>
              </a:rPr>
              <a:t>fomites</a:t>
            </a:r>
            <a:r>
              <a:rPr lang="en-US" sz="2800" dirty="0" smtClean="0">
                <a:solidFill>
                  <a:srgbClr val="FF0000"/>
                </a:solidFill>
                <a:ea typeface="+mn-ea"/>
              </a:rPr>
              <a:t> </a:t>
            </a:r>
            <a:r>
              <a:rPr lang="en-US" sz="2800" dirty="0" smtClean="0">
                <a:ea typeface="+mn-ea"/>
              </a:rPr>
              <a:t>like beddings, clothing, utensils: Trachoma.</a:t>
            </a:r>
          </a:p>
          <a:p>
            <a:pPr marL="514350" indent="-514350" algn="just" eaLnBrk="1" fontAlgn="auto" hangingPunct="1">
              <a:lnSpc>
                <a:spcPts val="4200"/>
              </a:lnSpc>
              <a:spcAft>
                <a:spcPts val="0"/>
              </a:spcAft>
              <a:buFont typeface="+mj-lt"/>
              <a:buAutoNum type="arabicPeriod" startAt="7"/>
              <a:defRPr/>
            </a:pPr>
            <a:r>
              <a:rPr lang="en-US" sz="2800" b="1" dirty="0" smtClean="0">
                <a:solidFill>
                  <a:srgbClr val="FF0000"/>
                </a:solidFill>
                <a:ea typeface="+mn-ea"/>
              </a:rPr>
              <a:t>Direct contact- </a:t>
            </a:r>
            <a:r>
              <a:rPr lang="en-US" sz="2800" dirty="0" smtClean="0">
                <a:ea typeface="+mn-ea"/>
              </a:rPr>
              <a:t>STD like gonorrhea, syphilis, AIDS.</a:t>
            </a:r>
          </a:p>
          <a:p>
            <a:pPr marL="514350" indent="-514350" algn="just" eaLnBrk="1" fontAlgn="auto" hangingPunct="1">
              <a:lnSpc>
                <a:spcPts val="4200"/>
              </a:lnSpc>
              <a:spcAft>
                <a:spcPts val="0"/>
              </a:spcAft>
              <a:buFont typeface="+mj-lt"/>
              <a:buAutoNum type="arabicPeriod" startAt="8"/>
              <a:defRPr/>
            </a:pPr>
            <a:r>
              <a:rPr lang="en-US" sz="2800" b="1" dirty="0" err="1" smtClean="0">
                <a:solidFill>
                  <a:srgbClr val="FF0000"/>
                </a:solidFill>
                <a:ea typeface="+mn-ea"/>
              </a:rPr>
              <a:t>Transplacental</a:t>
            </a:r>
            <a:r>
              <a:rPr lang="en-US" sz="2800" b="1" dirty="0" smtClean="0">
                <a:solidFill>
                  <a:srgbClr val="FF0000"/>
                </a:solidFill>
                <a:ea typeface="+mn-ea"/>
              </a:rPr>
              <a:t>: </a:t>
            </a:r>
            <a:r>
              <a:rPr lang="en-US" sz="2800" dirty="0" smtClean="0">
                <a:ea typeface="+mn-ea"/>
              </a:rPr>
              <a:t>Rubella, congenital syphilis.</a:t>
            </a:r>
          </a:p>
          <a:p>
            <a:pPr marL="514350" indent="-514350" algn="just" eaLnBrk="1" fontAlgn="auto" hangingPunct="1">
              <a:lnSpc>
                <a:spcPts val="4200"/>
              </a:lnSpc>
              <a:spcAft>
                <a:spcPts val="0"/>
              </a:spcAft>
              <a:buFont typeface="+mj-lt"/>
              <a:buAutoNum type="arabicPeriod" startAt="8"/>
              <a:defRPr/>
            </a:pPr>
            <a:r>
              <a:rPr lang="en-US" sz="2800" b="1" dirty="0" smtClean="0">
                <a:solidFill>
                  <a:srgbClr val="FF0000"/>
                </a:solidFill>
                <a:ea typeface="+mn-ea"/>
              </a:rPr>
              <a:t>Vector-borne</a:t>
            </a:r>
            <a:r>
              <a:rPr lang="en-US" sz="2800" b="1" dirty="0" smtClean="0">
                <a:solidFill>
                  <a:srgbClr val="7030A0"/>
                </a:solidFill>
                <a:ea typeface="+mn-ea"/>
              </a:rPr>
              <a:t>.(Insects)</a:t>
            </a:r>
            <a:r>
              <a:rPr lang="en-US" sz="2800" dirty="0" smtClean="0">
                <a:solidFill>
                  <a:srgbClr val="FFFF00"/>
                </a:solidFill>
                <a:ea typeface="+mn-ea"/>
              </a:rPr>
              <a:t> </a:t>
            </a:r>
          </a:p>
          <a:p>
            <a:pPr algn="just" eaLnBrk="1" fontAlgn="auto" hangingPunct="1">
              <a:lnSpc>
                <a:spcPts val="4200"/>
              </a:lnSpc>
              <a:spcAft>
                <a:spcPts val="0"/>
              </a:spcAft>
              <a:defRPr/>
            </a:pPr>
            <a:r>
              <a:rPr lang="en-US" sz="2800" dirty="0" smtClean="0">
                <a:ea typeface="+mn-ea"/>
              </a:rPr>
              <a:t>Actively, e.g. Spotted fever, dengue, plague, yellow fever</a:t>
            </a:r>
          </a:p>
          <a:p>
            <a:pPr eaLnBrk="1" fontAlgn="auto" hangingPunct="1">
              <a:lnSpc>
                <a:spcPts val="4200"/>
              </a:lnSpc>
              <a:spcAft>
                <a:spcPts val="0"/>
              </a:spcAft>
              <a:defRPr/>
            </a:pPr>
            <a:r>
              <a:rPr lang="en-US" sz="2800" dirty="0" smtClean="0">
                <a:ea typeface="+mn-ea"/>
              </a:rPr>
              <a:t>Passively, e.g. </a:t>
            </a:r>
            <a:r>
              <a:rPr lang="en-US" sz="2800" dirty="0" err="1" smtClean="0">
                <a:ea typeface="+mn-ea"/>
              </a:rPr>
              <a:t>diarrhoeal</a:t>
            </a:r>
            <a:r>
              <a:rPr lang="en-US" sz="2800" dirty="0" smtClean="0">
                <a:ea typeface="+mn-ea"/>
              </a:rPr>
              <a:t> diseases, enteric fever, salmonella food poisoning.</a:t>
            </a:r>
            <a:br>
              <a:rPr lang="en-US" sz="2800" dirty="0" smtClean="0">
                <a:ea typeface="+mn-ea"/>
              </a:rPr>
            </a:br>
            <a:r>
              <a:rPr lang="en-US" sz="2800" dirty="0" smtClean="0">
                <a:ea typeface="+mn-ea"/>
              </a:rPr>
              <a:t/>
            </a:r>
            <a:br>
              <a:rPr lang="en-US" sz="2800" dirty="0" smtClean="0">
                <a:ea typeface="+mn-ea"/>
              </a:rPr>
            </a:br>
            <a:endParaRPr lang="en-US" sz="2800" dirty="0">
              <a:ea typeface="+mn-ea"/>
            </a:endParaRPr>
          </a:p>
        </p:txBody>
      </p:sp>
      <p:sp>
        <p:nvSpPr>
          <p:cNvPr id="71685"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71686" name="Slide Number Placeholder 4"/>
          <p:cNvSpPr>
            <a:spLocks noGrp="1"/>
          </p:cNvSpPr>
          <p:nvPr>
            <p:ph type="sldNum" sz="quarter" idx="12"/>
          </p:nvPr>
        </p:nvSpPr>
        <p:spPr bwMode="auto">
          <a:noFill/>
          <a:ln>
            <a:miter lim="800000"/>
            <a:headEnd/>
            <a:tailEnd/>
          </a:ln>
        </p:spPr>
        <p:txBody>
          <a:bodyPr/>
          <a:lstStyle/>
          <a:p>
            <a:fld id="{283E503C-3D48-482A-A0E2-93D404D2F8D2}" type="slidenum">
              <a:rPr lang="ar-SA" altLang="en-US" smtClean="0">
                <a:cs typeface="Calibri" pitchFamily="34" charset="0"/>
              </a:rPr>
              <a:pPr/>
              <a:t>52</a:t>
            </a:fld>
            <a:endParaRPr lang="ar-SA" altLang="en-US" smtClean="0">
              <a:cs typeface="Calibri" pitchFamily="34" charset="0"/>
            </a:endParaRPr>
          </a:p>
        </p:txBody>
      </p:sp>
    </p:spTree>
    <p:extLst>
      <p:ext uri="{BB962C8B-B14F-4D97-AF65-F5344CB8AC3E}">
        <p14:creationId xmlns:p14="http://schemas.microsoft.com/office/powerpoint/2010/main" val="15813473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2"/>
          <p:cNvSpPr>
            <a:spLocks noGrp="1"/>
          </p:cNvSpPr>
          <p:nvPr>
            <p:ph type="title"/>
          </p:nvPr>
        </p:nvSpPr>
        <p:spPr>
          <a:xfrm>
            <a:off x="457200" y="274638"/>
            <a:ext cx="8229600" cy="715962"/>
          </a:xfrm>
        </p:spPr>
        <p:txBody>
          <a:bodyPr/>
          <a:lstStyle/>
          <a:p>
            <a:pPr eaLnBrk="1" hangingPunct="1"/>
            <a:r>
              <a:rPr lang="en-US" altLang="en-US" sz="5400" b="1" smtClean="0">
                <a:solidFill>
                  <a:srgbClr val="002060"/>
                </a:solidFill>
              </a:rPr>
              <a:t>III. Host</a:t>
            </a:r>
            <a:endParaRPr lang="ar-SA" altLang="en-US" sz="5400" b="1" smtClean="0">
              <a:solidFill>
                <a:srgbClr val="002060"/>
              </a:solidFill>
            </a:endParaRPr>
          </a:p>
        </p:txBody>
      </p:sp>
      <p:sp>
        <p:nvSpPr>
          <p:cNvPr id="2" name="Content Placeholder 1"/>
          <p:cNvSpPr>
            <a:spLocks noGrp="1"/>
          </p:cNvSpPr>
          <p:nvPr>
            <p:ph idx="1"/>
          </p:nvPr>
        </p:nvSpPr>
        <p:spPr>
          <a:xfrm>
            <a:off x="228600" y="1066800"/>
            <a:ext cx="8610600" cy="5410200"/>
          </a:xfrm>
        </p:spPr>
        <p:txBody>
          <a:bodyPr rtlCol="0">
            <a:noAutofit/>
          </a:bodyPr>
          <a:lstStyle/>
          <a:p>
            <a:pPr algn="just" eaLnBrk="1" fontAlgn="auto" hangingPunct="1">
              <a:spcAft>
                <a:spcPts val="0"/>
              </a:spcAft>
              <a:defRPr/>
            </a:pPr>
            <a:r>
              <a:rPr lang="en-US" sz="2800" dirty="0" smtClean="0">
                <a:ea typeface="+mn-ea"/>
              </a:rPr>
              <a:t>Host is the harboring organism of a parasite</a:t>
            </a:r>
          </a:p>
          <a:p>
            <a:pPr marL="514350" indent="-514350" algn="just" eaLnBrk="1" fontAlgn="auto" hangingPunct="1">
              <a:spcAft>
                <a:spcPts val="0"/>
              </a:spcAft>
              <a:buFont typeface="+mj-lt"/>
              <a:buAutoNum type="arabicPeriod"/>
              <a:defRPr/>
            </a:pPr>
            <a:r>
              <a:rPr lang="en-US" sz="2800" b="1" dirty="0" smtClean="0">
                <a:solidFill>
                  <a:srgbClr val="FF0000"/>
                </a:solidFill>
                <a:ea typeface="+mn-ea"/>
              </a:rPr>
              <a:t>Definitive host. </a:t>
            </a:r>
            <a:r>
              <a:rPr lang="en-US" sz="2800" dirty="0" smtClean="0">
                <a:ea typeface="+mn-ea"/>
              </a:rPr>
              <a:t>When</a:t>
            </a:r>
            <a:r>
              <a:rPr lang="en-US" sz="2800" b="1" dirty="0" smtClean="0">
                <a:solidFill>
                  <a:srgbClr val="FF0000"/>
                </a:solidFill>
                <a:ea typeface="+mn-ea"/>
              </a:rPr>
              <a:t> </a:t>
            </a:r>
            <a:r>
              <a:rPr lang="en-US" sz="2800" dirty="0" smtClean="0">
                <a:ea typeface="+mn-ea"/>
              </a:rPr>
              <a:t>the adult stage of animal parasites lives and sexual reproduction takes place</a:t>
            </a:r>
          </a:p>
          <a:p>
            <a:pPr marL="914400" lvl="1" indent="-514350" algn="just" eaLnBrk="1" fontAlgn="auto" hangingPunct="1">
              <a:spcAft>
                <a:spcPts val="0"/>
              </a:spcAft>
              <a:defRPr/>
            </a:pPr>
            <a:r>
              <a:rPr lang="en-US" dirty="0" smtClean="0">
                <a:solidFill>
                  <a:srgbClr val="7030A0"/>
                </a:solidFill>
                <a:ea typeface="+mn-ea"/>
              </a:rPr>
              <a:t>Man </a:t>
            </a:r>
            <a:r>
              <a:rPr lang="en-US" dirty="0" smtClean="0">
                <a:ea typeface="+mn-ea"/>
              </a:rPr>
              <a:t>is the </a:t>
            </a:r>
            <a:r>
              <a:rPr lang="en-US" u="sng" dirty="0" smtClean="0">
                <a:ea typeface="+mn-ea"/>
              </a:rPr>
              <a:t>definitive host for all animal parasites</a:t>
            </a:r>
          </a:p>
          <a:p>
            <a:pPr marL="514350" indent="-514350" algn="just" eaLnBrk="1" fontAlgn="auto" hangingPunct="1">
              <a:spcAft>
                <a:spcPts val="0"/>
              </a:spcAft>
              <a:buFont typeface="+mj-lt"/>
              <a:buAutoNum type="arabicPeriod" startAt="2"/>
              <a:defRPr/>
            </a:pPr>
            <a:r>
              <a:rPr lang="en-US" sz="2800" b="1" dirty="0" smtClean="0">
                <a:solidFill>
                  <a:srgbClr val="FF0000"/>
                </a:solidFill>
                <a:ea typeface="+mn-ea"/>
              </a:rPr>
              <a:t>Intermediate host (IH).</a:t>
            </a:r>
            <a:r>
              <a:rPr lang="en-US" sz="2800" dirty="0" smtClean="0">
                <a:solidFill>
                  <a:srgbClr val="FF0000"/>
                </a:solidFill>
                <a:ea typeface="+mn-ea"/>
              </a:rPr>
              <a:t> </a:t>
            </a:r>
            <a:r>
              <a:rPr lang="en-US" sz="2800" dirty="0" smtClean="0">
                <a:ea typeface="+mn-ea"/>
              </a:rPr>
              <a:t>Asexual reproduction takes place, or the larval stages of animal parasites develops</a:t>
            </a:r>
          </a:p>
          <a:p>
            <a:pPr algn="just" eaLnBrk="1" fontAlgn="auto" hangingPunct="1">
              <a:spcAft>
                <a:spcPts val="0"/>
              </a:spcAft>
              <a:defRPr/>
            </a:pPr>
            <a:r>
              <a:rPr lang="en-US" sz="2800" dirty="0" smtClean="0">
                <a:ea typeface="+mn-ea"/>
              </a:rPr>
              <a:t>When development of larval stage takes place in 2 different hosts they are called 'first' &amp; 'second' IH</a:t>
            </a:r>
          </a:p>
          <a:p>
            <a:pPr algn="just" eaLnBrk="1" fontAlgn="auto" hangingPunct="1">
              <a:spcAft>
                <a:spcPts val="0"/>
              </a:spcAft>
              <a:defRPr/>
            </a:pPr>
            <a:r>
              <a:rPr lang="en-US" sz="2800" dirty="0" smtClean="0">
                <a:ea typeface="+mn-ea"/>
              </a:rPr>
              <a:t>Man is IH for malaria &amp; </a:t>
            </a:r>
            <a:r>
              <a:rPr lang="en-US" sz="2800" dirty="0" err="1" smtClean="0">
                <a:ea typeface="+mn-ea"/>
              </a:rPr>
              <a:t>hydatid</a:t>
            </a:r>
            <a:r>
              <a:rPr lang="en-US" sz="2800" dirty="0" smtClean="0">
                <a:ea typeface="+mn-ea"/>
              </a:rPr>
              <a:t> tapeworm</a:t>
            </a:r>
          </a:p>
          <a:p>
            <a:pPr algn="just" eaLnBrk="1" fontAlgn="auto" hangingPunct="1">
              <a:spcAft>
                <a:spcPts val="0"/>
              </a:spcAft>
              <a:defRPr/>
            </a:pPr>
            <a:r>
              <a:rPr lang="en-US" sz="2800" dirty="0" smtClean="0">
                <a:ea typeface="+mn-ea"/>
              </a:rPr>
              <a:t>Man is both definitive and IH for </a:t>
            </a:r>
            <a:r>
              <a:rPr lang="en-US" sz="2800" i="1" dirty="0" smtClean="0">
                <a:ea typeface="+mn-ea"/>
              </a:rPr>
              <a:t>T. </a:t>
            </a:r>
            <a:r>
              <a:rPr lang="en-US" sz="2800" i="1" dirty="0" err="1" smtClean="0">
                <a:ea typeface="+mn-ea"/>
              </a:rPr>
              <a:t>solium</a:t>
            </a:r>
            <a:endParaRPr lang="en-US" sz="2800" i="1" dirty="0" smtClean="0">
              <a:ea typeface="+mn-ea"/>
            </a:endParaRPr>
          </a:p>
          <a:p>
            <a:pPr marL="514350" indent="-514350" algn="just" eaLnBrk="1" fontAlgn="auto" hangingPunct="1">
              <a:spcAft>
                <a:spcPts val="0"/>
              </a:spcAft>
              <a:buFont typeface="+mj-lt"/>
              <a:buAutoNum type="arabicPeriod" startAt="3"/>
              <a:defRPr/>
            </a:pPr>
            <a:r>
              <a:rPr lang="en-US" sz="2800" b="1" dirty="0" err="1" smtClean="0">
                <a:solidFill>
                  <a:srgbClr val="FF0000"/>
                </a:solidFill>
                <a:ea typeface="+mn-ea"/>
              </a:rPr>
              <a:t>Paratenic</a:t>
            </a:r>
            <a:r>
              <a:rPr lang="en-US" sz="2800" b="1" dirty="0" smtClean="0">
                <a:solidFill>
                  <a:srgbClr val="FF0000"/>
                </a:solidFill>
                <a:ea typeface="+mn-ea"/>
              </a:rPr>
              <a:t> host.</a:t>
            </a:r>
            <a:r>
              <a:rPr lang="en-US" sz="2800" dirty="0" smtClean="0">
                <a:solidFill>
                  <a:srgbClr val="FF0000"/>
                </a:solidFill>
                <a:ea typeface="+mn-ea"/>
              </a:rPr>
              <a:t> </a:t>
            </a:r>
            <a:r>
              <a:rPr lang="en-US" sz="2800" dirty="0" smtClean="0">
                <a:ea typeface="+mn-ea"/>
              </a:rPr>
              <a:t>A carrier or transport host</a:t>
            </a:r>
            <a:br>
              <a:rPr lang="en-US" sz="2800" dirty="0" smtClean="0">
                <a:ea typeface="+mn-ea"/>
              </a:rPr>
            </a:br>
            <a:r>
              <a:rPr lang="en-US" sz="2800" dirty="0" smtClean="0">
                <a:ea typeface="+mn-ea"/>
              </a:rPr>
              <a:t/>
            </a:r>
            <a:br>
              <a:rPr lang="en-US" sz="2800" dirty="0" smtClean="0">
                <a:ea typeface="+mn-ea"/>
              </a:rPr>
            </a:br>
            <a:r>
              <a:rPr lang="en-US" sz="2800" dirty="0" smtClean="0">
                <a:ea typeface="+mn-ea"/>
              </a:rPr>
              <a:t/>
            </a:r>
            <a:br>
              <a:rPr lang="en-US" sz="2800" dirty="0" smtClean="0">
                <a:ea typeface="+mn-ea"/>
              </a:rPr>
            </a:br>
            <a:endParaRPr lang="en-US" sz="2800" dirty="0">
              <a:ea typeface="+mn-ea"/>
            </a:endParaRPr>
          </a:p>
        </p:txBody>
      </p:sp>
      <p:sp>
        <p:nvSpPr>
          <p:cNvPr id="72709"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72710" name="Slide Number Placeholder 4"/>
          <p:cNvSpPr>
            <a:spLocks noGrp="1"/>
          </p:cNvSpPr>
          <p:nvPr>
            <p:ph type="sldNum" sz="quarter" idx="12"/>
          </p:nvPr>
        </p:nvSpPr>
        <p:spPr bwMode="auto">
          <a:noFill/>
          <a:ln>
            <a:miter lim="800000"/>
            <a:headEnd/>
            <a:tailEnd/>
          </a:ln>
        </p:spPr>
        <p:txBody>
          <a:bodyPr/>
          <a:lstStyle/>
          <a:p>
            <a:fld id="{FEC7CDD4-61D4-44B7-A40C-918CBACE1766}" type="slidenum">
              <a:rPr lang="ar-SA" altLang="en-US" smtClean="0">
                <a:cs typeface="Calibri" pitchFamily="34" charset="0"/>
              </a:rPr>
              <a:pPr/>
              <a:t>53</a:t>
            </a:fld>
            <a:endParaRPr lang="ar-SA" altLang="en-US" smtClean="0">
              <a:cs typeface="Calibri" pitchFamily="34" charset="0"/>
            </a:endParaRPr>
          </a:p>
        </p:txBody>
      </p:sp>
    </p:spTree>
    <p:extLst>
      <p:ext uri="{BB962C8B-B14F-4D97-AF65-F5344CB8AC3E}">
        <p14:creationId xmlns:p14="http://schemas.microsoft.com/office/powerpoint/2010/main" val="7368974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altLang="en-US" b="1" smtClean="0">
                <a:solidFill>
                  <a:srgbClr val="002060"/>
                </a:solidFill>
              </a:rPr>
              <a:t>Prevention and control of diseases</a:t>
            </a:r>
            <a:endParaRPr lang="en-US" altLang="en-US" smtClean="0">
              <a:solidFill>
                <a:srgbClr val="002060"/>
              </a:solidFill>
            </a:endParaRPr>
          </a:p>
        </p:txBody>
      </p:sp>
      <p:sp>
        <p:nvSpPr>
          <p:cNvPr id="73731" name="Content Placeholder 2"/>
          <p:cNvSpPr>
            <a:spLocks noGrp="1"/>
          </p:cNvSpPr>
          <p:nvPr>
            <p:ph idx="1"/>
          </p:nvPr>
        </p:nvSpPr>
        <p:spPr>
          <a:xfrm>
            <a:off x="457200" y="1828800"/>
            <a:ext cx="8382000" cy="4525963"/>
          </a:xfrm>
        </p:spPr>
        <p:txBody>
          <a:bodyPr/>
          <a:lstStyle/>
          <a:p>
            <a:pPr algn="just" eaLnBrk="1" hangingPunct="1"/>
            <a:r>
              <a:rPr lang="en-US" altLang="en-US" dirty="0" smtClean="0"/>
              <a:t>Mean the measures to be followed 	prior to the onset of disease </a:t>
            </a:r>
            <a:endParaRPr lang="en-US" altLang="en-US" b="1" dirty="0" smtClean="0"/>
          </a:p>
          <a:p>
            <a:pPr algn="just" eaLnBrk="1" hangingPunct="1"/>
            <a:r>
              <a:rPr lang="en-US" altLang="en-US" b="1" dirty="0" smtClean="0">
                <a:solidFill>
                  <a:srgbClr val="7030A0"/>
                </a:solidFill>
              </a:rPr>
              <a:t>General measures</a:t>
            </a:r>
          </a:p>
          <a:p>
            <a:pPr algn="just" eaLnBrk="1" hangingPunct="1"/>
            <a:r>
              <a:rPr lang="en-US" altLang="en-US" b="1" dirty="0" smtClean="0"/>
              <a:t>1)Environment sanitation</a:t>
            </a:r>
            <a:r>
              <a:rPr lang="en-US" altLang="en-US" dirty="0" smtClean="0"/>
              <a:t>: Housing, 	water supply, waste and sewage disposal </a:t>
            </a:r>
            <a:endParaRPr lang="en-US" altLang="en-US" b="1" dirty="0" smtClean="0"/>
          </a:p>
          <a:p>
            <a:pPr algn="just" eaLnBrk="1" hangingPunct="1"/>
            <a:r>
              <a:rPr lang="en-US" altLang="en-US" b="1" dirty="0" smtClean="0"/>
              <a:t>2) Health education</a:t>
            </a:r>
          </a:p>
          <a:p>
            <a:pPr algn="just" eaLnBrk="1" hangingPunct="1"/>
            <a:r>
              <a:rPr lang="en-US" altLang="en-US" b="1" dirty="0" smtClean="0"/>
              <a:t>3) Health promotion</a:t>
            </a:r>
            <a:r>
              <a:rPr lang="en-US" altLang="en-US" dirty="0" smtClean="0"/>
              <a:t>: Nutrition and 	persons hygiene</a:t>
            </a:r>
            <a:endParaRPr lang="en-US" altLang="en-US" b="1" dirty="0" smtClean="0"/>
          </a:p>
        </p:txBody>
      </p:sp>
      <p:sp>
        <p:nvSpPr>
          <p:cNvPr id="73733"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73734" name="Slide Number Placeholder 5"/>
          <p:cNvSpPr>
            <a:spLocks noGrp="1"/>
          </p:cNvSpPr>
          <p:nvPr>
            <p:ph type="sldNum" sz="quarter" idx="12"/>
          </p:nvPr>
        </p:nvSpPr>
        <p:spPr bwMode="auto">
          <a:noFill/>
          <a:ln>
            <a:miter lim="800000"/>
            <a:headEnd/>
            <a:tailEnd/>
          </a:ln>
        </p:spPr>
        <p:txBody>
          <a:bodyPr/>
          <a:lstStyle/>
          <a:p>
            <a:fld id="{4D21B76E-1A88-41E6-9719-A8707EB3E665}" type="slidenum">
              <a:rPr lang="ar-SA" altLang="en-US" smtClean="0">
                <a:cs typeface="Calibri" pitchFamily="34" charset="0"/>
              </a:rPr>
              <a:pPr/>
              <a:t>54</a:t>
            </a:fld>
            <a:endParaRPr lang="ar-SA" altLang="en-US" smtClean="0">
              <a:cs typeface="Calibri" pitchFamily="34" charset="0"/>
            </a:endParaRPr>
          </a:p>
        </p:txBody>
      </p:sp>
    </p:spTree>
    <p:extLst>
      <p:ext uri="{BB962C8B-B14F-4D97-AF65-F5344CB8AC3E}">
        <p14:creationId xmlns:p14="http://schemas.microsoft.com/office/powerpoint/2010/main" val="145829017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457200" y="762000"/>
            <a:ext cx="8229600" cy="685800"/>
          </a:xfrm>
        </p:spPr>
        <p:txBody>
          <a:bodyPr/>
          <a:lstStyle/>
          <a:p>
            <a:r>
              <a:rPr lang="en-US" altLang="en-US" b="1" smtClean="0">
                <a:solidFill>
                  <a:srgbClr val="002060"/>
                </a:solidFill>
              </a:rPr>
              <a:t>Specific measures</a:t>
            </a:r>
            <a:r>
              <a:rPr lang="en-US" altLang="en-US" smtClean="0">
                <a:solidFill>
                  <a:srgbClr val="002060"/>
                </a:solidFill>
              </a:rPr>
              <a:t/>
            </a:r>
            <a:br>
              <a:rPr lang="en-US" altLang="en-US" smtClean="0">
                <a:solidFill>
                  <a:srgbClr val="002060"/>
                </a:solidFill>
              </a:rPr>
            </a:br>
            <a:endParaRPr lang="en-US" altLang="en-US" smtClean="0">
              <a:solidFill>
                <a:srgbClr val="002060"/>
              </a:solidFill>
            </a:endParaRPr>
          </a:p>
        </p:txBody>
      </p:sp>
      <p:sp>
        <p:nvSpPr>
          <p:cNvPr id="3" name="Content Placeholder 2"/>
          <p:cNvSpPr>
            <a:spLocks noGrp="1"/>
          </p:cNvSpPr>
          <p:nvPr>
            <p:ph idx="1"/>
          </p:nvPr>
        </p:nvSpPr>
        <p:spPr>
          <a:xfrm>
            <a:off x="228600" y="1447800"/>
            <a:ext cx="8686800" cy="5029200"/>
          </a:xfrm>
        </p:spPr>
        <p:txBody>
          <a:bodyPr/>
          <a:lstStyle/>
          <a:p>
            <a:pPr algn="just" eaLnBrk="1" hangingPunct="1">
              <a:lnSpc>
                <a:spcPts val="2900"/>
              </a:lnSpc>
              <a:defRPr/>
            </a:pPr>
            <a:r>
              <a:rPr lang="en-US" altLang="en-US" sz="2800" dirty="0" smtClean="0"/>
              <a:t>Control of reservoir and susceptible hosts </a:t>
            </a:r>
            <a:endParaRPr lang="en-US" altLang="en-US" sz="2800" b="1" dirty="0" smtClean="0"/>
          </a:p>
          <a:p>
            <a:pPr algn="just" eaLnBrk="1" hangingPunct="1">
              <a:lnSpc>
                <a:spcPts val="2900"/>
              </a:lnSpc>
              <a:defRPr/>
            </a:pPr>
            <a:r>
              <a:rPr lang="en-US" altLang="en-US" sz="2800" b="1" dirty="0" smtClean="0"/>
              <a:t>Control of reservoir</a:t>
            </a:r>
            <a:r>
              <a:rPr lang="en-US" altLang="en-US" sz="2800" dirty="0" smtClean="0"/>
              <a:t> (Cases or carriers)   </a:t>
            </a:r>
          </a:p>
          <a:p>
            <a:pPr marL="514350" indent="-514350" algn="just" eaLnBrk="1" hangingPunct="1">
              <a:lnSpc>
                <a:spcPts val="2900"/>
              </a:lnSpc>
              <a:buFont typeface="+mj-lt"/>
              <a:buAutoNum type="arabicPeriod"/>
              <a:defRPr/>
            </a:pPr>
            <a:r>
              <a:rPr lang="en-US" altLang="en-US" sz="2800" dirty="0" smtClean="0"/>
              <a:t>Clinical &amp; lab diagnosis followed by treatment</a:t>
            </a:r>
          </a:p>
          <a:p>
            <a:pPr marL="514350" indent="-514350" algn="just" eaLnBrk="1" hangingPunct="1">
              <a:lnSpc>
                <a:spcPts val="2900"/>
              </a:lnSpc>
              <a:buFont typeface="+mj-lt"/>
              <a:buAutoNum type="arabicPeriod"/>
              <a:defRPr/>
            </a:pPr>
            <a:r>
              <a:rPr lang="en-US" altLang="en-US" sz="2800" dirty="0" smtClean="0"/>
              <a:t>Isolation to protect community by preventing the spread of infection.</a:t>
            </a:r>
          </a:p>
          <a:p>
            <a:pPr marL="514350" indent="-514350" algn="just" eaLnBrk="1" hangingPunct="1">
              <a:lnSpc>
                <a:spcPts val="2900"/>
              </a:lnSpc>
              <a:buFont typeface="+mj-lt"/>
              <a:buAutoNum type="arabicPeriod"/>
              <a:defRPr/>
            </a:pPr>
            <a:r>
              <a:rPr lang="en-US" altLang="en-US" sz="2800" dirty="0" smtClean="0"/>
              <a:t>Notification of health authorities for all communicable diseases except common cold, rubella, influenza, mumps, dysentery, sore throat and WHO for cholera, plague, typhus and yellow fever.</a:t>
            </a:r>
          </a:p>
          <a:p>
            <a:pPr marL="514350" indent="-514350" algn="just" eaLnBrk="1" hangingPunct="1">
              <a:lnSpc>
                <a:spcPts val="2900"/>
              </a:lnSpc>
              <a:buFont typeface="+mj-lt"/>
              <a:buAutoNum type="arabicPeriod"/>
              <a:defRPr/>
            </a:pPr>
            <a:r>
              <a:rPr lang="en-US" altLang="en-US" sz="2800" dirty="0" smtClean="0"/>
              <a:t>Quarantine of contacts for a period longer than that of I.P. e.g. cholera, plague, typhus and  yellow fever.</a:t>
            </a:r>
          </a:p>
          <a:p>
            <a:pPr marL="514350" indent="-514350" algn="just" eaLnBrk="1" hangingPunct="1">
              <a:lnSpc>
                <a:spcPts val="2900"/>
              </a:lnSpc>
              <a:buFont typeface="+mj-lt"/>
              <a:buAutoNum type="arabicPeriod"/>
              <a:defRPr/>
            </a:pPr>
            <a:r>
              <a:rPr lang="en-US" altLang="en-US" sz="2800" dirty="0" smtClean="0"/>
              <a:t>Immunization: Active and passive. </a:t>
            </a:r>
          </a:p>
        </p:txBody>
      </p:sp>
      <p:sp>
        <p:nvSpPr>
          <p:cNvPr id="74757"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74758" name="Slide Number Placeholder 5"/>
          <p:cNvSpPr>
            <a:spLocks noGrp="1"/>
          </p:cNvSpPr>
          <p:nvPr>
            <p:ph type="sldNum" sz="quarter" idx="12"/>
          </p:nvPr>
        </p:nvSpPr>
        <p:spPr bwMode="auto">
          <a:noFill/>
          <a:ln>
            <a:miter lim="800000"/>
            <a:headEnd/>
            <a:tailEnd/>
          </a:ln>
        </p:spPr>
        <p:txBody>
          <a:bodyPr/>
          <a:lstStyle/>
          <a:p>
            <a:fld id="{D7364D78-5F60-4A4D-B614-EEB993E69846}" type="slidenum">
              <a:rPr lang="ar-SA" altLang="en-US" smtClean="0">
                <a:cs typeface="Calibri" pitchFamily="34" charset="0"/>
              </a:rPr>
              <a:pPr/>
              <a:t>55</a:t>
            </a:fld>
            <a:endParaRPr lang="ar-SA" altLang="en-US" smtClean="0">
              <a:cs typeface="Calibri" pitchFamily="34" charset="0"/>
            </a:endParaRPr>
          </a:p>
        </p:txBody>
      </p:sp>
    </p:spTree>
    <p:extLst>
      <p:ext uri="{BB962C8B-B14F-4D97-AF65-F5344CB8AC3E}">
        <p14:creationId xmlns:p14="http://schemas.microsoft.com/office/powerpoint/2010/main" val="98143222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228600"/>
            <a:ext cx="8229600" cy="914400"/>
          </a:xfrm>
        </p:spPr>
        <p:txBody>
          <a:bodyPr/>
          <a:lstStyle/>
          <a:p>
            <a:pPr eaLnBrk="1" hangingPunct="1"/>
            <a:r>
              <a:rPr lang="en-US" altLang="en-US" b="1" dirty="0" smtClean="0">
                <a:solidFill>
                  <a:srgbClr val="002060"/>
                </a:solidFill>
                <a:cs typeface="Times New Roman" pitchFamily="18" charset="0"/>
              </a:rPr>
              <a:t>A. Gram Positive </a:t>
            </a:r>
            <a:r>
              <a:rPr lang="en-US" altLang="en-US" b="1" dirty="0" err="1" smtClean="0">
                <a:solidFill>
                  <a:srgbClr val="002060"/>
                </a:solidFill>
                <a:cs typeface="Times New Roman" pitchFamily="18" charset="0"/>
              </a:rPr>
              <a:t>Cocci</a:t>
            </a:r>
            <a:r>
              <a:rPr lang="en-US" altLang="en-US" b="1" dirty="0" smtClean="0">
                <a:solidFill>
                  <a:srgbClr val="002060"/>
                </a:solidFill>
                <a:cs typeface="Times New Roman" pitchFamily="18" charset="0"/>
              </a:rPr>
              <a:t/>
            </a:r>
            <a:br>
              <a:rPr lang="en-US" altLang="en-US" b="1" dirty="0" smtClean="0">
                <a:solidFill>
                  <a:srgbClr val="002060"/>
                </a:solidFill>
                <a:cs typeface="Times New Roman" pitchFamily="18" charset="0"/>
              </a:rPr>
            </a:br>
            <a:r>
              <a:rPr lang="en-US" altLang="en-US" b="1" dirty="0" smtClean="0">
                <a:solidFill>
                  <a:srgbClr val="FF0000"/>
                </a:solidFill>
                <a:cs typeface="Times New Roman" pitchFamily="18" charset="0"/>
              </a:rPr>
              <a:t>1. </a:t>
            </a:r>
            <a:r>
              <a:rPr lang="en-US" altLang="en-US" b="1" dirty="0" err="1" smtClean="0">
                <a:solidFill>
                  <a:srgbClr val="FF0000"/>
                </a:solidFill>
                <a:cs typeface="Times New Roman" pitchFamily="18" charset="0"/>
              </a:rPr>
              <a:t>Staphylocoocus</a:t>
            </a:r>
            <a:endParaRPr lang="ar-SA" altLang="en-US" b="1" dirty="0" smtClean="0">
              <a:solidFill>
                <a:srgbClr val="FF0000"/>
              </a:solidFill>
            </a:endParaRPr>
          </a:p>
        </p:txBody>
      </p:sp>
      <p:sp>
        <p:nvSpPr>
          <p:cNvPr id="9219" name="Content Placeholder 2"/>
          <p:cNvSpPr>
            <a:spLocks noGrp="1"/>
          </p:cNvSpPr>
          <p:nvPr>
            <p:ph idx="1"/>
          </p:nvPr>
        </p:nvSpPr>
        <p:spPr>
          <a:xfrm>
            <a:off x="304800" y="1143000"/>
            <a:ext cx="8534400" cy="5410200"/>
          </a:xfrm>
        </p:spPr>
        <p:txBody>
          <a:bodyPr rtlCol="0">
            <a:noAutofit/>
          </a:bodyPr>
          <a:lstStyle/>
          <a:p>
            <a:pPr algn="just" eaLnBrk="1" fontAlgn="auto" hangingPunct="1">
              <a:lnSpc>
                <a:spcPts val="3400"/>
              </a:lnSpc>
              <a:spcAft>
                <a:spcPts val="0"/>
              </a:spcAft>
              <a:defRPr/>
            </a:pPr>
            <a:r>
              <a:rPr lang="en-US" dirty="0" smtClean="0">
                <a:latin typeface="Arial Narrow" pitchFamily="34" charset="0"/>
                <a:ea typeface="+mn-ea"/>
              </a:rPr>
              <a:t>&gt; 30 species</a:t>
            </a:r>
          </a:p>
          <a:p>
            <a:pPr algn="just" eaLnBrk="1" fontAlgn="auto" hangingPunct="1">
              <a:lnSpc>
                <a:spcPts val="3400"/>
              </a:lnSpc>
              <a:spcAft>
                <a:spcPts val="0"/>
              </a:spcAft>
              <a:defRPr/>
            </a:pPr>
            <a:r>
              <a:rPr lang="en-US" dirty="0" smtClean="0">
                <a:latin typeface="Arial Narrow" pitchFamily="34" charset="0"/>
                <a:ea typeface="+mn-ea"/>
              </a:rPr>
              <a:t>3 species of medical importance</a:t>
            </a:r>
          </a:p>
          <a:p>
            <a:pPr marL="514350" indent="-514350" algn="just" eaLnBrk="1" fontAlgn="auto" hangingPunct="1">
              <a:lnSpc>
                <a:spcPts val="3400"/>
              </a:lnSpc>
              <a:spcAft>
                <a:spcPts val="0"/>
              </a:spcAft>
              <a:buFont typeface="+mj-lt"/>
              <a:buAutoNum type="alphaUcPeriod"/>
              <a:defRPr/>
            </a:pPr>
            <a:r>
              <a:rPr lang="en-US" b="1" i="1" dirty="0" smtClean="0">
                <a:solidFill>
                  <a:srgbClr val="00B0F0"/>
                </a:solidFill>
                <a:latin typeface="Arial Narrow" pitchFamily="34" charset="0"/>
                <a:ea typeface="+mn-ea"/>
              </a:rPr>
              <a:t>Staphylococcus aureus</a:t>
            </a:r>
          </a:p>
          <a:p>
            <a:pPr lvl="1" algn="just" eaLnBrk="1" fontAlgn="auto" hangingPunct="1">
              <a:lnSpc>
                <a:spcPts val="3400"/>
              </a:lnSpc>
              <a:spcAft>
                <a:spcPts val="0"/>
              </a:spcAft>
              <a:defRPr/>
            </a:pPr>
            <a:r>
              <a:rPr lang="en-US" sz="3200" dirty="0" smtClean="0">
                <a:latin typeface="Arial Narrow" pitchFamily="34" charset="0"/>
                <a:ea typeface="+mn-ea"/>
              </a:rPr>
              <a:t>Present in the anterior </a:t>
            </a:r>
            <a:r>
              <a:rPr lang="en-US" sz="3200" dirty="0" err="1" smtClean="0">
                <a:latin typeface="Arial Narrow" pitchFamily="34" charset="0"/>
                <a:ea typeface="+mn-ea"/>
              </a:rPr>
              <a:t>nares</a:t>
            </a:r>
            <a:r>
              <a:rPr lang="en-US" sz="3200" dirty="0" smtClean="0">
                <a:latin typeface="Arial Narrow" pitchFamily="34" charset="0"/>
                <a:ea typeface="+mn-ea"/>
              </a:rPr>
              <a:t> (50-75%)</a:t>
            </a:r>
          </a:p>
          <a:p>
            <a:pPr lvl="1" algn="just" eaLnBrk="1" fontAlgn="auto" hangingPunct="1">
              <a:lnSpc>
                <a:spcPts val="3400"/>
              </a:lnSpc>
              <a:spcAft>
                <a:spcPts val="0"/>
              </a:spcAft>
              <a:defRPr/>
            </a:pPr>
            <a:r>
              <a:rPr lang="en-US" sz="3200" dirty="0" smtClean="0">
                <a:latin typeface="Arial Narrow" pitchFamily="34" charset="0"/>
                <a:ea typeface="+mn-ea"/>
              </a:rPr>
              <a:t>Pathogenic</a:t>
            </a:r>
          </a:p>
          <a:p>
            <a:pPr marL="514350" indent="-514350" algn="just" eaLnBrk="1" fontAlgn="auto" hangingPunct="1">
              <a:lnSpc>
                <a:spcPts val="3400"/>
              </a:lnSpc>
              <a:spcAft>
                <a:spcPts val="0"/>
              </a:spcAft>
              <a:buFont typeface="+mj-lt"/>
              <a:buAutoNum type="alphaUcPeriod"/>
              <a:defRPr/>
            </a:pPr>
            <a:r>
              <a:rPr lang="en-US" b="1" i="1" dirty="0" smtClean="0">
                <a:solidFill>
                  <a:srgbClr val="00B0F0"/>
                </a:solidFill>
                <a:latin typeface="Arial Narrow" pitchFamily="34" charset="0"/>
                <a:ea typeface="+mn-ea"/>
              </a:rPr>
              <a:t>Staphylococcus epidermidis</a:t>
            </a:r>
          </a:p>
          <a:p>
            <a:pPr lvl="1" algn="just" eaLnBrk="1" fontAlgn="auto" hangingPunct="1">
              <a:lnSpc>
                <a:spcPts val="3400"/>
              </a:lnSpc>
              <a:spcAft>
                <a:spcPts val="0"/>
              </a:spcAft>
              <a:defRPr/>
            </a:pPr>
            <a:r>
              <a:rPr lang="en-US" sz="3200" dirty="0" smtClean="0">
                <a:latin typeface="Arial Narrow" pitchFamily="34" charset="0"/>
                <a:ea typeface="+mn-ea"/>
              </a:rPr>
              <a:t>Normal flora </a:t>
            </a:r>
          </a:p>
          <a:p>
            <a:pPr lvl="1" algn="just" eaLnBrk="1" fontAlgn="auto" hangingPunct="1">
              <a:lnSpc>
                <a:spcPts val="3400"/>
              </a:lnSpc>
              <a:spcAft>
                <a:spcPts val="0"/>
              </a:spcAft>
              <a:defRPr/>
            </a:pPr>
            <a:r>
              <a:rPr lang="en-US" sz="3200" dirty="0" smtClean="0">
                <a:latin typeface="Arial Narrow" pitchFamily="34" charset="0"/>
                <a:ea typeface="+mn-ea"/>
              </a:rPr>
              <a:t>Opportunistic pathogen</a:t>
            </a:r>
          </a:p>
          <a:p>
            <a:pPr marL="514350" indent="-514350" algn="just" eaLnBrk="1" fontAlgn="auto" hangingPunct="1">
              <a:lnSpc>
                <a:spcPts val="3400"/>
              </a:lnSpc>
              <a:spcAft>
                <a:spcPts val="0"/>
              </a:spcAft>
              <a:buFont typeface="+mj-lt"/>
              <a:buAutoNum type="alphaUcPeriod"/>
              <a:defRPr/>
            </a:pPr>
            <a:r>
              <a:rPr lang="en-US" b="1" i="1" dirty="0" smtClean="0">
                <a:solidFill>
                  <a:srgbClr val="00B0F0"/>
                </a:solidFill>
                <a:latin typeface="Arial Narrow" pitchFamily="34" charset="0"/>
                <a:ea typeface="+mn-ea"/>
              </a:rPr>
              <a:t>Staphylococcus saprophyticus</a:t>
            </a:r>
          </a:p>
          <a:p>
            <a:pPr lvl="1" algn="just" eaLnBrk="1" fontAlgn="auto" hangingPunct="1">
              <a:lnSpc>
                <a:spcPts val="3400"/>
              </a:lnSpc>
              <a:spcAft>
                <a:spcPts val="0"/>
              </a:spcAft>
              <a:defRPr/>
            </a:pPr>
            <a:r>
              <a:rPr lang="en-US" sz="3200" dirty="0" smtClean="0">
                <a:latin typeface="Arial Narrow" pitchFamily="34" charset="0"/>
                <a:ea typeface="+mn-ea"/>
              </a:rPr>
              <a:t>Opportunistic pathogen</a:t>
            </a:r>
            <a:r>
              <a:rPr lang="en-US" sz="3200" i="1" dirty="0" smtClean="0">
                <a:latin typeface="Arial Narrow" pitchFamily="34" charset="0"/>
                <a:ea typeface="+mn-ea"/>
              </a:rPr>
              <a:t> </a:t>
            </a:r>
          </a:p>
        </p:txBody>
      </p:sp>
      <p:sp>
        <p:nvSpPr>
          <p:cNvPr id="9221"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9222" name="Slide Number Placeholder 5"/>
          <p:cNvSpPr>
            <a:spLocks noGrp="1"/>
          </p:cNvSpPr>
          <p:nvPr>
            <p:ph type="sldNum" sz="quarter" idx="12"/>
          </p:nvPr>
        </p:nvSpPr>
        <p:spPr bwMode="auto">
          <a:noFill/>
          <a:ln>
            <a:miter lim="800000"/>
            <a:headEnd/>
            <a:tailEnd/>
          </a:ln>
        </p:spPr>
        <p:txBody>
          <a:bodyPr/>
          <a:lstStyle/>
          <a:p>
            <a:fld id="{0FF6AFDD-0B1F-4173-BF64-DE9E7C69AC2C}" type="slidenum">
              <a:rPr lang="ar-SA" altLang="en-US" smtClean="0"/>
              <a:pPr/>
              <a:t>56</a:t>
            </a:fld>
            <a:endParaRPr lang="ar-SA" altLang="en-US" smtClean="0"/>
          </a:p>
        </p:txBody>
      </p:sp>
      <p:pic>
        <p:nvPicPr>
          <p:cNvPr id="9223" name="Picture 12" descr="staph3"/>
          <p:cNvPicPr>
            <a:picLocks noChangeAspect="1" noChangeArrowheads="1"/>
          </p:cNvPicPr>
          <p:nvPr/>
        </p:nvPicPr>
        <p:blipFill>
          <a:blip r:embed="rId2" cstate="print"/>
          <a:srcRect/>
          <a:stretch>
            <a:fillRect/>
          </a:stretch>
        </p:blipFill>
        <p:spPr bwMode="auto">
          <a:xfrm>
            <a:off x="6016625" y="3243263"/>
            <a:ext cx="3051175" cy="2700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304800" y="238125"/>
            <a:ext cx="8610600" cy="523875"/>
          </a:xfrm>
        </p:spPr>
        <p:txBody>
          <a:bodyPr/>
          <a:lstStyle/>
          <a:p>
            <a:pPr eaLnBrk="1" hangingPunct="1"/>
            <a:r>
              <a:rPr lang="en-US" altLang="en-US" sz="4000" b="1" dirty="0" smtClean="0">
                <a:solidFill>
                  <a:srgbClr val="002060"/>
                </a:solidFill>
                <a:cs typeface="Times New Roman" pitchFamily="18" charset="0"/>
              </a:rPr>
              <a:t>General characteristics of Staphylococci</a:t>
            </a:r>
          </a:p>
        </p:txBody>
      </p:sp>
      <p:sp>
        <p:nvSpPr>
          <p:cNvPr id="10243" name="Rectangle 5"/>
          <p:cNvSpPr>
            <a:spLocks noGrp="1" noChangeArrowheads="1"/>
          </p:cNvSpPr>
          <p:nvPr>
            <p:ph sz="half" idx="1"/>
          </p:nvPr>
        </p:nvSpPr>
        <p:spPr>
          <a:xfrm>
            <a:off x="457200" y="828675"/>
            <a:ext cx="8382000" cy="5648325"/>
          </a:xfrm>
        </p:spPr>
        <p:txBody>
          <a:bodyPr/>
          <a:lstStyle/>
          <a:p>
            <a:pPr eaLnBrk="1" hangingPunct="1"/>
            <a:r>
              <a:rPr lang="en-US" altLang="en-US" sz="3000" b="1" dirty="0" smtClean="0">
                <a:solidFill>
                  <a:srgbClr val="00B0F0"/>
                </a:solidFill>
                <a:latin typeface="Arial Narrow" pitchFamily="34" charset="0"/>
                <a:cs typeface="Arial" pitchFamily="34" charset="0"/>
              </a:rPr>
              <a:t>Morphology</a:t>
            </a:r>
          </a:p>
          <a:p>
            <a:pPr lvl="1" eaLnBrk="1" hangingPunct="1"/>
            <a:r>
              <a:rPr lang="en-US" altLang="en-US" sz="3000" b="1" dirty="0" smtClean="0">
                <a:latin typeface="Arial Narrow" pitchFamily="34" charset="0"/>
                <a:cs typeface="Arial" pitchFamily="34" charset="0"/>
              </a:rPr>
              <a:t>Gram positive </a:t>
            </a:r>
            <a:r>
              <a:rPr lang="en-US" altLang="en-US" sz="3000" b="1" dirty="0" err="1" smtClean="0">
                <a:latin typeface="Arial Narrow" pitchFamily="34" charset="0"/>
                <a:cs typeface="Arial" pitchFamily="34" charset="0"/>
              </a:rPr>
              <a:t>cocci</a:t>
            </a:r>
            <a:endParaRPr lang="en-US" altLang="en-US" sz="3000" b="1" dirty="0" smtClean="0">
              <a:latin typeface="Arial Narrow" pitchFamily="34" charset="0"/>
              <a:cs typeface="Arial" pitchFamily="34" charset="0"/>
            </a:endParaRPr>
          </a:p>
          <a:p>
            <a:pPr lvl="1" eaLnBrk="1" hangingPunct="1"/>
            <a:r>
              <a:rPr lang="en-US" altLang="en-US" sz="3000" b="1" dirty="0" smtClean="0">
                <a:latin typeface="Arial Narrow" pitchFamily="34" charset="0"/>
                <a:cs typeface="Arial" pitchFamily="34" charset="0"/>
              </a:rPr>
              <a:t>Grape-like (Cluster, punches of grapes)</a:t>
            </a:r>
          </a:p>
          <a:p>
            <a:pPr lvl="1" eaLnBrk="1" hangingPunct="1"/>
            <a:r>
              <a:rPr lang="en-US" altLang="en-US" sz="3000" dirty="0" smtClean="0">
                <a:latin typeface="Arial Narrow" pitchFamily="34" charset="0"/>
                <a:cs typeface="Arial" pitchFamily="34" charset="0"/>
              </a:rPr>
              <a:t>Non Motile, Non Spore Forming</a:t>
            </a:r>
          </a:p>
          <a:p>
            <a:pPr lvl="1" eaLnBrk="1" hangingPunct="1"/>
            <a:r>
              <a:rPr lang="en-US" altLang="en-US" sz="3000" dirty="0" smtClean="0">
                <a:latin typeface="Arial Narrow" pitchFamily="34" charset="0"/>
                <a:cs typeface="Arial" pitchFamily="34" charset="0"/>
              </a:rPr>
              <a:t>Capsule is usually present </a:t>
            </a:r>
            <a:r>
              <a:rPr lang="en-US" altLang="en-US" sz="3000" i="1" dirty="0" smtClean="0">
                <a:latin typeface="Arial Narrow" pitchFamily="34" charset="0"/>
                <a:cs typeface="Arial" pitchFamily="34" charset="0"/>
              </a:rPr>
              <a:t>in vivo</a:t>
            </a:r>
            <a:endParaRPr lang="en-US" altLang="en-US" sz="3000" b="1" dirty="0" smtClean="0">
              <a:latin typeface="Arial Narrow" pitchFamily="34" charset="0"/>
              <a:cs typeface="Arial" pitchFamily="34" charset="0"/>
            </a:endParaRPr>
          </a:p>
          <a:p>
            <a:pPr eaLnBrk="1" hangingPunct="1"/>
            <a:r>
              <a:rPr lang="en-US" altLang="en-US" sz="3000" b="1" dirty="0" smtClean="0">
                <a:solidFill>
                  <a:srgbClr val="00B0F0"/>
                </a:solidFill>
                <a:latin typeface="Arial Narrow" pitchFamily="34" charset="0"/>
                <a:cs typeface="Arial" pitchFamily="34" charset="0"/>
              </a:rPr>
              <a:t>General physiological characteristics</a:t>
            </a:r>
          </a:p>
          <a:p>
            <a:pPr lvl="1" eaLnBrk="1" hangingPunct="1"/>
            <a:r>
              <a:rPr lang="en-US" altLang="en-US" sz="3000" dirty="0" smtClean="0">
                <a:latin typeface="Arial Narrow" pitchFamily="34" charset="0"/>
                <a:cs typeface="Arial" pitchFamily="34" charset="0"/>
              </a:rPr>
              <a:t>Non Fastidious</a:t>
            </a:r>
            <a:endParaRPr lang="en-US" altLang="en-US" sz="3000" b="1" dirty="0" smtClean="0">
              <a:latin typeface="Arial Narrow" pitchFamily="34" charset="0"/>
              <a:cs typeface="Arial" pitchFamily="34" charset="0"/>
            </a:endParaRPr>
          </a:p>
          <a:p>
            <a:pPr lvl="1" eaLnBrk="1" hangingPunct="1"/>
            <a:r>
              <a:rPr lang="en-US" altLang="en-US" sz="3000" b="1" dirty="0" err="1" smtClean="0">
                <a:latin typeface="Arial Narrow" pitchFamily="34" charset="0"/>
                <a:cs typeface="Arial" pitchFamily="34" charset="0"/>
              </a:rPr>
              <a:t>Halotolerant</a:t>
            </a:r>
            <a:r>
              <a:rPr lang="en-US" altLang="en-US" sz="3000" b="1" dirty="0" smtClean="0">
                <a:latin typeface="Arial Narrow" pitchFamily="34" charset="0"/>
                <a:cs typeface="Arial" pitchFamily="34" charset="0"/>
              </a:rPr>
              <a:t> </a:t>
            </a:r>
            <a:r>
              <a:rPr lang="en-US" altLang="en-US" sz="3000" dirty="0" smtClean="0">
                <a:latin typeface="Arial Narrow" pitchFamily="34" charset="0"/>
                <a:cs typeface="Arial" pitchFamily="34" charset="0"/>
              </a:rPr>
              <a:t>(Grows in media containing 10% </a:t>
            </a:r>
            <a:r>
              <a:rPr lang="en-US" altLang="en-US" sz="3000" dirty="0" err="1" smtClean="0">
                <a:latin typeface="Arial Narrow" pitchFamily="34" charset="0"/>
                <a:cs typeface="Arial" pitchFamily="34" charset="0"/>
              </a:rPr>
              <a:t>NaCl</a:t>
            </a:r>
            <a:r>
              <a:rPr lang="en-US" altLang="en-US" sz="3000" dirty="0" smtClean="0">
                <a:latin typeface="Arial Narrow" pitchFamily="34" charset="0"/>
                <a:cs typeface="Arial" pitchFamily="34" charset="0"/>
              </a:rPr>
              <a:t>)</a:t>
            </a:r>
            <a:endParaRPr lang="en-US" altLang="en-US" sz="3000" b="1" dirty="0" smtClean="0">
              <a:latin typeface="Arial Narrow" pitchFamily="34" charset="0"/>
              <a:cs typeface="Arial" pitchFamily="34" charset="0"/>
            </a:endParaRPr>
          </a:p>
          <a:p>
            <a:pPr lvl="1" eaLnBrk="1" hangingPunct="1"/>
            <a:r>
              <a:rPr lang="en-US" altLang="en-US" sz="3000" dirty="0" smtClean="0">
                <a:latin typeface="Arial Narrow" pitchFamily="34" charset="0"/>
                <a:cs typeface="Arial" pitchFamily="34" charset="0"/>
              </a:rPr>
              <a:t>Facultative anaerobes and Fermentative (O+/F+)</a:t>
            </a:r>
          </a:p>
          <a:p>
            <a:pPr lvl="1" eaLnBrk="1" hangingPunct="1"/>
            <a:r>
              <a:rPr lang="en-US" altLang="en-US" sz="3000" b="1" dirty="0" smtClean="0">
                <a:latin typeface="Arial Narrow" pitchFamily="34" charset="0"/>
                <a:cs typeface="Arial" pitchFamily="34" charset="0"/>
              </a:rPr>
              <a:t>Catalase positive</a:t>
            </a:r>
          </a:p>
          <a:p>
            <a:pPr lvl="1" eaLnBrk="1" hangingPunct="1"/>
            <a:endParaRPr lang="en-US" altLang="en-US" sz="3000" b="1" dirty="0" smtClean="0">
              <a:solidFill>
                <a:srgbClr val="00B0F0"/>
              </a:solidFill>
              <a:latin typeface="Arial Narrow" pitchFamily="34" charset="0"/>
              <a:cs typeface="Arial" pitchFamily="34" charset="0"/>
            </a:endParaRPr>
          </a:p>
        </p:txBody>
      </p:sp>
      <p:sp>
        <p:nvSpPr>
          <p:cNvPr id="1024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10246" name="Slide Number Placeholder 4"/>
          <p:cNvSpPr>
            <a:spLocks noGrp="1"/>
          </p:cNvSpPr>
          <p:nvPr>
            <p:ph type="sldNum" sz="quarter" idx="12"/>
          </p:nvPr>
        </p:nvSpPr>
        <p:spPr bwMode="auto">
          <a:noFill/>
          <a:ln>
            <a:miter lim="800000"/>
            <a:headEnd/>
            <a:tailEnd/>
          </a:ln>
        </p:spPr>
        <p:txBody>
          <a:bodyPr/>
          <a:lstStyle/>
          <a:p>
            <a:fld id="{50546775-412F-4762-A982-B6958FA459A9}" type="slidenum">
              <a:rPr lang="ar-SA" altLang="en-US" smtClean="0"/>
              <a:pPr/>
              <a:t>57</a:t>
            </a:fld>
            <a:endParaRPr lang="ar-SA" altLang="en-US" smtClean="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350838"/>
            <a:ext cx="8153400" cy="792162"/>
          </a:xfrm>
        </p:spPr>
        <p:txBody>
          <a:bodyPr/>
          <a:lstStyle/>
          <a:p>
            <a:pPr eaLnBrk="1" hangingPunct="1"/>
            <a:r>
              <a:rPr lang="en-US" altLang="en-US" b="1" dirty="0" smtClean="0">
                <a:solidFill>
                  <a:srgbClr val="002060"/>
                </a:solidFill>
                <a:latin typeface="Arial Narrow" pitchFamily="34" charset="0"/>
                <a:cs typeface="Times New Roman" pitchFamily="18" charset="0"/>
              </a:rPr>
              <a:t>Virulence Factors of</a:t>
            </a:r>
            <a:r>
              <a:rPr lang="en-US" altLang="en-US" b="1" i="1" dirty="0" smtClean="0">
                <a:solidFill>
                  <a:srgbClr val="002060"/>
                </a:solidFill>
                <a:latin typeface="Arial Narrow" pitchFamily="34" charset="0"/>
                <a:cs typeface="Times New Roman" pitchFamily="18" charset="0"/>
              </a:rPr>
              <a:t> S. aureus</a:t>
            </a:r>
            <a:r>
              <a:rPr lang="en-US" altLang="en-US" b="1" dirty="0" smtClean="0">
                <a:solidFill>
                  <a:srgbClr val="002060"/>
                </a:solidFill>
                <a:latin typeface="Arial Narrow" pitchFamily="34" charset="0"/>
                <a:cs typeface="Times New Roman" pitchFamily="18" charset="0"/>
              </a:rPr>
              <a:t/>
            </a:r>
            <a:br>
              <a:rPr lang="en-US" altLang="en-US" b="1" dirty="0" smtClean="0">
                <a:solidFill>
                  <a:srgbClr val="002060"/>
                </a:solidFill>
                <a:latin typeface="Arial Narrow" pitchFamily="34" charset="0"/>
                <a:cs typeface="Times New Roman" pitchFamily="18" charset="0"/>
              </a:rPr>
            </a:br>
            <a:r>
              <a:rPr lang="en-US" altLang="en-US" b="1" dirty="0" smtClean="0">
                <a:solidFill>
                  <a:srgbClr val="FF0000"/>
                </a:solidFill>
                <a:latin typeface="Arial Narrow" pitchFamily="34" charset="0"/>
                <a:cs typeface="Times New Roman" pitchFamily="18" charset="0"/>
              </a:rPr>
              <a:t>1. Structural components</a:t>
            </a:r>
            <a:endParaRPr lang="en-US" altLang="en-US" b="1" i="1" dirty="0" smtClean="0">
              <a:solidFill>
                <a:srgbClr val="FF0000"/>
              </a:solidFill>
              <a:latin typeface="Arial Narrow" pitchFamily="34" charset="0"/>
              <a:cs typeface="Times New Roman" pitchFamily="18" charset="0"/>
            </a:endParaRPr>
          </a:p>
        </p:txBody>
      </p:sp>
      <p:sp>
        <p:nvSpPr>
          <p:cNvPr id="13315" name="Rectangle 3"/>
          <p:cNvSpPr>
            <a:spLocks noGrp="1" noChangeArrowheads="1"/>
          </p:cNvSpPr>
          <p:nvPr>
            <p:ph sz="half" idx="1"/>
          </p:nvPr>
        </p:nvSpPr>
        <p:spPr>
          <a:xfrm>
            <a:off x="381000" y="1447800"/>
            <a:ext cx="8686800" cy="4953000"/>
          </a:xfrm>
        </p:spPr>
        <p:txBody>
          <a:bodyPr rtlCol="0">
            <a:noAutofit/>
          </a:bodyPr>
          <a:lstStyle/>
          <a:p>
            <a:pPr marL="514350" indent="-514350" algn="just" eaLnBrk="1" fontAlgn="auto" hangingPunct="1">
              <a:lnSpc>
                <a:spcPts val="3700"/>
              </a:lnSpc>
              <a:spcAft>
                <a:spcPts val="0"/>
              </a:spcAft>
              <a:buFont typeface="+mj-lt"/>
              <a:buAutoNum type="alphaUcPeriod"/>
              <a:defRPr/>
            </a:pPr>
            <a:r>
              <a:rPr lang="en-US" sz="3200" b="1" dirty="0" smtClean="0">
                <a:solidFill>
                  <a:srgbClr val="0070C0"/>
                </a:solidFill>
                <a:latin typeface="Arial Narrow" pitchFamily="34" charset="0"/>
                <a:ea typeface="+mn-ea"/>
              </a:rPr>
              <a:t>Protein A</a:t>
            </a:r>
            <a:endParaRPr lang="en-US" sz="3200" dirty="0" smtClean="0">
              <a:solidFill>
                <a:srgbClr val="0070C0"/>
              </a:solidFill>
              <a:latin typeface="Arial Narrow" pitchFamily="34" charset="0"/>
              <a:ea typeface="+mn-ea"/>
            </a:endParaRPr>
          </a:p>
          <a:p>
            <a:pPr algn="just" eaLnBrk="1" fontAlgn="auto" hangingPunct="1">
              <a:lnSpc>
                <a:spcPts val="3700"/>
              </a:lnSpc>
              <a:spcAft>
                <a:spcPts val="0"/>
              </a:spcAft>
              <a:defRPr/>
            </a:pPr>
            <a:r>
              <a:rPr lang="en-US" sz="3200" dirty="0" smtClean="0">
                <a:latin typeface="Arial Narrow" pitchFamily="34" charset="0"/>
                <a:ea typeface="+mn-ea"/>
              </a:rPr>
              <a:t>Major protein in cell wall and important virulence factor</a:t>
            </a:r>
          </a:p>
          <a:p>
            <a:pPr algn="just" eaLnBrk="1" fontAlgn="auto" hangingPunct="1">
              <a:lnSpc>
                <a:spcPts val="3700"/>
              </a:lnSpc>
              <a:spcAft>
                <a:spcPts val="0"/>
              </a:spcAft>
              <a:defRPr/>
            </a:pPr>
            <a:r>
              <a:rPr lang="en-US" sz="3200" dirty="0" smtClean="0">
                <a:latin typeface="Arial Narrow" pitchFamily="34" charset="0"/>
                <a:ea typeface="+mn-ea"/>
              </a:rPr>
              <a:t>Disable our immune defenses / </a:t>
            </a:r>
            <a:r>
              <a:rPr lang="en-US" sz="3200" dirty="0" err="1" smtClean="0">
                <a:latin typeface="Arial Narrow" pitchFamily="34" charset="0"/>
                <a:ea typeface="+mn-ea"/>
              </a:rPr>
              <a:t>adhesin</a:t>
            </a:r>
            <a:endParaRPr lang="en-US" sz="3200" dirty="0" smtClean="0">
              <a:latin typeface="Arial Narrow" pitchFamily="34" charset="0"/>
              <a:ea typeface="+mn-ea"/>
            </a:endParaRPr>
          </a:p>
          <a:p>
            <a:pPr algn="just" eaLnBrk="1" fontAlgn="auto" hangingPunct="1">
              <a:lnSpc>
                <a:spcPts val="3700"/>
              </a:lnSpc>
              <a:spcAft>
                <a:spcPts val="0"/>
              </a:spcAft>
              <a:defRPr/>
            </a:pPr>
            <a:r>
              <a:rPr lang="en-US" sz="3200" dirty="0" smtClean="0">
                <a:latin typeface="Arial Narrow" pitchFamily="34" charset="0"/>
                <a:ea typeface="+mn-ea"/>
              </a:rPr>
              <a:t>Binds to </a:t>
            </a:r>
            <a:r>
              <a:rPr lang="en-US" sz="3200" dirty="0" err="1" smtClean="0">
                <a:latin typeface="Arial Narrow" pitchFamily="34" charset="0"/>
                <a:ea typeface="+mn-ea"/>
              </a:rPr>
              <a:t>Fc</a:t>
            </a:r>
            <a:r>
              <a:rPr lang="en-US" sz="3200" dirty="0" smtClean="0">
                <a:latin typeface="Arial Narrow" pitchFamily="34" charset="0"/>
                <a:ea typeface="+mn-ea"/>
              </a:rPr>
              <a:t> region of </a:t>
            </a:r>
            <a:r>
              <a:rPr lang="en-US" sz="3200" dirty="0" err="1" smtClean="0">
                <a:latin typeface="Arial Narrow" pitchFamily="34" charset="0"/>
                <a:ea typeface="+mn-ea"/>
              </a:rPr>
              <a:t>IgG</a:t>
            </a:r>
            <a:endParaRPr lang="en-US" sz="3200" dirty="0" smtClean="0">
              <a:latin typeface="Arial Narrow" pitchFamily="34" charset="0"/>
              <a:ea typeface="+mn-ea"/>
            </a:endParaRPr>
          </a:p>
          <a:p>
            <a:pPr algn="just" eaLnBrk="1" fontAlgn="auto" hangingPunct="1">
              <a:lnSpc>
                <a:spcPts val="3700"/>
              </a:lnSpc>
              <a:spcAft>
                <a:spcPts val="0"/>
              </a:spcAft>
              <a:defRPr/>
            </a:pPr>
            <a:r>
              <a:rPr lang="en-US" sz="3200" dirty="0" smtClean="0">
                <a:latin typeface="Arial Narrow" pitchFamily="34" charset="0"/>
                <a:ea typeface="+mn-ea"/>
              </a:rPr>
              <a:t>Preventing the binding to the complement</a:t>
            </a:r>
          </a:p>
          <a:p>
            <a:pPr algn="just" eaLnBrk="1" fontAlgn="auto" hangingPunct="1">
              <a:lnSpc>
                <a:spcPts val="3700"/>
              </a:lnSpc>
              <a:spcAft>
                <a:spcPts val="0"/>
              </a:spcAft>
              <a:defRPr/>
            </a:pPr>
            <a:r>
              <a:rPr lang="en-US" sz="3200" dirty="0" smtClean="0">
                <a:latin typeface="Arial Narrow" pitchFamily="34" charset="0"/>
                <a:ea typeface="+mn-ea"/>
              </a:rPr>
              <a:t>Disrupts </a:t>
            </a:r>
            <a:r>
              <a:rPr lang="en-US" sz="3200" dirty="0" err="1" smtClean="0">
                <a:latin typeface="Arial Narrow" pitchFamily="34" charset="0"/>
                <a:ea typeface="+mn-ea"/>
              </a:rPr>
              <a:t>opsonization</a:t>
            </a:r>
            <a:r>
              <a:rPr lang="en-US" sz="3200" dirty="0" smtClean="0">
                <a:latin typeface="Arial Narrow" pitchFamily="34" charset="0"/>
                <a:ea typeface="+mn-ea"/>
              </a:rPr>
              <a:t> and </a:t>
            </a:r>
            <a:r>
              <a:rPr lang="en-US" sz="3200" dirty="0" err="1" smtClean="0">
                <a:latin typeface="Arial Narrow" pitchFamily="34" charset="0"/>
                <a:ea typeface="+mn-ea"/>
              </a:rPr>
              <a:t>phagocytosis</a:t>
            </a:r>
            <a:endParaRPr lang="en-US" sz="3200" dirty="0" smtClean="0">
              <a:latin typeface="Arial Narrow" pitchFamily="34" charset="0"/>
              <a:ea typeface="+mn-ea"/>
            </a:endParaRPr>
          </a:p>
          <a:p>
            <a:pPr marL="514350" indent="-514350" algn="just" eaLnBrk="1" fontAlgn="auto" hangingPunct="1">
              <a:lnSpc>
                <a:spcPts val="3700"/>
              </a:lnSpc>
              <a:spcAft>
                <a:spcPts val="0"/>
              </a:spcAft>
              <a:buFont typeface="+mj-lt"/>
              <a:buAutoNum type="alphaUcPeriod" startAt="2"/>
              <a:defRPr/>
            </a:pPr>
            <a:r>
              <a:rPr lang="en-US" sz="3200" b="1" dirty="0" smtClean="0">
                <a:solidFill>
                  <a:srgbClr val="0070C0"/>
                </a:solidFill>
                <a:latin typeface="Arial Narrow" pitchFamily="34" charset="0"/>
              </a:rPr>
              <a:t>Polysaccharide Capsule:</a:t>
            </a:r>
          </a:p>
          <a:p>
            <a:pPr lvl="1" algn="just" eaLnBrk="1" fontAlgn="auto" hangingPunct="1">
              <a:lnSpc>
                <a:spcPts val="3700"/>
              </a:lnSpc>
              <a:spcAft>
                <a:spcPts val="0"/>
              </a:spcAft>
              <a:defRPr/>
            </a:pPr>
            <a:r>
              <a:rPr lang="en-US" sz="3200" dirty="0" err="1" smtClean="0">
                <a:latin typeface="Arial Narrow" pitchFamily="34" charset="0"/>
              </a:rPr>
              <a:t>Antiphagocytosis</a:t>
            </a:r>
            <a:endParaRPr lang="en-US" sz="3200" dirty="0" smtClean="0">
              <a:latin typeface="Arial Narrow" pitchFamily="34" charset="0"/>
            </a:endParaRPr>
          </a:p>
          <a:p>
            <a:pPr lvl="1" algn="just" eaLnBrk="1" fontAlgn="auto" hangingPunct="1">
              <a:lnSpc>
                <a:spcPts val="3700"/>
              </a:lnSpc>
              <a:spcAft>
                <a:spcPts val="0"/>
              </a:spcAft>
              <a:defRPr/>
            </a:pPr>
            <a:r>
              <a:rPr lang="en-US" sz="3200" dirty="0" smtClean="0">
                <a:latin typeface="Arial Narrow" pitchFamily="34" charset="0"/>
              </a:rPr>
              <a:t>Facilitates adherence to foreign bodies</a:t>
            </a:r>
          </a:p>
        </p:txBody>
      </p:sp>
      <p:sp>
        <p:nvSpPr>
          <p:cNvPr id="1126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11270" name="Slide Number Placeholder 4"/>
          <p:cNvSpPr>
            <a:spLocks noGrp="1"/>
          </p:cNvSpPr>
          <p:nvPr>
            <p:ph type="sldNum" sz="quarter" idx="12"/>
          </p:nvPr>
        </p:nvSpPr>
        <p:spPr bwMode="auto">
          <a:noFill/>
          <a:ln>
            <a:miter lim="800000"/>
            <a:headEnd/>
            <a:tailEnd/>
          </a:ln>
        </p:spPr>
        <p:txBody>
          <a:bodyPr/>
          <a:lstStyle/>
          <a:p>
            <a:fld id="{1A6F27BB-5D61-4574-8A5F-F9F422491269}" type="slidenum">
              <a:rPr lang="ar-SA" altLang="en-US" smtClean="0"/>
              <a:pPr/>
              <a:t>58</a:t>
            </a:fld>
            <a:endParaRPr lang="ar-SA" altLang="en-US"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28600"/>
            <a:ext cx="8229600" cy="563563"/>
          </a:xfrm>
        </p:spPr>
        <p:txBody>
          <a:bodyPr rtlCol="0">
            <a:normAutofit fontScale="90000"/>
          </a:bodyPr>
          <a:lstStyle/>
          <a:p>
            <a:pPr eaLnBrk="1" fontAlgn="auto" hangingPunct="1">
              <a:spcAft>
                <a:spcPts val="0"/>
              </a:spcAft>
              <a:defRPr/>
            </a:pPr>
            <a:r>
              <a:rPr lang="en-US" b="1" dirty="0" smtClean="0">
                <a:solidFill>
                  <a:srgbClr val="002060"/>
                </a:solidFill>
                <a:latin typeface="Arial Narrow" pitchFamily="34" charset="0"/>
                <a:ea typeface="+mj-ea"/>
              </a:rPr>
              <a:t>1. Structural components</a:t>
            </a:r>
            <a:endParaRPr lang="en-US" b="1" i="1" dirty="0" smtClean="0">
              <a:solidFill>
                <a:srgbClr val="002060"/>
              </a:solidFill>
              <a:latin typeface="Arial Narrow" pitchFamily="34" charset="0"/>
              <a:ea typeface="+mj-ea"/>
            </a:endParaRPr>
          </a:p>
        </p:txBody>
      </p:sp>
      <p:sp>
        <p:nvSpPr>
          <p:cNvPr id="13315" name="Rectangle 3"/>
          <p:cNvSpPr>
            <a:spLocks noGrp="1" noChangeArrowheads="1"/>
          </p:cNvSpPr>
          <p:nvPr>
            <p:ph sz="half" idx="1"/>
          </p:nvPr>
        </p:nvSpPr>
        <p:spPr>
          <a:xfrm>
            <a:off x="228600" y="990600"/>
            <a:ext cx="8610600" cy="5410200"/>
          </a:xfrm>
        </p:spPr>
        <p:txBody>
          <a:bodyPr rtlCol="0">
            <a:noAutofit/>
          </a:bodyPr>
          <a:lstStyle/>
          <a:p>
            <a:pPr marL="514350" indent="-514350" algn="just" eaLnBrk="1" fontAlgn="auto" hangingPunct="1">
              <a:lnSpc>
                <a:spcPts val="4800"/>
              </a:lnSpc>
              <a:spcAft>
                <a:spcPts val="0"/>
              </a:spcAft>
              <a:buFont typeface="+mj-lt"/>
              <a:buAutoNum type="alphaUcPeriod" startAt="3"/>
              <a:defRPr/>
            </a:pPr>
            <a:r>
              <a:rPr lang="en-US" sz="3200" b="1" dirty="0" err="1" smtClean="0">
                <a:solidFill>
                  <a:srgbClr val="0070C0"/>
                </a:solidFill>
                <a:latin typeface="Arial Narrow" pitchFamily="34" charset="0"/>
                <a:ea typeface="+mn-ea"/>
              </a:rPr>
              <a:t>Peptidoglycan</a:t>
            </a:r>
            <a:r>
              <a:rPr lang="en-US" sz="3200" dirty="0" smtClean="0">
                <a:latin typeface="Arial Narrow" pitchFamily="34" charset="0"/>
                <a:ea typeface="+mn-ea"/>
              </a:rPr>
              <a:t> </a:t>
            </a:r>
          </a:p>
          <a:p>
            <a:pPr marL="514350" indent="-514350" algn="just" eaLnBrk="1" fontAlgn="auto" hangingPunct="1">
              <a:lnSpc>
                <a:spcPts val="4800"/>
              </a:lnSpc>
              <a:spcAft>
                <a:spcPts val="0"/>
              </a:spcAft>
              <a:defRPr/>
            </a:pPr>
            <a:r>
              <a:rPr lang="en-US" sz="3200" dirty="0" smtClean="0">
                <a:latin typeface="Arial Narrow" pitchFamily="34" charset="0"/>
                <a:ea typeface="+mn-ea"/>
              </a:rPr>
              <a:t>Activates complement by alternative pathway</a:t>
            </a:r>
          </a:p>
          <a:p>
            <a:pPr marL="914400" lvl="1" indent="-514350" algn="just" eaLnBrk="1" fontAlgn="auto" hangingPunct="1">
              <a:lnSpc>
                <a:spcPts val="4800"/>
              </a:lnSpc>
              <a:spcAft>
                <a:spcPts val="0"/>
              </a:spcAft>
              <a:defRPr/>
            </a:pPr>
            <a:r>
              <a:rPr lang="en-US" sz="2800" dirty="0" smtClean="0">
                <a:latin typeface="Arial Narrow" pitchFamily="34" charset="0"/>
                <a:ea typeface="+mn-ea"/>
              </a:rPr>
              <a:t>N.B. Complement is part of immune response called innate immune system</a:t>
            </a:r>
          </a:p>
          <a:p>
            <a:pPr marL="914400" lvl="1" indent="-514350" algn="just" eaLnBrk="1" fontAlgn="auto" hangingPunct="1">
              <a:lnSpc>
                <a:spcPts val="4800"/>
              </a:lnSpc>
              <a:spcAft>
                <a:spcPts val="0"/>
              </a:spcAft>
              <a:defRPr/>
            </a:pPr>
            <a:r>
              <a:rPr lang="en-US" sz="2800" dirty="0" smtClean="0">
                <a:latin typeface="Arial Narrow" pitchFamily="34" charset="0"/>
                <a:ea typeface="+mn-ea"/>
              </a:rPr>
              <a:t>Means ability of antibodies and phagocytes to clear pathogens</a:t>
            </a:r>
            <a:r>
              <a:rPr lang="en-US" dirty="0" smtClean="0">
                <a:latin typeface="Arial Narrow" pitchFamily="34" charset="0"/>
                <a:ea typeface="+mn-ea"/>
              </a:rPr>
              <a:t> </a:t>
            </a:r>
          </a:p>
          <a:p>
            <a:pPr marL="514350" indent="-514350" algn="just" eaLnBrk="1" fontAlgn="auto" hangingPunct="1">
              <a:lnSpc>
                <a:spcPts val="4800"/>
              </a:lnSpc>
              <a:spcAft>
                <a:spcPts val="0"/>
              </a:spcAft>
              <a:buFont typeface="+mj-lt"/>
              <a:buAutoNum type="alphaUcPeriod" startAt="3"/>
              <a:defRPr/>
            </a:pPr>
            <a:r>
              <a:rPr lang="en-US" sz="3200" b="1" dirty="0" err="1" smtClean="0">
                <a:solidFill>
                  <a:srgbClr val="0070C0"/>
                </a:solidFill>
                <a:latin typeface="Arial Narrow" pitchFamily="34" charset="0"/>
                <a:ea typeface="+mn-ea"/>
              </a:rPr>
              <a:t>Teichoic</a:t>
            </a:r>
            <a:r>
              <a:rPr lang="en-US" sz="3200" b="1" dirty="0" smtClean="0">
                <a:solidFill>
                  <a:srgbClr val="0070C0"/>
                </a:solidFill>
                <a:latin typeface="Arial Narrow" pitchFamily="34" charset="0"/>
                <a:ea typeface="+mn-ea"/>
              </a:rPr>
              <a:t> acid </a:t>
            </a:r>
            <a:endParaRPr lang="en-US" sz="3200" dirty="0" smtClean="0">
              <a:latin typeface="Arial Narrow" pitchFamily="34" charset="0"/>
              <a:ea typeface="+mn-ea"/>
            </a:endParaRPr>
          </a:p>
          <a:p>
            <a:pPr marL="914400" lvl="1" indent="-514350" algn="just" eaLnBrk="1" fontAlgn="auto" hangingPunct="1">
              <a:lnSpc>
                <a:spcPts val="4800"/>
              </a:lnSpc>
              <a:spcAft>
                <a:spcPts val="0"/>
              </a:spcAft>
              <a:defRPr/>
            </a:pPr>
            <a:r>
              <a:rPr lang="en-US" sz="3200" dirty="0" smtClean="0">
                <a:latin typeface="Arial Narrow" pitchFamily="34" charset="0"/>
                <a:ea typeface="+mn-ea"/>
              </a:rPr>
              <a:t>Activates complement and involved in adherence</a:t>
            </a:r>
          </a:p>
        </p:txBody>
      </p:sp>
      <p:sp>
        <p:nvSpPr>
          <p:cNvPr id="1229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12294" name="Slide Number Placeholder 4"/>
          <p:cNvSpPr>
            <a:spLocks noGrp="1"/>
          </p:cNvSpPr>
          <p:nvPr>
            <p:ph type="sldNum" sz="quarter" idx="12"/>
          </p:nvPr>
        </p:nvSpPr>
        <p:spPr bwMode="auto">
          <a:noFill/>
          <a:ln>
            <a:miter lim="800000"/>
            <a:headEnd/>
            <a:tailEnd/>
          </a:ln>
        </p:spPr>
        <p:txBody>
          <a:bodyPr/>
          <a:lstStyle/>
          <a:p>
            <a:fld id="{54020CE8-CC05-418A-B295-72443D76383A}" type="slidenum">
              <a:rPr lang="ar-SA" altLang="en-US" smtClean="0"/>
              <a:pPr/>
              <a:t>59</a:t>
            </a:fld>
            <a:endParaRPr lang="ar-SA" alt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a:xfrm>
            <a:off x="457200" y="274638"/>
            <a:ext cx="8229600" cy="868362"/>
          </a:xfrm>
        </p:spPr>
        <p:txBody>
          <a:bodyPr/>
          <a:lstStyle/>
          <a:p>
            <a:r>
              <a:rPr lang="en-US" altLang="en-US" sz="5400" b="1" smtClean="0">
                <a:solidFill>
                  <a:srgbClr val="002060"/>
                </a:solidFill>
              </a:rPr>
              <a:t>Microorganism</a:t>
            </a:r>
            <a:endParaRPr lang="ar-SA" altLang="en-US" sz="5400" b="1" smtClean="0">
              <a:solidFill>
                <a:srgbClr val="002060"/>
              </a:solidFill>
            </a:endParaRPr>
          </a:p>
        </p:txBody>
      </p:sp>
      <p:sp>
        <p:nvSpPr>
          <p:cNvPr id="18434" name="Content Placeholder 1"/>
          <p:cNvSpPr>
            <a:spLocks noGrp="1"/>
          </p:cNvSpPr>
          <p:nvPr>
            <p:ph idx="1"/>
          </p:nvPr>
        </p:nvSpPr>
        <p:spPr>
          <a:xfrm>
            <a:off x="304800" y="1143000"/>
            <a:ext cx="8686800" cy="5257800"/>
          </a:xfrm>
        </p:spPr>
        <p:txBody>
          <a:bodyPr/>
          <a:lstStyle/>
          <a:p>
            <a:pPr marL="514350" indent="-514350" algn="just" eaLnBrk="1" hangingPunct="1">
              <a:lnSpc>
                <a:spcPts val="3300"/>
              </a:lnSpc>
              <a:buFont typeface="+mj-lt"/>
              <a:buAutoNum type="arabicPeriod"/>
              <a:defRPr/>
            </a:pPr>
            <a:r>
              <a:rPr lang="en-US" sz="4000" b="1" dirty="0" smtClean="0">
                <a:solidFill>
                  <a:srgbClr val="FF0000"/>
                </a:solidFill>
                <a:ea typeface="+mn-ea"/>
              </a:rPr>
              <a:t>Parasite</a:t>
            </a:r>
            <a:r>
              <a:rPr lang="en-US" sz="3600" dirty="0" smtClean="0">
                <a:ea typeface="+mn-ea"/>
              </a:rPr>
              <a:t> </a:t>
            </a:r>
          </a:p>
          <a:p>
            <a:pPr lvl="1" algn="just" eaLnBrk="1" hangingPunct="1">
              <a:lnSpc>
                <a:spcPts val="3300"/>
              </a:lnSpc>
              <a:defRPr/>
            </a:pPr>
            <a:r>
              <a:rPr lang="en-US" sz="3000" dirty="0" smtClean="0">
                <a:ea typeface="+mn-ea"/>
              </a:rPr>
              <a:t>Living organism lives in another organism </a:t>
            </a:r>
          </a:p>
          <a:p>
            <a:pPr lvl="1" algn="just" eaLnBrk="1" hangingPunct="1">
              <a:lnSpc>
                <a:spcPts val="3300"/>
              </a:lnSpc>
              <a:defRPr/>
            </a:pPr>
            <a:r>
              <a:rPr lang="en-US" sz="3000" dirty="0" smtClean="0">
                <a:ea typeface="+mn-ea"/>
              </a:rPr>
              <a:t>Receives shelter &amp; nourishment from another organism</a:t>
            </a:r>
          </a:p>
          <a:p>
            <a:pPr marL="971550" lvl="1" indent="-514350" algn="just" eaLnBrk="1" hangingPunct="1">
              <a:lnSpc>
                <a:spcPts val="3300"/>
              </a:lnSpc>
              <a:buFont typeface="+mj-lt"/>
              <a:buAutoNum type="alphaUcPeriod"/>
              <a:defRPr/>
            </a:pPr>
            <a:r>
              <a:rPr lang="en-US" sz="3200" b="1" dirty="0" smtClean="0">
                <a:solidFill>
                  <a:srgbClr val="7030A0"/>
                </a:solidFill>
                <a:ea typeface="+mn-ea"/>
              </a:rPr>
              <a:t>Strict or obligate parasite</a:t>
            </a:r>
            <a:r>
              <a:rPr lang="en-US" sz="3200" dirty="0" smtClean="0">
                <a:solidFill>
                  <a:srgbClr val="7030A0"/>
                </a:solidFill>
                <a:ea typeface="+mn-ea"/>
              </a:rPr>
              <a:t> </a:t>
            </a:r>
          </a:p>
          <a:p>
            <a:pPr lvl="1" algn="just" eaLnBrk="1" hangingPunct="1">
              <a:lnSpc>
                <a:spcPts val="3300"/>
              </a:lnSpc>
              <a:defRPr/>
            </a:pPr>
            <a:r>
              <a:rPr lang="en-US" sz="3200" dirty="0" smtClean="0">
                <a:ea typeface="+mn-ea"/>
              </a:rPr>
              <a:t>Organism that cannot live without a host</a:t>
            </a:r>
          </a:p>
          <a:p>
            <a:pPr lvl="1" algn="just" eaLnBrk="1" hangingPunct="1">
              <a:lnSpc>
                <a:spcPts val="3300"/>
              </a:lnSpc>
              <a:defRPr/>
            </a:pPr>
            <a:r>
              <a:rPr lang="en-US" sz="3200" dirty="0" smtClean="0">
                <a:ea typeface="+mn-ea"/>
              </a:rPr>
              <a:t>No free-living existence. </a:t>
            </a:r>
          </a:p>
          <a:p>
            <a:pPr lvl="1" algn="just" eaLnBrk="1" hangingPunct="1">
              <a:lnSpc>
                <a:spcPts val="3300"/>
              </a:lnSpc>
              <a:defRPr/>
            </a:pPr>
            <a:r>
              <a:rPr lang="en-US" sz="3200" dirty="0" smtClean="0">
                <a:ea typeface="+mn-ea"/>
              </a:rPr>
              <a:t>e.g.: </a:t>
            </a:r>
            <a:r>
              <a:rPr lang="en-US" sz="3200" dirty="0" err="1" smtClean="0">
                <a:ea typeface="+mn-ea"/>
              </a:rPr>
              <a:t>Rickettsiae</a:t>
            </a:r>
            <a:r>
              <a:rPr lang="en-US" sz="3200" dirty="0" smtClean="0">
                <a:ea typeface="+mn-ea"/>
              </a:rPr>
              <a:t>, Spirochetes, viruses </a:t>
            </a:r>
          </a:p>
          <a:p>
            <a:pPr marL="971550" lvl="1" indent="-514350" algn="just" eaLnBrk="1" hangingPunct="1">
              <a:lnSpc>
                <a:spcPts val="3300"/>
              </a:lnSpc>
              <a:buFont typeface="+mj-lt"/>
              <a:buAutoNum type="alphaUcPeriod"/>
              <a:defRPr/>
            </a:pPr>
            <a:r>
              <a:rPr lang="en-US" sz="3200" b="1" dirty="0" smtClean="0">
                <a:solidFill>
                  <a:srgbClr val="7030A0"/>
                </a:solidFill>
                <a:ea typeface="+mn-ea"/>
              </a:rPr>
              <a:t>Facultative parasite</a:t>
            </a:r>
            <a:r>
              <a:rPr lang="en-US" sz="3200" dirty="0" smtClean="0">
                <a:solidFill>
                  <a:srgbClr val="7030A0"/>
                </a:solidFill>
                <a:ea typeface="+mn-ea"/>
              </a:rPr>
              <a:t> </a:t>
            </a:r>
          </a:p>
          <a:p>
            <a:pPr lvl="1" algn="just" eaLnBrk="1" hangingPunct="1">
              <a:lnSpc>
                <a:spcPts val="3300"/>
              </a:lnSpc>
              <a:defRPr/>
            </a:pPr>
            <a:r>
              <a:rPr lang="en-US" sz="3000" dirty="0" smtClean="0">
                <a:ea typeface="+mn-ea"/>
              </a:rPr>
              <a:t>Has both a free-living &amp; a parasitic existence, e.g. Clostridium, Pseudomonas</a:t>
            </a:r>
          </a:p>
        </p:txBody>
      </p:sp>
      <p:sp>
        <p:nvSpPr>
          <p:cNvPr id="24581" name="Footer Placeholder 5"/>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24582" name="Slide Number Placeholder 4"/>
          <p:cNvSpPr>
            <a:spLocks noGrp="1"/>
          </p:cNvSpPr>
          <p:nvPr>
            <p:ph type="sldNum" sz="quarter" idx="12"/>
          </p:nvPr>
        </p:nvSpPr>
        <p:spPr bwMode="auto">
          <a:noFill/>
          <a:ln>
            <a:miter lim="800000"/>
            <a:headEnd/>
            <a:tailEnd/>
          </a:ln>
        </p:spPr>
        <p:txBody>
          <a:bodyPr/>
          <a:lstStyle/>
          <a:p>
            <a:fld id="{0D866A20-3E8A-41E3-83D0-6CAF0CDC41F7}" type="slidenum">
              <a:rPr lang="ar-SA" altLang="en-US" smtClean="0">
                <a:cs typeface="Calibri" pitchFamily="34" charset="0"/>
              </a:rPr>
              <a:pPr/>
              <a:t>6</a:t>
            </a:fld>
            <a:endParaRPr lang="ar-SA" altLang="en-US" smtClean="0">
              <a:cs typeface="Calibri" pitchFamily="34" charset="0"/>
            </a:endParaRPr>
          </a:p>
        </p:txBody>
      </p:sp>
    </p:spTree>
    <p:extLst>
      <p:ext uri="{BB962C8B-B14F-4D97-AF65-F5344CB8AC3E}">
        <p14:creationId xmlns:p14="http://schemas.microsoft.com/office/powerpoint/2010/main" val="40931024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198438"/>
            <a:ext cx="8229600" cy="487362"/>
          </a:xfrm>
        </p:spPr>
        <p:txBody>
          <a:bodyPr/>
          <a:lstStyle/>
          <a:p>
            <a:pPr eaLnBrk="1" hangingPunct="1"/>
            <a:r>
              <a:rPr lang="en-US" altLang="en-US" b="1" dirty="0" smtClean="0">
                <a:solidFill>
                  <a:srgbClr val="002060"/>
                </a:solidFill>
                <a:latin typeface="Arial Narrow" pitchFamily="34" charset="0"/>
                <a:cs typeface="Times New Roman" pitchFamily="18" charset="0"/>
              </a:rPr>
              <a:t>2. Toxins</a:t>
            </a:r>
            <a:endParaRPr lang="en-US" altLang="en-US" b="1" i="1" dirty="0" smtClean="0">
              <a:solidFill>
                <a:srgbClr val="002060"/>
              </a:solidFill>
              <a:latin typeface="Arial Narrow" pitchFamily="34" charset="0"/>
              <a:cs typeface="Times New Roman" pitchFamily="18" charset="0"/>
            </a:endParaRPr>
          </a:p>
        </p:txBody>
      </p:sp>
      <p:sp>
        <p:nvSpPr>
          <p:cNvPr id="13315" name="Rectangle 3"/>
          <p:cNvSpPr>
            <a:spLocks noGrp="1" noChangeArrowheads="1"/>
          </p:cNvSpPr>
          <p:nvPr>
            <p:ph sz="half" idx="1"/>
          </p:nvPr>
        </p:nvSpPr>
        <p:spPr>
          <a:xfrm>
            <a:off x="304800" y="838200"/>
            <a:ext cx="8763000" cy="5562600"/>
          </a:xfrm>
        </p:spPr>
        <p:txBody>
          <a:bodyPr rtlCol="0">
            <a:noAutofit/>
          </a:bodyPr>
          <a:lstStyle/>
          <a:p>
            <a:pPr marL="571500" indent="-571500" algn="just" eaLnBrk="1" fontAlgn="auto" hangingPunct="1">
              <a:lnSpc>
                <a:spcPts val="3100"/>
              </a:lnSpc>
              <a:spcAft>
                <a:spcPts val="0"/>
              </a:spcAft>
              <a:buFont typeface="+mj-lt"/>
              <a:buAutoNum type="romanUcPeriod"/>
              <a:defRPr/>
            </a:pPr>
            <a:r>
              <a:rPr lang="en-US" b="1" dirty="0" smtClean="0">
                <a:solidFill>
                  <a:srgbClr val="FF0000"/>
                </a:solidFill>
                <a:latin typeface="Arial Narrow" pitchFamily="34" charset="0"/>
                <a:ea typeface="+mn-ea"/>
              </a:rPr>
              <a:t>Disable our immune defenses</a:t>
            </a:r>
          </a:p>
          <a:p>
            <a:pPr marL="514350" indent="-514350" algn="just" eaLnBrk="1" fontAlgn="auto" hangingPunct="1">
              <a:lnSpc>
                <a:spcPts val="3100"/>
              </a:lnSpc>
              <a:spcAft>
                <a:spcPts val="0"/>
              </a:spcAft>
              <a:buFont typeface="+mj-lt"/>
              <a:buAutoNum type="alphaUcPeriod"/>
              <a:defRPr/>
            </a:pPr>
            <a:r>
              <a:rPr lang="en-US" b="1" dirty="0" err="1" smtClean="0">
                <a:solidFill>
                  <a:srgbClr val="0070C0"/>
                </a:solidFill>
                <a:latin typeface="Arial Narrow" pitchFamily="34" charset="0"/>
                <a:ea typeface="+mn-ea"/>
              </a:rPr>
              <a:t>Hemolysins</a:t>
            </a:r>
            <a:endParaRPr lang="en-US" b="1" dirty="0" smtClean="0">
              <a:solidFill>
                <a:srgbClr val="0070C0"/>
              </a:solidFill>
              <a:latin typeface="Arial Narrow" pitchFamily="34" charset="0"/>
              <a:ea typeface="+mn-ea"/>
            </a:endParaRPr>
          </a:p>
          <a:p>
            <a:pPr lvl="1" algn="just" eaLnBrk="1" fontAlgn="auto" hangingPunct="1">
              <a:lnSpc>
                <a:spcPts val="3100"/>
              </a:lnSpc>
              <a:spcAft>
                <a:spcPts val="0"/>
              </a:spcAft>
              <a:defRPr/>
            </a:pPr>
            <a:r>
              <a:rPr lang="en-US" sz="2800" dirty="0" smtClean="0">
                <a:latin typeface="Arial Narrow" pitchFamily="34" charset="0"/>
                <a:ea typeface="+mn-ea"/>
              </a:rPr>
              <a:t>Four types (</a:t>
            </a:r>
            <a:r>
              <a:rPr lang="en-US" sz="2800" dirty="0" err="1" smtClean="0">
                <a:latin typeface="Arial Narrow" pitchFamily="34" charset="0"/>
                <a:ea typeface="+mn-ea"/>
              </a:rPr>
              <a:t>alph</a:t>
            </a:r>
            <a:r>
              <a:rPr lang="en-US" sz="2800" dirty="0" smtClean="0">
                <a:latin typeface="Arial Narrow" pitchFamily="34" charset="0"/>
                <a:ea typeface="+mn-ea"/>
              </a:rPr>
              <a:t>, beta, gamma and delta)</a:t>
            </a:r>
          </a:p>
          <a:p>
            <a:pPr lvl="1" algn="just" eaLnBrk="1" fontAlgn="auto" hangingPunct="1">
              <a:lnSpc>
                <a:spcPts val="3100"/>
              </a:lnSpc>
              <a:spcAft>
                <a:spcPts val="0"/>
              </a:spcAft>
              <a:defRPr/>
            </a:pPr>
            <a:r>
              <a:rPr lang="en-US" sz="2800" dirty="0" smtClean="0">
                <a:latin typeface="Arial Narrow" pitchFamily="34" charset="0"/>
                <a:ea typeface="+mn-ea"/>
              </a:rPr>
              <a:t>Destroy RBCs, </a:t>
            </a:r>
            <a:r>
              <a:rPr lang="en-US" sz="2800" dirty="0" err="1" smtClean="0">
                <a:latin typeface="Arial Narrow" pitchFamily="34" charset="0"/>
                <a:ea typeface="+mn-ea"/>
              </a:rPr>
              <a:t>neutrophils</a:t>
            </a:r>
            <a:r>
              <a:rPr lang="en-US" sz="2800" dirty="0" smtClean="0">
                <a:latin typeface="Arial Narrow" pitchFamily="34" charset="0"/>
                <a:ea typeface="+mn-ea"/>
              </a:rPr>
              <a:t>, macrophage and platelets</a:t>
            </a:r>
          </a:p>
          <a:p>
            <a:pPr marL="514350" indent="-514350" algn="just" eaLnBrk="1" fontAlgn="auto" hangingPunct="1">
              <a:lnSpc>
                <a:spcPts val="3100"/>
              </a:lnSpc>
              <a:spcAft>
                <a:spcPts val="0"/>
              </a:spcAft>
              <a:buFont typeface="+mj-lt"/>
              <a:buAutoNum type="alphaUcPeriod"/>
              <a:defRPr/>
            </a:pPr>
            <a:r>
              <a:rPr lang="en-US" b="1" dirty="0" err="1" smtClean="0">
                <a:solidFill>
                  <a:srgbClr val="0070C0"/>
                </a:solidFill>
                <a:latin typeface="Arial Narrow" pitchFamily="34" charset="0"/>
                <a:ea typeface="+mn-ea"/>
              </a:rPr>
              <a:t>Leukocidins</a:t>
            </a:r>
            <a:r>
              <a:rPr lang="en-US" b="1" dirty="0" smtClean="0">
                <a:solidFill>
                  <a:srgbClr val="0070C0"/>
                </a:solidFill>
                <a:latin typeface="Arial Narrow" pitchFamily="34" charset="0"/>
                <a:ea typeface="+mn-ea"/>
              </a:rPr>
              <a:t> </a:t>
            </a:r>
            <a:endParaRPr lang="en-US" dirty="0" smtClean="0">
              <a:latin typeface="Arial Narrow" pitchFamily="34" charset="0"/>
              <a:ea typeface="+mn-ea"/>
            </a:endParaRPr>
          </a:p>
          <a:p>
            <a:pPr lvl="1" algn="just" eaLnBrk="1" fontAlgn="auto" hangingPunct="1">
              <a:lnSpc>
                <a:spcPts val="3100"/>
              </a:lnSpc>
              <a:spcAft>
                <a:spcPts val="0"/>
              </a:spcAft>
              <a:defRPr/>
            </a:pPr>
            <a:r>
              <a:rPr lang="en-US" sz="2800" dirty="0" smtClean="0">
                <a:latin typeface="Arial Narrow" pitchFamily="34" charset="0"/>
                <a:ea typeface="+mn-ea"/>
              </a:rPr>
              <a:t>Kills WBC’s </a:t>
            </a:r>
            <a:r>
              <a:rPr lang="en-US" sz="2800" dirty="0" smtClean="0">
                <a:latin typeface="Arial Narrow" pitchFamily="34" charset="0"/>
              </a:rPr>
              <a:t>(PMNL)</a:t>
            </a:r>
            <a:r>
              <a:rPr lang="en-US" sz="2800" dirty="0" smtClean="0">
                <a:latin typeface="Arial Narrow" pitchFamily="34" charset="0"/>
                <a:ea typeface="+mn-ea"/>
              </a:rPr>
              <a:t> and prevents </a:t>
            </a:r>
            <a:r>
              <a:rPr lang="en-US" sz="2800" dirty="0" err="1" smtClean="0">
                <a:latin typeface="Arial Narrow" pitchFamily="34" charset="0"/>
                <a:ea typeface="+mn-ea"/>
              </a:rPr>
              <a:t>phagocytosis</a:t>
            </a:r>
            <a:endParaRPr lang="en-US" sz="2800" dirty="0" smtClean="0">
              <a:latin typeface="Arial Narrow" pitchFamily="34" charset="0"/>
              <a:ea typeface="+mn-ea"/>
            </a:endParaRPr>
          </a:p>
          <a:p>
            <a:pPr lvl="1" algn="just" eaLnBrk="1" fontAlgn="auto" hangingPunct="1">
              <a:lnSpc>
                <a:spcPts val="3100"/>
              </a:lnSpc>
              <a:spcAft>
                <a:spcPts val="0"/>
              </a:spcAft>
              <a:defRPr/>
            </a:pPr>
            <a:r>
              <a:rPr lang="en-US" sz="2800" dirty="0" smtClean="0">
                <a:latin typeface="Arial Narrow" pitchFamily="34" charset="0"/>
                <a:ea typeface="+mn-ea"/>
              </a:rPr>
              <a:t>Releases and ruptures </a:t>
            </a:r>
            <a:r>
              <a:rPr lang="en-US" sz="2800" dirty="0" err="1" smtClean="0">
                <a:latin typeface="Arial Narrow" pitchFamily="34" charset="0"/>
                <a:ea typeface="+mn-ea"/>
              </a:rPr>
              <a:t>lysosomes</a:t>
            </a:r>
            <a:endParaRPr lang="en-US" sz="2800" dirty="0" smtClean="0">
              <a:latin typeface="Arial Narrow" pitchFamily="34" charset="0"/>
              <a:ea typeface="+mn-ea"/>
            </a:endParaRPr>
          </a:p>
          <a:p>
            <a:pPr lvl="1" algn="just" eaLnBrk="1" fontAlgn="auto" hangingPunct="1">
              <a:lnSpc>
                <a:spcPts val="3100"/>
              </a:lnSpc>
              <a:spcAft>
                <a:spcPts val="0"/>
              </a:spcAft>
              <a:defRPr/>
            </a:pPr>
            <a:r>
              <a:rPr lang="en-US" sz="2800" dirty="0" err="1" smtClean="0">
                <a:latin typeface="Arial Narrow" pitchFamily="34" charset="0"/>
                <a:ea typeface="+mn-ea"/>
              </a:rPr>
              <a:t>Lysosomes</a:t>
            </a:r>
            <a:r>
              <a:rPr lang="en-US" sz="2800" dirty="0" smtClean="0">
                <a:latin typeface="Arial Narrow" pitchFamily="34" charset="0"/>
                <a:ea typeface="+mn-ea"/>
              </a:rPr>
              <a:t> - contain powerful hydrolytic enzymes which cause more tissue damage</a:t>
            </a:r>
          </a:p>
          <a:p>
            <a:pPr marL="742950" indent="-742950" algn="just" eaLnBrk="1" hangingPunct="1">
              <a:lnSpc>
                <a:spcPts val="3100"/>
              </a:lnSpc>
              <a:buFont typeface="Calibri" pitchFamily="34" charset="0"/>
              <a:buAutoNum type="alphaUcPeriod" startAt="3"/>
              <a:defRPr/>
            </a:pPr>
            <a:r>
              <a:rPr lang="en-US" altLang="en-US" b="1" dirty="0" err="1" smtClean="0">
                <a:solidFill>
                  <a:srgbClr val="0070C0"/>
                </a:solidFill>
                <a:latin typeface="Arial Narrow" pitchFamily="34" charset="0"/>
              </a:rPr>
              <a:t>Staphyloxanthin</a:t>
            </a:r>
            <a:r>
              <a:rPr lang="en-US" altLang="en-US" b="1" dirty="0" smtClean="0">
                <a:solidFill>
                  <a:srgbClr val="0070C0"/>
                </a:solidFill>
                <a:latin typeface="Arial Narrow" pitchFamily="34" charset="0"/>
              </a:rPr>
              <a:t> (</a:t>
            </a:r>
            <a:r>
              <a:rPr lang="en-US" altLang="en-US" b="1" dirty="0" err="1" smtClean="0">
                <a:solidFill>
                  <a:srgbClr val="0070C0"/>
                </a:solidFill>
                <a:latin typeface="Arial Narrow" pitchFamily="34" charset="0"/>
              </a:rPr>
              <a:t>Carotenoid</a:t>
            </a:r>
            <a:r>
              <a:rPr lang="en-US" altLang="en-US" b="1" dirty="0" smtClean="0">
                <a:solidFill>
                  <a:srgbClr val="0070C0"/>
                </a:solidFill>
                <a:latin typeface="Arial Narrow" pitchFamily="34" charset="0"/>
              </a:rPr>
              <a:t> pigment)</a:t>
            </a:r>
            <a:endParaRPr lang="en-US" altLang="en-US" dirty="0" smtClean="0">
              <a:solidFill>
                <a:srgbClr val="0070C0"/>
              </a:solidFill>
              <a:latin typeface="Arial Narrow" pitchFamily="34" charset="0"/>
            </a:endParaRPr>
          </a:p>
          <a:p>
            <a:pPr lvl="1" algn="just" eaLnBrk="1" hangingPunct="1">
              <a:lnSpc>
                <a:spcPts val="3100"/>
              </a:lnSpc>
              <a:defRPr/>
            </a:pPr>
            <a:r>
              <a:rPr lang="en-US" altLang="en-US" sz="2800" dirty="0" smtClean="0">
                <a:latin typeface="Arial Narrow" pitchFamily="34" charset="0"/>
              </a:rPr>
              <a:t>Responsible for its characteristic golden yellow color</a:t>
            </a:r>
          </a:p>
          <a:p>
            <a:pPr lvl="1" algn="just" eaLnBrk="1" hangingPunct="1">
              <a:lnSpc>
                <a:spcPts val="3100"/>
              </a:lnSpc>
              <a:defRPr/>
            </a:pPr>
            <a:r>
              <a:rPr lang="en-US" altLang="en-US" sz="2800" dirty="0" smtClean="0">
                <a:latin typeface="Arial Narrow" pitchFamily="34" charset="0"/>
              </a:rPr>
              <a:t>Has antioxidant action- help M.O evade death by reactive O</a:t>
            </a:r>
            <a:r>
              <a:rPr lang="en-US" altLang="en-US" sz="2800" baseline="-25000" dirty="0" smtClean="0">
                <a:latin typeface="Arial Narrow" pitchFamily="34" charset="0"/>
              </a:rPr>
              <a:t>2</a:t>
            </a:r>
            <a:endParaRPr lang="en-US" sz="2800" baseline="-25000" dirty="0" smtClean="0">
              <a:latin typeface="Arial Narrow" pitchFamily="34" charset="0"/>
              <a:ea typeface="+mn-ea"/>
            </a:endParaRPr>
          </a:p>
        </p:txBody>
      </p:sp>
      <p:sp>
        <p:nvSpPr>
          <p:cNvPr id="1331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13318" name="Slide Number Placeholder 4"/>
          <p:cNvSpPr>
            <a:spLocks noGrp="1"/>
          </p:cNvSpPr>
          <p:nvPr>
            <p:ph type="sldNum" sz="quarter" idx="12"/>
          </p:nvPr>
        </p:nvSpPr>
        <p:spPr bwMode="auto">
          <a:noFill/>
          <a:ln>
            <a:miter lim="800000"/>
            <a:headEnd/>
            <a:tailEnd/>
          </a:ln>
        </p:spPr>
        <p:txBody>
          <a:bodyPr/>
          <a:lstStyle/>
          <a:p>
            <a:fld id="{A06C1AC9-9483-45B8-9397-D83C9423C114}" type="slidenum">
              <a:rPr lang="ar-SA" altLang="en-US" smtClean="0"/>
              <a:pPr/>
              <a:t>60</a:t>
            </a:fld>
            <a:endParaRPr lang="ar-SA" altLang="en-US"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81000" y="198437"/>
            <a:ext cx="8229600" cy="487363"/>
          </a:xfrm>
        </p:spPr>
        <p:txBody>
          <a:bodyPr/>
          <a:lstStyle/>
          <a:p>
            <a:pPr eaLnBrk="1" hangingPunct="1"/>
            <a:r>
              <a:rPr lang="en-US" altLang="en-US" b="1" dirty="0" smtClean="0">
                <a:solidFill>
                  <a:srgbClr val="002060"/>
                </a:solidFill>
                <a:latin typeface="Arial Narrow" pitchFamily="34" charset="0"/>
                <a:cs typeface="Times New Roman" pitchFamily="18" charset="0"/>
              </a:rPr>
              <a:t>2. Toxins</a:t>
            </a:r>
            <a:endParaRPr lang="en-US" altLang="en-US" b="1" i="1" dirty="0" smtClean="0">
              <a:solidFill>
                <a:srgbClr val="002060"/>
              </a:solidFill>
              <a:latin typeface="Arial Narrow" pitchFamily="34" charset="0"/>
              <a:cs typeface="Times New Roman" pitchFamily="18" charset="0"/>
            </a:endParaRPr>
          </a:p>
        </p:txBody>
      </p:sp>
      <p:sp>
        <p:nvSpPr>
          <p:cNvPr id="13315" name="Rectangle 3"/>
          <p:cNvSpPr>
            <a:spLocks noGrp="1" noChangeArrowheads="1"/>
          </p:cNvSpPr>
          <p:nvPr>
            <p:ph sz="half" idx="1"/>
          </p:nvPr>
        </p:nvSpPr>
        <p:spPr>
          <a:xfrm>
            <a:off x="228600" y="914400"/>
            <a:ext cx="8686800" cy="5486400"/>
          </a:xfrm>
        </p:spPr>
        <p:txBody>
          <a:bodyPr rtlCol="0">
            <a:noAutofit/>
          </a:bodyPr>
          <a:lstStyle/>
          <a:p>
            <a:pPr marL="571500" indent="-571500" algn="just" eaLnBrk="1" fontAlgn="auto" hangingPunct="1">
              <a:spcAft>
                <a:spcPts val="0"/>
              </a:spcAft>
              <a:buFont typeface="+mj-lt"/>
              <a:buAutoNum type="romanUcPeriod" startAt="2"/>
              <a:defRPr/>
            </a:pPr>
            <a:r>
              <a:rPr lang="en-US" b="1" dirty="0" err="1" smtClean="0">
                <a:solidFill>
                  <a:srgbClr val="FF0000"/>
                </a:solidFill>
                <a:latin typeface="Arial Narrow" pitchFamily="34" charset="0"/>
                <a:ea typeface="+mn-ea"/>
              </a:rPr>
              <a:t>Exotoxins</a:t>
            </a:r>
            <a:r>
              <a:rPr lang="en-US" b="1" dirty="0" smtClean="0">
                <a:solidFill>
                  <a:srgbClr val="FF0000"/>
                </a:solidFill>
                <a:latin typeface="Arial Narrow" pitchFamily="34" charset="0"/>
                <a:ea typeface="+mn-ea"/>
              </a:rPr>
              <a:t> attack weaponry</a:t>
            </a:r>
          </a:p>
          <a:p>
            <a:pPr marL="514350" indent="-514350" algn="just" eaLnBrk="1" fontAlgn="auto" hangingPunct="1">
              <a:spcAft>
                <a:spcPts val="0"/>
              </a:spcAft>
              <a:buFont typeface="+mj-lt"/>
              <a:buAutoNum type="alphaUcPeriod"/>
              <a:defRPr/>
            </a:pPr>
            <a:r>
              <a:rPr lang="en-US" b="1" dirty="0" smtClean="0">
                <a:solidFill>
                  <a:srgbClr val="0070C0"/>
                </a:solidFill>
                <a:latin typeface="Arial Narrow" pitchFamily="34" charset="0"/>
                <a:ea typeface="+mn-ea"/>
              </a:rPr>
              <a:t>TSST-1 (</a:t>
            </a:r>
            <a:r>
              <a:rPr lang="en-US" b="1" dirty="0" err="1" smtClean="0">
                <a:solidFill>
                  <a:srgbClr val="0070C0"/>
                </a:solidFill>
                <a:latin typeface="Arial Narrow" pitchFamily="34" charset="0"/>
                <a:ea typeface="+mn-ea"/>
              </a:rPr>
              <a:t>Superantigen</a:t>
            </a:r>
            <a:r>
              <a:rPr lang="en-US" b="1" dirty="0" smtClean="0">
                <a:solidFill>
                  <a:srgbClr val="0070C0"/>
                </a:solidFill>
                <a:latin typeface="Arial Narrow" pitchFamily="34" charset="0"/>
                <a:ea typeface="+mn-ea"/>
              </a:rPr>
              <a:t>)</a:t>
            </a:r>
          </a:p>
          <a:p>
            <a:pPr lvl="1" algn="just" eaLnBrk="1" fontAlgn="auto" hangingPunct="1">
              <a:spcAft>
                <a:spcPts val="0"/>
              </a:spcAft>
              <a:defRPr/>
            </a:pPr>
            <a:r>
              <a:rPr lang="en-US" sz="2800" dirty="0" smtClean="0">
                <a:latin typeface="Arial Narrow" pitchFamily="34" charset="0"/>
                <a:ea typeface="+mn-ea"/>
              </a:rPr>
              <a:t>TSST-1 causes TSS associated with tampon use.</a:t>
            </a:r>
          </a:p>
          <a:p>
            <a:pPr lvl="1" algn="just" eaLnBrk="1" fontAlgn="auto" hangingPunct="1">
              <a:spcAft>
                <a:spcPts val="0"/>
              </a:spcAft>
              <a:defRPr/>
            </a:pPr>
            <a:r>
              <a:rPr lang="en-US" sz="2800" dirty="0" smtClean="0">
                <a:latin typeface="Arial Narrow" pitchFamily="34" charset="0"/>
                <a:ea typeface="+mn-ea"/>
              </a:rPr>
              <a:t>TSST-1 stimulates the release of IL-1 and IL-2</a:t>
            </a:r>
          </a:p>
          <a:p>
            <a:pPr marL="514350" indent="-514350" algn="just" eaLnBrk="1" fontAlgn="auto" hangingPunct="1">
              <a:spcAft>
                <a:spcPts val="0"/>
              </a:spcAft>
              <a:buFont typeface="+mj-lt"/>
              <a:buAutoNum type="alphaUcPeriod"/>
              <a:defRPr/>
            </a:pPr>
            <a:r>
              <a:rPr lang="en-US" b="1" dirty="0" err="1" smtClean="0">
                <a:solidFill>
                  <a:srgbClr val="0070C0"/>
                </a:solidFill>
                <a:latin typeface="Arial Narrow" pitchFamily="34" charset="0"/>
                <a:ea typeface="+mn-ea"/>
              </a:rPr>
              <a:t>Exfoliatin</a:t>
            </a:r>
            <a:r>
              <a:rPr lang="en-US" b="1" dirty="0" smtClean="0">
                <a:solidFill>
                  <a:srgbClr val="0070C0"/>
                </a:solidFill>
                <a:latin typeface="Arial Narrow" pitchFamily="34" charset="0"/>
                <a:ea typeface="+mn-ea"/>
              </a:rPr>
              <a:t> ET </a:t>
            </a:r>
            <a:r>
              <a:rPr lang="en-US" dirty="0" smtClean="0">
                <a:latin typeface="Arial Narrow" pitchFamily="34" charset="0"/>
                <a:ea typeface="+mn-ea"/>
              </a:rPr>
              <a:t>(A and B)</a:t>
            </a:r>
          </a:p>
          <a:p>
            <a:pPr lvl="1" algn="just" eaLnBrk="1" fontAlgn="auto" hangingPunct="1">
              <a:spcAft>
                <a:spcPts val="0"/>
              </a:spcAft>
              <a:defRPr/>
            </a:pPr>
            <a:r>
              <a:rPr lang="en-US" sz="2800" dirty="0" smtClean="0">
                <a:latin typeface="Arial Narrow" pitchFamily="34" charset="0"/>
                <a:ea typeface="+mn-ea"/>
              </a:rPr>
              <a:t>Produced by staphylococci of phage group II</a:t>
            </a:r>
          </a:p>
          <a:p>
            <a:pPr lvl="1" algn="just" eaLnBrk="1" fontAlgn="auto" hangingPunct="1">
              <a:spcAft>
                <a:spcPts val="0"/>
              </a:spcAft>
              <a:defRPr/>
            </a:pPr>
            <a:r>
              <a:rPr lang="en-US" sz="2800" dirty="0" smtClean="0">
                <a:latin typeface="Arial Narrow" pitchFamily="34" charset="0"/>
                <a:ea typeface="+mn-ea"/>
              </a:rPr>
              <a:t>ET causes SSSS in young children</a:t>
            </a:r>
          </a:p>
          <a:p>
            <a:pPr marL="514350" indent="-514350" algn="just" eaLnBrk="1" fontAlgn="auto" hangingPunct="1">
              <a:spcAft>
                <a:spcPts val="0"/>
              </a:spcAft>
              <a:buFont typeface="+mj-lt"/>
              <a:buAutoNum type="alphaUcPeriod"/>
              <a:defRPr/>
            </a:pPr>
            <a:r>
              <a:rPr lang="en-US" b="1" dirty="0" err="1" smtClean="0">
                <a:solidFill>
                  <a:srgbClr val="0070C0"/>
                </a:solidFill>
                <a:latin typeface="Arial Narrow" pitchFamily="34" charset="0"/>
                <a:ea typeface="+mn-ea"/>
              </a:rPr>
              <a:t>Enterotoxins</a:t>
            </a:r>
            <a:endParaRPr lang="en-US" b="1" dirty="0" smtClean="0">
              <a:solidFill>
                <a:srgbClr val="0070C0"/>
              </a:solidFill>
              <a:latin typeface="Arial Narrow" pitchFamily="34" charset="0"/>
              <a:ea typeface="+mn-ea"/>
            </a:endParaRPr>
          </a:p>
          <a:p>
            <a:pPr lvl="1" algn="just" eaLnBrk="1" fontAlgn="auto" hangingPunct="1">
              <a:spcAft>
                <a:spcPts val="0"/>
              </a:spcAft>
              <a:defRPr/>
            </a:pPr>
            <a:r>
              <a:rPr lang="en-US" sz="2800" dirty="0" smtClean="0">
                <a:latin typeface="Arial Narrow" pitchFamily="34" charset="0"/>
                <a:ea typeface="+mn-ea"/>
              </a:rPr>
              <a:t>Six types (A-F), heat stable and resistant to GIT enzymes</a:t>
            </a:r>
          </a:p>
          <a:p>
            <a:pPr lvl="1" algn="just" eaLnBrk="1" fontAlgn="auto" hangingPunct="1">
              <a:spcAft>
                <a:spcPts val="0"/>
              </a:spcAft>
              <a:defRPr/>
            </a:pPr>
            <a:r>
              <a:rPr lang="en-US" sz="2800" dirty="0" smtClean="0">
                <a:latin typeface="Arial Narrow" pitchFamily="34" charset="0"/>
                <a:ea typeface="+mn-ea"/>
              </a:rPr>
              <a:t>Stimulate the release of large amounts of IL-1 and IL-2</a:t>
            </a:r>
          </a:p>
          <a:p>
            <a:pPr lvl="1" algn="just" eaLnBrk="1" fontAlgn="auto" hangingPunct="1">
              <a:spcAft>
                <a:spcPts val="0"/>
              </a:spcAft>
              <a:defRPr/>
            </a:pPr>
            <a:r>
              <a:rPr lang="en-US" sz="2700" dirty="0" smtClean="0">
                <a:latin typeface="Arial Narrow" pitchFamily="34" charset="0"/>
                <a:ea typeface="+mn-ea"/>
              </a:rPr>
              <a:t>Increasing intestinal peristalsis, fluid loss, nausea &amp; vomiting</a:t>
            </a:r>
          </a:p>
        </p:txBody>
      </p:sp>
      <p:sp>
        <p:nvSpPr>
          <p:cNvPr id="1434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14342" name="Slide Number Placeholder 4"/>
          <p:cNvSpPr>
            <a:spLocks noGrp="1"/>
          </p:cNvSpPr>
          <p:nvPr>
            <p:ph type="sldNum" sz="quarter" idx="12"/>
          </p:nvPr>
        </p:nvSpPr>
        <p:spPr bwMode="auto">
          <a:noFill/>
          <a:ln>
            <a:miter lim="800000"/>
            <a:headEnd/>
            <a:tailEnd/>
          </a:ln>
        </p:spPr>
        <p:txBody>
          <a:bodyPr/>
          <a:lstStyle/>
          <a:p>
            <a:fld id="{86317C78-366B-45B2-8206-308A28EF7570}" type="slidenum">
              <a:rPr lang="ar-SA" altLang="en-US" smtClean="0"/>
              <a:pPr/>
              <a:t>61</a:t>
            </a:fld>
            <a:endParaRPr lang="ar-SA" altLang="en-US"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6"/>
          <p:cNvSpPr>
            <a:spLocks noGrp="1" noChangeArrowheads="1"/>
          </p:cNvSpPr>
          <p:nvPr>
            <p:ph type="title"/>
          </p:nvPr>
        </p:nvSpPr>
        <p:spPr>
          <a:xfrm>
            <a:off x="457200" y="152400"/>
            <a:ext cx="8229600" cy="654050"/>
          </a:xfrm>
        </p:spPr>
        <p:txBody>
          <a:bodyPr rtlCol="0">
            <a:normAutofit fontScale="90000"/>
          </a:bodyPr>
          <a:lstStyle/>
          <a:p>
            <a:pPr eaLnBrk="1" fontAlgn="auto" hangingPunct="1">
              <a:spcAft>
                <a:spcPts val="0"/>
              </a:spcAft>
              <a:defRPr/>
            </a:pPr>
            <a:r>
              <a:rPr lang="en-US" b="1" dirty="0" smtClean="0">
                <a:solidFill>
                  <a:srgbClr val="002060"/>
                </a:solidFill>
                <a:latin typeface="Arial Narrow" pitchFamily="34" charset="0"/>
                <a:ea typeface="+mj-ea"/>
              </a:rPr>
              <a:t>3. Enzymes</a:t>
            </a:r>
          </a:p>
        </p:txBody>
      </p:sp>
      <p:sp>
        <p:nvSpPr>
          <p:cNvPr id="17411" name="Rectangle 20"/>
          <p:cNvSpPr>
            <a:spLocks noGrp="1" noChangeArrowheads="1"/>
          </p:cNvSpPr>
          <p:nvPr>
            <p:ph type="body" sz="half" idx="1"/>
          </p:nvPr>
        </p:nvSpPr>
        <p:spPr>
          <a:xfrm>
            <a:off x="228600" y="762000"/>
            <a:ext cx="8458200" cy="3276600"/>
          </a:xfrm>
        </p:spPr>
        <p:txBody>
          <a:bodyPr rtlCol="0">
            <a:noAutofit/>
          </a:bodyPr>
          <a:lstStyle/>
          <a:p>
            <a:pPr marL="742950" indent="-742950" algn="just" eaLnBrk="1" fontAlgn="auto" hangingPunct="1">
              <a:spcAft>
                <a:spcPts val="0"/>
              </a:spcAft>
              <a:buFont typeface="+mj-lt"/>
              <a:buAutoNum type="alphaUcPeriod"/>
              <a:defRPr/>
            </a:pPr>
            <a:r>
              <a:rPr lang="en-US" b="1" dirty="0" err="1" smtClean="0">
                <a:solidFill>
                  <a:srgbClr val="FF0000"/>
                </a:solidFill>
                <a:latin typeface="Arial Narrow" pitchFamily="34" charset="0"/>
                <a:ea typeface="+mn-ea"/>
              </a:rPr>
              <a:t>Coagulase</a:t>
            </a:r>
            <a:endParaRPr lang="en-US" dirty="0" smtClean="0">
              <a:solidFill>
                <a:srgbClr val="FF0000"/>
              </a:solidFill>
              <a:latin typeface="Arial Narrow" pitchFamily="34" charset="0"/>
              <a:ea typeface="+mn-ea"/>
            </a:endParaRPr>
          </a:p>
          <a:p>
            <a:pPr algn="just" eaLnBrk="1" fontAlgn="auto" hangingPunct="1">
              <a:spcAft>
                <a:spcPts val="0"/>
              </a:spcAft>
              <a:defRPr/>
            </a:pPr>
            <a:r>
              <a:rPr lang="en-US" dirty="0" smtClean="0">
                <a:latin typeface="Arial Narrow" pitchFamily="34" charset="0"/>
                <a:ea typeface="+mn-ea"/>
              </a:rPr>
              <a:t>This enzyme can lead to fibrin formation around the bacteria, protecting it from </a:t>
            </a:r>
            <a:r>
              <a:rPr lang="en-US" dirty="0" err="1" smtClean="0">
                <a:latin typeface="Arial Narrow" pitchFamily="34" charset="0"/>
                <a:ea typeface="+mn-ea"/>
              </a:rPr>
              <a:t>phagocytosis</a:t>
            </a:r>
            <a:endParaRPr lang="en-US" dirty="0" smtClean="0">
              <a:latin typeface="Arial Narrow" pitchFamily="34" charset="0"/>
              <a:ea typeface="+mn-ea"/>
            </a:endParaRPr>
          </a:p>
          <a:p>
            <a:pPr algn="just" eaLnBrk="1" fontAlgn="auto" hangingPunct="1">
              <a:spcAft>
                <a:spcPts val="0"/>
              </a:spcAft>
              <a:defRPr/>
            </a:pPr>
            <a:r>
              <a:rPr lang="en-US" dirty="0" err="1" smtClean="0">
                <a:latin typeface="Arial Narrow" pitchFamily="34" charset="0"/>
                <a:ea typeface="+mn-ea"/>
              </a:rPr>
              <a:t>Coagulase</a:t>
            </a:r>
            <a:r>
              <a:rPr lang="en-US" dirty="0" smtClean="0">
                <a:latin typeface="Arial Narrow" pitchFamily="34" charset="0"/>
                <a:ea typeface="+mn-ea"/>
              </a:rPr>
              <a:t> converts fibrinogen into fibrin</a:t>
            </a:r>
          </a:p>
          <a:p>
            <a:pPr lvl="1" algn="just" eaLnBrk="1" fontAlgn="auto" hangingPunct="1">
              <a:spcAft>
                <a:spcPts val="0"/>
              </a:spcAft>
              <a:defRPr/>
            </a:pPr>
            <a:r>
              <a:rPr lang="en-US" sz="3200" dirty="0" smtClean="0">
                <a:latin typeface="Arial Narrow" pitchFamily="34" charset="0"/>
                <a:ea typeface="+mn-ea"/>
              </a:rPr>
              <a:t>Free </a:t>
            </a:r>
            <a:r>
              <a:rPr lang="en-US" sz="3200" dirty="0" err="1" smtClean="0">
                <a:latin typeface="Arial Narrow" pitchFamily="34" charset="0"/>
                <a:ea typeface="+mn-ea"/>
              </a:rPr>
              <a:t>coagulase</a:t>
            </a:r>
            <a:endParaRPr lang="en-US" sz="3200" dirty="0" smtClean="0">
              <a:latin typeface="Arial Narrow" pitchFamily="34" charset="0"/>
              <a:ea typeface="+mn-ea"/>
            </a:endParaRPr>
          </a:p>
          <a:p>
            <a:pPr lvl="1" algn="just" eaLnBrk="1" fontAlgn="auto" hangingPunct="1">
              <a:spcAft>
                <a:spcPts val="0"/>
              </a:spcAft>
              <a:defRPr/>
            </a:pPr>
            <a:r>
              <a:rPr lang="en-US" sz="3200" dirty="0" smtClean="0">
                <a:latin typeface="Arial Narrow" pitchFamily="34" charset="0"/>
                <a:ea typeface="+mn-ea"/>
              </a:rPr>
              <a:t>Bound </a:t>
            </a:r>
            <a:r>
              <a:rPr lang="en-US" sz="3200" dirty="0" err="1" smtClean="0">
                <a:latin typeface="Arial Narrow" pitchFamily="34" charset="0"/>
                <a:ea typeface="+mn-ea"/>
              </a:rPr>
              <a:t>Coagulase</a:t>
            </a:r>
            <a:r>
              <a:rPr lang="en-US" sz="3200" dirty="0" smtClean="0">
                <a:latin typeface="Arial Narrow" pitchFamily="34" charset="0"/>
                <a:ea typeface="+mn-ea"/>
              </a:rPr>
              <a:t> (Clumping Factor)</a:t>
            </a:r>
          </a:p>
        </p:txBody>
      </p:sp>
      <p:sp>
        <p:nvSpPr>
          <p:cNvPr id="12" name="Footer Placeholder 11"/>
          <p:cNvSpPr>
            <a:spLocks noGrp="1"/>
          </p:cNvSpPr>
          <p:nvPr>
            <p:ph type="ftr" sz="quarter" idx="11"/>
          </p:nvPr>
        </p:nvSpPr>
        <p:spPr/>
        <p:txBody>
          <a:bodyPr/>
          <a:lstStyle/>
          <a:p>
            <a:pPr>
              <a:defRPr/>
            </a:pPr>
            <a:endParaRPr lang="en-US"/>
          </a:p>
        </p:txBody>
      </p:sp>
      <p:sp>
        <p:nvSpPr>
          <p:cNvPr id="15366" name="Slide Number Placeholder 10"/>
          <p:cNvSpPr>
            <a:spLocks noGrp="1"/>
          </p:cNvSpPr>
          <p:nvPr>
            <p:ph type="sldNum" sz="quarter" idx="12"/>
          </p:nvPr>
        </p:nvSpPr>
        <p:spPr bwMode="auto">
          <a:noFill/>
          <a:ln>
            <a:miter lim="800000"/>
            <a:headEnd/>
            <a:tailEnd/>
          </a:ln>
        </p:spPr>
        <p:txBody>
          <a:bodyPr/>
          <a:lstStyle/>
          <a:p>
            <a:fld id="{EFE63981-0683-43EE-A30E-F8E557BEE360}" type="slidenum">
              <a:rPr lang="ar-SA" altLang="en-US" smtClean="0"/>
              <a:pPr/>
              <a:t>62</a:t>
            </a:fld>
            <a:endParaRPr lang="en-GB" altLang="en-US" smtClean="0"/>
          </a:p>
        </p:txBody>
      </p:sp>
      <p:graphicFrame>
        <p:nvGraphicFramePr>
          <p:cNvPr id="9" name="Diagram 8"/>
          <p:cNvGraphicFramePr/>
          <p:nvPr/>
        </p:nvGraphicFramePr>
        <p:xfrm>
          <a:off x="838200" y="4267200"/>
          <a:ext cx="7953404" cy="1981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81" name="Rectangle 4"/>
          <p:cNvSpPr>
            <a:spLocks noGrp="1" noChangeArrowheads="1"/>
          </p:cNvSpPr>
          <p:nvPr>
            <p:ph type="title"/>
          </p:nvPr>
        </p:nvSpPr>
        <p:spPr/>
        <p:txBody>
          <a:bodyPr rtlCol="0">
            <a:noAutofit/>
          </a:bodyPr>
          <a:lstStyle/>
          <a:p>
            <a:pPr eaLnBrk="1" fontAlgn="auto" hangingPunct="1">
              <a:spcAft>
                <a:spcPts val="0"/>
              </a:spcAft>
              <a:defRPr/>
            </a:pPr>
            <a:r>
              <a:rPr lang="en-US" b="1" dirty="0" smtClean="0">
                <a:solidFill>
                  <a:srgbClr val="002060"/>
                </a:solidFill>
                <a:latin typeface="+mn-lt"/>
                <a:ea typeface="+mj-ea"/>
                <a:cs typeface="+mn-cs"/>
              </a:rPr>
              <a:t>3. Enzymes</a:t>
            </a:r>
          </a:p>
        </p:txBody>
      </p:sp>
      <p:sp>
        <p:nvSpPr>
          <p:cNvPr id="61443" name="Rectangle 6"/>
          <p:cNvSpPr>
            <a:spLocks noGrp="1" noChangeArrowheads="1"/>
          </p:cNvSpPr>
          <p:nvPr>
            <p:ph idx="1"/>
          </p:nvPr>
        </p:nvSpPr>
        <p:spPr>
          <a:xfrm>
            <a:off x="457200" y="1295400"/>
            <a:ext cx="8229600" cy="3200400"/>
          </a:xfrm>
        </p:spPr>
        <p:txBody>
          <a:bodyPr/>
          <a:lstStyle/>
          <a:p>
            <a:pPr marL="514350" indent="-514350" algn="just" eaLnBrk="1" hangingPunct="1">
              <a:lnSpc>
                <a:spcPct val="150000"/>
              </a:lnSpc>
              <a:buFont typeface="+mj-lt"/>
              <a:buAutoNum type="alphaUcPeriod" startAt="2"/>
              <a:defRPr/>
            </a:pPr>
            <a:r>
              <a:rPr lang="en-US" b="1" dirty="0" err="1" smtClean="0">
                <a:solidFill>
                  <a:srgbClr val="FF0000"/>
                </a:solidFill>
                <a:latin typeface="Arial Narrow" pitchFamily="34" charset="0"/>
                <a:ea typeface="+mn-ea"/>
              </a:rPr>
              <a:t>Deoxyribonuclease</a:t>
            </a:r>
            <a:r>
              <a:rPr lang="en-US" b="1" dirty="0" smtClean="0">
                <a:solidFill>
                  <a:srgbClr val="FF0000"/>
                </a:solidFill>
                <a:latin typeface="Arial Narrow" pitchFamily="34" charset="0"/>
                <a:ea typeface="+mn-ea"/>
              </a:rPr>
              <a:t> (</a:t>
            </a:r>
            <a:r>
              <a:rPr lang="en-US" b="1" dirty="0" err="1" smtClean="0">
                <a:solidFill>
                  <a:srgbClr val="FF0000"/>
                </a:solidFill>
                <a:latin typeface="Arial Narrow" pitchFamily="34" charset="0"/>
                <a:ea typeface="+mn-ea"/>
              </a:rPr>
              <a:t>DNAase</a:t>
            </a:r>
            <a:r>
              <a:rPr lang="en-US" b="1" dirty="0" smtClean="0">
                <a:solidFill>
                  <a:srgbClr val="FF0000"/>
                </a:solidFill>
                <a:latin typeface="Arial Narrow" pitchFamily="34" charset="0"/>
                <a:ea typeface="+mn-ea"/>
              </a:rPr>
              <a:t>)</a:t>
            </a:r>
            <a:endParaRPr lang="en-US" dirty="0" smtClean="0">
              <a:solidFill>
                <a:srgbClr val="FF0000"/>
              </a:solidFill>
              <a:latin typeface="Arial Narrow" pitchFamily="34" charset="0"/>
              <a:ea typeface="+mn-ea"/>
              <a:cs typeface="Arial" pitchFamily="34" charset="0"/>
            </a:endParaRPr>
          </a:p>
          <a:p>
            <a:pPr algn="just" eaLnBrk="1" hangingPunct="1">
              <a:lnSpc>
                <a:spcPct val="150000"/>
              </a:lnSpc>
              <a:defRPr/>
            </a:pPr>
            <a:r>
              <a:rPr lang="en-US" dirty="0" err="1" smtClean="0">
                <a:latin typeface="Arial Narrow" pitchFamily="34" charset="0"/>
                <a:ea typeface="+mn-ea"/>
                <a:cs typeface="Arial" pitchFamily="34" charset="0"/>
              </a:rPr>
              <a:t>DNase</a:t>
            </a:r>
            <a:r>
              <a:rPr lang="en-US" dirty="0" smtClean="0">
                <a:latin typeface="Arial Narrow" pitchFamily="34" charset="0"/>
                <a:ea typeface="+mn-ea"/>
                <a:cs typeface="Arial" pitchFamily="34" charset="0"/>
              </a:rPr>
              <a:t> hydrolyze DNA into </a:t>
            </a:r>
            <a:r>
              <a:rPr lang="en-US" dirty="0" err="1" smtClean="0">
                <a:latin typeface="Arial Narrow" pitchFamily="34" charset="0"/>
                <a:ea typeface="+mn-ea"/>
                <a:cs typeface="Arial" pitchFamily="34" charset="0"/>
              </a:rPr>
              <a:t>oligonucleotides</a:t>
            </a:r>
            <a:endParaRPr lang="en-US" dirty="0" smtClean="0">
              <a:latin typeface="Arial Narrow" pitchFamily="34" charset="0"/>
              <a:ea typeface="+mn-ea"/>
              <a:cs typeface="Arial" pitchFamily="34" charset="0"/>
            </a:endParaRPr>
          </a:p>
          <a:p>
            <a:pPr algn="just" eaLnBrk="1" hangingPunct="1">
              <a:lnSpc>
                <a:spcPct val="150000"/>
              </a:lnSpc>
              <a:defRPr/>
            </a:pPr>
            <a:r>
              <a:rPr lang="en-US" i="1" dirty="0" smtClean="0">
                <a:latin typeface="Arial Narrow" pitchFamily="34" charset="0"/>
                <a:ea typeface="+mn-ea"/>
                <a:cs typeface="Arial" pitchFamily="34" charset="0"/>
              </a:rPr>
              <a:t>S. aureus</a:t>
            </a:r>
            <a:r>
              <a:rPr lang="en-US" dirty="0" smtClean="0">
                <a:latin typeface="Arial Narrow" pitchFamily="34" charset="0"/>
                <a:ea typeface="+mn-ea"/>
                <a:cs typeface="Arial" pitchFamily="34" charset="0"/>
              </a:rPr>
              <a:t> produces </a:t>
            </a:r>
            <a:r>
              <a:rPr lang="en-US" dirty="0" err="1" smtClean="0">
                <a:latin typeface="Arial Narrow" pitchFamily="34" charset="0"/>
                <a:ea typeface="+mn-ea"/>
                <a:cs typeface="Arial" pitchFamily="34" charset="0"/>
              </a:rPr>
              <a:t>DNase</a:t>
            </a:r>
            <a:r>
              <a:rPr lang="en-US" dirty="0" smtClean="0">
                <a:latin typeface="Arial Narrow" pitchFamily="34" charset="0"/>
                <a:ea typeface="+mn-ea"/>
                <a:cs typeface="Arial" pitchFamily="34" charset="0"/>
              </a:rPr>
              <a:t> while </a:t>
            </a:r>
            <a:r>
              <a:rPr lang="en-US" i="1" dirty="0" smtClean="0">
                <a:latin typeface="Arial Narrow" pitchFamily="34" charset="0"/>
                <a:ea typeface="+mn-ea"/>
                <a:cs typeface="Arial" pitchFamily="34" charset="0"/>
              </a:rPr>
              <a:t>S. epidermidis</a:t>
            </a:r>
            <a:r>
              <a:rPr lang="en-US" dirty="0" smtClean="0">
                <a:latin typeface="Arial Narrow" pitchFamily="34" charset="0"/>
                <a:ea typeface="+mn-ea"/>
                <a:cs typeface="Arial" pitchFamily="34" charset="0"/>
              </a:rPr>
              <a:t> and most staphylococci have not </a:t>
            </a:r>
            <a:r>
              <a:rPr lang="en-US" dirty="0" err="1" smtClean="0">
                <a:latin typeface="Arial Narrow" pitchFamily="34" charset="0"/>
                <a:ea typeface="+mn-ea"/>
                <a:cs typeface="Arial" pitchFamily="34" charset="0"/>
              </a:rPr>
              <a:t>DNase</a:t>
            </a:r>
            <a:endParaRPr lang="en-US" dirty="0" smtClean="0">
              <a:latin typeface="Arial Narrow" pitchFamily="34" charset="0"/>
              <a:ea typeface="+mn-ea"/>
              <a:cs typeface="Arial" pitchFamily="34" charset="0"/>
            </a:endParaRPr>
          </a:p>
        </p:txBody>
      </p:sp>
      <p:sp>
        <p:nvSpPr>
          <p:cNvPr id="16389" name="Footer Placeholder 7"/>
          <p:cNvSpPr>
            <a:spLocks noGrp="1"/>
          </p:cNvSpPr>
          <p:nvPr>
            <p:ph type="ftr" sz="quarter" idx="11"/>
          </p:nvPr>
        </p:nvSpPr>
        <p:spPr bwMode="auto">
          <a:noFill/>
          <a:ln>
            <a:miter lim="800000"/>
            <a:headEnd/>
            <a:tailEnd/>
          </a:ln>
        </p:spPr>
        <p:txBody>
          <a:bodyPr/>
          <a:lstStyle/>
          <a:p>
            <a:endParaRPr lang="ar-SA" altLang="en-US" smtClean="0"/>
          </a:p>
        </p:txBody>
      </p:sp>
      <p:sp>
        <p:nvSpPr>
          <p:cNvPr id="16390" name="Slide Number Placeholder 6"/>
          <p:cNvSpPr>
            <a:spLocks noGrp="1"/>
          </p:cNvSpPr>
          <p:nvPr>
            <p:ph type="sldNum" sz="quarter" idx="12"/>
          </p:nvPr>
        </p:nvSpPr>
        <p:spPr bwMode="auto">
          <a:noFill/>
          <a:ln>
            <a:miter lim="800000"/>
            <a:headEnd/>
            <a:tailEnd/>
          </a:ln>
        </p:spPr>
        <p:txBody>
          <a:bodyPr/>
          <a:lstStyle/>
          <a:p>
            <a:fld id="{E486F506-4750-4E77-B21A-3E46217126ED}" type="slidenum">
              <a:rPr lang="ar-SA" altLang="en-US" smtClean="0"/>
              <a:pPr/>
              <a:t>63</a:t>
            </a:fld>
            <a:endParaRPr lang="ar-SA" altLang="en-US" smtClean="0"/>
          </a:p>
        </p:txBody>
      </p:sp>
      <p:graphicFrame>
        <p:nvGraphicFramePr>
          <p:cNvPr id="5" name="Diagram 4"/>
          <p:cNvGraphicFramePr/>
          <p:nvPr/>
        </p:nvGraphicFramePr>
        <p:xfrm>
          <a:off x="381000" y="4419600"/>
          <a:ext cx="8458200" cy="190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6"/>
          <p:cNvSpPr>
            <a:spLocks noGrp="1" noChangeArrowheads="1"/>
          </p:cNvSpPr>
          <p:nvPr>
            <p:ph type="body" sz="half" idx="2"/>
          </p:nvPr>
        </p:nvSpPr>
        <p:spPr>
          <a:xfrm>
            <a:off x="228600" y="838200"/>
            <a:ext cx="8748713" cy="2971800"/>
          </a:xfrm>
        </p:spPr>
        <p:txBody>
          <a:bodyPr/>
          <a:lstStyle/>
          <a:p>
            <a:pPr algn="just" eaLnBrk="1" hangingPunct="1">
              <a:lnSpc>
                <a:spcPct val="150000"/>
              </a:lnSpc>
            </a:pPr>
            <a:r>
              <a:rPr lang="en-US" altLang="en-US" sz="3000" dirty="0" smtClean="0">
                <a:latin typeface="Arial Narrow" pitchFamily="34" charset="0"/>
                <a:cs typeface="Arial" pitchFamily="34" charset="0"/>
              </a:rPr>
              <a:t>Oxidative killing of the organism by phagocyte achieved by reduction of O</a:t>
            </a:r>
            <a:r>
              <a:rPr lang="en-US" altLang="en-US" sz="3000" baseline="-25000" dirty="0" smtClean="0">
                <a:latin typeface="Arial Narrow" pitchFamily="34" charset="0"/>
                <a:cs typeface="Arial" pitchFamily="34" charset="0"/>
              </a:rPr>
              <a:t>2</a:t>
            </a:r>
            <a:r>
              <a:rPr lang="en-US" altLang="en-US" sz="3000" dirty="0" smtClean="0">
                <a:latin typeface="Arial Narrow" pitchFamily="34" charset="0"/>
                <a:cs typeface="Arial" pitchFamily="34" charset="0"/>
              </a:rPr>
              <a:t> to superoxide and peroxide</a:t>
            </a:r>
          </a:p>
          <a:p>
            <a:pPr algn="just" eaLnBrk="1" hangingPunct="1">
              <a:lnSpc>
                <a:spcPct val="150000"/>
              </a:lnSpc>
            </a:pPr>
            <a:r>
              <a:rPr lang="en-US" altLang="en-US" sz="3000" dirty="0" smtClean="0">
                <a:latin typeface="Arial Narrow" pitchFamily="34" charset="0"/>
                <a:cs typeface="Arial" pitchFamily="34" charset="0"/>
              </a:rPr>
              <a:t>H</a:t>
            </a:r>
            <a:r>
              <a:rPr lang="en-US" altLang="en-US" sz="3000" baseline="-25000" dirty="0" smtClean="0">
                <a:latin typeface="Arial Narrow" pitchFamily="34" charset="0"/>
                <a:cs typeface="Arial" pitchFamily="34" charset="0"/>
              </a:rPr>
              <a:t>2</a:t>
            </a:r>
            <a:r>
              <a:rPr lang="en-US" altLang="en-US" sz="3000" dirty="0" smtClean="0">
                <a:latin typeface="Arial Narrow" pitchFamily="34" charset="0"/>
                <a:cs typeface="Arial" pitchFamily="34" charset="0"/>
              </a:rPr>
              <a:t>O</a:t>
            </a:r>
            <a:r>
              <a:rPr lang="en-US" altLang="en-US" sz="3000" baseline="-25000" dirty="0" smtClean="0">
                <a:latin typeface="Arial Narrow" pitchFamily="34" charset="0"/>
                <a:cs typeface="Arial" pitchFamily="34" charset="0"/>
              </a:rPr>
              <a:t>2</a:t>
            </a:r>
            <a:r>
              <a:rPr lang="en-US" altLang="en-US" sz="3000" dirty="0" smtClean="0">
                <a:latin typeface="Arial Narrow" pitchFamily="34" charset="0"/>
                <a:cs typeface="Arial" pitchFamily="34" charset="0"/>
              </a:rPr>
              <a:t> is toxic to the microorganism</a:t>
            </a:r>
          </a:p>
          <a:p>
            <a:pPr algn="just" eaLnBrk="1" hangingPunct="1">
              <a:lnSpc>
                <a:spcPct val="150000"/>
              </a:lnSpc>
            </a:pPr>
            <a:r>
              <a:rPr lang="en-US" altLang="en-US" sz="3000" dirty="0" smtClean="0">
                <a:latin typeface="Arial Narrow" pitchFamily="34" charset="0"/>
                <a:cs typeface="Arial" pitchFamily="34" charset="0"/>
              </a:rPr>
              <a:t>Catalase catalyzes removal of H</a:t>
            </a:r>
            <a:r>
              <a:rPr lang="en-US" altLang="en-US" sz="3000" baseline="-25000" dirty="0" smtClean="0">
                <a:latin typeface="Arial Narrow" pitchFamily="34" charset="0"/>
                <a:cs typeface="Arial" pitchFamily="34" charset="0"/>
              </a:rPr>
              <a:t>2</a:t>
            </a:r>
            <a:r>
              <a:rPr lang="en-US" altLang="en-US" sz="3000" dirty="0" smtClean="0">
                <a:latin typeface="Arial Narrow" pitchFamily="34" charset="0"/>
                <a:cs typeface="Arial" pitchFamily="34" charset="0"/>
              </a:rPr>
              <a:t>O</a:t>
            </a:r>
            <a:r>
              <a:rPr lang="en-US" altLang="en-US" sz="3000" baseline="-25000" dirty="0" smtClean="0">
                <a:latin typeface="Arial Narrow" pitchFamily="34" charset="0"/>
                <a:cs typeface="Arial" pitchFamily="34" charset="0"/>
              </a:rPr>
              <a:t>2</a:t>
            </a:r>
            <a:endParaRPr lang="en-US" altLang="en-US" sz="3000" dirty="0" smtClean="0">
              <a:latin typeface="Arial Narrow" pitchFamily="34" charset="0"/>
              <a:cs typeface="Arial" pitchFamily="34" charset="0"/>
            </a:endParaRPr>
          </a:p>
          <a:p>
            <a:pPr algn="just" eaLnBrk="1" hangingPunct="1">
              <a:lnSpc>
                <a:spcPct val="150000"/>
              </a:lnSpc>
              <a:buFontTx/>
              <a:buNone/>
            </a:pPr>
            <a:endParaRPr lang="en-US" altLang="en-US" sz="2800" dirty="0" smtClean="0">
              <a:latin typeface="Arial Narrow" pitchFamily="34" charset="0"/>
              <a:cs typeface="Arial" pitchFamily="34" charset="0"/>
            </a:endParaRPr>
          </a:p>
        </p:txBody>
      </p:sp>
      <p:sp>
        <p:nvSpPr>
          <p:cNvPr id="14" name="Footer Placeholder 13"/>
          <p:cNvSpPr>
            <a:spLocks noGrp="1"/>
          </p:cNvSpPr>
          <p:nvPr>
            <p:ph type="ftr" sz="quarter" idx="11"/>
          </p:nvPr>
        </p:nvSpPr>
        <p:spPr/>
        <p:txBody>
          <a:bodyPr/>
          <a:lstStyle/>
          <a:p>
            <a:pPr>
              <a:defRPr/>
            </a:pPr>
            <a:endParaRPr lang="en-US"/>
          </a:p>
        </p:txBody>
      </p:sp>
      <p:sp>
        <p:nvSpPr>
          <p:cNvPr id="17413" name="Slide Number Placeholder 12"/>
          <p:cNvSpPr>
            <a:spLocks noGrp="1"/>
          </p:cNvSpPr>
          <p:nvPr>
            <p:ph type="sldNum" sz="quarter" idx="12"/>
          </p:nvPr>
        </p:nvSpPr>
        <p:spPr bwMode="auto">
          <a:noFill/>
          <a:ln>
            <a:miter lim="800000"/>
            <a:headEnd/>
            <a:tailEnd/>
          </a:ln>
        </p:spPr>
        <p:txBody>
          <a:bodyPr/>
          <a:lstStyle/>
          <a:p>
            <a:fld id="{C2F40B53-98E0-441E-9708-444FD3564BB2}" type="slidenum">
              <a:rPr lang="ar-SA" altLang="en-US" smtClean="0"/>
              <a:pPr/>
              <a:t>64</a:t>
            </a:fld>
            <a:endParaRPr lang="en-GB" altLang="en-US" smtClean="0"/>
          </a:p>
        </p:txBody>
      </p:sp>
      <p:graphicFrame>
        <p:nvGraphicFramePr>
          <p:cNvPr id="11" name="Diagram 10"/>
          <p:cNvGraphicFramePr/>
          <p:nvPr/>
        </p:nvGraphicFramePr>
        <p:xfrm>
          <a:off x="228600" y="4800600"/>
          <a:ext cx="7772400" cy="16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415" name="Rectangle 14"/>
          <p:cNvSpPr>
            <a:spLocks noChangeArrowheads="1"/>
          </p:cNvSpPr>
          <p:nvPr/>
        </p:nvSpPr>
        <p:spPr bwMode="auto">
          <a:xfrm>
            <a:off x="1066800" y="3657600"/>
            <a:ext cx="6769100" cy="914400"/>
          </a:xfrm>
          <a:prstGeom prst="rect">
            <a:avLst/>
          </a:prstGeom>
          <a:noFill/>
          <a:ln w="9525">
            <a:noFill/>
            <a:miter lim="800000"/>
            <a:headEnd/>
            <a:tailEnd/>
          </a:ln>
        </p:spPr>
        <p:txBody>
          <a:bodyPr wrap="none" anchor="ctr"/>
          <a:lstStyle/>
          <a:p>
            <a:pPr algn="l" rtl="0"/>
            <a:r>
              <a:rPr lang="en-US" altLang="en-US" sz="2800">
                <a:latin typeface="Arial Narrow" pitchFamily="34" charset="0"/>
              </a:rPr>
              <a:t>H</a:t>
            </a:r>
            <a:r>
              <a:rPr lang="en-US" altLang="en-US" sz="2800" baseline="-25000">
                <a:latin typeface="Arial Narrow" pitchFamily="34" charset="0"/>
              </a:rPr>
              <a:t>2</a:t>
            </a:r>
            <a:r>
              <a:rPr lang="en-US" altLang="en-US" sz="2800">
                <a:latin typeface="Arial Narrow" pitchFamily="34" charset="0"/>
              </a:rPr>
              <a:t>O</a:t>
            </a:r>
            <a:r>
              <a:rPr lang="en-US" altLang="en-US" sz="2800" baseline="-25000">
                <a:latin typeface="Arial Narrow" pitchFamily="34" charset="0"/>
              </a:rPr>
              <a:t>2</a:t>
            </a:r>
          </a:p>
        </p:txBody>
      </p:sp>
      <p:sp>
        <p:nvSpPr>
          <p:cNvPr id="17416" name="AutoShape 16"/>
          <p:cNvSpPr>
            <a:spLocks noChangeArrowheads="1"/>
          </p:cNvSpPr>
          <p:nvPr/>
        </p:nvSpPr>
        <p:spPr bwMode="auto">
          <a:xfrm>
            <a:off x="2209800" y="3979863"/>
            <a:ext cx="2971800" cy="363537"/>
          </a:xfrm>
          <a:prstGeom prst="rightArrow">
            <a:avLst>
              <a:gd name="adj1" fmla="val 50000"/>
              <a:gd name="adj2" fmla="val 250690"/>
            </a:avLst>
          </a:prstGeom>
          <a:solidFill>
            <a:schemeClr val="accent1"/>
          </a:solidFill>
          <a:ln w="9525">
            <a:solidFill>
              <a:schemeClr val="tx1"/>
            </a:solidFill>
            <a:miter lim="800000"/>
            <a:headEnd/>
            <a:tailEnd/>
          </a:ln>
        </p:spPr>
        <p:txBody>
          <a:bodyPr wrap="none" anchor="ctr"/>
          <a:lstStyle/>
          <a:p>
            <a:endParaRPr lang="en-GB" altLang="en-US">
              <a:latin typeface="Calibri" pitchFamily="34" charset="0"/>
            </a:endParaRPr>
          </a:p>
        </p:txBody>
      </p:sp>
      <p:sp>
        <p:nvSpPr>
          <p:cNvPr id="17417" name="Text Box 19"/>
          <p:cNvSpPr txBox="1">
            <a:spLocks noChangeArrowheads="1"/>
          </p:cNvSpPr>
          <p:nvPr/>
        </p:nvSpPr>
        <p:spPr bwMode="auto">
          <a:xfrm>
            <a:off x="5181600" y="3886200"/>
            <a:ext cx="2503488" cy="523875"/>
          </a:xfrm>
          <a:prstGeom prst="rect">
            <a:avLst/>
          </a:prstGeom>
          <a:noFill/>
          <a:ln w="9525">
            <a:noFill/>
            <a:miter lim="800000"/>
            <a:headEnd/>
            <a:tailEnd/>
          </a:ln>
        </p:spPr>
        <p:txBody>
          <a:bodyPr wrap="none">
            <a:spAutoFit/>
          </a:bodyPr>
          <a:lstStyle/>
          <a:p>
            <a:pPr algn="l" rtl="0"/>
            <a:r>
              <a:rPr lang="en-US" altLang="en-US" sz="2800">
                <a:latin typeface="Arial Narrow" pitchFamily="34" charset="0"/>
              </a:rPr>
              <a:t>H</a:t>
            </a:r>
            <a:r>
              <a:rPr lang="en-US" altLang="en-US" sz="2800" baseline="-25000">
                <a:latin typeface="Arial Narrow" pitchFamily="34" charset="0"/>
              </a:rPr>
              <a:t>2</a:t>
            </a:r>
            <a:r>
              <a:rPr lang="en-US" altLang="en-US" sz="2800">
                <a:latin typeface="Arial Narrow" pitchFamily="34" charset="0"/>
              </a:rPr>
              <a:t>O + O</a:t>
            </a:r>
            <a:r>
              <a:rPr lang="en-US" altLang="en-US" sz="2800" baseline="-25000">
                <a:latin typeface="Arial Narrow" pitchFamily="34" charset="0"/>
              </a:rPr>
              <a:t>2</a:t>
            </a:r>
            <a:r>
              <a:rPr lang="en-US" altLang="en-US" sz="2800">
                <a:latin typeface="Arial Narrow" pitchFamily="34" charset="0"/>
              </a:rPr>
              <a:t> (gas, ↑)</a:t>
            </a:r>
            <a:endParaRPr lang="en-US" altLang="en-US" sz="2800">
              <a:latin typeface="Arial Narrow" pitchFamily="34" charset="0"/>
              <a:cs typeface="Times New Roman" pitchFamily="18" charset="0"/>
            </a:endParaRPr>
          </a:p>
        </p:txBody>
      </p:sp>
      <p:sp>
        <p:nvSpPr>
          <p:cNvPr id="17418" name="Text Box 18"/>
          <p:cNvSpPr txBox="1">
            <a:spLocks noChangeArrowheads="1"/>
          </p:cNvSpPr>
          <p:nvPr/>
        </p:nvSpPr>
        <p:spPr bwMode="auto">
          <a:xfrm>
            <a:off x="2362200" y="4191000"/>
            <a:ext cx="2001838" cy="523875"/>
          </a:xfrm>
          <a:prstGeom prst="rect">
            <a:avLst/>
          </a:prstGeom>
          <a:noFill/>
          <a:ln w="9525">
            <a:noFill/>
            <a:miter lim="800000"/>
            <a:headEnd/>
            <a:tailEnd/>
          </a:ln>
        </p:spPr>
        <p:txBody>
          <a:bodyPr wrap="none">
            <a:spAutoFit/>
          </a:bodyPr>
          <a:lstStyle/>
          <a:p>
            <a:r>
              <a:rPr lang="en-US" altLang="en-US" sz="2800">
                <a:latin typeface="Arial Narrow" pitchFamily="34" charset="0"/>
              </a:rPr>
              <a:t>Staphylococci</a:t>
            </a:r>
          </a:p>
        </p:txBody>
      </p:sp>
      <p:sp>
        <p:nvSpPr>
          <p:cNvPr id="17419" name="Text Box 22"/>
          <p:cNvSpPr txBox="1">
            <a:spLocks noChangeArrowheads="1"/>
          </p:cNvSpPr>
          <p:nvPr/>
        </p:nvSpPr>
        <p:spPr bwMode="auto">
          <a:xfrm>
            <a:off x="2667000" y="3657600"/>
            <a:ext cx="1600200" cy="523875"/>
          </a:xfrm>
          <a:prstGeom prst="rect">
            <a:avLst/>
          </a:prstGeom>
          <a:noFill/>
          <a:ln w="9525">
            <a:noFill/>
            <a:miter lim="800000"/>
            <a:headEnd/>
            <a:tailEnd/>
          </a:ln>
        </p:spPr>
        <p:txBody>
          <a:bodyPr>
            <a:spAutoFit/>
          </a:bodyPr>
          <a:lstStyle/>
          <a:p>
            <a:pPr algn="l" rtl="0"/>
            <a:r>
              <a:rPr lang="en-US" altLang="en-US" sz="2800" b="1">
                <a:latin typeface="Arial Narrow" pitchFamily="34" charset="0"/>
              </a:rPr>
              <a:t>Catalase</a:t>
            </a:r>
          </a:p>
        </p:txBody>
      </p:sp>
      <p:sp>
        <p:nvSpPr>
          <p:cNvPr id="17420" name="Title 14"/>
          <p:cNvSpPr>
            <a:spLocks noGrp="1"/>
          </p:cNvSpPr>
          <p:nvPr>
            <p:ph type="title"/>
          </p:nvPr>
        </p:nvSpPr>
        <p:spPr>
          <a:xfrm>
            <a:off x="457200" y="381000"/>
            <a:ext cx="8229600" cy="533400"/>
          </a:xfrm>
        </p:spPr>
        <p:txBody>
          <a:bodyPr/>
          <a:lstStyle/>
          <a:p>
            <a:r>
              <a:rPr lang="en-US" altLang="en-US" b="1" smtClean="0">
                <a:solidFill>
                  <a:srgbClr val="002060"/>
                </a:solidFill>
                <a:latin typeface="Arial Narrow" pitchFamily="34" charset="0"/>
              </a:rPr>
              <a:t>C. Catalase</a:t>
            </a:r>
            <a:endParaRPr lang="ar-SA" altLang="en-US" smtClean="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altLang="en-US" sz="4000" b="1" smtClean="0">
                <a:solidFill>
                  <a:srgbClr val="002060"/>
                </a:solidFill>
                <a:latin typeface="Arial Narrow" pitchFamily="34" charset="0"/>
                <a:cs typeface="Times New Roman" pitchFamily="18" charset="0"/>
              </a:rPr>
              <a:t>Other enzymes</a:t>
            </a:r>
            <a:br>
              <a:rPr lang="en-US" altLang="en-US" sz="4000" b="1" smtClean="0">
                <a:solidFill>
                  <a:srgbClr val="002060"/>
                </a:solidFill>
                <a:latin typeface="Arial Narrow" pitchFamily="34" charset="0"/>
                <a:cs typeface="Times New Roman" pitchFamily="18" charset="0"/>
              </a:rPr>
            </a:br>
            <a:r>
              <a:rPr lang="en-US" altLang="en-US" sz="4000" b="1" smtClean="0">
                <a:solidFill>
                  <a:srgbClr val="002060"/>
                </a:solidFill>
                <a:latin typeface="Arial Narrow" pitchFamily="34" charset="0"/>
                <a:cs typeface="Times New Roman" pitchFamily="18" charset="0"/>
              </a:rPr>
              <a:t>proteins to tunnel through tissue</a:t>
            </a:r>
            <a:endParaRPr lang="ar-SA" altLang="en-US" sz="4000" b="1" smtClean="0">
              <a:solidFill>
                <a:srgbClr val="002060"/>
              </a:solidFill>
              <a:latin typeface="Arial Narrow" pitchFamily="34" charset="0"/>
            </a:endParaRPr>
          </a:p>
        </p:txBody>
      </p:sp>
      <p:sp>
        <p:nvSpPr>
          <p:cNvPr id="18435" name="Content Placeholder 2"/>
          <p:cNvSpPr>
            <a:spLocks noGrp="1"/>
          </p:cNvSpPr>
          <p:nvPr>
            <p:ph sz="half" idx="1"/>
          </p:nvPr>
        </p:nvSpPr>
        <p:spPr>
          <a:xfrm>
            <a:off x="304800" y="1371600"/>
            <a:ext cx="8610600" cy="5029200"/>
          </a:xfrm>
        </p:spPr>
        <p:txBody>
          <a:bodyPr/>
          <a:lstStyle/>
          <a:p>
            <a:pPr marL="514350" indent="-514350" algn="just" eaLnBrk="1" hangingPunct="1">
              <a:lnSpc>
                <a:spcPts val="4900"/>
              </a:lnSpc>
              <a:buFont typeface="Calibri" pitchFamily="34" charset="0"/>
              <a:buAutoNum type="alphaUcPeriod" startAt="4"/>
            </a:pPr>
            <a:r>
              <a:rPr lang="en-US" altLang="en-US" b="1" dirty="0" smtClean="0">
                <a:solidFill>
                  <a:srgbClr val="FF0000"/>
                </a:solidFill>
                <a:latin typeface="Arial Narrow" pitchFamily="34" charset="0"/>
                <a:cs typeface="Arial" pitchFamily="34" charset="0"/>
              </a:rPr>
              <a:t>Hyaluronidase</a:t>
            </a:r>
          </a:p>
          <a:p>
            <a:pPr lvl="1" algn="just" eaLnBrk="1" hangingPunct="1">
              <a:lnSpc>
                <a:spcPts val="4900"/>
              </a:lnSpc>
            </a:pPr>
            <a:r>
              <a:rPr lang="en-US" altLang="en-US" sz="3200" dirty="0" smtClean="0">
                <a:latin typeface="Arial Narrow" pitchFamily="34" charset="0"/>
                <a:cs typeface="Arial" pitchFamily="34" charset="0"/>
              </a:rPr>
              <a:t>Spreading factor</a:t>
            </a:r>
          </a:p>
          <a:p>
            <a:pPr lvl="1" algn="just" eaLnBrk="1" hangingPunct="1">
              <a:lnSpc>
                <a:spcPts val="4900"/>
              </a:lnSpc>
            </a:pPr>
            <a:r>
              <a:rPr lang="en-US" altLang="en-US" sz="3200" dirty="0" smtClean="0">
                <a:latin typeface="Arial Narrow" pitchFamily="34" charset="0"/>
                <a:cs typeface="Arial" pitchFamily="34" charset="0"/>
              </a:rPr>
              <a:t>Breakdown hyaluronic acid in connective tissue</a:t>
            </a:r>
          </a:p>
          <a:p>
            <a:pPr marL="514350" indent="-514350" algn="just" eaLnBrk="1" hangingPunct="1">
              <a:lnSpc>
                <a:spcPts val="4900"/>
              </a:lnSpc>
              <a:buFont typeface="Calibri" pitchFamily="34" charset="0"/>
              <a:buAutoNum type="alphaUcPeriod" startAt="5"/>
            </a:pPr>
            <a:r>
              <a:rPr lang="en-US" altLang="en-US" b="1" dirty="0" err="1" smtClean="0">
                <a:solidFill>
                  <a:srgbClr val="FF0000"/>
                </a:solidFill>
                <a:latin typeface="Arial Narrow" pitchFamily="34" charset="0"/>
                <a:cs typeface="Arial" pitchFamily="34" charset="0"/>
              </a:rPr>
              <a:t>Staphylokinase</a:t>
            </a:r>
            <a:r>
              <a:rPr lang="en-US" altLang="en-US" b="1" dirty="0" smtClean="0">
                <a:solidFill>
                  <a:srgbClr val="FF0000"/>
                </a:solidFill>
                <a:latin typeface="Arial Narrow" pitchFamily="34" charset="0"/>
                <a:cs typeface="Arial" pitchFamily="34" charset="0"/>
              </a:rPr>
              <a:t> (</a:t>
            </a:r>
            <a:r>
              <a:rPr lang="en-US" altLang="en-US" b="1" dirty="0" err="1" smtClean="0">
                <a:solidFill>
                  <a:srgbClr val="FF0000"/>
                </a:solidFill>
                <a:latin typeface="Arial Narrow" pitchFamily="34" charset="0"/>
                <a:cs typeface="Arial" pitchFamily="34" charset="0"/>
              </a:rPr>
              <a:t>Fibrinolysin</a:t>
            </a:r>
            <a:r>
              <a:rPr lang="en-US" altLang="en-US" b="1" dirty="0" smtClean="0">
                <a:solidFill>
                  <a:srgbClr val="FF0000"/>
                </a:solidFill>
                <a:latin typeface="Arial Narrow" pitchFamily="34" charset="0"/>
                <a:cs typeface="Arial" pitchFamily="34" charset="0"/>
              </a:rPr>
              <a:t>)</a:t>
            </a:r>
          </a:p>
          <a:p>
            <a:pPr lvl="1" algn="just" eaLnBrk="1" hangingPunct="1">
              <a:lnSpc>
                <a:spcPts val="4900"/>
              </a:lnSpc>
            </a:pPr>
            <a:r>
              <a:rPr lang="en-US" altLang="en-US" sz="3200" dirty="0" smtClean="0">
                <a:latin typeface="Arial Narrow" pitchFamily="34" charset="0"/>
                <a:cs typeface="Arial" pitchFamily="34" charset="0"/>
              </a:rPr>
              <a:t>Lyses formed fibrin clot (Like streptokinase)</a:t>
            </a:r>
          </a:p>
          <a:p>
            <a:pPr lvl="2" algn="just" eaLnBrk="1" hangingPunct="1">
              <a:lnSpc>
                <a:spcPts val="4900"/>
              </a:lnSpc>
            </a:pPr>
            <a:r>
              <a:rPr lang="en-US" altLang="en-US" sz="3200" dirty="0" smtClean="0">
                <a:latin typeface="Arial Narrow" pitchFamily="34" charset="0"/>
                <a:cs typeface="Arial" pitchFamily="34" charset="0"/>
              </a:rPr>
              <a:t>Conversion of </a:t>
            </a:r>
            <a:r>
              <a:rPr lang="en-US" altLang="en-US" sz="3200" dirty="0" err="1" smtClean="0">
                <a:latin typeface="Arial Narrow" pitchFamily="34" charset="0"/>
                <a:cs typeface="Arial" pitchFamily="34" charset="0"/>
              </a:rPr>
              <a:t>plasminogen</a:t>
            </a:r>
            <a:r>
              <a:rPr lang="en-US" altLang="en-US" sz="3200" dirty="0" smtClean="0">
                <a:latin typeface="Arial Narrow" pitchFamily="34" charset="0"/>
                <a:cs typeface="Arial" pitchFamily="34" charset="0"/>
              </a:rPr>
              <a:t> into </a:t>
            </a:r>
            <a:r>
              <a:rPr lang="en-US" altLang="en-US" sz="3200" dirty="0" err="1" smtClean="0">
                <a:latin typeface="Arial Narrow" pitchFamily="34" charset="0"/>
                <a:cs typeface="Arial" pitchFamily="34" charset="0"/>
              </a:rPr>
              <a:t>plasmin</a:t>
            </a:r>
            <a:endParaRPr lang="en-US" altLang="en-US" sz="3200" dirty="0" smtClean="0">
              <a:latin typeface="Arial Narrow" pitchFamily="34" charset="0"/>
              <a:cs typeface="Arial" pitchFamily="34" charset="0"/>
            </a:endParaRPr>
          </a:p>
          <a:p>
            <a:pPr lvl="1" algn="just" eaLnBrk="1" hangingPunct="1">
              <a:lnSpc>
                <a:spcPts val="4900"/>
              </a:lnSpc>
            </a:pPr>
            <a:r>
              <a:rPr lang="en-US" altLang="en-US" sz="3200" dirty="0" smtClean="0">
                <a:latin typeface="Arial Narrow" pitchFamily="34" charset="0"/>
                <a:cs typeface="Arial" pitchFamily="34" charset="0"/>
              </a:rPr>
              <a:t>Helps to spread bacteria  -  </a:t>
            </a:r>
            <a:r>
              <a:rPr lang="en-US" altLang="en-US" sz="3200" b="1" dirty="0" smtClean="0">
                <a:solidFill>
                  <a:srgbClr val="7030A0"/>
                </a:solidFill>
                <a:latin typeface="Arial Narrow" pitchFamily="34" charset="0"/>
                <a:cs typeface="Arial" pitchFamily="34" charset="0"/>
              </a:rPr>
              <a:t>Bacteremia</a:t>
            </a:r>
          </a:p>
        </p:txBody>
      </p:sp>
      <p:sp>
        <p:nvSpPr>
          <p:cNvPr id="6" name="Footer Placeholder 5"/>
          <p:cNvSpPr>
            <a:spLocks noGrp="1"/>
          </p:cNvSpPr>
          <p:nvPr>
            <p:ph type="ftr" sz="quarter" idx="11"/>
          </p:nvPr>
        </p:nvSpPr>
        <p:spPr/>
        <p:txBody>
          <a:bodyPr/>
          <a:lstStyle/>
          <a:p>
            <a:pPr>
              <a:defRPr/>
            </a:pPr>
            <a:endParaRPr lang="en-US"/>
          </a:p>
        </p:txBody>
      </p:sp>
      <p:sp>
        <p:nvSpPr>
          <p:cNvPr id="18438" name="Slide Number Placeholder 4"/>
          <p:cNvSpPr>
            <a:spLocks noGrp="1"/>
          </p:cNvSpPr>
          <p:nvPr>
            <p:ph type="sldNum" sz="quarter" idx="12"/>
          </p:nvPr>
        </p:nvSpPr>
        <p:spPr bwMode="auto">
          <a:noFill/>
          <a:ln>
            <a:miter lim="800000"/>
            <a:headEnd/>
            <a:tailEnd/>
          </a:ln>
        </p:spPr>
        <p:txBody>
          <a:bodyPr/>
          <a:lstStyle/>
          <a:p>
            <a:fld id="{BD4F0EF4-623C-4680-AC10-4B03E317099A}" type="slidenum">
              <a:rPr lang="ar-SA" altLang="en-US" smtClean="0"/>
              <a:pPr/>
              <a:t>65</a:t>
            </a:fld>
            <a:endParaRPr lang="en-GB" altLang="en-US"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altLang="en-US" sz="4000" b="1" smtClean="0">
                <a:solidFill>
                  <a:srgbClr val="002060"/>
                </a:solidFill>
                <a:latin typeface="Arial Narrow" pitchFamily="34" charset="0"/>
                <a:cs typeface="Times New Roman" pitchFamily="18" charset="0"/>
              </a:rPr>
              <a:t>Other enzymes</a:t>
            </a:r>
            <a:br>
              <a:rPr lang="en-US" altLang="en-US" sz="4000" b="1" smtClean="0">
                <a:solidFill>
                  <a:srgbClr val="002060"/>
                </a:solidFill>
                <a:latin typeface="Arial Narrow" pitchFamily="34" charset="0"/>
                <a:cs typeface="Times New Roman" pitchFamily="18" charset="0"/>
              </a:rPr>
            </a:br>
            <a:r>
              <a:rPr lang="en-US" altLang="en-US" sz="4000" b="1" smtClean="0">
                <a:solidFill>
                  <a:srgbClr val="002060"/>
                </a:solidFill>
                <a:latin typeface="Arial Narrow" pitchFamily="34" charset="0"/>
                <a:cs typeface="Times New Roman" pitchFamily="18" charset="0"/>
              </a:rPr>
              <a:t>proteins to tunnel through tissue</a:t>
            </a:r>
            <a:endParaRPr lang="ar-SA" altLang="en-US" sz="4000" b="1" smtClean="0">
              <a:solidFill>
                <a:srgbClr val="002060"/>
              </a:solidFill>
              <a:latin typeface="Arial Narrow" pitchFamily="34" charset="0"/>
            </a:endParaRPr>
          </a:p>
        </p:txBody>
      </p:sp>
      <p:sp>
        <p:nvSpPr>
          <p:cNvPr id="19459" name="Content Placeholder 2"/>
          <p:cNvSpPr>
            <a:spLocks noGrp="1"/>
          </p:cNvSpPr>
          <p:nvPr>
            <p:ph sz="half" idx="1"/>
          </p:nvPr>
        </p:nvSpPr>
        <p:spPr>
          <a:xfrm>
            <a:off x="152400" y="1447800"/>
            <a:ext cx="8839200" cy="4953000"/>
          </a:xfrm>
        </p:spPr>
        <p:txBody>
          <a:bodyPr/>
          <a:lstStyle/>
          <a:p>
            <a:pPr marL="514350" indent="-514350" algn="just" eaLnBrk="1" hangingPunct="1">
              <a:lnSpc>
                <a:spcPts val="4800"/>
              </a:lnSpc>
              <a:buFont typeface="Calibri" pitchFamily="34" charset="0"/>
              <a:buAutoNum type="alphaUcPeriod" startAt="6"/>
            </a:pPr>
            <a:r>
              <a:rPr lang="en-US" altLang="en-US" b="1" dirty="0" smtClean="0">
                <a:solidFill>
                  <a:srgbClr val="FF0000"/>
                </a:solidFill>
                <a:latin typeface="Arial Narrow" pitchFamily="34" charset="0"/>
                <a:cs typeface="Arial" pitchFamily="34" charset="0"/>
              </a:rPr>
              <a:t>Lipase</a:t>
            </a:r>
          </a:p>
          <a:p>
            <a:pPr lvl="1" algn="just" eaLnBrk="1" hangingPunct="1">
              <a:lnSpc>
                <a:spcPts val="4800"/>
              </a:lnSpc>
            </a:pPr>
            <a:r>
              <a:rPr lang="en-US" altLang="en-US" sz="3200" dirty="0" smtClean="0">
                <a:latin typeface="Arial Narrow" pitchFamily="34" charset="0"/>
                <a:cs typeface="Arial" pitchFamily="34" charset="0"/>
              </a:rPr>
              <a:t>Breaks down fats &amp; oils which often accumulate on the surface of our body</a:t>
            </a:r>
          </a:p>
          <a:p>
            <a:pPr lvl="1" algn="just" eaLnBrk="1" hangingPunct="1">
              <a:lnSpc>
                <a:spcPts val="4800"/>
              </a:lnSpc>
            </a:pPr>
            <a:r>
              <a:rPr lang="en-US" altLang="en-US" sz="3200" dirty="0" smtClean="0">
                <a:latin typeface="Arial Narrow" pitchFamily="34" charset="0"/>
                <a:cs typeface="Arial" pitchFamily="34" charset="0"/>
              </a:rPr>
              <a:t>This facilitates colonization of sebaceous glands</a:t>
            </a:r>
          </a:p>
          <a:p>
            <a:pPr marL="514350" indent="-514350" algn="just" eaLnBrk="1" hangingPunct="1">
              <a:lnSpc>
                <a:spcPts val="4800"/>
              </a:lnSpc>
              <a:buFont typeface="Calibri" pitchFamily="34" charset="0"/>
              <a:buAutoNum type="alphaUcPeriod" startAt="7"/>
            </a:pPr>
            <a:r>
              <a:rPr lang="en-US" altLang="en-US" b="1" dirty="0" smtClean="0">
                <a:solidFill>
                  <a:srgbClr val="FF0000"/>
                </a:solidFill>
                <a:latin typeface="Arial Narrow" pitchFamily="34" charset="0"/>
                <a:cs typeface="Arial" pitchFamily="34" charset="0"/>
              </a:rPr>
              <a:t>Protease</a:t>
            </a:r>
          </a:p>
          <a:p>
            <a:pPr lvl="1" algn="just" eaLnBrk="1" hangingPunct="1">
              <a:lnSpc>
                <a:spcPts val="4800"/>
              </a:lnSpc>
            </a:pPr>
            <a:r>
              <a:rPr lang="en-US" altLang="en-US" sz="3200" dirty="0" smtClean="0">
                <a:latin typeface="Arial Narrow" pitchFamily="34" charset="0"/>
                <a:cs typeface="Arial" pitchFamily="34" charset="0"/>
              </a:rPr>
              <a:t>Destroy tissue proteins</a:t>
            </a:r>
          </a:p>
          <a:p>
            <a:pPr marL="514350" indent="-514350" algn="just" eaLnBrk="1" hangingPunct="1">
              <a:lnSpc>
                <a:spcPts val="4800"/>
              </a:lnSpc>
              <a:buFont typeface="Calibri" pitchFamily="34" charset="0"/>
              <a:buAutoNum type="alphaUcPeriod" startAt="8"/>
            </a:pPr>
            <a:r>
              <a:rPr lang="en-US" altLang="en-US" b="1" dirty="0" smtClean="0">
                <a:solidFill>
                  <a:srgbClr val="FF0000"/>
                </a:solidFill>
                <a:latin typeface="Arial Narrow" pitchFamily="34" charset="0"/>
                <a:cs typeface="Arial" pitchFamily="34" charset="0"/>
              </a:rPr>
              <a:t>Beta-lactamase</a:t>
            </a:r>
            <a:endParaRPr lang="ar-SA" altLang="en-US" b="1" dirty="0" smtClean="0">
              <a:solidFill>
                <a:srgbClr val="FF0000"/>
              </a:solidFill>
              <a:latin typeface="Arial Narrow" pitchFamily="34" charset="0"/>
            </a:endParaRPr>
          </a:p>
        </p:txBody>
      </p:sp>
      <p:sp>
        <p:nvSpPr>
          <p:cNvPr id="6" name="Footer Placeholder 5"/>
          <p:cNvSpPr>
            <a:spLocks noGrp="1"/>
          </p:cNvSpPr>
          <p:nvPr>
            <p:ph type="ftr" sz="quarter" idx="11"/>
          </p:nvPr>
        </p:nvSpPr>
        <p:spPr/>
        <p:txBody>
          <a:bodyPr/>
          <a:lstStyle/>
          <a:p>
            <a:pPr>
              <a:defRPr/>
            </a:pPr>
            <a:endParaRPr lang="en-US"/>
          </a:p>
        </p:txBody>
      </p:sp>
      <p:sp>
        <p:nvSpPr>
          <p:cNvPr id="19462" name="Slide Number Placeholder 4"/>
          <p:cNvSpPr>
            <a:spLocks noGrp="1"/>
          </p:cNvSpPr>
          <p:nvPr>
            <p:ph type="sldNum" sz="quarter" idx="12"/>
          </p:nvPr>
        </p:nvSpPr>
        <p:spPr bwMode="auto">
          <a:noFill/>
          <a:ln>
            <a:miter lim="800000"/>
            <a:headEnd/>
            <a:tailEnd/>
          </a:ln>
        </p:spPr>
        <p:txBody>
          <a:bodyPr/>
          <a:lstStyle/>
          <a:p>
            <a:fld id="{8D82321E-2C41-4133-B92B-2FC607EF921C}" type="slidenum">
              <a:rPr lang="ar-SA" altLang="en-US" smtClean="0"/>
              <a:pPr/>
              <a:t>66</a:t>
            </a:fld>
            <a:endParaRPr lang="en-GB" altLang="en-US" smtClean="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28600"/>
            <a:ext cx="8229600" cy="792163"/>
          </a:xfrm>
        </p:spPr>
        <p:txBody>
          <a:bodyPr/>
          <a:lstStyle/>
          <a:p>
            <a:pPr eaLnBrk="1" hangingPunct="1"/>
            <a:r>
              <a:rPr lang="en-US" altLang="en-US" b="1" dirty="0" smtClean="0">
                <a:solidFill>
                  <a:srgbClr val="002060"/>
                </a:solidFill>
                <a:latin typeface="Arial Narrow" pitchFamily="34" charset="0"/>
                <a:cs typeface="Times New Roman" pitchFamily="18" charset="0"/>
              </a:rPr>
              <a:t>Clinical finding/diseases</a:t>
            </a:r>
            <a:endParaRPr lang="en-US" altLang="en-US" dirty="0" smtClean="0">
              <a:solidFill>
                <a:srgbClr val="002060"/>
              </a:solidFill>
              <a:latin typeface="Arial Narrow" pitchFamily="34" charset="0"/>
              <a:cs typeface="Times New Roman" pitchFamily="18" charset="0"/>
            </a:endParaRPr>
          </a:p>
        </p:txBody>
      </p:sp>
      <p:sp>
        <p:nvSpPr>
          <p:cNvPr id="20483" name="Rectangle 3"/>
          <p:cNvSpPr>
            <a:spLocks noGrp="1" noChangeArrowheads="1"/>
          </p:cNvSpPr>
          <p:nvPr>
            <p:ph sz="half" idx="1"/>
          </p:nvPr>
        </p:nvSpPr>
        <p:spPr>
          <a:xfrm>
            <a:off x="381000" y="990600"/>
            <a:ext cx="8458200" cy="5486400"/>
          </a:xfrm>
        </p:spPr>
        <p:txBody>
          <a:bodyPr/>
          <a:lstStyle/>
          <a:p>
            <a:pPr marL="514350" indent="-514350" algn="just" eaLnBrk="1" hangingPunct="1">
              <a:buFont typeface="Calibri" pitchFamily="34" charset="0"/>
              <a:buAutoNum type="alphaUcPeriod"/>
            </a:pPr>
            <a:r>
              <a:rPr lang="en-US" altLang="en-US" sz="3200" b="1" dirty="0" smtClean="0">
                <a:solidFill>
                  <a:srgbClr val="FF0000"/>
                </a:solidFill>
                <a:latin typeface="Arial Narrow" pitchFamily="34" charset="0"/>
                <a:cs typeface="Arial" pitchFamily="34" charset="0"/>
              </a:rPr>
              <a:t>Due to direct effect of organism </a:t>
            </a:r>
          </a:p>
          <a:p>
            <a:pPr marL="514350" indent="-514350" algn="just" eaLnBrk="1" hangingPunct="1"/>
            <a:r>
              <a:rPr lang="en-US" altLang="en-US" sz="3200" b="1" dirty="0" smtClean="0">
                <a:latin typeface="Arial Narrow" pitchFamily="34" charset="0"/>
                <a:cs typeface="Arial" pitchFamily="34" charset="0"/>
              </a:rPr>
              <a:t>Inflammatory/Suppurative/ </a:t>
            </a:r>
            <a:r>
              <a:rPr lang="ar-SA" altLang="en-US" sz="3200" b="1" dirty="0" smtClean="0">
                <a:latin typeface="Arial Narrow" pitchFamily="34" charset="0"/>
              </a:rPr>
              <a:t>القيحي</a:t>
            </a:r>
            <a:endParaRPr lang="en-US" altLang="en-US" sz="3200" b="1" dirty="0" smtClean="0">
              <a:latin typeface="Arial Narrow" pitchFamily="34" charset="0"/>
              <a:cs typeface="Arial" pitchFamily="34" charset="0"/>
            </a:endParaRPr>
          </a:p>
          <a:p>
            <a:pPr lvl="1" algn="just" eaLnBrk="1" hangingPunct="1"/>
            <a:r>
              <a:rPr lang="en-US" altLang="en-US" sz="3200" dirty="0" smtClean="0">
                <a:latin typeface="Arial Narrow" pitchFamily="34" charset="0"/>
                <a:cs typeface="Arial" pitchFamily="34" charset="0"/>
              </a:rPr>
              <a:t>Local lesions of skin (The most common)</a:t>
            </a:r>
          </a:p>
          <a:p>
            <a:pPr lvl="1" algn="just" eaLnBrk="1" hangingPunct="1"/>
            <a:r>
              <a:rPr lang="en-US" altLang="en-US" sz="3200" dirty="0" smtClean="0">
                <a:latin typeface="Arial Narrow" pitchFamily="34" charset="0"/>
                <a:cs typeface="Arial" pitchFamily="34" charset="0"/>
              </a:rPr>
              <a:t>Deep abscesses (metastatic)</a:t>
            </a:r>
          </a:p>
          <a:p>
            <a:pPr lvl="1" algn="just" eaLnBrk="1" hangingPunct="1"/>
            <a:r>
              <a:rPr lang="en-US" altLang="en-US" sz="3200" dirty="0" smtClean="0">
                <a:latin typeface="Arial Narrow" pitchFamily="34" charset="0"/>
                <a:cs typeface="Arial" pitchFamily="34" charset="0"/>
              </a:rPr>
              <a:t>Systemic infections</a:t>
            </a:r>
            <a:endParaRPr lang="en-US" altLang="en-US" sz="3200" b="1" dirty="0" smtClean="0">
              <a:latin typeface="Arial Narrow" pitchFamily="34" charset="0"/>
              <a:cs typeface="Arial" pitchFamily="34" charset="0"/>
            </a:endParaRPr>
          </a:p>
          <a:p>
            <a:pPr marL="514350" indent="-514350" algn="just" eaLnBrk="1" hangingPunct="1">
              <a:buFont typeface="Calibri" pitchFamily="34" charset="0"/>
              <a:buAutoNum type="alphaUcPeriod"/>
            </a:pPr>
            <a:r>
              <a:rPr lang="en-US" altLang="en-US" sz="3200" b="1" dirty="0" smtClean="0">
                <a:solidFill>
                  <a:srgbClr val="FF0000"/>
                </a:solidFill>
                <a:latin typeface="Arial Narrow" pitchFamily="34" charset="0"/>
                <a:cs typeface="Arial" pitchFamily="34" charset="0"/>
              </a:rPr>
              <a:t>Toxin mediated</a:t>
            </a:r>
          </a:p>
          <a:p>
            <a:pPr lvl="1" algn="just" eaLnBrk="1" hangingPunct="1"/>
            <a:r>
              <a:rPr lang="en-US" altLang="en-US" sz="3200" dirty="0" smtClean="0">
                <a:latin typeface="Arial Narrow" pitchFamily="34" charset="0"/>
                <a:cs typeface="Arial" pitchFamily="34" charset="0"/>
              </a:rPr>
              <a:t>Food poisoning</a:t>
            </a:r>
          </a:p>
          <a:p>
            <a:pPr lvl="1" algn="just" eaLnBrk="1" hangingPunct="1"/>
            <a:r>
              <a:rPr lang="en-US" altLang="en-US" sz="3200" dirty="0" smtClean="0">
                <a:latin typeface="Arial Narrow" pitchFamily="34" charset="0"/>
                <a:cs typeface="Arial" pitchFamily="34" charset="0"/>
              </a:rPr>
              <a:t>Toxic shock syndrome (TSS)</a:t>
            </a:r>
          </a:p>
          <a:p>
            <a:pPr lvl="1" algn="just" eaLnBrk="1" hangingPunct="1"/>
            <a:r>
              <a:rPr lang="en-US" altLang="en-US" sz="3200" dirty="0" smtClean="0">
                <a:latin typeface="Arial Narrow" pitchFamily="34" charset="0"/>
                <a:cs typeface="Arial" pitchFamily="34" charset="0"/>
              </a:rPr>
              <a:t>Scalded skin syndrome (SSSS) </a:t>
            </a:r>
            <a:endParaRPr lang="en-US" altLang="en-US" sz="3200" b="1" dirty="0" smtClean="0">
              <a:latin typeface="Arial Narrow" pitchFamily="34" charset="0"/>
              <a:cs typeface="Arial" pitchFamily="34" charset="0"/>
            </a:endParaRPr>
          </a:p>
          <a:p>
            <a:pPr lvl="1" algn="just" eaLnBrk="1" hangingPunct="1"/>
            <a:endParaRPr lang="en-US" altLang="en-US" sz="3200" dirty="0" smtClean="0">
              <a:latin typeface="Arial Narrow" pitchFamily="34" charset="0"/>
              <a:cs typeface="Arial" pitchFamily="34" charset="0"/>
            </a:endParaRPr>
          </a:p>
        </p:txBody>
      </p:sp>
      <p:sp>
        <p:nvSpPr>
          <p:cNvPr id="2048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0486" name="Slide Number Placeholder 4"/>
          <p:cNvSpPr>
            <a:spLocks noGrp="1"/>
          </p:cNvSpPr>
          <p:nvPr>
            <p:ph type="sldNum" sz="quarter" idx="12"/>
          </p:nvPr>
        </p:nvSpPr>
        <p:spPr bwMode="auto">
          <a:noFill/>
          <a:ln>
            <a:miter lim="800000"/>
            <a:headEnd/>
            <a:tailEnd/>
          </a:ln>
        </p:spPr>
        <p:txBody>
          <a:bodyPr/>
          <a:lstStyle/>
          <a:p>
            <a:fld id="{5C028234-18EA-4BC0-AAEA-E4E344A5C911}" type="slidenum">
              <a:rPr lang="ar-SA" altLang="en-US" smtClean="0"/>
              <a:pPr/>
              <a:t>67</a:t>
            </a:fld>
            <a:endParaRPr lang="ar-SA" altLang="en-US"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0" y="76200"/>
            <a:ext cx="9144000" cy="685800"/>
          </a:xfrm>
        </p:spPr>
        <p:txBody>
          <a:bodyPr/>
          <a:lstStyle/>
          <a:p>
            <a:pPr eaLnBrk="1" hangingPunct="1"/>
            <a:r>
              <a:rPr lang="en-US" altLang="en-US" sz="4200" b="1" dirty="0" smtClean="0">
                <a:solidFill>
                  <a:srgbClr val="002060"/>
                </a:solidFill>
                <a:latin typeface="Arial Narrow" pitchFamily="34" charset="0"/>
                <a:cs typeface="Times New Roman" pitchFamily="18" charset="0"/>
              </a:rPr>
              <a:t>1. Skin lesions/superficial infections</a:t>
            </a:r>
            <a:endParaRPr lang="en-US" altLang="en-US" sz="4200" dirty="0" smtClean="0">
              <a:solidFill>
                <a:srgbClr val="002060"/>
              </a:solidFill>
              <a:latin typeface="Arial Narrow" pitchFamily="34" charset="0"/>
              <a:cs typeface="Times New Roman" pitchFamily="18" charset="0"/>
            </a:endParaRPr>
          </a:p>
        </p:txBody>
      </p:sp>
      <p:sp>
        <p:nvSpPr>
          <p:cNvPr id="21507" name="Rectangle 3"/>
          <p:cNvSpPr>
            <a:spLocks noGrp="1" noChangeArrowheads="1"/>
          </p:cNvSpPr>
          <p:nvPr>
            <p:ph idx="1"/>
          </p:nvPr>
        </p:nvSpPr>
        <p:spPr>
          <a:xfrm>
            <a:off x="228600" y="838200"/>
            <a:ext cx="8610600" cy="5486400"/>
          </a:xfrm>
        </p:spPr>
        <p:txBody>
          <a:bodyPr/>
          <a:lstStyle/>
          <a:p>
            <a:pPr algn="just" eaLnBrk="1" hangingPunct="1">
              <a:lnSpc>
                <a:spcPts val="3500"/>
              </a:lnSpc>
            </a:pPr>
            <a:r>
              <a:rPr lang="en-US" altLang="en-US" sz="2800" b="1" dirty="0" smtClean="0">
                <a:solidFill>
                  <a:srgbClr val="FF0000"/>
                </a:solidFill>
                <a:latin typeface="Arial Narrow" pitchFamily="34" charset="0"/>
                <a:cs typeface="Arial" pitchFamily="34" charset="0"/>
              </a:rPr>
              <a:t>Pustules, Boils and Abscesses</a:t>
            </a:r>
          </a:p>
          <a:p>
            <a:pPr algn="just" eaLnBrk="1" hangingPunct="1">
              <a:lnSpc>
                <a:spcPts val="3500"/>
              </a:lnSpc>
            </a:pPr>
            <a:r>
              <a:rPr lang="en-US" altLang="en-US" sz="2800" b="1" dirty="0" smtClean="0">
                <a:solidFill>
                  <a:srgbClr val="FF0000"/>
                </a:solidFill>
                <a:latin typeface="Arial Narrow" pitchFamily="34" charset="0"/>
                <a:cs typeface="Arial" pitchFamily="34" charset="0"/>
              </a:rPr>
              <a:t>Furuncles</a:t>
            </a:r>
            <a:r>
              <a:rPr lang="en-US" altLang="en-US" sz="2800" dirty="0" smtClean="0">
                <a:solidFill>
                  <a:srgbClr val="FF0000"/>
                </a:solidFill>
                <a:latin typeface="Arial Narrow" pitchFamily="34" charset="0"/>
                <a:cs typeface="Arial" pitchFamily="34" charset="0"/>
              </a:rPr>
              <a:t> </a:t>
            </a:r>
            <a:r>
              <a:rPr lang="en-US" altLang="en-US" sz="2800" dirty="0" smtClean="0">
                <a:latin typeface="Arial Narrow" pitchFamily="34" charset="0"/>
                <a:cs typeface="Arial" pitchFamily="34" charset="0"/>
              </a:rPr>
              <a:t>(infection of hair follicle)</a:t>
            </a:r>
          </a:p>
          <a:p>
            <a:pPr algn="just" eaLnBrk="1" hangingPunct="1">
              <a:lnSpc>
                <a:spcPts val="3500"/>
              </a:lnSpc>
            </a:pPr>
            <a:r>
              <a:rPr lang="en-US" altLang="en-US" sz="2800" b="1" dirty="0" smtClean="0">
                <a:solidFill>
                  <a:srgbClr val="FF0000"/>
                </a:solidFill>
                <a:latin typeface="Arial Narrow" pitchFamily="34" charset="0"/>
                <a:cs typeface="Arial" pitchFamily="34" charset="0"/>
              </a:rPr>
              <a:t>Carbuncles</a:t>
            </a:r>
            <a:r>
              <a:rPr lang="en-US" altLang="en-US" sz="2800" dirty="0" smtClean="0">
                <a:solidFill>
                  <a:srgbClr val="FF0000"/>
                </a:solidFill>
                <a:latin typeface="Arial Narrow" pitchFamily="34" charset="0"/>
                <a:cs typeface="Arial" pitchFamily="34" charset="0"/>
              </a:rPr>
              <a:t> </a:t>
            </a:r>
            <a:r>
              <a:rPr lang="en-US" altLang="en-US" sz="2800" dirty="0" smtClean="0">
                <a:latin typeface="Arial Narrow" pitchFamily="34" charset="0"/>
                <a:cs typeface="Arial" pitchFamily="34" charset="0"/>
              </a:rPr>
              <a:t>(infection of several hair follicles)</a:t>
            </a:r>
          </a:p>
          <a:p>
            <a:pPr algn="just" eaLnBrk="1" hangingPunct="1">
              <a:lnSpc>
                <a:spcPts val="3500"/>
              </a:lnSpc>
            </a:pPr>
            <a:r>
              <a:rPr lang="en-US" altLang="en-US" sz="2800" b="1" dirty="0" smtClean="0">
                <a:solidFill>
                  <a:srgbClr val="FF0000"/>
                </a:solidFill>
                <a:latin typeface="Arial Narrow" pitchFamily="34" charset="0"/>
                <a:cs typeface="Arial" pitchFamily="34" charset="0"/>
              </a:rPr>
              <a:t>Impetigo: </a:t>
            </a:r>
            <a:r>
              <a:rPr lang="en-US" altLang="en-US" sz="2800" dirty="0" smtClean="0">
                <a:latin typeface="Arial Narrow" pitchFamily="34" charset="0"/>
                <a:cs typeface="Arial" pitchFamily="34" charset="0"/>
              </a:rPr>
              <a:t>Skin lesion with blisters </a:t>
            </a:r>
            <a:r>
              <a:rPr lang="ar-SA" altLang="en-US" sz="2800" dirty="0" smtClean="0">
                <a:latin typeface="Arial Narrow" pitchFamily="34" charset="0"/>
              </a:rPr>
              <a:t> بثور </a:t>
            </a:r>
            <a:r>
              <a:rPr lang="en-US" altLang="en-US" sz="2800" dirty="0" smtClean="0">
                <a:latin typeface="Arial Narrow" pitchFamily="34" charset="0"/>
                <a:cs typeface="Arial" pitchFamily="34" charset="0"/>
              </a:rPr>
              <a:t>that break and become covered with crusting </a:t>
            </a:r>
            <a:r>
              <a:rPr lang="ar-SA" altLang="en-US" sz="2800" dirty="0" smtClean="0">
                <a:latin typeface="Arial Narrow" pitchFamily="34" charset="0"/>
              </a:rPr>
              <a:t>تقشر)</a:t>
            </a:r>
            <a:r>
              <a:rPr lang="en-US" altLang="en-US" sz="2800" dirty="0" smtClean="0">
                <a:latin typeface="Arial Narrow" pitchFamily="34" charset="0"/>
                <a:cs typeface="Arial" pitchFamily="34" charset="0"/>
              </a:rPr>
              <a:t>) exudates</a:t>
            </a:r>
          </a:p>
          <a:p>
            <a:pPr algn="just" eaLnBrk="1" hangingPunct="1">
              <a:lnSpc>
                <a:spcPts val="3500"/>
              </a:lnSpc>
            </a:pPr>
            <a:r>
              <a:rPr lang="en-US" altLang="en-US" sz="2800" b="1" dirty="0" smtClean="0">
                <a:solidFill>
                  <a:srgbClr val="FF0000"/>
                </a:solidFill>
                <a:latin typeface="Arial Narrow" pitchFamily="34" charset="0"/>
                <a:cs typeface="Arial" pitchFamily="34" charset="0"/>
              </a:rPr>
              <a:t>Wound infections </a:t>
            </a:r>
            <a:r>
              <a:rPr lang="en-US" altLang="en-US" sz="2800" b="1" dirty="0" smtClean="0">
                <a:solidFill>
                  <a:srgbClr val="0070C0"/>
                </a:solidFill>
                <a:latin typeface="Arial Narrow" pitchFamily="34" charset="0"/>
                <a:cs typeface="Arial" pitchFamily="34" charset="0"/>
              </a:rPr>
              <a:t>(Hospital acquired)</a:t>
            </a:r>
          </a:p>
          <a:p>
            <a:pPr lvl="1" algn="just" eaLnBrk="1" hangingPunct="1">
              <a:lnSpc>
                <a:spcPts val="3500"/>
              </a:lnSpc>
            </a:pPr>
            <a:r>
              <a:rPr lang="en-US" altLang="en-US" dirty="0" smtClean="0">
                <a:latin typeface="Arial Narrow" pitchFamily="34" charset="0"/>
                <a:cs typeface="Arial" pitchFamily="34" charset="0"/>
              </a:rPr>
              <a:t>Progressive appearance of swelling and pain in a surgical wound after about 2 days from the surgery</a:t>
            </a:r>
          </a:p>
          <a:p>
            <a:pPr algn="just" eaLnBrk="1" hangingPunct="1">
              <a:lnSpc>
                <a:spcPts val="3500"/>
              </a:lnSpc>
            </a:pPr>
            <a:r>
              <a:rPr lang="en-US" altLang="en-US" sz="2800" b="1" dirty="0" smtClean="0">
                <a:solidFill>
                  <a:srgbClr val="FF0000"/>
                </a:solidFill>
                <a:latin typeface="Arial Narrow" pitchFamily="34" charset="0"/>
                <a:cs typeface="Arial" pitchFamily="34" charset="0"/>
              </a:rPr>
              <a:t>Conjunctivitis</a:t>
            </a:r>
            <a:r>
              <a:rPr lang="en-US" altLang="en-US" sz="2800" b="1" dirty="0" smtClean="0">
                <a:latin typeface="Arial Narrow" pitchFamily="34" charset="0"/>
                <a:cs typeface="Arial" pitchFamily="34" charset="0"/>
              </a:rPr>
              <a:t> </a:t>
            </a:r>
            <a:r>
              <a:rPr lang="en-US" altLang="en-US" sz="2800" b="1" dirty="0" smtClean="0">
                <a:solidFill>
                  <a:srgbClr val="0070C0"/>
                </a:solidFill>
                <a:latin typeface="Arial Narrow" pitchFamily="34" charset="0"/>
                <a:cs typeface="Arial" pitchFamily="34" charset="0"/>
              </a:rPr>
              <a:t>(Pink eye)</a:t>
            </a:r>
          </a:p>
          <a:p>
            <a:pPr lvl="1" algn="just" eaLnBrk="1" hangingPunct="1">
              <a:lnSpc>
                <a:spcPts val="3500"/>
              </a:lnSpc>
            </a:pPr>
            <a:r>
              <a:rPr lang="en-US" altLang="en-US" dirty="0" smtClean="0">
                <a:latin typeface="Arial Narrow" pitchFamily="34" charset="0"/>
                <a:cs typeface="Arial" pitchFamily="34" charset="0"/>
              </a:rPr>
              <a:t>Inflammation of the conjunctiva (the outermost layer of the eye and the inner surface of the eyelids)</a:t>
            </a:r>
          </a:p>
        </p:txBody>
      </p:sp>
      <p:sp>
        <p:nvSpPr>
          <p:cNvPr id="21509" name="Footer Placeholder 7"/>
          <p:cNvSpPr>
            <a:spLocks noGrp="1"/>
          </p:cNvSpPr>
          <p:nvPr>
            <p:ph type="ftr" sz="quarter" idx="11"/>
          </p:nvPr>
        </p:nvSpPr>
        <p:spPr bwMode="auto">
          <a:noFill/>
          <a:ln>
            <a:miter lim="800000"/>
            <a:headEnd/>
            <a:tailEnd/>
          </a:ln>
        </p:spPr>
        <p:txBody>
          <a:bodyPr/>
          <a:lstStyle/>
          <a:p>
            <a:endParaRPr lang="ar-SA" altLang="en-US" smtClean="0"/>
          </a:p>
        </p:txBody>
      </p:sp>
      <p:sp>
        <p:nvSpPr>
          <p:cNvPr id="21510" name="Slide Number Placeholder 6"/>
          <p:cNvSpPr>
            <a:spLocks noGrp="1"/>
          </p:cNvSpPr>
          <p:nvPr>
            <p:ph type="sldNum" sz="quarter" idx="12"/>
          </p:nvPr>
        </p:nvSpPr>
        <p:spPr bwMode="auto">
          <a:noFill/>
          <a:ln>
            <a:miter lim="800000"/>
            <a:headEnd/>
            <a:tailEnd/>
          </a:ln>
        </p:spPr>
        <p:txBody>
          <a:bodyPr/>
          <a:lstStyle/>
          <a:p>
            <a:fld id="{5A3CBFAC-48DB-407D-92C1-42A368A2D535}" type="slidenum">
              <a:rPr lang="ar-SA" altLang="en-US" smtClean="0"/>
              <a:pPr/>
              <a:t>68</a:t>
            </a:fld>
            <a:endParaRPr lang="ar-SA" altLang="en-US" smtClean="0"/>
          </a:p>
        </p:txBody>
      </p:sp>
      <p:sp>
        <p:nvSpPr>
          <p:cNvPr id="21511" name="AutoShape 5" descr="data:image/jpeg;base64,/9j/4AAQSkZJRgABAQAAAQABAAD/2wCEAAkGBhQSERQUEhQVFBUWGBoZFRgVFxcYGBwYGBoYGhgaFhccHCYeGBokGhgXIC8gIycpLCwsFyAxNTAqNSYrLCkBCQoKDgwOGg8PGiofHxwsLCkpKSksKSkpKSwpKSksLCwsKSwpKSkpLCwpKSwpKSksKSksLCwsLCkpKSksLCwsLP/AABEIANMA7wMBIgACEQEDEQH/xAAaAAACAwEBAAAAAAAAAAAAAAADBAECBgUA/8QAPRAAAQIEAgcGBQMEAQQDAAAAAQARAgMhMUFRBBJhcYGR8AUHobHB0QYTIjJSFOHxFRckQiNicoKiMzRD/8QAGgEAAgMBAQAAAAAAAAAAAAAAAgMAAQQFBv/EACkRAAICAQMDAwQDAQAAAAAAAAABAhEDBBIhMTNRE0FxIiMyUhRCYaH/2gAMAwEAAhEDEQA/AOd8I/CErSpEMUQAiADnVztxXag7spN6FzSgs5bHH2Re7Y/4l8PMGu391r4ZdHobVrQj93StRqMkckkmdbHji4ptGK/tvIxAGdF493EjJuA23W1jrelqUDjLicUHVBZtWjs5pU3OJy55rP8Aycv7DfTh4Mb/AG60cYVtUbWfyUf27kXDNQWrvbf5LXzIHrrU2PV8ht2FJ6WDQVADmgrkSNrghq3srWpzfsX6UPBwoO7bRycOQxtxQj3eaPraux/ttvWt0d2pxO/AYeKsS1KN1i3TIXqcy/sy1ih4Mn/bjR+hydSO7aRS3LrBayXAQRer9HLJWlC16PtS3q837ML0cfgyf9tdHw8lSDu4kYgclsQS1WriEpDpQdn3IXqs/wCzLWGHgzf9tdHxAHBSO7TR+gtZHE7Xb2zRIa164IP5mf8AZk9CHgyA7tNHy8AoPdlo+zktixwQ4p7EbePWCr+Zn/ZlejDwY+Z3baOC1Hwoh/23kY+S20Q2VD+KBMy4IZa3P7SZPQg/Yxkzu9kBrF6GlkrF8ByXiGWzmtrNhoUrFC1CVI67Ol+TAlgh4MjM+BpIy5JaL4MldBauZilJ0TlaIa3M/wCzM08UV7HIk/Akkj9kQ/AErqFafs8gwjkDkcN9iunoOixREMKHaCRfDAb056jP7SY+OLHVtGI/t1K6CND3aSsxuIW6n6HCCObZfskp80B68VmlqtSn+RbwwatIyJ7v5EN25JeZ8DyHw5LRaVpcNapI6ZSlVa1Gpf8AZivTgcaL4Iks9OSzfxN2PLkQtCA5arbVu49IYLHfGUbjc3mt+hzZp5kpStGfNCKjaNp3bQk6INUF6F8sGFq35rZTAAxwAw5BvHgyyPdp/wDVDUcAO9n2dVZbSKEAuQ5bEXoaAmj33PtStUvuyNON/SheGVZ31sPflcqkWjgGpI1hYO3Ijp0aMF6OxNy+77cmplRCkzi5oAaPmbC5sGwtyWah1t8g4A8dATTYA1HYUf1UzdHEULloQMYqEeVWc1ojCAWLlgai1SXHANeiXOs5oTsNv5uVfTgvqChJoNjPi/70wxRp0FHiqcQHdgpJoPpJwdhFgfe74pGdBHrOB/2nW5nrkhaDR0REWGGzhl7qgdi4v4KZEBMNcebMLZIglOz18XwscEtou6KwygQ9Dg+Q8v5SQ0Rpjil2p1ai6WuKDFnZsBdDmQByPK/V1L4okZclBDRTAQVOoAGs3gN/V1MIB5YbUpxCsKAqmCqiGMBuXRVkLiABjjZ222QYxhh06Owrg90uTUjDZxS2MSBRDh1mkdIYxbeKfnTBVJzoXLmiFIqSEo4r78UnOFSn50dtjuudPis3EJ2NcmXIdbsOZCxhi2EMa1yJtUYPZdyPtACEs1XsCGGAZ+sliZMyJwYXcONjG43K8falxESOti3uTqkTG4tcnW7Q7chgBMR9Vk+1fiKbFWAasB/2N2xZMTYRMNa7/BDjgYgMGKKEFHl8gzk5cHH1THHCDFHFrVep3jrNd6ToJgD4DNOaDFo8mExajxnOJoRkWuTfFCmRxzrDVhdg/oMUU5buIifpgrkLfNMRAFTguP8AHGiakqEYliVstA0GGWKXxO1ZbvG+wcPNbNHGsiMGTM5ul0NH3ZTCNGFbswzb1OexbXVf6iA42ve4Bam9Y7uvh/xuAarO/B1tIJlWAa1TZthxPjVZNV3ZfJ1Mf4oFEGNTgXJZ9tNw8d68YRUlgKPFbnWzsG2ouvUEBizB7838EHSNYwgQ1cVanF86JNh9QM2InBq0eh52xPAL0uWDVj9LEFyYXsSN2O2qtKl6o1SSTsYUvWtOPqigEmoYbanBq53oor6jLIhiegY5uTTccavmg6QwvQ7Cd1kQzhCC5FM32B7bRZB0yQIw4ILihBBtsyzZC+S48ESp2sWo1bMb+G1MS5VGf+dp9qLmyJZBJjph9LgOM29F1IJoEPnSp68EEki5A500DVBbWisNZnAuRmB6qZUskkkvS3GuObqJhJq1d4A4F7Kv6hoiwsKgDN8roSKy5NQKHP0UQkgl+QrQeaFBHqsMz64ZosLF8cL7aoQgUyoPhW+HqjgtVVJFjl4KIg3hyVe5CJwyxQtWm7+PdTMiBB64pczcAlMYik6AGKv7YV6zQJ8dN/7q8yZ6peadYBAkDICRd1y58X0tk7kbSn50yhHVlztIyToKjNkPaExJpRNTdGEV0poMNzZdKCyOUmmJiIfoxu3IGlaM8JfgV1IoUCYKFFHK7Ckc7RJAuakZrqyiubG8Lb0/JKcpWzk5k93I7LiWO7xT9A4LXy1kO8QfQOHmujo39xCl1NL3ZzG0XawZrmmBwK2Uw1cAkYkCtLBjXBqLGd2cY/TbWG72C2ZiGJ8RjuOQKx6p/dl8ndxr6EWjmuwhIYYVJw4uEeVFrAE7akMeAsyCwbE0wofEseK9KLPStXegd7v6AZpCCaF9PmmEuDZqNhjS5vbBA0eaIphMLiFiS4rrGuN+K6B1YiKPcgn7XFG5IMsGAsRDAHPGxvb+ExS4ou0XmSRHDFCTTJnpkMxRUgkarAWFsqeN0yIDR657doL71EIf7ajPfkcf4S2RS9hcEg1od5I9x+y9LBJrVsb4uNwqrzpb4EFz9tc9laqs2MQiEFy72D0aj5WvRVQQOdOYH/YQj6qdP+yiVE4EWbPQPe/JRMkkmEGJwzEMQ5LZXDtd9tkETzrCHY5cvq1scLqSXAceQ82XrVsAeYFeFfJRrMzA1y5urka0JBiG0nBVimgUhDnWYscq1Swv8LxRir2t4IelHVhdwDVsXtS3BAnTRCRCKmIl3e7Y7FQ1zxv1iq6Mm2y0c7LbTCuCR0eO520pgbpnSZjwm2OfGgxwSmjw4bH2VF/EK5pbeAkejD+dMvdLzZnjbcmpkYFfHgFz5kWdMhjkkJAyBEs6TmQvtTkQ6frFBMFao0ImTo8DJoQl2wQYf4RYZxrtGPgrYpcEzZm3al4orjqisK9dbVPyi+2qiRGJ6RB111VM6IKKRJzsvSgxFaLRBox58dqx2XCsh3iD6Bw81tIYVjO8b7Bw811NIqyI566mh7tg+jYANavM5MtgCwelxbwZ7LHd2g/xhw8qeq2UU2oGq9cvXBlztX3pfJ6HF+CJhawN8CH6ZejBD53+09FeimuxL7kSGbt/9TXLGqQmGLytIOsHOwPU3cg7MaI5lGIDWbFgIcK7XVYJYJNmyoaXFG2OiCW0IGWVi+w1smXYLKyJMWZe18t9UWF8RS9QxGdkCTNa+LVBLNga8n3I8rWIeKEA5YN7qFOyIy1a22C+zP3VYw+Nq2rXLndGjhBCBpUwahI4e6iIjnztMNbULM+YcFj5osmWCa7H9HOJZU/TQnVjc2YOzOblsMPBXgiMJGAPi1OFkc4v3H2q4DyoAYzXYKCp5W9kt8w/MiFXhrq0DHfvCPJn6zGxLOK2dJRgmKOOGr0cZA12GmCRw0CrstFEDESRV6cRgd7q0uJnc2IqcB70VZcVnZyA177PCu1TERT9vEcHS27GLwCnVoA/7vXm6H8mkR97fVTl5qPmUe7PgwGCpPmmz3p6+StLyWznRzoi7Z3vZUmmrWbxTcAA1gKCw9WSGjxEmLJ/BHsoQ2WND1ghRBHIZANgc6+vsgQuRWdNZtqv80Uwr4JGbNaJrsX65L0M5rpm0UmdCUauzi9AntUZrnQ6SAHy65+yT0ntQlwOrXVrG2GjoaVpoAouVHphJLKkUWZ2ep9EGONuPPH2To4a6i5NGl7J0r5ksHEUPD9lle8f7Bw812vhaMtMBwY8ari94/2jh5ro6TuI5ElUzud3ZP6a7UGw81s4YbRBsw2HAZ0WO7t4v8cXwstfHDYsL7t2xcrWP70vk9BiX0ItDFCCSx/fceXFMAeGHlwSEcWrEfpJBxpQ0YscPZMfqHZs24+6z3wG4hZMNBsqKin/AEnxTAtRxwr/AAlfmWz2jzOFkaCbY+noUSkLcWDgkNQsMm4VIwN1aLSYoaCExUq1OsVaOIPWhGNuLeCBMgfK1cK78cEdlpX1Goo3cD+D0yEYrFnBv/HJQIzYeXil9Plu+G9sLUxRpq7LUeaGtLglwBpkQhMUQ1SHvQORQPtLpbt2EQtqxAhq++x81yJpmO7iLEa2sKXxFP3VYoo44vqYkUxNcGY9B1rnkTjVEjicWnY7o5hMOtG5tq3OeOSYkUgc0IsCBnRscECCQxENTQtfwOCvp0RhGw2NwTYjMN7rG1YbJI+o7nB2i5pvCF8vWJdyQSMht8fVR8x46UALQ5tbjWqmVM1o2GeNcXKTtaCBiGpFmBo1HO3G6FOADVcnDgW9EzLIaIgmuL2anRQDDaxoHNa4AeKqyzm6b92rCcaXDYPfJDlyyGAH83LAb/BPy4HtCammVudlSdAAaPe+9G5gNCU4ZL0f28K+yLNlNsdBiiofDmgQmRw9LJERHPelZU6pPJN6VKc1xZeg7NxABpZb8bj7mV3YGOcYqWz/AIV/mQww1s1b+a6OjQwapBhYs/FdOXJgiIBAL2sHLck9OPsFZkf14J+nb45q5e5pkPKnqurpfYUETkBjf2fOyp2f2VDDM/5iYh/r+L/9WZVtxETk4qx/4b0YwyzEf9jTcBdZ/vH+wcPNbdliO8b7Bw80/S9xHOu5Wdfu7nto3LZz2LXwzAB5Zt1h7LH938H+NublkHotSXDFy1MGH8rkax3ml8npMHbQ3GXYOx2YcckvFPIIBqHZsNh8cVeXOBz6x23QtMjELXwBA224rNHqO9hqHSYTgSBfIZ7k1BF9N3o4z2LjnSdVoiwBvjqvRnZOS9IGqIrilt+T2TdtgtIYhnDHrcUSYHML4Yjnbh4pTVBZj0Az3R5BMWDkFWlZUo+4czDQCm1h5PtQ4hrA61RsNqYFRpETtCb34L0RYNDS1SMc9qKqdCxcgxR0B1Wq1RTE0reygaNU0hcE1obbWsvRRxQwUNsPqIcVFrGqBJmTI4zFNDZ6oYUyAqy0tLb/AKWnK/8AA0zR/wDYkth9TcsX2IM/RCWrEQSC2TNWLxtknBCSwhYCrA7xeqky74E0B4f7Z1wSV1CsS0J4YIvyJucNozw5bEEQF4gPuN2NWN65roDR9rkY43zSk2P/AJYQMscLs59VG7VBImKFq2rZnBpcjDEBA0mJ2a7l+VQrxx/Ti9efLKvFChm2NzUtuq1LJG2upbXB4D6hiz4FtrOhTIg1PHmiicSYiw3WAerJeIu+PQS3dggIy9UnPi24+Z805Mgu6Vmh2dHERIUjlua4osqyuZWR6xUTWDI9wraX/TggV62IMUUUBby3hHlzev2RAQQX63IozphbbFIdLYgkOzPuDU4qk6a/PE5llE/R6uGb9klNmkX6oPYLXGSYmcTQdk6ZrwMbw0PoVl+8f7Bw80/2Lpf/ADgPSIEeoSHeN9g4ea3abuI5UlUzrd3pbRjuH8HktYZTfUH23fksf8Bwg6MKta614LAOSRg9SuRrO9L5PR4O2gcgnVOFxh5YK2lQxfLJgActqvYkXrhR22lVhGsHch6swNNoxpRCcwktjhc7/F1mQ0q7u9jcEgtXx3o8ieHMIocAbYY8bOk5ukMdYe4tl1dRBG5ERBNas3hlxTopPks6jVIAc3fzo2xLHSIpURIYghtlc9yV7QeIPKiiBIIsH9jiEQQmOEmIA0xDGiLakrTLT9n7nR0abFEwFWF/QnAbEbSZrCgqcaODse52LhCcYSNlmbp6J6fFrAapIiYNWvKuHoi4aBcVZ0YJBLtCIi2AIu9zd8eCS/VtqQhoonaIg0amBqEgdNjcARNlhU45fwr6NrGKJzV6ub441TnJNcAqPPJ3pcQDsQ+NXGY8FzYppMf1GhJPjRuuKtARA9y7Ptd87lWpua5t14JKKUebJ0zTWgig1b3Z71JbfRClERMYqPWz5iow6zQ9LgBuRzbc/gl5ulQmPVgBYBiTYGhcG1abUX+l9OC/aeniw+mKwL0q7k180j2fMLObsbo2kyQbs2OfD2VYRUkY2t0EM5buSqroXETxE2ozCjeNSpmzHOzb7Ym/NDjjADOAq6/WNGWd9SUejg5dBImOpHV03MnEgUpXDxdc+ZC8We3jVEkqFMPh4oU6B+CPqsP4Q4p9Gz5qqBYOAr3z2VUrpE8BEoi91DMzSRiuVpmkhB0rSS7BG7K7PinRl3bPYtWPH7mbLmSQb4a0OKKcIz9sI8TQBLd4v2Dh5rZSJIghaEMFje8b7Rw810dN3Ec1y3Ss6XwJCTo307BVamRpJIAiDNSmVP4Wc7uw0h9g3LSs0QpVsMjiMSuVq+9L5PSYO2i8cL0ApjlmAKUVJksHd5FvGiMYOG4vVUsdpwwfmsdDRbVFa1Aq9+CpCCHbHrimYoHwtu5JcTXNQwqHqeexErIe+fWocsQL0fKjJiGaGY+PtuS2qWoXzx8WVv1ADG4N2qR7I2myBopYiPiHpVWly2yB2APx3IXzAR9PEnq6mGcDStL416dUky7K6doesAcaVts4it2UaLAxAAjHMPhcX/dHimatBjhXyKHHOpYA2vfhwT030BGJsx+txtbNUOlDEttwrZ2SM+KY2qCa325bslFYYRSuLG71p7K2kyD82ODVJiODge2WF0tAHBYGg1iLBmve6HInRtXgDW5xXpgBYRVAxavDP0QppFMtDGCLiEkFgXbmlIdIJD28t6rOlvd+NfJDmFqDrp1UqfQGwkUYZ/epfxVRNp11kha7moYZE7leMi3W9LaaKbI193XRUGLHJUdrZoURv1bJXQuwkUSBFMVzVLxoqAkTOnLnz5rJmM8kpNkP6p0EmzPkdIFoWimZGwo5fhmtjoWjwy4RDDYLkdkSBCHxK68qJaXJdDlzk2xl1i+8X7IeHmtlCVi+8b7Rw81r0z+4gI9Ts93g/wAfgMlptRqEPXju2UNFl+70/wCPa7eIWpmbHHlv22AXJ1a+9L5PS4e2iI5ZYswPri1nUXNXrg2GDq0yG22tGwamzFRFCRDzseSzDSny6bNpNSlC72bqjpuKOhfC6CYn6brmiSKBSJ8JpEGIeuatqDjXwS88EOckOPSQ33A2trP40fimVZLHJc9qEkHB7eqWnaW0THC5BFsN/wC6rBpIOOOIrwQ9K0R/tNeuQRRVMHcdWLS4WgFYtYCtPThReeGIPdqlmp0VxJUpr1PWCtLnRwuAzEYkhnsQzPxRt2UpHSmTzCHA1sGsdpIpvUiZS7tuSErSQAzknNwH9bK4mjbk3hsQMm4Pra2G6rZ7VMce+mxAjiozcHQootvilE3BJ0wgUFvDal4ZhYZ2t6Kfmg2VoWajckVgsDFE7F3LUcHp2V3YKJkvW2AVAb1Uwwq5uwUDiipiTgobHxRoYL8Oipigo+z2QWShfUVDCyYigohiXU7+vBWmU0A+SgToGT8QYJDSY6+CONtmfIlQ52YXhuulAVzux4PoO9dWCBakuTjy6hISsb3ij6Bw81tAFi+8Q/QOHmtum/NFR6nY7vT/AI/Actm1aeXMBscKPl06yvwBGP04rkOOxaaVBbZR/wCMqLl6vvS+T0mH8EGNSDlQY5uqxGrCrYU8Mwphiz3Z2x3qhipVsAHWahtg5kWIxvh02SpHZ6XqNhu3si3ZnpaleGy6XihIcUbquQRpFHo5gz5hJTZAOHpQeDlNB8gC/C2ToM6M1dhV6WbJsEyKoVIVjlbeVuYUmPAu/TNgogOZGzBejlg7ETAsqJhFPMeFF6ZNGJAw6wQ4hnbD+UIxNtCiQNhjD1ZlOti9urJeAmrqTF4qUTcFjnsM+fl6oY0gnI+XW5V1ttd6rMjoweu9mU2k3DMkbgjUAxOND1ilJUaZhiy4pbXIaYeSBd69XzV4oeKWE84Md6vrki3ghoOy8VTemIC81KA9WQYCQXJ4Be+dehJtQsHz81TiUTHEHYOqzGuvQxHcQl507BRIFsmZFfrcuTpU2u7rzTWkaSIYQDvKW7K0f5s0DAVi3A0C04oc2Ys86RpOztF1ZcIZsTvKdEK9CFYrUkclkFYnvFP0Dh5rarFd4Z+kcPNadP3EXHqdX4ChH6aoy3v0VqA4DXb1x6yWX+Aj/j8ugtNfgNy5eq70j0mF/Qi0UYq/j1kgmjgVcY7dmfsiUF9/H2dBJocvWyQg2z0yBwQb7KdXK9CGBq424UttQdImVDkvgXVYYcXfy5I0gGy0wuHFX8+iqQ1s7Xr59Zq5iZiTXl0EAxEhm8/BkYLI+TQMK7L23Kk2UbVHWSsYvyPmqORTdQnp1ATxh459cQhQyqZ7vRWjJzPXovQxEnE5kdVVggopQBHXJDb+SR4K8QdxZsD4KCHudvtdWUUDWOFcuivQ8NpPlmvABr+KpHGxY7lCi8LcfdEEYSU2e3XkqGed/gq2WTckPiYNvorxHaR5Lk/rWx8V6HTrhX6bL9RHS+blQePEpeVphiJBBDHcGzCWOm7RsQzpt6o1DiqBeRHTmaQ/XklJ+lQi6QmaaRjU429UtHGZhDDlyUjh8i55kgkyeYoqVrYYrVdjaB8qCv3RVi9kh2P2XqNFFWLDYu1LTU10Rzck9wyCvOoCko0JIWM7wz9MPDzWzdYvvD+2Hh5rRp+4go9Tp/ARP6fOy0cUZFG351Wb+BZgGjhyACwqWWij0yD8w9KuPPBc/UxbyyPQYn9CJ19tMOr4qpip4CqXj0qDMXzFOKHHpMP5DmKpCi/AbkhmKOz2GzqqDFHz4eO3cgTNLhZtcPvugx6RC4+oA7DQnJGoMW5DJjGJfKnoqRx1D8Xv1dBmabDmDx2Kg0uHMfv15olBgbgxL4/wqO4bpkL9dCXqH68EOPS4SPuhA39Mr2PwVuQYfw56r7qTHklf1ELfcOZbfvQ4tID/AHB/T1KLYytyGtcPfepii3JMz4a/VD4cGVYp8JDGIEEVrwLKbGVuCStIhiH0xCIOQ8Bet6tjVUmVL1ckkkrk6R2dBFD/APJESITCH1fx1RYBmYWvUFB/p0sGsTwhiBS+sYiSLfiGAoIQjUAN7OpNnilRW22mGdKpSZpMLj6g8X21vtGYXLHZ0AJJjJFNWwNNapLVP1eCudFhihhgBJABhDEWipWjI1AXKY9MiAxbyQIpm11SV8NwxF4o2Dmjw2L0FLVKblfDMgEHXiLZxD26shc4oQ8wodY2G9X0aSYjCNaEGIOA9wbMMQWPJdA9jytSCDXLQAgfa9SDlsAcMWcYlen9kyozD/yRDVgEFDCKQiIA2u0ZQ+sJeRstL7HAbXivhapsulo2jwwWDbf3XIPYkk/7nCxhFiS4pS5AZmwsE1oPZUqCLWEZJYi8IDF3AAAYVsKJbbl7/wDAG7O3o8+EgkRAgVJBs41q/wDiQdxTspZuDsCTjNiJZgSYHA1YYAzQj/WEDbV0xH8OyIv/ANIh99oh/uAKUowFPF06MQTQRTRCzkB7Ob2tzHML02fDCBrRQwvQOQHLE0fYDyXEj+H9HJJ12GuIxD9GoCDCW1dW30gNkiyezJQkwS44xEYTrGKhckEF3ejFtwCbRVDsfa0kBzNlgM768LMaA3s6y3eCfph4LqaP8P6PAQRMisxcw1eYJkWs0NdZmOygZcn4+mAwAgvayfp19xBIx0ntKYAwjIAFFJ7Vm/mV5eXV2q+hrTZX+qTfzKse05v5leXle2Pguyh7TmfmVH9RmP8AcV5eU2x8ANuyf6jM/MqIu0Jn5FeXle2PglkHtCZ+Ruvfro/yK8vKbV4IT+uj/IqP18f5FeXlNq8EsgabH+RXjpsf5FeXlNq8EIGmR/kV79VF+RXl5TavBTPCfFmVP6uMWiK8vKpRXgAsNPj/ACKg9oTPyK8vINsfBR7+oTPyKk6fM/Iry8r2x8EI/qEz8ipHaEz8ivLytRj4IW/qcz8yp/qk38ypXkaivAR7+qTfzK8e1Jv5leXlNq8FEf1Sb+ZVJ+nRxQkRREjbvXl5XtRGf//Z"/>
          <p:cNvSpPr>
            <a:spLocks noChangeAspect="1" noChangeArrowheads="1"/>
          </p:cNvSpPr>
          <p:nvPr/>
        </p:nvSpPr>
        <p:spPr bwMode="auto">
          <a:xfrm>
            <a:off x="8923338" y="-144463"/>
            <a:ext cx="304800" cy="304801"/>
          </a:xfrm>
          <a:prstGeom prst="rect">
            <a:avLst/>
          </a:prstGeom>
          <a:noFill/>
          <a:ln w="9525">
            <a:noFill/>
            <a:miter lim="800000"/>
            <a:headEnd/>
            <a:tailEnd/>
          </a:ln>
        </p:spPr>
        <p:txBody>
          <a:bodyPr/>
          <a:lstStyle/>
          <a:p>
            <a:endParaRPr lang="ar-SA" altLang="en-US"/>
          </a:p>
        </p:txBody>
      </p:sp>
      <p:sp>
        <p:nvSpPr>
          <p:cNvPr id="21512" name="AutoShape 7" descr="data:image/jpeg;base64,/9j/4AAQSkZJRgABAQAAAQABAAD/2wCEAAkGBhQSERQUEhQVFBUWGBoZFRgVFxcYGBwYGBoYGhgaFhccHCYeGBokGhgXIC8gIycpLCwsFyAxNTAqNSYrLCkBCQoKDgwOGg8PGiofHxwsLCkpKSksKSkpKSwpKSksLCwsKSwpKSkpLCwpKSwpKSksKSksLCwsLCkpKSksLCwsLP/AABEIANMA7wMBIgACEQEDEQH/xAAaAAACAwEBAAAAAAAAAAAAAAADBAECBgUA/8QAPRAAAQIEAgcGBQMEAQQDAAAAAQARAgMhMUFRBBJhcYGR8AUHobHB0QYTIjJSFOHxFRckQiNicoKiMzRD/8QAGgEAAgMBAQAAAAAAAAAAAAAAAgMAAQQFBv/EACkRAAICAQMDAwQDAQAAAAAAAAABAhEDBBIhMTNRE0FxIiMyUhRCYaH/2gAMAwEAAhEDEQA/AOd8I/CErSpEMUQAiADnVztxXag7spN6FzSgs5bHH2Re7Y/4l8PMGu391r4ZdHobVrQj93StRqMkckkmdbHji4ptGK/tvIxAGdF493EjJuA23W1jrelqUDjLicUHVBZtWjs5pU3OJy55rP8Aycv7DfTh4Mb/AG60cYVtUbWfyUf27kXDNQWrvbf5LXzIHrrU2PV8ht2FJ6WDQVADmgrkSNrghq3srWpzfsX6UPBwoO7bRycOQxtxQj3eaPraux/ttvWt0d2pxO/AYeKsS1KN1i3TIXqcy/sy1ih4Mn/bjR+hydSO7aRS3LrBayXAQRer9HLJWlC16PtS3q837ML0cfgyf9tdHw8lSDu4kYgclsQS1WriEpDpQdn3IXqs/wCzLWGHgzf9tdHxAHBSO7TR+gtZHE7Xb2zRIa164IP5mf8AZk9CHgyA7tNHy8AoPdlo+zktixwQ4p7EbePWCr+Zn/ZlejDwY+Z3baOC1Hwoh/23kY+S20Q2VD+KBMy4IZa3P7SZPQg/Yxkzu9kBrF6GlkrF8ByXiGWzmtrNhoUrFC1CVI67Ol+TAlgh4MjM+BpIy5JaL4MldBauZilJ0TlaIa3M/wCzM08UV7HIk/Akkj9kQ/AErqFafs8gwjkDkcN9iunoOixREMKHaCRfDAb056jP7SY+OLHVtGI/t1K6CND3aSsxuIW6n6HCCObZfskp80B68VmlqtSn+RbwwatIyJ7v5EN25JeZ8DyHw5LRaVpcNapI6ZSlVa1Gpf8AZivTgcaL4Iks9OSzfxN2PLkQtCA5arbVu49IYLHfGUbjc3mt+hzZp5kpStGfNCKjaNp3bQk6INUF6F8sGFq35rZTAAxwAw5BvHgyyPdp/wDVDUcAO9n2dVZbSKEAuQ5bEXoaAmj33PtStUvuyNON/SheGVZ31sPflcqkWjgGpI1hYO3Ijp0aMF6OxNy+77cmplRCkzi5oAaPmbC5sGwtyWah1t8g4A8dATTYA1HYUf1UzdHEULloQMYqEeVWc1ojCAWLlgai1SXHANeiXOs5oTsNv5uVfTgvqChJoNjPi/70wxRp0FHiqcQHdgpJoPpJwdhFgfe74pGdBHrOB/2nW5nrkhaDR0REWGGzhl7qgdi4v4KZEBMNcebMLZIglOz18XwscEtou6KwygQ9Dg+Q8v5SQ0Rpjil2p1ai6WuKDFnZsBdDmQByPK/V1L4okZclBDRTAQVOoAGs3gN/V1MIB5YbUpxCsKAqmCqiGMBuXRVkLiABjjZ222QYxhh06Owrg90uTUjDZxS2MSBRDh1mkdIYxbeKfnTBVJzoXLmiFIqSEo4r78UnOFSn50dtjuudPis3EJ2NcmXIdbsOZCxhi2EMa1yJtUYPZdyPtACEs1XsCGGAZ+sliZMyJwYXcONjG43K8falxESOti3uTqkTG4tcnW7Q7chgBMR9Vk+1fiKbFWAasB/2N2xZMTYRMNa7/BDjgYgMGKKEFHl8gzk5cHH1THHCDFHFrVep3jrNd6ToJgD4DNOaDFo8mExajxnOJoRkWuTfFCmRxzrDVhdg/oMUU5buIifpgrkLfNMRAFTguP8AHGiakqEYliVstA0GGWKXxO1ZbvG+wcPNbNHGsiMGTM5ul0NH3ZTCNGFbswzb1OexbXVf6iA42ve4Bam9Y7uvh/xuAarO/B1tIJlWAa1TZthxPjVZNV3ZfJ1Mf4oFEGNTgXJZ9tNw8d68YRUlgKPFbnWzsG2ouvUEBizB7838EHSNYwgQ1cVanF86JNh9QM2InBq0eh52xPAL0uWDVj9LEFyYXsSN2O2qtKl6o1SSTsYUvWtOPqigEmoYbanBq53oor6jLIhiegY5uTTccavmg6QwvQ7Cd1kQzhCC5FM32B7bRZB0yQIw4ILihBBtsyzZC+S48ESp2sWo1bMb+G1MS5VGf+dp9qLmyJZBJjph9LgOM29F1IJoEPnSp68EEki5A500DVBbWisNZnAuRmB6qZUskkkvS3GuObqJhJq1d4A4F7Kv6hoiwsKgDN8roSKy5NQKHP0UQkgl+QrQeaFBHqsMz64ZosLF8cL7aoQgUyoPhW+HqjgtVVJFjl4KIg3hyVe5CJwyxQtWm7+PdTMiBB64pczcAlMYik6AGKv7YV6zQJ8dN/7q8yZ6peadYBAkDICRd1y58X0tk7kbSn50yhHVlztIyToKjNkPaExJpRNTdGEV0poMNzZdKCyOUmmJiIfoxu3IGlaM8JfgV1IoUCYKFFHK7Ckc7RJAuakZrqyiubG8Lb0/JKcpWzk5k93I7LiWO7xT9A4LXy1kO8QfQOHmujo39xCl1NL3ZzG0XawZrmmBwK2Uw1cAkYkCtLBjXBqLGd2cY/TbWG72C2ZiGJ8RjuOQKx6p/dl8ndxr6EWjmuwhIYYVJw4uEeVFrAE7akMeAsyCwbE0wofEseK9KLPStXegd7v6AZpCCaF9PmmEuDZqNhjS5vbBA0eaIphMLiFiS4rrGuN+K6B1YiKPcgn7XFG5IMsGAsRDAHPGxvb+ExS4ou0XmSRHDFCTTJnpkMxRUgkarAWFsqeN0yIDR657doL71EIf7ajPfkcf4S2RS9hcEg1od5I9x+y9LBJrVsb4uNwqrzpb4EFz9tc9laqs2MQiEFy72D0aj5WvRVQQOdOYH/YQj6qdP+yiVE4EWbPQPe/JRMkkmEGJwzEMQ5LZXDtd9tkETzrCHY5cvq1scLqSXAceQ82XrVsAeYFeFfJRrMzA1y5urka0JBiG0nBVimgUhDnWYscq1Swv8LxRir2t4IelHVhdwDVsXtS3BAnTRCRCKmIl3e7Y7FQ1zxv1iq6Mm2y0c7LbTCuCR0eO520pgbpnSZjwm2OfGgxwSmjw4bH2VF/EK5pbeAkejD+dMvdLzZnjbcmpkYFfHgFz5kWdMhjkkJAyBEs6TmQvtTkQ6frFBMFao0ImTo8DJoQl2wQYf4RYZxrtGPgrYpcEzZm3al4orjqisK9dbVPyi+2qiRGJ6RB111VM6IKKRJzsvSgxFaLRBox58dqx2XCsh3iD6Bw81tIYVjO8b7Bw811NIqyI566mh7tg+jYANavM5MtgCwelxbwZ7LHd2g/xhw8qeq2UU2oGq9cvXBlztX3pfJ6HF+CJhawN8CH6ZejBD53+09FeimuxL7kSGbt/9TXLGqQmGLytIOsHOwPU3cg7MaI5lGIDWbFgIcK7XVYJYJNmyoaXFG2OiCW0IGWVi+w1smXYLKyJMWZe18t9UWF8RS9QxGdkCTNa+LVBLNga8n3I8rWIeKEA5YN7qFOyIy1a22C+zP3VYw+Nq2rXLndGjhBCBpUwahI4e6iIjnztMNbULM+YcFj5osmWCa7H9HOJZU/TQnVjc2YOzOblsMPBXgiMJGAPi1OFkc4v3H2q4DyoAYzXYKCp5W9kt8w/MiFXhrq0DHfvCPJn6zGxLOK2dJRgmKOOGr0cZA12GmCRw0CrstFEDESRV6cRgd7q0uJnc2IqcB70VZcVnZyA177PCu1TERT9vEcHS27GLwCnVoA/7vXm6H8mkR97fVTl5qPmUe7PgwGCpPmmz3p6+StLyWznRzoi7Z3vZUmmrWbxTcAA1gKCw9WSGjxEmLJ/BHsoQ2WND1ghRBHIZANgc6+vsgQuRWdNZtqv80Uwr4JGbNaJrsX65L0M5rpm0UmdCUauzi9AntUZrnQ6SAHy65+yT0ntQlwOrXVrG2GjoaVpoAouVHphJLKkUWZ2ep9EGONuPPH2To4a6i5NGl7J0r5ksHEUPD9lle8f7Bw812vhaMtMBwY8ari94/2jh5ro6TuI5ElUzud3ZP6a7UGw81s4YbRBsw2HAZ0WO7t4v8cXwstfHDYsL7t2xcrWP70vk9BiX0ItDFCCSx/fceXFMAeGHlwSEcWrEfpJBxpQ0YscPZMfqHZs24+6z3wG4hZMNBsqKin/AEnxTAtRxwr/AAlfmWz2jzOFkaCbY+noUSkLcWDgkNQsMm4VIwN1aLSYoaCExUq1OsVaOIPWhGNuLeCBMgfK1cK78cEdlpX1Goo3cD+D0yEYrFnBv/HJQIzYeXil9Plu+G9sLUxRpq7LUeaGtLglwBpkQhMUQ1SHvQORQPtLpbt2EQtqxAhq++x81yJpmO7iLEa2sKXxFP3VYoo44vqYkUxNcGY9B1rnkTjVEjicWnY7o5hMOtG5tq3OeOSYkUgc0IsCBnRscECCQxENTQtfwOCvp0RhGw2NwTYjMN7rG1YbJI+o7nB2i5pvCF8vWJdyQSMht8fVR8x46UALQ5tbjWqmVM1o2GeNcXKTtaCBiGpFmBo1HO3G6FOADVcnDgW9EzLIaIgmuL2anRQDDaxoHNa4AeKqyzm6b92rCcaXDYPfJDlyyGAH83LAb/BPy4HtCammVudlSdAAaPe+9G5gNCU4ZL0f28K+yLNlNsdBiiofDmgQmRw9LJERHPelZU6pPJN6VKc1xZeg7NxABpZb8bj7mV3YGOcYqWz/AIV/mQww1s1b+a6OjQwapBhYs/FdOXJgiIBAL2sHLck9OPsFZkf14J+nb45q5e5pkPKnqurpfYUETkBjf2fOyp2f2VDDM/5iYh/r+L/9WZVtxETk4qx/4b0YwyzEf9jTcBdZ/vH+wcPNbdliO8b7Bw80/S9xHOu5Wdfu7nto3LZz2LXwzAB5Zt1h7LH938H+NublkHotSXDFy1MGH8rkax3ml8npMHbQ3GXYOx2YcckvFPIIBqHZsNh8cVeXOBz6x23QtMjELXwBA224rNHqO9hqHSYTgSBfIZ7k1BF9N3o4z2LjnSdVoiwBvjqvRnZOS9IGqIrilt+T2TdtgtIYhnDHrcUSYHML4Yjnbh4pTVBZj0Az3R5BMWDkFWlZUo+4czDQCm1h5PtQ4hrA61RsNqYFRpETtCb34L0RYNDS1SMc9qKqdCxcgxR0B1Wq1RTE0reygaNU0hcE1obbWsvRRxQwUNsPqIcVFrGqBJmTI4zFNDZ6oYUyAqy0tLb/AKWnK/8AA0zR/wDYkth9TcsX2IM/RCWrEQSC2TNWLxtknBCSwhYCrA7xeqky74E0B4f7Z1wSV1CsS0J4YIvyJucNozw5bEEQF4gPuN2NWN65roDR9rkY43zSk2P/AJYQMscLs59VG7VBImKFq2rZnBpcjDEBA0mJ2a7l+VQrxx/Ti9efLKvFChm2NzUtuq1LJG2upbXB4D6hiz4FtrOhTIg1PHmiicSYiw3WAerJeIu+PQS3dggIy9UnPi24+Z805Mgu6Vmh2dHERIUjlua4osqyuZWR6xUTWDI9wraX/TggV62IMUUUBby3hHlzev2RAQQX63IozphbbFIdLYgkOzPuDU4qk6a/PE5llE/R6uGb9klNmkX6oPYLXGSYmcTQdk6ZrwMbw0PoVl+8f7Bw80/2Lpf/ADgPSIEeoSHeN9g4ea3abuI5UlUzrd3pbRjuH8HktYZTfUH23fksf8Bwg6MKta614LAOSRg9SuRrO9L5PR4O2gcgnVOFxh5YK2lQxfLJgActqvYkXrhR22lVhGsHch6swNNoxpRCcwktjhc7/F1mQ0q7u9jcEgtXx3o8ieHMIocAbYY8bOk5ukMdYe4tl1dRBG5ERBNas3hlxTopPks6jVIAc3fzo2xLHSIpURIYghtlc9yV7QeIPKiiBIIsH9jiEQQmOEmIA0xDGiLakrTLT9n7nR0abFEwFWF/QnAbEbSZrCgqcaODse52LhCcYSNlmbp6J6fFrAapIiYNWvKuHoi4aBcVZ0YJBLtCIi2AIu9zd8eCS/VtqQhoonaIg0amBqEgdNjcARNlhU45fwr6NrGKJzV6ub441TnJNcAqPPJ3pcQDsQ+NXGY8FzYppMf1GhJPjRuuKtARA9y7Ptd87lWpua5t14JKKUebJ0zTWgig1b3Z71JbfRClERMYqPWz5iow6zQ9LgBuRzbc/gl5ulQmPVgBYBiTYGhcG1abUX+l9OC/aeniw+mKwL0q7k180j2fMLObsbo2kyQbs2OfD2VYRUkY2t0EM5buSqroXETxE2ozCjeNSpmzHOzb7Ym/NDjjADOAq6/WNGWd9SUejg5dBImOpHV03MnEgUpXDxdc+ZC8We3jVEkqFMPh4oU6B+CPqsP4Q4p9Gz5qqBYOAr3z2VUrpE8BEoi91DMzSRiuVpmkhB0rSS7BG7K7PinRl3bPYtWPH7mbLmSQb4a0OKKcIz9sI8TQBLd4v2Dh5rZSJIghaEMFje8b7Rw810dN3Ec1y3Ss6XwJCTo307BVamRpJIAiDNSmVP4Wc7uw0h9g3LSs0QpVsMjiMSuVq+9L5PSYO2i8cL0ApjlmAKUVJksHd5FvGiMYOG4vVUsdpwwfmsdDRbVFa1Aq9+CpCCHbHrimYoHwtu5JcTXNQwqHqeexErIe+fWocsQL0fKjJiGaGY+PtuS2qWoXzx8WVv1ADG4N2qR7I2myBopYiPiHpVWly2yB2APx3IXzAR9PEnq6mGcDStL416dUky7K6doesAcaVts4it2UaLAxAAjHMPhcX/dHimatBjhXyKHHOpYA2vfhwT030BGJsx+txtbNUOlDEttwrZ2SM+KY2qCa325bslFYYRSuLG71p7K2kyD82ODVJiODge2WF0tAHBYGg1iLBmve6HInRtXgDW5xXpgBYRVAxavDP0QppFMtDGCLiEkFgXbmlIdIJD28t6rOlvd+NfJDmFqDrp1UqfQGwkUYZ/epfxVRNp11kha7moYZE7leMi3W9LaaKbI193XRUGLHJUdrZoURv1bJXQuwkUSBFMVzVLxoqAkTOnLnz5rJmM8kpNkP6p0EmzPkdIFoWimZGwo5fhmtjoWjwy4RDDYLkdkSBCHxK68qJaXJdDlzk2xl1i+8X7IeHmtlCVi+8b7Rw81r0z+4gI9Ts93g/wAfgMlptRqEPXju2UNFl+70/wCPa7eIWpmbHHlv22AXJ1a+9L5PS4e2iI5ZYswPri1nUXNXrg2GDq0yG22tGwamzFRFCRDzseSzDSny6bNpNSlC72bqjpuKOhfC6CYn6brmiSKBSJ8JpEGIeuatqDjXwS88EOckOPSQ33A2trP40fimVZLHJc9qEkHB7eqWnaW0THC5BFsN/wC6rBpIOOOIrwQ9K0R/tNeuQRRVMHcdWLS4WgFYtYCtPThReeGIPdqlmp0VxJUpr1PWCtLnRwuAzEYkhnsQzPxRt2UpHSmTzCHA1sGsdpIpvUiZS7tuSErSQAzknNwH9bK4mjbk3hsQMm4Pra2G6rZ7VMce+mxAjiozcHQootvilE3BJ0wgUFvDal4ZhYZ2t6Kfmg2VoWajckVgsDFE7F3LUcHp2V3YKJkvW2AVAb1Uwwq5uwUDiipiTgobHxRoYL8Oipigo+z2QWShfUVDCyYigohiXU7+vBWmU0A+SgToGT8QYJDSY6+CONtmfIlQ52YXhuulAVzux4PoO9dWCBakuTjy6hISsb3ij6Bw81tAFi+8Q/QOHmtum/NFR6nY7vT/AI/Actm1aeXMBscKPl06yvwBGP04rkOOxaaVBbZR/wCMqLl6vvS+T0mH8EGNSDlQY5uqxGrCrYU8Mwphiz3Z2x3qhipVsAHWahtg5kWIxvh02SpHZ6XqNhu3si3ZnpaleGy6XihIcUbquQRpFHo5gz5hJTZAOHpQeDlNB8gC/C2ToM6M1dhV6WbJsEyKoVIVjlbeVuYUmPAu/TNgogOZGzBejlg7ETAsqJhFPMeFF6ZNGJAw6wQ4hnbD+UIxNtCiQNhjD1ZlOti9urJeAmrqTF4qUTcFjnsM+fl6oY0gnI+XW5V1ttd6rMjoweu9mU2k3DMkbgjUAxOND1ilJUaZhiy4pbXIaYeSBd69XzV4oeKWE84Md6vrki3ghoOy8VTemIC81KA9WQYCQXJ4Be+dehJtQsHz81TiUTHEHYOqzGuvQxHcQl507BRIFsmZFfrcuTpU2u7rzTWkaSIYQDvKW7K0f5s0DAVi3A0C04oc2Ys86RpOztF1ZcIZsTvKdEK9CFYrUkclkFYnvFP0Dh5rarFd4Z+kcPNadP3EXHqdX4ChH6aoy3v0VqA4DXb1x6yWX+Aj/j8ugtNfgNy5eq70j0mF/Qi0UYq/j1kgmjgVcY7dmfsiUF9/H2dBJocvWyQg2z0yBwQb7KdXK9CGBq424UttQdImVDkvgXVYYcXfy5I0gGy0wuHFX8+iqQ1s7Xr59Zq5iZiTXl0EAxEhm8/BkYLI+TQMK7L23Kk2UbVHWSsYvyPmqORTdQnp1ATxh459cQhQyqZ7vRWjJzPXovQxEnE5kdVVggopQBHXJDb+SR4K8QdxZsD4KCHudvtdWUUDWOFcuivQ8NpPlmvABr+KpHGxY7lCi8LcfdEEYSU2e3XkqGed/gq2WTckPiYNvorxHaR5Lk/rWx8V6HTrhX6bL9RHS+blQePEpeVphiJBBDHcGzCWOm7RsQzpt6o1DiqBeRHTmaQ/XklJ+lQi6QmaaRjU429UtHGZhDDlyUjh8i55kgkyeYoqVrYYrVdjaB8qCv3RVi9kh2P2XqNFFWLDYu1LTU10Rzck9wyCvOoCko0JIWM7wz9MPDzWzdYvvD+2Hh5rRp+4go9Tp/ARP6fOy0cUZFG351Wb+BZgGjhyACwqWWij0yD8w9KuPPBc/UxbyyPQYn9CJ19tMOr4qpip4CqXj0qDMXzFOKHHpMP5DmKpCi/AbkhmKOz2GzqqDFHz4eO3cgTNLhZtcPvugx6RC4+oA7DQnJGoMW5DJjGJfKnoqRx1D8Xv1dBmabDmDx2Kg0uHMfv15olBgbgxL4/wqO4bpkL9dCXqH68EOPS4SPuhA39Mr2PwVuQYfw56r7qTHklf1ELfcOZbfvQ4tID/AHB/T1KLYytyGtcPfepii3JMz4a/VD4cGVYp8JDGIEEVrwLKbGVuCStIhiH0xCIOQ8Bet6tjVUmVL1ckkkrk6R2dBFD/APJESITCH1fx1RYBmYWvUFB/p0sGsTwhiBS+sYiSLfiGAoIQjUAN7OpNnilRW22mGdKpSZpMLj6g8X21vtGYXLHZ0AJJjJFNWwNNapLVP1eCudFhihhgBJABhDEWipWjI1AXKY9MiAxbyQIpm11SV8NwxF4o2Dmjw2L0FLVKblfDMgEHXiLZxD26shc4oQ8wodY2G9X0aSYjCNaEGIOA9wbMMQWPJdA9jytSCDXLQAgfa9SDlsAcMWcYlen9kyozD/yRDVgEFDCKQiIA2u0ZQ+sJeRstL7HAbXivhapsulo2jwwWDbf3XIPYkk/7nCxhFiS4pS5AZmwsE1oPZUqCLWEZJYi8IDF3AAAYVsKJbbl7/wDAG7O3o8+EgkRAgVJBs41q/wDiQdxTspZuDsCTjNiJZgSYHA1YYAzQj/WEDbV0xH8OyIv/ANIh99oh/uAKUowFPF06MQTQRTRCzkB7Ob2tzHML02fDCBrRQwvQOQHLE0fYDyXEj+H9HJJ12GuIxD9GoCDCW1dW30gNkiyezJQkwS44xEYTrGKhckEF3ejFtwCbRVDsfa0kBzNlgM768LMaA3s6y3eCfph4LqaP8P6PAQRMisxcw1eYJkWs0NdZmOygZcn4+mAwAgvayfp19xBIx0ntKYAwjIAFFJ7Vm/mV5eXV2q+hrTZX+qTfzKse05v5leXle2Pguyh7TmfmVH9RmP8AcV5eU2x8ANuyf6jM/MqIu0Jn5FeXle2PglkHtCZ+Ruvfro/yK8vKbV4IT+uj/IqP18f5FeXlNq8EsgabH+RXjpsf5FeXlNq8EIGmR/kV79VF+RXl5TavBTPCfFmVP6uMWiK8vKpRXgAsNPj/ACKg9oTPyK8vINsfBR7+oTPyKk6fM/Iry8r2x8EI/qEz8ipHaEz8ivLytRj4IW/qcz8yp/qk38ypXkaivAR7+qTfzK8e1Jv5leXlNq8FEf1Sb+ZVJ+nRxQkRREjbvXl5XtRGf//Z"/>
          <p:cNvSpPr>
            <a:spLocks noChangeAspect="1" noChangeArrowheads="1"/>
          </p:cNvSpPr>
          <p:nvPr/>
        </p:nvSpPr>
        <p:spPr bwMode="auto">
          <a:xfrm>
            <a:off x="8923338" y="-144463"/>
            <a:ext cx="304800" cy="304801"/>
          </a:xfrm>
          <a:prstGeom prst="rect">
            <a:avLst/>
          </a:prstGeom>
          <a:noFill/>
          <a:ln w="9525">
            <a:noFill/>
            <a:miter lim="800000"/>
            <a:headEnd/>
            <a:tailEnd/>
          </a:ln>
        </p:spPr>
        <p:txBody>
          <a:bodyPr/>
          <a:lstStyle/>
          <a:p>
            <a:endParaRPr lang="ar-SA" alt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en-US" b="1" dirty="0" smtClean="0">
                <a:solidFill>
                  <a:srgbClr val="002060"/>
                </a:solidFill>
                <a:latin typeface="Arial Narrow" pitchFamily="34" charset="0"/>
                <a:cs typeface="Times New Roman" pitchFamily="18" charset="0"/>
              </a:rPr>
              <a:t>2. Deep abscesses</a:t>
            </a:r>
            <a:endParaRPr lang="en-US" altLang="en-US" dirty="0" smtClean="0">
              <a:solidFill>
                <a:srgbClr val="002060"/>
              </a:solidFill>
              <a:latin typeface="Arial Narrow" pitchFamily="34" charset="0"/>
              <a:cs typeface="Times New Roman" pitchFamily="18" charset="0"/>
            </a:endParaRPr>
          </a:p>
        </p:txBody>
      </p:sp>
      <p:sp>
        <p:nvSpPr>
          <p:cNvPr id="22531" name="Rectangle 3"/>
          <p:cNvSpPr>
            <a:spLocks noGrp="1" noChangeArrowheads="1"/>
          </p:cNvSpPr>
          <p:nvPr>
            <p:ph idx="1"/>
          </p:nvPr>
        </p:nvSpPr>
        <p:spPr>
          <a:xfrm>
            <a:off x="457200" y="1295400"/>
            <a:ext cx="8229600" cy="4830763"/>
          </a:xfrm>
        </p:spPr>
        <p:txBody>
          <a:bodyPr/>
          <a:lstStyle/>
          <a:p>
            <a:pPr algn="just" eaLnBrk="1" hangingPunct="1">
              <a:lnSpc>
                <a:spcPct val="150000"/>
              </a:lnSpc>
            </a:pPr>
            <a:r>
              <a:rPr lang="en-US" altLang="en-US" dirty="0" err="1" smtClean="0">
                <a:latin typeface="Arial Narrow" pitchFamily="34" charset="0"/>
                <a:cs typeface="Arial" pitchFamily="34" charset="0"/>
              </a:rPr>
              <a:t>Metastic</a:t>
            </a:r>
            <a:r>
              <a:rPr lang="en-US" altLang="en-US" dirty="0" smtClean="0">
                <a:latin typeface="Arial Narrow" pitchFamily="34" charset="0"/>
                <a:cs typeface="Arial" pitchFamily="34" charset="0"/>
              </a:rPr>
              <a:t> in any organ after Bacteremia</a:t>
            </a:r>
          </a:p>
          <a:p>
            <a:pPr algn="just" eaLnBrk="1" hangingPunct="1">
              <a:lnSpc>
                <a:spcPct val="150000"/>
              </a:lnSpc>
            </a:pPr>
            <a:r>
              <a:rPr lang="en-US" altLang="en-US" dirty="0" smtClean="0">
                <a:latin typeface="Arial Narrow" pitchFamily="34" charset="0"/>
                <a:cs typeface="Arial" pitchFamily="34" charset="0"/>
              </a:rPr>
              <a:t>Can be single or multiple</a:t>
            </a:r>
          </a:p>
          <a:p>
            <a:pPr algn="just" eaLnBrk="1" hangingPunct="1">
              <a:lnSpc>
                <a:spcPct val="150000"/>
              </a:lnSpc>
            </a:pPr>
            <a:r>
              <a:rPr lang="en-US" altLang="en-US" b="1" dirty="0" smtClean="0">
                <a:solidFill>
                  <a:srgbClr val="7030A0"/>
                </a:solidFill>
                <a:latin typeface="Arial Narrow" pitchFamily="34" charset="0"/>
                <a:cs typeface="Arial" pitchFamily="34" charset="0"/>
              </a:rPr>
              <a:t>Breast abscess </a:t>
            </a:r>
            <a:r>
              <a:rPr lang="en-US" altLang="en-US" dirty="0" smtClean="0">
                <a:latin typeface="Arial Narrow" pitchFamily="34" charset="0"/>
                <a:cs typeface="Arial" pitchFamily="34" charset="0"/>
              </a:rPr>
              <a:t>can occur in 1-3% of nursing mothers in </a:t>
            </a:r>
            <a:r>
              <a:rPr lang="en-US" altLang="en-US" dirty="0" err="1" smtClean="0">
                <a:latin typeface="Arial Narrow" pitchFamily="34" charset="0"/>
                <a:cs typeface="Arial" pitchFamily="34" charset="0"/>
              </a:rPr>
              <a:t>puerperium</a:t>
            </a:r>
            <a:r>
              <a:rPr lang="en-US" altLang="en-US" dirty="0" smtClean="0">
                <a:latin typeface="Arial Narrow" pitchFamily="34" charset="0"/>
                <a:cs typeface="Arial" pitchFamily="34" charset="0"/>
              </a:rPr>
              <a:t> </a:t>
            </a:r>
            <a:r>
              <a:rPr lang="ar-SA" altLang="en-US" dirty="0" smtClean="0">
                <a:latin typeface="Arial Narrow" pitchFamily="34" charset="0"/>
              </a:rPr>
              <a:t>(النفاس)</a:t>
            </a:r>
            <a:endParaRPr lang="en-US" altLang="en-US" dirty="0" smtClean="0">
              <a:latin typeface="Arial Narrow" pitchFamily="34" charset="0"/>
              <a:cs typeface="Arial" pitchFamily="34" charset="0"/>
            </a:endParaRPr>
          </a:p>
          <a:p>
            <a:pPr algn="just" eaLnBrk="1" hangingPunct="1">
              <a:lnSpc>
                <a:spcPct val="150000"/>
              </a:lnSpc>
            </a:pPr>
            <a:r>
              <a:rPr lang="en-US" altLang="en-US" dirty="0" smtClean="0">
                <a:latin typeface="Arial Narrow" pitchFamily="34" charset="0"/>
                <a:cs typeface="Arial" pitchFamily="34" charset="0"/>
              </a:rPr>
              <a:t>Can produce mild to severe disease</a:t>
            </a:r>
          </a:p>
          <a:p>
            <a:pPr algn="just" eaLnBrk="1" hangingPunct="1">
              <a:lnSpc>
                <a:spcPct val="150000"/>
              </a:lnSpc>
            </a:pPr>
            <a:r>
              <a:rPr lang="en-US" altLang="en-US" dirty="0" smtClean="0">
                <a:latin typeface="Arial Narrow" pitchFamily="34" charset="0"/>
                <a:cs typeface="Arial" pitchFamily="34" charset="0"/>
              </a:rPr>
              <a:t>Other sites - kidney, brain from septic foci in blood</a:t>
            </a:r>
          </a:p>
          <a:p>
            <a:pPr algn="just" eaLnBrk="1" hangingPunct="1">
              <a:lnSpc>
                <a:spcPct val="150000"/>
              </a:lnSpc>
            </a:pPr>
            <a:endParaRPr lang="en-US" altLang="en-US" b="1" dirty="0" smtClean="0">
              <a:latin typeface="Arial Narrow" pitchFamily="34" charset="0"/>
              <a:cs typeface="Arial" pitchFamily="34" charset="0"/>
            </a:endParaRPr>
          </a:p>
          <a:p>
            <a:pPr algn="just" eaLnBrk="1" hangingPunct="1">
              <a:lnSpc>
                <a:spcPct val="150000"/>
              </a:lnSpc>
            </a:pPr>
            <a:endParaRPr lang="en-US" altLang="en-US" dirty="0" smtClean="0">
              <a:latin typeface="Arial Narrow" pitchFamily="34" charset="0"/>
              <a:cs typeface="Arial" pitchFamily="34" charset="0"/>
            </a:endParaRPr>
          </a:p>
        </p:txBody>
      </p:sp>
      <p:sp>
        <p:nvSpPr>
          <p:cNvPr id="2253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2534" name="Slide Number Placeholder 4"/>
          <p:cNvSpPr>
            <a:spLocks noGrp="1"/>
          </p:cNvSpPr>
          <p:nvPr>
            <p:ph type="sldNum" sz="quarter" idx="12"/>
          </p:nvPr>
        </p:nvSpPr>
        <p:spPr bwMode="auto">
          <a:noFill/>
          <a:ln>
            <a:miter lim="800000"/>
            <a:headEnd/>
            <a:tailEnd/>
          </a:ln>
        </p:spPr>
        <p:txBody>
          <a:bodyPr/>
          <a:lstStyle/>
          <a:p>
            <a:fld id="{FDD7B548-F8FD-4456-88E3-1D18A93462CA}" type="slidenum">
              <a:rPr lang="ar-SA" altLang="en-US" smtClean="0"/>
              <a:pPr/>
              <a:t>69</a:t>
            </a:fld>
            <a:endParaRPr lang="ar-SA" alt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304800"/>
            <a:ext cx="8686800" cy="6248400"/>
          </a:xfrm>
        </p:spPr>
        <p:txBody>
          <a:bodyPr rtlCol="0">
            <a:noAutofit/>
          </a:bodyPr>
          <a:lstStyle/>
          <a:p>
            <a:pPr marL="514350" indent="-514350" algn="just" eaLnBrk="1" fontAlgn="auto" hangingPunct="1">
              <a:spcAft>
                <a:spcPts val="0"/>
              </a:spcAft>
              <a:buFont typeface="+mj-lt"/>
              <a:buAutoNum type="arabicPeriod" startAt="2"/>
              <a:defRPr/>
            </a:pPr>
            <a:r>
              <a:rPr lang="en-US" sz="3600" b="1" dirty="0" smtClean="0">
                <a:solidFill>
                  <a:srgbClr val="FF0000"/>
                </a:solidFill>
                <a:ea typeface="+mn-ea"/>
              </a:rPr>
              <a:t>Normal flora (</a:t>
            </a:r>
            <a:r>
              <a:rPr lang="en-US" sz="3600" b="1" dirty="0" err="1" smtClean="0">
                <a:solidFill>
                  <a:srgbClr val="FF0000"/>
                </a:solidFill>
                <a:ea typeface="+mn-ea"/>
              </a:rPr>
              <a:t>Commensals</a:t>
            </a:r>
            <a:r>
              <a:rPr lang="en-US" sz="3600" b="1" dirty="0" smtClean="0">
                <a:solidFill>
                  <a:srgbClr val="FF0000"/>
                </a:solidFill>
                <a:ea typeface="+mn-ea"/>
              </a:rPr>
              <a:t>)</a:t>
            </a:r>
          </a:p>
          <a:p>
            <a:pPr lvl="1" algn="just" eaLnBrk="1" fontAlgn="auto" hangingPunct="1">
              <a:spcAft>
                <a:spcPts val="0"/>
              </a:spcAft>
              <a:defRPr/>
            </a:pPr>
            <a:r>
              <a:rPr lang="en-US" sz="3000" dirty="0" smtClean="0">
                <a:ea typeface="+mn-ea"/>
              </a:rPr>
              <a:t>Present on the skin and mucous membrane</a:t>
            </a:r>
          </a:p>
          <a:p>
            <a:pPr lvl="1" algn="just" eaLnBrk="1" fontAlgn="auto" hangingPunct="1">
              <a:spcAft>
                <a:spcPts val="0"/>
              </a:spcAft>
              <a:defRPr/>
            </a:pPr>
            <a:r>
              <a:rPr lang="en-US" sz="3000" dirty="0" smtClean="0">
                <a:ea typeface="+mn-ea"/>
              </a:rPr>
              <a:t>May be </a:t>
            </a:r>
            <a:r>
              <a:rPr lang="en-US" sz="3000" b="1" dirty="0" smtClean="0">
                <a:solidFill>
                  <a:srgbClr val="002060"/>
                </a:solidFill>
                <a:ea typeface="+mn-ea"/>
              </a:rPr>
              <a:t>non-pathogen</a:t>
            </a:r>
            <a:r>
              <a:rPr lang="en-US" sz="3000" dirty="0" smtClean="0">
                <a:ea typeface="+mn-ea"/>
              </a:rPr>
              <a:t> or </a:t>
            </a:r>
            <a:r>
              <a:rPr lang="en-US" sz="3000" b="1" dirty="0" smtClean="0">
                <a:solidFill>
                  <a:srgbClr val="002060"/>
                </a:solidFill>
                <a:ea typeface="+mn-ea"/>
              </a:rPr>
              <a:t>opportunistic pathogen</a:t>
            </a:r>
          </a:p>
          <a:p>
            <a:pPr algn="just" eaLnBrk="1" fontAlgn="auto" hangingPunct="1">
              <a:spcAft>
                <a:spcPts val="0"/>
              </a:spcAft>
              <a:defRPr/>
            </a:pPr>
            <a:r>
              <a:rPr lang="en-US" sz="3600" b="1" u="sng" dirty="0" smtClean="0">
                <a:solidFill>
                  <a:srgbClr val="0070C0"/>
                </a:solidFill>
                <a:ea typeface="+mn-ea"/>
              </a:rPr>
              <a:t>2 types of Normal flora: </a:t>
            </a:r>
          </a:p>
          <a:p>
            <a:pPr marL="914400" lvl="1" indent="-514350" algn="just" eaLnBrk="1" fontAlgn="auto" hangingPunct="1">
              <a:spcAft>
                <a:spcPts val="0"/>
              </a:spcAft>
              <a:buFont typeface="+mj-lt"/>
              <a:buAutoNum type="arabicPeriod"/>
              <a:defRPr/>
            </a:pPr>
            <a:r>
              <a:rPr lang="en-US" sz="3200" b="1" dirty="0" smtClean="0">
                <a:solidFill>
                  <a:srgbClr val="7030A0"/>
                </a:solidFill>
                <a:ea typeface="+mn-ea"/>
              </a:rPr>
              <a:t>Resident flora</a:t>
            </a:r>
            <a:endParaRPr lang="en-US" sz="3200" dirty="0" smtClean="0">
              <a:solidFill>
                <a:srgbClr val="7030A0"/>
              </a:solidFill>
              <a:ea typeface="+mn-ea"/>
            </a:endParaRPr>
          </a:p>
          <a:p>
            <a:pPr marL="914400" lvl="1" indent="-514350" algn="just" eaLnBrk="1" fontAlgn="auto" hangingPunct="1">
              <a:spcAft>
                <a:spcPts val="0"/>
              </a:spcAft>
              <a:defRPr/>
            </a:pPr>
            <a:r>
              <a:rPr lang="en-US" dirty="0" smtClean="0">
                <a:ea typeface="+mn-ea"/>
              </a:rPr>
              <a:t>M.O. present in the region at a given age</a:t>
            </a:r>
          </a:p>
          <a:p>
            <a:pPr lvl="1" algn="just" eaLnBrk="1" fontAlgn="auto" hangingPunct="1">
              <a:spcAft>
                <a:spcPts val="0"/>
              </a:spcAft>
              <a:defRPr/>
            </a:pPr>
            <a:r>
              <a:rPr lang="en-US" i="1" dirty="0" smtClean="0">
                <a:ea typeface="+mn-ea"/>
              </a:rPr>
              <a:t>S. mutans </a:t>
            </a:r>
            <a:r>
              <a:rPr lang="en-US" dirty="0" smtClean="0">
                <a:ea typeface="+mn-ea"/>
              </a:rPr>
              <a:t>in oral cavity, </a:t>
            </a:r>
            <a:r>
              <a:rPr lang="en-US" i="1" dirty="0" smtClean="0">
                <a:ea typeface="+mn-ea"/>
              </a:rPr>
              <a:t>E. coli </a:t>
            </a:r>
            <a:r>
              <a:rPr lang="en-US" dirty="0" smtClean="0">
                <a:ea typeface="+mn-ea"/>
              </a:rPr>
              <a:t>in intestine</a:t>
            </a:r>
          </a:p>
          <a:p>
            <a:pPr marL="914400" lvl="1" indent="-514350" algn="just" eaLnBrk="1" fontAlgn="auto" hangingPunct="1">
              <a:spcAft>
                <a:spcPts val="0"/>
              </a:spcAft>
              <a:buFont typeface="+mj-lt"/>
              <a:buAutoNum type="arabicPeriod" startAt="2"/>
              <a:defRPr/>
            </a:pPr>
            <a:r>
              <a:rPr lang="en-US" sz="3200" b="1" dirty="0" smtClean="0">
                <a:solidFill>
                  <a:srgbClr val="7030A0"/>
                </a:solidFill>
                <a:ea typeface="+mn-ea"/>
              </a:rPr>
              <a:t>Transient flora</a:t>
            </a:r>
          </a:p>
          <a:p>
            <a:pPr marL="914400" lvl="1" indent="-514350" algn="just" eaLnBrk="1" fontAlgn="auto" hangingPunct="1">
              <a:spcAft>
                <a:spcPts val="0"/>
              </a:spcAft>
              <a:defRPr/>
            </a:pPr>
            <a:r>
              <a:rPr lang="en-US" altLang="en-US" noProof="1" smtClean="0"/>
              <a:t>Temporarily</a:t>
            </a:r>
          </a:p>
          <a:p>
            <a:pPr marL="914400" lvl="1" indent="-514350" algn="just" eaLnBrk="1" fontAlgn="auto" hangingPunct="1">
              <a:spcAft>
                <a:spcPts val="0"/>
              </a:spcAft>
              <a:defRPr/>
            </a:pPr>
            <a:r>
              <a:rPr lang="en-US" dirty="0" smtClean="0">
                <a:ea typeface="+mn-ea"/>
              </a:rPr>
              <a:t>M.O. is present only for hours to weeks</a:t>
            </a:r>
          </a:p>
          <a:p>
            <a:pPr marL="914400" lvl="1" indent="-514350" algn="just" eaLnBrk="1" fontAlgn="auto" hangingPunct="1">
              <a:spcAft>
                <a:spcPts val="0"/>
              </a:spcAft>
              <a:defRPr/>
            </a:pPr>
            <a:r>
              <a:rPr lang="en-US" i="1" dirty="0" smtClean="0">
                <a:ea typeface="+mn-ea"/>
              </a:rPr>
              <a:t>Streptococcus pyogenes </a:t>
            </a:r>
            <a:r>
              <a:rPr lang="en-US" dirty="0" smtClean="0">
                <a:ea typeface="+mn-ea"/>
              </a:rPr>
              <a:t>in throat</a:t>
            </a:r>
            <a:endParaRPr lang="en-US" dirty="0">
              <a:ea typeface="+mn-ea"/>
            </a:endParaRPr>
          </a:p>
        </p:txBody>
      </p:sp>
      <p:sp>
        <p:nvSpPr>
          <p:cNvPr id="25604"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25605" name="Slide Number Placeholder 3"/>
          <p:cNvSpPr>
            <a:spLocks noGrp="1"/>
          </p:cNvSpPr>
          <p:nvPr>
            <p:ph type="sldNum" sz="quarter" idx="12"/>
          </p:nvPr>
        </p:nvSpPr>
        <p:spPr bwMode="auto">
          <a:noFill/>
          <a:ln>
            <a:miter lim="800000"/>
            <a:headEnd/>
            <a:tailEnd/>
          </a:ln>
        </p:spPr>
        <p:txBody>
          <a:bodyPr/>
          <a:lstStyle/>
          <a:p>
            <a:fld id="{D3AC7CC6-F138-4453-AAB4-AE4538B0A6BD}" type="slidenum">
              <a:rPr lang="ar-SA" altLang="en-US" smtClean="0">
                <a:cs typeface="Calibri" pitchFamily="34" charset="0"/>
              </a:rPr>
              <a:pPr/>
              <a:t>7</a:t>
            </a:fld>
            <a:endParaRPr lang="ar-SA" altLang="en-US" smtClean="0">
              <a:cs typeface="Calibri" pitchFamily="34" charset="0"/>
            </a:endParaRPr>
          </a:p>
        </p:txBody>
      </p:sp>
    </p:spTree>
    <p:extLst>
      <p:ext uri="{BB962C8B-B14F-4D97-AF65-F5344CB8AC3E}">
        <p14:creationId xmlns:p14="http://schemas.microsoft.com/office/powerpoint/2010/main" val="19170607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609600" y="0"/>
            <a:ext cx="7848600" cy="1219200"/>
          </a:xfrm>
        </p:spPr>
        <p:txBody>
          <a:bodyPr/>
          <a:lstStyle/>
          <a:p>
            <a:pPr eaLnBrk="1" hangingPunct="1"/>
            <a:r>
              <a:rPr lang="en-US" altLang="en-US" sz="4800" b="1" dirty="0" smtClean="0">
                <a:solidFill>
                  <a:srgbClr val="002060"/>
                </a:solidFill>
                <a:latin typeface="Arial Narrow" pitchFamily="34" charset="0"/>
                <a:cs typeface="Times New Roman" pitchFamily="18" charset="0"/>
              </a:rPr>
              <a:t>3. Systemic Infections</a:t>
            </a:r>
            <a:endParaRPr lang="en-US" altLang="en-US" sz="4800" dirty="0" smtClean="0">
              <a:solidFill>
                <a:srgbClr val="002060"/>
              </a:solidFill>
              <a:latin typeface="Arial Narrow" pitchFamily="34" charset="0"/>
              <a:cs typeface="Times New Roman" pitchFamily="18" charset="0"/>
            </a:endParaRPr>
          </a:p>
        </p:txBody>
      </p:sp>
      <p:sp>
        <p:nvSpPr>
          <p:cNvPr id="23555" name="Rectangle 3"/>
          <p:cNvSpPr>
            <a:spLocks noGrp="1" noChangeArrowheads="1"/>
          </p:cNvSpPr>
          <p:nvPr>
            <p:ph idx="1"/>
          </p:nvPr>
        </p:nvSpPr>
        <p:spPr>
          <a:xfrm>
            <a:off x="304800" y="990600"/>
            <a:ext cx="8458200" cy="5562600"/>
          </a:xfrm>
        </p:spPr>
        <p:txBody>
          <a:bodyPr/>
          <a:lstStyle/>
          <a:p>
            <a:pPr algn="just" eaLnBrk="1" hangingPunct="1">
              <a:lnSpc>
                <a:spcPts val="4200"/>
              </a:lnSpc>
            </a:pPr>
            <a:r>
              <a:rPr lang="en-US" altLang="en-US" b="1" dirty="0" err="1" smtClean="0">
                <a:solidFill>
                  <a:srgbClr val="FF0000"/>
                </a:solidFill>
                <a:latin typeface="Arial Narrow" pitchFamily="34" charset="0"/>
                <a:cs typeface="Arial" pitchFamily="34" charset="0"/>
              </a:rPr>
              <a:t>Osteomyelitis</a:t>
            </a:r>
            <a:r>
              <a:rPr lang="en-US" altLang="en-US" b="1" dirty="0" smtClean="0">
                <a:solidFill>
                  <a:srgbClr val="FF0000"/>
                </a:solidFill>
                <a:latin typeface="Arial Narrow" pitchFamily="34" charset="0"/>
                <a:cs typeface="Arial" pitchFamily="34" charset="0"/>
              </a:rPr>
              <a:t>, septic arthritis</a:t>
            </a:r>
          </a:p>
          <a:p>
            <a:pPr lvl="2" algn="just" eaLnBrk="1" hangingPunct="1">
              <a:lnSpc>
                <a:spcPts val="4200"/>
              </a:lnSpc>
            </a:pPr>
            <a:r>
              <a:rPr lang="en-US" altLang="en-US" sz="3200" dirty="0" smtClean="0">
                <a:latin typeface="Arial Narrow" pitchFamily="34" charset="0"/>
                <a:cs typeface="Arial" pitchFamily="34" charset="0"/>
              </a:rPr>
              <a:t>Either </a:t>
            </a:r>
            <a:r>
              <a:rPr lang="en-US" altLang="en-US" sz="3200" dirty="0" err="1" smtClean="0">
                <a:latin typeface="Arial Narrow" pitchFamily="34" charset="0"/>
                <a:cs typeface="Arial" pitchFamily="34" charset="0"/>
              </a:rPr>
              <a:t>hematogenous</a:t>
            </a:r>
            <a:r>
              <a:rPr lang="en-US" altLang="en-US" sz="3200" dirty="0" smtClean="0">
                <a:latin typeface="Arial Narrow" pitchFamily="34" charset="0"/>
                <a:cs typeface="Arial" pitchFamily="34" charset="0"/>
              </a:rPr>
              <a:t> or traumatic</a:t>
            </a:r>
          </a:p>
          <a:p>
            <a:pPr algn="just" eaLnBrk="1" hangingPunct="1">
              <a:lnSpc>
                <a:spcPts val="4200"/>
              </a:lnSpc>
            </a:pPr>
            <a:r>
              <a:rPr lang="en-US" altLang="en-US" b="1" dirty="0" smtClean="0">
                <a:solidFill>
                  <a:srgbClr val="FF0000"/>
                </a:solidFill>
                <a:latin typeface="Arial Narrow" pitchFamily="34" charset="0"/>
                <a:cs typeface="Arial" pitchFamily="34" charset="0"/>
              </a:rPr>
              <a:t>Acute bacterial </a:t>
            </a:r>
            <a:r>
              <a:rPr lang="en-US" altLang="en-US" b="1" dirty="0" err="1" smtClean="0">
                <a:solidFill>
                  <a:srgbClr val="FF0000"/>
                </a:solidFill>
                <a:latin typeface="Arial Narrow" pitchFamily="34" charset="0"/>
                <a:cs typeface="Arial" pitchFamily="34" charset="0"/>
              </a:rPr>
              <a:t>endocarditis</a:t>
            </a:r>
            <a:endParaRPr lang="en-US" altLang="en-US" b="1" dirty="0" smtClean="0">
              <a:solidFill>
                <a:srgbClr val="FF0000"/>
              </a:solidFill>
              <a:latin typeface="Arial Narrow" pitchFamily="34" charset="0"/>
              <a:cs typeface="Arial" pitchFamily="34" charset="0"/>
            </a:endParaRPr>
          </a:p>
          <a:p>
            <a:pPr algn="just" eaLnBrk="1" hangingPunct="1">
              <a:lnSpc>
                <a:spcPts val="4200"/>
              </a:lnSpc>
            </a:pPr>
            <a:r>
              <a:rPr lang="en-US" altLang="en-US" b="1" dirty="0" smtClean="0">
                <a:solidFill>
                  <a:srgbClr val="FF0000"/>
                </a:solidFill>
                <a:latin typeface="Arial Narrow" pitchFamily="34" charset="0"/>
                <a:cs typeface="Arial" pitchFamily="34" charset="0"/>
              </a:rPr>
              <a:t>Bacteremia/</a:t>
            </a:r>
            <a:r>
              <a:rPr lang="en-US" altLang="en-US" b="1" dirty="0" err="1" smtClean="0">
                <a:solidFill>
                  <a:srgbClr val="FF0000"/>
                </a:solidFill>
                <a:latin typeface="Arial Narrow" pitchFamily="34" charset="0"/>
                <a:cs typeface="Arial" pitchFamily="34" charset="0"/>
              </a:rPr>
              <a:t>Septicaemia</a:t>
            </a:r>
            <a:r>
              <a:rPr lang="en-US" altLang="en-US" b="1" dirty="0" smtClean="0">
                <a:solidFill>
                  <a:srgbClr val="FF0000"/>
                </a:solidFill>
                <a:latin typeface="Arial Narrow" pitchFamily="34" charset="0"/>
                <a:cs typeface="Arial" pitchFamily="34" charset="0"/>
              </a:rPr>
              <a:t> (IV drug users)</a:t>
            </a:r>
          </a:p>
          <a:p>
            <a:pPr lvl="1" algn="just" eaLnBrk="1" hangingPunct="1">
              <a:lnSpc>
                <a:spcPts val="4200"/>
              </a:lnSpc>
            </a:pPr>
            <a:r>
              <a:rPr lang="en-US" altLang="en-US" i="1" dirty="0" smtClean="0">
                <a:latin typeface="Arial Narrow" pitchFamily="34" charset="0"/>
                <a:cs typeface="Arial" pitchFamily="34" charset="0"/>
              </a:rPr>
              <a:t>S. aureus </a:t>
            </a:r>
            <a:r>
              <a:rPr lang="en-US" altLang="en-US" dirty="0" smtClean="0">
                <a:latin typeface="Arial Narrow" pitchFamily="34" charset="0"/>
                <a:cs typeface="Arial" pitchFamily="34" charset="0"/>
              </a:rPr>
              <a:t>is the most common cause of G + </a:t>
            </a:r>
            <a:r>
              <a:rPr lang="en-US" altLang="en-US" dirty="0" err="1" smtClean="0">
                <a:latin typeface="Arial Narrow" pitchFamily="34" charset="0"/>
                <a:cs typeface="Arial" pitchFamily="34" charset="0"/>
              </a:rPr>
              <a:t>bacteremia</a:t>
            </a:r>
            <a:endParaRPr lang="en-US" altLang="en-US" dirty="0" smtClean="0">
              <a:latin typeface="Arial Narrow" pitchFamily="34" charset="0"/>
              <a:cs typeface="Arial" pitchFamily="34" charset="0"/>
            </a:endParaRPr>
          </a:p>
          <a:p>
            <a:pPr lvl="1" algn="just" eaLnBrk="1" hangingPunct="1">
              <a:lnSpc>
                <a:spcPts val="4200"/>
              </a:lnSpc>
            </a:pPr>
            <a:r>
              <a:rPr lang="en-US" altLang="en-US" dirty="0" smtClean="0">
                <a:latin typeface="Arial Narrow" pitchFamily="34" charset="0"/>
                <a:cs typeface="Arial" pitchFamily="34" charset="0"/>
              </a:rPr>
              <a:t>Commonly in hospital strains</a:t>
            </a:r>
          </a:p>
          <a:p>
            <a:pPr algn="just" eaLnBrk="1" hangingPunct="1">
              <a:lnSpc>
                <a:spcPts val="4200"/>
              </a:lnSpc>
            </a:pPr>
            <a:r>
              <a:rPr lang="en-US" altLang="en-US" b="1" dirty="0" smtClean="0">
                <a:solidFill>
                  <a:srgbClr val="FF0000"/>
                </a:solidFill>
                <a:latin typeface="Arial Narrow" pitchFamily="34" charset="0"/>
                <a:cs typeface="Arial" pitchFamily="34" charset="0"/>
              </a:rPr>
              <a:t>UTI</a:t>
            </a:r>
          </a:p>
          <a:p>
            <a:pPr algn="just" eaLnBrk="1" hangingPunct="1">
              <a:lnSpc>
                <a:spcPts val="4200"/>
              </a:lnSpc>
            </a:pPr>
            <a:r>
              <a:rPr lang="en-US" altLang="en-US" b="1" dirty="0" smtClean="0">
                <a:solidFill>
                  <a:srgbClr val="FF0000"/>
                </a:solidFill>
                <a:latin typeface="Arial Narrow" pitchFamily="34" charset="0"/>
                <a:cs typeface="Arial" pitchFamily="34" charset="0"/>
              </a:rPr>
              <a:t>Staphylococcal pneumonia (Post viral)</a:t>
            </a:r>
          </a:p>
          <a:p>
            <a:pPr algn="just" eaLnBrk="1" hangingPunct="1">
              <a:lnSpc>
                <a:spcPts val="4200"/>
              </a:lnSpc>
            </a:pPr>
            <a:r>
              <a:rPr lang="en-US" altLang="en-US" b="1" dirty="0" smtClean="0">
                <a:solidFill>
                  <a:srgbClr val="FF0000"/>
                </a:solidFill>
                <a:latin typeface="Arial Narrow" pitchFamily="34" charset="0"/>
                <a:cs typeface="Arial" pitchFamily="34" charset="0"/>
              </a:rPr>
              <a:t>Meningitis</a:t>
            </a:r>
          </a:p>
        </p:txBody>
      </p:sp>
      <p:sp>
        <p:nvSpPr>
          <p:cNvPr id="2355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3558" name="Slide Number Placeholder 4"/>
          <p:cNvSpPr>
            <a:spLocks noGrp="1"/>
          </p:cNvSpPr>
          <p:nvPr>
            <p:ph type="sldNum" sz="quarter" idx="12"/>
          </p:nvPr>
        </p:nvSpPr>
        <p:spPr bwMode="auto">
          <a:noFill/>
          <a:ln>
            <a:miter lim="800000"/>
            <a:headEnd/>
            <a:tailEnd/>
          </a:ln>
        </p:spPr>
        <p:txBody>
          <a:bodyPr/>
          <a:lstStyle/>
          <a:p>
            <a:fld id="{C9934CEE-C713-4E3B-BE55-FCA5AFE71848}" type="slidenum">
              <a:rPr lang="ar-SA" altLang="en-US" smtClean="0"/>
              <a:pPr/>
              <a:t>70</a:t>
            </a:fld>
            <a:endParaRPr lang="ar-SA" altLang="en-US"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4638"/>
            <a:ext cx="8229600" cy="715962"/>
          </a:xfrm>
        </p:spPr>
        <p:txBody>
          <a:bodyPr/>
          <a:lstStyle/>
          <a:p>
            <a:pPr eaLnBrk="1" hangingPunct="1"/>
            <a:r>
              <a:rPr lang="en-US" altLang="en-US" sz="4800" b="1" dirty="0" smtClean="0">
                <a:solidFill>
                  <a:srgbClr val="002060"/>
                </a:solidFill>
                <a:latin typeface="Arial Narrow" pitchFamily="34" charset="0"/>
                <a:cs typeface="Times New Roman" pitchFamily="18" charset="0"/>
              </a:rPr>
              <a:t>B. Toxin mediated diseases</a:t>
            </a:r>
            <a:endParaRPr lang="en-US" altLang="en-US" sz="4800" dirty="0" smtClean="0">
              <a:solidFill>
                <a:srgbClr val="002060"/>
              </a:solidFill>
              <a:latin typeface="Arial Narrow" pitchFamily="34" charset="0"/>
              <a:cs typeface="Times New Roman" pitchFamily="18" charset="0"/>
            </a:endParaRPr>
          </a:p>
        </p:txBody>
      </p:sp>
      <p:sp>
        <p:nvSpPr>
          <p:cNvPr id="24579" name="Rectangle 3"/>
          <p:cNvSpPr>
            <a:spLocks noGrp="1" noChangeArrowheads="1"/>
          </p:cNvSpPr>
          <p:nvPr>
            <p:ph idx="1"/>
          </p:nvPr>
        </p:nvSpPr>
        <p:spPr>
          <a:xfrm>
            <a:off x="228600" y="914400"/>
            <a:ext cx="8763000" cy="5638800"/>
          </a:xfrm>
        </p:spPr>
        <p:txBody>
          <a:bodyPr/>
          <a:lstStyle/>
          <a:p>
            <a:pPr marL="514350" indent="-514350" algn="just" eaLnBrk="1" hangingPunct="1">
              <a:lnSpc>
                <a:spcPct val="150000"/>
              </a:lnSpc>
              <a:buFont typeface="Calibri" pitchFamily="34" charset="0"/>
              <a:buAutoNum type="arabicPeriod"/>
            </a:pPr>
            <a:r>
              <a:rPr lang="en-US" altLang="en-US" b="1" dirty="0" smtClean="0">
                <a:solidFill>
                  <a:srgbClr val="FF0000"/>
                </a:solidFill>
                <a:latin typeface="Arial Narrow" pitchFamily="34" charset="0"/>
                <a:cs typeface="Arial" pitchFamily="34" charset="0"/>
              </a:rPr>
              <a:t> Staphylococcal food poisoning</a:t>
            </a:r>
          </a:p>
          <a:p>
            <a:pPr algn="just" eaLnBrk="1" hangingPunct="1">
              <a:lnSpc>
                <a:spcPct val="150000"/>
              </a:lnSpc>
            </a:pPr>
            <a:r>
              <a:rPr lang="en-US" altLang="en-US" dirty="0" smtClean="0">
                <a:latin typeface="Arial Narrow" pitchFamily="34" charset="0"/>
                <a:cs typeface="Arial" pitchFamily="34" charset="0"/>
              </a:rPr>
              <a:t>Due to ingestion of heat stable </a:t>
            </a:r>
            <a:r>
              <a:rPr lang="en-US" altLang="en-US" dirty="0" err="1" smtClean="0">
                <a:latin typeface="Arial Narrow" pitchFamily="34" charset="0"/>
                <a:cs typeface="Arial" pitchFamily="34" charset="0"/>
              </a:rPr>
              <a:t>enterotoxins</a:t>
            </a:r>
            <a:r>
              <a:rPr lang="en-US" altLang="en-US" dirty="0" smtClean="0">
                <a:latin typeface="Arial Narrow" pitchFamily="34" charset="0"/>
                <a:cs typeface="Arial" pitchFamily="34" charset="0"/>
              </a:rPr>
              <a:t> </a:t>
            </a:r>
          </a:p>
          <a:p>
            <a:pPr algn="just" eaLnBrk="1" hangingPunct="1">
              <a:lnSpc>
                <a:spcPct val="150000"/>
              </a:lnSpc>
            </a:pPr>
            <a:r>
              <a:rPr lang="en-US" altLang="en-US" dirty="0" smtClean="0">
                <a:latin typeface="Arial Narrow" pitchFamily="34" charset="0"/>
                <a:cs typeface="Arial" pitchFamily="34" charset="0"/>
              </a:rPr>
              <a:t>They performed in food (</a:t>
            </a:r>
            <a:r>
              <a:rPr lang="en-US" altLang="en-US" dirty="0" smtClean="0">
                <a:latin typeface="Arial Narrow" pitchFamily="34" charset="0"/>
                <a:cs typeface="Arial" pitchFamily="34" charset="0"/>
                <a:sym typeface="Symbol" pitchFamily="18" charset="2"/>
              </a:rPr>
              <a:t>protein)</a:t>
            </a:r>
            <a:r>
              <a:rPr lang="en-US" altLang="en-US" dirty="0" smtClean="0">
                <a:latin typeface="Arial Narrow" pitchFamily="34" charset="0"/>
                <a:cs typeface="Arial" pitchFamily="34" charset="0"/>
              </a:rPr>
              <a:t>contaminated from hands or nose of handlers &amp; kept non-refrigerated</a:t>
            </a:r>
          </a:p>
          <a:p>
            <a:pPr algn="just" eaLnBrk="1" hangingPunct="1">
              <a:lnSpc>
                <a:spcPct val="150000"/>
              </a:lnSpc>
            </a:pPr>
            <a:r>
              <a:rPr lang="en-US" altLang="en-US" dirty="0" smtClean="0">
                <a:latin typeface="Arial Narrow" pitchFamily="34" charset="0"/>
                <a:cs typeface="Arial" pitchFamily="34" charset="0"/>
              </a:rPr>
              <a:t>Very short incubation period (1-8 hours)</a:t>
            </a:r>
          </a:p>
          <a:p>
            <a:pPr algn="just" eaLnBrk="1" hangingPunct="1">
              <a:lnSpc>
                <a:spcPct val="150000"/>
              </a:lnSpc>
            </a:pPr>
            <a:r>
              <a:rPr lang="en-US" altLang="en-US" sz="3200" dirty="0" smtClean="0">
                <a:latin typeface="Arial Narrow" pitchFamily="34" charset="0"/>
                <a:cs typeface="Arial" pitchFamily="34" charset="0"/>
              </a:rPr>
              <a:t>Severe </a:t>
            </a:r>
            <a:r>
              <a:rPr lang="en-US" altLang="en-US" sz="3200" b="1" dirty="0" smtClean="0">
                <a:solidFill>
                  <a:srgbClr val="7030A0"/>
                </a:solidFill>
                <a:latin typeface="Arial Narrow" pitchFamily="34" charset="0"/>
                <a:cs typeface="Arial" pitchFamily="34" charset="0"/>
              </a:rPr>
              <a:t>vomiting+++</a:t>
            </a:r>
            <a:r>
              <a:rPr lang="en-US" altLang="en-US" sz="3200" dirty="0" smtClean="0">
                <a:latin typeface="Arial Narrow" pitchFamily="34" charset="0"/>
                <a:cs typeface="Arial" pitchFamily="34" charset="0"/>
              </a:rPr>
              <a:t>, diarrhea + and No fever</a:t>
            </a:r>
          </a:p>
          <a:p>
            <a:pPr algn="just" eaLnBrk="1" hangingPunct="1">
              <a:lnSpc>
                <a:spcPct val="150000"/>
              </a:lnSpc>
            </a:pPr>
            <a:r>
              <a:rPr lang="en-US" altLang="en-US" sz="3200" dirty="0" smtClean="0">
                <a:latin typeface="Arial Narrow" pitchFamily="34" charset="0"/>
                <a:cs typeface="Arial" pitchFamily="34" charset="0"/>
              </a:rPr>
              <a:t>Resolves on its own within about 24 hours</a:t>
            </a:r>
          </a:p>
        </p:txBody>
      </p:sp>
      <p:sp>
        <p:nvSpPr>
          <p:cNvPr id="2458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4582" name="Slide Number Placeholder 4"/>
          <p:cNvSpPr>
            <a:spLocks noGrp="1"/>
          </p:cNvSpPr>
          <p:nvPr>
            <p:ph type="sldNum" sz="quarter" idx="12"/>
          </p:nvPr>
        </p:nvSpPr>
        <p:spPr bwMode="auto">
          <a:noFill/>
          <a:ln>
            <a:miter lim="800000"/>
            <a:headEnd/>
            <a:tailEnd/>
          </a:ln>
        </p:spPr>
        <p:txBody>
          <a:bodyPr/>
          <a:lstStyle/>
          <a:p>
            <a:fld id="{36C9492A-7E2D-454F-9B6D-2281C7D60313}" type="slidenum">
              <a:rPr lang="ar-SA" altLang="en-US" smtClean="0"/>
              <a:pPr/>
              <a:t>71</a:t>
            </a:fld>
            <a:endParaRPr lang="ar-SA" altLang="en-US"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152400"/>
            <a:ext cx="8229600" cy="868363"/>
          </a:xfrm>
        </p:spPr>
        <p:txBody>
          <a:bodyPr/>
          <a:lstStyle/>
          <a:p>
            <a:pPr marL="514350" indent="-514350" eaLnBrk="1" fontAlgn="auto" hangingPunct="1">
              <a:lnSpc>
                <a:spcPct val="150000"/>
              </a:lnSpc>
              <a:spcAft>
                <a:spcPts val="0"/>
              </a:spcAft>
              <a:defRPr/>
            </a:pPr>
            <a:r>
              <a:rPr lang="en-US" sz="5200" b="1" dirty="0" smtClean="0">
                <a:solidFill>
                  <a:srgbClr val="002060"/>
                </a:solidFill>
                <a:latin typeface="Arial Narrow" pitchFamily="34" charset="0"/>
              </a:rPr>
              <a:t>2. Toxic shock syndrome (TSS)</a:t>
            </a:r>
            <a:endParaRPr lang="en-US" sz="5200" dirty="0" smtClean="0">
              <a:solidFill>
                <a:srgbClr val="002060"/>
              </a:solidFill>
              <a:latin typeface="Arial Narrow" pitchFamily="34" charset="0"/>
            </a:endParaRPr>
          </a:p>
        </p:txBody>
      </p:sp>
      <p:sp>
        <p:nvSpPr>
          <p:cNvPr id="15363" name="Rectangle 3"/>
          <p:cNvSpPr>
            <a:spLocks noGrp="1" noChangeArrowheads="1"/>
          </p:cNvSpPr>
          <p:nvPr>
            <p:ph idx="1"/>
          </p:nvPr>
        </p:nvSpPr>
        <p:spPr>
          <a:xfrm>
            <a:off x="228600" y="914400"/>
            <a:ext cx="8839200" cy="5562600"/>
          </a:xfrm>
        </p:spPr>
        <p:txBody>
          <a:bodyPr rtlCol="0">
            <a:noAutofit/>
          </a:bodyPr>
          <a:lstStyle/>
          <a:p>
            <a:pPr algn="just" eaLnBrk="1" fontAlgn="auto" hangingPunct="1">
              <a:lnSpc>
                <a:spcPct val="150000"/>
              </a:lnSpc>
              <a:spcAft>
                <a:spcPts val="0"/>
              </a:spcAft>
              <a:defRPr/>
            </a:pPr>
            <a:r>
              <a:rPr lang="en-US" dirty="0" smtClean="0">
                <a:latin typeface="Arial Narrow" pitchFamily="34" charset="0"/>
                <a:ea typeface="+mn-ea"/>
              </a:rPr>
              <a:t>Mediated via TSST</a:t>
            </a:r>
          </a:p>
          <a:p>
            <a:pPr algn="just" eaLnBrk="1" fontAlgn="auto" hangingPunct="1">
              <a:lnSpc>
                <a:spcPct val="150000"/>
              </a:lnSpc>
              <a:spcAft>
                <a:spcPts val="0"/>
              </a:spcAft>
              <a:defRPr/>
            </a:pPr>
            <a:r>
              <a:rPr lang="en-US" dirty="0" smtClean="0">
                <a:latin typeface="Arial Narrow" pitchFamily="34" charset="0"/>
                <a:ea typeface="+mn-ea"/>
              </a:rPr>
              <a:t>High fever, diarrhea, shock &amp; </a:t>
            </a:r>
            <a:r>
              <a:rPr lang="en-US" dirty="0" err="1" smtClean="0">
                <a:latin typeface="Arial Narrow" pitchFamily="34" charset="0"/>
                <a:ea typeface="+mn-ea"/>
              </a:rPr>
              <a:t>erythematous</a:t>
            </a:r>
            <a:r>
              <a:rPr lang="en-US" dirty="0" smtClean="0">
                <a:latin typeface="Arial Narrow" pitchFamily="34" charset="0"/>
                <a:ea typeface="+mn-ea"/>
              </a:rPr>
              <a:t> skin rash which goes to desquamate</a:t>
            </a:r>
          </a:p>
          <a:p>
            <a:pPr algn="just" eaLnBrk="1" fontAlgn="auto" hangingPunct="1">
              <a:lnSpc>
                <a:spcPct val="150000"/>
              </a:lnSpc>
              <a:spcAft>
                <a:spcPts val="0"/>
              </a:spcAft>
              <a:defRPr/>
            </a:pPr>
            <a:r>
              <a:rPr lang="en-US" dirty="0" smtClean="0">
                <a:latin typeface="Arial Narrow" pitchFamily="34" charset="0"/>
                <a:ea typeface="+mn-ea"/>
              </a:rPr>
              <a:t>May be hypotension with cardiac and renal failure</a:t>
            </a:r>
          </a:p>
          <a:p>
            <a:pPr algn="just" eaLnBrk="1" fontAlgn="auto" hangingPunct="1">
              <a:lnSpc>
                <a:spcPct val="150000"/>
              </a:lnSpc>
              <a:spcAft>
                <a:spcPts val="0"/>
              </a:spcAft>
              <a:defRPr/>
            </a:pPr>
            <a:r>
              <a:rPr lang="en-US" dirty="0" smtClean="0">
                <a:latin typeface="Arial Narrow" pitchFamily="34" charset="0"/>
                <a:ea typeface="+mn-ea"/>
              </a:rPr>
              <a:t>10% mortality rate</a:t>
            </a:r>
          </a:p>
          <a:p>
            <a:pPr algn="just" eaLnBrk="1" fontAlgn="auto" hangingPunct="1">
              <a:lnSpc>
                <a:spcPct val="150000"/>
              </a:lnSpc>
              <a:spcAft>
                <a:spcPts val="0"/>
              </a:spcAft>
              <a:defRPr/>
            </a:pPr>
            <a:r>
              <a:rPr lang="en-US" dirty="0" smtClean="0">
                <a:latin typeface="Arial Narrow" pitchFamily="34" charset="0"/>
                <a:ea typeface="+mn-ea"/>
              </a:rPr>
              <a:t>Described in young women using tampons (retained highly absorbent tampons) during menstruation</a:t>
            </a:r>
          </a:p>
          <a:p>
            <a:pPr lvl="1" algn="just" eaLnBrk="1" fontAlgn="auto" hangingPunct="1">
              <a:lnSpc>
                <a:spcPct val="150000"/>
              </a:lnSpc>
              <a:spcAft>
                <a:spcPts val="0"/>
              </a:spcAft>
              <a:defRPr/>
            </a:pPr>
            <a:endParaRPr lang="en-US" dirty="0" smtClean="0">
              <a:latin typeface="Arial Narrow" pitchFamily="34" charset="0"/>
              <a:ea typeface="+mn-ea"/>
            </a:endParaRPr>
          </a:p>
        </p:txBody>
      </p:sp>
      <p:sp>
        <p:nvSpPr>
          <p:cNvPr id="2560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5606" name="Slide Number Placeholder 4"/>
          <p:cNvSpPr>
            <a:spLocks noGrp="1"/>
          </p:cNvSpPr>
          <p:nvPr>
            <p:ph type="sldNum" sz="quarter" idx="12"/>
          </p:nvPr>
        </p:nvSpPr>
        <p:spPr bwMode="auto">
          <a:noFill/>
          <a:ln>
            <a:miter lim="800000"/>
            <a:headEnd/>
            <a:tailEnd/>
          </a:ln>
        </p:spPr>
        <p:txBody>
          <a:bodyPr/>
          <a:lstStyle/>
          <a:p>
            <a:fld id="{67698580-FF3F-45B3-BA1C-E010F411D922}" type="slidenum">
              <a:rPr lang="ar-SA" altLang="en-US" smtClean="0"/>
              <a:pPr/>
              <a:t>72</a:t>
            </a:fld>
            <a:endParaRPr lang="ar-SA" altLang="en-US" smtClean="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8229600" cy="1096962"/>
          </a:xfrm>
        </p:spPr>
        <p:txBody>
          <a:bodyPr/>
          <a:lstStyle/>
          <a:p>
            <a:pPr eaLnBrk="1" hangingPunct="1"/>
            <a:r>
              <a:rPr lang="en-US" sz="4800" b="1" dirty="0" smtClean="0">
                <a:solidFill>
                  <a:srgbClr val="002060"/>
                </a:solidFill>
                <a:latin typeface="Arial Narrow" pitchFamily="34" charset="0"/>
              </a:rPr>
              <a:t>3. Staphylococcal Scalded skin syndrome (SSSS)</a:t>
            </a:r>
            <a:endParaRPr lang="en-US" altLang="en-US" sz="4800" dirty="0" smtClean="0">
              <a:solidFill>
                <a:srgbClr val="002060"/>
              </a:solidFill>
              <a:latin typeface="Arial Narrow" pitchFamily="34" charset="0"/>
              <a:cs typeface="Times New Roman" pitchFamily="18" charset="0"/>
            </a:endParaRPr>
          </a:p>
        </p:txBody>
      </p:sp>
      <p:sp>
        <p:nvSpPr>
          <p:cNvPr id="17411" name="Rectangle 3"/>
          <p:cNvSpPr>
            <a:spLocks noGrp="1" noChangeArrowheads="1"/>
          </p:cNvSpPr>
          <p:nvPr>
            <p:ph idx="1"/>
          </p:nvPr>
        </p:nvSpPr>
        <p:spPr>
          <a:xfrm>
            <a:off x="457200" y="1524000"/>
            <a:ext cx="8458200" cy="4800600"/>
          </a:xfrm>
        </p:spPr>
        <p:txBody>
          <a:bodyPr rtlCol="0">
            <a:noAutofit/>
          </a:bodyPr>
          <a:lstStyle/>
          <a:p>
            <a:pPr algn="just" eaLnBrk="1" fontAlgn="auto" hangingPunct="1">
              <a:lnSpc>
                <a:spcPts val="5800"/>
              </a:lnSpc>
              <a:spcAft>
                <a:spcPts val="0"/>
              </a:spcAft>
              <a:defRPr/>
            </a:pPr>
            <a:r>
              <a:rPr lang="en-US" dirty="0" smtClean="0">
                <a:latin typeface="Arial Narrow" pitchFamily="34" charset="0"/>
                <a:ea typeface="+mn-ea"/>
              </a:rPr>
              <a:t>Disease of young children</a:t>
            </a:r>
          </a:p>
          <a:p>
            <a:pPr algn="just" eaLnBrk="1" fontAlgn="auto" hangingPunct="1">
              <a:lnSpc>
                <a:spcPts val="5800"/>
              </a:lnSpc>
              <a:spcAft>
                <a:spcPts val="0"/>
              </a:spcAft>
              <a:defRPr/>
            </a:pPr>
            <a:r>
              <a:rPr lang="en-US" dirty="0" smtClean="0">
                <a:latin typeface="Arial Narrow" pitchFamily="34" charset="0"/>
                <a:ea typeface="+mn-ea"/>
              </a:rPr>
              <a:t>Mediated through minor Staphylococcal infection by ‘</a:t>
            </a:r>
            <a:r>
              <a:rPr lang="en-US" dirty="0" err="1" smtClean="0">
                <a:latin typeface="Arial Narrow" pitchFamily="34" charset="0"/>
                <a:ea typeface="+mn-ea"/>
              </a:rPr>
              <a:t>epidermolytic</a:t>
            </a:r>
            <a:r>
              <a:rPr lang="en-US" dirty="0" smtClean="0">
                <a:latin typeface="Arial Narrow" pitchFamily="34" charset="0"/>
                <a:ea typeface="+mn-ea"/>
              </a:rPr>
              <a:t>/</a:t>
            </a:r>
            <a:r>
              <a:rPr lang="en-US" dirty="0" err="1" smtClean="0">
                <a:latin typeface="Arial Narrow" pitchFamily="34" charset="0"/>
                <a:ea typeface="+mn-ea"/>
              </a:rPr>
              <a:t>exofoliative</a:t>
            </a:r>
            <a:r>
              <a:rPr lang="en-US" dirty="0" smtClean="0">
                <a:latin typeface="Arial Narrow" pitchFamily="34" charset="0"/>
                <a:ea typeface="+mn-ea"/>
              </a:rPr>
              <a:t> toxins’ producing strains</a:t>
            </a:r>
          </a:p>
          <a:p>
            <a:pPr algn="just" eaLnBrk="1" fontAlgn="auto" hangingPunct="1">
              <a:lnSpc>
                <a:spcPts val="5800"/>
              </a:lnSpc>
              <a:spcAft>
                <a:spcPts val="0"/>
              </a:spcAft>
              <a:defRPr/>
            </a:pPr>
            <a:r>
              <a:rPr lang="en-US" dirty="0" smtClean="0">
                <a:latin typeface="Arial Narrow" pitchFamily="34" charset="0"/>
                <a:ea typeface="+mn-ea"/>
              </a:rPr>
              <a:t>Mild </a:t>
            </a:r>
            <a:r>
              <a:rPr lang="en-US" dirty="0" err="1" smtClean="0">
                <a:latin typeface="Arial Narrow" pitchFamily="34" charset="0"/>
                <a:ea typeface="+mn-ea"/>
              </a:rPr>
              <a:t>erythema</a:t>
            </a:r>
            <a:r>
              <a:rPr lang="en-US" dirty="0" smtClean="0">
                <a:latin typeface="Arial Narrow" pitchFamily="34" charset="0"/>
                <a:ea typeface="+mn-ea"/>
              </a:rPr>
              <a:t> and blistering of skin followed by shedding of sheets of epidermis</a:t>
            </a:r>
          </a:p>
          <a:p>
            <a:pPr algn="just" eaLnBrk="1" fontAlgn="auto" hangingPunct="1">
              <a:lnSpc>
                <a:spcPts val="5800"/>
              </a:lnSpc>
              <a:spcAft>
                <a:spcPts val="0"/>
              </a:spcAft>
              <a:defRPr/>
            </a:pPr>
            <a:r>
              <a:rPr lang="en-US" dirty="0" smtClean="0">
                <a:latin typeface="Arial Narrow" pitchFamily="34" charset="0"/>
                <a:ea typeface="+mn-ea"/>
              </a:rPr>
              <a:t>Children are eventually recover</a:t>
            </a:r>
          </a:p>
        </p:txBody>
      </p:sp>
      <p:sp>
        <p:nvSpPr>
          <p:cNvPr id="2662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6630" name="Slide Number Placeholder 4"/>
          <p:cNvSpPr>
            <a:spLocks noGrp="1"/>
          </p:cNvSpPr>
          <p:nvPr>
            <p:ph type="sldNum" sz="quarter" idx="12"/>
          </p:nvPr>
        </p:nvSpPr>
        <p:spPr bwMode="auto">
          <a:noFill/>
          <a:ln>
            <a:miter lim="800000"/>
            <a:headEnd/>
            <a:tailEnd/>
          </a:ln>
        </p:spPr>
        <p:txBody>
          <a:bodyPr/>
          <a:lstStyle/>
          <a:p>
            <a:fld id="{90A3F903-B6F2-4ACD-B267-913AF697506E}" type="slidenum">
              <a:rPr lang="ar-SA" altLang="en-US" smtClean="0"/>
              <a:pPr/>
              <a:t>73</a:t>
            </a:fld>
            <a:endParaRPr lang="ar-SA" altLang="en-US" smtClean="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Title 2"/>
          <p:cNvSpPr>
            <a:spLocks noGrp="1"/>
          </p:cNvSpPr>
          <p:nvPr>
            <p:ph type="title"/>
          </p:nvPr>
        </p:nvSpPr>
        <p:spPr>
          <a:xfrm>
            <a:off x="457200" y="152400"/>
            <a:ext cx="8229600" cy="715963"/>
          </a:xfrm>
        </p:spPr>
        <p:txBody>
          <a:bodyPr/>
          <a:lstStyle/>
          <a:p>
            <a:pPr eaLnBrk="1" hangingPunct="1"/>
            <a:r>
              <a:rPr lang="en-US" altLang="en-US" sz="5400" b="1" dirty="0" smtClean="0">
                <a:solidFill>
                  <a:srgbClr val="002060"/>
                </a:solidFill>
                <a:latin typeface="Arial Narrow" pitchFamily="34" charset="0"/>
                <a:cs typeface="Times New Roman" pitchFamily="18" charset="0"/>
              </a:rPr>
              <a:t>Phage typing</a:t>
            </a:r>
          </a:p>
        </p:txBody>
      </p:sp>
      <p:sp>
        <p:nvSpPr>
          <p:cNvPr id="27651" name="Content Placeholder 1"/>
          <p:cNvSpPr>
            <a:spLocks noGrp="1"/>
          </p:cNvSpPr>
          <p:nvPr>
            <p:ph idx="1"/>
          </p:nvPr>
        </p:nvSpPr>
        <p:spPr>
          <a:xfrm>
            <a:off x="228600" y="838200"/>
            <a:ext cx="8610600" cy="5562600"/>
          </a:xfrm>
        </p:spPr>
        <p:txBody>
          <a:bodyPr/>
          <a:lstStyle/>
          <a:p>
            <a:pPr algn="just" eaLnBrk="1" hangingPunct="1">
              <a:lnSpc>
                <a:spcPct val="150000"/>
              </a:lnSpc>
            </a:pPr>
            <a:r>
              <a:rPr lang="en-US" altLang="en-US" i="1" dirty="0" smtClean="0">
                <a:latin typeface="Arial Narrow" pitchFamily="34" charset="0"/>
                <a:cs typeface="Arial" pitchFamily="34" charset="0"/>
              </a:rPr>
              <a:t>S. aureus</a:t>
            </a:r>
            <a:r>
              <a:rPr lang="en-US" altLang="en-US" dirty="0" smtClean="0">
                <a:latin typeface="Arial Narrow" pitchFamily="34" charset="0"/>
                <a:cs typeface="Arial" pitchFamily="34" charset="0"/>
              </a:rPr>
              <a:t> has a differential </a:t>
            </a:r>
            <a:r>
              <a:rPr lang="en-US" altLang="en-US" b="1" u="sng" dirty="0" smtClean="0">
                <a:solidFill>
                  <a:srgbClr val="FF0000"/>
                </a:solidFill>
                <a:latin typeface="Arial Narrow" pitchFamily="34" charset="0"/>
                <a:cs typeface="Arial" pitchFamily="34" charset="0"/>
              </a:rPr>
              <a:t>ability to spread </a:t>
            </a:r>
            <a:r>
              <a:rPr lang="en-US" altLang="en-US" dirty="0" smtClean="0">
                <a:latin typeface="Arial Narrow" pitchFamily="34" charset="0"/>
                <a:cs typeface="Arial" pitchFamily="34" charset="0"/>
              </a:rPr>
              <a:t>and cause outbreak of infections</a:t>
            </a:r>
          </a:p>
          <a:p>
            <a:pPr algn="just" eaLnBrk="1" hangingPunct="1">
              <a:lnSpc>
                <a:spcPct val="150000"/>
              </a:lnSpc>
            </a:pPr>
            <a:r>
              <a:rPr lang="en-US" altLang="en-US" dirty="0" smtClean="0">
                <a:latin typeface="Arial Narrow" pitchFamily="34" charset="0"/>
                <a:cs typeface="Arial" pitchFamily="34" charset="0"/>
              </a:rPr>
              <a:t>Characterization of these strains is i</a:t>
            </a:r>
            <a:r>
              <a:rPr lang="en-US" altLang="en-US" dirty="0" smtClean="0">
                <a:solidFill>
                  <a:srgbClr val="FF0000"/>
                </a:solidFill>
                <a:latin typeface="Arial Narrow" pitchFamily="34" charset="0"/>
                <a:cs typeface="Arial" pitchFamily="34" charset="0"/>
              </a:rPr>
              <a:t>mportant to control the spread of infection in hospitals and the community</a:t>
            </a:r>
          </a:p>
          <a:p>
            <a:pPr algn="just" eaLnBrk="1" hangingPunct="1">
              <a:lnSpc>
                <a:spcPct val="150000"/>
              </a:lnSpc>
            </a:pPr>
            <a:r>
              <a:rPr lang="en-US" altLang="en-US" dirty="0" smtClean="0">
                <a:latin typeface="Arial Narrow" pitchFamily="34" charset="0"/>
                <a:cs typeface="Arial" pitchFamily="34" charset="0"/>
              </a:rPr>
              <a:t>Typing of these strains is </a:t>
            </a:r>
            <a:r>
              <a:rPr lang="en-US" altLang="en-US" dirty="0" smtClean="0">
                <a:solidFill>
                  <a:srgbClr val="FF0000"/>
                </a:solidFill>
                <a:latin typeface="Arial Narrow" pitchFamily="34" charset="0"/>
                <a:cs typeface="Arial" pitchFamily="34" charset="0"/>
              </a:rPr>
              <a:t>important in epidemiology </a:t>
            </a:r>
            <a:r>
              <a:rPr lang="en-US" altLang="en-US" dirty="0" smtClean="0">
                <a:latin typeface="Arial Narrow" pitchFamily="34" charset="0"/>
                <a:cs typeface="Arial" pitchFamily="34" charset="0"/>
              </a:rPr>
              <a:t>to</a:t>
            </a:r>
          </a:p>
          <a:p>
            <a:pPr lvl="1" algn="just" eaLnBrk="1" hangingPunct="1">
              <a:lnSpc>
                <a:spcPct val="150000"/>
              </a:lnSpc>
            </a:pPr>
            <a:r>
              <a:rPr lang="en-US" altLang="en-US" sz="3200" dirty="0" smtClean="0">
                <a:latin typeface="Arial Narrow" pitchFamily="34" charset="0"/>
                <a:cs typeface="Arial" pitchFamily="34" charset="0"/>
              </a:rPr>
              <a:t>Differentiate and evaluate the importance of these strains in spreading the infection.</a:t>
            </a:r>
          </a:p>
        </p:txBody>
      </p:sp>
      <p:sp>
        <p:nvSpPr>
          <p:cNvPr id="2765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7654" name="Slide Number Placeholder 4"/>
          <p:cNvSpPr>
            <a:spLocks noGrp="1"/>
          </p:cNvSpPr>
          <p:nvPr>
            <p:ph type="sldNum" sz="quarter" idx="12"/>
          </p:nvPr>
        </p:nvSpPr>
        <p:spPr bwMode="auto">
          <a:noFill/>
          <a:ln>
            <a:miter lim="800000"/>
            <a:headEnd/>
            <a:tailEnd/>
          </a:ln>
        </p:spPr>
        <p:txBody>
          <a:bodyPr/>
          <a:lstStyle/>
          <a:p>
            <a:fld id="{67DBDC44-9320-4B91-971B-9C3B317FD926}" type="slidenum">
              <a:rPr lang="ar-SA" altLang="en-US" smtClean="0"/>
              <a:pPr/>
              <a:t>74</a:t>
            </a:fld>
            <a:endParaRPr lang="ar-SA" altLang="en-US"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762000" y="152400"/>
            <a:ext cx="7620000" cy="762000"/>
          </a:xfrm>
        </p:spPr>
        <p:txBody>
          <a:bodyPr/>
          <a:lstStyle/>
          <a:p>
            <a:pPr eaLnBrk="1" hangingPunct="1"/>
            <a:r>
              <a:rPr lang="en-US" altLang="en-US" b="1" smtClean="0">
                <a:solidFill>
                  <a:srgbClr val="002060"/>
                </a:solidFill>
                <a:latin typeface="Arial Narrow" pitchFamily="34" charset="0"/>
                <a:cs typeface="Times New Roman" pitchFamily="18" charset="0"/>
              </a:rPr>
              <a:t>Treatment</a:t>
            </a:r>
            <a:endParaRPr lang="en-US" altLang="en-US" smtClean="0">
              <a:solidFill>
                <a:srgbClr val="002060"/>
              </a:solidFill>
              <a:latin typeface="Arial Narrow" pitchFamily="34" charset="0"/>
              <a:cs typeface="Times New Roman" pitchFamily="18" charset="0"/>
            </a:endParaRPr>
          </a:p>
        </p:txBody>
      </p:sp>
      <p:sp>
        <p:nvSpPr>
          <p:cNvPr id="28675" name="Rectangle 3"/>
          <p:cNvSpPr>
            <a:spLocks noGrp="1" noChangeArrowheads="1"/>
          </p:cNvSpPr>
          <p:nvPr>
            <p:ph idx="1"/>
          </p:nvPr>
        </p:nvSpPr>
        <p:spPr>
          <a:xfrm>
            <a:off x="228600" y="914400"/>
            <a:ext cx="8686800" cy="5791200"/>
          </a:xfrm>
        </p:spPr>
        <p:txBody>
          <a:bodyPr/>
          <a:lstStyle/>
          <a:p>
            <a:pPr algn="just" eaLnBrk="1" hangingPunct="1">
              <a:lnSpc>
                <a:spcPts val="2600"/>
              </a:lnSpc>
            </a:pPr>
            <a:r>
              <a:rPr lang="en-US" altLang="en-US" sz="2800" dirty="0" smtClean="0">
                <a:latin typeface="Arial Narrow" pitchFamily="34" charset="0"/>
                <a:cs typeface="Times New Roman" pitchFamily="18" charset="0"/>
              </a:rPr>
              <a:t>Drain Pus if any + Antibiotics</a:t>
            </a:r>
            <a:endParaRPr lang="en-US" altLang="en-US" sz="2800" dirty="0" smtClean="0">
              <a:latin typeface="Arial Narrow" pitchFamily="34" charset="0"/>
              <a:cs typeface="Arial" pitchFamily="34" charset="0"/>
            </a:endParaRPr>
          </a:p>
          <a:p>
            <a:pPr algn="just" eaLnBrk="1" hangingPunct="1">
              <a:lnSpc>
                <a:spcPts val="2600"/>
              </a:lnSpc>
            </a:pPr>
            <a:r>
              <a:rPr lang="en-US" altLang="en-US" sz="2800" dirty="0" smtClean="0">
                <a:latin typeface="Arial Narrow" pitchFamily="34" charset="0"/>
                <a:cs typeface="Arial" pitchFamily="34" charset="0"/>
              </a:rPr>
              <a:t>95% of </a:t>
            </a:r>
            <a:r>
              <a:rPr lang="en-US" altLang="en-US" sz="2800" i="1" dirty="0" smtClean="0">
                <a:latin typeface="Arial Narrow" pitchFamily="34" charset="0"/>
                <a:cs typeface="Arial" pitchFamily="34" charset="0"/>
              </a:rPr>
              <a:t>S. aureus </a:t>
            </a:r>
            <a:r>
              <a:rPr lang="en-US" altLang="en-US" sz="2800" dirty="0" smtClean="0">
                <a:latin typeface="Arial Narrow" pitchFamily="34" charset="0"/>
                <a:cs typeface="Arial" pitchFamily="34" charset="0"/>
              </a:rPr>
              <a:t>resistant to penicillin G (</a:t>
            </a:r>
            <a:r>
              <a:rPr lang="el-GR" altLang="en-US" sz="2800" dirty="0" smtClean="0">
                <a:latin typeface="Arial Narrow" pitchFamily="34" charset="0"/>
                <a:cs typeface="Arial" pitchFamily="34" charset="0"/>
              </a:rPr>
              <a:t>β</a:t>
            </a:r>
            <a:r>
              <a:rPr lang="en-US" altLang="en-US" sz="2800" dirty="0" smtClean="0">
                <a:latin typeface="Arial Narrow" pitchFamily="34" charset="0"/>
                <a:cs typeface="Arial" pitchFamily="34" charset="0"/>
              </a:rPr>
              <a:t>-lactamase production)</a:t>
            </a:r>
          </a:p>
          <a:p>
            <a:pPr algn="just" eaLnBrk="1" hangingPunct="1">
              <a:lnSpc>
                <a:spcPts val="2600"/>
              </a:lnSpc>
            </a:pPr>
            <a:r>
              <a:rPr lang="en-US" altLang="en-US" sz="2800" dirty="0" smtClean="0">
                <a:latin typeface="Arial Narrow" pitchFamily="34" charset="0"/>
                <a:cs typeface="Arial" pitchFamily="34" charset="0"/>
              </a:rPr>
              <a:t>If sensitive, Penicillin is the drug of choice</a:t>
            </a:r>
          </a:p>
          <a:p>
            <a:pPr algn="just" eaLnBrk="1" hangingPunct="1">
              <a:lnSpc>
                <a:spcPts val="2600"/>
              </a:lnSpc>
            </a:pPr>
            <a:r>
              <a:rPr lang="en-US" altLang="en-US" sz="2800" dirty="0" smtClean="0">
                <a:latin typeface="Arial Narrow" pitchFamily="34" charset="0"/>
                <a:cs typeface="Arial" pitchFamily="34" charset="0"/>
              </a:rPr>
              <a:t>If resistant, use </a:t>
            </a:r>
            <a:r>
              <a:rPr lang="el-GR" altLang="en-US" sz="2800" dirty="0" smtClean="0">
                <a:latin typeface="Arial Narrow" pitchFamily="34" charset="0"/>
                <a:cs typeface="Arial" pitchFamily="34" charset="0"/>
              </a:rPr>
              <a:t>β</a:t>
            </a:r>
            <a:r>
              <a:rPr lang="en-US" altLang="en-US" sz="2800" dirty="0" smtClean="0">
                <a:latin typeface="Arial Narrow" pitchFamily="34" charset="0"/>
                <a:cs typeface="Arial" pitchFamily="34" charset="0"/>
              </a:rPr>
              <a:t>-lactamase stable </a:t>
            </a:r>
            <a:r>
              <a:rPr lang="en-US" altLang="en-US" sz="2800" dirty="0" err="1" smtClean="0">
                <a:latin typeface="Arial Narrow" pitchFamily="34" charset="0"/>
                <a:cs typeface="Arial" pitchFamily="34" charset="0"/>
              </a:rPr>
              <a:t>penicillins</a:t>
            </a:r>
            <a:r>
              <a:rPr lang="en-US" altLang="en-US" sz="2800" dirty="0" smtClean="0">
                <a:latin typeface="Arial Narrow" pitchFamily="34" charset="0"/>
                <a:cs typeface="Arial" pitchFamily="34" charset="0"/>
              </a:rPr>
              <a:t> </a:t>
            </a:r>
          </a:p>
          <a:p>
            <a:pPr lvl="1" algn="just" eaLnBrk="1" hangingPunct="1">
              <a:lnSpc>
                <a:spcPts val="2600"/>
              </a:lnSpc>
            </a:pPr>
            <a:r>
              <a:rPr lang="en-US" altLang="en-US" dirty="0" err="1" smtClean="0">
                <a:latin typeface="Arial Narrow" pitchFamily="34" charset="0"/>
                <a:cs typeface="Arial" pitchFamily="34" charset="0"/>
              </a:rPr>
              <a:t>Cloxacillin</a:t>
            </a:r>
            <a:r>
              <a:rPr lang="en-US" altLang="en-US" dirty="0" smtClean="0">
                <a:latin typeface="Arial Narrow" pitchFamily="34" charset="0"/>
                <a:cs typeface="Arial" pitchFamily="34" charset="0"/>
              </a:rPr>
              <a:t>, </a:t>
            </a:r>
            <a:r>
              <a:rPr lang="en-US" altLang="en-US" dirty="0" err="1" smtClean="0">
                <a:latin typeface="Arial Narrow" pitchFamily="34" charset="0"/>
                <a:cs typeface="Arial" pitchFamily="34" charset="0"/>
              </a:rPr>
              <a:t>oxacillin</a:t>
            </a:r>
            <a:r>
              <a:rPr lang="en-US" altLang="en-US" dirty="0" smtClean="0">
                <a:latin typeface="Arial Narrow" pitchFamily="34" charset="0"/>
                <a:cs typeface="Arial" pitchFamily="34" charset="0"/>
              </a:rPr>
              <a:t>, </a:t>
            </a:r>
            <a:r>
              <a:rPr lang="en-US" altLang="en-US" dirty="0" err="1" smtClean="0">
                <a:latin typeface="Arial Narrow" pitchFamily="34" charset="0"/>
                <a:cs typeface="Arial" pitchFamily="34" charset="0"/>
              </a:rPr>
              <a:t>methicillin</a:t>
            </a:r>
            <a:endParaRPr lang="en-US" altLang="en-US" dirty="0" smtClean="0">
              <a:latin typeface="Arial Narrow" pitchFamily="34" charset="0"/>
              <a:cs typeface="Arial" pitchFamily="34" charset="0"/>
            </a:endParaRPr>
          </a:p>
          <a:p>
            <a:pPr algn="just" eaLnBrk="1" hangingPunct="1">
              <a:lnSpc>
                <a:spcPts val="2600"/>
              </a:lnSpc>
            </a:pPr>
            <a:r>
              <a:rPr lang="en-US" altLang="en-US" sz="2800" dirty="0" smtClean="0">
                <a:latin typeface="Arial Narrow" pitchFamily="34" charset="0"/>
                <a:cs typeface="Arial" pitchFamily="34" charset="0"/>
              </a:rPr>
              <a:t>If resistant to </a:t>
            </a:r>
            <a:r>
              <a:rPr lang="el-GR" altLang="en-US" sz="2800" dirty="0" smtClean="0">
                <a:latin typeface="Arial Narrow" pitchFamily="34" charset="0"/>
                <a:cs typeface="Arial" pitchFamily="34" charset="0"/>
              </a:rPr>
              <a:t>β</a:t>
            </a:r>
            <a:r>
              <a:rPr lang="en-US" altLang="en-US" sz="2800" dirty="0" smtClean="0">
                <a:latin typeface="Arial Narrow" pitchFamily="34" charset="0"/>
                <a:cs typeface="Arial" pitchFamily="34" charset="0"/>
              </a:rPr>
              <a:t>-lactamase stable </a:t>
            </a:r>
            <a:r>
              <a:rPr lang="en-US" altLang="en-US" sz="2800" dirty="0" err="1" smtClean="0">
                <a:latin typeface="Arial Narrow" pitchFamily="34" charset="0"/>
                <a:cs typeface="Arial" pitchFamily="34" charset="0"/>
              </a:rPr>
              <a:t>penicillins</a:t>
            </a:r>
            <a:r>
              <a:rPr lang="en-US" altLang="en-US" sz="2800" dirty="0" smtClean="0">
                <a:latin typeface="Arial Narrow" pitchFamily="34" charset="0"/>
                <a:cs typeface="Arial" pitchFamily="34" charset="0"/>
              </a:rPr>
              <a:t> due to alteration of penicillin binding proteins</a:t>
            </a:r>
          </a:p>
          <a:p>
            <a:pPr lvl="1" algn="just" eaLnBrk="1" hangingPunct="1">
              <a:lnSpc>
                <a:spcPts val="2600"/>
              </a:lnSpc>
            </a:pPr>
            <a:r>
              <a:rPr lang="en-US" altLang="en-US" sz="2600" dirty="0" smtClean="0">
                <a:latin typeface="Arial Narrow" pitchFamily="34" charset="0"/>
                <a:cs typeface="Arial" pitchFamily="34" charset="0"/>
              </a:rPr>
              <a:t>Are called </a:t>
            </a:r>
            <a:r>
              <a:rPr lang="en-US" altLang="en-US" sz="2600" u="sng" dirty="0" err="1" smtClean="0">
                <a:latin typeface="Arial Narrow" pitchFamily="34" charset="0"/>
                <a:cs typeface="Arial" pitchFamily="34" charset="0"/>
              </a:rPr>
              <a:t>M</a:t>
            </a:r>
            <a:r>
              <a:rPr lang="en-US" altLang="en-US" sz="2600" dirty="0" err="1" smtClean="0">
                <a:latin typeface="Arial Narrow" pitchFamily="34" charset="0"/>
                <a:cs typeface="Arial" pitchFamily="34" charset="0"/>
              </a:rPr>
              <a:t>ethcillin</a:t>
            </a:r>
            <a:r>
              <a:rPr lang="en-US" altLang="en-US" sz="2600" dirty="0" smtClean="0">
                <a:latin typeface="Arial Narrow" pitchFamily="34" charset="0"/>
                <a:cs typeface="Arial" pitchFamily="34" charset="0"/>
              </a:rPr>
              <a:t> </a:t>
            </a:r>
            <a:r>
              <a:rPr lang="en-US" altLang="en-US" sz="2600" u="sng" dirty="0" smtClean="0">
                <a:latin typeface="Arial Narrow" pitchFamily="34" charset="0"/>
                <a:cs typeface="Arial" pitchFamily="34" charset="0"/>
              </a:rPr>
              <a:t>R</a:t>
            </a:r>
            <a:r>
              <a:rPr lang="en-US" altLang="en-US" sz="2600" dirty="0" smtClean="0">
                <a:latin typeface="Arial Narrow" pitchFamily="34" charset="0"/>
                <a:cs typeface="Arial" pitchFamily="34" charset="0"/>
              </a:rPr>
              <a:t>esistant </a:t>
            </a:r>
            <a:r>
              <a:rPr lang="en-US" altLang="en-US" sz="2600" i="1" u="sng" dirty="0" smtClean="0">
                <a:latin typeface="Arial Narrow" pitchFamily="34" charset="0"/>
                <a:cs typeface="Arial" pitchFamily="34" charset="0"/>
              </a:rPr>
              <a:t>S</a:t>
            </a:r>
            <a:r>
              <a:rPr lang="en-US" altLang="en-US" sz="2600" i="1" dirty="0" smtClean="0">
                <a:latin typeface="Arial Narrow" pitchFamily="34" charset="0"/>
                <a:cs typeface="Arial" pitchFamily="34" charset="0"/>
              </a:rPr>
              <a:t>. </a:t>
            </a:r>
            <a:r>
              <a:rPr lang="en-US" altLang="en-US" sz="2600" i="1" u="sng" dirty="0" smtClean="0">
                <a:latin typeface="Arial Narrow" pitchFamily="34" charset="0"/>
                <a:cs typeface="Arial" pitchFamily="34" charset="0"/>
              </a:rPr>
              <a:t>a</a:t>
            </a:r>
            <a:r>
              <a:rPr lang="en-US" altLang="en-US" sz="2600" i="1" dirty="0" smtClean="0">
                <a:latin typeface="Arial Narrow" pitchFamily="34" charset="0"/>
                <a:cs typeface="Arial" pitchFamily="34" charset="0"/>
              </a:rPr>
              <a:t>ureus </a:t>
            </a:r>
            <a:r>
              <a:rPr lang="en-US" altLang="en-US" sz="2600" dirty="0" smtClean="0">
                <a:latin typeface="Arial Narrow" pitchFamily="34" charset="0"/>
                <a:cs typeface="Arial" pitchFamily="34" charset="0"/>
              </a:rPr>
              <a:t>(MRSA)</a:t>
            </a:r>
          </a:p>
          <a:p>
            <a:pPr lvl="1" algn="just" eaLnBrk="1" hangingPunct="1">
              <a:lnSpc>
                <a:spcPts val="2600"/>
              </a:lnSpc>
            </a:pPr>
            <a:r>
              <a:rPr lang="en-US" altLang="en-US" sz="2600" dirty="0" smtClean="0">
                <a:latin typeface="Arial Narrow" pitchFamily="34" charset="0"/>
                <a:cs typeface="Arial" pitchFamily="34" charset="0"/>
              </a:rPr>
              <a:t>Prevalence of MRSA  about 20-30%</a:t>
            </a:r>
          </a:p>
          <a:p>
            <a:pPr algn="just" eaLnBrk="1" hangingPunct="1">
              <a:lnSpc>
                <a:spcPts val="2600"/>
              </a:lnSpc>
            </a:pPr>
            <a:r>
              <a:rPr lang="en-US" altLang="en-US" sz="2800" dirty="0" smtClean="0">
                <a:latin typeface="Arial Narrow" pitchFamily="34" charset="0"/>
                <a:cs typeface="Arial" pitchFamily="34" charset="0"/>
              </a:rPr>
              <a:t>Vancomycin is the drug of choice for MRSA</a:t>
            </a:r>
          </a:p>
          <a:p>
            <a:pPr algn="just" eaLnBrk="1" hangingPunct="1">
              <a:lnSpc>
                <a:spcPts val="2600"/>
              </a:lnSpc>
            </a:pPr>
            <a:r>
              <a:rPr lang="en-US" altLang="en-US" sz="2800" dirty="0" smtClean="0">
                <a:latin typeface="Arial Narrow" pitchFamily="34" charset="0"/>
                <a:cs typeface="Arial" pitchFamily="34" charset="0"/>
              </a:rPr>
              <a:t>VISA (vancomycin intermediate resistant S. aureus)</a:t>
            </a:r>
          </a:p>
          <a:p>
            <a:pPr algn="just" eaLnBrk="1" hangingPunct="1">
              <a:lnSpc>
                <a:spcPts val="2600"/>
              </a:lnSpc>
            </a:pPr>
            <a:r>
              <a:rPr lang="en-US" altLang="en-US" sz="2800" dirty="0" smtClean="0">
                <a:latin typeface="Arial Narrow" pitchFamily="34" charset="0"/>
                <a:cs typeface="Arial" pitchFamily="34" charset="0"/>
              </a:rPr>
              <a:t>VRSA (vancomycin resistant S. aureus)</a:t>
            </a:r>
          </a:p>
          <a:p>
            <a:pPr algn="just" eaLnBrk="1" hangingPunct="1">
              <a:lnSpc>
                <a:spcPts val="2600"/>
              </a:lnSpc>
            </a:pPr>
            <a:r>
              <a:rPr lang="en-US" altLang="en-US" sz="2800" dirty="0" err="1" smtClean="0">
                <a:latin typeface="Arial Narrow" pitchFamily="34" charset="0"/>
                <a:cs typeface="Times New Roman" pitchFamily="18" charset="0"/>
              </a:rPr>
              <a:t>Fucidic</a:t>
            </a:r>
            <a:r>
              <a:rPr lang="en-US" altLang="en-US" sz="2800" dirty="0" smtClean="0">
                <a:latin typeface="Arial Narrow" pitchFamily="34" charset="0"/>
                <a:cs typeface="Times New Roman" pitchFamily="18" charset="0"/>
              </a:rPr>
              <a:t> Acid- penetrate well in bones</a:t>
            </a:r>
            <a:endParaRPr lang="en-US" altLang="en-US" sz="2800" dirty="0" smtClean="0">
              <a:latin typeface="Arial Narrow" pitchFamily="34" charset="0"/>
              <a:cs typeface="Arial" pitchFamily="34" charset="0"/>
            </a:endParaRPr>
          </a:p>
          <a:p>
            <a:pPr lvl="1" algn="just" eaLnBrk="1" hangingPunct="1">
              <a:lnSpc>
                <a:spcPts val="2600"/>
              </a:lnSpc>
            </a:pPr>
            <a:endParaRPr lang="en-US" altLang="en-US" dirty="0" smtClean="0">
              <a:latin typeface="Arial Narrow" pitchFamily="34" charset="0"/>
              <a:cs typeface="Arial" pitchFamily="34" charset="0"/>
            </a:endParaRPr>
          </a:p>
          <a:p>
            <a:pPr lvl="1" algn="just" eaLnBrk="1" hangingPunct="1">
              <a:lnSpc>
                <a:spcPts val="2600"/>
              </a:lnSpc>
              <a:buFontTx/>
              <a:buNone/>
            </a:pPr>
            <a:endParaRPr lang="en-US" altLang="en-US" dirty="0" smtClean="0">
              <a:latin typeface="Arial Narrow" pitchFamily="34" charset="0"/>
              <a:cs typeface="Arial" pitchFamily="34" charset="0"/>
            </a:endParaRPr>
          </a:p>
        </p:txBody>
      </p:sp>
      <p:sp>
        <p:nvSpPr>
          <p:cNvPr id="2867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8678" name="Slide Number Placeholder 4"/>
          <p:cNvSpPr>
            <a:spLocks noGrp="1"/>
          </p:cNvSpPr>
          <p:nvPr>
            <p:ph type="sldNum" sz="quarter" idx="12"/>
          </p:nvPr>
        </p:nvSpPr>
        <p:spPr bwMode="auto">
          <a:noFill/>
          <a:ln>
            <a:miter lim="800000"/>
            <a:headEnd/>
            <a:tailEnd/>
          </a:ln>
        </p:spPr>
        <p:txBody>
          <a:bodyPr/>
          <a:lstStyle/>
          <a:p>
            <a:fld id="{41965906-E00D-4BA3-801A-DBEEF91EB7A3}" type="slidenum">
              <a:rPr lang="ar-SA" altLang="en-US" smtClean="0"/>
              <a:pPr/>
              <a:t>75</a:t>
            </a:fld>
            <a:endParaRPr lang="ar-SA" altLang="en-US" smtClean="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609600" y="76200"/>
            <a:ext cx="7848600" cy="838200"/>
          </a:xfrm>
        </p:spPr>
        <p:txBody>
          <a:bodyPr/>
          <a:lstStyle/>
          <a:p>
            <a:pPr marL="742950" indent="-742950" eaLnBrk="1" hangingPunct="1">
              <a:buFont typeface="Calibri" pitchFamily="34" charset="0"/>
              <a:buAutoNum type="alphaUcPeriod"/>
            </a:pPr>
            <a:r>
              <a:rPr lang="en-US" altLang="en-US" b="1" i="1" smtClean="0">
                <a:solidFill>
                  <a:srgbClr val="002060"/>
                </a:solidFill>
                <a:latin typeface="Arial Narrow" pitchFamily="34" charset="0"/>
                <a:cs typeface="Times New Roman" pitchFamily="18" charset="0"/>
              </a:rPr>
              <a:t>Staphylococcus epidermidis</a:t>
            </a:r>
            <a:endParaRPr lang="en-US" altLang="en-US" i="1" smtClean="0">
              <a:solidFill>
                <a:srgbClr val="002060"/>
              </a:solidFill>
              <a:latin typeface="Arial Narrow" pitchFamily="34" charset="0"/>
              <a:cs typeface="Times New Roman" pitchFamily="18" charset="0"/>
            </a:endParaRPr>
          </a:p>
        </p:txBody>
      </p:sp>
      <p:sp>
        <p:nvSpPr>
          <p:cNvPr id="29699" name="Rectangle 3"/>
          <p:cNvSpPr>
            <a:spLocks noGrp="1" noChangeArrowheads="1"/>
          </p:cNvSpPr>
          <p:nvPr>
            <p:ph idx="1"/>
          </p:nvPr>
        </p:nvSpPr>
        <p:spPr>
          <a:xfrm>
            <a:off x="304800" y="762000"/>
            <a:ext cx="8610600" cy="5715000"/>
          </a:xfrm>
        </p:spPr>
        <p:txBody>
          <a:bodyPr/>
          <a:lstStyle/>
          <a:p>
            <a:pPr algn="just" eaLnBrk="1" hangingPunct="1">
              <a:lnSpc>
                <a:spcPts val="3000"/>
              </a:lnSpc>
            </a:pPr>
            <a:r>
              <a:rPr lang="en-US" altLang="en-US" sz="3000" dirty="0" smtClean="0">
                <a:latin typeface="Arial Narrow" pitchFamily="34" charset="0"/>
                <a:cs typeface="Arial" pitchFamily="34" charset="0"/>
              </a:rPr>
              <a:t>Skin </a:t>
            </a:r>
            <a:r>
              <a:rPr lang="en-US" altLang="en-US" sz="3000" dirty="0" err="1" smtClean="0">
                <a:latin typeface="Arial Narrow" pitchFamily="34" charset="0"/>
                <a:cs typeface="Arial" pitchFamily="34" charset="0"/>
              </a:rPr>
              <a:t>commensal</a:t>
            </a:r>
            <a:endParaRPr lang="en-US" altLang="en-US" sz="3000" dirty="0" smtClean="0">
              <a:latin typeface="Arial Narrow" pitchFamily="34" charset="0"/>
              <a:cs typeface="Arial" pitchFamily="34" charset="0"/>
            </a:endParaRPr>
          </a:p>
          <a:p>
            <a:pPr algn="just" eaLnBrk="1" hangingPunct="1">
              <a:lnSpc>
                <a:spcPts val="3000"/>
              </a:lnSpc>
            </a:pPr>
            <a:r>
              <a:rPr lang="en-US" altLang="en-US" sz="3000" dirty="0" smtClean="0">
                <a:latin typeface="Arial Narrow" pitchFamily="34" charset="0"/>
                <a:cs typeface="Arial" pitchFamily="34" charset="0"/>
              </a:rPr>
              <a:t>True opportunistic pathogen</a:t>
            </a:r>
          </a:p>
          <a:p>
            <a:pPr algn="just" eaLnBrk="1" hangingPunct="1">
              <a:lnSpc>
                <a:spcPts val="3000"/>
              </a:lnSpc>
            </a:pPr>
            <a:r>
              <a:rPr lang="en-US" altLang="en-US" sz="3000" dirty="0" smtClean="0">
                <a:latin typeface="Arial Narrow" pitchFamily="34" charset="0"/>
                <a:cs typeface="Arial" pitchFamily="34" charset="0"/>
              </a:rPr>
              <a:t>Pathogen of nosocomial infections</a:t>
            </a:r>
          </a:p>
          <a:p>
            <a:pPr algn="just" eaLnBrk="1" hangingPunct="1">
              <a:lnSpc>
                <a:spcPts val="3000"/>
              </a:lnSpc>
            </a:pPr>
            <a:r>
              <a:rPr lang="en-US" altLang="en-US" sz="3000" u="sng" dirty="0" smtClean="0">
                <a:solidFill>
                  <a:srgbClr val="FF0000"/>
                </a:solidFill>
                <a:latin typeface="Arial Narrow" pitchFamily="34" charset="0"/>
                <a:cs typeface="Arial" pitchFamily="34" charset="0"/>
              </a:rPr>
              <a:t>Infections are associated with implanted foreign bodies</a:t>
            </a:r>
          </a:p>
          <a:p>
            <a:pPr lvl="1" algn="just" eaLnBrk="1" hangingPunct="1">
              <a:lnSpc>
                <a:spcPts val="3000"/>
              </a:lnSpc>
            </a:pPr>
            <a:r>
              <a:rPr lang="en-US" altLang="en-US" sz="3000" dirty="0" smtClean="0">
                <a:latin typeface="Arial Narrow" pitchFamily="34" charset="0"/>
                <a:cs typeface="Arial" pitchFamily="34" charset="0"/>
              </a:rPr>
              <a:t>Intravascular devices (prosthetic heart valves, shunts)</a:t>
            </a:r>
          </a:p>
          <a:p>
            <a:pPr lvl="2" algn="just" eaLnBrk="1" hangingPunct="1">
              <a:lnSpc>
                <a:spcPts val="3000"/>
              </a:lnSpc>
            </a:pPr>
            <a:r>
              <a:rPr lang="en-US" altLang="en-US" sz="3000" dirty="0" smtClean="0">
                <a:latin typeface="Arial Narrow" pitchFamily="34" charset="0"/>
                <a:cs typeface="Arial" pitchFamily="34" charset="0"/>
              </a:rPr>
              <a:t>Septicemia and </a:t>
            </a:r>
            <a:r>
              <a:rPr lang="en-US" altLang="en-US" sz="3000" dirty="0" err="1" smtClean="0">
                <a:latin typeface="Arial Narrow" pitchFamily="34" charset="0"/>
                <a:cs typeface="Arial" pitchFamily="34" charset="0"/>
              </a:rPr>
              <a:t>endocarditis</a:t>
            </a:r>
            <a:endParaRPr lang="en-US" altLang="en-US" sz="3000" dirty="0" smtClean="0">
              <a:latin typeface="Arial Narrow" pitchFamily="34" charset="0"/>
              <a:cs typeface="Arial" pitchFamily="34" charset="0"/>
            </a:endParaRPr>
          </a:p>
          <a:p>
            <a:pPr lvl="1" algn="just" eaLnBrk="1" hangingPunct="1">
              <a:lnSpc>
                <a:spcPts val="3000"/>
              </a:lnSpc>
            </a:pPr>
            <a:r>
              <a:rPr lang="en-US" altLang="en-US" sz="3000" dirty="0" smtClean="0">
                <a:latin typeface="Arial Narrow" pitchFamily="34" charset="0"/>
                <a:cs typeface="Arial" pitchFamily="34" charset="0"/>
              </a:rPr>
              <a:t>Prosthetic joints, catheters, and large wounds</a:t>
            </a:r>
          </a:p>
          <a:p>
            <a:pPr lvl="2" algn="just" eaLnBrk="1" hangingPunct="1">
              <a:lnSpc>
                <a:spcPts val="3000"/>
              </a:lnSpc>
            </a:pPr>
            <a:r>
              <a:rPr lang="en-US" altLang="en-US" sz="3000" dirty="0" smtClean="0">
                <a:latin typeface="Arial Narrow" pitchFamily="34" charset="0"/>
                <a:cs typeface="Arial" pitchFamily="34" charset="0"/>
              </a:rPr>
              <a:t>Catheter infections along with catheter-induced UTIs</a:t>
            </a:r>
          </a:p>
          <a:p>
            <a:pPr algn="just" eaLnBrk="1" hangingPunct="1">
              <a:lnSpc>
                <a:spcPts val="3000"/>
              </a:lnSpc>
            </a:pPr>
            <a:r>
              <a:rPr lang="en-US" altLang="en-US" sz="3000" b="1" dirty="0" smtClean="0">
                <a:solidFill>
                  <a:srgbClr val="FF0000"/>
                </a:solidFill>
                <a:latin typeface="Arial Narrow" pitchFamily="34" charset="0"/>
                <a:cs typeface="Arial" pitchFamily="34" charset="0"/>
              </a:rPr>
              <a:t>Treatment</a:t>
            </a:r>
          </a:p>
          <a:p>
            <a:pPr algn="just" eaLnBrk="1" hangingPunct="1">
              <a:lnSpc>
                <a:spcPts val="3000"/>
              </a:lnSpc>
            </a:pPr>
            <a:r>
              <a:rPr lang="en-US" altLang="en-US" sz="3000" dirty="0" smtClean="0">
                <a:latin typeface="Arial Narrow" pitchFamily="34" charset="0"/>
                <a:cs typeface="Arial" pitchFamily="34" charset="0"/>
              </a:rPr>
              <a:t>Has variable ABS pattern </a:t>
            </a:r>
          </a:p>
          <a:p>
            <a:pPr algn="just" eaLnBrk="1" hangingPunct="1">
              <a:lnSpc>
                <a:spcPts val="3000"/>
              </a:lnSpc>
            </a:pPr>
            <a:r>
              <a:rPr lang="en-US" altLang="en-US" sz="3000" dirty="0" smtClean="0">
                <a:latin typeface="Arial Narrow" pitchFamily="34" charset="0"/>
                <a:cs typeface="Arial" pitchFamily="34" charset="0"/>
              </a:rPr>
              <a:t>Treatment should be aided with ABST </a:t>
            </a:r>
          </a:p>
          <a:p>
            <a:pPr algn="just" eaLnBrk="1" hangingPunct="1">
              <a:lnSpc>
                <a:spcPts val="3000"/>
              </a:lnSpc>
            </a:pPr>
            <a:r>
              <a:rPr lang="en-US" altLang="en-US" sz="3000" dirty="0" smtClean="0">
                <a:latin typeface="Arial Narrow" pitchFamily="34" charset="0"/>
                <a:cs typeface="Arial" pitchFamily="34" charset="0"/>
              </a:rPr>
              <a:t>Similar to </a:t>
            </a:r>
            <a:r>
              <a:rPr lang="en-US" altLang="en-US" sz="3000" i="1" dirty="0" smtClean="0">
                <a:latin typeface="Arial Narrow" pitchFamily="34" charset="0"/>
                <a:cs typeface="Arial" pitchFamily="34" charset="0"/>
              </a:rPr>
              <a:t>S. aureus</a:t>
            </a:r>
          </a:p>
        </p:txBody>
      </p:sp>
      <p:sp>
        <p:nvSpPr>
          <p:cNvPr id="2970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29702" name="Slide Number Placeholder 4"/>
          <p:cNvSpPr>
            <a:spLocks noGrp="1"/>
          </p:cNvSpPr>
          <p:nvPr>
            <p:ph type="sldNum" sz="quarter" idx="12"/>
          </p:nvPr>
        </p:nvSpPr>
        <p:spPr bwMode="auto">
          <a:noFill/>
          <a:ln>
            <a:miter lim="800000"/>
            <a:headEnd/>
            <a:tailEnd/>
          </a:ln>
        </p:spPr>
        <p:txBody>
          <a:bodyPr/>
          <a:lstStyle/>
          <a:p>
            <a:fld id="{DB3D97BC-2461-4425-AC0D-51AF76EE046C}" type="slidenum">
              <a:rPr lang="ar-SA" altLang="en-US" smtClean="0"/>
              <a:pPr/>
              <a:t>76</a:t>
            </a:fld>
            <a:endParaRPr lang="ar-SA" altLang="en-US" smtClean="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81000" y="228600"/>
            <a:ext cx="8305800" cy="838200"/>
          </a:xfrm>
        </p:spPr>
        <p:txBody>
          <a:bodyPr/>
          <a:lstStyle/>
          <a:p>
            <a:pPr eaLnBrk="1" hangingPunct="1"/>
            <a:r>
              <a:rPr lang="en-US" altLang="en-US" b="1" smtClean="0">
                <a:solidFill>
                  <a:srgbClr val="002060"/>
                </a:solidFill>
                <a:latin typeface="Arial Narrow" pitchFamily="34" charset="0"/>
              </a:rPr>
              <a:t>What makes </a:t>
            </a:r>
            <a:r>
              <a:rPr lang="en-US" altLang="en-US" b="1" i="1" smtClean="0">
                <a:solidFill>
                  <a:srgbClr val="002060"/>
                </a:solidFill>
                <a:latin typeface="Arial Narrow" pitchFamily="34" charset="0"/>
              </a:rPr>
              <a:t>S. epidermidis </a:t>
            </a:r>
            <a:r>
              <a:rPr lang="en-US" altLang="en-US" b="1" smtClean="0">
                <a:solidFill>
                  <a:srgbClr val="002060"/>
                </a:solidFill>
                <a:latin typeface="Arial Narrow" pitchFamily="34" charset="0"/>
              </a:rPr>
              <a:t>virulant?</a:t>
            </a:r>
            <a:endParaRPr lang="en-US" altLang="en-US" i="1" smtClean="0">
              <a:solidFill>
                <a:srgbClr val="002060"/>
              </a:solidFill>
              <a:latin typeface="Arial Narrow" pitchFamily="34" charset="0"/>
            </a:endParaRPr>
          </a:p>
        </p:txBody>
      </p:sp>
      <p:sp>
        <p:nvSpPr>
          <p:cNvPr id="30723" name="Rectangle 3"/>
          <p:cNvSpPr>
            <a:spLocks noGrp="1" noChangeArrowheads="1"/>
          </p:cNvSpPr>
          <p:nvPr>
            <p:ph idx="1"/>
          </p:nvPr>
        </p:nvSpPr>
        <p:spPr>
          <a:xfrm>
            <a:off x="304800" y="914400"/>
            <a:ext cx="8610600" cy="5791200"/>
          </a:xfrm>
        </p:spPr>
        <p:txBody>
          <a:bodyPr/>
          <a:lstStyle/>
          <a:p>
            <a:pPr algn="just" eaLnBrk="1" hangingPunct="1">
              <a:lnSpc>
                <a:spcPct val="150000"/>
              </a:lnSpc>
            </a:pPr>
            <a:r>
              <a:rPr lang="en-US" altLang="en-US" sz="3000" b="1" u="sng" dirty="0" smtClean="0">
                <a:solidFill>
                  <a:srgbClr val="FF0000"/>
                </a:solidFill>
                <a:latin typeface="Arial Narrow" pitchFamily="34" charset="0"/>
                <a:cs typeface="Arial" pitchFamily="34" charset="0"/>
              </a:rPr>
              <a:t>The organism produces slime layers (</a:t>
            </a:r>
            <a:r>
              <a:rPr lang="en-US" altLang="en-US" sz="3000" b="1" u="sng" dirty="0" err="1" smtClean="0">
                <a:solidFill>
                  <a:srgbClr val="FF0000"/>
                </a:solidFill>
                <a:latin typeface="Arial Narrow" pitchFamily="34" charset="0"/>
                <a:cs typeface="Arial" pitchFamily="34" charset="0"/>
              </a:rPr>
              <a:t>Glycocalyx</a:t>
            </a:r>
            <a:r>
              <a:rPr lang="en-US" altLang="en-US" sz="3000" b="1" u="sng" dirty="0" smtClean="0">
                <a:solidFill>
                  <a:srgbClr val="FF0000"/>
                </a:solidFill>
                <a:latin typeface="Arial Narrow" pitchFamily="34" charset="0"/>
                <a:cs typeface="Arial" pitchFamily="34" charset="0"/>
              </a:rPr>
              <a:t>)</a:t>
            </a:r>
          </a:p>
          <a:p>
            <a:pPr algn="just" eaLnBrk="1" hangingPunct="1">
              <a:lnSpc>
                <a:spcPct val="150000"/>
              </a:lnSpc>
            </a:pPr>
            <a:r>
              <a:rPr lang="en-US" altLang="en-US" sz="3000" dirty="0" err="1" smtClean="0">
                <a:latin typeface="Arial Narrow" pitchFamily="34" charset="0"/>
                <a:cs typeface="Arial" pitchFamily="34" charset="0"/>
              </a:rPr>
              <a:t>Glycocalyx</a:t>
            </a:r>
            <a:r>
              <a:rPr lang="en-US" altLang="en-US" sz="3000" dirty="0" smtClean="0">
                <a:latin typeface="Arial Narrow" pitchFamily="34" charset="0"/>
                <a:cs typeface="Arial" pitchFamily="34" charset="0"/>
              </a:rPr>
              <a:t> forms a hydrophobic </a:t>
            </a:r>
            <a:r>
              <a:rPr lang="en-US" altLang="en-US" sz="3000" dirty="0" err="1" smtClean="0">
                <a:latin typeface="Arial Narrow" pitchFamily="34" charset="0"/>
                <a:cs typeface="Arial" pitchFamily="34" charset="0"/>
              </a:rPr>
              <a:t>biofilm</a:t>
            </a:r>
            <a:endParaRPr lang="en-US" altLang="en-US" sz="3000" dirty="0" smtClean="0">
              <a:latin typeface="Arial Narrow" pitchFamily="34" charset="0"/>
              <a:cs typeface="Arial" pitchFamily="34" charset="0"/>
            </a:endParaRPr>
          </a:p>
          <a:p>
            <a:pPr algn="just" eaLnBrk="1" hangingPunct="1">
              <a:lnSpc>
                <a:spcPct val="150000"/>
              </a:lnSpc>
            </a:pPr>
            <a:r>
              <a:rPr lang="en-US" altLang="en-US" sz="3000" dirty="0" err="1" smtClean="0">
                <a:latin typeface="Arial Narrow" pitchFamily="34" charset="0"/>
                <a:cs typeface="Arial" pitchFamily="34" charset="0"/>
              </a:rPr>
              <a:t>Biofilm</a:t>
            </a:r>
            <a:r>
              <a:rPr lang="en-US" altLang="en-US" sz="3000" dirty="0" smtClean="0">
                <a:latin typeface="Arial Narrow" pitchFamily="34" charset="0"/>
                <a:cs typeface="Arial" pitchFamily="34" charset="0"/>
              </a:rPr>
              <a:t> is adhesive to hydrophobic polymers of prosthetics</a:t>
            </a:r>
          </a:p>
          <a:p>
            <a:pPr marL="342900" lvl="1" indent="-342900" algn="just" eaLnBrk="1" hangingPunct="1">
              <a:lnSpc>
                <a:spcPct val="150000"/>
              </a:lnSpc>
              <a:buFont typeface="Arial" pitchFamily="34" charset="0"/>
              <a:buChar char="•"/>
            </a:pPr>
            <a:r>
              <a:rPr lang="en-US" altLang="en-US" sz="3000" dirty="0" smtClean="0">
                <a:latin typeface="Arial Narrow" pitchFamily="34" charset="0"/>
                <a:cs typeface="Arial" pitchFamily="34" charset="0"/>
              </a:rPr>
              <a:t>Causes resistance to </a:t>
            </a:r>
            <a:r>
              <a:rPr lang="en-US" altLang="en-US" sz="3000" dirty="0" err="1" smtClean="0">
                <a:latin typeface="Arial Narrow" pitchFamily="34" charset="0"/>
                <a:cs typeface="Arial" pitchFamily="34" charset="0"/>
              </a:rPr>
              <a:t>phagocytosis</a:t>
            </a:r>
            <a:r>
              <a:rPr lang="en-US" altLang="en-US" sz="3000" dirty="0" smtClean="0">
                <a:latin typeface="Arial Narrow" pitchFamily="34" charset="0"/>
                <a:cs typeface="Arial" pitchFamily="34" charset="0"/>
              </a:rPr>
              <a:t> and some antibiotics</a:t>
            </a:r>
          </a:p>
          <a:p>
            <a:pPr algn="just" eaLnBrk="1" hangingPunct="1">
              <a:lnSpc>
                <a:spcPct val="150000"/>
              </a:lnSpc>
            </a:pPr>
            <a:r>
              <a:rPr lang="en-US" altLang="en-US" sz="3000" dirty="0" smtClean="0">
                <a:latin typeface="Arial Narrow" pitchFamily="34" charset="0"/>
                <a:cs typeface="Arial" pitchFamily="34" charset="0"/>
              </a:rPr>
              <a:t>Creating diseases such as </a:t>
            </a:r>
            <a:r>
              <a:rPr lang="en-US" altLang="en-US" sz="3000" dirty="0" err="1" smtClean="0">
                <a:latin typeface="Arial Narrow" pitchFamily="34" charset="0"/>
                <a:cs typeface="Arial" pitchFamily="34" charset="0"/>
              </a:rPr>
              <a:t>endocarditis</a:t>
            </a:r>
            <a:endParaRPr lang="en-US" altLang="en-US" sz="3000" b="1" dirty="0" smtClean="0">
              <a:solidFill>
                <a:srgbClr val="0070C0"/>
              </a:solidFill>
              <a:latin typeface="Arial Narrow" pitchFamily="34" charset="0"/>
              <a:cs typeface="Arial" pitchFamily="34" charset="0"/>
            </a:endParaRPr>
          </a:p>
          <a:p>
            <a:pPr algn="just" eaLnBrk="1" hangingPunct="1">
              <a:lnSpc>
                <a:spcPct val="150000"/>
              </a:lnSpc>
            </a:pPr>
            <a:r>
              <a:rPr lang="en-US" altLang="en-US" sz="3000" dirty="0" err="1" smtClean="0">
                <a:latin typeface="Arial Narrow" pitchFamily="34" charset="0"/>
                <a:cs typeface="Arial" pitchFamily="34" charset="0"/>
              </a:rPr>
              <a:t>Biofilms</a:t>
            </a:r>
            <a:r>
              <a:rPr lang="en-US" altLang="en-US" sz="3000" dirty="0" smtClean="0">
                <a:latin typeface="Arial Narrow" pitchFamily="34" charset="0"/>
                <a:cs typeface="Arial" pitchFamily="34" charset="0"/>
              </a:rPr>
              <a:t> are sources of infection from which bacteria are flushed into the bloodstream and cause disease</a:t>
            </a:r>
            <a:endParaRPr lang="en-US" altLang="en-US" sz="3000" b="1" dirty="0" smtClean="0">
              <a:latin typeface="Arial Narrow" pitchFamily="34" charset="0"/>
              <a:cs typeface="Arial" pitchFamily="34" charset="0"/>
            </a:endParaRPr>
          </a:p>
        </p:txBody>
      </p:sp>
      <p:sp>
        <p:nvSpPr>
          <p:cNvPr id="3072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0726" name="Slide Number Placeholder 4"/>
          <p:cNvSpPr>
            <a:spLocks noGrp="1"/>
          </p:cNvSpPr>
          <p:nvPr>
            <p:ph type="sldNum" sz="quarter" idx="12"/>
          </p:nvPr>
        </p:nvSpPr>
        <p:spPr bwMode="auto">
          <a:noFill/>
          <a:ln>
            <a:miter lim="800000"/>
            <a:headEnd/>
            <a:tailEnd/>
          </a:ln>
        </p:spPr>
        <p:txBody>
          <a:bodyPr/>
          <a:lstStyle/>
          <a:p>
            <a:fld id="{401B6D27-3998-4CB8-AF6F-E474D366695C}" type="slidenum">
              <a:rPr lang="ar-SA" altLang="en-US" smtClean="0"/>
              <a:pPr/>
              <a:t>77</a:t>
            </a:fld>
            <a:endParaRPr lang="ar-SA" altLang="en-US" smtClean="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638"/>
            <a:ext cx="8229600" cy="563562"/>
          </a:xfrm>
        </p:spPr>
        <p:txBody>
          <a:bodyPr/>
          <a:lstStyle/>
          <a:p>
            <a:pPr marL="742950" indent="-742950" eaLnBrk="1" hangingPunct="1">
              <a:buFont typeface="Calibri" pitchFamily="34" charset="0"/>
              <a:buAutoNum type="alphaUcPeriod" startAt="3"/>
            </a:pPr>
            <a:r>
              <a:rPr lang="en-US" altLang="en-US" b="1" i="1" dirty="0" err="1" smtClean="0">
                <a:solidFill>
                  <a:srgbClr val="002060"/>
                </a:solidFill>
                <a:latin typeface="Arial Narrow" pitchFamily="34" charset="0"/>
                <a:cs typeface="Times New Roman" pitchFamily="18" charset="0"/>
              </a:rPr>
              <a:t>Stapylococcus</a:t>
            </a:r>
            <a:r>
              <a:rPr lang="en-US" altLang="en-US" b="1" i="1" dirty="0" smtClean="0">
                <a:solidFill>
                  <a:srgbClr val="002060"/>
                </a:solidFill>
                <a:latin typeface="Arial Narrow" pitchFamily="34" charset="0"/>
                <a:cs typeface="Times New Roman" pitchFamily="18" charset="0"/>
              </a:rPr>
              <a:t> saprophyticus</a:t>
            </a:r>
            <a:endParaRPr lang="en-US" altLang="en-US" i="1" dirty="0" smtClean="0">
              <a:solidFill>
                <a:srgbClr val="002060"/>
              </a:solidFill>
              <a:latin typeface="Arial Narrow" pitchFamily="34" charset="0"/>
              <a:cs typeface="Times New Roman" pitchFamily="18" charset="0"/>
            </a:endParaRPr>
          </a:p>
        </p:txBody>
      </p:sp>
      <p:sp>
        <p:nvSpPr>
          <p:cNvPr id="31747" name="Rectangle 3"/>
          <p:cNvSpPr>
            <a:spLocks noGrp="1" noChangeArrowheads="1"/>
          </p:cNvSpPr>
          <p:nvPr>
            <p:ph idx="1"/>
          </p:nvPr>
        </p:nvSpPr>
        <p:spPr>
          <a:xfrm>
            <a:off x="304800" y="838200"/>
            <a:ext cx="8686800" cy="5638800"/>
          </a:xfrm>
        </p:spPr>
        <p:txBody>
          <a:bodyPr/>
          <a:lstStyle/>
          <a:p>
            <a:pPr algn="just" eaLnBrk="1" hangingPunct="1"/>
            <a:r>
              <a:rPr lang="en-US" altLang="en-US" dirty="0" smtClean="0">
                <a:latin typeface="Arial Narrow" pitchFamily="34" charset="0"/>
                <a:cs typeface="Arial" pitchFamily="34" charset="0"/>
              </a:rPr>
              <a:t>GIT is the major reservoir of </a:t>
            </a:r>
            <a:r>
              <a:rPr lang="en-US" altLang="en-US" i="1" dirty="0" smtClean="0">
                <a:latin typeface="Arial Narrow" pitchFamily="34" charset="0"/>
                <a:cs typeface="Arial" pitchFamily="34" charset="0"/>
              </a:rPr>
              <a:t>S. saprophyticus</a:t>
            </a:r>
            <a:endParaRPr lang="en-US" altLang="en-US" dirty="0" smtClean="0">
              <a:latin typeface="Arial Narrow" pitchFamily="34" charset="0"/>
              <a:cs typeface="Arial" pitchFamily="34" charset="0"/>
            </a:endParaRPr>
          </a:p>
          <a:p>
            <a:pPr algn="just" eaLnBrk="1" hangingPunct="1"/>
            <a:r>
              <a:rPr lang="en-US" altLang="en-US" dirty="0" smtClean="0">
                <a:latin typeface="Arial Narrow" pitchFamily="34" charset="0"/>
                <a:cs typeface="Arial" pitchFamily="34" charset="0"/>
              </a:rPr>
              <a:t>Young adult are more susceptible to UT colonization</a:t>
            </a:r>
          </a:p>
          <a:p>
            <a:pPr algn="just" eaLnBrk="1" hangingPunct="1"/>
            <a:r>
              <a:rPr lang="en-US" altLang="en-US" u="sng" dirty="0" smtClean="0">
                <a:solidFill>
                  <a:srgbClr val="FF0000"/>
                </a:solidFill>
                <a:latin typeface="Arial Narrow" pitchFamily="34" charset="0"/>
                <a:cs typeface="Arial" pitchFamily="34" charset="0"/>
              </a:rPr>
              <a:t>Cause of UTI </a:t>
            </a:r>
            <a:endParaRPr lang="en-US" altLang="en-US" dirty="0" smtClean="0">
              <a:latin typeface="Arial Narrow" pitchFamily="34" charset="0"/>
              <a:cs typeface="Arial" pitchFamily="34" charset="0"/>
            </a:endParaRPr>
          </a:p>
          <a:p>
            <a:pPr lvl="1" algn="just" eaLnBrk="1" hangingPunct="1"/>
            <a:r>
              <a:rPr lang="en-US" altLang="en-US" sz="3200" dirty="0" smtClean="0">
                <a:latin typeface="Arial Narrow" pitchFamily="34" charset="0"/>
                <a:cs typeface="Arial" pitchFamily="34" charset="0"/>
              </a:rPr>
              <a:t>2</a:t>
            </a:r>
            <a:r>
              <a:rPr lang="en-US" altLang="en-US" sz="3200" baseline="30000" dirty="0" smtClean="0">
                <a:latin typeface="Arial Narrow" pitchFamily="34" charset="0"/>
                <a:cs typeface="Arial" pitchFamily="34" charset="0"/>
              </a:rPr>
              <a:t>nd</a:t>
            </a:r>
            <a:r>
              <a:rPr lang="en-US" altLang="en-US" sz="3200" dirty="0" smtClean="0">
                <a:latin typeface="Arial Narrow" pitchFamily="34" charset="0"/>
                <a:cs typeface="Arial" pitchFamily="34" charset="0"/>
              </a:rPr>
              <a:t> most-frequent causative agent of acute UTI</a:t>
            </a:r>
          </a:p>
          <a:p>
            <a:pPr algn="just" eaLnBrk="1" hangingPunct="1"/>
            <a:r>
              <a:rPr lang="en-US" altLang="en-US" dirty="0" smtClean="0">
                <a:latin typeface="Arial Narrow" pitchFamily="34" charset="0"/>
                <a:cs typeface="Arial" pitchFamily="34" charset="0"/>
              </a:rPr>
              <a:t>Virulence factors include </a:t>
            </a:r>
            <a:r>
              <a:rPr lang="en-US" altLang="en-US" dirty="0" smtClean="0">
                <a:solidFill>
                  <a:srgbClr val="FF0000"/>
                </a:solidFill>
                <a:latin typeface="Arial Narrow" pitchFamily="34" charset="0"/>
                <a:cs typeface="Arial" pitchFamily="34" charset="0"/>
              </a:rPr>
              <a:t>adherence to </a:t>
            </a:r>
            <a:r>
              <a:rPr lang="en-US" altLang="en-US" dirty="0" err="1" smtClean="0">
                <a:solidFill>
                  <a:srgbClr val="FF0000"/>
                </a:solidFill>
                <a:latin typeface="Arial Narrow" pitchFamily="34" charset="0"/>
                <a:cs typeface="Arial" pitchFamily="34" charset="0"/>
              </a:rPr>
              <a:t>urothelial</a:t>
            </a:r>
            <a:r>
              <a:rPr lang="en-US" altLang="en-US" dirty="0" smtClean="0">
                <a:solidFill>
                  <a:srgbClr val="FF0000"/>
                </a:solidFill>
                <a:latin typeface="Arial Narrow" pitchFamily="34" charset="0"/>
                <a:cs typeface="Arial" pitchFamily="34" charset="0"/>
              </a:rPr>
              <a:t> cells</a:t>
            </a:r>
            <a:r>
              <a:rPr lang="en-US" altLang="en-US" dirty="0" smtClean="0">
                <a:latin typeface="Arial Narrow" pitchFamily="34" charset="0"/>
                <a:cs typeface="Arial" pitchFamily="34" charset="0"/>
              </a:rPr>
              <a:t>;</a:t>
            </a:r>
          </a:p>
          <a:p>
            <a:pPr lvl="1" algn="just" eaLnBrk="1" hangingPunct="1"/>
            <a:r>
              <a:rPr lang="en-US" altLang="en-US" sz="3200" dirty="0" smtClean="0">
                <a:latin typeface="Arial Narrow" pitchFamily="34" charset="0"/>
                <a:cs typeface="Arial" pitchFamily="34" charset="0"/>
              </a:rPr>
              <a:t>Surface-associated protein, </a:t>
            </a:r>
            <a:r>
              <a:rPr lang="en-US" altLang="en-US" sz="3200" dirty="0" err="1" smtClean="0">
                <a:latin typeface="Arial Narrow" pitchFamily="34" charset="0"/>
                <a:cs typeface="Arial" pitchFamily="34" charset="0"/>
              </a:rPr>
              <a:t>lipoteichoic</a:t>
            </a:r>
            <a:r>
              <a:rPr lang="en-US" altLang="en-US" sz="3200" dirty="0" smtClean="0">
                <a:latin typeface="Arial Narrow" pitchFamily="34" charset="0"/>
                <a:cs typeface="Arial" pitchFamily="34" charset="0"/>
              </a:rPr>
              <a:t> acid; a </a:t>
            </a:r>
            <a:r>
              <a:rPr lang="en-US" altLang="en-US" sz="3200" dirty="0" err="1" smtClean="0">
                <a:latin typeface="Arial Narrow" pitchFamily="34" charset="0"/>
                <a:cs typeface="Arial" pitchFamily="34" charset="0"/>
              </a:rPr>
              <a:t>hemagglutinin</a:t>
            </a:r>
            <a:r>
              <a:rPr lang="en-US" altLang="en-US" sz="3200" dirty="0" smtClean="0">
                <a:latin typeface="Arial Narrow" pitchFamily="34" charset="0"/>
                <a:cs typeface="Arial" pitchFamily="34" charset="0"/>
              </a:rPr>
              <a:t> that binds to </a:t>
            </a:r>
            <a:r>
              <a:rPr lang="en-US" altLang="en-US" sz="3200" dirty="0" err="1" smtClean="0">
                <a:latin typeface="Arial Narrow" pitchFamily="34" charset="0"/>
                <a:cs typeface="Arial" pitchFamily="34" charset="0"/>
              </a:rPr>
              <a:t>fibronectin</a:t>
            </a:r>
            <a:r>
              <a:rPr lang="en-US" altLang="en-US" sz="3200" dirty="0" smtClean="0">
                <a:latin typeface="Arial Narrow" pitchFamily="34" charset="0"/>
                <a:cs typeface="Arial" pitchFamily="34" charset="0"/>
              </a:rPr>
              <a:t>, a </a:t>
            </a:r>
            <a:r>
              <a:rPr lang="en-US" altLang="en-US" sz="3200" dirty="0" err="1" smtClean="0">
                <a:latin typeface="Arial Narrow" pitchFamily="34" charset="0"/>
                <a:cs typeface="Arial" pitchFamily="34" charset="0"/>
              </a:rPr>
              <a:t>hemolysin</a:t>
            </a:r>
            <a:r>
              <a:rPr lang="en-US" altLang="en-US" sz="3200" dirty="0" smtClean="0">
                <a:latin typeface="Arial Narrow" pitchFamily="34" charset="0"/>
                <a:cs typeface="Arial" pitchFamily="34" charset="0"/>
              </a:rPr>
              <a:t>; and </a:t>
            </a:r>
            <a:r>
              <a:rPr lang="en-US" altLang="en-US" sz="3200" u="sng" dirty="0" smtClean="0">
                <a:solidFill>
                  <a:srgbClr val="FF0000"/>
                </a:solidFill>
                <a:latin typeface="Arial Narrow" pitchFamily="34" charset="0"/>
                <a:cs typeface="Arial" pitchFamily="34" charset="0"/>
              </a:rPr>
              <a:t>production of extracellular slime</a:t>
            </a:r>
          </a:p>
          <a:p>
            <a:pPr algn="just" eaLnBrk="1" hangingPunct="1"/>
            <a:r>
              <a:rPr lang="en-US" altLang="en-US" dirty="0" smtClean="0">
                <a:latin typeface="Arial Narrow" pitchFamily="34" charset="0"/>
                <a:cs typeface="Arial" pitchFamily="34" charset="0"/>
              </a:rPr>
              <a:t>Usually sensitive to wide range of antibiotics</a:t>
            </a:r>
          </a:p>
          <a:p>
            <a:pPr algn="just" eaLnBrk="1" hangingPunct="1"/>
            <a:r>
              <a:rPr lang="en-US" altLang="en-US" b="1" u="sng" dirty="0" smtClean="0">
                <a:solidFill>
                  <a:srgbClr val="FF0000"/>
                </a:solidFill>
                <a:latin typeface="Arial Narrow" pitchFamily="34" charset="0"/>
                <a:cs typeface="Arial" pitchFamily="34" charset="0"/>
              </a:rPr>
              <a:t>Resistant to </a:t>
            </a:r>
            <a:r>
              <a:rPr lang="en-US" altLang="en-US" b="1" u="sng" dirty="0" err="1" smtClean="0">
                <a:solidFill>
                  <a:srgbClr val="FF0000"/>
                </a:solidFill>
                <a:latin typeface="Arial Narrow" pitchFamily="34" charset="0"/>
                <a:cs typeface="Arial" pitchFamily="34" charset="0"/>
              </a:rPr>
              <a:t>Novobiocin</a:t>
            </a:r>
            <a:endParaRPr lang="en-US" altLang="en-US" b="1" u="sng" dirty="0" smtClean="0">
              <a:solidFill>
                <a:srgbClr val="FF0000"/>
              </a:solidFill>
              <a:latin typeface="Arial Narrow" pitchFamily="34" charset="0"/>
              <a:cs typeface="Arial" pitchFamily="34" charset="0"/>
            </a:endParaRPr>
          </a:p>
        </p:txBody>
      </p:sp>
      <p:sp>
        <p:nvSpPr>
          <p:cNvPr id="3174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1750" name="Slide Number Placeholder 4"/>
          <p:cNvSpPr>
            <a:spLocks noGrp="1"/>
          </p:cNvSpPr>
          <p:nvPr>
            <p:ph type="sldNum" sz="quarter" idx="12"/>
          </p:nvPr>
        </p:nvSpPr>
        <p:spPr bwMode="auto">
          <a:noFill/>
          <a:ln>
            <a:miter lim="800000"/>
            <a:headEnd/>
            <a:tailEnd/>
          </a:ln>
        </p:spPr>
        <p:txBody>
          <a:bodyPr/>
          <a:lstStyle/>
          <a:p>
            <a:fld id="{20ADCB07-1879-40E6-8C73-8F9F2EC70114}" type="slidenum">
              <a:rPr lang="ar-SA" altLang="en-US" smtClean="0"/>
              <a:pPr/>
              <a:t>78</a:t>
            </a:fld>
            <a:endParaRPr lang="ar-SA" altLang="en-US" smtClean="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23850" y="341313"/>
            <a:ext cx="8362950" cy="649287"/>
          </a:xfrm>
        </p:spPr>
        <p:txBody>
          <a:bodyPr/>
          <a:lstStyle/>
          <a:p>
            <a:pPr eaLnBrk="1" hangingPunct="1"/>
            <a:r>
              <a:rPr lang="en-US" altLang="en-US" b="1" smtClean="0">
                <a:solidFill>
                  <a:srgbClr val="002060"/>
                </a:solidFill>
                <a:cs typeface="Times New Roman" pitchFamily="18" charset="0"/>
              </a:rPr>
              <a:t>Laboratory Diagnosis</a:t>
            </a:r>
          </a:p>
        </p:txBody>
      </p:sp>
      <p:sp>
        <p:nvSpPr>
          <p:cNvPr id="32771" name="Rectangle 3"/>
          <p:cNvSpPr>
            <a:spLocks noGrp="1" noChangeArrowheads="1"/>
          </p:cNvSpPr>
          <p:nvPr>
            <p:ph idx="1"/>
          </p:nvPr>
        </p:nvSpPr>
        <p:spPr>
          <a:xfrm>
            <a:off x="228600" y="1000125"/>
            <a:ext cx="8893175" cy="5400675"/>
          </a:xfrm>
        </p:spPr>
        <p:txBody>
          <a:bodyPr/>
          <a:lstStyle/>
          <a:p>
            <a:pPr algn="just" eaLnBrk="1" hangingPunct="1">
              <a:lnSpc>
                <a:spcPct val="110000"/>
              </a:lnSpc>
            </a:pPr>
            <a:r>
              <a:rPr lang="en-US" altLang="en-US" b="1" dirty="0" smtClean="0">
                <a:solidFill>
                  <a:srgbClr val="FF0000"/>
                </a:solidFill>
                <a:latin typeface="Arial Narrow" pitchFamily="34" charset="0"/>
                <a:cs typeface="Arial" pitchFamily="34" charset="0"/>
              </a:rPr>
              <a:t>I- Specimen:</a:t>
            </a:r>
          </a:p>
          <a:p>
            <a:pPr lvl="1" algn="just" eaLnBrk="1" hangingPunct="1">
              <a:lnSpc>
                <a:spcPct val="110000"/>
              </a:lnSpc>
            </a:pPr>
            <a:r>
              <a:rPr lang="en-US" altLang="en-US" sz="3200" dirty="0" smtClean="0">
                <a:latin typeface="Arial Narrow" pitchFamily="34" charset="0"/>
                <a:cs typeface="Arial" pitchFamily="34" charset="0"/>
              </a:rPr>
              <a:t>Pus, Mid-stream urine, Sputum, Stool, Blood, CSF</a:t>
            </a:r>
          </a:p>
          <a:p>
            <a:pPr algn="just" eaLnBrk="1" hangingPunct="1">
              <a:lnSpc>
                <a:spcPct val="110000"/>
              </a:lnSpc>
            </a:pPr>
            <a:r>
              <a:rPr lang="en-US" altLang="en-US" b="1" dirty="0" smtClean="0">
                <a:solidFill>
                  <a:srgbClr val="FF0000"/>
                </a:solidFill>
                <a:latin typeface="Arial Narrow" pitchFamily="34" charset="0"/>
                <a:cs typeface="Arial" pitchFamily="34" charset="0"/>
              </a:rPr>
              <a:t>II- Gram Stain:</a:t>
            </a:r>
          </a:p>
          <a:p>
            <a:pPr lvl="1" algn="just" eaLnBrk="1" hangingPunct="1">
              <a:lnSpc>
                <a:spcPct val="110000"/>
              </a:lnSpc>
            </a:pPr>
            <a:r>
              <a:rPr lang="en-US" altLang="en-US" sz="3200" dirty="0" smtClean="0">
                <a:latin typeface="Arial Narrow" pitchFamily="34" charset="0"/>
                <a:cs typeface="Arial" pitchFamily="34" charset="0"/>
              </a:rPr>
              <a:t>Gram positive </a:t>
            </a:r>
            <a:r>
              <a:rPr lang="en-US" altLang="en-US" sz="3200" dirty="0" err="1" smtClean="0">
                <a:latin typeface="Arial Narrow" pitchFamily="34" charset="0"/>
                <a:cs typeface="Arial" pitchFamily="34" charset="0"/>
              </a:rPr>
              <a:t>cocci</a:t>
            </a:r>
            <a:r>
              <a:rPr lang="en-US" altLang="en-US" sz="3200" dirty="0" smtClean="0">
                <a:latin typeface="Arial Narrow" pitchFamily="34" charset="0"/>
                <a:cs typeface="Arial" pitchFamily="34" charset="0"/>
              </a:rPr>
              <a:t>, arranged in cluster, etc</a:t>
            </a:r>
          </a:p>
          <a:p>
            <a:pPr algn="just" eaLnBrk="1" hangingPunct="1">
              <a:lnSpc>
                <a:spcPct val="110000"/>
              </a:lnSpc>
            </a:pPr>
            <a:r>
              <a:rPr lang="en-US" altLang="en-US" b="1" dirty="0" smtClean="0">
                <a:solidFill>
                  <a:srgbClr val="FF0000"/>
                </a:solidFill>
                <a:latin typeface="Arial Narrow" pitchFamily="34" charset="0"/>
                <a:cs typeface="Arial" pitchFamily="34" charset="0"/>
              </a:rPr>
              <a:t>III- Culture:</a:t>
            </a:r>
          </a:p>
          <a:p>
            <a:pPr lvl="1" algn="just" eaLnBrk="1" hangingPunct="1">
              <a:lnSpc>
                <a:spcPct val="110000"/>
              </a:lnSpc>
            </a:pPr>
            <a:r>
              <a:rPr lang="en-US" altLang="en-US" sz="3200" b="1" u="sng" dirty="0" smtClean="0">
                <a:solidFill>
                  <a:srgbClr val="7030A0"/>
                </a:solidFill>
                <a:latin typeface="Arial Narrow" pitchFamily="34" charset="0"/>
                <a:cs typeface="Arial" pitchFamily="34" charset="0"/>
              </a:rPr>
              <a:t>A. Blood agar (Non-Selective Media)</a:t>
            </a:r>
          </a:p>
          <a:p>
            <a:pPr lvl="1" algn="just" eaLnBrk="1" hangingPunct="1">
              <a:lnSpc>
                <a:spcPct val="110000"/>
              </a:lnSpc>
            </a:pPr>
            <a:r>
              <a:rPr lang="en-US" altLang="en-US" sz="3200" i="1" dirty="0" err="1" smtClean="0">
                <a:latin typeface="Arial Narrow" pitchFamily="34" charset="0"/>
                <a:cs typeface="Arial" pitchFamily="34" charset="0"/>
              </a:rPr>
              <a:t>S.aureus</a:t>
            </a:r>
            <a:r>
              <a:rPr lang="en-US" altLang="en-US" sz="3200" dirty="0" smtClean="0">
                <a:latin typeface="Arial Narrow" pitchFamily="34" charset="0"/>
                <a:cs typeface="Arial" pitchFamily="34" charset="0"/>
              </a:rPr>
              <a:t> colonies are golden yellow &amp; </a:t>
            </a:r>
            <a:r>
              <a:rPr lang="en-US" altLang="en-US" sz="3200" dirty="0" smtClean="0">
                <a:latin typeface="Arial Narrow" pitchFamily="34" charset="0"/>
                <a:cs typeface="Arial" pitchFamily="34" charset="0"/>
                <a:sym typeface="Symbol" pitchFamily="18" charset="2"/>
              </a:rPr>
              <a:t>-</a:t>
            </a:r>
            <a:r>
              <a:rPr lang="en-US" altLang="en-US" sz="3200" dirty="0" smtClean="0">
                <a:latin typeface="Arial Narrow" pitchFamily="34" charset="0"/>
                <a:cs typeface="Arial" pitchFamily="34" charset="0"/>
              </a:rPr>
              <a:t>hemolytic</a:t>
            </a:r>
          </a:p>
          <a:p>
            <a:pPr lvl="1" algn="just" eaLnBrk="1" hangingPunct="1">
              <a:lnSpc>
                <a:spcPct val="110000"/>
              </a:lnSpc>
            </a:pPr>
            <a:r>
              <a:rPr lang="en-US" altLang="en-US" sz="3200" i="1" dirty="0" smtClean="0">
                <a:latin typeface="Arial Narrow" pitchFamily="34" charset="0"/>
                <a:cs typeface="Arial" pitchFamily="34" charset="0"/>
              </a:rPr>
              <a:t>S. epidermidis</a:t>
            </a:r>
            <a:r>
              <a:rPr lang="en-US" altLang="en-US" sz="3200" dirty="0" smtClean="0">
                <a:latin typeface="Arial Narrow" pitchFamily="34" charset="0"/>
                <a:cs typeface="Arial" pitchFamily="34" charset="0"/>
              </a:rPr>
              <a:t>  are non-pigmented and non-hemolytic</a:t>
            </a:r>
          </a:p>
          <a:p>
            <a:pPr algn="just" eaLnBrk="1" hangingPunct="1">
              <a:lnSpc>
                <a:spcPct val="110000"/>
              </a:lnSpc>
            </a:pPr>
            <a:endParaRPr lang="en-US" altLang="en-US" b="1" dirty="0" smtClean="0">
              <a:latin typeface="Arial Narrow" pitchFamily="34" charset="0"/>
              <a:cs typeface="Arial" pitchFamily="34" charset="0"/>
            </a:endParaRPr>
          </a:p>
        </p:txBody>
      </p:sp>
      <p:sp>
        <p:nvSpPr>
          <p:cNvPr id="3277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2774" name="Slide Number Placeholder 4"/>
          <p:cNvSpPr>
            <a:spLocks noGrp="1"/>
          </p:cNvSpPr>
          <p:nvPr>
            <p:ph type="sldNum" sz="quarter" idx="12"/>
          </p:nvPr>
        </p:nvSpPr>
        <p:spPr bwMode="auto">
          <a:noFill/>
          <a:ln>
            <a:miter lim="800000"/>
            <a:headEnd/>
            <a:tailEnd/>
          </a:ln>
        </p:spPr>
        <p:txBody>
          <a:bodyPr/>
          <a:lstStyle/>
          <a:p>
            <a:fld id="{87F4C2DA-6B0F-4425-9530-C9D8EC832E85}" type="slidenum">
              <a:rPr lang="ar-SA" altLang="en-US" smtClean="0"/>
              <a:pPr/>
              <a:t>79</a:t>
            </a:fld>
            <a:endParaRPr lang="ar-SA" altLang="en-US"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152400"/>
            <a:ext cx="8229600" cy="639763"/>
          </a:xfrm>
        </p:spPr>
        <p:txBody>
          <a:bodyPr/>
          <a:lstStyle/>
          <a:p>
            <a:pPr eaLnBrk="1" hangingPunct="1"/>
            <a:r>
              <a:rPr lang="en-US" altLang="en-US" sz="5400" b="1" smtClean="0">
                <a:solidFill>
                  <a:srgbClr val="002060"/>
                </a:solidFill>
              </a:rPr>
              <a:t>Important normal flora</a:t>
            </a:r>
            <a:endParaRPr lang="ar-SA" altLang="en-US" sz="5400" b="1" smtClean="0">
              <a:solidFill>
                <a:srgbClr val="002060"/>
              </a:solidFill>
            </a:endParaRPr>
          </a:p>
        </p:txBody>
      </p:sp>
      <p:graphicFrame>
        <p:nvGraphicFramePr>
          <p:cNvPr id="4" name="Content Placeholder 3"/>
          <p:cNvGraphicFramePr>
            <a:graphicFrameLocks noGrp="1"/>
          </p:cNvGraphicFramePr>
          <p:nvPr>
            <p:ph idx="1"/>
          </p:nvPr>
        </p:nvGraphicFramePr>
        <p:xfrm>
          <a:off x="152400" y="868363"/>
          <a:ext cx="8915400" cy="5456239"/>
        </p:xfrm>
        <a:graphic>
          <a:graphicData uri="http://schemas.openxmlformats.org/drawingml/2006/table">
            <a:tbl>
              <a:tblPr rtl="1"/>
              <a:tblGrid>
                <a:gridCol w="3172953"/>
                <a:gridCol w="2474085"/>
                <a:gridCol w="3268362"/>
              </a:tblGrid>
              <a:tr h="579142">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3200" b="1" i="0" u="none" strike="noStrike" cap="none" normalizeH="0" baseline="0" dirty="0" smtClean="0">
                          <a:ln>
                            <a:noFill/>
                          </a:ln>
                          <a:solidFill>
                            <a:srgbClr val="C00000"/>
                          </a:solidFill>
                          <a:effectLst/>
                          <a:latin typeface="Andalus" pitchFamily="18" charset="-78"/>
                          <a:cs typeface="Andalus" pitchFamily="18" charset="-78"/>
                        </a:rPr>
                        <a:t>Less common</a:t>
                      </a:r>
                      <a:endParaRPr kumimoji="0" lang="ar-SA" altLang="en-US" sz="3200" b="1" i="0" u="none" strike="noStrike" cap="none" normalizeH="0" baseline="0" dirty="0" smtClean="0">
                        <a:ln>
                          <a:noFill/>
                        </a:ln>
                        <a:solidFill>
                          <a:srgbClr val="C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3200" b="1" i="0" u="none" strike="noStrike" cap="none" normalizeH="0" baseline="0" dirty="0" smtClean="0">
                          <a:ln>
                            <a:noFill/>
                          </a:ln>
                          <a:solidFill>
                            <a:srgbClr val="C00000"/>
                          </a:solidFill>
                          <a:effectLst/>
                          <a:latin typeface="Andalus" pitchFamily="18" charset="-78"/>
                          <a:cs typeface="Andalus" pitchFamily="18" charset="-78"/>
                        </a:rPr>
                        <a:t>Common</a:t>
                      </a:r>
                      <a:endParaRPr kumimoji="0" lang="ar-SA" altLang="en-US" sz="3200" b="1" i="0" u="none" strike="noStrike" cap="none" normalizeH="0" baseline="0" dirty="0" smtClean="0">
                        <a:ln>
                          <a:noFill/>
                        </a:ln>
                        <a:solidFill>
                          <a:srgbClr val="C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3200" b="1" i="0" u="none" strike="noStrike" cap="none" normalizeH="0" baseline="0" dirty="0" smtClean="0">
                          <a:ln>
                            <a:noFill/>
                          </a:ln>
                          <a:solidFill>
                            <a:srgbClr val="C00000"/>
                          </a:solidFill>
                          <a:effectLst/>
                          <a:latin typeface="Andalus" pitchFamily="18" charset="-78"/>
                          <a:cs typeface="Andalus" pitchFamily="18" charset="-78"/>
                        </a:rPr>
                        <a:t>Site</a:t>
                      </a:r>
                      <a:endParaRPr kumimoji="0" lang="ar-SA" altLang="en-US" sz="3200" b="1" i="0" u="none" strike="noStrike" cap="none" normalizeH="0" baseline="0" dirty="0" smtClean="0">
                        <a:ln>
                          <a:noFill/>
                        </a:ln>
                        <a:solidFill>
                          <a:srgbClr val="C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6247">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altLang="en-US" sz="1800" b="0" i="0" u="none" strike="noStrike" cap="none" normalizeH="0" baseline="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None,  Sterile</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Blood, CSF, Internal organs</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701149">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1" u="none" strike="noStrike" cap="none" normalizeH="0" baseline="0" dirty="0" smtClean="0">
                          <a:ln>
                            <a:noFill/>
                          </a:ln>
                          <a:solidFill>
                            <a:srgbClr val="000000"/>
                          </a:solidFill>
                          <a:effectLst/>
                          <a:latin typeface="Andalus" pitchFamily="18" charset="-78"/>
                          <a:cs typeface="Andalus" pitchFamily="18" charset="-78"/>
                        </a:rPr>
                        <a:t>S. aureus</a:t>
                      </a: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 </a:t>
                      </a:r>
                      <a:r>
                        <a:rPr kumimoji="0" lang="en-US" altLang="en-US" sz="1800" b="0" i="0" u="none" strike="noStrike" cap="none" normalizeH="0" baseline="0" dirty="0" err="1" smtClean="0">
                          <a:ln>
                            <a:noFill/>
                          </a:ln>
                          <a:solidFill>
                            <a:srgbClr val="000000"/>
                          </a:solidFill>
                          <a:effectLst/>
                          <a:latin typeface="Andalus" pitchFamily="18" charset="-78"/>
                          <a:cs typeface="Andalus" pitchFamily="18" charset="-78"/>
                        </a:rPr>
                        <a:t>Diphtheroids</a:t>
                      </a: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 streptococci, anaerobes, yeasts</a:t>
                      </a:r>
                      <a:endParaRPr kumimoji="0" lang="ar-SA" altLang="en-US" sz="18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1" u="none" strike="noStrike" cap="none" normalizeH="0" baseline="0" dirty="0" smtClean="0">
                          <a:ln>
                            <a:noFill/>
                          </a:ln>
                          <a:solidFill>
                            <a:srgbClr val="000000"/>
                          </a:solidFill>
                          <a:effectLst/>
                          <a:latin typeface="Andalus" pitchFamily="18" charset="-78"/>
                          <a:cs typeface="Andalus" pitchFamily="18" charset="-78"/>
                        </a:rPr>
                        <a:t>Staphylococcus epidermidis</a:t>
                      </a:r>
                      <a:endParaRPr kumimoji="0" lang="ar-SA" altLang="en-US" sz="2000" b="0" i="1"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Cutaneous surfaces including urethra &amp; outer ears</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40107">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1" u="none" strike="noStrike" cap="none" normalizeH="0" baseline="0" dirty="0" smtClean="0">
                          <a:ln>
                            <a:noFill/>
                          </a:ln>
                          <a:solidFill>
                            <a:srgbClr val="000000"/>
                          </a:solidFill>
                          <a:effectLst/>
                          <a:latin typeface="Andalus" pitchFamily="18" charset="-78"/>
                          <a:cs typeface="Andalus" pitchFamily="18" charset="-78"/>
                        </a:rPr>
                        <a:t>S. epidermidis</a:t>
                      </a: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 </a:t>
                      </a:r>
                      <a:r>
                        <a:rPr kumimoji="0" lang="en-US" altLang="en-US" sz="1800" b="0" i="0" u="none" strike="noStrike" cap="none" normalizeH="0" baseline="0" dirty="0" err="1" smtClean="0">
                          <a:ln>
                            <a:noFill/>
                          </a:ln>
                          <a:solidFill>
                            <a:srgbClr val="000000"/>
                          </a:solidFill>
                          <a:effectLst/>
                          <a:latin typeface="Andalus" pitchFamily="18" charset="-78"/>
                          <a:cs typeface="Andalus" pitchFamily="18" charset="-78"/>
                        </a:rPr>
                        <a:t>diphtheroides</a:t>
                      </a: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 assorted streptococci</a:t>
                      </a:r>
                      <a:endParaRPr kumimoji="0" lang="ar-SA" altLang="en-US" sz="18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1" u="none" strike="noStrike" cap="none" normalizeH="0" baseline="0" dirty="0" smtClean="0">
                          <a:ln>
                            <a:noFill/>
                          </a:ln>
                          <a:solidFill>
                            <a:srgbClr val="000000"/>
                          </a:solidFill>
                          <a:effectLst/>
                          <a:latin typeface="Andalus" pitchFamily="18" charset="-78"/>
                          <a:cs typeface="Andalus" pitchFamily="18" charset="-78"/>
                        </a:rPr>
                        <a:t>S. aureus</a:t>
                      </a:r>
                      <a:endParaRPr kumimoji="0" lang="ar-SA" altLang="en-US" sz="2000" b="0" i="1"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Nose </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914449">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assorted streptococci, non-pathogenic Neisseria, </a:t>
                      </a:r>
                      <a:r>
                        <a:rPr kumimoji="0" lang="en-US" altLang="en-US" sz="1800" b="0" i="0" u="none" strike="noStrike" cap="none" normalizeH="0" baseline="0" dirty="0" err="1" smtClean="0">
                          <a:ln>
                            <a:noFill/>
                          </a:ln>
                          <a:solidFill>
                            <a:srgbClr val="000000"/>
                          </a:solidFill>
                          <a:effectLst/>
                          <a:latin typeface="Andalus" pitchFamily="18" charset="-78"/>
                          <a:cs typeface="Andalus" pitchFamily="18" charset="-78"/>
                        </a:rPr>
                        <a:t>nontypeale</a:t>
                      </a: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 </a:t>
                      </a:r>
                      <a:r>
                        <a:rPr kumimoji="0" lang="en-US" altLang="en-US" sz="1800" b="0" i="1" u="none" strike="noStrike" cap="none" normalizeH="0" baseline="0" dirty="0" smtClean="0">
                          <a:ln>
                            <a:noFill/>
                          </a:ln>
                          <a:solidFill>
                            <a:srgbClr val="000000"/>
                          </a:solidFill>
                          <a:effectLst/>
                          <a:latin typeface="Andalus" pitchFamily="18" charset="-78"/>
                          <a:cs typeface="Andalus" pitchFamily="18" charset="-78"/>
                        </a:rPr>
                        <a:t>H. </a:t>
                      </a:r>
                      <a:r>
                        <a:rPr kumimoji="0" lang="en-US" altLang="en-US" sz="1800" b="0" i="1" u="none" strike="noStrike" cap="none" normalizeH="0" baseline="0" dirty="0" err="1" smtClean="0">
                          <a:ln>
                            <a:noFill/>
                          </a:ln>
                          <a:solidFill>
                            <a:srgbClr val="000000"/>
                          </a:solidFill>
                          <a:effectLst/>
                          <a:latin typeface="Andalus" pitchFamily="18" charset="-78"/>
                          <a:cs typeface="Andalus" pitchFamily="18" charset="-78"/>
                        </a:rPr>
                        <a:t>influenzae</a:t>
                      </a:r>
                      <a:endParaRPr kumimoji="0" lang="ar-SA" altLang="en-US" sz="1800" b="0" i="1"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err="1" smtClean="0">
                          <a:ln>
                            <a:noFill/>
                          </a:ln>
                          <a:solidFill>
                            <a:srgbClr val="000000"/>
                          </a:solidFill>
                          <a:effectLst/>
                          <a:latin typeface="Andalus" pitchFamily="18" charset="-78"/>
                          <a:cs typeface="Andalus" pitchFamily="18" charset="-78"/>
                        </a:rPr>
                        <a:t>Viridans</a:t>
                      </a: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 streptococci</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err="1" smtClean="0">
                          <a:ln>
                            <a:noFill/>
                          </a:ln>
                          <a:solidFill>
                            <a:srgbClr val="000000"/>
                          </a:solidFill>
                          <a:effectLst/>
                          <a:latin typeface="Andalus" pitchFamily="18" charset="-78"/>
                          <a:cs typeface="Andalus" pitchFamily="18" charset="-78"/>
                        </a:rPr>
                        <a:t>Oropharynx</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6247">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ar-SA" altLang="en-US" sz="1800" b="0" i="0" u="none" strike="noStrike" cap="none" normalizeH="0" baseline="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None</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Stomach</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914449">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Lactobacillus, </a:t>
                      </a:r>
                      <a:r>
                        <a:rPr kumimoji="0" lang="en-US" altLang="en-US" sz="1800" b="0" i="0" u="none" strike="noStrike" cap="none" normalizeH="0" baseline="0" dirty="0" err="1" smtClean="0">
                          <a:ln>
                            <a:noFill/>
                          </a:ln>
                          <a:solidFill>
                            <a:srgbClr val="000000"/>
                          </a:solidFill>
                          <a:effectLst/>
                          <a:latin typeface="Andalus" pitchFamily="18" charset="-78"/>
                          <a:cs typeface="Andalus" pitchFamily="18" charset="-78"/>
                        </a:rPr>
                        <a:t>Fusobacterium</a:t>
                      </a: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 assorted gram-negative rods, </a:t>
                      </a:r>
                      <a:r>
                        <a:rPr kumimoji="0" lang="en-US" altLang="en-US" sz="1800" b="0" i="1" u="none" strike="noStrike" cap="none" normalizeH="0" baseline="0" dirty="0" smtClean="0">
                          <a:ln>
                            <a:noFill/>
                          </a:ln>
                          <a:solidFill>
                            <a:srgbClr val="000000"/>
                          </a:solidFill>
                          <a:effectLst/>
                          <a:latin typeface="Andalus" pitchFamily="18" charset="-78"/>
                          <a:cs typeface="Andalus" pitchFamily="18" charset="-78"/>
                        </a:rPr>
                        <a:t>E. </a:t>
                      </a:r>
                      <a:r>
                        <a:rPr kumimoji="0" lang="en-US" altLang="en-US" sz="1800" b="0" i="1" u="none" strike="noStrike" cap="none" normalizeH="0" baseline="0" dirty="0" err="1" smtClean="0">
                          <a:ln>
                            <a:noFill/>
                          </a:ln>
                          <a:solidFill>
                            <a:srgbClr val="000000"/>
                          </a:solidFill>
                          <a:effectLst/>
                          <a:latin typeface="Andalus" pitchFamily="18" charset="-78"/>
                          <a:cs typeface="Andalus" pitchFamily="18" charset="-78"/>
                        </a:rPr>
                        <a:t>faecalis</a:t>
                      </a:r>
                      <a:endParaRPr kumimoji="0" lang="ar-SA" altLang="en-US" sz="1800" b="0" i="1"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Bacterioids</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1" u="none" strike="noStrike" cap="none" normalizeH="0" baseline="0" dirty="0" smtClean="0">
                          <a:ln>
                            <a:noFill/>
                          </a:ln>
                          <a:solidFill>
                            <a:srgbClr val="000000"/>
                          </a:solidFill>
                          <a:effectLst/>
                          <a:latin typeface="Andalus" pitchFamily="18" charset="-78"/>
                          <a:cs typeface="Andalus" pitchFamily="18" charset="-78"/>
                        </a:rPr>
                        <a:t>E. coli</a:t>
                      </a:r>
                      <a:endParaRPr kumimoji="0" lang="ar-SA" altLang="en-US" sz="2000" b="0" i="1"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Colon</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14449">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Assorted streptococci, gram-negative rods, </a:t>
                      </a:r>
                      <a:r>
                        <a:rPr kumimoji="0" lang="en-US" altLang="en-US" sz="1800" b="0" i="0" u="none" strike="noStrike" cap="none" normalizeH="0" baseline="0" dirty="0" err="1" smtClean="0">
                          <a:ln>
                            <a:noFill/>
                          </a:ln>
                          <a:solidFill>
                            <a:srgbClr val="000000"/>
                          </a:solidFill>
                          <a:effectLst/>
                          <a:latin typeface="Andalus" pitchFamily="18" charset="-78"/>
                          <a:cs typeface="Andalus" pitchFamily="18" charset="-78"/>
                        </a:rPr>
                        <a:t>diphteroids</a:t>
                      </a:r>
                      <a:r>
                        <a:rPr kumimoji="0" lang="en-US" altLang="en-US" sz="1800" b="0" i="0" u="none" strike="noStrike" cap="none" normalizeH="0" baseline="0" dirty="0" smtClean="0">
                          <a:ln>
                            <a:noFill/>
                          </a:ln>
                          <a:solidFill>
                            <a:srgbClr val="000000"/>
                          </a:solidFill>
                          <a:effectLst/>
                          <a:latin typeface="Andalus" pitchFamily="18" charset="-78"/>
                          <a:cs typeface="Andalus" pitchFamily="18" charset="-78"/>
                        </a:rPr>
                        <a:t>, yeasts</a:t>
                      </a:r>
                      <a:endParaRPr kumimoji="0" lang="ar-SA" altLang="en-US" sz="18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Lactobacillus</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Andalus" pitchFamily="18" charset="-78"/>
                          <a:cs typeface="Andalus" pitchFamily="18" charset="-78"/>
                        </a:rPr>
                        <a:t>Vagina</a:t>
                      </a:r>
                      <a:endParaRPr kumimoji="0" lang="ar-SA" altLang="en-US" sz="2000" b="0" i="0" u="none" strike="noStrike" cap="none" normalizeH="0" baseline="0" dirty="0" smtClean="0">
                        <a:ln>
                          <a:noFill/>
                        </a:ln>
                        <a:solidFill>
                          <a:srgbClr val="000000"/>
                        </a:solidFill>
                        <a:effectLst/>
                        <a:latin typeface="Andalus" pitchFamily="18" charset="-78"/>
                        <a:cs typeface="Andalus" pitchFamily="18" charset="-78"/>
                      </a:endParaRPr>
                    </a:p>
                  </a:txBody>
                  <a:tcPr marT="45711" marB="4571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6666" name="Footer Placeholder 6"/>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26667" name="Slide Number Placeholder 5"/>
          <p:cNvSpPr>
            <a:spLocks noGrp="1"/>
          </p:cNvSpPr>
          <p:nvPr>
            <p:ph type="sldNum" sz="quarter" idx="12"/>
          </p:nvPr>
        </p:nvSpPr>
        <p:spPr bwMode="auto">
          <a:noFill/>
          <a:ln>
            <a:miter lim="800000"/>
            <a:headEnd/>
            <a:tailEnd/>
          </a:ln>
        </p:spPr>
        <p:txBody>
          <a:bodyPr/>
          <a:lstStyle/>
          <a:p>
            <a:fld id="{54D784DA-A7CB-413A-84DC-45ACE0F58888}" type="slidenum">
              <a:rPr lang="ar-SA" altLang="en-US" smtClean="0">
                <a:cs typeface="Calibri" pitchFamily="34" charset="0"/>
              </a:rPr>
              <a:pPr/>
              <a:t>8</a:t>
            </a:fld>
            <a:endParaRPr lang="ar-SA" altLang="en-US" smtClean="0">
              <a:cs typeface="Calibri" pitchFamily="34" charset="0"/>
            </a:endParaRPr>
          </a:p>
        </p:txBody>
      </p:sp>
    </p:spTree>
    <p:extLst>
      <p:ext uri="{BB962C8B-B14F-4D97-AF65-F5344CB8AC3E}">
        <p14:creationId xmlns:p14="http://schemas.microsoft.com/office/powerpoint/2010/main" val="340153068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3"/>
          <p:cNvSpPr>
            <a:spLocks noGrp="1" noChangeArrowheads="1"/>
          </p:cNvSpPr>
          <p:nvPr>
            <p:ph type="body" sz="half" idx="2"/>
          </p:nvPr>
        </p:nvSpPr>
        <p:spPr>
          <a:xfrm>
            <a:off x="304800" y="152400"/>
            <a:ext cx="8839200" cy="6357938"/>
          </a:xfrm>
        </p:spPr>
        <p:txBody>
          <a:bodyPr/>
          <a:lstStyle/>
          <a:p>
            <a:pPr algn="just" eaLnBrk="1" hangingPunct="1"/>
            <a:r>
              <a:rPr lang="en-US" altLang="en-US" b="1" u="sng" dirty="0" smtClean="0">
                <a:solidFill>
                  <a:srgbClr val="7030A0"/>
                </a:solidFill>
                <a:latin typeface="Arial Narrow" pitchFamily="34" charset="0"/>
                <a:cs typeface="Arial" pitchFamily="34" charset="0"/>
              </a:rPr>
              <a:t>B. Mannitol Salt Agar (MSA)</a:t>
            </a:r>
          </a:p>
          <a:p>
            <a:pPr algn="just" eaLnBrk="1" hangingPunct="1"/>
            <a:r>
              <a:rPr lang="en-US" altLang="en-US" dirty="0" smtClean="0">
                <a:latin typeface="Arial Narrow" pitchFamily="34" charset="0"/>
                <a:cs typeface="Arial" pitchFamily="34" charset="0"/>
              </a:rPr>
              <a:t>Selective and  differential medium for staphylococci</a:t>
            </a:r>
          </a:p>
          <a:p>
            <a:pPr lvl="1" algn="just" eaLnBrk="1" hangingPunct="1"/>
            <a:r>
              <a:rPr lang="en-US" altLang="en-US" sz="3200" dirty="0" smtClean="0">
                <a:latin typeface="Arial Narrow" pitchFamily="34" charset="0"/>
                <a:cs typeface="Arial" pitchFamily="34" charset="0"/>
              </a:rPr>
              <a:t>Selective agent:  7.5% </a:t>
            </a:r>
            <a:r>
              <a:rPr lang="en-US" altLang="en-US" sz="3200" dirty="0" err="1" smtClean="0">
                <a:latin typeface="Arial Narrow" pitchFamily="34" charset="0"/>
                <a:cs typeface="Arial" pitchFamily="34" charset="0"/>
              </a:rPr>
              <a:t>NaCl</a:t>
            </a:r>
            <a:endParaRPr lang="en-US" altLang="en-US" sz="3200" dirty="0" smtClean="0">
              <a:latin typeface="Arial Narrow" pitchFamily="34" charset="0"/>
              <a:cs typeface="Arial" pitchFamily="34" charset="0"/>
            </a:endParaRPr>
          </a:p>
          <a:p>
            <a:pPr lvl="1" algn="just" eaLnBrk="1" hangingPunct="1"/>
            <a:r>
              <a:rPr lang="en-US" altLang="en-US" sz="3200" dirty="0" smtClean="0">
                <a:latin typeface="Arial Narrow" pitchFamily="34" charset="0"/>
                <a:cs typeface="Arial" pitchFamily="34" charset="0"/>
              </a:rPr>
              <a:t>Differential agent: Mannitol</a:t>
            </a:r>
          </a:p>
          <a:p>
            <a:pPr lvl="1" algn="just" eaLnBrk="1" hangingPunct="1"/>
            <a:r>
              <a:rPr lang="en-US" altLang="en-US" sz="3200" dirty="0" smtClean="0">
                <a:latin typeface="Arial Narrow" pitchFamily="34" charset="0"/>
                <a:cs typeface="Arial" pitchFamily="34" charset="0"/>
              </a:rPr>
              <a:t>pH indicator: Phenol Red</a:t>
            </a:r>
          </a:p>
          <a:p>
            <a:pPr lvl="2" algn="just" eaLnBrk="1" hangingPunct="1"/>
            <a:r>
              <a:rPr lang="en-US" altLang="en-US" sz="3200" dirty="0" smtClean="0">
                <a:latin typeface="Arial Narrow" pitchFamily="34" charset="0"/>
                <a:cs typeface="Arial" pitchFamily="34" charset="0"/>
              </a:rPr>
              <a:t>Turns yellow in acidic pH &amp; turns red in alkaline pH</a:t>
            </a:r>
          </a:p>
          <a:p>
            <a:pPr lvl="1" algn="just" eaLnBrk="1" hangingPunct="1"/>
            <a:r>
              <a:rPr lang="en-US" altLang="en-US" sz="3200" i="1" dirty="0" smtClean="0">
                <a:latin typeface="Arial Narrow" pitchFamily="34" charset="0"/>
                <a:cs typeface="Arial" pitchFamily="34" charset="0"/>
              </a:rPr>
              <a:t>S. aureus </a:t>
            </a:r>
            <a:r>
              <a:rPr lang="en-US" altLang="en-US" sz="3200" dirty="0" smtClean="0">
                <a:latin typeface="Arial Narrow" pitchFamily="34" charset="0"/>
                <a:cs typeface="Arial" pitchFamily="34" charset="0"/>
              </a:rPr>
              <a:t>ferment mannitol (yellow colonies)</a:t>
            </a:r>
          </a:p>
          <a:p>
            <a:pPr lvl="1" algn="just" eaLnBrk="1" hangingPunct="1"/>
            <a:r>
              <a:rPr lang="en-US" altLang="en-US" sz="3200" i="1" dirty="0" smtClean="0">
                <a:latin typeface="Arial Narrow" pitchFamily="34" charset="0"/>
                <a:cs typeface="Arial" pitchFamily="34" charset="0"/>
              </a:rPr>
              <a:t>S. epidermidis </a:t>
            </a:r>
            <a:r>
              <a:rPr lang="en-US" altLang="en-US" sz="3200" dirty="0" smtClean="0">
                <a:latin typeface="Arial Narrow" pitchFamily="34" charset="0"/>
                <a:cs typeface="Arial" pitchFamily="34" charset="0"/>
              </a:rPr>
              <a:t>&amp; </a:t>
            </a:r>
            <a:r>
              <a:rPr lang="en-US" altLang="en-US" sz="3200" i="1" dirty="0" smtClean="0">
                <a:latin typeface="Arial Narrow" pitchFamily="34" charset="0"/>
                <a:cs typeface="Arial" pitchFamily="34" charset="0"/>
              </a:rPr>
              <a:t>S. saprophyticus </a:t>
            </a:r>
            <a:r>
              <a:rPr lang="en-US" altLang="en-US" sz="3200" dirty="0" smtClean="0">
                <a:latin typeface="Arial Narrow" pitchFamily="34" charset="0"/>
                <a:cs typeface="Arial" pitchFamily="34" charset="0"/>
              </a:rPr>
              <a:t>do not ferment mannitol and appear red on MSA.</a:t>
            </a:r>
          </a:p>
          <a:p>
            <a:pPr algn="just" eaLnBrk="1" hangingPunct="1"/>
            <a:r>
              <a:rPr lang="en-US" altLang="en-US" b="1" dirty="0" smtClean="0">
                <a:solidFill>
                  <a:srgbClr val="0070C0"/>
                </a:solidFill>
                <a:latin typeface="Arial Narrow" pitchFamily="34" charset="0"/>
                <a:cs typeface="Arial" pitchFamily="34" charset="0"/>
              </a:rPr>
              <a:t>IV Biochemical Test</a:t>
            </a:r>
          </a:p>
          <a:p>
            <a:pPr algn="just" eaLnBrk="1" hangingPunct="1"/>
            <a:r>
              <a:rPr lang="en-US" altLang="en-US" dirty="0" err="1" smtClean="0">
                <a:latin typeface="Arial Narrow" pitchFamily="34" charset="0"/>
                <a:cs typeface="Arial" pitchFamily="34" charset="0"/>
              </a:rPr>
              <a:t>Coagulase</a:t>
            </a:r>
            <a:r>
              <a:rPr lang="en-US" altLang="en-US" dirty="0" smtClean="0">
                <a:latin typeface="Arial Narrow" pitchFamily="34" charset="0"/>
                <a:cs typeface="Arial" pitchFamily="34" charset="0"/>
              </a:rPr>
              <a:t>, </a:t>
            </a:r>
            <a:r>
              <a:rPr lang="en-US" altLang="en-US" dirty="0" err="1" smtClean="0">
                <a:latin typeface="Arial Narrow" pitchFamily="34" charset="0"/>
                <a:cs typeface="Arial" pitchFamily="34" charset="0"/>
              </a:rPr>
              <a:t>DNAse</a:t>
            </a:r>
            <a:r>
              <a:rPr lang="en-US" altLang="en-US" dirty="0" smtClean="0">
                <a:latin typeface="Arial Narrow" pitchFamily="34" charset="0"/>
                <a:cs typeface="Arial" pitchFamily="34" charset="0"/>
              </a:rPr>
              <a:t>, Catalase tests</a:t>
            </a:r>
          </a:p>
          <a:p>
            <a:pPr lvl="1" algn="just" eaLnBrk="1" hangingPunct="1"/>
            <a:endParaRPr lang="en-US" altLang="en-US" sz="3200" dirty="0" smtClean="0">
              <a:latin typeface="Arial Narrow" pitchFamily="34" charset="0"/>
              <a:cs typeface="Arial" pitchFamily="34" charset="0"/>
            </a:endParaRPr>
          </a:p>
        </p:txBody>
      </p:sp>
      <p:sp>
        <p:nvSpPr>
          <p:cNvPr id="5" name="Footer Placeholder 4"/>
          <p:cNvSpPr>
            <a:spLocks noGrp="1"/>
          </p:cNvSpPr>
          <p:nvPr>
            <p:ph type="ftr" sz="quarter" idx="11"/>
          </p:nvPr>
        </p:nvSpPr>
        <p:spPr/>
        <p:txBody>
          <a:bodyPr/>
          <a:lstStyle/>
          <a:p>
            <a:pPr>
              <a:defRPr/>
            </a:pPr>
            <a:endParaRPr lang="en-US"/>
          </a:p>
        </p:txBody>
      </p:sp>
      <p:sp>
        <p:nvSpPr>
          <p:cNvPr id="33797" name="Slide Number Placeholder 3"/>
          <p:cNvSpPr>
            <a:spLocks noGrp="1"/>
          </p:cNvSpPr>
          <p:nvPr>
            <p:ph type="sldNum" sz="quarter" idx="12"/>
          </p:nvPr>
        </p:nvSpPr>
        <p:spPr bwMode="auto">
          <a:noFill/>
          <a:ln>
            <a:miter lim="800000"/>
            <a:headEnd/>
            <a:tailEnd/>
          </a:ln>
        </p:spPr>
        <p:txBody>
          <a:bodyPr/>
          <a:lstStyle/>
          <a:p>
            <a:fld id="{5ADE6DC8-0E40-4DAC-8FA2-B1AEEA7DFD9C}" type="slidenum">
              <a:rPr lang="ar-SA" altLang="en-US" smtClean="0"/>
              <a:pPr/>
              <a:t>80</a:t>
            </a:fld>
            <a:endParaRPr lang="en-GB" altLang="en-US" smtClean="0"/>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5"/>
          <p:cNvSpPr>
            <a:spLocks noGrp="1"/>
          </p:cNvSpPr>
          <p:nvPr>
            <p:ph type="title"/>
          </p:nvPr>
        </p:nvSpPr>
        <p:spPr>
          <a:xfrm>
            <a:off x="457200" y="274638"/>
            <a:ext cx="8229600" cy="868362"/>
          </a:xfrm>
        </p:spPr>
        <p:txBody>
          <a:bodyPr/>
          <a:lstStyle/>
          <a:p>
            <a:r>
              <a:rPr lang="en-US" altLang="en-US" sz="5400" b="1" smtClean="0">
                <a:solidFill>
                  <a:srgbClr val="FF0000"/>
                </a:solidFill>
                <a:cs typeface="Times New Roman" pitchFamily="18" charset="0"/>
              </a:rPr>
              <a:t>A. Gram Positive Cocci</a:t>
            </a:r>
            <a:r>
              <a:rPr lang="en-US" altLang="en-US" sz="5400" b="1" smtClean="0">
                <a:solidFill>
                  <a:srgbClr val="002060"/>
                </a:solidFill>
              </a:rPr>
              <a:t/>
            </a:r>
            <a:br>
              <a:rPr lang="en-US" altLang="en-US" sz="5400" b="1" smtClean="0">
                <a:solidFill>
                  <a:srgbClr val="002060"/>
                </a:solidFill>
              </a:rPr>
            </a:br>
            <a:r>
              <a:rPr lang="en-US" altLang="en-US" sz="5400" b="1" smtClean="0">
                <a:solidFill>
                  <a:srgbClr val="002060"/>
                </a:solidFill>
              </a:rPr>
              <a:t>2. Streptcocci</a:t>
            </a:r>
            <a:endParaRPr lang="ar-SA" altLang="en-US" sz="5400" b="1" smtClean="0">
              <a:solidFill>
                <a:srgbClr val="002060"/>
              </a:solidFill>
            </a:endParaRPr>
          </a:p>
        </p:txBody>
      </p:sp>
      <p:sp>
        <p:nvSpPr>
          <p:cNvPr id="34819" name="Rectangle 5"/>
          <p:cNvSpPr>
            <a:spLocks noGrp="1" noChangeArrowheads="1"/>
          </p:cNvSpPr>
          <p:nvPr>
            <p:ph sz="half" idx="1"/>
          </p:nvPr>
        </p:nvSpPr>
        <p:spPr>
          <a:xfrm>
            <a:off x="152400" y="1371600"/>
            <a:ext cx="8893175" cy="5157787"/>
          </a:xfrm>
        </p:spPr>
        <p:txBody>
          <a:bodyPr/>
          <a:lstStyle/>
          <a:p>
            <a:pPr eaLnBrk="1" hangingPunct="1">
              <a:lnSpc>
                <a:spcPts val="3800"/>
              </a:lnSpc>
            </a:pPr>
            <a:r>
              <a:rPr lang="en-US" altLang="en-US" sz="3200" b="1" dirty="0" smtClean="0">
                <a:solidFill>
                  <a:srgbClr val="00B0F0"/>
                </a:solidFill>
                <a:latin typeface="Arial Narrow" pitchFamily="34" charset="0"/>
                <a:cs typeface="Arial" pitchFamily="34" charset="0"/>
              </a:rPr>
              <a:t>Morphology</a:t>
            </a:r>
            <a:endParaRPr lang="en-US" altLang="en-US" sz="3200" b="1" dirty="0" smtClean="0">
              <a:solidFill>
                <a:srgbClr val="002060"/>
              </a:solidFill>
              <a:latin typeface="Arial Narrow" pitchFamily="34" charset="0"/>
              <a:cs typeface="Arial" pitchFamily="34" charset="0"/>
            </a:endParaRPr>
          </a:p>
          <a:p>
            <a:pPr lvl="1" eaLnBrk="1" hangingPunct="1">
              <a:lnSpc>
                <a:spcPts val="3800"/>
              </a:lnSpc>
            </a:pPr>
            <a:r>
              <a:rPr lang="en-US" altLang="en-US" sz="3200" dirty="0" smtClean="0">
                <a:latin typeface="Arial Narrow" pitchFamily="34" charset="0"/>
                <a:cs typeface="Arial" pitchFamily="34" charset="0"/>
              </a:rPr>
              <a:t>Gram positive </a:t>
            </a:r>
            <a:r>
              <a:rPr lang="en-US" altLang="en-US" sz="3200" dirty="0" err="1" smtClean="0">
                <a:latin typeface="Arial Narrow" pitchFamily="34" charset="0"/>
                <a:cs typeface="Arial" pitchFamily="34" charset="0"/>
              </a:rPr>
              <a:t>cocci</a:t>
            </a:r>
            <a:r>
              <a:rPr lang="en-US" altLang="en-US" sz="3200" dirty="0" smtClean="0">
                <a:latin typeface="Arial Narrow" pitchFamily="34" charset="0"/>
                <a:cs typeface="Arial" pitchFamily="34" charset="0"/>
              </a:rPr>
              <a:t> arranged in chains or pairs</a:t>
            </a:r>
          </a:p>
          <a:p>
            <a:pPr lvl="1" eaLnBrk="1" hangingPunct="1">
              <a:lnSpc>
                <a:spcPts val="3800"/>
              </a:lnSpc>
            </a:pPr>
            <a:r>
              <a:rPr lang="en-US" altLang="en-US" sz="3200" dirty="0" smtClean="0">
                <a:latin typeface="Arial Narrow" pitchFamily="34" charset="0"/>
                <a:cs typeface="Arial" pitchFamily="34" charset="0"/>
              </a:rPr>
              <a:t>Capsulated</a:t>
            </a:r>
          </a:p>
          <a:p>
            <a:pPr lvl="1" eaLnBrk="1" hangingPunct="1">
              <a:lnSpc>
                <a:spcPts val="3800"/>
              </a:lnSpc>
            </a:pPr>
            <a:r>
              <a:rPr lang="en-US" altLang="en-US" sz="3200" dirty="0" smtClean="0">
                <a:latin typeface="Arial Narrow" pitchFamily="34" charset="0"/>
                <a:cs typeface="Arial" pitchFamily="34" charset="0"/>
              </a:rPr>
              <a:t>Non motile, Non spore forming</a:t>
            </a:r>
          </a:p>
          <a:p>
            <a:pPr eaLnBrk="1" hangingPunct="1">
              <a:lnSpc>
                <a:spcPts val="3800"/>
              </a:lnSpc>
            </a:pPr>
            <a:r>
              <a:rPr lang="en-US" altLang="en-US" sz="3200" b="1" dirty="0" smtClean="0">
                <a:solidFill>
                  <a:srgbClr val="00B0F0"/>
                </a:solidFill>
                <a:latin typeface="Arial Narrow" pitchFamily="34" charset="0"/>
                <a:cs typeface="Arial" pitchFamily="34" charset="0"/>
              </a:rPr>
              <a:t>General physiological characteristics</a:t>
            </a:r>
            <a:endParaRPr lang="en-US" altLang="en-US" sz="3200" dirty="0" smtClean="0">
              <a:latin typeface="Arial Narrow" pitchFamily="34" charset="0"/>
              <a:cs typeface="Arial" pitchFamily="34" charset="0"/>
            </a:endParaRPr>
          </a:p>
          <a:p>
            <a:pPr lvl="1" eaLnBrk="1" hangingPunct="1">
              <a:lnSpc>
                <a:spcPts val="3800"/>
              </a:lnSpc>
            </a:pPr>
            <a:r>
              <a:rPr lang="en-US" altLang="en-US" sz="3200" dirty="0" smtClean="0">
                <a:latin typeface="Arial Narrow" pitchFamily="34" charset="0"/>
                <a:cs typeface="Arial" pitchFamily="34" charset="0"/>
              </a:rPr>
              <a:t>Fastidious</a:t>
            </a:r>
          </a:p>
          <a:p>
            <a:pPr lvl="2" eaLnBrk="1" hangingPunct="1">
              <a:lnSpc>
                <a:spcPts val="3800"/>
              </a:lnSpc>
            </a:pPr>
            <a:r>
              <a:rPr lang="en-US" altLang="en-US" sz="3200" dirty="0" smtClean="0">
                <a:latin typeface="Arial Narrow" pitchFamily="34" charset="0"/>
                <a:cs typeface="Arial" pitchFamily="34" charset="0"/>
              </a:rPr>
              <a:t>Grow on blood agar, chocolate agar</a:t>
            </a:r>
          </a:p>
          <a:p>
            <a:pPr lvl="1" eaLnBrk="1" hangingPunct="1">
              <a:lnSpc>
                <a:spcPts val="3800"/>
              </a:lnSpc>
            </a:pPr>
            <a:r>
              <a:rPr lang="en-US" altLang="en-US" sz="3200" dirty="0" smtClean="0">
                <a:latin typeface="Arial Narrow" pitchFamily="34" charset="0"/>
                <a:cs typeface="Arial" pitchFamily="34" charset="0"/>
              </a:rPr>
              <a:t>Facultative anaerobes, Fermentative</a:t>
            </a:r>
          </a:p>
          <a:p>
            <a:pPr lvl="1" eaLnBrk="1" hangingPunct="1">
              <a:lnSpc>
                <a:spcPts val="3800"/>
              </a:lnSpc>
            </a:pPr>
            <a:r>
              <a:rPr lang="en-US" altLang="en-US" sz="3200" dirty="0" smtClean="0">
                <a:latin typeface="Arial Narrow" pitchFamily="34" charset="0"/>
                <a:cs typeface="Arial" pitchFamily="34" charset="0"/>
              </a:rPr>
              <a:t>Catalase negative</a:t>
            </a:r>
            <a:endParaRPr lang="en-US" altLang="en-US" sz="3200" dirty="0" smtClean="0">
              <a:solidFill>
                <a:srgbClr val="CC0000"/>
              </a:solidFill>
              <a:latin typeface="Arial Narrow" pitchFamily="34" charset="0"/>
              <a:cs typeface="Arial" pitchFamily="34" charset="0"/>
            </a:endParaRPr>
          </a:p>
        </p:txBody>
      </p:sp>
      <p:sp>
        <p:nvSpPr>
          <p:cNvPr id="34821"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34822" name="Slide Number Placeholder 4"/>
          <p:cNvSpPr>
            <a:spLocks noGrp="1"/>
          </p:cNvSpPr>
          <p:nvPr>
            <p:ph type="sldNum" sz="quarter" idx="12"/>
          </p:nvPr>
        </p:nvSpPr>
        <p:spPr bwMode="auto">
          <a:noFill/>
          <a:ln>
            <a:miter lim="800000"/>
            <a:headEnd/>
            <a:tailEnd/>
          </a:ln>
        </p:spPr>
        <p:txBody>
          <a:bodyPr/>
          <a:lstStyle/>
          <a:p>
            <a:fld id="{ECFBB473-9DC2-4EC5-BDF8-9DA54E739C7F}" type="slidenum">
              <a:rPr lang="ar-SA" altLang="en-US" smtClean="0"/>
              <a:pPr/>
              <a:t>81</a:t>
            </a:fld>
            <a:endParaRPr lang="en-US" altLang="en-US" smtClean="0"/>
          </a:p>
        </p:txBody>
      </p:sp>
      <p:pic>
        <p:nvPicPr>
          <p:cNvPr id="34823" name="Picture 7" descr="bacter"/>
          <p:cNvPicPr>
            <a:picLocks noChangeAspect="1" noChangeArrowheads="1"/>
          </p:cNvPicPr>
          <p:nvPr/>
        </p:nvPicPr>
        <p:blipFill>
          <a:blip r:embed="rId2" cstate="print"/>
          <a:srcRect/>
          <a:stretch>
            <a:fillRect/>
          </a:stretch>
        </p:blipFill>
        <p:spPr bwMode="auto">
          <a:xfrm>
            <a:off x="6777038" y="2895600"/>
            <a:ext cx="2290762" cy="2362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a:xfrm>
            <a:off x="468313" y="228600"/>
            <a:ext cx="8218487" cy="838200"/>
          </a:xfrm>
        </p:spPr>
        <p:txBody>
          <a:bodyPr/>
          <a:lstStyle/>
          <a:p>
            <a:pPr eaLnBrk="1" hangingPunct="1"/>
            <a:r>
              <a:rPr lang="en-US" altLang="en-US" b="1" smtClean="0">
                <a:solidFill>
                  <a:srgbClr val="002060"/>
                </a:solidFill>
                <a:cs typeface="Arial" pitchFamily="34" charset="0"/>
              </a:rPr>
              <a:t>Classification of Streptococci</a:t>
            </a:r>
          </a:p>
        </p:txBody>
      </p:sp>
      <p:sp>
        <p:nvSpPr>
          <p:cNvPr id="6" name="Footer Placeholder 5"/>
          <p:cNvSpPr>
            <a:spLocks noGrp="1"/>
          </p:cNvSpPr>
          <p:nvPr>
            <p:ph type="ftr" sz="quarter" idx="11"/>
          </p:nvPr>
        </p:nvSpPr>
        <p:spPr/>
        <p:txBody>
          <a:bodyPr/>
          <a:lstStyle/>
          <a:p>
            <a:pPr>
              <a:defRPr/>
            </a:pPr>
            <a:endParaRPr lang="en-US"/>
          </a:p>
        </p:txBody>
      </p:sp>
      <p:sp>
        <p:nvSpPr>
          <p:cNvPr id="35845" name="Slide Number Placeholder 3"/>
          <p:cNvSpPr>
            <a:spLocks noGrp="1"/>
          </p:cNvSpPr>
          <p:nvPr>
            <p:ph type="sldNum" sz="quarter" idx="12"/>
          </p:nvPr>
        </p:nvSpPr>
        <p:spPr bwMode="auto">
          <a:noFill/>
          <a:ln>
            <a:miter lim="800000"/>
            <a:headEnd/>
            <a:tailEnd/>
          </a:ln>
        </p:spPr>
        <p:txBody>
          <a:bodyPr/>
          <a:lstStyle/>
          <a:p>
            <a:fld id="{2F78B2AB-BB50-409A-BF2D-13E5DA7A8BC6}" type="slidenum">
              <a:rPr lang="ar-SA" altLang="en-US" smtClean="0"/>
              <a:pPr/>
              <a:t>82</a:t>
            </a:fld>
            <a:endParaRPr lang="en-US" altLang="en-US" smtClean="0"/>
          </a:p>
        </p:txBody>
      </p:sp>
      <p:sp>
        <p:nvSpPr>
          <p:cNvPr id="35846" name="Rectangle 31"/>
          <p:cNvSpPr>
            <a:spLocks noChangeArrowheads="1"/>
          </p:cNvSpPr>
          <p:nvPr/>
        </p:nvSpPr>
        <p:spPr bwMode="auto">
          <a:xfrm>
            <a:off x="142875" y="990600"/>
            <a:ext cx="8572500" cy="5643563"/>
          </a:xfrm>
          <a:prstGeom prst="rect">
            <a:avLst/>
          </a:prstGeom>
          <a:noFill/>
          <a:ln w="9525">
            <a:noFill/>
            <a:miter lim="800000"/>
            <a:headEnd/>
            <a:tailEnd/>
          </a:ln>
        </p:spPr>
        <p:txBody>
          <a:bodyPr/>
          <a:lstStyle/>
          <a:p>
            <a:pPr marL="514350" indent="-514350" algn="just" rtl="0">
              <a:lnSpc>
                <a:spcPts val="3000"/>
              </a:lnSpc>
              <a:spcBef>
                <a:spcPct val="20000"/>
              </a:spcBef>
              <a:buClr>
                <a:schemeClr val="hlink"/>
              </a:buClr>
              <a:buSzPct val="90000"/>
              <a:buFont typeface="Calibri" pitchFamily="34" charset="0"/>
              <a:buAutoNum type="arabicPeriod"/>
            </a:pPr>
            <a:r>
              <a:rPr lang="en-US" altLang="en-US" sz="3200" b="1" dirty="0">
                <a:solidFill>
                  <a:srgbClr val="FF0000"/>
                </a:solidFill>
              </a:rPr>
              <a:t>Hemolysis on Blood Agar</a:t>
            </a:r>
            <a:endParaRPr lang="en-US" altLang="en-US" sz="3000" b="1" dirty="0">
              <a:solidFill>
                <a:srgbClr val="FF0000"/>
              </a:solidFill>
              <a:latin typeface="Arial Narrow" pitchFamily="34" charset="0"/>
              <a:sym typeface="Symbol" pitchFamily="18" charset="2"/>
            </a:endParaRPr>
          </a:p>
          <a:p>
            <a:pPr marL="514350" indent="-514350" algn="just" rtl="0">
              <a:lnSpc>
                <a:spcPts val="3000"/>
              </a:lnSpc>
              <a:spcBef>
                <a:spcPct val="20000"/>
              </a:spcBef>
              <a:buClr>
                <a:schemeClr val="hlink"/>
              </a:buClr>
              <a:buSzPct val="90000"/>
              <a:buFont typeface="Calibri" pitchFamily="34" charset="0"/>
              <a:buAutoNum type="alphaUcPeriod"/>
            </a:pPr>
            <a:r>
              <a:rPr lang="en-US" altLang="en-US" sz="3000" b="1" dirty="0">
                <a:solidFill>
                  <a:srgbClr val="7030A0"/>
                </a:solidFill>
                <a:latin typeface="Arial Narrow" pitchFamily="34" charset="0"/>
                <a:sym typeface="Symbol" pitchFamily="18" charset="2"/>
              </a:rPr>
              <a:t>α-hemolytic streptococci</a:t>
            </a:r>
          </a:p>
          <a:p>
            <a:pPr marL="800100" lvl="1" indent="-342900" algn="just" rtl="0">
              <a:lnSpc>
                <a:spcPts val="3000"/>
              </a:lnSpc>
              <a:spcBef>
                <a:spcPct val="20000"/>
              </a:spcBef>
              <a:buClr>
                <a:schemeClr val="hlink"/>
              </a:buClr>
              <a:buSzPct val="90000"/>
              <a:buFont typeface="Wingdings" pitchFamily="2" charset="2"/>
              <a:buBlip>
                <a:blip r:embed="rId2"/>
              </a:buBlip>
            </a:pPr>
            <a:r>
              <a:rPr lang="en-US" altLang="en-US" sz="3000" dirty="0">
                <a:latin typeface="Arial Narrow" pitchFamily="34" charset="0"/>
                <a:sym typeface="Symbol" pitchFamily="18" charset="2"/>
              </a:rPr>
              <a:t>Partial hemolysis</a:t>
            </a:r>
          </a:p>
          <a:p>
            <a:pPr marL="800100" lvl="1" indent="-342900" algn="just" rtl="0">
              <a:lnSpc>
                <a:spcPts val="3000"/>
              </a:lnSpc>
              <a:spcBef>
                <a:spcPct val="20000"/>
              </a:spcBef>
              <a:buClr>
                <a:schemeClr val="hlink"/>
              </a:buClr>
              <a:buSzPct val="90000"/>
              <a:buFontTx/>
              <a:buBlip>
                <a:blip r:embed="rId2"/>
              </a:buBlip>
            </a:pPr>
            <a:r>
              <a:rPr lang="en-US" altLang="en-US" sz="3000" dirty="0">
                <a:latin typeface="Arial Narrow" pitchFamily="34" charset="0"/>
                <a:sym typeface="Symbol" pitchFamily="18" charset="2"/>
              </a:rPr>
              <a:t>Green discoloration around the colonies</a:t>
            </a:r>
          </a:p>
          <a:p>
            <a:pPr marL="800100" lvl="1" indent="-342900" algn="just" rtl="0">
              <a:lnSpc>
                <a:spcPts val="3000"/>
              </a:lnSpc>
              <a:spcBef>
                <a:spcPct val="20000"/>
              </a:spcBef>
              <a:buClr>
                <a:schemeClr val="hlink"/>
              </a:buClr>
              <a:buSzPct val="90000"/>
              <a:buFontTx/>
              <a:buBlip>
                <a:blip r:embed="rId2"/>
              </a:buBlip>
            </a:pPr>
            <a:r>
              <a:rPr lang="en-US" altLang="en-US" sz="3000" dirty="0">
                <a:latin typeface="Arial Narrow" pitchFamily="34" charset="0"/>
                <a:sym typeface="Symbol" pitchFamily="18" charset="2"/>
              </a:rPr>
              <a:t>e.g. </a:t>
            </a:r>
            <a:r>
              <a:rPr lang="en-US" altLang="en-US" sz="3000" i="1" dirty="0">
                <a:latin typeface="Arial Narrow" pitchFamily="34" charset="0"/>
                <a:sym typeface="Symbol" pitchFamily="18" charset="2"/>
              </a:rPr>
              <a:t>S. pneumoniae, </a:t>
            </a:r>
            <a:r>
              <a:rPr lang="en-US" altLang="en-US" sz="3000" i="1" dirty="0" err="1">
                <a:latin typeface="Arial Narrow" pitchFamily="34" charset="0"/>
                <a:sym typeface="Symbol" pitchFamily="18" charset="2"/>
              </a:rPr>
              <a:t>viridans</a:t>
            </a:r>
            <a:r>
              <a:rPr lang="en-US" altLang="en-US" sz="3000" i="1" dirty="0">
                <a:latin typeface="Arial Narrow" pitchFamily="34" charset="0"/>
                <a:sym typeface="Symbol" pitchFamily="18" charset="2"/>
              </a:rPr>
              <a:t> streptococci</a:t>
            </a:r>
            <a:endParaRPr lang="en-US" altLang="en-US" sz="3000" dirty="0">
              <a:latin typeface="Arial Narrow" pitchFamily="34" charset="0"/>
              <a:sym typeface="Symbol" pitchFamily="18" charset="2"/>
            </a:endParaRPr>
          </a:p>
          <a:p>
            <a:pPr marL="514350" indent="-514350" algn="just" rtl="0">
              <a:lnSpc>
                <a:spcPts val="3000"/>
              </a:lnSpc>
              <a:spcBef>
                <a:spcPct val="20000"/>
              </a:spcBef>
              <a:buClr>
                <a:schemeClr val="hlink"/>
              </a:buClr>
              <a:buSzPct val="90000"/>
              <a:buFont typeface="Calibri" pitchFamily="34" charset="0"/>
              <a:buAutoNum type="alphaUcPeriod"/>
            </a:pPr>
            <a:r>
              <a:rPr lang="en-US" altLang="en-US" sz="3000" b="1" dirty="0">
                <a:solidFill>
                  <a:srgbClr val="7030A0"/>
                </a:solidFill>
                <a:latin typeface="Arial Narrow" pitchFamily="34" charset="0"/>
                <a:sym typeface="Symbol" pitchFamily="18" charset="2"/>
              </a:rPr>
              <a:t>-hemolytic streptococci</a:t>
            </a:r>
          </a:p>
          <a:p>
            <a:pPr marL="800100" lvl="1" indent="-342900" algn="just" rtl="0">
              <a:lnSpc>
                <a:spcPts val="3000"/>
              </a:lnSpc>
              <a:spcBef>
                <a:spcPct val="20000"/>
              </a:spcBef>
              <a:buClr>
                <a:schemeClr val="hlink"/>
              </a:buClr>
              <a:buSzPct val="90000"/>
              <a:buFont typeface="Wingdings" pitchFamily="2" charset="2"/>
              <a:buBlip>
                <a:blip r:embed="rId2"/>
              </a:buBlip>
            </a:pPr>
            <a:r>
              <a:rPr lang="en-US" altLang="en-US" sz="3000" dirty="0">
                <a:latin typeface="Arial Narrow" pitchFamily="34" charset="0"/>
                <a:sym typeface="Symbol" pitchFamily="18" charset="2"/>
              </a:rPr>
              <a:t>Complete hemolysis</a:t>
            </a:r>
          </a:p>
          <a:p>
            <a:pPr marL="800100" lvl="1" indent="-342900" algn="just" rtl="0">
              <a:lnSpc>
                <a:spcPts val="3000"/>
              </a:lnSpc>
              <a:spcBef>
                <a:spcPct val="20000"/>
              </a:spcBef>
              <a:buClr>
                <a:schemeClr val="hlink"/>
              </a:buClr>
              <a:buSzPct val="90000"/>
              <a:buFont typeface="Wingdings" pitchFamily="2" charset="2"/>
              <a:buBlip>
                <a:blip r:embed="rId2"/>
              </a:buBlip>
            </a:pPr>
            <a:r>
              <a:rPr lang="en-US" altLang="en-US" sz="3000" dirty="0">
                <a:latin typeface="Arial Narrow" pitchFamily="34" charset="0"/>
                <a:sym typeface="Symbol" pitchFamily="18" charset="2"/>
              </a:rPr>
              <a:t>Clear zone of hemolysis around the colonies</a:t>
            </a:r>
          </a:p>
          <a:p>
            <a:pPr marL="800100" lvl="1" indent="-342900" algn="just" rtl="0">
              <a:lnSpc>
                <a:spcPts val="3000"/>
              </a:lnSpc>
              <a:spcBef>
                <a:spcPct val="20000"/>
              </a:spcBef>
              <a:buClr>
                <a:schemeClr val="hlink"/>
              </a:buClr>
              <a:buSzPct val="90000"/>
              <a:buFont typeface="Wingdings" pitchFamily="2" charset="2"/>
              <a:buBlip>
                <a:blip r:embed="rId2"/>
              </a:buBlip>
            </a:pPr>
            <a:r>
              <a:rPr lang="en-US" altLang="en-US" sz="3000" dirty="0">
                <a:latin typeface="Arial Narrow" pitchFamily="34" charset="0"/>
                <a:sym typeface="Symbol" pitchFamily="18" charset="2"/>
              </a:rPr>
              <a:t>e.g.</a:t>
            </a:r>
            <a:r>
              <a:rPr lang="en-US" altLang="en-US" sz="3000" i="1" dirty="0">
                <a:latin typeface="Arial Narrow" pitchFamily="34" charset="0"/>
                <a:sym typeface="Symbol" pitchFamily="18" charset="2"/>
              </a:rPr>
              <a:t> S. </a:t>
            </a:r>
            <a:r>
              <a:rPr lang="en-US" altLang="en-US" sz="3000" i="1" dirty="0" err="1">
                <a:latin typeface="Arial Narrow" pitchFamily="34" charset="0"/>
                <a:sym typeface="Symbol" pitchFamily="18" charset="2"/>
              </a:rPr>
              <a:t>pyogenes</a:t>
            </a:r>
            <a:r>
              <a:rPr lang="en-US" altLang="en-US" sz="3000" dirty="0">
                <a:latin typeface="Arial Narrow" pitchFamily="34" charset="0"/>
                <a:sym typeface="Symbol" pitchFamily="18" charset="2"/>
              </a:rPr>
              <a:t> and </a:t>
            </a:r>
            <a:r>
              <a:rPr lang="en-US" altLang="en-US" sz="3000" i="1" dirty="0">
                <a:latin typeface="Arial Narrow" pitchFamily="34" charset="0"/>
                <a:sym typeface="Symbol" pitchFamily="18" charset="2"/>
              </a:rPr>
              <a:t>S. </a:t>
            </a:r>
            <a:r>
              <a:rPr lang="en-US" altLang="en-US" sz="3000" i="1" dirty="0" err="1">
                <a:latin typeface="Arial Narrow" pitchFamily="34" charset="0"/>
                <a:sym typeface="Symbol" pitchFamily="18" charset="2"/>
              </a:rPr>
              <a:t>agalactiae</a:t>
            </a:r>
            <a:endParaRPr lang="en-US" altLang="en-US" sz="3000" dirty="0">
              <a:latin typeface="Arial Narrow" pitchFamily="34" charset="0"/>
              <a:sym typeface="Symbol" pitchFamily="18" charset="2"/>
            </a:endParaRPr>
          </a:p>
          <a:p>
            <a:pPr marL="514350" indent="-514350" algn="just" rtl="0">
              <a:lnSpc>
                <a:spcPts val="3000"/>
              </a:lnSpc>
              <a:spcBef>
                <a:spcPct val="20000"/>
              </a:spcBef>
              <a:buClr>
                <a:schemeClr val="hlink"/>
              </a:buClr>
              <a:buSzPct val="90000"/>
              <a:buFont typeface="Calibri" pitchFamily="34" charset="0"/>
              <a:buAutoNum type="alphaUcPeriod"/>
            </a:pPr>
            <a:r>
              <a:rPr lang="en-US" altLang="en-US" sz="3000" b="1" dirty="0">
                <a:solidFill>
                  <a:srgbClr val="7030A0"/>
                </a:solidFill>
                <a:latin typeface="Arial Narrow" pitchFamily="34" charset="0"/>
                <a:sym typeface="Symbol" pitchFamily="18" charset="2"/>
              </a:rPr>
              <a:t>-hemolytic streptococci</a:t>
            </a:r>
          </a:p>
          <a:p>
            <a:pPr marL="800100" lvl="1" indent="-342900" algn="just" rtl="0">
              <a:lnSpc>
                <a:spcPts val="3000"/>
              </a:lnSpc>
              <a:spcBef>
                <a:spcPct val="20000"/>
              </a:spcBef>
              <a:buClr>
                <a:schemeClr val="hlink"/>
              </a:buClr>
              <a:buSzPct val="90000"/>
              <a:buFont typeface="Wingdings" pitchFamily="2" charset="2"/>
              <a:buBlip>
                <a:blip r:embed="rId2"/>
              </a:buBlip>
            </a:pPr>
            <a:r>
              <a:rPr lang="en-US" altLang="en-US" sz="3000" dirty="0">
                <a:latin typeface="Arial Narrow" pitchFamily="34" charset="0"/>
                <a:sym typeface="Symbol" pitchFamily="18" charset="2"/>
              </a:rPr>
              <a:t>No </a:t>
            </a:r>
            <a:r>
              <a:rPr lang="en-US" altLang="en-US" sz="3000" dirty="0" err="1">
                <a:latin typeface="Arial Narrow" pitchFamily="34" charset="0"/>
                <a:sym typeface="Symbol" pitchFamily="18" charset="2"/>
              </a:rPr>
              <a:t>lysis</a:t>
            </a:r>
            <a:endParaRPr lang="en-US" altLang="en-US" sz="3000" dirty="0">
              <a:latin typeface="Arial Narrow" pitchFamily="34" charset="0"/>
              <a:sym typeface="Symbol" pitchFamily="18" charset="2"/>
            </a:endParaRPr>
          </a:p>
          <a:p>
            <a:pPr marL="800100" lvl="1" indent="-342900" algn="just" rtl="0">
              <a:lnSpc>
                <a:spcPts val="3000"/>
              </a:lnSpc>
              <a:spcBef>
                <a:spcPct val="20000"/>
              </a:spcBef>
              <a:buClr>
                <a:schemeClr val="hlink"/>
              </a:buClr>
              <a:buSzPct val="90000"/>
              <a:buFont typeface="Wingdings" pitchFamily="2" charset="2"/>
              <a:buBlip>
                <a:blip r:embed="rId2"/>
              </a:buBlip>
            </a:pPr>
            <a:r>
              <a:rPr lang="en-US" altLang="en-US" sz="3000" i="1" dirty="0">
                <a:latin typeface="Arial Narrow" pitchFamily="34" charset="0"/>
                <a:sym typeface="Symbol" pitchFamily="18" charset="2"/>
              </a:rPr>
              <a:t>Enterococcus </a:t>
            </a:r>
            <a:r>
              <a:rPr lang="en-US" altLang="en-US" sz="3000" i="1" dirty="0" err="1">
                <a:latin typeface="Arial Narrow" pitchFamily="34" charset="0"/>
                <a:sym typeface="Symbol" pitchFamily="18" charset="2"/>
              </a:rPr>
              <a:t>faecalis</a:t>
            </a:r>
            <a:endParaRPr lang="en-US" altLang="en-US" sz="3000" i="1" dirty="0">
              <a:latin typeface="Arial Narrow" pitchFamily="34" charset="0"/>
              <a:sym typeface="Symbol" pitchFamily="18" charset="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a:xfrm>
            <a:off x="250825" y="277813"/>
            <a:ext cx="8713788" cy="630237"/>
          </a:xfrm>
        </p:spPr>
        <p:txBody>
          <a:bodyPr/>
          <a:lstStyle/>
          <a:p>
            <a:pPr eaLnBrk="1" hangingPunct="1"/>
            <a:r>
              <a:rPr lang="en-US" altLang="en-US" b="1" smtClean="0">
                <a:solidFill>
                  <a:srgbClr val="002060"/>
                </a:solidFill>
                <a:cs typeface="Arial" pitchFamily="34" charset="0"/>
              </a:rPr>
              <a:t>Classification of Streptococci</a:t>
            </a:r>
            <a:endParaRPr lang="en-US" altLang="en-US" b="1" smtClean="0">
              <a:solidFill>
                <a:srgbClr val="002060"/>
              </a:solidFill>
              <a:latin typeface="Arial Narrow" pitchFamily="34" charset="0"/>
              <a:cs typeface="Arial" pitchFamily="34" charset="0"/>
            </a:endParaRPr>
          </a:p>
        </p:txBody>
      </p:sp>
      <p:sp>
        <p:nvSpPr>
          <p:cNvPr id="88067" name="Rectangle 6"/>
          <p:cNvSpPr>
            <a:spLocks noGrp="1" noChangeArrowheads="1"/>
          </p:cNvSpPr>
          <p:nvPr>
            <p:ph type="body" sz="half" idx="2"/>
          </p:nvPr>
        </p:nvSpPr>
        <p:spPr>
          <a:xfrm>
            <a:off x="323850" y="914400"/>
            <a:ext cx="8640763" cy="5562600"/>
          </a:xfrm>
        </p:spPr>
        <p:txBody>
          <a:bodyPr/>
          <a:lstStyle/>
          <a:p>
            <a:pPr marL="514350" indent="-514350" eaLnBrk="1" hangingPunct="1">
              <a:lnSpc>
                <a:spcPts val="3700"/>
              </a:lnSpc>
              <a:buFont typeface="+mj-lt"/>
              <a:buAutoNum type="arabicPeriod" startAt="2"/>
              <a:defRPr/>
            </a:pPr>
            <a:r>
              <a:rPr lang="en-US" b="1" dirty="0" smtClean="0">
                <a:solidFill>
                  <a:srgbClr val="FF0000"/>
                </a:solidFill>
                <a:latin typeface="Arial Narrow" pitchFamily="34" charset="0"/>
                <a:ea typeface="+mn-ea"/>
                <a:cs typeface="Arial" pitchFamily="34" charset="0"/>
              </a:rPr>
              <a:t>Serology Classification (</a:t>
            </a:r>
            <a:r>
              <a:rPr lang="en-US" b="1" dirty="0" err="1" smtClean="0">
                <a:solidFill>
                  <a:srgbClr val="FF0000"/>
                </a:solidFill>
                <a:latin typeface="Arial Narrow" pitchFamily="34" charset="0"/>
                <a:ea typeface="+mn-ea"/>
                <a:cs typeface="Arial" pitchFamily="34" charset="0"/>
              </a:rPr>
              <a:t>Lanciefield</a:t>
            </a:r>
            <a:r>
              <a:rPr lang="en-US" b="1" dirty="0" smtClean="0">
                <a:solidFill>
                  <a:srgbClr val="FF0000"/>
                </a:solidFill>
                <a:latin typeface="Arial Narrow" pitchFamily="34" charset="0"/>
                <a:ea typeface="+mn-ea"/>
                <a:cs typeface="Arial" pitchFamily="34" charset="0"/>
              </a:rPr>
              <a:t>)</a:t>
            </a:r>
            <a:endParaRPr lang="en-US" dirty="0" smtClean="0">
              <a:solidFill>
                <a:srgbClr val="FF0000"/>
              </a:solidFill>
              <a:latin typeface="Arial Narrow" pitchFamily="34" charset="0"/>
              <a:ea typeface="+mn-ea"/>
              <a:cs typeface="Arial" pitchFamily="34" charset="0"/>
            </a:endParaRPr>
          </a:p>
          <a:p>
            <a:pPr eaLnBrk="1" hangingPunct="1">
              <a:lnSpc>
                <a:spcPts val="3700"/>
              </a:lnSpc>
              <a:defRPr/>
            </a:pPr>
            <a:r>
              <a:rPr lang="en-US" dirty="0" smtClean="0">
                <a:latin typeface="Arial Narrow" pitchFamily="34" charset="0"/>
                <a:ea typeface="+mn-ea"/>
                <a:cs typeface="Arial" pitchFamily="34" charset="0"/>
              </a:rPr>
              <a:t>Based on C- carbohydrate antigen of cell wall</a:t>
            </a:r>
          </a:p>
          <a:p>
            <a:pPr eaLnBrk="1" hangingPunct="1">
              <a:lnSpc>
                <a:spcPts val="3700"/>
              </a:lnSpc>
              <a:defRPr/>
            </a:pPr>
            <a:r>
              <a:rPr lang="en-US" dirty="0" smtClean="0">
                <a:latin typeface="Arial Narrow" pitchFamily="34" charset="0"/>
                <a:ea typeface="+mn-ea"/>
                <a:cs typeface="Arial" pitchFamily="34" charset="0"/>
              </a:rPr>
              <a:t> 20 groups from A-H &amp; K-V</a:t>
            </a:r>
          </a:p>
          <a:p>
            <a:pPr eaLnBrk="1" hangingPunct="1">
              <a:lnSpc>
                <a:spcPts val="3700"/>
              </a:lnSpc>
              <a:defRPr/>
            </a:pPr>
            <a:r>
              <a:rPr lang="en-US" dirty="0" smtClean="0">
                <a:latin typeface="Arial Narrow" pitchFamily="34" charset="0"/>
                <a:ea typeface="+mn-ea"/>
                <a:cs typeface="Arial" pitchFamily="34" charset="0"/>
              </a:rPr>
              <a:t>One or more species per group</a:t>
            </a:r>
          </a:p>
          <a:p>
            <a:pPr lvl="1" eaLnBrk="1" hangingPunct="1">
              <a:lnSpc>
                <a:spcPts val="3700"/>
              </a:lnSpc>
              <a:defRPr/>
            </a:pPr>
            <a:r>
              <a:rPr lang="en-US" sz="3200" dirty="0" err="1" smtClean="0">
                <a:solidFill>
                  <a:srgbClr val="002060"/>
                </a:solidFill>
                <a:latin typeface="Arial Narrow" pitchFamily="34" charset="0"/>
                <a:ea typeface="+mn-ea"/>
                <a:cs typeface="Arial" pitchFamily="34" charset="0"/>
              </a:rPr>
              <a:t>Groupable</a:t>
            </a:r>
            <a:r>
              <a:rPr lang="en-US" sz="3200" dirty="0" smtClean="0">
                <a:solidFill>
                  <a:srgbClr val="002060"/>
                </a:solidFill>
                <a:latin typeface="Arial Narrow" pitchFamily="34" charset="0"/>
                <a:ea typeface="+mn-ea"/>
                <a:cs typeface="Arial" pitchFamily="34" charset="0"/>
              </a:rPr>
              <a:t> streptococci</a:t>
            </a:r>
          </a:p>
          <a:p>
            <a:pPr lvl="2" eaLnBrk="1" hangingPunct="1">
              <a:lnSpc>
                <a:spcPts val="3700"/>
              </a:lnSpc>
              <a:defRPr/>
            </a:pPr>
            <a:r>
              <a:rPr lang="en-US" sz="3200" dirty="0" smtClean="0">
                <a:latin typeface="Arial Narrow" pitchFamily="34" charset="0"/>
                <a:ea typeface="+mn-ea"/>
                <a:cs typeface="Arial" pitchFamily="34" charset="0"/>
              </a:rPr>
              <a:t>A, B and D (more frequent)</a:t>
            </a:r>
          </a:p>
          <a:p>
            <a:pPr lvl="2" eaLnBrk="1" hangingPunct="1">
              <a:lnSpc>
                <a:spcPts val="3700"/>
              </a:lnSpc>
              <a:defRPr/>
            </a:pPr>
            <a:r>
              <a:rPr lang="en-US" sz="3200" dirty="0" smtClean="0">
                <a:latin typeface="Arial Narrow" pitchFamily="34" charset="0"/>
                <a:ea typeface="+mn-ea"/>
                <a:cs typeface="Arial" pitchFamily="34" charset="0"/>
              </a:rPr>
              <a:t>C, G and F (Less frequent)</a:t>
            </a:r>
          </a:p>
          <a:p>
            <a:pPr lvl="1" eaLnBrk="1" hangingPunct="1">
              <a:lnSpc>
                <a:spcPts val="3700"/>
              </a:lnSpc>
              <a:defRPr/>
            </a:pPr>
            <a:r>
              <a:rPr lang="en-US" sz="3200" dirty="0" smtClean="0">
                <a:solidFill>
                  <a:srgbClr val="002060"/>
                </a:solidFill>
                <a:latin typeface="Arial Narrow" pitchFamily="34" charset="0"/>
                <a:ea typeface="+mn-ea"/>
                <a:cs typeface="Arial" pitchFamily="34" charset="0"/>
              </a:rPr>
              <a:t>Non-</a:t>
            </a:r>
            <a:r>
              <a:rPr lang="en-US" sz="3200" dirty="0" err="1" smtClean="0">
                <a:solidFill>
                  <a:srgbClr val="002060"/>
                </a:solidFill>
                <a:latin typeface="Arial Narrow" pitchFamily="34" charset="0"/>
                <a:ea typeface="+mn-ea"/>
                <a:cs typeface="Arial" pitchFamily="34" charset="0"/>
              </a:rPr>
              <a:t>groupable</a:t>
            </a:r>
            <a:r>
              <a:rPr lang="en-US" sz="3200" dirty="0" smtClean="0">
                <a:solidFill>
                  <a:srgbClr val="002060"/>
                </a:solidFill>
                <a:latin typeface="Arial Narrow" pitchFamily="34" charset="0"/>
                <a:ea typeface="+mn-ea"/>
                <a:cs typeface="Arial" pitchFamily="34" charset="0"/>
              </a:rPr>
              <a:t> streptococci</a:t>
            </a:r>
          </a:p>
          <a:p>
            <a:pPr lvl="2" eaLnBrk="1" hangingPunct="1">
              <a:lnSpc>
                <a:spcPts val="3700"/>
              </a:lnSpc>
              <a:defRPr/>
            </a:pPr>
            <a:r>
              <a:rPr lang="en-US" sz="3200" i="1" dirty="0" smtClean="0">
                <a:latin typeface="Arial Narrow" pitchFamily="34" charset="0"/>
                <a:ea typeface="+mn-ea"/>
                <a:cs typeface="Arial" pitchFamily="34" charset="0"/>
              </a:rPr>
              <a:t>S. pneumoniae</a:t>
            </a:r>
            <a:endParaRPr lang="en-US" sz="3200" dirty="0" smtClean="0">
              <a:latin typeface="Arial Narrow" pitchFamily="34" charset="0"/>
              <a:ea typeface="+mn-ea"/>
              <a:cs typeface="Arial" pitchFamily="34" charset="0"/>
            </a:endParaRPr>
          </a:p>
          <a:p>
            <a:pPr lvl="2" eaLnBrk="1" hangingPunct="1">
              <a:lnSpc>
                <a:spcPts val="3700"/>
              </a:lnSpc>
              <a:defRPr/>
            </a:pPr>
            <a:r>
              <a:rPr lang="en-US" sz="3200" dirty="0" err="1" smtClean="0">
                <a:latin typeface="Arial Narrow" pitchFamily="34" charset="0"/>
                <a:ea typeface="+mn-ea"/>
                <a:cs typeface="Arial" pitchFamily="34" charset="0"/>
              </a:rPr>
              <a:t>viridans</a:t>
            </a:r>
            <a:r>
              <a:rPr lang="en-US" sz="3200" dirty="0" smtClean="0">
                <a:latin typeface="Arial Narrow" pitchFamily="34" charset="0"/>
                <a:ea typeface="+mn-ea"/>
                <a:cs typeface="Arial" pitchFamily="34" charset="0"/>
              </a:rPr>
              <a:t> streptococci</a:t>
            </a:r>
          </a:p>
          <a:p>
            <a:pPr lvl="1" eaLnBrk="1" hangingPunct="1">
              <a:lnSpc>
                <a:spcPts val="3700"/>
              </a:lnSpc>
              <a:buFont typeface="Arial" pitchFamily="34" charset="0"/>
              <a:buNone/>
              <a:defRPr/>
            </a:pPr>
            <a:endParaRPr lang="en-US" sz="3200" dirty="0" smtClean="0">
              <a:latin typeface="Arial Narrow" pitchFamily="34" charset="0"/>
              <a:ea typeface="+mn-ea"/>
              <a:cs typeface="Arial" pitchFamily="34" charset="0"/>
            </a:endParaRPr>
          </a:p>
        </p:txBody>
      </p:sp>
      <p:sp>
        <p:nvSpPr>
          <p:cNvPr id="6" name="Footer Placeholder 5"/>
          <p:cNvSpPr>
            <a:spLocks noGrp="1"/>
          </p:cNvSpPr>
          <p:nvPr>
            <p:ph type="ftr" sz="quarter" idx="11"/>
          </p:nvPr>
        </p:nvSpPr>
        <p:spPr/>
        <p:txBody>
          <a:bodyPr/>
          <a:lstStyle/>
          <a:p>
            <a:pPr>
              <a:defRPr/>
            </a:pPr>
            <a:endParaRPr lang="en-US"/>
          </a:p>
        </p:txBody>
      </p:sp>
      <p:sp>
        <p:nvSpPr>
          <p:cNvPr id="36870" name="Slide Number Placeholder 3"/>
          <p:cNvSpPr>
            <a:spLocks noGrp="1"/>
          </p:cNvSpPr>
          <p:nvPr>
            <p:ph type="sldNum" sz="quarter" idx="12"/>
          </p:nvPr>
        </p:nvSpPr>
        <p:spPr bwMode="auto">
          <a:noFill/>
          <a:ln>
            <a:miter lim="800000"/>
            <a:headEnd/>
            <a:tailEnd/>
          </a:ln>
        </p:spPr>
        <p:txBody>
          <a:bodyPr/>
          <a:lstStyle/>
          <a:p>
            <a:fld id="{B87C6E76-FFA8-4A13-87A8-DAA4DA889ABC}" type="slidenum">
              <a:rPr lang="ar-SA" altLang="en-US" smtClean="0"/>
              <a:pPr/>
              <a:t>83</a:t>
            </a:fld>
            <a:endParaRPr lang="en-US" altLang="en-US"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50825" y="277813"/>
            <a:ext cx="8569325" cy="847725"/>
          </a:xfrm>
        </p:spPr>
        <p:txBody>
          <a:bodyPr/>
          <a:lstStyle/>
          <a:p>
            <a:pPr eaLnBrk="1" hangingPunct="1"/>
            <a:r>
              <a:rPr lang="en-US" altLang="en-US" b="1" smtClean="0">
                <a:solidFill>
                  <a:srgbClr val="002060"/>
                </a:solidFill>
                <a:cs typeface="Arial" pitchFamily="34" charset="0"/>
              </a:rPr>
              <a:t>Pathogenesis and Virulence Factors</a:t>
            </a:r>
            <a:endParaRPr lang="en-US" altLang="en-US" b="1" smtClean="0">
              <a:solidFill>
                <a:srgbClr val="002060"/>
              </a:solidFill>
              <a:latin typeface="Arial Narrow" pitchFamily="34" charset="0"/>
              <a:cs typeface="Arial" pitchFamily="34" charset="0"/>
            </a:endParaRPr>
          </a:p>
        </p:txBody>
      </p:sp>
      <p:sp>
        <p:nvSpPr>
          <p:cNvPr id="37891" name="Rectangle 3"/>
          <p:cNvSpPr>
            <a:spLocks noGrp="1" noChangeArrowheads="1"/>
          </p:cNvSpPr>
          <p:nvPr>
            <p:ph idx="1"/>
          </p:nvPr>
        </p:nvSpPr>
        <p:spPr>
          <a:xfrm>
            <a:off x="69850" y="1071563"/>
            <a:ext cx="8997950" cy="5572125"/>
          </a:xfrm>
        </p:spPr>
        <p:txBody>
          <a:bodyPr/>
          <a:lstStyle/>
          <a:p>
            <a:pPr marL="514350" indent="-514350" algn="just" eaLnBrk="1" hangingPunct="1">
              <a:lnSpc>
                <a:spcPts val="4800"/>
              </a:lnSpc>
              <a:buFont typeface="Calibri" pitchFamily="34" charset="0"/>
              <a:buAutoNum type="arabicPeriod"/>
            </a:pPr>
            <a:r>
              <a:rPr lang="en-US" altLang="en-US" b="1" dirty="0" smtClean="0">
                <a:solidFill>
                  <a:srgbClr val="FF0000"/>
                </a:solidFill>
                <a:latin typeface="Arial Narrow" pitchFamily="34" charset="0"/>
                <a:cs typeface="Arial" pitchFamily="34" charset="0"/>
              </a:rPr>
              <a:t>Structural components</a:t>
            </a:r>
          </a:p>
          <a:p>
            <a:pPr lvl="1" algn="just" eaLnBrk="1" hangingPunct="1">
              <a:lnSpc>
                <a:spcPts val="4800"/>
              </a:lnSpc>
            </a:pPr>
            <a:r>
              <a:rPr lang="en-US" altLang="en-US" sz="3200" b="1" dirty="0" smtClean="0">
                <a:solidFill>
                  <a:srgbClr val="7030A0"/>
                </a:solidFill>
                <a:latin typeface="Arial Narrow" pitchFamily="34" charset="0"/>
                <a:cs typeface="Arial" pitchFamily="34" charset="0"/>
              </a:rPr>
              <a:t>Hyaluronic acid capsule</a:t>
            </a:r>
          </a:p>
          <a:p>
            <a:pPr lvl="2" algn="just" eaLnBrk="1" hangingPunct="1">
              <a:lnSpc>
                <a:spcPts val="4800"/>
              </a:lnSpc>
            </a:pPr>
            <a:r>
              <a:rPr lang="en-US" altLang="en-US" sz="3200" dirty="0" err="1" smtClean="0">
                <a:latin typeface="Arial Narrow" pitchFamily="34" charset="0"/>
                <a:cs typeface="Arial" pitchFamily="34" charset="0"/>
              </a:rPr>
              <a:t>Antiphagocytic</a:t>
            </a:r>
            <a:endParaRPr lang="en-US" altLang="en-US" sz="3200" dirty="0" smtClean="0">
              <a:latin typeface="Arial Narrow" pitchFamily="34" charset="0"/>
              <a:cs typeface="Arial" pitchFamily="34" charset="0"/>
            </a:endParaRPr>
          </a:p>
          <a:p>
            <a:pPr lvl="2" algn="just" eaLnBrk="1" hangingPunct="1">
              <a:lnSpc>
                <a:spcPts val="4800"/>
              </a:lnSpc>
            </a:pPr>
            <a:r>
              <a:rPr lang="en-US" altLang="en-US" sz="3200" dirty="0" smtClean="0">
                <a:latin typeface="Arial Narrow" pitchFamily="34" charset="0"/>
                <a:cs typeface="Arial" pitchFamily="34" charset="0"/>
              </a:rPr>
              <a:t>Non-immunogenic</a:t>
            </a:r>
          </a:p>
          <a:p>
            <a:pPr lvl="1" algn="just" eaLnBrk="1" hangingPunct="1">
              <a:lnSpc>
                <a:spcPts val="4800"/>
              </a:lnSpc>
            </a:pPr>
            <a:r>
              <a:rPr lang="en-US" altLang="en-US" sz="3200" dirty="0" smtClean="0">
                <a:solidFill>
                  <a:srgbClr val="7030A0"/>
                </a:solidFill>
                <a:latin typeface="Arial Narrow" pitchFamily="34" charset="0"/>
                <a:cs typeface="Arial" pitchFamily="34" charset="0"/>
              </a:rPr>
              <a:t>Capsule, </a:t>
            </a:r>
            <a:r>
              <a:rPr lang="en-US" altLang="en-US" sz="3200" b="1" u="sng" dirty="0" smtClean="0">
                <a:solidFill>
                  <a:srgbClr val="7030A0"/>
                </a:solidFill>
                <a:latin typeface="Arial Narrow" pitchFamily="34" charset="0"/>
                <a:cs typeface="Arial" pitchFamily="34" charset="0"/>
              </a:rPr>
              <a:t>M protein</a:t>
            </a:r>
            <a:r>
              <a:rPr lang="en-US" altLang="en-US" sz="3200" dirty="0" smtClean="0">
                <a:solidFill>
                  <a:srgbClr val="7030A0"/>
                </a:solidFill>
                <a:latin typeface="Arial Narrow" pitchFamily="34" charset="0"/>
                <a:cs typeface="Arial" pitchFamily="34" charset="0"/>
              </a:rPr>
              <a:t>, F protein</a:t>
            </a:r>
            <a:r>
              <a:rPr lang="en-US" altLang="en-US" sz="3200" dirty="0" smtClean="0">
                <a:solidFill>
                  <a:srgbClr val="002060"/>
                </a:solidFill>
                <a:latin typeface="Arial Narrow" pitchFamily="34" charset="0"/>
                <a:cs typeface="Arial" pitchFamily="34" charset="0"/>
              </a:rPr>
              <a:t> and </a:t>
            </a:r>
            <a:r>
              <a:rPr lang="en-US" altLang="en-US" sz="3200" dirty="0" err="1" smtClean="0">
                <a:solidFill>
                  <a:srgbClr val="7030A0"/>
                </a:solidFill>
                <a:latin typeface="Arial Narrow" pitchFamily="34" charset="0"/>
                <a:cs typeface="Arial" pitchFamily="34" charset="0"/>
              </a:rPr>
              <a:t>lipoteichoic</a:t>
            </a:r>
            <a:r>
              <a:rPr lang="en-US" altLang="en-US" sz="3200" dirty="0" smtClean="0">
                <a:solidFill>
                  <a:srgbClr val="7030A0"/>
                </a:solidFill>
                <a:latin typeface="Arial Narrow" pitchFamily="34" charset="0"/>
                <a:cs typeface="Arial" pitchFamily="34" charset="0"/>
              </a:rPr>
              <a:t> acid</a:t>
            </a:r>
            <a:r>
              <a:rPr lang="en-US" altLang="en-US" sz="3200" dirty="0" smtClean="0">
                <a:latin typeface="Arial Narrow" pitchFamily="34" charset="0"/>
                <a:cs typeface="Arial" pitchFamily="34" charset="0"/>
              </a:rPr>
              <a:t> facilitate attachment (Adhesion) to various host cells</a:t>
            </a:r>
          </a:p>
          <a:p>
            <a:pPr lvl="1" algn="just" eaLnBrk="1" hangingPunct="1">
              <a:lnSpc>
                <a:spcPts val="4800"/>
              </a:lnSpc>
            </a:pPr>
            <a:r>
              <a:rPr lang="en-US" altLang="en-US" sz="3000" dirty="0" smtClean="0">
                <a:solidFill>
                  <a:srgbClr val="002060"/>
                </a:solidFill>
                <a:latin typeface="Arial Narrow" pitchFamily="34" charset="0"/>
                <a:cs typeface="Arial" pitchFamily="34" charset="0"/>
              </a:rPr>
              <a:t>F protein &amp; </a:t>
            </a:r>
            <a:r>
              <a:rPr lang="en-US" altLang="en-US" sz="3000" dirty="0" err="1" smtClean="0">
                <a:solidFill>
                  <a:srgbClr val="002060"/>
                </a:solidFill>
                <a:latin typeface="Arial Narrow" pitchFamily="34" charset="0"/>
                <a:cs typeface="Arial" pitchFamily="34" charset="0"/>
              </a:rPr>
              <a:t>lipotecichoic</a:t>
            </a:r>
            <a:r>
              <a:rPr lang="en-US" altLang="en-US" sz="3000" dirty="0" smtClean="0">
                <a:solidFill>
                  <a:srgbClr val="002060"/>
                </a:solidFill>
                <a:latin typeface="Arial Narrow" pitchFamily="34" charset="0"/>
                <a:cs typeface="Arial" pitchFamily="34" charset="0"/>
              </a:rPr>
              <a:t> acid </a:t>
            </a:r>
            <a:r>
              <a:rPr lang="en-US" altLang="en-US" sz="3000" dirty="0" smtClean="0">
                <a:latin typeface="Arial Narrow" pitchFamily="34" charset="0"/>
                <a:cs typeface="Arial" pitchFamily="34" charset="0"/>
              </a:rPr>
              <a:t>have receptor on </a:t>
            </a:r>
            <a:r>
              <a:rPr lang="en-US" altLang="en-US" sz="3000" dirty="0" err="1" smtClean="0">
                <a:latin typeface="Arial Narrow" pitchFamily="34" charset="0"/>
                <a:cs typeface="Arial" pitchFamily="34" charset="0"/>
              </a:rPr>
              <a:t>fibronectin</a:t>
            </a:r>
            <a:endParaRPr lang="en-US" altLang="en-US" sz="3000" dirty="0" smtClean="0">
              <a:latin typeface="Arial Narrow" pitchFamily="34" charset="0"/>
              <a:cs typeface="Arial" pitchFamily="34" charset="0"/>
            </a:endParaRPr>
          </a:p>
          <a:p>
            <a:pPr lvl="1" algn="just" eaLnBrk="1" hangingPunct="1">
              <a:lnSpc>
                <a:spcPts val="4800"/>
              </a:lnSpc>
            </a:pPr>
            <a:r>
              <a:rPr lang="en-US" altLang="en-US" sz="3200" dirty="0" smtClean="0">
                <a:latin typeface="Arial Narrow" pitchFamily="34" charset="0"/>
                <a:cs typeface="Arial" pitchFamily="34" charset="0"/>
              </a:rPr>
              <a:t>It is responsible for the adhesion to pharynx and skin</a:t>
            </a:r>
            <a:endParaRPr lang="en-US" altLang="en-US" sz="3200" b="1" dirty="0" smtClean="0">
              <a:solidFill>
                <a:srgbClr val="FFFF00"/>
              </a:solidFill>
              <a:latin typeface="Arial Narrow" pitchFamily="34" charset="0"/>
              <a:cs typeface="Arial" pitchFamily="34" charset="0"/>
            </a:endParaRPr>
          </a:p>
          <a:p>
            <a:pPr lvl="1" algn="just" eaLnBrk="1" hangingPunct="1">
              <a:lnSpc>
                <a:spcPts val="4800"/>
              </a:lnSpc>
              <a:buFont typeface="Arial" pitchFamily="34" charset="0"/>
              <a:buNone/>
            </a:pPr>
            <a:endParaRPr lang="en-US" altLang="en-US" sz="3200" dirty="0" smtClean="0">
              <a:latin typeface="Arial Narrow" pitchFamily="34" charset="0"/>
              <a:cs typeface="Arial" pitchFamily="34" charset="0"/>
            </a:endParaRPr>
          </a:p>
        </p:txBody>
      </p:sp>
      <p:sp>
        <p:nvSpPr>
          <p:cNvPr id="3789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7894" name="Slide Number Placeholder 3"/>
          <p:cNvSpPr>
            <a:spLocks noGrp="1"/>
          </p:cNvSpPr>
          <p:nvPr>
            <p:ph type="sldNum" sz="quarter" idx="12"/>
          </p:nvPr>
        </p:nvSpPr>
        <p:spPr bwMode="auto">
          <a:noFill/>
          <a:ln>
            <a:miter lim="800000"/>
            <a:headEnd/>
            <a:tailEnd/>
          </a:ln>
        </p:spPr>
        <p:txBody>
          <a:bodyPr/>
          <a:lstStyle/>
          <a:p>
            <a:fld id="{FF0CB0FA-E63D-46D1-B778-D02DDB4DC96C}" type="slidenum">
              <a:rPr lang="ar-SA" altLang="en-US" smtClean="0"/>
              <a:pPr/>
              <a:t>84</a:t>
            </a:fld>
            <a:endParaRPr lang="en-US" altLang="en-US" smtClean="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50825" y="368300"/>
            <a:ext cx="8569325" cy="774700"/>
          </a:xfrm>
        </p:spPr>
        <p:txBody>
          <a:bodyPr/>
          <a:lstStyle/>
          <a:p>
            <a:pPr eaLnBrk="1" hangingPunct="1">
              <a:lnSpc>
                <a:spcPts val="4100"/>
              </a:lnSpc>
            </a:pPr>
            <a:r>
              <a:rPr lang="en-US" altLang="en-US" sz="5400" b="1" dirty="0" smtClean="0">
                <a:solidFill>
                  <a:srgbClr val="7030A0"/>
                </a:solidFill>
                <a:latin typeface="Arial Narrow" pitchFamily="34" charset="0"/>
                <a:cs typeface="Arial" pitchFamily="34" charset="0"/>
              </a:rPr>
              <a:t>M protein</a:t>
            </a:r>
          </a:p>
        </p:txBody>
      </p:sp>
      <p:sp>
        <p:nvSpPr>
          <p:cNvPr id="38915" name="Rectangle 3"/>
          <p:cNvSpPr>
            <a:spLocks noGrp="1" noChangeArrowheads="1"/>
          </p:cNvSpPr>
          <p:nvPr>
            <p:ph idx="1"/>
          </p:nvPr>
        </p:nvSpPr>
        <p:spPr>
          <a:xfrm>
            <a:off x="179388" y="838200"/>
            <a:ext cx="8820150" cy="5508625"/>
          </a:xfrm>
        </p:spPr>
        <p:txBody>
          <a:bodyPr/>
          <a:lstStyle/>
          <a:p>
            <a:pPr algn="just" eaLnBrk="1" hangingPunct="1">
              <a:lnSpc>
                <a:spcPts val="5000"/>
              </a:lnSpc>
            </a:pPr>
            <a:r>
              <a:rPr lang="en-US" altLang="en-US" dirty="0" smtClean="0">
                <a:latin typeface="Arial Narrow" pitchFamily="34" charset="0"/>
                <a:cs typeface="Arial" pitchFamily="34" charset="0"/>
              </a:rPr>
              <a:t>M proteins, major virulence factors, found in </a:t>
            </a:r>
            <a:r>
              <a:rPr lang="en-US" altLang="en-US" dirty="0" err="1" smtClean="0">
                <a:latin typeface="Arial Narrow" pitchFamily="34" charset="0"/>
                <a:cs typeface="Arial" pitchFamily="34" charset="0"/>
              </a:rPr>
              <a:t>fimbriae</a:t>
            </a:r>
            <a:endParaRPr lang="en-US" altLang="en-US" dirty="0" smtClean="0">
              <a:latin typeface="Arial Narrow" pitchFamily="34" charset="0"/>
              <a:cs typeface="Arial" pitchFamily="34" charset="0"/>
            </a:endParaRPr>
          </a:p>
          <a:p>
            <a:pPr algn="just" eaLnBrk="1" hangingPunct="1">
              <a:lnSpc>
                <a:spcPts val="5000"/>
              </a:lnSpc>
            </a:pPr>
            <a:r>
              <a:rPr lang="en-US" altLang="en-US" dirty="0" smtClean="0">
                <a:latin typeface="Arial Narrow" pitchFamily="34" charset="0"/>
                <a:cs typeface="Arial" pitchFamily="34" charset="0"/>
              </a:rPr>
              <a:t>Used to determine the type of GAS  (&gt;100 types)</a:t>
            </a:r>
          </a:p>
          <a:p>
            <a:pPr algn="just" eaLnBrk="1" hangingPunct="1">
              <a:lnSpc>
                <a:spcPts val="5000"/>
              </a:lnSpc>
            </a:pPr>
            <a:r>
              <a:rPr lang="en-US" altLang="en-US" sz="3000" dirty="0" smtClean="0">
                <a:latin typeface="Arial Narrow" pitchFamily="34" charset="0"/>
                <a:cs typeface="Arial" pitchFamily="34" charset="0"/>
              </a:rPr>
              <a:t>Responsible for colonization &amp; resistance to </a:t>
            </a:r>
            <a:r>
              <a:rPr lang="en-US" altLang="en-US" sz="3000" dirty="0" err="1" smtClean="0">
                <a:latin typeface="Arial Narrow" pitchFamily="34" charset="0"/>
                <a:cs typeface="Arial" pitchFamily="34" charset="0"/>
              </a:rPr>
              <a:t>phagocytosis</a:t>
            </a:r>
            <a:r>
              <a:rPr lang="en-US" altLang="en-US" sz="3000" dirty="0" smtClean="0">
                <a:latin typeface="Arial Narrow" pitchFamily="34" charset="0"/>
                <a:cs typeface="Arial" pitchFamily="34" charset="0"/>
              </a:rPr>
              <a:t> </a:t>
            </a:r>
          </a:p>
          <a:p>
            <a:pPr algn="just" eaLnBrk="1" hangingPunct="1">
              <a:lnSpc>
                <a:spcPts val="5000"/>
              </a:lnSpc>
            </a:pPr>
            <a:r>
              <a:rPr lang="en-US" altLang="en-US" dirty="0" smtClean="0">
                <a:latin typeface="Arial Narrow" pitchFamily="34" charset="0"/>
                <a:cs typeface="Arial" pitchFamily="34" charset="0"/>
              </a:rPr>
              <a:t>It binds fibrinogen and blocks binding of complement </a:t>
            </a:r>
          </a:p>
          <a:p>
            <a:pPr algn="just" eaLnBrk="1" hangingPunct="1">
              <a:lnSpc>
                <a:spcPts val="5000"/>
              </a:lnSpc>
            </a:pPr>
            <a:r>
              <a:rPr lang="en-US" altLang="en-US" dirty="0" smtClean="0">
                <a:latin typeface="Arial Narrow" pitchFamily="34" charset="0"/>
                <a:cs typeface="Arial" pitchFamily="34" charset="0"/>
              </a:rPr>
              <a:t>Its the weakest point in the organism’s defense </a:t>
            </a:r>
            <a:r>
              <a:rPr lang="en-US" altLang="en-US" dirty="0" smtClean="0">
                <a:solidFill>
                  <a:srgbClr val="FF0000"/>
                </a:solidFill>
                <a:latin typeface="Arial Narrow" pitchFamily="34" charset="0"/>
                <a:cs typeface="Arial" pitchFamily="34" charset="0"/>
              </a:rPr>
              <a:t>Why??</a:t>
            </a:r>
          </a:p>
          <a:p>
            <a:pPr algn="just" eaLnBrk="1" hangingPunct="1">
              <a:lnSpc>
                <a:spcPts val="5000"/>
              </a:lnSpc>
            </a:pPr>
            <a:r>
              <a:rPr lang="en-US" altLang="en-US" dirty="0" smtClean="0">
                <a:latin typeface="Arial Narrow" pitchFamily="34" charset="0"/>
                <a:cs typeface="Arial" pitchFamily="34" charset="0"/>
              </a:rPr>
              <a:t>Because B cells generates antibodies binds to M protein, aiding destruction of organism by macrophage</a:t>
            </a:r>
          </a:p>
          <a:p>
            <a:pPr algn="just" eaLnBrk="1" hangingPunct="1">
              <a:lnSpc>
                <a:spcPts val="5000"/>
              </a:lnSpc>
            </a:pPr>
            <a:r>
              <a:rPr lang="en-US" altLang="en-US" dirty="0" smtClean="0">
                <a:latin typeface="Arial Narrow" pitchFamily="34" charset="0"/>
                <a:cs typeface="Arial" pitchFamily="34" charset="0"/>
              </a:rPr>
              <a:t>Certain M protein types are considered </a:t>
            </a:r>
            <a:r>
              <a:rPr lang="en-US" altLang="en-US" dirty="0" err="1" smtClean="0">
                <a:latin typeface="Arial Narrow" pitchFamily="34" charset="0"/>
                <a:cs typeface="Arial" pitchFamily="34" charset="0"/>
              </a:rPr>
              <a:t>rheumatogenic</a:t>
            </a:r>
            <a:endParaRPr lang="en-US" altLang="en-US" dirty="0" smtClean="0">
              <a:solidFill>
                <a:srgbClr val="FFFF00"/>
              </a:solidFill>
              <a:latin typeface="Arial Narrow" pitchFamily="34" charset="0"/>
              <a:cs typeface="Arial" pitchFamily="34" charset="0"/>
            </a:endParaRPr>
          </a:p>
          <a:p>
            <a:pPr algn="just" eaLnBrk="1" hangingPunct="1">
              <a:lnSpc>
                <a:spcPts val="5000"/>
              </a:lnSpc>
            </a:pPr>
            <a:endParaRPr lang="en-US" altLang="en-US" sz="2800" dirty="0" smtClean="0">
              <a:latin typeface="Arial Narrow" pitchFamily="34" charset="0"/>
              <a:cs typeface="Arial" pitchFamily="34" charset="0"/>
            </a:endParaRPr>
          </a:p>
        </p:txBody>
      </p:sp>
      <p:sp>
        <p:nvSpPr>
          <p:cNvPr id="3891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8918" name="Slide Number Placeholder 3"/>
          <p:cNvSpPr>
            <a:spLocks noGrp="1"/>
          </p:cNvSpPr>
          <p:nvPr>
            <p:ph type="sldNum" sz="quarter" idx="12"/>
          </p:nvPr>
        </p:nvSpPr>
        <p:spPr bwMode="auto">
          <a:noFill/>
          <a:ln>
            <a:miter lim="800000"/>
            <a:headEnd/>
            <a:tailEnd/>
          </a:ln>
        </p:spPr>
        <p:txBody>
          <a:bodyPr/>
          <a:lstStyle/>
          <a:p>
            <a:fld id="{6D32D962-68DF-4D43-B4C3-10DDE19CB5C5}" type="slidenum">
              <a:rPr lang="ar-SA" altLang="en-US" smtClean="0"/>
              <a:pPr/>
              <a:t>85</a:t>
            </a:fld>
            <a:endParaRPr lang="en-US" altLang="en-US" smtClean="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250825" y="44450"/>
            <a:ext cx="8569325" cy="576263"/>
          </a:xfrm>
        </p:spPr>
        <p:txBody>
          <a:bodyPr/>
          <a:lstStyle/>
          <a:p>
            <a:pPr marL="514350" indent="-514350" eaLnBrk="1" fontAlgn="auto" hangingPunct="1">
              <a:lnSpc>
                <a:spcPct val="150000"/>
              </a:lnSpc>
              <a:spcAft>
                <a:spcPts val="0"/>
              </a:spcAft>
              <a:defRPr/>
            </a:pPr>
            <a:r>
              <a:rPr lang="en-US" b="1" dirty="0" smtClean="0">
                <a:solidFill>
                  <a:srgbClr val="CC0000"/>
                </a:solidFill>
                <a:latin typeface="Arial Narrow" pitchFamily="34" charset="0"/>
              </a:rPr>
              <a:t>Enzymes</a:t>
            </a:r>
            <a:endParaRPr lang="en-US" b="1" dirty="0" smtClean="0">
              <a:solidFill>
                <a:srgbClr val="002060"/>
              </a:solidFill>
              <a:latin typeface="Arial Narrow" pitchFamily="34" charset="0"/>
            </a:endParaRPr>
          </a:p>
        </p:txBody>
      </p:sp>
      <p:sp>
        <p:nvSpPr>
          <p:cNvPr id="51203" name="Rectangle 3"/>
          <p:cNvSpPr>
            <a:spLocks noGrp="1" noChangeArrowheads="1"/>
          </p:cNvSpPr>
          <p:nvPr>
            <p:ph idx="1"/>
          </p:nvPr>
        </p:nvSpPr>
        <p:spPr>
          <a:xfrm>
            <a:off x="107950" y="765175"/>
            <a:ext cx="8964613" cy="5976938"/>
          </a:xfrm>
        </p:spPr>
        <p:txBody>
          <a:bodyPr rtlCol="0">
            <a:noAutofit/>
          </a:bodyPr>
          <a:lstStyle/>
          <a:p>
            <a:pPr marL="571500" indent="-571500" algn="just" eaLnBrk="1" fontAlgn="auto" hangingPunct="1">
              <a:lnSpc>
                <a:spcPts val="6800"/>
              </a:lnSpc>
              <a:spcAft>
                <a:spcPts val="0"/>
              </a:spcAft>
              <a:buFont typeface="+mj-lt"/>
              <a:buAutoNum type="romanLcPeriod"/>
              <a:defRPr/>
            </a:pPr>
            <a:r>
              <a:rPr lang="en-US" sz="3400" b="1" dirty="0" err="1" smtClean="0">
                <a:solidFill>
                  <a:srgbClr val="002060"/>
                </a:solidFill>
                <a:latin typeface="Arial Narrow" pitchFamily="34" charset="0"/>
                <a:ea typeface="+mn-ea"/>
              </a:rPr>
              <a:t>Streptokinases</a:t>
            </a:r>
            <a:r>
              <a:rPr lang="en-US" sz="3400" b="1" dirty="0" smtClean="0">
                <a:solidFill>
                  <a:srgbClr val="002060"/>
                </a:solidFill>
                <a:latin typeface="Arial Narrow" pitchFamily="34" charset="0"/>
                <a:ea typeface="+mn-ea"/>
              </a:rPr>
              <a:t> (</a:t>
            </a:r>
            <a:r>
              <a:rPr lang="en-US" sz="3400" b="1" dirty="0" err="1" smtClean="0">
                <a:solidFill>
                  <a:srgbClr val="002060"/>
                </a:solidFill>
                <a:latin typeface="Arial Narrow" pitchFamily="34" charset="0"/>
                <a:ea typeface="+mn-ea"/>
              </a:rPr>
              <a:t>Fibrinolysin</a:t>
            </a:r>
            <a:r>
              <a:rPr lang="en-US" sz="3400" b="1" dirty="0" smtClean="0">
                <a:solidFill>
                  <a:srgbClr val="002060"/>
                </a:solidFill>
                <a:latin typeface="Arial Narrow" pitchFamily="34" charset="0"/>
                <a:ea typeface="+mn-ea"/>
              </a:rPr>
              <a:t>)</a:t>
            </a:r>
          </a:p>
          <a:p>
            <a:pPr lvl="1" algn="just" eaLnBrk="1" fontAlgn="auto" hangingPunct="1">
              <a:lnSpc>
                <a:spcPts val="6800"/>
              </a:lnSpc>
              <a:spcAft>
                <a:spcPts val="0"/>
              </a:spcAft>
              <a:defRPr/>
            </a:pPr>
            <a:r>
              <a:rPr lang="en-US" sz="3400" dirty="0" smtClean="0">
                <a:latin typeface="Arial Narrow" pitchFamily="34" charset="0"/>
                <a:ea typeface="+mn-ea"/>
              </a:rPr>
              <a:t>Activates </a:t>
            </a:r>
            <a:r>
              <a:rPr lang="en-US" sz="3400" dirty="0" err="1" smtClean="0">
                <a:latin typeface="Arial Narrow" pitchFamily="34" charset="0"/>
                <a:ea typeface="+mn-ea"/>
              </a:rPr>
              <a:t>plasminogen</a:t>
            </a:r>
            <a:r>
              <a:rPr lang="en-US" sz="3400" dirty="0" smtClean="0">
                <a:latin typeface="Arial Narrow" pitchFamily="34" charset="0"/>
                <a:ea typeface="+mn-ea"/>
              </a:rPr>
              <a:t> to form </a:t>
            </a:r>
            <a:r>
              <a:rPr lang="en-US" sz="3400" dirty="0" err="1" smtClean="0">
                <a:latin typeface="Arial Narrow" pitchFamily="34" charset="0"/>
                <a:ea typeface="+mn-ea"/>
              </a:rPr>
              <a:t>plasmin</a:t>
            </a:r>
            <a:endParaRPr lang="en-US" sz="3400" dirty="0" smtClean="0">
              <a:latin typeface="Arial Narrow" pitchFamily="34" charset="0"/>
              <a:ea typeface="+mn-ea"/>
            </a:endParaRPr>
          </a:p>
          <a:p>
            <a:pPr lvl="1" algn="just" eaLnBrk="1" fontAlgn="auto" hangingPunct="1">
              <a:lnSpc>
                <a:spcPts val="6800"/>
              </a:lnSpc>
              <a:spcAft>
                <a:spcPts val="0"/>
              </a:spcAft>
              <a:defRPr/>
            </a:pPr>
            <a:r>
              <a:rPr lang="en-US" sz="3400" dirty="0" err="1" smtClean="0">
                <a:latin typeface="Arial Narrow" pitchFamily="34" charset="0"/>
                <a:ea typeface="+mn-ea"/>
              </a:rPr>
              <a:t>Lysis</a:t>
            </a:r>
            <a:r>
              <a:rPr lang="en-US" sz="3400" dirty="0" smtClean="0">
                <a:latin typeface="Arial Narrow" pitchFamily="34" charset="0"/>
                <a:ea typeface="+mn-ea"/>
              </a:rPr>
              <a:t> blood clot helping in spreading of infection</a:t>
            </a:r>
          </a:p>
          <a:p>
            <a:pPr lvl="1" algn="just" eaLnBrk="1" fontAlgn="auto" hangingPunct="1">
              <a:lnSpc>
                <a:spcPts val="6800"/>
              </a:lnSpc>
              <a:spcAft>
                <a:spcPts val="0"/>
              </a:spcAft>
              <a:defRPr/>
            </a:pPr>
            <a:r>
              <a:rPr lang="en-US" sz="3400" dirty="0" smtClean="0">
                <a:latin typeface="Arial Narrow" pitchFamily="34" charset="0"/>
                <a:ea typeface="+mn-ea"/>
              </a:rPr>
              <a:t>Used therapeutically to dissolve clot</a:t>
            </a:r>
          </a:p>
          <a:p>
            <a:pPr marL="571500" indent="-571500" algn="just" eaLnBrk="1" fontAlgn="auto" hangingPunct="1">
              <a:lnSpc>
                <a:spcPts val="6800"/>
              </a:lnSpc>
              <a:spcAft>
                <a:spcPts val="0"/>
              </a:spcAft>
              <a:buFont typeface="+mj-lt"/>
              <a:buAutoNum type="romanLcPeriod"/>
              <a:defRPr/>
            </a:pPr>
            <a:r>
              <a:rPr lang="en-US" sz="3400" b="1" dirty="0" err="1" smtClean="0">
                <a:solidFill>
                  <a:srgbClr val="002060"/>
                </a:solidFill>
                <a:latin typeface="Arial Narrow" pitchFamily="34" charset="0"/>
                <a:ea typeface="+mn-ea"/>
              </a:rPr>
              <a:t>Nicotinamid</a:t>
            </a:r>
            <a:r>
              <a:rPr lang="en-US" sz="3400" b="1" dirty="0" smtClean="0">
                <a:solidFill>
                  <a:srgbClr val="002060"/>
                </a:solidFill>
                <a:latin typeface="Arial Narrow" pitchFamily="34" charset="0"/>
                <a:ea typeface="+mn-ea"/>
              </a:rPr>
              <a:t> Adenine </a:t>
            </a:r>
            <a:r>
              <a:rPr lang="en-US" sz="3400" b="1" dirty="0" err="1" smtClean="0">
                <a:solidFill>
                  <a:srgbClr val="002060"/>
                </a:solidFill>
                <a:latin typeface="Arial Narrow" pitchFamily="34" charset="0"/>
                <a:ea typeface="+mn-ea"/>
              </a:rPr>
              <a:t>Dinucleotidase</a:t>
            </a:r>
            <a:r>
              <a:rPr lang="en-US" sz="3400" b="1" dirty="0" smtClean="0">
                <a:solidFill>
                  <a:srgbClr val="002060"/>
                </a:solidFill>
                <a:latin typeface="Arial Narrow" pitchFamily="34" charset="0"/>
                <a:ea typeface="+mn-ea"/>
              </a:rPr>
              <a:t> (</a:t>
            </a:r>
            <a:r>
              <a:rPr lang="en-US" sz="3400" b="1" dirty="0" err="1" smtClean="0">
                <a:solidFill>
                  <a:srgbClr val="002060"/>
                </a:solidFill>
                <a:latin typeface="Arial Narrow" pitchFamily="34" charset="0"/>
                <a:ea typeface="+mn-ea"/>
              </a:rPr>
              <a:t>NADase</a:t>
            </a:r>
            <a:r>
              <a:rPr lang="en-US" sz="3400" b="1" dirty="0" smtClean="0">
                <a:solidFill>
                  <a:srgbClr val="002060"/>
                </a:solidFill>
                <a:latin typeface="Arial Narrow" pitchFamily="34" charset="0"/>
                <a:ea typeface="+mn-ea"/>
              </a:rPr>
              <a:t>)</a:t>
            </a:r>
          </a:p>
          <a:p>
            <a:pPr lvl="1" algn="just" eaLnBrk="1" fontAlgn="auto" hangingPunct="1">
              <a:lnSpc>
                <a:spcPts val="6800"/>
              </a:lnSpc>
              <a:spcAft>
                <a:spcPts val="0"/>
              </a:spcAft>
              <a:defRPr/>
            </a:pPr>
            <a:r>
              <a:rPr lang="en-US" sz="3400" dirty="0" smtClean="0">
                <a:latin typeface="Arial Narrow" pitchFamily="34" charset="0"/>
                <a:ea typeface="+mn-ea"/>
              </a:rPr>
              <a:t>Kills leucocytes</a:t>
            </a:r>
          </a:p>
        </p:txBody>
      </p:sp>
      <p:sp>
        <p:nvSpPr>
          <p:cNvPr id="3994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39942" name="Slide Number Placeholder 3"/>
          <p:cNvSpPr>
            <a:spLocks noGrp="1"/>
          </p:cNvSpPr>
          <p:nvPr>
            <p:ph type="sldNum" sz="quarter" idx="12"/>
          </p:nvPr>
        </p:nvSpPr>
        <p:spPr bwMode="auto">
          <a:noFill/>
          <a:ln>
            <a:miter lim="800000"/>
            <a:headEnd/>
            <a:tailEnd/>
          </a:ln>
        </p:spPr>
        <p:txBody>
          <a:bodyPr/>
          <a:lstStyle/>
          <a:p>
            <a:fld id="{1E387814-DAD1-48AA-9DDC-730F5B78C03C}" type="slidenum">
              <a:rPr lang="ar-SA" altLang="en-US" smtClean="0"/>
              <a:pPr/>
              <a:t>86</a:t>
            </a:fld>
            <a:endParaRPr lang="en-US" altLang="en-US" smtClean="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50825" y="44450"/>
            <a:ext cx="8569325" cy="576263"/>
          </a:xfrm>
        </p:spPr>
        <p:txBody>
          <a:bodyPr/>
          <a:lstStyle/>
          <a:p>
            <a:pPr marL="514350" indent="-514350" eaLnBrk="1" fontAlgn="auto" hangingPunct="1">
              <a:spcAft>
                <a:spcPts val="0"/>
              </a:spcAft>
              <a:defRPr/>
            </a:pPr>
            <a:r>
              <a:rPr lang="en-US" b="1" dirty="0" smtClean="0">
                <a:solidFill>
                  <a:srgbClr val="CC0000"/>
                </a:solidFill>
                <a:latin typeface="Arial Narrow" pitchFamily="34" charset="0"/>
              </a:rPr>
              <a:t>Enzymes</a:t>
            </a:r>
            <a:endParaRPr lang="en-US" b="1" dirty="0" smtClean="0">
              <a:solidFill>
                <a:srgbClr val="002060"/>
              </a:solidFill>
              <a:latin typeface="Arial Narrow" pitchFamily="34" charset="0"/>
            </a:endParaRPr>
          </a:p>
        </p:txBody>
      </p:sp>
      <p:sp>
        <p:nvSpPr>
          <p:cNvPr id="51203" name="Rectangle 3"/>
          <p:cNvSpPr>
            <a:spLocks noGrp="1" noChangeArrowheads="1"/>
          </p:cNvSpPr>
          <p:nvPr>
            <p:ph idx="1"/>
          </p:nvPr>
        </p:nvSpPr>
        <p:spPr>
          <a:xfrm>
            <a:off x="107950" y="765175"/>
            <a:ext cx="8964613" cy="5788025"/>
          </a:xfrm>
        </p:spPr>
        <p:txBody>
          <a:bodyPr rtlCol="0">
            <a:noAutofit/>
          </a:bodyPr>
          <a:lstStyle/>
          <a:p>
            <a:pPr marL="571500" indent="-571500" algn="just" eaLnBrk="1" fontAlgn="auto" hangingPunct="1">
              <a:lnSpc>
                <a:spcPts val="4400"/>
              </a:lnSpc>
              <a:spcAft>
                <a:spcPts val="0"/>
              </a:spcAft>
              <a:buFont typeface="+mj-lt"/>
              <a:buAutoNum type="romanLcPeriod" startAt="3"/>
              <a:defRPr/>
            </a:pPr>
            <a:r>
              <a:rPr lang="en-US" b="1" dirty="0" err="1" smtClean="0">
                <a:solidFill>
                  <a:srgbClr val="002060"/>
                </a:solidFill>
                <a:latin typeface="Arial Narrow" pitchFamily="34" charset="0"/>
                <a:ea typeface="+mn-ea"/>
              </a:rPr>
              <a:t>Deoxynucleases</a:t>
            </a:r>
            <a:r>
              <a:rPr lang="en-US" b="1" dirty="0" smtClean="0">
                <a:solidFill>
                  <a:srgbClr val="002060"/>
                </a:solidFill>
                <a:latin typeface="Arial Narrow" pitchFamily="34" charset="0"/>
                <a:ea typeface="+mn-ea"/>
              </a:rPr>
              <a:t> (</a:t>
            </a:r>
            <a:r>
              <a:rPr lang="en-US" b="1" dirty="0" err="1" smtClean="0">
                <a:solidFill>
                  <a:srgbClr val="002060"/>
                </a:solidFill>
                <a:latin typeface="Arial Narrow" pitchFamily="34" charset="0"/>
                <a:ea typeface="+mn-ea"/>
              </a:rPr>
              <a:t>streptodornase</a:t>
            </a:r>
            <a:r>
              <a:rPr lang="en-US" b="1" dirty="0" smtClean="0">
                <a:solidFill>
                  <a:srgbClr val="002060"/>
                </a:solidFill>
                <a:latin typeface="Arial Narrow" pitchFamily="34" charset="0"/>
                <a:ea typeface="+mn-ea"/>
              </a:rPr>
              <a:t>)</a:t>
            </a:r>
          </a:p>
          <a:p>
            <a:pPr lvl="1" algn="just" eaLnBrk="1" fontAlgn="auto" hangingPunct="1">
              <a:lnSpc>
                <a:spcPts val="4400"/>
              </a:lnSpc>
              <a:spcAft>
                <a:spcPts val="0"/>
              </a:spcAft>
              <a:defRPr/>
            </a:pPr>
            <a:r>
              <a:rPr lang="en-US" sz="3200" dirty="0" smtClean="0">
                <a:latin typeface="Arial Narrow" pitchFamily="34" charset="0"/>
                <a:ea typeface="+mn-ea"/>
              </a:rPr>
              <a:t>Four different </a:t>
            </a:r>
            <a:r>
              <a:rPr lang="en-US" sz="3200" dirty="0" err="1" smtClean="0">
                <a:latin typeface="Arial Narrow" pitchFamily="34" charset="0"/>
                <a:ea typeface="+mn-ea"/>
              </a:rPr>
              <a:t>DNases</a:t>
            </a:r>
            <a:endParaRPr lang="en-US" sz="3200" dirty="0" smtClean="0">
              <a:latin typeface="Arial Narrow" pitchFamily="34" charset="0"/>
              <a:ea typeface="+mn-ea"/>
            </a:endParaRPr>
          </a:p>
          <a:p>
            <a:pPr lvl="1" algn="just" eaLnBrk="1" fontAlgn="auto" hangingPunct="1">
              <a:lnSpc>
                <a:spcPts val="4400"/>
              </a:lnSpc>
              <a:spcAft>
                <a:spcPts val="0"/>
              </a:spcAft>
              <a:defRPr/>
            </a:pPr>
            <a:r>
              <a:rPr lang="en-US" sz="3200" dirty="0" err="1" smtClean="0">
                <a:latin typeface="Arial Narrow" pitchFamily="34" charset="0"/>
                <a:ea typeface="+mn-ea"/>
              </a:rPr>
              <a:t>DNases</a:t>
            </a:r>
            <a:r>
              <a:rPr lang="en-US" sz="3200" dirty="0" smtClean="0">
                <a:latin typeface="Arial Narrow" pitchFamily="34" charset="0"/>
                <a:ea typeface="+mn-ea"/>
              </a:rPr>
              <a:t> protect bacteria from being trapped in neutrophil extracellular traps (NETs) </a:t>
            </a:r>
          </a:p>
          <a:p>
            <a:pPr lvl="2" algn="just" eaLnBrk="1" fontAlgn="auto" hangingPunct="1">
              <a:lnSpc>
                <a:spcPts val="4400"/>
              </a:lnSpc>
              <a:spcAft>
                <a:spcPts val="0"/>
              </a:spcAft>
              <a:defRPr/>
            </a:pPr>
            <a:r>
              <a:rPr lang="en-US" sz="3100" dirty="0" smtClean="0">
                <a:latin typeface="Arial Narrow" pitchFamily="34" charset="0"/>
                <a:ea typeface="+mn-ea"/>
              </a:rPr>
              <a:t>By digesting NET's web of DNA, to which are bound neutrophil serine proteases that can kill bacteria </a:t>
            </a:r>
          </a:p>
          <a:p>
            <a:pPr marL="571500" indent="-571500" algn="just" eaLnBrk="1" fontAlgn="auto" hangingPunct="1">
              <a:lnSpc>
                <a:spcPts val="4400"/>
              </a:lnSpc>
              <a:spcAft>
                <a:spcPts val="0"/>
              </a:spcAft>
              <a:buFont typeface="+mj-lt"/>
              <a:buAutoNum type="romanLcPeriod" startAt="4"/>
              <a:defRPr/>
            </a:pPr>
            <a:r>
              <a:rPr lang="en-US" b="1" dirty="0" err="1" smtClean="0">
                <a:solidFill>
                  <a:srgbClr val="002060"/>
                </a:solidFill>
                <a:latin typeface="Arial Narrow" pitchFamily="34" charset="0"/>
                <a:ea typeface="+mn-ea"/>
              </a:rPr>
              <a:t>Hyaluronidase</a:t>
            </a:r>
            <a:endParaRPr lang="en-US" b="1" dirty="0" smtClean="0">
              <a:solidFill>
                <a:srgbClr val="002060"/>
              </a:solidFill>
              <a:latin typeface="Arial Narrow" pitchFamily="34" charset="0"/>
              <a:ea typeface="+mn-ea"/>
            </a:endParaRPr>
          </a:p>
          <a:p>
            <a:pPr lvl="1" algn="just" eaLnBrk="1" fontAlgn="auto" hangingPunct="1">
              <a:lnSpc>
                <a:spcPts val="4400"/>
              </a:lnSpc>
              <a:spcAft>
                <a:spcPts val="0"/>
              </a:spcAft>
              <a:defRPr/>
            </a:pPr>
            <a:r>
              <a:rPr lang="en-US" sz="3200" dirty="0" smtClean="0">
                <a:latin typeface="Arial Narrow" pitchFamily="34" charset="0"/>
                <a:ea typeface="+mn-ea"/>
              </a:rPr>
              <a:t>Destroy hyaluronic acid in connective tissue</a:t>
            </a:r>
          </a:p>
          <a:p>
            <a:pPr lvl="1" algn="just" eaLnBrk="1" fontAlgn="auto" hangingPunct="1">
              <a:lnSpc>
                <a:spcPts val="4400"/>
              </a:lnSpc>
              <a:spcAft>
                <a:spcPts val="0"/>
              </a:spcAft>
              <a:defRPr/>
            </a:pPr>
            <a:r>
              <a:rPr lang="en-US" sz="3200" dirty="0" smtClean="0">
                <a:latin typeface="Arial Narrow" pitchFamily="34" charset="0"/>
                <a:ea typeface="+mn-ea"/>
              </a:rPr>
              <a:t>Speeding factor</a:t>
            </a:r>
          </a:p>
          <a:p>
            <a:pPr algn="just" eaLnBrk="1" fontAlgn="auto" hangingPunct="1">
              <a:lnSpc>
                <a:spcPts val="4400"/>
              </a:lnSpc>
              <a:spcAft>
                <a:spcPts val="0"/>
              </a:spcAft>
              <a:defRPr/>
            </a:pPr>
            <a:endParaRPr lang="en-US" dirty="0" smtClean="0">
              <a:latin typeface="Arial Narrow" pitchFamily="34" charset="0"/>
              <a:ea typeface="+mn-ea"/>
            </a:endParaRPr>
          </a:p>
        </p:txBody>
      </p:sp>
      <p:sp>
        <p:nvSpPr>
          <p:cNvPr id="40965"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0966" name="Slide Number Placeholder 3"/>
          <p:cNvSpPr>
            <a:spLocks noGrp="1"/>
          </p:cNvSpPr>
          <p:nvPr>
            <p:ph type="sldNum" sz="quarter" idx="12"/>
          </p:nvPr>
        </p:nvSpPr>
        <p:spPr bwMode="auto">
          <a:noFill/>
          <a:ln>
            <a:miter lim="800000"/>
            <a:headEnd/>
            <a:tailEnd/>
          </a:ln>
        </p:spPr>
        <p:txBody>
          <a:bodyPr/>
          <a:lstStyle/>
          <a:p>
            <a:fld id="{CE2CFED8-2914-49CD-A808-236746F5F8F0}" type="slidenum">
              <a:rPr lang="ar-SA" altLang="en-US" smtClean="0"/>
              <a:pPr/>
              <a:t>87</a:t>
            </a:fld>
            <a:endParaRPr lang="en-US" altLang="en-US" smtClean="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277813"/>
            <a:ext cx="8147050" cy="630237"/>
          </a:xfrm>
        </p:spPr>
        <p:txBody>
          <a:bodyPr/>
          <a:lstStyle/>
          <a:p>
            <a:pPr marL="514350" indent="-514350" eaLnBrk="1" hangingPunct="1">
              <a:lnSpc>
                <a:spcPts val="4600"/>
              </a:lnSpc>
            </a:pPr>
            <a:r>
              <a:rPr lang="en-US" altLang="en-US" sz="4800" b="1" dirty="0" smtClean="0">
                <a:solidFill>
                  <a:srgbClr val="CC0000"/>
                </a:solidFill>
                <a:latin typeface="Arial Narrow" pitchFamily="34" charset="0"/>
              </a:rPr>
              <a:t>Toxins</a:t>
            </a:r>
            <a:endParaRPr lang="en-US" altLang="en-US" sz="4800" b="1" dirty="0" smtClean="0">
              <a:solidFill>
                <a:srgbClr val="002060"/>
              </a:solidFill>
              <a:latin typeface="Arial Narrow" pitchFamily="34" charset="0"/>
            </a:endParaRPr>
          </a:p>
        </p:txBody>
      </p:sp>
      <p:sp>
        <p:nvSpPr>
          <p:cNvPr id="41987" name="Content Placeholder 2"/>
          <p:cNvSpPr>
            <a:spLocks noGrp="1"/>
          </p:cNvSpPr>
          <p:nvPr>
            <p:ph idx="1"/>
          </p:nvPr>
        </p:nvSpPr>
        <p:spPr>
          <a:xfrm>
            <a:off x="381000" y="838200"/>
            <a:ext cx="8534400" cy="5562600"/>
          </a:xfrm>
        </p:spPr>
        <p:txBody>
          <a:bodyPr/>
          <a:lstStyle/>
          <a:p>
            <a:pPr marL="514350" indent="-514350" algn="just" eaLnBrk="1" hangingPunct="1">
              <a:lnSpc>
                <a:spcPct val="150000"/>
              </a:lnSpc>
              <a:buFont typeface="Calibri" pitchFamily="34" charset="0"/>
              <a:buAutoNum type="romanLcPeriod"/>
            </a:pPr>
            <a:r>
              <a:rPr lang="en-US" altLang="en-US" b="1" u="sng" dirty="0" smtClean="0">
                <a:solidFill>
                  <a:srgbClr val="7030A0"/>
                </a:solidFill>
                <a:latin typeface="Arial Narrow" pitchFamily="34" charset="0"/>
              </a:rPr>
              <a:t>S</a:t>
            </a:r>
            <a:r>
              <a:rPr lang="en-US" altLang="en-US" b="1" dirty="0" smtClean="0">
                <a:solidFill>
                  <a:srgbClr val="7030A0"/>
                </a:solidFill>
                <a:latin typeface="Arial Narrow" pitchFamily="34" charset="0"/>
              </a:rPr>
              <a:t>treptococcal </a:t>
            </a:r>
            <a:r>
              <a:rPr lang="en-US" altLang="en-US" b="1" u="sng" dirty="0" err="1" smtClean="0">
                <a:solidFill>
                  <a:srgbClr val="7030A0"/>
                </a:solidFill>
                <a:latin typeface="Arial Narrow" pitchFamily="34" charset="0"/>
              </a:rPr>
              <a:t>P</a:t>
            </a:r>
            <a:r>
              <a:rPr lang="en-US" altLang="en-US" b="1" dirty="0" err="1" smtClean="0">
                <a:solidFill>
                  <a:srgbClr val="7030A0"/>
                </a:solidFill>
                <a:latin typeface="Arial Narrow" pitchFamily="34" charset="0"/>
              </a:rPr>
              <a:t>yrogenic</a:t>
            </a:r>
            <a:r>
              <a:rPr lang="en-US" altLang="en-US" b="1" dirty="0" smtClean="0">
                <a:solidFill>
                  <a:srgbClr val="7030A0"/>
                </a:solidFill>
                <a:latin typeface="Arial Narrow" pitchFamily="34" charset="0"/>
              </a:rPr>
              <a:t> </a:t>
            </a:r>
            <a:r>
              <a:rPr lang="en-US" altLang="en-US" b="1" u="sng" dirty="0" smtClean="0">
                <a:solidFill>
                  <a:srgbClr val="7030A0"/>
                </a:solidFill>
                <a:latin typeface="Arial Narrow" pitchFamily="34" charset="0"/>
              </a:rPr>
              <a:t>T</a:t>
            </a:r>
            <a:r>
              <a:rPr lang="en-US" altLang="en-US" b="1" dirty="0" smtClean="0">
                <a:solidFill>
                  <a:srgbClr val="7030A0"/>
                </a:solidFill>
                <a:latin typeface="Arial Narrow" pitchFamily="34" charset="0"/>
              </a:rPr>
              <a:t>oxins (SPT)</a:t>
            </a:r>
          </a:p>
          <a:p>
            <a:pPr marL="514350" indent="-514350" algn="just" eaLnBrk="1" hangingPunct="1">
              <a:lnSpc>
                <a:spcPct val="150000"/>
              </a:lnSpc>
            </a:pPr>
            <a:r>
              <a:rPr lang="en-US" altLang="en-US" dirty="0" smtClean="0">
                <a:latin typeface="Arial Narrow" pitchFamily="34" charset="0"/>
              </a:rPr>
              <a:t>SPT is also called </a:t>
            </a:r>
            <a:r>
              <a:rPr lang="en-US" altLang="en-US" b="1" dirty="0" err="1" smtClean="0">
                <a:solidFill>
                  <a:srgbClr val="7030A0"/>
                </a:solidFill>
                <a:latin typeface="Arial Narrow" pitchFamily="34" charset="0"/>
              </a:rPr>
              <a:t>Erythrogenic</a:t>
            </a:r>
            <a:r>
              <a:rPr lang="en-US" altLang="en-US" b="1" dirty="0" smtClean="0">
                <a:solidFill>
                  <a:srgbClr val="7030A0"/>
                </a:solidFill>
                <a:latin typeface="Arial Narrow" pitchFamily="34" charset="0"/>
              </a:rPr>
              <a:t> toxin</a:t>
            </a:r>
            <a:endParaRPr lang="en-US" altLang="en-US" dirty="0" smtClean="0">
              <a:latin typeface="Arial Narrow" pitchFamily="34" charset="0"/>
            </a:endParaRPr>
          </a:p>
          <a:p>
            <a:pPr marL="514350" indent="-514350" algn="just" eaLnBrk="1" hangingPunct="1">
              <a:lnSpc>
                <a:spcPct val="150000"/>
              </a:lnSpc>
            </a:pPr>
            <a:r>
              <a:rPr lang="en-US" altLang="en-US" dirty="0" smtClean="0">
                <a:latin typeface="Arial Narrow" pitchFamily="34" charset="0"/>
              </a:rPr>
              <a:t>3 types A, B, C</a:t>
            </a:r>
          </a:p>
          <a:p>
            <a:pPr marL="514350" indent="-514350" algn="just" eaLnBrk="1" hangingPunct="1">
              <a:lnSpc>
                <a:spcPct val="150000"/>
              </a:lnSpc>
            </a:pPr>
            <a:r>
              <a:rPr lang="en-US" altLang="en-US" dirty="0" smtClean="0">
                <a:latin typeface="Arial Narrow" pitchFamily="34" charset="0"/>
              </a:rPr>
              <a:t>Produced by certain strains </a:t>
            </a:r>
            <a:r>
              <a:rPr lang="en-US" altLang="en-US" dirty="0" err="1" smtClean="0">
                <a:latin typeface="Arial Narrow" pitchFamily="34" charset="0"/>
              </a:rPr>
              <a:t>lysogenized</a:t>
            </a:r>
            <a:r>
              <a:rPr lang="en-US" altLang="en-US" dirty="0" smtClean="0">
                <a:latin typeface="Arial Narrow" pitchFamily="34" charset="0"/>
              </a:rPr>
              <a:t> by </a:t>
            </a:r>
            <a:r>
              <a:rPr lang="en-US" altLang="en-US" dirty="0" err="1" smtClean="0">
                <a:latin typeface="Arial Narrow" pitchFamily="34" charset="0"/>
              </a:rPr>
              <a:t>bacteriophage</a:t>
            </a:r>
            <a:r>
              <a:rPr lang="en-US" altLang="en-US" dirty="0" smtClean="0">
                <a:latin typeface="Arial Narrow" pitchFamily="34" charset="0"/>
              </a:rPr>
              <a:t> carrying the gene for toxin</a:t>
            </a:r>
          </a:p>
          <a:p>
            <a:pPr marL="514350" indent="-514350" algn="just" eaLnBrk="1" hangingPunct="1">
              <a:lnSpc>
                <a:spcPct val="150000"/>
              </a:lnSpc>
            </a:pPr>
            <a:r>
              <a:rPr lang="en-US" altLang="en-US" dirty="0" smtClean="0">
                <a:latin typeface="Arial Narrow" pitchFamily="34" charset="0"/>
              </a:rPr>
              <a:t>Stimulate macrophages &amp; helper T cells </a:t>
            </a:r>
            <a:r>
              <a:rPr lang="en-US" altLang="en-US" dirty="0" smtClean="0">
                <a:latin typeface="Arial Narrow" pitchFamily="34" charset="0"/>
                <a:sym typeface="Symbol" pitchFamily="18" charset="2"/>
              </a:rPr>
              <a:t></a:t>
            </a:r>
            <a:r>
              <a:rPr lang="en-US" altLang="en-US" dirty="0" smtClean="0">
                <a:latin typeface="Arial Narrow" pitchFamily="34" charset="0"/>
              </a:rPr>
              <a:t>cytokines</a:t>
            </a:r>
          </a:p>
          <a:p>
            <a:pPr marL="514350" indent="-514350" algn="just" eaLnBrk="1" hangingPunct="1">
              <a:lnSpc>
                <a:spcPct val="150000"/>
              </a:lnSpc>
            </a:pPr>
            <a:r>
              <a:rPr lang="en-US" altLang="en-US" dirty="0" smtClean="0">
                <a:latin typeface="Arial Narrow" pitchFamily="34" charset="0"/>
              </a:rPr>
              <a:t>Causes </a:t>
            </a:r>
            <a:r>
              <a:rPr lang="en-US" altLang="en-US" dirty="0" err="1" smtClean="0">
                <a:latin typeface="Arial Narrow" pitchFamily="34" charset="0"/>
              </a:rPr>
              <a:t>erythematous</a:t>
            </a:r>
            <a:r>
              <a:rPr lang="en-US" altLang="en-US" dirty="0" smtClean="0">
                <a:latin typeface="Arial Narrow" pitchFamily="34" charset="0"/>
              </a:rPr>
              <a:t> rash of </a:t>
            </a:r>
            <a:r>
              <a:rPr lang="en-US" altLang="en-US" b="1" u="sng" dirty="0" smtClean="0">
                <a:solidFill>
                  <a:srgbClr val="00B0F0"/>
                </a:solidFill>
                <a:latin typeface="Arial Narrow" pitchFamily="34" charset="0"/>
              </a:rPr>
              <a:t>scarlet fever</a:t>
            </a:r>
          </a:p>
          <a:p>
            <a:pPr marL="514350" indent="-514350" eaLnBrk="1" hangingPunct="1">
              <a:lnSpc>
                <a:spcPct val="150000"/>
              </a:lnSpc>
            </a:pPr>
            <a:endParaRPr lang="ar-SA" altLang="en-US" dirty="0" smtClean="0">
              <a:latin typeface="Arial Narrow" pitchFamily="34" charset="0"/>
            </a:endParaRPr>
          </a:p>
        </p:txBody>
      </p:sp>
      <p:sp>
        <p:nvSpPr>
          <p:cNvPr id="4198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1990" name="Slide Number Placeholder 3"/>
          <p:cNvSpPr>
            <a:spLocks noGrp="1"/>
          </p:cNvSpPr>
          <p:nvPr>
            <p:ph type="sldNum" sz="quarter" idx="12"/>
          </p:nvPr>
        </p:nvSpPr>
        <p:spPr bwMode="auto">
          <a:noFill/>
          <a:ln>
            <a:miter lim="800000"/>
            <a:headEnd/>
            <a:tailEnd/>
          </a:ln>
        </p:spPr>
        <p:txBody>
          <a:bodyPr/>
          <a:lstStyle/>
          <a:p>
            <a:fld id="{00432914-C5C4-43AF-85DB-E0C052FB74C0}" type="slidenum">
              <a:rPr lang="ar-SA" altLang="en-US" smtClean="0"/>
              <a:pPr/>
              <a:t>88</a:t>
            </a:fld>
            <a:endParaRPr lang="en-US" altLang="en-US" smtClean="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277813"/>
            <a:ext cx="8147050" cy="630237"/>
          </a:xfrm>
        </p:spPr>
        <p:txBody>
          <a:bodyPr/>
          <a:lstStyle/>
          <a:p>
            <a:pPr marL="514350" indent="-514350" eaLnBrk="1" hangingPunct="1">
              <a:lnSpc>
                <a:spcPts val="3300"/>
              </a:lnSpc>
            </a:pPr>
            <a:r>
              <a:rPr lang="en-US" altLang="en-US" sz="4800" b="1" dirty="0" smtClean="0">
                <a:solidFill>
                  <a:srgbClr val="002060"/>
                </a:solidFill>
                <a:latin typeface="Arial Narrow" pitchFamily="34" charset="0"/>
              </a:rPr>
              <a:t>Toxins</a:t>
            </a:r>
            <a:endParaRPr lang="en-US" altLang="en-US" sz="4800" dirty="0" smtClean="0">
              <a:solidFill>
                <a:srgbClr val="002060"/>
              </a:solidFill>
              <a:latin typeface="Arial Narrow" pitchFamily="34" charset="0"/>
            </a:endParaRPr>
          </a:p>
        </p:txBody>
      </p:sp>
      <p:sp>
        <p:nvSpPr>
          <p:cNvPr id="43011" name="Content Placeholder 2"/>
          <p:cNvSpPr>
            <a:spLocks noGrp="1"/>
          </p:cNvSpPr>
          <p:nvPr>
            <p:ph idx="1"/>
          </p:nvPr>
        </p:nvSpPr>
        <p:spPr>
          <a:xfrm>
            <a:off x="381000" y="762000"/>
            <a:ext cx="8534400" cy="5562600"/>
          </a:xfrm>
        </p:spPr>
        <p:txBody>
          <a:bodyPr/>
          <a:lstStyle/>
          <a:p>
            <a:pPr marL="514350" indent="-514350" algn="just" eaLnBrk="1" hangingPunct="1">
              <a:lnSpc>
                <a:spcPts val="4000"/>
              </a:lnSpc>
              <a:buFont typeface="Calibri" pitchFamily="34" charset="0"/>
              <a:buAutoNum type="romanLcPeriod" startAt="2"/>
            </a:pPr>
            <a:r>
              <a:rPr lang="en-US" altLang="en-US" b="1" dirty="0" err="1" smtClean="0">
                <a:solidFill>
                  <a:srgbClr val="7030A0"/>
                </a:solidFill>
                <a:latin typeface="Arial Narrow" pitchFamily="34" charset="0"/>
              </a:rPr>
              <a:t>Streptolysins</a:t>
            </a:r>
            <a:r>
              <a:rPr lang="en-US" altLang="en-US" b="1" dirty="0" smtClean="0">
                <a:solidFill>
                  <a:srgbClr val="7030A0"/>
                </a:solidFill>
                <a:latin typeface="Arial Narrow" pitchFamily="34" charset="0"/>
              </a:rPr>
              <a:t> (</a:t>
            </a:r>
            <a:r>
              <a:rPr lang="en-US" altLang="en-US" b="1" dirty="0" err="1" smtClean="0">
                <a:solidFill>
                  <a:srgbClr val="7030A0"/>
                </a:solidFill>
                <a:latin typeface="Arial Narrow" pitchFamily="34" charset="0"/>
              </a:rPr>
              <a:t>Hemolysins</a:t>
            </a:r>
            <a:r>
              <a:rPr lang="en-US" altLang="en-US" b="1" dirty="0" smtClean="0">
                <a:solidFill>
                  <a:srgbClr val="7030A0"/>
                </a:solidFill>
                <a:latin typeface="Arial Narrow" pitchFamily="34" charset="0"/>
              </a:rPr>
              <a:t>)</a:t>
            </a:r>
          </a:p>
          <a:p>
            <a:pPr marL="514350" indent="-514350" algn="just" eaLnBrk="1" hangingPunct="1">
              <a:lnSpc>
                <a:spcPts val="4000"/>
              </a:lnSpc>
            </a:pPr>
            <a:r>
              <a:rPr lang="en-US" altLang="en-US" b="1" dirty="0" err="1" smtClean="0">
                <a:solidFill>
                  <a:srgbClr val="CC0000"/>
                </a:solidFill>
                <a:latin typeface="Arial Narrow" pitchFamily="34" charset="0"/>
              </a:rPr>
              <a:t>Streptolysin</a:t>
            </a:r>
            <a:r>
              <a:rPr lang="en-US" altLang="en-US" b="1" dirty="0" smtClean="0">
                <a:solidFill>
                  <a:srgbClr val="CC0000"/>
                </a:solidFill>
                <a:latin typeface="Arial Narrow" pitchFamily="34" charset="0"/>
              </a:rPr>
              <a:t> O </a:t>
            </a:r>
            <a:r>
              <a:rPr lang="en-US" altLang="en-US" dirty="0" err="1" smtClean="0">
                <a:latin typeface="Arial Narrow" pitchFamily="34" charset="0"/>
              </a:rPr>
              <a:t>lyse</a:t>
            </a:r>
            <a:r>
              <a:rPr lang="en-US" altLang="en-US" dirty="0" smtClean="0">
                <a:latin typeface="Arial Narrow" pitchFamily="34" charset="0"/>
              </a:rPr>
              <a:t> RBCs, </a:t>
            </a:r>
            <a:r>
              <a:rPr lang="en-US" altLang="en-US" b="1" u="sng" dirty="0" smtClean="0">
                <a:latin typeface="Arial Narrow" pitchFamily="34" charset="0"/>
              </a:rPr>
              <a:t>antigenic</a:t>
            </a:r>
            <a:r>
              <a:rPr lang="en-US" altLang="en-US" dirty="0" smtClean="0">
                <a:latin typeface="Arial Narrow" pitchFamily="34" charset="0"/>
              </a:rPr>
              <a:t>, unstable to O</a:t>
            </a:r>
            <a:r>
              <a:rPr lang="en-US" altLang="en-US" baseline="-25000" dirty="0" smtClean="0">
                <a:latin typeface="Arial Narrow" pitchFamily="34" charset="0"/>
              </a:rPr>
              <a:t>2</a:t>
            </a:r>
            <a:r>
              <a:rPr lang="en-US" altLang="en-US" dirty="0" smtClean="0">
                <a:latin typeface="Arial Narrow" pitchFamily="34" charset="0"/>
              </a:rPr>
              <a:t>, inactive aerobically and active </a:t>
            </a:r>
            <a:r>
              <a:rPr lang="en-US" altLang="en-US" dirty="0" err="1" smtClean="0">
                <a:latin typeface="Arial Narrow" pitchFamily="34" charset="0"/>
              </a:rPr>
              <a:t>anaerobically</a:t>
            </a:r>
            <a:endParaRPr lang="en-US" altLang="en-US" dirty="0" smtClean="0">
              <a:latin typeface="Arial Narrow" pitchFamily="34" charset="0"/>
            </a:endParaRPr>
          </a:p>
          <a:p>
            <a:pPr marL="514350" indent="-514350" algn="just" eaLnBrk="1" hangingPunct="1">
              <a:lnSpc>
                <a:spcPts val="4000"/>
              </a:lnSpc>
            </a:pPr>
            <a:r>
              <a:rPr lang="en-US" altLang="en-US" b="1" dirty="0" err="1" smtClean="0">
                <a:solidFill>
                  <a:srgbClr val="CC0000"/>
                </a:solidFill>
                <a:latin typeface="Arial Narrow" pitchFamily="34" charset="0"/>
              </a:rPr>
              <a:t>Streptolysin</a:t>
            </a:r>
            <a:r>
              <a:rPr lang="en-US" altLang="en-US" b="1" dirty="0" smtClean="0">
                <a:solidFill>
                  <a:srgbClr val="CC0000"/>
                </a:solidFill>
                <a:latin typeface="Arial Narrow" pitchFamily="34" charset="0"/>
              </a:rPr>
              <a:t> S </a:t>
            </a:r>
            <a:r>
              <a:rPr lang="en-US" altLang="en-US" dirty="0" err="1" smtClean="0">
                <a:latin typeface="Arial Narrow" pitchFamily="34" charset="0"/>
              </a:rPr>
              <a:t>lyse</a:t>
            </a:r>
            <a:r>
              <a:rPr lang="en-US" altLang="en-US" dirty="0" smtClean="0">
                <a:latin typeface="Arial Narrow" pitchFamily="34" charset="0"/>
              </a:rPr>
              <a:t> RBCs, non-antigenic, </a:t>
            </a:r>
            <a:r>
              <a:rPr lang="en-US" altLang="en-US" b="1" u="sng" dirty="0" smtClean="0">
                <a:solidFill>
                  <a:srgbClr val="FF0000"/>
                </a:solidFill>
                <a:latin typeface="Arial Narrow" pitchFamily="34" charset="0"/>
              </a:rPr>
              <a:t>S</a:t>
            </a:r>
            <a:r>
              <a:rPr lang="en-US" altLang="en-US" dirty="0" smtClean="0">
                <a:latin typeface="Arial Narrow" pitchFamily="34" charset="0"/>
              </a:rPr>
              <a:t>table to O</a:t>
            </a:r>
            <a:r>
              <a:rPr lang="en-US" altLang="en-US" baseline="-25000" dirty="0" smtClean="0">
                <a:latin typeface="Arial Narrow" pitchFamily="34" charset="0"/>
              </a:rPr>
              <a:t>2</a:t>
            </a:r>
            <a:r>
              <a:rPr lang="en-US" altLang="en-US" dirty="0" smtClean="0">
                <a:latin typeface="Arial Narrow" pitchFamily="34" charset="0"/>
              </a:rPr>
              <a:t>, active aerobically and </a:t>
            </a:r>
            <a:r>
              <a:rPr lang="en-US" altLang="en-US" dirty="0" err="1" smtClean="0">
                <a:latin typeface="Arial Narrow" pitchFamily="34" charset="0"/>
              </a:rPr>
              <a:t>anaerobically</a:t>
            </a:r>
            <a:endParaRPr lang="en-US" altLang="en-US" b="1" dirty="0" smtClean="0">
              <a:solidFill>
                <a:srgbClr val="7030A0"/>
              </a:solidFill>
              <a:latin typeface="Arial Narrow" pitchFamily="34" charset="0"/>
            </a:endParaRPr>
          </a:p>
          <a:p>
            <a:pPr marL="514350" indent="-514350" algn="just" eaLnBrk="1" hangingPunct="1">
              <a:lnSpc>
                <a:spcPts val="4000"/>
              </a:lnSpc>
              <a:buFont typeface="Calibri" pitchFamily="34" charset="0"/>
              <a:buAutoNum type="romanLcPeriod" startAt="3"/>
            </a:pPr>
            <a:r>
              <a:rPr lang="en-US" altLang="en-US" b="1" dirty="0" err="1" smtClean="0">
                <a:solidFill>
                  <a:srgbClr val="7030A0"/>
                </a:solidFill>
                <a:latin typeface="Arial Narrow" pitchFamily="34" charset="0"/>
              </a:rPr>
              <a:t>Exotoxin</a:t>
            </a:r>
            <a:r>
              <a:rPr lang="en-US" altLang="en-US" b="1" dirty="0" smtClean="0">
                <a:solidFill>
                  <a:srgbClr val="7030A0"/>
                </a:solidFill>
                <a:latin typeface="Arial Narrow" pitchFamily="34" charset="0"/>
              </a:rPr>
              <a:t> B</a:t>
            </a:r>
          </a:p>
          <a:p>
            <a:pPr marL="514350" indent="-514350" algn="just" eaLnBrk="1" hangingPunct="1">
              <a:lnSpc>
                <a:spcPts val="4000"/>
              </a:lnSpc>
            </a:pPr>
            <a:r>
              <a:rPr lang="en-US" altLang="en-US" dirty="0" smtClean="0">
                <a:latin typeface="Arial Narrow" pitchFamily="34" charset="0"/>
              </a:rPr>
              <a:t>It has Protease activity</a:t>
            </a:r>
          </a:p>
          <a:p>
            <a:pPr marL="514350" indent="-514350" eaLnBrk="1" hangingPunct="1">
              <a:lnSpc>
                <a:spcPts val="4000"/>
              </a:lnSpc>
            </a:pPr>
            <a:r>
              <a:rPr lang="en-US" altLang="en-US" dirty="0" smtClean="0">
                <a:latin typeface="Arial Narrow" pitchFamily="34" charset="0"/>
              </a:rPr>
              <a:t>Destroy tissues rapidly</a:t>
            </a:r>
          </a:p>
          <a:p>
            <a:pPr marL="514350" indent="-514350" eaLnBrk="1" hangingPunct="1">
              <a:lnSpc>
                <a:spcPts val="4000"/>
              </a:lnSpc>
            </a:pPr>
            <a:r>
              <a:rPr lang="en-US" altLang="en-US" dirty="0" smtClean="0">
                <a:latin typeface="Arial Narrow" pitchFamily="34" charset="0"/>
              </a:rPr>
              <a:t>Produced in large amounts by strains of </a:t>
            </a:r>
            <a:r>
              <a:rPr lang="en-US" altLang="en-US" i="1" dirty="0" smtClean="0">
                <a:latin typeface="Arial Narrow" pitchFamily="34" charset="0"/>
              </a:rPr>
              <a:t>S. pyogenes </a:t>
            </a:r>
            <a:r>
              <a:rPr lang="en-US" altLang="en-US" dirty="0" smtClean="0">
                <a:latin typeface="Arial Narrow" pitchFamily="34" charset="0"/>
              </a:rPr>
              <a:t>that cause necrotizing fasciitis</a:t>
            </a:r>
            <a:endParaRPr lang="ar-SA" altLang="en-US" dirty="0" smtClean="0">
              <a:latin typeface="Arial Narrow" pitchFamily="34" charset="0"/>
            </a:endParaRPr>
          </a:p>
        </p:txBody>
      </p:sp>
      <p:sp>
        <p:nvSpPr>
          <p:cNvPr id="4301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3014" name="Slide Number Placeholder 3"/>
          <p:cNvSpPr>
            <a:spLocks noGrp="1"/>
          </p:cNvSpPr>
          <p:nvPr>
            <p:ph type="sldNum" sz="quarter" idx="12"/>
          </p:nvPr>
        </p:nvSpPr>
        <p:spPr bwMode="auto">
          <a:noFill/>
          <a:ln>
            <a:miter lim="800000"/>
            <a:headEnd/>
            <a:tailEnd/>
          </a:ln>
        </p:spPr>
        <p:txBody>
          <a:bodyPr/>
          <a:lstStyle/>
          <a:p>
            <a:fld id="{9C64844C-2C15-4F23-9D36-3BE323A2771B}" type="slidenum">
              <a:rPr lang="ar-SA" altLang="en-US" smtClean="0"/>
              <a:pPr/>
              <a:t>89</a:t>
            </a:fld>
            <a:endParaRPr lang="en-US" altLang="en-US"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p:cNvSpPr>
            <a:spLocks noGrp="1"/>
          </p:cNvSpPr>
          <p:nvPr>
            <p:ph idx="1"/>
          </p:nvPr>
        </p:nvSpPr>
        <p:spPr>
          <a:xfrm>
            <a:off x="381000" y="304800"/>
            <a:ext cx="8610600" cy="6019800"/>
          </a:xfrm>
        </p:spPr>
        <p:txBody>
          <a:bodyPr/>
          <a:lstStyle/>
          <a:p>
            <a:pPr algn="just" eaLnBrk="1" hangingPunct="1">
              <a:lnSpc>
                <a:spcPts val="3800"/>
              </a:lnSpc>
            </a:pPr>
            <a:r>
              <a:rPr lang="en-US" altLang="en-US" b="1" dirty="0" smtClean="0">
                <a:solidFill>
                  <a:srgbClr val="FF0000"/>
                </a:solidFill>
              </a:rPr>
              <a:t>Saprophyte</a:t>
            </a:r>
            <a:r>
              <a:rPr lang="en-US" altLang="en-US" b="1" dirty="0" smtClean="0"/>
              <a:t> </a:t>
            </a:r>
          </a:p>
          <a:p>
            <a:pPr lvl="1" algn="just" eaLnBrk="1" hangingPunct="1">
              <a:lnSpc>
                <a:spcPts val="3800"/>
              </a:lnSpc>
            </a:pPr>
            <a:r>
              <a:rPr lang="en-US" altLang="en-US" dirty="0" smtClean="0"/>
              <a:t>Heterotroph</a:t>
            </a:r>
          </a:p>
          <a:p>
            <a:pPr lvl="1" algn="just" eaLnBrk="1" hangingPunct="1">
              <a:lnSpc>
                <a:spcPts val="3800"/>
              </a:lnSpc>
            </a:pPr>
            <a:r>
              <a:rPr lang="en-US" altLang="en-US" dirty="0" smtClean="0"/>
              <a:t>Organism that lives in/on dead organic matter</a:t>
            </a:r>
            <a:endParaRPr lang="en-US" altLang="en-US" b="1" dirty="0" smtClean="0">
              <a:solidFill>
                <a:srgbClr val="FF0000"/>
              </a:solidFill>
            </a:endParaRPr>
          </a:p>
          <a:p>
            <a:pPr algn="just" eaLnBrk="1" hangingPunct="1">
              <a:lnSpc>
                <a:spcPts val="3800"/>
              </a:lnSpc>
            </a:pPr>
            <a:r>
              <a:rPr lang="en-US" altLang="en-US" b="1" dirty="0" smtClean="0">
                <a:solidFill>
                  <a:srgbClr val="FF0000"/>
                </a:solidFill>
              </a:rPr>
              <a:t>Non-pathogen</a:t>
            </a:r>
          </a:p>
          <a:p>
            <a:pPr lvl="1" algn="just" eaLnBrk="1" hangingPunct="1">
              <a:lnSpc>
                <a:spcPts val="3800"/>
              </a:lnSpc>
            </a:pPr>
            <a:r>
              <a:rPr lang="en-US" altLang="en-US" dirty="0" smtClean="0"/>
              <a:t>Organism that does not cause disease</a:t>
            </a:r>
          </a:p>
          <a:p>
            <a:pPr lvl="1" algn="just" eaLnBrk="1" hangingPunct="1">
              <a:lnSpc>
                <a:spcPts val="3800"/>
              </a:lnSpc>
            </a:pPr>
            <a:r>
              <a:rPr lang="en-US" altLang="en-US" dirty="0" smtClean="0"/>
              <a:t>May be a member of normal flora</a:t>
            </a:r>
            <a:endParaRPr lang="en-US" altLang="en-US" b="1" dirty="0" smtClean="0">
              <a:solidFill>
                <a:srgbClr val="FF0000"/>
              </a:solidFill>
            </a:endParaRPr>
          </a:p>
          <a:p>
            <a:pPr algn="just" eaLnBrk="1" hangingPunct="1">
              <a:lnSpc>
                <a:spcPts val="3800"/>
              </a:lnSpc>
            </a:pPr>
            <a:r>
              <a:rPr lang="en-US" altLang="en-US" b="1" dirty="0" smtClean="0">
                <a:solidFill>
                  <a:srgbClr val="FF0000"/>
                </a:solidFill>
              </a:rPr>
              <a:t>Pathogen</a:t>
            </a:r>
          </a:p>
          <a:p>
            <a:pPr lvl="1" algn="just" eaLnBrk="1" hangingPunct="1">
              <a:lnSpc>
                <a:spcPts val="3800"/>
              </a:lnSpc>
            </a:pPr>
            <a:r>
              <a:rPr lang="en-US" altLang="en-US" dirty="0" smtClean="0"/>
              <a:t>Primary pathogen which can cause disease</a:t>
            </a:r>
          </a:p>
          <a:p>
            <a:pPr algn="just" eaLnBrk="1" hangingPunct="1">
              <a:lnSpc>
                <a:spcPts val="3800"/>
              </a:lnSpc>
            </a:pPr>
            <a:r>
              <a:rPr lang="en-US" altLang="en-US" b="1" dirty="0" smtClean="0">
                <a:solidFill>
                  <a:srgbClr val="FF0000"/>
                </a:solidFill>
              </a:rPr>
              <a:t>Opportunistic pathogen </a:t>
            </a:r>
          </a:p>
          <a:p>
            <a:pPr lvl="1" algn="just" eaLnBrk="1" hangingPunct="1">
              <a:lnSpc>
                <a:spcPts val="3800"/>
              </a:lnSpc>
            </a:pPr>
            <a:r>
              <a:rPr lang="en-US" altLang="en-US" dirty="0" smtClean="0"/>
              <a:t>Organism (commensal or saprophyte) that can cause disease only in </a:t>
            </a:r>
            <a:r>
              <a:rPr lang="en-US" altLang="en-US" dirty="0" err="1" smtClean="0"/>
              <a:t>immunocompromised</a:t>
            </a:r>
            <a:r>
              <a:rPr lang="en-US" altLang="en-US" dirty="0" smtClean="0"/>
              <a:t> individuals. </a:t>
            </a:r>
          </a:p>
        </p:txBody>
      </p:sp>
      <p:sp>
        <p:nvSpPr>
          <p:cNvPr id="27652" name="Footer Placeholder 4"/>
          <p:cNvSpPr>
            <a:spLocks noGrp="1"/>
          </p:cNvSpPr>
          <p:nvPr>
            <p:ph type="ftr" sz="quarter" idx="11"/>
          </p:nvPr>
        </p:nvSpPr>
        <p:spPr bwMode="auto">
          <a:noFill/>
          <a:ln>
            <a:miter lim="800000"/>
            <a:headEnd/>
            <a:tailEnd/>
          </a:ln>
        </p:spPr>
        <p:txBody>
          <a:bodyPr/>
          <a:lstStyle/>
          <a:p>
            <a:endParaRPr lang="ar-SA" altLang="en-US" smtClean="0">
              <a:cs typeface="Calibri" pitchFamily="34" charset="0"/>
            </a:endParaRPr>
          </a:p>
        </p:txBody>
      </p:sp>
      <p:sp>
        <p:nvSpPr>
          <p:cNvPr id="27653" name="Slide Number Placeholder 3"/>
          <p:cNvSpPr>
            <a:spLocks noGrp="1"/>
          </p:cNvSpPr>
          <p:nvPr>
            <p:ph type="sldNum" sz="quarter" idx="12"/>
          </p:nvPr>
        </p:nvSpPr>
        <p:spPr bwMode="auto">
          <a:noFill/>
          <a:ln>
            <a:miter lim="800000"/>
            <a:headEnd/>
            <a:tailEnd/>
          </a:ln>
        </p:spPr>
        <p:txBody>
          <a:bodyPr/>
          <a:lstStyle/>
          <a:p>
            <a:fld id="{62DF1F80-0787-44B7-89AB-912E730D6944}" type="slidenum">
              <a:rPr lang="ar-SA" altLang="en-US" smtClean="0">
                <a:cs typeface="Calibri" pitchFamily="34" charset="0"/>
              </a:rPr>
              <a:pPr/>
              <a:t>9</a:t>
            </a:fld>
            <a:endParaRPr lang="ar-SA" altLang="en-US" smtClean="0">
              <a:cs typeface="Calibri" pitchFamily="34" charset="0"/>
            </a:endParaRPr>
          </a:p>
        </p:txBody>
      </p:sp>
    </p:spTree>
    <p:extLst>
      <p:ext uri="{BB962C8B-B14F-4D97-AF65-F5344CB8AC3E}">
        <p14:creationId xmlns:p14="http://schemas.microsoft.com/office/powerpoint/2010/main" val="47357212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115888"/>
            <a:ext cx="8229600" cy="630237"/>
          </a:xfrm>
        </p:spPr>
        <p:txBody>
          <a:bodyPr/>
          <a:lstStyle/>
          <a:p>
            <a:pPr eaLnBrk="1" hangingPunct="1"/>
            <a:r>
              <a:rPr lang="en-US" altLang="en-US" b="1" smtClean="0">
                <a:solidFill>
                  <a:srgbClr val="002060"/>
                </a:solidFill>
                <a:latin typeface="Arial Narrow" pitchFamily="34" charset="0"/>
                <a:cs typeface="Arial" pitchFamily="34" charset="0"/>
              </a:rPr>
              <a:t>Disease caused by </a:t>
            </a:r>
            <a:r>
              <a:rPr lang="en-US" altLang="en-US" b="1" i="1" smtClean="0">
                <a:solidFill>
                  <a:srgbClr val="002060"/>
                </a:solidFill>
                <a:latin typeface="Arial Narrow" pitchFamily="34" charset="0"/>
                <a:cs typeface="Arial" pitchFamily="34" charset="0"/>
              </a:rPr>
              <a:t>S. pyogenes</a:t>
            </a:r>
          </a:p>
        </p:txBody>
      </p:sp>
      <p:sp>
        <p:nvSpPr>
          <p:cNvPr id="44035" name="Rectangle 3"/>
          <p:cNvSpPr>
            <a:spLocks noGrp="1" noChangeArrowheads="1"/>
          </p:cNvSpPr>
          <p:nvPr>
            <p:ph idx="1"/>
          </p:nvPr>
        </p:nvSpPr>
        <p:spPr>
          <a:xfrm>
            <a:off x="250825" y="762000"/>
            <a:ext cx="8435975" cy="5689600"/>
          </a:xfrm>
        </p:spPr>
        <p:txBody>
          <a:bodyPr/>
          <a:lstStyle/>
          <a:p>
            <a:pPr marL="514350" indent="-514350" algn="just" eaLnBrk="1" hangingPunct="1">
              <a:lnSpc>
                <a:spcPct val="80000"/>
              </a:lnSpc>
              <a:buFont typeface="Calibri" pitchFamily="34" charset="0"/>
              <a:buAutoNum type="alphaUcPeriod"/>
            </a:pPr>
            <a:r>
              <a:rPr lang="en-US" altLang="en-US" b="1" dirty="0" smtClean="0">
                <a:solidFill>
                  <a:srgbClr val="FF0000"/>
                </a:solidFill>
                <a:latin typeface="Arial Narrow" pitchFamily="34" charset="0"/>
                <a:cs typeface="Arial" pitchFamily="34" charset="0"/>
              </a:rPr>
              <a:t>Suppurative</a:t>
            </a:r>
          </a:p>
          <a:p>
            <a:pPr lvl="1" algn="just" eaLnBrk="1" hangingPunct="1">
              <a:lnSpc>
                <a:spcPct val="80000"/>
              </a:lnSpc>
            </a:pPr>
            <a:r>
              <a:rPr lang="en-US" altLang="en-US" sz="3200" b="1" dirty="0" smtClean="0">
                <a:solidFill>
                  <a:srgbClr val="7030A0"/>
                </a:solidFill>
                <a:latin typeface="Arial Narrow" pitchFamily="34" charset="0"/>
                <a:cs typeface="Arial" pitchFamily="34" charset="0"/>
              </a:rPr>
              <a:t>Non-Invasive</a:t>
            </a:r>
          </a:p>
          <a:p>
            <a:pPr lvl="2" algn="just" eaLnBrk="1" hangingPunct="1">
              <a:lnSpc>
                <a:spcPct val="80000"/>
              </a:lnSpc>
            </a:pPr>
            <a:r>
              <a:rPr lang="en-US" altLang="en-US" sz="3200" dirty="0" smtClean="0">
                <a:latin typeface="Arial Narrow" pitchFamily="34" charset="0"/>
                <a:cs typeface="Arial" pitchFamily="34" charset="0"/>
              </a:rPr>
              <a:t>Pharyngitis</a:t>
            </a:r>
          </a:p>
          <a:p>
            <a:pPr lvl="2" algn="just" eaLnBrk="1" hangingPunct="1">
              <a:lnSpc>
                <a:spcPct val="80000"/>
              </a:lnSpc>
            </a:pPr>
            <a:r>
              <a:rPr lang="en-US" altLang="en-US" sz="3200" dirty="0" smtClean="0">
                <a:latin typeface="Arial Narrow" pitchFamily="34" charset="0"/>
                <a:cs typeface="Arial" pitchFamily="34" charset="0"/>
              </a:rPr>
              <a:t>Skin infection </a:t>
            </a:r>
            <a:r>
              <a:rPr lang="en-US" altLang="en-US" sz="3200" dirty="0" smtClean="0">
                <a:latin typeface="Arial Narrow" pitchFamily="34" charset="0"/>
                <a:cs typeface="Arial" pitchFamily="34" charset="0"/>
                <a:sym typeface="Symbol" pitchFamily="18" charset="2"/>
              </a:rPr>
              <a:t> </a:t>
            </a:r>
            <a:r>
              <a:rPr lang="en-US" altLang="en-US" sz="3200" dirty="0" smtClean="0">
                <a:latin typeface="Arial Narrow" pitchFamily="34" charset="0"/>
                <a:cs typeface="Arial" pitchFamily="34" charset="0"/>
              </a:rPr>
              <a:t>Impetigo</a:t>
            </a:r>
          </a:p>
          <a:p>
            <a:pPr lvl="1" algn="just" eaLnBrk="1" hangingPunct="1">
              <a:lnSpc>
                <a:spcPct val="80000"/>
              </a:lnSpc>
            </a:pPr>
            <a:r>
              <a:rPr lang="en-US" altLang="en-US" sz="3200" b="1" dirty="0" smtClean="0">
                <a:solidFill>
                  <a:srgbClr val="7030A0"/>
                </a:solidFill>
                <a:latin typeface="Arial Narrow" pitchFamily="34" charset="0"/>
                <a:cs typeface="Arial" pitchFamily="34" charset="0"/>
              </a:rPr>
              <a:t>Invasive</a:t>
            </a:r>
          </a:p>
          <a:p>
            <a:pPr lvl="2" algn="just" eaLnBrk="1" hangingPunct="1">
              <a:lnSpc>
                <a:spcPct val="80000"/>
              </a:lnSpc>
            </a:pPr>
            <a:r>
              <a:rPr lang="en-US" altLang="en-US" sz="3200" dirty="0" err="1" smtClean="0">
                <a:latin typeface="Arial Narrow" pitchFamily="34" charset="0"/>
                <a:cs typeface="Arial" pitchFamily="34" charset="0"/>
              </a:rPr>
              <a:t>Erysipeals</a:t>
            </a:r>
            <a:endParaRPr lang="en-US" altLang="en-US" sz="3200" dirty="0" smtClean="0">
              <a:latin typeface="Arial Narrow" pitchFamily="34" charset="0"/>
              <a:cs typeface="Arial" pitchFamily="34" charset="0"/>
            </a:endParaRPr>
          </a:p>
          <a:p>
            <a:pPr lvl="2" algn="just" eaLnBrk="1" hangingPunct="1">
              <a:lnSpc>
                <a:spcPct val="80000"/>
              </a:lnSpc>
            </a:pPr>
            <a:r>
              <a:rPr lang="en-US" altLang="en-US" sz="3200" dirty="0" smtClean="0">
                <a:latin typeface="Arial Narrow" pitchFamily="34" charset="0"/>
                <a:cs typeface="Arial" pitchFamily="34" charset="0"/>
              </a:rPr>
              <a:t>Necrotizing fasciitis</a:t>
            </a:r>
          </a:p>
          <a:p>
            <a:pPr lvl="2" algn="just" eaLnBrk="1" hangingPunct="1">
              <a:lnSpc>
                <a:spcPct val="80000"/>
              </a:lnSpc>
            </a:pPr>
            <a:r>
              <a:rPr lang="en-US" altLang="en-US" sz="3200" dirty="0" smtClean="0">
                <a:latin typeface="Arial Narrow" pitchFamily="34" charset="0"/>
                <a:cs typeface="Arial" pitchFamily="34" charset="0"/>
              </a:rPr>
              <a:t>Scarlet fever</a:t>
            </a:r>
          </a:p>
          <a:p>
            <a:pPr lvl="2" algn="just" eaLnBrk="1" hangingPunct="1">
              <a:lnSpc>
                <a:spcPct val="80000"/>
              </a:lnSpc>
            </a:pPr>
            <a:r>
              <a:rPr lang="en-US" altLang="en-US" sz="3200" dirty="0" smtClean="0">
                <a:latin typeface="Arial Narrow" pitchFamily="34" charset="0"/>
                <a:cs typeface="Arial" pitchFamily="34" charset="0"/>
              </a:rPr>
              <a:t>Puerperal sepsis</a:t>
            </a:r>
          </a:p>
          <a:p>
            <a:pPr marL="514350" indent="-514350" algn="just" eaLnBrk="1" hangingPunct="1">
              <a:lnSpc>
                <a:spcPct val="80000"/>
              </a:lnSpc>
              <a:buFont typeface="Calibri" pitchFamily="34" charset="0"/>
              <a:buAutoNum type="alphaUcPeriod"/>
            </a:pPr>
            <a:r>
              <a:rPr lang="en-US" altLang="en-US" b="1" dirty="0" smtClean="0">
                <a:solidFill>
                  <a:srgbClr val="FF0000"/>
                </a:solidFill>
                <a:latin typeface="Arial Narrow" pitchFamily="34" charset="0"/>
                <a:cs typeface="Arial" pitchFamily="34" charset="0"/>
              </a:rPr>
              <a:t>Non Suppurative (Post-streptococcal )</a:t>
            </a:r>
          </a:p>
          <a:p>
            <a:pPr lvl="1" algn="just" eaLnBrk="1" hangingPunct="1">
              <a:lnSpc>
                <a:spcPct val="80000"/>
              </a:lnSpc>
            </a:pPr>
            <a:r>
              <a:rPr lang="en-US" altLang="en-US" sz="3200" dirty="0" smtClean="0">
                <a:latin typeface="Arial Narrow" pitchFamily="34" charset="0"/>
                <a:cs typeface="Arial" pitchFamily="34" charset="0"/>
              </a:rPr>
              <a:t>Rheumatic fever</a:t>
            </a:r>
          </a:p>
          <a:p>
            <a:pPr lvl="1" algn="just" eaLnBrk="1" hangingPunct="1">
              <a:lnSpc>
                <a:spcPct val="80000"/>
              </a:lnSpc>
            </a:pPr>
            <a:r>
              <a:rPr lang="en-US" altLang="en-US" sz="3200" dirty="0" err="1" smtClean="0">
                <a:latin typeface="Arial Narrow" pitchFamily="34" charset="0"/>
                <a:cs typeface="Arial" pitchFamily="34" charset="0"/>
              </a:rPr>
              <a:t>Glomerulonephritits</a:t>
            </a:r>
            <a:endParaRPr lang="en-US" altLang="en-US" sz="3200" dirty="0" smtClean="0">
              <a:latin typeface="Arial Narrow" pitchFamily="34" charset="0"/>
              <a:cs typeface="Arial" pitchFamily="34" charset="0"/>
            </a:endParaRPr>
          </a:p>
        </p:txBody>
      </p:sp>
      <p:sp>
        <p:nvSpPr>
          <p:cNvPr id="4403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4038" name="Slide Number Placeholder 3"/>
          <p:cNvSpPr>
            <a:spLocks noGrp="1"/>
          </p:cNvSpPr>
          <p:nvPr>
            <p:ph type="sldNum" sz="quarter" idx="12"/>
          </p:nvPr>
        </p:nvSpPr>
        <p:spPr bwMode="auto">
          <a:noFill/>
          <a:ln>
            <a:miter lim="800000"/>
            <a:headEnd/>
            <a:tailEnd/>
          </a:ln>
        </p:spPr>
        <p:txBody>
          <a:bodyPr/>
          <a:lstStyle/>
          <a:p>
            <a:fld id="{88C090C9-3D11-425A-8170-2FD4FDC8F196}" type="slidenum">
              <a:rPr lang="ar-SA" altLang="en-US" smtClean="0"/>
              <a:pPr/>
              <a:t>90</a:t>
            </a:fld>
            <a:endParaRPr lang="en-US" altLang="en-US" smtClean="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84163"/>
            <a:ext cx="8229600" cy="630237"/>
          </a:xfrm>
        </p:spPr>
        <p:txBody>
          <a:bodyPr/>
          <a:lstStyle/>
          <a:p>
            <a:pPr marL="342900" indent="-342900" eaLnBrk="1" hangingPunct="1">
              <a:lnSpc>
                <a:spcPct val="80000"/>
              </a:lnSpc>
              <a:defRPr/>
            </a:pPr>
            <a:r>
              <a:rPr lang="en-US" b="1" dirty="0" smtClean="0">
                <a:solidFill>
                  <a:srgbClr val="002060"/>
                </a:solidFill>
                <a:latin typeface="Arial Narrow" pitchFamily="34" charset="0"/>
                <a:ea typeface="+mj-ea"/>
                <a:cs typeface="+mn-cs"/>
              </a:rPr>
              <a:t>Pharyngitis and tonsillitis</a:t>
            </a:r>
          </a:p>
        </p:txBody>
      </p:sp>
      <p:sp>
        <p:nvSpPr>
          <p:cNvPr id="45059" name="Rectangle 3"/>
          <p:cNvSpPr>
            <a:spLocks noGrp="1" noChangeArrowheads="1"/>
          </p:cNvSpPr>
          <p:nvPr>
            <p:ph idx="1"/>
          </p:nvPr>
        </p:nvSpPr>
        <p:spPr>
          <a:xfrm>
            <a:off x="179388" y="836613"/>
            <a:ext cx="8893175" cy="5832475"/>
          </a:xfrm>
        </p:spPr>
        <p:txBody>
          <a:bodyPr/>
          <a:lstStyle/>
          <a:p>
            <a:pPr algn="just" eaLnBrk="1" hangingPunct="1"/>
            <a:r>
              <a:rPr lang="en-US" altLang="en-US" dirty="0" smtClean="0">
                <a:latin typeface="Arial Narrow" pitchFamily="34" charset="0"/>
                <a:cs typeface="Arial" pitchFamily="34" charset="0"/>
              </a:rPr>
              <a:t>Represents 90% of cases of bacterial pharyngitis</a:t>
            </a:r>
          </a:p>
          <a:p>
            <a:pPr algn="just" eaLnBrk="1" hangingPunct="1"/>
            <a:r>
              <a:rPr lang="en-US" altLang="en-US" dirty="0" smtClean="0">
                <a:latin typeface="Arial Narrow" pitchFamily="34" charset="0"/>
                <a:cs typeface="Arial" pitchFamily="34" charset="0"/>
              </a:rPr>
              <a:t>Streptococcal pharyngitis is acquired by droplet</a:t>
            </a:r>
          </a:p>
          <a:p>
            <a:pPr algn="just" eaLnBrk="1" hangingPunct="1"/>
            <a:r>
              <a:rPr lang="en-US" altLang="en-US" dirty="0" smtClean="0">
                <a:latin typeface="Arial Narrow" pitchFamily="34" charset="0"/>
                <a:cs typeface="Arial" pitchFamily="34" charset="0"/>
              </a:rPr>
              <a:t>Red swollen tonsils and pharynx, a purulent exudates &amp; swollen lymph nodes </a:t>
            </a:r>
          </a:p>
          <a:p>
            <a:pPr algn="just" eaLnBrk="1" hangingPunct="1"/>
            <a:r>
              <a:rPr lang="en-US" altLang="en-US" dirty="0" smtClean="0">
                <a:latin typeface="Arial Narrow" pitchFamily="34" charset="0"/>
                <a:cs typeface="Arial" pitchFamily="34" charset="0"/>
              </a:rPr>
              <a:t>Fever &amp; sore throat with white spots on tonsil membrane</a:t>
            </a:r>
          </a:p>
          <a:p>
            <a:pPr algn="just" eaLnBrk="1" hangingPunct="1"/>
            <a:r>
              <a:rPr lang="en-US" altLang="en-US" dirty="0" smtClean="0">
                <a:latin typeface="Arial Narrow" pitchFamily="34" charset="0"/>
                <a:cs typeface="Arial" pitchFamily="34" charset="0"/>
              </a:rPr>
              <a:t>Extend to </a:t>
            </a:r>
            <a:r>
              <a:rPr lang="en-US" altLang="en-US" dirty="0" err="1" smtClean="0">
                <a:latin typeface="Arial Narrow" pitchFamily="34" charset="0"/>
                <a:cs typeface="Arial" pitchFamily="34" charset="0"/>
              </a:rPr>
              <a:t>otitis</a:t>
            </a:r>
            <a:r>
              <a:rPr lang="en-US" altLang="en-US" dirty="0" smtClean="0">
                <a:latin typeface="Arial Narrow" pitchFamily="34" charset="0"/>
                <a:cs typeface="Arial" pitchFamily="34" charset="0"/>
              </a:rPr>
              <a:t> media, sinusitis, </a:t>
            </a:r>
            <a:r>
              <a:rPr lang="en-US" altLang="en-US" dirty="0" err="1" smtClean="0">
                <a:latin typeface="Arial Narrow" pitchFamily="34" charset="0"/>
                <a:cs typeface="Arial" pitchFamily="34" charset="0"/>
              </a:rPr>
              <a:t>mastoiditis</a:t>
            </a:r>
            <a:r>
              <a:rPr lang="en-US" altLang="en-US" dirty="0" smtClean="0">
                <a:latin typeface="Arial Narrow" pitchFamily="34" charset="0"/>
                <a:cs typeface="Arial" pitchFamily="34" charset="0"/>
              </a:rPr>
              <a:t> &amp; meningitis</a:t>
            </a:r>
          </a:p>
          <a:p>
            <a:pPr algn="just" eaLnBrk="1" hangingPunct="1"/>
            <a:r>
              <a:rPr lang="en-US" altLang="en-US" dirty="0" smtClean="0">
                <a:latin typeface="Arial Narrow" pitchFamily="34" charset="0"/>
                <a:cs typeface="Arial" pitchFamily="34" charset="0"/>
              </a:rPr>
              <a:t>1-3% develop rheumatic fever weeks after infection</a:t>
            </a:r>
          </a:p>
          <a:p>
            <a:pPr algn="just" eaLnBrk="1" hangingPunct="1"/>
            <a:r>
              <a:rPr lang="en-US" altLang="en-US" b="1" dirty="0" smtClean="0">
                <a:solidFill>
                  <a:srgbClr val="0070C0"/>
                </a:solidFill>
                <a:latin typeface="Arial Narrow" pitchFamily="34" charset="0"/>
                <a:cs typeface="Arial" pitchFamily="34" charset="0"/>
              </a:rPr>
              <a:t>Diagnosis: </a:t>
            </a:r>
            <a:r>
              <a:rPr lang="en-US" altLang="en-US" dirty="0" smtClean="0">
                <a:latin typeface="Arial Narrow" pitchFamily="34" charset="0"/>
                <a:cs typeface="Arial" pitchFamily="34" charset="0"/>
              </a:rPr>
              <a:t>Throat swab is taken and inoculated on a plate of blood agar including </a:t>
            </a:r>
            <a:r>
              <a:rPr lang="en-US" altLang="en-US" dirty="0" err="1" smtClean="0">
                <a:latin typeface="Arial Narrow" pitchFamily="34" charset="0"/>
                <a:cs typeface="Arial" pitchFamily="34" charset="0"/>
              </a:rPr>
              <a:t>bacitracin</a:t>
            </a:r>
            <a:r>
              <a:rPr lang="en-US" altLang="en-US" dirty="0" smtClean="0">
                <a:latin typeface="Arial Narrow" pitchFamily="34" charset="0"/>
                <a:cs typeface="Arial" pitchFamily="34" charset="0"/>
              </a:rPr>
              <a:t> disk</a:t>
            </a:r>
          </a:p>
          <a:p>
            <a:pPr algn="just" eaLnBrk="1" hangingPunct="1"/>
            <a:r>
              <a:rPr lang="en-US" altLang="en-US" i="1" dirty="0" smtClean="0">
                <a:latin typeface="Arial Narrow" pitchFamily="34" charset="0"/>
                <a:cs typeface="Arial" pitchFamily="34" charset="0"/>
              </a:rPr>
              <a:t>S. pyogenes</a:t>
            </a:r>
            <a:r>
              <a:rPr lang="en-US" altLang="en-US" dirty="0" smtClean="0">
                <a:latin typeface="Arial Narrow" pitchFamily="34" charset="0"/>
                <a:cs typeface="Arial" pitchFamily="34" charset="0"/>
              </a:rPr>
              <a:t> is beta-hemolytic &amp; </a:t>
            </a:r>
            <a:r>
              <a:rPr lang="en-US" altLang="en-US" b="1" dirty="0" smtClean="0">
                <a:solidFill>
                  <a:srgbClr val="7030A0"/>
                </a:solidFill>
                <a:latin typeface="Arial Narrow" pitchFamily="34" charset="0"/>
                <a:cs typeface="Arial" pitchFamily="34" charset="0"/>
              </a:rPr>
              <a:t>sensitive to </a:t>
            </a:r>
            <a:r>
              <a:rPr lang="en-US" altLang="en-US" b="1" dirty="0" err="1" smtClean="0">
                <a:solidFill>
                  <a:srgbClr val="7030A0"/>
                </a:solidFill>
                <a:latin typeface="Arial Narrow" pitchFamily="34" charset="0"/>
                <a:cs typeface="Arial" pitchFamily="34" charset="0"/>
              </a:rPr>
              <a:t>bacitracin</a:t>
            </a:r>
            <a:endParaRPr lang="en-US" altLang="en-US" b="1" dirty="0" smtClean="0">
              <a:solidFill>
                <a:srgbClr val="7030A0"/>
              </a:solidFill>
              <a:latin typeface="Arial Narrow" pitchFamily="34" charset="0"/>
              <a:cs typeface="Arial" pitchFamily="34" charset="0"/>
            </a:endParaRPr>
          </a:p>
        </p:txBody>
      </p:sp>
      <p:sp>
        <p:nvSpPr>
          <p:cNvPr id="45061"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45062" name="Slide Number Placeholder 3"/>
          <p:cNvSpPr>
            <a:spLocks noGrp="1"/>
          </p:cNvSpPr>
          <p:nvPr>
            <p:ph type="sldNum" sz="quarter" idx="12"/>
          </p:nvPr>
        </p:nvSpPr>
        <p:spPr bwMode="auto">
          <a:noFill/>
          <a:ln>
            <a:miter lim="800000"/>
            <a:headEnd/>
            <a:tailEnd/>
          </a:ln>
        </p:spPr>
        <p:txBody>
          <a:bodyPr/>
          <a:lstStyle/>
          <a:p>
            <a:fld id="{FB77975E-CB97-450E-AC0B-468A48677805}" type="slidenum">
              <a:rPr lang="ar-SA" altLang="en-US" smtClean="0"/>
              <a:pPr/>
              <a:t>91</a:t>
            </a:fld>
            <a:endParaRPr lang="en-US" altLang="en-US" smtClean="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04800" y="115888"/>
            <a:ext cx="8229600" cy="630237"/>
          </a:xfrm>
        </p:spPr>
        <p:txBody>
          <a:bodyPr/>
          <a:lstStyle/>
          <a:p>
            <a:pPr marL="342900" indent="-342900" eaLnBrk="1" hangingPunct="1">
              <a:lnSpc>
                <a:spcPct val="80000"/>
              </a:lnSpc>
            </a:pPr>
            <a:r>
              <a:rPr lang="en-US" altLang="en-US" sz="4800" b="1" dirty="0" smtClean="0">
                <a:solidFill>
                  <a:srgbClr val="002060"/>
                </a:solidFill>
                <a:latin typeface="Arial Narrow" pitchFamily="34" charset="0"/>
                <a:cs typeface="Arial" pitchFamily="34" charset="0"/>
              </a:rPr>
              <a:t>Skin Infections: </a:t>
            </a:r>
            <a:r>
              <a:rPr lang="en-US" altLang="en-US" sz="4800" b="1" dirty="0" smtClean="0">
                <a:solidFill>
                  <a:srgbClr val="FF0000"/>
                </a:solidFill>
                <a:latin typeface="Arial Narrow" pitchFamily="34" charset="0"/>
                <a:cs typeface="Arial" pitchFamily="34" charset="0"/>
              </a:rPr>
              <a:t>Impetigo </a:t>
            </a:r>
            <a:endParaRPr lang="en-US" altLang="en-US" sz="4800" b="1" dirty="0" smtClean="0">
              <a:solidFill>
                <a:srgbClr val="002060"/>
              </a:solidFill>
              <a:latin typeface="Arial Narrow" pitchFamily="34" charset="0"/>
              <a:cs typeface="Arial" pitchFamily="34" charset="0"/>
            </a:endParaRPr>
          </a:p>
        </p:txBody>
      </p:sp>
      <p:sp>
        <p:nvSpPr>
          <p:cNvPr id="47107" name="Rectangle 3"/>
          <p:cNvSpPr>
            <a:spLocks noGrp="1" noChangeArrowheads="1"/>
          </p:cNvSpPr>
          <p:nvPr>
            <p:ph idx="1"/>
          </p:nvPr>
        </p:nvSpPr>
        <p:spPr>
          <a:xfrm>
            <a:off x="0" y="787400"/>
            <a:ext cx="8569325" cy="5689600"/>
          </a:xfrm>
        </p:spPr>
        <p:txBody>
          <a:bodyPr/>
          <a:lstStyle/>
          <a:p>
            <a:pPr lvl="1" algn="just" eaLnBrk="1" hangingPunct="1">
              <a:lnSpc>
                <a:spcPct val="150000"/>
              </a:lnSpc>
            </a:pPr>
            <a:r>
              <a:rPr lang="en-US" altLang="en-US" sz="3200" dirty="0" smtClean="0">
                <a:latin typeface="Arial Narrow" pitchFamily="34" charset="0"/>
                <a:cs typeface="Arial" pitchFamily="34" charset="0"/>
              </a:rPr>
              <a:t>Involves infection of </a:t>
            </a:r>
            <a:r>
              <a:rPr lang="en-US" altLang="en-US" sz="3200" b="1" u="sng" dirty="0" smtClean="0">
                <a:solidFill>
                  <a:srgbClr val="7030A0"/>
                </a:solidFill>
                <a:latin typeface="Arial Narrow" pitchFamily="34" charset="0"/>
                <a:cs typeface="Arial" pitchFamily="34" charset="0"/>
              </a:rPr>
              <a:t>epidermal</a:t>
            </a:r>
            <a:r>
              <a:rPr lang="en-US" altLang="en-US" sz="3200" dirty="0" smtClean="0">
                <a:latin typeface="Arial Narrow" pitchFamily="34" charset="0"/>
                <a:cs typeface="Arial" pitchFamily="34" charset="0"/>
              </a:rPr>
              <a:t> layers of skin </a:t>
            </a:r>
          </a:p>
          <a:p>
            <a:pPr lvl="1" algn="just" eaLnBrk="1" hangingPunct="1">
              <a:lnSpc>
                <a:spcPct val="150000"/>
              </a:lnSpc>
            </a:pPr>
            <a:r>
              <a:rPr lang="en-US" altLang="en-US" sz="3200" dirty="0" smtClean="0">
                <a:latin typeface="Arial Narrow" pitchFamily="34" charset="0"/>
                <a:cs typeface="Arial" pitchFamily="34" charset="0"/>
              </a:rPr>
              <a:t>Young children are the most susceptible</a:t>
            </a:r>
          </a:p>
          <a:p>
            <a:pPr lvl="1" algn="just" eaLnBrk="1" hangingPunct="1">
              <a:lnSpc>
                <a:spcPct val="150000"/>
              </a:lnSpc>
            </a:pPr>
            <a:r>
              <a:rPr lang="en-US" altLang="en-US" sz="3200" dirty="0" smtClean="0">
                <a:latin typeface="Arial Narrow" pitchFamily="34" charset="0"/>
                <a:cs typeface="Arial" pitchFamily="34" charset="0"/>
              </a:rPr>
              <a:t>Development of superficial blisters </a:t>
            </a:r>
            <a:r>
              <a:rPr lang="ar-SA" altLang="en-US" sz="3200" dirty="0" smtClean="0">
                <a:latin typeface="Arial Narrow" pitchFamily="34" charset="0"/>
              </a:rPr>
              <a:t>(بثور)</a:t>
            </a:r>
            <a:endParaRPr lang="en-US" altLang="en-US" sz="3200" dirty="0" smtClean="0">
              <a:latin typeface="Arial Narrow" pitchFamily="34" charset="0"/>
              <a:cs typeface="Arial" pitchFamily="34" charset="0"/>
            </a:endParaRPr>
          </a:p>
          <a:p>
            <a:pPr lvl="1" algn="just" eaLnBrk="1" hangingPunct="1">
              <a:lnSpc>
                <a:spcPct val="150000"/>
              </a:lnSpc>
            </a:pPr>
            <a:r>
              <a:rPr lang="en-US" altLang="en-US" sz="3200" dirty="0" smtClean="0">
                <a:latin typeface="Arial Narrow" pitchFamily="34" charset="0"/>
                <a:cs typeface="Arial" pitchFamily="34" charset="0"/>
              </a:rPr>
              <a:t>Blisters break readily and spread by continuity</a:t>
            </a:r>
          </a:p>
          <a:p>
            <a:pPr lvl="1" algn="just" eaLnBrk="1" hangingPunct="1">
              <a:lnSpc>
                <a:spcPct val="150000"/>
              </a:lnSpc>
            </a:pPr>
            <a:r>
              <a:rPr lang="en-US" altLang="en-US" sz="3200" dirty="0" smtClean="0">
                <a:latin typeface="Arial Narrow" pitchFamily="34" charset="0"/>
                <a:cs typeface="Arial" pitchFamily="34" charset="0"/>
              </a:rPr>
              <a:t>Infected area is covered with honey colored crusts</a:t>
            </a:r>
          </a:p>
          <a:p>
            <a:pPr lvl="1" algn="just" eaLnBrk="1" hangingPunct="1">
              <a:lnSpc>
                <a:spcPct val="150000"/>
              </a:lnSpc>
            </a:pPr>
            <a:r>
              <a:rPr lang="en-US" altLang="en-US" sz="3200" b="1" dirty="0" smtClean="0">
                <a:solidFill>
                  <a:srgbClr val="7030A0"/>
                </a:solidFill>
                <a:latin typeface="Arial Narrow" pitchFamily="34" charset="0"/>
                <a:cs typeface="Arial" pitchFamily="34" charset="0"/>
              </a:rPr>
              <a:t>Diagnosis: </a:t>
            </a:r>
            <a:r>
              <a:rPr lang="en-US" altLang="en-US" sz="3200" dirty="0" smtClean="0">
                <a:latin typeface="Arial Narrow" pitchFamily="34" charset="0"/>
                <a:cs typeface="Arial" pitchFamily="34" charset="0"/>
              </a:rPr>
              <a:t>Swab is taken from the lesion and inoculated on blood agar as before</a:t>
            </a:r>
          </a:p>
        </p:txBody>
      </p:sp>
      <p:sp>
        <p:nvSpPr>
          <p:cNvPr id="47109" name="Footer Placeholder 6"/>
          <p:cNvSpPr>
            <a:spLocks noGrp="1"/>
          </p:cNvSpPr>
          <p:nvPr>
            <p:ph type="ftr" sz="quarter" idx="11"/>
          </p:nvPr>
        </p:nvSpPr>
        <p:spPr bwMode="auto">
          <a:noFill/>
          <a:ln>
            <a:miter lim="800000"/>
            <a:headEnd/>
            <a:tailEnd/>
          </a:ln>
        </p:spPr>
        <p:txBody>
          <a:bodyPr/>
          <a:lstStyle/>
          <a:p>
            <a:endParaRPr lang="ar-SA" altLang="en-US" smtClean="0"/>
          </a:p>
        </p:txBody>
      </p:sp>
      <p:sp>
        <p:nvSpPr>
          <p:cNvPr id="47110" name="Slide Number Placeholder 4"/>
          <p:cNvSpPr>
            <a:spLocks noGrp="1"/>
          </p:cNvSpPr>
          <p:nvPr>
            <p:ph type="sldNum" sz="quarter" idx="12"/>
          </p:nvPr>
        </p:nvSpPr>
        <p:spPr bwMode="auto">
          <a:noFill/>
          <a:ln>
            <a:miter lim="800000"/>
            <a:headEnd/>
            <a:tailEnd/>
          </a:ln>
        </p:spPr>
        <p:txBody>
          <a:bodyPr/>
          <a:lstStyle/>
          <a:p>
            <a:fld id="{011B1E55-9C10-4686-AF14-7EE586B8D400}" type="slidenum">
              <a:rPr lang="ar-SA" altLang="en-US" smtClean="0"/>
              <a:pPr/>
              <a:t>92</a:t>
            </a:fld>
            <a:endParaRPr lang="en-US" altLang="en-US" smtClean="0"/>
          </a:p>
        </p:txBody>
      </p:sp>
      <p:pic>
        <p:nvPicPr>
          <p:cNvPr id="47111" name="Picture 14" descr="http://t0.gstatic.com/images?q=tbn:ANd9GcTJ3aLpHxKJTWM1QvQzIPlxutJKjYCjPN_MWTEbLXx95-GdGCtlzw&amp;t=1"/>
          <p:cNvPicPr>
            <a:picLocks noChangeAspect="1" noChangeArrowheads="1"/>
          </p:cNvPicPr>
          <p:nvPr/>
        </p:nvPicPr>
        <p:blipFill>
          <a:blip r:embed="rId2" cstate="print"/>
          <a:srcRect/>
          <a:stretch>
            <a:fillRect/>
          </a:stretch>
        </p:blipFill>
        <p:spPr bwMode="auto">
          <a:xfrm>
            <a:off x="6985000" y="2057400"/>
            <a:ext cx="1979613" cy="1370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115888"/>
            <a:ext cx="8229600" cy="630237"/>
          </a:xfrm>
        </p:spPr>
        <p:txBody>
          <a:bodyPr/>
          <a:lstStyle/>
          <a:p>
            <a:pPr marL="342900" indent="-342900" eaLnBrk="1" hangingPunct="1">
              <a:lnSpc>
                <a:spcPct val="80000"/>
              </a:lnSpc>
            </a:pPr>
            <a:r>
              <a:rPr lang="en-US" altLang="en-US" sz="4800" b="1" dirty="0" smtClean="0">
                <a:solidFill>
                  <a:srgbClr val="002060"/>
                </a:solidFill>
                <a:latin typeface="Arial Narrow" pitchFamily="34" charset="0"/>
                <a:cs typeface="Arial" pitchFamily="34" charset="0"/>
              </a:rPr>
              <a:t>Skin Infections: </a:t>
            </a:r>
            <a:r>
              <a:rPr lang="en-US" altLang="en-US" sz="4800" b="1" dirty="0" smtClean="0">
                <a:solidFill>
                  <a:srgbClr val="FF0000"/>
                </a:solidFill>
                <a:latin typeface="Arial Narrow" pitchFamily="34" charset="0"/>
                <a:cs typeface="Arial" pitchFamily="34" charset="0"/>
              </a:rPr>
              <a:t>Erysipelas</a:t>
            </a:r>
            <a:r>
              <a:rPr lang="en-US" altLang="en-US" sz="4800" dirty="0" smtClean="0">
                <a:solidFill>
                  <a:srgbClr val="FF0000"/>
                </a:solidFill>
                <a:latin typeface="Arial Narrow" pitchFamily="34" charset="0"/>
                <a:cs typeface="Arial" pitchFamily="34" charset="0"/>
              </a:rPr>
              <a:t> </a:t>
            </a:r>
            <a:endParaRPr lang="en-US" altLang="en-US" sz="4800" b="1" dirty="0" smtClean="0">
              <a:solidFill>
                <a:srgbClr val="002060"/>
              </a:solidFill>
              <a:latin typeface="Arial Narrow" pitchFamily="34" charset="0"/>
              <a:cs typeface="Arial" pitchFamily="34" charset="0"/>
            </a:endParaRPr>
          </a:p>
        </p:txBody>
      </p:sp>
      <p:sp>
        <p:nvSpPr>
          <p:cNvPr id="48131" name="Rectangle 3"/>
          <p:cNvSpPr>
            <a:spLocks noGrp="1" noChangeArrowheads="1"/>
          </p:cNvSpPr>
          <p:nvPr>
            <p:ph idx="1"/>
          </p:nvPr>
        </p:nvSpPr>
        <p:spPr>
          <a:xfrm>
            <a:off x="214313" y="871538"/>
            <a:ext cx="8893175" cy="5605462"/>
          </a:xfrm>
        </p:spPr>
        <p:txBody>
          <a:bodyPr/>
          <a:lstStyle/>
          <a:p>
            <a:pPr lvl="1" algn="just" eaLnBrk="1" hangingPunct="1">
              <a:lnSpc>
                <a:spcPts val="4300"/>
              </a:lnSpc>
            </a:pPr>
            <a:r>
              <a:rPr lang="en-US" altLang="en-US" sz="3200" dirty="0" smtClean="0">
                <a:latin typeface="Arial Narrow" pitchFamily="34" charset="0"/>
                <a:cs typeface="Arial" pitchFamily="34" charset="0"/>
              </a:rPr>
              <a:t>Infection of the</a:t>
            </a:r>
            <a:r>
              <a:rPr lang="en-US" altLang="en-US" sz="3200" u="sng" dirty="0" smtClean="0">
                <a:latin typeface="Arial Narrow" pitchFamily="34" charset="0"/>
                <a:cs typeface="Arial" pitchFamily="34" charset="0"/>
              </a:rPr>
              <a:t> </a:t>
            </a:r>
            <a:r>
              <a:rPr lang="en-US" altLang="en-US" sz="3200" b="1" u="sng" dirty="0" smtClean="0">
                <a:solidFill>
                  <a:srgbClr val="7030A0"/>
                </a:solidFill>
                <a:latin typeface="Arial Narrow" pitchFamily="34" charset="0"/>
                <a:cs typeface="Arial" pitchFamily="34" charset="0"/>
              </a:rPr>
              <a:t>dermis</a:t>
            </a:r>
          </a:p>
          <a:p>
            <a:pPr lvl="1" algn="just" eaLnBrk="1" hangingPunct="1">
              <a:lnSpc>
                <a:spcPts val="4300"/>
              </a:lnSpc>
            </a:pPr>
            <a:r>
              <a:rPr lang="en-US" altLang="en-US" sz="3200" dirty="0" smtClean="0">
                <a:latin typeface="Arial Narrow" pitchFamily="34" charset="0"/>
                <a:cs typeface="Arial" pitchFamily="34" charset="0"/>
              </a:rPr>
              <a:t>Type of cellulitis generally caused GAS(</a:t>
            </a:r>
            <a:r>
              <a:rPr lang="en-US" altLang="en-US" sz="3200" dirty="0" err="1" smtClean="0">
                <a:latin typeface="Arial Narrow" pitchFamily="34" charset="0"/>
                <a:cs typeface="Arial" pitchFamily="34" charset="0"/>
              </a:rPr>
              <a:t>gpA</a:t>
            </a:r>
            <a:r>
              <a:rPr lang="en-US" altLang="en-US" sz="3200" dirty="0" smtClean="0">
                <a:latin typeface="Arial Narrow" pitchFamily="34" charset="0"/>
                <a:cs typeface="Arial" pitchFamily="34" charset="0"/>
              </a:rPr>
              <a:t> </a:t>
            </a:r>
            <a:r>
              <a:rPr lang="en-US" altLang="en-US" sz="3200" dirty="0" err="1" smtClean="0">
                <a:latin typeface="Arial Narrow" pitchFamily="34" charset="0"/>
                <a:cs typeface="Arial" pitchFamily="34" charset="0"/>
              </a:rPr>
              <a:t>Strept</a:t>
            </a:r>
            <a:r>
              <a:rPr lang="en-US" altLang="en-US" sz="3200" dirty="0" smtClean="0">
                <a:latin typeface="Arial Narrow" pitchFamily="34" charset="0"/>
                <a:cs typeface="Arial" pitchFamily="34" charset="0"/>
              </a:rPr>
              <a:t>)</a:t>
            </a:r>
          </a:p>
          <a:p>
            <a:pPr lvl="1" algn="just" eaLnBrk="1" hangingPunct="1">
              <a:lnSpc>
                <a:spcPts val="4300"/>
              </a:lnSpc>
            </a:pPr>
            <a:r>
              <a:rPr lang="en-US" altLang="en-US" sz="3200" dirty="0" smtClean="0">
                <a:latin typeface="Arial Narrow" pitchFamily="34" charset="0"/>
                <a:cs typeface="Arial" pitchFamily="34" charset="0"/>
              </a:rPr>
              <a:t>Manifested by creeping inflammation with vesicular sharply demarcated margin and </a:t>
            </a:r>
            <a:r>
              <a:rPr lang="en-US" altLang="en-US" sz="3200" dirty="0" err="1" smtClean="0">
                <a:latin typeface="Arial Narrow" pitchFamily="34" charset="0"/>
                <a:cs typeface="Arial" pitchFamily="34" charset="0"/>
              </a:rPr>
              <a:t>browny</a:t>
            </a:r>
            <a:r>
              <a:rPr lang="en-US" altLang="en-US" sz="3200" dirty="0" smtClean="0">
                <a:latin typeface="Arial Narrow" pitchFamily="34" charset="0"/>
                <a:cs typeface="Arial" pitchFamily="34" charset="0"/>
              </a:rPr>
              <a:t> edema</a:t>
            </a:r>
          </a:p>
          <a:p>
            <a:pPr lvl="1" algn="just" eaLnBrk="1" hangingPunct="1">
              <a:lnSpc>
                <a:spcPts val="4300"/>
              </a:lnSpc>
            </a:pPr>
            <a:r>
              <a:rPr lang="en-US" altLang="en-US" sz="3200" dirty="0" smtClean="0">
                <a:latin typeface="Arial Narrow" pitchFamily="34" charset="0"/>
                <a:cs typeface="Arial" pitchFamily="34" charset="0"/>
              </a:rPr>
              <a:t>Fever and shaking chills are common</a:t>
            </a:r>
          </a:p>
          <a:p>
            <a:pPr lvl="1" algn="just" eaLnBrk="1" hangingPunct="1">
              <a:lnSpc>
                <a:spcPts val="4300"/>
              </a:lnSpc>
            </a:pPr>
            <a:r>
              <a:rPr lang="en-US" altLang="en-US" sz="3200" dirty="0" smtClean="0">
                <a:latin typeface="Arial Narrow" pitchFamily="34" charset="0"/>
                <a:cs typeface="Arial" pitchFamily="34" charset="0"/>
              </a:rPr>
              <a:t>Most cases involve the legs, followed by the face. </a:t>
            </a:r>
          </a:p>
          <a:p>
            <a:pPr lvl="1" algn="just" eaLnBrk="1" hangingPunct="1">
              <a:lnSpc>
                <a:spcPts val="4300"/>
              </a:lnSpc>
            </a:pPr>
            <a:r>
              <a:rPr lang="en-US" altLang="en-US" sz="3200" b="1" dirty="0" smtClean="0">
                <a:solidFill>
                  <a:srgbClr val="7030A0"/>
                </a:solidFill>
                <a:latin typeface="Arial Narrow" pitchFamily="34" charset="0"/>
                <a:cs typeface="Arial" pitchFamily="34" charset="0"/>
              </a:rPr>
              <a:t>Way of infection: </a:t>
            </a:r>
            <a:r>
              <a:rPr lang="en-US" altLang="en-US" sz="3200" dirty="0" smtClean="0">
                <a:latin typeface="Arial Narrow" pitchFamily="34" charset="0"/>
                <a:cs typeface="Arial" pitchFamily="34" charset="0"/>
              </a:rPr>
              <a:t>contamination of wound</a:t>
            </a:r>
            <a:endParaRPr lang="en-US" altLang="en-US" sz="3200" i="1" dirty="0" smtClean="0">
              <a:latin typeface="Arial Narrow" pitchFamily="34" charset="0"/>
              <a:cs typeface="Arial" pitchFamily="34" charset="0"/>
            </a:endParaRPr>
          </a:p>
          <a:p>
            <a:pPr lvl="1" algn="just" eaLnBrk="1" hangingPunct="1">
              <a:lnSpc>
                <a:spcPts val="4300"/>
              </a:lnSpc>
            </a:pPr>
            <a:r>
              <a:rPr lang="en-US" altLang="en-US" sz="3200" b="1" dirty="0" smtClean="0">
                <a:solidFill>
                  <a:srgbClr val="7030A0"/>
                </a:solidFill>
                <a:latin typeface="Arial Narrow" pitchFamily="34" charset="0"/>
                <a:cs typeface="Arial" pitchFamily="34" charset="0"/>
              </a:rPr>
              <a:t>Diagnosis: </a:t>
            </a:r>
            <a:r>
              <a:rPr lang="en-US" altLang="en-US" sz="3200" dirty="0" smtClean="0">
                <a:latin typeface="Arial Narrow" pitchFamily="34" charset="0"/>
                <a:cs typeface="Arial" pitchFamily="34" charset="0"/>
              </a:rPr>
              <a:t>The vesicular content is inoculated on blood agar and examined as before</a:t>
            </a:r>
          </a:p>
        </p:txBody>
      </p:sp>
      <p:sp>
        <p:nvSpPr>
          <p:cNvPr id="48133" name="Footer Placeholder 8"/>
          <p:cNvSpPr>
            <a:spLocks noGrp="1"/>
          </p:cNvSpPr>
          <p:nvPr>
            <p:ph type="ftr" sz="quarter" idx="11"/>
          </p:nvPr>
        </p:nvSpPr>
        <p:spPr bwMode="auto">
          <a:noFill/>
          <a:ln>
            <a:miter lim="800000"/>
            <a:headEnd/>
            <a:tailEnd/>
          </a:ln>
        </p:spPr>
        <p:txBody>
          <a:bodyPr/>
          <a:lstStyle/>
          <a:p>
            <a:endParaRPr lang="ar-SA" altLang="en-US" smtClean="0"/>
          </a:p>
        </p:txBody>
      </p:sp>
      <p:sp>
        <p:nvSpPr>
          <p:cNvPr id="48134" name="Slide Number Placeholder 6"/>
          <p:cNvSpPr>
            <a:spLocks noGrp="1"/>
          </p:cNvSpPr>
          <p:nvPr>
            <p:ph type="sldNum" sz="quarter" idx="12"/>
          </p:nvPr>
        </p:nvSpPr>
        <p:spPr bwMode="auto">
          <a:noFill/>
          <a:ln>
            <a:miter lim="800000"/>
            <a:headEnd/>
            <a:tailEnd/>
          </a:ln>
        </p:spPr>
        <p:txBody>
          <a:bodyPr/>
          <a:lstStyle/>
          <a:p>
            <a:fld id="{6ECC7AD1-C15A-42A2-98E2-28A13671A1CF}" type="slidenum">
              <a:rPr lang="ar-SA" altLang="en-US" smtClean="0"/>
              <a:pPr/>
              <a:t>93</a:t>
            </a:fld>
            <a:endParaRPr lang="en-US" altLang="en-US" smtClean="0"/>
          </a:p>
        </p:txBody>
      </p:sp>
      <p:pic>
        <p:nvPicPr>
          <p:cNvPr id="2050" name="Picture 2" descr="http://www.medicalrealm.net/uploads/1/2/7/3/12737542/3781934_ori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72300" y="4572000"/>
            <a:ext cx="2171700" cy="21717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228600"/>
            <a:ext cx="8229600" cy="630238"/>
          </a:xfrm>
        </p:spPr>
        <p:txBody>
          <a:bodyPr/>
          <a:lstStyle/>
          <a:p>
            <a:pPr marL="342900" indent="-342900" eaLnBrk="1" hangingPunct="1">
              <a:lnSpc>
                <a:spcPct val="80000"/>
              </a:lnSpc>
            </a:pPr>
            <a:r>
              <a:rPr lang="en-US" altLang="en-US" b="1" dirty="0" smtClean="0">
                <a:solidFill>
                  <a:srgbClr val="002060"/>
                </a:solidFill>
                <a:latin typeface="Arial Narrow" pitchFamily="34" charset="0"/>
                <a:cs typeface="Arial" pitchFamily="34" charset="0"/>
              </a:rPr>
              <a:t>Necrotizing Fasciitis/Flesh Eating</a:t>
            </a:r>
          </a:p>
        </p:txBody>
      </p:sp>
      <p:sp>
        <p:nvSpPr>
          <p:cNvPr id="49155" name="Rectangle 3"/>
          <p:cNvSpPr>
            <a:spLocks noGrp="1" noChangeArrowheads="1"/>
          </p:cNvSpPr>
          <p:nvPr>
            <p:ph idx="1"/>
          </p:nvPr>
        </p:nvSpPr>
        <p:spPr>
          <a:xfrm>
            <a:off x="152400" y="685800"/>
            <a:ext cx="8991600" cy="5715000"/>
          </a:xfrm>
        </p:spPr>
        <p:txBody>
          <a:bodyPr/>
          <a:lstStyle/>
          <a:p>
            <a:pPr algn="just" eaLnBrk="1" hangingPunct="1">
              <a:lnSpc>
                <a:spcPts val="4000"/>
              </a:lnSpc>
            </a:pPr>
            <a:r>
              <a:rPr lang="en-US" altLang="en-US" dirty="0" smtClean="0">
                <a:latin typeface="Arial Narrow" pitchFamily="34" charset="0"/>
                <a:cs typeface="Arial" pitchFamily="34" charset="0"/>
              </a:rPr>
              <a:t>Rare infections and infect the fascia</a:t>
            </a:r>
          </a:p>
          <a:p>
            <a:pPr algn="just" eaLnBrk="1" hangingPunct="1">
              <a:lnSpc>
                <a:spcPts val="4000"/>
              </a:lnSpc>
            </a:pPr>
            <a:r>
              <a:rPr lang="en-US" altLang="en-US" dirty="0" smtClean="0">
                <a:latin typeface="Arial Narrow" pitchFamily="34" charset="0"/>
                <a:cs typeface="Arial" pitchFamily="34" charset="0"/>
              </a:rPr>
              <a:t>Certain strains have M proteins that block </a:t>
            </a:r>
            <a:r>
              <a:rPr lang="en-US" altLang="en-US" dirty="0" err="1" smtClean="0">
                <a:latin typeface="Arial Narrow" pitchFamily="34" charset="0"/>
                <a:cs typeface="Arial" pitchFamily="34" charset="0"/>
              </a:rPr>
              <a:t>phagocytosis</a:t>
            </a:r>
            <a:endParaRPr lang="en-US" altLang="en-US" dirty="0" smtClean="0">
              <a:latin typeface="Arial Narrow" pitchFamily="34" charset="0"/>
              <a:cs typeface="Arial" pitchFamily="34" charset="0"/>
            </a:endParaRPr>
          </a:p>
          <a:p>
            <a:pPr algn="just" eaLnBrk="1" hangingPunct="1">
              <a:lnSpc>
                <a:spcPts val="4000"/>
              </a:lnSpc>
            </a:pPr>
            <a:r>
              <a:rPr lang="en-US" altLang="en-US" dirty="0" smtClean="0">
                <a:latin typeface="Arial Narrow" pitchFamily="34" charset="0"/>
                <a:cs typeface="Arial" pitchFamily="34" charset="0"/>
              </a:rPr>
              <a:t>This allow bacteria to move rapidly through tissues</a:t>
            </a:r>
          </a:p>
          <a:p>
            <a:pPr algn="just" eaLnBrk="1" hangingPunct="1">
              <a:lnSpc>
                <a:spcPts val="4000"/>
              </a:lnSpc>
            </a:pPr>
            <a:r>
              <a:rPr lang="en-US" altLang="en-US" i="1" dirty="0" smtClean="0">
                <a:latin typeface="Arial Narrow" pitchFamily="34" charset="0"/>
                <a:cs typeface="Arial" pitchFamily="34" charset="0"/>
              </a:rPr>
              <a:t>S. pyogenes </a:t>
            </a:r>
            <a:r>
              <a:rPr lang="en-US" altLang="en-US" dirty="0" smtClean="0">
                <a:latin typeface="Arial Narrow" pitchFamily="34" charset="0"/>
                <a:cs typeface="Arial" pitchFamily="34" charset="0"/>
              </a:rPr>
              <a:t>enters through a break in skin caused by trauma and then follow a path along fascia</a:t>
            </a:r>
          </a:p>
          <a:p>
            <a:pPr algn="just" eaLnBrk="1" hangingPunct="1">
              <a:lnSpc>
                <a:spcPts val="4000"/>
              </a:lnSpc>
            </a:pPr>
            <a:r>
              <a:rPr lang="en-US" altLang="en-US" dirty="0" smtClean="0">
                <a:latin typeface="Arial Narrow" pitchFamily="34" charset="0"/>
                <a:cs typeface="Arial" pitchFamily="34" charset="0"/>
              </a:rPr>
              <a:t>May proceed rapidly to underlying muscle</a:t>
            </a:r>
          </a:p>
          <a:p>
            <a:pPr algn="just" eaLnBrk="1" hangingPunct="1">
              <a:lnSpc>
                <a:spcPts val="4000"/>
              </a:lnSpc>
            </a:pPr>
            <a:r>
              <a:rPr lang="en-US" altLang="en-US" dirty="0" smtClean="0">
                <a:latin typeface="Arial Narrow" pitchFamily="34" charset="0"/>
                <a:cs typeface="Arial" pitchFamily="34" charset="0"/>
              </a:rPr>
              <a:t>Destructive effect due to </a:t>
            </a:r>
            <a:r>
              <a:rPr lang="en-US" altLang="en-US" b="1" u="sng" dirty="0" err="1" smtClean="0">
                <a:solidFill>
                  <a:srgbClr val="7030A0"/>
                </a:solidFill>
                <a:latin typeface="Arial Narrow" pitchFamily="34" charset="0"/>
                <a:cs typeface="Arial" pitchFamily="34" charset="0"/>
              </a:rPr>
              <a:t>exotoxin</a:t>
            </a:r>
            <a:r>
              <a:rPr lang="en-US" altLang="en-US" b="1" u="sng" dirty="0" smtClean="0">
                <a:solidFill>
                  <a:srgbClr val="7030A0"/>
                </a:solidFill>
                <a:latin typeface="Arial Narrow" pitchFamily="34" charset="0"/>
                <a:cs typeface="Arial" pitchFamily="34" charset="0"/>
              </a:rPr>
              <a:t> B</a:t>
            </a:r>
            <a:r>
              <a:rPr lang="en-US" altLang="en-US" dirty="0" smtClean="0">
                <a:latin typeface="Arial Narrow" pitchFamily="34" charset="0"/>
                <a:cs typeface="Arial" pitchFamily="34" charset="0"/>
              </a:rPr>
              <a:t> (Protease)</a:t>
            </a:r>
          </a:p>
          <a:p>
            <a:pPr algn="just" eaLnBrk="1" hangingPunct="1">
              <a:lnSpc>
                <a:spcPts val="4000"/>
              </a:lnSpc>
            </a:pPr>
            <a:r>
              <a:rPr lang="en-US" altLang="en-US" dirty="0" smtClean="0">
                <a:latin typeface="Arial Narrow" pitchFamily="34" charset="0"/>
                <a:cs typeface="Arial" pitchFamily="34" charset="0"/>
              </a:rPr>
              <a:t>Swelling, heat and redness within a day</a:t>
            </a:r>
          </a:p>
          <a:p>
            <a:pPr algn="just" eaLnBrk="1" hangingPunct="1">
              <a:lnSpc>
                <a:spcPts val="4000"/>
              </a:lnSpc>
            </a:pPr>
            <a:r>
              <a:rPr lang="en-US" altLang="en-US" sz="3000" dirty="0" smtClean="0">
                <a:latin typeface="Arial Narrow" pitchFamily="34" charset="0"/>
                <a:cs typeface="Arial" pitchFamily="34" charset="0"/>
              </a:rPr>
              <a:t>Day latter, changes from red to purple to blue &amp; large blister</a:t>
            </a:r>
          </a:p>
          <a:p>
            <a:pPr algn="just" eaLnBrk="1" hangingPunct="1">
              <a:lnSpc>
                <a:spcPts val="4000"/>
              </a:lnSpc>
            </a:pPr>
            <a:r>
              <a:rPr lang="en-US" altLang="en-US" dirty="0" smtClean="0">
                <a:latin typeface="Arial Narrow" pitchFamily="34" charset="0"/>
                <a:cs typeface="Arial" pitchFamily="34" charset="0"/>
              </a:rPr>
              <a:t>Later the skin dies &amp; muscle may become infected</a:t>
            </a:r>
          </a:p>
        </p:txBody>
      </p:sp>
      <p:sp>
        <p:nvSpPr>
          <p:cNvPr id="49157" name="Footer Placeholder 6"/>
          <p:cNvSpPr>
            <a:spLocks noGrp="1"/>
          </p:cNvSpPr>
          <p:nvPr>
            <p:ph type="ftr" sz="quarter" idx="11"/>
          </p:nvPr>
        </p:nvSpPr>
        <p:spPr bwMode="auto">
          <a:noFill/>
          <a:ln>
            <a:miter lim="800000"/>
            <a:headEnd/>
            <a:tailEnd/>
          </a:ln>
        </p:spPr>
        <p:txBody>
          <a:bodyPr/>
          <a:lstStyle/>
          <a:p>
            <a:endParaRPr lang="ar-SA" altLang="en-US" dirty="0" smtClean="0"/>
          </a:p>
        </p:txBody>
      </p:sp>
      <p:sp>
        <p:nvSpPr>
          <p:cNvPr id="49158" name="Slide Number Placeholder 4"/>
          <p:cNvSpPr>
            <a:spLocks noGrp="1"/>
          </p:cNvSpPr>
          <p:nvPr>
            <p:ph type="sldNum" sz="quarter" idx="12"/>
          </p:nvPr>
        </p:nvSpPr>
        <p:spPr bwMode="auto">
          <a:noFill/>
          <a:ln>
            <a:miter lim="800000"/>
            <a:headEnd/>
            <a:tailEnd/>
          </a:ln>
        </p:spPr>
        <p:txBody>
          <a:bodyPr/>
          <a:lstStyle/>
          <a:p>
            <a:fld id="{B681C845-D0C2-400E-BE0C-D049BFDBDBD9}" type="slidenum">
              <a:rPr lang="ar-SA" altLang="en-US" smtClean="0"/>
              <a:pPr/>
              <a:t>94</a:t>
            </a:fld>
            <a:endParaRPr lang="en-US" altLang="en-US" smtClean="0"/>
          </a:p>
        </p:txBody>
      </p:sp>
      <p:pic>
        <p:nvPicPr>
          <p:cNvPr id="1026" name="Picture 2" descr="نتيجة بحث الصور عن ‪Necrotizing Fasciitis/Flesh Eat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2819400"/>
            <a:ext cx="1933575" cy="2362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07963"/>
            <a:ext cx="8229600" cy="630237"/>
          </a:xfrm>
        </p:spPr>
        <p:txBody>
          <a:bodyPr/>
          <a:lstStyle/>
          <a:p>
            <a:pPr marL="342900" indent="-342900" eaLnBrk="1" hangingPunct="1">
              <a:lnSpc>
                <a:spcPct val="80000"/>
              </a:lnSpc>
            </a:pPr>
            <a:r>
              <a:rPr lang="en-US" altLang="en-US" sz="4800" b="1" dirty="0" smtClean="0">
                <a:solidFill>
                  <a:srgbClr val="002060"/>
                </a:solidFill>
                <a:latin typeface="Arial Narrow" pitchFamily="34" charset="0"/>
                <a:cs typeface="Arial" pitchFamily="34" charset="0"/>
              </a:rPr>
              <a:t>Scarlet Fever</a:t>
            </a:r>
          </a:p>
        </p:txBody>
      </p:sp>
      <p:sp>
        <p:nvSpPr>
          <p:cNvPr id="50179" name="Rectangle 3"/>
          <p:cNvSpPr>
            <a:spLocks noGrp="1" noChangeArrowheads="1"/>
          </p:cNvSpPr>
          <p:nvPr>
            <p:ph idx="1"/>
          </p:nvPr>
        </p:nvSpPr>
        <p:spPr>
          <a:xfrm>
            <a:off x="228600" y="871538"/>
            <a:ext cx="8839200" cy="5834062"/>
          </a:xfrm>
        </p:spPr>
        <p:txBody>
          <a:bodyPr/>
          <a:lstStyle/>
          <a:p>
            <a:pPr algn="just" eaLnBrk="1" hangingPunct="1">
              <a:lnSpc>
                <a:spcPts val="4900"/>
              </a:lnSpc>
            </a:pPr>
            <a:r>
              <a:rPr lang="en-US" altLang="en-US" dirty="0" smtClean="0">
                <a:latin typeface="Arial Narrow" pitchFamily="34" charset="0"/>
              </a:rPr>
              <a:t>Streptococcal Pyrogenic Toxins mediated disease</a:t>
            </a:r>
          </a:p>
          <a:p>
            <a:pPr algn="just" eaLnBrk="1" hangingPunct="1">
              <a:lnSpc>
                <a:spcPts val="4900"/>
              </a:lnSpc>
            </a:pPr>
            <a:r>
              <a:rPr lang="en-US" altLang="en-US" b="1" dirty="0" smtClean="0">
                <a:solidFill>
                  <a:srgbClr val="FF0000"/>
                </a:solidFill>
                <a:latin typeface="Arial Narrow" pitchFamily="34" charset="0"/>
                <a:cs typeface="Arial" pitchFamily="34" charset="0"/>
              </a:rPr>
              <a:t>Way of infection</a:t>
            </a:r>
            <a:r>
              <a:rPr lang="en-US" altLang="en-US" b="1" dirty="0" smtClean="0">
                <a:solidFill>
                  <a:srgbClr val="002060"/>
                </a:solidFill>
                <a:latin typeface="Arial Narrow" pitchFamily="34" charset="0"/>
                <a:cs typeface="Arial" pitchFamily="34" charset="0"/>
              </a:rPr>
              <a:t>: </a:t>
            </a:r>
          </a:p>
          <a:p>
            <a:pPr lvl="1" algn="just" eaLnBrk="1" hangingPunct="1">
              <a:lnSpc>
                <a:spcPts val="4900"/>
              </a:lnSpc>
            </a:pPr>
            <a:r>
              <a:rPr lang="en-US" altLang="en-US" sz="3200" dirty="0" smtClean="0">
                <a:latin typeface="Arial Narrow" pitchFamily="34" charset="0"/>
                <a:cs typeface="Arial" pitchFamily="34" charset="0"/>
              </a:rPr>
              <a:t>Droplet infection</a:t>
            </a:r>
          </a:p>
          <a:p>
            <a:pPr algn="just" eaLnBrk="1" hangingPunct="1">
              <a:lnSpc>
                <a:spcPts val="4900"/>
              </a:lnSpc>
            </a:pPr>
            <a:r>
              <a:rPr lang="en-US" altLang="en-US" b="1" dirty="0" smtClean="0">
                <a:solidFill>
                  <a:srgbClr val="FF0000"/>
                </a:solidFill>
                <a:latin typeface="Arial Narrow" pitchFamily="34" charset="0"/>
                <a:cs typeface="Arial" pitchFamily="34" charset="0"/>
              </a:rPr>
              <a:t>Clinical finding</a:t>
            </a:r>
            <a:endParaRPr lang="en-US" altLang="en-US" dirty="0" smtClean="0">
              <a:solidFill>
                <a:srgbClr val="FF0000"/>
              </a:solidFill>
              <a:latin typeface="Arial Narrow" pitchFamily="34" charset="0"/>
              <a:cs typeface="Arial" pitchFamily="34" charset="0"/>
            </a:endParaRPr>
          </a:p>
          <a:p>
            <a:pPr lvl="1" algn="just" eaLnBrk="1" hangingPunct="1">
              <a:lnSpc>
                <a:spcPts val="4900"/>
              </a:lnSpc>
            </a:pPr>
            <a:r>
              <a:rPr lang="en-US" altLang="en-US" sz="3200" dirty="0" smtClean="0">
                <a:latin typeface="Arial Narrow" pitchFamily="34" charset="0"/>
                <a:cs typeface="Arial" pitchFamily="34" charset="0"/>
              </a:rPr>
              <a:t>Fever, sore throat, </a:t>
            </a:r>
            <a:r>
              <a:rPr lang="en-US" altLang="en-US" sz="3200" dirty="0" smtClean="0">
                <a:latin typeface="Arial Narrow" pitchFamily="34" charset="0"/>
              </a:rPr>
              <a:t>bright red tongue with a "strawberry" appearance </a:t>
            </a:r>
            <a:r>
              <a:rPr lang="en-US" altLang="en-US" sz="3200" dirty="0" smtClean="0">
                <a:latin typeface="Arial Narrow" pitchFamily="34" charset="0"/>
                <a:cs typeface="Arial" pitchFamily="34" charset="0"/>
              </a:rPr>
              <a:t>and erythematous rash</a:t>
            </a:r>
          </a:p>
          <a:p>
            <a:pPr lvl="1" algn="just" eaLnBrk="1" hangingPunct="1">
              <a:lnSpc>
                <a:spcPts val="4900"/>
              </a:lnSpc>
            </a:pPr>
            <a:r>
              <a:rPr lang="en-US" altLang="en-US" sz="3200" dirty="0" smtClean="0">
                <a:latin typeface="Arial Narrow" pitchFamily="34" charset="0"/>
                <a:cs typeface="Arial" pitchFamily="34" charset="0"/>
              </a:rPr>
              <a:t>Rash is caused by </a:t>
            </a:r>
            <a:r>
              <a:rPr lang="en-US" altLang="en-US" sz="3200" dirty="0" err="1" smtClean="0">
                <a:latin typeface="Arial Narrow" pitchFamily="34" charset="0"/>
                <a:cs typeface="Arial" pitchFamily="34" charset="0"/>
              </a:rPr>
              <a:t>erythrogenic</a:t>
            </a:r>
            <a:r>
              <a:rPr lang="en-US" altLang="en-US" sz="3200" dirty="0" smtClean="0">
                <a:latin typeface="Arial Narrow" pitchFamily="34" charset="0"/>
                <a:cs typeface="Arial" pitchFamily="34" charset="0"/>
              </a:rPr>
              <a:t> (pyrogenic) toxins</a:t>
            </a:r>
          </a:p>
          <a:p>
            <a:pPr lvl="1" algn="just" eaLnBrk="1" hangingPunct="1">
              <a:lnSpc>
                <a:spcPts val="4900"/>
              </a:lnSpc>
            </a:pPr>
            <a:r>
              <a:rPr lang="en-US" altLang="en-US" sz="3000" dirty="0" smtClean="0">
                <a:latin typeface="Arial Narrow" pitchFamily="34" charset="0"/>
                <a:cs typeface="Arial" pitchFamily="34" charset="0"/>
              </a:rPr>
              <a:t>Rash begins on trunk &amp; neck then spreads to extremities</a:t>
            </a:r>
          </a:p>
        </p:txBody>
      </p:sp>
      <p:sp>
        <p:nvSpPr>
          <p:cNvPr id="50181" name="Footer Placeholder 7"/>
          <p:cNvSpPr>
            <a:spLocks noGrp="1"/>
          </p:cNvSpPr>
          <p:nvPr>
            <p:ph type="ftr" sz="quarter" idx="11"/>
          </p:nvPr>
        </p:nvSpPr>
        <p:spPr bwMode="auto">
          <a:noFill/>
          <a:ln>
            <a:miter lim="800000"/>
            <a:headEnd/>
            <a:tailEnd/>
          </a:ln>
        </p:spPr>
        <p:txBody>
          <a:bodyPr/>
          <a:lstStyle/>
          <a:p>
            <a:endParaRPr lang="ar-SA" altLang="en-US" smtClean="0"/>
          </a:p>
        </p:txBody>
      </p:sp>
      <p:sp>
        <p:nvSpPr>
          <p:cNvPr id="50182" name="Slide Number Placeholder 4"/>
          <p:cNvSpPr>
            <a:spLocks noGrp="1"/>
          </p:cNvSpPr>
          <p:nvPr>
            <p:ph type="sldNum" sz="quarter" idx="12"/>
          </p:nvPr>
        </p:nvSpPr>
        <p:spPr bwMode="auto">
          <a:noFill/>
          <a:ln>
            <a:miter lim="800000"/>
            <a:headEnd/>
            <a:tailEnd/>
          </a:ln>
        </p:spPr>
        <p:txBody>
          <a:bodyPr/>
          <a:lstStyle/>
          <a:p>
            <a:fld id="{943CD260-8591-4FBC-895E-7AD02363643E}" type="slidenum">
              <a:rPr lang="ar-SA" altLang="en-US" smtClean="0"/>
              <a:pPr/>
              <a:t>95</a:t>
            </a:fld>
            <a:endParaRPr lang="en-US" altLang="en-US" smtClean="0"/>
          </a:p>
        </p:txBody>
      </p:sp>
      <p:pic>
        <p:nvPicPr>
          <p:cNvPr id="3074" name="Picture 2" descr="http://static.tamworthinformed.co.uk/wp-content/uploads/2014/03/image_galler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606" y="1600200"/>
            <a:ext cx="220980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199" y="1547813"/>
            <a:ext cx="1543049" cy="2314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81000" y="206375"/>
            <a:ext cx="8305800" cy="630238"/>
          </a:xfrm>
        </p:spPr>
        <p:txBody>
          <a:bodyPr/>
          <a:lstStyle/>
          <a:p>
            <a:pPr marL="342900" indent="-342900" eaLnBrk="1" hangingPunct="1">
              <a:lnSpc>
                <a:spcPct val="80000"/>
              </a:lnSpc>
            </a:pPr>
            <a:r>
              <a:rPr lang="en-US" altLang="en-US" sz="4800" b="1" dirty="0" smtClean="0">
                <a:solidFill>
                  <a:srgbClr val="002060"/>
                </a:solidFill>
                <a:latin typeface="Arial Narrow" pitchFamily="34" charset="0"/>
                <a:cs typeface="Arial" pitchFamily="34" charset="0"/>
              </a:rPr>
              <a:t>Diagnosis of Scarlet Fever</a:t>
            </a:r>
          </a:p>
        </p:txBody>
      </p:sp>
      <p:sp>
        <p:nvSpPr>
          <p:cNvPr id="51203" name="Rectangle 3"/>
          <p:cNvSpPr>
            <a:spLocks noGrp="1" noChangeArrowheads="1"/>
          </p:cNvSpPr>
          <p:nvPr>
            <p:ph idx="1"/>
          </p:nvPr>
        </p:nvSpPr>
        <p:spPr>
          <a:xfrm>
            <a:off x="152400" y="838200"/>
            <a:ext cx="8915400" cy="4333875"/>
          </a:xfrm>
        </p:spPr>
        <p:txBody>
          <a:bodyPr/>
          <a:lstStyle/>
          <a:p>
            <a:pPr algn="just" eaLnBrk="1" hangingPunct="1"/>
            <a:r>
              <a:rPr lang="en-US" altLang="en-US" b="1" dirty="0" smtClean="0">
                <a:solidFill>
                  <a:srgbClr val="FF0000"/>
                </a:solidFill>
                <a:latin typeface="Arial Narrow" pitchFamily="34" charset="0"/>
                <a:cs typeface="Arial" pitchFamily="34" charset="0"/>
              </a:rPr>
              <a:t>Schultz-Charlton Reaction</a:t>
            </a:r>
          </a:p>
          <a:p>
            <a:pPr lvl="1" algn="just" eaLnBrk="1" hangingPunct="1"/>
            <a:r>
              <a:rPr lang="en-US" altLang="en-US" dirty="0" smtClean="0">
                <a:latin typeface="Arial Narrow" pitchFamily="34" charset="0"/>
                <a:cs typeface="Arial" pitchFamily="34" charset="0"/>
              </a:rPr>
              <a:t>In vivo neutralization test</a:t>
            </a:r>
          </a:p>
          <a:p>
            <a:pPr lvl="1" algn="just" eaLnBrk="1" hangingPunct="1"/>
            <a:r>
              <a:rPr lang="en-US" altLang="en-US" dirty="0" smtClean="0">
                <a:latin typeface="Arial Narrow" pitchFamily="34" charset="0"/>
                <a:cs typeface="Arial" pitchFamily="34" charset="0"/>
              </a:rPr>
              <a:t>I.D. injection of anti-</a:t>
            </a:r>
            <a:r>
              <a:rPr lang="en-US" altLang="en-US" dirty="0" err="1" smtClean="0">
                <a:latin typeface="Arial Narrow" pitchFamily="34" charset="0"/>
                <a:cs typeface="Arial" pitchFamily="34" charset="0"/>
              </a:rPr>
              <a:t>erythrogenic</a:t>
            </a:r>
            <a:r>
              <a:rPr lang="en-US" altLang="en-US" dirty="0" smtClean="0">
                <a:latin typeface="Arial Narrow" pitchFamily="34" charset="0"/>
                <a:cs typeface="Arial" pitchFamily="34" charset="0"/>
              </a:rPr>
              <a:t> toxin in </a:t>
            </a:r>
            <a:r>
              <a:rPr lang="en-US" altLang="en-US" dirty="0" err="1" smtClean="0">
                <a:latin typeface="Arial Narrow" pitchFamily="34" charset="0"/>
                <a:cs typeface="Arial" pitchFamily="34" charset="0"/>
              </a:rPr>
              <a:t>erythematous</a:t>
            </a:r>
            <a:r>
              <a:rPr lang="en-US" altLang="en-US" dirty="0" smtClean="0">
                <a:latin typeface="Arial Narrow" pitchFamily="34" charset="0"/>
                <a:cs typeface="Arial" pitchFamily="34" charset="0"/>
              </a:rPr>
              <a:t> area</a:t>
            </a:r>
          </a:p>
          <a:p>
            <a:pPr lvl="1" algn="just" eaLnBrk="1" hangingPunct="1"/>
            <a:r>
              <a:rPr lang="en-US" altLang="en-US" dirty="0" smtClean="0">
                <a:latin typeface="Arial Narrow" pitchFamily="34" charset="0"/>
                <a:cs typeface="Arial" pitchFamily="34" charset="0"/>
              </a:rPr>
              <a:t>Positive: Disappearance of the rash within 6-12 hours </a:t>
            </a:r>
            <a:endParaRPr lang="en-US" altLang="en-US" b="1" dirty="0" smtClean="0">
              <a:solidFill>
                <a:srgbClr val="002060"/>
              </a:solidFill>
              <a:latin typeface="Arial Narrow" pitchFamily="34" charset="0"/>
              <a:cs typeface="Arial" pitchFamily="34" charset="0"/>
            </a:endParaRPr>
          </a:p>
          <a:p>
            <a:pPr algn="just" eaLnBrk="1" hangingPunct="1"/>
            <a:r>
              <a:rPr lang="en-US" altLang="en-US" b="1" dirty="0" smtClean="0">
                <a:solidFill>
                  <a:srgbClr val="FF0000"/>
                </a:solidFill>
                <a:latin typeface="Arial Narrow" pitchFamily="34" charset="0"/>
                <a:cs typeface="Arial" pitchFamily="34" charset="0"/>
              </a:rPr>
              <a:t>Susceptibility to scarlet fever</a:t>
            </a:r>
          </a:p>
          <a:p>
            <a:pPr algn="just" eaLnBrk="1" hangingPunct="1"/>
            <a:r>
              <a:rPr lang="en-US" altLang="en-US" sz="2800" dirty="0" smtClean="0">
                <a:latin typeface="Arial Narrow" pitchFamily="34" charset="0"/>
                <a:cs typeface="Arial" pitchFamily="34" charset="0"/>
              </a:rPr>
              <a:t>This is done by the </a:t>
            </a:r>
            <a:r>
              <a:rPr lang="en-US" altLang="en-US" sz="2800" b="1" u="sng" dirty="0" smtClean="0">
                <a:solidFill>
                  <a:srgbClr val="FF0000"/>
                </a:solidFill>
                <a:latin typeface="Arial Narrow" pitchFamily="34" charset="0"/>
                <a:cs typeface="Arial" pitchFamily="34" charset="0"/>
              </a:rPr>
              <a:t>Dick Test </a:t>
            </a:r>
          </a:p>
          <a:p>
            <a:pPr lvl="1" algn="just" eaLnBrk="1" hangingPunct="1"/>
            <a:r>
              <a:rPr lang="en-US" altLang="en-US" dirty="0" smtClean="0">
                <a:latin typeface="Arial Narrow" pitchFamily="34" charset="0"/>
                <a:cs typeface="Arial" pitchFamily="34" charset="0"/>
              </a:rPr>
              <a:t>0.1 ml</a:t>
            </a:r>
            <a:r>
              <a:rPr lang="en-US" altLang="en-US" b="1" u="sng" dirty="0" smtClean="0">
                <a:solidFill>
                  <a:srgbClr val="7030A0"/>
                </a:solidFill>
                <a:latin typeface="Arial Narrow" pitchFamily="34" charset="0"/>
                <a:cs typeface="Arial" pitchFamily="34" charset="0"/>
              </a:rPr>
              <a:t> </a:t>
            </a:r>
            <a:r>
              <a:rPr lang="en-US" altLang="en-US" b="1" u="sng" dirty="0" err="1" smtClean="0">
                <a:solidFill>
                  <a:srgbClr val="7030A0"/>
                </a:solidFill>
                <a:latin typeface="Arial Narrow" pitchFamily="34" charset="0"/>
                <a:cs typeface="Arial" pitchFamily="34" charset="0"/>
              </a:rPr>
              <a:t>erythrogenic</a:t>
            </a:r>
            <a:r>
              <a:rPr lang="en-US" altLang="en-US" b="1" u="sng" dirty="0" smtClean="0">
                <a:solidFill>
                  <a:srgbClr val="7030A0"/>
                </a:solidFill>
                <a:latin typeface="Arial Narrow" pitchFamily="34" charset="0"/>
                <a:cs typeface="Arial" pitchFamily="34" charset="0"/>
              </a:rPr>
              <a:t> toxin</a:t>
            </a:r>
            <a:r>
              <a:rPr lang="en-US" altLang="en-US" dirty="0" smtClean="0">
                <a:latin typeface="Arial Narrow" pitchFamily="34" charset="0"/>
                <a:cs typeface="Arial" pitchFamily="34" charset="0"/>
              </a:rPr>
              <a:t> injected ID in one forearm (test)</a:t>
            </a:r>
          </a:p>
          <a:p>
            <a:pPr lvl="1" algn="just" eaLnBrk="1" hangingPunct="1"/>
            <a:r>
              <a:rPr lang="en-US" altLang="en-US" dirty="0" smtClean="0">
                <a:latin typeface="Arial Narrow" pitchFamily="34" charset="0"/>
                <a:cs typeface="Arial" pitchFamily="34" charset="0"/>
              </a:rPr>
              <a:t>The same dose of </a:t>
            </a:r>
            <a:r>
              <a:rPr lang="en-US" altLang="en-US" b="1" u="sng" dirty="0" smtClean="0">
                <a:solidFill>
                  <a:srgbClr val="7030A0"/>
                </a:solidFill>
                <a:latin typeface="Arial Narrow" pitchFamily="34" charset="0"/>
                <a:cs typeface="Arial" pitchFamily="34" charset="0"/>
              </a:rPr>
              <a:t>heated toxin </a:t>
            </a:r>
            <a:r>
              <a:rPr lang="en-US" altLang="en-US" dirty="0" smtClean="0">
                <a:latin typeface="Arial Narrow" pitchFamily="34" charset="0"/>
                <a:cs typeface="Arial" pitchFamily="34" charset="0"/>
              </a:rPr>
              <a:t>in the other forearm (control)</a:t>
            </a:r>
          </a:p>
        </p:txBody>
      </p:sp>
      <p:sp>
        <p:nvSpPr>
          <p:cNvPr id="51205" name="Footer Placeholder 7"/>
          <p:cNvSpPr>
            <a:spLocks noGrp="1"/>
          </p:cNvSpPr>
          <p:nvPr>
            <p:ph type="ftr" sz="quarter" idx="11"/>
          </p:nvPr>
        </p:nvSpPr>
        <p:spPr bwMode="auto">
          <a:noFill/>
          <a:ln>
            <a:miter lim="800000"/>
            <a:headEnd/>
            <a:tailEnd/>
          </a:ln>
        </p:spPr>
        <p:txBody>
          <a:bodyPr/>
          <a:lstStyle/>
          <a:p>
            <a:endParaRPr lang="ar-SA" altLang="en-US" smtClean="0"/>
          </a:p>
        </p:txBody>
      </p:sp>
      <p:sp>
        <p:nvSpPr>
          <p:cNvPr id="51206" name="Slide Number Placeholder 5"/>
          <p:cNvSpPr>
            <a:spLocks noGrp="1"/>
          </p:cNvSpPr>
          <p:nvPr>
            <p:ph type="sldNum" sz="quarter" idx="12"/>
          </p:nvPr>
        </p:nvSpPr>
        <p:spPr bwMode="auto">
          <a:noFill/>
          <a:ln>
            <a:miter lim="800000"/>
            <a:headEnd/>
            <a:tailEnd/>
          </a:ln>
        </p:spPr>
        <p:txBody>
          <a:bodyPr/>
          <a:lstStyle/>
          <a:p>
            <a:fld id="{7DB3A0C0-3793-42A3-A06E-06F9BCAD1D14}" type="slidenum">
              <a:rPr lang="ar-SA" altLang="en-US" smtClean="0"/>
              <a:pPr/>
              <a:t>96</a:t>
            </a:fld>
            <a:endParaRPr lang="en-US" altLang="en-US" smtClean="0"/>
          </a:p>
        </p:txBody>
      </p:sp>
      <p:graphicFrame>
        <p:nvGraphicFramePr>
          <p:cNvPr id="5" name="Table 4"/>
          <p:cNvGraphicFramePr>
            <a:graphicFrameLocks noGrp="1"/>
          </p:cNvGraphicFramePr>
          <p:nvPr/>
        </p:nvGraphicFramePr>
        <p:xfrm>
          <a:off x="838200" y="5105400"/>
          <a:ext cx="7467600" cy="1554378"/>
        </p:xfrm>
        <a:graphic>
          <a:graphicData uri="http://schemas.openxmlformats.org/drawingml/2006/table">
            <a:tbl>
              <a:tblPr rtl="1"/>
              <a:tblGrid>
                <a:gridCol w="2667000"/>
                <a:gridCol w="2590800"/>
                <a:gridCol w="2209800"/>
              </a:tblGrid>
              <a:tr h="5180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dirty="0" smtClean="0">
                          <a:ln>
                            <a:noFill/>
                          </a:ln>
                          <a:solidFill>
                            <a:srgbClr val="FFFFFF"/>
                          </a:solidFill>
                          <a:effectLst/>
                          <a:latin typeface="Arial Narrow" pitchFamily="34" charset="0"/>
                          <a:cs typeface="Arial" pitchFamily="34" charset="0"/>
                        </a:rPr>
                        <a:t>Dick negative</a:t>
                      </a:r>
                      <a:endParaRPr kumimoji="0" lang="ar-SA" altLang="en-US" sz="2800" b="1" i="0" u="none" strike="noStrike" cap="none" normalizeH="0" baseline="0" dirty="0" smtClean="0">
                        <a:ln>
                          <a:noFill/>
                        </a:ln>
                        <a:solidFill>
                          <a:srgbClr val="FFFFFF"/>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1" i="0" u="none" strike="noStrike" cap="none" normalizeH="0" baseline="0" smtClean="0">
                          <a:ln>
                            <a:noFill/>
                          </a:ln>
                          <a:solidFill>
                            <a:srgbClr val="FFFFFF"/>
                          </a:solidFill>
                          <a:effectLst/>
                          <a:latin typeface="Arial Narrow" pitchFamily="34" charset="0"/>
                          <a:cs typeface="Arial" pitchFamily="34" charset="0"/>
                        </a:rPr>
                        <a:t>Dick positive</a:t>
                      </a:r>
                      <a:endParaRPr kumimoji="0" lang="ar-SA" altLang="en-US" sz="2800" b="1" i="0" u="none" strike="noStrike" cap="none" normalizeH="0" baseline="0" smtClean="0">
                        <a:ln>
                          <a:noFill/>
                        </a:ln>
                        <a:solidFill>
                          <a:srgbClr val="FFFFFF"/>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ar-SA" altLang="en-US" sz="2800" b="1" i="0" u="none" strike="noStrike" cap="none" normalizeH="0" baseline="0" smtClean="0">
                        <a:ln>
                          <a:noFill/>
                        </a:ln>
                        <a:solidFill>
                          <a:srgbClr val="FFFFFF"/>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180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Narrow" pitchFamily="34" charset="0"/>
                          <a:cs typeface="Arial" pitchFamily="34" charset="0"/>
                        </a:rPr>
                        <a:t>No Rash</a:t>
                      </a:r>
                      <a:endParaRPr kumimoji="0" lang="ar-SA" altLang="en-US" sz="2800" b="0" i="0" u="none" strike="noStrike" cap="none" normalizeH="0" baseline="0" smtClean="0">
                        <a:ln>
                          <a:noFill/>
                        </a:ln>
                        <a:solidFill>
                          <a:srgbClr val="000000"/>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Narrow" pitchFamily="34" charset="0"/>
                          <a:cs typeface="Arial" pitchFamily="34" charset="0"/>
                        </a:rPr>
                        <a:t>Rash</a:t>
                      </a:r>
                      <a:endParaRPr kumimoji="0" lang="ar-SA" altLang="en-US" sz="2800" b="0" i="0" u="none" strike="noStrike" cap="none" normalizeH="0" baseline="0" smtClean="0">
                        <a:ln>
                          <a:noFill/>
                        </a:ln>
                        <a:solidFill>
                          <a:srgbClr val="000000"/>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rgbClr val="000000"/>
                          </a:solidFill>
                          <a:effectLst/>
                          <a:latin typeface="Arial Narrow" pitchFamily="34" charset="0"/>
                          <a:cs typeface="Arial" pitchFamily="34" charset="0"/>
                        </a:rPr>
                        <a:t>Test</a:t>
                      </a:r>
                      <a:endParaRPr kumimoji="0" lang="ar-SA" altLang="en-US" sz="2800" b="0" i="0" u="none" strike="noStrike" cap="none" normalizeH="0" baseline="0" dirty="0" smtClean="0">
                        <a:ln>
                          <a:noFill/>
                        </a:ln>
                        <a:solidFill>
                          <a:srgbClr val="000000"/>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51805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Narrow" pitchFamily="34" charset="0"/>
                          <a:cs typeface="Arial" pitchFamily="34" charset="0"/>
                        </a:rPr>
                        <a:t>No Rash</a:t>
                      </a:r>
                      <a:endParaRPr kumimoji="0" lang="ar-SA" altLang="en-US" sz="2800" b="0" i="0" u="none" strike="noStrike" cap="none" normalizeH="0" baseline="0" smtClean="0">
                        <a:ln>
                          <a:noFill/>
                        </a:ln>
                        <a:solidFill>
                          <a:srgbClr val="000000"/>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rgbClr val="000000"/>
                          </a:solidFill>
                          <a:effectLst/>
                          <a:latin typeface="Arial Narrow" pitchFamily="34" charset="0"/>
                          <a:cs typeface="Arial" pitchFamily="34" charset="0"/>
                        </a:rPr>
                        <a:t>No Rash</a:t>
                      </a:r>
                      <a:endParaRPr kumimoji="0" lang="ar-SA" altLang="en-US" sz="2800" b="0" i="0" u="none" strike="noStrike" cap="none" normalizeH="0" baseline="0" smtClean="0">
                        <a:ln>
                          <a:noFill/>
                        </a:ln>
                        <a:solidFill>
                          <a:srgbClr val="000000"/>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rgbClr val="000000"/>
                          </a:solidFill>
                          <a:effectLst/>
                          <a:latin typeface="Arial Narrow" pitchFamily="34" charset="0"/>
                          <a:cs typeface="Arial" pitchFamily="34" charset="0"/>
                        </a:rPr>
                        <a:t>Control</a:t>
                      </a:r>
                      <a:endParaRPr kumimoji="0" lang="ar-SA" altLang="en-US" sz="2800" b="0" i="0" u="none" strike="noStrike" cap="none" normalizeH="0" baseline="0" dirty="0" smtClean="0">
                        <a:ln>
                          <a:noFill/>
                        </a:ln>
                        <a:solidFill>
                          <a:srgbClr val="000000"/>
                        </a:solidFill>
                        <a:effectLst/>
                        <a:latin typeface="Arial Narrow" pitchFamily="34" charset="0"/>
                        <a:cs typeface="Arial" pitchFamily="34" charset="0"/>
                      </a:endParaRPr>
                    </a:p>
                  </a:txBody>
                  <a:tcPr marT="45703" marB="45703"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115888"/>
            <a:ext cx="8229600" cy="630237"/>
          </a:xfrm>
        </p:spPr>
        <p:txBody>
          <a:bodyPr/>
          <a:lstStyle/>
          <a:p>
            <a:pPr marL="342900" indent="-342900" eaLnBrk="1" hangingPunct="1">
              <a:lnSpc>
                <a:spcPct val="80000"/>
              </a:lnSpc>
            </a:pPr>
            <a:r>
              <a:rPr lang="en-US" altLang="en-US" sz="4800" b="1" dirty="0" smtClean="0">
                <a:solidFill>
                  <a:srgbClr val="002060"/>
                </a:solidFill>
                <a:latin typeface="Arial Narrow" pitchFamily="34" charset="0"/>
                <a:cs typeface="Arial" pitchFamily="34" charset="0"/>
              </a:rPr>
              <a:t>Puerperal Sepsis</a:t>
            </a:r>
          </a:p>
        </p:txBody>
      </p:sp>
      <p:sp>
        <p:nvSpPr>
          <p:cNvPr id="52227" name="Rectangle 3"/>
          <p:cNvSpPr>
            <a:spLocks noGrp="1" noChangeArrowheads="1"/>
          </p:cNvSpPr>
          <p:nvPr>
            <p:ph idx="1"/>
          </p:nvPr>
        </p:nvSpPr>
        <p:spPr>
          <a:xfrm>
            <a:off x="152400" y="644525"/>
            <a:ext cx="8839199" cy="5832475"/>
          </a:xfrm>
        </p:spPr>
        <p:txBody>
          <a:bodyPr/>
          <a:lstStyle/>
          <a:p>
            <a:pPr algn="just" eaLnBrk="1" hangingPunct="1"/>
            <a:r>
              <a:rPr lang="en-US" altLang="en-US" b="1" dirty="0" smtClean="0">
                <a:solidFill>
                  <a:srgbClr val="FF0000"/>
                </a:solidFill>
                <a:latin typeface="Arial Narrow" pitchFamily="34" charset="0"/>
                <a:cs typeface="Arial" pitchFamily="34" charset="0"/>
              </a:rPr>
              <a:t>Clinical Picture</a:t>
            </a:r>
          </a:p>
          <a:p>
            <a:pPr algn="just" eaLnBrk="1" hangingPunct="1"/>
            <a:r>
              <a:rPr lang="en-US" altLang="en-US" dirty="0" smtClean="0">
                <a:latin typeface="Arial Narrow" pitchFamily="34" charset="0"/>
                <a:cs typeface="Arial" pitchFamily="34" charset="0"/>
              </a:rPr>
              <a:t>Fever following labor or septic abortion accompanied with foul smelling uterine discharge</a:t>
            </a:r>
          </a:p>
          <a:p>
            <a:pPr algn="just" eaLnBrk="1" hangingPunct="1"/>
            <a:r>
              <a:rPr lang="en-US" altLang="en-US" dirty="0" smtClean="0">
                <a:latin typeface="Arial Narrow" pitchFamily="34" charset="0"/>
                <a:cs typeface="Arial" pitchFamily="34" charset="0"/>
              </a:rPr>
              <a:t>The disease is always accompanied by </a:t>
            </a:r>
            <a:r>
              <a:rPr lang="en-US" altLang="en-US" dirty="0" err="1" smtClean="0">
                <a:latin typeface="Arial Narrow" pitchFamily="34" charset="0"/>
                <a:cs typeface="Arial" pitchFamily="34" charset="0"/>
              </a:rPr>
              <a:t>bacteremia</a:t>
            </a:r>
            <a:endParaRPr lang="en-US" altLang="en-US" dirty="0" smtClean="0">
              <a:latin typeface="Arial Narrow" pitchFamily="34" charset="0"/>
              <a:cs typeface="Arial" pitchFamily="34" charset="0"/>
            </a:endParaRPr>
          </a:p>
          <a:p>
            <a:pPr algn="just" eaLnBrk="1" hangingPunct="1"/>
            <a:r>
              <a:rPr lang="en-US" altLang="en-US" b="1" dirty="0" smtClean="0">
                <a:solidFill>
                  <a:srgbClr val="FF0000"/>
                </a:solidFill>
                <a:latin typeface="Arial Narrow" pitchFamily="34" charset="0"/>
                <a:cs typeface="Arial" pitchFamily="34" charset="0"/>
              </a:rPr>
              <a:t>Way of infection</a:t>
            </a:r>
            <a:r>
              <a:rPr lang="en-US" altLang="en-US" dirty="0" smtClean="0">
                <a:solidFill>
                  <a:srgbClr val="FF0000"/>
                </a:solidFill>
                <a:latin typeface="Arial Narrow" pitchFamily="34" charset="0"/>
                <a:cs typeface="Arial" pitchFamily="34" charset="0"/>
              </a:rPr>
              <a:t>:</a:t>
            </a:r>
          </a:p>
          <a:p>
            <a:pPr algn="just" eaLnBrk="1" hangingPunct="1"/>
            <a:r>
              <a:rPr lang="en-US" altLang="en-US" sz="3600" b="1" dirty="0" smtClean="0">
                <a:solidFill>
                  <a:srgbClr val="7030A0"/>
                </a:solidFill>
                <a:latin typeface="Arial Narrow" pitchFamily="34" charset="0"/>
                <a:cs typeface="Arial" pitchFamily="34" charset="0"/>
              </a:rPr>
              <a:t>Endogenous</a:t>
            </a:r>
            <a:r>
              <a:rPr lang="en-US" altLang="en-US" sz="3600" dirty="0" smtClean="0">
                <a:solidFill>
                  <a:srgbClr val="7030A0"/>
                </a:solidFill>
                <a:latin typeface="Arial Narrow" pitchFamily="34" charset="0"/>
                <a:cs typeface="Arial" pitchFamily="34" charset="0"/>
              </a:rPr>
              <a:t>-</a:t>
            </a:r>
            <a:r>
              <a:rPr lang="en-US" altLang="en-US" sz="3200" dirty="0" smtClean="0">
                <a:latin typeface="Arial Narrow" pitchFamily="34" charset="0"/>
                <a:cs typeface="Arial" pitchFamily="34" charset="0"/>
              </a:rPr>
              <a:t>Her throat and flora in the vagina </a:t>
            </a:r>
          </a:p>
          <a:p>
            <a:pPr lvl="1" algn="just" eaLnBrk="1" hangingPunct="1"/>
            <a:r>
              <a:rPr lang="en-US" altLang="en-US" sz="3200" b="1" dirty="0" smtClean="0">
                <a:solidFill>
                  <a:srgbClr val="7030A0"/>
                </a:solidFill>
                <a:latin typeface="Arial Narrow" pitchFamily="34" charset="0"/>
                <a:cs typeface="Arial" pitchFamily="34" charset="0"/>
              </a:rPr>
              <a:t>Exogenous</a:t>
            </a:r>
            <a:r>
              <a:rPr lang="en-US" altLang="en-US" sz="3200" dirty="0" smtClean="0">
                <a:solidFill>
                  <a:srgbClr val="7030A0"/>
                </a:solidFill>
                <a:latin typeface="Arial Narrow" pitchFamily="34" charset="0"/>
                <a:cs typeface="Arial" pitchFamily="34" charset="0"/>
              </a:rPr>
              <a:t>-</a:t>
            </a:r>
            <a:r>
              <a:rPr lang="en-US" altLang="en-US" sz="3100" dirty="0" smtClean="0">
                <a:latin typeface="Arial Narrow" pitchFamily="34" charset="0"/>
                <a:cs typeface="Arial" pitchFamily="34" charset="0"/>
              </a:rPr>
              <a:t>Droplet coming from medical staph, instruments, gloves</a:t>
            </a:r>
          </a:p>
          <a:p>
            <a:pPr algn="just" eaLnBrk="1" hangingPunct="1"/>
            <a:r>
              <a:rPr lang="en-US" altLang="en-US" b="1" dirty="0" smtClean="0">
                <a:solidFill>
                  <a:srgbClr val="FF0000"/>
                </a:solidFill>
                <a:latin typeface="Arial Narrow" pitchFamily="34" charset="0"/>
                <a:cs typeface="Arial" pitchFamily="34" charset="0"/>
              </a:rPr>
              <a:t>Diagnosis </a:t>
            </a:r>
          </a:p>
          <a:p>
            <a:pPr lvl="1" algn="just" eaLnBrk="1" hangingPunct="1"/>
            <a:r>
              <a:rPr lang="en-US" altLang="en-US" sz="3200" dirty="0" smtClean="0">
                <a:latin typeface="Arial Narrow" pitchFamily="34" charset="0"/>
                <a:cs typeface="Arial" pitchFamily="34" charset="0"/>
              </a:rPr>
              <a:t>Uterine swab and Blood culture </a:t>
            </a:r>
          </a:p>
        </p:txBody>
      </p:sp>
      <p:sp>
        <p:nvSpPr>
          <p:cNvPr id="52229"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2230" name="Slide Number Placeholder 3"/>
          <p:cNvSpPr>
            <a:spLocks noGrp="1"/>
          </p:cNvSpPr>
          <p:nvPr>
            <p:ph type="sldNum" sz="quarter" idx="12"/>
          </p:nvPr>
        </p:nvSpPr>
        <p:spPr bwMode="auto">
          <a:noFill/>
          <a:ln>
            <a:miter lim="800000"/>
            <a:headEnd/>
            <a:tailEnd/>
          </a:ln>
        </p:spPr>
        <p:txBody>
          <a:bodyPr/>
          <a:lstStyle/>
          <a:p>
            <a:fld id="{C0147778-0278-458C-964E-E04068D89E3B}" type="slidenum">
              <a:rPr lang="ar-SA" altLang="en-US" smtClean="0"/>
              <a:pPr/>
              <a:t>97</a:t>
            </a:fld>
            <a:endParaRPr lang="en-US" altLang="en-US"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457200" y="360363"/>
            <a:ext cx="8075613" cy="630237"/>
          </a:xfrm>
        </p:spPr>
        <p:txBody>
          <a:bodyPr/>
          <a:lstStyle/>
          <a:p>
            <a:pPr eaLnBrk="1" hangingPunct="1"/>
            <a:r>
              <a:rPr lang="en-US" altLang="en-US" sz="4800" b="1" dirty="0" smtClean="0">
                <a:solidFill>
                  <a:srgbClr val="002060"/>
                </a:solidFill>
                <a:latin typeface="Arial Narrow" pitchFamily="34" charset="0"/>
              </a:rPr>
              <a:t>Post-streptococcal diseases</a:t>
            </a:r>
            <a:endParaRPr lang="ar-SA" altLang="en-US" sz="4800" dirty="0" smtClean="0">
              <a:solidFill>
                <a:srgbClr val="002060"/>
              </a:solidFill>
              <a:latin typeface="Arial Narrow" pitchFamily="34" charset="0"/>
            </a:endParaRPr>
          </a:p>
        </p:txBody>
      </p:sp>
      <p:sp>
        <p:nvSpPr>
          <p:cNvPr id="53251" name="Content Placeholder 2"/>
          <p:cNvSpPr>
            <a:spLocks noGrp="1"/>
          </p:cNvSpPr>
          <p:nvPr>
            <p:ph idx="1"/>
          </p:nvPr>
        </p:nvSpPr>
        <p:spPr>
          <a:xfrm>
            <a:off x="457200" y="989013"/>
            <a:ext cx="8291513" cy="5640387"/>
          </a:xfrm>
        </p:spPr>
        <p:txBody>
          <a:bodyPr/>
          <a:lstStyle/>
          <a:p>
            <a:pPr algn="just" eaLnBrk="1" hangingPunct="1">
              <a:lnSpc>
                <a:spcPct val="150000"/>
              </a:lnSpc>
              <a:buFont typeface="Courier New" pitchFamily="49" charset="0"/>
              <a:buChar char="o"/>
            </a:pPr>
            <a:r>
              <a:rPr lang="en-US" altLang="en-US" sz="3000" dirty="0" smtClean="0">
                <a:latin typeface="Arial Narrow" pitchFamily="34" charset="0"/>
              </a:rPr>
              <a:t>Rheumatic fever and Acute </a:t>
            </a:r>
            <a:r>
              <a:rPr lang="en-US" altLang="en-US" sz="3000" dirty="0" err="1" smtClean="0">
                <a:latin typeface="Arial Narrow" pitchFamily="34" charset="0"/>
              </a:rPr>
              <a:t>glomerularnephritis</a:t>
            </a:r>
            <a:r>
              <a:rPr lang="en-US" altLang="en-US" sz="3000" dirty="0" smtClean="0">
                <a:latin typeface="Arial Narrow" pitchFamily="34" charset="0"/>
              </a:rPr>
              <a:t> (AGN)</a:t>
            </a:r>
          </a:p>
          <a:p>
            <a:pPr algn="just" eaLnBrk="1" hangingPunct="1">
              <a:lnSpc>
                <a:spcPct val="150000"/>
              </a:lnSpc>
              <a:buFont typeface="Courier New" pitchFamily="49" charset="0"/>
              <a:buChar char="o"/>
            </a:pPr>
            <a:r>
              <a:rPr lang="en-US" altLang="en-US" sz="3000" dirty="0" smtClean="0">
                <a:latin typeface="Arial Narrow" pitchFamily="34" charset="0"/>
              </a:rPr>
              <a:t>Life threatening inflammatory diseases</a:t>
            </a:r>
          </a:p>
          <a:p>
            <a:pPr algn="just" eaLnBrk="1" hangingPunct="1">
              <a:lnSpc>
                <a:spcPct val="150000"/>
              </a:lnSpc>
              <a:buFont typeface="Courier New" pitchFamily="49" charset="0"/>
              <a:buChar char="o"/>
            </a:pPr>
            <a:r>
              <a:rPr lang="en-US" altLang="en-US" sz="3000" dirty="0" smtClean="0">
                <a:latin typeface="Arial Narrow" pitchFamily="34" charset="0"/>
              </a:rPr>
              <a:t>These diseases are not due to the direct effect of bacteria but due to hypersensitivity response</a:t>
            </a:r>
          </a:p>
          <a:p>
            <a:pPr algn="just" eaLnBrk="1" hangingPunct="1">
              <a:lnSpc>
                <a:spcPct val="150000"/>
              </a:lnSpc>
              <a:buFont typeface="Courier New" pitchFamily="49" charset="0"/>
              <a:buChar char="o"/>
            </a:pPr>
            <a:r>
              <a:rPr lang="en-US" altLang="en-US" sz="3000" dirty="0" smtClean="0">
                <a:latin typeface="Arial Narrow" pitchFamily="34" charset="0"/>
              </a:rPr>
              <a:t>About 2-4 weeks after acute GAS infection</a:t>
            </a:r>
          </a:p>
          <a:p>
            <a:pPr algn="just" eaLnBrk="1" hangingPunct="1">
              <a:lnSpc>
                <a:spcPct val="150000"/>
              </a:lnSpc>
              <a:buFont typeface="Courier New" pitchFamily="49" charset="0"/>
              <a:buChar char="o"/>
            </a:pPr>
            <a:r>
              <a:rPr lang="en-US" altLang="en-US" sz="3000" dirty="0" smtClean="0">
                <a:latin typeface="Arial Narrow" pitchFamily="34" charset="0"/>
              </a:rPr>
              <a:t>Nephritis is commonly preceded by infection of the skin</a:t>
            </a:r>
          </a:p>
          <a:p>
            <a:pPr algn="just" eaLnBrk="1" hangingPunct="1">
              <a:lnSpc>
                <a:spcPct val="150000"/>
              </a:lnSpc>
              <a:buFont typeface="Courier New" pitchFamily="49" charset="0"/>
              <a:buChar char="o"/>
            </a:pPr>
            <a:r>
              <a:rPr lang="en-US" altLang="en-US" sz="3000" dirty="0" smtClean="0">
                <a:latin typeface="Arial Narrow" pitchFamily="34" charset="0"/>
              </a:rPr>
              <a:t>Rheumatic fever is commonly preceded by pharyngitis</a:t>
            </a:r>
          </a:p>
        </p:txBody>
      </p:sp>
      <p:sp>
        <p:nvSpPr>
          <p:cNvPr id="53253"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3254" name="Slide Number Placeholder 3"/>
          <p:cNvSpPr>
            <a:spLocks noGrp="1"/>
          </p:cNvSpPr>
          <p:nvPr>
            <p:ph type="sldNum" sz="quarter" idx="12"/>
          </p:nvPr>
        </p:nvSpPr>
        <p:spPr bwMode="auto">
          <a:noFill/>
          <a:ln>
            <a:miter lim="800000"/>
            <a:headEnd/>
            <a:tailEnd/>
          </a:ln>
        </p:spPr>
        <p:txBody>
          <a:bodyPr/>
          <a:lstStyle/>
          <a:p>
            <a:fld id="{54E9E16A-D918-4266-8025-5AB1FC57675A}" type="slidenum">
              <a:rPr lang="ar-SA" altLang="en-US" smtClean="0"/>
              <a:pPr/>
              <a:t>98</a:t>
            </a:fld>
            <a:endParaRPr lang="en-US" altLang="en-US" smtClean="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57200" y="188913"/>
            <a:ext cx="8075613" cy="630237"/>
          </a:xfrm>
        </p:spPr>
        <p:txBody>
          <a:bodyPr/>
          <a:lstStyle/>
          <a:p>
            <a:pPr eaLnBrk="1" hangingPunct="1"/>
            <a:r>
              <a:rPr lang="en-US" altLang="en-US" sz="4800" b="1" dirty="0" smtClean="0">
                <a:solidFill>
                  <a:srgbClr val="002060"/>
                </a:solidFill>
              </a:rPr>
              <a:t>A. Rheumatic fever</a:t>
            </a:r>
            <a:endParaRPr lang="ar-SA" altLang="en-US" sz="4800" dirty="0" smtClean="0">
              <a:solidFill>
                <a:srgbClr val="002060"/>
              </a:solidFill>
            </a:endParaRPr>
          </a:p>
        </p:txBody>
      </p:sp>
      <p:sp>
        <p:nvSpPr>
          <p:cNvPr id="54275" name="Content Placeholder 2"/>
          <p:cNvSpPr>
            <a:spLocks noGrp="1"/>
          </p:cNvSpPr>
          <p:nvPr>
            <p:ph idx="1"/>
          </p:nvPr>
        </p:nvSpPr>
        <p:spPr>
          <a:xfrm>
            <a:off x="250825" y="893763"/>
            <a:ext cx="8820150" cy="5735637"/>
          </a:xfrm>
        </p:spPr>
        <p:txBody>
          <a:bodyPr/>
          <a:lstStyle/>
          <a:p>
            <a:pPr algn="just" eaLnBrk="1" hangingPunct="1">
              <a:lnSpc>
                <a:spcPts val="3800"/>
              </a:lnSpc>
            </a:pPr>
            <a:r>
              <a:rPr lang="en-US" altLang="en-US" sz="2800" dirty="0" smtClean="0">
                <a:latin typeface="Arial Narrow" pitchFamily="34" charset="0"/>
              </a:rPr>
              <a:t>Early termination of throat infections with penicillin decreases the incidence of rheumatic fever</a:t>
            </a:r>
          </a:p>
          <a:p>
            <a:pPr algn="just" eaLnBrk="1" hangingPunct="1">
              <a:lnSpc>
                <a:spcPts val="3800"/>
              </a:lnSpc>
            </a:pPr>
            <a:r>
              <a:rPr lang="en-US" altLang="en-US" sz="2800" dirty="0" smtClean="0">
                <a:latin typeface="Arial Narrow" pitchFamily="34" charset="0"/>
              </a:rPr>
              <a:t>Affecting primarily the heart valves and muscle and joints</a:t>
            </a:r>
          </a:p>
          <a:p>
            <a:pPr algn="just" eaLnBrk="1" hangingPunct="1">
              <a:lnSpc>
                <a:spcPts val="3800"/>
              </a:lnSpc>
            </a:pPr>
            <a:r>
              <a:rPr lang="en-US" altLang="en-US" sz="2800" dirty="0" smtClean="0">
                <a:latin typeface="Arial Narrow" pitchFamily="34" charset="0"/>
              </a:rPr>
              <a:t>Certain M proteins are considered </a:t>
            </a:r>
            <a:r>
              <a:rPr lang="en-US" altLang="en-US" sz="2800" dirty="0" err="1" smtClean="0">
                <a:latin typeface="Arial Narrow" pitchFamily="34" charset="0"/>
              </a:rPr>
              <a:t>rheumatogenic</a:t>
            </a:r>
            <a:r>
              <a:rPr lang="en-US" altLang="en-US" sz="2800" dirty="0" smtClean="0">
                <a:latin typeface="Arial Narrow" pitchFamily="34" charset="0"/>
              </a:rPr>
              <a:t> </a:t>
            </a:r>
          </a:p>
          <a:p>
            <a:pPr algn="just" eaLnBrk="1" hangingPunct="1">
              <a:lnSpc>
                <a:spcPts val="3800"/>
              </a:lnSpc>
            </a:pPr>
            <a:r>
              <a:rPr lang="en-US" altLang="en-US" sz="2800" dirty="0" smtClean="0">
                <a:latin typeface="Arial Narrow" pitchFamily="34" charset="0"/>
              </a:rPr>
              <a:t>Cross-reacts with heart tissue antigens leading to autoimmunity</a:t>
            </a:r>
          </a:p>
          <a:p>
            <a:pPr algn="just" eaLnBrk="1" hangingPunct="1">
              <a:lnSpc>
                <a:spcPts val="3800"/>
              </a:lnSpc>
            </a:pPr>
            <a:r>
              <a:rPr lang="en-US" altLang="en-US" sz="2800" dirty="0" smtClean="0">
                <a:latin typeface="Arial Narrow" pitchFamily="34" charset="0"/>
              </a:rPr>
              <a:t>Fever, migratory </a:t>
            </a:r>
            <a:r>
              <a:rPr lang="en-US" altLang="en-US" sz="2800" dirty="0" err="1" smtClean="0">
                <a:latin typeface="Arial Narrow" pitchFamily="34" charset="0"/>
              </a:rPr>
              <a:t>polyarithritis</a:t>
            </a:r>
            <a:r>
              <a:rPr lang="en-US" altLang="en-US" sz="2800" dirty="0" smtClean="0">
                <a:latin typeface="Arial Narrow" pitchFamily="34" charset="0"/>
              </a:rPr>
              <a:t>, </a:t>
            </a:r>
            <a:r>
              <a:rPr lang="en-US" altLang="en-US" sz="2800" dirty="0" err="1" smtClean="0">
                <a:latin typeface="Arial Narrow" pitchFamily="34" charset="0"/>
              </a:rPr>
              <a:t>carditis</a:t>
            </a:r>
            <a:r>
              <a:rPr lang="en-US" altLang="en-US" sz="2800" dirty="0" smtClean="0">
                <a:latin typeface="Arial Narrow" pitchFamily="34" charset="0"/>
              </a:rPr>
              <a:t> </a:t>
            </a:r>
          </a:p>
          <a:p>
            <a:pPr algn="just" eaLnBrk="1" hangingPunct="1">
              <a:lnSpc>
                <a:spcPts val="3800"/>
              </a:lnSpc>
            </a:pPr>
            <a:r>
              <a:rPr lang="en-US" altLang="en-US" sz="2800" dirty="0" err="1" smtClean="0">
                <a:latin typeface="Arial Narrow" pitchFamily="34" charset="0"/>
              </a:rPr>
              <a:t>Carditits</a:t>
            </a:r>
            <a:r>
              <a:rPr lang="en-US" altLang="en-US" sz="2800" dirty="0" smtClean="0">
                <a:latin typeface="Arial Narrow" pitchFamily="34" charset="0"/>
              </a:rPr>
              <a:t> damages </a:t>
            </a:r>
            <a:r>
              <a:rPr lang="en-US" altLang="en-US" sz="2800" dirty="0" err="1" smtClean="0">
                <a:latin typeface="Arial Narrow" pitchFamily="34" charset="0"/>
              </a:rPr>
              <a:t>Myo</a:t>
            </a:r>
            <a:r>
              <a:rPr lang="en-US" altLang="en-US" sz="2800" dirty="0" smtClean="0">
                <a:latin typeface="Arial Narrow" pitchFamily="34" charset="0"/>
              </a:rPr>
              <a:t>- and </a:t>
            </a:r>
            <a:r>
              <a:rPr lang="en-US" altLang="en-US" sz="2800" dirty="0" err="1" smtClean="0">
                <a:latin typeface="Arial Narrow" pitchFamily="34" charset="0"/>
              </a:rPr>
              <a:t>endo-cardial</a:t>
            </a:r>
            <a:r>
              <a:rPr lang="en-US" altLang="en-US" sz="2800" dirty="0" smtClean="0">
                <a:latin typeface="Arial Narrow" pitchFamily="34" charset="0"/>
              </a:rPr>
              <a:t> especially mitral and aortic valves</a:t>
            </a:r>
          </a:p>
          <a:p>
            <a:pPr algn="just" eaLnBrk="1" hangingPunct="1">
              <a:lnSpc>
                <a:spcPts val="3800"/>
              </a:lnSpc>
            </a:pPr>
            <a:r>
              <a:rPr lang="en-US" altLang="en-US" sz="2800" dirty="0" smtClean="0">
                <a:latin typeface="Arial Narrow" pitchFamily="34" charset="0"/>
              </a:rPr>
              <a:t>Marked reactivated by recurrent infection</a:t>
            </a:r>
          </a:p>
          <a:p>
            <a:pPr algn="just" eaLnBrk="1" hangingPunct="1">
              <a:lnSpc>
                <a:spcPts val="3800"/>
              </a:lnSpc>
            </a:pPr>
            <a:r>
              <a:rPr lang="en-US" altLang="en-US" sz="2800" dirty="0" smtClean="0">
                <a:latin typeface="Arial Narrow" pitchFamily="34" charset="0"/>
              </a:rPr>
              <a:t>Protection from recurrent by prophylaxis penicillin administration</a:t>
            </a:r>
            <a:endParaRPr lang="ar-SA" altLang="en-US" sz="2800" dirty="0" smtClean="0">
              <a:latin typeface="Arial Narrow" pitchFamily="34" charset="0"/>
            </a:endParaRPr>
          </a:p>
        </p:txBody>
      </p:sp>
      <p:sp>
        <p:nvSpPr>
          <p:cNvPr id="54277" name="Footer Placeholder 5"/>
          <p:cNvSpPr>
            <a:spLocks noGrp="1"/>
          </p:cNvSpPr>
          <p:nvPr>
            <p:ph type="ftr" sz="quarter" idx="11"/>
          </p:nvPr>
        </p:nvSpPr>
        <p:spPr bwMode="auto">
          <a:noFill/>
          <a:ln>
            <a:miter lim="800000"/>
            <a:headEnd/>
            <a:tailEnd/>
          </a:ln>
        </p:spPr>
        <p:txBody>
          <a:bodyPr/>
          <a:lstStyle/>
          <a:p>
            <a:endParaRPr lang="ar-SA" altLang="en-US" smtClean="0"/>
          </a:p>
        </p:txBody>
      </p:sp>
      <p:sp>
        <p:nvSpPr>
          <p:cNvPr id="54278" name="Slide Number Placeholder 3"/>
          <p:cNvSpPr>
            <a:spLocks noGrp="1"/>
          </p:cNvSpPr>
          <p:nvPr>
            <p:ph type="sldNum" sz="quarter" idx="12"/>
          </p:nvPr>
        </p:nvSpPr>
        <p:spPr bwMode="auto">
          <a:noFill/>
          <a:ln>
            <a:miter lim="800000"/>
            <a:headEnd/>
            <a:tailEnd/>
          </a:ln>
        </p:spPr>
        <p:txBody>
          <a:bodyPr/>
          <a:lstStyle/>
          <a:p>
            <a:fld id="{19C7DFFB-4366-4454-BCEB-18C03FECCF43}" type="slidenum">
              <a:rPr lang="ar-SA" altLang="en-US" smtClean="0"/>
              <a:pPr/>
              <a:t>99</a:t>
            </a:fld>
            <a:endParaRPr lang="en-US" altLang="en-US"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Calibri"/>
      </a:majorFont>
      <a:minorFont>
        <a:latin typeface="Calibri"/>
        <a:ea typeface=""/>
        <a:cs typeface="Calibri"/>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7172</TotalTime>
  <Words>29136</Words>
  <Application>Microsoft Office PowerPoint</Application>
  <PresentationFormat>On-screen Show (4:3)</PresentationFormat>
  <Paragraphs>5014</Paragraphs>
  <Slides>450</Slides>
  <Notes>63</Notes>
  <HiddenSlides>0</HiddenSlides>
  <MMClips>0</MMClips>
  <ScaleCrop>false</ScaleCrop>
  <HeadingPairs>
    <vt:vector size="4" baseType="variant">
      <vt:variant>
        <vt:lpstr>Theme</vt:lpstr>
      </vt:variant>
      <vt:variant>
        <vt:i4>1</vt:i4>
      </vt:variant>
      <vt:variant>
        <vt:lpstr>Slide Titles</vt:lpstr>
      </vt:variant>
      <vt:variant>
        <vt:i4>450</vt:i4>
      </vt:variant>
    </vt:vector>
  </HeadingPairs>
  <TitlesOfParts>
    <vt:vector size="451" baseType="lpstr">
      <vt:lpstr>Office Theme</vt:lpstr>
      <vt:lpstr>PHT313</vt:lpstr>
      <vt:lpstr>PowerPoint Presentation</vt:lpstr>
      <vt:lpstr>Introduction Host-Parasite Relationship</vt:lpstr>
      <vt:lpstr>Introduction</vt:lpstr>
      <vt:lpstr>ECOLOGICAL RELATIONSHIPS</vt:lpstr>
      <vt:lpstr>Microorganism</vt:lpstr>
      <vt:lpstr>PowerPoint Presentation</vt:lpstr>
      <vt:lpstr>Important normal flora</vt:lpstr>
      <vt:lpstr>PowerPoint Presentation</vt:lpstr>
      <vt:lpstr>Factors affecting diseases </vt:lpstr>
      <vt:lpstr>Microbial Factors</vt:lpstr>
      <vt:lpstr>Virulence Factors</vt:lpstr>
      <vt:lpstr>Virulence Factors</vt:lpstr>
      <vt:lpstr>Virulence Factors</vt:lpstr>
      <vt:lpstr>Virulence Factors</vt:lpstr>
      <vt:lpstr>Virulence Factors</vt:lpstr>
      <vt:lpstr>Steps in the Pathogenesis of Infectious Diseases</vt:lpstr>
      <vt:lpstr>Portal of Entry</vt:lpstr>
      <vt:lpstr>Mechanism of Pathogenicity (Infectivity and Toxicity)</vt:lpstr>
      <vt:lpstr>Mechanism of Pathogenicity Invasiveness </vt:lpstr>
      <vt:lpstr>Mechanism of Pathogenicity </vt:lpstr>
      <vt:lpstr>Mechanism of Pathogenicity</vt:lpstr>
      <vt:lpstr>Mechanism of Pathogenicity</vt:lpstr>
      <vt:lpstr>Mechanism of Pathogenicity</vt:lpstr>
      <vt:lpstr>Mechanism of Pathogenicity</vt:lpstr>
      <vt:lpstr>PowerPoint Presentation</vt:lpstr>
      <vt:lpstr>Replication cycle of Rickettsia</vt:lpstr>
      <vt:lpstr>Replication of C. burnetii </vt:lpstr>
      <vt:lpstr>Mechanism of Pathogenicity</vt:lpstr>
      <vt:lpstr>PowerPoint Presentation</vt:lpstr>
      <vt:lpstr>Toxin</vt:lpstr>
      <vt:lpstr>A. Exotoxins</vt:lpstr>
      <vt:lpstr>A. Exotoxins</vt:lpstr>
      <vt:lpstr>A. Exotoxins</vt:lpstr>
      <vt:lpstr>B. Endotoxins (Pyrogen)</vt:lpstr>
      <vt:lpstr>INFECTION vs. DISEASE</vt:lpstr>
      <vt:lpstr>INFECTIOUS VS. NONINFECTIOUS DISEASES</vt:lpstr>
      <vt:lpstr>INFECTIOUS VS. NONINFECTIOUS DISEASES</vt:lpstr>
      <vt:lpstr>INFECTIOUS DISEASES</vt:lpstr>
      <vt:lpstr>EPIDEMIOLOGY</vt:lpstr>
      <vt:lpstr>The Severity or Duration of a Disease</vt:lpstr>
      <vt:lpstr>PowerPoint Presentation</vt:lpstr>
      <vt:lpstr>PowerPoint Presentation</vt:lpstr>
      <vt:lpstr>PowerPoint Presentation</vt:lpstr>
      <vt:lpstr>I. Source (Reservoir) </vt:lpstr>
      <vt:lpstr>PowerPoint Presentation</vt:lpstr>
      <vt:lpstr>Classification of carriers A) According to type</vt:lpstr>
      <vt:lpstr>Classification of carriers B) According to duration</vt:lpstr>
      <vt:lpstr>Source (Reservoir) </vt:lpstr>
      <vt:lpstr>Source (Reservoir) :</vt:lpstr>
      <vt:lpstr>II. Modes of Transmission</vt:lpstr>
      <vt:lpstr>Modes of Transmission</vt:lpstr>
      <vt:lpstr>III. Host</vt:lpstr>
      <vt:lpstr>Prevention and control of diseases</vt:lpstr>
      <vt:lpstr>Specific measures </vt:lpstr>
      <vt:lpstr>A. Gram Positive Cocci 1. Staphylocoocus</vt:lpstr>
      <vt:lpstr>General characteristics of Staphylococci</vt:lpstr>
      <vt:lpstr>Virulence Factors of S. aureus 1. Structural components</vt:lpstr>
      <vt:lpstr>1. Structural components</vt:lpstr>
      <vt:lpstr>2. Toxins</vt:lpstr>
      <vt:lpstr>2. Toxins</vt:lpstr>
      <vt:lpstr>3. Enzymes</vt:lpstr>
      <vt:lpstr>3. Enzymes</vt:lpstr>
      <vt:lpstr>C. Catalase</vt:lpstr>
      <vt:lpstr>Other enzymes proteins to tunnel through tissue</vt:lpstr>
      <vt:lpstr>Other enzymes proteins to tunnel through tissue</vt:lpstr>
      <vt:lpstr>Clinical finding/diseases</vt:lpstr>
      <vt:lpstr>1. Skin lesions/superficial infections</vt:lpstr>
      <vt:lpstr>2. Deep abscesses</vt:lpstr>
      <vt:lpstr>3. Systemic Infections</vt:lpstr>
      <vt:lpstr>B. Toxin mediated diseases</vt:lpstr>
      <vt:lpstr>2. Toxic shock syndrome (TSS)</vt:lpstr>
      <vt:lpstr>3. Staphylococcal Scalded skin syndrome (SSSS)</vt:lpstr>
      <vt:lpstr>Phage typing</vt:lpstr>
      <vt:lpstr>Treatment</vt:lpstr>
      <vt:lpstr>Staphylococcus epidermidis</vt:lpstr>
      <vt:lpstr>What makes S. epidermidis virulant?</vt:lpstr>
      <vt:lpstr>Stapylococcus saprophyticus</vt:lpstr>
      <vt:lpstr>Laboratory Diagnosis</vt:lpstr>
      <vt:lpstr>PowerPoint Presentation</vt:lpstr>
      <vt:lpstr>A. Gram Positive Cocci 2. Streptcocci</vt:lpstr>
      <vt:lpstr>Classification of Streptococci</vt:lpstr>
      <vt:lpstr>Classification of Streptococci</vt:lpstr>
      <vt:lpstr>Pathogenesis and Virulence Factors</vt:lpstr>
      <vt:lpstr>M protein</vt:lpstr>
      <vt:lpstr>Enzymes</vt:lpstr>
      <vt:lpstr>Enzymes</vt:lpstr>
      <vt:lpstr>Toxins</vt:lpstr>
      <vt:lpstr>Toxins</vt:lpstr>
      <vt:lpstr>Disease caused by S. pyogenes</vt:lpstr>
      <vt:lpstr>Pharyngitis and tonsillitis</vt:lpstr>
      <vt:lpstr>Skin Infections: Impetigo </vt:lpstr>
      <vt:lpstr>Skin Infections: Erysipelas </vt:lpstr>
      <vt:lpstr>Necrotizing Fasciitis/Flesh Eating</vt:lpstr>
      <vt:lpstr>Scarlet Fever</vt:lpstr>
      <vt:lpstr>Diagnosis of Scarlet Fever</vt:lpstr>
      <vt:lpstr>Puerperal Sepsis</vt:lpstr>
      <vt:lpstr>Post-streptococcal diseases</vt:lpstr>
      <vt:lpstr>A. Rheumatic fever</vt:lpstr>
      <vt:lpstr>Diagnosis of Rheumatic fever</vt:lpstr>
      <vt:lpstr>B. Acute glomerulonephritis (AGN)</vt:lpstr>
      <vt:lpstr>PowerPoint Presentation</vt:lpstr>
      <vt:lpstr>Group B Streptococcus (GBS)</vt:lpstr>
      <vt:lpstr>Streptococcus agalactiae:  Invasive Infections</vt:lpstr>
      <vt:lpstr>PowerPoint Presentation</vt:lpstr>
      <vt:lpstr>Laboratory Diagnosis:  Group B β-Hemolytic Streptococcus </vt:lpstr>
      <vt:lpstr>Group D -1: Enterococcus </vt:lpstr>
      <vt:lpstr>Treatment of Enterococcus </vt:lpstr>
      <vt:lpstr>Group D 2- Non-Enterococcus </vt:lpstr>
      <vt:lpstr>-Hemolytic Streptococci:  Viridans Group</vt:lpstr>
      <vt:lpstr>Subacute bacterial endocarditis</vt:lpstr>
      <vt:lpstr>Dental Caries (tooth decay)</vt:lpstr>
      <vt:lpstr>Strept. pneumoniae (Pneumococcus)</vt:lpstr>
      <vt:lpstr>Disease caused by S. pneumoniae</vt:lpstr>
      <vt:lpstr>PowerPoint Presentation</vt:lpstr>
      <vt:lpstr>Cultivation and Diagnosis</vt:lpstr>
      <vt:lpstr>Treatment and Prevention</vt:lpstr>
      <vt:lpstr>PowerPoint Presentation</vt:lpstr>
      <vt:lpstr>General Characteristics of Bacillus</vt:lpstr>
      <vt:lpstr>Bacillus anthracis</vt:lpstr>
      <vt:lpstr>A. Bacillus anthracis</vt:lpstr>
      <vt:lpstr>Types of Anthrax</vt:lpstr>
      <vt:lpstr>1. Cutanoues Anthrax</vt:lpstr>
      <vt:lpstr>2. Intestinal Anthrax</vt:lpstr>
      <vt:lpstr>3. Pneumonic Anthrax (Woolsorters disease)</vt:lpstr>
      <vt:lpstr>Prevention and Control</vt:lpstr>
      <vt:lpstr>Prevention and Control</vt:lpstr>
      <vt:lpstr>B. Bacillus cereus</vt:lpstr>
      <vt:lpstr>Food poisoning</vt:lpstr>
      <vt:lpstr>Identification of Bacillus Spp.</vt:lpstr>
      <vt:lpstr>Key Characteristics to Distinguish between B. anthracis &amp; Other Species of Bacillus </vt:lpstr>
      <vt:lpstr>A. Clostridium tetani</vt:lpstr>
      <vt:lpstr>A. Clostridium tetani</vt:lpstr>
      <vt:lpstr>PowerPoint Presentation</vt:lpstr>
      <vt:lpstr>Types of Tetanus</vt:lpstr>
      <vt:lpstr>PowerPoint Presentation</vt:lpstr>
      <vt:lpstr>Laboratory Diagnosis of Tetanus</vt:lpstr>
      <vt:lpstr>Prevention</vt:lpstr>
      <vt:lpstr>Treatment</vt:lpstr>
      <vt:lpstr>b. Clostridium botulinum</vt:lpstr>
      <vt:lpstr>PowerPoint Presentation</vt:lpstr>
      <vt:lpstr>Types of human botulism</vt:lpstr>
      <vt:lpstr>1. Human botulism (Food borne)</vt:lpstr>
      <vt:lpstr>2. Infant Botulism </vt:lpstr>
      <vt:lpstr>Laboratory diagnosis</vt:lpstr>
      <vt:lpstr>Prevention and Control</vt:lpstr>
      <vt:lpstr>Treatment</vt:lpstr>
      <vt:lpstr>C. Clostridium perfringens</vt:lpstr>
      <vt:lpstr>Pathogenesis (Virulence factor)</vt:lpstr>
      <vt:lpstr>i. Histotoxic: Gas Gangrene</vt:lpstr>
      <vt:lpstr>How Gas gangrene occur?</vt:lpstr>
      <vt:lpstr>Clinical findings</vt:lpstr>
      <vt:lpstr>ii. Food poisoning</vt:lpstr>
      <vt:lpstr>Prevention and treatment</vt:lpstr>
      <vt:lpstr>Laboratory Diagnosis</vt:lpstr>
      <vt:lpstr>D. Clostridium difficile</vt:lpstr>
      <vt:lpstr>PowerPoint Presentation</vt:lpstr>
      <vt:lpstr>PowerPoint Presentation</vt:lpstr>
      <vt:lpstr> 1. Corynebacterium</vt:lpstr>
      <vt:lpstr>Corynebacterium diphtheriae</vt:lpstr>
      <vt:lpstr>Pathogenesis (Virulence factors)</vt:lpstr>
      <vt:lpstr>Diphtheria</vt:lpstr>
      <vt:lpstr>Diphtheria</vt:lpstr>
      <vt:lpstr>Laboratory diagnosis</vt:lpstr>
      <vt:lpstr>How to test for susceptibility to diphtheria by Schick test</vt:lpstr>
      <vt:lpstr>PowerPoint Presentation</vt:lpstr>
      <vt:lpstr>Listeria</vt:lpstr>
      <vt:lpstr>Pathogenesis: Virulence factors</vt:lpstr>
      <vt:lpstr>Where do we find Listeria?</vt:lpstr>
      <vt:lpstr>Mode of Transmission</vt:lpstr>
      <vt:lpstr>Clinical Finding</vt:lpstr>
      <vt:lpstr>Why L. monocytogenes invades neonates &amp; certain imuno-compromised?</vt:lpstr>
      <vt:lpstr>Diagnosis of Listeriosis</vt:lpstr>
      <vt:lpstr>Prevention and Treatment</vt:lpstr>
      <vt:lpstr>II- Acid-Fast Bacilli  Genus Mycobacterium</vt:lpstr>
      <vt:lpstr>Mycobacterium tuberculosis</vt:lpstr>
      <vt:lpstr>PowerPoint Presentation</vt:lpstr>
      <vt:lpstr>PowerPoint Presentation</vt:lpstr>
      <vt:lpstr>I- Pulmonary tuberculosis  a. Primary tuberculosis </vt:lpstr>
      <vt:lpstr>I- Pulmonary tuberculosis  b. Secondary TB</vt:lpstr>
      <vt:lpstr>PowerPoint Presentation</vt:lpstr>
      <vt:lpstr>II- Extrapulmonary TB</vt:lpstr>
      <vt:lpstr>Laboratory Diagnosis</vt:lpstr>
      <vt:lpstr>PowerPoint Presentation</vt:lpstr>
      <vt:lpstr>PREVENTION</vt:lpstr>
      <vt:lpstr>Treatment of TB Disease</vt:lpstr>
      <vt:lpstr>PowerPoint Presentation</vt:lpstr>
      <vt:lpstr>b. Mycobacterium leprae (Hansen’s bacillus)</vt:lpstr>
      <vt:lpstr>b. Mycobacterium leprae</vt:lpstr>
      <vt:lpstr>Course of Infection and Disease</vt:lpstr>
      <vt:lpstr>Course of Infection and Disease</vt:lpstr>
      <vt:lpstr>Laboratory Diagnosis</vt:lpstr>
      <vt:lpstr>Treatment and Prevention</vt:lpstr>
      <vt:lpstr>Infections by Non-Tuberculosis Mycobacteria (NTM)</vt:lpstr>
      <vt:lpstr>1. Neisseria species</vt:lpstr>
      <vt:lpstr>Pathogenic Neisseria</vt:lpstr>
      <vt:lpstr>a. Neisseria gonorrhoeae</vt:lpstr>
      <vt:lpstr>Pathogenicity</vt:lpstr>
      <vt:lpstr>Gonorrhea</vt:lpstr>
      <vt:lpstr>Ophthalmia Neonatorum</vt:lpstr>
      <vt:lpstr>Laboratory Diagnosis</vt:lpstr>
      <vt:lpstr>Laboratory Diagnosis</vt:lpstr>
      <vt:lpstr>Prevention and control</vt:lpstr>
      <vt:lpstr>b. Neisseria meningitidis (Meningcoccus) </vt:lpstr>
      <vt:lpstr>PowerPoint Presentation</vt:lpstr>
      <vt:lpstr>Clinical Infections</vt:lpstr>
      <vt:lpstr>PowerPoint Presentation</vt:lpstr>
      <vt:lpstr>Prevention and control</vt:lpstr>
      <vt:lpstr>PowerPoint Presentation</vt:lpstr>
      <vt:lpstr>Enterobacteriaceae</vt:lpstr>
      <vt:lpstr>Media for isolation</vt:lpstr>
      <vt:lpstr>I- Escherichia coli</vt:lpstr>
      <vt:lpstr>Virulence factors</vt:lpstr>
      <vt:lpstr>Diseases caused by E. coli</vt:lpstr>
      <vt:lpstr>Summary of E. coli gastroenteritis</vt:lpstr>
      <vt:lpstr>Urinary Tract Infection (UTI)</vt:lpstr>
      <vt:lpstr>Diagnosis of UTI</vt:lpstr>
      <vt:lpstr>Neonatal meningitis  </vt:lpstr>
      <vt:lpstr>II- Salmonella</vt:lpstr>
      <vt:lpstr>Classification of Salmonella</vt:lpstr>
      <vt:lpstr>Classification of Salmonella</vt:lpstr>
      <vt:lpstr>Species of Salmonella</vt:lpstr>
      <vt:lpstr>Enteric Fever “Typhoid”</vt:lpstr>
      <vt:lpstr>Symptoms of Enteric Fever</vt:lpstr>
      <vt:lpstr>Laboratory diagnosis</vt:lpstr>
      <vt:lpstr>Laboratory diagnosis</vt:lpstr>
      <vt:lpstr>Laboratory diagnosis</vt:lpstr>
      <vt:lpstr>Salmonella causing food poisoning</vt:lpstr>
      <vt:lpstr>I- Shigella</vt:lpstr>
      <vt:lpstr>Shigella species</vt:lpstr>
      <vt:lpstr>Stages of shigellosis</vt:lpstr>
      <vt:lpstr>Laboratory identification</vt:lpstr>
      <vt:lpstr>COMMENSAL ENTEROBACTERIAE</vt:lpstr>
      <vt:lpstr>Klebsiella-Enterobacter-Serratia group</vt:lpstr>
      <vt:lpstr>Klebsiella pneumoniae</vt:lpstr>
      <vt:lpstr>Proteus-Providencia-Morganella</vt:lpstr>
      <vt:lpstr>Proteus species</vt:lpstr>
      <vt:lpstr>Laboratory diagnosis</vt:lpstr>
      <vt:lpstr>Pseudomonas aeruginosa</vt:lpstr>
      <vt:lpstr>Epidemiology</vt:lpstr>
      <vt:lpstr>Pathogenesis</vt:lpstr>
      <vt:lpstr>Pathogenesis</vt:lpstr>
      <vt:lpstr>Clinical Finding</vt:lpstr>
      <vt:lpstr>Echtyma Gangrenosum</vt:lpstr>
      <vt:lpstr>Typing methods</vt:lpstr>
      <vt:lpstr>Laboratory diagnosis</vt:lpstr>
      <vt:lpstr>Vibrionaceae</vt:lpstr>
      <vt:lpstr>Vibrio cholerae</vt:lpstr>
      <vt:lpstr>Pathogenesis</vt:lpstr>
      <vt:lpstr>Diagnosis of V. cholerae</vt:lpstr>
      <vt:lpstr>Diagnosis of V. cholerae</vt:lpstr>
      <vt:lpstr>V. parahaemolyticus </vt:lpstr>
      <vt:lpstr>Campylobacter</vt:lpstr>
      <vt:lpstr>Campylobacter</vt:lpstr>
      <vt:lpstr>Pathogenesis and Virulence factor</vt:lpstr>
      <vt:lpstr>Diagnosis of C. jejuni</vt:lpstr>
      <vt:lpstr>Diagnosis &amp; Treatment</vt:lpstr>
      <vt:lpstr>4. Helicobacter</vt:lpstr>
      <vt:lpstr>Diseases Associated with H. pylori</vt:lpstr>
      <vt:lpstr>Mode of transmission</vt:lpstr>
      <vt:lpstr>Pathogenesis</vt:lpstr>
      <vt:lpstr>PowerPoint Presentation</vt:lpstr>
      <vt:lpstr>Diagnosis</vt:lpstr>
      <vt:lpstr>Diagnosis</vt:lpstr>
      <vt:lpstr>PowerPoint Presentation</vt:lpstr>
      <vt:lpstr>Haemophilus</vt:lpstr>
      <vt:lpstr>Differentiation of Species</vt:lpstr>
      <vt:lpstr>H. influenzae</vt:lpstr>
      <vt:lpstr>H. influenzae</vt:lpstr>
      <vt:lpstr>Virulence factors of H. influenzae</vt:lpstr>
      <vt:lpstr>H. aegypticus</vt:lpstr>
      <vt:lpstr>H. ducreyi</vt:lpstr>
      <vt:lpstr>Diagnosis of Haemophilus </vt:lpstr>
      <vt:lpstr>Diagnosis of Haemophilus</vt:lpstr>
      <vt:lpstr>Bordetella</vt:lpstr>
      <vt:lpstr>B. pertussis Pathogenesis</vt:lpstr>
      <vt:lpstr>Toxin-mediated disease</vt:lpstr>
      <vt:lpstr>Clinical significance</vt:lpstr>
      <vt:lpstr>PowerPoint Presentation</vt:lpstr>
      <vt:lpstr>Diagnosis</vt:lpstr>
      <vt:lpstr>PowerPoint Presentation</vt:lpstr>
      <vt:lpstr>Prevention</vt:lpstr>
      <vt:lpstr>Legionellae</vt:lpstr>
      <vt:lpstr>L. pneumophila</vt:lpstr>
      <vt:lpstr>Legionnaires disease</vt:lpstr>
      <vt:lpstr>Legionnaires disease</vt:lpstr>
      <vt:lpstr>L. pneumophila</vt:lpstr>
      <vt:lpstr>Clinical Presentations</vt:lpstr>
      <vt:lpstr>Laboratory Diagnosis of Legionella</vt:lpstr>
      <vt:lpstr>Yersinia, Francisella and Brucella</vt:lpstr>
      <vt:lpstr>1. Brucella</vt:lpstr>
      <vt:lpstr>PowerPoint Presentation</vt:lpstr>
      <vt:lpstr>Epidemiology</vt:lpstr>
      <vt:lpstr>PowerPoint Presentation</vt:lpstr>
      <vt:lpstr>PowerPoint Presentation</vt:lpstr>
      <vt:lpstr>PowerPoint Presentation</vt:lpstr>
      <vt:lpstr>PowerPoint Presentation</vt:lpstr>
      <vt:lpstr>Laboratory Diagnosis A. Culture</vt:lpstr>
      <vt:lpstr>Laboratory Diagnosis  Serological Tests</vt:lpstr>
      <vt:lpstr>Serum agglutination</vt:lpstr>
      <vt:lpstr>Prevention and Control</vt:lpstr>
      <vt:lpstr>Treatment</vt:lpstr>
      <vt:lpstr>Yersinia Species</vt:lpstr>
      <vt:lpstr>Y. pestis (formerly Pasteurella pestis)</vt:lpstr>
      <vt:lpstr>Virulence Factors</vt:lpstr>
      <vt:lpstr>Transmission Cycles</vt:lpstr>
      <vt:lpstr>Transmission of Y. pestis </vt:lpstr>
      <vt:lpstr>Types of Plague</vt:lpstr>
      <vt:lpstr>Stages of Disease </vt:lpstr>
      <vt:lpstr>Lab diagnosis</vt:lpstr>
      <vt:lpstr>Treatment</vt:lpstr>
      <vt:lpstr>Prevention and Control </vt:lpstr>
      <vt:lpstr>Francisella tularensis</vt:lpstr>
      <vt:lpstr>Francisella tularensis</vt:lpstr>
      <vt:lpstr>PowerPoint Presentation</vt:lpstr>
      <vt:lpstr>Two subspecies (biovars)</vt:lpstr>
      <vt:lpstr>Infection</vt:lpstr>
      <vt:lpstr>PowerPoint Presentation</vt:lpstr>
      <vt:lpstr>PowerPoint Presentation</vt:lpstr>
      <vt:lpstr>Prevention</vt:lpstr>
      <vt:lpstr>Antibiotics to Treat Tularemia</vt:lpstr>
      <vt:lpstr>Anaerobic Gram negative bacilli</vt:lpstr>
      <vt:lpstr>Anaerobic Gram negative bacilli</vt:lpstr>
      <vt:lpstr>Anaerobic Gram-Negative Infections</vt:lpstr>
      <vt:lpstr>Anaerobic Gram-Negative Infections</vt:lpstr>
      <vt:lpstr>Bacteroides Virulence Factors</vt:lpstr>
      <vt:lpstr>PowerPoint Presentation</vt:lpstr>
      <vt:lpstr>PowerPoint Presentation</vt:lpstr>
      <vt:lpstr>General characteristics Spirochetes</vt:lpstr>
      <vt:lpstr>PowerPoint Presentation</vt:lpstr>
      <vt:lpstr>Classification of Spirochetes</vt:lpstr>
      <vt:lpstr>Treponema pallidium</vt:lpstr>
      <vt:lpstr>Stages of venereal syphilis</vt:lpstr>
      <vt:lpstr>Stages of venereal syphilis</vt:lpstr>
      <vt:lpstr>Stages of venereal syphilis</vt:lpstr>
      <vt:lpstr>Stages of venereal syphilis</vt:lpstr>
      <vt:lpstr>Stages of venereal syphilis</vt:lpstr>
      <vt:lpstr>Congenital syphilis</vt:lpstr>
      <vt:lpstr>Immunity of syphilis</vt:lpstr>
      <vt:lpstr>Diagnosis of Syphilis</vt:lpstr>
      <vt:lpstr>Serological Tests of Syphilis</vt:lpstr>
      <vt:lpstr>Serological Tests of Syphilis</vt:lpstr>
      <vt:lpstr>Serological Tests of Syphilis</vt:lpstr>
      <vt:lpstr>Prevention, Control &amp; Treatment</vt:lpstr>
      <vt:lpstr>Non-venereal Treponema</vt:lpstr>
      <vt:lpstr>Borrelia causing diseases</vt:lpstr>
      <vt:lpstr>Main differences between the two types of relapsing fever</vt:lpstr>
      <vt:lpstr>Rickettsiae and Chlamydiae</vt:lpstr>
      <vt:lpstr>Rickettsiae and Chlamydiae</vt:lpstr>
      <vt:lpstr>Rickettsiae and Chlamydiae</vt:lpstr>
      <vt:lpstr>Comparison of Chlamydiae &amp; Rickettsiae with Bacteria &amp; Viruses</vt:lpstr>
      <vt:lpstr>Rickettsiae</vt:lpstr>
      <vt:lpstr>Rickettsiae</vt:lpstr>
      <vt:lpstr>Rickettsiae</vt:lpstr>
      <vt:lpstr>Pathogenic Mechanism</vt:lpstr>
      <vt:lpstr>Rickettsial Diseases: 1-Typhus Group</vt:lpstr>
      <vt:lpstr>Rickettsial Diseases:2- Spotted fever Group</vt:lpstr>
      <vt:lpstr>Rickettsial Diseases: 3. Trench Fever </vt:lpstr>
      <vt:lpstr>Rickettsial Diseases: 4- Q Fever</vt:lpstr>
      <vt:lpstr>Q Fever</vt:lpstr>
      <vt:lpstr> Laboratory diagnosis</vt:lpstr>
      <vt:lpstr> Laboratory diagnosis</vt:lpstr>
      <vt:lpstr>Weil-Fleix Reaction</vt:lpstr>
      <vt:lpstr>Control</vt:lpstr>
      <vt:lpstr>Chlamydiae</vt:lpstr>
      <vt:lpstr>Special Growth developmental Cycle</vt:lpstr>
      <vt:lpstr>Characteristics of elementary and reticulate bodies of Chlamydia</vt:lpstr>
      <vt:lpstr>Classification and Differentiation of Chlamydiae</vt:lpstr>
      <vt:lpstr>SubgroupA: Chlamydia trachomatis </vt:lpstr>
      <vt:lpstr>a. Trachoma</vt:lpstr>
      <vt:lpstr>a. Trachoma</vt:lpstr>
      <vt:lpstr>b. Inclusion conjunctivitis</vt:lpstr>
      <vt:lpstr>c. Infant pneumonia</vt:lpstr>
      <vt:lpstr>d. Urethritis (Male/Female)</vt:lpstr>
      <vt:lpstr>e. Cervicitis and Pelvic Inflammatory Disease (PID)</vt:lpstr>
      <vt:lpstr>f. Lymphogranuloma Venereum (LGV)</vt:lpstr>
      <vt:lpstr>Lab diagnosis</vt:lpstr>
      <vt:lpstr>Subgroup B: C. psittaci</vt:lpstr>
      <vt:lpstr>Subgroup B: C. pneumoniae</vt:lpstr>
      <vt:lpstr>Mycoplasma &amp; Ureplasma</vt:lpstr>
      <vt:lpstr>PowerPoint Presentation</vt:lpstr>
      <vt:lpstr>Pathogenesis</vt:lpstr>
      <vt:lpstr>M. pneumoniae </vt:lpstr>
      <vt:lpstr>Medical Mycology</vt:lpstr>
      <vt:lpstr>What is the FUNGUS?</vt:lpstr>
      <vt:lpstr>What are Actinomyces?</vt:lpstr>
      <vt:lpstr>Fungi vs. Bacteria</vt:lpstr>
      <vt:lpstr>Types of fungi</vt:lpstr>
      <vt:lpstr>YEAST</vt:lpstr>
      <vt:lpstr>DIMORPHIC FUNGI</vt:lpstr>
      <vt:lpstr>Basic structure of fungi</vt:lpstr>
      <vt:lpstr>Basic structure of fungi</vt:lpstr>
      <vt:lpstr>Reproduction</vt:lpstr>
      <vt:lpstr>Asexual spore</vt:lpstr>
      <vt:lpstr>ConidioSpores</vt:lpstr>
      <vt:lpstr>Chlamydospores</vt:lpstr>
      <vt:lpstr>Sporangiospore</vt:lpstr>
      <vt:lpstr>Sexual spores</vt:lpstr>
      <vt:lpstr>Classification of Fungi</vt:lpstr>
      <vt:lpstr>ZYGOMYCETES</vt:lpstr>
      <vt:lpstr>Ascomycetes</vt:lpstr>
      <vt:lpstr>Basidomycetes</vt:lpstr>
      <vt:lpstr>Septate mycelium: Deutromycetes:</vt:lpstr>
      <vt:lpstr>Fungal cell wall composition </vt:lpstr>
      <vt:lpstr>Fungal cell wall composition </vt:lpstr>
      <vt:lpstr>Structure of cell membrane</vt:lpstr>
      <vt:lpstr>Medical Effect of Fungi </vt:lpstr>
      <vt:lpstr>Medical Effect of Fungi</vt:lpstr>
      <vt:lpstr>Medical Effect of Fungi</vt:lpstr>
      <vt:lpstr>Medical Effect of Fungi</vt:lpstr>
      <vt:lpstr>A. Superfacial mycosis</vt:lpstr>
      <vt:lpstr>Tinea versicolor  (Pityriasis versicolor)</vt:lpstr>
      <vt:lpstr>Pityriasis versicolor</vt:lpstr>
      <vt:lpstr>B. cutaneous Mycoses</vt:lpstr>
      <vt:lpstr>i. Dermatophytes</vt:lpstr>
      <vt:lpstr>I. dermatophytes</vt:lpstr>
      <vt:lpstr>Ecology and Mode of transmission</vt:lpstr>
      <vt:lpstr>Ecology and Mode of transmission</vt:lpstr>
      <vt:lpstr>Tinea corporis</vt:lpstr>
      <vt:lpstr>Tinea pedis "athlete's foot"</vt:lpstr>
      <vt:lpstr>Tinea capitis </vt:lpstr>
      <vt:lpstr>Dermatophytes</vt:lpstr>
      <vt:lpstr>Dermatophytes</vt:lpstr>
      <vt:lpstr>Treatment of Dermatophytes</vt:lpstr>
      <vt:lpstr>Lab diagnosis of Dermatophytes</vt:lpstr>
      <vt:lpstr>Lab diagnosis of Dermatophytes</vt:lpstr>
      <vt:lpstr>II. Candida</vt:lpstr>
      <vt:lpstr>Symptoms of Candida albicans</vt:lpstr>
      <vt:lpstr>Laboratory diagnosis of candida</vt:lpstr>
      <vt:lpstr>Laboratory diagnosis of candida</vt:lpstr>
      <vt:lpstr>Treatment of candidacies</vt:lpstr>
      <vt:lpstr>c. Subcutaneous Mycoses</vt:lpstr>
      <vt:lpstr>C. Subcutaneous Mycoses</vt:lpstr>
      <vt:lpstr>Sporotrichosis</vt:lpstr>
      <vt:lpstr>2. Chromoblastomycosis </vt:lpstr>
      <vt:lpstr>Chromoblastomycosis</vt:lpstr>
      <vt:lpstr>Mycetoma </vt:lpstr>
      <vt:lpstr>Mycetoma</vt:lpstr>
      <vt:lpstr>Treatment</vt:lpstr>
      <vt:lpstr>Systemic Mycoses </vt:lpstr>
      <vt:lpstr>I. Primary Pathogenic Fungi</vt:lpstr>
      <vt:lpstr>Histoplasmosis</vt:lpstr>
      <vt:lpstr>Histoplasmosis</vt:lpstr>
      <vt:lpstr>II. Opportunistic Fungi</vt:lpstr>
      <vt:lpstr>Cryptococcosis</vt:lpstr>
      <vt:lpstr>Cryptococcosis</vt:lpstr>
      <vt:lpstr>Aspergillosis</vt:lpstr>
      <vt:lpstr>Aspergillosis</vt:lpstr>
      <vt:lpstr>Candidiasis</vt:lpstr>
      <vt:lpstr>Symptoms of Candida albicans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Classification of Bacteria</dc:title>
  <dc:creator>user</dc:creator>
  <cp:lastModifiedBy>User</cp:lastModifiedBy>
  <cp:revision>406</cp:revision>
  <dcterms:created xsi:type="dcterms:W3CDTF">2012-08-28T07:38:17Z</dcterms:created>
  <dcterms:modified xsi:type="dcterms:W3CDTF">2015-12-15T11:23:53Z</dcterms:modified>
</cp:coreProperties>
</file>