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30"/>
  </p:notesMasterIdLst>
  <p:sldIdLst>
    <p:sldId id="280" r:id="rId4"/>
    <p:sldId id="256" r:id="rId5"/>
    <p:sldId id="281" r:id="rId6"/>
    <p:sldId id="258" r:id="rId7"/>
    <p:sldId id="261" r:id="rId8"/>
    <p:sldId id="278" r:id="rId9"/>
    <p:sldId id="259" r:id="rId10"/>
    <p:sldId id="269" r:id="rId11"/>
    <p:sldId id="260" r:id="rId12"/>
    <p:sldId id="262" r:id="rId13"/>
    <p:sldId id="279" r:id="rId14"/>
    <p:sldId id="282" r:id="rId15"/>
    <p:sldId id="263" r:id="rId16"/>
    <p:sldId id="264" r:id="rId17"/>
    <p:sldId id="276" r:id="rId18"/>
    <p:sldId id="265" r:id="rId19"/>
    <p:sldId id="270" r:id="rId20"/>
    <p:sldId id="266" r:id="rId21"/>
    <p:sldId id="271" r:id="rId22"/>
    <p:sldId id="273" r:id="rId23"/>
    <p:sldId id="267" r:id="rId24"/>
    <p:sldId id="272" r:id="rId25"/>
    <p:sldId id="274" r:id="rId26"/>
    <p:sldId id="268" r:id="rId27"/>
    <p:sldId id="277" r:id="rId28"/>
    <p:sldId id="275"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098"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6238C0-6C60-4BF4-8469-001E48C05DE3}" type="datetimeFigureOut">
              <a:rPr lang="en-GB" smtClean="0"/>
              <a:t>16/02/2016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5C2464-99BD-4EE5-8D86-AA2C069722DD}" type="slidenum">
              <a:rPr lang="en-GB" smtClean="0"/>
              <a:t>‹#›</a:t>
            </a:fld>
            <a:endParaRPr lang="en-GB"/>
          </a:p>
        </p:txBody>
      </p:sp>
    </p:spTree>
    <p:extLst>
      <p:ext uri="{BB962C8B-B14F-4D97-AF65-F5344CB8AC3E}">
        <p14:creationId xmlns:p14="http://schemas.microsoft.com/office/powerpoint/2010/main" val="13605905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2C491D9-9E9B-4DE9-AA3E-C2D642433679}" type="datetime1">
              <a:rPr lang="en-GB" smtClean="0"/>
              <a:t>16/02/2016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B9F196-654C-4928-8277-EC660C9AE271}" type="slidenum">
              <a:rPr lang="en-GB" smtClean="0"/>
              <a:t>‹#›</a:t>
            </a:fld>
            <a:endParaRPr lang="en-GB"/>
          </a:p>
        </p:txBody>
      </p:sp>
    </p:spTree>
    <p:extLst>
      <p:ext uri="{BB962C8B-B14F-4D97-AF65-F5344CB8AC3E}">
        <p14:creationId xmlns:p14="http://schemas.microsoft.com/office/powerpoint/2010/main" val="3614471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0C512F1-DEE4-4B07-BBDD-A5E6FE59CC63}" type="datetime1">
              <a:rPr lang="en-GB" smtClean="0"/>
              <a:t>16/02/2016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B9F196-654C-4928-8277-EC660C9AE271}" type="slidenum">
              <a:rPr lang="en-GB" smtClean="0"/>
              <a:t>‹#›</a:t>
            </a:fld>
            <a:endParaRPr lang="en-GB"/>
          </a:p>
        </p:txBody>
      </p:sp>
    </p:spTree>
    <p:extLst>
      <p:ext uri="{BB962C8B-B14F-4D97-AF65-F5344CB8AC3E}">
        <p14:creationId xmlns:p14="http://schemas.microsoft.com/office/powerpoint/2010/main" val="284270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9DDB2C8-4C50-4E11-A143-49C60C8A5EFF}" type="datetime1">
              <a:rPr lang="en-GB" smtClean="0"/>
              <a:t>16/02/2016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B9F196-654C-4928-8277-EC660C9AE271}" type="slidenum">
              <a:rPr lang="en-GB" smtClean="0"/>
              <a:t>‹#›</a:t>
            </a:fld>
            <a:endParaRPr lang="en-GB"/>
          </a:p>
        </p:txBody>
      </p:sp>
    </p:spTree>
    <p:extLst>
      <p:ext uri="{BB962C8B-B14F-4D97-AF65-F5344CB8AC3E}">
        <p14:creationId xmlns:p14="http://schemas.microsoft.com/office/powerpoint/2010/main" val="29483607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B34BF1A-4BC7-4422-A2A5-DC7C192FD043}" type="datetime1">
              <a:rPr lang="en-US" smtClean="0">
                <a:solidFill>
                  <a:srgbClr val="073E87"/>
                </a:solidFill>
              </a:rPr>
              <a:pPr/>
              <a:t>2/16/2016</a:t>
            </a:fld>
            <a:endParaRPr lang="en-GB">
              <a:solidFill>
                <a:srgbClr val="073E87"/>
              </a:solidFill>
            </a:endParaRPr>
          </a:p>
        </p:txBody>
      </p:sp>
      <p:sp>
        <p:nvSpPr>
          <p:cNvPr id="5" name="Footer Placeholder 4"/>
          <p:cNvSpPr>
            <a:spLocks noGrp="1"/>
          </p:cNvSpPr>
          <p:nvPr>
            <p:ph type="ftr" sz="quarter" idx="11"/>
          </p:nvPr>
        </p:nvSpPr>
        <p:spPr/>
        <p:txBody>
          <a:bodyPr/>
          <a:lstStyle/>
          <a:p>
            <a:endParaRPr lang="en-GB">
              <a:solidFill>
                <a:srgbClr val="073E87"/>
              </a:solidFill>
            </a:endParaRPr>
          </a:p>
        </p:txBody>
      </p:sp>
      <p:sp>
        <p:nvSpPr>
          <p:cNvPr id="6" name="Slide Number Placeholder 5"/>
          <p:cNvSpPr>
            <a:spLocks noGrp="1"/>
          </p:cNvSpPr>
          <p:nvPr>
            <p:ph type="sldNum" sz="quarter" idx="12"/>
          </p:nvPr>
        </p:nvSpPr>
        <p:spPr/>
        <p:txBody>
          <a:bodyPr/>
          <a:lstStyle/>
          <a:p>
            <a:fld id="{432862A4-913E-424D-A348-9DDAD10AD131}" type="slidenum">
              <a:rPr lang="en-GB" smtClean="0">
                <a:solidFill>
                  <a:srgbClr val="073E87"/>
                </a:solidFill>
              </a:rPr>
              <a:pPr/>
              <a:t>‹#›</a:t>
            </a:fld>
            <a:endParaRPr lang="en-GB">
              <a:solidFill>
                <a:srgbClr val="073E87"/>
              </a:solidFill>
            </a:endParaRPr>
          </a:p>
        </p:txBody>
      </p:sp>
    </p:spTree>
    <p:extLst>
      <p:ext uri="{BB962C8B-B14F-4D97-AF65-F5344CB8AC3E}">
        <p14:creationId xmlns:p14="http://schemas.microsoft.com/office/powerpoint/2010/main" val="27967462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C7892B3-2BB4-498F-9E7F-B7C0B4A840FB}" type="datetime1">
              <a:rPr lang="en-US" smtClean="0">
                <a:solidFill>
                  <a:srgbClr val="073E87"/>
                </a:solidFill>
              </a:rPr>
              <a:pPr/>
              <a:t>2/16/2016</a:t>
            </a:fld>
            <a:endParaRPr lang="en-GB">
              <a:solidFill>
                <a:srgbClr val="073E87"/>
              </a:solidFill>
            </a:endParaRPr>
          </a:p>
        </p:txBody>
      </p:sp>
      <p:sp>
        <p:nvSpPr>
          <p:cNvPr id="5" name="Footer Placeholder 4"/>
          <p:cNvSpPr>
            <a:spLocks noGrp="1"/>
          </p:cNvSpPr>
          <p:nvPr>
            <p:ph type="ftr" sz="quarter" idx="11"/>
          </p:nvPr>
        </p:nvSpPr>
        <p:spPr/>
        <p:txBody>
          <a:bodyPr/>
          <a:lstStyle/>
          <a:p>
            <a:endParaRPr lang="en-GB">
              <a:solidFill>
                <a:srgbClr val="073E87"/>
              </a:solidFill>
            </a:endParaRPr>
          </a:p>
        </p:txBody>
      </p:sp>
      <p:sp>
        <p:nvSpPr>
          <p:cNvPr id="6" name="Slide Number Placeholder 5"/>
          <p:cNvSpPr>
            <a:spLocks noGrp="1"/>
          </p:cNvSpPr>
          <p:nvPr>
            <p:ph type="sldNum" sz="quarter" idx="12"/>
          </p:nvPr>
        </p:nvSpPr>
        <p:spPr/>
        <p:txBody>
          <a:bodyPr/>
          <a:lstStyle/>
          <a:p>
            <a:fld id="{432862A4-913E-424D-A348-9DDAD10AD131}" type="slidenum">
              <a:rPr lang="en-GB" smtClean="0">
                <a:solidFill>
                  <a:srgbClr val="073E87"/>
                </a:solidFill>
              </a:rPr>
              <a:pPr/>
              <a:t>‹#›</a:t>
            </a:fld>
            <a:endParaRPr lang="en-GB">
              <a:solidFill>
                <a:srgbClr val="073E87"/>
              </a:solidFill>
            </a:endParaRPr>
          </a:p>
        </p:txBody>
      </p:sp>
      <p:sp>
        <p:nvSpPr>
          <p:cNvPr id="7" name="Title 6"/>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3654122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E8A7AF-50DD-4918-987C-5FA096C87014}" type="datetime1">
              <a:rPr lang="en-US" smtClean="0">
                <a:solidFill>
                  <a:srgbClr val="073E87"/>
                </a:solidFill>
              </a:rPr>
              <a:pPr/>
              <a:t>2/16/2016</a:t>
            </a:fld>
            <a:endParaRPr lang="en-GB">
              <a:solidFill>
                <a:srgbClr val="073E87"/>
              </a:solidFill>
            </a:endParaRPr>
          </a:p>
        </p:txBody>
      </p:sp>
      <p:sp>
        <p:nvSpPr>
          <p:cNvPr id="5" name="Footer Placeholder 4"/>
          <p:cNvSpPr>
            <a:spLocks noGrp="1"/>
          </p:cNvSpPr>
          <p:nvPr>
            <p:ph type="ftr" sz="quarter" idx="11"/>
          </p:nvPr>
        </p:nvSpPr>
        <p:spPr/>
        <p:txBody>
          <a:bodyPr/>
          <a:lstStyle/>
          <a:p>
            <a:endParaRPr lang="en-GB">
              <a:solidFill>
                <a:srgbClr val="073E87"/>
              </a:solidFill>
            </a:endParaRPr>
          </a:p>
        </p:txBody>
      </p:sp>
      <p:sp>
        <p:nvSpPr>
          <p:cNvPr id="6" name="Slide Number Placeholder 5"/>
          <p:cNvSpPr>
            <a:spLocks noGrp="1"/>
          </p:cNvSpPr>
          <p:nvPr>
            <p:ph type="sldNum" sz="quarter" idx="12"/>
          </p:nvPr>
        </p:nvSpPr>
        <p:spPr/>
        <p:txBody>
          <a:bodyPr/>
          <a:lstStyle/>
          <a:p>
            <a:fld id="{432862A4-913E-424D-A348-9DDAD10AD131}" type="slidenum">
              <a:rPr lang="en-GB" smtClean="0">
                <a:solidFill>
                  <a:srgbClr val="073E87"/>
                </a:solidFill>
              </a:rPr>
              <a:pPr/>
              <a:t>‹#›</a:t>
            </a:fld>
            <a:endParaRPr lang="en-GB">
              <a:solidFill>
                <a:srgbClr val="073E87"/>
              </a:solidFill>
            </a:endParaRPr>
          </a:p>
        </p:txBody>
      </p:sp>
    </p:spTree>
    <p:extLst>
      <p:ext uri="{BB962C8B-B14F-4D97-AF65-F5344CB8AC3E}">
        <p14:creationId xmlns:p14="http://schemas.microsoft.com/office/powerpoint/2010/main" val="1475032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0B1FA678-A526-4D69-9463-E0DF11CC537C}" type="datetime1">
              <a:rPr lang="en-US" smtClean="0">
                <a:solidFill>
                  <a:srgbClr val="073E87"/>
                </a:solidFill>
              </a:rPr>
              <a:pPr/>
              <a:t>2/16/2016</a:t>
            </a:fld>
            <a:endParaRPr lang="en-GB">
              <a:solidFill>
                <a:srgbClr val="073E87"/>
              </a:solidFill>
            </a:endParaRPr>
          </a:p>
        </p:txBody>
      </p:sp>
      <p:sp>
        <p:nvSpPr>
          <p:cNvPr id="6" name="Footer Placeholder 5"/>
          <p:cNvSpPr>
            <a:spLocks noGrp="1"/>
          </p:cNvSpPr>
          <p:nvPr>
            <p:ph type="ftr" sz="quarter" idx="11"/>
          </p:nvPr>
        </p:nvSpPr>
        <p:spPr/>
        <p:txBody>
          <a:bodyPr/>
          <a:lstStyle/>
          <a:p>
            <a:endParaRPr lang="en-GB">
              <a:solidFill>
                <a:srgbClr val="073E87"/>
              </a:solidFill>
            </a:endParaRPr>
          </a:p>
        </p:txBody>
      </p:sp>
      <p:sp>
        <p:nvSpPr>
          <p:cNvPr id="7" name="Slide Number Placeholder 6"/>
          <p:cNvSpPr>
            <a:spLocks noGrp="1"/>
          </p:cNvSpPr>
          <p:nvPr>
            <p:ph type="sldNum" sz="quarter" idx="12"/>
          </p:nvPr>
        </p:nvSpPr>
        <p:spPr/>
        <p:txBody>
          <a:bodyPr/>
          <a:lstStyle/>
          <a:p>
            <a:fld id="{432862A4-913E-424D-A348-9DDAD10AD131}" type="slidenum">
              <a:rPr lang="en-GB" smtClean="0">
                <a:solidFill>
                  <a:srgbClr val="073E87"/>
                </a:solidFill>
              </a:rPr>
              <a:pPr/>
              <a:t>‹#›</a:t>
            </a:fld>
            <a:endParaRPr lang="en-GB">
              <a:solidFill>
                <a:srgbClr val="073E87"/>
              </a:solidFill>
            </a:endParaRPr>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913400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DFE150D-ACBF-400B-A4FC-1069F141D00A}" type="datetime1">
              <a:rPr lang="en-US" smtClean="0">
                <a:solidFill>
                  <a:srgbClr val="073E87"/>
                </a:solidFill>
              </a:rPr>
              <a:pPr/>
              <a:t>2/16/2016</a:t>
            </a:fld>
            <a:endParaRPr lang="en-GB">
              <a:solidFill>
                <a:srgbClr val="073E87"/>
              </a:solidFill>
            </a:endParaRPr>
          </a:p>
        </p:txBody>
      </p:sp>
      <p:sp>
        <p:nvSpPr>
          <p:cNvPr id="8" name="Footer Placeholder 7"/>
          <p:cNvSpPr>
            <a:spLocks noGrp="1"/>
          </p:cNvSpPr>
          <p:nvPr>
            <p:ph type="ftr" sz="quarter" idx="11"/>
          </p:nvPr>
        </p:nvSpPr>
        <p:spPr/>
        <p:txBody>
          <a:bodyPr/>
          <a:lstStyle/>
          <a:p>
            <a:endParaRPr lang="en-GB">
              <a:solidFill>
                <a:srgbClr val="073E87"/>
              </a:solidFill>
            </a:endParaRPr>
          </a:p>
        </p:txBody>
      </p:sp>
      <p:sp>
        <p:nvSpPr>
          <p:cNvPr id="9" name="Slide Number Placeholder 8"/>
          <p:cNvSpPr>
            <a:spLocks noGrp="1"/>
          </p:cNvSpPr>
          <p:nvPr>
            <p:ph type="sldNum" sz="quarter" idx="12"/>
          </p:nvPr>
        </p:nvSpPr>
        <p:spPr/>
        <p:txBody>
          <a:bodyPr/>
          <a:lstStyle/>
          <a:p>
            <a:fld id="{432862A4-913E-424D-A348-9DDAD10AD131}" type="slidenum">
              <a:rPr lang="en-GB" smtClean="0">
                <a:solidFill>
                  <a:srgbClr val="073E87"/>
                </a:solidFill>
              </a:rPr>
              <a:pPr/>
              <a:t>‹#›</a:t>
            </a:fld>
            <a:endParaRPr lang="en-GB">
              <a:solidFill>
                <a:srgbClr val="073E87"/>
              </a:solidFill>
            </a:endParaRPr>
          </a:p>
        </p:txBody>
      </p:sp>
    </p:spTree>
    <p:extLst>
      <p:ext uri="{BB962C8B-B14F-4D97-AF65-F5344CB8AC3E}">
        <p14:creationId xmlns:p14="http://schemas.microsoft.com/office/powerpoint/2010/main" val="11948710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5EA721-27F1-4F57-8428-358BAFD303BD}" type="datetime1">
              <a:rPr lang="en-US" smtClean="0">
                <a:solidFill>
                  <a:srgbClr val="073E87"/>
                </a:solidFill>
              </a:rPr>
              <a:pPr/>
              <a:t>2/16/2016</a:t>
            </a:fld>
            <a:endParaRPr lang="en-GB">
              <a:solidFill>
                <a:srgbClr val="073E87"/>
              </a:solidFill>
            </a:endParaRPr>
          </a:p>
        </p:txBody>
      </p:sp>
      <p:sp>
        <p:nvSpPr>
          <p:cNvPr id="4" name="Footer Placeholder 3"/>
          <p:cNvSpPr>
            <a:spLocks noGrp="1"/>
          </p:cNvSpPr>
          <p:nvPr>
            <p:ph type="ftr" sz="quarter" idx="11"/>
          </p:nvPr>
        </p:nvSpPr>
        <p:spPr/>
        <p:txBody>
          <a:bodyPr/>
          <a:lstStyle/>
          <a:p>
            <a:endParaRPr lang="en-GB">
              <a:solidFill>
                <a:srgbClr val="073E87"/>
              </a:solidFill>
            </a:endParaRPr>
          </a:p>
        </p:txBody>
      </p:sp>
      <p:sp>
        <p:nvSpPr>
          <p:cNvPr id="5" name="Slide Number Placeholder 4"/>
          <p:cNvSpPr>
            <a:spLocks noGrp="1"/>
          </p:cNvSpPr>
          <p:nvPr>
            <p:ph type="sldNum" sz="quarter" idx="12"/>
          </p:nvPr>
        </p:nvSpPr>
        <p:spPr/>
        <p:txBody>
          <a:bodyPr/>
          <a:lstStyle/>
          <a:p>
            <a:fld id="{432862A4-913E-424D-A348-9DDAD10AD131}" type="slidenum">
              <a:rPr lang="en-GB" smtClean="0">
                <a:solidFill>
                  <a:srgbClr val="073E87"/>
                </a:solidFill>
              </a:rPr>
              <a:pPr/>
              <a:t>‹#›</a:t>
            </a:fld>
            <a:endParaRPr lang="en-GB">
              <a:solidFill>
                <a:srgbClr val="073E87"/>
              </a:solidFill>
            </a:endParaRPr>
          </a:p>
        </p:txBody>
      </p:sp>
    </p:spTree>
    <p:extLst>
      <p:ext uri="{BB962C8B-B14F-4D97-AF65-F5344CB8AC3E}">
        <p14:creationId xmlns:p14="http://schemas.microsoft.com/office/powerpoint/2010/main" val="23315549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Date Placeholder 1"/>
          <p:cNvSpPr>
            <a:spLocks noGrp="1"/>
          </p:cNvSpPr>
          <p:nvPr>
            <p:ph type="dt" sz="half" idx="10"/>
          </p:nvPr>
        </p:nvSpPr>
        <p:spPr/>
        <p:txBody>
          <a:bodyPr/>
          <a:lstStyle/>
          <a:p>
            <a:fld id="{E3D1C8AF-1EFA-4C6B-929F-5072AC1B6749}" type="datetime1">
              <a:rPr lang="en-US" smtClean="0">
                <a:solidFill>
                  <a:srgbClr val="073E87"/>
                </a:solidFill>
              </a:rPr>
              <a:pPr/>
              <a:t>2/16/2016</a:t>
            </a:fld>
            <a:endParaRPr lang="en-GB">
              <a:solidFill>
                <a:srgbClr val="073E87"/>
              </a:solidFill>
            </a:endParaRPr>
          </a:p>
        </p:txBody>
      </p:sp>
      <p:sp>
        <p:nvSpPr>
          <p:cNvPr id="3" name="Footer Placeholder 2"/>
          <p:cNvSpPr>
            <a:spLocks noGrp="1"/>
          </p:cNvSpPr>
          <p:nvPr>
            <p:ph type="ftr" sz="quarter" idx="11"/>
          </p:nvPr>
        </p:nvSpPr>
        <p:spPr/>
        <p:txBody>
          <a:bodyPr/>
          <a:lstStyle/>
          <a:p>
            <a:endParaRPr lang="en-GB">
              <a:solidFill>
                <a:srgbClr val="073E87"/>
              </a:solidFill>
            </a:endParaRPr>
          </a:p>
        </p:txBody>
      </p:sp>
      <p:sp>
        <p:nvSpPr>
          <p:cNvPr id="4" name="Slide Number Placeholder 3"/>
          <p:cNvSpPr>
            <a:spLocks noGrp="1"/>
          </p:cNvSpPr>
          <p:nvPr>
            <p:ph type="sldNum" sz="quarter" idx="12"/>
          </p:nvPr>
        </p:nvSpPr>
        <p:spPr/>
        <p:txBody>
          <a:bodyPr/>
          <a:lstStyle/>
          <a:p>
            <a:fld id="{432862A4-913E-424D-A348-9DDAD10AD131}" type="slidenum">
              <a:rPr lang="en-GB" smtClean="0">
                <a:solidFill>
                  <a:srgbClr val="073E87"/>
                </a:solidFill>
              </a:rPr>
              <a:pPr/>
              <a:t>‹#›</a:t>
            </a:fld>
            <a:endParaRPr lang="en-GB">
              <a:solidFill>
                <a:srgbClr val="073E87"/>
              </a:solidFill>
            </a:endParaRPr>
          </a:p>
        </p:txBody>
      </p:sp>
    </p:spTree>
    <p:extLst>
      <p:ext uri="{BB962C8B-B14F-4D97-AF65-F5344CB8AC3E}">
        <p14:creationId xmlns:p14="http://schemas.microsoft.com/office/powerpoint/2010/main" val="28381295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Date Placeholder 4"/>
          <p:cNvSpPr>
            <a:spLocks noGrp="1"/>
          </p:cNvSpPr>
          <p:nvPr>
            <p:ph type="dt" sz="half" idx="10"/>
          </p:nvPr>
        </p:nvSpPr>
        <p:spPr/>
        <p:txBody>
          <a:bodyPr/>
          <a:lstStyle/>
          <a:p>
            <a:fld id="{01A87314-9A1A-46A4-BB25-0691F00E2BAE}" type="datetime1">
              <a:rPr lang="en-US" smtClean="0">
                <a:solidFill>
                  <a:srgbClr val="073E87"/>
                </a:solidFill>
              </a:rPr>
              <a:pPr/>
              <a:t>2/16/2016</a:t>
            </a:fld>
            <a:endParaRPr lang="en-GB">
              <a:solidFill>
                <a:srgbClr val="073E87"/>
              </a:solidFill>
            </a:endParaRPr>
          </a:p>
        </p:txBody>
      </p:sp>
      <p:sp>
        <p:nvSpPr>
          <p:cNvPr id="6" name="Footer Placeholder 5"/>
          <p:cNvSpPr>
            <a:spLocks noGrp="1"/>
          </p:cNvSpPr>
          <p:nvPr>
            <p:ph type="ftr" sz="quarter" idx="11"/>
          </p:nvPr>
        </p:nvSpPr>
        <p:spPr/>
        <p:txBody>
          <a:bodyPr/>
          <a:lstStyle/>
          <a:p>
            <a:endParaRPr lang="en-GB">
              <a:solidFill>
                <a:srgbClr val="073E87"/>
              </a:solidFill>
            </a:endParaRPr>
          </a:p>
        </p:txBody>
      </p:sp>
      <p:sp>
        <p:nvSpPr>
          <p:cNvPr id="7" name="Slide Number Placeholder 6"/>
          <p:cNvSpPr>
            <a:spLocks noGrp="1"/>
          </p:cNvSpPr>
          <p:nvPr>
            <p:ph type="sldNum" sz="quarter" idx="12"/>
          </p:nvPr>
        </p:nvSpPr>
        <p:spPr/>
        <p:txBody>
          <a:bodyPr/>
          <a:lstStyle/>
          <a:p>
            <a:fld id="{432862A4-913E-424D-A348-9DDAD10AD131}" type="slidenum">
              <a:rPr lang="en-GB" smtClean="0">
                <a:solidFill>
                  <a:srgbClr val="073E87"/>
                </a:solidFill>
              </a:rPr>
              <a:pPr/>
              <a:t>‹#›</a:t>
            </a:fld>
            <a:endParaRPr lang="en-GB">
              <a:solidFill>
                <a:srgbClr val="073E87"/>
              </a:solidFill>
            </a:endParaRP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5424058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F6EC90C-43E9-4A26-99A6-3678AB306EC4}" type="datetime1">
              <a:rPr lang="en-GB" smtClean="0"/>
              <a:t>16/02/2016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B9F196-654C-4928-8277-EC660C9AE271}" type="slidenum">
              <a:rPr lang="en-GB" smtClean="0"/>
              <a:t>‹#›</a:t>
            </a:fld>
            <a:endParaRPr lang="en-GB"/>
          </a:p>
        </p:txBody>
      </p:sp>
    </p:spTree>
    <p:extLst>
      <p:ext uri="{BB962C8B-B14F-4D97-AF65-F5344CB8AC3E}">
        <p14:creationId xmlns:p14="http://schemas.microsoft.com/office/powerpoint/2010/main" val="36301945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716E21-0DCF-476E-BF90-C1DE2CB42E0D}" type="datetime1">
              <a:rPr lang="en-US" smtClean="0">
                <a:solidFill>
                  <a:srgbClr val="073E87"/>
                </a:solidFill>
              </a:rPr>
              <a:pPr/>
              <a:t>2/16/2016</a:t>
            </a:fld>
            <a:endParaRPr lang="en-GB">
              <a:solidFill>
                <a:srgbClr val="073E87"/>
              </a:solidFill>
            </a:endParaRPr>
          </a:p>
        </p:txBody>
      </p:sp>
      <p:sp>
        <p:nvSpPr>
          <p:cNvPr id="6" name="Footer Placeholder 5"/>
          <p:cNvSpPr>
            <a:spLocks noGrp="1"/>
          </p:cNvSpPr>
          <p:nvPr>
            <p:ph type="ftr" sz="quarter" idx="11"/>
          </p:nvPr>
        </p:nvSpPr>
        <p:spPr/>
        <p:txBody>
          <a:bodyPr/>
          <a:lstStyle/>
          <a:p>
            <a:endParaRPr lang="en-GB">
              <a:solidFill>
                <a:srgbClr val="073E87"/>
              </a:solidFill>
            </a:endParaRPr>
          </a:p>
        </p:txBody>
      </p:sp>
      <p:sp>
        <p:nvSpPr>
          <p:cNvPr id="7" name="Slide Number Placeholder 6"/>
          <p:cNvSpPr>
            <a:spLocks noGrp="1"/>
          </p:cNvSpPr>
          <p:nvPr>
            <p:ph type="sldNum" sz="quarter" idx="12"/>
          </p:nvPr>
        </p:nvSpPr>
        <p:spPr/>
        <p:txBody>
          <a:bodyPr/>
          <a:lstStyle/>
          <a:p>
            <a:fld id="{432862A4-913E-424D-A348-9DDAD10AD131}" type="slidenum">
              <a:rPr lang="en-GB" smtClean="0">
                <a:solidFill>
                  <a:srgbClr val="073E87"/>
                </a:solidFill>
              </a:rPr>
              <a:pPr/>
              <a:t>‹#›</a:t>
            </a:fld>
            <a:endParaRPr lang="en-GB">
              <a:solidFill>
                <a:srgbClr val="073E87"/>
              </a:solidFill>
            </a:endParaRP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extLst>
      <p:ext uri="{BB962C8B-B14F-4D97-AF65-F5344CB8AC3E}">
        <p14:creationId xmlns:p14="http://schemas.microsoft.com/office/powerpoint/2010/main" val="314352381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4BFC56-C7BE-49FB-87CB-91BC77D7A7A5}" type="datetime1">
              <a:rPr lang="en-US" smtClean="0">
                <a:solidFill>
                  <a:srgbClr val="073E87"/>
                </a:solidFill>
              </a:rPr>
              <a:pPr/>
              <a:t>2/16/2016</a:t>
            </a:fld>
            <a:endParaRPr lang="en-GB">
              <a:solidFill>
                <a:srgbClr val="073E87"/>
              </a:solidFill>
            </a:endParaRPr>
          </a:p>
        </p:txBody>
      </p:sp>
      <p:sp>
        <p:nvSpPr>
          <p:cNvPr id="5" name="Footer Placeholder 4"/>
          <p:cNvSpPr>
            <a:spLocks noGrp="1"/>
          </p:cNvSpPr>
          <p:nvPr>
            <p:ph type="ftr" sz="quarter" idx="11"/>
          </p:nvPr>
        </p:nvSpPr>
        <p:spPr/>
        <p:txBody>
          <a:bodyPr/>
          <a:lstStyle/>
          <a:p>
            <a:endParaRPr lang="en-GB">
              <a:solidFill>
                <a:srgbClr val="073E87"/>
              </a:solidFill>
            </a:endParaRPr>
          </a:p>
        </p:txBody>
      </p:sp>
      <p:sp>
        <p:nvSpPr>
          <p:cNvPr id="6" name="Slide Number Placeholder 5"/>
          <p:cNvSpPr>
            <a:spLocks noGrp="1"/>
          </p:cNvSpPr>
          <p:nvPr>
            <p:ph type="sldNum" sz="quarter" idx="12"/>
          </p:nvPr>
        </p:nvSpPr>
        <p:spPr/>
        <p:txBody>
          <a:bodyPr/>
          <a:lstStyle/>
          <a:p>
            <a:fld id="{432862A4-913E-424D-A348-9DDAD10AD131}" type="slidenum">
              <a:rPr lang="en-GB" smtClean="0">
                <a:solidFill>
                  <a:srgbClr val="073E87"/>
                </a:solidFill>
              </a:rPr>
              <a:pPr/>
              <a:t>‹#›</a:t>
            </a:fld>
            <a:endParaRPr lang="en-GB">
              <a:solidFill>
                <a:srgbClr val="073E87"/>
              </a:solidFill>
            </a:endParaRPr>
          </a:p>
        </p:txBody>
      </p:sp>
    </p:spTree>
    <p:extLst>
      <p:ext uri="{BB962C8B-B14F-4D97-AF65-F5344CB8AC3E}">
        <p14:creationId xmlns:p14="http://schemas.microsoft.com/office/powerpoint/2010/main" val="28774504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Date Placeholder 3"/>
          <p:cNvSpPr>
            <a:spLocks noGrp="1"/>
          </p:cNvSpPr>
          <p:nvPr>
            <p:ph type="dt" sz="half" idx="10"/>
          </p:nvPr>
        </p:nvSpPr>
        <p:spPr/>
        <p:txBody>
          <a:bodyPr/>
          <a:lstStyle/>
          <a:p>
            <a:fld id="{6D1995C5-E9E0-4806-89E8-4CE4B3379BFB}" type="datetime1">
              <a:rPr lang="en-US" smtClean="0">
                <a:solidFill>
                  <a:srgbClr val="073E87"/>
                </a:solidFill>
              </a:rPr>
              <a:pPr/>
              <a:t>2/16/2016</a:t>
            </a:fld>
            <a:endParaRPr lang="en-GB">
              <a:solidFill>
                <a:srgbClr val="073E87"/>
              </a:solidFill>
            </a:endParaRPr>
          </a:p>
        </p:txBody>
      </p:sp>
      <p:sp>
        <p:nvSpPr>
          <p:cNvPr id="5" name="Footer Placeholder 4"/>
          <p:cNvSpPr>
            <a:spLocks noGrp="1"/>
          </p:cNvSpPr>
          <p:nvPr>
            <p:ph type="ftr" sz="quarter" idx="11"/>
          </p:nvPr>
        </p:nvSpPr>
        <p:spPr/>
        <p:txBody>
          <a:bodyPr/>
          <a:lstStyle/>
          <a:p>
            <a:endParaRPr lang="en-GB">
              <a:solidFill>
                <a:srgbClr val="073E87"/>
              </a:solidFill>
            </a:endParaRPr>
          </a:p>
        </p:txBody>
      </p:sp>
      <p:sp>
        <p:nvSpPr>
          <p:cNvPr id="6" name="Slide Number Placeholder 5"/>
          <p:cNvSpPr>
            <a:spLocks noGrp="1"/>
          </p:cNvSpPr>
          <p:nvPr>
            <p:ph type="sldNum" sz="quarter" idx="12"/>
          </p:nvPr>
        </p:nvSpPr>
        <p:spPr/>
        <p:txBody>
          <a:bodyPr/>
          <a:lstStyle/>
          <a:p>
            <a:fld id="{432862A4-913E-424D-A348-9DDAD10AD131}" type="slidenum">
              <a:rPr lang="en-GB" smtClean="0">
                <a:solidFill>
                  <a:srgbClr val="073E87"/>
                </a:solidFill>
              </a:rPr>
              <a:pPr/>
              <a:t>‹#›</a:t>
            </a:fld>
            <a:endParaRPr lang="en-GB">
              <a:solidFill>
                <a:srgbClr val="073E87"/>
              </a:solidFill>
            </a:endParaRP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97379043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9C85991-2711-4A3E-981D-4A2D8BD2382C}" type="datetimeFigureOut">
              <a:rPr lang="en-US" smtClean="0">
                <a:solidFill>
                  <a:prstClr val="black">
                    <a:tint val="75000"/>
                  </a:prstClr>
                </a:solidFill>
              </a:rPr>
              <a:pPr/>
              <a:t>2/16/2016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AB2667-EFC0-4FCF-8A0A-8405D69E09A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5507474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C85991-2711-4A3E-981D-4A2D8BD2382C}" type="datetimeFigureOut">
              <a:rPr lang="en-US" smtClean="0">
                <a:solidFill>
                  <a:prstClr val="black">
                    <a:tint val="75000"/>
                  </a:prstClr>
                </a:solidFill>
              </a:rPr>
              <a:pPr/>
              <a:t>2/16/2016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AB2667-EFC0-4FCF-8A0A-8405D69E09A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4651359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C85991-2711-4A3E-981D-4A2D8BD2382C}" type="datetimeFigureOut">
              <a:rPr lang="en-US" smtClean="0">
                <a:solidFill>
                  <a:prstClr val="black">
                    <a:tint val="75000"/>
                  </a:prstClr>
                </a:solidFill>
              </a:rPr>
              <a:pPr/>
              <a:t>2/16/2016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AB2667-EFC0-4FCF-8A0A-8405D69E09A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4145490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9C85991-2711-4A3E-981D-4A2D8BD2382C}" type="datetimeFigureOut">
              <a:rPr lang="en-US" smtClean="0">
                <a:solidFill>
                  <a:prstClr val="black">
                    <a:tint val="75000"/>
                  </a:prstClr>
                </a:solidFill>
              </a:rPr>
              <a:pPr/>
              <a:t>2/16/2016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3AB2667-EFC0-4FCF-8A0A-8405D69E09A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3517204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9C85991-2711-4A3E-981D-4A2D8BD2382C}" type="datetimeFigureOut">
              <a:rPr lang="en-US" smtClean="0">
                <a:solidFill>
                  <a:prstClr val="black">
                    <a:tint val="75000"/>
                  </a:prstClr>
                </a:solidFill>
              </a:rPr>
              <a:pPr/>
              <a:t>2/16/2016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3AB2667-EFC0-4FCF-8A0A-8405D69E09A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1562189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9C85991-2711-4A3E-981D-4A2D8BD2382C}" type="datetimeFigureOut">
              <a:rPr lang="en-US" smtClean="0">
                <a:solidFill>
                  <a:prstClr val="black">
                    <a:tint val="75000"/>
                  </a:prstClr>
                </a:solidFill>
              </a:rPr>
              <a:pPr/>
              <a:t>2/16/2016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3AB2667-EFC0-4FCF-8A0A-8405D69E09A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1368183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C85991-2711-4A3E-981D-4A2D8BD2382C}" type="datetimeFigureOut">
              <a:rPr lang="en-US" smtClean="0">
                <a:solidFill>
                  <a:prstClr val="black">
                    <a:tint val="75000"/>
                  </a:prstClr>
                </a:solidFill>
              </a:rPr>
              <a:pPr/>
              <a:t>2/16/2016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3AB2667-EFC0-4FCF-8A0A-8405D69E09A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83978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365111-6B71-4CCA-B534-628909F3A9FD}" type="datetime1">
              <a:rPr lang="en-GB" smtClean="0"/>
              <a:t>16/02/2016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B9F196-654C-4928-8277-EC660C9AE271}" type="slidenum">
              <a:rPr lang="en-GB" smtClean="0"/>
              <a:t>‹#›</a:t>
            </a:fld>
            <a:endParaRPr lang="en-GB"/>
          </a:p>
        </p:txBody>
      </p:sp>
    </p:spTree>
    <p:extLst>
      <p:ext uri="{BB962C8B-B14F-4D97-AF65-F5344CB8AC3E}">
        <p14:creationId xmlns:p14="http://schemas.microsoft.com/office/powerpoint/2010/main" val="100881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C85991-2711-4A3E-981D-4A2D8BD2382C}" type="datetimeFigureOut">
              <a:rPr lang="en-US" smtClean="0">
                <a:solidFill>
                  <a:prstClr val="black">
                    <a:tint val="75000"/>
                  </a:prstClr>
                </a:solidFill>
              </a:rPr>
              <a:pPr/>
              <a:t>2/16/2016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3AB2667-EFC0-4FCF-8A0A-8405D69E09A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324091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C85991-2711-4A3E-981D-4A2D8BD2382C}" type="datetimeFigureOut">
              <a:rPr lang="en-US" smtClean="0">
                <a:solidFill>
                  <a:prstClr val="black">
                    <a:tint val="75000"/>
                  </a:prstClr>
                </a:solidFill>
              </a:rPr>
              <a:pPr/>
              <a:t>2/16/2016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3AB2667-EFC0-4FCF-8A0A-8405D69E09A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2083700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C85991-2711-4A3E-981D-4A2D8BD2382C}" type="datetimeFigureOut">
              <a:rPr lang="en-US" smtClean="0">
                <a:solidFill>
                  <a:prstClr val="black">
                    <a:tint val="75000"/>
                  </a:prstClr>
                </a:solidFill>
              </a:rPr>
              <a:pPr/>
              <a:t>2/16/2016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AB2667-EFC0-4FCF-8A0A-8405D69E09A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9047593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C85991-2711-4A3E-981D-4A2D8BD2382C}" type="datetimeFigureOut">
              <a:rPr lang="en-US" smtClean="0">
                <a:solidFill>
                  <a:prstClr val="black">
                    <a:tint val="75000"/>
                  </a:prstClr>
                </a:solidFill>
              </a:rPr>
              <a:pPr/>
              <a:t>2/16/2016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3AB2667-EFC0-4FCF-8A0A-8405D69E09A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98272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C8B6E20-8CC5-4835-96B1-186C8662756C}" type="datetime1">
              <a:rPr lang="en-GB" smtClean="0"/>
              <a:t>16/02/2016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B9F196-654C-4928-8277-EC660C9AE271}" type="slidenum">
              <a:rPr lang="en-GB" smtClean="0"/>
              <a:t>‹#›</a:t>
            </a:fld>
            <a:endParaRPr lang="en-GB"/>
          </a:p>
        </p:txBody>
      </p:sp>
    </p:spTree>
    <p:extLst>
      <p:ext uri="{BB962C8B-B14F-4D97-AF65-F5344CB8AC3E}">
        <p14:creationId xmlns:p14="http://schemas.microsoft.com/office/powerpoint/2010/main" val="4135277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1B9AD20-D5DF-4395-A207-23DEF2A676FA}" type="datetime1">
              <a:rPr lang="en-GB" smtClean="0"/>
              <a:t>16/02/2016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EB9F196-654C-4928-8277-EC660C9AE271}" type="slidenum">
              <a:rPr lang="en-GB" smtClean="0"/>
              <a:t>‹#›</a:t>
            </a:fld>
            <a:endParaRPr lang="en-GB"/>
          </a:p>
        </p:txBody>
      </p:sp>
    </p:spTree>
    <p:extLst>
      <p:ext uri="{BB962C8B-B14F-4D97-AF65-F5344CB8AC3E}">
        <p14:creationId xmlns:p14="http://schemas.microsoft.com/office/powerpoint/2010/main" val="1538579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DB1804C-0A4E-4DCA-9068-EF3C0B78894A}" type="datetime1">
              <a:rPr lang="en-GB" smtClean="0"/>
              <a:t>16/02/2016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EB9F196-654C-4928-8277-EC660C9AE271}" type="slidenum">
              <a:rPr lang="en-GB" smtClean="0"/>
              <a:t>‹#›</a:t>
            </a:fld>
            <a:endParaRPr lang="en-GB"/>
          </a:p>
        </p:txBody>
      </p:sp>
    </p:spTree>
    <p:extLst>
      <p:ext uri="{BB962C8B-B14F-4D97-AF65-F5344CB8AC3E}">
        <p14:creationId xmlns:p14="http://schemas.microsoft.com/office/powerpoint/2010/main" val="3758175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F663DE-01A2-45A7-82F0-63133D7490BD}" type="datetime1">
              <a:rPr lang="en-GB" smtClean="0"/>
              <a:t>16/02/2016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EB9F196-654C-4928-8277-EC660C9AE271}" type="slidenum">
              <a:rPr lang="en-GB" smtClean="0"/>
              <a:t>‹#›</a:t>
            </a:fld>
            <a:endParaRPr lang="en-GB"/>
          </a:p>
        </p:txBody>
      </p:sp>
    </p:spTree>
    <p:extLst>
      <p:ext uri="{BB962C8B-B14F-4D97-AF65-F5344CB8AC3E}">
        <p14:creationId xmlns:p14="http://schemas.microsoft.com/office/powerpoint/2010/main" val="30839976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4D0B006-DB80-4DF2-88C4-BECFDBAC3C26}" type="datetime1">
              <a:rPr lang="en-GB" smtClean="0"/>
              <a:t>16/02/2016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B9F196-654C-4928-8277-EC660C9AE271}" type="slidenum">
              <a:rPr lang="en-GB" smtClean="0"/>
              <a:t>‹#›</a:t>
            </a:fld>
            <a:endParaRPr lang="en-GB"/>
          </a:p>
        </p:txBody>
      </p:sp>
    </p:spTree>
    <p:extLst>
      <p:ext uri="{BB962C8B-B14F-4D97-AF65-F5344CB8AC3E}">
        <p14:creationId xmlns:p14="http://schemas.microsoft.com/office/powerpoint/2010/main" val="2538822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8D384F-6930-46E5-B9B9-003CDCCC044A}" type="datetime1">
              <a:rPr lang="en-GB" smtClean="0"/>
              <a:t>16/02/2016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B9F196-654C-4928-8277-EC660C9AE271}" type="slidenum">
              <a:rPr lang="en-GB" smtClean="0"/>
              <a:t>‹#›</a:t>
            </a:fld>
            <a:endParaRPr lang="en-GB"/>
          </a:p>
        </p:txBody>
      </p:sp>
    </p:spTree>
    <p:extLst>
      <p:ext uri="{BB962C8B-B14F-4D97-AF65-F5344CB8AC3E}">
        <p14:creationId xmlns:p14="http://schemas.microsoft.com/office/powerpoint/2010/main" val="1154709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8A9FF3-4A52-4B1A-9406-B259F1A2DE69}" type="datetime1">
              <a:rPr lang="en-GB" smtClean="0"/>
              <a:t>16/02/2016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B9F196-654C-4928-8277-EC660C9AE271}" type="slidenum">
              <a:rPr lang="en-GB" smtClean="0"/>
              <a:t>‹#›</a:t>
            </a:fld>
            <a:endParaRPr lang="en-GB"/>
          </a:p>
        </p:txBody>
      </p:sp>
    </p:spTree>
    <p:extLst>
      <p:ext uri="{BB962C8B-B14F-4D97-AF65-F5344CB8AC3E}">
        <p14:creationId xmlns:p14="http://schemas.microsoft.com/office/powerpoint/2010/main" val="35789791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A2E381BD-DC66-4DE5-A3DD-2D679D1B546C}" type="datetime1">
              <a:rPr lang="en-US" smtClean="0">
                <a:solidFill>
                  <a:srgbClr val="073E87"/>
                </a:solidFill>
              </a:rPr>
              <a:pPr/>
              <a:t>2/16/2016</a:t>
            </a:fld>
            <a:endParaRPr lang="en-GB">
              <a:solidFill>
                <a:srgbClr val="073E87"/>
              </a:solidFill>
            </a:endParaRP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GB">
              <a:solidFill>
                <a:srgbClr val="073E87"/>
              </a:solidFill>
            </a:endParaRP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432862A4-913E-424D-A348-9DDAD10AD131}" type="slidenum">
              <a:rPr lang="en-GB" smtClean="0">
                <a:solidFill>
                  <a:srgbClr val="073E87"/>
                </a:solidFill>
              </a:rPr>
              <a:pPr/>
              <a:t>‹#›</a:t>
            </a:fld>
            <a:endParaRPr lang="en-GB">
              <a:solidFill>
                <a:srgbClr val="073E87"/>
              </a:solidFill>
            </a:endParaRP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1562407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C85991-2711-4A3E-981D-4A2D8BD2382C}" type="datetimeFigureOut">
              <a:rPr lang="en-US" smtClean="0">
                <a:solidFill>
                  <a:prstClr val="black">
                    <a:tint val="75000"/>
                  </a:prstClr>
                </a:solidFill>
              </a:rPr>
              <a:pPr/>
              <a:t>2/16/2016</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AB2667-EFC0-4FCF-8A0A-8405D69E09A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7480195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b="1" dirty="0"/>
              <a:t>Pharmaceutical Quality Control &amp; </a:t>
            </a:r>
            <a:r>
              <a:rPr lang="en-GB" b="1" dirty="0">
                <a:solidFill>
                  <a:schemeClr val="tx1">
                    <a:lumMod val="95000"/>
                    <a:lumOff val="5000"/>
                  </a:schemeClr>
                </a:solidFill>
              </a:rPr>
              <a:t>current Good Manufacturing Practice</a:t>
            </a:r>
            <a:endParaRPr lang="en-GB" dirty="0"/>
          </a:p>
        </p:txBody>
      </p:sp>
      <p:sp>
        <p:nvSpPr>
          <p:cNvPr id="3" name="Subtitle 2"/>
          <p:cNvSpPr>
            <a:spLocks noGrp="1"/>
          </p:cNvSpPr>
          <p:nvPr>
            <p:ph type="subTitle" idx="1"/>
          </p:nvPr>
        </p:nvSpPr>
        <p:spPr>
          <a:xfrm>
            <a:off x="1403648" y="3573016"/>
            <a:ext cx="6400800" cy="1473200"/>
          </a:xfrm>
        </p:spPr>
        <p:txBody>
          <a:bodyPr/>
          <a:lstStyle/>
          <a:p>
            <a:r>
              <a:rPr lang="en-GB" sz="4000" b="1" dirty="0">
                <a:solidFill>
                  <a:srgbClr val="FF0000"/>
                </a:solidFill>
              </a:rPr>
              <a:t>PHT 436</a:t>
            </a:r>
          </a:p>
          <a:p>
            <a:r>
              <a:rPr lang="en-GB" sz="4000" b="1" dirty="0">
                <a:solidFill>
                  <a:srgbClr val="7030A0"/>
                </a:solidFill>
              </a:rPr>
              <a:t>Lecture </a:t>
            </a:r>
            <a:r>
              <a:rPr lang="en-GB" sz="4000" b="1" dirty="0" smtClean="0">
                <a:solidFill>
                  <a:srgbClr val="7030A0"/>
                </a:solidFill>
              </a:rPr>
              <a:t>10</a:t>
            </a:r>
            <a:endParaRPr lang="en-GB" sz="4000" b="1" dirty="0">
              <a:solidFill>
                <a:srgbClr val="7030A0"/>
              </a:solidFill>
            </a:endParaRPr>
          </a:p>
          <a:p>
            <a:endParaRPr lang="en-GB" dirty="0"/>
          </a:p>
        </p:txBody>
      </p:sp>
      <p:sp>
        <p:nvSpPr>
          <p:cNvPr id="4" name="Slide Number Placeholder 3"/>
          <p:cNvSpPr>
            <a:spLocks noGrp="1"/>
          </p:cNvSpPr>
          <p:nvPr>
            <p:ph type="sldNum" sz="quarter" idx="12"/>
          </p:nvPr>
        </p:nvSpPr>
        <p:spPr/>
        <p:txBody>
          <a:bodyPr/>
          <a:lstStyle/>
          <a:p>
            <a:fld id="{432862A4-913E-424D-A348-9DDAD10AD131}" type="slidenum">
              <a:rPr lang="en-GB" smtClean="0">
                <a:solidFill>
                  <a:srgbClr val="073E87"/>
                </a:solidFill>
              </a:rPr>
              <a:pPr/>
              <a:t>1</a:t>
            </a:fld>
            <a:endParaRPr lang="en-GB">
              <a:solidFill>
                <a:srgbClr val="073E87"/>
              </a:solidFill>
            </a:endParaRPr>
          </a:p>
        </p:txBody>
      </p:sp>
    </p:spTree>
    <p:extLst>
      <p:ext uri="{BB962C8B-B14F-4D97-AF65-F5344CB8AC3E}">
        <p14:creationId xmlns:p14="http://schemas.microsoft.com/office/powerpoint/2010/main" val="14949028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490066"/>
          </a:xfrm>
        </p:spPr>
        <p:txBody>
          <a:bodyPr>
            <a:noAutofit/>
          </a:bodyPr>
          <a:lstStyle/>
          <a:p>
            <a:r>
              <a:rPr lang="en-GB" sz="3200" b="1" u="sng" dirty="0"/>
              <a:t>Sec. 7.42 Recall strategy</a:t>
            </a:r>
          </a:p>
        </p:txBody>
      </p:sp>
      <p:sp>
        <p:nvSpPr>
          <p:cNvPr id="3" name="Content Placeholder 2"/>
          <p:cNvSpPr>
            <a:spLocks noGrp="1"/>
          </p:cNvSpPr>
          <p:nvPr>
            <p:ph idx="1"/>
          </p:nvPr>
        </p:nvSpPr>
        <p:spPr>
          <a:xfrm>
            <a:off x="323528" y="548680"/>
            <a:ext cx="8568952" cy="5904656"/>
          </a:xfrm>
        </p:spPr>
        <p:txBody>
          <a:bodyPr>
            <a:normAutofit fontScale="92500" lnSpcReduction="10000"/>
          </a:bodyPr>
          <a:lstStyle/>
          <a:p>
            <a:pPr marL="0" indent="0">
              <a:buNone/>
            </a:pPr>
            <a:r>
              <a:rPr lang="en-GB" b="1" u="sng" dirty="0" smtClean="0">
                <a:solidFill>
                  <a:srgbClr val="FF0000"/>
                </a:solidFill>
              </a:rPr>
              <a:t>a</a:t>
            </a:r>
            <a:r>
              <a:rPr lang="en-GB" b="1" u="sng" dirty="0">
                <a:solidFill>
                  <a:srgbClr val="FF0000"/>
                </a:solidFill>
              </a:rPr>
              <a:t>) </a:t>
            </a:r>
            <a:r>
              <a:rPr lang="en-GB" b="1" i="1" u="sng" dirty="0">
                <a:solidFill>
                  <a:srgbClr val="FF0000"/>
                </a:solidFill>
              </a:rPr>
              <a:t>General.</a:t>
            </a:r>
            <a:r>
              <a:rPr lang="en-GB" b="1" u="sng" dirty="0">
                <a:solidFill>
                  <a:srgbClr val="FF0000"/>
                </a:solidFill>
              </a:rPr>
              <a:t> </a:t>
            </a:r>
            <a:endParaRPr lang="en-GB" b="1" u="sng" dirty="0" smtClean="0">
              <a:solidFill>
                <a:srgbClr val="FF0000"/>
              </a:solidFill>
            </a:endParaRPr>
          </a:p>
          <a:p>
            <a:pPr marL="0" indent="0">
              <a:buNone/>
            </a:pPr>
            <a:r>
              <a:rPr lang="en-GB" dirty="0" smtClean="0"/>
              <a:t>(</a:t>
            </a:r>
            <a:r>
              <a:rPr lang="en-GB" dirty="0"/>
              <a:t>1) A recall strategy that takes into account the </a:t>
            </a:r>
            <a:r>
              <a:rPr lang="en-GB" dirty="0">
                <a:solidFill>
                  <a:srgbClr val="00B050"/>
                </a:solidFill>
              </a:rPr>
              <a:t>following factors </a:t>
            </a:r>
            <a:r>
              <a:rPr lang="en-GB" dirty="0"/>
              <a:t>will be developed by the agency for a </a:t>
            </a:r>
            <a:r>
              <a:rPr lang="en-GB" dirty="0" smtClean="0"/>
              <a:t>FDA-requested </a:t>
            </a:r>
            <a:r>
              <a:rPr lang="en-GB" dirty="0"/>
              <a:t>recall and by the recalling firm for a firm-initiated recall to suit the individual circumstances of the particular recall:</a:t>
            </a:r>
          </a:p>
          <a:p>
            <a:pPr marL="400050" lvl="1" indent="0">
              <a:buNone/>
            </a:pPr>
            <a:r>
              <a:rPr lang="en-GB" dirty="0"/>
              <a:t>(</a:t>
            </a:r>
            <a:r>
              <a:rPr lang="en-GB" dirty="0" err="1"/>
              <a:t>i</a:t>
            </a:r>
            <a:r>
              <a:rPr lang="en-GB" dirty="0"/>
              <a:t>) Results of health hazard evaluation.</a:t>
            </a:r>
          </a:p>
          <a:p>
            <a:pPr marL="400050" lvl="1" indent="0">
              <a:buNone/>
            </a:pPr>
            <a:r>
              <a:rPr lang="en-GB" dirty="0"/>
              <a:t>(ii) Ease in identifying the product.</a:t>
            </a:r>
          </a:p>
          <a:p>
            <a:pPr marL="400050" lvl="1" indent="0">
              <a:buNone/>
            </a:pPr>
            <a:r>
              <a:rPr lang="en-GB" dirty="0"/>
              <a:t>(iii) Degree to which the product's deficiency is obvious to the consumer or user.</a:t>
            </a:r>
          </a:p>
          <a:p>
            <a:pPr marL="400050" lvl="1" indent="0">
              <a:buNone/>
            </a:pPr>
            <a:r>
              <a:rPr lang="en-GB" dirty="0"/>
              <a:t>(iv) Degree to which the product remains unused in the market-place.</a:t>
            </a:r>
          </a:p>
          <a:p>
            <a:pPr marL="400050" lvl="1" indent="0">
              <a:buNone/>
            </a:pPr>
            <a:r>
              <a:rPr lang="en-GB" dirty="0"/>
              <a:t>(v) Continued availability of essential products</a:t>
            </a:r>
            <a:r>
              <a:rPr lang="en-GB" dirty="0" smtClean="0"/>
              <a:t>.</a:t>
            </a:r>
          </a:p>
          <a:p>
            <a:pPr marL="0" indent="0">
              <a:buNone/>
            </a:pPr>
            <a:endParaRPr lang="en-GB" dirty="0" smtClean="0"/>
          </a:p>
        </p:txBody>
      </p:sp>
      <p:sp>
        <p:nvSpPr>
          <p:cNvPr id="4" name="Slide Number Placeholder 3"/>
          <p:cNvSpPr>
            <a:spLocks noGrp="1"/>
          </p:cNvSpPr>
          <p:nvPr>
            <p:ph type="sldNum" sz="quarter" idx="12"/>
          </p:nvPr>
        </p:nvSpPr>
        <p:spPr/>
        <p:txBody>
          <a:bodyPr/>
          <a:lstStyle/>
          <a:p>
            <a:fld id="{7EB9F196-654C-4928-8277-EC660C9AE271}" type="slidenum">
              <a:rPr lang="en-GB" smtClean="0"/>
              <a:t>10</a:t>
            </a:fld>
            <a:endParaRPr lang="en-GB"/>
          </a:p>
        </p:txBody>
      </p:sp>
    </p:spTree>
    <p:extLst>
      <p:ext uri="{BB962C8B-B14F-4D97-AF65-F5344CB8AC3E}">
        <p14:creationId xmlns:p14="http://schemas.microsoft.com/office/powerpoint/2010/main" val="13447385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548680"/>
            <a:ext cx="8229600" cy="5721499"/>
          </a:xfrm>
        </p:spPr>
        <p:txBody>
          <a:bodyPr/>
          <a:lstStyle/>
          <a:p>
            <a:pPr marL="0" indent="0">
              <a:buNone/>
            </a:pPr>
            <a:r>
              <a:rPr lang="en-GB" dirty="0"/>
              <a:t>(2) The </a:t>
            </a:r>
            <a:r>
              <a:rPr lang="en-GB" u="sng" dirty="0"/>
              <a:t>FDA will review </a:t>
            </a:r>
            <a:r>
              <a:rPr lang="en-GB" dirty="0"/>
              <a:t>the adequacy of a </a:t>
            </a:r>
            <a:r>
              <a:rPr lang="en-GB" dirty="0">
                <a:solidFill>
                  <a:srgbClr val="00B050"/>
                </a:solidFill>
              </a:rPr>
              <a:t>proposed recall strategy </a:t>
            </a:r>
            <a:r>
              <a:rPr lang="en-GB" dirty="0"/>
              <a:t>developed by a </a:t>
            </a:r>
            <a:r>
              <a:rPr lang="en-GB" u="sng" dirty="0"/>
              <a:t>recalling firm </a:t>
            </a:r>
            <a:r>
              <a:rPr lang="en-GB" dirty="0"/>
              <a:t>and recommend changes as appropriate. </a:t>
            </a:r>
          </a:p>
          <a:p>
            <a:pPr marL="0" indent="0">
              <a:buNone/>
            </a:pPr>
            <a:r>
              <a:rPr lang="en-GB" dirty="0"/>
              <a:t>A recalling firm should conduct the recall in accordance with an approved recall strategy but need </a:t>
            </a:r>
            <a:r>
              <a:rPr lang="en-GB" u="sng" dirty="0"/>
              <a:t>not delay initiation </a:t>
            </a:r>
            <a:r>
              <a:rPr lang="en-GB" dirty="0"/>
              <a:t>of a recall pending review of its recall strategy.</a:t>
            </a:r>
          </a:p>
          <a:p>
            <a:endParaRPr lang="en-GB" dirty="0"/>
          </a:p>
        </p:txBody>
      </p:sp>
      <p:sp>
        <p:nvSpPr>
          <p:cNvPr id="4" name="Slide Number Placeholder 3"/>
          <p:cNvSpPr>
            <a:spLocks noGrp="1"/>
          </p:cNvSpPr>
          <p:nvPr>
            <p:ph type="sldNum" sz="quarter" idx="12"/>
          </p:nvPr>
        </p:nvSpPr>
        <p:spPr/>
        <p:txBody>
          <a:bodyPr/>
          <a:lstStyle/>
          <a:p>
            <a:fld id="{7EB9F196-654C-4928-8277-EC660C9AE271}" type="slidenum">
              <a:rPr lang="en-GB" smtClean="0"/>
              <a:t>11</a:t>
            </a:fld>
            <a:endParaRPr lang="en-GB"/>
          </a:p>
        </p:txBody>
      </p:sp>
    </p:spTree>
    <p:extLst>
      <p:ext uri="{BB962C8B-B14F-4D97-AF65-F5344CB8AC3E}">
        <p14:creationId xmlns:p14="http://schemas.microsoft.com/office/powerpoint/2010/main" val="29378127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lstStyle/>
          <a:p>
            <a:pPr marL="0" indent="0">
              <a:buNone/>
            </a:pPr>
            <a:r>
              <a:rPr lang="en-GB" b="1" u="sng" dirty="0">
                <a:solidFill>
                  <a:srgbClr val="FF0000"/>
                </a:solidFill>
              </a:rPr>
              <a:t>b) </a:t>
            </a:r>
            <a:r>
              <a:rPr lang="en-GB" b="1" i="1" u="sng" dirty="0">
                <a:solidFill>
                  <a:srgbClr val="FF0000"/>
                </a:solidFill>
              </a:rPr>
              <a:t>Elements of a recall strategy.</a:t>
            </a:r>
            <a:r>
              <a:rPr lang="en-GB" b="1" u="sng" dirty="0">
                <a:solidFill>
                  <a:srgbClr val="FF0000"/>
                </a:solidFill>
              </a:rPr>
              <a:t> </a:t>
            </a:r>
          </a:p>
          <a:p>
            <a:pPr marL="0" indent="0">
              <a:buNone/>
            </a:pPr>
            <a:r>
              <a:rPr lang="en-GB" b="1" dirty="0"/>
              <a:t>A recall strategy will address the following elements regarding the conduct of the recall</a:t>
            </a:r>
            <a:r>
              <a:rPr lang="en-GB" b="1" dirty="0" smtClean="0"/>
              <a:t>:</a:t>
            </a:r>
          </a:p>
          <a:p>
            <a:pPr marL="514350" indent="-514350">
              <a:buFont typeface="+mj-lt"/>
              <a:buAutoNum type="arabicPeriod"/>
            </a:pPr>
            <a:r>
              <a:rPr lang="en-GB" b="1" dirty="0">
                <a:solidFill>
                  <a:srgbClr val="00B050"/>
                </a:solidFill>
              </a:rPr>
              <a:t>Depth of recall</a:t>
            </a:r>
            <a:r>
              <a:rPr lang="en-GB" dirty="0" smtClean="0"/>
              <a:t>.</a:t>
            </a:r>
          </a:p>
          <a:p>
            <a:pPr marL="514350" indent="-514350">
              <a:buFont typeface="+mj-lt"/>
              <a:buAutoNum type="arabicPeriod"/>
            </a:pPr>
            <a:r>
              <a:rPr lang="en-GB" b="1" dirty="0">
                <a:solidFill>
                  <a:srgbClr val="00B050"/>
                </a:solidFill>
              </a:rPr>
              <a:t>Public warning</a:t>
            </a:r>
            <a:r>
              <a:rPr lang="en-GB" dirty="0"/>
              <a:t>.</a:t>
            </a:r>
            <a:r>
              <a:rPr lang="en-GB" dirty="0" smtClean="0"/>
              <a:t> </a:t>
            </a:r>
          </a:p>
          <a:p>
            <a:pPr marL="514350" indent="-514350">
              <a:buFont typeface="+mj-lt"/>
              <a:buAutoNum type="arabicPeriod"/>
            </a:pPr>
            <a:r>
              <a:rPr lang="en-GB" b="1" dirty="0">
                <a:solidFill>
                  <a:srgbClr val="00B050"/>
                </a:solidFill>
              </a:rPr>
              <a:t>Effectiveness checks</a:t>
            </a:r>
            <a:r>
              <a:rPr lang="en-GB" dirty="0"/>
              <a:t>.</a:t>
            </a:r>
          </a:p>
          <a:p>
            <a:pPr marL="0" indent="0">
              <a:buNone/>
            </a:pPr>
            <a:endParaRPr lang="en-GB" b="1" dirty="0"/>
          </a:p>
          <a:p>
            <a:endParaRPr lang="en-US" dirty="0"/>
          </a:p>
        </p:txBody>
      </p:sp>
      <p:sp>
        <p:nvSpPr>
          <p:cNvPr id="4" name="Slide Number Placeholder 3"/>
          <p:cNvSpPr>
            <a:spLocks noGrp="1"/>
          </p:cNvSpPr>
          <p:nvPr>
            <p:ph type="sldNum" sz="quarter" idx="12"/>
          </p:nvPr>
        </p:nvSpPr>
        <p:spPr/>
        <p:txBody>
          <a:bodyPr/>
          <a:lstStyle/>
          <a:p>
            <a:fld id="{7EB9F196-654C-4928-8277-EC660C9AE271}" type="slidenum">
              <a:rPr lang="en-GB" smtClean="0"/>
              <a:t>12</a:t>
            </a:fld>
            <a:endParaRPr lang="en-GB"/>
          </a:p>
        </p:txBody>
      </p:sp>
    </p:spTree>
    <p:extLst>
      <p:ext uri="{BB962C8B-B14F-4D97-AF65-F5344CB8AC3E}">
        <p14:creationId xmlns:p14="http://schemas.microsoft.com/office/powerpoint/2010/main" val="42432298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60648"/>
            <a:ext cx="8712968" cy="6264696"/>
          </a:xfrm>
        </p:spPr>
        <p:txBody>
          <a:bodyPr>
            <a:normAutofit/>
          </a:bodyPr>
          <a:lstStyle/>
          <a:p>
            <a:pPr marL="514350" indent="-514350">
              <a:buAutoNum type="arabicParenBoth"/>
            </a:pPr>
            <a:r>
              <a:rPr lang="en-GB" b="1" i="1" dirty="0" smtClean="0">
                <a:solidFill>
                  <a:srgbClr val="00B050"/>
                </a:solidFill>
              </a:rPr>
              <a:t>Depth </a:t>
            </a:r>
            <a:r>
              <a:rPr lang="en-GB" b="1" i="1" dirty="0">
                <a:solidFill>
                  <a:srgbClr val="00B050"/>
                </a:solidFill>
              </a:rPr>
              <a:t>of recall</a:t>
            </a:r>
            <a:r>
              <a:rPr lang="en-GB" i="1" dirty="0"/>
              <a:t>.</a:t>
            </a:r>
            <a:r>
              <a:rPr lang="en-GB" dirty="0"/>
              <a:t> </a:t>
            </a:r>
            <a:endParaRPr lang="en-GB" dirty="0" smtClean="0"/>
          </a:p>
          <a:p>
            <a:pPr marL="0" indent="0">
              <a:buNone/>
            </a:pPr>
            <a:r>
              <a:rPr lang="en-GB" dirty="0" smtClean="0"/>
              <a:t>Depending </a:t>
            </a:r>
            <a:r>
              <a:rPr lang="en-GB" dirty="0"/>
              <a:t>on </a:t>
            </a:r>
            <a:r>
              <a:rPr lang="en-GB" u="sng" dirty="0"/>
              <a:t>the product's degree of hazard </a:t>
            </a:r>
            <a:r>
              <a:rPr lang="en-GB" dirty="0"/>
              <a:t>and </a:t>
            </a:r>
            <a:r>
              <a:rPr lang="en-GB" u="sng" dirty="0"/>
              <a:t>extent of distribution</a:t>
            </a:r>
            <a:r>
              <a:rPr lang="en-GB" dirty="0"/>
              <a:t>, the recall strategy will specify the level in the distribution chain to which the recall is to extend, as follows:</a:t>
            </a:r>
          </a:p>
          <a:p>
            <a:pPr marL="0" indent="0">
              <a:buNone/>
            </a:pPr>
            <a:r>
              <a:rPr lang="en-GB" dirty="0">
                <a:solidFill>
                  <a:srgbClr val="0070C0"/>
                </a:solidFill>
              </a:rPr>
              <a:t>(</a:t>
            </a:r>
            <a:r>
              <a:rPr lang="en-GB" dirty="0" err="1">
                <a:solidFill>
                  <a:srgbClr val="0070C0"/>
                </a:solidFill>
              </a:rPr>
              <a:t>i</a:t>
            </a:r>
            <a:r>
              <a:rPr lang="en-GB" dirty="0">
                <a:solidFill>
                  <a:srgbClr val="0070C0"/>
                </a:solidFill>
              </a:rPr>
              <a:t>) Consumer or user level, which may vary with product, including any intermediate wholesale or retail level; or</a:t>
            </a:r>
          </a:p>
          <a:p>
            <a:pPr marL="0" indent="0">
              <a:buNone/>
            </a:pPr>
            <a:r>
              <a:rPr lang="en-GB" dirty="0">
                <a:solidFill>
                  <a:srgbClr val="0070C0"/>
                </a:solidFill>
              </a:rPr>
              <a:t>(ii) Retail level, including any intermediate wholesale level; or</a:t>
            </a:r>
          </a:p>
          <a:p>
            <a:pPr marL="0" indent="0">
              <a:buNone/>
            </a:pPr>
            <a:r>
              <a:rPr lang="en-GB" dirty="0">
                <a:solidFill>
                  <a:srgbClr val="0070C0"/>
                </a:solidFill>
              </a:rPr>
              <a:t>(iii) Wholesale </a:t>
            </a:r>
            <a:r>
              <a:rPr lang="en-GB" dirty="0" smtClean="0">
                <a:solidFill>
                  <a:srgbClr val="0070C0"/>
                </a:solidFill>
              </a:rPr>
              <a:t>level.</a:t>
            </a:r>
            <a:endParaRPr lang="en-GB" dirty="0">
              <a:solidFill>
                <a:srgbClr val="0070C0"/>
              </a:solidFill>
            </a:endParaRPr>
          </a:p>
          <a:p>
            <a:endParaRPr lang="en-GB" dirty="0"/>
          </a:p>
        </p:txBody>
      </p:sp>
      <p:sp>
        <p:nvSpPr>
          <p:cNvPr id="4" name="Slide Number Placeholder 3"/>
          <p:cNvSpPr>
            <a:spLocks noGrp="1"/>
          </p:cNvSpPr>
          <p:nvPr>
            <p:ph type="sldNum" sz="quarter" idx="12"/>
          </p:nvPr>
        </p:nvSpPr>
        <p:spPr/>
        <p:txBody>
          <a:bodyPr/>
          <a:lstStyle/>
          <a:p>
            <a:fld id="{7EB9F196-654C-4928-8277-EC660C9AE271}" type="slidenum">
              <a:rPr lang="en-GB" smtClean="0"/>
              <a:t>13</a:t>
            </a:fld>
            <a:endParaRPr lang="en-GB"/>
          </a:p>
        </p:txBody>
      </p:sp>
    </p:spTree>
    <p:extLst>
      <p:ext uri="{BB962C8B-B14F-4D97-AF65-F5344CB8AC3E}">
        <p14:creationId xmlns:p14="http://schemas.microsoft.com/office/powerpoint/2010/main" val="27369984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5937523"/>
          </a:xfrm>
        </p:spPr>
        <p:txBody>
          <a:bodyPr>
            <a:normAutofit fontScale="92500" lnSpcReduction="20000"/>
          </a:bodyPr>
          <a:lstStyle/>
          <a:p>
            <a:pPr marL="0" indent="0">
              <a:buNone/>
            </a:pPr>
            <a:r>
              <a:rPr lang="en-GB" b="1" u="sng" dirty="0">
                <a:solidFill>
                  <a:srgbClr val="00B050"/>
                </a:solidFill>
              </a:rPr>
              <a:t>(2) </a:t>
            </a:r>
            <a:r>
              <a:rPr lang="en-GB" b="1" i="1" u="sng" dirty="0">
                <a:solidFill>
                  <a:srgbClr val="00B050"/>
                </a:solidFill>
              </a:rPr>
              <a:t>Public warning</a:t>
            </a:r>
            <a:r>
              <a:rPr lang="en-GB" i="1" dirty="0"/>
              <a:t>.</a:t>
            </a:r>
            <a:r>
              <a:rPr lang="en-GB" dirty="0"/>
              <a:t> </a:t>
            </a:r>
            <a:endParaRPr lang="en-GB" dirty="0" smtClean="0"/>
          </a:p>
          <a:p>
            <a:r>
              <a:rPr lang="en-GB" u="sng" dirty="0" smtClean="0"/>
              <a:t>The </a:t>
            </a:r>
            <a:r>
              <a:rPr lang="en-GB" u="sng" dirty="0"/>
              <a:t>purpose </a:t>
            </a:r>
            <a:r>
              <a:rPr lang="en-GB" dirty="0"/>
              <a:t>of a public warning is to alert the public that a product being recalled presents a serious hazard to health. </a:t>
            </a:r>
            <a:endParaRPr lang="en-GB" dirty="0" smtClean="0"/>
          </a:p>
          <a:p>
            <a:r>
              <a:rPr lang="en-GB" u="sng" dirty="0" smtClean="0"/>
              <a:t>It </a:t>
            </a:r>
            <a:r>
              <a:rPr lang="en-GB" u="sng" dirty="0"/>
              <a:t>is reserved for </a:t>
            </a:r>
            <a:r>
              <a:rPr lang="en-GB" dirty="0"/>
              <a:t>urgent situations where other means for preventing use of the recalled product appear </a:t>
            </a:r>
            <a:r>
              <a:rPr lang="en-GB" dirty="0" smtClean="0"/>
              <a:t>inadequate.</a:t>
            </a:r>
          </a:p>
          <a:p>
            <a:r>
              <a:rPr lang="en-GB" dirty="0" smtClean="0"/>
              <a:t>The </a:t>
            </a:r>
            <a:r>
              <a:rPr lang="en-GB" u="sng" dirty="0" smtClean="0"/>
              <a:t>FDA</a:t>
            </a:r>
            <a:r>
              <a:rPr lang="en-GB" dirty="0" smtClean="0"/>
              <a:t> in </a:t>
            </a:r>
            <a:r>
              <a:rPr lang="en-GB" dirty="0"/>
              <a:t>consultation with the recalling </a:t>
            </a:r>
            <a:r>
              <a:rPr lang="en-GB" u="sng" dirty="0"/>
              <a:t>firm</a:t>
            </a:r>
            <a:r>
              <a:rPr lang="en-GB" dirty="0"/>
              <a:t> will ordinarily issue such publicity. </a:t>
            </a:r>
            <a:endParaRPr lang="en-GB" dirty="0" smtClean="0"/>
          </a:p>
          <a:p>
            <a:r>
              <a:rPr lang="en-GB" dirty="0" smtClean="0"/>
              <a:t>The </a:t>
            </a:r>
            <a:r>
              <a:rPr lang="en-GB" u="sng" dirty="0"/>
              <a:t>recalling firm </a:t>
            </a:r>
            <a:r>
              <a:rPr lang="en-GB" dirty="0"/>
              <a:t>that decides to issue its own public warning is requested to submit its </a:t>
            </a:r>
            <a:r>
              <a:rPr lang="en-GB" u="sng" dirty="0"/>
              <a:t>proposed public warning</a:t>
            </a:r>
            <a:r>
              <a:rPr lang="en-GB" dirty="0"/>
              <a:t> and </a:t>
            </a:r>
            <a:r>
              <a:rPr lang="en-GB" u="sng" dirty="0"/>
              <a:t>plan for distribution </a:t>
            </a:r>
            <a:r>
              <a:rPr lang="en-GB" dirty="0"/>
              <a:t>of the warning for review and comment by the </a:t>
            </a:r>
            <a:r>
              <a:rPr lang="en-GB" dirty="0" smtClean="0"/>
              <a:t>FDA.</a:t>
            </a:r>
          </a:p>
          <a:p>
            <a:pPr marL="0" indent="0">
              <a:buNone/>
            </a:pPr>
            <a:endParaRPr lang="en-GB" dirty="0"/>
          </a:p>
        </p:txBody>
      </p:sp>
      <p:sp>
        <p:nvSpPr>
          <p:cNvPr id="4" name="Slide Number Placeholder 3"/>
          <p:cNvSpPr>
            <a:spLocks noGrp="1"/>
          </p:cNvSpPr>
          <p:nvPr>
            <p:ph type="sldNum" sz="quarter" idx="12"/>
          </p:nvPr>
        </p:nvSpPr>
        <p:spPr/>
        <p:txBody>
          <a:bodyPr/>
          <a:lstStyle/>
          <a:p>
            <a:fld id="{7EB9F196-654C-4928-8277-EC660C9AE271}" type="slidenum">
              <a:rPr lang="en-GB" smtClean="0"/>
              <a:t>14</a:t>
            </a:fld>
            <a:endParaRPr lang="en-GB"/>
          </a:p>
        </p:txBody>
      </p:sp>
    </p:spTree>
    <p:extLst>
      <p:ext uri="{BB962C8B-B14F-4D97-AF65-F5344CB8AC3E}">
        <p14:creationId xmlns:p14="http://schemas.microsoft.com/office/powerpoint/2010/main" val="24031741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192688"/>
          </a:xfrm>
        </p:spPr>
        <p:txBody>
          <a:bodyPr/>
          <a:lstStyle/>
          <a:p>
            <a:r>
              <a:rPr lang="en-GB" dirty="0"/>
              <a:t>The recall strategy will specify whether a public warning is needed and whether it will issue as:</a:t>
            </a:r>
          </a:p>
          <a:p>
            <a:pPr marL="400050" lvl="1" indent="0">
              <a:buNone/>
            </a:pPr>
            <a:r>
              <a:rPr lang="en-GB" dirty="0">
                <a:solidFill>
                  <a:srgbClr val="0070C0"/>
                </a:solidFill>
              </a:rPr>
              <a:t>(</a:t>
            </a:r>
            <a:r>
              <a:rPr lang="en-GB" dirty="0" err="1">
                <a:solidFill>
                  <a:srgbClr val="0070C0"/>
                </a:solidFill>
              </a:rPr>
              <a:t>i</a:t>
            </a:r>
            <a:r>
              <a:rPr lang="en-GB" dirty="0">
                <a:solidFill>
                  <a:srgbClr val="0070C0"/>
                </a:solidFill>
              </a:rPr>
              <a:t>) </a:t>
            </a:r>
            <a:r>
              <a:rPr lang="en-GB" u="sng" dirty="0">
                <a:solidFill>
                  <a:srgbClr val="0070C0"/>
                </a:solidFill>
              </a:rPr>
              <a:t>General public warning </a:t>
            </a:r>
            <a:r>
              <a:rPr lang="en-GB" dirty="0">
                <a:solidFill>
                  <a:srgbClr val="0070C0"/>
                </a:solidFill>
              </a:rPr>
              <a:t>through the general news media, either national or local as appropriate, or</a:t>
            </a:r>
          </a:p>
          <a:p>
            <a:pPr marL="400050" lvl="1" indent="0">
              <a:buNone/>
            </a:pPr>
            <a:r>
              <a:rPr lang="en-GB" dirty="0">
                <a:solidFill>
                  <a:srgbClr val="0070C0"/>
                </a:solidFill>
              </a:rPr>
              <a:t>(ii) </a:t>
            </a:r>
            <a:r>
              <a:rPr lang="en-GB" u="sng" dirty="0">
                <a:solidFill>
                  <a:srgbClr val="0070C0"/>
                </a:solidFill>
              </a:rPr>
              <a:t>Public warning </a:t>
            </a:r>
            <a:r>
              <a:rPr lang="en-GB" dirty="0">
                <a:solidFill>
                  <a:srgbClr val="0070C0"/>
                </a:solidFill>
              </a:rPr>
              <a:t>through </a:t>
            </a:r>
            <a:r>
              <a:rPr lang="en-GB" u="sng" dirty="0">
                <a:solidFill>
                  <a:srgbClr val="0070C0"/>
                </a:solidFill>
              </a:rPr>
              <a:t>specialized</a:t>
            </a:r>
            <a:r>
              <a:rPr lang="en-GB" dirty="0">
                <a:solidFill>
                  <a:srgbClr val="0070C0"/>
                </a:solidFill>
              </a:rPr>
              <a:t> news media, e.g., professional or trade press, or to specific segments of the population such as physicians, hospitals, etc.</a:t>
            </a:r>
          </a:p>
          <a:p>
            <a:pPr lvl="1"/>
            <a:endParaRPr lang="en-GB" dirty="0"/>
          </a:p>
          <a:p>
            <a:endParaRPr lang="en-GB" dirty="0"/>
          </a:p>
        </p:txBody>
      </p:sp>
      <p:sp>
        <p:nvSpPr>
          <p:cNvPr id="4" name="Slide Number Placeholder 3"/>
          <p:cNvSpPr>
            <a:spLocks noGrp="1"/>
          </p:cNvSpPr>
          <p:nvPr>
            <p:ph type="sldNum" sz="quarter" idx="12"/>
          </p:nvPr>
        </p:nvSpPr>
        <p:spPr/>
        <p:txBody>
          <a:bodyPr/>
          <a:lstStyle/>
          <a:p>
            <a:fld id="{7EB9F196-654C-4928-8277-EC660C9AE271}" type="slidenum">
              <a:rPr lang="en-GB" smtClean="0"/>
              <a:t>15</a:t>
            </a:fld>
            <a:endParaRPr lang="en-GB"/>
          </a:p>
        </p:txBody>
      </p:sp>
    </p:spTree>
    <p:extLst>
      <p:ext uri="{BB962C8B-B14F-4D97-AF65-F5344CB8AC3E}">
        <p14:creationId xmlns:p14="http://schemas.microsoft.com/office/powerpoint/2010/main" val="28581091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192688"/>
          </a:xfrm>
        </p:spPr>
        <p:txBody>
          <a:bodyPr>
            <a:normAutofit lnSpcReduction="10000"/>
          </a:bodyPr>
          <a:lstStyle/>
          <a:p>
            <a:pPr marL="0" indent="0">
              <a:buNone/>
            </a:pPr>
            <a:r>
              <a:rPr lang="en-GB" b="1" u="sng" dirty="0">
                <a:solidFill>
                  <a:srgbClr val="00B050"/>
                </a:solidFill>
              </a:rPr>
              <a:t>(3) </a:t>
            </a:r>
            <a:r>
              <a:rPr lang="en-GB" b="1" i="1" u="sng" dirty="0">
                <a:solidFill>
                  <a:srgbClr val="00B050"/>
                </a:solidFill>
              </a:rPr>
              <a:t>Effectiveness checks</a:t>
            </a:r>
            <a:r>
              <a:rPr lang="en-GB" i="1" dirty="0"/>
              <a:t>.</a:t>
            </a:r>
            <a:r>
              <a:rPr lang="en-GB" dirty="0"/>
              <a:t> </a:t>
            </a:r>
            <a:endParaRPr lang="en-GB" dirty="0" smtClean="0"/>
          </a:p>
          <a:p>
            <a:r>
              <a:rPr lang="en-GB" u="sng" dirty="0" smtClean="0"/>
              <a:t>The </a:t>
            </a:r>
            <a:r>
              <a:rPr lang="en-GB" u="sng" dirty="0"/>
              <a:t>purpose </a:t>
            </a:r>
            <a:r>
              <a:rPr lang="en-GB" dirty="0"/>
              <a:t>of effectiveness checks is to </a:t>
            </a:r>
            <a:r>
              <a:rPr lang="en-GB" u="sng" dirty="0"/>
              <a:t>verify that all consignees at the recall depth </a:t>
            </a:r>
            <a:r>
              <a:rPr lang="en-GB" dirty="0"/>
              <a:t>specified by the strategy have </a:t>
            </a:r>
            <a:r>
              <a:rPr lang="en-GB" u="sng" dirty="0"/>
              <a:t>received </a:t>
            </a:r>
            <a:r>
              <a:rPr lang="en-GB" dirty="0"/>
              <a:t>notification about the recall and have taken appropriate action. </a:t>
            </a:r>
            <a:endParaRPr lang="en-GB" dirty="0" smtClean="0"/>
          </a:p>
          <a:p>
            <a:r>
              <a:rPr lang="en-GB" dirty="0" smtClean="0"/>
              <a:t>The </a:t>
            </a:r>
            <a:r>
              <a:rPr lang="en-GB" u="sng" dirty="0"/>
              <a:t>method</a:t>
            </a:r>
            <a:r>
              <a:rPr lang="en-GB" dirty="0"/>
              <a:t> for contacting consignees may be accomplished by </a:t>
            </a:r>
            <a:r>
              <a:rPr lang="en-GB" u="sng" dirty="0"/>
              <a:t>personal visits</a:t>
            </a:r>
            <a:r>
              <a:rPr lang="en-GB" dirty="0"/>
              <a:t>, </a:t>
            </a:r>
            <a:r>
              <a:rPr lang="en-GB" u="sng" dirty="0"/>
              <a:t>telephone calls</a:t>
            </a:r>
            <a:r>
              <a:rPr lang="en-GB" dirty="0"/>
              <a:t>, </a:t>
            </a:r>
            <a:r>
              <a:rPr lang="en-GB" u="sng" dirty="0"/>
              <a:t>letters</a:t>
            </a:r>
            <a:r>
              <a:rPr lang="en-GB" dirty="0"/>
              <a:t>, or a combination thereof. </a:t>
            </a:r>
            <a:endParaRPr lang="en-GB" dirty="0" smtClean="0"/>
          </a:p>
          <a:p>
            <a:r>
              <a:rPr lang="en-GB" dirty="0" smtClean="0"/>
              <a:t>The </a:t>
            </a:r>
            <a:r>
              <a:rPr lang="en-GB" u="sng" dirty="0"/>
              <a:t>recalling firm </a:t>
            </a:r>
            <a:r>
              <a:rPr lang="en-GB" dirty="0"/>
              <a:t>will ordinarily be responsible for </a:t>
            </a:r>
            <a:r>
              <a:rPr lang="en-GB" u="sng" dirty="0"/>
              <a:t>conducting effectiveness checks</a:t>
            </a:r>
            <a:r>
              <a:rPr lang="en-GB" dirty="0"/>
              <a:t>, but the </a:t>
            </a:r>
            <a:r>
              <a:rPr lang="en-GB" u="sng" dirty="0" smtClean="0"/>
              <a:t>FDA</a:t>
            </a:r>
            <a:r>
              <a:rPr lang="en-GB" dirty="0" smtClean="0"/>
              <a:t> </a:t>
            </a:r>
            <a:r>
              <a:rPr lang="en-GB" dirty="0"/>
              <a:t>will assist in this task where necessary and appropriate. </a:t>
            </a:r>
            <a:endParaRPr lang="en-GB" dirty="0" smtClean="0"/>
          </a:p>
          <a:p>
            <a:endParaRPr lang="en-GB" dirty="0"/>
          </a:p>
        </p:txBody>
      </p:sp>
      <p:sp>
        <p:nvSpPr>
          <p:cNvPr id="4" name="Slide Number Placeholder 3"/>
          <p:cNvSpPr>
            <a:spLocks noGrp="1"/>
          </p:cNvSpPr>
          <p:nvPr>
            <p:ph type="sldNum" sz="quarter" idx="12"/>
          </p:nvPr>
        </p:nvSpPr>
        <p:spPr/>
        <p:txBody>
          <a:bodyPr/>
          <a:lstStyle/>
          <a:p>
            <a:fld id="{7EB9F196-654C-4928-8277-EC660C9AE271}" type="slidenum">
              <a:rPr lang="en-GB" smtClean="0"/>
              <a:t>16</a:t>
            </a:fld>
            <a:endParaRPr lang="en-GB"/>
          </a:p>
        </p:txBody>
      </p:sp>
    </p:spTree>
    <p:extLst>
      <p:ext uri="{BB962C8B-B14F-4D97-AF65-F5344CB8AC3E}">
        <p14:creationId xmlns:p14="http://schemas.microsoft.com/office/powerpoint/2010/main" val="6874627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264696"/>
          </a:xfrm>
        </p:spPr>
        <p:txBody>
          <a:bodyPr>
            <a:normAutofit fontScale="92500" lnSpcReduction="20000"/>
          </a:bodyPr>
          <a:lstStyle/>
          <a:p>
            <a:pPr marL="0" indent="0">
              <a:buNone/>
            </a:pPr>
            <a:r>
              <a:rPr lang="en-GB" dirty="0">
                <a:solidFill>
                  <a:srgbClr val="00B050"/>
                </a:solidFill>
              </a:rPr>
              <a:t>The recall strategy will specify </a:t>
            </a:r>
            <a:r>
              <a:rPr lang="en-GB" u="sng" dirty="0">
                <a:solidFill>
                  <a:srgbClr val="00B050"/>
                </a:solidFill>
              </a:rPr>
              <a:t>the method(s)</a:t>
            </a:r>
            <a:r>
              <a:rPr lang="en-GB" dirty="0">
                <a:solidFill>
                  <a:srgbClr val="00B050"/>
                </a:solidFill>
              </a:rPr>
              <a:t> to be used for and </a:t>
            </a:r>
            <a:r>
              <a:rPr lang="en-GB" u="sng" dirty="0">
                <a:solidFill>
                  <a:srgbClr val="00B050"/>
                </a:solidFill>
              </a:rPr>
              <a:t>the level of </a:t>
            </a:r>
            <a:r>
              <a:rPr lang="en-GB" b="1" u="sng" dirty="0">
                <a:solidFill>
                  <a:srgbClr val="FF0000"/>
                </a:solidFill>
              </a:rPr>
              <a:t>effectiveness checks </a:t>
            </a:r>
            <a:r>
              <a:rPr lang="en-GB" dirty="0">
                <a:solidFill>
                  <a:srgbClr val="00B050"/>
                </a:solidFill>
              </a:rPr>
              <a:t>that will be conducted, as follows:</a:t>
            </a:r>
          </a:p>
          <a:p>
            <a:pPr marL="0" indent="0">
              <a:buNone/>
            </a:pPr>
            <a:r>
              <a:rPr lang="en-GB" dirty="0"/>
              <a:t>(i) </a:t>
            </a:r>
            <a:r>
              <a:rPr lang="en-GB" b="1" dirty="0"/>
              <a:t>Level A--</a:t>
            </a:r>
            <a:r>
              <a:rPr lang="en-GB" dirty="0"/>
              <a:t>100 </a:t>
            </a:r>
            <a:r>
              <a:rPr lang="en-GB" dirty="0" smtClean="0"/>
              <a:t>% </a:t>
            </a:r>
            <a:r>
              <a:rPr lang="en-GB" dirty="0"/>
              <a:t>of the total number of consignees to be contacted;</a:t>
            </a:r>
          </a:p>
          <a:p>
            <a:pPr marL="0" indent="0">
              <a:buNone/>
            </a:pPr>
            <a:r>
              <a:rPr lang="en-GB" dirty="0"/>
              <a:t>(ii) </a:t>
            </a:r>
            <a:r>
              <a:rPr lang="en-GB" b="1" dirty="0"/>
              <a:t>Level B--</a:t>
            </a:r>
            <a:r>
              <a:rPr lang="en-GB" dirty="0"/>
              <a:t>Some percentage of the total number of consignees to be contacted, which percentage is to be determined on a case-by-case basis, but is </a:t>
            </a:r>
            <a:r>
              <a:rPr lang="en-GB" dirty="0">
                <a:solidFill>
                  <a:srgbClr val="FF0000"/>
                </a:solidFill>
              </a:rPr>
              <a:t>greater that 10 </a:t>
            </a:r>
            <a:r>
              <a:rPr lang="en-GB" dirty="0" smtClean="0">
                <a:solidFill>
                  <a:srgbClr val="FF0000"/>
                </a:solidFill>
              </a:rPr>
              <a:t>% </a:t>
            </a:r>
            <a:r>
              <a:rPr lang="en-GB" dirty="0"/>
              <a:t>and </a:t>
            </a:r>
            <a:r>
              <a:rPr lang="en-GB" dirty="0">
                <a:solidFill>
                  <a:srgbClr val="FF0000"/>
                </a:solidFill>
              </a:rPr>
              <a:t>less than 100 </a:t>
            </a:r>
            <a:r>
              <a:rPr lang="en-GB" dirty="0" smtClean="0">
                <a:solidFill>
                  <a:srgbClr val="FF0000"/>
                </a:solidFill>
              </a:rPr>
              <a:t>% </a:t>
            </a:r>
            <a:r>
              <a:rPr lang="en-GB" dirty="0"/>
              <a:t>of the total number of consignees;</a:t>
            </a:r>
          </a:p>
          <a:p>
            <a:pPr marL="0" indent="0">
              <a:buNone/>
            </a:pPr>
            <a:r>
              <a:rPr lang="en-GB" dirty="0"/>
              <a:t>(iii) </a:t>
            </a:r>
            <a:r>
              <a:rPr lang="en-GB" b="1" dirty="0"/>
              <a:t>Level C--</a:t>
            </a:r>
            <a:r>
              <a:rPr lang="en-GB" dirty="0"/>
              <a:t>10 </a:t>
            </a:r>
            <a:r>
              <a:rPr lang="en-GB" dirty="0" smtClean="0"/>
              <a:t>% </a:t>
            </a:r>
            <a:r>
              <a:rPr lang="en-GB" dirty="0"/>
              <a:t>of the total number of consignees to be contacted;</a:t>
            </a:r>
          </a:p>
          <a:p>
            <a:pPr marL="0" indent="0">
              <a:buNone/>
            </a:pPr>
            <a:r>
              <a:rPr lang="en-GB" dirty="0"/>
              <a:t>(iv) </a:t>
            </a:r>
            <a:r>
              <a:rPr lang="en-GB" b="1" dirty="0"/>
              <a:t>Level D--</a:t>
            </a:r>
            <a:r>
              <a:rPr lang="en-GB" dirty="0"/>
              <a:t>2 </a:t>
            </a:r>
            <a:r>
              <a:rPr lang="en-GB" dirty="0" smtClean="0"/>
              <a:t>% </a:t>
            </a:r>
            <a:r>
              <a:rPr lang="en-GB" dirty="0"/>
              <a:t>of the total number of consignees to be contacted; or</a:t>
            </a:r>
          </a:p>
          <a:p>
            <a:pPr marL="0" indent="0">
              <a:buNone/>
            </a:pPr>
            <a:r>
              <a:rPr lang="en-GB" dirty="0"/>
              <a:t>(v) </a:t>
            </a:r>
            <a:r>
              <a:rPr lang="en-GB" b="1" dirty="0"/>
              <a:t>Level E--</a:t>
            </a:r>
            <a:r>
              <a:rPr lang="en-GB" dirty="0"/>
              <a:t>No effectiveness checks</a:t>
            </a:r>
          </a:p>
          <a:p>
            <a:endParaRPr lang="en-GB" dirty="0"/>
          </a:p>
        </p:txBody>
      </p:sp>
      <p:sp>
        <p:nvSpPr>
          <p:cNvPr id="4" name="Slide Number Placeholder 3"/>
          <p:cNvSpPr>
            <a:spLocks noGrp="1"/>
          </p:cNvSpPr>
          <p:nvPr>
            <p:ph type="sldNum" sz="quarter" idx="12"/>
          </p:nvPr>
        </p:nvSpPr>
        <p:spPr/>
        <p:txBody>
          <a:bodyPr/>
          <a:lstStyle/>
          <a:p>
            <a:fld id="{7EB9F196-654C-4928-8277-EC660C9AE271}" type="slidenum">
              <a:rPr lang="en-GB" smtClean="0"/>
              <a:t>17</a:t>
            </a:fld>
            <a:endParaRPr lang="en-GB"/>
          </a:p>
        </p:txBody>
      </p:sp>
    </p:spTree>
    <p:extLst>
      <p:ext uri="{BB962C8B-B14F-4D97-AF65-F5344CB8AC3E}">
        <p14:creationId xmlns:p14="http://schemas.microsoft.com/office/powerpoint/2010/main" val="36646298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784976" cy="634082"/>
          </a:xfrm>
        </p:spPr>
        <p:txBody>
          <a:bodyPr>
            <a:normAutofit/>
          </a:bodyPr>
          <a:lstStyle/>
          <a:p>
            <a:pPr algn="l"/>
            <a:r>
              <a:rPr lang="en-GB" sz="3200" b="1" u="sng" dirty="0"/>
              <a:t>Sec. 7.45 </a:t>
            </a:r>
            <a:r>
              <a:rPr lang="en-GB" sz="3200" b="1" u="sng" dirty="0" smtClean="0"/>
              <a:t>FDA-requested </a:t>
            </a:r>
            <a:r>
              <a:rPr lang="en-GB" sz="3200" b="1" u="sng" dirty="0"/>
              <a:t>recall</a:t>
            </a:r>
          </a:p>
        </p:txBody>
      </p:sp>
      <p:sp>
        <p:nvSpPr>
          <p:cNvPr id="3" name="Content Placeholder 2"/>
          <p:cNvSpPr>
            <a:spLocks noGrp="1"/>
          </p:cNvSpPr>
          <p:nvPr>
            <p:ph idx="1"/>
          </p:nvPr>
        </p:nvSpPr>
        <p:spPr>
          <a:xfrm>
            <a:off x="457200" y="692696"/>
            <a:ext cx="8229600" cy="5832648"/>
          </a:xfrm>
        </p:spPr>
        <p:txBody>
          <a:bodyPr>
            <a:normAutofit/>
          </a:bodyPr>
          <a:lstStyle/>
          <a:p>
            <a:pPr marL="0" indent="0">
              <a:buNone/>
            </a:pPr>
            <a:r>
              <a:rPr lang="en-GB" dirty="0">
                <a:solidFill>
                  <a:srgbClr val="00B050"/>
                </a:solidFill>
              </a:rPr>
              <a:t>(a) The Commissioner of Food and Drugs or designee may request a firm to initiate a recall when the following determinations have been made:</a:t>
            </a:r>
          </a:p>
          <a:p>
            <a:pPr marL="400050" lvl="1" indent="0">
              <a:buNone/>
            </a:pPr>
            <a:r>
              <a:rPr lang="en-GB" dirty="0"/>
              <a:t>(1) That a product that has been distributed presents a risk of illness or injury or gross consumer deception.</a:t>
            </a:r>
          </a:p>
          <a:p>
            <a:pPr marL="400050" lvl="1" indent="0">
              <a:buNone/>
            </a:pPr>
            <a:r>
              <a:rPr lang="en-GB" dirty="0"/>
              <a:t>(2) That the firm has not initiated a recall of the product.</a:t>
            </a:r>
          </a:p>
          <a:p>
            <a:pPr marL="400050" lvl="1" indent="0">
              <a:buNone/>
            </a:pPr>
            <a:r>
              <a:rPr lang="en-GB" dirty="0"/>
              <a:t>(3) That an agency action is necessary to protect the public health and welfare.</a:t>
            </a:r>
          </a:p>
          <a:p>
            <a:endParaRPr lang="en-GB" dirty="0"/>
          </a:p>
        </p:txBody>
      </p:sp>
      <p:sp>
        <p:nvSpPr>
          <p:cNvPr id="4" name="Slide Number Placeholder 3"/>
          <p:cNvSpPr>
            <a:spLocks noGrp="1"/>
          </p:cNvSpPr>
          <p:nvPr>
            <p:ph type="sldNum" sz="quarter" idx="12"/>
          </p:nvPr>
        </p:nvSpPr>
        <p:spPr/>
        <p:txBody>
          <a:bodyPr/>
          <a:lstStyle/>
          <a:p>
            <a:fld id="{7EB9F196-654C-4928-8277-EC660C9AE271}" type="slidenum">
              <a:rPr lang="en-GB" smtClean="0"/>
              <a:t>18</a:t>
            </a:fld>
            <a:endParaRPr lang="en-GB"/>
          </a:p>
        </p:txBody>
      </p:sp>
    </p:spTree>
    <p:extLst>
      <p:ext uri="{BB962C8B-B14F-4D97-AF65-F5344CB8AC3E}">
        <p14:creationId xmlns:p14="http://schemas.microsoft.com/office/powerpoint/2010/main" val="226892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048672"/>
          </a:xfrm>
        </p:spPr>
        <p:txBody>
          <a:bodyPr>
            <a:normAutofit fontScale="85000" lnSpcReduction="10000"/>
          </a:bodyPr>
          <a:lstStyle/>
          <a:p>
            <a:pPr marL="0" indent="0">
              <a:buNone/>
            </a:pPr>
            <a:r>
              <a:rPr lang="en-GB" dirty="0" smtClean="0"/>
              <a:t>(</a:t>
            </a:r>
            <a:r>
              <a:rPr lang="en-GB" dirty="0"/>
              <a:t>b) The Commissioner or his designee will notify the firm of this determination and of the need to begin immediately a recall of the product. </a:t>
            </a:r>
            <a:endParaRPr lang="en-GB" dirty="0" smtClean="0"/>
          </a:p>
          <a:p>
            <a:r>
              <a:rPr lang="en-GB" dirty="0" smtClean="0">
                <a:solidFill>
                  <a:srgbClr val="00B050"/>
                </a:solidFill>
              </a:rPr>
              <a:t>Such </a:t>
            </a:r>
            <a:r>
              <a:rPr lang="en-GB" dirty="0">
                <a:solidFill>
                  <a:srgbClr val="00B050"/>
                </a:solidFill>
              </a:rPr>
              <a:t>notification will be </a:t>
            </a:r>
            <a:r>
              <a:rPr lang="en-GB" dirty="0" smtClean="0">
                <a:solidFill>
                  <a:srgbClr val="00B050"/>
                </a:solidFill>
              </a:rPr>
              <a:t>by:</a:t>
            </a:r>
          </a:p>
          <a:p>
            <a:pPr lvl="1"/>
            <a:r>
              <a:rPr lang="en-GB" dirty="0" smtClean="0"/>
              <a:t> </a:t>
            </a:r>
            <a:r>
              <a:rPr lang="en-GB" dirty="0"/>
              <a:t>letter or telegram to a responsible official of the firm, but may be preceded by oral </a:t>
            </a:r>
            <a:r>
              <a:rPr lang="en-GB" dirty="0" smtClean="0"/>
              <a:t>communication</a:t>
            </a:r>
          </a:p>
          <a:p>
            <a:pPr lvl="1"/>
            <a:r>
              <a:rPr lang="en-GB" dirty="0" smtClean="0"/>
              <a:t> </a:t>
            </a:r>
            <a:r>
              <a:rPr lang="en-GB" dirty="0"/>
              <a:t>or by a visit from an authorized representative of the local </a:t>
            </a:r>
            <a:r>
              <a:rPr lang="en-GB" dirty="0" smtClean="0"/>
              <a:t>FDA </a:t>
            </a:r>
            <a:r>
              <a:rPr lang="en-GB" dirty="0"/>
              <a:t>district office, with formal, written confirmation from the Commissioner or his designee afterward. </a:t>
            </a:r>
            <a:endParaRPr lang="en-GB" dirty="0" smtClean="0"/>
          </a:p>
          <a:p>
            <a:r>
              <a:rPr lang="en-GB" dirty="0" smtClean="0">
                <a:solidFill>
                  <a:srgbClr val="00B050"/>
                </a:solidFill>
              </a:rPr>
              <a:t>The </a:t>
            </a:r>
            <a:r>
              <a:rPr lang="en-GB" dirty="0">
                <a:solidFill>
                  <a:srgbClr val="00B050"/>
                </a:solidFill>
              </a:rPr>
              <a:t>notification will </a:t>
            </a:r>
            <a:r>
              <a:rPr lang="en-GB" dirty="0" smtClean="0">
                <a:solidFill>
                  <a:srgbClr val="00B050"/>
                </a:solidFill>
              </a:rPr>
              <a:t>specify:</a:t>
            </a:r>
          </a:p>
          <a:p>
            <a:pPr lvl="1"/>
            <a:r>
              <a:rPr lang="en-GB" dirty="0" smtClean="0"/>
              <a:t>the </a:t>
            </a:r>
            <a:r>
              <a:rPr lang="en-GB" dirty="0"/>
              <a:t>violation, </a:t>
            </a:r>
            <a:endParaRPr lang="en-GB" dirty="0" smtClean="0"/>
          </a:p>
          <a:p>
            <a:pPr lvl="1"/>
            <a:r>
              <a:rPr lang="en-GB" dirty="0" smtClean="0"/>
              <a:t>the </a:t>
            </a:r>
            <a:r>
              <a:rPr lang="en-GB" dirty="0"/>
              <a:t>health hazard classification of the </a:t>
            </a:r>
            <a:r>
              <a:rPr lang="en-GB" dirty="0" err="1"/>
              <a:t>violative</a:t>
            </a:r>
            <a:r>
              <a:rPr lang="en-GB" dirty="0"/>
              <a:t> product, </a:t>
            </a:r>
            <a:endParaRPr lang="en-GB" dirty="0" smtClean="0"/>
          </a:p>
          <a:p>
            <a:pPr lvl="1"/>
            <a:r>
              <a:rPr lang="en-GB" dirty="0" smtClean="0"/>
              <a:t>the </a:t>
            </a:r>
            <a:r>
              <a:rPr lang="en-GB" dirty="0"/>
              <a:t>recall strategy, </a:t>
            </a:r>
            <a:endParaRPr lang="en-GB" dirty="0" smtClean="0"/>
          </a:p>
          <a:p>
            <a:pPr lvl="1"/>
            <a:r>
              <a:rPr lang="en-GB" dirty="0" smtClean="0"/>
              <a:t>and </a:t>
            </a:r>
            <a:r>
              <a:rPr lang="en-GB" dirty="0"/>
              <a:t>other appropriate instructions for conducting the recall.</a:t>
            </a:r>
          </a:p>
          <a:p>
            <a:pPr marL="400050" lvl="1" indent="0">
              <a:buNone/>
            </a:pPr>
            <a:endParaRPr lang="en-GB" dirty="0" smtClean="0"/>
          </a:p>
          <a:p>
            <a:endParaRPr lang="en-GB" dirty="0"/>
          </a:p>
        </p:txBody>
      </p:sp>
      <p:sp>
        <p:nvSpPr>
          <p:cNvPr id="4" name="Slide Number Placeholder 3"/>
          <p:cNvSpPr>
            <a:spLocks noGrp="1"/>
          </p:cNvSpPr>
          <p:nvPr>
            <p:ph type="sldNum" sz="quarter" idx="12"/>
          </p:nvPr>
        </p:nvSpPr>
        <p:spPr/>
        <p:txBody>
          <a:bodyPr/>
          <a:lstStyle/>
          <a:p>
            <a:fld id="{7EB9F196-654C-4928-8277-EC660C9AE271}" type="slidenum">
              <a:rPr lang="en-GB" smtClean="0"/>
              <a:t>19</a:t>
            </a:fld>
            <a:endParaRPr lang="en-GB"/>
          </a:p>
        </p:txBody>
      </p:sp>
    </p:spTree>
    <p:extLst>
      <p:ext uri="{BB962C8B-B14F-4D97-AF65-F5344CB8AC3E}">
        <p14:creationId xmlns:p14="http://schemas.microsoft.com/office/powerpoint/2010/main" val="21209869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a:t>Complaint and </a:t>
            </a:r>
            <a:r>
              <a:rPr lang="en-GB" b="1" dirty="0" smtClean="0"/>
              <a:t>recall</a:t>
            </a:r>
            <a:endParaRPr lang="en-GB" b="1" dirty="0"/>
          </a:p>
        </p:txBody>
      </p:sp>
      <p:sp>
        <p:nvSpPr>
          <p:cNvPr id="3" name="Subtitle 2"/>
          <p:cNvSpPr>
            <a:spLocks noGrp="1"/>
          </p:cNvSpPr>
          <p:nvPr>
            <p:ph type="subTitle" idx="1"/>
          </p:nvPr>
        </p:nvSpPr>
        <p:spPr/>
        <p:txBody>
          <a:bodyPr/>
          <a:lstStyle/>
          <a:p>
            <a:endParaRPr lang="en-GB"/>
          </a:p>
        </p:txBody>
      </p:sp>
      <p:sp>
        <p:nvSpPr>
          <p:cNvPr id="4" name="Slide Number Placeholder 3"/>
          <p:cNvSpPr>
            <a:spLocks noGrp="1"/>
          </p:cNvSpPr>
          <p:nvPr>
            <p:ph type="sldNum" sz="quarter" idx="12"/>
          </p:nvPr>
        </p:nvSpPr>
        <p:spPr/>
        <p:txBody>
          <a:bodyPr/>
          <a:lstStyle/>
          <a:p>
            <a:fld id="{7EB9F196-654C-4928-8277-EC660C9AE271}" type="slidenum">
              <a:rPr lang="en-GB" smtClean="0"/>
              <a:t>2</a:t>
            </a:fld>
            <a:endParaRPr lang="en-GB"/>
          </a:p>
        </p:txBody>
      </p:sp>
    </p:spTree>
    <p:extLst>
      <p:ext uri="{BB962C8B-B14F-4D97-AF65-F5344CB8AC3E}">
        <p14:creationId xmlns:p14="http://schemas.microsoft.com/office/powerpoint/2010/main" val="440083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6048672"/>
          </a:xfrm>
        </p:spPr>
        <p:txBody>
          <a:bodyPr/>
          <a:lstStyle/>
          <a:p>
            <a:pPr marL="0" indent="0">
              <a:buNone/>
            </a:pPr>
            <a:r>
              <a:rPr lang="en-GB" dirty="0">
                <a:solidFill>
                  <a:srgbClr val="00B050"/>
                </a:solidFill>
              </a:rPr>
              <a:t>(c) Upon receipt of a request to recall</a:t>
            </a:r>
            <a:r>
              <a:rPr lang="en-GB" dirty="0"/>
              <a:t>, the firm may be asked to provide the </a:t>
            </a:r>
            <a:r>
              <a:rPr lang="en-GB" dirty="0" smtClean="0"/>
              <a:t>FDA </a:t>
            </a:r>
            <a:r>
              <a:rPr lang="en-GB" dirty="0"/>
              <a:t>any or all of the information listed in 7.46(a). </a:t>
            </a:r>
            <a:endParaRPr lang="en-GB" dirty="0" smtClean="0"/>
          </a:p>
          <a:p>
            <a:pPr marL="0" indent="0">
              <a:buNone/>
            </a:pPr>
            <a:r>
              <a:rPr lang="en-GB" dirty="0" smtClean="0"/>
              <a:t>The </a:t>
            </a:r>
            <a:r>
              <a:rPr lang="en-GB" dirty="0"/>
              <a:t>firm, upon agreeing to the recall request, may also provide other information relevant to the agency's determination of the need for the recall or how the recall should be </a:t>
            </a:r>
            <a:r>
              <a:rPr lang="en-GB" dirty="0" smtClean="0"/>
              <a:t>conducted.</a:t>
            </a:r>
            <a:endParaRPr lang="en-GB" dirty="0"/>
          </a:p>
          <a:p>
            <a:endParaRPr lang="en-GB" dirty="0"/>
          </a:p>
        </p:txBody>
      </p:sp>
      <p:sp>
        <p:nvSpPr>
          <p:cNvPr id="4" name="Slide Number Placeholder 3"/>
          <p:cNvSpPr>
            <a:spLocks noGrp="1"/>
          </p:cNvSpPr>
          <p:nvPr>
            <p:ph type="sldNum" sz="quarter" idx="12"/>
          </p:nvPr>
        </p:nvSpPr>
        <p:spPr/>
        <p:txBody>
          <a:bodyPr/>
          <a:lstStyle/>
          <a:p>
            <a:fld id="{7EB9F196-654C-4928-8277-EC660C9AE271}" type="slidenum">
              <a:rPr lang="en-GB" smtClean="0"/>
              <a:t>20</a:t>
            </a:fld>
            <a:endParaRPr lang="en-GB"/>
          </a:p>
        </p:txBody>
      </p:sp>
    </p:spTree>
    <p:extLst>
      <p:ext uri="{BB962C8B-B14F-4D97-AF65-F5344CB8AC3E}">
        <p14:creationId xmlns:p14="http://schemas.microsoft.com/office/powerpoint/2010/main" val="1480987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229600" cy="490066"/>
          </a:xfrm>
        </p:spPr>
        <p:txBody>
          <a:bodyPr>
            <a:normAutofit fontScale="90000"/>
          </a:bodyPr>
          <a:lstStyle/>
          <a:p>
            <a:r>
              <a:rPr lang="en-GB" b="1" u="sng" dirty="0"/>
              <a:t>Sec. 7.46 Firm-initiated recall</a:t>
            </a:r>
          </a:p>
        </p:txBody>
      </p:sp>
      <p:sp>
        <p:nvSpPr>
          <p:cNvPr id="3" name="Content Placeholder 2"/>
          <p:cNvSpPr>
            <a:spLocks noGrp="1"/>
          </p:cNvSpPr>
          <p:nvPr>
            <p:ph idx="1"/>
          </p:nvPr>
        </p:nvSpPr>
        <p:spPr>
          <a:xfrm>
            <a:off x="457200" y="692696"/>
            <a:ext cx="8229600" cy="5904656"/>
          </a:xfrm>
        </p:spPr>
        <p:txBody>
          <a:bodyPr>
            <a:normAutofit/>
          </a:bodyPr>
          <a:lstStyle/>
          <a:p>
            <a:pPr marL="514350" indent="-514350">
              <a:buAutoNum type="alphaLcParenBoth"/>
            </a:pPr>
            <a:r>
              <a:rPr lang="en-GB" dirty="0" smtClean="0">
                <a:solidFill>
                  <a:srgbClr val="00B050"/>
                </a:solidFill>
              </a:rPr>
              <a:t>A </a:t>
            </a:r>
            <a:r>
              <a:rPr lang="en-GB" dirty="0">
                <a:solidFill>
                  <a:srgbClr val="00B050"/>
                </a:solidFill>
              </a:rPr>
              <a:t>firm may decide of its own volition and under any circumstances to remove or correct a distributed product. </a:t>
            </a:r>
            <a:endParaRPr lang="en-GB" dirty="0" smtClean="0">
              <a:solidFill>
                <a:srgbClr val="00B050"/>
              </a:solidFill>
            </a:endParaRPr>
          </a:p>
          <a:p>
            <a:pPr marL="0" indent="0">
              <a:buNone/>
            </a:pPr>
            <a:r>
              <a:rPr lang="en-GB" dirty="0" smtClean="0"/>
              <a:t>A </a:t>
            </a:r>
            <a:r>
              <a:rPr lang="en-GB" dirty="0"/>
              <a:t>firm that does so because it believes the product to be </a:t>
            </a:r>
            <a:r>
              <a:rPr lang="en-GB" dirty="0" err="1"/>
              <a:t>violative</a:t>
            </a:r>
            <a:r>
              <a:rPr lang="en-GB" dirty="0"/>
              <a:t> is requested </a:t>
            </a:r>
            <a:r>
              <a:rPr lang="en-GB" u="sng" dirty="0"/>
              <a:t>to notify immediately the appropriate FDA</a:t>
            </a:r>
            <a:r>
              <a:rPr lang="en-GB" u="sng" dirty="0" smtClean="0"/>
              <a:t> </a:t>
            </a:r>
            <a:r>
              <a:rPr lang="en-GB" u="sng" dirty="0"/>
              <a:t>district </a:t>
            </a:r>
            <a:r>
              <a:rPr lang="en-GB" u="sng" dirty="0" smtClean="0"/>
              <a:t>office</a:t>
            </a:r>
            <a:r>
              <a:rPr lang="en-GB" dirty="0" smtClean="0"/>
              <a:t>.</a:t>
            </a:r>
          </a:p>
          <a:p>
            <a:pPr marL="0" indent="0">
              <a:buNone/>
            </a:pPr>
            <a:r>
              <a:rPr lang="en-GB" dirty="0" smtClean="0"/>
              <a:t> </a:t>
            </a:r>
          </a:p>
          <a:p>
            <a:pPr marL="0" indent="0">
              <a:buNone/>
            </a:pPr>
            <a:r>
              <a:rPr lang="en-GB" dirty="0" smtClean="0"/>
              <a:t>Such </a:t>
            </a:r>
            <a:r>
              <a:rPr lang="en-GB" dirty="0"/>
              <a:t>removal or correction </a:t>
            </a:r>
            <a:r>
              <a:rPr lang="en-GB" u="sng" dirty="0"/>
              <a:t>will be considered a recall only </a:t>
            </a:r>
            <a:r>
              <a:rPr lang="en-GB" b="1" dirty="0"/>
              <a:t>if the FDA </a:t>
            </a:r>
            <a:r>
              <a:rPr lang="en-GB" b="1" dirty="0" smtClean="0"/>
              <a:t>regards </a:t>
            </a:r>
            <a:r>
              <a:rPr lang="en-GB" b="1" dirty="0"/>
              <a:t>the product as involving a violation that is subject to legal action, e.g., seizure. </a:t>
            </a:r>
          </a:p>
        </p:txBody>
      </p:sp>
      <p:sp>
        <p:nvSpPr>
          <p:cNvPr id="4" name="Slide Number Placeholder 3"/>
          <p:cNvSpPr>
            <a:spLocks noGrp="1"/>
          </p:cNvSpPr>
          <p:nvPr>
            <p:ph type="sldNum" sz="quarter" idx="12"/>
          </p:nvPr>
        </p:nvSpPr>
        <p:spPr/>
        <p:txBody>
          <a:bodyPr/>
          <a:lstStyle/>
          <a:p>
            <a:fld id="{7EB9F196-654C-4928-8277-EC660C9AE271}" type="slidenum">
              <a:rPr lang="en-GB" smtClean="0"/>
              <a:t>21</a:t>
            </a:fld>
            <a:endParaRPr lang="en-GB"/>
          </a:p>
        </p:txBody>
      </p:sp>
    </p:spTree>
    <p:extLst>
      <p:ext uri="{BB962C8B-B14F-4D97-AF65-F5344CB8AC3E}">
        <p14:creationId xmlns:p14="http://schemas.microsoft.com/office/powerpoint/2010/main" val="38945116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192688"/>
          </a:xfrm>
        </p:spPr>
        <p:txBody>
          <a:bodyPr>
            <a:normAutofit/>
          </a:bodyPr>
          <a:lstStyle/>
          <a:p>
            <a:r>
              <a:rPr lang="en-GB" dirty="0">
                <a:solidFill>
                  <a:srgbClr val="00B050"/>
                </a:solidFill>
              </a:rPr>
              <a:t>In such cases, the firm will be asked to provide the </a:t>
            </a:r>
            <a:r>
              <a:rPr lang="en-GB" dirty="0" smtClean="0">
                <a:solidFill>
                  <a:srgbClr val="00B050"/>
                </a:solidFill>
              </a:rPr>
              <a:t>FDA the </a:t>
            </a:r>
            <a:r>
              <a:rPr lang="en-GB" dirty="0">
                <a:solidFill>
                  <a:srgbClr val="00B050"/>
                </a:solidFill>
              </a:rPr>
              <a:t>following information:</a:t>
            </a:r>
          </a:p>
          <a:p>
            <a:pPr marL="0" indent="0">
              <a:buNone/>
            </a:pPr>
            <a:r>
              <a:rPr lang="en-GB" dirty="0"/>
              <a:t>(1) </a:t>
            </a:r>
            <a:r>
              <a:rPr lang="en-GB" u="sng" dirty="0"/>
              <a:t>Identity</a:t>
            </a:r>
            <a:r>
              <a:rPr lang="en-GB" dirty="0"/>
              <a:t> of the product involved.</a:t>
            </a:r>
          </a:p>
          <a:p>
            <a:pPr marL="0" indent="0">
              <a:buNone/>
            </a:pPr>
            <a:r>
              <a:rPr lang="en-GB" dirty="0"/>
              <a:t>(2) </a:t>
            </a:r>
            <a:r>
              <a:rPr lang="en-GB" u="sng" dirty="0"/>
              <a:t>Reason</a:t>
            </a:r>
            <a:r>
              <a:rPr lang="en-GB" dirty="0"/>
              <a:t> for the removal or correction and the </a:t>
            </a:r>
            <a:r>
              <a:rPr lang="en-GB" u="sng" dirty="0"/>
              <a:t>date</a:t>
            </a:r>
            <a:r>
              <a:rPr lang="en-GB" dirty="0"/>
              <a:t> and </a:t>
            </a:r>
            <a:r>
              <a:rPr lang="en-GB" u="sng" dirty="0"/>
              <a:t>circumstances</a:t>
            </a:r>
            <a:r>
              <a:rPr lang="en-GB" dirty="0"/>
              <a:t> under which the product deficiency or possible deficiency was discovered.</a:t>
            </a:r>
          </a:p>
          <a:p>
            <a:pPr marL="0" indent="0">
              <a:buNone/>
            </a:pPr>
            <a:r>
              <a:rPr lang="en-GB" dirty="0"/>
              <a:t>(3) </a:t>
            </a:r>
            <a:r>
              <a:rPr lang="en-GB" u="sng" dirty="0"/>
              <a:t>Evaluation of the risk </a:t>
            </a:r>
            <a:r>
              <a:rPr lang="en-GB" dirty="0"/>
              <a:t>associated with the deficiency or possible deficiency.</a:t>
            </a:r>
          </a:p>
          <a:p>
            <a:pPr marL="0" indent="0">
              <a:buNone/>
            </a:pPr>
            <a:r>
              <a:rPr lang="en-GB" dirty="0"/>
              <a:t>(4) </a:t>
            </a:r>
            <a:r>
              <a:rPr lang="en-GB" u="sng" dirty="0"/>
              <a:t>Total amount </a:t>
            </a:r>
            <a:r>
              <a:rPr lang="en-GB" dirty="0"/>
              <a:t>of such products </a:t>
            </a:r>
            <a:r>
              <a:rPr lang="en-GB" u="sng" dirty="0"/>
              <a:t>produced </a:t>
            </a:r>
            <a:r>
              <a:rPr lang="en-GB" dirty="0"/>
              <a:t>and/or the </a:t>
            </a:r>
            <a:r>
              <a:rPr lang="en-GB" u="sng" dirty="0"/>
              <a:t>timespan</a:t>
            </a:r>
            <a:r>
              <a:rPr lang="en-GB" dirty="0"/>
              <a:t> of the production.</a:t>
            </a:r>
          </a:p>
          <a:p>
            <a:endParaRPr lang="en-GB" dirty="0"/>
          </a:p>
        </p:txBody>
      </p:sp>
      <p:sp>
        <p:nvSpPr>
          <p:cNvPr id="4" name="Slide Number Placeholder 3"/>
          <p:cNvSpPr>
            <a:spLocks noGrp="1"/>
          </p:cNvSpPr>
          <p:nvPr>
            <p:ph type="sldNum" sz="quarter" idx="12"/>
          </p:nvPr>
        </p:nvSpPr>
        <p:spPr/>
        <p:txBody>
          <a:bodyPr/>
          <a:lstStyle/>
          <a:p>
            <a:fld id="{7EB9F196-654C-4928-8277-EC660C9AE271}" type="slidenum">
              <a:rPr lang="en-GB" smtClean="0"/>
              <a:t>22</a:t>
            </a:fld>
            <a:endParaRPr lang="en-GB"/>
          </a:p>
        </p:txBody>
      </p:sp>
    </p:spTree>
    <p:extLst>
      <p:ext uri="{BB962C8B-B14F-4D97-AF65-F5344CB8AC3E}">
        <p14:creationId xmlns:p14="http://schemas.microsoft.com/office/powerpoint/2010/main" val="35390275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120680"/>
          </a:xfrm>
        </p:spPr>
        <p:txBody>
          <a:bodyPr>
            <a:normAutofit lnSpcReduction="10000"/>
          </a:bodyPr>
          <a:lstStyle/>
          <a:p>
            <a:pPr marL="0" indent="0">
              <a:buNone/>
            </a:pPr>
            <a:r>
              <a:rPr lang="en-GB" dirty="0"/>
              <a:t>(5) </a:t>
            </a:r>
            <a:r>
              <a:rPr lang="en-GB" u="sng" dirty="0"/>
              <a:t>Total amount </a:t>
            </a:r>
            <a:r>
              <a:rPr lang="en-GB" dirty="0"/>
              <a:t>of such products estimated to be in </a:t>
            </a:r>
            <a:r>
              <a:rPr lang="en-GB" u="sng" dirty="0"/>
              <a:t>distribution channels</a:t>
            </a:r>
            <a:r>
              <a:rPr lang="en-GB" dirty="0"/>
              <a:t>.</a:t>
            </a:r>
          </a:p>
          <a:p>
            <a:pPr marL="0" indent="0">
              <a:buNone/>
            </a:pPr>
            <a:r>
              <a:rPr lang="en-GB" dirty="0"/>
              <a:t>(6) </a:t>
            </a:r>
            <a:r>
              <a:rPr lang="en-GB" u="sng" dirty="0"/>
              <a:t>Distribution information</a:t>
            </a:r>
            <a:r>
              <a:rPr lang="en-GB" dirty="0"/>
              <a:t>, including the number of direct accounts and, where necessary, the identity of the direct accounts.</a:t>
            </a:r>
          </a:p>
          <a:p>
            <a:pPr marL="0" indent="0">
              <a:buNone/>
            </a:pPr>
            <a:r>
              <a:rPr lang="en-GB" dirty="0"/>
              <a:t>(7) </a:t>
            </a:r>
            <a:r>
              <a:rPr lang="en-GB" u="sng" dirty="0"/>
              <a:t>A copy of the firm's recall communication </a:t>
            </a:r>
            <a:r>
              <a:rPr lang="en-GB" dirty="0"/>
              <a:t>if any has issued, or a proposed communication if none has issued.</a:t>
            </a:r>
          </a:p>
          <a:p>
            <a:pPr marL="0" indent="0">
              <a:buNone/>
            </a:pPr>
            <a:r>
              <a:rPr lang="en-GB" dirty="0"/>
              <a:t>(8) </a:t>
            </a:r>
            <a:r>
              <a:rPr lang="en-GB" u="sng" dirty="0"/>
              <a:t>Proposed strategy </a:t>
            </a:r>
            <a:r>
              <a:rPr lang="en-GB" dirty="0"/>
              <a:t>for conducting the recall.</a:t>
            </a:r>
          </a:p>
          <a:p>
            <a:pPr marL="0" indent="0">
              <a:buNone/>
            </a:pPr>
            <a:r>
              <a:rPr lang="en-GB" dirty="0"/>
              <a:t>(9) </a:t>
            </a:r>
            <a:r>
              <a:rPr lang="en-GB" u="sng" dirty="0"/>
              <a:t>Name and telephone number </a:t>
            </a:r>
            <a:r>
              <a:rPr lang="en-GB" dirty="0"/>
              <a:t>of the firm official who should be contacted concerning the recall.</a:t>
            </a:r>
          </a:p>
          <a:p>
            <a:endParaRPr lang="en-GB" dirty="0"/>
          </a:p>
        </p:txBody>
      </p:sp>
      <p:sp>
        <p:nvSpPr>
          <p:cNvPr id="4" name="Slide Number Placeholder 3"/>
          <p:cNvSpPr>
            <a:spLocks noGrp="1"/>
          </p:cNvSpPr>
          <p:nvPr>
            <p:ph type="sldNum" sz="quarter" idx="12"/>
          </p:nvPr>
        </p:nvSpPr>
        <p:spPr/>
        <p:txBody>
          <a:bodyPr/>
          <a:lstStyle/>
          <a:p>
            <a:fld id="{7EB9F196-654C-4928-8277-EC660C9AE271}" type="slidenum">
              <a:rPr lang="en-GB" smtClean="0"/>
              <a:t>23</a:t>
            </a:fld>
            <a:endParaRPr lang="en-GB"/>
          </a:p>
        </p:txBody>
      </p:sp>
    </p:spTree>
    <p:extLst>
      <p:ext uri="{BB962C8B-B14F-4D97-AF65-F5344CB8AC3E}">
        <p14:creationId xmlns:p14="http://schemas.microsoft.com/office/powerpoint/2010/main" val="37346109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579296" cy="6264696"/>
          </a:xfrm>
        </p:spPr>
        <p:txBody>
          <a:bodyPr>
            <a:normAutofit/>
          </a:bodyPr>
          <a:lstStyle/>
          <a:p>
            <a:pPr marL="0" indent="0">
              <a:buNone/>
            </a:pPr>
            <a:r>
              <a:rPr lang="en-GB" dirty="0" smtClean="0"/>
              <a:t>(b) </a:t>
            </a:r>
            <a:r>
              <a:rPr lang="en-GB" dirty="0" smtClean="0">
                <a:solidFill>
                  <a:srgbClr val="00B050"/>
                </a:solidFill>
              </a:rPr>
              <a:t>The FDA will</a:t>
            </a:r>
            <a:r>
              <a:rPr lang="en-GB" dirty="0" smtClean="0"/>
              <a:t>:</a:t>
            </a:r>
          </a:p>
          <a:p>
            <a:r>
              <a:rPr lang="en-GB" u="sng" dirty="0" smtClean="0"/>
              <a:t>review</a:t>
            </a:r>
            <a:r>
              <a:rPr lang="en-GB" dirty="0" smtClean="0"/>
              <a:t> the information submitted, </a:t>
            </a:r>
          </a:p>
          <a:p>
            <a:r>
              <a:rPr lang="en-GB" dirty="0" smtClean="0"/>
              <a:t>advise the firm of the assigned recall </a:t>
            </a:r>
            <a:r>
              <a:rPr lang="en-GB" u="sng" dirty="0" smtClean="0"/>
              <a:t>classification</a:t>
            </a:r>
            <a:r>
              <a:rPr lang="en-GB" dirty="0" smtClean="0"/>
              <a:t>, </a:t>
            </a:r>
            <a:endParaRPr lang="en-GB" dirty="0"/>
          </a:p>
          <a:p>
            <a:r>
              <a:rPr lang="en-GB" dirty="0" smtClean="0"/>
              <a:t>recommend any </a:t>
            </a:r>
            <a:r>
              <a:rPr lang="en-GB" u="sng" dirty="0" smtClean="0"/>
              <a:t>appropriate changes </a:t>
            </a:r>
            <a:r>
              <a:rPr lang="en-GB" dirty="0" smtClean="0"/>
              <a:t>in the firm's strategy for the recall, </a:t>
            </a:r>
            <a:endParaRPr lang="en-GB" dirty="0"/>
          </a:p>
          <a:p>
            <a:r>
              <a:rPr lang="en-GB" dirty="0" smtClean="0"/>
              <a:t>and advise the firm that its recall will be placed in </a:t>
            </a:r>
            <a:r>
              <a:rPr lang="en-GB" u="sng" dirty="0" smtClean="0"/>
              <a:t>the weekly FDA Enforcement Report</a:t>
            </a:r>
            <a:r>
              <a:rPr lang="en-GB" dirty="0" smtClean="0"/>
              <a:t>. </a:t>
            </a:r>
          </a:p>
          <a:p>
            <a:pPr marL="0" indent="0">
              <a:buNone/>
            </a:pPr>
            <a:endParaRPr lang="en-GB" dirty="0"/>
          </a:p>
          <a:p>
            <a:pPr>
              <a:buFont typeface="Wingdings" panose="05000000000000000000" pitchFamily="2" charset="2"/>
              <a:buChar char="q"/>
            </a:pPr>
            <a:r>
              <a:rPr lang="en-GB" dirty="0" smtClean="0"/>
              <a:t>Pending this review, the firm need not delay initiation of its product removal or correction.</a:t>
            </a:r>
          </a:p>
          <a:p>
            <a:pPr marL="0" indent="0">
              <a:buNone/>
            </a:pPr>
            <a:endParaRPr lang="en-GB" dirty="0" smtClean="0"/>
          </a:p>
          <a:p>
            <a:pPr marL="0" indent="0">
              <a:buNone/>
            </a:pPr>
            <a:endParaRPr lang="en-GB" dirty="0" smtClean="0"/>
          </a:p>
          <a:p>
            <a:endParaRPr lang="en-GB" dirty="0"/>
          </a:p>
          <a:p>
            <a:endParaRPr lang="en-GB" dirty="0"/>
          </a:p>
        </p:txBody>
      </p:sp>
      <p:sp>
        <p:nvSpPr>
          <p:cNvPr id="4" name="Slide Number Placeholder 3"/>
          <p:cNvSpPr>
            <a:spLocks noGrp="1"/>
          </p:cNvSpPr>
          <p:nvPr>
            <p:ph type="sldNum" sz="quarter" idx="12"/>
          </p:nvPr>
        </p:nvSpPr>
        <p:spPr/>
        <p:txBody>
          <a:bodyPr/>
          <a:lstStyle/>
          <a:p>
            <a:fld id="{7EB9F196-654C-4928-8277-EC660C9AE271}" type="slidenum">
              <a:rPr lang="en-GB" smtClean="0"/>
              <a:t>24</a:t>
            </a:fld>
            <a:endParaRPr lang="en-GB"/>
          </a:p>
        </p:txBody>
      </p:sp>
    </p:spTree>
    <p:extLst>
      <p:ext uri="{BB962C8B-B14F-4D97-AF65-F5344CB8AC3E}">
        <p14:creationId xmlns:p14="http://schemas.microsoft.com/office/powerpoint/2010/main" val="30878186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332656"/>
            <a:ext cx="8640960" cy="6048672"/>
          </a:xfrm>
        </p:spPr>
        <p:txBody>
          <a:bodyPr/>
          <a:lstStyle/>
          <a:p>
            <a:pPr marL="0" indent="0">
              <a:buNone/>
            </a:pPr>
            <a:r>
              <a:rPr lang="en-GB" dirty="0"/>
              <a:t>(c) A firm may decide to recall a product when informed by the </a:t>
            </a:r>
            <a:r>
              <a:rPr lang="en-GB" dirty="0" smtClean="0"/>
              <a:t>FDA that </a:t>
            </a:r>
            <a:r>
              <a:rPr lang="en-GB" b="1" dirty="0">
                <a:solidFill>
                  <a:schemeClr val="accent2">
                    <a:lumMod val="75000"/>
                  </a:schemeClr>
                </a:solidFill>
              </a:rPr>
              <a:t>the agency has determined that the product in question violates the law</a:t>
            </a:r>
            <a:r>
              <a:rPr lang="en-GB" dirty="0"/>
              <a:t>, but the agency has not specifically requested a recall. </a:t>
            </a:r>
            <a:endParaRPr lang="en-GB" dirty="0" smtClean="0"/>
          </a:p>
          <a:p>
            <a:pPr>
              <a:buFont typeface="Wingdings" pitchFamily="2" charset="2"/>
              <a:buChar char="Ø"/>
            </a:pPr>
            <a:r>
              <a:rPr lang="en-GB" dirty="0" smtClean="0"/>
              <a:t>The </a:t>
            </a:r>
            <a:r>
              <a:rPr lang="en-GB" dirty="0"/>
              <a:t>firm's action also is considered a firm-initiated recall and is subject to paragraphs (a) and (b) of this section.</a:t>
            </a:r>
          </a:p>
          <a:p>
            <a:endParaRPr lang="en-GB" dirty="0"/>
          </a:p>
        </p:txBody>
      </p:sp>
      <p:sp>
        <p:nvSpPr>
          <p:cNvPr id="4" name="Slide Number Placeholder 3"/>
          <p:cNvSpPr>
            <a:spLocks noGrp="1"/>
          </p:cNvSpPr>
          <p:nvPr>
            <p:ph type="sldNum" sz="quarter" idx="12"/>
          </p:nvPr>
        </p:nvSpPr>
        <p:spPr/>
        <p:txBody>
          <a:bodyPr/>
          <a:lstStyle/>
          <a:p>
            <a:fld id="{7EB9F196-654C-4928-8277-EC660C9AE271}" type="slidenum">
              <a:rPr lang="en-GB" smtClean="0"/>
              <a:t>25</a:t>
            </a:fld>
            <a:endParaRPr lang="en-GB"/>
          </a:p>
        </p:txBody>
      </p:sp>
    </p:spTree>
    <p:extLst>
      <p:ext uri="{BB962C8B-B14F-4D97-AF65-F5344CB8AC3E}">
        <p14:creationId xmlns:p14="http://schemas.microsoft.com/office/powerpoint/2010/main" val="11602827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a:bodyPr>
          <a:lstStyle/>
          <a:p>
            <a:pPr marL="0" indent="0">
              <a:buNone/>
            </a:pPr>
            <a:r>
              <a:rPr lang="en-GB" dirty="0"/>
              <a:t>(d) A firm that initiates a removal or correction of its product which the firm believes is </a:t>
            </a:r>
            <a:r>
              <a:rPr lang="en-GB" u="sng" dirty="0">
                <a:solidFill>
                  <a:schemeClr val="accent2">
                    <a:lumMod val="75000"/>
                  </a:schemeClr>
                </a:solidFill>
              </a:rPr>
              <a:t>a market withdrawal</a:t>
            </a:r>
            <a:r>
              <a:rPr lang="en-GB" dirty="0"/>
              <a:t> should consult with the appropriate </a:t>
            </a:r>
            <a:r>
              <a:rPr lang="en-GB" dirty="0" smtClean="0"/>
              <a:t>FDA district </a:t>
            </a:r>
            <a:r>
              <a:rPr lang="en-GB" dirty="0"/>
              <a:t>office </a:t>
            </a:r>
            <a:r>
              <a:rPr lang="en-GB" u="sng" dirty="0"/>
              <a:t>when the reason for the removal or correction is not obvious or clearly understood</a:t>
            </a:r>
            <a:r>
              <a:rPr lang="en-GB" dirty="0"/>
              <a:t> but where it is apparent, e.g., because of complaints or adverse reactions regarding the product, that the product is deficient in some respect. </a:t>
            </a:r>
            <a:endParaRPr lang="en-GB" dirty="0" smtClean="0"/>
          </a:p>
          <a:p>
            <a:pPr>
              <a:buFont typeface="Wingdings" pitchFamily="2" charset="2"/>
              <a:buChar char="Ø"/>
            </a:pPr>
            <a:r>
              <a:rPr lang="en-GB" dirty="0" smtClean="0"/>
              <a:t>In </a:t>
            </a:r>
            <a:r>
              <a:rPr lang="en-GB" dirty="0"/>
              <a:t>such cases, the </a:t>
            </a:r>
            <a:r>
              <a:rPr lang="en-GB" dirty="0" smtClean="0"/>
              <a:t>FDA will </a:t>
            </a:r>
            <a:r>
              <a:rPr lang="en-GB" dirty="0"/>
              <a:t>assist the firm in determining the exact nature of the </a:t>
            </a:r>
            <a:r>
              <a:rPr lang="en-GB" dirty="0" smtClean="0"/>
              <a:t>problem.</a:t>
            </a:r>
            <a:endParaRPr lang="en-GB" dirty="0"/>
          </a:p>
          <a:p>
            <a:endParaRPr lang="en-GB" dirty="0"/>
          </a:p>
        </p:txBody>
      </p:sp>
      <p:sp>
        <p:nvSpPr>
          <p:cNvPr id="4" name="Slide Number Placeholder 3"/>
          <p:cNvSpPr>
            <a:spLocks noGrp="1"/>
          </p:cNvSpPr>
          <p:nvPr>
            <p:ph type="sldNum" sz="quarter" idx="12"/>
          </p:nvPr>
        </p:nvSpPr>
        <p:spPr/>
        <p:txBody>
          <a:bodyPr/>
          <a:lstStyle/>
          <a:p>
            <a:fld id="{7EB9F196-654C-4928-8277-EC660C9AE271}" type="slidenum">
              <a:rPr lang="en-GB" smtClean="0"/>
              <a:t>26</a:t>
            </a:fld>
            <a:endParaRPr lang="en-GB"/>
          </a:p>
        </p:txBody>
      </p:sp>
    </p:spTree>
    <p:extLst>
      <p:ext uri="{BB962C8B-B14F-4D97-AF65-F5344CB8AC3E}">
        <p14:creationId xmlns:p14="http://schemas.microsoft.com/office/powerpoint/2010/main" val="14971737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153400" cy="381000"/>
          </a:xfrm>
        </p:spPr>
        <p:txBody>
          <a:bodyPr>
            <a:noAutofit/>
          </a:bodyPr>
          <a:lstStyle/>
          <a:p>
            <a:r>
              <a:rPr lang="en-GB" sz="4200" b="1" u="sng" dirty="0"/>
              <a:t>Code of Federal </a:t>
            </a:r>
            <a:r>
              <a:rPr lang="en-GB" sz="4200" b="1" u="sng" dirty="0" smtClean="0"/>
              <a:t>Regulations</a:t>
            </a:r>
            <a:endParaRPr lang="en-GB" sz="4200" u="sng" dirty="0"/>
          </a:p>
        </p:txBody>
      </p:sp>
      <p:grpSp>
        <p:nvGrpSpPr>
          <p:cNvPr id="8" name="Group 7"/>
          <p:cNvGrpSpPr/>
          <p:nvPr/>
        </p:nvGrpSpPr>
        <p:grpSpPr>
          <a:xfrm>
            <a:off x="228600" y="807368"/>
            <a:ext cx="8565910" cy="533400"/>
            <a:chOff x="0" y="0"/>
            <a:chExt cx="8565910" cy="940687"/>
          </a:xfrm>
          <a:scene3d>
            <a:camera prst="orthographicFront"/>
            <a:lightRig rig="flat" dir="t"/>
          </a:scene3d>
        </p:grpSpPr>
        <p:sp>
          <p:nvSpPr>
            <p:cNvPr id="9" name="Rounded Rectangle 8"/>
            <p:cNvSpPr/>
            <p:nvPr/>
          </p:nvSpPr>
          <p:spPr>
            <a:xfrm>
              <a:off x="0" y="0"/>
              <a:ext cx="8565910" cy="940687"/>
            </a:xfrm>
            <a:prstGeom prst="roundRect">
              <a:avLst>
                <a:gd name="adj" fmla="val 10000"/>
              </a:avLst>
            </a:prstGeom>
            <a:sp3d prstMaterial="dkEdge">
              <a:bevelT w="8200" h="38100"/>
            </a:sp3d>
          </p:spPr>
          <p:style>
            <a:lnRef idx="0">
              <a:schemeClr val="lt1">
                <a:hueOff val="0"/>
                <a:satOff val="0"/>
                <a:lumOff val="0"/>
                <a:alphaOff val="0"/>
              </a:schemeClr>
            </a:lnRef>
            <a:fillRef idx="2">
              <a:schemeClr val="accent2">
                <a:hueOff val="0"/>
                <a:satOff val="0"/>
                <a:lumOff val="0"/>
                <a:alphaOff val="0"/>
              </a:schemeClr>
            </a:fillRef>
            <a:effectRef idx="1">
              <a:schemeClr val="accent2">
                <a:hueOff val="0"/>
                <a:satOff val="0"/>
                <a:lumOff val="0"/>
                <a:alphaOff val="0"/>
              </a:schemeClr>
            </a:effectRef>
            <a:fontRef idx="minor">
              <a:schemeClr val="dk1"/>
            </a:fontRef>
          </p:style>
        </p:sp>
        <p:sp>
          <p:nvSpPr>
            <p:cNvPr id="10" name="Rounded Rectangle 4"/>
            <p:cNvSpPr/>
            <p:nvPr/>
          </p:nvSpPr>
          <p:spPr>
            <a:xfrm>
              <a:off x="27552" y="27552"/>
              <a:ext cx="8510806" cy="885583"/>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152400" tIns="152400" rIns="152400" bIns="152400" numCol="1" spcCol="1270" anchor="ctr" anchorCtr="0">
              <a:noAutofit/>
            </a:bodyPr>
            <a:lstStyle/>
            <a:p>
              <a:pPr algn="ctr" defTabSz="1778000">
                <a:lnSpc>
                  <a:spcPct val="90000"/>
                </a:lnSpc>
                <a:spcBef>
                  <a:spcPct val="0"/>
                </a:spcBef>
                <a:spcAft>
                  <a:spcPct val="35000"/>
                </a:spcAft>
              </a:pPr>
              <a:r>
                <a:rPr lang="en-GB" sz="3600" b="1" u="sng" dirty="0" smtClean="0">
                  <a:solidFill>
                    <a:prstClr val="black"/>
                  </a:solidFill>
                </a:rPr>
                <a:t>Title 21: </a:t>
              </a:r>
              <a:r>
                <a:rPr lang="en-GB" sz="3600" b="1" dirty="0" smtClean="0">
                  <a:solidFill>
                    <a:prstClr val="black"/>
                  </a:solidFill>
                </a:rPr>
                <a:t>Food and Drugs</a:t>
              </a:r>
              <a:endParaRPr lang="en-GB" sz="3600" b="1" dirty="0">
                <a:solidFill>
                  <a:prstClr val="black"/>
                </a:solidFill>
              </a:endParaRPr>
            </a:p>
          </p:txBody>
        </p:sp>
      </p:grpSp>
      <p:grpSp>
        <p:nvGrpSpPr>
          <p:cNvPr id="12" name="Group 11"/>
          <p:cNvGrpSpPr/>
          <p:nvPr/>
        </p:nvGrpSpPr>
        <p:grpSpPr>
          <a:xfrm>
            <a:off x="319567" y="1514873"/>
            <a:ext cx="8556629" cy="761999"/>
            <a:chOff x="1520" y="1064375"/>
            <a:chExt cx="8565910" cy="1339953"/>
          </a:xfrm>
          <a:scene3d>
            <a:camera prst="orthographicFront"/>
            <a:lightRig rig="flat" dir="t"/>
          </a:scene3d>
        </p:grpSpPr>
        <p:sp>
          <p:nvSpPr>
            <p:cNvPr id="13" name="Rounded Rectangle 12"/>
            <p:cNvSpPr/>
            <p:nvPr/>
          </p:nvSpPr>
          <p:spPr>
            <a:xfrm>
              <a:off x="1520" y="1064375"/>
              <a:ext cx="8565910" cy="1339953"/>
            </a:xfrm>
            <a:prstGeom prst="roundRect">
              <a:avLst>
                <a:gd name="adj" fmla="val 10000"/>
              </a:avLst>
            </a:prstGeom>
            <a:sp3d prstMaterial="dkEdge">
              <a:bevelT w="8200" h="38100"/>
            </a:sp3d>
          </p:spPr>
          <p:style>
            <a:lnRef idx="0">
              <a:schemeClr val="lt1">
                <a:hueOff val="0"/>
                <a:satOff val="0"/>
                <a:lumOff val="0"/>
                <a:alphaOff val="0"/>
              </a:schemeClr>
            </a:lnRef>
            <a:fillRef idx="2">
              <a:schemeClr val="accent4">
                <a:hueOff val="0"/>
                <a:satOff val="0"/>
                <a:lumOff val="0"/>
                <a:alphaOff val="0"/>
              </a:schemeClr>
            </a:fillRef>
            <a:effectRef idx="1">
              <a:schemeClr val="accent4">
                <a:hueOff val="0"/>
                <a:satOff val="0"/>
                <a:lumOff val="0"/>
                <a:alphaOff val="0"/>
              </a:schemeClr>
            </a:effectRef>
            <a:fontRef idx="minor">
              <a:schemeClr val="dk1"/>
            </a:fontRef>
          </p:style>
        </p:sp>
        <p:sp>
          <p:nvSpPr>
            <p:cNvPr id="14" name="Rounded Rectangle 4"/>
            <p:cNvSpPr/>
            <p:nvPr/>
          </p:nvSpPr>
          <p:spPr>
            <a:xfrm>
              <a:off x="40766" y="1103621"/>
              <a:ext cx="8487418" cy="1261461"/>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133350" tIns="133350" rIns="133350" bIns="133350" numCol="1" spcCol="1270" anchor="ctr" anchorCtr="0">
              <a:noAutofit/>
            </a:bodyPr>
            <a:lstStyle/>
            <a:p>
              <a:pPr algn="ctr" defTabSz="1555750">
                <a:lnSpc>
                  <a:spcPct val="90000"/>
                </a:lnSpc>
                <a:spcBef>
                  <a:spcPct val="0"/>
                </a:spcBef>
                <a:spcAft>
                  <a:spcPct val="35000"/>
                </a:spcAft>
              </a:pPr>
              <a:r>
                <a:rPr lang="en-GB" sz="2800" b="1" u="sng" dirty="0" smtClean="0">
                  <a:solidFill>
                    <a:prstClr val="black"/>
                  </a:solidFill>
                </a:rPr>
                <a:t>Chapter I:</a:t>
              </a:r>
              <a:r>
                <a:rPr lang="en-GB" sz="2800" b="1" dirty="0" smtClean="0">
                  <a:solidFill>
                    <a:prstClr val="black"/>
                  </a:solidFill>
                </a:rPr>
                <a:t> Food and drug administration department of health and human services  </a:t>
              </a:r>
              <a:endParaRPr lang="en-GB" sz="2800" b="1" dirty="0">
                <a:solidFill>
                  <a:prstClr val="black"/>
                </a:solidFill>
              </a:endParaRPr>
            </a:p>
          </p:txBody>
        </p:sp>
      </p:grpSp>
      <p:grpSp>
        <p:nvGrpSpPr>
          <p:cNvPr id="15" name="Group 14"/>
          <p:cNvGrpSpPr/>
          <p:nvPr/>
        </p:nvGrpSpPr>
        <p:grpSpPr>
          <a:xfrm>
            <a:off x="829682" y="2402884"/>
            <a:ext cx="7788155" cy="411188"/>
            <a:chOff x="1520" y="2524997"/>
            <a:chExt cx="8565910" cy="1339953"/>
          </a:xfrm>
          <a:scene3d>
            <a:camera prst="orthographicFront"/>
            <a:lightRig rig="flat" dir="t"/>
          </a:scene3d>
        </p:grpSpPr>
        <p:sp>
          <p:nvSpPr>
            <p:cNvPr id="16" name="Rounded Rectangle 15"/>
            <p:cNvSpPr/>
            <p:nvPr/>
          </p:nvSpPr>
          <p:spPr>
            <a:xfrm>
              <a:off x="1520" y="2524997"/>
              <a:ext cx="8565910" cy="1339953"/>
            </a:xfrm>
            <a:prstGeom prst="roundRect">
              <a:avLst>
                <a:gd name="adj" fmla="val 10000"/>
              </a:avLst>
            </a:prstGeom>
            <a:sp3d prstMaterial="dkEdge">
              <a:bevelT w="8200" h="38100"/>
            </a:sp3d>
          </p:spPr>
          <p:style>
            <a:lnRef idx="0">
              <a:schemeClr val="lt1">
                <a:hueOff val="0"/>
                <a:satOff val="0"/>
                <a:lumOff val="0"/>
                <a:alphaOff val="0"/>
              </a:schemeClr>
            </a:lnRef>
            <a:fillRef idx="2">
              <a:schemeClr val="accent5">
                <a:hueOff val="0"/>
                <a:satOff val="0"/>
                <a:lumOff val="0"/>
                <a:alphaOff val="0"/>
              </a:schemeClr>
            </a:fillRef>
            <a:effectRef idx="1">
              <a:schemeClr val="accent5">
                <a:hueOff val="0"/>
                <a:satOff val="0"/>
                <a:lumOff val="0"/>
                <a:alphaOff val="0"/>
              </a:schemeClr>
            </a:effectRef>
            <a:fontRef idx="minor">
              <a:schemeClr val="dk1"/>
            </a:fontRef>
          </p:style>
        </p:sp>
        <p:sp>
          <p:nvSpPr>
            <p:cNvPr id="17" name="Rounded Rectangle 4"/>
            <p:cNvSpPr/>
            <p:nvPr/>
          </p:nvSpPr>
          <p:spPr>
            <a:xfrm>
              <a:off x="40766" y="2564242"/>
              <a:ext cx="8487418" cy="1261460"/>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133350" tIns="133350" rIns="133350" bIns="133350" numCol="1" spcCol="1270" anchor="ctr" anchorCtr="0">
              <a:noAutofit/>
            </a:bodyPr>
            <a:lstStyle/>
            <a:p>
              <a:pPr algn="ctr" defTabSz="1555750">
                <a:lnSpc>
                  <a:spcPct val="90000"/>
                </a:lnSpc>
                <a:spcBef>
                  <a:spcPct val="0"/>
                </a:spcBef>
                <a:spcAft>
                  <a:spcPct val="35000"/>
                </a:spcAft>
              </a:pPr>
              <a:r>
                <a:rPr lang="en-GB" sz="2800" b="1" u="sng" dirty="0" smtClean="0">
                  <a:solidFill>
                    <a:prstClr val="black"/>
                  </a:solidFill>
                </a:rPr>
                <a:t>Subchapter A:</a:t>
              </a:r>
              <a:r>
                <a:rPr lang="en-GB" sz="2800" b="1" dirty="0" smtClean="0">
                  <a:solidFill>
                    <a:prstClr val="black"/>
                  </a:solidFill>
                </a:rPr>
                <a:t> Drugs General.</a:t>
              </a:r>
              <a:endParaRPr lang="en-GB" sz="2800" b="1" dirty="0">
                <a:solidFill>
                  <a:prstClr val="black"/>
                </a:solidFill>
              </a:endParaRPr>
            </a:p>
          </p:txBody>
        </p:sp>
      </p:grpSp>
      <p:grpSp>
        <p:nvGrpSpPr>
          <p:cNvPr id="18" name="Group 17"/>
          <p:cNvGrpSpPr/>
          <p:nvPr/>
        </p:nvGrpSpPr>
        <p:grpSpPr>
          <a:xfrm>
            <a:off x="829682" y="3068960"/>
            <a:ext cx="7752472" cy="904310"/>
            <a:chOff x="0" y="3985618"/>
            <a:chExt cx="4238451" cy="1339953"/>
          </a:xfrm>
          <a:scene3d>
            <a:camera prst="orthographicFront"/>
            <a:lightRig rig="flat" dir="t"/>
          </a:scene3d>
        </p:grpSpPr>
        <p:sp>
          <p:nvSpPr>
            <p:cNvPr id="19" name="Rounded Rectangle 18"/>
            <p:cNvSpPr/>
            <p:nvPr/>
          </p:nvSpPr>
          <p:spPr>
            <a:xfrm>
              <a:off x="0" y="3985618"/>
              <a:ext cx="4238451" cy="1339953"/>
            </a:xfrm>
            <a:prstGeom prst="roundRect">
              <a:avLst>
                <a:gd name="adj" fmla="val 10000"/>
              </a:avLst>
            </a:prstGeom>
            <a:sp3d prstMaterial="dkEdge">
              <a:bevelT w="8200" h="38100"/>
            </a:sp3d>
          </p:spPr>
          <p:style>
            <a:lnRef idx="0">
              <a:schemeClr val="lt1">
                <a:hueOff val="0"/>
                <a:satOff val="0"/>
                <a:lumOff val="0"/>
                <a:alphaOff val="0"/>
              </a:schemeClr>
            </a:lnRef>
            <a:fillRef idx="2">
              <a:schemeClr val="accent6">
                <a:hueOff val="0"/>
                <a:satOff val="0"/>
                <a:lumOff val="0"/>
                <a:alphaOff val="0"/>
              </a:schemeClr>
            </a:fillRef>
            <a:effectRef idx="1">
              <a:schemeClr val="accent6">
                <a:hueOff val="0"/>
                <a:satOff val="0"/>
                <a:lumOff val="0"/>
                <a:alphaOff val="0"/>
              </a:schemeClr>
            </a:effectRef>
            <a:fontRef idx="minor">
              <a:schemeClr val="dk1"/>
            </a:fontRef>
          </p:style>
        </p:sp>
        <p:sp>
          <p:nvSpPr>
            <p:cNvPr id="20" name="Rounded Rectangle 4"/>
            <p:cNvSpPr/>
            <p:nvPr/>
          </p:nvSpPr>
          <p:spPr>
            <a:xfrm>
              <a:off x="39246" y="4024864"/>
              <a:ext cx="4159959" cy="1261461"/>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133350" tIns="133350" rIns="133350" bIns="133350" numCol="1" spcCol="1270" anchor="ctr" anchorCtr="0">
              <a:noAutofit/>
            </a:bodyPr>
            <a:lstStyle/>
            <a:p>
              <a:pPr algn="ctr"/>
              <a:r>
                <a:rPr lang="en-GB" sz="2800" b="1" dirty="0"/>
                <a:t>Part 7</a:t>
              </a:r>
              <a:r>
                <a:rPr lang="en-GB" sz="2800" dirty="0"/>
                <a:t>- Enforcement Policy</a:t>
              </a:r>
            </a:p>
          </p:txBody>
        </p:sp>
      </p:grpSp>
      <p:grpSp>
        <p:nvGrpSpPr>
          <p:cNvPr id="21" name="Group 20"/>
          <p:cNvGrpSpPr/>
          <p:nvPr/>
        </p:nvGrpSpPr>
        <p:grpSpPr>
          <a:xfrm>
            <a:off x="945667" y="4077072"/>
            <a:ext cx="7608904" cy="1828800"/>
            <a:chOff x="0" y="3985618"/>
            <a:chExt cx="4238451" cy="1339953"/>
          </a:xfrm>
          <a:solidFill>
            <a:schemeClr val="accent3">
              <a:lumMod val="60000"/>
              <a:lumOff val="40000"/>
            </a:schemeClr>
          </a:solidFill>
          <a:scene3d>
            <a:camera prst="orthographicFront"/>
            <a:lightRig rig="flat" dir="t"/>
          </a:scene3d>
        </p:grpSpPr>
        <p:sp>
          <p:nvSpPr>
            <p:cNvPr id="22" name="Rounded Rectangle 21"/>
            <p:cNvSpPr/>
            <p:nvPr/>
          </p:nvSpPr>
          <p:spPr>
            <a:xfrm>
              <a:off x="0" y="3985618"/>
              <a:ext cx="4238451" cy="1339953"/>
            </a:xfrm>
            <a:prstGeom prst="roundRect">
              <a:avLst>
                <a:gd name="adj" fmla="val 10000"/>
              </a:avLst>
            </a:prstGeom>
            <a:grpFill/>
            <a:sp3d prstMaterial="dkEdge">
              <a:bevelT w="8200" h="38100"/>
            </a:sp3d>
          </p:spPr>
          <p:style>
            <a:lnRef idx="0">
              <a:schemeClr val="lt1">
                <a:hueOff val="0"/>
                <a:satOff val="0"/>
                <a:lumOff val="0"/>
                <a:alphaOff val="0"/>
              </a:schemeClr>
            </a:lnRef>
            <a:fillRef idx="2">
              <a:schemeClr val="accent6">
                <a:hueOff val="0"/>
                <a:satOff val="0"/>
                <a:lumOff val="0"/>
                <a:alphaOff val="0"/>
              </a:schemeClr>
            </a:fillRef>
            <a:effectRef idx="1">
              <a:schemeClr val="accent6">
                <a:hueOff val="0"/>
                <a:satOff val="0"/>
                <a:lumOff val="0"/>
                <a:alphaOff val="0"/>
              </a:schemeClr>
            </a:effectRef>
            <a:fontRef idx="minor">
              <a:schemeClr val="dk1"/>
            </a:fontRef>
          </p:style>
        </p:sp>
        <p:sp>
          <p:nvSpPr>
            <p:cNvPr id="23" name="Rounded Rectangle 4"/>
            <p:cNvSpPr/>
            <p:nvPr/>
          </p:nvSpPr>
          <p:spPr>
            <a:xfrm>
              <a:off x="39246" y="4024864"/>
              <a:ext cx="4159959" cy="1261461"/>
            </a:xfrm>
            <a:prstGeom prst="rect">
              <a:avLst/>
            </a:prstGeom>
            <a:grpFill/>
            <a:sp3d/>
          </p:spPr>
          <p:style>
            <a:lnRef idx="0">
              <a:scrgbClr r="0" g="0" b="0"/>
            </a:lnRef>
            <a:fillRef idx="0">
              <a:scrgbClr r="0" g="0" b="0"/>
            </a:fillRef>
            <a:effectRef idx="0">
              <a:scrgbClr r="0" g="0" b="0"/>
            </a:effectRef>
            <a:fontRef idx="minor">
              <a:schemeClr val="dk1"/>
            </a:fontRef>
          </p:style>
          <p:txBody>
            <a:bodyPr spcFirstLastPara="0" vert="horz" wrap="square" lIns="133350" tIns="133350" rIns="133350" bIns="133350" numCol="1" spcCol="1270" anchor="ctr" anchorCtr="0">
              <a:noAutofit/>
            </a:bodyPr>
            <a:lstStyle/>
            <a:p>
              <a:pPr algn="ctr"/>
              <a:r>
                <a:rPr lang="en-GB" sz="3200" b="1" dirty="0"/>
                <a:t>Subpart C- </a:t>
              </a:r>
              <a:r>
                <a:rPr lang="en-GB" sz="3200" dirty="0"/>
                <a:t>Recalls (Including Product Corrections)--Guidance on Policy, Procedures, and Industry Responsibilities</a:t>
              </a:r>
            </a:p>
          </p:txBody>
        </p:sp>
      </p:grpSp>
    </p:spTree>
    <p:extLst>
      <p:ext uri="{BB962C8B-B14F-4D97-AF65-F5344CB8AC3E}">
        <p14:creationId xmlns:p14="http://schemas.microsoft.com/office/powerpoint/2010/main" val="437595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randombar(horizontal)">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randombar(horizontal)">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randombar(horizontal)">
                                      <p:cBhvr>
                                        <p:cTn id="22" dur="500"/>
                                        <p:tgtEl>
                                          <p:spTgt spid="18"/>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randombar(horizontal)">
                                      <p:cBhvr>
                                        <p:cTn id="2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634082"/>
          </a:xfrm>
        </p:spPr>
        <p:txBody>
          <a:bodyPr>
            <a:normAutofit/>
          </a:bodyPr>
          <a:lstStyle/>
          <a:p>
            <a:r>
              <a:rPr lang="en-GB" sz="3200" b="1" u="sng" dirty="0" smtClean="0">
                <a:effectLst/>
              </a:rPr>
              <a:t>Sec. 7.40 Recall policy</a:t>
            </a:r>
            <a:endParaRPr lang="en-GB" sz="3200" b="1" u="sng" dirty="0"/>
          </a:p>
        </p:txBody>
      </p:sp>
      <p:sp>
        <p:nvSpPr>
          <p:cNvPr id="3" name="Content Placeholder 2"/>
          <p:cNvSpPr>
            <a:spLocks noGrp="1"/>
          </p:cNvSpPr>
          <p:nvPr>
            <p:ph idx="1"/>
          </p:nvPr>
        </p:nvSpPr>
        <p:spPr>
          <a:xfrm>
            <a:off x="251520" y="620688"/>
            <a:ext cx="8712968" cy="6048672"/>
          </a:xfrm>
        </p:spPr>
        <p:txBody>
          <a:bodyPr>
            <a:normAutofit lnSpcReduction="10000"/>
          </a:bodyPr>
          <a:lstStyle/>
          <a:p>
            <a:pPr marL="514350" indent="-514350">
              <a:buFont typeface="+mj-lt"/>
              <a:buAutoNum type="alphaLcParenR"/>
            </a:pPr>
            <a:r>
              <a:rPr lang="en-GB" b="1" u="sng" dirty="0" smtClean="0">
                <a:solidFill>
                  <a:srgbClr val="FF0000"/>
                </a:solidFill>
                <a:effectLst/>
              </a:rPr>
              <a:t>Recall:</a:t>
            </a:r>
          </a:p>
          <a:p>
            <a:pPr marL="0" indent="0">
              <a:buNone/>
            </a:pPr>
            <a:r>
              <a:rPr lang="en-GB" dirty="0" smtClean="0">
                <a:effectLst/>
              </a:rPr>
              <a:t> It is an effective method of removing or correcting consumer products that are in violation of laws administered by </a:t>
            </a:r>
            <a:r>
              <a:rPr lang="en-GB" b="1" dirty="0" smtClean="0">
                <a:effectLst/>
              </a:rPr>
              <a:t>the FDA</a:t>
            </a:r>
            <a:r>
              <a:rPr lang="en-GB" dirty="0" smtClean="0">
                <a:effectLst/>
              </a:rPr>
              <a:t>.</a:t>
            </a:r>
          </a:p>
          <a:p>
            <a:pPr marL="0" indent="0">
              <a:buNone/>
            </a:pPr>
            <a:endParaRPr lang="en-GB" dirty="0"/>
          </a:p>
          <a:p>
            <a:pPr marL="0" indent="0">
              <a:buNone/>
            </a:pPr>
            <a:r>
              <a:rPr lang="en-GB" b="1" dirty="0" smtClean="0">
                <a:solidFill>
                  <a:srgbClr val="00B050"/>
                </a:solidFill>
                <a:effectLst/>
              </a:rPr>
              <a:t>Recall is a </a:t>
            </a:r>
            <a:r>
              <a:rPr lang="en-GB" b="1" u="sng" dirty="0" smtClean="0">
                <a:solidFill>
                  <a:srgbClr val="00B050"/>
                </a:solidFill>
                <a:effectLst/>
              </a:rPr>
              <a:t>voluntary</a:t>
            </a:r>
            <a:r>
              <a:rPr lang="en-GB" b="1" dirty="0" smtClean="0">
                <a:solidFill>
                  <a:srgbClr val="00B050"/>
                </a:solidFill>
                <a:effectLst/>
              </a:rPr>
              <a:t> action that takes place because </a:t>
            </a:r>
            <a:r>
              <a:rPr lang="en-GB" b="1" dirty="0" smtClean="0">
                <a:effectLst/>
              </a:rPr>
              <a:t>manufacturers and distributors </a:t>
            </a:r>
            <a:r>
              <a:rPr lang="en-GB" dirty="0" smtClean="0">
                <a:effectLst/>
              </a:rPr>
              <a:t>carry out their responsibility to protect the public health and well-being from products that:</a:t>
            </a:r>
          </a:p>
          <a:p>
            <a:pPr marL="857250" lvl="1" indent="-457200"/>
            <a:r>
              <a:rPr lang="en-GB" dirty="0" smtClean="0">
                <a:effectLst/>
              </a:rPr>
              <a:t>present a risk of injury </a:t>
            </a:r>
          </a:p>
          <a:p>
            <a:pPr marL="857250" lvl="1" indent="-457200"/>
            <a:r>
              <a:rPr lang="en-GB" dirty="0" smtClean="0">
                <a:effectLst/>
              </a:rPr>
              <a:t>or gross deception </a:t>
            </a:r>
          </a:p>
          <a:p>
            <a:pPr marL="857250" lvl="1" indent="-457200"/>
            <a:r>
              <a:rPr lang="en-GB" dirty="0" smtClean="0">
                <a:effectLst/>
              </a:rPr>
              <a:t>or are otherwise defective. </a:t>
            </a:r>
          </a:p>
        </p:txBody>
      </p:sp>
      <p:sp>
        <p:nvSpPr>
          <p:cNvPr id="4" name="Slide Number Placeholder 3"/>
          <p:cNvSpPr>
            <a:spLocks noGrp="1"/>
          </p:cNvSpPr>
          <p:nvPr>
            <p:ph type="sldNum" sz="quarter" idx="12"/>
          </p:nvPr>
        </p:nvSpPr>
        <p:spPr/>
        <p:txBody>
          <a:bodyPr/>
          <a:lstStyle/>
          <a:p>
            <a:fld id="{7EB9F196-654C-4928-8277-EC660C9AE271}" type="slidenum">
              <a:rPr lang="en-GB" smtClean="0"/>
              <a:t>4</a:t>
            </a:fld>
            <a:endParaRPr lang="en-GB"/>
          </a:p>
        </p:txBody>
      </p:sp>
    </p:spTree>
    <p:extLst>
      <p:ext uri="{BB962C8B-B14F-4D97-AF65-F5344CB8AC3E}">
        <p14:creationId xmlns:p14="http://schemas.microsoft.com/office/powerpoint/2010/main" val="38630670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260648"/>
            <a:ext cx="8784976" cy="6408712"/>
          </a:xfrm>
        </p:spPr>
        <p:txBody>
          <a:bodyPr>
            <a:normAutofit/>
          </a:bodyPr>
          <a:lstStyle/>
          <a:p>
            <a:pPr marL="0" indent="0">
              <a:buNone/>
            </a:pPr>
            <a:r>
              <a:rPr lang="en-GB" dirty="0" smtClean="0"/>
              <a:t>b) </a:t>
            </a:r>
            <a:r>
              <a:rPr lang="en-GB" b="1" dirty="0" smtClean="0">
                <a:solidFill>
                  <a:srgbClr val="00B050"/>
                </a:solidFill>
              </a:rPr>
              <a:t>Recall </a:t>
            </a:r>
            <a:r>
              <a:rPr lang="en-GB" b="1" dirty="0">
                <a:solidFill>
                  <a:srgbClr val="00B050"/>
                </a:solidFill>
              </a:rPr>
              <a:t>may be </a:t>
            </a:r>
            <a:r>
              <a:rPr lang="en-GB" b="1" dirty="0" smtClean="0">
                <a:solidFill>
                  <a:srgbClr val="00B050"/>
                </a:solidFill>
              </a:rPr>
              <a:t>undertaken:</a:t>
            </a:r>
          </a:p>
          <a:p>
            <a:pPr marL="857250" lvl="1" indent="-457200">
              <a:buFont typeface="Wingdings" pitchFamily="2" charset="2"/>
              <a:buChar char="Ø"/>
            </a:pPr>
            <a:r>
              <a:rPr lang="en-GB" b="1" dirty="0" smtClean="0">
                <a:solidFill>
                  <a:srgbClr val="00B050"/>
                </a:solidFill>
              </a:rPr>
              <a:t> </a:t>
            </a:r>
            <a:r>
              <a:rPr lang="en-GB" b="1" u="sng" dirty="0">
                <a:solidFill>
                  <a:srgbClr val="00B050"/>
                </a:solidFill>
              </a:rPr>
              <a:t>voluntarily</a:t>
            </a:r>
            <a:r>
              <a:rPr lang="en-GB" b="1" dirty="0">
                <a:solidFill>
                  <a:srgbClr val="00B050"/>
                </a:solidFill>
              </a:rPr>
              <a:t> and at any time </a:t>
            </a:r>
            <a:r>
              <a:rPr lang="en-GB" b="1" dirty="0" smtClean="0">
                <a:solidFill>
                  <a:srgbClr val="00B050"/>
                </a:solidFill>
              </a:rPr>
              <a:t>by </a:t>
            </a:r>
            <a:r>
              <a:rPr lang="en-GB" dirty="0" smtClean="0"/>
              <a:t>manufacturers </a:t>
            </a:r>
            <a:r>
              <a:rPr lang="en-GB" dirty="0"/>
              <a:t>and distributors, </a:t>
            </a:r>
            <a:endParaRPr lang="en-GB" dirty="0" smtClean="0"/>
          </a:p>
          <a:p>
            <a:pPr lvl="1">
              <a:buFont typeface="Wingdings" panose="05000000000000000000" pitchFamily="2" charset="2"/>
              <a:buChar char="Ø"/>
            </a:pPr>
            <a:r>
              <a:rPr lang="en-GB" dirty="0" smtClean="0"/>
              <a:t>or </a:t>
            </a:r>
            <a:r>
              <a:rPr lang="en-GB" dirty="0"/>
              <a:t>at the request of the </a:t>
            </a:r>
            <a:r>
              <a:rPr lang="en-GB" dirty="0" smtClean="0"/>
              <a:t>FDA.</a:t>
            </a:r>
          </a:p>
          <a:p>
            <a:pPr marL="0" indent="0">
              <a:buNone/>
            </a:pPr>
            <a:endParaRPr lang="en-GB" dirty="0" smtClean="0"/>
          </a:p>
          <a:p>
            <a:pPr marL="0" indent="0">
              <a:buNone/>
            </a:pPr>
            <a:r>
              <a:rPr lang="en-GB" b="1" dirty="0" smtClean="0">
                <a:solidFill>
                  <a:srgbClr val="00B050"/>
                </a:solidFill>
              </a:rPr>
              <a:t>A </a:t>
            </a:r>
            <a:r>
              <a:rPr lang="en-GB" b="1" dirty="0">
                <a:solidFill>
                  <a:srgbClr val="00B050"/>
                </a:solidFill>
              </a:rPr>
              <a:t>request by the </a:t>
            </a:r>
            <a:r>
              <a:rPr lang="en-GB" b="1" dirty="0" smtClean="0">
                <a:solidFill>
                  <a:srgbClr val="00B050"/>
                </a:solidFill>
              </a:rPr>
              <a:t>FDA that </a:t>
            </a:r>
            <a:r>
              <a:rPr lang="en-GB" b="1" dirty="0">
                <a:solidFill>
                  <a:srgbClr val="00B050"/>
                </a:solidFill>
              </a:rPr>
              <a:t>a firm recall a product is reserved for </a:t>
            </a:r>
            <a:r>
              <a:rPr lang="en-GB" u="sng" dirty="0"/>
              <a:t>urgent situations </a:t>
            </a:r>
            <a:r>
              <a:rPr lang="en-GB" dirty="0"/>
              <a:t>and is to be </a:t>
            </a:r>
            <a:r>
              <a:rPr lang="en-GB" u="sng" dirty="0"/>
              <a:t>directed to the firm</a:t>
            </a:r>
            <a:r>
              <a:rPr lang="en-GB" dirty="0"/>
              <a:t> that has primary responsibility for the manufacture and marketing of the product that is to be recalled.</a:t>
            </a:r>
          </a:p>
          <a:p>
            <a:pPr marL="0" indent="0">
              <a:buNone/>
            </a:pPr>
            <a:endParaRPr lang="en-GB" dirty="0" smtClean="0"/>
          </a:p>
          <a:p>
            <a:endParaRPr lang="en-GB" dirty="0"/>
          </a:p>
        </p:txBody>
      </p:sp>
      <p:sp>
        <p:nvSpPr>
          <p:cNvPr id="4" name="Slide Number Placeholder 3"/>
          <p:cNvSpPr>
            <a:spLocks noGrp="1"/>
          </p:cNvSpPr>
          <p:nvPr>
            <p:ph type="sldNum" sz="quarter" idx="12"/>
          </p:nvPr>
        </p:nvSpPr>
        <p:spPr/>
        <p:txBody>
          <a:bodyPr/>
          <a:lstStyle/>
          <a:p>
            <a:fld id="{7EB9F196-654C-4928-8277-EC660C9AE271}" type="slidenum">
              <a:rPr lang="en-GB" smtClean="0"/>
              <a:t>5</a:t>
            </a:fld>
            <a:endParaRPr lang="en-GB"/>
          </a:p>
        </p:txBody>
      </p:sp>
    </p:spTree>
    <p:extLst>
      <p:ext uri="{BB962C8B-B14F-4D97-AF65-F5344CB8AC3E}">
        <p14:creationId xmlns:p14="http://schemas.microsoft.com/office/powerpoint/2010/main" val="21259538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120680"/>
          </a:xfrm>
        </p:spPr>
        <p:txBody>
          <a:bodyPr>
            <a:normAutofit fontScale="92500"/>
          </a:bodyPr>
          <a:lstStyle/>
          <a:p>
            <a:pPr marL="0" indent="0">
              <a:buNone/>
            </a:pPr>
            <a:r>
              <a:rPr lang="en-GB" dirty="0"/>
              <a:t>c) </a:t>
            </a:r>
            <a:r>
              <a:rPr lang="en-GB" u="sng" dirty="0"/>
              <a:t>Recall is generally more appropriate </a:t>
            </a:r>
            <a:r>
              <a:rPr lang="en-GB" dirty="0"/>
              <a:t>and affords better protection for consumers </a:t>
            </a:r>
            <a:r>
              <a:rPr lang="en-GB" u="sng" dirty="0"/>
              <a:t>than seizure</a:t>
            </a:r>
            <a:r>
              <a:rPr lang="en-GB" dirty="0"/>
              <a:t>, when many lots of product have been widely distributed. </a:t>
            </a:r>
          </a:p>
          <a:p>
            <a:pPr marL="0" indent="0">
              <a:buNone/>
            </a:pPr>
            <a:endParaRPr lang="en-GB" dirty="0"/>
          </a:p>
          <a:p>
            <a:pPr marL="0" indent="0">
              <a:buNone/>
            </a:pPr>
            <a:r>
              <a:rPr lang="en-GB" b="1" dirty="0">
                <a:solidFill>
                  <a:srgbClr val="00B050"/>
                </a:solidFill>
              </a:rPr>
              <a:t>Seizure, multiple seizure, or other court action is indicated when:</a:t>
            </a:r>
          </a:p>
          <a:p>
            <a:pPr>
              <a:buFont typeface="Wingdings" panose="05000000000000000000" pitchFamily="2" charset="2"/>
              <a:buChar char="Ø"/>
            </a:pPr>
            <a:r>
              <a:rPr lang="en-GB" dirty="0"/>
              <a:t> a firm refuses to undertake a recall requested by the </a:t>
            </a:r>
            <a:r>
              <a:rPr lang="en-GB" dirty="0" smtClean="0"/>
              <a:t>FDA, </a:t>
            </a:r>
            <a:endParaRPr lang="en-GB" dirty="0"/>
          </a:p>
          <a:p>
            <a:pPr>
              <a:buFont typeface="Wingdings" panose="05000000000000000000" pitchFamily="2" charset="2"/>
              <a:buChar char="Ø"/>
            </a:pPr>
            <a:r>
              <a:rPr lang="en-GB" dirty="0"/>
              <a:t>or where the agency has reason to believe </a:t>
            </a:r>
            <a:r>
              <a:rPr lang="en-GB" dirty="0" smtClean="0"/>
              <a:t>that:</a:t>
            </a:r>
          </a:p>
          <a:p>
            <a:pPr lvl="1">
              <a:buFont typeface="Arial" pitchFamily="34" charset="0"/>
              <a:buChar char="•"/>
            </a:pPr>
            <a:r>
              <a:rPr lang="en-GB" dirty="0" smtClean="0"/>
              <a:t> </a:t>
            </a:r>
            <a:r>
              <a:rPr lang="en-GB" dirty="0"/>
              <a:t>a recall would not be effective, </a:t>
            </a:r>
            <a:endParaRPr lang="en-GB" dirty="0" smtClean="0"/>
          </a:p>
          <a:p>
            <a:pPr lvl="1">
              <a:buFont typeface="Arial" pitchFamily="34" charset="0"/>
              <a:buChar char="•"/>
            </a:pPr>
            <a:r>
              <a:rPr lang="en-GB" dirty="0" smtClean="0"/>
              <a:t>determines </a:t>
            </a:r>
            <a:r>
              <a:rPr lang="en-GB" dirty="0"/>
              <a:t>that a recall is ineffective, </a:t>
            </a:r>
            <a:endParaRPr lang="en-GB" dirty="0" smtClean="0"/>
          </a:p>
          <a:p>
            <a:pPr lvl="1">
              <a:buFont typeface="Arial" pitchFamily="34" charset="0"/>
              <a:buChar char="•"/>
            </a:pPr>
            <a:r>
              <a:rPr lang="en-GB" dirty="0" smtClean="0"/>
              <a:t>or </a:t>
            </a:r>
            <a:r>
              <a:rPr lang="en-GB" dirty="0"/>
              <a:t>discovers that a violation is continuing.</a:t>
            </a:r>
          </a:p>
          <a:p>
            <a:endParaRPr lang="en-GB" dirty="0"/>
          </a:p>
        </p:txBody>
      </p:sp>
      <p:sp>
        <p:nvSpPr>
          <p:cNvPr id="4" name="Slide Number Placeholder 3"/>
          <p:cNvSpPr>
            <a:spLocks noGrp="1"/>
          </p:cNvSpPr>
          <p:nvPr>
            <p:ph type="sldNum" sz="quarter" idx="12"/>
          </p:nvPr>
        </p:nvSpPr>
        <p:spPr/>
        <p:txBody>
          <a:bodyPr/>
          <a:lstStyle/>
          <a:p>
            <a:fld id="{7EB9F196-654C-4928-8277-EC660C9AE271}" type="slidenum">
              <a:rPr lang="en-GB" smtClean="0"/>
              <a:t>6</a:t>
            </a:fld>
            <a:endParaRPr lang="en-GB"/>
          </a:p>
        </p:txBody>
      </p:sp>
    </p:spTree>
    <p:extLst>
      <p:ext uri="{BB962C8B-B14F-4D97-AF65-F5344CB8AC3E}">
        <p14:creationId xmlns:p14="http://schemas.microsoft.com/office/powerpoint/2010/main" val="17881061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706090"/>
          </a:xfrm>
        </p:spPr>
        <p:txBody>
          <a:bodyPr>
            <a:normAutofit fontScale="90000"/>
          </a:bodyPr>
          <a:lstStyle/>
          <a:p>
            <a:r>
              <a:rPr lang="en-GB" sz="2800" b="1" u="sng" dirty="0"/>
              <a:t>Sec. 7.41 Health hazard evaluation and recall classification</a:t>
            </a:r>
          </a:p>
        </p:txBody>
      </p:sp>
      <p:sp>
        <p:nvSpPr>
          <p:cNvPr id="3" name="Content Placeholder 2"/>
          <p:cNvSpPr>
            <a:spLocks noGrp="1"/>
          </p:cNvSpPr>
          <p:nvPr>
            <p:ph idx="1"/>
          </p:nvPr>
        </p:nvSpPr>
        <p:spPr>
          <a:xfrm>
            <a:off x="457200" y="620688"/>
            <a:ext cx="8579296" cy="5832648"/>
          </a:xfrm>
        </p:spPr>
        <p:txBody>
          <a:bodyPr>
            <a:normAutofit fontScale="92500"/>
          </a:bodyPr>
          <a:lstStyle/>
          <a:p>
            <a:pPr marL="514350" indent="-514350">
              <a:buAutoNum type="alphaLcParenBoth"/>
            </a:pPr>
            <a:r>
              <a:rPr lang="en-GB" dirty="0" smtClean="0">
                <a:solidFill>
                  <a:srgbClr val="00B050"/>
                </a:solidFill>
              </a:rPr>
              <a:t>An </a:t>
            </a:r>
            <a:r>
              <a:rPr lang="en-GB" dirty="0">
                <a:solidFill>
                  <a:srgbClr val="00B050"/>
                </a:solidFill>
              </a:rPr>
              <a:t>evaluation of the health hazard presented by a product being recalled or considered for recall will be conducted by an </a:t>
            </a:r>
            <a:r>
              <a:rPr lang="en-GB" b="1" u="sng" dirty="0">
                <a:solidFill>
                  <a:schemeClr val="tx2">
                    <a:lumMod val="60000"/>
                    <a:lumOff val="40000"/>
                  </a:schemeClr>
                </a:solidFill>
              </a:rPr>
              <a:t>ad hoc committee of </a:t>
            </a:r>
            <a:r>
              <a:rPr lang="en-GB" b="1" u="sng" dirty="0" smtClean="0">
                <a:solidFill>
                  <a:schemeClr val="tx2">
                    <a:lumMod val="60000"/>
                    <a:lumOff val="40000"/>
                  </a:schemeClr>
                </a:solidFill>
              </a:rPr>
              <a:t>FDA scientists </a:t>
            </a:r>
            <a:r>
              <a:rPr lang="en-GB" dirty="0">
                <a:solidFill>
                  <a:srgbClr val="00B050"/>
                </a:solidFill>
              </a:rPr>
              <a:t>and will take into account, but need not be limited to, the following factors</a:t>
            </a:r>
            <a:r>
              <a:rPr lang="en-GB" dirty="0" smtClean="0">
                <a:solidFill>
                  <a:srgbClr val="00B050"/>
                </a:solidFill>
              </a:rPr>
              <a:t>:</a:t>
            </a:r>
            <a:endParaRPr lang="en-GB" dirty="0">
              <a:solidFill>
                <a:srgbClr val="00B050"/>
              </a:solidFill>
            </a:endParaRPr>
          </a:p>
          <a:p>
            <a:pPr marL="914400" lvl="1" indent="-514350">
              <a:buAutoNum type="arabicParenBoth"/>
            </a:pPr>
            <a:r>
              <a:rPr lang="en-GB" dirty="0" smtClean="0"/>
              <a:t>Whether </a:t>
            </a:r>
            <a:r>
              <a:rPr lang="en-GB" dirty="0"/>
              <a:t>any </a:t>
            </a:r>
            <a:r>
              <a:rPr lang="en-GB" u="sng" dirty="0"/>
              <a:t>disease or injuries </a:t>
            </a:r>
            <a:r>
              <a:rPr lang="en-GB" dirty="0"/>
              <a:t>have already occurred from the use of the product</a:t>
            </a:r>
            <a:r>
              <a:rPr lang="en-GB" dirty="0" smtClean="0"/>
              <a:t>.</a:t>
            </a:r>
            <a:endParaRPr lang="en-GB" dirty="0"/>
          </a:p>
          <a:p>
            <a:pPr marL="400050" lvl="1" indent="0">
              <a:buNone/>
            </a:pPr>
            <a:r>
              <a:rPr lang="en-GB" dirty="0"/>
              <a:t>(2) Whether </a:t>
            </a:r>
            <a:r>
              <a:rPr lang="en-GB" u="sng" dirty="0"/>
              <a:t>any existing conditions could contribute to a clinical situation</a:t>
            </a:r>
            <a:r>
              <a:rPr lang="en-GB" dirty="0"/>
              <a:t> that could expose humans or animals to a health hazard</a:t>
            </a:r>
            <a:r>
              <a:rPr lang="en-GB" dirty="0" smtClean="0"/>
              <a:t>. </a:t>
            </a:r>
            <a:r>
              <a:rPr lang="en-GB" dirty="0"/>
              <a:t>Any conclusion shall be supported as completely as possible by scientific documentation and/or statements that the conclusion is the opinion of the individual(s) making the health hazard determination</a:t>
            </a:r>
            <a:r>
              <a:rPr lang="en-GB" dirty="0" smtClean="0"/>
              <a:t>.</a:t>
            </a:r>
            <a:endParaRPr lang="en-GB" dirty="0"/>
          </a:p>
        </p:txBody>
      </p:sp>
      <p:sp>
        <p:nvSpPr>
          <p:cNvPr id="4" name="Slide Number Placeholder 3"/>
          <p:cNvSpPr>
            <a:spLocks noGrp="1"/>
          </p:cNvSpPr>
          <p:nvPr>
            <p:ph type="sldNum" sz="quarter" idx="12"/>
          </p:nvPr>
        </p:nvSpPr>
        <p:spPr/>
        <p:txBody>
          <a:bodyPr/>
          <a:lstStyle/>
          <a:p>
            <a:fld id="{7EB9F196-654C-4928-8277-EC660C9AE271}" type="slidenum">
              <a:rPr lang="en-GB" smtClean="0"/>
              <a:t>7</a:t>
            </a:fld>
            <a:endParaRPr lang="en-GB"/>
          </a:p>
        </p:txBody>
      </p:sp>
    </p:spTree>
    <p:extLst>
      <p:ext uri="{BB962C8B-B14F-4D97-AF65-F5344CB8AC3E}">
        <p14:creationId xmlns:p14="http://schemas.microsoft.com/office/powerpoint/2010/main" val="684175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6336704"/>
          </a:xfrm>
        </p:spPr>
        <p:txBody>
          <a:bodyPr/>
          <a:lstStyle/>
          <a:p>
            <a:pPr marL="0" indent="0">
              <a:buNone/>
            </a:pPr>
            <a:r>
              <a:rPr lang="en-GB" dirty="0"/>
              <a:t>(3) Assessment of hazard to </a:t>
            </a:r>
            <a:r>
              <a:rPr lang="en-GB" u="sng" dirty="0"/>
              <a:t>various segments of the population</a:t>
            </a:r>
            <a:r>
              <a:rPr lang="en-GB" dirty="0"/>
              <a:t>, e.g., children, surgical patients, pets, livestock, etc., who are expected to be exposed to the product being considered, with particular attention paid to the hazard to those individuals who may be at greatest risk</a:t>
            </a:r>
            <a:r>
              <a:rPr lang="en-GB" dirty="0" smtClean="0"/>
              <a:t>.</a:t>
            </a:r>
          </a:p>
          <a:p>
            <a:pPr marL="0" indent="0">
              <a:buNone/>
            </a:pPr>
            <a:endParaRPr lang="en-GB" dirty="0" smtClean="0"/>
          </a:p>
          <a:p>
            <a:pPr marL="0" indent="0">
              <a:buNone/>
            </a:pPr>
            <a:r>
              <a:rPr lang="en-GB" dirty="0"/>
              <a:t>(4) Assessment of </a:t>
            </a:r>
            <a:r>
              <a:rPr lang="en-GB" u="sng" dirty="0"/>
              <a:t>the degree of seriousness </a:t>
            </a:r>
            <a:r>
              <a:rPr lang="en-GB" dirty="0"/>
              <a:t>of the health hazard to which the populations at risk would be exposed.</a:t>
            </a:r>
          </a:p>
          <a:p>
            <a:endParaRPr lang="en-GB" dirty="0"/>
          </a:p>
          <a:p>
            <a:endParaRPr lang="en-GB" dirty="0"/>
          </a:p>
        </p:txBody>
      </p:sp>
      <p:sp>
        <p:nvSpPr>
          <p:cNvPr id="4" name="Slide Number Placeholder 3"/>
          <p:cNvSpPr>
            <a:spLocks noGrp="1"/>
          </p:cNvSpPr>
          <p:nvPr>
            <p:ph type="sldNum" sz="quarter" idx="12"/>
          </p:nvPr>
        </p:nvSpPr>
        <p:spPr/>
        <p:txBody>
          <a:bodyPr/>
          <a:lstStyle/>
          <a:p>
            <a:fld id="{7EB9F196-654C-4928-8277-EC660C9AE271}" type="slidenum">
              <a:rPr lang="en-GB" smtClean="0"/>
              <a:t>8</a:t>
            </a:fld>
            <a:endParaRPr lang="en-GB"/>
          </a:p>
        </p:txBody>
      </p:sp>
    </p:spTree>
    <p:extLst>
      <p:ext uri="{BB962C8B-B14F-4D97-AF65-F5344CB8AC3E}">
        <p14:creationId xmlns:p14="http://schemas.microsoft.com/office/powerpoint/2010/main" val="19731291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6192688"/>
          </a:xfrm>
        </p:spPr>
        <p:txBody>
          <a:bodyPr>
            <a:normAutofit/>
          </a:bodyPr>
          <a:lstStyle/>
          <a:p>
            <a:pPr marL="0" indent="0">
              <a:buNone/>
            </a:pPr>
            <a:r>
              <a:rPr lang="en-GB" dirty="0" smtClean="0"/>
              <a:t>(</a:t>
            </a:r>
            <a:r>
              <a:rPr lang="en-GB" dirty="0"/>
              <a:t>5) Assessment of </a:t>
            </a:r>
            <a:r>
              <a:rPr lang="en-GB" u="sng" dirty="0"/>
              <a:t>the likelihood of occurrence </a:t>
            </a:r>
            <a:r>
              <a:rPr lang="en-GB" dirty="0"/>
              <a:t>of the hazard.</a:t>
            </a:r>
          </a:p>
          <a:p>
            <a:pPr marL="0" indent="0">
              <a:buNone/>
            </a:pPr>
            <a:r>
              <a:rPr lang="en-GB" dirty="0"/>
              <a:t>(6) Assessment of </a:t>
            </a:r>
            <a:r>
              <a:rPr lang="en-GB" u="sng" dirty="0"/>
              <a:t>the consequences </a:t>
            </a:r>
            <a:r>
              <a:rPr lang="en-GB" dirty="0"/>
              <a:t>(immediate or long-range) of occurrence of the hazard.</a:t>
            </a:r>
          </a:p>
          <a:p>
            <a:pPr marL="0" indent="0">
              <a:buNone/>
            </a:pPr>
            <a:endParaRPr lang="en-GB" dirty="0" smtClean="0"/>
          </a:p>
          <a:p>
            <a:pPr marL="0" indent="0">
              <a:buNone/>
            </a:pPr>
            <a:r>
              <a:rPr lang="en-GB" dirty="0" smtClean="0">
                <a:solidFill>
                  <a:srgbClr val="00B050"/>
                </a:solidFill>
              </a:rPr>
              <a:t>(</a:t>
            </a:r>
            <a:r>
              <a:rPr lang="en-GB" dirty="0">
                <a:solidFill>
                  <a:srgbClr val="00B050"/>
                </a:solidFill>
              </a:rPr>
              <a:t>b) On the basis of this determination, </a:t>
            </a:r>
            <a:r>
              <a:rPr lang="en-GB" u="sng" dirty="0">
                <a:solidFill>
                  <a:srgbClr val="00B050"/>
                </a:solidFill>
              </a:rPr>
              <a:t>the </a:t>
            </a:r>
            <a:r>
              <a:rPr lang="en-GB" u="sng" dirty="0" smtClean="0">
                <a:solidFill>
                  <a:srgbClr val="00B050"/>
                </a:solidFill>
              </a:rPr>
              <a:t>FDA </a:t>
            </a:r>
            <a:r>
              <a:rPr lang="en-GB" u="sng" dirty="0">
                <a:solidFill>
                  <a:srgbClr val="00B050"/>
                </a:solidFill>
              </a:rPr>
              <a:t>will assign the recall a classification</a:t>
            </a:r>
            <a:r>
              <a:rPr lang="en-GB" dirty="0">
                <a:solidFill>
                  <a:srgbClr val="00B050"/>
                </a:solidFill>
              </a:rPr>
              <a:t>, i.e., Class I, Class II, or Class III, to indicate the relative </a:t>
            </a:r>
            <a:r>
              <a:rPr lang="en-GB" u="sng" dirty="0">
                <a:solidFill>
                  <a:srgbClr val="00B050"/>
                </a:solidFill>
              </a:rPr>
              <a:t>degree of health hazard</a:t>
            </a:r>
            <a:r>
              <a:rPr lang="en-GB" dirty="0">
                <a:solidFill>
                  <a:srgbClr val="00B050"/>
                </a:solidFill>
              </a:rPr>
              <a:t> of the product being recalled or considered for recall.</a:t>
            </a:r>
          </a:p>
          <a:p>
            <a:endParaRPr lang="en-GB" dirty="0"/>
          </a:p>
        </p:txBody>
      </p:sp>
      <p:sp>
        <p:nvSpPr>
          <p:cNvPr id="4" name="Slide Number Placeholder 3"/>
          <p:cNvSpPr>
            <a:spLocks noGrp="1"/>
          </p:cNvSpPr>
          <p:nvPr>
            <p:ph type="sldNum" sz="quarter" idx="12"/>
          </p:nvPr>
        </p:nvSpPr>
        <p:spPr/>
        <p:txBody>
          <a:bodyPr/>
          <a:lstStyle/>
          <a:p>
            <a:fld id="{7EB9F196-654C-4928-8277-EC660C9AE271}" type="slidenum">
              <a:rPr lang="en-GB" smtClean="0"/>
              <a:t>9</a:t>
            </a:fld>
            <a:endParaRPr lang="en-GB"/>
          </a:p>
        </p:txBody>
      </p:sp>
    </p:spTree>
    <p:extLst>
      <p:ext uri="{BB962C8B-B14F-4D97-AF65-F5344CB8AC3E}">
        <p14:creationId xmlns:p14="http://schemas.microsoft.com/office/powerpoint/2010/main" val="850997069"/>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423</TotalTime>
  <Words>1995</Words>
  <Application>Microsoft Office PowerPoint</Application>
  <PresentationFormat>On-screen Show (4:3)</PresentationFormat>
  <Paragraphs>149</Paragraphs>
  <Slides>26</Slides>
  <Notes>0</Notes>
  <HiddenSlides>0</HiddenSlides>
  <MMClips>0</MMClips>
  <ScaleCrop>false</ScaleCrop>
  <HeadingPairs>
    <vt:vector size="4" baseType="variant">
      <vt:variant>
        <vt:lpstr>Theme</vt:lpstr>
      </vt:variant>
      <vt:variant>
        <vt:i4>3</vt:i4>
      </vt:variant>
      <vt:variant>
        <vt:lpstr>Slide Titles</vt:lpstr>
      </vt:variant>
      <vt:variant>
        <vt:i4>26</vt:i4>
      </vt:variant>
    </vt:vector>
  </HeadingPairs>
  <TitlesOfParts>
    <vt:vector size="29" baseType="lpstr">
      <vt:lpstr>Office Theme</vt:lpstr>
      <vt:lpstr>Waveform</vt:lpstr>
      <vt:lpstr>1_Office Theme</vt:lpstr>
      <vt:lpstr>Pharmaceutical Quality Control &amp; current Good Manufacturing Practice</vt:lpstr>
      <vt:lpstr>Complaint and recall</vt:lpstr>
      <vt:lpstr>Code of Federal Regulations</vt:lpstr>
      <vt:lpstr>Sec. 7.40 Recall policy</vt:lpstr>
      <vt:lpstr>PowerPoint Presentation</vt:lpstr>
      <vt:lpstr>PowerPoint Presentation</vt:lpstr>
      <vt:lpstr>Sec. 7.41 Health hazard evaluation and recall classification</vt:lpstr>
      <vt:lpstr>PowerPoint Presentation</vt:lpstr>
      <vt:lpstr>PowerPoint Presentation</vt:lpstr>
      <vt:lpstr>Sec. 7.42 Recall strategy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Sec. 7.45 FDA-requested recall</vt:lpstr>
      <vt:lpstr>PowerPoint Presentation</vt:lpstr>
      <vt:lpstr>PowerPoint Presentation</vt:lpstr>
      <vt:lpstr>Sec. 7.46 Firm-initiated recall</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Complaint and recall</dc:title>
  <dc:creator>Iman</dc:creator>
  <cp:lastModifiedBy>Iman M. Alfagih</cp:lastModifiedBy>
  <cp:revision>33</cp:revision>
  <dcterms:created xsi:type="dcterms:W3CDTF">2015-09-17T09:20:10Z</dcterms:created>
  <dcterms:modified xsi:type="dcterms:W3CDTF">2016-02-16T05:23:16Z</dcterms:modified>
</cp:coreProperties>
</file>