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  <p:sldMasterId id="2147483660" r:id="rId2"/>
  </p:sldMasterIdLst>
  <p:notesMasterIdLst>
    <p:notesMasterId r:id="rId26"/>
  </p:notesMasterIdLst>
  <p:handoutMasterIdLst>
    <p:handoutMasterId r:id="rId27"/>
  </p:handoutMasterIdLst>
  <p:sldIdLst>
    <p:sldId id="311" r:id="rId3"/>
    <p:sldId id="256" r:id="rId4"/>
    <p:sldId id="258" r:id="rId5"/>
    <p:sldId id="260" r:id="rId6"/>
    <p:sldId id="262" r:id="rId7"/>
    <p:sldId id="272" r:id="rId8"/>
    <p:sldId id="278" r:id="rId9"/>
    <p:sldId id="288" r:id="rId10"/>
    <p:sldId id="290" r:id="rId11"/>
    <p:sldId id="296" r:id="rId12"/>
    <p:sldId id="298" r:id="rId13"/>
    <p:sldId id="300" r:id="rId14"/>
    <p:sldId id="302" r:id="rId15"/>
    <p:sldId id="304" r:id="rId16"/>
    <p:sldId id="306" r:id="rId17"/>
    <p:sldId id="312" r:id="rId18"/>
    <p:sldId id="319" r:id="rId19"/>
    <p:sldId id="313" r:id="rId20"/>
    <p:sldId id="314" r:id="rId21"/>
    <p:sldId id="315" r:id="rId22"/>
    <p:sldId id="316" r:id="rId23"/>
    <p:sldId id="317" r:id="rId24"/>
    <p:sldId id="318" r:id="rId25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83" d="100"/>
          <a:sy n="83" d="100"/>
        </p:scale>
        <p:origin x="-109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handoutMaster" Target="handoutMasters/handoutMaster1.xml"/><Relationship Id="rId30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0F4C806-85B8-447A-8CA0-4B0B4004CEA2}" type="datetimeFigureOut">
              <a:rPr lang="en-GB" smtClean="0"/>
              <a:t>21/02/2016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8291BFE-7A81-4536-8896-B94B1D2534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2233965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FDF478A-8785-4EAD-B5BB-48E6FBC1021D}" type="datetimeFigureOut">
              <a:rPr lang="en-GB" smtClean="0"/>
              <a:t>21/02/2016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385C505-7071-4946-B84C-4AD975A8709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27978418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85C505-7071-4946-B84C-4AD975A87096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0636188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28271-D813-4349-A8A2-BBD7822EA26C}" type="datetime1">
              <a:rPr lang="ar-SA" smtClean="0"/>
              <a:t>13/05/1437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BF4DD6-4596-4685-B42D-D2C4BBF1DE31}" type="datetime1">
              <a:rPr lang="ar-SA" smtClean="0"/>
              <a:t>13/05/1437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834A38-2B69-4D62-A2E0-58DC3CCCE4B7}" type="datetime1">
              <a:rPr lang="ar-SA" smtClean="0"/>
              <a:t>13/05/1437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>
              <a:solidFill>
                <a:prstClr val="white"/>
              </a:solidFill>
            </a:endParaRPr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74D29-294F-4329-9DA3-365E0228E080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>
              <a:solidFill>
                <a:srgbClr val="073E8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‹#›</a:t>
            </a:fld>
            <a:endParaRPr lang="en-GB">
              <a:solidFill>
                <a:srgbClr val="073E8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222544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8C1C72-A066-42C6-8EBE-1648DE775757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>
              <a:solidFill>
                <a:srgbClr val="073E8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‹#›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564578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>
              <a:solidFill>
                <a:prstClr val="white"/>
              </a:solidFill>
            </a:endParaRPr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l" rtl="0"/>
            <a:endParaRPr lang="en-US">
              <a:solidFill>
                <a:prstClr val="black"/>
              </a:solidFill>
            </a:endParaRPr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l" rtl="0"/>
            <a:endParaRPr lang="en-US">
              <a:solidFill>
                <a:prstClr val="black"/>
              </a:solidFill>
            </a:endParaRPr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l" rtl="0"/>
            <a:endParaRPr lang="en-US">
              <a:solidFill>
                <a:prstClr val="black"/>
              </a:solidFill>
            </a:endParaRPr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l" rtl="0"/>
            <a:endParaRPr lang="en-US">
              <a:solidFill>
                <a:prstClr val="black"/>
              </a:solidFill>
            </a:endParaRPr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l" rtl="0"/>
            <a:endParaRPr lang="en-US">
              <a:solidFill>
                <a:prstClr val="black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F735A-5AB9-4C77-82E1-96A4DE28EF2D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>
              <a:solidFill>
                <a:srgbClr val="073E8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‹#›</a:t>
            </a:fld>
            <a:endParaRPr lang="en-GB">
              <a:solidFill>
                <a:srgbClr val="073E8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0909466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4B52D-A21A-45CF-8002-6ACA491089E4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>
              <a:solidFill>
                <a:srgbClr val="073E87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‹#›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925670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90A96-6941-4B70-A115-2FA066B9143F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>
              <a:solidFill>
                <a:srgbClr val="073E87"/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‹#›</a:t>
            </a:fld>
            <a:endParaRPr lang="en-GB">
              <a:solidFill>
                <a:srgbClr val="073E8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849426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8A5A37-5494-4D07-96FD-E88C5943BC6D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>
              <a:solidFill>
                <a:srgbClr val="073E87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‹#›</a:t>
            </a:fld>
            <a:endParaRPr lang="en-GB">
              <a:solidFill>
                <a:srgbClr val="073E8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580133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>
              <a:solidFill>
                <a:prstClr val="white"/>
              </a:solidFill>
            </a:endParaRPr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87C5B2-765D-4513-B689-D0F9461023A3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>
              <a:solidFill>
                <a:srgbClr val="073E87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‹#›</a:t>
            </a:fld>
            <a:endParaRPr lang="en-GB">
              <a:solidFill>
                <a:srgbClr val="073E8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9830579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5E076-A53C-4AAE-8CFB-7DC2C68D39CC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>
              <a:solidFill>
                <a:srgbClr val="073E87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‹#›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01712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2F2281-9479-4914-96B8-39253628BC51}" type="datetime1">
              <a:rPr lang="ar-SA" smtClean="0"/>
              <a:t>13/05/1437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>
              <a:solidFill>
                <a:prstClr val="white"/>
              </a:solidFill>
            </a:endParaRPr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DBD43-F65C-4386-BB77-37E7E5A12C43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>
              <a:solidFill>
                <a:srgbClr val="073E87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‹#›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070255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9165A-E54A-4B64-B930-A287DDA9D3F1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>
              <a:solidFill>
                <a:srgbClr val="073E8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‹#›</a:t>
            </a:fld>
            <a:endParaRPr lang="en-GB">
              <a:solidFill>
                <a:srgbClr val="073E8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507993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>
              <a:solidFill>
                <a:prstClr val="white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E591CD-ADDE-474F-B09A-1650A95C1708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>
              <a:solidFill>
                <a:srgbClr val="073E8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‹#›</a:t>
            </a:fld>
            <a:endParaRPr lang="en-GB">
              <a:solidFill>
                <a:srgbClr val="073E87"/>
              </a:solidFill>
            </a:endParaRPr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2465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53A30-EE5F-455F-AC67-C6E6AF847D71}" type="datetime1">
              <a:rPr lang="ar-SA" smtClean="0"/>
              <a:t>13/05/1437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B17BB1-B5F6-4E2E-BF36-70263A1CA85A}" type="datetime1">
              <a:rPr lang="ar-SA" smtClean="0"/>
              <a:t>13/05/1437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C6780-A4E4-4BF6-92F0-C38AED3F2E6E}" type="datetime1">
              <a:rPr lang="ar-SA" smtClean="0"/>
              <a:t>13/05/1437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0E21E-EDF1-49DA-B7DF-944972AF5050}" type="datetime1">
              <a:rPr lang="ar-SA" smtClean="0"/>
              <a:t>13/05/1437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56697-D6C6-4B86-94FC-CE87A0A0868B}" type="datetime1">
              <a:rPr lang="ar-SA" smtClean="0"/>
              <a:t>13/05/1437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2F4C8-C608-4761-9F9D-3295D357E1B1}" type="datetime1">
              <a:rPr lang="ar-SA" smtClean="0"/>
              <a:t>13/05/1437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0FD29-F2FC-48BE-BF9F-C1C13E193B6D}" type="datetime1">
              <a:rPr lang="ar-SA" smtClean="0"/>
              <a:t>13/05/1437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D2D67-1C06-486E-A476-3C7C601AB4FE}" type="datetime1">
              <a:rPr lang="ar-SA" smtClean="0"/>
              <a:t>13/05/1437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466CAD-B493-40B9-A5EC-71959EB9F603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>
              <a:solidFill>
                <a:prstClr val="white"/>
              </a:solidFill>
            </a:endParaRPr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l" rtl="0"/>
              <a:endParaRPr lang="en-US">
                <a:solidFill>
                  <a:prstClr val="black"/>
                </a:solidFill>
              </a:endParaRPr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pPr rtl="0"/>
            <a:fld id="{BF0DB317-6749-4165-A3C4-D2FBE8C63A89}" type="datetime1">
              <a:rPr lang="ar-SA" smtClean="0">
                <a:solidFill>
                  <a:srgbClr val="073E87"/>
                </a:solidFill>
              </a:rPr>
              <a:t>13/05/1437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pPr rtl="0"/>
            <a:endParaRPr lang="en-GB">
              <a:solidFill>
                <a:srgbClr val="073E8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pPr rtl="0"/>
            <a:fld id="{432862A4-913E-424D-A348-9DDAD10AD131}" type="slidenum">
              <a:rPr lang="en-GB" smtClean="0">
                <a:solidFill>
                  <a:srgbClr val="073E87"/>
                </a:solidFill>
              </a:rPr>
              <a:pPr rtl="0"/>
              <a:t>‹#›</a:t>
            </a:fld>
            <a:endParaRPr lang="en-GB">
              <a:solidFill>
                <a:srgbClr val="073E87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35049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hyperlink" Target="http://www.pharmainfo.net/reviews/standard-operating-procedures-sop-back-bone-pharmaceutical-industries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GB" b="1" dirty="0"/>
              <a:t>Pharmaceutical Quality Control &amp; </a:t>
            </a:r>
            <a:r>
              <a:rPr lang="en-GB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current Good Manufacturing Practice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03648" y="3573016"/>
            <a:ext cx="6400800" cy="1473200"/>
          </a:xfrm>
        </p:spPr>
        <p:txBody>
          <a:bodyPr/>
          <a:lstStyle/>
          <a:p>
            <a:r>
              <a:rPr lang="en-GB" sz="4000" b="1" dirty="0">
                <a:solidFill>
                  <a:srgbClr val="FF0000"/>
                </a:solidFill>
              </a:rPr>
              <a:t>PHT 436</a:t>
            </a:r>
          </a:p>
          <a:p>
            <a:r>
              <a:rPr lang="en-GB" sz="4000" b="1" dirty="0">
                <a:solidFill>
                  <a:srgbClr val="7030A0"/>
                </a:solidFill>
              </a:rPr>
              <a:t>Lecture </a:t>
            </a:r>
            <a:r>
              <a:rPr lang="en-GB" sz="4000" b="1" dirty="0" smtClean="0">
                <a:solidFill>
                  <a:srgbClr val="7030A0"/>
                </a:solidFill>
              </a:rPr>
              <a:t>11</a:t>
            </a:r>
            <a:endParaRPr lang="en-GB" sz="4000" b="1" dirty="0">
              <a:solidFill>
                <a:srgbClr val="7030A0"/>
              </a:solidFill>
            </a:endParaRPr>
          </a:p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862A4-913E-424D-A348-9DDAD10AD131}" type="slidenum">
              <a:rPr lang="en-GB" smtClean="0">
                <a:solidFill>
                  <a:srgbClr val="073E87"/>
                </a:solidFill>
              </a:rPr>
              <a:pPr/>
              <a:t>1</a:t>
            </a:fld>
            <a:endParaRPr lang="en-GB">
              <a:solidFill>
                <a:srgbClr val="073E8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30784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3528" y="274638"/>
            <a:ext cx="8640960" cy="1143000"/>
          </a:xfrm>
        </p:spPr>
        <p:txBody>
          <a:bodyPr>
            <a:noAutofit/>
          </a:bodyPr>
          <a:lstStyle/>
          <a:p>
            <a:pPr algn="l" rtl="0"/>
            <a:r>
              <a:rPr lang="en-US" sz="3200" dirty="0">
                <a:solidFill>
                  <a:srgbClr val="FF0000"/>
                </a:solidFill>
              </a:rPr>
              <a:t>The </a:t>
            </a:r>
            <a:r>
              <a:rPr lang="en-US" sz="3200" b="1" u="sng" dirty="0">
                <a:solidFill>
                  <a:srgbClr val="FF0000"/>
                </a:solidFill>
              </a:rPr>
              <a:t>Process validation activities</a:t>
            </a:r>
            <a:r>
              <a:rPr lang="en-US" sz="3200" dirty="0">
                <a:solidFill>
                  <a:srgbClr val="FF0000"/>
                </a:solidFill>
              </a:rPr>
              <a:t> can be described in three </a:t>
            </a:r>
            <a:r>
              <a:rPr lang="en-US" sz="3200" dirty="0" smtClean="0">
                <a:solidFill>
                  <a:srgbClr val="FF0000"/>
                </a:solidFill>
              </a:rPr>
              <a:t>stages:</a:t>
            </a:r>
            <a:r>
              <a:rPr lang="en-US" sz="3200" dirty="0">
                <a:solidFill>
                  <a:srgbClr val="FF0000"/>
                </a:solidFill>
              </a:rPr>
              <a:t/>
            </a:r>
            <a:br>
              <a:rPr lang="en-US" sz="3200" dirty="0">
                <a:solidFill>
                  <a:srgbClr val="FF0000"/>
                </a:solidFill>
              </a:rPr>
            </a:br>
            <a:endParaRPr lang="en-US" sz="3200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 rtl="0"/>
            <a:r>
              <a:rPr lang="en-US" b="1" dirty="0" smtClean="0"/>
              <a:t>Stage </a:t>
            </a:r>
            <a:r>
              <a:rPr lang="en-US" b="1" dirty="0"/>
              <a:t>1 </a:t>
            </a:r>
            <a:r>
              <a:rPr lang="en-US" b="1" i="1" dirty="0"/>
              <a:t>– </a:t>
            </a:r>
            <a:r>
              <a:rPr lang="en-US" b="1" dirty="0"/>
              <a:t>Process Design</a:t>
            </a:r>
            <a:r>
              <a:rPr lang="en-US" dirty="0"/>
              <a:t>: The </a:t>
            </a:r>
            <a:r>
              <a:rPr lang="en-US" u="sng" dirty="0"/>
              <a:t>commercial process </a:t>
            </a:r>
            <a:r>
              <a:rPr lang="en-US" dirty="0"/>
              <a:t>is defined during this stage based on </a:t>
            </a:r>
            <a:r>
              <a:rPr lang="en-US" dirty="0" smtClean="0"/>
              <a:t>knowledge </a:t>
            </a:r>
            <a:r>
              <a:rPr lang="en-US" dirty="0"/>
              <a:t>gained through development and scale-up activities.</a:t>
            </a:r>
          </a:p>
          <a:p>
            <a:pPr algn="just" rtl="0"/>
            <a:r>
              <a:rPr lang="en-US" b="1" dirty="0"/>
              <a:t>Stage 2 </a:t>
            </a:r>
            <a:r>
              <a:rPr lang="en-US" b="1" i="1" dirty="0"/>
              <a:t>– </a:t>
            </a:r>
            <a:r>
              <a:rPr lang="en-US" b="1" dirty="0"/>
              <a:t>Process Qualification</a:t>
            </a:r>
            <a:r>
              <a:rPr lang="en-US" dirty="0"/>
              <a:t>: During this stage, the process design is confirmed as </a:t>
            </a:r>
            <a:r>
              <a:rPr lang="en-US" dirty="0" smtClean="0"/>
              <a:t>being </a:t>
            </a:r>
            <a:r>
              <a:rPr lang="en-US" dirty="0"/>
              <a:t>capable of </a:t>
            </a:r>
            <a:r>
              <a:rPr lang="en-US" u="sng" dirty="0"/>
              <a:t>reproducible</a:t>
            </a:r>
            <a:r>
              <a:rPr lang="en-US" dirty="0"/>
              <a:t> commercial manufacturing.</a:t>
            </a:r>
          </a:p>
          <a:p>
            <a:pPr algn="just" rtl="0"/>
            <a:r>
              <a:rPr lang="en-US" b="1" dirty="0"/>
              <a:t>Stage 3 </a:t>
            </a:r>
            <a:r>
              <a:rPr lang="en-US" b="1" i="1" dirty="0"/>
              <a:t>– </a:t>
            </a:r>
            <a:r>
              <a:rPr lang="en-US" b="1" dirty="0"/>
              <a:t>Continued Process Verification</a:t>
            </a:r>
            <a:r>
              <a:rPr lang="en-US" dirty="0"/>
              <a:t>: </a:t>
            </a:r>
            <a:r>
              <a:rPr lang="en-US" u="sng" dirty="0"/>
              <a:t>Ongoing assurance</a:t>
            </a:r>
            <a:r>
              <a:rPr lang="en-US" dirty="0"/>
              <a:t> is gained during routine production that the process remains in a state of control.</a:t>
            </a:r>
          </a:p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10</a:t>
            </a:fld>
            <a:endParaRPr lang="ar-SA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rgbClr val="FFFF00"/>
          </a:solidFill>
        </p:spPr>
        <p:txBody>
          <a:bodyPr>
            <a:normAutofit fontScale="90000"/>
          </a:bodyPr>
          <a:lstStyle/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>
                <a:solidFill>
                  <a:srgbClr val="FF0000"/>
                </a:solidFill>
              </a:rPr>
              <a:t>Types </a:t>
            </a:r>
            <a:r>
              <a:rPr lang="en-US" b="1" dirty="0">
                <a:solidFill>
                  <a:srgbClr val="FF0000"/>
                </a:solidFill>
              </a:rPr>
              <a:t>Of Process Validation : </a:t>
            </a:r>
            <a:r>
              <a:rPr lang="en-US" b="1" dirty="0"/>
              <a:t/>
            </a:r>
            <a:br>
              <a:rPr lang="en-US" b="1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84784"/>
            <a:ext cx="8435280" cy="4641379"/>
          </a:xfrm>
        </p:spPr>
        <p:txBody>
          <a:bodyPr/>
          <a:lstStyle/>
          <a:p>
            <a:pPr marL="0" indent="0" algn="just" rtl="0">
              <a:buNone/>
            </a:pPr>
            <a:r>
              <a:rPr lang="en-US" dirty="0"/>
              <a:t>The guidelines on general principles of process validation mentions four types of validation:</a:t>
            </a:r>
          </a:p>
          <a:p>
            <a:pPr marL="0" indent="0" algn="just" rtl="0">
              <a:buNone/>
            </a:pPr>
            <a:r>
              <a:rPr lang="en-US" dirty="0"/>
              <a:t>A) Prospective validation (or premarket validation)</a:t>
            </a:r>
          </a:p>
          <a:p>
            <a:pPr marL="0" indent="0" algn="just" rtl="0">
              <a:buNone/>
            </a:pPr>
            <a:r>
              <a:rPr lang="en-US" dirty="0"/>
              <a:t>B) Retrospective validation</a:t>
            </a:r>
          </a:p>
          <a:p>
            <a:pPr marL="0" indent="0" algn="just" rtl="0">
              <a:buNone/>
            </a:pPr>
            <a:r>
              <a:rPr lang="en-US" dirty="0"/>
              <a:t>C) Concurrent validation</a:t>
            </a:r>
          </a:p>
          <a:p>
            <a:pPr marL="0" indent="0" algn="just" rtl="0">
              <a:buNone/>
            </a:pPr>
            <a:r>
              <a:rPr lang="en-US" dirty="0"/>
              <a:t>D) Revalidation</a:t>
            </a:r>
          </a:p>
          <a:p>
            <a:pPr algn="l" rtl="0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11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solidFill>
                  <a:srgbClr val="FF0000"/>
                </a:solidFill>
              </a:rPr>
              <a:t>A) </a:t>
            </a:r>
            <a:r>
              <a:rPr lang="en-US" b="1" u="sng" dirty="0">
                <a:solidFill>
                  <a:srgbClr val="FF0000"/>
                </a:solidFill>
              </a:rPr>
              <a:t>Pro</a:t>
            </a:r>
            <a:r>
              <a:rPr lang="en-US" b="1" dirty="0">
                <a:solidFill>
                  <a:srgbClr val="FF0000"/>
                </a:solidFill>
              </a:rPr>
              <a:t>spective validation</a:t>
            </a:r>
            <a:r>
              <a:rPr lang="en-US" b="1" dirty="0" smtClean="0">
                <a:solidFill>
                  <a:srgbClr val="FF0000"/>
                </a:solidFill>
              </a:rPr>
              <a:t>: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256584"/>
          </a:xfrm>
        </p:spPr>
        <p:txBody>
          <a:bodyPr>
            <a:normAutofit fontScale="92500" lnSpcReduction="10000"/>
          </a:bodyPr>
          <a:lstStyle/>
          <a:p>
            <a:pPr algn="just" rtl="0"/>
            <a:r>
              <a:rPr lang="en-US" dirty="0" smtClean="0"/>
              <a:t>Establishing </a:t>
            </a:r>
            <a:r>
              <a:rPr lang="en-US" dirty="0"/>
              <a:t>documented evidence </a:t>
            </a:r>
            <a:r>
              <a:rPr lang="en-US" u="sng" dirty="0"/>
              <a:t>prior</a:t>
            </a:r>
            <a:r>
              <a:rPr lang="en-US" dirty="0"/>
              <a:t> to process implementation that a system does what it proposed to do based on </a:t>
            </a:r>
            <a:r>
              <a:rPr lang="en-US" u="sng" dirty="0"/>
              <a:t>pre</a:t>
            </a:r>
            <a:r>
              <a:rPr lang="en-US" dirty="0"/>
              <a:t>planned protocols. </a:t>
            </a:r>
            <a:endParaRPr lang="en-US" dirty="0" smtClean="0"/>
          </a:p>
          <a:p>
            <a:pPr algn="just" rtl="0"/>
            <a:r>
              <a:rPr lang="en-US" dirty="0" smtClean="0">
                <a:solidFill>
                  <a:srgbClr val="00B050"/>
                </a:solidFill>
              </a:rPr>
              <a:t>This </a:t>
            </a:r>
            <a:r>
              <a:rPr lang="en-US" dirty="0">
                <a:solidFill>
                  <a:srgbClr val="00B050"/>
                </a:solidFill>
              </a:rPr>
              <a:t>approach </a:t>
            </a:r>
            <a:r>
              <a:rPr lang="en-US" dirty="0" smtClean="0">
                <a:solidFill>
                  <a:srgbClr val="00B050"/>
                </a:solidFill>
              </a:rPr>
              <a:t>is undertaken </a:t>
            </a:r>
            <a:r>
              <a:rPr lang="en-US" dirty="0">
                <a:solidFill>
                  <a:srgbClr val="00B050"/>
                </a:solidFill>
              </a:rPr>
              <a:t>whenever the process for </a:t>
            </a:r>
            <a:r>
              <a:rPr lang="en-US" dirty="0"/>
              <a:t>a </a:t>
            </a:r>
            <a:r>
              <a:rPr lang="en-US" u="sng" dirty="0"/>
              <a:t>new formula (or within a new facility)</a:t>
            </a:r>
            <a:r>
              <a:rPr lang="en-US" dirty="0"/>
              <a:t> must be validated before routine pharmaceutical production commences. </a:t>
            </a:r>
            <a:endParaRPr lang="en-US" dirty="0" smtClean="0"/>
          </a:p>
          <a:p>
            <a:pPr algn="just" rtl="0"/>
            <a:r>
              <a:rPr lang="en-US" dirty="0" smtClean="0"/>
              <a:t>In </a:t>
            </a:r>
            <a:r>
              <a:rPr lang="en-US" dirty="0"/>
              <a:t>fact, validation of a process by this approach often leads to </a:t>
            </a:r>
            <a:r>
              <a:rPr lang="en-US" b="1" dirty="0"/>
              <a:t>transfer of the manufacturing process from the development function to production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12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solidFill>
                  <a:srgbClr val="FF0000"/>
                </a:solidFill>
              </a:rPr>
              <a:t>B) Retrospective validation</a:t>
            </a:r>
            <a:r>
              <a:rPr lang="en-US" b="1" dirty="0" smtClean="0">
                <a:solidFill>
                  <a:srgbClr val="FF0000"/>
                </a:solidFill>
              </a:rPr>
              <a:t>: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112568"/>
          </a:xfrm>
        </p:spPr>
        <p:txBody>
          <a:bodyPr>
            <a:normAutofit fontScale="77500" lnSpcReduction="20000"/>
          </a:bodyPr>
          <a:lstStyle/>
          <a:p>
            <a:pPr algn="just" rtl="0"/>
            <a:r>
              <a:rPr lang="en-US" dirty="0" smtClean="0"/>
              <a:t>Validation </a:t>
            </a:r>
            <a:r>
              <a:rPr lang="en-US" dirty="0"/>
              <a:t>of these facilities, processes, and process controls is possible using </a:t>
            </a:r>
            <a:r>
              <a:rPr lang="en-US" u="sng" dirty="0"/>
              <a:t>historical data</a:t>
            </a:r>
            <a:r>
              <a:rPr lang="en-US" dirty="0"/>
              <a:t> to provide the necessary documentary evidence that the process is doing what it is believed to do. </a:t>
            </a:r>
            <a:endParaRPr lang="en-US" dirty="0" smtClean="0"/>
          </a:p>
          <a:p>
            <a:pPr algn="just" rtl="0"/>
            <a:r>
              <a:rPr lang="en-US" dirty="0">
                <a:solidFill>
                  <a:srgbClr val="00B050"/>
                </a:solidFill>
              </a:rPr>
              <a:t>It is used for </a:t>
            </a:r>
            <a:r>
              <a:rPr lang="en-US" dirty="0"/>
              <a:t>facilities, processes, and process controls in operation use that </a:t>
            </a:r>
            <a:r>
              <a:rPr lang="en-US" u="sng" dirty="0"/>
              <a:t>have not undergone a formally documented validation process</a:t>
            </a:r>
            <a:r>
              <a:rPr lang="en-US" dirty="0"/>
              <a:t>. </a:t>
            </a:r>
            <a:endParaRPr lang="en-US" dirty="0" smtClean="0"/>
          </a:p>
          <a:p>
            <a:pPr algn="just" rtl="0"/>
            <a:r>
              <a:rPr lang="en-US" dirty="0" smtClean="0"/>
              <a:t>Therefore</a:t>
            </a:r>
            <a:r>
              <a:rPr lang="en-US" dirty="0"/>
              <a:t>, this type of validation is only acceptable for </a:t>
            </a:r>
            <a:r>
              <a:rPr lang="en-US" u="sng" dirty="0"/>
              <a:t>well-established processes </a:t>
            </a:r>
            <a:r>
              <a:rPr lang="en-US" dirty="0"/>
              <a:t>and will be inappropriate where there have been </a:t>
            </a:r>
            <a:r>
              <a:rPr lang="en-US" u="sng" dirty="0"/>
              <a:t>recent changes </a:t>
            </a:r>
            <a:r>
              <a:rPr lang="en-US" dirty="0"/>
              <a:t>in the composition of product, operating processes, or equipment.</a:t>
            </a:r>
          </a:p>
          <a:p>
            <a:pPr algn="just" rtl="0"/>
            <a:r>
              <a:rPr lang="en-US" dirty="0"/>
              <a:t>This approach is rarely been used today because it’s very unlikely that any existing product hasn’t been subjected to the Prospective validation process. </a:t>
            </a:r>
            <a:endParaRPr lang="en-US" dirty="0" smtClean="0"/>
          </a:p>
          <a:p>
            <a:pPr algn="just" rtl="0"/>
            <a:r>
              <a:rPr lang="en-US" dirty="0" smtClean="0"/>
              <a:t>It </a:t>
            </a:r>
            <a:r>
              <a:rPr lang="en-US" dirty="0"/>
              <a:t>is used only for </a:t>
            </a:r>
            <a:r>
              <a:rPr lang="en-US" b="1" u="sng" dirty="0">
                <a:solidFill>
                  <a:srgbClr val="00B050"/>
                </a:solidFill>
              </a:rPr>
              <a:t>the audit </a:t>
            </a:r>
            <a:r>
              <a:rPr lang="en-US" dirty="0"/>
              <a:t>of a validated process.</a:t>
            </a:r>
          </a:p>
          <a:p>
            <a:pPr algn="just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13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solidFill>
                  <a:srgbClr val="FF0000"/>
                </a:solidFill>
              </a:rPr>
              <a:t>C) Concurrent validation</a:t>
            </a:r>
            <a:r>
              <a:rPr lang="en-US" b="1" dirty="0" smtClean="0">
                <a:solidFill>
                  <a:srgbClr val="FF0000"/>
                </a:solidFill>
              </a:rPr>
              <a:t>: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rmAutofit/>
          </a:bodyPr>
          <a:lstStyle/>
          <a:p>
            <a:pPr algn="just" rtl="0"/>
            <a:r>
              <a:rPr lang="en-US" dirty="0" smtClean="0"/>
              <a:t>It involves </a:t>
            </a:r>
            <a:r>
              <a:rPr lang="en-US" dirty="0"/>
              <a:t>monitoring of critical processing steps and end product testing of </a:t>
            </a:r>
            <a:r>
              <a:rPr lang="en-US" u="sng" dirty="0"/>
              <a:t>current production,</a:t>
            </a:r>
            <a:r>
              <a:rPr lang="en-US" dirty="0"/>
              <a:t> to show that the manufacturing process is in a state of control</a:t>
            </a:r>
            <a:r>
              <a:rPr lang="en-US" dirty="0" smtClean="0"/>
              <a:t>.</a:t>
            </a:r>
          </a:p>
          <a:p>
            <a:pPr algn="just" rtl="0"/>
            <a:r>
              <a:rPr lang="en-US" b="1" dirty="0">
                <a:solidFill>
                  <a:srgbClr val="00B050"/>
                </a:solidFill>
              </a:rPr>
              <a:t>It is used for </a:t>
            </a:r>
            <a:r>
              <a:rPr lang="en-US" dirty="0"/>
              <a:t>establishing documented evidence that a facility and processes do what they purport to do, based on information generated during actual imputation of the process. </a:t>
            </a:r>
          </a:p>
          <a:p>
            <a:pPr algn="just" rtl="0"/>
            <a:endParaRPr lang="en-US" dirty="0"/>
          </a:p>
          <a:p>
            <a:pPr algn="just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14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15280"/>
            <a:ext cx="8229600" cy="432048"/>
          </a:xfrm>
        </p:spPr>
        <p:txBody>
          <a:bodyPr>
            <a:noAutofit/>
          </a:bodyPr>
          <a:lstStyle/>
          <a:p>
            <a:r>
              <a:rPr lang="en-US" sz="3200" b="1" i="1" u="sng" dirty="0" smtClean="0"/>
              <a:t/>
            </a:r>
            <a:br>
              <a:rPr lang="en-US" sz="3200" b="1" i="1" u="sng" dirty="0" smtClean="0"/>
            </a:br>
            <a:r>
              <a:rPr lang="en-US" sz="3200" b="1" u="sng" dirty="0" smtClean="0">
                <a:solidFill>
                  <a:srgbClr val="FF0000"/>
                </a:solidFill>
              </a:rPr>
              <a:t>D</a:t>
            </a:r>
            <a:r>
              <a:rPr lang="en-US" sz="3200" b="1" u="sng" dirty="0">
                <a:solidFill>
                  <a:srgbClr val="FF0000"/>
                </a:solidFill>
              </a:rPr>
              <a:t>) </a:t>
            </a:r>
            <a:r>
              <a:rPr lang="en-US" sz="3200" b="1" u="sng" dirty="0">
                <a:solidFill>
                  <a:srgbClr val="00B050"/>
                </a:solidFill>
              </a:rPr>
              <a:t>Re</a:t>
            </a:r>
            <a:r>
              <a:rPr lang="en-US" sz="3200" b="1" u="sng" dirty="0">
                <a:solidFill>
                  <a:srgbClr val="FF0000"/>
                </a:solidFill>
              </a:rPr>
              <a:t>validation:</a:t>
            </a:r>
            <a:br>
              <a:rPr lang="en-US" sz="3200" b="1" u="sng" dirty="0">
                <a:solidFill>
                  <a:srgbClr val="FF0000"/>
                </a:solidFill>
              </a:rPr>
            </a:br>
            <a:endParaRPr lang="en-US" sz="3200" u="sng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404664"/>
            <a:ext cx="8856984" cy="6264696"/>
          </a:xfrm>
        </p:spPr>
        <p:txBody>
          <a:bodyPr>
            <a:normAutofit fontScale="77500" lnSpcReduction="20000"/>
          </a:bodyPr>
          <a:lstStyle/>
          <a:p>
            <a:pPr algn="just" rtl="0"/>
            <a:r>
              <a:rPr lang="en-US" sz="3100" b="1" dirty="0" smtClean="0">
                <a:solidFill>
                  <a:srgbClr val="00B050"/>
                </a:solidFill>
              </a:rPr>
              <a:t>It means </a:t>
            </a:r>
            <a:r>
              <a:rPr lang="en-US" sz="3100" u="sng" dirty="0"/>
              <a:t>repeating</a:t>
            </a:r>
            <a:r>
              <a:rPr lang="en-US" sz="3100" dirty="0"/>
              <a:t> the original validation effort or any part of it, and includes investigative review of existing performance data. </a:t>
            </a:r>
            <a:endParaRPr lang="en-US" sz="3100" dirty="0" smtClean="0"/>
          </a:p>
          <a:p>
            <a:pPr algn="just" rtl="0"/>
            <a:r>
              <a:rPr lang="en-US" sz="3100" dirty="0" smtClean="0"/>
              <a:t>This </a:t>
            </a:r>
            <a:r>
              <a:rPr lang="en-US" sz="3100" dirty="0"/>
              <a:t>approach is essential </a:t>
            </a:r>
            <a:r>
              <a:rPr lang="en-US" sz="3100" u="sng" dirty="0"/>
              <a:t>to maintain the validated status </a:t>
            </a:r>
            <a:r>
              <a:rPr lang="en-US" sz="3100" dirty="0"/>
              <a:t>of the plant, equipment, manufacturing processes and computer systems. </a:t>
            </a:r>
            <a:endParaRPr lang="en-US" sz="3100" dirty="0" smtClean="0"/>
          </a:p>
          <a:p>
            <a:pPr algn="just" rtl="0"/>
            <a:endParaRPr lang="en-US" sz="3100" dirty="0"/>
          </a:p>
          <a:p>
            <a:pPr algn="just" rtl="0"/>
            <a:r>
              <a:rPr lang="en-US" sz="3100" b="1" dirty="0" smtClean="0">
                <a:solidFill>
                  <a:schemeClr val="accent6">
                    <a:lumMod val="75000"/>
                  </a:schemeClr>
                </a:solidFill>
              </a:rPr>
              <a:t>Possible </a:t>
            </a:r>
            <a:r>
              <a:rPr lang="en-US" sz="3100" b="1" dirty="0">
                <a:solidFill>
                  <a:schemeClr val="accent6">
                    <a:lumMod val="75000"/>
                  </a:schemeClr>
                </a:solidFill>
              </a:rPr>
              <a:t>reasons for starting the revalidation process include</a:t>
            </a:r>
            <a:r>
              <a:rPr lang="en-US" sz="3100" b="1" dirty="0" smtClean="0">
                <a:solidFill>
                  <a:schemeClr val="accent6">
                    <a:lumMod val="75000"/>
                  </a:schemeClr>
                </a:solidFill>
              </a:rPr>
              <a:t>:</a:t>
            </a:r>
          </a:p>
          <a:p>
            <a:pPr lvl="1" algn="just" rtl="0"/>
            <a:r>
              <a:rPr lang="en-US" sz="3100" dirty="0" smtClean="0"/>
              <a:t>The </a:t>
            </a:r>
            <a:r>
              <a:rPr lang="en-US" sz="3100" dirty="0"/>
              <a:t>transfer of a product from one plant to </a:t>
            </a:r>
            <a:r>
              <a:rPr lang="en-US" sz="3100" dirty="0" smtClean="0"/>
              <a:t>another.</a:t>
            </a:r>
            <a:endParaRPr lang="en-US" sz="3100" dirty="0"/>
          </a:p>
          <a:p>
            <a:pPr lvl="1" algn="just" rtl="0"/>
            <a:r>
              <a:rPr lang="en-US" sz="3100" dirty="0" smtClean="0"/>
              <a:t>Changes </a:t>
            </a:r>
            <a:r>
              <a:rPr lang="en-US" sz="3100" dirty="0"/>
              <a:t>to the product, the plant, the manufacturing process, the cleaning process, or other changes that could affect product </a:t>
            </a:r>
            <a:r>
              <a:rPr lang="en-US" sz="3100" dirty="0" smtClean="0"/>
              <a:t>quality.</a:t>
            </a:r>
            <a:endParaRPr lang="en-US" sz="3100" dirty="0"/>
          </a:p>
          <a:p>
            <a:pPr lvl="1" algn="just" rtl="0"/>
            <a:r>
              <a:rPr lang="en-US" sz="3100" dirty="0" smtClean="0"/>
              <a:t>The </a:t>
            </a:r>
            <a:r>
              <a:rPr lang="en-US" sz="3100" dirty="0"/>
              <a:t>necessity of periodic checking of the validation </a:t>
            </a:r>
            <a:r>
              <a:rPr lang="en-US" sz="3100" dirty="0" smtClean="0"/>
              <a:t>results.</a:t>
            </a:r>
            <a:endParaRPr lang="en-US" sz="3100" dirty="0"/>
          </a:p>
          <a:p>
            <a:pPr lvl="1" algn="just" rtl="0"/>
            <a:r>
              <a:rPr lang="en-US" sz="3100" dirty="0" smtClean="0"/>
              <a:t>Significant </a:t>
            </a:r>
            <a:r>
              <a:rPr lang="en-US" sz="3100" dirty="0"/>
              <a:t>(usually order of magnitude) increase or decrease in batch size.</a:t>
            </a:r>
          </a:p>
          <a:p>
            <a:pPr lvl="1" algn="just" rtl="0"/>
            <a:r>
              <a:rPr lang="en-US" sz="3100" dirty="0" smtClean="0"/>
              <a:t>Sequential </a:t>
            </a:r>
            <a:r>
              <a:rPr lang="en-US" sz="3100" dirty="0"/>
              <a:t>batches that fail to meet product and process </a:t>
            </a:r>
            <a:r>
              <a:rPr lang="en-US" sz="3100" dirty="0" smtClean="0"/>
              <a:t>specifications.</a:t>
            </a:r>
          </a:p>
          <a:p>
            <a:pPr algn="just" rtl="0"/>
            <a:r>
              <a:rPr lang="en-US" sz="3100" b="1" dirty="0" smtClean="0">
                <a:solidFill>
                  <a:schemeClr val="accent6">
                    <a:lumMod val="75000"/>
                  </a:schemeClr>
                </a:solidFill>
              </a:rPr>
              <a:t>The </a:t>
            </a:r>
            <a:r>
              <a:rPr lang="en-US" sz="3100" b="1" dirty="0">
                <a:solidFill>
                  <a:schemeClr val="accent6">
                    <a:lumMod val="75000"/>
                  </a:schemeClr>
                </a:solidFill>
              </a:rPr>
              <a:t>scope of revalidation procedures depends </a:t>
            </a:r>
            <a:r>
              <a:rPr lang="en-US" sz="3100" b="1" dirty="0" smtClean="0">
                <a:solidFill>
                  <a:schemeClr val="accent6">
                    <a:lumMod val="75000"/>
                  </a:schemeClr>
                </a:solidFill>
              </a:rPr>
              <a:t>on:</a:t>
            </a:r>
          </a:p>
          <a:p>
            <a:pPr lvl="1" algn="just" rtl="0"/>
            <a:r>
              <a:rPr lang="en-US" sz="3100" b="1" dirty="0" smtClean="0">
                <a:solidFill>
                  <a:schemeClr val="accent6">
                    <a:lumMod val="75000"/>
                  </a:schemeClr>
                </a:solidFill>
              </a:rPr>
              <a:t> </a:t>
            </a:r>
            <a:r>
              <a:rPr lang="en-US" sz="3100" dirty="0"/>
              <a:t>the extent of the </a:t>
            </a:r>
            <a:r>
              <a:rPr lang="en-US" sz="3100" dirty="0" smtClean="0"/>
              <a:t>changes,</a:t>
            </a:r>
          </a:p>
          <a:p>
            <a:pPr lvl="1" algn="just" rtl="0"/>
            <a:r>
              <a:rPr lang="en-US" sz="3100" dirty="0" smtClean="0"/>
              <a:t> </a:t>
            </a:r>
            <a:r>
              <a:rPr lang="en-US" sz="3100" dirty="0"/>
              <a:t>and the effect upon the product.</a:t>
            </a:r>
          </a:p>
          <a:p>
            <a:pPr lvl="1" algn="just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15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Autofit/>
          </a:bodyPr>
          <a:lstStyle/>
          <a:p>
            <a:r>
              <a:rPr lang="en-US" sz="3200" b="1" dirty="0">
                <a:solidFill>
                  <a:srgbClr val="FF0000"/>
                </a:solidFill>
              </a:rPr>
              <a:t>Phases Of Process </a:t>
            </a:r>
            <a:r>
              <a:rPr lang="en-US" sz="3200" b="1" dirty="0" smtClean="0">
                <a:solidFill>
                  <a:srgbClr val="FF0000"/>
                </a:solidFill>
              </a:rPr>
              <a:t>Validation: 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/>
          </a:bodyPr>
          <a:lstStyle/>
          <a:p>
            <a:pPr algn="l" rtl="0"/>
            <a:r>
              <a:rPr lang="en-US" b="1" i="1" dirty="0"/>
              <a:t>Phase </a:t>
            </a:r>
            <a:r>
              <a:rPr lang="en-US" b="1" i="1" dirty="0" smtClean="0"/>
              <a:t>1: </a:t>
            </a:r>
            <a:r>
              <a:rPr lang="en-US" b="1" dirty="0" smtClean="0"/>
              <a:t>Pre-Validation </a:t>
            </a:r>
            <a:r>
              <a:rPr lang="en-US" b="1" dirty="0"/>
              <a:t>Phase or the Qualification </a:t>
            </a:r>
            <a:r>
              <a:rPr lang="en-US" b="1" dirty="0" smtClean="0"/>
              <a:t>Phase.</a:t>
            </a:r>
          </a:p>
          <a:p>
            <a:pPr algn="just" rtl="0"/>
            <a:r>
              <a:rPr lang="en-US" b="1" i="1" dirty="0"/>
              <a:t>Phase </a:t>
            </a:r>
            <a:r>
              <a:rPr lang="en-US" b="1" i="1" dirty="0" smtClean="0"/>
              <a:t>2: </a:t>
            </a:r>
            <a:r>
              <a:rPr lang="en-US" b="1" dirty="0" smtClean="0"/>
              <a:t>Process </a:t>
            </a:r>
            <a:r>
              <a:rPr lang="en-US" b="1" dirty="0"/>
              <a:t>Validation Phase (Process Qualification phase</a:t>
            </a:r>
            <a:r>
              <a:rPr lang="en-US" b="1" dirty="0" smtClean="0"/>
              <a:t>).</a:t>
            </a:r>
          </a:p>
          <a:p>
            <a:pPr algn="just" rtl="0"/>
            <a:r>
              <a:rPr lang="en-US" b="1" i="1" dirty="0"/>
              <a:t>Phase </a:t>
            </a:r>
            <a:r>
              <a:rPr lang="en-US" b="1" i="1" dirty="0" smtClean="0"/>
              <a:t>3: </a:t>
            </a:r>
            <a:r>
              <a:rPr lang="en-US" b="1" dirty="0" smtClean="0"/>
              <a:t>Validation </a:t>
            </a:r>
            <a:r>
              <a:rPr lang="en-US" b="1" dirty="0"/>
              <a:t>Maintenance </a:t>
            </a:r>
            <a:r>
              <a:rPr lang="en-US" b="1" dirty="0" smtClean="0"/>
              <a:t>Phase.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16</a:t>
            </a:fld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057098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504" y="8519"/>
            <a:ext cx="8892480" cy="1143000"/>
          </a:xfrm>
        </p:spPr>
        <p:txBody>
          <a:bodyPr>
            <a:normAutofit fontScale="90000"/>
          </a:bodyPr>
          <a:lstStyle/>
          <a:p>
            <a:pPr algn="l" rtl="0"/>
            <a:r>
              <a:rPr lang="en-US" sz="3600" b="1" i="1" dirty="0">
                <a:solidFill>
                  <a:srgbClr val="00B050"/>
                </a:solidFill>
              </a:rPr>
              <a:t>Phase </a:t>
            </a:r>
            <a:r>
              <a:rPr lang="en-US" sz="3600" b="1" i="1" dirty="0" smtClean="0">
                <a:solidFill>
                  <a:srgbClr val="00B050"/>
                </a:solidFill>
              </a:rPr>
              <a:t>1: </a:t>
            </a:r>
            <a:r>
              <a:rPr lang="en-US" sz="3600" b="1" dirty="0" smtClean="0">
                <a:solidFill>
                  <a:srgbClr val="00B050"/>
                </a:solidFill>
              </a:rPr>
              <a:t>Pre-Validation </a:t>
            </a:r>
            <a:r>
              <a:rPr lang="en-US" sz="3600" b="1" dirty="0">
                <a:solidFill>
                  <a:srgbClr val="00B050"/>
                </a:solidFill>
              </a:rPr>
              <a:t>Phase </a:t>
            </a:r>
            <a:r>
              <a:rPr lang="en-US" sz="3600" b="1" dirty="0" smtClean="0">
                <a:solidFill>
                  <a:srgbClr val="00B050"/>
                </a:solidFill>
              </a:rPr>
              <a:t/>
            </a:r>
            <a:br>
              <a:rPr lang="en-US" sz="3600" b="1" dirty="0" smtClean="0">
                <a:solidFill>
                  <a:srgbClr val="00B050"/>
                </a:solidFill>
              </a:rPr>
            </a:br>
            <a:r>
              <a:rPr lang="en-US" sz="3600" b="1" dirty="0" smtClean="0">
                <a:solidFill>
                  <a:srgbClr val="00B050"/>
                </a:solidFill>
              </a:rPr>
              <a:t>or </a:t>
            </a:r>
            <a:r>
              <a:rPr lang="en-US" sz="3600" b="1" dirty="0">
                <a:solidFill>
                  <a:srgbClr val="00B050"/>
                </a:solidFill>
              </a:rPr>
              <a:t>the Qualification Phase</a:t>
            </a:r>
            <a:endParaRPr lang="en-GB" sz="3600" dirty="0">
              <a:solidFill>
                <a:srgbClr val="00B05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400600"/>
          </a:xfrm>
        </p:spPr>
        <p:txBody>
          <a:bodyPr>
            <a:normAutofit fontScale="85000" lnSpcReduction="20000"/>
          </a:bodyPr>
          <a:lstStyle/>
          <a:p>
            <a:pPr algn="just" rtl="0"/>
            <a:r>
              <a:rPr lang="en-US" u="sng" dirty="0" smtClean="0"/>
              <a:t>It </a:t>
            </a:r>
            <a:r>
              <a:rPr lang="en-US" u="sng" dirty="0"/>
              <a:t>covers all activities relating to product </a:t>
            </a:r>
            <a:endParaRPr lang="en-US" u="sng" dirty="0" smtClean="0"/>
          </a:p>
          <a:p>
            <a:pPr lvl="1" algn="just" rtl="0"/>
            <a:r>
              <a:rPr lang="en-US" dirty="0" smtClean="0"/>
              <a:t>research and development</a:t>
            </a:r>
            <a:r>
              <a:rPr lang="en-US" dirty="0"/>
              <a:t>, </a:t>
            </a:r>
            <a:endParaRPr lang="en-US" dirty="0" smtClean="0"/>
          </a:p>
          <a:p>
            <a:pPr lvl="1" algn="just" rtl="0"/>
            <a:r>
              <a:rPr lang="en-US" dirty="0" smtClean="0"/>
              <a:t>formulation,</a:t>
            </a:r>
          </a:p>
          <a:p>
            <a:pPr lvl="1" algn="just" rtl="0"/>
            <a:r>
              <a:rPr lang="en-US" dirty="0" smtClean="0"/>
              <a:t>pilot </a:t>
            </a:r>
            <a:r>
              <a:rPr lang="en-US" dirty="0"/>
              <a:t>batch studies, </a:t>
            </a:r>
            <a:endParaRPr lang="en-US" dirty="0" smtClean="0"/>
          </a:p>
          <a:p>
            <a:pPr lvl="1" algn="just" rtl="0"/>
            <a:r>
              <a:rPr lang="en-US" dirty="0" smtClean="0"/>
              <a:t>scale-up </a:t>
            </a:r>
            <a:r>
              <a:rPr lang="en-US" dirty="0"/>
              <a:t>studies, </a:t>
            </a:r>
            <a:endParaRPr lang="en-US" dirty="0" smtClean="0"/>
          </a:p>
          <a:p>
            <a:pPr lvl="1" algn="just" rtl="0"/>
            <a:r>
              <a:rPr lang="en-US" dirty="0" smtClean="0"/>
              <a:t>transfer </a:t>
            </a:r>
            <a:r>
              <a:rPr lang="en-US" dirty="0"/>
              <a:t>of technology to commercial scale batches</a:t>
            </a:r>
            <a:r>
              <a:rPr lang="en-US" dirty="0" smtClean="0"/>
              <a:t>,</a:t>
            </a:r>
          </a:p>
          <a:p>
            <a:pPr lvl="1" algn="just" rtl="0"/>
            <a:r>
              <a:rPr lang="en-US" dirty="0" smtClean="0"/>
              <a:t> </a:t>
            </a:r>
            <a:r>
              <a:rPr lang="en-US" dirty="0"/>
              <a:t>establishing stability conditions, </a:t>
            </a:r>
            <a:endParaRPr lang="en-US" dirty="0" smtClean="0"/>
          </a:p>
          <a:p>
            <a:pPr lvl="1" algn="just" rtl="0"/>
            <a:r>
              <a:rPr lang="en-US" dirty="0" smtClean="0"/>
              <a:t>storage </a:t>
            </a:r>
            <a:r>
              <a:rPr lang="en-US" dirty="0"/>
              <a:t>and handling of in-process and finished dosage forms, </a:t>
            </a:r>
            <a:endParaRPr lang="en-US" dirty="0" smtClean="0"/>
          </a:p>
          <a:p>
            <a:pPr lvl="1" algn="just" rtl="0"/>
            <a:r>
              <a:rPr lang="en-US" dirty="0" smtClean="0"/>
              <a:t>equipment </a:t>
            </a:r>
            <a:r>
              <a:rPr lang="en-US" dirty="0"/>
              <a:t>qualification, </a:t>
            </a:r>
            <a:endParaRPr lang="en-US" dirty="0" smtClean="0"/>
          </a:p>
          <a:p>
            <a:pPr lvl="1" algn="just" rtl="0"/>
            <a:r>
              <a:rPr lang="en-US" dirty="0" smtClean="0"/>
              <a:t>installation </a:t>
            </a:r>
            <a:r>
              <a:rPr lang="en-US" dirty="0"/>
              <a:t>qualification, </a:t>
            </a:r>
            <a:endParaRPr lang="en-US" dirty="0" smtClean="0"/>
          </a:p>
          <a:p>
            <a:pPr lvl="1" algn="just" rtl="0"/>
            <a:r>
              <a:rPr lang="en-US" dirty="0" smtClean="0"/>
              <a:t>master </a:t>
            </a:r>
            <a:r>
              <a:rPr lang="en-US" dirty="0"/>
              <a:t>production documents, </a:t>
            </a:r>
            <a:endParaRPr lang="en-US" dirty="0" smtClean="0"/>
          </a:p>
          <a:p>
            <a:pPr lvl="1" algn="just" rtl="0"/>
            <a:r>
              <a:rPr lang="en-US" dirty="0" smtClean="0"/>
              <a:t>operational </a:t>
            </a:r>
            <a:r>
              <a:rPr lang="en-US" dirty="0"/>
              <a:t>qualification, </a:t>
            </a:r>
            <a:endParaRPr lang="en-US" dirty="0" smtClean="0"/>
          </a:p>
          <a:p>
            <a:pPr lvl="1" algn="just" rtl="0"/>
            <a:r>
              <a:rPr lang="en-US" dirty="0" smtClean="0"/>
              <a:t>process </a:t>
            </a:r>
            <a:r>
              <a:rPr lang="en-US" dirty="0"/>
              <a:t>capability.</a:t>
            </a:r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17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58510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1143000"/>
          </a:xfrm>
        </p:spPr>
        <p:txBody>
          <a:bodyPr>
            <a:normAutofit/>
          </a:bodyPr>
          <a:lstStyle/>
          <a:p>
            <a:pPr algn="l" rtl="0"/>
            <a:r>
              <a:rPr lang="en-US" sz="3200" b="1" i="1" dirty="0">
                <a:solidFill>
                  <a:srgbClr val="00B050"/>
                </a:solidFill>
              </a:rPr>
              <a:t>Phase 2: </a:t>
            </a:r>
            <a:r>
              <a:rPr lang="en-US" sz="3200" b="1" dirty="0">
                <a:solidFill>
                  <a:srgbClr val="00B050"/>
                </a:solidFill>
              </a:rPr>
              <a:t>Process Validation </a:t>
            </a:r>
            <a:r>
              <a:rPr lang="en-US" sz="3200" b="1" dirty="0" smtClean="0">
                <a:solidFill>
                  <a:srgbClr val="00B050"/>
                </a:solidFill>
              </a:rPr>
              <a:t>Phase</a:t>
            </a:r>
            <a:br>
              <a:rPr lang="en-US" sz="3200" b="1" dirty="0" smtClean="0">
                <a:solidFill>
                  <a:srgbClr val="00B050"/>
                </a:solidFill>
              </a:rPr>
            </a:br>
            <a:r>
              <a:rPr lang="en-US" sz="3200" b="1" dirty="0" smtClean="0">
                <a:solidFill>
                  <a:srgbClr val="00B050"/>
                </a:solidFill>
              </a:rPr>
              <a:t> </a:t>
            </a:r>
            <a:r>
              <a:rPr lang="en-US" sz="3200" b="1" dirty="0">
                <a:solidFill>
                  <a:srgbClr val="00B050"/>
                </a:solidFill>
              </a:rPr>
              <a:t>(Process Qualification phase)</a:t>
            </a:r>
            <a:endParaRPr lang="en-US" sz="3200" dirty="0">
              <a:solidFill>
                <a:srgbClr val="00B05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0">
              <a:buNone/>
            </a:pPr>
            <a:r>
              <a:rPr lang="en-US" dirty="0" smtClean="0"/>
              <a:t>It designed </a:t>
            </a:r>
            <a:r>
              <a:rPr lang="en-US" dirty="0"/>
              <a:t>to verify </a:t>
            </a:r>
            <a:r>
              <a:rPr lang="en-US" dirty="0" smtClean="0"/>
              <a:t>that:</a:t>
            </a:r>
          </a:p>
          <a:p>
            <a:pPr algn="just" rtl="0"/>
            <a:r>
              <a:rPr lang="en-US" dirty="0" smtClean="0"/>
              <a:t>all </a:t>
            </a:r>
            <a:r>
              <a:rPr lang="en-US" dirty="0"/>
              <a:t>established </a:t>
            </a:r>
            <a:r>
              <a:rPr lang="en-US" u="sng" dirty="0"/>
              <a:t>limits</a:t>
            </a:r>
            <a:r>
              <a:rPr lang="en-US" dirty="0"/>
              <a:t> of the critical process parameters are </a:t>
            </a:r>
            <a:r>
              <a:rPr lang="en-US" dirty="0" smtClean="0"/>
              <a:t>valid, </a:t>
            </a:r>
          </a:p>
          <a:p>
            <a:pPr algn="just" rtl="0"/>
            <a:r>
              <a:rPr lang="en-US" dirty="0" smtClean="0"/>
              <a:t>and </a:t>
            </a:r>
            <a:r>
              <a:rPr lang="en-US" dirty="0"/>
              <a:t>that satisfactory products can be produced even under the </a:t>
            </a:r>
            <a:r>
              <a:rPr lang="en-US" u="sng" dirty="0"/>
              <a:t>“worst case” </a:t>
            </a:r>
            <a:r>
              <a:rPr lang="en-US" dirty="0"/>
              <a:t>conditions.</a:t>
            </a:r>
          </a:p>
          <a:p>
            <a:pPr algn="l" rtl="0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18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4905769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850106"/>
          </a:xfrm>
        </p:spPr>
        <p:txBody>
          <a:bodyPr>
            <a:normAutofit/>
          </a:bodyPr>
          <a:lstStyle/>
          <a:p>
            <a:pPr algn="l" rtl="0"/>
            <a:r>
              <a:rPr lang="en-US" sz="3200" b="1" i="1" dirty="0">
                <a:solidFill>
                  <a:srgbClr val="00B050"/>
                </a:solidFill>
              </a:rPr>
              <a:t>Phase 3: </a:t>
            </a:r>
            <a:r>
              <a:rPr lang="en-US" sz="3200" b="1" dirty="0">
                <a:solidFill>
                  <a:srgbClr val="00B050"/>
                </a:solidFill>
              </a:rPr>
              <a:t>Validation </a:t>
            </a:r>
            <a:r>
              <a:rPr lang="en-US" sz="3200" b="1" u="sng" dirty="0">
                <a:solidFill>
                  <a:srgbClr val="00B050"/>
                </a:solidFill>
              </a:rPr>
              <a:t>Maintenance Phase</a:t>
            </a:r>
            <a:r>
              <a:rPr lang="en-US" sz="3200" u="sng" dirty="0">
                <a:solidFill>
                  <a:srgbClr val="00B050"/>
                </a:solidFill>
              </a:rPr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217443"/>
          </a:xfrm>
        </p:spPr>
        <p:txBody>
          <a:bodyPr>
            <a:normAutofit lnSpcReduction="10000"/>
          </a:bodyPr>
          <a:lstStyle/>
          <a:p>
            <a:pPr algn="just" rtl="0"/>
            <a:r>
              <a:rPr lang="en-US" dirty="0" smtClean="0"/>
              <a:t>Phase 3 requiring </a:t>
            </a:r>
            <a:r>
              <a:rPr lang="en-US" dirty="0"/>
              <a:t>frequent </a:t>
            </a:r>
            <a:r>
              <a:rPr lang="en-US" u="sng" dirty="0"/>
              <a:t>review</a:t>
            </a:r>
            <a:r>
              <a:rPr lang="en-US" dirty="0"/>
              <a:t> of all process related documents, including validation audit reports to assure that there have been no changes, deviations, failures, modifications to the production process, and that all </a:t>
            </a:r>
            <a:r>
              <a:rPr lang="en-US" u="sng" dirty="0">
                <a:hlinkClick r:id="rId2" tooltip="SOPs (standard operating procedures)"/>
              </a:rPr>
              <a:t>SOPs</a:t>
            </a:r>
            <a:r>
              <a:rPr lang="en-US" dirty="0"/>
              <a:t> have been followed, including Change Control procedures. </a:t>
            </a:r>
            <a:endParaRPr lang="en-US" dirty="0" smtClean="0"/>
          </a:p>
          <a:p>
            <a:pPr algn="just" rtl="0"/>
            <a:r>
              <a:rPr lang="en-US" dirty="0" smtClean="0"/>
              <a:t>At </a:t>
            </a:r>
            <a:r>
              <a:rPr lang="en-US" dirty="0"/>
              <a:t>this stage the validation team also assures that there have been no changes/ deviations that should have resulted in requalification and </a:t>
            </a:r>
            <a:r>
              <a:rPr lang="en-US" dirty="0" smtClean="0"/>
              <a:t>revalidation.</a:t>
            </a:r>
            <a:endParaRPr lang="en-US" dirty="0"/>
          </a:p>
          <a:p>
            <a:pPr algn="just" rtl="0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19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610734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Validation</a:t>
            </a:r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2</a:t>
            </a:fld>
            <a:endParaRPr lang="ar-SA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>
                <a:solidFill>
                  <a:srgbClr val="FF0000"/>
                </a:solidFill>
              </a:rPr>
              <a:t>S</a:t>
            </a:r>
            <a:r>
              <a:rPr lang="en-US" dirty="0" smtClean="0"/>
              <a:t>tandard </a:t>
            </a:r>
            <a:r>
              <a:rPr lang="en-US" b="1" dirty="0" smtClean="0">
                <a:solidFill>
                  <a:srgbClr val="FF0000"/>
                </a:solidFill>
              </a:rPr>
              <a:t>O</a:t>
            </a:r>
            <a:r>
              <a:rPr lang="en-US" dirty="0" smtClean="0"/>
              <a:t>peration </a:t>
            </a:r>
            <a:r>
              <a:rPr lang="en-US" b="1" dirty="0" smtClean="0">
                <a:solidFill>
                  <a:srgbClr val="FF0000"/>
                </a:solidFill>
              </a:rPr>
              <a:t>P</a:t>
            </a:r>
            <a:r>
              <a:rPr lang="en-US" dirty="0" smtClean="0"/>
              <a:t>rocedure (SOP)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algn="just" rtl="0"/>
            <a:r>
              <a:rPr lang="en-US" dirty="0" smtClean="0"/>
              <a:t>A SOP contains </a:t>
            </a:r>
            <a:r>
              <a:rPr lang="en-US" u="sng" dirty="0" smtClean="0"/>
              <a:t>instructions</a:t>
            </a:r>
            <a:r>
              <a:rPr lang="en-US" dirty="0" smtClean="0"/>
              <a:t> having the force of a directive, covering those features of operations that lend themselves to a definite or standardized procedure without loss of effectiveness. </a:t>
            </a:r>
          </a:p>
          <a:p>
            <a:pPr algn="just" rtl="0"/>
            <a:r>
              <a:rPr lang="en-US" dirty="0"/>
              <a:t>SOP can </a:t>
            </a:r>
            <a:r>
              <a:rPr lang="en-US" dirty="0" smtClean="0"/>
              <a:t>be effective catalysts to drive:</a:t>
            </a:r>
          </a:p>
          <a:p>
            <a:pPr lvl="1" algn="just" rtl="0"/>
            <a:r>
              <a:rPr lang="en-US" dirty="0" smtClean="0"/>
              <a:t> performance improvement,</a:t>
            </a:r>
          </a:p>
          <a:p>
            <a:pPr lvl="1" algn="just" rtl="0"/>
            <a:r>
              <a:rPr lang="en-US" dirty="0" smtClean="0"/>
              <a:t> and improving organizational and operational results. </a:t>
            </a:r>
          </a:p>
          <a:p>
            <a:pPr algn="just" rtl="0"/>
            <a:r>
              <a:rPr lang="en-US" dirty="0" smtClean="0"/>
              <a:t>They assure that processes and manufacture </a:t>
            </a:r>
            <a:r>
              <a:rPr lang="en-US" u="sng" dirty="0" smtClean="0"/>
              <a:t>will be done in a similar</a:t>
            </a:r>
            <a:r>
              <a:rPr lang="en-US" dirty="0" smtClean="0"/>
              <a:t> way and lead always to the expected quality of product. </a:t>
            </a:r>
          </a:p>
          <a:p>
            <a:pPr algn="just" rtl="0"/>
            <a:r>
              <a:rPr lang="en-US" dirty="0" smtClean="0"/>
              <a:t>SOPs must be followed by </a:t>
            </a:r>
            <a:r>
              <a:rPr lang="en-US" u="sng" dirty="0" smtClean="0"/>
              <a:t>operators</a:t>
            </a:r>
            <a:r>
              <a:rPr lang="en-US" dirty="0" smtClean="0"/>
              <a:t> performing the manufacture and the testing of drugs. 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20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9206164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256584"/>
          </a:xfrm>
        </p:spPr>
        <p:txBody>
          <a:bodyPr>
            <a:normAutofit fontScale="85000" lnSpcReduction="20000"/>
          </a:bodyPr>
          <a:lstStyle/>
          <a:p>
            <a:pPr algn="l" rtl="0"/>
            <a:r>
              <a:rPr lang="en-US" dirty="0" smtClean="0"/>
              <a:t>The presence of these quality documents is essential when regulatory inspections (e.g. FDA) take place since </a:t>
            </a:r>
            <a:r>
              <a:rPr lang="en-US" dirty="0" smtClean="0">
                <a:solidFill>
                  <a:srgbClr val="FF0000"/>
                </a:solidFill>
              </a:rPr>
              <a:t>the most frequent reported deficiencies during inspections are </a:t>
            </a:r>
            <a:r>
              <a:rPr lang="en-US" u="sng" dirty="0" smtClean="0"/>
              <a:t>the lack of written SOPs and/or the failure to adhere to them</a:t>
            </a:r>
            <a:r>
              <a:rPr lang="en-US" dirty="0" smtClean="0"/>
              <a:t>. </a:t>
            </a:r>
          </a:p>
          <a:p>
            <a:pPr algn="l" rtl="0"/>
            <a:r>
              <a:rPr lang="en-US" dirty="0" smtClean="0">
                <a:solidFill>
                  <a:srgbClr val="00B050"/>
                </a:solidFill>
              </a:rPr>
              <a:t>The risk of GMP non-compliance is high </a:t>
            </a:r>
            <a:r>
              <a:rPr lang="en-US" dirty="0" smtClean="0"/>
              <a:t>at organizations with a </a:t>
            </a:r>
            <a:r>
              <a:rPr lang="en-US" u="sng" dirty="0" smtClean="0"/>
              <a:t>poor availability of specific SOPs </a:t>
            </a:r>
            <a:r>
              <a:rPr lang="en-US" dirty="0" smtClean="0"/>
              <a:t>and also if at all they are available the staff or the people for whom they were written </a:t>
            </a:r>
            <a:r>
              <a:rPr lang="en-US" u="sng" dirty="0" smtClean="0"/>
              <a:t>are not either following them</a:t>
            </a:r>
            <a:r>
              <a:rPr lang="en-US" dirty="0" smtClean="0"/>
              <a:t>. </a:t>
            </a:r>
            <a:endParaRPr lang="en-US" dirty="0"/>
          </a:p>
          <a:p>
            <a:pPr algn="l" rtl="0"/>
            <a:r>
              <a:rPr lang="en-US" dirty="0" smtClean="0"/>
              <a:t>It therefore becomes very important for </a:t>
            </a:r>
            <a:r>
              <a:rPr lang="en-US" dirty="0" smtClean="0">
                <a:solidFill>
                  <a:srgbClr val="00B050"/>
                </a:solidFill>
              </a:rPr>
              <a:t>the personnel to be trained on these SOPs</a:t>
            </a:r>
            <a:r>
              <a:rPr lang="en-US" dirty="0" smtClean="0"/>
              <a:t> so that they are actually aware of why and how SOPs can play important role in fulfilling the specific regulatory requirements from WHO, FDA, or other national health authorities.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21</a:t>
            </a:fld>
            <a:endParaRPr lang="ar-SA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539552" y="11663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b="1" dirty="0" smtClean="0">
                <a:solidFill>
                  <a:srgbClr val="FF0000"/>
                </a:solidFill>
              </a:rPr>
              <a:t>S</a:t>
            </a:r>
            <a:r>
              <a:rPr lang="en-US" dirty="0" smtClean="0"/>
              <a:t>tandard </a:t>
            </a:r>
            <a:r>
              <a:rPr lang="en-US" b="1" dirty="0" smtClean="0">
                <a:solidFill>
                  <a:srgbClr val="FF0000"/>
                </a:solidFill>
              </a:rPr>
              <a:t>O</a:t>
            </a:r>
            <a:r>
              <a:rPr lang="en-US" dirty="0" smtClean="0"/>
              <a:t>peration </a:t>
            </a:r>
            <a:r>
              <a:rPr lang="en-US" b="1" dirty="0" smtClean="0">
                <a:solidFill>
                  <a:srgbClr val="FF0000"/>
                </a:solidFill>
              </a:rPr>
              <a:t>P</a:t>
            </a:r>
            <a:r>
              <a:rPr lang="en-US" dirty="0" smtClean="0"/>
              <a:t>rocedure (SOP)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237512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 rtl="0"/>
            <a:r>
              <a:rPr lang="en-US" sz="2800" dirty="0">
                <a:solidFill>
                  <a:srgbClr val="00B050"/>
                </a:solidFill>
              </a:rPr>
              <a:t>A minimum set of Standard Operation / Operating Procedure should be available in </a:t>
            </a:r>
            <a:r>
              <a:rPr lang="en-US" sz="2800" dirty="0" smtClean="0">
                <a:solidFill>
                  <a:srgbClr val="00B050"/>
                </a:solidFill>
              </a:rPr>
              <a:t>CGMP </a:t>
            </a:r>
            <a:r>
              <a:rPr lang="en-US" sz="2800" dirty="0">
                <a:solidFill>
                  <a:srgbClr val="00B050"/>
                </a:solidFill>
              </a:rPr>
              <a:t>manufacturing areas for the following systems: </a:t>
            </a:r>
            <a:br>
              <a:rPr lang="en-US" sz="2800" dirty="0">
                <a:solidFill>
                  <a:srgbClr val="00B050"/>
                </a:solidFill>
              </a:rPr>
            </a:br>
            <a:endParaRPr lang="en-US" sz="2800" dirty="0">
              <a:solidFill>
                <a:srgbClr val="00B05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algn="l" rtl="0"/>
            <a:r>
              <a:rPr lang="en-US" dirty="0" smtClean="0"/>
              <a:t>SOP for quality management </a:t>
            </a:r>
            <a:endParaRPr lang="en-US" dirty="0"/>
          </a:p>
          <a:p>
            <a:pPr algn="l" rtl="0"/>
            <a:r>
              <a:rPr lang="en-US" dirty="0" smtClean="0"/>
              <a:t>SOP for deviation and change control </a:t>
            </a:r>
          </a:p>
          <a:p>
            <a:pPr algn="l" rtl="0"/>
            <a:r>
              <a:rPr lang="en-US" dirty="0" smtClean="0"/>
              <a:t>SOP for training and organization </a:t>
            </a:r>
          </a:p>
          <a:p>
            <a:pPr algn="l" rtl="0"/>
            <a:r>
              <a:rPr lang="en-US" dirty="0" smtClean="0"/>
              <a:t>SOP for complaints </a:t>
            </a:r>
            <a:endParaRPr lang="en-US" dirty="0"/>
          </a:p>
          <a:p>
            <a:pPr algn="l" rtl="0"/>
            <a:r>
              <a:rPr lang="en-US" dirty="0" smtClean="0"/>
              <a:t>SOP for Recalls </a:t>
            </a:r>
          </a:p>
          <a:p>
            <a:pPr algn="l" rtl="0"/>
            <a:r>
              <a:rPr lang="en-US" dirty="0" smtClean="0"/>
              <a:t>SOP for preventive maintenance </a:t>
            </a:r>
            <a:endParaRPr lang="en-US" dirty="0"/>
          </a:p>
          <a:p>
            <a:pPr algn="l" rtl="0"/>
            <a:r>
              <a:rPr lang="en-US" dirty="0" smtClean="0"/>
              <a:t>SOP for the release of raw materials and finished goods </a:t>
            </a:r>
          </a:p>
          <a:p>
            <a:pPr algn="l" rtl="0"/>
            <a:r>
              <a:rPr lang="en-US" dirty="0" smtClean="0"/>
              <a:t>SOP for out of specification results </a:t>
            </a:r>
          </a:p>
          <a:p>
            <a:pPr algn="l" rtl="0"/>
            <a:r>
              <a:rPr lang="en-US" dirty="0" smtClean="0"/>
              <a:t>SOP for environmental monitoring </a:t>
            </a:r>
          </a:p>
          <a:p>
            <a:pPr algn="l" rtl="0"/>
            <a:r>
              <a:rPr lang="en-US" dirty="0" smtClean="0"/>
              <a:t>SOP for material management and goods receipt </a:t>
            </a:r>
          </a:p>
          <a:p>
            <a:pPr algn="l" rtl="0"/>
            <a:r>
              <a:rPr lang="en-US" dirty="0" smtClean="0"/>
              <a:t>SOP for pest control 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22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2189635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404664"/>
            <a:ext cx="8856984" cy="6048672"/>
          </a:xfrm>
        </p:spPr>
        <p:txBody>
          <a:bodyPr>
            <a:normAutofit fontScale="92500" lnSpcReduction="10000"/>
          </a:bodyPr>
          <a:lstStyle/>
          <a:p>
            <a:pPr algn="l" rtl="0"/>
            <a:r>
              <a:rPr lang="en-US" dirty="0" smtClean="0"/>
              <a:t>SOP for QC testing </a:t>
            </a:r>
          </a:p>
          <a:p>
            <a:pPr algn="l" rtl="0"/>
            <a:r>
              <a:rPr lang="en-US" dirty="0" smtClean="0"/>
              <a:t>SOP for </a:t>
            </a:r>
            <a:r>
              <a:rPr lang="en-US" dirty="0" smtClean="0">
                <a:solidFill>
                  <a:srgbClr val="FF0000"/>
                </a:solidFill>
              </a:rPr>
              <a:t>i</a:t>
            </a:r>
            <a:r>
              <a:rPr lang="en-US" dirty="0" smtClean="0"/>
              <a:t>n </a:t>
            </a:r>
            <a:r>
              <a:rPr lang="en-US" dirty="0" smtClean="0">
                <a:solidFill>
                  <a:srgbClr val="FF0000"/>
                </a:solidFill>
              </a:rPr>
              <a:t>p</a:t>
            </a:r>
            <a:r>
              <a:rPr lang="en-US" dirty="0" smtClean="0"/>
              <a:t>rocess </a:t>
            </a:r>
            <a:r>
              <a:rPr lang="en-US" dirty="0" smtClean="0">
                <a:solidFill>
                  <a:srgbClr val="FF0000"/>
                </a:solidFill>
              </a:rPr>
              <a:t>c</a:t>
            </a:r>
            <a:r>
              <a:rPr lang="en-US" dirty="0" smtClean="0"/>
              <a:t>ontrol (IPC) testing </a:t>
            </a:r>
          </a:p>
          <a:p>
            <a:pPr algn="l" rtl="0"/>
            <a:r>
              <a:rPr lang="en-US" dirty="0" smtClean="0"/>
              <a:t>SOP for document management </a:t>
            </a:r>
          </a:p>
          <a:p>
            <a:pPr algn="l" rtl="0"/>
            <a:r>
              <a:rPr lang="en-US" dirty="0" smtClean="0"/>
              <a:t>SOP for the creation of SOPs </a:t>
            </a:r>
          </a:p>
          <a:p>
            <a:pPr algn="l" rtl="0"/>
            <a:r>
              <a:rPr lang="en-US" dirty="0" smtClean="0"/>
              <a:t>SOP for corrective and preventive actions </a:t>
            </a:r>
          </a:p>
          <a:p>
            <a:pPr algn="l" rtl="0"/>
            <a:r>
              <a:rPr lang="en-US" dirty="0" smtClean="0"/>
              <a:t>SOP for format and content of batch records </a:t>
            </a:r>
          </a:p>
          <a:p>
            <a:pPr algn="l" rtl="0"/>
            <a:r>
              <a:rPr lang="en-US" dirty="0" smtClean="0"/>
              <a:t>SOP for qualification and validation </a:t>
            </a:r>
          </a:p>
          <a:p>
            <a:pPr algn="l" rtl="0"/>
            <a:r>
              <a:rPr lang="en-US" dirty="0" smtClean="0"/>
              <a:t>SOP for setting up product specifications </a:t>
            </a:r>
          </a:p>
          <a:p>
            <a:pPr algn="l" rtl="0"/>
            <a:r>
              <a:rPr lang="en-US" dirty="0" smtClean="0"/>
              <a:t>SOP for supplier qualification </a:t>
            </a:r>
            <a:endParaRPr lang="en-US" dirty="0"/>
          </a:p>
          <a:p>
            <a:pPr algn="l" rtl="0"/>
            <a:r>
              <a:rPr lang="en-US" dirty="0" smtClean="0"/>
              <a:t>SOP for internal audit or the self inspection program </a:t>
            </a:r>
          </a:p>
          <a:p>
            <a:pPr algn="l" rtl="0"/>
            <a:r>
              <a:rPr lang="en-US" dirty="0" smtClean="0"/>
              <a:t>SOP for lot numbering process 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23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401939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rgbClr val="FF0000"/>
                </a:solidFill>
              </a:rPr>
              <a:t>Validation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0"/>
            <a:r>
              <a:rPr lang="en-US" dirty="0" smtClean="0"/>
              <a:t> it is </a:t>
            </a:r>
            <a:r>
              <a:rPr lang="en-US" dirty="0"/>
              <a:t>the documented act of demonstrating that a procedure, process, and activity will consistently lead to the expected results. </a:t>
            </a:r>
            <a:endParaRPr lang="en-US" dirty="0" smtClean="0"/>
          </a:p>
          <a:p>
            <a:pPr algn="just" rtl="0"/>
            <a:r>
              <a:rPr lang="en-US" dirty="0" smtClean="0"/>
              <a:t>It </a:t>
            </a:r>
            <a:r>
              <a:rPr lang="en-US" dirty="0"/>
              <a:t>often includes the qualification of systems and equipment. </a:t>
            </a:r>
            <a:endParaRPr lang="en-US" dirty="0" smtClean="0"/>
          </a:p>
          <a:p>
            <a:pPr algn="just" rtl="0"/>
            <a:r>
              <a:rPr lang="en-US" dirty="0" smtClean="0"/>
              <a:t>It </a:t>
            </a:r>
            <a:r>
              <a:rPr lang="en-US" dirty="0"/>
              <a:t>is a requirement for </a:t>
            </a:r>
            <a:r>
              <a:rPr lang="en-US" dirty="0" smtClean="0"/>
              <a:t>CGMP </a:t>
            </a:r>
            <a:r>
              <a:rPr lang="en-US" dirty="0"/>
              <a:t>and other regulatory requirements. </a:t>
            </a:r>
            <a:endParaRPr lang="en-US" dirty="0" smtClean="0"/>
          </a:p>
          <a:p>
            <a:pPr algn="just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3</a:t>
            </a:fld>
            <a:endParaRPr lang="ar-SA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404664"/>
            <a:ext cx="8229600" cy="1143000"/>
          </a:xfrm>
        </p:spPr>
        <p:txBody>
          <a:bodyPr>
            <a:noAutofit/>
          </a:bodyPr>
          <a:lstStyle/>
          <a:p>
            <a:pPr algn="l" rtl="0"/>
            <a:r>
              <a:rPr lang="en-US" sz="3200" b="1" dirty="0" smtClean="0"/>
              <a:t/>
            </a:r>
            <a:br>
              <a:rPr lang="en-US" sz="3200" b="1" dirty="0" smtClean="0"/>
            </a:br>
            <a:r>
              <a:rPr lang="en-US" sz="3200" b="1" dirty="0">
                <a:solidFill>
                  <a:srgbClr val="FF0000"/>
                </a:solidFill>
              </a:rPr>
              <a:t>T</a:t>
            </a:r>
            <a:r>
              <a:rPr lang="en-US" sz="3200" b="1" dirty="0" smtClean="0">
                <a:solidFill>
                  <a:srgbClr val="FF0000"/>
                </a:solidFill>
              </a:rPr>
              <a:t>he </a:t>
            </a:r>
            <a:r>
              <a:rPr lang="en-US" sz="3200" b="1" dirty="0">
                <a:solidFill>
                  <a:srgbClr val="FF0000"/>
                </a:solidFill>
              </a:rPr>
              <a:t>field of validation is divided into a number of </a:t>
            </a:r>
            <a:r>
              <a:rPr lang="en-US" sz="3200" b="1" dirty="0" smtClean="0">
                <a:solidFill>
                  <a:srgbClr val="FF0000"/>
                </a:solidFill>
              </a:rPr>
              <a:t>subsections </a:t>
            </a:r>
            <a:r>
              <a:rPr lang="en-US" sz="3200" b="1" dirty="0">
                <a:solidFill>
                  <a:srgbClr val="FF0000"/>
                </a:solidFill>
              </a:rPr>
              <a:t>including the </a:t>
            </a:r>
            <a:r>
              <a:rPr lang="en-US" sz="3200" b="1" dirty="0" smtClean="0">
                <a:solidFill>
                  <a:srgbClr val="FF0000"/>
                </a:solidFill>
              </a:rPr>
              <a:t>following:</a:t>
            </a:r>
            <a:r>
              <a:rPr lang="en-US" sz="3200" b="1" dirty="0">
                <a:solidFill>
                  <a:srgbClr val="FF0000"/>
                </a:solidFill>
              </a:rPr>
              <a:t/>
            </a:r>
            <a:br>
              <a:rPr lang="en-US" sz="3200" b="1" dirty="0">
                <a:solidFill>
                  <a:srgbClr val="FF0000"/>
                </a:solidFill>
              </a:rPr>
            </a:br>
            <a:endParaRPr lang="en-US" sz="3200" b="1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628800"/>
            <a:ext cx="8229600" cy="4741987"/>
          </a:xfrm>
        </p:spPr>
        <p:txBody>
          <a:bodyPr/>
          <a:lstStyle/>
          <a:p>
            <a:pPr lvl="0" algn="just" rtl="0"/>
            <a:r>
              <a:rPr lang="en-US" b="1" dirty="0" smtClean="0"/>
              <a:t>Process </a:t>
            </a:r>
            <a:r>
              <a:rPr lang="en-US" b="1" dirty="0" smtClean="0"/>
              <a:t>Validation.</a:t>
            </a:r>
            <a:endParaRPr lang="en-US" b="1" dirty="0"/>
          </a:p>
          <a:p>
            <a:pPr lvl="0" algn="just" rtl="0"/>
            <a:r>
              <a:rPr lang="en-US" dirty="0"/>
              <a:t>Analytical Method </a:t>
            </a:r>
            <a:r>
              <a:rPr lang="en-US" dirty="0" smtClean="0"/>
              <a:t>Validation.</a:t>
            </a:r>
            <a:endParaRPr lang="en-US" dirty="0"/>
          </a:p>
          <a:p>
            <a:pPr lvl="0" algn="just" rtl="0"/>
            <a:r>
              <a:rPr lang="en-US" dirty="0"/>
              <a:t>Computer System </a:t>
            </a:r>
            <a:r>
              <a:rPr lang="en-US" dirty="0" smtClean="0"/>
              <a:t>Validation.</a:t>
            </a:r>
            <a:endParaRPr lang="en-US" dirty="0" smtClean="0"/>
          </a:p>
          <a:p>
            <a:pPr algn="just" rtl="0"/>
            <a:r>
              <a:rPr lang="en-US" dirty="0"/>
              <a:t>Cleaning </a:t>
            </a:r>
            <a:r>
              <a:rPr lang="en-US" dirty="0" smtClean="0"/>
              <a:t>Validation.</a:t>
            </a:r>
            <a:endParaRPr lang="en-US" dirty="0"/>
          </a:p>
          <a:p>
            <a:pPr lvl="0" algn="just" rtl="0"/>
            <a:endParaRPr lang="en-US" dirty="0"/>
          </a:p>
          <a:p>
            <a:pPr algn="just">
              <a:buNone/>
            </a:pPr>
            <a:endParaRPr lang="en-US" dirty="0" smtClean="0"/>
          </a:p>
          <a:p>
            <a:pPr algn="just" rtl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4</a:t>
            </a:fld>
            <a:endParaRPr lang="ar-SA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3528" y="274638"/>
            <a:ext cx="8712968" cy="1354162"/>
          </a:xfrm>
        </p:spPr>
        <p:txBody>
          <a:bodyPr>
            <a:noAutofit/>
          </a:bodyPr>
          <a:lstStyle/>
          <a:p>
            <a:pPr algn="l" rtl="0"/>
            <a:r>
              <a:rPr lang="en-US" sz="2400" b="1" dirty="0">
                <a:solidFill>
                  <a:srgbClr val="FF0000"/>
                </a:solidFill>
              </a:rPr>
              <a:t>Similarly, </a:t>
            </a:r>
            <a:r>
              <a:rPr lang="en-US" sz="2400" b="1" u="sng" dirty="0">
                <a:solidFill>
                  <a:srgbClr val="FF0000"/>
                </a:solidFill>
              </a:rPr>
              <a:t>the activity of qualifying systems and </a:t>
            </a:r>
            <a:r>
              <a:rPr lang="en-US" sz="2400" b="1" u="sng" dirty="0" smtClean="0">
                <a:solidFill>
                  <a:srgbClr val="FF0000"/>
                </a:solidFill>
              </a:rPr>
              <a:t>equipment (elements of validation) </a:t>
            </a:r>
            <a:r>
              <a:rPr lang="en-US" sz="2400" b="1" dirty="0">
                <a:solidFill>
                  <a:srgbClr val="FF0000"/>
                </a:solidFill>
              </a:rPr>
              <a:t>is divided into a number of subsections including the following:</a:t>
            </a:r>
            <a:br>
              <a:rPr lang="en-US" sz="2400" b="1" dirty="0">
                <a:solidFill>
                  <a:srgbClr val="FF0000"/>
                </a:solidFill>
              </a:rPr>
            </a:br>
            <a:endParaRPr lang="en-US" sz="2400" b="1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0"/>
            <a:r>
              <a:rPr lang="en-US" dirty="0"/>
              <a:t>Design qualification (DQ)</a:t>
            </a:r>
          </a:p>
          <a:p>
            <a:pPr algn="just" rtl="0"/>
            <a:r>
              <a:rPr lang="en-US" dirty="0"/>
              <a:t>Component qualification (CQ)</a:t>
            </a:r>
          </a:p>
          <a:p>
            <a:pPr algn="just" rtl="0"/>
            <a:r>
              <a:rPr lang="en-US" dirty="0"/>
              <a:t>Installation qualification (IQ)</a:t>
            </a:r>
          </a:p>
          <a:p>
            <a:pPr algn="just" rtl="0"/>
            <a:r>
              <a:rPr lang="en-US" dirty="0"/>
              <a:t>Operational qualification (OQ)</a:t>
            </a:r>
          </a:p>
          <a:p>
            <a:pPr algn="just" rtl="0"/>
            <a:r>
              <a:rPr lang="en-US" dirty="0"/>
              <a:t>Performance qualification (PQ</a:t>
            </a:r>
            <a:r>
              <a:rPr lang="en-US" dirty="0" smtClean="0"/>
              <a:t>)</a:t>
            </a:r>
          </a:p>
          <a:p>
            <a:pPr marL="0" indent="0" algn="just" rtl="0">
              <a:buNone/>
            </a:pPr>
            <a:endParaRPr lang="en-US" dirty="0"/>
          </a:p>
          <a:p>
            <a:pPr marL="0" indent="0" algn="just" rtl="0">
              <a:buNone/>
            </a:pPr>
            <a:endParaRPr lang="en-US" dirty="0"/>
          </a:p>
          <a:p>
            <a:pPr algn="just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5</a:t>
            </a:fld>
            <a:endParaRPr lang="ar-SA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721499"/>
          </a:xfrm>
        </p:spPr>
        <p:txBody>
          <a:bodyPr/>
          <a:lstStyle/>
          <a:p>
            <a:pPr marL="0" indent="0" algn="just" rtl="0">
              <a:buNone/>
            </a:pPr>
            <a:r>
              <a:rPr lang="en-US" dirty="0">
                <a:solidFill>
                  <a:srgbClr val="FF0000"/>
                </a:solidFill>
              </a:rPr>
              <a:t>The pharmaceutical industries are concerned about validation because of the following </a:t>
            </a:r>
            <a:r>
              <a:rPr lang="en-US" dirty="0" smtClean="0">
                <a:solidFill>
                  <a:srgbClr val="FF0000"/>
                </a:solidFill>
              </a:rPr>
              <a:t>reasons: </a:t>
            </a:r>
            <a:endParaRPr lang="en-US" dirty="0">
              <a:solidFill>
                <a:srgbClr val="FF0000"/>
              </a:solidFill>
            </a:endParaRPr>
          </a:p>
          <a:p>
            <a:pPr lvl="0" algn="just" rtl="0"/>
            <a:r>
              <a:rPr lang="en-US" dirty="0"/>
              <a:t>Assurance of </a:t>
            </a:r>
            <a:r>
              <a:rPr lang="en-US" dirty="0" smtClean="0"/>
              <a:t>quality.</a:t>
            </a:r>
            <a:endParaRPr lang="en-US" dirty="0"/>
          </a:p>
          <a:p>
            <a:pPr lvl="0" algn="just" rtl="0"/>
            <a:r>
              <a:rPr lang="en-US" dirty="0"/>
              <a:t>Cost </a:t>
            </a:r>
            <a:r>
              <a:rPr lang="en-US" dirty="0" smtClean="0"/>
              <a:t>reduction.</a:t>
            </a:r>
            <a:endParaRPr lang="en-US" dirty="0"/>
          </a:p>
          <a:p>
            <a:pPr lvl="0" algn="just" rtl="0"/>
            <a:r>
              <a:rPr lang="en-US" dirty="0"/>
              <a:t> Government </a:t>
            </a:r>
            <a:r>
              <a:rPr lang="en-US" dirty="0" smtClean="0"/>
              <a:t>regulation.</a:t>
            </a:r>
            <a:endParaRPr lang="en-US" dirty="0"/>
          </a:p>
          <a:p>
            <a:pPr algn="l" rtl="0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6</a:t>
            </a:fld>
            <a:endParaRPr lang="ar-SA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12" y="274638"/>
            <a:ext cx="8856984" cy="1143000"/>
          </a:xfrm>
        </p:spPr>
        <p:txBody>
          <a:bodyPr>
            <a:noAutofit/>
          </a:bodyPr>
          <a:lstStyle/>
          <a:p>
            <a:pPr algn="l"/>
            <a:r>
              <a:rPr lang="en-US" sz="2600" b="1" u="sng" dirty="0">
                <a:solidFill>
                  <a:srgbClr val="00B050"/>
                </a:solidFill>
              </a:rPr>
              <a:t>The </a:t>
            </a:r>
            <a:r>
              <a:rPr lang="en-US" sz="2600" b="1" u="sng" dirty="0" smtClean="0">
                <a:solidFill>
                  <a:srgbClr val="00B050"/>
                </a:solidFill>
              </a:rPr>
              <a:t>validation working </a:t>
            </a:r>
            <a:r>
              <a:rPr lang="en-US" sz="2600" b="1" u="sng" dirty="0">
                <a:solidFill>
                  <a:srgbClr val="00B050"/>
                </a:solidFill>
              </a:rPr>
              <a:t>party </a:t>
            </a:r>
            <a:r>
              <a:rPr lang="en-US" sz="2600" b="1" dirty="0">
                <a:solidFill>
                  <a:srgbClr val="00B050"/>
                </a:solidFill>
              </a:rPr>
              <a:t>would usually include the following </a:t>
            </a:r>
            <a:r>
              <a:rPr lang="en-US" sz="2600" b="1" u="sng" dirty="0">
                <a:solidFill>
                  <a:srgbClr val="00B050"/>
                </a:solidFill>
              </a:rPr>
              <a:t>staff members</a:t>
            </a:r>
            <a:r>
              <a:rPr lang="en-US" sz="2600" b="1" dirty="0">
                <a:solidFill>
                  <a:srgbClr val="00B050"/>
                </a:solidFill>
              </a:rPr>
              <a:t>, preferably those with a good insight into the company's operation:</a:t>
            </a:r>
            <a:br>
              <a:rPr lang="en-US" sz="2600" b="1" dirty="0">
                <a:solidFill>
                  <a:srgbClr val="00B050"/>
                </a:solidFill>
              </a:rPr>
            </a:br>
            <a:endParaRPr lang="en-US" sz="2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5256584"/>
          </a:xfrm>
        </p:spPr>
        <p:txBody>
          <a:bodyPr>
            <a:normAutofit fontScale="70000" lnSpcReduction="20000"/>
          </a:bodyPr>
          <a:lstStyle/>
          <a:p>
            <a:pPr algn="just" rtl="0"/>
            <a:r>
              <a:rPr lang="en-US" b="1" dirty="0"/>
              <a:t>Production Manager :</a:t>
            </a:r>
          </a:p>
          <a:p>
            <a:pPr marL="0" indent="0" algn="just" rtl="0">
              <a:buNone/>
            </a:pPr>
            <a:r>
              <a:rPr lang="en-US" dirty="0" smtClean="0"/>
              <a:t>Responsible </a:t>
            </a:r>
            <a:r>
              <a:rPr lang="en-US" dirty="0"/>
              <a:t>for manufacturing of batches and review of protocol and report. </a:t>
            </a:r>
          </a:p>
          <a:p>
            <a:pPr algn="just" rtl="0"/>
            <a:r>
              <a:rPr lang="en-US" b="1" dirty="0"/>
              <a:t>Manager QC </a:t>
            </a:r>
            <a:r>
              <a:rPr lang="en-US" b="1" dirty="0" smtClean="0"/>
              <a:t>:</a:t>
            </a:r>
            <a:endParaRPr lang="en-US" b="1" dirty="0"/>
          </a:p>
          <a:p>
            <a:pPr marL="0" indent="0" algn="just" rtl="0">
              <a:buNone/>
            </a:pPr>
            <a:r>
              <a:rPr lang="en-US" dirty="0"/>
              <a:t>Responsible   for   analysis   of   samples </a:t>
            </a:r>
            <a:r>
              <a:rPr lang="en-US" dirty="0" smtClean="0"/>
              <a:t>collected. </a:t>
            </a:r>
            <a:endParaRPr lang="en-US" dirty="0"/>
          </a:p>
          <a:p>
            <a:pPr algn="just" rtl="0"/>
            <a:r>
              <a:rPr lang="en-US" b="1" dirty="0" smtClean="0"/>
              <a:t>Executive QC:</a:t>
            </a:r>
          </a:p>
          <a:p>
            <a:pPr marL="0" indent="0" algn="just" rtl="0">
              <a:buNone/>
            </a:pPr>
            <a:r>
              <a:rPr lang="en-US" dirty="0" smtClean="0"/>
              <a:t>Responsible for samples collection and submission to QC. </a:t>
            </a:r>
          </a:p>
          <a:p>
            <a:pPr algn="just" rtl="0"/>
            <a:r>
              <a:rPr lang="en-US" b="1" dirty="0" smtClean="0"/>
              <a:t>Manager Maintenance: </a:t>
            </a:r>
            <a:endParaRPr lang="en-US" b="1" dirty="0"/>
          </a:p>
          <a:p>
            <a:pPr marL="0" indent="0" algn="just" rtl="0">
              <a:buNone/>
            </a:pPr>
            <a:r>
              <a:rPr lang="en-US" dirty="0"/>
              <a:t>Providing     utilities     and     engineering  support </a:t>
            </a:r>
            <a:r>
              <a:rPr lang="en-US" dirty="0" smtClean="0"/>
              <a:t>.</a:t>
            </a:r>
            <a:endParaRPr lang="en-US" dirty="0"/>
          </a:p>
          <a:p>
            <a:pPr algn="just" rtl="0"/>
            <a:r>
              <a:rPr lang="en-US" b="1" dirty="0"/>
              <a:t>Executive Production </a:t>
            </a:r>
            <a:r>
              <a:rPr lang="en-US" b="1" dirty="0" smtClean="0"/>
              <a:t>:</a:t>
            </a:r>
            <a:endParaRPr lang="en-US" b="1" dirty="0"/>
          </a:p>
          <a:p>
            <a:pPr marL="0" indent="0" algn="just" rtl="0">
              <a:buNone/>
            </a:pPr>
            <a:r>
              <a:rPr lang="en-US" dirty="0"/>
              <a:t>Responsible for preparation of protocol and manufacturing of validation batches </a:t>
            </a:r>
            <a:r>
              <a:rPr lang="en-US" dirty="0" smtClean="0"/>
              <a:t>.</a:t>
            </a:r>
            <a:endParaRPr lang="en-US" dirty="0"/>
          </a:p>
          <a:p>
            <a:pPr marL="342900" lvl="1" indent="-342900" algn="just" rtl="0">
              <a:buFont typeface="Arial" pitchFamily="34" charset="0"/>
              <a:buChar char="•"/>
            </a:pPr>
            <a:r>
              <a:rPr lang="en-US" b="1" dirty="0"/>
              <a:t>Head of quality assurance </a:t>
            </a:r>
            <a:r>
              <a:rPr lang="en-US" b="1" dirty="0" smtClean="0"/>
              <a:t>: </a:t>
            </a:r>
            <a:endParaRPr lang="en-US" b="1" dirty="0"/>
          </a:p>
          <a:p>
            <a:pPr marL="0" indent="0" algn="just" rtl="0">
              <a:buNone/>
            </a:pPr>
            <a:r>
              <a:rPr lang="en-US" dirty="0"/>
              <a:t>Responsible   for   protocol   authorization and preparation of summary </a:t>
            </a:r>
            <a:r>
              <a:rPr lang="en-US" dirty="0" smtClean="0"/>
              <a:t>report</a:t>
            </a:r>
            <a:r>
              <a:rPr lang="en-US" dirty="0"/>
              <a:t>.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7</a:t>
            </a:fld>
            <a:endParaRPr lang="ar-SA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Process Validation: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just" rtl="0"/>
            <a:r>
              <a:rPr lang="en-US" dirty="0">
                <a:solidFill>
                  <a:srgbClr val="FF0000"/>
                </a:solidFill>
              </a:rPr>
              <a:t>Process validation is defined as </a:t>
            </a:r>
            <a:r>
              <a:rPr lang="en-US" dirty="0"/>
              <a:t>the collection and evaluation of data, from the process design stage throughout production, which establishes scientific evidence that a process is capable of consistently delivering quality products. </a:t>
            </a:r>
            <a:endParaRPr lang="en-US" dirty="0" smtClean="0"/>
          </a:p>
          <a:p>
            <a:pPr algn="just" rtl="0"/>
            <a:r>
              <a:rPr lang="en-US" dirty="0" smtClean="0"/>
              <a:t>Process </a:t>
            </a:r>
            <a:r>
              <a:rPr lang="en-US" dirty="0"/>
              <a:t>validation is a requirement of </a:t>
            </a:r>
            <a:r>
              <a:rPr lang="en-US" dirty="0" smtClean="0"/>
              <a:t>CGMPs </a:t>
            </a:r>
            <a:r>
              <a:rPr lang="en-US" dirty="0"/>
              <a:t>for finished pharmaceuticals </a:t>
            </a:r>
            <a:r>
              <a:rPr lang="en-US" dirty="0" smtClean="0"/>
              <a:t>and </a:t>
            </a:r>
            <a:r>
              <a:rPr lang="en-US" dirty="0"/>
              <a:t>of the </a:t>
            </a:r>
            <a:r>
              <a:rPr lang="en-US" dirty="0" smtClean="0"/>
              <a:t>CGMP </a:t>
            </a:r>
            <a:r>
              <a:rPr lang="en-US" dirty="0"/>
              <a:t>regulations for medical devices </a:t>
            </a:r>
            <a:r>
              <a:rPr lang="en-US" dirty="0" smtClean="0"/>
              <a:t>and </a:t>
            </a:r>
            <a:r>
              <a:rPr lang="en-US" dirty="0"/>
              <a:t>therefore applies to the manufacture of both drug products and medical devices. </a:t>
            </a:r>
            <a:endParaRPr lang="en-US" dirty="0" smtClean="0"/>
          </a:p>
          <a:p>
            <a:pPr algn="just" rtl="0"/>
            <a:r>
              <a:rPr lang="en-US" dirty="0" smtClean="0">
                <a:solidFill>
                  <a:srgbClr val="FF0000"/>
                </a:solidFill>
              </a:rPr>
              <a:t>Process </a:t>
            </a:r>
            <a:r>
              <a:rPr lang="en-US" dirty="0">
                <a:solidFill>
                  <a:srgbClr val="FF0000"/>
                </a:solidFill>
              </a:rPr>
              <a:t>validation involves</a:t>
            </a:r>
            <a:r>
              <a:rPr lang="en-US" dirty="0"/>
              <a:t> a series of activities taking place over the lifecycle of the product and </a:t>
            </a:r>
            <a:r>
              <a:rPr lang="en-US" dirty="0" smtClean="0"/>
              <a:t>process.</a:t>
            </a:r>
            <a:endParaRPr lang="en-US" dirty="0"/>
          </a:p>
          <a:p>
            <a:pPr algn="just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8</a:t>
            </a:fld>
            <a:endParaRPr lang="ar-SA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0"/>
            <a:r>
              <a:rPr lang="en-US" dirty="0"/>
              <a:t>The </a:t>
            </a:r>
            <a:r>
              <a:rPr lang="en-US" dirty="0" smtClean="0"/>
              <a:t>FDA has </a:t>
            </a:r>
            <a:r>
              <a:rPr lang="en-US" dirty="0"/>
              <a:t>proposed guidelines with the following definition for process validation: - “PROCESS VALIDATION” </a:t>
            </a:r>
            <a:r>
              <a:rPr lang="en-US" b="1" dirty="0">
                <a:solidFill>
                  <a:srgbClr val="0070C0"/>
                </a:solidFill>
              </a:rPr>
              <a:t>is establishing documented evidence which provides a high degree of assurance that a specific process consistently produces a product meeting its predetermined specifications and quality </a:t>
            </a:r>
            <a:r>
              <a:rPr lang="en-US" b="1" dirty="0" smtClean="0">
                <a:solidFill>
                  <a:srgbClr val="0070C0"/>
                </a:solidFill>
              </a:rPr>
              <a:t>attributes</a:t>
            </a:r>
            <a:r>
              <a:rPr lang="en-US" dirty="0"/>
              <a:t>.</a:t>
            </a:r>
            <a:endParaRPr lang="en-US" dirty="0"/>
          </a:p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466CAD-B493-40B9-A5EC-71959EB9F603}" type="slidenum">
              <a:rPr lang="ar-SA" smtClean="0"/>
              <a:pPr/>
              <a:t>9</a:t>
            </a:fld>
            <a:endParaRPr lang="ar-SA"/>
          </a:p>
        </p:txBody>
      </p:sp>
    </p:spTree>
  </p:cSld>
  <p:clrMapOvr>
    <a:masterClrMapping/>
  </p:clrMapOvr>
</p:sld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Waveform">
  <a:themeElements>
    <a:clrScheme name="Wavef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Wavef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avef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388</TotalTime>
  <Words>1465</Words>
  <Application>Microsoft Office PowerPoint</Application>
  <PresentationFormat>On-screen Show (4:3)</PresentationFormat>
  <Paragraphs>164</Paragraphs>
  <Slides>23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23</vt:i4>
      </vt:variant>
    </vt:vector>
  </HeadingPairs>
  <TitlesOfParts>
    <vt:vector size="25" baseType="lpstr">
      <vt:lpstr>Office Theme</vt:lpstr>
      <vt:lpstr>Waveform</vt:lpstr>
      <vt:lpstr>Pharmaceutical Quality Control &amp; current Good Manufacturing Practice</vt:lpstr>
      <vt:lpstr>Validation </vt:lpstr>
      <vt:lpstr>Validation</vt:lpstr>
      <vt:lpstr> The field of validation is divided into a number of subsections including the following: </vt:lpstr>
      <vt:lpstr>Similarly, the activity of qualifying systems and equipment (elements of validation) is divided into a number of subsections including the following: </vt:lpstr>
      <vt:lpstr>PowerPoint Presentation</vt:lpstr>
      <vt:lpstr>The validation working party would usually include the following staff members, preferably those with a good insight into the company's operation: </vt:lpstr>
      <vt:lpstr>Process Validation: </vt:lpstr>
      <vt:lpstr>PowerPoint Presentation</vt:lpstr>
      <vt:lpstr>The Process validation activities can be described in three stages: </vt:lpstr>
      <vt:lpstr> Types Of Process Validation :  </vt:lpstr>
      <vt:lpstr>A) Prospective validation:</vt:lpstr>
      <vt:lpstr>B) Retrospective validation:</vt:lpstr>
      <vt:lpstr>C) Concurrent validation:</vt:lpstr>
      <vt:lpstr> D) Revalidation: </vt:lpstr>
      <vt:lpstr>Phases Of Process Validation: </vt:lpstr>
      <vt:lpstr>Phase 1: Pre-Validation Phase  or the Qualification Phase</vt:lpstr>
      <vt:lpstr>Phase 2: Process Validation Phase  (Process Qualification phase)</vt:lpstr>
      <vt:lpstr>Phase 3: Validation Maintenance Phase </vt:lpstr>
      <vt:lpstr>Standard Operation Procedure (SOP)</vt:lpstr>
      <vt:lpstr>Standard Operation Procedure (SOP)</vt:lpstr>
      <vt:lpstr>A minimum set of Standard Operation / Operating Procedure should be available in CGMP manufacturing areas for the following systems:  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Validation</dc:title>
  <dc:creator>pc</dc:creator>
  <cp:lastModifiedBy>Iman M. Alfagih</cp:lastModifiedBy>
  <cp:revision>62</cp:revision>
  <dcterms:created xsi:type="dcterms:W3CDTF">2014-01-08T16:07:44Z</dcterms:created>
  <dcterms:modified xsi:type="dcterms:W3CDTF">2016-02-21T05:42:05Z</dcterms:modified>
</cp:coreProperties>
</file>

<file path=docProps/thumbnail.jpeg>
</file>