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11" r:id="rId3"/>
    <p:sldId id="256" r:id="rId4"/>
    <p:sldId id="258" r:id="rId5"/>
    <p:sldId id="260" r:id="rId6"/>
    <p:sldId id="262" r:id="rId7"/>
    <p:sldId id="272" r:id="rId8"/>
    <p:sldId id="278" r:id="rId9"/>
    <p:sldId id="288" r:id="rId10"/>
    <p:sldId id="290" r:id="rId11"/>
    <p:sldId id="296" r:id="rId12"/>
    <p:sldId id="298" r:id="rId13"/>
    <p:sldId id="300" r:id="rId14"/>
    <p:sldId id="302" r:id="rId15"/>
    <p:sldId id="304" r:id="rId16"/>
    <p:sldId id="306" r:id="rId17"/>
    <p:sldId id="312" r:id="rId18"/>
    <p:sldId id="319" r:id="rId19"/>
    <p:sldId id="313" r:id="rId20"/>
    <p:sldId id="314" r:id="rId21"/>
    <p:sldId id="315" r:id="rId22"/>
    <p:sldId id="316" r:id="rId23"/>
    <p:sldId id="317" r:id="rId24"/>
    <p:sldId id="318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4C806-85B8-447A-8CA0-4B0B4004CEA2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91BFE-7A81-4536-8896-B94B1D253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33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478A-8785-4EAD-B5BB-48E6FBC1021D}" type="datetimeFigureOut">
              <a:rPr lang="en-GB" smtClean="0"/>
              <a:t>21/02/2016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C505-7071-4946-B84C-4AD975A87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78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5C505-7071-4946-B84C-4AD975A870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36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8271-D813-4349-A8A2-BBD7822EA26C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4DD6-4596-4685-B42D-D2C4BBF1DE31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4A38-2B69-4D62-A2E0-58DC3CCCE4B7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4D29-294F-4329-9DA3-365E0228E080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25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C72-A066-42C6-8EBE-1648DE775757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735A-5AB9-4C77-82E1-96A4DE28EF2D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9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B52D-A21A-45CF-8002-6ACA491089E4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5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A96-6941-4B70-A115-2FA066B9143F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94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5A37-5494-4D07-96FD-E88C5943BC6D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01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C5B2-765D-4513-B689-D0F9461023A3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05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E076-A53C-4AAE-8CFB-7DC2C68D39CC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7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2281-9479-4914-96B8-39253628BC51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BD43-F65C-4386-BB77-37E7E5A12C43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02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165A-E54A-4B64-B930-A287DDA9D3F1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79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91CD-ADDE-474F-B09A-1650A95C1708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4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3A30-EE5F-455F-AC67-C6E6AF847D71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7BB1-B5F6-4E2E-BF36-70263A1CA85A}" type="datetime1">
              <a:rPr lang="ar-SA" smtClean="0"/>
              <a:t>13/05/1437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6780-A4E4-4BF6-92F0-C38AED3F2E6E}" type="datetime1">
              <a:rPr lang="ar-SA" smtClean="0"/>
              <a:t>13/05/1437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21E-EDF1-49DA-B7DF-944972AF5050}" type="datetime1">
              <a:rPr lang="ar-SA" smtClean="0"/>
              <a:t>13/05/1437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6697-D6C6-4B86-94FC-CE87A0A0868B}" type="datetime1">
              <a:rPr lang="ar-SA" smtClean="0"/>
              <a:t>13/05/1437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F4C8-C608-4761-9F9D-3295D357E1B1}" type="datetime1">
              <a:rPr lang="ar-SA" smtClean="0"/>
              <a:t>13/05/1437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FD29-F2FC-48BE-BF9F-C1C13E193B6D}" type="datetime1">
              <a:rPr lang="ar-SA" smtClean="0"/>
              <a:t>13/05/1437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D2D67-1C06-486E-A476-3C7C601AB4FE}" type="datetime1">
              <a:rPr lang="ar-SA" smtClean="0"/>
              <a:t>13/05/1437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66CAD-B493-40B9-A5EC-71959EB9F60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BF0DB317-6749-4165-A3C4-D2FBE8C63A89}" type="datetime1">
              <a:rPr lang="ar-SA" smtClean="0">
                <a:solidFill>
                  <a:srgbClr val="073E87"/>
                </a:solidFill>
              </a:rPr>
              <a:t>13/05/1437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rtl="0"/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432862A4-913E-424D-A348-9DDAD10AD131}" type="slidenum">
              <a:rPr lang="en-GB" smtClean="0">
                <a:solidFill>
                  <a:srgbClr val="073E87"/>
                </a:solidFill>
              </a:rPr>
              <a:pPr rtl="0"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0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armainfo.net/reviews/standard-operating-procedures-sop-back-bone-pharmaceutical-industr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Pharmaceutical Quality Control &amp;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current Good Manufacturing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473200"/>
          </a:xfrm>
        </p:spPr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PHT 436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Lecture </a:t>
            </a:r>
            <a:r>
              <a:rPr lang="en-GB" sz="4000" b="1" dirty="0" smtClean="0">
                <a:solidFill>
                  <a:srgbClr val="7030A0"/>
                </a:solidFill>
              </a:rPr>
              <a:t>11</a:t>
            </a:r>
            <a:endParaRPr lang="en-GB" sz="4000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1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78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The </a:t>
            </a:r>
            <a:r>
              <a:rPr lang="en-US" sz="3200" b="1" u="sng" dirty="0">
                <a:solidFill>
                  <a:srgbClr val="FF0000"/>
                </a:solidFill>
              </a:rPr>
              <a:t>Process validation activities</a:t>
            </a:r>
            <a:r>
              <a:rPr lang="en-US" sz="3200" dirty="0">
                <a:solidFill>
                  <a:srgbClr val="FF0000"/>
                </a:solidFill>
              </a:rPr>
              <a:t> can be described in three </a:t>
            </a:r>
            <a:r>
              <a:rPr lang="en-US" sz="3200" dirty="0" smtClean="0">
                <a:solidFill>
                  <a:srgbClr val="FF0000"/>
                </a:solidFill>
              </a:rPr>
              <a:t>stages: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0"/>
            <a:r>
              <a:rPr lang="en-US" b="1" dirty="0" smtClean="0"/>
              <a:t>Stage </a:t>
            </a:r>
            <a:r>
              <a:rPr lang="en-US" b="1" dirty="0"/>
              <a:t>1 </a:t>
            </a:r>
            <a:r>
              <a:rPr lang="en-US" b="1" i="1" dirty="0"/>
              <a:t>– </a:t>
            </a:r>
            <a:r>
              <a:rPr lang="en-US" b="1" dirty="0"/>
              <a:t>Process Design</a:t>
            </a:r>
            <a:r>
              <a:rPr lang="en-US" dirty="0"/>
              <a:t>: The </a:t>
            </a:r>
            <a:r>
              <a:rPr lang="en-US" u="sng" dirty="0"/>
              <a:t>commercial process </a:t>
            </a:r>
            <a:r>
              <a:rPr lang="en-US" dirty="0"/>
              <a:t>is defined during this stage based on </a:t>
            </a:r>
            <a:r>
              <a:rPr lang="en-US" dirty="0" smtClean="0"/>
              <a:t>knowledge </a:t>
            </a:r>
            <a:r>
              <a:rPr lang="en-US" dirty="0"/>
              <a:t>gained through development and scale-up activities.</a:t>
            </a:r>
          </a:p>
          <a:p>
            <a:pPr algn="just" rtl="0"/>
            <a:r>
              <a:rPr lang="en-US" b="1" dirty="0"/>
              <a:t>Stage 2 </a:t>
            </a:r>
            <a:r>
              <a:rPr lang="en-US" b="1" i="1" dirty="0"/>
              <a:t>– </a:t>
            </a:r>
            <a:r>
              <a:rPr lang="en-US" b="1" dirty="0"/>
              <a:t>Process Qualification</a:t>
            </a:r>
            <a:r>
              <a:rPr lang="en-US" dirty="0"/>
              <a:t>: During this stage, the process design is confirmed as </a:t>
            </a:r>
            <a:r>
              <a:rPr lang="en-US" dirty="0" smtClean="0"/>
              <a:t>being </a:t>
            </a:r>
            <a:r>
              <a:rPr lang="en-US" dirty="0"/>
              <a:t>capable of </a:t>
            </a:r>
            <a:r>
              <a:rPr lang="en-US" u="sng" dirty="0"/>
              <a:t>reproducible</a:t>
            </a:r>
            <a:r>
              <a:rPr lang="en-US" dirty="0"/>
              <a:t> commercial manufacturing.</a:t>
            </a:r>
          </a:p>
          <a:p>
            <a:pPr algn="just" rtl="0"/>
            <a:r>
              <a:rPr lang="en-US" b="1" dirty="0"/>
              <a:t>Stage 3 </a:t>
            </a:r>
            <a:r>
              <a:rPr lang="en-US" b="1" i="1" dirty="0"/>
              <a:t>– </a:t>
            </a:r>
            <a:r>
              <a:rPr lang="en-US" b="1" dirty="0"/>
              <a:t>Continued Process Verification</a:t>
            </a:r>
            <a:r>
              <a:rPr lang="en-US" dirty="0"/>
              <a:t>: </a:t>
            </a:r>
            <a:r>
              <a:rPr lang="en-US" u="sng" dirty="0"/>
              <a:t>Ongoing assurance</a:t>
            </a:r>
            <a:r>
              <a:rPr lang="en-US" dirty="0"/>
              <a:t> is gained during routine production that the process remains in a state of control.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Types </a:t>
            </a:r>
            <a:r>
              <a:rPr lang="en-US" b="1" dirty="0">
                <a:solidFill>
                  <a:srgbClr val="FF0000"/>
                </a:solidFill>
              </a:rPr>
              <a:t>Of Process Validation :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/>
              <a:t>The guidelines on general principles of process validation mentions four types of validation:</a:t>
            </a:r>
          </a:p>
          <a:p>
            <a:pPr marL="0" indent="0" algn="just" rtl="0">
              <a:buNone/>
            </a:pPr>
            <a:r>
              <a:rPr lang="en-US" dirty="0"/>
              <a:t>A) Prospective validation (or premarket validation)</a:t>
            </a:r>
          </a:p>
          <a:p>
            <a:pPr marL="0" indent="0" algn="just" rtl="0">
              <a:buNone/>
            </a:pPr>
            <a:r>
              <a:rPr lang="en-US" dirty="0"/>
              <a:t>B) Retrospective validation</a:t>
            </a:r>
          </a:p>
          <a:p>
            <a:pPr marL="0" indent="0" algn="just" rtl="0">
              <a:buNone/>
            </a:pPr>
            <a:r>
              <a:rPr lang="en-US" dirty="0"/>
              <a:t>C) Concurrent validation</a:t>
            </a:r>
          </a:p>
          <a:p>
            <a:pPr marL="0" indent="0" algn="just" rtl="0">
              <a:buNone/>
            </a:pPr>
            <a:r>
              <a:rPr lang="en-US" dirty="0"/>
              <a:t>D) Revalidation</a:t>
            </a:r>
          </a:p>
          <a:p>
            <a:pPr algn="l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A) </a:t>
            </a:r>
            <a:r>
              <a:rPr lang="en-US" b="1" u="sng" dirty="0">
                <a:solidFill>
                  <a:srgbClr val="FF0000"/>
                </a:solidFill>
              </a:rPr>
              <a:t>Pro</a:t>
            </a:r>
            <a:r>
              <a:rPr lang="en-US" b="1" dirty="0">
                <a:solidFill>
                  <a:srgbClr val="FF0000"/>
                </a:solidFill>
              </a:rPr>
              <a:t>spective validation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Establishing </a:t>
            </a:r>
            <a:r>
              <a:rPr lang="en-US" dirty="0"/>
              <a:t>documented evidence </a:t>
            </a:r>
            <a:r>
              <a:rPr lang="en-US" u="sng" dirty="0"/>
              <a:t>prior</a:t>
            </a:r>
            <a:r>
              <a:rPr lang="en-US" dirty="0"/>
              <a:t> to process implementation that a system does what it proposed to do based on </a:t>
            </a:r>
            <a:r>
              <a:rPr lang="en-US" u="sng" dirty="0"/>
              <a:t>pre</a:t>
            </a:r>
            <a:r>
              <a:rPr lang="en-US" dirty="0"/>
              <a:t>planned protocols. </a:t>
            </a:r>
            <a:endParaRPr lang="en-US" dirty="0" smtClean="0"/>
          </a:p>
          <a:p>
            <a:pPr algn="just" rtl="0"/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approach </a:t>
            </a:r>
            <a:r>
              <a:rPr lang="en-US" dirty="0" smtClean="0">
                <a:solidFill>
                  <a:srgbClr val="00B050"/>
                </a:solidFill>
              </a:rPr>
              <a:t>is undertaken </a:t>
            </a:r>
            <a:r>
              <a:rPr lang="en-US" dirty="0">
                <a:solidFill>
                  <a:srgbClr val="00B050"/>
                </a:solidFill>
              </a:rPr>
              <a:t>whenever the process for </a:t>
            </a:r>
            <a:r>
              <a:rPr lang="en-US" dirty="0"/>
              <a:t>a </a:t>
            </a:r>
            <a:r>
              <a:rPr lang="en-US" u="sng" dirty="0"/>
              <a:t>new formula (or within a new facility)</a:t>
            </a:r>
            <a:r>
              <a:rPr lang="en-US" dirty="0"/>
              <a:t> must be validated before routine pharmaceutical production commences. </a:t>
            </a:r>
            <a:endParaRPr lang="en-US" dirty="0" smtClean="0"/>
          </a:p>
          <a:p>
            <a:pPr algn="just" rtl="0"/>
            <a:r>
              <a:rPr lang="en-US" dirty="0" smtClean="0"/>
              <a:t>In </a:t>
            </a:r>
            <a:r>
              <a:rPr lang="en-US" dirty="0"/>
              <a:t>fact, validation of a process by this approach often leads to </a:t>
            </a:r>
            <a:r>
              <a:rPr lang="en-US" b="1" dirty="0"/>
              <a:t>transfer of the manufacturing process from the development function to production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B) Retrospective validation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dirty="0" smtClean="0"/>
              <a:t>Validation </a:t>
            </a:r>
            <a:r>
              <a:rPr lang="en-US" dirty="0"/>
              <a:t>of these facilities, processes, and process controls is possible using </a:t>
            </a:r>
            <a:r>
              <a:rPr lang="en-US" u="sng" dirty="0"/>
              <a:t>historical data</a:t>
            </a:r>
            <a:r>
              <a:rPr lang="en-US" dirty="0"/>
              <a:t> to provide the necessary documentary evidence that the process is doing what it is believed to do. </a:t>
            </a:r>
            <a:endParaRPr lang="en-US" dirty="0" smtClean="0"/>
          </a:p>
          <a:p>
            <a:pPr algn="just" rtl="0"/>
            <a:r>
              <a:rPr lang="en-US" dirty="0">
                <a:solidFill>
                  <a:srgbClr val="00B050"/>
                </a:solidFill>
              </a:rPr>
              <a:t>It is used for </a:t>
            </a:r>
            <a:r>
              <a:rPr lang="en-US" dirty="0"/>
              <a:t>facilities, processes, and process controls in operation use that </a:t>
            </a:r>
            <a:r>
              <a:rPr lang="en-US" u="sng" dirty="0"/>
              <a:t>have not undergone a formally documented validation process</a:t>
            </a:r>
            <a:r>
              <a:rPr lang="en-US" dirty="0"/>
              <a:t>. </a:t>
            </a:r>
            <a:endParaRPr lang="en-US" dirty="0" smtClean="0"/>
          </a:p>
          <a:p>
            <a:pPr algn="just" rtl="0"/>
            <a:r>
              <a:rPr lang="en-US" dirty="0" smtClean="0"/>
              <a:t>Therefore</a:t>
            </a:r>
            <a:r>
              <a:rPr lang="en-US" dirty="0"/>
              <a:t>, this type of validation is only acceptable for </a:t>
            </a:r>
            <a:r>
              <a:rPr lang="en-US" u="sng" dirty="0"/>
              <a:t>well-established processes </a:t>
            </a:r>
            <a:r>
              <a:rPr lang="en-US" dirty="0"/>
              <a:t>and will be inappropriate where there have been </a:t>
            </a:r>
            <a:r>
              <a:rPr lang="en-US" u="sng" dirty="0"/>
              <a:t>recent changes </a:t>
            </a:r>
            <a:r>
              <a:rPr lang="en-US" dirty="0"/>
              <a:t>in the composition of product, operating processes, or equipment.</a:t>
            </a:r>
          </a:p>
          <a:p>
            <a:pPr algn="just" rtl="0"/>
            <a:r>
              <a:rPr lang="en-US" dirty="0"/>
              <a:t>This approach is rarely been used today because it’s very unlikely that any existing product hasn’t been subjected to the Prospective validation process. </a:t>
            </a:r>
            <a:endParaRPr lang="en-US" dirty="0" smtClean="0"/>
          </a:p>
          <a:p>
            <a:pPr algn="just" rtl="0"/>
            <a:r>
              <a:rPr lang="en-US" dirty="0" smtClean="0"/>
              <a:t>It </a:t>
            </a:r>
            <a:r>
              <a:rPr lang="en-US" dirty="0"/>
              <a:t>is used only for </a:t>
            </a:r>
            <a:r>
              <a:rPr lang="en-US" b="1" u="sng" dirty="0">
                <a:solidFill>
                  <a:srgbClr val="00B050"/>
                </a:solidFill>
              </a:rPr>
              <a:t>the audit </a:t>
            </a:r>
            <a:r>
              <a:rPr lang="en-US" dirty="0"/>
              <a:t>of a validated process.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C) Concurrent validation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It involves </a:t>
            </a:r>
            <a:r>
              <a:rPr lang="en-US" dirty="0"/>
              <a:t>monitoring of critical processing steps and end product testing of </a:t>
            </a:r>
            <a:r>
              <a:rPr lang="en-US" u="sng" dirty="0"/>
              <a:t>current production,</a:t>
            </a:r>
            <a:r>
              <a:rPr lang="en-US" dirty="0"/>
              <a:t> to show that the manufacturing process is in a state of control</a:t>
            </a:r>
            <a:r>
              <a:rPr lang="en-US" dirty="0" smtClean="0"/>
              <a:t>.</a:t>
            </a:r>
          </a:p>
          <a:p>
            <a:pPr algn="just" rtl="0"/>
            <a:r>
              <a:rPr lang="en-US" b="1" dirty="0">
                <a:solidFill>
                  <a:srgbClr val="00B050"/>
                </a:solidFill>
              </a:rPr>
              <a:t>It is used for </a:t>
            </a:r>
            <a:r>
              <a:rPr lang="en-US" dirty="0"/>
              <a:t>establishing documented evidence that a facility and processes do what they purport to do, based on information generated during actual imputation of the process. </a:t>
            </a:r>
          </a:p>
          <a:p>
            <a:pPr algn="just" rtl="0"/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80"/>
            <a:ext cx="8229600" cy="432048"/>
          </a:xfrm>
        </p:spPr>
        <p:txBody>
          <a:bodyPr>
            <a:noAutofit/>
          </a:bodyPr>
          <a:lstStyle/>
          <a:p>
            <a:r>
              <a:rPr lang="en-US" sz="3200" b="1" i="1" u="sng" dirty="0" smtClean="0"/>
              <a:t/>
            </a:r>
            <a:br>
              <a:rPr lang="en-US" sz="3200" b="1" i="1" u="sng" dirty="0" smtClean="0"/>
            </a:br>
            <a:r>
              <a:rPr lang="en-US" sz="3200" b="1" u="sng" dirty="0" smtClean="0">
                <a:solidFill>
                  <a:srgbClr val="FF0000"/>
                </a:solidFill>
              </a:rPr>
              <a:t>D</a:t>
            </a:r>
            <a:r>
              <a:rPr lang="en-US" sz="3200" b="1" u="sng" dirty="0">
                <a:solidFill>
                  <a:srgbClr val="FF0000"/>
                </a:solidFill>
              </a:rPr>
              <a:t>) </a:t>
            </a:r>
            <a:r>
              <a:rPr lang="en-US" sz="3200" b="1" u="sng" dirty="0">
                <a:solidFill>
                  <a:srgbClr val="00B050"/>
                </a:solidFill>
              </a:rPr>
              <a:t>Re</a:t>
            </a:r>
            <a:r>
              <a:rPr lang="en-US" sz="3200" b="1" u="sng" dirty="0">
                <a:solidFill>
                  <a:srgbClr val="FF0000"/>
                </a:solidFill>
              </a:rPr>
              <a:t>validation:</a:t>
            </a:r>
            <a:br>
              <a:rPr lang="en-US" sz="3200" b="1" u="sng" dirty="0">
                <a:solidFill>
                  <a:srgbClr val="FF0000"/>
                </a:solidFill>
              </a:rPr>
            </a:b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264696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sz="3100" b="1" dirty="0" smtClean="0">
                <a:solidFill>
                  <a:srgbClr val="00B050"/>
                </a:solidFill>
              </a:rPr>
              <a:t>It means </a:t>
            </a:r>
            <a:r>
              <a:rPr lang="en-US" sz="3100" u="sng" dirty="0"/>
              <a:t>repeating</a:t>
            </a:r>
            <a:r>
              <a:rPr lang="en-US" sz="3100" dirty="0"/>
              <a:t> the original validation effort or any part of it, and includes investigative review of existing performance data. </a:t>
            </a:r>
            <a:endParaRPr lang="en-US" sz="3100" dirty="0" smtClean="0"/>
          </a:p>
          <a:p>
            <a:pPr algn="just" rtl="0"/>
            <a:r>
              <a:rPr lang="en-US" sz="3100" dirty="0" smtClean="0"/>
              <a:t>This </a:t>
            </a:r>
            <a:r>
              <a:rPr lang="en-US" sz="3100" dirty="0"/>
              <a:t>approach is essential </a:t>
            </a:r>
            <a:r>
              <a:rPr lang="en-US" sz="3100" u="sng" dirty="0"/>
              <a:t>to maintain the validated status </a:t>
            </a:r>
            <a:r>
              <a:rPr lang="en-US" sz="3100" dirty="0"/>
              <a:t>of the plant, equipment, manufacturing processes and computer systems. </a:t>
            </a:r>
            <a:endParaRPr lang="en-US" sz="3100" dirty="0" smtClean="0"/>
          </a:p>
          <a:p>
            <a:pPr algn="just" rtl="0"/>
            <a:endParaRPr lang="en-US" sz="3100" dirty="0"/>
          </a:p>
          <a:p>
            <a:pPr algn="just" rtl="0"/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Possible </a:t>
            </a:r>
            <a:r>
              <a:rPr lang="en-US" sz="3100" b="1" dirty="0">
                <a:solidFill>
                  <a:schemeClr val="accent6">
                    <a:lumMod val="75000"/>
                  </a:schemeClr>
                </a:solidFill>
              </a:rPr>
              <a:t>reasons for starting the revalidation process include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 algn="just" rtl="0"/>
            <a:r>
              <a:rPr lang="en-US" sz="3100" dirty="0" smtClean="0"/>
              <a:t>The </a:t>
            </a:r>
            <a:r>
              <a:rPr lang="en-US" sz="3100" dirty="0"/>
              <a:t>transfer of a product from one plant to </a:t>
            </a:r>
            <a:r>
              <a:rPr lang="en-US" sz="3100" dirty="0" smtClean="0"/>
              <a:t>another.</a:t>
            </a:r>
            <a:endParaRPr lang="en-US" sz="3100" dirty="0"/>
          </a:p>
          <a:p>
            <a:pPr lvl="1" algn="just" rtl="0"/>
            <a:r>
              <a:rPr lang="en-US" sz="3100" dirty="0" smtClean="0"/>
              <a:t>Changes </a:t>
            </a:r>
            <a:r>
              <a:rPr lang="en-US" sz="3100" dirty="0"/>
              <a:t>to the product, the plant, the manufacturing process, the cleaning process, or other changes that could affect product </a:t>
            </a:r>
            <a:r>
              <a:rPr lang="en-US" sz="3100" dirty="0" smtClean="0"/>
              <a:t>quality.</a:t>
            </a:r>
            <a:endParaRPr lang="en-US" sz="3100" dirty="0"/>
          </a:p>
          <a:p>
            <a:pPr lvl="1" algn="just" rtl="0"/>
            <a:r>
              <a:rPr lang="en-US" sz="3100" dirty="0" smtClean="0"/>
              <a:t>The </a:t>
            </a:r>
            <a:r>
              <a:rPr lang="en-US" sz="3100" dirty="0"/>
              <a:t>necessity of periodic checking of the validation </a:t>
            </a:r>
            <a:r>
              <a:rPr lang="en-US" sz="3100" dirty="0" smtClean="0"/>
              <a:t>results.</a:t>
            </a:r>
            <a:endParaRPr lang="en-US" sz="3100" dirty="0"/>
          </a:p>
          <a:p>
            <a:pPr lvl="1" algn="just" rtl="0"/>
            <a:r>
              <a:rPr lang="en-US" sz="3100" dirty="0" smtClean="0"/>
              <a:t>Significant </a:t>
            </a:r>
            <a:r>
              <a:rPr lang="en-US" sz="3100" dirty="0"/>
              <a:t>(usually order of magnitude) increase or decrease in batch size.</a:t>
            </a:r>
          </a:p>
          <a:p>
            <a:pPr lvl="1" algn="just" rtl="0"/>
            <a:r>
              <a:rPr lang="en-US" sz="3100" dirty="0" smtClean="0"/>
              <a:t>Sequential </a:t>
            </a:r>
            <a:r>
              <a:rPr lang="en-US" sz="3100" dirty="0"/>
              <a:t>batches that fail to meet product and process </a:t>
            </a:r>
            <a:r>
              <a:rPr lang="en-US" sz="3100" dirty="0" smtClean="0"/>
              <a:t>specifications.</a:t>
            </a:r>
          </a:p>
          <a:p>
            <a:pPr algn="just" rtl="0"/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3100" b="1" dirty="0">
                <a:solidFill>
                  <a:schemeClr val="accent6">
                    <a:lumMod val="75000"/>
                  </a:schemeClr>
                </a:solidFill>
              </a:rPr>
              <a:t>scope of revalidation procedures depends </a:t>
            </a: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on:</a:t>
            </a:r>
          </a:p>
          <a:p>
            <a:pPr lvl="1" algn="just" rtl="0"/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100" dirty="0"/>
              <a:t>the extent of the </a:t>
            </a:r>
            <a:r>
              <a:rPr lang="en-US" sz="3100" dirty="0" smtClean="0"/>
              <a:t>changes,</a:t>
            </a:r>
          </a:p>
          <a:p>
            <a:pPr lvl="1" algn="just" rtl="0"/>
            <a:r>
              <a:rPr lang="en-US" sz="3100" dirty="0" smtClean="0"/>
              <a:t> </a:t>
            </a:r>
            <a:r>
              <a:rPr lang="en-US" sz="3100" dirty="0"/>
              <a:t>and the effect upon the product.</a:t>
            </a:r>
          </a:p>
          <a:p>
            <a:pPr lvl="1"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Phases Of Process </a:t>
            </a:r>
            <a:r>
              <a:rPr lang="en-US" sz="3200" b="1" dirty="0" smtClean="0">
                <a:solidFill>
                  <a:srgbClr val="FF0000"/>
                </a:solidFill>
              </a:rPr>
              <a:t>Validation: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l" rtl="0"/>
            <a:r>
              <a:rPr lang="en-US" b="1" i="1" dirty="0"/>
              <a:t>Phase </a:t>
            </a:r>
            <a:r>
              <a:rPr lang="en-US" b="1" i="1" dirty="0" smtClean="0"/>
              <a:t>1: </a:t>
            </a:r>
            <a:r>
              <a:rPr lang="en-US" b="1" dirty="0" smtClean="0"/>
              <a:t>Pre-Validation </a:t>
            </a:r>
            <a:r>
              <a:rPr lang="en-US" b="1" dirty="0"/>
              <a:t>Phase or the Qualification </a:t>
            </a:r>
            <a:r>
              <a:rPr lang="en-US" b="1" dirty="0" smtClean="0"/>
              <a:t>Phase.</a:t>
            </a:r>
          </a:p>
          <a:p>
            <a:pPr algn="just" rtl="0"/>
            <a:r>
              <a:rPr lang="en-US" b="1" i="1" dirty="0"/>
              <a:t>Phase </a:t>
            </a:r>
            <a:r>
              <a:rPr lang="en-US" b="1" i="1" dirty="0" smtClean="0"/>
              <a:t>2: </a:t>
            </a:r>
            <a:r>
              <a:rPr lang="en-US" b="1" dirty="0" smtClean="0"/>
              <a:t>Process </a:t>
            </a:r>
            <a:r>
              <a:rPr lang="en-US" b="1" dirty="0"/>
              <a:t>Validation Phase (Process Qualification phase</a:t>
            </a:r>
            <a:r>
              <a:rPr lang="en-US" b="1" dirty="0" smtClean="0"/>
              <a:t>).</a:t>
            </a:r>
          </a:p>
          <a:p>
            <a:pPr algn="just" rtl="0"/>
            <a:r>
              <a:rPr lang="en-US" b="1" i="1" dirty="0"/>
              <a:t>Phase </a:t>
            </a:r>
            <a:r>
              <a:rPr lang="en-US" b="1" i="1" dirty="0" smtClean="0"/>
              <a:t>3: </a:t>
            </a:r>
            <a:r>
              <a:rPr lang="en-US" b="1" dirty="0" smtClean="0"/>
              <a:t>Validation </a:t>
            </a:r>
            <a:r>
              <a:rPr lang="en-US" b="1" dirty="0"/>
              <a:t>Maintenance </a:t>
            </a:r>
            <a:r>
              <a:rPr lang="en-US" b="1" dirty="0" smtClean="0"/>
              <a:t>Phase.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70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519"/>
            <a:ext cx="8892480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b="1" i="1" dirty="0">
                <a:solidFill>
                  <a:srgbClr val="00B050"/>
                </a:solidFill>
              </a:rPr>
              <a:t>Phase </a:t>
            </a:r>
            <a:r>
              <a:rPr lang="en-US" sz="3600" b="1" i="1" dirty="0" smtClean="0">
                <a:solidFill>
                  <a:srgbClr val="00B050"/>
                </a:solidFill>
              </a:rPr>
              <a:t>1: </a:t>
            </a:r>
            <a:r>
              <a:rPr lang="en-US" sz="3600" b="1" dirty="0" smtClean="0">
                <a:solidFill>
                  <a:srgbClr val="00B050"/>
                </a:solidFill>
              </a:rPr>
              <a:t>Pre-Validation </a:t>
            </a:r>
            <a:r>
              <a:rPr lang="en-US" sz="3600" b="1" dirty="0">
                <a:solidFill>
                  <a:srgbClr val="00B050"/>
                </a:solidFill>
              </a:rPr>
              <a:t>Phase </a:t>
            </a:r>
            <a:r>
              <a:rPr lang="en-US" sz="3600" b="1" dirty="0" smtClean="0">
                <a:solidFill>
                  <a:srgbClr val="00B050"/>
                </a:solidFill>
              </a:rPr>
              <a:t/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or </a:t>
            </a:r>
            <a:r>
              <a:rPr lang="en-US" sz="3600" b="1" dirty="0">
                <a:solidFill>
                  <a:srgbClr val="00B050"/>
                </a:solidFill>
              </a:rPr>
              <a:t>the Qualification Phase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u="sng" dirty="0" smtClean="0"/>
              <a:t>It </a:t>
            </a:r>
            <a:r>
              <a:rPr lang="en-US" u="sng" dirty="0"/>
              <a:t>covers all activities relating to product </a:t>
            </a:r>
            <a:endParaRPr lang="en-US" u="sng" dirty="0" smtClean="0"/>
          </a:p>
          <a:p>
            <a:pPr lvl="1" algn="just" rtl="0"/>
            <a:r>
              <a:rPr lang="en-US" dirty="0" smtClean="0"/>
              <a:t>research and development</a:t>
            </a:r>
            <a:r>
              <a:rPr lang="en-US" dirty="0"/>
              <a:t>, </a:t>
            </a:r>
            <a:endParaRPr lang="en-US" dirty="0" smtClean="0"/>
          </a:p>
          <a:p>
            <a:pPr lvl="1" algn="just" rtl="0"/>
            <a:r>
              <a:rPr lang="en-US" dirty="0" smtClean="0"/>
              <a:t>formulation,</a:t>
            </a:r>
          </a:p>
          <a:p>
            <a:pPr lvl="1" algn="just" rtl="0"/>
            <a:r>
              <a:rPr lang="en-US" dirty="0" smtClean="0"/>
              <a:t>pilot </a:t>
            </a:r>
            <a:r>
              <a:rPr lang="en-US" dirty="0"/>
              <a:t>batch studies, </a:t>
            </a:r>
            <a:endParaRPr lang="en-US" dirty="0" smtClean="0"/>
          </a:p>
          <a:p>
            <a:pPr lvl="1" algn="just" rtl="0"/>
            <a:r>
              <a:rPr lang="en-US" dirty="0" smtClean="0"/>
              <a:t>scale-up </a:t>
            </a:r>
            <a:r>
              <a:rPr lang="en-US" dirty="0"/>
              <a:t>studies, </a:t>
            </a:r>
            <a:endParaRPr lang="en-US" dirty="0" smtClean="0"/>
          </a:p>
          <a:p>
            <a:pPr lvl="1" algn="just" rtl="0"/>
            <a:r>
              <a:rPr lang="en-US" dirty="0" smtClean="0"/>
              <a:t>transfer </a:t>
            </a:r>
            <a:r>
              <a:rPr lang="en-US" dirty="0"/>
              <a:t>of technology to commercial scale batches</a:t>
            </a:r>
            <a:r>
              <a:rPr lang="en-US" dirty="0" smtClean="0"/>
              <a:t>,</a:t>
            </a:r>
          </a:p>
          <a:p>
            <a:pPr lvl="1" algn="just" rtl="0"/>
            <a:r>
              <a:rPr lang="en-US" dirty="0" smtClean="0"/>
              <a:t> </a:t>
            </a:r>
            <a:r>
              <a:rPr lang="en-US" dirty="0"/>
              <a:t>establishing stability conditions, </a:t>
            </a:r>
            <a:endParaRPr lang="en-US" dirty="0" smtClean="0"/>
          </a:p>
          <a:p>
            <a:pPr lvl="1" algn="just" rtl="0"/>
            <a:r>
              <a:rPr lang="en-US" dirty="0" smtClean="0"/>
              <a:t>storage </a:t>
            </a:r>
            <a:r>
              <a:rPr lang="en-US" dirty="0"/>
              <a:t>and handling of in-process and finished dosage forms, </a:t>
            </a:r>
            <a:endParaRPr lang="en-US" dirty="0" smtClean="0"/>
          </a:p>
          <a:p>
            <a:pPr lvl="1" algn="just" rtl="0"/>
            <a:r>
              <a:rPr lang="en-US" dirty="0" smtClean="0"/>
              <a:t>equipment </a:t>
            </a:r>
            <a:r>
              <a:rPr lang="en-US" dirty="0"/>
              <a:t>qualification, </a:t>
            </a:r>
            <a:endParaRPr lang="en-US" dirty="0" smtClean="0"/>
          </a:p>
          <a:p>
            <a:pPr lvl="1" algn="just" rtl="0"/>
            <a:r>
              <a:rPr lang="en-US" dirty="0" smtClean="0"/>
              <a:t>installation </a:t>
            </a:r>
            <a:r>
              <a:rPr lang="en-US" dirty="0"/>
              <a:t>qualification, </a:t>
            </a:r>
            <a:endParaRPr lang="en-US" dirty="0" smtClean="0"/>
          </a:p>
          <a:p>
            <a:pPr lvl="1" algn="just" rtl="0"/>
            <a:r>
              <a:rPr lang="en-US" dirty="0" smtClean="0"/>
              <a:t>master </a:t>
            </a:r>
            <a:r>
              <a:rPr lang="en-US" dirty="0"/>
              <a:t>production documents, </a:t>
            </a:r>
            <a:endParaRPr lang="en-US" dirty="0" smtClean="0"/>
          </a:p>
          <a:p>
            <a:pPr lvl="1" algn="just" rtl="0"/>
            <a:r>
              <a:rPr lang="en-US" dirty="0" smtClean="0"/>
              <a:t>operational </a:t>
            </a:r>
            <a:r>
              <a:rPr lang="en-US" dirty="0"/>
              <a:t>qualification, </a:t>
            </a:r>
            <a:endParaRPr lang="en-US" dirty="0" smtClean="0"/>
          </a:p>
          <a:p>
            <a:pPr lvl="1" algn="just" rtl="0"/>
            <a:r>
              <a:rPr lang="en-US" dirty="0" smtClean="0"/>
              <a:t>process </a:t>
            </a:r>
            <a:r>
              <a:rPr lang="en-US" dirty="0"/>
              <a:t>capability.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85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i="1" dirty="0">
                <a:solidFill>
                  <a:srgbClr val="00B050"/>
                </a:solidFill>
              </a:rPr>
              <a:t>Phase 2: </a:t>
            </a:r>
            <a:r>
              <a:rPr lang="en-US" sz="3200" b="1" dirty="0">
                <a:solidFill>
                  <a:srgbClr val="00B050"/>
                </a:solidFill>
              </a:rPr>
              <a:t>Process Validation </a:t>
            </a:r>
            <a:r>
              <a:rPr lang="en-US" sz="3200" b="1" dirty="0" smtClean="0">
                <a:solidFill>
                  <a:srgbClr val="00B050"/>
                </a:solidFill>
              </a:rPr>
              <a:t>Phase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(Process Qualification phase)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 smtClean="0"/>
              <a:t>It designed </a:t>
            </a:r>
            <a:r>
              <a:rPr lang="en-US" dirty="0"/>
              <a:t>to verify </a:t>
            </a:r>
            <a:r>
              <a:rPr lang="en-US" dirty="0" smtClean="0"/>
              <a:t>that:</a:t>
            </a:r>
          </a:p>
          <a:p>
            <a:pPr algn="just" rtl="0"/>
            <a:r>
              <a:rPr lang="en-US" dirty="0" smtClean="0"/>
              <a:t>all </a:t>
            </a:r>
            <a:r>
              <a:rPr lang="en-US" dirty="0"/>
              <a:t>established </a:t>
            </a:r>
            <a:r>
              <a:rPr lang="en-US" u="sng" dirty="0"/>
              <a:t>limits</a:t>
            </a:r>
            <a:r>
              <a:rPr lang="en-US" dirty="0"/>
              <a:t> of the critical process parameters are </a:t>
            </a:r>
            <a:r>
              <a:rPr lang="en-US" dirty="0" smtClean="0"/>
              <a:t>valid, </a:t>
            </a:r>
          </a:p>
          <a:p>
            <a:pPr algn="just" rtl="0"/>
            <a:r>
              <a:rPr lang="en-US" dirty="0" smtClean="0"/>
              <a:t>and </a:t>
            </a:r>
            <a:r>
              <a:rPr lang="en-US" dirty="0"/>
              <a:t>that satisfactory products can be produced even under the </a:t>
            </a:r>
            <a:r>
              <a:rPr lang="en-US" u="sng" dirty="0"/>
              <a:t>“worst case” </a:t>
            </a:r>
            <a:r>
              <a:rPr lang="en-US" dirty="0"/>
              <a:t>conditions.</a:t>
            </a:r>
          </a:p>
          <a:p>
            <a:pPr algn="l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905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200" b="1" i="1" dirty="0">
                <a:solidFill>
                  <a:srgbClr val="00B050"/>
                </a:solidFill>
              </a:rPr>
              <a:t>Phase 3: </a:t>
            </a:r>
            <a:r>
              <a:rPr lang="en-US" sz="3200" b="1" dirty="0">
                <a:solidFill>
                  <a:srgbClr val="00B050"/>
                </a:solidFill>
              </a:rPr>
              <a:t>Validation </a:t>
            </a:r>
            <a:r>
              <a:rPr lang="en-US" sz="3200" b="1" u="sng" dirty="0">
                <a:solidFill>
                  <a:srgbClr val="00B050"/>
                </a:solidFill>
              </a:rPr>
              <a:t>Maintenance Phase</a:t>
            </a:r>
            <a:r>
              <a:rPr lang="en-US" sz="3200" u="sng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Phase 3 requiring </a:t>
            </a:r>
            <a:r>
              <a:rPr lang="en-US" dirty="0"/>
              <a:t>frequent </a:t>
            </a:r>
            <a:r>
              <a:rPr lang="en-US" u="sng" dirty="0"/>
              <a:t>review</a:t>
            </a:r>
            <a:r>
              <a:rPr lang="en-US" dirty="0"/>
              <a:t> of all process related documents, including validation audit reports to assure that there have been no changes, deviations, failures, modifications to the production process, and that all </a:t>
            </a:r>
            <a:r>
              <a:rPr lang="en-US" u="sng" dirty="0">
                <a:hlinkClick r:id="rId2" tooltip="SOPs (standard operating procedures)"/>
              </a:rPr>
              <a:t>SOPs</a:t>
            </a:r>
            <a:r>
              <a:rPr lang="en-US" dirty="0"/>
              <a:t> have been followed, including Change Control procedures. </a:t>
            </a:r>
            <a:endParaRPr lang="en-US" dirty="0" smtClean="0"/>
          </a:p>
          <a:p>
            <a:pPr algn="just" rtl="0"/>
            <a:r>
              <a:rPr lang="en-US" dirty="0" smtClean="0"/>
              <a:t>At </a:t>
            </a:r>
            <a:r>
              <a:rPr lang="en-US" dirty="0"/>
              <a:t>this stage the validation team also assures that there have been no changes/ deviations that should have resulted in requalification and </a:t>
            </a:r>
            <a:r>
              <a:rPr lang="en-US" dirty="0" smtClean="0"/>
              <a:t>revalidation.</a:t>
            </a:r>
            <a:endParaRPr lang="en-US" dirty="0"/>
          </a:p>
          <a:p>
            <a:pPr algn="just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107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Validation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tandard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peration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rocedure (SOP)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0"/>
            <a:r>
              <a:rPr lang="en-US" dirty="0" smtClean="0"/>
              <a:t>A SOP contains </a:t>
            </a:r>
            <a:r>
              <a:rPr lang="en-US" u="sng" dirty="0" smtClean="0"/>
              <a:t>instructions</a:t>
            </a:r>
            <a:r>
              <a:rPr lang="en-US" dirty="0" smtClean="0"/>
              <a:t> having the force of a directive, covering those features of operations that lend themselves to a definite or standardized procedure without loss of effectiveness. </a:t>
            </a:r>
          </a:p>
          <a:p>
            <a:pPr algn="just" rtl="0"/>
            <a:r>
              <a:rPr lang="en-US" dirty="0"/>
              <a:t>SOP can </a:t>
            </a:r>
            <a:r>
              <a:rPr lang="en-US" dirty="0" smtClean="0"/>
              <a:t>be effective catalysts to drive:</a:t>
            </a:r>
          </a:p>
          <a:p>
            <a:pPr lvl="1" algn="just" rtl="0"/>
            <a:r>
              <a:rPr lang="en-US" dirty="0" smtClean="0"/>
              <a:t> performance improvement,</a:t>
            </a:r>
          </a:p>
          <a:p>
            <a:pPr lvl="1" algn="just" rtl="0"/>
            <a:r>
              <a:rPr lang="en-US" dirty="0" smtClean="0"/>
              <a:t> and improving organizational and operational results. </a:t>
            </a:r>
          </a:p>
          <a:p>
            <a:pPr algn="just" rtl="0"/>
            <a:r>
              <a:rPr lang="en-US" dirty="0" smtClean="0"/>
              <a:t>They assure that processes and manufacture </a:t>
            </a:r>
            <a:r>
              <a:rPr lang="en-US" u="sng" dirty="0" smtClean="0"/>
              <a:t>will be done in a similar</a:t>
            </a:r>
            <a:r>
              <a:rPr lang="en-US" dirty="0" smtClean="0"/>
              <a:t> way and lead always to the expected quality of product. </a:t>
            </a:r>
          </a:p>
          <a:p>
            <a:pPr algn="just" rtl="0"/>
            <a:r>
              <a:rPr lang="en-US" dirty="0" smtClean="0"/>
              <a:t>SOPs must be followed by </a:t>
            </a:r>
            <a:r>
              <a:rPr lang="en-US" u="sng" dirty="0" smtClean="0"/>
              <a:t>operators</a:t>
            </a:r>
            <a:r>
              <a:rPr lang="en-US" dirty="0" smtClean="0"/>
              <a:t> performing the manufacture and the testing of drugs.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06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presence of these quality documents is essential when regulatory inspections (e.g. FDA) take place since </a:t>
            </a:r>
            <a:r>
              <a:rPr lang="en-US" dirty="0" smtClean="0">
                <a:solidFill>
                  <a:srgbClr val="FF0000"/>
                </a:solidFill>
              </a:rPr>
              <a:t>the most frequent reported deficiencies during inspections are </a:t>
            </a:r>
            <a:r>
              <a:rPr lang="en-US" u="sng" dirty="0" smtClean="0"/>
              <a:t>the lack of written SOPs and/or the failure to adhere to them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The risk of GMP non-compliance is high </a:t>
            </a:r>
            <a:r>
              <a:rPr lang="en-US" dirty="0" smtClean="0"/>
              <a:t>at organizations with a </a:t>
            </a:r>
            <a:r>
              <a:rPr lang="en-US" u="sng" dirty="0" smtClean="0"/>
              <a:t>poor availability of specific SOPs </a:t>
            </a:r>
            <a:r>
              <a:rPr lang="en-US" dirty="0" smtClean="0"/>
              <a:t>and also if at all they are available the staff or the people for whom they were written </a:t>
            </a:r>
            <a:r>
              <a:rPr lang="en-US" u="sng" dirty="0" smtClean="0"/>
              <a:t>are not either following them</a:t>
            </a:r>
            <a:r>
              <a:rPr lang="en-US" dirty="0" smtClean="0"/>
              <a:t>. </a:t>
            </a:r>
            <a:endParaRPr lang="en-US" dirty="0"/>
          </a:p>
          <a:p>
            <a:pPr algn="l" rtl="0"/>
            <a:r>
              <a:rPr lang="en-US" dirty="0" smtClean="0"/>
              <a:t>It therefore becomes very important for </a:t>
            </a:r>
            <a:r>
              <a:rPr lang="en-US" dirty="0" smtClean="0">
                <a:solidFill>
                  <a:srgbClr val="00B050"/>
                </a:solidFill>
              </a:rPr>
              <a:t>the personnel to be trained on these SOPs</a:t>
            </a:r>
            <a:r>
              <a:rPr lang="en-US" dirty="0" smtClean="0"/>
              <a:t> so that they are actually aware of why and how SOPs can play important role in fulfilling the specific regulatory requirements from WHO, FDA, or other national health authorities.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tandard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peration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rocedure (SOP)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75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A minimum set of Standard Operation / Operating Procedure should be available in </a:t>
            </a:r>
            <a:r>
              <a:rPr lang="en-US" sz="2800" dirty="0" smtClean="0">
                <a:solidFill>
                  <a:srgbClr val="00B050"/>
                </a:solidFill>
              </a:rPr>
              <a:t>CGMP </a:t>
            </a:r>
            <a:r>
              <a:rPr lang="en-US" sz="2800" dirty="0">
                <a:solidFill>
                  <a:srgbClr val="00B050"/>
                </a:solidFill>
              </a:rPr>
              <a:t>manufacturing areas for the following systems: </a:t>
            </a:r>
            <a:br>
              <a:rPr lang="en-US" sz="2800" dirty="0">
                <a:solidFill>
                  <a:srgbClr val="00B050"/>
                </a:solidFill>
              </a:rPr>
            </a:b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SOP for quality management </a:t>
            </a:r>
            <a:endParaRPr lang="en-US" dirty="0"/>
          </a:p>
          <a:p>
            <a:pPr algn="l" rtl="0"/>
            <a:r>
              <a:rPr lang="en-US" dirty="0" smtClean="0"/>
              <a:t>SOP for deviation and change control </a:t>
            </a:r>
          </a:p>
          <a:p>
            <a:pPr algn="l" rtl="0"/>
            <a:r>
              <a:rPr lang="en-US" dirty="0" smtClean="0"/>
              <a:t>SOP for training and organization </a:t>
            </a:r>
          </a:p>
          <a:p>
            <a:pPr algn="l" rtl="0"/>
            <a:r>
              <a:rPr lang="en-US" dirty="0" smtClean="0"/>
              <a:t>SOP for complaints </a:t>
            </a:r>
            <a:endParaRPr lang="en-US" dirty="0"/>
          </a:p>
          <a:p>
            <a:pPr algn="l" rtl="0"/>
            <a:r>
              <a:rPr lang="en-US" dirty="0" smtClean="0"/>
              <a:t>SOP for Recalls </a:t>
            </a:r>
          </a:p>
          <a:p>
            <a:pPr algn="l" rtl="0"/>
            <a:r>
              <a:rPr lang="en-US" dirty="0" smtClean="0"/>
              <a:t>SOP for preventive maintenance </a:t>
            </a:r>
            <a:endParaRPr lang="en-US" dirty="0"/>
          </a:p>
          <a:p>
            <a:pPr algn="l" rtl="0"/>
            <a:r>
              <a:rPr lang="en-US" dirty="0" smtClean="0"/>
              <a:t>SOP for the release of raw materials and finished goods </a:t>
            </a:r>
          </a:p>
          <a:p>
            <a:pPr algn="l" rtl="0"/>
            <a:r>
              <a:rPr lang="en-US" dirty="0" smtClean="0"/>
              <a:t>SOP for out of specification results </a:t>
            </a:r>
          </a:p>
          <a:p>
            <a:pPr algn="l" rtl="0"/>
            <a:r>
              <a:rPr lang="en-US" dirty="0" smtClean="0"/>
              <a:t>SOP for environmental monitoring </a:t>
            </a:r>
          </a:p>
          <a:p>
            <a:pPr algn="l" rtl="0"/>
            <a:r>
              <a:rPr lang="en-US" dirty="0" smtClean="0"/>
              <a:t>SOP for material management and goods receipt </a:t>
            </a:r>
          </a:p>
          <a:p>
            <a:pPr algn="l" rtl="0"/>
            <a:r>
              <a:rPr lang="en-US" dirty="0" smtClean="0"/>
              <a:t>SOP for pest control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1896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04867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SOP for QC testing </a:t>
            </a:r>
          </a:p>
          <a:p>
            <a:pPr algn="l" rtl="0"/>
            <a:r>
              <a:rPr lang="en-US" dirty="0" smtClean="0"/>
              <a:t>SOP for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rocess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ontrol (IPC) testing </a:t>
            </a:r>
          </a:p>
          <a:p>
            <a:pPr algn="l" rtl="0"/>
            <a:r>
              <a:rPr lang="en-US" dirty="0" smtClean="0"/>
              <a:t>SOP for document management </a:t>
            </a:r>
          </a:p>
          <a:p>
            <a:pPr algn="l" rtl="0"/>
            <a:r>
              <a:rPr lang="en-US" dirty="0" smtClean="0"/>
              <a:t>SOP for the creation of SOPs </a:t>
            </a:r>
          </a:p>
          <a:p>
            <a:pPr algn="l" rtl="0"/>
            <a:r>
              <a:rPr lang="en-US" dirty="0" smtClean="0"/>
              <a:t>SOP for corrective and preventive actions </a:t>
            </a:r>
          </a:p>
          <a:p>
            <a:pPr algn="l" rtl="0"/>
            <a:r>
              <a:rPr lang="en-US" dirty="0" smtClean="0"/>
              <a:t>SOP for format and content of batch records </a:t>
            </a:r>
          </a:p>
          <a:p>
            <a:pPr algn="l" rtl="0"/>
            <a:r>
              <a:rPr lang="en-US" dirty="0" smtClean="0"/>
              <a:t>SOP for qualification and validation </a:t>
            </a:r>
          </a:p>
          <a:p>
            <a:pPr algn="l" rtl="0"/>
            <a:r>
              <a:rPr lang="en-US" dirty="0" smtClean="0"/>
              <a:t>SOP for setting up product specifications </a:t>
            </a:r>
          </a:p>
          <a:p>
            <a:pPr algn="l" rtl="0"/>
            <a:r>
              <a:rPr lang="en-US" dirty="0" smtClean="0"/>
              <a:t>SOP for supplier qualification </a:t>
            </a:r>
            <a:endParaRPr lang="en-US" dirty="0"/>
          </a:p>
          <a:p>
            <a:pPr algn="l" rtl="0"/>
            <a:r>
              <a:rPr lang="en-US" dirty="0" smtClean="0"/>
              <a:t>SOP for internal audit or the self inspection program </a:t>
            </a:r>
          </a:p>
          <a:p>
            <a:pPr algn="l" rtl="0"/>
            <a:r>
              <a:rPr lang="en-US" dirty="0" smtClean="0"/>
              <a:t>SOP for lot numbering process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019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Validation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 it is </a:t>
            </a:r>
            <a:r>
              <a:rPr lang="en-US" dirty="0"/>
              <a:t>the documented act of demonstrating that a procedure, process, and activity will consistently lead to the expected results. </a:t>
            </a:r>
            <a:endParaRPr lang="en-US" dirty="0" smtClean="0"/>
          </a:p>
          <a:p>
            <a:pPr algn="just" rtl="0"/>
            <a:r>
              <a:rPr lang="en-US" dirty="0" smtClean="0"/>
              <a:t>It </a:t>
            </a:r>
            <a:r>
              <a:rPr lang="en-US" dirty="0"/>
              <a:t>often includes the qualification of systems and equipment. </a:t>
            </a:r>
            <a:endParaRPr lang="en-US" dirty="0" smtClean="0"/>
          </a:p>
          <a:p>
            <a:pPr algn="just" rtl="0"/>
            <a:r>
              <a:rPr lang="en-US" dirty="0" smtClean="0"/>
              <a:t>It </a:t>
            </a:r>
            <a:r>
              <a:rPr lang="en-US" dirty="0"/>
              <a:t>is a requirement for </a:t>
            </a:r>
            <a:r>
              <a:rPr lang="en-US" dirty="0" smtClean="0"/>
              <a:t>CGMP </a:t>
            </a:r>
            <a:r>
              <a:rPr lang="en-US" dirty="0"/>
              <a:t>and other regulatory requirements.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>
                <a:solidFill>
                  <a:srgbClr val="FF0000"/>
                </a:solidFill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</a:rPr>
              <a:t>he </a:t>
            </a:r>
            <a:r>
              <a:rPr lang="en-US" sz="3200" b="1" dirty="0">
                <a:solidFill>
                  <a:srgbClr val="FF0000"/>
                </a:solidFill>
              </a:rPr>
              <a:t>field of validation is divided into a number of </a:t>
            </a:r>
            <a:r>
              <a:rPr lang="en-US" sz="3200" b="1" dirty="0" smtClean="0">
                <a:solidFill>
                  <a:srgbClr val="FF0000"/>
                </a:solidFill>
              </a:rPr>
              <a:t>subsections </a:t>
            </a:r>
            <a:r>
              <a:rPr lang="en-US" sz="3200" b="1" dirty="0">
                <a:solidFill>
                  <a:srgbClr val="FF0000"/>
                </a:solidFill>
              </a:rPr>
              <a:t>including the </a:t>
            </a:r>
            <a:r>
              <a:rPr lang="en-US" sz="3200" b="1" dirty="0" smtClean="0">
                <a:solidFill>
                  <a:srgbClr val="FF0000"/>
                </a:solidFill>
              </a:rPr>
              <a:t>following: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41987"/>
          </a:xfrm>
        </p:spPr>
        <p:txBody>
          <a:bodyPr/>
          <a:lstStyle/>
          <a:p>
            <a:pPr lvl="0" algn="just" rtl="0"/>
            <a:r>
              <a:rPr lang="en-US" b="1" dirty="0" smtClean="0"/>
              <a:t>Process </a:t>
            </a:r>
            <a:r>
              <a:rPr lang="en-US" b="1" dirty="0" smtClean="0"/>
              <a:t>Validation.</a:t>
            </a:r>
            <a:endParaRPr lang="en-US" b="1" dirty="0"/>
          </a:p>
          <a:p>
            <a:pPr lvl="0" algn="just" rtl="0"/>
            <a:r>
              <a:rPr lang="en-US" dirty="0"/>
              <a:t>Analytical Method </a:t>
            </a:r>
            <a:r>
              <a:rPr lang="en-US" dirty="0" smtClean="0"/>
              <a:t>Validation.</a:t>
            </a:r>
            <a:endParaRPr lang="en-US" dirty="0"/>
          </a:p>
          <a:p>
            <a:pPr lvl="0" algn="just" rtl="0"/>
            <a:r>
              <a:rPr lang="en-US" dirty="0"/>
              <a:t>Computer System </a:t>
            </a:r>
            <a:r>
              <a:rPr lang="en-US" dirty="0" smtClean="0"/>
              <a:t>Validation.</a:t>
            </a:r>
            <a:endParaRPr lang="en-US" dirty="0" smtClean="0"/>
          </a:p>
          <a:p>
            <a:pPr algn="just" rtl="0"/>
            <a:r>
              <a:rPr lang="en-US" dirty="0"/>
              <a:t>Cleaning </a:t>
            </a:r>
            <a:r>
              <a:rPr lang="en-US" dirty="0" smtClean="0"/>
              <a:t>Validation.</a:t>
            </a:r>
            <a:endParaRPr lang="en-US" dirty="0"/>
          </a:p>
          <a:p>
            <a:pPr lvl="0" algn="just" rtl="0"/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1354162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</a:rPr>
              <a:t>Similarly, </a:t>
            </a:r>
            <a:r>
              <a:rPr lang="en-US" sz="2400" b="1" u="sng" dirty="0">
                <a:solidFill>
                  <a:srgbClr val="FF0000"/>
                </a:solidFill>
              </a:rPr>
              <a:t>the activity of qualifying systems and </a:t>
            </a:r>
            <a:r>
              <a:rPr lang="en-US" sz="2400" b="1" u="sng" dirty="0" smtClean="0">
                <a:solidFill>
                  <a:srgbClr val="FF0000"/>
                </a:solidFill>
              </a:rPr>
              <a:t>equipment (elements of validation) </a:t>
            </a:r>
            <a:r>
              <a:rPr lang="en-US" sz="2400" b="1" dirty="0">
                <a:solidFill>
                  <a:srgbClr val="FF0000"/>
                </a:solidFill>
              </a:rPr>
              <a:t>is divided into a number of subsections including the following:</a:t>
            </a:r>
            <a:br>
              <a:rPr lang="en-US" sz="2400" b="1" dirty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Design qualification (DQ)</a:t>
            </a:r>
          </a:p>
          <a:p>
            <a:pPr algn="just" rtl="0"/>
            <a:r>
              <a:rPr lang="en-US" dirty="0"/>
              <a:t>Component qualification (CQ)</a:t>
            </a:r>
          </a:p>
          <a:p>
            <a:pPr algn="just" rtl="0"/>
            <a:r>
              <a:rPr lang="en-US" dirty="0"/>
              <a:t>Installation qualification (IQ)</a:t>
            </a:r>
          </a:p>
          <a:p>
            <a:pPr algn="just" rtl="0"/>
            <a:r>
              <a:rPr lang="en-US" dirty="0"/>
              <a:t>Operational qualification (OQ)</a:t>
            </a:r>
          </a:p>
          <a:p>
            <a:pPr algn="just" rtl="0"/>
            <a:r>
              <a:rPr lang="en-US" dirty="0"/>
              <a:t>Performance qualification (PQ</a:t>
            </a:r>
            <a:r>
              <a:rPr lang="en-US" dirty="0" smtClean="0"/>
              <a:t>)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</a:rPr>
              <a:t>The pharmaceutical industries are concerned about validation because of the following </a:t>
            </a:r>
            <a:r>
              <a:rPr lang="en-US" dirty="0" smtClean="0">
                <a:solidFill>
                  <a:srgbClr val="FF0000"/>
                </a:solidFill>
              </a:rPr>
              <a:t>reasons: </a:t>
            </a:r>
            <a:endParaRPr lang="en-US" dirty="0">
              <a:solidFill>
                <a:srgbClr val="FF0000"/>
              </a:solidFill>
            </a:endParaRPr>
          </a:p>
          <a:p>
            <a:pPr lvl="0" algn="just" rtl="0"/>
            <a:r>
              <a:rPr lang="en-US" dirty="0"/>
              <a:t>Assurance of </a:t>
            </a:r>
            <a:r>
              <a:rPr lang="en-US" dirty="0" smtClean="0"/>
              <a:t>quality.</a:t>
            </a:r>
            <a:endParaRPr lang="en-US" dirty="0"/>
          </a:p>
          <a:p>
            <a:pPr lvl="0" algn="just" rtl="0"/>
            <a:r>
              <a:rPr lang="en-US" dirty="0"/>
              <a:t>Cost </a:t>
            </a:r>
            <a:r>
              <a:rPr lang="en-US" dirty="0" smtClean="0"/>
              <a:t>reduction.</a:t>
            </a:r>
            <a:endParaRPr lang="en-US" dirty="0"/>
          </a:p>
          <a:p>
            <a:pPr lvl="0" algn="just" rtl="0"/>
            <a:r>
              <a:rPr lang="en-US" dirty="0"/>
              <a:t> Government </a:t>
            </a:r>
            <a:r>
              <a:rPr lang="en-US" dirty="0" smtClean="0"/>
              <a:t>regulation.</a:t>
            </a:r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en-US" sz="2600" b="1" u="sng" dirty="0">
                <a:solidFill>
                  <a:srgbClr val="00B050"/>
                </a:solidFill>
              </a:rPr>
              <a:t>The </a:t>
            </a:r>
            <a:r>
              <a:rPr lang="en-US" sz="2600" b="1" u="sng" dirty="0" smtClean="0">
                <a:solidFill>
                  <a:srgbClr val="00B050"/>
                </a:solidFill>
              </a:rPr>
              <a:t>validation working </a:t>
            </a:r>
            <a:r>
              <a:rPr lang="en-US" sz="2600" b="1" u="sng" dirty="0">
                <a:solidFill>
                  <a:srgbClr val="00B050"/>
                </a:solidFill>
              </a:rPr>
              <a:t>party </a:t>
            </a:r>
            <a:r>
              <a:rPr lang="en-US" sz="2600" b="1" dirty="0">
                <a:solidFill>
                  <a:srgbClr val="00B050"/>
                </a:solidFill>
              </a:rPr>
              <a:t>would usually include the following </a:t>
            </a:r>
            <a:r>
              <a:rPr lang="en-US" sz="2600" b="1" u="sng" dirty="0">
                <a:solidFill>
                  <a:srgbClr val="00B050"/>
                </a:solidFill>
              </a:rPr>
              <a:t>staff members</a:t>
            </a:r>
            <a:r>
              <a:rPr lang="en-US" sz="2600" b="1" dirty="0">
                <a:solidFill>
                  <a:srgbClr val="00B050"/>
                </a:solidFill>
              </a:rPr>
              <a:t>, preferably those with a good insight into the company's operation:</a:t>
            </a:r>
            <a:br>
              <a:rPr lang="en-US" sz="2600" b="1" dirty="0">
                <a:solidFill>
                  <a:srgbClr val="00B050"/>
                </a:solidFill>
              </a:rPr>
            </a:b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 rtl="0"/>
            <a:r>
              <a:rPr lang="en-US" b="1" dirty="0"/>
              <a:t>Production Manager :</a:t>
            </a:r>
          </a:p>
          <a:p>
            <a:pPr marL="0" indent="0" algn="just" rtl="0">
              <a:buNone/>
            </a:pPr>
            <a:r>
              <a:rPr lang="en-US" dirty="0" smtClean="0"/>
              <a:t>Responsible </a:t>
            </a:r>
            <a:r>
              <a:rPr lang="en-US" dirty="0"/>
              <a:t>for manufacturing of batches and review of protocol and report. </a:t>
            </a:r>
          </a:p>
          <a:p>
            <a:pPr algn="just" rtl="0"/>
            <a:r>
              <a:rPr lang="en-US" b="1" dirty="0"/>
              <a:t>Manager QC 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 algn="just" rtl="0">
              <a:buNone/>
            </a:pPr>
            <a:r>
              <a:rPr lang="en-US" dirty="0"/>
              <a:t>Responsible   for   analysis   of   samples </a:t>
            </a:r>
            <a:r>
              <a:rPr lang="en-US" dirty="0" smtClean="0"/>
              <a:t>collected. </a:t>
            </a:r>
            <a:endParaRPr lang="en-US" dirty="0"/>
          </a:p>
          <a:p>
            <a:pPr algn="just" rtl="0"/>
            <a:r>
              <a:rPr lang="en-US" b="1" dirty="0" smtClean="0"/>
              <a:t>Executive QC:</a:t>
            </a:r>
          </a:p>
          <a:p>
            <a:pPr marL="0" indent="0" algn="just" rtl="0">
              <a:buNone/>
            </a:pPr>
            <a:r>
              <a:rPr lang="en-US" dirty="0" smtClean="0"/>
              <a:t>Responsible for samples collection and submission to QC. </a:t>
            </a:r>
          </a:p>
          <a:p>
            <a:pPr algn="just" rtl="0"/>
            <a:r>
              <a:rPr lang="en-US" b="1" dirty="0" smtClean="0"/>
              <a:t>Manager Maintenance: </a:t>
            </a:r>
            <a:endParaRPr lang="en-US" b="1" dirty="0"/>
          </a:p>
          <a:p>
            <a:pPr marL="0" indent="0" algn="just" rtl="0">
              <a:buNone/>
            </a:pPr>
            <a:r>
              <a:rPr lang="en-US" dirty="0"/>
              <a:t>Providing     utilities     and     engineering  support </a:t>
            </a:r>
            <a:r>
              <a:rPr lang="en-US" dirty="0" smtClean="0"/>
              <a:t>.</a:t>
            </a:r>
            <a:endParaRPr lang="en-US" dirty="0"/>
          </a:p>
          <a:p>
            <a:pPr algn="just" rtl="0"/>
            <a:r>
              <a:rPr lang="en-US" b="1" dirty="0"/>
              <a:t>Executive Production 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 algn="just" rtl="0">
              <a:buNone/>
            </a:pPr>
            <a:r>
              <a:rPr lang="en-US" dirty="0"/>
              <a:t>Responsible for preparation of protocol and manufacturing of validation batches </a:t>
            </a:r>
            <a:r>
              <a:rPr lang="en-US" dirty="0" smtClean="0"/>
              <a:t>.</a:t>
            </a:r>
            <a:endParaRPr lang="en-US" dirty="0"/>
          </a:p>
          <a:p>
            <a:pPr marL="342900" lvl="1" indent="-342900" algn="just" rtl="0">
              <a:buFont typeface="Arial" pitchFamily="34" charset="0"/>
              <a:buChar char="•"/>
            </a:pPr>
            <a:r>
              <a:rPr lang="en-US" b="1" dirty="0"/>
              <a:t>Head of quality assurance </a:t>
            </a:r>
            <a:r>
              <a:rPr lang="en-US" b="1" dirty="0" smtClean="0"/>
              <a:t>: </a:t>
            </a:r>
            <a:endParaRPr lang="en-US" b="1" dirty="0"/>
          </a:p>
          <a:p>
            <a:pPr marL="0" indent="0" algn="just" rtl="0">
              <a:buNone/>
            </a:pPr>
            <a:r>
              <a:rPr lang="en-US" dirty="0"/>
              <a:t>Responsible   for   protocol   authorization and preparation of summary </a:t>
            </a:r>
            <a:r>
              <a:rPr lang="en-US" dirty="0" smtClean="0"/>
              <a:t>report</a:t>
            </a:r>
            <a:r>
              <a:rPr lang="en-US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Validation: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/>
            <a:r>
              <a:rPr lang="en-US" dirty="0">
                <a:solidFill>
                  <a:srgbClr val="FF0000"/>
                </a:solidFill>
              </a:rPr>
              <a:t>Process validation is defined as </a:t>
            </a:r>
            <a:r>
              <a:rPr lang="en-US" dirty="0"/>
              <a:t>the collection and evaluation of data, from the process design stage throughout production, which establishes scientific evidence that a process is capable of consistently delivering quality products. </a:t>
            </a:r>
            <a:endParaRPr lang="en-US" dirty="0" smtClean="0"/>
          </a:p>
          <a:p>
            <a:pPr algn="just" rtl="0"/>
            <a:r>
              <a:rPr lang="en-US" dirty="0" smtClean="0"/>
              <a:t>Process </a:t>
            </a:r>
            <a:r>
              <a:rPr lang="en-US" dirty="0"/>
              <a:t>validation is a requirement of </a:t>
            </a:r>
            <a:r>
              <a:rPr lang="en-US" dirty="0" smtClean="0"/>
              <a:t>CGMPs </a:t>
            </a:r>
            <a:r>
              <a:rPr lang="en-US" dirty="0"/>
              <a:t>for finished pharmaceuticals </a:t>
            </a:r>
            <a:r>
              <a:rPr lang="en-US" dirty="0" smtClean="0"/>
              <a:t>and </a:t>
            </a:r>
            <a:r>
              <a:rPr lang="en-US" dirty="0"/>
              <a:t>of the </a:t>
            </a:r>
            <a:r>
              <a:rPr lang="en-US" dirty="0" smtClean="0"/>
              <a:t>CGMP </a:t>
            </a:r>
            <a:r>
              <a:rPr lang="en-US" dirty="0"/>
              <a:t>regulations for medical devices </a:t>
            </a:r>
            <a:r>
              <a:rPr lang="en-US" dirty="0" smtClean="0"/>
              <a:t>and </a:t>
            </a:r>
            <a:r>
              <a:rPr lang="en-US" dirty="0"/>
              <a:t>therefore applies to the manufacture of both drug products and medical devices. </a:t>
            </a:r>
            <a:endParaRPr lang="en-US" dirty="0" smtClean="0"/>
          </a:p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Process </a:t>
            </a:r>
            <a:r>
              <a:rPr lang="en-US" dirty="0">
                <a:solidFill>
                  <a:srgbClr val="FF0000"/>
                </a:solidFill>
              </a:rPr>
              <a:t>validation involves</a:t>
            </a:r>
            <a:r>
              <a:rPr lang="en-US" dirty="0"/>
              <a:t> a series of activities taking place over the lifecycle of the product and </a:t>
            </a:r>
            <a:r>
              <a:rPr lang="en-US" dirty="0" smtClean="0"/>
              <a:t>process.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The </a:t>
            </a:r>
            <a:r>
              <a:rPr lang="en-US" dirty="0" smtClean="0"/>
              <a:t>FDA has </a:t>
            </a:r>
            <a:r>
              <a:rPr lang="en-US" dirty="0"/>
              <a:t>proposed guidelines with the following definition for process validation: - “PROCESS VALIDATION” </a:t>
            </a:r>
            <a:r>
              <a:rPr lang="en-US" b="1" dirty="0">
                <a:solidFill>
                  <a:srgbClr val="0070C0"/>
                </a:solidFill>
              </a:rPr>
              <a:t>is establishing documented evidence which provides a high degree of assurance that a specific process consistently produces a product meeting its predetermined specifications and quality </a:t>
            </a:r>
            <a:r>
              <a:rPr lang="en-US" b="1" dirty="0" smtClean="0">
                <a:solidFill>
                  <a:srgbClr val="0070C0"/>
                </a:solidFill>
              </a:rPr>
              <a:t>attributes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6CAD-B493-40B9-A5EC-71959EB9F603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1465</Words>
  <Application>Microsoft Office PowerPoint</Application>
  <PresentationFormat>On-screen Show (4:3)</PresentationFormat>
  <Paragraphs>164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Waveform</vt:lpstr>
      <vt:lpstr>Pharmaceutical Quality Control &amp; current Good Manufacturing Practice</vt:lpstr>
      <vt:lpstr>Validation </vt:lpstr>
      <vt:lpstr>Validation</vt:lpstr>
      <vt:lpstr> The field of validation is divided into a number of subsections including the following: </vt:lpstr>
      <vt:lpstr>Similarly, the activity of qualifying systems and equipment (elements of validation) is divided into a number of subsections including the following: </vt:lpstr>
      <vt:lpstr>PowerPoint Presentation</vt:lpstr>
      <vt:lpstr>The validation working party would usually include the following staff members, preferably those with a good insight into the company's operation: </vt:lpstr>
      <vt:lpstr>Process Validation: </vt:lpstr>
      <vt:lpstr>PowerPoint Presentation</vt:lpstr>
      <vt:lpstr>The Process validation activities can be described in three stages: </vt:lpstr>
      <vt:lpstr> Types Of Process Validation :  </vt:lpstr>
      <vt:lpstr>A) Prospective validation:</vt:lpstr>
      <vt:lpstr>B) Retrospective validation:</vt:lpstr>
      <vt:lpstr>C) Concurrent validation:</vt:lpstr>
      <vt:lpstr> D) Revalidation: </vt:lpstr>
      <vt:lpstr>Phases Of Process Validation: </vt:lpstr>
      <vt:lpstr>Phase 1: Pre-Validation Phase  or the Qualification Phase</vt:lpstr>
      <vt:lpstr>Phase 2: Process Validation Phase  (Process Qualification phase)</vt:lpstr>
      <vt:lpstr>Phase 3: Validation Maintenance Phase </vt:lpstr>
      <vt:lpstr>Standard Operation Procedure (SOP)</vt:lpstr>
      <vt:lpstr>Standard Operation Procedure (SOP)</vt:lpstr>
      <vt:lpstr>A minimum set of Standard Operation / Operating Procedure should be available in CGMP manufacturing areas for the following systems: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</dc:title>
  <dc:creator>pc</dc:creator>
  <cp:lastModifiedBy>Iman M. Alfagih</cp:lastModifiedBy>
  <cp:revision>62</cp:revision>
  <dcterms:created xsi:type="dcterms:W3CDTF">2014-01-08T16:07:44Z</dcterms:created>
  <dcterms:modified xsi:type="dcterms:W3CDTF">2016-02-21T05:42:05Z</dcterms:modified>
</cp:coreProperties>
</file>