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2" r:id="rId3"/>
  </p:sldMasterIdLst>
  <p:notesMasterIdLst>
    <p:notesMasterId r:id="rId30"/>
  </p:notesMasterIdLst>
  <p:sldIdLst>
    <p:sldId id="392" r:id="rId4"/>
    <p:sldId id="376" r:id="rId5"/>
    <p:sldId id="377" r:id="rId6"/>
    <p:sldId id="393" r:id="rId7"/>
    <p:sldId id="378" r:id="rId8"/>
    <p:sldId id="382" r:id="rId9"/>
    <p:sldId id="384" r:id="rId10"/>
    <p:sldId id="386" r:id="rId11"/>
    <p:sldId id="387" r:id="rId12"/>
    <p:sldId id="388" r:id="rId13"/>
    <p:sldId id="389" r:id="rId14"/>
    <p:sldId id="390" r:id="rId15"/>
    <p:sldId id="391" r:id="rId16"/>
    <p:sldId id="355" r:id="rId17"/>
    <p:sldId id="359" r:id="rId18"/>
    <p:sldId id="357" r:id="rId19"/>
    <p:sldId id="356" r:id="rId20"/>
    <p:sldId id="358" r:id="rId21"/>
    <p:sldId id="360" r:id="rId22"/>
    <p:sldId id="395" r:id="rId23"/>
    <p:sldId id="396" r:id="rId24"/>
    <p:sldId id="364" r:id="rId25"/>
    <p:sldId id="366" r:id="rId26"/>
    <p:sldId id="367" r:id="rId27"/>
    <p:sldId id="397" r:id="rId28"/>
    <p:sldId id="394" r:id="rId2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955EB-8D83-4DED-8D16-EC775C6CFBBF}" type="datetimeFigureOut">
              <a:rPr lang="en-GB" smtClean="0"/>
              <a:t>28/02/2016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071EDA-B29C-4C5D-BCC1-11B2F8C497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406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31D47-CC46-4CE6-8B5D-C21709658618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8BD9-C979-48DF-BD2C-29B6E80FBF45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77D1-13E9-4CFB-94BA-9C1A92870984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EE5A-C860-4F04-A193-1BE395794EC1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9893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42019-A183-44F2-B2CA-811F11C27519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5264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DF491-422D-4EE6-9AB9-B08F735C80DC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127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1F6E4-23FD-4131-857F-C92A9BF73A4D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9041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76A56-437A-4628-B665-41F8796E61D8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128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E5A8A-D3EA-469C-9A55-6606A9C1333A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6204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478D3-82F0-4DBB-8D24-196E0DA5A910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9948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47087-B4A8-4617-A684-142EE4F6E8CC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911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809C-331C-464E-8133-F9C4B34A9BF7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EE7B2-1C9D-4407-B213-54F4FAF3D11E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8030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3AB4-5610-4104-BD39-86DEAAD2349E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441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99793-D5AB-41B1-BA85-6B665EA55307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2125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64531D47-CC46-4CE6-8B5D-C21709658618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B809C-331C-464E-8133-F9C4B34A9BF7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27FC6-AA54-4C3C-8C8E-D819CD05354F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8A197-0BB9-4114-BADE-547DAFC763BB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7A06-3E4A-4C3D-9C59-FC19C471819E}" type="datetime1">
              <a:rPr lang="ar-SA" smtClean="0"/>
              <a:t>20/05/1437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C8BF-8061-4276-B99E-21C63667987B}" type="datetime1">
              <a:rPr lang="ar-SA" smtClean="0"/>
              <a:t>20/05/1437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D1D2B-28F0-432A-84B7-E0A34ADC1C2B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27FC6-AA54-4C3C-8C8E-D819CD05354F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9D0D-4988-4A42-A5BD-ADEEE1DBF06A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C0A8B-8D16-4457-A940-D8D15AB2A7CA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8BD9-C979-48DF-BD2C-29B6E80FBF45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977D1-13E9-4CFB-94BA-9C1A92870984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8A197-0BB9-4114-BADE-547DAFC763BB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37A06-3E4A-4C3D-9C59-FC19C471819E}" type="datetime1">
              <a:rPr lang="ar-SA" smtClean="0"/>
              <a:t>20/05/1437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C8BF-8061-4276-B99E-21C63667987B}" type="datetime1">
              <a:rPr lang="ar-SA" smtClean="0"/>
              <a:t>20/05/1437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D1D2B-28F0-432A-84B7-E0A34ADC1C2B}" type="datetime1">
              <a:rPr lang="ar-SA" smtClean="0"/>
              <a:t>20/05/1437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599D0D-4988-4A42-A5BD-ADEEE1DBF06A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C0A8B-8D16-4457-A940-D8D15AB2A7CA}" type="datetime1">
              <a:rPr lang="ar-SA" smtClean="0"/>
              <a:t>20/05/1437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E93A5-FCC7-492F-84DB-C3A7F10791D8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A259AE45-2B0A-4350-AD07-7032ECD40BFE}" type="datetime1">
              <a:rPr lang="ar-SA" smtClean="0">
                <a:solidFill>
                  <a:srgbClr val="073E87"/>
                </a:solidFill>
              </a:rPr>
              <a:t>20/05/1437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rtl="0"/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432862A4-913E-424D-A348-9DDAD10AD131}" type="slidenum">
              <a:rPr lang="en-GB" smtClean="0">
                <a:solidFill>
                  <a:srgbClr val="073E87"/>
                </a:solidFill>
              </a:rPr>
              <a:pPr rtl="0"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40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8CDE93A5-FCC7-492F-84DB-C3A7F10791D8}" type="datetime1">
              <a:rPr lang="ar-SA" smtClean="0"/>
              <a:t>20/05/1437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Pharmaceutical Quality Control &amp;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current Good Manufacturing Practice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473200"/>
          </a:xfrm>
        </p:spPr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PHT 436</a:t>
            </a:r>
          </a:p>
          <a:p>
            <a:r>
              <a:rPr lang="en-GB" sz="4000" b="1">
                <a:solidFill>
                  <a:srgbClr val="7030A0"/>
                </a:solidFill>
              </a:rPr>
              <a:t>Lecture </a:t>
            </a:r>
            <a:r>
              <a:rPr lang="en-GB" sz="4000" b="1" smtClean="0">
                <a:solidFill>
                  <a:srgbClr val="7030A0"/>
                </a:solidFill>
              </a:rPr>
              <a:t>12</a:t>
            </a:r>
            <a:endParaRPr lang="en-GB" sz="4000" b="1" dirty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1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226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u="sng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Glass</a:t>
            </a:r>
            <a:r>
              <a:rPr lang="en-US" sz="2400" b="1" dirty="0" smtClean="0">
                <a:latin typeface="+mn-lt"/>
                <a:cs typeface="Times New Roman" pitchFamily="18" charset="0"/>
              </a:rPr>
              <a:t/>
            </a:r>
            <a:br>
              <a:rPr lang="en-US" sz="2400" b="1" dirty="0" smtClean="0">
                <a:latin typeface="+mn-lt"/>
                <a:cs typeface="Times New Roman" pitchFamily="18" charset="0"/>
              </a:rPr>
            </a:br>
            <a:r>
              <a:rPr lang="en-US" sz="2400" dirty="0" smtClean="0">
                <a:latin typeface="+mn-lt"/>
                <a:cs typeface="Times New Roman" pitchFamily="18" charset="0"/>
              </a:rPr>
              <a:t>- Glass is resistant to chemical and physical change and is the most commonly used materials</a:t>
            </a:r>
            <a:endParaRPr lang="en-US" sz="2400" dirty="0">
              <a:latin typeface="+mn-lt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767868"/>
              </p:ext>
            </p:extLst>
          </p:nvPr>
        </p:nvGraphicFramePr>
        <p:xfrm>
          <a:off x="251520" y="1600200"/>
          <a:ext cx="8784976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914400"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latin typeface="+mn-lt"/>
                        </a:rPr>
                        <a:t>Limitations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2000" b="1" dirty="0" smtClean="0">
                          <a:latin typeface="+mn-lt"/>
                        </a:rPr>
                        <a:t>overcomes</a:t>
                      </a:r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1. Its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alkaline surface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may raise the pH of the product and induce chemical reaction.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2- Ionic radicals in the drug may precipitate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insoluble crystals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from the glass such as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barium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sulfate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3- Permits the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transmission of light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which may accelerate physical and chemical reactions in the drug.</a:t>
                      </a:r>
                    </a:p>
                    <a:p>
                      <a:pPr algn="l" rtl="0"/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use of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Borosilicate glass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which contains fewer reactive alkali ions than the other 3 types of USP-recognized glass</a:t>
                      </a:r>
                    </a:p>
                    <a:p>
                      <a:pPr algn="l" rtl="0"/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l" rtl="0"/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l" rtl="0"/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Treatment the glass with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heat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as well as the </a:t>
                      </a: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use of buffers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l" rtl="0"/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algn="l" rtl="0"/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Amber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colored glass reducing light-induced reactions. </a:t>
                      </a:r>
                    </a:p>
                    <a:p>
                      <a:pPr algn="l" rtl="0"/>
                      <a:endParaRPr lang="en-US" sz="20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77254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Metals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dirty="0" smtClean="0">
                <a:cs typeface="Times New Roman" pitchFamily="18" charset="0"/>
              </a:rPr>
              <a:t>Various alloys and aluminum tubes may be utilized as containers for emulsions, ointments, creams and pastes. </a:t>
            </a:r>
          </a:p>
          <a:p>
            <a:pPr algn="l" rtl="0">
              <a:lnSpc>
                <a:spcPct val="90000"/>
              </a:lnSpc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Limitation:</a:t>
            </a:r>
            <a:r>
              <a:rPr lang="en-US" dirty="0" smtClean="0">
                <a:cs typeface="Times New Roman" pitchFamily="18" charset="0"/>
              </a:rPr>
              <a:t> They may cause corrosion and precipitation in the drug product especially with products at extreme pH values or those containing metallic ions. </a:t>
            </a:r>
          </a:p>
          <a:p>
            <a:pPr algn="l" rtl="0">
              <a:lnSpc>
                <a:spcPct val="90000"/>
              </a:lnSpc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>
              <a:lnSpc>
                <a:spcPct val="90000"/>
              </a:lnSpc>
              <a:buFontTx/>
              <a:buChar char="-"/>
            </a:pP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Overcome:</a:t>
            </a:r>
            <a:r>
              <a:rPr lang="en-US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Coating the tubes with polymers may reduce these tendencies.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2378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Rubber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289451"/>
          </a:xfrm>
        </p:spPr>
        <p:txBody>
          <a:bodyPr>
            <a:noAutofit/>
          </a:bodyPr>
          <a:lstStyle/>
          <a:p>
            <a:pPr algn="l" rtl="0"/>
            <a:r>
              <a:rPr lang="en-US" sz="2800" b="1" dirty="0">
                <a:solidFill>
                  <a:srgbClr val="00B050"/>
                </a:solidFill>
                <a:cs typeface="Times New Roman" pitchFamily="18" charset="0"/>
              </a:rPr>
              <a:t>Limitation: </a:t>
            </a:r>
            <a:r>
              <a:rPr lang="en-US" sz="2800" dirty="0" smtClean="0">
                <a:cs typeface="Times New Roman" pitchFamily="18" charset="0"/>
              </a:rPr>
              <a:t>Rubber also has the problems of extraction of drug ingredients and leaching of container ingredients.</a:t>
            </a:r>
          </a:p>
          <a:p>
            <a:pPr algn="l" rtl="0"/>
            <a:endParaRPr lang="en-US" sz="2800" dirty="0" smtClean="0">
              <a:cs typeface="Times New Roman" pitchFamily="18" charset="0"/>
            </a:endParaRPr>
          </a:p>
          <a:p>
            <a:pPr algn="l" rtl="0"/>
            <a:r>
              <a:rPr lang="en-US" sz="2800" b="1" dirty="0">
                <a:solidFill>
                  <a:srgbClr val="00B050"/>
                </a:solidFill>
                <a:cs typeface="Times New Roman" pitchFamily="18" charset="0"/>
              </a:rPr>
              <a:t>Overcome: </a:t>
            </a:r>
            <a:endParaRPr lang="en-US" sz="2800" b="1" dirty="0" smtClean="0">
              <a:solidFill>
                <a:srgbClr val="00B050"/>
              </a:solidFill>
              <a:cs typeface="Times New Roman" pitchFamily="18" charset="0"/>
            </a:endParaRPr>
          </a:p>
          <a:p>
            <a:pPr lvl="1" algn="l" rtl="0"/>
            <a:r>
              <a:rPr lang="en-US" sz="2400" dirty="0" smtClean="0">
                <a:cs typeface="Times New Roman" pitchFamily="18" charset="0"/>
              </a:rPr>
              <a:t>The use of </a:t>
            </a:r>
            <a:r>
              <a:rPr lang="en-US" sz="2400" u="sng" dirty="0" smtClean="0">
                <a:cs typeface="Times New Roman" pitchFamily="18" charset="0"/>
              </a:rPr>
              <a:t>neoprene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400" u="sng" dirty="0" smtClean="0">
                <a:cs typeface="Times New Roman" pitchFamily="18" charset="0"/>
              </a:rPr>
              <a:t>butyl</a:t>
            </a:r>
            <a:r>
              <a:rPr lang="en-US" sz="2400" dirty="0" smtClean="0">
                <a:cs typeface="Times New Roman" pitchFamily="18" charset="0"/>
              </a:rPr>
              <a:t> or </a:t>
            </a:r>
            <a:r>
              <a:rPr lang="en-US" sz="2400" u="sng" dirty="0" smtClean="0">
                <a:cs typeface="Times New Roman" pitchFamily="18" charset="0"/>
              </a:rPr>
              <a:t>natural rubber</a:t>
            </a:r>
            <a:r>
              <a:rPr lang="en-US" sz="2400" dirty="0" smtClean="0">
                <a:cs typeface="Times New Roman" pitchFamily="18" charset="0"/>
              </a:rPr>
              <a:t>, in combination with </a:t>
            </a:r>
            <a:r>
              <a:rPr lang="en-US" sz="2400" u="sng" dirty="0" smtClean="0">
                <a:cs typeface="Times New Roman" pitchFamily="18" charset="0"/>
              </a:rPr>
              <a:t>certain epoxy</a:t>
            </a:r>
            <a:r>
              <a:rPr lang="en-US" sz="2400" dirty="0" smtClean="0">
                <a:cs typeface="Times New Roman" pitchFamily="18" charset="0"/>
              </a:rPr>
              <a:t>, </a:t>
            </a:r>
            <a:r>
              <a:rPr lang="en-US" sz="2400" u="sng" dirty="0" smtClean="0">
                <a:cs typeface="Times New Roman" pitchFamily="18" charset="0"/>
              </a:rPr>
              <a:t>Teflon</a:t>
            </a:r>
            <a:r>
              <a:rPr lang="en-US" sz="2400" dirty="0" smtClean="0">
                <a:cs typeface="Times New Roman" pitchFamily="18" charset="0"/>
              </a:rPr>
              <a:t>, or </a:t>
            </a:r>
            <a:r>
              <a:rPr lang="en-US" sz="2400" u="sng" dirty="0" smtClean="0">
                <a:cs typeface="Times New Roman" pitchFamily="18" charset="0"/>
              </a:rPr>
              <a:t>vanish coating</a:t>
            </a:r>
            <a:r>
              <a:rPr lang="en-US" sz="2400" dirty="0" smtClean="0">
                <a:cs typeface="Times New Roman" pitchFamily="18" charset="0"/>
              </a:rPr>
              <a:t>, substantially reduces drug-container interaction.</a:t>
            </a:r>
          </a:p>
          <a:p>
            <a:pPr lvl="1" algn="l" rtl="0"/>
            <a:r>
              <a:rPr lang="en-US" sz="2400" dirty="0" smtClean="0">
                <a:cs typeface="Times New Roman" pitchFamily="18" charset="0"/>
              </a:rPr>
              <a:t>The pretreatment of rubber vial stoppers and closures with water and steam removes surface blooms and also reduces potential leaching that might affect chemical analysis, toxicity, or </a:t>
            </a:r>
            <a:r>
              <a:rPr lang="en-US" sz="2400" dirty="0" err="1" smtClean="0">
                <a:cs typeface="Times New Roman" pitchFamily="18" charset="0"/>
              </a:rPr>
              <a:t>pyrogenicity</a:t>
            </a:r>
            <a:r>
              <a:rPr lang="en-US" sz="2400" dirty="0" smtClean="0">
                <a:cs typeface="Times New Roman" pitchFamily="18" charset="0"/>
              </a:rPr>
              <a:t> of the drug formulation.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5968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Stability studies at different stages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52736"/>
            <a:ext cx="8229600" cy="4997227"/>
          </a:xfrm>
        </p:spPr>
        <p:txBody>
          <a:bodyPr>
            <a:normAutofit fontScale="92500" lnSpcReduction="20000"/>
          </a:bodyPr>
          <a:lstStyle/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1. Stress- and accelerated Testing with drug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substances.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2. Stability on pre-formulation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batches.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3. Stress testing on scale-up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Batches.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4. Accelerated and long term testing for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registration.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5. On-going Stability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testing.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6. Follow-up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Stabilities.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31365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6632"/>
            <a:ext cx="9036496" cy="6408712"/>
          </a:xfrm>
        </p:spPr>
        <p:txBody>
          <a:bodyPr>
            <a:noAutofit/>
          </a:bodyPr>
          <a:lstStyle/>
          <a:p>
            <a:pPr algn="l" rtl="0"/>
            <a:r>
              <a:rPr lang="en-US" sz="2400" dirty="0" smtClean="0">
                <a:cs typeface="Times New Roman" pitchFamily="18" charset="0"/>
              </a:rPr>
              <a:t>Before commencement of a stability evaluation the stability protocol should be written and approved—usually by </a:t>
            </a:r>
            <a:r>
              <a:rPr lang="en-US" sz="2400" b="1" u="sng" dirty="0" smtClean="0">
                <a:cs typeface="Times New Roman" pitchFamily="18" charset="0"/>
              </a:rPr>
              <a:t>technical services </a:t>
            </a:r>
            <a:r>
              <a:rPr lang="en-US" sz="2400" dirty="0" smtClean="0">
                <a:cs typeface="Times New Roman" pitchFamily="18" charset="0"/>
              </a:rPr>
              <a:t>and </a:t>
            </a:r>
            <a:r>
              <a:rPr lang="en-US" sz="2400" b="1" u="sng" dirty="0" smtClean="0">
                <a:cs typeface="Times New Roman" pitchFamily="18" charset="0"/>
              </a:rPr>
              <a:t>QA. </a:t>
            </a:r>
            <a:endParaRPr lang="en-US" sz="2400" b="1" u="sng" dirty="0">
              <a:cs typeface="Times New Roman" pitchFamily="18" charset="0"/>
            </a:endParaRPr>
          </a:p>
          <a:p>
            <a:pPr algn="l" rtl="0"/>
            <a:r>
              <a:rPr lang="en-US" sz="2400" b="1" u="sng" dirty="0" smtClean="0">
                <a:solidFill>
                  <a:srgbClr val="FF0000"/>
                </a:solidFill>
                <a:cs typeface="Times New Roman" pitchFamily="18" charset="0"/>
              </a:rPr>
              <a:t>The key elements of a stability protocol include</a:t>
            </a:r>
            <a:endParaRPr lang="en-US" sz="2400" b="1" u="sng" dirty="0">
              <a:solidFill>
                <a:srgbClr val="FF0000"/>
              </a:solidFill>
              <a:cs typeface="Times New Roman" pitchFamily="18" charset="0"/>
            </a:endParaRPr>
          </a:p>
          <a:p>
            <a:pPr marL="971550" lvl="1" indent="-514350" algn="l" rtl="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Product name and packaging details</a:t>
            </a:r>
            <a:r>
              <a:rPr lang="en-US" sz="2400" dirty="0" smtClean="0">
                <a:cs typeface="Times New Roman" pitchFamily="18" charset="0"/>
              </a:rPr>
              <a:t>. The information should be sufficiently detailed to clearly identify the specific formulation(s) to be evaluated, the specific container/closure types (and sources), the batch size(s).</a:t>
            </a:r>
          </a:p>
          <a:p>
            <a:pPr marL="971550" lvl="1" indent="-514350" algn="l" rtl="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The storage condition.</a:t>
            </a:r>
          </a:p>
          <a:p>
            <a:pPr marL="971550" lvl="1" indent="-514350" algn="l" rtl="0">
              <a:buFont typeface="+mj-lt"/>
              <a:buAutoNum type="arabicParenR"/>
            </a:pP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Number of batches to be evaluated</a:t>
            </a:r>
            <a:r>
              <a:rPr lang="en-US" sz="2400" b="1" i="1" dirty="0" smtClean="0">
                <a:cs typeface="Times New Roman" pitchFamily="18" charset="0"/>
              </a:rPr>
              <a:t>. </a:t>
            </a:r>
            <a:r>
              <a:rPr lang="en-US" sz="2400" dirty="0" smtClean="0">
                <a:cs typeface="Times New Roman" pitchFamily="18" charset="0"/>
              </a:rPr>
              <a:t>Normally </a:t>
            </a:r>
            <a:r>
              <a:rPr lang="en-US" sz="2400" b="1" u="sng" dirty="0" smtClean="0">
                <a:cs typeface="Times New Roman" pitchFamily="18" charset="0"/>
              </a:rPr>
              <a:t>a minimum of three batches </a:t>
            </a:r>
            <a:r>
              <a:rPr lang="en-US" sz="2400" dirty="0" smtClean="0">
                <a:cs typeface="Times New Roman" pitchFamily="18" charset="0"/>
              </a:rPr>
              <a:t>is required to provide a sufficient basis for shelf-life prediction. </a:t>
            </a:r>
          </a:p>
          <a:p>
            <a:pPr marL="1200150" lvl="2" indent="-342900" algn="l" rtl="0"/>
            <a:r>
              <a:rPr lang="en-US" sz="2000" dirty="0" smtClean="0">
                <a:cs typeface="Times New Roman" pitchFamily="18" charset="0"/>
              </a:rPr>
              <a:t>Development and stability batches may be used provided they are of the same formulations as the commercial product and they were processed in an equivalent manner.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5432763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400" b="1" dirty="0" smtClean="0">
                <a:solidFill>
                  <a:srgbClr val="00B050"/>
                </a:solidFill>
              </a:rPr>
              <a:t>4) 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Test methodology</a:t>
            </a: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. </a:t>
            </a:r>
            <a:b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</a:br>
            <a:r>
              <a:rPr lang="en-US" sz="2400" dirty="0" smtClean="0">
                <a:cs typeface="Times New Roman" pitchFamily="18" charset="0"/>
              </a:rPr>
              <a:t>The stability testing monograph need 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not include all of the criteria</a:t>
            </a:r>
            <a:r>
              <a:rPr lang="en-US" sz="2400" dirty="0" smtClean="0">
                <a:cs typeface="Times New Roman" pitchFamily="18" charset="0"/>
              </a:rPr>
              <a:t> defined in the product release monograph. </a:t>
            </a:r>
            <a:r>
              <a:rPr lang="en-US" sz="2400" u="sng" dirty="0" smtClean="0">
                <a:cs typeface="Times New Roman" pitchFamily="18" charset="0"/>
              </a:rPr>
              <a:t>Only those parameters that are potentially susceptible to change during storage and that may impact on quality, safety, or efficacy need to be evaluated</a:t>
            </a:r>
            <a:r>
              <a:rPr lang="en-US" sz="2400" dirty="0" smtClean="0"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5) 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Test frequency </a:t>
            </a:r>
            <a:r>
              <a:rPr lang="en-US" sz="2400" dirty="0" smtClean="0">
                <a:cs typeface="Times New Roman" pitchFamily="18" charset="0"/>
              </a:rPr>
              <a:t>should be adequate to demonstrate any degradation and to provide enough data points for statistical evaluation.</a:t>
            </a:r>
          </a:p>
          <a:p>
            <a:pPr marL="0" indent="0" algn="l" rtl="0">
              <a:buNone/>
            </a:pP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cs typeface="Times New Roman" pitchFamily="18" charset="0"/>
              </a:rPr>
              <a:t>For the scale-up batches and the first three commercial batches testing is expected initially</a:t>
            </a:r>
            <a:r>
              <a:rPr lang="en-US" sz="2400" dirty="0" smtClean="0">
                <a:cs typeface="Times New Roman" pitchFamily="18" charset="0"/>
              </a:rPr>
              <a:t>, at </a:t>
            </a:r>
            <a:r>
              <a:rPr lang="en-US" sz="2400" u="sng" dirty="0" smtClean="0">
                <a:cs typeface="Times New Roman" pitchFamily="18" charset="0"/>
              </a:rPr>
              <a:t>3-month</a:t>
            </a:r>
            <a:r>
              <a:rPr lang="en-US" sz="2400" dirty="0" smtClean="0">
                <a:cs typeface="Times New Roman" pitchFamily="18" charset="0"/>
              </a:rPr>
              <a:t> intervals during the first year, </a:t>
            </a:r>
            <a:r>
              <a:rPr lang="en-US" sz="2400" u="sng" dirty="0" smtClean="0">
                <a:cs typeface="Times New Roman" pitchFamily="18" charset="0"/>
              </a:rPr>
              <a:t>6-monthly</a:t>
            </a:r>
            <a:r>
              <a:rPr lang="en-US" sz="2400" dirty="0" smtClean="0">
                <a:cs typeface="Times New Roman" pitchFamily="18" charset="0"/>
              </a:rPr>
              <a:t> in the second year, and </a:t>
            </a:r>
            <a:r>
              <a:rPr lang="en-US" sz="2400" u="sng" dirty="0" smtClean="0">
                <a:cs typeface="Times New Roman" pitchFamily="18" charset="0"/>
              </a:rPr>
              <a:t>yearly</a:t>
            </a:r>
            <a:r>
              <a:rPr lang="en-US" sz="2400" dirty="0" smtClean="0">
                <a:cs typeface="Times New Roman" pitchFamily="18" charset="0"/>
              </a:rPr>
              <a:t> thereafter.</a:t>
            </a:r>
          </a:p>
          <a:p>
            <a:pPr marL="0" indent="0" algn="l" rtl="0">
              <a:buNone/>
            </a:pPr>
            <a:r>
              <a:rPr lang="en-US" sz="2400" b="1" dirty="0" smtClean="0">
                <a:solidFill>
                  <a:srgbClr val="00B050"/>
                </a:solidFill>
                <a:cs typeface="Times New Roman" pitchFamily="18" charset="0"/>
              </a:rPr>
              <a:t>6) </a:t>
            </a:r>
            <a:r>
              <a:rPr lang="en-US" sz="2400" b="1" i="1" dirty="0" smtClean="0">
                <a:solidFill>
                  <a:srgbClr val="00B050"/>
                </a:solidFill>
                <a:cs typeface="Times New Roman" pitchFamily="18" charset="0"/>
              </a:rPr>
              <a:t>Name </a:t>
            </a:r>
            <a:r>
              <a:rPr lang="en-US" sz="2400" b="1" i="1" dirty="0">
                <a:solidFill>
                  <a:srgbClr val="00B050"/>
                </a:solidFill>
                <a:cs typeface="Times New Roman" pitchFamily="18" charset="0"/>
              </a:rPr>
              <a:t>and/or titles of those responsible for assessing the data</a:t>
            </a:r>
            <a:r>
              <a:rPr lang="en-US" sz="2400" b="1" i="1" dirty="0" smtClean="0">
                <a:cs typeface="Times New Roman" pitchFamily="18" charset="0"/>
              </a:rPr>
              <a:t>.</a:t>
            </a:r>
          </a:p>
          <a:p>
            <a:pPr marL="0" indent="0" algn="l" rtl="0">
              <a:buNone/>
            </a:pPr>
            <a:r>
              <a:rPr lang="en-US" sz="2400" dirty="0" smtClean="0">
                <a:cs typeface="Times New Roman" pitchFamily="18" charset="0"/>
              </a:rPr>
              <a:t>7) </a:t>
            </a:r>
            <a:r>
              <a:rPr lang="en-US" sz="2400" dirty="0">
                <a:cs typeface="Times New Roman" pitchFamily="18" charset="0"/>
              </a:rPr>
              <a:t>Where possible, and appropriate, the data should be evaluated statistically to </a:t>
            </a:r>
            <a:r>
              <a:rPr lang="en-US" sz="2400" u="sng" dirty="0">
                <a:cs typeface="Times New Roman" pitchFamily="18" charset="0"/>
              </a:rPr>
              <a:t>obtain the </a:t>
            </a:r>
            <a:r>
              <a:rPr lang="en-US" sz="2400" u="sng" dirty="0" smtClean="0">
                <a:cs typeface="Times New Roman" pitchFamily="18" charset="0"/>
              </a:rPr>
              <a:t>shelf-life</a:t>
            </a:r>
            <a:r>
              <a:rPr lang="en-US" sz="2400" dirty="0" smtClean="0">
                <a:cs typeface="Times New Roman" pitchFamily="18" charset="0"/>
              </a:rPr>
              <a:t>.</a:t>
            </a:r>
            <a:endParaRPr lang="en-US" sz="2400" dirty="0"/>
          </a:p>
          <a:p>
            <a:pPr marL="0" indent="0" algn="l" rtl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27053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1430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>
                <a:solidFill>
                  <a:srgbClr val="003399"/>
                </a:solidFill>
                <a:latin typeface="+mn-lt"/>
                <a:cs typeface="Times New Roman" pitchFamily="18" charset="0"/>
              </a:rPr>
              <a:t>In general, “significant change” for a drug product is defined as:</a:t>
            </a:r>
            <a:br>
              <a:rPr lang="en-US" sz="3200" b="1" dirty="0">
                <a:solidFill>
                  <a:srgbClr val="003399"/>
                </a:solidFill>
                <a:latin typeface="+mn-lt"/>
                <a:cs typeface="Times New Roman" pitchFamily="18" charset="0"/>
              </a:rPr>
            </a:br>
            <a:endParaRPr lang="en-US" sz="3200" b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640960" cy="5688632"/>
          </a:xfrm>
        </p:spPr>
        <p:txBody>
          <a:bodyPr>
            <a:noAutofit/>
          </a:bodyPr>
          <a:lstStyle/>
          <a:p>
            <a:pPr algn="l" rtl="0"/>
            <a:r>
              <a:rPr lang="en-US" sz="2400" b="1" u="sng" dirty="0" smtClean="0">
                <a:cs typeface="Times New Roman" pitchFamily="18" charset="0"/>
              </a:rPr>
              <a:t>A 5% change in assay </a:t>
            </a:r>
            <a:r>
              <a:rPr lang="en-US" sz="2400" dirty="0" smtClean="0">
                <a:cs typeface="Times New Roman" pitchFamily="18" charset="0"/>
              </a:rPr>
              <a:t>from its initial value; or </a:t>
            </a:r>
            <a:r>
              <a:rPr lang="en-US" sz="2400" b="1" u="sng" dirty="0" smtClean="0">
                <a:cs typeface="Times New Roman" pitchFamily="18" charset="0"/>
              </a:rPr>
              <a:t>failure to meet the acceptance criteria for potency</a:t>
            </a:r>
            <a:r>
              <a:rPr lang="en-US" sz="2400" dirty="0" smtClean="0">
                <a:cs typeface="Times New Roman" pitchFamily="18" charset="0"/>
              </a:rPr>
              <a:t> when using biological or immunological procedures;</a:t>
            </a:r>
            <a:endParaRPr lang="en-US" sz="2400" dirty="0">
              <a:cs typeface="Times New Roman" pitchFamily="18" charset="0"/>
            </a:endParaRPr>
          </a:p>
          <a:p>
            <a:pPr algn="l" rtl="0"/>
            <a:r>
              <a:rPr lang="en-US" sz="2400" b="1" u="sng" dirty="0" smtClean="0">
                <a:cs typeface="Times New Roman" pitchFamily="18" charset="0"/>
              </a:rPr>
              <a:t>Any degradation product’s </a:t>
            </a:r>
            <a:r>
              <a:rPr lang="en-US" sz="2400" dirty="0" smtClean="0">
                <a:cs typeface="Times New Roman" pitchFamily="18" charset="0"/>
              </a:rPr>
              <a:t>exceeding its acceptance criterion;</a:t>
            </a:r>
            <a:endParaRPr lang="en-US" sz="2400" dirty="0">
              <a:cs typeface="Times New Roman" pitchFamily="18" charset="0"/>
            </a:endParaRPr>
          </a:p>
          <a:p>
            <a:pPr algn="l" rtl="0"/>
            <a:r>
              <a:rPr lang="en-US" sz="2400" b="1" u="sng" dirty="0" smtClean="0">
                <a:cs typeface="Times New Roman" pitchFamily="18" charset="0"/>
              </a:rPr>
              <a:t>Failure to meet the acceptance criteria for </a:t>
            </a:r>
            <a:r>
              <a:rPr lang="en-US" sz="2400" u="sng" dirty="0" smtClean="0">
                <a:cs typeface="Times New Roman" pitchFamily="18" charset="0"/>
              </a:rPr>
              <a:t>appearance, physical attributes, and functionality test</a:t>
            </a:r>
            <a:r>
              <a:rPr lang="en-US" sz="2400" dirty="0" smtClean="0">
                <a:cs typeface="Times New Roman" pitchFamily="18" charset="0"/>
              </a:rPr>
              <a:t> (e.g., color, phase separation, </a:t>
            </a:r>
            <a:r>
              <a:rPr lang="en-US" sz="2400" dirty="0" err="1" smtClean="0">
                <a:cs typeface="Times New Roman" pitchFamily="18" charset="0"/>
              </a:rPr>
              <a:t>resuspendibility</a:t>
            </a:r>
            <a:r>
              <a:rPr lang="en-US" sz="2400" dirty="0" smtClean="0">
                <a:cs typeface="Times New Roman" pitchFamily="18" charset="0"/>
              </a:rPr>
              <a:t>, caking, hardness, dose delivery per actuation); </a:t>
            </a:r>
            <a:r>
              <a:rPr lang="en-US" sz="2400" u="sng" dirty="0" smtClean="0">
                <a:cs typeface="Times New Roman" pitchFamily="18" charset="0"/>
              </a:rPr>
              <a:t>however, some changes in physical attributes </a:t>
            </a:r>
            <a:r>
              <a:rPr lang="en-US" sz="2400" dirty="0" smtClean="0">
                <a:cs typeface="Times New Roman" pitchFamily="18" charset="0"/>
              </a:rPr>
              <a:t>(e.g., softening of suppositories, melting of creams) </a:t>
            </a:r>
            <a:r>
              <a:rPr lang="en-US" sz="2400" u="sng" dirty="0" smtClean="0">
                <a:cs typeface="Times New Roman" pitchFamily="18" charset="0"/>
              </a:rPr>
              <a:t>may be expected under accelerated conditions; and, as appropriate for the dosage form</a:t>
            </a:r>
            <a:r>
              <a:rPr lang="en-US" sz="2400" dirty="0">
                <a:cs typeface="Times New Roman" pitchFamily="18" charset="0"/>
              </a:rPr>
              <a:t>.</a:t>
            </a:r>
            <a:endParaRPr lang="en-US" sz="2400" dirty="0" smtClean="0">
              <a:cs typeface="Times New Roman" pitchFamily="18" charset="0"/>
            </a:endParaRPr>
          </a:p>
          <a:p>
            <a:pPr algn="l" rtl="0"/>
            <a:r>
              <a:rPr lang="en-US" sz="2400" dirty="0" smtClean="0">
                <a:cs typeface="Times New Roman" pitchFamily="18" charset="0"/>
              </a:rPr>
              <a:t>Failure to meet the acceptance criterion for pH; or</a:t>
            </a:r>
          </a:p>
          <a:p>
            <a:pPr algn="l" rtl="0"/>
            <a:r>
              <a:rPr lang="en-US" sz="2400" dirty="0" smtClean="0">
                <a:cs typeface="Times New Roman" pitchFamily="18" charset="0"/>
              </a:rPr>
              <a:t>Failure to meet the acceptance criteria for dissolution for 12 dosage units.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24402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2057400"/>
            <a:ext cx="8229600" cy="3048000"/>
          </a:xfrm>
          <a:noFill/>
          <a:ln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2585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 algn="l" rtl="0"/>
            <a:r>
              <a:rPr lang="en-US" sz="2700" b="1" u="sng" dirty="0" smtClean="0">
                <a:solidFill>
                  <a:srgbClr val="FF0000"/>
                </a:solidFill>
                <a:cs typeface="Times New Roman" pitchFamily="18" charset="0"/>
              </a:rPr>
              <a:t>Stability storage conditions will normally involve:</a:t>
            </a:r>
          </a:p>
          <a:p>
            <a:pPr marL="857250" lvl="1" indent="-457200" algn="l" rtl="0"/>
            <a:r>
              <a:rPr lang="en-US" sz="2700" b="1" u="sng" dirty="0" smtClean="0">
                <a:solidFill>
                  <a:srgbClr val="00B050"/>
                </a:solidFill>
                <a:cs typeface="Times New Roman" pitchFamily="18" charset="0"/>
              </a:rPr>
              <a:t>long-term studies </a:t>
            </a:r>
            <a:r>
              <a:rPr lang="en-US" sz="2700" dirty="0" smtClean="0">
                <a:cs typeface="Times New Roman" pitchFamily="18" charset="0"/>
              </a:rPr>
              <a:t>at 25° ± 2°C with 60% RH ± 5% with at least 12 months of data before filing; </a:t>
            </a:r>
          </a:p>
          <a:p>
            <a:pPr marL="857250" lvl="1" indent="-457200" algn="l" rtl="0"/>
            <a:r>
              <a:rPr lang="en-US" sz="2700" b="1" u="sng" dirty="0" smtClean="0">
                <a:solidFill>
                  <a:srgbClr val="00B050"/>
                </a:solidFill>
                <a:cs typeface="Times New Roman" pitchFamily="18" charset="0"/>
              </a:rPr>
              <a:t>accelerated studies </a:t>
            </a:r>
            <a:r>
              <a:rPr lang="en-US" sz="2700" dirty="0" smtClean="0">
                <a:cs typeface="Times New Roman" pitchFamily="18" charset="0"/>
              </a:rPr>
              <a:t>at 40° ± 2°C and 75% RH ± 5% with at least 6 months of data.</a:t>
            </a:r>
          </a:p>
          <a:p>
            <a:pPr algn="l" rtl="0"/>
            <a:r>
              <a:rPr lang="en-US" sz="2700" dirty="0" smtClean="0">
                <a:cs typeface="Times New Roman" pitchFamily="18" charset="0"/>
              </a:rPr>
              <a:t>Where ‘‘significant change’’ occurs during the 40°C accelerated study an additional intermediate station should be used, such as 30° ± 2°C/ 60% RH ± 5%. </a:t>
            </a:r>
          </a:p>
          <a:p>
            <a:pPr algn="l" rtl="0"/>
            <a:endParaRPr lang="en-US" sz="2700" dirty="0" smtClean="0">
              <a:cs typeface="Times New Roman" pitchFamily="18" charset="0"/>
            </a:endParaRPr>
          </a:p>
          <a:p>
            <a:pPr algn="l" rtl="0"/>
            <a:r>
              <a:rPr lang="en-US" sz="2700" dirty="0" smtClean="0">
                <a:cs typeface="Times New Roman" pitchFamily="18" charset="0"/>
              </a:rPr>
              <a:t>‘‘Significant change’’ was defined as mentioned before in </a:t>
            </a:r>
            <a:r>
              <a:rPr lang="en-US" sz="2700" u="sng" dirty="0" smtClean="0">
                <a:cs typeface="Times New Roman" pitchFamily="18" charset="0"/>
              </a:rPr>
              <a:t>slide 16</a:t>
            </a:r>
            <a:r>
              <a:rPr lang="en-US" sz="2700" dirty="0" smtClean="0">
                <a:cs typeface="Times New Roman" pitchFamily="18" charset="0"/>
              </a:rPr>
              <a:t>.</a:t>
            </a:r>
            <a:endParaRPr lang="en-US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375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264696"/>
          </a:xfrm>
        </p:spPr>
        <p:txBody>
          <a:bodyPr>
            <a:normAutofit/>
          </a:bodyPr>
          <a:lstStyle/>
          <a:p>
            <a:pPr algn="l" rtl="0"/>
            <a:r>
              <a:rPr lang="en-US" b="1" u="sng" dirty="0" smtClean="0">
                <a:cs typeface="Times New Roman" pitchFamily="18" charset="0"/>
              </a:rPr>
              <a:t>For less stable products </a:t>
            </a:r>
            <a:r>
              <a:rPr lang="en-US" dirty="0" smtClean="0">
                <a:cs typeface="Times New Roman" pitchFamily="18" charset="0"/>
              </a:rPr>
              <a:t>the storage (and labeling) conditions may be reduced but the accelerated conditions should still be at least 15°C 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above</a:t>
            </a:r>
            <a:r>
              <a:rPr lang="en-US" dirty="0" smtClean="0">
                <a:cs typeface="Times New Roman" pitchFamily="18" charset="0"/>
              </a:rPr>
              <a:t> those used for </a:t>
            </a:r>
            <a:r>
              <a:rPr lang="en-US" u="sng" dirty="0" smtClean="0">
                <a:cs typeface="Times New Roman" pitchFamily="18" charset="0"/>
              </a:rPr>
              <a:t>long-term evaluation</a:t>
            </a:r>
            <a:r>
              <a:rPr lang="en-US" dirty="0" smtClean="0">
                <a:cs typeface="Times New Roman" pitchFamily="18" charset="0"/>
              </a:rPr>
              <a:t>.</a:t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</a:t>
            </a:r>
            <a:r>
              <a:rPr lang="en-US" b="1" u="sng" dirty="0" smtClean="0">
                <a:cs typeface="Times New Roman" pitchFamily="18" charset="0"/>
              </a:rPr>
              <a:t>For products where water loss may be important,</a:t>
            </a:r>
            <a:r>
              <a:rPr lang="en-US" dirty="0" smtClean="0">
                <a:cs typeface="Times New Roman" pitchFamily="18" charset="0"/>
              </a:rPr>
              <a:t> such as liquids or semisolids in plastic containers, it may be more appropriate to replace the </a:t>
            </a:r>
            <a:r>
              <a:rPr lang="en-US" u="sng" dirty="0" smtClean="0">
                <a:cs typeface="Times New Roman" pitchFamily="18" charset="0"/>
              </a:rPr>
              <a:t>high-RH</a:t>
            </a:r>
            <a:r>
              <a:rPr lang="en-US" dirty="0" smtClean="0">
                <a:cs typeface="Times New Roman" pitchFamily="18" charset="0"/>
              </a:rPr>
              <a:t> conditions by </a:t>
            </a:r>
            <a:r>
              <a:rPr lang="en-US" u="sng" dirty="0" smtClean="0">
                <a:cs typeface="Times New Roman" pitchFamily="18" charset="0"/>
              </a:rPr>
              <a:t>lower RH </a:t>
            </a:r>
            <a:r>
              <a:rPr lang="en-US" dirty="0" smtClean="0">
                <a:cs typeface="Times New Roman" pitchFamily="18" charset="0"/>
              </a:rPr>
              <a:t>such as 10–20%.</a:t>
            </a:r>
            <a:br>
              <a:rPr lang="en-US" dirty="0" smtClean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10192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Drug Stability and Expiry date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15028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Storage Conditions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836713"/>
            <a:ext cx="8352928" cy="5731780"/>
          </a:xfrm>
          <a:noFill/>
          <a:ln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78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12168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600" b="1" u="sng" dirty="0" smtClean="0">
                <a:solidFill>
                  <a:srgbClr val="FF0000"/>
                </a:solidFill>
                <a:cs typeface="Times New Roman" pitchFamily="18" charset="0"/>
              </a:rPr>
              <a:t>ICH </a:t>
            </a:r>
            <a:r>
              <a:rPr lang="en-US" sz="3600" b="1" u="sng" dirty="0">
                <a:solidFill>
                  <a:srgbClr val="FF0000"/>
                </a:solidFill>
                <a:cs typeface="Times New Roman" pitchFamily="18" charset="0"/>
              </a:rPr>
              <a:t>used the climatic zone </a:t>
            </a:r>
            <a:r>
              <a:rPr lang="en-US" sz="3600" b="1" u="sng" dirty="0" smtClean="0">
                <a:solidFill>
                  <a:srgbClr val="FF0000"/>
                </a:solidFill>
                <a:cs typeface="Times New Roman" pitchFamily="18" charset="0"/>
              </a:rPr>
              <a:t>concept</a:t>
            </a:r>
            <a: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dirty="0" smtClean="0">
                <a:latin typeface="+mn-lt"/>
                <a:cs typeface="Times New Roman" pitchFamily="18" charset="0"/>
              </a:rPr>
              <a:t>The four zones in the world that are distinguished by their characteristic prevalent annual climatic conditions.</a:t>
            </a:r>
            <a:r>
              <a:rPr lang="en-US" sz="2700" dirty="0" smtClean="0">
                <a:latin typeface="+mn-lt"/>
              </a:rPr>
              <a:t/>
            </a:r>
            <a:br>
              <a:rPr lang="en-US" sz="2700" dirty="0" smtClean="0">
                <a:latin typeface="+mn-lt"/>
              </a:rPr>
            </a:br>
            <a:endParaRPr lang="en-US" sz="2700" dirty="0">
              <a:latin typeface="+mn-lt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3092" y="1340768"/>
            <a:ext cx="8293364" cy="4993973"/>
          </a:xfrm>
          <a:noFill/>
          <a:ln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21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1140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79296" cy="562074"/>
          </a:xfrm>
        </p:spPr>
        <p:txBody>
          <a:bodyPr>
            <a:no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Stability studies can be classified into three types</a:t>
            </a:r>
            <a:r>
              <a:rPr lang="en-US" sz="3200" b="1" u="sng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:</a:t>
            </a:r>
            <a:endParaRPr lang="en-US" sz="3200" b="1" u="sng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6165304"/>
          </a:xfrm>
        </p:spPr>
        <p:txBody>
          <a:bodyPr>
            <a:normAutofit fontScale="70000" lnSpcReduction="20000"/>
          </a:bodyPr>
          <a:lstStyle/>
          <a:p>
            <a:pPr marL="914400" indent="-914400" algn="l" rtl="0">
              <a:buAutoNum type="arabicParenR"/>
            </a:pPr>
            <a:r>
              <a:rPr lang="en-US" sz="4600" b="1" i="1" u="sng" dirty="0" smtClean="0">
                <a:solidFill>
                  <a:srgbClr val="00B050"/>
                </a:solidFill>
                <a:cs typeface="Times New Roman" pitchFamily="18" charset="0"/>
              </a:rPr>
              <a:t>Accelerated conditions</a:t>
            </a:r>
            <a:r>
              <a:rPr lang="en-US" sz="4600" b="1" u="sng" dirty="0" smtClean="0">
                <a:solidFill>
                  <a:srgbClr val="00B050"/>
                </a:solidFill>
                <a:cs typeface="Times New Roman" pitchFamily="18" charset="0"/>
              </a:rPr>
              <a:t> 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to predict a tentative shelf-life for </a:t>
            </a:r>
            <a:r>
              <a:rPr lang="en-US" u="sng" dirty="0" smtClean="0">
                <a:cs typeface="Times New Roman" pitchFamily="18" charset="0"/>
              </a:rPr>
              <a:t>a new </a:t>
            </a:r>
            <a:r>
              <a:rPr lang="en-US" dirty="0" smtClean="0">
                <a:cs typeface="Times New Roman" pitchFamily="18" charset="0"/>
              </a:rPr>
              <a:t>or</a:t>
            </a:r>
            <a:r>
              <a:rPr lang="en-US" u="sng" dirty="0" smtClean="0">
                <a:cs typeface="Times New Roman" pitchFamily="18" charset="0"/>
              </a:rPr>
              <a:t> modified product </a:t>
            </a:r>
            <a:r>
              <a:rPr lang="en-US" dirty="0" smtClean="0">
                <a:cs typeface="Times New Roman" pitchFamily="18" charset="0"/>
              </a:rPr>
              <a:t>or </a:t>
            </a:r>
            <a:r>
              <a:rPr lang="en-US" u="sng" dirty="0" smtClean="0">
                <a:cs typeface="Times New Roman" pitchFamily="18" charset="0"/>
              </a:rPr>
              <a:t>process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For a new drug substance these studies usually commence with a </a:t>
            </a:r>
            <a:r>
              <a:rPr lang="en-US" u="sng" dirty="0" smtClean="0">
                <a:cs typeface="Times New Roman" pitchFamily="18" charset="0"/>
              </a:rPr>
              <a:t>preformulation evaluation</a:t>
            </a:r>
            <a:r>
              <a:rPr lang="en-US" dirty="0" smtClean="0">
                <a:cs typeface="Times New Roman" pitchFamily="18" charset="0"/>
              </a:rPr>
              <a:t>. </a:t>
            </a:r>
            <a:endParaRPr lang="en-US" dirty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  <a:sym typeface="Wingdings 3" pitchFamily="18" charset="2"/>
              </a:rPr>
              <a:t> </a:t>
            </a:r>
            <a:r>
              <a:rPr lang="en-US" dirty="0" smtClean="0">
                <a:cs typeface="Times New Roman" pitchFamily="18" charset="0"/>
              </a:rPr>
              <a:t>The effect of stress conditions such as temperature, humidity, light, acidity, and oxygen, can provide much useful information to the formulator.</a:t>
            </a:r>
            <a:endParaRPr lang="en-US" dirty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The potential interactive effects of the </a:t>
            </a:r>
            <a:r>
              <a:rPr lang="en-US" u="sng" dirty="0" smtClean="0">
                <a:cs typeface="Times New Roman" pitchFamily="18" charset="0"/>
              </a:rPr>
              <a:t>bulk drug </a:t>
            </a:r>
            <a:r>
              <a:rPr lang="en-US" dirty="0" smtClean="0">
                <a:cs typeface="Times New Roman" pitchFamily="18" charset="0"/>
              </a:rPr>
              <a:t>and </a:t>
            </a:r>
            <a:r>
              <a:rPr lang="en-US" u="sng" dirty="0" smtClean="0">
                <a:cs typeface="Times New Roman" pitchFamily="18" charset="0"/>
              </a:rPr>
              <a:t>the</a:t>
            </a:r>
            <a:r>
              <a:rPr lang="en-US" dirty="0" smtClean="0">
                <a:cs typeface="Times New Roman" pitchFamily="18" charset="0"/>
              </a:rPr>
              <a:t> </a:t>
            </a:r>
            <a:r>
              <a:rPr lang="en-US" u="sng" dirty="0" smtClean="0">
                <a:cs typeface="Times New Roman" pitchFamily="18" charset="0"/>
              </a:rPr>
              <a:t>anticipated dosage form excipients </a:t>
            </a:r>
            <a:r>
              <a:rPr lang="en-US" dirty="0" smtClean="0">
                <a:cs typeface="Times New Roman" pitchFamily="18" charset="0"/>
              </a:rPr>
              <a:t>may also be evaluated.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The accelerated studies at elevated temperature on the dosage form should </a:t>
            </a:r>
            <a:r>
              <a:rPr lang="en-US" u="sng" dirty="0" smtClean="0">
                <a:cs typeface="Times New Roman" pitchFamily="18" charset="0"/>
              </a:rPr>
              <a:t>allow some extrapolation </a:t>
            </a:r>
            <a:r>
              <a:rPr lang="en-US" dirty="0" smtClean="0">
                <a:cs typeface="Times New Roman" pitchFamily="18" charset="0"/>
              </a:rPr>
              <a:t>to provide a tentative shelf-life.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The ICH guidelines allow extrapolation of 6 months data under accelerated conditions with 12 months data at 25°C/60% RH to predict a shelf-life of up to 24 months. Shelf-life in excess of 24 months should rarely be extrapolated from accelerated data.</a:t>
            </a:r>
          </a:p>
          <a:p>
            <a:pPr algn="l" rtl="0"/>
            <a:r>
              <a:rPr lang="en-US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At the accelerated storage condition, a minimum of three time points, including the initial and final time points (e.g., 0, 3, and 6 </a:t>
            </a:r>
            <a:r>
              <a:rPr lang="en-US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months, </a:t>
            </a:r>
            <a:r>
              <a:rPr lang="en-US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from a 6-month study is </a:t>
            </a:r>
            <a:r>
              <a:rPr lang="en-US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recommended).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06543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634082"/>
          </a:xfrm>
        </p:spPr>
        <p:txBody>
          <a:bodyPr>
            <a:noAutofit/>
          </a:bodyPr>
          <a:lstStyle/>
          <a:p>
            <a:pPr algn="l"/>
            <a:r>
              <a:rPr lang="en-US" sz="3200" b="1" u="sng" dirty="0" smtClean="0">
                <a:solidFill>
                  <a:srgbClr val="00B050"/>
                </a:solidFill>
                <a:cs typeface="Times New Roman" pitchFamily="18" charset="0"/>
              </a:rPr>
              <a:t>2)Studies </a:t>
            </a:r>
            <a:r>
              <a:rPr lang="en-US" sz="3200" b="1" u="sng" dirty="0">
                <a:solidFill>
                  <a:srgbClr val="00B050"/>
                </a:solidFill>
                <a:cs typeface="Times New Roman" pitchFamily="18" charset="0"/>
              </a:rPr>
              <a:t>under conditions appropriate to the </a:t>
            </a:r>
            <a:r>
              <a:rPr lang="en-US" sz="3200" b="1" u="sng" dirty="0" smtClean="0">
                <a:solidFill>
                  <a:srgbClr val="00B050"/>
                </a:solidFill>
                <a:cs typeface="Times New Roman" pitchFamily="18" charset="0"/>
              </a:rPr>
              <a:t>market</a:t>
            </a:r>
            <a:endParaRPr lang="en-US" sz="3200" b="1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289451"/>
          </a:xfrm>
        </p:spPr>
        <p:txBody>
          <a:bodyPr>
            <a:normAutofit fontScale="85000" lnSpcReduction="10000"/>
          </a:bodyPr>
          <a:lstStyle/>
          <a:p>
            <a:pPr algn="l" rtl="0"/>
            <a:r>
              <a:rPr lang="en-US" dirty="0" smtClean="0">
                <a:cs typeface="Times New Roman" pitchFamily="18" charset="0"/>
              </a:rPr>
              <a:t>Studies defined in the product labeling which used to provide real-time data for confirmation of the predicted tentative shelf-life. 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These studies are usually performed using controlled environmental cabinets.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A typical warehouse may be an acceptable alternative provided temperature and humidity are recorded. 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For certain physical parameters such as dissolution, tablet fragility, and parenteral sterility, accelerated conditions may not provide useful data for extrapolation.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Real-time studies are also used to extend the defined shelf-life where the predicted value is found to be too pessimistic (bad).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977521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600" b="1" u="sng" dirty="0">
                <a:solidFill>
                  <a:srgbClr val="00B050"/>
                </a:solidFill>
                <a:latin typeface="+mn-lt"/>
                <a:cs typeface="Times New Roman" pitchFamily="18" charset="0"/>
              </a:rPr>
              <a:t>3) Stability studies on current production</a:t>
            </a:r>
            <a:r>
              <a:rPr lang="en-US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en-US" u="sng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>
                <a:cs typeface="Times New Roman" pitchFamily="18" charset="0"/>
              </a:rPr>
              <a:t>Once the shelf-life is established it is necessary to evaluate some ongoing batches to confirm that current production is behaving in a similar manner. 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This is to detect the possible impact of any subtle or unknown changes to the components or process. </a:t>
            </a:r>
          </a:p>
          <a:p>
            <a:pPr algn="l" rtl="0"/>
            <a:r>
              <a:rPr lang="en-US" dirty="0" smtClean="0">
                <a:cs typeface="Times New Roman" pitchFamily="18" charset="0"/>
              </a:rPr>
              <a:t>In the event that a change is observed, it will be necessary to perform </a:t>
            </a:r>
            <a:r>
              <a:rPr lang="en-US" u="sng" dirty="0" smtClean="0">
                <a:cs typeface="Times New Roman" pitchFamily="18" charset="0"/>
              </a:rPr>
              <a:t>a root cause analysis</a:t>
            </a:r>
            <a:r>
              <a:rPr lang="en-US" dirty="0" smtClean="0">
                <a:cs typeface="Times New Roman" pitchFamily="18" charset="0"/>
              </a:rPr>
              <a:t>.</a:t>
            </a:r>
            <a:endParaRPr lang="en-US" dirty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At this stage there should be a considerable amount of available stability data that identify the shelf-life limiting factors.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3251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b="1" u="sng" dirty="0"/>
              <a:t>Final </a:t>
            </a:r>
            <a:r>
              <a:rPr lang="en-US" b="1" u="sng" dirty="0" smtClean="0"/>
              <a:t>Exam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All lectures included.</a:t>
            </a:r>
          </a:p>
          <a:p>
            <a:pPr algn="l" rtl="0"/>
            <a:r>
              <a:rPr lang="en-US" dirty="0" smtClean="0"/>
              <a:t>Marks: 20/20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00267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Thank you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368152"/>
          </a:xfrm>
        </p:spPr>
        <p:txBody>
          <a:bodyPr>
            <a:noAutofit/>
          </a:bodyPr>
          <a:lstStyle/>
          <a:p>
            <a:r>
              <a:rPr lang="en-US" sz="4400" b="1" dirty="0"/>
              <a:t>Wish you a bright future</a:t>
            </a:r>
            <a:br>
              <a:rPr lang="en-US" sz="4400" b="1" dirty="0"/>
            </a:br>
            <a:endParaRPr lang="en-US" sz="4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121899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+mn-lt"/>
                <a:cs typeface="Times New Roman" pitchFamily="18" charset="0"/>
              </a:rPr>
              <a:t>Drug </a:t>
            </a:r>
            <a:r>
              <a:rPr lang="en-US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stability</a:t>
            </a:r>
            <a:endParaRPr lang="en-US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cs typeface="Times New Roman" pitchFamily="18" charset="0"/>
              </a:rPr>
              <a:t>Stability is officially defined as the </a:t>
            </a:r>
            <a:r>
              <a:rPr lang="en-US" u="sng" dirty="0" smtClean="0">
                <a:cs typeface="Times New Roman" pitchFamily="18" charset="0"/>
              </a:rPr>
              <a:t>time lapse </a:t>
            </a:r>
            <a:r>
              <a:rPr lang="en-US" dirty="0" smtClean="0">
                <a:cs typeface="Times New Roman" pitchFamily="18" charset="0"/>
              </a:rPr>
              <a:t>during which the drug product retains the same properties and characteristics that it possessed at the time of manufacture.</a:t>
            </a:r>
          </a:p>
          <a:p>
            <a:pPr algn="l" rtl="0">
              <a:buNone/>
            </a:pPr>
            <a:endParaRPr lang="en-US" dirty="0" smtClean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The </a:t>
            </a:r>
            <a: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  <a:t>stability</a:t>
            </a:r>
            <a:r>
              <a:rPr lang="en-US" dirty="0" smtClean="0">
                <a:cs typeface="Times New Roman" pitchFamily="18" charset="0"/>
              </a:rPr>
              <a:t> of a product is expressed as the </a:t>
            </a:r>
            <a:r>
              <a:rPr lang="en-US" b="1" u="sng" dirty="0" smtClean="0">
                <a:solidFill>
                  <a:srgbClr val="7030A0"/>
                </a:solidFill>
                <a:cs typeface="Times New Roman" pitchFamily="18" charset="0"/>
              </a:rPr>
              <a:t>expiry period </a:t>
            </a:r>
            <a:r>
              <a:rPr lang="en-US" dirty="0" smtClean="0">
                <a:cs typeface="Times New Roman" pitchFamily="18" charset="0"/>
              </a:rPr>
              <a:t>or technically as </a:t>
            </a:r>
            <a:r>
              <a:rPr lang="en-US" b="1" u="sng" dirty="0" smtClean="0">
                <a:cs typeface="Times New Roman" pitchFamily="18" charset="0"/>
              </a:rPr>
              <a:t>shelf-life</a:t>
            </a:r>
            <a:r>
              <a:rPr lang="en-US" dirty="0" smtClean="0">
                <a:cs typeface="Times New Roman" pitchFamily="18" charset="0"/>
              </a:rPr>
              <a:t>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2701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435280" cy="6192688"/>
          </a:xfrm>
        </p:spPr>
        <p:txBody>
          <a:bodyPr>
            <a:normAutofit lnSpcReduction="10000"/>
          </a:bodyPr>
          <a:lstStyle/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Expiration date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3300"/>
                </a:solidFill>
                <a:cs typeface="Times New Roman" pitchFamily="18" charset="0"/>
              </a:rPr>
              <a:t>The </a:t>
            </a:r>
            <a:r>
              <a:rPr lang="en-US" b="1" u="sng" dirty="0" smtClean="0">
                <a:solidFill>
                  <a:srgbClr val="003300"/>
                </a:solidFill>
                <a:cs typeface="Times New Roman" pitchFamily="18" charset="0"/>
              </a:rPr>
              <a:t>date</a:t>
            </a:r>
            <a:r>
              <a:rPr lang="en-US" dirty="0" smtClean="0">
                <a:solidFill>
                  <a:srgbClr val="003300"/>
                </a:solidFill>
                <a:cs typeface="Times New Roman" pitchFamily="18" charset="0"/>
              </a:rPr>
              <a:t> placed on the container label of a drug product designating the time prior to which a batch of the product is expected to remain within the approved shelf life specification if stored under defined conditions, and after which it must not be used.</a:t>
            </a:r>
          </a:p>
          <a:p>
            <a:pPr marL="0" indent="0" algn="l" rtl="0">
              <a:buNone/>
            </a:pP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Shelf life (expiration dating period)</a:t>
            </a:r>
          </a:p>
          <a:p>
            <a:pPr marL="0" indent="0" algn="l" rtl="0">
              <a:buNone/>
            </a:pPr>
            <a:r>
              <a:rPr lang="en-US" dirty="0" smtClean="0">
                <a:solidFill>
                  <a:srgbClr val="003300"/>
                </a:solidFill>
                <a:cs typeface="Times New Roman" pitchFamily="18" charset="0"/>
              </a:rPr>
              <a:t>The </a:t>
            </a:r>
            <a:r>
              <a:rPr lang="en-US" b="1" u="sng" dirty="0" smtClean="0">
                <a:solidFill>
                  <a:srgbClr val="003300"/>
                </a:solidFill>
                <a:cs typeface="Times New Roman" pitchFamily="18" charset="0"/>
              </a:rPr>
              <a:t>time period </a:t>
            </a:r>
            <a:r>
              <a:rPr lang="en-US" dirty="0" smtClean="0">
                <a:solidFill>
                  <a:srgbClr val="003300"/>
                </a:solidFill>
                <a:cs typeface="Times New Roman" pitchFamily="18" charset="0"/>
              </a:rPr>
              <a:t>during which a drug product is expected to remain within the approved shelf-life specification, provided that it is stored under the conditions defined on the container label.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4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76015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Objectives of Stability Study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56584"/>
          </a:xfrm>
        </p:spPr>
        <p:txBody>
          <a:bodyPr>
            <a:normAutofit/>
          </a:bodyPr>
          <a:lstStyle/>
          <a:p>
            <a:pPr algn="l" rtl="0"/>
            <a:r>
              <a:rPr lang="en-US" dirty="0" smtClean="0">
                <a:cs typeface="Times New Roman" pitchFamily="18" charset="0"/>
              </a:rPr>
              <a:t>To provide an evidence on how </a:t>
            </a:r>
            <a:r>
              <a:rPr lang="en-US" u="sng" dirty="0" smtClean="0">
                <a:cs typeface="Times New Roman" pitchFamily="18" charset="0"/>
              </a:rPr>
              <a:t>the quality </a:t>
            </a:r>
            <a:r>
              <a:rPr lang="en-US" dirty="0" smtClean="0">
                <a:cs typeface="Times New Roman" pitchFamily="18" charset="0"/>
              </a:rPr>
              <a:t>of a drug substance or drug product </a:t>
            </a:r>
            <a:r>
              <a:rPr lang="en-US" b="1" dirty="0" smtClean="0">
                <a:solidFill>
                  <a:srgbClr val="00B050"/>
                </a:solidFill>
                <a:cs typeface="Times New Roman" pitchFamily="18" charset="0"/>
              </a:rPr>
              <a:t>varies with </a:t>
            </a:r>
            <a:r>
              <a:rPr lang="en-US" u="sng" dirty="0" smtClean="0">
                <a:cs typeface="Times New Roman" pitchFamily="18" charset="0"/>
              </a:rPr>
              <a:t>time </a:t>
            </a:r>
            <a:r>
              <a:rPr lang="en-US" dirty="0" smtClean="0">
                <a:cs typeface="Times New Roman" pitchFamily="18" charset="0"/>
              </a:rPr>
              <a:t>under the influence of a variety of </a:t>
            </a:r>
            <a:r>
              <a:rPr lang="en-US" u="sng" dirty="0" smtClean="0">
                <a:cs typeface="Times New Roman" pitchFamily="18" charset="0"/>
              </a:rPr>
              <a:t>environmental factors </a:t>
            </a:r>
            <a:r>
              <a:rPr lang="en-US" dirty="0" smtClean="0">
                <a:cs typeface="Times New Roman" pitchFamily="18" charset="0"/>
              </a:rPr>
              <a:t>such as temperature, humidity,  and light.</a:t>
            </a:r>
            <a:endParaRPr lang="en-US" dirty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To </a:t>
            </a:r>
            <a:r>
              <a:rPr lang="en-US" dirty="0">
                <a:cs typeface="Times New Roman" pitchFamily="18" charset="0"/>
              </a:rPr>
              <a:t>e</a:t>
            </a:r>
            <a:r>
              <a:rPr lang="en-US" dirty="0" smtClean="0">
                <a:cs typeface="Times New Roman" pitchFamily="18" charset="0"/>
              </a:rPr>
              <a:t>stablish a:</a:t>
            </a:r>
            <a:endParaRPr lang="en-US" dirty="0">
              <a:cs typeface="Times New Roman" pitchFamily="18" charset="0"/>
            </a:endParaRP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re-test period for the drug substance,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or a shelf life for the drug product, 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and recommended storage conditions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5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77314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+mn-lt"/>
                <a:cs typeface="Times New Roman" pitchFamily="18" charset="0"/>
              </a:rPr>
              <a:t>Factors affecting drug stability</a:t>
            </a:r>
            <a:endParaRPr lang="en-US" sz="3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cs typeface="Times New Roman" pitchFamily="18" charset="0"/>
              </a:rPr>
              <a:t>Storage </a:t>
            </a:r>
            <a:r>
              <a:rPr lang="en-US" dirty="0" smtClean="0">
                <a:cs typeface="Times New Roman" pitchFamily="18" charset="0"/>
              </a:rPr>
              <a:t>time.</a:t>
            </a:r>
            <a:endParaRPr lang="en-US" dirty="0" smtClean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Storage </a:t>
            </a:r>
            <a:r>
              <a:rPr lang="en-US" dirty="0" smtClean="0">
                <a:cs typeface="Times New Roman" pitchFamily="18" charset="0"/>
              </a:rPr>
              <a:t>conditions.</a:t>
            </a:r>
            <a:endParaRPr lang="en-US" dirty="0" smtClean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Type of dosage </a:t>
            </a:r>
            <a:r>
              <a:rPr lang="en-US" dirty="0" smtClean="0">
                <a:cs typeface="Times New Roman" pitchFamily="18" charset="0"/>
              </a:rPr>
              <a:t>form.</a:t>
            </a:r>
            <a:endParaRPr lang="en-US" dirty="0" smtClean="0">
              <a:cs typeface="Times New Roman" pitchFamily="18" charset="0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Container and closure </a:t>
            </a:r>
            <a:r>
              <a:rPr lang="en-US" dirty="0" smtClean="0">
                <a:cs typeface="Times New Roman" pitchFamily="18" charset="0"/>
              </a:rPr>
              <a:t>system. </a:t>
            </a:r>
            <a:endParaRPr lang="en-US" dirty="0" smtClean="0">
              <a:cs typeface="Times New Roman" pitchFamily="18" charset="0"/>
            </a:endParaRP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6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09835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algn="l" rtl="0"/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Chemical stability implies: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l" rt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lack of any decomposition in the chemical moiety that is incorporated in the formulation as the drug, preservatives or any other excipients. </a:t>
            </a:r>
          </a:p>
          <a:p>
            <a:pPr algn="l" rtl="0"/>
            <a:r>
              <a:rPr lang="en-US" b="1" dirty="0">
                <a:solidFill>
                  <a:srgbClr val="FF0000"/>
                </a:solidFill>
                <a:cs typeface="Times New Roman" pitchFamily="18" charset="0"/>
              </a:rPr>
              <a:t>Microbiological stability implies that</a:t>
            </a:r>
            <a:r>
              <a:rPr lang="en-US" b="1" dirty="0" smtClean="0">
                <a:solidFill>
                  <a:srgbClr val="FF0000"/>
                </a:solidFill>
                <a:cs typeface="Times New Roman" pitchFamily="18" charset="0"/>
              </a:rPr>
              <a:t>:</a:t>
            </a:r>
          </a:p>
          <a:p>
            <a:pPr marL="0" indent="0" algn="l" rtl="0">
              <a:buNone/>
            </a:pPr>
            <a:r>
              <a:rPr lang="en-US" dirty="0">
                <a:solidFill>
                  <a:srgbClr val="003300"/>
                </a:solidFill>
                <a:cs typeface="Times New Roman" pitchFamily="18" charset="0"/>
              </a:rPr>
              <a:t>The formulation has not suffered from any microbiological attack and is meeting the standards with respect to lack of contamination/sterility. </a:t>
            </a:r>
          </a:p>
          <a:p>
            <a:pPr algn="l" rtl="0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02397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664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buNone/>
            </a:pPr>
            <a: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  <a:t>Physical changes</a:t>
            </a:r>
            <a:b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</a:t>
            </a:r>
            <a:r>
              <a:rPr lang="en-US" dirty="0" smtClean="0">
                <a:cs typeface="Times New Roman" pitchFamily="18" charset="0"/>
              </a:rPr>
              <a:t>Appearance.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Melting </a:t>
            </a:r>
            <a:r>
              <a:rPr lang="en-US" dirty="0" smtClean="0">
                <a:cs typeface="Times New Roman" pitchFamily="18" charset="0"/>
              </a:rPr>
              <a:t>point.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Clarity and color of </a:t>
            </a:r>
            <a:r>
              <a:rPr lang="en-US" dirty="0" smtClean="0">
                <a:cs typeface="Times New Roman" pitchFamily="18" charset="0"/>
              </a:rPr>
              <a:t>solution.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Crystal modification (Polymorphism</a:t>
            </a:r>
            <a:r>
              <a:rPr lang="en-US" dirty="0" smtClean="0">
                <a:cs typeface="Times New Roman" pitchFamily="18" charset="0"/>
              </a:rPr>
              <a:t>).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Particle </a:t>
            </a:r>
            <a:r>
              <a:rPr lang="en-US" dirty="0" smtClean="0">
                <a:cs typeface="Times New Roman" pitchFamily="18" charset="0"/>
              </a:rPr>
              <a:t>size.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  <a:t>Chemical changes</a:t>
            </a:r>
            <a:b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Increase in degradation </a:t>
            </a:r>
            <a:r>
              <a:rPr lang="en-US" dirty="0" smtClean="0">
                <a:cs typeface="Times New Roman" pitchFamily="18" charset="0"/>
              </a:rPr>
              <a:t>products.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Decrease of </a:t>
            </a:r>
            <a:r>
              <a:rPr lang="en-US" dirty="0" smtClean="0">
                <a:cs typeface="Times New Roman" pitchFamily="18" charset="0"/>
              </a:rPr>
              <a:t>assay.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b="1" u="sng" dirty="0" smtClean="0">
                <a:solidFill>
                  <a:srgbClr val="00B050"/>
                </a:solidFill>
                <a:cs typeface="Times New Roman" pitchFamily="18" charset="0"/>
              </a:rPr>
              <a:t>Microbial changes</a:t>
            </a:r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r>
              <a:rPr lang="en-US" dirty="0" smtClean="0">
                <a:cs typeface="Times New Roman" pitchFamily="18" charset="0"/>
              </a:rPr>
              <a:t>• Growth of </a:t>
            </a:r>
            <a:r>
              <a:rPr lang="en-US" dirty="0" smtClean="0">
                <a:cs typeface="Times New Roman" pitchFamily="18" charset="0"/>
              </a:rPr>
              <a:t>microorganism.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827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428"/>
            <a:ext cx="8229600" cy="81028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Packaging And Stability :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algn="l" rtl="0"/>
            <a:r>
              <a:rPr lang="en-US" dirty="0" smtClean="0">
                <a:cs typeface="Times New Roman" pitchFamily="18" charset="0"/>
              </a:rPr>
              <a:t>The immediate container and closure are particularly important in affecting product stability. They play an important role in the product shelf-life.</a:t>
            </a:r>
          </a:p>
          <a:p>
            <a:pPr algn="l" rtl="0"/>
            <a:endParaRPr lang="en-US" dirty="0" smtClean="0">
              <a:cs typeface="Times New Roman" pitchFamily="18" charset="0"/>
              <a:sym typeface="Wingdings 3" pitchFamily="18" charset="2"/>
            </a:endParaRPr>
          </a:p>
          <a:p>
            <a:pPr algn="l" rtl="0"/>
            <a:r>
              <a:rPr lang="en-US" dirty="0" smtClean="0">
                <a:cs typeface="Times New Roman" pitchFamily="18" charset="0"/>
              </a:rPr>
              <a:t>They may: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 accelerate degradation reactions, 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be an additive to </a:t>
            </a:r>
            <a:r>
              <a:rPr lang="en-US" b="1" i="1" u="sng" dirty="0" smtClean="0">
                <a:cs typeface="Times New Roman" pitchFamily="18" charset="0"/>
              </a:rPr>
              <a:t>or</a:t>
            </a:r>
            <a:r>
              <a:rPr lang="en-US" dirty="0" smtClean="0">
                <a:cs typeface="Times New Roman" pitchFamily="18" charset="0"/>
              </a:rPr>
              <a:t> an absorbent of the drug substance,</a:t>
            </a:r>
          </a:p>
          <a:p>
            <a:pPr lvl="1" algn="l" rtl="0"/>
            <a:r>
              <a:rPr lang="en-US" dirty="0" smtClean="0">
                <a:cs typeface="Times New Roman" pitchFamily="18" charset="0"/>
              </a:rPr>
              <a:t> or be ineffective in protecting the contents from environmental conditions. </a:t>
            </a:r>
          </a:p>
          <a:p>
            <a:pPr algn="l"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2213685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1412</Words>
  <Application>Microsoft Office PowerPoint</Application>
  <PresentationFormat>On-screen Show (4:3)</PresentationFormat>
  <Paragraphs>142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Waveform</vt:lpstr>
      <vt:lpstr>Couture</vt:lpstr>
      <vt:lpstr>Pharmaceutical Quality Control &amp; current Good Manufacturing Practice</vt:lpstr>
      <vt:lpstr>Drug Stability and Expiry date</vt:lpstr>
      <vt:lpstr>Drug stability</vt:lpstr>
      <vt:lpstr>PowerPoint Presentation</vt:lpstr>
      <vt:lpstr>Objectives of Stability Study</vt:lpstr>
      <vt:lpstr>Factors affecting drug stability</vt:lpstr>
      <vt:lpstr>PowerPoint Presentation</vt:lpstr>
      <vt:lpstr>PowerPoint Presentation</vt:lpstr>
      <vt:lpstr>Packaging And Stability :</vt:lpstr>
      <vt:lpstr>Glass - Glass is resistant to chemical and physical change and is the most commonly used materials</vt:lpstr>
      <vt:lpstr>Metals</vt:lpstr>
      <vt:lpstr>Rubber</vt:lpstr>
      <vt:lpstr>Stability studies at different stages</vt:lpstr>
      <vt:lpstr>PowerPoint Presentation</vt:lpstr>
      <vt:lpstr>PowerPoint Presentation</vt:lpstr>
      <vt:lpstr>In general, “significant change” for a drug product is defined as: </vt:lpstr>
      <vt:lpstr>PowerPoint Presentation</vt:lpstr>
      <vt:lpstr>PowerPoint Presentation</vt:lpstr>
      <vt:lpstr>PowerPoint Presentation</vt:lpstr>
      <vt:lpstr>Storage Conditions</vt:lpstr>
      <vt:lpstr>ICH used the climatic zone concept The four zones in the world that are distinguished by their characteristic prevalent annual climatic conditions. </vt:lpstr>
      <vt:lpstr>Stability studies can be classified into three types:</vt:lpstr>
      <vt:lpstr>2)Studies under conditions appropriate to the market</vt:lpstr>
      <vt:lpstr>3) Stability studies on current production. </vt:lpstr>
      <vt:lpstr>Final Exam</vt:lpstr>
      <vt:lpstr>Thank you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</dc:title>
  <dc:creator>pc</dc:creator>
  <cp:lastModifiedBy>Iman M. Alfagih</cp:lastModifiedBy>
  <cp:revision>65</cp:revision>
  <dcterms:created xsi:type="dcterms:W3CDTF">2014-01-08T16:07:44Z</dcterms:created>
  <dcterms:modified xsi:type="dcterms:W3CDTF">2016-02-28T06:01:22Z</dcterms:modified>
</cp:coreProperties>
</file>