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  <p:sldMasterId id="2147483840" r:id="rId2"/>
  </p:sldMasterIdLst>
  <p:notesMasterIdLst>
    <p:notesMasterId r:id="rId29"/>
  </p:notesMasterIdLst>
  <p:handoutMasterIdLst>
    <p:handoutMasterId r:id="rId30"/>
  </p:handoutMasterIdLst>
  <p:sldIdLst>
    <p:sldId id="477" r:id="rId3"/>
    <p:sldId id="448" r:id="rId4"/>
    <p:sldId id="449" r:id="rId5"/>
    <p:sldId id="451" r:id="rId6"/>
    <p:sldId id="452" r:id="rId7"/>
    <p:sldId id="453" r:id="rId8"/>
    <p:sldId id="454" r:id="rId9"/>
    <p:sldId id="455" r:id="rId10"/>
    <p:sldId id="457" r:id="rId11"/>
    <p:sldId id="458" r:id="rId12"/>
    <p:sldId id="459" r:id="rId13"/>
    <p:sldId id="462" r:id="rId14"/>
    <p:sldId id="463" r:id="rId15"/>
    <p:sldId id="464" r:id="rId16"/>
    <p:sldId id="465" r:id="rId17"/>
    <p:sldId id="466" r:id="rId18"/>
    <p:sldId id="467" r:id="rId19"/>
    <p:sldId id="468" r:id="rId20"/>
    <p:sldId id="469" r:id="rId21"/>
    <p:sldId id="470" r:id="rId22"/>
    <p:sldId id="471" r:id="rId23"/>
    <p:sldId id="472" r:id="rId24"/>
    <p:sldId id="473" r:id="rId25"/>
    <p:sldId id="474" r:id="rId26"/>
    <p:sldId id="475" r:id="rId27"/>
    <p:sldId id="47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18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3A20D-A9EF-4DF3-9F67-02469D3F30D3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D9F93-5085-4627-9403-786D7DA7D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39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EFA43-3D2F-4477-90BE-956148CBE8E2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2D217-AE22-4CEB-8A37-9AE52FED3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11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2D217-AE22-4CEB-8A37-9AE52FED3D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43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ADE9-E4F3-4C8C-AE63-18816E332670}" type="datetime1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34F37-6A03-4B86-9085-8D403641A6BB}" type="datetime1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2316-0332-42E4-96A0-E924FCA5F8E3}" type="datetime1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EA68-B4D0-4B2A-97CF-67DB967F7915}" type="datetime1">
              <a:rPr lang="en-US" smtClean="0">
                <a:solidFill>
                  <a:srgbClr val="073E87"/>
                </a:solidFill>
              </a:rPr>
              <a:t>2/9/2016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62A4-913E-424D-A348-9DDAD10AD131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149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F43C4-5B8A-4313-B5C5-5631718AAEC8}" type="datetime1">
              <a:rPr lang="en-US" smtClean="0">
                <a:solidFill>
                  <a:srgbClr val="073E87"/>
                </a:solidFill>
              </a:rPr>
              <a:t>2/9/2016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62A4-913E-424D-A348-9DDAD10AD131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82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195D-2709-4F7B-93E5-14A362D2C938}" type="datetime1">
              <a:rPr lang="en-US" smtClean="0">
                <a:solidFill>
                  <a:srgbClr val="073E87"/>
                </a:solidFill>
              </a:rPr>
              <a:t>2/9/2016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62A4-913E-424D-A348-9DDAD10AD131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783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4CD0-F7AC-4863-B15D-F7972B16F658}" type="datetime1">
              <a:rPr lang="en-US" smtClean="0">
                <a:solidFill>
                  <a:srgbClr val="073E87"/>
                </a:solidFill>
              </a:rPr>
              <a:t>2/9/2016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62A4-913E-424D-A348-9DDAD10AD131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1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DE9C-A99B-4822-BDCD-E3C62E4F675A}" type="datetime1">
              <a:rPr lang="en-US" smtClean="0">
                <a:solidFill>
                  <a:srgbClr val="073E87"/>
                </a:solidFill>
              </a:rPr>
              <a:t>2/9/2016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62A4-913E-424D-A348-9DDAD10AD131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45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33C5-51C0-4F6D-8EC8-FFFE5D8091C4}" type="datetime1">
              <a:rPr lang="en-US" smtClean="0">
                <a:solidFill>
                  <a:srgbClr val="073E87"/>
                </a:solidFill>
              </a:rPr>
              <a:t>2/9/2016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62A4-913E-424D-A348-9DDAD10AD131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8878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FE1C-7EA4-4EED-B637-B13C375BDBE3}" type="datetime1">
              <a:rPr lang="en-US" smtClean="0">
                <a:solidFill>
                  <a:srgbClr val="073E87"/>
                </a:solidFill>
              </a:rPr>
              <a:t>2/9/2016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62A4-913E-424D-A348-9DDAD10AD131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8300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4BD6-0B3D-46D5-9E8B-603525EB18A4}" type="datetime1">
              <a:rPr lang="en-US" smtClean="0">
                <a:solidFill>
                  <a:srgbClr val="073E87"/>
                </a:solidFill>
              </a:rPr>
              <a:t>2/9/2016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62A4-913E-424D-A348-9DDAD10AD131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83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69-B4A8-4C84-8EA1-F8B745B08E8C}" type="datetime1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C906-733D-49B1-A354-9CA783C2A8FB}" type="datetime1">
              <a:rPr lang="en-US" smtClean="0">
                <a:solidFill>
                  <a:srgbClr val="073E87"/>
                </a:solidFill>
              </a:rPr>
              <a:t>2/9/2016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62A4-913E-424D-A348-9DDAD10AD131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481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E346-55E4-409A-A32D-5E4FD5B0FD5C}" type="datetime1">
              <a:rPr lang="en-US" smtClean="0">
                <a:solidFill>
                  <a:srgbClr val="073E87"/>
                </a:solidFill>
              </a:rPr>
              <a:t>2/9/2016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62A4-913E-424D-A348-9DDAD10AD131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1086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D8A13-A033-4CBE-AAD7-019F3BBBE482}" type="datetime1">
              <a:rPr lang="en-US" smtClean="0">
                <a:solidFill>
                  <a:srgbClr val="073E87"/>
                </a:solidFill>
              </a:rPr>
              <a:t>2/9/2016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62A4-913E-424D-A348-9DDAD10AD131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87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4436-055C-47E7-8AC2-B0FE94403158}" type="datetime1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D5C4-B16A-447C-BDA5-06525236CF88}" type="datetime1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0E60-64C7-4712-A7F2-B1159AB9FCFE}" type="datetime1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4DCF9-0A94-4104-99FF-92D020E6B8F1}" type="datetime1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4B2A-19CE-4E40-9666-B79C86C2F02B}" type="datetime1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B5BA-17F5-4AB4-A38E-05746BDA312C}" type="datetime1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91E-234C-4DAE-93E4-431326A54092}" type="datetime1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99FFA-A589-4C06-81DF-064936AA11BB}" type="datetime1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B2667-EFC0-4FCF-8A0A-8405D69E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59270DD-945D-4B3B-B187-C4E22C01E9FC}" type="datetime1">
              <a:rPr lang="en-US" smtClean="0">
                <a:solidFill>
                  <a:srgbClr val="073E87"/>
                </a:solidFill>
              </a:rPr>
              <a:t>2/9/2016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32862A4-913E-424D-A348-9DDAD10AD131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54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Pharmaceutical Quality Control &amp; </a:t>
            </a:r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current Good Manufacturing Practice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473200"/>
          </a:xfrm>
        </p:spPr>
        <p:txBody>
          <a:bodyPr/>
          <a:lstStyle/>
          <a:p>
            <a:r>
              <a:rPr lang="en-GB" sz="4000" b="1" dirty="0">
                <a:solidFill>
                  <a:srgbClr val="FF0000"/>
                </a:solidFill>
              </a:rPr>
              <a:t>PHT 436</a:t>
            </a:r>
          </a:p>
          <a:p>
            <a:r>
              <a:rPr lang="en-GB" sz="4000" b="1" dirty="0">
                <a:solidFill>
                  <a:srgbClr val="7030A0"/>
                </a:solidFill>
              </a:rPr>
              <a:t>Lecture </a:t>
            </a:r>
            <a:r>
              <a:rPr lang="en-GB" sz="4000" b="1" dirty="0" smtClean="0">
                <a:solidFill>
                  <a:srgbClr val="7030A0"/>
                </a:solidFill>
              </a:rPr>
              <a:t>8</a:t>
            </a:r>
            <a:endParaRPr lang="en-GB" sz="4000" b="1" dirty="0">
              <a:solidFill>
                <a:srgbClr val="7030A0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62A4-913E-424D-A348-9DDAD10AD131}" type="slidenum">
              <a:rPr lang="en-GB" smtClean="0">
                <a:solidFill>
                  <a:srgbClr val="073E87"/>
                </a:solidFill>
              </a:rPr>
              <a:pPr/>
              <a:t>1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047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/>
          <a:lstStyle/>
          <a:p>
            <a:pPr algn="just"/>
            <a:r>
              <a:rPr lang="en-US" dirty="0"/>
              <a:t>There are occasions when a variety of reasons materials arrive at a plant site and are required for immediate use. 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reason for this could include </a:t>
            </a:r>
            <a:r>
              <a:rPr lang="en-US" dirty="0" smtClean="0"/>
              <a:t>that:</a:t>
            </a:r>
          </a:p>
          <a:p>
            <a:pPr marL="971550" lvl="1" indent="-457200" algn="just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delivery, </a:t>
            </a:r>
            <a:endParaRPr lang="en-US" dirty="0" smtClean="0"/>
          </a:p>
          <a:p>
            <a:pPr marL="971550" lvl="1" indent="-457200" algn="just">
              <a:buFont typeface="Arial" pitchFamily="34" charset="0"/>
              <a:buChar char="•"/>
            </a:pPr>
            <a:r>
              <a:rPr lang="en-US" dirty="0" smtClean="0"/>
              <a:t>rejection </a:t>
            </a:r>
            <a:r>
              <a:rPr lang="en-US" dirty="0"/>
              <a:t>of the scheduled delivery, </a:t>
            </a:r>
            <a:endParaRPr lang="en-US" dirty="0" smtClean="0"/>
          </a:p>
          <a:p>
            <a:pPr marL="971550" lvl="1" indent="-457200" algn="just">
              <a:buFont typeface="Arial" pitchFamily="34" charset="0"/>
              <a:buChar char="•"/>
            </a:pPr>
            <a:r>
              <a:rPr lang="en-US" dirty="0" smtClean="0"/>
              <a:t>unexpected </a:t>
            </a:r>
            <a:r>
              <a:rPr lang="en-US" dirty="0"/>
              <a:t>increase in sales, </a:t>
            </a:r>
            <a:endParaRPr lang="en-US" dirty="0" smtClean="0"/>
          </a:p>
          <a:p>
            <a:pPr marL="971550" lvl="1" indent="-457200" algn="just">
              <a:buFont typeface="Arial" pitchFamily="34" charset="0"/>
              <a:buChar char="•"/>
            </a:pPr>
            <a:r>
              <a:rPr lang="en-US" dirty="0" smtClean="0"/>
              <a:t>or </a:t>
            </a:r>
            <a:r>
              <a:rPr lang="en-US" dirty="0"/>
              <a:t>rejection of the scheduled batch of drug product.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08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" y="152400"/>
            <a:ext cx="6639295" cy="6400800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en-US" dirty="0"/>
              <a:t>Deliveries of material to bulk storage requires special mention. It is usually impractical to hold a delivery vehicle until material can be fully evaluated. </a:t>
            </a:r>
            <a:endParaRPr lang="en-US" dirty="0" smtClean="0"/>
          </a:p>
          <a:p>
            <a:pPr lvl="1" algn="just"/>
            <a:r>
              <a:rPr lang="en-US" dirty="0" smtClean="0"/>
              <a:t>In </a:t>
            </a:r>
            <a:r>
              <a:rPr lang="en-US" dirty="0"/>
              <a:t>such cases it is usual to ensure that the </a:t>
            </a:r>
            <a:r>
              <a:rPr lang="en-US" b="1" u="sng" dirty="0"/>
              <a:t>certificate of analysis</a:t>
            </a:r>
            <a:r>
              <a:rPr lang="en-US" dirty="0"/>
              <a:t> accompanies the delivery and that the more sensitive tests are performed before the material is discharged into the bulk storage system.</a:t>
            </a:r>
          </a:p>
          <a:p>
            <a:pPr marL="0" indent="0" algn="just">
              <a:buNone/>
            </a:pPr>
            <a:endParaRPr lang="en-US" dirty="0"/>
          </a:p>
          <a:p>
            <a:pPr lvl="0" algn="just"/>
            <a:r>
              <a:rPr lang="en-US" dirty="0"/>
              <a:t>In the event that the full analysis identifies a problem it may be necessary to </a:t>
            </a:r>
            <a:r>
              <a:rPr lang="en-US" u="sng" dirty="0"/>
              <a:t>quarantine the contents</a:t>
            </a:r>
            <a:r>
              <a:rPr lang="en-US" dirty="0"/>
              <a:t> of the storage tank until a comprehensive evaluation has been performed.</a:t>
            </a:r>
          </a:p>
          <a:p>
            <a:pPr marL="0" indent="0" algn="just">
              <a:buNone/>
            </a:pPr>
            <a:endParaRPr lang="en-US" dirty="0"/>
          </a:p>
          <a:p>
            <a:pPr lvl="0" algn="just"/>
            <a:r>
              <a:rPr lang="en-US" dirty="0"/>
              <a:t>Any parameter that might be affected by shipping and storage conditions should be examined</a:t>
            </a:r>
            <a:r>
              <a:rPr lang="en-US" dirty="0" smtClean="0"/>
              <a:t>.</a:t>
            </a:r>
          </a:p>
          <a:p>
            <a:pPr marL="0" lvl="0" indent="0" algn="just">
              <a:buNone/>
            </a:pPr>
            <a:endParaRPr lang="en-US" dirty="0" smtClean="0"/>
          </a:p>
          <a:p>
            <a:pPr algn="just"/>
            <a:r>
              <a:rPr lang="en-US" dirty="0"/>
              <a:t>Quality variability would rarely be a reason for increasing sample size. </a:t>
            </a:r>
          </a:p>
          <a:p>
            <a:pPr marL="0" lv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9295" y="1251241"/>
            <a:ext cx="2514601" cy="2514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351" y="4948"/>
            <a:ext cx="1752600" cy="1246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453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553200"/>
          </a:xfrm>
        </p:spPr>
        <p:txBody>
          <a:bodyPr>
            <a:normAutofit lnSpcReduction="10000"/>
          </a:bodyPr>
          <a:lstStyle/>
          <a:p>
            <a:pPr marL="514350" lvl="0" indent="-514350" algn="just">
              <a:buFont typeface="+mj-lt"/>
              <a:buAutoNum type="alphaLcParenR" startAt="3"/>
            </a:pPr>
            <a:r>
              <a:rPr lang="en-US" b="1" dirty="0" smtClean="0">
                <a:solidFill>
                  <a:srgbClr val="0070C0"/>
                </a:solidFill>
              </a:rPr>
              <a:t>Sampling </a:t>
            </a:r>
            <a:r>
              <a:rPr lang="en-US" b="1" dirty="0">
                <a:solidFill>
                  <a:srgbClr val="0070C0"/>
                </a:solidFill>
              </a:rPr>
              <a:t>should be collected in accordance to the following </a:t>
            </a:r>
            <a:r>
              <a:rPr lang="en-US" b="1" dirty="0" smtClean="0">
                <a:solidFill>
                  <a:srgbClr val="0070C0"/>
                </a:solidFill>
              </a:rPr>
              <a:t>procedures:</a:t>
            </a:r>
            <a:endParaRPr lang="en-US" dirty="0">
              <a:solidFill>
                <a:srgbClr val="0070C0"/>
              </a:solidFill>
            </a:endParaRPr>
          </a:p>
          <a:p>
            <a:pPr marL="914400" lvl="1" indent="-514350" algn="just">
              <a:buFont typeface="+mj-lt"/>
              <a:buAutoNum type="arabicParenR"/>
            </a:pPr>
            <a:r>
              <a:rPr lang="en-US" b="1" dirty="0" smtClean="0">
                <a:solidFill>
                  <a:srgbClr val="0070C0"/>
                </a:solidFill>
              </a:rPr>
              <a:t>The </a:t>
            </a:r>
            <a:r>
              <a:rPr lang="en-US" b="1" dirty="0">
                <a:solidFill>
                  <a:srgbClr val="0070C0"/>
                </a:solidFill>
              </a:rPr>
              <a:t>containers of components selected shall be </a:t>
            </a:r>
            <a:r>
              <a:rPr lang="en-US" b="1" u="sng" dirty="0">
                <a:solidFill>
                  <a:srgbClr val="0070C0"/>
                </a:solidFill>
              </a:rPr>
              <a:t>cleaned</a:t>
            </a:r>
            <a:r>
              <a:rPr lang="en-US" b="1" dirty="0">
                <a:solidFill>
                  <a:srgbClr val="0070C0"/>
                </a:solidFill>
              </a:rPr>
              <a:t> where necessary, by appropriate </a:t>
            </a:r>
            <a:r>
              <a:rPr lang="en-US" b="1" dirty="0" smtClean="0">
                <a:solidFill>
                  <a:srgbClr val="0070C0"/>
                </a:solidFill>
              </a:rPr>
              <a:t>means.</a:t>
            </a:r>
            <a:endParaRPr lang="en-US" dirty="0">
              <a:solidFill>
                <a:srgbClr val="0070C0"/>
              </a:solidFill>
            </a:endParaRPr>
          </a:p>
          <a:p>
            <a:pPr marL="914400" lvl="1" indent="-514350" algn="just">
              <a:buFont typeface="+mj-lt"/>
              <a:buAutoNum type="arabicParenR"/>
            </a:pPr>
            <a:r>
              <a:rPr lang="en-US" b="1" dirty="0" smtClean="0">
                <a:solidFill>
                  <a:srgbClr val="0070C0"/>
                </a:solidFill>
              </a:rPr>
              <a:t>The </a:t>
            </a:r>
            <a:r>
              <a:rPr lang="en-US" b="1" dirty="0">
                <a:solidFill>
                  <a:srgbClr val="0070C0"/>
                </a:solidFill>
              </a:rPr>
              <a:t>containers should be opened, sampled, and released in a manner designed to </a:t>
            </a:r>
            <a:r>
              <a:rPr lang="en-US" b="1" u="sng" dirty="0">
                <a:solidFill>
                  <a:srgbClr val="0070C0"/>
                </a:solidFill>
              </a:rPr>
              <a:t>prevent contamination</a:t>
            </a:r>
            <a:r>
              <a:rPr lang="en-US" b="1" dirty="0">
                <a:solidFill>
                  <a:srgbClr val="0070C0"/>
                </a:solidFill>
              </a:rPr>
              <a:t> of their contents and contamination of other components, drug product containers and closures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marL="914400" lvl="1" indent="-514350" algn="just">
              <a:buFont typeface="+mj-lt"/>
              <a:buAutoNum type="arabicParenR"/>
            </a:pPr>
            <a:r>
              <a:rPr lang="en-US" b="1" u="sng" dirty="0" smtClean="0">
                <a:solidFill>
                  <a:srgbClr val="0070C0"/>
                </a:solidFill>
              </a:rPr>
              <a:t>Sterile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equipment and aseptic sampling techniques shall be used when necessary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marL="914400" lvl="1" indent="-514350" algn="just">
              <a:buFont typeface="+mj-lt"/>
              <a:buAutoNum type="arabicParenR"/>
            </a:pPr>
            <a:r>
              <a:rPr lang="en-US" b="1" dirty="0" smtClean="0">
                <a:solidFill>
                  <a:srgbClr val="0070C0"/>
                </a:solidFill>
              </a:rPr>
              <a:t>If </a:t>
            </a:r>
            <a:r>
              <a:rPr lang="en-US" b="1" dirty="0">
                <a:solidFill>
                  <a:srgbClr val="0070C0"/>
                </a:solidFill>
              </a:rPr>
              <a:t>it is necessary to sample a component from the </a:t>
            </a:r>
            <a:r>
              <a:rPr lang="en-US" b="1" u="sng" dirty="0">
                <a:solidFill>
                  <a:srgbClr val="0070C0"/>
                </a:solidFill>
              </a:rPr>
              <a:t>top, middle and bottom</a:t>
            </a:r>
            <a:r>
              <a:rPr lang="en-US" b="1" dirty="0">
                <a:solidFill>
                  <a:srgbClr val="0070C0"/>
                </a:solidFill>
              </a:rPr>
              <a:t> of its container, such sample subdivision shall not be composited for testing.</a:t>
            </a:r>
            <a:endParaRPr lang="en-US" dirty="0">
              <a:solidFill>
                <a:srgbClr val="0070C0"/>
              </a:solidFill>
            </a:endParaRPr>
          </a:p>
          <a:p>
            <a:pPr marL="914400" lvl="1" indent="-514350" algn="just">
              <a:buFont typeface="+mj-lt"/>
              <a:buAutoNum type="arabicParenR"/>
            </a:pPr>
            <a:endParaRPr lang="en-US" dirty="0">
              <a:solidFill>
                <a:srgbClr val="0070C0"/>
              </a:solidFill>
            </a:endParaRPr>
          </a:p>
          <a:p>
            <a:pPr marL="914400" lvl="1" indent="-514350" algn="just">
              <a:buFont typeface="+mj-lt"/>
              <a:buAutoNum type="arabicParenR"/>
            </a:pPr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87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Autofit/>
          </a:bodyPr>
          <a:lstStyle/>
          <a:p>
            <a:pPr marL="457200" lvl="0" indent="-457200" algn="just">
              <a:buFont typeface="+mj-lt"/>
              <a:buAutoNum type="arabicParenR" startAt="5"/>
            </a:pPr>
            <a:r>
              <a:rPr lang="en-US" sz="2400" b="1" dirty="0" smtClean="0">
                <a:solidFill>
                  <a:srgbClr val="0070C0"/>
                </a:solidFill>
              </a:rPr>
              <a:t>Sample </a:t>
            </a:r>
            <a:r>
              <a:rPr lang="en-US" sz="2400" b="1" dirty="0">
                <a:solidFill>
                  <a:srgbClr val="0070C0"/>
                </a:solidFill>
              </a:rPr>
              <a:t>containers shall be </a:t>
            </a:r>
            <a:r>
              <a:rPr lang="en-US" sz="2400" b="1" u="sng" dirty="0">
                <a:solidFill>
                  <a:srgbClr val="0070C0"/>
                </a:solidFill>
              </a:rPr>
              <a:t>identified</a:t>
            </a:r>
            <a:r>
              <a:rPr lang="en-US" sz="2400" b="1" dirty="0">
                <a:solidFill>
                  <a:srgbClr val="0070C0"/>
                </a:solidFill>
              </a:rPr>
              <a:t> so that the following information can be determined: 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lvl="1" indent="-342900" algn="just"/>
            <a:r>
              <a:rPr lang="en-US" sz="2400" b="1" u="sng" dirty="0" smtClean="0">
                <a:solidFill>
                  <a:srgbClr val="0070C0"/>
                </a:solidFill>
              </a:rPr>
              <a:t>name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of the material sampled, 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lvl="1" indent="-342900" algn="just"/>
            <a:r>
              <a:rPr lang="en-US" sz="2400" b="1" dirty="0" smtClean="0">
                <a:solidFill>
                  <a:srgbClr val="0070C0"/>
                </a:solidFill>
              </a:rPr>
              <a:t>the </a:t>
            </a:r>
            <a:r>
              <a:rPr lang="en-US" sz="2400" b="1" u="sng" dirty="0">
                <a:solidFill>
                  <a:srgbClr val="0070C0"/>
                </a:solidFill>
              </a:rPr>
              <a:t>lot number</a:t>
            </a:r>
            <a:r>
              <a:rPr lang="en-US" sz="2400" b="1" dirty="0">
                <a:solidFill>
                  <a:srgbClr val="0070C0"/>
                </a:solidFill>
              </a:rPr>
              <a:t>, 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lvl="1" indent="-342900" algn="just"/>
            <a:r>
              <a:rPr lang="en-US" sz="2400" b="1" dirty="0" smtClean="0">
                <a:solidFill>
                  <a:srgbClr val="0070C0"/>
                </a:solidFill>
              </a:rPr>
              <a:t>the </a:t>
            </a:r>
            <a:r>
              <a:rPr lang="en-US" sz="2400" b="1" u="sng" dirty="0">
                <a:solidFill>
                  <a:srgbClr val="0070C0"/>
                </a:solidFill>
              </a:rPr>
              <a:t>container from which the sample was taken</a:t>
            </a:r>
            <a:r>
              <a:rPr lang="en-US" sz="2400" b="1" dirty="0">
                <a:solidFill>
                  <a:srgbClr val="0070C0"/>
                </a:solidFill>
              </a:rPr>
              <a:t>, 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lvl="1" indent="-342900" algn="just"/>
            <a:r>
              <a:rPr lang="en-US" sz="2400" b="1" dirty="0" smtClean="0">
                <a:solidFill>
                  <a:srgbClr val="0070C0"/>
                </a:solidFill>
              </a:rPr>
              <a:t>the </a:t>
            </a:r>
            <a:r>
              <a:rPr lang="en-US" sz="2400" b="1" u="sng" dirty="0">
                <a:solidFill>
                  <a:srgbClr val="0070C0"/>
                </a:solidFill>
              </a:rPr>
              <a:t>date</a:t>
            </a:r>
            <a:r>
              <a:rPr lang="en-US" sz="2400" b="1" dirty="0">
                <a:solidFill>
                  <a:srgbClr val="0070C0"/>
                </a:solidFill>
              </a:rPr>
              <a:t> on which the sample was </a:t>
            </a:r>
            <a:r>
              <a:rPr lang="en-US" sz="2400" b="1" dirty="0" smtClean="0">
                <a:solidFill>
                  <a:srgbClr val="0070C0"/>
                </a:solidFill>
              </a:rPr>
              <a:t>taken</a:t>
            </a:r>
          </a:p>
          <a:p>
            <a:pPr lvl="1" indent="-342900" algn="just"/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and the </a:t>
            </a:r>
            <a:r>
              <a:rPr lang="en-US" sz="2400" b="1" u="sng" dirty="0">
                <a:solidFill>
                  <a:srgbClr val="0070C0"/>
                </a:solidFill>
              </a:rPr>
              <a:t>name of the person </a:t>
            </a:r>
            <a:r>
              <a:rPr lang="en-US" sz="2400" b="1" dirty="0">
                <a:solidFill>
                  <a:srgbClr val="0070C0"/>
                </a:solidFill>
              </a:rPr>
              <a:t>who collected the </a:t>
            </a:r>
            <a:r>
              <a:rPr lang="en-US" sz="2400" b="1" dirty="0" smtClean="0">
                <a:solidFill>
                  <a:srgbClr val="0070C0"/>
                </a:solidFill>
              </a:rPr>
              <a:t>sample.</a:t>
            </a:r>
          </a:p>
          <a:p>
            <a:pPr marL="457200" lvl="0" indent="-457200" algn="just">
              <a:buFont typeface="+mj-lt"/>
              <a:buAutoNum type="arabicParenR" startAt="5"/>
            </a:pPr>
            <a:endParaRPr lang="en-US" sz="2400" b="1" dirty="0">
              <a:solidFill>
                <a:srgbClr val="0070C0"/>
              </a:solidFill>
            </a:endParaRPr>
          </a:p>
          <a:p>
            <a:pPr marL="457200" lvl="0" indent="-457200" algn="just">
              <a:buFont typeface="+mj-lt"/>
              <a:buAutoNum type="arabicParenR" startAt="5"/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 marL="0" lvl="0" indent="0" algn="just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6) </a:t>
            </a:r>
            <a:r>
              <a:rPr lang="en-US" sz="2400" b="1" dirty="0" smtClean="0">
                <a:solidFill>
                  <a:srgbClr val="0070C0"/>
                </a:solidFill>
              </a:rPr>
              <a:t>Containers </a:t>
            </a:r>
            <a:r>
              <a:rPr lang="en-US" sz="2400" b="1" dirty="0">
                <a:solidFill>
                  <a:srgbClr val="0070C0"/>
                </a:solidFill>
              </a:rPr>
              <a:t>from which samples have been taken shall be </a:t>
            </a:r>
            <a:r>
              <a:rPr lang="en-US" sz="2400" b="1" u="sng" dirty="0">
                <a:solidFill>
                  <a:srgbClr val="0070C0"/>
                </a:solidFill>
              </a:rPr>
              <a:t>marked</a:t>
            </a:r>
            <a:r>
              <a:rPr lang="en-US" sz="2400" b="1" dirty="0">
                <a:solidFill>
                  <a:srgbClr val="0070C0"/>
                </a:solidFill>
              </a:rPr>
              <a:t> to show that samples have been removed from them.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78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dirty="0"/>
              <a:t>The </a:t>
            </a:r>
            <a:r>
              <a:rPr lang="en-US" u="sng" dirty="0"/>
              <a:t>process of sampling</a:t>
            </a:r>
            <a:r>
              <a:rPr lang="en-US" dirty="0"/>
              <a:t> can itself pose risks of </a:t>
            </a:r>
            <a:r>
              <a:rPr lang="en-US" u="sng" dirty="0"/>
              <a:t>contamination.</a:t>
            </a:r>
            <a:r>
              <a:rPr lang="en-US" dirty="0"/>
              <a:t> </a:t>
            </a:r>
            <a:endParaRPr lang="en-US" dirty="0" smtClean="0"/>
          </a:p>
          <a:p>
            <a:pPr lvl="1" algn="just">
              <a:buFont typeface="Wingdings" pitchFamily="2" charset="2"/>
              <a:buChar char="Ø"/>
            </a:pPr>
            <a:r>
              <a:rPr lang="en-US" dirty="0" smtClean="0"/>
              <a:t>For </a:t>
            </a:r>
            <a:r>
              <a:rPr lang="en-US" dirty="0"/>
              <a:t>this reason containers may need to be cleaned, a vacuum system is effective.</a:t>
            </a:r>
          </a:p>
          <a:p>
            <a:pPr marL="0" indent="0" algn="just">
              <a:buNone/>
            </a:pPr>
            <a:endParaRPr lang="en-US" dirty="0"/>
          </a:p>
          <a:p>
            <a:pPr lvl="0" algn="just"/>
            <a:r>
              <a:rPr lang="en-US" dirty="0"/>
              <a:t>Containers should be opened for sampling in an </a:t>
            </a:r>
            <a:r>
              <a:rPr lang="en-US" u="sng" dirty="0"/>
              <a:t>acceptable environment</a:t>
            </a:r>
            <a:r>
              <a:rPr lang="en-US" dirty="0"/>
              <a:t> that will not expose the material for further </a:t>
            </a:r>
            <a:r>
              <a:rPr lang="en-US" dirty="0" smtClean="0"/>
              <a:t>risks.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 smtClean="0"/>
              <a:t>For </a:t>
            </a:r>
            <a:r>
              <a:rPr lang="en-US" dirty="0"/>
              <a:t>drug substances and excipients it is preferable to provide a sampling area with environmental conditions similar to that the manufacturing area.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72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28600"/>
            <a:ext cx="6019800" cy="6629400"/>
          </a:xfrm>
        </p:spPr>
        <p:txBody>
          <a:bodyPr>
            <a:normAutofit/>
          </a:bodyPr>
          <a:lstStyle/>
          <a:p>
            <a:pPr lvl="0" algn="just"/>
            <a:r>
              <a:rPr lang="en-US" dirty="0"/>
              <a:t>An alternative is useful </a:t>
            </a:r>
            <a:r>
              <a:rPr lang="en-US" u="sng" dirty="0"/>
              <a:t>a portable laminar flow hood</a:t>
            </a:r>
            <a:r>
              <a:rPr lang="en-US" dirty="0"/>
              <a:t> with dust extraction capability that can be placed over the materials to be sampled. </a:t>
            </a:r>
            <a:endParaRPr lang="en-US" dirty="0" smtClean="0"/>
          </a:p>
          <a:p>
            <a:pPr lvl="1" algn="just"/>
            <a:r>
              <a:rPr lang="en-US" dirty="0" smtClean="0"/>
              <a:t>This </a:t>
            </a:r>
            <a:r>
              <a:rPr lang="en-US" dirty="0"/>
              <a:t>negates the need to move materials from quarantine to another area for sampling and then returning to quarantine afterword.</a:t>
            </a:r>
          </a:p>
          <a:p>
            <a:pPr marL="0" indent="0" algn="just">
              <a:buNone/>
            </a:pPr>
            <a:endParaRPr lang="en-US" dirty="0"/>
          </a:p>
          <a:p>
            <a:pPr lvl="0" algn="just"/>
            <a:r>
              <a:rPr lang="en-US" dirty="0"/>
              <a:t>Materials requiring </a:t>
            </a:r>
            <a:r>
              <a:rPr lang="en-US" u="sng" dirty="0"/>
              <a:t>microbiological evaluation </a:t>
            </a:r>
            <a:r>
              <a:rPr lang="en-US" dirty="0"/>
              <a:t>need to be sampled under more rigorous conditions involving the use of </a:t>
            </a:r>
            <a:r>
              <a:rPr lang="en-US" u="sng" dirty="0"/>
              <a:t>sterile equipment</a:t>
            </a:r>
            <a:r>
              <a:rPr lang="en-US" dirty="0"/>
              <a:t>.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8601"/>
            <a:ext cx="2772456" cy="43434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08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400800"/>
          </a:xfrm>
        </p:spPr>
        <p:txBody>
          <a:bodyPr>
            <a:normAutofit fontScale="92500" lnSpcReduction="10000"/>
          </a:bodyPr>
          <a:lstStyle/>
          <a:p>
            <a:pPr marL="514350" lvl="0" indent="-514350" algn="just">
              <a:buFont typeface="+mj-lt"/>
              <a:buAutoNum type="alphaLcParenR" startAt="4"/>
            </a:pPr>
            <a:r>
              <a:rPr lang="en-US" b="1" u="sng" dirty="0" smtClean="0">
                <a:solidFill>
                  <a:srgbClr val="0070C0"/>
                </a:solidFill>
              </a:rPr>
              <a:t>Samples </a:t>
            </a:r>
            <a:r>
              <a:rPr lang="en-US" b="1" u="sng" dirty="0">
                <a:solidFill>
                  <a:srgbClr val="0070C0"/>
                </a:solidFill>
              </a:rPr>
              <a:t>shall be examined and tested as follows:</a:t>
            </a:r>
          </a:p>
          <a:p>
            <a:pPr marL="514350" lvl="0" indent="-514350" algn="just">
              <a:buFont typeface="+mj-lt"/>
              <a:buAutoNum type="arabicParenR"/>
            </a:pPr>
            <a:r>
              <a:rPr lang="en-US" b="1" dirty="0">
                <a:solidFill>
                  <a:srgbClr val="0070C0"/>
                </a:solidFill>
              </a:rPr>
              <a:t>At least </a:t>
            </a:r>
            <a:r>
              <a:rPr lang="en-US" b="1" u="sng" dirty="0">
                <a:solidFill>
                  <a:srgbClr val="0070C0"/>
                </a:solidFill>
              </a:rPr>
              <a:t>one test </a:t>
            </a:r>
            <a:r>
              <a:rPr lang="en-US" b="1" dirty="0">
                <a:solidFill>
                  <a:srgbClr val="0070C0"/>
                </a:solidFill>
              </a:rPr>
              <a:t>shall be conducted to verify the </a:t>
            </a:r>
            <a:r>
              <a:rPr lang="en-US" b="1" u="sng" dirty="0">
                <a:solidFill>
                  <a:srgbClr val="0070C0"/>
                </a:solidFill>
              </a:rPr>
              <a:t>identity</a:t>
            </a:r>
            <a:r>
              <a:rPr lang="en-US" b="1" dirty="0">
                <a:solidFill>
                  <a:srgbClr val="0070C0"/>
                </a:solidFill>
              </a:rPr>
              <a:t> of each component of a drug product. Specific identity tests, if they exist, shall be </a:t>
            </a:r>
            <a:r>
              <a:rPr lang="en-US" b="1" dirty="0" smtClean="0">
                <a:solidFill>
                  <a:srgbClr val="0070C0"/>
                </a:solidFill>
              </a:rPr>
              <a:t>used.</a:t>
            </a:r>
            <a:endParaRPr lang="en-US" b="1" dirty="0">
              <a:solidFill>
                <a:srgbClr val="0070C0"/>
              </a:solidFill>
            </a:endParaRPr>
          </a:p>
          <a:p>
            <a:pPr marL="514350" lvl="0" indent="-514350" algn="just">
              <a:buFont typeface="+mj-lt"/>
              <a:buAutoNum type="arabicParenR"/>
            </a:pPr>
            <a:r>
              <a:rPr lang="en-US" b="1" dirty="0">
                <a:solidFill>
                  <a:srgbClr val="0070C0"/>
                </a:solidFill>
              </a:rPr>
              <a:t>Each component shall be tested for </a:t>
            </a:r>
            <a:r>
              <a:rPr lang="en-US" b="1" u="sng" dirty="0">
                <a:solidFill>
                  <a:srgbClr val="0070C0"/>
                </a:solidFill>
              </a:rPr>
              <a:t>conformity</a:t>
            </a:r>
            <a:r>
              <a:rPr lang="en-US" b="1" dirty="0">
                <a:solidFill>
                  <a:srgbClr val="0070C0"/>
                </a:solidFill>
              </a:rPr>
              <a:t> with all appropriate written specifications for </a:t>
            </a:r>
            <a:r>
              <a:rPr lang="en-US" b="1" u="sng" dirty="0">
                <a:solidFill>
                  <a:srgbClr val="0070C0"/>
                </a:solidFill>
              </a:rPr>
              <a:t>purity, strength, and quality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</a:p>
          <a:p>
            <a:pPr marL="914400" lvl="1" indent="-514350" algn="just"/>
            <a:r>
              <a:rPr lang="en-US" b="1" dirty="0" smtClean="0">
                <a:solidFill>
                  <a:srgbClr val="0070C0"/>
                </a:solidFill>
              </a:rPr>
              <a:t>In </a:t>
            </a:r>
            <a:r>
              <a:rPr lang="en-US" b="1" dirty="0">
                <a:solidFill>
                  <a:srgbClr val="0070C0"/>
                </a:solidFill>
              </a:rPr>
              <a:t>lieu of such testing by the manufacturer, </a:t>
            </a:r>
            <a:r>
              <a:rPr lang="en-US" b="1" u="sng" dirty="0">
                <a:solidFill>
                  <a:srgbClr val="0070C0"/>
                </a:solidFill>
              </a:rPr>
              <a:t>a report of analysis may be accepted from the supplier</a:t>
            </a:r>
            <a:r>
              <a:rPr lang="en-US" b="1" dirty="0">
                <a:solidFill>
                  <a:srgbClr val="0070C0"/>
                </a:solidFill>
              </a:rPr>
              <a:t> of a component, provided that at least </a:t>
            </a:r>
            <a:r>
              <a:rPr lang="en-US" b="1" u="sng" dirty="0">
                <a:solidFill>
                  <a:srgbClr val="00B050"/>
                </a:solidFill>
              </a:rPr>
              <a:t>one specific identity test</a:t>
            </a:r>
            <a:r>
              <a:rPr lang="en-US" b="1" dirty="0">
                <a:solidFill>
                  <a:srgbClr val="0070C0"/>
                </a:solidFill>
              </a:rPr>
              <a:t> is conducted on such component </a:t>
            </a:r>
            <a:r>
              <a:rPr lang="en-US" b="1" u="sng" dirty="0">
                <a:solidFill>
                  <a:srgbClr val="0070C0"/>
                </a:solidFill>
              </a:rPr>
              <a:t>by the </a:t>
            </a:r>
            <a:r>
              <a:rPr lang="en-US" b="1" u="sng" dirty="0">
                <a:solidFill>
                  <a:srgbClr val="00B050"/>
                </a:solidFill>
              </a:rPr>
              <a:t>manufacturer</a:t>
            </a:r>
            <a:r>
              <a:rPr lang="en-US" b="1" dirty="0">
                <a:solidFill>
                  <a:srgbClr val="0070C0"/>
                </a:solidFill>
              </a:rPr>
              <a:t>, and provided that the manufacturer establishes </a:t>
            </a:r>
            <a:r>
              <a:rPr lang="en-US" b="1" dirty="0">
                <a:solidFill>
                  <a:srgbClr val="00B050"/>
                </a:solidFill>
              </a:rPr>
              <a:t>the reliability of the supplier's analyses through appropriate validation</a:t>
            </a:r>
            <a:r>
              <a:rPr lang="en-US" b="1" dirty="0">
                <a:solidFill>
                  <a:srgbClr val="0070C0"/>
                </a:solidFill>
              </a:rPr>
              <a:t> of the supplier's test results at appropriate intervals.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05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477000"/>
          </a:xfrm>
        </p:spPr>
        <p:txBody>
          <a:bodyPr>
            <a:normAutofit fontScale="62500" lnSpcReduction="20000"/>
          </a:bodyPr>
          <a:lstStyle/>
          <a:p>
            <a:pPr marL="0" lvl="0" indent="0" algn="just">
              <a:buNone/>
            </a:pPr>
            <a:r>
              <a:rPr lang="en-US" sz="6000" b="1" dirty="0" smtClean="0">
                <a:solidFill>
                  <a:srgbClr val="0070C0"/>
                </a:solidFill>
              </a:rPr>
              <a:t>3) </a:t>
            </a:r>
            <a:r>
              <a:rPr lang="en-US" sz="6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Containers </a:t>
            </a:r>
            <a:r>
              <a:rPr lang="en-US" sz="60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and closures </a:t>
            </a:r>
            <a:r>
              <a:rPr lang="en-US" sz="6000" b="1" dirty="0">
                <a:solidFill>
                  <a:srgbClr val="0070C0"/>
                </a:solidFill>
              </a:rPr>
              <a:t>shall be tested for conformance with all appropriate written procedures. </a:t>
            </a:r>
          </a:p>
          <a:p>
            <a:pPr lvl="1" algn="just"/>
            <a:r>
              <a:rPr lang="en-US" sz="5600" b="1" dirty="0" smtClean="0">
                <a:solidFill>
                  <a:srgbClr val="0070C0"/>
                </a:solidFill>
              </a:rPr>
              <a:t>In </a:t>
            </a:r>
            <a:r>
              <a:rPr lang="en-US" sz="5600" b="1" dirty="0">
                <a:solidFill>
                  <a:srgbClr val="0070C0"/>
                </a:solidFill>
              </a:rPr>
              <a:t>lieu of such testing by the manufacturer, </a:t>
            </a:r>
            <a:r>
              <a:rPr lang="en-US" sz="56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 certificate of testing </a:t>
            </a:r>
            <a:r>
              <a:rPr lang="en-US" sz="5600" b="1" dirty="0">
                <a:solidFill>
                  <a:srgbClr val="0070C0"/>
                </a:solidFill>
              </a:rPr>
              <a:t>may be accepted </a:t>
            </a:r>
            <a:r>
              <a:rPr lang="en-US" sz="5600" b="1" u="sng" dirty="0">
                <a:solidFill>
                  <a:srgbClr val="0070C0"/>
                </a:solidFill>
              </a:rPr>
              <a:t>from the supplier</a:t>
            </a:r>
            <a:r>
              <a:rPr lang="en-US" sz="5600" b="1" dirty="0">
                <a:solidFill>
                  <a:srgbClr val="0070C0"/>
                </a:solidFill>
              </a:rPr>
              <a:t>, </a:t>
            </a:r>
            <a:endParaRPr lang="en-US" sz="5600" b="1" dirty="0" smtClean="0">
              <a:solidFill>
                <a:srgbClr val="0070C0"/>
              </a:solidFill>
            </a:endParaRPr>
          </a:p>
          <a:p>
            <a:pPr lvl="2" algn="just">
              <a:buFont typeface="Wingdings" pitchFamily="2" charset="2"/>
              <a:buChar char="Ø"/>
            </a:pPr>
            <a:r>
              <a:rPr lang="en-US" sz="5200" b="1" dirty="0" smtClean="0">
                <a:solidFill>
                  <a:srgbClr val="0070C0"/>
                </a:solidFill>
              </a:rPr>
              <a:t>provided </a:t>
            </a:r>
            <a:r>
              <a:rPr lang="en-US" sz="5200" b="1" dirty="0">
                <a:solidFill>
                  <a:srgbClr val="0070C0"/>
                </a:solidFill>
              </a:rPr>
              <a:t>that at least a </a:t>
            </a:r>
            <a:r>
              <a:rPr lang="en-US" sz="5200" b="1" u="sng" dirty="0">
                <a:solidFill>
                  <a:srgbClr val="0070C0"/>
                </a:solidFill>
              </a:rPr>
              <a:t>visual identification</a:t>
            </a:r>
            <a:r>
              <a:rPr lang="en-US" sz="5200" b="1" dirty="0">
                <a:solidFill>
                  <a:srgbClr val="0070C0"/>
                </a:solidFill>
              </a:rPr>
              <a:t> is conducted on such containers/closures by the manufacturer </a:t>
            </a:r>
            <a:endParaRPr lang="en-US" sz="5200" b="1" dirty="0" smtClean="0">
              <a:solidFill>
                <a:srgbClr val="0070C0"/>
              </a:solidFill>
            </a:endParaRPr>
          </a:p>
          <a:p>
            <a:pPr lvl="2" algn="just">
              <a:buFont typeface="Wingdings" pitchFamily="2" charset="2"/>
              <a:buChar char="Ø"/>
            </a:pPr>
            <a:r>
              <a:rPr lang="en-US" sz="5200" b="1" dirty="0" smtClean="0">
                <a:solidFill>
                  <a:srgbClr val="0070C0"/>
                </a:solidFill>
              </a:rPr>
              <a:t>and </a:t>
            </a:r>
            <a:r>
              <a:rPr lang="en-US" sz="5200" b="1" dirty="0">
                <a:solidFill>
                  <a:srgbClr val="0070C0"/>
                </a:solidFill>
              </a:rPr>
              <a:t>provided that the manufacturer establishes </a:t>
            </a:r>
            <a:r>
              <a:rPr lang="en-US" sz="5200" b="1" u="sng" dirty="0">
                <a:solidFill>
                  <a:srgbClr val="0070C0"/>
                </a:solidFill>
              </a:rPr>
              <a:t>the reliability</a:t>
            </a:r>
            <a:r>
              <a:rPr lang="en-US" sz="5200" b="1" dirty="0">
                <a:solidFill>
                  <a:srgbClr val="0070C0"/>
                </a:solidFill>
              </a:rPr>
              <a:t> of the supplier’s test results through appropriate </a:t>
            </a:r>
            <a:r>
              <a:rPr lang="en-US" sz="5200" b="1" u="sng" dirty="0">
                <a:solidFill>
                  <a:srgbClr val="0070C0"/>
                </a:solidFill>
              </a:rPr>
              <a:t>validation</a:t>
            </a:r>
            <a:r>
              <a:rPr lang="en-US" sz="5200" b="1" dirty="0">
                <a:solidFill>
                  <a:srgbClr val="0070C0"/>
                </a:solidFill>
              </a:rPr>
              <a:t> of the supplier’s test results at appropriate intervals.</a:t>
            </a:r>
            <a:endParaRPr lang="en-US" sz="5200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30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 marL="514350" lvl="0" indent="-514350" algn="just">
              <a:buFont typeface="+mj-lt"/>
              <a:buAutoNum type="arabicParenR" startAt="4"/>
            </a:pPr>
            <a:r>
              <a:rPr lang="en-US" b="1" dirty="0" smtClean="0">
                <a:solidFill>
                  <a:srgbClr val="0070C0"/>
                </a:solidFill>
              </a:rPr>
              <a:t>When appropriate, components shall be </a:t>
            </a:r>
            <a:r>
              <a:rPr lang="en-US" b="1" u="sng" dirty="0" smtClean="0">
                <a:solidFill>
                  <a:srgbClr val="0070C0"/>
                </a:solidFill>
              </a:rPr>
              <a:t>microscopically examined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  <a:p>
            <a:pPr marL="514350" lvl="0" indent="-514350" algn="just">
              <a:buFont typeface="+mj-lt"/>
              <a:buAutoNum type="arabicParenR" startAt="4"/>
            </a:pPr>
            <a:r>
              <a:rPr lang="en-US" b="1" dirty="0" smtClean="0">
                <a:solidFill>
                  <a:srgbClr val="0070C0"/>
                </a:solidFill>
              </a:rPr>
              <a:t>Each </a:t>
            </a:r>
            <a:r>
              <a:rPr lang="en-US" b="1" dirty="0">
                <a:solidFill>
                  <a:srgbClr val="0070C0"/>
                </a:solidFill>
              </a:rPr>
              <a:t>lot of a component, drug product container, or closure that is </a:t>
            </a:r>
            <a:r>
              <a:rPr lang="en-US" b="1" u="sng" dirty="0">
                <a:solidFill>
                  <a:srgbClr val="0070C0"/>
                </a:solidFill>
              </a:rPr>
              <a:t>liable to contamination with filth insect infestation</a:t>
            </a:r>
            <a:r>
              <a:rPr lang="en-US" b="1" dirty="0">
                <a:solidFill>
                  <a:srgbClr val="0070C0"/>
                </a:solidFill>
              </a:rPr>
              <a:t>, or other extraneous adulterant shall be examined against established specifications for such </a:t>
            </a:r>
            <a:r>
              <a:rPr lang="en-US" b="1" dirty="0" smtClean="0">
                <a:solidFill>
                  <a:srgbClr val="0070C0"/>
                </a:solidFill>
              </a:rPr>
              <a:t>contamination.</a:t>
            </a:r>
            <a:endParaRPr lang="en-US" dirty="0">
              <a:solidFill>
                <a:srgbClr val="0070C0"/>
              </a:solidFill>
            </a:endParaRPr>
          </a:p>
          <a:p>
            <a:pPr marL="514350" lvl="0" indent="-514350" algn="just">
              <a:buFont typeface="+mj-lt"/>
              <a:buAutoNum type="arabicParenR" startAt="4"/>
            </a:pPr>
            <a:r>
              <a:rPr lang="en-US" b="1" dirty="0" smtClean="0">
                <a:solidFill>
                  <a:srgbClr val="0070C0"/>
                </a:solidFill>
              </a:rPr>
              <a:t>Each </a:t>
            </a:r>
            <a:r>
              <a:rPr lang="en-US" b="1" dirty="0">
                <a:solidFill>
                  <a:srgbClr val="0070C0"/>
                </a:solidFill>
              </a:rPr>
              <a:t>lot of a component, drug product container or closure that is liable to </a:t>
            </a:r>
            <a:r>
              <a:rPr lang="en-US" b="1" u="sng" dirty="0">
                <a:solidFill>
                  <a:srgbClr val="0070C0"/>
                </a:solidFill>
              </a:rPr>
              <a:t>microbiological contamination</a:t>
            </a:r>
            <a:r>
              <a:rPr lang="en-US" b="1" dirty="0">
                <a:solidFill>
                  <a:srgbClr val="0070C0"/>
                </a:solidFill>
              </a:rPr>
              <a:t> that is objectionable in view of its intended use shall be subjected to microbiological tests before use.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41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en-US" dirty="0"/>
              <a:t>Components, containers and closures used for production of pharmaceuticals must obviously comply with their quality specifications.</a:t>
            </a:r>
          </a:p>
          <a:p>
            <a:pPr marL="0" indent="0" algn="just">
              <a:buNone/>
            </a:pPr>
            <a:r>
              <a:rPr lang="en-US" dirty="0"/>
              <a:t> </a:t>
            </a:r>
          </a:p>
          <a:p>
            <a:pPr lvl="0" algn="just"/>
            <a:r>
              <a:rPr lang="en-US" dirty="0"/>
              <a:t>As suppliers introduce effective procedures and embrace the principles of vendor certification, the need for customer testing is </a:t>
            </a:r>
            <a:r>
              <a:rPr lang="en-US" u="sng" dirty="0"/>
              <a:t>reduced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lvl="0" algn="just"/>
            <a:r>
              <a:rPr lang="en-US" dirty="0"/>
              <a:t>For </a:t>
            </a:r>
            <a:r>
              <a:rPr lang="en-US" u="sng" dirty="0"/>
              <a:t>new supplier </a:t>
            </a:r>
            <a:r>
              <a:rPr lang="en-US" dirty="0"/>
              <a:t>it will usually be necessary for the customer to </a:t>
            </a:r>
            <a:r>
              <a:rPr lang="en-US" u="sng" dirty="0"/>
              <a:t>perform full testing</a:t>
            </a:r>
            <a:r>
              <a:rPr lang="en-US" dirty="0" smtClean="0"/>
              <a:t>.</a:t>
            </a:r>
          </a:p>
          <a:p>
            <a:pPr marL="0" lvl="0" indent="0" algn="just">
              <a:buNone/>
            </a:pPr>
            <a:endParaRPr lang="en-US" dirty="0" smtClean="0"/>
          </a:p>
          <a:p>
            <a:pPr lvl="0" algn="just"/>
            <a:r>
              <a:rPr lang="en-US" dirty="0"/>
              <a:t>This could be the case of </a:t>
            </a:r>
            <a:r>
              <a:rPr lang="en-US" u="sng" dirty="0"/>
              <a:t>new dosage</a:t>
            </a:r>
            <a:r>
              <a:rPr lang="en-US" dirty="0"/>
              <a:t> form which although validated using a minimum of three batches could still undergo process improvement/optimization.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7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" y="1295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+mn-lt"/>
                <a:cs typeface="Times New Roman" pitchFamily="18" charset="0"/>
              </a:rPr>
              <a:t>Current Good </a:t>
            </a:r>
            <a:r>
              <a:rPr lang="en-US" sz="3600" b="1" dirty="0">
                <a:latin typeface="+mn-lt"/>
                <a:cs typeface="Times New Roman" pitchFamily="18" charset="0"/>
              </a:rPr>
              <a:t>Manufacturing Practices Regulations</a:t>
            </a:r>
            <a:br>
              <a:rPr lang="en-US" sz="3600" b="1" dirty="0">
                <a:latin typeface="+mn-lt"/>
                <a:cs typeface="Times New Roman" pitchFamily="18" charset="0"/>
              </a:rPr>
            </a:br>
            <a:endParaRPr lang="en-US" sz="3600" dirty="0">
              <a:latin typeface="+mn-lt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6360" y="3276600"/>
            <a:ext cx="6400800" cy="1752600"/>
          </a:xfrm>
        </p:spPr>
        <p:txBody>
          <a:bodyPr>
            <a:noAutofit/>
          </a:bodyPr>
          <a:lstStyle/>
          <a:p>
            <a:r>
              <a:rPr lang="en-US" b="1" dirty="0" smtClean="0">
                <a:cs typeface="Times New Roman" pitchFamily="18" charset="0"/>
              </a:rPr>
              <a:t>Subpart </a:t>
            </a:r>
            <a:r>
              <a:rPr lang="en-US" b="1" dirty="0">
                <a:cs typeface="Times New Roman" pitchFamily="18" charset="0"/>
              </a:rPr>
              <a:t>E. Control of components and drug product containers and closures</a:t>
            </a:r>
            <a:br>
              <a:rPr lang="en-US" b="1" dirty="0">
                <a:cs typeface="Times New Roman" pitchFamily="18" charset="0"/>
              </a:rPr>
            </a:br>
            <a:endParaRPr lang="en-US" dirty="0" smtClean="0">
              <a:cs typeface="Times New Roman" pitchFamily="18" charset="0"/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0560" y="152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92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Vendor Certification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It is </a:t>
            </a:r>
            <a:r>
              <a:rPr lang="en-US" dirty="0"/>
              <a:t>a system that assure that a supplier’s product is produced </a:t>
            </a:r>
            <a:r>
              <a:rPr lang="en-US" u="sng" dirty="0"/>
              <a:t>under controlled conditions</a:t>
            </a:r>
            <a:r>
              <a:rPr lang="en-US" dirty="0"/>
              <a:t>, resulting in consistent quality conformance. </a:t>
            </a:r>
            <a:endParaRPr lang="en-US" dirty="0" smtClean="0"/>
          </a:p>
          <a:p>
            <a:pPr algn="just"/>
            <a:r>
              <a:rPr lang="en-US" dirty="0" smtClean="0"/>
              <a:t>Being </a:t>
            </a:r>
            <a:r>
              <a:rPr lang="en-US" dirty="0"/>
              <a:t>based on the principle of defect, prevention, rather than defect detection and inspection, it significantly reduces the need for customer inspection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Vendor certificate is a supplier-customer partnership and can only be successful with the full involvement and agreement of both partners.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00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Customer Teams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/>
              <a:t>The team will include representatives from manufacturing, packaging engineering, purchasing and quality assurance with support, as appropriate, from other disciplines such as finance and research and development.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initial task of the team will be to define the objectives and potential benefits and to write a process that can be used as a basis for discussion with suppliers.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87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Customer Inspection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After it has been confirmed that a supplier has a controlled process, there usually will be a period when both parties evaluate material quality and compare data.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provides the needed assurance that supplier and customer have of  comparable evaluation ability and minimize future potential for disagreements that are due to tests results rather than atypical product.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customer may also wish to revert to comprehensive evaluation at intervals as an additional assurance.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967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Decertification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Certification results in a high level of reliance on the supplier: reduced incoming inspection, reduced inventories, higher output.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Any </a:t>
            </a:r>
            <a:r>
              <a:rPr lang="en-US" dirty="0"/>
              <a:t>failure by the supplier can therefore have serious consequences and may require decertification of that supplier for that material.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662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algn="just">
              <a:buFont typeface="+mj-lt"/>
              <a:buAutoNum type="alphaLcParenR" startAt="5"/>
            </a:pPr>
            <a:r>
              <a:rPr lang="en-US" b="1" dirty="0" smtClean="0">
                <a:solidFill>
                  <a:srgbClr val="0070C0"/>
                </a:solidFill>
              </a:rPr>
              <a:t>Any </a:t>
            </a:r>
            <a:r>
              <a:rPr lang="en-US" b="1" dirty="0">
                <a:solidFill>
                  <a:srgbClr val="0070C0"/>
                </a:solidFill>
              </a:rPr>
              <a:t>lot of components, drug product containers and closures that meets the appropriate written specifications of identity, strength, quality and purity and related tests under paragraph </a:t>
            </a:r>
            <a:r>
              <a:rPr lang="en-US" b="1" dirty="0" smtClean="0">
                <a:solidFill>
                  <a:srgbClr val="0070C0"/>
                </a:solidFill>
              </a:rPr>
              <a:t>(d</a:t>
            </a:r>
            <a:r>
              <a:rPr lang="en-US" b="1" dirty="0">
                <a:solidFill>
                  <a:srgbClr val="0070C0"/>
                </a:solidFill>
              </a:rPr>
              <a:t>) may be </a:t>
            </a:r>
            <a:r>
              <a:rPr lang="en-US" b="1" u="sng" dirty="0">
                <a:solidFill>
                  <a:srgbClr val="0070C0"/>
                </a:solidFill>
              </a:rPr>
              <a:t>approved and released for use</a:t>
            </a:r>
            <a:r>
              <a:rPr lang="en-US" b="1" dirty="0">
                <a:solidFill>
                  <a:srgbClr val="0070C0"/>
                </a:solidFill>
              </a:rPr>
              <a:t>. Any lot of such material that does not meet such specifications </a:t>
            </a:r>
            <a:r>
              <a:rPr lang="en-US" b="1" u="sng" dirty="0">
                <a:solidFill>
                  <a:srgbClr val="0070C0"/>
                </a:solidFill>
              </a:rPr>
              <a:t>shall be rejected</a:t>
            </a:r>
            <a:r>
              <a:rPr lang="en-US" b="1" dirty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lphaLcParenR" startAt="5"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307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lvl="0" algn="just"/>
            <a:r>
              <a:rPr lang="en-US" dirty="0"/>
              <a:t>Any lot of components, drug product containers and closures that not meeting the specification is to be rejected.</a:t>
            </a:r>
          </a:p>
          <a:p>
            <a:pPr marL="857250" lvl="1" indent="-457200" algn="just"/>
            <a:r>
              <a:rPr lang="en-US" dirty="0" smtClean="0"/>
              <a:t>This </a:t>
            </a:r>
            <a:r>
              <a:rPr lang="en-US" dirty="0"/>
              <a:t>does not preclude recovery by an appropriate rework or inspection procedure provided the material after this rework meets the </a:t>
            </a:r>
            <a:r>
              <a:rPr lang="en-US" dirty="0" smtClean="0"/>
              <a:t>specification.</a:t>
            </a:r>
          </a:p>
          <a:p>
            <a:pPr marL="857250" lvl="1" indent="-457200" algn="just"/>
            <a:r>
              <a:rPr lang="en-US" dirty="0" smtClean="0"/>
              <a:t>However</a:t>
            </a:r>
            <a:r>
              <a:rPr lang="en-US" dirty="0"/>
              <a:t>, this could become a problem if specifications are set without full regard to their impact on product quality.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632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dirty="0"/>
              <a:t>For example, if color standards for cartons are set as specifications, this could prevent the use of slightly atypical material in an urgent situation- even though the quality impact may be negligible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smtClean="0"/>
              <a:t> </a:t>
            </a:r>
            <a:r>
              <a:rPr lang="en-US" dirty="0"/>
              <a:t>In such instances it may be advisable to include certain noncritical parameters as action levels, provided the procedures clearly define who makes the decision.</a:t>
            </a:r>
          </a:p>
          <a:p>
            <a:pPr marL="0" indent="0" algn="just">
              <a:buNone/>
            </a:pPr>
            <a:endParaRPr lang="en-US" dirty="0"/>
          </a:p>
          <a:p>
            <a:pPr lvl="0" algn="just"/>
            <a:r>
              <a:rPr lang="en-US" dirty="0"/>
              <a:t>There is an obvious need for supplier and customer to agree on specifications; without such an agreement, there could be some pressure to use atypical components simply to avoid financial loss.</a:t>
            </a:r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234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200" b="1" u="sng" dirty="0"/>
              <a:t>Sec. 211.80 General </a:t>
            </a:r>
            <a:r>
              <a:rPr lang="en-US" sz="3200" b="1" u="sng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686800" cy="5943600"/>
          </a:xfrm>
        </p:spPr>
        <p:txBody>
          <a:bodyPr>
            <a:normAutofit fontScale="77500" lnSpcReduction="20000"/>
          </a:bodyPr>
          <a:lstStyle/>
          <a:p>
            <a:pPr marL="514350" lvl="0" indent="-514350" algn="just">
              <a:buAutoNum type="alphaLcParenR"/>
            </a:pPr>
            <a:r>
              <a:rPr lang="en-US" b="1" dirty="0" smtClean="0">
                <a:solidFill>
                  <a:srgbClr val="0070C0"/>
                </a:solidFill>
              </a:rPr>
              <a:t>There </a:t>
            </a:r>
            <a:r>
              <a:rPr lang="en-US" b="1" dirty="0">
                <a:solidFill>
                  <a:srgbClr val="0070C0"/>
                </a:solidFill>
              </a:rPr>
              <a:t>shall be </a:t>
            </a:r>
            <a:r>
              <a:rPr lang="en-US" b="1" u="sng" dirty="0">
                <a:solidFill>
                  <a:srgbClr val="0070C0"/>
                </a:solidFill>
              </a:rPr>
              <a:t>written procedures </a:t>
            </a:r>
            <a:r>
              <a:rPr lang="en-US" b="1" dirty="0">
                <a:solidFill>
                  <a:srgbClr val="0070C0"/>
                </a:solidFill>
              </a:rPr>
              <a:t>describing in sufficient detail the receipt, identification, storage, handling, sampling, testing and approval or rejection of components and drug product containers and closures; such written procedures shall be </a:t>
            </a:r>
            <a:r>
              <a:rPr lang="en-US" b="1" dirty="0" smtClean="0">
                <a:solidFill>
                  <a:srgbClr val="0070C0"/>
                </a:solidFill>
              </a:rPr>
              <a:t>followed.</a:t>
            </a:r>
          </a:p>
          <a:p>
            <a:pPr marL="514350" lvl="0" indent="-514350" algn="just">
              <a:buAutoNum type="alphaLcParenR"/>
            </a:pPr>
            <a:r>
              <a:rPr lang="en-US" b="1" dirty="0" smtClean="0">
                <a:solidFill>
                  <a:srgbClr val="0070C0"/>
                </a:solidFill>
              </a:rPr>
              <a:t>Components </a:t>
            </a:r>
            <a:r>
              <a:rPr lang="en-US" b="1" dirty="0">
                <a:solidFill>
                  <a:srgbClr val="0070C0"/>
                </a:solidFill>
              </a:rPr>
              <a:t>and drug product containers and closures shall at all times be </a:t>
            </a:r>
            <a:r>
              <a:rPr lang="en-US" b="1" u="sng" dirty="0">
                <a:solidFill>
                  <a:srgbClr val="0070C0"/>
                </a:solidFill>
              </a:rPr>
              <a:t>handled and stored in a manner to prevent </a:t>
            </a:r>
            <a:r>
              <a:rPr lang="en-US" b="1" u="sng" dirty="0" smtClean="0">
                <a:solidFill>
                  <a:srgbClr val="0070C0"/>
                </a:solidFill>
              </a:rPr>
              <a:t>contamination.</a:t>
            </a:r>
            <a:endParaRPr lang="en-US" u="sng" dirty="0" smtClean="0">
              <a:solidFill>
                <a:srgbClr val="0070C0"/>
              </a:solidFill>
            </a:endParaRPr>
          </a:p>
          <a:p>
            <a:pPr marL="514350" lvl="0" indent="-514350" algn="just">
              <a:buAutoNum type="alphaLcParenR"/>
            </a:pPr>
            <a:r>
              <a:rPr lang="en-US" b="1" dirty="0" smtClean="0">
                <a:solidFill>
                  <a:srgbClr val="0070C0"/>
                </a:solidFill>
              </a:rPr>
              <a:t>Bagged </a:t>
            </a:r>
            <a:r>
              <a:rPr lang="en-US" b="1" dirty="0">
                <a:solidFill>
                  <a:srgbClr val="0070C0"/>
                </a:solidFill>
              </a:rPr>
              <a:t>or boxed components of drug product containers , or closures shall be </a:t>
            </a:r>
            <a:r>
              <a:rPr lang="en-US" b="1" u="sng" dirty="0">
                <a:solidFill>
                  <a:srgbClr val="0070C0"/>
                </a:solidFill>
              </a:rPr>
              <a:t>stored off the floor and suitably spaced </a:t>
            </a:r>
            <a:r>
              <a:rPr lang="en-US" b="1" dirty="0">
                <a:solidFill>
                  <a:srgbClr val="0070C0"/>
                </a:solidFill>
              </a:rPr>
              <a:t>to permit cleaning and </a:t>
            </a:r>
            <a:r>
              <a:rPr lang="en-US" b="1" dirty="0" smtClean="0">
                <a:solidFill>
                  <a:srgbClr val="0070C0"/>
                </a:solidFill>
              </a:rPr>
              <a:t>inspection.</a:t>
            </a:r>
            <a:endParaRPr lang="en-US" dirty="0" smtClean="0">
              <a:solidFill>
                <a:srgbClr val="0070C0"/>
              </a:solidFill>
            </a:endParaRPr>
          </a:p>
          <a:p>
            <a:pPr marL="514350" lvl="0" indent="-514350" algn="just">
              <a:buAutoNum type="alphaLcParenR"/>
            </a:pPr>
            <a:r>
              <a:rPr lang="en-US" b="1" dirty="0" smtClean="0">
                <a:solidFill>
                  <a:srgbClr val="0070C0"/>
                </a:solidFill>
              </a:rPr>
              <a:t>Each </a:t>
            </a:r>
            <a:r>
              <a:rPr lang="en-US" b="1" dirty="0">
                <a:solidFill>
                  <a:srgbClr val="0070C0"/>
                </a:solidFill>
              </a:rPr>
              <a:t>container or grouping of containers for components or drug product containers, or closures shall be </a:t>
            </a:r>
            <a:r>
              <a:rPr lang="en-US" b="1" u="sng" dirty="0">
                <a:solidFill>
                  <a:srgbClr val="0070C0"/>
                </a:solidFill>
              </a:rPr>
              <a:t>identified with a distinctive code</a:t>
            </a:r>
            <a:r>
              <a:rPr lang="en-US" b="1" dirty="0">
                <a:solidFill>
                  <a:srgbClr val="0070C0"/>
                </a:solidFill>
              </a:rPr>
              <a:t> for each lot in each shipment received. This code shall be used </a:t>
            </a:r>
            <a:r>
              <a:rPr lang="en-US" b="1" u="sng" dirty="0">
                <a:solidFill>
                  <a:srgbClr val="0070C0"/>
                </a:solidFill>
              </a:rPr>
              <a:t>in recording the disposition </a:t>
            </a:r>
            <a:r>
              <a:rPr lang="en-US" b="1" dirty="0">
                <a:solidFill>
                  <a:srgbClr val="0070C0"/>
                </a:solidFill>
              </a:rPr>
              <a:t>of each lot. Each lot shall be appropriately </a:t>
            </a:r>
            <a:r>
              <a:rPr lang="en-US" b="1" u="sng" dirty="0">
                <a:solidFill>
                  <a:srgbClr val="0070C0"/>
                </a:solidFill>
              </a:rPr>
              <a:t>identified as to its status </a:t>
            </a:r>
            <a:r>
              <a:rPr lang="en-US" b="1" dirty="0">
                <a:solidFill>
                  <a:srgbClr val="0070C0"/>
                </a:solidFill>
              </a:rPr>
              <a:t>(i.e., quarantined, approved or rejected).</a:t>
            </a:r>
            <a:endParaRPr lang="en-US" dirty="0">
              <a:solidFill>
                <a:srgbClr val="0070C0"/>
              </a:solidFill>
            </a:endParaRPr>
          </a:p>
          <a:p>
            <a:pPr marL="0" lvl="0" indent="0" algn="just">
              <a:buNone/>
            </a:pPr>
            <a:endParaRPr lang="en-US" dirty="0">
              <a:solidFill>
                <a:srgbClr val="0070C0"/>
              </a:solidFill>
            </a:endParaRPr>
          </a:p>
          <a:p>
            <a:pPr algn="just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02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839200" cy="1143000"/>
          </a:xfrm>
        </p:spPr>
        <p:txBody>
          <a:bodyPr>
            <a:noAutofit/>
          </a:bodyPr>
          <a:lstStyle/>
          <a:p>
            <a:pPr algn="l"/>
            <a:r>
              <a:rPr lang="en-US" sz="3200" b="1" u="sng" dirty="0"/>
              <a:t>Sec. 211.82 Receipt and storage of untested components, drug product containers, and closures</a:t>
            </a:r>
            <a:r>
              <a:rPr lang="en-US" sz="32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 algn="just">
              <a:buFont typeface="+mj-lt"/>
              <a:buAutoNum type="alphaLcParenR"/>
            </a:pPr>
            <a:r>
              <a:rPr lang="en-US" b="1" dirty="0" smtClean="0">
                <a:solidFill>
                  <a:srgbClr val="0070C0"/>
                </a:solidFill>
              </a:rPr>
              <a:t>Upon </a:t>
            </a:r>
            <a:r>
              <a:rPr lang="en-US" b="1" dirty="0">
                <a:solidFill>
                  <a:srgbClr val="0070C0"/>
                </a:solidFill>
              </a:rPr>
              <a:t>receipt and before acceptance, each container or grouping of containers of components, drug product containers, and closures shall be </a:t>
            </a:r>
            <a:r>
              <a:rPr lang="en-US" b="1" u="sng" dirty="0">
                <a:solidFill>
                  <a:srgbClr val="0070C0"/>
                </a:solidFill>
              </a:rPr>
              <a:t>examined visually</a:t>
            </a:r>
            <a:r>
              <a:rPr lang="en-US" b="1" dirty="0">
                <a:solidFill>
                  <a:srgbClr val="0070C0"/>
                </a:solidFill>
              </a:rPr>
              <a:t> for appropriate labeling as to contents, container damage or broken seals and </a:t>
            </a:r>
            <a:r>
              <a:rPr lang="en-US" b="1" dirty="0" smtClean="0">
                <a:solidFill>
                  <a:srgbClr val="0070C0"/>
                </a:solidFill>
              </a:rPr>
              <a:t>contamination.</a:t>
            </a:r>
            <a:endParaRPr lang="en-US" dirty="0">
              <a:solidFill>
                <a:srgbClr val="0070C0"/>
              </a:solidFill>
            </a:endParaRPr>
          </a:p>
          <a:p>
            <a:pPr marL="514350" lvl="0" indent="-514350" algn="just">
              <a:buFont typeface="+mj-lt"/>
              <a:buAutoNum type="alphaLcParenR"/>
            </a:pPr>
            <a:endParaRPr lang="en-US" b="1" dirty="0">
              <a:solidFill>
                <a:srgbClr val="0070C0"/>
              </a:solidFill>
            </a:endParaRPr>
          </a:p>
          <a:p>
            <a:pPr marL="514350" lvl="0" indent="-514350" algn="just">
              <a:buFont typeface="+mj-lt"/>
              <a:buAutoNum type="alphaLcParenR"/>
            </a:pPr>
            <a:r>
              <a:rPr lang="en-US" b="1" dirty="0" smtClean="0">
                <a:solidFill>
                  <a:srgbClr val="0070C0"/>
                </a:solidFill>
              </a:rPr>
              <a:t>Components</a:t>
            </a:r>
            <a:r>
              <a:rPr lang="en-US" b="1" dirty="0">
                <a:solidFill>
                  <a:srgbClr val="0070C0"/>
                </a:solidFill>
              </a:rPr>
              <a:t>, drug product containers and closures shall be </a:t>
            </a:r>
            <a:r>
              <a:rPr lang="en-US" b="1" u="sng" dirty="0">
                <a:solidFill>
                  <a:srgbClr val="0070C0"/>
                </a:solidFill>
              </a:rPr>
              <a:t>stored under quarantine </a:t>
            </a:r>
            <a:r>
              <a:rPr lang="en-US" b="1" dirty="0">
                <a:solidFill>
                  <a:srgbClr val="0070C0"/>
                </a:solidFill>
              </a:rPr>
              <a:t>until they have been tested or examined, as appropriate, and released.</a:t>
            </a:r>
            <a:endParaRPr lang="en-US" dirty="0">
              <a:solidFill>
                <a:srgbClr val="0070C0"/>
              </a:solidFill>
            </a:endParaRPr>
          </a:p>
          <a:p>
            <a:pPr algn="just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81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382000" cy="6477000"/>
          </a:xfrm>
        </p:spPr>
        <p:txBody>
          <a:bodyPr>
            <a:normAutofit/>
          </a:bodyPr>
          <a:lstStyle/>
          <a:p>
            <a:pPr lvl="0" algn="just"/>
            <a:r>
              <a:rPr lang="en-US" b="1" u="sng" dirty="0"/>
              <a:t>Visual examination</a:t>
            </a:r>
            <a:r>
              <a:rPr lang="en-US" b="1" dirty="0"/>
              <a:t> </a:t>
            </a:r>
            <a:r>
              <a:rPr lang="en-US" dirty="0"/>
              <a:t>of materials on receipt is an important quality </a:t>
            </a:r>
            <a:r>
              <a:rPr lang="en-US" dirty="0" smtClean="0"/>
              <a:t>step:</a:t>
            </a:r>
          </a:p>
          <a:p>
            <a:pPr lvl="1" algn="just"/>
            <a:r>
              <a:rPr lang="en-US" dirty="0" smtClean="0"/>
              <a:t>This </a:t>
            </a:r>
            <a:r>
              <a:rPr lang="en-US" dirty="0"/>
              <a:t>should confirm that the correct material has been delivered, </a:t>
            </a:r>
            <a:endParaRPr lang="en-US" dirty="0" smtClean="0"/>
          </a:p>
          <a:p>
            <a:pPr lvl="1" algn="just"/>
            <a:r>
              <a:rPr lang="en-US" dirty="0" smtClean="0"/>
              <a:t>and </a:t>
            </a:r>
            <a:r>
              <a:rPr lang="en-US" dirty="0"/>
              <a:t>if any physical damage has occurred.</a:t>
            </a:r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109" y="3200400"/>
            <a:ext cx="2834746" cy="281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13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3246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u="sng" dirty="0"/>
              <a:t>Broken seals on containers</a:t>
            </a:r>
            <a:r>
              <a:rPr lang="en-US" dirty="0"/>
              <a:t> </a:t>
            </a:r>
          </a:p>
          <a:p>
            <a:pPr lvl="1" algn="just"/>
            <a:r>
              <a:rPr lang="en-US" dirty="0"/>
              <a:t>may indicate that the container has been opened or lost inadvertently </a:t>
            </a:r>
            <a:r>
              <a:rPr lang="en-US" dirty="0" smtClean="0"/>
              <a:t>somewhere </a:t>
            </a:r>
            <a:r>
              <a:rPr lang="en-US" dirty="0"/>
              <a:t>during transit. </a:t>
            </a:r>
          </a:p>
          <a:p>
            <a:pPr lvl="1" algn="just"/>
            <a:r>
              <a:rPr lang="en-US" dirty="0" smtClean="0"/>
              <a:t>and </a:t>
            </a:r>
            <a:r>
              <a:rPr lang="en-US" dirty="0"/>
              <a:t>the material may have been exposed to unacceptable environmental conditions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smtClean="0"/>
              <a:t>examination </a:t>
            </a:r>
            <a:r>
              <a:rPr lang="en-US" dirty="0"/>
              <a:t>of any inner seals may be required before a final decision can be made</a:t>
            </a:r>
            <a:r>
              <a:rPr lang="en-US" dirty="0" smtClean="0"/>
              <a:t>.</a:t>
            </a:r>
          </a:p>
          <a:p>
            <a:pPr lvl="0" algn="just"/>
            <a:r>
              <a:rPr lang="en-US" u="sng" dirty="0" smtClean="0"/>
              <a:t>The </a:t>
            </a:r>
            <a:r>
              <a:rPr lang="en-US" u="sng" dirty="0"/>
              <a:t>possibility of deliberate sabotage </a:t>
            </a:r>
            <a:r>
              <a:rPr lang="en-US" dirty="0"/>
              <a:t>is very real as well, </a:t>
            </a:r>
            <a:endParaRPr lang="en-US" dirty="0" smtClean="0"/>
          </a:p>
          <a:p>
            <a:pPr lvl="1" algn="just">
              <a:buFont typeface="Wingdings" pitchFamily="2" charset="2"/>
              <a:buChar char="Ø"/>
            </a:pPr>
            <a:r>
              <a:rPr lang="en-US" dirty="0" smtClean="0"/>
              <a:t>suppliers </a:t>
            </a:r>
            <a:r>
              <a:rPr lang="en-US" dirty="0"/>
              <a:t>should encouraged </a:t>
            </a:r>
            <a:r>
              <a:rPr lang="en-US" dirty="0" smtClean="0"/>
              <a:t>to</a:t>
            </a:r>
          </a:p>
          <a:p>
            <a:pPr marL="457200" lvl="1" indent="0" algn="just">
              <a:buNone/>
            </a:pPr>
            <a:r>
              <a:rPr lang="en-US" dirty="0" smtClean="0"/>
              <a:t> </a:t>
            </a:r>
            <a:r>
              <a:rPr lang="en-US" dirty="0"/>
              <a:t>use seals with unique designs </a:t>
            </a:r>
            <a:r>
              <a:rPr lang="en-US" dirty="0" smtClean="0"/>
              <a:t>or</a:t>
            </a:r>
          </a:p>
          <a:p>
            <a:pPr marL="457200" lvl="1" indent="0" algn="just">
              <a:buNone/>
            </a:pPr>
            <a:r>
              <a:rPr lang="en-US" dirty="0" smtClean="0"/>
              <a:t> </a:t>
            </a:r>
            <a:r>
              <a:rPr lang="en-US" dirty="0"/>
              <a:t>logos to minimize this </a:t>
            </a:r>
            <a:r>
              <a:rPr lang="en-US" dirty="0" smtClean="0"/>
              <a:t>potential</a:t>
            </a:r>
          </a:p>
          <a:p>
            <a:pPr marL="457200" lvl="1" indent="0" algn="just">
              <a:buNone/>
            </a:pPr>
            <a:r>
              <a:rPr lang="en-US" dirty="0" smtClean="0"/>
              <a:t> of </a:t>
            </a:r>
            <a:r>
              <a:rPr lang="en-US" dirty="0"/>
              <a:t>deliberate tampering.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733800"/>
            <a:ext cx="28194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376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lvl="0" algn="just"/>
            <a:r>
              <a:rPr lang="en-US" dirty="0"/>
              <a:t>Containers should also be examined for physical deformation and for visible signs of </a:t>
            </a:r>
            <a:r>
              <a:rPr lang="en-US" u="sng" dirty="0"/>
              <a:t>spillage from other materials </a:t>
            </a:r>
            <a:r>
              <a:rPr lang="en-US" dirty="0"/>
              <a:t>as well as for potential </a:t>
            </a:r>
            <a:r>
              <a:rPr lang="en-US" u="sng" dirty="0"/>
              <a:t>rodent attack</a:t>
            </a:r>
            <a:r>
              <a:rPr lang="en-US" dirty="0"/>
              <a:t>. These situation will require additional evaluation and could result in rejections.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lvl="0" algn="just"/>
            <a:r>
              <a:rPr lang="en-US" dirty="0"/>
              <a:t>Users of components </a:t>
            </a:r>
            <a:r>
              <a:rPr lang="en-US" u="sng" dirty="0"/>
              <a:t>during the production </a:t>
            </a:r>
            <a:r>
              <a:rPr lang="en-US" dirty="0"/>
              <a:t>process should also be required to conduct </a:t>
            </a:r>
            <a:r>
              <a:rPr lang="en-US" u="sng" dirty="0"/>
              <a:t>visual inspection prior to use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895600"/>
            <a:ext cx="2573866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45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199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en-US" dirty="0"/>
              <a:t>In fact, </a:t>
            </a:r>
            <a:r>
              <a:rPr lang="en-US" u="sng" dirty="0"/>
              <a:t>low frequency defects in packaging components </a:t>
            </a:r>
            <a:r>
              <a:rPr lang="en-US" dirty="0"/>
              <a:t>are more often detected during </a:t>
            </a:r>
            <a:r>
              <a:rPr lang="en-US" dirty="0">
                <a:solidFill>
                  <a:srgbClr val="00B050"/>
                </a:solidFill>
              </a:rPr>
              <a:t>the filling/packaging </a:t>
            </a:r>
            <a:r>
              <a:rPr lang="en-US" dirty="0"/>
              <a:t>process than by sampling on receipt.</a:t>
            </a:r>
          </a:p>
          <a:p>
            <a:pPr marL="0" indent="0" algn="just">
              <a:buNone/>
            </a:pPr>
            <a:endParaRPr lang="en-US" dirty="0"/>
          </a:p>
          <a:p>
            <a:pPr lvl="0" algn="just"/>
            <a:r>
              <a:rPr lang="en-US" dirty="0"/>
              <a:t>It is essential to </a:t>
            </a:r>
            <a:r>
              <a:rPr lang="en-US" u="sng" dirty="0"/>
              <a:t>confirm</a:t>
            </a:r>
            <a:r>
              <a:rPr lang="en-US" dirty="0"/>
              <a:t> the name of </a:t>
            </a:r>
            <a:r>
              <a:rPr lang="en-US" u="sng" dirty="0"/>
              <a:t>suppliers</a:t>
            </a:r>
            <a:r>
              <a:rPr lang="en-US" dirty="0"/>
              <a:t>, when materials are purchased through </a:t>
            </a:r>
            <a:r>
              <a:rPr lang="en-US" u="sng" dirty="0"/>
              <a:t>agents</a:t>
            </a:r>
            <a:r>
              <a:rPr lang="en-US" dirty="0"/>
              <a:t>, these should be requested to identify the actual producer, </a:t>
            </a:r>
            <a:endParaRPr lang="en-US" dirty="0" smtClean="0"/>
          </a:p>
          <a:p>
            <a:pPr lvl="1" algn="just"/>
            <a:r>
              <a:rPr lang="en-US" dirty="0" smtClean="0"/>
              <a:t>otherwise </a:t>
            </a:r>
            <a:r>
              <a:rPr lang="en-US" dirty="0"/>
              <a:t>the agent may interchange </a:t>
            </a:r>
            <a:r>
              <a:rPr lang="en-US" u="sng" dirty="0"/>
              <a:t>producers</a:t>
            </a:r>
            <a:r>
              <a:rPr lang="en-US" dirty="0"/>
              <a:t> according to </a:t>
            </a:r>
            <a:r>
              <a:rPr lang="en-US" u="sng" dirty="0"/>
              <a:t>availability and price</a:t>
            </a:r>
            <a:r>
              <a:rPr lang="en-US" dirty="0"/>
              <a:t> and without notification</a:t>
            </a:r>
            <a:r>
              <a:rPr lang="en-US" dirty="0" smtClean="0"/>
              <a:t>.</a:t>
            </a:r>
          </a:p>
          <a:p>
            <a:pPr marL="0" lvl="0" indent="0" algn="just">
              <a:buNone/>
            </a:pPr>
            <a:endParaRPr lang="en-US" dirty="0" smtClean="0"/>
          </a:p>
          <a:p>
            <a:pPr lvl="0" algn="just"/>
            <a:r>
              <a:rPr lang="en-US" u="sng" dirty="0"/>
              <a:t>Any change in supplier </a:t>
            </a:r>
            <a:r>
              <a:rPr lang="en-US" dirty="0"/>
              <a:t>may have an impact on </a:t>
            </a:r>
            <a:r>
              <a:rPr lang="en-US" u="sng" dirty="0"/>
              <a:t>product quality</a:t>
            </a:r>
            <a:r>
              <a:rPr lang="en-US" dirty="0"/>
              <a:t>. To eliminate any potential impact it may be necessary to perform additional testing other than that included in the specification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89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1143000"/>
          </a:xfrm>
        </p:spPr>
        <p:txBody>
          <a:bodyPr>
            <a:noAutofit/>
          </a:bodyPr>
          <a:lstStyle/>
          <a:p>
            <a:pPr algn="l"/>
            <a:r>
              <a:rPr lang="en-US" sz="3200" b="1" u="sng" dirty="0"/>
              <a:t>Sec. 211.84 Testing and approval or rejection of components, drug product containers, and 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334000"/>
          </a:xfrm>
        </p:spPr>
        <p:txBody>
          <a:bodyPr>
            <a:normAutofit lnSpcReduction="10000"/>
          </a:bodyPr>
          <a:lstStyle/>
          <a:p>
            <a:pPr marL="514350" lvl="0" indent="-514350" algn="just">
              <a:buFont typeface="+mj-lt"/>
              <a:buAutoNum type="alphaLcParenR"/>
            </a:pPr>
            <a:r>
              <a:rPr lang="en-US" sz="2400" b="1" dirty="0" smtClean="0">
                <a:solidFill>
                  <a:srgbClr val="0070C0"/>
                </a:solidFill>
              </a:rPr>
              <a:t>Each </a:t>
            </a:r>
            <a:r>
              <a:rPr lang="en-US" sz="2400" b="1" dirty="0">
                <a:solidFill>
                  <a:srgbClr val="0070C0"/>
                </a:solidFill>
              </a:rPr>
              <a:t>lot of components, drug product containers and closures shall be </a:t>
            </a:r>
            <a:r>
              <a:rPr lang="en-US" sz="2400" b="1" u="sng" dirty="0">
                <a:solidFill>
                  <a:srgbClr val="0070C0"/>
                </a:solidFill>
              </a:rPr>
              <a:t>withheld from use </a:t>
            </a:r>
            <a:r>
              <a:rPr lang="en-US" sz="2400" b="1" dirty="0">
                <a:solidFill>
                  <a:srgbClr val="0070C0"/>
                </a:solidFill>
              </a:rPr>
              <a:t>until the lot has been </a:t>
            </a:r>
            <a:r>
              <a:rPr lang="en-US" sz="2400" b="1" u="sng" dirty="0">
                <a:solidFill>
                  <a:srgbClr val="0070C0"/>
                </a:solidFill>
              </a:rPr>
              <a:t>sampled, tested or examined</a:t>
            </a:r>
            <a:r>
              <a:rPr lang="en-US" sz="2400" b="1" dirty="0">
                <a:solidFill>
                  <a:srgbClr val="0070C0"/>
                </a:solidFill>
              </a:rPr>
              <a:t>, as appropriate, and released for use by the </a:t>
            </a:r>
            <a:r>
              <a:rPr lang="en-US" sz="2400" b="1" u="sng" dirty="0">
                <a:solidFill>
                  <a:srgbClr val="0070C0"/>
                </a:solidFill>
              </a:rPr>
              <a:t>quality control</a:t>
            </a:r>
            <a:r>
              <a:rPr lang="en-US" sz="2400" b="1" dirty="0">
                <a:solidFill>
                  <a:srgbClr val="0070C0"/>
                </a:solidFill>
              </a:rPr>
              <a:t> unit</a:t>
            </a:r>
            <a:r>
              <a:rPr lang="en-US" sz="2400" b="1" dirty="0" smtClean="0">
                <a:solidFill>
                  <a:srgbClr val="0070C0"/>
                </a:solidFill>
              </a:rPr>
              <a:t>.</a:t>
            </a:r>
          </a:p>
          <a:p>
            <a:pPr marL="0" lvl="0" indent="0" algn="just">
              <a:buNone/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 marL="0" lvl="0" indent="0" algn="just">
              <a:buNone/>
            </a:pPr>
            <a:endParaRPr lang="en-US" sz="2400" b="1" dirty="0">
              <a:solidFill>
                <a:srgbClr val="0070C0"/>
              </a:solidFill>
            </a:endParaRPr>
          </a:p>
          <a:p>
            <a:pPr marL="0" lvl="0" indent="0" algn="just">
              <a:buNone/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 marL="514350" indent="-514350" algn="just">
              <a:buFont typeface="+mj-lt"/>
              <a:buAutoNum type="alphaLcParenR" startAt="2"/>
            </a:pPr>
            <a:r>
              <a:rPr lang="en-US" sz="2400" b="1" u="sng" dirty="0" smtClean="0">
                <a:solidFill>
                  <a:srgbClr val="0070C0"/>
                </a:solidFill>
              </a:rPr>
              <a:t>Representative </a:t>
            </a:r>
            <a:r>
              <a:rPr lang="en-US" sz="2400" b="1" u="sng" dirty="0">
                <a:solidFill>
                  <a:srgbClr val="0070C0"/>
                </a:solidFill>
              </a:rPr>
              <a:t>samples </a:t>
            </a:r>
            <a:r>
              <a:rPr lang="en-US" sz="2400" b="1" dirty="0">
                <a:solidFill>
                  <a:srgbClr val="0070C0"/>
                </a:solidFill>
              </a:rPr>
              <a:t>of each shipment of each lot shall be collected for testing or examination. 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marL="400050" lvl="1" indent="0" algn="just">
              <a:buNone/>
            </a:pPr>
            <a:endParaRPr lang="en-US" sz="2200" b="1" dirty="0" smtClean="0">
              <a:solidFill>
                <a:srgbClr val="0070C0"/>
              </a:solidFill>
            </a:endParaRPr>
          </a:p>
          <a:p>
            <a:pPr marL="400050" lvl="1" indent="0" algn="just">
              <a:buNone/>
            </a:pPr>
            <a:r>
              <a:rPr lang="en-US" sz="2200" b="1" dirty="0" smtClean="0">
                <a:solidFill>
                  <a:srgbClr val="0070C0"/>
                </a:solidFill>
              </a:rPr>
              <a:t>The </a:t>
            </a:r>
            <a:r>
              <a:rPr lang="en-US" sz="2200" b="1" u="sng" dirty="0">
                <a:solidFill>
                  <a:srgbClr val="0070C0"/>
                </a:solidFill>
              </a:rPr>
              <a:t>number</a:t>
            </a:r>
            <a:r>
              <a:rPr lang="en-US" sz="2200" b="1" dirty="0">
                <a:solidFill>
                  <a:srgbClr val="0070C0"/>
                </a:solidFill>
              </a:rPr>
              <a:t> of containers to be sampled, and </a:t>
            </a:r>
            <a:r>
              <a:rPr lang="en-US" sz="2200" b="1" u="sng" dirty="0">
                <a:solidFill>
                  <a:srgbClr val="0070C0"/>
                </a:solidFill>
              </a:rPr>
              <a:t>the amount </a:t>
            </a:r>
            <a:r>
              <a:rPr lang="en-US" sz="2200" b="1" dirty="0">
                <a:solidFill>
                  <a:srgbClr val="0070C0"/>
                </a:solidFill>
              </a:rPr>
              <a:t>of material to be taken from each container shall be based upon appropriate criteria such as a statistical criteria for component variability, confidence levels and degree of precision desired, the past quality history of the suppliers and the quantity needed for analysis.</a:t>
            </a:r>
            <a:endParaRPr lang="en-US" sz="2200" dirty="0">
              <a:solidFill>
                <a:srgbClr val="0070C0"/>
              </a:solidFill>
            </a:endParaRPr>
          </a:p>
          <a:p>
            <a:pPr marL="514350" lvl="0" indent="-514350" algn="just">
              <a:buFont typeface="+mj-lt"/>
              <a:buAutoNum type="alphaLcParenR" startAt="2"/>
            </a:pPr>
            <a:endParaRPr lang="en-US" sz="2400" dirty="0">
              <a:solidFill>
                <a:srgbClr val="0070C0"/>
              </a:solidFill>
            </a:endParaRPr>
          </a:p>
          <a:p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2667-EFC0-4FCF-8A0A-8405D69E09A2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611120"/>
            <a:ext cx="1752600" cy="12462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912" y="2514600"/>
            <a:ext cx="2038061" cy="12527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1" y="2566416"/>
            <a:ext cx="1655803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25513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</TotalTime>
  <Words>1940</Words>
  <Application>Microsoft Office PowerPoint</Application>
  <PresentationFormat>On-screen Show (4:3)</PresentationFormat>
  <Paragraphs>155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Waveform</vt:lpstr>
      <vt:lpstr>Pharmaceutical Quality Control &amp; current Good Manufacturing Practice</vt:lpstr>
      <vt:lpstr>Current Good Manufacturing Practices Regulations </vt:lpstr>
      <vt:lpstr>Sec. 211.80 General requirements</vt:lpstr>
      <vt:lpstr>Sec. 211.82 Receipt and storage of untested components, drug product containers, and closures.</vt:lpstr>
      <vt:lpstr>PowerPoint Presentation</vt:lpstr>
      <vt:lpstr>PowerPoint Presentation</vt:lpstr>
      <vt:lpstr>PowerPoint Presentation</vt:lpstr>
      <vt:lpstr>PowerPoint Presentation</vt:lpstr>
      <vt:lpstr>Sec. 211.84 Testing and approval or rejection of components, drug product containers, and closures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Vendor Certification </vt:lpstr>
      <vt:lpstr>Customer Teams </vt:lpstr>
      <vt:lpstr>Customer Inspection </vt:lpstr>
      <vt:lpstr>Decertification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kelkhodairy</dc:creator>
  <cp:lastModifiedBy>Iman M. Alfagih</cp:lastModifiedBy>
  <cp:revision>82</cp:revision>
  <dcterms:created xsi:type="dcterms:W3CDTF">2013-01-27T05:20:50Z</dcterms:created>
  <dcterms:modified xsi:type="dcterms:W3CDTF">2016-02-09T06:59:09Z</dcterms:modified>
</cp:coreProperties>
</file>