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Lst>
  <p:notesMasterIdLst>
    <p:notesMasterId r:id="rId24"/>
  </p:notesMasterIdLst>
  <p:handoutMasterIdLst>
    <p:handoutMasterId r:id="rId25"/>
  </p:handoutMasterIdLst>
  <p:sldIdLst>
    <p:sldId id="501" r:id="rId3"/>
    <p:sldId id="510" r:id="rId4"/>
    <p:sldId id="477" r:id="rId5"/>
    <p:sldId id="478" r:id="rId6"/>
    <p:sldId id="479" r:id="rId7"/>
    <p:sldId id="480" r:id="rId8"/>
    <p:sldId id="481" r:id="rId9"/>
    <p:sldId id="482" r:id="rId10"/>
    <p:sldId id="483" r:id="rId11"/>
    <p:sldId id="484" r:id="rId12"/>
    <p:sldId id="485" r:id="rId13"/>
    <p:sldId id="486" r:id="rId14"/>
    <p:sldId id="487" r:id="rId15"/>
    <p:sldId id="502" r:id="rId16"/>
    <p:sldId id="503" r:id="rId17"/>
    <p:sldId id="508" r:id="rId18"/>
    <p:sldId id="504" r:id="rId19"/>
    <p:sldId id="505" r:id="rId20"/>
    <p:sldId id="506" r:id="rId21"/>
    <p:sldId id="507" r:id="rId22"/>
    <p:sldId id="51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F3A20D-A9EF-4DF3-9F67-02469D3F30D3}" type="datetimeFigureOut">
              <a:rPr lang="en-US" smtClean="0"/>
              <a:pPr/>
              <a:t>2/14/2016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AD9F93-5085-4627-9403-786D7DA7D377}" type="slidenum">
              <a:rPr lang="en-US" smtClean="0"/>
              <a:pPr/>
              <a:t>‹#›</a:t>
            </a:fld>
            <a:endParaRPr lang="en-US"/>
          </a:p>
        </p:txBody>
      </p:sp>
    </p:spTree>
    <p:extLst>
      <p:ext uri="{BB962C8B-B14F-4D97-AF65-F5344CB8AC3E}">
        <p14:creationId xmlns:p14="http://schemas.microsoft.com/office/powerpoint/2010/main" val="350973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EFA43-3D2F-4477-90BE-956148CBE8E2}" type="datetimeFigureOut">
              <a:rPr lang="en-US" smtClean="0"/>
              <a:t>2/14/2016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2D217-AE22-4CEB-8A37-9AE52FED3DFD}" type="slidenum">
              <a:rPr lang="en-US" smtClean="0"/>
              <a:t>‹#›</a:t>
            </a:fld>
            <a:endParaRPr lang="en-US"/>
          </a:p>
        </p:txBody>
      </p:sp>
    </p:spTree>
    <p:extLst>
      <p:ext uri="{BB962C8B-B14F-4D97-AF65-F5344CB8AC3E}">
        <p14:creationId xmlns:p14="http://schemas.microsoft.com/office/powerpoint/2010/main" val="185021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C0AF87-8966-482A-BD74-7A0ED316C44A}" type="datetime1">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B17F1-1ADA-4603-8359-F8EB4DA72137}" type="datetime1">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0B032-BADA-48BE-AF61-D231776B27A5}" type="datetime1">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34BF1A-4BC7-4422-A2A5-DC7C192FD043}" type="datetime1">
              <a:rPr lang="en-US" smtClean="0">
                <a:solidFill>
                  <a:srgbClr val="073E87"/>
                </a:solidFill>
              </a:rPr>
              <a:t>2/14/2016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700226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892B3-2BB4-498F-9E7F-B7C0B4A840FB}" type="datetime1">
              <a:rPr lang="en-US" smtClean="0">
                <a:solidFill>
                  <a:srgbClr val="073E87"/>
                </a:solidFill>
              </a:rPr>
              <a:t>2/14/2016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0769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E8A7AF-50DD-4918-987C-5FA096C87014}" type="datetime1">
              <a:rPr lang="en-US" smtClean="0">
                <a:solidFill>
                  <a:srgbClr val="073E87"/>
                </a:solidFill>
              </a:rPr>
              <a:t>2/14/2016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073671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B1FA678-A526-4D69-9463-E0DF11CC537C}" type="datetime1">
              <a:rPr lang="en-US" smtClean="0">
                <a:solidFill>
                  <a:srgbClr val="073E87"/>
                </a:solidFill>
              </a:rPr>
              <a:t>2/14/2016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5727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FE150D-ACBF-400B-A4FC-1069F141D00A}" type="datetime1">
              <a:rPr lang="en-US" smtClean="0">
                <a:solidFill>
                  <a:srgbClr val="073E87"/>
                </a:solidFill>
              </a:rPr>
              <a:t>2/14/2016</a:t>
            </a:fld>
            <a:endParaRPr lang="en-GB">
              <a:solidFill>
                <a:srgbClr val="073E87"/>
              </a:solidFill>
            </a:endParaRPr>
          </a:p>
        </p:txBody>
      </p:sp>
      <p:sp>
        <p:nvSpPr>
          <p:cNvPr id="8" name="Footer Placeholder 7"/>
          <p:cNvSpPr>
            <a:spLocks noGrp="1"/>
          </p:cNvSpPr>
          <p:nvPr>
            <p:ph type="ftr" sz="quarter" idx="11"/>
          </p:nvPr>
        </p:nvSpPr>
        <p:spPr/>
        <p:txBody>
          <a:bodyPr/>
          <a:lstStyle/>
          <a:p>
            <a:endParaRPr lang="en-GB">
              <a:solidFill>
                <a:srgbClr val="073E87"/>
              </a:solidFill>
            </a:endParaRPr>
          </a:p>
        </p:txBody>
      </p:sp>
      <p:sp>
        <p:nvSpPr>
          <p:cNvPr id="9" name="Slide Number Placeholder 8"/>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401616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5EA721-27F1-4F57-8428-358BAFD303BD}" type="datetime1">
              <a:rPr lang="en-US" smtClean="0">
                <a:solidFill>
                  <a:srgbClr val="073E87"/>
                </a:solidFill>
              </a:rPr>
              <a:t>2/14/2016</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3371426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E3D1C8AF-1EFA-4C6B-929F-5072AC1B6749}" type="datetime1">
              <a:rPr lang="en-US" smtClean="0">
                <a:solidFill>
                  <a:srgbClr val="073E87"/>
                </a:solidFill>
              </a:rPr>
              <a:t>2/14/2016</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2322930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01A87314-9A1A-46A4-BB25-0691F00E2BAE}" type="datetime1">
              <a:rPr lang="en-US" smtClean="0">
                <a:solidFill>
                  <a:srgbClr val="073E87"/>
                </a:solidFill>
              </a:rPr>
              <a:t>2/14/2016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073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6194D-AE04-4E86-ADA7-CE4B51440EB4}" type="datetime1">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16E21-0DCF-476E-BF90-C1DE2CB42E0D}" type="datetime1">
              <a:rPr lang="en-US" smtClean="0">
                <a:solidFill>
                  <a:srgbClr val="073E87"/>
                </a:solidFill>
              </a:rPr>
              <a:t>2/14/2016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902621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BFC56-C7BE-49FB-87CB-91BC77D7A7A5}" type="datetime1">
              <a:rPr lang="en-US" smtClean="0">
                <a:solidFill>
                  <a:srgbClr val="073E87"/>
                </a:solidFill>
              </a:rPr>
              <a:t>2/14/2016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4152965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6D1995C5-E9E0-4806-89E8-4CE4B3379BFB}" type="datetime1">
              <a:rPr lang="en-US" smtClean="0">
                <a:solidFill>
                  <a:srgbClr val="073E87"/>
                </a:solidFill>
              </a:rPr>
              <a:t>2/14/2016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432862A4-913E-424D-A348-9DDAD10AD131}" type="slidenum">
              <a:rPr lang="en-GB" smtClean="0">
                <a:solidFill>
                  <a:srgbClr val="073E87"/>
                </a:solidFill>
              </a:rPr>
              <a:pPr/>
              <a:t>‹#›</a:t>
            </a:fld>
            <a:endParaRPr lang="en-GB">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021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B3D96-0BAF-4F76-A4CB-467B0AD239D7}" type="datetime1">
              <a:rPr lang="en-US" smtClean="0"/>
              <a:t>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F0A90-266B-4DEB-86E9-2FBD70AA00F7}" type="datetime1">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72F0C6-D7B9-4676-9512-59758B1512AC}" type="datetime1">
              <a:rPr lang="en-US" smtClean="0"/>
              <a:t>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E732EC-5DFE-4BF8-83B5-E8DCCAF754CF}" type="datetime1">
              <a:rPr lang="en-US" smtClean="0"/>
              <a:t>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AB68B-DCE7-4131-B2B0-2C4731F1F2A9}" type="datetime1">
              <a:rPr lang="en-US" smtClean="0"/>
              <a:t>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48A5D5-F6B6-4D53-9AD3-B3D73E812C1D}" type="datetime1">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8D20A-DD69-4550-83D4-08A620774654}" type="datetime1">
              <a:rPr lang="en-US" smtClean="0"/>
              <a:t>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B2667-EFC0-4FCF-8A0A-8405D69E0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7D521-8A0E-4E07-AD5D-C23847AF4454}" type="datetime1">
              <a:rPr lang="en-US" smtClean="0"/>
              <a:t>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B2667-EFC0-4FCF-8A0A-8405D69E0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E381BD-DC66-4DE5-A3DD-2D679D1B546C}" type="datetime1">
              <a:rPr lang="en-US" smtClean="0">
                <a:solidFill>
                  <a:srgbClr val="073E87"/>
                </a:solidFill>
              </a:rPr>
              <a:t>2/14/2016</a:t>
            </a:fld>
            <a:endParaRPr lang="en-GB">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32862A4-913E-424D-A348-9DDAD10AD131}" type="slidenum">
              <a:rPr lang="en-GB" smtClean="0">
                <a:solidFill>
                  <a:srgbClr val="073E87"/>
                </a:solidFill>
              </a:rPr>
              <a:pPr/>
              <a:t>‹#›</a:t>
            </a:fld>
            <a:endParaRPr lang="en-GB">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986161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accessdata.fda.gov/scripts/cdrh/cfdocs/cfcfr/CFRSearch.cfm?fr=211.94" TargetMode="External"/><Relationship Id="rId3" Type="http://schemas.openxmlformats.org/officeDocument/2006/relationships/hyperlink" Target="http://www.accessdata.fda.gov/scripts/cdrh/cfdocs/cfcfr/CFRSearch.cfm?fr=211.82" TargetMode="External"/><Relationship Id="rId7" Type="http://schemas.openxmlformats.org/officeDocument/2006/relationships/hyperlink" Target="http://www.accessdata.fda.gov/scripts/cdrh/cfdocs/cfcfr/CFRSearch.cfm?fr=211.89" TargetMode="External"/><Relationship Id="rId2" Type="http://schemas.openxmlformats.org/officeDocument/2006/relationships/hyperlink" Target="http://www.accessdata.fda.gov/scripts/cdrh/cfdocs/cfcfr/CFRSearch.cfm?fr=211.80" TargetMode="External"/><Relationship Id="rId1" Type="http://schemas.openxmlformats.org/officeDocument/2006/relationships/slideLayout" Target="../slideLayouts/slideLayout2.xml"/><Relationship Id="rId6" Type="http://schemas.openxmlformats.org/officeDocument/2006/relationships/hyperlink" Target="http://www.accessdata.fda.gov/scripts/cdrh/cfdocs/cfcfr/CFRSearch.cfm?fr=211.87" TargetMode="External"/><Relationship Id="rId5" Type="http://schemas.openxmlformats.org/officeDocument/2006/relationships/hyperlink" Target="http://www.accessdata.fda.gov/scripts/cdrh/cfdocs/cfcfr/CFRSearch.cfm?fr=211.86" TargetMode="External"/><Relationship Id="rId4" Type="http://schemas.openxmlformats.org/officeDocument/2006/relationships/hyperlink" Target="http://www.accessdata.fda.gov/scripts/cdrh/cfdocs/cfcfr/CFRSearch.cfm?fr=211.8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Pharmaceutical Quality Control &amp; </a:t>
            </a:r>
            <a:r>
              <a:rPr lang="en-GB" b="1" dirty="0">
                <a:solidFill>
                  <a:schemeClr val="tx1">
                    <a:lumMod val="95000"/>
                    <a:lumOff val="5000"/>
                  </a:schemeClr>
                </a:solidFill>
              </a:rPr>
              <a:t>current Good Manufacturing Practice</a:t>
            </a:r>
            <a:endParaRPr lang="en-GB" dirty="0"/>
          </a:p>
        </p:txBody>
      </p:sp>
      <p:sp>
        <p:nvSpPr>
          <p:cNvPr id="3" name="Subtitle 2"/>
          <p:cNvSpPr>
            <a:spLocks noGrp="1"/>
          </p:cNvSpPr>
          <p:nvPr>
            <p:ph type="subTitle" idx="1"/>
          </p:nvPr>
        </p:nvSpPr>
        <p:spPr>
          <a:xfrm>
            <a:off x="1403648" y="3573016"/>
            <a:ext cx="6400800" cy="1473200"/>
          </a:xfrm>
        </p:spPr>
        <p:txBody>
          <a:bodyPr/>
          <a:lstStyle/>
          <a:p>
            <a:r>
              <a:rPr lang="en-GB" sz="4000" b="1" dirty="0">
                <a:solidFill>
                  <a:srgbClr val="FF0000"/>
                </a:solidFill>
              </a:rPr>
              <a:t>PHT 436</a:t>
            </a:r>
          </a:p>
          <a:p>
            <a:r>
              <a:rPr lang="en-GB" sz="4000" b="1" dirty="0">
                <a:solidFill>
                  <a:srgbClr val="7030A0"/>
                </a:solidFill>
              </a:rPr>
              <a:t>Lecture 9</a:t>
            </a:r>
          </a:p>
          <a:p>
            <a:endParaRPr lang="en-GB" dirty="0"/>
          </a:p>
        </p:txBody>
      </p:sp>
      <p:sp>
        <p:nvSpPr>
          <p:cNvPr id="4" name="Slide Number Placeholder 3"/>
          <p:cNvSpPr>
            <a:spLocks noGrp="1"/>
          </p:cNvSpPr>
          <p:nvPr>
            <p:ph type="sldNum" sz="quarter" idx="12"/>
          </p:nvPr>
        </p:nvSpPr>
        <p:spPr/>
        <p:txBody>
          <a:bodyPr/>
          <a:lstStyle/>
          <a:p>
            <a:fld id="{432862A4-913E-424D-A348-9DDAD10AD131}" type="slidenum">
              <a:rPr lang="en-GB" smtClean="0">
                <a:solidFill>
                  <a:srgbClr val="073E87"/>
                </a:solidFill>
              </a:rPr>
              <a:pPr/>
              <a:t>1</a:t>
            </a:fld>
            <a:endParaRPr lang="en-GB">
              <a:solidFill>
                <a:srgbClr val="073E87"/>
              </a:solidFill>
            </a:endParaRPr>
          </a:p>
        </p:txBody>
      </p:sp>
    </p:spTree>
    <p:extLst>
      <p:ext uri="{BB962C8B-B14F-4D97-AF65-F5344CB8AC3E}">
        <p14:creationId xmlns:p14="http://schemas.microsoft.com/office/powerpoint/2010/main" val="1264524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a:bodyPr>
          <a:lstStyle/>
          <a:p>
            <a:pPr lvl="0" algn="just"/>
            <a:r>
              <a:rPr lang="en-US" dirty="0"/>
              <a:t>Although a </a:t>
            </a:r>
            <a:r>
              <a:rPr lang="en-US" u="sng" dirty="0"/>
              <a:t>segregated reject area </a:t>
            </a:r>
            <a:r>
              <a:rPr lang="en-US" dirty="0"/>
              <a:t>is </a:t>
            </a:r>
            <a:r>
              <a:rPr lang="en-US" dirty="0">
                <a:solidFill>
                  <a:srgbClr val="FF0000"/>
                </a:solidFill>
              </a:rPr>
              <a:t>not</a:t>
            </a:r>
            <a:r>
              <a:rPr lang="en-US" dirty="0"/>
              <a:t> required if an </a:t>
            </a:r>
            <a:r>
              <a:rPr lang="en-US" u="sng" dirty="0"/>
              <a:t>adequate control system </a:t>
            </a:r>
            <a:r>
              <a:rPr lang="en-US" dirty="0"/>
              <a:t>exists, many companies do segregate reject materials. This is an added precaution against inadvertent use</a:t>
            </a:r>
            <a:r>
              <a:rPr lang="en-US" dirty="0" smtClean="0"/>
              <a:t>.</a:t>
            </a:r>
          </a:p>
          <a:p>
            <a:pPr marL="0" lvl="0" indent="0" algn="just">
              <a:buNone/>
            </a:pPr>
            <a:endParaRPr lang="en-US" dirty="0"/>
          </a:p>
          <a:p>
            <a:pPr algn="just"/>
            <a:r>
              <a:rPr lang="en-US" dirty="0"/>
              <a:t>FDA investigators frequently use a visit to the reject area as a potential source of deficiencies. </a:t>
            </a:r>
            <a:endParaRPr lang="en-US" dirty="0" smtClean="0"/>
          </a:p>
          <a:p>
            <a:pPr lvl="1" algn="just"/>
            <a:r>
              <a:rPr lang="en-US" dirty="0" smtClean="0"/>
              <a:t>If </a:t>
            </a:r>
            <a:r>
              <a:rPr lang="en-US" dirty="0"/>
              <a:t>rejections occur it is possible to assume that the vendor process </a:t>
            </a:r>
            <a:r>
              <a:rPr lang="en-US" u="sng" dirty="0"/>
              <a:t>is not adequately under control</a:t>
            </a:r>
            <a:r>
              <a:rPr lang="en-US" dirty="0"/>
              <a:t>, and an evaluation of the cause should have been performed and </a:t>
            </a:r>
            <a:r>
              <a:rPr lang="en-US" dirty="0" smtClean="0"/>
              <a:t>documented.</a:t>
            </a:r>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10</a:t>
            </a:fld>
            <a:endParaRPr lang="en-US"/>
          </a:p>
        </p:txBody>
      </p:sp>
    </p:spTree>
    <p:extLst>
      <p:ext uri="{BB962C8B-B14F-4D97-AF65-F5344CB8AC3E}">
        <p14:creationId xmlns:p14="http://schemas.microsoft.com/office/powerpoint/2010/main" val="2710953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914400"/>
          </a:xfrm>
        </p:spPr>
        <p:txBody>
          <a:bodyPr>
            <a:noAutofit/>
          </a:bodyPr>
          <a:lstStyle/>
          <a:p>
            <a:pPr algn="l"/>
            <a:r>
              <a:rPr lang="en-US" sz="3200" b="1" u="sng" dirty="0"/>
              <a:t>Sec. 211.94 Drug product containers and closures. </a:t>
            </a:r>
          </a:p>
        </p:txBody>
      </p:sp>
      <p:sp>
        <p:nvSpPr>
          <p:cNvPr id="3" name="Content Placeholder 2"/>
          <p:cNvSpPr>
            <a:spLocks noGrp="1"/>
          </p:cNvSpPr>
          <p:nvPr>
            <p:ph idx="1"/>
          </p:nvPr>
        </p:nvSpPr>
        <p:spPr>
          <a:xfrm>
            <a:off x="457200" y="762000"/>
            <a:ext cx="8229600" cy="5364163"/>
          </a:xfrm>
        </p:spPr>
        <p:txBody>
          <a:bodyPr>
            <a:normAutofit/>
          </a:bodyPr>
          <a:lstStyle/>
          <a:p>
            <a:pPr marL="514350" lvl="0" indent="-514350" algn="just">
              <a:buFont typeface="+mj-lt"/>
              <a:buAutoNum type="alphaLcParenR"/>
            </a:pPr>
            <a:r>
              <a:rPr lang="en-US" b="1" dirty="0" smtClean="0">
                <a:solidFill>
                  <a:srgbClr val="0070C0"/>
                </a:solidFill>
              </a:rPr>
              <a:t>Drug </a:t>
            </a:r>
            <a:r>
              <a:rPr lang="en-US" b="1" dirty="0">
                <a:solidFill>
                  <a:srgbClr val="0070C0"/>
                </a:solidFill>
              </a:rPr>
              <a:t>product containers and closures shall </a:t>
            </a:r>
            <a:r>
              <a:rPr lang="en-US" b="1" u="sng" dirty="0">
                <a:solidFill>
                  <a:srgbClr val="0070C0"/>
                </a:solidFill>
              </a:rPr>
              <a:t>not be reactive, additive, or absorptive </a:t>
            </a:r>
            <a:r>
              <a:rPr lang="en-US" b="1" dirty="0">
                <a:solidFill>
                  <a:srgbClr val="0070C0"/>
                </a:solidFill>
              </a:rPr>
              <a:t>so as to alter the safety, identity, strength, quality, or purity of the drug beyond the official or established </a:t>
            </a:r>
            <a:r>
              <a:rPr lang="en-US" b="1" dirty="0" smtClean="0">
                <a:solidFill>
                  <a:srgbClr val="0070C0"/>
                </a:solidFill>
              </a:rPr>
              <a:t>requirements.</a:t>
            </a:r>
            <a:endParaRPr lang="en-US" dirty="0">
              <a:solidFill>
                <a:srgbClr val="0070C0"/>
              </a:solidFill>
            </a:endParaRPr>
          </a:p>
          <a:p>
            <a:pPr marL="514350" lvl="0" indent="-514350" algn="just">
              <a:buFont typeface="+mj-lt"/>
              <a:buAutoNum type="alphaLcParenR"/>
            </a:pPr>
            <a:r>
              <a:rPr lang="en-US" b="1" dirty="0" smtClean="0">
                <a:solidFill>
                  <a:srgbClr val="0070C0"/>
                </a:solidFill>
              </a:rPr>
              <a:t>Container </a:t>
            </a:r>
            <a:r>
              <a:rPr lang="en-US" b="1" dirty="0">
                <a:solidFill>
                  <a:srgbClr val="0070C0"/>
                </a:solidFill>
              </a:rPr>
              <a:t>closure systems shall </a:t>
            </a:r>
            <a:r>
              <a:rPr lang="en-US" b="1" u="sng" dirty="0">
                <a:solidFill>
                  <a:srgbClr val="0070C0"/>
                </a:solidFill>
              </a:rPr>
              <a:t>provide adequate protection</a:t>
            </a:r>
            <a:r>
              <a:rPr lang="en-US" b="1" dirty="0">
                <a:solidFill>
                  <a:srgbClr val="0070C0"/>
                </a:solidFill>
              </a:rPr>
              <a:t> against foreseeable external factors in storage and use that can cause deterioration or contamination of the drug product.</a:t>
            </a:r>
            <a:endParaRPr lang="en-US" dirty="0">
              <a:solidFill>
                <a:srgbClr val="0070C0"/>
              </a:solidFill>
            </a:endParaRPr>
          </a:p>
          <a:p>
            <a:endParaRPr lang="en-US" dirty="0">
              <a:solidFill>
                <a:srgbClr val="0070C0"/>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11</a:t>
            </a:fld>
            <a:endParaRPr lang="en-US"/>
          </a:p>
        </p:txBody>
      </p:sp>
    </p:spTree>
    <p:extLst>
      <p:ext uri="{BB962C8B-B14F-4D97-AF65-F5344CB8AC3E}">
        <p14:creationId xmlns:p14="http://schemas.microsoft.com/office/powerpoint/2010/main" val="157795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marL="514350" lvl="0" indent="-514350" algn="just">
              <a:buFont typeface="+mj-lt"/>
              <a:buAutoNum type="alphaLcParenR" startAt="3"/>
            </a:pPr>
            <a:r>
              <a:rPr lang="en-US" b="1" dirty="0">
                <a:solidFill>
                  <a:srgbClr val="0070C0"/>
                </a:solidFill>
              </a:rPr>
              <a:t>Drug product containers and closures shall be </a:t>
            </a:r>
            <a:r>
              <a:rPr lang="en-US" b="1" u="sng" dirty="0">
                <a:solidFill>
                  <a:srgbClr val="0070C0"/>
                </a:solidFill>
              </a:rPr>
              <a:t>clean </a:t>
            </a:r>
            <a:r>
              <a:rPr lang="en-US" b="1" dirty="0">
                <a:solidFill>
                  <a:srgbClr val="0070C0"/>
                </a:solidFill>
              </a:rPr>
              <a:t>and, where indicated by the nature of the drug, </a:t>
            </a:r>
            <a:r>
              <a:rPr lang="en-US" b="1" u="sng" dirty="0">
                <a:solidFill>
                  <a:srgbClr val="0070C0"/>
                </a:solidFill>
              </a:rPr>
              <a:t>sterilized</a:t>
            </a:r>
            <a:r>
              <a:rPr lang="en-US" b="1" dirty="0">
                <a:solidFill>
                  <a:srgbClr val="0070C0"/>
                </a:solidFill>
              </a:rPr>
              <a:t> and processed to remove pyrogenic properties to assure that they are suitable for their intended </a:t>
            </a:r>
            <a:r>
              <a:rPr lang="en-US" b="1" dirty="0" smtClean="0">
                <a:solidFill>
                  <a:srgbClr val="0070C0"/>
                </a:solidFill>
              </a:rPr>
              <a:t>use.</a:t>
            </a:r>
          </a:p>
          <a:p>
            <a:pPr marL="0" lvl="0" indent="0" algn="just">
              <a:buNone/>
            </a:pPr>
            <a:endParaRPr lang="en-US" dirty="0">
              <a:solidFill>
                <a:srgbClr val="0070C0"/>
              </a:solidFill>
            </a:endParaRPr>
          </a:p>
          <a:p>
            <a:pPr marL="514350" lvl="0" indent="-514350" algn="just">
              <a:buFont typeface="+mj-lt"/>
              <a:buAutoNum type="alphaLcParenR" startAt="4"/>
            </a:pPr>
            <a:r>
              <a:rPr lang="en-US" b="1" dirty="0" smtClean="0">
                <a:solidFill>
                  <a:srgbClr val="0070C0"/>
                </a:solidFill>
              </a:rPr>
              <a:t>Standards </a:t>
            </a:r>
            <a:r>
              <a:rPr lang="en-US" b="1" dirty="0">
                <a:solidFill>
                  <a:srgbClr val="0070C0"/>
                </a:solidFill>
              </a:rPr>
              <a:t>or specifications, methods of testing, and where indicated, methods of cleaning, sterilizing and processing to remove pyrogenic properties shall be </a:t>
            </a:r>
            <a:r>
              <a:rPr lang="en-US" b="1" u="sng" dirty="0">
                <a:solidFill>
                  <a:srgbClr val="0070C0"/>
                </a:solidFill>
              </a:rPr>
              <a:t>written and followed</a:t>
            </a:r>
            <a:r>
              <a:rPr lang="en-US" b="1" dirty="0">
                <a:solidFill>
                  <a:srgbClr val="0070C0"/>
                </a:solidFill>
              </a:rPr>
              <a:t> for drug product containers and closures.</a:t>
            </a:r>
            <a:endParaRPr lang="en-US" dirty="0">
              <a:solidFill>
                <a:srgbClr val="0070C0"/>
              </a:solidFill>
            </a:endParaRPr>
          </a:p>
          <a:p>
            <a:endParaRPr lang="en-US" dirty="0">
              <a:solidFill>
                <a:srgbClr val="0070C0"/>
              </a:solidFill>
            </a:endParaRPr>
          </a:p>
        </p:txBody>
      </p:sp>
      <p:sp>
        <p:nvSpPr>
          <p:cNvPr id="2" name="Slide Number Placeholder 1"/>
          <p:cNvSpPr>
            <a:spLocks noGrp="1"/>
          </p:cNvSpPr>
          <p:nvPr>
            <p:ph type="sldNum" sz="quarter" idx="12"/>
          </p:nvPr>
        </p:nvSpPr>
        <p:spPr/>
        <p:txBody>
          <a:bodyPr/>
          <a:lstStyle/>
          <a:p>
            <a:fld id="{F3AB2667-EFC0-4FCF-8A0A-8405D69E09A2}" type="slidenum">
              <a:rPr lang="en-US" smtClean="0"/>
              <a:pPr/>
              <a:t>12</a:t>
            </a:fld>
            <a:endParaRPr lang="en-US"/>
          </a:p>
        </p:txBody>
      </p:sp>
    </p:spTree>
    <p:extLst>
      <p:ext uri="{BB962C8B-B14F-4D97-AF65-F5344CB8AC3E}">
        <p14:creationId xmlns:p14="http://schemas.microsoft.com/office/powerpoint/2010/main" val="3077855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800" b="1" u="sng" dirty="0">
                <a:solidFill>
                  <a:srgbClr val="FF0000"/>
                </a:solidFill>
              </a:rPr>
              <a:t>USP provides information on specifications and test methodology for a range of container materials. These include:</a:t>
            </a:r>
            <a:br>
              <a:rPr lang="en-US" sz="2800" b="1" u="sng" dirty="0">
                <a:solidFill>
                  <a:srgbClr val="FF0000"/>
                </a:solidFill>
              </a:rPr>
            </a:br>
            <a:endParaRPr lang="en-US" sz="2800" b="1" u="sng" dirty="0">
              <a:solidFill>
                <a:srgbClr val="FF0000"/>
              </a:solidFill>
            </a:endParaRPr>
          </a:p>
        </p:txBody>
      </p:sp>
      <p:sp>
        <p:nvSpPr>
          <p:cNvPr id="3" name="Content Placeholder 2"/>
          <p:cNvSpPr>
            <a:spLocks noGrp="1"/>
          </p:cNvSpPr>
          <p:nvPr>
            <p:ph idx="1"/>
          </p:nvPr>
        </p:nvSpPr>
        <p:spPr>
          <a:xfrm>
            <a:off x="457200" y="1219200"/>
            <a:ext cx="8229600" cy="5410200"/>
          </a:xfrm>
        </p:spPr>
        <p:txBody>
          <a:bodyPr>
            <a:normAutofit fontScale="70000" lnSpcReduction="20000"/>
          </a:bodyPr>
          <a:lstStyle/>
          <a:p>
            <a:pPr marL="514350" lvl="0" indent="-514350" algn="just">
              <a:buFont typeface="+mj-lt"/>
              <a:buAutoNum type="arabicPeriod"/>
            </a:pPr>
            <a:endParaRPr lang="en-US" dirty="0" smtClean="0"/>
          </a:p>
          <a:p>
            <a:pPr marL="514350" lvl="0" indent="-514350" algn="just">
              <a:buFont typeface="+mj-lt"/>
              <a:buAutoNum type="arabicPeriod"/>
            </a:pPr>
            <a:r>
              <a:rPr lang="en-US" dirty="0" smtClean="0"/>
              <a:t>Light </a:t>
            </a:r>
            <a:r>
              <a:rPr lang="en-US" dirty="0"/>
              <a:t>transmission for glass and </a:t>
            </a:r>
            <a:r>
              <a:rPr lang="en-US" dirty="0" smtClean="0"/>
              <a:t>plastics.</a:t>
            </a:r>
            <a:endParaRPr lang="en-US" dirty="0"/>
          </a:p>
          <a:p>
            <a:pPr marL="514350" lvl="0" indent="-514350" algn="just">
              <a:buFont typeface="+mj-lt"/>
              <a:buAutoNum type="arabicPeriod"/>
            </a:pPr>
            <a:endParaRPr lang="en-US" dirty="0" smtClean="0"/>
          </a:p>
          <a:p>
            <a:pPr marL="514350" lvl="0" indent="-514350" algn="just">
              <a:buFont typeface="+mj-lt"/>
              <a:buAutoNum type="arabicPeriod"/>
            </a:pPr>
            <a:r>
              <a:rPr lang="en-US" dirty="0" smtClean="0"/>
              <a:t>Chemical </a:t>
            </a:r>
            <a:r>
              <a:rPr lang="en-US" dirty="0"/>
              <a:t>resistance for </a:t>
            </a:r>
            <a:r>
              <a:rPr lang="en-US" dirty="0" smtClean="0"/>
              <a:t>glass.</a:t>
            </a:r>
            <a:endParaRPr lang="en-US" dirty="0"/>
          </a:p>
          <a:p>
            <a:pPr marL="514350" lvl="0" indent="-514350" algn="just">
              <a:buFont typeface="+mj-lt"/>
              <a:buAutoNum type="arabicPeriod"/>
            </a:pPr>
            <a:endParaRPr lang="en-US" dirty="0" smtClean="0"/>
          </a:p>
          <a:p>
            <a:pPr marL="514350" lvl="0" indent="-514350" algn="just">
              <a:buFont typeface="+mj-lt"/>
              <a:buAutoNum type="arabicPeriod"/>
            </a:pPr>
            <a:r>
              <a:rPr lang="en-US" dirty="0" smtClean="0"/>
              <a:t>Arsenic </a:t>
            </a:r>
            <a:r>
              <a:rPr lang="en-US" dirty="0"/>
              <a:t>extraction from Type 1 glass.</a:t>
            </a:r>
          </a:p>
          <a:p>
            <a:pPr marL="514350" lvl="0" indent="-514350" algn="just">
              <a:buFont typeface="+mj-lt"/>
              <a:buAutoNum type="arabicPeriod"/>
            </a:pPr>
            <a:endParaRPr lang="en-US" dirty="0" smtClean="0"/>
          </a:p>
          <a:p>
            <a:pPr marL="514350" lvl="0" indent="-514350" algn="just">
              <a:buFont typeface="+mj-lt"/>
              <a:buAutoNum type="arabicPeriod"/>
            </a:pPr>
            <a:r>
              <a:rPr lang="en-US" dirty="0" smtClean="0"/>
              <a:t>Biological </a:t>
            </a:r>
            <a:r>
              <a:rPr lang="en-US" dirty="0"/>
              <a:t>tests on plastics used for parenterals.</a:t>
            </a:r>
          </a:p>
          <a:p>
            <a:pPr marL="514350" lvl="0" indent="-514350" algn="just">
              <a:buFont typeface="+mj-lt"/>
              <a:buAutoNum type="arabicPeriod"/>
            </a:pPr>
            <a:endParaRPr lang="en-US" dirty="0" smtClean="0"/>
          </a:p>
          <a:p>
            <a:pPr marL="514350" lvl="0" indent="-514350" algn="just">
              <a:buFont typeface="+mj-lt"/>
              <a:buAutoNum type="arabicPeriod"/>
            </a:pPr>
            <a:r>
              <a:rPr lang="en-US" dirty="0" smtClean="0"/>
              <a:t>Physicochemical </a:t>
            </a:r>
            <a:r>
              <a:rPr lang="en-US" dirty="0"/>
              <a:t>tests on plastics used for parenterals.</a:t>
            </a:r>
          </a:p>
          <a:p>
            <a:pPr marL="514350" lvl="0" indent="-514350" algn="just">
              <a:buFont typeface="+mj-lt"/>
              <a:buAutoNum type="arabicPeriod"/>
            </a:pPr>
            <a:endParaRPr lang="en-US" dirty="0" smtClean="0"/>
          </a:p>
          <a:p>
            <a:pPr marL="514350" lvl="0" indent="-514350" algn="just">
              <a:buFont typeface="+mj-lt"/>
              <a:buAutoNum type="arabicPeriod"/>
            </a:pPr>
            <a:r>
              <a:rPr lang="en-US" dirty="0" smtClean="0"/>
              <a:t>Biological </a:t>
            </a:r>
            <a:r>
              <a:rPr lang="en-US" dirty="0"/>
              <a:t>tests on plastics used for ophthalmic products.</a:t>
            </a:r>
          </a:p>
          <a:p>
            <a:pPr marL="514350" lvl="0" indent="-514350" algn="just">
              <a:buFont typeface="+mj-lt"/>
              <a:buAutoNum type="arabicPeriod"/>
            </a:pPr>
            <a:endParaRPr lang="en-US" dirty="0" smtClean="0"/>
          </a:p>
          <a:p>
            <a:pPr marL="514350" lvl="0" indent="-514350" algn="just">
              <a:buFont typeface="+mj-lt"/>
              <a:buAutoNum type="arabicPeriod"/>
            </a:pPr>
            <a:r>
              <a:rPr lang="en-US" dirty="0" smtClean="0"/>
              <a:t>Chemical </a:t>
            </a:r>
            <a:r>
              <a:rPr lang="en-US" dirty="0"/>
              <a:t>tests on polyethylene containers for dry oral dosage forms.</a:t>
            </a:r>
          </a:p>
          <a:p>
            <a:pPr marL="514350" indent="-514350" algn="just">
              <a:buFont typeface="+mj-lt"/>
              <a:buAutoNum type="arabicPeriod"/>
            </a:pPr>
            <a:endParaRPr lang="en-US" dirty="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13</a:t>
            </a:fld>
            <a:endParaRPr lang="en-US"/>
          </a:p>
        </p:txBody>
      </p:sp>
    </p:spTree>
    <p:extLst>
      <p:ext uri="{BB962C8B-B14F-4D97-AF65-F5344CB8AC3E}">
        <p14:creationId xmlns:p14="http://schemas.microsoft.com/office/powerpoint/2010/main" val="3762639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 y="304800"/>
            <a:ext cx="7772400" cy="1470025"/>
          </a:xfrm>
          <a:noFill/>
        </p:spPr>
        <p:txBody>
          <a:bodyPr>
            <a:normAutofit fontScale="90000"/>
          </a:bodyPr>
          <a:lstStyle/>
          <a:p>
            <a:r>
              <a:rPr lang="en-US" sz="3600" b="1" dirty="0" smtClean="0">
                <a:latin typeface="+mn-lt"/>
                <a:cs typeface="Times New Roman" pitchFamily="18" charset="0"/>
              </a:rPr>
              <a:t>Current Good </a:t>
            </a:r>
            <a:r>
              <a:rPr lang="en-US" sz="3600" b="1" dirty="0">
                <a:latin typeface="+mn-lt"/>
                <a:cs typeface="Times New Roman" pitchFamily="18" charset="0"/>
              </a:rPr>
              <a:t>Manufacturing Practices Regulations</a:t>
            </a:r>
            <a:br>
              <a:rPr lang="en-US" sz="3600" b="1" dirty="0">
                <a:latin typeface="+mn-lt"/>
                <a:cs typeface="Times New Roman" pitchFamily="18" charset="0"/>
              </a:rPr>
            </a:br>
            <a:endParaRPr lang="en-US" sz="3600" dirty="0">
              <a:latin typeface="+mn-lt"/>
              <a:cs typeface="Times New Roman" pitchFamily="18" charset="0"/>
            </a:endParaRPr>
          </a:p>
        </p:txBody>
      </p:sp>
      <p:sp>
        <p:nvSpPr>
          <p:cNvPr id="3" name="Subtitle 2"/>
          <p:cNvSpPr>
            <a:spLocks noGrp="1"/>
          </p:cNvSpPr>
          <p:nvPr>
            <p:ph type="subTitle" idx="1"/>
          </p:nvPr>
        </p:nvSpPr>
        <p:spPr>
          <a:xfrm>
            <a:off x="1356360" y="1447800"/>
            <a:ext cx="6400800" cy="1752600"/>
          </a:xfrm>
        </p:spPr>
        <p:txBody>
          <a:bodyPr>
            <a:noAutofit/>
          </a:bodyPr>
          <a:lstStyle/>
          <a:p>
            <a:r>
              <a:rPr lang="en-US" b="1" dirty="0"/>
              <a:t>Subpart </a:t>
            </a:r>
            <a:r>
              <a:rPr lang="en-US" b="1" dirty="0" smtClean="0"/>
              <a:t>G-Packaging </a:t>
            </a:r>
            <a:r>
              <a:rPr lang="en-US" b="1" dirty="0"/>
              <a:t>and Labeling Control </a:t>
            </a:r>
            <a:endParaRPr lang="en-US" dirty="0"/>
          </a:p>
        </p:txBody>
      </p:sp>
      <p:sp>
        <p:nvSpPr>
          <p:cNvPr id="4" name="Title 1"/>
          <p:cNvSpPr txBox="1">
            <a:spLocks/>
          </p:cNvSpPr>
          <p:nvPr/>
        </p:nvSpPr>
        <p:spPr>
          <a:xfrm>
            <a:off x="670560" y="152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F3AB2667-EFC0-4FCF-8A0A-8405D69E09A2}" type="slidenum">
              <a:rPr lang="en-US" smtClean="0"/>
              <a:pPr/>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497" y="2819400"/>
            <a:ext cx="5715000" cy="3276600"/>
          </a:xfrm>
          <a:prstGeom prst="rect">
            <a:avLst/>
          </a:prstGeom>
        </p:spPr>
      </p:pic>
    </p:spTree>
    <p:extLst>
      <p:ext uri="{BB962C8B-B14F-4D97-AF65-F5344CB8AC3E}">
        <p14:creationId xmlns:p14="http://schemas.microsoft.com/office/powerpoint/2010/main" val="48735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r>
              <a:rPr lang="en-US" sz="2600" b="1" u="sng" dirty="0"/>
              <a:t>Sec. 211.122 Materials examination and usage criteria. </a:t>
            </a:r>
          </a:p>
        </p:txBody>
      </p:sp>
      <p:sp>
        <p:nvSpPr>
          <p:cNvPr id="3" name="Content Placeholder 2"/>
          <p:cNvSpPr>
            <a:spLocks noGrp="1"/>
          </p:cNvSpPr>
          <p:nvPr>
            <p:ph idx="1"/>
          </p:nvPr>
        </p:nvSpPr>
        <p:spPr>
          <a:xfrm>
            <a:off x="228600" y="762000"/>
            <a:ext cx="8610600" cy="5638800"/>
          </a:xfrm>
        </p:spPr>
        <p:txBody>
          <a:bodyPr>
            <a:normAutofit fontScale="92500" lnSpcReduction="20000"/>
          </a:bodyPr>
          <a:lstStyle/>
          <a:p>
            <a:pPr marL="514350" indent="-514350">
              <a:buAutoNum type="alphaLcParenBoth"/>
            </a:pPr>
            <a:r>
              <a:rPr lang="en-US" dirty="0" smtClean="0">
                <a:solidFill>
                  <a:schemeClr val="accent1">
                    <a:lumMod val="75000"/>
                  </a:schemeClr>
                </a:solidFill>
              </a:rPr>
              <a:t>There </a:t>
            </a:r>
            <a:r>
              <a:rPr lang="en-US" dirty="0">
                <a:solidFill>
                  <a:schemeClr val="accent1">
                    <a:lumMod val="75000"/>
                  </a:schemeClr>
                </a:solidFill>
              </a:rPr>
              <a:t>shall be </a:t>
            </a:r>
            <a:r>
              <a:rPr lang="en-US" u="sng" dirty="0">
                <a:solidFill>
                  <a:schemeClr val="accent1">
                    <a:lumMod val="75000"/>
                  </a:schemeClr>
                </a:solidFill>
              </a:rPr>
              <a:t>written procedures </a:t>
            </a:r>
            <a:r>
              <a:rPr lang="en-US" dirty="0">
                <a:solidFill>
                  <a:schemeClr val="accent1">
                    <a:lumMod val="75000"/>
                  </a:schemeClr>
                </a:solidFill>
              </a:rPr>
              <a:t>describing in sufficient detail the receipt, identification, storage, handling, sampling, examination, and/or testing of labeling and packaging materials; such written procedures shall be followed. </a:t>
            </a:r>
            <a:endParaRPr lang="en-US" dirty="0" smtClean="0">
              <a:solidFill>
                <a:schemeClr val="accent1">
                  <a:lumMod val="75000"/>
                </a:schemeClr>
              </a:solidFill>
            </a:endParaRPr>
          </a:p>
          <a:p>
            <a:pPr marL="914400" lvl="1" indent="-514350">
              <a:buFont typeface="Wingdings" panose="05000000000000000000" pitchFamily="2" charset="2"/>
              <a:buChar char="Ø"/>
            </a:pPr>
            <a:r>
              <a:rPr lang="en-US" dirty="0" smtClean="0">
                <a:solidFill>
                  <a:schemeClr val="accent1">
                    <a:lumMod val="75000"/>
                  </a:schemeClr>
                </a:solidFill>
              </a:rPr>
              <a:t>Labeling </a:t>
            </a:r>
            <a:r>
              <a:rPr lang="en-US" dirty="0">
                <a:solidFill>
                  <a:schemeClr val="accent1">
                    <a:lumMod val="75000"/>
                  </a:schemeClr>
                </a:solidFill>
              </a:rPr>
              <a:t>and packaging materials shall be representatively sampled, and examined or tested upon receipt and before use in packaging or labeling of a drug product.</a:t>
            </a:r>
          </a:p>
          <a:p>
            <a:pPr marL="0" indent="0">
              <a:buNone/>
            </a:pPr>
            <a:r>
              <a:rPr lang="en-US" dirty="0">
                <a:solidFill>
                  <a:schemeClr val="accent1">
                    <a:lumMod val="75000"/>
                  </a:schemeClr>
                </a:solidFill>
              </a:rPr>
              <a:t>(b) Any labeling or packaging materials meeting appropriate written specifications may </a:t>
            </a:r>
            <a:r>
              <a:rPr lang="en-US" u="sng" dirty="0">
                <a:solidFill>
                  <a:schemeClr val="accent1">
                    <a:lumMod val="75000"/>
                  </a:schemeClr>
                </a:solidFill>
              </a:rPr>
              <a:t>be approved and released</a:t>
            </a:r>
            <a:r>
              <a:rPr lang="en-US" dirty="0">
                <a:solidFill>
                  <a:schemeClr val="accent1">
                    <a:lumMod val="75000"/>
                  </a:schemeClr>
                </a:solidFill>
              </a:rPr>
              <a:t> for use. Any labeling or packaging materials that do not meet such specifications shall be </a:t>
            </a:r>
            <a:r>
              <a:rPr lang="en-US" u="sng" dirty="0">
                <a:solidFill>
                  <a:schemeClr val="accent1">
                    <a:lumMod val="75000"/>
                  </a:schemeClr>
                </a:solidFill>
              </a:rPr>
              <a:t>rejected</a:t>
            </a:r>
            <a:r>
              <a:rPr lang="en-US" dirty="0">
                <a:solidFill>
                  <a:schemeClr val="accent1">
                    <a:lumMod val="75000"/>
                  </a:schemeClr>
                </a:solidFill>
              </a:rPr>
              <a:t> to prevent their use in operations for which they are unsuitable</a:t>
            </a:r>
            <a:r>
              <a:rPr lang="en-US" dirty="0" smtClean="0">
                <a:solidFill>
                  <a:schemeClr val="accent1">
                    <a:lumMod val="75000"/>
                  </a:schemeClr>
                </a:solidFill>
              </a:rPr>
              <a:t>.</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15</a:t>
            </a:fld>
            <a:endParaRPr lang="en-US"/>
          </a:p>
        </p:txBody>
      </p:sp>
    </p:spTree>
    <p:extLst>
      <p:ext uri="{BB962C8B-B14F-4D97-AF65-F5344CB8AC3E}">
        <p14:creationId xmlns:p14="http://schemas.microsoft.com/office/powerpoint/2010/main" val="304375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639762"/>
          </a:xfrm>
        </p:spPr>
        <p:txBody>
          <a:bodyPr>
            <a:normAutofit fontScale="90000"/>
          </a:bodyPr>
          <a:lstStyle/>
          <a:p>
            <a:pPr algn="l"/>
            <a:r>
              <a:rPr lang="en-GB" b="1" u="sng" dirty="0" smtClean="0">
                <a:solidFill>
                  <a:srgbClr val="FF0000"/>
                </a:solidFill>
              </a:rPr>
              <a:t>Specification for container and closures </a:t>
            </a:r>
            <a:endParaRPr lang="en-GB" b="1" u="sng" dirty="0">
              <a:solidFill>
                <a:srgbClr val="FF0000"/>
              </a:solidFill>
            </a:endParaRPr>
          </a:p>
        </p:txBody>
      </p:sp>
      <p:sp>
        <p:nvSpPr>
          <p:cNvPr id="3" name="Content Placeholder 2"/>
          <p:cNvSpPr>
            <a:spLocks noGrp="1"/>
          </p:cNvSpPr>
          <p:nvPr>
            <p:ph idx="1"/>
          </p:nvPr>
        </p:nvSpPr>
        <p:spPr>
          <a:xfrm>
            <a:off x="304800" y="914400"/>
            <a:ext cx="8610600" cy="5715000"/>
          </a:xfrm>
        </p:spPr>
        <p:txBody>
          <a:bodyPr/>
          <a:lstStyle/>
          <a:p>
            <a:pPr marL="514350" indent="-514350">
              <a:buFont typeface="+mj-lt"/>
              <a:buAutoNum type="arabicPeriod"/>
            </a:pPr>
            <a:r>
              <a:rPr lang="en-GB" dirty="0" smtClean="0"/>
              <a:t>A description of the components.</a:t>
            </a:r>
          </a:p>
          <a:p>
            <a:pPr marL="514350" indent="-514350">
              <a:buFont typeface="+mj-lt"/>
              <a:buAutoNum type="arabicPeriod"/>
            </a:pPr>
            <a:r>
              <a:rPr lang="en-GB" dirty="0" smtClean="0"/>
              <a:t>A statements of chemical composition and method of manufacturing when critical.</a:t>
            </a:r>
          </a:p>
          <a:p>
            <a:pPr marL="514350" indent="-514350">
              <a:buFont typeface="+mj-lt"/>
              <a:buAutoNum type="arabicPeriod"/>
            </a:pPr>
            <a:r>
              <a:rPr lang="en-GB" dirty="0" smtClean="0"/>
              <a:t>Size and dimension requirements.</a:t>
            </a:r>
          </a:p>
          <a:p>
            <a:pPr marL="514350" indent="-514350">
              <a:buFont typeface="+mj-lt"/>
              <a:buAutoNum type="arabicPeriod"/>
            </a:pPr>
            <a:r>
              <a:rPr lang="en-GB" dirty="0" smtClean="0"/>
              <a:t>Colour requirements.</a:t>
            </a:r>
          </a:p>
          <a:p>
            <a:pPr marL="514350" indent="-514350">
              <a:buFont typeface="+mj-lt"/>
              <a:buAutoNum type="arabicPeriod"/>
            </a:pPr>
            <a:r>
              <a:rPr lang="en-GB" dirty="0" smtClean="0"/>
              <a:t>Reference to specific manufacturing process necessary to make the article acceptable to pharmaceutical production.</a:t>
            </a:r>
          </a:p>
          <a:p>
            <a:pPr marL="514350" indent="-514350">
              <a:buFont typeface="+mj-lt"/>
              <a:buAutoNum type="arabicPeriod"/>
            </a:pPr>
            <a:r>
              <a:rPr lang="en-GB" dirty="0" smtClean="0"/>
              <a:t>Packaging and labelling requirements for shipment to pharmaceutical plants.</a:t>
            </a:r>
          </a:p>
          <a:p>
            <a:pPr marL="514350" indent="-514350">
              <a:buFont typeface="+mj-lt"/>
              <a:buAutoNum type="arabicPeriod"/>
            </a:pPr>
            <a:endParaRPr lang="en-GB"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16</a:t>
            </a:fld>
            <a:endParaRPr lang="en-US"/>
          </a:p>
        </p:txBody>
      </p:sp>
    </p:spTree>
    <p:extLst>
      <p:ext uri="{BB962C8B-B14F-4D97-AF65-F5344CB8AC3E}">
        <p14:creationId xmlns:p14="http://schemas.microsoft.com/office/powerpoint/2010/main" val="274893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lnSpcReduction="10000"/>
          </a:bodyPr>
          <a:lstStyle/>
          <a:p>
            <a:pPr marL="0" indent="0">
              <a:buNone/>
            </a:pPr>
            <a:r>
              <a:rPr lang="en-US" dirty="0">
                <a:solidFill>
                  <a:schemeClr val="accent1">
                    <a:lumMod val="75000"/>
                  </a:schemeClr>
                </a:solidFill>
              </a:rPr>
              <a:t>(c) </a:t>
            </a:r>
            <a:r>
              <a:rPr lang="en-US" u="sng" dirty="0">
                <a:solidFill>
                  <a:schemeClr val="accent1">
                    <a:lumMod val="75000"/>
                  </a:schemeClr>
                </a:solidFill>
              </a:rPr>
              <a:t>Records</a:t>
            </a:r>
            <a:r>
              <a:rPr lang="en-US" dirty="0">
                <a:solidFill>
                  <a:schemeClr val="accent1">
                    <a:lumMod val="75000"/>
                  </a:schemeClr>
                </a:solidFill>
              </a:rPr>
              <a:t> shall be maintained for each shipment received of each different labeling and packaging material indicating receipt, examination or testing, and whether accepted or rejected</a:t>
            </a:r>
            <a:r>
              <a:rPr lang="en-US" dirty="0" smtClean="0">
                <a:solidFill>
                  <a:schemeClr val="accent1">
                    <a:lumMod val="75000"/>
                  </a:schemeClr>
                </a:solidFill>
              </a:rPr>
              <a:t>.</a:t>
            </a:r>
          </a:p>
          <a:p>
            <a:pPr marL="0" indent="0">
              <a:buNone/>
            </a:pPr>
            <a:r>
              <a:rPr lang="en-US" dirty="0" smtClean="0">
                <a:solidFill>
                  <a:schemeClr val="accent1">
                    <a:lumMod val="75000"/>
                  </a:schemeClr>
                </a:solidFill>
              </a:rPr>
              <a:t>(</a:t>
            </a:r>
            <a:r>
              <a:rPr lang="en-US" dirty="0">
                <a:solidFill>
                  <a:schemeClr val="accent1">
                    <a:lumMod val="75000"/>
                  </a:schemeClr>
                </a:solidFill>
              </a:rPr>
              <a:t>d) Labels and other labeling materials for each different drug product, strength, dosage form, or quantity of contents shall be </a:t>
            </a:r>
            <a:r>
              <a:rPr lang="en-US" u="sng" dirty="0">
                <a:solidFill>
                  <a:schemeClr val="accent1">
                    <a:lumMod val="75000"/>
                  </a:schemeClr>
                </a:solidFill>
              </a:rPr>
              <a:t>stored</a:t>
            </a:r>
            <a:r>
              <a:rPr lang="en-US" dirty="0">
                <a:solidFill>
                  <a:schemeClr val="accent1">
                    <a:lumMod val="75000"/>
                  </a:schemeClr>
                </a:solidFill>
              </a:rPr>
              <a:t> </a:t>
            </a:r>
            <a:r>
              <a:rPr lang="en-US" u="sng" dirty="0">
                <a:solidFill>
                  <a:schemeClr val="accent1">
                    <a:lumMod val="75000"/>
                  </a:schemeClr>
                </a:solidFill>
              </a:rPr>
              <a:t>separately with suitable identification</a:t>
            </a:r>
            <a:r>
              <a:rPr lang="en-US" dirty="0">
                <a:solidFill>
                  <a:schemeClr val="accent1">
                    <a:lumMod val="75000"/>
                  </a:schemeClr>
                </a:solidFill>
              </a:rPr>
              <a:t>. </a:t>
            </a:r>
            <a:endParaRPr lang="en-US" dirty="0" smtClean="0">
              <a:solidFill>
                <a:schemeClr val="accent1">
                  <a:lumMod val="75000"/>
                </a:schemeClr>
              </a:solidFill>
            </a:endParaRPr>
          </a:p>
          <a:p>
            <a:pPr marL="857250" lvl="1" indent="-457200">
              <a:buFont typeface="Courier New" panose="02070309020205020404" pitchFamily="49" charset="0"/>
              <a:buChar char="o"/>
            </a:pPr>
            <a:r>
              <a:rPr lang="en-US" dirty="0" smtClean="0">
                <a:solidFill>
                  <a:schemeClr val="accent1">
                    <a:lumMod val="75000"/>
                  </a:schemeClr>
                </a:solidFill>
              </a:rPr>
              <a:t>Access </a:t>
            </a:r>
            <a:r>
              <a:rPr lang="en-US" dirty="0">
                <a:solidFill>
                  <a:schemeClr val="accent1">
                    <a:lumMod val="75000"/>
                  </a:schemeClr>
                </a:solidFill>
              </a:rPr>
              <a:t>to the storage area shall be limited to authorized personnel.</a:t>
            </a:r>
          </a:p>
          <a:p>
            <a:pPr marL="0" indent="0">
              <a:buNone/>
            </a:pPr>
            <a:r>
              <a:rPr lang="en-US" dirty="0">
                <a:solidFill>
                  <a:schemeClr val="accent1">
                    <a:lumMod val="75000"/>
                  </a:schemeClr>
                </a:solidFill>
              </a:rPr>
              <a:t>(e) </a:t>
            </a:r>
            <a:r>
              <a:rPr lang="en-US" u="sng" dirty="0">
                <a:solidFill>
                  <a:schemeClr val="accent1">
                    <a:lumMod val="75000"/>
                  </a:schemeClr>
                </a:solidFill>
              </a:rPr>
              <a:t>Obsolete and outdated </a:t>
            </a:r>
            <a:r>
              <a:rPr lang="en-US" dirty="0">
                <a:solidFill>
                  <a:schemeClr val="accent1">
                    <a:lumMod val="75000"/>
                  </a:schemeClr>
                </a:solidFill>
              </a:rPr>
              <a:t>labels, labeling, and other packaging materials shall be </a:t>
            </a:r>
            <a:r>
              <a:rPr lang="en-US" u="sng" dirty="0">
                <a:solidFill>
                  <a:schemeClr val="accent1">
                    <a:lumMod val="75000"/>
                  </a:schemeClr>
                </a:solidFill>
              </a:rPr>
              <a:t>destroyed</a:t>
            </a:r>
            <a:r>
              <a:rPr lang="en-US" dirty="0">
                <a:solidFill>
                  <a:schemeClr val="accent1">
                    <a:lumMod val="75000"/>
                  </a:schemeClr>
                </a:solidFill>
              </a:rPr>
              <a:t>.</a:t>
            </a:r>
          </a:p>
          <a:p>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17</a:t>
            </a:fld>
            <a:endParaRPr lang="en-US"/>
          </a:p>
        </p:txBody>
      </p:sp>
    </p:spTree>
    <p:extLst>
      <p:ext uri="{BB962C8B-B14F-4D97-AF65-F5344CB8AC3E}">
        <p14:creationId xmlns:p14="http://schemas.microsoft.com/office/powerpoint/2010/main" val="740647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304800"/>
            <a:ext cx="4125119" cy="6324600"/>
          </a:xfrm>
        </p:spPr>
        <p:txBody>
          <a:bodyPr>
            <a:normAutofit/>
          </a:bodyPr>
          <a:lstStyle/>
          <a:p>
            <a:pPr marL="0" indent="0">
              <a:buNone/>
            </a:pPr>
            <a:r>
              <a:rPr lang="en-US" dirty="0">
                <a:solidFill>
                  <a:schemeClr val="accent1">
                    <a:lumMod val="75000"/>
                  </a:schemeClr>
                </a:solidFill>
              </a:rPr>
              <a:t>(f) Use of </a:t>
            </a:r>
            <a:r>
              <a:rPr lang="en-US" u="sng" dirty="0">
                <a:solidFill>
                  <a:schemeClr val="accent1">
                    <a:lumMod val="75000"/>
                  </a:schemeClr>
                </a:solidFill>
              </a:rPr>
              <a:t>gang-printed labeling</a:t>
            </a:r>
            <a:r>
              <a:rPr lang="en-US" dirty="0">
                <a:solidFill>
                  <a:schemeClr val="accent1">
                    <a:lumMod val="75000"/>
                  </a:schemeClr>
                </a:solidFill>
              </a:rPr>
              <a:t> for different drug products, or different strengths or net contents of the same drug product, is </a:t>
            </a:r>
            <a:r>
              <a:rPr lang="en-US" u="sng" dirty="0" smtClean="0">
                <a:solidFill>
                  <a:schemeClr val="accent1">
                    <a:lumMod val="75000"/>
                  </a:schemeClr>
                </a:solidFill>
              </a:rPr>
              <a:t>prohibited.</a:t>
            </a:r>
          </a:p>
          <a:p>
            <a:pPr marL="0" indent="0">
              <a:buNone/>
            </a:pPr>
            <a:endParaRPr lang="en-US" u="sng" dirty="0">
              <a:solidFill>
                <a:schemeClr val="accent1">
                  <a:lumMod val="75000"/>
                </a:schemeClr>
              </a:solidFill>
            </a:endParaRPr>
          </a:p>
          <a:p>
            <a:pPr marL="0" indent="0">
              <a:buNone/>
            </a:pPr>
            <a:endParaRPr lang="en-US" dirty="0" smtClean="0">
              <a:solidFill>
                <a:schemeClr val="accent1">
                  <a:lumMod val="75000"/>
                </a:schemeClr>
              </a:solidFill>
            </a:endParaRPr>
          </a:p>
          <a:p>
            <a:pPr>
              <a:buFont typeface="Wingdings" panose="05000000000000000000" pitchFamily="2" charset="2"/>
              <a:buChar char="Ø"/>
            </a:pPr>
            <a:r>
              <a:rPr lang="en-US" dirty="0" smtClean="0">
                <a:solidFill>
                  <a:schemeClr val="accent1">
                    <a:lumMod val="75000"/>
                  </a:schemeClr>
                </a:solidFill>
              </a:rPr>
              <a:t>unless </a:t>
            </a:r>
            <a:r>
              <a:rPr lang="en-US" dirty="0">
                <a:solidFill>
                  <a:schemeClr val="accent1">
                    <a:lumMod val="75000"/>
                  </a:schemeClr>
                </a:solidFill>
              </a:rPr>
              <a:t>the labeling from gang-printed sheets is adequately differentiated by size, shape, or color. </a:t>
            </a:r>
          </a:p>
          <a:p>
            <a:endParaRPr lang="en-GB" dirty="0"/>
          </a:p>
        </p:txBody>
      </p:sp>
      <p:sp>
        <p:nvSpPr>
          <p:cNvPr id="8" name="Content Placeholder 7"/>
          <p:cNvSpPr>
            <a:spLocks noGrp="1"/>
          </p:cNvSpPr>
          <p:nvPr>
            <p:ph sz="half" idx="2"/>
          </p:nvPr>
        </p:nvSpPr>
        <p:spPr/>
        <p:txBody>
          <a:bodyPr>
            <a:normAutofit/>
          </a:bodyPr>
          <a:lstStyle/>
          <a:p>
            <a:endParaRPr lang="en-GB"/>
          </a:p>
        </p:txBody>
      </p:sp>
      <p:sp>
        <p:nvSpPr>
          <p:cNvPr id="4" name="Slide Number Placeholder 3"/>
          <p:cNvSpPr>
            <a:spLocks noGrp="1"/>
          </p:cNvSpPr>
          <p:nvPr>
            <p:ph type="sldNum" sz="quarter" idx="12"/>
          </p:nvPr>
        </p:nvSpPr>
        <p:spPr/>
        <p:txBody>
          <a:bodyPr/>
          <a:lstStyle/>
          <a:p>
            <a:fld id="{F3AB2667-EFC0-4FCF-8A0A-8405D69E09A2}" type="slidenum">
              <a:rPr lang="en-US" smtClean="0"/>
              <a:pPr/>
              <a:t>18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130" y="3962400"/>
            <a:ext cx="3763328" cy="25088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2319" y="228600"/>
            <a:ext cx="4218950" cy="2731770"/>
          </a:xfrm>
          <a:prstGeom prst="rect">
            <a:avLst/>
          </a:prstGeom>
        </p:spPr>
      </p:pic>
    </p:spTree>
    <p:extLst>
      <p:ext uri="{BB962C8B-B14F-4D97-AF65-F5344CB8AC3E}">
        <p14:creationId xmlns:p14="http://schemas.microsoft.com/office/powerpoint/2010/main" val="1845733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915400" cy="6629400"/>
          </a:xfrm>
        </p:spPr>
        <p:txBody>
          <a:bodyPr>
            <a:normAutofit fontScale="85000" lnSpcReduction="20000"/>
          </a:bodyPr>
          <a:lstStyle/>
          <a:p>
            <a:pPr marL="0" indent="0">
              <a:buNone/>
            </a:pPr>
            <a:r>
              <a:rPr lang="en-US" dirty="0">
                <a:solidFill>
                  <a:schemeClr val="accent1">
                    <a:lumMod val="75000"/>
                  </a:schemeClr>
                </a:solidFill>
              </a:rPr>
              <a:t>(g) If </a:t>
            </a:r>
            <a:r>
              <a:rPr lang="en-US" u="sng" dirty="0">
                <a:solidFill>
                  <a:schemeClr val="accent1">
                    <a:lumMod val="75000"/>
                  </a:schemeClr>
                </a:solidFill>
              </a:rPr>
              <a:t>cut labeling </a:t>
            </a:r>
            <a:r>
              <a:rPr lang="en-US" dirty="0">
                <a:solidFill>
                  <a:schemeClr val="accent1">
                    <a:lumMod val="75000"/>
                  </a:schemeClr>
                </a:solidFill>
              </a:rPr>
              <a:t>is used for </a:t>
            </a:r>
            <a:r>
              <a:rPr lang="en-US" u="sng" dirty="0">
                <a:solidFill>
                  <a:schemeClr val="accent1">
                    <a:lumMod val="75000"/>
                  </a:schemeClr>
                </a:solidFill>
              </a:rPr>
              <a:t>immediate</a:t>
            </a:r>
            <a:r>
              <a:rPr lang="en-US" dirty="0">
                <a:solidFill>
                  <a:schemeClr val="accent1">
                    <a:lumMod val="75000"/>
                  </a:schemeClr>
                </a:solidFill>
              </a:rPr>
              <a:t> container labels, individual unit cartons, or multiunit cartons containing immediate containers that are not packaged in individual unit cartons, </a:t>
            </a:r>
            <a:endParaRPr lang="en-US" dirty="0" smtClean="0">
              <a:solidFill>
                <a:schemeClr val="accent1">
                  <a:lumMod val="75000"/>
                </a:schemeClr>
              </a:solidFill>
            </a:endParaRPr>
          </a:p>
          <a:p>
            <a:pPr>
              <a:buFont typeface="Wingdings" panose="05000000000000000000" pitchFamily="2" charset="2"/>
              <a:buChar char="Ø"/>
            </a:pPr>
            <a:r>
              <a:rPr lang="en-US" dirty="0" smtClean="0">
                <a:solidFill>
                  <a:schemeClr val="accent1">
                    <a:lumMod val="75000"/>
                  </a:schemeClr>
                </a:solidFill>
              </a:rPr>
              <a:t>packaging </a:t>
            </a:r>
            <a:r>
              <a:rPr lang="en-US" dirty="0">
                <a:solidFill>
                  <a:schemeClr val="accent1">
                    <a:lumMod val="75000"/>
                  </a:schemeClr>
                </a:solidFill>
              </a:rPr>
              <a:t>and labeling operations shall include </a:t>
            </a:r>
            <a:r>
              <a:rPr lang="en-US" b="1" dirty="0">
                <a:solidFill>
                  <a:schemeClr val="accent1">
                    <a:lumMod val="75000"/>
                  </a:schemeClr>
                </a:solidFill>
              </a:rPr>
              <a:t>one</a:t>
            </a:r>
            <a:r>
              <a:rPr lang="en-US" dirty="0">
                <a:solidFill>
                  <a:schemeClr val="accent1">
                    <a:lumMod val="75000"/>
                  </a:schemeClr>
                </a:solidFill>
              </a:rPr>
              <a:t> of the following special </a:t>
            </a:r>
            <a:r>
              <a:rPr lang="en-US" b="1" dirty="0">
                <a:solidFill>
                  <a:schemeClr val="accent1">
                    <a:lumMod val="75000"/>
                  </a:schemeClr>
                </a:solidFill>
              </a:rPr>
              <a:t>control</a:t>
            </a:r>
            <a:r>
              <a:rPr lang="en-US" dirty="0">
                <a:solidFill>
                  <a:schemeClr val="accent1">
                    <a:lumMod val="75000"/>
                  </a:schemeClr>
                </a:solidFill>
              </a:rPr>
              <a:t> procedures: </a:t>
            </a:r>
          </a:p>
          <a:p>
            <a:pPr marL="400050" lvl="1" indent="0">
              <a:buNone/>
            </a:pPr>
            <a:r>
              <a:rPr lang="en-US" dirty="0">
                <a:solidFill>
                  <a:schemeClr val="accent1">
                    <a:lumMod val="75000"/>
                  </a:schemeClr>
                </a:solidFill>
              </a:rPr>
              <a:t>(1) </a:t>
            </a:r>
            <a:r>
              <a:rPr lang="en-US" u="sng" dirty="0">
                <a:solidFill>
                  <a:schemeClr val="accent1">
                    <a:lumMod val="75000"/>
                  </a:schemeClr>
                </a:solidFill>
              </a:rPr>
              <a:t>Dedication of labeling and packaging lines</a:t>
            </a:r>
            <a:r>
              <a:rPr lang="en-US" dirty="0">
                <a:solidFill>
                  <a:schemeClr val="accent1">
                    <a:lumMod val="75000"/>
                  </a:schemeClr>
                </a:solidFill>
              </a:rPr>
              <a:t> to each different strength of each different drug product;</a:t>
            </a:r>
          </a:p>
          <a:p>
            <a:pPr marL="400050" lvl="1" indent="0">
              <a:buNone/>
            </a:pPr>
            <a:r>
              <a:rPr lang="en-US" dirty="0">
                <a:solidFill>
                  <a:schemeClr val="accent1">
                    <a:lumMod val="75000"/>
                  </a:schemeClr>
                </a:solidFill>
              </a:rPr>
              <a:t>(2) Use of appropriate </a:t>
            </a:r>
            <a:r>
              <a:rPr lang="en-US" u="sng" dirty="0">
                <a:solidFill>
                  <a:schemeClr val="accent1">
                    <a:lumMod val="75000"/>
                  </a:schemeClr>
                </a:solidFill>
              </a:rPr>
              <a:t>electronic or electromechanical </a:t>
            </a:r>
            <a:r>
              <a:rPr lang="en-US" dirty="0">
                <a:solidFill>
                  <a:schemeClr val="accent1">
                    <a:lumMod val="75000"/>
                  </a:schemeClr>
                </a:solidFill>
              </a:rPr>
              <a:t>equipment to conduct a </a:t>
            </a:r>
            <a:r>
              <a:rPr lang="en-US" u="sng" dirty="0">
                <a:solidFill>
                  <a:schemeClr val="accent1">
                    <a:lumMod val="75000"/>
                  </a:schemeClr>
                </a:solidFill>
              </a:rPr>
              <a:t>100-percent examination</a:t>
            </a:r>
            <a:r>
              <a:rPr lang="en-US" dirty="0">
                <a:solidFill>
                  <a:schemeClr val="accent1">
                    <a:lumMod val="75000"/>
                  </a:schemeClr>
                </a:solidFill>
              </a:rPr>
              <a:t> for correct labeling during or after completion of finishing operations</a:t>
            </a:r>
            <a:r>
              <a:rPr lang="en-US" dirty="0" smtClean="0">
                <a:solidFill>
                  <a:schemeClr val="accent1">
                    <a:lumMod val="75000"/>
                  </a:schemeClr>
                </a:solidFill>
              </a:rPr>
              <a:t>;</a:t>
            </a:r>
            <a:endParaRPr lang="en-US" b="1" dirty="0">
              <a:solidFill>
                <a:srgbClr val="FF0000"/>
              </a:solidFill>
            </a:endParaRPr>
          </a:p>
          <a:p>
            <a:pPr marL="400050" lvl="1" indent="0">
              <a:buNone/>
            </a:pPr>
            <a:r>
              <a:rPr lang="en-US" dirty="0">
                <a:solidFill>
                  <a:schemeClr val="accent1">
                    <a:lumMod val="75000"/>
                  </a:schemeClr>
                </a:solidFill>
              </a:rPr>
              <a:t>(3) Use of </a:t>
            </a:r>
            <a:r>
              <a:rPr lang="en-US" u="sng" dirty="0">
                <a:solidFill>
                  <a:schemeClr val="accent1">
                    <a:lumMod val="75000"/>
                  </a:schemeClr>
                </a:solidFill>
              </a:rPr>
              <a:t>visual inspection</a:t>
            </a:r>
            <a:r>
              <a:rPr lang="en-US" dirty="0">
                <a:solidFill>
                  <a:schemeClr val="accent1">
                    <a:lumMod val="75000"/>
                  </a:schemeClr>
                </a:solidFill>
              </a:rPr>
              <a:t> to conduct </a:t>
            </a:r>
            <a:r>
              <a:rPr lang="en-US" u="sng" dirty="0">
                <a:solidFill>
                  <a:schemeClr val="accent1">
                    <a:lumMod val="75000"/>
                  </a:schemeClr>
                </a:solidFill>
              </a:rPr>
              <a:t>a 100-percent examination</a:t>
            </a:r>
            <a:r>
              <a:rPr lang="en-US" dirty="0">
                <a:solidFill>
                  <a:schemeClr val="accent1">
                    <a:lumMod val="75000"/>
                  </a:schemeClr>
                </a:solidFill>
              </a:rPr>
              <a:t> for correct labeling during or after completion of finishing operations for hand-applied labeling. Such examination shall be performed by one person and independently verified by a second person. </a:t>
            </a:r>
          </a:p>
          <a:p>
            <a:pPr marL="400050" lvl="1" indent="0">
              <a:buNone/>
            </a:pPr>
            <a:r>
              <a:rPr lang="en-US" dirty="0">
                <a:solidFill>
                  <a:schemeClr val="accent1">
                    <a:lumMod val="75000"/>
                  </a:schemeClr>
                </a:solidFill>
              </a:rPr>
              <a:t>(4) Use of any </a:t>
            </a:r>
            <a:r>
              <a:rPr lang="en-US" u="sng" dirty="0">
                <a:solidFill>
                  <a:schemeClr val="accent1">
                    <a:lumMod val="75000"/>
                  </a:schemeClr>
                </a:solidFill>
              </a:rPr>
              <a:t>automated technique</a:t>
            </a:r>
            <a:r>
              <a:rPr lang="en-US" dirty="0">
                <a:solidFill>
                  <a:schemeClr val="accent1">
                    <a:lumMod val="75000"/>
                  </a:schemeClr>
                </a:solidFill>
              </a:rPr>
              <a:t>, including differentiation by labeling size and shape, that physically prevents incorrect labeling from being processed by labeling and packaging equipment. </a:t>
            </a:r>
          </a:p>
          <a:p>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19</a:t>
            </a:fld>
            <a:endParaRPr lang="en-US"/>
          </a:p>
        </p:txBody>
      </p:sp>
    </p:spTree>
    <p:extLst>
      <p:ext uri="{BB962C8B-B14F-4D97-AF65-F5344CB8AC3E}">
        <p14:creationId xmlns:p14="http://schemas.microsoft.com/office/powerpoint/2010/main" val="341194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3200" b="1" dirty="0">
                <a:cs typeface="Times New Roman" pitchFamily="18" charset="0"/>
              </a:rPr>
              <a:t>Current Good Manufacturing Practices Regulations</a:t>
            </a:r>
            <a:r>
              <a:rPr lang="en-US" sz="3200" b="1" dirty="0" smtClean="0">
                <a:cs typeface="Times New Roman" pitchFamily="18" charset="0"/>
              </a:rPr>
              <a:t/>
            </a:r>
            <a:br>
              <a:rPr lang="en-US" sz="3200" b="1" dirty="0" smtClean="0">
                <a:cs typeface="Times New Roman" pitchFamily="18" charset="0"/>
              </a:rPr>
            </a:br>
            <a:r>
              <a:rPr lang="en-US" sz="3200" b="1" dirty="0" smtClean="0">
                <a:solidFill>
                  <a:schemeClr val="bg1">
                    <a:lumMod val="50000"/>
                  </a:schemeClr>
                </a:solidFill>
                <a:cs typeface="Times New Roman" pitchFamily="18" charset="0"/>
              </a:rPr>
              <a:t>Subpart </a:t>
            </a:r>
            <a:r>
              <a:rPr lang="en-US" sz="3200" b="1" dirty="0">
                <a:solidFill>
                  <a:schemeClr val="bg1">
                    <a:lumMod val="50000"/>
                  </a:schemeClr>
                </a:solidFill>
                <a:cs typeface="Times New Roman" pitchFamily="18" charset="0"/>
              </a:rPr>
              <a:t>E. Control of components and drug product containers and </a:t>
            </a:r>
            <a:r>
              <a:rPr lang="en-US" sz="3200" b="1" dirty="0" smtClean="0">
                <a:solidFill>
                  <a:schemeClr val="bg1">
                    <a:lumMod val="50000"/>
                  </a:schemeClr>
                </a:solidFill>
                <a:cs typeface="Times New Roman" pitchFamily="18" charset="0"/>
              </a:rPr>
              <a:t>closures</a:t>
            </a:r>
            <a:r>
              <a:rPr lang="en-US" sz="3200" dirty="0">
                <a:solidFill>
                  <a:schemeClr val="bg1">
                    <a:lumMod val="50000"/>
                  </a:schemeClr>
                </a:solidFill>
                <a:cs typeface="Times New Roman" pitchFamily="18" charset="0"/>
              </a:rPr>
              <a:t/>
            </a:r>
            <a:br>
              <a:rPr lang="en-US" sz="3200" dirty="0">
                <a:solidFill>
                  <a:schemeClr val="bg1">
                    <a:lumMod val="50000"/>
                  </a:schemeClr>
                </a:solidFill>
                <a:cs typeface="Times New Roman" pitchFamily="18" charset="0"/>
              </a:rPr>
            </a:br>
            <a:endParaRPr lang="en-US" sz="3200" dirty="0">
              <a:solidFill>
                <a:schemeClr val="bg1">
                  <a:lumMod val="50000"/>
                </a:schemeClr>
              </a:solidFill>
            </a:endParaRPr>
          </a:p>
        </p:txBody>
      </p:sp>
      <p:sp>
        <p:nvSpPr>
          <p:cNvPr id="3" name="Content Placeholder 2"/>
          <p:cNvSpPr>
            <a:spLocks noGrp="1"/>
          </p:cNvSpPr>
          <p:nvPr>
            <p:ph idx="1"/>
          </p:nvPr>
        </p:nvSpPr>
        <p:spPr>
          <a:xfrm>
            <a:off x="457200" y="2286000"/>
            <a:ext cx="8229600" cy="4114800"/>
          </a:xfrm>
        </p:spPr>
        <p:txBody>
          <a:bodyPr>
            <a:normAutofit fontScale="85000" lnSpcReduction="20000"/>
          </a:bodyPr>
          <a:lstStyle/>
          <a:p>
            <a:pPr marL="0" indent="0">
              <a:buNone/>
            </a:pPr>
            <a:r>
              <a:rPr lang="en-US" u="sng" dirty="0" smtClean="0">
                <a:hlinkClick r:id="rId2" action="ppaction://hlinkfile"/>
              </a:rPr>
              <a:t>211.80</a:t>
            </a:r>
            <a:r>
              <a:rPr lang="en-US" dirty="0" smtClean="0"/>
              <a:t> </a:t>
            </a:r>
            <a:r>
              <a:rPr lang="en-US" dirty="0"/>
              <a:t>- </a:t>
            </a:r>
            <a:r>
              <a:rPr lang="en-US" dirty="0">
                <a:solidFill>
                  <a:schemeClr val="bg1">
                    <a:lumMod val="65000"/>
                  </a:schemeClr>
                </a:solidFill>
              </a:rPr>
              <a:t>General requirements. </a:t>
            </a:r>
            <a:br>
              <a:rPr lang="en-US" dirty="0">
                <a:solidFill>
                  <a:schemeClr val="bg1">
                    <a:lumMod val="65000"/>
                  </a:schemeClr>
                </a:solidFill>
              </a:rPr>
            </a:br>
            <a:r>
              <a:rPr lang="en-US" u="sng" dirty="0" smtClean="0">
                <a:hlinkClick r:id="rId3" action="ppaction://hlinkfile"/>
              </a:rPr>
              <a:t>211.82</a:t>
            </a:r>
            <a:r>
              <a:rPr lang="en-US" dirty="0" smtClean="0"/>
              <a:t> </a:t>
            </a:r>
            <a:r>
              <a:rPr lang="en-US" dirty="0"/>
              <a:t>- </a:t>
            </a:r>
            <a:r>
              <a:rPr lang="en-US" dirty="0">
                <a:solidFill>
                  <a:schemeClr val="bg1">
                    <a:lumMod val="65000"/>
                  </a:schemeClr>
                </a:solidFill>
              </a:rPr>
              <a:t>Receipt and storage of untested components, drug product containers, and closures. </a:t>
            </a:r>
            <a:br>
              <a:rPr lang="en-US" dirty="0">
                <a:solidFill>
                  <a:schemeClr val="bg1">
                    <a:lumMod val="65000"/>
                  </a:schemeClr>
                </a:solidFill>
              </a:rPr>
            </a:br>
            <a:r>
              <a:rPr lang="en-US" u="sng" dirty="0" smtClean="0">
                <a:hlinkClick r:id="rId4" action="ppaction://hlinkfile"/>
              </a:rPr>
              <a:t>211.84</a:t>
            </a:r>
            <a:r>
              <a:rPr lang="en-US" dirty="0" smtClean="0"/>
              <a:t> </a:t>
            </a:r>
            <a:r>
              <a:rPr lang="en-US" dirty="0"/>
              <a:t>- </a:t>
            </a:r>
            <a:r>
              <a:rPr lang="en-US" dirty="0">
                <a:solidFill>
                  <a:schemeClr val="bg1">
                    <a:lumMod val="65000"/>
                  </a:schemeClr>
                </a:solidFill>
              </a:rPr>
              <a:t>Testing and approval or rejection of components, drug product containers, and </a:t>
            </a:r>
            <a:r>
              <a:rPr lang="en-US" dirty="0" smtClean="0">
                <a:solidFill>
                  <a:schemeClr val="bg1">
                    <a:lumMod val="65000"/>
                  </a:schemeClr>
                </a:solidFill>
              </a:rPr>
              <a:t>closures. </a:t>
            </a:r>
            <a:br>
              <a:rPr lang="en-US" dirty="0" smtClean="0">
                <a:solidFill>
                  <a:schemeClr val="bg1">
                    <a:lumMod val="65000"/>
                  </a:schemeClr>
                </a:solidFill>
              </a:rPr>
            </a:br>
            <a:r>
              <a:rPr lang="en-US" u="sng" dirty="0" smtClean="0">
                <a:hlinkClick r:id="rId5" action="ppaction://hlinkfile"/>
              </a:rPr>
              <a:t>211.86</a:t>
            </a:r>
            <a:r>
              <a:rPr lang="en-US" dirty="0" smtClean="0"/>
              <a:t> </a:t>
            </a:r>
            <a:r>
              <a:rPr lang="en-US" dirty="0"/>
              <a:t>- Use of approved components, drug product containers, and closures. </a:t>
            </a:r>
            <a:br>
              <a:rPr lang="en-US" dirty="0"/>
            </a:br>
            <a:r>
              <a:rPr lang="en-US" u="sng" dirty="0" smtClean="0">
                <a:hlinkClick r:id="rId6" action="ppaction://hlinkfile"/>
              </a:rPr>
              <a:t>211.87</a:t>
            </a:r>
            <a:r>
              <a:rPr lang="en-US" dirty="0" smtClean="0"/>
              <a:t> </a:t>
            </a:r>
            <a:r>
              <a:rPr lang="en-US" dirty="0"/>
              <a:t>- Retesting of approved components, drug product containers, and closures. </a:t>
            </a:r>
            <a:br>
              <a:rPr lang="en-US" dirty="0"/>
            </a:br>
            <a:r>
              <a:rPr lang="en-US" u="sng" dirty="0" smtClean="0">
                <a:hlinkClick r:id="rId7" action="ppaction://hlinkfile"/>
              </a:rPr>
              <a:t>211.89</a:t>
            </a:r>
            <a:r>
              <a:rPr lang="en-US" dirty="0" smtClean="0"/>
              <a:t> </a:t>
            </a:r>
            <a:r>
              <a:rPr lang="en-US" dirty="0"/>
              <a:t>- Rejected components, drug product containers, and closures. </a:t>
            </a:r>
            <a:br>
              <a:rPr lang="en-US" dirty="0"/>
            </a:br>
            <a:r>
              <a:rPr lang="en-US" u="sng" dirty="0" smtClean="0">
                <a:hlinkClick r:id="rId8" action="ppaction://hlinkfile"/>
              </a:rPr>
              <a:t>211.94</a:t>
            </a:r>
            <a:r>
              <a:rPr lang="en-US" dirty="0" smtClean="0"/>
              <a:t> </a:t>
            </a:r>
            <a:r>
              <a:rPr lang="en-US" dirty="0"/>
              <a:t>- Drug product containers and closures. </a:t>
            </a:r>
          </a:p>
        </p:txBody>
      </p:sp>
      <p:sp>
        <p:nvSpPr>
          <p:cNvPr id="4" name="Slide Number Placeholder 3"/>
          <p:cNvSpPr>
            <a:spLocks noGrp="1"/>
          </p:cNvSpPr>
          <p:nvPr>
            <p:ph type="sldNum" sz="quarter" idx="12"/>
          </p:nvPr>
        </p:nvSpPr>
        <p:spPr/>
        <p:txBody>
          <a:bodyPr/>
          <a:lstStyle/>
          <a:p>
            <a:fld id="{F3AB2667-EFC0-4FCF-8A0A-8405D69E09A2}" type="slidenum">
              <a:rPr lang="en-US" smtClean="0"/>
              <a:pPr/>
              <a:t>2</a:t>
            </a:fld>
            <a:endParaRPr lang="en-US"/>
          </a:p>
        </p:txBody>
      </p:sp>
    </p:spTree>
    <p:extLst>
      <p:ext uri="{BB962C8B-B14F-4D97-AF65-F5344CB8AC3E}">
        <p14:creationId xmlns:p14="http://schemas.microsoft.com/office/powerpoint/2010/main" val="292392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dirty="0">
                <a:solidFill>
                  <a:schemeClr val="accent1">
                    <a:lumMod val="75000"/>
                  </a:schemeClr>
                </a:solidFill>
              </a:rPr>
              <a:t>(h) </a:t>
            </a:r>
            <a:r>
              <a:rPr lang="en-US" u="sng" dirty="0">
                <a:solidFill>
                  <a:schemeClr val="accent1">
                    <a:lumMod val="75000"/>
                  </a:schemeClr>
                </a:solidFill>
              </a:rPr>
              <a:t>Printing devices</a:t>
            </a:r>
            <a:r>
              <a:rPr lang="en-US" dirty="0">
                <a:solidFill>
                  <a:schemeClr val="accent1">
                    <a:lumMod val="75000"/>
                  </a:schemeClr>
                </a:solidFill>
              </a:rPr>
              <a:t> on, or associated with, manufacturing lines used to imprint labeling upon the drug product unit label or case shall be monitored to assure that all imprinting conforms to the print specified in the batch production record.</a:t>
            </a:r>
          </a:p>
          <a:p>
            <a:endParaRPr lang="en-GB"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20</a:t>
            </a:fld>
            <a:endParaRPr lang="en-US"/>
          </a:p>
        </p:txBody>
      </p:sp>
    </p:spTree>
    <p:extLst>
      <p:ext uri="{BB962C8B-B14F-4D97-AF65-F5344CB8AC3E}">
        <p14:creationId xmlns:p14="http://schemas.microsoft.com/office/powerpoint/2010/main" val="1884336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914400"/>
            <a:ext cx="7117180" cy="4853580"/>
          </a:xfrm>
        </p:spPr>
        <p:txBody>
          <a:bodyPr>
            <a:normAutofit fontScale="90000"/>
          </a:bodyPr>
          <a:lstStyle/>
          <a:p>
            <a:r>
              <a:rPr lang="en-US" sz="4400" b="1" dirty="0" smtClean="0"/>
              <a:t/>
            </a:r>
            <a:br>
              <a:rPr lang="en-US" sz="4400" b="1" dirty="0" smtClean="0"/>
            </a:br>
            <a:r>
              <a:rPr lang="en-US" sz="4400" b="1" dirty="0"/>
              <a:t/>
            </a:r>
            <a:br>
              <a:rPr lang="en-US" sz="4400" b="1" dirty="0"/>
            </a:br>
            <a:r>
              <a:rPr lang="en-US" sz="4400" b="1" dirty="0" smtClean="0"/>
              <a:t/>
            </a:r>
            <a:br>
              <a:rPr lang="en-US" sz="4400" b="1" dirty="0" smtClean="0"/>
            </a:br>
            <a:r>
              <a:rPr lang="en-US" sz="4400" b="1" dirty="0" smtClean="0"/>
              <a:t>The </a:t>
            </a:r>
            <a:r>
              <a:rPr lang="en-US" sz="4400" b="1" dirty="0"/>
              <a:t>midterm exam will be from lecture 1 to lecture 6</a:t>
            </a:r>
            <a:r>
              <a:rPr lang="en-US" sz="4400" b="1" dirty="0" smtClean="0"/>
              <a:t>.</a:t>
            </a:r>
            <a:br>
              <a:rPr lang="en-US" sz="4400" b="1" dirty="0" smtClean="0"/>
            </a:br>
            <a:r>
              <a:rPr lang="en-US" sz="4400" b="1" dirty="0"/>
              <a:t/>
            </a:r>
            <a:br>
              <a:rPr lang="en-US" sz="4400" b="1" dirty="0"/>
            </a:br>
            <a:r>
              <a:rPr lang="en-US" sz="4400" b="1" dirty="0" smtClean="0"/>
              <a:t>Tuesday 14/5/1437</a:t>
            </a:r>
            <a:br>
              <a:rPr lang="en-US" sz="4400" b="1" dirty="0" smtClean="0"/>
            </a:br>
            <a:r>
              <a:rPr lang="en-US" sz="4400" b="1" dirty="0" smtClean="0"/>
              <a:t>10:00 – 10:50 am</a:t>
            </a:r>
            <a:r>
              <a:rPr lang="en-US" sz="4400" b="1" dirty="0"/>
              <a:t/>
            </a:r>
            <a:br>
              <a:rPr lang="en-US" sz="4400" b="1" dirty="0"/>
            </a:br>
            <a:endParaRPr lang="en-US" sz="4400" b="1" dirty="0"/>
          </a:p>
        </p:txBody>
      </p:sp>
      <p:sp>
        <p:nvSpPr>
          <p:cNvPr id="2" name="Slide Number Placeholder 1"/>
          <p:cNvSpPr>
            <a:spLocks noGrp="1"/>
          </p:cNvSpPr>
          <p:nvPr>
            <p:ph type="sldNum" sz="quarter" idx="12"/>
          </p:nvPr>
        </p:nvSpPr>
        <p:spPr/>
        <p:txBody>
          <a:bodyPr/>
          <a:lstStyle/>
          <a:p>
            <a:fld id="{F3AB2667-EFC0-4FCF-8A0A-8405D69E09A2}" type="slidenum">
              <a:rPr lang="en-US" smtClean="0">
                <a:solidFill>
                  <a:srgbClr val="073E87"/>
                </a:solidFill>
              </a:rPr>
              <a:pPr/>
              <a:t>21</a:t>
            </a:fld>
            <a:endParaRPr lang="en-US">
              <a:solidFill>
                <a:srgbClr val="073E87"/>
              </a:solidFill>
            </a:endParaRPr>
          </a:p>
        </p:txBody>
      </p:sp>
    </p:spTree>
    <p:extLst>
      <p:ext uri="{BB962C8B-B14F-4D97-AF65-F5344CB8AC3E}">
        <p14:creationId xmlns:p14="http://schemas.microsoft.com/office/powerpoint/2010/main" val="354433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25" y="0"/>
            <a:ext cx="8229600" cy="1143000"/>
          </a:xfrm>
        </p:spPr>
        <p:txBody>
          <a:bodyPr>
            <a:noAutofit/>
          </a:bodyPr>
          <a:lstStyle/>
          <a:p>
            <a:pPr algn="l"/>
            <a:r>
              <a:rPr lang="en-US" sz="3200" b="1" u="sng" dirty="0" smtClean="0"/>
              <a:t>Sec</a:t>
            </a:r>
            <a:r>
              <a:rPr lang="en-US" sz="3200" b="1" u="sng" dirty="0"/>
              <a:t>. 211.86 Use of approved components, drug product containers, and closures. </a:t>
            </a:r>
          </a:p>
        </p:txBody>
      </p:sp>
      <p:sp>
        <p:nvSpPr>
          <p:cNvPr id="3" name="Content Placeholder 2"/>
          <p:cNvSpPr>
            <a:spLocks noGrp="1"/>
          </p:cNvSpPr>
          <p:nvPr>
            <p:ph sz="half" idx="2"/>
          </p:nvPr>
        </p:nvSpPr>
        <p:spPr>
          <a:xfrm>
            <a:off x="457200" y="1066800"/>
            <a:ext cx="4040188" cy="5664200"/>
          </a:xfrm>
        </p:spPr>
        <p:txBody>
          <a:bodyPr>
            <a:normAutofit/>
          </a:bodyPr>
          <a:lstStyle/>
          <a:p>
            <a:pPr marL="0" indent="0" algn="just">
              <a:buNone/>
            </a:pPr>
            <a:r>
              <a:rPr lang="en-US" sz="2700" b="1" dirty="0">
                <a:solidFill>
                  <a:srgbClr val="0070C0"/>
                </a:solidFill>
              </a:rPr>
              <a:t>Components, drug product containers, and closures approved for use shall be rotated so that </a:t>
            </a:r>
            <a:r>
              <a:rPr lang="en-US" sz="2700" b="1" u="sng" dirty="0">
                <a:solidFill>
                  <a:srgbClr val="0070C0"/>
                </a:solidFill>
              </a:rPr>
              <a:t>the oldest approved stock is used first</a:t>
            </a:r>
            <a:r>
              <a:rPr lang="en-US" sz="2700" b="1" dirty="0">
                <a:solidFill>
                  <a:srgbClr val="0070C0"/>
                </a:solidFill>
              </a:rPr>
              <a:t>. Deviation from this requirement is permitted if such deviation is temporary and appropriate.</a:t>
            </a:r>
            <a:endParaRPr lang="en-US" sz="2700" dirty="0">
              <a:solidFill>
                <a:srgbClr val="0070C0"/>
              </a:solidFill>
            </a:endParaRPr>
          </a:p>
          <a:p>
            <a:endParaRPr lang="en-US" sz="2700" dirty="0">
              <a:solidFill>
                <a:srgbClr val="0070C0"/>
              </a:solidFill>
            </a:endParaRPr>
          </a:p>
        </p:txBody>
      </p:sp>
      <p:sp>
        <p:nvSpPr>
          <p:cNvPr id="7" name="Text Placeholder 6"/>
          <p:cNvSpPr>
            <a:spLocks noGrp="1"/>
          </p:cNvSpPr>
          <p:nvPr>
            <p:ph type="body" sz="quarter" idx="3"/>
          </p:nvPr>
        </p:nvSpPr>
        <p:spPr/>
        <p:txBody>
          <a:bodyPr/>
          <a:lstStyle/>
          <a:p>
            <a:endParaRPr lang="en-GB"/>
          </a:p>
        </p:txBody>
      </p:sp>
      <p:sp>
        <p:nvSpPr>
          <p:cNvPr id="8" name="Content Placeholder 7"/>
          <p:cNvSpPr>
            <a:spLocks noGrp="1"/>
          </p:cNvSpPr>
          <p:nvPr>
            <p:ph sz="quarter" idx="4"/>
          </p:nvPr>
        </p:nvSpPr>
        <p:spPr/>
        <p:txBody>
          <a:bodyPr/>
          <a:lstStyle/>
          <a:p>
            <a:endParaRPr lang="en-GB"/>
          </a:p>
        </p:txBody>
      </p:sp>
      <p:sp>
        <p:nvSpPr>
          <p:cNvPr id="4" name="Slide Number Placeholder 3"/>
          <p:cNvSpPr>
            <a:spLocks noGrp="1"/>
          </p:cNvSpPr>
          <p:nvPr>
            <p:ph type="sldNum" sz="quarter" idx="12"/>
          </p:nvPr>
        </p:nvSpPr>
        <p:spPr/>
        <p:txBody>
          <a:bodyPr/>
          <a:lstStyle/>
          <a:p>
            <a:fld id="{F3AB2667-EFC0-4FCF-8A0A-8405D69E09A2}" type="slidenum">
              <a:rPr lang="en-US" smtClean="0"/>
              <a:pPr/>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066800"/>
            <a:ext cx="3998925" cy="5334000"/>
          </a:xfrm>
          <a:prstGeom prst="rect">
            <a:avLst/>
          </a:prstGeom>
        </p:spPr>
      </p:pic>
    </p:spTree>
    <p:extLst>
      <p:ext uri="{BB962C8B-B14F-4D97-AF65-F5344CB8AC3E}">
        <p14:creationId xmlns:p14="http://schemas.microsoft.com/office/powerpoint/2010/main" val="150958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629400"/>
          </a:xfrm>
        </p:spPr>
        <p:txBody>
          <a:bodyPr>
            <a:normAutofit fontScale="92500" lnSpcReduction="20000"/>
          </a:bodyPr>
          <a:lstStyle/>
          <a:p>
            <a:pPr algn="just"/>
            <a:r>
              <a:rPr lang="en-US" sz="2800" dirty="0" smtClean="0">
                <a:solidFill>
                  <a:srgbClr val="00B050"/>
                </a:solidFill>
              </a:rPr>
              <a:t>Using </a:t>
            </a:r>
            <a:r>
              <a:rPr lang="en-US" sz="2800" dirty="0">
                <a:solidFill>
                  <a:srgbClr val="00B050"/>
                </a:solidFill>
              </a:rPr>
              <a:t>oldest stock first </a:t>
            </a:r>
            <a:r>
              <a:rPr lang="en-US" sz="2800" dirty="0" smtClean="0">
                <a:solidFill>
                  <a:srgbClr val="00B050"/>
                </a:solidFill>
              </a:rPr>
              <a:t>helps:</a:t>
            </a:r>
          </a:p>
          <a:p>
            <a:pPr lvl="1" algn="just"/>
            <a:r>
              <a:rPr lang="en-US" dirty="0" smtClean="0"/>
              <a:t> </a:t>
            </a:r>
            <a:r>
              <a:rPr lang="en-US" dirty="0"/>
              <a:t>to reduce the possibility of </a:t>
            </a:r>
            <a:r>
              <a:rPr lang="en-US" dirty="0" smtClean="0"/>
              <a:t>contamination, </a:t>
            </a:r>
            <a:endParaRPr lang="en-US" dirty="0" smtClean="0"/>
          </a:p>
          <a:p>
            <a:pPr lvl="1" algn="just"/>
            <a:r>
              <a:rPr lang="en-US" dirty="0" smtClean="0"/>
              <a:t>and </a:t>
            </a:r>
            <a:r>
              <a:rPr lang="en-US" dirty="0"/>
              <a:t>to assure that material conforms to appropriate requirements.</a:t>
            </a:r>
          </a:p>
          <a:p>
            <a:pPr algn="just"/>
            <a:endParaRPr lang="en-US" sz="2800" dirty="0" smtClean="0"/>
          </a:p>
          <a:p>
            <a:pPr algn="just"/>
            <a:r>
              <a:rPr lang="en-US" sz="2800" dirty="0" smtClean="0">
                <a:solidFill>
                  <a:srgbClr val="00B050"/>
                </a:solidFill>
              </a:rPr>
              <a:t>An </a:t>
            </a:r>
            <a:r>
              <a:rPr lang="en-US" sz="2800" dirty="0">
                <a:solidFill>
                  <a:srgbClr val="00B050"/>
                </a:solidFill>
              </a:rPr>
              <a:t>exemption from strict use of oldest stock first is </a:t>
            </a:r>
            <a:r>
              <a:rPr lang="en-US" sz="2800" dirty="0" smtClean="0">
                <a:solidFill>
                  <a:srgbClr val="00B050"/>
                </a:solidFill>
              </a:rPr>
              <a:t>provided when:</a:t>
            </a:r>
            <a:endParaRPr lang="en-US" sz="2800" dirty="0">
              <a:solidFill>
                <a:srgbClr val="00B050"/>
              </a:solidFill>
            </a:endParaRPr>
          </a:p>
          <a:p>
            <a:pPr lvl="1" algn="just"/>
            <a:r>
              <a:rPr lang="en-US" dirty="0" smtClean="0"/>
              <a:t>it </a:t>
            </a:r>
            <a:r>
              <a:rPr lang="en-US" dirty="0"/>
              <a:t>may be desirable to package using </a:t>
            </a:r>
            <a:r>
              <a:rPr lang="en-US" u="sng" dirty="0"/>
              <a:t>a single lot</a:t>
            </a:r>
            <a:r>
              <a:rPr lang="en-US" dirty="0"/>
              <a:t> of components, containers or </a:t>
            </a:r>
            <a:r>
              <a:rPr lang="en-US" dirty="0" smtClean="0"/>
              <a:t>closures.</a:t>
            </a:r>
            <a:endParaRPr lang="en-US" dirty="0"/>
          </a:p>
          <a:p>
            <a:pPr lvl="1" algn="just"/>
            <a:r>
              <a:rPr lang="en-US" dirty="0" smtClean="0"/>
              <a:t>for </a:t>
            </a:r>
            <a:r>
              <a:rPr lang="en-US" dirty="0"/>
              <a:t>evaluation of a new supplier, or new equipment or processes with respect to preferred lot of materials, </a:t>
            </a:r>
            <a:endParaRPr lang="en-US" dirty="0" smtClean="0"/>
          </a:p>
          <a:p>
            <a:pPr lvl="1" algn="just"/>
            <a:r>
              <a:rPr lang="en-US" dirty="0" smtClean="0"/>
              <a:t>or </a:t>
            </a:r>
            <a:r>
              <a:rPr lang="en-US" dirty="0"/>
              <a:t>the temporary physical inaccessibility of the oldest stock.</a:t>
            </a:r>
          </a:p>
          <a:p>
            <a:pPr marL="0" indent="0" algn="just">
              <a:buNone/>
            </a:pPr>
            <a:endParaRPr lang="en-US" sz="2800" dirty="0" smtClean="0"/>
          </a:p>
          <a:p>
            <a:pPr algn="just"/>
            <a:r>
              <a:rPr lang="en-US" sz="2800" dirty="0" smtClean="0">
                <a:solidFill>
                  <a:srgbClr val="00B050"/>
                </a:solidFill>
              </a:rPr>
              <a:t>Materials </a:t>
            </a:r>
            <a:r>
              <a:rPr lang="en-US" sz="2800" dirty="0">
                <a:solidFill>
                  <a:srgbClr val="00B050"/>
                </a:solidFill>
              </a:rPr>
              <a:t>management systems </a:t>
            </a:r>
            <a:r>
              <a:rPr lang="en-US" sz="2800" dirty="0" smtClean="0">
                <a:solidFill>
                  <a:srgbClr val="00B050"/>
                </a:solidFill>
              </a:rPr>
              <a:t>include </a:t>
            </a:r>
            <a:r>
              <a:rPr lang="en-US" sz="2800" dirty="0"/>
              <a:t>a need to reevaluate material after a predetermined time and prior to use. </a:t>
            </a:r>
            <a:r>
              <a:rPr lang="en-US" sz="2800" dirty="0">
                <a:solidFill>
                  <a:srgbClr val="00B050"/>
                </a:solidFill>
              </a:rPr>
              <a:t>This will further</a:t>
            </a:r>
            <a:r>
              <a:rPr lang="en-US" sz="2800" dirty="0"/>
              <a:t> minimize the chance that materials in an unsuitable condition will be used.</a:t>
            </a:r>
          </a:p>
          <a:p>
            <a:pPr algn="just"/>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4</a:t>
            </a:fld>
            <a:endParaRPr lang="en-US"/>
          </a:p>
        </p:txBody>
      </p:sp>
    </p:spTree>
    <p:extLst>
      <p:ext uri="{BB962C8B-B14F-4D97-AF65-F5344CB8AC3E}">
        <p14:creationId xmlns:p14="http://schemas.microsoft.com/office/powerpoint/2010/main" val="48628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algn="l"/>
            <a:r>
              <a:rPr lang="en-US" sz="3200" b="1" u="sng" dirty="0" smtClean="0"/>
              <a:t/>
            </a:r>
            <a:br>
              <a:rPr lang="en-US" sz="3200" b="1" u="sng" dirty="0" smtClean="0"/>
            </a:br>
            <a:r>
              <a:rPr lang="en-US" sz="3200" b="1" u="sng" dirty="0"/>
              <a:t>Sec. 211.87 Retesting of approved components, drug product containers, and closures. </a:t>
            </a:r>
          </a:p>
        </p:txBody>
      </p:sp>
      <p:sp>
        <p:nvSpPr>
          <p:cNvPr id="3" name="Content Placeholder 2"/>
          <p:cNvSpPr>
            <a:spLocks noGrp="1"/>
          </p:cNvSpPr>
          <p:nvPr>
            <p:ph idx="1"/>
          </p:nvPr>
        </p:nvSpPr>
        <p:spPr>
          <a:xfrm>
            <a:off x="457200" y="1447800"/>
            <a:ext cx="8229600" cy="4525963"/>
          </a:xfrm>
        </p:spPr>
        <p:txBody>
          <a:bodyPr>
            <a:normAutofit lnSpcReduction="10000"/>
          </a:bodyPr>
          <a:lstStyle/>
          <a:p>
            <a:pPr marL="0" indent="0" algn="just">
              <a:buNone/>
            </a:pPr>
            <a:r>
              <a:rPr lang="en-US" dirty="0">
                <a:solidFill>
                  <a:srgbClr val="0070C0"/>
                </a:solidFill>
              </a:rPr>
              <a:t>Components, drug product containers, and closures shall be </a:t>
            </a:r>
            <a:r>
              <a:rPr lang="en-US" u="sng" dirty="0">
                <a:solidFill>
                  <a:srgbClr val="0070C0"/>
                </a:solidFill>
              </a:rPr>
              <a:t>retested or re-examined</a:t>
            </a:r>
            <a:r>
              <a:rPr lang="en-US" dirty="0">
                <a:solidFill>
                  <a:srgbClr val="0070C0"/>
                </a:solidFill>
              </a:rPr>
              <a:t>, as appropriate, for identity, strength, quality and purity and approved or rejected </a:t>
            </a:r>
            <a:r>
              <a:rPr lang="en-US" u="sng" dirty="0">
                <a:solidFill>
                  <a:srgbClr val="0070C0"/>
                </a:solidFill>
              </a:rPr>
              <a:t>by the quality control unit as necessary</a:t>
            </a:r>
            <a:r>
              <a:rPr lang="en-US" dirty="0">
                <a:solidFill>
                  <a:srgbClr val="0070C0"/>
                </a:solidFill>
              </a:rPr>
              <a:t>, </a:t>
            </a:r>
            <a:endParaRPr lang="en-US" dirty="0" smtClean="0">
              <a:solidFill>
                <a:srgbClr val="0070C0"/>
              </a:solidFill>
            </a:endParaRPr>
          </a:p>
          <a:p>
            <a:pPr marL="0" indent="0" algn="just">
              <a:buNone/>
            </a:pPr>
            <a:r>
              <a:rPr lang="en-US" dirty="0" smtClean="0">
                <a:solidFill>
                  <a:srgbClr val="0070C0"/>
                </a:solidFill>
              </a:rPr>
              <a:t>e.g</a:t>
            </a:r>
            <a:r>
              <a:rPr lang="en-US" dirty="0">
                <a:solidFill>
                  <a:srgbClr val="0070C0"/>
                </a:solidFill>
              </a:rPr>
              <a:t>., after storage for long periods or after exposure to air, heat or other conditions that might adversely affect the component, drug product container and closure.</a:t>
            </a:r>
          </a:p>
          <a:p>
            <a:endParaRPr lang="en-US" dirty="0">
              <a:solidFill>
                <a:srgbClr val="0070C0"/>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5</a:t>
            </a:fld>
            <a:endParaRPr lang="en-US"/>
          </a:p>
        </p:txBody>
      </p:sp>
    </p:spTree>
    <p:extLst>
      <p:ext uri="{BB962C8B-B14F-4D97-AF65-F5344CB8AC3E}">
        <p14:creationId xmlns:p14="http://schemas.microsoft.com/office/powerpoint/2010/main" val="276771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lvl="0" algn="just"/>
            <a:r>
              <a:rPr lang="en-US" dirty="0"/>
              <a:t>This reevaluation will not usually require full testing but only examination of those </a:t>
            </a:r>
            <a:r>
              <a:rPr lang="en-US" u="sng" dirty="0"/>
              <a:t>parameters known to be subject to change</a:t>
            </a:r>
            <a:r>
              <a:rPr lang="en-US" dirty="0" smtClean="0"/>
              <a:t>.</a:t>
            </a:r>
          </a:p>
          <a:p>
            <a:pPr marL="0" lvl="0" indent="0" algn="just">
              <a:buNone/>
            </a:pPr>
            <a:endParaRPr lang="en-US" dirty="0"/>
          </a:p>
          <a:p>
            <a:pPr lvl="0" algn="just"/>
            <a:r>
              <a:rPr lang="en-US" dirty="0"/>
              <a:t>For </a:t>
            </a:r>
            <a:r>
              <a:rPr lang="en-US" u="sng" dirty="0"/>
              <a:t>infrequently used materials</a:t>
            </a:r>
            <a:r>
              <a:rPr lang="en-US" dirty="0"/>
              <a:t>, reevaluation may be delayed until the material is </a:t>
            </a:r>
            <a:r>
              <a:rPr lang="en-US" u="sng" dirty="0"/>
              <a:t>required</a:t>
            </a:r>
            <a:r>
              <a:rPr lang="en-US" dirty="0" smtClean="0"/>
              <a:t>.</a:t>
            </a:r>
          </a:p>
          <a:p>
            <a:pPr lvl="0" algn="just"/>
            <a:endParaRPr lang="en-US" dirty="0"/>
          </a:p>
          <a:p>
            <a:pPr algn="just"/>
            <a:r>
              <a:rPr lang="en-US" dirty="0"/>
              <a:t>Degradation is not always linear, and in some instances a </a:t>
            </a:r>
            <a:r>
              <a:rPr lang="en-US" u="sng" dirty="0"/>
              <a:t>limited accelerated stability study </a:t>
            </a:r>
            <a:r>
              <a:rPr lang="en-US" dirty="0"/>
              <a:t>may prove advisable.</a:t>
            </a:r>
          </a:p>
          <a:p>
            <a:pPr lvl="0" algn="just"/>
            <a:endParaRPr lang="en-US" dirty="0" smtClean="0"/>
          </a:p>
          <a:p>
            <a:pPr marL="0" lvl="0" indent="0" algn="just">
              <a:buNone/>
            </a:pPr>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6</a:t>
            </a:fld>
            <a:endParaRPr lang="en-US"/>
          </a:p>
        </p:txBody>
      </p:sp>
    </p:spTree>
    <p:extLst>
      <p:ext uri="{BB962C8B-B14F-4D97-AF65-F5344CB8AC3E}">
        <p14:creationId xmlns:p14="http://schemas.microsoft.com/office/powerpoint/2010/main" val="222923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096000"/>
          </a:xfrm>
        </p:spPr>
        <p:txBody>
          <a:bodyPr>
            <a:normAutofit fontScale="92500"/>
          </a:bodyPr>
          <a:lstStyle/>
          <a:p>
            <a:pPr marL="0" lvl="0" indent="0" algn="just">
              <a:buNone/>
            </a:pPr>
            <a:endParaRPr lang="en-US" dirty="0"/>
          </a:p>
          <a:p>
            <a:pPr lvl="0" algn="just"/>
            <a:r>
              <a:rPr lang="en-US" dirty="0"/>
              <a:t>For </a:t>
            </a:r>
            <a:r>
              <a:rPr lang="en-US" u="sng" dirty="0"/>
              <a:t>sensitive materials </a:t>
            </a:r>
            <a:r>
              <a:rPr lang="en-US" dirty="0"/>
              <a:t>must be stored under the appropriate conditions where these </a:t>
            </a:r>
            <a:r>
              <a:rPr lang="en-US" u="sng" dirty="0"/>
              <a:t>are specified</a:t>
            </a:r>
            <a:r>
              <a:rPr lang="en-US" dirty="0"/>
              <a:t>. </a:t>
            </a:r>
            <a:endParaRPr lang="en-US" dirty="0" smtClean="0"/>
          </a:p>
          <a:p>
            <a:pPr marL="0" lvl="0" indent="0" algn="just">
              <a:buNone/>
            </a:pPr>
            <a:endParaRPr lang="en-US" dirty="0" smtClean="0"/>
          </a:p>
          <a:p>
            <a:pPr lvl="0" algn="just"/>
            <a:r>
              <a:rPr lang="en-US" dirty="0" smtClean="0"/>
              <a:t>Where </a:t>
            </a:r>
            <a:r>
              <a:rPr lang="en-US" dirty="0"/>
              <a:t>not specified it may still be advisable to identify and use positions in the warehouse that are </a:t>
            </a:r>
            <a:r>
              <a:rPr lang="en-US" u="sng" dirty="0"/>
              <a:t>least susceptible to the adverse climate changes</a:t>
            </a:r>
            <a:r>
              <a:rPr lang="en-US" dirty="0" smtClean="0"/>
              <a:t>.</a:t>
            </a:r>
          </a:p>
          <a:p>
            <a:pPr lvl="0" algn="just"/>
            <a:endParaRPr lang="en-US" dirty="0"/>
          </a:p>
          <a:p>
            <a:pPr algn="just"/>
            <a:r>
              <a:rPr lang="en-US" dirty="0"/>
              <a:t>During storage, degradation may occur, moisture may be absorbed or materials may simply become covered in dust.</a:t>
            </a:r>
          </a:p>
          <a:p>
            <a:pPr lvl="0" algn="just"/>
            <a:endParaRPr lang="en-US" dirty="0"/>
          </a:p>
          <a:p>
            <a:pPr marL="0" indent="0" algn="just">
              <a:buNone/>
            </a:pPr>
            <a:endParaRPr lang="en-US" dirty="0"/>
          </a:p>
          <a:p>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7</a:t>
            </a:fld>
            <a:endParaRPr lang="en-US"/>
          </a:p>
        </p:txBody>
      </p:sp>
    </p:spTree>
    <p:extLst>
      <p:ext uri="{BB962C8B-B14F-4D97-AF65-F5344CB8AC3E}">
        <p14:creationId xmlns:p14="http://schemas.microsoft.com/office/powerpoint/2010/main" val="90572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a:bodyPr>
          <a:lstStyle/>
          <a:p>
            <a:pPr marL="0" lvl="0" indent="0" algn="just">
              <a:buNone/>
            </a:pPr>
            <a:endParaRPr lang="en-US" dirty="0"/>
          </a:p>
          <a:p>
            <a:pPr lvl="0" algn="just"/>
            <a:r>
              <a:rPr lang="en-US" dirty="0"/>
              <a:t>Re-evaluation time-scales are usually developed from historical data. Except for particularly sensitive materials, it is usual to </a:t>
            </a:r>
            <a:r>
              <a:rPr lang="en-US" u="sng" dirty="0"/>
              <a:t>settle</a:t>
            </a:r>
            <a:r>
              <a:rPr lang="en-US" dirty="0"/>
              <a:t> or one time period often </a:t>
            </a:r>
            <a:r>
              <a:rPr lang="en-US" u="sng" dirty="0"/>
              <a:t>one year</a:t>
            </a:r>
            <a:r>
              <a:rPr lang="en-US" dirty="0" smtClean="0"/>
              <a:t>.</a:t>
            </a:r>
          </a:p>
          <a:p>
            <a:pPr marL="0" lvl="0" indent="0" algn="just">
              <a:buNone/>
            </a:pPr>
            <a:endParaRPr lang="en-US" dirty="0"/>
          </a:p>
          <a:p>
            <a:pPr lvl="0" algn="just"/>
            <a:r>
              <a:rPr lang="en-US" dirty="0"/>
              <a:t>The product </a:t>
            </a:r>
            <a:r>
              <a:rPr lang="en-US" u="sng" dirty="0"/>
              <a:t>release label</a:t>
            </a:r>
            <a:r>
              <a:rPr lang="en-US" dirty="0"/>
              <a:t> or </a:t>
            </a:r>
            <a:r>
              <a:rPr lang="en-US" u="sng" dirty="0"/>
              <a:t>the system </a:t>
            </a:r>
            <a:r>
              <a:rPr lang="en-US" dirty="0"/>
              <a:t>should clearly indicate </a:t>
            </a:r>
            <a:r>
              <a:rPr lang="en-US" u="sng" dirty="0"/>
              <a:t>when materials are to be re-evaluated</a:t>
            </a:r>
            <a:r>
              <a:rPr lang="en-US" dirty="0"/>
              <a:t>.</a:t>
            </a:r>
          </a:p>
          <a:p>
            <a:endParaRPr lang="en-US" dirty="0"/>
          </a:p>
        </p:txBody>
      </p:sp>
      <p:sp>
        <p:nvSpPr>
          <p:cNvPr id="4" name="Slide Number Placeholder 3"/>
          <p:cNvSpPr>
            <a:spLocks noGrp="1"/>
          </p:cNvSpPr>
          <p:nvPr>
            <p:ph type="sldNum" sz="quarter" idx="12"/>
          </p:nvPr>
        </p:nvSpPr>
        <p:spPr/>
        <p:txBody>
          <a:bodyPr/>
          <a:lstStyle/>
          <a:p>
            <a:fld id="{F3AB2667-EFC0-4FCF-8A0A-8405D69E09A2}" type="slidenum">
              <a:rPr lang="en-US" smtClean="0"/>
              <a:pPr/>
              <a:t>8</a:t>
            </a:fld>
            <a:endParaRPr lang="en-US"/>
          </a:p>
        </p:txBody>
      </p:sp>
    </p:spTree>
    <p:extLst>
      <p:ext uri="{BB962C8B-B14F-4D97-AF65-F5344CB8AC3E}">
        <p14:creationId xmlns:p14="http://schemas.microsoft.com/office/powerpoint/2010/main" val="251871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b="1" u="sng" dirty="0" smtClean="0"/>
              <a:t>Sec</a:t>
            </a:r>
            <a:r>
              <a:rPr lang="en-US" sz="3600" b="1" u="sng" dirty="0"/>
              <a:t>. 211.89 Rejected components, drug product containers, and closures. </a:t>
            </a:r>
          </a:p>
        </p:txBody>
      </p:sp>
      <p:sp>
        <p:nvSpPr>
          <p:cNvPr id="3" name="Content Placeholder 2"/>
          <p:cNvSpPr>
            <a:spLocks noGrp="1"/>
          </p:cNvSpPr>
          <p:nvPr>
            <p:ph idx="1"/>
          </p:nvPr>
        </p:nvSpPr>
        <p:spPr/>
        <p:txBody>
          <a:bodyPr/>
          <a:lstStyle/>
          <a:p>
            <a:pPr marL="0" indent="0" algn="just">
              <a:buNone/>
            </a:pPr>
            <a:r>
              <a:rPr lang="en-US" b="1" u="sng" dirty="0" smtClean="0">
                <a:solidFill>
                  <a:srgbClr val="0070C0"/>
                </a:solidFill>
              </a:rPr>
              <a:t>Rejected</a:t>
            </a:r>
            <a:r>
              <a:rPr lang="en-US" b="1" dirty="0" smtClean="0">
                <a:solidFill>
                  <a:srgbClr val="0070C0"/>
                </a:solidFill>
              </a:rPr>
              <a:t> </a:t>
            </a:r>
            <a:r>
              <a:rPr lang="en-US" b="1" dirty="0">
                <a:solidFill>
                  <a:srgbClr val="0070C0"/>
                </a:solidFill>
              </a:rPr>
              <a:t>components, drug product containers and closures shall be </a:t>
            </a:r>
            <a:r>
              <a:rPr lang="en-US" b="1" u="sng" dirty="0">
                <a:solidFill>
                  <a:srgbClr val="0070C0"/>
                </a:solidFill>
              </a:rPr>
              <a:t>indentified and controlled </a:t>
            </a:r>
            <a:r>
              <a:rPr lang="en-US" b="1" dirty="0">
                <a:solidFill>
                  <a:srgbClr val="0070C0"/>
                </a:solidFill>
              </a:rPr>
              <a:t>under a quarantine system designed </a:t>
            </a:r>
            <a:r>
              <a:rPr lang="en-US" b="1" u="sng" dirty="0">
                <a:solidFill>
                  <a:srgbClr val="0070C0"/>
                </a:solidFill>
              </a:rPr>
              <a:t>to prevent </a:t>
            </a:r>
            <a:r>
              <a:rPr lang="en-US" b="1" dirty="0">
                <a:solidFill>
                  <a:srgbClr val="0070C0"/>
                </a:solidFill>
              </a:rPr>
              <a:t>their use in manufacturing or processing operations for which they are unsuitable.</a:t>
            </a:r>
            <a:endParaRPr lang="en-US" dirty="0">
              <a:solidFill>
                <a:srgbClr val="0070C0"/>
              </a:solidFill>
            </a:endParaRPr>
          </a:p>
          <a:p>
            <a:endParaRPr lang="en-US" dirty="0">
              <a:solidFill>
                <a:srgbClr val="0070C0"/>
              </a:solidFill>
            </a:endParaRPr>
          </a:p>
        </p:txBody>
      </p:sp>
      <p:sp>
        <p:nvSpPr>
          <p:cNvPr id="4" name="Slide Number Placeholder 3"/>
          <p:cNvSpPr>
            <a:spLocks noGrp="1"/>
          </p:cNvSpPr>
          <p:nvPr>
            <p:ph type="sldNum" sz="quarter" idx="12"/>
          </p:nvPr>
        </p:nvSpPr>
        <p:spPr/>
        <p:txBody>
          <a:bodyPr/>
          <a:lstStyle/>
          <a:p>
            <a:fld id="{F3AB2667-EFC0-4FCF-8A0A-8405D69E09A2}" type="slidenum">
              <a:rPr lang="en-US" smtClean="0"/>
              <a:pPr/>
              <a:t>9</a:t>
            </a:fld>
            <a:endParaRPr lang="en-US"/>
          </a:p>
        </p:txBody>
      </p:sp>
    </p:spTree>
    <p:extLst>
      <p:ext uri="{BB962C8B-B14F-4D97-AF65-F5344CB8AC3E}">
        <p14:creationId xmlns:p14="http://schemas.microsoft.com/office/powerpoint/2010/main" val="342293344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TotalTime>
  <Words>1315</Words>
  <Application>Microsoft Office PowerPoint</Application>
  <PresentationFormat>On-screen Show (4:3)</PresentationFormat>
  <Paragraphs>113</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Waveform</vt:lpstr>
      <vt:lpstr>Pharmaceutical Quality Control &amp; current Good Manufacturing Practice</vt:lpstr>
      <vt:lpstr>Current Good Manufacturing Practices Regulations Subpart E. Control of components and drug product containers and closures </vt:lpstr>
      <vt:lpstr>Sec. 211.86 Use of approved components, drug product containers, and closures. </vt:lpstr>
      <vt:lpstr>PowerPoint Presentation</vt:lpstr>
      <vt:lpstr> Sec. 211.87 Retesting of approved components, drug product containers, and closures. </vt:lpstr>
      <vt:lpstr>PowerPoint Presentation</vt:lpstr>
      <vt:lpstr>PowerPoint Presentation</vt:lpstr>
      <vt:lpstr>PowerPoint Presentation</vt:lpstr>
      <vt:lpstr>Sec. 211.89 Rejected components, drug product containers, and closures. </vt:lpstr>
      <vt:lpstr>PowerPoint Presentation</vt:lpstr>
      <vt:lpstr>Sec. 211.94 Drug product containers and closures. </vt:lpstr>
      <vt:lpstr>PowerPoint Presentation</vt:lpstr>
      <vt:lpstr>USP provides information on specifications and test methodology for a range of container materials. These include: </vt:lpstr>
      <vt:lpstr>Current Good Manufacturing Practices Regulations </vt:lpstr>
      <vt:lpstr>Sec. 211.122 Materials examination and usage criteria. </vt:lpstr>
      <vt:lpstr>Specification for container and closures </vt:lpstr>
      <vt:lpstr>PowerPoint Presentation</vt:lpstr>
      <vt:lpstr>PowerPoint Presentation</vt:lpstr>
      <vt:lpstr>PowerPoint Presentation</vt:lpstr>
      <vt:lpstr>PowerPoint Presentation</vt:lpstr>
      <vt:lpstr>   The midterm exam will be from lecture 1 to lecture 6.  Tuesday 14/5/1437 10:00 – 10:50 am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kelkhodairy</dc:creator>
  <cp:lastModifiedBy>Iman M. Alfagih</cp:lastModifiedBy>
  <cp:revision>77</cp:revision>
  <dcterms:created xsi:type="dcterms:W3CDTF">2013-01-27T05:20:50Z</dcterms:created>
  <dcterms:modified xsi:type="dcterms:W3CDTF">2016-02-14T06:56:52Z</dcterms:modified>
</cp:coreProperties>
</file>