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 id="2147483840" r:id="rId2"/>
    <p:sldMasterId id="2147483852" r:id="rId3"/>
  </p:sldMasterIdLst>
  <p:notesMasterIdLst>
    <p:notesMasterId r:id="rId31"/>
  </p:notesMasterIdLst>
  <p:handoutMasterIdLst>
    <p:handoutMasterId r:id="rId32"/>
  </p:handoutMasterIdLst>
  <p:sldIdLst>
    <p:sldId id="417" r:id="rId4"/>
    <p:sldId id="376" r:id="rId5"/>
    <p:sldId id="418" r:id="rId6"/>
    <p:sldId id="392" r:id="rId7"/>
    <p:sldId id="378" r:id="rId8"/>
    <p:sldId id="380" r:id="rId9"/>
    <p:sldId id="416" r:id="rId10"/>
    <p:sldId id="381" r:id="rId11"/>
    <p:sldId id="382" r:id="rId12"/>
    <p:sldId id="383" r:id="rId13"/>
    <p:sldId id="384" r:id="rId14"/>
    <p:sldId id="385" r:id="rId15"/>
    <p:sldId id="399" r:id="rId16"/>
    <p:sldId id="400" r:id="rId17"/>
    <p:sldId id="401" r:id="rId18"/>
    <p:sldId id="402" r:id="rId19"/>
    <p:sldId id="403" r:id="rId20"/>
    <p:sldId id="395" r:id="rId21"/>
    <p:sldId id="405" r:id="rId22"/>
    <p:sldId id="406" r:id="rId23"/>
    <p:sldId id="408" r:id="rId24"/>
    <p:sldId id="409" r:id="rId25"/>
    <p:sldId id="412" r:id="rId26"/>
    <p:sldId id="414" r:id="rId27"/>
    <p:sldId id="415" r:id="rId28"/>
    <p:sldId id="396" r:id="rId29"/>
    <p:sldId id="397" r:id="rId30"/>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572"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sz="quarter" idx="1"/>
          </p:nvPr>
        </p:nvSpPr>
        <p:spPr>
          <a:xfrm>
            <a:off x="4014100" y="0"/>
            <a:ext cx="3070860" cy="468630"/>
          </a:xfrm>
          <a:prstGeom prst="rect">
            <a:avLst/>
          </a:prstGeom>
        </p:spPr>
        <p:txBody>
          <a:bodyPr vert="horz" lIns="94046" tIns="47023" rIns="94046" bIns="47023" rtlCol="0"/>
          <a:lstStyle>
            <a:lvl1pPr algn="r">
              <a:defRPr sz="1200"/>
            </a:lvl1pPr>
          </a:lstStyle>
          <a:p>
            <a:fld id="{57F3A20D-A9EF-4DF3-9F67-02469D3F30D3}" type="datetimeFigureOut">
              <a:rPr lang="en-US" smtClean="0"/>
              <a:pPr/>
              <a:t>1/23/2016</a:t>
            </a:fld>
            <a:endParaRPr lang="en-US"/>
          </a:p>
        </p:txBody>
      </p:sp>
      <p:sp>
        <p:nvSpPr>
          <p:cNvPr id="4" name="Footer Placeholder 3"/>
          <p:cNvSpPr>
            <a:spLocks noGrp="1"/>
          </p:cNvSpPr>
          <p:nvPr>
            <p:ph type="ftr" sz="quarter" idx="2"/>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a:p>
        </p:txBody>
      </p:sp>
      <p:sp>
        <p:nvSpPr>
          <p:cNvPr id="5" name="Slide Number Placeholder 4"/>
          <p:cNvSpPr>
            <a:spLocks noGrp="1"/>
          </p:cNvSpPr>
          <p:nvPr>
            <p:ph type="sldNum" sz="quarter" idx="3"/>
          </p:nvPr>
        </p:nvSpPr>
        <p:spPr>
          <a:xfrm>
            <a:off x="4014100" y="8902343"/>
            <a:ext cx="3070860" cy="468630"/>
          </a:xfrm>
          <a:prstGeom prst="rect">
            <a:avLst/>
          </a:prstGeom>
        </p:spPr>
        <p:txBody>
          <a:bodyPr vert="horz" lIns="94046" tIns="47023" rIns="94046" bIns="47023" rtlCol="0" anchor="b"/>
          <a:lstStyle>
            <a:lvl1pPr algn="r">
              <a:defRPr sz="1200"/>
            </a:lvl1pPr>
          </a:lstStyle>
          <a:p>
            <a:fld id="{FAAD9F93-5085-4627-9403-786D7DA7D377}" type="slidenum">
              <a:rPr lang="en-US" smtClean="0"/>
              <a:pPr/>
              <a:t>‹#›</a:t>
            </a:fld>
            <a:endParaRPr lang="en-US"/>
          </a:p>
        </p:txBody>
      </p:sp>
    </p:spTree>
    <p:extLst>
      <p:ext uri="{BB962C8B-B14F-4D97-AF65-F5344CB8AC3E}">
        <p14:creationId xmlns:p14="http://schemas.microsoft.com/office/powerpoint/2010/main" val="35097391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idx="1"/>
          </p:nvPr>
        </p:nvSpPr>
        <p:spPr>
          <a:xfrm>
            <a:off x="4014100" y="0"/>
            <a:ext cx="3070860" cy="468630"/>
          </a:xfrm>
          <a:prstGeom prst="rect">
            <a:avLst/>
          </a:prstGeom>
        </p:spPr>
        <p:txBody>
          <a:bodyPr vert="horz" lIns="94046" tIns="47023" rIns="94046" bIns="47023" rtlCol="0"/>
          <a:lstStyle>
            <a:lvl1pPr algn="r">
              <a:defRPr sz="1200"/>
            </a:lvl1pPr>
          </a:lstStyle>
          <a:p>
            <a:fld id="{3F4EFA43-3D2F-4477-90BE-956148CBE8E2}" type="datetimeFigureOut">
              <a:rPr lang="en-US" smtClean="0"/>
              <a:t>1/23/2016</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endParaRPr lang="en-US"/>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6" tIns="47023" rIns="94046" bIns="470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902343"/>
            <a:ext cx="3070860" cy="468630"/>
          </a:xfrm>
          <a:prstGeom prst="rect">
            <a:avLst/>
          </a:prstGeom>
        </p:spPr>
        <p:txBody>
          <a:bodyPr vert="horz" lIns="94046" tIns="47023" rIns="94046" bIns="47023" rtlCol="0" anchor="b"/>
          <a:lstStyle>
            <a:lvl1pPr algn="r">
              <a:defRPr sz="1200"/>
            </a:lvl1pPr>
          </a:lstStyle>
          <a:p>
            <a:fld id="{B272D217-AE22-4CEB-8A37-9AE52FED3DFD}" type="slidenum">
              <a:rPr lang="en-US" smtClean="0"/>
              <a:t>‹#›</a:t>
            </a:fld>
            <a:endParaRPr lang="en-US"/>
          </a:p>
        </p:txBody>
      </p:sp>
    </p:spTree>
    <p:extLst>
      <p:ext uri="{BB962C8B-B14F-4D97-AF65-F5344CB8AC3E}">
        <p14:creationId xmlns:p14="http://schemas.microsoft.com/office/powerpoint/2010/main" val="1850211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3EB7EB-D0B9-48E9-B770-611508636FB3}" type="datetime1">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B2667-EFC0-4FCF-8A0A-8405D69E09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6DB923-423E-4CE5-8E12-7003421A947A}" type="datetime1">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B2667-EFC0-4FCF-8A0A-8405D69E09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4B53F0-360D-4962-947E-D3DAC3872C3D}" type="datetime1">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B2667-EFC0-4FCF-8A0A-8405D69E09A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EE7E95D-972D-4CC5-9D2A-46BCDCB4BB38}" type="datetime1">
              <a:rPr lang="en-US" smtClean="0">
                <a:solidFill>
                  <a:prstClr val="black">
                    <a:tint val="75000"/>
                  </a:prstClr>
                </a:solidFill>
              </a:rPr>
              <a:t>1/23/2016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32862A4-913E-424D-A348-9DDAD10AD13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424049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9564086-5E06-4499-BE31-146E2F935B4E}" type="datetime1">
              <a:rPr lang="en-US" smtClean="0">
                <a:solidFill>
                  <a:prstClr val="black">
                    <a:tint val="75000"/>
                  </a:prstClr>
                </a:solidFill>
              </a:rPr>
              <a:t>1/23/2016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32862A4-913E-424D-A348-9DDAD10AD13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92300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889A9C-871B-4211-938A-6488209A895F}" type="datetime1">
              <a:rPr lang="en-US" smtClean="0">
                <a:solidFill>
                  <a:prstClr val="black">
                    <a:tint val="75000"/>
                  </a:prstClr>
                </a:solidFill>
              </a:rPr>
              <a:t>1/23/2016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32862A4-913E-424D-A348-9DDAD10AD13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05351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1E7BA5E-299E-4AE1-B580-7B9761789462}" type="datetime1">
              <a:rPr lang="en-US" smtClean="0">
                <a:solidFill>
                  <a:prstClr val="black">
                    <a:tint val="75000"/>
                  </a:prstClr>
                </a:solidFill>
              </a:rPr>
              <a:t>1/23/2016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432862A4-913E-424D-A348-9DDAD10AD13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11999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27E59B0-ED19-40C3-AABD-4971F996D4DD}" type="datetime1">
              <a:rPr lang="en-US" smtClean="0">
                <a:solidFill>
                  <a:prstClr val="black">
                    <a:tint val="75000"/>
                  </a:prstClr>
                </a:solidFill>
              </a:rPr>
              <a:t>1/23/2016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432862A4-913E-424D-A348-9DDAD10AD13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74805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2D3529E-DD65-4A1F-A3E5-73B97F741BCD}" type="datetime1">
              <a:rPr lang="en-US" smtClean="0">
                <a:solidFill>
                  <a:prstClr val="black">
                    <a:tint val="75000"/>
                  </a:prstClr>
                </a:solidFill>
              </a:rPr>
              <a:t>1/23/2016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432862A4-913E-424D-A348-9DDAD10AD13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138851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B11B01-27E7-4B36-8405-66F9BFAF16D1}" type="datetime1">
              <a:rPr lang="en-US" smtClean="0">
                <a:solidFill>
                  <a:prstClr val="black">
                    <a:tint val="75000"/>
                  </a:prstClr>
                </a:solidFill>
              </a:rPr>
              <a:t>1/23/2016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432862A4-913E-424D-A348-9DDAD10AD13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266500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EA376F-B05B-45EE-A0DD-859BEFA6E369}" type="datetime1">
              <a:rPr lang="en-US" smtClean="0">
                <a:solidFill>
                  <a:prstClr val="black">
                    <a:tint val="75000"/>
                  </a:prstClr>
                </a:solidFill>
              </a:rPr>
              <a:t>1/23/2016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432862A4-913E-424D-A348-9DDAD10AD13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50913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5D08E-E96C-4555-8446-CF3FC12CAC98}" type="datetime1">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B2667-EFC0-4FCF-8A0A-8405D69E09A2}"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943EE4-DF27-428D-A2A7-708327037723}" type="datetime1">
              <a:rPr lang="en-US" smtClean="0">
                <a:solidFill>
                  <a:prstClr val="black">
                    <a:tint val="75000"/>
                  </a:prstClr>
                </a:solidFill>
              </a:rPr>
              <a:t>1/23/2016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432862A4-913E-424D-A348-9DDAD10AD13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192707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DDC0167-0E4A-4857-B1D0-8F65C2E1E149}" type="datetime1">
              <a:rPr lang="en-US" smtClean="0">
                <a:solidFill>
                  <a:prstClr val="black">
                    <a:tint val="75000"/>
                  </a:prstClr>
                </a:solidFill>
              </a:rPr>
              <a:t>1/23/2016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32862A4-913E-424D-A348-9DDAD10AD13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861215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273639B-19C9-446B-9706-2754EDC9EF79}" type="datetime1">
              <a:rPr lang="en-US" smtClean="0">
                <a:solidFill>
                  <a:prstClr val="black">
                    <a:tint val="75000"/>
                  </a:prstClr>
                </a:solidFill>
              </a:rPr>
              <a:t>1/23/2016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32862A4-913E-424D-A348-9DDAD10AD13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252161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A2D1655-1DFE-4D90-AC13-7922375FD4FD}" type="datetime1">
              <a:rPr lang="en-US" smtClean="0">
                <a:solidFill>
                  <a:srgbClr val="073E87"/>
                </a:solidFill>
              </a:rPr>
              <a:t>1/23/2016</a:t>
            </a:fld>
            <a:endParaRPr lang="en-GB">
              <a:solidFill>
                <a:srgbClr val="073E87"/>
              </a:solidFill>
            </a:endParaRPr>
          </a:p>
        </p:txBody>
      </p:sp>
      <p:sp>
        <p:nvSpPr>
          <p:cNvPr id="5" name="Footer Placeholder 4"/>
          <p:cNvSpPr>
            <a:spLocks noGrp="1"/>
          </p:cNvSpPr>
          <p:nvPr>
            <p:ph type="ftr" sz="quarter" idx="11"/>
          </p:nvPr>
        </p:nvSpPr>
        <p:spPr/>
        <p:txBody>
          <a:bodyPr/>
          <a:lstStyle/>
          <a:p>
            <a:endParaRPr lang="en-GB">
              <a:solidFill>
                <a:srgbClr val="073E87"/>
              </a:solidFill>
            </a:endParaRPr>
          </a:p>
        </p:txBody>
      </p:sp>
      <p:sp>
        <p:nvSpPr>
          <p:cNvPr id="6" name="Slide Number Placeholder 5"/>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spTree>
    <p:extLst>
      <p:ext uri="{BB962C8B-B14F-4D97-AF65-F5344CB8AC3E}">
        <p14:creationId xmlns:p14="http://schemas.microsoft.com/office/powerpoint/2010/main" val="24458354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39B9C2-B611-43B5-BFAD-94877749DC28}" type="datetime1">
              <a:rPr lang="en-US" smtClean="0">
                <a:solidFill>
                  <a:srgbClr val="073E87"/>
                </a:solidFill>
              </a:rPr>
              <a:t>1/23/2016</a:t>
            </a:fld>
            <a:endParaRPr lang="en-GB">
              <a:solidFill>
                <a:srgbClr val="073E87"/>
              </a:solidFill>
            </a:endParaRPr>
          </a:p>
        </p:txBody>
      </p:sp>
      <p:sp>
        <p:nvSpPr>
          <p:cNvPr id="5" name="Footer Placeholder 4"/>
          <p:cNvSpPr>
            <a:spLocks noGrp="1"/>
          </p:cNvSpPr>
          <p:nvPr>
            <p:ph type="ftr" sz="quarter" idx="11"/>
          </p:nvPr>
        </p:nvSpPr>
        <p:spPr/>
        <p:txBody>
          <a:bodyPr/>
          <a:lstStyle/>
          <a:p>
            <a:endParaRPr lang="en-GB">
              <a:solidFill>
                <a:srgbClr val="073E87"/>
              </a:solidFill>
            </a:endParaRPr>
          </a:p>
        </p:txBody>
      </p:sp>
      <p:sp>
        <p:nvSpPr>
          <p:cNvPr id="6" name="Slide Number Placeholder 5"/>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425911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6F0E85-B9D7-423B-9AC4-ECF3368B2FF7}" type="datetime1">
              <a:rPr lang="en-US" smtClean="0">
                <a:solidFill>
                  <a:srgbClr val="073E87"/>
                </a:solidFill>
              </a:rPr>
              <a:t>1/23/2016</a:t>
            </a:fld>
            <a:endParaRPr lang="en-GB">
              <a:solidFill>
                <a:srgbClr val="073E87"/>
              </a:solidFill>
            </a:endParaRPr>
          </a:p>
        </p:txBody>
      </p:sp>
      <p:sp>
        <p:nvSpPr>
          <p:cNvPr id="5" name="Footer Placeholder 4"/>
          <p:cNvSpPr>
            <a:spLocks noGrp="1"/>
          </p:cNvSpPr>
          <p:nvPr>
            <p:ph type="ftr" sz="quarter" idx="11"/>
          </p:nvPr>
        </p:nvSpPr>
        <p:spPr/>
        <p:txBody>
          <a:bodyPr/>
          <a:lstStyle/>
          <a:p>
            <a:endParaRPr lang="en-GB">
              <a:solidFill>
                <a:srgbClr val="073E87"/>
              </a:solidFill>
            </a:endParaRPr>
          </a:p>
        </p:txBody>
      </p:sp>
      <p:sp>
        <p:nvSpPr>
          <p:cNvPr id="6" name="Slide Number Placeholder 5"/>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spTree>
    <p:extLst>
      <p:ext uri="{BB962C8B-B14F-4D97-AF65-F5344CB8AC3E}">
        <p14:creationId xmlns:p14="http://schemas.microsoft.com/office/powerpoint/2010/main" val="36102282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10DCD37-0ADA-4044-9A64-F968A497F831}" type="datetime1">
              <a:rPr lang="en-US" smtClean="0">
                <a:solidFill>
                  <a:srgbClr val="073E87"/>
                </a:solidFill>
              </a:rPr>
              <a:t>1/23/2016</a:t>
            </a:fld>
            <a:endParaRPr lang="en-GB">
              <a:solidFill>
                <a:srgbClr val="073E87"/>
              </a:solidFill>
            </a:endParaRPr>
          </a:p>
        </p:txBody>
      </p:sp>
      <p:sp>
        <p:nvSpPr>
          <p:cNvPr id="6" name="Footer Placeholder 5"/>
          <p:cNvSpPr>
            <a:spLocks noGrp="1"/>
          </p:cNvSpPr>
          <p:nvPr>
            <p:ph type="ftr" sz="quarter" idx="11"/>
          </p:nvPr>
        </p:nvSpPr>
        <p:spPr/>
        <p:txBody>
          <a:bodyPr/>
          <a:lstStyle/>
          <a:p>
            <a:endParaRPr lang="en-GB">
              <a:solidFill>
                <a:srgbClr val="073E87"/>
              </a:solidFill>
            </a:endParaRPr>
          </a:p>
        </p:txBody>
      </p:sp>
      <p:sp>
        <p:nvSpPr>
          <p:cNvPr id="7" name="Slide Number Placeholder 6"/>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752204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DE366B-B904-40A7-BD98-8319D528D7F2}" type="datetime1">
              <a:rPr lang="en-US" smtClean="0">
                <a:solidFill>
                  <a:srgbClr val="073E87"/>
                </a:solidFill>
              </a:rPr>
              <a:t>1/23/2016</a:t>
            </a:fld>
            <a:endParaRPr lang="en-GB">
              <a:solidFill>
                <a:srgbClr val="073E87"/>
              </a:solidFill>
            </a:endParaRPr>
          </a:p>
        </p:txBody>
      </p:sp>
      <p:sp>
        <p:nvSpPr>
          <p:cNvPr id="8" name="Footer Placeholder 7"/>
          <p:cNvSpPr>
            <a:spLocks noGrp="1"/>
          </p:cNvSpPr>
          <p:nvPr>
            <p:ph type="ftr" sz="quarter" idx="11"/>
          </p:nvPr>
        </p:nvSpPr>
        <p:spPr/>
        <p:txBody>
          <a:bodyPr/>
          <a:lstStyle/>
          <a:p>
            <a:endParaRPr lang="en-GB">
              <a:solidFill>
                <a:srgbClr val="073E87"/>
              </a:solidFill>
            </a:endParaRPr>
          </a:p>
        </p:txBody>
      </p:sp>
      <p:sp>
        <p:nvSpPr>
          <p:cNvPr id="9" name="Slide Number Placeholder 8"/>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spTree>
    <p:extLst>
      <p:ext uri="{BB962C8B-B14F-4D97-AF65-F5344CB8AC3E}">
        <p14:creationId xmlns:p14="http://schemas.microsoft.com/office/powerpoint/2010/main" val="16750428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896F4-974B-4D2A-9B1C-21256AA0A2DB}" type="datetime1">
              <a:rPr lang="en-US" smtClean="0">
                <a:solidFill>
                  <a:srgbClr val="073E87"/>
                </a:solidFill>
              </a:rPr>
              <a:t>1/23/2016</a:t>
            </a:fld>
            <a:endParaRPr lang="en-GB">
              <a:solidFill>
                <a:srgbClr val="073E87"/>
              </a:solidFill>
            </a:endParaRPr>
          </a:p>
        </p:txBody>
      </p:sp>
      <p:sp>
        <p:nvSpPr>
          <p:cNvPr id="4" name="Footer Placeholder 3"/>
          <p:cNvSpPr>
            <a:spLocks noGrp="1"/>
          </p:cNvSpPr>
          <p:nvPr>
            <p:ph type="ftr" sz="quarter" idx="11"/>
          </p:nvPr>
        </p:nvSpPr>
        <p:spPr/>
        <p:txBody>
          <a:bodyPr/>
          <a:lstStyle/>
          <a:p>
            <a:endParaRPr lang="en-GB">
              <a:solidFill>
                <a:srgbClr val="073E87"/>
              </a:solidFill>
            </a:endParaRPr>
          </a:p>
        </p:txBody>
      </p:sp>
      <p:sp>
        <p:nvSpPr>
          <p:cNvPr id="5" name="Slide Number Placeholder 4"/>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spTree>
    <p:extLst>
      <p:ext uri="{BB962C8B-B14F-4D97-AF65-F5344CB8AC3E}">
        <p14:creationId xmlns:p14="http://schemas.microsoft.com/office/powerpoint/2010/main" val="14948355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EA2B1011-1BCF-4BDD-96F3-6F29BBE3440A}" type="datetime1">
              <a:rPr lang="en-US" smtClean="0">
                <a:solidFill>
                  <a:srgbClr val="073E87"/>
                </a:solidFill>
              </a:rPr>
              <a:t>1/23/2016</a:t>
            </a:fld>
            <a:endParaRPr lang="en-GB">
              <a:solidFill>
                <a:srgbClr val="073E87"/>
              </a:solidFill>
            </a:endParaRPr>
          </a:p>
        </p:txBody>
      </p:sp>
      <p:sp>
        <p:nvSpPr>
          <p:cNvPr id="3" name="Footer Placeholder 2"/>
          <p:cNvSpPr>
            <a:spLocks noGrp="1"/>
          </p:cNvSpPr>
          <p:nvPr>
            <p:ph type="ftr" sz="quarter" idx="11"/>
          </p:nvPr>
        </p:nvSpPr>
        <p:spPr/>
        <p:txBody>
          <a:bodyPr/>
          <a:lstStyle/>
          <a:p>
            <a:endParaRPr lang="en-GB">
              <a:solidFill>
                <a:srgbClr val="073E87"/>
              </a:solidFill>
            </a:endParaRPr>
          </a:p>
        </p:txBody>
      </p:sp>
      <p:sp>
        <p:nvSpPr>
          <p:cNvPr id="4" name="Slide Number Placeholder 3"/>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spTree>
    <p:extLst>
      <p:ext uri="{BB962C8B-B14F-4D97-AF65-F5344CB8AC3E}">
        <p14:creationId xmlns:p14="http://schemas.microsoft.com/office/powerpoint/2010/main" val="4043175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654048-1D03-4F26-B85A-F47EF6AB1604}" type="datetime1">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B2667-EFC0-4FCF-8A0A-8405D69E09A2}"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39CAD6C9-DEF6-41F6-BF54-86C7D370A258}" type="datetime1">
              <a:rPr lang="en-US" smtClean="0">
                <a:solidFill>
                  <a:srgbClr val="073E87"/>
                </a:solidFill>
              </a:rPr>
              <a:t>1/23/2016</a:t>
            </a:fld>
            <a:endParaRPr lang="en-GB">
              <a:solidFill>
                <a:srgbClr val="073E87"/>
              </a:solidFill>
            </a:endParaRPr>
          </a:p>
        </p:txBody>
      </p:sp>
      <p:sp>
        <p:nvSpPr>
          <p:cNvPr id="6" name="Footer Placeholder 5"/>
          <p:cNvSpPr>
            <a:spLocks noGrp="1"/>
          </p:cNvSpPr>
          <p:nvPr>
            <p:ph type="ftr" sz="quarter" idx="11"/>
          </p:nvPr>
        </p:nvSpPr>
        <p:spPr/>
        <p:txBody>
          <a:bodyPr/>
          <a:lstStyle/>
          <a:p>
            <a:endParaRPr lang="en-GB">
              <a:solidFill>
                <a:srgbClr val="073E87"/>
              </a:solidFill>
            </a:endParaRPr>
          </a:p>
        </p:txBody>
      </p:sp>
      <p:sp>
        <p:nvSpPr>
          <p:cNvPr id="7" name="Slide Number Placeholder 6"/>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109892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274B14-0D26-471A-850D-24BA6CBF3EBF}" type="datetime1">
              <a:rPr lang="en-US" smtClean="0">
                <a:solidFill>
                  <a:srgbClr val="073E87"/>
                </a:solidFill>
              </a:rPr>
              <a:t>1/23/2016</a:t>
            </a:fld>
            <a:endParaRPr lang="en-GB">
              <a:solidFill>
                <a:srgbClr val="073E87"/>
              </a:solidFill>
            </a:endParaRPr>
          </a:p>
        </p:txBody>
      </p:sp>
      <p:sp>
        <p:nvSpPr>
          <p:cNvPr id="6" name="Footer Placeholder 5"/>
          <p:cNvSpPr>
            <a:spLocks noGrp="1"/>
          </p:cNvSpPr>
          <p:nvPr>
            <p:ph type="ftr" sz="quarter" idx="11"/>
          </p:nvPr>
        </p:nvSpPr>
        <p:spPr/>
        <p:txBody>
          <a:bodyPr/>
          <a:lstStyle/>
          <a:p>
            <a:endParaRPr lang="en-GB">
              <a:solidFill>
                <a:srgbClr val="073E87"/>
              </a:solidFill>
            </a:endParaRPr>
          </a:p>
        </p:txBody>
      </p:sp>
      <p:sp>
        <p:nvSpPr>
          <p:cNvPr id="7" name="Slide Number Placeholder 6"/>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18362096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387D8-D9F5-4E0F-8FE1-A83BAC20A9F5}" type="datetime1">
              <a:rPr lang="en-US" smtClean="0">
                <a:solidFill>
                  <a:srgbClr val="073E87"/>
                </a:solidFill>
              </a:rPr>
              <a:t>1/23/2016</a:t>
            </a:fld>
            <a:endParaRPr lang="en-GB">
              <a:solidFill>
                <a:srgbClr val="073E87"/>
              </a:solidFill>
            </a:endParaRPr>
          </a:p>
        </p:txBody>
      </p:sp>
      <p:sp>
        <p:nvSpPr>
          <p:cNvPr id="5" name="Footer Placeholder 4"/>
          <p:cNvSpPr>
            <a:spLocks noGrp="1"/>
          </p:cNvSpPr>
          <p:nvPr>
            <p:ph type="ftr" sz="quarter" idx="11"/>
          </p:nvPr>
        </p:nvSpPr>
        <p:spPr/>
        <p:txBody>
          <a:bodyPr/>
          <a:lstStyle/>
          <a:p>
            <a:endParaRPr lang="en-GB">
              <a:solidFill>
                <a:srgbClr val="073E87"/>
              </a:solidFill>
            </a:endParaRPr>
          </a:p>
        </p:txBody>
      </p:sp>
      <p:sp>
        <p:nvSpPr>
          <p:cNvPr id="6" name="Slide Number Placeholder 5"/>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spTree>
    <p:extLst>
      <p:ext uri="{BB962C8B-B14F-4D97-AF65-F5344CB8AC3E}">
        <p14:creationId xmlns:p14="http://schemas.microsoft.com/office/powerpoint/2010/main" val="11911217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296E2119-C76B-414D-9116-8013EC09E96A}" type="datetime1">
              <a:rPr lang="en-US" smtClean="0">
                <a:solidFill>
                  <a:srgbClr val="073E87"/>
                </a:solidFill>
              </a:rPr>
              <a:t>1/23/2016</a:t>
            </a:fld>
            <a:endParaRPr lang="en-GB">
              <a:solidFill>
                <a:srgbClr val="073E87"/>
              </a:solidFill>
            </a:endParaRPr>
          </a:p>
        </p:txBody>
      </p:sp>
      <p:sp>
        <p:nvSpPr>
          <p:cNvPr id="5" name="Footer Placeholder 4"/>
          <p:cNvSpPr>
            <a:spLocks noGrp="1"/>
          </p:cNvSpPr>
          <p:nvPr>
            <p:ph type="ftr" sz="quarter" idx="11"/>
          </p:nvPr>
        </p:nvSpPr>
        <p:spPr/>
        <p:txBody>
          <a:bodyPr/>
          <a:lstStyle/>
          <a:p>
            <a:endParaRPr lang="en-GB">
              <a:solidFill>
                <a:srgbClr val="073E87"/>
              </a:solidFill>
            </a:endParaRPr>
          </a:p>
        </p:txBody>
      </p:sp>
      <p:sp>
        <p:nvSpPr>
          <p:cNvPr id="6" name="Slide Number Placeholder 5"/>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65519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FC061F-4189-40D5-B797-2FAF1168A821}" type="datetime1">
              <a:rPr lang="en-US" smtClean="0"/>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AB2667-EFC0-4FCF-8A0A-8405D69E09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128226-CD15-47C0-8047-E242C5235973}" type="datetime1">
              <a:rPr lang="en-US" smtClean="0"/>
              <a:t>1/23/2016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AB2667-EFC0-4FCF-8A0A-8405D69E09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340335-1B55-4823-BD3C-5EAA07056F47}" type="datetime1">
              <a:rPr lang="en-US" smtClean="0"/>
              <a:t>1/23/2016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AB2667-EFC0-4FCF-8A0A-8405D69E09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4B9F19-23B2-4731-8095-0D6653F7975F}" type="datetime1">
              <a:rPr lang="en-US" smtClean="0"/>
              <a:t>1/23/2016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AB2667-EFC0-4FCF-8A0A-8405D69E09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137DE-44FA-46A6-BC42-9AAFDBA65450}" type="datetime1">
              <a:rPr lang="en-US" smtClean="0"/>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AB2667-EFC0-4FCF-8A0A-8405D69E09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604552-38E4-4276-B810-809A285B1687}" type="datetime1">
              <a:rPr lang="en-US" smtClean="0"/>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AB2667-EFC0-4FCF-8A0A-8405D69E09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F84A5-6C51-4679-8CF7-0BD0DCD4F610}" type="datetime1">
              <a:rPr lang="en-US" smtClean="0"/>
              <a:t>1/23/2016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AB2667-EFC0-4FCF-8A0A-8405D69E09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D1FF71-42B3-432B-B3B5-6BC1E9AC4E27}" type="datetime1">
              <a:rPr lang="en-US" smtClean="0">
                <a:solidFill>
                  <a:prstClr val="black">
                    <a:tint val="75000"/>
                  </a:prstClr>
                </a:solidFill>
              </a:rPr>
              <a:t>1/23/2016</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2862A4-913E-424D-A348-9DDAD10AD13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55182486"/>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11198BF-FC6A-45DD-B67B-824EBD8723DA}" type="datetime1">
              <a:rPr lang="en-US" smtClean="0">
                <a:solidFill>
                  <a:srgbClr val="073E87"/>
                </a:solidFill>
              </a:rPr>
              <a:t>1/23/2016</a:t>
            </a:fld>
            <a:endParaRPr lang="en-GB">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32862A4-913E-424D-A348-9DDAD10AD131}" type="slidenum">
              <a:rPr lang="en-GB" smtClean="0">
                <a:solidFill>
                  <a:srgbClr val="073E87"/>
                </a:solidFill>
              </a:rPr>
              <a:pPr/>
              <a:t>‹#›</a:t>
            </a:fld>
            <a:endParaRPr lang="en-GB">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31447426"/>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smtClean="0">
                <a:solidFill>
                  <a:schemeClr val="bg1"/>
                </a:solidFill>
              </a:rPr>
              <a:t>Current </a:t>
            </a:r>
            <a:r>
              <a:rPr lang="en-GB" b="1" dirty="0">
                <a:solidFill>
                  <a:schemeClr val="bg1"/>
                </a:solidFill>
              </a:rPr>
              <a:t>Good Manufacturing </a:t>
            </a:r>
            <a:r>
              <a:rPr lang="en-GB" b="1" dirty="0" smtClean="0">
                <a:solidFill>
                  <a:schemeClr val="bg1"/>
                </a:solidFill>
              </a:rPr>
              <a:t>Practice &amp;</a:t>
            </a:r>
            <a:br>
              <a:rPr lang="en-GB" b="1" dirty="0" smtClean="0">
                <a:solidFill>
                  <a:schemeClr val="bg1"/>
                </a:solidFill>
              </a:rPr>
            </a:br>
            <a:r>
              <a:rPr lang="en-GB" b="1" dirty="0" smtClean="0">
                <a:solidFill>
                  <a:schemeClr val="bg1"/>
                </a:solidFill>
              </a:rPr>
              <a:t>Pharmaceutical </a:t>
            </a:r>
            <a:r>
              <a:rPr lang="en-GB" b="1" dirty="0">
                <a:solidFill>
                  <a:schemeClr val="bg1"/>
                </a:solidFill>
              </a:rPr>
              <a:t>Quality Control </a:t>
            </a:r>
            <a:endParaRPr lang="en-GB" dirty="0">
              <a:solidFill>
                <a:schemeClr val="bg1"/>
              </a:solidFill>
            </a:endParaRPr>
          </a:p>
        </p:txBody>
      </p:sp>
      <p:sp>
        <p:nvSpPr>
          <p:cNvPr id="3" name="Subtitle 2"/>
          <p:cNvSpPr>
            <a:spLocks noGrp="1"/>
          </p:cNvSpPr>
          <p:nvPr>
            <p:ph type="subTitle" idx="1"/>
          </p:nvPr>
        </p:nvSpPr>
        <p:spPr>
          <a:xfrm>
            <a:off x="1403648" y="3573016"/>
            <a:ext cx="6400800" cy="1473200"/>
          </a:xfrm>
        </p:spPr>
        <p:txBody>
          <a:bodyPr/>
          <a:lstStyle/>
          <a:p>
            <a:r>
              <a:rPr lang="en-GB" sz="4000" b="1" dirty="0">
                <a:solidFill>
                  <a:srgbClr val="FF0000"/>
                </a:solidFill>
              </a:rPr>
              <a:t>PHT 436</a:t>
            </a:r>
          </a:p>
          <a:p>
            <a:r>
              <a:rPr lang="en-GB" sz="4000" b="1" dirty="0">
                <a:solidFill>
                  <a:srgbClr val="7030A0"/>
                </a:solidFill>
              </a:rPr>
              <a:t>Lecture </a:t>
            </a:r>
            <a:r>
              <a:rPr lang="en-GB" sz="4000" b="1" dirty="0" smtClean="0">
                <a:solidFill>
                  <a:srgbClr val="7030A0"/>
                </a:solidFill>
              </a:rPr>
              <a:t>3</a:t>
            </a:r>
            <a:endParaRPr lang="en-GB" sz="4000" b="1" dirty="0">
              <a:solidFill>
                <a:srgbClr val="7030A0"/>
              </a:solidFill>
            </a:endParaRPr>
          </a:p>
          <a:p>
            <a:endParaRPr lang="en-GB" dirty="0"/>
          </a:p>
        </p:txBody>
      </p:sp>
      <p:sp>
        <p:nvSpPr>
          <p:cNvPr id="4" name="Slide Number Placeholder 3"/>
          <p:cNvSpPr>
            <a:spLocks noGrp="1"/>
          </p:cNvSpPr>
          <p:nvPr>
            <p:ph type="sldNum" sz="quarter" idx="12"/>
          </p:nvPr>
        </p:nvSpPr>
        <p:spPr/>
        <p:txBody>
          <a:bodyPr/>
          <a:lstStyle/>
          <a:p>
            <a:fld id="{432862A4-913E-424D-A348-9DDAD10AD131}" type="slidenum">
              <a:rPr lang="en-GB" smtClean="0">
                <a:solidFill>
                  <a:srgbClr val="073E87"/>
                </a:solidFill>
              </a:rPr>
              <a:pPr/>
              <a:t>1</a:t>
            </a:fld>
            <a:endParaRPr lang="en-GB">
              <a:solidFill>
                <a:srgbClr val="073E87"/>
              </a:solidFill>
            </a:endParaRPr>
          </a:p>
        </p:txBody>
      </p:sp>
    </p:spTree>
    <p:extLst>
      <p:ext uri="{BB962C8B-B14F-4D97-AF65-F5344CB8AC3E}">
        <p14:creationId xmlns:p14="http://schemas.microsoft.com/office/powerpoint/2010/main" val="3517795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lgn="just">
              <a:buFont typeface="+mj-lt"/>
              <a:buAutoNum type="arabicPeriod" startAt="4"/>
            </a:pPr>
            <a:r>
              <a:rPr lang="en-US" dirty="0" smtClean="0">
                <a:cs typeface="Times New Roman" pitchFamily="18" charset="0"/>
              </a:rPr>
              <a:t>to </a:t>
            </a:r>
            <a:r>
              <a:rPr lang="en-US" dirty="0">
                <a:cs typeface="Times New Roman" pitchFamily="18" charset="0"/>
              </a:rPr>
              <a:t>check </a:t>
            </a:r>
            <a:r>
              <a:rPr lang="en-US" b="1" dirty="0">
                <a:cs typeface="Times New Roman" pitchFamily="18" charset="0"/>
              </a:rPr>
              <a:t>the maintenance </a:t>
            </a:r>
            <a:r>
              <a:rPr lang="en-US" dirty="0">
                <a:cs typeface="Times New Roman" pitchFamily="18" charset="0"/>
              </a:rPr>
              <a:t>of his department, premises and </a:t>
            </a:r>
            <a:r>
              <a:rPr lang="en-US" dirty="0" smtClean="0">
                <a:cs typeface="Times New Roman" pitchFamily="18" charset="0"/>
              </a:rPr>
              <a:t>equipment.</a:t>
            </a:r>
          </a:p>
          <a:p>
            <a:pPr marL="514350" indent="-514350" algn="just">
              <a:buFont typeface="+mj-lt"/>
              <a:buAutoNum type="arabicPeriod" startAt="4"/>
            </a:pPr>
            <a:r>
              <a:rPr lang="en-US" dirty="0" smtClean="0">
                <a:cs typeface="Times New Roman" pitchFamily="18" charset="0"/>
              </a:rPr>
              <a:t>to </a:t>
            </a:r>
            <a:r>
              <a:rPr lang="en-US" dirty="0">
                <a:cs typeface="Times New Roman" pitchFamily="18" charset="0"/>
              </a:rPr>
              <a:t>ensure that the appropriate </a:t>
            </a:r>
            <a:r>
              <a:rPr lang="en-US" b="1" dirty="0">
                <a:cs typeface="Times New Roman" pitchFamily="18" charset="0"/>
              </a:rPr>
              <a:t>validations</a:t>
            </a:r>
            <a:r>
              <a:rPr lang="en-US" dirty="0">
                <a:cs typeface="Times New Roman" pitchFamily="18" charset="0"/>
              </a:rPr>
              <a:t> are </a:t>
            </a:r>
            <a:r>
              <a:rPr lang="en-US" dirty="0" smtClean="0">
                <a:cs typeface="Times New Roman" pitchFamily="18" charset="0"/>
              </a:rPr>
              <a:t>done.</a:t>
            </a:r>
          </a:p>
          <a:p>
            <a:pPr marL="514350" indent="-514350" algn="just">
              <a:buFont typeface="+mj-lt"/>
              <a:buAutoNum type="arabicPeriod" startAt="4"/>
            </a:pPr>
            <a:r>
              <a:rPr lang="en-US" dirty="0" smtClean="0">
                <a:cs typeface="Times New Roman" pitchFamily="18" charset="0"/>
              </a:rPr>
              <a:t>to </a:t>
            </a:r>
            <a:r>
              <a:rPr lang="en-US" dirty="0">
                <a:cs typeface="Times New Roman" pitchFamily="18" charset="0"/>
              </a:rPr>
              <a:t>ensure that the required initial and continuing </a:t>
            </a:r>
            <a:r>
              <a:rPr lang="en-US" b="1" dirty="0">
                <a:cs typeface="Times New Roman" pitchFamily="18" charset="0"/>
              </a:rPr>
              <a:t>training</a:t>
            </a:r>
            <a:r>
              <a:rPr lang="en-US" dirty="0">
                <a:cs typeface="Times New Roman" pitchFamily="18" charset="0"/>
              </a:rPr>
              <a:t> of his department personnel is carried out and adapted according to need.</a:t>
            </a:r>
          </a:p>
        </p:txBody>
      </p:sp>
      <p:sp>
        <p:nvSpPr>
          <p:cNvPr id="4" name="Title 1"/>
          <p:cNvSpPr>
            <a:spLocks noGrp="1"/>
          </p:cNvSpPr>
          <p:nvPr>
            <p:ph type="title"/>
          </p:nvPr>
        </p:nvSpPr>
        <p:spPr/>
        <p:txBody>
          <a:bodyPr>
            <a:noAutofit/>
          </a:bodyPr>
          <a:lstStyle/>
          <a:p>
            <a:r>
              <a:rPr lang="en-US" sz="3600" b="1" dirty="0" smtClean="0">
                <a:solidFill>
                  <a:srgbClr val="FF0000"/>
                </a:solidFill>
                <a:latin typeface="+mn-lt"/>
                <a:cs typeface="Times New Roman" pitchFamily="18" charset="0"/>
              </a:rPr>
              <a:t>Responsibilities of The  Head of The Production Department (cont.)</a:t>
            </a:r>
            <a:endParaRPr lang="en-US" sz="3600" b="1" dirty="0">
              <a:solidFill>
                <a:srgbClr val="FF0000"/>
              </a:solidFill>
              <a:latin typeface="+mn-lt"/>
              <a:cs typeface="Times New Roman" pitchFamily="18" charset="0"/>
            </a:endParaRPr>
          </a:p>
        </p:txBody>
      </p:sp>
      <p:sp>
        <p:nvSpPr>
          <p:cNvPr id="2" name="Slide Number Placeholder 1"/>
          <p:cNvSpPr>
            <a:spLocks noGrp="1"/>
          </p:cNvSpPr>
          <p:nvPr>
            <p:ph type="sldNum" sz="quarter" idx="12"/>
          </p:nvPr>
        </p:nvSpPr>
        <p:spPr/>
        <p:txBody>
          <a:bodyPr/>
          <a:lstStyle/>
          <a:p>
            <a:fld id="{F3AB2667-EFC0-4FCF-8A0A-8405D69E09A2}" type="slidenum">
              <a:rPr lang="en-US" smtClean="0"/>
              <a:pPr/>
              <a:t>10</a:t>
            </a:fld>
            <a:endParaRPr lang="en-US"/>
          </a:p>
        </p:txBody>
      </p:sp>
    </p:spTree>
    <p:extLst>
      <p:ext uri="{BB962C8B-B14F-4D97-AF65-F5344CB8AC3E}">
        <p14:creationId xmlns:p14="http://schemas.microsoft.com/office/powerpoint/2010/main" val="2619136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just">
              <a:buNone/>
            </a:pPr>
            <a:r>
              <a:rPr lang="en-US" sz="3000" dirty="0" smtClean="0">
                <a:cs typeface="Times New Roman" pitchFamily="18" charset="0"/>
              </a:rPr>
              <a:t>1. </a:t>
            </a:r>
            <a:r>
              <a:rPr lang="en-US" sz="3000" b="1" dirty="0" smtClean="0">
                <a:cs typeface="Times New Roman" pitchFamily="18" charset="0"/>
              </a:rPr>
              <a:t>to </a:t>
            </a:r>
            <a:r>
              <a:rPr lang="en-US" sz="3000" b="1" dirty="0">
                <a:cs typeface="Times New Roman" pitchFamily="18" charset="0"/>
              </a:rPr>
              <a:t>approve or reject</a:t>
            </a:r>
            <a:r>
              <a:rPr lang="en-US" sz="3000" dirty="0">
                <a:cs typeface="Times New Roman" pitchFamily="18" charset="0"/>
              </a:rPr>
              <a:t>, as he sees fit, starting materials, packaging materials, and intermediate, bulk and finished </a:t>
            </a:r>
            <a:r>
              <a:rPr lang="en-US" sz="3000" dirty="0" smtClean="0">
                <a:cs typeface="Times New Roman" pitchFamily="18" charset="0"/>
              </a:rPr>
              <a:t>products. </a:t>
            </a:r>
            <a:endParaRPr lang="en-US" sz="3000" dirty="0">
              <a:cs typeface="Times New Roman" pitchFamily="18" charset="0"/>
            </a:endParaRPr>
          </a:p>
          <a:p>
            <a:pPr marL="0" indent="0" algn="just">
              <a:buNone/>
            </a:pPr>
            <a:r>
              <a:rPr lang="en-US" sz="3000" dirty="0" smtClean="0">
                <a:cs typeface="Times New Roman" pitchFamily="18" charset="0"/>
              </a:rPr>
              <a:t>2. </a:t>
            </a:r>
            <a:r>
              <a:rPr lang="en-US" sz="3000" b="1" dirty="0" smtClean="0">
                <a:cs typeface="Times New Roman" pitchFamily="18" charset="0"/>
              </a:rPr>
              <a:t>to </a:t>
            </a:r>
            <a:r>
              <a:rPr lang="en-US" sz="3000" b="1" dirty="0">
                <a:cs typeface="Times New Roman" pitchFamily="18" charset="0"/>
              </a:rPr>
              <a:t>evaluate </a:t>
            </a:r>
            <a:r>
              <a:rPr lang="en-US" sz="3000" dirty="0">
                <a:cs typeface="Times New Roman" pitchFamily="18" charset="0"/>
              </a:rPr>
              <a:t>batch </a:t>
            </a:r>
            <a:r>
              <a:rPr lang="en-US" sz="3000" dirty="0" smtClean="0">
                <a:cs typeface="Times New Roman" pitchFamily="18" charset="0"/>
              </a:rPr>
              <a:t>records. </a:t>
            </a:r>
            <a:endParaRPr lang="en-US" sz="3000" dirty="0">
              <a:cs typeface="Times New Roman" pitchFamily="18" charset="0"/>
            </a:endParaRPr>
          </a:p>
          <a:p>
            <a:pPr marL="0" indent="0" algn="just">
              <a:buNone/>
            </a:pPr>
            <a:r>
              <a:rPr lang="en-US" sz="3000" dirty="0" smtClean="0">
                <a:cs typeface="Times New Roman" pitchFamily="18" charset="0"/>
              </a:rPr>
              <a:t>3. </a:t>
            </a:r>
            <a:r>
              <a:rPr lang="en-US" sz="3000" b="1" dirty="0" smtClean="0">
                <a:cs typeface="Times New Roman" pitchFamily="18" charset="0"/>
              </a:rPr>
              <a:t>to </a:t>
            </a:r>
            <a:r>
              <a:rPr lang="en-US" sz="3000" b="1" dirty="0">
                <a:cs typeface="Times New Roman" pitchFamily="18" charset="0"/>
              </a:rPr>
              <a:t>ensure </a:t>
            </a:r>
            <a:r>
              <a:rPr lang="en-US" sz="3000" dirty="0">
                <a:cs typeface="Times New Roman" pitchFamily="18" charset="0"/>
              </a:rPr>
              <a:t>that all necessary testing is carried </a:t>
            </a:r>
            <a:r>
              <a:rPr lang="en-US" sz="3000" dirty="0" smtClean="0">
                <a:cs typeface="Times New Roman" pitchFamily="18" charset="0"/>
              </a:rPr>
              <a:t>out. </a:t>
            </a:r>
            <a:endParaRPr lang="en-US" sz="3000" dirty="0">
              <a:cs typeface="Times New Roman" pitchFamily="18" charset="0"/>
            </a:endParaRPr>
          </a:p>
          <a:p>
            <a:pPr marL="0" indent="0" algn="just">
              <a:buNone/>
            </a:pPr>
            <a:r>
              <a:rPr lang="en-US" sz="3000" dirty="0" smtClean="0">
                <a:cs typeface="Times New Roman" pitchFamily="18" charset="0"/>
              </a:rPr>
              <a:t>4. </a:t>
            </a:r>
            <a:r>
              <a:rPr lang="en-US" sz="3000" b="1" dirty="0" smtClean="0">
                <a:cs typeface="Times New Roman" pitchFamily="18" charset="0"/>
              </a:rPr>
              <a:t>to </a:t>
            </a:r>
            <a:r>
              <a:rPr lang="en-US" sz="3000" b="1" dirty="0">
                <a:cs typeface="Times New Roman" pitchFamily="18" charset="0"/>
              </a:rPr>
              <a:t>approve specifications</a:t>
            </a:r>
            <a:r>
              <a:rPr lang="en-US" sz="3000" dirty="0">
                <a:cs typeface="Times New Roman" pitchFamily="18" charset="0"/>
              </a:rPr>
              <a:t>, sampling instructions, test methods and other Quality Control </a:t>
            </a:r>
            <a:r>
              <a:rPr lang="en-US" sz="3000" dirty="0" smtClean="0">
                <a:cs typeface="Times New Roman" pitchFamily="18" charset="0"/>
              </a:rPr>
              <a:t>procedures.</a:t>
            </a:r>
            <a:endParaRPr lang="en-US" sz="3000" dirty="0">
              <a:cs typeface="Times New Roman" pitchFamily="18" charset="0"/>
            </a:endParaRPr>
          </a:p>
          <a:p>
            <a:pPr marL="0" indent="0" algn="just">
              <a:buNone/>
            </a:pPr>
            <a:r>
              <a:rPr lang="en-US" sz="3000" dirty="0" smtClean="0">
                <a:cs typeface="Times New Roman" pitchFamily="18" charset="0"/>
              </a:rPr>
              <a:t>5. </a:t>
            </a:r>
            <a:r>
              <a:rPr lang="en-US" sz="3000" b="1" dirty="0" smtClean="0">
                <a:cs typeface="Times New Roman" pitchFamily="18" charset="0"/>
              </a:rPr>
              <a:t>to </a:t>
            </a:r>
            <a:r>
              <a:rPr lang="en-US" sz="3000" b="1" dirty="0">
                <a:cs typeface="Times New Roman" pitchFamily="18" charset="0"/>
              </a:rPr>
              <a:t>approve and monitor </a:t>
            </a:r>
            <a:r>
              <a:rPr lang="en-US" sz="3000" dirty="0">
                <a:cs typeface="Times New Roman" pitchFamily="18" charset="0"/>
              </a:rPr>
              <a:t>any contract </a:t>
            </a:r>
            <a:r>
              <a:rPr lang="en-US" sz="3000" dirty="0" smtClean="0">
                <a:cs typeface="Times New Roman" pitchFamily="18" charset="0"/>
              </a:rPr>
              <a:t>analysts.</a:t>
            </a:r>
            <a:endParaRPr lang="en-US" sz="3000" dirty="0">
              <a:cs typeface="Times New Roman" pitchFamily="18" charset="0"/>
            </a:endParaRPr>
          </a:p>
        </p:txBody>
      </p:sp>
      <p:sp>
        <p:nvSpPr>
          <p:cNvPr id="2" name="Title 1"/>
          <p:cNvSpPr>
            <a:spLocks noGrp="1"/>
          </p:cNvSpPr>
          <p:nvPr>
            <p:ph type="title"/>
          </p:nvPr>
        </p:nvSpPr>
        <p:spPr/>
        <p:txBody>
          <a:bodyPr>
            <a:noAutofit/>
          </a:bodyPr>
          <a:lstStyle/>
          <a:p>
            <a:r>
              <a:rPr lang="en-US" sz="3600" b="1" dirty="0" smtClean="0">
                <a:solidFill>
                  <a:srgbClr val="FF0000"/>
                </a:solidFill>
                <a:latin typeface="+mn-lt"/>
                <a:cs typeface="Times New Roman" pitchFamily="18" charset="0"/>
              </a:rPr>
              <a:t>Responsibilities of The head of the Quality Control Department  </a:t>
            </a:r>
            <a:endParaRPr lang="en-US" sz="3600" b="1" dirty="0">
              <a:solidFill>
                <a:srgbClr val="FF0000"/>
              </a:solidFill>
              <a:latin typeface="+mn-lt"/>
              <a:cs typeface="Times New Roman" pitchFamily="18" charset="0"/>
            </a:endParaRPr>
          </a:p>
        </p:txBody>
      </p:sp>
      <p:sp>
        <p:nvSpPr>
          <p:cNvPr id="4" name="Slide Number Placeholder 3"/>
          <p:cNvSpPr>
            <a:spLocks noGrp="1"/>
          </p:cNvSpPr>
          <p:nvPr>
            <p:ph type="sldNum" sz="quarter" idx="12"/>
          </p:nvPr>
        </p:nvSpPr>
        <p:spPr/>
        <p:txBody>
          <a:bodyPr/>
          <a:lstStyle/>
          <a:p>
            <a:fld id="{F3AB2667-EFC0-4FCF-8A0A-8405D69E09A2}" type="slidenum">
              <a:rPr lang="en-US" smtClean="0"/>
              <a:pPr/>
              <a:t>11</a:t>
            </a:fld>
            <a:endParaRPr lang="en-US"/>
          </a:p>
        </p:txBody>
      </p:sp>
    </p:spTree>
    <p:extLst>
      <p:ext uri="{BB962C8B-B14F-4D97-AF65-F5344CB8AC3E}">
        <p14:creationId xmlns:p14="http://schemas.microsoft.com/office/powerpoint/2010/main" val="3121005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cs typeface="Times New Roman" pitchFamily="18" charset="0"/>
              </a:rPr>
              <a:t>6. </a:t>
            </a:r>
            <a:r>
              <a:rPr lang="en-US" u="sng" dirty="0" smtClean="0">
                <a:cs typeface="Times New Roman" pitchFamily="18" charset="0"/>
              </a:rPr>
              <a:t>to </a:t>
            </a:r>
            <a:r>
              <a:rPr lang="en-US" u="sng" dirty="0">
                <a:cs typeface="Times New Roman" pitchFamily="18" charset="0"/>
              </a:rPr>
              <a:t>check the maintenance </a:t>
            </a:r>
            <a:r>
              <a:rPr lang="en-US" dirty="0">
                <a:cs typeface="Times New Roman" pitchFamily="18" charset="0"/>
              </a:rPr>
              <a:t>of his department, premises and equipment; </a:t>
            </a:r>
          </a:p>
          <a:p>
            <a:pPr marL="0" indent="0" algn="just">
              <a:buNone/>
            </a:pPr>
            <a:r>
              <a:rPr lang="en-US" dirty="0" smtClean="0">
                <a:cs typeface="Times New Roman" pitchFamily="18" charset="0"/>
              </a:rPr>
              <a:t>7. </a:t>
            </a:r>
            <a:r>
              <a:rPr lang="en-US" u="sng" dirty="0" smtClean="0">
                <a:cs typeface="Times New Roman" pitchFamily="18" charset="0"/>
              </a:rPr>
              <a:t>to </a:t>
            </a:r>
            <a:r>
              <a:rPr lang="en-US" u="sng" dirty="0">
                <a:cs typeface="Times New Roman" pitchFamily="18" charset="0"/>
              </a:rPr>
              <a:t>ensure that the appropriate validations </a:t>
            </a:r>
            <a:r>
              <a:rPr lang="en-US" dirty="0">
                <a:cs typeface="Times New Roman" pitchFamily="18" charset="0"/>
              </a:rPr>
              <a:t>are </a:t>
            </a:r>
            <a:r>
              <a:rPr lang="en-US" dirty="0" smtClean="0">
                <a:cs typeface="Times New Roman" pitchFamily="18" charset="0"/>
              </a:rPr>
              <a:t>done. </a:t>
            </a:r>
            <a:endParaRPr lang="en-US" dirty="0">
              <a:cs typeface="Times New Roman" pitchFamily="18" charset="0"/>
            </a:endParaRPr>
          </a:p>
          <a:p>
            <a:pPr marL="0" indent="0" algn="just">
              <a:buNone/>
            </a:pPr>
            <a:r>
              <a:rPr lang="en-US" dirty="0" smtClean="0">
                <a:cs typeface="Times New Roman" pitchFamily="18" charset="0"/>
              </a:rPr>
              <a:t>8. </a:t>
            </a:r>
            <a:r>
              <a:rPr lang="en-US" u="sng" dirty="0" smtClean="0">
                <a:cs typeface="Times New Roman" pitchFamily="18" charset="0"/>
              </a:rPr>
              <a:t>to </a:t>
            </a:r>
            <a:r>
              <a:rPr lang="en-US" u="sng" dirty="0">
                <a:cs typeface="Times New Roman" pitchFamily="18" charset="0"/>
              </a:rPr>
              <a:t>ensure that the required initial and continuing training </a:t>
            </a:r>
            <a:r>
              <a:rPr lang="en-US" dirty="0">
                <a:cs typeface="Times New Roman" pitchFamily="18" charset="0"/>
              </a:rPr>
              <a:t>of his department personnel is carried out and adapted according to need.</a:t>
            </a:r>
          </a:p>
        </p:txBody>
      </p:sp>
      <p:sp>
        <p:nvSpPr>
          <p:cNvPr id="4" name="Title 1"/>
          <p:cNvSpPr>
            <a:spLocks noGrp="1"/>
          </p:cNvSpPr>
          <p:nvPr>
            <p:ph type="title"/>
          </p:nvPr>
        </p:nvSpPr>
        <p:spPr/>
        <p:txBody>
          <a:bodyPr>
            <a:noAutofit/>
          </a:bodyPr>
          <a:lstStyle/>
          <a:p>
            <a:r>
              <a:rPr lang="en-US" sz="3600" b="1" dirty="0" smtClean="0">
                <a:solidFill>
                  <a:srgbClr val="FF0000"/>
                </a:solidFill>
                <a:latin typeface="+mn-lt"/>
                <a:cs typeface="Times New Roman" pitchFamily="18" charset="0"/>
              </a:rPr>
              <a:t>Responsibilities of The head of the Quality Control Department  (cont.)</a:t>
            </a:r>
            <a:endParaRPr lang="en-US" sz="3600" b="1" dirty="0">
              <a:solidFill>
                <a:srgbClr val="FF0000"/>
              </a:solidFill>
              <a:latin typeface="+mn-lt"/>
              <a:cs typeface="Times New Roman" pitchFamily="18" charset="0"/>
            </a:endParaRPr>
          </a:p>
        </p:txBody>
      </p:sp>
      <p:sp>
        <p:nvSpPr>
          <p:cNvPr id="2" name="Slide Number Placeholder 1"/>
          <p:cNvSpPr>
            <a:spLocks noGrp="1"/>
          </p:cNvSpPr>
          <p:nvPr>
            <p:ph type="sldNum" sz="quarter" idx="12"/>
          </p:nvPr>
        </p:nvSpPr>
        <p:spPr/>
        <p:txBody>
          <a:bodyPr/>
          <a:lstStyle/>
          <a:p>
            <a:fld id="{F3AB2667-EFC0-4FCF-8A0A-8405D69E09A2}" type="slidenum">
              <a:rPr lang="en-US" smtClean="0"/>
              <a:pPr/>
              <a:t>12</a:t>
            </a:fld>
            <a:endParaRPr lang="en-US"/>
          </a:p>
        </p:txBody>
      </p:sp>
    </p:spTree>
    <p:extLst>
      <p:ext uri="{BB962C8B-B14F-4D97-AF65-F5344CB8AC3E}">
        <p14:creationId xmlns:p14="http://schemas.microsoft.com/office/powerpoint/2010/main" val="414087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324600"/>
          </a:xfrm>
        </p:spPr>
        <p:txBody>
          <a:bodyPr>
            <a:noAutofit/>
          </a:bodyPr>
          <a:lstStyle/>
          <a:p>
            <a:pPr lvl="0" algn="just"/>
            <a:r>
              <a:rPr lang="en-US" sz="2800" b="1" dirty="0" smtClean="0">
                <a:solidFill>
                  <a:srgbClr val="00B050"/>
                </a:solidFill>
                <a:cs typeface="Times New Roman" pitchFamily="18" charset="0"/>
              </a:rPr>
              <a:t>It includes:</a:t>
            </a:r>
          </a:p>
          <a:p>
            <a:pPr lvl="1" algn="just"/>
            <a:r>
              <a:rPr lang="en-US" b="1" dirty="0" smtClean="0">
                <a:solidFill>
                  <a:srgbClr val="00B050"/>
                </a:solidFill>
                <a:cs typeface="Times New Roman" pitchFamily="18" charset="0"/>
              </a:rPr>
              <a:t> </a:t>
            </a:r>
            <a:r>
              <a:rPr lang="en-US" b="1" dirty="0">
                <a:cs typeface="Times New Roman" pitchFamily="18" charset="0"/>
              </a:rPr>
              <a:t>a history of </a:t>
            </a:r>
            <a:r>
              <a:rPr lang="en-US" b="1" dirty="0" smtClean="0">
                <a:cs typeface="Times New Roman" pitchFamily="18" charset="0"/>
              </a:rPr>
              <a:t>CGMP</a:t>
            </a:r>
            <a:r>
              <a:rPr lang="en-US" b="1" dirty="0">
                <a:cs typeface="Times New Roman" pitchFamily="18" charset="0"/>
              </a:rPr>
              <a:t>, </a:t>
            </a:r>
            <a:endParaRPr lang="en-US" b="1" dirty="0" smtClean="0">
              <a:cs typeface="Times New Roman" pitchFamily="18" charset="0"/>
            </a:endParaRPr>
          </a:p>
          <a:p>
            <a:pPr lvl="1" algn="just"/>
            <a:r>
              <a:rPr lang="en-US" b="1" dirty="0" smtClean="0">
                <a:cs typeface="Times New Roman" pitchFamily="18" charset="0"/>
              </a:rPr>
              <a:t>its </a:t>
            </a:r>
            <a:r>
              <a:rPr lang="en-US" b="1" dirty="0">
                <a:cs typeface="Times New Roman" pitchFamily="18" charset="0"/>
              </a:rPr>
              <a:t>purpose, </a:t>
            </a:r>
            <a:endParaRPr lang="en-US" b="1" dirty="0" smtClean="0">
              <a:cs typeface="Times New Roman" pitchFamily="18" charset="0"/>
            </a:endParaRPr>
          </a:p>
          <a:p>
            <a:pPr lvl="1" algn="just"/>
            <a:r>
              <a:rPr lang="en-US" b="1" dirty="0" smtClean="0">
                <a:cs typeface="Times New Roman" pitchFamily="18" charset="0"/>
              </a:rPr>
              <a:t>importance </a:t>
            </a:r>
            <a:r>
              <a:rPr lang="en-US" b="1" dirty="0">
                <a:cs typeface="Times New Roman" pitchFamily="18" charset="0"/>
              </a:rPr>
              <a:t>of </a:t>
            </a:r>
            <a:r>
              <a:rPr lang="en-US" b="1" dirty="0" smtClean="0">
                <a:cs typeface="Times New Roman" pitchFamily="18" charset="0"/>
              </a:rPr>
              <a:t>CGMP </a:t>
            </a:r>
            <a:r>
              <a:rPr lang="en-US" b="1" dirty="0">
                <a:cs typeface="Times New Roman" pitchFamily="18" charset="0"/>
              </a:rPr>
              <a:t>in drug manufacturing</a:t>
            </a:r>
            <a:r>
              <a:rPr lang="en-US" b="1" dirty="0" smtClean="0">
                <a:cs typeface="Times New Roman" pitchFamily="18" charset="0"/>
              </a:rPr>
              <a:t>,</a:t>
            </a:r>
          </a:p>
          <a:p>
            <a:pPr lvl="1" algn="just"/>
            <a:r>
              <a:rPr lang="en-US" b="1" dirty="0" smtClean="0">
                <a:cs typeface="Times New Roman" pitchFamily="18" charset="0"/>
              </a:rPr>
              <a:t> </a:t>
            </a:r>
            <a:r>
              <a:rPr lang="en-US" b="1" dirty="0">
                <a:cs typeface="Times New Roman" pitchFamily="18" charset="0"/>
              </a:rPr>
              <a:t>FDA’s role in enforcing </a:t>
            </a:r>
            <a:r>
              <a:rPr lang="en-US" b="1" dirty="0" smtClean="0">
                <a:cs typeface="Times New Roman" pitchFamily="18" charset="0"/>
              </a:rPr>
              <a:t>CGMP regulations,</a:t>
            </a:r>
          </a:p>
          <a:p>
            <a:pPr lvl="1" algn="just"/>
            <a:r>
              <a:rPr lang="en-US" b="1" dirty="0" smtClean="0">
                <a:cs typeface="Times New Roman" pitchFamily="18" charset="0"/>
              </a:rPr>
              <a:t> </a:t>
            </a:r>
            <a:r>
              <a:rPr lang="en-US" b="1" dirty="0">
                <a:cs typeface="Times New Roman" pitchFamily="18" charset="0"/>
              </a:rPr>
              <a:t>importance of the individual in understanding and complying with these regulations. </a:t>
            </a:r>
            <a:endParaRPr lang="en-US" b="1" dirty="0" smtClean="0">
              <a:cs typeface="Times New Roman" pitchFamily="18" charset="0"/>
            </a:endParaRPr>
          </a:p>
          <a:p>
            <a:pPr lvl="0" algn="just"/>
            <a:r>
              <a:rPr lang="en-US" sz="2800" b="1" dirty="0" smtClean="0">
                <a:solidFill>
                  <a:srgbClr val="00B050"/>
                </a:solidFill>
                <a:cs typeface="Times New Roman" pitchFamily="18" charset="0"/>
              </a:rPr>
              <a:t>It is for:</a:t>
            </a:r>
          </a:p>
          <a:p>
            <a:pPr lvl="1" algn="just"/>
            <a:r>
              <a:rPr lang="en-US" b="1" dirty="0" smtClean="0">
                <a:cs typeface="Times New Roman" pitchFamily="18" charset="0"/>
              </a:rPr>
              <a:t> </a:t>
            </a:r>
            <a:r>
              <a:rPr lang="en-US" b="1" dirty="0">
                <a:cs typeface="Times New Roman" pitchFamily="18" charset="0"/>
              </a:rPr>
              <a:t>new employees who are not familiar with </a:t>
            </a:r>
            <a:r>
              <a:rPr lang="en-US" b="1" dirty="0" smtClean="0">
                <a:cs typeface="Times New Roman" pitchFamily="18" charset="0"/>
              </a:rPr>
              <a:t>CGMP</a:t>
            </a:r>
            <a:r>
              <a:rPr lang="en-US" b="1" dirty="0">
                <a:cs typeface="Times New Roman" pitchFamily="18" charset="0"/>
              </a:rPr>
              <a:t>. </a:t>
            </a:r>
            <a:endParaRPr lang="en-US" b="1" dirty="0" smtClean="0">
              <a:cs typeface="Times New Roman" pitchFamily="18" charset="0"/>
            </a:endParaRPr>
          </a:p>
          <a:p>
            <a:pPr lvl="1" algn="just"/>
            <a:r>
              <a:rPr lang="en-US" b="1" dirty="0" smtClean="0">
                <a:cs typeface="Times New Roman" pitchFamily="18" charset="0"/>
              </a:rPr>
              <a:t>all </a:t>
            </a:r>
            <a:r>
              <a:rPr lang="en-US" b="1" dirty="0">
                <a:cs typeface="Times New Roman" pitchFamily="18" charset="0"/>
              </a:rPr>
              <a:t>employees periodically as a “refresher “course to keep all employees familiar with basic concepts of </a:t>
            </a:r>
            <a:r>
              <a:rPr lang="en-US" b="1" dirty="0" smtClean="0">
                <a:cs typeface="Times New Roman" pitchFamily="18" charset="0"/>
              </a:rPr>
              <a:t>CGMP </a:t>
            </a:r>
            <a:r>
              <a:rPr lang="en-US" b="1" dirty="0">
                <a:cs typeface="Times New Roman" pitchFamily="18" charset="0"/>
              </a:rPr>
              <a:t>regulations</a:t>
            </a:r>
            <a:r>
              <a:rPr lang="en-US" b="1" dirty="0" smtClean="0">
                <a:cs typeface="Times New Roman" pitchFamily="18" charset="0"/>
              </a:rPr>
              <a:t>.</a:t>
            </a:r>
          </a:p>
          <a:p>
            <a:pPr lvl="0" algn="just"/>
            <a:r>
              <a:rPr lang="en-US" sz="2800" b="1" dirty="0" smtClean="0">
                <a:cs typeface="Times New Roman" pitchFamily="18" charset="0"/>
              </a:rPr>
              <a:t> </a:t>
            </a:r>
            <a:r>
              <a:rPr lang="en-US" sz="2800" b="1" dirty="0" smtClean="0">
                <a:solidFill>
                  <a:srgbClr val="00B050"/>
                </a:solidFill>
                <a:cs typeface="Times New Roman" pitchFamily="18" charset="0"/>
              </a:rPr>
              <a:t>It must </a:t>
            </a:r>
            <a:r>
              <a:rPr lang="en-US" sz="2800" b="1" dirty="0">
                <a:solidFill>
                  <a:srgbClr val="00B050"/>
                </a:solidFill>
                <a:cs typeface="Times New Roman" pitchFamily="18" charset="0"/>
              </a:rPr>
              <a:t>be conducted </a:t>
            </a:r>
            <a:r>
              <a:rPr lang="en-US" sz="2800" b="1" dirty="0" smtClean="0">
                <a:solidFill>
                  <a:srgbClr val="00B050"/>
                </a:solidFill>
                <a:cs typeface="Times New Roman" pitchFamily="18" charset="0"/>
              </a:rPr>
              <a:t>by: </a:t>
            </a:r>
            <a:r>
              <a:rPr lang="en-US" sz="2800" b="1" dirty="0" smtClean="0">
                <a:cs typeface="Times New Roman" pitchFamily="18" charset="0"/>
              </a:rPr>
              <a:t>qualified individuals.</a:t>
            </a:r>
            <a:endParaRPr lang="en-US" sz="2800" b="1" dirty="0">
              <a:cs typeface="Times New Roman" pitchFamily="18" charset="0"/>
            </a:endParaRPr>
          </a:p>
          <a:p>
            <a:pPr marL="0" indent="0">
              <a:buNone/>
            </a:pPr>
            <a:endParaRPr lang="en-US" sz="2800" b="1" dirty="0"/>
          </a:p>
        </p:txBody>
      </p:sp>
      <p:sp>
        <p:nvSpPr>
          <p:cNvPr id="2" name="Title 1"/>
          <p:cNvSpPr>
            <a:spLocks noGrp="1"/>
          </p:cNvSpPr>
          <p:nvPr>
            <p:ph type="title"/>
          </p:nvPr>
        </p:nvSpPr>
        <p:spPr>
          <a:xfrm>
            <a:off x="457200" y="0"/>
            <a:ext cx="8229600" cy="563562"/>
          </a:xfrm>
        </p:spPr>
        <p:txBody>
          <a:bodyPr>
            <a:noAutofit/>
          </a:bodyPr>
          <a:lstStyle/>
          <a:p>
            <a:r>
              <a:rPr lang="en-US" sz="3200" b="1" dirty="0">
                <a:solidFill>
                  <a:srgbClr val="FF0000"/>
                </a:solidFill>
                <a:latin typeface="+mn-lt"/>
                <a:cs typeface="Times New Roman" pitchFamily="18" charset="0"/>
              </a:rPr>
              <a:t>General </a:t>
            </a:r>
            <a:r>
              <a:rPr lang="en-US" sz="3200" b="1" dirty="0" smtClean="0">
                <a:solidFill>
                  <a:srgbClr val="FF0000"/>
                </a:solidFill>
                <a:latin typeface="+mn-lt"/>
                <a:cs typeface="Times New Roman" pitchFamily="18" charset="0"/>
              </a:rPr>
              <a:t>CGMP </a:t>
            </a:r>
            <a:r>
              <a:rPr lang="en-US" sz="3200" b="1" dirty="0">
                <a:solidFill>
                  <a:srgbClr val="FF0000"/>
                </a:solidFill>
                <a:latin typeface="+mn-lt"/>
                <a:cs typeface="Times New Roman" pitchFamily="18" charset="0"/>
              </a:rPr>
              <a:t>Training </a:t>
            </a:r>
            <a:endParaRPr lang="en-US" sz="3200" dirty="0">
              <a:latin typeface="+mn-lt"/>
              <a:cs typeface="Times New Roman" pitchFamily="18" charset="0"/>
            </a:endParaRPr>
          </a:p>
        </p:txBody>
      </p:sp>
      <p:pic>
        <p:nvPicPr>
          <p:cNvPr id="3074" name="Picture 2" descr="http://blog.smartdogservices.com/wp-content/uploads/2013/06/train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3992" y="27699"/>
            <a:ext cx="2538412" cy="190500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F3AB2667-EFC0-4FCF-8A0A-8405D69E09A2}" type="slidenum">
              <a:rPr lang="en-US" smtClean="0"/>
              <a:pPr/>
              <a:t>13</a:t>
            </a:fld>
            <a:endParaRPr lang="en-US"/>
          </a:p>
        </p:txBody>
      </p:sp>
    </p:spTree>
    <p:extLst>
      <p:ext uri="{BB962C8B-B14F-4D97-AF65-F5344CB8AC3E}">
        <p14:creationId xmlns:p14="http://schemas.microsoft.com/office/powerpoint/2010/main" val="2631213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609600"/>
            <a:ext cx="9136117" cy="5943600"/>
          </a:xfrm>
        </p:spPr>
        <p:txBody>
          <a:bodyPr>
            <a:noAutofit/>
          </a:bodyPr>
          <a:lstStyle/>
          <a:p>
            <a:pPr lvl="0" algn="just"/>
            <a:r>
              <a:rPr lang="en-US" sz="2800" dirty="0" smtClean="0">
                <a:cs typeface="Times New Roman" pitchFamily="18" charset="0"/>
              </a:rPr>
              <a:t>It is training provided to enable an individual to perform </a:t>
            </a:r>
            <a:r>
              <a:rPr lang="en-US" sz="2800" u="sng" dirty="0" smtClean="0">
                <a:cs typeface="Times New Roman" pitchFamily="18" charset="0"/>
              </a:rPr>
              <a:t>the functions to which they are assigned</a:t>
            </a:r>
            <a:r>
              <a:rPr lang="en-US" sz="2800" dirty="0" smtClean="0">
                <a:cs typeface="Times New Roman" pitchFamily="18" charset="0"/>
              </a:rPr>
              <a:t>.</a:t>
            </a:r>
          </a:p>
          <a:p>
            <a:pPr algn="just"/>
            <a:r>
              <a:rPr lang="en-US" sz="2800" b="1" dirty="0" smtClean="0">
                <a:solidFill>
                  <a:srgbClr val="00B050"/>
                </a:solidFill>
                <a:cs typeface="Times New Roman" pitchFamily="18" charset="0"/>
              </a:rPr>
              <a:t>It involves:</a:t>
            </a:r>
          </a:p>
          <a:p>
            <a:pPr lvl="1" algn="just"/>
            <a:r>
              <a:rPr lang="en-US" dirty="0" smtClean="0">
                <a:cs typeface="Times New Roman" pitchFamily="18" charset="0"/>
              </a:rPr>
              <a:t> having the individual observe the functions being performed, </a:t>
            </a:r>
          </a:p>
          <a:p>
            <a:pPr lvl="1" algn="just"/>
            <a:r>
              <a:rPr lang="en-US" dirty="0" smtClean="0">
                <a:cs typeface="Times New Roman" pitchFamily="18" charset="0"/>
              </a:rPr>
              <a:t>reading the written procedures related to the functions,</a:t>
            </a:r>
          </a:p>
          <a:p>
            <a:pPr lvl="1" algn="just"/>
            <a:r>
              <a:rPr lang="en-US" dirty="0" smtClean="0">
                <a:cs typeface="Times New Roman" pitchFamily="18" charset="0"/>
              </a:rPr>
              <a:t>assigning a trainer to explain the functions, how to do them, </a:t>
            </a:r>
          </a:p>
          <a:p>
            <a:pPr lvl="1" algn="just"/>
            <a:r>
              <a:rPr lang="en-US" dirty="0" smtClean="0">
                <a:cs typeface="Times New Roman" pitchFamily="18" charset="0"/>
              </a:rPr>
              <a:t>and observing and documenting the trainee’s ability to accurately perform them.</a:t>
            </a:r>
            <a:endParaRPr lang="en-US" dirty="0">
              <a:cs typeface="Times New Roman" pitchFamily="18" charset="0"/>
            </a:endParaRPr>
          </a:p>
        </p:txBody>
      </p:sp>
      <p:sp>
        <p:nvSpPr>
          <p:cNvPr id="2" name="Title 1"/>
          <p:cNvSpPr>
            <a:spLocks noGrp="1"/>
          </p:cNvSpPr>
          <p:nvPr>
            <p:ph type="title"/>
          </p:nvPr>
        </p:nvSpPr>
        <p:spPr>
          <a:xfrm>
            <a:off x="457200" y="28903"/>
            <a:ext cx="8229600" cy="715962"/>
          </a:xfrm>
          <a:ln>
            <a:noFill/>
          </a:ln>
        </p:spPr>
        <p:txBody>
          <a:bodyPr>
            <a:normAutofit/>
          </a:bodyPr>
          <a:lstStyle/>
          <a:p>
            <a:r>
              <a:rPr lang="en-US" sz="3200" b="1" dirty="0">
                <a:solidFill>
                  <a:srgbClr val="FF0000"/>
                </a:solidFill>
                <a:latin typeface="+mn-lt"/>
                <a:cs typeface="Times New Roman" pitchFamily="18" charset="0"/>
              </a:rPr>
              <a:t>Specific </a:t>
            </a:r>
            <a:r>
              <a:rPr lang="en-US" sz="3200" b="1" dirty="0" smtClean="0">
                <a:solidFill>
                  <a:srgbClr val="FF0000"/>
                </a:solidFill>
                <a:latin typeface="+mn-lt"/>
                <a:cs typeface="Times New Roman" pitchFamily="18" charset="0"/>
              </a:rPr>
              <a:t>CGMP </a:t>
            </a:r>
            <a:r>
              <a:rPr lang="en-US" sz="3200" b="1" dirty="0">
                <a:solidFill>
                  <a:srgbClr val="FF0000"/>
                </a:solidFill>
                <a:latin typeface="+mn-lt"/>
                <a:cs typeface="Times New Roman" pitchFamily="18" charset="0"/>
              </a:rPr>
              <a:t>Training </a:t>
            </a:r>
            <a:endParaRPr lang="en-US" sz="3200" dirty="0">
              <a:solidFill>
                <a:srgbClr val="FF0000"/>
              </a:solidFill>
              <a:latin typeface="+mn-lt"/>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257800"/>
            <a:ext cx="2154621" cy="141372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400" y="5307803"/>
            <a:ext cx="1821656" cy="13716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48400" y="4993017"/>
            <a:ext cx="2171700" cy="1964871"/>
          </a:xfrm>
          <a:prstGeom prst="rect">
            <a:avLst/>
          </a:prstGeom>
        </p:spPr>
      </p:pic>
      <p:sp>
        <p:nvSpPr>
          <p:cNvPr id="4" name="Slide Number Placeholder 3"/>
          <p:cNvSpPr>
            <a:spLocks noGrp="1"/>
          </p:cNvSpPr>
          <p:nvPr>
            <p:ph type="sldNum" sz="quarter" idx="12"/>
          </p:nvPr>
        </p:nvSpPr>
        <p:spPr/>
        <p:txBody>
          <a:bodyPr/>
          <a:lstStyle/>
          <a:p>
            <a:fld id="{F3AB2667-EFC0-4FCF-8A0A-8405D69E09A2}" type="slidenum">
              <a:rPr lang="en-US" smtClean="0"/>
              <a:pPr/>
              <a:t>14</a:t>
            </a:fld>
            <a:endParaRPr lang="en-US"/>
          </a:p>
        </p:txBody>
      </p:sp>
    </p:spTree>
    <p:extLst>
      <p:ext uri="{BB962C8B-B14F-4D97-AF65-F5344CB8AC3E}">
        <p14:creationId xmlns:p14="http://schemas.microsoft.com/office/powerpoint/2010/main" val="781716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Autofit/>
          </a:bodyPr>
          <a:lstStyle/>
          <a:p>
            <a:pPr algn="just">
              <a:buNone/>
            </a:pPr>
            <a:r>
              <a:rPr lang="en-US" sz="2800" dirty="0" smtClean="0">
                <a:cs typeface="Times New Roman" pitchFamily="18" charset="0"/>
              </a:rPr>
              <a:t> </a:t>
            </a:r>
            <a:r>
              <a:rPr lang="en-US" sz="2800" b="1" u="sng" dirty="0" smtClean="0">
                <a:solidFill>
                  <a:srgbClr val="00B050"/>
                </a:solidFill>
                <a:cs typeface="Times New Roman" pitchFamily="18" charset="0"/>
              </a:rPr>
              <a:t>For example, </a:t>
            </a:r>
          </a:p>
          <a:p>
            <a:pPr algn="just">
              <a:buNone/>
            </a:pPr>
            <a:r>
              <a:rPr lang="en-US" sz="2800" b="1" dirty="0" smtClean="0">
                <a:solidFill>
                  <a:schemeClr val="tx2"/>
                </a:solidFill>
                <a:cs typeface="Times New Roman" pitchFamily="18" charset="0"/>
              </a:rPr>
              <a:t>if the function is </a:t>
            </a:r>
            <a:r>
              <a:rPr lang="en-US" sz="2800" b="1" u="sng" dirty="0" smtClean="0">
                <a:solidFill>
                  <a:schemeClr val="tx2"/>
                </a:solidFill>
                <a:cs typeface="Times New Roman" pitchFamily="18" charset="0"/>
              </a:rPr>
              <a:t>batch record review</a:t>
            </a:r>
            <a:r>
              <a:rPr lang="en-US" sz="2800" b="1" dirty="0" smtClean="0">
                <a:solidFill>
                  <a:schemeClr val="tx2"/>
                </a:solidFill>
                <a:cs typeface="Times New Roman" pitchFamily="18" charset="0"/>
              </a:rPr>
              <a:t>, </a:t>
            </a:r>
          </a:p>
          <a:p>
            <a:pPr marL="514350" indent="-514350" algn="just">
              <a:buFont typeface="+mj-lt"/>
              <a:buAutoNum type="arabicPeriod"/>
            </a:pPr>
            <a:r>
              <a:rPr lang="en-US" sz="2800" dirty="0">
                <a:cs typeface="Times New Roman" pitchFamily="18" charset="0"/>
              </a:rPr>
              <a:t>A</a:t>
            </a:r>
            <a:r>
              <a:rPr lang="en-US" sz="2800" dirty="0" smtClean="0">
                <a:cs typeface="Times New Roman" pitchFamily="18" charset="0"/>
              </a:rPr>
              <a:t> trainer would be assigned. </a:t>
            </a:r>
          </a:p>
          <a:p>
            <a:pPr marL="514350" indent="-514350" algn="just">
              <a:buFont typeface="+mj-lt"/>
              <a:buAutoNum type="arabicPeriod"/>
            </a:pPr>
            <a:r>
              <a:rPr lang="en-US" sz="2800" dirty="0">
                <a:cs typeface="Times New Roman" pitchFamily="18" charset="0"/>
              </a:rPr>
              <a:t>T</a:t>
            </a:r>
            <a:r>
              <a:rPr lang="en-US" sz="2800" dirty="0" smtClean="0">
                <a:cs typeface="Times New Roman" pitchFamily="18" charset="0"/>
              </a:rPr>
              <a:t>he trainee observe a review being done. </a:t>
            </a:r>
          </a:p>
          <a:p>
            <a:pPr marL="514350" indent="-514350" algn="just">
              <a:buFont typeface="+mj-lt"/>
              <a:buAutoNum type="arabicPeriod"/>
            </a:pPr>
            <a:r>
              <a:rPr lang="en-US" sz="2800" dirty="0" smtClean="0">
                <a:cs typeface="Times New Roman" pitchFamily="18" charset="0"/>
              </a:rPr>
              <a:t>The trainee would be required to read all procedures applicable to batch record review</a:t>
            </a:r>
            <a:r>
              <a:rPr lang="en-US" sz="2800" dirty="0">
                <a:cs typeface="Times New Roman" pitchFamily="18" charset="0"/>
              </a:rPr>
              <a:t>.</a:t>
            </a:r>
            <a:endParaRPr lang="en-US" sz="2800" dirty="0" smtClean="0">
              <a:cs typeface="Times New Roman" pitchFamily="18" charset="0"/>
            </a:endParaRPr>
          </a:p>
          <a:p>
            <a:pPr marL="514350" indent="-514350" algn="just">
              <a:buFont typeface="+mj-lt"/>
              <a:buAutoNum type="arabicPeriod"/>
            </a:pPr>
            <a:r>
              <a:rPr lang="en-US" sz="2800" dirty="0">
                <a:cs typeface="Times New Roman" pitchFamily="18" charset="0"/>
              </a:rPr>
              <a:t>The trainee </a:t>
            </a:r>
            <a:r>
              <a:rPr lang="en-US" sz="2800" dirty="0" smtClean="0">
                <a:cs typeface="Times New Roman" pitchFamily="18" charset="0"/>
              </a:rPr>
              <a:t>conduct a batch record review under the supervision of the trainer. </a:t>
            </a:r>
          </a:p>
          <a:p>
            <a:pPr marL="514350" indent="-514350" algn="just">
              <a:buFont typeface="+mj-lt"/>
              <a:buAutoNum type="arabicPeriod"/>
            </a:pPr>
            <a:r>
              <a:rPr lang="en-US" sz="2800" dirty="0" smtClean="0">
                <a:cs typeface="Times New Roman" pitchFamily="18" charset="0"/>
              </a:rPr>
              <a:t>When the trainer believes that the trainee is proficient in batch record review, the trainee is “released,” and allowed to conduct batch record reviews under the same supervision as others doing such reviews. </a:t>
            </a:r>
          </a:p>
          <a:p>
            <a:pPr algn="just">
              <a:buNone/>
            </a:pPr>
            <a:r>
              <a:rPr lang="en-US" sz="2800" b="1" dirty="0" smtClean="0">
                <a:cs typeface="Times New Roman" pitchFamily="18" charset="0"/>
              </a:rPr>
              <a:t> </a:t>
            </a:r>
          </a:p>
          <a:p>
            <a:pPr>
              <a:buNone/>
            </a:pPr>
            <a:r>
              <a:rPr lang="en-US" sz="2800" b="1" dirty="0" smtClean="0"/>
              <a:t> </a:t>
            </a:r>
          </a:p>
          <a:p>
            <a:endParaRPr lang="en-US" sz="2800" dirty="0"/>
          </a:p>
        </p:txBody>
      </p:sp>
      <p:sp>
        <p:nvSpPr>
          <p:cNvPr id="2" name="Slide Number Placeholder 1"/>
          <p:cNvSpPr>
            <a:spLocks noGrp="1"/>
          </p:cNvSpPr>
          <p:nvPr>
            <p:ph type="sldNum" sz="quarter" idx="12"/>
          </p:nvPr>
        </p:nvSpPr>
        <p:spPr/>
        <p:txBody>
          <a:bodyPr/>
          <a:lstStyle/>
          <a:p>
            <a:fld id="{F3AB2667-EFC0-4FCF-8A0A-8405D69E09A2}" type="slidenum">
              <a:rPr lang="en-US" smtClean="0"/>
              <a:pPr/>
              <a:t>15</a:t>
            </a:fld>
            <a:endParaRPr lang="en-US"/>
          </a:p>
        </p:txBody>
      </p:sp>
    </p:spTree>
    <p:extLst>
      <p:ext uri="{BB962C8B-B14F-4D97-AF65-F5344CB8AC3E}">
        <p14:creationId xmlns:p14="http://schemas.microsoft.com/office/powerpoint/2010/main" val="36524411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943600"/>
          </a:xfrm>
        </p:spPr>
        <p:txBody>
          <a:bodyPr>
            <a:noAutofit/>
          </a:bodyPr>
          <a:lstStyle/>
          <a:p>
            <a:pPr lvl="0" algn="just"/>
            <a:endParaRPr lang="en-US" sz="2800" b="1" dirty="0" smtClean="0">
              <a:solidFill>
                <a:srgbClr val="00B050"/>
              </a:solidFill>
              <a:cs typeface="Times New Roman" pitchFamily="18" charset="0"/>
            </a:endParaRPr>
          </a:p>
          <a:p>
            <a:pPr marL="0" lvl="0" indent="0" algn="just">
              <a:buNone/>
            </a:pPr>
            <a:endParaRPr lang="en-US" sz="2800" b="1" dirty="0" smtClean="0">
              <a:solidFill>
                <a:srgbClr val="00B050"/>
              </a:solidFill>
              <a:cs typeface="Times New Roman" pitchFamily="18" charset="0"/>
            </a:endParaRPr>
          </a:p>
          <a:p>
            <a:pPr lvl="0" algn="just"/>
            <a:r>
              <a:rPr lang="en-US" sz="2800" b="1" dirty="0" smtClean="0">
                <a:solidFill>
                  <a:srgbClr val="00B050"/>
                </a:solidFill>
                <a:cs typeface="Times New Roman" pitchFamily="18" charset="0"/>
              </a:rPr>
              <a:t>There must be accurate records documenting:</a:t>
            </a:r>
          </a:p>
          <a:p>
            <a:pPr lvl="1" algn="just"/>
            <a:r>
              <a:rPr lang="en-US" dirty="0" smtClean="0">
                <a:cs typeface="Times New Roman" pitchFamily="18" charset="0"/>
              </a:rPr>
              <a:t> </a:t>
            </a:r>
            <a:r>
              <a:rPr lang="en-US" dirty="0">
                <a:cs typeface="Times New Roman" pitchFamily="18" charset="0"/>
              </a:rPr>
              <a:t>T</a:t>
            </a:r>
            <a:r>
              <a:rPr lang="en-US" dirty="0" smtClean="0">
                <a:cs typeface="Times New Roman" pitchFamily="18" charset="0"/>
              </a:rPr>
              <a:t>he training of each individual for </a:t>
            </a:r>
            <a:r>
              <a:rPr lang="en-US" dirty="0">
                <a:cs typeface="Times New Roman" pitchFamily="18" charset="0"/>
              </a:rPr>
              <a:t>both work-related training and C</a:t>
            </a:r>
            <a:r>
              <a:rPr lang="en-US" dirty="0" smtClean="0">
                <a:cs typeface="Times New Roman" pitchFamily="18" charset="0"/>
              </a:rPr>
              <a:t>GMP </a:t>
            </a:r>
            <a:r>
              <a:rPr lang="en-US" dirty="0">
                <a:cs typeface="Times New Roman" pitchFamily="18" charset="0"/>
              </a:rPr>
              <a:t>training. </a:t>
            </a:r>
            <a:endParaRPr lang="en-US" dirty="0" smtClean="0">
              <a:cs typeface="Times New Roman" pitchFamily="18" charset="0"/>
            </a:endParaRPr>
          </a:p>
          <a:p>
            <a:pPr lvl="1" algn="just"/>
            <a:r>
              <a:rPr lang="en-US" dirty="0">
                <a:cs typeface="Times New Roman" pitchFamily="18" charset="0"/>
              </a:rPr>
              <a:t>T</a:t>
            </a:r>
            <a:r>
              <a:rPr lang="en-US" dirty="0" smtClean="0">
                <a:cs typeface="Times New Roman" pitchFamily="18" charset="0"/>
              </a:rPr>
              <a:t>he </a:t>
            </a:r>
            <a:r>
              <a:rPr lang="en-US" dirty="0">
                <a:cs typeface="Times New Roman" pitchFamily="18" charset="0"/>
              </a:rPr>
              <a:t>facility’s training program </a:t>
            </a:r>
            <a:r>
              <a:rPr lang="en-US" dirty="0" smtClean="0">
                <a:cs typeface="Times New Roman" pitchFamily="18" charset="0"/>
              </a:rPr>
              <a:t>. </a:t>
            </a:r>
          </a:p>
          <a:p>
            <a:pPr lvl="0" algn="just"/>
            <a:r>
              <a:rPr lang="en-US" sz="2800" b="1" dirty="0" smtClean="0">
                <a:solidFill>
                  <a:srgbClr val="00B050"/>
                </a:solidFill>
                <a:cs typeface="Times New Roman" pitchFamily="18" charset="0"/>
              </a:rPr>
              <a:t>This </a:t>
            </a:r>
            <a:r>
              <a:rPr lang="en-US" sz="2800" b="1" dirty="0">
                <a:solidFill>
                  <a:srgbClr val="00B050"/>
                </a:solidFill>
                <a:cs typeface="Times New Roman" pitchFamily="18" charset="0"/>
              </a:rPr>
              <a:t>would be done </a:t>
            </a:r>
            <a:r>
              <a:rPr lang="en-US" sz="2800" b="1" dirty="0" smtClean="0">
                <a:solidFill>
                  <a:srgbClr val="00B050"/>
                </a:solidFill>
                <a:cs typeface="Times New Roman" pitchFamily="18" charset="0"/>
              </a:rPr>
              <a:t>by </a:t>
            </a:r>
            <a:r>
              <a:rPr lang="en-US" sz="2800" b="1" u="sng" dirty="0" smtClean="0">
                <a:solidFill>
                  <a:srgbClr val="00B050"/>
                </a:solidFill>
                <a:cs typeface="Times New Roman" pitchFamily="18" charset="0"/>
              </a:rPr>
              <a:t>written </a:t>
            </a:r>
            <a:r>
              <a:rPr lang="en-US" sz="2800" b="1" u="sng" dirty="0">
                <a:solidFill>
                  <a:srgbClr val="00B050"/>
                </a:solidFill>
                <a:cs typeface="Times New Roman" pitchFamily="18" charset="0"/>
              </a:rPr>
              <a:t>procedures and policies</a:t>
            </a:r>
            <a:r>
              <a:rPr lang="en-US" sz="2800" b="1" dirty="0">
                <a:solidFill>
                  <a:srgbClr val="00B050"/>
                </a:solidFill>
                <a:cs typeface="Times New Roman" pitchFamily="18" charset="0"/>
              </a:rPr>
              <a:t> </a:t>
            </a:r>
            <a:r>
              <a:rPr lang="en-US" sz="2800" b="1" dirty="0" smtClean="0">
                <a:solidFill>
                  <a:srgbClr val="00B050"/>
                </a:solidFill>
                <a:cs typeface="Times New Roman" pitchFamily="18" charset="0"/>
              </a:rPr>
              <a:t>describing:</a:t>
            </a:r>
          </a:p>
          <a:p>
            <a:pPr lvl="1" algn="just"/>
            <a:r>
              <a:rPr lang="en-US" dirty="0" smtClean="0">
                <a:cs typeface="Times New Roman" pitchFamily="18" charset="0"/>
              </a:rPr>
              <a:t> </a:t>
            </a:r>
            <a:r>
              <a:rPr lang="en-US" dirty="0">
                <a:cs typeface="Times New Roman" pitchFamily="18" charset="0"/>
              </a:rPr>
              <a:t>H</a:t>
            </a:r>
            <a:r>
              <a:rPr lang="en-US" dirty="0" smtClean="0">
                <a:cs typeface="Times New Roman" pitchFamily="18" charset="0"/>
              </a:rPr>
              <a:t>ow </a:t>
            </a:r>
            <a:r>
              <a:rPr lang="en-US" dirty="0">
                <a:cs typeface="Times New Roman" pitchFamily="18" charset="0"/>
              </a:rPr>
              <a:t>training is conducted and documented. </a:t>
            </a:r>
            <a:endParaRPr lang="en-US" dirty="0" smtClean="0">
              <a:cs typeface="Times New Roman" pitchFamily="18" charset="0"/>
            </a:endParaRPr>
          </a:p>
          <a:p>
            <a:pPr lvl="1" algn="just"/>
            <a:r>
              <a:rPr lang="en-US" dirty="0">
                <a:cs typeface="Times New Roman" pitchFamily="18" charset="0"/>
              </a:rPr>
              <a:t>H</a:t>
            </a:r>
            <a:r>
              <a:rPr lang="en-US" dirty="0" smtClean="0">
                <a:cs typeface="Times New Roman" pitchFamily="18" charset="0"/>
              </a:rPr>
              <a:t>ow </a:t>
            </a:r>
            <a:r>
              <a:rPr lang="en-US" dirty="0">
                <a:cs typeface="Times New Roman" pitchFamily="18" charset="0"/>
              </a:rPr>
              <a:t>the effectiveness of training is evaluated. </a:t>
            </a:r>
            <a:endParaRPr lang="en-US" dirty="0" smtClean="0">
              <a:cs typeface="Times New Roman" pitchFamily="18" charset="0"/>
            </a:endParaRPr>
          </a:p>
          <a:p>
            <a:pPr lvl="2" algn="just"/>
            <a:r>
              <a:rPr lang="en-US" sz="2800" dirty="0" smtClean="0">
                <a:cs typeface="Times New Roman" pitchFamily="18" charset="0"/>
              </a:rPr>
              <a:t>e.g. error </a:t>
            </a:r>
            <a:r>
              <a:rPr lang="en-US" sz="2800" dirty="0">
                <a:cs typeface="Times New Roman" pitchFamily="18" charset="0"/>
              </a:rPr>
              <a:t>rates, employee evaluations and trainee input and </a:t>
            </a:r>
            <a:r>
              <a:rPr lang="en-US" sz="2800" dirty="0" smtClean="0">
                <a:cs typeface="Times New Roman" pitchFamily="18" charset="0"/>
              </a:rPr>
              <a:t>opinion. </a:t>
            </a:r>
          </a:p>
        </p:txBody>
      </p:sp>
      <p:sp>
        <p:nvSpPr>
          <p:cNvPr id="2" name="Title 1"/>
          <p:cNvSpPr>
            <a:spLocks noGrp="1"/>
          </p:cNvSpPr>
          <p:nvPr>
            <p:ph type="title"/>
          </p:nvPr>
        </p:nvSpPr>
        <p:spPr>
          <a:xfrm>
            <a:off x="457200" y="0"/>
            <a:ext cx="8229600" cy="715962"/>
          </a:xfrm>
        </p:spPr>
        <p:txBody>
          <a:bodyPr>
            <a:normAutofit/>
          </a:bodyPr>
          <a:lstStyle/>
          <a:p>
            <a:pPr algn="l"/>
            <a:r>
              <a:rPr lang="en-US" sz="3200" b="1" dirty="0" smtClean="0">
                <a:solidFill>
                  <a:srgbClr val="FF0000"/>
                </a:solidFill>
                <a:latin typeface="+mn-lt"/>
                <a:cs typeface="Times New Roman" pitchFamily="18" charset="0"/>
              </a:rPr>
              <a:t>Documentation For Training</a:t>
            </a:r>
            <a:endParaRPr lang="en-US" sz="3200" dirty="0">
              <a:solidFill>
                <a:srgbClr val="FF0000"/>
              </a:solidFill>
              <a:latin typeface="+mn-lt"/>
              <a:cs typeface="Times New Roman" pitchFamily="18" charset="0"/>
            </a:endParaRPr>
          </a:p>
        </p:txBody>
      </p:sp>
      <p:pic>
        <p:nvPicPr>
          <p:cNvPr id="4100" name="Picture 4" descr="http://cdn.xl.thumbs.canstockphoto.com/canstock27561811.jpg"/>
          <p:cNvPicPr>
            <a:picLocks noChangeAspect="1" noChangeArrowheads="1"/>
          </p:cNvPicPr>
          <p:nvPr/>
        </p:nvPicPr>
        <p:blipFill rotWithShape="1">
          <a:blip r:embed="rId2">
            <a:extLst>
              <a:ext uri="{28A0092B-C50C-407E-A947-70E740481C1C}">
                <a14:useLocalDpi xmlns:a14="http://schemas.microsoft.com/office/drawing/2010/main" val="0"/>
              </a:ext>
            </a:extLst>
          </a:blip>
          <a:srcRect b="13686"/>
          <a:stretch/>
        </p:blipFill>
        <p:spPr bwMode="auto">
          <a:xfrm>
            <a:off x="5334000" y="18393"/>
            <a:ext cx="3810000" cy="182880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F3AB2667-EFC0-4FCF-8A0A-8405D69E09A2}" type="slidenum">
              <a:rPr lang="en-US" smtClean="0"/>
              <a:pPr/>
              <a:t>16</a:t>
            </a:fld>
            <a:endParaRPr lang="en-US"/>
          </a:p>
        </p:txBody>
      </p:sp>
    </p:spTree>
    <p:extLst>
      <p:ext uri="{BB962C8B-B14F-4D97-AF65-F5344CB8AC3E}">
        <p14:creationId xmlns:p14="http://schemas.microsoft.com/office/powerpoint/2010/main" val="2765600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8017" y="1027386"/>
            <a:ext cx="8686800" cy="5867400"/>
          </a:xfrm>
        </p:spPr>
        <p:txBody>
          <a:bodyPr>
            <a:normAutofit lnSpcReduction="10000"/>
          </a:bodyPr>
          <a:lstStyle/>
          <a:p>
            <a:pPr lvl="0" algn="just"/>
            <a:r>
              <a:rPr lang="en-US" dirty="0" smtClean="0">
                <a:cs typeface="Times New Roman" pitchFamily="18" charset="0"/>
              </a:rPr>
              <a:t>A supervisor must be competent</a:t>
            </a:r>
          </a:p>
          <a:p>
            <a:pPr marL="0" lvl="0" indent="0" algn="just">
              <a:buNone/>
            </a:pPr>
            <a:r>
              <a:rPr lang="en-US" dirty="0" smtClean="0">
                <a:cs typeface="Times New Roman" pitchFamily="18" charset="0"/>
              </a:rPr>
              <a:t> in several related manufacturing functions. </a:t>
            </a:r>
          </a:p>
          <a:p>
            <a:pPr marL="0" lvl="0" indent="0" algn="just">
              <a:buNone/>
            </a:pPr>
            <a:r>
              <a:rPr lang="en-US" u="sng" dirty="0" smtClean="0">
                <a:cs typeface="Times New Roman" pitchFamily="18" charset="0"/>
              </a:rPr>
              <a:t>This requires the qualifications of supervisory personnel to be more extensive than non-supervisory personnel</a:t>
            </a:r>
            <a:r>
              <a:rPr lang="en-US" dirty="0" smtClean="0">
                <a:cs typeface="Times New Roman" pitchFamily="18" charset="0"/>
              </a:rPr>
              <a:t>, </a:t>
            </a:r>
            <a:r>
              <a:rPr lang="en-US" b="1" dirty="0" smtClean="0">
                <a:cs typeface="Times New Roman" pitchFamily="18" charset="0"/>
              </a:rPr>
              <a:t>because of the larger variety of functions that are involved</a:t>
            </a:r>
            <a:r>
              <a:rPr lang="en-US" dirty="0" smtClean="0">
                <a:cs typeface="Times New Roman" pitchFamily="18" charset="0"/>
              </a:rPr>
              <a:t>.</a:t>
            </a:r>
          </a:p>
          <a:p>
            <a:pPr lvl="0" algn="just"/>
            <a:r>
              <a:rPr lang="en-US" dirty="0">
                <a:cs typeface="Times New Roman" pitchFamily="18" charset="0"/>
              </a:rPr>
              <a:t>A supervisor must have the knowledge to know if a function or task is performed improperly. </a:t>
            </a:r>
            <a:endParaRPr lang="en-US" dirty="0" smtClean="0">
              <a:cs typeface="Times New Roman" pitchFamily="18" charset="0"/>
            </a:endParaRPr>
          </a:p>
          <a:p>
            <a:pPr lvl="0" algn="just"/>
            <a:r>
              <a:rPr lang="en-US" dirty="0" smtClean="0">
                <a:cs typeface="Times New Roman" pitchFamily="18" charset="0"/>
              </a:rPr>
              <a:t>e.g. a </a:t>
            </a:r>
            <a:r>
              <a:rPr lang="en-US" b="1" u="sng" dirty="0">
                <a:cs typeface="Times New Roman" pitchFamily="18" charset="0"/>
              </a:rPr>
              <a:t>Packaging Department Manager </a:t>
            </a:r>
            <a:r>
              <a:rPr lang="en-US" dirty="0">
                <a:cs typeface="Times New Roman" pitchFamily="18" charset="0"/>
              </a:rPr>
              <a:t>must be knowledgeable in all packaging functions, whereas a </a:t>
            </a:r>
            <a:r>
              <a:rPr lang="en-US" u="sng" dirty="0">
                <a:cs typeface="Times New Roman" pitchFamily="18" charset="0"/>
              </a:rPr>
              <a:t>filling machine operator</a:t>
            </a:r>
            <a:r>
              <a:rPr lang="en-US" dirty="0">
                <a:cs typeface="Times New Roman" pitchFamily="18" charset="0"/>
              </a:rPr>
              <a:t> is concerned with only the filling operation.</a:t>
            </a:r>
            <a:endParaRPr lang="en-US" dirty="0" smtClean="0">
              <a:cs typeface="Times New Roman" pitchFamily="18" charset="0"/>
            </a:endParaRPr>
          </a:p>
          <a:p>
            <a:endParaRPr lang="en-US" dirty="0"/>
          </a:p>
        </p:txBody>
      </p:sp>
      <p:sp>
        <p:nvSpPr>
          <p:cNvPr id="2" name="Title 1"/>
          <p:cNvSpPr>
            <a:spLocks noGrp="1"/>
          </p:cNvSpPr>
          <p:nvPr>
            <p:ph type="title"/>
          </p:nvPr>
        </p:nvSpPr>
        <p:spPr>
          <a:xfrm>
            <a:off x="457200" y="0"/>
            <a:ext cx="8229600" cy="715962"/>
          </a:xfrm>
        </p:spPr>
        <p:txBody>
          <a:bodyPr>
            <a:noAutofit/>
          </a:bodyPr>
          <a:lstStyle/>
          <a:p>
            <a:r>
              <a:rPr lang="en-US" sz="3200" b="1" dirty="0" smtClean="0">
                <a:solidFill>
                  <a:srgbClr val="FF0000"/>
                </a:solidFill>
                <a:latin typeface="+mn-lt"/>
              </a:rPr>
              <a:t/>
            </a:r>
            <a:br>
              <a:rPr lang="en-US" sz="3200" b="1" dirty="0" smtClean="0">
                <a:solidFill>
                  <a:srgbClr val="FF0000"/>
                </a:solidFill>
                <a:latin typeface="+mn-lt"/>
              </a:rPr>
            </a:br>
            <a:r>
              <a:rPr lang="en-US" sz="3200" b="1" dirty="0" smtClean="0">
                <a:solidFill>
                  <a:srgbClr val="FF0000"/>
                </a:solidFill>
                <a:latin typeface="+mn-lt"/>
              </a:rPr>
              <a:t/>
            </a:r>
            <a:br>
              <a:rPr lang="en-US" sz="3200" b="1" dirty="0" smtClean="0">
                <a:solidFill>
                  <a:srgbClr val="FF0000"/>
                </a:solidFill>
                <a:latin typeface="+mn-lt"/>
              </a:rPr>
            </a:br>
            <a:r>
              <a:rPr lang="en-US" sz="3200" b="1" dirty="0" smtClean="0">
                <a:solidFill>
                  <a:srgbClr val="FF0000"/>
                </a:solidFill>
                <a:latin typeface="+mn-lt"/>
                <a:cs typeface="Times New Roman" pitchFamily="18" charset="0"/>
              </a:rPr>
              <a:t>Supervisor Qualifications </a:t>
            </a:r>
            <a:r>
              <a:rPr lang="en-US" sz="3200" dirty="0" smtClean="0">
                <a:solidFill>
                  <a:srgbClr val="FF0000"/>
                </a:solidFill>
                <a:latin typeface="+mn-lt"/>
              </a:rPr>
              <a:t/>
            </a:r>
            <a:br>
              <a:rPr lang="en-US" sz="3200" dirty="0" smtClean="0">
                <a:solidFill>
                  <a:srgbClr val="FF0000"/>
                </a:solidFill>
                <a:latin typeface="+mn-lt"/>
              </a:rPr>
            </a:br>
            <a:r>
              <a:rPr lang="en-US" sz="3200" dirty="0" smtClean="0">
                <a:solidFill>
                  <a:srgbClr val="FF0000"/>
                </a:solidFill>
                <a:latin typeface="+mn-lt"/>
              </a:rPr>
              <a:t> </a:t>
            </a:r>
            <a:br>
              <a:rPr lang="en-US" sz="3200" dirty="0" smtClean="0">
                <a:solidFill>
                  <a:srgbClr val="FF0000"/>
                </a:solidFill>
                <a:latin typeface="+mn-lt"/>
              </a:rPr>
            </a:br>
            <a:endParaRPr lang="en-US" sz="3200" dirty="0">
              <a:solidFill>
                <a:srgbClr val="FF0000"/>
              </a:solidFill>
              <a:latin typeface="+mn-lt"/>
            </a:endParaRPr>
          </a:p>
        </p:txBody>
      </p:sp>
      <p:sp>
        <p:nvSpPr>
          <p:cNvPr id="4" name="AutoShape 2" descr="http://www.google.co.uk/url?sa=i&amp;source=imgres&amp;cd=&amp;ved=0CAYQjBwwAGoVChMIp4XGnoLOxwIVzNYUCh2RlwlE&amp;url=http%3A%2F%2Fwww.cliparthut.com%2Fclip-arts%2F898%2Fsupervisor-clip-art-898914.jpg&amp;ei=jYDhVeeKKMytU5GvpqAE&amp;psig=AFQjCNFTCXehbyK957m_4Oz8GngWnK3tww&amp;ust=1440928269803850"/>
          <p:cNvSpPr>
            <a:spLocks noChangeAspect="1" noChangeArrowheads="1"/>
          </p:cNvSpPr>
          <p:nvPr/>
        </p:nvSpPr>
        <p:spPr bwMode="auto">
          <a:xfrm>
            <a:off x="63500" y="-136525"/>
            <a:ext cx="3857625" cy="44767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http://www.google.co.uk/url?sa=i&amp;source=imgres&amp;cd=&amp;ved=0CAYQjBwwAGoVChMIp4XGnoLOxwIVzNYUCh2RlwlE&amp;url=http%3A%2F%2Fwww.cliparthut.com%2Fclip-arts%2F898%2Fsupervisor-clip-art-898914.jpg&amp;ei=jYDhVeeKKMytU5GvpqAE&amp;psig=AFQjCNFTCXehbyK957m_4Oz8GngWnK3tww&amp;ust=1440928269803850"/>
          <p:cNvSpPr>
            <a:spLocks noChangeAspect="1" noChangeArrowheads="1"/>
          </p:cNvSpPr>
          <p:nvPr/>
        </p:nvSpPr>
        <p:spPr bwMode="auto">
          <a:xfrm>
            <a:off x="215900" y="15875"/>
            <a:ext cx="3857625" cy="44767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6" descr="http://www.google.co.uk/url?sa=i&amp;source=imgres&amp;cd=&amp;ved=0CAYQjBwwAGoVChMI3pTMoITOxwIVST8UCh3w7ADO&amp;url=http%3A%2F%2Fcdn2.hubspot.net%2Fhub%2F155091%2Ffile-18122161-jpg%2Fimages%2Ftips_for_supervisor.jpg&amp;ei=qoLhVd6XMsn-UPDZg_AM&amp;psig=AFQjCNHNJolEexgsU-jd739N1tzH2CuuyA&amp;ust=1440928810966992"/>
          <p:cNvSpPr>
            <a:spLocks noChangeAspect="1" noChangeArrowheads="1"/>
          </p:cNvSpPr>
          <p:nvPr/>
        </p:nvSpPr>
        <p:spPr bwMode="auto">
          <a:xfrm>
            <a:off x="63500" y="-136525"/>
            <a:ext cx="4562475" cy="34099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8" descr="http://www.google.co.uk/url?sa=i&amp;source=imgres&amp;cd=&amp;ved=0CAYQjBwwAGoVChMI3pTMoITOxwIVST8UCh3w7ADO&amp;url=http%3A%2F%2Fcdn2.hubspot.net%2Fhub%2F155091%2Ffile-18122161-jpg%2Fimages%2Ftips_for_supervisor.jpg&amp;ei=qoLhVd6XMsn-UPDZg_AM&amp;psig=AFQjCNHNJolEexgsU-jd739N1tzH2CuuyA&amp;ust=1440928810966992"/>
          <p:cNvSpPr>
            <a:spLocks noChangeAspect="1" noChangeArrowheads="1"/>
          </p:cNvSpPr>
          <p:nvPr/>
        </p:nvSpPr>
        <p:spPr bwMode="auto">
          <a:xfrm>
            <a:off x="215900" y="15875"/>
            <a:ext cx="4562475" cy="34099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129" name="Picture 9" descr="C:\Users\Iman\Pictures\tips_for_superviso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15875"/>
            <a:ext cx="2267606" cy="1694787"/>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7"/>
          <p:cNvSpPr>
            <a:spLocks noGrp="1"/>
          </p:cNvSpPr>
          <p:nvPr>
            <p:ph type="sldNum" sz="quarter" idx="12"/>
          </p:nvPr>
        </p:nvSpPr>
        <p:spPr/>
        <p:txBody>
          <a:bodyPr/>
          <a:lstStyle/>
          <a:p>
            <a:fld id="{F3AB2667-EFC0-4FCF-8A0A-8405D69E09A2}" type="slidenum">
              <a:rPr lang="en-US" smtClean="0"/>
              <a:pPr/>
              <a:t>17</a:t>
            </a:fld>
            <a:endParaRPr lang="en-US"/>
          </a:p>
        </p:txBody>
      </p:sp>
    </p:spTree>
    <p:extLst>
      <p:ext uri="{BB962C8B-B14F-4D97-AF65-F5344CB8AC3E}">
        <p14:creationId xmlns:p14="http://schemas.microsoft.com/office/powerpoint/2010/main" val="14678856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GB" sz="3600" b="1" dirty="0"/>
              <a:t>Sec. 211.28 Personnel responsibilities.</a:t>
            </a:r>
          </a:p>
        </p:txBody>
      </p:sp>
      <p:sp>
        <p:nvSpPr>
          <p:cNvPr id="3" name="Content Placeholder 2"/>
          <p:cNvSpPr>
            <a:spLocks noGrp="1"/>
          </p:cNvSpPr>
          <p:nvPr>
            <p:ph idx="1"/>
          </p:nvPr>
        </p:nvSpPr>
        <p:spPr>
          <a:xfrm>
            <a:off x="152400" y="685800"/>
            <a:ext cx="8991600" cy="5943600"/>
          </a:xfrm>
        </p:spPr>
        <p:txBody>
          <a:bodyPr>
            <a:noAutofit/>
          </a:bodyPr>
          <a:lstStyle/>
          <a:p>
            <a:pPr marL="514350" indent="-514350">
              <a:buAutoNum type="alphaLcParenR"/>
            </a:pPr>
            <a:r>
              <a:rPr lang="en-GB" sz="2200" b="1" dirty="0" smtClean="0">
                <a:solidFill>
                  <a:schemeClr val="tx2">
                    <a:lumMod val="60000"/>
                    <a:lumOff val="40000"/>
                  </a:schemeClr>
                </a:solidFill>
              </a:rPr>
              <a:t>Personnel </a:t>
            </a:r>
            <a:r>
              <a:rPr lang="en-GB" sz="2200" b="1" dirty="0">
                <a:solidFill>
                  <a:schemeClr val="tx2">
                    <a:lumMod val="60000"/>
                    <a:lumOff val="40000"/>
                  </a:schemeClr>
                </a:solidFill>
              </a:rPr>
              <a:t>engaged in the manufacture, processing, packing, or holding of a drug product shall wear </a:t>
            </a:r>
            <a:r>
              <a:rPr lang="en-GB" sz="2200" b="1" u="sng" dirty="0">
                <a:solidFill>
                  <a:schemeClr val="tx2">
                    <a:lumMod val="60000"/>
                    <a:lumOff val="40000"/>
                  </a:schemeClr>
                </a:solidFill>
              </a:rPr>
              <a:t>clean clothing </a:t>
            </a:r>
            <a:r>
              <a:rPr lang="en-GB" sz="2200" b="1" dirty="0">
                <a:solidFill>
                  <a:schemeClr val="tx2">
                    <a:lumMod val="60000"/>
                    <a:lumOff val="40000"/>
                  </a:schemeClr>
                </a:solidFill>
              </a:rPr>
              <a:t>appropriate for the duties they perform. </a:t>
            </a:r>
            <a:r>
              <a:rPr lang="en-GB" sz="2200" b="1" u="sng" dirty="0">
                <a:solidFill>
                  <a:schemeClr val="tx2">
                    <a:lumMod val="60000"/>
                    <a:lumOff val="40000"/>
                  </a:schemeClr>
                </a:solidFill>
              </a:rPr>
              <a:t>Protective apparel</a:t>
            </a:r>
            <a:r>
              <a:rPr lang="en-GB" sz="2200" b="1" dirty="0">
                <a:solidFill>
                  <a:schemeClr val="tx2">
                    <a:lumMod val="60000"/>
                    <a:lumOff val="40000"/>
                  </a:schemeClr>
                </a:solidFill>
              </a:rPr>
              <a:t>, such as head, face, hand, and arm coverings, shall be worn as necessary to protect drug products from </a:t>
            </a:r>
            <a:r>
              <a:rPr lang="en-GB" sz="2200" b="1" dirty="0" smtClean="0">
                <a:solidFill>
                  <a:schemeClr val="tx2">
                    <a:lumMod val="60000"/>
                    <a:lumOff val="40000"/>
                  </a:schemeClr>
                </a:solidFill>
              </a:rPr>
              <a:t>contamination.</a:t>
            </a:r>
          </a:p>
          <a:p>
            <a:pPr marL="514350" indent="-514350">
              <a:buAutoNum type="alphaLcParenR"/>
            </a:pPr>
            <a:r>
              <a:rPr lang="en-GB" sz="2200" b="1" dirty="0" smtClean="0">
                <a:solidFill>
                  <a:schemeClr val="tx2">
                    <a:lumMod val="60000"/>
                    <a:lumOff val="40000"/>
                  </a:schemeClr>
                </a:solidFill>
              </a:rPr>
              <a:t>Personnel </a:t>
            </a:r>
            <a:r>
              <a:rPr lang="en-GB" sz="2200" b="1" dirty="0">
                <a:solidFill>
                  <a:schemeClr val="tx2">
                    <a:lumMod val="60000"/>
                    <a:lumOff val="40000"/>
                  </a:schemeClr>
                </a:solidFill>
              </a:rPr>
              <a:t>shall practice </a:t>
            </a:r>
            <a:r>
              <a:rPr lang="en-GB" sz="2200" b="1" u="sng" dirty="0">
                <a:solidFill>
                  <a:schemeClr val="tx2">
                    <a:lumMod val="60000"/>
                    <a:lumOff val="40000"/>
                  </a:schemeClr>
                </a:solidFill>
              </a:rPr>
              <a:t>good sanitation </a:t>
            </a:r>
            <a:r>
              <a:rPr lang="en-GB" sz="2200" b="1" dirty="0">
                <a:solidFill>
                  <a:schemeClr val="tx2">
                    <a:lumMod val="60000"/>
                    <a:lumOff val="40000"/>
                  </a:schemeClr>
                </a:solidFill>
              </a:rPr>
              <a:t>and </a:t>
            </a:r>
            <a:r>
              <a:rPr lang="en-GB" sz="2200" b="1" u="sng" dirty="0">
                <a:solidFill>
                  <a:schemeClr val="tx2">
                    <a:lumMod val="60000"/>
                    <a:lumOff val="40000"/>
                  </a:schemeClr>
                </a:solidFill>
              </a:rPr>
              <a:t>health </a:t>
            </a:r>
            <a:r>
              <a:rPr lang="en-GB" sz="2200" b="1" u="sng" dirty="0" smtClean="0">
                <a:solidFill>
                  <a:schemeClr val="tx2">
                    <a:lumMod val="60000"/>
                    <a:lumOff val="40000"/>
                  </a:schemeClr>
                </a:solidFill>
              </a:rPr>
              <a:t>habits</a:t>
            </a:r>
            <a:r>
              <a:rPr lang="en-GB" sz="2200" b="1" dirty="0" smtClean="0">
                <a:solidFill>
                  <a:schemeClr val="tx2">
                    <a:lumMod val="60000"/>
                    <a:lumOff val="40000"/>
                  </a:schemeClr>
                </a:solidFill>
              </a:rPr>
              <a:t>.</a:t>
            </a:r>
          </a:p>
          <a:p>
            <a:pPr marL="514350" indent="-514350">
              <a:buAutoNum type="alphaLcParenR"/>
            </a:pPr>
            <a:r>
              <a:rPr lang="en-GB" sz="2200" b="1" dirty="0" smtClean="0">
                <a:solidFill>
                  <a:schemeClr val="tx2">
                    <a:lumMod val="60000"/>
                    <a:lumOff val="40000"/>
                  </a:schemeClr>
                </a:solidFill>
              </a:rPr>
              <a:t>Only </a:t>
            </a:r>
            <a:r>
              <a:rPr lang="en-GB" sz="2200" b="1" dirty="0">
                <a:solidFill>
                  <a:schemeClr val="tx2">
                    <a:lumMod val="60000"/>
                    <a:lumOff val="40000"/>
                  </a:schemeClr>
                </a:solidFill>
              </a:rPr>
              <a:t>personnel authorized by supervisory personnel shall enter those areas of the buildings and facilities designated as </a:t>
            </a:r>
            <a:r>
              <a:rPr lang="en-GB" sz="2200" b="1" u="sng" dirty="0">
                <a:solidFill>
                  <a:schemeClr val="tx2">
                    <a:lumMod val="60000"/>
                    <a:lumOff val="40000"/>
                  </a:schemeClr>
                </a:solidFill>
              </a:rPr>
              <a:t>limited-access </a:t>
            </a:r>
            <a:r>
              <a:rPr lang="en-GB" sz="2200" b="1" u="sng" dirty="0" smtClean="0">
                <a:solidFill>
                  <a:schemeClr val="tx2">
                    <a:lumMod val="60000"/>
                    <a:lumOff val="40000"/>
                  </a:schemeClr>
                </a:solidFill>
              </a:rPr>
              <a:t>areas</a:t>
            </a:r>
            <a:r>
              <a:rPr lang="en-GB" sz="2200" b="1" dirty="0" smtClean="0">
                <a:solidFill>
                  <a:schemeClr val="tx2">
                    <a:lumMod val="60000"/>
                    <a:lumOff val="40000"/>
                  </a:schemeClr>
                </a:solidFill>
              </a:rPr>
              <a:t>.</a:t>
            </a:r>
          </a:p>
          <a:p>
            <a:pPr marL="514350" indent="-514350">
              <a:buAutoNum type="alphaLcParenR"/>
            </a:pPr>
            <a:r>
              <a:rPr lang="en-GB" sz="2200" b="1" dirty="0" smtClean="0">
                <a:solidFill>
                  <a:schemeClr val="tx2">
                    <a:lumMod val="60000"/>
                    <a:lumOff val="40000"/>
                  </a:schemeClr>
                </a:solidFill>
              </a:rPr>
              <a:t>Any </a:t>
            </a:r>
            <a:r>
              <a:rPr lang="en-GB" sz="2200" b="1" dirty="0">
                <a:solidFill>
                  <a:schemeClr val="tx2">
                    <a:lumMod val="60000"/>
                    <a:lumOff val="40000"/>
                  </a:schemeClr>
                </a:solidFill>
              </a:rPr>
              <a:t>person shown at any time (either by medical examination or supervisory observation) to have an apparent </a:t>
            </a:r>
            <a:r>
              <a:rPr lang="en-GB" sz="2200" b="1" u="sng" dirty="0">
                <a:solidFill>
                  <a:schemeClr val="tx2">
                    <a:lumMod val="60000"/>
                    <a:lumOff val="40000"/>
                  </a:schemeClr>
                </a:solidFill>
              </a:rPr>
              <a:t>illness or open lesions </a:t>
            </a:r>
            <a:r>
              <a:rPr lang="en-GB" sz="2200" b="1" dirty="0">
                <a:solidFill>
                  <a:schemeClr val="tx2">
                    <a:lumMod val="60000"/>
                    <a:lumOff val="40000"/>
                  </a:schemeClr>
                </a:solidFill>
              </a:rPr>
              <a:t>that may adversely affect the safety or quality of drug products shall be excluded from direct contact with components, drug product containers, closures, in-process materials, and drug products until the condition is corrected or determined by competent medical personnel not to jeopardize the safety or quality of drug products. All personnel shall be instructed to report to supervisory personnel any health conditions that may have an adverse effect on drug </a:t>
            </a:r>
            <a:r>
              <a:rPr lang="en-GB" sz="2200" b="1" dirty="0" smtClean="0">
                <a:solidFill>
                  <a:schemeClr val="tx2">
                    <a:lumMod val="60000"/>
                    <a:lumOff val="40000"/>
                  </a:schemeClr>
                </a:solidFill>
              </a:rPr>
              <a:t>products.</a:t>
            </a:r>
            <a:endParaRPr lang="en-GB" sz="2200" b="1" dirty="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fld id="{F3AB2667-EFC0-4FCF-8A0A-8405D69E09A2}" type="slidenum">
              <a:rPr lang="en-US" smtClean="0"/>
              <a:pPr/>
              <a:t>18</a:t>
            </a:fld>
            <a:endParaRPr lang="en-US"/>
          </a:p>
        </p:txBody>
      </p:sp>
    </p:spTree>
    <p:extLst>
      <p:ext uri="{BB962C8B-B14F-4D97-AF65-F5344CB8AC3E}">
        <p14:creationId xmlns:p14="http://schemas.microsoft.com/office/powerpoint/2010/main" val="1095636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33400"/>
            <a:ext cx="8686800" cy="5486400"/>
          </a:xfrm>
        </p:spPr>
        <p:txBody>
          <a:bodyPr>
            <a:normAutofit/>
          </a:bodyPr>
          <a:lstStyle/>
          <a:p>
            <a:pPr marL="0" lvl="0" indent="0" algn="just">
              <a:buNone/>
            </a:pPr>
            <a:r>
              <a:rPr lang="en-US" sz="2800" dirty="0" smtClean="0">
                <a:cs typeface="Times New Roman" pitchFamily="18" charset="0"/>
              </a:rPr>
              <a:t>There should be written procedures that describe:</a:t>
            </a:r>
          </a:p>
          <a:p>
            <a:pPr algn="just"/>
            <a:r>
              <a:rPr lang="en-US" sz="2800" dirty="0" smtClean="0">
                <a:cs typeface="Times New Roman" pitchFamily="18" charset="0"/>
              </a:rPr>
              <a:t> the clothing e.g. lab </a:t>
            </a:r>
            <a:r>
              <a:rPr lang="en-US" sz="2800" dirty="0">
                <a:cs typeface="Times New Roman" pitchFamily="18" charset="0"/>
              </a:rPr>
              <a:t>coats, uniforms or coveralls. </a:t>
            </a:r>
            <a:endParaRPr lang="en-US" sz="2800" dirty="0" smtClean="0">
              <a:cs typeface="Times New Roman" pitchFamily="18" charset="0"/>
            </a:endParaRPr>
          </a:p>
          <a:p>
            <a:pPr algn="just"/>
            <a:r>
              <a:rPr lang="en-US" sz="2800" dirty="0" smtClean="0">
                <a:cs typeface="Times New Roman" pitchFamily="18" charset="0"/>
              </a:rPr>
              <a:t>frequency of changing or cleaning. </a:t>
            </a:r>
          </a:p>
          <a:p>
            <a:pPr marL="0" indent="0" algn="just">
              <a:buNone/>
            </a:pPr>
            <a:r>
              <a:rPr lang="en-US" sz="2800" dirty="0" smtClean="0">
                <a:cs typeface="Times New Roman" pitchFamily="18" charset="0"/>
              </a:rPr>
              <a:t>e.g. frequency </a:t>
            </a:r>
            <a:r>
              <a:rPr lang="en-US" sz="2800" dirty="0">
                <a:cs typeface="Times New Roman" pitchFamily="18" charset="0"/>
              </a:rPr>
              <a:t>of changing could include daily, weekly, or some other specified time, need for a clothing change other than time would include; excessive accumulation of dust or dirt, oil or grease, leaving an aseptic processing area and entering a non-sterile area. </a:t>
            </a:r>
            <a:endParaRPr lang="en-US" sz="2800" dirty="0" smtClean="0">
              <a:cs typeface="Times New Roman" pitchFamily="18" charset="0"/>
            </a:endParaRPr>
          </a:p>
          <a:p>
            <a:pPr algn="just"/>
            <a:r>
              <a:rPr lang="en-US" sz="2800" dirty="0" smtClean="0">
                <a:cs typeface="Times New Roman" pitchFamily="18" charset="0"/>
              </a:rPr>
              <a:t>actions to be taken if clothing becomes soiled.</a:t>
            </a:r>
          </a:p>
          <a:p>
            <a:pPr marL="0" indent="0">
              <a:buNone/>
            </a:pPr>
            <a:endParaRPr lang="en-US" sz="2800" dirty="0"/>
          </a:p>
        </p:txBody>
      </p:sp>
      <p:sp>
        <p:nvSpPr>
          <p:cNvPr id="3" name="Title 2"/>
          <p:cNvSpPr>
            <a:spLocks noGrp="1"/>
          </p:cNvSpPr>
          <p:nvPr>
            <p:ph type="title"/>
          </p:nvPr>
        </p:nvSpPr>
        <p:spPr>
          <a:xfrm>
            <a:off x="457200" y="23704"/>
            <a:ext cx="8229600" cy="639762"/>
          </a:xfrm>
        </p:spPr>
        <p:txBody>
          <a:bodyPr>
            <a:normAutofit fontScale="90000"/>
          </a:bodyPr>
          <a:lstStyle/>
          <a:p>
            <a:r>
              <a:rPr lang="en-US" sz="3600" b="1" dirty="0" smtClean="0">
                <a:solidFill>
                  <a:srgbClr val="FF0000"/>
                </a:solidFill>
                <a:latin typeface="+mn-lt"/>
                <a:cs typeface="Times New Roman" pitchFamily="18" charset="0"/>
              </a:rPr>
              <a:t>Clothing </a:t>
            </a:r>
            <a:endParaRPr lang="en-US" sz="3600" b="1" dirty="0">
              <a:solidFill>
                <a:srgbClr val="FF0000"/>
              </a:solidFill>
              <a:latin typeface="+mn-lt"/>
            </a:endParaRPr>
          </a:p>
        </p:txBody>
      </p:sp>
      <p:pic>
        <p:nvPicPr>
          <p:cNvPr id="6146" name="Picture 2" descr="C:\Users\Iman\Pictures\labcoat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5090948"/>
            <a:ext cx="138211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g04.s.alicdn.com/kf/HT1OL4DFPpfXXagOFbXQ/201200047/HT1OL4DFPpfXXagOFbX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4815148"/>
            <a:ext cx="1828800" cy="1840089"/>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6" descr="http://www.chinatraderonline.com/Files/Household/Garment-Apparel-Fashion/Uniforms-Workwear/Overall/Cleanroom-Coverall-21054292750.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151" name="Picture 7" descr="C:\Users\Iman\Pictures\Cleanroom-Coverall-2105429275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56210" y="4815147"/>
            <a:ext cx="1840089" cy="1840089"/>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F3AB2667-EFC0-4FCF-8A0A-8405D69E09A2}" type="slidenum">
              <a:rPr lang="en-US" smtClean="0"/>
              <a:pPr/>
              <a:t>19</a:t>
            </a:fld>
            <a:endParaRPr lang="en-US"/>
          </a:p>
        </p:txBody>
      </p:sp>
    </p:spTree>
    <p:extLst>
      <p:ext uri="{BB962C8B-B14F-4D97-AF65-F5344CB8AC3E}">
        <p14:creationId xmlns:p14="http://schemas.microsoft.com/office/powerpoint/2010/main" val="24096830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latin typeface="Times New Roman" pitchFamily="18" charset="0"/>
                <a:cs typeface="Times New Roman" pitchFamily="18" charset="0"/>
              </a:rPr>
              <a:t>Current Good Manufacturing Practice regulations</a:t>
            </a:r>
            <a:endParaRPr lang="en-US" b="1" dirty="0">
              <a:latin typeface="Times New Roman" pitchFamily="18" charset="0"/>
              <a:cs typeface="Times New Roman" pitchFamily="18" charset="0"/>
            </a:endParaRPr>
          </a:p>
        </p:txBody>
      </p:sp>
      <p:sp>
        <p:nvSpPr>
          <p:cNvPr id="4" name="Subtitle 3"/>
          <p:cNvSpPr>
            <a:spLocks noGrp="1"/>
          </p:cNvSpPr>
          <p:nvPr>
            <p:ph type="subTitle" idx="1"/>
          </p:nvPr>
        </p:nvSpPr>
        <p:spPr/>
        <p:txBody>
          <a:bodyPr/>
          <a:lstStyle/>
          <a:p>
            <a:r>
              <a:rPr lang="en-GB" b="1" dirty="0">
                <a:solidFill>
                  <a:srgbClr val="0070C0"/>
                </a:solidFill>
              </a:rPr>
              <a:t>Subpart B: Organization and </a:t>
            </a:r>
            <a:r>
              <a:rPr lang="en-GB" b="1" dirty="0" smtClean="0">
                <a:solidFill>
                  <a:srgbClr val="0070C0"/>
                </a:solidFill>
              </a:rPr>
              <a:t>personal</a:t>
            </a:r>
            <a:endParaRPr lang="en-GB" dirty="0"/>
          </a:p>
        </p:txBody>
      </p:sp>
      <p:sp>
        <p:nvSpPr>
          <p:cNvPr id="3" name="Slide Number Placeholder 2"/>
          <p:cNvSpPr>
            <a:spLocks noGrp="1"/>
          </p:cNvSpPr>
          <p:nvPr>
            <p:ph type="sldNum" sz="quarter" idx="12"/>
          </p:nvPr>
        </p:nvSpPr>
        <p:spPr/>
        <p:txBody>
          <a:bodyPr/>
          <a:lstStyle/>
          <a:p>
            <a:fld id="{F3AB2667-EFC0-4FCF-8A0A-8405D69E09A2}" type="slidenum">
              <a:rPr lang="en-US" smtClean="0"/>
              <a:pPr/>
              <a:t>2</a:t>
            </a:fld>
            <a:endParaRPr lang="en-US"/>
          </a:p>
        </p:txBody>
      </p:sp>
    </p:spTree>
    <p:extLst>
      <p:ext uri="{BB962C8B-B14F-4D97-AF65-F5344CB8AC3E}">
        <p14:creationId xmlns:p14="http://schemas.microsoft.com/office/powerpoint/2010/main" val="592565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6474" y="533400"/>
            <a:ext cx="8686800" cy="5093574"/>
          </a:xfrm>
        </p:spPr>
        <p:txBody>
          <a:bodyPr>
            <a:noAutofit/>
          </a:bodyPr>
          <a:lstStyle/>
          <a:p>
            <a:r>
              <a:rPr lang="en-US" sz="2400" dirty="0" smtClean="0">
                <a:cs typeface="Times New Roman" pitchFamily="18" charset="0"/>
              </a:rPr>
              <a:t>It is worn in addition to clean clothing. It includes:</a:t>
            </a:r>
          </a:p>
          <a:p>
            <a:pPr lvl="1"/>
            <a:r>
              <a:rPr lang="en-US" sz="2400" dirty="0" smtClean="0">
                <a:cs typeface="Times New Roman" pitchFamily="18" charset="0"/>
              </a:rPr>
              <a:t>head coverings, face coverings, gloves and arm covers when long-sleeve clothing is not worn. </a:t>
            </a:r>
          </a:p>
          <a:p>
            <a:r>
              <a:rPr lang="en-US" sz="2400" dirty="0" smtClean="0">
                <a:cs typeface="Times New Roman" pitchFamily="18" charset="0"/>
              </a:rPr>
              <a:t>Protective apparel provides protection for the following:</a:t>
            </a:r>
          </a:p>
          <a:p>
            <a:pPr lvl="1"/>
            <a:r>
              <a:rPr lang="en-US" sz="2400" u="sng" dirty="0" smtClean="0">
                <a:cs typeface="Times New Roman" pitchFamily="18" charset="0"/>
              </a:rPr>
              <a:t>The product from </a:t>
            </a:r>
            <a:r>
              <a:rPr lang="en-US" sz="2400" dirty="0" smtClean="0">
                <a:cs typeface="Times New Roman" pitchFamily="18" charset="0"/>
              </a:rPr>
              <a:t>human contamination, such as the head and body hair</a:t>
            </a:r>
          </a:p>
          <a:p>
            <a:pPr lvl="1"/>
            <a:r>
              <a:rPr lang="en-US" sz="2400" u="sng" dirty="0" smtClean="0">
                <a:cs typeface="Times New Roman" pitchFamily="18" charset="0"/>
              </a:rPr>
              <a:t>The individual from </a:t>
            </a:r>
            <a:r>
              <a:rPr lang="en-US" sz="2400" dirty="0" smtClean="0">
                <a:cs typeface="Times New Roman" pitchFamily="18" charset="0"/>
              </a:rPr>
              <a:t>direct contact with active ingredients and in-process materials that can be absorbed through the skin, eyes, mouth or nose and cleaning agents and solvents that may cause burns.</a:t>
            </a:r>
          </a:p>
          <a:p>
            <a:r>
              <a:rPr lang="en-US" sz="2400" dirty="0" smtClean="0">
                <a:cs typeface="Times New Roman" pitchFamily="18" charset="0"/>
              </a:rPr>
              <a:t>E.g. Hair </a:t>
            </a:r>
            <a:r>
              <a:rPr lang="en-US" sz="2400" dirty="0">
                <a:cs typeface="Times New Roman" pitchFamily="18" charset="0"/>
              </a:rPr>
              <a:t>is a common contaminant, but most hair is not lost from the head of an individual, but from the arms. This is the reason long sleeves or arm </a:t>
            </a:r>
            <a:r>
              <a:rPr lang="en-US" sz="2400" dirty="0" smtClean="0">
                <a:cs typeface="Times New Roman" pitchFamily="18" charset="0"/>
              </a:rPr>
              <a:t>coverings </a:t>
            </a:r>
            <a:r>
              <a:rPr lang="en-US" sz="2400" dirty="0">
                <a:cs typeface="Times New Roman" pitchFamily="18" charset="0"/>
              </a:rPr>
              <a:t>are required, as well as head and face </a:t>
            </a:r>
            <a:r>
              <a:rPr lang="en-US" sz="2400" dirty="0" smtClean="0">
                <a:cs typeface="Times New Roman" pitchFamily="18" charset="0"/>
              </a:rPr>
              <a:t>coverings. </a:t>
            </a:r>
          </a:p>
          <a:p>
            <a:pPr marL="0" indent="0">
              <a:buNone/>
            </a:pPr>
            <a:r>
              <a:rPr lang="en-US" sz="2400" dirty="0" smtClean="0">
                <a:cs typeface="Times New Roman" pitchFamily="18" charset="0"/>
              </a:rPr>
              <a:t> </a:t>
            </a:r>
          </a:p>
          <a:p>
            <a:endParaRPr lang="en-US" sz="2400" dirty="0"/>
          </a:p>
        </p:txBody>
      </p:sp>
      <p:sp>
        <p:nvSpPr>
          <p:cNvPr id="3" name="Title 2"/>
          <p:cNvSpPr>
            <a:spLocks noGrp="1"/>
          </p:cNvSpPr>
          <p:nvPr>
            <p:ph type="title"/>
          </p:nvPr>
        </p:nvSpPr>
        <p:spPr>
          <a:xfrm>
            <a:off x="457200" y="21021"/>
            <a:ext cx="8229600" cy="639762"/>
          </a:xfrm>
        </p:spPr>
        <p:txBody>
          <a:bodyPr>
            <a:normAutofit/>
          </a:bodyPr>
          <a:lstStyle/>
          <a:p>
            <a:pPr algn="ctr"/>
            <a:r>
              <a:rPr lang="en-US" sz="3200" b="1" dirty="0" smtClean="0">
                <a:solidFill>
                  <a:srgbClr val="FF0000"/>
                </a:solidFill>
                <a:latin typeface="+mn-lt"/>
                <a:cs typeface="Times New Roman" pitchFamily="18" charset="0"/>
              </a:rPr>
              <a:t>Protective Apparel</a:t>
            </a:r>
            <a:endParaRPr lang="en-US" sz="3200" b="1" dirty="0">
              <a:solidFill>
                <a:srgbClr val="FF0000"/>
              </a:solidFill>
              <a:latin typeface="+mn-l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91575" y="5715000"/>
            <a:ext cx="1070825" cy="107082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48802" y="5791200"/>
            <a:ext cx="1013798" cy="1013798"/>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29164" y="5715000"/>
            <a:ext cx="1095859" cy="1089998"/>
          </a:xfrm>
          <a:prstGeom prst="rect">
            <a:avLst/>
          </a:prstGeom>
        </p:spPr>
      </p:pic>
      <p:sp>
        <p:nvSpPr>
          <p:cNvPr id="6" name="Slide Number Placeholder 5"/>
          <p:cNvSpPr>
            <a:spLocks noGrp="1"/>
          </p:cNvSpPr>
          <p:nvPr>
            <p:ph type="sldNum" sz="quarter" idx="12"/>
          </p:nvPr>
        </p:nvSpPr>
        <p:spPr/>
        <p:txBody>
          <a:bodyPr/>
          <a:lstStyle/>
          <a:p>
            <a:fld id="{F3AB2667-EFC0-4FCF-8A0A-8405D69E09A2}" type="slidenum">
              <a:rPr lang="en-US" smtClean="0"/>
              <a:pPr/>
              <a:t>20</a:t>
            </a:fld>
            <a:endParaRPr lang="en-US"/>
          </a:p>
        </p:txBody>
      </p:sp>
    </p:spTree>
    <p:extLst>
      <p:ext uri="{BB962C8B-B14F-4D97-AF65-F5344CB8AC3E}">
        <p14:creationId xmlns:p14="http://schemas.microsoft.com/office/powerpoint/2010/main" val="27480446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685800"/>
            <a:ext cx="8763000" cy="5638800"/>
          </a:xfrm>
        </p:spPr>
        <p:txBody>
          <a:bodyPr>
            <a:normAutofit/>
          </a:bodyPr>
          <a:lstStyle/>
          <a:p>
            <a:pPr algn="just"/>
            <a:r>
              <a:rPr lang="en-US" dirty="0">
                <a:cs typeface="Times New Roman" pitchFamily="18" charset="0"/>
              </a:rPr>
              <a:t>Following </a:t>
            </a:r>
            <a:r>
              <a:rPr lang="en-US" b="1" dirty="0">
                <a:cs typeface="Times New Roman" pitchFamily="18" charset="0"/>
              </a:rPr>
              <a:t>Sanitation and Health Habits </a:t>
            </a:r>
            <a:r>
              <a:rPr lang="en-US" dirty="0" smtClean="0">
                <a:cs typeface="Times New Roman" pitchFamily="18" charset="0"/>
              </a:rPr>
              <a:t>will </a:t>
            </a:r>
            <a:r>
              <a:rPr lang="en-US" dirty="0">
                <a:cs typeface="Times New Roman" pitchFamily="18" charset="0"/>
              </a:rPr>
              <a:t>minimize </a:t>
            </a:r>
            <a:r>
              <a:rPr lang="en-US" dirty="0" smtClean="0">
                <a:cs typeface="Times New Roman" pitchFamily="18" charset="0"/>
              </a:rPr>
              <a:t>contamination</a:t>
            </a:r>
            <a:r>
              <a:rPr lang="en-US" dirty="0">
                <a:cs typeface="Times New Roman" pitchFamily="18" charset="0"/>
              </a:rPr>
              <a:t> </a:t>
            </a:r>
            <a:r>
              <a:rPr lang="en-US" dirty="0" smtClean="0">
                <a:cs typeface="Times New Roman" pitchFamily="18" charset="0"/>
              </a:rPr>
              <a:t>through:</a:t>
            </a:r>
          </a:p>
          <a:p>
            <a:pPr lvl="1" algn="just"/>
            <a:r>
              <a:rPr lang="en-US" sz="3200" dirty="0" smtClean="0">
                <a:cs typeface="Times New Roman" pitchFamily="18" charset="0"/>
              </a:rPr>
              <a:t>washing hands after using washing and toilet facilities, trimming and cleaning fingernails, flushing toilets after use and keeping the use of cosmetics to a minimum.</a:t>
            </a:r>
          </a:p>
          <a:p>
            <a:pPr lvl="1" algn="just"/>
            <a:r>
              <a:rPr lang="en-US" sz="3200" dirty="0" smtClean="0">
                <a:cs typeface="Times New Roman" pitchFamily="18" charset="0"/>
              </a:rPr>
              <a:t>Removing exposed jewelry is a good practice. </a:t>
            </a:r>
          </a:p>
          <a:p>
            <a:pPr>
              <a:buNone/>
            </a:pPr>
            <a:r>
              <a:rPr lang="en-US" b="1" dirty="0" smtClean="0">
                <a:cs typeface="Times New Roman" pitchFamily="18" charset="0"/>
              </a:rPr>
              <a:t> </a:t>
            </a:r>
            <a:endParaRPr lang="en-US" dirty="0" smtClean="0">
              <a:cs typeface="Times New Roman" pitchFamily="18" charset="0"/>
            </a:endParaRPr>
          </a:p>
          <a:p>
            <a:pPr>
              <a:buNone/>
            </a:pPr>
            <a:endParaRPr lang="en-US" dirty="0"/>
          </a:p>
        </p:txBody>
      </p:sp>
      <p:sp>
        <p:nvSpPr>
          <p:cNvPr id="3" name="Title 2"/>
          <p:cNvSpPr>
            <a:spLocks noGrp="1"/>
          </p:cNvSpPr>
          <p:nvPr>
            <p:ph type="title"/>
          </p:nvPr>
        </p:nvSpPr>
        <p:spPr>
          <a:xfrm>
            <a:off x="457200" y="152400"/>
            <a:ext cx="8229600" cy="715962"/>
          </a:xfrm>
        </p:spPr>
        <p:txBody>
          <a:bodyPr>
            <a:noAutofit/>
          </a:bodyPr>
          <a:lstStyle/>
          <a:p>
            <a:pPr algn="ctr"/>
            <a:r>
              <a:rPr lang="en-US" sz="3200" b="1" dirty="0" smtClean="0">
                <a:solidFill>
                  <a:srgbClr val="FF0000"/>
                </a:solidFill>
                <a:latin typeface="+mn-lt"/>
                <a:cs typeface="Times New Roman" pitchFamily="18" charset="0"/>
              </a:rPr>
              <a:t>Sanitation and Health Habits </a:t>
            </a:r>
            <a:endParaRPr lang="en-US" sz="3200" b="1" dirty="0">
              <a:solidFill>
                <a:srgbClr val="FF0000"/>
              </a:solidFill>
              <a:latin typeface="+mn-lt"/>
            </a:endParaRPr>
          </a:p>
        </p:txBody>
      </p:sp>
      <p:pic>
        <p:nvPicPr>
          <p:cNvPr id="2050" name="Picture 2" descr="https://s-media-cache-ak0.pinimg.com/736x/21/17/bc/2117bce10b2a9c8ce5efed206a478ec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4343400"/>
            <a:ext cx="1981200" cy="1981200"/>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6" descr="http://www.google.co.uk/url?sa=i&amp;source=imgres&amp;cd=&amp;ved=0CAYQjBwwAGoVChMI9qXanv_NxwIVRvEUCh1N5gHW&amp;url=http%3A%2F%2Fthumbs.dreamstime.com%2Fz%2Fclipping-fingernails-1919375.jpg&amp;ei=aH3hVfbRKcbiU83Mh7AN&amp;psig=AFQjCNH56aMlIjnCErkWXoXGF2Op4jwMwg&amp;ust=1440927464799305"/>
          <p:cNvSpPr>
            <a:spLocks noChangeAspect="1" noChangeArrowheads="1"/>
          </p:cNvSpPr>
          <p:nvPr/>
        </p:nvSpPr>
        <p:spPr bwMode="auto">
          <a:xfrm>
            <a:off x="63500" y="-136525"/>
            <a:ext cx="5734050" cy="42291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8" descr="http://www.google.co.uk/url?sa=i&amp;source=imgres&amp;cd=&amp;ved=0CAYQjBwwAGoVChMI9qXanv_NxwIVRvEUCh1N5gHW&amp;url=http%3A%2F%2Fthumbs.dreamstime.com%2Fz%2Fclipping-fingernails-1919375.jpg&amp;ei=aH3hVfbRKcbiU83Mh7AN&amp;psig=AFQjCNH56aMlIjnCErkWXoXGF2Op4jwMwg&amp;ust=1440927464799305"/>
          <p:cNvSpPr>
            <a:spLocks noChangeAspect="1" noChangeArrowheads="1"/>
          </p:cNvSpPr>
          <p:nvPr/>
        </p:nvSpPr>
        <p:spPr bwMode="auto">
          <a:xfrm>
            <a:off x="215900" y="15875"/>
            <a:ext cx="5734050" cy="42291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7" name="Picture 9" descr="C:\Users\Iman\Pictures\clipping-fingernails-1919375.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4568"/>
          <a:stretch/>
        </p:blipFill>
        <p:spPr bwMode="auto">
          <a:xfrm>
            <a:off x="5334000" y="4343400"/>
            <a:ext cx="3048000" cy="2245702"/>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F3AB2667-EFC0-4FCF-8A0A-8405D69E09A2}" type="slidenum">
              <a:rPr lang="en-US" smtClean="0"/>
              <a:pPr/>
              <a:t>21</a:t>
            </a:fld>
            <a:endParaRPr lang="en-US"/>
          </a:p>
        </p:txBody>
      </p:sp>
    </p:spTree>
    <p:extLst>
      <p:ext uri="{BB962C8B-B14F-4D97-AF65-F5344CB8AC3E}">
        <p14:creationId xmlns:p14="http://schemas.microsoft.com/office/powerpoint/2010/main" val="30029660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533400"/>
            <a:ext cx="8915400" cy="6019800"/>
          </a:xfrm>
        </p:spPr>
        <p:txBody>
          <a:bodyPr>
            <a:noAutofit/>
          </a:bodyPr>
          <a:lstStyle/>
          <a:p>
            <a:pPr algn="just"/>
            <a:r>
              <a:rPr lang="en-US" sz="2600" dirty="0" smtClean="0">
                <a:cs typeface="Times New Roman" pitchFamily="18" charset="0"/>
              </a:rPr>
              <a:t>Means </a:t>
            </a:r>
            <a:r>
              <a:rPr lang="en-US" sz="2600" dirty="0">
                <a:cs typeface="Times New Roman" pitchFamily="18" charset="0"/>
              </a:rPr>
              <a:t>only authorized personnel </a:t>
            </a:r>
            <a:r>
              <a:rPr lang="en-US" sz="2600" dirty="0" smtClean="0">
                <a:cs typeface="Times New Roman" pitchFamily="18" charset="0"/>
              </a:rPr>
              <a:t>being </a:t>
            </a:r>
          </a:p>
          <a:p>
            <a:pPr marL="0" indent="0" algn="just">
              <a:buNone/>
            </a:pPr>
            <a:r>
              <a:rPr lang="en-US" sz="2600" dirty="0" smtClean="0">
                <a:cs typeface="Times New Roman" pitchFamily="18" charset="0"/>
              </a:rPr>
              <a:t>present</a:t>
            </a:r>
            <a:r>
              <a:rPr lang="en-US" sz="2600" dirty="0">
                <a:cs typeface="Times New Roman" pitchFamily="18" charset="0"/>
              </a:rPr>
              <a:t>, </a:t>
            </a:r>
            <a:endParaRPr lang="en-US" sz="2600" dirty="0" smtClean="0">
              <a:cs typeface="Times New Roman" pitchFamily="18" charset="0"/>
            </a:endParaRPr>
          </a:p>
          <a:p>
            <a:pPr lvl="1" algn="just">
              <a:buFont typeface="Wingdings" pitchFamily="2" charset="2"/>
              <a:buChar char="Ø"/>
            </a:pPr>
            <a:r>
              <a:rPr lang="en-US" sz="2600" dirty="0" smtClean="0">
                <a:cs typeface="Times New Roman" pitchFamily="18" charset="0"/>
              </a:rPr>
              <a:t>This </a:t>
            </a:r>
            <a:r>
              <a:rPr lang="en-US" sz="2600" dirty="0">
                <a:cs typeface="Times New Roman" pitchFamily="18" charset="0"/>
              </a:rPr>
              <a:t>reduces the possibility of </a:t>
            </a:r>
            <a:r>
              <a:rPr lang="en-US" sz="2600" u="sng" dirty="0">
                <a:cs typeface="Times New Roman" pitchFamily="18" charset="0"/>
              </a:rPr>
              <a:t>cross-contamination</a:t>
            </a:r>
            <a:r>
              <a:rPr lang="en-US" sz="2600" dirty="0">
                <a:cs typeface="Times New Roman" pitchFamily="18" charset="0"/>
              </a:rPr>
              <a:t> with in- process materials from different products, or a mix-up of labeling from different products. </a:t>
            </a:r>
            <a:endParaRPr lang="en-US" sz="2600" dirty="0" smtClean="0">
              <a:cs typeface="Times New Roman" pitchFamily="18" charset="0"/>
            </a:endParaRPr>
          </a:p>
          <a:p>
            <a:pPr algn="just"/>
            <a:r>
              <a:rPr lang="en-US" sz="2600" dirty="0" smtClean="0">
                <a:cs typeface="Times New Roman" pitchFamily="18" charset="0"/>
              </a:rPr>
              <a:t>Limited access areas would include:</a:t>
            </a:r>
          </a:p>
          <a:p>
            <a:pPr lvl="1" algn="just"/>
            <a:r>
              <a:rPr lang="en-US" sz="2600" dirty="0" smtClean="0">
                <a:cs typeface="Times New Roman" pitchFamily="18" charset="0"/>
              </a:rPr>
              <a:t>labeling storage, aseptic processing, and areas where powders tend to be generated, such as blending and milling and areas where controlled substances are manufactured. </a:t>
            </a:r>
          </a:p>
          <a:p>
            <a:pPr algn="just"/>
            <a:r>
              <a:rPr lang="en-US" sz="2600" dirty="0" smtClean="0">
                <a:cs typeface="Times New Roman" pitchFamily="18" charset="0"/>
              </a:rPr>
              <a:t>E.g. A </a:t>
            </a:r>
            <a:r>
              <a:rPr lang="en-US" sz="2600" u="sng" dirty="0">
                <a:cs typeface="Times New Roman" pitchFamily="18" charset="0"/>
              </a:rPr>
              <a:t>label room </a:t>
            </a:r>
            <a:r>
              <a:rPr lang="en-US" sz="2600" dirty="0">
                <a:cs typeface="Times New Roman" pitchFamily="18" charset="0"/>
              </a:rPr>
              <a:t>is an example of a limited access area. Access is restricted to supervisors, labeling personnel and Quality. These individuals understand how to control labeling to prevent mix-ups. A tablet machine operator would not. </a:t>
            </a:r>
          </a:p>
          <a:p>
            <a:pPr marL="0" indent="0" algn="just">
              <a:buNone/>
            </a:pPr>
            <a:endParaRPr lang="en-US" sz="2600" dirty="0" smtClean="0">
              <a:cs typeface="Times New Roman" pitchFamily="18" charset="0"/>
            </a:endParaRPr>
          </a:p>
          <a:p>
            <a:endParaRPr lang="en-US" sz="2600" dirty="0"/>
          </a:p>
        </p:txBody>
      </p:sp>
      <p:sp>
        <p:nvSpPr>
          <p:cNvPr id="3" name="Title 2"/>
          <p:cNvSpPr>
            <a:spLocks noGrp="1"/>
          </p:cNvSpPr>
          <p:nvPr>
            <p:ph type="title"/>
          </p:nvPr>
        </p:nvSpPr>
        <p:spPr>
          <a:xfrm>
            <a:off x="457200" y="28903"/>
            <a:ext cx="8229600" cy="639762"/>
          </a:xfrm>
        </p:spPr>
        <p:txBody>
          <a:bodyPr>
            <a:noAutofit/>
          </a:bodyPr>
          <a:lstStyle/>
          <a:p>
            <a:pPr algn="ctr"/>
            <a:r>
              <a:rPr lang="en-US" sz="3200" b="1" dirty="0" smtClean="0">
                <a:solidFill>
                  <a:srgbClr val="FF0000"/>
                </a:solidFill>
                <a:latin typeface="+mn-lt"/>
                <a:cs typeface="Times New Roman" pitchFamily="18" charset="0"/>
              </a:rPr>
              <a:t>Limited Access Areas </a:t>
            </a:r>
            <a:endParaRPr lang="en-US" sz="3200" b="1" dirty="0">
              <a:solidFill>
                <a:srgbClr val="FF0000"/>
              </a:solidFill>
              <a:latin typeface="+mn-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0400" y="26276"/>
            <a:ext cx="2109952" cy="1404077"/>
          </a:xfrm>
          <a:prstGeom prst="rect">
            <a:avLst/>
          </a:prstGeom>
        </p:spPr>
      </p:pic>
      <p:sp>
        <p:nvSpPr>
          <p:cNvPr id="5" name="Slide Number Placeholder 4"/>
          <p:cNvSpPr>
            <a:spLocks noGrp="1"/>
          </p:cNvSpPr>
          <p:nvPr>
            <p:ph type="sldNum" sz="quarter" idx="12"/>
          </p:nvPr>
        </p:nvSpPr>
        <p:spPr/>
        <p:txBody>
          <a:bodyPr/>
          <a:lstStyle/>
          <a:p>
            <a:fld id="{F3AB2667-EFC0-4FCF-8A0A-8405D69E09A2}" type="slidenum">
              <a:rPr lang="en-US" smtClean="0"/>
              <a:pPr/>
              <a:t>22</a:t>
            </a:fld>
            <a:endParaRPr lang="en-US"/>
          </a:p>
        </p:txBody>
      </p:sp>
    </p:spTree>
    <p:extLst>
      <p:ext uri="{BB962C8B-B14F-4D97-AF65-F5344CB8AC3E}">
        <p14:creationId xmlns:p14="http://schemas.microsoft.com/office/powerpoint/2010/main" val="42023527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609600"/>
            <a:ext cx="8610600" cy="6282558"/>
          </a:xfrm>
        </p:spPr>
        <p:txBody>
          <a:bodyPr>
            <a:normAutofit fontScale="92500"/>
          </a:bodyPr>
          <a:lstStyle/>
          <a:p>
            <a:pPr algn="just"/>
            <a:r>
              <a:rPr lang="en-US" dirty="0" smtClean="0">
                <a:cs typeface="Times New Roman" pitchFamily="18" charset="0"/>
              </a:rPr>
              <a:t>Detailed </a:t>
            </a:r>
            <a:r>
              <a:rPr lang="en-US" u="sng" dirty="0" smtClean="0">
                <a:cs typeface="Times New Roman" pitchFamily="18" charset="0"/>
              </a:rPr>
              <a:t>hygiene programs</a:t>
            </a:r>
          </a:p>
          <a:p>
            <a:pPr marL="0" indent="0" algn="just">
              <a:buNone/>
            </a:pPr>
            <a:r>
              <a:rPr lang="en-US" dirty="0" smtClean="0">
                <a:cs typeface="Times New Roman" pitchFamily="18" charset="0"/>
              </a:rPr>
              <a:t>should be </a:t>
            </a:r>
            <a:r>
              <a:rPr lang="en-US" u="sng" dirty="0" smtClean="0">
                <a:cs typeface="Times New Roman" pitchFamily="18" charset="0"/>
              </a:rPr>
              <a:t>established </a:t>
            </a:r>
            <a:r>
              <a:rPr lang="en-US" dirty="0" smtClean="0">
                <a:cs typeface="Times New Roman" pitchFamily="18" charset="0"/>
              </a:rPr>
              <a:t>to the</a:t>
            </a:r>
          </a:p>
          <a:p>
            <a:pPr marL="0" indent="0" algn="just">
              <a:buNone/>
            </a:pPr>
            <a:r>
              <a:rPr lang="en-US" dirty="0" smtClean="0">
                <a:cs typeface="Times New Roman" pitchFamily="18" charset="0"/>
              </a:rPr>
              <a:t> different needs within the factory. </a:t>
            </a:r>
          </a:p>
          <a:p>
            <a:pPr algn="just"/>
            <a:r>
              <a:rPr lang="en-US" dirty="0" smtClean="0">
                <a:cs typeface="Times New Roman" pitchFamily="18" charset="0"/>
              </a:rPr>
              <a:t>They should include procedures relating to the health, hygiene practices and clothing of personnel. </a:t>
            </a:r>
          </a:p>
          <a:p>
            <a:pPr algn="just"/>
            <a:r>
              <a:rPr lang="en-US" dirty="0" smtClean="0">
                <a:cs typeface="Times New Roman" pitchFamily="18" charset="0"/>
              </a:rPr>
              <a:t>These procedures should be understood and followed in a very strict way by every person. </a:t>
            </a:r>
          </a:p>
          <a:p>
            <a:pPr algn="just"/>
            <a:r>
              <a:rPr lang="en-US" dirty="0" smtClean="0">
                <a:cs typeface="Times New Roman" pitchFamily="18" charset="0"/>
              </a:rPr>
              <a:t>Hygiene programs should be promoted by management and widely discussed during training sessions. </a:t>
            </a:r>
          </a:p>
          <a:p>
            <a:pPr algn="just"/>
            <a:r>
              <a:rPr lang="en-US" dirty="0" smtClean="0">
                <a:cs typeface="Times New Roman" pitchFamily="18" charset="0"/>
              </a:rPr>
              <a:t>All personnel should receive medical examination upon recruitment. </a:t>
            </a:r>
          </a:p>
        </p:txBody>
      </p:sp>
      <p:sp>
        <p:nvSpPr>
          <p:cNvPr id="3" name="Title 2"/>
          <p:cNvSpPr>
            <a:spLocks noGrp="1"/>
          </p:cNvSpPr>
          <p:nvPr>
            <p:ph type="title"/>
          </p:nvPr>
        </p:nvSpPr>
        <p:spPr>
          <a:xfrm>
            <a:off x="457200" y="0"/>
            <a:ext cx="8229600" cy="715962"/>
          </a:xfrm>
        </p:spPr>
        <p:txBody>
          <a:bodyPr>
            <a:normAutofit/>
          </a:bodyPr>
          <a:lstStyle/>
          <a:p>
            <a:pPr algn="l"/>
            <a:r>
              <a:rPr lang="en-US" sz="3200" b="1" dirty="0">
                <a:solidFill>
                  <a:srgbClr val="FF0000"/>
                </a:solidFill>
                <a:latin typeface="+mn-lt"/>
                <a:cs typeface="Times New Roman" pitchFamily="18" charset="0"/>
              </a:rPr>
              <a:t>Health Conditions</a:t>
            </a:r>
            <a:endParaRPr lang="en-US" sz="3200" b="1" dirty="0">
              <a:solidFill>
                <a:srgbClr val="FF0000"/>
              </a:solidFill>
              <a:latin typeface="+mn-lt"/>
            </a:endParaRPr>
          </a:p>
        </p:txBody>
      </p:sp>
      <p:pic>
        <p:nvPicPr>
          <p:cNvPr id="7170" name="Picture 2" descr="C:\Users\Iman\Pictures\4577207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0"/>
            <a:ext cx="3071648" cy="228600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F3AB2667-EFC0-4FCF-8A0A-8405D69E09A2}" type="slidenum">
              <a:rPr lang="en-US" smtClean="0"/>
              <a:pPr/>
              <a:t>23</a:t>
            </a:fld>
            <a:endParaRPr lang="en-US"/>
          </a:p>
        </p:txBody>
      </p:sp>
    </p:spTree>
    <p:extLst>
      <p:ext uri="{BB962C8B-B14F-4D97-AF65-F5344CB8AC3E}">
        <p14:creationId xmlns:p14="http://schemas.microsoft.com/office/powerpoint/2010/main" val="17961258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799"/>
          </a:xfrm>
        </p:spPr>
        <p:txBody>
          <a:bodyPr>
            <a:normAutofit fontScale="92500" lnSpcReduction="20000"/>
          </a:bodyPr>
          <a:lstStyle/>
          <a:p>
            <a:pPr algn="just"/>
            <a:r>
              <a:rPr lang="en-US" dirty="0">
                <a:cs typeface="Times New Roman" pitchFamily="18" charset="0"/>
              </a:rPr>
              <a:t>After the first medical </a:t>
            </a:r>
            <a:r>
              <a:rPr lang="en-US" dirty="0" smtClean="0">
                <a:cs typeface="Times New Roman" pitchFamily="18" charset="0"/>
              </a:rPr>
              <a:t>examination,</a:t>
            </a:r>
          </a:p>
          <a:p>
            <a:pPr marL="0" indent="0" algn="just">
              <a:buNone/>
            </a:pPr>
            <a:r>
              <a:rPr lang="en-US" dirty="0" smtClean="0">
                <a:cs typeface="Times New Roman" pitchFamily="18" charset="0"/>
              </a:rPr>
              <a:t>examinations </a:t>
            </a:r>
            <a:r>
              <a:rPr lang="en-US" dirty="0">
                <a:cs typeface="Times New Roman" pitchFamily="18" charset="0"/>
              </a:rPr>
              <a:t>should be carried out when necessary for the work and personal health. </a:t>
            </a:r>
            <a:endParaRPr lang="en-US" dirty="0" smtClean="0">
              <a:cs typeface="Times New Roman" pitchFamily="18" charset="0"/>
            </a:endParaRPr>
          </a:p>
          <a:p>
            <a:pPr algn="just"/>
            <a:r>
              <a:rPr lang="en-US" dirty="0" smtClean="0">
                <a:cs typeface="Times New Roman" pitchFamily="18" charset="0"/>
              </a:rPr>
              <a:t>Any health condition that could have an adverse impact be reported to the individual’s supervisor. </a:t>
            </a:r>
          </a:p>
          <a:p>
            <a:pPr algn="just"/>
            <a:r>
              <a:rPr lang="en-US" dirty="0" smtClean="0">
                <a:cs typeface="Times New Roman" pitchFamily="18" charset="0"/>
              </a:rPr>
              <a:t>The supervisor must decide if the condition is a problem, and if so, assign that individual to reviewing records or other activity not involving the manufacture of the product. </a:t>
            </a:r>
          </a:p>
          <a:p>
            <a:pPr algn="just"/>
            <a:r>
              <a:rPr lang="en-US" dirty="0" smtClean="0">
                <a:cs typeface="Times New Roman" pitchFamily="18" charset="0"/>
              </a:rPr>
              <a:t>E.g. an individual comes to work with symptoms of the flu (coughing, sneezing, watering eyes). The individual goes to the supervisor and reports not feeling well. The supervisor observes the symptoms and informs the individual to go home (take a sick day), and return when the flu is gone. </a:t>
            </a:r>
          </a:p>
        </p:txBody>
      </p:sp>
      <p:sp>
        <p:nvSpPr>
          <p:cNvPr id="3" name="Title 2"/>
          <p:cNvSpPr>
            <a:spLocks noGrp="1"/>
          </p:cNvSpPr>
          <p:nvPr>
            <p:ph type="title"/>
          </p:nvPr>
        </p:nvSpPr>
        <p:spPr>
          <a:xfrm>
            <a:off x="457200" y="0"/>
            <a:ext cx="8229600" cy="715962"/>
          </a:xfrm>
        </p:spPr>
        <p:txBody>
          <a:bodyPr>
            <a:normAutofit/>
          </a:bodyPr>
          <a:lstStyle/>
          <a:p>
            <a:pPr algn="l"/>
            <a:r>
              <a:rPr lang="en-US" sz="3200" b="1" dirty="0">
                <a:solidFill>
                  <a:srgbClr val="FF0000"/>
                </a:solidFill>
                <a:latin typeface="+mn-lt"/>
                <a:cs typeface="Times New Roman" pitchFamily="18" charset="0"/>
              </a:rPr>
              <a:t>Health </a:t>
            </a:r>
            <a:r>
              <a:rPr lang="en-US" sz="3200" b="1" dirty="0" smtClean="0">
                <a:solidFill>
                  <a:srgbClr val="FF0000"/>
                </a:solidFill>
                <a:latin typeface="+mn-lt"/>
                <a:cs typeface="Times New Roman" pitchFamily="18" charset="0"/>
              </a:rPr>
              <a:t>Conditions (cont.)</a:t>
            </a:r>
            <a:endParaRPr lang="en-US" sz="3200" b="1" dirty="0">
              <a:solidFill>
                <a:srgbClr val="FF0000"/>
              </a:solidFill>
              <a:latin typeface="+mn-lt"/>
            </a:endParaRPr>
          </a:p>
        </p:txBody>
      </p:sp>
      <p:pic>
        <p:nvPicPr>
          <p:cNvPr id="4" name="Picture 2" descr="C:\Users\Iman\Pictures\4577207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0"/>
            <a:ext cx="2514600" cy="1219199"/>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F3AB2667-EFC0-4FCF-8A0A-8405D69E09A2}" type="slidenum">
              <a:rPr lang="en-US" smtClean="0"/>
              <a:pPr/>
              <a:t>24</a:t>
            </a:fld>
            <a:endParaRPr lang="en-US"/>
          </a:p>
        </p:txBody>
      </p:sp>
    </p:spTree>
    <p:extLst>
      <p:ext uri="{BB962C8B-B14F-4D97-AF65-F5344CB8AC3E}">
        <p14:creationId xmlns:p14="http://schemas.microsoft.com/office/powerpoint/2010/main" val="1921708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668963"/>
          </a:xfrm>
        </p:spPr>
        <p:txBody>
          <a:bodyPr>
            <a:noAutofit/>
          </a:bodyPr>
          <a:lstStyle/>
          <a:p>
            <a:pPr algn="just"/>
            <a:r>
              <a:rPr lang="en-US" b="1" dirty="0" smtClean="0">
                <a:cs typeface="Times New Roman" pitchFamily="18" charset="0"/>
              </a:rPr>
              <a:t>Eating, drinking, chewing or smoking, or the storage of food, drink, smoking materials or personal medication in the production and storage areas should be prohibited. </a:t>
            </a:r>
            <a:endParaRPr lang="en-US" b="1" dirty="0">
              <a:cs typeface="Times New Roman" pitchFamily="18" charset="0"/>
            </a:endParaRPr>
          </a:p>
        </p:txBody>
      </p:sp>
      <p:pic>
        <p:nvPicPr>
          <p:cNvPr id="1026" name="Picture 2" descr="http://www.cliparthut.com/clip-arts/10/no-food-or-drink-sign-10927.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2971800"/>
            <a:ext cx="2381250" cy="2343150"/>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F3AB2667-EFC0-4FCF-8A0A-8405D69E09A2}" type="slidenum">
              <a:rPr lang="en-US" smtClean="0"/>
              <a:pPr/>
              <a:t>25</a:t>
            </a:fld>
            <a:endParaRPr lang="en-US"/>
          </a:p>
        </p:txBody>
      </p:sp>
    </p:spTree>
    <p:extLst>
      <p:ext uri="{BB962C8B-B14F-4D97-AF65-F5344CB8AC3E}">
        <p14:creationId xmlns:p14="http://schemas.microsoft.com/office/powerpoint/2010/main" val="1294351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Sec. 211.34 Consultants.</a:t>
            </a:r>
          </a:p>
        </p:txBody>
      </p:sp>
      <p:sp>
        <p:nvSpPr>
          <p:cNvPr id="3" name="Content Placeholder 2"/>
          <p:cNvSpPr>
            <a:spLocks noGrp="1"/>
          </p:cNvSpPr>
          <p:nvPr>
            <p:ph idx="1"/>
          </p:nvPr>
        </p:nvSpPr>
        <p:spPr/>
        <p:txBody>
          <a:bodyPr>
            <a:normAutofit fontScale="92500"/>
          </a:bodyPr>
          <a:lstStyle/>
          <a:p>
            <a:r>
              <a:rPr lang="en-GB" b="1" dirty="0">
                <a:solidFill>
                  <a:schemeClr val="tx2">
                    <a:lumMod val="60000"/>
                    <a:lumOff val="40000"/>
                  </a:schemeClr>
                </a:solidFill>
              </a:rPr>
              <a:t>Consultants advising on the manufacture, processing, packing, or holding of drug products shall have sufficient education, training, and experience, or any combination thereof, to advise on the subject for which they are retained. </a:t>
            </a:r>
            <a:endParaRPr lang="en-GB" b="1" dirty="0" smtClean="0">
              <a:solidFill>
                <a:schemeClr val="tx2">
                  <a:lumMod val="60000"/>
                  <a:lumOff val="40000"/>
                </a:schemeClr>
              </a:solidFill>
            </a:endParaRPr>
          </a:p>
          <a:p>
            <a:r>
              <a:rPr lang="en-GB" b="1" dirty="0" smtClean="0">
                <a:solidFill>
                  <a:schemeClr val="tx2">
                    <a:lumMod val="60000"/>
                    <a:lumOff val="40000"/>
                  </a:schemeClr>
                </a:solidFill>
              </a:rPr>
              <a:t>Records </a:t>
            </a:r>
            <a:r>
              <a:rPr lang="en-GB" b="1" dirty="0">
                <a:solidFill>
                  <a:schemeClr val="tx2">
                    <a:lumMod val="60000"/>
                    <a:lumOff val="40000"/>
                  </a:schemeClr>
                </a:solidFill>
              </a:rPr>
              <a:t>shall be maintained stating the name, address, and qualifications of any consultants and the type of service they </a:t>
            </a:r>
            <a:r>
              <a:rPr lang="en-GB" b="1" dirty="0" smtClean="0">
                <a:solidFill>
                  <a:schemeClr val="tx2">
                    <a:lumMod val="60000"/>
                    <a:lumOff val="40000"/>
                  </a:schemeClr>
                </a:solidFill>
              </a:rPr>
              <a:t>provide.</a:t>
            </a:r>
            <a:endParaRPr lang="en-GB" b="1" dirty="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fld id="{432862A4-913E-424D-A348-9DDAD10AD131}" type="slidenum">
              <a:rPr lang="en-GB" smtClean="0">
                <a:solidFill>
                  <a:prstClr val="black">
                    <a:tint val="75000"/>
                  </a:prstClr>
                </a:solidFill>
              </a:rPr>
              <a:pPr/>
              <a:t>26</a:t>
            </a:fld>
            <a:endParaRPr lang="en-GB">
              <a:solidFill>
                <a:prstClr val="black">
                  <a:tint val="75000"/>
                </a:prstClr>
              </a:solidFill>
            </a:endParaRPr>
          </a:p>
        </p:txBody>
      </p:sp>
    </p:spTree>
    <p:extLst>
      <p:ext uri="{BB962C8B-B14F-4D97-AF65-F5344CB8AC3E}">
        <p14:creationId xmlns:p14="http://schemas.microsoft.com/office/powerpoint/2010/main" val="25954987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534400" cy="5440363"/>
          </a:xfrm>
        </p:spPr>
        <p:txBody>
          <a:bodyPr>
            <a:noAutofit/>
          </a:bodyPr>
          <a:lstStyle/>
          <a:p>
            <a:r>
              <a:rPr lang="en-US" sz="3600" dirty="0" smtClean="0">
                <a:cs typeface="Times New Roman" pitchFamily="18" charset="0"/>
              </a:rPr>
              <a:t>If a company has used a consultant, then </a:t>
            </a:r>
            <a:r>
              <a:rPr lang="en-US" sz="3600" b="1" u="sng" dirty="0" smtClean="0">
                <a:cs typeface="Times New Roman" pitchFamily="18" charset="0"/>
              </a:rPr>
              <a:t>a record of this consultant and services </a:t>
            </a:r>
            <a:r>
              <a:rPr lang="en-US" sz="3600" dirty="0" smtClean="0">
                <a:cs typeface="Times New Roman" pitchFamily="18" charset="0"/>
              </a:rPr>
              <a:t>provided must be kept. </a:t>
            </a:r>
          </a:p>
          <a:p>
            <a:r>
              <a:rPr lang="en-US" sz="3600" b="1" dirty="0" smtClean="0">
                <a:solidFill>
                  <a:srgbClr val="00B050"/>
                </a:solidFill>
                <a:cs typeface="Times New Roman" pitchFamily="18" charset="0"/>
              </a:rPr>
              <a:t>The record must contain, at a minimum: </a:t>
            </a:r>
            <a:r>
              <a:rPr lang="en-US" sz="3600" dirty="0" smtClean="0">
                <a:cs typeface="Times New Roman" pitchFamily="18" charset="0"/>
              </a:rPr>
              <a:t>the consultant’s name, address, qualifications and type of service provided. </a:t>
            </a:r>
          </a:p>
          <a:p>
            <a:r>
              <a:rPr lang="en-US" sz="3600" dirty="0" smtClean="0">
                <a:cs typeface="Times New Roman" pitchFamily="18" charset="0"/>
              </a:rPr>
              <a:t>Failure to maintain records of this nature is </a:t>
            </a:r>
            <a:r>
              <a:rPr lang="en-US" sz="3600" b="1" u="sng" dirty="0" smtClean="0">
                <a:cs typeface="Times New Roman" pitchFamily="18" charset="0"/>
              </a:rPr>
              <a:t>a violation </a:t>
            </a:r>
            <a:r>
              <a:rPr lang="en-US" sz="3600" dirty="0" smtClean="0">
                <a:cs typeface="Times New Roman" pitchFamily="18" charset="0"/>
              </a:rPr>
              <a:t>of CGMP regulations.</a:t>
            </a:r>
            <a:br>
              <a:rPr lang="en-US" sz="3600" dirty="0" smtClean="0">
                <a:cs typeface="Times New Roman" pitchFamily="18" charset="0"/>
              </a:rPr>
            </a:br>
            <a:endParaRPr lang="en-US" sz="3600" dirty="0"/>
          </a:p>
        </p:txBody>
      </p:sp>
      <p:pic>
        <p:nvPicPr>
          <p:cNvPr id="8194" name="Picture 2" descr="C:\Users\Iman\Pictures\quotin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800600"/>
            <a:ext cx="1981200" cy="1981200"/>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432862A4-913E-424D-A348-9DDAD10AD131}" type="slidenum">
              <a:rPr lang="en-GB" smtClean="0">
                <a:solidFill>
                  <a:prstClr val="black">
                    <a:tint val="75000"/>
                  </a:prstClr>
                </a:solidFill>
              </a:rPr>
              <a:pPr/>
              <a:t>27</a:t>
            </a:fld>
            <a:endParaRPr lang="en-GB">
              <a:solidFill>
                <a:prstClr val="black">
                  <a:tint val="75000"/>
                </a:prstClr>
              </a:solidFill>
            </a:endParaRPr>
          </a:p>
        </p:txBody>
      </p:sp>
    </p:spTree>
    <p:extLst>
      <p:ext uri="{BB962C8B-B14F-4D97-AF65-F5344CB8AC3E}">
        <p14:creationId xmlns:p14="http://schemas.microsoft.com/office/powerpoint/2010/main" val="962121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905000"/>
          </a:xfrm>
        </p:spPr>
        <p:txBody>
          <a:bodyPr>
            <a:normAutofit fontScale="90000"/>
          </a:bodyPr>
          <a:lstStyle/>
          <a:p>
            <a:r>
              <a:rPr lang="en-GB" b="1" dirty="0">
                <a:solidFill>
                  <a:schemeClr val="accent1">
                    <a:lumMod val="75000"/>
                  </a:schemeClr>
                </a:solidFill>
              </a:rPr>
              <a:t>Part 211: Current </a:t>
            </a:r>
            <a:r>
              <a:rPr lang="en-GB" b="1" dirty="0" smtClean="0">
                <a:solidFill>
                  <a:schemeClr val="accent1">
                    <a:lumMod val="75000"/>
                  </a:schemeClr>
                </a:solidFill>
              </a:rPr>
              <a:t>GMP </a:t>
            </a:r>
            <a:r>
              <a:rPr lang="en-GB" b="1" dirty="0">
                <a:solidFill>
                  <a:schemeClr val="accent1">
                    <a:lumMod val="75000"/>
                  </a:schemeClr>
                </a:solidFill>
              </a:rPr>
              <a:t>for finished pharmaceuticals </a:t>
            </a:r>
            <a:r>
              <a:rPr lang="en-GB" b="1" dirty="0" smtClean="0">
                <a:solidFill>
                  <a:srgbClr val="0070C0"/>
                </a:solidFill>
              </a:rPr>
              <a:t/>
            </a:r>
            <a:br>
              <a:rPr lang="en-GB" b="1" dirty="0" smtClean="0">
                <a:solidFill>
                  <a:srgbClr val="0070C0"/>
                </a:solidFill>
              </a:rPr>
            </a:br>
            <a:r>
              <a:rPr lang="en-GB" sz="4000" b="1" dirty="0" smtClean="0">
                <a:solidFill>
                  <a:srgbClr val="0070C0"/>
                </a:solidFill>
              </a:rPr>
              <a:t>Subpart </a:t>
            </a:r>
            <a:r>
              <a:rPr lang="en-GB" sz="4000" b="1" dirty="0">
                <a:solidFill>
                  <a:srgbClr val="0070C0"/>
                </a:solidFill>
              </a:rPr>
              <a:t>B: Organization and </a:t>
            </a:r>
            <a:r>
              <a:rPr lang="en-GB" sz="4000" b="1" dirty="0" smtClean="0">
                <a:solidFill>
                  <a:srgbClr val="0070C0"/>
                </a:solidFill>
              </a:rPr>
              <a:t>personal</a:t>
            </a:r>
            <a:endParaRPr lang="en-GB" sz="4000" dirty="0"/>
          </a:p>
        </p:txBody>
      </p:sp>
      <p:sp>
        <p:nvSpPr>
          <p:cNvPr id="3" name="Content Placeholder 2"/>
          <p:cNvSpPr>
            <a:spLocks noGrp="1"/>
          </p:cNvSpPr>
          <p:nvPr>
            <p:ph idx="1"/>
          </p:nvPr>
        </p:nvSpPr>
        <p:spPr>
          <a:xfrm>
            <a:off x="533400" y="2362200"/>
            <a:ext cx="8229600" cy="4068763"/>
          </a:xfrm>
        </p:spPr>
        <p:txBody>
          <a:bodyPr/>
          <a:lstStyle/>
          <a:p>
            <a:r>
              <a:rPr lang="en-GB" b="1" dirty="0"/>
              <a:t>Sec. 211.25 Personnel qualifications</a:t>
            </a:r>
            <a:r>
              <a:rPr lang="en-GB" b="1" dirty="0" smtClean="0"/>
              <a:t>.</a:t>
            </a:r>
          </a:p>
          <a:p>
            <a:r>
              <a:rPr lang="en-GB" b="1" dirty="0"/>
              <a:t>Sec. 211.28 Personnel responsibilities</a:t>
            </a:r>
            <a:r>
              <a:rPr lang="en-GB" b="1" dirty="0" smtClean="0"/>
              <a:t>.</a:t>
            </a:r>
          </a:p>
          <a:p>
            <a:r>
              <a:rPr lang="en-GB" b="1" dirty="0"/>
              <a:t>Sec. 211.34 Consultants.</a:t>
            </a:r>
            <a:endParaRPr lang="en-GB" dirty="0"/>
          </a:p>
        </p:txBody>
      </p:sp>
      <p:sp>
        <p:nvSpPr>
          <p:cNvPr id="4" name="Slide Number Placeholder 3"/>
          <p:cNvSpPr>
            <a:spLocks noGrp="1"/>
          </p:cNvSpPr>
          <p:nvPr>
            <p:ph type="sldNum" sz="quarter" idx="12"/>
          </p:nvPr>
        </p:nvSpPr>
        <p:spPr/>
        <p:txBody>
          <a:bodyPr/>
          <a:lstStyle/>
          <a:p>
            <a:fld id="{F3AB2667-EFC0-4FCF-8A0A-8405D69E09A2}" type="slidenum">
              <a:rPr lang="en-US" smtClean="0"/>
              <a:pPr/>
              <a:t>3</a:t>
            </a:fld>
            <a:endParaRPr lang="en-US"/>
          </a:p>
        </p:txBody>
      </p:sp>
    </p:spTree>
    <p:extLst>
      <p:ext uri="{BB962C8B-B14F-4D97-AF65-F5344CB8AC3E}">
        <p14:creationId xmlns:p14="http://schemas.microsoft.com/office/powerpoint/2010/main" val="3648161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533400"/>
          </a:xfrm>
        </p:spPr>
        <p:txBody>
          <a:bodyPr>
            <a:noAutofit/>
          </a:bodyPr>
          <a:lstStyle/>
          <a:p>
            <a:r>
              <a:rPr lang="en-GB" sz="2700" b="1" dirty="0"/>
              <a:t>Sec. 211.25 Personnel qualifications.</a:t>
            </a:r>
          </a:p>
        </p:txBody>
      </p:sp>
      <p:sp>
        <p:nvSpPr>
          <p:cNvPr id="3" name="Content Placeholder 2"/>
          <p:cNvSpPr>
            <a:spLocks noGrp="1"/>
          </p:cNvSpPr>
          <p:nvPr>
            <p:ph idx="1"/>
          </p:nvPr>
        </p:nvSpPr>
        <p:spPr>
          <a:xfrm>
            <a:off x="228600" y="381000"/>
            <a:ext cx="8686800" cy="6324600"/>
          </a:xfrm>
        </p:spPr>
        <p:txBody>
          <a:bodyPr>
            <a:noAutofit/>
          </a:bodyPr>
          <a:lstStyle/>
          <a:p>
            <a:pPr marL="514350" indent="-514350">
              <a:buAutoNum type="alphaLcParenR"/>
            </a:pPr>
            <a:r>
              <a:rPr lang="en-GB" sz="2000" b="1" u="sng" dirty="0" smtClean="0">
                <a:solidFill>
                  <a:schemeClr val="tx2">
                    <a:lumMod val="60000"/>
                    <a:lumOff val="40000"/>
                  </a:schemeClr>
                </a:solidFill>
              </a:rPr>
              <a:t>Each </a:t>
            </a:r>
            <a:r>
              <a:rPr lang="en-GB" sz="2000" b="1" u="sng" dirty="0">
                <a:solidFill>
                  <a:schemeClr val="tx2">
                    <a:lumMod val="60000"/>
                    <a:lumOff val="40000"/>
                  </a:schemeClr>
                </a:solidFill>
              </a:rPr>
              <a:t>person engaged </a:t>
            </a:r>
            <a:r>
              <a:rPr lang="en-GB" sz="2000" b="1" dirty="0">
                <a:solidFill>
                  <a:schemeClr val="tx2">
                    <a:lumMod val="60000"/>
                    <a:lumOff val="40000"/>
                  </a:schemeClr>
                </a:solidFill>
              </a:rPr>
              <a:t>in the manufacture, processing, packing, or holding of a drug product shall have </a:t>
            </a:r>
            <a:r>
              <a:rPr lang="en-GB" sz="2000" b="1" u="sng" dirty="0">
                <a:solidFill>
                  <a:schemeClr val="tx2">
                    <a:lumMod val="60000"/>
                    <a:lumOff val="40000"/>
                  </a:schemeClr>
                </a:solidFill>
              </a:rPr>
              <a:t>education</a:t>
            </a:r>
            <a:r>
              <a:rPr lang="en-GB" sz="2000" b="1" dirty="0">
                <a:solidFill>
                  <a:schemeClr val="tx2">
                    <a:lumMod val="60000"/>
                    <a:lumOff val="40000"/>
                  </a:schemeClr>
                </a:solidFill>
              </a:rPr>
              <a:t>, </a:t>
            </a:r>
            <a:r>
              <a:rPr lang="en-GB" sz="2000" b="1" u="sng" dirty="0">
                <a:solidFill>
                  <a:schemeClr val="tx2">
                    <a:lumMod val="60000"/>
                    <a:lumOff val="40000"/>
                  </a:schemeClr>
                </a:solidFill>
              </a:rPr>
              <a:t>training</a:t>
            </a:r>
            <a:r>
              <a:rPr lang="en-GB" sz="2000" b="1" dirty="0">
                <a:solidFill>
                  <a:schemeClr val="tx2">
                    <a:lumMod val="60000"/>
                    <a:lumOff val="40000"/>
                  </a:schemeClr>
                </a:solidFill>
              </a:rPr>
              <a:t>, and </a:t>
            </a:r>
            <a:r>
              <a:rPr lang="en-GB" sz="2000" b="1" u="sng" dirty="0">
                <a:solidFill>
                  <a:schemeClr val="tx2">
                    <a:lumMod val="60000"/>
                    <a:lumOff val="40000"/>
                  </a:schemeClr>
                </a:solidFill>
              </a:rPr>
              <a:t>experience</a:t>
            </a:r>
            <a:r>
              <a:rPr lang="en-GB" sz="2000" b="1" dirty="0">
                <a:solidFill>
                  <a:schemeClr val="tx2">
                    <a:lumMod val="60000"/>
                    <a:lumOff val="40000"/>
                  </a:schemeClr>
                </a:solidFill>
              </a:rPr>
              <a:t>, or any combination thereof, </a:t>
            </a:r>
            <a:r>
              <a:rPr lang="en-GB" sz="2000" b="1" u="sng" dirty="0">
                <a:solidFill>
                  <a:schemeClr val="tx2">
                    <a:lumMod val="60000"/>
                    <a:lumOff val="40000"/>
                  </a:schemeClr>
                </a:solidFill>
              </a:rPr>
              <a:t>to enable that person to perform the assigned functions.</a:t>
            </a:r>
            <a:r>
              <a:rPr lang="en-GB" sz="2000" b="1" dirty="0">
                <a:solidFill>
                  <a:schemeClr val="tx2">
                    <a:lumMod val="60000"/>
                    <a:lumOff val="40000"/>
                  </a:schemeClr>
                </a:solidFill>
              </a:rPr>
              <a:t> </a:t>
            </a:r>
            <a:endParaRPr lang="en-GB" sz="2000" b="1" dirty="0" smtClean="0">
              <a:solidFill>
                <a:schemeClr val="tx2">
                  <a:lumMod val="60000"/>
                  <a:lumOff val="40000"/>
                </a:schemeClr>
              </a:solidFill>
            </a:endParaRPr>
          </a:p>
          <a:p>
            <a:pPr marL="914400" lvl="1" indent="-514350"/>
            <a:r>
              <a:rPr lang="en-GB" sz="2000" b="1" dirty="0" smtClean="0">
                <a:solidFill>
                  <a:schemeClr val="tx2">
                    <a:lumMod val="60000"/>
                    <a:lumOff val="40000"/>
                  </a:schemeClr>
                </a:solidFill>
              </a:rPr>
              <a:t>Training </a:t>
            </a:r>
            <a:r>
              <a:rPr lang="en-GB" sz="2000" b="1" dirty="0">
                <a:solidFill>
                  <a:schemeClr val="tx2">
                    <a:lumMod val="60000"/>
                    <a:lumOff val="40000"/>
                  </a:schemeClr>
                </a:solidFill>
              </a:rPr>
              <a:t>shall be in </a:t>
            </a:r>
            <a:r>
              <a:rPr lang="en-GB" sz="2000" b="1" u="sng" dirty="0">
                <a:solidFill>
                  <a:schemeClr val="tx2">
                    <a:lumMod val="60000"/>
                    <a:lumOff val="40000"/>
                  </a:schemeClr>
                </a:solidFill>
              </a:rPr>
              <a:t>the particular operations that the employee performs</a:t>
            </a:r>
            <a:r>
              <a:rPr lang="en-GB" sz="2000" b="1" dirty="0">
                <a:solidFill>
                  <a:schemeClr val="tx2">
                    <a:lumMod val="60000"/>
                    <a:lumOff val="40000"/>
                  </a:schemeClr>
                </a:solidFill>
              </a:rPr>
              <a:t> and </a:t>
            </a:r>
            <a:r>
              <a:rPr lang="en-GB" sz="2000" b="1" u="sng" dirty="0">
                <a:solidFill>
                  <a:schemeClr val="tx2">
                    <a:lumMod val="60000"/>
                    <a:lumOff val="40000"/>
                  </a:schemeClr>
                </a:solidFill>
              </a:rPr>
              <a:t>in </a:t>
            </a:r>
            <a:r>
              <a:rPr lang="en-GB" sz="2000" b="1" u="sng" dirty="0" smtClean="0">
                <a:solidFill>
                  <a:schemeClr val="tx2">
                    <a:lumMod val="60000"/>
                    <a:lumOff val="40000"/>
                  </a:schemeClr>
                </a:solidFill>
              </a:rPr>
              <a:t>CGMP </a:t>
            </a:r>
            <a:r>
              <a:rPr lang="en-GB" sz="2000" b="1" dirty="0" smtClean="0">
                <a:solidFill>
                  <a:schemeClr val="tx2">
                    <a:lumMod val="60000"/>
                    <a:lumOff val="40000"/>
                  </a:schemeClr>
                </a:solidFill>
              </a:rPr>
              <a:t>(</a:t>
            </a:r>
            <a:r>
              <a:rPr lang="en-GB" sz="2000" b="1" dirty="0">
                <a:solidFill>
                  <a:schemeClr val="tx2">
                    <a:lumMod val="60000"/>
                    <a:lumOff val="40000"/>
                  </a:schemeClr>
                </a:solidFill>
              </a:rPr>
              <a:t>including the CGMP </a:t>
            </a:r>
            <a:r>
              <a:rPr lang="en-GB" sz="2000" b="1" dirty="0" smtClean="0">
                <a:solidFill>
                  <a:schemeClr val="tx2">
                    <a:lumMod val="60000"/>
                    <a:lumOff val="40000"/>
                  </a:schemeClr>
                </a:solidFill>
              </a:rPr>
              <a:t>regulations </a:t>
            </a:r>
            <a:r>
              <a:rPr lang="en-GB" sz="2000" b="1" dirty="0">
                <a:solidFill>
                  <a:schemeClr val="tx2">
                    <a:lumMod val="60000"/>
                    <a:lumOff val="40000"/>
                  </a:schemeClr>
                </a:solidFill>
              </a:rPr>
              <a:t>in this chapter and written procedures required by these regulations) as they relate to the employee's functions. </a:t>
            </a:r>
            <a:endParaRPr lang="en-GB" sz="2000" b="1" dirty="0" smtClean="0">
              <a:solidFill>
                <a:schemeClr val="tx2">
                  <a:lumMod val="60000"/>
                  <a:lumOff val="40000"/>
                </a:schemeClr>
              </a:solidFill>
            </a:endParaRPr>
          </a:p>
          <a:p>
            <a:pPr marL="914400" lvl="1" indent="-514350"/>
            <a:r>
              <a:rPr lang="en-GB" sz="2000" b="1" dirty="0" smtClean="0">
                <a:solidFill>
                  <a:schemeClr val="tx2">
                    <a:lumMod val="60000"/>
                    <a:lumOff val="40000"/>
                  </a:schemeClr>
                </a:solidFill>
              </a:rPr>
              <a:t>Training </a:t>
            </a:r>
            <a:r>
              <a:rPr lang="en-GB" sz="2000" b="1" dirty="0">
                <a:solidFill>
                  <a:schemeClr val="tx2">
                    <a:lumMod val="60000"/>
                    <a:lumOff val="40000"/>
                  </a:schemeClr>
                </a:solidFill>
              </a:rPr>
              <a:t>in </a:t>
            </a:r>
            <a:r>
              <a:rPr lang="en-GB" sz="2000" b="1" dirty="0" smtClean="0">
                <a:solidFill>
                  <a:schemeClr val="tx2">
                    <a:lumMod val="60000"/>
                    <a:lumOff val="40000"/>
                  </a:schemeClr>
                </a:solidFill>
              </a:rPr>
              <a:t>CGMP shall </a:t>
            </a:r>
            <a:r>
              <a:rPr lang="en-GB" sz="2000" b="1" dirty="0">
                <a:solidFill>
                  <a:schemeClr val="tx2">
                    <a:lumMod val="60000"/>
                    <a:lumOff val="40000"/>
                  </a:schemeClr>
                </a:solidFill>
              </a:rPr>
              <a:t>be conducted by </a:t>
            </a:r>
            <a:r>
              <a:rPr lang="en-GB" sz="2000" b="1" u="sng" dirty="0">
                <a:solidFill>
                  <a:schemeClr val="tx2">
                    <a:lumMod val="60000"/>
                    <a:lumOff val="40000"/>
                  </a:schemeClr>
                </a:solidFill>
              </a:rPr>
              <a:t>qualified individuals </a:t>
            </a:r>
            <a:r>
              <a:rPr lang="en-GB" sz="2000" b="1" dirty="0">
                <a:solidFill>
                  <a:schemeClr val="tx2">
                    <a:lumMod val="60000"/>
                    <a:lumOff val="40000"/>
                  </a:schemeClr>
                </a:solidFill>
              </a:rPr>
              <a:t>on a </a:t>
            </a:r>
            <a:r>
              <a:rPr lang="en-GB" sz="2000" b="1" u="sng" dirty="0">
                <a:solidFill>
                  <a:schemeClr val="tx2">
                    <a:lumMod val="60000"/>
                    <a:lumOff val="40000"/>
                  </a:schemeClr>
                </a:solidFill>
              </a:rPr>
              <a:t>continuing basis and with sufficient frequency </a:t>
            </a:r>
            <a:r>
              <a:rPr lang="en-GB" sz="2000" b="1" dirty="0">
                <a:solidFill>
                  <a:schemeClr val="tx2">
                    <a:lumMod val="60000"/>
                    <a:lumOff val="40000"/>
                  </a:schemeClr>
                </a:solidFill>
              </a:rPr>
              <a:t>to assure that employees remain familiar with CGMP requirements applicable to </a:t>
            </a:r>
            <a:r>
              <a:rPr lang="en-GB" sz="2000" b="1" dirty="0" smtClean="0">
                <a:solidFill>
                  <a:schemeClr val="tx2">
                    <a:lumMod val="60000"/>
                    <a:lumOff val="40000"/>
                  </a:schemeClr>
                </a:solidFill>
              </a:rPr>
              <a:t>them.</a:t>
            </a:r>
          </a:p>
          <a:p>
            <a:pPr marL="514350" indent="-514350">
              <a:buAutoNum type="alphaLcParenR"/>
            </a:pPr>
            <a:r>
              <a:rPr lang="en-GB" sz="2000" b="1" u="sng" dirty="0" smtClean="0">
                <a:solidFill>
                  <a:schemeClr val="tx2">
                    <a:lumMod val="60000"/>
                    <a:lumOff val="40000"/>
                  </a:schemeClr>
                </a:solidFill>
              </a:rPr>
              <a:t>Each </a:t>
            </a:r>
            <a:r>
              <a:rPr lang="en-GB" sz="2000" b="1" u="sng" dirty="0">
                <a:solidFill>
                  <a:schemeClr val="tx2">
                    <a:lumMod val="60000"/>
                    <a:lumOff val="40000"/>
                  </a:schemeClr>
                </a:solidFill>
              </a:rPr>
              <a:t>person responsible for supervising </a:t>
            </a:r>
            <a:r>
              <a:rPr lang="en-GB" sz="2000" b="1" dirty="0">
                <a:solidFill>
                  <a:schemeClr val="tx2">
                    <a:lumMod val="60000"/>
                    <a:lumOff val="40000"/>
                  </a:schemeClr>
                </a:solidFill>
              </a:rPr>
              <a:t>the manufacture, processing, packing, or holding of a drug product shall have the </a:t>
            </a:r>
            <a:r>
              <a:rPr lang="en-GB" sz="2000" b="1" u="sng" dirty="0">
                <a:solidFill>
                  <a:schemeClr val="tx2">
                    <a:lumMod val="60000"/>
                    <a:lumOff val="40000"/>
                  </a:schemeClr>
                </a:solidFill>
              </a:rPr>
              <a:t>education</a:t>
            </a:r>
            <a:r>
              <a:rPr lang="en-GB" sz="2000" b="1" dirty="0">
                <a:solidFill>
                  <a:schemeClr val="tx2">
                    <a:lumMod val="60000"/>
                    <a:lumOff val="40000"/>
                  </a:schemeClr>
                </a:solidFill>
              </a:rPr>
              <a:t>, </a:t>
            </a:r>
            <a:r>
              <a:rPr lang="en-GB" sz="2000" b="1" u="sng" dirty="0">
                <a:solidFill>
                  <a:schemeClr val="tx2">
                    <a:lumMod val="60000"/>
                    <a:lumOff val="40000"/>
                  </a:schemeClr>
                </a:solidFill>
              </a:rPr>
              <a:t>training,</a:t>
            </a:r>
            <a:r>
              <a:rPr lang="en-GB" sz="2000" b="1" dirty="0">
                <a:solidFill>
                  <a:schemeClr val="tx2">
                    <a:lumMod val="60000"/>
                    <a:lumOff val="40000"/>
                  </a:schemeClr>
                </a:solidFill>
              </a:rPr>
              <a:t> and </a:t>
            </a:r>
            <a:r>
              <a:rPr lang="en-GB" sz="2000" b="1" u="sng" dirty="0">
                <a:solidFill>
                  <a:schemeClr val="tx2">
                    <a:lumMod val="60000"/>
                    <a:lumOff val="40000"/>
                  </a:schemeClr>
                </a:solidFill>
              </a:rPr>
              <a:t>experience</a:t>
            </a:r>
            <a:r>
              <a:rPr lang="en-GB" sz="2000" b="1" dirty="0">
                <a:solidFill>
                  <a:schemeClr val="tx2">
                    <a:lumMod val="60000"/>
                    <a:lumOff val="40000"/>
                  </a:schemeClr>
                </a:solidFill>
              </a:rPr>
              <a:t>, or any combination thereof, </a:t>
            </a:r>
            <a:r>
              <a:rPr lang="en-GB" sz="2000" b="1" u="sng" dirty="0">
                <a:solidFill>
                  <a:schemeClr val="tx2">
                    <a:lumMod val="60000"/>
                    <a:lumOff val="40000"/>
                  </a:schemeClr>
                </a:solidFill>
              </a:rPr>
              <a:t>to perform assigned functions </a:t>
            </a:r>
            <a:r>
              <a:rPr lang="en-GB" sz="2000" b="1" dirty="0">
                <a:solidFill>
                  <a:schemeClr val="tx2">
                    <a:lumMod val="60000"/>
                    <a:lumOff val="40000"/>
                  </a:schemeClr>
                </a:solidFill>
              </a:rPr>
              <a:t>in such a manner as to provide assurance that the drug product has the safety, identity, strength, quality, and purity that it purports or is represented to </a:t>
            </a:r>
            <a:r>
              <a:rPr lang="en-GB" sz="2000" b="1" dirty="0" smtClean="0">
                <a:solidFill>
                  <a:schemeClr val="tx2">
                    <a:lumMod val="60000"/>
                    <a:lumOff val="40000"/>
                  </a:schemeClr>
                </a:solidFill>
              </a:rPr>
              <a:t>possess.</a:t>
            </a:r>
          </a:p>
          <a:p>
            <a:pPr marL="514350" indent="-514350">
              <a:buAutoNum type="alphaLcParenR"/>
            </a:pPr>
            <a:r>
              <a:rPr lang="en-GB" sz="2000" b="1" dirty="0" smtClean="0">
                <a:solidFill>
                  <a:schemeClr val="tx2">
                    <a:lumMod val="60000"/>
                    <a:lumOff val="40000"/>
                  </a:schemeClr>
                </a:solidFill>
              </a:rPr>
              <a:t>There </a:t>
            </a:r>
            <a:r>
              <a:rPr lang="en-GB" sz="2000" b="1" dirty="0">
                <a:solidFill>
                  <a:schemeClr val="tx2">
                    <a:lumMod val="60000"/>
                    <a:lumOff val="40000"/>
                  </a:schemeClr>
                </a:solidFill>
              </a:rPr>
              <a:t>shall be </a:t>
            </a:r>
            <a:r>
              <a:rPr lang="en-GB" sz="2000" b="1" u="sng" dirty="0">
                <a:solidFill>
                  <a:schemeClr val="tx2">
                    <a:lumMod val="60000"/>
                    <a:lumOff val="40000"/>
                  </a:schemeClr>
                </a:solidFill>
              </a:rPr>
              <a:t>an adequate number </a:t>
            </a:r>
            <a:r>
              <a:rPr lang="en-GB" sz="2000" b="1" dirty="0">
                <a:solidFill>
                  <a:schemeClr val="tx2">
                    <a:lumMod val="60000"/>
                    <a:lumOff val="40000"/>
                  </a:schemeClr>
                </a:solidFill>
              </a:rPr>
              <a:t>of qualified personnel to perform and supervise the manufacture, processing, packing, or holding of each drug </a:t>
            </a:r>
            <a:r>
              <a:rPr lang="en-GB" sz="2000" b="1" dirty="0" smtClean="0">
                <a:solidFill>
                  <a:schemeClr val="tx2">
                    <a:lumMod val="60000"/>
                    <a:lumOff val="40000"/>
                  </a:schemeClr>
                </a:solidFill>
              </a:rPr>
              <a:t>product.</a:t>
            </a:r>
            <a:endParaRPr lang="en-GB" sz="2000" b="1" dirty="0">
              <a:solidFill>
                <a:schemeClr val="tx2">
                  <a:lumMod val="60000"/>
                  <a:lumOff val="40000"/>
                </a:schemeClr>
              </a:solidFill>
            </a:endParaRPr>
          </a:p>
          <a:p>
            <a:endParaRPr lang="en-GB" sz="2000" b="1" dirty="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fld id="{F3AB2667-EFC0-4FCF-8A0A-8405D69E09A2}" type="slidenum">
              <a:rPr lang="en-US" smtClean="0"/>
              <a:pPr/>
              <a:t>4</a:t>
            </a:fld>
            <a:endParaRPr lang="en-US"/>
          </a:p>
        </p:txBody>
      </p:sp>
    </p:spTree>
    <p:extLst>
      <p:ext uri="{BB962C8B-B14F-4D97-AF65-F5344CB8AC3E}">
        <p14:creationId xmlns:p14="http://schemas.microsoft.com/office/powerpoint/2010/main" val="4173734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r>
              <a:rPr lang="en-US" b="1" dirty="0" smtClean="0">
                <a:solidFill>
                  <a:srgbClr val="FF0000"/>
                </a:solidFill>
                <a:cs typeface="Times New Roman" pitchFamily="18" charset="0"/>
              </a:rPr>
              <a:t>It </a:t>
            </a:r>
            <a:r>
              <a:rPr lang="en-US" b="1" dirty="0">
                <a:solidFill>
                  <a:srgbClr val="FF0000"/>
                </a:solidFill>
                <a:cs typeface="Times New Roman" pitchFamily="18" charset="0"/>
              </a:rPr>
              <a:t>can be said that people are the most important factor in </a:t>
            </a:r>
            <a:r>
              <a:rPr lang="en-US" b="1" dirty="0" smtClean="0">
                <a:solidFill>
                  <a:srgbClr val="FF0000"/>
                </a:solidFill>
                <a:cs typeface="Times New Roman" pitchFamily="18" charset="0"/>
              </a:rPr>
              <a:t>CGMP </a:t>
            </a:r>
            <a:r>
              <a:rPr lang="en-US" b="1" dirty="0">
                <a:solidFill>
                  <a:srgbClr val="FF0000"/>
                </a:solidFill>
                <a:cs typeface="Times New Roman" pitchFamily="18" charset="0"/>
              </a:rPr>
              <a:t>compliance. </a:t>
            </a:r>
            <a:r>
              <a:rPr lang="en-US" b="1" dirty="0" smtClean="0">
                <a:solidFill>
                  <a:srgbClr val="FF0000"/>
                </a:solidFill>
                <a:cs typeface="Times New Roman" pitchFamily="18" charset="0"/>
              </a:rPr>
              <a:t>Why?</a:t>
            </a:r>
          </a:p>
          <a:p>
            <a:pPr marL="971550" lvl="1" indent="-514350" algn="just">
              <a:buFont typeface="+mj-lt"/>
              <a:buAutoNum type="arabicPeriod"/>
            </a:pPr>
            <a:r>
              <a:rPr lang="en-US" dirty="0" smtClean="0">
                <a:cs typeface="Times New Roman" pitchFamily="18" charset="0"/>
              </a:rPr>
              <a:t>They </a:t>
            </a:r>
            <a:r>
              <a:rPr lang="en-US" dirty="0">
                <a:cs typeface="Times New Roman" pitchFamily="18" charset="0"/>
              </a:rPr>
              <a:t>write the procedures, handle and test components, container closures, in-process materials, packaging materials, labeling and finished product. </a:t>
            </a:r>
            <a:endParaRPr lang="en-US" dirty="0" smtClean="0">
              <a:cs typeface="Times New Roman" pitchFamily="18" charset="0"/>
            </a:endParaRPr>
          </a:p>
          <a:p>
            <a:pPr marL="971550" lvl="1" indent="-514350" algn="just">
              <a:buFont typeface="+mj-lt"/>
              <a:buAutoNum type="arabicPeriod"/>
            </a:pPr>
            <a:r>
              <a:rPr lang="en-US" dirty="0" smtClean="0">
                <a:cs typeface="Times New Roman" pitchFamily="18" charset="0"/>
              </a:rPr>
              <a:t>They </a:t>
            </a:r>
            <a:r>
              <a:rPr lang="en-US" dirty="0">
                <a:cs typeface="Times New Roman" pitchFamily="18" charset="0"/>
              </a:rPr>
              <a:t>also manufacture the product and complete the required documentation and records. </a:t>
            </a:r>
            <a:endParaRPr lang="en-US" dirty="0" smtClean="0">
              <a:cs typeface="Times New Roman" pitchFamily="18" charset="0"/>
            </a:endParaRPr>
          </a:p>
          <a:p>
            <a:pPr marL="971550" lvl="1" indent="-514350" algn="just">
              <a:buFont typeface="+mj-lt"/>
              <a:buAutoNum type="arabicPeriod"/>
            </a:pPr>
            <a:r>
              <a:rPr lang="en-US" dirty="0" smtClean="0">
                <a:cs typeface="Times New Roman" pitchFamily="18" charset="0"/>
              </a:rPr>
              <a:t>The </a:t>
            </a:r>
            <a:r>
              <a:rPr lang="en-US" dirty="0">
                <a:cs typeface="Times New Roman" pitchFamily="18" charset="0"/>
              </a:rPr>
              <a:t>degree of accuracy to which these actions are accomplished is directly related to their knowledge, skill and training. </a:t>
            </a:r>
            <a:endParaRPr lang="en-US" dirty="0" smtClean="0">
              <a:cs typeface="Times New Roman" pitchFamily="18" charset="0"/>
            </a:endParaRPr>
          </a:p>
          <a:p>
            <a:pPr marL="971550" lvl="1" indent="-514350" algn="just">
              <a:buFont typeface="+mj-lt"/>
              <a:buAutoNum type="arabicPeriod"/>
            </a:pPr>
            <a:r>
              <a:rPr lang="en-US" dirty="0" smtClean="0">
                <a:cs typeface="Times New Roman" pitchFamily="18" charset="0"/>
              </a:rPr>
              <a:t>Well-qualified </a:t>
            </a:r>
            <a:r>
              <a:rPr lang="en-US" dirty="0">
                <a:cs typeface="Times New Roman" pitchFamily="18" charset="0"/>
              </a:rPr>
              <a:t>and trained individuals make few mistakes, and assure a suitable level of compliance with </a:t>
            </a:r>
            <a:r>
              <a:rPr lang="en-US" dirty="0" smtClean="0">
                <a:cs typeface="Times New Roman" pitchFamily="18" charset="0"/>
              </a:rPr>
              <a:t>CGMP</a:t>
            </a:r>
            <a:r>
              <a:rPr lang="en-US" dirty="0">
                <a:cs typeface="Times New Roman" pitchFamily="18" charset="0"/>
              </a:rPr>
              <a:t>. </a:t>
            </a:r>
          </a:p>
          <a:p>
            <a:endParaRPr lang="en-US" dirty="0">
              <a:cs typeface="Times New Roman" pitchFamily="18" charset="0"/>
            </a:endParaRPr>
          </a:p>
        </p:txBody>
      </p:sp>
      <p:sp>
        <p:nvSpPr>
          <p:cNvPr id="2" name="Title 1"/>
          <p:cNvSpPr>
            <a:spLocks noGrp="1"/>
          </p:cNvSpPr>
          <p:nvPr>
            <p:ph type="title"/>
          </p:nvPr>
        </p:nvSpPr>
        <p:spPr>
          <a:xfrm>
            <a:off x="571472" y="214290"/>
            <a:ext cx="8229600" cy="1143000"/>
          </a:xfrm>
        </p:spPr>
        <p:txBody>
          <a:bodyPr>
            <a:normAutofit/>
          </a:bodyPr>
          <a:lstStyle/>
          <a:p>
            <a:r>
              <a:rPr lang="en-US" b="1" dirty="0" smtClean="0">
                <a:latin typeface="+mn-lt"/>
                <a:cs typeface="Times New Roman" pitchFamily="18" charset="0"/>
              </a:rPr>
              <a:t>Discussion</a:t>
            </a:r>
            <a:endParaRPr lang="en-US" dirty="0">
              <a:latin typeface="+mn-lt"/>
              <a:cs typeface="Times New Roman" pitchFamily="18" charset="0"/>
            </a:endParaRPr>
          </a:p>
        </p:txBody>
      </p:sp>
      <p:sp>
        <p:nvSpPr>
          <p:cNvPr id="4" name="Slide Number Placeholder 3"/>
          <p:cNvSpPr>
            <a:spLocks noGrp="1"/>
          </p:cNvSpPr>
          <p:nvPr>
            <p:ph type="sldNum" sz="quarter" idx="12"/>
          </p:nvPr>
        </p:nvSpPr>
        <p:spPr/>
        <p:txBody>
          <a:bodyPr/>
          <a:lstStyle/>
          <a:p>
            <a:fld id="{F3AB2667-EFC0-4FCF-8A0A-8405D69E09A2}" type="slidenum">
              <a:rPr lang="en-US" smtClean="0"/>
              <a:pPr/>
              <a:t>5</a:t>
            </a:fld>
            <a:endParaRPr lang="en-US"/>
          </a:p>
        </p:txBody>
      </p:sp>
    </p:spTree>
    <p:extLst>
      <p:ext uri="{BB962C8B-B14F-4D97-AF65-F5344CB8AC3E}">
        <p14:creationId xmlns:p14="http://schemas.microsoft.com/office/powerpoint/2010/main" val="799223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991600" cy="6705600"/>
          </a:xfrm>
        </p:spPr>
        <p:txBody>
          <a:bodyPr>
            <a:normAutofit/>
          </a:bodyPr>
          <a:lstStyle/>
          <a:p>
            <a:pPr algn="just"/>
            <a:r>
              <a:rPr lang="en-US" dirty="0" smtClean="0">
                <a:cs typeface="Times New Roman" pitchFamily="18" charset="0"/>
              </a:rPr>
              <a:t>The manufacturer must </a:t>
            </a:r>
            <a:endParaRPr lang="en-US" dirty="0">
              <a:cs typeface="Times New Roman" pitchFamily="18" charset="0"/>
            </a:endParaRPr>
          </a:p>
          <a:p>
            <a:pPr marL="0" indent="0" algn="just">
              <a:buNone/>
            </a:pPr>
            <a:r>
              <a:rPr lang="en-US" dirty="0" smtClean="0">
                <a:cs typeface="Times New Roman" pitchFamily="18" charset="0"/>
              </a:rPr>
              <a:t>have an </a:t>
            </a:r>
            <a:r>
              <a:rPr lang="en-US" u="sng" dirty="0" smtClean="0">
                <a:cs typeface="Times New Roman" pitchFamily="18" charset="0"/>
              </a:rPr>
              <a:t>organization chart. </a:t>
            </a:r>
          </a:p>
          <a:p>
            <a:pPr algn="just"/>
            <a:endParaRPr lang="en-US" dirty="0" smtClean="0">
              <a:cs typeface="Times New Roman" pitchFamily="18" charset="0"/>
            </a:endParaRPr>
          </a:p>
          <a:p>
            <a:pPr algn="just"/>
            <a:endParaRPr lang="en-US" dirty="0">
              <a:cs typeface="Times New Roman" pitchFamily="18" charset="0"/>
            </a:endParaRPr>
          </a:p>
          <a:p>
            <a:pPr algn="just"/>
            <a:r>
              <a:rPr lang="en-US" dirty="0" smtClean="0">
                <a:cs typeface="Times New Roman" pitchFamily="18" charset="0"/>
              </a:rPr>
              <a:t>People in responsible </a:t>
            </a:r>
          </a:p>
          <a:p>
            <a:pPr marL="0" indent="0" algn="just">
              <a:buNone/>
            </a:pPr>
            <a:r>
              <a:rPr lang="en-US" dirty="0" smtClean="0">
                <a:cs typeface="Times New Roman" pitchFamily="18" charset="0"/>
              </a:rPr>
              <a:t>positions should have specific </a:t>
            </a:r>
          </a:p>
          <a:p>
            <a:pPr marL="0" indent="0" algn="just">
              <a:buNone/>
            </a:pPr>
            <a:r>
              <a:rPr lang="en-US" dirty="0" smtClean="0">
                <a:cs typeface="Times New Roman" pitchFamily="18" charset="0"/>
              </a:rPr>
              <a:t>duties recorded in written</a:t>
            </a:r>
          </a:p>
          <a:p>
            <a:pPr marL="0" indent="0" algn="just">
              <a:buNone/>
            </a:pPr>
            <a:r>
              <a:rPr lang="en-US" dirty="0" smtClean="0">
                <a:cs typeface="Times New Roman" pitchFamily="18" charset="0"/>
              </a:rPr>
              <a:t> </a:t>
            </a:r>
            <a:r>
              <a:rPr lang="en-US" u="sng" dirty="0" smtClean="0">
                <a:cs typeface="Times New Roman" pitchFamily="18" charset="0"/>
              </a:rPr>
              <a:t>job descriptions </a:t>
            </a:r>
            <a:endParaRPr lang="en-US" u="sng" dirty="0">
              <a:cs typeface="Times New Roman" pitchFamily="18" charset="0"/>
            </a:endParaRPr>
          </a:p>
          <a:p>
            <a:pPr marL="0" indent="0" algn="just">
              <a:buNone/>
            </a:pPr>
            <a:r>
              <a:rPr lang="en-US" dirty="0" smtClean="0">
                <a:cs typeface="Times New Roman" pitchFamily="18" charset="0"/>
              </a:rPr>
              <a:t>and </a:t>
            </a:r>
            <a:r>
              <a:rPr lang="en-US" u="sng" dirty="0" smtClean="0">
                <a:cs typeface="Times New Roman" pitchFamily="18" charset="0"/>
              </a:rPr>
              <a:t>adequate authority </a:t>
            </a:r>
            <a:r>
              <a:rPr lang="en-US" dirty="0" smtClean="0">
                <a:cs typeface="Times New Roman" pitchFamily="18" charset="0"/>
              </a:rPr>
              <a:t>to</a:t>
            </a:r>
          </a:p>
          <a:p>
            <a:pPr marL="0" indent="0" algn="just">
              <a:buNone/>
            </a:pPr>
            <a:r>
              <a:rPr lang="en-US" dirty="0" smtClean="0">
                <a:cs typeface="Times New Roman" pitchFamily="18" charset="0"/>
              </a:rPr>
              <a:t>carry out their responsibilities </a:t>
            </a:r>
          </a:p>
          <a:p>
            <a:pPr marL="0" indent="0" algn="just">
              <a:buNone/>
            </a:pPr>
            <a:r>
              <a:rPr lang="en-US" dirty="0" smtClean="0">
                <a:cs typeface="Times New Roman" pitchFamily="18" charset="0"/>
              </a:rPr>
              <a:t>of CGMP.</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7119" y="21021"/>
            <a:ext cx="2789511" cy="229641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9750" y="2590800"/>
            <a:ext cx="3524250" cy="4057650"/>
          </a:xfrm>
          <a:prstGeom prst="rect">
            <a:avLst/>
          </a:prstGeom>
        </p:spPr>
      </p:pic>
      <p:sp>
        <p:nvSpPr>
          <p:cNvPr id="2" name="Slide Number Placeholder 1"/>
          <p:cNvSpPr>
            <a:spLocks noGrp="1"/>
          </p:cNvSpPr>
          <p:nvPr>
            <p:ph type="sldNum" sz="quarter" idx="12"/>
          </p:nvPr>
        </p:nvSpPr>
        <p:spPr/>
        <p:txBody>
          <a:bodyPr/>
          <a:lstStyle/>
          <a:p>
            <a:fld id="{F3AB2667-EFC0-4FCF-8A0A-8405D69E09A2}" type="slidenum">
              <a:rPr lang="en-US" smtClean="0"/>
              <a:pPr/>
              <a:t>6</a:t>
            </a:fld>
            <a:endParaRPr lang="en-US"/>
          </a:p>
        </p:txBody>
      </p:sp>
    </p:spTree>
    <p:extLst>
      <p:ext uri="{BB962C8B-B14F-4D97-AF65-F5344CB8AC3E}">
        <p14:creationId xmlns:p14="http://schemas.microsoft.com/office/powerpoint/2010/main" val="2409858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cs typeface="Times New Roman" pitchFamily="18" charset="0"/>
              </a:rPr>
              <a:t>Their duties may be delegated to designated </a:t>
            </a:r>
            <a:r>
              <a:rPr lang="en-US" b="1" u="sng" dirty="0">
                <a:cs typeface="Times New Roman" pitchFamily="18" charset="0"/>
              </a:rPr>
              <a:t>deputies </a:t>
            </a:r>
            <a:r>
              <a:rPr lang="en-US" dirty="0">
                <a:cs typeface="Times New Roman" pitchFamily="18" charset="0"/>
              </a:rPr>
              <a:t>of a satisfactory qualification level</a:t>
            </a:r>
            <a:r>
              <a:rPr lang="en-US" dirty="0" smtClean="0">
                <a:cs typeface="Times New Roman" pitchFamily="18" charset="0"/>
              </a:rPr>
              <a:t>.</a:t>
            </a:r>
          </a:p>
          <a:p>
            <a:pPr algn="just"/>
            <a:endParaRPr lang="en-US" dirty="0">
              <a:cs typeface="Times New Roman" pitchFamily="18" charset="0"/>
            </a:endParaRPr>
          </a:p>
          <a:p>
            <a:pPr algn="just"/>
            <a:r>
              <a:rPr lang="en-US" dirty="0">
                <a:cs typeface="Times New Roman" pitchFamily="18" charset="0"/>
              </a:rPr>
              <a:t> There should be </a:t>
            </a:r>
            <a:r>
              <a:rPr lang="en-US" u="sng" dirty="0">
                <a:cs typeface="Times New Roman" pitchFamily="18" charset="0"/>
              </a:rPr>
              <a:t>no gaps or unexplained overlaps </a:t>
            </a:r>
            <a:r>
              <a:rPr lang="en-US" dirty="0">
                <a:cs typeface="Times New Roman" pitchFamily="18" charset="0"/>
              </a:rPr>
              <a:t>in the responsibilities of those personnel concerned with the application</a:t>
            </a:r>
            <a:endParaRPr lang="en-US" dirty="0"/>
          </a:p>
        </p:txBody>
      </p:sp>
      <p:sp>
        <p:nvSpPr>
          <p:cNvPr id="2" name="Slide Number Placeholder 1"/>
          <p:cNvSpPr>
            <a:spLocks noGrp="1"/>
          </p:cNvSpPr>
          <p:nvPr>
            <p:ph type="sldNum" sz="quarter" idx="12"/>
          </p:nvPr>
        </p:nvSpPr>
        <p:spPr/>
        <p:txBody>
          <a:bodyPr/>
          <a:lstStyle/>
          <a:p>
            <a:fld id="{F3AB2667-EFC0-4FCF-8A0A-8405D69E09A2}" type="slidenum">
              <a:rPr lang="en-US" smtClean="0"/>
              <a:pPr/>
              <a:t>7</a:t>
            </a:fld>
            <a:endParaRPr lang="en-US"/>
          </a:p>
        </p:txBody>
      </p:sp>
    </p:spTree>
    <p:extLst>
      <p:ext uri="{BB962C8B-B14F-4D97-AF65-F5344CB8AC3E}">
        <p14:creationId xmlns:p14="http://schemas.microsoft.com/office/powerpoint/2010/main" val="748961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txBody>
          <a:bodyPr>
            <a:normAutofit lnSpcReduction="10000"/>
          </a:bodyPr>
          <a:lstStyle/>
          <a:p>
            <a:pPr marL="0" indent="0" algn="just">
              <a:buNone/>
            </a:pPr>
            <a:r>
              <a:rPr lang="en-US" sz="3600" b="1" u="sng" dirty="0" smtClean="0">
                <a:solidFill>
                  <a:srgbClr val="FF0000"/>
                </a:solidFill>
                <a:cs typeface="Times New Roman" pitchFamily="18" charset="0"/>
              </a:rPr>
              <a:t>Key </a:t>
            </a:r>
            <a:r>
              <a:rPr lang="en-US" sz="3600" b="1" u="sng" dirty="0">
                <a:solidFill>
                  <a:srgbClr val="FF0000"/>
                </a:solidFill>
                <a:cs typeface="Times New Roman" pitchFamily="18" charset="0"/>
              </a:rPr>
              <a:t>Personnel </a:t>
            </a:r>
            <a:r>
              <a:rPr lang="en-US" sz="3600" b="1" dirty="0" smtClean="0">
                <a:solidFill>
                  <a:srgbClr val="FF0000"/>
                </a:solidFill>
                <a:cs typeface="Times New Roman" pitchFamily="18" charset="0"/>
              </a:rPr>
              <a:t>includes:</a:t>
            </a:r>
          </a:p>
          <a:p>
            <a:pPr algn="just"/>
            <a:r>
              <a:rPr lang="en-US" sz="3600" dirty="0" smtClean="0">
                <a:cs typeface="Times New Roman" pitchFamily="18" charset="0"/>
              </a:rPr>
              <a:t> </a:t>
            </a:r>
            <a:r>
              <a:rPr lang="en-US" sz="3600" dirty="0">
                <a:cs typeface="Times New Roman" pitchFamily="18" charset="0"/>
              </a:rPr>
              <a:t>the head of Production, </a:t>
            </a:r>
            <a:endParaRPr lang="en-US" sz="3600" dirty="0" smtClean="0">
              <a:cs typeface="Times New Roman" pitchFamily="18" charset="0"/>
            </a:endParaRPr>
          </a:p>
          <a:p>
            <a:pPr algn="just"/>
            <a:r>
              <a:rPr lang="en-US" sz="3600" dirty="0" smtClean="0">
                <a:cs typeface="Times New Roman" pitchFamily="18" charset="0"/>
              </a:rPr>
              <a:t>the </a:t>
            </a:r>
            <a:r>
              <a:rPr lang="en-US" sz="3600" dirty="0">
                <a:cs typeface="Times New Roman" pitchFamily="18" charset="0"/>
              </a:rPr>
              <a:t>head of Quality Control</a:t>
            </a:r>
            <a:r>
              <a:rPr lang="en-US" sz="3600" dirty="0" smtClean="0">
                <a:cs typeface="Times New Roman" pitchFamily="18" charset="0"/>
              </a:rPr>
              <a:t>,</a:t>
            </a:r>
          </a:p>
          <a:p>
            <a:pPr algn="just"/>
            <a:r>
              <a:rPr lang="en-US" sz="3600" dirty="0" smtClean="0">
                <a:cs typeface="Times New Roman" pitchFamily="18" charset="0"/>
              </a:rPr>
              <a:t> if </a:t>
            </a:r>
            <a:r>
              <a:rPr lang="en-US" sz="3600" dirty="0">
                <a:cs typeface="Times New Roman" pitchFamily="18" charset="0"/>
              </a:rPr>
              <a:t>at least one of these persons is not responsible for the release of products the </a:t>
            </a:r>
            <a:r>
              <a:rPr lang="en-US" sz="3600" dirty="0" smtClean="0">
                <a:cs typeface="Times New Roman" pitchFamily="18" charset="0"/>
              </a:rPr>
              <a:t>authorized </a:t>
            </a:r>
            <a:r>
              <a:rPr lang="en-US" sz="3600" dirty="0">
                <a:cs typeface="Times New Roman" pitchFamily="18" charset="0"/>
              </a:rPr>
              <a:t>person(s) designated for the </a:t>
            </a:r>
            <a:r>
              <a:rPr lang="en-US" sz="3600" dirty="0" smtClean="0">
                <a:cs typeface="Times New Roman" pitchFamily="18" charset="0"/>
              </a:rPr>
              <a:t>purpose: Normally </a:t>
            </a:r>
            <a:r>
              <a:rPr lang="en-US" sz="3600" b="1" u="sng" dirty="0">
                <a:cs typeface="Times New Roman" pitchFamily="18" charset="0"/>
              </a:rPr>
              <a:t>key posts </a:t>
            </a:r>
            <a:r>
              <a:rPr lang="en-US" sz="3600" dirty="0">
                <a:cs typeface="Times New Roman" pitchFamily="18" charset="0"/>
              </a:rPr>
              <a:t>should be occupied by </a:t>
            </a:r>
            <a:r>
              <a:rPr lang="en-US" sz="3600" u="sng" dirty="0">
                <a:cs typeface="Times New Roman" pitchFamily="18" charset="0"/>
              </a:rPr>
              <a:t>full-time personnel</a:t>
            </a:r>
            <a:r>
              <a:rPr lang="en-US" sz="3600" dirty="0" smtClean="0">
                <a:cs typeface="Times New Roman" pitchFamily="18" charset="0"/>
              </a:rPr>
              <a:t>.</a:t>
            </a:r>
          </a:p>
          <a:p>
            <a:pPr algn="just"/>
            <a:r>
              <a:rPr lang="en-US" sz="3600" dirty="0" smtClean="0">
                <a:cs typeface="Times New Roman" pitchFamily="18" charset="0"/>
              </a:rPr>
              <a:t> </a:t>
            </a:r>
            <a:r>
              <a:rPr lang="en-US" sz="3600" dirty="0">
                <a:cs typeface="Times New Roman" pitchFamily="18" charset="0"/>
              </a:rPr>
              <a:t>The heads of Production and Quality Control must be </a:t>
            </a:r>
            <a:r>
              <a:rPr lang="en-US" sz="3600" b="1" u="sng" dirty="0">
                <a:cs typeface="Times New Roman" pitchFamily="18" charset="0"/>
              </a:rPr>
              <a:t>independent from </a:t>
            </a:r>
            <a:r>
              <a:rPr lang="en-US" sz="3600" dirty="0">
                <a:cs typeface="Times New Roman" pitchFamily="18" charset="0"/>
              </a:rPr>
              <a:t>each other. </a:t>
            </a:r>
          </a:p>
        </p:txBody>
      </p:sp>
      <p:sp>
        <p:nvSpPr>
          <p:cNvPr id="2" name="Slide Number Placeholder 1"/>
          <p:cNvSpPr>
            <a:spLocks noGrp="1"/>
          </p:cNvSpPr>
          <p:nvPr>
            <p:ph type="sldNum" sz="quarter" idx="12"/>
          </p:nvPr>
        </p:nvSpPr>
        <p:spPr/>
        <p:txBody>
          <a:bodyPr/>
          <a:lstStyle/>
          <a:p>
            <a:fld id="{F3AB2667-EFC0-4FCF-8A0A-8405D69E09A2}" type="slidenum">
              <a:rPr lang="en-US" smtClean="0"/>
              <a:pPr/>
              <a:t>8</a:t>
            </a:fld>
            <a:endParaRPr lang="en-US"/>
          </a:p>
        </p:txBody>
      </p:sp>
    </p:spTree>
    <p:extLst>
      <p:ext uri="{BB962C8B-B14F-4D97-AF65-F5344CB8AC3E}">
        <p14:creationId xmlns:p14="http://schemas.microsoft.com/office/powerpoint/2010/main" val="1908400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fontScale="92500" lnSpcReduction="10000"/>
          </a:bodyPr>
          <a:lstStyle/>
          <a:p>
            <a:pPr marL="514350" indent="-514350" algn="just">
              <a:buFont typeface="+mj-lt"/>
              <a:buAutoNum type="arabicPeriod"/>
            </a:pPr>
            <a:r>
              <a:rPr lang="en-US" dirty="0" smtClean="0">
                <a:cs typeface="Times New Roman" pitchFamily="18" charset="0"/>
              </a:rPr>
              <a:t>to </a:t>
            </a:r>
            <a:r>
              <a:rPr lang="en-US" dirty="0">
                <a:cs typeface="Times New Roman" pitchFamily="18" charset="0"/>
              </a:rPr>
              <a:t>ensure that </a:t>
            </a:r>
            <a:r>
              <a:rPr lang="en-US" b="1" dirty="0">
                <a:cs typeface="Times New Roman" pitchFamily="18" charset="0"/>
              </a:rPr>
              <a:t>products </a:t>
            </a:r>
            <a:r>
              <a:rPr lang="en-US" dirty="0">
                <a:cs typeface="Times New Roman" pitchFamily="18" charset="0"/>
              </a:rPr>
              <a:t>are produced and stored according to the appropriate documentation in order to obtain the required </a:t>
            </a:r>
            <a:r>
              <a:rPr lang="en-US" dirty="0" smtClean="0">
                <a:cs typeface="Times New Roman" pitchFamily="18" charset="0"/>
              </a:rPr>
              <a:t>quality.</a:t>
            </a:r>
          </a:p>
          <a:p>
            <a:pPr marL="514350" indent="-514350" algn="just">
              <a:buFont typeface="+mj-lt"/>
              <a:buAutoNum type="arabicPeriod"/>
            </a:pPr>
            <a:r>
              <a:rPr lang="en-US" dirty="0" smtClean="0">
                <a:cs typeface="Times New Roman" pitchFamily="18" charset="0"/>
              </a:rPr>
              <a:t>to </a:t>
            </a:r>
            <a:r>
              <a:rPr lang="en-US" dirty="0">
                <a:cs typeface="Times New Roman" pitchFamily="18" charset="0"/>
              </a:rPr>
              <a:t>approve</a:t>
            </a:r>
            <a:r>
              <a:rPr lang="en-US" b="1" dirty="0">
                <a:cs typeface="Times New Roman" pitchFamily="18" charset="0"/>
              </a:rPr>
              <a:t> the instructions </a:t>
            </a:r>
            <a:r>
              <a:rPr lang="en-US" dirty="0">
                <a:cs typeface="Times New Roman" pitchFamily="18" charset="0"/>
              </a:rPr>
              <a:t>relating to production operations and </a:t>
            </a:r>
            <a:r>
              <a:rPr lang="en-US" b="1" dirty="0">
                <a:cs typeface="Times New Roman" pitchFamily="18" charset="0"/>
              </a:rPr>
              <a:t>to ensure </a:t>
            </a:r>
            <a:r>
              <a:rPr lang="en-US" dirty="0">
                <a:cs typeface="Times New Roman" pitchFamily="18" charset="0"/>
              </a:rPr>
              <a:t>their strict </a:t>
            </a:r>
            <a:r>
              <a:rPr lang="en-US" dirty="0" smtClean="0">
                <a:cs typeface="Times New Roman" pitchFamily="18" charset="0"/>
              </a:rPr>
              <a:t>implementation.</a:t>
            </a:r>
          </a:p>
          <a:p>
            <a:pPr marL="514350" indent="-514350" algn="just">
              <a:buFont typeface="+mj-lt"/>
              <a:buAutoNum type="arabicPeriod"/>
            </a:pPr>
            <a:r>
              <a:rPr lang="en-US" dirty="0">
                <a:cs typeface="Times New Roman" pitchFamily="18" charset="0"/>
              </a:rPr>
              <a:t>to ensure that </a:t>
            </a:r>
            <a:r>
              <a:rPr lang="en-US" b="1" dirty="0">
                <a:cs typeface="Times New Roman" pitchFamily="18" charset="0"/>
              </a:rPr>
              <a:t>the production records </a:t>
            </a:r>
            <a:r>
              <a:rPr lang="en-US" dirty="0">
                <a:cs typeface="Times New Roman" pitchFamily="18" charset="0"/>
              </a:rPr>
              <a:t>are evaluated and signed by an authorized person before they are sent to the Quality Control Department.</a:t>
            </a:r>
          </a:p>
          <a:p>
            <a:pPr marL="0" indent="0" algn="just">
              <a:buNone/>
            </a:pPr>
            <a:endParaRPr lang="en-US" dirty="0">
              <a:cs typeface="Times New Roman" pitchFamily="18" charset="0"/>
            </a:endParaRPr>
          </a:p>
          <a:p>
            <a:pPr algn="just"/>
            <a:endParaRPr lang="en-US" dirty="0"/>
          </a:p>
        </p:txBody>
      </p:sp>
      <p:sp>
        <p:nvSpPr>
          <p:cNvPr id="2" name="Title 1"/>
          <p:cNvSpPr>
            <a:spLocks noGrp="1"/>
          </p:cNvSpPr>
          <p:nvPr>
            <p:ph type="title"/>
          </p:nvPr>
        </p:nvSpPr>
        <p:spPr>
          <a:xfrm>
            <a:off x="304800" y="274638"/>
            <a:ext cx="8610600" cy="639762"/>
          </a:xfrm>
        </p:spPr>
        <p:txBody>
          <a:bodyPr>
            <a:noAutofit/>
          </a:bodyPr>
          <a:lstStyle/>
          <a:p>
            <a:r>
              <a:rPr lang="en-US" sz="3600" b="1" dirty="0" smtClean="0">
                <a:solidFill>
                  <a:srgbClr val="FF0000"/>
                </a:solidFill>
                <a:latin typeface="+mn-lt"/>
                <a:cs typeface="Times New Roman" pitchFamily="18" charset="0"/>
              </a:rPr>
              <a:t>Responsibilities of The  Head of The Production Department</a:t>
            </a:r>
            <a:endParaRPr lang="en-US" sz="3600" b="1" dirty="0">
              <a:solidFill>
                <a:srgbClr val="FF0000"/>
              </a:solidFill>
              <a:latin typeface="+mn-lt"/>
              <a:cs typeface="Times New Roman" pitchFamily="18" charset="0"/>
            </a:endParaRPr>
          </a:p>
        </p:txBody>
      </p:sp>
      <p:sp>
        <p:nvSpPr>
          <p:cNvPr id="4" name="Slide Number Placeholder 3"/>
          <p:cNvSpPr>
            <a:spLocks noGrp="1"/>
          </p:cNvSpPr>
          <p:nvPr>
            <p:ph type="sldNum" sz="quarter" idx="12"/>
          </p:nvPr>
        </p:nvSpPr>
        <p:spPr/>
        <p:txBody>
          <a:bodyPr/>
          <a:lstStyle/>
          <a:p>
            <a:fld id="{F3AB2667-EFC0-4FCF-8A0A-8405D69E09A2}" type="slidenum">
              <a:rPr lang="en-US" smtClean="0"/>
              <a:pPr/>
              <a:t>9</a:t>
            </a:fld>
            <a:endParaRPr lang="en-US"/>
          </a:p>
        </p:txBody>
      </p:sp>
    </p:spTree>
    <p:extLst>
      <p:ext uri="{BB962C8B-B14F-4D97-AF65-F5344CB8AC3E}">
        <p14:creationId xmlns:p14="http://schemas.microsoft.com/office/powerpoint/2010/main" val="3685385674"/>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951</TotalTime>
  <Words>2008</Words>
  <Application>Microsoft Office PowerPoint</Application>
  <PresentationFormat>On-screen Show (4:3)</PresentationFormat>
  <Paragraphs>180</Paragraphs>
  <Slides>27</Slides>
  <Notes>0</Notes>
  <HiddenSlides>0</HiddenSlides>
  <MMClips>0</MMClips>
  <ScaleCrop>false</ScaleCrop>
  <HeadingPairs>
    <vt:vector size="4" baseType="variant">
      <vt:variant>
        <vt:lpstr>Theme</vt:lpstr>
      </vt:variant>
      <vt:variant>
        <vt:i4>3</vt:i4>
      </vt:variant>
      <vt:variant>
        <vt:lpstr>Slide Titles</vt:lpstr>
      </vt:variant>
      <vt:variant>
        <vt:i4>27</vt:i4>
      </vt:variant>
    </vt:vector>
  </HeadingPairs>
  <TitlesOfParts>
    <vt:vector size="30" baseType="lpstr">
      <vt:lpstr>Office Theme</vt:lpstr>
      <vt:lpstr>2_Office Theme</vt:lpstr>
      <vt:lpstr>Waveform</vt:lpstr>
      <vt:lpstr>Current Good Manufacturing Practice &amp; Pharmaceutical Quality Control </vt:lpstr>
      <vt:lpstr>Current Good Manufacturing Practice regulations</vt:lpstr>
      <vt:lpstr>Part 211: Current GMP for finished pharmaceuticals  Subpart B: Organization and personal</vt:lpstr>
      <vt:lpstr>Sec. 211.25 Personnel qualifications.</vt:lpstr>
      <vt:lpstr>Discussion</vt:lpstr>
      <vt:lpstr>PowerPoint Presentation</vt:lpstr>
      <vt:lpstr>PowerPoint Presentation</vt:lpstr>
      <vt:lpstr>PowerPoint Presentation</vt:lpstr>
      <vt:lpstr>Responsibilities of The  Head of The Production Department</vt:lpstr>
      <vt:lpstr>Responsibilities of The  Head of The Production Department (cont.)</vt:lpstr>
      <vt:lpstr>Responsibilities of The head of the Quality Control Department  </vt:lpstr>
      <vt:lpstr>Responsibilities of The head of the Quality Control Department  (cont.)</vt:lpstr>
      <vt:lpstr>General CGMP Training </vt:lpstr>
      <vt:lpstr>Specific CGMP Training </vt:lpstr>
      <vt:lpstr>PowerPoint Presentation</vt:lpstr>
      <vt:lpstr>Documentation For Training</vt:lpstr>
      <vt:lpstr>  Supervisor Qualifications    </vt:lpstr>
      <vt:lpstr>Sec. 211.28 Personnel responsibilities.</vt:lpstr>
      <vt:lpstr>Clothing </vt:lpstr>
      <vt:lpstr>Protective Apparel</vt:lpstr>
      <vt:lpstr>Sanitation and Health Habits </vt:lpstr>
      <vt:lpstr>Limited Access Areas </vt:lpstr>
      <vt:lpstr>Health Conditions</vt:lpstr>
      <vt:lpstr>Health Conditions (cont.)</vt:lpstr>
      <vt:lpstr>PowerPoint Presentation</vt:lpstr>
      <vt:lpstr>Sec. 211.34 Consultants.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kelkhodairy</dc:creator>
  <cp:lastModifiedBy>Iman</cp:lastModifiedBy>
  <cp:revision>91</cp:revision>
  <cp:lastPrinted>2016-01-23T14:29:33Z</cp:lastPrinted>
  <dcterms:created xsi:type="dcterms:W3CDTF">2013-01-27T05:20:50Z</dcterms:created>
  <dcterms:modified xsi:type="dcterms:W3CDTF">2016-01-23T14:33:05Z</dcterms:modified>
</cp:coreProperties>
</file>