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397" r:id="rId3"/>
    <p:sldId id="398" r:id="rId4"/>
    <p:sldId id="399" r:id="rId5"/>
    <p:sldId id="400" r:id="rId6"/>
    <p:sldId id="401" r:id="rId7"/>
    <p:sldId id="375" r:id="rId8"/>
    <p:sldId id="389" r:id="rId9"/>
    <p:sldId id="402" r:id="rId10"/>
    <p:sldId id="404" r:id="rId11"/>
    <p:sldId id="390" r:id="rId12"/>
    <p:sldId id="405" r:id="rId13"/>
    <p:sldId id="376" r:id="rId14"/>
    <p:sldId id="377" r:id="rId15"/>
    <p:sldId id="378" r:id="rId16"/>
    <p:sldId id="392" r:id="rId17"/>
    <p:sldId id="406" r:id="rId18"/>
    <p:sldId id="407" r:id="rId19"/>
    <p:sldId id="380" r:id="rId20"/>
    <p:sldId id="381" r:id="rId21"/>
    <p:sldId id="382" r:id="rId22"/>
    <p:sldId id="383" r:id="rId23"/>
    <p:sldId id="408" r:id="rId24"/>
    <p:sldId id="385" r:id="rId25"/>
    <p:sldId id="393" r:id="rId26"/>
    <p:sldId id="386" r:id="rId27"/>
    <p:sldId id="395" r:id="rId28"/>
    <p:sldId id="396" r:id="rId29"/>
    <p:sldId id="388" r:id="rId30"/>
    <p:sldId id="264" r:id="rId31"/>
    <p:sldId id="265" r:id="rId32"/>
    <p:sldId id="369" r:id="rId33"/>
    <p:sldId id="370" r:id="rId34"/>
    <p:sldId id="266" r:id="rId35"/>
    <p:sldId id="371" r:id="rId36"/>
    <p:sldId id="267" r:id="rId37"/>
    <p:sldId id="268" r:id="rId38"/>
    <p:sldId id="269" r:id="rId39"/>
    <p:sldId id="270" r:id="rId40"/>
    <p:sldId id="271" r:id="rId41"/>
    <p:sldId id="272" r:id="rId42"/>
    <p:sldId id="413" r:id="rId43"/>
    <p:sldId id="278" r:id="rId44"/>
    <p:sldId id="279" r:id="rId45"/>
    <p:sldId id="280" r:id="rId46"/>
    <p:sldId id="281" r:id="rId47"/>
    <p:sldId id="282" r:id="rId48"/>
    <p:sldId id="283" r:id="rId49"/>
    <p:sldId id="284" r:id="rId50"/>
    <p:sldId id="285" r:id="rId51"/>
    <p:sldId id="286" r:id="rId52"/>
    <p:sldId id="287" r:id="rId53"/>
    <p:sldId id="288" r:id="rId54"/>
    <p:sldId id="289" r:id="rId55"/>
    <p:sldId id="290" r:id="rId56"/>
    <p:sldId id="291" r:id="rId57"/>
    <p:sldId id="292" r:id="rId58"/>
    <p:sldId id="293" r:id="rId59"/>
    <p:sldId id="294" r:id="rId60"/>
    <p:sldId id="295" r:id="rId61"/>
    <p:sldId id="296" r:id="rId62"/>
    <p:sldId id="414" r:id="rId63"/>
    <p:sldId id="297" r:id="rId64"/>
    <p:sldId id="298" r:id="rId65"/>
    <p:sldId id="299" r:id="rId66"/>
    <p:sldId id="300" r:id="rId67"/>
    <p:sldId id="301" r:id="rId68"/>
    <p:sldId id="302" r:id="rId69"/>
    <p:sldId id="303" r:id="rId70"/>
    <p:sldId id="304" r:id="rId71"/>
    <p:sldId id="305" r:id="rId72"/>
    <p:sldId id="306" r:id="rId73"/>
    <p:sldId id="307" r:id="rId74"/>
    <p:sldId id="308" r:id="rId75"/>
    <p:sldId id="309" r:id="rId76"/>
    <p:sldId id="310" r:id="rId77"/>
    <p:sldId id="311" r:id="rId78"/>
    <p:sldId id="312" r:id="rId79"/>
    <p:sldId id="313" r:id="rId80"/>
    <p:sldId id="314" r:id="rId81"/>
    <p:sldId id="315" r:id="rId82"/>
    <p:sldId id="316" r:id="rId83"/>
    <p:sldId id="373" r:id="rId84"/>
    <p:sldId id="410" r:id="rId85"/>
    <p:sldId id="411" r:id="rId86"/>
    <p:sldId id="412" r:id="rId87"/>
    <p:sldId id="318" r:id="rId88"/>
    <p:sldId id="403" r:id="rId89"/>
    <p:sldId id="319" r:id="rId90"/>
    <p:sldId id="320" r:id="rId91"/>
    <p:sldId id="321" r:id="rId92"/>
    <p:sldId id="322" r:id="rId93"/>
    <p:sldId id="323" r:id="rId94"/>
    <p:sldId id="324" r:id="rId95"/>
    <p:sldId id="325" r:id="rId96"/>
    <p:sldId id="326" r:id="rId97"/>
    <p:sldId id="327" r:id="rId98"/>
    <p:sldId id="328" r:id="rId99"/>
    <p:sldId id="329" r:id="rId100"/>
    <p:sldId id="330" r:id="rId101"/>
    <p:sldId id="331" r:id="rId102"/>
    <p:sldId id="332" r:id="rId103"/>
    <p:sldId id="333" r:id="rId104"/>
    <p:sldId id="334" r:id="rId105"/>
    <p:sldId id="409" r:id="rId106"/>
    <p:sldId id="335" r:id="rId10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2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64770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1295400"/>
            <a:ext cx="43434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3434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p:txBody>
          <a:bodyPr/>
          <a:lstStyle>
            <a:lvl1pPr>
              <a:defRPr/>
            </a:lvl1pPr>
          </a:lstStyle>
          <a:p>
            <a:pPr>
              <a:defRPr/>
            </a:pPr>
            <a:r>
              <a:rPr lang="en-US"/>
              <a:t>Mr. Ahmad Ata</a:t>
            </a:r>
          </a:p>
        </p:txBody>
      </p:sp>
      <p:sp>
        <p:nvSpPr>
          <p:cNvPr id="6" name="Rectangle 45"/>
          <p:cNvSpPr>
            <a:spLocks noGrp="1" noChangeArrowheads="1"/>
          </p:cNvSpPr>
          <p:nvPr>
            <p:ph type="ftr" sz="quarter" idx="11"/>
          </p:nvPr>
        </p:nvSpPr>
        <p:spPr/>
        <p:txBody>
          <a:bodyPr/>
          <a:lstStyle>
            <a:lvl1pPr>
              <a:defRPr/>
            </a:lvl1pPr>
          </a:lstStyle>
          <a:p>
            <a:pPr>
              <a:defRPr/>
            </a:pPr>
            <a:endParaRPr lang="en-US"/>
          </a:p>
        </p:txBody>
      </p:sp>
      <p:sp>
        <p:nvSpPr>
          <p:cNvPr id="7" name="Rectangle 46"/>
          <p:cNvSpPr>
            <a:spLocks noGrp="1" noChangeArrowheads="1"/>
          </p:cNvSpPr>
          <p:nvPr>
            <p:ph type="sldNum" sz="quarter" idx="12"/>
          </p:nvPr>
        </p:nvSpPr>
        <p:spPr/>
        <p:txBody>
          <a:bodyPr/>
          <a:lstStyle>
            <a:lvl1pPr>
              <a:defRPr/>
            </a:lvl1pPr>
          </a:lstStyle>
          <a:p>
            <a:pPr>
              <a:defRPr/>
            </a:pPr>
            <a:fld id="{CC28497E-41C4-403D-A079-70BFC3557C5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5274858-D8BD-4580-91C9-EC3FBA6F7BF1}"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sa/url?sa=i&amp;rct=j&amp;q=&amp;esrc=s&amp;source=images&amp;cd=&amp;cad=rja&amp;uact=8&amp;ved=0ahUKEwih-9LRjNvKAhUKVRQKHZOAC9sQjRwIBw&amp;url=http://what-when-how.com/paramedic-care/physical-examination-and-secondary-assessment-principles-of-clinical-practice-paramedic-care-part-1/&amp;psig=AFQjCNERagxa9yYmRM0mNPDS8G5-hS4KIA&amp;ust=1454571844612315"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sa/url?sa=i&amp;rct=j&amp;q=&amp;esrc=s&amp;source=images&amp;cd=&amp;cad=rja&amp;uact=8&amp;ved=0ahUKEwic05z9jNvKAhWFOxQKHRRYAW4QjRwIBw&amp;url=http://www.waybuilder.net/free-ed/Courses/06%20MedHealth/ObstetricsNewborn/default.asp?iNum=271&amp;psig=AFQjCNERagxa9yYmRM0mNPDS8G5-hS4KIA&amp;ust=1454571844612315"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s://www.google.com.sa/url?sa=i&amp;rct=j&amp;q=&amp;esrc=s&amp;source=images&amp;cd=&amp;cad=rja&amp;uact=8&amp;ved=0ahUKEwjirO_cjtvKAhWHaRQKHf4iDWUQjRwIBw&amp;url=https://en.wikipedia.org/wiki/Labored_breathing&amp;psig=AFQjCNHpExeqFg99vnwV405gGsDQpa90wA&amp;ust=1454572100840758"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http://upload.wikimedia.org/wikipedia/commons/thumb/6/6e/Human_anterior_fontanelle_1_month_dscn1449.jpg/250px-Human_anterior_fontanelle_1_month_dscn1449.jpg" TargetMode="External"/><Relationship Id="rId2" Type="http://schemas.openxmlformats.org/officeDocument/2006/relationships/hyperlink" Target="http://en.wikipedia.org/wiki/File:Gray197.png" TargetMode="Externa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en.wikipedia.org/wiki/File:Human_anterior_fontanelle_1_month_dscn1449.jpg" TargetMode="External"/><Relationship Id="rId4" Type="http://schemas.openxmlformats.org/officeDocument/2006/relationships/image" Target="http://upload.wikimedia.org/wikipedia/commons/thumb/b/b3/Gray197.png/250px-Gray197.png"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google.com.sa/url?sa=i&amp;rct=j&amp;q=&amp;esrc=s&amp;source=images&amp;cd=&amp;cad=rja&amp;uact=8&amp;ved=0ahUKEwix6cbijdvKAhXCOBQKHbUZB8wQjRwIBw&amp;url=http://www.ebmedicine.net/topics.php?paction=showTopicSeg&amp;topic_id=124&amp;seg_id=2423&amp;psig=AFQjCNHpExeqFg99vnwV405gGsDQpa90wA&amp;ust=1454572100840758"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7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en.wikipedia.org/wiki/File:New_born_boy_showing_complete_complex_syndactyly_with_two_fingers_right_hand.JPG" TargetMode="Externa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7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hyperlink" Target="http://images.google.com/imgres?imgurl=http://duru.unsal.us/images/apgar.jpg&amp;imgrefurl=http://duru.unsal.us/bebelog_resimleri.htm&amp;h=527&amp;w=627&amp;sz=247&amp;tbnid=_GEftlu-sF0J:&amp;tbnh=112&amp;tbnw=133&amp;start=1&amp;prev=/images?q=Apgar+test&amp;hl=en&amp;lr=&amp;ie=UTF-8" TargetMode="Externa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images.google.com/imgres?imgurl=http://jdlasica.com/idrive/babycenter/baby2.jpg&amp;imgrefurl=http://jdlasica.com/idrive/babycenter/birthvideo.html&amp;h=150&amp;w=200&amp;sz=12&amp;tbnid=FAzPC8jMQ3MJ:&amp;tbnh=74&amp;tbnw=98&amp;start=5&amp;prev=/images?q=Apgar+test&amp;hl=en&amp;lr=&amp;ie=UTF-8"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s://www.google.com.sa/url?sa=i&amp;rct=j&amp;q=&amp;esrc=s&amp;source=images&amp;cd=&amp;ved=0ahUKEwj9586mzdjKAhUDVRQKHb_SD94QjRwIBw&amp;url=https://www.pinterest.com/pin/27795722674814425/&amp;psig=AFQjCNHuGS2JcWEaP6rt3YfhrXQAHGtyMQ&amp;ust=1454485915976295"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0" y="2130425"/>
            <a:ext cx="9144000" cy="1470025"/>
          </a:xfrm>
          <a:solidFill>
            <a:srgbClr val="000099"/>
          </a:solidFill>
        </p:spPr>
        <p:txBody>
          <a:bodyPr/>
          <a:lstStyle/>
          <a:p>
            <a:pPr eaLnBrk="1" hangingPunct="1"/>
            <a:r>
              <a:rPr lang="en-GB" sz="4000" b="1" i="1" dirty="0" smtClean="0">
                <a:solidFill>
                  <a:srgbClr val="FFFFCC"/>
                </a:solidFill>
              </a:rPr>
              <a:t>Physical Assessment for neonate </a:t>
            </a:r>
          </a:p>
        </p:txBody>
      </p:sp>
      <p:sp>
        <p:nvSpPr>
          <p:cNvPr id="12291" name="Subtitle 3"/>
          <p:cNvSpPr>
            <a:spLocks noGrp="1"/>
          </p:cNvSpPr>
          <p:nvPr>
            <p:ph type="subTitle" idx="1"/>
          </p:nvPr>
        </p:nvSpPr>
        <p:spPr/>
        <p:txBody>
          <a:bodyPr/>
          <a:lstStyle/>
          <a:p>
            <a:endParaRPr lang="en-US" smtClean="0"/>
          </a:p>
        </p:txBody>
      </p:sp>
      <p:sp>
        <p:nvSpPr>
          <p:cNvPr id="12292" name="Slide Number Placeholder 3"/>
          <p:cNvSpPr>
            <a:spLocks noGrp="1"/>
          </p:cNvSpPr>
          <p:nvPr>
            <p:ph type="sldNum" sz="quarter" idx="12"/>
          </p:nvPr>
        </p:nvSpPr>
        <p:spPr>
          <a:noFill/>
        </p:spPr>
        <p:txBody>
          <a:bodyPr/>
          <a:lstStyle/>
          <a:p>
            <a:fld id="{E71EF655-995C-4CEA-832B-CE55B3D90DDE}" type="slidenum">
              <a:rPr lang="en-GB" smtClean="0"/>
              <a:pPr/>
              <a:t>1</a:t>
            </a:fld>
            <a:endParaRPr lang="en-GB" smtClean="0"/>
          </a:p>
        </p:txBody>
      </p:sp>
      <p:sp>
        <p:nvSpPr>
          <p:cNvPr id="1229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FontTx/>
              <a:buNone/>
              <a:defRPr/>
            </a:pPr>
            <a:endParaRPr lang="en-US" sz="2000" dirty="0" smtClean="0"/>
          </a:p>
          <a:p>
            <a:pPr>
              <a:defRPr/>
            </a:pPr>
            <a:r>
              <a:rPr lang="en-US" dirty="0" smtClean="0"/>
              <a:t>Body temperature is the difference between heat produced by internal processes and heat lost through the external environment.</a:t>
            </a:r>
            <a:endParaRPr lang="en-US" sz="2000" dirty="0" smtClean="0"/>
          </a:p>
          <a:p>
            <a:endParaRPr lang="en-US" dirty="0"/>
          </a:p>
        </p:txBody>
      </p:sp>
      <p:sp>
        <p:nvSpPr>
          <p:cNvPr id="5" name="Title 1"/>
          <p:cNvSpPr>
            <a:spLocks noGrp="1"/>
          </p:cNvSpPr>
          <p:nvPr>
            <p:ph type="title"/>
          </p:nvPr>
        </p:nvSpPr>
        <p:spPr>
          <a:xfrm>
            <a:off x="457200" y="274638"/>
            <a:ext cx="8229600" cy="944562"/>
          </a:xfrm>
        </p:spPr>
        <p:style>
          <a:lnRef idx="1">
            <a:schemeClr val="accent1"/>
          </a:lnRef>
          <a:fillRef idx="3">
            <a:schemeClr val="accent1"/>
          </a:fillRef>
          <a:effectRef idx="2">
            <a:schemeClr val="accent1"/>
          </a:effectRef>
          <a:fontRef idx="minor">
            <a:schemeClr val="lt1"/>
          </a:fontRef>
        </p:style>
        <p:txBody>
          <a:bodyPr/>
          <a:lstStyle/>
          <a:p>
            <a:r>
              <a:rPr lang="en-US" b="1" dirty="0" smtClean="0"/>
              <a:t>Temperature</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3"/>
          <p:cNvSpPr>
            <a:spLocks noGrp="1"/>
          </p:cNvSpPr>
          <p:nvPr>
            <p:ph type="sldNum" sz="quarter" idx="12"/>
          </p:nvPr>
        </p:nvSpPr>
        <p:spPr>
          <a:noFill/>
        </p:spPr>
        <p:txBody>
          <a:bodyPr/>
          <a:lstStyle/>
          <a:p>
            <a:fld id="{40AAB860-DA04-4E09-AD11-111DB37BE769}" type="slidenum">
              <a:rPr lang="ar-SA" smtClean="0"/>
              <a:pPr/>
              <a:t>100</a:t>
            </a:fld>
            <a:endParaRPr lang="en-GB" smtClean="0"/>
          </a:p>
        </p:txBody>
      </p:sp>
      <p:sp>
        <p:nvSpPr>
          <p:cNvPr id="80899" name="Rectangle 2"/>
          <p:cNvSpPr>
            <a:spLocks noGrp="1" noChangeArrowheads="1"/>
          </p:cNvSpPr>
          <p:nvPr>
            <p:ph type="title" idx="4294967295"/>
          </p:nvPr>
        </p:nvSpPr>
        <p:spPr>
          <a:xfrm>
            <a:off x="457200" y="277813"/>
            <a:ext cx="8229600" cy="1139825"/>
          </a:xfrm>
          <a:noFill/>
        </p:spPr>
        <p:txBody>
          <a:bodyPr/>
          <a:lstStyle/>
          <a:p>
            <a:pPr eaLnBrk="1" hangingPunct="1"/>
            <a:r>
              <a:rPr lang="en-US" smtClean="0"/>
              <a:t>Head Circumference</a:t>
            </a:r>
          </a:p>
        </p:txBody>
      </p:sp>
      <p:pic>
        <p:nvPicPr>
          <p:cNvPr id="80900" name="Picture 3" descr="msotw9_temp0"/>
          <p:cNvPicPr>
            <a:picLocks noChangeAspect="1" noChangeArrowheads="1"/>
          </p:cNvPicPr>
          <p:nvPr/>
        </p:nvPicPr>
        <p:blipFill>
          <a:blip r:embed="rId2" cstate="print"/>
          <a:srcRect/>
          <a:stretch>
            <a:fillRect/>
          </a:stretch>
        </p:blipFill>
        <p:spPr bwMode="auto">
          <a:xfrm>
            <a:off x="2057400" y="1295400"/>
            <a:ext cx="4191000" cy="3200400"/>
          </a:xfrm>
          <a:prstGeom prst="rect">
            <a:avLst/>
          </a:prstGeom>
          <a:noFill/>
          <a:ln w="9525">
            <a:noFill/>
            <a:miter lim="800000"/>
            <a:headEnd/>
            <a:tailEnd/>
          </a:ln>
        </p:spPr>
      </p:pic>
      <p:sp>
        <p:nvSpPr>
          <p:cNvPr id="80901" name="Text Box 4"/>
          <p:cNvSpPr txBox="1">
            <a:spLocks noChangeArrowheads="1"/>
          </p:cNvSpPr>
          <p:nvPr/>
        </p:nvSpPr>
        <p:spPr bwMode="auto">
          <a:xfrm>
            <a:off x="822325" y="4876800"/>
            <a:ext cx="7815263" cy="1187450"/>
          </a:xfrm>
          <a:prstGeom prst="rect">
            <a:avLst/>
          </a:prstGeom>
          <a:noFill/>
          <a:ln w="9525">
            <a:noFill/>
            <a:miter lim="800000"/>
            <a:headEnd/>
            <a:tailEnd/>
          </a:ln>
        </p:spPr>
        <p:txBody>
          <a:bodyPr>
            <a:spAutoFit/>
          </a:bodyPr>
          <a:lstStyle/>
          <a:p>
            <a:r>
              <a:rPr lang="en-US" sz="2400">
                <a:latin typeface="Tahoma" pitchFamily="34" charset="0"/>
              </a:rPr>
              <a:t>Head circumference is measured by wrapping the paper </a:t>
            </a:r>
          </a:p>
          <a:p>
            <a:r>
              <a:rPr lang="en-US" sz="2400">
                <a:latin typeface="Tahoma" pitchFamily="34" charset="0"/>
              </a:rPr>
              <a:t>tape over the eyebrows and the around the occipital</a:t>
            </a:r>
          </a:p>
          <a:p>
            <a:r>
              <a:rPr lang="en-US" sz="2400">
                <a:latin typeface="Tahoma" pitchFamily="34" charset="0"/>
              </a:rPr>
              <a:t>prominence.</a:t>
            </a:r>
          </a:p>
        </p:txBody>
      </p:sp>
      <p:sp>
        <p:nvSpPr>
          <p:cNvPr id="80902"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5"/>
          <p:cNvSpPr>
            <a:spLocks noGrp="1"/>
          </p:cNvSpPr>
          <p:nvPr>
            <p:ph type="sldNum" sz="quarter" idx="12"/>
          </p:nvPr>
        </p:nvSpPr>
        <p:spPr>
          <a:noFill/>
        </p:spPr>
        <p:txBody>
          <a:bodyPr/>
          <a:lstStyle/>
          <a:p>
            <a:fld id="{886C2053-8103-4009-8F8A-490D348B3D8F}" type="slidenum">
              <a:rPr lang="ar-SA" smtClean="0"/>
              <a:pPr/>
              <a:t>101</a:t>
            </a:fld>
            <a:endParaRPr lang="en-GB" smtClean="0"/>
          </a:p>
        </p:txBody>
      </p:sp>
      <p:sp>
        <p:nvSpPr>
          <p:cNvPr id="81923" name="Rectangle 2"/>
          <p:cNvSpPr>
            <a:spLocks noGrp="1" noChangeArrowheads="1"/>
          </p:cNvSpPr>
          <p:nvPr>
            <p:ph type="title"/>
          </p:nvPr>
        </p:nvSpPr>
        <p:spPr/>
        <p:txBody>
          <a:bodyPr/>
          <a:lstStyle/>
          <a:p>
            <a:pPr eaLnBrk="1" hangingPunct="1"/>
            <a:endParaRPr lang="en-US" smtClean="0"/>
          </a:p>
        </p:txBody>
      </p:sp>
      <p:sp>
        <p:nvSpPr>
          <p:cNvPr id="81924" name="Rectangle 3"/>
          <p:cNvSpPr>
            <a:spLocks noGrp="1" noChangeArrowheads="1"/>
          </p:cNvSpPr>
          <p:nvPr>
            <p:ph type="body" idx="1"/>
          </p:nvPr>
        </p:nvSpPr>
        <p:spPr>
          <a:xfrm>
            <a:off x="457200" y="2133600"/>
            <a:ext cx="8229600" cy="2057400"/>
          </a:xfrm>
          <a:solidFill>
            <a:schemeClr val="bg1"/>
          </a:solidFill>
        </p:spPr>
        <p:txBody>
          <a:bodyPr/>
          <a:lstStyle/>
          <a:p>
            <a:pPr algn="ctr" eaLnBrk="1" hangingPunct="1">
              <a:buFontTx/>
              <a:buNone/>
            </a:pPr>
            <a:r>
              <a:rPr lang="en-US" b="1" dirty="0" smtClean="0">
                <a:solidFill>
                  <a:srgbClr val="FF3300"/>
                </a:solidFill>
              </a:rPr>
              <a:t>Head circumference-for-age percentiles, boys 0 to 24 months, WHO growth standards</a:t>
            </a:r>
          </a:p>
        </p:txBody>
      </p:sp>
      <p:sp>
        <p:nvSpPr>
          <p:cNvPr id="8192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5"/>
          <p:cNvSpPr>
            <a:spLocks noGrp="1"/>
          </p:cNvSpPr>
          <p:nvPr>
            <p:ph type="sldNum" sz="quarter" idx="12"/>
          </p:nvPr>
        </p:nvSpPr>
        <p:spPr>
          <a:noFill/>
        </p:spPr>
        <p:txBody>
          <a:bodyPr/>
          <a:lstStyle/>
          <a:p>
            <a:fld id="{EE9528BD-DE33-4EFB-A628-06B610B54C36}" type="slidenum">
              <a:rPr lang="ar-SA" smtClean="0"/>
              <a:pPr/>
              <a:t>102</a:t>
            </a:fld>
            <a:endParaRPr lang="en-GB" smtClean="0"/>
          </a:p>
        </p:txBody>
      </p:sp>
      <p:sp>
        <p:nvSpPr>
          <p:cNvPr id="82947" name="Rectangle 3"/>
          <p:cNvSpPr>
            <a:spLocks noGrp="1" noChangeArrowheads="1"/>
          </p:cNvSpPr>
          <p:nvPr>
            <p:ph type="body" idx="1"/>
          </p:nvPr>
        </p:nvSpPr>
        <p:spPr>
          <a:xfrm>
            <a:off x="457200" y="914400"/>
            <a:ext cx="8229600" cy="5211763"/>
          </a:xfrm>
        </p:spPr>
        <p:txBody>
          <a:bodyPr/>
          <a:lstStyle/>
          <a:p>
            <a:pPr eaLnBrk="1" hangingPunct="1">
              <a:buFontTx/>
              <a:buBlip>
                <a:blip r:embed="rId2"/>
              </a:buBlip>
            </a:pPr>
            <a:r>
              <a:rPr lang="en-US" sz="2800" smtClean="0"/>
              <a:t>Head circumference is measured in children from birth to 3 years of age because this is the period of rapid brain growth. </a:t>
            </a:r>
            <a:endParaRPr lang="en-GB" sz="2800" smtClean="0"/>
          </a:p>
          <a:p>
            <a:pPr eaLnBrk="1" hangingPunct="1">
              <a:buFontTx/>
              <a:buBlip>
                <a:blip r:embed="rId2"/>
              </a:buBlip>
            </a:pPr>
            <a:r>
              <a:rPr lang="en-US" sz="2800" smtClean="0"/>
              <a:t>Head circumference also should be measured in older children with abnormal growth because it may be helpful in determining the etiology.</a:t>
            </a:r>
            <a:endParaRPr lang="en-GB" sz="2800" smtClean="0"/>
          </a:p>
          <a:p>
            <a:pPr eaLnBrk="1" hangingPunct="1">
              <a:buFontTx/>
              <a:buBlip>
                <a:blip r:embed="rId2"/>
              </a:buBlip>
            </a:pPr>
            <a:r>
              <a:rPr lang="en-GB" sz="2800" smtClean="0"/>
              <a:t> </a:t>
            </a:r>
            <a:r>
              <a:rPr lang="en-US" sz="2800" smtClean="0"/>
              <a:t>A child with fetal alcohol syndrome, as an example, may have growth deficiency and microcephaly. The measurement should be plotted on a standardized growth chart</a:t>
            </a:r>
            <a:r>
              <a:rPr lang="ar-SA" sz="2800" smtClean="0"/>
              <a:t>.</a:t>
            </a:r>
          </a:p>
          <a:p>
            <a:pPr eaLnBrk="1" hangingPunct="1"/>
            <a:endParaRPr lang="ar-SA" smtClean="0"/>
          </a:p>
          <a:p>
            <a:pPr eaLnBrk="1" hangingPunct="1"/>
            <a:endParaRPr lang="en-GB" smtClean="0"/>
          </a:p>
        </p:txBody>
      </p:sp>
      <p:sp>
        <p:nvSpPr>
          <p:cNvPr id="82948" name="Date Placeholder 3"/>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3"/>
          <p:cNvSpPr>
            <a:spLocks noGrp="1"/>
          </p:cNvSpPr>
          <p:nvPr>
            <p:ph type="sldNum" sz="quarter" idx="12"/>
          </p:nvPr>
        </p:nvSpPr>
        <p:spPr>
          <a:noFill/>
        </p:spPr>
        <p:txBody>
          <a:bodyPr/>
          <a:lstStyle/>
          <a:p>
            <a:fld id="{2410F934-2709-49BB-BD8D-697BAF28D79C}" type="slidenum">
              <a:rPr lang="ar-SA" smtClean="0"/>
              <a:pPr/>
              <a:t>103</a:t>
            </a:fld>
            <a:endParaRPr lang="en-GB" smtClean="0"/>
          </a:p>
        </p:txBody>
      </p:sp>
      <p:sp>
        <p:nvSpPr>
          <p:cNvPr id="83971" name="Rectangle 2"/>
          <p:cNvSpPr>
            <a:spLocks noGrp="1" noChangeArrowheads="1"/>
          </p:cNvSpPr>
          <p:nvPr>
            <p:ph type="title" idx="4294967295"/>
          </p:nvPr>
        </p:nvSpPr>
        <p:spPr>
          <a:xfrm>
            <a:off x="457200" y="277813"/>
            <a:ext cx="8229600" cy="1139825"/>
          </a:xfrm>
          <a:noFill/>
        </p:spPr>
        <p:txBody>
          <a:bodyPr>
            <a:normAutofit fontScale="90000"/>
          </a:bodyPr>
          <a:lstStyle/>
          <a:p>
            <a:pPr eaLnBrk="1" hangingPunct="1"/>
            <a:r>
              <a:rPr lang="en-US" smtClean="0"/>
              <a:t>Head, chest, and abdominal circumference.</a:t>
            </a:r>
          </a:p>
        </p:txBody>
      </p:sp>
      <p:pic>
        <p:nvPicPr>
          <p:cNvPr id="83972" name="Picture 3" descr="msotw9_temp0"/>
          <p:cNvPicPr>
            <a:picLocks noChangeAspect="1" noChangeArrowheads="1"/>
          </p:cNvPicPr>
          <p:nvPr/>
        </p:nvPicPr>
        <p:blipFill>
          <a:blip r:embed="rId2" cstate="print"/>
          <a:srcRect/>
          <a:stretch>
            <a:fillRect/>
          </a:stretch>
        </p:blipFill>
        <p:spPr bwMode="auto">
          <a:xfrm>
            <a:off x="762000" y="2098675"/>
            <a:ext cx="8077200" cy="4530725"/>
          </a:xfrm>
          <a:prstGeom prst="rect">
            <a:avLst/>
          </a:prstGeom>
          <a:noFill/>
          <a:ln w="9525">
            <a:noFill/>
            <a:miter lim="800000"/>
            <a:headEnd/>
            <a:tailEnd/>
          </a:ln>
        </p:spPr>
      </p:pic>
      <p:sp>
        <p:nvSpPr>
          <p:cNvPr id="8397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5"/>
          <p:cNvSpPr>
            <a:spLocks noGrp="1"/>
          </p:cNvSpPr>
          <p:nvPr>
            <p:ph type="sldNum" sz="quarter" idx="12"/>
          </p:nvPr>
        </p:nvSpPr>
        <p:spPr>
          <a:noFill/>
        </p:spPr>
        <p:txBody>
          <a:bodyPr/>
          <a:lstStyle/>
          <a:p>
            <a:fld id="{C1BF906C-0487-48CD-ADD7-21EAE5F6229B}" type="slidenum">
              <a:rPr lang="ar-SA" smtClean="0"/>
              <a:pPr/>
              <a:t>104</a:t>
            </a:fld>
            <a:endParaRPr lang="en-GB" smtClean="0"/>
          </a:p>
        </p:txBody>
      </p:sp>
      <p:sp>
        <p:nvSpPr>
          <p:cNvPr id="84995" name="Rectangle 2"/>
          <p:cNvSpPr>
            <a:spLocks noGrp="1" noChangeArrowheads="1"/>
          </p:cNvSpPr>
          <p:nvPr>
            <p:ph type="title"/>
          </p:nvPr>
        </p:nvSpPr>
        <p:spPr/>
        <p:txBody>
          <a:bodyPr/>
          <a:lstStyle/>
          <a:p>
            <a:pPr eaLnBrk="1" hangingPunct="1"/>
            <a:endParaRPr lang="en-US" smtClean="0"/>
          </a:p>
        </p:txBody>
      </p:sp>
      <p:sp>
        <p:nvSpPr>
          <p:cNvPr id="84996" name="Rectangle 3"/>
          <p:cNvSpPr>
            <a:spLocks noGrp="1" noChangeArrowheads="1"/>
          </p:cNvSpPr>
          <p:nvPr>
            <p:ph type="body" idx="1"/>
          </p:nvPr>
        </p:nvSpPr>
        <p:spPr/>
        <p:txBody>
          <a:bodyPr/>
          <a:lstStyle/>
          <a:p>
            <a:pPr eaLnBrk="1" hangingPunct="1"/>
            <a:endParaRPr lang="en-US" smtClean="0"/>
          </a:p>
        </p:txBody>
      </p:sp>
      <p:pic>
        <p:nvPicPr>
          <p:cNvPr id="84997" name="Picture 5" descr="Imag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4998"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38"/>
            <a:ext cx="8229600" cy="868362"/>
          </a:xfrm>
        </p:spPr>
        <p:style>
          <a:lnRef idx="1">
            <a:schemeClr val="accent1"/>
          </a:lnRef>
          <a:fillRef idx="3">
            <a:schemeClr val="accent1"/>
          </a:fillRef>
          <a:effectRef idx="2">
            <a:schemeClr val="accent1"/>
          </a:effectRef>
          <a:fontRef idx="minor">
            <a:schemeClr val="lt1"/>
          </a:fontRef>
        </p:style>
        <p:txBody>
          <a:bodyPr/>
          <a:lstStyle/>
          <a:p>
            <a:r>
              <a:rPr lang="en-US" altLang="en-US" dirty="0" smtClean="0"/>
              <a:t> Normal Growth measures </a:t>
            </a:r>
          </a:p>
        </p:txBody>
      </p:sp>
      <p:sp>
        <p:nvSpPr>
          <p:cNvPr id="17411" name="Rectangle 3"/>
          <p:cNvSpPr>
            <a:spLocks noGrp="1" noChangeArrowheads="1"/>
          </p:cNvSpPr>
          <p:nvPr>
            <p:ph type="body" idx="1"/>
          </p:nvPr>
        </p:nvSpPr>
        <p:spPr/>
        <p:txBody>
          <a:bodyPr/>
          <a:lstStyle/>
          <a:p>
            <a:r>
              <a:rPr lang="en-US" altLang="en-US" dirty="0" smtClean="0"/>
              <a:t>Head circumference : 33- 35.5 cm</a:t>
            </a:r>
          </a:p>
          <a:p>
            <a:r>
              <a:rPr lang="en-US" altLang="en-US" dirty="0" smtClean="0"/>
              <a:t>Chest circumference : 30.5- 33 cm, 2 cm less than head circumference.</a:t>
            </a:r>
          </a:p>
          <a:p>
            <a:r>
              <a:rPr lang="en-US" altLang="en-US" dirty="0" smtClean="0"/>
              <a:t>Length: head (cephalic) to heal: 48- 53 cm</a:t>
            </a:r>
          </a:p>
          <a:p>
            <a:r>
              <a:rPr lang="en-US" altLang="en-US" dirty="0" smtClean="0"/>
              <a:t>Body weight : 2700- 4000 g. ( loses 10% of weight in the first 3 to 4 days after birth).</a:t>
            </a:r>
          </a:p>
          <a:p>
            <a:pPr>
              <a:buFontTx/>
              <a:buNone/>
            </a:pPr>
            <a:r>
              <a:rPr lang="en-US" altLang="en-US" dirty="0" smtClean="0">
                <a:solidFill>
                  <a:srgbClr val="FF0000"/>
                </a:solidFill>
              </a:rPr>
              <a:t> </a:t>
            </a:r>
          </a:p>
          <a:p>
            <a:endParaRPr lang="en-US" altLang="en-US" dirty="0" smtClean="0">
              <a:solidFill>
                <a:srgbClr val="FF0000"/>
              </a:solidFill>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5"/>
          <p:cNvSpPr>
            <a:spLocks noGrp="1"/>
          </p:cNvSpPr>
          <p:nvPr>
            <p:ph type="sldNum" sz="quarter" idx="12"/>
          </p:nvPr>
        </p:nvSpPr>
        <p:spPr>
          <a:noFill/>
        </p:spPr>
        <p:txBody>
          <a:bodyPr/>
          <a:lstStyle/>
          <a:p>
            <a:fld id="{9CC6B4DF-AFCA-4D47-9D5C-499E623C4C52}" type="slidenum">
              <a:rPr lang="ar-SA" smtClean="0"/>
              <a:pPr/>
              <a:t>106</a:t>
            </a:fld>
            <a:endParaRPr lang="en-GB" smtClean="0"/>
          </a:p>
        </p:txBody>
      </p:sp>
      <p:sp>
        <p:nvSpPr>
          <p:cNvPr id="86019"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US" b="1" dirty="0" smtClean="0"/>
              <a:t>What is failure to thrive</a:t>
            </a:r>
            <a:endParaRPr lang="en-US" dirty="0" smtClean="0"/>
          </a:p>
        </p:txBody>
      </p:sp>
      <p:sp>
        <p:nvSpPr>
          <p:cNvPr id="86020" name="Rectangle 3"/>
          <p:cNvSpPr>
            <a:spLocks noGrp="1" noChangeArrowheads="1"/>
          </p:cNvSpPr>
          <p:nvPr>
            <p:ph type="body" idx="1"/>
          </p:nvPr>
        </p:nvSpPr>
        <p:spPr/>
        <p:txBody>
          <a:bodyPr/>
          <a:lstStyle/>
          <a:p>
            <a:pPr eaLnBrk="1" hangingPunct="1"/>
            <a:r>
              <a:rPr lang="en-US" smtClean="0"/>
              <a:t>Children who are unable to thrive do not receive or are unable to adopt, maintain, or use the calories, was supposed to gain weight and grow as expected.</a:t>
            </a:r>
            <a:r>
              <a:rPr lang="ar-SA" smtClean="0"/>
              <a:t/>
            </a:r>
            <a:br>
              <a:rPr lang="ar-SA" smtClean="0"/>
            </a:br>
            <a:r>
              <a:rPr lang="ar-SA" smtClean="0"/>
              <a:t/>
            </a:r>
            <a:br>
              <a:rPr lang="ar-SA" smtClean="0"/>
            </a:br>
            <a:endParaRPr lang="en-GB" smtClean="0"/>
          </a:p>
        </p:txBody>
      </p:sp>
      <p:sp>
        <p:nvSpPr>
          <p:cNvPr id="8602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1"/>
          </a:lnRef>
          <a:fillRef idx="3">
            <a:schemeClr val="accent1"/>
          </a:fillRef>
          <a:effectRef idx="2">
            <a:schemeClr val="accent1"/>
          </a:effectRef>
          <a:fontRef idx="minor">
            <a:schemeClr val="lt1"/>
          </a:fontRef>
        </p:style>
        <p:txBody>
          <a:bodyPr/>
          <a:lstStyle/>
          <a:p>
            <a:r>
              <a:rPr lang="en-US" b="1" dirty="0" smtClean="0"/>
              <a:t>Temperature</a:t>
            </a:r>
            <a:endParaRPr lang="en-US" dirty="0"/>
          </a:p>
        </p:txBody>
      </p:sp>
      <p:sp>
        <p:nvSpPr>
          <p:cNvPr id="3" name="Content Placeholder 2"/>
          <p:cNvSpPr>
            <a:spLocks noGrp="1"/>
          </p:cNvSpPr>
          <p:nvPr>
            <p:ph idx="1"/>
          </p:nvPr>
        </p:nvSpPr>
        <p:spPr/>
        <p:txBody>
          <a:bodyPr>
            <a:normAutofit/>
          </a:bodyPr>
          <a:lstStyle/>
          <a:p>
            <a:r>
              <a:rPr lang="en-US" dirty="0" smtClean="0"/>
              <a:t>There are several ways to take child’s temperature. The American Academy of Pediatrics no longer recommends mercury thermometers because these glass thermometers may break and, as their mercury vaporizes, it can be inhaled, resulting in toxic levels. Digital electronic thermometers are better choices.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3">
            <a:schemeClr val="accent1"/>
          </a:fillRef>
          <a:effectRef idx="2">
            <a:schemeClr val="accent1"/>
          </a:effectRef>
          <a:fontRef idx="minor">
            <a:schemeClr val="lt1"/>
          </a:fontRef>
        </p:style>
        <p:txBody>
          <a:bodyPr>
            <a:normAutofit/>
          </a:bodyPr>
          <a:lstStyle/>
          <a:p>
            <a:r>
              <a:rPr lang="en-GB" dirty="0" smtClean="0"/>
              <a:t>Types of thermometer</a:t>
            </a:r>
            <a:endParaRPr lang="en-US" dirty="0"/>
          </a:p>
        </p:txBody>
      </p:sp>
      <p:sp>
        <p:nvSpPr>
          <p:cNvPr id="3" name="Content Placeholder 2"/>
          <p:cNvSpPr>
            <a:spLocks noGrp="1"/>
          </p:cNvSpPr>
          <p:nvPr>
            <p:ph idx="1"/>
          </p:nvPr>
        </p:nvSpPr>
        <p:spPr/>
        <p:txBody>
          <a:bodyPr/>
          <a:lstStyle/>
          <a:p>
            <a:r>
              <a:rPr lang="en-US" dirty="0" smtClean="0"/>
              <a:t>Digital electronic: oral and </a:t>
            </a:r>
            <a:r>
              <a:rPr lang="en-US" dirty="0" err="1" smtClean="0"/>
              <a:t>axillary</a:t>
            </a:r>
            <a:endParaRPr lang="en-US" dirty="0" smtClean="0"/>
          </a:p>
          <a:p>
            <a:r>
              <a:rPr lang="en-US" dirty="0" smtClean="0"/>
              <a:t>Infrared: tympanic</a:t>
            </a:r>
          </a:p>
          <a:p>
            <a:pPr lvl="1"/>
            <a:r>
              <a:rPr lang="en-US" dirty="0" smtClean="0"/>
              <a:t>another acceptable choice. it accuracy depends on the ability of the beam emitted by the device to reach the eardrum.</a:t>
            </a:r>
          </a:p>
          <a:p>
            <a:r>
              <a:rPr lang="en-US" dirty="0" smtClean="0"/>
              <a:t>Chemical (e.g. </a:t>
            </a:r>
            <a:r>
              <a:rPr lang="en-US" dirty="0" err="1" smtClean="0"/>
              <a:t>Tempa</a:t>
            </a:r>
            <a:r>
              <a:rPr lang="en-US" dirty="0" smtClean="0"/>
              <a:t>-dot)</a:t>
            </a:r>
          </a:p>
          <a:p>
            <a:r>
              <a:rPr lang="en-US" dirty="0" smtClean="0"/>
              <a:t>Mercury or glass thermometer</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5"/>
          <p:cNvSpPr>
            <a:spLocks noGrp="1"/>
          </p:cNvSpPr>
          <p:nvPr>
            <p:ph type="sldNum" sz="quarter" idx="12"/>
          </p:nvPr>
        </p:nvSpPr>
        <p:spPr>
          <a:noFill/>
        </p:spPr>
        <p:txBody>
          <a:bodyPr/>
          <a:lstStyle/>
          <a:p>
            <a:fld id="{9626756A-D78C-49A1-9ECC-2ECF3206FBD9}" type="slidenum">
              <a:rPr lang="ar-SA" smtClean="0"/>
              <a:pPr/>
              <a:t>13</a:t>
            </a:fld>
            <a:endParaRPr lang="en-GB" smtClean="0"/>
          </a:p>
        </p:txBody>
      </p:sp>
      <p:sp>
        <p:nvSpPr>
          <p:cNvPr id="88067" name="Rectangle 2"/>
          <p:cNvSpPr>
            <a:spLocks noGrp="1" noChangeArrowheads="1"/>
          </p:cNvSpPr>
          <p:nvPr>
            <p:ph type="title"/>
          </p:nvPr>
        </p:nvSpPr>
        <p:spPr>
          <a:xfrm>
            <a:off x="457200" y="277813"/>
            <a:ext cx="8229600" cy="865187"/>
          </a:xfrm>
        </p:spPr>
        <p:style>
          <a:lnRef idx="1">
            <a:schemeClr val="accent1"/>
          </a:lnRef>
          <a:fillRef idx="3">
            <a:schemeClr val="accent1"/>
          </a:fillRef>
          <a:effectRef idx="2">
            <a:schemeClr val="accent1"/>
          </a:effectRef>
          <a:fontRef idx="minor">
            <a:schemeClr val="lt1"/>
          </a:fontRef>
        </p:style>
        <p:txBody>
          <a:bodyPr/>
          <a:lstStyle/>
          <a:p>
            <a:pPr eaLnBrk="1" hangingPunct="1"/>
            <a:r>
              <a:rPr lang="en-US" dirty="0" smtClean="0"/>
              <a:t>Temperature</a:t>
            </a:r>
          </a:p>
        </p:txBody>
      </p:sp>
      <p:pic>
        <p:nvPicPr>
          <p:cNvPr id="88068" name="Picture 3" descr="msotw9_temp0"/>
          <p:cNvPicPr>
            <a:picLocks noChangeAspect="1" noChangeArrowheads="1"/>
          </p:cNvPicPr>
          <p:nvPr/>
        </p:nvPicPr>
        <p:blipFill>
          <a:blip r:embed="rId2" cstate="print"/>
          <a:srcRect/>
          <a:stretch>
            <a:fillRect/>
          </a:stretch>
        </p:blipFill>
        <p:spPr bwMode="auto">
          <a:xfrm>
            <a:off x="685800" y="1600201"/>
            <a:ext cx="3124200" cy="2514600"/>
          </a:xfrm>
          <a:prstGeom prst="rect">
            <a:avLst/>
          </a:prstGeom>
          <a:noFill/>
          <a:ln w="9525">
            <a:noFill/>
            <a:miter lim="800000"/>
            <a:headEnd/>
            <a:tailEnd/>
          </a:ln>
        </p:spPr>
      </p:pic>
      <p:sp>
        <p:nvSpPr>
          <p:cNvPr id="88069" name="Text Box 4"/>
          <p:cNvSpPr txBox="1">
            <a:spLocks noChangeArrowheads="1"/>
          </p:cNvSpPr>
          <p:nvPr/>
        </p:nvSpPr>
        <p:spPr bwMode="auto">
          <a:xfrm>
            <a:off x="457200" y="4953000"/>
            <a:ext cx="3276600" cy="830997"/>
          </a:xfrm>
          <a:prstGeom prst="rect">
            <a:avLst/>
          </a:prstGeom>
          <a:noFill/>
          <a:ln w="9525">
            <a:noFill/>
            <a:miter lim="800000"/>
            <a:headEnd/>
            <a:tailEnd/>
          </a:ln>
        </p:spPr>
        <p:txBody>
          <a:bodyPr wrap="square">
            <a:spAutoFit/>
          </a:bodyPr>
          <a:lstStyle/>
          <a:p>
            <a:r>
              <a:rPr lang="en-US" sz="2400" dirty="0">
                <a:latin typeface="Tahoma" pitchFamily="34" charset="0"/>
              </a:rPr>
              <a:t>Position for taking</a:t>
            </a:r>
          </a:p>
          <a:p>
            <a:r>
              <a:rPr lang="en-US" sz="2400" dirty="0" err="1">
                <a:latin typeface="Tahoma" pitchFamily="34" charset="0"/>
              </a:rPr>
              <a:t>axillary</a:t>
            </a:r>
            <a:r>
              <a:rPr lang="en-US" sz="2400" dirty="0">
                <a:latin typeface="Tahoma" pitchFamily="34" charset="0"/>
              </a:rPr>
              <a:t> temperature.</a:t>
            </a:r>
          </a:p>
        </p:txBody>
      </p:sp>
      <p:sp>
        <p:nvSpPr>
          <p:cNvPr id="88070" name="Date Placeholder 5"/>
          <p:cNvSpPr>
            <a:spLocks noGrp="1"/>
          </p:cNvSpPr>
          <p:nvPr>
            <p:ph type="dt" sz="quarter" idx="10"/>
          </p:nvPr>
        </p:nvSpPr>
        <p:spPr>
          <a:noFill/>
        </p:spPr>
        <p:txBody>
          <a:bodyPr/>
          <a:lstStyle/>
          <a:p>
            <a:r>
              <a:rPr lang="en-US" dirty="0" smtClean="0"/>
              <a:t>Mr. Ahmad Ata</a:t>
            </a:r>
            <a:endParaRPr lang="en-GB" dirty="0" smtClean="0"/>
          </a:p>
        </p:txBody>
      </p:sp>
      <p:pic>
        <p:nvPicPr>
          <p:cNvPr id="7" name="Picture 5" descr="axiltemp"/>
          <p:cNvPicPr>
            <a:picLocks noGrp="1" noChangeAspect="1" noChangeArrowheads="1"/>
          </p:cNvPicPr>
          <p:nvPr>
            <p:ph sz="half" idx="4294967295"/>
          </p:nvPr>
        </p:nvPicPr>
        <p:blipFill>
          <a:blip r:embed="rId3" cstate="print"/>
          <a:srcRect/>
          <a:stretch>
            <a:fillRect/>
          </a:stretch>
        </p:blipFill>
        <p:spPr>
          <a:xfrm>
            <a:off x="4267200" y="1219200"/>
            <a:ext cx="4490697" cy="53689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0" y="381000"/>
            <a:ext cx="6934200" cy="762000"/>
          </a:xfrm>
        </p:spPr>
        <p:style>
          <a:lnRef idx="1">
            <a:schemeClr val="accent1"/>
          </a:lnRef>
          <a:fillRef idx="3">
            <a:schemeClr val="accent1"/>
          </a:fillRef>
          <a:effectRef idx="2">
            <a:schemeClr val="accent1"/>
          </a:effectRef>
          <a:fontRef idx="minor">
            <a:schemeClr val="lt1"/>
          </a:fontRef>
        </p:style>
        <p:txBody>
          <a:bodyPr>
            <a:normAutofit/>
          </a:bodyPr>
          <a:lstStyle/>
          <a:p>
            <a:pPr eaLnBrk="1" hangingPunct="1">
              <a:defRPr/>
            </a:pPr>
            <a:r>
              <a:rPr lang="en-US" dirty="0" smtClean="0"/>
              <a:t>Ear (Tympanic) Temperature</a:t>
            </a:r>
            <a:endParaRPr lang="en-US" sz="4000" dirty="0" smtClean="0"/>
          </a:p>
        </p:txBody>
      </p:sp>
      <p:sp>
        <p:nvSpPr>
          <p:cNvPr id="1028" name="Rectangle 3"/>
          <p:cNvSpPr>
            <a:spLocks noGrp="1" noChangeArrowheads="1"/>
          </p:cNvSpPr>
          <p:nvPr>
            <p:ph type="body" sz="half" idx="1"/>
          </p:nvPr>
        </p:nvSpPr>
        <p:spPr>
          <a:xfrm>
            <a:off x="3352800" y="1676400"/>
            <a:ext cx="5791200" cy="5105400"/>
          </a:xfrm>
        </p:spPr>
        <p:txBody>
          <a:bodyPr/>
          <a:lstStyle/>
          <a:p>
            <a:pPr marL="0" indent="0" eaLnBrk="1" hangingPunct="1">
              <a:lnSpc>
                <a:spcPct val="90000"/>
              </a:lnSpc>
            </a:pPr>
            <a:r>
              <a:rPr lang="en-US" sz="4300" smtClean="0"/>
              <a:t>Can also be affected by:</a:t>
            </a:r>
          </a:p>
          <a:p>
            <a:pPr lvl="1" eaLnBrk="1" hangingPunct="1">
              <a:lnSpc>
                <a:spcPct val="90000"/>
              </a:lnSpc>
            </a:pPr>
            <a:r>
              <a:rPr lang="en-US" sz="3400" smtClean="0"/>
              <a:t>Impacted ear wax &amp; ear infections</a:t>
            </a:r>
          </a:p>
          <a:p>
            <a:pPr marL="0" indent="0" eaLnBrk="1" hangingPunct="1">
              <a:lnSpc>
                <a:spcPct val="90000"/>
              </a:lnSpc>
            </a:pPr>
            <a:r>
              <a:rPr lang="en-US" sz="3800" smtClean="0"/>
              <a:t>Should NOT be used if child had ear surgery</a:t>
            </a:r>
            <a:endParaRPr lang="en-US" sz="4300" smtClean="0"/>
          </a:p>
        </p:txBody>
      </p:sp>
      <p:graphicFrame>
        <p:nvGraphicFramePr>
          <p:cNvPr id="1026" name="Object 4"/>
          <p:cNvGraphicFramePr>
            <a:graphicFrameLocks noChangeAspect="1"/>
          </p:cNvGraphicFramePr>
          <p:nvPr>
            <p:ph sz="half" idx="2"/>
          </p:nvPr>
        </p:nvGraphicFramePr>
        <p:xfrm>
          <a:off x="304800" y="2133600"/>
          <a:ext cx="2916238" cy="3397250"/>
        </p:xfrm>
        <a:graphic>
          <a:graphicData uri="http://schemas.openxmlformats.org/presentationml/2006/ole">
            <p:oleObj spid="_x0000_s104450" r:id="rId3" imgW="2916720" imgH="3396960" progId="">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5"/>
          <p:cNvSpPr>
            <a:spLocks noGrp="1"/>
          </p:cNvSpPr>
          <p:nvPr>
            <p:ph type="sldNum" sz="quarter" idx="12"/>
          </p:nvPr>
        </p:nvSpPr>
        <p:spPr>
          <a:noFill/>
        </p:spPr>
        <p:txBody>
          <a:bodyPr/>
          <a:lstStyle/>
          <a:p>
            <a:fld id="{DB3C3D8E-7303-4580-A3C9-A1C0E4E1383A}" type="slidenum">
              <a:rPr lang="ar-SA" smtClean="0"/>
              <a:pPr/>
              <a:t>15</a:t>
            </a:fld>
            <a:endParaRPr lang="en-GB" smtClean="0"/>
          </a:p>
        </p:txBody>
      </p:sp>
      <p:sp>
        <p:nvSpPr>
          <p:cNvPr id="89091" name="Rectangle 2"/>
          <p:cNvSpPr>
            <a:spLocks noGrp="1" noChangeArrowheads="1"/>
          </p:cNvSpPr>
          <p:nvPr>
            <p:ph type="title"/>
          </p:nvPr>
        </p:nvSpPr>
        <p:spPr>
          <a:xfrm>
            <a:off x="457200" y="277813"/>
            <a:ext cx="8229600" cy="788987"/>
          </a:xfrm>
        </p:spPr>
        <p:style>
          <a:lnRef idx="1">
            <a:schemeClr val="accent1"/>
          </a:lnRef>
          <a:fillRef idx="3">
            <a:schemeClr val="accent1"/>
          </a:fillRef>
          <a:effectRef idx="2">
            <a:schemeClr val="accent1"/>
          </a:effectRef>
          <a:fontRef idx="minor">
            <a:schemeClr val="lt1"/>
          </a:fontRef>
        </p:style>
        <p:txBody>
          <a:bodyPr/>
          <a:lstStyle/>
          <a:p>
            <a:pPr eaLnBrk="1" hangingPunct="1"/>
            <a:r>
              <a:rPr lang="en-US" b="1" dirty="0" smtClean="0">
                <a:solidFill>
                  <a:srgbClr val="FF3300"/>
                </a:solidFill>
              </a:rPr>
              <a:t>Temperature</a:t>
            </a:r>
          </a:p>
        </p:txBody>
      </p:sp>
      <p:sp>
        <p:nvSpPr>
          <p:cNvPr id="89092" name="Rectangle 3"/>
          <p:cNvSpPr>
            <a:spLocks noGrp="1" noChangeArrowheads="1"/>
          </p:cNvSpPr>
          <p:nvPr>
            <p:ph type="body" idx="1"/>
          </p:nvPr>
        </p:nvSpPr>
        <p:spPr>
          <a:xfrm>
            <a:off x="457200" y="1600200"/>
            <a:ext cx="8229600" cy="4530725"/>
          </a:xfrm>
          <a:noFill/>
        </p:spPr>
        <p:txBody>
          <a:bodyPr/>
          <a:lstStyle/>
          <a:p>
            <a:pPr eaLnBrk="1" hangingPunct="1">
              <a:lnSpc>
                <a:spcPct val="90000"/>
              </a:lnSpc>
              <a:buFont typeface="Wingdings" pitchFamily="2" charset="2"/>
              <a:buChar char="Ø"/>
            </a:pPr>
            <a:r>
              <a:rPr lang="en-US" dirty="0" smtClean="0"/>
              <a:t>Oral temperature for children over 5 to 6 years.</a:t>
            </a:r>
          </a:p>
          <a:p>
            <a:pPr eaLnBrk="1" hangingPunct="1">
              <a:lnSpc>
                <a:spcPct val="90000"/>
              </a:lnSpc>
              <a:buFont typeface="Wingdings" pitchFamily="2" charset="2"/>
              <a:buChar char="Ø"/>
            </a:pPr>
            <a:r>
              <a:rPr lang="en-US" dirty="0" smtClean="0"/>
              <a:t>Rectal temperatures are contraindicated if the child has had anal surgery, diarrhea, or rectal irritation.</a:t>
            </a:r>
          </a:p>
          <a:p>
            <a:pPr>
              <a:lnSpc>
                <a:spcPct val="90000"/>
              </a:lnSpc>
              <a:buFont typeface="Wingdings" pitchFamily="2" charset="2"/>
              <a:buChar char="Ø"/>
            </a:pPr>
            <a:r>
              <a:rPr lang="en-US" dirty="0" smtClean="0"/>
              <a:t> Normal temp :  36.5-37.5</a:t>
            </a:r>
          </a:p>
        </p:txBody>
      </p:sp>
      <p:sp>
        <p:nvSpPr>
          <p:cNvPr id="8909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7467600" cy="762000"/>
          </a:xfrm>
        </p:spPr>
        <p:style>
          <a:lnRef idx="1">
            <a:schemeClr val="accent1"/>
          </a:lnRef>
          <a:fillRef idx="3">
            <a:schemeClr val="accent1"/>
          </a:fillRef>
          <a:effectRef idx="2">
            <a:schemeClr val="accent1"/>
          </a:effectRef>
          <a:fontRef idx="minor">
            <a:schemeClr val="lt1"/>
          </a:fontRef>
        </p:style>
        <p:txBody>
          <a:bodyPr>
            <a:normAutofit/>
          </a:bodyPr>
          <a:lstStyle/>
          <a:p>
            <a:r>
              <a:rPr lang="en-US" dirty="0" smtClean="0"/>
              <a:t>Position for Rectal </a:t>
            </a:r>
            <a:r>
              <a:rPr lang="en-US" dirty="0" err="1" smtClean="0"/>
              <a:t>tempreture</a:t>
            </a:r>
            <a:endParaRPr lang="en-US" dirty="0"/>
          </a:p>
        </p:txBody>
      </p:sp>
      <p:sp>
        <p:nvSpPr>
          <p:cNvPr id="3" name="Text Placeholder 2"/>
          <p:cNvSpPr>
            <a:spLocks noGrp="1"/>
          </p:cNvSpPr>
          <p:nvPr>
            <p:ph type="body" sz="half" idx="1"/>
          </p:nvPr>
        </p:nvSpPr>
        <p:spPr>
          <a:xfrm>
            <a:off x="152400" y="1295400"/>
            <a:ext cx="8001000" cy="4343400"/>
          </a:xfrm>
        </p:spPr>
        <p:txBody>
          <a:bodyPr>
            <a:normAutofit/>
          </a:bodyPr>
          <a:lstStyle/>
          <a:p>
            <a:r>
              <a:rPr lang="en-US" dirty="0" smtClean="0"/>
              <a:t>To take the temperature in your child’s bottom (rectally), then put a small amount of lubricant, such as petroleum jelly, on the small end of it. Place child on something firm, either </a:t>
            </a:r>
            <a:r>
              <a:rPr lang="en-US" dirty="0" err="1" smtClean="0"/>
              <a:t>faceup</a:t>
            </a:r>
            <a:r>
              <a:rPr lang="en-US" dirty="0" smtClean="0"/>
              <a:t> or facedown (if he’s facedown, put one hand on his back; if he’s </a:t>
            </a:r>
            <a:r>
              <a:rPr lang="en-US" dirty="0" err="1" smtClean="0"/>
              <a:t>faceup</a:t>
            </a:r>
            <a:r>
              <a:rPr lang="en-US" dirty="0" smtClean="0"/>
              <a:t>, bend your child’s leg to his chest,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normAutofit/>
          </a:bodyPr>
          <a:lstStyle/>
          <a:p>
            <a:r>
              <a:rPr lang="en-GB" sz="2800" dirty="0" smtClean="0"/>
              <a:t>The pulse is a wave of dilation</a:t>
            </a:r>
            <a:r>
              <a:rPr lang="en-US" sz="2800" dirty="0" smtClean="0"/>
              <a:t> - the wave of blood, created by the heart pumping that travels along the arteries </a:t>
            </a:r>
          </a:p>
          <a:p>
            <a:pPr>
              <a:buNone/>
            </a:pPr>
            <a:endParaRPr lang="en-GB" sz="2800" b="1" dirty="0" smtClean="0"/>
          </a:p>
          <a:p>
            <a:r>
              <a:rPr lang="en-GB" sz="2800" b="1" dirty="0" smtClean="0"/>
              <a:t>Where to find pulse:</a:t>
            </a:r>
            <a:endParaRPr lang="en-US" sz="2800" b="1" dirty="0" smtClean="0"/>
          </a:p>
          <a:p>
            <a:r>
              <a:rPr lang="en-US" sz="2800" dirty="0" smtClean="0"/>
              <a:t>At points where the artery is between fingertips and a bony area</a:t>
            </a:r>
          </a:p>
          <a:p>
            <a:r>
              <a:rPr lang="en-US" sz="2800" dirty="0" smtClean="0"/>
              <a:t>Called pulse points</a:t>
            </a:r>
          </a:p>
          <a:p>
            <a:r>
              <a:rPr lang="en-US" sz="2800" dirty="0" smtClean="0"/>
              <a:t>Felt with two or three fingers but never the thumb</a:t>
            </a:r>
          </a:p>
          <a:p>
            <a:endParaRPr lang="en-US" dirty="0" smtClean="0"/>
          </a:p>
        </p:txBody>
      </p:sp>
      <p:sp>
        <p:nvSpPr>
          <p:cNvPr id="13316" name="Slide Number Placeholder 3"/>
          <p:cNvSpPr>
            <a:spLocks noGrp="1"/>
          </p:cNvSpPr>
          <p:nvPr>
            <p:ph type="sldNum" sz="quarter" idx="12"/>
          </p:nvPr>
        </p:nvSpPr>
        <p:spPr>
          <a:noFill/>
        </p:spPr>
        <p:txBody>
          <a:bodyPr/>
          <a:lstStyle/>
          <a:p>
            <a:fld id="{3B56C872-1DAD-4127-9B7B-7AFD6431A700}" type="slidenum">
              <a:rPr lang="en-GB" smtClean="0"/>
              <a:pPr/>
              <a:t>17</a:t>
            </a:fld>
            <a:endParaRPr lang="en-GB" smtClean="0"/>
          </a:p>
        </p:txBody>
      </p:sp>
      <p:sp>
        <p:nvSpPr>
          <p:cNvPr id="5" name="Rectangle 2"/>
          <p:cNvSpPr>
            <a:spLocks noGrp="1" noChangeArrowheads="1"/>
          </p:cNvSpPr>
          <p:nvPr>
            <p:ph type="title"/>
          </p:nvPr>
        </p:nvSpPr>
        <p:spPr>
          <a:xfrm>
            <a:off x="457200" y="277813"/>
            <a:ext cx="8229600" cy="865187"/>
          </a:xfrm>
        </p:spPr>
        <p:style>
          <a:lnRef idx="1">
            <a:schemeClr val="accent2"/>
          </a:lnRef>
          <a:fillRef idx="2">
            <a:schemeClr val="accent2"/>
          </a:fillRef>
          <a:effectRef idx="1">
            <a:schemeClr val="accent2"/>
          </a:effectRef>
          <a:fontRef idx="minor">
            <a:schemeClr val="dk1"/>
          </a:fontRef>
        </p:style>
        <p:txBody>
          <a:bodyPr/>
          <a:lstStyle/>
          <a:p>
            <a:pPr eaLnBrk="1" hangingPunct="1"/>
            <a:r>
              <a:rPr lang="en-US" b="1" dirty="0" smtClean="0">
                <a:solidFill>
                  <a:srgbClr val="FF3300"/>
                </a:solidFill>
              </a:rPr>
              <a:t>Heart rate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p:txBody>
          <a:bodyPr/>
          <a:lstStyle/>
          <a:p>
            <a:pPr>
              <a:buNone/>
            </a:pPr>
            <a:r>
              <a:rPr lang="en-GB" sz="2800" b="1" dirty="0" smtClean="0"/>
              <a:t>Pulse sites</a:t>
            </a:r>
            <a:r>
              <a:rPr lang="en-GB" sz="2800" dirty="0" smtClean="0"/>
              <a:t>:</a:t>
            </a:r>
            <a:endParaRPr lang="en-US" sz="2800" dirty="0" smtClean="0"/>
          </a:p>
          <a:p>
            <a:r>
              <a:rPr lang="en-US" sz="2800" dirty="0" smtClean="0"/>
              <a:t>Temporal, Carotid, Radial, </a:t>
            </a:r>
            <a:r>
              <a:rPr lang="en-US" sz="2800" dirty="0" err="1" smtClean="0"/>
              <a:t>Ulnar</a:t>
            </a:r>
            <a:r>
              <a:rPr lang="en-US" sz="2800" dirty="0" smtClean="0"/>
              <a:t>, Brachial, Apical, Femoral, </a:t>
            </a:r>
            <a:r>
              <a:rPr lang="en-US" sz="2800" dirty="0" err="1" smtClean="0"/>
              <a:t>Popliteal</a:t>
            </a:r>
            <a:r>
              <a:rPr lang="en-US" sz="2800" dirty="0" smtClean="0"/>
              <a:t>, Dorsal </a:t>
            </a:r>
            <a:r>
              <a:rPr lang="en-US" sz="2800" dirty="0" err="1" smtClean="0"/>
              <a:t>Pedis</a:t>
            </a:r>
            <a:r>
              <a:rPr lang="en-US" sz="2800" dirty="0" smtClean="0"/>
              <a:t>, Posterior </a:t>
            </a:r>
            <a:r>
              <a:rPr lang="en-US" sz="2800" dirty="0" err="1" smtClean="0"/>
              <a:t>tibial</a:t>
            </a:r>
            <a:r>
              <a:rPr lang="en-US" sz="2800" dirty="0" smtClean="0"/>
              <a:t>.</a:t>
            </a:r>
          </a:p>
          <a:p>
            <a:r>
              <a:rPr lang="en-US" sz="2800" b="1" dirty="0" smtClean="0"/>
              <a:t>Notes: - </a:t>
            </a:r>
          </a:p>
          <a:p>
            <a:r>
              <a:rPr lang="en-US" sz="2800" dirty="0" smtClean="0"/>
              <a:t>Carotid most common in emergencies.</a:t>
            </a:r>
          </a:p>
          <a:p>
            <a:r>
              <a:rPr lang="en-US" sz="2800" dirty="0" smtClean="0"/>
              <a:t> Radial most common for routine examination.</a:t>
            </a:r>
          </a:p>
          <a:p>
            <a:r>
              <a:rPr lang="en-US" sz="2800" dirty="0" smtClean="0"/>
              <a:t>Apical pulse provides a more accurate assessment of heart function, particularly when tachycardia present</a:t>
            </a:r>
          </a:p>
        </p:txBody>
      </p:sp>
      <p:sp>
        <p:nvSpPr>
          <p:cNvPr id="14340" name="Slide Number Placeholder 3"/>
          <p:cNvSpPr>
            <a:spLocks noGrp="1"/>
          </p:cNvSpPr>
          <p:nvPr>
            <p:ph type="sldNum" sz="quarter" idx="12"/>
          </p:nvPr>
        </p:nvSpPr>
        <p:spPr>
          <a:noFill/>
        </p:spPr>
        <p:txBody>
          <a:bodyPr/>
          <a:lstStyle/>
          <a:p>
            <a:fld id="{081BCCA8-6539-4910-A1F5-9ED9F23FBAD2}" type="slidenum">
              <a:rPr lang="en-GB" smtClean="0"/>
              <a:pPr/>
              <a:t>18</a:t>
            </a:fld>
            <a:endParaRPr lang="en-GB" smtClean="0"/>
          </a:p>
        </p:txBody>
      </p:sp>
      <p:sp>
        <p:nvSpPr>
          <p:cNvPr id="5" name="Rectangle 2"/>
          <p:cNvSpPr>
            <a:spLocks noGrp="1" noChangeArrowheads="1"/>
          </p:cNvSpPr>
          <p:nvPr>
            <p:ph type="title"/>
          </p:nvPr>
        </p:nvSpPr>
        <p:spPr>
          <a:xfrm>
            <a:off x="457200" y="277813"/>
            <a:ext cx="8229600" cy="865187"/>
          </a:xfrm>
        </p:spPr>
        <p:style>
          <a:lnRef idx="1">
            <a:schemeClr val="accent2"/>
          </a:lnRef>
          <a:fillRef idx="2">
            <a:schemeClr val="accent2"/>
          </a:fillRef>
          <a:effectRef idx="1">
            <a:schemeClr val="accent2"/>
          </a:effectRef>
          <a:fontRef idx="minor">
            <a:schemeClr val="dk1"/>
          </a:fontRef>
        </p:style>
        <p:txBody>
          <a:bodyPr/>
          <a:lstStyle/>
          <a:p>
            <a:pPr eaLnBrk="1" hangingPunct="1"/>
            <a:r>
              <a:rPr lang="en-US" b="1" dirty="0" smtClean="0">
                <a:solidFill>
                  <a:srgbClr val="FF3300"/>
                </a:solidFill>
              </a:rPr>
              <a:t>Heart rate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5"/>
          <p:cNvSpPr>
            <a:spLocks noGrp="1"/>
          </p:cNvSpPr>
          <p:nvPr>
            <p:ph type="sldNum" sz="quarter" idx="12"/>
          </p:nvPr>
        </p:nvSpPr>
        <p:spPr>
          <a:noFill/>
        </p:spPr>
        <p:txBody>
          <a:bodyPr/>
          <a:lstStyle/>
          <a:p>
            <a:fld id="{B7E35C47-369D-40C0-B2BE-3F6B10E9B4AC}" type="slidenum">
              <a:rPr lang="ar-SA" smtClean="0"/>
              <a:pPr/>
              <a:t>19</a:t>
            </a:fld>
            <a:endParaRPr lang="en-GB" smtClean="0"/>
          </a:p>
        </p:txBody>
      </p:sp>
      <p:sp>
        <p:nvSpPr>
          <p:cNvPr id="91139" name="Rectangle 2"/>
          <p:cNvSpPr>
            <a:spLocks noGrp="1" noChangeArrowheads="1"/>
          </p:cNvSpPr>
          <p:nvPr>
            <p:ph type="title"/>
          </p:nvPr>
        </p:nvSpPr>
        <p:spPr>
          <a:xfrm>
            <a:off x="457200" y="277813"/>
            <a:ext cx="8229600" cy="865187"/>
          </a:xfrm>
        </p:spPr>
        <p:style>
          <a:lnRef idx="1">
            <a:schemeClr val="accent2"/>
          </a:lnRef>
          <a:fillRef idx="2">
            <a:schemeClr val="accent2"/>
          </a:fillRef>
          <a:effectRef idx="1">
            <a:schemeClr val="accent2"/>
          </a:effectRef>
          <a:fontRef idx="minor">
            <a:schemeClr val="dk1"/>
          </a:fontRef>
        </p:style>
        <p:txBody>
          <a:bodyPr/>
          <a:lstStyle/>
          <a:p>
            <a:pPr eaLnBrk="1" hangingPunct="1"/>
            <a:r>
              <a:rPr lang="en-US" b="1" dirty="0" smtClean="0">
                <a:solidFill>
                  <a:srgbClr val="FF3300"/>
                </a:solidFill>
              </a:rPr>
              <a:t>Heart rate </a:t>
            </a:r>
          </a:p>
        </p:txBody>
      </p:sp>
      <p:sp>
        <p:nvSpPr>
          <p:cNvPr id="91140" name="Rectangle 3"/>
          <p:cNvSpPr>
            <a:spLocks noGrp="1" noChangeArrowheads="1"/>
          </p:cNvSpPr>
          <p:nvPr>
            <p:ph type="body" idx="1"/>
          </p:nvPr>
        </p:nvSpPr>
        <p:spPr>
          <a:xfrm>
            <a:off x="457200" y="1600200"/>
            <a:ext cx="8229600" cy="4530725"/>
          </a:xfrm>
          <a:noFill/>
        </p:spPr>
        <p:txBody>
          <a:bodyPr/>
          <a:lstStyle/>
          <a:p>
            <a:pPr eaLnBrk="1" hangingPunct="1">
              <a:buFontTx/>
              <a:buBlip>
                <a:blip r:embed="rId2"/>
              </a:buBlip>
            </a:pPr>
            <a:r>
              <a:rPr lang="en-US" dirty="0" smtClean="0"/>
              <a:t>Apical pulse for infants and toddlers under 2 years</a:t>
            </a:r>
          </a:p>
          <a:p>
            <a:pPr eaLnBrk="1" hangingPunct="1">
              <a:buFontTx/>
              <a:buBlip>
                <a:blip r:embed="rId2"/>
              </a:buBlip>
            </a:pPr>
            <a:r>
              <a:rPr lang="en-US" dirty="0" smtClean="0"/>
              <a:t>Count for 1 full minute</a:t>
            </a:r>
          </a:p>
          <a:p>
            <a:pPr eaLnBrk="1" hangingPunct="1">
              <a:buFontTx/>
              <a:buBlip>
                <a:blip r:embed="rId2"/>
              </a:buBlip>
            </a:pPr>
            <a:r>
              <a:rPr lang="en-US" dirty="0" smtClean="0"/>
              <a:t>Will be increased with: crying, anxiety, fever, and pain</a:t>
            </a:r>
          </a:p>
        </p:txBody>
      </p:sp>
      <p:sp>
        <p:nvSpPr>
          <p:cNvPr id="9114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0" y="2590800"/>
            <a:ext cx="9144000" cy="1143000"/>
          </a:xfrm>
          <a:solidFill>
            <a:schemeClr val="accent2"/>
          </a:solidFill>
        </p:spPr>
        <p:txBody>
          <a:bodyPr/>
          <a:lstStyle/>
          <a:p>
            <a:pPr eaLnBrk="1" hangingPunct="1"/>
            <a:r>
              <a:rPr lang="en-US" altLang="en-US" smtClean="0">
                <a:solidFill>
                  <a:schemeClr val="bg1"/>
                </a:solidFill>
              </a:rPr>
              <a:t>Nursing Health History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Number Placeholder 5"/>
          <p:cNvSpPr>
            <a:spLocks noGrp="1"/>
          </p:cNvSpPr>
          <p:nvPr>
            <p:ph type="sldNum" sz="quarter" idx="12"/>
          </p:nvPr>
        </p:nvSpPr>
        <p:spPr>
          <a:noFill/>
        </p:spPr>
        <p:txBody>
          <a:bodyPr/>
          <a:lstStyle/>
          <a:p>
            <a:fld id="{21A9543F-4D4F-4B46-9403-2A42CD6240D2}" type="slidenum">
              <a:rPr lang="ar-SA" smtClean="0"/>
              <a:pPr/>
              <a:t>20</a:t>
            </a:fld>
            <a:endParaRPr lang="en-GB" smtClean="0"/>
          </a:p>
        </p:txBody>
      </p:sp>
      <p:sp>
        <p:nvSpPr>
          <p:cNvPr id="92163" name="Rectangle 2"/>
          <p:cNvSpPr>
            <a:spLocks noGrp="1" noChangeArrowheads="1"/>
          </p:cNvSpPr>
          <p:nvPr>
            <p:ph type="title"/>
          </p:nvPr>
        </p:nvSpPr>
        <p:spPr>
          <a:xfrm>
            <a:off x="457200" y="277813"/>
            <a:ext cx="8229600" cy="1017587"/>
          </a:xfrm>
        </p:spPr>
        <p:style>
          <a:lnRef idx="1">
            <a:schemeClr val="accent2"/>
          </a:lnRef>
          <a:fillRef idx="2">
            <a:schemeClr val="accent2"/>
          </a:fillRef>
          <a:effectRef idx="1">
            <a:schemeClr val="accent2"/>
          </a:effectRef>
          <a:fontRef idx="minor">
            <a:schemeClr val="dk1"/>
          </a:fontRef>
        </p:style>
        <p:txBody>
          <a:bodyPr/>
          <a:lstStyle/>
          <a:p>
            <a:pPr eaLnBrk="1" hangingPunct="1"/>
            <a:r>
              <a:rPr lang="en-US" b="1" dirty="0" smtClean="0"/>
              <a:t>Pulse rates</a:t>
            </a:r>
          </a:p>
        </p:txBody>
      </p:sp>
      <p:sp>
        <p:nvSpPr>
          <p:cNvPr id="92164" name="Rectangle 3"/>
          <p:cNvSpPr>
            <a:spLocks noGrp="1" noChangeArrowheads="1"/>
          </p:cNvSpPr>
          <p:nvPr>
            <p:ph type="body" idx="1"/>
          </p:nvPr>
        </p:nvSpPr>
        <p:spPr>
          <a:xfrm>
            <a:off x="457200" y="1600200"/>
            <a:ext cx="8229600" cy="4530725"/>
          </a:xfrm>
          <a:noFill/>
        </p:spPr>
        <p:txBody>
          <a:bodyPr/>
          <a:lstStyle/>
          <a:p>
            <a:pPr eaLnBrk="1" hangingPunct="1"/>
            <a:r>
              <a:rPr lang="en-US" smtClean="0">
                <a:solidFill>
                  <a:srgbClr val="FF0000"/>
                </a:solidFill>
              </a:rPr>
              <a:t>Neonate: 100 – 180</a:t>
            </a:r>
          </a:p>
          <a:p>
            <a:pPr eaLnBrk="1" hangingPunct="1"/>
            <a:r>
              <a:rPr lang="en-US" smtClean="0"/>
              <a:t>1-year: 100 – 160</a:t>
            </a:r>
          </a:p>
          <a:p>
            <a:pPr eaLnBrk="1" hangingPunct="1"/>
            <a:r>
              <a:rPr lang="en-US" smtClean="0"/>
              <a:t>3 years: 80- 110</a:t>
            </a:r>
          </a:p>
          <a:p>
            <a:pPr eaLnBrk="1" hangingPunct="1"/>
            <a:r>
              <a:rPr lang="en-US" smtClean="0"/>
              <a:t>14 years 60 - 100</a:t>
            </a:r>
          </a:p>
        </p:txBody>
      </p:sp>
      <p:sp>
        <p:nvSpPr>
          <p:cNvPr id="9216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5"/>
          <p:cNvSpPr>
            <a:spLocks noGrp="1"/>
          </p:cNvSpPr>
          <p:nvPr>
            <p:ph type="sldNum" sz="quarter" idx="12"/>
          </p:nvPr>
        </p:nvSpPr>
        <p:spPr>
          <a:noFill/>
        </p:spPr>
        <p:txBody>
          <a:bodyPr/>
          <a:lstStyle/>
          <a:p>
            <a:fld id="{469C978E-5B3F-4079-A9E8-722F7AC78325}" type="slidenum">
              <a:rPr lang="ar-SA" smtClean="0"/>
              <a:pPr/>
              <a:t>21</a:t>
            </a:fld>
            <a:endParaRPr lang="en-GB" smtClean="0"/>
          </a:p>
        </p:txBody>
      </p:sp>
      <p:sp>
        <p:nvSpPr>
          <p:cNvPr id="93188" name="Rectangle 3"/>
          <p:cNvSpPr>
            <a:spLocks noChangeArrowheads="1"/>
          </p:cNvSpPr>
          <p:nvPr/>
        </p:nvSpPr>
        <p:spPr bwMode="auto">
          <a:xfrm>
            <a:off x="457200" y="354013"/>
            <a:ext cx="8229600" cy="7889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lstStyle/>
          <a:p>
            <a:pPr algn="ctr"/>
            <a:r>
              <a:rPr lang="en-US" sz="4400" dirty="0">
                <a:solidFill>
                  <a:schemeClr val="tx2"/>
                </a:solidFill>
              </a:rPr>
              <a:t>Apical Pulse</a:t>
            </a:r>
          </a:p>
        </p:txBody>
      </p:sp>
      <p:sp>
        <p:nvSpPr>
          <p:cNvPr id="93191" name="Date Placeholder 6"/>
          <p:cNvSpPr>
            <a:spLocks noGrp="1"/>
          </p:cNvSpPr>
          <p:nvPr>
            <p:ph type="dt" sz="quarter" idx="10"/>
          </p:nvPr>
        </p:nvSpPr>
        <p:spPr>
          <a:noFill/>
        </p:spPr>
        <p:txBody>
          <a:bodyPr/>
          <a:lstStyle/>
          <a:p>
            <a:r>
              <a:rPr lang="en-US" smtClean="0"/>
              <a:t>Mr. Ahmad Ata</a:t>
            </a:r>
            <a:endParaRPr lang="en-GB" smtClean="0"/>
          </a:p>
        </p:txBody>
      </p:sp>
      <p:pic>
        <p:nvPicPr>
          <p:cNvPr id="115714" name="Picture 2" descr="http://what-when-how.com/wp-content/uploads/2012/04/tmp2645_thumb.jpg">
            <a:hlinkClick r:id="rId2"/>
          </p:cNvPr>
          <p:cNvPicPr>
            <a:picLocks noChangeAspect="1" noChangeArrowheads="1"/>
          </p:cNvPicPr>
          <p:nvPr/>
        </p:nvPicPr>
        <p:blipFill>
          <a:blip r:embed="rId3" cstate="print"/>
          <a:srcRect/>
          <a:stretch>
            <a:fillRect/>
          </a:stretch>
        </p:blipFill>
        <p:spPr bwMode="auto">
          <a:xfrm>
            <a:off x="1295400" y="1600200"/>
            <a:ext cx="6096000" cy="406717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style>
          <a:lnRef idx="1">
            <a:schemeClr val="accent2"/>
          </a:lnRef>
          <a:fillRef idx="2">
            <a:schemeClr val="accent2"/>
          </a:fillRef>
          <a:effectRef idx="1">
            <a:schemeClr val="accent2"/>
          </a:effectRef>
          <a:fontRef idx="minor">
            <a:schemeClr val="dk1"/>
          </a:fontRef>
        </p:style>
        <p:txBody>
          <a:bodyPr/>
          <a:lstStyle/>
          <a:p>
            <a:pPr eaLnBrk="1" hangingPunct="1"/>
            <a:r>
              <a:rPr lang="en-US" dirty="0" smtClean="0"/>
              <a:t>Pulse - Brachial</a:t>
            </a:r>
          </a:p>
        </p:txBody>
      </p:sp>
      <p:sp>
        <p:nvSpPr>
          <p:cNvPr id="2052" name="Rectangle 3"/>
          <p:cNvSpPr>
            <a:spLocks noGrp="1" noChangeArrowheads="1"/>
          </p:cNvSpPr>
          <p:nvPr>
            <p:ph type="body" sz="half" idx="1"/>
          </p:nvPr>
        </p:nvSpPr>
        <p:spPr>
          <a:xfrm>
            <a:off x="76200" y="1219200"/>
            <a:ext cx="5181600" cy="4876800"/>
          </a:xfrm>
        </p:spPr>
        <p:txBody>
          <a:bodyPr/>
          <a:lstStyle/>
          <a:p>
            <a:pPr marL="0" indent="0" eaLnBrk="1" hangingPunct="1"/>
            <a:r>
              <a:rPr lang="en-US" smtClean="0"/>
              <a:t>Used for infants and small children</a:t>
            </a:r>
          </a:p>
          <a:p>
            <a:pPr marL="0" indent="0" eaLnBrk="1" hangingPunct="1"/>
            <a:r>
              <a:rPr lang="en-US" smtClean="0"/>
              <a:t>Place fingertips of first 2 or middle 3 fingers over the brachial pulse area</a:t>
            </a:r>
          </a:p>
          <a:p>
            <a:pPr lvl="1" eaLnBrk="1" hangingPunct="1"/>
            <a:r>
              <a:rPr lang="en-US" smtClean="0"/>
              <a:t>Inside of the elbow</a:t>
            </a:r>
          </a:p>
          <a:p>
            <a:pPr marL="0" indent="0" eaLnBrk="1" hangingPunct="1"/>
            <a:r>
              <a:rPr lang="en-US" smtClean="0"/>
              <a:t>Lightly press your fingertips on the pulse area</a:t>
            </a:r>
          </a:p>
        </p:txBody>
      </p:sp>
      <p:graphicFrame>
        <p:nvGraphicFramePr>
          <p:cNvPr id="2050" name="Object 4"/>
          <p:cNvGraphicFramePr>
            <a:graphicFrameLocks noChangeAspect="1"/>
          </p:cNvGraphicFramePr>
          <p:nvPr>
            <p:ph sz="half" idx="2"/>
          </p:nvPr>
        </p:nvGraphicFramePr>
        <p:xfrm>
          <a:off x="4648200" y="1905000"/>
          <a:ext cx="4267200" cy="3440113"/>
        </p:xfrm>
        <a:graphic>
          <a:graphicData uri="http://schemas.openxmlformats.org/presentationml/2006/ole">
            <p:oleObj spid="_x0000_s105474" r:id="rId3" imgW="4949640" imgH="3991320" progId="">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b="1" dirty="0" smtClean="0"/>
              <a:t>Respiration</a:t>
            </a:r>
            <a:endParaRPr lang="en-US" dirty="0" smtClean="0"/>
          </a:p>
        </p:txBody>
      </p:sp>
      <p:sp>
        <p:nvSpPr>
          <p:cNvPr id="15363" name="Content Placeholder 2"/>
          <p:cNvSpPr>
            <a:spLocks noGrp="1"/>
          </p:cNvSpPr>
          <p:nvPr>
            <p:ph idx="1"/>
          </p:nvPr>
        </p:nvSpPr>
        <p:spPr/>
        <p:txBody>
          <a:bodyPr/>
          <a:lstStyle/>
          <a:p>
            <a:r>
              <a:rPr lang="en-US" sz="2400" dirty="0" smtClean="0"/>
              <a:t>The exchange of gases between a living organism and its environment.</a:t>
            </a:r>
          </a:p>
          <a:p>
            <a:r>
              <a:rPr lang="en-US" sz="2400" dirty="0" smtClean="0"/>
              <a:t>The mechanical act of breathing in air (inspiration) and expelling air (expiration) from the body.</a:t>
            </a:r>
          </a:p>
          <a:p>
            <a:pPr>
              <a:buNone/>
            </a:pPr>
            <a:endParaRPr lang="en-GB" sz="2400" b="1" dirty="0" smtClean="0"/>
          </a:p>
          <a:p>
            <a:pPr>
              <a:buNone/>
            </a:pPr>
            <a:r>
              <a:rPr lang="en-GB" sz="2400" b="1" dirty="0" smtClean="0"/>
              <a:t>Normal Respirations:</a:t>
            </a:r>
            <a:endParaRPr lang="en-US" sz="2400" b="1" dirty="0" smtClean="0"/>
          </a:p>
          <a:p>
            <a:r>
              <a:rPr lang="en-US" sz="2400" dirty="0" smtClean="0"/>
              <a:t>Effortless</a:t>
            </a:r>
          </a:p>
          <a:p>
            <a:r>
              <a:rPr lang="en-US" sz="2400" dirty="0" smtClean="0"/>
              <a:t>Regular</a:t>
            </a:r>
          </a:p>
          <a:p>
            <a:r>
              <a:rPr lang="en-US" sz="2400" dirty="0" smtClean="0"/>
              <a:t>Smooth</a:t>
            </a:r>
          </a:p>
          <a:p>
            <a:endParaRPr lang="en-US" dirty="0" smtClean="0"/>
          </a:p>
        </p:txBody>
      </p:sp>
      <p:sp>
        <p:nvSpPr>
          <p:cNvPr id="15364" name="Slide Number Placeholder 3"/>
          <p:cNvSpPr>
            <a:spLocks noGrp="1"/>
          </p:cNvSpPr>
          <p:nvPr>
            <p:ph type="sldNum" sz="quarter" idx="12"/>
          </p:nvPr>
        </p:nvSpPr>
        <p:spPr>
          <a:noFill/>
        </p:spPr>
        <p:txBody>
          <a:bodyPr/>
          <a:lstStyle/>
          <a:p>
            <a:fld id="{56A4C1D5-0C19-4678-AFED-70BF1B88D4D1}" type="slidenum">
              <a:rPr lang="en-GB" smtClean="0"/>
              <a:pPr/>
              <a:t>23</a:t>
            </a:fld>
            <a:endParaRPr lang="en-GB"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Number Placeholder 5"/>
          <p:cNvSpPr>
            <a:spLocks noGrp="1"/>
          </p:cNvSpPr>
          <p:nvPr>
            <p:ph type="sldNum" sz="quarter" idx="12"/>
          </p:nvPr>
        </p:nvSpPr>
        <p:spPr>
          <a:noFill/>
        </p:spPr>
        <p:txBody>
          <a:bodyPr/>
          <a:lstStyle/>
          <a:p>
            <a:fld id="{511E8B6F-4B40-421C-B768-AA10E22EEB21}" type="slidenum">
              <a:rPr lang="ar-SA" smtClean="0"/>
              <a:pPr/>
              <a:t>24</a:t>
            </a:fld>
            <a:endParaRPr lang="en-GB" smtClean="0"/>
          </a:p>
        </p:txBody>
      </p:sp>
      <p:sp>
        <p:nvSpPr>
          <p:cNvPr id="95235" name="Rectangle 2"/>
          <p:cNvSpPr>
            <a:spLocks noGrp="1" noChangeArrowheads="1"/>
          </p:cNvSpPr>
          <p:nvPr>
            <p:ph type="title"/>
          </p:nvPr>
        </p:nvSpPr>
        <p:spPr>
          <a:xfrm>
            <a:off x="457200" y="277813"/>
            <a:ext cx="8229600" cy="788987"/>
          </a:xfrm>
        </p:spPr>
        <p:style>
          <a:lnRef idx="1">
            <a:schemeClr val="accent3"/>
          </a:lnRef>
          <a:fillRef idx="3">
            <a:schemeClr val="accent3"/>
          </a:fillRef>
          <a:effectRef idx="2">
            <a:schemeClr val="accent3"/>
          </a:effectRef>
          <a:fontRef idx="minor">
            <a:schemeClr val="lt1"/>
          </a:fontRef>
        </p:style>
        <p:txBody>
          <a:bodyPr/>
          <a:lstStyle/>
          <a:p>
            <a:pPr eaLnBrk="1" hangingPunct="1"/>
            <a:r>
              <a:rPr lang="en-US" dirty="0" smtClean="0"/>
              <a:t>Respiratory </a:t>
            </a:r>
          </a:p>
        </p:txBody>
      </p:sp>
      <p:sp>
        <p:nvSpPr>
          <p:cNvPr id="95236" name="Rectangle 3"/>
          <p:cNvSpPr>
            <a:spLocks noGrp="1" noChangeArrowheads="1"/>
          </p:cNvSpPr>
          <p:nvPr>
            <p:ph type="body" idx="1"/>
          </p:nvPr>
        </p:nvSpPr>
        <p:spPr>
          <a:xfrm>
            <a:off x="457200" y="1219200"/>
            <a:ext cx="8229600" cy="4530725"/>
          </a:xfrm>
          <a:noFill/>
        </p:spPr>
        <p:txBody>
          <a:bodyPr/>
          <a:lstStyle/>
          <a:p>
            <a:pPr eaLnBrk="1" hangingPunct="1"/>
            <a:r>
              <a:rPr lang="en-US" smtClean="0"/>
              <a:t>Count for one full minute</a:t>
            </a:r>
          </a:p>
          <a:p>
            <a:pPr eaLnBrk="1" hangingPunct="1"/>
            <a:r>
              <a:rPr lang="en-US" smtClean="0"/>
              <a:t>May want to do before you wake the infant up</a:t>
            </a:r>
          </a:p>
          <a:p>
            <a:pPr eaLnBrk="1" hangingPunct="1"/>
            <a:r>
              <a:rPr lang="en-US" smtClean="0"/>
              <a:t>Rate will be elevated with crying / fever</a:t>
            </a:r>
          </a:p>
          <a:p>
            <a:pPr lvl="1" eaLnBrk="1" hangingPunct="1"/>
            <a:r>
              <a:rPr lang="en-US" smtClean="0"/>
              <a:t>Newborn: </a:t>
            </a:r>
            <a:r>
              <a:rPr lang="en-US" smtClean="0">
                <a:solidFill>
                  <a:srgbClr val="FF0000"/>
                </a:solidFill>
              </a:rPr>
              <a:t>30 – 60</a:t>
            </a:r>
          </a:p>
          <a:p>
            <a:pPr lvl="1" eaLnBrk="1" hangingPunct="1"/>
            <a:r>
              <a:rPr lang="en-US" smtClean="0"/>
              <a:t>Toddler: 25- 40</a:t>
            </a:r>
          </a:p>
          <a:p>
            <a:pPr lvl="1" eaLnBrk="1" hangingPunct="1"/>
            <a:r>
              <a:rPr lang="en-US" smtClean="0"/>
              <a:t>School-age: 18 - 30</a:t>
            </a:r>
          </a:p>
          <a:p>
            <a:pPr lvl="1" eaLnBrk="1" hangingPunct="1"/>
            <a:r>
              <a:rPr lang="en-US" smtClean="0"/>
              <a:t>Adolescent: 16- 20</a:t>
            </a:r>
          </a:p>
          <a:p>
            <a:pPr lvl="1" eaLnBrk="1" hangingPunct="1"/>
            <a:endParaRPr lang="en-US" smtClean="0"/>
          </a:p>
        </p:txBody>
      </p:sp>
      <p:sp>
        <p:nvSpPr>
          <p:cNvPr id="95237"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8482" name="Picture 2" descr="http://www.sweethaven02.com/ObsNewborn/922les7_img_0.jpg">
            <a:hlinkClick r:id="rId2"/>
          </p:cNvPr>
          <p:cNvPicPr>
            <a:picLocks noChangeAspect="1" noChangeArrowheads="1"/>
          </p:cNvPicPr>
          <p:nvPr/>
        </p:nvPicPr>
        <p:blipFill>
          <a:blip r:embed="rId3" cstate="print"/>
          <a:srcRect r="50505"/>
          <a:stretch>
            <a:fillRect/>
          </a:stretch>
        </p:blipFill>
        <p:spPr bwMode="auto">
          <a:xfrm>
            <a:off x="457200" y="1600200"/>
            <a:ext cx="3733800" cy="3810000"/>
          </a:xfrm>
          <a:prstGeom prst="rect">
            <a:avLst/>
          </a:prstGeom>
          <a:noFill/>
        </p:spPr>
      </p:pic>
      <p:pic>
        <p:nvPicPr>
          <p:cNvPr id="148484" name="Picture 4" descr="https://upload.wikimedia.org/wikipedia/commons/4/49/Sternal_retractions.JPG">
            <a:hlinkClick r:id="rId4"/>
          </p:cNvPr>
          <p:cNvPicPr>
            <a:picLocks noChangeAspect="1" noChangeArrowheads="1"/>
          </p:cNvPicPr>
          <p:nvPr/>
        </p:nvPicPr>
        <p:blipFill>
          <a:blip r:embed="rId5" cstate="print"/>
          <a:srcRect/>
          <a:stretch>
            <a:fillRect/>
          </a:stretch>
        </p:blipFill>
        <p:spPr bwMode="auto">
          <a:xfrm>
            <a:off x="4114800" y="1524000"/>
            <a:ext cx="4810454" cy="3831491"/>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Number Placeholder 5"/>
          <p:cNvSpPr>
            <a:spLocks noGrp="1"/>
          </p:cNvSpPr>
          <p:nvPr>
            <p:ph type="sldNum" sz="quarter" idx="12"/>
          </p:nvPr>
        </p:nvSpPr>
        <p:spPr>
          <a:noFill/>
        </p:spPr>
        <p:txBody>
          <a:bodyPr/>
          <a:lstStyle/>
          <a:p>
            <a:fld id="{9A855B16-DC30-4B49-918A-43374C13A355}" type="slidenum">
              <a:rPr lang="ar-SA" smtClean="0"/>
              <a:pPr/>
              <a:t>26</a:t>
            </a:fld>
            <a:endParaRPr lang="en-GB" smtClean="0"/>
          </a:p>
        </p:txBody>
      </p:sp>
      <p:sp>
        <p:nvSpPr>
          <p:cNvPr id="96259" name="Rectangle 2"/>
          <p:cNvSpPr>
            <a:spLocks noGrp="1" noChangeArrowheads="1"/>
          </p:cNvSpPr>
          <p:nvPr>
            <p:ph type="title"/>
          </p:nvPr>
        </p:nvSpPr>
        <p:spPr>
          <a:xfrm>
            <a:off x="457200" y="277813"/>
            <a:ext cx="8229600" cy="865187"/>
          </a:xfrm>
        </p:spPr>
        <p:style>
          <a:lnRef idx="1">
            <a:schemeClr val="accent1"/>
          </a:lnRef>
          <a:fillRef idx="3">
            <a:schemeClr val="accent1"/>
          </a:fillRef>
          <a:effectRef idx="2">
            <a:schemeClr val="accent1"/>
          </a:effectRef>
          <a:fontRef idx="minor">
            <a:schemeClr val="lt1"/>
          </a:fontRef>
        </p:style>
        <p:txBody>
          <a:bodyPr/>
          <a:lstStyle/>
          <a:p>
            <a:pPr eaLnBrk="1" hangingPunct="1"/>
            <a:r>
              <a:rPr lang="en-US" dirty="0" smtClean="0"/>
              <a:t>Blood Pressure</a:t>
            </a:r>
          </a:p>
        </p:txBody>
      </p:sp>
      <p:sp>
        <p:nvSpPr>
          <p:cNvPr id="96260" name="Rectangle 3"/>
          <p:cNvSpPr>
            <a:spLocks noGrp="1" noChangeArrowheads="1"/>
          </p:cNvSpPr>
          <p:nvPr>
            <p:ph type="body" idx="1"/>
          </p:nvPr>
        </p:nvSpPr>
        <p:spPr>
          <a:xfrm>
            <a:off x="457200" y="1600200"/>
            <a:ext cx="8229600" cy="4530725"/>
          </a:xfrm>
          <a:noFill/>
        </p:spPr>
        <p:txBody>
          <a:bodyPr/>
          <a:lstStyle/>
          <a:p>
            <a:pPr eaLnBrk="1" hangingPunct="1"/>
            <a:r>
              <a:rPr lang="en-US" smtClean="0"/>
              <a:t>The width of the rubber bladder should cover two thirds of the circumference of the arm, and the length should encircle 100% of the arm without overlap.</a:t>
            </a:r>
          </a:p>
          <a:p>
            <a:pPr eaLnBrk="1" hangingPunct="1"/>
            <a:r>
              <a:rPr lang="en-US" smtClean="0"/>
              <a:t>Crying can cause inaccurate blood pressure reading.</a:t>
            </a:r>
          </a:p>
          <a:p>
            <a:pPr eaLnBrk="1" hangingPunct="1"/>
            <a:r>
              <a:rPr lang="en-US" smtClean="0"/>
              <a:t>Consider normal for age.</a:t>
            </a:r>
          </a:p>
        </p:txBody>
      </p:sp>
      <p:sp>
        <p:nvSpPr>
          <p:cNvPr id="9626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Systolic blood pressure</a:t>
            </a:r>
            <a:r>
              <a:rPr lang="en-US" dirty="0" smtClean="0"/>
              <a:t> is the highest pressure reached in the arteries as the heart pumps blood out for circulation through the body. </a:t>
            </a:r>
          </a:p>
          <a:p>
            <a:r>
              <a:rPr lang="en-US" b="1" dirty="0" smtClean="0"/>
              <a:t>Diastolic blood pressure</a:t>
            </a:r>
            <a:r>
              <a:rPr lang="en-US" dirty="0" smtClean="0"/>
              <a:t> is the much lower pressure that occurs in the arteries when the heart relaxes to take blood in between beats. </a:t>
            </a:r>
          </a:p>
          <a:p>
            <a:endParaRPr lang="en-US" dirty="0"/>
          </a:p>
        </p:txBody>
      </p:sp>
      <p:sp>
        <p:nvSpPr>
          <p:cNvPr id="4" name="Rectangle 2"/>
          <p:cNvSpPr>
            <a:spLocks noGrp="1" noChangeArrowheads="1"/>
          </p:cNvSpPr>
          <p:nvPr>
            <p:ph type="title"/>
          </p:nvPr>
        </p:nvSpPr>
        <p:spPr/>
        <p:style>
          <a:lnRef idx="1">
            <a:schemeClr val="accent1"/>
          </a:lnRef>
          <a:fillRef idx="3">
            <a:schemeClr val="accent1"/>
          </a:fillRef>
          <a:effectRef idx="2">
            <a:schemeClr val="accent1"/>
          </a:effectRef>
          <a:fontRef idx="minor">
            <a:schemeClr val="lt1"/>
          </a:fontRef>
        </p:style>
        <p:txBody>
          <a:bodyPr/>
          <a:lstStyle/>
          <a:p>
            <a:pPr eaLnBrk="1" hangingPunct="1"/>
            <a:r>
              <a:rPr lang="en-US" dirty="0" smtClean="0"/>
              <a:t>Blood Pressure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2286000"/>
          <a:ext cx="7315200" cy="2987040"/>
        </p:xfrm>
        <a:graphic>
          <a:graphicData uri="http://schemas.openxmlformats.org/drawingml/2006/table">
            <a:tbl>
              <a:tblPr firstRow="1" bandRow="1">
                <a:tableStyleId>{5C22544A-7EE6-4342-B048-85BDC9FD1C3A}</a:tableStyleId>
              </a:tblPr>
              <a:tblGrid>
                <a:gridCol w="2971800"/>
                <a:gridCol w="2514600"/>
                <a:gridCol w="1828800"/>
              </a:tblGrid>
              <a:tr h="370840">
                <a:tc>
                  <a:txBody>
                    <a:bodyPr/>
                    <a:lstStyle/>
                    <a:p>
                      <a:r>
                        <a:rPr lang="en-US" sz="2000" b="1" dirty="0">
                          <a:solidFill>
                            <a:schemeClr val="bg2"/>
                          </a:solidFill>
                        </a:rPr>
                        <a:t>Approximate Age Range</a:t>
                      </a:r>
                      <a:endParaRPr lang="en-US" sz="2000" dirty="0">
                        <a:solidFill>
                          <a:schemeClr val="bg2"/>
                        </a:solidFill>
                      </a:endParaRPr>
                    </a:p>
                  </a:txBody>
                  <a:tcPr anchor="ctr"/>
                </a:tc>
                <a:tc>
                  <a:txBody>
                    <a:bodyPr/>
                    <a:lstStyle/>
                    <a:p>
                      <a:r>
                        <a:rPr lang="en-US" sz="2000" b="1" dirty="0">
                          <a:solidFill>
                            <a:schemeClr val="bg2"/>
                          </a:solidFill>
                        </a:rPr>
                        <a:t>Systolic Range</a:t>
                      </a:r>
                      <a:endParaRPr lang="en-US" sz="2000" dirty="0">
                        <a:solidFill>
                          <a:schemeClr val="bg2"/>
                        </a:solidFill>
                      </a:endParaRPr>
                    </a:p>
                  </a:txBody>
                  <a:tcPr anchor="ctr"/>
                </a:tc>
                <a:tc>
                  <a:txBody>
                    <a:bodyPr/>
                    <a:lstStyle/>
                    <a:p>
                      <a:r>
                        <a:rPr lang="en-US" sz="2000" b="1" dirty="0">
                          <a:solidFill>
                            <a:schemeClr val="bg2"/>
                          </a:solidFill>
                        </a:rPr>
                        <a:t>Diastolic Range</a:t>
                      </a:r>
                      <a:endParaRPr lang="en-US" sz="2000" dirty="0">
                        <a:solidFill>
                          <a:schemeClr val="bg2"/>
                        </a:solidFill>
                      </a:endParaRPr>
                    </a:p>
                  </a:txBody>
                  <a:tcPr anchor="ctr"/>
                </a:tc>
              </a:tr>
              <a:tr h="370840">
                <a:tc>
                  <a:txBody>
                    <a:bodyPr/>
                    <a:lstStyle/>
                    <a:p>
                      <a:r>
                        <a:rPr lang="en-US" sz="2800" b="1" dirty="0"/>
                        <a:t>1-12 months</a:t>
                      </a:r>
                    </a:p>
                  </a:txBody>
                  <a:tcPr anchor="ctr"/>
                </a:tc>
                <a:tc>
                  <a:txBody>
                    <a:bodyPr/>
                    <a:lstStyle/>
                    <a:p>
                      <a:r>
                        <a:rPr lang="en-US" sz="2800" b="1"/>
                        <a:t>75-100</a:t>
                      </a:r>
                    </a:p>
                  </a:txBody>
                  <a:tcPr anchor="ctr"/>
                </a:tc>
                <a:tc>
                  <a:txBody>
                    <a:bodyPr/>
                    <a:lstStyle/>
                    <a:p>
                      <a:r>
                        <a:rPr lang="en-US" sz="2800" b="1"/>
                        <a:t>50-70</a:t>
                      </a:r>
                    </a:p>
                  </a:txBody>
                  <a:tcPr anchor="ctr"/>
                </a:tc>
              </a:tr>
              <a:tr h="370840">
                <a:tc>
                  <a:txBody>
                    <a:bodyPr/>
                    <a:lstStyle/>
                    <a:p>
                      <a:r>
                        <a:rPr lang="en-US" sz="2800" b="1" dirty="0"/>
                        <a:t>1-4 years</a:t>
                      </a:r>
                    </a:p>
                  </a:txBody>
                  <a:tcPr anchor="ctr"/>
                </a:tc>
                <a:tc>
                  <a:txBody>
                    <a:bodyPr/>
                    <a:lstStyle/>
                    <a:p>
                      <a:r>
                        <a:rPr lang="en-US" sz="2800" b="1"/>
                        <a:t>80-110</a:t>
                      </a:r>
                    </a:p>
                  </a:txBody>
                  <a:tcPr anchor="ctr"/>
                </a:tc>
                <a:tc>
                  <a:txBody>
                    <a:bodyPr/>
                    <a:lstStyle/>
                    <a:p>
                      <a:r>
                        <a:rPr lang="en-US" sz="2800" b="1"/>
                        <a:t>50-80</a:t>
                      </a:r>
                    </a:p>
                  </a:txBody>
                  <a:tcPr anchor="ctr"/>
                </a:tc>
              </a:tr>
              <a:tr h="370840">
                <a:tc>
                  <a:txBody>
                    <a:bodyPr/>
                    <a:lstStyle/>
                    <a:p>
                      <a:r>
                        <a:rPr lang="en-US" sz="2800" b="1" dirty="0"/>
                        <a:t>3-5 years</a:t>
                      </a:r>
                    </a:p>
                  </a:txBody>
                  <a:tcPr anchor="ctr"/>
                </a:tc>
                <a:tc>
                  <a:txBody>
                    <a:bodyPr/>
                    <a:lstStyle/>
                    <a:p>
                      <a:r>
                        <a:rPr lang="en-US" sz="2800" b="1"/>
                        <a:t>80-110</a:t>
                      </a:r>
                    </a:p>
                  </a:txBody>
                  <a:tcPr anchor="ctr"/>
                </a:tc>
                <a:tc>
                  <a:txBody>
                    <a:bodyPr/>
                    <a:lstStyle/>
                    <a:p>
                      <a:r>
                        <a:rPr lang="en-US" sz="2800" b="1"/>
                        <a:t>50-80</a:t>
                      </a:r>
                    </a:p>
                  </a:txBody>
                  <a:tcPr anchor="ctr"/>
                </a:tc>
              </a:tr>
              <a:tr h="370840">
                <a:tc>
                  <a:txBody>
                    <a:bodyPr/>
                    <a:lstStyle/>
                    <a:p>
                      <a:r>
                        <a:rPr lang="en-US" sz="2800" b="1"/>
                        <a:t>6-13 years</a:t>
                      </a:r>
                    </a:p>
                  </a:txBody>
                  <a:tcPr anchor="ctr"/>
                </a:tc>
                <a:tc>
                  <a:txBody>
                    <a:bodyPr/>
                    <a:lstStyle/>
                    <a:p>
                      <a:r>
                        <a:rPr lang="en-US" sz="2800" b="1" dirty="0"/>
                        <a:t>85-120</a:t>
                      </a:r>
                    </a:p>
                  </a:txBody>
                  <a:tcPr anchor="ctr"/>
                </a:tc>
                <a:tc>
                  <a:txBody>
                    <a:bodyPr/>
                    <a:lstStyle/>
                    <a:p>
                      <a:r>
                        <a:rPr lang="en-US" sz="2800" b="1" dirty="0"/>
                        <a:t>55-80</a:t>
                      </a:r>
                    </a:p>
                  </a:txBody>
                  <a:tcPr anchor="ctr"/>
                </a:tc>
              </a:tr>
              <a:tr h="370840">
                <a:tc>
                  <a:txBody>
                    <a:bodyPr/>
                    <a:lstStyle/>
                    <a:p>
                      <a:endParaRPr lang="en-US" sz="2800" b="1"/>
                    </a:p>
                  </a:txBody>
                  <a:tcPr/>
                </a:tc>
                <a:tc>
                  <a:txBody>
                    <a:bodyPr/>
                    <a:lstStyle/>
                    <a:p>
                      <a:endParaRPr lang="en-US" sz="2800" b="1" dirty="0"/>
                    </a:p>
                  </a:txBody>
                  <a:tcPr/>
                </a:tc>
                <a:tc>
                  <a:txBody>
                    <a:bodyPr/>
                    <a:lstStyle/>
                    <a:p>
                      <a:endParaRPr lang="en-US" sz="2800" b="1" dirty="0"/>
                    </a:p>
                  </a:txBody>
                  <a:tcPr/>
                </a:tc>
              </a:tr>
            </a:tbl>
          </a:graphicData>
        </a:graphic>
      </p:graphicFrame>
      <p:sp>
        <p:nvSpPr>
          <p:cNvPr id="5" name="Rectangle 2"/>
          <p:cNvSpPr txBox="1">
            <a:spLocks noChangeArrowheads="1"/>
          </p:cNvSpPr>
          <p:nvPr/>
        </p:nvSpPr>
        <p:spPr>
          <a:xfrm>
            <a:off x="457200" y="277813"/>
            <a:ext cx="8229600" cy="865187"/>
          </a:xfrm>
          <a:prstGeom prst="rect">
            <a:avLst/>
          </a:prstGeom>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lt1"/>
                </a:solidFill>
                <a:effectLst/>
                <a:uLnTx/>
                <a:uFillTx/>
                <a:latin typeface="+mn-lt"/>
                <a:ea typeface="+mn-ea"/>
                <a:cs typeface="+mn-cs"/>
              </a:rPr>
              <a:t>Blood Pressure</a:t>
            </a:r>
            <a:endParaRPr kumimoji="0" lang="en-US" sz="4400" b="0" i="0" u="none" strike="noStrike" kern="1200" cap="none" spc="0" normalizeH="0" baseline="0" noProof="0" dirty="0" smtClean="0">
              <a:ln>
                <a:noFill/>
              </a:ln>
              <a:solidFill>
                <a:schemeClr val="lt1"/>
              </a:solidFill>
              <a:effectLst/>
              <a:uLnTx/>
              <a:uFillTx/>
              <a:latin typeface="+mn-lt"/>
              <a:ea typeface="+mn-ea"/>
              <a:cs typeface="+mn-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p:style>
          <a:lnRef idx="1">
            <a:schemeClr val="accent1"/>
          </a:lnRef>
          <a:fillRef idx="3">
            <a:schemeClr val="accent1"/>
          </a:fillRef>
          <a:effectRef idx="2">
            <a:schemeClr val="accent1"/>
          </a:effectRef>
          <a:fontRef idx="minor">
            <a:schemeClr val="lt1"/>
          </a:fontRef>
        </p:style>
        <p:txBody>
          <a:bodyPr/>
          <a:lstStyle/>
          <a:p>
            <a:pPr eaLnBrk="1" hangingPunct="1">
              <a:defRPr/>
            </a:pPr>
            <a:r>
              <a:rPr lang="en-US" b="1" dirty="0" smtClean="0">
                <a:solidFill>
                  <a:schemeClr val="tx1">
                    <a:lumMod val="95000"/>
                    <a:lumOff val="5000"/>
                  </a:schemeClr>
                </a:solidFill>
              </a:rPr>
              <a:t>Oxygen Saturation</a:t>
            </a:r>
          </a:p>
        </p:txBody>
      </p:sp>
      <p:sp>
        <p:nvSpPr>
          <p:cNvPr id="494595" name="Rectangle 3"/>
          <p:cNvSpPr>
            <a:spLocks noGrp="1" noChangeArrowheads="1"/>
          </p:cNvSpPr>
          <p:nvPr>
            <p:ph type="body" sz="half" idx="1"/>
          </p:nvPr>
        </p:nvSpPr>
        <p:spPr/>
        <p:txBody>
          <a:bodyPr/>
          <a:lstStyle/>
          <a:p>
            <a:pPr eaLnBrk="1" hangingPunct="1">
              <a:defRPr/>
            </a:pPr>
            <a:r>
              <a:rPr lang="en-US" sz="2800" b="1" dirty="0" smtClean="0">
                <a:solidFill>
                  <a:schemeClr val="tx1">
                    <a:lumMod val="95000"/>
                    <a:lumOff val="5000"/>
                  </a:schemeClr>
                </a:solidFill>
              </a:rPr>
              <a:t>Oxygen Saturation</a:t>
            </a:r>
            <a:r>
              <a:rPr lang="en-US" sz="2800" dirty="0" smtClean="0">
                <a:solidFill>
                  <a:schemeClr val="tx1">
                    <a:lumMod val="95000"/>
                    <a:lumOff val="5000"/>
                  </a:schemeClr>
                </a:solidFill>
              </a:rPr>
              <a:t> provide important information about cardio-pulmonary dysfunction and is considered by many to be a fifth vital sign. </a:t>
            </a:r>
          </a:p>
        </p:txBody>
      </p:sp>
      <p:pic>
        <p:nvPicPr>
          <p:cNvPr id="98308" name="Picture 5" descr="903984060"/>
          <p:cNvPicPr>
            <a:picLocks noGrp="1" noChangeAspect="1" noChangeArrowheads="1"/>
          </p:cNvPicPr>
          <p:nvPr>
            <p:ph sz="half" idx="2"/>
          </p:nvPr>
        </p:nvPicPr>
        <p:blipFill>
          <a:blip r:embed="rId2" cstate="print"/>
          <a:srcRect/>
          <a:stretch>
            <a:fillRect/>
          </a:stretch>
        </p:blipFill>
        <p:spPr>
          <a:xfrm>
            <a:off x="4648200" y="2138363"/>
            <a:ext cx="4038600" cy="345281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0" y="274638"/>
            <a:ext cx="9144000" cy="944562"/>
          </a:xfrm>
        </p:spPr>
        <p:style>
          <a:lnRef idx="1">
            <a:schemeClr val="accent1"/>
          </a:lnRef>
          <a:fillRef idx="2">
            <a:schemeClr val="accent1"/>
          </a:fillRef>
          <a:effectRef idx="1">
            <a:schemeClr val="accent1"/>
          </a:effectRef>
          <a:fontRef idx="minor">
            <a:schemeClr val="dk1"/>
          </a:fontRef>
        </p:style>
        <p:txBody>
          <a:bodyPr/>
          <a:lstStyle/>
          <a:p>
            <a:pPr eaLnBrk="1" hangingPunct="1">
              <a:defRPr/>
            </a:pPr>
            <a:r>
              <a:rPr lang="en-US" dirty="0" smtClean="0"/>
              <a:t>1) Bio-graphic </a:t>
            </a:r>
            <a:r>
              <a:rPr lang="en-US" dirty="0"/>
              <a:t>Demographic</a:t>
            </a:r>
          </a:p>
        </p:txBody>
      </p:sp>
      <p:sp>
        <p:nvSpPr>
          <p:cNvPr id="3075" name="Rectangle 3"/>
          <p:cNvSpPr>
            <a:spLocks noGrp="1" noChangeArrowheads="1"/>
          </p:cNvSpPr>
          <p:nvPr>
            <p:ph type="body" idx="1"/>
          </p:nvPr>
        </p:nvSpPr>
        <p:spPr>
          <a:xfrm>
            <a:off x="457200" y="1600200"/>
            <a:ext cx="8229600" cy="2971800"/>
          </a:xfrm>
        </p:spPr>
        <p:txBody>
          <a:bodyPr/>
          <a:lstStyle/>
          <a:p>
            <a:pPr eaLnBrk="1" hangingPunct="1"/>
            <a:r>
              <a:rPr lang="en-US" altLang="en-US" smtClean="0"/>
              <a:t>Name, age, health care provider</a:t>
            </a:r>
          </a:p>
          <a:p>
            <a:pPr eaLnBrk="1" hangingPunct="1"/>
            <a:r>
              <a:rPr lang="en-US" altLang="en-US" smtClean="0"/>
              <a:t>Parents name age /siblings age</a:t>
            </a:r>
          </a:p>
          <a:p>
            <a:pPr eaLnBrk="1" hangingPunct="1"/>
            <a:r>
              <a:rPr lang="en-US" altLang="en-US" smtClean="0"/>
              <a:t>Ethnicity / cultural practices</a:t>
            </a:r>
          </a:p>
          <a:p>
            <a:pPr eaLnBrk="1" hangingPunct="1"/>
            <a:r>
              <a:rPr lang="en-US" altLang="en-US" smtClean="0"/>
              <a:t>Religion / religious practices</a:t>
            </a:r>
          </a:p>
          <a:p>
            <a:pPr eaLnBrk="1" hangingPunct="1"/>
            <a:r>
              <a:rPr lang="en-US" altLang="en-US" smtClean="0"/>
              <a:t>Parent occupation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533400"/>
            <a:ext cx="8229600" cy="868363"/>
          </a:xfrm>
        </p:spPr>
        <p:style>
          <a:lnRef idx="1">
            <a:schemeClr val="accent1"/>
          </a:lnRef>
          <a:fillRef idx="3">
            <a:schemeClr val="accent1"/>
          </a:fillRef>
          <a:effectRef idx="2">
            <a:schemeClr val="accent1"/>
          </a:effectRef>
          <a:fontRef idx="minor">
            <a:schemeClr val="lt1"/>
          </a:fontRef>
        </p:style>
        <p:txBody>
          <a:bodyPr>
            <a:normAutofit/>
          </a:bodyPr>
          <a:lstStyle/>
          <a:p>
            <a:pPr eaLnBrk="1" hangingPunct="1"/>
            <a:r>
              <a:rPr lang="en-US" sz="4000" dirty="0" smtClean="0"/>
              <a:t>1. General appearance </a:t>
            </a:r>
            <a:endParaRPr lang="en-GB" sz="4000" dirty="0" smtClean="0"/>
          </a:p>
        </p:txBody>
      </p:sp>
      <p:sp>
        <p:nvSpPr>
          <p:cNvPr id="13315" name="Rectangle 3"/>
          <p:cNvSpPr>
            <a:spLocks noGrp="1" noChangeArrowheads="1"/>
          </p:cNvSpPr>
          <p:nvPr>
            <p:ph type="body" idx="1"/>
          </p:nvPr>
        </p:nvSpPr>
        <p:spPr/>
        <p:txBody>
          <a:bodyPr/>
          <a:lstStyle/>
          <a:p>
            <a:pPr eaLnBrk="1" hangingPunct="1">
              <a:buFontTx/>
              <a:buNone/>
            </a:pPr>
            <a:endParaRPr lang="en-US" sz="2400" dirty="0" smtClean="0"/>
          </a:p>
          <a:p>
            <a:pPr eaLnBrk="1" hangingPunct="1">
              <a:buFontTx/>
              <a:buNone/>
            </a:pPr>
            <a:r>
              <a:rPr lang="en-US" sz="2400" b="1" dirty="0" smtClean="0"/>
              <a:t>General appearance and behavior of new born</a:t>
            </a:r>
            <a:r>
              <a:rPr lang="en-US" sz="2400" dirty="0" smtClean="0"/>
              <a:t>.</a:t>
            </a:r>
            <a:endParaRPr lang="en-GB" sz="2400" dirty="0" smtClean="0"/>
          </a:p>
          <a:p>
            <a:pPr eaLnBrk="1" hangingPunct="1">
              <a:buFontTx/>
              <a:buBlip>
                <a:blip r:embed="rId2"/>
              </a:buBlip>
            </a:pPr>
            <a:r>
              <a:rPr lang="en-GB" sz="2400" dirty="0" smtClean="0"/>
              <a:t>Flexion position</a:t>
            </a:r>
            <a:r>
              <a:rPr lang="en-GB" sz="2800" dirty="0" smtClean="0"/>
              <a:t> </a:t>
            </a:r>
          </a:p>
          <a:p>
            <a:pPr lvl="1" eaLnBrk="1" hangingPunct="1">
              <a:buFontTx/>
              <a:buBlip>
                <a:blip r:embed="rId2"/>
              </a:buBlip>
            </a:pPr>
            <a:r>
              <a:rPr lang="en-GB" sz="2400" dirty="0" smtClean="0">
                <a:solidFill>
                  <a:srgbClr val="FF0000"/>
                </a:solidFill>
              </a:rPr>
              <a:t>Head flexed, chin resting on the upper chest, arm flexed with hand clenched and the feet </a:t>
            </a:r>
            <a:r>
              <a:rPr lang="en-GB" sz="2400" dirty="0" err="1" smtClean="0">
                <a:solidFill>
                  <a:srgbClr val="FF0000"/>
                </a:solidFill>
              </a:rPr>
              <a:t>dorsiflexed</a:t>
            </a:r>
            <a:r>
              <a:rPr lang="en-GB" sz="2400" dirty="0" smtClean="0">
                <a:solidFill>
                  <a:srgbClr val="FF0000"/>
                </a:solidFill>
              </a:rPr>
              <a:t>.</a:t>
            </a:r>
            <a:endParaRPr lang="ar-SA" sz="2400" dirty="0" smtClean="0">
              <a:solidFill>
                <a:srgbClr val="FF0000"/>
              </a:solidFill>
            </a:endParaRPr>
          </a:p>
          <a:p>
            <a:pPr eaLnBrk="1" hangingPunct="1">
              <a:buFontTx/>
              <a:buBlip>
                <a:blip r:embed="rId2"/>
              </a:buBlip>
            </a:pPr>
            <a:r>
              <a:rPr lang="en-GB" sz="2800" dirty="0" smtClean="0"/>
              <a:t>Check vital sign</a:t>
            </a:r>
          </a:p>
          <a:p>
            <a:pPr eaLnBrk="1" hangingPunct="1">
              <a:buFontTx/>
              <a:buNone/>
            </a:pPr>
            <a:endParaRPr lang="ar-SA" sz="2800" dirty="0" smtClean="0"/>
          </a:p>
        </p:txBody>
      </p:sp>
      <p:sp>
        <p:nvSpPr>
          <p:cNvPr id="13316" name="Slide Number Placeholder 3"/>
          <p:cNvSpPr>
            <a:spLocks noGrp="1"/>
          </p:cNvSpPr>
          <p:nvPr>
            <p:ph type="sldNum" sz="quarter" idx="12"/>
          </p:nvPr>
        </p:nvSpPr>
        <p:spPr>
          <a:noFill/>
        </p:spPr>
        <p:txBody>
          <a:bodyPr/>
          <a:lstStyle/>
          <a:p>
            <a:fld id="{30A875C9-3D8D-40B7-A369-928794341873}" type="slidenum">
              <a:rPr lang="en-GB" smtClean="0"/>
              <a:pPr/>
              <a:t>30</a:t>
            </a:fld>
            <a:endParaRPr lang="en-GB" smtClean="0"/>
          </a:p>
        </p:txBody>
      </p:sp>
      <p:sp>
        <p:nvSpPr>
          <p:cNvPr id="13317"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715962"/>
          </a:xfrm>
          <a:solidFill>
            <a:srgbClr val="FF0000"/>
          </a:solidFill>
        </p:spPr>
        <p:txBody>
          <a:bodyPr/>
          <a:lstStyle/>
          <a:p>
            <a:pPr eaLnBrk="1" hangingPunct="1"/>
            <a:r>
              <a:rPr lang="en-US" sz="4000" b="1" smtClean="0"/>
              <a:t>a. Skin</a:t>
            </a:r>
            <a:endParaRPr lang="en-GB" sz="4000" b="1" smtClean="0"/>
          </a:p>
        </p:txBody>
      </p:sp>
      <p:sp>
        <p:nvSpPr>
          <p:cNvPr id="14339" name="Rectangle 3"/>
          <p:cNvSpPr>
            <a:spLocks noGrp="1" noChangeArrowheads="1"/>
          </p:cNvSpPr>
          <p:nvPr>
            <p:ph type="body" idx="1"/>
          </p:nvPr>
        </p:nvSpPr>
        <p:spPr>
          <a:xfrm>
            <a:off x="304800" y="1447800"/>
            <a:ext cx="8382000" cy="4800600"/>
          </a:xfrm>
          <a:ln>
            <a:solidFill>
              <a:srgbClr val="FF0000"/>
            </a:solidFill>
          </a:ln>
        </p:spPr>
        <p:txBody>
          <a:bodyPr/>
          <a:lstStyle/>
          <a:p>
            <a:pPr eaLnBrk="1" hangingPunct="1">
              <a:lnSpc>
                <a:spcPct val="90000"/>
              </a:lnSpc>
              <a:buFontTx/>
              <a:buBlip>
                <a:blip r:embed="rId2"/>
              </a:buBlip>
            </a:pPr>
            <a:endParaRPr lang="en-US" sz="2800" dirty="0" smtClean="0"/>
          </a:p>
          <a:p>
            <a:pPr eaLnBrk="1" hangingPunct="1">
              <a:lnSpc>
                <a:spcPct val="90000"/>
              </a:lnSpc>
              <a:buFontTx/>
              <a:buBlip>
                <a:blip r:embed="rId2"/>
              </a:buBlip>
            </a:pPr>
            <a:r>
              <a:rPr lang="en-US" sz="2800" dirty="0" smtClean="0"/>
              <a:t>Skin reddish in color, smooth </a:t>
            </a:r>
            <a:br>
              <a:rPr lang="en-US" sz="2800" dirty="0" smtClean="0"/>
            </a:br>
            <a:r>
              <a:rPr lang="en-US" sz="2800" dirty="0" smtClean="0"/>
              <a:t>and puffy at birth</a:t>
            </a:r>
          </a:p>
          <a:p>
            <a:pPr eaLnBrk="1" hangingPunct="1">
              <a:lnSpc>
                <a:spcPct val="90000"/>
              </a:lnSpc>
              <a:buFontTx/>
              <a:buBlip>
                <a:blip r:embed="rId2"/>
              </a:buBlip>
            </a:pPr>
            <a:r>
              <a:rPr lang="en-US" sz="2800" dirty="0" smtClean="0"/>
              <a:t>At 24 - 36 hours of age, skin flaky, dry and pink in color</a:t>
            </a:r>
          </a:p>
          <a:p>
            <a:pPr eaLnBrk="1" hangingPunct="1">
              <a:lnSpc>
                <a:spcPct val="90000"/>
              </a:lnSpc>
              <a:buFontTx/>
              <a:buBlip>
                <a:blip r:embed="rId2"/>
              </a:buBlip>
            </a:pPr>
            <a:r>
              <a:rPr lang="en-US" sz="2800" dirty="0" smtClean="0"/>
              <a:t>Edema around eyes, feet, and genitals</a:t>
            </a:r>
          </a:p>
          <a:p>
            <a:pPr eaLnBrk="1" hangingPunct="1">
              <a:lnSpc>
                <a:spcPct val="90000"/>
              </a:lnSpc>
              <a:buFontTx/>
              <a:buBlip>
                <a:blip r:embed="rId2"/>
              </a:buBlip>
            </a:pPr>
            <a:r>
              <a:rPr lang="en-US" sz="2800" dirty="0" err="1" smtClean="0"/>
              <a:t>Turgor</a:t>
            </a:r>
            <a:r>
              <a:rPr lang="en-US" sz="2800" dirty="0" smtClean="0"/>
              <a:t> good with quick recoil &lt; 2 sec</a:t>
            </a:r>
          </a:p>
          <a:p>
            <a:pPr eaLnBrk="1" hangingPunct="1">
              <a:lnSpc>
                <a:spcPct val="90000"/>
              </a:lnSpc>
              <a:buFontTx/>
              <a:buBlip>
                <a:blip r:embed="rId2"/>
              </a:buBlip>
            </a:pPr>
            <a:r>
              <a:rPr lang="en-US" sz="2800" dirty="0" smtClean="0"/>
              <a:t>Mongolian spots: </a:t>
            </a:r>
            <a:r>
              <a:rPr lang="en-US" sz="2400" dirty="0" smtClean="0"/>
              <a:t>are large patches of bluish colored skin with wavy border often seen in sacral area.</a:t>
            </a:r>
            <a:endParaRPr lang="en-US" sz="2800" dirty="0" smtClean="0"/>
          </a:p>
          <a:p>
            <a:pPr eaLnBrk="1" hangingPunct="1">
              <a:lnSpc>
                <a:spcPct val="90000"/>
              </a:lnSpc>
              <a:buFontTx/>
              <a:buBlip>
                <a:blip r:embed="rId2"/>
              </a:buBlip>
            </a:pPr>
            <a:r>
              <a:rPr lang="en-US" sz="2800" dirty="0" smtClean="0"/>
              <a:t>Bruises, cyanosis </a:t>
            </a:r>
          </a:p>
          <a:p>
            <a:pPr eaLnBrk="1" hangingPunct="1">
              <a:lnSpc>
                <a:spcPct val="90000"/>
              </a:lnSpc>
              <a:buFontTx/>
              <a:buNone/>
            </a:pPr>
            <a:endParaRPr lang="en-GB" sz="2800" dirty="0" smtClean="0"/>
          </a:p>
          <a:p>
            <a:pPr eaLnBrk="1" hangingPunct="1">
              <a:lnSpc>
                <a:spcPct val="90000"/>
              </a:lnSpc>
              <a:buFontTx/>
              <a:buBlip>
                <a:blip r:embed="rId2"/>
              </a:buBlip>
            </a:pPr>
            <a:endParaRPr lang="en-GB" sz="2800" dirty="0" smtClean="0"/>
          </a:p>
        </p:txBody>
      </p:sp>
      <p:sp>
        <p:nvSpPr>
          <p:cNvPr id="14340" name="Slide Number Placeholder 3"/>
          <p:cNvSpPr>
            <a:spLocks noGrp="1"/>
          </p:cNvSpPr>
          <p:nvPr>
            <p:ph type="sldNum" sz="quarter" idx="12"/>
          </p:nvPr>
        </p:nvSpPr>
        <p:spPr>
          <a:noFill/>
        </p:spPr>
        <p:txBody>
          <a:bodyPr/>
          <a:lstStyle/>
          <a:p>
            <a:fld id="{42D661C6-B3B6-4608-A9E1-488AA3877684}" type="slidenum">
              <a:rPr lang="en-GB" smtClean="0"/>
              <a:pPr/>
              <a:t>31</a:t>
            </a:fld>
            <a:endParaRPr lang="en-GB" smtClean="0"/>
          </a:p>
        </p:txBody>
      </p:sp>
      <p:sp>
        <p:nvSpPr>
          <p:cNvPr id="1434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Check for color variations—such as increased or decreased</a:t>
            </a:r>
          </a:p>
          <a:p>
            <a:r>
              <a:rPr lang="en-US" dirty="0" smtClean="0"/>
              <a:t>pigmentation, pallor, mottling, bruises, </a:t>
            </a:r>
            <a:r>
              <a:rPr lang="en-US" dirty="0" err="1" smtClean="0"/>
              <a:t>erythema,cyanosis</a:t>
            </a:r>
            <a:r>
              <a:rPr lang="en-US" dirty="0" smtClean="0"/>
              <a:t>, or jaundice</a:t>
            </a:r>
          </a:p>
          <a:p>
            <a:r>
              <a:rPr lang="en-US" dirty="0" smtClean="0"/>
              <a:t>Some variations in skin color </a:t>
            </a:r>
            <a:r>
              <a:rPr lang="en-US" dirty="0" smtClean="0"/>
              <a:t>are common </a:t>
            </a:r>
            <a:r>
              <a:rPr lang="en-US" dirty="0" smtClean="0"/>
              <a:t>and normal, such as freckles found in the </a:t>
            </a:r>
            <a:r>
              <a:rPr lang="en-US" dirty="0" smtClean="0"/>
              <a:t>white population </a:t>
            </a:r>
            <a:r>
              <a:rPr lang="en-US" dirty="0" smtClean="0"/>
              <a:t>and Mongolian spots found on dark-skinned</a:t>
            </a:r>
          </a:p>
          <a:p>
            <a:endParaRPr lang="en-US" dirty="0"/>
          </a:p>
        </p:txBody>
      </p:sp>
      <p:sp>
        <p:nvSpPr>
          <p:cNvPr id="4" name="Rectangle 2"/>
          <p:cNvSpPr txBox="1">
            <a:spLocks noChangeArrowheads="1"/>
          </p:cNvSpPr>
          <p:nvPr/>
        </p:nvSpPr>
        <p:spPr bwMode="auto">
          <a:xfrm>
            <a:off x="457200" y="274638"/>
            <a:ext cx="8229600" cy="715962"/>
          </a:xfrm>
          <a:prstGeom prst="rect">
            <a:avLst/>
          </a:prstGeom>
          <a:solidFill>
            <a:srgbClr val="FF0000"/>
          </a:solidFill>
          <a:ln w="9525">
            <a:noFill/>
            <a:miter lim="800000"/>
            <a:headEnd/>
            <a:tailEnd/>
          </a:ln>
        </p:spPr>
        <p:txBody>
          <a:bodyPr anchor="ctr"/>
          <a:lstStyle/>
          <a:p>
            <a:pPr algn="ctr">
              <a:defRPr/>
            </a:pPr>
            <a:r>
              <a:rPr lang="en-US" sz="4000" b="1" kern="0" dirty="0">
                <a:solidFill>
                  <a:schemeClr val="tx2"/>
                </a:solidFill>
                <a:latin typeface="+mj-lt"/>
                <a:ea typeface="+mj-ea"/>
                <a:cs typeface="+mj-cs"/>
              </a:rPr>
              <a:t>a- Skin</a:t>
            </a:r>
            <a:endParaRPr lang="en-GB" sz="4000" b="1" kern="0" dirty="0">
              <a:solidFill>
                <a:schemeClr val="tx2"/>
              </a:solidFill>
              <a:latin typeface="+mj-lt"/>
              <a:ea typeface="+mj-ea"/>
              <a:cs typeface="+mj-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When a skin color abnormality is suspected, </a:t>
            </a:r>
            <a:r>
              <a:rPr lang="en-US" dirty="0" smtClean="0"/>
              <a:t>inspect the </a:t>
            </a:r>
            <a:r>
              <a:rPr lang="en-US" dirty="0" err="1" smtClean="0"/>
              <a:t>buccal</a:t>
            </a:r>
            <a:r>
              <a:rPr lang="en-US" dirty="0" smtClean="0"/>
              <a:t> mucosa and tongue to confirm the color change.</a:t>
            </a:r>
          </a:p>
          <a:p>
            <a:r>
              <a:rPr lang="en-US" dirty="0" smtClean="0"/>
              <a:t>Generalized cyanosis is associated with respiratory and cardiac disorders. </a:t>
            </a:r>
            <a:endParaRPr lang="en-US" dirty="0" smtClean="0"/>
          </a:p>
          <a:p>
            <a:r>
              <a:rPr lang="en-US" dirty="0" smtClean="0"/>
              <a:t>Jaundice</a:t>
            </a:r>
            <a:r>
              <a:rPr lang="en-US" dirty="0" smtClean="0"/>
              <a:t> </a:t>
            </a:r>
            <a:r>
              <a:rPr lang="en-US" dirty="0" smtClean="0"/>
              <a:t>is </a:t>
            </a:r>
            <a:r>
              <a:rPr lang="en-US" dirty="0" smtClean="0"/>
              <a:t>associated with liver disorders.</a:t>
            </a:r>
            <a:endParaRPr lang="en-US" dirty="0"/>
          </a:p>
        </p:txBody>
      </p:sp>
      <p:sp>
        <p:nvSpPr>
          <p:cNvPr id="4" name="Rectangle 2"/>
          <p:cNvSpPr txBox="1">
            <a:spLocks noChangeArrowheads="1"/>
          </p:cNvSpPr>
          <p:nvPr/>
        </p:nvSpPr>
        <p:spPr bwMode="auto">
          <a:xfrm>
            <a:off x="457200" y="274638"/>
            <a:ext cx="8229600" cy="715962"/>
          </a:xfrm>
          <a:prstGeom prst="rect">
            <a:avLst/>
          </a:prstGeom>
          <a:solidFill>
            <a:srgbClr val="FF0000"/>
          </a:solidFill>
          <a:ln w="9525">
            <a:noFill/>
            <a:miter lim="800000"/>
            <a:headEnd/>
            <a:tailEnd/>
          </a:ln>
        </p:spPr>
        <p:txBody>
          <a:bodyPr anchor="ctr"/>
          <a:lstStyle/>
          <a:p>
            <a:pPr algn="ctr">
              <a:defRPr/>
            </a:pPr>
            <a:r>
              <a:rPr lang="en-US" sz="4000" b="1" kern="0" dirty="0">
                <a:solidFill>
                  <a:schemeClr val="tx2"/>
                </a:solidFill>
                <a:latin typeface="+mj-lt"/>
                <a:ea typeface="+mj-ea"/>
                <a:cs typeface="+mj-cs"/>
              </a:rPr>
              <a:t>a- Skin</a:t>
            </a:r>
            <a:endParaRPr lang="en-GB" sz="4000" b="1" kern="0" dirty="0">
              <a:solidFill>
                <a:schemeClr val="tx2"/>
              </a:solidFill>
              <a:latin typeface="+mj-lt"/>
              <a:ea typeface="+mj-ea"/>
              <a:cs typeface="+mj-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457200" y="1219200"/>
            <a:ext cx="8229600" cy="4906963"/>
          </a:xfrm>
        </p:spPr>
        <p:txBody>
          <a:bodyPr/>
          <a:lstStyle/>
          <a:p>
            <a:pPr eaLnBrk="1" hangingPunct="1">
              <a:lnSpc>
                <a:spcPct val="90000"/>
              </a:lnSpc>
              <a:buFontTx/>
              <a:buBlip>
                <a:blip r:embed="rId2"/>
              </a:buBlip>
            </a:pPr>
            <a:r>
              <a:rPr lang="en-US" dirty="0" smtClean="0"/>
              <a:t>Cord clamp tight and cord drying</a:t>
            </a:r>
          </a:p>
          <a:p>
            <a:pPr eaLnBrk="1" hangingPunct="1">
              <a:lnSpc>
                <a:spcPct val="90000"/>
              </a:lnSpc>
              <a:buFontTx/>
              <a:buBlip>
                <a:blip r:embed="rId2"/>
              </a:buBlip>
            </a:pPr>
            <a:r>
              <a:rPr lang="en-US" dirty="0" smtClean="0"/>
              <a:t>Jaundice, note in </a:t>
            </a:r>
            <a:r>
              <a:rPr lang="en-US" dirty="0" err="1" smtClean="0"/>
              <a:t>seclera</a:t>
            </a:r>
            <a:r>
              <a:rPr lang="en-GB" dirty="0" smtClean="0"/>
              <a:t> </a:t>
            </a:r>
          </a:p>
          <a:p>
            <a:pPr eaLnBrk="1" hangingPunct="1">
              <a:lnSpc>
                <a:spcPct val="90000"/>
              </a:lnSpc>
              <a:buFontTx/>
              <a:buBlip>
                <a:blip r:embed="rId2"/>
              </a:buBlip>
            </a:pPr>
            <a:r>
              <a:rPr lang="en-GB" dirty="0" smtClean="0"/>
              <a:t>Colour of the skin depends on the familial and racial back ground.</a:t>
            </a:r>
          </a:p>
          <a:p>
            <a:pPr eaLnBrk="1" hangingPunct="1">
              <a:lnSpc>
                <a:spcPct val="90000"/>
              </a:lnSpc>
              <a:buFontTx/>
              <a:buBlip>
                <a:blip r:embed="rId2"/>
              </a:buBlip>
            </a:pPr>
            <a:r>
              <a:rPr lang="en-GB" dirty="0" smtClean="0"/>
              <a:t>Texture is soft, smooth skin</a:t>
            </a:r>
          </a:p>
          <a:p>
            <a:pPr eaLnBrk="1" hangingPunct="1">
              <a:lnSpc>
                <a:spcPct val="90000"/>
              </a:lnSpc>
              <a:buFontTx/>
              <a:buBlip>
                <a:blip r:embed="rId2"/>
              </a:buBlip>
            </a:pPr>
            <a:r>
              <a:rPr lang="en-GB" dirty="0" smtClean="0"/>
              <a:t>Rashes, </a:t>
            </a:r>
            <a:r>
              <a:rPr lang="en-GB" dirty="0" err="1" smtClean="0"/>
              <a:t>petechia</a:t>
            </a:r>
            <a:r>
              <a:rPr lang="en-GB" dirty="0" smtClean="0"/>
              <a:t>, scar, lesions (describe </a:t>
            </a:r>
            <a:r>
              <a:rPr lang="en-GB" dirty="0" err="1" smtClean="0"/>
              <a:t>location,size</a:t>
            </a:r>
            <a:r>
              <a:rPr lang="en-GB" dirty="0" smtClean="0"/>
              <a:t> and characteristics)</a:t>
            </a:r>
          </a:p>
          <a:p>
            <a:pPr eaLnBrk="1" hangingPunct="1">
              <a:lnSpc>
                <a:spcPct val="90000"/>
              </a:lnSpc>
              <a:buFontTx/>
              <a:buBlip>
                <a:blip r:embed="rId2"/>
              </a:buBlip>
            </a:pPr>
            <a:endParaRPr lang="en-GB" dirty="0" smtClean="0"/>
          </a:p>
        </p:txBody>
      </p:sp>
      <p:sp>
        <p:nvSpPr>
          <p:cNvPr id="4" name="Rectangle 2"/>
          <p:cNvSpPr txBox="1">
            <a:spLocks noChangeArrowheads="1"/>
          </p:cNvSpPr>
          <p:nvPr/>
        </p:nvSpPr>
        <p:spPr bwMode="auto">
          <a:xfrm>
            <a:off x="457200" y="274638"/>
            <a:ext cx="8229600" cy="715962"/>
          </a:xfrm>
          <a:prstGeom prst="rect">
            <a:avLst/>
          </a:prstGeom>
          <a:solidFill>
            <a:srgbClr val="FF0000"/>
          </a:solidFill>
          <a:ln w="9525">
            <a:noFill/>
            <a:miter lim="800000"/>
            <a:headEnd/>
            <a:tailEnd/>
          </a:ln>
        </p:spPr>
        <p:txBody>
          <a:bodyPr anchor="ctr"/>
          <a:lstStyle/>
          <a:p>
            <a:pPr algn="ctr">
              <a:defRPr/>
            </a:pPr>
            <a:r>
              <a:rPr lang="en-US" sz="4000" b="1" kern="0" dirty="0">
                <a:solidFill>
                  <a:schemeClr val="tx2"/>
                </a:solidFill>
                <a:latin typeface="+mj-lt"/>
                <a:ea typeface="+mj-ea"/>
                <a:cs typeface="+mj-cs"/>
              </a:rPr>
              <a:t>a- Skin</a:t>
            </a:r>
            <a:endParaRPr lang="en-GB" sz="4000" b="1" kern="0" dirty="0">
              <a:solidFill>
                <a:schemeClr val="tx2"/>
              </a:solidFill>
              <a:latin typeface="+mj-lt"/>
              <a:ea typeface="+mj-ea"/>
              <a:cs typeface="+mj-cs"/>
            </a:endParaRPr>
          </a:p>
        </p:txBody>
      </p:sp>
      <p:sp>
        <p:nvSpPr>
          <p:cNvPr id="15364" name="Slide Number Placeholder 4"/>
          <p:cNvSpPr>
            <a:spLocks noGrp="1"/>
          </p:cNvSpPr>
          <p:nvPr>
            <p:ph type="sldNum" sz="quarter" idx="12"/>
          </p:nvPr>
        </p:nvSpPr>
        <p:spPr>
          <a:noFill/>
        </p:spPr>
        <p:txBody>
          <a:bodyPr/>
          <a:lstStyle/>
          <a:p>
            <a:fld id="{78B729C8-7444-4D32-A4F3-1B7CBCA97AD5}" type="slidenum">
              <a:rPr lang="en-GB" smtClean="0"/>
              <a:pPr/>
              <a:t>34</a:t>
            </a:fld>
            <a:endParaRPr lang="en-GB" smtClean="0"/>
          </a:p>
        </p:txBody>
      </p:sp>
      <p:sp>
        <p:nvSpPr>
          <p:cNvPr id="1536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828800" y="1981200"/>
            <a:ext cx="5181600" cy="35814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4638"/>
            <a:ext cx="8229600" cy="792162"/>
          </a:xfrm>
          <a:solidFill>
            <a:srgbClr val="FF0000"/>
          </a:solidFill>
        </p:spPr>
        <p:txBody>
          <a:bodyPr/>
          <a:lstStyle/>
          <a:p>
            <a:pPr eaLnBrk="1" hangingPunct="1"/>
            <a:r>
              <a:rPr lang="en-US" b="1" smtClean="0"/>
              <a:t>Skin cont…</a:t>
            </a:r>
            <a:endParaRPr lang="en-GB" b="1" smtClean="0"/>
          </a:p>
        </p:txBody>
      </p:sp>
      <p:sp>
        <p:nvSpPr>
          <p:cNvPr id="16387" name="Rectangle 3"/>
          <p:cNvSpPr>
            <a:spLocks noGrp="1" noChangeArrowheads="1"/>
          </p:cNvSpPr>
          <p:nvPr>
            <p:ph type="body" idx="1"/>
          </p:nvPr>
        </p:nvSpPr>
        <p:spPr/>
        <p:txBody>
          <a:bodyPr/>
          <a:lstStyle/>
          <a:p>
            <a:pPr eaLnBrk="1" hangingPunct="1"/>
            <a:endParaRPr lang="en-US" smtClean="0"/>
          </a:p>
        </p:txBody>
      </p:sp>
      <p:pic>
        <p:nvPicPr>
          <p:cNvPr id="16388" name="Picture 4" descr="skin image"/>
          <p:cNvPicPr>
            <a:picLocks noChangeAspect="1" noChangeArrowheads="1"/>
          </p:cNvPicPr>
          <p:nvPr/>
        </p:nvPicPr>
        <p:blipFill>
          <a:blip r:embed="rId2" cstate="print"/>
          <a:srcRect/>
          <a:stretch>
            <a:fillRect/>
          </a:stretch>
        </p:blipFill>
        <p:spPr bwMode="auto">
          <a:xfrm>
            <a:off x="228600" y="1524000"/>
            <a:ext cx="8534400" cy="5105400"/>
          </a:xfrm>
          <a:prstGeom prst="rect">
            <a:avLst/>
          </a:prstGeom>
          <a:noFill/>
          <a:ln w="9525">
            <a:noFill/>
            <a:miter lim="800000"/>
            <a:headEnd/>
            <a:tailEnd/>
          </a:ln>
        </p:spPr>
      </p:pic>
      <p:sp>
        <p:nvSpPr>
          <p:cNvPr id="16389" name="Slide Number Placeholder 4"/>
          <p:cNvSpPr>
            <a:spLocks noGrp="1"/>
          </p:cNvSpPr>
          <p:nvPr>
            <p:ph type="sldNum" sz="quarter" idx="12"/>
          </p:nvPr>
        </p:nvSpPr>
        <p:spPr>
          <a:noFill/>
        </p:spPr>
        <p:txBody>
          <a:bodyPr/>
          <a:lstStyle/>
          <a:p>
            <a:fld id="{AC59EAAB-99DE-4220-8683-743FF093FC4F}" type="slidenum">
              <a:rPr lang="en-GB" smtClean="0"/>
              <a:pPr/>
              <a:t>36</a:t>
            </a:fld>
            <a:endParaRPr lang="en-GB" smtClean="0"/>
          </a:p>
        </p:txBody>
      </p:sp>
      <p:sp>
        <p:nvSpPr>
          <p:cNvPr id="16390"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38"/>
            <a:ext cx="8229600" cy="792162"/>
          </a:xfrm>
        </p:spPr>
        <p:style>
          <a:lnRef idx="1">
            <a:schemeClr val="accent2"/>
          </a:lnRef>
          <a:fillRef idx="3">
            <a:schemeClr val="accent2"/>
          </a:fillRef>
          <a:effectRef idx="2">
            <a:schemeClr val="accent2"/>
          </a:effectRef>
          <a:fontRef idx="minor">
            <a:schemeClr val="lt1"/>
          </a:fontRef>
        </p:style>
        <p:txBody>
          <a:bodyPr/>
          <a:lstStyle/>
          <a:p>
            <a:pPr eaLnBrk="1" hangingPunct="1"/>
            <a:r>
              <a:rPr lang="en-US" b="1" smtClean="0">
                <a:solidFill>
                  <a:srgbClr val="FFFFCC"/>
                </a:solidFill>
              </a:rPr>
              <a:t>Skin cont…</a:t>
            </a:r>
            <a:endParaRPr lang="en-GB" b="1" smtClean="0">
              <a:solidFill>
                <a:srgbClr val="FFFFCC"/>
              </a:solidFill>
            </a:endParaRPr>
          </a:p>
        </p:txBody>
      </p:sp>
      <p:sp>
        <p:nvSpPr>
          <p:cNvPr id="17411" name="Rectangle 3"/>
          <p:cNvSpPr>
            <a:spLocks noGrp="1" noChangeArrowheads="1"/>
          </p:cNvSpPr>
          <p:nvPr>
            <p:ph type="body" idx="1"/>
          </p:nvPr>
        </p:nvSpPr>
        <p:spPr>
          <a:ln>
            <a:solidFill>
              <a:schemeClr val="tx1"/>
            </a:solidFill>
          </a:ln>
        </p:spPr>
        <p:txBody>
          <a:bodyPr/>
          <a:lstStyle/>
          <a:p>
            <a:pPr eaLnBrk="1" hangingPunct="1"/>
            <a:r>
              <a:rPr lang="en-US" b="1" dirty="0" err="1" smtClean="0"/>
              <a:t>Vernix</a:t>
            </a:r>
            <a:r>
              <a:rPr lang="en-US" b="1" dirty="0" smtClean="0"/>
              <a:t> </a:t>
            </a:r>
            <a:r>
              <a:rPr lang="en-US" b="1" dirty="0" err="1" smtClean="0"/>
              <a:t>caseosa</a:t>
            </a:r>
            <a:r>
              <a:rPr lang="en-US" dirty="0" smtClean="0"/>
              <a:t> - The white, cheesy substance covering the newborn's body. Often present only in the skin folds.</a:t>
            </a:r>
            <a:endParaRPr lang="en-GB" dirty="0" smtClean="0"/>
          </a:p>
          <a:p>
            <a:pPr eaLnBrk="1" hangingPunct="1"/>
            <a:r>
              <a:rPr lang="en-US" b="1" dirty="0" err="1" smtClean="0"/>
              <a:t>Lanugo</a:t>
            </a:r>
            <a:r>
              <a:rPr lang="en-US" dirty="0" smtClean="0"/>
              <a:t> - Fine downy body hair usually distributed over shoulders, sacral area, and back of newborns. Usually disappears before birth or shortly after birth.</a:t>
            </a:r>
            <a:r>
              <a:rPr lang="en-GB" dirty="0" smtClean="0"/>
              <a:t> </a:t>
            </a:r>
          </a:p>
        </p:txBody>
      </p:sp>
      <p:sp>
        <p:nvSpPr>
          <p:cNvPr id="17412" name="Slide Number Placeholder 3"/>
          <p:cNvSpPr>
            <a:spLocks noGrp="1"/>
          </p:cNvSpPr>
          <p:nvPr>
            <p:ph type="sldNum" sz="quarter" idx="12"/>
          </p:nvPr>
        </p:nvSpPr>
        <p:spPr>
          <a:noFill/>
        </p:spPr>
        <p:txBody>
          <a:bodyPr/>
          <a:lstStyle/>
          <a:p>
            <a:fld id="{6A654CA6-7D2C-4D30-985F-C5B08F8EB32F}" type="slidenum">
              <a:rPr lang="en-GB" smtClean="0"/>
              <a:pPr/>
              <a:t>37</a:t>
            </a:fld>
            <a:endParaRPr lang="en-GB" smtClean="0"/>
          </a:p>
        </p:txBody>
      </p:sp>
      <p:sp>
        <p:nvSpPr>
          <p:cNvPr id="1741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92162"/>
          </a:xfrm>
          <a:solidFill>
            <a:srgbClr val="6666FF"/>
          </a:solidFill>
        </p:spPr>
        <p:txBody>
          <a:bodyPr/>
          <a:lstStyle/>
          <a:p>
            <a:pPr eaLnBrk="1" hangingPunct="1"/>
            <a:r>
              <a:rPr lang="en-GB" b="1" smtClean="0">
                <a:solidFill>
                  <a:schemeClr val="bg1"/>
                </a:solidFill>
              </a:rPr>
              <a:t>b. Head</a:t>
            </a:r>
            <a:r>
              <a:rPr lang="en-GB" smtClean="0"/>
              <a:t> </a:t>
            </a:r>
          </a:p>
        </p:txBody>
      </p:sp>
      <p:sp>
        <p:nvSpPr>
          <p:cNvPr id="18435" name="Rectangle 3"/>
          <p:cNvSpPr>
            <a:spLocks noGrp="1" noChangeArrowheads="1"/>
          </p:cNvSpPr>
          <p:nvPr>
            <p:ph type="body" idx="1"/>
          </p:nvPr>
        </p:nvSpPr>
        <p:spPr>
          <a:ln>
            <a:solidFill>
              <a:srgbClr val="6666FF"/>
            </a:solidFill>
          </a:ln>
        </p:spPr>
        <p:txBody>
          <a:bodyPr/>
          <a:lstStyle/>
          <a:p>
            <a:pPr eaLnBrk="1" hangingPunct="1">
              <a:lnSpc>
                <a:spcPct val="90000"/>
              </a:lnSpc>
              <a:buFontTx/>
              <a:buBlip>
                <a:blip r:embed="rId2"/>
              </a:buBlip>
            </a:pPr>
            <a:r>
              <a:rPr lang="en-GB" sz="2800" dirty="0" smtClean="0"/>
              <a:t>Contour of the head.</a:t>
            </a:r>
          </a:p>
          <a:p>
            <a:pPr eaLnBrk="1" hangingPunct="1">
              <a:lnSpc>
                <a:spcPct val="90000"/>
              </a:lnSpc>
              <a:buFontTx/>
              <a:buBlip>
                <a:blip r:embed="rId2"/>
              </a:buBlip>
            </a:pPr>
            <a:r>
              <a:rPr lang="en-GB" sz="2800" dirty="0" smtClean="0"/>
              <a:t>Six bones:</a:t>
            </a:r>
          </a:p>
          <a:p>
            <a:pPr lvl="1" eaLnBrk="1" hangingPunct="1">
              <a:lnSpc>
                <a:spcPct val="90000"/>
              </a:lnSpc>
              <a:buFontTx/>
              <a:buBlip>
                <a:blip r:embed="rId2"/>
              </a:buBlip>
            </a:pPr>
            <a:r>
              <a:rPr lang="en-GB" sz="2400" dirty="0" smtClean="0"/>
              <a:t>Frontal bone </a:t>
            </a:r>
          </a:p>
          <a:p>
            <a:pPr lvl="1" eaLnBrk="1" hangingPunct="1">
              <a:lnSpc>
                <a:spcPct val="90000"/>
              </a:lnSpc>
              <a:buFontTx/>
              <a:buBlip>
                <a:blip r:embed="rId2"/>
              </a:buBlip>
            </a:pPr>
            <a:r>
              <a:rPr lang="en-GB" sz="2400" dirty="0" smtClean="0"/>
              <a:t>Occipital bone </a:t>
            </a:r>
          </a:p>
          <a:p>
            <a:pPr lvl="1" eaLnBrk="1" hangingPunct="1">
              <a:lnSpc>
                <a:spcPct val="90000"/>
              </a:lnSpc>
              <a:buFontTx/>
              <a:buBlip>
                <a:blip r:embed="rId2"/>
              </a:buBlip>
            </a:pPr>
            <a:r>
              <a:rPr lang="en-GB" sz="2400" dirty="0" smtClean="0"/>
              <a:t>Two parietal </a:t>
            </a:r>
          </a:p>
          <a:p>
            <a:pPr lvl="1" eaLnBrk="1" hangingPunct="1">
              <a:lnSpc>
                <a:spcPct val="90000"/>
              </a:lnSpc>
              <a:buFontTx/>
              <a:buBlip>
                <a:blip r:embed="rId2"/>
              </a:buBlip>
            </a:pPr>
            <a:r>
              <a:rPr lang="en-GB" sz="2400" dirty="0" smtClean="0"/>
              <a:t>Two temporal bone</a:t>
            </a:r>
          </a:p>
          <a:p>
            <a:pPr eaLnBrk="1" hangingPunct="1">
              <a:lnSpc>
                <a:spcPct val="90000"/>
              </a:lnSpc>
              <a:buFontTx/>
              <a:buBlip>
                <a:blip r:embed="rId2"/>
              </a:buBlip>
            </a:pPr>
            <a:r>
              <a:rPr lang="en-GB" sz="2800" dirty="0" smtClean="0"/>
              <a:t>Between the junction of these bone are bands of connective tissue called </a:t>
            </a:r>
            <a:r>
              <a:rPr lang="en-GB" sz="2800" b="1" dirty="0" smtClean="0"/>
              <a:t>S</a:t>
            </a:r>
            <a:r>
              <a:rPr lang="en-GB" sz="2800" b="1" i="1" dirty="0" smtClean="0"/>
              <a:t>utures.</a:t>
            </a:r>
          </a:p>
          <a:p>
            <a:pPr eaLnBrk="1" hangingPunct="1">
              <a:lnSpc>
                <a:spcPct val="90000"/>
              </a:lnSpc>
              <a:buFontTx/>
              <a:buBlip>
                <a:blip r:embed="rId2"/>
              </a:buBlip>
            </a:pPr>
            <a:r>
              <a:rPr lang="en-GB" sz="2800" dirty="0" smtClean="0"/>
              <a:t>At the junction of the are wider spaces </a:t>
            </a:r>
            <a:r>
              <a:rPr lang="en-GB" sz="2800" dirty="0" err="1" smtClean="0"/>
              <a:t>unossified</a:t>
            </a:r>
            <a:r>
              <a:rPr lang="en-GB" sz="2800" dirty="0" smtClean="0"/>
              <a:t> membranous tissue called </a:t>
            </a:r>
            <a:r>
              <a:rPr lang="en-GB" sz="2800" b="1" i="1" dirty="0" smtClean="0"/>
              <a:t>Fontanels</a:t>
            </a:r>
            <a:r>
              <a:rPr lang="en-GB" sz="2800" dirty="0" smtClean="0"/>
              <a:t>  </a:t>
            </a:r>
          </a:p>
        </p:txBody>
      </p:sp>
      <p:pic>
        <p:nvPicPr>
          <p:cNvPr id="18436" name="Picture 4" descr="Caput succedaneum image"/>
          <p:cNvPicPr>
            <a:picLocks noChangeAspect="1" noChangeArrowheads="1"/>
          </p:cNvPicPr>
          <p:nvPr/>
        </p:nvPicPr>
        <p:blipFill>
          <a:blip r:embed="rId3" cstate="print"/>
          <a:srcRect/>
          <a:stretch>
            <a:fillRect/>
          </a:stretch>
        </p:blipFill>
        <p:spPr bwMode="auto">
          <a:xfrm>
            <a:off x="5638800" y="1600200"/>
            <a:ext cx="3505200" cy="2514600"/>
          </a:xfrm>
          <a:prstGeom prst="rect">
            <a:avLst/>
          </a:prstGeom>
          <a:noFill/>
          <a:ln w="9525">
            <a:noFill/>
            <a:miter lim="800000"/>
            <a:headEnd/>
            <a:tailEnd/>
          </a:ln>
        </p:spPr>
      </p:pic>
      <p:sp>
        <p:nvSpPr>
          <p:cNvPr id="18437" name="Slide Number Placeholder 4"/>
          <p:cNvSpPr>
            <a:spLocks noGrp="1"/>
          </p:cNvSpPr>
          <p:nvPr>
            <p:ph type="sldNum" sz="quarter" idx="12"/>
          </p:nvPr>
        </p:nvSpPr>
        <p:spPr>
          <a:noFill/>
        </p:spPr>
        <p:txBody>
          <a:bodyPr/>
          <a:lstStyle/>
          <a:p>
            <a:fld id="{8BBBD73A-FF2E-4373-A34F-C3A1721C0C37}" type="slidenum">
              <a:rPr lang="en-GB" smtClean="0"/>
              <a:pPr/>
              <a:t>38</a:t>
            </a:fld>
            <a:endParaRPr lang="en-GB" smtClean="0"/>
          </a:p>
        </p:txBody>
      </p:sp>
      <p:sp>
        <p:nvSpPr>
          <p:cNvPr id="18438"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868362"/>
          </a:xfrm>
          <a:solidFill>
            <a:srgbClr val="6666FF"/>
          </a:solidFill>
          <a:scene3d>
            <a:camera prst="legacyPerspectiveBottom"/>
            <a:lightRig rig="legacyFlat3" dir="t"/>
          </a:scene3d>
          <a:sp3d extrusionH="887400" prstMaterial="legacyMatte">
            <a:bevelT w="13500" h="13500" prst="angle"/>
            <a:bevelB w="13500" h="13500" prst="angle"/>
            <a:extrusionClr>
              <a:srgbClr val="6666FF"/>
            </a:extrusionClr>
          </a:sp3d>
        </p:spPr>
        <p:txBody>
          <a:bodyPr>
            <a:flatTx/>
          </a:bodyPr>
          <a:lstStyle/>
          <a:p>
            <a:pPr eaLnBrk="1" hangingPunct="1"/>
            <a:r>
              <a:rPr lang="en-GB" b="1" smtClean="0">
                <a:solidFill>
                  <a:schemeClr val="bg1"/>
                </a:solidFill>
              </a:rPr>
              <a:t>Head</a:t>
            </a:r>
          </a:p>
        </p:txBody>
      </p:sp>
      <p:sp>
        <p:nvSpPr>
          <p:cNvPr id="19459" name="Rectangle 3"/>
          <p:cNvSpPr>
            <a:spLocks noGrp="1" noChangeArrowheads="1"/>
          </p:cNvSpPr>
          <p:nvPr>
            <p:ph type="body" idx="1"/>
          </p:nvPr>
        </p:nvSpPr>
        <p:spPr>
          <a:xfrm>
            <a:off x="304800" y="1600200"/>
            <a:ext cx="8610600" cy="4724400"/>
          </a:xfrm>
          <a:solidFill>
            <a:srgbClr val="6666FF"/>
          </a:solidFill>
          <a:ln>
            <a:solidFill>
              <a:srgbClr val="FF0000"/>
            </a:solidFill>
          </a:ln>
        </p:spPr>
        <p:txBody>
          <a:bodyPr/>
          <a:lstStyle/>
          <a:p>
            <a:pPr eaLnBrk="1" hangingPunct="1">
              <a:lnSpc>
                <a:spcPct val="90000"/>
              </a:lnSpc>
            </a:pPr>
            <a:r>
              <a:rPr lang="en-US" b="1" smtClean="0">
                <a:solidFill>
                  <a:schemeClr val="bg1"/>
                </a:solidFill>
              </a:rPr>
              <a:t>Expected findings:</a:t>
            </a:r>
            <a:endParaRPr lang="en-GB" smtClean="0">
              <a:solidFill>
                <a:schemeClr val="bg1"/>
              </a:solidFill>
            </a:endParaRPr>
          </a:p>
          <a:p>
            <a:pPr eaLnBrk="1" hangingPunct="1">
              <a:lnSpc>
                <a:spcPct val="90000"/>
              </a:lnSpc>
              <a:buFontTx/>
              <a:buBlip>
                <a:blip r:embed="rId2"/>
              </a:buBlip>
            </a:pPr>
            <a:r>
              <a:rPr lang="en-US" sz="2800" smtClean="0">
                <a:solidFill>
                  <a:schemeClr val="bg1"/>
                </a:solidFill>
              </a:rPr>
              <a:t>Anterior fontanel diamond shaped 2-3 to  3-5 cm</a:t>
            </a:r>
          </a:p>
          <a:p>
            <a:pPr eaLnBrk="1" hangingPunct="1">
              <a:lnSpc>
                <a:spcPct val="90000"/>
              </a:lnSpc>
              <a:buFontTx/>
              <a:buBlip>
                <a:blip r:embed="rId2"/>
              </a:buBlip>
            </a:pPr>
            <a:r>
              <a:rPr lang="en-US" sz="2800" smtClean="0">
                <a:solidFill>
                  <a:schemeClr val="bg1"/>
                </a:solidFill>
              </a:rPr>
              <a:t>Posterior fontanel triangular 0.5 - 1 cm</a:t>
            </a:r>
          </a:p>
          <a:p>
            <a:pPr eaLnBrk="1" hangingPunct="1">
              <a:lnSpc>
                <a:spcPct val="90000"/>
              </a:lnSpc>
              <a:buFontTx/>
              <a:buBlip>
                <a:blip r:embed="rId2"/>
              </a:buBlip>
            </a:pPr>
            <a:r>
              <a:rPr lang="en-US" sz="2800" smtClean="0">
                <a:solidFill>
                  <a:schemeClr val="bg1"/>
                </a:solidFill>
              </a:rPr>
              <a:t>Fontanels soft, firm and flat</a:t>
            </a:r>
            <a:endParaRPr lang="en-GB" sz="2800" smtClean="0">
              <a:solidFill>
                <a:schemeClr val="bg1"/>
              </a:solidFill>
            </a:endParaRPr>
          </a:p>
          <a:p>
            <a:pPr eaLnBrk="1" hangingPunct="1">
              <a:lnSpc>
                <a:spcPct val="90000"/>
              </a:lnSpc>
              <a:buFontTx/>
              <a:buBlip>
                <a:blip r:embed="rId2"/>
              </a:buBlip>
            </a:pPr>
            <a:r>
              <a:rPr lang="en-US" sz="2800" smtClean="0">
                <a:solidFill>
                  <a:schemeClr val="bg1"/>
                </a:solidFill>
              </a:rPr>
              <a:t>Sutures are fibrous connetions between the bone</a:t>
            </a:r>
            <a:r>
              <a:rPr lang="en-GB" smtClean="0">
                <a:solidFill>
                  <a:schemeClr val="bg1"/>
                </a:solidFill>
              </a:rPr>
              <a:t>.</a:t>
            </a:r>
          </a:p>
          <a:p>
            <a:pPr eaLnBrk="1" hangingPunct="1">
              <a:lnSpc>
                <a:spcPct val="90000"/>
              </a:lnSpc>
              <a:buFontTx/>
              <a:buBlip>
                <a:blip r:embed="rId2"/>
              </a:buBlip>
            </a:pPr>
            <a:r>
              <a:rPr lang="en-GB" smtClean="0">
                <a:solidFill>
                  <a:srgbClr val="FF0000"/>
                </a:solidFill>
              </a:rPr>
              <a:t>Bulging indicates </a:t>
            </a:r>
            <a:r>
              <a:rPr lang="en-GB" smtClean="0">
                <a:solidFill>
                  <a:schemeClr val="bg1"/>
                </a:solidFill>
              </a:rPr>
              <a:t>increase intracranial pressure</a:t>
            </a:r>
          </a:p>
          <a:p>
            <a:pPr eaLnBrk="1" hangingPunct="1">
              <a:lnSpc>
                <a:spcPct val="90000"/>
              </a:lnSpc>
              <a:buFontTx/>
              <a:buBlip>
                <a:blip r:embed="rId2"/>
              </a:buBlip>
            </a:pPr>
            <a:r>
              <a:rPr lang="en-GB" smtClean="0">
                <a:solidFill>
                  <a:srgbClr val="FF0000"/>
                </a:solidFill>
              </a:rPr>
              <a:t>Sunken indicates </a:t>
            </a:r>
            <a:r>
              <a:rPr lang="en-GB" smtClean="0">
                <a:solidFill>
                  <a:schemeClr val="bg1"/>
                </a:solidFill>
              </a:rPr>
              <a:t>dehydration</a:t>
            </a:r>
          </a:p>
        </p:txBody>
      </p:sp>
      <p:sp>
        <p:nvSpPr>
          <p:cNvPr id="19460" name="Slide Number Placeholder 3"/>
          <p:cNvSpPr>
            <a:spLocks noGrp="1"/>
          </p:cNvSpPr>
          <p:nvPr>
            <p:ph type="sldNum" sz="quarter" idx="12"/>
          </p:nvPr>
        </p:nvSpPr>
        <p:spPr>
          <a:noFill/>
        </p:spPr>
        <p:txBody>
          <a:bodyPr/>
          <a:lstStyle/>
          <a:p>
            <a:fld id="{DB9E31FE-635E-4152-A170-FEFD60EBD51D}" type="slidenum">
              <a:rPr lang="en-GB" smtClean="0"/>
              <a:pPr/>
              <a:t>39</a:t>
            </a:fld>
            <a:endParaRPr lang="en-GB" smtClean="0"/>
          </a:p>
        </p:txBody>
      </p:sp>
      <p:sp>
        <p:nvSpPr>
          <p:cNvPr id="1946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p:txBody>
          <a:bodyPr/>
          <a:lstStyle/>
          <a:p>
            <a:r>
              <a:rPr lang="en-US" smtClean="0"/>
              <a:t>To establish the major specific reason for the child’s and parant’s seeking professional health attention </a:t>
            </a:r>
          </a:p>
        </p:txBody>
      </p:sp>
      <p:sp>
        <p:nvSpPr>
          <p:cNvPr id="4100" name="Slide Number Placeholder 3"/>
          <p:cNvSpPr>
            <a:spLocks noGrp="1"/>
          </p:cNvSpPr>
          <p:nvPr>
            <p:ph type="sldNum" sz="quarter" idx="12"/>
          </p:nvPr>
        </p:nvSpPr>
        <p:spPr>
          <a:noFill/>
        </p:spPr>
        <p:txBody>
          <a:bodyPr/>
          <a:lstStyle/>
          <a:p>
            <a:fld id="{48FC9B56-0163-4E2F-A106-6D99BDECF3F1}" type="slidenum">
              <a:rPr lang="en-GB" smtClean="0"/>
              <a:pPr/>
              <a:t>4</a:t>
            </a:fld>
            <a:endParaRPr lang="en-GB" smtClean="0"/>
          </a:p>
        </p:txBody>
      </p:sp>
      <p:sp>
        <p:nvSpPr>
          <p:cNvPr id="5" name="Rectangle 2"/>
          <p:cNvSpPr txBox="1">
            <a:spLocks noChangeArrowheads="1"/>
          </p:cNvSpPr>
          <p:nvPr/>
        </p:nvSpPr>
        <p:spPr>
          <a:xfrm>
            <a:off x="0" y="533401"/>
            <a:ext cx="9144000" cy="762000"/>
          </a:xfrm>
          <a:prstGeom prst="rect">
            <a:avLst/>
          </a:prstGeom>
        </p:spPr>
        <p:style>
          <a:lnRef idx="1">
            <a:schemeClr val="accent1"/>
          </a:lnRef>
          <a:fillRef idx="2">
            <a:schemeClr val="accent1"/>
          </a:fillRef>
          <a:effectRef idx="1">
            <a:schemeClr val="accent1"/>
          </a:effectRef>
          <a:fontRef idx="minor">
            <a:schemeClr val="dk1"/>
          </a:fontRef>
        </p:style>
        <p:txBody>
          <a:bodyPr anchor="ctr">
            <a:normAutofit/>
          </a:bodyPr>
          <a:lstStyle/>
          <a:p>
            <a:pPr algn="ctr" fontAlgn="auto">
              <a:spcAft>
                <a:spcPts val="0"/>
              </a:spcAft>
              <a:defRPr/>
            </a:pPr>
            <a:r>
              <a:rPr lang="en-US" sz="4400" dirty="0">
                <a:latin typeface="+mj-lt"/>
                <a:ea typeface="+mj-ea"/>
                <a:cs typeface="+mj-cs"/>
              </a:rPr>
              <a:t>2) Chief complain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pPr>
              <a:defRPr/>
            </a:pPr>
            <a:r>
              <a:rPr lang="en-GB" b="1" dirty="0" smtClean="0">
                <a:solidFill>
                  <a:schemeClr val="bg1">
                    <a:lumMod val="95000"/>
                  </a:schemeClr>
                </a:solidFill>
              </a:rPr>
              <a:t>Cont … head </a:t>
            </a:r>
            <a:endParaRPr lang="en-GB" b="1" dirty="0">
              <a:solidFill>
                <a:schemeClr val="bg1">
                  <a:lumMod val="95000"/>
                </a:schemeClr>
              </a:solidFill>
            </a:endParaRPr>
          </a:p>
        </p:txBody>
      </p:sp>
      <p:sp>
        <p:nvSpPr>
          <p:cNvPr id="3" name="Content Placeholder 2"/>
          <p:cNvSpPr>
            <a:spLocks noGrp="1"/>
          </p:cNvSpPr>
          <p:nvPr>
            <p:ph idx="1"/>
          </p:nvPr>
        </p:nvSpPr>
        <p:spPr>
          <a:solidFill>
            <a:schemeClr val="accent2">
              <a:lumMod val="60000"/>
              <a:lumOff val="40000"/>
            </a:schemeClr>
          </a:solidFill>
        </p:spPr>
        <p:txBody>
          <a:bodyPr/>
          <a:lstStyle/>
          <a:p>
            <a:pPr eaLnBrk="1" hangingPunct="1">
              <a:lnSpc>
                <a:spcPct val="90000"/>
              </a:lnSpc>
              <a:buFontTx/>
              <a:buBlip>
                <a:blip r:embed="rId2"/>
              </a:buBlip>
              <a:defRPr/>
            </a:pPr>
            <a:r>
              <a:rPr lang="en-US" dirty="0" smtClean="0">
                <a:solidFill>
                  <a:schemeClr val="bg1"/>
                </a:solidFill>
              </a:rPr>
              <a:t>Check fontanels: </a:t>
            </a:r>
          </a:p>
          <a:p>
            <a:pPr lvl="1" eaLnBrk="1" hangingPunct="1">
              <a:lnSpc>
                <a:spcPct val="90000"/>
              </a:lnSpc>
              <a:defRPr/>
            </a:pPr>
            <a:r>
              <a:rPr lang="en-US" dirty="0" smtClean="0">
                <a:solidFill>
                  <a:schemeClr val="bg1"/>
                </a:solidFill>
              </a:rPr>
              <a:t>Anterior: 12 to 18 months</a:t>
            </a:r>
          </a:p>
          <a:p>
            <a:pPr lvl="1" eaLnBrk="1" hangingPunct="1">
              <a:lnSpc>
                <a:spcPct val="90000"/>
              </a:lnSpc>
              <a:defRPr/>
            </a:pPr>
            <a:r>
              <a:rPr lang="en-US" dirty="0" smtClean="0">
                <a:solidFill>
                  <a:schemeClr val="bg1"/>
                </a:solidFill>
              </a:rPr>
              <a:t>Posterior: closes by 2-3 months</a:t>
            </a:r>
          </a:p>
          <a:p>
            <a:pPr eaLnBrk="1" hangingPunct="1">
              <a:lnSpc>
                <a:spcPct val="90000"/>
              </a:lnSpc>
              <a:defRPr/>
            </a:pPr>
            <a:r>
              <a:rPr lang="en-US" dirty="0" smtClean="0">
                <a:solidFill>
                  <a:schemeClr val="bg1"/>
                </a:solidFill>
              </a:rPr>
              <a:t> head control usually establish by 6 month</a:t>
            </a:r>
          </a:p>
          <a:p>
            <a:pPr eaLnBrk="1" hangingPunct="1">
              <a:lnSpc>
                <a:spcPct val="90000"/>
              </a:lnSpc>
              <a:buFontTx/>
              <a:buBlip>
                <a:blip r:embed="rId2"/>
              </a:buBlip>
              <a:defRPr/>
            </a:pPr>
            <a:endParaRPr lang="en-GB" dirty="0" smtClean="0"/>
          </a:p>
          <a:p>
            <a:pPr>
              <a:defRPr/>
            </a:pPr>
            <a:endParaRPr lang="en-GB" dirty="0"/>
          </a:p>
        </p:txBody>
      </p:sp>
      <p:sp>
        <p:nvSpPr>
          <p:cNvPr id="20484" name="Slide Number Placeholder 3"/>
          <p:cNvSpPr>
            <a:spLocks noGrp="1"/>
          </p:cNvSpPr>
          <p:nvPr>
            <p:ph type="sldNum" sz="quarter" idx="12"/>
          </p:nvPr>
        </p:nvSpPr>
        <p:spPr>
          <a:noFill/>
        </p:spPr>
        <p:txBody>
          <a:bodyPr/>
          <a:lstStyle/>
          <a:p>
            <a:fld id="{6AA617FF-15F3-40FD-BC70-CDC2BEBB0B49}" type="slidenum">
              <a:rPr lang="en-GB" smtClean="0"/>
              <a:pPr/>
              <a:t>40</a:t>
            </a:fld>
            <a:endParaRPr lang="en-GB" smtClean="0"/>
          </a:p>
        </p:txBody>
      </p:sp>
      <p:sp>
        <p:nvSpPr>
          <p:cNvPr id="2048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endParaRPr lang="en-US" smtClean="0"/>
          </a:p>
        </p:txBody>
      </p:sp>
      <p:pic>
        <p:nvPicPr>
          <p:cNvPr id="21507" name="Picture 4" descr="Gray197.png">
            <a:hlinkClick r:id="rId2"/>
          </p:cNvPr>
          <p:cNvPicPr>
            <a:picLocks noChangeAspect="1" noChangeArrowheads="1"/>
          </p:cNvPicPr>
          <p:nvPr/>
        </p:nvPicPr>
        <p:blipFill>
          <a:blip r:embed="rId3" r:link="rId4" cstate="print"/>
          <a:srcRect/>
          <a:stretch>
            <a:fillRect/>
          </a:stretch>
        </p:blipFill>
        <p:spPr bwMode="auto">
          <a:xfrm>
            <a:off x="0" y="0"/>
            <a:ext cx="4724400" cy="6705600"/>
          </a:xfrm>
          <a:prstGeom prst="rect">
            <a:avLst/>
          </a:prstGeom>
          <a:noFill/>
          <a:ln w="9525">
            <a:noFill/>
            <a:miter lim="800000"/>
            <a:headEnd/>
            <a:tailEnd/>
          </a:ln>
        </p:spPr>
      </p:pic>
      <p:pic>
        <p:nvPicPr>
          <p:cNvPr id="21508" name="Picture 5" descr="Human anterior fontanelle 1 month dscn1449.jpg">
            <a:hlinkClick r:id="rId5"/>
          </p:cNvPr>
          <p:cNvPicPr>
            <a:picLocks noGrp="1" noChangeAspect="1" noChangeArrowheads="1"/>
          </p:cNvPicPr>
          <p:nvPr>
            <p:ph type="body" idx="1"/>
          </p:nvPr>
        </p:nvPicPr>
        <p:blipFill>
          <a:blip r:embed="rId6" r:link="rId7" cstate="print"/>
          <a:srcRect/>
          <a:stretch>
            <a:fillRect/>
          </a:stretch>
        </p:blipFill>
        <p:spPr>
          <a:xfrm>
            <a:off x="4648200" y="152400"/>
            <a:ext cx="4495800" cy="6553200"/>
          </a:xfrm>
        </p:spPr>
      </p:pic>
      <p:sp>
        <p:nvSpPr>
          <p:cNvPr id="21509" name="Slide Number Placeholder 4"/>
          <p:cNvSpPr>
            <a:spLocks noGrp="1"/>
          </p:cNvSpPr>
          <p:nvPr>
            <p:ph type="sldNum" sz="quarter" idx="12"/>
          </p:nvPr>
        </p:nvSpPr>
        <p:spPr>
          <a:noFill/>
        </p:spPr>
        <p:txBody>
          <a:bodyPr/>
          <a:lstStyle/>
          <a:p>
            <a:fld id="{C461E4A2-836A-4C42-81E9-90DAFCF37278}" type="slidenum">
              <a:rPr lang="en-GB" smtClean="0"/>
              <a:pPr/>
              <a:t>41</a:t>
            </a:fld>
            <a:endParaRPr lang="en-GB" smtClean="0"/>
          </a:p>
        </p:txBody>
      </p:sp>
      <p:sp>
        <p:nvSpPr>
          <p:cNvPr id="21510"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1"/>
          </a:lnRef>
          <a:fillRef idx="3">
            <a:schemeClr val="accent1"/>
          </a:fillRef>
          <a:effectRef idx="2">
            <a:schemeClr val="accent1"/>
          </a:effectRef>
          <a:fontRef idx="minor">
            <a:schemeClr val="lt1"/>
          </a:fontRef>
        </p:style>
        <p:txBody>
          <a:bodyPr/>
          <a:lstStyle/>
          <a:p>
            <a:r>
              <a:rPr lang="en-US" dirty="0" smtClean="0"/>
              <a:t>b. Hair </a:t>
            </a:r>
            <a:endParaRPr lang="en-US" dirty="0"/>
          </a:p>
        </p:txBody>
      </p:sp>
      <p:sp>
        <p:nvSpPr>
          <p:cNvPr id="3" name="Content Placeholder 2"/>
          <p:cNvSpPr>
            <a:spLocks noGrp="1"/>
          </p:cNvSpPr>
          <p:nvPr>
            <p:ph idx="1"/>
          </p:nvPr>
        </p:nvSpPr>
        <p:spPr/>
        <p:txBody>
          <a:bodyPr>
            <a:normAutofit/>
          </a:bodyPr>
          <a:lstStyle/>
          <a:p>
            <a:r>
              <a:rPr lang="en-US" dirty="0" smtClean="0"/>
              <a:t>Inspect the scalp hair for color, distribution, and cleanliness.</a:t>
            </a:r>
          </a:p>
          <a:p>
            <a:r>
              <a:rPr lang="en-US" dirty="0" smtClean="0"/>
              <a:t>The hair shafts should be evenly colored, shiny, and either curly or </a:t>
            </a:r>
            <a:r>
              <a:rPr lang="en-US" dirty="0" err="1" smtClean="0"/>
              <a:t>straight.Variation</a:t>
            </a:r>
            <a:r>
              <a:rPr lang="en-US" dirty="0" smtClean="0"/>
              <a:t> in hair color not caused</a:t>
            </a:r>
          </a:p>
          <a:p>
            <a:r>
              <a:rPr lang="en-US" dirty="0" smtClean="0"/>
              <a:t>Normally, hair is distributed evenly over the scalp</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solidFill>
            <a:srgbClr val="CC6600"/>
          </a:solidFill>
        </p:spPr>
        <p:txBody>
          <a:bodyPr/>
          <a:lstStyle/>
          <a:p>
            <a:pPr eaLnBrk="1" hangingPunct="1"/>
            <a:r>
              <a:rPr lang="en-GB" b="1" smtClean="0">
                <a:solidFill>
                  <a:schemeClr val="bg1"/>
                </a:solidFill>
              </a:rPr>
              <a:t>C. Eyes</a:t>
            </a:r>
            <a:r>
              <a:rPr lang="en-GB" smtClean="0"/>
              <a:t> </a:t>
            </a:r>
          </a:p>
        </p:txBody>
      </p:sp>
      <p:sp>
        <p:nvSpPr>
          <p:cNvPr id="27651" name="Rectangle 3"/>
          <p:cNvSpPr>
            <a:spLocks noGrp="1" noChangeArrowheads="1"/>
          </p:cNvSpPr>
          <p:nvPr>
            <p:ph type="body" idx="1"/>
          </p:nvPr>
        </p:nvSpPr>
        <p:spPr>
          <a:ln>
            <a:solidFill>
              <a:srgbClr val="CC6600"/>
            </a:solidFill>
          </a:ln>
        </p:spPr>
        <p:txBody>
          <a:bodyPr/>
          <a:lstStyle/>
          <a:p>
            <a:pPr eaLnBrk="1" hangingPunct="1">
              <a:lnSpc>
                <a:spcPct val="90000"/>
              </a:lnSpc>
            </a:pPr>
            <a:r>
              <a:rPr lang="en-US" sz="2800" dirty="0" smtClean="0"/>
              <a:t>Slate gray or blue eye color</a:t>
            </a:r>
          </a:p>
          <a:p>
            <a:pPr eaLnBrk="1" hangingPunct="1">
              <a:lnSpc>
                <a:spcPct val="90000"/>
              </a:lnSpc>
            </a:pPr>
            <a:r>
              <a:rPr lang="en-US" sz="2800" dirty="0" smtClean="0"/>
              <a:t>No tears</a:t>
            </a:r>
          </a:p>
          <a:p>
            <a:pPr eaLnBrk="1" hangingPunct="1">
              <a:lnSpc>
                <a:spcPct val="90000"/>
              </a:lnSpc>
            </a:pPr>
            <a:r>
              <a:rPr lang="en-US" sz="2800" dirty="0" smtClean="0"/>
              <a:t>Fixation at times - with ability to follow objects to midline</a:t>
            </a:r>
          </a:p>
          <a:p>
            <a:pPr eaLnBrk="1" hangingPunct="1">
              <a:lnSpc>
                <a:spcPct val="90000"/>
              </a:lnSpc>
            </a:pPr>
            <a:r>
              <a:rPr lang="en-US" sz="2800" dirty="0" smtClean="0"/>
              <a:t>Corneal reflex</a:t>
            </a:r>
          </a:p>
          <a:p>
            <a:pPr eaLnBrk="1" hangingPunct="1">
              <a:lnSpc>
                <a:spcPct val="90000"/>
              </a:lnSpc>
            </a:pPr>
            <a:r>
              <a:rPr lang="en-US" sz="2800" dirty="0" smtClean="0"/>
              <a:t>Distinct eyebrows</a:t>
            </a:r>
          </a:p>
          <a:p>
            <a:pPr eaLnBrk="1" hangingPunct="1">
              <a:lnSpc>
                <a:spcPct val="90000"/>
              </a:lnSpc>
            </a:pPr>
            <a:r>
              <a:rPr lang="en-US" sz="2800" dirty="0" smtClean="0"/>
              <a:t>Cornea bright and shiny</a:t>
            </a:r>
          </a:p>
          <a:p>
            <a:pPr eaLnBrk="1" hangingPunct="1">
              <a:lnSpc>
                <a:spcPct val="90000"/>
              </a:lnSpc>
            </a:pPr>
            <a:r>
              <a:rPr lang="en-US" sz="2800" dirty="0" smtClean="0"/>
              <a:t>Pupils </a:t>
            </a:r>
            <a:r>
              <a:rPr lang="en-US" sz="2800" dirty="0" err="1" smtClean="0"/>
              <a:t>equal,reactive</a:t>
            </a:r>
            <a:r>
              <a:rPr lang="en-US" sz="2800" dirty="0" smtClean="0"/>
              <a:t> to light, round and clear</a:t>
            </a:r>
          </a:p>
          <a:p>
            <a:pPr eaLnBrk="1" hangingPunct="1">
              <a:lnSpc>
                <a:spcPct val="90000"/>
              </a:lnSpc>
            </a:pPr>
            <a:r>
              <a:rPr lang="en-US" sz="2800" dirty="0" err="1" smtClean="0"/>
              <a:t>Hypertelorism</a:t>
            </a:r>
            <a:r>
              <a:rPr lang="en-US" sz="2800" dirty="0" smtClean="0"/>
              <a:t>: widely spaced eye.</a:t>
            </a:r>
            <a:endParaRPr lang="en-GB" sz="2800" dirty="0" smtClean="0"/>
          </a:p>
          <a:p>
            <a:pPr eaLnBrk="1" hangingPunct="1">
              <a:lnSpc>
                <a:spcPct val="90000"/>
              </a:lnSpc>
            </a:pPr>
            <a:endParaRPr lang="en-GB" sz="2800" dirty="0" smtClean="0"/>
          </a:p>
        </p:txBody>
      </p:sp>
      <p:pic>
        <p:nvPicPr>
          <p:cNvPr id="27652" name="Picture 4" descr="Eyes focused image"/>
          <p:cNvPicPr>
            <a:picLocks noChangeAspect="1" noChangeArrowheads="1"/>
          </p:cNvPicPr>
          <p:nvPr/>
        </p:nvPicPr>
        <p:blipFill>
          <a:blip r:embed="rId2" cstate="print"/>
          <a:srcRect/>
          <a:stretch>
            <a:fillRect/>
          </a:stretch>
        </p:blipFill>
        <p:spPr bwMode="auto">
          <a:xfrm>
            <a:off x="5486400" y="2971800"/>
            <a:ext cx="3657600" cy="1828800"/>
          </a:xfrm>
          <a:prstGeom prst="rect">
            <a:avLst/>
          </a:prstGeom>
          <a:noFill/>
          <a:ln w="9525">
            <a:noFill/>
            <a:miter lim="800000"/>
            <a:headEnd/>
            <a:tailEnd/>
          </a:ln>
        </p:spPr>
      </p:pic>
      <p:sp>
        <p:nvSpPr>
          <p:cNvPr id="27653" name="Slide Number Placeholder 4"/>
          <p:cNvSpPr>
            <a:spLocks noGrp="1"/>
          </p:cNvSpPr>
          <p:nvPr>
            <p:ph type="sldNum" sz="quarter" idx="12"/>
          </p:nvPr>
        </p:nvSpPr>
        <p:spPr>
          <a:noFill/>
        </p:spPr>
        <p:txBody>
          <a:bodyPr/>
          <a:lstStyle/>
          <a:p>
            <a:fld id="{1AF593D4-5279-4969-BEB5-6A5254CBA31C}" type="slidenum">
              <a:rPr lang="en-GB" smtClean="0"/>
              <a:pPr/>
              <a:t>43</a:t>
            </a:fld>
            <a:endParaRPr lang="en-GB" smtClean="0"/>
          </a:p>
        </p:txBody>
      </p:sp>
      <p:sp>
        <p:nvSpPr>
          <p:cNvPr id="27654"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solidFill>
            <a:srgbClr val="CC6600"/>
          </a:solidFill>
          <a:ln>
            <a:solidFill>
              <a:srgbClr val="CC6600"/>
            </a:solidFill>
          </a:ln>
        </p:spPr>
        <p:txBody>
          <a:bodyPr/>
          <a:lstStyle/>
          <a:p>
            <a:pPr eaLnBrk="1" hangingPunct="1"/>
            <a:r>
              <a:rPr lang="en-GB" smtClean="0"/>
              <a:t>Eyes</a:t>
            </a:r>
          </a:p>
        </p:txBody>
      </p:sp>
      <p:sp>
        <p:nvSpPr>
          <p:cNvPr id="28675" name="Rectangle 3"/>
          <p:cNvSpPr>
            <a:spLocks noGrp="1" noChangeArrowheads="1"/>
          </p:cNvSpPr>
          <p:nvPr>
            <p:ph type="body" idx="1"/>
          </p:nvPr>
        </p:nvSpPr>
        <p:spPr>
          <a:ln>
            <a:solidFill>
              <a:srgbClr val="CC6600"/>
            </a:solidFill>
          </a:ln>
        </p:spPr>
        <p:txBody>
          <a:bodyPr>
            <a:normAutofit lnSpcReduction="10000"/>
          </a:bodyPr>
          <a:lstStyle/>
          <a:p>
            <a:pPr eaLnBrk="1" hangingPunct="1">
              <a:buFontTx/>
              <a:buBlip>
                <a:blip r:embed="rId2"/>
              </a:buBlip>
            </a:pPr>
            <a:r>
              <a:rPr lang="en-GB" dirty="0" smtClean="0"/>
              <a:t>Sclera should be white and clear.</a:t>
            </a:r>
          </a:p>
          <a:p>
            <a:pPr eaLnBrk="1" hangingPunct="1">
              <a:buFontTx/>
              <a:buBlip>
                <a:blip r:embed="rId2"/>
              </a:buBlip>
            </a:pPr>
            <a:r>
              <a:rPr lang="en-GB" dirty="0" err="1" smtClean="0"/>
              <a:t>Yallowish</a:t>
            </a:r>
            <a:r>
              <a:rPr lang="en-GB" dirty="0" smtClean="0"/>
              <a:t> sclera indicate jaundice </a:t>
            </a:r>
          </a:p>
          <a:p>
            <a:pPr eaLnBrk="1" hangingPunct="1">
              <a:buFontTx/>
              <a:buBlip>
                <a:blip r:embed="rId2"/>
              </a:buBlip>
            </a:pPr>
            <a:r>
              <a:rPr lang="en-GB" dirty="0" smtClean="0"/>
              <a:t>strabismus may present</a:t>
            </a:r>
          </a:p>
          <a:p>
            <a:pPr eaLnBrk="1" hangingPunct="1">
              <a:buFontTx/>
              <a:buBlip>
                <a:blip r:embed="rId2"/>
              </a:buBlip>
            </a:pPr>
            <a:r>
              <a:rPr lang="en-GB" dirty="0" smtClean="0"/>
              <a:t>Sunken or bulging </a:t>
            </a:r>
          </a:p>
          <a:p>
            <a:pPr eaLnBrk="1" hangingPunct="1">
              <a:buFontTx/>
              <a:buBlip>
                <a:blip r:embed="rId2"/>
              </a:buBlip>
            </a:pPr>
            <a:r>
              <a:rPr lang="en-US" dirty="0" smtClean="0"/>
              <a:t>Strabismus: </a:t>
            </a:r>
          </a:p>
          <a:p>
            <a:pPr lvl="1" eaLnBrk="1" hangingPunct="1">
              <a:buFontTx/>
              <a:buBlip>
                <a:blip r:embed="rId2"/>
              </a:buBlip>
            </a:pPr>
            <a:endParaRPr lang="en-US" sz="2400" dirty="0" smtClean="0"/>
          </a:p>
          <a:p>
            <a:pPr lvl="1" eaLnBrk="1" hangingPunct="1">
              <a:buFontTx/>
              <a:buBlip>
                <a:blip r:embed="rId2"/>
              </a:buBlip>
            </a:pPr>
            <a:r>
              <a:rPr lang="en-US" sz="2400" dirty="0" smtClean="0"/>
              <a:t>Alignment of eye important due to </a:t>
            </a:r>
          </a:p>
          <a:p>
            <a:pPr lvl="1" eaLnBrk="1" hangingPunct="1">
              <a:buFontTx/>
              <a:buNone/>
            </a:pPr>
            <a:r>
              <a:rPr lang="en-US" sz="2400" dirty="0" smtClean="0"/>
              <a:t>correlation with brain development</a:t>
            </a:r>
          </a:p>
          <a:p>
            <a:pPr lvl="1" eaLnBrk="1" hangingPunct="1">
              <a:buFontTx/>
              <a:buBlip>
                <a:blip r:embed="rId2"/>
              </a:buBlip>
            </a:pPr>
            <a:r>
              <a:rPr lang="en-US" sz="2400" dirty="0" smtClean="0"/>
              <a:t>May need to corrected surgically</a:t>
            </a:r>
            <a:endParaRPr lang="en-GB" dirty="0" smtClean="0"/>
          </a:p>
        </p:txBody>
      </p:sp>
      <p:sp>
        <p:nvSpPr>
          <p:cNvPr id="28676" name="Slide Number Placeholder 3"/>
          <p:cNvSpPr>
            <a:spLocks noGrp="1"/>
          </p:cNvSpPr>
          <p:nvPr>
            <p:ph type="sldNum" sz="quarter" idx="12"/>
          </p:nvPr>
        </p:nvSpPr>
        <p:spPr>
          <a:noFill/>
        </p:spPr>
        <p:txBody>
          <a:bodyPr/>
          <a:lstStyle/>
          <a:p>
            <a:fld id="{DAFD1A11-29A3-436C-B976-882BAB5EAAEB}" type="slidenum">
              <a:rPr lang="en-GB" smtClean="0"/>
              <a:pPr/>
              <a:t>44</a:t>
            </a:fld>
            <a:endParaRPr lang="en-GB" smtClean="0"/>
          </a:p>
        </p:txBody>
      </p:sp>
      <p:pic>
        <p:nvPicPr>
          <p:cNvPr id="28677" name="Picture 5" descr="Crossed eyes"/>
          <p:cNvPicPr>
            <a:picLocks noChangeAspect="1" noChangeArrowheads="1"/>
          </p:cNvPicPr>
          <p:nvPr/>
        </p:nvPicPr>
        <p:blipFill>
          <a:blip r:embed="rId3" cstate="print"/>
          <a:srcRect/>
          <a:stretch>
            <a:fillRect/>
          </a:stretch>
        </p:blipFill>
        <p:spPr bwMode="auto">
          <a:xfrm>
            <a:off x="5867400" y="3657600"/>
            <a:ext cx="3105150" cy="3200400"/>
          </a:xfrm>
          <a:prstGeom prst="rect">
            <a:avLst/>
          </a:prstGeom>
          <a:noFill/>
          <a:ln w="9525">
            <a:noFill/>
            <a:miter lim="800000"/>
            <a:headEnd/>
            <a:tailEnd/>
          </a:ln>
        </p:spPr>
      </p:pic>
      <p:sp>
        <p:nvSpPr>
          <p:cNvPr id="28678"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944562"/>
          </a:xfrm>
          <a:solidFill>
            <a:srgbClr val="CC6600"/>
          </a:solidFill>
        </p:spPr>
        <p:txBody>
          <a:bodyPr/>
          <a:lstStyle/>
          <a:p>
            <a:pPr eaLnBrk="1" hangingPunct="1"/>
            <a:r>
              <a:rPr lang="en-US" b="1" smtClean="0"/>
              <a:t>Common variations</a:t>
            </a:r>
            <a:endParaRPr lang="en-GB" smtClean="0"/>
          </a:p>
        </p:txBody>
      </p:sp>
      <p:sp>
        <p:nvSpPr>
          <p:cNvPr id="29699" name="Rectangle 3"/>
          <p:cNvSpPr>
            <a:spLocks noGrp="1" noChangeArrowheads="1"/>
          </p:cNvSpPr>
          <p:nvPr>
            <p:ph type="body" idx="1"/>
          </p:nvPr>
        </p:nvSpPr>
        <p:spPr>
          <a:ln>
            <a:solidFill>
              <a:srgbClr val="CC6600"/>
            </a:solidFill>
          </a:ln>
        </p:spPr>
        <p:txBody>
          <a:bodyPr/>
          <a:lstStyle/>
          <a:p>
            <a:pPr eaLnBrk="1" hangingPunct="1">
              <a:buFontTx/>
              <a:buBlip>
                <a:blip r:embed="rId2"/>
              </a:buBlip>
            </a:pPr>
            <a:r>
              <a:rPr lang="en-US" dirty="0" smtClean="0"/>
              <a:t>Edematous Eyelids</a:t>
            </a:r>
          </a:p>
          <a:p>
            <a:pPr eaLnBrk="1" hangingPunct="1">
              <a:buFontTx/>
              <a:buBlip>
                <a:blip r:embed="rId2"/>
              </a:buBlip>
            </a:pPr>
            <a:endParaRPr lang="en-US" dirty="0" smtClean="0"/>
          </a:p>
          <a:p>
            <a:pPr eaLnBrk="1" hangingPunct="1">
              <a:buFontTx/>
              <a:buBlip>
                <a:blip r:embed="rId2"/>
              </a:buBlip>
            </a:pPr>
            <a:endParaRPr lang="en-US" dirty="0" smtClean="0"/>
          </a:p>
          <a:p>
            <a:pPr eaLnBrk="1" hangingPunct="1">
              <a:buFontTx/>
              <a:buBlip>
                <a:blip r:embed="rId2"/>
              </a:buBlip>
            </a:pPr>
            <a:r>
              <a:rPr lang="en-GB" dirty="0" smtClean="0"/>
              <a:t> </a:t>
            </a:r>
            <a:r>
              <a:rPr lang="en-US" dirty="0" smtClean="0"/>
              <a:t>May focus for a few seconds</a:t>
            </a:r>
          </a:p>
          <a:p>
            <a:pPr eaLnBrk="1" hangingPunct="1">
              <a:buFontTx/>
              <a:buBlip>
                <a:blip r:embed="rId2"/>
              </a:buBlip>
            </a:pPr>
            <a:endParaRPr lang="en-US" dirty="0" smtClean="0"/>
          </a:p>
          <a:p>
            <a:pPr eaLnBrk="1" hangingPunct="1">
              <a:buFontTx/>
              <a:buBlip>
                <a:blip r:embed="rId2"/>
              </a:buBlip>
            </a:pPr>
            <a:r>
              <a:rPr lang="en-US" dirty="0" smtClean="0"/>
              <a:t>Uncoordinated movements</a:t>
            </a:r>
            <a:r>
              <a:rPr lang="en-GB" dirty="0" smtClean="0"/>
              <a:t>  </a:t>
            </a:r>
          </a:p>
        </p:txBody>
      </p:sp>
      <p:pic>
        <p:nvPicPr>
          <p:cNvPr id="29700" name="Picture 4" descr="Edematous eyelids image"/>
          <p:cNvPicPr>
            <a:picLocks noChangeAspect="1" noChangeArrowheads="1"/>
          </p:cNvPicPr>
          <p:nvPr/>
        </p:nvPicPr>
        <p:blipFill>
          <a:blip r:embed="rId3" cstate="print"/>
          <a:srcRect/>
          <a:stretch>
            <a:fillRect/>
          </a:stretch>
        </p:blipFill>
        <p:spPr bwMode="auto">
          <a:xfrm>
            <a:off x="5867400" y="1295400"/>
            <a:ext cx="3067050" cy="1600200"/>
          </a:xfrm>
          <a:prstGeom prst="rect">
            <a:avLst/>
          </a:prstGeom>
          <a:noFill/>
          <a:ln w="9525">
            <a:noFill/>
            <a:miter lim="800000"/>
            <a:headEnd/>
            <a:tailEnd/>
          </a:ln>
        </p:spPr>
      </p:pic>
      <p:pic>
        <p:nvPicPr>
          <p:cNvPr id="29701" name="Picture 5" descr="Eyes focused image"/>
          <p:cNvPicPr>
            <a:picLocks noChangeAspect="1" noChangeArrowheads="1"/>
          </p:cNvPicPr>
          <p:nvPr/>
        </p:nvPicPr>
        <p:blipFill>
          <a:blip r:embed="rId4" cstate="print"/>
          <a:srcRect/>
          <a:stretch>
            <a:fillRect/>
          </a:stretch>
        </p:blipFill>
        <p:spPr bwMode="auto">
          <a:xfrm>
            <a:off x="6858000" y="3200400"/>
            <a:ext cx="2286000" cy="1219200"/>
          </a:xfrm>
          <a:prstGeom prst="rect">
            <a:avLst/>
          </a:prstGeom>
          <a:noFill/>
          <a:ln w="9525">
            <a:noFill/>
            <a:miter lim="800000"/>
            <a:headEnd/>
            <a:tailEnd/>
          </a:ln>
        </p:spPr>
      </p:pic>
      <p:sp>
        <p:nvSpPr>
          <p:cNvPr id="29702" name="Slide Number Placeholder 5"/>
          <p:cNvSpPr>
            <a:spLocks noGrp="1"/>
          </p:cNvSpPr>
          <p:nvPr>
            <p:ph type="sldNum" sz="quarter" idx="12"/>
          </p:nvPr>
        </p:nvSpPr>
        <p:spPr>
          <a:noFill/>
        </p:spPr>
        <p:txBody>
          <a:bodyPr/>
          <a:lstStyle/>
          <a:p>
            <a:fld id="{CFC57338-9CAB-4149-859D-4E18DC66041A}" type="slidenum">
              <a:rPr lang="en-GB" smtClean="0"/>
              <a:pPr/>
              <a:t>45</a:t>
            </a:fld>
            <a:endParaRPr lang="en-GB" smtClean="0"/>
          </a:p>
        </p:txBody>
      </p:sp>
      <p:sp>
        <p:nvSpPr>
          <p:cNvPr id="29703" name="Date Placeholder 6"/>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1020762"/>
          </a:xfrm>
          <a:solidFill>
            <a:srgbClr val="CC6600"/>
          </a:solidFill>
        </p:spPr>
        <p:txBody>
          <a:bodyPr/>
          <a:lstStyle/>
          <a:p>
            <a:pPr eaLnBrk="1" hangingPunct="1"/>
            <a:r>
              <a:rPr lang="en-US" sz="2800" b="1" smtClean="0">
                <a:solidFill>
                  <a:schemeClr val="bg1"/>
                </a:solidFill>
              </a:rPr>
              <a:t>Signs of potential distress or deviations from expected findings:</a:t>
            </a:r>
            <a:endParaRPr lang="en-GB" sz="2800" b="1" smtClean="0">
              <a:solidFill>
                <a:schemeClr val="bg1"/>
              </a:solidFill>
            </a:endParaRPr>
          </a:p>
        </p:txBody>
      </p:sp>
      <p:sp>
        <p:nvSpPr>
          <p:cNvPr id="30723" name="Rectangle 3"/>
          <p:cNvSpPr>
            <a:spLocks noGrp="1" noChangeArrowheads="1"/>
          </p:cNvSpPr>
          <p:nvPr>
            <p:ph type="body" idx="1"/>
          </p:nvPr>
        </p:nvSpPr>
        <p:spPr>
          <a:ln>
            <a:solidFill>
              <a:srgbClr val="CC6600"/>
            </a:solidFill>
          </a:ln>
        </p:spPr>
        <p:txBody>
          <a:bodyPr/>
          <a:lstStyle/>
          <a:p>
            <a:pPr eaLnBrk="1" hangingPunct="1"/>
            <a:endParaRPr lang="en-GB" sz="2800" dirty="0" smtClean="0"/>
          </a:p>
          <a:p>
            <a:pPr eaLnBrk="1" hangingPunct="1"/>
            <a:r>
              <a:rPr lang="en-US" sz="2800" dirty="0" smtClean="0"/>
              <a:t>Discharges</a:t>
            </a:r>
          </a:p>
          <a:p>
            <a:pPr eaLnBrk="1" hangingPunct="1"/>
            <a:r>
              <a:rPr lang="en-US" sz="2800" dirty="0" smtClean="0"/>
              <a:t>Opaque lenses</a:t>
            </a:r>
          </a:p>
          <a:p>
            <a:pPr eaLnBrk="1" hangingPunct="1"/>
            <a:r>
              <a:rPr lang="en-US" sz="2800" dirty="0" smtClean="0"/>
              <a:t>Absence of Red Reflex</a:t>
            </a:r>
          </a:p>
          <a:p>
            <a:pPr eaLnBrk="1" hangingPunct="1"/>
            <a:r>
              <a:rPr lang="en-US" sz="2800" dirty="0" smtClean="0"/>
              <a:t>Reflexes absent</a:t>
            </a:r>
            <a:endParaRPr lang="en-GB" sz="2800" dirty="0" smtClean="0"/>
          </a:p>
          <a:p>
            <a:pPr eaLnBrk="1" hangingPunct="1"/>
            <a:r>
              <a:rPr lang="en-US" sz="2800" b="1" dirty="0" smtClean="0"/>
              <a:t>"Doll's Eyes" Reflex</a:t>
            </a:r>
            <a:r>
              <a:rPr lang="en-US" sz="2800" dirty="0" smtClean="0"/>
              <a:t> (beyond 10 days of age):</a:t>
            </a:r>
            <a:br>
              <a:rPr lang="en-US" sz="2800" dirty="0" smtClean="0"/>
            </a:br>
            <a:r>
              <a:rPr lang="en-US" sz="2800" dirty="0" smtClean="0"/>
              <a:t>When the head is moved slowly to the right or left, the eyes do not follow nor adjust immediately to the position of the head. </a:t>
            </a:r>
            <a:endParaRPr lang="en-GB" sz="2800" dirty="0" smtClean="0"/>
          </a:p>
        </p:txBody>
      </p:sp>
      <p:sp>
        <p:nvSpPr>
          <p:cNvPr id="30724" name="Slide Number Placeholder 3"/>
          <p:cNvSpPr>
            <a:spLocks noGrp="1"/>
          </p:cNvSpPr>
          <p:nvPr>
            <p:ph type="sldNum" sz="quarter" idx="12"/>
          </p:nvPr>
        </p:nvSpPr>
        <p:spPr>
          <a:noFill/>
        </p:spPr>
        <p:txBody>
          <a:bodyPr/>
          <a:lstStyle/>
          <a:p>
            <a:fld id="{8910D82E-C6EC-4736-8D70-605B6DFA35FA}" type="slidenum">
              <a:rPr lang="en-GB" smtClean="0"/>
              <a:pPr/>
              <a:t>46</a:t>
            </a:fld>
            <a:endParaRPr lang="en-GB" smtClean="0"/>
          </a:p>
        </p:txBody>
      </p:sp>
      <p:sp>
        <p:nvSpPr>
          <p:cNvPr id="3072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792162"/>
          </a:xfrm>
          <a:solidFill>
            <a:srgbClr val="A6F8C5"/>
          </a:solidFill>
        </p:spPr>
        <p:txBody>
          <a:bodyPr/>
          <a:lstStyle/>
          <a:p>
            <a:pPr eaLnBrk="1" hangingPunct="1"/>
            <a:r>
              <a:rPr lang="en-US" b="1" smtClean="0"/>
              <a:t>Ears</a:t>
            </a:r>
            <a:endParaRPr lang="en-GB" b="1" smtClean="0"/>
          </a:p>
        </p:txBody>
      </p:sp>
      <p:sp>
        <p:nvSpPr>
          <p:cNvPr id="31747" name="Rectangle 3"/>
          <p:cNvSpPr>
            <a:spLocks noGrp="1" noChangeArrowheads="1"/>
          </p:cNvSpPr>
          <p:nvPr>
            <p:ph type="body" idx="1"/>
          </p:nvPr>
        </p:nvSpPr>
        <p:spPr>
          <a:xfrm>
            <a:off x="228600" y="1600200"/>
            <a:ext cx="8458200" cy="4525963"/>
          </a:xfrm>
          <a:ln>
            <a:solidFill>
              <a:srgbClr val="A6F8C5"/>
            </a:solidFill>
          </a:ln>
        </p:spPr>
        <p:txBody>
          <a:bodyPr/>
          <a:lstStyle/>
          <a:p>
            <a:pPr eaLnBrk="1" hangingPunct="1"/>
            <a:r>
              <a:rPr lang="en-US" b="1" dirty="0" smtClean="0"/>
              <a:t>Ears Expected findings:</a:t>
            </a:r>
            <a:endParaRPr lang="en-GB" dirty="0" smtClean="0"/>
          </a:p>
          <a:p>
            <a:pPr eaLnBrk="1" hangingPunct="1"/>
            <a:r>
              <a:rPr lang="en-US" dirty="0" smtClean="0"/>
              <a:t>Loud noise elicits Startle Reflex</a:t>
            </a:r>
          </a:p>
          <a:p>
            <a:pPr eaLnBrk="1" hangingPunct="1"/>
            <a:r>
              <a:rPr lang="en-US" dirty="0" smtClean="0"/>
              <a:t>Flexible </a:t>
            </a:r>
            <a:r>
              <a:rPr lang="en-US" dirty="0" err="1" smtClean="0"/>
              <a:t>pinna</a:t>
            </a:r>
            <a:r>
              <a:rPr lang="en-US" dirty="0" smtClean="0"/>
              <a:t> with cartilage present</a:t>
            </a:r>
            <a:endParaRPr lang="en-GB" dirty="0" smtClean="0"/>
          </a:p>
          <a:p>
            <a:pPr eaLnBrk="1" hangingPunct="1"/>
            <a:r>
              <a:rPr lang="en-US" dirty="0" err="1" smtClean="0"/>
              <a:t>Pinna</a:t>
            </a:r>
            <a:r>
              <a:rPr lang="en-US" dirty="0" smtClean="0"/>
              <a:t> top on horizontal line with outer </a:t>
            </a:r>
            <a:r>
              <a:rPr lang="en-US" dirty="0" err="1" smtClean="0"/>
              <a:t>canthus</a:t>
            </a:r>
            <a:r>
              <a:rPr lang="en-US" dirty="0" smtClean="0"/>
              <a:t> of eye, if </a:t>
            </a:r>
            <a:r>
              <a:rPr lang="en-US" dirty="0" err="1" smtClean="0"/>
              <a:t>pinna</a:t>
            </a:r>
            <a:r>
              <a:rPr lang="en-US" dirty="0" smtClean="0"/>
              <a:t> is lower outer </a:t>
            </a:r>
            <a:r>
              <a:rPr lang="en-US" dirty="0" err="1" smtClean="0"/>
              <a:t>canthus</a:t>
            </a:r>
            <a:r>
              <a:rPr lang="en-US" dirty="0" smtClean="0"/>
              <a:t> may indicate congenital anomalies</a:t>
            </a:r>
            <a:endParaRPr lang="en-GB" dirty="0" smtClean="0"/>
          </a:p>
          <a:p>
            <a:pPr eaLnBrk="1" hangingPunct="1"/>
            <a:endParaRPr lang="en-GB" dirty="0" smtClean="0"/>
          </a:p>
        </p:txBody>
      </p:sp>
      <p:pic>
        <p:nvPicPr>
          <p:cNvPr id="31748" name="Picture 4" descr="Pinna top"/>
          <p:cNvPicPr>
            <a:picLocks noChangeAspect="1" noChangeArrowheads="1"/>
          </p:cNvPicPr>
          <p:nvPr/>
        </p:nvPicPr>
        <p:blipFill>
          <a:blip r:embed="rId2" cstate="print"/>
          <a:srcRect/>
          <a:stretch>
            <a:fillRect/>
          </a:stretch>
        </p:blipFill>
        <p:spPr bwMode="auto">
          <a:xfrm>
            <a:off x="5410200" y="5181600"/>
            <a:ext cx="3733800" cy="1676400"/>
          </a:xfrm>
          <a:prstGeom prst="rect">
            <a:avLst/>
          </a:prstGeom>
          <a:noFill/>
          <a:ln w="9525">
            <a:noFill/>
            <a:miter lim="800000"/>
            <a:headEnd/>
            <a:tailEnd/>
          </a:ln>
        </p:spPr>
      </p:pic>
      <p:pic>
        <p:nvPicPr>
          <p:cNvPr id="31749" name="Picture 5" descr="skin tags"/>
          <p:cNvPicPr>
            <a:picLocks noChangeAspect="1" noChangeArrowheads="1"/>
          </p:cNvPicPr>
          <p:nvPr/>
        </p:nvPicPr>
        <p:blipFill>
          <a:blip r:embed="rId3" cstate="print"/>
          <a:srcRect/>
          <a:stretch>
            <a:fillRect/>
          </a:stretch>
        </p:blipFill>
        <p:spPr bwMode="auto">
          <a:xfrm>
            <a:off x="0" y="5105400"/>
            <a:ext cx="3124200" cy="1752600"/>
          </a:xfrm>
          <a:prstGeom prst="rect">
            <a:avLst/>
          </a:prstGeom>
          <a:noFill/>
          <a:ln w="9525">
            <a:noFill/>
            <a:miter lim="800000"/>
            <a:headEnd/>
            <a:tailEnd/>
          </a:ln>
        </p:spPr>
      </p:pic>
      <p:sp>
        <p:nvSpPr>
          <p:cNvPr id="31750" name="Slide Number Placeholder 5"/>
          <p:cNvSpPr>
            <a:spLocks noGrp="1"/>
          </p:cNvSpPr>
          <p:nvPr>
            <p:ph type="sldNum" sz="quarter" idx="12"/>
          </p:nvPr>
        </p:nvSpPr>
        <p:spPr>
          <a:noFill/>
        </p:spPr>
        <p:txBody>
          <a:bodyPr/>
          <a:lstStyle/>
          <a:p>
            <a:fld id="{CCA892D2-326D-4455-9D0E-8E7EC01A1D2E}" type="slidenum">
              <a:rPr lang="en-GB" smtClean="0"/>
              <a:pPr/>
              <a:t>47</a:t>
            </a:fld>
            <a:endParaRPr lang="en-GB" smtClean="0"/>
          </a:p>
        </p:txBody>
      </p:sp>
      <p:sp>
        <p:nvSpPr>
          <p:cNvPr id="31751" name="Date Placeholder 6"/>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868362"/>
          </a:xfrm>
          <a:solidFill>
            <a:srgbClr val="A6F8C5"/>
          </a:solidFill>
        </p:spPr>
        <p:txBody>
          <a:bodyPr/>
          <a:lstStyle/>
          <a:p>
            <a:pPr eaLnBrk="1" hangingPunct="1"/>
            <a:r>
              <a:rPr lang="en-US" smtClean="0"/>
              <a:t>Ear Exam</a:t>
            </a:r>
            <a:endParaRPr lang="en-GB" smtClean="0"/>
          </a:p>
        </p:txBody>
      </p:sp>
      <p:sp>
        <p:nvSpPr>
          <p:cNvPr id="32771" name="Rectangle 3"/>
          <p:cNvSpPr>
            <a:spLocks noGrp="1" noChangeArrowheads="1"/>
          </p:cNvSpPr>
          <p:nvPr>
            <p:ph type="body" idx="1"/>
          </p:nvPr>
        </p:nvSpPr>
        <p:spPr/>
        <p:txBody>
          <a:bodyPr/>
          <a:lstStyle/>
          <a:p>
            <a:pPr eaLnBrk="1" hangingPunct="1"/>
            <a:r>
              <a:rPr lang="en-US" smtClean="0"/>
              <a:t>.</a:t>
            </a:r>
            <a:endParaRPr lang="en-GB" smtClean="0"/>
          </a:p>
        </p:txBody>
      </p:sp>
      <p:pic>
        <p:nvPicPr>
          <p:cNvPr id="32772" name="Picture 4" descr="msotw9_temp0"/>
          <p:cNvPicPr>
            <a:picLocks noChangeAspect="1" noChangeArrowheads="1"/>
          </p:cNvPicPr>
          <p:nvPr/>
        </p:nvPicPr>
        <p:blipFill>
          <a:blip r:embed="rId2" cstate="print"/>
          <a:srcRect/>
          <a:stretch>
            <a:fillRect/>
          </a:stretch>
        </p:blipFill>
        <p:spPr bwMode="auto">
          <a:xfrm>
            <a:off x="381000" y="1295400"/>
            <a:ext cx="8305800" cy="4394200"/>
          </a:xfrm>
          <a:prstGeom prst="rect">
            <a:avLst/>
          </a:prstGeom>
          <a:noFill/>
          <a:ln w="9525">
            <a:noFill/>
            <a:miter lim="800000"/>
            <a:headEnd/>
            <a:tailEnd/>
          </a:ln>
        </p:spPr>
      </p:pic>
      <p:sp>
        <p:nvSpPr>
          <p:cNvPr id="32773" name="Rectangle 5"/>
          <p:cNvSpPr>
            <a:spLocks noChangeArrowheads="1"/>
          </p:cNvSpPr>
          <p:nvPr/>
        </p:nvSpPr>
        <p:spPr bwMode="auto">
          <a:xfrm>
            <a:off x="304800" y="5911850"/>
            <a:ext cx="7924800" cy="366713"/>
          </a:xfrm>
          <a:prstGeom prst="rect">
            <a:avLst/>
          </a:prstGeom>
          <a:noFill/>
          <a:ln w="9525">
            <a:noFill/>
            <a:miter lim="800000"/>
            <a:headEnd/>
            <a:tailEnd/>
          </a:ln>
        </p:spPr>
        <p:txBody>
          <a:bodyPr>
            <a:spAutoFit/>
          </a:bodyPr>
          <a:lstStyle/>
          <a:p>
            <a:r>
              <a:rPr lang="en-US">
                <a:solidFill>
                  <a:srgbClr val="000099"/>
                </a:solidFill>
              </a:rPr>
              <a:t>pulled down and back to straighten ear canal in children under 3 years</a:t>
            </a:r>
            <a:endParaRPr lang="en-GB">
              <a:solidFill>
                <a:srgbClr val="000099"/>
              </a:solidFill>
            </a:endParaRPr>
          </a:p>
        </p:txBody>
      </p:sp>
      <p:sp>
        <p:nvSpPr>
          <p:cNvPr id="32774" name="Slide Number Placeholder 5"/>
          <p:cNvSpPr>
            <a:spLocks noGrp="1"/>
          </p:cNvSpPr>
          <p:nvPr>
            <p:ph type="sldNum" sz="quarter" idx="12"/>
          </p:nvPr>
        </p:nvSpPr>
        <p:spPr>
          <a:noFill/>
        </p:spPr>
        <p:txBody>
          <a:bodyPr/>
          <a:lstStyle/>
          <a:p>
            <a:fld id="{12CB6E29-4421-474A-B4DE-8B234D078A47}" type="slidenum">
              <a:rPr lang="en-GB" smtClean="0"/>
              <a:pPr/>
              <a:t>48</a:t>
            </a:fld>
            <a:endParaRPr lang="en-GB" smtClean="0"/>
          </a:p>
        </p:txBody>
      </p:sp>
      <p:sp>
        <p:nvSpPr>
          <p:cNvPr id="32775" name="Date Placeholder 6"/>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792162"/>
          </a:xfrm>
          <a:solidFill>
            <a:srgbClr val="0066FF"/>
          </a:solidFill>
          <a:ln>
            <a:solidFill>
              <a:srgbClr val="0066FF"/>
            </a:solidFill>
          </a:ln>
        </p:spPr>
        <p:txBody>
          <a:bodyPr/>
          <a:lstStyle/>
          <a:p>
            <a:pPr eaLnBrk="1" hangingPunct="1"/>
            <a:r>
              <a:rPr lang="en-US" sz="4000" b="1" smtClean="0"/>
              <a:t>Nose</a:t>
            </a:r>
            <a:endParaRPr lang="en-GB" sz="4000" b="1" smtClean="0"/>
          </a:p>
        </p:txBody>
      </p:sp>
      <p:sp>
        <p:nvSpPr>
          <p:cNvPr id="33795" name="Rectangle 3"/>
          <p:cNvSpPr>
            <a:spLocks noGrp="1" noChangeArrowheads="1"/>
          </p:cNvSpPr>
          <p:nvPr>
            <p:ph type="body" idx="1"/>
          </p:nvPr>
        </p:nvSpPr>
        <p:spPr>
          <a:ln>
            <a:solidFill>
              <a:srgbClr val="0066FF"/>
            </a:solidFill>
          </a:ln>
        </p:spPr>
        <p:txBody>
          <a:bodyPr/>
          <a:lstStyle/>
          <a:p>
            <a:pPr eaLnBrk="1" hangingPunct="1">
              <a:lnSpc>
                <a:spcPct val="90000"/>
              </a:lnSpc>
            </a:pPr>
            <a:r>
              <a:rPr lang="en-US" sz="2800" b="1" dirty="0" smtClean="0">
                <a:solidFill>
                  <a:srgbClr val="FF0000"/>
                </a:solidFill>
              </a:rPr>
              <a:t>Expected findings:</a:t>
            </a:r>
            <a:endParaRPr lang="en-GB" sz="2800" dirty="0" smtClean="0">
              <a:solidFill>
                <a:srgbClr val="FF0000"/>
              </a:solidFill>
            </a:endParaRPr>
          </a:p>
          <a:p>
            <a:pPr eaLnBrk="1" hangingPunct="1">
              <a:lnSpc>
                <a:spcPct val="90000"/>
              </a:lnSpc>
            </a:pPr>
            <a:r>
              <a:rPr lang="en-US" sz="2800" dirty="0" smtClean="0"/>
              <a:t>Nostrils patent bilaterally</a:t>
            </a:r>
          </a:p>
          <a:p>
            <a:pPr eaLnBrk="1" hangingPunct="1">
              <a:lnSpc>
                <a:spcPct val="90000"/>
              </a:lnSpc>
            </a:pPr>
            <a:r>
              <a:rPr lang="en-US" sz="2800" dirty="0" smtClean="0"/>
              <a:t>Obligate nose breathers</a:t>
            </a:r>
            <a:endParaRPr lang="en-GB" sz="2800" dirty="0" smtClean="0"/>
          </a:p>
          <a:p>
            <a:pPr eaLnBrk="1" hangingPunct="1">
              <a:lnSpc>
                <a:spcPct val="90000"/>
              </a:lnSpc>
            </a:pPr>
            <a:r>
              <a:rPr lang="en-US" sz="2800" dirty="0" smtClean="0"/>
              <a:t>No nasal discharge</a:t>
            </a:r>
          </a:p>
          <a:p>
            <a:pPr eaLnBrk="1" hangingPunct="1">
              <a:lnSpc>
                <a:spcPct val="90000"/>
              </a:lnSpc>
            </a:pPr>
            <a:endParaRPr lang="en-US" sz="2800" dirty="0" smtClean="0"/>
          </a:p>
          <a:p>
            <a:pPr eaLnBrk="1" hangingPunct="1">
              <a:lnSpc>
                <a:spcPct val="90000"/>
              </a:lnSpc>
              <a:buFontTx/>
              <a:buNone/>
            </a:pPr>
            <a:r>
              <a:rPr lang="en-US" sz="2800" b="1" dirty="0" smtClean="0">
                <a:solidFill>
                  <a:srgbClr val="FF0000"/>
                </a:solidFill>
              </a:rPr>
              <a:t>Common variations:</a:t>
            </a:r>
            <a:endParaRPr lang="en-GB" sz="2800" dirty="0" smtClean="0">
              <a:solidFill>
                <a:srgbClr val="FF0000"/>
              </a:solidFill>
            </a:endParaRPr>
          </a:p>
          <a:p>
            <a:pPr eaLnBrk="1" hangingPunct="1">
              <a:lnSpc>
                <a:spcPct val="90000"/>
              </a:lnSpc>
            </a:pPr>
            <a:r>
              <a:rPr lang="en-US" sz="2800" dirty="0" smtClean="0"/>
              <a:t>Sneezes to clear nostrils</a:t>
            </a:r>
          </a:p>
          <a:p>
            <a:pPr eaLnBrk="1" hangingPunct="1">
              <a:lnSpc>
                <a:spcPct val="90000"/>
              </a:lnSpc>
            </a:pPr>
            <a:r>
              <a:rPr lang="en-US" sz="2800" dirty="0" smtClean="0"/>
              <a:t>Thin white nasal mucus discharge</a:t>
            </a:r>
            <a:r>
              <a:rPr lang="en-GB" sz="2800" dirty="0" smtClean="0"/>
              <a:t>  </a:t>
            </a:r>
          </a:p>
        </p:txBody>
      </p:sp>
      <p:sp>
        <p:nvSpPr>
          <p:cNvPr id="33796" name="Slide Number Placeholder 3"/>
          <p:cNvSpPr>
            <a:spLocks noGrp="1"/>
          </p:cNvSpPr>
          <p:nvPr>
            <p:ph type="sldNum" sz="quarter" idx="12"/>
          </p:nvPr>
        </p:nvSpPr>
        <p:spPr>
          <a:noFill/>
        </p:spPr>
        <p:txBody>
          <a:bodyPr/>
          <a:lstStyle/>
          <a:p>
            <a:fld id="{5F60C338-F4DE-42A1-97D2-E5165D72E190}" type="slidenum">
              <a:rPr lang="en-GB" smtClean="0"/>
              <a:pPr/>
              <a:t>49</a:t>
            </a:fld>
            <a:endParaRPr lang="en-GB" smtClean="0"/>
          </a:p>
        </p:txBody>
      </p:sp>
      <p:sp>
        <p:nvSpPr>
          <p:cNvPr id="33797"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0" y="2362200"/>
            <a:ext cx="9144000" cy="868363"/>
          </a:xfrm>
        </p:spPr>
        <p:style>
          <a:lnRef idx="1">
            <a:schemeClr val="accent1"/>
          </a:lnRef>
          <a:fillRef idx="2">
            <a:schemeClr val="accent1"/>
          </a:fillRef>
          <a:effectRef idx="1">
            <a:schemeClr val="accent1"/>
          </a:effectRef>
          <a:fontRef idx="minor">
            <a:schemeClr val="dk1"/>
          </a:fontRef>
        </p:style>
        <p:txBody>
          <a:bodyPr/>
          <a:lstStyle/>
          <a:p>
            <a:pPr eaLnBrk="1" hangingPunct="1">
              <a:defRPr/>
            </a:pPr>
            <a:r>
              <a:rPr lang="en-US" dirty="0" smtClean="0"/>
              <a:t>4. Past </a:t>
            </a:r>
            <a:r>
              <a:rPr lang="en-US" dirty="0"/>
              <a:t>History</a:t>
            </a:r>
          </a:p>
        </p:txBody>
      </p:sp>
      <p:sp>
        <p:nvSpPr>
          <p:cNvPr id="57347" name="Rectangle 3"/>
          <p:cNvSpPr>
            <a:spLocks noGrp="1" noChangeArrowheads="1"/>
          </p:cNvSpPr>
          <p:nvPr>
            <p:ph type="body" idx="1"/>
          </p:nvPr>
        </p:nvSpPr>
        <p:spPr>
          <a:xfrm>
            <a:off x="457200" y="3429000"/>
            <a:ext cx="8229600" cy="2697163"/>
          </a:xfrm>
        </p:spPr>
        <p:txBody>
          <a:bodyPr>
            <a:normAutofit fontScale="85000" lnSpcReduction="20000"/>
          </a:bodyPr>
          <a:lstStyle/>
          <a:p>
            <a:pPr eaLnBrk="1" hangingPunct="1">
              <a:defRPr/>
            </a:pPr>
            <a:r>
              <a:rPr lang="en-US" dirty="0"/>
              <a:t>Allergies</a:t>
            </a:r>
          </a:p>
          <a:p>
            <a:pPr eaLnBrk="1" hangingPunct="1">
              <a:defRPr/>
            </a:pPr>
            <a:r>
              <a:rPr lang="en-US" dirty="0"/>
              <a:t>Childhood illness</a:t>
            </a:r>
          </a:p>
          <a:p>
            <a:pPr eaLnBrk="1" hangingPunct="1">
              <a:defRPr/>
            </a:pPr>
            <a:r>
              <a:rPr lang="en-US" dirty="0"/>
              <a:t>Trauma / hospitalizations</a:t>
            </a:r>
          </a:p>
          <a:p>
            <a:pPr eaLnBrk="1" hangingPunct="1">
              <a:defRPr/>
            </a:pPr>
            <a:r>
              <a:rPr lang="en-US" dirty="0"/>
              <a:t>Birth </a:t>
            </a:r>
            <a:r>
              <a:rPr lang="en-US" dirty="0" smtClean="0"/>
              <a:t>history, pregnancy and delivery </a:t>
            </a:r>
            <a:endParaRPr lang="en-US" dirty="0"/>
          </a:p>
          <a:p>
            <a:pPr eaLnBrk="1" hangingPunct="1">
              <a:defRPr/>
            </a:pPr>
            <a:r>
              <a:rPr lang="en-US" dirty="0"/>
              <a:t>Did baby go home with mom / special care nursery</a:t>
            </a:r>
          </a:p>
          <a:p>
            <a:pPr eaLnBrk="1" hangingPunct="1">
              <a:defRPr/>
            </a:pPr>
            <a:r>
              <a:rPr lang="en-US" dirty="0"/>
              <a:t>Genetics: anything in the family</a:t>
            </a:r>
          </a:p>
          <a:p>
            <a:pPr eaLnBrk="1" hangingPunct="1">
              <a:buFont typeface="Wingdings" pitchFamily="2" charset="2"/>
              <a:buNone/>
              <a:defRPr/>
            </a:pPr>
            <a:endParaRPr lang="en-US" dirty="0"/>
          </a:p>
        </p:txBody>
      </p:sp>
      <p:sp>
        <p:nvSpPr>
          <p:cNvPr id="4" name="Rectangle 2"/>
          <p:cNvSpPr txBox="1">
            <a:spLocks noChangeArrowheads="1"/>
          </p:cNvSpPr>
          <p:nvPr/>
        </p:nvSpPr>
        <p:spPr>
          <a:xfrm>
            <a:off x="0" y="304800"/>
            <a:ext cx="9144000" cy="868363"/>
          </a:xfrm>
          <a:prstGeom prst="rect">
            <a:avLst/>
          </a:prstGeom>
        </p:spPr>
        <p:style>
          <a:lnRef idx="1">
            <a:schemeClr val="accent1"/>
          </a:lnRef>
          <a:fillRef idx="2">
            <a:schemeClr val="accent1"/>
          </a:fillRef>
          <a:effectRef idx="1">
            <a:schemeClr val="accent1"/>
          </a:effectRef>
          <a:fontRef idx="minor">
            <a:schemeClr val="dk1"/>
          </a:fontRef>
        </p:style>
        <p:txBody>
          <a:bodyPr anchor="ctr">
            <a:normAutofit/>
          </a:bodyPr>
          <a:lstStyle/>
          <a:p>
            <a:pPr algn="ctr" fontAlgn="auto">
              <a:spcAft>
                <a:spcPts val="0"/>
              </a:spcAft>
              <a:defRPr/>
            </a:pPr>
            <a:r>
              <a:rPr lang="en-US" sz="4400" dirty="0">
                <a:latin typeface="+mj-lt"/>
                <a:ea typeface="+mj-ea"/>
                <a:cs typeface="+mj-cs"/>
              </a:rPr>
              <a:t>3. History of present illness </a:t>
            </a:r>
          </a:p>
        </p:txBody>
      </p:sp>
      <p:sp>
        <p:nvSpPr>
          <p:cNvPr id="5" name="Rectangle 3"/>
          <p:cNvSpPr txBox="1">
            <a:spLocks noChangeArrowheads="1"/>
          </p:cNvSpPr>
          <p:nvPr/>
        </p:nvSpPr>
        <p:spPr>
          <a:xfrm>
            <a:off x="381000" y="1295400"/>
            <a:ext cx="8229600" cy="1066800"/>
          </a:xfrm>
          <a:prstGeom prst="rect">
            <a:avLst/>
          </a:prstGeom>
        </p:spPr>
        <p:txBody>
          <a:bodyPr>
            <a:normAutofit fontScale="92500" lnSpcReduction="10000"/>
          </a:bodyPr>
          <a:lstStyle/>
          <a:p>
            <a:pPr marL="342900" indent="-342900" fontAlgn="auto">
              <a:spcBef>
                <a:spcPct val="20000"/>
              </a:spcBef>
              <a:spcAft>
                <a:spcPts val="0"/>
              </a:spcAft>
              <a:buFont typeface="Arial" pitchFamily="34" charset="0"/>
              <a:buChar char="•"/>
              <a:defRPr/>
            </a:pPr>
            <a:r>
              <a:rPr lang="en-US" sz="3200" dirty="0">
                <a:latin typeface="+mn-lt"/>
                <a:cs typeface="+mn-cs"/>
              </a:rPr>
              <a:t>To obtain all </a:t>
            </a:r>
            <a:r>
              <a:rPr lang="en-US" sz="3200" dirty="0" err="1">
                <a:latin typeface="+mn-lt"/>
                <a:cs typeface="+mn-cs"/>
              </a:rPr>
              <a:t>detials</a:t>
            </a:r>
            <a:r>
              <a:rPr lang="en-US" sz="3200" dirty="0">
                <a:latin typeface="+mn-lt"/>
                <a:cs typeface="+mn-cs"/>
              </a:rPr>
              <a:t> related to chief complaint </a:t>
            </a:r>
          </a:p>
          <a:p>
            <a:pPr marL="342900" indent="-342900" fontAlgn="auto">
              <a:spcBef>
                <a:spcPct val="20000"/>
              </a:spcBef>
              <a:spcAft>
                <a:spcPts val="0"/>
              </a:spcAft>
              <a:buFont typeface="Arial" pitchFamily="34" charset="0"/>
              <a:buChar char="•"/>
              <a:defRPr/>
            </a:pPr>
            <a:r>
              <a:rPr lang="en-US" sz="3200" dirty="0">
                <a:latin typeface="+mn-lt"/>
                <a:cs typeface="+mn-cs"/>
              </a:rPr>
              <a:t>Seven attributes </a:t>
            </a:r>
          </a:p>
          <a:p>
            <a:pPr marL="342900" indent="-342900" fontAlgn="auto">
              <a:spcBef>
                <a:spcPct val="20000"/>
              </a:spcBef>
              <a:spcAft>
                <a:spcPts val="0"/>
              </a:spcAft>
              <a:buFont typeface="Arial" pitchFamily="34" charset="0"/>
              <a:buChar char="•"/>
              <a:defRPr/>
            </a:pPr>
            <a:endParaRPr lang="en-US" sz="3200" dirty="0">
              <a:latin typeface="+mn-lt"/>
              <a:cs typeface="+mn-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4638"/>
            <a:ext cx="8229600" cy="639762"/>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US" b="1" dirty="0" smtClean="0">
                <a:solidFill>
                  <a:srgbClr val="FF0000"/>
                </a:solidFill>
              </a:rPr>
              <a:t>Mouth and Throat</a:t>
            </a:r>
            <a:endParaRPr lang="en-GB" b="1" dirty="0" smtClean="0">
              <a:solidFill>
                <a:srgbClr val="FF0000"/>
              </a:solidFill>
            </a:endParaRPr>
          </a:p>
        </p:txBody>
      </p:sp>
      <p:sp>
        <p:nvSpPr>
          <p:cNvPr id="34819" name="Rectangle 3"/>
          <p:cNvSpPr>
            <a:spLocks noGrp="1" noChangeArrowheads="1"/>
          </p:cNvSpPr>
          <p:nvPr>
            <p:ph type="body" idx="1"/>
          </p:nvPr>
        </p:nvSpPr>
        <p:spPr>
          <a:ln>
            <a:solidFill>
              <a:schemeClr val="tx1"/>
            </a:solidFill>
          </a:ln>
        </p:spPr>
        <p:txBody>
          <a:bodyPr/>
          <a:lstStyle/>
          <a:p>
            <a:pPr eaLnBrk="1" hangingPunct="1">
              <a:buFontTx/>
              <a:buNone/>
            </a:pPr>
            <a:r>
              <a:rPr lang="en-US" sz="2800" b="1" dirty="0" smtClean="0"/>
              <a:t>Expected findings:</a:t>
            </a:r>
            <a:endParaRPr lang="en-GB" sz="2800" dirty="0" smtClean="0"/>
          </a:p>
          <a:p>
            <a:pPr eaLnBrk="1" hangingPunct="1">
              <a:buFontTx/>
              <a:buBlip>
                <a:blip r:embed="rId2"/>
              </a:buBlip>
            </a:pPr>
            <a:r>
              <a:rPr lang="en-US" sz="2800" dirty="0" smtClean="0"/>
              <a:t>Uvula midline</a:t>
            </a:r>
          </a:p>
          <a:p>
            <a:pPr eaLnBrk="1" hangingPunct="1">
              <a:buFontTx/>
              <a:buBlip>
                <a:blip r:embed="rId2"/>
              </a:buBlip>
            </a:pPr>
            <a:r>
              <a:rPr lang="en-US" sz="2800" dirty="0" smtClean="0"/>
              <a:t>Minimal or absent salivation</a:t>
            </a:r>
          </a:p>
          <a:p>
            <a:pPr eaLnBrk="1" hangingPunct="1">
              <a:buFontTx/>
              <a:buBlip>
                <a:blip r:embed="rId2"/>
              </a:buBlip>
            </a:pPr>
            <a:r>
              <a:rPr lang="en-US" sz="2800" dirty="0" smtClean="0"/>
              <a:t>Tongue moves freely and does not protrude</a:t>
            </a:r>
          </a:p>
          <a:p>
            <a:pPr eaLnBrk="1" hangingPunct="1">
              <a:buFontTx/>
              <a:buBlip>
                <a:blip r:embed="rId2"/>
              </a:buBlip>
            </a:pPr>
            <a:r>
              <a:rPr lang="en-US" sz="2800" dirty="0" smtClean="0"/>
              <a:t>Well developed fat pads bilateral cheeks</a:t>
            </a:r>
            <a:endParaRPr lang="en-GB" sz="2800" dirty="0" smtClean="0"/>
          </a:p>
          <a:p>
            <a:pPr eaLnBrk="1" hangingPunct="1">
              <a:buFontTx/>
              <a:buBlip>
                <a:blip r:embed="rId2"/>
              </a:buBlip>
            </a:pPr>
            <a:r>
              <a:rPr lang="en-US" sz="2800" dirty="0" smtClean="0"/>
              <a:t>Sucking reflex</a:t>
            </a:r>
          </a:p>
          <a:p>
            <a:pPr eaLnBrk="1" hangingPunct="1">
              <a:buFontTx/>
              <a:buBlip>
                <a:blip r:embed="rId2"/>
              </a:buBlip>
            </a:pPr>
            <a:r>
              <a:rPr lang="en-US" sz="2800" dirty="0" smtClean="0"/>
              <a:t>Rooting reflex</a:t>
            </a:r>
          </a:p>
          <a:p>
            <a:pPr eaLnBrk="1" hangingPunct="1">
              <a:buFontTx/>
              <a:buBlip>
                <a:blip r:embed="rId2"/>
              </a:buBlip>
            </a:pPr>
            <a:r>
              <a:rPr lang="en-US" sz="2800" dirty="0" smtClean="0"/>
              <a:t>Gag reflex</a:t>
            </a:r>
          </a:p>
          <a:p>
            <a:pPr eaLnBrk="1" hangingPunct="1"/>
            <a:endParaRPr lang="en-GB" sz="2800" dirty="0" smtClean="0"/>
          </a:p>
        </p:txBody>
      </p:sp>
      <p:sp>
        <p:nvSpPr>
          <p:cNvPr id="34820" name="Slide Number Placeholder 3"/>
          <p:cNvSpPr>
            <a:spLocks noGrp="1"/>
          </p:cNvSpPr>
          <p:nvPr>
            <p:ph type="sldNum" sz="quarter" idx="12"/>
          </p:nvPr>
        </p:nvSpPr>
        <p:spPr>
          <a:noFill/>
        </p:spPr>
        <p:txBody>
          <a:bodyPr/>
          <a:lstStyle/>
          <a:p>
            <a:fld id="{973784D7-05C4-4001-9A21-7B9EDCD4CAA1}" type="slidenum">
              <a:rPr lang="en-GB" smtClean="0"/>
              <a:pPr/>
              <a:t>50</a:t>
            </a:fld>
            <a:endParaRPr lang="en-GB" smtClean="0"/>
          </a:p>
        </p:txBody>
      </p:sp>
      <p:sp>
        <p:nvSpPr>
          <p:cNvPr id="3482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792162"/>
          </a:xfrm>
        </p:spPr>
        <p:style>
          <a:lnRef idx="1">
            <a:schemeClr val="accent1"/>
          </a:lnRef>
          <a:fillRef idx="3">
            <a:schemeClr val="accent1"/>
          </a:fillRef>
          <a:effectRef idx="2">
            <a:schemeClr val="accent1"/>
          </a:effectRef>
          <a:fontRef idx="minor">
            <a:schemeClr val="lt1"/>
          </a:fontRef>
        </p:style>
        <p:txBody>
          <a:bodyPr/>
          <a:lstStyle/>
          <a:p>
            <a:pPr eaLnBrk="1" hangingPunct="1"/>
            <a:r>
              <a:rPr lang="en-US" b="1" dirty="0" smtClean="0"/>
              <a:t>Mouth and Throat</a:t>
            </a:r>
            <a:endParaRPr lang="en-GB" b="1" dirty="0" smtClean="0"/>
          </a:p>
        </p:txBody>
      </p:sp>
      <p:sp>
        <p:nvSpPr>
          <p:cNvPr id="35843" name="Rectangle 3"/>
          <p:cNvSpPr>
            <a:spLocks noGrp="1" noChangeArrowheads="1"/>
          </p:cNvSpPr>
          <p:nvPr>
            <p:ph type="body" idx="1"/>
          </p:nvPr>
        </p:nvSpPr>
        <p:spPr>
          <a:ln>
            <a:solidFill>
              <a:schemeClr val="tx1"/>
            </a:solidFill>
          </a:ln>
        </p:spPr>
        <p:txBody>
          <a:bodyPr/>
          <a:lstStyle/>
          <a:p>
            <a:pPr eaLnBrk="1" hangingPunct="1"/>
            <a:r>
              <a:rPr lang="en-US" b="1" dirty="0" smtClean="0"/>
              <a:t>Mucosa moist.</a:t>
            </a:r>
            <a:r>
              <a:rPr lang="en-US" dirty="0" smtClean="0"/>
              <a:t> Shortly after birth may visualize sucking calluses on central portions of lips.</a:t>
            </a:r>
            <a:endParaRPr lang="en-US" b="1" dirty="0" smtClean="0"/>
          </a:p>
          <a:p>
            <a:pPr eaLnBrk="1" hangingPunct="1"/>
            <a:r>
              <a:rPr lang="en-US" b="1" dirty="0" smtClean="0"/>
              <a:t>Palate</a:t>
            </a:r>
            <a:r>
              <a:rPr lang="en-US" dirty="0" smtClean="0"/>
              <a:t> high arched: </a:t>
            </a:r>
          </a:p>
          <a:p>
            <a:pPr eaLnBrk="1" hangingPunct="1"/>
            <a:r>
              <a:rPr lang="en-US" i="1" dirty="0" smtClean="0">
                <a:solidFill>
                  <a:srgbClr val="000099"/>
                </a:solidFill>
              </a:rPr>
              <a:t>Cleft lip or cleft palate</a:t>
            </a:r>
            <a:endParaRPr lang="en-GB" i="1" dirty="0" smtClean="0">
              <a:solidFill>
                <a:srgbClr val="000099"/>
              </a:solidFill>
            </a:endParaRPr>
          </a:p>
          <a:p>
            <a:pPr eaLnBrk="1" hangingPunct="1"/>
            <a:endParaRPr lang="en-US" b="1" dirty="0" smtClean="0"/>
          </a:p>
          <a:p>
            <a:pPr eaLnBrk="1" hangingPunct="1"/>
            <a:r>
              <a:rPr lang="en-US" b="1" dirty="0" smtClean="0"/>
              <a:t>Common variations:</a:t>
            </a:r>
            <a:endParaRPr lang="en-GB" dirty="0" smtClean="0"/>
          </a:p>
          <a:p>
            <a:pPr eaLnBrk="1" hangingPunct="1"/>
            <a:r>
              <a:rPr lang="en-US" b="1" dirty="0" smtClean="0"/>
              <a:t>Epstein's pearls</a:t>
            </a:r>
            <a:r>
              <a:rPr lang="en-US" dirty="0" smtClean="0"/>
              <a:t> on ridges of gums</a:t>
            </a:r>
            <a:endParaRPr lang="en-GB" dirty="0" smtClean="0"/>
          </a:p>
          <a:p>
            <a:pPr eaLnBrk="1" hangingPunct="1"/>
            <a:endParaRPr lang="en-GB" dirty="0" smtClean="0"/>
          </a:p>
        </p:txBody>
      </p:sp>
      <p:pic>
        <p:nvPicPr>
          <p:cNvPr id="35844" name="Picture 4" descr="Mucosa moist"/>
          <p:cNvPicPr>
            <a:picLocks noChangeAspect="1" noChangeArrowheads="1"/>
          </p:cNvPicPr>
          <p:nvPr/>
        </p:nvPicPr>
        <p:blipFill>
          <a:blip r:embed="rId2" cstate="print"/>
          <a:srcRect/>
          <a:stretch>
            <a:fillRect/>
          </a:stretch>
        </p:blipFill>
        <p:spPr bwMode="auto">
          <a:xfrm>
            <a:off x="6858000" y="2514600"/>
            <a:ext cx="2076450" cy="1362075"/>
          </a:xfrm>
          <a:prstGeom prst="rect">
            <a:avLst/>
          </a:prstGeom>
          <a:noFill/>
          <a:ln w="9525">
            <a:noFill/>
            <a:miter lim="800000"/>
            <a:headEnd/>
            <a:tailEnd/>
          </a:ln>
        </p:spPr>
      </p:pic>
      <p:pic>
        <p:nvPicPr>
          <p:cNvPr id="35845" name="Picture 5" descr="Palate high arched"/>
          <p:cNvPicPr>
            <a:picLocks noChangeAspect="1" noChangeArrowheads="1"/>
          </p:cNvPicPr>
          <p:nvPr/>
        </p:nvPicPr>
        <p:blipFill>
          <a:blip r:embed="rId3" cstate="print"/>
          <a:srcRect/>
          <a:stretch>
            <a:fillRect/>
          </a:stretch>
        </p:blipFill>
        <p:spPr bwMode="auto">
          <a:xfrm>
            <a:off x="7162800" y="3962400"/>
            <a:ext cx="1981200" cy="1698625"/>
          </a:xfrm>
          <a:prstGeom prst="rect">
            <a:avLst/>
          </a:prstGeom>
          <a:noFill/>
          <a:ln w="9525">
            <a:noFill/>
            <a:miter lim="800000"/>
            <a:headEnd/>
            <a:tailEnd/>
          </a:ln>
        </p:spPr>
      </p:pic>
      <p:sp>
        <p:nvSpPr>
          <p:cNvPr id="35846" name="Slide Number Placeholder 5"/>
          <p:cNvSpPr>
            <a:spLocks noGrp="1"/>
          </p:cNvSpPr>
          <p:nvPr>
            <p:ph type="sldNum" sz="quarter" idx="12"/>
          </p:nvPr>
        </p:nvSpPr>
        <p:spPr>
          <a:noFill/>
        </p:spPr>
        <p:txBody>
          <a:bodyPr/>
          <a:lstStyle/>
          <a:p>
            <a:fld id="{F022768E-B52E-49D0-9430-40B84624130B}" type="slidenum">
              <a:rPr lang="en-GB" smtClean="0"/>
              <a:pPr/>
              <a:t>51</a:t>
            </a:fld>
            <a:endParaRPr lang="en-GB" smtClean="0"/>
          </a:p>
        </p:txBody>
      </p:sp>
      <p:sp>
        <p:nvSpPr>
          <p:cNvPr id="35847" name="Date Placeholder 6"/>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868362"/>
          </a:xfrm>
        </p:spPr>
        <p:style>
          <a:lnRef idx="1">
            <a:schemeClr val="accent1"/>
          </a:lnRef>
          <a:fillRef idx="3">
            <a:schemeClr val="accent1"/>
          </a:fillRef>
          <a:effectRef idx="2">
            <a:schemeClr val="accent1"/>
          </a:effectRef>
          <a:fontRef idx="minor">
            <a:schemeClr val="lt1"/>
          </a:fontRef>
        </p:style>
        <p:txBody>
          <a:bodyPr/>
          <a:lstStyle/>
          <a:p>
            <a:pPr eaLnBrk="1" hangingPunct="1"/>
            <a:r>
              <a:rPr lang="en-US" b="1" dirty="0" smtClean="0"/>
              <a:t>Common variations:</a:t>
            </a:r>
            <a:endParaRPr lang="en-GB" b="1" dirty="0" smtClean="0"/>
          </a:p>
        </p:txBody>
      </p:sp>
      <p:sp>
        <p:nvSpPr>
          <p:cNvPr id="36867" name="Rectangle 3"/>
          <p:cNvSpPr>
            <a:spLocks noGrp="1" noChangeArrowheads="1"/>
          </p:cNvSpPr>
          <p:nvPr>
            <p:ph type="body" idx="1"/>
          </p:nvPr>
        </p:nvSpPr>
        <p:spPr>
          <a:xfrm>
            <a:off x="457200" y="1600200"/>
            <a:ext cx="5410200" cy="4525963"/>
          </a:xfrm>
          <a:ln>
            <a:solidFill>
              <a:schemeClr val="tx1"/>
            </a:solidFill>
          </a:ln>
        </p:spPr>
        <p:txBody>
          <a:bodyPr/>
          <a:lstStyle/>
          <a:p>
            <a:pPr eaLnBrk="1" hangingPunct="1">
              <a:buFontTx/>
              <a:buNone/>
            </a:pPr>
            <a:endParaRPr lang="en-GB" sz="2800" dirty="0" smtClean="0"/>
          </a:p>
          <a:p>
            <a:pPr eaLnBrk="1" hangingPunct="1"/>
            <a:r>
              <a:rPr lang="en-US" sz="2800" b="1" dirty="0" smtClean="0"/>
              <a:t>Epstein's pearls</a:t>
            </a:r>
            <a:r>
              <a:rPr lang="en-US" sz="2800" dirty="0" smtClean="0"/>
              <a:t> on ridges of gums, small, white.</a:t>
            </a:r>
          </a:p>
          <a:p>
            <a:pPr eaLnBrk="1" hangingPunct="1"/>
            <a:r>
              <a:rPr lang="en-US" sz="2800" dirty="0" smtClean="0"/>
              <a:t>Lingual </a:t>
            </a:r>
            <a:r>
              <a:rPr lang="en-US" sz="2800" dirty="0" err="1" smtClean="0"/>
              <a:t>frenulum</a:t>
            </a:r>
            <a:r>
              <a:rPr lang="en-US" sz="2800" dirty="0" smtClean="0"/>
              <a:t>: tight.</a:t>
            </a:r>
          </a:p>
          <a:p>
            <a:pPr eaLnBrk="1" hangingPunct="1"/>
            <a:r>
              <a:rPr lang="en-US" sz="2800" dirty="0" err="1" smtClean="0"/>
              <a:t>Frenuloplasty</a:t>
            </a:r>
            <a:endParaRPr lang="en-US" sz="2800" dirty="0" smtClean="0"/>
          </a:p>
          <a:p>
            <a:pPr eaLnBrk="1" hangingPunct="1"/>
            <a:r>
              <a:rPr lang="en-US" sz="2800" dirty="0" smtClean="0"/>
              <a:t>Uvula can be inspected when open mouth.</a:t>
            </a:r>
          </a:p>
          <a:p>
            <a:pPr eaLnBrk="1" hangingPunct="1">
              <a:buFontTx/>
              <a:buNone/>
            </a:pPr>
            <a:r>
              <a:rPr lang="en-US" sz="2800" dirty="0" smtClean="0"/>
              <a:t>   </a:t>
            </a:r>
          </a:p>
          <a:p>
            <a:pPr eaLnBrk="1" hangingPunct="1"/>
            <a:endParaRPr lang="en-GB" sz="2800" dirty="0" smtClean="0"/>
          </a:p>
          <a:p>
            <a:pPr eaLnBrk="1" hangingPunct="1"/>
            <a:endParaRPr lang="en-GB" sz="2800" dirty="0" smtClean="0"/>
          </a:p>
          <a:p>
            <a:pPr eaLnBrk="1" hangingPunct="1"/>
            <a:endParaRPr lang="en-GB" sz="2800" dirty="0" smtClean="0"/>
          </a:p>
        </p:txBody>
      </p:sp>
      <p:pic>
        <p:nvPicPr>
          <p:cNvPr id="36868" name="Picture 5" descr="Epsteins pearls"/>
          <p:cNvPicPr>
            <a:picLocks noChangeAspect="1" noChangeArrowheads="1"/>
          </p:cNvPicPr>
          <p:nvPr/>
        </p:nvPicPr>
        <p:blipFill>
          <a:blip r:embed="rId2" cstate="print"/>
          <a:srcRect/>
          <a:stretch>
            <a:fillRect/>
          </a:stretch>
        </p:blipFill>
        <p:spPr bwMode="auto">
          <a:xfrm>
            <a:off x="5791200" y="1371600"/>
            <a:ext cx="3352800" cy="3276600"/>
          </a:xfrm>
          <a:prstGeom prst="rect">
            <a:avLst/>
          </a:prstGeom>
          <a:noFill/>
          <a:ln w="9525">
            <a:noFill/>
            <a:miter lim="800000"/>
            <a:headEnd/>
            <a:tailEnd/>
          </a:ln>
        </p:spPr>
      </p:pic>
      <p:sp>
        <p:nvSpPr>
          <p:cNvPr id="36869" name="Slide Number Placeholder 4"/>
          <p:cNvSpPr>
            <a:spLocks noGrp="1"/>
          </p:cNvSpPr>
          <p:nvPr>
            <p:ph type="sldNum" sz="quarter" idx="12"/>
          </p:nvPr>
        </p:nvSpPr>
        <p:spPr>
          <a:noFill/>
        </p:spPr>
        <p:txBody>
          <a:bodyPr/>
          <a:lstStyle/>
          <a:p>
            <a:fld id="{618D0CA1-1249-49C8-B444-B65B8BCED897}" type="slidenum">
              <a:rPr lang="en-GB" smtClean="0"/>
              <a:pPr/>
              <a:t>52</a:t>
            </a:fld>
            <a:endParaRPr lang="en-GB" smtClean="0"/>
          </a:p>
        </p:txBody>
      </p:sp>
      <p:sp>
        <p:nvSpPr>
          <p:cNvPr id="36870"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229600" cy="868362"/>
          </a:xfrm>
        </p:spPr>
        <p:style>
          <a:lnRef idx="1">
            <a:schemeClr val="accent1"/>
          </a:lnRef>
          <a:fillRef idx="3">
            <a:schemeClr val="accent1"/>
          </a:fillRef>
          <a:effectRef idx="2">
            <a:schemeClr val="accent1"/>
          </a:effectRef>
          <a:fontRef idx="minor">
            <a:schemeClr val="lt1"/>
          </a:fontRef>
        </p:style>
        <p:txBody>
          <a:bodyPr/>
          <a:lstStyle/>
          <a:p>
            <a:pPr eaLnBrk="1" hangingPunct="1">
              <a:defRPr/>
            </a:pPr>
            <a:r>
              <a:rPr lang="en-US" b="1" dirty="0" smtClean="0"/>
              <a:t>Neck</a:t>
            </a:r>
            <a:endParaRPr lang="en-GB" b="1" dirty="0" smtClean="0"/>
          </a:p>
        </p:txBody>
      </p:sp>
      <p:sp>
        <p:nvSpPr>
          <p:cNvPr id="37891" name="Rectangle 3"/>
          <p:cNvSpPr>
            <a:spLocks noGrp="1" noChangeArrowheads="1"/>
          </p:cNvSpPr>
          <p:nvPr>
            <p:ph type="body" idx="1"/>
          </p:nvPr>
        </p:nvSpPr>
        <p:spPr>
          <a:xfrm>
            <a:off x="304800" y="1600200"/>
            <a:ext cx="8686800" cy="4525963"/>
          </a:xfrm>
          <a:ln>
            <a:solidFill>
              <a:schemeClr val="bg1"/>
            </a:solidFill>
          </a:ln>
        </p:spPr>
        <p:txBody>
          <a:bodyPr/>
          <a:lstStyle/>
          <a:p>
            <a:pPr eaLnBrk="1" hangingPunct="1">
              <a:buFontTx/>
              <a:buNone/>
            </a:pPr>
            <a:r>
              <a:rPr lang="en-US" b="1" dirty="0" smtClean="0"/>
              <a:t>Expected findings:</a:t>
            </a:r>
            <a:endParaRPr lang="en-GB" dirty="0" smtClean="0"/>
          </a:p>
          <a:p>
            <a:pPr eaLnBrk="1" hangingPunct="1">
              <a:buFontTx/>
              <a:buBlip>
                <a:blip r:embed="rId2"/>
              </a:buBlip>
            </a:pPr>
            <a:r>
              <a:rPr lang="en-US" dirty="0" smtClean="0"/>
              <a:t>Short and thick</a:t>
            </a:r>
          </a:p>
          <a:p>
            <a:pPr eaLnBrk="1" hangingPunct="1">
              <a:buFontTx/>
              <a:buBlip>
                <a:blip r:embed="rId2"/>
              </a:buBlip>
            </a:pPr>
            <a:r>
              <a:rPr lang="en-US" dirty="0" smtClean="0"/>
              <a:t>Turns easily side to side</a:t>
            </a:r>
          </a:p>
          <a:p>
            <a:pPr eaLnBrk="1" hangingPunct="1">
              <a:buFontTx/>
              <a:buBlip>
                <a:blip r:embed="rId2"/>
              </a:buBlip>
            </a:pPr>
            <a:r>
              <a:rPr lang="en-US" dirty="0" smtClean="0"/>
              <a:t>Clavicles intact</a:t>
            </a:r>
            <a:endParaRPr lang="en-GB" dirty="0" smtClean="0"/>
          </a:p>
          <a:p>
            <a:pPr eaLnBrk="1" hangingPunct="1">
              <a:buFontTx/>
              <a:buBlip>
                <a:blip r:embed="rId2"/>
              </a:buBlip>
            </a:pPr>
            <a:r>
              <a:rPr lang="en-US" dirty="0" smtClean="0"/>
              <a:t>Tonic neck reflex present</a:t>
            </a:r>
          </a:p>
          <a:p>
            <a:pPr eaLnBrk="1" hangingPunct="1">
              <a:buFontTx/>
              <a:buBlip>
                <a:blip r:embed="rId2"/>
              </a:buBlip>
            </a:pPr>
            <a:r>
              <a:rPr lang="en-US" dirty="0" smtClean="0"/>
              <a:t>Some head control</a:t>
            </a:r>
            <a:endParaRPr lang="en-GB" dirty="0" smtClean="0"/>
          </a:p>
          <a:p>
            <a:pPr eaLnBrk="1" hangingPunct="1"/>
            <a:endParaRPr lang="en-GB" dirty="0" smtClean="0"/>
          </a:p>
        </p:txBody>
      </p:sp>
      <p:sp>
        <p:nvSpPr>
          <p:cNvPr id="37892" name="Slide Number Placeholder 3"/>
          <p:cNvSpPr>
            <a:spLocks noGrp="1"/>
          </p:cNvSpPr>
          <p:nvPr>
            <p:ph type="sldNum" sz="quarter" idx="12"/>
          </p:nvPr>
        </p:nvSpPr>
        <p:spPr>
          <a:noFill/>
        </p:spPr>
        <p:txBody>
          <a:bodyPr/>
          <a:lstStyle/>
          <a:p>
            <a:fld id="{7B613094-7ABB-45C2-8023-0A02C1C44EA3}" type="slidenum">
              <a:rPr lang="en-GB" smtClean="0"/>
              <a:pPr/>
              <a:t>53</a:t>
            </a:fld>
            <a:endParaRPr lang="en-GB" smtClean="0"/>
          </a:p>
        </p:txBody>
      </p:sp>
      <p:sp>
        <p:nvSpPr>
          <p:cNvPr id="3789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8229600" cy="944562"/>
          </a:xfrm>
          <a:ln/>
        </p:spPr>
        <p:style>
          <a:lnRef idx="1">
            <a:schemeClr val="accent1"/>
          </a:lnRef>
          <a:fillRef idx="3">
            <a:schemeClr val="accent1"/>
          </a:fillRef>
          <a:effectRef idx="2">
            <a:schemeClr val="accent1"/>
          </a:effectRef>
          <a:fontRef idx="minor">
            <a:schemeClr val="lt1"/>
          </a:fontRef>
        </p:style>
        <p:txBody>
          <a:bodyPr/>
          <a:lstStyle/>
          <a:p>
            <a:pPr eaLnBrk="1" hangingPunct="1"/>
            <a:r>
              <a:rPr lang="en-US" b="1" dirty="0" smtClean="0"/>
              <a:t>Neck</a:t>
            </a:r>
            <a:endParaRPr lang="en-GB" b="1" dirty="0" smtClean="0"/>
          </a:p>
        </p:txBody>
      </p:sp>
      <p:sp>
        <p:nvSpPr>
          <p:cNvPr id="38915" name="Rectangle 3"/>
          <p:cNvSpPr>
            <a:spLocks noGrp="1" noChangeArrowheads="1"/>
          </p:cNvSpPr>
          <p:nvPr>
            <p:ph type="body" idx="1"/>
          </p:nvPr>
        </p:nvSpPr>
        <p:spPr>
          <a:ln>
            <a:solidFill>
              <a:schemeClr val="bg1"/>
            </a:solidFill>
          </a:ln>
        </p:spPr>
        <p:txBody>
          <a:bodyPr/>
          <a:lstStyle/>
          <a:p>
            <a:pPr eaLnBrk="1" hangingPunct="1">
              <a:lnSpc>
                <a:spcPct val="90000"/>
              </a:lnSpc>
              <a:buFontTx/>
              <a:buBlip>
                <a:blip r:embed="rId2"/>
              </a:buBlip>
            </a:pPr>
            <a:r>
              <a:rPr lang="en-GB" sz="2800" dirty="0" smtClean="0"/>
              <a:t>Range of motion.</a:t>
            </a:r>
          </a:p>
          <a:p>
            <a:pPr eaLnBrk="1" hangingPunct="1">
              <a:lnSpc>
                <a:spcPct val="90000"/>
              </a:lnSpc>
              <a:buFontTx/>
              <a:buBlip>
                <a:blip r:embed="rId2"/>
              </a:buBlip>
            </a:pPr>
            <a:r>
              <a:rPr lang="en-GB" sz="2800" dirty="0" smtClean="0"/>
              <a:t>Shape.</a:t>
            </a:r>
          </a:p>
          <a:p>
            <a:pPr eaLnBrk="1" hangingPunct="1">
              <a:lnSpc>
                <a:spcPct val="90000"/>
              </a:lnSpc>
              <a:buFontTx/>
              <a:buBlip>
                <a:blip r:embed="rId2"/>
              </a:buBlip>
            </a:pPr>
            <a:r>
              <a:rPr lang="en-GB" sz="2800" dirty="0" smtClean="0"/>
              <a:t>Abnormal mass.</a:t>
            </a:r>
          </a:p>
          <a:p>
            <a:pPr eaLnBrk="1" hangingPunct="1">
              <a:lnSpc>
                <a:spcPct val="90000"/>
              </a:lnSpc>
              <a:buFontTx/>
              <a:buBlip>
                <a:blip r:embed="rId2"/>
              </a:buBlip>
            </a:pPr>
            <a:r>
              <a:rPr lang="en-GB" sz="2800" dirty="0" smtClean="0"/>
              <a:t>Palpate clavicle for fracture</a:t>
            </a:r>
          </a:p>
          <a:p>
            <a:pPr eaLnBrk="1" hangingPunct="1">
              <a:lnSpc>
                <a:spcPct val="90000"/>
              </a:lnSpc>
              <a:buFontTx/>
              <a:buBlip>
                <a:blip r:embed="rId2"/>
              </a:buBlip>
            </a:pPr>
            <a:r>
              <a:rPr lang="en-US" sz="2800" i="1" dirty="0" smtClean="0">
                <a:solidFill>
                  <a:srgbClr val="000099"/>
                </a:solidFill>
              </a:rPr>
              <a:t>Palpable </a:t>
            </a:r>
            <a:r>
              <a:rPr lang="en-US" sz="2800" i="1" dirty="0" err="1" smtClean="0">
                <a:solidFill>
                  <a:srgbClr val="000099"/>
                </a:solidFill>
              </a:rPr>
              <a:t>crepitus</a:t>
            </a:r>
            <a:r>
              <a:rPr lang="en-US" sz="2800" i="1" dirty="0" smtClean="0">
                <a:solidFill>
                  <a:srgbClr val="000099"/>
                </a:solidFill>
              </a:rPr>
              <a:t>, movement with palpation of clavicle</a:t>
            </a:r>
            <a:r>
              <a:rPr lang="en-GB" sz="2800" i="1" dirty="0" smtClean="0">
                <a:solidFill>
                  <a:srgbClr val="000099"/>
                </a:solidFill>
              </a:rPr>
              <a:t> </a:t>
            </a:r>
          </a:p>
          <a:p>
            <a:pPr eaLnBrk="1" hangingPunct="1">
              <a:lnSpc>
                <a:spcPct val="90000"/>
              </a:lnSpc>
              <a:buFontTx/>
              <a:buBlip>
                <a:blip r:embed="rId2"/>
              </a:buBlip>
            </a:pPr>
            <a:r>
              <a:rPr lang="en-US" sz="2800" i="1" dirty="0" err="1" smtClean="0"/>
              <a:t>Torticollis</a:t>
            </a:r>
            <a:r>
              <a:rPr lang="en-US" sz="2800" i="1" dirty="0" smtClean="0"/>
              <a:t>-stiff neck:  </a:t>
            </a:r>
            <a:r>
              <a:rPr lang="en-US" sz="2800" dirty="0" smtClean="0"/>
              <a:t>difficulty in holding head straight.</a:t>
            </a:r>
            <a:endParaRPr lang="en-US" sz="2800" i="1" dirty="0" smtClean="0"/>
          </a:p>
        </p:txBody>
      </p:sp>
      <p:sp>
        <p:nvSpPr>
          <p:cNvPr id="38916" name="Slide Number Placeholder 3"/>
          <p:cNvSpPr>
            <a:spLocks noGrp="1"/>
          </p:cNvSpPr>
          <p:nvPr>
            <p:ph type="sldNum" sz="quarter" idx="12"/>
          </p:nvPr>
        </p:nvSpPr>
        <p:spPr>
          <a:noFill/>
        </p:spPr>
        <p:txBody>
          <a:bodyPr/>
          <a:lstStyle/>
          <a:p>
            <a:fld id="{A68F7348-D269-461C-8502-BA8893367BBF}" type="slidenum">
              <a:rPr lang="en-GB" smtClean="0"/>
              <a:pPr/>
              <a:t>54</a:t>
            </a:fld>
            <a:endParaRPr lang="en-GB" smtClean="0"/>
          </a:p>
        </p:txBody>
      </p:sp>
      <p:sp>
        <p:nvSpPr>
          <p:cNvPr id="38917"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28600"/>
            <a:ext cx="8229600" cy="990600"/>
          </a:xfrm>
          <a:solidFill>
            <a:srgbClr val="F6A8DC"/>
          </a:solidFill>
        </p:spPr>
        <p:txBody>
          <a:bodyPr/>
          <a:lstStyle/>
          <a:p>
            <a:pPr eaLnBrk="1" hangingPunct="1"/>
            <a:r>
              <a:rPr lang="en-GB" smtClean="0">
                <a:solidFill>
                  <a:schemeClr val="bg1"/>
                </a:solidFill>
              </a:rPr>
              <a:t>Chest</a:t>
            </a:r>
            <a:r>
              <a:rPr lang="en-GB" smtClean="0"/>
              <a:t> </a:t>
            </a:r>
          </a:p>
        </p:txBody>
      </p:sp>
      <p:sp>
        <p:nvSpPr>
          <p:cNvPr id="39939" name="Rectangle 3"/>
          <p:cNvSpPr>
            <a:spLocks noGrp="1" noChangeArrowheads="1"/>
          </p:cNvSpPr>
          <p:nvPr>
            <p:ph type="body" idx="1"/>
          </p:nvPr>
        </p:nvSpPr>
        <p:spPr>
          <a:ln>
            <a:solidFill>
              <a:srgbClr val="F6A8DC"/>
            </a:solidFill>
          </a:ln>
        </p:spPr>
        <p:txBody>
          <a:bodyPr/>
          <a:lstStyle/>
          <a:p>
            <a:pPr eaLnBrk="1" hangingPunct="1">
              <a:buFontTx/>
              <a:buBlip>
                <a:blip r:embed="rId2"/>
              </a:buBlip>
            </a:pPr>
            <a:r>
              <a:rPr lang="en-US" b="1" dirty="0" smtClean="0"/>
              <a:t>Expected findings:</a:t>
            </a:r>
            <a:endParaRPr lang="en-GB" dirty="0" smtClean="0"/>
          </a:p>
          <a:p>
            <a:pPr eaLnBrk="1" hangingPunct="1">
              <a:buFontTx/>
              <a:buBlip>
                <a:blip r:embed="rId2"/>
              </a:buBlip>
            </a:pPr>
            <a:r>
              <a:rPr lang="en-US" dirty="0" smtClean="0"/>
              <a:t>Protruded </a:t>
            </a:r>
            <a:r>
              <a:rPr lang="en-US" dirty="0" err="1" smtClean="0"/>
              <a:t>xiphoid</a:t>
            </a:r>
            <a:r>
              <a:rPr lang="en-US" dirty="0" smtClean="0"/>
              <a:t> process.</a:t>
            </a:r>
          </a:p>
          <a:p>
            <a:pPr eaLnBrk="1" hangingPunct="1">
              <a:buFontTx/>
              <a:buBlip>
                <a:blip r:embed="rId2"/>
              </a:buBlip>
            </a:pPr>
            <a:r>
              <a:rPr lang="en-US" dirty="0" smtClean="0"/>
              <a:t>Shape is circular: Equal </a:t>
            </a:r>
            <a:r>
              <a:rPr lang="en-US" dirty="0" err="1" smtClean="0"/>
              <a:t>anteroposterior</a:t>
            </a:r>
            <a:r>
              <a:rPr lang="en-US" dirty="0" smtClean="0"/>
              <a:t> and lateral diameter.</a:t>
            </a:r>
          </a:p>
          <a:p>
            <a:pPr eaLnBrk="1" hangingPunct="1">
              <a:buFontTx/>
              <a:buBlip>
                <a:blip r:embed="rId2"/>
              </a:buBlip>
            </a:pPr>
            <a:r>
              <a:rPr lang="en-US" dirty="0" smtClean="0"/>
              <a:t>Ribs are very flexible and slight </a:t>
            </a:r>
            <a:r>
              <a:rPr lang="en-US" dirty="0" err="1" smtClean="0"/>
              <a:t>intercostal</a:t>
            </a:r>
            <a:r>
              <a:rPr lang="en-US" dirty="0" smtClean="0"/>
              <a:t> retraction </a:t>
            </a:r>
            <a:endParaRPr lang="en-GB" dirty="0" smtClean="0"/>
          </a:p>
          <a:p>
            <a:pPr eaLnBrk="1" hangingPunct="1">
              <a:buFontTx/>
              <a:buBlip>
                <a:blip r:embed="rId2"/>
              </a:buBlip>
            </a:pPr>
            <a:r>
              <a:rPr lang="en-US" dirty="0" smtClean="0"/>
              <a:t>Bilateral synchronous chest movement</a:t>
            </a:r>
          </a:p>
          <a:p>
            <a:pPr eaLnBrk="1" hangingPunct="1"/>
            <a:endParaRPr lang="en-GB" dirty="0" smtClean="0"/>
          </a:p>
        </p:txBody>
      </p:sp>
      <p:sp>
        <p:nvSpPr>
          <p:cNvPr id="39940" name="Slide Number Placeholder 3"/>
          <p:cNvSpPr>
            <a:spLocks noGrp="1"/>
          </p:cNvSpPr>
          <p:nvPr>
            <p:ph type="sldNum" sz="quarter" idx="12"/>
          </p:nvPr>
        </p:nvSpPr>
        <p:spPr>
          <a:noFill/>
        </p:spPr>
        <p:txBody>
          <a:bodyPr/>
          <a:lstStyle/>
          <a:p>
            <a:fld id="{9DAF508A-9AB4-47A2-B24A-0BB3ED4BFBBD}" type="slidenum">
              <a:rPr lang="en-GB" smtClean="0"/>
              <a:pPr/>
              <a:t>55</a:t>
            </a:fld>
            <a:endParaRPr lang="en-GB" smtClean="0"/>
          </a:p>
        </p:txBody>
      </p:sp>
      <p:sp>
        <p:nvSpPr>
          <p:cNvPr id="3994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4638"/>
            <a:ext cx="8229600" cy="792162"/>
          </a:xfrm>
          <a:solidFill>
            <a:srgbClr val="F6A8DC"/>
          </a:solidFill>
        </p:spPr>
        <p:txBody>
          <a:bodyPr/>
          <a:lstStyle/>
          <a:p>
            <a:pPr eaLnBrk="1" hangingPunct="1"/>
            <a:r>
              <a:rPr lang="en-GB" smtClean="0"/>
              <a:t>Chest</a:t>
            </a:r>
          </a:p>
        </p:txBody>
      </p:sp>
      <p:sp>
        <p:nvSpPr>
          <p:cNvPr id="40963" name="Rectangle 3"/>
          <p:cNvSpPr>
            <a:spLocks noGrp="1" noChangeArrowheads="1"/>
          </p:cNvSpPr>
          <p:nvPr>
            <p:ph type="body" idx="1"/>
          </p:nvPr>
        </p:nvSpPr>
        <p:spPr>
          <a:ln>
            <a:solidFill>
              <a:srgbClr val="F6A8DC"/>
            </a:solidFill>
          </a:ln>
        </p:spPr>
        <p:txBody>
          <a:bodyPr/>
          <a:lstStyle/>
          <a:p>
            <a:pPr eaLnBrk="1" hangingPunct="1"/>
            <a:r>
              <a:rPr lang="en-GB" dirty="0" smtClean="0"/>
              <a:t>Breast: </a:t>
            </a:r>
          </a:p>
          <a:p>
            <a:pPr eaLnBrk="1" hangingPunct="1">
              <a:buFont typeface="Wingdings" pitchFamily="2" charset="2"/>
              <a:buChar char="Ø"/>
            </a:pPr>
            <a:r>
              <a:rPr lang="en-GB" dirty="0" smtClean="0"/>
              <a:t>Size, shape and nipple formation.</a:t>
            </a:r>
          </a:p>
          <a:p>
            <a:pPr eaLnBrk="1" hangingPunct="1">
              <a:buFont typeface="Wingdings" pitchFamily="2" charset="2"/>
              <a:buChar char="Ø"/>
            </a:pPr>
            <a:r>
              <a:rPr lang="en-GB" dirty="0" smtClean="0"/>
              <a:t>Location symmetry.</a:t>
            </a:r>
          </a:p>
          <a:p>
            <a:pPr eaLnBrk="1" hangingPunct="1">
              <a:buFont typeface="Wingdings" pitchFamily="2" charset="2"/>
              <a:buChar char="Ø"/>
            </a:pPr>
            <a:r>
              <a:rPr lang="en-GB" dirty="0" err="1" smtClean="0"/>
              <a:t>With’s</a:t>
            </a:r>
            <a:r>
              <a:rPr lang="en-GB" dirty="0" smtClean="0"/>
              <a:t> milk.</a:t>
            </a:r>
          </a:p>
          <a:p>
            <a:pPr eaLnBrk="1" hangingPunct="1">
              <a:buFontTx/>
              <a:buNone/>
            </a:pPr>
            <a:r>
              <a:rPr lang="en-GB" dirty="0" smtClean="0"/>
              <a:t> </a:t>
            </a:r>
          </a:p>
        </p:txBody>
      </p:sp>
      <p:sp>
        <p:nvSpPr>
          <p:cNvPr id="40964" name="Slide Number Placeholder 3"/>
          <p:cNvSpPr>
            <a:spLocks noGrp="1"/>
          </p:cNvSpPr>
          <p:nvPr>
            <p:ph type="sldNum" sz="quarter" idx="12"/>
          </p:nvPr>
        </p:nvSpPr>
        <p:spPr>
          <a:noFill/>
        </p:spPr>
        <p:txBody>
          <a:bodyPr/>
          <a:lstStyle/>
          <a:p>
            <a:fld id="{C27DF6DA-1DF8-4DA5-87D3-168AF23F2967}" type="slidenum">
              <a:rPr lang="en-GB" smtClean="0"/>
              <a:pPr/>
              <a:t>56</a:t>
            </a:fld>
            <a:endParaRPr lang="en-GB" smtClean="0"/>
          </a:p>
        </p:txBody>
      </p:sp>
      <p:sp>
        <p:nvSpPr>
          <p:cNvPr id="4096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274638"/>
            <a:ext cx="8229600" cy="868362"/>
          </a:xfrm>
          <a:solidFill>
            <a:srgbClr val="F6A8DC"/>
          </a:solidFill>
        </p:spPr>
        <p:txBody>
          <a:bodyPr/>
          <a:lstStyle/>
          <a:p>
            <a:pPr eaLnBrk="1" hangingPunct="1"/>
            <a:r>
              <a:rPr lang="en-GB" dirty="0" smtClean="0"/>
              <a:t>Breast </a:t>
            </a:r>
          </a:p>
        </p:txBody>
      </p:sp>
      <p:sp>
        <p:nvSpPr>
          <p:cNvPr id="41987" name="Rectangle 3"/>
          <p:cNvSpPr>
            <a:spLocks noGrp="1" noChangeArrowheads="1"/>
          </p:cNvSpPr>
          <p:nvPr>
            <p:ph type="body" idx="1"/>
          </p:nvPr>
        </p:nvSpPr>
        <p:spPr/>
        <p:txBody>
          <a:bodyPr/>
          <a:lstStyle/>
          <a:p>
            <a:pPr eaLnBrk="1" hangingPunct="1">
              <a:lnSpc>
                <a:spcPct val="80000"/>
              </a:lnSpc>
              <a:buFontTx/>
              <a:buNone/>
            </a:pPr>
            <a:r>
              <a:rPr lang="en-US" sz="3600" b="1" i="1" dirty="0" smtClean="0">
                <a:latin typeface="Berylium" pitchFamily="2" charset="0"/>
              </a:rPr>
              <a:t>Signs of potential distress or deviations from expected findings:</a:t>
            </a:r>
            <a:endParaRPr lang="en-GB" sz="3600" i="1" dirty="0" smtClean="0">
              <a:latin typeface="Berylium" pitchFamily="2" charset="0"/>
            </a:endParaRPr>
          </a:p>
          <a:p>
            <a:pPr eaLnBrk="1" hangingPunct="1">
              <a:lnSpc>
                <a:spcPct val="80000"/>
              </a:lnSpc>
              <a:buFontTx/>
              <a:buBlip>
                <a:blip r:embed="rId2"/>
              </a:buBlip>
            </a:pPr>
            <a:r>
              <a:rPr lang="en-US" sz="2800" dirty="0" smtClean="0"/>
              <a:t>Asymmetrical chest movements</a:t>
            </a:r>
          </a:p>
          <a:p>
            <a:pPr eaLnBrk="1" hangingPunct="1">
              <a:lnSpc>
                <a:spcPct val="80000"/>
              </a:lnSpc>
              <a:buFontTx/>
              <a:buBlip>
                <a:blip r:embed="rId2"/>
              </a:buBlip>
            </a:pPr>
            <a:r>
              <a:rPr lang="en-US" sz="2800" dirty="0" smtClean="0"/>
              <a:t>Sternum depressed</a:t>
            </a:r>
          </a:p>
          <a:p>
            <a:pPr eaLnBrk="1" hangingPunct="1">
              <a:lnSpc>
                <a:spcPct val="80000"/>
              </a:lnSpc>
              <a:buFontTx/>
              <a:buBlip>
                <a:blip r:embed="rId2"/>
              </a:buBlip>
            </a:pPr>
            <a:r>
              <a:rPr lang="en-US" sz="2800" dirty="0" smtClean="0"/>
              <a:t>Marked retractions</a:t>
            </a:r>
          </a:p>
          <a:p>
            <a:pPr eaLnBrk="1" hangingPunct="1">
              <a:lnSpc>
                <a:spcPct val="80000"/>
              </a:lnSpc>
              <a:buFontTx/>
              <a:buBlip>
                <a:blip r:embed="rId2"/>
              </a:buBlip>
            </a:pPr>
            <a:r>
              <a:rPr lang="en-US" sz="2800" dirty="0" smtClean="0"/>
              <a:t>Absent breast tissue</a:t>
            </a:r>
            <a:endParaRPr lang="en-GB" sz="2800" dirty="0" smtClean="0"/>
          </a:p>
          <a:p>
            <a:pPr eaLnBrk="1" hangingPunct="1">
              <a:lnSpc>
                <a:spcPct val="80000"/>
              </a:lnSpc>
              <a:buFontTx/>
              <a:buBlip>
                <a:blip r:embed="rId2"/>
              </a:buBlip>
            </a:pPr>
            <a:r>
              <a:rPr lang="en-US" sz="2800" dirty="0" smtClean="0"/>
              <a:t>Flattened chest</a:t>
            </a:r>
          </a:p>
          <a:p>
            <a:pPr eaLnBrk="1" hangingPunct="1">
              <a:lnSpc>
                <a:spcPct val="80000"/>
              </a:lnSpc>
              <a:buFontTx/>
              <a:buBlip>
                <a:blip r:embed="rId2"/>
              </a:buBlip>
            </a:pPr>
            <a:r>
              <a:rPr lang="en-US" sz="2800" dirty="0" smtClean="0"/>
              <a:t>Nipples widely spaced</a:t>
            </a:r>
          </a:p>
          <a:p>
            <a:pPr eaLnBrk="1" hangingPunct="1">
              <a:lnSpc>
                <a:spcPct val="80000"/>
              </a:lnSpc>
              <a:buFontTx/>
              <a:buBlip>
                <a:blip r:embed="rId2"/>
              </a:buBlip>
            </a:pPr>
            <a:r>
              <a:rPr lang="en-US" sz="2800" dirty="0" smtClean="0"/>
              <a:t>Bowel sounds auscultated</a:t>
            </a:r>
            <a:endParaRPr lang="en-GB" sz="2800" dirty="0" smtClean="0"/>
          </a:p>
          <a:p>
            <a:pPr eaLnBrk="1" hangingPunct="1">
              <a:lnSpc>
                <a:spcPct val="80000"/>
              </a:lnSpc>
            </a:pPr>
            <a:endParaRPr lang="en-GB" sz="2800" dirty="0" smtClean="0"/>
          </a:p>
        </p:txBody>
      </p:sp>
      <p:sp>
        <p:nvSpPr>
          <p:cNvPr id="41988" name="Slide Number Placeholder 3"/>
          <p:cNvSpPr>
            <a:spLocks noGrp="1"/>
          </p:cNvSpPr>
          <p:nvPr>
            <p:ph type="sldNum" sz="quarter" idx="12"/>
          </p:nvPr>
        </p:nvSpPr>
        <p:spPr>
          <a:noFill/>
        </p:spPr>
        <p:txBody>
          <a:bodyPr/>
          <a:lstStyle/>
          <a:p>
            <a:fld id="{DBBFF068-B811-4546-9A10-1E068D43449E}" type="slidenum">
              <a:rPr lang="en-GB" smtClean="0"/>
              <a:pPr/>
              <a:t>57</a:t>
            </a:fld>
            <a:endParaRPr lang="en-GB" smtClean="0"/>
          </a:p>
        </p:txBody>
      </p:sp>
      <p:sp>
        <p:nvSpPr>
          <p:cNvPr id="41989"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74638"/>
            <a:ext cx="8229600" cy="792162"/>
          </a:xfrm>
          <a:solidFill>
            <a:srgbClr val="B3FCA2"/>
          </a:solidFill>
        </p:spPr>
        <p:txBody>
          <a:bodyPr/>
          <a:lstStyle/>
          <a:p>
            <a:pPr eaLnBrk="1" hangingPunct="1"/>
            <a:r>
              <a:rPr lang="en-GB" b="1" smtClean="0">
                <a:solidFill>
                  <a:schemeClr val="bg1"/>
                </a:solidFill>
              </a:rPr>
              <a:t>Lungs</a:t>
            </a:r>
            <a:r>
              <a:rPr lang="en-GB" smtClean="0"/>
              <a:t> </a:t>
            </a:r>
          </a:p>
        </p:txBody>
      </p:sp>
      <p:sp>
        <p:nvSpPr>
          <p:cNvPr id="43011" name="Rectangle 3"/>
          <p:cNvSpPr>
            <a:spLocks noGrp="1" noChangeArrowheads="1"/>
          </p:cNvSpPr>
          <p:nvPr>
            <p:ph type="body" idx="1"/>
          </p:nvPr>
        </p:nvSpPr>
        <p:spPr>
          <a:ln>
            <a:solidFill>
              <a:schemeClr val="folHlink"/>
            </a:solidFill>
          </a:ln>
        </p:spPr>
        <p:txBody>
          <a:bodyPr/>
          <a:lstStyle/>
          <a:p>
            <a:pPr eaLnBrk="1" hangingPunct="1">
              <a:buFontTx/>
              <a:buBlip>
                <a:blip r:embed="rId2"/>
              </a:buBlip>
            </a:pPr>
            <a:r>
              <a:rPr lang="en-GB" sz="2800" dirty="0" smtClean="0"/>
              <a:t>The normal respiration are irregular and abdominal.</a:t>
            </a:r>
          </a:p>
          <a:p>
            <a:pPr eaLnBrk="1" hangingPunct="1">
              <a:buFontTx/>
              <a:buBlip>
                <a:blip r:embed="rId2"/>
              </a:buBlip>
            </a:pPr>
            <a:r>
              <a:rPr lang="en-GB" sz="2800" dirty="0" smtClean="0"/>
              <a:t>The rate is between 30- 60b/m.</a:t>
            </a:r>
          </a:p>
          <a:p>
            <a:pPr eaLnBrk="1" hangingPunct="1">
              <a:buFontTx/>
              <a:buBlip>
                <a:blip r:embed="rId2"/>
              </a:buBlip>
            </a:pPr>
            <a:r>
              <a:rPr lang="en-GB" sz="2800" dirty="0" err="1" smtClean="0"/>
              <a:t>Irregulataries</a:t>
            </a:r>
            <a:r>
              <a:rPr lang="en-GB" sz="2800" dirty="0" smtClean="0"/>
              <a:t> occur during crying, sleeping and feeding.</a:t>
            </a:r>
          </a:p>
          <a:p>
            <a:pPr eaLnBrk="1" hangingPunct="1">
              <a:buFontTx/>
              <a:buBlip>
                <a:blip r:embed="rId2"/>
              </a:buBlip>
            </a:pPr>
            <a:r>
              <a:rPr lang="en-GB" sz="2800" dirty="0" smtClean="0"/>
              <a:t>Bronchial equal bilaterally</a:t>
            </a:r>
          </a:p>
          <a:p>
            <a:pPr eaLnBrk="1" hangingPunct="1">
              <a:buFontTx/>
              <a:buBlip>
                <a:blip r:embed="rId2"/>
              </a:buBlip>
            </a:pPr>
            <a:r>
              <a:rPr lang="en-GB" sz="2800" dirty="0" smtClean="0"/>
              <a:t>Crackles soon after birth may indicate presence of fluid.</a:t>
            </a:r>
          </a:p>
          <a:p>
            <a:pPr eaLnBrk="1" hangingPunct="1">
              <a:buFontTx/>
              <a:buBlip>
                <a:blip r:embed="rId2"/>
              </a:buBlip>
            </a:pPr>
            <a:r>
              <a:rPr lang="en-GB" sz="2800" dirty="0" smtClean="0"/>
              <a:t>Wheezing or </a:t>
            </a:r>
            <a:r>
              <a:rPr lang="en-GB" sz="2800" dirty="0" err="1" smtClean="0"/>
              <a:t>stridor</a:t>
            </a:r>
            <a:r>
              <a:rPr lang="en-GB" sz="2800" dirty="0" smtClean="0"/>
              <a:t>. </a:t>
            </a:r>
          </a:p>
        </p:txBody>
      </p:sp>
      <p:sp>
        <p:nvSpPr>
          <p:cNvPr id="43012" name="Slide Number Placeholder 3"/>
          <p:cNvSpPr>
            <a:spLocks noGrp="1"/>
          </p:cNvSpPr>
          <p:nvPr>
            <p:ph type="sldNum" sz="quarter" idx="12"/>
          </p:nvPr>
        </p:nvSpPr>
        <p:spPr>
          <a:noFill/>
        </p:spPr>
        <p:txBody>
          <a:bodyPr/>
          <a:lstStyle/>
          <a:p>
            <a:fld id="{11673F62-053E-426C-9615-67F1DEDB1033}" type="slidenum">
              <a:rPr lang="en-GB" smtClean="0"/>
              <a:pPr/>
              <a:t>58</a:t>
            </a:fld>
            <a:endParaRPr lang="en-GB" smtClean="0"/>
          </a:p>
        </p:txBody>
      </p:sp>
      <p:sp>
        <p:nvSpPr>
          <p:cNvPr id="4301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a:solidFill>
            <a:srgbClr val="B3FCA2"/>
          </a:solidFill>
        </p:spPr>
        <p:txBody>
          <a:bodyPr/>
          <a:lstStyle/>
          <a:p>
            <a:pPr eaLnBrk="1" hangingPunct="1"/>
            <a:r>
              <a:rPr lang="en-US" b="1" smtClean="0">
                <a:solidFill>
                  <a:schemeClr val="bg1"/>
                </a:solidFill>
              </a:rPr>
              <a:t>Wheeze or Stridor</a:t>
            </a:r>
          </a:p>
        </p:txBody>
      </p:sp>
      <p:sp>
        <p:nvSpPr>
          <p:cNvPr id="44035" name="Rectangle 5"/>
          <p:cNvSpPr>
            <a:spLocks noGrp="1" noChangeArrowheads="1"/>
          </p:cNvSpPr>
          <p:nvPr>
            <p:ph type="body" idx="1"/>
          </p:nvPr>
        </p:nvSpPr>
        <p:spPr>
          <a:noFill/>
          <a:ln>
            <a:solidFill>
              <a:schemeClr val="folHlink"/>
            </a:solidFill>
          </a:ln>
        </p:spPr>
        <p:txBody>
          <a:bodyPr/>
          <a:lstStyle/>
          <a:p>
            <a:pPr eaLnBrk="1" hangingPunct="1"/>
            <a:r>
              <a:rPr lang="en-US" smtClean="0"/>
              <a:t>Wheezes occur when air flows rapidly through bronchi that are narrowed nearly to the point of closure. </a:t>
            </a:r>
          </a:p>
          <a:p>
            <a:pPr eaLnBrk="1" hangingPunct="1"/>
            <a:r>
              <a:rPr lang="en-US" smtClean="0"/>
              <a:t>Wheezes is lower airway</a:t>
            </a:r>
          </a:p>
          <a:p>
            <a:pPr lvl="1" eaLnBrk="1" hangingPunct="1"/>
            <a:r>
              <a:rPr lang="en-US" smtClean="0"/>
              <a:t>Asthma = expiratory wheezes</a:t>
            </a:r>
          </a:p>
          <a:p>
            <a:pPr eaLnBrk="1" hangingPunct="1"/>
            <a:r>
              <a:rPr lang="en-US" smtClean="0"/>
              <a:t>A stridor is upper airway</a:t>
            </a:r>
          </a:p>
          <a:p>
            <a:pPr lvl="1" eaLnBrk="1" hangingPunct="1"/>
            <a:r>
              <a:rPr lang="en-US" smtClean="0"/>
              <a:t>Inflammation of upper airway or FB</a:t>
            </a:r>
          </a:p>
        </p:txBody>
      </p:sp>
      <p:sp>
        <p:nvSpPr>
          <p:cNvPr id="44036" name="Slide Number Placeholder 3"/>
          <p:cNvSpPr>
            <a:spLocks noGrp="1"/>
          </p:cNvSpPr>
          <p:nvPr>
            <p:ph type="sldNum" sz="quarter" idx="12"/>
          </p:nvPr>
        </p:nvSpPr>
        <p:spPr>
          <a:noFill/>
        </p:spPr>
        <p:txBody>
          <a:bodyPr/>
          <a:lstStyle/>
          <a:p>
            <a:fld id="{25C34FA0-36C1-4499-BDCE-9BEDC0E4799D}" type="slidenum">
              <a:rPr lang="en-GB" smtClean="0"/>
              <a:pPr/>
              <a:t>59</a:t>
            </a:fld>
            <a:endParaRPr lang="en-GB" smtClean="0"/>
          </a:p>
        </p:txBody>
      </p:sp>
      <p:sp>
        <p:nvSpPr>
          <p:cNvPr id="44037"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2133600"/>
            <a:ext cx="9144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defRPr/>
            </a:pPr>
            <a:r>
              <a:rPr lang="en-US" dirty="0" smtClean="0"/>
              <a:t>6. Review </a:t>
            </a:r>
            <a:r>
              <a:rPr lang="en-US" dirty="0"/>
              <a:t>of systems</a:t>
            </a:r>
          </a:p>
        </p:txBody>
      </p:sp>
      <p:sp>
        <p:nvSpPr>
          <p:cNvPr id="59395" name="Rectangle 3"/>
          <p:cNvSpPr>
            <a:spLocks noGrp="1" noChangeArrowheads="1"/>
          </p:cNvSpPr>
          <p:nvPr>
            <p:ph type="body" idx="1"/>
          </p:nvPr>
        </p:nvSpPr>
        <p:spPr>
          <a:xfrm>
            <a:off x="457200" y="3124200"/>
            <a:ext cx="8229600" cy="3001963"/>
          </a:xfrm>
        </p:spPr>
        <p:txBody>
          <a:bodyPr>
            <a:normAutofit fontScale="92500" lnSpcReduction="10000"/>
          </a:bodyPr>
          <a:lstStyle/>
          <a:p>
            <a:pPr eaLnBrk="1" hangingPunct="1">
              <a:defRPr/>
            </a:pPr>
            <a:r>
              <a:rPr lang="en-US" dirty="0"/>
              <a:t>Ask questions about each system</a:t>
            </a:r>
          </a:p>
          <a:p>
            <a:pPr eaLnBrk="1" hangingPunct="1">
              <a:defRPr/>
            </a:pPr>
            <a:r>
              <a:rPr lang="en-US" dirty="0"/>
              <a:t>Measuring data: growth chart, head circumference, BMI</a:t>
            </a:r>
          </a:p>
          <a:p>
            <a:pPr eaLnBrk="1" hangingPunct="1">
              <a:defRPr/>
            </a:pPr>
            <a:r>
              <a:rPr lang="en-US" dirty="0"/>
              <a:t>Nutrition: breast fed, formula, eating habits</a:t>
            </a:r>
          </a:p>
          <a:p>
            <a:pPr eaLnBrk="1" hangingPunct="1">
              <a:defRPr/>
            </a:pPr>
            <a:r>
              <a:rPr lang="en-US" dirty="0"/>
              <a:t>Growth and development: How does parent think child is doing? </a:t>
            </a:r>
            <a:endParaRPr lang="en-US" sz="2100" dirty="0"/>
          </a:p>
        </p:txBody>
      </p:sp>
      <p:sp>
        <p:nvSpPr>
          <p:cNvPr id="4" name="Rectangle 2"/>
          <p:cNvSpPr txBox="1">
            <a:spLocks noChangeArrowheads="1"/>
          </p:cNvSpPr>
          <p:nvPr/>
        </p:nvSpPr>
        <p:spPr>
          <a:xfrm>
            <a:off x="0" y="274638"/>
            <a:ext cx="9144000" cy="639762"/>
          </a:xfrm>
          <a:prstGeom prst="rect">
            <a:avLst/>
          </a:prstGeom>
        </p:spPr>
        <p:style>
          <a:lnRef idx="1">
            <a:schemeClr val="accent1"/>
          </a:lnRef>
          <a:fillRef idx="2">
            <a:schemeClr val="accent1"/>
          </a:fillRef>
          <a:effectRef idx="1">
            <a:schemeClr val="accent1"/>
          </a:effectRef>
          <a:fontRef idx="minor">
            <a:schemeClr val="dk1"/>
          </a:fontRef>
        </p:style>
        <p:txBody>
          <a:bodyPr anchor="ctr">
            <a:normAutofit fontScale="92500" lnSpcReduction="20000"/>
          </a:bodyPr>
          <a:lstStyle/>
          <a:p>
            <a:pPr algn="ctr" fontAlgn="auto">
              <a:spcAft>
                <a:spcPts val="0"/>
              </a:spcAft>
              <a:defRPr/>
            </a:pPr>
            <a:r>
              <a:rPr lang="en-US" sz="4400" dirty="0">
                <a:latin typeface="+mj-lt"/>
                <a:ea typeface="+mj-ea"/>
                <a:cs typeface="+mj-cs"/>
              </a:rPr>
              <a:t>5.Family history </a:t>
            </a:r>
          </a:p>
        </p:txBody>
      </p:sp>
      <p:sp>
        <p:nvSpPr>
          <p:cNvPr id="5" name="Rectangle 3"/>
          <p:cNvSpPr txBox="1">
            <a:spLocks noChangeArrowheads="1"/>
          </p:cNvSpPr>
          <p:nvPr/>
        </p:nvSpPr>
        <p:spPr>
          <a:xfrm>
            <a:off x="533400" y="1143000"/>
            <a:ext cx="8229600" cy="609600"/>
          </a:xfrm>
          <a:prstGeom prst="rect">
            <a:avLst/>
          </a:prstGeom>
        </p:spPr>
        <p:txBody>
          <a:bodyPr>
            <a:normAutofit/>
          </a:bodyPr>
          <a:lstStyle/>
          <a:p>
            <a:pPr marL="342900" indent="-342900" fontAlgn="auto">
              <a:spcBef>
                <a:spcPct val="20000"/>
              </a:spcBef>
              <a:spcAft>
                <a:spcPts val="0"/>
              </a:spcAft>
              <a:buFont typeface="Arial" pitchFamily="34" charset="0"/>
              <a:buChar char="•"/>
              <a:defRPr/>
            </a:pPr>
            <a:r>
              <a:rPr lang="en-US" sz="3200" dirty="0">
                <a:latin typeface="+mn-lt"/>
                <a:cs typeface="+mn-cs"/>
              </a:rPr>
              <a:t>Any underlying illness / genetic condition.</a:t>
            </a:r>
          </a:p>
          <a:p>
            <a:pPr marL="342900" indent="-342900" fontAlgn="auto">
              <a:spcBef>
                <a:spcPct val="20000"/>
              </a:spcBef>
              <a:spcAft>
                <a:spcPts val="0"/>
              </a:spcAft>
              <a:buFont typeface="Wingdings" pitchFamily="2" charset="2"/>
              <a:buNone/>
              <a:defRPr/>
            </a:pPr>
            <a:endParaRPr lang="en-US" sz="3200" dirty="0">
              <a:latin typeface="+mn-lt"/>
              <a:cs typeface="+mn-cs"/>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8229600" cy="792162"/>
          </a:xfrm>
          <a:solidFill>
            <a:srgbClr val="A6F8C5"/>
          </a:solidFill>
        </p:spPr>
        <p:txBody>
          <a:bodyPr/>
          <a:lstStyle/>
          <a:p>
            <a:pPr eaLnBrk="1" hangingPunct="1"/>
            <a:r>
              <a:rPr lang="en-US" smtClean="0"/>
              <a:t>Child Chest</a:t>
            </a:r>
          </a:p>
        </p:txBody>
      </p:sp>
      <p:pic>
        <p:nvPicPr>
          <p:cNvPr id="45059" name="Picture 3" descr="msotw9_temp0"/>
          <p:cNvPicPr>
            <a:picLocks noChangeAspect="1" noChangeArrowheads="1"/>
          </p:cNvPicPr>
          <p:nvPr/>
        </p:nvPicPr>
        <p:blipFill>
          <a:blip r:embed="rId2" cstate="print"/>
          <a:srcRect/>
          <a:stretch>
            <a:fillRect/>
          </a:stretch>
        </p:blipFill>
        <p:spPr bwMode="auto">
          <a:xfrm>
            <a:off x="762000" y="1219200"/>
            <a:ext cx="7620000" cy="5000625"/>
          </a:xfrm>
          <a:prstGeom prst="rect">
            <a:avLst/>
          </a:prstGeom>
          <a:noFill/>
          <a:ln w="9525">
            <a:solidFill>
              <a:schemeClr val="folHlink"/>
            </a:solidFill>
            <a:miter lim="800000"/>
            <a:headEnd/>
            <a:tailEnd/>
          </a:ln>
        </p:spPr>
      </p:pic>
      <p:sp>
        <p:nvSpPr>
          <p:cNvPr id="45060" name="Slide Number Placeholder 3"/>
          <p:cNvSpPr>
            <a:spLocks noGrp="1"/>
          </p:cNvSpPr>
          <p:nvPr>
            <p:ph type="sldNum" sz="quarter" idx="12"/>
          </p:nvPr>
        </p:nvSpPr>
        <p:spPr>
          <a:noFill/>
        </p:spPr>
        <p:txBody>
          <a:bodyPr/>
          <a:lstStyle/>
          <a:p>
            <a:fld id="{ED2E16DA-62E2-49FD-B2FC-36BE6799C19B}" type="slidenum">
              <a:rPr lang="en-GB" smtClean="0"/>
              <a:pPr/>
              <a:t>60</a:t>
            </a:fld>
            <a:endParaRPr lang="en-GB" smtClean="0"/>
          </a:p>
        </p:txBody>
      </p:sp>
      <p:sp>
        <p:nvSpPr>
          <p:cNvPr id="4506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74638"/>
            <a:ext cx="8229600" cy="944562"/>
          </a:xfrm>
          <a:solidFill>
            <a:srgbClr val="A6F8C5"/>
          </a:solidFill>
        </p:spPr>
        <p:txBody>
          <a:bodyPr/>
          <a:lstStyle/>
          <a:p>
            <a:pPr eaLnBrk="1" hangingPunct="1"/>
            <a:r>
              <a:rPr lang="en-US" smtClean="0"/>
              <a:t>Chest assessment</a:t>
            </a:r>
          </a:p>
        </p:txBody>
      </p:sp>
      <p:sp>
        <p:nvSpPr>
          <p:cNvPr id="46083" name="Rectangle 3"/>
          <p:cNvSpPr>
            <a:spLocks noGrp="1" noChangeArrowheads="1"/>
          </p:cNvSpPr>
          <p:nvPr>
            <p:ph type="body" idx="1"/>
          </p:nvPr>
        </p:nvSpPr>
        <p:spPr/>
        <p:txBody>
          <a:bodyPr/>
          <a:lstStyle/>
          <a:p>
            <a:pPr eaLnBrk="1" hangingPunct="1">
              <a:buFontTx/>
              <a:buBlip>
                <a:blip r:embed="rId2"/>
              </a:buBlip>
            </a:pPr>
            <a:r>
              <a:rPr lang="en-US" dirty="0" smtClean="0"/>
              <a:t>Retractions</a:t>
            </a:r>
          </a:p>
          <a:p>
            <a:pPr lvl="1" eaLnBrk="1" hangingPunct="1">
              <a:buFontTx/>
              <a:buBlip>
                <a:blip r:embed="rId2"/>
              </a:buBlip>
            </a:pPr>
            <a:r>
              <a:rPr lang="en-US" dirty="0" err="1" smtClean="0"/>
              <a:t>Subcostal</a:t>
            </a:r>
            <a:endParaRPr lang="en-US" dirty="0" smtClean="0"/>
          </a:p>
          <a:p>
            <a:pPr lvl="1" eaLnBrk="1" hangingPunct="1">
              <a:buFontTx/>
              <a:buBlip>
                <a:blip r:embed="rId2"/>
              </a:buBlip>
            </a:pPr>
            <a:r>
              <a:rPr lang="en-US" dirty="0" err="1" smtClean="0"/>
              <a:t>Intercostal</a:t>
            </a:r>
            <a:endParaRPr lang="en-US" dirty="0" smtClean="0"/>
          </a:p>
          <a:p>
            <a:pPr lvl="1" eaLnBrk="1" hangingPunct="1">
              <a:buFontTx/>
              <a:buBlip>
                <a:blip r:embed="rId2"/>
              </a:buBlip>
            </a:pPr>
            <a:r>
              <a:rPr lang="en-US" dirty="0" smtClean="0"/>
              <a:t>Sub-</a:t>
            </a:r>
            <a:r>
              <a:rPr lang="en-US" dirty="0" err="1" smtClean="0"/>
              <a:t>sternal</a:t>
            </a:r>
            <a:endParaRPr lang="en-US" dirty="0" smtClean="0"/>
          </a:p>
          <a:p>
            <a:pPr lvl="1" eaLnBrk="1" hangingPunct="1">
              <a:buFontTx/>
              <a:buBlip>
                <a:blip r:embed="rId2"/>
              </a:buBlip>
            </a:pPr>
            <a:r>
              <a:rPr lang="en-US" dirty="0" smtClean="0"/>
              <a:t>Supra-</a:t>
            </a:r>
            <a:r>
              <a:rPr lang="en-US" dirty="0" err="1" smtClean="0"/>
              <a:t>clavicular</a:t>
            </a:r>
            <a:endParaRPr lang="en-US" dirty="0" smtClean="0"/>
          </a:p>
          <a:p>
            <a:pPr lvl="1" eaLnBrk="1" hangingPunct="1">
              <a:buFontTx/>
              <a:buBlip>
                <a:blip r:embed="rId2"/>
              </a:buBlip>
            </a:pPr>
            <a:endParaRPr lang="en-US" dirty="0" smtClean="0"/>
          </a:p>
          <a:p>
            <a:pPr lvl="1" eaLnBrk="1" hangingPunct="1">
              <a:buFontTx/>
              <a:buBlip>
                <a:blip r:embed="rId2"/>
              </a:buBlip>
            </a:pPr>
            <a:r>
              <a:rPr lang="en-US" sz="3200" dirty="0" smtClean="0"/>
              <a:t>Red flags: grunting / nasal flaring</a:t>
            </a:r>
          </a:p>
        </p:txBody>
      </p:sp>
      <p:sp>
        <p:nvSpPr>
          <p:cNvPr id="46084" name="Slide Number Placeholder 3"/>
          <p:cNvSpPr>
            <a:spLocks noGrp="1"/>
          </p:cNvSpPr>
          <p:nvPr>
            <p:ph type="sldNum" sz="quarter" idx="12"/>
          </p:nvPr>
        </p:nvSpPr>
        <p:spPr>
          <a:noFill/>
        </p:spPr>
        <p:txBody>
          <a:bodyPr/>
          <a:lstStyle/>
          <a:p>
            <a:fld id="{3C220ED2-5E7F-4847-A199-F2B19C44BDCF}" type="slidenum">
              <a:rPr lang="en-GB" smtClean="0"/>
              <a:pPr/>
              <a:t>61</a:t>
            </a:fld>
            <a:endParaRPr lang="en-GB" smtClean="0"/>
          </a:p>
        </p:txBody>
      </p:sp>
      <p:sp>
        <p:nvSpPr>
          <p:cNvPr id="4608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9506" name="Picture 2" descr="http://www.ebmedicine.net/spaw/uploads/aboutUs/Signs%20Of%20Respiratory%20Distress%20In%20The%20Child%20Pediatric%20Emergency%20Medicine%20Practice.JPG">
            <a:hlinkClick r:id="rId2"/>
          </p:cNvPr>
          <p:cNvPicPr>
            <a:picLocks noChangeAspect="1" noChangeArrowheads="1"/>
          </p:cNvPicPr>
          <p:nvPr/>
        </p:nvPicPr>
        <p:blipFill>
          <a:blip r:embed="rId3" cstate="print"/>
          <a:srcRect/>
          <a:stretch>
            <a:fillRect/>
          </a:stretch>
        </p:blipFill>
        <p:spPr bwMode="auto">
          <a:xfrm>
            <a:off x="0" y="0"/>
            <a:ext cx="9144000" cy="6705600"/>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944562"/>
          </a:xfrm>
          <a:solidFill>
            <a:srgbClr val="9B9985"/>
          </a:solidFill>
        </p:spPr>
        <p:txBody>
          <a:bodyPr/>
          <a:lstStyle/>
          <a:p>
            <a:pPr eaLnBrk="1" hangingPunct="1"/>
            <a:r>
              <a:rPr lang="en-GB" b="1" dirty="0" smtClean="0">
                <a:solidFill>
                  <a:schemeClr val="bg1"/>
                </a:solidFill>
              </a:rPr>
              <a:t>Heart</a:t>
            </a:r>
            <a:r>
              <a:rPr lang="en-GB" dirty="0" smtClean="0"/>
              <a:t> </a:t>
            </a:r>
          </a:p>
        </p:txBody>
      </p:sp>
      <p:sp>
        <p:nvSpPr>
          <p:cNvPr id="47107" name="Rectangle 3"/>
          <p:cNvSpPr>
            <a:spLocks noGrp="1" noChangeArrowheads="1"/>
          </p:cNvSpPr>
          <p:nvPr>
            <p:ph type="body" idx="1"/>
          </p:nvPr>
        </p:nvSpPr>
        <p:spPr/>
        <p:txBody>
          <a:bodyPr/>
          <a:lstStyle/>
          <a:p>
            <a:pPr eaLnBrk="1" hangingPunct="1">
              <a:buFontTx/>
              <a:buBlip>
                <a:blip r:embed="rId2"/>
              </a:buBlip>
            </a:pPr>
            <a:r>
              <a:rPr lang="en-GB" sz="2800" dirty="0" smtClean="0"/>
              <a:t>Heart rate: 100 – 180b/m after birth.</a:t>
            </a:r>
          </a:p>
          <a:p>
            <a:pPr eaLnBrk="1" hangingPunct="1">
              <a:buFontTx/>
              <a:buBlip>
                <a:blip r:embed="rId2"/>
              </a:buBlip>
            </a:pPr>
            <a:r>
              <a:rPr lang="en-GB" sz="2800" dirty="0" smtClean="0"/>
              <a:t>The Point of Maximums Impulses (PMI).</a:t>
            </a:r>
          </a:p>
          <a:p>
            <a:pPr eaLnBrk="1" hangingPunct="1">
              <a:buFontTx/>
              <a:buBlip>
                <a:blip r:embed="rId2"/>
              </a:buBlip>
            </a:pPr>
            <a:r>
              <a:rPr lang="en-GB" sz="2800" dirty="0" smtClean="0"/>
              <a:t>4</a:t>
            </a:r>
            <a:r>
              <a:rPr lang="en-GB" sz="2800" baseline="30000" dirty="0" smtClean="0"/>
              <a:t>th</a:t>
            </a:r>
            <a:r>
              <a:rPr lang="en-GB" sz="2800" dirty="0" smtClean="0"/>
              <a:t> to 5</a:t>
            </a:r>
            <a:r>
              <a:rPr lang="en-GB" sz="2800" baseline="30000" dirty="0" smtClean="0"/>
              <a:t>th</a:t>
            </a:r>
            <a:r>
              <a:rPr lang="en-GB" sz="2800" dirty="0" smtClean="0"/>
              <a:t> intercostals space.</a:t>
            </a:r>
          </a:p>
          <a:p>
            <a:pPr eaLnBrk="1" hangingPunct="1">
              <a:buFontTx/>
              <a:buBlip>
                <a:blip r:embed="rId2"/>
              </a:buBlip>
            </a:pPr>
            <a:r>
              <a:rPr lang="en-GB" sz="2800" dirty="0" smtClean="0"/>
              <a:t>Give us the location of the heart ( congenital diaphragmatic hernia or </a:t>
            </a:r>
            <a:r>
              <a:rPr lang="en-GB" sz="2800" dirty="0" err="1" smtClean="0"/>
              <a:t>hemothorax</a:t>
            </a:r>
            <a:r>
              <a:rPr lang="en-GB" sz="2800" dirty="0" smtClean="0"/>
              <a:t>.</a:t>
            </a:r>
          </a:p>
          <a:p>
            <a:pPr eaLnBrk="1" hangingPunct="1">
              <a:buFontTx/>
              <a:buBlip>
                <a:blip r:embed="rId2"/>
              </a:buBlip>
            </a:pPr>
            <a:r>
              <a:rPr lang="en-GB" sz="2800" dirty="0" err="1" smtClean="0"/>
              <a:t>Dextrocardia</a:t>
            </a:r>
            <a:r>
              <a:rPr lang="en-GB" sz="2800" dirty="0" smtClean="0"/>
              <a:t>: heart in the right side.</a:t>
            </a:r>
          </a:p>
          <a:p>
            <a:pPr eaLnBrk="1" hangingPunct="1">
              <a:buFontTx/>
              <a:buBlip>
                <a:blip r:embed="rId2"/>
              </a:buBlip>
            </a:pPr>
            <a:r>
              <a:rPr lang="en-GB" sz="2800" dirty="0" smtClean="0"/>
              <a:t>Murmur: represents the incomplete functional closure of fetal shunt. </a:t>
            </a:r>
          </a:p>
        </p:txBody>
      </p:sp>
      <p:sp>
        <p:nvSpPr>
          <p:cNvPr id="47108" name="Slide Number Placeholder 3"/>
          <p:cNvSpPr>
            <a:spLocks noGrp="1"/>
          </p:cNvSpPr>
          <p:nvPr>
            <p:ph type="sldNum" sz="quarter" idx="12"/>
          </p:nvPr>
        </p:nvSpPr>
        <p:spPr>
          <a:noFill/>
        </p:spPr>
        <p:txBody>
          <a:bodyPr/>
          <a:lstStyle/>
          <a:p>
            <a:fld id="{8624A7F0-F69C-4445-BD91-C5427E4E0B93}" type="slidenum">
              <a:rPr lang="en-GB" smtClean="0"/>
              <a:pPr/>
              <a:t>63</a:t>
            </a:fld>
            <a:endParaRPr lang="en-GB" smtClean="0"/>
          </a:p>
        </p:txBody>
      </p:sp>
      <p:sp>
        <p:nvSpPr>
          <p:cNvPr id="47109"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868362"/>
          </a:xfrm>
        </p:spPr>
        <p:style>
          <a:lnRef idx="1">
            <a:schemeClr val="accent1"/>
          </a:lnRef>
          <a:fillRef idx="3">
            <a:schemeClr val="accent1"/>
          </a:fillRef>
          <a:effectRef idx="2">
            <a:schemeClr val="accent1"/>
          </a:effectRef>
          <a:fontRef idx="minor">
            <a:schemeClr val="lt1"/>
          </a:fontRef>
        </p:style>
        <p:txBody>
          <a:bodyPr/>
          <a:lstStyle/>
          <a:p>
            <a:pPr eaLnBrk="1" hangingPunct="1"/>
            <a:r>
              <a:rPr lang="en-GB" b="1" smtClean="0"/>
              <a:t>Abdomen</a:t>
            </a:r>
            <a:r>
              <a:rPr lang="en-GB" smtClean="0"/>
              <a:t> </a:t>
            </a:r>
          </a:p>
        </p:txBody>
      </p:sp>
      <p:sp>
        <p:nvSpPr>
          <p:cNvPr id="48131" name="Rectangle 3"/>
          <p:cNvSpPr>
            <a:spLocks noGrp="1" noChangeArrowheads="1"/>
          </p:cNvSpPr>
          <p:nvPr>
            <p:ph type="body" idx="1"/>
          </p:nvPr>
        </p:nvSpPr>
        <p:spPr>
          <a:xfrm>
            <a:off x="457200" y="1600200"/>
            <a:ext cx="8382000" cy="4525963"/>
          </a:xfrm>
        </p:spPr>
        <p:txBody>
          <a:bodyPr/>
          <a:lstStyle/>
          <a:p>
            <a:pPr eaLnBrk="1" hangingPunct="1">
              <a:buFontTx/>
              <a:buBlip>
                <a:blip r:embed="rId2"/>
              </a:buBlip>
            </a:pPr>
            <a:r>
              <a:rPr lang="en-GB" sz="2800" dirty="0" smtClean="0"/>
              <a:t>Shape is cylindrical and with few visible vein.</a:t>
            </a:r>
          </a:p>
          <a:p>
            <a:pPr eaLnBrk="1" hangingPunct="1">
              <a:buFontTx/>
              <a:buBlip>
                <a:blip r:embed="rId2"/>
              </a:buBlip>
            </a:pPr>
            <a:r>
              <a:rPr lang="en-GB" sz="2800" dirty="0" smtClean="0"/>
              <a:t>Bowl sound are heard within 15 – 20 m after birth.</a:t>
            </a:r>
          </a:p>
          <a:p>
            <a:pPr eaLnBrk="1" hangingPunct="1">
              <a:buFontTx/>
              <a:buBlip>
                <a:blip r:embed="rId2"/>
              </a:buBlip>
            </a:pPr>
            <a:r>
              <a:rPr lang="en-GB" sz="2800" dirty="0" smtClean="0"/>
              <a:t>Umbilical cord presence two arteries and one vein.</a:t>
            </a:r>
          </a:p>
          <a:p>
            <a:pPr eaLnBrk="1" hangingPunct="1">
              <a:buFontTx/>
              <a:buBlip>
                <a:blip r:embed="rId2"/>
              </a:buBlip>
            </a:pPr>
            <a:r>
              <a:rPr lang="en-GB" sz="2800" dirty="0" smtClean="0"/>
              <a:t>After clamping, it begins to dry and dull yellowish.</a:t>
            </a:r>
          </a:p>
          <a:p>
            <a:pPr eaLnBrk="1" hangingPunct="1">
              <a:buFontTx/>
              <a:buBlip>
                <a:blip r:embed="rId2"/>
              </a:buBlip>
            </a:pPr>
            <a:r>
              <a:rPr lang="en-GB" sz="2800" dirty="0" smtClean="0"/>
              <a:t>If umbilical cord appear unusually in diameter may indicate hematoma or small </a:t>
            </a:r>
            <a:r>
              <a:rPr lang="en-GB" sz="2800" dirty="0" err="1" smtClean="0"/>
              <a:t>omphalocele</a:t>
            </a:r>
            <a:r>
              <a:rPr lang="en-GB" sz="2800" dirty="0" smtClean="0"/>
              <a:t>. </a:t>
            </a:r>
          </a:p>
        </p:txBody>
      </p:sp>
      <p:sp>
        <p:nvSpPr>
          <p:cNvPr id="48132" name="Slide Number Placeholder 3"/>
          <p:cNvSpPr>
            <a:spLocks noGrp="1"/>
          </p:cNvSpPr>
          <p:nvPr>
            <p:ph type="sldNum" sz="quarter" idx="12"/>
          </p:nvPr>
        </p:nvSpPr>
        <p:spPr>
          <a:noFill/>
        </p:spPr>
        <p:txBody>
          <a:bodyPr/>
          <a:lstStyle/>
          <a:p>
            <a:fld id="{6FDB33C1-BC80-41ED-82DF-270D7B6B031E}" type="slidenum">
              <a:rPr lang="en-GB" smtClean="0"/>
              <a:pPr/>
              <a:t>64</a:t>
            </a:fld>
            <a:endParaRPr lang="en-GB" smtClean="0"/>
          </a:p>
        </p:txBody>
      </p:sp>
      <p:sp>
        <p:nvSpPr>
          <p:cNvPr id="4813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868362"/>
          </a:xfrm>
          <a:solidFill>
            <a:srgbClr val="CC6600"/>
          </a:solidFill>
        </p:spPr>
        <p:txBody>
          <a:bodyPr/>
          <a:lstStyle/>
          <a:p>
            <a:pPr eaLnBrk="1" hangingPunct="1"/>
            <a:r>
              <a:rPr lang="en-GB" b="1" dirty="0" smtClean="0">
                <a:solidFill>
                  <a:schemeClr val="bg1"/>
                </a:solidFill>
              </a:rPr>
              <a:t>Abdomen</a:t>
            </a:r>
          </a:p>
        </p:txBody>
      </p:sp>
      <p:sp>
        <p:nvSpPr>
          <p:cNvPr id="49155" name="Rectangle 3"/>
          <p:cNvSpPr>
            <a:spLocks noGrp="1" noChangeArrowheads="1"/>
          </p:cNvSpPr>
          <p:nvPr>
            <p:ph type="body" idx="1"/>
          </p:nvPr>
        </p:nvSpPr>
        <p:spPr/>
        <p:txBody>
          <a:bodyPr/>
          <a:lstStyle/>
          <a:p>
            <a:pPr eaLnBrk="1" hangingPunct="1">
              <a:buFontTx/>
              <a:buBlip>
                <a:blip r:embed="rId2"/>
              </a:buBlip>
            </a:pPr>
            <a:r>
              <a:rPr lang="en-US" dirty="0" smtClean="0"/>
              <a:t>Liver palpable 2 - 3 cm below right costal margin</a:t>
            </a:r>
          </a:p>
          <a:p>
            <a:pPr eaLnBrk="1" hangingPunct="1">
              <a:buFontTx/>
              <a:buBlip>
                <a:blip r:embed="rId2"/>
              </a:buBlip>
            </a:pPr>
            <a:r>
              <a:rPr lang="en-US" dirty="0" smtClean="0"/>
              <a:t>Bilaterally equal femoral pulses</a:t>
            </a:r>
          </a:p>
          <a:p>
            <a:pPr eaLnBrk="1" hangingPunct="1">
              <a:buFontTx/>
              <a:buBlip>
                <a:blip r:embed="rId2"/>
              </a:buBlip>
            </a:pPr>
            <a:r>
              <a:rPr lang="en-US" dirty="0" smtClean="0"/>
              <a:t>Voiding within 24 hours of birth</a:t>
            </a:r>
            <a:endParaRPr lang="en-GB" dirty="0" smtClean="0"/>
          </a:p>
          <a:p>
            <a:pPr eaLnBrk="1" hangingPunct="1">
              <a:buFontTx/>
              <a:buBlip>
                <a:blip r:embed="rId2"/>
              </a:buBlip>
            </a:pPr>
            <a:r>
              <a:rPr lang="en-US" dirty="0" err="1" smtClean="0"/>
              <a:t>Meconium</a:t>
            </a:r>
            <a:r>
              <a:rPr lang="en-US" dirty="0" smtClean="0"/>
              <a:t> within 24 - 48 hours of birth</a:t>
            </a:r>
            <a:r>
              <a:rPr lang="en-GB" dirty="0" smtClean="0"/>
              <a:t> </a:t>
            </a:r>
          </a:p>
        </p:txBody>
      </p:sp>
      <p:sp>
        <p:nvSpPr>
          <p:cNvPr id="49156" name="Slide Number Placeholder 3"/>
          <p:cNvSpPr>
            <a:spLocks noGrp="1"/>
          </p:cNvSpPr>
          <p:nvPr>
            <p:ph type="sldNum" sz="quarter" idx="12"/>
          </p:nvPr>
        </p:nvSpPr>
        <p:spPr>
          <a:noFill/>
        </p:spPr>
        <p:txBody>
          <a:bodyPr/>
          <a:lstStyle/>
          <a:p>
            <a:fld id="{A451DE10-D8EF-45C6-B77E-B2AD4EECF354}" type="slidenum">
              <a:rPr lang="en-GB" smtClean="0"/>
              <a:pPr/>
              <a:t>65</a:t>
            </a:fld>
            <a:endParaRPr lang="en-GB" smtClean="0"/>
          </a:p>
        </p:txBody>
      </p:sp>
      <p:sp>
        <p:nvSpPr>
          <p:cNvPr id="49157"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944562"/>
          </a:xfrm>
          <a:solidFill>
            <a:srgbClr val="0066FF"/>
          </a:solidFill>
        </p:spPr>
        <p:txBody>
          <a:bodyPr/>
          <a:lstStyle/>
          <a:p>
            <a:pPr eaLnBrk="1" hangingPunct="1"/>
            <a:r>
              <a:rPr lang="en-US" b="1" dirty="0" smtClean="0"/>
              <a:t>Male Genitalia</a:t>
            </a:r>
          </a:p>
        </p:txBody>
      </p:sp>
      <p:sp>
        <p:nvSpPr>
          <p:cNvPr id="50179" name="Rectangle 3"/>
          <p:cNvSpPr>
            <a:spLocks noGrp="1" noChangeArrowheads="1"/>
          </p:cNvSpPr>
          <p:nvPr>
            <p:ph type="body" idx="1"/>
          </p:nvPr>
        </p:nvSpPr>
        <p:spPr/>
        <p:txBody>
          <a:bodyPr/>
          <a:lstStyle/>
          <a:p>
            <a:pPr eaLnBrk="1" hangingPunct="1">
              <a:lnSpc>
                <a:spcPct val="90000"/>
              </a:lnSpc>
            </a:pPr>
            <a:endParaRPr lang="en-US" sz="2400" b="1" dirty="0" smtClean="0"/>
          </a:p>
          <a:p>
            <a:pPr eaLnBrk="1" hangingPunct="1">
              <a:lnSpc>
                <a:spcPct val="90000"/>
              </a:lnSpc>
              <a:buFontTx/>
              <a:buBlip>
                <a:blip r:embed="rId2"/>
              </a:buBlip>
            </a:pPr>
            <a:r>
              <a:rPr lang="en-US" sz="2400" b="1" dirty="0" smtClean="0"/>
              <a:t>Expected findings:</a:t>
            </a:r>
            <a:endParaRPr lang="en-US" sz="2400" dirty="0" smtClean="0"/>
          </a:p>
          <a:p>
            <a:pPr eaLnBrk="1" hangingPunct="1">
              <a:lnSpc>
                <a:spcPct val="90000"/>
              </a:lnSpc>
              <a:buFontTx/>
              <a:buBlip>
                <a:blip r:embed="rId2"/>
              </a:buBlip>
            </a:pPr>
            <a:r>
              <a:rPr lang="en-US" sz="2400" dirty="0" smtClean="0"/>
              <a:t>Urinary </a:t>
            </a:r>
            <a:r>
              <a:rPr lang="en-US" sz="2400" dirty="0" err="1" smtClean="0"/>
              <a:t>meatus</a:t>
            </a:r>
            <a:r>
              <a:rPr lang="en-US" sz="2400" dirty="0" smtClean="0"/>
              <a:t> at tip of </a:t>
            </a:r>
            <a:r>
              <a:rPr lang="en-US" sz="2400" dirty="0" err="1" smtClean="0"/>
              <a:t>glans</a:t>
            </a:r>
            <a:r>
              <a:rPr lang="en-US" sz="2400" dirty="0" smtClean="0"/>
              <a:t> penis</a:t>
            </a:r>
          </a:p>
          <a:p>
            <a:pPr eaLnBrk="1" hangingPunct="1">
              <a:lnSpc>
                <a:spcPct val="90000"/>
              </a:lnSpc>
              <a:buFontTx/>
              <a:buBlip>
                <a:blip r:embed="rId2"/>
              </a:buBlip>
            </a:pPr>
            <a:r>
              <a:rPr lang="en-US" sz="2400" dirty="0" smtClean="0"/>
              <a:t>Palpable testes in scrotum</a:t>
            </a:r>
          </a:p>
          <a:p>
            <a:pPr eaLnBrk="1" hangingPunct="1">
              <a:lnSpc>
                <a:spcPct val="90000"/>
              </a:lnSpc>
              <a:buFontTx/>
              <a:buBlip>
                <a:blip r:embed="rId2"/>
              </a:buBlip>
            </a:pPr>
            <a:r>
              <a:rPr lang="en-US" sz="2400" dirty="0" smtClean="0"/>
              <a:t>Large, edematous, pendulous scrotum, with </a:t>
            </a:r>
            <a:r>
              <a:rPr lang="en-US" sz="2400" dirty="0" err="1" smtClean="0"/>
              <a:t>rugae</a:t>
            </a:r>
            <a:endParaRPr lang="en-US" sz="2400" dirty="0" smtClean="0"/>
          </a:p>
          <a:p>
            <a:pPr eaLnBrk="1" hangingPunct="1">
              <a:lnSpc>
                <a:spcPct val="90000"/>
              </a:lnSpc>
              <a:buFontTx/>
              <a:buBlip>
                <a:blip r:embed="rId2"/>
              </a:buBlip>
            </a:pPr>
            <a:r>
              <a:rPr lang="en-US" sz="2400" dirty="0" smtClean="0"/>
              <a:t>Stream adequate on voiding</a:t>
            </a:r>
          </a:p>
          <a:p>
            <a:pPr eaLnBrk="1" hangingPunct="1">
              <a:lnSpc>
                <a:spcPct val="90000"/>
              </a:lnSpc>
              <a:buFontTx/>
              <a:buBlip>
                <a:blip r:embed="rId2"/>
              </a:buBlip>
            </a:pPr>
            <a:r>
              <a:rPr lang="en-US" sz="2400" b="1" dirty="0" smtClean="0"/>
              <a:t>Common variations:</a:t>
            </a:r>
            <a:endParaRPr lang="en-US" sz="2400" dirty="0" smtClean="0"/>
          </a:p>
          <a:p>
            <a:pPr eaLnBrk="1" hangingPunct="1">
              <a:lnSpc>
                <a:spcPct val="90000"/>
              </a:lnSpc>
              <a:buFontTx/>
              <a:buBlip>
                <a:blip r:embed="rId2"/>
              </a:buBlip>
            </a:pPr>
            <a:r>
              <a:rPr lang="en-US" sz="2400" dirty="0" smtClean="0"/>
              <a:t>Prepuce covering urinary </a:t>
            </a:r>
            <a:r>
              <a:rPr lang="en-US" sz="2400" dirty="0" err="1" smtClean="0"/>
              <a:t>meatus</a:t>
            </a:r>
            <a:r>
              <a:rPr lang="en-US" sz="2400" dirty="0" smtClean="0"/>
              <a:t> </a:t>
            </a:r>
          </a:p>
          <a:p>
            <a:pPr eaLnBrk="1" hangingPunct="1">
              <a:lnSpc>
                <a:spcPct val="90000"/>
              </a:lnSpc>
              <a:buFontTx/>
              <a:buBlip>
                <a:blip r:embed="rId2"/>
              </a:buBlip>
            </a:pPr>
            <a:r>
              <a:rPr lang="en-US" sz="2400" dirty="0" smtClean="0"/>
              <a:t>Erections</a:t>
            </a:r>
          </a:p>
          <a:p>
            <a:pPr eaLnBrk="1" hangingPunct="1">
              <a:lnSpc>
                <a:spcPct val="90000"/>
              </a:lnSpc>
              <a:buFontTx/>
              <a:buBlip>
                <a:blip r:embed="rId2"/>
              </a:buBlip>
            </a:pPr>
            <a:r>
              <a:rPr lang="en-US" sz="2400" dirty="0" smtClean="0"/>
              <a:t>Increased pigmentation</a:t>
            </a:r>
          </a:p>
          <a:p>
            <a:pPr eaLnBrk="1" hangingPunct="1">
              <a:lnSpc>
                <a:spcPct val="90000"/>
              </a:lnSpc>
              <a:buFontTx/>
              <a:buBlip>
                <a:blip r:embed="rId2"/>
              </a:buBlip>
            </a:pPr>
            <a:r>
              <a:rPr lang="en-US" sz="2400" dirty="0" smtClean="0"/>
              <a:t>Edema and </a:t>
            </a:r>
            <a:r>
              <a:rPr lang="en-US" sz="2400" dirty="0" err="1" smtClean="0"/>
              <a:t>ecchymosis</a:t>
            </a:r>
            <a:r>
              <a:rPr lang="en-US" sz="2400" dirty="0" smtClean="0"/>
              <a:t> after breech delivery</a:t>
            </a:r>
          </a:p>
          <a:p>
            <a:pPr eaLnBrk="1" hangingPunct="1">
              <a:lnSpc>
                <a:spcPct val="90000"/>
              </a:lnSpc>
              <a:buFontTx/>
              <a:buBlip>
                <a:blip r:embed="rId2"/>
              </a:buBlip>
            </a:pPr>
            <a:endParaRPr lang="en-US" sz="2400" dirty="0" smtClean="0"/>
          </a:p>
        </p:txBody>
      </p:sp>
      <p:sp>
        <p:nvSpPr>
          <p:cNvPr id="50180" name="Slide Number Placeholder 3"/>
          <p:cNvSpPr>
            <a:spLocks noGrp="1"/>
          </p:cNvSpPr>
          <p:nvPr>
            <p:ph type="sldNum" sz="quarter" idx="12"/>
          </p:nvPr>
        </p:nvSpPr>
        <p:spPr>
          <a:noFill/>
        </p:spPr>
        <p:txBody>
          <a:bodyPr/>
          <a:lstStyle/>
          <a:p>
            <a:fld id="{3E23381F-33B2-4953-A70E-EE4ADF8B940F}" type="slidenum">
              <a:rPr lang="en-GB" smtClean="0"/>
              <a:pPr/>
              <a:t>66</a:t>
            </a:fld>
            <a:endParaRPr lang="en-GB" smtClean="0"/>
          </a:p>
        </p:txBody>
      </p:sp>
      <p:sp>
        <p:nvSpPr>
          <p:cNvPr id="5018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p:txBody>
          <a:bodyPr/>
          <a:lstStyle/>
          <a:p>
            <a:pPr eaLnBrk="1" hangingPunct="1">
              <a:buFontTx/>
              <a:buBlip>
                <a:blip r:embed="rId2"/>
              </a:buBlip>
            </a:pPr>
            <a:r>
              <a:rPr lang="en-US" dirty="0" err="1" smtClean="0"/>
              <a:t>Smegma</a:t>
            </a:r>
            <a:r>
              <a:rPr lang="en-US" dirty="0" smtClean="0"/>
              <a:t>: a white cheesy substance is commonly around the </a:t>
            </a:r>
            <a:r>
              <a:rPr lang="en-US" dirty="0" err="1" smtClean="0"/>
              <a:t>glans</a:t>
            </a:r>
            <a:r>
              <a:rPr lang="en-US" dirty="0" smtClean="0"/>
              <a:t> penis.</a:t>
            </a:r>
          </a:p>
          <a:p>
            <a:pPr eaLnBrk="1" hangingPunct="1">
              <a:buFontTx/>
              <a:buBlip>
                <a:blip r:embed="rId2"/>
              </a:buBlip>
            </a:pPr>
            <a:r>
              <a:rPr lang="en-US" dirty="0" smtClean="0"/>
              <a:t>Epithelial pearls: small, white firm lesion may be seen at the tip of prepuce</a:t>
            </a:r>
          </a:p>
        </p:txBody>
      </p:sp>
      <p:sp>
        <p:nvSpPr>
          <p:cNvPr id="51204" name="Slide Number Placeholder 3"/>
          <p:cNvSpPr>
            <a:spLocks noGrp="1"/>
          </p:cNvSpPr>
          <p:nvPr>
            <p:ph type="sldNum" sz="quarter" idx="12"/>
          </p:nvPr>
        </p:nvSpPr>
        <p:spPr>
          <a:noFill/>
        </p:spPr>
        <p:txBody>
          <a:bodyPr/>
          <a:lstStyle/>
          <a:p>
            <a:fld id="{8B4B0AFF-91B0-4DAB-ACE2-D99876099601}" type="slidenum">
              <a:rPr lang="en-GB" smtClean="0"/>
              <a:pPr/>
              <a:t>67</a:t>
            </a:fld>
            <a:endParaRPr lang="en-GB" smtClean="0"/>
          </a:p>
        </p:txBody>
      </p:sp>
      <p:sp>
        <p:nvSpPr>
          <p:cNvPr id="51205" name="Date Placeholder 4"/>
          <p:cNvSpPr>
            <a:spLocks noGrp="1"/>
          </p:cNvSpPr>
          <p:nvPr>
            <p:ph type="dt" sz="quarter" idx="10"/>
          </p:nvPr>
        </p:nvSpPr>
        <p:spPr>
          <a:noFill/>
        </p:spPr>
        <p:txBody>
          <a:bodyPr/>
          <a:lstStyle/>
          <a:p>
            <a:r>
              <a:rPr lang="en-US" smtClean="0"/>
              <a:t>Mr. Ahmad Ata</a:t>
            </a:r>
            <a:endParaRPr lang="en-GB" smtClean="0"/>
          </a:p>
        </p:txBody>
      </p:sp>
      <p:sp>
        <p:nvSpPr>
          <p:cNvPr id="6" name="Rectangle 2"/>
          <p:cNvSpPr>
            <a:spLocks noGrp="1" noChangeArrowheads="1"/>
          </p:cNvSpPr>
          <p:nvPr>
            <p:ph type="title"/>
          </p:nvPr>
        </p:nvSpPr>
        <p:spPr>
          <a:xfrm>
            <a:off x="457200" y="274638"/>
            <a:ext cx="8229600" cy="944562"/>
          </a:xfrm>
          <a:solidFill>
            <a:srgbClr val="0066FF"/>
          </a:solidFill>
        </p:spPr>
        <p:txBody>
          <a:bodyPr/>
          <a:lstStyle/>
          <a:p>
            <a:pPr eaLnBrk="1" hangingPunct="1"/>
            <a:r>
              <a:rPr lang="en-US" b="1" dirty="0" smtClean="0"/>
              <a:t>Male Genitalia</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endParaRPr lang="en-US" smtClean="0"/>
          </a:p>
        </p:txBody>
      </p:sp>
      <p:sp>
        <p:nvSpPr>
          <p:cNvPr id="52227" name="Rectangle 3"/>
          <p:cNvSpPr>
            <a:spLocks noGrp="1" noChangeArrowheads="1"/>
          </p:cNvSpPr>
          <p:nvPr>
            <p:ph type="body" idx="1"/>
          </p:nvPr>
        </p:nvSpPr>
        <p:spPr/>
        <p:txBody>
          <a:bodyPr>
            <a:normAutofit lnSpcReduction="10000"/>
          </a:bodyPr>
          <a:lstStyle/>
          <a:p>
            <a:pPr eaLnBrk="1" hangingPunct="1">
              <a:buFontTx/>
              <a:buBlip>
                <a:blip r:embed="rId2"/>
              </a:buBlip>
            </a:pPr>
            <a:r>
              <a:rPr lang="en-US" b="1" dirty="0" smtClean="0"/>
              <a:t>Signs of potential distress or deviations from expected findings:</a:t>
            </a:r>
            <a:endParaRPr lang="en-US" dirty="0" smtClean="0"/>
          </a:p>
          <a:p>
            <a:pPr eaLnBrk="1" hangingPunct="1">
              <a:buFontTx/>
              <a:buBlip>
                <a:blip r:embed="rId2"/>
              </a:buBlip>
            </a:pPr>
            <a:r>
              <a:rPr lang="en-US" dirty="0" smtClean="0"/>
              <a:t>Non palpable testes</a:t>
            </a:r>
          </a:p>
          <a:p>
            <a:pPr eaLnBrk="1" hangingPunct="1">
              <a:buFontTx/>
              <a:buBlip>
                <a:blip r:embed="rId2"/>
              </a:buBlip>
            </a:pPr>
            <a:r>
              <a:rPr lang="en-US" dirty="0" err="1" smtClean="0"/>
              <a:t>Hypospadius</a:t>
            </a:r>
            <a:endParaRPr lang="en-US" dirty="0" smtClean="0"/>
          </a:p>
          <a:p>
            <a:pPr eaLnBrk="1" hangingPunct="1">
              <a:buFontTx/>
              <a:buBlip>
                <a:blip r:embed="rId2"/>
              </a:buBlip>
            </a:pPr>
            <a:r>
              <a:rPr lang="en-US" dirty="0" err="1" smtClean="0"/>
              <a:t>Epispadius</a:t>
            </a:r>
            <a:endParaRPr lang="en-US" dirty="0" smtClean="0"/>
          </a:p>
          <a:p>
            <a:pPr eaLnBrk="1" hangingPunct="1">
              <a:buFontTx/>
              <a:buBlip>
                <a:blip r:embed="rId2"/>
              </a:buBlip>
            </a:pPr>
            <a:r>
              <a:rPr lang="en-US" dirty="0" smtClean="0"/>
              <a:t>Scrotum smooth</a:t>
            </a:r>
          </a:p>
          <a:p>
            <a:pPr eaLnBrk="1" hangingPunct="1">
              <a:buFontTx/>
              <a:buBlip>
                <a:blip r:embed="rId2"/>
              </a:buBlip>
            </a:pPr>
            <a:r>
              <a:rPr lang="en-US" dirty="0" smtClean="0"/>
              <a:t>Ambiguous genitalia</a:t>
            </a:r>
          </a:p>
          <a:p>
            <a:pPr eaLnBrk="1" hangingPunct="1">
              <a:buFontTx/>
              <a:buBlip>
                <a:blip r:embed="rId2"/>
              </a:buBlip>
            </a:pPr>
            <a:r>
              <a:rPr lang="en-US" dirty="0" smtClean="0"/>
              <a:t>  inguinal hernia.</a:t>
            </a:r>
          </a:p>
          <a:p>
            <a:pPr eaLnBrk="1" hangingPunct="1"/>
            <a:endParaRPr lang="en-US" dirty="0" smtClean="0"/>
          </a:p>
        </p:txBody>
      </p:sp>
      <p:sp>
        <p:nvSpPr>
          <p:cNvPr id="52228" name="Slide Number Placeholder 3"/>
          <p:cNvSpPr>
            <a:spLocks noGrp="1"/>
          </p:cNvSpPr>
          <p:nvPr>
            <p:ph type="sldNum" sz="quarter" idx="12"/>
          </p:nvPr>
        </p:nvSpPr>
        <p:spPr>
          <a:noFill/>
        </p:spPr>
        <p:txBody>
          <a:bodyPr/>
          <a:lstStyle/>
          <a:p>
            <a:fld id="{2B73E9C3-007D-4467-96A1-76BC0200C880}" type="slidenum">
              <a:rPr lang="en-GB" smtClean="0"/>
              <a:pPr/>
              <a:t>68</a:t>
            </a:fld>
            <a:endParaRPr lang="en-GB" smtClean="0"/>
          </a:p>
        </p:txBody>
      </p:sp>
      <p:sp>
        <p:nvSpPr>
          <p:cNvPr id="52229"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792162"/>
          </a:xfrm>
          <a:solidFill>
            <a:srgbClr val="F9D5A5"/>
          </a:solidFill>
        </p:spPr>
        <p:txBody>
          <a:bodyPr/>
          <a:lstStyle/>
          <a:p>
            <a:pPr eaLnBrk="1" hangingPunct="1"/>
            <a:r>
              <a:rPr lang="en-US" b="1" smtClean="0"/>
              <a:t>Female Genitalia</a:t>
            </a:r>
          </a:p>
        </p:txBody>
      </p:sp>
      <p:sp>
        <p:nvSpPr>
          <p:cNvPr id="53251" name="Rectangle 3"/>
          <p:cNvSpPr>
            <a:spLocks noGrp="1" noChangeArrowheads="1"/>
          </p:cNvSpPr>
          <p:nvPr>
            <p:ph type="body" idx="1"/>
          </p:nvPr>
        </p:nvSpPr>
        <p:spPr/>
        <p:txBody>
          <a:bodyPr/>
          <a:lstStyle/>
          <a:p>
            <a:pPr eaLnBrk="1" hangingPunct="1">
              <a:lnSpc>
                <a:spcPct val="90000"/>
              </a:lnSpc>
              <a:buFontTx/>
              <a:buNone/>
            </a:pPr>
            <a:r>
              <a:rPr lang="en-US" sz="2400" b="1" smtClean="0"/>
              <a:t>Expected findings:</a:t>
            </a:r>
            <a:endParaRPr lang="en-US" sz="2400" smtClean="0"/>
          </a:p>
          <a:p>
            <a:pPr eaLnBrk="1" hangingPunct="1">
              <a:lnSpc>
                <a:spcPct val="90000"/>
              </a:lnSpc>
              <a:buFontTx/>
              <a:buBlip>
                <a:blip r:embed="rId2"/>
              </a:buBlip>
            </a:pPr>
            <a:r>
              <a:rPr lang="en-US" sz="2400" smtClean="0"/>
              <a:t>Edematous labia and clitoris</a:t>
            </a:r>
          </a:p>
          <a:p>
            <a:pPr eaLnBrk="1" hangingPunct="1">
              <a:lnSpc>
                <a:spcPct val="90000"/>
              </a:lnSpc>
              <a:buFontTx/>
              <a:buBlip>
                <a:blip r:embed="rId2"/>
              </a:buBlip>
            </a:pPr>
            <a:r>
              <a:rPr lang="en-US" sz="2400" smtClean="0"/>
              <a:t>Labia majora are larger and surrounding labia minora</a:t>
            </a:r>
          </a:p>
          <a:p>
            <a:pPr eaLnBrk="1" hangingPunct="1">
              <a:lnSpc>
                <a:spcPct val="90000"/>
              </a:lnSpc>
              <a:buFontTx/>
              <a:buBlip>
                <a:blip r:embed="rId2"/>
              </a:buBlip>
            </a:pPr>
            <a:r>
              <a:rPr lang="en-US" sz="2400" smtClean="0"/>
              <a:t>Vernix between labia</a:t>
            </a:r>
          </a:p>
          <a:p>
            <a:pPr eaLnBrk="1" hangingPunct="1">
              <a:lnSpc>
                <a:spcPct val="90000"/>
              </a:lnSpc>
              <a:buFontTx/>
              <a:buNone/>
            </a:pPr>
            <a:r>
              <a:rPr lang="en-US" sz="2400" b="1" smtClean="0"/>
              <a:t>Common variations:</a:t>
            </a:r>
            <a:endParaRPr lang="en-US" sz="2400" smtClean="0"/>
          </a:p>
          <a:p>
            <a:pPr eaLnBrk="1" hangingPunct="1">
              <a:lnSpc>
                <a:spcPct val="90000"/>
              </a:lnSpc>
              <a:buFontTx/>
              <a:buBlip>
                <a:blip r:embed="rId2"/>
              </a:buBlip>
            </a:pPr>
            <a:r>
              <a:rPr lang="en-US" sz="2400" smtClean="0"/>
              <a:t>Hymenal tag</a:t>
            </a:r>
          </a:p>
          <a:p>
            <a:pPr eaLnBrk="1" hangingPunct="1">
              <a:lnSpc>
                <a:spcPct val="90000"/>
              </a:lnSpc>
              <a:buFontTx/>
              <a:buBlip>
                <a:blip r:embed="rId2"/>
              </a:buBlip>
            </a:pPr>
            <a:r>
              <a:rPr lang="en-US" sz="2400" smtClean="0"/>
              <a:t>Pseudomenstruation</a:t>
            </a:r>
          </a:p>
          <a:p>
            <a:pPr eaLnBrk="1" hangingPunct="1">
              <a:lnSpc>
                <a:spcPct val="90000"/>
              </a:lnSpc>
              <a:buFontTx/>
              <a:buBlip>
                <a:blip r:embed="rId2"/>
              </a:buBlip>
            </a:pPr>
            <a:r>
              <a:rPr lang="en-US" sz="2400" smtClean="0"/>
              <a:t>Increased pigmentation</a:t>
            </a:r>
          </a:p>
          <a:p>
            <a:pPr eaLnBrk="1" hangingPunct="1">
              <a:lnSpc>
                <a:spcPct val="90000"/>
              </a:lnSpc>
              <a:buFontTx/>
              <a:buBlip>
                <a:blip r:embed="rId2"/>
              </a:buBlip>
            </a:pPr>
            <a:r>
              <a:rPr lang="en-US" sz="2400" smtClean="0"/>
              <a:t>Ecchymosis and edema after breech birth.</a:t>
            </a:r>
          </a:p>
          <a:p>
            <a:pPr eaLnBrk="1" hangingPunct="1">
              <a:lnSpc>
                <a:spcPct val="90000"/>
              </a:lnSpc>
            </a:pPr>
            <a:endParaRPr lang="en-US" sz="2400" smtClean="0"/>
          </a:p>
        </p:txBody>
      </p:sp>
      <p:sp>
        <p:nvSpPr>
          <p:cNvPr id="53252" name="Slide Number Placeholder 3"/>
          <p:cNvSpPr>
            <a:spLocks noGrp="1"/>
          </p:cNvSpPr>
          <p:nvPr>
            <p:ph type="sldNum" sz="quarter" idx="12"/>
          </p:nvPr>
        </p:nvSpPr>
        <p:spPr>
          <a:noFill/>
        </p:spPr>
        <p:txBody>
          <a:bodyPr/>
          <a:lstStyle/>
          <a:p>
            <a:fld id="{7D7FC4C7-41B4-44CD-BB73-B227F343CA2A}" type="slidenum">
              <a:rPr lang="en-GB" smtClean="0"/>
              <a:pPr/>
              <a:t>69</a:t>
            </a:fld>
            <a:endParaRPr lang="en-GB" smtClean="0"/>
          </a:p>
        </p:txBody>
      </p:sp>
      <p:sp>
        <p:nvSpPr>
          <p:cNvPr id="5325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5"/>
          <p:cNvSpPr>
            <a:spLocks noGrp="1"/>
          </p:cNvSpPr>
          <p:nvPr>
            <p:ph type="sldNum" sz="quarter" idx="12"/>
          </p:nvPr>
        </p:nvSpPr>
        <p:spPr>
          <a:noFill/>
        </p:spPr>
        <p:txBody>
          <a:bodyPr/>
          <a:lstStyle/>
          <a:p>
            <a:fld id="{1D30DBD6-23DE-47E9-A2DA-A54DC65FEDFF}" type="slidenum">
              <a:rPr lang="ar-SA" smtClean="0"/>
              <a:pPr/>
              <a:t>7</a:t>
            </a:fld>
            <a:endParaRPr lang="en-GB" smtClean="0"/>
          </a:p>
        </p:txBody>
      </p:sp>
      <p:sp>
        <p:nvSpPr>
          <p:cNvPr id="87043" name="Rectangle 2"/>
          <p:cNvSpPr>
            <a:spLocks noGrp="1" noChangeArrowheads="1"/>
          </p:cNvSpPr>
          <p:nvPr>
            <p:ph type="title"/>
          </p:nvPr>
        </p:nvSpPr>
        <p:spPr>
          <a:xfrm>
            <a:off x="0" y="2590800"/>
            <a:ext cx="9144000" cy="1143000"/>
          </a:xfrm>
          <a:solidFill>
            <a:schemeClr val="accent2"/>
          </a:solidFill>
        </p:spPr>
        <p:txBody>
          <a:bodyPr/>
          <a:lstStyle/>
          <a:p>
            <a:pPr eaLnBrk="1" hangingPunct="1"/>
            <a:r>
              <a:rPr lang="en-GB" b="1" smtClean="0">
                <a:solidFill>
                  <a:schemeClr val="bg1"/>
                </a:solidFill>
              </a:rPr>
              <a:t>Vital Signs </a:t>
            </a:r>
          </a:p>
        </p:txBody>
      </p:sp>
      <p:sp>
        <p:nvSpPr>
          <p:cNvPr id="87044" name="Date Placeholder 3"/>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endParaRPr lang="en-US" smtClean="0"/>
          </a:p>
        </p:txBody>
      </p:sp>
      <p:sp>
        <p:nvSpPr>
          <p:cNvPr id="54275" name="Rectangle 3"/>
          <p:cNvSpPr>
            <a:spLocks noGrp="1" noChangeArrowheads="1"/>
          </p:cNvSpPr>
          <p:nvPr>
            <p:ph type="body" idx="1"/>
          </p:nvPr>
        </p:nvSpPr>
        <p:spPr/>
        <p:txBody>
          <a:bodyPr/>
          <a:lstStyle/>
          <a:p>
            <a:pPr eaLnBrk="1" hangingPunct="1">
              <a:buFontTx/>
              <a:buBlip>
                <a:blip r:embed="rId2"/>
              </a:buBlip>
            </a:pPr>
            <a:r>
              <a:rPr lang="en-US" b="1" smtClean="0"/>
              <a:t>Signs of potential distress or deviations from expected findings:</a:t>
            </a:r>
            <a:endParaRPr lang="en-US" smtClean="0"/>
          </a:p>
          <a:p>
            <a:pPr eaLnBrk="1" hangingPunct="1">
              <a:buFontTx/>
              <a:buBlip>
                <a:blip r:embed="rId2"/>
              </a:buBlip>
            </a:pPr>
            <a:r>
              <a:rPr lang="en-US" smtClean="0"/>
              <a:t>Labia fused </a:t>
            </a:r>
          </a:p>
          <a:p>
            <a:pPr eaLnBrk="1" hangingPunct="1">
              <a:buFontTx/>
              <a:buBlip>
                <a:blip r:embed="rId2"/>
              </a:buBlip>
            </a:pPr>
            <a:r>
              <a:rPr lang="en-US" smtClean="0"/>
              <a:t>Fecal discharge from vaginal opening</a:t>
            </a:r>
          </a:p>
          <a:p>
            <a:pPr eaLnBrk="1" hangingPunct="1">
              <a:buFontTx/>
              <a:buBlip>
                <a:blip r:embed="rId2"/>
              </a:buBlip>
            </a:pPr>
            <a:r>
              <a:rPr lang="en-US" smtClean="0"/>
              <a:t>Ambiguous genitalia</a:t>
            </a:r>
          </a:p>
          <a:p>
            <a:pPr eaLnBrk="1" hangingPunct="1">
              <a:buFontTx/>
              <a:buBlip>
                <a:blip r:embed="rId2"/>
              </a:buBlip>
            </a:pPr>
            <a:r>
              <a:rPr lang="en-US" smtClean="0"/>
              <a:t>Widely separated labia</a:t>
            </a:r>
          </a:p>
          <a:p>
            <a:pPr eaLnBrk="1" hangingPunct="1"/>
            <a:endParaRPr lang="en-US" smtClean="0"/>
          </a:p>
        </p:txBody>
      </p:sp>
      <p:sp>
        <p:nvSpPr>
          <p:cNvPr id="54276" name="Slide Number Placeholder 3"/>
          <p:cNvSpPr>
            <a:spLocks noGrp="1"/>
          </p:cNvSpPr>
          <p:nvPr>
            <p:ph type="sldNum" sz="quarter" idx="12"/>
          </p:nvPr>
        </p:nvSpPr>
        <p:spPr>
          <a:noFill/>
        </p:spPr>
        <p:txBody>
          <a:bodyPr/>
          <a:lstStyle/>
          <a:p>
            <a:fld id="{58DA43A1-0166-4608-9170-EC49F10E63B6}" type="slidenum">
              <a:rPr lang="en-GB" smtClean="0"/>
              <a:pPr/>
              <a:t>70</a:t>
            </a:fld>
            <a:endParaRPr lang="en-GB" smtClean="0"/>
          </a:p>
        </p:txBody>
      </p:sp>
      <p:sp>
        <p:nvSpPr>
          <p:cNvPr id="54277"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4638"/>
            <a:ext cx="8229600" cy="792162"/>
          </a:xfrm>
          <a:solidFill>
            <a:srgbClr val="CC6600"/>
          </a:solidFill>
          <a:ln>
            <a:solidFill>
              <a:srgbClr val="CC6600"/>
            </a:solidFill>
          </a:ln>
        </p:spPr>
        <p:txBody>
          <a:bodyPr/>
          <a:lstStyle/>
          <a:p>
            <a:pPr eaLnBrk="1" hangingPunct="1"/>
            <a:r>
              <a:rPr lang="en-US" b="1" dirty="0" smtClean="0">
                <a:solidFill>
                  <a:schemeClr val="bg1"/>
                </a:solidFill>
              </a:rPr>
              <a:t>Back and Rectum</a:t>
            </a:r>
          </a:p>
        </p:txBody>
      </p:sp>
      <p:sp>
        <p:nvSpPr>
          <p:cNvPr id="55299" name="Rectangle 3"/>
          <p:cNvSpPr>
            <a:spLocks noGrp="1" noChangeArrowheads="1"/>
          </p:cNvSpPr>
          <p:nvPr>
            <p:ph type="body" idx="1"/>
          </p:nvPr>
        </p:nvSpPr>
        <p:spPr/>
        <p:txBody>
          <a:bodyPr/>
          <a:lstStyle/>
          <a:p>
            <a:pPr eaLnBrk="1" hangingPunct="1">
              <a:lnSpc>
                <a:spcPct val="80000"/>
              </a:lnSpc>
              <a:buFontTx/>
              <a:buNone/>
            </a:pPr>
            <a:r>
              <a:rPr lang="en-US" sz="2000" b="1" dirty="0" smtClean="0"/>
              <a:t>Expected findings:</a:t>
            </a:r>
            <a:endParaRPr lang="en-US" sz="2000" dirty="0" smtClean="0"/>
          </a:p>
          <a:p>
            <a:pPr eaLnBrk="1" hangingPunct="1">
              <a:lnSpc>
                <a:spcPct val="80000"/>
              </a:lnSpc>
            </a:pPr>
            <a:r>
              <a:rPr lang="en-US" sz="2000" dirty="0" smtClean="0"/>
              <a:t>Intact spine without masses or openings</a:t>
            </a:r>
          </a:p>
          <a:p>
            <a:pPr eaLnBrk="1" hangingPunct="1">
              <a:lnSpc>
                <a:spcPct val="80000"/>
              </a:lnSpc>
            </a:pPr>
            <a:r>
              <a:rPr lang="en-US" sz="2000" dirty="0" smtClean="0"/>
              <a:t>Patent anal opening</a:t>
            </a:r>
          </a:p>
          <a:p>
            <a:pPr eaLnBrk="1" hangingPunct="1">
              <a:lnSpc>
                <a:spcPct val="80000"/>
              </a:lnSpc>
            </a:pPr>
            <a:r>
              <a:rPr lang="en-US" sz="2000" dirty="0" smtClean="0"/>
              <a:t>"Wink reflex" present</a:t>
            </a:r>
          </a:p>
          <a:p>
            <a:pPr eaLnBrk="1" hangingPunct="1">
              <a:lnSpc>
                <a:spcPct val="80000"/>
              </a:lnSpc>
            </a:pPr>
            <a:endParaRPr lang="en-US" sz="2000" b="1" dirty="0" smtClean="0"/>
          </a:p>
          <a:p>
            <a:pPr eaLnBrk="1" hangingPunct="1">
              <a:lnSpc>
                <a:spcPct val="80000"/>
              </a:lnSpc>
              <a:buFontTx/>
              <a:buNone/>
            </a:pPr>
            <a:r>
              <a:rPr lang="en-US" sz="2000" b="1" dirty="0" smtClean="0"/>
              <a:t>Signs of potential distress or deviations from expected findings:</a:t>
            </a:r>
            <a:endParaRPr lang="en-US" sz="2000" dirty="0" smtClean="0"/>
          </a:p>
          <a:p>
            <a:pPr eaLnBrk="1" hangingPunct="1">
              <a:lnSpc>
                <a:spcPct val="80000"/>
              </a:lnSpc>
            </a:pPr>
            <a:r>
              <a:rPr lang="en-US" sz="2000" dirty="0" smtClean="0"/>
              <a:t>Limitation of movement</a:t>
            </a:r>
          </a:p>
          <a:p>
            <a:pPr eaLnBrk="1" hangingPunct="1">
              <a:lnSpc>
                <a:spcPct val="80000"/>
              </a:lnSpc>
            </a:pPr>
            <a:r>
              <a:rPr lang="en-US" sz="2000" dirty="0" err="1" smtClean="0"/>
              <a:t>Spina</a:t>
            </a:r>
            <a:r>
              <a:rPr lang="en-US" sz="2000" dirty="0" smtClean="0"/>
              <a:t> bifida</a:t>
            </a:r>
          </a:p>
          <a:p>
            <a:pPr eaLnBrk="1" hangingPunct="1">
              <a:lnSpc>
                <a:spcPct val="80000"/>
              </a:lnSpc>
            </a:pPr>
            <a:r>
              <a:rPr lang="en-US" sz="2000" dirty="0" smtClean="0"/>
              <a:t>Imperforate anus</a:t>
            </a:r>
          </a:p>
          <a:p>
            <a:pPr eaLnBrk="1" hangingPunct="1">
              <a:lnSpc>
                <a:spcPct val="80000"/>
              </a:lnSpc>
            </a:pPr>
            <a:r>
              <a:rPr lang="en-US" sz="2000" dirty="0" smtClean="0"/>
              <a:t>Anal fissures</a:t>
            </a:r>
          </a:p>
          <a:p>
            <a:pPr eaLnBrk="1" hangingPunct="1">
              <a:lnSpc>
                <a:spcPct val="80000"/>
              </a:lnSpc>
            </a:pPr>
            <a:r>
              <a:rPr lang="en-US" sz="2000" dirty="0" err="1" smtClean="0"/>
              <a:t>Pilonidal</a:t>
            </a:r>
            <a:r>
              <a:rPr lang="en-US" sz="2000" dirty="0" smtClean="0"/>
              <a:t> cyst</a:t>
            </a:r>
          </a:p>
          <a:p>
            <a:pPr eaLnBrk="1" hangingPunct="1">
              <a:lnSpc>
                <a:spcPct val="80000"/>
              </a:lnSpc>
            </a:pPr>
            <a:endParaRPr lang="en-US" sz="2000" dirty="0" smtClean="0"/>
          </a:p>
        </p:txBody>
      </p:sp>
      <p:sp>
        <p:nvSpPr>
          <p:cNvPr id="55300" name="Slide Number Placeholder 3"/>
          <p:cNvSpPr>
            <a:spLocks noGrp="1"/>
          </p:cNvSpPr>
          <p:nvPr>
            <p:ph type="sldNum" sz="quarter" idx="12"/>
          </p:nvPr>
        </p:nvSpPr>
        <p:spPr>
          <a:noFill/>
        </p:spPr>
        <p:txBody>
          <a:bodyPr/>
          <a:lstStyle/>
          <a:p>
            <a:fld id="{5317319C-7062-4BC0-A320-1879033015A8}" type="slidenum">
              <a:rPr lang="en-GB" smtClean="0"/>
              <a:pPr/>
              <a:t>71</a:t>
            </a:fld>
            <a:endParaRPr lang="en-GB" smtClean="0"/>
          </a:p>
        </p:txBody>
      </p:sp>
      <p:sp>
        <p:nvSpPr>
          <p:cNvPr id="5530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solidFill>
            <a:srgbClr val="EEF5A9"/>
          </a:solidFill>
        </p:spPr>
        <p:txBody>
          <a:bodyPr/>
          <a:lstStyle/>
          <a:p>
            <a:pPr eaLnBrk="1" hangingPunct="1"/>
            <a:r>
              <a:rPr lang="en-US" b="1" dirty="0" smtClean="0"/>
              <a:t>Extremities</a:t>
            </a:r>
          </a:p>
        </p:txBody>
      </p:sp>
      <p:sp>
        <p:nvSpPr>
          <p:cNvPr id="56323" name="Rectangle 3"/>
          <p:cNvSpPr>
            <a:spLocks noGrp="1" noChangeArrowheads="1"/>
          </p:cNvSpPr>
          <p:nvPr>
            <p:ph type="body" idx="1"/>
          </p:nvPr>
        </p:nvSpPr>
        <p:spPr/>
        <p:txBody>
          <a:bodyPr/>
          <a:lstStyle/>
          <a:p>
            <a:pPr eaLnBrk="1" hangingPunct="1">
              <a:buFontTx/>
              <a:buNone/>
            </a:pPr>
            <a:r>
              <a:rPr lang="en-US" b="1" dirty="0" smtClean="0"/>
              <a:t>Expected findings:</a:t>
            </a:r>
            <a:endParaRPr lang="en-US" dirty="0" smtClean="0"/>
          </a:p>
          <a:p>
            <a:pPr eaLnBrk="1" hangingPunct="1">
              <a:buFontTx/>
              <a:buBlip>
                <a:blip r:embed="rId2"/>
              </a:buBlip>
            </a:pPr>
            <a:r>
              <a:rPr lang="en-US" dirty="0" smtClean="0"/>
              <a:t>Maintains posture of flexion</a:t>
            </a:r>
          </a:p>
          <a:p>
            <a:pPr eaLnBrk="1" hangingPunct="1">
              <a:buFontTx/>
              <a:buBlip>
                <a:blip r:embed="rId2"/>
              </a:buBlip>
            </a:pPr>
            <a:r>
              <a:rPr lang="en-US" dirty="0" smtClean="0"/>
              <a:t>Equal and bilateral movement and tone</a:t>
            </a:r>
          </a:p>
          <a:p>
            <a:pPr eaLnBrk="1" hangingPunct="1">
              <a:buFontTx/>
              <a:buBlip>
                <a:blip r:embed="rId2"/>
              </a:buBlip>
            </a:pPr>
            <a:r>
              <a:rPr lang="en-US" dirty="0" smtClean="0"/>
              <a:t>Full range of motion all joints</a:t>
            </a:r>
          </a:p>
          <a:p>
            <a:pPr eaLnBrk="1" hangingPunct="1">
              <a:buFontTx/>
              <a:buBlip>
                <a:blip r:embed="rId2"/>
              </a:buBlip>
            </a:pPr>
            <a:r>
              <a:rPr lang="en-US" dirty="0" smtClean="0"/>
              <a:t>Ten fingers and ten toes</a:t>
            </a:r>
          </a:p>
          <a:p>
            <a:pPr eaLnBrk="1" hangingPunct="1">
              <a:buFontTx/>
              <a:buBlip>
                <a:blip r:embed="rId2"/>
              </a:buBlip>
            </a:pPr>
            <a:r>
              <a:rPr lang="en-US" dirty="0" smtClean="0"/>
              <a:t>Grasp reflex present</a:t>
            </a:r>
          </a:p>
          <a:p>
            <a:pPr eaLnBrk="1" hangingPunct="1">
              <a:buFontTx/>
              <a:buBlip>
                <a:blip r:embed="rId2"/>
              </a:buBlip>
            </a:pPr>
            <a:r>
              <a:rPr lang="en-US" dirty="0" smtClean="0"/>
              <a:t>Legs appear bowed</a:t>
            </a:r>
          </a:p>
          <a:p>
            <a:pPr eaLnBrk="1" hangingPunct="1"/>
            <a:endParaRPr lang="en-US" dirty="0" smtClean="0"/>
          </a:p>
        </p:txBody>
      </p:sp>
      <p:sp>
        <p:nvSpPr>
          <p:cNvPr id="56324" name="Slide Number Placeholder 3"/>
          <p:cNvSpPr>
            <a:spLocks noGrp="1"/>
          </p:cNvSpPr>
          <p:nvPr>
            <p:ph type="sldNum" sz="quarter" idx="12"/>
          </p:nvPr>
        </p:nvSpPr>
        <p:spPr>
          <a:noFill/>
        </p:spPr>
        <p:txBody>
          <a:bodyPr/>
          <a:lstStyle/>
          <a:p>
            <a:fld id="{3E87D604-03BA-4C4F-BD26-B5EE2451F6AC}" type="slidenum">
              <a:rPr lang="en-GB" smtClean="0"/>
              <a:pPr/>
              <a:t>72</a:t>
            </a:fld>
            <a:endParaRPr lang="en-GB" smtClean="0"/>
          </a:p>
        </p:txBody>
      </p:sp>
      <p:sp>
        <p:nvSpPr>
          <p:cNvPr id="5632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endParaRPr lang="en-US" smtClean="0"/>
          </a:p>
        </p:txBody>
      </p:sp>
      <p:sp>
        <p:nvSpPr>
          <p:cNvPr id="57347" name="Rectangle 3"/>
          <p:cNvSpPr>
            <a:spLocks noGrp="1" noChangeArrowheads="1"/>
          </p:cNvSpPr>
          <p:nvPr>
            <p:ph type="body" idx="1"/>
          </p:nvPr>
        </p:nvSpPr>
        <p:spPr>
          <a:xfrm>
            <a:off x="457200" y="1600200"/>
            <a:ext cx="3886200" cy="4525963"/>
          </a:xfrm>
        </p:spPr>
        <p:txBody>
          <a:bodyPr/>
          <a:lstStyle/>
          <a:p>
            <a:pPr eaLnBrk="1" hangingPunct="1">
              <a:buFont typeface="Wingdings" pitchFamily="2" charset="2"/>
              <a:buChar char=""/>
            </a:pPr>
            <a:r>
              <a:rPr lang="en-US" b="1" dirty="0" smtClean="0"/>
              <a:t>Feet appear flat</a:t>
            </a:r>
            <a:endParaRPr lang="en-US" dirty="0" smtClean="0"/>
          </a:p>
          <a:p>
            <a:pPr eaLnBrk="1" hangingPunct="1">
              <a:buFont typeface="Wingdings" pitchFamily="2" charset="2"/>
              <a:buChar char=""/>
            </a:pPr>
            <a:endParaRPr lang="en-US" b="1" dirty="0" smtClean="0"/>
          </a:p>
          <a:p>
            <a:pPr eaLnBrk="1" hangingPunct="1">
              <a:buFont typeface="Wingdings" pitchFamily="2" charset="2"/>
              <a:buChar char=""/>
            </a:pPr>
            <a:r>
              <a:rPr lang="en-US" b="1" dirty="0" err="1" smtClean="0"/>
              <a:t>Palmar</a:t>
            </a:r>
            <a:r>
              <a:rPr lang="en-US" b="1" dirty="0" smtClean="0"/>
              <a:t> creases present</a:t>
            </a:r>
            <a:endParaRPr lang="en-US" dirty="0" smtClean="0"/>
          </a:p>
          <a:p>
            <a:pPr eaLnBrk="1" hangingPunct="1">
              <a:buFont typeface="Wingdings" pitchFamily="2" charset="2"/>
              <a:buChar char=""/>
            </a:pPr>
            <a:endParaRPr lang="en-US" b="1" dirty="0" smtClean="0"/>
          </a:p>
          <a:p>
            <a:pPr eaLnBrk="1" hangingPunct="1">
              <a:buFont typeface="Wingdings" pitchFamily="2" charset="2"/>
              <a:buChar char=""/>
            </a:pPr>
            <a:r>
              <a:rPr lang="en-US" b="1" dirty="0" smtClean="0"/>
              <a:t>Sole creases present</a:t>
            </a:r>
            <a:endParaRPr lang="en-US" dirty="0" smtClean="0"/>
          </a:p>
          <a:p>
            <a:pPr eaLnBrk="1" hangingPunct="1"/>
            <a:endParaRPr lang="en-US" dirty="0" smtClean="0"/>
          </a:p>
        </p:txBody>
      </p:sp>
      <p:pic>
        <p:nvPicPr>
          <p:cNvPr id="57348" name="Picture 4" descr="flat foot"/>
          <p:cNvPicPr>
            <a:picLocks noChangeAspect="1" noChangeArrowheads="1"/>
          </p:cNvPicPr>
          <p:nvPr/>
        </p:nvPicPr>
        <p:blipFill>
          <a:blip r:embed="rId2" cstate="print"/>
          <a:srcRect/>
          <a:stretch>
            <a:fillRect/>
          </a:stretch>
        </p:blipFill>
        <p:spPr bwMode="auto">
          <a:xfrm>
            <a:off x="6248400" y="1143000"/>
            <a:ext cx="2314575" cy="1476375"/>
          </a:xfrm>
          <a:prstGeom prst="rect">
            <a:avLst/>
          </a:prstGeom>
          <a:noFill/>
          <a:ln w="9525">
            <a:noFill/>
            <a:miter lim="800000"/>
            <a:headEnd/>
            <a:tailEnd/>
          </a:ln>
        </p:spPr>
      </p:pic>
      <p:pic>
        <p:nvPicPr>
          <p:cNvPr id="57349" name="Picture 5" descr="palmar creases"/>
          <p:cNvPicPr>
            <a:picLocks noChangeAspect="1" noChangeArrowheads="1"/>
          </p:cNvPicPr>
          <p:nvPr/>
        </p:nvPicPr>
        <p:blipFill>
          <a:blip r:embed="rId3" cstate="print"/>
          <a:srcRect/>
          <a:stretch>
            <a:fillRect/>
          </a:stretch>
        </p:blipFill>
        <p:spPr bwMode="auto">
          <a:xfrm>
            <a:off x="6172200" y="2895600"/>
            <a:ext cx="2743200" cy="1876425"/>
          </a:xfrm>
          <a:prstGeom prst="rect">
            <a:avLst/>
          </a:prstGeom>
          <a:noFill/>
          <a:ln w="9525">
            <a:noFill/>
            <a:miter lim="800000"/>
            <a:headEnd/>
            <a:tailEnd/>
          </a:ln>
        </p:spPr>
      </p:pic>
      <p:pic>
        <p:nvPicPr>
          <p:cNvPr id="57350" name="Picture 6" descr="sole creases"/>
          <p:cNvPicPr>
            <a:picLocks noChangeAspect="1" noChangeArrowheads="1"/>
          </p:cNvPicPr>
          <p:nvPr/>
        </p:nvPicPr>
        <p:blipFill>
          <a:blip r:embed="rId4" cstate="print"/>
          <a:srcRect/>
          <a:stretch>
            <a:fillRect/>
          </a:stretch>
        </p:blipFill>
        <p:spPr bwMode="auto">
          <a:xfrm>
            <a:off x="6172200" y="4800600"/>
            <a:ext cx="2686050" cy="2057400"/>
          </a:xfrm>
          <a:prstGeom prst="rect">
            <a:avLst/>
          </a:prstGeom>
          <a:noFill/>
          <a:ln w="9525">
            <a:noFill/>
            <a:miter lim="800000"/>
            <a:headEnd/>
            <a:tailEnd/>
          </a:ln>
        </p:spPr>
      </p:pic>
      <p:sp>
        <p:nvSpPr>
          <p:cNvPr id="57351" name="Line 7"/>
          <p:cNvSpPr>
            <a:spLocks noChangeShapeType="1"/>
          </p:cNvSpPr>
          <p:nvPr/>
        </p:nvSpPr>
        <p:spPr bwMode="auto">
          <a:xfrm>
            <a:off x="3962400" y="1981200"/>
            <a:ext cx="2133600" cy="0"/>
          </a:xfrm>
          <a:prstGeom prst="line">
            <a:avLst/>
          </a:prstGeom>
          <a:noFill/>
          <a:ln w="57150">
            <a:solidFill>
              <a:schemeClr val="tx1"/>
            </a:solidFill>
            <a:round/>
            <a:headEnd/>
            <a:tailEnd type="triangle" w="lg" len="lg"/>
          </a:ln>
        </p:spPr>
        <p:txBody>
          <a:bodyPr/>
          <a:lstStyle/>
          <a:p>
            <a:endParaRPr lang="en-US"/>
          </a:p>
        </p:txBody>
      </p:sp>
      <p:sp>
        <p:nvSpPr>
          <p:cNvPr id="57352" name="Line 8"/>
          <p:cNvSpPr>
            <a:spLocks noChangeShapeType="1"/>
          </p:cNvSpPr>
          <p:nvPr/>
        </p:nvSpPr>
        <p:spPr bwMode="auto">
          <a:xfrm>
            <a:off x="2514600" y="3505200"/>
            <a:ext cx="3505200" cy="0"/>
          </a:xfrm>
          <a:prstGeom prst="line">
            <a:avLst/>
          </a:prstGeom>
          <a:noFill/>
          <a:ln w="57150">
            <a:solidFill>
              <a:schemeClr val="tx1"/>
            </a:solidFill>
            <a:round/>
            <a:headEnd/>
            <a:tailEnd type="triangle" w="lg" len="lg"/>
          </a:ln>
        </p:spPr>
        <p:txBody>
          <a:bodyPr/>
          <a:lstStyle/>
          <a:p>
            <a:endParaRPr lang="en-US"/>
          </a:p>
        </p:txBody>
      </p:sp>
      <p:sp>
        <p:nvSpPr>
          <p:cNvPr id="57353" name="Line 9"/>
          <p:cNvSpPr>
            <a:spLocks noChangeShapeType="1"/>
          </p:cNvSpPr>
          <p:nvPr/>
        </p:nvSpPr>
        <p:spPr bwMode="auto">
          <a:xfrm>
            <a:off x="2590800" y="5181600"/>
            <a:ext cx="3352800" cy="0"/>
          </a:xfrm>
          <a:prstGeom prst="line">
            <a:avLst/>
          </a:prstGeom>
          <a:noFill/>
          <a:ln w="57150">
            <a:solidFill>
              <a:schemeClr val="tx1"/>
            </a:solidFill>
            <a:round/>
            <a:headEnd/>
            <a:tailEnd type="triangle" w="lg" len="lg"/>
          </a:ln>
        </p:spPr>
        <p:txBody>
          <a:bodyPr/>
          <a:lstStyle/>
          <a:p>
            <a:endParaRPr lang="en-US"/>
          </a:p>
        </p:txBody>
      </p:sp>
      <p:sp>
        <p:nvSpPr>
          <p:cNvPr id="57354" name="Slide Number Placeholder 9"/>
          <p:cNvSpPr>
            <a:spLocks noGrp="1"/>
          </p:cNvSpPr>
          <p:nvPr>
            <p:ph type="sldNum" sz="quarter" idx="12"/>
          </p:nvPr>
        </p:nvSpPr>
        <p:spPr>
          <a:noFill/>
        </p:spPr>
        <p:txBody>
          <a:bodyPr/>
          <a:lstStyle/>
          <a:p>
            <a:fld id="{FCBA8899-8E06-4FD9-9E13-046E7A071411}" type="slidenum">
              <a:rPr lang="en-GB" smtClean="0"/>
              <a:pPr/>
              <a:t>73</a:t>
            </a:fld>
            <a:endParaRPr lang="en-GB" smtClean="0"/>
          </a:p>
        </p:txBody>
      </p:sp>
      <p:sp>
        <p:nvSpPr>
          <p:cNvPr id="57355" name="Date Placeholder 10"/>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endParaRPr lang="en-US" smtClean="0"/>
          </a:p>
        </p:txBody>
      </p:sp>
      <p:sp>
        <p:nvSpPr>
          <p:cNvPr id="58371" name="Rectangle 3"/>
          <p:cNvSpPr>
            <a:spLocks noGrp="1" noChangeArrowheads="1"/>
          </p:cNvSpPr>
          <p:nvPr>
            <p:ph type="body" idx="1"/>
          </p:nvPr>
        </p:nvSpPr>
        <p:spPr>
          <a:xfrm>
            <a:off x="457200" y="1600200"/>
            <a:ext cx="5943600" cy="4525963"/>
          </a:xfrm>
        </p:spPr>
        <p:txBody>
          <a:bodyPr/>
          <a:lstStyle/>
          <a:p>
            <a:pPr eaLnBrk="1" hangingPunct="1">
              <a:lnSpc>
                <a:spcPct val="80000"/>
              </a:lnSpc>
            </a:pPr>
            <a:r>
              <a:rPr lang="en-US" sz="2000" b="1" dirty="0" smtClean="0"/>
              <a:t>Signs of potential distress or deviations from expected findings:</a:t>
            </a:r>
            <a:endParaRPr lang="en-US" sz="2000" dirty="0" smtClean="0"/>
          </a:p>
          <a:p>
            <a:pPr eaLnBrk="1" hangingPunct="1">
              <a:lnSpc>
                <a:spcPct val="80000"/>
              </a:lnSpc>
            </a:pPr>
            <a:r>
              <a:rPr lang="en-US" sz="2000" dirty="0" smtClean="0"/>
              <a:t>Unequal tone</a:t>
            </a:r>
          </a:p>
          <a:p>
            <a:pPr eaLnBrk="1" hangingPunct="1">
              <a:lnSpc>
                <a:spcPct val="80000"/>
              </a:lnSpc>
            </a:pPr>
            <a:r>
              <a:rPr lang="en-US" sz="2000" dirty="0" smtClean="0"/>
              <a:t>Asymmetrical movement of extremities</a:t>
            </a:r>
          </a:p>
          <a:p>
            <a:pPr eaLnBrk="1" hangingPunct="1">
              <a:lnSpc>
                <a:spcPct val="80000"/>
              </a:lnSpc>
            </a:pPr>
            <a:r>
              <a:rPr lang="en-US" sz="2000" dirty="0" err="1" smtClean="0"/>
              <a:t>Syndactyly</a:t>
            </a:r>
            <a:endParaRPr lang="en-US" sz="2000" dirty="0" smtClean="0"/>
          </a:p>
          <a:p>
            <a:pPr eaLnBrk="1" hangingPunct="1">
              <a:lnSpc>
                <a:spcPct val="80000"/>
              </a:lnSpc>
            </a:pPr>
            <a:r>
              <a:rPr lang="en-US" sz="2000" dirty="0" smtClean="0"/>
              <a:t>Unequal leg length</a:t>
            </a:r>
          </a:p>
          <a:p>
            <a:pPr eaLnBrk="1" hangingPunct="1">
              <a:lnSpc>
                <a:spcPct val="80000"/>
              </a:lnSpc>
            </a:pPr>
            <a:r>
              <a:rPr lang="en-US" sz="2000" b="1" dirty="0" smtClean="0"/>
              <a:t>Asymmetrical skin creases posterior thigh</a:t>
            </a:r>
            <a:endParaRPr lang="en-US" sz="2000" dirty="0" smtClean="0"/>
          </a:p>
          <a:p>
            <a:pPr eaLnBrk="1" hangingPunct="1">
              <a:lnSpc>
                <a:spcPct val="80000"/>
              </a:lnSpc>
            </a:pPr>
            <a:r>
              <a:rPr lang="en-US" sz="2000" dirty="0" smtClean="0"/>
              <a:t/>
            </a:r>
            <a:br>
              <a:rPr lang="en-US" sz="2000" dirty="0" smtClean="0"/>
            </a:br>
            <a:endParaRPr lang="en-US" sz="2000" dirty="0" smtClean="0"/>
          </a:p>
          <a:p>
            <a:pPr eaLnBrk="1" hangingPunct="1">
              <a:lnSpc>
                <a:spcPct val="80000"/>
              </a:lnSpc>
            </a:pPr>
            <a:r>
              <a:rPr lang="en-US" sz="2000" dirty="0" smtClean="0"/>
              <a:t>Dislocation of hip</a:t>
            </a:r>
          </a:p>
          <a:p>
            <a:pPr eaLnBrk="1" hangingPunct="1">
              <a:lnSpc>
                <a:spcPct val="80000"/>
              </a:lnSpc>
            </a:pPr>
            <a:r>
              <a:rPr lang="en-US" sz="2000" dirty="0" smtClean="0"/>
              <a:t>Persistent cyanosis of nail beds</a:t>
            </a:r>
          </a:p>
          <a:p>
            <a:pPr eaLnBrk="1" hangingPunct="1">
              <a:lnSpc>
                <a:spcPct val="80000"/>
              </a:lnSpc>
            </a:pPr>
            <a:r>
              <a:rPr lang="en-US" sz="2000" b="1" dirty="0" err="1" smtClean="0"/>
              <a:t>Polydactyly</a:t>
            </a:r>
            <a:endParaRPr lang="en-US" sz="2000" dirty="0" smtClean="0"/>
          </a:p>
          <a:p>
            <a:pPr eaLnBrk="1" hangingPunct="1">
              <a:lnSpc>
                <a:spcPct val="80000"/>
              </a:lnSpc>
              <a:buFontTx/>
              <a:buNone/>
            </a:pPr>
            <a:r>
              <a:rPr lang="en-US" sz="2000" dirty="0" smtClean="0"/>
              <a:t/>
            </a:r>
            <a:br>
              <a:rPr lang="en-US" sz="2000" dirty="0" smtClean="0"/>
            </a:br>
            <a:endParaRPr lang="en-US" sz="2000" dirty="0" smtClean="0"/>
          </a:p>
        </p:txBody>
      </p:sp>
      <p:pic>
        <p:nvPicPr>
          <p:cNvPr id="58372" name="Picture 4" descr="230px-New_born_boy_showing_complete_complex_syndactyly_with_two_fingers_right_hand">
            <a:hlinkClick r:id="rId2"/>
          </p:cNvPr>
          <p:cNvPicPr>
            <a:picLocks noChangeAspect="1" noChangeArrowheads="1"/>
          </p:cNvPicPr>
          <p:nvPr/>
        </p:nvPicPr>
        <p:blipFill>
          <a:blip r:embed="rId3" cstate="print"/>
          <a:srcRect/>
          <a:stretch>
            <a:fillRect/>
          </a:stretch>
        </p:blipFill>
        <p:spPr bwMode="auto">
          <a:xfrm>
            <a:off x="6953250" y="1676400"/>
            <a:ext cx="2190750" cy="1647825"/>
          </a:xfrm>
          <a:prstGeom prst="rect">
            <a:avLst/>
          </a:prstGeom>
          <a:noFill/>
          <a:ln w="9525">
            <a:noFill/>
            <a:miter lim="800000"/>
            <a:headEnd/>
            <a:tailEnd/>
          </a:ln>
        </p:spPr>
      </p:pic>
      <p:pic>
        <p:nvPicPr>
          <p:cNvPr id="58373" name="Picture 5" descr="polydactyl"/>
          <p:cNvPicPr>
            <a:picLocks noChangeAspect="1" noChangeArrowheads="1"/>
          </p:cNvPicPr>
          <p:nvPr/>
        </p:nvPicPr>
        <p:blipFill>
          <a:blip r:embed="rId4" cstate="print"/>
          <a:srcRect/>
          <a:stretch>
            <a:fillRect/>
          </a:stretch>
        </p:blipFill>
        <p:spPr bwMode="auto">
          <a:xfrm>
            <a:off x="6781800" y="3962400"/>
            <a:ext cx="2076450" cy="2257425"/>
          </a:xfrm>
          <a:prstGeom prst="rect">
            <a:avLst/>
          </a:prstGeom>
          <a:noFill/>
          <a:ln w="9525">
            <a:noFill/>
            <a:miter lim="800000"/>
            <a:headEnd/>
            <a:tailEnd/>
          </a:ln>
        </p:spPr>
      </p:pic>
      <p:sp>
        <p:nvSpPr>
          <p:cNvPr id="58374" name="Slide Number Placeholder 5"/>
          <p:cNvSpPr>
            <a:spLocks noGrp="1"/>
          </p:cNvSpPr>
          <p:nvPr>
            <p:ph type="sldNum" sz="quarter" idx="12"/>
          </p:nvPr>
        </p:nvSpPr>
        <p:spPr>
          <a:noFill/>
        </p:spPr>
        <p:txBody>
          <a:bodyPr/>
          <a:lstStyle/>
          <a:p>
            <a:fld id="{F5591337-7538-4419-8EDA-9C6CB737E2D6}" type="slidenum">
              <a:rPr lang="en-GB" smtClean="0"/>
              <a:pPr/>
              <a:t>74</a:t>
            </a:fld>
            <a:endParaRPr lang="en-GB" smtClean="0"/>
          </a:p>
        </p:txBody>
      </p:sp>
      <p:sp>
        <p:nvSpPr>
          <p:cNvPr id="58375" name="Date Placeholder 6"/>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304800"/>
            <a:ext cx="7772400" cy="1066800"/>
          </a:xfrm>
          <a:solidFill>
            <a:schemeClr val="accent3">
              <a:lumMod val="95000"/>
            </a:schemeClr>
          </a:solidFill>
        </p:spPr>
        <p:txBody>
          <a:bodyPr/>
          <a:lstStyle/>
          <a:p>
            <a:pPr eaLnBrk="1" hangingPunct="1">
              <a:defRPr/>
            </a:pPr>
            <a:r>
              <a:rPr lang="en-US" sz="4000" b="1" dirty="0" smtClean="0">
                <a:solidFill>
                  <a:schemeClr val="tx1"/>
                </a:solidFill>
                <a:latin typeface="Gulim" pitchFamily="34" charset="-127"/>
                <a:ea typeface="Gulim" pitchFamily="34" charset="-127"/>
              </a:rPr>
              <a:t>APGAR TEST</a:t>
            </a:r>
          </a:p>
        </p:txBody>
      </p:sp>
      <p:pic>
        <p:nvPicPr>
          <p:cNvPr id="2053" name="Picture 5" descr="1st_day_apgar"/>
          <p:cNvPicPr>
            <a:picLocks noChangeAspect="1" noChangeArrowheads="1"/>
          </p:cNvPicPr>
          <p:nvPr/>
        </p:nvPicPr>
        <p:blipFill>
          <a:blip r:embed="rId2" cstate="print"/>
          <a:srcRect/>
          <a:stretch>
            <a:fillRect/>
          </a:stretch>
        </p:blipFill>
        <p:spPr bwMode="auto">
          <a:xfrm>
            <a:off x="228600" y="1600200"/>
            <a:ext cx="8915400" cy="5105400"/>
          </a:xfrm>
          <a:prstGeom prst="rect">
            <a:avLst/>
          </a:prstGeom>
          <a:noFill/>
          <a:ln w="9525">
            <a:noFill/>
            <a:miter lim="800000"/>
            <a:headEnd/>
            <a:tailEnd/>
          </a:ln>
        </p:spPr>
      </p:pic>
      <p:sp>
        <p:nvSpPr>
          <p:cNvPr id="59396" name="Date Placeholder 3"/>
          <p:cNvSpPr>
            <a:spLocks noGrp="1"/>
          </p:cNvSpPr>
          <p:nvPr>
            <p:ph type="dt" sz="quarter" idx="10"/>
          </p:nvPr>
        </p:nvSpPr>
        <p:spPr>
          <a:noFill/>
        </p:spPr>
        <p:txBody>
          <a:bodyPr/>
          <a:lstStyle/>
          <a:p>
            <a:r>
              <a:rPr lang="en-US" smtClean="0"/>
              <a:t>Mr. Ahmad Ata</a:t>
            </a:r>
            <a:endParaRPr lang="en-GB" smtClean="0"/>
          </a:p>
        </p:txBody>
      </p:sp>
      <p:sp>
        <p:nvSpPr>
          <p:cNvPr id="59397" name="Slide Number Placeholder 4"/>
          <p:cNvSpPr>
            <a:spLocks noGrp="1"/>
          </p:cNvSpPr>
          <p:nvPr>
            <p:ph type="sldNum" sz="quarter" idx="12"/>
          </p:nvPr>
        </p:nvSpPr>
        <p:spPr>
          <a:noFill/>
        </p:spPr>
        <p:txBody>
          <a:bodyPr/>
          <a:lstStyle/>
          <a:p>
            <a:fld id="{33AECAE4-82D9-40D9-A679-8CD4E2BF1E98}" type="slidenum">
              <a:rPr lang="en-GB" smtClean="0"/>
              <a:pPr/>
              <a:t>75</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 calcmode="lin" valueType="num">
                                      <p:cBhvr>
                                        <p:cTn id="12" dur="1000" fill="hold"/>
                                        <p:tgtEl>
                                          <p:spTgt spid="2053"/>
                                        </p:tgtEl>
                                        <p:attrNameLst>
                                          <p:attrName>ppt_w</p:attrName>
                                        </p:attrNameLst>
                                      </p:cBhvr>
                                      <p:tavLst>
                                        <p:tav tm="0">
                                          <p:val>
                                            <p:strVal val="#ppt_w*0.70"/>
                                          </p:val>
                                        </p:tav>
                                        <p:tav tm="100000">
                                          <p:val>
                                            <p:strVal val="#ppt_w"/>
                                          </p:val>
                                        </p:tav>
                                      </p:tavLst>
                                    </p:anim>
                                    <p:anim calcmode="lin" valueType="num">
                                      <p:cBhvr>
                                        <p:cTn id="13" dur="1000" fill="hold"/>
                                        <p:tgtEl>
                                          <p:spTgt spid="2053"/>
                                        </p:tgtEl>
                                        <p:attrNameLst>
                                          <p:attrName>ppt_h</p:attrName>
                                        </p:attrNameLst>
                                      </p:cBhvr>
                                      <p:tavLst>
                                        <p:tav tm="0">
                                          <p:val>
                                            <p:strVal val="#ppt_h"/>
                                          </p:val>
                                        </p:tav>
                                        <p:tav tm="100000">
                                          <p:val>
                                            <p:strVal val="#ppt_h"/>
                                          </p:val>
                                        </p:tav>
                                      </p:tavLst>
                                    </p:anim>
                                    <p:animEffect transition="in" filter="fade">
                                      <p:cBhvr>
                                        <p:cTn id="14" dur="1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74638"/>
            <a:ext cx="8229600" cy="868362"/>
          </a:xfrm>
          <a:solidFill>
            <a:srgbClr val="F6A8DC"/>
          </a:solidFill>
        </p:spPr>
        <p:txBody>
          <a:bodyPr/>
          <a:lstStyle/>
          <a:p>
            <a:pPr eaLnBrk="1" hangingPunct="1"/>
            <a:r>
              <a:rPr lang="en-US" sz="4800" b="1" smtClean="0">
                <a:solidFill>
                  <a:schemeClr val="tx1"/>
                </a:solidFill>
                <a:latin typeface="Gulim" pitchFamily="34" charset="-127"/>
                <a:ea typeface="Gulim" pitchFamily="34" charset="-127"/>
              </a:rPr>
              <a:t>What is it?</a:t>
            </a:r>
          </a:p>
        </p:txBody>
      </p:sp>
      <p:sp>
        <p:nvSpPr>
          <p:cNvPr id="3075" name="Rectangle 3"/>
          <p:cNvSpPr>
            <a:spLocks noGrp="1" noChangeArrowheads="1"/>
          </p:cNvSpPr>
          <p:nvPr>
            <p:ph type="body" idx="1"/>
          </p:nvPr>
        </p:nvSpPr>
        <p:spPr/>
        <p:txBody>
          <a:bodyPr/>
          <a:lstStyle/>
          <a:p>
            <a:pPr eaLnBrk="1" hangingPunct="1"/>
            <a:r>
              <a:rPr lang="en-US" smtClean="0"/>
              <a:t>A test developed in 1952 by Dr. Virginia Apgar</a:t>
            </a:r>
          </a:p>
          <a:p>
            <a:pPr eaLnBrk="1" hangingPunct="1"/>
            <a:r>
              <a:rPr lang="en-US" smtClean="0"/>
              <a:t>A baby’s first test</a:t>
            </a:r>
          </a:p>
          <a:p>
            <a:pPr eaLnBrk="1" hangingPunct="1"/>
            <a:r>
              <a:rPr lang="en-US" smtClean="0"/>
              <a:t>Quick assessment of the newborn’s overall well-being</a:t>
            </a:r>
          </a:p>
          <a:p>
            <a:pPr eaLnBrk="1" hangingPunct="1"/>
            <a:r>
              <a:rPr lang="en-US" smtClean="0"/>
              <a:t>Given one-minute after birth and five minutes after birth</a:t>
            </a:r>
          </a:p>
          <a:p>
            <a:pPr eaLnBrk="1" hangingPunct="1"/>
            <a:r>
              <a:rPr lang="en-US" smtClean="0"/>
              <a:t>Rates 5 vital areas</a:t>
            </a:r>
          </a:p>
          <a:p>
            <a:pPr eaLnBrk="1" hangingPunct="1"/>
            <a:endParaRPr lang="en-US" smtClean="0"/>
          </a:p>
          <a:p>
            <a:pPr eaLnBrk="1" hangingPunct="1"/>
            <a:endParaRPr lang="en-US" smtClean="0"/>
          </a:p>
        </p:txBody>
      </p:sp>
      <p:sp>
        <p:nvSpPr>
          <p:cNvPr id="60420" name="Date Placeholder 3"/>
          <p:cNvSpPr>
            <a:spLocks noGrp="1"/>
          </p:cNvSpPr>
          <p:nvPr>
            <p:ph type="dt" sz="quarter" idx="10"/>
          </p:nvPr>
        </p:nvSpPr>
        <p:spPr>
          <a:noFill/>
        </p:spPr>
        <p:txBody>
          <a:bodyPr/>
          <a:lstStyle/>
          <a:p>
            <a:r>
              <a:rPr lang="en-US" smtClean="0"/>
              <a:t>Mr. Ahmad Ata</a:t>
            </a:r>
            <a:endParaRPr lang="en-GB" smtClean="0"/>
          </a:p>
        </p:txBody>
      </p:sp>
      <p:sp>
        <p:nvSpPr>
          <p:cNvPr id="60421" name="Slide Number Placeholder 4"/>
          <p:cNvSpPr>
            <a:spLocks noGrp="1"/>
          </p:cNvSpPr>
          <p:nvPr>
            <p:ph type="sldNum" sz="quarter" idx="12"/>
          </p:nvPr>
        </p:nvSpPr>
        <p:spPr>
          <a:noFill/>
        </p:spPr>
        <p:txBody>
          <a:bodyPr/>
          <a:lstStyle/>
          <a:p>
            <a:fld id="{5B77D3CB-884F-4C1D-A28D-1F102FD8F5E7}" type="slidenum">
              <a:rPr lang="en-GB" smtClean="0"/>
              <a:pPr/>
              <a:t>76</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to="" calcmode="lin" valueType="num">
                                      <p:cBhvr>
                                        <p:cTn id="13" dur="1" fill="hold"/>
                                        <p:tgtEl>
                                          <p:spTgt spid="3075">
                                            <p:txEl>
                                              <p:pRg st="1" end="1"/>
                                            </p:txEl>
                                          </p:spTgt>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3075">
                                            <p:txEl>
                                              <p:pRg st="2" end="2"/>
                                            </p:txEl>
                                          </p:spTgt>
                                        </p:tgtEl>
                                        <p:attrNameLst>
                                          <p:attrName>style.visibility</p:attrName>
                                        </p:attrNameLst>
                                      </p:cBhvr>
                                      <p:to>
                                        <p:strVal val="visible"/>
                                      </p:to>
                                    </p:set>
                                    <p:anim to="" calcmode="lin" valueType="num">
                                      <p:cBhvr>
                                        <p:cTn id="18" dur="1" fill="hold"/>
                                        <p:tgtEl>
                                          <p:spTgt spid="3075">
                                            <p:txEl>
                                              <p:pRg st="2" end="2"/>
                                            </p:txEl>
                                          </p:spTgt>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nodeType="clickEffect">
                                  <p:stCondLst>
                                    <p:cond delay="0"/>
                                  </p:stCondLst>
                                  <p:childTnLst>
                                    <p:set>
                                      <p:cBhvr>
                                        <p:cTn id="22" dur="1" fill="hold">
                                          <p:stCondLst>
                                            <p:cond delay="0"/>
                                          </p:stCondLst>
                                        </p:cTn>
                                        <p:tgtEl>
                                          <p:spTgt spid="3075">
                                            <p:txEl>
                                              <p:pRg st="3" end="3"/>
                                            </p:txEl>
                                          </p:spTgt>
                                        </p:tgtEl>
                                        <p:attrNameLst>
                                          <p:attrName>style.visibility</p:attrName>
                                        </p:attrNameLst>
                                      </p:cBhvr>
                                      <p:to>
                                        <p:strVal val="visible"/>
                                      </p:to>
                                    </p:set>
                                    <p:anim to="" calcmode="lin" valueType="num">
                                      <p:cBhvr>
                                        <p:cTn id="23" dur="1" fill="hold"/>
                                        <p:tgtEl>
                                          <p:spTgt spid="3075">
                                            <p:txEl>
                                              <p:pRg st="3" end="3"/>
                                            </p:txEl>
                                          </p:spTgt>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3075">
                                            <p:txEl>
                                              <p:pRg st="4" end="4"/>
                                            </p:txEl>
                                          </p:spTgt>
                                        </p:tgtEl>
                                        <p:attrNameLst>
                                          <p:attrName>style.visibility</p:attrName>
                                        </p:attrNameLst>
                                      </p:cBhvr>
                                      <p:to>
                                        <p:strVal val="visible"/>
                                      </p:to>
                                    </p:set>
                                    <p:anim to="" calcmode="lin" valueType="num">
                                      <p:cBhvr>
                                        <p:cTn id="28" dur="1" fill="hold"/>
                                        <p:tgtEl>
                                          <p:spTgt spid="3075">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fontScale="90000"/>
          </a:bodyPr>
          <a:lstStyle/>
          <a:p>
            <a:pPr eaLnBrk="1" hangingPunct="1"/>
            <a:r>
              <a:rPr lang="en-US" sz="4800" smtClean="0">
                <a:latin typeface="Calibri" pitchFamily="34" charset="0"/>
              </a:rPr>
              <a:t>Why is it done?</a:t>
            </a:r>
          </a:p>
        </p:txBody>
      </p:sp>
      <p:sp>
        <p:nvSpPr>
          <p:cNvPr id="4099" name="Rectangle 3"/>
          <p:cNvSpPr>
            <a:spLocks noGrp="1" noChangeArrowheads="1"/>
          </p:cNvSpPr>
          <p:nvPr>
            <p:ph type="body" sz="half" idx="1"/>
          </p:nvPr>
        </p:nvSpPr>
        <p:spPr/>
        <p:txBody>
          <a:bodyPr/>
          <a:lstStyle/>
          <a:p>
            <a:pPr eaLnBrk="1" hangingPunct="1"/>
            <a:r>
              <a:rPr lang="en-US" sz="2800" smtClean="0">
                <a:latin typeface="Tahoma" pitchFamily="34" charset="0"/>
              </a:rPr>
              <a:t>To assess the baby’s vital signs quickly</a:t>
            </a:r>
          </a:p>
          <a:p>
            <a:pPr eaLnBrk="1" hangingPunct="1">
              <a:buFontTx/>
              <a:buNone/>
            </a:pPr>
            <a:endParaRPr lang="en-US" sz="2800" smtClean="0">
              <a:latin typeface="Tahoma" pitchFamily="34" charset="0"/>
            </a:endParaRPr>
          </a:p>
          <a:p>
            <a:pPr eaLnBrk="1" hangingPunct="1"/>
            <a:r>
              <a:rPr lang="en-US" sz="2800" smtClean="0">
                <a:latin typeface="Tahoma" pitchFamily="34" charset="0"/>
              </a:rPr>
              <a:t>The score is helpful for later evaluations</a:t>
            </a:r>
          </a:p>
          <a:p>
            <a:pPr eaLnBrk="1" hangingPunct="1"/>
            <a:endParaRPr lang="en-US" sz="2800" smtClean="0">
              <a:latin typeface="Tahoma" pitchFamily="34" charset="0"/>
            </a:endParaRPr>
          </a:p>
        </p:txBody>
      </p:sp>
      <p:pic>
        <p:nvPicPr>
          <p:cNvPr id="61444" name="Picture 5" descr="apgar">
            <a:hlinkClick r:id="rId2"/>
          </p:cNvPr>
          <p:cNvPicPr>
            <a:picLocks noGrp="1" noChangeAspect="1" noChangeArrowheads="1"/>
          </p:cNvPicPr>
          <p:nvPr>
            <p:ph sz="half" idx="2"/>
          </p:nvPr>
        </p:nvPicPr>
        <p:blipFill>
          <a:blip r:embed="rId3" cstate="print"/>
          <a:srcRect/>
          <a:stretch>
            <a:fillRect/>
          </a:stretch>
        </p:blipFill>
        <p:spPr>
          <a:xfrm>
            <a:off x="5029200" y="2286000"/>
            <a:ext cx="3581400" cy="30162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diamond(in)">
                                      <p:cBhvr>
                                        <p:cTn id="7" dur="20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099">
                                            <p:txEl>
                                              <p:pRg st="2" end="2"/>
                                            </p:txEl>
                                          </p:spTgt>
                                        </p:tgtEl>
                                        <p:attrNameLst>
                                          <p:attrName>style.visibility</p:attrName>
                                        </p:attrNameLst>
                                      </p:cBhvr>
                                      <p:to>
                                        <p:strVal val="visible"/>
                                      </p:to>
                                    </p:set>
                                    <p:animEffect transition="in" filter="diamond(in)">
                                      <p:cBhvr>
                                        <p:cTn id="12" dur="2000"/>
                                        <p:tgtEl>
                                          <p:spTgt spid="40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solidFill>
            <a:schemeClr val="accent2">
              <a:lumMod val="20000"/>
              <a:lumOff val="80000"/>
            </a:schemeClr>
          </a:solidFill>
        </p:spPr>
        <p:txBody>
          <a:bodyPr>
            <a:normAutofit fontScale="90000"/>
          </a:bodyPr>
          <a:lstStyle/>
          <a:p>
            <a:pPr eaLnBrk="1" hangingPunct="1">
              <a:defRPr/>
            </a:pPr>
            <a:r>
              <a:rPr lang="en-US" dirty="0" smtClean="0"/>
              <a:t>The 5 Signs:</a:t>
            </a:r>
            <a:r>
              <a:rPr lang="en-US" sz="4000" dirty="0" smtClean="0"/>
              <a:t/>
            </a:r>
            <a:br>
              <a:rPr lang="en-US" sz="4000" dirty="0" smtClean="0"/>
            </a:br>
            <a:r>
              <a:rPr lang="en-US" sz="4000" dirty="0" smtClean="0"/>
              <a:t>1. The baby’s color</a:t>
            </a:r>
          </a:p>
        </p:txBody>
      </p:sp>
      <p:sp>
        <p:nvSpPr>
          <p:cNvPr id="5123" name="Rectangle 3"/>
          <p:cNvSpPr>
            <a:spLocks noGrp="1" noChangeArrowheads="1"/>
          </p:cNvSpPr>
          <p:nvPr>
            <p:ph type="body" idx="1"/>
          </p:nvPr>
        </p:nvSpPr>
        <p:spPr/>
        <p:txBody>
          <a:bodyPr/>
          <a:lstStyle/>
          <a:p>
            <a:pPr marL="609600" indent="-609600" eaLnBrk="1" hangingPunct="1">
              <a:lnSpc>
                <a:spcPct val="90000"/>
              </a:lnSpc>
              <a:buFontTx/>
              <a:buNone/>
              <a:defRPr/>
            </a:pPr>
            <a:r>
              <a:rPr lang="en-US" sz="5400" b="1" dirty="0" smtClean="0">
                <a:solidFill>
                  <a:schemeClr val="accent6"/>
                </a:solidFill>
              </a:rPr>
              <a:t>Color</a:t>
            </a:r>
            <a:r>
              <a:rPr lang="en-US" sz="2800" dirty="0" smtClean="0">
                <a:solidFill>
                  <a:schemeClr val="accent6"/>
                </a:solidFill>
              </a:rPr>
              <a:t>: </a:t>
            </a:r>
          </a:p>
          <a:p>
            <a:pPr marL="609600" indent="-609600" eaLnBrk="1" hangingPunct="1">
              <a:lnSpc>
                <a:spcPct val="90000"/>
              </a:lnSpc>
              <a:buFontTx/>
              <a:buNone/>
              <a:defRPr/>
            </a:pPr>
            <a:r>
              <a:rPr lang="en-US" sz="2800" dirty="0" smtClean="0"/>
              <a:t>a. </a:t>
            </a:r>
            <a:r>
              <a:rPr lang="en-US" sz="2600" dirty="0" smtClean="0"/>
              <a:t>Pale or blue = 0</a:t>
            </a:r>
          </a:p>
          <a:p>
            <a:pPr marL="609600" indent="-609600" eaLnBrk="1" hangingPunct="1">
              <a:lnSpc>
                <a:spcPct val="90000"/>
              </a:lnSpc>
              <a:buFontTx/>
              <a:buNone/>
              <a:defRPr/>
            </a:pPr>
            <a:r>
              <a:rPr lang="en-US" sz="2600" dirty="0" smtClean="0"/>
              <a:t>b. Normal color body, but blue extremities (arms and/or legs) =</a:t>
            </a:r>
            <a:r>
              <a:rPr lang="en-US" sz="2800" dirty="0" smtClean="0"/>
              <a:t> 1</a:t>
            </a:r>
          </a:p>
          <a:p>
            <a:pPr marL="609600" indent="-609600" eaLnBrk="1" hangingPunct="1">
              <a:lnSpc>
                <a:spcPct val="90000"/>
              </a:lnSpc>
              <a:buFontTx/>
              <a:buNone/>
              <a:defRPr/>
            </a:pPr>
            <a:r>
              <a:rPr lang="en-US" sz="2800" dirty="0" smtClean="0"/>
              <a:t>c. </a:t>
            </a:r>
            <a:r>
              <a:rPr lang="en-US" sz="2600" dirty="0" smtClean="0"/>
              <a:t>Normal color = 2 – completely pink</a:t>
            </a:r>
          </a:p>
          <a:p>
            <a:pPr marL="609600" indent="-609600" eaLnBrk="1" hangingPunct="1">
              <a:lnSpc>
                <a:spcPct val="90000"/>
              </a:lnSpc>
              <a:buFontTx/>
              <a:buNone/>
              <a:defRPr/>
            </a:pPr>
            <a:endParaRPr lang="en-US" sz="2600" dirty="0" smtClean="0"/>
          </a:p>
          <a:p>
            <a:pPr marL="609600" indent="-609600" eaLnBrk="1" hangingPunct="1">
              <a:lnSpc>
                <a:spcPct val="90000"/>
              </a:lnSpc>
              <a:buFontTx/>
              <a:buNone/>
              <a:defRPr/>
            </a:pPr>
            <a:endParaRPr lang="en-US" sz="2600" dirty="0" smtClean="0"/>
          </a:p>
        </p:txBody>
      </p:sp>
      <p:sp>
        <p:nvSpPr>
          <p:cNvPr id="62468" name="Date Placeholder 3"/>
          <p:cNvSpPr>
            <a:spLocks noGrp="1"/>
          </p:cNvSpPr>
          <p:nvPr>
            <p:ph type="dt" sz="quarter" idx="10"/>
          </p:nvPr>
        </p:nvSpPr>
        <p:spPr>
          <a:noFill/>
        </p:spPr>
        <p:txBody>
          <a:bodyPr/>
          <a:lstStyle/>
          <a:p>
            <a:r>
              <a:rPr lang="en-US" smtClean="0"/>
              <a:t>Mr. Ahmad Ata</a:t>
            </a:r>
            <a:endParaRPr lang="en-GB" smtClean="0"/>
          </a:p>
        </p:txBody>
      </p:sp>
      <p:sp>
        <p:nvSpPr>
          <p:cNvPr id="62469" name="Slide Number Placeholder 4"/>
          <p:cNvSpPr>
            <a:spLocks noGrp="1"/>
          </p:cNvSpPr>
          <p:nvPr>
            <p:ph type="sldNum" sz="quarter" idx="12"/>
          </p:nvPr>
        </p:nvSpPr>
        <p:spPr>
          <a:noFill/>
        </p:spPr>
        <p:txBody>
          <a:bodyPr/>
          <a:lstStyle/>
          <a:p>
            <a:fld id="{C4D4023A-1887-444D-B770-358D6FF00DD1}" type="slidenum">
              <a:rPr lang="en-GB" smtClean="0"/>
              <a:pPr/>
              <a:t>78</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heckerboard(across)">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blinds(horizontal)">
                                      <p:cBhvr>
                                        <p:cTn id="12" dur="500"/>
                                        <p:tgtEl>
                                          <p:spTgt spid="512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123">
                                            <p:txEl>
                                              <p:pRg st="0" end="0"/>
                                            </p:txEl>
                                          </p:spTgt>
                                        </p:tgtEl>
                                        <p:attrNameLst>
                                          <p:attrName>style.visibility</p:attrName>
                                        </p:attrNameLst>
                                      </p:cBhvr>
                                      <p:to>
                                        <p:strVal val="visible"/>
                                      </p:to>
                                    </p:set>
                                    <p:animEffect transition="in" filter="checkerboard(across)">
                                      <p:cBhvr>
                                        <p:cTn id="17" dur="500"/>
                                        <p:tgtEl>
                                          <p:spTgt spid="512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123">
                                            <p:txEl>
                                              <p:pRg st="1" end="1"/>
                                            </p:txEl>
                                          </p:spTgt>
                                        </p:tgtEl>
                                        <p:attrNameLst>
                                          <p:attrName>style.visibility</p:attrName>
                                        </p:attrNameLst>
                                      </p:cBhvr>
                                      <p:to>
                                        <p:strVal val="visible"/>
                                      </p:to>
                                    </p:set>
                                    <p:animEffect transition="in" filter="checkerboard(across)">
                                      <p:cBhvr>
                                        <p:cTn id="22" dur="500"/>
                                        <p:tgtEl>
                                          <p:spTgt spid="512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5123">
                                            <p:txEl>
                                              <p:pRg st="2" end="2"/>
                                            </p:txEl>
                                          </p:spTgt>
                                        </p:tgtEl>
                                        <p:attrNameLst>
                                          <p:attrName>style.visibility</p:attrName>
                                        </p:attrNameLst>
                                      </p:cBhvr>
                                      <p:to>
                                        <p:strVal val="visible"/>
                                      </p:to>
                                    </p:set>
                                    <p:animEffect transition="in" filter="checkerboard(across)">
                                      <p:cBhvr>
                                        <p:cTn id="27" dur="500"/>
                                        <p:tgtEl>
                                          <p:spTgt spid="512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5123">
                                            <p:txEl>
                                              <p:pRg st="3" end="3"/>
                                            </p:txEl>
                                          </p:spTgt>
                                        </p:tgtEl>
                                        <p:attrNameLst>
                                          <p:attrName>style.visibility</p:attrName>
                                        </p:attrNameLst>
                                      </p:cBhvr>
                                      <p:to>
                                        <p:strVal val="visible"/>
                                      </p:to>
                                    </p:set>
                                    <p:animEffect transition="in" filter="checkerboard(across)">
                                      <p:cBhvr>
                                        <p:cTn id="32"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2" grpId="1"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6934200" cy="1020762"/>
          </a:xfrm>
          <a:solidFill>
            <a:schemeClr val="accent2">
              <a:lumMod val="20000"/>
              <a:lumOff val="80000"/>
            </a:schemeClr>
          </a:solidFill>
        </p:spPr>
        <p:txBody>
          <a:bodyPr/>
          <a:lstStyle/>
          <a:p>
            <a:pPr eaLnBrk="1" hangingPunct="1">
              <a:defRPr/>
            </a:pPr>
            <a:r>
              <a:rPr lang="en-US" sz="3600" dirty="0" smtClean="0">
                <a:ea typeface="Gulim" pitchFamily="34" charset="-127"/>
              </a:rPr>
              <a:t>2. The baby’s respiratory effort</a:t>
            </a:r>
          </a:p>
        </p:txBody>
      </p:sp>
      <p:sp>
        <p:nvSpPr>
          <p:cNvPr id="6147" name="Rectangle 3"/>
          <p:cNvSpPr>
            <a:spLocks noGrp="1" noChangeArrowheads="1"/>
          </p:cNvSpPr>
          <p:nvPr>
            <p:ph type="body" idx="1"/>
          </p:nvPr>
        </p:nvSpPr>
        <p:spPr/>
        <p:txBody>
          <a:bodyPr/>
          <a:lstStyle/>
          <a:p>
            <a:pPr eaLnBrk="1" hangingPunct="1">
              <a:buFontTx/>
              <a:buNone/>
              <a:defRPr/>
            </a:pPr>
            <a:r>
              <a:rPr lang="en-US" sz="4800" dirty="0" smtClean="0">
                <a:solidFill>
                  <a:schemeClr val="accent6"/>
                </a:solidFill>
                <a:latin typeface="+mj-lt"/>
                <a:cs typeface="+mj-cs"/>
              </a:rPr>
              <a:t>Respiration</a:t>
            </a:r>
            <a:r>
              <a:rPr lang="en-US" sz="2800" dirty="0" smtClean="0">
                <a:solidFill>
                  <a:schemeClr val="accent6"/>
                </a:solidFill>
                <a:latin typeface="+mj-lt"/>
                <a:cs typeface="+mj-cs"/>
              </a:rPr>
              <a:t>: </a:t>
            </a:r>
          </a:p>
          <a:p>
            <a:pPr eaLnBrk="1" hangingPunct="1">
              <a:buFontTx/>
              <a:buNone/>
              <a:defRPr/>
            </a:pPr>
            <a:r>
              <a:rPr lang="en-US" sz="2800" dirty="0" smtClean="0"/>
              <a:t>a. Not breathing = 0</a:t>
            </a:r>
          </a:p>
          <a:p>
            <a:pPr eaLnBrk="1" hangingPunct="1">
              <a:buFontTx/>
              <a:buNone/>
              <a:defRPr/>
            </a:pPr>
            <a:r>
              <a:rPr lang="en-US" sz="2800" dirty="0" smtClean="0"/>
              <a:t>b. Weak cry, irregular breathing = 1</a:t>
            </a:r>
          </a:p>
          <a:p>
            <a:pPr eaLnBrk="1" hangingPunct="1">
              <a:buFontTx/>
              <a:buNone/>
              <a:defRPr/>
            </a:pPr>
            <a:r>
              <a:rPr lang="en-US" sz="2800" dirty="0" smtClean="0"/>
              <a:t>c. Strong cry = 2</a:t>
            </a:r>
          </a:p>
          <a:p>
            <a:pPr eaLnBrk="1" hangingPunct="1">
              <a:buFontTx/>
              <a:buNone/>
              <a:defRPr/>
            </a:pPr>
            <a:endParaRPr lang="en-US" sz="2800" dirty="0" smtClean="0"/>
          </a:p>
          <a:p>
            <a:pPr eaLnBrk="1" hangingPunct="1">
              <a:defRPr/>
            </a:pPr>
            <a:r>
              <a:rPr lang="en-US" sz="2800" dirty="0" smtClean="0"/>
              <a:t>2 points for a strong cry</a:t>
            </a:r>
          </a:p>
          <a:p>
            <a:pPr eaLnBrk="1" hangingPunct="1">
              <a:defRPr/>
            </a:pPr>
            <a:r>
              <a:rPr lang="en-US" sz="2800" dirty="0" smtClean="0"/>
              <a:t>1 point for a slow or weak cry</a:t>
            </a:r>
          </a:p>
          <a:p>
            <a:pPr eaLnBrk="1" hangingPunct="1">
              <a:defRPr/>
            </a:pPr>
            <a:r>
              <a:rPr lang="en-US" sz="2800" dirty="0" smtClean="0"/>
              <a:t>0 points for no cry at all</a:t>
            </a:r>
          </a:p>
        </p:txBody>
      </p:sp>
      <p:sp>
        <p:nvSpPr>
          <p:cNvPr id="63492" name="Date Placeholder 3"/>
          <p:cNvSpPr>
            <a:spLocks noGrp="1"/>
          </p:cNvSpPr>
          <p:nvPr>
            <p:ph type="dt" sz="quarter" idx="10"/>
          </p:nvPr>
        </p:nvSpPr>
        <p:spPr>
          <a:noFill/>
        </p:spPr>
        <p:txBody>
          <a:bodyPr/>
          <a:lstStyle/>
          <a:p>
            <a:r>
              <a:rPr lang="en-US" smtClean="0"/>
              <a:t>Mr. Ahmad Ata</a:t>
            </a:r>
            <a:endParaRPr lang="en-GB" smtClean="0"/>
          </a:p>
        </p:txBody>
      </p:sp>
      <p:sp>
        <p:nvSpPr>
          <p:cNvPr id="63493" name="Slide Number Placeholder 4"/>
          <p:cNvSpPr>
            <a:spLocks noGrp="1"/>
          </p:cNvSpPr>
          <p:nvPr>
            <p:ph type="sldNum" sz="quarter" idx="12"/>
          </p:nvPr>
        </p:nvSpPr>
        <p:spPr>
          <a:noFill/>
        </p:spPr>
        <p:txBody>
          <a:bodyPr/>
          <a:lstStyle/>
          <a:p>
            <a:fld id="{F52F67F0-EC51-4269-8AA1-BD6871F462DE}" type="slidenum">
              <a:rPr lang="en-GB" smtClean="0"/>
              <a:pPr/>
              <a:t>79</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slide(fromBottom)">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6147">
                                            <p:txEl>
                                              <p:pRg st="0" end="0"/>
                                            </p:txEl>
                                          </p:spTgt>
                                        </p:tgtEl>
                                        <p:attrNameLst>
                                          <p:attrName>style.visibility</p:attrName>
                                        </p:attrNameLst>
                                      </p:cBhvr>
                                      <p:to>
                                        <p:strVal val="visible"/>
                                      </p:to>
                                    </p:set>
                                    <p:anim calcmode="lin" valueType="num">
                                      <p:cBhvr>
                                        <p:cTn id="12" dur="1000" fill="hold"/>
                                        <p:tgtEl>
                                          <p:spTgt spid="6147">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6147">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6147">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614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iterate type="lt">
                                    <p:tmPct val="5000"/>
                                  </p:iterate>
                                  <p:childTnLst>
                                    <p:set>
                                      <p:cBhvr>
                                        <p:cTn id="19" dur="1" fill="hold">
                                          <p:stCondLst>
                                            <p:cond delay="0"/>
                                          </p:stCondLst>
                                        </p:cTn>
                                        <p:tgtEl>
                                          <p:spTgt spid="6147">
                                            <p:txEl>
                                              <p:pRg st="1" end="1"/>
                                            </p:txEl>
                                          </p:spTgt>
                                        </p:tgtEl>
                                        <p:attrNameLst>
                                          <p:attrName>style.visibility</p:attrName>
                                        </p:attrNameLst>
                                      </p:cBhvr>
                                      <p:to>
                                        <p:strVal val="visible"/>
                                      </p:to>
                                    </p:set>
                                    <p:anim calcmode="lin" valueType="num">
                                      <p:cBhvr>
                                        <p:cTn id="20" dur="1000" fill="hold"/>
                                        <p:tgtEl>
                                          <p:spTgt spid="6147">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6147">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6147">
                                            <p:txEl>
                                              <p:pRg st="1" end="1"/>
                                            </p:txEl>
                                          </p:spTgt>
                                        </p:tgtEl>
                                        <p:attrNameLst>
                                          <p:attrName>style.rotation</p:attrName>
                                        </p:attrNameLst>
                                      </p:cBhvr>
                                      <p:tavLst>
                                        <p:tav tm="0">
                                          <p:val>
                                            <p:fltVal val="90"/>
                                          </p:val>
                                        </p:tav>
                                        <p:tav tm="100000">
                                          <p:val>
                                            <p:fltVal val="0"/>
                                          </p:val>
                                        </p:tav>
                                      </p:tavLst>
                                    </p:anim>
                                    <p:animEffect transition="in" filter="fade">
                                      <p:cBhvr>
                                        <p:cTn id="23" dur="1000"/>
                                        <p:tgtEl>
                                          <p:spTgt spid="6147">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iterate type="lt">
                                    <p:tmPct val="5000"/>
                                  </p:iterate>
                                  <p:childTnLst>
                                    <p:set>
                                      <p:cBhvr>
                                        <p:cTn id="27" dur="1" fill="hold">
                                          <p:stCondLst>
                                            <p:cond delay="0"/>
                                          </p:stCondLst>
                                        </p:cTn>
                                        <p:tgtEl>
                                          <p:spTgt spid="6147">
                                            <p:txEl>
                                              <p:pRg st="2" end="2"/>
                                            </p:txEl>
                                          </p:spTgt>
                                        </p:tgtEl>
                                        <p:attrNameLst>
                                          <p:attrName>style.visibility</p:attrName>
                                        </p:attrNameLst>
                                      </p:cBhvr>
                                      <p:to>
                                        <p:strVal val="visible"/>
                                      </p:to>
                                    </p:set>
                                    <p:anim calcmode="lin" valueType="num">
                                      <p:cBhvr>
                                        <p:cTn id="28" dur="1000" fill="hold"/>
                                        <p:tgtEl>
                                          <p:spTgt spid="6147">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6147">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6147">
                                            <p:txEl>
                                              <p:pRg st="2" end="2"/>
                                            </p:txEl>
                                          </p:spTgt>
                                        </p:tgtEl>
                                        <p:attrNameLst>
                                          <p:attrName>style.rotation</p:attrName>
                                        </p:attrNameLst>
                                      </p:cBhvr>
                                      <p:tavLst>
                                        <p:tav tm="0">
                                          <p:val>
                                            <p:fltVal val="90"/>
                                          </p:val>
                                        </p:tav>
                                        <p:tav tm="100000">
                                          <p:val>
                                            <p:fltVal val="0"/>
                                          </p:val>
                                        </p:tav>
                                      </p:tavLst>
                                    </p:anim>
                                    <p:animEffect transition="in" filter="fade">
                                      <p:cBhvr>
                                        <p:cTn id="31" dur="1000"/>
                                        <p:tgtEl>
                                          <p:spTgt spid="6147">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iterate type="lt">
                                    <p:tmPct val="5000"/>
                                  </p:iterate>
                                  <p:childTnLst>
                                    <p:set>
                                      <p:cBhvr>
                                        <p:cTn id="35" dur="1" fill="hold">
                                          <p:stCondLst>
                                            <p:cond delay="0"/>
                                          </p:stCondLst>
                                        </p:cTn>
                                        <p:tgtEl>
                                          <p:spTgt spid="6147">
                                            <p:txEl>
                                              <p:pRg st="3" end="3"/>
                                            </p:txEl>
                                          </p:spTgt>
                                        </p:tgtEl>
                                        <p:attrNameLst>
                                          <p:attrName>style.visibility</p:attrName>
                                        </p:attrNameLst>
                                      </p:cBhvr>
                                      <p:to>
                                        <p:strVal val="visible"/>
                                      </p:to>
                                    </p:set>
                                    <p:anim calcmode="lin" valueType="num">
                                      <p:cBhvr>
                                        <p:cTn id="36" dur="1000" fill="hold"/>
                                        <p:tgtEl>
                                          <p:spTgt spid="6147">
                                            <p:txEl>
                                              <p:pRg st="3" end="3"/>
                                            </p:txEl>
                                          </p:spTgt>
                                        </p:tgtEl>
                                        <p:attrNameLst>
                                          <p:attrName>ppt_w</p:attrName>
                                        </p:attrNameLst>
                                      </p:cBhvr>
                                      <p:tavLst>
                                        <p:tav tm="0">
                                          <p:val>
                                            <p:fltVal val="0"/>
                                          </p:val>
                                        </p:tav>
                                        <p:tav tm="100000">
                                          <p:val>
                                            <p:strVal val="#ppt_w"/>
                                          </p:val>
                                        </p:tav>
                                      </p:tavLst>
                                    </p:anim>
                                    <p:anim calcmode="lin" valueType="num">
                                      <p:cBhvr>
                                        <p:cTn id="37" dur="1000" fill="hold"/>
                                        <p:tgtEl>
                                          <p:spTgt spid="6147">
                                            <p:txEl>
                                              <p:pRg st="3" end="3"/>
                                            </p:txEl>
                                          </p:spTgt>
                                        </p:tgtEl>
                                        <p:attrNameLst>
                                          <p:attrName>ppt_h</p:attrName>
                                        </p:attrNameLst>
                                      </p:cBhvr>
                                      <p:tavLst>
                                        <p:tav tm="0">
                                          <p:val>
                                            <p:fltVal val="0"/>
                                          </p:val>
                                        </p:tav>
                                        <p:tav tm="100000">
                                          <p:val>
                                            <p:strVal val="#ppt_h"/>
                                          </p:val>
                                        </p:tav>
                                      </p:tavLst>
                                    </p:anim>
                                    <p:anim calcmode="lin" valueType="num">
                                      <p:cBhvr>
                                        <p:cTn id="38" dur="1000" fill="hold"/>
                                        <p:tgtEl>
                                          <p:spTgt spid="6147">
                                            <p:txEl>
                                              <p:pRg st="3" end="3"/>
                                            </p:txEl>
                                          </p:spTgt>
                                        </p:tgtEl>
                                        <p:attrNameLst>
                                          <p:attrName>style.rotation</p:attrName>
                                        </p:attrNameLst>
                                      </p:cBhvr>
                                      <p:tavLst>
                                        <p:tav tm="0">
                                          <p:val>
                                            <p:fltVal val="90"/>
                                          </p:val>
                                        </p:tav>
                                        <p:tav tm="100000">
                                          <p:val>
                                            <p:fltVal val="0"/>
                                          </p:val>
                                        </p:tav>
                                      </p:tavLst>
                                    </p:anim>
                                    <p:animEffect transition="in" filter="fade">
                                      <p:cBhvr>
                                        <p:cTn id="39" dur="1000"/>
                                        <p:tgtEl>
                                          <p:spTgt spid="6147">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iterate type="lt">
                                    <p:tmPct val="5000"/>
                                  </p:iterate>
                                  <p:childTnLst>
                                    <p:set>
                                      <p:cBhvr>
                                        <p:cTn id="43" dur="1" fill="hold">
                                          <p:stCondLst>
                                            <p:cond delay="0"/>
                                          </p:stCondLst>
                                        </p:cTn>
                                        <p:tgtEl>
                                          <p:spTgt spid="6147">
                                            <p:txEl>
                                              <p:pRg st="5" end="5"/>
                                            </p:txEl>
                                          </p:spTgt>
                                        </p:tgtEl>
                                        <p:attrNameLst>
                                          <p:attrName>style.visibility</p:attrName>
                                        </p:attrNameLst>
                                      </p:cBhvr>
                                      <p:to>
                                        <p:strVal val="visible"/>
                                      </p:to>
                                    </p:set>
                                    <p:anim calcmode="lin" valueType="num">
                                      <p:cBhvr>
                                        <p:cTn id="44" dur="1000" fill="hold"/>
                                        <p:tgtEl>
                                          <p:spTgt spid="6147">
                                            <p:txEl>
                                              <p:pRg st="5" end="5"/>
                                            </p:txEl>
                                          </p:spTgt>
                                        </p:tgtEl>
                                        <p:attrNameLst>
                                          <p:attrName>ppt_w</p:attrName>
                                        </p:attrNameLst>
                                      </p:cBhvr>
                                      <p:tavLst>
                                        <p:tav tm="0">
                                          <p:val>
                                            <p:fltVal val="0"/>
                                          </p:val>
                                        </p:tav>
                                        <p:tav tm="100000">
                                          <p:val>
                                            <p:strVal val="#ppt_w"/>
                                          </p:val>
                                        </p:tav>
                                      </p:tavLst>
                                    </p:anim>
                                    <p:anim calcmode="lin" valueType="num">
                                      <p:cBhvr>
                                        <p:cTn id="45" dur="1000" fill="hold"/>
                                        <p:tgtEl>
                                          <p:spTgt spid="6147">
                                            <p:txEl>
                                              <p:pRg st="5" end="5"/>
                                            </p:txEl>
                                          </p:spTgt>
                                        </p:tgtEl>
                                        <p:attrNameLst>
                                          <p:attrName>ppt_h</p:attrName>
                                        </p:attrNameLst>
                                      </p:cBhvr>
                                      <p:tavLst>
                                        <p:tav tm="0">
                                          <p:val>
                                            <p:fltVal val="0"/>
                                          </p:val>
                                        </p:tav>
                                        <p:tav tm="100000">
                                          <p:val>
                                            <p:strVal val="#ppt_h"/>
                                          </p:val>
                                        </p:tav>
                                      </p:tavLst>
                                    </p:anim>
                                    <p:anim calcmode="lin" valueType="num">
                                      <p:cBhvr>
                                        <p:cTn id="46" dur="1000" fill="hold"/>
                                        <p:tgtEl>
                                          <p:spTgt spid="6147">
                                            <p:txEl>
                                              <p:pRg st="5" end="5"/>
                                            </p:txEl>
                                          </p:spTgt>
                                        </p:tgtEl>
                                        <p:attrNameLst>
                                          <p:attrName>style.rotation</p:attrName>
                                        </p:attrNameLst>
                                      </p:cBhvr>
                                      <p:tavLst>
                                        <p:tav tm="0">
                                          <p:val>
                                            <p:fltVal val="90"/>
                                          </p:val>
                                        </p:tav>
                                        <p:tav tm="100000">
                                          <p:val>
                                            <p:fltVal val="0"/>
                                          </p:val>
                                        </p:tav>
                                      </p:tavLst>
                                    </p:anim>
                                    <p:animEffect transition="in" filter="fade">
                                      <p:cBhvr>
                                        <p:cTn id="47" dur="1000"/>
                                        <p:tgtEl>
                                          <p:spTgt spid="6147">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iterate type="lt">
                                    <p:tmPct val="5000"/>
                                  </p:iterate>
                                  <p:childTnLst>
                                    <p:set>
                                      <p:cBhvr>
                                        <p:cTn id="51" dur="1" fill="hold">
                                          <p:stCondLst>
                                            <p:cond delay="0"/>
                                          </p:stCondLst>
                                        </p:cTn>
                                        <p:tgtEl>
                                          <p:spTgt spid="6147">
                                            <p:txEl>
                                              <p:pRg st="6" end="6"/>
                                            </p:txEl>
                                          </p:spTgt>
                                        </p:tgtEl>
                                        <p:attrNameLst>
                                          <p:attrName>style.visibility</p:attrName>
                                        </p:attrNameLst>
                                      </p:cBhvr>
                                      <p:to>
                                        <p:strVal val="visible"/>
                                      </p:to>
                                    </p:set>
                                    <p:anim calcmode="lin" valueType="num">
                                      <p:cBhvr>
                                        <p:cTn id="52" dur="1000" fill="hold"/>
                                        <p:tgtEl>
                                          <p:spTgt spid="6147">
                                            <p:txEl>
                                              <p:pRg st="6" end="6"/>
                                            </p:txEl>
                                          </p:spTgt>
                                        </p:tgtEl>
                                        <p:attrNameLst>
                                          <p:attrName>ppt_w</p:attrName>
                                        </p:attrNameLst>
                                      </p:cBhvr>
                                      <p:tavLst>
                                        <p:tav tm="0">
                                          <p:val>
                                            <p:fltVal val="0"/>
                                          </p:val>
                                        </p:tav>
                                        <p:tav tm="100000">
                                          <p:val>
                                            <p:strVal val="#ppt_w"/>
                                          </p:val>
                                        </p:tav>
                                      </p:tavLst>
                                    </p:anim>
                                    <p:anim calcmode="lin" valueType="num">
                                      <p:cBhvr>
                                        <p:cTn id="53" dur="1000" fill="hold"/>
                                        <p:tgtEl>
                                          <p:spTgt spid="6147">
                                            <p:txEl>
                                              <p:pRg st="6" end="6"/>
                                            </p:txEl>
                                          </p:spTgt>
                                        </p:tgtEl>
                                        <p:attrNameLst>
                                          <p:attrName>ppt_h</p:attrName>
                                        </p:attrNameLst>
                                      </p:cBhvr>
                                      <p:tavLst>
                                        <p:tav tm="0">
                                          <p:val>
                                            <p:fltVal val="0"/>
                                          </p:val>
                                        </p:tav>
                                        <p:tav tm="100000">
                                          <p:val>
                                            <p:strVal val="#ppt_h"/>
                                          </p:val>
                                        </p:tav>
                                      </p:tavLst>
                                    </p:anim>
                                    <p:anim calcmode="lin" valueType="num">
                                      <p:cBhvr>
                                        <p:cTn id="54" dur="1000" fill="hold"/>
                                        <p:tgtEl>
                                          <p:spTgt spid="6147">
                                            <p:txEl>
                                              <p:pRg st="6" end="6"/>
                                            </p:txEl>
                                          </p:spTgt>
                                        </p:tgtEl>
                                        <p:attrNameLst>
                                          <p:attrName>style.rotation</p:attrName>
                                        </p:attrNameLst>
                                      </p:cBhvr>
                                      <p:tavLst>
                                        <p:tav tm="0">
                                          <p:val>
                                            <p:fltVal val="90"/>
                                          </p:val>
                                        </p:tav>
                                        <p:tav tm="100000">
                                          <p:val>
                                            <p:fltVal val="0"/>
                                          </p:val>
                                        </p:tav>
                                      </p:tavLst>
                                    </p:anim>
                                    <p:animEffect transition="in" filter="fade">
                                      <p:cBhvr>
                                        <p:cTn id="55" dur="1000"/>
                                        <p:tgtEl>
                                          <p:spTgt spid="6147">
                                            <p:txEl>
                                              <p:pRg st="6" end="6"/>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nodeType="clickEffect">
                                  <p:stCondLst>
                                    <p:cond delay="0"/>
                                  </p:stCondLst>
                                  <p:iterate type="lt">
                                    <p:tmPct val="5000"/>
                                  </p:iterate>
                                  <p:childTnLst>
                                    <p:set>
                                      <p:cBhvr>
                                        <p:cTn id="59" dur="1" fill="hold">
                                          <p:stCondLst>
                                            <p:cond delay="0"/>
                                          </p:stCondLst>
                                        </p:cTn>
                                        <p:tgtEl>
                                          <p:spTgt spid="6147">
                                            <p:txEl>
                                              <p:pRg st="7" end="7"/>
                                            </p:txEl>
                                          </p:spTgt>
                                        </p:tgtEl>
                                        <p:attrNameLst>
                                          <p:attrName>style.visibility</p:attrName>
                                        </p:attrNameLst>
                                      </p:cBhvr>
                                      <p:to>
                                        <p:strVal val="visible"/>
                                      </p:to>
                                    </p:set>
                                    <p:anim calcmode="lin" valueType="num">
                                      <p:cBhvr>
                                        <p:cTn id="60" dur="1000" fill="hold"/>
                                        <p:tgtEl>
                                          <p:spTgt spid="6147">
                                            <p:txEl>
                                              <p:pRg st="7" end="7"/>
                                            </p:txEl>
                                          </p:spTgt>
                                        </p:tgtEl>
                                        <p:attrNameLst>
                                          <p:attrName>ppt_w</p:attrName>
                                        </p:attrNameLst>
                                      </p:cBhvr>
                                      <p:tavLst>
                                        <p:tav tm="0">
                                          <p:val>
                                            <p:fltVal val="0"/>
                                          </p:val>
                                        </p:tav>
                                        <p:tav tm="100000">
                                          <p:val>
                                            <p:strVal val="#ppt_w"/>
                                          </p:val>
                                        </p:tav>
                                      </p:tavLst>
                                    </p:anim>
                                    <p:anim calcmode="lin" valueType="num">
                                      <p:cBhvr>
                                        <p:cTn id="61" dur="1000" fill="hold"/>
                                        <p:tgtEl>
                                          <p:spTgt spid="6147">
                                            <p:txEl>
                                              <p:pRg st="7" end="7"/>
                                            </p:txEl>
                                          </p:spTgt>
                                        </p:tgtEl>
                                        <p:attrNameLst>
                                          <p:attrName>ppt_h</p:attrName>
                                        </p:attrNameLst>
                                      </p:cBhvr>
                                      <p:tavLst>
                                        <p:tav tm="0">
                                          <p:val>
                                            <p:fltVal val="0"/>
                                          </p:val>
                                        </p:tav>
                                        <p:tav tm="100000">
                                          <p:val>
                                            <p:strVal val="#ppt_h"/>
                                          </p:val>
                                        </p:tav>
                                      </p:tavLst>
                                    </p:anim>
                                    <p:anim calcmode="lin" valueType="num">
                                      <p:cBhvr>
                                        <p:cTn id="62" dur="1000" fill="hold"/>
                                        <p:tgtEl>
                                          <p:spTgt spid="6147">
                                            <p:txEl>
                                              <p:pRg st="7" end="7"/>
                                            </p:txEl>
                                          </p:spTgt>
                                        </p:tgtEl>
                                        <p:attrNameLst>
                                          <p:attrName>style.rotation</p:attrName>
                                        </p:attrNameLst>
                                      </p:cBhvr>
                                      <p:tavLst>
                                        <p:tav tm="0">
                                          <p:val>
                                            <p:fltVal val="90"/>
                                          </p:val>
                                        </p:tav>
                                        <p:tav tm="100000">
                                          <p:val>
                                            <p:fltVal val="0"/>
                                          </p:val>
                                        </p:tav>
                                      </p:tavLst>
                                    </p:anim>
                                    <p:animEffect transition="in" filter="fade">
                                      <p:cBhvr>
                                        <p:cTn id="63" dur="1000"/>
                                        <p:tgtEl>
                                          <p:spTgt spid="614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3">
            <a:schemeClr val="accent1"/>
          </a:fillRef>
          <a:effectRef idx="2">
            <a:schemeClr val="accent1"/>
          </a:effectRef>
          <a:fontRef idx="minor">
            <a:schemeClr val="lt1"/>
          </a:fontRef>
        </p:style>
        <p:txBody>
          <a:bodyPr>
            <a:normAutofit/>
          </a:bodyPr>
          <a:lstStyle/>
          <a:p>
            <a:r>
              <a:rPr lang="en-US" b="1" dirty="0" smtClean="0"/>
              <a:t>What are vital signs?</a:t>
            </a:r>
            <a:endParaRPr lang="en-US" dirty="0"/>
          </a:p>
        </p:txBody>
      </p:sp>
      <p:sp>
        <p:nvSpPr>
          <p:cNvPr id="3" name="Content Placeholder 2"/>
          <p:cNvSpPr>
            <a:spLocks noGrp="1"/>
          </p:cNvSpPr>
          <p:nvPr>
            <p:ph idx="1"/>
          </p:nvPr>
        </p:nvSpPr>
        <p:spPr/>
        <p:txBody>
          <a:bodyPr/>
          <a:lstStyle/>
          <a:p>
            <a:r>
              <a:rPr lang="en-US" dirty="0" smtClean="0"/>
              <a:t>Vital signs include heart rate, respiration (breathing rate), blood pressure, and temperature. </a:t>
            </a:r>
          </a:p>
          <a:p>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001000" cy="868362"/>
          </a:xfrm>
          <a:solidFill>
            <a:schemeClr val="accent2">
              <a:lumMod val="20000"/>
              <a:lumOff val="80000"/>
            </a:schemeClr>
          </a:solidFill>
        </p:spPr>
        <p:txBody>
          <a:bodyPr/>
          <a:lstStyle/>
          <a:p>
            <a:pPr eaLnBrk="1" hangingPunct="1">
              <a:defRPr/>
            </a:pPr>
            <a:r>
              <a:rPr lang="en-US" dirty="0" smtClean="0">
                <a:ea typeface="Gungsuh" pitchFamily="18" charset="-127"/>
              </a:rPr>
              <a:t>3. The baby’s heart rate</a:t>
            </a:r>
          </a:p>
        </p:txBody>
      </p:sp>
      <p:sp>
        <p:nvSpPr>
          <p:cNvPr id="7171" name="Rectangle 3"/>
          <p:cNvSpPr>
            <a:spLocks noGrp="1" noChangeArrowheads="1"/>
          </p:cNvSpPr>
          <p:nvPr>
            <p:ph type="body" idx="1"/>
          </p:nvPr>
        </p:nvSpPr>
        <p:spPr>
          <a:xfrm>
            <a:off x="457200" y="1371600"/>
            <a:ext cx="8229600" cy="4525963"/>
          </a:xfrm>
        </p:spPr>
        <p:txBody>
          <a:bodyPr/>
          <a:lstStyle/>
          <a:p>
            <a:pPr eaLnBrk="1" hangingPunct="1">
              <a:lnSpc>
                <a:spcPct val="90000"/>
              </a:lnSpc>
              <a:buFontTx/>
              <a:buNone/>
              <a:defRPr/>
            </a:pPr>
            <a:r>
              <a:rPr lang="en-US" sz="4800" dirty="0" smtClean="0">
                <a:solidFill>
                  <a:srgbClr val="FF0000"/>
                </a:solidFill>
                <a:latin typeface="+mj-lt"/>
              </a:rPr>
              <a:t>Heart Rate</a:t>
            </a:r>
            <a:r>
              <a:rPr lang="en-US" sz="2800" dirty="0" smtClean="0">
                <a:latin typeface="+mj-lt"/>
              </a:rPr>
              <a:t>:</a:t>
            </a:r>
          </a:p>
          <a:p>
            <a:pPr eaLnBrk="1" hangingPunct="1">
              <a:lnSpc>
                <a:spcPct val="90000"/>
              </a:lnSpc>
              <a:buFontTx/>
              <a:buNone/>
              <a:defRPr/>
            </a:pPr>
            <a:r>
              <a:rPr lang="en-US" sz="2800" dirty="0" smtClean="0"/>
              <a:t>a. Absent heartbeat = 0</a:t>
            </a:r>
          </a:p>
          <a:p>
            <a:pPr eaLnBrk="1" hangingPunct="1">
              <a:lnSpc>
                <a:spcPct val="90000"/>
              </a:lnSpc>
              <a:buFontTx/>
              <a:buNone/>
              <a:defRPr/>
            </a:pPr>
            <a:r>
              <a:rPr lang="en-US" sz="2800" dirty="0" smtClean="0"/>
              <a:t>b. Slow heartbeat (less than 100 beats/minute) = 1</a:t>
            </a:r>
          </a:p>
          <a:p>
            <a:pPr eaLnBrk="1" hangingPunct="1">
              <a:lnSpc>
                <a:spcPct val="90000"/>
              </a:lnSpc>
              <a:buFontTx/>
              <a:buNone/>
              <a:defRPr/>
            </a:pPr>
            <a:r>
              <a:rPr lang="en-US" sz="2800" dirty="0" smtClean="0"/>
              <a:t>c. Adequate heartbeat (more than 100 beats/minute) = 2 </a:t>
            </a:r>
          </a:p>
          <a:p>
            <a:pPr eaLnBrk="1" hangingPunct="1">
              <a:lnSpc>
                <a:spcPct val="90000"/>
              </a:lnSpc>
              <a:buFontTx/>
              <a:buNone/>
              <a:defRPr/>
            </a:pPr>
            <a:endParaRPr lang="en-US" sz="2800" dirty="0" smtClean="0"/>
          </a:p>
          <a:p>
            <a:pPr eaLnBrk="1" hangingPunct="1">
              <a:lnSpc>
                <a:spcPct val="90000"/>
              </a:lnSpc>
              <a:defRPr/>
            </a:pPr>
            <a:r>
              <a:rPr lang="en-US" sz="2800" dirty="0" smtClean="0"/>
              <a:t>2 = good strong heartbeat</a:t>
            </a:r>
          </a:p>
          <a:p>
            <a:pPr eaLnBrk="1" hangingPunct="1">
              <a:lnSpc>
                <a:spcPct val="90000"/>
              </a:lnSpc>
              <a:defRPr/>
            </a:pPr>
            <a:r>
              <a:rPr lang="en-US" sz="2800" dirty="0" smtClean="0"/>
              <a:t>1 = slow but steady heartbeat</a:t>
            </a:r>
          </a:p>
          <a:p>
            <a:pPr eaLnBrk="1" hangingPunct="1">
              <a:lnSpc>
                <a:spcPct val="90000"/>
              </a:lnSpc>
              <a:defRPr/>
            </a:pPr>
            <a:r>
              <a:rPr lang="en-US" sz="2800" dirty="0" smtClean="0"/>
              <a:t>0 = little or no heartbeat</a:t>
            </a:r>
          </a:p>
        </p:txBody>
      </p:sp>
      <p:pic>
        <p:nvPicPr>
          <p:cNvPr id="64516" name="Picture 5" descr="baby2">
            <a:hlinkClick r:id="rId2"/>
          </p:cNvPr>
          <p:cNvPicPr>
            <a:picLocks noChangeAspect="1" noChangeArrowheads="1"/>
          </p:cNvPicPr>
          <p:nvPr/>
        </p:nvPicPr>
        <p:blipFill>
          <a:blip r:embed="rId3" cstate="print"/>
          <a:srcRect/>
          <a:stretch>
            <a:fillRect/>
          </a:stretch>
        </p:blipFill>
        <p:spPr bwMode="auto">
          <a:xfrm>
            <a:off x="6096000" y="4572000"/>
            <a:ext cx="2743200" cy="2070100"/>
          </a:xfrm>
          <a:prstGeom prst="rect">
            <a:avLst/>
          </a:prstGeom>
          <a:noFill/>
          <a:ln w="9525">
            <a:noFill/>
            <a:miter lim="800000"/>
            <a:headEnd/>
            <a:tailEnd/>
          </a:ln>
        </p:spPr>
      </p:pic>
      <p:sp>
        <p:nvSpPr>
          <p:cNvPr id="64517" name="Date Placeholder 4"/>
          <p:cNvSpPr>
            <a:spLocks noGrp="1"/>
          </p:cNvSpPr>
          <p:nvPr>
            <p:ph type="dt" sz="quarter" idx="10"/>
          </p:nvPr>
        </p:nvSpPr>
        <p:spPr>
          <a:noFill/>
        </p:spPr>
        <p:txBody>
          <a:bodyPr/>
          <a:lstStyle/>
          <a:p>
            <a:r>
              <a:rPr lang="en-US" smtClean="0"/>
              <a:t>Mr. Ahmad Ata</a:t>
            </a:r>
            <a:endParaRPr lang="en-GB" smtClean="0"/>
          </a:p>
        </p:txBody>
      </p:sp>
      <p:sp>
        <p:nvSpPr>
          <p:cNvPr id="64518" name="Slide Number Placeholder 5"/>
          <p:cNvSpPr>
            <a:spLocks noGrp="1"/>
          </p:cNvSpPr>
          <p:nvPr>
            <p:ph type="sldNum" sz="quarter" idx="12"/>
          </p:nvPr>
        </p:nvSpPr>
        <p:spPr>
          <a:noFill/>
        </p:spPr>
        <p:txBody>
          <a:bodyPr/>
          <a:lstStyle/>
          <a:p>
            <a:fld id="{2BA473AF-99CB-4061-B87B-FC4BA8FC6B0A}" type="slidenum">
              <a:rPr lang="en-GB" smtClean="0"/>
              <a:pPr/>
              <a:t>80</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anim calcmode="lin" valueType="num">
                                      <p:cBhvr>
                                        <p:cTn id="8" dur="2000" fill="hold"/>
                                        <p:tgtEl>
                                          <p:spTgt spid="7170"/>
                                        </p:tgtEl>
                                        <p:attrNameLst>
                                          <p:attrName>ppt_w</p:attrName>
                                        </p:attrNameLst>
                                      </p:cBhvr>
                                      <p:tavLst>
                                        <p:tav tm="0" fmla="#ppt_w*sin(2.5*pi*$)">
                                          <p:val>
                                            <p:fltVal val="0"/>
                                          </p:val>
                                        </p:tav>
                                        <p:tav tm="100000">
                                          <p:val>
                                            <p:fltVal val="1"/>
                                          </p:val>
                                        </p:tav>
                                      </p:tavLst>
                                    </p:anim>
                                    <p:anim calcmode="lin" valueType="num">
                                      <p:cBhvr>
                                        <p:cTn id="9" dur="2000" fill="hold"/>
                                        <p:tgtEl>
                                          <p:spTgt spid="717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7171">
                                            <p:txEl>
                                              <p:pRg st="0" end="0"/>
                                            </p:txEl>
                                          </p:spTgt>
                                        </p:tgtEl>
                                        <p:attrNameLst>
                                          <p:attrName>style.visibility</p:attrName>
                                        </p:attrNameLst>
                                      </p:cBhvr>
                                      <p:to>
                                        <p:strVal val="visible"/>
                                      </p:to>
                                    </p:set>
                                    <p:anim calcmode="lin" valueType="num">
                                      <p:cBhvr>
                                        <p:cTn id="14" dur="1000" fill="hold"/>
                                        <p:tgtEl>
                                          <p:spTgt spid="717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717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717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7171">
                                            <p:txEl>
                                              <p:pRg st="1" end="1"/>
                                            </p:txEl>
                                          </p:spTgt>
                                        </p:tgtEl>
                                        <p:attrNameLst>
                                          <p:attrName>style.visibility</p:attrName>
                                        </p:attrNameLst>
                                      </p:cBhvr>
                                      <p:to>
                                        <p:strVal val="visible"/>
                                      </p:to>
                                    </p:set>
                                    <p:anim calcmode="lin" valueType="num">
                                      <p:cBhvr>
                                        <p:cTn id="21" dur="1000" fill="hold"/>
                                        <p:tgtEl>
                                          <p:spTgt spid="7171">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7171">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717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nodeType="clickEffect">
                                  <p:stCondLst>
                                    <p:cond delay="0"/>
                                  </p:stCondLst>
                                  <p:childTnLst>
                                    <p:set>
                                      <p:cBhvr>
                                        <p:cTn id="27" dur="1" fill="hold">
                                          <p:stCondLst>
                                            <p:cond delay="0"/>
                                          </p:stCondLst>
                                        </p:cTn>
                                        <p:tgtEl>
                                          <p:spTgt spid="7171">
                                            <p:txEl>
                                              <p:pRg st="2" end="2"/>
                                            </p:txEl>
                                          </p:spTgt>
                                        </p:tgtEl>
                                        <p:attrNameLst>
                                          <p:attrName>style.visibility</p:attrName>
                                        </p:attrNameLst>
                                      </p:cBhvr>
                                      <p:to>
                                        <p:strVal val="visible"/>
                                      </p:to>
                                    </p:set>
                                    <p:anim calcmode="lin" valueType="num">
                                      <p:cBhvr>
                                        <p:cTn id="28" dur="1000" fill="hold"/>
                                        <p:tgtEl>
                                          <p:spTgt spid="7171">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7171">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7171">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nodeType="clickEffect">
                                  <p:stCondLst>
                                    <p:cond delay="0"/>
                                  </p:stCondLst>
                                  <p:childTnLst>
                                    <p:set>
                                      <p:cBhvr>
                                        <p:cTn id="34" dur="1" fill="hold">
                                          <p:stCondLst>
                                            <p:cond delay="0"/>
                                          </p:stCondLst>
                                        </p:cTn>
                                        <p:tgtEl>
                                          <p:spTgt spid="7171">
                                            <p:txEl>
                                              <p:pRg st="3" end="3"/>
                                            </p:txEl>
                                          </p:spTgt>
                                        </p:tgtEl>
                                        <p:attrNameLst>
                                          <p:attrName>style.visibility</p:attrName>
                                        </p:attrNameLst>
                                      </p:cBhvr>
                                      <p:to>
                                        <p:strVal val="visible"/>
                                      </p:to>
                                    </p:set>
                                    <p:anim calcmode="lin" valueType="num">
                                      <p:cBhvr>
                                        <p:cTn id="35" dur="1000" fill="hold"/>
                                        <p:tgtEl>
                                          <p:spTgt spid="7171">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7171">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7171">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nodeType="clickEffect">
                                  <p:stCondLst>
                                    <p:cond delay="0"/>
                                  </p:stCondLst>
                                  <p:childTnLst>
                                    <p:set>
                                      <p:cBhvr>
                                        <p:cTn id="41" dur="1" fill="hold">
                                          <p:stCondLst>
                                            <p:cond delay="0"/>
                                          </p:stCondLst>
                                        </p:cTn>
                                        <p:tgtEl>
                                          <p:spTgt spid="7171">
                                            <p:txEl>
                                              <p:pRg st="5" end="5"/>
                                            </p:txEl>
                                          </p:spTgt>
                                        </p:tgtEl>
                                        <p:attrNameLst>
                                          <p:attrName>style.visibility</p:attrName>
                                        </p:attrNameLst>
                                      </p:cBhvr>
                                      <p:to>
                                        <p:strVal val="visible"/>
                                      </p:to>
                                    </p:set>
                                    <p:anim calcmode="lin" valueType="num">
                                      <p:cBhvr>
                                        <p:cTn id="42" dur="1000" fill="hold"/>
                                        <p:tgtEl>
                                          <p:spTgt spid="7171">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7171">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7171">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nodeType="clickEffect">
                                  <p:stCondLst>
                                    <p:cond delay="0"/>
                                  </p:stCondLst>
                                  <p:childTnLst>
                                    <p:set>
                                      <p:cBhvr>
                                        <p:cTn id="48" dur="1" fill="hold">
                                          <p:stCondLst>
                                            <p:cond delay="0"/>
                                          </p:stCondLst>
                                        </p:cTn>
                                        <p:tgtEl>
                                          <p:spTgt spid="7171">
                                            <p:txEl>
                                              <p:pRg st="6" end="6"/>
                                            </p:txEl>
                                          </p:spTgt>
                                        </p:tgtEl>
                                        <p:attrNameLst>
                                          <p:attrName>style.visibility</p:attrName>
                                        </p:attrNameLst>
                                      </p:cBhvr>
                                      <p:to>
                                        <p:strVal val="visible"/>
                                      </p:to>
                                    </p:set>
                                    <p:anim calcmode="lin" valueType="num">
                                      <p:cBhvr>
                                        <p:cTn id="49" dur="1000" fill="hold"/>
                                        <p:tgtEl>
                                          <p:spTgt spid="7171">
                                            <p:txEl>
                                              <p:pRg st="6" end="6"/>
                                            </p:txEl>
                                          </p:spTgt>
                                        </p:tgtEl>
                                        <p:attrNameLst>
                                          <p:attrName>ppt_w</p:attrName>
                                        </p:attrNameLst>
                                      </p:cBhvr>
                                      <p:tavLst>
                                        <p:tav tm="0">
                                          <p:val>
                                            <p:strVal val="#ppt_w+.3"/>
                                          </p:val>
                                        </p:tav>
                                        <p:tav tm="100000">
                                          <p:val>
                                            <p:strVal val="#ppt_w"/>
                                          </p:val>
                                        </p:tav>
                                      </p:tavLst>
                                    </p:anim>
                                    <p:anim calcmode="lin" valueType="num">
                                      <p:cBhvr>
                                        <p:cTn id="50" dur="1000" fill="hold"/>
                                        <p:tgtEl>
                                          <p:spTgt spid="7171">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7171">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nodeType="clickEffect">
                                  <p:stCondLst>
                                    <p:cond delay="0"/>
                                  </p:stCondLst>
                                  <p:childTnLst>
                                    <p:set>
                                      <p:cBhvr>
                                        <p:cTn id="55" dur="1" fill="hold">
                                          <p:stCondLst>
                                            <p:cond delay="0"/>
                                          </p:stCondLst>
                                        </p:cTn>
                                        <p:tgtEl>
                                          <p:spTgt spid="7171">
                                            <p:txEl>
                                              <p:pRg st="7" end="7"/>
                                            </p:txEl>
                                          </p:spTgt>
                                        </p:tgtEl>
                                        <p:attrNameLst>
                                          <p:attrName>style.visibility</p:attrName>
                                        </p:attrNameLst>
                                      </p:cBhvr>
                                      <p:to>
                                        <p:strVal val="visible"/>
                                      </p:to>
                                    </p:set>
                                    <p:anim calcmode="lin" valueType="num">
                                      <p:cBhvr>
                                        <p:cTn id="56" dur="1000" fill="hold"/>
                                        <p:tgtEl>
                                          <p:spTgt spid="7171">
                                            <p:txEl>
                                              <p:pRg st="7" end="7"/>
                                            </p:txEl>
                                          </p:spTgt>
                                        </p:tgtEl>
                                        <p:attrNameLst>
                                          <p:attrName>ppt_w</p:attrName>
                                        </p:attrNameLst>
                                      </p:cBhvr>
                                      <p:tavLst>
                                        <p:tav tm="0">
                                          <p:val>
                                            <p:strVal val="#ppt_w+.3"/>
                                          </p:val>
                                        </p:tav>
                                        <p:tav tm="100000">
                                          <p:val>
                                            <p:strVal val="#ppt_w"/>
                                          </p:val>
                                        </p:tav>
                                      </p:tavLst>
                                    </p:anim>
                                    <p:anim calcmode="lin" valueType="num">
                                      <p:cBhvr>
                                        <p:cTn id="57" dur="1000" fill="hold"/>
                                        <p:tgtEl>
                                          <p:spTgt spid="7171">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717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solidFill>
            <a:srgbClr val="F6A8DC"/>
          </a:solidFill>
        </p:spPr>
        <p:txBody>
          <a:bodyPr/>
          <a:lstStyle/>
          <a:p>
            <a:pPr eaLnBrk="1" hangingPunct="1"/>
            <a:r>
              <a:rPr lang="en-US" smtClean="0">
                <a:latin typeface="Kristen ITC" pitchFamily="66" charset="0"/>
              </a:rPr>
              <a:t>4. </a:t>
            </a:r>
            <a:r>
              <a:rPr lang="en-US" smtClean="0">
                <a:latin typeface="Corbel" pitchFamily="34" charset="0"/>
              </a:rPr>
              <a:t>The baby’s muscle tone</a:t>
            </a:r>
          </a:p>
        </p:txBody>
      </p:sp>
      <p:sp>
        <p:nvSpPr>
          <p:cNvPr id="8195" name="Rectangle 3"/>
          <p:cNvSpPr>
            <a:spLocks noGrp="1" noChangeArrowheads="1"/>
          </p:cNvSpPr>
          <p:nvPr>
            <p:ph type="body" sz="half" idx="1"/>
          </p:nvPr>
        </p:nvSpPr>
        <p:spPr>
          <a:xfrm>
            <a:off x="533400" y="1219200"/>
            <a:ext cx="8077200" cy="4525963"/>
          </a:xfrm>
        </p:spPr>
        <p:txBody>
          <a:bodyPr/>
          <a:lstStyle/>
          <a:p>
            <a:pPr eaLnBrk="1" hangingPunct="1">
              <a:buFontTx/>
              <a:buNone/>
              <a:defRPr/>
            </a:pPr>
            <a:r>
              <a:rPr lang="en-US" sz="4800" dirty="0" smtClean="0">
                <a:solidFill>
                  <a:schemeClr val="accent6"/>
                </a:solidFill>
                <a:latin typeface="+mj-lt"/>
              </a:rPr>
              <a:t>Muscle Tone</a:t>
            </a:r>
            <a:r>
              <a:rPr lang="en-US" sz="4800" dirty="0" smtClean="0">
                <a:latin typeface="Script MT Bold" pitchFamily="66" charset="0"/>
              </a:rPr>
              <a:t>:</a:t>
            </a:r>
          </a:p>
          <a:p>
            <a:pPr eaLnBrk="1" hangingPunct="1">
              <a:buFontTx/>
              <a:buNone/>
              <a:defRPr/>
            </a:pPr>
            <a:r>
              <a:rPr lang="en-US" sz="2800" dirty="0" smtClean="0"/>
              <a:t>a. Limp, flaccid = 0</a:t>
            </a:r>
          </a:p>
          <a:p>
            <a:pPr eaLnBrk="1" hangingPunct="1">
              <a:buFontTx/>
              <a:buNone/>
              <a:defRPr/>
            </a:pPr>
            <a:r>
              <a:rPr lang="en-US" sz="2800" dirty="0" smtClean="0"/>
              <a:t>b. Some flexing or bending = 1</a:t>
            </a:r>
          </a:p>
          <a:p>
            <a:pPr eaLnBrk="1" hangingPunct="1">
              <a:buFontTx/>
              <a:buNone/>
              <a:defRPr/>
            </a:pPr>
            <a:r>
              <a:rPr lang="en-US" sz="2800" dirty="0" smtClean="0"/>
              <a:t>c. Active motion = 2</a:t>
            </a:r>
          </a:p>
          <a:p>
            <a:pPr eaLnBrk="1" hangingPunct="1">
              <a:buFontTx/>
              <a:buNone/>
              <a:defRPr/>
            </a:pPr>
            <a:endParaRPr lang="en-US" sz="2800" dirty="0" smtClean="0"/>
          </a:p>
          <a:p>
            <a:pPr eaLnBrk="1" hangingPunct="1">
              <a:defRPr/>
            </a:pPr>
            <a:r>
              <a:rPr lang="en-US" sz="2800" dirty="0" smtClean="0"/>
              <a:t>2 points for vigorous motion</a:t>
            </a:r>
          </a:p>
          <a:p>
            <a:pPr eaLnBrk="1" hangingPunct="1">
              <a:defRPr/>
            </a:pPr>
            <a:r>
              <a:rPr lang="en-US" sz="2800" dirty="0" smtClean="0"/>
              <a:t>1 point for small flexing</a:t>
            </a:r>
          </a:p>
          <a:p>
            <a:pPr eaLnBrk="1" hangingPunct="1">
              <a:defRPr/>
            </a:pPr>
            <a:r>
              <a:rPr lang="en-US" sz="2800" dirty="0" smtClean="0"/>
              <a:t>0 points for no movement</a:t>
            </a:r>
          </a:p>
        </p:txBody>
      </p:sp>
      <p:pic>
        <p:nvPicPr>
          <p:cNvPr id="65540" name="Picture 8" descr="j0301286"/>
          <p:cNvPicPr>
            <a:picLocks noGrp="1" noChangeAspect="1" noChangeArrowheads="1"/>
          </p:cNvPicPr>
          <p:nvPr>
            <p:ph sz="half" idx="2"/>
          </p:nvPr>
        </p:nvPicPr>
        <p:blipFill>
          <a:blip r:embed="rId2" cstate="print"/>
          <a:srcRect/>
          <a:stretch>
            <a:fillRect/>
          </a:stretch>
        </p:blipFill>
        <p:spPr>
          <a:xfrm>
            <a:off x="6400800" y="2057400"/>
            <a:ext cx="1998663" cy="274320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ppt_w</p:attrName>
                                        </p:attrNameLst>
                                      </p:cBhvr>
                                      <p:tavLst>
                                        <p:tav tm="0">
                                          <p:val>
                                            <p:fltVal val="0"/>
                                          </p:val>
                                        </p:tav>
                                        <p:tav tm="100000">
                                          <p:val>
                                            <p:strVal val="#ppt_w"/>
                                          </p:val>
                                        </p:tav>
                                      </p:tavLst>
                                    </p:anim>
                                    <p:anim calcmode="lin" valueType="num">
                                      <p:cBhvr>
                                        <p:cTn id="8" dur="500" fill="hold"/>
                                        <p:tgtEl>
                                          <p:spTgt spid="8194"/>
                                        </p:tgtEl>
                                        <p:attrNameLst>
                                          <p:attrName>ppt_h</p:attrName>
                                        </p:attrNameLst>
                                      </p:cBhvr>
                                      <p:tavLst>
                                        <p:tav tm="0">
                                          <p:val>
                                            <p:fltVal val="0"/>
                                          </p:val>
                                        </p:tav>
                                        <p:tav tm="100000">
                                          <p:val>
                                            <p:strVal val="#ppt_h"/>
                                          </p:val>
                                        </p:tav>
                                      </p:tavLst>
                                    </p:anim>
                                    <p:anim calcmode="lin" valueType="num">
                                      <p:cBhvr>
                                        <p:cTn id="9" dur="500" fill="hold"/>
                                        <p:tgtEl>
                                          <p:spTgt spid="8194"/>
                                        </p:tgtEl>
                                        <p:attrNameLst>
                                          <p:attrName>style.rotation</p:attrName>
                                        </p:attrNameLst>
                                      </p:cBhvr>
                                      <p:tavLst>
                                        <p:tav tm="0">
                                          <p:val>
                                            <p:fltVal val="360"/>
                                          </p:val>
                                        </p:tav>
                                        <p:tav tm="100000">
                                          <p:val>
                                            <p:fltVal val="0"/>
                                          </p:val>
                                        </p:tav>
                                      </p:tavLst>
                                    </p:anim>
                                    <p:animEffect transition="in" filter="fade">
                                      <p:cBhvr>
                                        <p:cTn id="10" dur="500"/>
                                        <p:tgtEl>
                                          <p:spTgt spid="8194"/>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8195">
                                            <p:txEl>
                                              <p:pRg st="0" end="0"/>
                                            </p:txEl>
                                          </p:spTgt>
                                        </p:tgtEl>
                                        <p:attrNameLst>
                                          <p:attrName>style.visibility</p:attrName>
                                        </p:attrNameLst>
                                      </p:cBhvr>
                                      <p:to>
                                        <p:strVal val="visible"/>
                                      </p:to>
                                    </p:set>
                                    <p:animEffect transition="in" filter="wipe(down)">
                                      <p:cBhvr>
                                        <p:cTn id="15" dur="580">
                                          <p:stCondLst>
                                            <p:cond delay="0"/>
                                          </p:stCondLst>
                                        </p:cTn>
                                        <p:tgtEl>
                                          <p:spTgt spid="8195">
                                            <p:txEl>
                                              <p:pRg st="0" end="0"/>
                                            </p:txEl>
                                          </p:spTgt>
                                        </p:tgtEl>
                                      </p:cBhvr>
                                    </p:animEffect>
                                    <p:anim calcmode="lin" valueType="num">
                                      <p:cBhvr>
                                        <p:cTn id="16" dur="1822" tmFilter="0,0; 0.14,0.36; 0.43,0.73; 0.71,0.91; 1.0,1.0">
                                          <p:stCondLst>
                                            <p:cond delay="0"/>
                                          </p:stCondLst>
                                        </p:cTn>
                                        <p:tgtEl>
                                          <p:spTgt spid="8195">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195">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195">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195">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195">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8195">
                                            <p:txEl>
                                              <p:pRg st="0" end="0"/>
                                            </p:txEl>
                                          </p:spTgt>
                                        </p:tgtEl>
                                      </p:cBhvr>
                                      <p:to x="100000" y="60000"/>
                                    </p:animScale>
                                    <p:animScale>
                                      <p:cBhvr>
                                        <p:cTn id="22" dur="166" decel="50000">
                                          <p:stCondLst>
                                            <p:cond delay="676"/>
                                          </p:stCondLst>
                                        </p:cTn>
                                        <p:tgtEl>
                                          <p:spTgt spid="8195">
                                            <p:txEl>
                                              <p:pRg st="0" end="0"/>
                                            </p:txEl>
                                          </p:spTgt>
                                        </p:tgtEl>
                                      </p:cBhvr>
                                      <p:to x="100000" y="100000"/>
                                    </p:animScale>
                                    <p:animScale>
                                      <p:cBhvr>
                                        <p:cTn id="23" dur="26">
                                          <p:stCondLst>
                                            <p:cond delay="1312"/>
                                          </p:stCondLst>
                                        </p:cTn>
                                        <p:tgtEl>
                                          <p:spTgt spid="8195">
                                            <p:txEl>
                                              <p:pRg st="0" end="0"/>
                                            </p:txEl>
                                          </p:spTgt>
                                        </p:tgtEl>
                                      </p:cBhvr>
                                      <p:to x="100000" y="80000"/>
                                    </p:animScale>
                                    <p:animScale>
                                      <p:cBhvr>
                                        <p:cTn id="24" dur="166" decel="50000">
                                          <p:stCondLst>
                                            <p:cond delay="1338"/>
                                          </p:stCondLst>
                                        </p:cTn>
                                        <p:tgtEl>
                                          <p:spTgt spid="8195">
                                            <p:txEl>
                                              <p:pRg st="0" end="0"/>
                                            </p:txEl>
                                          </p:spTgt>
                                        </p:tgtEl>
                                      </p:cBhvr>
                                      <p:to x="100000" y="100000"/>
                                    </p:animScale>
                                    <p:animScale>
                                      <p:cBhvr>
                                        <p:cTn id="25" dur="26">
                                          <p:stCondLst>
                                            <p:cond delay="1642"/>
                                          </p:stCondLst>
                                        </p:cTn>
                                        <p:tgtEl>
                                          <p:spTgt spid="8195">
                                            <p:txEl>
                                              <p:pRg st="0" end="0"/>
                                            </p:txEl>
                                          </p:spTgt>
                                        </p:tgtEl>
                                      </p:cBhvr>
                                      <p:to x="100000" y="90000"/>
                                    </p:animScale>
                                    <p:animScale>
                                      <p:cBhvr>
                                        <p:cTn id="26" dur="166" decel="50000">
                                          <p:stCondLst>
                                            <p:cond delay="1668"/>
                                          </p:stCondLst>
                                        </p:cTn>
                                        <p:tgtEl>
                                          <p:spTgt spid="8195">
                                            <p:txEl>
                                              <p:pRg st="0" end="0"/>
                                            </p:txEl>
                                          </p:spTgt>
                                        </p:tgtEl>
                                      </p:cBhvr>
                                      <p:to x="100000" y="100000"/>
                                    </p:animScale>
                                    <p:animScale>
                                      <p:cBhvr>
                                        <p:cTn id="27" dur="26">
                                          <p:stCondLst>
                                            <p:cond delay="1808"/>
                                          </p:stCondLst>
                                        </p:cTn>
                                        <p:tgtEl>
                                          <p:spTgt spid="8195">
                                            <p:txEl>
                                              <p:pRg st="0" end="0"/>
                                            </p:txEl>
                                          </p:spTgt>
                                        </p:tgtEl>
                                      </p:cBhvr>
                                      <p:to x="100000" y="95000"/>
                                    </p:animScale>
                                    <p:animScale>
                                      <p:cBhvr>
                                        <p:cTn id="28" dur="166" decel="50000">
                                          <p:stCondLst>
                                            <p:cond delay="1834"/>
                                          </p:stCondLst>
                                        </p:cTn>
                                        <p:tgtEl>
                                          <p:spTgt spid="8195">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8195">
                                            <p:txEl>
                                              <p:pRg st="1" end="1"/>
                                            </p:txEl>
                                          </p:spTgt>
                                        </p:tgtEl>
                                        <p:attrNameLst>
                                          <p:attrName>style.visibility</p:attrName>
                                        </p:attrNameLst>
                                      </p:cBhvr>
                                      <p:to>
                                        <p:strVal val="visible"/>
                                      </p:to>
                                    </p:set>
                                    <p:animEffect transition="in" filter="wipe(down)">
                                      <p:cBhvr>
                                        <p:cTn id="33" dur="580">
                                          <p:stCondLst>
                                            <p:cond delay="0"/>
                                          </p:stCondLst>
                                        </p:cTn>
                                        <p:tgtEl>
                                          <p:spTgt spid="8195">
                                            <p:txEl>
                                              <p:pRg st="1" end="1"/>
                                            </p:txEl>
                                          </p:spTgt>
                                        </p:tgtEl>
                                      </p:cBhvr>
                                    </p:animEffect>
                                    <p:anim calcmode="lin" valueType="num">
                                      <p:cBhvr>
                                        <p:cTn id="34" dur="1822" tmFilter="0,0; 0.14,0.36; 0.43,0.73; 0.71,0.91; 1.0,1.0">
                                          <p:stCondLst>
                                            <p:cond delay="0"/>
                                          </p:stCondLst>
                                        </p:cTn>
                                        <p:tgtEl>
                                          <p:spTgt spid="8195">
                                            <p:txEl>
                                              <p:pRg st="1" end="1"/>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8195">
                                            <p:txEl>
                                              <p:pRg st="1" end="1"/>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8195">
                                            <p:txEl>
                                              <p:pRg st="1" end="1"/>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8195">
                                            <p:txEl>
                                              <p:pRg st="1" end="1"/>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8195">
                                            <p:txEl>
                                              <p:pRg st="1" end="1"/>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8195">
                                            <p:txEl>
                                              <p:pRg st="1" end="1"/>
                                            </p:txEl>
                                          </p:spTgt>
                                        </p:tgtEl>
                                      </p:cBhvr>
                                      <p:to x="100000" y="60000"/>
                                    </p:animScale>
                                    <p:animScale>
                                      <p:cBhvr>
                                        <p:cTn id="40" dur="166" decel="50000">
                                          <p:stCondLst>
                                            <p:cond delay="676"/>
                                          </p:stCondLst>
                                        </p:cTn>
                                        <p:tgtEl>
                                          <p:spTgt spid="8195">
                                            <p:txEl>
                                              <p:pRg st="1" end="1"/>
                                            </p:txEl>
                                          </p:spTgt>
                                        </p:tgtEl>
                                      </p:cBhvr>
                                      <p:to x="100000" y="100000"/>
                                    </p:animScale>
                                    <p:animScale>
                                      <p:cBhvr>
                                        <p:cTn id="41" dur="26">
                                          <p:stCondLst>
                                            <p:cond delay="1312"/>
                                          </p:stCondLst>
                                        </p:cTn>
                                        <p:tgtEl>
                                          <p:spTgt spid="8195">
                                            <p:txEl>
                                              <p:pRg st="1" end="1"/>
                                            </p:txEl>
                                          </p:spTgt>
                                        </p:tgtEl>
                                      </p:cBhvr>
                                      <p:to x="100000" y="80000"/>
                                    </p:animScale>
                                    <p:animScale>
                                      <p:cBhvr>
                                        <p:cTn id="42" dur="166" decel="50000">
                                          <p:stCondLst>
                                            <p:cond delay="1338"/>
                                          </p:stCondLst>
                                        </p:cTn>
                                        <p:tgtEl>
                                          <p:spTgt spid="8195">
                                            <p:txEl>
                                              <p:pRg st="1" end="1"/>
                                            </p:txEl>
                                          </p:spTgt>
                                        </p:tgtEl>
                                      </p:cBhvr>
                                      <p:to x="100000" y="100000"/>
                                    </p:animScale>
                                    <p:animScale>
                                      <p:cBhvr>
                                        <p:cTn id="43" dur="26">
                                          <p:stCondLst>
                                            <p:cond delay="1642"/>
                                          </p:stCondLst>
                                        </p:cTn>
                                        <p:tgtEl>
                                          <p:spTgt spid="8195">
                                            <p:txEl>
                                              <p:pRg st="1" end="1"/>
                                            </p:txEl>
                                          </p:spTgt>
                                        </p:tgtEl>
                                      </p:cBhvr>
                                      <p:to x="100000" y="90000"/>
                                    </p:animScale>
                                    <p:animScale>
                                      <p:cBhvr>
                                        <p:cTn id="44" dur="166" decel="50000">
                                          <p:stCondLst>
                                            <p:cond delay="1668"/>
                                          </p:stCondLst>
                                        </p:cTn>
                                        <p:tgtEl>
                                          <p:spTgt spid="8195">
                                            <p:txEl>
                                              <p:pRg st="1" end="1"/>
                                            </p:txEl>
                                          </p:spTgt>
                                        </p:tgtEl>
                                      </p:cBhvr>
                                      <p:to x="100000" y="100000"/>
                                    </p:animScale>
                                    <p:animScale>
                                      <p:cBhvr>
                                        <p:cTn id="45" dur="26">
                                          <p:stCondLst>
                                            <p:cond delay="1808"/>
                                          </p:stCondLst>
                                        </p:cTn>
                                        <p:tgtEl>
                                          <p:spTgt spid="8195">
                                            <p:txEl>
                                              <p:pRg st="1" end="1"/>
                                            </p:txEl>
                                          </p:spTgt>
                                        </p:tgtEl>
                                      </p:cBhvr>
                                      <p:to x="100000" y="95000"/>
                                    </p:animScale>
                                    <p:animScale>
                                      <p:cBhvr>
                                        <p:cTn id="46" dur="166" decel="50000">
                                          <p:stCondLst>
                                            <p:cond delay="1834"/>
                                          </p:stCondLst>
                                        </p:cTn>
                                        <p:tgtEl>
                                          <p:spTgt spid="8195">
                                            <p:txEl>
                                              <p:pRg st="1" end="1"/>
                                            </p:txEl>
                                          </p:spTgt>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8195">
                                            <p:txEl>
                                              <p:pRg st="2" end="2"/>
                                            </p:txEl>
                                          </p:spTgt>
                                        </p:tgtEl>
                                        <p:attrNameLst>
                                          <p:attrName>style.visibility</p:attrName>
                                        </p:attrNameLst>
                                      </p:cBhvr>
                                      <p:to>
                                        <p:strVal val="visible"/>
                                      </p:to>
                                    </p:set>
                                    <p:animEffect transition="in" filter="wipe(down)">
                                      <p:cBhvr>
                                        <p:cTn id="51" dur="580">
                                          <p:stCondLst>
                                            <p:cond delay="0"/>
                                          </p:stCondLst>
                                        </p:cTn>
                                        <p:tgtEl>
                                          <p:spTgt spid="8195">
                                            <p:txEl>
                                              <p:pRg st="2" end="2"/>
                                            </p:txEl>
                                          </p:spTgt>
                                        </p:tgtEl>
                                      </p:cBhvr>
                                    </p:animEffect>
                                    <p:anim calcmode="lin" valueType="num">
                                      <p:cBhvr>
                                        <p:cTn id="52" dur="1822" tmFilter="0,0; 0.14,0.36; 0.43,0.73; 0.71,0.91; 1.0,1.0">
                                          <p:stCondLst>
                                            <p:cond delay="0"/>
                                          </p:stCondLst>
                                        </p:cTn>
                                        <p:tgtEl>
                                          <p:spTgt spid="8195">
                                            <p:txEl>
                                              <p:pRg st="2" end="2"/>
                                            </p:txEl>
                                          </p:spTgt>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8195">
                                            <p:txEl>
                                              <p:pRg st="2" end="2"/>
                                            </p:txEl>
                                          </p:spTgt>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8195">
                                            <p:txEl>
                                              <p:pRg st="2" end="2"/>
                                            </p:txEl>
                                          </p:spTgt>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8195">
                                            <p:txEl>
                                              <p:pRg st="2" end="2"/>
                                            </p:txEl>
                                          </p:spTgt>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8195">
                                            <p:txEl>
                                              <p:pRg st="2" end="2"/>
                                            </p:txEl>
                                          </p:spTgt>
                                        </p:tgtEl>
                                        <p:attrNameLst>
                                          <p:attrName>ppt_y</p:attrName>
                                        </p:attrNameLst>
                                      </p:cBhvr>
                                      <p:tavLst>
                                        <p:tav tm="0" fmla="#ppt_y-sin(pi*$)/81">
                                          <p:val>
                                            <p:fltVal val="0"/>
                                          </p:val>
                                        </p:tav>
                                        <p:tav tm="100000">
                                          <p:val>
                                            <p:fltVal val="1"/>
                                          </p:val>
                                        </p:tav>
                                      </p:tavLst>
                                    </p:anim>
                                    <p:animScale>
                                      <p:cBhvr>
                                        <p:cTn id="57" dur="26">
                                          <p:stCondLst>
                                            <p:cond delay="650"/>
                                          </p:stCondLst>
                                        </p:cTn>
                                        <p:tgtEl>
                                          <p:spTgt spid="8195">
                                            <p:txEl>
                                              <p:pRg st="2" end="2"/>
                                            </p:txEl>
                                          </p:spTgt>
                                        </p:tgtEl>
                                      </p:cBhvr>
                                      <p:to x="100000" y="60000"/>
                                    </p:animScale>
                                    <p:animScale>
                                      <p:cBhvr>
                                        <p:cTn id="58" dur="166" decel="50000">
                                          <p:stCondLst>
                                            <p:cond delay="676"/>
                                          </p:stCondLst>
                                        </p:cTn>
                                        <p:tgtEl>
                                          <p:spTgt spid="8195">
                                            <p:txEl>
                                              <p:pRg st="2" end="2"/>
                                            </p:txEl>
                                          </p:spTgt>
                                        </p:tgtEl>
                                      </p:cBhvr>
                                      <p:to x="100000" y="100000"/>
                                    </p:animScale>
                                    <p:animScale>
                                      <p:cBhvr>
                                        <p:cTn id="59" dur="26">
                                          <p:stCondLst>
                                            <p:cond delay="1312"/>
                                          </p:stCondLst>
                                        </p:cTn>
                                        <p:tgtEl>
                                          <p:spTgt spid="8195">
                                            <p:txEl>
                                              <p:pRg st="2" end="2"/>
                                            </p:txEl>
                                          </p:spTgt>
                                        </p:tgtEl>
                                      </p:cBhvr>
                                      <p:to x="100000" y="80000"/>
                                    </p:animScale>
                                    <p:animScale>
                                      <p:cBhvr>
                                        <p:cTn id="60" dur="166" decel="50000">
                                          <p:stCondLst>
                                            <p:cond delay="1338"/>
                                          </p:stCondLst>
                                        </p:cTn>
                                        <p:tgtEl>
                                          <p:spTgt spid="8195">
                                            <p:txEl>
                                              <p:pRg st="2" end="2"/>
                                            </p:txEl>
                                          </p:spTgt>
                                        </p:tgtEl>
                                      </p:cBhvr>
                                      <p:to x="100000" y="100000"/>
                                    </p:animScale>
                                    <p:animScale>
                                      <p:cBhvr>
                                        <p:cTn id="61" dur="26">
                                          <p:stCondLst>
                                            <p:cond delay="1642"/>
                                          </p:stCondLst>
                                        </p:cTn>
                                        <p:tgtEl>
                                          <p:spTgt spid="8195">
                                            <p:txEl>
                                              <p:pRg st="2" end="2"/>
                                            </p:txEl>
                                          </p:spTgt>
                                        </p:tgtEl>
                                      </p:cBhvr>
                                      <p:to x="100000" y="90000"/>
                                    </p:animScale>
                                    <p:animScale>
                                      <p:cBhvr>
                                        <p:cTn id="62" dur="166" decel="50000">
                                          <p:stCondLst>
                                            <p:cond delay="1668"/>
                                          </p:stCondLst>
                                        </p:cTn>
                                        <p:tgtEl>
                                          <p:spTgt spid="8195">
                                            <p:txEl>
                                              <p:pRg st="2" end="2"/>
                                            </p:txEl>
                                          </p:spTgt>
                                        </p:tgtEl>
                                      </p:cBhvr>
                                      <p:to x="100000" y="100000"/>
                                    </p:animScale>
                                    <p:animScale>
                                      <p:cBhvr>
                                        <p:cTn id="63" dur="26">
                                          <p:stCondLst>
                                            <p:cond delay="1808"/>
                                          </p:stCondLst>
                                        </p:cTn>
                                        <p:tgtEl>
                                          <p:spTgt spid="8195">
                                            <p:txEl>
                                              <p:pRg st="2" end="2"/>
                                            </p:txEl>
                                          </p:spTgt>
                                        </p:tgtEl>
                                      </p:cBhvr>
                                      <p:to x="100000" y="95000"/>
                                    </p:animScale>
                                    <p:animScale>
                                      <p:cBhvr>
                                        <p:cTn id="64" dur="166" decel="50000">
                                          <p:stCondLst>
                                            <p:cond delay="1834"/>
                                          </p:stCondLst>
                                        </p:cTn>
                                        <p:tgtEl>
                                          <p:spTgt spid="8195">
                                            <p:txEl>
                                              <p:pRg st="2" end="2"/>
                                            </p:txEl>
                                          </p:spTgt>
                                        </p:tgtEl>
                                      </p:cBhvr>
                                      <p:to x="100000" y="100000"/>
                                    </p:animScale>
                                  </p:childTnLst>
                                </p:cTn>
                              </p:par>
                            </p:childTnLst>
                          </p:cTn>
                        </p:par>
                      </p:childTnLst>
                    </p:cTn>
                  </p:par>
                  <p:par>
                    <p:cTn id="65" fill="hold">
                      <p:stCondLst>
                        <p:cond delay="indefinite"/>
                      </p:stCondLst>
                      <p:childTnLst>
                        <p:par>
                          <p:cTn id="66" fill="hold">
                            <p:stCondLst>
                              <p:cond delay="0"/>
                            </p:stCondLst>
                            <p:childTnLst>
                              <p:par>
                                <p:cTn id="67" presetID="26" presetClass="entr" presetSubtype="0" fill="hold" nodeType="clickEffect">
                                  <p:stCondLst>
                                    <p:cond delay="0"/>
                                  </p:stCondLst>
                                  <p:childTnLst>
                                    <p:set>
                                      <p:cBhvr>
                                        <p:cTn id="68" dur="1" fill="hold">
                                          <p:stCondLst>
                                            <p:cond delay="0"/>
                                          </p:stCondLst>
                                        </p:cTn>
                                        <p:tgtEl>
                                          <p:spTgt spid="8195">
                                            <p:txEl>
                                              <p:pRg st="3" end="3"/>
                                            </p:txEl>
                                          </p:spTgt>
                                        </p:tgtEl>
                                        <p:attrNameLst>
                                          <p:attrName>style.visibility</p:attrName>
                                        </p:attrNameLst>
                                      </p:cBhvr>
                                      <p:to>
                                        <p:strVal val="visible"/>
                                      </p:to>
                                    </p:set>
                                    <p:animEffect transition="in" filter="wipe(down)">
                                      <p:cBhvr>
                                        <p:cTn id="69" dur="580">
                                          <p:stCondLst>
                                            <p:cond delay="0"/>
                                          </p:stCondLst>
                                        </p:cTn>
                                        <p:tgtEl>
                                          <p:spTgt spid="8195">
                                            <p:txEl>
                                              <p:pRg st="3" end="3"/>
                                            </p:txEl>
                                          </p:spTgt>
                                        </p:tgtEl>
                                      </p:cBhvr>
                                    </p:animEffect>
                                    <p:anim calcmode="lin" valueType="num">
                                      <p:cBhvr>
                                        <p:cTn id="70" dur="1822" tmFilter="0,0; 0.14,0.36; 0.43,0.73; 0.71,0.91; 1.0,1.0">
                                          <p:stCondLst>
                                            <p:cond delay="0"/>
                                          </p:stCondLst>
                                        </p:cTn>
                                        <p:tgtEl>
                                          <p:spTgt spid="8195">
                                            <p:txEl>
                                              <p:pRg st="3" end="3"/>
                                            </p:txEl>
                                          </p:spTgt>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8195">
                                            <p:txEl>
                                              <p:pRg st="3" end="3"/>
                                            </p:txEl>
                                          </p:spTgt>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8195">
                                            <p:txEl>
                                              <p:pRg st="3" end="3"/>
                                            </p:txEl>
                                          </p:spTgt>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8195">
                                            <p:txEl>
                                              <p:pRg st="3" end="3"/>
                                            </p:txEl>
                                          </p:spTgt>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8195">
                                            <p:txEl>
                                              <p:pRg st="3" end="3"/>
                                            </p:txEl>
                                          </p:spTgt>
                                        </p:tgtEl>
                                        <p:attrNameLst>
                                          <p:attrName>ppt_y</p:attrName>
                                        </p:attrNameLst>
                                      </p:cBhvr>
                                      <p:tavLst>
                                        <p:tav tm="0" fmla="#ppt_y-sin(pi*$)/81">
                                          <p:val>
                                            <p:fltVal val="0"/>
                                          </p:val>
                                        </p:tav>
                                        <p:tav tm="100000">
                                          <p:val>
                                            <p:fltVal val="1"/>
                                          </p:val>
                                        </p:tav>
                                      </p:tavLst>
                                    </p:anim>
                                    <p:animScale>
                                      <p:cBhvr>
                                        <p:cTn id="75" dur="26">
                                          <p:stCondLst>
                                            <p:cond delay="650"/>
                                          </p:stCondLst>
                                        </p:cTn>
                                        <p:tgtEl>
                                          <p:spTgt spid="8195">
                                            <p:txEl>
                                              <p:pRg st="3" end="3"/>
                                            </p:txEl>
                                          </p:spTgt>
                                        </p:tgtEl>
                                      </p:cBhvr>
                                      <p:to x="100000" y="60000"/>
                                    </p:animScale>
                                    <p:animScale>
                                      <p:cBhvr>
                                        <p:cTn id="76" dur="166" decel="50000">
                                          <p:stCondLst>
                                            <p:cond delay="676"/>
                                          </p:stCondLst>
                                        </p:cTn>
                                        <p:tgtEl>
                                          <p:spTgt spid="8195">
                                            <p:txEl>
                                              <p:pRg st="3" end="3"/>
                                            </p:txEl>
                                          </p:spTgt>
                                        </p:tgtEl>
                                      </p:cBhvr>
                                      <p:to x="100000" y="100000"/>
                                    </p:animScale>
                                    <p:animScale>
                                      <p:cBhvr>
                                        <p:cTn id="77" dur="26">
                                          <p:stCondLst>
                                            <p:cond delay="1312"/>
                                          </p:stCondLst>
                                        </p:cTn>
                                        <p:tgtEl>
                                          <p:spTgt spid="8195">
                                            <p:txEl>
                                              <p:pRg st="3" end="3"/>
                                            </p:txEl>
                                          </p:spTgt>
                                        </p:tgtEl>
                                      </p:cBhvr>
                                      <p:to x="100000" y="80000"/>
                                    </p:animScale>
                                    <p:animScale>
                                      <p:cBhvr>
                                        <p:cTn id="78" dur="166" decel="50000">
                                          <p:stCondLst>
                                            <p:cond delay="1338"/>
                                          </p:stCondLst>
                                        </p:cTn>
                                        <p:tgtEl>
                                          <p:spTgt spid="8195">
                                            <p:txEl>
                                              <p:pRg st="3" end="3"/>
                                            </p:txEl>
                                          </p:spTgt>
                                        </p:tgtEl>
                                      </p:cBhvr>
                                      <p:to x="100000" y="100000"/>
                                    </p:animScale>
                                    <p:animScale>
                                      <p:cBhvr>
                                        <p:cTn id="79" dur="26">
                                          <p:stCondLst>
                                            <p:cond delay="1642"/>
                                          </p:stCondLst>
                                        </p:cTn>
                                        <p:tgtEl>
                                          <p:spTgt spid="8195">
                                            <p:txEl>
                                              <p:pRg st="3" end="3"/>
                                            </p:txEl>
                                          </p:spTgt>
                                        </p:tgtEl>
                                      </p:cBhvr>
                                      <p:to x="100000" y="90000"/>
                                    </p:animScale>
                                    <p:animScale>
                                      <p:cBhvr>
                                        <p:cTn id="80" dur="166" decel="50000">
                                          <p:stCondLst>
                                            <p:cond delay="1668"/>
                                          </p:stCondLst>
                                        </p:cTn>
                                        <p:tgtEl>
                                          <p:spTgt spid="8195">
                                            <p:txEl>
                                              <p:pRg st="3" end="3"/>
                                            </p:txEl>
                                          </p:spTgt>
                                        </p:tgtEl>
                                      </p:cBhvr>
                                      <p:to x="100000" y="100000"/>
                                    </p:animScale>
                                    <p:animScale>
                                      <p:cBhvr>
                                        <p:cTn id="81" dur="26">
                                          <p:stCondLst>
                                            <p:cond delay="1808"/>
                                          </p:stCondLst>
                                        </p:cTn>
                                        <p:tgtEl>
                                          <p:spTgt spid="8195">
                                            <p:txEl>
                                              <p:pRg st="3" end="3"/>
                                            </p:txEl>
                                          </p:spTgt>
                                        </p:tgtEl>
                                      </p:cBhvr>
                                      <p:to x="100000" y="95000"/>
                                    </p:animScale>
                                    <p:animScale>
                                      <p:cBhvr>
                                        <p:cTn id="82" dur="166" decel="50000">
                                          <p:stCondLst>
                                            <p:cond delay="1834"/>
                                          </p:stCondLst>
                                        </p:cTn>
                                        <p:tgtEl>
                                          <p:spTgt spid="8195">
                                            <p:txEl>
                                              <p:pRg st="3" end="3"/>
                                            </p:txEl>
                                          </p:spTgt>
                                        </p:tgtEl>
                                      </p:cBhvr>
                                      <p:to x="100000" y="100000"/>
                                    </p:animScale>
                                  </p:childTnLst>
                                </p:cTn>
                              </p:par>
                            </p:childTnLst>
                          </p:cTn>
                        </p:par>
                      </p:childTnLst>
                    </p:cTn>
                  </p:par>
                  <p:par>
                    <p:cTn id="83" fill="hold">
                      <p:stCondLst>
                        <p:cond delay="indefinite"/>
                      </p:stCondLst>
                      <p:childTnLst>
                        <p:par>
                          <p:cTn id="84" fill="hold">
                            <p:stCondLst>
                              <p:cond delay="0"/>
                            </p:stCondLst>
                            <p:childTnLst>
                              <p:par>
                                <p:cTn id="85" presetID="26" presetClass="entr" presetSubtype="0" fill="hold" nodeType="clickEffect">
                                  <p:stCondLst>
                                    <p:cond delay="0"/>
                                  </p:stCondLst>
                                  <p:childTnLst>
                                    <p:set>
                                      <p:cBhvr>
                                        <p:cTn id="86" dur="1" fill="hold">
                                          <p:stCondLst>
                                            <p:cond delay="0"/>
                                          </p:stCondLst>
                                        </p:cTn>
                                        <p:tgtEl>
                                          <p:spTgt spid="8195">
                                            <p:txEl>
                                              <p:pRg st="5" end="5"/>
                                            </p:txEl>
                                          </p:spTgt>
                                        </p:tgtEl>
                                        <p:attrNameLst>
                                          <p:attrName>style.visibility</p:attrName>
                                        </p:attrNameLst>
                                      </p:cBhvr>
                                      <p:to>
                                        <p:strVal val="visible"/>
                                      </p:to>
                                    </p:set>
                                    <p:animEffect transition="in" filter="wipe(down)">
                                      <p:cBhvr>
                                        <p:cTn id="87" dur="580">
                                          <p:stCondLst>
                                            <p:cond delay="0"/>
                                          </p:stCondLst>
                                        </p:cTn>
                                        <p:tgtEl>
                                          <p:spTgt spid="8195">
                                            <p:txEl>
                                              <p:pRg st="5" end="5"/>
                                            </p:txEl>
                                          </p:spTgt>
                                        </p:tgtEl>
                                      </p:cBhvr>
                                    </p:animEffect>
                                    <p:anim calcmode="lin" valueType="num">
                                      <p:cBhvr>
                                        <p:cTn id="88" dur="1822" tmFilter="0,0; 0.14,0.36; 0.43,0.73; 0.71,0.91; 1.0,1.0">
                                          <p:stCondLst>
                                            <p:cond delay="0"/>
                                          </p:stCondLst>
                                        </p:cTn>
                                        <p:tgtEl>
                                          <p:spTgt spid="8195">
                                            <p:txEl>
                                              <p:pRg st="5" end="5"/>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8195">
                                            <p:txEl>
                                              <p:pRg st="5" end="5"/>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8195">
                                            <p:txEl>
                                              <p:pRg st="5" end="5"/>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8195">
                                            <p:txEl>
                                              <p:pRg st="5" end="5"/>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8195">
                                            <p:txEl>
                                              <p:pRg st="5" end="5"/>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8195">
                                            <p:txEl>
                                              <p:pRg st="5" end="5"/>
                                            </p:txEl>
                                          </p:spTgt>
                                        </p:tgtEl>
                                      </p:cBhvr>
                                      <p:to x="100000" y="60000"/>
                                    </p:animScale>
                                    <p:animScale>
                                      <p:cBhvr>
                                        <p:cTn id="94" dur="166" decel="50000">
                                          <p:stCondLst>
                                            <p:cond delay="676"/>
                                          </p:stCondLst>
                                        </p:cTn>
                                        <p:tgtEl>
                                          <p:spTgt spid="8195">
                                            <p:txEl>
                                              <p:pRg st="5" end="5"/>
                                            </p:txEl>
                                          </p:spTgt>
                                        </p:tgtEl>
                                      </p:cBhvr>
                                      <p:to x="100000" y="100000"/>
                                    </p:animScale>
                                    <p:animScale>
                                      <p:cBhvr>
                                        <p:cTn id="95" dur="26">
                                          <p:stCondLst>
                                            <p:cond delay="1312"/>
                                          </p:stCondLst>
                                        </p:cTn>
                                        <p:tgtEl>
                                          <p:spTgt spid="8195">
                                            <p:txEl>
                                              <p:pRg st="5" end="5"/>
                                            </p:txEl>
                                          </p:spTgt>
                                        </p:tgtEl>
                                      </p:cBhvr>
                                      <p:to x="100000" y="80000"/>
                                    </p:animScale>
                                    <p:animScale>
                                      <p:cBhvr>
                                        <p:cTn id="96" dur="166" decel="50000">
                                          <p:stCondLst>
                                            <p:cond delay="1338"/>
                                          </p:stCondLst>
                                        </p:cTn>
                                        <p:tgtEl>
                                          <p:spTgt spid="8195">
                                            <p:txEl>
                                              <p:pRg st="5" end="5"/>
                                            </p:txEl>
                                          </p:spTgt>
                                        </p:tgtEl>
                                      </p:cBhvr>
                                      <p:to x="100000" y="100000"/>
                                    </p:animScale>
                                    <p:animScale>
                                      <p:cBhvr>
                                        <p:cTn id="97" dur="26">
                                          <p:stCondLst>
                                            <p:cond delay="1642"/>
                                          </p:stCondLst>
                                        </p:cTn>
                                        <p:tgtEl>
                                          <p:spTgt spid="8195">
                                            <p:txEl>
                                              <p:pRg st="5" end="5"/>
                                            </p:txEl>
                                          </p:spTgt>
                                        </p:tgtEl>
                                      </p:cBhvr>
                                      <p:to x="100000" y="90000"/>
                                    </p:animScale>
                                    <p:animScale>
                                      <p:cBhvr>
                                        <p:cTn id="98" dur="166" decel="50000">
                                          <p:stCondLst>
                                            <p:cond delay="1668"/>
                                          </p:stCondLst>
                                        </p:cTn>
                                        <p:tgtEl>
                                          <p:spTgt spid="8195">
                                            <p:txEl>
                                              <p:pRg st="5" end="5"/>
                                            </p:txEl>
                                          </p:spTgt>
                                        </p:tgtEl>
                                      </p:cBhvr>
                                      <p:to x="100000" y="100000"/>
                                    </p:animScale>
                                    <p:animScale>
                                      <p:cBhvr>
                                        <p:cTn id="99" dur="26">
                                          <p:stCondLst>
                                            <p:cond delay="1808"/>
                                          </p:stCondLst>
                                        </p:cTn>
                                        <p:tgtEl>
                                          <p:spTgt spid="8195">
                                            <p:txEl>
                                              <p:pRg st="5" end="5"/>
                                            </p:txEl>
                                          </p:spTgt>
                                        </p:tgtEl>
                                      </p:cBhvr>
                                      <p:to x="100000" y="95000"/>
                                    </p:animScale>
                                    <p:animScale>
                                      <p:cBhvr>
                                        <p:cTn id="100" dur="166" decel="50000">
                                          <p:stCondLst>
                                            <p:cond delay="1834"/>
                                          </p:stCondLst>
                                        </p:cTn>
                                        <p:tgtEl>
                                          <p:spTgt spid="8195">
                                            <p:txEl>
                                              <p:pRg st="5" end="5"/>
                                            </p:txEl>
                                          </p:spTgt>
                                        </p:tgtEl>
                                      </p:cBhvr>
                                      <p:to x="100000" y="100000"/>
                                    </p:animScale>
                                  </p:childTnLst>
                                </p:cTn>
                              </p:par>
                            </p:childTnLst>
                          </p:cTn>
                        </p:par>
                      </p:childTnLst>
                    </p:cTn>
                  </p:par>
                  <p:par>
                    <p:cTn id="101" fill="hold">
                      <p:stCondLst>
                        <p:cond delay="indefinite"/>
                      </p:stCondLst>
                      <p:childTnLst>
                        <p:par>
                          <p:cTn id="102" fill="hold">
                            <p:stCondLst>
                              <p:cond delay="0"/>
                            </p:stCondLst>
                            <p:childTnLst>
                              <p:par>
                                <p:cTn id="103" presetID="26" presetClass="entr" presetSubtype="0" fill="hold" nodeType="clickEffect">
                                  <p:stCondLst>
                                    <p:cond delay="0"/>
                                  </p:stCondLst>
                                  <p:childTnLst>
                                    <p:set>
                                      <p:cBhvr>
                                        <p:cTn id="104" dur="1" fill="hold">
                                          <p:stCondLst>
                                            <p:cond delay="0"/>
                                          </p:stCondLst>
                                        </p:cTn>
                                        <p:tgtEl>
                                          <p:spTgt spid="8195">
                                            <p:txEl>
                                              <p:pRg st="6" end="6"/>
                                            </p:txEl>
                                          </p:spTgt>
                                        </p:tgtEl>
                                        <p:attrNameLst>
                                          <p:attrName>style.visibility</p:attrName>
                                        </p:attrNameLst>
                                      </p:cBhvr>
                                      <p:to>
                                        <p:strVal val="visible"/>
                                      </p:to>
                                    </p:set>
                                    <p:animEffect transition="in" filter="wipe(down)">
                                      <p:cBhvr>
                                        <p:cTn id="105" dur="580">
                                          <p:stCondLst>
                                            <p:cond delay="0"/>
                                          </p:stCondLst>
                                        </p:cTn>
                                        <p:tgtEl>
                                          <p:spTgt spid="8195">
                                            <p:txEl>
                                              <p:pRg st="6" end="6"/>
                                            </p:txEl>
                                          </p:spTgt>
                                        </p:tgtEl>
                                      </p:cBhvr>
                                    </p:animEffect>
                                    <p:anim calcmode="lin" valueType="num">
                                      <p:cBhvr>
                                        <p:cTn id="106" dur="1822" tmFilter="0,0; 0.14,0.36; 0.43,0.73; 0.71,0.91; 1.0,1.0">
                                          <p:stCondLst>
                                            <p:cond delay="0"/>
                                          </p:stCondLst>
                                        </p:cTn>
                                        <p:tgtEl>
                                          <p:spTgt spid="8195">
                                            <p:txEl>
                                              <p:pRg st="6" end="6"/>
                                            </p:txEl>
                                          </p:spTgt>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8195">
                                            <p:txEl>
                                              <p:pRg st="6" end="6"/>
                                            </p:txEl>
                                          </p:spTgt>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8195">
                                            <p:txEl>
                                              <p:pRg st="6" end="6"/>
                                            </p:txEl>
                                          </p:spTgt>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8195">
                                            <p:txEl>
                                              <p:pRg st="6" end="6"/>
                                            </p:txEl>
                                          </p:spTgt>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8195">
                                            <p:txEl>
                                              <p:pRg st="6" end="6"/>
                                            </p:txEl>
                                          </p:spTgt>
                                        </p:tgtEl>
                                        <p:attrNameLst>
                                          <p:attrName>ppt_y</p:attrName>
                                        </p:attrNameLst>
                                      </p:cBhvr>
                                      <p:tavLst>
                                        <p:tav tm="0" fmla="#ppt_y-sin(pi*$)/81">
                                          <p:val>
                                            <p:fltVal val="0"/>
                                          </p:val>
                                        </p:tav>
                                        <p:tav tm="100000">
                                          <p:val>
                                            <p:fltVal val="1"/>
                                          </p:val>
                                        </p:tav>
                                      </p:tavLst>
                                    </p:anim>
                                    <p:animScale>
                                      <p:cBhvr>
                                        <p:cTn id="111" dur="26">
                                          <p:stCondLst>
                                            <p:cond delay="650"/>
                                          </p:stCondLst>
                                        </p:cTn>
                                        <p:tgtEl>
                                          <p:spTgt spid="8195">
                                            <p:txEl>
                                              <p:pRg st="6" end="6"/>
                                            </p:txEl>
                                          </p:spTgt>
                                        </p:tgtEl>
                                      </p:cBhvr>
                                      <p:to x="100000" y="60000"/>
                                    </p:animScale>
                                    <p:animScale>
                                      <p:cBhvr>
                                        <p:cTn id="112" dur="166" decel="50000">
                                          <p:stCondLst>
                                            <p:cond delay="676"/>
                                          </p:stCondLst>
                                        </p:cTn>
                                        <p:tgtEl>
                                          <p:spTgt spid="8195">
                                            <p:txEl>
                                              <p:pRg st="6" end="6"/>
                                            </p:txEl>
                                          </p:spTgt>
                                        </p:tgtEl>
                                      </p:cBhvr>
                                      <p:to x="100000" y="100000"/>
                                    </p:animScale>
                                    <p:animScale>
                                      <p:cBhvr>
                                        <p:cTn id="113" dur="26">
                                          <p:stCondLst>
                                            <p:cond delay="1312"/>
                                          </p:stCondLst>
                                        </p:cTn>
                                        <p:tgtEl>
                                          <p:spTgt spid="8195">
                                            <p:txEl>
                                              <p:pRg st="6" end="6"/>
                                            </p:txEl>
                                          </p:spTgt>
                                        </p:tgtEl>
                                      </p:cBhvr>
                                      <p:to x="100000" y="80000"/>
                                    </p:animScale>
                                    <p:animScale>
                                      <p:cBhvr>
                                        <p:cTn id="114" dur="166" decel="50000">
                                          <p:stCondLst>
                                            <p:cond delay="1338"/>
                                          </p:stCondLst>
                                        </p:cTn>
                                        <p:tgtEl>
                                          <p:spTgt spid="8195">
                                            <p:txEl>
                                              <p:pRg st="6" end="6"/>
                                            </p:txEl>
                                          </p:spTgt>
                                        </p:tgtEl>
                                      </p:cBhvr>
                                      <p:to x="100000" y="100000"/>
                                    </p:animScale>
                                    <p:animScale>
                                      <p:cBhvr>
                                        <p:cTn id="115" dur="26">
                                          <p:stCondLst>
                                            <p:cond delay="1642"/>
                                          </p:stCondLst>
                                        </p:cTn>
                                        <p:tgtEl>
                                          <p:spTgt spid="8195">
                                            <p:txEl>
                                              <p:pRg st="6" end="6"/>
                                            </p:txEl>
                                          </p:spTgt>
                                        </p:tgtEl>
                                      </p:cBhvr>
                                      <p:to x="100000" y="90000"/>
                                    </p:animScale>
                                    <p:animScale>
                                      <p:cBhvr>
                                        <p:cTn id="116" dur="166" decel="50000">
                                          <p:stCondLst>
                                            <p:cond delay="1668"/>
                                          </p:stCondLst>
                                        </p:cTn>
                                        <p:tgtEl>
                                          <p:spTgt spid="8195">
                                            <p:txEl>
                                              <p:pRg st="6" end="6"/>
                                            </p:txEl>
                                          </p:spTgt>
                                        </p:tgtEl>
                                      </p:cBhvr>
                                      <p:to x="100000" y="100000"/>
                                    </p:animScale>
                                    <p:animScale>
                                      <p:cBhvr>
                                        <p:cTn id="117" dur="26">
                                          <p:stCondLst>
                                            <p:cond delay="1808"/>
                                          </p:stCondLst>
                                        </p:cTn>
                                        <p:tgtEl>
                                          <p:spTgt spid="8195">
                                            <p:txEl>
                                              <p:pRg st="6" end="6"/>
                                            </p:txEl>
                                          </p:spTgt>
                                        </p:tgtEl>
                                      </p:cBhvr>
                                      <p:to x="100000" y="95000"/>
                                    </p:animScale>
                                    <p:animScale>
                                      <p:cBhvr>
                                        <p:cTn id="118" dur="166" decel="50000">
                                          <p:stCondLst>
                                            <p:cond delay="1834"/>
                                          </p:stCondLst>
                                        </p:cTn>
                                        <p:tgtEl>
                                          <p:spTgt spid="8195">
                                            <p:txEl>
                                              <p:pRg st="6" end="6"/>
                                            </p:txEl>
                                          </p:spTgt>
                                        </p:tgtEl>
                                      </p:cBhvr>
                                      <p:to x="100000" y="100000"/>
                                    </p:animScale>
                                  </p:childTnLst>
                                </p:cTn>
                              </p:par>
                            </p:childTnLst>
                          </p:cTn>
                        </p:par>
                      </p:childTnLst>
                    </p:cTn>
                  </p:par>
                  <p:par>
                    <p:cTn id="119" fill="hold">
                      <p:stCondLst>
                        <p:cond delay="indefinite"/>
                      </p:stCondLst>
                      <p:childTnLst>
                        <p:par>
                          <p:cTn id="120" fill="hold">
                            <p:stCondLst>
                              <p:cond delay="0"/>
                            </p:stCondLst>
                            <p:childTnLst>
                              <p:par>
                                <p:cTn id="121" presetID="26" presetClass="entr" presetSubtype="0" fill="hold" nodeType="clickEffect">
                                  <p:stCondLst>
                                    <p:cond delay="0"/>
                                  </p:stCondLst>
                                  <p:childTnLst>
                                    <p:set>
                                      <p:cBhvr>
                                        <p:cTn id="122" dur="1" fill="hold">
                                          <p:stCondLst>
                                            <p:cond delay="0"/>
                                          </p:stCondLst>
                                        </p:cTn>
                                        <p:tgtEl>
                                          <p:spTgt spid="8195">
                                            <p:txEl>
                                              <p:pRg st="7" end="7"/>
                                            </p:txEl>
                                          </p:spTgt>
                                        </p:tgtEl>
                                        <p:attrNameLst>
                                          <p:attrName>style.visibility</p:attrName>
                                        </p:attrNameLst>
                                      </p:cBhvr>
                                      <p:to>
                                        <p:strVal val="visible"/>
                                      </p:to>
                                    </p:set>
                                    <p:animEffect transition="in" filter="wipe(down)">
                                      <p:cBhvr>
                                        <p:cTn id="123" dur="580">
                                          <p:stCondLst>
                                            <p:cond delay="0"/>
                                          </p:stCondLst>
                                        </p:cTn>
                                        <p:tgtEl>
                                          <p:spTgt spid="8195">
                                            <p:txEl>
                                              <p:pRg st="7" end="7"/>
                                            </p:txEl>
                                          </p:spTgt>
                                        </p:tgtEl>
                                      </p:cBhvr>
                                    </p:animEffect>
                                    <p:anim calcmode="lin" valueType="num">
                                      <p:cBhvr>
                                        <p:cTn id="124" dur="1822" tmFilter="0,0; 0.14,0.36; 0.43,0.73; 0.71,0.91; 1.0,1.0">
                                          <p:stCondLst>
                                            <p:cond delay="0"/>
                                          </p:stCondLst>
                                        </p:cTn>
                                        <p:tgtEl>
                                          <p:spTgt spid="8195">
                                            <p:txEl>
                                              <p:pRg st="7" end="7"/>
                                            </p:txEl>
                                          </p:spTgt>
                                        </p:tgtEl>
                                        <p:attrNameLst>
                                          <p:attrName>ppt_x</p:attrName>
                                        </p:attrNameLst>
                                      </p:cBhvr>
                                      <p:tavLst>
                                        <p:tav tm="0">
                                          <p:val>
                                            <p:strVal val="#ppt_x-0.25"/>
                                          </p:val>
                                        </p:tav>
                                        <p:tav tm="100000">
                                          <p:val>
                                            <p:strVal val="#ppt_x"/>
                                          </p:val>
                                        </p:tav>
                                      </p:tavLst>
                                    </p:anim>
                                    <p:anim calcmode="lin" valueType="num">
                                      <p:cBhvr>
                                        <p:cTn id="125" dur="664" tmFilter="0.0,0.0; 0.25,0.07; 0.50,0.2; 0.75,0.467; 1.0,1.0">
                                          <p:stCondLst>
                                            <p:cond delay="0"/>
                                          </p:stCondLst>
                                        </p:cTn>
                                        <p:tgtEl>
                                          <p:spTgt spid="8195">
                                            <p:txEl>
                                              <p:pRg st="7" end="7"/>
                                            </p:txEl>
                                          </p:spTgt>
                                        </p:tgtEl>
                                        <p:attrNameLst>
                                          <p:attrName>ppt_y</p:attrName>
                                        </p:attrNameLst>
                                      </p:cBhvr>
                                      <p:tavLst>
                                        <p:tav tm="0" fmla="#ppt_y-sin(pi*$)/3">
                                          <p:val>
                                            <p:fltVal val="0.5"/>
                                          </p:val>
                                        </p:tav>
                                        <p:tav tm="100000">
                                          <p:val>
                                            <p:fltVal val="1"/>
                                          </p:val>
                                        </p:tav>
                                      </p:tavLst>
                                    </p:anim>
                                    <p:anim calcmode="lin" valueType="num">
                                      <p:cBhvr>
                                        <p:cTn id="126" dur="664" tmFilter="0, 0; 0.125,0.2665; 0.25,0.4; 0.375,0.465; 0.5,0.5;  0.625,0.535; 0.75,0.6; 0.875,0.7335; 1,1">
                                          <p:stCondLst>
                                            <p:cond delay="664"/>
                                          </p:stCondLst>
                                        </p:cTn>
                                        <p:tgtEl>
                                          <p:spTgt spid="8195">
                                            <p:txEl>
                                              <p:pRg st="7" end="7"/>
                                            </p:txEl>
                                          </p:spTgt>
                                        </p:tgtEl>
                                        <p:attrNameLst>
                                          <p:attrName>ppt_y</p:attrName>
                                        </p:attrNameLst>
                                      </p:cBhvr>
                                      <p:tavLst>
                                        <p:tav tm="0" fmla="#ppt_y-sin(pi*$)/9">
                                          <p:val>
                                            <p:fltVal val="0"/>
                                          </p:val>
                                        </p:tav>
                                        <p:tav tm="100000">
                                          <p:val>
                                            <p:fltVal val="1"/>
                                          </p:val>
                                        </p:tav>
                                      </p:tavLst>
                                    </p:anim>
                                    <p:anim calcmode="lin" valueType="num">
                                      <p:cBhvr>
                                        <p:cTn id="127" dur="332" tmFilter="0, 0; 0.125,0.2665; 0.25,0.4; 0.375,0.465; 0.5,0.5;  0.625,0.535; 0.75,0.6; 0.875,0.7335; 1,1">
                                          <p:stCondLst>
                                            <p:cond delay="1324"/>
                                          </p:stCondLst>
                                        </p:cTn>
                                        <p:tgtEl>
                                          <p:spTgt spid="8195">
                                            <p:txEl>
                                              <p:pRg st="7" end="7"/>
                                            </p:txEl>
                                          </p:spTgt>
                                        </p:tgtEl>
                                        <p:attrNameLst>
                                          <p:attrName>ppt_y</p:attrName>
                                        </p:attrNameLst>
                                      </p:cBhvr>
                                      <p:tavLst>
                                        <p:tav tm="0" fmla="#ppt_y-sin(pi*$)/27">
                                          <p:val>
                                            <p:fltVal val="0"/>
                                          </p:val>
                                        </p:tav>
                                        <p:tav tm="100000">
                                          <p:val>
                                            <p:fltVal val="1"/>
                                          </p:val>
                                        </p:tav>
                                      </p:tavLst>
                                    </p:anim>
                                    <p:anim calcmode="lin" valueType="num">
                                      <p:cBhvr>
                                        <p:cTn id="128" dur="164" tmFilter="0, 0; 0.125,0.2665; 0.25,0.4; 0.375,0.465; 0.5,0.5;  0.625,0.535; 0.75,0.6; 0.875,0.7335; 1,1">
                                          <p:stCondLst>
                                            <p:cond delay="1656"/>
                                          </p:stCondLst>
                                        </p:cTn>
                                        <p:tgtEl>
                                          <p:spTgt spid="8195">
                                            <p:txEl>
                                              <p:pRg st="7" end="7"/>
                                            </p:txEl>
                                          </p:spTgt>
                                        </p:tgtEl>
                                        <p:attrNameLst>
                                          <p:attrName>ppt_y</p:attrName>
                                        </p:attrNameLst>
                                      </p:cBhvr>
                                      <p:tavLst>
                                        <p:tav tm="0" fmla="#ppt_y-sin(pi*$)/81">
                                          <p:val>
                                            <p:fltVal val="0"/>
                                          </p:val>
                                        </p:tav>
                                        <p:tav tm="100000">
                                          <p:val>
                                            <p:fltVal val="1"/>
                                          </p:val>
                                        </p:tav>
                                      </p:tavLst>
                                    </p:anim>
                                    <p:animScale>
                                      <p:cBhvr>
                                        <p:cTn id="129" dur="26">
                                          <p:stCondLst>
                                            <p:cond delay="650"/>
                                          </p:stCondLst>
                                        </p:cTn>
                                        <p:tgtEl>
                                          <p:spTgt spid="8195">
                                            <p:txEl>
                                              <p:pRg st="7" end="7"/>
                                            </p:txEl>
                                          </p:spTgt>
                                        </p:tgtEl>
                                      </p:cBhvr>
                                      <p:to x="100000" y="60000"/>
                                    </p:animScale>
                                    <p:animScale>
                                      <p:cBhvr>
                                        <p:cTn id="130" dur="166" decel="50000">
                                          <p:stCondLst>
                                            <p:cond delay="676"/>
                                          </p:stCondLst>
                                        </p:cTn>
                                        <p:tgtEl>
                                          <p:spTgt spid="8195">
                                            <p:txEl>
                                              <p:pRg st="7" end="7"/>
                                            </p:txEl>
                                          </p:spTgt>
                                        </p:tgtEl>
                                      </p:cBhvr>
                                      <p:to x="100000" y="100000"/>
                                    </p:animScale>
                                    <p:animScale>
                                      <p:cBhvr>
                                        <p:cTn id="131" dur="26">
                                          <p:stCondLst>
                                            <p:cond delay="1312"/>
                                          </p:stCondLst>
                                        </p:cTn>
                                        <p:tgtEl>
                                          <p:spTgt spid="8195">
                                            <p:txEl>
                                              <p:pRg st="7" end="7"/>
                                            </p:txEl>
                                          </p:spTgt>
                                        </p:tgtEl>
                                      </p:cBhvr>
                                      <p:to x="100000" y="80000"/>
                                    </p:animScale>
                                    <p:animScale>
                                      <p:cBhvr>
                                        <p:cTn id="132" dur="166" decel="50000">
                                          <p:stCondLst>
                                            <p:cond delay="1338"/>
                                          </p:stCondLst>
                                        </p:cTn>
                                        <p:tgtEl>
                                          <p:spTgt spid="8195">
                                            <p:txEl>
                                              <p:pRg st="7" end="7"/>
                                            </p:txEl>
                                          </p:spTgt>
                                        </p:tgtEl>
                                      </p:cBhvr>
                                      <p:to x="100000" y="100000"/>
                                    </p:animScale>
                                    <p:animScale>
                                      <p:cBhvr>
                                        <p:cTn id="133" dur="26">
                                          <p:stCondLst>
                                            <p:cond delay="1642"/>
                                          </p:stCondLst>
                                        </p:cTn>
                                        <p:tgtEl>
                                          <p:spTgt spid="8195">
                                            <p:txEl>
                                              <p:pRg st="7" end="7"/>
                                            </p:txEl>
                                          </p:spTgt>
                                        </p:tgtEl>
                                      </p:cBhvr>
                                      <p:to x="100000" y="90000"/>
                                    </p:animScale>
                                    <p:animScale>
                                      <p:cBhvr>
                                        <p:cTn id="134" dur="166" decel="50000">
                                          <p:stCondLst>
                                            <p:cond delay="1668"/>
                                          </p:stCondLst>
                                        </p:cTn>
                                        <p:tgtEl>
                                          <p:spTgt spid="8195">
                                            <p:txEl>
                                              <p:pRg st="7" end="7"/>
                                            </p:txEl>
                                          </p:spTgt>
                                        </p:tgtEl>
                                      </p:cBhvr>
                                      <p:to x="100000" y="100000"/>
                                    </p:animScale>
                                    <p:animScale>
                                      <p:cBhvr>
                                        <p:cTn id="135" dur="26">
                                          <p:stCondLst>
                                            <p:cond delay="1808"/>
                                          </p:stCondLst>
                                        </p:cTn>
                                        <p:tgtEl>
                                          <p:spTgt spid="8195">
                                            <p:txEl>
                                              <p:pRg st="7" end="7"/>
                                            </p:txEl>
                                          </p:spTgt>
                                        </p:tgtEl>
                                      </p:cBhvr>
                                      <p:to x="100000" y="95000"/>
                                    </p:animScale>
                                    <p:animScale>
                                      <p:cBhvr>
                                        <p:cTn id="136" dur="166" decel="50000">
                                          <p:stCondLst>
                                            <p:cond delay="1834"/>
                                          </p:stCondLst>
                                        </p:cTn>
                                        <p:tgtEl>
                                          <p:spTgt spid="8195">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001000" cy="685800"/>
          </a:xfrm>
          <a:solidFill>
            <a:schemeClr val="accent2">
              <a:lumMod val="20000"/>
              <a:lumOff val="80000"/>
            </a:schemeClr>
          </a:solidFill>
        </p:spPr>
        <p:txBody>
          <a:bodyPr>
            <a:normAutofit fontScale="90000"/>
          </a:bodyPr>
          <a:lstStyle/>
          <a:p>
            <a:pPr eaLnBrk="1" hangingPunct="1">
              <a:defRPr/>
            </a:pPr>
            <a:r>
              <a:rPr lang="en-US" sz="4800" dirty="0" smtClean="0">
                <a:latin typeface="Corbel" pitchFamily="34" charset="0"/>
              </a:rPr>
              <a:t>5. The baby’s reflexes</a:t>
            </a:r>
          </a:p>
        </p:txBody>
      </p:sp>
      <p:sp>
        <p:nvSpPr>
          <p:cNvPr id="9219" name="Rectangle 3"/>
          <p:cNvSpPr>
            <a:spLocks noGrp="1" noChangeArrowheads="1"/>
          </p:cNvSpPr>
          <p:nvPr>
            <p:ph type="body" idx="1"/>
          </p:nvPr>
        </p:nvSpPr>
        <p:spPr>
          <a:xfrm>
            <a:off x="457200" y="1371600"/>
            <a:ext cx="8229600" cy="4525963"/>
          </a:xfrm>
        </p:spPr>
        <p:txBody>
          <a:bodyPr/>
          <a:lstStyle/>
          <a:p>
            <a:pPr eaLnBrk="1" hangingPunct="1">
              <a:lnSpc>
                <a:spcPct val="90000"/>
              </a:lnSpc>
              <a:buFontTx/>
              <a:buNone/>
              <a:defRPr/>
            </a:pPr>
            <a:r>
              <a:rPr lang="en-US" sz="4000" dirty="0" smtClean="0">
                <a:solidFill>
                  <a:schemeClr val="accent6"/>
                </a:solidFill>
                <a:latin typeface="Raavi" pitchFamily="2" charset="0"/>
                <a:cs typeface="Raavi" pitchFamily="2" charset="0"/>
              </a:rPr>
              <a:t>Response to Stimulation</a:t>
            </a:r>
            <a:endParaRPr lang="en-US" sz="4000" dirty="0" smtClean="0">
              <a:solidFill>
                <a:srgbClr val="00FF00"/>
              </a:solidFill>
              <a:latin typeface="Script MT Bold" pitchFamily="66" charset="0"/>
            </a:endParaRPr>
          </a:p>
          <a:p>
            <a:pPr eaLnBrk="1" hangingPunct="1">
              <a:lnSpc>
                <a:spcPct val="90000"/>
              </a:lnSpc>
              <a:buFontTx/>
              <a:buNone/>
              <a:defRPr/>
            </a:pPr>
            <a:r>
              <a:rPr lang="en-US" sz="2800" dirty="0" smtClean="0"/>
              <a:t>a. No response = 0</a:t>
            </a:r>
          </a:p>
          <a:p>
            <a:pPr eaLnBrk="1" hangingPunct="1">
              <a:lnSpc>
                <a:spcPct val="90000"/>
              </a:lnSpc>
              <a:buFontTx/>
              <a:buNone/>
              <a:defRPr/>
            </a:pPr>
            <a:r>
              <a:rPr lang="en-US" sz="2800" dirty="0" smtClean="0"/>
              <a:t>b. Grimace (facial expression) = 1</a:t>
            </a:r>
          </a:p>
          <a:p>
            <a:pPr eaLnBrk="1" hangingPunct="1">
              <a:lnSpc>
                <a:spcPct val="90000"/>
              </a:lnSpc>
              <a:buFontTx/>
              <a:buNone/>
              <a:defRPr/>
            </a:pPr>
            <a:r>
              <a:rPr lang="en-US" sz="2800" dirty="0" smtClean="0"/>
              <a:t>c. Vigorous cry or withdrawal = 2 </a:t>
            </a:r>
          </a:p>
          <a:p>
            <a:pPr eaLnBrk="1" hangingPunct="1">
              <a:lnSpc>
                <a:spcPct val="90000"/>
              </a:lnSpc>
              <a:buFontTx/>
              <a:buNone/>
              <a:defRPr/>
            </a:pPr>
            <a:endParaRPr lang="en-US" sz="2800" dirty="0" smtClean="0"/>
          </a:p>
          <a:p>
            <a:pPr eaLnBrk="1" hangingPunct="1">
              <a:lnSpc>
                <a:spcPct val="90000"/>
              </a:lnSpc>
              <a:defRPr/>
            </a:pPr>
            <a:r>
              <a:rPr lang="en-US" sz="2800" dirty="0" smtClean="0"/>
              <a:t>2 points if the baby cries</a:t>
            </a:r>
          </a:p>
          <a:p>
            <a:pPr eaLnBrk="1" hangingPunct="1">
              <a:lnSpc>
                <a:spcPct val="90000"/>
              </a:lnSpc>
              <a:defRPr/>
            </a:pPr>
            <a:r>
              <a:rPr lang="en-US" sz="2800" dirty="0" smtClean="0"/>
              <a:t>1 point if the baby grimaces (facial expression)</a:t>
            </a:r>
          </a:p>
          <a:p>
            <a:pPr eaLnBrk="1" hangingPunct="1">
              <a:lnSpc>
                <a:spcPct val="90000"/>
              </a:lnSpc>
              <a:defRPr/>
            </a:pPr>
            <a:r>
              <a:rPr lang="en-US" sz="2800" dirty="0" smtClean="0"/>
              <a:t>0 points for no movement or sound</a:t>
            </a:r>
          </a:p>
        </p:txBody>
      </p:sp>
      <p:sp>
        <p:nvSpPr>
          <p:cNvPr id="66564" name="Date Placeholder 3"/>
          <p:cNvSpPr>
            <a:spLocks noGrp="1"/>
          </p:cNvSpPr>
          <p:nvPr>
            <p:ph type="dt" sz="quarter" idx="10"/>
          </p:nvPr>
        </p:nvSpPr>
        <p:spPr>
          <a:noFill/>
        </p:spPr>
        <p:txBody>
          <a:bodyPr/>
          <a:lstStyle/>
          <a:p>
            <a:r>
              <a:rPr lang="en-US" smtClean="0"/>
              <a:t>Mr. Ahmad Ata</a:t>
            </a:r>
            <a:endParaRPr lang="en-GB" smtClean="0"/>
          </a:p>
        </p:txBody>
      </p:sp>
      <p:sp>
        <p:nvSpPr>
          <p:cNvPr id="66565" name="Slide Number Placeholder 4"/>
          <p:cNvSpPr>
            <a:spLocks noGrp="1"/>
          </p:cNvSpPr>
          <p:nvPr>
            <p:ph type="sldNum" sz="quarter" idx="12"/>
          </p:nvPr>
        </p:nvSpPr>
        <p:spPr>
          <a:noFill/>
        </p:spPr>
        <p:txBody>
          <a:bodyPr/>
          <a:lstStyle/>
          <a:p>
            <a:fld id="{782DA453-39C4-425C-AD7F-25221D513CF3}" type="slidenum">
              <a:rPr lang="en-GB" smtClean="0"/>
              <a:pPr/>
              <a:t>82</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from="(-#ppt_w/2)" to="(#ppt_x)" calcmode="lin" valueType="num">
                                      <p:cBhvr>
                                        <p:cTn id="7" dur="600" fill="hold">
                                          <p:stCondLst>
                                            <p:cond delay="0"/>
                                          </p:stCondLst>
                                        </p:cTn>
                                        <p:tgtEl>
                                          <p:spTgt spid="9218"/>
                                        </p:tgtEl>
                                        <p:attrNameLst>
                                          <p:attrName>ppt_x</p:attrName>
                                        </p:attrNameLst>
                                      </p:cBhvr>
                                    </p:anim>
                                    <p:anim from="0" to="-1.0" calcmode="lin" valueType="num">
                                      <p:cBhvr>
                                        <p:cTn id="8" dur="200" decel="50000" autoRev="1" fill="hold">
                                          <p:stCondLst>
                                            <p:cond delay="600"/>
                                          </p:stCondLst>
                                        </p:cTn>
                                        <p:tgtEl>
                                          <p:spTgt spid="9218"/>
                                        </p:tgtEl>
                                        <p:attrNameLst>
                                          <p:attrName>xshear</p:attrName>
                                        </p:attrNameLst>
                                      </p:cBhvr>
                                    </p:anim>
                                    <p:animScale>
                                      <p:cBhvr>
                                        <p:cTn id="9" dur="200" decel="100000" autoRev="1" fill="hold">
                                          <p:stCondLst>
                                            <p:cond delay="600"/>
                                          </p:stCondLst>
                                        </p:cTn>
                                        <p:tgtEl>
                                          <p:spTgt spid="9218"/>
                                        </p:tgtEl>
                                      </p:cBhvr>
                                      <p:from x="100000" y="100000"/>
                                      <p:to x="80000" y="100000"/>
                                    </p:animScale>
                                    <p:anim by="(#ppt_h/3+#ppt_w*0.1)" calcmode="lin" valueType="num">
                                      <p:cBhvr additive="sum">
                                        <p:cTn id="10" dur="200" decel="100000" autoRev="1" fill="hold">
                                          <p:stCondLst>
                                            <p:cond delay="600"/>
                                          </p:stCondLst>
                                        </p:cTn>
                                        <p:tgtEl>
                                          <p:spTgt spid="921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9219">
                                            <p:txEl>
                                              <p:pRg st="0" end="0"/>
                                            </p:txEl>
                                          </p:spTgt>
                                        </p:tgtEl>
                                        <p:attrNameLst>
                                          <p:attrName>style.visibility</p:attrName>
                                        </p:attrNameLst>
                                      </p:cBhvr>
                                      <p:to>
                                        <p:strVal val="visible"/>
                                      </p:to>
                                    </p:set>
                                    <p:anim calcmode="lin" valueType="num">
                                      <p:cBhvr>
                                        <p:cTn id="15" dur="500" decel="50000" fill="hold">
                                          <p:stCondLst>
                                            <p:cond delay="0"/>
                                          </p:stCondLst>
                                        </p:cTn>
                                        <p:tgtEl>
                                          <p:spTgt spid="9219">
                                            <p:txEl>
                                              <p:pRg st="0" end="0"/>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9219">
                                            <p:txEl>
                                              <p:pRg st="0" end="0"/>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9219">
                                            <p:txEl>
                                              <p:pRg st="0" end="0"/>
                                            </p:txEl>
                                          </p:spTgt>
                                        </p:tgtEl>
                                        <p:attrNameLst>
                                          <p:attrName>ppt_w</p:attrName>
                                        </p:attrNameLst>
                                      </p:cBhvr>
                                      <p:tavLst>
                                        <p:tav tm="0">
                                          <p:val>
                                            <p:strVal val="#ppt_w*.05"/>
                                          </p:val>
                                        </p:tav>
                                        <p:tav tm="100000">
                                          <p:val>
                                            <p:strVal val="#ppt_w"/>
                                          </p:val>
                                        </p:tav>
                                      </p:tavLst>
                                    </p:anim>
                                    <p:anim calcmode="lin" valueType="num">
                                      <p:cBhvr>
                                        <p:cTn id="18" dur="1000" fill="hold"/>
                                        <p:tgtEl>
                                          <p:spTgt spid="9219">
                                            <p:txEl>
                                              <p:pRg st="0" end="0"/>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9219">
                                            <p:txEl>
                                              <p:pRg st="0" end="0"/>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9219">
                                            <p:txEl>
                                              <p:pRg st="0" end="0"/>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9219">
                                            <p:txEl>
                                              <p:pRg st="0" end="0"/>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921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5" presetClass="entr" presetSubtype="0" fill="hold" nodeType="clickEffect">
                                  <p:stCondLst>
                                    <p:cond delay="0"/>
                                  </p:stCondLst>
                                  <p:childTnLst>
                                    <p:set>
                                      <p:cBhvr>
                                        <p:cTn id="26" dur="1" fill="hold">
                                          <p:stCondLst>
                                            <p:cond delay="0"/>
                                          </p:stCondLst>
                                        </p:cTn>
                                        <p:tgtEl>
                                          <p:spTgt spid="9219">
                                            <p:txEl>
                                              <p:pRg st="1" end="1"/>
                                            </p:txEl>
                                          </p:spTgt>
                                        </p:tgtEl>
                                        <p:attrNameLst>
                                          <p:attrName>style.visibility</p:attrName>
                                        </p:attrNameLst>
                                      </p:cBhvr>
                                      <p:to>
                                        <p:strVal val="visible"/>
                                      </p:to>
                                    </p:set>
                                    <p:anim calcmode="lin" valueType="num">
                                      <p:cBhvr>
                                        <p:cTn id="27" dur="500" decel="50000" fill="hold">
                                          <p:stCondLst>
                                            <p:cond delay="0"/>
                                          </p:stCondLst>
                                        </p:cTn>
                                        <p:tgtEl>
                                          <p:spTgt spid="9219">
                                            <p:txEl>
                                              <p:pRg st="1" end="1"/>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9219">
                                            <p:txEl>
                                              <p:pRg st="1" end="1"/>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9219">
                                            <p:txEl>
                                              <p:pRg st="1" end="1"/>
                                            </p:txEl>
                                          </p:spTgt>
                                        </p:tgtEl>
                                        <p:attrNameLst>
                                          <p:attrName>ppt_w</p:attrName>
                                        </p:attrNameLst>
                                      </p:cBhvr>
                                      <p:tavLst>
                                        <p:tav tm="0">
                                          <p:val>
                                            <p:strVal val="#ppt_w*.05"/>
                                          </p:val>
                                        </p:tav>
                                        <p:tav tm="100000">
                                          <p:val>
                                            <p:strVal val="#ppt_w"/>
                                          </p:val>
                                        </p:tav>
                                      </p:tavLst>
                                    </p:anim>
                                    <p:anim calcmode="lin" valueType="num">
                                      <p:cBhvr>
                                        <p:cTn id="30" dur="1000" fill="hold"/>
                                        <p:tgtEl>
                                          <p:spTgt spid="9219">
                                            <p:txEl>
                                              <p:pRg st="1" end="1"/>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9219">
                                            <p:txEl>
                                              <p:pRg st="1" end="1"/>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9219">
                                            <p:txEl>
                                              <p:pRg st="1" end="1"/>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9219">
                                            <p:txEl>
                                              <p:pRg st="1" end="1"/>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9219">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nodeType="clickEffect">
                                  <p:stCondLst>
                                    <p:cond delay="0"/>
                                  </p:stCondLst>
                                  <p:childTnLst>
                                    <p:set>
                                      <p:cBhvr>
                                        <p:cTn id="38" dur="1" fill="hold">
                                          <p:stCondLst>
                                            <p:cond delay="0"/>
                                          </p:stCondLst>
                                        </p:cTn>
                                        <p:tgtEl>
                                          <p:spTgt spid="9219">
                                            <p:txEl>
                                              <p:pRg st="2" end="2"/>
                                            </p:txEl>
                                          </p:spTgt>
                                        </p:tgtEl>
                                        <p:attrNameLst>
                                          <p:attrName>style.visibility</p:attrName>
                                        </p:attrNameLst>
                                      </p:cBhvr>
                                      <p:to>
                                        <p:strVal val="visible"/>
                                      </p:to>
                                    </p:set>
                                    <p:anim calcmode="lin" valueType="num">
                                      <p:cBhvr>
                                        <p:cTn id="39" dur="500" decel="50000" fill="hold">
                                          <p:stCondLst>
                                            <p:cond delay="0"/>
                                          </p:stCondLst>
                                        </p:cTn>
                                        <p:tgtEl>
                                          <p:spTgt spid="9219">
                                            <p:txEl>
                                              <p:pRg st="2" end="2"/>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9219">
                                            <p:txEl>
                                              <p:pRg st="2" end="2"/>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9219">
                                            <p:txEl>
                                              <p:pRg st="2" end="2"/>
                                            </p:txEl>
                                          </p:spTgt>
                                        </p:tgtEl>
                                        <p:attrNameLst>
                                          <p:attrName>ppt_w</p:attrName>
                                        </p:attrNameLst>
                                      </p:cBhvr>
                                      <p:tavLst>
                                        <p:tav tm="0">
                                          <p:val>
                                            <p:strVal val="#ppt_w*.05"/>
                                          </p:val>
                                        </p:tav>
                                        <p:tav tm="100000">
                                          <p:val>
                                            <p:strVal val="#ppt_w"/>
                                          </p:val>
                                        </p:tav>
                                      </p:tavLst>
                                    </p:anim>
                                    <p:anim calcmode="lin" valueType="num">
                                      <p:cBhvr>
                                        <p:cTn id="42" dur="1000" fill="hold"/>
                                        <p:tgtEl>
                                          <p:spTgt spid="9219">
                                            <p:txEl>
                                              <p:pRg st="2" end="2"/>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9219">
                                            <p:txEl>
                                              <p:pRg st="2" end="2"/>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9219">
                                            <p:txEl>
                                              <p:pRg st="2" end="2"/>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9219">
                                            <p:txEl>
                                              <p:pRg st="2" end="2"/>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9219">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5" presetClass="entr" presetSubtype="0" fill="hold" nodeType="clickEffect">
                                  <p:stCondLst>
                                    <p:cond delay="0"/>
                                  </p:stCondLst>
                                  <p:childTnLst>
                                    <p:set>
                                      <p:cBhvr>
                                        <p:cTn id="50" dur="1" fill="hold">
                                          <p:stCondLst>
                                            <p:cond delay="0"/>
                                          </p:stCondLst>
                                        </p:cTn>
                                        <p:tgtEl>
                                          <p:spTgt spid="9219">
                                            <p:txEl>
                                              <p:pRg st="3" end="3"/>
                                            </p:txEl>
                                          </p:spTgt>
                                        </p:tgtEl>
                                        <p:attrNameLst>
                                          <p:attrName>style.visibility</p:attrName>
                                        </p:attrNameLst>
                                      </p:cBhvr>
                                      <p:to>
                                        <p:strVal val="visible"/>
                                      </p:to>
                                    </p:set>
                                    <p:anim calcmode="lin" valueType="num">
                                      <p:cBhvr>
                                        <p:cTn id="51" dur="500" decel="50000" fill="hold">
                                          <p:stCondLst>
                                            <p:cond delay="0"/>
                                          </p:stCondLst>
                                        </p:cTn>
                                        <p:tgtEl>
                                          <p:spTgt spid="9219">
                                            <p:txEl>
                                              <p:pRg st="3" end="3"/>
                                            </p:txEl>
                                          </p:spTgt>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9219">
                                            <p:txEl>
                                              <p:pRg st="3" end="3"/>
                                            </p:txEl>
                                          </p:spTgt>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9219">
                                            <p:txEl>
                                              <p:pRg st="3" end="3"/>
                                            </p:txEl>
                                          </p:spTgt>
                                        </p:tgtEl>
                                        <p:attrNameLst>
                                          <p:attrName>ppt_w</p:attrName>
                                        </p:attrNameLst>
                                      </p:cBhvr>
                                      <p:tavLst>
                                        <p:tav tm="0">
                                          <p:val>
                                            <p:strVal val="#ppt_w*.05"/>
                                          </p:val>
                                        </p:tav>
                                        <p:tav tm="100000">
                                          <p:val>
                                            <p:strVal val="#ppt_w"/>
                                          </p:val>
                                        </p:tav>
                                      </p:tavLst>
                                    </p:anim>
                                    <p:anim calcmode="lin" valueType="num">
                                      <p:cBhvr>
                                        <p:cTn id="54" dur="1000" fill="hold"/>
                                        <p:tgtEl>
                                          <p:spTgt spid="9219">
                                            <p:txEl>
                                              <p:pRg st="3" end="3"/>
                                            </p:txEl>
                                          </p:spTgt>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9219">
                                            <p:txEl>
                                              <p:pRg st="3" end="3"/>
                                            </p:txEl>
                                          </p:spTgt>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9219">
                                            <p:txEl>
                                              <p:pRg st="3" end="3"/>
                                            </p:txEl>
                                          </p:spTgt>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9219">
                                            <p:txEl>
                                              <p:pRg st="3" end="3"/>
                                            </p:txEl>
                                          </p:spTgt>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9219">
                                            <p:txEl>
                                              <p:pRg st="3" end="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5" presetClass="entr" presetSubtype="0" fill="hold" nodeType="clickEffect">
                                  <p:stCondLst>
                                    <p:cond delay="0"/>
                                  </p:stCondLst>
                                  <p:childTnLst>
                                    <p:set>
                                      <p:cBhvr>
                                        <p:cTn id="62" dur="1" fill="hold">
                                          <p:stCondLst>
                                            <p:cond delay="0"/>
                                          </p:stCondLst>
                                        </p:cTn>
                                        <p:tgtEl>
                                          <p:spTgt spid="9219">
                                            <p:txEl>
                                              <p:pRg st="5" end="5"/>
                                            </p:txEl>
                                          </p:spTgt>
                                        </p:tgtEl>
                                        <p:attrNameLst>
                                          <p:attrName>style.visibility</p:attrName>
                                        </p:attrNameLst>
                                      </p:cBhvr>
                                      <p:to>
                                        <p:strVal val="visible"/>
                                      </p:to>
                                    </p:set>
                                    <p:anim calcmode="lin" valueType="num">
                                      <p:cBhvr>
                                        <p:cTn id="63" dur="500" decel="50000" fill="hold">
                                          <p:stCondLst>
                                            <p:cond delay="0"/>
                                          </p:stCondLst>
                                        </p:cTn>
                                        <p:tgtEl>
                                          <p:spTgt spid="9219">
                                            <p:txEl>
                                              <p:pRg st="5" end="5"/>
                                            </p:txEl>
                                          </p:spTgt>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9219">
                                            <p:txEl>
                                              <p:pRg st="5" end="5"/>
                                            </p:txEl>
                                          </p:spTgt>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9219">
                                            <p:txEl>
                                              <p:pRg st="5" end="5"/>
                                            </p:txEl>
                                          </p:spTgt>
                                        </p:tgtEl>
                                        <p:attrNameLst>
                                          <p:attrName>ppt_w</p:attrName>
                                        </p:attrNameLst>
                                      </p:cBhvr>
                                      <p:tavLst>
                                        <p:tav tm="0">
                                          <p:val>
                                            <p:strVal val="#ppt_w*.05"/>
                                          </p:val>
                                        </p:tav>
                                        <p:tav tm="100000">
                                          <p:val>
                                            <p:strVal val="#ppt_w"/>
                                          </p:val>
                                        </p:tav>
                                      </p:tavLst>
                                    </p:anim>
                                    <p:anim calcmode="lin" valueType="num">
                                      <p:cBhvr>
                                        <p:cTn id="66" dur="1000" fill="hold"/>
                                        <p:tgtEl>
                                          <p:spTgt spid="9219">
                                            <p:txEl>
                                              <p:pRg st="5" end="5"/>
                                            </p:txEl>
                                          </p:spTgt>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9219">
                                            <p:txEl>
                                              <p:pRg st="5" end="5"/>
                                            </p:txEl>
                                          </p:spTgt>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9219">
                                            <p:txEl>
                                              <p:pRg st="5" end="5"/>
                                            </p:txEl>
                                          </p:spTgt>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9219">
                                            <p:txEl>
                                              <p:pRg st="5" end="5"/>
                                            </p:txEl>
                                          </p:spTgt>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9219">
                                            <p:txEl>
                                              <p:pRg st="5" end="5"/>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5" presetClass="entr" presetSubtype="0" fill="hold" nodeType="clickEffect">
                                  <p:stCondLst>
                                    <p:cond delay="0"/>
                                  </p:stCondLst>
                                  <p:childTnLst>
                                    <p:set>
                                      <p:cBhvr>
                                        <p:cTn id="74" dur="1" fill="hold">
                                          <p:stCondLst>
                                            <p:cond delay="0"/>
                                          </p:stCondLst>
                                        </p:cTn>
                                        <p:tgtEl>
                                          <p:spTgt spid="9219">
                                            <p:txEl>
                                              <p:pRg st="6" end="6"/>
                                            </p:txEl>
                                          </p:spTgt>
                                        </p:tgtEl>
                                        <p:attrNameLst>
                                          <p:attrName>style.visibility</p:attrName>
                                        </p:attrNameLst>
                                      </p:cBhvr>
                                      <p:to>
                                        <p:strVal val="visible"/>
                                      </p:to>
                                    </p:set>
                                    <p:anim calcmode="lin" valueType="num">
                                      <p:cBhvr>
                                        <p:cTn id="75" dur="500" decel="50000" fill="hold">
                                          <p:stCondLst>
                                            <p:cond delay="0"/>
                                          </p:stCondLst>
                                        </p:cTn>
                                        <p:tgtEl>
                                          <p:spTgt spid="9219">
                                            <p:txEl>
                                              <p:pRg st="6" end="6"/>
                                            </p:txEl>
                                          </p:spTgt>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9219">
                                            <p:txEl>
                                              <p:pRg st="6" end="6"/>
                                            </p:txEl>
                                          </p:spTgt>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9219">
                                            <p:txEl>
                                              <p:pRg st="6" end="6"/>
                                            </p:txEl>
                                          </p:spTgt>
                                        </p:tgtEl>
                                        <p:attrNameLst>
                                          <p:attrName>ppt_w</p:attrName>
                                        </p:attrNameLst>
                                      </p:cBhvr>
                                      <p:tavLst>
                                        <p:tav tm="0">
                                          <p:val>
                                            <p:strVal val="#ppt_w*.05"/>
                                          </p:val>
                                        </p:tav>
                                        <p:tav tm="100000">
                                          <p:val>
                                            <p:strVal val="#ppt_w"/>
                                          </p:val>
                                        </p:tav>
                                      </p:tavLst>
                                    </p:anim>
                                    <p:anim calcmode="lin" valueType="num">
                                      <p:cBhvr>
                                        <p:cTn id="78" dur="1000" fill="hold"/>
                                        <p:tgtEl>
                                          <p:spTgt spid="9219">
                                            <p:txEl>
                                              <p:pRg st="6" end="6"/>
                                            </p:txEl>
                                          </p:spTgt>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9219">
                                            <p:txEl>
                                              <p:pRg st="6" end="6"/>
                                            </p:txEl>
                                          </p:spTgt>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9219">
                                            <p:txEl>
                                              <p:pRg st="6" end="6"/>
                                            </p:txEl>
                                          </p:spTgt>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9219">
                                            <p:txEl>
                                              <p:pRg st="6" end="6"/>
                                            </p:txEl>
                                          </p:spTgt>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9219">
                                            <p:txEl>
                                              <p:pRg st="6" end="6"/>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5" presetClass="entr" presetSubtype="0" fill="hold" nodeType="clickEffect">
                                  <p:stCondLst>
                                    <p:cond delay="0"/>
                                  </p:stCondLst>
                                  <p:childTnLst>
                                    <p:set>
                                      <p:cBhvr>
                                        <p:cTn id="86" dur="1" fill="hold">
                                          <p:stCondLst>
                                            <p:cond delay="0"/>
                                          </p:stCondLst>
                                        </p:cTn>
                                        <p:tgtEl>
                                          <p:spTgt spid="9219">
                                            <p:txEl>
                                              <p:pRg st="7" end="7"/>
                                            </p:txEl>
                                          </p:spTgt>
                                        </p:tgtEl>
                                        <p:attrNameLst>
                                          <p:attrName>style.visibility</p:attrName>
                                        </p:attrNameLst>
                                      </p:cBhvr>
                                      <p:to>
                                        <p:strVal val="visible"/>
                                      </p:to>
                                    </p:set>
                                    <p:anim calcmode="lin" valueType="num">
                                      <p:cBhvr>
                                        <p:cTn id="87" dur="500" decel="50000" fill="hold">
                                          <p:stCondLst>
                                            <p:cond delay="0"/>
                                          </p:stCondLst>
                                        </p:cTn>
                                        <p:tgtEl>
                                          <p:spTgt spid="9219">
                                            <p:txEl>
                                              <p:pRg st="7" end="7"/>
                                            </p:txEl>
                                          </p:spTgt>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9219">
                                            <p:txEl>
                                              <p:pRg st="7" end="7"/>
                                            </p:txEl>
                                          </p:spTgt>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9219">
                                            <p:txEl>
                                              <p:pRg st="7" end="7"/>
                                            </p:txEl>
                                          </p:spTgt>
                                        </p:tgtEl>
                                        <p:attrNameLst>
                                          <p:attrName>ppt_w</p:attrName>
                                        </p:attrNameLst>
                                      </p:cBhvr>
                                      <p:tavLst>
                                        <p:tav tm="0">
                                          <p:val>
                                            <p:strVal val="#ppt_w*.05"/>
                                          </p:val>
                                        </p:tav>
                                        <p:tav tm="100000">
                                          <p:val>
                                            <p:strVal val="#ppt_w"/>
                                          </p:val>
                                        </p:tav>
                                      </p:tavLst>
                                    </p:anim>
                                    <p:anim calcmode="lin" valueType="num">
                                      <p:cBhvr>
                                        <p:cTn id="90" dur="1000" fill="hold"/>
                                        <p:tgtEl>
                                          <p:spTgt spid="9219">
                                            <p:txEl>
                                              <p:pRg st="7" end="7"/>
                                            </p:txEl>
                                          </p:spTgt>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9219">
                                            <p:txEl>
                                              <p:pRg st="7" end="7"/>
                                            </p:txEl>
                                          </p:spTgt>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9219">
                                            <p:txEl>
                                              <p:pRg st="7" end="7"/>
                                            </p:txEl>
                                          </p:spTgt>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9219">
                                            <p:txEl>
                                              <p:pRg st="7" end="7"/>
                                            </p:txEl>
                                          </p:spTgt>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92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descr="https://s-media-cache-ak0.pinimg.com/736x/28/99/42/289942cfa36ecd0c507d2382fcb8f790.jpg">
            <a:hlinkClick r:id="rId2"/>
          </p:cNvPr>
          <p:cNvPicPr>
            <a:picLocks noChangeAspect="1" noChangeArrowheads="1"/>
          </p:cNvPicPr>
          <p:nvPr/>
        </p:nvPicPr>
        <p:blipFill>
          <a:blip r:embed="rId3" cstate="print"/>
          <a:srcRect/>
          <a:stretch>
            <a:fillRect/>
          </a:stretch>
        </p:blipFill>
        <p:spPr bwMode="auto">
          <a:xfrm>
            <a:off x="0" y="0"/>
            <a:ext cx="9144000" cy="6400800"/>
          </a:xfrm>
          <a:prstGeom prst="rect">
            <a:avLst/>
          </a:prstGeom>
          <a:noFill/>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15962"/>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n-US" altLang="en-US" dirty="0" smtClean="0">
                <a:solidFill>
                  <a:schemeClr val="tx1"/>
                </a:solidFill>
              </a:rPr>
              <a:t>APGAR Score Interpretation</a:t>
            </a:r>
          </a:p>
        </p:txBody>
      </p:sp>
      <p:graphicFrame>
        <p:nvGraphicFramePr>
          <p:cNvPr id="3100" name="Group 28"/>
          <p:cNvGraphicFramePr>
            <a:graphicFrameLocks noGrp="1"/>
          </p:cNvGraphicFramePr>
          <p:nvPr>
            <p:ph idx="1"/>
          </p:nvPr>
        </p:nvGraphicFramePr>
        <p:xfrm>
          <a:off x="457200" y="1600200"/>
          <a:ext cx="8229600" cy="4766184"/>
        </p:xfrm>
        <a:graphic>
          <a:graphicData uri="http://schemas.openxmlformats.org/drawingml/2006/table">
            <a:tbl>
              <a:tblPr/>
              <a:tblGrid>
                <a:gridCol w="4114800"/>
                <a:gridCol w="4114800"/>
              </a:tblGrid>
              <a:tr h="53340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Arial" charset="0"/>
                        </a:rPr>
                        <a:t>Score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rPr>
                        <a:t>Intervention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Arial" charset="0"/>
                        </a:rPr>
                        <a:t>8 – 10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Arial" charset="0"/>
                        </a:rPr>
                        <a:t>( Eight to ten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altLang="en-US" sz="2800" b="0" i="0" u="none" strike="noStrike" cap="none" normalizeH="0" baseline="0" smtClean="0">
                          <a:ln>
                            <a:noFill/>
                          </a:ln>
                          <a:solidFill>
                            <a:schemeClr val="tx1"/>
                          </a:solidFill>
                          <a:effectLst/>
                          <a:latin typeface="Arial" charset="0"/>
                        </a:rPr>
                        <a:t>No intervention is required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030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rPr>
                        <a:t>4 – 7</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rPr>
                        <a:t>( Four to seven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altLang="en-US" sz="2800" b="0" i="0" u="none" strike="noStrike" cap="none" normalizeH="0" baseline="0" smtClean="0">
                          <a:ln>
                            <a:noFill/>
                          </a:ln>
                          <a:solidFill>
                            <a:schemeClr val="tx1"/>
                          </a:solidFill>
                          <a:effectLst/>
                          <a:latin typeface="Arial" charset="0"/>
                        </a:rPr>
                        <a:t>Gently stimulate</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altLang="en-US" sz="2800" b="0" i="0" u="none" strike="noStrike" cap="none" normalizeH="0" baseline="0" smtClean="0">
                          <a:ln>
                            <a:noFill/>
                          </a:ln>
                          <a:solidFill>
                            <a:schemeClr val="tx1"/>
                          </a:solidFill>
                          <a:effectLst/>
                          <a:latin typeface="Arial" charset="0"/>
                        </a:rPr>
                        <a:t>Rub newborn’s back</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altLang="en-US" sz="2800" b="0" i="0" u="none" strike="noStrike" cap="none" normalizeH="0" baseline="0" smtClean="0">
                          <a:ln>
                            <a:noFill/>
                          </a:ln>
                          <a:solidFill>
                            <a:schemeClr val="tx1"/>
                          </a:solidFill>
                          <a:effectLst/>
                          <a:latin typeface="Arial" charset="0"/>
                        </a:rPr>
                        <a:t>Administer O2 to the newborn.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rPr>
                        <a:t>0 – 3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rPr>
                        <a:t>( Zero to three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altLang="en-US" sz="2800" b="0" i="0" u="none" strike="noStrike" cap="none" normalizeH="0" baseline="0" dirty="0" smtClean="0">
                          <a:ln>
                            <a:noFill/>
                          </a:ln>
                          <a:solidFill>
                            <a:schemeClr val="tx1"/>
                          </a:solidFill>
                          <a:effectLst/>
                          <a:latin typeface="Arial" charset="0"/>
                        </a:rPr>
                        <a:t>Infant requires resuscitation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715962"/>
          </a:xfrm>
        </p:spPr>
        <p:style>
          <a:lnRef idx="1">
            <a:schemeClr val="accent1"/>
          </a:lnRef>
          <a:fillRef idx="3">
            <a:schemeClr val="accent1"/>
          </a:fillRef>
          <a:effectRef idx="2">
            <a:schemeClr val="accent1"/>
          </a:effectRef>
          <a:fontRef idx="minor">
            <a:schemeClr val="lt1"/>
          </a:fontRef>
        </p:style>
        <p:txBody>
          <a:bodyPr>
            <a:normAutofit fontScale="90000"/>
          </a:bodyPr>
          <a:lstStyle/>
          <a:p>
            <a:pPr>
              <a:defRPr/>
            </a:pPr>
            <a:r>
              <a:rPr lang="en-US" altLang="en-US" sz="4900" dirty="0">
                <a:effectLst>
                  <a:outerShdw blurRad="38100" dist="38100" dir="2700000" algn="tl">
                    <a:srgbClr val="000000"/>
                  </a:outerShdw>
                </a:effectLst>
                <a:latin typeface="+mn-lt"/>
              </a:rPr>
              <a:t>Example</a:t>
            </a:r>
            <a:r>
              <a:rPr lang="en-US" altLang="en-US" sz="4000" dirty="0"/>
              <a:t> </a:t>
            </a:r>
          </a:p>
        </p:txBody>
      </p:sp>
      <p:sp>
        <p:nvSpPr>
          <p:cNvPr id="19459" name="Rectangle 3"/>
          <p:cNvSpPr>
            <a:spLocks noGrp="1" noChangeArrowheads="1"/>
          </p:cNvSpPr>
          <p:nvPr>
            <p:ph type="body" idx="1"/>
          </p:nvPr>
        </p:nvSpPr>
        <p:spPr>
          <a:xfrm>
            <a:off x="228600" y="1219200"/>
            <a:ext cx="8763000" cy="5410200"/>
          </a:xfrm>
        </p:spPr>
        <p:txBody>
          <a:bodyPr/>
          <a:lstStyle/>
          <a:p>
            <a:r>
              <a:rPr lang="en-US" altLang="en-US" sz="3600" dirty="0" smtClean="0"/>
              <a:t>A newborn assessed using APGAR scoring system, found with heart rate = 120 </a:t>
            </a:r>
            <a:r>
              <a:rPr lang="en-US" altLang="en-US" sz="3600" dirty="0" err="1" smtClean="0"/>
              <a:t>bpm</a:t>
            </a:r>
            <a:r>
              <a:rPr lang="en-US" altLang="en-US" sz="3600" dirty="0" smtClean="0"/>
              <a:t>, slow and weak cry, well flexed, the newborn found crying and sneezing as a response , and pale ….. how much in APGAR? And what will be your intervention ?.</a:t>
            </a:r>
          </a:p>
          <a:p>
            <a:endParaRPr lang="en-US" altLang="en-US" dirty="0"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68362"/>
          </a:xfrm>
        </p:spPr>
        <p:style>
          <a:lnRef idx="1">
            <a:schemeClr val="accent1"/>
          </a:lnRef>
          <a:fillRef idx="3">
            <a:schemeClr val="accent1"/>
          </a:fillRef>
          <a:effectRef idx="2">
            <a:schemeClr val="accent1"/>
          </a:effectRef>
          <a:fontRef idx="minor">
            <a:schemeClr val="lt1"/>
          </a:fontRef>
        </p:style>
        <p:txBody>
          <a:bodyPr>
            <a:normAutofit/>
          </a:bodyPr>
          <a:lstStyle/>
          <a:p>
            <a:pPr>
              <a:defRPr/>
            </a:pPr>
            <a:r>
              <a:rPr lang="en-US" altLang="en-US" b="1" dirty="0">
                <a:effectLst>
                  <a:outerShdw blurRad="38100" dist="38100" dir="2700000" algn="tl">
                    <a:srgbClr val="000000"/>
                  </a:outerShdw>
                </a:effectLst>
              </a:rPr>
              <a:t>Answer</a:t>
            </a:r>
            <a:r>
              <a:rPr lang="en-US" altLang="en-US" sz="4000" dirty="0">
                <a:solidFill>
                  <a:schemeClr val="bg1"/>
                </a:solidFill>
              </a:rPr>
              <a:t> </a:t>
            </a:r>
          </a:p>
        </p:txBody>
      </p:sp>
      <p:graphicFrame>
        <p:nvGraphicFramePr>
          <p:cNvPr id="5315" name="Group 195"/>
          <p:cNvGraphicFramePr>
            <a:graphicFrameLocks noGrp="1"/>
          </p:cNvGraphicFramePr>
          <p:nvPr>
            <p:ph type="tbl" idx="1"/>
          </p:nvPr>
        </p:nvGraphicFramePr>
        <p:xfrm>
          <a:off x="457200" y="1371600"/>
          <a:ext cx="8229600" cy="5397500"/>
        </p:xfrm>
        <a:graphic>
          <a:graphicData uri="http://schemas.openxmlformats.org/drawingml/2006/table">
            <a:tbl>
              <a:tblPr/>
              <a:tblGrid>
                <a:gridCol w="2743200"/>
                <a:gridCol w="2743200"/>
                <a:gridCol w="2743200"/>
              </a:tblGrid>
              <a:tr h="955675">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The sign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Newborn’s    findings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The score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Heart rate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120 bpm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5675">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Respiratory effort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Slow, weak cry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5475">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Muscle tone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Well flexed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5675">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Reflex irritability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Sneeze , cry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Skin color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Pale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grid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3600" b="1" i="0" u="none" strike="noStrike" cap="none" normalizeH="0" baseline="0" dirty="0" smtClean="0">
                          <a:ln>
                            <a:noFill/>
                          </a:ln>
                          <a:solidFill>
                            <a:schemeClr val="tx1"/>
                          </a:solidFill>
                          <a:effectLst>
                            <a:outerShdw blurRad="38100" dist="38100" dir="2700000" algn="tl">
                              <a:srgbClr val="000000"/>
                            </a:outerShdw>
                          </a:effectLst>
                          <a:latin typeface="Arial" charset="0"/>
                        </a:rPr>
                        <a:t>Total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7  ???!!! </a:t>
                      </a:r>
                      <a:endParaRPr kumimoji="0" lang="en-US" alt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5"/>
          <p:cNvSpPr>
            <a:spLocks noGrp="1"/>
          </p:cNvSpPr>
          <p:nvPr>
            <p:ph type="sldNum" sz="quarter" idx="12"/>
          </p:nvPr>
        </p:nvSpPr>
        <p:spPr>
          <a:noFill/>
        </p:spPr>
        <p:txBody>
          <a:bodyPr/>
          <a:lstStyle/>
          <a:p>
            <a:fld id="{CE1D7BB7-76F0-4FE3-8202-8B27C21FC76A}" type="slidenum">
              <a:rPr lang="ar-SA" smtClean="0"/>
              <a:pPr/>
              <a:t>87</a:t>
            </a:fld>
            <a:endParaRPr lang="en-GB" smtClean="0"/>
          </a:p>
        </p:txBody>
      </p:sp>
      <p:sp>
        <p:nvSpPr>
          <p:cNvPr id="68611" name="Rectangle 2"/>
          <p:cNvSpPr>
            <a:spLocks noGrp="1" noChangeArrowheads="1"/>
          </p:cNvSpPr>
          <p:nvPr>
            <p:ph type="ctrTitle"/>
          </p:nvPr>
        </p:nvSpPr>
        <p:spPr>
          <a:xfrm>
            <a:off x="685800" y="2130425"/>
            <a:ext cx="8001000" cy="1470025"/>
          </a:xfrm>
          <a:solidFill>
            <a:srgbClr val="F81848"/>
          </a:solidFill>
          <a:scene3d>
            <a:camera prst="legacyObliqueBottomLeft"/>
            <a:lightRig rig="legacyFlat3" dir="t"/>
          </a:scene3d>
          <a:sp3d extrusionH="430200" prstMaterial="legacyMatte">
            <a:bevelT w="13500" h="13500" prst="angle"/>
            <a:bevelB w="13500" h="13500" prst="angle"/>
            <a:extrusionClr>
              <a:srgbClr val="F81848"/>
            </a:extrusionClr>
          </a:sp3d>
        </p:spPr>
        <p:txBody>
          <a:bodyPr>
            <a:flatTx/>
          </a:bodyPr>
          <a:lstStyle/>
          <a:p>
            <a:pPr eaLnBrk="1" hangingPunct="1"/>
            <a:r>
              <a:rPr lang="en-US" b="1" dirty="0" smtClean="0">
                <a:solidFill>
                  <a:schemeClr val="bg1"/>
                </a:solidFill>
              </a:rPr>
              <a:t>Growth Measurements</a:t>
            </a:r>
            <a:r>
              <a:rPr lang="en-US" dirty="0" smtClean="0"/>
              <a:t> </a:t>
            </a:r>
          </a:p>
        </p:txBody>
      </p:sp>
      <p:sp>
        <p:nvSpPr>
          <p:cNvPr id="68612" name="Rectangle 3"/>
          <p:cNvSpPr>
            <a:spLocks noGrp="1" noChangeArrowheads="1"/>
          </p:cNvSpPr>
          <p:nvPr>
            <p:ph type="subTitle" idx="1"/>
          </p:nvPr>
        </p:nvSpPr>
        <p:spPr>
          <a:xfrm>
            <a:off x="1447800" y="4724400"/>
            <a:ext cx="6400800" cy="762000"/>
          </a:xfrm>
        </p:spPr>
        <p:txBody>
          <a:bodyPr/>
          <a:lstStyle/>
          <a:p>
            <a:pPr algn="l" eaLnBrk="1" hangingPunct="1"/>
            <a:r>
              <a:rPr lang="en-GB" sz="3600" b="1" smtClean="0">
                <a:solidFill>
                  <a:schemeClr val="bg1"/>
                </a:solidFill>
              </a:rPr>
              <a:t>Lab 3</a:t>
            </a:r>
          </a:p>
        </p:txBody>
      </p:sp>
      <p:sp>
        <p:nvSpPr>
          <p:cNvPr id="6861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274638"/>
            <a:ext cx="9144000" cy="792162"/>
          </a:xfrm>
        </p:spPr>
        <p:style>
          <a:lnRef idx="1">
            <a:schemeClr val="accent3"/>
          </a:lnRef>
          <a:fillRef idx="2">
            <a:schemeClr val="accent3"/>
          </a:fillRef>
          <a:effectRef idx="1">
            <a:schemeClr val="accent3"/>
          </a:effectRef>
          <a:fontRef idx="minor">
            <a:schemeClr val="dk1"/>
          </a:fontRef>
        </p:style>
        <p:txBody>
          <a:bodyPr/>
          <a:lstStyle/>
          <a:p>
            <a:r>
              <a:rPr lang="en-US" altLang="en-US" dirty="0" smtClean="0"/>
              <a:t>Introduction </a:t>
            </a:r>
          </a:p>
        </p:txBody>
      </p:sp>
      <p:sp>
        <p:nvSpPr>
          <p:cNvPr id="9219" name="Rectangle 3"/>
          <p:cNvSpPr>
            <a:spLocks noGrp="1" noChangeArrowheads="1"/>
          </p:cNvSpPr>
          <p:nvPr>
            <p:ph type="body" idx="1"/>
          </p:nvPr>
        </p:nvSpPr>
        <p:spPr/>
        <p:txBody>
          <a:bodyPr/>
          <a:lstStyle/>
          <a:p>
            <a:pPr>
              <a:lnSpc>
                <a:spcPct val="90000"/>
              </a:lnSpc>
            </a:pPr>
            <a:r>
              <a:rPr lang="en-US" altLang="en-US" smtClean="0"/>
              <a:t>Measurement of physical growth in children is a key element in evaluation of the health status of children.</a:t>
            </a:r>
          </a:p>
          <a:p>
            <a:pPr>
              <a:lnSpc>
                <a:spcPct val="90000"/>
              </a:lnSpc>
            </a:pPr>
            <a:r>
              <a:rPr lang="en-US" altLang="en-US" smtClean="0"/>
              <a:t>Physical growth parameters include height, weight, and head circumference.</a:t>
            </a:r>
          </a:p>
          <a:p>
            <a:pPr>
              <a:lnSpc>
                <a:spcPct val="90000"/>
              </a:lnSpc>
            </a:pPr>
            <a:r>
              <a:rPr lang="en-US" altLang="en-US" smtClean="0"/>
              <a:t>Over all evaluation of growth requires judgment in interpretation of growth percentiles. </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5"/>
          <p:cNvSpPr>
            <a:spLocks noGrp="1"/>
          </p:cNvSpPr>
          <p:nvPr>
            <p:ph type="sldNum" sz="quarter" idx="12"/>
          </p:nvPr>
        </p:nvSpPr>
        <p:spPr>
          <a:noFill/>
        </p:spPr>
        <p:txBody>
          <a:bodyPr/>
          <a:lstStyle/>
          <a:p>
            <a:fld id="{D081403E-E563-4CAF-A0F7-303406E5D049}" type="slidenum">
              <a:rPr lang="ar-SA" smtClean="0"/>
              <a:pPr/>
              <a:t>89</a:t>
            </a:fld>
            <a:endParaRPr lang="en-GB" smtClean="0"/>
          </a:p>
        </p:txBody>
      </p:sp>
      <p:sp>
        <p:nvSpPr>
          <p:cNvPr id="69635" name="Rectangle 2"/>
          <p:cNvSpPr>
            <a:spLocks noGrp="1" noChangeArrowheads="1"/>
          </p:cNvSpPr>
          <p:nvPr>
            <p:ph type="title"/>
          </p:nvPr>
        </p:nvSpPr>
        <p:spPr>
          <a:xfrm>
            <a:off x="0" y="274638"/>
            <a:ext cx="9144000" cy="792162"/>
          </a:xfrm>
        </p:spPr>
        <p:style>
          <a:lnRef idx="1">
            <a:schemeClr val="accent3"/>
          </a:lnRef>
          <a:fillRef idx="2">
            <a:schemeClr val="accent3"/>
          </a:fillRef>
          <a:effectRef idx="1">
            <a:schemeClr val="accent3"/>
          </a:effectRef>
          <a:fontRef idx="minor">
            <a:schemeClr val="dk1"/>
          </a:fontRef>
        </p:style>
        <p:txBody>
          <a:bodyPr/>
          <a:lstStyle/>
          <a:p>
            <a:pPr eaLnBrk="1" hangingPunct="1"/>
            <a:r>
              <a:rPr lang="en-GB" b="1" dirty="0" smtClean="0">
                <a:solidFill>
                  <a:schemeClr val="tx1"/>
                </a:solidFill>
              </a:rPr>
              <a:t>Physical growth parameter</a:t>
            </a:r>
            <a:endParaRPr lang="en-US" dirty="0" smtClean="0">
              <a:solidFill>
                <a:schemeClr val="tx1"/>
              </a:solidFill>
            </a:endParaRPr>
          </a:p>
        </p:txBody>
      </p:sp>
      <p:sp>
        <p:nvSpPr>
          <p:cNvPr id="69636" name="Rectangle 3"/>
          <p:cNvSpPr>
            <a:spLocks noGrp="1" noChangeArrowheads="1"/>
          </p:cNvSpPr>
          <p:nvPr>
            <p:ph type="body" idx="1"/>
          </p:nvPr>
        </p:nvSpPr>
        <p:spPr/>
        <p:txBody>
          <a:bodyPr/>
          <a:lstStyle/>
          <a:p>
            <a:pPr marL="609600" indent="-609600" eaLnBrk="1" hangingPunct="1">
              <a:buFontTx/>
              <a:buNone/>
            </a:pPr>
            <a:endParaRPr lang="en-GB" dirty="0" smtClean="0"/>
          </a:p>
          <a:p>
            <a:pPr marL="609600" indent="-609600" eaLnBrk="1" hangingPunct="1">
              <a:buFontTx/>
              <a:buAutoNum type="arabicPeriod"/>
            </a:pPr>
            <a:r>
              <a:rPr lang="en-GB" b="1" dirty="0" smtClean="0"/>
              <a:t>Weight </a:t>
            </a:r>
          </a:p>
          <a:p>
            <a:pPr marL="609600" indent="-609600" eaLnBrk="1" hangingPunct="1">
              <a:buFontTx/>
              <a:buAutoNum type="arabicPeriod"/>
            </a:pPr>
            <a:r>
              <a:rPr lang="en-GB" b="1" dirty="0" smtClean="0"/>
              <a:t>Height / length </a:t>
            </a:r>
          </a:p>
          <a:p>
            <a:pPr marL="609600" indent="-609600" eaLnBrk="1" hangingPunct="1">
              <a:buFontTx/>
              <a:buAutoNum type="arabicPeriod"/>
            </a:pPr>
            <a:r>
              <a:rPr lang="en-GB" b="1" dirty="0" smtClean="0"/>
              <a:t>Skin fold </a:t>
            </a:r>
          </a:p>
          <a:p>
            <a:pPr marL="609600" indent="-609600" eaLnBrk="1" hangingPunct="1">
              <a:buFontTx/>
              <a:buAutoNum type="arabicPeriod"/>
            </a:pPr>
            <a:r>
              <a:rPr lang="en-GB" b="1" dirty="0" smtClean="0"/>
              <a:t>Head circumferences </a:t>
            </a:r>
          </a:p>
          <a:p>
            <a:pPr marL="609600" indent="-609600" eaLnBrk="1" hangingPunct="1">
              <a:buFontTx/>
              <a:buAutoNum type="arabicPeriod"/>
            </a:pPr>
            <a:r>
              <a:rPr lang="en-GB" b="1" dirty="0" smtClean="0"/>
              <a:t>Chest circumferences   </a:t>
            </a:r>
          </a:p>
          <a:p>
            <a:pPr marL="609600" indent="-609600" eaLnBrk="1" hangingPunct="1"/>
            <a:endParaRPr lang="en-US" b="1" dirty="0" smtClean="0">
              <a:solidFill>
                <a:schemeClr val="bg1"/>
              </a:solidFill>
            </a:endParaRPr>
          </a:p>
        </p:txBody>
      </p:sp>
      <p:pic>
        <p:nvPicPr>
          <p:cNvPr id="69637" name="Picture 6" descr="Slim Guide Skinfold Caliper"/>
          <p:cNvPicPr>
            <a:picLocks noChangeAspect="1" noChangeArrowheads="1"/>
          </p:cNvPicPr>
          <p:nvPr/>
        </p:nvPicPr>
        <p:blipFill>
          <a:blip r:embed="rId2" cstate="print"/>
          <a:srcRect/>
          <a:stretch>
            <a:fillRect/>
          </a:stretch>
        </p:blipFill>
        <p:spPr bwMode="auto">
          <a:xfrm>
            <a:off x="6286500" y="3810000"/>
            <a:ext cx="2857500" cy="2247900"/>
          </a:xfrm>
          <a:prstGeom prst="rect">
            <a:avLst/>
          </a:prstGeom>
          <a:noFill/>
          <a:ln w="9525">
            <a:noFill/>
            <a:miter lim="800000"/>
            <a:headEnd/>
            <a:tailEnd/>
          </a:ln>
        </p:spPr>
      </p:pic>
      <p:sp>
        <p:nvSpPr>
          <p:cNvPr id="69638"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body" idx="1"/>
          </p:nvPr>
        </p:nvSpPr>
        <p:spPr>
          <a:xfrm>
            <a:off x="457200" y="1752600"/>
            <a:ext cx="8229600" cy="4525963"/>
          </a:xfrm>
        </p:spPr>
        <p:txBody>
          <a:bodyPr/>
          <a:lstStyle/>
          <a:p>
            <a:pPr marL="455613" indent="-455613">
              <a:buFontTx/>
              <a:buAutoNum type="arabicParenR"/>
            </a:pPr>
            <a:r>
              <a:rPr lang="en-US" altLang="en-US" dirty="0" smtClean="0"/>
              <a:t>Count respirations </a:t>
            </a:r>
            <a:r>
              <a:rPr lang="en-US" altLang="en-US" b="1" dirty="0" smtClean="0"/>
              <a:t>FIRST </a:t>
            </a:r>
            <a:br>
              <a:rPr lang="en-US" altLang="en-US" b="1" dirty="0" smtClean="0"/>
            </a:br>
            <a:r>
              <a:rPr lang="en-US" altLang="en-US" dirty="0" smtClean="0"/>
              <a:t>(before disturbing the child)</a:t>
            </a:r>
          </a:p>
          <a:p>
            <a:pPr marL="455613" indent="-455613">
              <a:buFontTx/>
              <a:buAutoNum type="arabicParenR"/>
            </a:pPr>
            <a:r>
              <a:rPr lang="en-US" altLang="en-US" dirty="0" smtClean="0"/>
              <a:t>Count apical HR </a:t>
            </a:r>
            <a:r>
              <a:rPr lang="en-US" altLang="en-US" b="1" dirty="0" smtClean="0"/>
              <a:t>SECOND</a:t>
            </a:r>
          </a:p>
          <a:p>
            <a:pPr marL="455613" indent="-455613">
              <a:buFontTx/>
              <a:buAutoNum type="arabicParenR"/>
            </a:pPr>
            <a:r>
              <a:rPr lang="en-US" altLang="en-US" dirty="0" smtClean="0"/>
              <a:t>Measure BP (if applicable) </a:t>
            </a:r>
            <a:r>
              <a:rPr lang="en-US" altLang="en-US" b="1" dirty="0" smtClean="0"/>
              <a:t>THIRD</a:t>
            </a:r>
          </a:p>
          <a:p>
            <a:pPr marL="455613" indent="-455613">
              <a:buFontTx/>
              <a:buAutoNum type="arabicParenR"/>
            </a:pPr>
            <a:r>
              <a:rPr lang="en-US" altLang="en-US" dirty="0" smtClean="0"/>
              <a:t>Measure temperature</a:t>
            </a:r>
            <a:r>
              <a:rPr lang="en-US" altLang="en-US" b="1" dirty="0" smtClean="0"/>
              <a:t> LAST	</a:t>
            </a:r>
          </a:p>
        </p:txBody>
      </p:sp>
      <p:sp>
        <p:nvSpPr>
          <p:cNvPr id="8195" name="Rectangle 4"/>
          <p:cNvSpPr>
            <a:spLocks noGrp="1" noChangeArrowheads="1"/>
          </p:cNvSpPr>
          <p:nvPr>
            <p:ph type="title"/>
          </p:nvPr>
        </p:nvSpPr>
        <p:spPr>
          <a:xfrm>
            <a:off x="0" y="274638"/>
            <a:ext cx="9144000" cy="944562"/>
          </a:xfrm>
        </p:spPr>
        <p:style>
          <a:lnRef idx="1">
            <a:schemeClr val="accent1"/>
          </a:lnRef>
          <a:fillRef idx="3">
            <a:schemeClr val="accent1"/>
          </a:fillRef>
          <a:effectRef idx="2">
            <a:schemeClr val="accent1"/>
          </a:effectRef>
          <a:fontRef idx="minor">
            <a:schemeClr val="lt1"/>
          </a:fontRef>
        </p:style>
        <p:txBody>
          <a:bodyPr>
            <a:normAutofit/>
          </a:bodyPr>
          <a:lstStyle/>
          <a:p>
            <a:r>
              <a:rPr lang="en-US" altLang="en-US" sz="3600" dirty="0" smtClean="0"/>
              <a:t>Infant and Toddler Vital Sign Measurement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3"/>
          <p:cNvSpPr>
            <a:spLocks noGrp="1"/>
          </p:cNvSpPr>
          <p:nvPr>
            <p:ph type="sldNum" sz="quarter" idx="12"/>
          </p:nvPr>
        </p:nvSpPr>
        <p:spPr>
          <a:noFill/>
        </p:spPr>
        <p:txBody>
          <a:bodyPr/>
          <a:lstStyle/>
          <a:p>
            <a:fld id="{3D77C264-6ECD-4161-9467-80160F4F55D1}" type="slidenum">
              <a:rPr lang="ar-SA" smtClean="0"/>
              <a:pPr/>
              <a:t>90</a:t>
            </a:fld>
            <a:endParaRPr lang="en-GB" smtClean="0"/>
          </a:p>
        </p:txBody>
      </p:sp>
      <p:sp>
        <p:nvSpPr>
          <p:cNvPr id="70659" name="Rectangle 2"/>
          <p:cNvSpPr>
            <a:spLocks noGrp="1" noChangeArrowheads="1"/>
          </p:cNvSpPr>
          <p:nvPr>
            <p:ph type="title" idx="4294967295"/>
          </p:nvPr>
        </p:nvSpPr>
        <p:spPr>
          <a:xfrm>
            <a:off x="457200" y="277813"/>
            <a:ext cx="8229600" cy="788987"/>
          </a:xfrm>
          <a:solidFill>
            <a:srgbClr val="FFFF66"/>
          </a:solidFill>
        </p:spPr>
        <p:txBody>
          <a:bodyPr/>
          <a:lstStyle/>
          <a:p>
            <a:pPr eaLnBrk="1" hangingPunct="1"/>
            <a:r>
              <a:rPr lang="en-US" smtClean="0"/>
              <a:t>Weight</a:t>
            </a:r>
          </a:p>
        </p:txBody>
      </p:sp>
      <p:pic>
        <p:nvPicPr>
          <p:cNvPr id="70660" name="Picture 3" descr="msotw9_temp0"/>
          <p:cNvPicPr>
            <a:picLocks noChangeAspect="1" noChangeArrowheads="1"/>
          </p:cNvPicPr>
          <p:nvPr/>
        </p:nvPicPr>
        <p:blipFill>
          <a:blip r:embed="rId2" cstate="print"/>
          <a:srcRect/>
          <a:stretch>
            <a:fillRect/>
          </a:stretch>
        </p:blipFill>
        <p:spPr bwMode="auto">
          <a:xfrm>
            <a:off x="533400" y="1600200"/>
            <a:ext cx="7848600" cy="4267200"/>
          </a:xfrm>
          <a:prstGeom prst="rect">
            <a:avLst/>
          </a:prstGeom>
          <a:noFill/>
          <a:ln w="9525">
            <a:noFill/>
            <a:miter lim="800000"/>
            <a:headEnd/>
            <a:tailEnd/>
          </a:ln>
        </p:spPr>
      </p:pic>
      <p:sp>
        <p:nvSpPr>
          <p:cNvPr id="70661" name="Text Box 4"/>
          <p:cNvSpPr txBox="1">
            <a:spLocks noChangeArrowheads="1"/>
          </p:cNvSpPr>
          <p:nvPr/>
        </p:nvSpPr>
        <p:spPr bwMode="auto">
          <a:xfrm>
            <a:off x="1050925" y="6205538"/>
            <a:ext cx="6526213" cy="457200"/>
          </a:xfrm>
          <a:prstGeom prst="rect">
            <a:avLst/>
          </a:prstGeom>
          <a:noFill/>
          <a:ln w="9525">
            <a:noFill/>
            <a:miter lim="800000"/>
            <a:headEnd/>
            <a:tailEnd/>
          </a:ln>
        </p:spPr>
        <p:txBody>
          <a:bodyPr wrap="none">
            <a:spAutoFit/>
          </a:bodyPr>
          <a:lstStyle/>
          <a:p>
            <a:r>
              <a:rPr lang="en-US" sz="2400">
                <a:latin typeface="Tahoma" pitchFamily="34" charset="0"/>
              </a:rPr>
              <a:t>Note close proximity of nurses hands for safety</a:t>
            </a:r>
          </a:p>
        </p:txBody>
      </p:sp>
      <p:sp>
        <p:nvSpPr>
          <p:cNvPr id="70662"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Number Placeholder 3"/>
          <p:cNvSpPr>
            <a:spLocks noGrp="1"/>
          </p:cNvSpPr>
          <p:nvPr>
            <p:ph type="sldNum" sz="quarter" idx="12"/>
          </p:nvPr>
        </p:nvSpPr>
        <p:spPr>
          <a:noFill/>
        </p:spPr>
        <p:txBody>
          <a:bodyPr/>
          <a:lstStyle/>
          <a:p>
            <a:fld id="{120C0738-E647-4F37-BDEE-6D80EE4F6A77}" type="slidenum">
              <a:rPr lang="ar-SA" smtClean="0"/>
              <a:pPr/>
              <a:t>91</a:t>
            </a:fld>
            <a:endParaRPr lang="en-GB" smtClean="0"/>
          </a:p>
        </p:txBody>
      </p:sp>
      <p:sp>
        <p:nvSpPr>
          <p:cNvPr id="71683" name="Rectangle 2"/>
          <p:cNvSpPr>
            <a:spLocks noGrp="1" noChangeArrowheads="1"/>
          </p:cNvSpPr>
          <p:nvPr>
            <p:ph type="title" idx="4294967295"/>
          </p:nvPr>
        </p:nvSpPr>
        <p:spPr>
          <a:xfrm>
            <a:off x="457200" y="277813"/>
            <a:ext cx="8229600" cy="865187"/>
          </a:xfrm>
          <a:solidFill>
            <a:schemeClr val="folHlink"/>
          </a:solidFill>
        </p:spPr>
        <p:txBody>
          <a:bodyPr/>
          <a:lstStyle/>
          <a:p>
            <a:pPr eaLnBrk="1" hangingPunct="1"/>
            <a:r>
              <a:rPr lang="en-US" smtClean="0"/>
              <a:t>Weight</a:t>
            </a:r>
          </a:p>
        </p:txBody>
      </p:sp>
      <p:sp>
        <p:nvSpPr>
          <p:cNvPr id="71684" name="Rectangle 3"/>
          <p:cNvSpPr>
            <a:spLocks noGrp="1" noChangeArrowheads="1"/>
          </p:cNvSpPr>
          <p:nvPr>
            <p:ph type="body" idx="4294967295"/>
          </p:nvPr>
        </p:nvSpPr>
        <p:spPr>
          <a:xfrm>
            <a:off x="457200" y="1600200"/>
            <a:ext cx="8229600" cy="4530725"/>
          </a:xfrm>
          <a:noFill/>
        </p:spPr>
        <p:txBody>
          <a:bodyPr/>
          <a:lstStyle/>
          <a:p>
            <a:pPr eaLnBrk="1" hangingPunct="1"/>
            <a:r>
              <a:rPr lang="en-US" sz="2800" smtClean="0"/>
              <a:t>Needs to be recorded on a growth chart</a:t>
            </a:r>
          </a:p>
          <a:p>
            <a:pPr eaLnBrk="1" hangingPunct="1"/>
            <a:r>
              <a:rPr lang="en-US" sz="2800" smtClean="0"/>
              <a:t>Newborn may lose up to 10% of birth weight in 3-4 days.</a:t>
            </a:r>
          </a:p>
          <a:p>
            <a:pPr eaLnBrk="1" hangingPunct="1"/>
            <a:r>
              <a:rPr lang="en-US" sz="2800" smtClean="0"/>
              <a:t>Too much or too little weight gain needs to be further investigated.</a:t>
            </a:r>
          </a:p>
          <a:p>
            <a:pPr eaLnBrk="1" hangingPunct="1"/>
            <a:r>
              <a:rPr lang="en-US" sz="2800" smtClean="0"/>
              <a:t>Double birth weigh by 5-6 months</a:t>
            </a:r>
          </a:p>
          <a:p>
            <a:pPr eaLnBrk="1" hangingPunct="1"/>
            <a:r>
              <a:rPr lang="en-US" sz="2800" smtClean="0"/>
              <a:t>Triple birth weight by 1 year</a:t>
            </a:r>
          </a:p>
          <a:p>
            <a:pPr eaLnBrk="1" hangingPunct="1"/>
            <a:r>
              <a:rPr lang="en-US" sz="2800" smtClean="0"/>
              <a:t>Nutritional counseling</a:t>
            </a:r>
          </a:p>
          <a:p>
            <a:pPr eaLnBrk="1" hangingPunct="1"/>
            <a:r>
              <a:rPr lang="en-US" sz="2800" smtClean="0">
                <a:solidFill>
                  <a:srgbClr val="FF0000"/>
                </a:solidFill>
              </a:rPr>
              <a:t>The normal birth weight is 2700- 4000g .</a:t>
            </a:r>
          </a:p>
          <a:p>
            <a:pPr eaLnBrk="1" hangingPunct="1">
              <a:buFontTx/>
              <a:buNone/>
            </a:pPr>
            <a:endParaRPr lang="en-US" sz="2800" smtClean="0">
              <a:solidFill>
                <a:srgbClr val="FF0000"/>
              </a:solidFill>
            </a:endParaRPr>
          </a:p>
        </p:txBody>
      </p:sp>
      <p:sp>
        <p:nvSpPr>
          <p:cNvPr id="71685"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p:cNvSpPr>
            <a:spLocks noGrp="1"/>
          </p:cNvSpPr>
          <p:nvPr>
            <p:ph type="sldNum" sz="quarter" idx="12"/>
          </p:nvPr>
        </p:nvSpPr>
        <p:spPr>
          <a:noFill/>
        </p:spPr>
        <p:txBody>
          <a:bodyPr/>
          <a:lstStyle/>
          <a:p>
            <a:fld id="{9277A591-6698-4E59-8220-83E042083CFF}" type="slidenum">
              <a:rPr lang="ar-SA" smtClean="0"/>
              <a:pPr/>
              <a:t>92</a:t>
            </a:fld>
            <a:endParaRPr lang="en-GB" smtClean="0"/>
          </a:p>
        </p:txBody>
      </p:sp>
      <p:sp>
        <p:nvSpPr>
          <p:cNvPr id="72707" name="Rectangle 2"/>
          <p:cNvSpPr>
            <a:spLocks noGrp="1" noChangeArrowheads="1"/>
          </p:cNvSpPr>
          <p:nvPr>
            <p:ph type="title"/>
          </p:nvPr>
        </p:nvSpPr>
        <p:spPr/>
        <p:txBody>
          <a:bodyPr/>
          <a:lstStyle/>
          <a:p>
            <a:pPr eaLnBrk="1" hangingPunct="1"/>
            <a:endParaRPr lang="en-US" smtClean="0"/>
          </a:p>
        </p:txBody>
      </p:sp>
      <p:sp>
        <p:nvSpPr>
          <p:cNvPr id="72708" name="Rectangle 3"/>
          <p:cNvSpPr>
            <a:spLocks noGrp="1" noChangeArrowheads="1"/>
          </p:cNvSpPr>
          <p:nvPr>
            <p:ph type="body" idx="1"/>
          </p:nvPr>
        </p:nvSpPr>
        <p:spPr>
          <a:xfrm>
            <a:off x="457200" y="2362200"/>
            <a:ext cx="8229600" cy="2209800"/>
          </a:xfrm>
          <a:solidFill>
            <a:srgbClr val="FFFF66"/>
          </a:solidFill>
        </p:spPr>
        <p:txBody>
          <a:bodyPr/>
          <a:lstStyle/>
          <a:p>
            <a:pPr algn="ctr" eaLnBrk="1" hangingPunct="1">
              <a:buFontTx/>
              <a:buNone/>
            </a:pPr>
            <a:endParaRPr lang="en-GB" b="1" dirty="0" smtClean="0">
              <a:solidFill>
                <a:srgbClr val="FF3300"/>
              </a:solidFill>
              <a:latin typeface="Baskerville Old Face" pitchFamily="18" charset="0"/>
            </a:endParaRPr>
          </a:p>
          <a:p>
            <a:pPr algn="ctr" eaLnBrk="1" hangingPunct="1">
              <a:buFontTx/>
              <a:buNone/>
            </a:pPr>
            <a:r>
              <a:rPr lang="en-GB" sz="3600" b="1" dirty="0" smtClean="0">
                <a:solidFill>
                  <a:srgbClr val="FF3300"/>
                </a:solidFill>
                <a:latin typeface="Baskerville Old Face" pitchFamily="18" charset="0"/>
              </a:rPr>
              <a:t>Weight-for-age percentiles, boys 0 to 24 months, WHO growth standards</a:t>
            </a:r>
            <a:endParaRPr lang="en-US" sz="3600" b="1" dirty="0" smtClean="0">
              <a:solidFill>
                <a:srgbClr val="FF3300"/>
              </a:solidFill>
              <a:latin typeface="Baskerville Old Face" pitchFamily="18" charset="0"/>
            </a:endParaRPr>
          </a:p>
        </p:txBody>
      </p:sp>
      <p:sp>
        <p:nvSpPr>
          <p:cNvPr id="72709"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5"/>
          <p:cNvSpPr>
            <a:spLocks noGrp="1"/>
          </p:cNvSpPr>
          <p:nvPr>
            <p:ph type="sldNum" sz="quarter" idx="12"/>
          </p:nvPr>
        </p:nvSpPr>
        <p:spPr>
          <a:noFill/>
        </p:spPr>
        <p:txBody>
          <a:bodyPr/>
          <a:lstStyle/>
          <a:p>
            <a:fld id="{C5C92939-9B80-44E6-AEF1-58712D148822}" type="slidenum">
              <a:rPr lang="ar-SA" smtClean="0"/>
              <a:pPr/>
              <a:t>93</a:t>
            </a:fld>
            <a:endParaRPr lang="en-GB" smtClean="0"/>
          </a:p>
        </p:txBody>
      </p:sp>
      <p:pic>
        <p:nvPicPr>
          <p:cNvPr id="73731" name="Picture 6" descr="Imag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3732" name="Date Placeholder 3"/>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3"/>
          <p:cNvSpPr>
            <a:spLocks noGrp="1"/>
          </p:cNvSpPr>
          <p:nvPr>
            <p:ph type="sldNum" sz="quarter" idx="12"/>
          </p:nvPr>
        </p:nvSpPr>
        <p:spPr>
          <a:noFill/>
        </p:spPr>
        <p:txBody>
          <a:bodyPr/>
          <a:lstStyle/>
          <a:p>
            <a:fld id="{0347DFDE-E5E5-424D-A2D6-0750479391EC}" type="slidenum">
              <a:rPr lang="ar-SA" smtClean="0"/>
              <a:pPr/>
              <a:t>94</a:t>
            </a:fld>
            <a:endParaRPr lang="en-GB" smtClean="0"/>
          </a:p>
        </p:txBody>
      </p:sp>
      <p:sp>
        <p:nvSpPr>
          <p:cNvPr id="33794" name="Rectangle 2"/>
          <p:cNvSpPr>
            <a:spLocks noGrp="1" noChangeArrowheads="1"/>
          </p:cNvSpPr>
          <p:nvPr>
            <p:ph type="title" idx="4294967295"/>
          </p:nvPr>
        </p:nvSpPr>
        <p:spPr>
          <a:xfrm>
            <a:off x="457200" y="277813"/>
            <a:ext cx="8229600" cy="865187"/>
          </a:xfrm>
          <a:gradFill rotWithShape="1">
            <a:gsLst>
              <a:gs pos="0">
                <a:schemeClr val="accent1"/>
              </a:gs>
              <a:gs pos="100000">
                <a:schemeClr val="accent1">
                  <a:gamma/>
                  <a:shade val="46275"/>
                  <a:invGamma/>
                </a:schemeClr>
              </a:gs>
            </a:gsLst>
            <a:lin ang="5400000" scaled="1"/>
          </a:gradFill>
        </p:spPr>
        <p:txBody>
          <a:bodyPr/>
          <a:lstStyle/>
          <a:p>
            <a:pPr eaLnBrk="1" hangingPunct="1">
              <a:defRPr/>
            </a:pPr>
            <a:r>
              <a:rPr lang="en-US" smtClean="0">
                <a:solidFill>
                  <a:srgbClr val="FFFF66"/>
                </a:solidFill>
              </a:rPr>
              <a:t>Length  Measurement</a:t>
            </a:r>
          </a:p>
        </p:txBody>
      </p:sp>
      <p:pic>
        <p:nvPicPr>
          <p:cNvPr id="74756" name="Picture 3" descr="msotw9_temp0"/>
          <p:cNvPicPr>
            <a:picLocks noChangeAspect="1" noChangeArrowheads="1"/>
          </p:cNvPicPr>
          <p:nvPr/>
        </p:nvPicPr>
        <p:blipFill>
          <a:blip r:embed="rId2" cstate="print"/>
          <a:srcRect/>
          <a:stretch>
            <a:fillRect/>
          </a:stretch>
        </p:blipFill>
        <p:spPr bwMode="auto">
          <a:xfrm>
            <a:off x="1143000" y="1371600"/>
            <a:ext cx="6019800" cy="4191000"/>
          </a:xfrm>
          <a:prstGeom prst="rect">
            <a:avLst/>
          </a:prstGeom>
          <a:noFill/>
          <a:ln w="9525">
            <a:noFill/>
            <a:miter lim="800000"/>
            <a:headEnd/>
            <a:tailEnd/>
          </a:ln>
        </p:spPr>
      </p:pic>
      <p:sp>
        <p:nvSpPr>
          <p:cNvPr id="74757" name="Text Box 4"/>
          <p:cNvSpPr txBox="1">
            <a:spLocks noChangeArrowheads="1"/>
          </p:cNvSpPr>
          <p:nvPr/>
        </p:nvSpPr>
        <p:spPr bwMode="auto">
          <a:xfrm>
            <a:off x="288925" y="6205538"/>
            <a:ext cx="7920038" cy="457200"/>
          </a:xfrm>
          <a:prstGeom prst="rect">
            <a:avLst/>
          </a:prstGeom>
          <a:noFill/>
          <a:ln w="9525">
            <a:noFill/>
            <a:miter lim="800000"/>
            <a:headEnd/>
            <a:tailEnd/>
          </a:ln>
        </p:spPr>
        <p:txBody>
          <a:bodyPr wrap="none">
            <a:spAutoFit/>
          </a:bodyPr>
          <a:lstStyle/>
          <a:p>
            <a:r>
              <a:rPr lang="en-US" sz="2400">
                <a:latin typeface="Tahoma" pitchFamily="34" charset="0"/>
              </a:rPr>
              <a:t>Infants head is against end point and legs fully extended.</a:t>
            </a:r>
          </a:p>
        </p:txBody>
      </p:sp>
      <p:sp>
        <p:nvSpPr>
          <p:cNvPr id="74758"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5"/>
          <p:cNvSpPr>
            <a:spLocks noGrp="1"/>
          </p:cNvSpPr>
          <p:nvPr>
            <p:ph type="sldNum" sz="quarter" idx="12"/>
          </p:nvPr>
        </p:nvSpPr>
        <p:spPr>
          <a:noFill/>
        </p:spPr>
        <p:txBody>
          <a:bodyPr/>
          <a:lstStyle/>
          <a:p>
            <a:fld id="{A27E5C6A-7D36-40F0-A3E0-86581159EFD8}" type="slidenum">
              <a:rPr lang="ar-SA" smtClean="0"/>
              <a:pPr/>
              <a:t>95</a:t>
            </a:fld>
            <a:endParaRPr lang="en-GB" smtClean="0"/>
          </a:p>
        </p:txBody>
      </p:sp>
      <p:sp>
        <p:nvSpPr>
          <p:cNvPr id="75779" name="Rectangle 2"/>
          <p:cNvSpPr>
            <a:spLocks noGrp="1" noChangeArrowheads="1"/>
          </p:cNvSpPr>
          <p:nvPr>
            <p:ph type="title"/>
          </p:nvPr>
        </p:nvSpPr>
        <p:spPr/>
        <p:txBody>
          <a:bodyPr/>
          <a:lstStyle/>
          <a:p>
            <a:pPr eaLnBrk="1" hangingPunct="1"/>
            <a:endParaRPr lang="en-US" smtClean="0"/>
          </a:p>
        </p:txBody>
      </p:sp>
      <p:sp>
        <p:nvSpPr>
          <p:cNvPr id="75780" name="Rectangle 3"/>
          <p:cNvSpPr>
            <a:spLocks noGrp="1" noChangeArrowheads="1"/>
          </p:cNvSpPr>
          <p:nvPr>
            <p:ph type="body" idx="1"/>
          </p:nvPr>
        </p:nvSpPr>
        <p:spPr>
          <a:xfrm>
            <a:off x="457200" y="2209800"/>
            <a:ext cx="8229600" cy="1752600"/>
          </a:xfrm>
          <a:solidFill>
            <a:srgbClr val="F7A7BA"/>
          </a:solidFill>
        </p:spPr>
        <p:txBody>
          <a:bodyPr/>
          <a:lstStyle/>
          <a:p>
            <a:pPr algn="ctr" eaLnBrk="1" hangingPunct="1">
              <a:buFontTx/>
              <a:buNone/>
            </a:pPr>
            <a:r>
              <a:rPr lang="en-US" b="1" dirty="0" smtClean="0"/>
              <a:t>Length-for-age percentiles, boys birth to 24 months, WHO growth standards</a:t>
            </a:r>
          </a:p>
        </p:txBody>
      </p:sp>
      <p:sp>
        <p:nvSpPr>
          <p:cNvPr id="75781"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5"/>
          <p:cNvSpPr>
            <a:spLocks noGrp="1"/>
          </p:cNvSpPr>
          <p:nvPr>
            <p:ph type="sldNum" sz="quarter" idx="12"/>
          </p:nvPr>
        </p:nvSpPr>
        <p:spPr>
          <a:noFill/>
        </p:spPr>
        <p:txBody>
          <a:bodyPr/>
          <a:lstStyle/>
          <a:p>
            <a:fld id="{ED2719C3-FAF3-4464-9210-64A094F1444A}" type="slidenum">
              <a:rPr lang="ar-SA" smtClean="0"/>
              <a:pPr/>
              <a:t>96</a:t>
            </a:fld>
            <a:endParaRPr lang="en-GB" smtClean="0"/>
          </a:p>
        </p:txBody>
      </p:sp>
      <p:sp>
        <p:nvSpPr>
          <p:cNvPr id="76803" name="Rectangle 2"/>
          <p:cNvSpPr>
            <a:spLocks noGrp="1" noChangeArrowheads="1"/>
          </p:cNvSpPr>
          <p:nvPr>
            <p:ph type="title"/>
          </p:nvPr>
        </p:nvSpPr>
        <p:spPr/>
        <p:txBody>
          <a:bodyPr/>
          <a:lstStyle/>
          <a:p>
            <a:pPr eaLnBrk="1" hangingPunct="1"/>
            <a:endParaRPr lang="en-US" smtClean="0"/>
          </a:p>
        </p:txBody>
      </p:sp>
      <p:sp>
        <p:nvSpPr>
          <p:cNvPr id="76804" name="Rectangle 3"/>
          <p:cNvSpPr>
            <a:spLocks noGrp="1" noChangeArrowheads="1"/>
          </p:cNvSpPr>
          <p:nvPr>
            <p:ph type="body" idx="1"/>
          </p:nvPr>
        </p:nvSpPr>
        <p:spPr/>
        <p:txBody>
          <a:bodyPr/>
          <a:lstStyle/>
          <a:p>
            <a:pPr eaLnBrk="1" hangingPunct="1"/>
            <a:endParaRPr lang="en-US" smtClean="0"/>
          </a:p>
        </p:txBody>
      </p:sp>
      <p:pic>
        <p:nvPicPr>
          <p:cNvPr id="76805" name="Picture 5" descr="Imag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6806"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3"/>
          <p:cNvSpPr>
            <a:spLocks noGrp="1"/>
          </p:cNvSpPr>
          <p:nvPr>
            <p:ph type="sldNum" sz="quarter" idx="12"/>
          </p:nvPr>
        </p:nvSpPr>
        <p:spPr>
          <a:noFill/>
        </p:spPr>
        <p:txBody>
          <a:bodyPr/>
          <a:lstStyle/>
          <a:p>
            <a:fld id="{B62FB375-E0B9-4E35-8AAD-B9E1C2EEF18A}" type="slidenum">
              <a:rPr lang="ar-SA" smtClean="0"/>
              <a:pPr/>
              <a:t>97</a:t>
            </a:fld>
            <a:endParaRPr lang="en-GB" smtClean="0"/>
          </a:p>
        </p:txBody>
      </p:sp>
      <p:sp>
        <p:nvSpPr>
          <p:cNvPr id="77827" name="Rectangle 2"/>
          <p:cNvSpPr>
            <a:spLocks noGrp="1" noChangeArrowheads="1"/>
          </p:cNvSpPr>
          <p:nvPr>
            <p:ph type="title" idx="4294967295"/>
          </p:nvPr>
        </p:nvSpPr>
        <p:spPr>
          <a:xfrm>
            <a:off x="457200" y="277813"/>
            <a:ext cx="8229600" cy="788987"/>
          </a:xfrm>
          <a:solidFill>
            <a:srgbClr val="A6F8CB"/>
          </a:solidFill>
        </p:spPr>
        <p:txBody>
          <a:bodyPr/>
          <a:lstStyle/>
          <a:p>
            <a:pPr eaLnBrk="1" hangingPunct="1"/>
            <a:r>
              <a:rPr lang="en-US" b="1" smtClean="0"/>
              <a:t>Height Measurement</a:t>
            </a:r>
          </a:p>
        </p:txBody>
      </p:sp>
      <p:pic>
        <p:nvPicPr>
          <p:cNvPr id="77828" name="Picture 3" descr="msotw9_temp0"/>
          <p:cNvPicPr>
            <a:picLocks noChangeAspect="1" noChangeArrowheads="1"/>
          </p:cNvPicPr>
          <p:nvPr/>
        </p:nvPicPr>
        <p:blipFill>
          <a:blip r:embed="rId2" cstate="print"/>
          <a:srcRect/>
          <a:stretch>
            <a:fillRect/>
          </a:stretch>
        </p:blipFill>
        <p:spPr bwMode="auto">
          <a:xfrm>
            <a:off x="0" y="1143000"/>
            <a:ext cx="3657600" cy="5715000"/>
          </a:xfrm>
          <a:prstGeom prst="rect">
            <a:avLst/>
          </a:prstGeom>
          <a:noFill/>
          <a:ln w="9525">
            <a:noFill/>
            <a:miter lim="800000"/>
            <a:headEnd/>
            <a:tailEnd/>
          </a:ln>
        </p:spPr>
      </p:pic>
      <p:sp>
        <p:nvSpPr>
          <p:cNvPr id="77829" name="Text Box 4"/>
          <p:cNvSpPr txBox="1">
            <a:spLocks noChangeArrowheads="1"/>
          </p:cNvSpPr>
          <p:nvPr/>
        </p:nvSpPr>
        <p:spPr bwMode="auto">
          <a:xfrm>
            <a:off x="4556125" y="2243138"/>
            <a:ext cx="4127500" cy="1917700"/>
          </a:xfrm>
          <a:prstGeom prst="rect">
            <a:avLst/>
          </a:prstGeom>
          <a:noFill/>
          <a:ln w="9525">
            <a:noFill/>
            <a:miter lim="800000"/>
            <a:headEnd/>
            <a:tailEnd/>
          </a:ln>
        </p:spPr>
        <p:txBody>
          <a:bodyPr wrap="none">
            <a:spAutoFit/>
          </a:bodyPr>
          <a:lstStyle/>
          <a:p>
            <a:r>
              <a:rPr lang="en-US" sz="2400" i="1">
                <a:latin typeface="Tahoma" pitchFamily="34" charset="0"/>
              </a:rPr>
              <a:t>Child is measured while</a:t>
            </a:r>
          </a:p>
          <a:p>
            <a:r>
              <a:rPr lang="en-US" sz="2400" i="1">
                <a:latin typeface="Tahoma" pitchFamily="34" charset="0"/>
              </a:rPr>
              <a:t>standing in stocking or</a:t>
            </a:r>
          </a:p>
          <a:p>
            <a:r>
              <a:rPr lang="en-US" sz="2400" i="1">
                <a:latin typeface="Tahoma" pitchFamily="34" charset="0"/>
              </a:rPr>
              <a:t>bare feet with the heels</a:t>
            </a:r>
          </a:p>
          <a:p>
            <a:r>
              <a:rPr lang="en-US" sz="2400" i="1">
                <a:latin typeface="Tahoma" pitchFamily="34" charset="0"/>
              </a:rPr>
              <a:t>back and shoulders touching </a:t>
            </a:r>
          </a:p>
          <a:p>
            <a:r>
              <a:rPr lang="en-US" sz="2400" i="1">
                <a:latin typeface="Tahoma" pitchFamily="34" charset="0"/>
              </a:rPr>
              <a:t>the wall.</a:t>
            </a:r>
          </a:p>
        </p:txBody>
      </p:sp>
      <p:sp>
        <p:nvSpPr>
          <p:cNvPr id="77830"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5"/>
          <p:cNvSpPr>
            <a:spLocks noGrp="1"/>
          </p:cNvSpPr>
          <p:nvPr>
            <p:ph type="sldNum" sz="quarter" idx="12"/>
          </p:nvPr>
        </p:nvSpPr>
        <p:spPr>
          <a:noFill/>
        </p:spPr>
        <p:txBody>
          <a:bodyPr/>
          <a:lstStyle/>
          <a:p>
            <a:fld id="{D890C6C6-A0F9-416B-A883-A9838B139C94}" type="slidenum">
              <a:rPr lang="ar-SA" smtClean="0"/>
              <a:pPr/>
              <a:t>98</a:t>
            </a:fld>
            <a:endParaRPr lang="en-GB" smtClean="0"/>
          </a:p>
        </p:txBody>
      </p:sp>
      <p:sp>
        <p:nvSpPr>
          <p:cNvPr id="78851" name="Rectangle 2"/>
          <p:cNvSpPr>
            <a:spLocks noGrp="1" noChangeArrowheads="1"/>
          </p:cNvSpPr>
          <p:nvPr>
            <p:ph type="title"/>
          </p:nvPr>
        </p:nvSpPr>
        <p:spPr/>
        <p:txBody>
          <a:bodyPr/>
          <a:lstStyle/>
          <a:p>
            <a:pPr eaLnBrk="1" hangingPunct="1"/>
            <a:endParaRPr lang="en-US" smtClean="0"/>
          </a:p>
        </p:txBody>
      </p:sp>
      <p:sp>
        <p:nvSpPr>
          <p:cNvPr id="78852" name="Rectangle 3"/>
          <p:cNvSpPr>
            <a:spLocks noGrp="1" noChangeArrowheads="1"/>
          </p:cNvSpPr>
          <p:nvPr>
            <p:ph type="body" idx="1"/>
          </p:nvPr>
        </p:nvSpPr>
        <p:spPr>
          <a:xfrm>
            <a:off x="457200" y="2895600"/>
            <a:ext cx="8229600" cy="1828800"/>
          </a:xfrm>
          <a:solidFill>
            <a:srgbClr val="FF3300"/>
          </a:solidFill>
        </p:spPr>
        <p:txBody>
          <a:bodyPr/>
          <a:lstStyle/>
          <a:p>
            <a:pPr algn="ctr" eaLnBrk="1" hangingPunct="1">
              <a:buFontTx/>
              <a:buNone/>
            </a:pPr>
            <a:r>
              <a:rPr lang="en-US" b="1" smtClean="0"/>
              <a:t>Stature-for-age percentiles, boys, 2 to 20 years, CDC growth charts: United States</a:t>
            </a:r>
          </a:p>
        </p:txBody>
      </p:sp>
      <p:sp>
        <p:nvSpPr>
          <p:cNvPr id="78853" name="Date Placeholder 4"/>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5"/>
          <p:cNvSpPr>
            <a:spLocks noGrp="1"/>
          </p:cNvSpPr>
          <p:nvPr>
            <p:ph type="sldNum" sz="quarter" idx="12"/>
          </p:nvPr>
        </p:nvSpPr>
        <p:spPr>
          <a:noFill/>
        </p:spPr>
        <p:txBody>
          <a:bodyPr/>
          <a:lstStyle/>
          <a:p>
            <a:fld id="{8C363AAD-DCC5-4425-AE8B-A0C826ED62CC}" type="slidenum">
              <a:rPr lang="ar-SA" smtClean="0"/>
              <a:pPr/>
              <a:t>99</a:t>
            </a:fld>
            <a:endParaRPr lang="en-GB" smtClean="0"/>
          </a:p>
        </p:txBody>
      </p:sp>
      <p:sp>
        <p:nvSpPr>
          <p:cNvPr id="79875" name="Rectangle 2"/>
          <p:cNvSpPr>
            <a:spLocks noGrp="1" noChangeArrowheads="1"/>
          </p:cNvSpPr>
          <p:nvPr>
            <p:ph type="title"/>
          </p:nvPr>
        </p:nvSpPr>
        <p:spPr/>
        <p:txBody>
          <a:bodyPr/>
          <a:lstStyle/>
          <a:p>
            <a:pPr eaLnBrk="1" hangingPunct="1"/>
            <a:endParaRPr lang="en-US" smtClean="0"/>
          </a:p>
        </p:txBody>
      </p:sp>
      <p:sp>
        <p:nvSpPr>
          <p:cNvPr id="79876" name="Rectangle 3"/>
          <p:cNvSpPr>
            <a:spLocks noGrp="1" noChangeArrowheads="1"/>
          </p:cNvSpPr>
          <p:nvPr>
            <p:ph type="body" idx="1"/>
          </p:nvPr>
        </p:nvSpPr>
        <p:spPr/>
        <p:txBody>
          <a:bodyPr/>
          <a:lstStyle/>
          <a:p>
            <a:pPr eaLnBrk="1" hangingPunct="1"/>
            <a:endParaRPr lang="en-US" smtClean="0"/>
          </a:p>
        </p:txBody>
      </p:sp>
      <p:pic>
        <p:nvPicPr>
          <p:cNvPr id="79877" name="Picture 5" descr="Imag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9878" name="Date Placeholder 5"/>
          <p:cNvSpPr>
            <a:spLocks noGrp="1"/>
          </p:cNvSpPr>
          <p:nvPr>
            <p:ph type="dt" sz="quarter" idx="10"/>
          </p:nvPr>
        </p:nvSpPr>
        <p:spPr>
          <a:noFill/>
        </p:spPr>
        <p:txBody>
          <a:bodyPr/>
          <a:lstStyle/>
          <a:p>
            <a:r>
              <a:rPr lang="en-US" smtClean="0"/>
              <a:t>Mr. Ahmad Ata</a:t>
            </a:r>
            <a:endParaRPr lang="en-GB"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1512</TotalTime>
  <Words>3397</Words>
  <Application>Microsoft Office PowerPoint</Application>
  <PresentationFormat>On-screen Show (4:3)</PresentationFormat>
  <Paragraphs>700</Paragraphs>
  <Slides>106</Slides>
  <Notes>0</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106</vt:i4>
      </vt:variant>
    </vt:vector>
  </HeadingPairs>
  <TitlesOfParts>
    <vt:vector size="107" baseType="lpstr">
      <vt:lpstr>Office Theme</vt:lpstr>
      <vt:lpstr>Physical Assessment for neonate </vt:lpstr>
      <vt:lpstr>Nursing Health History</vt:lpstr>
      <vt:lpstr>1) Bio-graphic Demographic</vt:lpstr>
      <vt:lpstr>Slide 4</vt:lpstr>
      <vt:lpstr>4. Past History</vt:lpstr>
      <vt:lpstr>6. Review of systems</vt:lpstr>
      <vt:lpstr>Vital Signs </vt:lpstr>
      <vt:lpstr>What are vital signs?</vt:lpstr>
      <vt:lpstr>Infant and Toddler Vital Sign Measurement</vt:lpstr>
      <vt:lpstr>Temperature</vt:lpstr>
      <vt:lpstr>Temperature</vt:lpstr>
      <vt:lpstr>Types of thermometer</vt:lpstr>
      <vt:lpstr>Temperature</vt:lpstr>
      <vt:lpstr>Ear (Tympanic) Temperature</vt:lpstr>
      <vt:lpstr>Temperature</vt:lpstr>
      <vt:lpstr>Position for Rectal tempreture</vt:lpstr>
      <vt:lpstr>Heart rate </vt:lpstr>
      <vt:lpstr>Heart rate </vt:lpstr>
      <vt:lpstr>Heart rate </vt:lpstr>
      <vt:lpstr>Pulse rates</vt:lpstr>
      <vt:lpstr>Slide 21</vt:lpstr>
      <vt:lpstr>Pulse - Brachial</vt:lpstr>
      <vt:lpstr>Respiration</vt:lpstr>
      <vt:lpstr>Respiratory </vt:lpstr>
      <vt:lpstr>Slide 25</vt:lpstr>
      <vt:lpstr>Blood Pressure</vt:lpstr>
      <vt:lpstr>Blood Pressure</vt:lpstr>
      <vt:lpstr>Slide 28</vt:lpstr>
      <vt:lpstr>Oxygen Saturation</vt:lpstr>
      <vt:lpstr>1. General appearance </vt:lpstr>
      <vt:lpstr>a. Skin</vt:lpstr>
      <vt:lpstr>Slide 32</vt:lpstr>
      <vt:lpstr>Slide 33</vt:lpstr>
      <vt:lpstr>Slide 34</vt:lpstr>
      <vt:lpstr>Slide 35</vt:lpstr>
      <vt:lpstr>Skin cont…</vt:lpstr>
      <vt:lpstr>Skin cont…</vt:lpstr>
      <vt:lpstr>b. Head </vt:lpstr>
      <vt:lpstr>Head</vt:lpstr>
      <vt:lpstr>Cont … head </vt:lpstr>
      <vt:lpstr>Slide 41</vt:lpstr>
      <vt:lpstr>b. Hair </vt:lpstr>
      <vt:lpstr>C. Eyes </vt:lpstr>
      <vt:lpstr>Eyes</vt:lpstr>
      <vt:lpstr>Common variations</vt:lpstr>
      <vt:lpstr>Signs of potential distress or deviations from expected findings:</vt:lpstr>
      <vt:lpstr>Ears</vt:lpstr>
      <vt:lpstr>Ear Exam</vt:lpstr>
      <vt:lpstr>Nose</vt:lpstr>
      <vt:lpstr>Mouth and Throat</vt:lpstr>
      <vt:lpstr>Mouth and Throat</vt:lpstr>
      <vt:lpstr>Common variations:</vt:lpstr>
      <vt:lpstr>Neck</vt:lpstr>
      <vt:lpstr>Neck</vt:lpstr>
      <vt:lpstr>Chest </vt:lpstr>
      <vt:lpstr>Chest</vt:lpstr>
      <vt:lpstr>Breast </vt:lpstr>
      <vt:lpstr>Lungs </vt:lpstr>
      <vt:lpstr>Wheeze or Stridor</vt:lpstr>
      <vt:lpstr>Child Chest</vt:lpstr>
      <vt:lpstr>Chest assessment</vt:lpstr>
      <vt:lpstr>Slide 62</vt:lpstr>
      <vt:lpstr>Heart </vt:lpstr>
      <vt:lpstr>Abdomen </vt:lpstr>
      <vt:lpstr>Abdomen</vt:lpstr>
      <vt:lpstr>Male Genitalia</vt:lpstr>
      <vt:lpstr>Male Genitalia</vt:lpstr>
      <vt:lpstr>Slide 68</vt:lpstr>
      <vt:lpstr>Female Genitalia</vt:lpstr>
      <vt:lpstr>Slide 70</vt:lpstr>
      <vt:lpstr>Back and Rectum</vt:lpstr>
      <vt:lpstr>Extremities</vt:lpstr>
      <vt:lpstr>Slide 73</vt:lpstr>
      <vt:lpstr>Slide 74</vt:lpstr>
      <vt:lpstr>APGAR TEST</vt:lpstr>
      <vt:lpstr>What is it?</vt:lpstr>
      <vt:lpstr>Why is it done?</vt:lpstr>
      <vt:lpstr>The 5 Signs: 1. The baby’s color</vt:lpstr>
      <vt:lpstr>2. The baby’s respiratory effort</vt:lpstr>
      <vt:lpstr>3. The baby’s heart rate</vt:lpstr>
      <vt:lpstr>4. The baby’s muscle tone</vt:lpstr>
      <vt:lpstr>5. The baby’s reflexes</vt:lpstr>
      <vt:lpstr>Slide 83</vt:lpstr>
      <vt:lpstr>APGAR Score Interpretation</vt:lpstr>
      <vt:lpstr>Example </vt:lpstr>
      <vt:lpstr>Answer </vt:lpstr>
      <vt:lpstr>Growth Measurements </vt:lpstr>
      <vt:lpstr>Introduction </vt:lpstr>
      <vt:lpstr>Physical growth parameter</vt:lpstr>
      <vt:lpstr>Weight</vt:lpstr>
      <vt:lpstr>Weight</vt:lpstr>
      <vt:lpstr>Slide 92</vt:lpstr>
      <vt:lpstr>Slide 93</vt:lpstr>
      <vt:lpstr>Length  Measurement</vt:lpstr>
      <vt:lpstr>Slide 95</vt:lpstr>
      <vt:lpstr>Slide 96</vt:lpstr>
      <vt:lpstr>Height Measurement</vt:lpstr>
      <vt:lpstr>Slide 98</vt:lpstr>
      <vt:lpstr>Slide 99</vt:lpstr>
      <vt:lpstr>Head Circumference</vt:lpstr>
      <vt:lpstr>Slide 101</vt:lpstr>
      <vt:lpstr>Slide 102</vt:lpstr>
      <vt:lpstr>Head, chest, and abdominal circumference.</vt:lpstr>
      <vt:lpstr>Slide 104</vt:lpstr>
      <vt:lpstr> Normal Growth measures </vt:lpstr>
      <vt:lpstr>What is failure to thrive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Assessment for neonate</dc:title>
  <dc:creator>Ahmad Rawhi Ata</dc:creator>
  <cp:lastModifiedBy>user</cp:lastModifiedBy>
  <cp:revision>58</cp:revision>
  <dcterms:created xsi:type="dcterms:W3CDTF">2006-08-16T00:00:00Z</dcterms:created>
  <dcterms:modified xsi:type="dcterms:W3CDTF">2016-02-10T07:27:15Z</dcterms:modified>
</cp:coreProperties>
</file>