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8.xml" ContentType="application/vnd.openxmlformats-officedocument.presentationml.slide+xml"/>
  <Override PartName="/ppt/slides/slide11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2.xml" ContentType="application/vnd.openxmlformats-officedocument.presentationml.comments+xml"/>
  <Override PartName="/ppt/comments/comment1.xml" ContentType="application/vnd.openxmlformats-officedocument.presentationml.comments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comments/comment6.xml" ContentType="application/vnd.openxmlformats-officedocument.presentationml.comments+xml"/>
  <Override PartName="/ppt/comments/comment5.xml" ContentType="application/vnd.openxmlformats-officedocument.presentationml.comment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59" r:id="rId4"/>
    <p:sldId id="260" r:id="rId5"/>
    <p:sldId id="261" r:id="rId6"/>
    <p:sldId id="271" r:id="rId7"/>
    <p:sldId id="270" r:id="rId8"/>
    <p:sldId id="269" r:id="rId9"/>
    <p:sldId id="268" r:id="rId10"/>
    <p:sldId id="267" r:id="rId11"/>
    <p:sldId id="266" r:id="rId12"/>
    <p:sldId id="262" r:id="rId13"/>
    <p:sldId id="263" r:id="rId14"/>
    <p:sldId id="264" r:id="rId15"/>
    <p:sldId id="265" r:id="rId16"/>
    <p:sldId id="272" r:id="rId17"/>
    <p:sldId id="287" r:id="rId18"/>
    <p:sldId id="284" r:id="rId19"/>
    <p:sldId id="285" r:id="rId20"/>
    <p:sldId id="286" r:id="rId21"/>
    <p:sldId id="275" r:id="rId22"/>
    <p:sldId id="289" r:id="rId23"/>
    <p:sldId id="276" r:id="rId24"/>
    <p:sldId id="312" r:id="rId25"/>
    <p:sldId id="277" r:id="rId26"/>
    <p:sldId id="313" r:id="rId27"/>
    <p:sldId id="28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RHS101" initials="V" lastIdx="1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574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openxmlformats.org/officeDocument/2006/relationships/customXml" Target="../customXml/item2.xml"/><Relationship Id="rId8" Type="http://schemas.openxmlformats.org/officeDocument/2006/relationships/slide" Target="slides/slide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0-01T09:20:44.157" idx="1">
    <p:pos x="3773" y="1570"/>
    <p:text>Abdulrahman	03/11/32
If basement memebrane get dammaged, it takes 6 weeks for it to heal. Meanwhile the new laid basement memebrane is unstable and weak attachment with basal cellls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0-01T09:21:47.293" idx="2">
    <p:pos x="4652" y="1814"/>
    <p:text>Talk about cornal stria
Picture for corneal edema, fols, stria
Talk about esay surgical dissection in aparticular plane in the posterior layers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0-01T09:22:26.133" idx="3">
    <p:pos x="1606" y="914"/>
    <p:text>help regulate hydration and strcuctural properties</p:tex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0-01T09:22:57.005" idx="4">
    <p:pos x="3189" y="3175"/>
    <p:text>stallins are soluble protein responsible for reducing back scatter of light from the keratocytes and maintaining cornela transperancy</p:text>
  </p:cm>
  <p:cm authorId="0" dt="2012-10-01T09:23:17.285" idx="5">
    <p:pos x="3456" y="3276"/>
    <p:text>MMP-1 collagense active against collagenI-II-III
MMP-2 gelatinase A and MMP-9 gelatinaase B actvie against collagen IV-V-VII and gelatin and fibronectin
MMP-3 stromelysin I actvie against proteoglycans and fibronectin</p:tex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0-01T09:24:08.893" idx="6">
    <p:pos x="2462" y="2239"/>
    <p:text>We need to show examples of diffeent causes of corneal vasculrization
-infction
-contact lenses
-inflammatory
the effect of corneal vsculrization of corneal transparency</p:tex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0-01T09:24:46.654" idx="7">
    <p:pos x="5102" y="2079"/>
    <p:text>examples of failure in evaporation during sleep
-example of endothelial failure
-epithelial edema
-picture for corneal edema</p:tex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33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</p:spPr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34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35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</p:spPr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6" name="Group 35"/>
          <p:cNvGrpSpPr/>
          <p:nvPr userDrawn="1"/>
        </p:nvGrpSpPr>
        <p:grpSpPr>
          <a:xfrm>
            <a:off x="-142246" y="6169053"/>
            <a:ext cx="2275058" cy="471075"/>
            <a:chOff x="-142246" y="6169053"/>
            <a:chExt cx="2275058" cy="471075"/>
          </a:xfrm>
        </p:grpSpPr>
        <p:sp>
          <p:nvSpPr>
            <p:cNvPr id="37" name="مربع نص 24"/>
            <p:cNvSpPr txBox="1"/>
            <p:nvPr/>
          </p:nvSpPr>
          <p:spPr>
            <a:xfrm>
              <a:off x="-142246" y="6169053"/>
              <a:ext cx="2220482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</a:rPr>
                <a:t>College of Medicine</a:t>
              </a:r>
              <a:endParaRPr kumimoji="0" lang="ar-SA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38" name="مربع نص 27"/>
            <p:cNvSpPr txBox="1"/>
            <p:nvPr/>
          </p:nvSpPr>
          <p:spPr>
            <a:xfrm>
              <a:off x="-87670" y="6378518"/>
              <a:ext cx="2220482" cy="2616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</a:rPr>
                <a:t>Ophthalmology Department</a:t>
              </a:r>
              <a:endParaRPr kumimoji="0" lang="ar-SA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9" name="Group 38"/>
          <p:cNvGrpSpPr/>
          <p:nvPr userDrawn="1"/>
        </p:nvGrpSpPr>
        <p:grpSpPr>
          <a:xfrm>
            <a:off x="242628" y="6154342"/>
            <a:ext cx="8685606" cy="582960"/>
            <a:chOff x="242628" y="6154342"/>
            <a:chExt cx="8685606" cy="582960"/>
          </a:xfrm>
        </p:grpSpPr>
        <p:pic>
          <p:nvPicPr>
            <p:cNvPr id="40" name="صورة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75346" y="6154342"/>
              <a:ext cx="1452888" cy="582960"/>
            </a:xfrm>
            <a:prstGeom prst="rect">
              <a:avLst/>
            </a:prstGeom>
          </p:spPr>
        </p:pic>
        <p:cxnSp>
          <p:nvCxnSpPr>
            <p:cNvPr id="41" name="رابط مستقيم 26"/>
            <p:cNvCxnSpPr/>
            <p:nvPr/>
          </p:nvCxnSpPr>
          <p:spPr>
            <a:xfrm flipH="1">
              <a:off x="242628" y="6699812"/>
              <a:ext cx="7177418" cy="0"/>
            </a:xfrm>
            <a:prstGeom prst="line">
              <a:avLst/>
            </a:prstGeom>
            <a:noFill/>
            <a:ln w="38100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</a:ln>
            <a:effectLst/>
          </p:spPr>
        </p:cxnSp>
      </p:grpSp>
      <p:cxnSp>
        <p:nvCxnSpPr>
          <p:cNvPr id="42" name="رابط مستقيم 26"/>
          <p:cNvCxnSpPr/>
          <p:nvPr userDrawn="1"/>
        </p:nvCxnSpPr>
        <p:spPr>
          <a:xfrm flipH="1">
            <a:off x="274902" y="6193053"/>
            <a:ext cx="7177418" cy="0"/>
          </a:xfrm>
          <a:prstGeom prst="line">
            <a:avLst/>
          </a:prstGeom>
          <a:noFill/>
          <a:ln w="381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xmlns="" val="1917011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2553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6780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dirty="0" smtClean="0"/>
              <a:t>انقر لتحرير أنماط النص الرئيسي</a:t>
            </a:r>
          </a:p>
          <a:p>
            <a:pPr lvl="1"/>
            <a:r>
              <a:rPr lang="ar-SA" dirty="0" smtClean="0"/>
              <a:t>المستوى الثاني</a:t>
            </a:r>
          </a:p>
          <a:p>
            <a:pPr lvl="2"/>
            <a:r>
              <a:rPr lang="ar-SA" dirty="0" smtClean="0"/>
              <a:t>المستوى الثالث</a:t>
            </a:r>
          </a:p>
          <a:p>
            <a:pPr lvl="3"/>
            <a:r>
              <a:rPr lang="ar-SA" dirty="0" smtClean="0"/>
              <a:t>المستوى الرابع</a:t>
            </a:r>
          </a:p>
          <a:p>
            <a:pPr lvl="4"/>
            <a:r>
              <a:rPr lang="ar-SA" dirty="0" smtClean="0"/>
              <a:t>المستوى الخامس</a:t>
            </a:r>
            <a:endParaRPr lang="en-US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5" name="Group 34"/>
          <p:cNvGrpSpPr/>
          <p:nvPr userDrawn="1"/>
        </p:nvGrpSpPr>
        <p:grpSpPr>
          <a:xfrm>
            <a:off x="-142246" y="6169053"/>
            <a:ext cx="2275058" cy="471075"/>
            <a:chOff x="-142246" y="6169053"/>
            <a:chExt cx="2275058" cy="471075"/>
          </a:xfrm>
        </p:grpSpPr>
        <p:sp>
          <p:nvSpPr>
            <p:cNvPr id="22" name="مربع نص 24"/>
            <p:cNvSpPr txBox="1"/>
            <p:nvPr/>
          </p:nvSpPr>
          <p:spPr>
            <a:xfrm>
              <a:off x="-142246" y="6169053"/>
              <a:ext cx="2220482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</a:rPr>
                <a:t>College of Medicine</a:t>
              </a:r>
              <a:endParaRPr kumimoji="0" lang="ar-SA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23" name="مربع نص 27"/>
            <p:cNvSpPr txBox="1"/>
            <p:nvPr/>
          </p:nvSpPr>
          <p:spPr>
            <a:xfrm>
              <a:off x="-87670" y="6378518"/>
              <a:ext cx="2220482" cy="2616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</a:rPr>
                <a:t>Ophthalmology Department</a:t>
              </a:r>
              <a:endParaRPr kumimoji="0" lang="ar-SA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6" name="Group 35"/>
          <p:cNvGrpSpPr/>
          <p:nvPr userDrawn="1"/>
        </p:nvGrpSpPr>
        <p:grpSpPr>
          <a:xfrm>
            <a:off x="242628" y="6154342"/>
            <a:ext cx="8685606" cy="582960"/>
            <a:chOff x="242628" y="6154342"/>
            <a:chExt cx="8685606" cy="582960"/>
          </a:xfrm>
        </p:grpSpPr>
        <p:pic>
          <p:nvPicPr>
            <p:cNvPr id="26" name="صورة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75346" y="6154342"/>
              <a:ext cx="1452888" cy="582960"/>
            </a:xfrm>
            <a:prstGeom prst="rect">
              <a:avLst/>
            </a:prstGeom>
          </p:spPr>
        </p:pic>
        <p:cxnSp>
          <p:nvCxnSpPr>
            <p:cNvPr id="27" name="رابط مستقيم 26"/>
            <p:cNvCxnSpPr/>
            <p:nvPr/>
          </p:nvCxnSpPr>
          <p:spPr>
            <a:xfrm flipH="1">
              <a:off x="242628" y="6699812"/>
              <a:ext cx="7177418" cy="0"/>
            </a:xfrm>
            <a:prstGeom prst="line">
              <a:avLst/>
            </a:prstGeom>
            <a:noFill/>
            <a:ln w="38100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</a:ln>
            <a:effectLst/>
          </p:spPr>
        </p:cxnSp>
      </p:grpSp>
      <p:cxnSp>
        <p:nvCxnSpPr>
          <p:cNvPr id="32" name="رابط مستقيم 26"/>
          <p:cNvCxnSpPr/>
          <p:nvPr userDrawn="1"/>
        </p:nvCxnSpPr>
        <p:spPr>
          <a:xfrm flipH="1">
            <a:off x="274902" y="6193053"/>
            <a:ext cx="7177418" cy="0"/>
          </a:xfrm>
          <a:prstGeom prst="line">
            <a:avLst/>
          </a:prstGeom>
          <a:noFill/>
          <a:ln w="381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xmlns="" val="3058499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68095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69905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1217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5431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4793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5254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95708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14FCE-A89A-4610-8A9C-0780499ABC65}" type="datetimeFigureOut">
              <a:rPr lang="en-US" smtClean="0"/>
              <a:pPr/>
              <a:t>12/28/2015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564A2-A1F9-43F6-A445-253113392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2935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5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685800" y="764704"/>
            <a:ext cx="7772400" cy="22322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b="1" dirty="0">
                <a:latin typeface="Times New Roman" pitchFamily="18" charset="0"/>
                <a:cs typeface="Times New Roman" pitchFamily="18" charset="0"/>
              </a:rPr>
              <a:t>Physiology of </a:t>
            </a:r>
            <a:br>
              <a:rPr lang="en-US" sz="80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80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Cornea</a:t>
            </a:r>
            <a:endParaRPr lang="en-US" sz="8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1371600" y="3717032"/>
            <a:ext cx="6400800" cy="11612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Basic Science Course 2015</a:t>
            </a:r>
          </a:p>
          <a:p>
            <a:endParaRPr lang="en-US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Abdulrahman</a:t>
            </a: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Al-Muammar, </a:t>
            </a: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MBBS, </a:t>
            </a:r>
            <a: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FRCSC</a:t>
            </a:r>
          </a:p>
        </p:txBody>
      </p:sp>
    </p:spTree>
    <p:extLst>
      <p:ext uri="{BB962C8B-B14F-4D97-AF65-F5344CB8AC3E}">
        <p14:creationId xmlns:p14="http://schemas.microsoft.com/office/powerpoint/2010/main" xmlns="" val="60852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850106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Stroma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03548" y="1268760"/>
            <a:ext cx="8136904" cy="4525963"/>
          </a:xfrm>
        </p:spPr>
        <p:txBody>
          <a:bodyPr>
            <a:normAutofit/>
          </a:bodyPr>
          <a:lstStyle/>
          <a:p>
            <a:pPr algn="justLow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Provides the bulk of the structural framework of the cornea</a:t>
            </a:r>
          </a:p>
          <a:p>
            <a:pPr algn="justLow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Comprises 80% to 85% of its thickness 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(500 µm)</a:t>
            </a:r>
          </a:p>
          <a:p>
            <a:pPr algn="justLow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consists of collagen fibrils and cells embedded in hydrated matrix and proteoglycan</a:t>
            </a:r>
          </a:p>
        </p:txBody>
      </p:sp>
      <p:pic>
        <p:nvPicPr>
          <p:cNvPr id="4" name="Picture 3" descr="Fig 1.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rcRect l="6667" t="9922" r="51250" b="53536"/>
          <a:stretch>
            <a:fillRect/>
          </a:stretch>
        </p:blipFill>
        <p:spPr>
          <a:xfrm>
            <a:off x="5076056" y="4005064"/>
            <a:ext cx="3240360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8642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Stromal collagen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291264" cy="4824536"/>
          </a:xfrm>
        </p:spPr>
        <p:txBody>
          <a:bodyPr>
            <a:normAutofit/>
          </a:bodyPr>
          <a:lstStyle/>
          <a:p>
            <a:pPr marL="354013" lvl="1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Collagen fibers arranged in parallel bundles called fibrils</a:t>
            </a:r>
          </a:p>
          <a:p>
            <a:pPr marL="354013" lvl="1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Fibrils are packed in parallel arranged layers or lamellae (200-250)</a:t>
            </a:r>
          </a:p>
          <a:p>
            <a:pPr marL="354013" lvl="1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Parallel to each other and to the corneal plane and become continuous with the scleral lamellae at the limbus</a:t>
            </a:r>
          </a:p>
          <a:p>
            <a:pPr marL="354013" lvl="1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Stromal collagen are composed of type I collagen in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 heterodimeric complex with type V collagen</a:t>
            </a:r>
          </a:p>
        </p:txBody>
      </p:sp>
      <p:pic>
        <p:nvPicPr>
          <p:cNvPr id="4" name="Picture 3" descr="Fig 1.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rcRect l="6667" t="9922" r="51250" b="53536"/>
          <a:stretch>
            <a:fillRect/>
          </a:stretch>
        </p:blipFill>
        <p:spPr>
          <a:xfrm>
            <a:off x="5076056" y="4149080"/>
            <a:ext cx="3240360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616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50106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Stroma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23528" y="1050206"/>
            <a:ext cx="8496944" cy="4968552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Proteoglycans:</a:t>
            </a:r>
          </a:p>
          <a:p>
            <a:pPr marL="630238" lvl="2" algn="just">
              <a:lnSpc>
                <a:spcPct val="150000"/>
              </a:lnSpc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Glycosylated proteins that contain at least one chain of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glycosa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-amino-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glycans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3" algn="just">
              <a:lnSpc>
                <a:spcPct val="150000"/>
              </a:lnSpc>
            </a:pP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Keraten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sulphate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50%</a:t>
            </a:r>
          </a:p>
          <a:p>
            <a:pPr lvl="3" algn="just">
              <a:lnSpc>
                <a:spcPct val="150000"/>
              </a:lnSpc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Chondroitin sulfate 25%</a:t>
            </a:r>
          </a:p>
          <a:p>
            <a:pPr lvl="3" algn="just">
              <a:lnSpc>
                <a:spcPct val="150000"/>
              </a:lnSpc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Chondroitin 25%</a:t>
            </a:r>
          </a:p>
          <a:p>
            <a:pPr marL="630238" lvl="2" algn="just">
              <a:lnSpc>
                <a:spcPct val="150000"/>
              </a:lnSpc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Present in the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interfibrillar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space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630238" lvl="2" algn="just">
              <a:lnSpc>
                <a:spcPct val="150000"/>
              </a:lnSpc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Account for the stromal swelling pressure by their tendency to imbibe water and maintaining corneal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hydration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Fig 1.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rcRect l="6667" t="9922" r="51250" b="53536"/>
          <a:stretch>
            <a:fillRect/>
          </a:stretch>
        </p:blipFill>
        <p:spPr>
          <a:xfrm>
            <a:off x="5076056" y="4221088"/>
            <a:ext cx="3240360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4858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18864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Stromal cells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352928" cy="5112568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Keratocyte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2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Major cell type of the stroma</a:t>
            </a:r>
          </a:p>
          <a:p>
            <a:pPr lvl="2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Constitute 2-4 % of the volume of the stroma</a:t>
            </a:r>
          </a:p>
          <a:p>
            <a:pPr lvl="2"/>
            <a:r>
              <a:rPr lang="en-US" dirty="0">
                <a:latin typeface="Times New Roman" pitchFamily="18" charset="0"/>
                <a:cs typeface="Times New Roman" pitchFamily="18" charset="0"/>
              </a:rPr>
              <a:t>Mostly reside in the anterior stroma and contain corneal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crystallins</a:t>
            </a:r>
          </a:p>
          <a:p>
            <a:pPr lvl="2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Synthesize collagen molecules and ground substance</a:t>
            </a:r>
          </a:p>
          <a:p>
            <a:pPr lvl="2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Glycolytic and Krebs cycle enzymes are present with very low activity</a:t>
            </a:r>
          </a:p>
          <a:p>
            <a:pPr marL="1200150" lvl="2" indent="-342900"/>
            <a:r>
              <a:rPr lang="en-US" dirty="0">
                <a:latin typeface="Times New Roman" pitchFamily="18" charset="0"/>
                <a:cs typeface="Times New Roman" pitchFamily="18" charset="0"/>
              </a:rPr>
              <a:t>Creating matrix metalloproteinases (MMPs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1657350" lvl="3" indent="-34290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MMP-1 , MMP-2, MMP-3</a:t>
            </a:r>
          </a:p>
          <a:p>
            <a:pPr marL="400050"/>
            <a:r>
              <a:rPr lang="en-US" dirty="0">
                <a:latin typeface="Times New Roman" pitchFamily="18" charset="0"/>
                <a:cs typeface="Times New Roman" pitchFamily="18" charset="0"/>
              </a:rPr>
              <a:t>Macrophages,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histiocytes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lymphocytes</a:t>
            </a:r>
          </a:p>
        </p:txBody>
      </p:sp>
    </p:spTree>
    <p:extLst>
      <p:ext uri="{BB962C8B-B14F-4D97-AF65-F5344CB8AC3E}">
        <p14:creationId xmlns:p14="http://schemas.microsoft.com/office/powerpoint/2010/main" xmlns="" val="71228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Descemet’s Membrane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968552"/>
          </a:xfrm>
        </p:spPr>
        <p:txBody>
          <a:bodyPr>
            <a:normAutofit/>
          </a:bodyPr>
          <a:lstStyle/>
          <a:p>
            <a:pPr marL="354013" lvl="1"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It bends the stroma posteriorly</a:t>
            </a:r>
          </a:p>
          <a:p>
            <a:pPr marL="354013" lvl="1"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Represent basement membrane of the endothelium from which it is produced</a:t>
            </a:r>
          </a:p>
          <a:p>
            <a:pPr marL="354013" lvl="1"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Made up of collagen and glycoprotein</a:t>
            </a:r>
          </a:p>
          <a:p>
            <a:pPr marL="354013" lvl="1"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Thickness varies with age, being 3 µm at birth and 10-12 µm in young adult</a:t>
            </a:r>
          </a:p>
          <a:p>
            <a:pPr marL="354013" lvl="1"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Very resistant to chemical agents, trauma, infection and pathological process</a:t>
            </a:r>
          </a:p>
          <a:p>
            <a:pPr marL="354013" lvl="1"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When destroyed, it can regenerate</a:t>
            </a:r>
          </a:p>
          <a:p>
            <a:pPr marL="354013" lvl="1"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Ends at the anterior limit of the trabecular meshwork as Schwalbe’s line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Fig 1.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rcRect l="6667" t="9922" r="51250" b="53536"/>
          <a:stretch>
            <a:fillRect/>
          </a:stretch>
        </p:blipFill>
        <p:spPr>
          <a:xfrm>
            <a:off x="5076056" y="4581128"/>
            <a:ext cx="3240360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6240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73621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Endothelium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323528" y="1268760"/>
            <a:ext cx="4464496" cy="5112568"/>
          </a:xfrm>
        </p:spPr>
        <p:txBody>
          <a:bodyPr>
            <a:normAutofit fontScale="85000" lnSpcReduction="20000"/>
          </a:bodyPr>
          <a:lstStyle/>
          <a:p>
            <a:pPr marL="354013" lvl="1" algn="justLow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maintains corneal clarity by ensuring it remains in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relatively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deturgesced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state</a:t>
            </a:r>
          </a:p>
          <a:p>
            <a:pPr marL="354013" lvl="1" algn="justLow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Adjacent cells share extensive lateral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interdigitations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posses gap and tight junction along their lateral border</a:t>
            </a:r>
          </a:p>
          <a:p>
            <a:pPr marL="354013" lvl="1" algn="justLow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Attached to the descemet’s membrane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numer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ous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hemidesmosomes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354013" lvl="1" algn="justLow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High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density of Na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+, K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+-ATPase pump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site</a:t>
            </a:r>
          </a:p>
          <a:p>
            <a:pPr marL="354013" lvl="1" algn="justLow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Abundant mitochondria with high metabolic activity and energy production</a:t>
            </a:r>
          </a:p>
        </p:txBody>
      </p:sp>
      <p:pic>
        <p:nvPicPr>
          <p:cNvPr id="8" name="Content Placeholder 4" descr="Fig 7.1.jpg"/>
          <p:cNvPicPr>
            <a:picLocks noChangeAspect="1"/>
          </p:cNvPicPr>
          <p:nvPr/>
        </p:nvPicPr>
        <p:blipFill>
          <a:blip r:embed="rId2" cstate="print"/>
          <a:srcRect l="6667" t="6386" r="56527" b="64145"/>
          <a:stretch>
            <a:fillRect/>
          </a:stretch>
        </p:blipFill>
        <p:spPr>
          <a:xfrm>
            <a:off x="4903442" y="908720"/>
            <a:ext cx="3935439" cy="2628088"/>
          </a:xfrm>
          <a:prstGeom prst="rect">
            <a:avLst/>
          </a:prstGeom>
        </p:spPr>
      </p:pic>
      <p:pic>
        <p:nvPicPr>
          <p:cNvPr id="7" name="Picture 6" descr="Fig 1.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rcRect l="6667" t="9922" r="51250" b="53536"/>
          <a:stretch>
            <a:fillRect/>
          </a:stretch>
        </p:blipFill>
        <p:spPr>
          <a:xfrm>
            <a:off x="5250981" y="3789040"/>
            <a:ext cx="3587900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6711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85770" y="116632"/>
            <a:ext cx="8229600" cy="922114"/>
          </a:xfrm>
        </p:spPr>
        <p:txBody>
          <a:bodyPr/>
          <a:lstStyle/>
          <a:p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Endothelium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12568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Endothelial cell density and topography continue to change throughout life.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Cell density declined from 3000-4000 cells/mm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around 2600 cells/mm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Hexagonal cells declines from approximately 75% to approximately 60%.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central endothelial cell density decreases at an average rate of 0.6% per year in normal corneas.</a:t>
            </a:r>
          </a:p>
        </p:txBody>
      </p:sp>
    </p:spTree>
    <p:extLst>
      <p:ext uri="{BB962C8B-B14F-4D97-AF65-F5344CB8AC3E}">
        <p14:creationId xmlns:p14="http://schemas.microsoft.com/office/powerpoint/2010/main" xmlns="" val="97362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69307" y="260648"/>
            <a:ext cx="7391400" cy="998984"/>
          </a:xfrm>
        </p:spPr>
        <p:txBody>
          <a:bodyPr>
            <a:normAutofit/>
          </a:bodyPr>
          <a:lstStyle/>
          <a:p>
            <a:pPr rtl="0"/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Functions of the cornea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39552" y="1259632"/>
            <a:ext cx="8229600" cy="4525963"/>
          </a:xfrm>
        </p:spPr>
        <p:txBody>
          <a:bodyPr>
            <a:normAutofit/>
          </a:bodyPr>
          <a:lstStyle/>
          <a:p>
            <a:pPr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Act as the primary infectious and structural barrier of the eye:-</a:t>
            </a:r>
          </a:p>
          <a:p>
            <a:pPr lvl="1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Strength</a:t>
            </a:r>
          </a:p>
          <a:p>
            <a:pPr lvl="1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Defense</a:t>
            </a:r>
          </a:p>
          <a:p>
            <a:pPr lvl="2" algn="just" rtl="0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6735" y="1772816"/>
            <a:ext cx="2968625" cy="209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954"/>
          <a:stretch/>
        </p:blipFill>
        <p:spPr>
          <a:xfrm>
            <a:off x="827584" y="3713448"/>
            <a:ext cx="3168352" cy="223224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272" y="4130005"/>
            <a:ext cx="2928088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1033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6338" y="116632"/>
            <a:ext cx="8066102" cy="1143000"/>
          </a:xfrm>
        </p:spPr>
        <p:txBody>
          <a:bodyPr>
            <a:normAutofit/>
          </a:bodyPr>
          <a:lstStyle/>
          <a:p>
            <a:pPr rtl="0"/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Functions of the cornea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20335" y="1299664"/>
            <a:ext cx="8229600" cy="4525963"/>
          </a:xfrm>
        </p:spPr>
        <p:txBody>
          <a:bodyPr>
            <a:normAutofit/>
          </a:bodyPr>
          <a:lstStyle/>
          <a:p>
            <a:pPr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Refraction:</a:t>
            </a:r>
          </a:p>
          <a:p>
            <a:pPr lvl="1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Shape:</a:t>
            </a:r>
          </a:p>
          <a:p>
            <a:pPr lvl="2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Flat</a:t>
            </a:r>
          </a:p>
          <a:p>
            <a:pPr lvl="2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Steep</a:t>
            </a:r>
          </a:p>
          <a:p>
            <a:pPr lvl="2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Irregular</a:t>
            </a:r>
          </a:p>
          <a:p>
            <a:pPr lvl="2" algn="just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2" indent="0"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 rtl="0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980728"/>
            <a:ext cx="2968625" cy="209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" b="1872"/>
          <a:stretch/>
        </p:blipFill>
        <p:spPr>
          <a:xfrm>
            <a:off x="683568" y="3861048"/>
            <a:ext cx="3168352" cy="20982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053"/>
          <a:stretch/>
        </p:blipFill>
        <p:spPr>
          <a:xfrm>
            <a:off x="5786848" y="3043202"/>
            <a:ext cx="2736304" cy="3087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065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55576" y="0"/>
            <a:ext cx="7391400" cy="1143000"/>
          </a:xfrm>
        </p:spPr>
        <p:txBody>
          <a:bodyPr>
            <a:normAutofit/>
          </a:bodyPr>
          <a:lstStyle/>
          <a:p>
            <a:pPr rtl="0"/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Functions of the cornea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35163" y="1166018"/>
            <a:ext cx="8229600" cy="4525963"/>
          </a:xfrm>
        </p:spPr>
        <p:txBody>
          <a:bodyPr>
            <a:normAutofit/>
          </a:bodyPr>
          <a:lstStyle/>
          <a:p>
            <a:pPr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Refraction:</a:t>
            </a:r>
          </a:p>
          <a:p>
            <a:pPr lvl="1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Surface:</a:t>
            </a:r>
          </a:p>
          <a:p>
            <a:pPr lvl="2" algn="just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Tear film instability</a:t>
            </a:r>
          </a:p>
          <a:p>
            <a:pPr lvl="2" algn="just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Erosions</a:t>
            </a:r>
          </a:p>
          <a:p>
            <a:pPr lvl="2" algn="just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Keratitis</a:t>
            </a:r>
          </a:p>
          <a:p>
            <a:pPr lvl="2" algn="just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Epithelial defect</a:t>
            </a:r>
          </a:p>
          <a:p>
            <a:pPr lvl="1" algn="just" rtl="0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7" y="1124744"/>
            <a:ext cx="2968625" cy="209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264"/>
          <a:stretch/>
        </p:blipFill>
        <p:spPr>
          <a:xfrm>
            <a:off x="4716016" y="3731869"/>
            <a:ext cx="4176465" cy="23042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954"/>
          <a:stretch/>
        </p:blipFill>
        <p:spPr>
          <a:xfrm>
            <a:off x="827584" y="3717031"/>
            <a:ext cx="3744416" cy="2319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221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7202" y="0"/>
            <a:ext cx="7391400" cy="1143000"/>
          </a:xfrm>
        </p:spPr>
        <p:txBody>
          <a:bodyPr>
            <a:normAutofit/>
          </a:bodyPr>
          <a:lstStyle/>
          <a:p>
            <a:pPr rtl="0"/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Functions of the cornea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</p:spPr>
        <p:txBody>
          <a:bodyPr>
            <a:normAutofit/>
          </a:bodyPr>
          <a:lstStyle/>
          <a:p>
            <a:pPr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Act as the primary infectious and structural barrier of the eye</a:t>
            </a:r>
          </a:p>
          <a:p>
            <a:pPr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Refraction</a:t>
            </a:r>
          </a:p>
          <a:p>
            <a:pPr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Light transmission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2" y="3861050"/>
            <a:ext cx="2968625" cy="209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8419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001002" cy="1143000"/>
          </a:xfrm>
        </p:spPr>
        <p:txBody>
          <a:bodyPr>
            <a:normAutofit/>
          </a:bodyPr>
          <a:lstStyle/>
          <a:p>
            <a:pPr rtl="0"/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Functions of the cornea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73224" y="1171600"/>
            <a:ext cx="8229600" cy="4525963"/>
          </a:xfrm>
        </p:spPr>
        <p:txBody>
          <a:bodyPr>
            <a:normAutofit/>
          </a:bodyPr>
          <a:lstStyle/>
          <a:p>
            <a:pPr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Light transmission:</a:t>
            </a:r>
          </a:p>
          <a:p>
            <a:pPr lvl="1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Transparency:</a:t>
            </a:r>
          </a:p>
          <a:p>
            <a:pPr lvl="2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Avascular</a:t>
            </a:r>
          </a:p>
          <a:p>
            <a:pPr lvl="2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Corneal hydration</a:t>
            </a:r>
          </a:p>
          <a:p>
            <a:pPr lvl="2"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Arrangement of corneal fibers</a:t>
            </a:r>
          </a:p>
          <a:p>
            <a:pPr lvl="2" algn="just" rtl="0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50668" y="1196752"/>
            <a:ext cx="2968625" cy="209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50668" y="3933056"/>
            <a:ext cx="2851151" cy="1820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878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Avascularity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309967" cy="5373960"/>
          </a:xfrm>
        </p:spPr>
        <p:txBody>
          <a:bodyPr>
            <a:noAutofit/>
          </a:bodyPr>
          <a:lstStyle/>
          <a:p>
            <a:pPr marL="446088" lvl="1" indent="-228600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Cornea required energy to maintain its transparency and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structure.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446088" lvl="1" indent="-228600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Most actively metabolizing layer are epithelium and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endothelium.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446088" lvl="1" indent="-228600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Source of nutrients required for the corneal metabolism are:</a:t>
            </a:r>
          </a:p>
          <a:p>
            <a:pPr marL="903288" lvl="3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Oxygen: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1360488" lvl="5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Epithelium derives oxygen from the atmosphere through tear film and through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limbal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capillaries.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1360488" lvl="5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Endothelium derives oxygen from the aqueous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humor.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903288" lvl="3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Glucose: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1360488" lvl="5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Glucose is the prime energy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source.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1360488" lvl="5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80% from the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aqueous.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1360488" lvl="5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20% from limbal blood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vessels.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1360488" lvl="5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Little from the tear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film.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903288" lvl="3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Amino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acids: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1360488" lvl="5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Main supply from aqueous humor by</a:t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passive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diffusion.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789040"/>
            <a:ext cx="2733675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7960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Avascularity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309967" cy="5373960"/>
          </a:xfrm>
        </p:spPr>
        <p:txBody>
          <a:bodyPr>
            <a:noAutofit/>
          </a:bodyPr>
          <a:lstStyle/>
          <a:p>
            <a:pPr marL="446088" lvl="1" indent="-228600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Corneal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vasculrization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903288" lvl="3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Lack of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oxygen: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1360488" lvl="5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Contact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lenses.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1360488" lvl="5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Poor tear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film.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903288" lvl="3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Inflammatory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903288" lvl="3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Infectious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903288" lvl="3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Limbal stem cells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deficiency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268760"/>
            <a:ext cx="2844554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562"/>
          <a:stretch/>
        </p:blipFill>
        <p:spPr>
          <a:xfrm>
            <a:off x="5683668" y="3573016"/>
            <a:ext cx="2952328" cy="2184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2136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391400" cy="778098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Corneal hydration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124744"/>
            <a:ext cx="4608512" cy="4858469"/>
          </a:xfrm>
        </p:spPr>
        <p:txBody>
          <a:bodyPr>
            <a:noAutofit/>
          </a:bodyPr>
          <a:lstStyle/>
          <a:p>
            <a:pPr lvl="1"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Water content of normal cornea is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78%.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Water content kept constant by a balance of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factors: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lvl="2"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Factors which draw water in the cornea</a:t>
            </a:r>
          </a:p>
          <a:p>
            <a:pPr lvl="3"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Swelling pressure of the stromal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matrix.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lvl="3"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Intraocular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pressure.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lvl="2"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Factors which prevent the flow of water in the cornea or draw water our of the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cornea: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lvl="3"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Mechanical barrier action of epithelium and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endothelium.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lvl="3"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Active pumping action of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endothelium.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lvl="3"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Evaporation through corneal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epithelium.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lvl="3"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Lamellar organization of stromal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fibers.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Content Placeholder 4" descr="Fig 7.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B"/>
              </a:clrFrom>
              <a:clrTo>
                <a:srgbClr val="FDFDFB">
                  <a:alpha val="0"/>
                </a:srgbClr>
              </a:clrTo>
            </a:clrChange>
          </a:blip>
          <a:srcRect l="17500" t="15816" r="30000" b="46464"/>
          <a:stretch>
            <a:fillRect/>
          </a:stretch>
        </p:blipFill>
        <p:spPr>
          <a:xfrm>
            <a:off x="4887436" y="1124744"/>
            <a:ext cx="4038600" cy="3024335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365104"/>
            <a:ext cx="2733675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7228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91400" cy="778098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Corneal hydration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560"/>
          <a:stretch/>
        </p:blipFill>
        <p:spPr>
          <a:xfrm>
            <a:off x="6372200" y="2176414"/>
            <a:ext cx="2232248" cy="345638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567"/>
          <a:stretch/>
        </p:blipFill>
        <p:spPr>
          <a:xfrm>
            <a:off x="1835696" y="3645024"/>
            <a:ext cx="2952328" cy="1872208"/>
          </a:xfrm>
          <a:prstGeom prst="rect">
            <a:avLst/>
          </a:prstGeom>
        </p:spPr>
      </p:pic>
      <p:pic>
        <p:nvPicPr>
          <p:cNvPr id="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491760"/>
            <a:ext cx="25908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954"/>
          <a:stretch/>
        </p:blipFill>
        <p:spPr>
          <a:xfrm>
            <a:off x="395536" y="1484784"/>
            <a:ext cx="2520280" cy="176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5068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920880" cy="778098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Peculiar arrangement of stromal fibers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424936" cy="4525963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stroma differs from other collagenous structures in its transparency.</a:t>
            </a:r>
          </a:p>
          <a:p>
            <a:pPr lvl="1"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precise organization of the stromal fibers in regular lattice.</a:t>
            </a:r>
          </a:p>
          <a:p>
            <a:pPr lvl="1"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Fibrils are small in relationship to the light and do not interfere with light transmission.</a:t>
            </a:r>
          </a:p>
          <a:p>
            <a:pPr lvl="1"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Limited number of cells and crystallins component of cells allow light transfer and minimize light scatter.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537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920880" cy="778098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Peculiar arrangement of stromal fibers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501008"/>
            <a:ext cx="3384376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703"/>
          <a:stretch/>
        </p:blipFill>
        <p:spPr>
          <a:xfrm>
            <a:off x="755576" y="1196752"/>
            <a:ext cx="3888432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0320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29966" y="2890391"/>
            <a:ext cx="26840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 Thank you</a:t>
            </a:r>
          </a:p>
        </p:txBody>
      </p:sp>
    </p:spTree>
    <p:extLst>
      <p:ext uri="{BB962C8B-B14F-4D97-AF65-F5344CB8AC3E}">
        <p14:creationId xmlns:p14="http://schemas.microsoft.com/office/powerpoint/2010/main" xmlns="" val="77475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78894" y="116632"/>
            <a:ext cx="8229600" cy="850106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Anatomy of the cornea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92596" y="1268760"/>
            <a:ext cx="8229600" cy="4525963"/>
          </a:xfrm>
        </p:spPr>
        <p:txBody>
          <a:bodyPr>
            <a:normAutofit fontScale="92500"/>
          </a:bodyPr>
          <a:lstStyle/>
          <a:p>
            <a:pPr lvl="1"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Anterior surface of the cornea is elliptical with  horizontal diameter of 11.5 to 12 mm and vertical diameter of 10.5 to 11 mm.</a:t>
            </a:r>
          </a:p>
          <a:p>
            <a:pPr lvl="1"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Posterior surface of the cornea is circular with an average diameter of 11.5 mm.</a:t>
            </a:r>
          </a:p>
          <a:p>
            <a:pPr lvl="1"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is about 520 µm thick at the center and gradually increases in thickness toward the periphery 670 µm.</a:t>
            </a:r>
          </a:p>
          <a:p>
            <a:pPr lvl="1"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Shape of the cornea is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prolate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-flatter in the periphery and steeper centrally-which creates an aspheric optical system.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204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50106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Anatomy of the cornea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323528" y="1279301"/>
            <a:ext cx="4608512" cy="4525963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Human cornea consists of 5 recognized layers:</a:t>
            </a:r>
          </a:p>
          <a:p>
            <a:pPr lvl="1"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Epithelium</a:t>
            </a:r>
          </a:p>
          <a:p>
            <a:pPr lvl="1"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Bowman’s membrane</a:t>
            </a:r>
          </a:p>
          <a:p>
            <a:pPr lvl="1"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Stroma</a:t>
            </a:r>
          </a:p>
          <a:p>
            <a:pPr lvl="1"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Descemet’s membrane</a:t>
            </a:r>
          </a:p>
          <a:p>
            <a:pPr lvl="1"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Endothelium</a:t>
            </a:r>
          </a:p>
        </p:txBody>
      </p:sp>
      <p:pic>
        <p:nvPicPr>
          <p:cNvPr id="8" name="Picture 3" descr="Fig 1.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rcRect l="6667" t="9922" r="51250" b="53536"/>
          <a:stretch>
            <a:fillRect/>
          </a:stretch>
        </p:blipFill>
        <p:spPr>
          <a:xfrm>
            <a:off x="5076056" y="1484784"/>
            <a:ext cx="3744416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3584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Tear film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>
            <a:normAutofit lnSpcReduction="10000"/>
          </a:bodyPr>
          <a:lstStyle/>
          <a:p>
            <a:pPr lvl="1" algn="just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Tear film is the primary protector of the corneal surface from microbial invasion, as well as from chemical, toxic, and foreign body damage.</a:t>
            </a:r>
          </a:p>
          <a:p>
            <a:pPr lvl="1" algn="just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Tear film also supplies immunological and growth factors that are critical for epithelial health, proliferation, and repair.</a:t>
            </a:r>
          </a:p>
          <a:p>
            <a:pPr lvl="1" algn="just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Provide smooth anterior corneal surface.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805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78098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Epithelium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052736"/>
            <a:ext cx="4536504" cy="5256584"/>
          </a:xfrm>
        </p:spPr>
        <p:txBody>
          <a:bodyPr>
            <a:noAutofit/>
          </a:bodyPr>
          <a:lstStyle/>
          <a:p>
            <a:pPr marL="285750" lvl="1"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It is a stratified,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nonkeratinized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squamous layer characterized by extreme uniformity from limbus to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limbus: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800100" lvl="4" indent="-171450" algn="just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Basal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layer.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800100" lvl="4" indent="-171450" algn="just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Wing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cells.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800100" lvl="4" indent="-171450" algn="just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Superficial flattened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cells.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lvl="1"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It is about 40 to 60 µm in thickness</a:t>
            </a:r>
          </a:p>
          <a:p>
            <a:pPr marL="285750" lvl="1"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Corneal epithelial cells have an average lifespan of 7 to 10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days.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lvl="1"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Superficial corneal cells have extensive apical microvilli which increases the surface area of contact and adherence between the tear film’s mucinous layer and the cell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membrane.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Fig 1.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8333" t="9922" r="38333" b="40078"/>
          <a:stretch>
            <a:fillRect/>
          </a:stretch>
        </p:blipFill>
        <p:spPr>
          <a:xfrm>
            <a:off x="4909120" y="1916832"/>
            <a:ext cx="4055368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2762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50106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Epithelium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Biochemical composition: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Water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Protein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Lipid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Enzymes- for glycolysis, Krebs cycle 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Na+,K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+ activated ATPase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Glutathione, glycogen, and ascorbic acid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Acetylcholine and cholinesterase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Electrolytes</a:t>
            </a:r>
          </a:p>
        </p:txBody>
      </p:sp>
    </p:spTree>
    <p:extLst>
      <p:ext uri="{BB962C8B-B14F-4D97-AF65-F5344CB8AC3E}">
        <p14:creationId xmlns:p14="http://schemas.microsoft.com/office/powerpoint/2010/main" xmlns="" val="299913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55576" y="324962"/>
            <a:ext cx="7391400" cy="92211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Epithelial basement membrane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>
            <a:normAutofit/>
          </a:bodyPr>
          <a:lstStyle/>
          <a:p>
            <a:pPr lvl="1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Epithelial basement membrane, approximately 0.05 µm thick, comprises type IV collagen and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lamminin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secreted by basal cells</a:t>
            </a:r>
          </a:p>
          <a:p>
            <a:pPr lvl="1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Posteriorly, it blends indistinctly into Bowman’s membrane</a:t>
            </a:r>
          </a:p>
          <a:p>
            <a:pPr lvl="1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Anteriorly, firm adhesion are formed between it and the basal cells</a:t>
            </a:r>
          </a:p>
        </p:txBody>
      </p:sp>
      <p:pic>
        <p:nvPicPr>
          <p:cNvPr id="4" name="Picture 3" descr="Fig 1.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rcRect l="6667" t="9922" r="51250" b="53536"/>
          <a:stretch>
            <a:fillRect/>
          </a:stretch>
        </p:blipFill>
        <p:spPr>
          <a:xfrm>
            <a:off x="5076056" y="3933056"/>
            <a:ext cx="3240360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7524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Bowman’s Layer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cellular condensate of the most anterior portion of the stroma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15 µm thick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? It bends the corneal stroma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anterioly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shows considerable resistance to infection and injury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When disturbed, it will not regenerate and can form as scar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Fig 1.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rcRect l="6667" t="9922" r="51250" b="53536"/>
          <a:stretch>
            <a:fillRect/>
          </a:stretch>
        </p:blipFill>
        <p:spPr>
          <a:xfrm>
            <a:off x="5076056" y="4005064"/>
            <a:ext cx="3240360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649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E3D96EE5949B43BADD76E21BE01194" ma:contentTypeVersion="0" ma:contentTypeDescription="Create a new document." ma:contentTypeScope="" ma:versionID="0295abef0bf4485d88fe7ba155751cf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404567E-21A8-4D61-A294-81BFB8DF44BB}"/>
</file>

<file path=customXml/itemProps2.xml><?xml version="1.0" encoding="utf-8"?>
<ds:datastoreItem xmlns:ds="http://schemas.openxmlformats.org/officeDocument/2006/customXml" ds:itemID="{51D5802C-9945-45D5-A20B-03845B1E175D}"/>
</file>

<file path=customXml/itemProps3.xml><?xml version="1.0" encoding="utf-8"?>
<ds:datastoreItem xmlns:ds="http://schemas.openxmlformats.org/officeDocument/2006/customXml" ds:itemID="{BFAB645B-EDF0-4289-8D37-F16DDB9A63FB}"/>
</file>

<file path=docProps/app.xml><?xml version="1.0" encoding="utf-8"?>
<Properties xmlns="http://schemas.openxmlformats.org/officeDocument/2006/extended-properties" xmlns:vt="http://schemas.openxmlformats.org/officeDocument/2006/docPropsVTypes">
  <TotalTime>4637</TotalTime>
  <Words>1012</Words>
  <Application>Microsoft Office PowerPoint</Application>
  <PresentationFormat>On-screen Show (4:3)</PresentationFormat>
  <Paragraphs>162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نسق Office</vt:lpstr>
      <vt:lpstr>Slide 1</vt:lpstr>
      <vt:lpstr>Functions of the cornea</vt:lpstr>
      <vt:lpstr>Anatomy of the cornea</vt:lpstr>
      <vt:lpstr>Anatomy of the cornea</vt:lpstr>
      <vt:lpstr>Tear film</vt:lpstr>
      <vt:lpstr>Epithelium</vt:lpstr>
      <vt:lpstr>Epithelium</vt:lpstr>
      <vt:lpstr>Epithelial basement membrane</vt:lpstr>
      <vt:lpstr>Bowman’s Layer</vt:lpstr>
      <vt:lpstr>Stroma</vt:lpstr>
      <vt:lpstr>Stromal collagen</vt:lpstr>
      <vt:lpstr>Stroma</vt:lpstr>
      <vt:lpstr>Stromal cells</vt:lpstr>
      <vt:lpstr>Descemet’s Membrane</vt:lpstr>
      <vt:lpstr>Endothelium</vt:lpstr>
      <vt:lpstr>Endothelium</vt:lpstr>
      <vt:lpstr>Functions of the cornea</vt:lpstr>
      <vt:lpstr>Functions of the cornea</vt:lpstr>
      <vt:lpstr>Functions of the cornea</vt:lpstr>
      <vt:lpstr>Functions of the cornea</vt:lpstr>
      <vt:lpstr>Avascularity</vt:lpstr>
      <vt:lpstr>Avascularity</vt:lpstr>
      <vt:lpstr>Corneal hydration</vt:lpstr>
      <vt:lpstr>Corneal hydration</vt:lpstr>
      <vt:lpstr>Peculiar arrangement of stromal fibers</vt:lpstr>
      <vt:lpstr>Peculiar arrangement of stromal fibers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saad2011</dc:creator>
  <cp:lastModifiedBy>Safa</cp:lastModifiedBy>
  <cp:revision>98</cp:revision>
  <dcterms:created xsi:type="dcterms:W3CDTF">2012-07-02T05:16:16Z</dcterms:created>
  <dcterms:modified xsi:type="dcterms:W3CDTF">2015-12-28T08:02:27Z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0x0101009DE3D96EE5949B43BADD76E21BE01194</vt:lpwstr>
  </property>
</Properties>
</file>