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s/slide1.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comments/comment2.xml" ContentType="application/vnd.openxmlformats-officedocument.presentationml.comments+xml"/>
  <Override PartName="/ppt/comments/comment1.xml" ContentType="application/vnd.openxmlformats-officedocument.presentationml.comment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9" r:id="rId3"/>
    <p:sldId id="259" r:id="rId4"/>
    <p:sldId id="260" r:id="rId5"/>
    <p:sldId id="261" r:id="rId6"/>
    <p:sldId id="271" r:id="rId7"/>
    <p:sldId id="270" r:id="rId8"/>
    <p:sldId id="269" r:id="rId9"/>
    <p:sldId id="293" r:id="rId10"/>
    <p:sldId id="294" r:id="rId11"/>
    <p:sldId id="295" r:id="rId12"/>
    <p:sldId id="296" r:id="rId13"/>
    <p:sldId id="297" r:id="rId14"/>
    <p:sldId id="266" r:id="rId15"/>
    <p:sldId id="262" r:id="rId16"/>
    <p:sldId id="267" r:id="rId17"/>
    <p:sldId id="263" r:id="rId18"/>
    <p:sldId id="298" r:id="rId19"/>
    <p:sldId id="308" r:id="rId20"/>
    <p:sldId id="307" r:id="rId21"/>
    <p:sldId id="276" r:id="rId22"/>
    <p:sldId id="279" r:id="rId23"/>
    <p:sldId id="280" r:id="rId24"/>
    <p:sldId id="282" r:id="rId25"/>
    <p:sldId id="283" r:id="rId26"/>
    <p:sldId id="284" r:id="rId27"/>
    <p:sldId id="285"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RHS101" initials="V"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6" d="100"/>
          <a:sy n="76" d="100"/>
        </p:scale>
        <p:origin x="-1206" y="-72"/>
      </p:cViewPr>
      <p:guideLst>
        <p:guide orient="horz" pos="2160"/>
        <p:guide pos="2880"/>
      </p:guideLst>
    </p:cSldViewPr>
  </p:slideViewPr>
  <p:notesTextViewPr>
    <p:cViewPr>
      <p:scale>
        <a:sx n="1" d="1"/>
        <a:sy n="1" d="1"/>
      </p:scale>
      <p:origin x="0" y="0"/>
    </p:cViewPr>
  </p:notesTextViewPr>
  <p:sorterViewPr>
    <p:cViewPr>
      <p:scale>
        <a:sx n="100" d="100"/>
        <a:sy n="100" d="100"/>
      </p:scale>
      <p:origin x="0" y="444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10-01T08:39:12.679" idx="1">
    <p:pos x="5068" y="3030"/>
    <p:text>Abdulrahman	09/11/32
80% of the ATP will be utilized for active transport mechanism</p:text>
  </p:cm>
  <p:cm authorId="0" dt="2012-10-01T08:40:01.909" idx="2">
    <p:pos x="5074" y="3291"/>
    <p:text>Abdulrahman	09/11/32
80% of the glucose will be metabolzed through this pathway
end product is lactic acid</p:text>
  </p:cm>
  <p:cm authorId="0" dt="2012-10-01T08:40:20.405" idx="3">
    <p:pos x="4565" y="3207"/>
    <p:text>Abdulrahman	09/11/32
only 3% of the glucose will metabolized through this pathway
1 molecule produce 36 ATP
produces 20% of total ATP production
there is paucity of mitochondria and oxidative enzyme inside the lens
end produce is CO2 and H2O</p:text>
  </p:cm>
  <p:cm authorId="0" dt="2012-10-01T08:40:57.277" idx="4">
    <p:pos x="3989" y="3077"/>
    <p:text>Abdulrahman	09/11/32
it forms pentose and NADPH
</p:text>
  </p:cm>
  <p:cm authorId="0" dt="2012-10-01T08:41:13.645" idx="5">
    <p:pos x="3990" y="3427"/>
    <p:text>Abdulrahman	09/11/32
produce fructose and fructose 6 phosphate which enters glycolytic pathway</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2-10-01T09:33:15.469" idx="8">
    <p:pos x="4567" y="1344"/>
    <p:text>VRHS101	15/11/33
fish retract their lenses to focus on distant on distant objects
snakes and forgs have mechanism to move their lense forward to focus on near objects
Horses tilt their head to focus on objects
</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Tree>
    <p:extLst>
      <p:ext uri="{BB962C8B-B14F-4D97-AF65-F5344CB8AC3E}">
        <p14:creationId xmlns:p14="http://schemas.microsoft.com/office/powerpoint/2010/main" xmlns="" val="19170118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5" name="عنصر نائب للتذييل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عنصر نائب لرقم الشريحة 5"/>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2622553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5" name="عنصر نائب للتذييل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عنصر نائب لرقم الشريحة 5"/>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3036780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extLst>
      <p:ext uri="{BB962C8B-B14F-4D97-AF65-F5344CB8AC3E}">
        <p14:creationId xmlns:p14="http://schemas.microsoft.com/office/powerpoint/2010/main" xmlns="" val="30584991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5" name="عنصر نائب للتذييل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عنصر نائب لرقم الشريحة 5"/>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1868095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6" name="عنصر نائب للتذييل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عنصر نائب لرقم الشريحة 6"/>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469905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8" name="عنصر نائب للتذييل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عنصر نائب لرقم الشريحة 8"/>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3631217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4" name="عنصر نائب للتذييل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عنصر نائب لرقم الشريحة 4"/>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3435431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3" name="عنصر نائب للتذييل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عنصر نائب لرقم الشريحة 3"/>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874793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6" name="عنصر نائب للتذييل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عنصر نائب لرقم الشريحة 6"/>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2325254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a:xfrm>
            <a:off x="457200" y="6356350"/>
            <a:ext cx="2133600" cy="365125"/>
          </a:xfrm>
          <a:prstGeom prst="rect">
            <a:avLst/>
          </a:prstGeom>
        </p:spPr>
        <p:txBody>
          <a:bodyPr/>
          <a:lstStyle/>
          <a:p>
            <a:fld id="{39014FCE-A89A-4610-8A9C-0780499ABC65}" type="datetimeFigureOut">
              <a:rPr lang="en-US" smtClean="0"/>
              <a:pPr/>
              <a:t>12/28/2015</a:t>
            </a:fld>
            <a:endParaRPr lang="en-US"/>
          </a:p>
        </p:txBody>
      </p:sp>
      <p:sp>
        <p:nvSpPr>
          <p:cNvPr id="6" name="عنصر نائب للتذييل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عنصر نائب لرقم الشريحة 6"/>
          <p:cNvSpPr>
            <a:spLocks noGrp="1"/>
          </p:cNvSpPr>
          <p:nvPr>
            <p:ph type="sldNum" sz="quarter" idx="12"/>
          </p:nvPr>
        </p:nvSpPr>
        <p:spPr>
          <a:xfrm>
            <a:off x="6553200" y="6356350"/>
            <a:ext cx="2133600" cy="365125"/>
          </a:xfrm>
          <a:prstGeom prst="rect">
            <a:avLst/>
          </a:prstGeom>
        </p:spPr>
        <p:txBody>
          <a:bodyPr/>
          <a:lstStyle/>
          <a:p>
            <a:fld id="{FC4564A2-A1F9-43F6-A445-2531133927FC}" type="slidenum">
              <a:rPr lang="en-US" smtClean="0"/>
              <a:pPr/>
              <a:t>‹#›</a:t>
            </a:fld>
            <a:endParaRPr lang="en-US"/>
          </a:p>
        </p:txBody>
      </p:sp>
    </p:spTree>
    <p:extLst>
      <p:ext uri="{BB962C8B-B14F-4D97-AF65-F5344CB8AC3E}">
        <p14:creationId xmlns:p14="http://schemas.microsoft.com/office/powerpoint/2010/main" xmlns="" val="3495708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grpSp>
        <p:nvGrpSpPr>
          <p:cNvPr id="12" name="Group 11"/>
          <p:cNvGrpSpPr/>
          <p:nvPr userDrawn="1"/>
        </p:nvGrpSpPr>
        <p:grpSpPr>
          <a:xfrm>
            <a:off x="-109244" y="6193053"/>
            <a:ext cx="2275782" cy="471075"/>
            <a:chOff x="-142970" y="6169053"/>
            <a:chExt cx="2275782" cy="471075"/>
          </a:xfrm>
        </p:grpSpPr>
        <p:sp>
          <p:nvSpPr>
            <p:cNvPr id="13" name="مربع نص 24"/>
            <p:cNvSpPr txBox="1"/>
            <p:nvPr/>
          </p:nvSpPr>
          <p:spPr>
            <a:xfrm>
              <a:off x="-142970" y="6169053"/>
              <a:ext cx="2220482" cy="307777"/>
            </a:xfrm>
            <a:prstGeom prst="rect">
              <a:avLst/>
            </a:prstGeom>
            <a:noFill/>
          </p:spPr>
          <p:txBody>
            <a:bodyPr wrap="square" rtlCol="1">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rgbClr val="E7E6E6">
                      <a:lumMod val="50000"/>
                    </a:srgbClr>
                  </a:solidFill>
                  <a:effectLst/>
                  <a:uLnTx/>
                  <a:uFillTx/>
                </a:rPr>
                <a:t>College of Medicine</a:t>
              </a:r>
              <a:endParaRPr kumimoji="0" lang="ar-SA" sz="1400" b="1" i="0" u="none" strike="noStrike" kern="0" cap="none" spc="0" normalizeH="0" baseline="0" noProof="0" dirty="0" smtClean="0">
                <a:ln>
                  <a:noFill/>
                </a:ln>
                <a:solidFill>
                  <a:srgbClr val="E7E6E6">
                    <a:lumMod val="50000"/>
                  </a:srgbClr>
                </a:solidFill>
                <a:effectLst/>
                <a:uLnTx/>
                <a:uFillTx/>
              </a:endParaRPr>
            </a:p>
          </p:txBody>
        </p:sp>
        <p:sp>
          <p:nvSpPr>
            <p:cNvPr id="14" name="مربع نص 27"/>
            <p:cNvSpPr txBox="1"/>
            <p:nvPr userDrawn="1"/>
          </p:nvSpPr>
          <p:spPr>
            <a:xfrm>
              <a:off x="-87670" y="6378518"/>
              <a:ext cx="2220482" cy="261610"/>
            </a:xfrm>
            <a:prstGeom prst="rect">
              <a:avLst/>
            </a:prstGeom>
            <a:noFill/>
          </p:spPr>
          <p:txBody>
            <a:bodyPr wrap="square" rtlCol="1">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smtClean="0">
                  <a:ln>
                    <a:noFill/>
                  </a:ln>
                  <a:solidFill>
                    <a:srgbClr val="5B9BD5">
                      <a:lumMod val="75000"/>
                    </a:srgbClr>
                  </a:solidFill>
                  <a:effectLst/>
                  <a:uLnTx/>
                  <a:uFillTx/>
                </a:rPr>
                <a:t>Ophthalmology Department</a:t>
              </a:r>
              <a:endParaRPr kumimoji="0" lang="ar-SA" sz="1050" b="1" i="0" u="none" strike="noStrike" kern="0" cap="none" spc="0" normalizeH="0" baseline="0" noProof="0" dirty="0" smtClean="0">
                <a:ln>
                  <a:noFill/>
                </a:ln>
                <a:solidFill>
                  <a:srgbClr val="5B9BD5">
                    <a:lumMod val="75000"/>
                  </a:srgbClr>
                </a:solidFill>
                <a:effectLst/>
                <a:uLnTx/>
                <a:uFillTx/>
              </a:endParaRPr>
            </a:p>
          </p:txBody>
        </p:sp>
      </p:grpSp>
      <p:grpSp>
        <p:nvGrpSpPr>
          <p:cNvPr id="15" name="Group 14"/>
          <p:cNvGrpSpPr/>
          <p:nvPr userDrawn="1"/>
        </p:nvGrpSpPr>
        <p:grpSpPr>
          <a:xfrm>
            <a:off x="242628" y="6154342"/>
            <a:ext cx="8685606" cy="582960"/>
            <a:chOff x="242628" y="6154342"/>
            <a:chExt cx="8685606" cy="582960"/>
          </a:xfrm>
        </p:grpSpPr>
        <p:pic>
          <p:nvPicPr>
            <p:cNvPr id="16" name="صورة 25"/>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7475346" y="6154342"/>
              <a:ext cx="1452888" cy="582960"/>
            </a:xfrm>
            <a:prstGeom prst="rect">
              <a:avLst/>
            </a:prstGeom>
          </p:spPr>
        </p:pic>
        <p:cxnSp>
          <p:nvCxnSpPr>
            <p:cNvPr id="17" name="رابط مستقيم 26"/>
            <p:cNvCxnSpPr/>
            <p:nvPr/>
          </p:nvCxnSpPr>
          <p:spPr>
            <a:xfrm flipH="1">
              <a:off x="242628" y="6699812"/>
              <a:ext cx="7177418" cy="0"/>
            </a:xfrm>
            <a:prstGeom prst="line">
              <a:avLst/>
            </a:prstGeom>
            <a:noFill/>
            <a:ln w="38100" cap="flat" cmpd="sng" algn="ctr">
              <a:solidFill>
                <a:srgbClr val="E7E6E6">
                  <a:lumMod val="50000"/>
                </a:srgbClr>
              </a:solidFill>
              <a:prstDash val="solid"/>
              <a:miter lim="800000"/>
            </a:ln>
            <a:effectLst/>
          </p:spPr>
        </p:cxnSp>
      </p:grpSp>
      <p:cxnSp>
        <p:nvCxnSpPr>
          <p:cNvPr id="18" name="رابط مستقيم 26"/>
          <p:cNvCxnSpPr/>
          <p:nvPr userDrawn="1"/>
        </p:nvCxnSpPr>
        <p:spPr>
          <a:xfrm flipH="1">
            <a:off x="242628" y="6193053"/>
            <a:ext cx="7177418" cy="0"/>
          </a:xfrm>
          <a:prstGeom prst="line">
            <a:avLst/>
          </a:prstGeom>
          <a:noFill/>
          <a:ln w="38100" cap="flat" cmpd="sng" algn="ctr">
            <a:solidFill>
              <a:srgbClr val="E7E6E6">
                <a:lumMod val="50000"/>
              </a:srgbClr>
            </a:solidFill>
            <a:prstDash val="solid"/>
            <a:miter lim="800000"/>
          </a:ln>
          <a:effectLst/>
        </p:spPr>
      </p:cxnSp>
    </p:spTree>
    <p:extLst>
      <p:ext uri="{BB962C8B-B14F-4D97-AF65-F5344CB8AC3E}">
        <p14:creationId xmlns:p14="http://schemas.microsoft.com/office/powerpoint/2010/main" xmlns="" val="2812935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381000" y="1253679"/>
            <a:ext cx="8382000" cy="16860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600" b="1" dirty="0" smtClean="0">
                <a:latin typeface="Times New Roman" pitchFamily="18" charset="0"/>
                <a:cs typeface="Times New Roman" pitchFamily="18" charset="0"/>
              </a:rPr>
              <a:t>Physiology </a:t>
            </a:r>
            <a:r>
              <a:rPr lang="en-US" sz="6600" b="1" dirty="0">
                <a:latin typeface="Times New Roman" pitchFamily="18" charset="0"/>
                <a:cs typeface="Times New Roman" pitchFamily="18" charset="0"/>
              </a:rPr>
              <a:t>of the Lens and Accommodation</a:t>
            </a:r>
          </a:p>
        </p:txBody>
      </p:sp>
      <p:sp>
        <p:nvSpPr>
          <p:cNvPr id="12" name="Subtitle 2"/>
          <p:cNvSpPr txBox="1">
            <a:spLocks/>
          </p:cNvSpPr>
          <p:nvPr/>
        </p:nvSpPr>
        <p:spPr>
          <a:xfrm>
            <a:off x="1371600" y="3717032"/>
            <a:ext cx="6400800" cy="1118592"/>
          </a:xfrm>
          <a:prstGeom prst="rect">
            <a:avLst/>
          </a:prstGeom>
        </p:spPr>
        <p:txBody>
          <a:bodyPr vert="horz" lIns="91440" tIns="45720" rIns="91440" bIns="45720" rtlCol="0">
            <a:normAutofit fontScale="70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b="1" dirty="0" smtClean="0">
                <a:solidFill>
                  <a:schemeClr val="accent1"/>
                </a:solidFill>
                <a:latin typeface="Times New Roman" pitchFamily="18" charset="0"/>
                <a:cs typeface="Times New Roman" pitchFamily="18" charset="0"/>
              </a:rPr>
              <a:t>Basic Science Course 2015 </a:t>
            </a:r>
          </a:p>
          <a:p>
            <a:endParaRPr lang="en-US" b="1" dirty="0">
              <a:solidFill>
                <a:schemeClr val="accent1"/>
              </a:solidFill>
              <a:latin typeface="Times New Roman" pitchFamily="18" charset="0"/>
              <a:cs typeface="Times New Roman" pitchFamily="18" charset="0"/>
            </a:endParaRPr>
          </a:p>
          <a:p>
            <a:r>
              <a:rPr lang="en-US" b="1" dirty="0" err="1" smtClean="0">
                <a:solidFill>
                  <a:schemeClr val="accent1"/>
                </a:solidFill>
                <a:latin typeface="Times New Roman" pitchFamily="18" charset="0"/>
                <a:cs typeface="Times New Roman" pitchFamily="18" charset="0"/>
              </a:rPr>
              <a:t>Abdulrahman</a:t>
            </a:r>
            <a:r>
              <a:rPr lang="en-US" b="1" dirty="0" smtClean="0">
                <a:solidFill>
                  <a:schemeClr val="accent1"/>
                </a:solidFill>
                <a:latin typeface="Times New Roman" pitchFamily="18" charset="0"/>
                <a:cs typeface="Times New Roman" pitchFamily="18" charset="0"/>
              </a:rPr>
              <a:t> Al-Muammar</a:t>
            </a:r>
            <a:r>
              <a:rPr lang="en-US" b="1" smtClean="0">
                <a:solidFill>
                  <a:schemeClr val="accent1"/>
                </a:solidFill>
                <a:latin typeface="Times New Roman" pitchFamily="18" charset="0"/>
                <a:cs typeface="Times New Roman" pitchFamily="18" charset="0"/>
              </a:rPr>
              <a:t>, MBBS, </a:t>
            </a:r>
            <a:r>
              <a:rPr lang="en-US" b="1" dirty="0" smtClean="0">
                <a:solidFill>
                  <a:schemeClr val="accent1"/>
                </a:solidFill>
                <a:latin typeface="Times New Roman" pitchFamily="18" charset="0"/>
                <a:cs typeface="Times New Roman" pitchFamily="18" charset="0"/>
              </a:rPr>
              <a:t>FRCSC</a:t>
            </a:r>
            <a:endParaRPr lang="en-US" b="1" dirty="0">
              <a:solidFill>
                <a:schemeClr val="accent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6085211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62940" y="1251248"/>
            <a:ext cx="8229600" cy="4525963"/>
          </a:xfrm>
        </p:spPr>
        <p:txBody>
          <a:bodyPr>
            <a:normAutofit/>
          </a:bodyPr>
          <a:lstStyle/>
          <a:p>
            <a:pPr algn="just"/>
            <a:r>
              <a:rPr lang="en-US" sz="2400" dirty="0" smtClean="0">
                <a:latin typeface="Times New Roman" pitchFamily="18" charset="0"/>
                <a:cs typeface="Times New Roman" pitchFamily="18" charset="0"/>
              </a:rPr>
              <a:t>Refraction</a:t>
            </a:r>
          </a:p>
          <a:p>
            <a:pPr lvl="1" algn="just"/>
            <a:r>
              <a:rPr lang="en-US" sz="2000" dirty="0" smtClean="0">
                <a:latin typeface="Times New Roman" pitchFamily="18" charset="0"/>
                <a:cs typeface="Times New Roman" pitchFamily="18" charset="0"/>
              </a:rPr>
              <a:t>Shape:</a:t>
            </a:r>
          </a:p>
          <a:p>
            <a:pPr lvl="2" algn="just"/>
            <a:r>
              <a:rPr lang="en-US" sz="1600" dirty="0" smtClean="0">
                <a:latin typeface="Times New Roman" pitchFamily="18" charset="0"/>
                <a:cs typeface="Times New Roman" pitchFamily="18" charset="0"/>
              </a:rPr>
              <a:t>Lenticonus.</a:t>
            </a:r>
          </a:p>
          <a:p>
            <a:pPr lvl="2" algn="just"/>
            <a:r>
              <a:rPr lang="en-US" sz="1600" dirty="0" smtClean="0">
                <a:latin typeface="Times New Roman" pitchFamily="18" charset="0"/>
                <a:cs typeface="Times New Roman" pitchFamily="18" charset="0"/>
              </a:rPr>
              <a:t>Lentiglobus.</a:t>
            </a:r>
          </a:p>
          <a:p>
            <a:pPr lvl="2" algn="just"/>
            <a:r>
              <a:rPr lang="en-US" sz="1600" dirty="0" err="1" smtClean="0">
                <a:latin typeface="Times New Roman" pitchFamily="18" charset="0"/>
                <a:cs typeface="Times New Roman" pitchFamily="18" charset="0"/>
              </a:rPr>
              <a:t>Microspherophakia</a:t>
            </a:r>
            <a:r>
              <a:rPr lang="en-US" sz="1600" dirty="0" smtClean="0">
                <a:latin typeface="Times New Roman" pitchFamily="18" charset="0"/>
                <a:cs typeface="Times New Roman" pitchFamily="18" charset="0"/>
              </a:rPr>
              <a:t>.</a:t>
            </a:r>
          </a:p>
          <a:p>
            <a:pPr lvl="2" algn="just"/>
            <a:r>
              <a:rPr lang="en-US" sz="1600" dirty="0" err="1" smtClean="0">
                <a:latin typeface="Times New Roman" pitchFamily="18" charset="0"/>
                <a:cs typeface="Times New Roman" pitchFamily="18" charset="0"/>
              </a:rPr>
              <a:t>Coloboma</a:t>
            </a:r>
            <a:r>
              <a:rPr lang="en-US" sz="1600" dirty="0" smtClean="0">
                <a:latin typeface="Times New Roman" pitchFamily="18" charset="0"/>
                <a:cs typeface="Times New Roman" pitchFamily="18" charset="0"/>
              </a:rPr>
              <a:t>.</a:t>
            </a:r>
          </a:p>
          <a:p>
            <a:pPr lvl="1" algn="just"/>
            <a:endParaRPr lang="en-US" sz="2000" dirty="0" smtClean="0">
              <a:latin typeface="Times New Roman" pitchFamily="18" charset="0"/>
              <a:cs typeface="Times New Roman" pitchFamily="18" charset="0"/>
            </a:endParaRPr>
          </a:p>
          <a:p>
            <a:pPr marL="457200" lvl="1" indent="0" algn="just">
              <a:buNone/>
            </a:pPr>
            <a:endParaRPr lang="en-US" sz="20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3824" y="1065957"/>
            <a:ext cx="3384376" cy="24482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
          <p:cNvPicPr>
            <a:picLocks/>
          </p:cNvPicPr>
          <p:nvPr/>
        </p:nvPicPr>
        <p:blipFill>
          <a:blip r:embed="rId3" cstate="print"/>
          <a:stretch>
            <a:fillRect/>
          </a:stretch>
        </p:blipFill>
        <p:spPr>
          <a:xfrm>
            <a:off x="827584" y="3632052"/>
            <a:ext cx="3346704" cy="2273808"/>
          </a:xfrm>
          <a:prstGeom prst="rect">
            <a:avLst/>
          </a:prstGeom>
        </p:spPr>
      </p:pic>
      <p:pic>
        <p:nvPicPr>
          <p:cNvPr id="10" name="pic"/>
          <p:cNvPicPr>
            <a:picLocks/>
          </p:cNvPicPr>
          <p:nvPr/>
        </p:nvPicPr>
        <p:blipFill>
          <a:blip r:embed="rId4" cstate="print"/>
          <a:stretch>
            <a:fillRect/>
          </a:stretch>
        </p:blipFill>
        <p:spPr>
          <a:xfrm>
            <a:off x="4965154" y="3514229"/>
            <a:ext cx="3526160" cy="2520280"/>
          </a:xfrm>
          <a:prstGeom prst="rect">
            <a:avLst/>
          </a:prstGeom>
        </p:spPr>
      </p:pic>
    </p:spTree>
    <p:extLst>
      <p:ext uri="{BB962C8B-B14F-4D97-AF65-F5344CB8AC3E}">
        <p14:creationId xmlns:p14="http://schemas.microsoft.com/office/powerpoint/2010/main" xmlns="" val="22616268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166018"/>
            <a:ext cx="8229600" cy="4525963"/>
          </a:xfrm>
        </p:spPr>
        <p:txBody>
          <a:bodyPr>
            <a:normAutofit/>
          </a:bodyPr>
          <a:lstStyle/>
          <a:p>
            <a:pPr algn="just"/>
            <a:r>
              <a:rPr lang="en-US" sz="2400" dirty="0" smtClean="0">
                <a:latin typeface="Times New Roman" pitchFamily="18" charset="0"/>
                <a:cs typeface="Times New Roman" pitchFamily="18" charset="0"/>
              </a:rPr>
              <a:t>Refraction</a:t>
            </a:r>
          </a:p>
          <a:p>
            <a:pPr lvl="1" algn="just"/>
            <a:r>
              <a:rPr lang="en-US" sz="2000" dirty="0" smtClean="0">
                <a:latin typeface="Times New Roman" pitchFamily="18" charset="0"/>
                <a:cs typeface="Times New Roman" pitchFamily="18" charset="0"/>
              </a:rPr>
              <a:t>Position:</a:t>
            </a:r>
          </a:p>
          <a:p>
            <a:pPr lvl="2" algn="just"/>
            <a:r>
              <a:rPr lang="en-US" sz="1600" dirty="0" err="1" smtClean="0">
                <a:latin typeface="Times New Roman" pitchFamily="18" charset="0"/>
                <a:cs typeface="Times New Roman" pitchFamily="18" charset="0"/>
              </a:rPr>
              <a:t>Ectopia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lentis</a:t>
            </a:r>
            <a:endParaRPr lang="en-US" sz="1600" dirty="0" smtClean="0">
              <a:latin typeface="Times New Roman" pitchFamily="18" charset="0"/>
              <a:cs typeface="Times New Roman" pitchFamily="18" charset="0"/>
            </a:endParaRPr>
          </a:p>
          <a:p>
            <a:pPr lvl="2" algn="just"/>
            <a:r>
              <a:rPr lang="en-US" sz="1600" dirty="0" smtClean="0">
                <a:latin typeface="Times New Roman" pitchFamily="18" charset="0"/>
                <a:cs typeface="Times New Roman" pitchFamily="18" charset="0"/>
              </a:rPr>
              <a:t>Subluxation</a:t>
            </a:r>
          </a:p>
          <a:p>
            <a:pPr lvl="2" algn="just"/>
            <a:r>
              <a:rPr lang="en-US" sz="1600" dirty="0" smtClean="0">
                <a:latin typeface="Times New Roman" pitchFamily="18" charset="0"/>
                <a:cs typeface="Times New Roman" pitchFamily="18" charset="0"/>
              </a:rPr>
              <a:t>Dislocation</a:t>
            </a:r>
          </a:p>
          <a:p>
            <a:pPr lvl="2" algn="just"/>
            <a:r>
              <a:rPr lang="en-US" sz="1600" dirty="0" smtClean="0">
                <a:latin typeface="Times New Roman" pitchFamily="18" charset="0"/>
                <a:cs typeface="Times New Roman" pitchFamily="18" charset="0"/>
              </a:rPr>
              <a:t>Post vitrectomy / buckle</a:t>
            </a:r>
          </a:p>
          <a:p>
            <a:pPr marL="457200" lvl="1" indent="0" algn="just">
              <a:buNone/>
            </a:pPr>
            <a:endParaRPr lang="en-US" sz="20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14527" y="1484784"/>
            <a:ext cx="3810273" cy="27363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
          <p:cNvPicPr/>
          <p:nvPr/>
        </p:nvPicPr>
        <p:blipFill>
          <a:blip r:embed="rId3" cstate="print"/>
          <a:stretch>
            <a:fillRect/>
          </a:stretch>
        </p:blipFill>
        <p:spPr>
          <a:xfrm>
            <a:off x="556528" y="3573016"/>
            <a:ext cx="3943464" cy="2305561"/>
          </a:xfrm>
          <a:prstGeom prst="rect">
            <a:avLst/>
          </a:prstGeom>
        </p:spPr>
      </p:pic>
    </p:spTree>
    <p:extLst>
      <p:ext uri="{BB962C8B-B14F-4D97-AF65-F5344CB8AC3E}">
        <p14:creationId xmlns:p14="http://schemas.microsoft.com/office/powerpoint/2010/main" xmlns="" val="33315481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600200"/>
            <a:ext cx="8229600" cy="4525963"/>
          </a:xfrm>
        </p:spPr>
        <p:txBody>
          <a:bodyPr>
            <a:normAutofit/>
          </a:bodyPr>
          <a:lstStyle/>
          <a:p>
            <a:pPr algn="just"/>
            <a:r>
              <a:rPr lang="en-US" sz="2400" dirty="0" smtClean="0">
                <a:latin typeface="Times New Roman" pitchFamily="18" charset="0"/>
                <a:cs typeface="Times New Roman" pitchFamily="18" charset="0"/>
              </a:rPr>
              <a:t>Refraction</a:t>
            </a:r>
          </a:p>
          <a:p>
            <a:pPr lvl="1" algn="just"/>
            <a:r>
              <a:rPr lang="en-US" sz="2000" dirty="0" smtClean="0">
                <a:latin typeface="Times New Roman" pitchFamily="18" charset="0"/>
                <a:cs typeface="Times New Roman" pitchFamily="18" charset="0"/>
              </a:rPr>
              <a:t>Composition:</a:t>
            </a:r>
          </a:p>
          <a:p>
            <a:pPr lvl="2" algn="just"/>
            <a:r>
              <a:rPr lang="en-US" sz="1600" dirty="0" smtClean="0">
                <a:latin typeface="Times New Roman" pitchFamily="18" charset="0"/>
                <a:cs typeface="Times New Roman" pitchFamily="18" charset="0"/>
              </a:rPr>
              <a:t>Diabetes</a:t>
            </a:r>
          </a:p>
          <a:p>
            <a:pPr lvl="2" algn="just"/>
            <a:r>
              <a:rPr lang="en-US" sz="1600" dirty="0" smtClean="0">
                <a:latin typeface="Times New Roman" pitchFamily="18" charset="0"/>
                <a:cs typeface="Times New Roman" pitchFamily="18" charset="0"/>
              </a:rPr>
              <a:t>Aging</a:t>
            </a:r>
          </a:p>
          <a:p>
            <a:pPr lvl="2" algn="just"/>
            <a:endParaRPr lang="en-US" sz="1600" dirty="0" smtClean="0">
              <a:latin typeface="Times New Roman" pitchFamily="18" charset="0"/>
              <a:cs typeface="Times New Roman" pitchFamily="18" charset="0"/>
            </a:endParaRPr>
          </a:p>
          <a:p>
            <a:pPr lvl="2" algn="just"/>
            <a:endParaRPr lang="en-US" sz="1600" dirty="0" smtClean="0">
              <a:latin typeface="Times New Roman" pitchFamily="18" charset="0"/>
              <a:cs typeface="Times New Roman" pitchFamily="18" charset="0"/>
            </a:endParaRPr>
          </a:p>
          <a:p>
            <a:pPr lvl="2" algn="just"/>
            <a:endParaRPr lang="en-US" sz="800" dirty="0" smtClean="0">
              <a:latin typeface="Times New Roman" pitchFamily="18" charset="0"/>
              <a:cs typeface="Times New Roman" pitchFamily="18" charset="0"/>
            </a:endParaRPr>
          </a:p>
          <a:p>
            <a:pPr marL="457200" lvl="1" indent="0" algn="just">
              <a:buNone/>
            </a:pPr>
            <a:endParaRPr lang="en-US" sz="20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43191" y="1484784"/>
            <a:ext cx="4896544"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098912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268760"/>
            <a:ext cx="8229600" cy="4525963"/>
          </a:xfrm>
        </p:spPr>
        <p:txBody>
          <a:bodyPr>
            <a:normAutofit/>
          </a:bodyPr>
          <a:lstStyle/>
          <a:p>
            <a:pPr algn="just"/>
            <a:r>
              <a:rPr lang="en-US" sz="2400" dirty="0" smtClean="0">
                <a:latin typeface="Times New Roman" pitchFamily="18" charset="0"/>
                <a:cs typeface="Times New Roman" pitchFamily="18" charset="0"/>
              </a:rPr>
              <a:t>Light transmission:</a:t>
            </a:r>
          </a:p>
          <a:p>
            <a:pPr lvl="1" algn="just"/>
            <a:r>
              <a:rPr lang="en-US" sz="2000" dirty="0" smtClean="0">
                <a:latin typeface="Times New Roman" pitchFamily="18" charset="0"/>
                <a:cs typeface="Times New Roman" pitchFamily="18" charset="0"/>
              </a:rPr>
              <a:t>Transparency:</a:t>
            </a:r>
          </a:p>
          <a:p>
            <a:pPr lvl="3" algn="just"/>
            <a:endParaRPr lang="en-US" sz="1200" dirty="0" smtClean="0">
              <a:latin typeface="Times New Roman" pitchFamily="18" charset="0"/>
              <a:cs typeface="Times New Roman" pitchFamily="18" charset="0"/>
            </a:endParaRPr>
          </a:p>
          <a:p>
            <a:pPr marL="663575" lvl="1" indent="-263525"/>
            <a:r>
              <a:rPr lang="en-US" sz="1700" dirty="0">
                <a:latin typeface="Times New Roman" pitchFamily="18" charset="0"/>
                <a:cs typeface="Times New Roman" pitchFamily="18" charset="0"/>
              </a:rPr>
              <a:t>Factors that play significant role in maintaining clarity of the normal lens:</a:t>
            </a:r>
          </a:p>
          <a:p>
            <a:pPr lvl="2"/>
            <a:r>
              <a:rPr lang="en-US" sz="1700" dirty="0">
                <a:latin typeface="Times New Roman" pitchFamily="18" charset="0"/>
                <a:cs typeface="Times New Roman" pitchFamily="18" charset="0"/>
              </a:rPr>
              <a:t>Relative dehydration.</a:t>
            </a:r>
          </a:p>
          <a:p>
            <a:pPr lvl="2"/>
            <a:r>
              <a:rPr lang="en-US" sz="1700" dirty="0">
                <a:latin typeface="Times New Roman" pitchFamily="18" charset="0"/>
                <a:cs typeface="Times New Roman" pitchFamily="18" charset="0"/>
              </a:rPr>
              <a:t>Characteristics arrangement of lens proteins.</a:t>
            </a:r>
          </a:p>
          <a:p>
            <a:pPr lvl="3"/>
            <a:r>
              <a:rPr lang="en-US" sz="1700" dirty="0">
                <a:latin typeface="Times New Roman" pitchFamily="18" charset="0"/>
                <a:cs typeface="Times New Roman" pitchFamily="18" charset="0"/>
              </a:rPr>
              <a:t>Regular arrangement.</a:t>
            </a:r>
          </a:p>
          <a:p>
            <a:pPr lvl="3"/>
            <a:r>
              <a:rPr lang="en-US" sz="1700" dirty="0">
                <a:latin typeface="Times New Roman" pitchFamily="18" charset="0"/>
                <a:cs typeface="Times New Roman" pitchFamily="18" charset="0"/>
              </a:rPr>
              <a:t>Little cellular organelles.</a:t>
            </a:r>
          </a:p>
          <a:p>
            <a:pPr lvl="3"/>
            <a:r>
              <a:rPr lang="en-US" sz="1700" dirty="0">
                <a:latin typeface="Times New Roman" pitchFamily="18" charset="0"/>
                <a:cs typeface="Times New Roman" pitchFamily="18" charset="0"/>
              </a:rPr>
              <a:t>Little extracellular space.</a:t>
            </a:r>
          </a:p>
          <a:p>
            <a:pPr lvl="2"/>
            <a:r>
              <a:rPr lang="en-US" sz="1700" dirty="0">
                <a:latin typeface="Times New Roman" pitchFamily="18" charset="0"/>
                <a:cs typeface="Times New Roman" pitchFamily="18" charset="0"/>
              </a:rPr>
              <a:t>Thin Epithelium.</a:t>
            </a:r>
          </a:p>
          <a:p>
            <a:pPr lvl="2"/>
            <a:r>
              <a:rPr lang="en-US" sz="1700" dirty="0">
                <a:latin typeface="Times New Roman" pitchFamily="18" charset="0"/>
                <a:cs typeface="Times New Roman" pitchFamily="18" charset="0"/>
              </a:rPr>
              <a:t>Avascular.</a:t>
            </a:r>
          </a:p>
          <a:p>
            <a:pPr lvl="2"/>
            <a:r>
              <a:rPr lang="en-US" sz="1700" dirty="0">
                <a:latin typeface="Times New Roman" pitchFamily="18" charset="0"/>
                <a:cs typeface="Times New Roman" pitchFamily="18" charset="0"/>
              </a:rPr>
              <a:t>Anti-oxidants.</a:t>
            </a:r>
          </a:p>
          <a:p>
            <a:pPr lvl="2"/>
            <a:r>
              <a:rPr lang="en-US" sz="1700" dirty="0">
                <a:latin typeface="Times New Roman" pitchFamily="18" charset="0"/>
                <a:cs typeface="Times New Roman" pitchFamily="18" charset="0"/>
              </a:rPr>
              <a:t>Semipermeable character of lens capsule</a:t>
            </a:r>
            <a:endParaRPr lang="en-US" sz="1700" dirty="0" smtClean="0">
              <a:latin typeface="Times New Roman" pitchFamily="18" charset="0"/>
              <a:cs typeface="Times New Roman" pitchFamily="18" charset="0"/>
            </a:endParaRPr>
          </a:p>
          <a:p>
            <a:pPr lvl="2" algn="just"/>
            <a:endParaRPr lang="en-US" sz="1600" dirty="0" smtClean="0">
              <a:latin typeface="Times New Roman" pitchFamily="18" charset="0"/>
              <a:cs typeface="Times New Roman" pitchFamily="18" charset="0"/>
            </a:endParaRPr>
          </a:p>
          <a:p>
            <a:pPr lvl="2" algn="just"/>
            <a:endParaRPr lang="en-US" sz="800" dirty="0" smtClean="0">
              <a:latin typeface="Times New Roman" pitchFamily="18" charset="0"/>
              <a:cs typeface="Times New Roman" pitchFamily="18" charset="0"/>
            </a:endParaRPr>
          </a:p>
          <a:p>
            <a:pPr marL="457200" lvl="1" indent="0" algn="just">
              <a:buNone/>
            </a:pPr>
            <a:endParaRPr lang="en-US" sz="20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96136" y="2996952"/>
            <a:ext cx="3240360" cy="2520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750425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sz="half" idx="1"/>
          </p:nvPr>
        </p:nvSpPr>
        <p:spPr>
          <a:xfrm>
            <a:off x="179512" y="1196752"/>
            <a:ext cx="5184576" cy="5112568"/>
          </a:xfrm>
        </p:spPr>
        <p:txBody>
          <a:bodyPr>
            <a:normAutofit/>
          </a:bodyPr>
          <a:lstStyle/>
          <a:p>
            <a:pPr algn="just">
              <a:lnSpc>
                <a:spcPct val="150000"/>
              </a:lnSpc>
            </a:pPr>
            <a:r>
              <a:rPr lang="en-US" dirty="0" smtClean="0">
                <a:latin typeface="Times New Roman" pitchFamily="18" charset="0"/>
                <a:cs typeface="Times New Roman" pitchFamily="18" charset="0"/>
              </a:rPr>
              <a:t>Lens hydration</a:t>
            </a:r>
          </a:p>
          <a:p>
            <a:pPr lvl="1" algn="just">
              <a:lnSpc>
                <a:spcPct val="150000"/>
              </a:lnSpc>
            </a:pPr>
            <a:r>
              <a:rPr lang="en-US" sz="2400" dirty="0" smtClean="0">
                <a:latin typeface="Times New Roman" pitchFamily="18" charset="0"/>
                <a:cs typeface="Times New Roman" pitchFamily="18" charset="0"/>
              </a:rPr>
              <a:t>Water content of the lens is 65%.</a:t>
            </a:r>
          </a:p>
          <a:p>
            <a:pPr lvl="1" algn="just">
              <a:lnSpc>
                <a:spcPct val="150000"/>
              </a:lnSpc>
            </a:pPr>
            <a:r>
              <a:rPr lang="en-US" sz="2400" dirty="0" smtClean="0">
                <a:latin typeface="Times New Roman" pitchFamily="18" charset="0"/>
                <a:cs typeface="Times New Roman" pitchFamily="18" charset="0"/>
              </a:rPr>
              <a:t>Water diffuse outside the lens through anterior and posterior capsule.</a:t>
            </a:r>
          </a:p>
          <a:p>
            <a:pPr lvl="1" algn="just">
              <a:lnSpc>
                <a:spcPct val="150000"/>
              </a:lnSpc>
            </a:pPr>
            <a:r>
              <a:rPr lang="en-US" sz="2400" dirty="0" smtClean="0">
                <a:latin typeface="Times New Roman" pitchFamily="18" charset="0"/>
                <a:cs typeface="Times New Roman" pitchFamily="18" charset="0"/>
              </a:rPr>
              <a:t>Pump-leak mechanism at the epithelial layer.</a:t>
            </a:r>
          </a:p>
        </p:txBody>
      </p:sp>
      <p:pic>
        <p:nvPicPr>
          <p:cNvPr id="8" name="Content Placeholder 4" descr="ana physio of eye 004.tif"/>
          <p:cNvPicPr>
            <a:picLocks/>
          </p:cNvPicPr>
          <p:nvPr/>
        </p:nvPicPr>
        <p:blipFill>
          <a:blip r:embed="rId2" cstate="print">
            <a:clrChange>
              <a:clrFrom>
                <a:srgbClr val="FFD4F2"/>
              </a:clrFrom>
              <a:clrTo>
                <a:srgbClr val="FFD4F2">
                  <a:alpha val="0"/>
                </a:srgbClr>
              </a:clrTo>
            </a:clrChange>
            <a:lum/>
          </a:blip>
          <a:srcRect l="48263" t="10271" r="9784" b="63295"/>
          <a:stretch>
            <a:fillRect/>
          </a:stretch>
        </p:blipFill>
        <p:spPr>
          <a:xfrm>
            <a:off x="5950209" y="1700808"/>
            <a:ext cx="2710263" cy="2880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2996161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268760"/>
            <a:ext cx="8229600" cy="4525963"/>
          </a:xfrm>
        </p:spPr>
        <p:txBody>
          <a:bodyPr/>
          <a:lstStyle/>
          <a:p>
            <a:pPr>
              <a:lnSpc>
                <a:spcPct val="150000"/>
              </a:lnSpc>
            </a:pPr>
            <a:r>
              <a:rPr lang="en-US" dirty="0" smtClean="0">
                <a:latin typeface="Times New Roman" pitchFamily="18" charset="0"/>
                <a:cs typeface="Times New Roman" pitchFamily="18" charset="0"/>
              </a:rPr>
              <a:t>Characteristics arrangement of lens proteins</a:t>
            </a:r>
          </a:p>
          <a:p>
            <a:pPr lvl="1">
              <a:lnSpc>
                <a:spcPct val="150000"/>
              </a:lnSpc>
            </a:pPr>
            <a:r>
              <a:rPr lang="en-US" dirty="0" smtClean="0">
                <a:latin typeface="Times New Roman" pitchFamily="18" charset="0"/>
                <a:cs typeface="Times New Roman" pitchFamily="18" charset="0"/>
              </a:rPr>
              <a:t>Highly packed lens fibers.</a:t>
            </a:r>
          </a:p>
          <a:p>
            <a:pPr lvl="1">
              <a:lnSpc>
                <a:spcPct val="150000"/>
              </a:lnSpc>
            </a:pPr>
            <a:r>
              <a:rPr lang="en-US" dirty="0" smtClean="0">
                <a:latin typeface="Times New Roman" pitchFamily="18" charset="0"/>
                <a:cs typeface="Times New Roman" pitchFamily="18" charset="0"/>
              </a:rPr>
              <a:t>Zones of discontinuity are very small.</a:t>
            </a:r>
          </a:p>
          <a:p>
            <a:pPr lvl="1">
              <a:lnSpc>
                <a:spcPct val="150000"/>
              </a:lnSpc>
            </a:pPr>
            <a:r>
              <a:rPr lang="en-US" dirty="0" smtClean="0">
                <a:latin typeface="Times New Roman" pitchFamily="18" charset="0"/>
                <a:cs typeface="Times New Roman" pitchFamily="18" charset="0"/>
              </a:rPr>
              <a:t>Small diameter.</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41485841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lstStyle/>
          <a:p>
            <a:r>
              <a:rPr lang="en-US" b="1" dirty="0" smtClean="0">
                <a:latin typeface="Times New Roman" pitchFamily="18" charset="0"/>
                <a:cs typeface="Times New Roman" pitchFamily="18" charset="0"/>
              </a:rPr>
              <a:t>Lens transparency</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124744"/>
            <a:ext cx="8229600" cy="5001419"/>
          </a:xfrm>
        </p:spPr>
        <p:txBody>
          <a:bodyPr>
            <a:normAutofit fontScale="77500" lnSpcReduction="20000"/>
          </a:bodyPr>
          <a:lstStyle/>
          <a:p>
            <a:r>
              <a:rPr lang="en-US" dirty="0" smtClean="0">
                <a:latin typeface="Times New Roman" pitchFamily="18" charset="0"/>
                <a:cs typeface="Times New Roman" pitchFamily="18" charset="0"/>
              </a:rPr>
              <a:t>Lack of blood supply with maintained metabolism.</a:t>
            </a:r>
            <a:endParaRPr lang="en-US" dirty="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Lens required energy to maintain its transparency and structure</a:t>
            </a:r>
          </a:p>
          <a:p>
            <a:pPr lvl="1"/>
            <a:r>
              <a:rPr lang="en-US" dirty="0" smtClean="0">
                <a:latin typeface="Times New Roman" pitchFamily="18" charset="0"/>
                <a:cs typeface="Times New Roman" pitchFamily="18" charset="0"/>
              </a:rPr>
              <a:t>The most active layer is epithelium.</a:t>
            </a:r>
          </a:p>
          <a:p>
            <a:pPr lvl="1"/>
            <a:r>
              <a:rPr lang="en-US" dirty="0" smtClean="0">
                <a:latin typeface="Times New Roman" pitchFamily="18" charset="0"/>
                <a:cs typeface="Times New Roman" pitchFamily="18" charset="0"/>
              </a:rPr>
              <a:t>Source of nutrients required for metabolism are:</a:t>
            </a:r>
          </a:p>
          <a:p>
            <a:pPr lvl="2"/>
            <a:r>
              <a:rPr lang="en-US" dirty="0" smtClean="0">
                <a:latin typeface="Times New Roman" pitchFamily="18" charset="0"/>
                <a:cs typeface="Times New Roman" pitchFamily="18" charset="0"/>
              </a:rPr>
              <a:t>Glucose.</a:t>
            </a:r>
          </a:p>
          <a:p>
            <a:pPr lvl="3"/>
            <a:r>
              <a:rPr lang="en-US" dirty="0" smtClean="0">
                <a:latin typeface="Times New Roman" pitchFamily="18" charset="0"/>
                <a:cs typeface="Times New Roman" pitchFamily="18" charset="0"/>
              </a:rPr>
              <a:t>Main source of energy.</a:t>
            </a:r>
          </a:p>
          <a:p>
            <a:pPr lvl="3"/>
            <a:r>
              <a:rPr lang="en-US" dirty="0" smtClean="0">
                <a:latin typeface="Times New Roman" pitchFamily="18" charset="0"/>
                <a:cs typeface="Times New Roman" pitchFamily="18" charset="0"/>
              </a:rPr>
              <a:t>Energy needed for active transport of ions, amino acid, maintenance of dehydration, continuous protein and GSH synthesis.</a:t>
            </a:r>
          </a:p>
          <a:p>
            <a:pPr lvl="3"/>
            <a:r>
              <a:rPr lang="en-US" dirty="0" smtClean="0">
                <a:latin typeface="Times New Roman" pitchFamily="18" charset="0"/>
                <a:cs typeface="Times New Roman" pitchFamily="18" charset="0"/>
              </a:rPr>
              <a:t>Glucose from aqueous and vitreous diffuses into the lens and rapidly metabolized through four main pathways:</a:t>
            </a:r>
          </a:p>
          <a:p>
            <a:pPr lvl="4"/>
            <a:r>
              <a:rPr lang="en-US" dirty="0" smtClean="0">
                <a:latin typeface="Times New Roman" pitchFamily="18" charset="0"/>
                <a:cs typeface="Times New Roman" pitchFamily="18" charset="0"/>
              </a:rPr>
              <a:t>Anaerobic glycolysis.</a:t>
            </a:r>
          </a:p>
          <a:p>
            <a:pPr lvl="4"/>
            <a:r>
              <a:rPr lang="en-US" dirty="0" smtClean="0">
                <a:latin typeface="Times New Roman" pitchFamily="18" charset="0"/>
                <a:cs typeface="Times New Roman" pitchFamily="18" charset="0"/>
              </a:rPr>
              <a:t>Krebs (Oxidative) cycle.</a:t>
            </a:r>
          </a:p>
          <a:p>
            <a:pPr lvl="4"/>
            <a:r>
              <a:rPr lang="en-US" dirty="0" smtClean="0">
                <a:latin typeface="Times New Roman" pitchFamily="18" charset="0"/>
                <a:cs typeface="Times New Roman" pitchFamily="18" charset="0"/>
              </a:rPr>
              <a:t>Hexose monophosphate shunt.</a:t>
            </a:r>
          </a:p>
          <a:p>
            <a:pPr lvl="4"/>
            <a:r>
              <a:rPr lang="en-US" dirty="0" smtClean="0">
                <a:latin typeface="Times New Roman" pitchFamily="18" charset="0"/>
                <a:cs typeface="Times New Roman" pitchFamily="18" charset="0"/>
              </a:rPr>
              <a:t>Sorbitol pathway.</a:t>
            </a:r>
          </a:p>
          <a:p>
            <a:pPr lvl="2"/>
            <a:r>
              <a:rPr lang="en-US" dirty="0" smtClean="0">
                <a:latin typeface="Times New Roman" pitchFamily="18" charset="0"/>
                <a:cs typeface="Times New Roman" pitchFamily="18" charset="0"/>
              </a:rPr>
              <a:t>Oxygen:</a:t>
            </a:r>
          </a:p>
          <a:p>
            <a:pPr lvl="3"/>
            <a:r>
              <a:rPr lang="en-US" dirty="0" smtClean="0">
                <a:latin typeface="Times New Roman" pitchFamily="18" charset="0"/>
                <a:cs typeface="Times New Roman" pitchFamily="18" charset="0"/>
              </a:rPr>
              <a:t>Aqueous and vitreous.</a:t>
            </a:r>
          </a:p>
          <a:p>
            <a:pPr lvl="2"/>
            <a:r>
              <a:rPr lang="en-US" dirty="0" smtClean="0">
                <a:latin typeface="Times New Roman" pitchFamily="18" charset="0"/>
                <a:cs typeface="Times New Roman" pitchFamily="18" charset="0"/>
              </a:rPr>
              <a:t>Amino acids:</a:t>
            </a:r>
          </a:p>
          <a:p>
            <a:pPr lvl="3"/>
            <a:r>
              <a:rPr lang="en-US" dirty="0" smtClean="0">
                <a:latin typeface="Times New Roman" pitchFamily="18" charset="0"/>
                <a:cs typeface="Times New Roman" pitchFamily="18" charset="0"/>
              </a:rPr>
              <a:t>Aqueous and vitreous.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986428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268760"/>
            <a:ext cx="8229600" cy="4857403"/>
          </a:xfrm>
        </p:spPr>
        <p:txBody>
          <a:bodyPr/>
          <a:lstStyle/>
          <a:p>
            <a:pPr>
              <a:lnSpc>
                <a:spcPct val="150000"/>
              </a:lnSpc>
            </a:pPr>
            <a:r>
              <a:rPr lang="en-US" dirty="0" smtClean="0">
                <a:latin typeface="Times New Roman" pitchFamily="18" charset="0"/>
                <a:cs typeface="Times New Roman" pitchFamily="18" charset="0"/>
              </a:rPr>
              <a:t>Antioxidants:</a:t>
            </a:r>
          </a:p>
          <a:p>
            <a:pPr lvl="1">
              <a:lnSpc>
                <a:spcPct val="150000"/>
              </a:lnSpc>
            </a:pPr>
            <a:r>
              <a:rPr lang="en-US" dirty="0" smtClean="0">
                <a:latin typeface="Times New Roman" pitchFamily="18" charset="0"/>
                <a:cs typeface="Times New Roman" pitchFamily="18" charset="0"/>
              </a:rPr>
              <a:t>Glutathione peroxidase.</a:t>
            </a:r>
          </a:p>
          <a:p>
            <a:pPr lvl="1">
              <a:lnSpc>
                <a:spcPct val="150000"/>
              </a:lnSpc>
            </a:pPr>
            <a:r>
              <a:rPr lang="en-US" dirty="0" smtClean="0">
                <a:latin typeface="Times New Roman" pitchFamily="18" charset="0"/>
                <a:cs typeface="Times New Roman" pitchFamily="18" charset="0"/>
              </a:rPr>
              <a:t>Catalase.</a:t>
            </a:r>
          </a:p>
          <a:p>
            <a:pPr lvl="1">
              <a:lnSpc>
                <a:spcPct val="150000"/>
              </a:lnSpc>
            </a:pPr>
            <a:r>
              <a:rPr lang="en-US" dirty="0" smtClean="0">
                <a:latin typeface="Times New Roman" pitchFamily="18" charset="0"/>
                <a:cs typeface="Times New Roman" pitchFamily="18" charset="0"/>
              </a:rPr>
              <a:t>Superoxide dismutase.</a:t>
            </a:r>
          </a:p>
          <a:p>
            <a:pPr lvl="1">
              <a:lnSpc>
                <a:spcPct val="150000"/>
              </a:lnSpc>
            </a:pPr>
            <a:r>
              <a:rPr lang="en-US" dirty="0" smtClean="0">
                <a:latin typeface="Times New Roman" pitchFamily="18" charset="0"/>
                <a:cs typeface="Times New Roman" pitchFamily="18" charset="0"/>
              </a:rPr>
              <a:t>Ascorbic acid.</a:t>
            </a:r>
          </a:p>
        </p:txBody>
      </p:sp>
    </p:spTree>
    <p:extLst>
      <p:ext uri="{BB962C8B-B14F-4D97-AF65-F5344CB8AC3E}">
        <p14:creationId xmlns:p14="http://schemas.microsoft.com/office/powerpoint/2010/main" xmlns="" val="7122892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61784" y="1135322"/>
            <a:ext cx="8229600" cy="4830763"/>
          </a:xfrm>
        </p:spPr>
        <p:txBody>
          <a:bodyPr>
            <a:normAutofit/>
          </a:bodyPr>
          <a:lstStyle/>
          <a:p>
            <a:pPr lvl="1"/>
            <a:r>
              <a:rPr lang="en-US" dirty="0" smtClean="0">
                <a:latin typeface="Times New Roman" pitchFamily="18" charset="0"/>
                <a:cs typeface="Times New Roman" pitchFamily="18" charset="0"/>
              </a:rPr>
              <a:t>Lens hydration:</a:t>
            </a:r>
          </a:p>
          <a:p>
            <a:pPr lvl="2"/>
            <a:r>
              <a:rPr lang="en-US" dirty="0" smtClean="0">
                <a:latin typeface="Times New Roman" pitchFamily="18" charset="0"/>
                <a:cs typeface="Times New Roman" pitchFamily="18" charset="0"/>
              </a:rPr>
              <a:t>Lens metabolism:</a:t>
            </a:r>
          </a:p>
          <a:p>
            <a:pPr lvl="3"/>
            <a:r>
              <a:rPr lang="en-US" dirty="0" smtClean="0">
                <a:latin typeface="Times New Roman" pitchFamily="18" charset="0"/>
                <a:cs typeface="Times New Roman" pitchFamily="18" charset="0"/>
              </a:rPr>
              <a:t>Glucose.</a:t>
            </a:r>
          </a:p>
          <a:p>
            <a:pPr lvl="3"/>
            <a:r>
              <a:rPr lang="en-US" dirty="0" smtClean="0">
                <a:latin typeface="Times New Roman" pitchFamily="18" charset="0"/>
                <a:cs typeface="Times New Roman" pitchFamily="18" charset="0"/>
              </a:rPr>
              <a:t>Oxygen.</a:t>
            </a:r>
          </a:p>
          <a:p>
            <a:pPr lvl="2"/>
            <a:r>
              <a:rPr lang="en-US" dirty="0" smtClean="0">
                <a:latin typeface="Times New Roman" pitchFamily="18" charset="0"/>
                <a:cs typeface="Times New Roman" pitchFamily="18" charset="0"/>
              </a:rPr>
              <a:t>Capsule integrity.</a:t>
            </a:r>
          </a:p>
          <a:p>
            <a:pPr lvl="3"/>
            <a:r>
              <a:rPr lang="en-US" dirty="0" smtClean="0">
                <a:latin typeface="Times New Roman" pitchFamily="18" charset="0"/>
                <a:cs typeface="Times New Roman" pitchFamily="18" charset="0"/>
              </a:rPr>
              <a:t>Trauma.</a:t>
            </a:r>
          </a:p>
          <a:p>
            <a:pPr marL="457200" lvl="1" indent="0">
              <a:buNone/>
            </a:pPr>
            <a:endParaRPr lang="en-US" dirty="0" smtClean="0">
              <a:latin typeface="Times New Roman" pitchFamily="18" charset="0"/>
              <a:cs typeface="Times New Roman" pitchFamily="18" charset="0"/>
            </a:endParaRPr>
          </a:p>
          <a:p>
            <a:pPr lvl="2"/>
            <a:endParaRPr lang="en-US" dirty="0">
              <a:latin typeface="Times New Roman" pitchFamily="18" charset="0"/>
              <a:cs typeface="Times New Roman" pitchFamily="18" charset="0"/>
            </a:endParaRPr>
          </a:p>
          <a:p>
            <a:pPr lvl="1"/>
            <a:endParaRPr lang="en-US" dirty="0">
              <a:latin typeface="Times New Roman" pitchFamily="18" charset="0"/>
              <a:cs typeface="Times New Roman" pitchFamily="18" charset="0"/>
            </a:endParaRPr>
          </a:p>
        </p:txBody>
      </p:sp>
      <p:pic>
        <p:nvPicPr>
          <p:cNvPr id="4" name="pic"/>
          <p:cNvPicPr>
            <a:picLocks/>
          </p:cNvPicPr>
          <p:nvPr/>
        </p:nvPicPr>
        <p:blipFill rotWithShape="1">
          <a:blip r:embed="rId2" cstate="print"/>
          <a:srcRect b="62848"/>
          <a:stretch/>
        </p:blipFill>
        <p:spPr>
          <a:xfrm>
            <a:off x="1331640" y="4005064"/>
            <a:ext cx="4038600" cy="1902132"/>
          </a:xfrm>
          <a:prstGeom prst="rect">
            <a:avLst/>
          </a:prstGeom>
        </p:spPr>
      </p:pic>
      <p:pic>
        <p:nvPicPr>
          <p:cNvPr id="7" name="Content Placeholder 4" descr="ana physio of eye 004.tif"/>
          <p:cNvPicPr>
            <a:picLocks/>
          </p:cNvPicPr>
          <p:nvPr/>
        </p:nvPicPr>
        <p:blipFill>
          <a:blip r:embed="rId3" cstate="print">
            <a:clrChange>
              <a:clrFrom>
                <a:srgbClr val="FFD4F2"/>
              </a:clrFrom>
              <a:clrTo>
                <a:srgbClr val="FFD4F2">
                  <a:alpha val="0"/>
                </a:srgbClr>
              </a:clrTo>
            </a:clrChange>
            <a:lum/>
          </a:blip>
          <a:srcRect l="48263" t="10271" r="9784" b="63295"/>
          <a:stretch>
            <a:fillRect/>
          </a:stretch>
        </p:blipFill>
        <p:spPr>
          <a:xfrm>
            <a:off x="5950209" y="1196752"/>
            <a:ext cx="2710263" cy="2880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12341675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61784" y="1135322"/>
            <a:ext cx="8229600" cy="4830763"/>
          </a:xfrm>
        </p:spPr>
        <p:txBody>
          <a:bodyPr>
            <a:normAutofit/>
          </a:bodyPr>
          <a:lstStyle/>
          <a:p>
            <a:pPr lvl="1"/>
            <a:r>
              <a:rPr lang="en-US" dirty="0" smtClean="0">
                <a:latin typeface="Times New Roman" pitchFamily="18" charset="0"/>
                <a:cs typeface="Times New Roman" pitchFamily="18" charset="0"/>
              </a:rPr>
              <a:t>Characteristics </a:t>
            </a:r>
            <a:r>
              <a:rPr lang="en-US" dirty="0">
                <a:latin typeface="Times New Roman" pitchFamily="18" charset="0"/>
                <a:cs typeface="Times New Roman" pitchFamily="18" charset="0"/>
              </a:rPr>
              <a:t>arrangement of lens </a:t>
            </a:r>
            <a:r>
              <a:rPr lang="en-US" dirty="0" smtClean="0">
                <a:latin typeface="Times New Roman" pitchFamily="18" charset="0"/>
                <a:cs typeface="Times New Roman" pitchFamily="18" charset="0"/>
              </a:rPr>
              <a:t>proteins:</a:t>
            </a:r>
            <a:endParaRPr lang="en-US" dirty="0">
              <a:latin typeface="Times New Roman" pitchFamily="18" charset="0"/>
              <a:cs typeface="Times New Roman" pitchFamily="18" charset="0"/>
            </a:endParaRPr>
          </a:p>
          <a:p>
            <a:pPr lvl="2"/>
            <a:r>
              <a:rPr lang="en-US" dirty="0" smtClean="0">
                <a:latin typeface="Times New Roman" pitchFamily="18" charset="0"/>
                <a:cs typeface="Times New Roman" pitchFamily="18" charset="0"/>
              </a:rPr>
              <a:t>Electrical injury</a:t>
            </a:r>
          </a:p>
          <a:p>
            <a:pPr lvl="2"/>
            <a:r>
              <a:rPr lang="en-US" dirty="0" smtClean="0">
                <a:latin typeface="Times New Roman" pitchFamily="18" charset="0"/>
                <a:cs typeface="Times New Roman" pitchFamily="18" charset="0"/>
              </a:rPr>
              <a:t>Radiation</a:t>
            </a:r>
          </a:p>
          <a:p>
            <a:pPr lvl="1"/>
            <a:r>
              <a:rPr lang="en-US" dirty="0" smtClean="0">
                <a:latin typeface="Times New Roman" pitchFamily="18" charset="0"/>
                <a:cs typeface="Times New Roman" pitchFamily="18" charset="0"/>
              </a:rPr>
              <a:t>Epithelium:</a:t>
            </a:r>
          </a:p>
          <a:p>
            <a:pPr lvl="2"/>
            <a:r>
              <a:rPr lang="en-US" dirty="0" smtClean="0">
                <a:latin typeface="Times New Roman" pitchFamily="18" charset="0"/>
                <a:cs typeface="Times New Roman" pitchFamily="18" charset="0"/>
              </a:rPr>
              <a:t>Steroid</a:t>
            </a:r>
          </a:p>
          <a:p>
            <a:pPr lvl="2"/>
            <a:r>
              <a:rPr lang="en-US" dirty="0" smtClean="0">
                <a:latin typeface="Times New Roman" pitchFamily="18" charset="0"/>
                <a:cs typeface="Times New Roman" pitchFamily="18" charset="0"/>
              </a:rPr>
              <a:t>Inflammation</a:t>
            </a:r>
          </a:p>
          <a:p>
            <a:pPr marL="457200" lvl="1" indent="0">
              <a:buNone/>
            </a:pPr>
            <a:endParaRPr lang="en-US" dirty="0" smtClean="0">
              <a:latin typeface="Times New Roman" pitchFamily="18" charset="0"/>
              <a:cs typeface="Times New Roman" pitchFamily="18" charset="0"/>
            </a:endParaRPr>
          </a:p>
          <a:p>
            <a:pPr lvl="2"/>
            <a:endParaRPr lang="en-US" dirty="0">
              <a:latin typeface="Times New Roman" pitchFamily="18" charset="0"/>
              <a:cs typeface="Times New Roman" pitchFamily="18" charset="0"/>
            </a:endParaRPr>
          </a:p>
          <a:p>
            <a:pPr lvl="1"/>
            <a:endParaRPr lang="en-US" dirty="0">
              <a:latin typeface="Times New Roman" pitchFamily="18" charset="0"/>
              <a:cs typeface="Times New Roman" pitchFamily="18" charset="0"/>
            </a:endParaRPr>
          </a:p>
        </p:txBody>
      </p:sp>
      <p:pic>
        <p:nvPicPr>
          <p:cNvPr id="4" name="pic"/>
          <p:cNvPicPr>
            <a:picLocks/>
          </p:cNvPicPr>
          <p:nvPr/>
        </p:nvPicPr>
        <p:blipFill>
          <a:blip r:embed="rId2" cstate="print"/>
          <a:stretch>
            <a:fillRect/>
          </a:stretch>
        </p:blipFill>
        <p:spPr>
          <a:xfrm>
            <a:off x="5724128" y="1772816"/>
            <a:ext cx="2389632" cy="2353056"/>
          </a:xfrm>
          <a:prstGeom prst="rect">
            <a:avLst/>
          </a:prstGeom>
        </p:spPr>
      </p:pic>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61174"/>
          <a:stretch/>
        </p:blipFill>
        <p:spPr bwMode="auto">
          <a:xfrm>
            <a:off x="4139952" y="4293096"/>
            <a:ext cx="4792236" cy="16217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2191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Functions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9502" y="1224463"/>
            <a:ext cx="8229600" cy="4525963"/>
          </a:xfrm>
        </p:spPr>
        <p:txBody>
          <a:bodyPr>
            <a:normAutofit/>
          </a:bodyPr>
          <a:lstStyle/>
          <a:p>
            <a:r>
              <a:rPr lang="en-US" sz="2400" dirty="0" smtClean="0">
                <a:latin typeface="Times New Roman" pitchFamily="18" charset="0"/>
                <a:cs typeface="Times New Roman" pitchFamily="18" charset="0"/>
              </a:rPr>
              <a:t>Refraction</a:t>
            </a:r>
          </a:p>
          <a:p>
            <a:r>
              <a:rPr lang="en-US" sz="2400" dirty="0" smtClean="0">
                <a:latin typeface="Times New Roman" pitchFamily="18" charset="0"/>
                <a:cs typeface="Times New Roman" pitchFamily="18" charset="0"/>
              </a:rPr>
              <a:t>Light transmission</a:t>
            </a:r>
          </a:p>
          <a:p>
            <a:r>
              <a:rPr lang="en-US" sz="2400" dirty="0" smtClean="0">
                <a:latin typeface="Times New Roman" pitchFamily="18" charset="0"/>
                <a:cs typeface="Times New Roman" pitchFamily="18" charset="0"/>
              </a:rPr>
              <a:t>Accommodation</a:t>
            </a:r>
          </a:p>
          <a:p>
            <a:r>
              <a:rPr lang="en-US" sz="2400" dirty="0" smtClean="0">
                <a:latin typeface="Times New Roman" pitchFamily="18" charset="0"/>
                <a:cs typeface="Times New Roman" pitchFamily="18" charset="0"/>
              </a:rPr>
              <a:t>Organizer of the anterior</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segment</a:t>
            </a: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95936" y="1196752"/>
            <a:ext cx="4896544"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859957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a:bodyPr>
          <a:lstStyle/>
          <a:p>
            <a:r>
              <a:rPr lang="en-US" sz="4000" b="1" dirty="0" smtClean="0">
                <a:latin typeface="Times New Roman" pitchFamily="18" charset="0"/>
                <a:cs typeface="Times New Roman" pitchFamily="18" charset="0"/>
              </a:rPr>
              <a:t>Lens transparency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61784" y="1135322"/>
            <a:ext cx="8229600" cy="4830763"/>
          </a:xfrm>
        </p:spPr>
        <p:txBody>
          <a:bodyPr>
            <a:normAutofit/>
          </a:bodyPr>
          <a:lstStyle/>
          <a:p>
            <a:pPr lvl="1"/>
            <a:r>
              <a:rPr lang="en-US" sz="2000" dirty="0" smtClean="0">
                <a:latin typeface="Times New Roman" pitchFamily="18" charset="0"/>
                <a:cs typeface="Times New Roman" pitchFamily="18" charset="0"/>
              </a:rPr>
              <a:t>Anti-oxidants:</a:t>
            </a:r>
          </a:p>
          <a:p>
            <a:pPr lvl="2"/>
            <a:r>
              <a:rPr lang="en-US" sz="2000" dirty="0" smtClean="0">
                <a:latin typeface="Times New Roman" pitchFamily="18" charset="0"/>
                <a:cs typeface="Times New Roman" pitchFamily="18" charset="0"/>
              </a:rPr>
              <a:t>Age</a:t>
            </a:r>
          </a:p>
          <a:p>
            <a:pPr lvl="2"/>
            <a:r>
              <a:rPr lang="en-US" sz="2000" dirty="0" smtClean="0">
                <a:latin typeface="Times New Roman" pitchFamily="18" charset="0"/>
                <a:cs typeface="Times New Roman" pitchFamily="18" charset="0"/>
              </a:rPr>
              <a:t>Myopia</a:t>
            </a:r>
          </a:p>
          <a:p>
            <a:pPr lvl="2"/>
            <a:r>
              <a:rPr lang="en-US" sz="2000" dirty="0" err="1" smtClean="0">
                <a:latin typeface="Times New Roman" pitchFamily="18" charset="0"/>
                <a:cs typeface="Times New Roman" pitchFamily="18" charset="0"/>
              </a:rPr>
              <a:t>Vitrectomy</a:t>
            </a:r>
            <a:endParaRPr lang="en-US" sz="2000" dirty="0" smtClean="0">
              <a:latin typeface="Times New Roman" pitchFamily="18" charset="0"/>
              <a:cs typeface="Times New Roman" pitchFamily="18" charset="0"/>
            </a:endParaRPr>
          </a:p>
          <a:p>
            <a:pPr lvl="1"/>
            <a:r>
              <a:rPr lang="en-US" sz="2000" dirty="0" smtClean="0">
                <a:latin typeface="Times New Roman" pitchFamily="18" charset="0"/>
                <a:cs typeface="Times New Roman" pitchFamily="18" charset="0"/>
              </a:rPr>
              <a:t>Semipermeable character of lens capsule:</a:t>
            </a:r>
          </a:p>
          <a:p>
            <a:pPr lvl="2"/>
            <a:r>
              <a:rPr lang="en-US" sz="2000" dirty="0" smtClean="0">
                <a:latin typeface="Times New Roman" pitchFamily="18" charset="0"/>
                <a:cs typeface="Times New Roman" pitchFamily="18" charset="0"/>
              </a:rPr>
              <a:t>Trauma</a:t>
            </a:r>
          </a:p>
          <a:p>
            <a:pPr lvl="2"/>
            <a:r>
              <a:rPr lang="en-US" sz="2000" dirty="0" err="1" smtClean="0">
                <a:latin typeface="Times New Roman" pitchFamily="18" charset="0"/>
                <a:cs typeface="Times New Roman" pitchFamily="18" charset="0"/>
              </a:rPr>
              <a:t>Deposites</a:t>
            </a:r>
            <a:endParaRPr lang="en-US" sz="2000" dirty="0" smtClean="0">
              <a:latin typeface="Times New Roman" pitchFamily="18" charset="0"/>
              <a:cs typeface="Times New Roman" pitchFamily="18" charset="0"/>
            </a:endParaRPr>
          </a:p>
          <a:p>
            <a:pPr lvl="2"/>
            <a:endParaRPr lang="en-US" dirty="0">
              <a:latin typeface="Times New Roman" pitchFamily="18" charset="0"/>
              <a:cs typeface="Times New Roman" pitchFamily="18" charset="0"/>
            </a:endParaRPr>
          </a:p>
          <a:p>
            <a:pPr lvl="1"/>
            <a:endParaRPr lang="en-US" dirty="0">
              <a:latin typeface="Times New Roman" pitchFamily="18" charset="0"/>
              <a:cs typeface="Times New Roman" pitchFamily="18" charset="0"/>
            </a:endParaRPr>
          </a:p>
        </p:txBody>
      </p:sp>
      <p:pic>
        <p:nvPicPr>
          <p:cNvPr id="4" name="pic"/>
          <p:cNvPicPr>
            <a:picLocks/>
          </p:cNvPicPr>
          <p:nvPr/>
        </p:nvPicPr>
        <p:blipFill rotWithShape="1">
          <a:blip r:embed="rId2" cstate="print"/>
          <a:srcRect b="52395"/>
          <a:stretch/>
        </p:blipFill>
        <p:spPr>
          <a:xfrm>
            <a:off x="4932040" y="3861048"/>
            <a:ext cx="4038600" cy="2088232"/>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xmlns="" val="0"/>
              </a:ext>
            </a:extLst>
          </a:blip>
          <a:srcRect b="1915"/>
          <a:stretch/>
        </p:blipFill>
        <p:spPr>
          <a:xfrm>
            <a:off x="1403648" y="3969060"/>
            <a:ext cx="2808312" cy="1872208"/>
          </a:xfrm>
          <a:prstGeom prst="rect">
            <a:avLst/>
          </a:prstGeom>
        </p:spPr>
      </p:pic>
    </p:spTree>
    <p:extLst>
      <p:ext uri="{BB962C8B-B14F-4D97-AF65-F5344CB8AC3E}">
        <p14:creationId xmlns:p14="http://schemas.microsoft.com/office/powerpoint/2010/main" xmlns="" val="1223599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normAutofit/>
          </a:bodyPr>
          <a:lstStyle/>
          <a:p>
            <a:r>
              <a:rPr lang="en-US" sz="4000" b="1" dirty="0" smtClean="0">
                <a:latin typeface="Times New Roman" pitchFamily="18" charset="0"/>
                <a:cs typeface="Times New Roman" pitchFamily="18" charset="0"/>
              </a:rPr>
              <a:t>Accommodation</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268760"/>
            <a:ext cx="8229600" cy="4525963"/>
          </a:xfrm>
        </p:spPr>
        <p:txBody>
          <a:bodyPr>
            <a:normAutofit fontScale="85000" lnSpcReduction="10000"/>
          </a:bodyPr>
          <a:lstStyle/>
          <a:p>
            <a:pPr>
              <a:lnSpc>
                <a:spcPct val="150000"/>
              </a:lnSpc>
            </a:pPr>
            <a:r>
              <a:rPr lang="en-US" dirty="0" smtClean="0">
                <a:latin typeface="Times New Roman" pitchFamily="18" charset="0"/>
                <a:cs typeface="Times New Roman" pitchFamily="18" charset="0"/>
              </a:rPr>
              <a:t>Process by which one can focus the objects at different distances to have clear vision.</a:t>
            </a:r>
          </a:p>
          <a:p>
            <a:pPr>
              <a:lnSpc>
                <a:spcPct val="150000"/>
              </a:lnSpc>
            </a:pPr>
            <a:r>
              <a:rPr lang="en-US" dirty="0" smtClean="0">
                <a:latin typeface="Times New Roman" pitchFamily="18" charset="0"/>
                <a:cs typeface="Times New Roman" pitchFamily="18" charset="0"/>
              </a:rPr>
              <a:t>In human process of accommodation is achieved by:</a:t>
            </a:r>
          </a:p>
          <a:p>
            <a:pPr lvl="1">
              <a:lnSpc>
                <a:spcPct val="150000"/>
              </a:lnSpc>
            </a:pPr>
            <a:r>
              <a:rPr lang="en-US" dirty="0" smtClean="0">
                <a:latin typeface="Times New Roman" pitchFamily="18" charset="0"/>
                <a:cs typeface="Times New Roman" pitchFamily="18" charset="0"/>
              </a:rPr>
              <a:t>Change in the shape of the lens.</a:t>
            </a:r>
          </a:p>
          <a:p>
            <a:pPr lvl="1">
              <a:lnSpc>
                <a:spcPct val="150000"/>
              </a:lnSpc>
            </a:pPr>
            <a:r>
              <a:rPr lang="en-US" dirty="0" smtClean="0">
                <a:latin typeface="Times New Roman" pitchFamily="18" charset="0"/>
                <a:cs typeface="Times New Roman" pitchFamily="18" charset="0"/>
              </a:rPr>
              <a:t>Contraction of the pupil.</a:t>
            </a:r>
          </a:p>
          <a:p>
            <a:pPr lvl="1">
              <a:lnSpc>
                <a:spcPct val="150000"/>
              </a:lnSpc>
            </a:pPr>
            <a:r>
              <a:rPr lang="en-US" dirty="0" smtClean="0">
                <a:latin typeface="Times New Roman" pitchFamily="18" charset="0"/>
                <a:cs typeface="Times New Roman" pitchFamily="18" charset="0"/>
              </a:rPr>
              <a:t>Convergence.</a:t>
            </a:r>
            <a:endParaRPr lang="en-US" dirty="0">
              <a:latin typeface="Times New Roman" pitchFamily="18" charset="0"/>
              <a:cs typeface="Times New Roman" pitchFamily="18" charset="0"/>
            </a:endParaRPr>
          </a:p>
          <a:p>
            <a:pPr>
              <a:lnSpc>
                <a:spcPct val="150000"/>
              </a:lnSpc>
            </a:pPr>
            <a:r>
              <a:rPr lang="en-US" dirty="0" smtClean="0">
                <a:latin typeface="Times New Roman" pitchFamily="18" charset="0"/>
                <a:cs typeface="Times New Roman" pitchFamily="18" charset="0"/>
              </a:rPr>
              <a:t>Mediated by parasympathetic fibers.</a:t>
            </a:r>
          </a:p>
        </p:txBody>
      </p:sp>
    </p:spTree>
    <p:extLst>
      <p:ext uri="{BB962C8B-B14F-4D97-AF65-F5344CB8AC3E}">
        <p14:creationId xmlns:p14="http://schemas.microsoft.com/office/powerpoint/2010/main" xmlns="" val="8722888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922114"/>
          </a:xfrm>
        </p:spPr>
        <p:txBody>
          <a:bodyPr>
            <a:normAutofit/>
          </a:bodyPr>
          <a:lstStyle/>
          <a:p>
            <a:r>
              <a:rPr lang="en-US" sz="4000" b="1" dirty="0" smtClean="0">
                <a:latin typeface="Times New Roman" pitchFamily="18" charset="0"/>
                <a:cs typeface="Times New Roman" pitchFamily="18" charset="0"/>
              </a:rPr>
              <a:t>Accommodation</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600200"/>
            <a:ext cx="8229600" cy="4525963"/>
          </a:xfrm>
        </p:spPr>
        <p:txBody>
          <a:bodyPr/>
          <a:lstStyle/>
          <a:p>
            <a:pPr algn="just">
              <a:lnSpc>
                <a:spcPct val="150000"/>
              </a:lnSpc>
            </a:pPr>
            <a:r>
              <a:rPr lang="en-US" dirty="0" smtClean="0">
                <a:latin typeface="Times New Roman" pitchFamily="18" charset="0"/>
                <a:cs typeface="Times New Roman" pitchFamily="18" charset="0"/>
              </a:rPr>
              <a:t>Accommodation is mediated by the parasympathetic fibers of cranial nerve III (</a:t>
            </a:r>
            <a:r>
              <a:rPr lang="en-US" dirty="0" err="1" smtClean="0">
                <a:latin typeface="Times New Roman" pitchFamily="18" charset="0"/>
                <a:cs typeface="Times New Roman" pitchFamily="18" charset="0"/>
              </a:rPr>
              <a:t>oculomotor</a:t>
            </a:r>
            <a:r>
              <a:rPr lang="en-US" dirty="0" smtClean="0">
                <a:latin typeface="Times New Roman" pitchFamily="18" charset="0"/>
                <a:cs typeface="Times New Roman" pitchFamily="18" charset="0"/>
              </a:rPr>
              <a:t>).</a:t>
            </a:r>
          </a:p>
        </p:txBody>
      </p:sp>
    </p:spTree>
    <p:extLst>
      <p:ext uri="{BB962C8B-B14F-4D97-AF65-F5344CB8AC3E}">
        <p14:creationId xmlns:p14="http://schemas.microsoft.com/office/powerpoint/2010/main" xmlns="" val="14376938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51520" y="296751"/>
            <a:ext cx="8640960" cy="778098"/>
          </a:xfrm>
        </p:spPr>
        <p:txBody>
          <a:bodyPr/>
          <a:lstStyle/>
          <a:p>
            <a:r>
              <a:rPr lang="en-US" b="1" dirty="0" smtClean="0">
                <a:latin typeface="Times New Roman" pitchFamily="18" charset="0"/>
                <a:cs typeface="Times New Roman" pitchFamily="18" charset="0"/>
              </a:rPr>
              <a:t>Arrangement of zonular fibers</a:t>
            </a:r>
            <a:endParaRPr lang="en-US" b="1" dirty="0">
              <a:latin typeface="Times New Roman" pitchFamily="18" charset="0"/>
              <a:cs typeface="Times New Roman" pitchFamily="18" charset="0"/>
            </a:endParaRPr>
          </a:p>
        </p:txBody>
      </p:sp>
      <p:pic>
        <p:nvPicPr>
          <p:cNvPr id="6" name="Content Placeholder 5" descr="ana physio of eye 003.tif"/>
          <p:cNvPicPr>
            <a:picLocks noGrp="1"/>
          </p:cNvPicPr>
          <p:nvPr>
            <p:ph sz="half" idx="1"/>
          </p:nvPr>
        </p:nvPicPr>
        <p:blipFill>
          <a:blip r:embed="rId2" cstate="print">
            <a:clrChange>
              <a:clrFrom>
                <a:srgbClr val="FDFFFF"/>
              </a:clrFrom>
              <a:clrTo>
                <a:srgbClr val="FDFFFF">
                  <a:alpha val="0"/>
                </a:srgbClr>
              </a:clrTo>
            </a:clrChange>
            <a:lum contrast="-10000"/>
          </a:blip>
          <a:srcRect l="12039" t="8478" r="18591" b="50708"/>
          <a:stretch>
            <a:fillRect/>
          </a:stretch>
        </p:blipFill>
        <p:spPr>
          <a:xfrm>
            <a:off x="381784" y="1510666"/>
            <a:ext cx="4038600" cy="3336381"/>
          </a:xfrm>
          <a:prstGeom prst="rect">
            <a:avLst/>
          </a:prstGeom>
        </p:spPr>
      </p:pic>
      <p:pic>
        <p:nvPicPr>
          <p:cNvPr id="8" name="Content Placeholder 6" descr="ana physio of eye 003.tif"/>
          <p:cNvPicPr>
            <a:picLocks/>
          </p:cNvPicPr>
          <p:nvPr/>
        </p:nvPicPr>
        <p:blipFill>
          <a:blip r:embed="rId2" cstate="print"/>
          <a:srcRect l="8787" t="49292" r="10421" b="10643"/>
          <a:stretch>
            <a:fillRect/>
          </a:stretch>
        </p:blipFill>
        <p:spPr>
          <a:xfrm>
            <a:off x="4552538" y="1462671"/>
            <a:ext cx="4038600" cy="3384376"/>
          </a:xfrm>
          <a:prstGeom prst="rect">
            <a:avLst/>
          </a:prstGeom>
        </p:spPr>
      </p:pic>
    </p:spTree>
    <p:extLst>
      <p:ext uri="{BB962C8B-B14F-4D97-AF65-F5344CB8AC3E}">
        <p14:creationId xmlns:p14="http://schemas.microsoft.com/office/powerpoint/2010/main" xmlns="" val="2503964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544" y="116632"/>
            <a:ext cx="7571184" cy="778098"/>
          </a:xfrm>
        </p:spPr>
        <p:txBody>
          <a:bodyPr>
            <a:normAutofit/>
          </a:bodyPr>
          <a:lstStyle/>
          <a:p>
            <a:r>
              <a:rPr lang="en-US" sz="4000" b="1" dirty="0" smtClean="0">
                <a:latin typeface="Times New Roman" pitchFamily="18" charset="0"/>
                <a:cs typeface="Times New Roman" pitchFamily="18" charset="0"/>
              </a:rPr>
              <a:t>Mechanism of accommodation</a:t>
            </a:r>
            <a:endParaRPr lang="en-US" sz="4000" b="1" dirty="0">
              <a:latin typeface="Times New Roman" pitchFamily="18" charset="0"/>
              <a:cs typeface="Times New Roman" pitchFamily="18" charset="0"/>
            </a:endParaRPr>
          </a:p>
        </p:txBody>
      </p:sp>
      <p:sp>
        <p:nvSpPr>
          <p:cNvPr id="6" name="Content Placeholder 2"/>
          <p:cNvSpPr>
            <a:spLocks noGrp="1"/>
          </p:cNvSpPr>
          <p:nvPr>
            <p:ph sz="half" idx="1"/>
          </p:nvPr>
        </p:nvSpPr>
        <p:spPr>
          <a:xfrm>
            <a:off x="323528" y="1065430"/>
            <a:ext cx="4752528" cy="4713387"/>
          </a:xfrm>
        </p:spPr>
        <p:txBody>
          <a:bodyPr>
            <a:normAutofit fontScale="62500" lnSpcReduction="20000"/>
          </a:bodyPr>
          <a:lstStyle/>
          <a:p>
            <a:pPr algn="just">
              <a:lnSpc>
                <a:spcPct val="120000"/>
              </a:lnSpc>
              <a:spcAft>
                <a:spcPts val="600"/>
              </a:spcAft>
            </a:pPr>
            <a:r>
              <a:rPr lang="en-US" dirty="0" smtClean="0">
                <a:latin typeface="Times New Roman" pitchFamily="18" charset="0"/>
                <a:cs typeface="Times New Roman" pitchFamily="18" charset="0"/>
              </a:rPr>
              <a:t>The relaxation theory (Helmholtz theory)</a:t>
            </a:r>
          </a:p>
          <a:p>
            <a:pPr lvl="1" algn="just">
              <a:lnSpc>
                <a:spcPct val="120000"/>
              </a:lnSpc>
              <a:spcAft>
                <a:spcPts val="600"/>
              </a:spcAft>
            </a:pPr>
            <a:r>
              <a:rPr lang="en-US" dirty="0" smtClean="0">
                <a:latin typeface="Times New Roman" pitchFamily="18" charset="0"/>
                <a:cs typeface="Times New Roman" pitchFamily="18" charset="0"/>
              </a:rPr>
              <a:t>Known as capsular theory.</a:t>
            </a:r>
          </a:p>
          <a:p>
            <a:pPr lvl="1" algn="just">
              <a:lnSpc>
                <a:spcPct val="120000"/>
              </a:lnSpc>
              <a:spcAft>
                <a:spcPts val="600"/>
              </a:spcAft>
            </a:pPr>
            <a:r>
              <a:rPr lang="en-US" dirty="0" smtClean="0">
                <a:latin typeface="Times New Roman" pitchFamily="18" charset="0"/>
                <a:cs typeface="Times New Roman" pitchFamily="18" charset="0"/>
              </a:rPr>
              <a:t>Most widely accepted theory.</a:t>
            </a:r>
          </a:p>
          <a:p>
            <a:pPr lvl="1" algn="just">
              <a:lnSpc>
                <a:spcPct val="120000"/>
              </a:lnSpc>
              <a:spcAft>
                <a:spcPts val="600"/>
              </a:spcAft>
            </a:pPr>
            <a:r>
              <a:rPr lang="en-US" dirty="0" smtClean="0">
                <a:latin typeface="Times New Roman" pitchFamily="18" charset="0"/>
                <a:cs typeface="Times New Roman" pitchFamily="18" charset="0"/>
              </a:rPr>
              <a:t>The main points of relaxation theory:</a:t>
            </a:r>
          </a:p>
          <a:p>
            <a:pPr lvl="2" algn="just">
              <a:lnSpc>
                <a:spcPct val="120000"/>
              </a:lnSpc>
              <a:spcAft>
                <a:spcPts val="600"/>
              </a:spcAft>
            </a:pPr>
            <a:r>
              <a:rPr lang="en-US" dirty="0" smtClean="0">
                <a:latin typeface="Times New Roman" pitchFamily="18" charset="0"/>
                <a:cs typeface="Times New Roman" pitchFamily="18" charset="0"/>
              </a:rPr>
              <a:t>Lens substance is compressed in its capsule by tension of the </a:t>
            </a:r>
            <a:r>
              <a:rPr lang="en-US" dirty="0" err="1" smtClean="0">
                <a:latin typeface="Times New Roman" pitchFamily="18" charset="0"/>
                <a:cs typeface="Times New Roman" pitchFamily="18" charset="0"/>
              </a:rPr>
              <a:t>zonules</a:t>
            </a:r>
            <a:r>
              <a:rPr lang="en-US" dirty="0" smtClean="0">
                <a:latin typeface="Times New Roman" pitchFamily="18" charset="0"/>
                <a:cs typeface="Times New Roman" pitchFamily="18" charset="0"/>
              </a:rPr>
              <a:t>.</a:t>
            </a:r>
          </a:p>
          <a:p>
            <a:pPr lvl="2" algn="just">
              <a:lnSpc>
                <a:spcPct val="120000"/>
              </a:lnSpc>
              <a:spcAft>
                <a:spcPts val="600"/>
              </a:spcAft>
            </a:pPr>
            <a:r>
              <a:rPr lang="en-US" dirty="0" smtClean="0">
                <a:latin typeface="Times New Roman" pitchFamily="18" charset="0"/>
                <a:cs typeface="Times New Roman" pitchFamily="18" charset="0"/>
              </a:rPr>
              <a:t>Zonules are kept under tension by the relaxation of the ciliary muscle.</a:t>
            </a:r>
          </a:p>
          <a:p>
            <a:pPr lvl="2" algn="just">
              <a:lnSpc>
                <a:spcPct val="120000"/>
              </a:lnSpc>
              <a:spcAft>
                <a:spcPts val="600"/>
              </a:spcAft>
            </a:pPr>
            <a:r>
              <a:rPr lang="en-US" dirty="0" smtClean="0">
                <a:latin typeface="Times New Roman" pitchFamily="18" charset="0"/>
                <a:cs typeface="Times New Roman" pitchFamily="18" charset="0"/>
              </a:rPr>
              <a:t>Contraction of ciliary muscle causes</a:t>
            </a:r>
          </a:p>
          <a:p>
            <a:pPr lvl="3" algn="just">
              <a:lnSpc>
                <a:spcPct val="120000"/>
              </a:lnSpc>
              <a:spcAft>
                <a:spcPts val="600"/>
              </a:spcAft>
            </a:pPr>
            <a:r>
              <a:rPr lang="en-US" dirty="0" smtClean="0">
                <a:latin typeface="Times New Roman" pitchFamily="18" charset="0"/>
                <a:cs typeface="Times New Roman" pitchFamily="18" charset="0"/>
              </a:rPr>
              <a:t>Ciliary ring to shorten.</a:t>
            </a:r>
          </a:p>
          <a:p>
            <a:pPr lvl="3" algn="just">
              <a:lnSpc>
                <a:spcPct val="120000"/>
              </a:lnSpc>
              <a:spcAft>
                <a:spcPts val="600"/>
              </a:spcAft>
            </a:pPr>
            <a:r>
              <a:rPr lang="en-US" dirty="0" smtClean="0">
                <a:latin typeface="Times New Roman" pitchFamily="18" charset="0"/>
                <a:cs typeface="Times New Roman" pitchFamily="18" charset="0"/>
              </a:rPr>
              <a:t>Zonules are relaxed.</a:t>
            </a:r>
          </a:p>
          <a:p>
            <a:pPr lvl="3" algn="just">
              <a:lnSpc>
                <a:spcPct val="120000"/>
              </a:lnSpc>
              <a:spcAft>
                <a:spcPts val="600"/>
              </a:spcAft>
            </a:pPr>
            <a:r>
              <a:rPr lang="en-US" dirty="0" smtClean="0">
                <a:latin typeface="Times New Roman" pitchFamily="18" charset="0"/>
                <a:cs typeface="Times New Roman" pitchFamily="18" charset="0"/>
              </a:rPr>
              <a:t>Tension on the capsule is relieved and lens attains a more spherical shape which increases the convexity of the anterior capsule and increases its dioptric power.</a:t>
            </a:r>
          </a:p>
        </p:txBody>
      </p:sp>
      <p:pic>
        <p:nvPicPr>
          <p:cNvPr id="8" name="Content Placeholder 4" descr="Fig 4a.jpg"/>
          <p:cNvPicPr>
            <a:picLocks noChangeAspect="1"/>
          </p:cNvPicPr>
          <p:nvPr/>
        </p:nvPicPr>
        <p:blipFill>
          <a:blip r:embed="rId2" cstate="print">
            <a:clrChange>
              <a:clrFrom>
                <a:srgbClr val="FAFFFF"/>
              </a:clrFrom>
              <a:clrTo>
                <a:srgbClr val="FAFFFF">
                  <a:alpha val="0"/>
                </a:srgbClr>
              </a:clrTo>
            </a:clrChange>
            <a:lum bright="-10000"/>
          </a:blip>
          <a:srcRect l="6667" t="10609" r="54167" b="59922"/>
          <a:stretch>
            <a:fillRect/>
          </a:stretch>
        </p:blipFill>
        <p:spPr>
          <a:xfrm>
            <a:off x="5208522" y="764704"/>
            <a:ext cx="3107894" cy="2351897"/>
          </a:xfrm>
          <a:prstGeom prst="rect">
            <a:avLst/>
          </a:prstGeom>
        </p:spPr>
      </p:pic>
      <p:pic>
        <p:nvPicPr>
          <p:cNvPr id="9" name="Picture 5" descr="ana physio of eye 005.tif"/>
          <p:cNvPicPr/>
          <p:nvPr/>
        </p:nvPicPr>
        <p:blipFill>
          <a:blip r:embed="rId3" cstate="print"/>
          <a:srcRect l="53507" t="51048" r="6449" b="9961"/>
          <a:stretch>
            <a:fillRect/>
          </a:stretch>
        </p:blipFill>
        <p:spPr>
          <a:xfrm>
            <a:off x="5208522" y="2996952"/>
            <a:ext cx="3395926" cy="3024336"/>
          </a:xfrm>
          <a:prstGeom prst="rect">
            <a:avLst/>
          </a:prstGeom>
        </p:spPr>
      </p:pic>
    </p:spTree>
    <p:extLst>
      <p:ext uri="{BB962C8B-B14F-4D97-AF65-F5344CB8AC3E}">
        <p14:creationId xmlns:p14="http://schemas.microsoft.com/office/powerpoint/2010/main" xmlns="" val="14162936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7571184" cy="778098"/>
          </a:xfrm>
        </p:spPr>
        <p:txBody>
          <a:bodyPr>
            <a:normAutofit/>
          </a:bodyPr>
          <a:lstStyle/>
          <a:p>
            <a:r>
              <a:rPr lang="en-US" sz="4000" b="1" dirty="0" smtClean="0">
                <a:latin typeface="Times New Roman" pitchFamily="18" charset="0"/>
                <a:cs typeface="Times New Roman" pitchFamily="18" charset="0"/>
              </a:rPr>
              <a:t>Mechanism of accommodation</a:t>
            </a:r>
            <a:endParaRPr lang="en-US" sz="4000" b="1" dirty="0">
              <a:latin typeface="Times New Roman" pitchFamily="18" charset="0"/>
              <a:cs typeface="Times New Roman" pitchFamily="18" charset="0"/>
            </a:endParaRPr>
          </a:p>
        </p:txBody>
      </p:sp>
      <p:sp>
        <p:nvSpPr>
          <p:cNvPr id="6" name="Content Placeholder 2"/>
          <p:cNvSpPr>
            <a:spLocks noGrp="1"/>
          </p:cNvSpPr>
          <p:nvPr>
            <p:ph sz="half" idx="1"/>
          </p:nvPr>
        </p:nvSpPr>
        <p:spPr>
          <a:xfrm>
            <a:off x="323528" y="1196752"/>
            <a:ext cx="4680520" cy="4929411"/>
          </a:xfrm>
        </p:spPr>
        <p:txBody>
          <a:bodyPr>
            <a:normAutofit fontScale="70000" lnSpcReduction="20000"/>
          </a:bodyPr>
          <a:lstStyle/>
          <a:p>
            <a:pPr algn="just">
              <a:spcAft>
                <a:spcPts val="600"/>
              </a:spcAft>
            </a:pPr>
            <a:r>
              <a:rPr lang="en-US" dirty="0" smtClean="0">
                <a:latin typeface="Times New Roman" pitchFamily="18" charset="0"/>
                <a:cs typeface="Times New Roman" pitchFamily="18" charset="0"/>
              </a:rPr>
              <a:t>Theory of increased tension (</a:t>
            </a:r>
            <a:r>
              <a:rPr lang="en-US" dirty="0" err="1" smtClean="0">
                <a:latin typeface="Times New Roman" pitchFamily="18" charset="0"/>
                <a:cs typeface="Times New Roman" pitchFamily="18" charset="0"/>
              </a:rPr>
              <a:t>Schachar’s</a:t>
            </a:r>
            <a:r>
              <a:rPr lang="en-US" dirty="0" smtClean="0">
                <a:latin typeface="Times New Roman" pitchFamily="18" charset="0"/>
                <a:cs typeface="Times New Roman" pitchFamily="18" charset="0"/>
              </a:rPr>
              <a:t> theory)</a:t>
            </a:r>
          </a:p>
          <a:p>
            <a:pPr lvl="1" algn="just">
              <a:spcAft>
                <a:spcPts val="600"/>
              </a:spcAft>
            </a:pPr>
            <a:r>
              <a:rPr lang="en-US" dirty="0" smtClean="0">
                <a:latin typeface="Times New Roman" pitchFamily="18" charset="0"/>
                <a:cs typeface="Times New Roman" pitchFamily="18" charset="0"/>
              </a:rPr>
              <a:t>Equatorial zonules insert into the anterior ciliary muscle at the root of the iris and the anterior and posterior zonules insert into the posterior ciliary body.</a:t>
            </a:r>
          </a:p>
          <a:p>
            <a:pPr lvl="1" algn="just">
              <a:spcAft>
                <a:spcPts val="600"/>
              </a:spcAft>
            </a:pPr>
            <a:r>
              <a:rPr lang="en-US" dirty="0" smtClean="0">
                <a:latin typeface="Times New Roman" pitchFamily="18" charset="0"/>
                <a:cs typeface="Times New Roman" pitchFamily="18" charset="0"/>
              </a:rPr>
              <a:t>Contraction of the ciliary muscle pulls on the zonules directly and increases the tension on the capsule.</a:t>
            </a:r>
          </a:p>
          <a:p>
            <a:pPr lvl="1" algn="just">
              <a:spcAft>
                <a:spcPts val="600"/>
              </a:spcAft>
            </a:pPr>
            <a:r>
              <a:rPr lang="en-US" dirty="0" smtClean="0">
                <a:latin typeface="Times New Roman" pitchFamily="18" charset="0"/>
                <a:cs typeface="Times New Roman" pitchFamily="18" charset="0"/>
              </a:rPr>
              <a:t>This result in compression of the capsule at the equator of the lens so that the poles bulge.</a:t>
            </a:r>
          </a:p>
          <a:p>
            <a:pPr marL="457200" lvl="1" indent="0" algn="just">
              <a:spcAft>
                <a:spcPts val="600"/>
              </a:spcAft>
              <a:buNone/>
            </a:pPr>
            <a:r>
              <a:rPr lang="en-US" dirty="0" smtClean="0">
                <a:latin typeface="Times New Roman" pitchFamily="18" charset="0"/>
                <a:cs typeface="Times New Roman" pitchFamily="18" charset="0"/>
              </a:rPr>
              <a:t>(all recent anatomical and physiological evidence are against this theory).</a:t>
            </a:r>
          </a:p>
        </p:txBody>
      </p:sp>
      <p:pic>
        <p:nvPicPr>
          <p:cNvPr id="8" name="Content Placeholder 4" descr="Fig 4b.jpg"/>
          <p:cNvPicPr>
            <a:picLocks noChangeAspect="1"/>
          </p:cNvPicPr>
          <p:nvPr/>
        </p:nvPicPr>
        <p:blipFill>
          <a:blip r:embed="rId2" cstate="print">
            <a:clrChange>
              <a:clrFrom>
                <a:srgbClr val="F7FFFF"/>
              </a:clrFrom>
              <a:clrTo>
                <a:srgbClr val="F7FFFF">
                  <a:alpha val="0"/>
                </a:srgbClr>
              </a:clrTo>
            </a:clrChange>
            <a:lum bright="-10000"/>
          </a:blip>
          <a:srcRect l="5833" t="8743" r="47500" b="53536"/>
          <a:stretch>
            <a:fillRect/>
          </a:stretch>
        </p:blipFill>
        <p:spPr>
          <a:xfrm>
            <a:off x="5109246" y="2204865"/>
            <a:ext cx="3927250" cy="2664296"/>
          </a:xfrm>
          <a:prstGeom prst="rect">
            <a:avLst/>
          </a:prstGeom>
        </p:spPr>
      </p:pic>
    </p:spTree>
    <p:extLst>
      <p:ext uri="{BB962C8B-B14F-4D97-AF65-F5344CB8AC3E}">
        <p14:creationId xmlns:p14="http://schemas.microsoft.com/office/powerpoint/2010/main" xmlns="" val="7464068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lstStyle/>
          <a:p>
            <a:r>
              <a:rPr lang="en-US" b="1" dirty="0" smtClean="0">
                <a:latin typeface="Times New Roman" pitchFamily="18" charset="0"/>
                <a:cs typeface="Times New Roman" pitchFamily="18" charset="0"/>
              </a:rPr>
              <a:t>Mechanism of accommodation</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10" y="1166018"/>
            <a:ext cx="8229600" cy="4525963"/>
          </a:xfrm>
        </p:spPr>
        <p:txBody>
          <a:bodyPr>
            <a:normAutofit fontScale="92500" lnSpcReduction="10000"/>
          </a:bodyPr>
          <a:lstStyle/>
          <a:p>
            <a:pPr algn="just">
              <a:lnSpc>
                <a:spcPct val="150000"/>
              </a:lnSpc>
            </a:pPr>
            <a:r>
              <a:rPr lang="en-US" dirty="0" err="1" smtClean="0">
                <a:latin typeface="Times New Roman" pitchFamily="18" charset="0"/>
                <a:cs typeface="Times New Roman" pitchFamily="18" charset="0"/>
              </a:rPr>
              <a:t>Tscherning</a:t>
            </a:r>
            <a:r>
              <a:rPr lang="en-US" dirty="0" smtClean="0">
                <a:latin typeface="Times New Roman" pitchFamily="18" charset="0"/>
                <a:cs typeface="Times New Roman" pitchFamily="18" charset="0"/>
              </a:rPr>
              <a:t> theory:</a:t>
            </a:r>
          </a:p>
          <a:p>
            <a:pPr lvl="1" algn="just">
              <a:lnSpc>
                <a:spcPct val="150000"/>
              </a:lnSpc>
            </a:pPr>
            <a:r>
              <a:rPr lang="en-US" dirty="0" smtClean="0">
                <a:latin typeface="Times New Roman" pitchFamily="18" charset="0"/>
                <a:cs typeface="Times New Roman" pitchFamily="18" charset="0"/>
              </a:rPr>
              <a:t>Original theory of </a:t>
            </a:r>
            <a:r>
              <a:rPr lang="en-US" dirty="0" err="1" smtClean="0">
                <a:latin typeface="Times New Roman" pitchFamily="18" charset="0"/>
                <a:cs typeface="Times New Roman" pitchFamily="18" charset="0"/>
              </a:rPr>
              <a:t>incerased</a:t>
            </a:r>
            <a:r>
              <a:rPr lang="en-US" dirty="0" smtClean="0">
                <a:latin typeface="Times New Roman" pitchFamily="18" charset="0"/>
                <a:cs typeface="Times New Roman" pitchFamily="18" charset="0"/>
              </a:rPr>
              <a:t> tension.</a:t>
            </a:r>
          </a:p>
          <a:p>
            <a:pPr lvl="1" algn="just">
              <a:lnSpc>
                <a:spcPct val="150000"/>
              </a:lnSpc>
            </a:pPr>
            <a:r>
              <a:rPr lang="en-US" dirty="0" smtClean="0">
                <a:latin typeface="Times New Roman" pitchFamily="18" charset="0"/>
                <a:cs typeface="Times New Roman" pitchFamily="18" charset="0"/>
              </a:rPr>
              <a:t>Ciliary muscle contraction tenses rather than relaxes the equatorial </a:t>
            </a:r>
            <a:r>
              <a:rPr lang="en-US" dirty="0" err="1" smtClean="0">
                <a:latin typeface="Times New Roman" pitchFamily="18" charset="0"/>
                <a:cs typeface="Times New Roman" pitchFamily="18" charset="0"/>
              </a:rPr>
              <a:t>zonules</a:t>
            </a:r>
            <a:r>
              <a:rPr lang="en-US" dirty="0" smtClean="0">
                <a:latin typeface="Times New Roman" pitchFamily="18" charset="0"/>
                <a:cs typeface="Times New Roman" pitchFamily="18" charset="0"/>
              </a:rPr>
              <a:t>.</a:t>
            </a:r>
          </a:p>
          <a:p>
            <a:pPr lvl="1" algn="just">
              <a:lnSpc>
                <a:spcPct val="150000"/>
              </a:lnSpc>
            </a:pPr>
            <a:r>
              <a:rPr lang="en-US" dirty="0" smtClean="0">
                <a:latin typeface="Times New Roman" pitchFamily="18" charset="0"/>
                <a:cs typeface="Times New Roman" pitchFamily="18" charset="0"/>
              </a:rPr>
              <a:t>Surfaces are altered by the pressure exerted by the vitreous humor upon the periphery of the posterior lens capsule.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20136899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152400"/>
            <a:ext cx="7848872" cy="1143000"/>
          </a:xfrm>
        </p:spPr>
        <p:txBody>
          <a:bodyPr>
            <a:normAutofit/>
          </a:bodyPr>
          <a:lstStyle/>
          <a:p>
            <a:r>
              <a:rPr lang="en-US" sz="3600" b="1" dirty="0" smtClean="0">
                <a:latin typeface="Times New Roman" pitchFamily="18" charset="0"/>
                <a:cs typeface="Times New Roman" pitchFamily="18" charset="0"/>
              </a:rPr>
              <a:t>Age related changes in accommodation</a:t>
            </a:r>
            <a:endParaRPr lang="en-US" sz="3600" b="1" dirty="0">
              <a:latin typeface="Times New Roman" pitchFamily="18" charset="0"/>
              <a:cs typeface="Times New Roman" pitchFamily="18" charset="0"/>
            </a:endParaRPr>
          </a:p>
        </p:txBody>
      </p:sp>
      <p:sp>
        <p:nvSpPr>
          <p:cNvPr id="6" name="Content Placeholder 2"/>
          <p:cNvSpPr>
            <a:spLocks noGrp="1"/>
          </p:cNvSpPr>
          <p:nvPr>
            <p:ph idx="1"/>
          </p:nvPr>
        </p:nvSpPr>
        <p:spPr>
          <a:xfrm>
            <a:off x="251520" y="1294284"/>
            <a:ext cx="8568952" cy="4525963"/>
          </a:xfrm>
        </p:spPr>
        <p:txBody>
          <a:bodyPr>
            <a:normAutofit lnSpcReduction="10000"/>
          </a:bodyPr>
          <a:lstStyle/>
          <a:p>
            <a:pPr algn="just">
              <a:lnSpc>
                <a:spcPct val="150000"/>
              </a:lnSpc>
            </a:pPr>
            <a:r>
              <a:rPr lang="en-US" dirty="0" smtClean="0">
                <a:latin typeface="Times New Roman" pitchFamily="18" charset="0"/>
                <a:cs typeface="Times New Roman" pitchFamily="18" charset="0"/>
              </a:rPr>
              <a:t>Failing of near vision due to decrease in the amplitude of accommodation or increase near point is called presbyopia:</a:t>
            </a:r>
          </a:p>
          <a:p>
            <a:pPr lvl="2" algn="just">
              <a:lnSpc>
                <a:spcPct val="150000"/>
              </a:lnSpc>
            </a:pPr>
            <a:r>
              <a:rPr lang="en-US" dirty="0" smtClean="0">
                <a:latin typeface="Times New Roman" pitchFamily="18" charset="0"/>
                <a:cs typeface="Times New Roman" pitchFamily="18" charset="0"/>
              </a:rPr>
              <a:t>Age 10  ,near point is 7 cm and amplitude is 14 D.</a:t>
            </a:r>
          </a:p>
          <a:p>
            <a:pPr lvl="2" algn="just">
              <a:lnSpc>
                <a:spcPct val="150000"/>
              </a:lnSpc>
            </a:pPr>
            <a:r>
              <a:rPr lang="en-US" dirty="0" smtClean="0">
                <a:latin typeface="Times New Roman" pitchFamily="18" charset="0"/>
                <a:cs typeface="Times New Roman" pitchFamily="18" charset="0"/>
              </a:rPr>
              <a:t>Age 40 , near point is 25 cm and amplitude is 4 D.</a:t>
            </a:r>
          </a:p>
          <a:p>
            <a:pPr lvl="2" algn="just">
              <a:lnSpc>
                <a:spcPct val="150000"/>
              </a:lnSpc>
            </a:pPr>
            <a:r>
              <a:rPr lang="en-US" dirty="0" smtClean="0">
                <a:latin typeface="Times New Roman" pitchFamily="18" charset="0"/>
                <a:cs typeface="Times New Roman" pitchFamily="18" charset="0"/>
              </a:rPr>
              <a:t>Age 45, near point is 33 cm and amplitude is 3 D.</a:t>
            </a:r>
          </a:p>
          <a:p>
            <a:pPr lvl="2" algn="just">
              <a:lnSpc>
                <a:spcPct val="150000"/>
              </a:lnSpc>
            </a:pPr>
            <a:r>
              <a:rPr lang="en-US" dirty="0" smtClean="0">
                <a:latin typeface="Times New Roman" pitchFamily="18" charset="0"/>
                <a:cs typeface="Times New Roman" pitchFamily="18" charset="0"/>
              </a:rPr>
              <a:t>Age 50, near point is 50 cm and amplitude is 2 D.</a:t>
            </a:r>
          </a:p>
        </p:txBody>
      </p:sp>
    </p:spTree>
    <p:extLst>
      <p:ext uri="{BB962C8B-B14F-4D97-AF65-F5344CB8AC3E}">
        <p14:creationId xmlns:p14="http://schemas.microsoft.com/office/powerpoint/2010/main" xmlns="" val="23708436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7715200" cy="778098"/>
          </a:xfrm>
        </p:spPr>
        <p:txBody>
          <a:bodyPr>
            <a:normAutofit/>
          </a:bodyPr>
          <a:lstStyle/>
          <a:p>
            <a:r>
              <a:rPr lang="en-US" sz="4000" b="1" dirty="0" smtClean="0">
                <a:latin typeface="Times New Roman" pitchFamily="18" charset="0"/>
                <a:cs typeface="Times New Roman" pitchFamily="18" charset="0"/>
              </a:rPr>
              <a:t>Pathophysiology of presbyopia</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66358" y="1340768"/>
            <a:ext cx="8229600" cy="4525963"/>
          </a:xfrm>
        </p:spPr>
        <p:txBody>
          <a:bodyPr/>
          <a:lstStyle/>
          <a:p>
            <a:pPr algn="just"/>
            <a:r>
              <a:rPr lang="en-US" dirty="0" smtClean="0">
                <a:latin typeface="Times New Roman" pitchFamily="18" charset="0"/>
                <a:cs typeface="Times New Roman" pitchFamily="18" charset="0"/>
              </a:rPr>
              <a:t>Theories proposed to explain presbyopia include:</a:t>
            </a:r>
          </a:p>
          <a:p>
            <a:pPr lvl="1" algn="just"/>
            <a:r>
              <a:rPr lang="en-US" dirty="0" smtClean="0">
                <a:latin typeface="Times New Roman" pitchFamily="18" charset="0"/>
                <a:cs typeface="Times New Roman" pitchFamily="18" charset="0"/>
              </a:rPr>
              <a:t>Changes in the elastic properties </a:t>
            </a:r>
            <a:r>
              <a:rPr lang="en-US" smtClean="0">
                <a:latin typeface="Times New Roman" pitchFamily="18" charset="0"/>
                <a:cs typeface="Times New Roman" pitchFamily="18" charset="0"/>
              </a:rPr>
              <a:t>of capsule</a:t>
            </a:r>
            <a:endParaRPr lang="en-US" dirty="0" smtClean="0">
              <a:latin typeface="Times New Roman" pitchFamily="18" charset="0"/>
              <a:cs typeface="Times New Roman" pitchFamily="18" charset="0"/>
            </a:endParaRPr>
          </a:p>
          <a:p>
            <a:pPr lvl="1" algn="just"/>
            <a:r>
              <a:rPr lang="en-US" b="1" dirty="0" smtClean="0">
                <a:latin typeface="Times New Roman" pitchFamily="18" charset="0"/>
                <a:cs typeface="Times New Roman" pitchFamily="18" charset="0"/>
              </a:rPr>
              <a:t>Harness or sclerosis of the lens substance</a:t>
            </a:r>
          </a:p>
          <a:p>
            <a:pPr lvl="1" algn="just"/>
            <a:r>
              <a:rPr lang="en-US" dirty="0" smtClean="0">
                <a:latin typeface="Times New Roman" pitchFamily="18" charset="0"/>
                <a:cs typeface="Times New Roman" pitchFamily="18" charset="0"/>
              </a:rPr>
              <a:t>Weakening of the ciliary muscle</a:t>
            </a:r>
          </a:p>
          <a:p>
            <a:pPr lvl="1" algn="just"/>
            <a:r>
              <a:rPr lang="en-US" dirty="0" smtClean="0">
                <a:latin typeface="Times New Roman" pitchFamily="18" charset="0"/>
                <a:cs typeface="Times New Roman" pitchFamily="18" charset="0"/>
              </a:rPr>
              <a:t>Changes in the geometry of the zonular attachment to the lens</a:t>
            </a:r>
          </a:p>
          <a:p>
            <a:pPr lvl="1" algn="just"/>
            <a:r>
              <a:rPr lang="en-US" dirty="0" smtClean="0">
                <a:latin typeface="Times New Roman" pitchFamily="18" charset="0"/>
                <a:cs typeface="Times New Roman" pitchFamily="18" charset="0"/>
              </a:rPr>
              <a:t>Liquefaction of the vitreous</a:t>
            </a:r>
          </a:p>
        </p:txBody>
      </p:sp>
    </p:spTree>
    <p:extLst>
      <p:ext uri="{BB962C8B-B14F-4D97-AF65-F5344CB8AC3E}">
        <p14:creationId xmlns:p14="http://schemas.microsoft.com/office/powerpoint/2010/main" xmlns="" val="29674380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699792" y="2204864"/>
            <a:ext cx="4032448" cy="1015663"/>
          </a:xfrm>
          <a:prstGeom prst="rect">
            <a:avLst/>
          </a:prstGeom>
        </p:spPr>
        <p:txBody>
          <a:bodyPr wrap="square">
            <a:spAutoFit/>
          </a:bodyPr>
          <a:lstStyle/>
          <a:p>
            <a:r>
              <a:rPr lang="en-US" sz="6000" b="1" dirty="0">
                <a:effectLst>
                  <a:outerShdw blurRad="38100" dist="38100" dir="2700000" algn="tl">
                    <a:srgbClr val="000000">
                      <a:alpha val="43137"/>
                    </a:srgbClr>
                  </a:outerShdw>
                </a:effectLst>
                <a:latin typeface="Times New Roman" pitchFamily="18" charset="0"/>
                <a:cs typeface="Times New Roman" pitchFamily="18" charset="0"/>
              </a:rPr>
              <a:t> Thank you</a:t>
            </a:r>
          </a:p>
        </p:txBody>
      </p:sp>
    </p:spTree>
    <p:extLst>
      <p:ext uri="{BB962C8B-B14F-4D97-AF65-F5344CB8AC3E}">
        <p14:creationId xmlns:p14="http://schemas.microsoft.com/office/powerpoint/2010/main" xmlns="" val="1388410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88640"/>
            <a:ext cx="8229600" cy="778098"/>
          </a:xfrm>
        </p:spPr>
        <p:txBody>
          <a:bodyPr>
            <a:normAutofit/>
          </a:bodyPr>
          <a:lstStyle/>
          <a:p>
            <a:r>
              <a:rPr lang="en-US" sz="4000" b="1" dirty="0">
                <a:latin typeface="Times New Roman" pitchFamily="18" charset="0"/>
                <a:cs typeface="Times New Roman" pitchFamily="18" charset="0"/>
              </a:rPr>
              <a:t>Lens anatomy</a:t>
            </a:r>
          </a:p>
        </p:txBody>
      </p:sp>
      <p:sp>
        <p:nvSpPr>
          <p:cNvPr id="6" name="Content Placeholder 2"/>
          <p:cNvSpPr>
            <a:spLocks noGrp="1"/>
          </p:cNvSpPr>
          <p:nvPr>
            <p:ph sz="half" idx="1"/>
          </p:nvPr>
        </p:nvSpPr>
        <p:spPr>
          <a:xfrm>
            <a:off x="457200" y="1124744"/>
            <a:ext cx="4834880" cy="4925144"/>
          </a:xfrm>
        </p:spPr>
        <p:txBody>
          <a:bodyPr>
            <a:normAutofit fontScale="85000" lnSpcReduction="20000"/>
          </a:bodyPr>
          <a:lstStyle/>
          <a:p>
            <a:pPr algn="just"/>
            <a:r>
              <a:rPr lang="en-US" dirty="0" smtClean="0">
                <a:latin typeface="Times New Roman" pitchFamily="18" charset="0"/>
                <a:cs typeface="Times New Roman" pitchFamily="18" charset="0"/>
              </a:rPr>
              <a:t>Three major components:</a:t>
            </a:r>
          </a:p>
          <a:p>
            <a:pPr marL="457200" lvl="1" indent="0" algn="just">
              <a:buNone/>
            </a:pPr>
            <a:r>
              <a:rPr lang="en-US" dirty="0" smtClean="0">
                <a:latin typeface="Times New Roman" pitchFamily="18" charset="0"/>
                <a:cs typeface="Times New Roman" pitchFamily="18" charset="0"/>
              </a:rPr>
              <a:t>1- </a:t>
            </a:r>
            <a:r>
              <a:rPr lang="en-US" dirty="0">
                <a:latin typeface="Times New Roman" pitchFamily="18" charset="0"/>
                <a:cs typeface="Times New Roman" pitchFamily="18" charset="0"/>
              </a:rPr>
              <a:t>L</a:t>
            </a:r>
            <a:r>
              <a:rPr lang="en-US" dirty="0" smtClean="0">
                <a:latin typeface="Times New Roman" pitchFamily="18" charset="0"/>
                <a:cs typeface="Times New Roman" pitchFamily="18" charset="0"/>
              </a:rPr>
              <a:t>ens capsule: </a:t>
            </a:r>
          </a:p>
          <a:p>
            <a:pPr lvl="2" algn="just"/>
            <a:r>
              <a:rPr lang="en-US" dirty="0" smtClean="0">
                <a:latin typeface="Times New Roman" pitchFamily="18" charset="0"/>
                <a:cs typeface="Times New Roman" pitchFamily="18" charset="0"/>
              </a:rPr>
              <a:t>Thin, transparent, hyaline collagenous membrane</a:t>
            </a:r>
          </a:p>
          <a:p>
            <a:pPr lvl="2" algn="just"/>
            <a:r>
              <a:rPr lang="en-US" dirty="0" smtClean="0">
                <a:latin typeface="Times New Roman" pitchFamily="18" charset="0"/>
                <a:cs typeface="Times New Roman" pitchFamily="18" charset="0"/>
              </a:rPr>
              <a:t>Highly elastic, composed principally of type IV collagen and 10% </a:t>
            </a:r>
            <a:r>
              <a:rPr lang="en-US" dirty="0" err="1" smtClean="0">
                <a:latin typeface="Times New Roman" pitchFamily="18" charset="0"/>
                <a:cs typeface="Times New Roman" pitchFamily="18" charset="0"/>
              </a:rPr>
              <a:t>glycosaminoglycans</a:t>
            </a:r>
            <a:r>
              <a:rPr lang="en-US" dirty="0" smtClean="0">
                <a:latin typeface="Times New Roman" pitchFamily="18" charset="0"/>
                <a:cs typeface="Times New Roman" pitchFamily="18" charset="0"/>
              </a:rPr>
              <a:t>.</a:t>
            </a:r>
          </a:p>
          <a:p>
            <a:pPr lvl="2" algn="just"/>
            <a:r>
              <a:rPr lang="en-US" dirty="0" smtClean="0">
                <a:latin typeface="Times New Roman" pitchFamily="18" charset="0"/>
                <a:cs typeface="Times New Roman" pitchFamily="18" charset="0"/>
              </a:rPr>
              <a:t>Secreted by the basal area of the lens epithelium anteriorly and by the basal area of the elongating fibers posteriorly.</a:t>
            </a:r>
          </a:p>
          <a:p>
            <a:pPr lvl="2" algn="just"/>
            <a:r>
              <a:rPr lang="en-US" dirty="0" smtClean="0">
                <a:latin typeface="Times New Roman" pitchFamily="18" charset="0"/>
                <a:cs typeface="Times New Roman" pitchFamily="18" charset="0"/>
              </a:rPr>
              <a:t>Thickest basement membrane in the body and thickness varies according to the age.</a:t>
            </a:r>
          </a:p>
          <a:p>
            <a:pPr lvl="2" algn="just"/>
            <a:r>
              <a:rPr lang="en-US" dirty="0" smtClean="0">
                <a:latin typeface="Times New Roman" pitchFamily="18" charset="0"/>
                <a:cs typeface="Times New Roman" pitchFamily="18" charset="0"/>
              </a:rPr>
              <a:t>Thicker anteriorly than posteriorly and at the equator than the poles.</a:t>
            </a:r>
          </a:p>
        </p:txBody>
      </p:sp>
      <p:pic>
        <p:nvPicPr>
          <p:cNvPr id="8" name="Content Placeholder 4" descr="ana physio of eye 002.tif"/>
          <p:cNvPicPr>
            <a:picLocks/>
          </p:cNvPicPr>
          <p:nvPr/>
        </p:nvPicPr>
        <p:blipFill>
          <a:blip r:embed="rId2" cstate="print"/>
          <a:srcRect l="2824" t="7537" r="54012" b="69516"/>
          <a:stretch>
            <a:fillRect/>
          </a:stretch>
        </p:blipFill>
        <p:spPr>
          <a:xfrm>
            <a:off x="5705300" y="2492896"/>
            <a:ext cx="3187180" cy="2376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612043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78098"/>
          </a:xfrm>
        </p:spPr>
        <p:txBody>
          <a:bodyPr>
            <a:normAutofit/>
          </a:bodyPr>
          <a:lstStyle/>
          <a:p>
            <a:r>
              <a:rPr lang="en-US" sz="4000" b="1" dirty="0" smtClean="0">
                <a:latin typeface="Times New Roman" pitchFamily="18" charset="0"/>
                <a:cs typeface="Times New Roman" pitchFamily="18" charset="0"/>
              </a:rPr>
              <a:t>Lens anatomy</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166018"/>
            <a:ext cx="8229600" cy="4525963"/>
          </a:xfrm>
        </p:spPr>
        <p:txBody>
          <a:bodyPr/>
          <a:lstStyle/>
          <a:p>
            <a:pPr marL="0" indent="0">
              <a:lnSpc>
                <a:spcPct val="150000"/>
              </a:lnSpc>
              <a:buNone/>
            </a:pPr>
            <a:r>
              <a:rPr lang="en-US" dirty="0" smtClean="0">
                <a:latin typeface="Times New Roman" pitchFamily="18" charset="0"/>
                <a:cs typeface="Times New Roman" pitchFamily="18" charset="0"/>
              </a:rPr>
              <a:t>2- </a:t>
            </a:r>
            <a:r>
              <a:rPr lang="en-US" sz="1800" dirty="0" smtClean="0">
                <a:latin typeface="Times New Roman" pitchFamily="18" charset="0"/>
                <a:cs typeface="Times New Roman" pitchFamily="18" charset="0"/>
              </a:rPr>
              <a:t>Anterior lens epithelium:</a:t>
            </a:r>
          </a:p>
          <a:p>
            <a:pPr lvl="1">
              <a:lnSpc>
                <a:spcPct val="150000"/>
              </a:lnSpc>
            </a:pPr>
            <a:r>
              <a:rPr lang="en-US" sz="1800" dirty="0" smtClean="0">
                <a:latin typeface="Times New Roman" pitchFamily="18" charset="0"/>
                <a:cs typeface="Times New Roman" pitchFamily="18" charset="0"/>
              </a:rPr>
              <a:t>Single layer of nucleated epithelial cells:</a:t>
            </a:r>
          </a:p>
          <a:p>
            <a:pPr lvl="2">
              <a:lnSpc>
                <a:spcPct val="150000"/>
              </a:lnSpc>
            </a:pPr>
            <a:r>
              <a:rPr lang="en-US" sz="1800" dirty="0" smtClean="0">
                <a:latin typeface="Times New Roman" pitchFamily="18" charset="0"/>
                <a:cs typeface="Times New Roman" pitchFamily="18" charset="0"/>
              </a:rPr>
              <a:t>Central zone:</a:t>
            </a:r>
          </a:p>
          <a:p>
            <a:pPr lvl="3">
              <a:lnSpc>
                <a:spcPct val="150000"/>
              </a:lnSpc>
            </a:pPr>
            <a:r>
              <a:rPr lang="en-US" sz="1800" dirty="0" smtClean="0">
                <a:latin typeface="Times New Roman" pitchFamily="18" charset="0"/>
                <a:cs typeface="Times New Roman" pitchFamily="18" charset="0"/>
              </a:rPr>
              <a:t>Cuboidal cells</a:t>
            </a:r>
          </a:p>
          <a:p>
            <a:pPr lvl="3">
              <a:lnSpc>
                <a:spcPct val="150000"/>
              </a:lnSpc>
            </a:pPr>
            <a:r>
              <a:rPr lang="en-US" sz="1800" dirty="0" smtClean="0">
                <a:latin typeface="Times New Roman" pitchFamily="18" charset="0"/>
                <a:cs typeface="Times New Roman" pitchFamily="18" charset="0"/>
              </a:rPr>
              <a:t>Their number slowly reduces with age</a:t>
            </a:r>
          </a:p>
          <a:p>
            <a:pPr lvl="3">
              <a:lnSpc>
                <a:spcPct val="150000"/>
              </a:lnSpc>
            </a:pPr>
            <a:r>
              <a:rPr lang="en-US" sz="1800" dirty="0" smtClean="0">
                <a:latin typeface="Times New Roman" pitchFamily="18" charset="0"/>
                <a:cs typeface="Times New Roman" pitchFamily="18" charset="0"/>
              </a:rPr>
              <a:t>Under normal condition, they don’t actively divide, but can under pathological conditions</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44011" y="1196752"/>
            <a:ext cx="3171806" cy="1841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35844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850106"/>
          </a:xfrm>
        </p:spPr>
        <p:txBody>
          <a:bodyPr>
            <a:normAutofit/>
          </a:bodyPr>
          <a:lstStyle/>
          <a:p>
            <a:r>
              <a:rPr lang="en-US" sz="4000" b="1" dirty="0" smtClean="0">
                <a:latin typeface="Times New Roman" pitchFamily="18" charset="0"/>
                <a:cs typeface="Times New Roman" pitchFamily="18" charset="0"/>
              </a:rPr>
              <a:t>Lens anatomy</a:t>
            </a:r>
            <a:endParaRPr lang="en-US" sz="4000" b="1" dirty="0">
              <a:latin typeface="Times New Roman" pitchFamily="18" charset="0"/>
              <a:cs typeface="Times New Roman" pitchFamily="18" charset="0"/>
            </a:endParaRPr>
          </a:p>
        </p:txBody>
      </p:sp>
      <p:sp>
        <p:nvSpPr>
          <p:cNvPr id="6" name="Content Placeholder 2"/>
          <p:cNvSpPr>
            <a:spLocks noGrp="1"/>
          </p:cNvSpPr>
          <p:nvPr>
            <p:ph sz="half" idx="1"/>
          </p:nvPr>
        </p:nvSpPr>
        <p:spPr>
          <a:xfrm>
            <a:off x="179512" y="1268760"/>
            <a:ext cx="4392488" cy="4857403"/>
          </a:xfrm>
        </p:spPr>
        <p:txBody>
          <a:bodyPr>
            <a:normAutofit fontScale="92500" lnSpcReduction="10000"/>
          </a:bodyPr>
          <a:lstStyle/>
          <a:p>
            <a:pPr lvl="2" algn="just"/>
            <a:r>
              <a:rPr lang="en-US" b="1" dirty="0" smtClean="0">
                <a:latin typeface="Times New Roman" pitchFamily="18" charset="0"/>
                <a:cs typeface="Times New Roman" pitchFamily="18" charset="0"/>
              </a:rPr>
              <a:t>Intermediate zone:</a:t>
            </a:r>
          </a:p>
          <a:p>
            <a:pPr lvl="3" algn="just"/>
            <a:r>
              <a:rPr lang="en-US" dirty="0" smtClean="0">
                <a:latin typeface="Times New Roman" pitchFamily="18" charset="0"/>
                <a:cs typeface="Times New Roman" pitchFamily="18" charset="0"/>
              </a:rPr>
              <a:t>Smaller and more cylindrical cells</a:t>
            </a:r>
          </a:p>
          <a:p>
            <a:pPr lvl="3" algn="just"/>
            <a:r>
              <a:rPr lang="en-US" dirty="0" smtClean="0">
                <a:latin typeface="Times New Roman" pitchFamily="18" charset="0"/>
                <a:cs typeface="Times New Roman" pitchFamily="18" charset="0"/>
              </a:rPr>
              <a:t>Located peripheral to the central zone</a:t>
            </a:r>
          </a:p>
          <a:p>
            <a:pPr lvl="3" algn="just"/>
            <a:r>
              <a:rPr lang="en-US" dirty="0" smtClean="0">
                <a:latin typeface="Times New Roman" pitchFamily="18" charset="0"/>
                <a:cs typeface="Times New Roman" pitchFamily="18" charset="0"/>
              </a:rPr>
              <a:t>These cells divide occasionally.</a:t>
            </a:r>
          </a:p>
          <a:p>
            <a:pPr lvl="2" algn="just"/>
            <a:r>
              <a:rPr lang="en-US" b="1" dirty="0" err="1" smtClean="0">
                <a:latin typeface="Times New Roman" pitchFamily="18" charset="0"/>
                <a:cs typeface="Times New Roman" pitchFamily="18" charset="0"/>
              </a:rPr>
              <a:t>Germinative</a:t>
            </a:r>
            <a:r>
              <a:rPr lang="en-US" b="1" dirty="0" smtClean="0">
                <a:latin typeface="Times New Roman" pitchFamily="18" charset="0"/>
                <a:cs typeface="Times New Roman" pitchFamily="18" charset="0"/>
              </a:rPr>
              <a:t> zone:</a:t>
            </a:r>
          </a:p>
          <a:p>
            <a:pPr lvl="3" algn="just"/>
            <a:r>
              <a:rPr lang="en-US" dirty="0" smtClean="0">
                <a:latin typeface="Times New Roman" pitchFamily="18" charset="0"/>
                <a:cs typeface="Times New Roman" pitchFamily="18" charset="0"/>
              </a:rPr>
              <a:t>Columnar cells which are more peripheral and located just pre equatorial.</a:t>
            </a:r>
          </a:p>
          <a:p>
            <a:pPr lvl="3" algn="just"/>
            <a:r>
              <a:rPr lang="en-US" dirty="0" smtClean="0">
                <a:latin typeface="Times New Roman" pitchFamily="18" charset="0"/>
                <a:cs typeface="Times New Roman" pitchFamily="18" charset="0"/>
              </a:rPr>
              <a:t>They are actively dividing to form new cells.</a:t>
            </a:r>
          </a:p>
          <a:p>
            <a:pPr lvl="3" algn="just"/>
            <a:r>
              <a:rPr lang="en-US" dirty="0" smtClean="0">
                <a:latin typeface="Times New Roman" pitchFamily="18" charset="0"/>
                <a:cs typeface="Times New Roman" pitchFamily="18" charset="0"/>
              </a:rPr>
              <a:t>New cells migrate posteriorly to become lens fibers.</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60032" y="2508424"/>
            <a:ext cx="4035902" cy="1841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8050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9552" y="252954"/>
            <a:ext cx="8229600" cy="922114"/>
          </a:xfrm>
        </p:spPr>
        <p:txBody>
          <a:bodyPr>
            <a:normAutofit/>
          </a:bodyPr>
          <a:lstStyle/>
          <a:p>
            <a:r>
              <a:rPr lang="en-US" sz="4000" b="1" dirty="0" smtClean="0">
                <a:latin typeface="Times New Roman" pitchFamily="18" charset="0"/>
                <a:cs typeface="Times New Roman" pitchFamily="18" charset="0"/>
              </a:rPr>
              <a:t>Lens anatomy</a:t>
            </a:r>
            <a:endParaRPr lang="en-US" sz="4000" b="1" dirty="0">
              <a:latin typeface="Times New Roman" pitchFamily="18" charset="0"/>
              <a:cs typeface="Times New Roman" pitchFamily="18" charset="0"/>
            </a:endParaRPr>
          </a:p>
        </p:txBody>
      </p:sp>
      <p:sp>
        <p:nvSpPr>
          <p:cNvPr id="6" name="Content Placeholder 2"/>
          <p:cNvSpPr>
            <a:spLocks noGrp="1"/>
          </p:cNvSpPr>
          <p:nvPr>
            <p:ph sz="half" idx="1"/>
          </p:nvPr>
        </p:nvSpPr>
        <p:spPr>
          <a:xfrm>
            <a:off x="457200" y="1196752"/>
            <a:ext cx="5122912" cy="4929411"/>
          </a:xfrm>
        </p:spPr>
        <p:txBody>
          <a:bodyPr>
            <a:noAutofit/>
          </a:bodyPr>
          <a:lstStyle/>
          <a:p>
            <a:pPr marL="0" indent="0">
              <a:lnSpc>
                <a:spcPct val="120000"/>
              </a:lnSpc>
              <a:buNone/>
            </a:pPr>
            <a:r>
              <a:rPr lang="en-US" sz="1600" b="1" dirty="0" smtClean="0">
                <a:latin typeface="Times New Roman" pitchFamily="18" charset="0"/>
                <a:cs typeface="Times New Roman" pitchFamily="18" charset="0"/>
              </a:rPr>
              <a:t> 3- Lens fibers</a:t>
            </a:r>
          </a:p>
          <a:p>
            <a:pPr marL="982663" lvl="2" indent="-182563">
              <a:lnSpc>
                <a:spcPct val="120000"/>
              </a:lnSpc>
            </a:pPr>
            <a:r>
              <a:rPr lang="en-US" sz="1600" dirty="0" smtClean="0">
                <a:latin typeface="Times New Roman" pitchFamily="18" charset="0"/>
                <a:cs typeface="Times New Roman" pitchFamily="18" charset="0"/>
              </a:rPr>
              <a:t>Lens fibers are formed throughout life.</a:t>
            </a:r>
          </a:p>
          <a:p>
            <a:pPr marL="982663" lvl="2" indent="-182563">
              <a:lnSpc>
                <a:spcPct val="120000"/>
              </a:lnSpc>
            </a:pPr>
            <a:r>
              <a:rPr lang="en-US" sz="1600" dirty="0" smtClean="0">
                <a:latin typeface="Times New Roman" pitchFamily="18" charset="0"/>
                <a:cs typeface="Times New Roman" pitchFamily="18" charset="0"/>
              </a:rPr>
              <a:t>Arranged in zones that delineate the various periods of development.</a:t>
            </a:r>
          </a:p>
          <a:p>
            <a:pPr marL="1520825" lvl="3" indent="-263525">
              <a:lnSpc>
                <a:spcPct val="120000"/>
              </a:lnSpc>
            </a:pPr>
            <a:r>
              <a:rPr lang="en-US" sz="1600" dirty="0" smtClean="0">
                <a:latin typeface="Times New Roman" pitchFamily="18" charset="0"/>
                <a:cs typeface="Times New Roman" pitchFamily="18" charset="0"/>
              </a:rPr>
              <a:t>Nucleus:</a:t>
            </a:r>
          </a:p>
          <a:p>
            <a:pPr marL="1978025" lvl="4" indent="-263525">
              <a:lnSpc>
                <a:spcPct val="120000"/>
              </a:lnSpc>
            </a:pPr>
            <a:r>
              <a:rPr lang="en-US" sz="1600" dirty="0" smtClean="0">
                <a:latin typeface="Times New Roman" pitchFamily="18" charset="0"/>
                <a:cs typeface="Times New Roman" pitchFamily="18" charset="0"/>
              </a:rPr>
              <a:t>Embryonic.</a:t>
            </a:r>
          </a:p>
          <a:p>
            <a:pPr marL="1978025" lvl="4" indent="-263525">
              <a:lnSpc>
                <a:spcPct val="120000"/>
              </a:lnSpc>
            </a:pPr>
            <a:r>
              <a:rPr lang="en-US" sz="1600" dirty="0" smtClean="0">
                <a:latin typeface="Times New Roman" pitchFamily="18" charset="0"/>
                <a:cs typeface="Times New Roman" pitchFamily="18" charset="0"/>
              </a:rPr>
              <a:t>Fetal.</a:t>
            </a:r>
          </a:p>
          <a:p>
            <a:pPr marL="1978025" lvl="4" indent="-263525">
              <a:lnSpc>
                <a:spcPct val="120000"/>
              </a:lnSpc>
            </a:pPr>
            <a:r>
              <a:rPr lang="en-US" sz="1600" dirty="0" smtClean="0">
                <a:latin typeface="Times New Roman" pitchFamily="18" charset="0"/>
                <a:cs typeface="Times New Roman" pitchFamily="18" charset="0"/>
              </a:rPr>
              <a:t>Infantile.</a:t>
            </a:r>
          </a:p>
          <a:p>
            <a:pPr marL="1978025" lvl="4" indent="-263525">
              <a:lnSpc>
                <a:spcPct val="120000"/>
              </a:lnSpc>
            </a:pPr>
            <a:r>
              <a:rPr lang="en-US" sz="1600" dirty="0" smtClean="0">
                <a:latin typeface="Times New Roman" pitchFamily="18" charset="0"/>
                <a:cs typeface="Times New Roman" pitchFamily="18" charset="0"/>
              </a:rPr>
              <a:t>Adult.</a:t>
            </a:r>
          </a:p>
          <a:p>
            <a:pPr marL="1520825" lvl="3" indent="-263525">
              <a:lnSpc>
                <a:spcPct val="120000"/>
              </a:lnSpc>
            </a:pPr>
            <a:r>
              <a:rPr lang="en-US" sz="1600" dirty="0" smtClean="0">
                <a:latin typeface="Times New Roman" pitchFamily="18" charset="0"/>
                <a:cs typeface="Times New Roman" pitchFamily="18" charset="0"/>
              </a:rPr>
              <a:t>Cortex:</a:t>
            </a:r>
            <a:endParaRPr lang="en-US" sz="1600" dirty="0">
              <a:latin typeface="Times New Roman" pitchFamily="18" charset="0"/>
              <a:cs typeface="Times New Roman" pitchFamily="18" charset="0"/>
            </a:endParaRPr>
          </a:p>
          <a:p>
            <a:pPr marL="1978025" lvl="4" indent="-263525">
              <a:lnSpc>
                <a:spcPct val="120000"/>
              </a:lnSpc>
            </a:pPr>
            <a:r>
              <a:rPr lang="en-US" sz="1600" dirty="0">
                <a:latin typeface="Times New Roman" pitchFamily="18" charset="0"/>
                <a:cs typeface="Times New Roman" pitchFamily="18" charset="0"/>
              </a:rPr>
              <a:t>Outside the adult </a:t>
            </a:r>
            <a:r>
              <a:rPr lang="en-US" sz="1600" dirty="0" smtClean="0">
                <a:latin typeface="Times New Roman" pitchFamily="18" charset="0"/>
                <a:cs typeface="Times New Roman" pitchFamily="18" charset="0"/>
              </a:rPr>
              <a:t>nucleus.</a:t>
            </a:r>
            <a:endParaRPr lang="en-US" sz="1600" dirty="0">
              <a:latin typeface="Times New Roman" pitchFamily="18" charset="0"/>
              <a:cs typeface="Times New Roman" pitchFamily="18" charset="0"/>
            </a:endParaRPr>
          </a:p>
          <a:p>
            <a:pPr marL="1978025" lvl="4" indent="-263525">
              <a:lnSpc>
                <a:spcPct val="120000"/>
              </a:lnSpc>
            </a:pPr>
            <a:r>
              <a:rPr lang="en-US" sz="1600" dirty="0">
                <a:latin typeface="Times New Roman" pitchFamily="18" charset="0"/>
                <a:cs typeface="Times New Roman" pitchFamily="18" charset="0"/>
              </a:rPr>
              <a:t>Recently formed lens </a:t>
            </a:r>
            <a:r>
              <a:rPr lang="en-US" sz="1600" dirty="0" smtClean="0">
                <a:latin typeface="Times New Roman" pitchFamily="18" charset="0"/>
                <a:cs typeface="Times New Roman" pitchFamily="18" charset="0"/>
              </a:rPr>
              <a:t>fibers.</a:t>
            </a:r>
            <a:endParaRPr lang="en-US" sz="1600" dirty="0">
              <a:latin typeface="Times New Roman" pitchFamily="18" charset="0"/>
              <a:cs typeface="Times New Roman" pitchFamily="18" charset="0"/>
            </a:endParaRPr>
          </a:p>
        </p:txBody>
      </p:sp>
      <p:pic>
        <p:nvPicPr>
          <p:cNvPr id="8" name="Content Placeholder 4" descr="ana physio of eye 001.tif"/>
          <p:cNvPicPr>
            <a:picLocks/>
          </p:cNvPicPr>
          <p:nvPr/>
        </p:nvPicPr>
        <p:blipFill>
          <a:blip r:embed="rId2" cstate="print"/>
          <a:srcRect l="57943" t="5780" r="2658" b="50093"/>
          <a:stretch>
            <a:fillRect/>
          </a:stretch>
        </p:blipFill>
        <p:spPr>
          <a:xfrm>
            <a:off x="5871461" y="1496248"/>
            <a:ext cx="2802723" cy="3865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427627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78098"/>
          </a:xfrm>
        </p:spPr>
        <p:txBody>
          <a:bodyPr/>
          <a:lstStyle/>
          <a:p>
            <a:r>
              <a:rPr lang="en-US" b="1" dirty="0" smtClean="0">
                <a:latin typeface="Times New Roman" pitchFamily="18" charset="0"/>
                <a:cs typeface="Times New Roman" pitchFamily="18" charset="0"/>
              </a:rPr>
              <a:t>Composition of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268760"/>
            <a:ext cx="8229600" cy="4857403"/>
          </a:xfrm>
        </p:spPr>
        <p:txBody>
          <a:bodyPr>
            <a:normAutofit fontScale="92500" lnSpcReduction="10000"/>
          </a:bodyPr>
          <a:lstStyle/>
          <a:p>
            <a:pPr marL="263525" indent="-263525" algn="just"/>
            <a:r>
              <a:rPr lang="en-US" dirty="0" smtClean="0">
                <a:latin typeface="Times New Roman" pitchFamily="18" charset="0"/>
                <a:cs typeface="Times New Roman" pitchFamily="18" charset="0"/>
              </a:rPr>
              <a:t>Lens water:</a:t>
            </a:r>
          </a:p>
          <a:p>
            <a:pPr lvl="1" algn="just"/>
            <a:r>
              <a:rPr lang="en-US" dirty="0" smtClean="0">
                <a:latin typeface="Times New Roman" pitchFamily="18" charset="0"/>
                <a:cs typeface="Times New Roman" pitchFamily="18" charset="0"/>
              </a:rPr>
              <a:t>Water content is about 65%</a:t>
            </a:r>
          </a:p>
          <a:p>
            <a:pPr lvl="1" algn="just"/>
            <a:r>
              <a:rPr lang="en-US" dirty="0" smtClean="0">
                <a:latin typeface="Times New Roman" pitchFamily="18" charset="0"/>
                <a:cs typeface="Times New Roman" pitchFamily="18" charset="0"/>
              </a:rPr>
              <a:t>Lens dehydration is mediated by simple diffusion which is maintained by active sodium pump</a:t>
            </a:r>
          </a:p>
          <a:p>
            <a:pPr algn="just"/>
            <a:r>
              <a:rPr lang="en-US" dirty="0" smtClean="0">
                <a:latin typeface="Times New Roman" pitchFamily="18" charset="0"/>
                <a:cs typeface="Times New Roman" pitchFamily="18" charset="0"/>
              </a:rPr>
              <a:t>Proteins:</a:t>
            </a:r>
          </a:p>
          <a:p>
            <a:pPr lvl="1" algn="just"/>
            <a:r>
              <a:rPr lang="en-US" dirty="0" smtClean="0">
                <a:latin typeface="Times New Roman" pitchFamily="18" charset="0"/>
                <a:cs typeface="Times New Roman" pitchFamily="18" charset="0"/>
              </a:rPr>
              <a:t>34% of the lens weight</a:t>
            </a:r>
          </a:p>
          <a:p>
            <a:pPr lvl="1" algn="just"/>
            <a:r>
              <a:rPr lang="en-US" dirty="0" smtClean="0">
                <a:latin typeface="Times New Roman" pitchFamily="18" charset="0"/>
                <a:cs typeface="Times New Roman" pitchFamily="18" charset="0"/>
              </a:rPr>
              <a:t>Insoluble fraction called </a:t>
            </a:r>
            <a:r>
              <a:rPr lang="en-US" i="1" dirty="0" smtClean="0">
                <a:latin typeface="Times New Roman" pitchFamily="18" charset="0"/>
                <a:cs typeface="Times New Roman" pitchFamily="18" charset="0"/>
              </a:rPr>
              <a:t>albuminoids-12.5%</a:t>
            </a:r>
          </a:p>
          <a:p>
            <a:pPr lvl="1" algn="just"/>
            <a:r>
              <a:rPr lang="en-US" dirty="0" smtClean="0">
                <a:latin typeface="Times New Roman" pitchFamily="18" charset="0"/>
                <a:cs typeface="Times New Roman" pitchFamily="18" charset="0"/>
              </a:rPr>
              <a:t>Soluble fraction called </a:t>
            </a:r>
            <a:r>
              <a:rPr lang="en-US" i="1" dirty="0" smtClean="0">
                <a:latin typeface="Times New Roman" pitchFamily="18" charset="0"/>
                <a:cs typeface="Times New Roman" pitchFamily="18" charset="0"/>
              </a:rPr>
              <a:t>crystallins</a:t>
            </a:r>
          </a:p>
          <a:p>
            <a:pPr lvl="2" algn="just"/>
            <a:r>
              <a:rPr lang="en-US" dirty="0" smtClean="0">
                <a:latin typeface="Times New Roman" pitchFamily="18" charset="0"/>
                <a:cs typeface="Times New Roman" pitchFamily="18" charset="0"/>
              </a:rPr>
              <a:t>Alpha-crystallins -31.7%</a:t>
            </a:r>
          </a:p>
          <a:p>
            <a:pPr lvl="2" algn="just"/>
            <a:r>
              <a:rPr lang="en-US" dirty="0" smtClean="0">
                <a:latin typeface="Times New Roman" pitchFamily="18" charset="0"/>
                <a:cs typeface="Times New Roman" pitchFamily="18" charset="0"/>
              </a:rPr>
              <a:t>Beta-crystallins- 53.4%</a:t>
            </a:r>
          </a:p>
          <a:p>
            <a:pPr lvl="2" algn="just"/>
            <a:r>
              <a:rPr lang="en-US" dirty="0" smtClean="0">
                <a:latin typeface="Times New Roman" pitchFamily="18" charset="0"/>
                <a:cs typeface="Times New Roman" pitchFamily="18" charset="0"/>
              </a:rPr>
              <a:t>Gamma-crystallins- 1.5%</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29991307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60648"/>
            <a:ext cx="8229600" cy="850106"/>
          </a:xfrm>
        </p:spPr>
        <p:txBody>
          <a:bodyPr>
            <a:normAutofit/>
          </a:bodyPr>
          <a:lstStyle/>
          <a:p>
            <a:r>
              <a:rPr lang="en-US" sz="4000" b="1" dirty="0" smtClean="0">
                <a:latin typeface="Times New Roman" pitchFamily="18" charset="0"/>
                <a:cs typeface="Times New Roman" pitchFamily="18" charset="0"/>
              </a:rPr>
              <a:t>Biochemical components</a:t>
            </a:r>
            <a:endParaRPr lang="en-US" sz="4000" b="1" dirty="0">
              <a:latin typeface="Times New Roman" pitchFamily="18" charset="0"/>
              <a:cs typeface="Times New Roman" pitchFamily="18" charset="0"/>
            </a:endParaRPr>
          </a:p>
        </p:txBody>
      </p:sp>
      <p:sp>
        <p:nvSpPr>
          <p:cNvPr id="6" name="Content Placeholder 2"/>
          <p:cNvSpPr>
            <a:spLocks noGrp="1"/>
          </p:cNvSpPr>
          <p:nvPr>
            <p:ph idx="1"/>
          </p:nvPr>
        </p:nvSpPr>
        <p:spPr>
          <a:xfrm>
            <a:off x="683568" y="1268760"/>
            <a:ext cx="7920880" cy="4525963"/>
          </a:xfrm>
        </p:spPr>
        <p:txBody>
          <a:bodyPr/>
          <a:lstStyle/>
          <a:p>
            <a:r>
              <a:rPr lang="en-US" dirty="0" smtClean="0">
                <a:latin typeface="Times New Roman" pitchFamily="18" charset="0"/>
                <a:cs typeface="Times New Roman" pitchFamily="18" charset="0"/>
              </a:rPr>
              <a:t>Amino acids</a:t>
            </a:r>
          </a:p>
          <a:p>
            <a:r>
              <a:rPr lang="en-US" dirty="0" smtClean="0">
                <a:latin typeface="Times New Roman" pitchFamily="18" charset="0"/>
                <a:cs typeface="Times New Roman" pitchFamily="18" charset="0"/>
              </a:rPr>
              <a:t>Carbohydrates</a:t>
            </a:r>
          </a:p>
          <a:p>
            <a:r>
              <a:rPr lang="en-US" dirty="0" smtClean="0">
                <a:latin typeface="Times New Roman" pitchFamily="18" charset="0"/>
                <a:cs typeface="Times New Roman" pitchFamily="18" charset="0"/>
              </a:rPr>
              <a:t>Lipids</a:t>
            </a:r>
          </a:p>
          <a:p>
            <a:r>
              <a:rPr lang="en-US" dirty="0" smtClean="0">
                <a:latin typeface="Times New Roman" pitchFamily="18" charset="0"/>
                <a:cs typeface="Times New Roman" pitchFamily="18" charset="0"/>
              </a:rPr>
              <a:t>Electrolytes</a:t>
            </a:r>
          </a:p>
          <a:p>
            <a:r>
              <a:rPr lang="en-US" dirty="0" smtClean="0">
                <a:latin typeface="Times New Roman" pitchFamily="18" charset="0"/>
                <a:cs typeface="Times New Roman" pitchFamily="18" charset="0"/>
              </a:rPr>
              <a:t>Organic phosphate</a:t>
            </a:r>
          </a:p>
          <a:p>
            <a:r>
              <a:rPr lang="en-US" dirty="0" smtClean="0">
                <a:latin typeface="Times New Roman" pitchFamily="18" charset="0"/>
                <a:cs typeface="Times New Roman" pitchFamily="18" charset="0"/>
              </a:rPr>
              <a:t>Glutathione</a:t>
            </a:r>
          </a:p>
          <a:p>
            <a:r>
              <a:rPr lang="en-US" dirty="0" smtClean="0">
                <a:latin typeface="Times New Roman" pitchFamily="18" charset="0"/>
                <a:cs typeface="Times New Roman" pitchFamily="18" charset="0"/>
              </a:rPr>
              <a:t>Ascorbic acid</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4275245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rmAutofit fontScale="90000"/>
          </a:bodyPr>
          <a:lstStyle/>
          <a:p>
            <a:r>
              <a:rPr lang="en-US" b="1" dirty="0" smtClean="0">
                <a:latin typeface="Times New Roman" pitchFamily="18" charset="0"/>
                <a:cs typeface="Times New Roman" pitchFamily="18" charset="0"/>
              </a:rPr>
              <a:t>Function of the lens</a:t>
            </a:r>
            <a:endParaRPr lang="en-US" b="1" dirty="0">
              <a:latin typeface="Times New Roman" pitchFamily="18" charset="0"/>
              <a:cs typeface="Times New Roman" pitchFamily="18" charset="0"/>
            </a:endParaRPr>
          </a:p>
        </p:txBody>
      </p:sp>
      <p:sp>
        <p:nvSpPr>
          <p:cNvPr id="6" name="Content Placeholder 2"/>
          <p:cNvSpPr>
            <a:spLocks noGrp="1"/>
          </p:cNvSpPr>
          <p:nvPr>
            <p:ph idx="1"/>
          </p:nvPr>
        </p:nvSpPr>
        <p:spPr>
          <a:xfrm>
            <a:off x="457200" y="1600200"/>
            <a:ext cx="8229600" cy="4525963"/>
          </a:xfrm>
        </p:spPr>
        <p:txBody>
          <a:bodyPr>
            <a:normAutofit/>
          </a:bodyPr>
          <a:lstStyle/>
          <a:p>
            <a:pPr algn="just"/>
            <a:r>
              <a:rPr lang="en-US" sz="2400" dirty="0" smtClean="0">
                <a:latin typeface="Times New Roman" pitchFamily="18" charset="0"/>
                <a:cs typeface="Times New Roman" pitchFamily="18" charset="0"/>
              </a:rPr>
              <a:t>Refraction:</a:t>
            </a:r>
          </a:p>
          <a:p>
            <a:pPr lvl="1" algn="just"/>
            <a:r>
              <a:rPr lang="en-US" sz="2000" dirty="0" smtClean="0">
                <a:latin typeface="Times New Roman" pitchFamily="18" charset="0"/>
                <a:cs typeface="Times New Roman" pitchFamily="18" charset="0"/>
              </a:rPr>
              <a:t>Shape</a:t>
            </a:r>
          </a:p>
          <a:p>
            <a:pPr lvl="1" algn="just"/>
            <a:r>
              <a:rPr lang="en-US" sz="2000" dirty="0" smtClean="0">
                <a:latin typeface="Times New Roman" pitchFamily="18" charset="0"/>
                <a:cs typeface="Times New Roman" pitchFamily="18" charset="0"/>
              </a:rPr>
              <a:t>Position</a:t>
            </a:r>
          </a:p>
          <a:p>
            <a:pPr lvl="1" algn="just"/>
            <a:r>
              <a:rPr lang="en-US" sz="2000" dirty="0" smtClean="0">
                <a:latin typeface="Times New Roman" pitchFamily="18" charset="0"/>
                <a:cs typeface="Times New Roman" pitchFamily="18" charset="0"/>
              </a:rPr>
              <a:t>Composition</a:t>
            </a:r>
          </a:p>
          <a:p>
            <a:pPr marL="457200" lvl="1" indent="0" algn="just">
              <a:buNone/>
            </a:pPr>
            <a:endParaRPr lang="en-US" sz="20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79912" y="1772816"/>
            <a:ext cx="4896544"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65485178"/>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E3D96EE5949B43BADD76E21BE01194" ma:contentTypeVersion="0" ma:contentTypeDescription="Create a new document." ma:contentTypeScope="" ma:versionID="0295abef0bf4485d88fe7ba155751cf0">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9AE8B14-E9EB-430D-9F0D-9507833818DB}"/>
</file>

<file path=customXml/itemProps2.xml><?xml version="1.0" encoding="utf-8"?>
<ds:datastoreItem xmlns:ds="http://schemas.openxmlformats.org/officeDocument/2006/customXml" ds:itemID="{68DE5E0C-DA3C-4A9C-8BD6-3079AD3CF9AD}"/>
</file>

<file path=customXml/itemProps3.xml><?xml version="1.0" encoding="utf-8"?>
<ds:datastoreItem xmlns:ds="http://schemas.openxmlformats.org/officeDocument/2006/customXml" ds:itemID="{0F92A482-B948-4431-9D2E-CAE8B0B30E7E}"/>
</file>

<file path=docProps/app.xml><?xml version="1.0" encoding="utf-8"?>
<Properties xmlns="http://schemas.openxmlformats.org/officeDocument/2006/extended-properties" xmlns:vt="http://schemas.openxmlformats.org/officeDocument/2006/docPropsVTypes">
  <TotalTime>2437</TotalTime>
  <Words>1051</Words>
  <Application>Microsoft Office PowerPoint</Application>
  <PresentationFormat>On-screen Show (4:3)</PresentationFormat>
  <Paragraphs>211</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نسق Office</vt:lpstr>
      <vt:lpstr>Slide 1</vt:lpstr>
      <vt:lpstr>Functions of the lens</vt:lpstr>
      <vt:lpstr>Lens anatomy</vt:lpstr>
      <vt:lpstr>Lens anatomy</vt:lpstr>
      <vt:lpstr>Lens anatomy</vt:lpstr>
      <vt:lpstr>Lens anatomy</vt:lpstr>
      <vt:lpstr>Composition of lens</vt:lpstr>
      <vt:lpstr>Biochemical components</vt:lpstr>
      <vt:lpstr>Function of the lens</vt:lpstr>
      <vt:lpstr>Function of the lens</vt:lpstr>
      <vt:lpstr>Function of the lens</vt:lpstr>
      <vt:lpstr>Function of the lens</vt:lpstr>
      <vt:lpstr>Function of the lens</vt:lpstr>
      <vt:lpstr>Lens transparency</vt:lpstr>
      <vt:lpstr>Lens transparency</vt:lpstr>
      <vt:lpstr>Lens transparency</vt:lpstr>
      <vt:lpstr>Lens transparency</vt:lpstr>
      <vt:lpstr>Lens transparency</vt:lpstr>
      <vt:lpstr>Lens transparency</vt:lpstr>
      <vt:lpstr>Lens transparency</vt:lpstr>
      <vt:lpstr>Accommodation</vt:lpstr>
      <vt:lpstr>Accommodation</vt:lpstr>
      <vt:lpstr>Arrangement of zonular fibers</vt:lpstr>
      <vt:lpstr>Mechanism of accommodation</vt:lpstr>
      <vt:lpstr>Mechanism of accommodation</vt:lpstr>
      <vt:lpstr>Mechanism of accommodation</vt:lpstr>
      <vt:lpstr>Age related changes in accommodation</vt:lpstr>
      <vt:lpstr>Pathophysiology of presbyopia</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saad2011</dc:creator>
  <cp:lastModifiedBy>Safa</cp:lastModifiedBy>
  <cp:revision>77</cp:revision>
  <dcterms:created xsi:type="dcterms:W3CDTF">2012-07-02T05:16:16Z</dcterms:created>
  <dcterms:modified xsi:type="dcterms:W3CDTF">2015-12-28T08:02:54Z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0x0101009DE3D96EE5949B43BADD76E21BE01194</vt:lpwstr>
  </property>
</Properties>
</file>