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66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200D60B-6CED-4581-91AB-4BD0DFBA03A4}" type="datetimeFigureOut">
              <a:rPr lang="ar-SA" smtClean="0"/>
              <a:pPr/>
              <a:t>06/05/34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6B2CC3-F269-44D8-9BED-0774EB2CD7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143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002060"/>
                </a:solidFill>
              </a:rPr>
              <a:t>429 </a:t>
            </a:r>
            <a:r>
              <a:rPr lang="en-US" b="1" dirty="0" smtClean="0">
                <a:solidFill>
                  <a:srgbClr val="002060"/>
                </a:solidFill>
              </a:rPr>
              <a:t>pharmaceutical care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Plan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dirty="0" smtClean="0"/>
              <a:t> </a:t>
            </a:r>
            <a:r>
              <a:rPr lang="en-US" sz="3100" dirty="0" err="1" smtClean="0"/>
              <a:t>Refa’a</a:t>
            </a:r>
            <a:r>
              <a:rPr lang="en-US" sz="3100" dirty="0" smtClean="0"/>
              <a:t> </a:t>
            </a:r>
            <a:r>
              <a:rPr lang="en-US" sz="3100" dirty="0" err="1" smtClean="0"/>
              <a:t>AlAjmi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98346"/>
            <a:ext cx="8534400" cy="758952"/>
          </a:xfrm>
        </p:spPr>
        <p:txBody>
          <a:bodyPr>
            <a:noAutofit/>
          </a:bodyPr>
          <a:lstStyle/>
          <a:p>
            <a:r>
              <a:rPr lang="en-US" sz="2400" dirty="0" smtClean="0"/>
              <a:t>Develops a Care Plan that Includes </a:t>
            </a:r>
            <a:r>
              <a:rPr lang="en-US" sz="2400" b="1" dirty="0" smtClean="0"/>
              <a:t>Interventions</a:t>
            </a:r>
            <a:r>
              <a:rPr lang="en-US" sz="2400" dirty="0" smtClean="0"/>
              <a:t> to: Resolve Drug Therapy Problems, Achieve Goals of Therapy, and Prevent Drug Therapy Problems.</a:t>
            </a:r>
            <a:endParaRPr lang="ar-S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071710"/>
            <a:ext cx="8503920" cy="4572000"/>
          </a:xfrm>
        </p:spPr>
        <p:txBody>
          <a:bodyPr>
            <a:normAutofit fontScale="85000" lnSpcReduction="10000"/>
          </a:bodyPr>
          <a:lstStyle/>
          <a:p>
            <a:pPr algn="l">
              <a:buNone/>
            </a:pPr>
            <a:r>
              <a:rPr lang="en-US" b="1" dirty="0" smtClean="0"/>
              <a:t>Measurement </a:t>
            </a:r>
            <a:r>
              <a:rPr lang="en-US" b="1" dirty="0" smtClean="0"/>
              <a:t>Criteria </a:t>
            </a:r>
          </a:p>
          <a:p>
            <a:pPr algn="l">
              <a:buNone/>
            </a:pPr>
            <a:r>
              <a:rPr lang="en-US" dirty="0" smtClean="0"/>
              <a:t>1. Each intervention is individualized to the patient's conditions, drug related needs, and drug therapy problems. </a:t>
            </a:r>
          </a:p>
          <a:p>
            <a:pPr algn="l">
              <a:buNone/>
            </a:pPr>
            <a:r>
              <a:rPr lang="en-US" dirty="0" smtClean="0"/>
              <a:t>2. All appropriate therapeutic alternatives to resolve drug therapy problems are considered, and the best are selected. </a:t>
            </a:r>
          </a:p>
          <a:p>
            <a:pPr algn="l">
              <a:buNone/>
            </a:pPr>
            <a:r>
              <a:rPr lang="en-US" dirty="0" smtClean="0"/>
              <a:t>3. The plan is developed in collaboration with the patient, his/her family and/or care-givers, and health care providers, when appropriate. </a:t>
            </a:r>
          </a:p>
          <a:p>
            <a:pPr algn="l">
              <a:buNone/>
            </a:pPr>
            <a:r>
              <a:rPr lang="en-US" dirty="0" smtClean="0"/>
              <a:t>4. All interventions are documented. </a:t>
            </a:r>
          </a:p>
          <a:p>
            <a:pPr algn="l">
              <a:buNone/>
            </a:pPr>
            <a:r>
              <a:rPr lang="en-US" dirty="0" smtClean="0"/>
              <a:t>5. The plan provides for continuity of care by including a schedule for continuous follow-up evaluation. </a:t>
            </a:r>
          </a:p>
          <a:p>
            <a:pPr algn="l">
              <a:buNone/>
            </a:pPr>
            <a:r>
              <a:rPr lang="ar-SA" dirty="0" smtClean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Follow-Up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b="1" dirty="0" smtClean="0"/>
              <a:t>The </a:t>
            </a:r>
            <a:r>
              <a:rPr lang="en-US" b="1" dirty="0"/>
              <a:t>Practitioner Develops a Schedule to Follow-Up and Evaluate the Effectiveness of Drug Therapies and Assess Any Adverse Events Experienced by the Patient. </a:t>
            </a:r>
          </a:p>
          <a:p>
            <a:pPr algn="l">
              <a:buNone/>
            </a:pPr>
            <a:r>
              <a:rPr lang="en-US" b="1" dirty="0"/>
              <a:t>Measurement Criteria </a:t>
            </a:r>
          </a:p>
          <a:p>
            <a:pPr algn="l">
              <a:buNone/>
            </a:pPr>
            <a:r>
              <a:rPr lang="en-US" dirty="0"/>
              <a:t>1. The clinical and laboratory parameters to evaluate effectiveness are established, and a timeframe for collecting the relevant information is selected. </a:t>
            </a:r>
          </a:p>
          <a:p>
            <a:pPr algn="l">
              <a:buNone/>
            </a:pPr>
            <a:r>
              <a:rPr lang="en-US" dirty="0"/>
              <a:t>2. The clinical and laboratory parameters that reflect the safety of the patient's medications are selected, and a timeframe for collecting the relevant information is determined. </a:t>
            </a:r>
          </a:p>
          <a:p>
            <a:pPr algn="l">
              <a:buNone/>
            </a:pPr>
            <a:r>
              <a:rPr lang="en-US" dirty="0"/>
              <a:t>3. A schedule for the follow-up evaluation is established with the patient. </a:t>
            </a:r>
          </a:p>
          <a:p>
            <a:pPr algn="l">
              <a:buNone/>
            </a:pPr>
            <a:r>
              <a:rPr lang="en-US" dirty="0"/>
              <a:t>4. The plan for follow-up evaluation is documented. </a:t>
            </a:r>
          </a:p>
          <a:p>
            <a:pPr algn="l">
              <a:buNone/>
            </a:pPr>
            <a:r>
              <a:rPr lang="ar-SA" dirty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</a:t>
            </a:r>
            <a:r>
              <a:rPr lang="en-US" dirty="0" err="1" smtClean="0"/>
              <a:t>therpay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endParaRPr lang="ar-SA" dirty="0"/>
          </a:p>
          <a:p>
            <a:pPr algn="l">
              <a:buNone/>
            </a:pPr>
            <a:r>
              <a:rPr lang="en-US" dirty="0"/>
              <a:t> A goal of therapy is the desired response or endpoint that you and your patient want to achieve from pharmacotherapy. </a:t>
            </a:r>
          </a:p>
          <a:p>
            <a:pPr algn="l">
              <a:buNone/>
            </a:pPr>
            <a:r>
              <a:rPr lang="ar-SA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 smtClean="0"/>
              <a:t>The key to a successful care plan is clear, measurable goals of therapy which include a parameter, desired value(s), and a timeframe for achieving them.</a:t>
            </a:r>
            <a:endParaRPr lang="ar-SA" dirty="0" smtClean="0"/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 1. A care plan is developed for each of the patient's medical conditions being managed with pharmacotherapy. </a:t>
            </a:r>
          </a:p>
          <a:p>
            <a:pPr algn="l">
              <a:buNone/>
            </a:pPr>
            <a:r>
              <a:rPr lang="en-US" dirty="0" smtClean="0"/>
              <a:t>2. A goal of therapy is the desired response or endpoint that you and your patient want to achieve from pharmacotherapy. </a:t>
            </a:r>
          </a:p>
          <a:p>
            <a:pPr algn="l">
              <a:buNone/>
            </a:pPr>
            <a:r>
              <a:rPr lang="en-US" dirty="0" smtClean="0"/>
              <a:t>3. The key to a successful care plan is clear, measurable goals of therapy which include a parameter, desired value(s), and a timeframe for achieving them </a:t>
            </a:r>
          </a:p>
          <a:p>
            <a:pPr algn="l">
              <a:buNone/>
            </a:pPr>
            <a:r>
              <a:rPr lang="ar-SA" dirty="0" smtClean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  </a:t>
            </a:r>
            <a:endParaRPr lang="en-US" dirty="0"/>
          </a:p>
          <a:p>
            <a:pPr algn="l">
              <a:buNone/>
            </a:pPr>
            <a:r>
              <a:rPr lang="en-US" dirty="0"/>
              <a:t>4. The care plan includes interventions to resolve the drug therapy problems, interventions to achieve goals of therapy, and any necessary interventions to prevent drug therapy problems. </a:t>
            </a:r>
          </a:p>
          <a:p>
            <a:pPr algn="l">
              <a:buNone/>
            </a:pPr>
            <a:r>
              <a:rPr lang="en-US" dirty="0"/>
              <a:t>5. Pharmacotherapy interventions include initiating new drug therapy, discontinuing drug therapy, or changing the product and/or dosage regimen.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6. </a:t>
            </a:r>
            <a:r>
              <a:rPr lang="en-US" dirty="0" err="1" smtClean="0"/>
              <a:t>Additionalinterventions</a:t>
            </a:r>
            <a:r>
              <a:rPr lang="en-US" dirty="0" smtClean="0"/>
              <a:t> to achieve the goals of therapy can include patient education, medication compliance reminders/devices, referrals to other health care providers, or monitoring equipment to measure outcome parameters.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7. The last activity in the care plan is scheduling a follow-up evaluation with the patient to determine the outcomes of </a:t>
            </a:r>
          </a:p>
          <a:p>
            <a:pPr algn="l">
              <a:buNone/>
            </a:pPr>
            <a:r>
              <a:rPr lang="en-US" dirty="0" smtClean="0"/>
              <a:t>pharmacotherapy at a clinically appropriate time.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8. Documentation of the care plan establishes the relationships between the goals of therapy, and interventions designed to achieve the goals. </a:t>
            </a:r>
          </a:p>
          <a:p>
            <a:pPr algn="l">
              <a:buNone/>
            </a:pPr>
            <a:r>
              <a:rPr lang="ar-SA" dirty="0" smtClean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6908"/>
            <a:ext cx="9144000" cy="1044704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The Practitioner Identifies Goals of Therapy that Are Individualized to the Patient. </a:t>
            </a:r>
            <a:br>
              <a:rPr lang="en-US" sz="1800" b="1" dirty="0" smtClean="0"/>
            </a:br>
            <a:r>
              <a:rPr lang="ar-SA" sz="1800" dirty="0" smtClean="0"/>
              <a:t>  </a:t>
            </a:r>
            <a:br>
              <a:rPr lang="ar-SA" sz="1800" dirty="0" smtClean="0"/>
            </a:br>
            <a:endParaRPr lang="ar-SA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/>
              <a:t>Measurement Criteria </a:t>
            </a:r>
          </a:p>
          <a:p>
            <a:pPr algn="l">
              <a:buNone/>
            </a:pPr>
            <a:r>
              <a:rPr lang="en-US" dirty="0"/>
              <a:t>1. Goals of therapy are established for each indication for drug therapy. </a:t>
            </a:r>
          </a:p>
          <a:p>
            <a:pPr algn="l">
              <a:buNone/>
            </a:pPr>
            <a:r>
              <a:rPr lang="en-US" dirty="0"/>
              <a:t>2. Desired goals of therapy are described in terms of the observable or measurable clinical and/or laboratory parameters to be used to evaluate effectiveness and safety of drug therapy. </a:t>
            </a:r>
          </a:p>
          <a:p>
            <a:pPr algn="l">
              <a:buNone/>
            </a:pPr>
            <a:r>
              <a:rPr lang="en-US" dirty="0"/>
              <a:t>3. Goals of therapy are mutually negotiated with the patient and health care providers when appropriate. </a:t>
            </a:r>
          </a:p>
          <a:p>
            <a:pPr algn="l">
              <a:buNone/>
            </a:pPr>
            <a:r>
              <a:rPr lang="en-US" dirty="0"/>
              <a:t>4. Goals of therapy are realistic in relation to the patient's present and potential capabilities. </a:t>
            </a:r>
          </a:p>
          <a:p>
            <a:pPr algn="l">
              <a:buNone/>
            </a:pPr>
            <a:r>
              <a:rPr lang="en-US" dirty="0"/>
              <a:t>5. Goals of therapy include a timeframe for achievement. </a:t>
            </a:r>
          </a:p>
          <a:p>
            <a:pPr algn="l">
              <a:buNone/>
            </a:pPr>
            <a:r>
              <a:rPr lang="ar-SA" dirty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/>
              <a:t>The major questions you must consider to construct a successful care plan are: </a:t>
            </a:r>
          </a:p>
          <a:p>
            <a:pPr algn="l">
              <a:buNone/>
            </a:pPr>
            <a:r>
              <a:rPr lang="en-US" dirty="0"/>
              <a:t>1. What goals of therapy are you and your patient trying to achieve with pharmacotherapy? </a:t>
            </a:r>
          </a:p>
          <a:p>
            <a:pPr algn="l">
              <a:buNone/>
            </a:pPr>
            <a:r>
              <a:rPr lang="en-US" dirty="0"/>
              <a:t>2. What are you going to do, or how are you going to intervene, to resolve any drug therapy problems identified during the assessment? </a:t>
            </a:r>
          </a:p>
          <a:p>
            <a:pPr algn="l">
              <a:buNone/>
            </a:pPr>
            <a:r>
              <a:rPr lang="en-US" dirty="0"/>
              <a:t>3. What interventions (drug therapies, devices, patient education) are you going to provide to ensure that your patient achieves the desired goals of therapy? </a:t>
            </a:r>
          </a:p>
          <a:p>
            <a:pPr algn="l">
              <a:buNone/>
            </a:pPr>
            <a:r>
              <a:rPr lang="en-US" dirty="0"/>
              <a:t>4. When are you going to follow-up with your patient to determine the actual outcomes of drug therapies and other interventions?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The goals of drug therapy are to: </a:t>
            </a:r>
          </a:p>
          <a:p>
            <a:pPr algn="l">
              <a:buNone/>
            </a:pPr>
            <a:r>
              <a:rPr lang="en-US" dirty="0"/>
              <a:t>1. Cure a disease </a:t>
            </a:r>
          </a:p>
          <a:p>
            <a:pPr algn="l">
              <a:buNone/>
            </a:pPr>
            <a:r>
              <a:rPr lang="en-US" dirty="0"/>
              <a:t>2. Reduce or eliminate signs and/or symptoms </a:t>
            </a:r>
          </a:p>
          <a:p>
            <a:pPr algn="l">
              <a:buNone/>
            </a:pPr>
            <a:r>
              <a:rPr lang="en-US" dirty="0"/>
              <a:t>3. Slow or halt the progression of a disease </a:t>
            </a:r>
          </a:p>
          <a:p>
            <a:pPr algn="l">
              <a:buNone/>
            </a:pPr>
            <a:r>
              <a:rPr lang="en-US" dirty="0"/>
              <a:t>4. Prevent a disease </a:t>
            </a:r>
          </a:p>
          <a:p>
            <a:pPr algn="l">
              <a:buNone/>
            </a:pPr>
            <a:r>
              <a:rPr lang="en-US" dirty="0"/>
              <a:t>5. Normalize laboratory values </a:t>
            </a:r>
          </a:p>
          <a:p>
            <a:pPr algn="l">
              <a:buNone/>
            </a:pPr>
            <a:r>
              <a:rPr lang="en-US" dirty="0"/>
              <a:t>6. Assist in the diagnostic process </a:t>
            </a:r>
          </a:p>
          <a:p>
            <a:pPr algn="l">
              <a:buNone/>
            </a:pPr>
            <a:r>
              <a:rPr lang="ar-SA" dirty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dirty="0"/>
              <a:t>Goals of therapy have a specific structure and always include </a:t>
            </a:r>
          </a:p>
          <a:p>
            <a:pPr algn="l">
              <a:buNone/>
            </a:pPr>
            <a:r>
              <a:rPr lang="en-US" dirty="0"/>
              <a:t>1. clinical </a:t>
            </a:r>
            <a:r>
              <a:rPr lang="en-US" i="1" dirty="0"/>
              <a:t>parameters (signs and symptoms) and/or laboratory values which are observable, measurable, and realistic; </a:t>
            </a:r>
          </a:p>
          <a:p>
            <a:pPr algn="l">
              <a:buNone/>
            </a:pPr>
            <a:r>
              <a:rPr lang="en-US" dirty="0"/>
              <a:t>2. a desired </a:t>
            </a:r>
            <a:r>
              <a:rPr lang="en-US" i="1" dirty="0"/>
              <a:t>value or observable change in the parameter; </a:t>
            </a:r>
          </a:p>
          <a:p>
            <a:pPr algn="l">
              <a:buNone/>
            </a:pPr>
            <a:r>
              <a:rPr lang="en-US" dirty="0"/>
              <a:t>3. a specific </a:t>
            </a:r>
            <a:r>
              <a:rPr lang="en-US" i="1" dirty="0"/>
              <a:t>timeframe in which the goal is to be met. </a:t>
            </a:r>
          </a:p>
          <a:p>
            <a:pPr algn="l">
              <a:buNone/>
            </a:pPr>
            <a:r>
              <a:rPr lang="ar-SA" dirty="0"/>
              <a:t> 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92</TotalTime>
  <Words>820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 429 pharmaceutical care  Plan    Refa’a AlAjmi</vt:lpstr>
      <vt:lpstr>Goal of therpay </vt:lpstr>
      <vt:lpstr>Slide 3</vt:lpstr>
      <vt:lpstr>Slide 4</vt:lpstr>
      <vt:lpstr>Slide 5</vt:lpstr>
      <vt:lpstr>The Practitioner Identifies Goals of Therapy that Are Individualized to the Patient.     </vt:lpstr>
      <vt:lpstr>Slide 7</vt:lpstr>
      <vt:lpstr>Slide 8</vt:lpstr>
      <vt:lpstr>Slide 9</vt:lpstr>
      <vt:lpstr>Develops a Care Plan that Includes Interventions to: Resolve Drug Therapy Problems, Achieve Goals of Therapy, and Prevent Drug Therapy Problems.</vt:lpstr>
      <vt:lpstr>Follow-Up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7</cp:revision>
  <dcterms:created xsi:type="dcterms:W3CDTF">2013-03-17T05:20:55Z</dcterms:created>
  <dcterms:modified xsi:type="dcterms:W3CDTF">2013-03-17T13:23:37Z</dcterms:modified>
</cp:coreProperties>
</file>