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3" r:id="rId9"/>
    <p:sldId id="271" r:id="rId10"/>
    <p:sldId id="264" r:id="rId11"/>
    <p:sldId id="272" r:id="rId12"/>
    <p:sldId id="265" r:id="rId13"/>
    <p:sldId id="267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3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Plasma enzyme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Determination of plasma enzymes using the clinical analyzer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1115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l">
              <a:buNone/>
            </a:pPr>
            <a:r>
              <a:rPr lang="en-US" b="1" dirty="0"/>
              <a:t>All of these </a:t>
            </a:r>
            <a:r>
              <a:rPr lang="en-US" b="1" dirty="0" err="1"/>
              <a:t>isoenzymes</a:t>
            </a:r>
            <a:r>
              <a:rPr lang="en-US" b="1" dirty="0"/>
              <a:t> can be measured in </a:t>
            </a:r>
            <a:r>
              <a:rPr lang="en-US" b="1" dirty="0" smtClean="0"/>
              <a:t>the</a:t>
            </a:r>
          </a:p>
          <a:p>
            <a:pPr marL="137160" indent="0" algn="l">
              <a:buNone/>
            </a:pPr>
            <a:r>
              <a:rPr lang="en-US" b="1" dirty="0" smtClean="0"/>
              <a:t>blood</a:t>
            </a:r>
            <a:r>
              <a:rPr lang="en-US" b="1" dirty="0"/>
              <a:t>, and can be separated by </a:t>
            </a:r>
            <a:r>
              <a:rPr lang="en-US" b="1" u="sng" dirty="0">
                <a:solidFill>
                  <a:srgbClr val="FF0000"/>
                </a:solidFill>
              </a:rPr>
              <a:t>electrophoresis</a:t>
            </a:r>
            <a:r>
              <a:rPr lang="en-US" b="1" u="sng" dirty="0" smtClean="0">
                <a:solidFill>
                  <a:srgbClr val="FF0000"/>
                </a:solidFill>
              </a:rPr>
              <a:t>.</a:t>
            </a:r>
          </a:p>
          <a:p>
            <a:pPr marL="137160" indent="0" algn="l">
              <a:buNone/>
            </a:pPr>
            <a:r>
              <a:rPr lang="en-US" b="1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275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Determination of LDH (Lactate Dehydrogenase) in Serum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485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37160" indent="0" algn="l">
              <a:buNone/>
            </a:pPr>
            <a:r>
              <a:rPr lang="en-US" dirty="0"/>
              <a:t>LDH is a </a:t>
            </a:r>
            <a:r>
              <a:rPr lang="en-US" u="sng" dirty="0"/>
              <a:t>hydrogen transfer enzyme</a:t>
            </a:r>
            <a:r>
              <a:rPr lang="en-US" dirty="0"/>
              <a:t> which catalyzes the </a:t>
            </a:r>
            <a:r>
              <a:rPr lang="en-US" dirty="0" err="1"/>
              <a:t>interconversion</a:t>
            </a:r>
            <a:r>
              <a:rPr lang="en-US" dirty="0"/>
              <a:t> of pyruvate and lactate</a:t>
            </a:r>
            <a:r>
              <a:rPr lang="en-US" dirty="0" smtClean="0"/>
              <a:t>.</a:t>
            </a:r>
          </a:p>
          <a:p>
            <a:pPr marL="137160" indent="0" algn="l">
              <a:buNone/>
            </a:pPr>
            <a:r>
              <a:rPr lang="en-US" dirty="0"/>
              <a:t>In the liver, it catalyzes the oxidation of L-lactate to pyruvate (LP) with the mediation of NAD as hydrogen acceptor. The reaction is reversible and the reaction equilibrium strongly favors the reverse reaction, namely the reduction of pyruvate to lactate (PL). The formation of NADH produces an increase in absorbance at 340 nm. The rate of absorbance change is directly </a:t>
            </a:r>
            <a:r>
              <a:rPr lang="en-US" u="sng" dirty="0"/>
              <a:t>proportional</a:t>
            </a:r>
            <a:r>
              <a:rPr lang="en-US" dirty="0"/>
              <a:t> to the activity of LDH in the specimen. 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918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Reagents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l">
              <a:buNone/>
            </a:pPr>
            <a:r>
              <a:rPr lang="en-US" b="1" dirty="0" smtClean="0"/>
              <a:t>LDH </a:t>
            </a:r>
            <a:r>
              <a:rPr lang="en-US" b="1" dirty="0"/>
              <a:t>Reagent </a:t>
            </a:r>
            <a:endParaRPr lang="en-US" dirty="0"/>
          </a:p>
          <a:p>
            <a:pPr marL="137160" indent="0" algn="l">
              <a:buNone/>
            </a:pPr>
            <a:r>
              <a:rPr lang="en-US" dirty="0"/>
              <a:t>[Lactate solution (51.6 </a:t>
            </a:r>
            <a:r>
              <a:rPr lang="en-US" dirty="0" err="1"/>
              <a:t>mmol</a:t>
            </a:r>
            <a:r>
              <a:rPr lang="en-US" dirty="0"/>
              <a:t>/l) + NAD (8.26 </a:t>
            </a:r>
            <a:r>
              <a:rPr lang="en-US" dirty="0" err="1"/>
              <a:t>mmol</a:t>
            </a:r>
            <a:r>
              <a:rPr lang="en-US" dirty="0"/>
              <a:t>/l) in </a:t>
            </a:r>
            <a:r>
              <a:rPr lang="en-US" dirty="0" err="1"/>
              <a:t>tris</a:t>
            </a:r>
            <a:r>
              <a:rPr lang="en-US" dirty="0"/>
              <a:t> buffer) </a:t>
            </a:r>
          </a:p>
          <a:p>
            <a:pPr marL="137160" indent="0" algn="l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63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In Test Tube</a:t>
            </a:r>
            <a:endParaRPr lang="en-US" dirty="0" smtClean="0"/>
          </a:p>
          <a:p>
            <a:pPr algn="l" rtl="0"/>
            <a:r>
              <a:rPr lang="en-US" b="1" dirty="0" smtClean="0"/>
              <a:t>Pipette 3 ml of the LDH reagent</a:t>
            </a:r>
            <a:endParaRPr lang="en-US" dirty="0" smtClean="0"/>
          </a:p>
          <a:p>
            <a:pPr algn="l" rtl="0"/>
            <a:r>
              <a:rPr lang="en-US" b="1" dirty="0" smtClean="0"/>
              <a:t>Pre-warm the tube at 37 C for 3 min</a:t>
            </a:r>
            <a:endParaRPr lang="en-US" dirty="0" smtClean="0"/>
          </a:p>
          <a:p>
            <a:pPr algn="l" rtl="0"/>
            <a:r>
              <a:rPr lang="en-US" b="1" dirty="0" smtClean="0"/>
              <a:t>Pipette 0.1 ml (100µl) of serum sample</a:t>
            </a:r>
            <a:endParaRPr lang="en-US" dirty="0" smtClean="0"/>
          </a:p>
          <a:p>
            <a:pPr algn="l" rtl="0"/>
            <a:r>
              <a:rPr lang="en-US" b="1" dirty="0" smtClean="0"/>
              <a:t>     Mix, and allow 1 min for temperature equilibration</a:t>
            </a:r>
            <a:endParaRPr lang="en-US" dirty="0" smtClean="0"/>
          </a:p>
          <a:p>
            <a:pPr algn="l" rtl="0"/>
            <a:r>
              <a:rPr lang="en-US" b="1" dirty="0" smtClean="0"/>
              <a:t>Read the absorbance at 340 nm every minute for 3 min against 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endParaRPr lang="en-US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34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95400" y="1752600"/>
          <a:ext cx="6477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50"/>
                <a:gridCol w="1619250"/>
                <a:gridCol w="1619250"/>
                <a:gridCol w="1619250"/>
              </a:tblGrid>
              <a:tr h="68580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Absorbance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404040"/>
                          </a:solidFill>
                          <a:latin typeface="Arial"/>
                          <a:ea typeface="Calibri"/>
                          <a:cs typeface="Arial"/>
                        </a:rPr>
                        <a:t>∆</a:t>
                      </a:r>
                      <a:r>
                        <a:rPr lang="en-US" sz="2000" dirty="0">
                          <a:solidFill>
                            <a:srgbClr val="404040"/>
                          </a:solidFill>
                          <a:latin typeface="Calibri"/>
                          <a:ea typeface="Calibri"/>
                          <a:cs typeface="Arial"/>
                        </a:rPr>
                        <a:t>A/min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34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229600" cy="4709160"/>
          </a:xfrm>
        </p:spPr>
        <p:txBody>
          <a:bodyPr/>
          <a:lstStyle/>
          <a:p>
            <a:pPr marL="137160" indent="0" algn="l">
              <a:buNone/>
            </a:pPr>
            <a:r>
              <a:rPr lang="en-US" b="1" dirty="0"/>
              <a:t>Then calculate </a:t>
            </a:r>
            <a:endParaRPr lang="en-US" dirty="0"/>
          </a:p>
          <a:p>
            <a:pPr marL="137160" indent="0" algn="l">
              <a:buNone/>
            </a:pPr>
            <a:r>
              <a:rPr lang="en-US" dirty="0" smtClean="0"/>
              <a:t>           A1</a:t>
            </a:r>
            <a:r>
              <a:rPr lang="en-US" dirty="0"/>
              <a:t>, = A2 - A1 </a:t>
            </a:r>
          </a:p>
          <a:p>
            <a:pPr marL="137160" indent="0" algn="l">
              <a:buNone/>
            </a:pPr>
            <a:r>
              <a:rPr lang="en-US" dirty="0" smtClean="0"/>
              <a:t>                                  A/min </a:t>
            </a:r>
            <a:r>
              <a:rPr lang="en-US" dirty="0"/>
              <a:t>= </a:t>
            </a:r>
            <a:r>
              <a:rPr lang="en-US" dirty="0" smtClean="0"/>
              <a:t>(     A1+    A2</a:t>
            </a:r>
            <a:r>
              <a:rPr lang="en-US" dirty="0"/>
              <a:t>) / 2 </a:t>
            </a:r>
          </a:p>
          <a:p>
            <a:pPr marL="137160" indent="0" algn="l">
              <a:buNone/>
            </a:pPr>
            <a:r>
              <a:rPr lang="en-US" dirty="0" smtClean="0"/>
              <a:t>   A2 </a:t>
            </a:r>
            <a:r>
              <a:rPr lang="en-US" dirty="0"/>
              <a:t>= A3 – A2 </a:t>
            </a:r>
          </a:p>
          <a:p>
            <a:pPr marL="137160" indent="0" algn="l">
              <a:buNone/>
            </a:pPr>
            <a:r>
              <a:rPr lang="en-US" b="1" dirty="0"/>
              <a:t>Calculations </a:t>
            </a:r>
            <a:endParaRPr lang="en-US" dirty="0"/>
          </a:p>
          <a:p>
            <a:pPr marL="137160" indent="0" algn="l">
              <a:buNone/>
            </a:pPr>
            <a:r>
              <a:rPr lang="pl-PL" dirty="0"/>
              <a:t>LDH (U/L) </a:t>
            </a:r>
            <a:r>
              <a:rPr lang="pl-PL" dirty="0" smtClean="0"/>
              <a:t>=</a:t>
            </a:r>
            <a:r>
              <a:rPr lang="en-US" dirty="0" smtClean="0"/>
              <a:t>     </a:t>
            </a:r>
            <a:r>
              <a:rPr lang="pl-PL" dirty="0" smtClean="0"/>
              <a:t>A </a:t>
            </a:r>
            <a:r>
              <a:rPr lang="pl-PL" dirty="0"/>
              <a:t>x </a:t>
            </a:r>
            <a:r>
              <a:rPr lang="pl-PL"/>
              <a:t>4921 </a:t>
            </a:r>
            <a:endParaRPr lang="pl-PL" dirty="0"/>
          </a:p>
        </p:txBody>
      </p:sp>
      <p:sp>
        <p:nvSpPr>
          <p:cNvPr id="4" name="Isosceles Triangle 3"/>
          <p:cNvSpPr/>
          <p:nvPr/>
        </p:nvSpPr>
        <p:spPr>
          <a:xfrm>
            <a:off x="1143000" y="2209800"/>
            <a:ext cx="381000" cy="30480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Isosceles Triangle 4"/>
          <p:cNvSpPr/>
          <p:nvPr/>
        </p:nvSpPr>
        <p:spPr>
          <a:xfrm>
            <a:off x="3200400" y="2743200"/>
            <a:ext cx="381000" cy="304800"/>
          </a:xfrm>
          <a:prstGeom prst="triangl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Isosceles Triangle 5"/>
          <p:cNvSpPr/>
          <p:nvPr/>
        </p:nvSpPr>
        <p:spPr>
          <a:xfrm>
            <a:off x="391108" y="3200400"/>
            <a:ext cx="381000" cy="30480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Isosceles Triangle 6"/>
          <p:cNvSpPr/>
          <p:nvPr/>
        </p:nvSpPr>
        <p:spPr>
          <a:xfrm>
            <a:off x="2743200" y="4191000"/>
            <a:ext cx="381000" cy="30480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Isosceles Triangle 7"/>
          <p:cNvSpPr/>
          <p:nvPr/>
        </p:nvSpPr>
        <p:spPr>
          <a:xfrm>
            <a:off x="5181600" y="2743200"/>
            <a:ext cx="381000" cy="304800"/>
          </a:xfrm>
          <a:prstGeom prst="triangl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Isosceles Triangle 8"/>
          <p:cNvSpPr/>
          <p:nvPr/>
        </p:nvSpPr>
        <p:spPr>
          <a:xfrm>
            <a:off x="6172200" y="2743200"/>
            <a:ext cx="381000" cy="304800"/>
          </a:xfrm>
          <a:prstGeom prst="triangl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15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l">
              <a:buNone/>
            </a:pPr>
            <a:r>
              <a:rPr lang="en-US" sz="3600" dirty="0"/>
              <a:t>Blood plasma contains many </a:t>
            </a:r>
            <a:r>
              <a:rPr lang="en-US" sz="3600" dirty="0" smtClean="0"/>
              <a:t>enzymes which </a:t>
            </a:r>
            <a:r>
              <a:rPr lang="en-US" sz="3600" dirty="0"/>
              <a:t>are classified into:</a:t>
            </a:r>
          </a:p>
          <a:p>
            <a:pPr marL="0" indent="0" algn="l">
              <a:buNone/>
            </a:pPr>
            <a:r>
              <a:rPr lang="en-US" sz="3600" dirty="0" smtClean="0"/>
              <a:t>  1</a:t>
            </a:r>
            <a:r>
              <a:rPr lang="en-US" sz="3600" dirty="0"/>
              <a:t>. Functional plasma enzymes</a:t>
            </a:r>
          </a:p>
          <a:p>
            <a:pPr marL="0" indent="0" algn="l">
              <a:buNone/>
            </a:pPr>
            <a:r>
              <a:rPr lang="en-US" sz="3600" dirty="0" smtClean="0"/>
              <a:t>  2</a:t>
            </a:r>
            <a:r>
              <a:rPr lang="en-US" sz="3600" dirty="0"/>
              <a:t>. Non functional plasma enzyme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46866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Source Non </a:t>
            </a:r>
            <a:r>
              <a:rPr lang="en-US" sz="4400" dirty="0"/>
              <a:t>functional plasma enzyme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37160" indent="0" algn="l">
              <a:buNone/>
            </a:pPr>
            <a:r>
              <a:rPr lang="en-US" b="1" u="sng" dirty="0" smtClean="0"/>
              <a:t>Cell </a:t>
            </a:r>
            <a:r>
              <a:rPr lang="en-US" b="1" u="sng" dirty="0"/>
              <a:t>damage </a:t>
            </a:r>
            <a:r>
              <a:rPr lang="en-US" dirty="0"/>
              <a:t>with the release of its content of enzymes</a:t>
            </a:r>
          </a:p>
          <a:p>
            <a:pPr marL="137160" indent="0" algn="l">
              <a:buNone/>
            </a:pPr>
            <a:r>
              <a:rPr lang="en-US" dirty="0"/>
              <a:t>into blood e.g. Myocardial infarction and viral hepatitis</a:t>
            </a:r>
          </a:p>
          <a:p>
            <a:pPr marL="137160" indent="0" algn="l">
              <a:buNone/>
            </a:pPr>
            <a:r>
              <a:rPr lang="en-US" dirty="0"/>
              <a:t>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Obstruction of normal pathways </a:t>
            </a:r>
            <a:r>
              <a:rPr lang="en-US" dirty="0"/>
              <a:t>e.g. Obstruction of</a:t>
            </a:r>
          </a:p>
          <a:p>
            <a:pPr marL="137160" indent="0" algn="l">
              <a:buNone/>
            </a:pPr>
            <a:r>
              <a:rPr lang="en-US" dirty="0"/>
              <a:t>bile duct increases alkaline phosphatase</a:t>
            </a:r>
          </a:p>
          <a:p>
            <a:pPr marL="137160" indent="0" algn="l">
              <a:buNone/>
            </a:pPr>
            <a:r>
              <a:rPr lang="en-US" dirty="0"/>
              <a:t> </a:t>
            </a:r>
            <a:r>
              <a:rPr lang="en-US" b="1" u="sng" dirty="0"/>
              <a:t>Increase of the enzyme synthesis </a:t>
            </a:r>
            <a:r>
              <a:rPr lang="en-US" dirty="0"/>
              <a:t>e.g. bilirubin</a:t>
            </a:r>
          </a:p>
          <a:p>
            <a:pPr marL="137160" indent="0" algn="l">
              <a:buNone/>
            </a:pPr>
            <a:r>
              <a:rPr lang="en-US" dirty="0"/>
              <a:t>increases the rate of synthesis of alkaline phosphatase</a:t>
            </a:r>
          </a:p>
          <a:p>
            <a:pPr marL="137160" indent="0" algn="l">
              <a:buNone/>
            </a:pPr>
            <a:r>
              <a:rPr lang="en-US" dirty="0"/>
              <a:t>in obstructive liver disease</a:t>
            </a:r>
          </a:p>
          <a:p>
            <a:pPr marL="137160" indent="0" algn="l">
              <a:buNone/>
            </a:pPr>
            <a:r>
              <a:rPr lang="en-US" dirty="0"/>
              <a:t> </a:t>
            </a:r>
            <a:r>
              <a:rPr lang="en-US" b="1" u="sng" dirty="0"/>
              <a:t>Increased permeability </a:t>
            </a:r>
            <a:r>
              <a:rPr lang="en-US" dirty="0"/>
              <a:t>of cell membrane as in hypoxia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046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 functional </a:t>
            </a:r>
            <a:r>
              <a:rPr lang="en-US" dirty="0" smtClean="0"/>
              <a:t>enzymes in medical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l">
              <a:buNone/>
            </a:pPr>
            <a:r>
              <a:rPr lang="en-US" dirty="0"/>
              <a:t>Measurement of non functional enzymes is</a:t>
            </a:r>
          </a:p>
          <a:p>
            <a:pPr marL="137160" indent="0" algn="l">
              <a:buNone/>
            </a:pPr>
            <a:r>
              <a:rPr lang="en-US" dirty="0" smtClean="0"/>
              <a:t>important </a:t>
            </a:r>
            <a:r>
              <a:rPr lang="en-US" dirty="0"/>
              <a:t>for:</a:t>
            </a:r>
          </a:p>
          <a:p>
            <a:pPr marL="137160" indent="0" algn="l">
              <a:buNone/>
            </a:pPr>
            <a:r>
              <a:rPr lang="en-US" b="1" dirty="0" smtClean="0"/>
              <a:t>Diagnosis </a:t>
            </a:r>
            <a:r>
              <a:rPr lang="en-US" b="1" dirty="0"/>
              <a:t>of diseases </a:t>
            </a:r>
            <a:r>
              <a:rPr lang="en-US" b="1" dirty="0" smtClean="0"/>
              <a:t> </a:t>
            </a:r>
          </a:p>
          <a:p>
            <a:pPr marL="137160" indent="0" algn="l">
              <a:buNone/>
            </a:pPr>
            <a:endParaRPr lang="en-US" b="1" dirty="0"/>
          </a:p>
          <a:p>
            <a:pPr marL="137160" indent="0" algn="l">
              <a:buNone/>
            </a:pPr>
            <a:r>
              <a:rPr lang="en-US" b="1" dirty="0" smtClean="0"/>
              <a:t>Prognosis </a:t>
            </a:r>
            <a:r>
              <a:rPr lang="en-US" b="1" dirty="0"/>
              <a:t>of the </a:t>
            </a:r>
            <a:r>
              <a:rPr lang="en-US" b="1" dirty="0" smtClean="0"/>
              <a:t>disease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2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Lactate Dehydrogenase (LDH)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l">
              <a:buNone/>
            </a:pPr>
            <a:r>
              <a:rPr lang="en-US" dirty="0" smtClean="0"/>
              <a:t>* Lactic </a:t>
            </a:r>
            <a:r>
              <a:rPr lang="en-US" dirty="0"/>
              <a:t>acid dehydrogenase (LDH) is an enzyme </a:t>
            </a:r>
            <a:r>
              <a:rPr lang="en-US" dirty="0" smtClean="0"/>
              <a:t>that </a:t>
            </a:r>
            <a:r>
              <a:rPr lang="en-US" dirty="0"/>
              <a:t>helps produce </a:t>
            </a:r>
            <a:r>
              <a:rPr lang="en-US" dirty="0" smtClean="0"/>
              <a:t>energy</a:t>
            </a:r>
          </a:p>
          <a:p>
            <a:pPr marL="137160" indent="0" algn="l">
              <a:buNone/>
            </a:pPr>
            <a:r>
              <a:rPr lang="en-US" dirty="0" smtClean="0"/>
              <a:t> * Normal </a:t>
            </a:r>
            <a:r>
              <a:rPr lang="en-US" dirty="0"/>
              <a:t>LDH levels range from 45 </a:t>
            </a:r>
            <a:r>
              <a:rPr lang="en-US" dirty="0" smtClean="0"/>
              <a:t>U/L to </a:t>
            </a:r>
            <a:r>
              <a:rPr lang="en-US" dirty="0"/>
              <a:t>90 U/L</a:t>
            </a:r>
            <a:r>
              <a:rPr lang="en-US" dirty="0" smtClean="0"/>
              <a:t>.</a:t>
            </a:r>
          </a:p>
          <a:p>
            <a:pPr marL="137160" indent="0" algn="l">
              <a:buNone/>
            </a:pPr>
            <a:r>
              <a:rPr lang="en-US" dirty="0" smtClean="0"/>
              <a:t>* LDH </a:t>
            </a:r>
            <a:r>
              <a:rPr lang="en-US" dirty="0"/>
              <a:t>is most often measured to evaluate the presence </a:t>
            </a:r>
            <a:r>
              <a:rPr lang="en-US" dirty="0" smtClean="0"/>
              <a:t>of </a:t>
            </a:r>
            <a:r>
              <a:rPr lang="en-US" dirty="0"/>
              <a:t>tissue damage</a:t>
            </a:r>
            <a:r>
              <a:rPr lang="en-US" dirty="0" smtClean="0"/>
              <a:t>.(diagnostic ) </a:t>
            </a:r>
          </a:p>
          <a:p>
            <a:pPr marL="137160" indent="0" algn="l">
              <a:buNone/>
            </a:pPr>
            <a:r>
              <a:rPr lang="en-US" dirty="0" smtClean="0"/>
              <a:t>* The </a:t>
            </a:r>
            <a:r>
              <a:rPr lang="en-US" dirty="0"/>
              <a:t>enzyme LDH is in many body tissues, especially the heart, liver, kidney, skeletal muscle, brain, blood cells, and lungs</a:t>
            </a:r>
            <a:r>
              <a:rPr lang="en-US" dirty="0" smtClean="0"/>
              <a:t>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518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LDH reaction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rmAutofit/>
          </a:bodyPr>
          <a:lstStyle/>
          <a:p>
            <a:pPr marL="137160" indent="0" algn="l">
              <a:buNone/>
            </a:pPr>
            <a:r>
              <a:rPr lang="en-US" sz="2200" dirty="0"/>
              <a:t>Lactate is released into the blood and is eventually taken up by the liver</a:t>
            </a:r>
            <a:r>
              <a:rPr lang="en-US" sz="2200" dirty="0" smtClean="0"/>
              <a:t>.</a:t>
            </a:r>
          </a:p>
          <a:p>
            <a:pPr marL="137160" indent="0" algn="l">
              <a:buNone/>
            </a:pPr>
            <a:r>
              <a:rPr lang="en-US" sz="2200" dirty="0" smtClean="0"/>
              <a:t> </a:t>
            </a:r>
            <a:r>
              <a:rPr lang="en-US" sz="2200" dirty="0"/>
              <a:t>The liver converts lactate back to glucose and releases glucose into the blood. </a:t>
            </a:r>
            <a:endParaRPr lang="en-US" sz="2200" dirty="0" smtClean="0"/>
          </a:p>
          <a:p>
            <a:pPr marL="137160" indent="0" algn="l">
              <a:buNone/>
            </a:pPr>
            <a:r>
              <a:rPr lang="en-US" sz="2200" dirty="0" smtClean="0"/>
              <a:t>This </a:t>
            </a:r>
            <a:r>
              <a:rPr lang="en-US" sz="2200" dirty="0"/>
              <a:t>glucose is then taken up by resting muscles, red blood cells, and other </a:t>
            </a:r>
            <a:r>
              <a:rPr lang="en-US" sz="2200" dirty="0" smtClean="0"/>
              <a:t>Tissue</a:t>
            </a:r>
          </a:p>
          <a:p>
            <a:pPr marL="137160" indent="0" algn="l">
              <a:buNone/>
            </a:pPr>
            <a:endParaRPr lang="en-US" dirty="0"/>
          </a:p>
          <a:p>
            <a:pPr marL="137160" indent="0" algn="l">
              <a:buNone/>
            </a:pPr>
            <a:endParaRPr lang="en-US" dirty="0" smtClean="0"/>
          </a:p>
          <a:p>
            <a:pPr marL="137160" indent="0" algn="l">
              <a:buNone/>
            </a:pPr>
            <a:endParaRPr lang="en-US" dirty="0" smtClean="0"/>
          </a:p>
          <a:p>
            <a:pPr marL="137160" indent="0" algn="l">
              <a:buNone/>
            </a:pPr>
            <a:endParaRPr lang="en-US" dirty="0" smtClean="0"/>
          </a:p>
          <a:p>
            <a:pPr marL="137160" indent="0" algn="l">
              <a:buNone/>
            </a:pPr>
            <a:endParaRPr lang="ar-SA" dirty="0"/>
          </a:p>
        </p:txBody>
      </p:sp>
      <p:pic>
        <p:nvPicPr>
          <p:cNvPr id="1026" name="Picture 2" descr="C:\Users\Areej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191000"/>
            <a:ext cx="4572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8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l">
              <a:buNone/>
            </a:pPr>
            <a:r>
              <a:rPr lang="en-US" dirty="0" smtClean="0"/>
              <a:t>*Exercising </a:t>
            </a:r>
            <a:r>
              <a:rPr lang="en-US" dirty="0"/>
              <a:t>muscles convert (and red blood cells metabolize) glucose to lactate. </a:t>
            </a:r>
            <a:endParaRPr lang="en-US" dirty="0" smtClean="0"/>
          </a:p>
          <a:p>
            <a:pPr marL="137160" indent="0" algn="l">
              <a:buNone/>
            </a:pPr>
            <a:r>
              <a:rPr lang="en-US" dirty="0" smtClean="0"/>
              <a:t>*The </a:t>
            </a:r>
            <a:r>
              <a:rPr lang="en-US" dirty="0"/>
              <a:t>optimum pH for lactate pyruvate (L P) reaction is </a:t>
            </a:r>
            <a:r>
              <a:rPr lang="en-US" dirty="0" smtClean="0"/>
              <a:t>8.8 </a:t>
            </a:r>
            <a:r>
              <a:rPr lang="en-US" dirty="0"/>
              <a:t>– </a:t>
            </a:r>
            <a:r>
              <a:rPr lang="en-US" dirty="0" smtClean="0"/>
              <a:t>9.8</a:t>
            </a:r>
          </a:p>
          <a:p>
            <a:pPr marL="137160" indent="0" algn="l">
              <a:buNone/>
            </a:pPr>
            <a:r>
              <a:rPr lang="ar-SA" dirty="0" smtClean="0"/>
              <a:t> </a:t>
            </a:r>
            <a:r>
              <a:rPr lang="en-US" dirty="0" smtClean="0"/>
              <a:t>*while </a:t>
            </a:r>
            <a:r>
              <a:rPr lang="en-US" dirty="0"/>
              <a:t>for pyruvate to lactate (P L) is 7.7 – 7.8. </a:t>
            </a:r>
            <a:r>
              <a:rPr lang="en-US" dirty="0" smtClean="0"/>
              <a:t>8</a:t>
            </a:r>
          </a:p>
          <a:p>
            <a:pPr marL="137160" indent="0" algn="l">
              <a:buNone/>
            </a:pPr>
            <a:r>
              <a:rPr lang="en-US" dirty="0" smtClean="0"/>
              <a:t> * The </a:t>
            </a:r>
            <a:r>
              <a:rPr lang="en-US" dirty="0"/>
              <a:t>enzyme is inhibited by sulfhydryl reagents  such as P-</a:t>
            </a:r>
            <a:r>
              <a:rPr lang="en-US" dirty="0" err="1"/>
              <a:t>chloromercuribenzoate</a:t>
            </a:r>
            <a:r>
              <a:rPr lang="en-US" dirty="0"/>
              <a:t> and mercuric ions.</a:t>
            </a:r>
          </a:p>
          <a:p>
            <a:pPr marL="13716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619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LDH </a:t>
            </a:r>
            <a:r>
              <a:rPr lang="en-US" dirty="0" err="1" smtClean="0"/>
              <a:t>isoenzym</a:t>
            </a:r>
            <a:r>
              <a:rPr lang="en-US" dirty="0" err="1"/>
              <a:t>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l">
              <a:buNone/>
            </a:pPr>
            <a:r>
              <a:rPr lang="en-US" dirty="0"/>
              <a:t>LDH exists in 5 forms (</a:t>
            </a:r>
            <a:r>
              <a:rPr lang="en-US" dirty="0" err="1"/>
              <a:t>isoenzymes</a:t>
            </a:r>
            <a:r>
              <a:rPr lang="en-US" dirty="0"/>
              <a:t>), which differ slightly in structure. </a:t>
            </a:r>
            <a:endParaRPr lang="en-US" dirty="0" smtClean="0"/>
          </a:p>
          <a:p>
            <a:pPr marL="137160" indent="0" algn="l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481089"/>
              </p:ext>
            </p:extLst>
          </p:nvPr>
        </p:nvGraphicFramePr>
        <p:xfrm>
          <a:off x="1371600" y="2743200"/>
          <a:ext cx="6477000" cy="379592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700586"/>
                <a:gridCol w="3074830"/>
                <a:gridCol w="1701584"/>
              </a:tblGrid>
              <a:tr h="5834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Enzyme Level</a:t>
                      </a:r>
                      <a:endParaRPr lang="en-US" sz="1200" dirty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U/G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Tissues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LDH</a:t>
                      </a:r>
                      <a:endParaRPr lang="en-US" sz="1200">
                        <a:effectLst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Isoenzyme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5596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160,000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is found primarily in heart muscle and red blood cells.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LDH-1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6254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16,000 – 62,000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is concentrated in </a:t>
                      </a:r>
                      <a:r>
                        <a:rPr lang="en-US" sz="1150" dirty="0" smtClean="0">
                          <a:effectLst/>
                        </a:rPr>
                        <a:t>WBC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LDH-2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883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is highest in the lung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LDH-3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6254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250,000-300,000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is highest in the kidney, placenta, and pancreas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LDH-4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895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260,000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is highest in the liver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 </a:t>
                      </a:r>
                      <a:endParaRPr lang="en-US" sz="1200">
                        <a:effectLst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LDH-5</a:t>
                      </a:r>
                      <a:endParaRPr lang="en-US" sz="1200">
                        <a:effectLst/>
                      </a:endParaRPr>
                    </a:p>
                    <a:p>
                      <a:pPr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5357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133,000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and in skeletal muscle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883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48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638070"/>
              </p:ext>
            </p:extLst>
          </p:nvPr>
        </p:nvGraphicFramePr>
        <p:xfrm>
          <a:off x="1371600" y="1524000"/>
          <a:ext cx="6248399" cy="51979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82392"/>
                <a:gridCol w="2082392"/>
                <a:gridCol w="2083615"/>
              </a:tblGrid>
              <a:tr h="49815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LDH Level</a:t>
                      </a:r>
                      <a:endParaRPr lang="en-US" sz="12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Disease</a:t>
                      </a:r>
                      <a:endParaRPr lang="en-US" sz="12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4559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50" dirty="0" smtClean="0">
                          <a:effectLst/>
                        </a:rPr>
                        <a:t>   </a:t>
                      </a:r>
                      <a:r>
                        <a:rPr lang="en-US" sz="1150" dirty="0" smtClean="0">
                          <a:effectLst/>
                        </a:rPr>
                        <a:t>      LDH </a:t>
                      </a:r>
                      <a:r>
                        <a:rPr lang="en-US" sz="1150" dirty="0">
                          <a:effectLst/>
                        </a:rPr>
                        <a:t>level 6-10 times normal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Myocardial infarction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21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 smtClean="0">
                          <a:effectLst/>
                        </a:rPr>
                        <a:t>       LDL </a:t>
                      </a:r>
                      <a:r>
                        <a:rPr lang="en-US" sz="1150" dirty="0">
                          <a:effectLst/>
                        </a:rPr>
                        <a:t>level 10 times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Toxic jaundice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Liver</a:t>
                      </a:r>
                      <a:endParaRPr lang="en-US" sz="1200" dirty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Disease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559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effectLst/>
                        </a:rPr>
                        <a:t>LDH level is lower than 10 times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Viral hepatitis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 smtClean="0">
                          <a:effectLst/>
                        </a:rPr>
                        <a:t>     </a:t>
                      </a:r>
                      <a:r>
                        <a:rPr lang="en-US" sz="1150" baseline="0" dirty="0" smtClean="0">
                          <a:effectLst/>
                        </a:rPr>
                        <a:t> </a:t>
                      </a:r>
                      <a:r>
                        <a:rPr lang="en-US" sz="1150" dirty="0" smtClean="0">
                          <a:effectLst/>
                        </a:rPr>
                        <a:t>   LDL </a:t>
                      </a:r>
                      <a:r>
                        <a:rPr lang="en-US" sz="1150" dirty="0">
                          <a:effectLst/>
                        </a:rPr>
                        <a:t>level 2 times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Obstructive jaundice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 smtClean="0">
                          <a:effectLst/>
                        </a:rPr>
                        <a:t>       LDH </a:t>
                      </a:r>
                      <a:r>
                        <a:rPr lang="en-US" sz="1150" dirty="0">
                          <a:effectLst/>
                        </a:rPr>
                        <a:t>level 50 times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Pernicious anemia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5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Anemia</a:t>
                      </a:r>
                      <a:endParaRPr lang="en-US" sz="11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373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 smtClean="0">
                          <a:effectLst/>
                        </a:rPr>
                        <a:t>    LDH </a:t>
                      </a:r>
                      <a:r>
                        <a:rPr lang="en-US" sz="1150" dirty="0">
                          <a:effectLst/>
                        </a:rPr>
                        <a:t>level 20 times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Megaloblastic anemia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1001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LDH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Tubular necrosi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Renal</a:t>
                      </a:r>
                      <a:endParaRPr lang="en-US" sz="12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Diseases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279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LDH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Pyelonephritis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1001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LDH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Lung Cancer</a:t>
                      </a:r>
                      <a:endParaRPr lang="en-US" sz="11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Malignant</a:t>
                      </a:r>
                      <a:endParaRPr lang="en-US" sz="12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>
                          <a:effectLst/>
                        </a:rPr>
                        <a:t>Disease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559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LDH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 err="1">
                          <a:effectLst/>
                        </a:rPr>
                        <a:t>Hodgkin‟s</a:t>
                      </a:r>
                      <a:r>
                        <a:rPr lang="en-US" sz="1150" dirty="0">
                          <a:effectLst/>
                        </a:rPr>
                        <a:t> disease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Up Arrow 5"/>
          <p:cNvSpPr/>
          <p:nvPr/>
        </p:nvSpPr>
        <p:spPr>
          <a:xfrm>
            <a:off x="5612659" y="2128932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Up Arrow 6"/>
          <p:cNvSpPr/>
          <p:nvPr/>
        </p:nvSpPr>
        <p:spPr>
          <a:xfrm>
            <a:off x="5662594" y="2614116"/>
            <a:ext cx="242316" cy="30946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Up Arrow 8"/>
          <p:cNvSpPr/>
          <p:nvPr/>
        </p:nvSpPr>
        <p:spPr>
          <a:xfrm>
            <a:off x="5613810" y="3546409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Up Arrow 9"/>
          <p:cNvSpPr/>
          <p:nvPr/>
        </p:nvSpPr>
        <p:spPr>
          <a:xfrm>
            <a:off x="5604479" y="3977949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  </a:t>
            </a:r>
          </a:p>
          <a:p>
            <a:pPr algn="ctr"/>
            <a:r>
              <a:rPr lang="en-US" dirty="0" smtClean="0"/>
              <a:t>       </a:t>
            </a:r>
            <a:endParaRPr lang="ar-SA" dirty="0"/>
          </a:p>
        </p:txBody>
      </p:sp>
      <p:sp>
        <p:nvSpPr>
          <p:cNvPr id="11" name="Up Arrow 10"/>
          <p:cNvSpPr/>
          <p:nvPr/>
        </p:nvSpPr>
        <p:spPr>
          <a:xfrm>
            <a:off x="5557406" y="4391607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Up Arrow 11"/>
          <p:cNvSpPr/>
          <p:nvPr/>
        </p:nvSpPr>
        <p:spPr>
          <a:xfrm>
            <a:off x="5604479" y="4953000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Up Arrow 12"/>
          <p:cNvSpPr/>
          <p:nvPr/>
        </p:nvSpPr>
        <p:spPr>
          <a:xfrm>
            <a:off x="5604479" y="5306785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Up Arrow 13"/>
          <p:cNvSpPr/>
          <p:nvPr/>
        </p:nvSpPr>
        <p:spPr>
          <a:xfrm>
            <a:off x="5613810" y="5767870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Up Arrow 14"/>
          <p:cNvSpPr/>
          <p:nvPr/>
        </p:nvSpPr>
        <p:spPr>
          <a:xfrm>
            <a:off x="5604479" y="6320712"/>
            <a:ext cx="242316" cy="33123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291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425</TotalTime>
  <Words>685</Words>
  <Application>Microsoft Office PowerPoint</Application>
  <PresentationFormat>On-screen Show (4:3)</PresentationFormat>
  <Paragraphs>139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Plasma enzyme </vt:lpstr>
      <vt:lpstr>PowerPoint Presentation</vt:lpstr>
      <vt:lpstr>Source Non functional plasma enzyme</vt:lpstr>
      <vt:lpstr>non functional enzymes in medical</vt:lpstr>
      <vt:lpstr>Lactate Dehydrogenase (LDH)</vt:lpstr>
      <vt:lpstr>LDH reaction </vt:lpstr>
      <vt:lpstr>PowerPoint Presentation</vt:lpstr>
      <vt:lpstr>LDH isoenzyms</vt:lpstr>
      <vt:lpstr>PowerPoint Presentation</vt:lpstr>
      <vt:lpstr>PowerPoint Presentation</vt:lpstr>
      <vt:lpstr>Objective </vt:lpstr>
      <vt:lpstr>Principle </vt:lpstr>
      <vt:lpstr>Reagents </vt:lpstr>
      <vt:lpstr>Procedure </vt:lpstr>
      <vt:lpstr>Procedure </vt:lpstr>
      <vt:lpstr>Calculations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Plasma enzyme </dc:title>
  <dc:creator>Areej Alzahrani</dc:creator>
  <cp:lastModifiedBy>Areej Alzahrani</cp:lastModifiedBy>
  <cp:revision>23</cp:revision>
  <dcterms:created xsi:type="dcterms:W3CDTF">2006-08-16T00:00:00Z</dcterms:created>
  <dcterms:modified xsi:type="dcterms:W3CDTF">2015-03-03T10:30:00Z</dcterms:modified>
</cp:coreProperties>
</file>