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39F74EE-0904-4F5B-8E8C-ECFB74E7CB73}" type="datetimeFigureOut">
              <a:rPr lang="en-US" smtClean="0"/>
              <a:pPr/>
              <a:t>2/10/2017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FAF5461-009F-4B7F-81EC-56395E5D8A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9F74EE-0904-4F5B-8E8C-ECFB74E7CB73}" type="datetimeFigureOut">
              <a:rPr lang="en-US" smtClean="0"/>
              <a:pPr/>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AF5461-009F-4B7F-81EC-56395E5D8A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9F74EE-0904-4F5B-8E8C-ECFB74E7CB73}" type="datetimeFigureOut">
              <a:rPr lang="en-US" smtClean="0"/>
              <a:pPr/>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AF5461-009F-4B7F-81EC-56395E5D8A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9F74EE-0904-4F5B-8E8C-ECFB74E7CB73}" type="datetimeFigureOut">
              <a:rPr lang="en-US" smtClean="0"/>
              <a:pPr/>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AF5461-009F-4B7F-81EC-56395E5D8AD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39F74EE-0904-4F5B-8E8C-ECFB74E7CB73}" type="datetimeFigureOut">
              <a:rPr lang="en-US" smtClean="0"/>
              <a:pPr/>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AF5461-009F-4B7F-81EC-56395E5D8AD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9F74EE-0904-4F5B-8E8C-ECFB74E7CB73}" type="datetimeFigureOut">
              <a:rPr lang="en-US" smtClean="0"/>
              <a:pPr/>
              <a:t>2/10/2017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AF5461-009F-4B7F-81EC-56395E5D8AD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39F74EE-0904-4F5B-8E8C-ECFB74E7CB73}" type="datetimeFigureOut">
              <a:rPr lang="en-US" smtClean="0"/>
              <a:pPr/>
              <a:t>2/10/2017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FAF5461-009F-4B7F-81EC-56395E5D8A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39F74EE-0904-4F5B-8E8C-ECFB74E7CB73}" type="datetimeFigureOut">
              <a:rPr lang="en-US" smtClean="0"/>
              <a:pPr/>
              <a:t>2/10/2017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FAF5461-009F-4B7F-81EC-56395E5D8AD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39F74EE-0904-4F5B-8E8C-ECFB74E7CB73}" type="datetimeFigureOut">
              <a:rPr lang="en-US" smtClean="0"/>
              <a:pPr/>
              <a:t>2/10/2017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FAF5461-009F-4B7F-81EC-56395E5D8A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39F74EE-0904-4F5B-8E8C-ECFB74E7CB73}" type="datetimeFigureOut">
              <a:rPr lang="en-US" smtClean="0"/>
              <a:pPr/>
              <a:t>2/10/2017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AF5461-009F-4B7F-81EC-56395E5D8A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39F74EE-0904-4F5B-8E8C-ECFB74E7CB73}" type="datetimeFigureOut">
              <a:rPr lang="en-US" smtClean="0"/>
              <a:pPr/>
              <a:t>2/10/2017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FAF5461-009F-4B7F-81EC-56395E5D8AD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39F74EE-0904-4F5B-8E8C-ECFB74E7CB73}" type="datetimeFigureOut">
              <a:rPr lang="en-US" smtClean="0"/>
              <a:pPr/>
              <a:t>2/10/2017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FAF5461-009F-4B7F-81EC-56395E5D8A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smtClean="0"/>
              <a:t>Chpter#5 -part#1</a:t>
            </a:r>
            <a:br>
              <a:rPr lang="en-US" dirty="0" smtClean="0"/>
            </a:br>
            <a:r>
              <a:rPr lang="en-US" b="0" dirty="0" smtClean="0">
                <a:solidFill>
                  <a:schemeClr val="bg2">
                    <a:lumMod val="50000"/>
                  </a:schemeClr>
                </a:solidFill>
              </a:rPr>
              <a:t>Project Scope </a:t>
            </a:r>
            <a:r>
              <a:rPr lang="en-US" b="0" dirty="0" smtClean="0">
                <a:solidFill>
                  <a:schemeClr val="tx1"/>
                </a:solidFill>
              </a:rPr>
              <a:t>and Human Resource Planning</a:t>
            </a:r>
            <a:endParaRPr lang="en-US" dirty="0">
              <a:solidFill>
                <a:schemeClr val="tx1"/>
              </a:solidFill>
            </a:endParaRPr>
          </a:p>
        </p:txBody>
      </p:sp>
      <p:sp>
        <p:nvSpPr>
          <p:cNvPr id="3" name="Subtitle 2"/>
          <p:cNvSpPr>
            <a:spLocks noGrp="1"/>
          </p:cNvSpPr>
          <p:nvPr>
            <p:ph type="subTitle" idx="1"/>
          </p:nvPr>
        </p:nvSpPr>
        <p:spPr/>
        <p:txBody>
          <a:bodyPr>
            <a:normAutofit fontScale="92500" lnSpcReduction="20000"/>
          </a:bodyPr>
          <a:lstStyle/>
          <a:p>
            <a:pPr algn="l"/>
            <a:r>
              <a:rPr lang="en-US" dirty="0" smtClean="0"/>
              <a:t>Project Planning.</a:t>
            </a:r>
          </a:p>
          <a:p>
            <a:pPr algn="l"/>
            <a:r>
              <a:rPr lang="en-US" dirty="0" smtClean="0"/>
              <a:t>Project Scope.</a:t>
            </a:r>
          </a:p>
          <a:p>
            <a:pPr algn="l"/>
            <a:r>
              <a:rPr lang="en-US" dirty="0" smtClean="0"/>
              <a:t>Work Breakdown Structure.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pPr>
              <a:buNone/>
            </a:pPr>
            <a:r>
              <a:rPr lang="en-US" sz="2000" b="1" dirty="0" smtClean="0"/>
              <a:t>A  </a:t>
            </a:r>
            <a:r>
              <a:rPr lang="en-US" sz="2000" b="1" dirty="0" smtClean="0">
                <a:solidFill>
                  <a:schemeClr val="accent2">
                    <a:lumMod val="75000"/>
                  </a:schemeClr>
                </a:solidFill>
              </a:rPr>
              <a:t>requirement</a:t>
            </a:r>
            <a:r>
              <a:rPr lang="en-US" sz="2000" dirty="0" smtClean="0"/>
              <a:t> is a singular documented need of what a particular product or service  should be or perform.  It is a statement that identifies a necessary </a:t>
            </a:r>
            <a:r>
              <a:rPr lang="en-US" sz="2000" dirty="0" smtClean="0">
                <a:solidFill>
                  <a:schemeClr val="accent2">
                    <a:lumMod val="75000"/>
                  </a:schemeClr>
                </a:solidFill>
              </a:rPr>
              <a:t>attribute, capability,  function, characteristic, or quality </a:t>
            </a:r>
            <a:r>
              <a:rPr lang="en-US" sz="2000" dirty="0" smtClean="0"/>
              <a:t>of a system  in order for it to have value and utility  to a user.</a:t>
            </a:r>
          </a:p>
          <a:p>
            <a:pPr marL="624078" indent="-514350">
              <a:buFont typeface="+mj-lt"/>
              <a:buAutoNum type="arabicParenR"/>
            </a:pPr>
            <a:endParaRPr lang="en-US" sz="2000" b="1" dirty="0" smtClean="0"/>
          </a:p>
          <a:p>
            <a:pPr marL="907542" lvl="1" indent="-514350">
              <a:buFont typeface="+mj-lt"/>
              <a:buAutoNum type="arabicParenR"/>
            </a:pPr>
            <a:r>
              <a:rPr lang="en-US" sz="2000" b="1" dirty="0" smtClean="0">
                <a:solidFill>
                  <a:schemeClr val="bg2">
                    <a:lumMod val="50000"/>
                  </a:schemeClr>
                </a:solidFill>
              </a:rPr>
              <a:t>Business requirements  </a:t>
            </a:r>
            <a:r>
              <a:rPr lang="en-US" sz="2000" dirty="0" smtClean="0"/>
              <a:t>describe in business terms </a:t>
            </a:r>
            <a:r>
              <a:rPr lang="en-US" sz="2000" dirty="0" smtClean="0">
                <a:solidFill>
                  <a:schemeClr val="accent2">
                    <a:lumMod val="75000"/>
                  </a:schemeClr>
                </a:solidFill>
              </a:rPr>
              <a:t>WHAT</a:t>
            </a:r>
            <a:r>
              <a:rPr lang="en-US" sz="2000" dirty="0" smtClean="0"/>
              <a:t>  must be delivered or  accomplished to provide value. </a:t>
            </a:r>
          </a:p>
          <a:p>
            <a:pPr marL="907542" lvl="1" indent="-514350">
              <a:buFont typeface="+mj-lt"/>
              <a:buAutoNum type="arabicParenR"/>
            </a:pPr>
            <a:r>
              <a:rPr lang="en-US" sz="2000" b="1" dirty="0" smtClean="0">
                <a:solidFill>
                  <a:schemeClr val="bg2">
                    <a:lumMod val="50000"/>
                  </a:schemeClr>
                </a:solidFill>
              </a:rPr>
              <a:t>Product requirements    </a:t>
            </a:r>
            <a:r>
              <a:rPr lang="en-US" sz="2000" dirty="0" smtClean="0"/>
              <a:t>describe </a:t>
            </a:r>
            <a:r>
              <a:rPr lang="en-US" sz="2000" dirty="0" smtClean="0">
                <a:solidFill>
                  <a:schemeClr val="accent2">
                    <a:lumMod val="75000"/>
                  </a:schemeClr>
                </a:solidFill>
              </a:rPr>
              <a:t>properties, functions and attributes</a:t>
            </a:r>
            <a:r>
              <a:rPr lang="en-US" sz="2000" dirty="0" smtClean="0"/>
              <a:t>  of a system or  product (which could be one of several ways to accomplish a  set business requirements.) </a:t>
            </a:r>
          </a:p>
          <a:p>
            <a:pPr marL="907542" lvl="1" indent="-514350">
              <a:buFont typeface="+mj-lt"/>
              <a:buAutoNum type="arabicParenR"/>
            </a:pPr>
            <a:r>
              <a:rPr lang="en-US" sz="2000" b="1" dirty="0" smtClean="0">
                <a:solidFill>
                  <a:schemeClr val="bg2">
                    <a:lumMod val="50000"/>
                  </a:schemeClr>
                </a:solidFill>
              </a:rPr>
              <a:t>Process requirements </a:t>
            </a:r>
            <a:r>
              <a:rPr lang="en-US" sz="2000" dirty="0" smtClean="0"/>
              <a:t>   describe </a:t>
            </a:r>
            <a:r>
              <a:rPr lang="en-US" sz="2000" dirty="0" smtClean="0">
                <a:solidFill>
                  <a:schemeClr val="accent2">
                    <a:lumMod val="75000"/>
                  </a:schemeClr>
                </a:solidFill>
              </a:rPr>
              <a:t>HOW</a:t>
            </a:r>
            <a:r>
              <a:rPr lang="en-US" sz="2000" dirty="0" smtClean="0"/>
              <a:t> activities performed by the developing  organization (methodologies to be followed, and constraints  that the organization must obey. </a:t>
            </a:r>
          </a:p>
          <a:p>
            <a:pPr lvl="1"/>
            <a:endParaRPr lang="en-US" sz="1800" dirty="0" smtClean="0"/>
          </a:p>
        </p:txBody>
      </p:sp>
      <p:sp>
        <p:nvSpPr>
          <p:cNvPr id="7" name="Title 6"/>
          <p:cNvSpPr>
            <a:spLocks noGrp="1"/>
          </p:cNvSpPr>
          <p:nvPr>
            <p:ph type="title"/>
          </p:nvPr>
        </p:nvSpPr>
        <p:spPr/>
        <p:txBody>
          <a:bodyPr/>
          <a:lstStyle/>
          <a:p>
            <a:r>
              <a:rPr lang="en-US" dirty="0" smtClean="0"/>
              <a:t>SW Requirements Engineering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The requirements documentation may consist of the following  m</a:t>
            </a:r>
            <a:r>
              <a:rPr lang="en-US" sz="1800" b="1" dirty="0" smtClean="0">
                <a:solidFill>
                  <a:schemeClr val="accent2">
                    <a:lumMod val="75000"/>
                  </a:schemeClr>
                </a:solidFill>
              </a:rPr>
              <a:t>ain topics (or, components) *):</a:t>
            </a:r>
          </a:p>
          <a:p>
            <a:pPr lvl="1"/>
            <a:r>
              <a:rPr lang="en-US" sz="1800" dirty="0" smtClean="0"/>
              <a:t>Functional and nonfunctional system requirements</a:t>
            </a:r>
          </a:p>
          <a:p>
            <a:pPr lvl="1"/>
            <a:r>
              <a:rPr lang="en-US" sz="1800" dirty="0" smtClean="0"/>
              <a:t>Business rules</a:t>
            </a:r>
          </a:p>
          <a:p>
            <a:pPr lvl="1"/>
            <a:r>
              <a:rPr lang="en-US" sz="1800" dirty="0" smtClean="0"/>
              <a:t>Impacts on any other systems and/or departments</a:t>
            </a:r>
          </a:p>
          <a:p>
            <a:pPr lvl="1"/>
            <a:r>
              <a:rPr lang="en-US" sz="1800" dirty="0" smtClean="0"/>
              <a:t>Support and training requirements</a:t>
            </a:r>
          </a:p>
          <a:p>
            <a:pPr lvl="1"/>
            <a:r>
              <a:rPr lang="en-US" sz="1800" dirty="0" smtClean="0"/>
              <a:t>Acceptance criteria for each requirement or set of requirements</a:t>
            </a:r>
          </a:p>
          <a:p>
            <a:pPr lvl="1"/>
            <a:r>
              <a:rPr lang="en-US" sz="1800" dirty="0" smtClean="0"/>
              <a:t>Quality requirements</a:t>
            </a:r>
          </a:p>
          <a:p>
            <a:endParaRPr lang="en-US" dirty="0"/>
          </a:p>
        </p:txBody>
      </p:sp>
      <p:sp>
        <p:nvSpPr>
          <p:cNvPr id="3" name="Title 2"/>
          <p:cNvSpPr>
            <a:spLocks noGrp="1"/>
          </p:cNvSpPr>
          <p:nvPr>
            <p:ph type="title"/>
          </p:nvPr>
        </p:nvSpPr>
        <p:spPr/>
        <p:txBody>
          <a:bodyPr>
            <a:normAutofit fontScale="90000"/>
          </a:bodyPr>
          <a:lstStyle/>
          <a:p>
            <a:r>
              <a:rPr lang="en-US" dirty="0" smtClean="0"/>
              <a:t>SW Requirements Engineering (cont.)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accent2">
                    <a:lumMod val="75000"/>
                  </a:schemeClr>
                </a:solidFill>
              </a:rPr>
              <a:t>Scope </a:t>
            </a:r>
            <a:r>
              <a:rPr lang="en-US" dirty="0" smtClean="0"/>
              <a:t>      refers to </a:t>
            </a:r>
            <a:r>
              <a:rPr lang="en-US" dirty="0" smtClean="0">
                <a:solidFill>
                  <a:schemeClr val="bg2">
                    <a:lumMod val="50000"/>
                  </a:schemeClr>
                </a:solidFill>
              </a:rPr>
              <a:t>all (100%) of the work </a:t>
            </a:r>
            <a:r>
              <a:rPr lang="en-US" dirty="0" smtClean="0"/>
              <a:t>involved in creating the products of the project and the processes used to create them</a:t>
            </a:r>
          </a:p>
          <a:p>
            <a:r>
              <a:rPr lang="en-US" b="1" dirty="0" smtClean="0">
                <a:solidFill>
                  <a:schemeClr val="accent2">
                    <a:lumMod val="75000"/>
                  </a:schemeClr>
                </a:solidFill>
              </a:rPr>
              <a:t>Scope statement  </a:t>
            </a:r>
            <a:r>
              <a:rPr lang="en-US" dirty="0" smtClean="0"/>
              <a:t>describes the characteristics of  the product that the project was created to  deliver.</a:t>
            </a:r>
            <a:endParaRPr lang="en-US" dirty="0"/>
          </a:p>
        </p:txBody>
      </p:sp>
      <p:sp>
        <p:nvSpPr>
          <p:cNvPr id="3" name="Title 2"/>
          <p:cNvSpPr>
            <a:spLocks noGrp="1"/>
          </p:cNvSpPr>
          <p:nvPr>
            <p:ph type="title"/>
          </p:nvPr>
        </p:nvSpPr>
        <p:spPr/>
        <p:txBody>
          <a:bodyPr/>
          <a:lstStyle/>
          <a:p>
            <a:r>
              <a:rPr lang="en-US" dirty="0" smtClean="0"/>
              <a:t>Scope Statement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Scope statements may take many forms depending on the </a:t>
            </a:r>
            <a:r>
              <a:rPr lang="en-US" b="1" dirty="0" smtClean="0"/>
              <a:t>type of project </a:t>
            </a:r>
            <a:r>
              <a:rPr lang="en-US" dirty="0" smtClean="0"/>
              <a:t>being implemented  and the </a:t>
            </a:r>
            <a:r>
              <a:rPr lang="en-US" b="1" dirty="0" smtClean="0"/>
              <a:t>nature of the organization</a:t>
            </a:r>
            <a:r>
              <a:rPr lang="en-US" dirty="0" smtClean="0"/>
              <a:t>. However, a baseline scope statement should contain:</a:t>
            </a:r>
          </a:p>
          <a:p>
            <a:pPr lvl="1"/>
            <a:r>
              <a:rPr lang="en-US" dirty="0" smtClean="0">
                <a:solidFill>
                  <a:schemeClr val="bg2">
                    <a:lumMod val="25000"/>
                  </a:schemeClr>
                </a:solidFill>
              </a:rPr>
              <a:t>The project name </a:t>
            </a:r>
          </a:p>
          <a:p>
            <a:pPr lvl="1"/>
            <a:r>
              <a:rPr lang="en-US" dirty="0" smtClean="0">
                <a:solidFill>
                  <a:schemeClr val="bg2">
                    <a:lumMod val="25000"/>
                  </a:schemeClr>
                </a:solidFill>
              </a:rPr>
              <a:t>The project owner, sponsors, and stakeholders </a:t>
            </a:r>
          </a:p>
          <a:p>
            <a:pPr lvl="1"/>
            <a:r>
              <a:rPr lang="en-US" dirty="0" smtClean="0">
                <a:solidFill>
                  <a:schemeClr val="bg2">
                    <a:lumMod val="25000"/>
                  </a:schemeClr>
                </a:solidFill>
              </a:rPr>
              <a:t>The project charter (roles and responsibilities, </a:t>
            </a:r>
          </a:p>
          <a:p>
            <a:pPr lvl="1"/>
            <a:r>
              <a:rPr lang="en-US" dirty="0" smtClean="0">
                <a:solidFill>
                  <a:schemeClr val="bg2">
                    <a:lumMod val="25000"/>
                  </a:schemeClr>
                </a:solidFill>
              </a:rPr>
              <a:t>identities of stakeholders, etc.)</a:t>
            </a:r>
          </a:p>
          <a:p>
            <a:pPr lvl="1"/>
            <a:r>
              <a:rPr lang="en-US" dirty="0" smtClean="0">
                <a:solidFill>
                  <a:schemeClr val="bg2">
                    <a:lumMod val="25000"/>
                  </a:schemeClr>
                </a:solidFill>
              </a:rPr>
              <a:t>The problem statement</a:t>
            </a:r>
          </a:p>
          <a:p>
            <a:pPr lvl="1"/>
            <a:r>
              <a:rPr lang="en-US" dirty="0" smtClean="0">
                <a:solidFill>
                  <a:schemeClr val="bg2">
                    <a:lumMod val="25000"/>
                  </a:schemeClr>
                </a:solidFill>
              </a:rPr>
              <a:t>The project goals and objectives</a:t>
            </a:r>
          </a:p>
          <a:p>
            <a:pPr lvl="1"/>
            <a:r>
              <a:rPr lang="en-US" dirty="0" smtClean="0">
                <a:solidFill>
                  <a:schemeClr val="bg2">
                    <a:lumMod val="25000"/>
                  </a:schemeClr>
                </a:solidFill>
              </a:rPr>
              <a:t>The project requirements </a:t>
            </a:r>
          </a:p>
          <a:p>
            <a:pPr lvl="1"/>
            <a:r>
              <a:rPr lang="en-US" dirty="0" smtClean="0">
                <a:solidFill>
                  <a:schemeClr val="bg2">
                    <a:lumMod val="25000"/>
                  </a:schemeClr>
                </a:solidFill>
              </a:rPr>
              <a:t>The project deliverables</a:t>
            </a:r>
          </a:p>
          <a:p>
            <a:pPr lvl="1"/>
            <a:r>
              <a:rPr lang="en-US" dirty="0" smtClean="0">
                <a:solidFill>
                  <a:schemeClr val="bg2">
                    <a:lumMod val="25000"/>
                  </a:schemeClr>
                </a:solidFill>
              </a:rPr>
              <a:t>The project non-goals (what is out of scope) </a:t>
            </a:r>
          </a:p>
          <a:p>
            <a:pPr lvl="1"/>
            <a:r>
              <a:rPr lang="en-US" dirty="0" smtClean="0">
                <a:solidFill>
                  <a:schemeClr val="bg2">
                    <a:lumMod val="25000"/>
                  </a:schemeClr>
                </a:solidFill>
              </a:rPr>
              <a:t>Milestones (timetable, schedule)</a:t>
            </a:r>
          </a:p>
          <a:p>
            <a:pPr lvl="1"/>
            <a:r>
              <a:rPr lang="en-US" dirty="0" smtClean="0">
                <a:solidFill>
                  <a:schemeClr val="bg2">
                    <a:lumMod val="25000"/>
                  </a:schemeClr>
                </a:solidFill>
              </a:rPr>
              <a:t>Cost estimates</a:t>
            </a:r>
            <a:endParaRPr lang="en-US" dirty="0">
              <a:solidFill>
                <a:schemeClr val="bg2">
                  <a:lumMod val="25000"/>
                </a:schemeClr>
              </a:solidFill>
            </a:endParaRPr>
          </a:p>
        </p:txBody>
      </p:sp>
      <p:sp>
        <p:nvSpPr>
          <p:cNvPr id="3" name="Title 2"/>
          <p:cNvSpPr>
            <a:spLocks noGrp="1"/>
          </p:cNvSpPr>
          <p:nvPr>
            <p:ph type="title"/>
          </p:nvPr>
        </p:nvSpPr>
        <p:spPr/>
        <p:txBody>
          <a:bodyPr/>
          <a:lstStyle/>
          <a:p>
            <a:r>
              <a:rPr lang="en-US" dirty="0" smtClean="0"/>
              <a:t>Scope Statement (cont.)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20000"/>
              </a:lnSpc>
            </a:pPr>
            <a:r>
              <a:rPr lang="en-US" sz="1800" b="1" dirty="0" smtClean="0">
                <a:solidFill>
                  <a:schemeClr val="accent2">
                    <a:lumMod val="75000"/>
                  </a:schemeClr>
                </a:solidFill>
              </a:rPr>
              <a:t>Work breakdown structure (WBS) </a:t>
            </a:r>
            <a:r>
              <a:rPr lang="en-US" sz="1800" b="1" dirty="0" smtClean="0"/>
              <a:t>is a  method used to define group of  project's discrete work elements in a  way that helps organize and define the  total work scope of the project. </a:t>
            </a:r>
          </a:p>
          <a:p>
            <a:pPr>
              <a:lnSpc>
                <a:spcPct val="120000"/>
              </a:lnSpc>
            </a:pPr>
            <a:r>
              <a:rPr lang="en-US" sz="1800" b="1" dirty="0" smtClean="0">
                <a:solidFill>
                  <a:schemeClr val="accent2">
                    <a:lumMod val="75000"/>
                  </a:schemeClr>
                </a:solidFill>
              </a:rPr>
              <a:t>WBS element </a:t>
            </a:r>
            <a:r>
              <a:rPr lang="en-US" sz="1800" b="1" dirty="0" smtClean="0"/>
              <a:t>may be a </a:t>
            </a:r>
          </a:p>
          <a:p>
            <a:pPr lvl="1"/>
            <a:r>
              <a:rPr lang="en-US" sz="1600" b="1" dirty="0" smtClean="0"/>
              <a:t>a task,</a:t>
            </a:r>
          </a:p>
          <a:p>
            <a:pPr lvl="1"/>
            <a:r>
              <a:rPr lang="en-US" sz="1600" b="1" dirty="0" smtClean="0"/>
              <a:t>a product, </a:t>
            </a:r>
          </a:p>
          <a:p>
            <a:pPr lvl="1"/>
            <a:r>
              <a:rPr lang="en-US" sz="1600" b="1" dirty="0" smtClean="0"/>
              <a:t>data, </a:t>
            </a:r>
          </a:p>
          <a:p>
            <a:pPr lvl="1"/>
            <a:r>
              <a:rPr lang="en-US" sz="1600" b="1" dirty="0" smtClean="0"/>
              <a:t>a component, </a:t>
            </a:r>
          </a:p>
          <a:p>
            <a:pPr lvl="1"/>
            <a:r>
              <a:rPr lang="en-US" sz="1600" b="1" dirty="0" smtClean="0"/>
              <a:t>a service, or </a:t>
            </a:r>
          </a:p>
          <a:p>
            <a:pPr lvl="1"/>
            <a:r>
              <a:rPr lang="en-US" sz="1600" b="1" dirty="0" smtClean="0"/>
              <a:t>any combination of these elements.</a:t>
            </a:r>
          </a:p>
          <a:p>
            <a:pPr>
              <a:lnSpc>
                <a:spcPct val="120000"/>
              </a:lnSpc>
            </a:pPr>
            <a:r>
              <a:rPr lang="en-US" sz="1800" b="1" dirty="0" smtClean="0">
                <a:solidFill>
                  <a:schemeClr val="accent2">
                    <a:lumMod val="75000"/>
                  </a:schemeClr>
                </a:solidFill>
              </a:rPr>
              <a:t>100% rule:</a:t>
            </a:r>
          </a:p>
          <a:p>
            <a:pPr lvl="1"/>
            <a:r>
              <a:rPr lang="en-US" sz="1600" b="1" dirty="0" smtClean="0"/>
              <a:t>The WBS represents 100 percent of the  work required to produce the final products, and, therefore, </a:t>
            </a:r>
          </a:p>
          <a:p>
            <a:pPr lvl="1"/>
            <a:r>
              <a:rPr lang="en-US" sz="1600" b="1" dirty="0" smtClean="0"/>
              <a:t>All tasks must add up to 100% of the  total scope and should not go over 100% (No “I forgot to add …” statements at all  after project WBS has been approved)</a:t>
            </a:r>
            <a:endParaRPr lang="en-US" sz="1600" b="1" dirty="0"/>
          </a:p>
        </p:txBody>
      </p:sp>
      <p:sp>
        <p:nvSpPr>
          <p:cNvPr id="3" name="Title 2"/>
          <p:cNvSpPr>
            <a:spLocks noGrp="1"/>
          </p:cNvSpPr>
          <p:nvPr>
            <p:ph type="title"/>
          </p:nvPr>
        </p:nvSpPr>
        <p:spPr/>
        <p:txBody>
          <a:bodyPr>
            <a:normAutofit fontScale="90000"/>
          </a:bodyPr>
          <a:lstStyle/>
          <a:p>
            <a:r>
              <a:rPr lang="en-US" dirty="0" smtClean="0"/>
              <a:t>Work Breakdown Structure (WBS)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23528" y="257276"/>
            <a:ext cx="8640960" cy="6340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WBS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Various approaches can be used to build the WBS: </a:t>
            </a:r>
          </a:p>
          <a:p>
            <a:pPr>
              <a:buNone/>
            </a:pPr>
            <a:endParaRPr lang="en-US" dirty="0" smtClean="0"/>
          </a:p>
          <a:p>
            <a:pPr marL="624078" indent="-514350">
              <a:buFont typeface="+mj-lt"/>
              <a:buAutoNum type="arabicParenR"/>
            </a:pPr>
            <a:r>
              <a:rPr lang="en-US" dirty="0" smtClean="0">
                <a:solidFill>
                  <a:schemeClr val="accent2">
                    <a:lumMod val="75000"/>
                  </a:schemeClr>
                </a:solidFill>
              </a:rPr>
              <a:t>Analogy approach</a:t>
            </a:r>
          </a:p>
          <a:p>
            <a:pPr marL="850392" lvl="1" indent="-457200"/>
            <a:r>
              <a:rPr lang="en-US" dirty="0" smtClean="0"/>
              <a:t>A WBS is first created by looking for a similar projects done  in the past and using its WBS as a starting point. SE </a:t>
            </a:r>
          </a:p>
          <a:p>
            <a:pPr marL="850392" lvl="1" indent="-457200"/>
            <a:r>
              <a:rPr lang="en-US" dirty="0" smtClean="0"/>
              <a:t>Design Concept: “Do NOT reinvent the wheel” (check web  sites of similar projects)</a:t>
            </a:r>
          </a:p>
          <a:p>
            <a:pPr marL="624078" indent="-514350">
              <a:buFont typeface="+mj-lt"/>
              <a:buAutoNum type="arabicParenR"/>
            </a:pPr>
            <a:r>
              <a:rPr lang="en-US" dirty="0" smtClean="0">
                <a:solidFill>
                  <a:schemeClr val="accent2">
                    <a:lumMod val="75000"/>
                  </a:schemeClr>
                </a:solidFill>
              </a:rPr>
              <a:t>Top-down approach</a:t>
            </a:r>
          </a:p>
          <a:p>
            <a:pPr marL="850392" lvl="1" indent="-457200"/>
            <a:r>
              <a:rPr lang="en-US" dirty="0" smtClean="0"/>
              <a:t>Start with the largest items of the project and keep  breaking them down into smaller and smaller parts</a:t>
            </a:r>
          </a:p>
          <a:p>
            <a:pPr marL="624078" indent="-514350">
              <a:buFont typeface="+mj-lt"/>
              <a:buAutoNum type="arabicParenR"/>
            </a:pPr>
            <a:r>
              <a:rPr lang="en-US" dirty="0" smtClean="0">
                <a:solidFill>
                  <a:schemeClr val="accent2">
                    <a:lumMod val="75000"/>
                  </a:schemeClr>
                </a:solidFill>
              </a:rPr>
              <a:t>Bottom-up approach</a:t>
            </a:r>
            <a:endParaRPr lang="en-US" dirty="0" smtClean="0"/>
          </a:p>
          <a:p>
            <a:pPr marL="850392" lvl="1" indent="-457200"/>
            <a:r>
              <a:rPr lang="en-US" dirty="0" smtClean="0"/>
              <a:t>Start with the detailed tasks and roll them up</a:t>
            </a:r>
          </a:p>
          <a:p>
            <a:pPr marL="624078" indent="-514350">
              <a:buFont typeface="+mj-lt"/>
              <a:buAutoNum type="arabicParenR"/>
            </a:pPr>
            <a:r>
              <a:rPr lang="en-US" dirty="0" smtClean="0">
                <a:solidFill>
                  <a:schemeClr val="accent2">
                    <a:lumMod val="75000"/>
                  </a:schemeClr>
                </a:solidFill>
              </a:rPr>
              <a:t>Thread-based approach </a:t>
            </a:r>
          </a:p>
          <a:p>
            <a:pPr marL="850392" lvl="1" indent="-457200"/>
            <a:r>
              <a:rPr lang="en-US" dirty="0" smtClean="0"/>
              <a:t>Concentrate on most important items first</a:t>
            </a:r>
          </a:p>
          <a:p>
            <a:endParaRPr lang="en-US" dirty="0" smtClean="0"/>
          </a:p>
          <a:p>
            <a:r>
              <a:rPr lang="en-US" dirty="0" smtClean="0">
                <a:solidFill>
                  <a:schemeClr val="accent2">
                    <a:lumMod val="75000"/>
                  </a:schemeClr>
                </a:solidFill>
              </a:rPr>
              <a:t>Using guidelines: </a:t>
            </a:r>
          </a:p>
          <a:p>
            <a:pPr lvl="1"/>
            <a:r>
              <a:rPr lang="en-US" dirty="0" smtClean="0"/>
              <a:t>Some organizations, like the </a:t>
            </a:r>
            <a:r>
              <a:rPr lang="en-US" dirty="0" err="1" smtClean="0"/>
              <a:t>DoD</a:t>
            </a:r>
            <a:r>
              <a:rPr lang="en-US" dirty="0" smtClean="0"/>
              <a:t>, National Science Foundation (NSF) provide  guidelines/requirements for preparing a WBS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Approach to Choose?</a:t>
            </a:r>
            <a:br>
              <a:rPr lang="en-US" dirty="0" smtClean="0"/>
            </a:br>
            <a:r>
              <a:rPr lang="en-US" dirty="0" smtClean="0"/>
              <a:t>Some recommendations …</a:t>
            </a:r>
            <a:endParaRPr lang="en-US" dirty="0"/>
          </a:p>
        </p:txBody>
      </p:sp>
      <p:sp>
        <p:nvSpPr>
          <p:cNvPr id="3" name="Content Placeholder 2"/>
          <p:cNvSpPr>
            <a:spLocks noGrp="1"/>
          </p:cNvSpPr>
          <p:nvPr>
            <p:ph idx="1"/>
          </p:nvPr>
        </p:nvSpPr>
        <p:spPr/>
        <p:txBody>
          <a:bodyPr>
            <a:normAutofit fontScale="92500"/>
          </a:bodyPr>
          <a:lstStyle/>
          <a:p>
            <a:r>
              <a:rPr lang="en-US" dirty="0" smtClean="0"/>
              <a:t> In case of the existence of a similar project:</a:t>
            </a:r>
          </a:p>
          <a:p>
            <a:pPr lvl="1"/>
            <a:r>
              <a:rPr lang="en-US" dirty="0" smtClean="0"/>
              <a:t>would lead you to the </a:t>
            </a:r>
            <a:r>
              <a:rPr lang="en-US" dirty="0" smtClean="0">
                <a:solidFill>
                  <a:schemeClr val="accent2">
                    <a:lumMod val="75000"/>
                  </a:schemeClr>
                </a:solidFill>
              </a:rPr>
              <a:t>analogy approach </a:t>
            </a:r>
            <a:r>
              <a:rPr lang="en-US" dirty="0" smtClean="0"/>
              <a:t>which if done correctly is the  fastest and most accurate method</a:t>
            </a:r>
          </a:p>
          <a:p>
            <a:pPr lvl="1">
              <a:buNone/>
            </a:pPr>
            <a:endParaRPr lang="en-US" dirty="0" smtClean="0"/>
          </a:p>
          <a:p>
            <a:r>
              <a:rPr lang="en-US" dirty="0" smtClean="0"/>
              <a:t>In case of an evolutionary type of project:</a:t>
            </a:r>
          </a:p>
          <a:p>
            <a:pPr lvl="1"/>
            <a:r>
              <a:rPr lang="en-US" dirty="0" smtClean="0"/>
              <a:t> depends on experience level of the project manager and team: </a:t>
            </a:r>
          </a:p>
          <a:p>
            <a:pPr lvl="2"/>
            <a:r>
              <a:rPr lang="en-US" dirty="0" smtClean="0"/>
              <a:t>if little experience, choose the </a:t>
            </a:r>
            <a:r>
              <a:rPr lang="en-US" dirty="0" smtClean="0">
                <a:solidFill>
                  <a:schemeClr val="accent2">
                    <a:lumMod val="75000"/>
                  </a:schemeClr>
                </a:solidFill>
              </a:rPr>
              <a:t>top-down approach</a:t>
            </a:r>
            <a:r>
              <a:rPr lang="en-US" dirty="0" smtClean="0"/>
              <a:t>;</a:t>
            </a:r>
          </a:p>
          <a:p>
            <a:pPr lvl="2"/>
            <a:r>
              <a:rPr lang="en-US" dirty="0" smtClean="0"/>
              <a:t> if many years of experience then choose a </a:t>
            </a:r>
            <a:r>
              <a:rPr lang="en-US" dirty="0" smtClean="0">
                <a:solidFill>
                  <a:schemeClr val="accent2">
                    <a:lumMod val="75000"/>
                  </a:schemeClr>
                </a:solidFill>
              </a:rPr>
              <a:t>bottom-up approach</a:t>
            </a:r>
          </a:p>
          <a:p>
            <a:pPr lvl="2">
              <a:buNone/>
            </a:pPr>
            <a:endParaRPr lang="en-US" dirty="0" smtClean="0">
              <a:solidFill>
                <a:schemeClr val="accent2">
                  <a:lumMod val="75000"/>
                </a:schemeClr>
              </a:solidFill>
            </a:endParaRPr>
          </a:p>
          <a:p>
            <a:r>
              <a:rPr lang="en-US" dirty="0" smtClean="0"/>
              <a:t>In case of a revolutionary type of project:</a:t>
            </a:r>
          </a:p>
          <a:p>
            <a:pPr lvl="1"/>
            <a:r>
              <a:rPr lang="en-US" dirty="0" smtClean="0"/>
              <a:t> if the product or process is very unique, never anything like it before in this company or by this team then choose the </a:t>
            </a:r>
            <a:r>
              <a:rPr lang="en-US" dirty="0" smtClean="0">
                <a:solidFill>
                  <a:schemeClr val="accent2">
                    <a:lumMod val="75000"/>
                  </a:schemeClr>
                </a:solidFill>
              </a:rPr>
              <a:t>top-down approach</a:t>
            </a:r>
            <a:endParaRPr lang="en-US" dirty="0">
              <a:solidFill>
                <a:schemeClr val="accent2">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860" y="0"/>
            <a:ext cx="883861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95950" y="476672"/>
            <a:ext cx="7204442" cy="568863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150000"/>
              </a:lnSpc>
            </a:pPr>
            <a:r>
              <a:rPr lang="en-US" dirty="0" smtClean="0"/>
              <a:t> Acquire a general understanding of the parts of the project  management plan</a:t>
            </a:r>
          </a:p>
          <a:p>
            <a:pPr>
              <a:lnSpc>
                <a:spcPct val="150000"/>
              </a:lnSpc>
            </a:pPr>
            <a:r>
              <a:rPr lang="en-US" dirty="0" smtClean="0"/>
              <a:t>Understand the importance of discovering and documenting  stakeholder requirements</a:t>
            </a:r>
          </a:p>
          <a:p>
            <a:pPr>
              <a:lnSpc>
                <a:spcPct val="150000"/>
              </a:lnSpc>
            </a:pPr>
            <a:r>
              <a:rPr lang="en-US" dirty="0" smtClean="0"/>
              <a:t>Understand how to create a detailed scope statement and  work breakdown structure (WBS)</a:t>
            </a:r>
          </a:p>
          <a:p>
            <a:pPr>
              <a:lnSpc>
                <a:spcPct val="150000"/>
              </a:lnSpc>
            </a:pPr>
            <a:r>
              <a:rPr lang="en-US" dirty="0" smtClean="0"/>
              <a:t>Learn how to match the right person, with the needed skill set, to the appropriate activity</a:t>
            </a:r>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67544" y="288942"/>
            <a:ext cx="8280920" cy="622597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489584" y="187661"/>
            <a:ext cx="8258880" cy="640969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28260" y="503927"/>
            <a:ext cx="8348195" cy="594941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Principles for Creating a WBS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The WBS represents 100% of the work required to produce the product. As soon as you define more than 100% of the scope, you have committed to doing  more than you agreed to - </a:t>
            </a:r>
            <a:r>
              <a:rPr lang="en-US" b="1" dirty="0" smtClean="0">
                <a:solidFill>
                  <a:schemeClr val="accent2">
                    <a:lumMod val="75000"/>
                  </a:schemeClr>
                </a:solidFill>
              </a:rPr>
              <a:t>scope creep </a:t>
            </a:r>
            <a:r>
              <a:rPr lang="en-US" dirty="0" smtClean="0"/>
              <a:t>has begun (100% Rule)</a:t>
            </a:r>
          </a:p>
          <a:p>
            <a:endParaRPr lang="en-US" dirty="0" smtClean="0"/>
          </a:p>
          <a:p>
            <a:r>
              <a:rPr lang="en-US" dirty="0" smtClean="0"/>
              <a:t>Each WBS element represents a single deliverable</a:t>
            </a:r>
          </a:p>
          <a:p>
            <a:endParaRPr lang="en-US" dirty="0" smtClean="0"/>
          </a:p>
          <a:p>
            <a:r>
              <a:rPr lang="en-US" dirty="0" smtClean="0"/>
              <a:t>Each deliverable is distinct</a:t>
            </a:r>
          </a:p>
          <a:p>
            <a:endParaRPr lang="en-US" dirty="0" smtClean="0"/>
          </a:p>
          <a:p>
            <a:r>
              <a:rPr lang="en-US" dirty="0" smtClean="0"/>
              <a:t>Accountability for each task can be assigned to one team member</a:t>
            </a:r>
          </a:p>
          <a:p>
            <a:endParaRPr lang="en-US" dirty="0" smtClean="0"/>
          </a:p>
          <a:p>
            <a:r>
              <a:rPr lang="en-US" dirty="0" smtClean="0"/>
              <a:t>Not all elements of the WBS need to be decomposed to the same depth</a:t>
            </a:r>
          </a:p>
          <a:p>
            <a:endParaRPr lang="en-US" dirty="0" smtClean="0"/>
          </a:p>
          <a:p>
            <a:r>
              <a:rPr lang="en-US" dirty="0" smtClean="0"/>
              <a:t>Have all reporting and control mechanisms been included </a:t>
            </a:r>
          </a:p>
          <a:p>
            <a:endParaRPr lang="en-US" dirty="0" smtClean="0"/>
          </a:p>
          <a:p>
            <a:r>
              <a:rPr lang="en-US" dirty="0" smtClean="0"/>
              <a:t>Be prepared for changes</a:t>
            </a:r>
            <a:endParaRPr lang="en-US" dirty="0"/>
          </a:p>
        </p:txBody>
      </p:sp>
      <p:sp>
        <p:nvSpPr>
          <p:cNvPr id="4" name="TextBox 3"/>
          <p:cNvSpPr txBox="1"/>
          <p:nvPr/>
        </p:nvSpPr>
        <p:spPr>
          <a:xfrm>
            <a:off x="5148064" y="5103674"/>
            <a:ext cx="3707904" cy="1477328"/>
          </a:xfrm>
          <a:prstGeom prst="rect">
            <a:avLst/>
          </a:prstGeom>
          <a:solidFill>
            <a:srgbClr val="CCFF99"/>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t>scope creep</a:t>
            </a:r>
            <a:r>
              <a:rPr lang="en-US" dirty="0" smtClean="0"/>
              <a:t> The unanticipated gradual</a:t>
            </a:r>
            <a:r>
              <a:rPr lang="tr-TR" dirty="0" smtClean="0"/>
              <a:t> </a:t>
            </a:r>
            <a:r>
              <a:rPr lang="en-US" dirty="0" smtClean="0"/>
              <a:t>growth of information systems requirements</a:t>
            </a:r>
            <a:r>
              <a:rPr lang="tr-TR" dirty="0" smtClean="0"/>
              <a:t> </a:t>
            </a:r>
            <a:r>
              <a:rPr lang="en-US" dirty="0" smtClean="0"/>
              <a:t>during the life of a project, causing budget and</a:t>
            </a:r>
            <a:r>
              <a:rPr lang="tr-TR" dirty="0" smtClean="0"/>
              <a:t> </a:t>
            </a:r>
            <a:r>
              <a:rPr lang="en-US" dirty="0" smtClean="0"/>
              <a:t>time overruns.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smtClean="0"/>
              <a:t>Project Planning. Integration Management KA.</a:t>
            </a:r>
            <a:endParaRPr lang="en-US" sz="2800" dirty="0"/>
          </a:p>
        </p:txBody>
      </p:sp>
      <p:sp>
        <p:nvSpPr>
          <p:cNvPr id="2" name="Content Placeholder 1"/>
          <p:cNvSpPr>
            <a:spLocks noGrp="1"/>
          </p:cNvSpPr>
          <p:nvPr>
            <p:ph sz="quarter" idx="2"/>
          </p:nvPr>
        </p:nvSpPr>
        <p:spPr>
          <a:xfrm>
            <a:off x="457200" y="1444294"/>
            <a:ext cx="4042792" cy="4721010"/>
          </a:xfrm>
        </p:spPr>
        <p:txBody>
          <a:bodyPr>
            <a:normAutofit fontScale="92500" lnSpcReduction="20000"/>
          </a:bodyPr>
          <a:lstStyle/>
          <a:p>
            <a:r>
              <a:rPr lang="en-US" dirty="0" smtClean="0"/>
              <a:t>Project planning starts with the project plan development process, which is part of the</a:t>
            </a:r>
            <a:r>
              <a:rPr lang="tr-TR" dirty="0" smtClean="0"/>
              <a:t> </a:t>
            </a:r>
            <a:r>
              <a:rPr lang="en-US" b="1" dirty="0" smtClean="0"/>
              <a:t>Integration Management knowledge </a:t>
            </a:r>
            <a:r>
              <a:rPr lang="tr-TR" b="1" dirty="0" smtClean="0"/>
              <a:t>A</a:t>
            </a:r>
            <a:r>
              <a:rPr lang="en-US" b="1" dirty="0" err="1" smtClean="0"/>
              <a:t>rea</a:t>
            </a:r>
            <a:r>
              <a:rPr lang="en-US" dirty="0" smtClean="0"/>
              <a:t> </a:t>
            </a:r>
          </a:p>
          <a:p>
            <a:pPr>
              <a:buNone/>
            </a:pPr>
            <a:endParaRPr lang="tr-TR" dirty="0" smtClean="0"/>
          </a:p>
          <a:p>
            <a:r>
              <a:rPr lang="en-US" dirty="0" smtClean="0"/>
              <a:t>The single</a:t>
            </a:r>
            <a:r>
              <a:rPr lang="tr-TR" dirty="0" smtClean="0"/>
              <a:t> </a:t>
            </a:r>
            <a:r>
              <a:rPr lang="en-US" dirty="0" smtClean="0"/>
              <a:t>deliverable from this process is </a:t>
            </a:r>
            <a:r>
              <a:rPr lang="en-US" dirty="0" smtClean="0">
                <a:solidFill>
                  <a:schemeClr val="accent2">
                    <a:lumMod val="75000"/>
                  </a:schemeClr>
                </a:solidFill>
              </a:rPr>
              <a:t>the project management plan</a:t>
            </a:r>
            <a:r>
              <a:rPr lang="en-US" dirty="0" smtClean="0"/>
              <a:t>, which consists of deliverables</a:t>
            </a:r>
            <a:r>
              <a:rPr lang="tr-TR" dirty="0" smtClean="0"/>
              <a:t> </a:t>
            </a:r>
            <a:r>
              <a:rPr lang="en-US" dirty="0" smtClean="0"/>
              <a:t>from each of the other 8  eight knowledge areas. </a:t>
            </a:r>
          </a:p>
          <a:p>
            <a:endParaRPr lang="en-US" dirty="0" smtClean="0"/>
          </a:p>
          <a:p>
            <a:r>
              <a:rPr lang="en-US" dirty="0" smtClean="0"/>
              <a:t>Project Plan = </a:t>
            </a:r>
          </a:p>
          <a:p>
            <a:pPr>
              <a:buNone/>
            </a:pPr>
            <a:r>
              <a:rPr lang="en-US" dirty="0" smtClean="0"/>
              <a:t>Telling the team </a:t>
            </a:r>
            <a:r>
              <a:rPr lang="en-US" dirty="0" smtClean="0">
                <a:solidFill>
                  <a:schemeClr val="accent2">
                    <a:lumMod val="75000"/>
                  </a:schemeClr>
                </a:solidFill>
              </a:rPr>
              <a:t>“WHAT TO DO”</a:t>
            </a:r>
            <a:endParaRPr lang="en-US" dirty="0">
              <a:solidFill>
                <a:schemeClr val="accent2">
                  <a:lumMod val="75000"/>
                </a:schemeClr>
              </a:solidFill>
            </a:endParaRPr>
          </a:p>
        </p:txBody>
      </p:sp>
      <p:pic>
        <p:nvPicPr>
          <p:cNvPr id="1026" name="Picture 2"/>
          <p:cNvPicPr>
            <a:picLocks noGrp="1" noChangeAspect="1" noChangeArrowheads="1"/>
          </p:cNvPicPr>
          <p:nvPr>
            <p:ph sz="quarter" idx="4"/>
          </p:nvPr>
        </p:nvPicPr>
        <p:blipFill>
          <a:blip r:embed="rId2" cstate="print"/>
          <a:srcRect/>
          <a:stretch>
            <a:fillRect/>
          </a:stretch>
        </p:blipFill>
        <p:spPr bwMode="auto">
          <a:xfrm>
            <a:off x="4850876" y="1444625"/>
            <a:ext cx="362848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pPr>
              <a:lnSpc>
                <a:spcPct val="160000"/>
              </a:lnSpc>
            </a:pPr>
            <a:r>
              <a:rPr lang="en-US" sz="1600" b="1" dirty="0" smtClean="0"/>
              <a:t>Scope management plan  (Chapter 5)</a:t>
            </a:r>
          </a:p>
          <a:p>
            <a:pPr>
              <a:lnSpc>
                <a:spcPct val="160000"/>
              </a:lnSpc>
            </a:pPr>
            <a:r>
              <a:rPr lang="en-US" sz="1600" b="1" dirty="0" smtClean="0"/>
              <a:t>Work breakdown structure (WBS)          (Chapter 5)</a:t>
            </a:r>
          </a:p>
          <a:p>
            <a:pPr>
              <a:lnSpc>
                <a:spcPct val="160000"/>
              </a:lnSpc>
            </a:pPr>
            <a:r>
              <a:rPr lang="en-US" sz="1600" b="1" dirty="0" smtClean="0"/>
              <a:t>Human Resource management plan      (Chapter 5)</a:t>
            </a:r>
          </a:p>
          <a:p>
            <a:pPr>
              <a:lnSpc>
                <a:spcPct val="160000"/>
              </a:lnSpc>
            </a:pPr>
            <a:r>
              <a:rPr lang="en-US" sz="1600" b="1" dirty="0" smtClean="0"/>
              <a:t>Time (schedule) management plan        (Chapter 6)</a:t>
            </a:r>
          </a:p>
          <a:p>
            <a:pPr>
              <a:lnSpc>
                <a:spcPct val="160000"/>
              </a:lnSpc>
            </a:pPr>
            <a:r>
              <a:rPr lang="en-US" sz="1600" b="1" dirty="0" smtClean="0"/>
              <a:t>Cost management plan  (Chapter 6)</a:t>
            </a:r>
          </a:p>
          <a:p>
            <a:pPr>
              <a:lnSpc>
                <a:spcPct val="160000"/>
              </a:lnSpc>
            </a:pPr>
            <a:r>
              <a:rPr lang="en-US" sz="1600" b="1" dirty="0" smtClean="0"/>
              <a:t>Quality management plan  (Chapter 7)</a:t>
            </a:r>
          </a:p>
          <a:p>
            <a:pPr>
              <a:lnSpc>
                <a:spcPct val="160000"/>
              </a:lnSpc>
            </a:pPr>
            <a:r>
              <a:rPr lang="en-US" sz="1600" b="1" dirty="0" smtClean="0"/>
              <a:t>Process improvement plan  (Chapter 7)</a:t>
            </a:r>
          </a:p>
          <a:p>
            <a:pPr>
              <a:lnSpc>
                <a:spcPct val="160000"/>
              </a:lnSpc>
            </a:pPr>
            <a:r>
              <a:rPr lang="en-US" sz="1600" b="1" dirty="0" smtClean="0"/>
              <a:t>Communication management plan         (Chapter 7)</a:t>
            </a:r>
          </a:p>
          <a:p>
            <a:pPr>
              <a:lnSpc>
                <a:spcPct val="160000"/>
              </a:lnSpc>
            </a:pPr>
            <a:r>
              <a:rPr lang="en-US" sz="1600" b="1" dirty="0" smtClean="0"/>
              <a:t>Risk management plan  (Chapter 8)</a:t>
            </a:r>
          </a:p>
          <a:p>
            <a:pPr>
              <a:lnSpc>
                <a:spcPct val="160000"/>
              </a:lnSpc>
            </a:pPr>
            <a:r>
              <a:rPr lang="en-US" sz="1600" b="1" dirty="0" smtClean="0"/>
              <a:t>Procurement management plan  (Chapter 9)</a:t>
            </a:r>
            <a:endParaRPr lang="en-US" sz="1600" b="1" dirty="0"/>
          </a:p>
        </p:txBody>
      </p:sp>
      <p:sp>
        <p:nvSpPr>
          <p:cNvPr id="7" name="Title 6"/>
          <p:cNvSpPr>
            <a:spLocks noGrp="1"/>
          </p:cNvSpPr>
          <p:nvPr>
            <p:ph type="title"/>
          </p:nvPr>
        </p:nvSpPr>
        <p:spPr/>
        <p:txBody>
          <a:bodyPr>
            <a:noAutofit/>
          </a:bodyPr>
          <a:lstStyle/>
          <a:p>
            <a:r>
              <a:rPr lang="en-US" sz="2800" dirty="0" smtClean="0"/>
              <a:t>Project Management Plan: Main Components</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60000"/>
              </a:lnSpc>
            </a:pPr>
            <a:r>
              <a:rPr lang="en-US" dirty="0" smtClean="0"/>
              <a:t>Many organizations not only have </a:t>
            </a:r>
            <a:r>
              <a:rPr lang="en-US" dirty="0" smtClean="0">
                <a:solidFill>
                  <a:schemeClr val="accent2">
                    <a:lumMod val="75000"/>
                  </a:schemeClr>
                </a:solidFill>
              </a:rPr>
              <a:t>documented business templates</a:t>
            </a:r>
            <a:r>
              <a:rPr lang="en-US" dirty="0" smtClean="0"/>
              <a:t> for each </a:t>
            </a:r>
            <a:r>
              <a:rPr lang="en-US" b="1" dirty="0" smtClean="0"/>
              <a:t>part of the plan </a:t>
            </a:r>
            <a:r>
              <a:rPr lang="en-US" dirty="0" smtClean="0"/>
              <a:t>to  </a:t>
            </a:r>
            <a:r>
              <a:rPr lang="en-US" u="sng" dirty="0" smtClean="0"/>
              <a:t>speed up development of the plan </a:t>
            </a:r>
            <a:r>
              <a:rPr lang="en-US" dirty="0" smtClean="0"/>
              <a:t>and to </a:t>
            </a:r>
            <a:r>
              <a:rPr lang="en-US" u="sng" dirty="0" smtClean="0"/>
              <a:t>maintain consistency across projects</a:t>
            </a:r>
            <a:r>
              <a:rPr lang="en-US" dirty="0" smtClean="0"/>
              <a:t> but also may have slightly different standard formats, based on different project characteristics, such as </a:t>
            </a:r>
            <a:r>
              <a:rPr lang="en-US" dirty="0" smtClean="0">
                <a:solidFill>
                  <a:schemeClr val="accent2">
                    <a:lumMod val="75000"/>
                  </a:schemeClr>
                </a:solidFill>
              </a:rPr>
              <a:t>size</a:t>
            </a:r>
            <a:r>
              <a:rPr lang="en-US" dirty="0" smtClean="0"/>
              <a:t>, </a:t>
            </a:r>
            <a:r>
              <a:rPr lang="en-US" dirty="0" smtClean="0">
                <a:solidFill>
                  <a:schemeClr val="accent2">
                    <a:lumMod val="75000"/>
                  </a:schemeClr>
                </a:solidFill>
              </a:rPr>
              <a:t>complexity</a:t>
            </a:r>
            <a:r>
              <a:rPr lang="en-US" dirty="0" smtClean="0"/>
              <a:t>, </a:t>
            </a:r>
            <a:r>
              <a:rPr lang="en-US" dirty="0" smtClean="0">
                <a:solidFill>
                  <a:schemeClr val="accent2">
                    <a:lumMod val="75000"/>
                  </a:schemeClr>
                </a:solidFill>
              </a:rPr>
              <a:t>length</a:t>
            </a:r>
            <a:r>
              <a:rPr lang="en-US" dirty="0" smtClean="0"/>
              <a:t>, and </a:t>
            </a:r>
            <a:r>
              <a:rPr lang="en-US" dirty="0" smtClean="0">
                <a:solidFill>
                  <a:schemeClr val="accent2">
                    <a:lumMod val="75000"/>
                  </a:schemeClr>
                </a:solidFill>
              </a:rPr>
              <a:t>risk level</a:t>
            </a:r>
            <a:r>
              <a:rPr lang="en-US" dirty="0" smtClean="0"/>
              <a:t>. </a:t>
            </a:r>
          </a:p>
          <a:p>
            <a:pPr>
              <a:lnSpc>
                <a:spcPct val="160000"/>
              </a:lnSpc>
              <a:buNone/>
            </a:pPr>
            <a:endParaRPr lang="en-US" dirty="0" smtClean="0"/>
          </a:p>
          <a:p>
            <a:pPr>
              <a:lnSpc>
                <a:spcPct val="160000"/>
              </a:lnSpc>
            </a:pPr>
            <a:r>
              <a:rPr lang="en-US" dirty="0" smtClean="0"/>
              <a:t>For example, a small, low-risk project would have a shorter and less formal project planning  document than a large, complex project with members of the project team spread out all over the world.</a:t>
            </a:r>
            <a:endParaRPr lang="en-US" dirty="0"/>
          </a:p>
        </p:txBody>
      </p:sp>
      <p:sp>
        <p:nvSpPr>
          <p:cNvPr id="3" name="Title 2"/>
          <p:cNvSpPr>
            <a:spLocks noGrp="1"/>
          </p:cNvSpPr>
          <p:nvPr>
            <p:ph type="title"/>
          </p:nvPr>
        </p:nvSpPr>
        <p:spPr/>
        <p:txBody>
          <a:bodyPr/>
          <a:lstStyle/>
          <a:p>
            <a:r>
              <a:rPr lang="en-US" dirty="0" smtClean="0"/>
              <a:t>Build the Project Plan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Plans should be </a:t>
            </a:r>
            <a:r>
              <a:rPr lang="en-US" dirty="0" smtClean="0">
                <a:solidFill>
                  <a:schemeClr val="accent2">
                    <a:lumMod val="75000"/>
                  </a:schemeClr>
                </a:solidFill>
              </a:rPr>
              <a:t>dynamic</a:t>
            </a:r>
          </a:p>
          <a:p>
            <a:r>
              <a:rPr lang="en-US" dirty="0" smtClean="0"/>
              <a:t>Plans should be </a:t>
            </a:r>
            <a:r>
              <a:rPr lang="en-US" dirty="0" smtClean="0">
                <a:solidFill>
                  <a:schemeClr val="accent2">
                    <a:lumMod val="75000"/>
                  </a:schemeClr>
                </a:solidFill>
              </a:rPr>
              <a:t>flexible</a:t>
            </a:r>
          </a:p>
          <a:p>
            <a:pPr lvl="1">
              <a:buNone/>
            </a:pPr>
            <a:r>
              <a:rPr lang="en-US" i="1" dirty="0" smtClean="0">
                <a:solidFill>
                  <a:srgbClr val="00B050"/>
                </a:solidFill>
              </a:rPr>
              <a:t>Things always happen during the project to change each of these four constraints so  plans should be built to accommodate room for issues/problems/delays.</a:t>
            </a:r>
          </a:p>
          <a:p>
            <a:r>
              <a:rPr lang="en-US" dirty="0" smtClean="0"/>
              <a:t>Plans should be </a:t>
            </a:r>
            <a:r>
              <a:rPr lang="en-US" dirty="0" smtClean="0">
                <a:solidFill>
                  <a:schemeClr val="accent2">
                    <a:lumMod val="75000"/>
                  </a:schemeClr>
                </a:solidFill>
              </a:rPr>
              <a:t>updated as changes occur </a:t>
            </a:r>
            <a:r>
              <a:rPr lang="en-US" dirty="0" smtClean="0"/>
              <a:t>(Integrated Change Control)</a:t>
            </a:r>
          </a:p>
          <a:p>
            <a:r>
              <a:rPr lang="en-US" dirty="0" smtClean="0"/>
              <a:t>Plans should first and foremost </a:t>
            </a:r>
            <a:r>
              <a:rPr lang="en-US" dirty="0" smtClean="0">
                <a:solidFill>
                  <a:schemeClr val="accent2">
                    <a:lumMod val="75000"/>
                  </a:schemeClr>
                </a:solidFill>
              </a:rPr>
              <a:t>guide project execution</a:t>
            </a:r>
          </a:p>
          <a:p>
            <a:r>
              <a:rPr lang="en-US" dirty="0" smtClean="0"/>
              <a:t>Plans should </a:t>
            </a:r>
            <a:r>
              <a:rPr lang="en-US" dirty="0" smtClean="0">
                <a:solidFill>
                  <a:schemeClr val="accent2">
                    <a:lumMod val="75000"/>
                  </a:schemeClr>
                </a:solidFill>
              </a:rPr>
              <a:t>never  assume the team will work overtime</a:t>
            </a:r>
            <a:r>
              <a:rPr lang="en-US" dirty="0" smtClean="0"/>
              <a:t>, at least not at the start</a:t>
            </a:r>
          </a:p>
          <a:p>
            <a:pPr lvl="1">
              <a:buNone/>
            </a:pPr>
            <a:r>
              <a:rPr lang="en-US" i="1" dirty="0" smtClean="0">
                <a:solidFill>
                  <a:srgbClr val="00B050"/>
                </a:solidFill>
              </a:rPr>
              <a:t>Assuming that the only way to hit the project plan objectives for 1) scope, 2) time, 3) cost, and 4) quality is to schedule over time at the very beginning is a sure recipe for disaster. </a:t>
            </a:r>
            <a:endParaRPr lang="en-US" i="1" dirty="0">
              <a:solidFill>
                <a:srgbClr val="00B050"/>
              </a:solidFill>
            </a:endParaRPr>
          </a:p>
        </p:txBody>
      </p:sp>
      <p:sp>
        <p:nvSpPr>
          <p:cNvPr id="3" name="Title 2"/>
          <p:cNvSpPr>
            <a:spLocks noGrp="1"/>
          </p:cNvSpPr>
          <p:nvPr>
            <p:ph type="title"/>
          </p:nvPr>
        </p:nvSpPr>
        <p:spPr/>
        <p:txBody>
          <a:bodyPr>
            <a:normAutofit/>
          </a:bodyPr>
          <a:lstStyle/>
          <a:p>
            <a:r>
              <a:rPr lang="en-US" dirty="0" smtClean="0"/>
              <a:t>Attributes of Good Project Plans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smtClean="0"/>
              <a:t>What the main reason to create Project Plan? </a:t>
            </a:r>
            <a:br>
              <a:rPr lang="en-US" sz="2800" dirty="0" smtClean="0"/>
            </a:br>
            <a:r>
              <a:rPr lang="en-US" sz="2800" dirty="0" smtClean="0"/>
              <a:t>The answer: Project Cost and Project Time</a:t>
            </a:r>
            <a:endParaRPr lang="en-US" sz="2800" dirty="0"/>
          </a:p>
        </p:txBody>
      </p:sp>
      <p:sp>
        <p:nvSpPr>
          <p:cNvPr id="5" name="Content Placeholder 4"/>
          <p:cNvSpPr>
            <a:spLocks noGrp="1"/>
          </p:cNvSpPr>
          <p:nvPr>
            <p:ph sz="quarter" idx="2"/>
          </p:nvPr>
        </p:nvSpPr>
        <p:spPr>
          <a:xfrm>
            <a:off x="323528" y="1444294"/>
            <a:ext cx="5112568" cy="5153058"/>
          </a:xfrm>
        </p:spPr>
        <p:txBody>
          <a:bodyPr>
            <a:noAutofit/>
          </a:bodyPr>
          <a:lstStyle/>
          <a:p>
            <a:r>
              <a:rPr lang="en-US" sz="1600" dirty="0" smtClean="0"/>
              <a:t>The </a:t>
            </a:r>
            <a:r>
              <a:rPr lang="en-US" sz="1600" dirty="0" smtClean="0">
                <a:solidFill>
                  <a:schemeClr val="accent2">
                    <a:lumMod val="75000"/>
                  </a:schemeClr>
                </a:solidFill>
              </a:rPr>
              <a:t>Cost of Software Change Law </a:t>
            </a:r>
            <a:r>
              <a:rPr lang="en-US" sz="1600" dirty="0" smtClean="0"/>
              <a:t>is a very  well-known law (see on the right).</a:t>
            </a:r>
          </a:p>
          <a:p>
            <a:endParaRPr lang="en-US" sz="1600" dirty="0" smtClean="0"/>
          </a:p>
          <a:p>
            <a:r>
              <a:rPr lang="en-US" sz="1600" dirty="0" smtClean="0"/>
              <a:t> Errors found “upstream” </a:t>
            </a:r>
            <a:r>
              <a:rPr lang="en-US" sz="1600" u="sng" dirty="0" smtClean="0"/>
              <a:t>during the </a:t>
            </a:r>
            <a:r>
              <a:rPr lang="en-US" sz="1600" u="sng" dirty="0" smtClean="0">
                <a:solidFill>
                  <a:schemeClr val="accent2">
                    <a:lumMod val="75000"/>
                  </a:schemeClr>
                </a:solidFill>
              </a:rPr>
              <a:t>planning  phase</a:t>
            </a:r>
            <a:r>
              <a:rPr lang="en-US" sz="1600" u="sng" dirty="0" smtClean="0"/>
              <a:t> cost on the order of </a:t>
            </a:r>
            <a:r>
              <a:rPr lang="en-US" sz="1600" u="sng" dirty="0" smtClean="0">
                <a:solidFill>
                  <a:schemeClr val="accent2">
                    <a:lumMod val="75000"/>
                  </a:schemeClr>
                </a:solidFill>
              </a:rPr>
              <a:t>200 </a:t>
            </a:r>
            <a:r>
              <a:rPr lang="en-US" sz="1600" u="sng" dirty="0" smtClean="0"/>
              <a:t>times </a:t>
            </a:r>
            <a:r>
              <a:rPr lang="en-US" sz="1600" u="sng" dirty="0" smtClean="0">
                <a:solidFill>
                  <a:schemeClr val="accent2">
                    <a:lumMod val="75000"/>
                  </a:schemeClr>
                </a:solidFill>
              </a:rPr>
              <a:t>less</a:t>
            </a:r>
            <a:r>
              <a:rPr lang="en-US" sz="1600" u="sng" dirty="0" smtClean="0"/>
              <a:t> to  fix than errors found “downstream” during  the building </a:t>
            </a:r>
            <a:r>
              <a:rPr lang="en-US" sz="1600" dirty="0" smtClean="0"/>
              <a:t>of the product.</a:t>
            </a:r>
          </a:p>
          <a:p>
            <a:endParaRPr lang="en-US" sz="1600" dirty="0" smtClean="0"/>
          </a:p>
          <a:p>
            <a:r>
              <a:rPr lang="en-US" sz="1600" dirty="0" smtClean="0">
                <a:solidFill>
                  <a:schemeClr val="accent2">
                    <a:lumMod val="75000"/>
                  </a:schemeClr>
                </a:solidFill>
              </a:rPr>
              <a:t>Planning “forecasting”, “seeing into the  future” is not an easy task</a:t>
            </a:r>
          </a:p>
          <a:p>
            <a:endParaRPr lang="en-US" sz="1600" dirty="0" smtClean="0"/>
          </a:p>
          <a:p>
            <a:r>
              <a:rPr lang="en-US" sz="1600" dirty="0" smtClean="0"/>
              <a:t>T. Capers Jones (1998) summed it up this  way: “</a:t>
            </a:r>
            <a:r>
              <a:rPr lang="en-US" sz="1600" dirty="0" smtClean="0">
                <a:solidFill>
                  <a:schemeClr val="accent2">
                    <a:lumMod val="75000"/>
                  </a:schemeClr>
                </a:solidFill>
              </a:rPr>
              <a:t>The seeds of major software  disasters are usually shown in the first three  months of commencing the software  project.</a:t>
            </a:r>
            <a:r>
              <a:rPr lang="en-US" sz="1600" dirty="0" smtClean="0"/>
              <a:t> Hasty scheduling, irrational  commitments, unprofessional estimating  techniques, carelessness of the project  management function are the factors that  tend to introduce terminal problems.”</a:t>
            </a:r>
            <a:endParaRPr lang="en-US" sz="1600" dirty="0"/>
          </a:p>
        </p:txBody>
      </p:sp>
      <p:pic>
        <p:nvPicPr>
          <p:cNvPr id="2050" name="Picture 2"/>
          <p:cNvPicPr>
            <a:picLocks noGrp="1" noChangeAspect="1" noChangeArrowheads="1"/>
          </p:cNvPicPr>
          <p:nvPr>
            <p:ph sz="quarter" idx="4"/>
          </p:nvPr>
        </p:nvPicPr>
        <p:blipFill>
          <a:blip r:embed="rId2" cstate="print"/>
          <a:srcRect/>
          <a:stretch>
            <a:fillRect/>
          </a:stretch>
        </p:blipFill>
        <p:spPr bwMode="auto">
          <a:xfrm>
            <a:off x="5508104" y="2268713"/>
            <a:ext cx="3178696" cy="350484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Although planning is crucial, project teams must be careful to avoid </a:t>
            </a:r>
            <a:r>
              <a:rPr lang="en-US" dirty="0" smtClean="0">
                <a:solidFill>
                  <a:schemeClr val="accent2">
                    <a:lumMod val="75000"/>
                  </a:schemeClr>
                </a:solidFill>
              </a:rPr>
              <a:t>over-planning</a:t>
            </a:r>
          </a:p>
          <a:p>
            <a:pPr lvl="1"/>
            <a:r>
              <a:rPr lang="en-US" dirty="0" smtClean="0"/>
              <a:t>the planning must be appropriate to the size, complexity, and risk of the project</a:t>
            </a:r>
          </a:p>
          <a:p>
            <a:pPr lvl="1"/>
            <a:r>
              <a:rPr lang="en-US" dirty="0" smtClean="0"/>
              <a:t>Project managers must be careful to avoid what many systems analysis text books refer to as </a:t>
            </a:r>
            <a:r>
              <a:rPr lang="en-US" dirty="0" smtClean="0">
                <a:solidFill>
                  <a:schemeClr val="accent2">
                    <a:lumMod val="75000"/>
                  </a:schemeClr>
                </a:solidFill>
              </a:rPr>
              <a:t>“analysis paralysis”—</a:t>
            </a:r>
            <a:r>
              <a:rPr lang="en-US" dirty="0" smtClean="0"/>
              <a:t>getting stuck in the analysis phase, trying to get everything defined perfectly</a:t>
            </a:r>
          </a:p>
          <a:p>
            <a:endParaRPr lang="en-US" dirty="0"/>
          </a:p>
        </p:txBody>
      </p:sp>
      <p:sp>
        <p:nvSpPr>
          <p:cNvPr id="7" name="Title 6"/>
          <p:cNvSpPr>
            <a:spLocks noGrp="1"/>
          </p:cNvSpPr>
          <p:nvPr>
            <p:ph type="title"/>
          </p:nvPr>
        </p:nvSpPr>
        <p:spPr/>
        <p:txBody>
          <a:bodyPr>
            <a:noAutofit/>
          </a:bodyPr>
          <a:lstStyle/>
          <a:p>
            <a:r>
              <a:rPr lang="en-US" sz="2800" dirty="0" smtClean="0"/>
              <a:t>Project Plan Creation and Analysis Paralysis</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tabLst>
                <a:tab pos="4298950" algn="l"/>
              </a:tabLst>
            </a:pPr>
            <a:r>
              <a:rPr lang="en-US" sz="3200" dirty="0" smtClean="0"/>
              <a:t>From Integration Management KA to </a:t>
            </a:r>
            <a:br>
              <a:rPr lang="en-US" sz="3200" dirty="0" smtClean="0"/>
            </a:br>
            <a:r>
              <a:rPr lang="en-US" sz="3200" dirty="0" smtClean="0"/>
              <a:t>Scope Management KA</a:t>
            </a:r>
            <a:endParaRPr lang="en-US" sz="3200" dirty="0"/>
          </a:p>
        </p:txBody>
      </p:sp>
      <p:sp>
        <p:nvSpPr>
          <p:cNvPr id="5" name="Content Placeholder 4"/>
          <p:cNvSpPr>
            <a:spLocks noGrp="1"/>
          </p:cNvSpPr>
          <p:nvPr>
            <p:ph sz="quarter" idx="2"/>
          </p:nvPr>
        </p:nvSpPr>
        <p:spPr/>
        <p:txBody>
          <a:bodyPr/>
          <a:lstStyle/>
          <a:p>
            <a:r>
              <a:rPr lang="en-US" dirty="0" smtClean="0"/>
              <a:t>Scope Management consists </a:t>
            </a:r>
          </a:p>
          <a:p>
            <a:r>
              <a:rPr lang="en-US" dirty="0" smtClean="0"/>
              <a:t>of 3 processes:</a:t>
            </a:r>
          </a:p>
          <a:p>
            <a:r>
              <a:rPr lang="en-US" dirty="0" smtClean="0"/>
              <a:t>1.  Collect </a:t>
            </a:r>
            <a:r>
              <a:rPr lang="en-US" dirty="0" smtClean="0">
                <a:solidFill>
                  <a:schemeClr val="accent2">
                    <a:lumMod val="75000"/>
                  </a:schemeClr>
                </a:solidFill>
              </a:rPr>
              <a:t>Requirements</a:t>
            </a:r>
          </a:p>
          <a:p>
            <a:r>
              <a:rPr lang="en-US" dirty="0" smtClean="0"/>
              <a:t>2.  Define </a:t>
            </a:r>
            <a:r>
              <a:rPr lang="en-US" dirty="0" smtClean="0">
                <a:solidFill>
                  <a:schemeClr val="accent2">
                    <a:lumMod val="75000"/>
                  </a:schemeClr>
                </a:solidFill>
              </a:rPr>
              <a:t>Scope</a:t>
            </a:r>
          </a:p>
          <a:p>
            <a:r>
              <a:rPr lang="en-US" dirty="0" smtClean="0"/>
              <a:t>3.  Crete </a:t>
            </a:r>
            <a:r>
              <a:rPr lang="en-US" dirty="0" smtClean="0">
                <a:solidFill>
                  <a:schemeClr val="accent2">
                    <a:lumMod val="75000"/>
                  </a:schemeClr>
                </a:solidFill>
              </a:rPr>
              <a:t>WBS</a:t>
            </a:r>
            <a:r>
              <a:rPr lang="en-US" dirty="0" smtClean="0"/>
              <a:t> (Work </a:t>
            </a:r>
          </a:p>
          <a:p>
            <a:r>
              <a:rPr lang="en-US" dirty="0" smtClean="0"/>
              <a:t>Breakdown Structure)</a:t>
            </a:r>
            <a:endParaRPr lang="en-US" dirty="0"/>
          </a:p>
        </p:txBody>
      </p:sp>
      <p:pic>
        <p:nvPicPr>
          <p:cNvPr id="3075" name="Picture 3"/>
          <p:cNvPicPr>
            <a:picLocks noGrp="1" noChangeAspect="1" noChangeArrowheads="1"/>
          </p:cNvPicPr>
          <p:nvPr>
            <p:ph sz="quarter" idx="4"/>
          </p:nvPr>
        </p:nvPicPr>
        <p:blipFill>
          <a:blip r:embed="rId2" cstate="print"/>
          <a:srcRect/>
          <a:stretch>
            <a:fillRect/>
          </a:stretch>
        </p:blipFill>
        <p:spPr bwMode="auto">
          <a:xfrm>
            <a:off x="4649787" y="1199019"/>
            <a:ext cx="4026669" cy="520495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TotalTime>
  <Words>1450</Words>
  <Application>Microsoft Office PowerPoint</Application>
  <PresentationFormat>On-screen Show (4:3)</PresentationFormat>
  <Paragraphs>141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Chpter#5 -part#1 Project Scope and Human Resource Planning</vt:lpstr>
      <vt:lpstr>Objectives</vt:lpstr>
      <vt:lpstr>Project Planning. Integration Management KA.</vt:lpstr>
      <vt:lpstr>Project Management Plan: Main Components</vt:lpstr>
      <vt:lpstr>Build the Project Plan</vt:lpstr>
      <vt:lpstr>Attributes of Good Project Plans</vt:lpstr>
      <vt:lpstr>What the main reason to create Project Plan?  The answer: Project Cost and Project Time</vt:lpstr>
      <vt:lpstr>Project Plan Creation and Analysis Paralysis</vt:lpstr>
      <vt:lpstr>From Integration Management KA to  Scope Management KA</vt:lpstr>
      <vt:lpstr>SW Requirements Engineering</vt:lpstr>
      <vt:lpstr>SW Requirements Engineering (cont.)</vt:lpstr>
      <vt:lpstr>Scope Statement</vt:lpstr>
      <vt:lpstr>Scope Statement (cont.)</vt:lpstr>
      <vt:lpstr>Work Breakdown Structure (WBS)</vt:lpstr>
      <vt:lpstr>PowerPoint Presentation</vt:lpstr>
      <vt:lpstr>Building  a WBS</vt:lpstr>
      <vt:lpstr>Which Approach to Choose? Some recommendations …</vt:lpstr>
      <vt:lpstr>PowerPoint Presentation</vt:lpstr>
      <vt:lpstr>PowerPoint Presentation</vt:lpstr>
      <vt:lpstr>PowerPoint Presentation</vt:lpstr>
      <vt:lpstr>PowerPoint Presentation</vt:lpstr>
      <vt:lpstr>PowerPoint Presentation</vt:lpstr>
      <vt:lpstr>Basic Principles for Creating a WBS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Chpter#5 -part#1 Project Scope and Human Resource Planning</dc:title>
  <dc:creator>user</dc:creator>
  <cp:lastModifiedBy>maram</cp:lastModifiedBy>
  <cp:revision>5</cp:revision>
  <dcterms:created xsi:type="dcterms:W3CDTF">2012-10-02T12:32:54Z</dcterms:created>
  <dcterms:modified xsi:type="dcterms:W3CDTF">2017-02-10T17:03:15Z</dcterms:modified>
</cp:coreProperties>
</file>