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5" r:id="rId6"/>
    <p:sldId id="267" r:id="rId7"/>
    <p:sldId id="268" r:id="rId8"/>
    <p:sldId id="266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464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102" y="4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680C1-3BE0-4A8B-BDD2-C24FC2970762}" type="datetimeFigureOut">
              <a:rPr lang="en-US" smtClean="0"/>
              <a:t>4/6/2016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53841-63A0-4970-AE27-FF0328399E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826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680C1-3BE0-4A8B-BDD2-C24FC2970762}" type="datetimeFigureOut">
              <a:rPr lang="en-US" smtClean="0"/>
              <a:t>4/6/2016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53841-63A0-4970-AE27-FF0328399E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096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680C1-3BE0-4A8B-BDD2-C24FC2970762}" type="datetimeFigureOut">
              <a:rPr lang="en-US" smtClean="0"/>
              <a:t>4/6/2016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53841-63A0-4970-AE27-FF0328399E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143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680C1-3BE0-4A8B-BDD2-C24FC2970762}" type="datetimeFigureOut">
              <a:rPr lang="en-US" smtClean="0"/>
              <a:t>4/6/2016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53841-63A0-4970-AE27-FF0328399E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8082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680C1-3BE0-4A8B-BDD2-C24FC2970762}" type="datetimeFigureOut">
              <a:rPr lang="en-US" smtClean="0"/>
              <a:t>4/6/2016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53841-63A0-4970-AE27-FF0328399E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2721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680C1-3BE0-4A8B-BDD2-C24FC2970762}" type="datetimeFigureOut">
              <a:rPr lang="en-US" smtClean="0"/>
              <a:t>4/6/2016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53841-63A0-4970-AE27-FF0328399E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3123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680C1-3BE0-4A8B-BDD2-C24FC2970762}" type="datetimeFigureOut">
              <a:rPr lang="en-US" smtClean="0"/>
              <a:t>4/6/2016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53841-63A0-4970-AE27-FF0328399E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312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680C1-3BE0-4A8B-BDD2-C24FC2970762}" type="datetimeFigureOut">
              <a:rPr lang="en-US" smtClean="0"/>
              <a:t>4/6/2016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53841-63A0-4970-AE27-FF0328399E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5045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680C1-3BE0-4A8B-BDD2-C24FC2970762}" type="datetimeFigureOut">
              <a:rPr lang="en-US" smtClean="0"/>
              <a:t>4/6/2016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53841-63A0-4970-AE27-FF0328399E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4455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680C1-3BE0-4A8B-BDD2-C24FC2970762}" type="datetimeFigureOut">
              <a:rPr lang="en-US" smtClean="0"/>
              <a:t>4/6/2016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53841-63A0-4970-AE27-FF0328399E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173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680C1-3BE0-4A8B-BDD2-C24FC2970762}" type="datetimeFigureOut">
              <a:rPr lang="en-US" smtClean="0"/>
              <a:t>4/6/2016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53841-63A0-4970-AE27-FF0328399E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1985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F680C1-3BE0-4A8B-BDD2-C24FC2970762}" type="datetimeFigureOut">
              <a:rPr lang="en-US" smtClean="0"/>
              <a:t>4/6/2016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053841-63A0-4970-AE27-FF0328399E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10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10.png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13" Type="http://schemas.openxmlformats.org/officeDocument/2006/relationships/image" Target="../media/image58.png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12" Type="http://schemas.openxmlformats.org/officeDocument/2006/relationships/image" Target="../media/image220.png"/><Relationship Id="rId17" Type="http://schemas.openxmlformats.org/officeDocument/2006/relationships/image" Target="../media/image62.png"/><Relationship Id="rId2" Type="http://schemas.openxmlformats.org/officeDocument/2006/relationships/image" Target="../media/image47.png"/><Relationship Id="rId16" Type="http://schemas.openxmlformats.org/officeDocument/2006/relationships/image" Target="../media/image6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11" Type="http://schemas.openxmlformats.org/officeDocument/2006/relationships/image" Target="../media/image56.png"/><Relationship Id="rId5" Type="http://schemas.openxmlformats.org/officeDocument/2006/relationships/image" Target="../media/image50.png"/><Relationship Id="rId15" Type="http://schemas.openxmlformats.org/officeDocument/2006/relationships/image" Target="../media/image60.png"/><Relationship Id="rId10" Type="http://schemas.openxmlformats.org/officeDocument/2006/relationships/image" Target="../media/image55.png"/><Relationship Id="rId4" Type="http://schemas.openxmlformats.org/officeDocument/2006/relationships/image" Target="../media/image49.png"/><Relationship Id="rId9" Type="http://schemas.openxmlformats.org/officeDocument/2006/relationships/image" Target="../media/image54.png"/><Relationship Id="rId14" Type="http://schemas.openxmlformats.org/officeDocument/2006/relationships/image" Target="../media/image5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13" Type="http://schemas.openxmlformats.org/officeDocument/2006/relationships/image" Target="../media/image24.png"/><Relationship Id="rId18" Type="http://schemas.openxmlformats.org/officeDocument/2006/relationships/image" Target="../media/image29.png"/><Relationship Id="rId3" Type="http://schemas.openxmlformats.org/officeDocument/2006/relationships/image" Target="../media/image23.png"/><Relationship Id="rId21" Type="http://schemas.openxmlformats.org/officeDocument/2006/relationships/image" Target="../media/image32.png"/><Relationship Id="rId7" Type="http://schemas.openxmlformats.org/officeDocument/2006/relationships/image" Target="../media/image68.png"/><Relationship Id="rId12" Type="http://schemas.openxmlformats.org/officeDocument/2006/relationships/image" Target="../media/image51.png"/><Relationship Id="rId17" Type="http://schemas.openxmlformats.org/officeDocument/2006/relationships/image" Target="../media/image28.png"/><Relationship Id="rId2" Type="http://schemas.openxmlformats.org/officeDocument/2006/relationships/image" Target="../media/image21.png"/><Relationship Id="rId16" Type="http://schemas.openxmlformats.org/officeDocument/2006/relationships/image" Target="../media/image27.png"/><Relationship Id="rId20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11" Type="http://schemas.openxmlformats.org/officeDocument/2006/relationships/image" Target="../media/image72.png"/><Relationship Id="rId5" Type="http://schemas.openxmlformats.org/officeDocument/2006/relationships/image" Target="../media/image67.png"/><Relationship Id="rId15" Type="http://schemas.openxmlformats.org/officeDocument/2006/relationships/image" Target="../media/image73.png"/><Relationship Id="rId10" Type="http://schemas.openxmlformats.org/officeDocument/2006/relationships/image" Target="../media/image71.png"/><Relationship Id="rId19" Type="http://schemas.openxmlformats.org/officeDocument/2006/relationships/image" Target="../media/image30.png"/><Relationship Id="rId4" Type="http://schemas.openxmlformats.org/officeDocument/2006/relationships/image" Target="../media/image66.png"/><Relationship Id="rId9" Type="http://schemas.openxmlformats.org/officeDocument/2006/relationships/image" Target="../media/image70.png"/><Relationship Id="rId14" Type="http://schemas.openxmlformats.org/officeDocument/2006/relationships/image" Target="../media/image26.png"/><Relationship Id="rId22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197034" y="185195"/>
            <a:ext cx="1108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Exercise 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0" y="800468"/>
                <a:ext cx="8912734" cy="34163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/>
                  <a:t>Suppose we have a simple mass, spring, and damper problem</a:t>
                </a:r>
                <a:r>
                  <a:rPr lang="en-US" dirty="0" smtClean="0"/>
                  <a:t>. Find</a:t>
                </a:r>
                <a:endParaRPr lang="en-US" dirty="0"/>
              </a:p>
              <a:p>
                <a:pPr marL="342900" indent="-342900">
                  <a:buAutoNum type="arabicPeriod"/>
                </a:pPr>
                <a:r>
                  <a:rPr lang="en-US" dirty="0" smtClean="0"/>
                  <a:t>The </a:t>
                </a:r>
                <a:r>
                  <a:rPr lang="en-US" dirty="0"/>
                  <a:t>modeling equation of this </a:t>
                </a:r>
                <a:r>
                  <a:rPr lang="en-US" dirty="0" smtClean="0"/>
                  <a:t>system (F input, x output).</a:t>
                </a:r>
              </a:p>
              <a:p>
                <a:pPr marL="342900" indent="-342900">
                  <a:buAutoNum type="arabicPeriod"/>
                </a:pPr>
                <a:r>
                  <a:rPr lang="en-US" dirty="0"/>
                  <a:t>The transfer </a:t>
                </a:r>
                <a:r>
                  <a:rPr lang="en-US" dirty="0" smtClean="0"/>
                  <a:t>function.</a:t>
                </a:r>
              </a:p>
              <a:p>
                <a:pPr marL="342900" indent="-342900">
                  <a:buAutoNum type="arabicPeriod"/>
                </a:pPr>
                <a:endParaRPr lang="en-US" dirty="0" smtClean="0"/>
              </a:p>
              <a:p>
                <a:pPr lvl="0"/>
                <a:r>
                  <a:rPr lang="en-US" dirty="0" smtClean="0"/>
                  <a:t>Let M = 1 kg b = 10 N s/m k = 20 N/m F = 1 N </a:t>
                </a:r>
              </a:p>
              <a:p>
                <a:pPr lvl="0"/>
                <a:endParaRPr lang="en-US" dirty="0" smtClean="0"/>
              </a:p>
              <a:p>
                <a:r>
                  <a:rPr lang="en-US" dirty="0" smtClean="0"/>
                  <a:t>3. Find </a:t>
                </a:r>
                <a:r>
                  <a:rPr lang="en-US" dirty="0"/>
                  <a:t>Open-Loop Step </a:t>
                </a:r>
                <a:r>
                  <a:rPr lang="en-US" dirty="0" smtClean="0"/>
                  <a:t>Response.</a:t>
                </a:r>
              </a:p>
              <a:p>
                <a:r>
                  <a:rPr lang="en-US" dirty="0" smtClean="0"/>
                  <a:t>4. Design a proportional controller to improve the output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dirty="0" smtClean="0"/>
                  <a:t>=17.89).</a:t>
                </a:r>
              </a:p>
              <a:p>
                <a:r>
                  <a:rPr lang="en-US" dirty="0" smtClean="0"/>
                  <a:t>5. </a:t>
                </a:r>
                <a:r>
                  <a:rPr lang="en-US" dirty="0"/>
                  <a:t>Design a proportional </a:t>
                </a:r>
                <a:r>
                  <a:rPr lang="en-US" dirty="0" smtClean="0"/>
                  <a:t>derivative controller </a:t>
                </a:r>
                <a:r>
                  <a:rPr lang="en-US" dirty="0"/>
                  <a:t>to improve the output </a:t>
                </a:r>
                <a:r>
                  <a:rPr lang="en-US" dirty="0" smtClean="0"/>
                  <a:t>(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𝜁</m:t>
                    </m:r>
                  </m:oMath>
                </a14:m>
                <a:r>
                  <a:rPr lang="en-US" dirty="0" smtClean="0"/>
                  <a:t>=0.56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dirty="0"/>
                  <a:t>=17.89).</a:t>
                </a:r>
              </a:p>
              <a:p>
                <a:endParaRPr lang="en-US" dirty="0"/>
              </a:p>
              <a:p>
                <a:pPr lvl="0"/>
                <a:endParaRPr lang="en-US" dirty="0"/>
              </a:p>
              <a:p>
                <a:pPr marL="342900" indent="-342900">
                  <a:buAutoNum type="arabicPeriod"/>
                </a:pPr>
                <a:endParaRPr lang="en-US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800468"/>
                <a:ext cx="8912734" cy="3416320"/>
              </a:xfrm>
              <a:prstGeom prst="rect">
                <a:avLst/>
              </a:prstGeom>
              <a:blipFill rotWithShape="0">
                <a:blip r:embed="rId2"/>
                <a:stretch>
                  <a:fillRect l="-547" t="-8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12734" y="369861"/>
            <a:ext cx="3152272" cy="2176569"/>
          </a:xfrm>
          <a:prstGeom prst="rect">
            <a:avLst/>
          </a:prstGeom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047248" y="2254749"/>
            <a:ext cx="65" cy="39237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114264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20350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197034" y="185195"/>
            <a:ext cx="1130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Solution 1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5161" y="369861"/>
            <a:ext cx="3152272" cy="2176569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554527"/>
            <a:ext cx="39831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1. The modeling equation of this system 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734991" y="981477"/>
                <a:ext cx="1451487" cy="6939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4991" y="981477"/>
                <a:ext cx="1451487" cy="69390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734991" y="1769143"/>
                <a:ext cx="470673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𝑀</m:t>
                      </m:r>
                      <m:acc>
                        <m:accPr>
                          <m:chr m:val="̈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acc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𝑏</m:t>
                      </m:r>
                      <m:acc>
                        <m:accPr>
                          <m:chr m:val="̇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acc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⟹  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𝑀</m:t>
                      </m:r>
                      <m:acc>
                        <m:accPr>
                          <m:chr m:val="̈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acc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𝑏</m:t>
                      </m:r>
                      <m:acc>
                        <m:accPr>
                          <m:chr m:val="̇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acc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𝐹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4991" y="1769143"/>
                <a:ext cx="4706738" cy="276999"/>
              </a:xfrm>
              <a:prstGeom prst="rect">
                <a:avLst/>
              </a:prstGeom>
              <a:blipFill rotWithShape="0">
                <a:blip r:embed="rId4"/>
                <a:stretch>
                  <a:fillRect l="-777" t="-2174" r="-518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0" y="2177098"/>
            <a:ext cx="24434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2. The transfer function.</a:t>
            </a:r>
          </a:p>
        </p:txBody>
      </p:sp>
      <p:sp>
        <p:nvSpPr>
          <p:cNvPr id="9" name="Rectangle 8"/>
          <p:cNvSpPr/>
          <p:nvPr/>
        </p:nvSpPr>
        <p:spPr>
          <a:xfrm>
            <a:off x="289508" y="2546430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Taking the Laplace transform of the modeling equation, we get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476583" y="2993986"/>
                <a:ext cx="7448578" cy="5335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𝑀</m:t>
                    </m:r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𝑋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𝑠𝑋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𝐹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      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⟹        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𝐺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𝑋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e>
                        </m:d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𝐹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e>
                        </m:d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𝑀</m:t>
                        </m:r>
                        <m:sSup>
                          <m:sSup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den>
                    </m:f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6583" y="2993986"/>
                <a:ext cx="7448578" cy="533544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70490" y="3527530"/>
            <a:ext cx="4321510" cy="342892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0054" y="4985889"/>
            <a:ext cx="2104604" cy="932579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10054" y="4538333"/>
            <a:ext cx="55152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Create a new m-file (</a:t>
            </a:r>
            <a:r>
              <a:rPr lang="en-US" dirty="0" err="1"/>
              <a:t>Matlab</a:t>
            </a:r>
            <a:r>
              <a:rPr lang="en-US" dirty="0"/>
              <a:t>) and run the following code:</a:t>
            </a:r>
          </a:p>
        </p:txBody>
      </p:sp>
      <p:sp>
        <p:nvSpPr>
          <p:cNvPr id="15" name="Rectangle 14"/>
          <p:cNvSpPr/>
          <p:nvPr/>
        </p:nvSpPr>
        <p:spPr>
          <a:xfrm>
            <a:off x="0" y="3592660"/>
            <a:ext cx="46446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dirty="0" smtClean="0"/>
              <a:t> Let M = 1 kg b = 10 N s/m k = 20 N/m F = 1 N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-20825" y="4204428"/>
            <a:ext cx="33905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3. Find Open-Loop Step Response.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110054" y="3926565"/>
            <a:ext cx="48401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Plug these values into the above transfer function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4802831" y="3761046"/>
                <a:ext cx="3212033" cy="66909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𝐺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𝑋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e>
                          </m: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e>
                          </m:d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+10 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+20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2831" y="3761046"/>
                <a:ext cx="3212033" cy="669094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Rectangle 18"/>
          <p:cNvSpPr/>
          <p:nvPr/>
        </p:nvSpPr>
        <p:spPr>
          <a:xfrm>
            <a:off x="110054" y="5953895"/>
            <a:ext cx="77604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the DC gain of the plant transfer function is 1/20, so 0.05 is the final value of the output to an unit step input.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rgbClr val="000000"/>
                </a:solidFill>
                <a:latin typeface="Arial" panose="020B0604020202020204" pitchFamily="34" charset="0"/>
              </a:rPr>
              <a:t>this </a:t>
            </a:r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corresponds to the steady-state error of 0.95, quite large indeed</a:t>
            </a:r>
            <a:r>
              <a:rPr lang="en-US" sz="1200" dirty="0" smtClean="0">
                <a:solidFill>
                  <a:srgbClr val="000000"/>
                </a:solidFill>
                <a:latin typeface="Arial" panose="020B0604020202020204" pitchFamily="34" charset="0"/>
              </a:rPr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rgbClr val="000000"/>
                </a:solidFill>
                <a:latin typeface="Arial" panose="020B0604020202020204" pitchFamily="34" charset="0"/>
              </a:rPr>
              <a:t>the </a:t>
            </a:r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rise time is about one second,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rgbClr val="000000"/>
                </a:solidFill>
                <a:latin typeface="Arial" panose="020B0604020202020204" pitchFamily="34" charset="0"/>
              </a:rPr>
              <a:t>the </a:t>
            </a:r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settling time is about 1.5 seconds</a:t>
            </a:r>
          </a:p>
        </p:txBody>
      </p:sp>
    </p:spTree>
    <p:extLst>
      <p:ext uri="{BB962C8B-B14F-4D97-AF65-F5344CB8AC3E}">
        <p14:creationId xmlns:p14="http://schemas.microsoft.com/office/powerpoint/2010/main" val="23847068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223342"/>
            <a:ext cx="23778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4. </a:t>
            </a:r>
            <a:r>
              <a:rPr lang="en-US" b="1" dirty="0" smtClean="0"/>
              <a:t>Proportional </a:t>
            </a:r>
            <a:r>
              <a:rPr lang="en-US" b="1" dirty="0"/>
              <a:t>Control</a:t>
            </a:r>
          </a:p>
        </p:txBody>
      </p:sp>
      <p:sp>
        <p:nvSpPr>
          <p:cNvPr id="3" name="Rectangle 2"/>
          <p:cNvSpPr/>
          <p:nvPr/>
        </p:nvSpPr>
        <p:spPr>
          <a:xfrm>
            <a:off x="0" y="592674"/>
            <a:ext cx="11887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The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dirty="0"/>
              <a:t>proportional controller (</a:t>
            </a:r>
            <a:r>
              <a:rPr lang="en-US" dirty="0" err="1"/>
              <a:t>Kp</a:t>
            </a:r>
            <a:r>
              <a:rPr lang="en-US" dirty="0"/>
              <a:t>) reduces the rise time, increases the overshoot, and reduces the steady-state error.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9373" y="2692290"/>
            <a:ext cx="5162627" cy="411498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055" y="3499561"/>
            <a:ext cx="1830791" cy="189480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2619301"/>
            <a:ext cx="72968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Let the proportional gain equal 300 and change the m-file to the following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194889" y="1119905"/>
                <a:ext cx="3946017" cy="6790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𝐺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𝑋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e>
                          </m: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e>
                          </m:d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𝑃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+10 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+(20+</m:t>
                          </m:r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𝑃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4889" y="1119905"/>
                <a:ext cx="3946017" cy="67903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6" name="Group 35"/>
          <p:cNvGrpSpPr/>
          <p:nvPr/>
        </p:nvGrpSpPr>
        <p:grpSpPr>
          <a:xfrm>
            <a:off x="6810711" y="1094956"/>
            <a:ext cx="4791219" cy="983556"/>
            <a:chOff x="6810711" y="1094956"/>
            <a:chExt cx="4791219" cy="983556"/>
          </a:xfrm>
        </p:grpSpPr>
        <p:grpSp>
          <p:nvGrpSpPr>
            <p:cNvPr id="33" name="Group 32"/>
            <p:cNvGrpSpPr/>
            <p:nvPr/>
          </p:nvGrpSpPr>
          <p:grpSpPr>
            <a:xfrm>
              <a:off x="7212469" y="1207670"/>
              <a:ext cx="3898888" cy="870842"/>
              <a:chOff x="3786362" y="1276080"/>
              <a:chExt cx="3898888" cy="870842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" name="Rectangle 8"/>
                  <p:cNvSpPr/>
                  <p:nvPr/>
                </p:nvSpPr>
                <p:spPr>
                  <a:xfrm>
                    <a:off x="5943600" y="1276081"/>
                    <a:ext cx="1330751" cy="551067"/>
                  </a:xfrm>
                  <a:prstGeom prst="rect">
                    <a:avLst/>
                  </a:prstGeom>
                  <a:no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f>
                            <m:fPr>
                              <m:ctrlP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sz="14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  <m:sup>
                                  <m:r>
                                    <a:rPr lang="en-US" sz="1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+10 </m:t>
                              </m:r>
                              <m: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  <m: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+20</m:t>
                              </m:r>
                            </m:den>
                          </m:f>
                        </m:oMath>
                      </m:oMathPara>
                    </a14:m>
                    <a:endParaRPr lang="en-US" sz="1400" dirty="0">
                      <a:solidFill>
                        <a:schemeClr val="tx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9" name="Rectangle 8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943600" y="1276081"/>
                    <a:ext cx="1330751" cy="551067"/>
                  </a:xfrm>
                  <a:prstGeom prst="rect">
                    <a:avLst/>
                  </a:prstGeom>
                  <a:blipFill rotWithShape="0">
                    <a:blip r:embed="rId5"/>
                    <a:stretch>
                      <a:fillRect/>
                    </a:stretch>
                  </a:blipFill>
                  <a:ln w="28575">
                    <a:solidFill>
                      <a:schemeClr val="tx1"/>
                    </a:solidFill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3" name="Rectangle 12"/>
                  <p:cNvSpPr/>
                  <p:nvPr/>
                </p:nvSpPr>
                <p:spPr>
                  <a:xfrm>
                    <a:off x="4977791" y="1276080"/>
                    <a:ext cx="554910" cy="551067"/>
                  </a:xfrm>
                  <a:prstGeom prst="rect">
                    <a:avLst/>
                  </a:prstGeom>
                  <a:no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𝑃</m:t>
                              </m:r>
                            </m:sub>
                          </m:sSub>
                        </m:oMath>
                      </m:oMathPara>
                    </a14:m>
                    <a:endParaRPr lang="en-US" sz="1400" dirty="0">
                      <a:solidFill>
                        <a:schemeClr val="tx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3" name="Rectangle 12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977791" y="1276080"/>
                    <a:ext cx="554910" cy="551067"/>
                  </a:xfrm>
                  <a:prstGeom prst="rect">
                    <a:avLst/>
                  </a:prstGeom>
                  <a:blipFill rotWithShape="0">
                    <a:blip r:embed="rId6"/>
                    <a:stretch>
                      <a:fillRect/>
                    </a:stretch>
                  </a:blipFill>
                  <a:ln w="28575">
                    <a:solidFill>
                      <a:schemeClr val="tx1"/>
                    </a:solidFill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12" name="Straight Arrow Connector 11"/>
              <p:cNvCxnSpPr>
                <a:stCxn id="13" idx="3"/>
                <a:endCxn id="9" idx="1"/>
              </p:cNvCxnSpPr>
              <p:nvPr/>
            </p:nvCxnSpPr>
            <p:spPr>
              <a:xfrm>
                <a:off x="5532701" y="1551614"/>
                <a:ext cx="410899" cy="1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6" name="Group 15"/>
              <p:cNvGrpSpPr/>
              <p:nvPr/>
            </p:nvGrpSpPr>
            <p:grpSpPr>
              <a:xfrm>
                <a:off x="4113706" y="1372935"/>
                <a:ext cx="445626" cy="371418"/>
                <a:chOff x="4136856" y="1419235"/>
                <a:chExt cx="445626" cy="371418"/>
              </a:xfrm>
            </p:grpSpPr>
            <p:sp>
              <p:nvSpPr>
                <p:cNvPr id="14" name="Oval 13"/>
                <p:cNvSpPr/>
                <p:nvPr/>
              </p:nvSpPr>
              <p:spPr>
                <a:xfrm>
                  <a:off x="4206984" y="1419235"/>
                  <a:ext cx="375498" cy="371418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" name="Rectangle 14"/>
                <p:cNvSpPr/>
                <p:nvPr/>
              </p:nvSpPr>
              <p:spPr>
                <a:xfrm>
                  <a:off x="4136856" y="1509923"/>
                  <a:ext cx="300942" cy="18570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 smtClean="0">
                      <a:solidFill>
                        <a:schemeClr val="tx1"/>
                      </a:solidFill>
                    </a:rPr>
                    <a:t>+</a:t>
                  </a:r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" name="Rectangle 17"/>
                <p:cNvSpPr/>
                <p:nvPr/>
              </p:nvSpPr>
              <p:spPr>
                <a:xfrm>
                  <a:off x="4244262" y="1602777"/>
                  <a:ext cx="300942" cy="18570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 smtClean="0">
                      <a:solidFill>
                        <a:schemeClr val="tx1"/>
                      </a:solidFill>
                    </a:rPr>
                    <a:t>-</a:t>
                  </a:r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p:grpSp>
          <p:cxnSp>
            <p:nvCxnSpPr>
              <p:cNvPr id="19" name="Straight Arrow Connector 18"/>
              <p:cNvCxnSpPr/>
              <p:nvPr/>
            </p:nvCxnSpPr>
            <p:spPr>
              <a:xfrm>
                <a:off x="4573464" y="1551613"/>
                <a:ext cx="410899" cy="1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Arrow Connector 20"/>
              <p:cNvCxnSpPr/>
              <p:nvPr/>
            </p:nvCxnSpPr>
            <p:spPr>
              <a:xfrm>
                <a:off x="3786362" y="1551613"/>
                <a:ext cx="410899" cy="1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Arrow Connector 21"/>
              <p:cNvCxnSpPr/>
              <p:nvPr/>
            </p:nvCxnSpPr>
            <p:spPr>
              <a:xfrm>
                <a:off x="7274351" y="1559249"/>
                <a:ext cx="410899" cy="1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>
                <a:off x="7479800" y="1558644"/>
                <a:ext cx="0" cy="58827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>
                <a:off x="4371582" y="2125467"/>
                <a:ext cx="3108218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29"/>
              <p:cNvCxnSpPr>
                <a:endCxn id="14" idx="4"/>
              </p:cNvCxnSpPr>
              <p:nvPr/>
            </p:nvCxnSpPr>
            <p:spPr>
              <a:xfrm flipV="1">
                <a:off x="4371582" y="1744353"/>
                <a:ext cx="1" cy="378947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Rectangle 33"/>
                <p:cNvSpPr/>
                <p:nvPr/>
              </p:nvSpPr>
              <p:spPr>
                <a:xfrm>
                  <a:off x="6810711" y="1099838"/>
                  <a:ext cx="691407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𝐹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e>
                        </m:d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4" name="Rectangle 3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10711" y="1099838"/>
                  <a:ext cx="691407" cy="369332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Rectangle 34"/>
                <p:cNvSpPr/>
                <p:nvPr/>
              </p:nvSpPr>
              <p:spPr>
                <a:xfrm>
                  <a:off x="10905907" y="1094956"/>
                  <a:ext cx="696023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𝑋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e>
                        </m:d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5" name="Rectangle 3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905907" y="1094956"/>
                  <a:ext cx="696023" cy="369332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Rectangle 36"/>
              <p:cNvSpPr/>
              <p:nvPr/>
            </p:nvSpPr>
            <p:spPr>
              <a:xfrm>
                <a:off x="357983" y="1923707"/>
                <a:ext cx="429624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=20+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⟹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−20=300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7" name="Rectangle 3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7983" y="1923707"/>
                <a:ext cx="4296241" cy="369332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Rectangle 37"/>
          <p:cNvSpPr/>
          <p:nvPr/>
        </p:nvSpPr>
        <p:spPr>
          <a:xfrm>
            <a:off x="-1" y="5664634"/>
            <a:ext cx="702937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The above plot shows that the proportional controller reduced both the rise time and the steady-state error, increased the overshoot, and decreased the settling time by small amount.</a:t>
            </a:r>
          </a:p>
        </p:txBody>
      </p:sp>
    </p:spTree>
    <p:extLst>
      <p:ext uri="{BB962C8B-B14F-4D97-AF65-F5344CB8AC3E}">
        <p14:creationId xmlns:p14="http://schemas.microsoft.com/office/powerpoint/2010/main" val="37590981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4661" y="177043"/>
            <a:ext cx="36215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Proportional-Derivative Control</a:t>
            </a:r>
            <a:endParaRPr lang="en-US" b="1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21366" y="628090"/>
            <a:ext cx="3532989" cy="72614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596" y="2293872"/>
            <a:ext cx="2659404" cy="331489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64661" y="546375"/>
            <a:ext cx="800706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Now, let's take a look at a PD control. From the table shown above, we see that the derivative controller (</a:t>
            </a:r>
            <a:r>
              <a:rPr lang="en-US" dirty="0" err="1"/>
              <a:t>Kd</a:t>
            </a:r>
            <a:r>
              <a:rPr lang="en-US" dirty="0"/>
              <a:t>) reduces both the overshoot and the settling time. The closed-loop transfer function of the given system with a PD controller is</a:t>
            </a:r>
            <a:r>
              <a:rPr lang="en-US" dirty="0" smtClean="0"/>
              <a:t>: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3076" y="2116036"/>
            <a:ext cx="5651279" cy="461736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88596" y="5608763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This plot shows that the derivative controller reduced both the overshoot and the settling time, and had a small effect on the rise time and the steady-state error.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388596" y="1463700"/>
                <a:ext cx="429624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20+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⟹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−20=300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596" y="1463700"/>
                <a:ext cx="4296240" cy="36933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388596" y="1746704"/>
                <a:ext cx="752552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0+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=2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𝜁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⟹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𝜁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−20=2 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0.56</m:t>
                          </m:r>
                        </m:e>
                      </m:d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17.89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⟹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10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596" y="1746704"/>
                <a:ext cx="7525522" cy="369332"/>
              </a:xfrm>
              <a:prstGeom prst="rect">
                <a:avLst/>
              </a:prstGeom>
              <a:blipFill rotWithShape="0">
                <a:blip r:embed="rId6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704111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23449" y="165468"/>
            <a:ext cx="11081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Exercise 2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441225" y="789443"/>
                <a:ext cx="11538573" cy="48494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 smtClean="0"/>
                  <a:t>Use a PD controller to control the system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G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</m:d>
                    <m:r>
                      <a:rPr lang="en-US" b="0" i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𝑠</m:t>
                        </m:r>
                      </m:den>
                    </m:f>
                  </m:oMath>
                </a14:m>
                <a:r>
                  <a:rPr lang="en-US" dirty="0" smtClean="0"/>
                  <a:t> to meet the specifications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𝜁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=0.2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𝑎𝑛𝑑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=4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𝑟𝑎𝑑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𝑠𝑒𝑐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225" y="789443"/>
                <a:ext cx="11538573" cy="484941"/>
              </a:xfrm>
              <a:prstGeom prst="rect">
                <a:avLst/>
              </a:prstGeom>
              <a:blipFill rotWithShape="0">
                <a:blip r:embed="rId2"/>
                <a:stretch>
                  <a:fillRect l="-423" b="-88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833967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1508251" y="1406638"/>
                <a:ext cx="959942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𝜁</m:t>
                      </m:r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=0.2</m:t>
                      </m:r>
                    </m:oMath>
                  </m:oMathPara>
                </a14:m>
                <a:endParaRPr lang="en-US" i="1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=4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08251" y="1406638"/>
                <a:ext cx="959942" cy="646331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4701695" y="165467"/>
            <a:ext cx="9605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Solution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15626" y="1036381"/>
            <a:ext cx="55845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The open Loop Analysis: the system poles p = 0 and p= - 1.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77672" y="534799"/>
                <a:ext cx="2756909" cy="48494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the </a:t>
                </a:r>
                <a:r>
                  <a:rPr lang="en-US" dirty="0" smtClean="0"/>
                  <a:t>system TF: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G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s</m:t>
                        </m:r>
                      </m:e>
                    </m:d>
                    <m:r>
                      <a:rPr lang="en-US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𝑠</m:t>
                        </m:r>
                      </m:den>
                    </m:f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72" y="534799"/>
                <a:ext cx="2756909" cy="484941"/>
              </a:xfrm>
              <a:prstGeom prst="rect">
                <a:avLst/>
              </a:prstGeom>
              <a:blipFill rotWithShape="0">
                <a:blip r:embed="rId3"/>
                <a:stretch>
                  <a:fillRect l="-1991" b="-88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Straight Arrow Connector 7"/>
          <p:cNvCxnSpPr/>
          <p:nvPr/>
        </p:nvCxnSpPr>
        <p:spPr>
          <a:xfrm>
            <a:off x="8258533" y="2185834"/>
            <a:ext cx="3030632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/>
          <p:cNvSpPr/>
          <p:nvPr/>
        </p:nvSpPr>
        <p:spPr>
          <a:xfrm>
            <a:off x="29082" y="1504708"/>
            <a:ext cx="15319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Specifications:</a:t>
            </a:r>
            <a:endParaRPr lang="en-US" dirty="0"/>
          </a:p>
        </p:txBody>
      </p:sp>
      <p:sp>
        <p:nvSpPr>
          <p:cNvPr id="43" name="Right Brace 42"/>
          <p:cNvSpPr/>
          <p:nvPr/>
        </p:nvSpPr>
        <p:spPr>
          <a:xfrm>
            <a:off x="2468193" y="1406638"/>
            <a:ext cx="45719" cy="63493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ight Arrow 43"/>
          <p:cNvSpPr/>
          <p:nvPr/>
        </p:nvSpPr>
        <p:spPr>
          <a:xfrm>
            <a:off x="2707958" y="1672077"/>
            <a:ext cx="498804" cy="12296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2460758" y="1425856"/>
            <a:ext cx="88678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>
                <a:solidFill>
                  <a:srgbClr val="0070C0"/>
                </a:solidFill>
              </a:rPr>
              <a:t>Desired Poles</a:t>
            </a:r>
            <a:endParaRPr lang="en-US" sz="1000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Rectangle 45"/>
              <p:cNvSpPr/>
              <p:nvPr/>
            </p:nvSpPr>
            <p:spPr>
              <a:xfrm>
                <a:off x="3262483" y="1533744"/>
                <a:ext cx="251960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+2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𝜁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6" name="Rectangle 4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62483" y="1533744"/>
                <a:ext cx="2519601" cy="369332"/>
              </a:xfrm>
              <a:prstGeom prst="rect">
                <a:avLst/>
              </a:prstGeom>
              <a:blipFill rotWithShape="0">
                <a:blip r:embed="rId4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Right Arrow 46"/>
          <p:cNvSpPr/>
          <p:nvPr/>
        </p:nvSpPr>
        <p:spPr>
          <a:xfrm>
            <a:off x="5818115" y="1622725"/>
            <a:ext cx="342943" cy="22010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Rectangle 47"/>
              <p:cNvSpPr/>
              <p:nvPr/>
            </p:nvSpPr>
            <p:spPr>
              <a:xfrm>
                <a:off x="6119945" y="1545137"/>
                <a:ext cx="1834413" cy="38151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1,2</m:t>
                          </m:r>
                        </m:sub>
                      </m:sSub>
                      <m:r>
                        <a:rPr lang="en-US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0.8±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3.9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8" name="Rectangle 4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9945" y="1545137"/>
                <a:ext cx="1834413" cy="381515"/>
              </a:xfrm>
              <a:prstGeom prst="rect">
                <a:avLst/>
              </a:prstGeom>
              <a:blipFill rotWithShape="0">
                <a:blip r:embed="rId5"/>
                <a:stretch>
                  <a:fillRect b="-1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6" name="Group 65"/>
          <p:cNvGrpSpPr/>
          <p:nvPr/>
        </p:nvGrpSpPr>
        <p:grpSpPr>
          <a:xfrm>
            <a:off x="9476526" y="1138577"/>
            <a:ext cx="1944935" cy="1977292"/>
            <a:chOff x="9476526" y="1138577"/>
            <a:chExt cx="1944935" cy="1977292"/>
          </a:xfrm>
        </p:grpSpPr>
        <p:cxnSp>
          <p:nvCxnSpPr>
            <p:cNvPr id="7" name="Straight Arrow Connector 6"/>
            <p:cNvCxnSpPr/>
            <p:nvPr/>
          </p:nvCxnSpPr>
          <p:spPr>
            <a:xfrm flipV="1">
              <a:off x="10710432" y="1255799"/>
              <a:ext cx="0" cy="186007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Cross 8"/>
            <p:cNvSpPr/>
            <p:nvPr/>
          </p:nvSpPr>
          <p:spPr>
            <a:xfrm rot="19974107">
              <a:off x="9579705" y="2086422"/>
              <a:ext cx="242404" cy="245128"/>
            </a:xfrm>
            <a:prstGeom prst="plus">
              <a:avLst>
                <a:gd name="adj" fmla="val 46053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9512480" y="2327711"/>
              <a:ext cx="344966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 smtClean="0">
                  <a:solidFill>
                    <a:srgbClr val="002060"/>
                  </a:solidFill>
                </a:rPr>
                <a:t>- 1</a:t>
              </a:r>
              <a:endParaRPr lang="en-US" sz="1200" dirty="0">
                <a:solidFill>
                  <a:srgbClr val="002060"/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0756151" y="2437883"/>
              <a:ext cx="66531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 smtClean="0">
                  <a:solidFill>
                    <a:srgbClr val="002060"/>
                  </a:solidFill>
                </a:rPr>
                <a:t>System </a:t>
              </a:r>
            </a:p>
            <a:p>
              <a:r>
                <a:rPr lang="en-US" sz="1200" dirty="0" smtClean="0">
                  <a:solidFill>
                    <a:srgbClr val="002060"/>
                  </a:solidFill>
                </a:rPr>
                <a:t>poles</a:t>
              </a:r>
              <a:endParaRPr lang="en-US" sz="1200" dirty="0">
                <a:solidFill>
                  <a:srgbClr val="002060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0363862" y="1138577"/>
              <a:ext cx="346570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 err="1" smtClean="0">
                  <a:solidFill>
                    <a:srgbClr val="002060"/>
                  </a:solidFill>
                </a:rPr>
                <a:t>Im</a:t>
              </a:r>
              <a:endParaRPr lang="en-US" sz="1200" dirty="0">
                <a:solidFill>
                  <a:srgbClr val="002060"/>
                </a:solidFill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1053133" y="1910735"/>
              <a:ext cx="34227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 smtClean="0">
                  <a:solidFill>
                    <a:srgbClr val="002060"/>
                  </a:solidFill>
                </a:rPr>
                <a:t>Re</a:t>
              </a:r>
              <a:endParaRPr lang="en-US" sz="1200" dirty="0">
                <a:solidFill>
                  <a:srgbClr val="002060"/>
                </a:solidFill>
              </a:endParaRPr>
            </a:p>
          </p:txBody>
        </p:sp>
        <p:sp>
          <p:nvSpPr>
            <p:cNvPr id="32" name="Cross 31"/>
            <p:cNvSpPr/>
            <p:nvPr/>
          </p:nvSpPr>
          <p:spPr>
            <a:xfrm rot="19974107">
              <a:off x="10589229" y="2072035"/>
              <a:ext cx="242404" cy="245128"/>
            </a:xfrm>
            <a:prstGeom prst="plus">
              <a:avLst>
                <a:gd name="adj" fmla="val 46053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10446197" y="2249456"/>
              <a:ext cx="26321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 smtClean="0">
                  <a:solidFill>
                    <a:srgbClr val="002060"/>
                  </a:solidFill>
                </a:rPr>
                <a:t>0</a:t>
              </a:r>
              <a:endParaRPr lang="en-US" sz="1200" dirty="0">
                <a:solidFill>
                  <a:srgbClr val="002060"/>
                </a:solidFill>
              </a:endParaRPr>
            </a:p>
          </p:txBody>
        </p:sp>
        <p:cxnSp>
          <p:nvCxnSpPr>
            <p:cNvPr id="34" name="Straight Arrow Connector 33"/>
            <p:cNvCxnSpPr>
              <a:stCxn id="11" idx="1"/>
            </p:cNvCxnSpPr>
            <p:nvPr/>
          </p:nvCxnSpPr>
          <p:spPr>
            <a:xfrm flipH="1" flipV="1">
              <a:off x="10558816" y="2500088"/>
              <a:ext cx="197335" cy="168628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>
              <a:stCxn id="11" idx="1"/>
            </p:cNvCxnSpPr>
            <p:nvPr/>
          </p:nvCxnSpPr>
          <p:spPr>
            <a:xfrm flipH="1" flipV="1">
              <a:off x="9881357" y="2392604"/>
              <a:ext cx="874794" cy="276112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Cross 48"/>
            <p:cNvSpPr/>
            <p:nvPr/>
          </p:nvSpPr>
          <p:spPr>
            <a:xfrm rot="19974107">
              <a:off x="9961647" y="1616116"/>
              <a:ext cx="242404" cy="245128"/>
            </a:xfrm>
            <a:prstGeom prst="plus">
              <a:avLst>
                <a:gd name="adj" fmla="val 46053"/>
              </a:avLst>
            </a:prstGeom>
            <a:solidFill>
              <a:schemeClr val="accent2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Cross 53"/>
            <p:cNvSpPr/>
            <p:nvPr/>
          </p:nvSpPr>
          <p:spPr>
            <a:xfrm rot="19974107">
              <a:off x="9960515" y="2599278"/>
              <a:ext cx="242404" cy="245128"/>
            </a:xfrm>
            <a:prstGeom prst="plus">
              <a:avLst>
                <a:gd name="adj" fmla="val 46053"/>
              </a:avLst>
            </a:prstGeom>
            <a:solidFill>
              <a:schemeClr val="accent2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6" name="Straight Connector 55"/>
            <p:cNvCxnSpPr/>
            <p:nvPr/>
          </p:nvCxnSpPr>
          <p:spPr>
            <a:xfrm>
              <a:off x="10059531" y="1751918"/>
              <a:ext cx="24159" cy="974672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flipV="1">
              <a:off x="10083690" y="1738680"/>
              <a:ext cx="625721" cy="6598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Rectangle 62"/>
            <p:cNvSpPr/>
            <p:nvPr/>
          </p:nvSpPr>
          <p:spPr>
            <a:xfrm>
              <a:off x="10683864" y="1622345"/>
              <a:ext cx="38023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 smtClean="0">
                  <a:solidFill>
                    <a:srgbClr val="FF0000"/>
                  </a:solidFill>
                </a:rPr>
                <a:t>3.9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9476526" y="1138864"/>
              <a:ext cx="69557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FF0000"/>
                  </a:solidFill>
                </a:rPr>
                <a:t>Desired </a:t>
              </a:r>
            </a:p>
            <a:p>
              <a:pPr algn="ctr"/>
              <a:r>
                <a:rPr lang="en-US" sz="1200" dirty="0" smtClean="0">
                  <a:solidFill>
                    <a:srgbClr val="FF0000"/>
                  </a:solidFill>
                </a:rPr>
                <a:t>poles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</p:grpSp>
      <p:sp>
        <p:nvSpPr>
          <p:cNvPr id="67" name="Rectangle 66"/>
          <p:cNvSpPr/>
          <p:nvPr/>
        </p:nvSpPr>
        <p:spPr>
          <a:xfrm>
            <a:off x="10013887" y="1984778"/>
            <a:ext cx="38023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0.8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51275" y="2229144"/>
            <a:ext cx="70257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The system does not meet the desired specification, we need a controller.</a:t>
            </a:r>
            <a:endParaRPr lang="en-US" dirty="0"/>
          </a:p>
        </p:txBody>
      </p:sp>
      <p:grpSp>
        <p:nvGrpSpPr>
          <p:cNvPr id="87" name="Group 86"/>
          <p:cNvGrpSpPr/>
          <p:nvPr/>
        </p:nvGrpSpPr>
        <p:grpSpPr>
          <a:xfrm>
            <a:off x="4398809" y="2694450"/>
            <a:ext cx="4791219" cy="1148473"/>
            <a:chOff x="438971" y="3186048"/>
            <a:chExt cx="4791219" cy="1148473"/>
          </a:xfrm>
        </p:grpSpPr>
        <p:grpSp>
          <p:nvGrpSpPr>
            <p:cNvPr id="69" name="Group 68"/>
            <p:cNvGrpSpPr/>
            <p:nvPr/>
          </p:nvGrpSpPr>
          <p:grpSpPr>
            <a:xfrm>
              <a:off x="438971" y="3350965"/>
              <a:ext cx="4791219" cy="983556"/>
              <a:chOff x="352902" y="5244012"/>
              <a:chExt cx="4791219" cy="983556"/>
            </a:xfrm>
          </p:grpSpPr>
          <p:grpSp>
            <p:nvGrpSpPr>
              <p:cNvPr id="70" name="Group 69"/>
              <p:cNvGrpSpPr/>
              <p:nvPr/>
            </p:nvGrpSpPr>
            <p:grpSpPr>
              <a:xfrm>
                <a:off x="754660" y="5356726"/>
                <a:ext cx="3898888" cy="870842"/>
                <a:chOff x="3786362" y="1276080"/>
                <a:chExt cx="3898888" cy="870842"/>
              </a:xfrm>
            </p:grpSpPr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73" name="Rectangle 72"/>
                    <p:cNvSpPr/>
                    <p:nvPr/>
                  </p:nvSpPr>
                  <p:spPr>
                    <a:xfrm>
                      <a:off x="5943600" y="1276081"/>
                      <a:ext cx="1330751" cy="551067"/>
                    </a:xfrm>
                    <a:prstGeom prst="rect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f>
                              <m:fPr>
                                <m:ctrlPr>
                                  <a:rPr lang="en-US" sz="140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1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sSup>
                                  <m:sSupPr>
                                    <m:ctrlPr>
                                      <a:rPr lang="en-US" sz="14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4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e>
                                  <m:sup>
                                    <m:r>
                                      <a:rPr lang="en-US" sz="14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sz="1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sz="1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den>
                            </m:f>
                          </m:oMath>
                        </m:oMathPara>
                      </a14:m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73" name="Rectangle 72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5943600" y="1276081"/>
                      <a:ext cx="1330751" cy="551067"/>
                    </a:xfrm>
                    <a:prstGeom prst="rect">
                      <a:avLst/>
                    </a:prstGeom>
                    <a:blipFill rotWithShape="0">
                      <a:blip r:embed="rId6"/>
                      <a:stretch>
                        <a:fillRect/>
                      </a:stretch>
                    </a:blipFill>
                    <a:ln w="28575">
                      <a:solidFill>
                        <a:schemeClr val="tx1"/>
                      </a:solidFill>
                    </a:ln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74" name="Rectangle 73"/>
                    <p:cNvSpPr/>
                    <p:nvPr/>
                  </p:nvSpPr>
                  <p:spPr>
                    <a:xfrm>
                      <a:off x="4838891" y="1276080"/>
                      <a:ext cx="839641" cy="551067"/>
                    </a:xfrm>
                    <a:prstGeom prst="rect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sz="1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𝐾</m:t>
                                </m:r>
                              </m:e>
                              <m:sub>
                                <m:r>
                                  <a:rPr lang="en-US" sz="1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𝑃</m:t>
                                </m:r>
                              </m:sub>
                            </m:sSub>
                            <m:r>
                              <a:rPr lang="en-US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sz="12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2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𝐾</m:t>
                                </m:r>
                              </m:e>
                              <m:sub>
                                <m:r>
                                  <a:rPr lang="en-US" sz="1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𝐷</m:t>
                                </m:r>
                              </m:sub>
                            </m:sSub>
                            <m:r>
                              <a:rPr lang="en-US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oMath>
                        </m:oMathPara>
                      </a14:m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74" name="Rectangle 73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4838891" y="1276080"/>
                      <a:ext cx="839641" cy="551067"/>
                    </a:xfrm>
                    <a:prstGeom prst="rect">
                      <a:avLst/>
                    </a:prstGeom>
                    <a:blipFill rotWithShape="0">
                      <a:blip r:embed="rId7"/>
                      <a:stretch>
                        <a:fillRect/>
                      </a:stretch>
                    </a:blipFill>
                    <a:ln w="28575">
                      <a:solidFill>
                        <a:schemeClr val="tx1"/>
                      </a:solidFill>
                    </a:ln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cxnSp>
              <p:nvCxnSpPr>
                <p:cNvPr id="75" name="Straight Arrow Connector 74"/>
                <p:cNvCxnSpPr>
                  <a:stCxn id="74" idx="3"/>
                  <a:endCxn id="73" idx="1"/>
                </p:cNvCxnSpPr>
                <p:nvPr/>
              </p:nvCxnSpPr>
              <p:spPr>
                <a:xfrm>
                  <a:off x="5678532" y="1551614"/>
                  <a:ext cx="265068" cy="1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6" name="Group 75"/>
                <p:cNvGrpSpPr/>
                <p:nvPr/>
              </p:nvGrpSpPr>
              <p:grpSpPr>
                <a:xfrm>
                  <a:off x="4113706" y="1372935"/>
                  <a:ext cx="445626" cy="371418"/>
                  <a:chOff x="4136856" y="1419235"/>
                  <a:chExt cx="445626" cy="371418"/>
                </a:xfrm>
              </p:grpSpPr>
              <p:sp>
                <p:nvSpPr>
                  <p:cNvPr id="83" name="Oval 82"/>
                  <p:cNvSpPr/>
                  <p:nvPr/>
                </p:nvSpPr>
                <p:spPr>
                  <a:xfrm>
                    <a:off x="4206984" y="1419235"/>
                    <a:ext cx="375498" cy="371418"/>
                  </a:xfrm>
                  <a:prstGeom prst="ellipse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4" name="Rectangle 83"/>
                  <p:cNvSpPr/>
                  <p:nvPr/>
                </p:nvSpPr>
                <p:spPr>
                  <a:xfrm>
                    <a:off x="4136856" y="1509923"/>
                    <a:ext cx="300942" cy="18570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dirty="0" smtClean="0">
                        <a:solidFill>
                          <a:schemeClr val="tx1"/>
                        </a:solidFill>
                      </a:rPr>
                      <a:t>+</a:t>
                    </a:r>
                    <a:endParaRPr lang="en-US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85" name="Rectangle 84"/>
                  <p:cNvSpPr/>
                  <p:nvPr/>
                </p:nvSpPr>
                <p:spPr>
                  <a:xfrm>
                    <a:off x="4244262" y="1602777"/>
                    <a:ext cx="300942" cy="18570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dirty="0" smtClean="0">
                        <a:solidFill>
                          <a:schemeClr val="tx1"/>
                        </a:solidFill>
                      </a:rPr>
                      <a:t>-</a:t>
                    </a:r>
                    <a:endParaRPr lang="en-US" dirty="0">
                      <a:solidFill>
                        <a:schemeClr val="tx1"/>
                      </a:solidFill>
                    </a:endParaRPr>
                  </a:p>
                </p:txBody>
              </p:sp>
            </p:grpSp>
            <p:cxnSp>
              <p:nvCxnSpPr>
                <p:cNvPr id="77" name="Straight Arrow Connector 76"/>
                <p:cNvCxnSpPr/>
                <p:nvPr/>
              </p:nvCxnSpPr>
              <p:spPr>
                <a:xfrm>
                  <a:off x="4573464" y="1551613"/>
                  <a:ext cx="252083" cy="0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Straight Arrow Connector 77"/>
                <p:cNvCxnSpPr/>
                <p:nvPr/>
              </p:nvCxnSpPr>
              <p:spPr>
                <a:xfrm>
                  <a:off x="3786362" y="1551613"/>
                  <a:ext cx="410899" cy="1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9" name="Straight Arrow Connector 78"/>
                <p:cNvCxnSpPr/>
                <p:nvPr/>
              </p:nvCxnSpPr>
              <p:spPr>
                <a:xfrm>
                  <a:off x="7274351" y="1559249"/>
                  <a:ext cx="410899" cy="1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0" name="Straight Connector 79"/>
                <p:cNvCxnSpPr/>
                <p:nvPr/>
              </p:nvCxnSpPr>
              <p:spPr>
                <a:xfrm>
                  <a:off x="7479800" y="1558644"/>
                  <a:ext cx="0" cy="588278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1" name="Straight Connector 80"/>
                <p:cNvCxnSpPr/>
                <p:nvPr/>
              </p:nvCxnSpPr>
              <p:spPr>
                <a:xfrm>
                  <a:off x="4371582" y="2125467"/>
                  <a:ext cx="3108218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2" name="Straight Arrow Connector 81"/>
                <p:cNvCxnSpPr>
                  <a:endCxn id="83" idx="4"/>
                </p:cNvCxnSpPr>
                <p:nvPr/>
              </p:nvCxnSpPr>
              <p:spPr>
                <a:xfrm flipV="1">
                  <a:off x="4371582" y="1744353"/>
                  <a:ext cx="1" cy="378947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1" name="Rectangle 70"/>
                  <p:cNvSpPr/>
                  <p:nvPr/>
                </p:nvSpPr>
                <p:spPr>
                  <a:xfrm>
                    <a:off x="352902" y="5248894"/>
                    <a:ext cx="785280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</m:sub>
                          </m:sSub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e>
                          </m:d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71" name="Rectangle 70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52902" y="5248894"/>
                    <a:ext cx="785280" cy="369332"/>
                  </a:xfrm>
                  <a:prstGeom prst="rect">
                    <a:avLst/>
                  </a:prstGeom>
                  <a:blipFill rotWithShape="0">
                    <a:blip r:embed="rId8"/>
                    <a:stretch>
                      <a:fillRect b="-6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2" name="Rectangle 71"/>
                  <p:cNvSpPr/>
                  <p:nvPr/>
                </p:nvSpPr>
                <p:spPr>
                  <a:xfrm>
                    <a:off x="4448098" y="5244012"/>
                    <a:ext cx="696023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e>
                          </m:d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72" name="Rectangle 71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448098" y="5244012"/>
                    <a:ext cx="696023" cy="369332"/>
                  </a:xfrm>
                  <a:prstGeom prst="rect">
                    <a:avLst/>
                  </a:prstGeom>
                  <a:blipFill rotWithShape="0">
                    <a:blip r:embed="rId9"/>
                    <a:stretch>
                      <a:fillRect b="-655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86" name="Rectangle 85"/>
            <p:cNvSpPr/>
            <p:nvPr/>
          </p:nvSpPr>
          <p:spPr>
            <a:xfrm>
              <a:off x="1895375" y="3186048"/>
              <a:ext cx="710451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>
                  <a:solidFill>
                    <a:srgbClr val="0070C0"/>
                  </a:solidFill>
                </a:rPr>
                <a:t>Controller</a:t>
              </a:r>
              <a:endParaRPr lang="en-US" sz="1000" dirty="0">
                <a:solidFill>
                  <a:srgbClr val="0070C0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8" name="Rectangle 87"/>
              <p:cNvSpPr/>
              <p:nvPr/>
            </p:nvSpPr>
            <p:spPr>
              <a:xfrm>
                <a:off x="140361" y="3640522"/>
                <a:ext cx="37501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𝐶𝐿𝐶𝐸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: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+1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𝑃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𝐷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8" name="Rectangle 8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361" y="3640522"/>
                <a:ext cx="3750194" cy="369332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9" name="Rectangle 88"/>
              <p:cNvSpPr/>
              <p:nvPr/>
            </p:nvSpPr>
            <p:spPr>
              <a:xfrm>
                <a:off x="51275" y="4151160"/>
                <a:ext cx="680756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smtClean="0"/>
                  <a:t>For the design, we need to find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</m:sub>
                    </m:sSub>
                  </m:oMath>
                </a14:m>
                <a:r>
                  <a:rPr lang="en-US" dirty="0" smtClean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</m:t>
                        </m:r>
                      </m:sub>
                    </m:sSub>
                  </m:oMath>
                </a14:m>
                <a:r>
                  <a:rPr lang="en-US" dirty="0" smtClean="0"/>
                  <a:t> to meet the specifications .</a:t>
                </a:r>
                <a:endParaRPr lang="en-US" dirty="0"/>
              </a:p>
            </p:txBody>
          </p:sp>
        </mc:Choice>
        <mc:Fallback xmlns="">
          <p:sp>
            <p:nvSpPr>
              <p:cNvPr id="89" name="Rectangle 8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275" y="4151160"/>
                <a:ext cx="6807569" cy="369332"/>
              </a:xfrm>
              <a:prstGeom prst="rect">
                <a:avLst/>
              </a:prstGeom>
              <a:blipFill rotWithShape="0">
                <a:blip r:embed="rId11"/>
                <a:stretch>
                  <a:fillRect l="-716" t="-9836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0" name="Rectangle 89"/>
              <p:cNvSpPr/>
              <p:nvPr/>
            </p:nvSpPr>
            <p:spPr>
              <a:xfrm>
                <a:off x="175313" y="4605570"/>
                <a:ext cx="844699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𝐷𝑒𝑠𝑖𝑟𝑒𝑑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𝐶𝐿𝐶𝐸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 :</m:t>
                      </m:r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+2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𝜁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+2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0.2</m:t>
                          </m:r>
                        </m:e>
                      </m:d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</m:e>
                          </m:d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1.6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+16=0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0" name="Rectangle 8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313" y="4605570"/>
                <a:ext cx="8446992" cy="369332"/>
              </a:xfrm>
              <a:prstGeom prst="rect">
                <a:avLst/>
              </a:prstGeom>
              <a:blipFill rotWithShape="0">
                <a:blip r:embed="rId12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1" name="Rectangle 90"/>
              <p:cNvSpPr/>
              <p:nvPr/>
            </p:nvSpPr>
            <p:spPr>
              <a:xfrm>
                <a:off x="198177" y="4990841"/>
                <a:ext cx="344645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𝐶𝐿𝐶𝐸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 :</m:t>
                      </m:r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1+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𝐷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1" name="Rectangle 9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177" y="4990841"/>
                <a:ext cx="3446456" cy="369332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2" name="Rectangle 91"/>
          <p:cNvSpPr/>
          <p:nvPr/>
        </p:nvSpPr>
        <p:spPr>
          <a:xfrm>
            <a:off x="166894" y="5589213"/>
            <a:ext cx="25784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By matching coefficients: 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3" name="Rectangle 92"/>
              <p:cNvSpPr/>
              <p:nvPr/>
            </p:nvSpPr>
            <p:spPr>
              <a:xfrm>
                <a:off x="2645287" y="5420962"/>
                <a:ext cx="152477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1+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=1.6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3" name="Rectangle 9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45287" y="5420962"/>
                <a:ext cx="1524776" cy="369332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4" name="Rectangle 93"/>
              <p:cNvSpPr/>
              <p:nvPr/>
            </p:nvSpPr>
            <p:spPr>
              <a:xfrm>
                <a:off x="2710413" y="5757464"/>
                <a:ext cx="106131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=16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4" name="Rectangle 9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10413" y="5757464"/>
                <a:ext cx="1061316" cy="369332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5" name="Right Brace 94"/>
          <p:cNvSpPr/>
          <p:nvPr/>
        </p:nvSpPr>
        <p:spPr>
          <a:xfrm flipH="1">
            <a:off x="2662239" y="5434511"/>
            <a:ext cx="45719" cy="63493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Right Brace 95"/>
          <p:cNvSpPr/>
          <p:nvPr/>
        </p:nvSpPr>
        <p:spPr>
          <a:xfrm flipH="1">
            <a:off x="4959779" y="5456410"/>
            <a:ext cx="45719" cy="63493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Right Arrow 96"/>
          <p:cNvSpPr/>
          <p:nvPr/>
        </p:nvSpPr>
        <p:spPr>
          <a:xfrm>
            <a:off x="4113575" y="5712395"/>
            <a:ext cx="498804" cy="12296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8" name="Rectangle 97"/>
              <p:cNvSpPr/>
              <p:nvPr/>
            </p:nvSpPr>
            <p:spPr>
              <a:xfrm>
                <a:off x="5032826" y="5456410"/>
                <a:ext cx="112082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=0.6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8" name="Rectangle 9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2826" y="5456410"/>
                <a:ext cx="1120820" cy="369332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9" name="Rectangle 98"/>
              <p:cNvSpPr/>
              <p:nvPr/>
            </p:nvSpPr>
            <p:spPr>
              <a:xfrm>
                <a:off x="5099742" y="5765369"/>
                <a:ext cx="106131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=16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9" name="Rectangle 9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99742" y="5765369"/>
                <a:ext cx="1061316" cy="369332"/>
              </a:xfrm>
              <a:prstGeom prst="rect">
                <a:avLst/>
              </a:prstGeom>
              <a:blipFill rotWithShape="0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887775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23449" y="165468"/>
            <a:ext cx="11081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Exercise 3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441225" y="789443"/>
                <a:ext cx="11538573" cy="48494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 smtClean="0"/>
                  <a:t>Use a PI controller to control the system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G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</m:d>
                    <m:r>
                      <a:rPr lang="en-US" b="0" i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+3</m:t>
                        </m:r>
                      </m:den>
                    </m:f>
                  </m:oMath>
                </a14:m>
                <a:r>
                  <a:rPr lang="en-US" dirty="0" smtClean="0"/>
                  <a:t> to meet the specifications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𝜁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=0.7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𝑎𝑛𝑑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&lt;1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𝑠𝑒𝑐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 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225" y="789443"/>
                <a:ext cx="11538573" cy="484941"/>
              </a:xfrm>
              <a:prstGeom prst="rect">
                <a:avLst/>
              </a:prstGeom>
              <a:blipFill rotWithShape="0">
                <a:blip r:embed="rId2"/>
                <a:stretch>
                  <a:fillRect l="-423" b="-88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659912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940971"/>
            <a:ext cx="1191183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The system is type zero, it has no integrator. In order to have no steady-state error we need to add an integrator to make the system type one.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4701695" y="165467"/>
            <a:ext cx="9605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Solution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16769" y="1508117"/>
            <a:ext cx="4717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The open Loop Analysis: the system pole: p= - 3.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/>
              <p:cNvSpPr/>
              <p:nvPr/>
            </p:nvSpPr>
            <p:spPr>
              <a:xfrm>
                <a:off x="135089" y="2293765"/>
                <a:ext cx="1291572" cy="61177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&lt;1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25" name="Rectangle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5089" y="2293765"/>
                <a:ext cx="1291572" cy="611771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Right Arrow 25"/>
          <p:cNvSpPr/>
          <p:nvPr/>
        </p:nvSpPr>
        <p:spPr>
          <a:xfrm>
            <a:off x="1605007" y="2387217"/>
            <a:ext cx="283533" cy="24159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/>
              <p:cNvSpPr/>
              <p:nvPr/>
            </p:nvSpPr>
            <p:spPr>
              <a:xfrm>
                <a:off x="1863913" y="2307268"/>
                <a:ext cx="150598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𝜁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&gt;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27" name="Rectangle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3913" y="2307268"/>
                <a:ext cx="1505989" cy="369332"/>
              </a:xfrm>
              <a:prstGeom prst="rect">
                <a:avLst/>
              </a:prstGeom>
              <a:blipFill rotWithShape="0">
                <a:blip r:embed="rId3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0" name="Group 69"/>
          <p:cNvGrpSpPr/>
          <p:nvPr/>
        </p:nvGrpSpPr>
        <p:grpSpPr>
          <a:xfrm>
            <a:off x="8773830" y="1671332"/>
            <a:ext cx="3066623" cy="2626621"/>
            <a:chOff x="7101292" y="1592086"/>
            <a:chExt cx="3066623" cy="2626621"/>
          </a:xfrm>
        </p:grpSpPr>
        <p:cxnSp>
          <p:nvCxnSpPr>
            <p:cNvPr id="9" name="Straight Arrow Connector 8"/>
            <p:cNvCxnSpPr/>
            <p:nvPr/>
          </p:nvCxnSpPr>
          <p:spPr>
            <a:xfrm flipV="1">
              <a:off x="9581904" y="2040664"/>
              <a:ext cx="0" cy="186007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>
              <a:off x="7130005" y="2970699"/>
              <a:ext cx="3030632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Cross 11"/>
            <p:cNvSpPr/>
            <p:nvPr/>
          </p:nvSpPr>
          <p:spPr>
            <a:xfrm rot="19974107">
              <a:off x="8451177" y="2871287"/>
              <a:ext cx="242404" cy="245128"/>
            </a:xfrm>
            <a:prstGeom prst="plus">
              <a:avLst>
                <a:gd name="adj" fmla="val 46053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8383952" y="3112576"/>
              <a:ext cx="344966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 smtClean="0">
                  <a:solidFill>
                    <a:srgbClr val="002060"/>
                  </a:solidFill>
                </a:rPr>
                <a:t>- 3</a:t>
              </a:r>
              <a:endParaRPr lang="en-US" sz="1200" dirty="0">
                <a:solidFill>
                  <a:srgbClr val="002060"/>
                </a:solidFill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8240112" y="3485649"/>
              <a:ext cx="1000338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 smtClean="0">
                  <a:solidFill>
                    <a:srgbClr val="002060"/>
                  </a:solidFill>
                </a:rPr>
                <a:t>System poles</a:t>
              </a:r>
              <a:endParaRPr lang="en-US" sz="1200" dirty="0">
                <a:solidFill>
                  <a:srgbClr val="002060"/>
                </a:solidFill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9235334" y="1923442"/>
              <a:ext cx="346570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 err="1" smtClean="0">
                  <a:solidFill>
                    <a:srgbClr val="002060"/>
                  </a:solidFill>
                </a:rPr>
                <a:t>Im</a:t>
              </a:r>
              <a:endParaRPr lang="en-US" sz="1200" dirty="0">
                <a:solidFill>
                  <a:srgbClr val="002060"/>
                </a:solidFill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9825642" y="2581588"/>
              <a:ext cx="34227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 smtClean="0">
                  <a:solidFill>
                    <a:srgbClr val="002060"/>
                  </a:solidFill>
                </a:rPr>
                <a:t>Re</a:t>
              </a:r>
              <a:endParaRPr lang="en-US" sz="1200" dirty="0">
                <a:solidFill>
                  <a:srgbClr val="002060"/>
                </a:solidFill>
              </a:endParaRPr>
            </a:p>
          </p:txBody>
        </p:sp>
        <p:cxnSp>
          <p:nvCxnSpPr>
            <p:cNvPr id="29" name="Straight Connector 28"/>
            <p:cNvCxnSpPr/>
            <p:nvPr/>
          </p:nvCxnSpPr>
          <p:spPr>
            <a:xfrm>
              <a:off x="8190209" y="1855998"/>
              <a:ext cx="7036" cy="2171992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Rectangle 30"/>
            <p:cNvSpPr/>
            <p:nvPr/>
          </p:nvSpPr>
          <p:spPr>
            <a:xfrm>
              <a:off x="8162140" y="3054729"/>
              <a:ext cx="344966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 smtClean="0">
                  <a:solidFill>
                    <a:srgbClr val="FF0000"/>
                  </a:solidFill>
                </a:rPr>
                <a:t>- 4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Rectangle 32"/>
                <p:cNvSpPr/>
                <p:nvPr/>
              </p:nvSpPr>
              <p:spPr>
                <a:xfrm>
                  <a:off x="7173264" y="2318186"/>
                  <a:ext cx="599395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2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  <m:r>
                          <a:rPr lang="en-US" sz="1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&gt;4</m:t>
                        </m:r>
                      </m:oMath>
                    </m:oMathPara>
                  </a14:m>
                  <a:endParaRPr lang="en-US" sz="12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33" name="Rectangle 3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73264" y="2318186"/>
                  <a:ext cx="599395" cy="276999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9" name="Straight Connector 38"/>
            <p:cNvCxnSpPr/>
            <p:nvPr/>
          </p:nvCxnSpPr>
          <p:spPr>
            <a:xfrm>
              <a:off x="8017725" y="1671332"/>
              <a:ext cx="1564179" cy="1299367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flipV="1">
              <a:off x="7913203" y="2993852"/>
              <a:ext cx="1668701" cy="1224855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" name="Rectangle 44"/>
                <p:cNvSpPr/>
                <p:nvPr/>
              </p:nvSpPr>
              <p:spPr>
                <a:xfrm rot="2534366">
                  <a:off x="8125997" y="1592086"/>
                  <a:ext cx="634597" cy="27276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2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𝜁</m:t>
                        </m:r>
                        <m:r>
                          <a:rPr lang="en-US" sz="1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=0.7</m:t>
                        </m:r>
                      </m:oMath>
                    </m:oMathPara>
                  </a14:m>
                  <a:endParaRPr lang="en-US" sz="12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45" name="Rectangle 4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2534366">
                  <a:off x="8125997" y="1592086"/>
                  <a:ext cx="634597" cy="272767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1" name="Straight Connector 50"/>
            <p:cNvCxnSpPr/>
            <p:nvPr/>
          </p:nvCxnSpPr>
          <p:spPr>
            <a:xfrm flipH="1" flipV="1">
              <a:off x="7130005" y="1737312"/>
              <a:ext cx="937210" cy="33246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flipH="1" flipV="1">
              <a:off x="7189927" y="1866047"/>
              <a:ext cx="937210" cy="33246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flipH="1" flipV="1">
              <a:off x="7179493" y="1980466"/>
              <a:ext cx="937210" cy="33246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flipH="1" flipV="1">
              <a:off x="7166757" y="2154850"/>
              <a:ext cx="937210" cy="33246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flipH="1" flipV="1">
              <a:off x="7178233" y="2318185"/>
              <a:ext cx="937210" cy="33246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flipH="1" flipV="1">
              <a:off x="7142872" y="2605581"/>
              <a:ext cx="937210" cy="33246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flipH="1" flipV="1">
              <a:off x="7152120" y="2778528"/>
              <a:ext cx="937210" cy="33246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>
              <a:stCxn id="31" idx="1"/>
            </p:cNvCxnSpPr>
            <p:nvPr/>
          </p:nvCxnSpPr>
          <p:spPr>
            <a:xfrm flipH="1" flipV="1">
              <a:off x="7101292" y="3137089"/>
              <a:ext cx="1060848" cy="56140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flipH="1" flipV="1">
              <a:off x="7142134" y="3378942"/>
              <a:ext cx="937210" cy="33246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flipH="1" flipV="1">
              <a:off x="7166757" y="3873632"/>
              <a:ext cx="937210" cy="33246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flipH="1" flipV="1">
              <a:off x="7142134" y="4051295"/>
              <a:ext cx="937210" cy="33246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flipH="1" flipV="1">
              <a:off x="7166757" y="3654270"/>
              <a:ext cx="937210" cy="33246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1" name="Rectangle 70"/>
          <p:cNvSpPr/>
          <p:nvPr/>
        </p:nvSpPr>
        <p:spPr>
          <a:xfrm>
            <a:off x="85970" y="2916998"/>
            <a:ext cx="34232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The controller design: PI controller</a:t>
            </a:r>
            <a:endParaRPr lang="en-US" dirty="0"/>
          </a:p>
        </p:txBody>
      </p:sp>
      <p:grpSp>
        <p:nvGrpSpPr>
          <p:cNvPr id="72" name="Group 71"/>
          <p:cNvGrpSpPr/>
          <p:nvPr/>
        </p:nvGrpSpPr>
        <p:grpSpPr>
          <a:xfrm>
            <a:off x="3552072" y="2861232"/>
            <a:ext cx="4791219" cy="983556"/>
            <a:chOff x="352902" y="5244012"/>
            <a:chExt cx="4791219" cy="983556"/>
          </a:xfrm>
        </p:grpSpPr>
        <p:grpSp>
          <p:nvGrpSpPr>
            <p:cNvPr id="73" name="Group 72"/>
            <p:cNvGrpSpPr/>
            <p:nvPr/>
          </p:nvGrpSpPr>
          <p:grpSpPr>
            <a:xfrm>
              <a:off x="754660" y="5356726"/>
              <a:ext cx="3898888" cy="870842"/>
              <a:chOff x="3786362" y="1276080"/>
              <a:chExt cx="3898888" cy="870842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7" name="Rectangle 76"/>
                  <p:cNvSpPr/>
                  <p:nvPr/>
                </p:nvSpPr>
                <p:spPr>
                  <a:xfrm>
                    <a:off x="5943600" y="1276081"/>
                    <a:ext cx="1330751" cy="551067"/>
                  </a:xfrm>
                  <a:prstGeom prst="rect">
                    <a:avLst/>
                  </a:prstGeom>
                  <a:no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f>
                            <m:fPr>
                              <m:ctrlP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14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  <m: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+3</m:t>
                              </m:r>
                            </m:den>
                          </m:f>
                        </m:oMath>
                      </m:oMathPara>
                    </a14:m>
                    <a:endParaRPr lang="en-US" sz="1400" dirty="0">
                      <a:solidFill>
                        <a:schemeClr val="tx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77" name="Rectangle 76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943600" y="1276081"/>
                    <a:ext cx="1330751" cy="551067"/>
                  </a:xfrm>
                  <a:prstGeom prst="rect">
                    <a:avLst/>
                  </a:prstGeom>
                  <a:blipFill rotWithShape="0">
                    <a:blip r:embed="rId6"/>
                    <a:stretch>
                      <a:fillRect/>
                    </a:stretch>
                  </a:blipFill>
                  <a:ln w="28575">
                    <a:solidFill>
                      <a:schemeClr val="tx1"/>
                    </a:solidFill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8" name="Rectangle 77"/>
                  <p:cNvSpPr/>
                  <p:nvPr/>
                </p:nvSpPr>
                <p:spPr>
                  <a:xfrm>
                    <a:off x="4838891" y="1276080"/>
                    <a:ext cx="839641" cy="551067"/>
                  </a:xfrm>
                  <a:prstGeom prst="rect">
                    <a:avLst/>
                  </a:prstGeom>
                  <a:no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en-US" sz="1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𝑃</m:t>
                              </m:r>
                            </m:sub>
                          </m:sSub>
                          <m:r>
                            <a:rPr lang="en-US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1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𝐾</m:t>
                                  </m:r>
                                </m:e>
                                <m:sub>
                                  <m:r>
                                    <a:rPr lang="en-US" sz="1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𝐼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1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den>
                          </m:f>
                        </m:oMath>
                      </m:oMathPara>
                    </a14:m>
                    <a:endParaRPr lang="en-US" sz="1200" dirty="0">
                      <a:solidFill>
                        <a:schemeClr val="tx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78" name="Rectangle 77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838891" y="1276080"/>
                    <a:ext cx="839641" cy="551067"/>
                  </a:xfrm>
                  <a:prstGeom prst="rect">
                    <a:avLst/>
                  </a:prstGeom>
                  <a:blipFill rotWithShape="0">
                    <a:blip r:embed="rId7"/>
                    <a:stretch>
                      <a:fillRect/>
                    </a:stretch>
                  </a:blipFill>
                  <a:ln w="28575">
                    <a:solidFill>
                      <a:schemeClr val="tx1"/>
                    </a:solidFill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79" name="Straight Arrow Connector 78"/>
              <p:cNvCxnSpPr>
                <a:stCxn id="78" idx="3"/>
                <a:endCxn id="77" idx="1"/>
              </p:cNvCxnSpPr>
              <p:nvPr/>
            </p:nvCxnSpPr>
            <p:spPr>
              <a:xfrm>
                <a:off x="5678532" y="1551614"/>
                <a:ext cx="265068" cy="1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80" name="Group 79"/>
              <p:cNvGrpSpPr/>
              <p:nvPr/>
            </p:nvGrpSpPr>
            <p:grpSpPr>
              <a:xfrm>
                <a:off x="4113706" y="1372935"/>
                <a:ext cx="445626" cy="371418"/>
                <a:chOff x="4136856" y="1419235"/>
                <a:chExt cx="445626" cy="371418"/>
              </a:xfrm>
            </p:grpSpPr>
            <p:sp>
              <p:nvSpPr>
                <p:cNvPr id="87" name="Oval 86"/>
                <p:cNvSpPr/>
                <p:nvPr/>
              </p:nvSpPr>
              <p:spPr>
                <a:xfrm>
                  <a:off x="4206984" y="1419235"/>
                  <a:ext cx="375498" cy="371418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87"/>
                <p:cNvSpPr/>
                <p:nvPr/>
              </p:nvSpPr>
              <p:spPr>
                <a:xfrm>
                  <a:off x="4136856" y="1509923"/>
                  <a:ext cx="300942" cy="18570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 smtClean="0">
                      <a:solidFill>
                        <a:schemeClr val="tx1"/>
                      </a:solidFill>
                    </a:rPr>
                    <a:t>+</a:t>
                  </a:r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9" name="Rectangle 88"/>
                <p:cNvSpPr/>
                <p:nvPr/>
              </p:nvSpPr>
              <p:spPr>
                <a:xfrm>
                  <a:off x="4244262" y="1602777"/>
                  <a:ext cx="300942" cy="18570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 smtClean="0">
                      <a:solidFill>
                        <a:schemeClr val="tx1"/>
                      </a:solidFill>
                    </a:rPr>
                    <a:t>-</a:t>
                  </a:r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p:grpSp>
          <p:cxnSp>
            <p:nvCxnSpPr>
              <p:cNvPr id="81" name="Straight Arrow Connector 80"/>
              <p:cNvCxnSpPr/>
              <p:nvPr/>
            </p:nvCxnSpPr>
            <p:spPr>
              <a:xfrm>
                <a:off x="4573464" y="1551613"/>
                <a:ext cx="252083" cy="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Arrow Connector 81"/>
              <p:cNvCxnSpPr/>
              <p:nvPr/>
            </p:nvCxnSpPr>
            <p:spPr>
              <a:xfrm>
                <a:off x="3786362" y="1551613"/>
                <a:ext cx="410899" cy="1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Arrow Connector 82"/>
              <p:cNvCxnSpPr/>
              <p:nvPr/>
            </p:nvCxnSpPr>
            <p:spPr>
              <a:xfrm>
                <a:off x="7274351" y="1559249"/>
                <a:ext cx="410899" cy="1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/>
              <p:cNvCxnSpPr/>
              <p:nvPr/>
            </p:nvCxnSpPr>
            <p:spPr>
              <a:xfrm>
                <a:off x="7479800" y="1558644"/>
                <a:ext cx="0" cy="58827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/>
              <p:cNvCxnSpPr/>
              <p:nvPr/>
            </p:nvCxnSpPr>
            <p:spPr>
              <a:xfrm>
                <a:off x="4371582" y="2125467"/>
                <a:ext cx="3108218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Arrow Connector 85"/>
              <p:cNvCxnSpPr>
                <a:endCxn id="87" idx="4"/>
              </p:cNvCxnSpPr>
              <p:nvPr/>
            </p:nvCxnSpPr>
            <p:spPr>
              <a:xfrm flipV="1">
                <a:off x="4371582" y="1744353"/>
                <a:ext cx="1" cy="378947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4" name="Rectangle 73"/>
                <p:cNvSpPr/>
                <p:nvPr/>
              </p:nvSpPr>
              <p:spPr>
                <a:xfrm>
                  <a:off x="352902" y="5248894"/>
                  <a:ext cx="785280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</m:t>
                            </m:r>
                          </m:sub>
                        </m:sSub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e>
                        </m:d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74" name="Rectangle 7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2902" y="5248894"/>
                  <a:ext cx="785280" cy="369332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 b="-655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5" name="Rectangle 74"/>
                <p:cNvSpPr/>
                <p:nvPr/>
              </p:nvSpPr>
              <p:spPr>
                <a:xfrm>
                  <a:off x="4448098" y="5244012"/>
                  <a:ext cx="696023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e>
                        </m:d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75" name="Rectangle 7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48098" y="5244012"/>
                  <a:ext cx="696023" cy="369332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 b="-655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92" name="Rectangle 91"/>
          <p:cNvSpPr/>
          <p:nvPr/>
        </p:nvSpPr>
        <p:spPr>
          <a:xfrm>
            <a:off x="85562" y="4297953"/>
            <a:ext cx="35771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The PI controller can be written as: </a:t>
            </a:r>
            <a:endParaRPr lang="en-US" dirty="0"/>
          </a:p>
        </p:txBody>
      </p:sp>
      <p:grpSp>
        <p:nvGrpSpPr>
          <p:cNvPr id="111" name="Group 110"/>
          <p:cNvGrpSpPr/>
          <p:nvPr/>
        </p:nvGrpSpPr>
        <p:grpSpPr>
          <a:xfrm>
            <a:off x="3807224" y="3979980"/>
            <a:ext cx="3339097" cy="1061629"/>
            <a:chOff x="3777942" y="4136285"/>
            <a:chExt cx="3339097" cy="106162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1" name="Rectangle 90"/>
                <p:cNvSpPr/>
                <p:nvPr/>
              </p:nvSpPr>
              <p:spPr>
                <a:xfrm>
                  <a:off x="3777942" y="4136285"/>
                  <a:ext cx="2455096" cy="83773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𝐾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𝑃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𝐾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𝐼</m:t>
                                </m:r>
                              </m:sub>
                            </m:sSub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den>
                        </m:f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𝐾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𝑃</m:t>
                            </m:r>
                          </m:sub>
                        </m:sSub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𝐾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𝐼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𝐾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𝑃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)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den>
                        </m:f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91" name="Rectangle 9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77942" y="4136285"/>
                  <a:ext cx="2455096" cy="837730"/>
                </a:xfrm>
                <a:prstGeom prst="rect">
                  <a:avLst/>
                </a:prstGeom>
                <a:blipFill rotWithShape="0"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94" name="Straight Arrow Connector 93"/>
            <p:cNvCxnSpPr/>
            <p:nvPr/>
          </p:nvCxnSpPr>
          <p:spPr>
            <a:xfrm flipH="1" flipV="1">
              <a:off x="5030702" y="4823370"/>
              <a:ext cx="151252" cy="150645"/>
            </a:xfrm>
            <a:prstGeom prst="straightConnector1">
              <a:avLst/>
            </a:prstGeom>
            <a:ln w="1270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9" name="Rectangle 98"/>
            <p:cNvSpPr/>
            <p:nvPr/>
          </p:nvSpPr>
          <p:spPr>
            <a:xfrm>
              <a:off x="5143733" y="4920915"/>
              <a:ext cx="47160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 smtClean="0">
                  <a:solidFill>
                    <a:srgbClr val="0070C0"/>
                  </a:solidFill>
                </a:rPr>
                <a:t>Gain</a:t>
              </a:r>
              <a:endParaRPr lang="en-US" sz="1200" dirty="0">
                <a:solidFill>
                  <a:srgbClr val="0070C0"/>
                </a:solidFill>
              </a:endParaRPr>
            </a:p>
          </p:txBody>
        </p:sp>
        <p:cxnSp>
          <p:nvCxnSpPr>
            <p:cNvPr id="100" name="Straight Arrow Connector 99"/>
            <p:cNvCxnSpPr/>
            <p:nvPr/>
          </p:nvCxnSpPr>
          <p:spPr>
            <a:xfrm flipH="1" flipV="1">
              <a:off x="6036748" y="4587903"/>
              <a:ext cx="284945" cy="24518"/>
            </a:xfrm>
            <a:prstGeom prst="straightConnector1">
              <a:avLst/>
            </a:prstGeom>
            <a:ln w="1270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4" name="Rectangle 103"/>
                <p:cNvSpPr/>
                <p:nvPr/>
              </p:nvSpPr>
              <p:spPr>
                <a:xfrm>
                  <a:off x="6321693" y="4461662"/>
                  <a:ext cx="795346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200" dirty="0" smtClean="0">
                      <a:solidFill>
                        <a:srgbClr val="0070C0"/>
                      </a:solidFill>
                    </a:rPr>
                    <a:t>Zero =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𝐼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sub>
                      </m:sSub>
                    </m:oMath>
                  </a14:m>
                  <a:endParaRPr lang="en-US" sz="1200" dirty="0">
                    <a:solidFill>
                      <a:srgbClr val="0070C0"/>
                    </a:solidFill>
                  </a:endParaRPr>
                </a:p>
              </p:txBody>
            </p:sp>
          </mc:Choice>
          <mc:Fallback xmlns="">
            <p:sp>
              <p:nvSpPr>
                <p:cNvPr id="104" name="Rectangle 10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21693" y="4461662"/>
                  <a:ext cx="795346" cy="276999"/>
                </a:xfrm>
                <a:prstGeom prst="rect">
                  <a:avLst/>
                </a:prstGeom>
                <a:blipFill rotWithShape="0">
                  <a:blip r:embed="rId11"/>
                  <a:stretch>
                    <a:fillRect l="-769" b="-1521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05" name="Straight Arrow Connector 104"/>
            <p:cNvCxnSpPr/>
            <p:nvPr/>
          </p:nvCxnSpPr>
          <p:spPr>
            <a:xfrm flipH="1" flipV="1">
              <a:off x="5780639" y="4845577"/>
              <a:ext cx="256109" cy="66080"/>
            </a:xfrm>
            <a:prstGeom prst="straightConnector1">
              <a:avLst/>
            </a:prstGeom>
            <a:ln w="1270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Rectangle 106"/>
            <p:cNvSpPr/>
            <p:nvPr/>
          </p:nvSpPr>
          <p:spPr>
            <a:xfrm>
              <a:off x="5707496" y="4867814"/>
              <a:ext cx="80714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 smtClean="0">
                  <a:solidFill>
                    <a:srgbClr val="0070C0"/>
                  </a:solidFill>
                </a:rPr>
                <a:t>Integrato</a:t>
              </a:r>
              <a:r>
                <a:rPr lang="en-US" sz="1200" dirty="0" smtClean="0">
                  <a:solidFill>
                    <a:srgbClr val="002060"/>
                  </a:solidFill>
                </a:rPr>
                <a:t>r</a:t>
              </a:r>
              <a:endParaRPr lang="en-US" sz="1200" dirty="0">
                <a:solidFill>
                  <a:srgbClr val="002060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12" name="Rectangle 111"/>
              <p:cNvSpPr/>
              <p:nvPr/>
            </p:nvSpPr>
            <p:spPr>
              <a:xfrm>
                <a:off x="93372" y="4779895"/>
                <a:ext cx="3736920" cy="7146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𝐶𝐿𝐶𝐸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: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𝑠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+3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𝐾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𝐼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𝐾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𝑃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2" name="Rectangle 1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372" y="4779895"/>
                <a:ext cx="3736920" cy="714683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3" name="Rectangle 112"/>
              <p:cNvSpPr/>
              <p:nvPr/>
            </p:nvSpPr>
            <p:spPr>
              <a:xfrm>
                <a:off x="122894" y="1949291"/>
                <a:ext cx="100963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𝜁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0.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7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13" name="Rectangle 1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894" y="1949291"/>
                <a:ext cx="1009635" cy="369332"/>
              </a:xfrm>
              <a:prstGeom prst="rect">
                <a:avLst/>
              </a:prstGeom>
              <a:blipFill rotWithShape="0">
                <a:blip r:embed="rId13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9" name="Rectangle 68"/>
              <p:cNvSpPr/>
              <p:nvPr/>
            </p:nvSpPr>
            <p:spPr>
              <a:xfrm>
                <a:off x="5768" y="5494578"/>
                <a:ext cx="844699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𝐷𝑒𝑠𝑖𝑟𝑒𝑑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𝐶𝐿𝐶𝐸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 :</m:t>
                      </m:r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+2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𝜁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+2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0.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</m:d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6</m:t>
                              </m:r>
                            </m:e>
                          </m:d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8.4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+36=0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69" name="Rectangle 6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8" y="5494578"/>
                <a:ext cx="8446992" cy="369332"/>
              </a:xfrm>
              <a:prstGeom prst="rect">
                <a:avLst/>
              </a:prstGeom>
              <a:blipFill rotWithShape="0">
                <a:blip r:embed="rId14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6" name="Right Arrow 75"/>
          <p:cNvSpPr/>
          <p:nvPr/>
        </p:nvSpPr>
        <p:spPr>
          <a:xfrm>
            <a:off x="3897416" y="5063180"/>
            <a:ext cx="352360" cy="2291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4302573" y="5016931"/>
                <a:ext cx="273587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+(2+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𝐼</m:t>
                          </m:r>
                        </m:sub>
                      </m:sSub>
                      <m:r>
                        <a:rPr lang="en-US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02573" y="5016931"/>
                <a:ext cx="2735877" cy="369332"/>
              </a:xfrm>
              <a:prstGeom prst="rect">
                <a:avLst/>
              </a:prstGeom>
              <a:blipFill rotWithShape="0">
                <a:blip r:embed="rId15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0" name="Right Arrow 89"/>
          <p:cNvSpPr/>
          <p:nvPr/>
        </p:nvSpPr>
        <p:spPr>
          <a:xfrm>
            <a:off x="299014" y="6168726"/>
            <a:ext cx="352360" cy="2291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/>
              <p:cNvSpPr/>
              <p:nvPr/>
            </p:nvSpPr>
            <p:spPr>
              <a:xfrm>
                <a:off x="714219" y="5973968"/>
                <a:ext cx="151336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2+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8.4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4219" y="5973968"/>
                <a:ext cx="1513363" cy="369332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/>
              <p:cNvSpPr/>
              <p:nvPr/>
            </p:nvSpPr>
            <p:spPr>
              <a:xfrm>
                <a:off x="726663" y="6234467"/>
                <a:ext cx="101944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𝐼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36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6663" y="6234467"/>
                <a:ext cx="1019446" cy="369332"/>
              </a:xfrm>
              <a:prstGeom prst="rect">
                <a:avLst/>
              </a:prstGeom>
              <a:blipFill rotWithShape="0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ight Brace 7"/>
          <p:cNvSpPr/>
          <p:nvPr/>
        </p:nvSpPr>
        <p:spPr>
          <a:xfrm>
            <a:off x="2051252" y="6158634"/>
            <a:ext cx="90064" cy="566257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ight Arrow 92"/>
          <p:cNvSpPr/>
          <p:nvPr/>
        </p:nvSpPr>
        <p:spPr>
          <a:xfrm>
            <a:off x="2357027" y="6283307"/>
            <a:ext cx="352360" cy="2291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Right Brace 94"/>
          <p:cNvSpPr/>
          <p:nvPr/>
        </p:nvSpPr>
        <p:spPr>
          <a:xfrm flipH="1">
            <a:off x="2861955" y="6153289"/>
            <a:ext cx="155435" cy="566257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6" name="Rectangle 95"/>
              <p:cNvSpPr/>
              <p:nvPr/>
            </p:nvSpPr>
            <p:spPr>
              <a:xfrm>
                <a:off x="3085333" y="6100946"/>
                <a:ext cx="110940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7.4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96" name="Rectangle 9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85333" y="6100946"/>
                <a:ext cx="1109406" cy="369332"/>
              </a:xfrm>
              <a:prstGeom prst="rect">
                <a:avLst/>
              </a:prstGeom>
              <a:blipFill rotWithShape="0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7" name="Rectangle 96"/>
              <p:cNvSpPr/>
              <p:nvPr/>
            </p:nvSpPr>
            <p:spPr>
              <a:xfrm>
                <a:off x="3126335" y="6436417"/>
                <a:ext cx="101944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𝐼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36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97" name="Rectangle 9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26335" y="6436417"/>
                <a:ext cx="1019446" cy="369332"/>
              </a:xfrm>
              <a:prstGeom prst="rect">
                <a:avLst/>
              </a:prstGeom>
              <a:blipFill rotWithShape="0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2" name="Rectangle 101"/>
          <p:cNvSpPr/>
          <p:nvPr/>
        </p:nvSpPr>
        <p:spPr>
          <a:xfrm>
            <a:off x="6262320" y="1777651"/>
            <a:ext cx="171207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satisfy the settling time  </a:t>
            </a:r>
            <a:endParaRPr lang="en-US" sz="1200" dirty="0">
              <a:solidFill>
                <a:srgbClr val="0070C0"/>
              </a:solidFill>
            </a:endParaRPr>
          </a:p>
        </p:txBody>
      </p:sp>
      <p:sp>
        <p:nvSpPr>
          <p:cNvPr id="103" name="Right Arrow 102"/>
          <p:cNvSpPr/>
          <p:nvPr/>
        </p:nvSpPr>
        <p:spPr>
          <a:xfrm>
            <a:off x="3616559" y="2359419"/>
            <a:ext cx="254390" cy="23950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6" name="Rectangle 105"/>
              <p:cNvSpPr/>
              <p:nvPr/>
            </p:nvSpPr>
            <p:spPr>
              <a:xfrm>
                <a:off x="3859244" y="2090737"/>
                <a:ext cx="1552220" cy="65748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&gt;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𝜁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0.7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06" name="Rectangle 10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9244" y="2090737"/>
                <a:ext cx="1552220" cy="657488"/>
              </a:xfrm>
              <a:prstGeom prst="rect">
                <a:avLst/>
              </a:prstGeom>
              <a:blipFill rotWithShape="0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8" name="Right Arrow 107"/>
          <p:cNvSpPr/>
          <p:nvPr/>
        </p:nvSpPr>
        <p:spPr>
          <a:xfrm>
            <a:off x="5823463" y="2333389"/>
            <a:ext cx="352360" cy="2291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9" name="Rectangle 108"/>
              <p:cNvSpPr/>
              <p:nvPr/>
            </p:nvSpPr>
            <p:spPr>
              <a:xfrm>
                <a:off x="6129998" y="2252240"/>
                <a:ext cx="117551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5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</m:oMath>
                </a14:m>
                <a:r>
                  <a:rPr lang="en-US" dirty="0" smtClean="0"/>
                  <a:t>71</a:t>
                </a:r>
                <a:endParaRPr lang="en-US" dirty="0"/>
              </a:p>
            </p:txBody>
          </p:sp>
        </mc:Choice>
        <mc:Fallback>
          <p:sp>
            <p:nvSpPr>
              <p:cNvPr id="109" name="Rectangle 10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9998" y="2252240"/>
                <a:ext cx="1175515" cy="369332"/>
              </a:xfrm>
              <a:prstGeom prst="rect">
                <a:avLst/>
              </a:prstGeom>
              <a:blipFill rotWithShape="0">
                <a:blip r:embed="rId21"/>
                <a:stretch>
                  <a:fillRect t="-8197" r="-3646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0" name="Right Arrow 109"/>
          <p:cNvSpPr/>
          <p:nvPr/>
        </p:nvSpPr>
        <p:spPr>
          <a:xfrm>
            <a:off x="7389902" y="2333389"/>
            <a:ext cx="352360" cy="2291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4" name="Rectangle 113"/>
              <p:cNvSpPr/>
              <p:nvPr/>
            </p:nvSpPr>
            <p:spPr>
              <a:xfrm>
                <a:off x="7701330" y="2252240"/>
                <a:ext cx="94628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6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14" name="Rectangle 1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01330" y="2252240"/>
                <a:ext cx="946285" cy="369332"/>
              </a:xfrm>
              <a:prstGeom prst="rect">
                <a:avLst/>
              </a:prstGeom>
              <a:blipFill rotWithShape="0"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673818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585</TotalTime>
  <Words>580</Words>
  <Application>Microsoft Office PowerPoint</Application>
  <PresentationFormat>Widescreen</PresentationFormat>
  <Paragraphs>120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nassim ammour</dc:creator>
  <cp:lastModifiedBy>nassim ammour</cp:lastModifiedBy>
  <cp:revision>40</cp:revision>
  <dcterms:created xsi:type="dcterms:W3CDTF">2015-11-08T10:58:53Z</dcterms:created>
  <dcterms:modified xsi:type="dcterms:W3CDTF">2016-04-06T06:39:15Z</dcterms:modified>
</cp:coreProperties>
</file>