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7" r:id="rId5"/>
    <p:sldId id="259" r:id="rId6"/>
    <p:sldId id="261" r:id="rId7"/>
    <p:sldId id="262" r:id="rId8"/>
    <p:sldId id="260" r:id="rId9"/>
    <p:sldId id="266" r:id="rId10"/>
    <p:sldId id="263" r:id="rId11"/>
    <p:sldId id="282" r:id="rId12"/>
    <p:sldId id="264" r:id="rId13"/>
    <p:sldId id="265" r:id="rId14"/>
    <p:sldId id="269" r:id="rId15"/>
    <p:sldId id="270" r:id="rId16"/>
    <p:sldId id="271" r:id="rId17"/>
    <p:sldId id="268" r:id="rId18"/>
    <p:sldId id="274" r:id="rId19"/>
    <p:sldId id="275" r:id="rId20"/>
    <p:sldId id="273" r:id="rId21"/>
    <p:sldId id="272" r:id="rId22"/>
    <p:sldId id="276" r:id="rId23"/>
    <p:sldId id="277" r:id="rId24"/>
    <p:sldId id="278" r:id="rId25"/>
    <p:sldId id="281" r:id="rId26"/>
    <p:sldId id="279" r:id="rId27"/>
    <p:sldId id="284" r:id="rId28"/>
    <p:sldId id="283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518A"/>
    <a:srgbClr val="52FCFC"/>
    <a:srgbClr val="8688E2"/>
    <a:srgbClr val="6666FF"/>
    <a:srgbClr val="6600FF"/>
    <a:srgbClr val="3366FF"/>
    <a:srgbClr val="9966FF"/>
    <a:srgbClr val="9999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38" autoAdjust="0"/>
    <p:restoredTop sz="94660"/>
  </p:normalViewPr>
  <p:slideViewPr>
    <p:cSldViewPr snapToGrid="0">
      <p:cViewPr>
        <p:scale>
          <a:sx n="70" d="100"/>
          <a:sy n="70" d="100"/>
        </p:scale>
        <p:origin x="544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0878EB-A87B-4B38-8893-62A096F12E86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A7421A2-B9BE-4BFF-936B-00331DE83380}">
      <dgm:prSet phldrT="[Text]" custT="1"/>
      <dgm:spPr>
        <a:solidFill>
          <a:srgbClr val="8688E2"/>
        </a:solidFill>
      </dgm:spPr>
      <dgm:t>
        <a:bodyPr/>
        <a:lstStyle/>
        <a:p>
          <a:r>
            <a:rPr lang="en-GB" sz="1800" b="1" dirty="0" err="1" smtClean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rPr>
            <a:t>atcggactatcga</a:t>
          </a:r>
          <a:r>
            <a:rPr lang="en-GB" sz="1800" b="1" dirty="0" smtClean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n-GB" sz="1800" dirty="0" smtClean="0">
            <a:solidFill>
              <a:srgbClr val="FFFF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en-GB" sz="1800" b="1" dirty="0" smtClean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rPr>
            <a:t>                       </a:t>
          </a:r>
          <a:r>
            <a:rPr lang="en-GB" sz="1800" b="1" dirty="0" err="1" smtClean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rPr>
            <a:t>gctatacttatggcca</a:t>
          </a:r>
          <a:r>
            <a:rPr lang="en-GB" sz="1800" b="1" dirty="0" smtClean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n-GB" sz="1800" dirty="0">
            <a:solidFill>
              <a:srgbClr val="FFFF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CE5AA3B-97F1-46D8-B4C5-A72F28E5BD10}" type="parTrans" cxnId="{91A04DF2-CA10-441A-99FE-9FC2347C201C}">
      <dgm:prSet/>
      <dgm:spPr/>
      <dgm:t>
        <a:bodyPr/>
        <a:lstStyle/>
        <a:p>
          <a:endParaRPr lang="en-GB"/>
        </a:p>
      </dgm:t>
    </dgm:pt>
    <dgm:pt modelId="{A8DD647A-62E5-45E9-9596-977EB7FC6A4C}" type="sibTrans" cxnId="{91A04DF2-CA10-441A-99FE-9FC2347C201C}">
      <dgm:prSet/>
      <dgm:spPr/>
      <dgm:t>
        <a:bodyPr/>
        <a:lstStyle/>
        <a:p>
          <a:endParaRPr lang="en-GB"/>
        </a:p>
      </dgm:t>
    </dgm:pt>
    <dgm:pt modelId="{65799717-EC10-465E-ABB1-D2324D9E2270}">
      <dgm:prSet custT="1"/>
      <dgm:spPr>
        <a:solidFill>
          <a:srgbClr val="8688E2"/>
        </a:solidFill>
      </dgm:spPr>
      <dgm:t>
        <a:bodyPr/>
        <a:lstStyle/>
        <a:p>
          <a:r>
            <a:rPr lang="en-GB" sz="1800" b="1" dirty="0" err="1" smtClean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rPr>
            <a:t>atcggactatcga</a:t>
          </a:r>
          <a:r>
            <a:rPr lang="en-GB" sz="1800" b="1" dirty="0" err="1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tatgaataccgga</a:t>
          </a:r>
          <a:endParaRPr lang="en-GB" sz="1800" b="1" dirty="0" smtClean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endParaRPr lang="en-GB" sz="1800" b="1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en-GB" sz="1800" b="1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1800" b="1" dirty="0" err="1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tagcctgata</a:t>
          </a:r>
          <a:r>
            <a:rPr lang="en-GB" sz="1800" b="1" dirty="0" err="1" smtClean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rPr>
            <a:t>gctatacttatggcca</a:t>
          </a:r>
          <a:r>
            <a:rPr lang="en-GB" sz="1800" b="1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n-GB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D13537D-4E49-4F44-9F91-F1483A593A5F}" type="parTrans" cxnId="{2624EA73-A463-4CEB-9089-7A5CFCB4AC66}">
      <dgm:prSet/>
      <dgm:spPr/>
      <dgm:t>
        <a:bodyPr/>
        <a:lstStyle/>
        <a:p>
          <a:endParaRPr lang="en-GB"/>
        </a:p>
      </dgm:t>
    </dgm:pt>
    <dgm:pt modelId="{05526589-AF45-49ED-8C54-7F763F7A804F}" type="sibTrans" cxnId="{2624EA73-A463-4CEB-9089-7A5CFCB4AC66}">
      <dgm:prSet/>
      <dgm:spPr/>
      <dgm:t>
        <a:bodyPr/>
        <a:lstStyle/>
        <a:p>
          <a:endParaRPr lang="en-GB"/>
        </a:p>
      </dgm:t>
    </dgm:pt>
    <dgm:pt modelId="{13E3C057-1F4C-4FA5-8CB3-6D73AAF6455D}" type="pres">
      <dgm:prSet presAssocID="{3F0878EB-A87B-4B38-8893-62A096F12E86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6209A0F0-3F26-431A-AE8A-46A1956B95BD}" type="pres">
      <dgm:prSet presAssocID="{3F0878EB-A87B-4B38-8893-62A096F12E86}" presName="dummyMaxCanvas" presStyleCnt="0">
        <dgm:presLayoutVars/>
      </dgm:prSet>
      <dgm:spPr/>
    </dgm:pt>
    <dgm:pt modelId="{61369281-0601-4E62-A69E-3C5D3D232AF5}" type="pres">
      <dgm:prSet presAssocID="{3F0878EB-A87B-4B38-8893-62A096F12E86}" presName="TwoNodes_1" presStyleLbl="node1" presStyleIdx="0" presStyleCnt="2" custLinFactNeighborX="12493" custLinFactNeighborY="-690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0908AF7-BC3D-4DF3-8416-834AAF5F144A}" type="pres">
      <dgm:prSet presAssocID="{3F0878EB-A87B-4B38-8893-62A096F12E86}" presName="TwoNodes_2" presStyleLbl="node1" presStyleIdx="1" presStyleCnt="2" custLinFactNeighborX="3621" custLinFactNeighborY="16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22544A9-8954-49D6-8D90-A58DA3B1FBF9}" type="pres">
      <dgm:prSet presAssocID="{3F0878EB-A87B-4B38-8893-62A096F12E86}" presName="TwoConn_1-2" presStyleLbl="f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3C96318-0D3C-4BF2-A0A9-A799206C7A0C}" type="pres">
      <dgm:prSet presAssocID="{3F0878EB-A87B-4B38-8893-62A096F12E86}" presName="TwoNodes_1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8F14E18-013F-4B7D-96E8-C9A9B9B9A768}" type="pres">
      <dgm:prSet presAssocID="{3F0878EB-A87B-4B38-8893-62A096F12E86}" presName="TwoNodes_2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1A04DF2-CA10-441A-99FE-9FC2347C201C}" srcId="{3F0878EB-A87B-4B38-8893-62A096F12E86}" destId="{5A7421A2-B9BE-4BFF-936B-00331DE83380}" srcOrd="0" destOrd="0" parTransId="{CCE5AA3B-97F1-46D8-B4C5-A72F28E5BD10}" sibTransId="{A8DD647A-62E5-45E9-9596-977EB7FC6A4C}"/>
    <dgm:cxn modelId="{FE4A1156-049E-4015-A4FB-7570B494E02E}" type="presOf" srcId="{3F0878EB-A87B-4B38-8893-62A096F12E86}" destId="{13E3C057-1F4C-4FA5-8CB3-6D73AAF6455D}" srcOrd="0" destOrd="0" presId="urn:microsoft.com/office/officeart/2005/8/layout/vProcess5"/>
    <dgm:cxn modelId="{13C3B96F-B7AB-4818-B901-59924D5B6A53}" type="presOf" srcId="{65799717-EC10-465E-ABB1-D2324D9E2270}" destId="{D8F14E18-013F-4B7D-96E8-C9A9B9B9A768}" srcOrd="1" destOrd="0" presId="urn:microsoft.com/office/officeart/2005/8/layout/vProcess5"/>
    <dgm:cxn modelId="{1A793237-7350-4584-BCF9-FD7D86CD4BC6}" type="presOf" srcId="{5A7421A2-B9BE-4BFF-936B-00331DE83380}" destId="{61369281-0601-4E62-A69E-3C5D3D232AF5}" srcOrd="0" destOrd="0" presId="urn:microsoft.com/office/officeart/2005/8/layout/vProcess5"/>
    <dgm:cxn modelId="{9F49E0DD-4675-45F3-BFE6-258D1F1516CA}" type="presOf" srcId="{65799717-EC10-465E-ABB1-D2324D9E2270}" destId="{30908AF7-BC3D-4DF3-8416-834AAF5F144A}" srcOrd="0" destOrd="0" presId="urn:microsoft.com/office/officeart/2005/8/layout/vProcess5"/>
    <dgm:cxn modelId="{E5D45323-1329-4EBC-B11A-8E70B80B1EDB}" type="presOf" srcId="{5A7421A2-B9BE-4BFF-936B-00331DE83380}" destId="{A3C96318-0D3C-4BF2-A0A9-A799206C7A0C}" srcOrd="1" destOrd="0" presId="urn:microsoft.com/office/officeart/2005/8/layout/vProcess5"/>
    <dgm:cxn modelId="{2624EA73-A463-4CEB-9089-7A5CFCB4AC66}" srcId="{3F0878EB-A87B-4B38-8893-62A096F12E86}" destId="{65799717-EC10-465E-ABB1-D2324D9E2270}" srcOrd="1" destOrd="0" parTransId="{1D13537D-4E49-4F44-9F91-F1483A593A5F}" sibTransId="{05526589-AF45-49ED-8C54-7F763F7A804F}"/>
    <dgm:cxn modelId="{216537DD-D138-4334-ADD5-8F0C3F214D03}" type="presOf" srcId="{A8DD647A-62E5-45E9-9596-977EB7FC6A4C}" destId="{322544A9-8954-49D6-8D90-A58DA3B1FBF9}" srcOrd="0" destOrd="0" presId="urn:microsoft.com/office/officeart/2005/8/layout/vProcess5"/>
    <dgm:cxn modelId="{777444FA-8485-4D18-B5DC-914132C64163}" type="presParOf" srcId="{13E3C057-1F4C-4FA5-8CB3-6D73AAF6455D}" destId="{6209A0F0-3F26-431A-AE8A-46A1956B95BD}" srcOrd="0" destOrd="0" presId="urn:microsoft.com/office/officeart/2005/8/layout/vProcess5"/>
    <dgm:cxn modelId="{A9A522FB-23DA-48B9-99FB-9E291332A0BD}" type="presParOf" srcId="{13E3C057-1F4C-4FA5-8CB3-6D73AAF6455D}" destId="{61369281-0601-4E62-A69E-3C5D3D232AF5}" srcOrd="1" destOrd="0" presId="urn:microsoft.com/office/officeart/2005/8/layout/vProcess5"/>
    <dgm:cxn modelId="{5BDBE310-52E0-42A7-ACB2-6E92228449EC}" type="presParOf" srcId="{13E3C057-1F4C-4FA5-8CB3-6D73AAF6455D}" destId="{30908AF7-BC3D-4DF3-8416-834AAF5F144A}" srcOrd="2" destOrd="0" presId="urn:microsoft.com/office/officeart/2005/8/layout/vProcess5"/>
    <dgm:cxn modelId="{AF30887E-290A-4659-9578-70B8133ABA7F}" type="presParOf" srcId="{13E3C057-1F4C-4FA5-8CB3-6D73AAF6455D}" destId="{322544A9-8954-49D6-8D90-A58DA3B1FBF9}" srcOrd="3" destOrd="0" presId="urn:microsoft.com/office/officeart/2005/8/layout/vProcess5"/>
    <dgm:cxn modelId="{37B0A987-7BCF-4242-9C6B-BB8C5802E7B0}" type="presParOf" srcId="{13E3C057-1F4C-4FA5-8CB3-6D73AAF6455D}" destId="{A3C96318-0D3C-4BF2-A0A9-A799206C7A0C}" srcOrd="4" destOrd="0" presId="urn:microsoft.com/office/officeart/2005/8/layout/vProcess5"/>
    <dgm:cxn modelId="{35EF9DC4-14DB-41AD-A85C-B9103192B5F2}" type="presParOf" srcId="{13E3C057-1F4C-4FA5-8CB3-6D73AAF6455D}" destId="{D8F14E18-013F-4B7D-96E8-C9A9B9B9A768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F0878EB-A87B-4B38-8893-62A096F12E86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3E3C057-1F4C-4FA5-8CB3-6D73AAF6455D}" type="pres">
      <dgm:prSet presAssocID="{3F0878EB-A87B-4B38-8893-62A096F12E86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6209A0F0-3F26-431A-AE8A-46A1956B95BD}" type="pres">
      <dgm:prSet presAssocID="{3F0878EB-A87B-4B38-8893-62A096F12E86}" presName="dummyMaxCanvas" presStyleCnt="0">
        <dgm:presLayoutVars/>
      </dgm:prSet>
      <dgm:spPr/>
    </dgm:pt>
  </dgm:ptLst>
  <dgm:cxnLst>
    <dgm:cxn modelId="{08837ABB-ACD8-426B-9BEF-5A423CE07A66}" type="presOf" srcId="{3F0878EB-A87B-4B38-8893-62A096F12E86}" destId="{13E3C057-1F4C-4FA5-8CB3-6D73AAF6455D}" srcOrd="0" destOrd="0" presId="urn:microsoft.com/office/officeart/2005/8/layout/vProcess5"/>
    <dgm:cxn modelId="{4CAF3A50-9570-474A-A11A-04377BB68304}" type="presParOf" srcId="{13E3C057-1F4C-4FA5-8CB3-6D73AAF6455D}" destId="{6209A0F0-3F26-431A-AE8A-46A1956B95BD}" srcOrd="0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369281-0601-4E62-A69E-3C5D3D232AF5}">
      <dsp:nvSpPr>
        <dsp:cNvPr id="0" name=""/>
        <dsp:cNvSpPr/>
      </dsp:nvSpPr>
      <dsp:spPr>
        <a:xfrm>
          <a:off x="630938" y="0"/>
          <a:ext cx="5050332" cy="1309725"/>
        </a:xfrm>
        <a:prstGeom prst="roundRect">
          <a:avLst>
            <a:gd name="adj" fmla="val 10000"/>
          </a:avLst>
        </a:prstGeom>
        <a:solidFill>
          <a:srgbClr val="8688E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err="1" smtClean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rPr>
            <a:t>atcggactatcga</a:t>
          </a:r>
          <a:r>
            <a:rPr lang="en-GB" sz="1800" b="1" kern="1200" dirty="0" smtClean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n-GB" sz="1800" kern="1200" dirty="0" smtClean="0">
            <a:solidFill>
              <a:srgbClr val="FFFF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rPr>
            <a:t>                       </a:t>
          </a:r>
          <a:r>
            <a:rPr lang="en-GB" sz="1800" b="1" kern="1200" dirty="0" err="1" smtClean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rPr>
            <a:t>gctatacttatggcca</a:t>
          </a:r>
          <a:r>
            <a:rPr lang="en-GB" sz="1800" b="1" kern="1200" dirty="0" smtClean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n-GB" sz="1800" kern="1200" dirty="0">
            <a:solidFill>
              <a:srgbClr val="FFFF0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69299" y="38361"/>
        <a:ext cx="3696628" cy="1233003"/>
      </dsp:txXfrm>
    </dsp:sp>
    <dsp:sp modelId="{30908AF7-BC3D-4DF3-8416-834AAF5F144A}">
      <dsp:nvSpPr>
        <dsp:cNvPr id="0" name=""/>
        <dsp:cNvSpPr/>
      </dsp:nvSpPr>
      <dsp:spPr>
        <a:xfrm>
          <a:off x="891235" y="1600775"/>
          <a:ext cx="5050332" cy="1309725"/>
        </a:xfrm>
        <a:prstGeom prst="roundRect">
          <a:avLst>
            <a:gd name="adj" fmla="val 10000"/>
          </a:avLst>
        </a:prstGeom>
        <a:solidFill>
          <a:srgbClr val="8688E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err="1" smtClean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rPr>
            <a:t>atcggactatcga</a:t>
          </a:r>
          <a:r>
            <a:rPr lang="en-GB" sz="1800" b="1" kern="1200" dirty="0" err="1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tatgaataccgga</a:t>
          </a:r>
          <a:endParaRPr lang="en-GB" sz="1800" b="1" kern="1200" dirty="0" smtClean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800" b="1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1800" b="1" kern="1200" dirty="0" err="1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tagcctgata</a:t>
          </a:r>
          <a:r>
            <a:rPr lang="en-GB" sz="1800" b="1" kern="1200" dirty="0" err="1" smtClean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rPr>
            <a:t>gctatacttatggcca</a:t>
          </a:r>
          <a:r>
            <a:rPr lang="en-GB" sz="18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n-GB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29596" y="1639136"/>
        <a:ext cx="3231054" cy="1233003"/>
      </dsp:txXfrm>
    </dsp:sp>
    <dsp:sp modelId="{322544A9-8954-49D6-8D90-A58DA3B1FBF9}">
      <dsp:nvSpPr>
        <dsp:cNvPr id="0" name=""/>
        <dsp:cNvSpPr/>
      </dsp:nvSpPr>
      <dsp:spPr>
        <a:xfrm>
          <a:off x="4199011" y="1029589"/>
          <a:ext cx="851321" cy="85132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3600" kern="1200"/>
        </a:p>
      </dsp:txBody>
      <dsp:txXfrm>
        <a:off x="4390558" y="1029589"/>
        <a:ext cx="468227" cy="6406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1CD0A-9CB1-4C7B-8A06-DA3168C01BDD}" type="datetimeFigureOut">
              <a:rPr lang="en-GB" smtClean="0"/>
              <a:t>25/10/2015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D500D-57D2-4489-9152-4275F979BA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538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1CD0A-9CB1-4C7B-8A06-DA3168C01BDD}" type="datetimeFigureOut">
              <a:rPr lang="en-GB" smtClean="0"/>
              <a:t>25/10/2015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D500D-57D2-4489-9152-4275F979BA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268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1CD0A-9CB1-4C7B-8A06-DA3168C01BDD}" type="datetimeFigureOut">
              <a:rPr lang="en-GB" smtClean="0"/>
              <a:t>25/10/2015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D500D-57D2-4489-9152-4275F979BA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3405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1CD0A-9CB1-4C7B-8A06-DA3168C01BDD}" type="datetimeFigureOut">
              <a:rPr lang="en-GB" smtClean="0"/>
              <a:t>25/10/2015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D500D-57D2-4489-9152-4275F979BA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0670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1CD0A-9CB1-4C7B-8A06-DA3168C01BDD}" type="datetimeFigureOut">
              <a:rPr lang="en-GB" smtClean="0"/>
              <a:t>25/10/2015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D500D-57D2-4489-9152-4275F979BA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8713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1CD0A-9CB1-4C7B-8A06-DA3168C01BDD}" type="datetimeFigureOut">
              <a:rPr lang="en-GB" smtClean="0"/>
              <a:t>25/10/2015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D500D-57D2-4489-9152-4275F979BA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3871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1CD0A-9CB1-4C7B-8A06-DA3168C01BDD}" type="datetimeFigureOut">
              <a:rPr lang="en-GB" smtClean="0"/>
              <a:t>25/10/2015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D500D-57D2-4489-9152-4275F979BA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6459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1CD0A-9CB1-4C7B-8A06-DA3168C01BDD}" type="datetimeFigureOut">
              <a:rPr lang="en-GB" smtClean="0"/>
              <a:t>25/10/2015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D500D-57D2-4489-9152-4275F979BA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773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1CD0A-9CB1-4C7B-8A06-DA3168C01BDD}" type="datetimeFigureOut">
              <a:rPr lang="en-GB" smtClean="0"/>
              <a:t>25/10/2015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D500D-57D2-4489-9152-4275F979BA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9793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1CD0A-9CB1-4C7B-8A06-DA3168C01BDD}" type="datetimeFigureOut">
              <a:rPr lang="en-GB" smtClean="0"/>
              <a:t>25/10/2015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D500D-57D2-4489-9152-4275F979BA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0035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1CD0A-9CB1-4C7B-8A06-DA3168C01BDD}" type="datetimeFigureOut">
              <a:rPr lang="en-GB" smtClean="0"/>
              <a:t>25/10/2015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D500D-57D2-4489-9152-4275F979BA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4364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81CD0A-9CB1-4C7B-8A06-DA3168C01BDD}" type="datetimeFigureOut">
              <a:rPr lang="en-GB" smtClean="0"/>
              <a:t>25/10/2015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2D500D-57D2-4489-9152-4275F979BA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6522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6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5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Polymerase Chain Reaction (PCR)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sz="3200" dirty="0" smtClean="0">
                <a:solidFill>
                  <a:srgbClr val="52FCFC"/>
                </a:solidFill>
              </a:rPr>
              <a:t>Nahla </a:t>
            </a:r>
            <a:r>
              <a:rPr lang="en-GB" sz="3200" dirty="0" err="1" smtClean="0">
                <a:solidFill>
                  <a:srgbClr val="52FCFC"/>
                </a:solidFill>
              </a:rPr>
              <a:t>Bakhamis</a:t>
            </a:r>
            <a:endParaRPr lang="en-GB" sz="3200" dirty="0">
              <a:solidFill>
                <a:srgbClr val="52FCF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28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5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51560" y="749808"/>
            <a:ext cx="10158984" cy="5358384"/>
          </a:xfrm>
        </p:spPr>
        <p:txBody>
          <a:bodyPr>
            <a:normAutofit/>
          </a:bodyPr>
          <a:lstStyle/>
          <a:p>
            <a:pPr algn="l"/>
            <a:r>
              <a:rPr lang="en-GB" sz="3600" dirty="0" smtClean="0">
                <a:solidFill>
                  <a:srgbClr val="FFFF00"/>
                </a:solidFill>
              </a:rPr>
              <a:t>Primer-dimer:</a:t>
            </a:r>
          </a:p>
          <a:p>
            <a:pPr algn="l"/>
            <a:endParaRPr lang="en-GB" sz="3600" dirty="0" smtClean="0">
              <a:solidFill>
                <a:srgbClr val="FFFF00"/>
              </a:solidFill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52FCFC"/>
                </a:solidFill>
              </a:rPr>
              <a:t>Results from primers annealing </a:t>
            </a:r>
          </a:p>
          <a:p>
            <a:pPr algn="just"/>
            <a:r>
              <a:rPr lang="en-GB" sz="2800" dirty="0" smtClean="0">
                <a:solidFill>
                  <a:srgbClr val="52FCFC"/>
                </a:solidFill>
              </a:rPr>
              <a:t>each other at 3’ end due to complementary</a:t>
            </a:r>
          </a:p>
          <a:p>
            <a:pPr algn="just"/>
            <a:r>
              <a:rPr lang="en-GB" sz="2800" dirty="0" smtClean="0">
                <a:solidFill>
                  <a:srgbClr val="52FCFC"/>
                </a:solidFill>
              </a:rPr>
              <a:t>bases in the primers.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52FCFC"/>
                </a:solidFill>
              </a:rPr>
              <a:t>Extended primers are no longer</a:t>
            </a:r>
          </a:p>
          <a:p>
            <a:pPr algn="just"/>
            <a:r>
              <a:rPr lang="en-GB" sz="2800" dirty="0">
                <a:solidFill>
                  <a:srgbClr val="52FCFC"/>
                </a:solidFill>
              </a:rPr>
              <a:t>a</a:t>
            </a:r>
            <a:r>
              <a:rPr lang="en-GB" sz="2800" dirty="0" smtClean="0">
                <a:solidFill>
                  <a:srgbClr val="52FCFC"/>
                </a:solidFill>
              </a:rPr>
              <a:t>vailable to prime target for</a:t>
            </a:r>
          </a:p>
          <a:p>
            <a:pPr algn="just"/>
            <a:r>
              <a:rPr lang="en-GB" sz="2800" dirty="0" smtClean="0">
                <a:solidFill>
                  <a:srgbClr val="52FCFC"/>
                </a:solidFill>
              </a:rPr>
              <a:t>PCR.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52FCFC"/>
                </a:solidFill>
              </a:rPr>
              <a:t>Polymerase amplify the dimer</a:t>
            </a:r>
          </a:p>
          <a:p>
            <a:pPr algn="l"/>
            <a:r>
              <a:rPr lang="en-GB" sz="2800" dirty="0" smtClean="0">
                <a:solidFill>
                  <a:srgbClr val="FFFF00"/>
                </a:solidFill>
              </a:rPr>
              <a:t> </a:t>
            </a:r>
            <a:endParaRPr lang="en-GB" sz="2800" dirty="0" smtClean="0">
              <a:solidFill>
                <a:srgbClr val="52FCFC"/>
              </a:solidFill>
            </a:endParaRPr>
          </a:p>
          <a:p>
            <a:pPr algn="l"/>
            <a:endParaRPr lang="en-GB" sz="3600" dirty="0" smtClean="0">
              <a:solidFill>
                <a:srgbClr val="FFFF00"/>
              </a:solidFill>
            </a:endParaRPr>
          </a:p>
          <a:p>
            <a:pPr algn="l"/>
            <a:endParaRPr lang="en-GB" dirty="0"/>
          </a:p>
          <a:p>
            <a:pPr algn="l"/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7868412" y="749808"/>
            <a:ext cx="3771900" cy="1971675"/>
            <a:chOff x="0" y="0"/>
            <a:chExt cx="3771900" cy="1971675"/>
          </a:xfrm>
        </p:grpSpPr>
        <p:pic>
          <p:nvPicPr>
            <p:cNvPr id="5" name="Picture 4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3429000" cy="1971675"/>
            </a:xfrm>
            <a:prstGeom prst="rect">
              <a:avLst/>
            </a:prstGeom>
          </p:spPr>
        </p:pic>
        <p:sp>
          <p:nvSpPr>
            <p:cNvPr id="6" name="Shape 1564"/>
            <p:cNvSpPr/>
            <p:nvPr/>
          </p:nvSpPr>
          <p:spPr>
            <a:xfrm>
              <a:off x="3171825" y="1295400"/>
              <a:ext cx="600075" cy="381000"/>
            </a:xfrm>
            <a:custGeom>
              <a:avLst/>
              <a:gdLst/>
              <a:ahLst/>
              <a:cxnLst/>
              <a:rect l="0" t="0" r="0" b="0"/>
              <a:pathLst>
                <a:path w="600075" h="381000">
                  <a:moveTo>
                    <a:pt x="149987" y="0"/>
                  </a:moveTo>
                  <a:lnTo>
                    <a:pt x="149987" y="95250"/>
                  </a:lnTo>
                  <a:lnTo>
                    <a:pt x="600075" y="95250"/>
                  </a:lnTo>
                  <a:lnTo>
                    <a:pt x="600075" y="285750"/>
                  </a:lnTo>
                  <a:lnTo>
                    <a:pt x="149987" y="285750"/>
                  </a:lnTo>
                  <a:lnTo>
                    <a:pt x="149987" y="381000"/>
                  </a:lnTo>
                  <a:lnTo>
                    <a:pt x="0" y="190500"/>
                  </a:lnTo>
                  <a:lnTo>
                    <a:pt x="149987" y="0"/>
                  </a:ln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18FFD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7" name="Shape 1565"/>
            <p:cNvSpPr/>
            <p:nvPr/>
          </p:nvSpPr>
          <p:spPr>
            <a:xfrm>
              <a:off x="3171825" y="1295400"/>
              <a:ext cx="600075" cy="381000"/>
            </a:xfrm>
            <a:custGeom>
              <a:avLst/>
              <a:gdLst/>
              <a:ahLst/>
              <a:cxnLst/>
              <a:rect l="0" t="0" r="0" b="0"/>
              <a:pathLst>
                <a:path w="600075" h="381000">
                  <a:moveTo>
                    <a:pt x="600075" y="95250"/>
                  </a:moveTo>
                  <a:lnTo>
                    <a:pt x="149987" y="95250"/>
                  </a:lnTo>
                  <a:lnTo>
                    <a:pt x="149987" y="0"/>
                  </a:lnTo>
                  <a:lnTo>
                    <a:pt x="0" y="190500"/>
                  </a:lnTo>
                  <a:lnTo>
                    <a:pt x="149987" y="381000"/>
                  </a:lnTo>
                  <a:lnTo>
                    <a:pt x="149987" y="285750"/>
                  </a:lnTo>
                  <a:lnTo>
                    <a:pt x="600075" y="285750"/>
                  </a:lnTo>
                  <a:close/>
                </a:path>
              </a:pathLst>
            </a:custGeom>
            <a:ln w="9525" cap="flat">
              <a:miter lim="127000"/>
            </a:ln>
          </p:spPr>
          <p:style>
            <a:lnRef idx="1">
              <a:srgbClr val="FFFF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</p:grp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1521631251"/>
              </p:ext>
            </p:extLst>
          </p:nvPr>
        </p:nvGraphicFramePr>
        <p:xfrm>
          <a:off x="5899912" y="3197691"/>
          <a:ext cx="5941568" cy="29105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2698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5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51560" y="749808"/>
            <a:ext cx="10158984" cy="5358384"/>
          </a:xfrm>
        </p:spPr>
        <p:txBody>
          <a:bodyPr>
            <a:normAutofit/>
          </a:bodyPr>
          <a:lstStyle/>
          <a:p>
            <a:pPr algn="l"/>
            <a:r>
              <a:rPr lang="en-GB" sz="3600" dirty="0" smtClean="0">
                <a:solidFill>
                  <a:srgbClr val="FFFF00"/>
                </a:solidFill>
              </a:rPr>
              <a:t>Primer-dimer:</a:t>
            </a:r>
          </a:p>
          <a:p>
            <a:pPr algn="l"/>
            <a:endParaRPr lang="en-GB" sz="3600" dirty="0" smtClean="0">
              <a:solidFill>
                <a:srgbClr val="FFFF00"/>
              </a:solidFill>
            </a:endParaRPr>
          </a:p>
          <a:p>
            <a:pPr algn="l"/>
            <a:r>
              <a:rPr lang="en-GB" sz="2800" dirty="0" smtClean="0">
                <a:solidFill>
                  <a:srgbClr val="FFFF00"/>
                </a:solidFill>
              </a:rPr>
              <a:t> </a:t>
            </a:r>
            <a:endParaRPr lang="en-GB" sz="2800" dirty="0" smtClean="0">
              <a:solidFill>
                <a:srgbClr val="52FCFC"/>
              </a:solidFill>
            </a:endParaRPr>
          </a:p>
          <a:p>
            <a:pPr algn="l"/>
            <a:endParaRPr lang="en-GB" sz="3600" dirty="0" smtClean="0">
              <a:solidFill>
                <a:srgbClr val="FFFF00"/>
              </a:solidFill>
            </a:endParaRPr>
          </a:p>
          <a:p>
            <a:pPr algn="l"/>
            <a:endParaRPr lang="en-GB" dirty="0"/>
          </a:p>
          <a:p>
            <a:pPr algn="l"/>
            <a:endParaRPr lang="en-GB" dirty="0"/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3797211705"/>
              </p:ext>
            </p:extLst>
          </p:nvPr>
        </p:nvGraphicFramePr>
        <p:xfrm>
          <a:off x="5899912" y="3197691"/>
          <a:ext cx="5941568" cy="29105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78024" y="1618488"/>
            <a:ext cx="8165592" cy="4352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34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5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6344" y="713232"/>
            <a:ext cx="9966960" cy="5660136"/>
          </a:xfrm>
        </p:spPr>
        <p:txBody>
          <a:bodyPr/>
          <a:lstStyle/>
          <a:p>
            <a:pPr algn="l"/>
            <a:r>
              <a:rPr lang="en-GB" sz="3600" dirty="0" smtClean="0">
                <a:solidFill>
                  <a:srgbClr val="FFFF00"/>
                </a:solidFill>
              </a:rPr>
              <a:t>Stages in PCR:</a:t>
            </a:r>
          </a:p>
          <a:p>
            <a:pPr algn="l"/>
            <a:endParaRPr lang="en-GB" dirty="0"/>
          </a:p>
          <a:p>
            <a:pPr algn="l"/>
            <a:r>
              <a:rPr lang="en-GB" dirty="0" smtClean="0">
                <a:solidFill>
                  <a:srgbClr val="FD518A"/>
                </a:solidFill>
              </a:rPr>
              <a:t>1.  </a:t>
            </a:r>
            <a:r>
              <a:rPr lang="en-GB" sz="2800" dirty="0" smtClean="0">
                <a:solidFill>
                  <a:srgbClr val="FFFF00"/>
                </a:solidFill>
              </a:rPr>
              <a:t>Denaturation:</a:t>
            </a:r>
          </a:p>
          <a:p>
            <a:pPr algn="l"/>
            <a:r>
              <a:rPr lang="en-GB" sz="2800" dirty="0" smtClean="0"/>
              <a:t>      </a:t>
            </a:r>
            <a:r>
              <a:rPr lang="en-GB" sz="2800" dirty="0" smtClean="0">
                <a:solidFill>
                  <a:srgbClr val="52FCFC"/>
                </a:solidFill>
              </a:rPr>
              <a:t>Heat to separate ds </a:t>
            </a:r>
            <a:r>
              <a:rPr lang="en-GB" sz="2800" dirty="0" smtClean="0">
                <a:solidFill>
                  <a:srgbClr val="FD518A"/>
                </a:solidFill>
              </a:rPr>
              <a:t>(93-95c)</a:t>
            </a:r>
          </a:p>
          <a:p>
            <a:pPr algn="l"/>
            <a:r>
              <a:rPr lang="en-GB" sz="2800" dirty="0" smtClean="0">
                <a:solidFill>
                  <a:srgbClr val="FD518A"/>
                </a:solidFill>
              </a:rPr>
              <a:t>2.  </a:t>
            </a:r>
            <a:r>
              <a:rPr lang="en-GB" sz="2800" dirty="0" smtClean="0">
                <a:solidFill>
                  <a:srgbClr val="FFFF00"/>
                </a:solidFill>
              </a:rPr>
              <a:t>Annealing:</a:t>
            </a:r>
          </a:p>
          <a:p>
            <a:pPr algn="l"/>
            <a:r>
              <a:rPr lang="en-GB" sz="2800" dirty="0"/>
              <a:t> </a:t>
            </a:r>
            <a:r>
              <a:rPr lang="en-GB" sz="2800" dirty="0" smtClean="0"/>
              <a:t>      </a:t>
            </a:r>
            <a:r>
              <a:rPr lang="en-GB" sz="2800" dirty="0" smtClean="0">
                <a:solidFill>
                  <a:srgbClr val="52FCFC"/>
                </a:solidFill>
              </a:rPr>
              <a:t>Primers bend to complementary </a:t>
            </a:r>
            <a:r>
              <a:rPr lang="en-GB" sz="2800" dirty="0" err="1" smtClean="0">
                <a:solidFill>
                  <a:srgbClr val="52FCFC"/>
                </a:solidFill>
              </a:rPr>
              <a:t>seq</a:t>
            </a:r>
            <a:endParaRPr lang="en-GB" sz="2800" dirty="0" smtClean="0">
              <a:solidFill>
                <a:srgbClr val="52FCFC"/>
              </a:solidFill>
            </a:endParaRPr>
          </a:p>
          <a:p>
            <a:pPr algn="l"/>
            <a:r>
              <a:rPr lang="en-GB" sz="2800" dirty="0">
                <a:solidFill>
                  <a:srgbClr val="52FCFC"/>
                </a:solidFill>
              </a:rPr>
              <a:t> </a:t>
            </a:r>
            <a:r>
              <a:rPr lang="en-GB" sz="2800" dirty="0" smtClean="0">
                <a:solidFill>
                  <a:srgbClr val="52FCFC"/>
                </a:solidFill>
              </a:rPr>
              <a:t>      </a:t>
            </a:r>
            <a:r>
              <a:rPr lang="en-GB" sz="2800" dirty="0" smtClean="0">
                <a:solidFill>
                  <a:srgbClr val="FD518A"/>
                </a:solidFill>
              </a:rPr>
              <a:t>(50-70c).</a:t>
            </a:r>
          </a:p>
          <a:p>
            <a:pPr algn="l"/>
            <a:r>
              <a:rPr lang="en-GB" sz="2800" dirty="0" smtClean="0">
                <a:solidFill>
                  <a:srgbClr val="FD518A"/>
                </a:solidFill>
              </a:rPr>
              <a:t>3. </a:t>
            </a:r>
            <a:r>
              <a:rPr lang="en-GB" sz="2800" dirty="0" smtClean="0">
                <a:solidFill>
                  <a:srgbClr val="FFFF00"/>
                </a:solidFill>
              </a:rPr>
              <a:t>Elongation:</a:t>
            </a:r>
          </a:p>
          <a:p>
            <a:pPr algn="l"/>
            <a:r>
              <a:rPr lang="en-GB" sz="2800" dirty="0"/>
              <a:t> </a:t>
            </a:r>
            <a:r>
              <a:rPr lang="en-GB" sz="2800" dirty="0" smtClean="0"/>
              <a:t>      </a:t>
            </a:r>
            <a:r>
              <a:rPr lang="en-GB" sz="2800" dirty="0" smtClean="0">
                <a:solidFill>
                  <a:srgbClr val="52FCFC"/>
                </a:solidFill>
              </a:rPr>
              <a:t>adding of </a:t>
            </a:r>
            <a:r>
              <a:rPr lang="en-GB" sz="2800" dirty="0" err="1" smtClean="0">
                <a:solidFill>
                  <a:srgbClr val="52FCFC"/>
                </a:solidFill>
              </a:rPr>
              <a:t>dNTPs</a:t>
            </a:r>
            <a:r>
              <a:rPr lang="en-GB" sz="2800" dirty="0" smtClean="0">
                <a:solidFill>
                  <a:srgbClr val="52FCFC"/>
                </a:solidFill>
              </a:rPr>
              <a:t>. </a:t>
            </a:r>
            <a:endParaRPr lang="en-GB" sz="2800" dirty="0">
              <a:solidFill>
                <a:srgbClr val="52FCFC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6560" y="858012"/>
            <a:ext cx="4907772" cy="5030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407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5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440"/>
            <a:ext cx="12262104" cy="6766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07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5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112" y="868680"/>
            <a:ext cx="10415016" cy="5404104"/>
          </a:xfrm>
        </p:spPr>
        <p:txBody>
          <a:bodyPr/>
          <a:lstStyle/>
          <a:p>
            <a:pPr algn="l"/>
            <a:r>
              <a:rPr lang="en-GB" sz="3200" dirty="0" smtClean="0">
                <a:solidFill>
                  <a:srgbClr val="FFFF00"/>
                </a:solidFill>
              </a:rPr>
              <a:t>Analysis of PCR products: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52FCFC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52FCFC"/>
                </a:solidFill>
              </a:rPr>
              <a:t>Gel electrophoresis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52FCFC"/>
                </a:solidFill>
              </a:rPr>
              <a:t>Southern </a:t>
            </a:r>
            <a:r>
              <a:rPr lang="en-GB" sz="2800" dirty="0" err="1" smtClean="0">
                <a:solidFill>
                  <a:srgbClr val="52FCFC"/>
                </a:solidFill>
              </a:rPr>
              <a:t>hyperdization</a:t>
            </a:r>
            <a:endParaRPr lang="en-GB" sz="2800" dirty="0" smtClean="0">
              <a:solidFill>
                <a:srgbClr val="52FCFC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52FCFC"/>
                </a:solidFill>
              </a:rPr>
              <a:t>Restriction digestion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52FCFC"/>
                </a:solidFill>
              </a:rPr>
              <a:t>Denaturing gradient gel electrophoresis </a:t>
            </a:r>
          </a:p>
          <a:p>
            <a:pPr algn="l"/>
            <a:r>
              <a:rPr lang="en-GB" sz="2800" dirty="0">
                <a:solidFill>
                  <a:srgbClr val="52FCFC"/>
                </a:solidFill>
              </a:rPr>
              <a:t> </a:t>
            </a:r>
            <a:r>
              <a:rPr lang="en-GB" sz="2800" dirty="0" smtClean="0">
                <a:solidFill>
                  <a:srgbClr val="52FCFC"/>
                </a:solidFill>
              </a:rPr>
              <a:t>     DGGE: </a:t>
            </a:r>
            <a:r>
              <a:rPr lang="en-GB" sz="2800" dirty="0" smtClean="0">
                <a:solidFill>
                  <a:srgbClr val="FD518A"/>
                </a:solidFill>
              </a:rPr>
              <a:t>detect 95% of mutations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52FCFC"/>
                </a:solidFill>
              </a:rPr>
              <a:t>Florescent PCR </a:t>
            </a:r>
          </a:p>
          <a:p>
            <a:pPr algn="l"/>
            <a:endParaRPr lang="en-GB" dirty="0" smtClean="0"/>
          </a:p>
          <a:p>
            <a:pPr algn="l"/>
            <a:endParaRPr lang="en-GB" dirty="0" smtClean="0"/>
          </a:p>
          <a:p>
            <a:pPr algn="l"/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8560" y="1936242"/>
            <a:ext cx="4230624" cy="3268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10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5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5488" y="475488"/>
            <a:ext cx="11109960" cy="5705856"/>
          </a:xfrm>
        </p:spPr>
        <p:txBody>
          <a:bodyPr/>
          <a:lstStyle/>
          <a:p>
            <a:pPr algn="l"/>
            <a:r>
              <a:rPr lang="en-GB" sz="3200" dirty="0" smtClean="0">
                <a:solidFill>
                  <a:srgbClr val="FFFF00"/>
                </a:solidFill>
              </a:rPr>
              <a:t>Analysis of PCR products:</a:t>
            </a:r>
          </a:p>
          <a:p>
            <a:pPr algn="l"/>
            <a:r>
              <a:rPr lang="en-GB" sz="2800" dirty="0" smtClean="0">
                <a:solidFill>
                  <a:srgbClr val="FFC000"/>
                </a:solidFill>
              </a:rPr>
              <a:t>Florescent PCR:</a:t>
            </a:r>
          </a:p>
          <a:p>
            <a:pPr algn="l"/>
            <a:endParaRPr lang="en-GB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52FCFC"/>
                </a:solidFill>
              </a:rPr>
              <a:t>Primers labelled with florescent molecule</a:t>
            </a:r>
          </a:p>
          <a:p>
            <a:pPr algn="l"/>
            <a:r>
              <a:rPr lang="en-GB" sz="2800" dirty="0">
                <a:solidFill>
                  <a:srgbClr val="52FCFC"/>
                </a:solidFill>
              </a:rPr>
              <a:t> </a:t>
            </a:r>
            <a:r>
              <a:rPr lang="en-GB" sz="2800" dirty="0" smtClean="0">
                <a:solidFill>
                  <a:srgbClr val="52FCFC"/>
                </a:solidFill>
              </a:rPr>
              <a:t>    at 5’end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52FCFC"/>
                </a:solidFill>
              </a:rPr>
              <a:t>Products detected by laser  analysis system:</a:t>
            </a:r>
          </a:p>
          <a:p>
            <a:pPr algn="l"/>
            <a:r>
              <a:rPr lang="en-GB" dirty="0"/>
              <a:t> </a:t>
            </a:r>
            <a:r>
              <a:rPr lang="en-GB" dirty="0" smtClean="0"/>
              <a:t>       </a:t>
            </a:r>
            <a:r>
              <a:rPr lang="en-GB" b="1" dirty="0" smtClean="0">
                <a:solidFill>
                  <a:srgbClr val="FD518A"/>
                </a:solidFill>
              </a:rPr>
              <a:t>-</a:t>
            </a:r>
            <a:r>
              <a:rPr lang="en-GB" dirty="0" smtClean="0"/>
              <a:t>  </a:t>
            </a:r>
            <a:r>
              <a:rPr lang="en-GB" dirty="0" smtClean="0">
                <a:solidFill>
                  <a:srgbClr val="52FCFC"/>
                </a:solidFill>
              </a:rPr>
              <a:t>exact sizing of PCR products</a:t>
            </a:r>
          </a:p>
          <a:p>
            <a:pPr algn="l"/>
            <a:r>
              <a:rPr lang="en-GB" dirty="0">
                <a:solidFill>
                  <a:srgbClr val="52FCFC"/>
                </a:solidFill>
              </a:rPr>
              <a:t> </a:t>
            </a:r>
            <a:r>
              <a:rPr lang="en-GB" dirty="0" smtClean="0">
                <a:solidFill>
                  <a:srgbClr val="52FCFC"/>
                </a:solidFill>
              </a:rPr>
              <a:t>       </a:t>
            </a:r>
            <a:r>
              <a:rPr lang="en-GB" b="1" dirty="0" smtClean="0">
                <a:solidFill>
                  <a:srgbClr val="FD518A"/>
                </a:solidFill>
              </a:rPr>
              <a:t>- </a:t>
            </a:r>
            <a:r>
              <a:rPr lang="en-GB" dirty="0" smtClean="0">
                <a:solidFill>
                  <a:srgbClr val="52FCFC"/>
                </a:solidFill>
              </a:rPr>
              <a:t> can use more than one colour of florescent </a:t>
            </a:r>
          </a:p>
          <a:p>
            <a:pPr algn="l"/>
            <a:r>
              <a:rPr lang="en-GB" dirty="0" smtClean="0"/>
              <a:t>        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8936" y="523303"/>
            <a:ext cx="4553712" cy="48533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25612" y="5535013"/>
            <a:ext cx="288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smtClean="0">
                <a:solidFill>
                  <a:srgbClr val="FFFF00"/>
                </a:solidFill>
              </a:rPr>
              <a:t>ABI 310 Prism </a:t>
            </a:r>
            <a:endParaRPr lang="en-GB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85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5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7968" y="959422"/>
            <a:ext cx="9144000" cy="1655762"/>
          </a:xfrm>
        </p:spPr>
        <p:txBody>
          <a:bodyPr>
            <a:normAutofit/>
          </a:bodyPr>
          <a:lstStyle/>
          <a:p>
            <a:pPr algn="l"/>
            <a:r>
              <a:rPr lang="en-GB" sz="2800" dirty="0" smtClean="0">
                <a:solidFill>
                  <a:srgbClr val="FFFF00"/>
                </a:solidFill>
              </a:rPr>
              <a:t>Problems affecting PCR:</a:t>
            </a:r>
            <a:endParaRPr lang="en-GB" sz="2800" dirty="0">
              <a:solidFill>
                <a:srgbClr val="FFFF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6470674"/>
              </p:ext>
            </p:extLst>
          </p:nvPr>
        </p:nvGraphicFramePr>
        <p:xfrm>
          <a:off x="1517904" y="2390986"/>
          <a:ext cx="9153144" cy="29856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6572"/>
                <a:gridCol w="4576572"/>
              </a:tblGrid>
              <a:tr h="738726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chemeClr val="bg1"/>
                          </a:solidFill>
                        </a:rPr>
                        <a:t>Problem</a:t>
                      </a:r>
                      <a:endParaRPr lang="en-GB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Possible reasons</a:t>
                      </a:r>
                      <a:endParaRPr lang="en-GB" sz="2000" dirty="0"/>
                    </a:p>
                  </a:txBody>
                  <a:tcPr/>
                </a:tc>
              </a:tr>
              <a:tr h="748987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rgbClr val="FD518A"/>
                          </a:solidFill>
                        </a:rPr>
                        <a:t>No product</a:t>
                      </a:r>
                      <a:endParaRPr lang="en-GB" sz="2000" dirty="0">
                        <a:solidFill>
                          <a:srgbClr val="FD518A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chemeClr val="accent6"/>
                          </a:solidFill>
                        </a:rPr>
                        <a:t>Primer annealing?</a:t>
                      </a:r>
                      <a:endParaRPr lang="en-GB" sz="20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  <a:tr h="748987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rgbClr val="FD518A"/>
                          </a:solidFill>
                        </a:rPr>
                        <a:t>Product of incorrect size</a:t>
                      </a:r>
                      <a:endParaRPr lang="en-GB" sz="2000" dirty="0">
                        <a:solidFill>
                          <a:srgbClr val="FD518A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chemeClr val="accent6"/>
                          </a:solidFill>
                        </a:rPr>
                        <a:t>Primer annealing else where in the genome?</a:t>
                      </a:r>
                      <a:endParaRPr lang="en-GB" sz="20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  <a:tr h="748987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rgbClr val="FD518A"/>
                          </a:solidFill>
                        </a:rPr>
                        <a:t>Several products formed</a:t>
                      </a:r>
                      <a:endParaRPr lang="en-GB" sz="2000" dirty="0">
                        <a:solidFill>
                          <a:srgbClr val="FD518A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chemeClr val="accent6"/>
                          </a:solidFill>
                        </a:rPr>
                        <a:t>Contamination?</a:t>
                      </a:r>
                    </a:p>
                    <a:p>
                      <a:r>
                        <a:rPr lang="en-GB" sz="2000" dirty="0" smtClean="0">
                          <a:solidFill>
                            <a:schemeClr val="accent6"/>
                          </a:solidFill>
                        </a:rPr>
                        <a:t>Several annealing sites? </a:t>
                      </a:r>
                      <a:endParaRPr lang="en-GB" sz="20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139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5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2104" y="786384"/>
            <a:ext cx="10524744" cy="5577840"/>
          </a:xfrm>
        </p:spPr>
        <p:txBody>
          <a:bodyPr/>
          <a:lstStyle/>
          <a:p>
            <a:pPr algn="l"/>
            <a:r>
              <a:rPr lang="en-GB" sz="3200" dirty="0" smtClean="0">
                <a:solidFill>
                  <a:srgbClr val="FFFF00"/>
                </a:solidFill>
              </a:rPr>
              <a:t>PCR </a:t>
            </a:r>
            <a:r>
              <a:rPr lang="en-GB" sz="3200" dirty="0" err="1" smtClean="0">
                <a:solidFill>
                  <a:srgbClr val="FFFF00"/>
                </a:solidFill>
              </a:rPr>
              <a:t>rxn</a:t>
            </a:r>
            <a:r>
              <a:rPr lang="en-GB" sz="3200" dirty="0" smtClean="0">
                <a:solidFill>
                  <a:srgbClr val="FFFF00"/>
                </a:solidFill>
              </a:rPr>
              <a:t> inhibitors:</a:t>
            </a:r>
          </a:p>
          <a:p>
            <a:pPr algn="l"/>
            <a:endParaRPr lang="en-GB" dirty="0"/>
          </a:p>
          <a:p>
            <a:pPr algn="l"/>
            <a:r>
              <a:rPr lang="en-GB" sz="2800" dirty="0" smtClean="0">
                <a:solidFill>
                  <a:srgbClr val="52FCFC"/>
                </a:solidFill>
              </a:rPr>
              <a:t>Proteinase K ---- digest polymerase</a:t>
            </a:r>
          </a:p>
          <a:p>
            <a:pPr algn="l"/>
            <a:r>
              <a:rPr lang="en-GB" sz="2800" dirty="0" smtClean="0">
                <a:solidFill>
                  <a:srgbClr val="52FCFC"/>
                </a:solidFill>
              </a:rPr>
              <a:t>Phenol --------- denature the </a:t>
            </a:r>
            <a:r>
              <a:rPr lang="en-GB" sz="2800" dirty="0" smtClean="0">
                <a:solidFill>
                  <a:srgbClr val="52FCFC"/>
                </a:solidFill>
              </a:rPr>
              <a:t>polymerase</a:t>
            </a:r>
            <a:endParaRPr lang="en-GB" sz="2800" dirty="0" smtClean="0">
              <a:solidFill>
                <a:srgbClr val="52FCF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68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5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3544" y="877824"/>
            <a:ext cx="10259568" cy="5239512"/>
          </a:xfrm>
        </p:spPr>
        <p:txBody>
          <a:bodyPr/>
          <a:lstStyle/>
          <a:p>
            <a:pPr algn="l"/>
            <a:r>
              <a:rPr lang="en-GB" sz="3200" dirty="0" smtClean="0">
                <a:solidFill>
                  <a:srgbClr val="FFFF00"/>
                </a:solidFill>
              </a:rPr>
              <a:t>Advantages of PCR: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>
              <a:solidFill>
                <a:srgbClr val="52FCFC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52FCFC"/>
                </a:solidFill>
              </a:rPr>
              <a:t>Uses less patient DNA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52FCFC"/>
                </a:solidFill>
              </a:rPr>
              <a:t>Quick results (3hrs)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52FCFC"/>
                </a:solidFill>
              </a:rPr>
              <a:t>Usually no radioactive materials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52FCFC"/>
                </a:solidFill>
              </a:rPr>
              <a:t>Precise in determining sizes of alleles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52FCFC"/>
                </a:solidFill>
              </a:rPr>
              <a:t>Detect point mutation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52FCFC"/>
                </a:solidFill>
              </a:rPr>
              <a:t>Less expensive </a:t>
            </a:r>
            <a:endParaRPr lang="en-GB" sz="2800" dirty="0">
              <a:solidFill>
                <a:srgbClr val="52FCF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2449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5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112" y="731520"/>
            <a:ext cx="10643616" cy="5285232"/>
          </a:xfrm>
        </p:spPr>
        <p:txBody>
          <a:bodyPr/>
          <a:lstStyle/>
          <a:p>
            <a:pPr algn="l"/>
            <a:r>
              <a:rPr lang="en-GB" sz="3200" dirty="0" smtClean="0">
                <a:solidFill>
                  <a:srgbClr val="FFFF00"/>
                </a:solidFill>
              </a:rPr>
              <a:t>Limitations of PCR:</a:t>
            </a:r>
          </a:p>
          <a:p>
            <a:pPr algn="l"/>
            <a:endParaRPr lang="en-GB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52FCFC"/>
                </a:solidFill>
              </a:rPr>
              <a:t>Target DNA sequence must be known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52FCFC"/>
                </a:solidFill>
              </a:rPr>
              <a:t>Errors of </a:t>
            </a:r>
            <a:r>
              <a:rPr lang="en-GB" sz="2800" dirty="0" err="1" smtClean="0">
                <a:solidFill>
                  <a:srgbClr val="52FCFC"/>
                </a:solidFill>
              </a:rPr>
              <a:t>Taq</a:t>
            </a:r>
            <a:r>
              <a:rPr lang="en-GB" sz="2800" dirty="0" smtClean="0">
                <a:solidFill>
                  <a:srgbClr val="52FCFC"/>
                </a:solidFill>
              </a:rPr>
              <a:t>-polymerase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52FCFC"/>
                </a:solidFill>
              </a:rPr>
              <a:t>Size limitation (CG triplet repeats)</a:t>
            </a:r>
          </a:p>
          <a:p>
            <a:pPr algn="l"/>
            <a:endParaRPr lang="en-GB" dirty="0" smtClean="0"/>
          </a:p>
          <a:p>
            <a:pPr algn="l"/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591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206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idx="1"/>
          </p:nvPr>
        </p:nvSpPr>
        <p:spPr>
          <a:xfrm>
            <a:off x="774700" y="947738"/>
            <a:ext cx="10515600" cy="4351337"/>
          </a:xfrm>
        </p:spPr>
        <p:txBody>
          <a:bodyPr/>
          <a:lstStyle/>
          <a:p>
            <a:pPr marL="0" indent="0">
              <a:buNone/>
            </a:pPr>
            <a:r>
              <a:rPr lang="en-GB" sz="3200" dirty="0">
                <a:solidFill>
                  <a:srgbClr val="52FCFC"/>
                </a:solidFill>
              </a:rPr>
              <a:t>Multiple copies of specific DNA </a:t>
            </a:r>
            <a:r>
              <a:rPr lang="en-GB" sz="3200" dirty="0" smtClean="0">
                <a:solidFill>
                  <a:srgbClr val="52FCFC"/>
                </a:solidFill>
              </a:rPr>
              <a:t>sequences;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 </a:t>
            </a:r>
            <a:r>
              <a:rPr lang="en-GB" sz="3200" dirty="0">
                <a:solidFill>
                  <a:srgbClr val="FFFF00"/>
                </a:solidFill>
              </a:rPr>
              <a:t>‘Molecular Photocopying’ </a:t>
            </a:r>
          </a:p>
          <a:p>
            <a:pPr marL="0" indent="0">
              <a:buNone/>
            </a:pP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1900047" y="3012440"/>
            <a:ext cx="8446771" cy="2844800"/>
            <a:chOff x="0" y="0"/>
            <a:chExt cx="8447024" cy="2844800"/>
          </a:xfrm>
        </p:grpSpPr>
        <p:pic>
          <p:nvPicPr>
            <p:cNvPr id="6" name="Picture 5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3838575" cy="2844800"/>
            </a:xfrm>
            <a:prstGeom prst="rect">
              <a:avLst/>
            </a:prstGeom>
          </p:spPr>
        </p:pic>
        <p:pic>
          <p:nvPicPr>
            <p:cNvPr id="7" name="Picture 6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0" y="38"/>
              <a:ext cx="1153351" cy="1034885"/>
            </a:xfrm>
            <a:prstGeom prst="rect">
              <a:avLst/>
            </a:prstGeom>
          </p:spPr>
        </p:pic>
        <p:pic>
          <p:nvPicPr>
            <p:cNvPr id="8" name="Picture 7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4486275" y="22225"/>
              <a:ext cx="3960749" cy="28225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4625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5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1208" y="731520"/>
            <a:ext cx="10634472" cy="5504688"/>
          </a:xfrm>
        </p:spPr>
        <p:txBody>
          <a:bodyPr/>
          <a:lstStyle/>
          <a:p>
            <a:pPr algn="l"/>
            <a:r>
              <a:rPr lang="en-GB" sz="2800" dirty="0" smtClean="0">
                <a:solidFill>
                  <a:srgbClr val="FFFF00"/>
                </a:solidFill>
              </a:rPr>
              <a:t>PCR based technologies: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GB" sz="2800" dirty="0" smtClean="0">
                <a:solidFill>
                  <a:srgbClr val="FFC000"/>
                </a:solidFill>
              </a:rPr>
              <a:t>Multiplex PCR: 1988</a:t>
            </a:r>
          </a:p>
          <a:p>
            <a:pPr algn="l"/>
            <a:endParaRPr lang="en-GB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52FCFC"/>
                </a:solidFill>
              </a:rPr>
              <a:t>Single template or multiple template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52FCFC"/>
                </a:solidFill>
              </a:rPr>
              <a:t>Different </a:t>
            </a:r>
            <a:r>
              <a:rPr lang="en-GB" dirty="0" err="1" smtClean="0">
                <a:solidFill>
                  <a:srgbClr val="52FCFC"/>
                </a:solidFill>
              </a:rPr>
              <a:t>Pb</a:t>
            </a:r>
            <a:r>
              <a:rPr lang="en-GB" dirty="0" smtClean="0">
                <a:solidFill>
                  <a:srgbClr val="52FCFC"/>
                </a:solidFill>
              </a:rPr>
              <a:t> length, </a:t>
            </a:r>
            <a:r>
              <a:rPr lang="en-GB" dirty="0">
                <a:solidFill>
                  <a:srgbClr val="52FCFC"/>
                </a:solidFill>
              </a:rPr>
              <a:t>to form distinct </a:t>
            </a:r>
            <a:r>
              <a:rPr lang="en-GB" dirty="0" smtClean="0">
                <a:solidFill>
                  <a:srgbClr val="52FCFC"/>
                </a:solidFill>
              </a:rPr>
              <a:t>bands.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52FCFC"/>
                </a:solidFill>
              </a:rPr>
              <a:t>Target </a:t>
            </a:r>
            <a:r>
              <a:rPr lang="en-GB" dirty="0" err="1" smtClean="0">
                <a:solidFill>
                  <a:srgbClr val="52FCFC"/>
                </a:solidFill>
              </a:rPr>
              <a:t>seq</a:t>
            </a:r>
            <a:r>
              <a:rPr lang="en-GB" dirty="0" smtClean="0">
                <a:solidFill>
                  <a:srgbClr val="52FCFC"/>
                </a:solidFill>
              </a:rPr>
              <a:t> different enough.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Save time, effort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C00000"/>
                </a:solidFill>
              </a:rPr>
              <a:t>Cross </a:t>
            </a:r>
            <a:r>
              <a:rPr lang="en-GB" dirty="0" err="1" smtClean="0">
                <a:solidFill>
                  <a:srgbClr val="C00000"/>
                </a:solidFill>
              </a:rPr>
              <a:t>hyperdization</a:t>
            </a:r>
            <a:r>
              <a:rPr lang="en-GB" dirty="0" smtClean="0">
                <a:solidFill>
                  <a:srgbClr val="C00000"/>
                </a:solidFill>
              </a:rPr>
              <a:t> or miss-priming </a:t>
            </a:r>
          </a:p>
          <a:p>
            <a:pPr algn="l"/>
            <a:endParaRPr lang="en-GB" dirty="0" smtClean="0"/>
          </a:p>
          <a:p>
            <a:pPr algn="l"/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32" y="816864"/>
            <a:ext cx="4572000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5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2648" y="868680"/>
            <a:ext cx="10506456" cy="5477256"/>
          </a:xfrm>
        </p:spPr>
        <p:txBody>
          <a:bodyPr/>
          <a:lstStyle/>
          <a:p>
            <a:pPr algn="l"/>
            <a:r>
              <a:rPr lang="en-GB" sz="2800" dirty="0" smtClean="0">
                <a:solidFill>
                  <a:srgbClr val="FFFF00"/>
                </a:solidFill>
              </a:rPr>
              <a:t>2. QF-PCR; </a:t>
            </a:r>
          </a:p>
          <a:p>
            <a:pPr algn="l"/>
            <a:r>
              <a:rPr lang="en-GB" sz="2800" dirty="0" smtClean="0">
                <a:solidFill>
                  <a:srgbClr val="FFC000"/>
                </a:solidFill>
              </a:rPr>
              <a:t>Quantitative florescent PCR</a:t>
            </a:r>
          </a:p>
          <a:p>
            <a:pPr algn="l"/>
            <a:endParaRPr lang="en-GB" sz="2800" dirty="0">
              <a:solidFill>
                <a:srgbClr val="FFFF00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52FCFC"/>
                </a:solidFill>
              </a:rPr>
              <a:t>Primers tagged with florescent label;</a:t>
            </a:r>
          </a:p>
          <a:p>
            <a:pPr algn="l"/>
            <a:r>
              <a:rPr lang="en-GB" sz="2800" dirty="0" smtClean="0">
                <a:solidFill>
                  <a:srgbClr val="52FCFC"/>
                </a:solidFill>
              </a:rPr>
              <a:t>           Different colour &amp; size (polymorphic markers).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52FCFC"/>
                </a:solidFill>
              </a:rPr>
              <a:t>Used to know:</a:t>
            </a:r>
          </a:p>
          <a:p>
            <a:pPr algn="l"/>
            <a:r>
              <a:rPr lang="en-GB" sz="2800" dirty="0" smtClean="0">
                <a:solidFill>
                  <a:srgbClr val="52FCFC"/>
                </a:solidFill>
              </a:rPr>
              <a:t>      -If the </a:t>
            </a:r>
            <a:r>
              <a:rPr lang="en-GB" sz="2800" dirty="0" err="1" smtClean="0">
                <a:solidFill>
                  <a:srgbClr val="52FCFC"/>
                </a:solidFill>
              </a:rPr>
              <a:t>seq</a:t>
            </a:r>
            <a:r>
              <a:rPr lang="en-GB" sz="2800" dirty="0" smtClean="0">
                <a:solidFill>
                  <a:srgbClr val="52FCFC"/>
                </a:solidFill>
              </a:rPr>
              <a:t> is present or not</a:t>
            </a:r>
          </a:p>
          <a:p>
            <a:pPr algn="l"/>
            <a:r>
              <a:rPr lang="en-GB" sz="2800" dirty="0" smtClean="0">
                <a:solidFill>
                  <a:srgbClr val="52FCFC"/>
                </a:solidFill>
              </a:rPr>
              <a:t>      -No of copies in the sample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52FCFC"/>
                </a:solidFill>
              </a:rPr>
              <a:t>Analysed by; </a:t>
            </a:r>
            <a:r>
              <a:rPr lang="en-GB" sz="2800" dirty="0" smtClean="0">
                <a:solidFill>
                  <a:srgbClr val="FD518A"/>
                </a:solidFill>
              </a:rPr>
              <a:t>automated genetic analyser. </a:t>
            </a:r>
            <a:endParaRPr lang="en-GB" sz="2800" dirty="0">
              <a:solidFill>
                <a:srgbClr val="FD518A"/>
              </a:solidFill>
            </a:endParaRPr>
          </a:p>
          <a:p>
            <a:pPr algn="l"/>
            <a:endParaRPr lang="en-GB" dirty="0" smtClean="0"/>
          </a:p>
          <a:p>
            <a:pPr algn="l"/>
            <a:endParaRPr lang="en-GB" dirty="0"/>
          </a:p>
          <a:p>
            <a:pPr algn="l"/>
            <a:endParaRPr lang="en-GB" dirty="0" smtClean="0"/>
          </a:p>
          <a:p>
            <a:pPr algn="l"/>
            <a:endParaRPr lang="en-GB" dirty="0"/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656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5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1832" y="630936"/>
            <a:ext cx="10012680" cy="5660136"/>
          </a:xfrm>
        </p:spPr>
        <p:txBody>
          <a:bodyPr/>
          <a:lstStyle/>
          <a:p>
            <a:pPr algn="l"/>
            <a:r>
              <a:rPr lang="en-GB" sz="3200" dirty="0" smtClean="0">
                <a:solidFill>
                  <a:srgbClr val="FFFF00"/>
                </a:solidFill>
              </a:rPr>
              <a:t>QF PCR for prenatal diagnosis:</a:t>
            </a:r>
          </a:p>
          <a:p>
            <a:pPr algn="l"/>
            <a:endParaRPr lang="en-GB" dirty="0" smtClean="0">
              <a:solidFill>
                <a:srgbClr val="FFFF00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52FCFC"/>
                </a:solidFill>
              </a:rPr>
              <a:t>Detect aneuploidy </a:t>
            </a:r>
            <a:r>
              <a:rPr lang="en-GB" sz="2800" dirty="0" smtClean="0">
                <a:solidFill>
                  <a:srgbClr val="FD518A"/>
                </a:solidFill>
              </a:rPr>
              <a:t>13, 18, 21 </a:t>
            </a:r>
            <a:r>
              <a:rPr lang="en-GB" sz="2800" dirty="0" smtClean="0">
                <a:solidFill>
                  <a:srgbClr val="52FCFC"/>
                </a:solidFill>
              </a:rPr>
              <a:t>&amp; recently </a:t>
            </a:r>
            <a:r>
              <a:rPr lang="en-GB" sz="2800" dirty="0" smtClean="0">
                <a:solidFill>
                  <a:srgbClr val="FD518A"/>
                </a:solidFill>
              </a:rPr>
              <a:t>X </a:t>
            </a:r>
            <a:r>
              <a:rPr lang="en-GB" sz="2800" dirty="0" err="1" smtClean="0">
                <a:solidFill>
                  <a:srgbClr val="52FCFC"/>
                </a:solidFill>
              </a:rPr>
              <a:t>chr.</a:t>
            </a:r>
            <a:r>
              <a:rPr lang="en-GB" sz="2800" dirty="0" smtClean="0">
                <a:solidFill>
                  <a:srgbClr val="52FCFC"/>
                </a:solidFill>
              </a:rPr>
              <a:t>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52FCFC"/>
                </a:solidFill>
              </a:rPr>
              <a:t>CVS or </a:t>
            </a:r>
            <a:r>
              <a:rPr lang="en-GB" sz="2800" dirty="0" err="1" smtClean="0">
                <a:solidFill>
                  <a:srgbClr val="52FCFC"/>
                </a:solidFill>
              </a:rPr>
              <a:t>amnio</a:t>
            </a:r>
            <a:endParaRPr lang="en-GB" sz="2800" dirty="0" smtClean="0">
              <a:solidFill>
                <a:srgbClr val="52FCFC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52FCFC"/>
                </a:solidFill>
              </a:rPr>
              <a:t>results in less than 2 days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52FCFC"/>
                </a:solidFill>
              </a:rPr>
              <a:t>Looking for ratio </a:t>
            </a:r>
            <a:r>
              <a:rPr lang="en-GB" sz="2800" dirty="0" smtClean="0">
                <a:solidFill>
                  <a:srgbClr val="FD518A"/>
                </a:solidFill>
              </a:rPr>
              <a:t>1:1 or 2:0 </a:t>
            </a:r>
            <a:r>
              <a:rPr lang="en-GB" sz="2800" dirty="0" smtClean="0">
                <a:solidFill>
                  <a:srgbClr val="92D050"/>
                </a:solidFill>
              </a:rPr>
              <a:t>(normal)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52FCFC"/>
                </a:solidFill>
              </a:rPr>
              <a:t>Or </a:t>
            </a:r>
            <a:r>
              <a:rPr lang="en-GB" sz="2800" dirty="0" smtClean="0">
                <a:solidFill>
                  <a:srgbClr val="FD518A"/>
                </a:solidFill>
              </a:rPr>
              <a:t>1:1:1, 2:1 or 3:0 </a:t>
            </a:r>
            <a:r>
              <a:rPr lang="en-GB" sz="2800" dirty="0" smtClean="0">
                <a:solidFill>
                  <a:srgbClr val="C00000"/>
                </a:solidFill>
              </a:rPr>
              <a:t>(trisomy). </a:t>
            </a:r>
            <a:endParaRPr lang="en-GB" sz="2800" dirty="0">
              <a:solidFill>
                <a:srgbClr val="C00000"/>
              </a:solidFill>
            </a:endParaRPr>
          </a:p>
          <a:p>
            <a:pPr algn="l"/>
            <a:endParaRPr lang="en-GB" sz="2800" dirty="0" smtClean="0">
              <a:solidFill>
                <a:srgbClr val="52FCFC"/>
              </a:solidFill>
            </a:endParaRPr>
          </a:p>
          <a:p>
            <a:pPr algn="l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33818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5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920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15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5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232" y="557784"/>
            <a:ext cx="10853928" cy="5769864"/>
          </a:xfrm>
        </p:spPr>
        <p:txBody>
          <a:bodyPr/>
          <a:lstStyle/>
          <a:p>
            <a:pPr algn="l"/>
            <a:r>
              <a:rPr lang="en-GB" sz="3200" dirty="0" smtClean="0">
                <a:solidFill>
                  <a:srgbClr val="FFFF00"/>
                </a:solidFill>
              </a:rPr>
              <a:t>3.q-PCR; real time PCR:</a:t>
            </a:r>
          </a:p>
          <a:p>
            <a:pPr algn="l"/>
            <a:endParaRPr lang="en-GB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52FCFC"/>
                </a:solidFill>
              </a:rPr>
              <a:t>1996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52FCFC"/>
                </a:solidFill>
              </a:rPr>
              <a:t>amplified DNA is detected as the reaction progresses </a:t>
            </a:r>
            <a:r>
              <a:rPr lang="en-GB" sz="2800" dirty="0" smtClean="0">
                <a:solidFill>
                  <a:srgbClr val="FD518A"/>
                </a:solidFill>
              </a:rPr>
              <a:t>‘real-time’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FFC000"/>
                </a:solidFill>
              </a:rPr>
              <a:t>Uses: </a:t>
            </a:r>
            <a:r>
              <a:rPr lang="en-GB" sz="2800" dirty="0" smtClean="0">
                <a:solidFill>
                  <a:srgbClr val="52FCFC"/>
                </a:solidFill>
              </a:rPr>
              <a:t>genotyping, mutation detection, gene expression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FFC000"/>
                </a:solidFill>
              </a:rPr>
              <a:t>Instrumentation:</a:t>
            </a:r>
          </a:p>
          <a:p>
            <a:pPr algn="l"/>
            <a:r>
              <a:rPr lang="en-GB" sz="2800" dirty="0" smtClean="0">
                <a:solidFill>
                  <a:srgbClr val="52FCFC"/>
                </a:solidFill>
              </a:rPr>
              <a:t>            </a:t>
            </a:r>
            <a:r>
              <a:rPr lang="en-GB" sz="2800" dirty="0" smtClean="0">
                <a:solidFill>
                  <a:srgbClr val="FD518A"/>
                </a:solidFill>
              </a:rPr>
              <a:t>-ABI </a:t>
            </a:r>
            <a:r>
              <a:rPr lang="en-GB" sz="2800" dirty="0" err="1" smtClean="0">
                <a:solidFill>
                  <a:srgbClr val="FD518A"/>
                </a:solidFill>
              </a:rPr>
              <a:t>TaqMan</a:t>
            </a:r>
            <a:r>
              <a:rPr lang="en-GB" sz="2800" dirty="0" smtClean="0">
                <a:solidFill>
                  <a:srgbClr val="FD518A"/>
                </a:solidFill>
              </a:rPr>
              <a:t>:</a:t>
            </a:r>
          </a:p>
          <a:p>
            <a:pPr algn="l"/>
            <a:r>
              <a:rPr lang="en-GB" sz="2800" dirty="0" smtClean="0">
                <a:solidFill>
                  <a:srgbClr val="52FCFC"/>
                </a:solidFill>
              </a:rPr>
              <a:t>                96-well Block cycler with fluorimeter.</a:t>
            </a:r>
          </a:p>
          <a:p>
            <a:pPr algn="l"/>
            <a:r>
              <a:rPr lang="en-GB" sz="2800" dirty="0">
                <a:solidFill>
                  <a:srgbClr val="52FCFC"/>
                </a:solidFill>
              </a:rPr>
              <a:t> </a:t>
            </a:r>
            <a:r>
              <a:rPr lang="en-GB" sz="2800" dirty="0" smtClean="0">
                <a:solidFill>
                  <a:srgbClr val="52FCFC"/>
                </a:solidFill>
              </a:rPr>
              <a:t>           </a:t>
            </a:r>
            <a:r>
              <a:rPr lang="en-GB" sz="2800" dirty="0" smtClean="0">
                <a:solidFill>
                  <a:srgbClr val="FD518A"/>
                </a:solidFill>
              </a:rPr>
              <a:t>-Roche </a:t>
            </a:r>
            <a:r>
              <a:rPr lang="en-GB" sz="2800" dirty="0" err="1" smtClean="0">
                <a:solidFill>
                  <a:srgbClr val="FD518A"/>
                </a:solidFill>
              </a:rPr>
              <a:t>Lightcycler</a:t>
            </a:r>
            <a:r>
              <a:rPr lang="en-GB" sz="2800" dirty="0" smtClean="0">
                <a:solidFill>
                  <a:srgbClr val="FD518A"/>
                </a:solidFill>
              </a:rPr>
              <a:t>:</a:t>
            </a:r>
          </a:p>
          <a:p>
            <a:pPr algn="l"/>
            <a:r>
              <a:rPr lang="en-GB" sz="2800" dirty="0" smtClean="0">
                <a:solidFill>
                  <a:srgbClr val="52FCFC"/>
                </a:solidFill>
              </a:rPr>
              <a:t>                Glass capillary reaction tubes, 40 cycles in 15-20 min.</a:t>
            </a:r>
          </a:p>
          <a:p>
            <a:pPr algn="l"/>
            <a:endParaRPr lang="en-GB" dirty="0" smtClean="0">
              <a:solidFill>
                <a:srgbClr val="52FCFC"/>
              </a:solidFill>
            </a:endParaRPr>
          </a:p>
          <a:p>
            <a:pPr algn="l"/>
            <a:endParaRPr lang="en-GB" dirty="0">
              <a:solidFill>
                <a:srgbClr val="52FCF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09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5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232" y="557784"/>
            <a:ext cx="10853928" cy="5769864"/>
          </a:xfrm>
        </p:spPr>
        <p:txBody>
          <a:bodyPr/>
          <a:lstStyle/>
          <a:p>
            <a:pPr algn="l"/>
            <a:r>
              <a:rPr lang="en-GB" sz="3200" dirty="0" smtClean="0">
                <a:solidFill>
                  <a:srgbClr val="FFFF00"/>
                </a:solidFill>
              </a:rPr>
              <a:t>3.q-PCR; real time PCR:</a:t>
            </a:r>
          </a:p>
          <a:p>
            <a:pPr algn="l"/>
            <a:endParaRPr lang="en-GB" dirty="0" smtClean="0"/>
          </a:p>
          <a:p>
            <a:pPr algn="l"/>
            <a:endParaRPr lang="en-GB" dirty="0" smtClean="0">
              <a:solidFill>
                <a:srgbClr val="52FCFC"/>
              </a:solidFill>
            </a:endParaRPr>
          </a:p>
          <a:p>
            <a:pPr algn="l"/>
            <a:endParaRPr lang="en-GB" dirty="0">
              <a:solidFill>
                <a:srgbClr val="52FCFC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3668" y="1630680"/>
            <a:ext cx="4800600" cy="3962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2314" y="1630680"/>
            <a:ext cx="4876800" cy="26384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65976" y="4572000"/>
            <a:ext cx="4462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D518A"/>
                </a:solidFill>
              </a:rPr>
              <a:t>**Compare sample by normalising control</a:t>
            </a:r>
            <a:endParaRPr lang="en-GB" sz="2400" dirty="0">
              <a:solidFill>
                <a:srgbClr val="FD51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99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5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0664" y="667512"/>
            <a:ext cx="10762488" cy="5586984"/>
          </a:xfrm>
        </p:spPr>
        <p:txBody>
          <a:bodyPr/>
          <a:lstStyle/>
          <a:p>
            <a:pPr algn="l"/>
            <a:r>
              <a:rPr lang="en-GB" sz="2800" dirty="0" smtClean="0">
                <a:solidFill>
                  <a:srgbClr val="FFFF00"/>
                </a:solidFill>
              </a:rPr>
              <a:t>4- RT-PCR:</a:t>
            </a:r>
          </a:p>
          <a:p>
            <a:pPr algn="l"/>
            <a:r>
              <a:rPr lang="en-GB" sz="2800" dirty="0" smtClean="0">
                <a:solidFill>
                  <a:srgbClr val="FFFF00"/>
                </a:solidFill>
              </a:rPr>
              <a:t>Reverse transcriptase PCR:</a:t>
            </a:r>
          </a:p>
          <a:p>
            <a:pPr algn="l"/>
            <a:endParaRPr lang="en-GB" sz="2800" dirty="0">
              <a:solidFill>
                <a:srgbClr val="52FCFC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52FCFC"/>
                </a:solidFill>
              </a:rPr>
              <a:t>Use mRNA as a template to produce cDNA;</a:t>
            </a:r>
          </a:p>
          <a:p>
            <a:pPr algn="l"/>
            <a:r>
              <a:rPr lang="en-GB" dirty="0" smtClean="0">
                <a:solidFill>
                  <a:srgbClr val="52FCFC"/>
                </a:solidFill>
              </a:rPr>
              <a:t>             </a:t>
            </a:r>
            <a:r>
              <a:rPr lang="en-GB" dirty="0" smtClean="0">
                <a:solidFill>
                  <a:srgbClr val="FD518A"/>
                </a:solidFill>
              </a:rPr>
              <a:t>Reverse transcriptase enzyme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52FCFC"/>
                </a:solidFill>
              </a:rPr>
              <a:t>cDNA is then amplified to screen possible mutations directly.</a:t>
            </a:r>
          </a:p>
          <a:p>
            <a:pPr algn="l"/>
            <a:endParaRPr lang="en-GB" dirty="0" smtClean="0">
              <a:solidFill>
                <a:srgbClr val="52FCFC"/>
              </a:solidFill>
            </a:endParaRPr>
          </a:p>
          <a:p>
            <a:pPr algn="l"/>
            <a:endParaRPr lang="en-GB" dirty="0" smtClean="0"/>
          </a:p>
        </p:txBody>
      </p:sp>
      <p:sp>
        <p:nvSpPr>
          <p:cNvPr id="4" name="Right Arrow 3"/>
          <p:cNvSpPr/>
          <p:nvPr/>
        </p:nvSpPr>
        <p:spPr>
          <a:xfrm>
            <a:off x="2176272" y="4842773"/>
            <a:ext cx="2962656" cy="1280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ight Arrow 4"/>
          <p:cNvSpPr/>
          <p:nvPr/>
        </p:nvSpPr>
        <p:spPr>
          <a:xfrm>
            <a:off x="7891272" y="4842774"/>
            <a:ext cx="1024128" cy="128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2249424" y="5243311"/>
            <a:ext cx="305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Reverse transcriptase enzyme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78441" y="4445116"/>
            <a:ext cx="14510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schemeClr val="accent4"/>
                </a:solidFill>
              </a:rPr>
              <a:t>RNA</a:t>
            </a:r>
            <a:endParaRPr lang="en-US" sz="5400" b="1" dirty="0">
              <a:ln/>
              <a:solidFill>
                <a:schemeClr val="accent4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621265" y="4445116"/>
            <a:ext cx="17876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schemeClr val="accent4"/>
                </a:solidFill>
              </a:rPr>
              <a:t>cDNA</a:t>
            </a:r>
            <a:endParaRPr lang="en-US" sz="54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177623" y="4381108"/>
            <a:ext cx="16818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4"/>
                </a:solidFill>
                <a:effectLst/>
              </a:rPr>
              <a:t>qPCR</a:t>
            </a:r>
            <a:endParaRPr lang="en-US" sz="5400" b="1" cap="none" spc="0" dirty="0">
              <a:ln/>
              <a:solidFill>
                <a:schemeClr val="accent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65218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5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76656" y="676656"/>
            <a:ext cx="89611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FF00"/>
                </a:solidFill>
              </a:rPr>
              <a:t>Uses of RT-PCR:</a:t>
            </a:r>
          </a:p>
          <a:p>
            <a:endParaRPr lang="en-GB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rgbClr val="52FCFC"/>
                </a:solidFill>
              </a:rPr>
              <a:t>Diagnosis of genetic diseases (RNA).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rgbClr val="52FCFC"/>
                </a:solidFill>
              </a:rPr>
              <a:t>Gene expression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rgbClr val="52FCFC"/>
                </a:solidFill>
              </a:rPr>
              <a:t>Insertion of eukaryotic genes into prokaryotes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rgbClr val="52FCFC"/>
                </a:solidFill>
              </a:rPr>
              <a:t>Studying the genomes of viruses composed of RNA;</a:t>
            </a:r>
          </a:p>
          <a:p>
            <a:r>
              <a:rPr lang="en-GB" sz="2400" dirty="0"/>
              <a:t> </a:t>
            </a:r>
          </a:p>
          <a:p>
            <a:r>
              <a:rPr lang="en-GB" sz="2400" dirty="0"/>
              <a:t>                           </a:t>
            </a:r>
            <a:r>
              <a:rPr lang="en-GB" sz="2400" dirty="0">
                <a:solidFill>
                  <a:srgbClr val="FD518A"/>
                </a:solidFill>
              </a:rPr>
              <a:t>Influenza virus A</a:t>
            </a:r>
          </a:p>
          <a:p>
            <a:r>
              <a:rPr lang="en-GB" sz="2400" dirty="0">
                <a:solidFill>
                  <a:srgbClr val="FD518A"/>
                </a:solidFill>
              </a:rPr>
              <a:t>                      </a:t>
            </a:r>
            <a:r>
              <a:rPr lang="en-GB" sz="2400" dirty="0" smtClean="0">
                <a:solidFill>
                  <a:srgbClr val="FD518A"/>
                </a:solidFill>
              </a:rPr>
              <a:t>     </a:t>
            </a:r>
            <a:r>
              <a:rPr lang="en-GB" sz="2400" dirty="0">
                <a:solidFill>
                  <a:srgbClr val="FD518A"/>
                </a:solidFill>
              </a:rPr>
              <a:t>HIV </a:t>
            </a:r>
          </a:p>
        </p:txBody>
      </p:sp>
    </p:spTree>
    <p:extLst>
      <p:ext uri="{BB962C8B-B14F-4D97-AF65-F5344CB8AC3E}">
        <p14:creationId xmlns:p14="http://schemas.microsoft.com/office/powerpoint/2010/main" val="2363774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5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9024" y="1853883"/>
            <a:ext cx="9144000" cy="2387600"/>
          </a:xfrm>
        </p:spPr>
        <p:txBody>
          <a:bodyPr/>
          <a:lstStyle/>
          <a:p>
            <a:r>
              <a:rPr lang="en-GB" dirty="0" smtClean="0"/>
              <a:t>Thank you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Questions?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7593" y="2316163"/>
            <a:ext cx="3246310" cy="2066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83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206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100" y="423890"/>
            <a:ext cx="10515600" cy="1325563"/>
          </a:xfrm>
        </p:spPr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Polymerase Chain Reaction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52FCFC"/>
                </a:solidFill>
              </a:rPr>
              <a:t>1983;</a:t>
            </a:r>
          </a:p>
          <a:p>
            <a:pPr marL="0" lvl="0" indent="0">
              <a:buNone/>
            </a:pPr>
            <a:endParaRPr lang="en-GB" i="1" dirty="0" smtClean="0"/>
          </a:p>
          <a:p>
            <a:pPr marL="0" lvl="0" indent="0">
              <a:buNone/>
            </a:pPr>
            <a:r>
              <a:rPr lang="en-GB" i="1" dirty="0" smtClean="0">
                <a:solidFill>
                  <a:srgbClr val="52FCFC"/>
                </a:solidFill>
              </a:rPr>
              <a:t>In </a:t>
            </a:r>
            <a:r>
              <a:rPr lang="en-GB" i="1" dirty="0">
                <a:solidFill>
                  <a:srgbClr val="52FCFC"/>
                </a:solidFill>
              </a:rPr>
              <a:t>vitro</a:t>
            </a:r>
            <a:r>
              <a:rPr lang="en-GB" dirty="0">
                <a:solidFill>
                  <a:srgbClr val="52FCFC"/>
                </a:solidFill>
              </a:rPr>
              <a:t> enzymatic amplification of specific DNA sequences from </a:t>
            </a:r>
            <a:r>
              <a:rPr lang="en-GB" dirty="0" smtClean="0">
                <a:solidFill>
                  <a:srgbClr val="52FCFC"/>
                </a:solidFill>
              </a:rPr>
              <a:t>the genome (2 regions of known sequence).</a:t>
            </a:r>
          </a:p>
          <a:p>
            <a:pPr marL="0" lvl="0" indent="0">
              <a:buNone/>
            </a:pPr>
            <a:endParaRPr lang="en-GB" dirty="0" smtClean="0"/>
          </a:p>
          <a:p>
            <a:pPr marL="0" lvl="0" indent="0">
              <a:buNone/>
            </a:pPr>
            <a:r>
              <a:rPr lang="en-GB" dirty="0" smtClean="0">
                <a:solidFill>
                  <a:srgbClr val="FD518A"/>
                </a:solidFill>
              </a:rPr>
              <a:t>As many as billion times </a:t>
            </a:r>
            <a:endParaRPr lang="en-GB" dirty="0">
              <a:solidFill>
                <a:srgbClr val="FD518A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>
            <a:off x="4977414" y="4150208"/>
            <a:ext cx="6230620" cy="706120"/>
            <a:chOff x="0" y="0"/>
            <a:chExt cx="6230874" cy="706374"/>
          </a:xfrm>
        </p:grpSpPr>
        <p:sp>
          <p:nvSpPr>
            <p:cNvPr id="10" name="Shape 225"/>
            <p:cNvSpPr/>
            <p:nvPr/>
          </p:nvSpPr>
          <p:spPr>
            <a:xfrm>
              <a:off x="0" y="342900"/>
              <a:ext cx="6230874" cy="0"/>
            </a:xfrm>
            <a:custGeom>
              <a:avLst/>
              <a:gdLst/>
              <a:ahLst/>
              <a:cxnLst/>
              <a:rect l="0" t="0" r="0" b="0"/>
              <a:pathLst>
                <a:path w="6230874">
                  <a:moveTo>
                    <a:pt x="0" y="0"/>
                  </a:moveTo>
                  <a:lnTo>
                    <a:pt x="6230874" y="0"/>
                  </a:lnTo>
                </a:path>
              </a:pathLst>
            </a:custGeom>
            <a:ln w="38100" cap="flat">
              <a:round/>
            </a:ln>
          </p:spPr>
          <p:style>
            <a:lnRef idx="1">
              <a:srgbClr val="CECECE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1" name="Shape 226"/>
            <p:cNvSpPr/>
            <p:nvPr/>
          </p:nvSpPr>
          <p:spPr>
            <a:xfrm>
              <a:off x="0" y="476250"/>
              <a:ext cx="6230874" cy="0"/>
            </a:xfrm>
            <a:custGeom>
              <a:avLst/>
              <a:gdLst/>
              <a:ahLst/>
              <a:cxnLst/>
              <a:rect l="0" t="0" r="0" b="0"/>
              <a:pathLst>
                <a:path w="6230874">
                  <a:moveTo>
                    <a:pt x="0" y="0"/>
                  </a:moveTo>
                  <a:lnTo>
                    <a:pt x="6230874" y="0"/>
                  </a:lnTo>
                </a:path>
              </a:pathLst>
            </a:custGeom>
            <a:ln w="38100" cap="flat">
              <a:round/>
            </a:ln>
          </p:spPr>
          <p:style>
            <a:lnRef idx="1">
              <a:srgbClr val="CECECE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2" name="Shape 227"/>
            <p:cNvSpPr/>
            <p:nvPr/>
          </p:nvSpPr>
          <p:spPr>
            <a:xfrm>
              <a:off x="1201674" y="171450"/>
              <a:ext cx="711200" cy="0"/>
            </a:xfrm>
            <a:custGeom>
              <a:avLst/>
              <a:gdLst/>
              <a:ahLst/>
              <a:cxnLst/>
              <a:rect l="0" t="0" r="0" b="0"/>
              <a:pathLst>
                <a:path w="711200">
                  <a:moveTo>
                    <a:pt x="0" y="0"/>
                  </a:moveTo>
                  <a:lnTo>
                    <a:pt x="711200" y="0"/>
                  </a:lnTo>
                </a:path>
              </a:pathLst>
            </a:custGeom>
            <a:ln w="38100" cap="flat">
              <a:round/>
            </a:ln>
          </p:spPr>
          <p:style>
            <a:lnRef idx="1">
              <a:srgbClr val="FF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3" name="Shape 228"/>
            <p:cNvSpPr/>
            <p:nvPr/>
          </p:nvSpPr>
          <p:spPr>
            <a:xfrm>
              <a:off x="4435475" y="628650"/>
              <a:ext cx="711200" cy="0"/>
            </a:xfrm>
            <a:custGeom>
              <a:avLst/>
              <a:gdLst/>
              <a:ahLst/>
              <a:cxnLst/>
              <a:rect l="0" t="0" r="0" b="0"/>
              <a:pathLst>
                <a:path w="711200">
                  <a:moveTo>
                    <a:pt x="0" y="0"/>
                  </a:moveTo>
                  <a:lnTo>
                    <a:pt x="711200" y="0"/>
                  </a:lnTo>
                </a:path>
              </a:pathLst>
            </a:custGeom>
            <a:ln w="38100" cap="flat">
              <a:round/>
            </a:ln>
          </p:spPr>
          <p:style>
            <a:lnRef idx="1">
              <a:srgbClr val="FF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4" name="Shape 229"/>
            <p:cNvSpPr/>
            <p:nvPr/>
          </p:nvSpPr>
          <p:spPr>
            <a:xfrm>
              <a:off x="1174750" y="592074"/>
              <a:ext cx="3233674" cy="114300"/>
            </a:xfrm>
            <a:custGeom>
              <a:avLst/>
              <a:gdLst/>
              <a:ahLst/>
              <a:cxnLst/>
              <a:rect l="0" t="0" r="0" b="0"/>
              <a:pathLst>
                <a:path w="3233674" h="114300">
                  <a:moveTo>
                    <a:pt x="114300" y="0"/>
                  </a:moveTo>
                  <a:lnTo>
                    <a:pt x="114300" y="38100"/>
                  </a:lnTo>
                  <a:lnTo>
                    <a:pt x="3233674" y="38100"/>
                  </a:lnTo>
                  <a:lnTo>
                    <a:pt x="3233674" y="76200"/>
                  </a:lnTo>
                  <a:lnTo>
                    <a:pt x="114300" y="76200"/>
                  </a:lnTo>
                  <a:lnTo>
                    <a:pt x="114300" y="114300"/>
                  </a:lnTo>
                  <a:lnTo>
                    <a:pt x="0" y="57150"/>
                  </a:lnTo>
                  <a:lnTo>
                    <a:pt x="114300" y="0"/>
                  </a:lnTo>
                  <a:close/>
                </a:path>
              </a:pathLst>
            </a:custGeom>
            <a:ln w="0" cap="flat">
              <a:round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18FFD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5" name="Shape 230"/>
            <p:cNvSpPr/>
            <p:nvPr/>
          </p:nvSpPr>
          <p:spPr>
            <a:xfrm>
              <a:off x="1895475" y="114300"/>
              <a:ext cx="3235198" cy="114300"/>
            </a:xfrm>
            <a:custGeom>
              <a:avLst/>
              <a:gdLst/>
              <a:ahLst/>
              <a:cxnLst/>
              <a:rect l="0" t="0" r="0" b="0"/>
              <a:pathLst>
                <a:path w="3235198" h="114300">
                  <a:moveTo>
                    <a:pt x="3120898" y="0"/>
                  </a:moveTo>
                  <a:lnTo>
                    <a:pt x="3235198" y="57150"/>
                  </a:lnTo>
                  <a:lnTo>
                    <a:pt x="3120898" y="114300"/>
                  </a:lnTo>
                  <a:lnTo>
                    <a:pt x="3120898" y="76200"/>
                  </a:lnTo>
                  <a:lnTo>
                    <a:pt x="0" y="76200"/>
                  </a:lnTo>
                  <a:lnTo>
                    <a:pt x="0" y="38100"/>
                  </a:lnTo>
                  <a:lnTo>
                    <a:pt x="3120898" y="38100"/>
                  </a:lnTo>
                  <a:lnTo>
                    <a:pt x="3120898" y="0"/>
                  </a:lnTo>
                  <a:close/>
                </a:path>
              </a:pathLst>
            </a:custGeom>
            <a:ln w="0" cap="flat">
              <a:round/>
            </a:ln>
          </p:spPr>
          <p:style>
            <a:lnRef idx="0">
              <a:srgbClr val="000000">
                <a:alpha val="0"/>
              </a:srgbClr>
            </a:lnRef>
            <a:fillRef idx="1">
              <a:srgbClr val="618FFD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6" name="Shape 231"/>
            <p:cNvSpPr/>
            <p:nvPr/>
          </p:nvSpPr>
          <p:spPr>
            <a:xfrm>
              <a:off x="1455674" y="0"/>
              <a:ext cx="533400" cy="457200"/>
            </a:xfrm>
            <a:custGeom>
              <a:avLst/>
              <a:gdLst/>
              <a:ahLst/>
              <a:cxnLst/>
              <a:rect l="0" t="0" r="0" b="0"/>
              <a:pathLst>
                <a:path w="533400" h="457200">
                  <a:moveTo>
                    <a:pt x="0" y="228600"/>
                  </a:moveTo>
                  <a:cubicBezTo>
                    <a:pt x="0" y="102362"/>
                    <a:pt x="119380" y="0"/>
                    <a:pt x="266700" y="0"/>
                  </a:cubicBezTo>
                  <a:cubicBezTo>
                    <a:pt x="414020" y="0"/>
                    <a:pt x="533400" y="102362"/>
                    <a:pt x="533400" y="228600"/>
                  </a:cubicBezTo>
                  <a:cubicBezTo>
                    <a:pt x="533400" y="354838"/>
                    <a:pt x="414020" y="457200"/>
                    <a:pt x="266700" y="457200"/>
                  </a:cubicBezTo>
                  <a:cubicBezTo>
                    <a:pt x="119380" y="457200"/>
                    <a:pt x="0" y="354838"/>
                    <a:pt x="0" y="228600"/>
                  </a:cubicBezTo>
                  <a:close/>
                </a:path>
              </a:pathLst>
            </a:custGeom>
            <a:ln w="9525" cap="flat">
              <a:round/>
            </a:ln>
          </p:spPr>
          <p:style>
            <a:lnRef idx="1">
              <a:srgbClr val="FFFF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259878" y="5069027"/>
            <a:ext cx="4975182" cy="1219200"/>
            <a:chOff x="0" y="0"/>
            <a:chExt cx="4975378" cy="1219200"/>
          </a:xfrm>
        </p:grpSpPr>
        <p:sp>
          <p:nvSpPr>
            <p:cNvPr id="18" name="Shape 232"/>
            <p:cNvSpPr/>
            <p:nvPr/>
          </p:nvSpPr>
          <p:spPr>
            <a:xfrm>
              <a:off x="0" y="936625"/>
              <a:ext cx="3505200" cy="0"/>
            </a:xfrm>
            <a:custGeom>
              <a:avLst/>
              <a:gdLst/>
              <a:ahLst/>
              <a:cxnLst/>
              <a:rect l="0" t="0" r="0" b="0"/>
              <a:pathLst>
                <a:path w="3505200">
                  <a:moveTo>
                    <a:pt x="0" y="0"/>
                  </a:moveTo>
                  <a:lnTo>
                    <a:pt x="3505200" y="0"/>
                  </a:lnTo>
                </a:path>
              </a:pathLst>
            </a:custGeom>
            <a:ln w="38100" cap="flat">
              <a:round/>
            </a:ln>
          </p:spPr>
          <p:style>
            <a:lnRef idx="1">
              <a:srgbClr val="C0C0C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19" name="Shape 233"/>
            <p:cNvSpPr/>
            <p:nvPr/>
          </p:nvSpPr>
          <p:spPr>
            <a:xfrm>
              <a:off x="6350" y="304800"/>
              <a:ext cx="1905000" cy="0"/>
            </a:xfrm>
            <a:custGeom>
              <a:avLst/>
              <a:gdLst/>
              <a:ahLst/>
              <a:cxnLst/>
              <a:rect l="0" t="0" r="0" b="0"/>
              <a:pathLst>
                <a:path w="1905000">
                  <a:moveTo>
                    <a:pt x="0" y="0"/>
                  </a:moveTo>
                  <a:lnTo>
                    <a:pt x="1905000" y="0"/>
                  </a:lnTo>
                </a:path>
              </a:pathLst>
            </a:custGeom>
            <a:ln w="38100" cap="flat">
              <a:round/>
            </a:ln>
          </p:spPr>
          <p:style>
            <a:lnRef idx="1">
              <a:srgbClr val="FF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0" name="Shape 234"/>
            <p:cNvSpPr/>
            <p:nvPr/>
          </p:nvSpPr>
          <p:spPr>
            <a:xfrm>
              <a:off x="692150" y="0"/>
              <a:ext cx="1524000" cy="1219200"/>
            </a:xfrm>
            <a:custGeom>
              <a:avLst/>
              <a:gdLst/>
              <a:ahLst/>
              <a:cxnLst/>
              <a:rect l="0" t="0" r="0" b="0"/>
              <a:pathLst>
                <a:path w="1524000" h="1219200">
                  <a:moveTo>
                    <a:pt x="0" y="609600"/>
                  </a:moveTo>
                  <a:cubicBezTo>
                    <a:pt x="0" y="272923"/>
                    <a:pt x="341122" y="0"/>
                    <a:pt x="762000" y="0"/>
                  </a:cubicBezTo>
                  <a:cubicBezTo>
                    <a:pt x="1182878" y="0"/>
                    <a:pt x="1524000" y="272923"/>
                    <a:pt x="1524000" y="609600"/>
                  </a:cubicBezTo>
                  <a:cubicBezTo>
                    <a:pt x="1524000" y="946277"/>
                    <a:pt x="1182878" y="1219200"/>
                    <a:pt x="762000" y="1219200"/>
                  </a:cubicBezTo>
                  <a:cubicBezTo>
                    <a:pt x="341122" y="1219200"/>
                    <a:pt x="0" y="946277"/>
                    <a:pt x="0" y="609600"/>
                  </a:cubicBezTo>
                  <a:close/>
                </a:path>
              </a:pathLst>
            </a:custGeom>
            <a:ln w="9525" cap="flat">
              <a:round/>
            </a:ln>
          </p:spPr>
          <p:style>
            <a:lnRef idx="1">
              <a:srgbClr val="FFFF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2225" y="700843"/>
              <a:ext cx="4953153" cy="21950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1400" b="1" dirty="0">
                  <a:solidFill>
                    <a:srgbClr val="C0C0C0"/>
                  </a:solidFill>
                  <a:effectLst/>
                  <a:latin typeface="Courier New" panose="02070309020205020404" pitchFamily="49" charset="0"/>
                  <a:ea typeface="Courier New" panose="02070309020205020404" pitchFamily="49" charset="0"/>
                  <a:cs typeface="Calibri" panose="020F0502020204030204" pitchFamily="34" charset="0"/>
                </a:rPr>
                <a:t>G A </a:t>
              </a:r>
              <a:r>
                <a:rPr lang="en-GB" sz="1400" b="1" dirty="0" err="1">
                  <a:solidFill>
                    <a:srgbClr val="C0C0C0"/>
                  </a:solidFill>
                  <a:effectLst/>
                  <a:latin typeface="Courier New" panose="02070309020205020404" pitchFamily="49" charset="0"/>
                  <a:ea typeface="Courier New" panose="02070309020205020404" pitchFamily="49" charset="0"/>
                  <a:cs typeface="Calibri" panose="020F0502020204030204" pitchFamily="34" charset="0"/>
                </a:rPr>
                <a:t>A</a:t>
              </a:r>
              <a:r>
                <a:rPr lang="en-GB" sz="1400" b="1" dirty="0">
                  <a:solidFill>
                    <a:srgbClr val="C0C0C0"/>
                  </a:solidFill>
                  <a:effectLst/>
                  <a:latin typeface="Courier New" panose="02070309020205020404" pitchFamily="49" charset="0"/>
                  <a:ea typeface="Courier New" panose="02070309020205020404" pitchFamily="49" charset="0"/>
                  <a:cs typeface="Calibri" panose="020F0502020204030204" pitchFamily="34" charset="0"/>
                </a:rPr>
                <a:t> T G </a:t>
              </a:r>
              <a:r>
                <a:rPr lang="en-GB" sz="1400" b="1" dirty="0" err="1">
                  <a:solidFill>
                    <a:srgbClr val="C0C0C0"/>
                  </a:solidFill>
                  <a:effectLst/>
                  <a:latin typeface="Courier New" panose="02070309020205020404" pitchFamily="49" charset="0"/>
                  <a:ea typeface="Courier New" panose="02070309020205020404" pitchFamily="49" charset="0"/>
                  <a:cs typeface="Calibri" panose="020F0502020204030204" pitchFamily="34" charset="0"/>
                </a:rPr>
                <a:t>G</a:t>
              </a:r>
              <a:r>
                <a:rPr lang="en-GB" sz="1400" b="1" dirty="0">
                  <a:solidFill>
                    <a:srgbClr val="C0C0C0"/>
                  </a:solidFill>
                  <a:effectLst/>
                  <a:latin typeface="Courier New" panose="02070309020205020404" pitchFamily="49" charset="0"/>
                  <a:ea typeface="Courier New" panose="02070309020205020404" pitchFamily="49" charset="0"/>
                  <a:cs typeface="Calibri" panose="020F0502020204030204" pitchFamily="34" charset="0"/>
                </a:rPr>
                <a:t> C A C </a:t>
              </a:r>
              <a:r>
                <a:rPr lang="en-GB" sz="1400" b="1" dirty="0" err="1">
                  <a:solidFill>
                    <a:srgbClr val="C0C0C0"/>
                  </a:solidFill>
                  <a:effectLst/>
                  <a:latin typeface="Courier New" panose="02070309020205020404" pitchFamily="49" charset="0"/>
                  <a:ea typeface="Courier New" panose="02070309020205020404" pitchFamily="49" charset="0"/>
                  <a:cs typeface="Calibri" panose="020F0502020204030204" pitchFamily="34" charset="0"/>
                </a:rPr>
                <a:t>C</a:t>
              </a:r>
              <a:r>
                <a:rPr lang="en-GB" sz="1400" b="1" dirty="0">
                  <a:solidFill>
                    <a:srgbClr val="C0C0C0"/>
                  </a:solidFill>
                  <a:effectLst/>
                  <a:latin typeface="Courier New" panose="02070309020205020404" pitchFamily="49" charset="0"/>
                  <a:ea typeface="Courier New" panose="02070309020205020404" pitchFamily="49" charset="0"/>
                  <a:cs typeface="Calibri" panose="020F0502020204030204" pitchFamily="34" charset="0"/>
                </a:rPr>
                <a:t> A T </a:t>
              </a:r>
              <a:r>
                <a:rPr lang="en-GB" sz="1400" b="1" dirty="0" err="1">
                  <a:solidFill>
                    <a:srgbClr val="C0C0C0"/>
                  </a:solidFill>
                  <a:effectLst/>
                  <a:latin typeface="Courier New" panose="02070309020205020404" pitchFamily="49" charset="0"/>
                  <a:ea typeface="Courier New" panose="02070309020205020404" pitchFamily="49" charset="0"/>
                  <a:cs typeface="Calibri" panose="020F0502020204030204" pitchFamily="34" charset="0"/>
                </a:rPr>
                <a:t>T</a:t>
              </a:r>
              <a:r>
                <a:rPr lang="en-GB" sz="1400" b="1" dirty="0">
                  <a:solidFill>
                    <a:srgbClr val="C0C0C0"/>
                  </a:solidFill>
                  <a:effectLst/>
                  <a:latin typeface="Courier New" panose="02070309020205020404" pitchFamily="49" charset="0"/>
                  <a:ea typeface="Courier New" panose="02070309020205020404" pitchFamily="49" charset="0"/>
                  <a:cs typeface="Calibri" panose="020F0502020204030204" pitchFamily="34" charset="0"/>
                </a:rPr>
                <a:t> </a:t>
              </a:r>
              <a:r>
                <a:rPr lang="en-GB" sz="1400" b="1" dirty="0" err="1">
                  <a:solidFill>
                    <a:srgbClr val="C0C0C0"/>
                  </a:solidFill>
                  <a:effectLst/>
                  <a:latin typeface="Courier New" panose="02070309020205020404" pitchFamily="49" charset="0"/>
                  <a:ea typeface="Courier New" panose="02070309020205020404" pitchFamily="49" charset="0"/>
                  <a:cs typeface="Calibri" panose="020F0502020204030204" pitchFamily="34" charset="0"/>
                </a:rPr>
                <a:t>T</a:t>
              </a:r>
              <a:r>
                <a:rPr lang="en-GB" sz="1400" b="1" dirty="0">
                  <a:solidFill>
                    <a:srgbClr val="C0C0C0"/>
                  </a:solidFill>
                  <a:effectLst/>
                  <a:latin typeface="Courier New" panose="02070309020205020404" pitchFamily="49" charset="0"/>
                  <a:ea typeface="Courier New" panose="02070309020205020404" pitchFamily="49" charset="0"/>
                  <a:cs typeface="Calibri" panose="020F0502020204030204" pitchFamily="34" charset="0"/>
                </a:rPr>
                <a:t> A G C  </a:t>
              </a:r>
              <a:endParaRPr lang="en-GB" sz="1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744722" y="700843"/>
              <a:ext cx="141073" cy="21950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1400" b="1">
                  <a:solidFill>
                    <a:srgbClr val="C0C0C0"/>
                  </a:solidFill>
                  <a:effectLst/>
                  <a:latin typeface="Courier New" panose="02070309020205020404" pitchFamily="49" charset="0"/>
                  <a:ea typeface="Courier New" panose="02070309020205020404" pitchFamily="49" charset="0"/>
                  <a:cs typeface="Calibri" panose="020F0502020204030204" pitchFamily="34" charset="0"/>
                </a:rPr>
                <a:t> </a:t>
              </a:r>
              <a:endParaRPr lang="en-GB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2225" y="396043"/>
              <a:ext cx="2549112" cy="21950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1400" b="1" dirty="0">
                  <a:solidFill>
                    <a:srgbClr val="FF0000"/>
                  </a:solidFill>
                  <a:effectLst/>
                  <a:latin typeface="Courier New" panose="02070309020205020404" pitchFamily="49" charset="0"/>
                  <a:ea typeface="Courier New" panose="02070309020205020404" pitchFamily="49" charset="0"/>
                  <a:cs typeface="Calibri" panose="020F0502020204030204" pitchFamily="34" charset="0"/>
                </a:rPr>
                <a:t>C T </a:t>
              </a:r>
              <a:r>
                <a:rPr lang="en-GB" sz="1400" b="1" dirty="0" err="1">
                  <a:solidFill>
                    <a:srgbClr val="FF0000"/>
                  </a:solidFill>
                  <a:effectLst/>
                  <a:latin typeface="Courier New" panose="02070309020205020404" pitchFamily="49" charset="0"/>
                  <a:ea typeface="Courier New" panose="02070309020205020404" pitchFamily="49" charset="0"/>
                  <a:cs typeface="Calibri" panose="020F0502020204030204" pitchFamily="34" charset="0"/>
                </a:rPr>
                <a:t>T</a:t>
              </a:r>
              <a:r>
                <a:rPr lang="en-GB" sz="1400" b="1" dirty="0">
                  <a:solidFill>
                    <a:srgbClr val="FF0000"/>
                  </a:solidFill>
                  <a:effectLst/>
                  <a:latin typeface="Courier New" panose="02070309020205020404" pitchFamily="49" charset="0"/>
                  <a:ea typeface="Courier New" panose="02070309020205020404" pitchFamily="49" charset="0"/>
                  <a:cs typeface="Calibri" panose="020F0502020204030204" pitchFamily="34" charset="0"/>
                </a:rPr>
                <a:t> A C </a:t>
              </a:r>
              <a:r>
                <a:rPr lang="en-GB" sz="1400" b="1" dirty="0" err="1">
                  <a:solidFill>
                    <a:srgbClr val="FF0000"/>
                  </a:solidFill>
                  <a:effectLst/>
                  <a:latin typeface="Courier New" panose="02070309020205020404" pitchFamily="49" charset="0"/>
                  <a:ea typeface="Courier New" panose="02070309020205020404" pitchFamily="49" charset="0"/>
                  <a:cs typeface="Calibri" panose="020F0502020204030204" pitchFamily="34" charset="0"/>
                </a:rPr>
                <a:t>C</a:t>
              </a:r>
              <a:r>
                <a:rPr lang="en-GB" sz="1400" b="1" dirty="0">
                  <a:solidFill>
                    <a:srgbClr val="FF0000"/>
                  </a:solidFill>
                  <a:effectLst/>
                  <a:latin typeface="Courier New" panose="02070309020205020404" pitchFamily="49" charset="0"/>
                  <a:ea typeface="Courier New" panose="02070309020205020404" pitchFamily="49" charset="0"/>
                  <a:cs typeface="Calibri" panose="020F0502020204030204" pitchFamily="34" charset="0"/>
                </a:rPr>
                <a:t> G T G </a:t>
              </a:r>
              <a:endParaRPr lang="en-GB" sz="1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936750" y="396043"/>
              <a:ext cx="141073" cy="21950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1400" b="1">
                  <a:solidFill>
                    <a:srgbClr val="FF0000"/>
                  </a:solidFill>
                  <a:effectLst/>
                  <a:latin typeface="Courier New" panose="02070309020205020404" pitchFamily="49" charset="0"/>
                  <a:ea typeface="Courier New" panose="02070309020205020404" pitchFamily="49" charset="0"/>
                  <a:cs typeface="Calibri" panose="020F0502020204030204" pitchFamily="34" charset="0"/>
                </a:rPr>
                <a:t> </a:t>
              </a:r>
              <a:endParaRPr lang="en-GB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Shape 239"/>
            <p:cNvSpPr/>
            <p:nvPr/>
          </p:nvSpPr>
          <p:spPr>
            <a:xfrm>
              <a:off x="1905000" y="327025"/>
              <a:ext cx="1600200" cy="0"/>
            </a:xfrm>
            <a:custGeom>
              <a:avLst/>
              <a:gdLst/>
              <a:ahLst/>
              <a:cxnLst/>
              <a:rect l="0" t="0" r="0" b="0"/>
              <a:pathLst>
                <a:path w="1600200">
                  <a:moveTo>
                    <a:pt x="0" y="0"/>
                  </a:moveTo>
                  <a:lnTo>
                    <a:pt x="1600200" y="0"/>
                  </a:lnTo>
                </a:path>
              </a:pathLst>
            </a:custGeom>
            <a:ln w="38100" cap="flat">
              <a:round/>
            </a:ln>
          </p:spPr>
          <p:style>
            <a:lnRef idx="1">
              <a:srgbClr val="618FFD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940306" y="418268"/>
              <a:ext cx="2123458" cy="21950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1400" b="1" dirty="0">
                  <a:solidFill>
                    <a:srgbClr val="618FFD"/>
                  </a:solidFill>
                  <a:effectLst/>
                  <a:latin typeface="Courier New" panose="02070309020205020404" pitchFamily="49" charset="0"/>
                  <a:ea typeface="Courier New" panose="02070309020205020404" pitchFamily="49" charset="0"/>
                  <a:cs typeface="Calibri" panose="020F0502020204030204" pitchFamily="34" charset="0"/>
                </a:rPr>
                <a:t>G T A </a:t>
              </a:r>
              <a:r>
                <a:rPr lang="en-GB" sz="1400" b="1" dirty="0" err="1">
                  <a:solidFill>
                    <a:srgbClr val="618FFD"/>
                  </a:solidFill>
                  <a:effectLst/>
                  <a:latin typeface="Courier New" panose="02070309020205020404" pitchFamily="49" charset="0"/>
                  <a:ea typeface="Courier New" panose="02070309020205020404" pitchFamily="49" charset="0"/>
                  <a:cs typeface="Calibri" panose="020F0502020204030204" pitchFamily="34" charset="0"/>
                </a:rPr>
                <a:t>A</a:t>
              </a:r>
              <a:r>
                <a:rPr lang="en-GB" sz="1400" b="1" dirty="0">
                  <a:solidFill>
                    <a:srgbClr val="618FFD"/>
                  </a:solidFill>
                  <a:effectLst/>
                  <a:latin typeface="Courier New" panose="02070309020205020404" pitchFamily="49" charset="0"/>
                  <a:ea typeface="Courier New" panose="02070309020205020404" pitchFamily="49" charset="0"/>
                  <a:cs typeface="Calibri" panose="020F0502020204030204" pitchFamily="34" charset="0"/>
                </a:rPr>
                <a:t> </a:t>
              </a:r>
              <a:r>
                <a:rPr lang="en-GB" sz="1400" b="1" dirty="0" err="1">
                  <a:solidFill>
                    <a:srgbClr val="618FFD"/>
                  </a:solidFill>
                  <a:effectLst/>
                  <a:latin typeface="Courier New" panose="02070309020205020404" pitchFamily="49" charset="0"/>
                  <a:ea typeface="Courier New" panose="02070309020205020404" pitchFamily="49" charset="0"/>
                  <a:cs typeface="Calibri" panose="020F0502020204030204" pitchFamily="34" charset="0"/>
                </a:rPr>
                <a:t>A</a:t>
              </a:r>
              <a:r>
                <a:rPr lang="en-GB" sz="1400" b="1" dirty="0">
                  <a:solidFill>
                    <a:srgbClr val="618FFD"/>
                  </a:solidFill>
                  <a:effectLst/>
                  <a:latin typeface="Courier New" panose="02070309020205020404" pitchFamily="49" charset="0"/>
                  <a:ea typeface="Courier New" panose="02070309020205020404" pitchFamily="49" charset="0"/>
                  <a:cs typeface="Calibri" panose="020F0502020204030204" pitchFamily="34" charset="0"/>
                </a:rPr>
                <a:t> T C G</a:t>
              </a:r>
              <a:endParaRPr lang="en-GB" sz="1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535045" y="418268"/>
              <a:ext cx="141073" cy="21950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1400" b="1">
                  <a:solidFill>
                    <a:srgbClr val="FF0000"/>
                  </a:solidFill>
                  <a:effectLst/>
                  <a:latin typeface="Courier New" panose="02070309020205020404" pitchFamily="49" charset="0"/>
                  <a:ea typeface="Courier New" panose="02070309020205020404" pitchFamily="49" charset="0"/>
                  <a:cs typeface="Calibri" panose="020F0502020204030204" pitchFamily="34" charset="0"/>
                </a:rPr>
                <a:t> </a:t>
              </a:r>
              <a:endParaRPr lang="en-GB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8" name="Rectangle 25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9" name="Rectangle 26"/>
          <p:cNvSpPr>
            <a:spLocks noChangeArrowheads="1"/>
          </p:cNvSpPr>
          <p:nvPr/>
        </p:nvSpPr>
        <p:spPr bwMode="auto">
          <a:xfrm>
            <a:off x="0" y="116363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245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5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94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5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0160" y="658368"/>
            <a:ext cx="9314688" cy="4974336"/>
          </a:xfrm>
        </p:spPr>
        <p:txBody>
          <a:bodyPr/>
          <a:lstStyle/>
          <a:p>
            <a:pPr algn="l"/>
            <a:endParaRPr lang="en-GB" dirty="0"/>
          </a:p>
          <a:p>
            <a:pPr algn="l"/>
            <a:r>
              <a:rPr lang="en-GB" sz="3600" dirty="0" smtClean="0">
                <a:solidFill>
                  <a:srgbClr val="FFFF00"/>
                </a:solidFill>
              </a:rPr>
              <a:t>PCR Properties:</a:t>
            </a:r>
          </a:p>
          <a:p>
            <a:pPr algn="l"/>
            <a:endParaRPr lang="en-GB" dirty="0"/>
          </a:p>
          <a:p>
            <a:pPr algn="l"/>
            <a:r>
              <a:rPr lang="en-GB" sz="2800" dirty="0" smtClean="0">
                <a:solidFill>
                  <a:srgbClr val="52FCFC"/>
                </a:solidFill>
              </a:rPr>
              <a:t>Rapid &amp; easy.</a:t>
            </a:r>
          </a:p>
          <a:p>
            <a:pPr algn="l"/>
            <a:r>
              <a:rPr lang="en-GB" sz="2800" dirty="0" smtClean="0">
                <a:solidFill>
                  <a:srgbClr val="52FCFC"/>
                </a:solidFill>
              </a:rPr>
              <a:t>Sensitive.</a:t>
            </a:r>
          </a:p>
          <a:p>
            <a:pPr algn="l"/>
            <a:r>
              <a:rPr lang="en-GB" sz="2800" dirty="0" smtClean="0">
                <a:solidFill>
                  <a:srgbClr val="52FCFC"/>
                </a:solidFill>
              </a:rPr>
              <a:t>Robust.</a:t>
            </a:r>
          </a:p>
          <a:p>
            <a:pPr algn="l"/>
            <a:r>
              <a:rPr lang="en-GB" sz="2800" dirty="0" smtClean="0">
                <a:solidFill>
                  <a:srgbClr val="52FCFC"/>
                </a:solidFill>
              </a:rPr>
              <a:t>Widespread applications;</a:t>
            </a:r>
          </a:p>
          <a:p>
            <a:pPr algn="l"/>
            <a:endParaRPr lang="en-GB" dirty="0"/>
          </a:p>
          <a:p>
            <a:pPr algn="l"/>
            <a:r>
              <a:rPr lang="en-GB" sz="2800" dirty="0" smtClean="0">
                <a:solidFill>
                  <a:srgbClr val="FD518A"/>
                </a:solidFill>
              </a:rPr>
              <a:t>Bioinformatics, forensics, medicine and genetic research</a:t>
            </a:r>
            <a:r>
              <a:rPr lang="en-GB" sz="2800" dirty="0" smtClean="0">
                <a:solidFill>
                  <a:schemeClr val="bg1"/>
                </a:solidFill>
              </a:rPr>
              <a:t>.</a:t>
            </a:r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7201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5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0664" y="804672"/>
            <a:ext cx="10186416" cy="5010912"/>
          </a:xfrm>
        </p:spPr>
        <p:txBody>
          <a:bodyPr/>
          <a:lstStyle/>
          <a:p>
            <a:pPr algn="l"/>
            <a:r>
              <a:rPr lang="en-GB" sz="3600" dirty="0" smtClean="0">
                <a:solidFill>
                  <a:srgbClr val="FFFF00"/>
                </a:solidFill>
              </a:rPr>
              <a:t>PCR uses:</a:t>
            </a:r>
          </a:p>
          <a:p>
            <a:pPr algn="l"/>
            <a:endParaRPr lang="en-GB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3200" dirty="0" smtClean="0">
                <a:solidFill>
                  <a:srgbClr val="52FCFC"/>
                </a:solidFill>
              </a:rPr>
              <a:t>Replacement of cloning.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3200" dirty="0" smtClean="0">
                <a:solidFill>
                  <a:srgbClr val="52FCFC"/>
                </a:solidFill>
              </a:rPr>
              <a:t>Diagnosis of chromosomes abnormalities </a:t>
            </a:r>
            <a:r>
              <a:rPr lang="en-GB" sz="3200" dirty="0" smtClean="0">
                <a:solidFill>
                  <a:srgbClr val="FD518A"/>
                </a:solidFill>
              </a:rPr>
              <a:t>(QF-PCR).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3200" dirty="0" smtClean="0">
                <a:solidFill>
                  <a:srgbClr val="52FCFC"/>
                </a:solidFill>
              </a:rPr>
              <a:t>Diagnosis of single gene defect.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3200" dirty="0" smtClean="0">
                <a:solidFill>
                  <a:srgbClr val="52FCFC"/>
                </a:solidFill>
              </a:rPr>
              <a:t>Searching for genes and mutations.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3200" dirty="0" smtClean="0">
                <a:solidFill>
                  <a:srgbClr val="52FCFC"/>
                </a:solidFill>
              </a:rPr>
              <a:t>Cancer genetics.</a:t>
            </a:r>
          </a:p>
          <a:p>
            <a:pPr algn="l"/>
            <a:endParaRPr lang="en-GB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979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5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subTitle" idx="1"/>
          </p:nvPr>
        </p:nvSpPr>
        <p:spPr>
          <a:xfrm>
            <a:off x="1096963" y="795338"/>
            <a:ext cx="10085387" cy="5422900"/>
          </a:xfrm>
        </p:spPr>
        <p:txBody>
          <a:bodyPr/>
          <a:lstStyle/>
          <a:p>
            <a:pPr algn="l"/>
            <a:r>
              <a:rPr lang="en-GB" sz="3600" dirty="0" smtClean="0">
                <a:solidFill>
                  <a:srgbClr val="FFFF00"/>
                </a:solidFill>
              </a:rPr>
              <a:t>PCR requirements:</a:t>
            </a:r>
          </a:p>
          <a:p>
            <a:pPr algn="l"/>
            <a:endParaRPr lang="en-GB" sz="32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3200" dirty="0" smtClean="0">
                <a:solidFill>
                  <a:srgbClr val="52FCFC"/>
                </a:solidFill>
              </a:rPr>
              <a:t>Known DNA </a:t>
            </a:r>
            <a:r>
              <a:rPr lang="en-GB" sz="3200" dirty="0" err="1" smtClean="0">
                <a:solidFill>
                  <a:srgbClr val="52FCFC"/>
                </a:solidFill>
              </a:rPr>
              <a:t>seq</a:t>
            </a:r>
            <a:r>
              <a:rPr lang="en-GB" sz="3200" dirty="0" smtClean="0">
                <a:solidFill>
                  <a:srgbClr val="52FCFC"/>
                </a:solidFill>
              </a:rPr>
              <a:t> of target region.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3200" dirty="0" smtClean="0">
                <a:solidFill>
                  <a:srgbClr val="52FCFC"/>
                </a:solidFill>
              </a:rPr>
              <a:t>Primers </a:t>
            </a:r>
            <a:r>
              <a:rPr lang="en-GB" sz="3200" dirty="0" smtClean="0">
                <a:solidFill>
                  <a:srgbClr val="FD518A"/>
                </a:solidFill>
              </a:rPr>
              <a:t>18-25 bases.</a:t>
            </a:r>
            <a:r>
              <a:rPr lang="en-GB" sz="3200" dirty="0" smtClean="0">
                <a:solidFill>
                  <a:srgbClr val="52FCFC"/>
                </a:solidFill>
              </a:rPr>
              <a:t>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3200" dirty="0" smtClean="0">
                <a:solidFill>
                  <a:srgbClr val="52FCFC"/>
                </a:solidFill>
              </a:rPr>
              <a:t>Thermo-stable DNA polymerase </a:t>
            </a:r>
            <a:r>
              <a:rPr lang="en-GB" sz="3200" dirty="0" err="1" smtClean="0">
                <a:solidFill>
                  <a:srgbClr val="FD518A"/>
                </a:solidFill>
              </a:rPr>
              <a:t>Taq</a:t>
            </a:r>
            <a:r>
              <a:rPr lang="en-GB" sz="3200" dirty="0" smtClean="0">
                <a:solidFill>
                  <a:srgbClr val="FD518A"/>
                </a:solidFill>
              </a:rPr>
              <a:t>-polymerase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3200" dirty="0" err="1" smtClean="0">
                <a:solidFill>
                  <a:srgbClr val="52FCFC"/>
                </a:solidFill>
              </a:rPr>
              <a:t>dNTPs</a:t>
            </a:r>
            <a:endParaRPr lang="en-GB" sz="3200" dirty="0" smtClean="0">
              <a:solidFill>
                <a:srgbClr val="52FCFC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3200" dirty="0" smtClean="0">
                <a:solidFill>
                  <a:srgbClr val="52FCFC"/>
                </a:solidFill>
              </a:rPr>
              <a:t>Thermal cycler.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154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5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5760"/>
            <a:ext cx="9939528" cy="6144768"/>
          </a:xfrm>
        </p:spPr>
        <p:txBody>
          <a:bodyPr/>
          <a:lstStyle/>
          <a:p>
            <a:pPr algn="l"/>
            <a:r>
              <a:rPr lang="en-GB" sz="3200" dirty="0" smtClean="0">
                <a:solidFill>
                  <a:srgbClr val="FFFF00"/>
                </a:solidFill>
              </a:rPr>
              <a:t>Reagents for PCR reaction:</a:t>
            </a:r>
          </a:p>
          <a:p>
            <a:pPr algn="l"/>
            <a:endParaRPr lang="en-GB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52FCFC"/>
                </a:solidFill>
              </a:rPr>
              <a:t>DNA template (1-5µL).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52FCFC"/>
                </a:solidFill>
              </a:rPr>
              <a:t>2 primers (1-3µL); if excess </a:t>
            </a:r>
            <a:r>
              <a:rPr lang="en-GB" dirty="0" smtClean="0">
                <a:solidFill>
                  <a:srgbClr val="FFFF00"/>
                </a:solidFill>
              </a:rPr>
              <a:t>Primer-dimer </a:t>
            </a:r>
          </a:p>
          <a:p>
            <a:pPr algn="l"/>
            <a:r>
              <a:rPr lang="en-GB" dirty="0" smtClean="0">
                <a:solidFill>
                  <a:srgbClr val="52FCFC"/>
                </a:solidFill>
              </a:rPr>
              <a:t>                   - complementary to </a:t>
            </a:r>
            <a:r>
              <a:rPr lang="en-GB" dirty="0" smtClean="0">
                <a:solidFill>
                  <a:srgbClr val="FD518A"/>
                </a:solidFill>
              </a:rPr>
              <a:t>3’ end </a:t>
            </a:r>
            <a:r>
              <a:rPr lang="en-GB" dirty="0" smtClean="0">
                <a:solidFill>
                  <a:srgbClr val="52FCFC"/>
                </a:solidFill>
              </a:rPr>
              <a:t> </a:t>
            </a:r>
          </a:p>
          <a:p>
            <a:pPr algn="l"/>
            <a:r>
              <a:rPr lang="en-GB" dirty="0">
                <a:solidFill>
                  <a:srgbClr val="52FCFC"/>
                </a:solidFill>
              </a:rPr>
              <a:t> </a:t>
            </a:r>
            <a:r>
              <a:rPr lang="en-GB" dirty="0" smtClean="0">
                <a:solidFill>
                  <a:srgbClr val="52FCFC"/>
                </a:solidFill>
              </a:rPr>
              <a:t>                  - length </a:t>
            </a:r>
            <a:r>
              <a:rPr lang="en-GB" dirty="0" smtClean="0">
                <a:solidFill>
                  <a:srgbClr val="FD518A"/>
                </a:solidFill>
              </a:rPr>
              <a:t>18-25 </a:t>
            </a:r>
            <a:r>
              <a:rPr lang="en-GB" dirty="0" err="1" smtClean="0">
                <a:solidFill>
                  <a:srgbClr val="FD518A"/>
                </a:solidFill>
              </a:rPr>
              <a:t>bp</a:t>
            </a:r>
            <a:endParaRPr lang="en-GB" dirty="0" smtClean="0">
              <a:solidFill>
                <a:srgbClr val="FD518A"/>
              </a:solidFill>
            </a:endParaRPr>
          </a:p>
          <a:p>
            <a:pPr algn="l"/>
            <a:r>
              <a:rPr lang="en-GB" dirty="0">
                <a:solidFill>
                  <a:srgbClr val="52FCFC"/>
                </a:solidFill>
              </a:rPr>
              <a:t> </a:t>
            </a:r>
            <a:r>
              <a:rPr lang="en-GB" dirty="0" smtClean="0">
                <a:solidFill>
                  <a:srgbClr val="52FCFC"/>
                </a:solidFill>
              </a:rPr>
              <a:t>                  - CG content </a:t>
            </a:r>
            <a:r>
              <a:rPr lang="en-GB" dirty="0" smtClean="0">
                <a:solidFill>
                  <a:srgbClr val="FD518A"/>
                </a:solidFill>
              </a:rPr>
              <a:t>45-60% </a:t>
            </a:r>
          </a:p>
          <a:p>
            <a:pPr algn="l"/>
            <a:r>
              <a:rPr lang="en-GB" dirty="0" smtClean="0">
                <a:solidFill>
                  <a:srgbClr val="FFC000"/>
                </a:solidFill>
              </a:rPr>
              <a:t>Master mix:</a:t>
            </a:r>
          </a:p>
          <a:p>
            <a:pPr marL="457200" indent="-457200" algn="l">
              <a:buAutoNum type="alphaLcPeriod"/>
            </a:pPr>
            <a:r>
              <a:rPr lang="en-GB" dirty="0" err="1" smtClean="0">
                <a:solidFill>
                  <a:srgbClr val="52FCFC"/>
                </a:solidFill>
              </a:rPr>
              <a:t>Taq</a:t>
            </a:r>
            <a:r>
              <a:rPr lang="en-GB" dirty="0" smtClean="0">
                <a:solidFill>
                  <a:srgbClr val="52FCFC"/>
                </a:solidFill>
              </a:rPr>
              <a:t>-polymerase </a:t>
            </a:r>
          </a:p>
          <a:p>
            <a:pPr marL="457200" indent="-457200" algn="l">
              <a:buAutoNum type="alphaLcPeriod"/>
            </a:pPr>
            <a:r>
              <a:rPr lang="en-GB" dirty="0" err="1" smtClean="0">
                <a:solidFill>
                  <a:srgbClr val="52FCFC"/>
                </a:solidFill>
              </a:rPr>
              <a:t>dNTPs</a:t>
            </a:r>
            <a:r>
              <a:rPr lang="en-GB" dirty="0" smtClean="0">
                <a:solidFill>
                  <a:srgbClr val="52FCFC"/>
                </a:solidFill>
              </a:rPr>
              <a:t> – </a:t>
            </a:r>
            <a:r>
              <a:rPr lang="en-GB" dirty="0" err="1" smtClean="0">
                <a:solidFill>
                  <a:srgbClr val="52FCFC"/>
                </a:solidFill>
              </a:rPr>
              <a:t>deoxynucleoside</a:t>
            </a:r>
            <a:r>
              <a:rPr lang="en-GB" dirty="0" smtClean="0">
                <a:solidFill>
                  <a:srgbClr val="52FCFC"/>
                </a:solidFill>
              </a:rPr>
              <a:t> triphosphates. </a:t>
            </a:r>
            <a:endParaRPr lang="en-GB" dirty="0">
              <a:solidFill>
                <a:srgbClr val="52FCFC"/>
              </a:solidFill>
            </a:endParaRPr>
          </a:p>
          <a:p>
            <a:pPr marL="457200" indent="-457200" algn="l">
              <a:buAutoNum type="alphaLcPeriod"/>
            </a:pPr>
            <a:r>
              <a:rPr lang="en-GB" dirty="0" smtClean="0">
                <a:solidFill>
                  <a:srgbClr val="52FCFC"/>
                </a:solidFill>
              </a:rPr>
              <a:t>Buffer </a:t>
            </a:r>
          </a:p>
          <a:p>
            <a:pPr marL="457200" indent="-457200" algn="l">
              <a:buAutoNum type="alphaLcPeriod"/>
            </a:pPr>
            <a:r>
              <a:rPr lang="en-GB" dirty="0" smtClean="0">
                <a:solidFill>
                  <a:srgbClr val="52FCFC"/>
                </a:solidFill>
              </a:rPr>
              <a:t>Cofactors; Mg2+, Mn2+ and potassium ions</a:t>
            </a:r>
          </a:p>
          <a:p>
            <a:pPr algn="l"/>
            <a:r>
              <a:rPr lang="en-GB" dirty="0" smtClean="0"/>
              <a:t>               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106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5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5256" y="813816"/>
            <a:ext cx="10268712" cy="5404104"/>
          </a:xfrm>
        </p:spPr>
        <p:txBody>
          <a:bodyPr/>
          <a:lstStyle/>
          <a:p>
            <a:pPr algn="l"/>
            <a:r>
              <a:rPr lang="en-GB" sz="3600" dirty="0" smtClean="0">
                <a:solidFill>
                  <a:srgbClr val="FFFF00"/>
                </a:solidFill>
              </a:rPr>
              <a:t>Properties of the polymerase:</a:t>
            </a:r>
          </a:p>
          <a:p>
            <a:pPr algn="l"/>
            <a:endParaRPr lang="en-GB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52FCFC"/>
                </a:solidFill>
              </a:rPr>
              <a:t>Isolated from </a:t>
            </a:r>
            <a:r>
              <a:rPr lang="en-GB" sz="2800" dirty="0" err="1" smtClean="0">
                <a:solidFill>
                  <a:srgbClr val="52FCFC"/>
                </a:solidFill>
              </a:rPr>
              <a:t>Thermus</a:t>
            </a:r>
            <a:r>
              <a:rPr lang="en-GB" sz="2800" dirty="0" smtClean="0">
                <a:solidFill>
                  <a:srgbClr val="52FCFC"/>
                </a:solidFill>
              </a:rPr>
              <a:t> </a:t>
            </a:r>
            <a:r>
              <a:rPr lang="en-GB" sz="2800" dirty="0" err="1" smtClean="0">
                <a:solidFill>
                  <a:srgbClr val="52FCFC"/>
                </a:solidFill>
              </a:rPr>
              <a:t>aquaticus</a:t>
            </a:r>
            <a:r>
              <a:rPr lang="en-GB" sz="2800" dirty="0" smtClean="0">
                <a:solidFill>
                  <a:srgbClr val="52FCFC"/>
                </a:solidFill>
              </a:rPr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52FCFC"/>
                </a:solidFill>
              </a:rPr>
              <a:t>Heat stable (half-life 30min at 95c).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52FCFC"/>
                </a:solidFill>
              </a:rPr>
              <a:t>No proof reading function in 3’to 5’ direction.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52FCFC"/>
                </a:solidFill>
              </a:rPr>
              <a:t>Primer extension up to 100bases/sec.</a:t>
            </a:r>
          </a:p>
          <a:p>
            <a:pPr algn="l"/>
            <a:r>
              <a:rPr lang="en-GB" sz="2800" dirty="0" smtClean="0">
                <a:solidFill>
                  <a:srgbClr val="52FCFC"/>
                </a:solidFill>
              </a:rPr>
              <a:t> </a:t>
            </a:r>
            <a:endParaRPr lang="en-GB" sz="2800" dirty="0">
              <a:solidFill>
                <a:srgbClr val="52FCF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44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859</TotalTime>
  <Words>773</Words>
  <Application>Microsoft Office PowerPoint</Application>
  <PresentationFormat>Widescreen</PresentationFormat>
  <Paragraphs>199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Calibri</vt:lpstr>
      <vt:lpstr>Calibri Light</vt:lpstr>
      <vt:lpstr>Courier New</vt:lpstr>
      <vt:lpstr>Wingdings</vt:lpstr>
      <vt:lpstr>Office Theme</vt:lpstr>
      <vt:lpstr>Polymerase Chain Reaction (PCR)</vt:lpstr>
      <vt:lpstr>PowerPoint Presentation</vt:lpstr>
      <vt:lpstr>Polymerase Chain Reaction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 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nahla bk</dc:creator>
  <cp:lastModifiedBy>nahla bk</cp:lastModifiedBy>
  <cp:revision>42</cp:revision>
  <dcterms:created xsi:type="dcterms:W3CDTF">2015-03-29T13:57:59Z</dcterms:created>
  <dcterms:modified xsi:type="dcterms:W3CDTF">2015-10-25T17:30:36Z</dcterms:modified>
</cp:coreProperties>
</file>