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1" r:id="rId4"/>
    <p:sldId id="302" r:id="rId5"/>
    <p:sldId id="258" r:id="rId6"/>
    <p:sldId id="303" r:id="rId7"/>
    <p:sldId id="260" r:id="rId8"/>
    <p:sldId id="261" r:id="rId9"/>
    <p:sldId id="266" r:id="rId10"/>
    <p:sldId id="304" r:id="rId11"/>
    <p:sldId id="263" r:id="rId12"/>
    <p:sldId id="305" r:id="rId13"/>
    <p:sldId id="264" r:id="rId14"/>
    <p:sldId id="265" r:id="rId15"/>
    <p:sldId id="268" r:id="rId16"/>
    <p:sldId id="269" r:id="rId17"/>
    <p:sldId id="306" r:id="rId18"/>
    <p:sldId id="271" r:id="rId19"/>
    <p:sldId id="307" r:id="rId20"/>
    <p:sldId id="272" r:id="rId21"/>
    <p:sldId id="308" r:id="rId22"/>
    <p:sldId id="273" r:id="rId23"/>
    <p:sldId id="274" r:id="rId24"/>
    <p:sldId id="276" r:id="rId25"/>
    <p:sldId id="275" r:id="rId26"/>
    <p:sldId id="277" r:id="rId27"/>
    <p:sldId id="278" r:id="rId28"/>
    <p:sldId id="279" r:id="rId29"/>
    <p:sldId id="280" r:id="rId30"/>
    <p:sldId id="281" r:id="rId31"/>
    <p:sldId id="282" r:id="rId32"/>
    <p:sldId id="284" r:id="rId33"/>
    <p:sldId id="285" r:id="rId34"/>
    <p:sldId id="286" r:id="rId35"/>
    <p:sldId id="28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Evaluation of portfolio 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18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Treynor Portfolio </a:t>
            </a:r>
            <a:br>
              <a:rPr lang="en-US" altLang="en-US"/>
            </a:br>
            <a:r>
              <a:rPr lang="en-US" altLang="en-US"/>
              <a:t>Performance Measure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34400" cy="4419600"/>
          </a:xfrm>
        </p:spPr>
        <p:txBody>
          <a:bodyPr/>
          <a:lstStyle/>
          <a:p>
            <a:pPr marL="457200" lvl="1" indent="0">
              <a:lnSpc>
                <a:spcPct val="110000"/>
              </a:lnSpc>
              <a:buNone/>
            </a:pPr>
            <a:r>
              <a:rPr lang="en-US" altLang="en-US" dirty="0" smtClean="0"/>
              <a:t>To identify risk due to market fluctuations, he introduced characteristic line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altLang="en-US" dirty="0" smtClean="0"/>
              <a:t>Measures the relationship between the returns to a managed portfolio and the market portfolio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altLang="en-US" dirty="0" smtClean="0"/>
              <a:t>Slope of this line is the portfolio’s beta coefficient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en-US" altLang="en-US" dirty="0" smtClean="0"/>
              <a:t>A higher slope (beta) characterizes a portfolio that is more sensitive to market returns and has greater market risk. </a:t>
            </a:r>
            <a:endParaRPr lang="en-US" altLang="en-US" dirty="0"/>
          </a:p>
          <a:p>
            <a:pPr marL="457200" lvl="1" indent="0">
              <a:lnSpc>
                <a:spcPct val="110000"/>
              </a:lnSpc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959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819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Treynor Portfolio </a:t>
            </a:r>
            <a:br>
              <a:rPr lang="en-US" altLang="en-US"/>
            </a:br>
            <a:r>
              <a:rPr lang="en-US" altLang="en-US"/>
              <a:t>Performance Measure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971800"/>
            <a:ext cx="8153400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The numerator is the risk </a:t>
            </a:r>
            <a:r>
              <a:rPr lang="en-US" altLang="en-US" sz="2800" dirty="0" smtClean="0"/>
              <a:t>premium</a:t>
            </a:r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The denominator is a measure of </a:t>
            </a:r>
            <a:r>
              <a:rPr lang="en-US" altLang="en-US" sz="2800" dirty="0" smtClean="0"/>
              <a:t>risk</a:t>
            </a:r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The expression is the risk premium return per unit of </a:t>
            </a:r>
            <a:r>
              <a:rPr lang="en-US" altLang="en-US" sz="2800" dirty="0" smtClean="0"/>
              <a:t>risk</a:t>
            </a:r>
            <a:endParaRPr lang="en-US" altLang="en-US" sz="2800" dirty="0"/>
          </a:p>
        </p:txBody>
      </p:sp>
      <p:graphicFrame>
        <p:nvGraphicFramePr>
          <p:cNvPr id="547844" name="Object 4"/>
          <p:cNvGraphicFramePr>
            <a:graphicFrameLocks noChangeAspect="1"/>
          </p:cNvGraphicFramePr>
          <p:nvPr/>
        </p:nvGraphicFramePr>
        <p:xfrm>
          <a:off x="1893888" y="1587500"/>
          <a:ext cx="283210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3" imgW="990360" imgH="457200" progId="Equation.3">
                  <p:embed/>
                </p:oleObj>
              </mc:Choice>
              <mc:Fallback>
                <p:oleObj name="Equation" r:id="rId3" imgW="990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3888" y="1587500"/>
                        <a:ext cx="2832100" cy="130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17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Treynor Portfolio </a:t>
            </a:r>
            <a:br>
              <a:rPr lang="en-US" altLang="en-US"/>
            </a:br>
            <a:r>
              <a:rPr lang="en-US" altLang="en-US"/>
              <a:t>Performance Measure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8153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The </a:t>
            </a:r>
            <a:r>
              <a:rPr lang="en-US" altLang="en-US" sz="2800" dirty="0"/>
              <a:t>expression is the risk premium return per unit of </a:t>
            </a:r>
            <a:r>
              <a:rPr lang="en-US" altLang="en-US" sz="2800" dirty="0" smtClean="0"/>
              <a:t>risk</a:t>
            </a:r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Risk averse investors prefer to maximize this </a:t>
            </a:r>
            <a:r>
              <a:rPr lang="en-US" altLang="en-US" sz="2800" dirty="0" smtClean="0"/>
              <a:t>value</a:t>
            </a:r>
          </a:p>
          <a:p>
            <a:pPr>
              <a:lnSpc>
                <a:spcPct val="90000"/>
              </a:lnSpc>
            </a:pPr>
            <a:endParaRPr lang="en-US" altLang="en-US" sz="2800" dirty="0" smtClean="0"/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Later T value indicates a better portfolio for all investors, regardless of their risk preference.</a:t>
            </a:r>
          </a:p>
          <a:p>
            <a:pPr>
              <a:lnSpc>
                <a:spcPct val="90000"/>
              </a:lnSpc>
            </a:pPr>
            <a:endParaRPr lang="en-US" altLang="en-US" sz="2800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This assumes a completely diversified portfolio leaving systematic risk as the relevant risk</a:t>
            </a:r>
          </a:p>
        </p:txBody>
      </p:sp>
    </p:spTree>
    <p:extLst>
      <p:ext uri="{BB962C8B-B14F-4D97-AF65-F5344CB8AC3E}">
        <p14:creationId xmlns:p14="http://schemas.microsoft.com/office/powerpoint/2010/main" val="27835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Treynor Portfolio </a:t>
            </a:r>
            <a:br>
              <a:rPr lang="en-US" altLang="en-US"/>
            </a:br>
            <a:r>
              <a:rPr lang="en-US" altLang="en-US"/>
              <a:t>Performance Measure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8392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Comparing a portfolio’s T value to a similar measure for the market portfolio indicates whether the portfolio would plot above the SML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Calculate the T value for the aggregate market as follows:</a:t>
            </a:r>
          </a:p>
        </p:txBody>
      </p:sp>
      <p:graphicFrame>
        <p:nvGraphicFramePr>
          <p:cNvPr id="550917" name="Object 5"/>
          <p:cNvGraphicFramePr>
            <a:graphicFrameLocks noChangeAspect="1"/>
          </p:cNvGraphicFramePr>
          <p:nvPr/>
        </p:nvGraphicFramePr>
        <p:xfrm>
          <a:off x="1665288" y="3636963"/>
          <a:ext cx="4659312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3" imgW="1104840" imgH="457200" progId="Equation.3">
                  <p:embed/>
                </p:oleObj>
              </mc:Choice>
              <mc:Fallback>
                <p:oleObj name="Equation" r:id="rId3" imgW="1104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5288" y="3636963"/>
                        <a:ext cx="4659312" cy="193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087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Treynor Portfolio </a:t>
            </a:r>
            <a:br>
              <a:rPr lang="en-US" altLang="en-US"/>
            </a:br>
            <a:r>
              <a:rPr lang="en-US" altLang="en-US"/>
              <a:t>Performance Measure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077200" cy="1600200"/>
          </a:xfrm>
        </p:spPr>
        <p:txBody>
          <a:bodyPr/>
          <a:lstStyle/>
          <a:p>
            <a:r>
              <a:rPr lang="en-US" altLang="en-US"/>
              <a:t>Comparison to see whether actual return of portfolio G was above or below expectations can be made using:</a:t>
            </a:r>
          </a:p>
        </p:txBody>
      </p:sp>
      <p:graphicFrame>
        <p:nvGraphicFramePr>
          <p:cNvPr id="551940" name="Object 4"/>
          <p:cNvGraphicFramePr>
            <a:graphicFrameLocks noChangeAspect="1"/>
          </p:cNvGraphicFramePr>
          <p:nvPr/>
        </p:nvGraphicFramePr>
        <p:xfrm>
          <a:off x="987425" y="3733800"/>
          <a:ext cx="7548563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3" imgW="1955520" imgH="228600" progId="Equation.3">
                  <p:embed/>
                </p:oleObj>
              </mc:Choice>
              <mc:Fallback>
                <p:oleObj name="Equation" r:id="rId3" imgW="1955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3733800"/>
                        <a:ext cx="7548563" cy="884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596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Sharpe Portfolio </a:t>
            </a:r>
            <a:br>
              <a:rPr lang="en-US" altLang="en-US" dirty="0"/>
            </a:br>
            <a:r>
              <a:rPr lang="en-US" altLang="en-US" dirty="0"/>
              <a:t>Performance Measure</a:t>
            </a:r>
          </a:p>
        </p:txBody>
      </p:sp>
      <p:graphicFrame>
        <p:nvGraphicFramePr>
          <p:cNvPr id="603141" name="Object 5"/>
          <p:cNvGraphicFramePr>
            <a:graphicFrameLocks noChangeAspect="1"/>
          </p:cNvGraphicFramePr>
          <p:nvPr/>
        </p:nvGraphicFramePr>
        <p:xfrm>
          <a:off x="1600200" y="3505200"/>
          <a:ext cx="4800600" cy="227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965160" imgH="457200" progId="Equation.3">
                  <p:embed/>
                </p:oleObj>
              </mc:Choice>
              <mc:Fallback>
                <p:oleObj name="Equation" r:id="rId3" imgW="965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505200"/>
                        <a:ext cx="4800600" cy="2274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314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Risk premium earned per unit of risk</a:t>
            </a:r>
          </a:p>
        </p:txBody>
      </p:sp>
    </p:spTree>
    <p:extLst>
      <p:ext uri="{BB962C8B-B14F-4D97-AF65-F5344CB8AC3E}">
        <p14:creationId xmlns:p14="http://schemas.microsoft.com/office/powerpoint/2010/main" val="140333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3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3142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/>
              <a:t>Treynor versus Sharpe Measure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181600"/>
          </a:xfrm>
        </p:spPr>
        <p:txBody>
          <a:bodyPr>
            <a:normAutofit/>
          </a:bodyPr>
          <a:lstStyle/>
          <a:p>
            <a:r>
              <a:rPr lang="en-US" altLang="en-US" dirty="0"/>
              <a:t>Sharpe uses standard deviation of returns as the measure of </a:t>
            </a:r>
            <a:r>
              <a:rPr lang="en-US" altLang="en-US" dirty="0" smtClean="0"/>
              <a:t>risk</a:t>
            </a:r>
          </a:p>
          <a:p>
            <a:r>
              <a:rPr lang="en-US" altLang="en-US" dirty="0" smtClean="0"/>
              <a:t>Risk premium earned per unit of total risk.</a:t>
            </a:r>
            <a:endParaRPr lang="en-US" altLang="en-US" dirty="0"/>
          </a:p>
          <a:p>
            <a:r>
              <a:rPr lang="en-US" altLang="en-US" dirty="0" err="1"/>
              <a:t>Treynor</a:t>
            </a:r>
            <a:r>
              <a:rPr lang="en-US" altLang="en-US" dirty="0"/>
              <a:t> measure uses beta (systematic risk)</a:t>
            </a:r>
          </a:p>
          <a:p>
            <a:r>
              <a:rPr lang="en-US" altLang="en-US" dirty="0"/>
              <a:t>Sharpe therefore evaluates the portfolio manager on the basis of both rate of return performance and </a:t>
            </a:r>
            <a:r>
              <a:rPr lang="en-US" altLang="en-US" dirty="0" smtClean="0"/>
              <a:t>diversification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7068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17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/>
              <a:t>Treynor versus Sharpe Measure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181600"/>
          </a:xfrm>
        </p:spPr>
        <p:txBody>
          <a:bodyPr>
            <a:normAutofit/>
          </a:bodyPr>
          <a:lstStyle/>
          <a:p>
            <a:r>
              <a:rPr lang="en-US" altLang="en-US" dirty="0" err="1" smtClean="0"/>
              <a:t>Treynor</a:t>
            </a:r>
            <a:r>
              <a:rPr lang="en-US" altLang="en-US" dirty="0" err="1" smtClean="0"/>
              <a:t>’s</a:t>
            </a:r>
            <a:r>
              <a:rPr lang="en-US" altLang="en-US" dirty="0" smtClean="0"/>
              <a:t> performance measure uses SML</a:t>
            </a:r>
          </a:p>
          <a:p>
            <a:r>
              <a:rPr lang="en-US" altLang="en-US" dirty="0" smtClean="0"/>
              <a:t>Sharpe’s performance measure uses CML</a:t>
            </a:r>
          </a:p>
          <a:p>
            <a:r>
              <a:rPr lang="en-US" altLang="en-US" dirty="0" smtClean="0"/>
              <a:t>The </a:t>
            </a:r>
            <a:r>
              <a:rPr lang="en-US" altLang="en-US" dirty="0"/>
              <a:t>methods agree on rankings of completely diversified portfolios</a:t>
            </a:r>
          </a:p>
          <a:p>
            <a:r>
              <a:rPr lang="en-US" altLang="en-US" dirty="0"/>
              <a:t>Produce relative not absolute rankings of performance</a:t>
            </a:r>
          </a:p>
        </p:txBody>
      </p:sp>
    </p:spTree>
    <p:extLst>
      <p:ext uri="{BB962C8B-B14F-4D97-AF65-F5344CB8AC3E}">
        <p14:creationId xmlns:p14="http://schemas.microsoft.com/office/powerpoint/2010/main" val="83945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17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Jensen Portfolio </a:t>
            </a:r>
            <a:br>
              <a:rPr lang="en-US" altLang="en-US" dirty="0"/>
            </a:br>
            <a:r>
              <a:rPr lang="en-US" altLang="en-US" dirty="0"/>
              <a:t>Performance Measure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/>
              <a:t>Also based on CAPM</a:t>
            </a:r>
          </a:p>
          <a:p>
            <a:pPr>
              <a:lnSpc>
                <a:spcPct val="90000"/>
              </a:lnSpc>
            </a:pPr>
            <a:r>
              <a:rPr lang="en-US" altLang="en-US"/>
              <a:t>Expected return on any security or portfolio is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Where: E(R</a:t>
            </a:r>
            <a:r>
              <a:rPr lang="en-US" altLang="en-US" sz="2800" baseline="-25000"/>
              <a:t>j</a:t>
            </a:r>
            <a:r>
              <a:rPr lang="en-US" altLang="en-US" sz="2800"/>
              <a:t>) = the expected return on security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RFR = the one-period risk-free interest rate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>
                <a:sym typeface="Symbol" pitchFamily="18" charset="2"/>
              </a:rPr>
              <a:t></a:t>
            </a:r>
            <a:r>
              <a:rPr lang="en-US" altLang="en-US" sz="2800" baseline="-25000"/>
              <a:t>j</a:t>
            </a:r>
            <a:r>
              <a:rPr lang="en-US" altLang="en-US" sz="2800"/>
              <a:t>= the systematic risk for security or portfolio j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E(R</a:t>
            </a:r>
            <a:r>
              <a:rPr lang="en-US" altLang="en-US" sz="2800" baseline="-25000"/>
              <a:t>m</a:t>
            </a:r>
            <a:r>
              <a:rPr lang="en-US" altLang="en-US" sz="2800"/>
              <a:t>) = the expected return on the market portfolio of risky assets</a:t>
            </a:r>
            <a:endParaRPr lang="en-US" altLang="en-US"/>
          </a:p>
        </p:txBody>
      </p:sp>
      <p:graphicFrame>
        <p:nvGraphicFramePr>
          <p:cNvPr id="55398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537304"/>
              </p:ext>
            </p:extLst>
          </p:nvPr>
        </p:nvGraphicFramePr>
        <p:xfrm>
          <a:off x="304800" y="2590800"/>
          <a:ext cx="80391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2082600" imgH="241200" progId="Equation.3">
                  <p:embed/>
                </p:oleObj>
              </mc:Choice>
              <mc:Fallback>
                <p:oleObj name="Equation" r:id="rId3" imgW="2082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590800"/>
                        <a:ext cx="80391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37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Jensen Portfolio </a:t>
            </a:r>
            <a:br>
              <a:rPr lang="en-US" altLang="en-US" dirty="0"/>
            </a:br>
            <a:r>
              <a:rPr lang="en-US" altLang="en-US" dirty="0"/>
              <a:t>Performance Measure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R</a:t>
            </a:r>
            <a:r>
              <a:rPr lang="en-GB" baseline="-25000" dirty="0" err="1" smtClean="0"/>
              <a:t>jt</a:t>
            </a:r>
            <a:r>
              <a:rPr lang="en-GB" dirty="0" err="1" smtClean="0"/>
              <a:t>-RFR</a:t>
            </a:r>
            <a:r>
              <a:rPr lang="en-GB" baseline="-25000" dirty="0" err="1" smtClean="0"/>
              <a:t>t</a:t>
            </a:r>
            <a:r>
              <a:rPr lang="en-GB" dirty="0" smtClean="0"/>
              <a:t> = </a:t>
            </a:r>
            <a:r>
              <a:rPr lang="el-GR" dirty="0" smtClean="0"/>
              <a:t>α</a:t>
            </a:r>
            <a:r>
              <a:rPr lang="en-GB" baseline="-25000" dirty="0" smtClean="0"/>
              <a:t>j</a:t>
            </a:r>
            <a:r>
              <a:rPr lang="en-GB" dirty="0" smtClean="0"/>
              <a:t>+</a:t>
            </a:r>
            <a:r>
              <a:rPr lang="el-GR" dirty="0" smtClean="0"/>
              <a:t>β</a:t>
            </a:r>
            <a:r>
              <a:rPr lang="en-GB" baseline="-25000" dirty="0" smtClean="0"/>
              <a:t>j</a:t>
            </a:r>
            <a:r>
              <a:rPr lang="en-GB" dirty="0" smtClean="0"/>
              <a:t>[</a:t>
            </a:r>
            <a:r>
              <a:rPr lang="en-GB" dirty="0" err="1" smtClean="0"/>
              <a:t>R</a:t>
            </a:r>
            <a:r>
              <a:rPr lang="en-GB" baseline="-25000" dirty="0" err="1" smtClean="0"/>
              <a:t>mt</a:t>
            </a:r>
            <a:r>
              <a:rPr lang="en-GB" dirty="0" err="1" smtClean="0"/>
              <a:t>-RFR</a:t>
            </a:r>
            <a:r>
              <a:rPr lang="en-GB" baseline="-25000" dirty="0" err="1" smtClean="0"/>
              <a:t>t</a:t>
            </a:r>
            <a:r>
              <a:rPr lang="en-GB" dirty="0" smtClean="0"/>
              <a:t>]+</a:t>
            </a:r>
            <a:r>
              <a:rPr lang="en-GB" dirty="0" err="1" smtClean="0"/>
              <a:t>e</a:t>
            </a:r>
            <a:r>
              <a:rPr lang="en-GB" baseline="-25000" dirty="0" err="1" smtClean="0"/>
              <a:t>jt</a:t>
            </a:r>
            <a:endParaRPr lang="en-GB" baseline="-25000" dirty="0" smtClean="0"/>
          </a:p>
          <a:p>
            <a:r>
              <a:rPr lang="en-GB" dirty="0" smtClean="0"/>
              <a:t>Alpha indicates the portfolio’s  superior or inferior in her investment ability.</a:t>
            </a:r>
          </a:p>
          <a:p>
            <a:r>
              <a:rPr lang="en-GB" dirty="0" smtClean="0"/>
              <a:t>A superior manager has a significant positive alpha</a:t>
            </a:r>
          </a:p>
          <a:p>
            <a:r>
              <a:rPr lang="en-GB" dirty="0" smtClean="0"/>
              <a:t>A inferior manager has a significant negative alpha</a:t>
            </a:r>
          </a:p>
          <a:p>
            <a:r>
              <a:rPr lang="en-GB" dirty="0" smtClean="0"/>
              <a:t>Performance of a portfolio manager with no forecasting ability but not clearly inferior equals that of a naïve buy and hold strategy.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65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required of a portfolio manager?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Ability to derive above average returns for a given risk class.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Superior timing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Superior security selection</a:t>
            </a:r>
          </a:p>
        </p:txBody>
      </p:sp>
    </p:spTree>
    <p:extLst>
      <p:ext uri="{BB962C8B-B14F-4D97-AF65-F5344CB8AC3E}">
        <p14:creationId xmlns:p14="http://schemas.microsoft.com/office/powerpoint/2010/main" val="12488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The Information Ratio Performance Measure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Appraisal ratio</a:t>
            </a:r>
          </a:p>
          <a:p>
            <a:r>
              <a:rPr lang="en-US" altLang="en-US" dirty="0"/>
              <a:t>measures average return in excess of benchmark portfolio divided by the standard deviation of this excess </a:t>
            </a:r>
            <a:r>
              <a:rPr lang="en-US" altLang="en-US" dirty="0" smtClean="0"/>
              <a:t>return</a:t>
            </a:r>
          </a:p>
          <a:p>
            <a:pPr marL="0" indent="0">
              <a:buNone/>
            </a:pPr>
            <a:endParaRPr lang="en-US" alt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102669"/>
              </p:ext>
            </p:extLst>
          </p:nvPr>
        </p:nvGraphicFramePr>
        <p:xfrm>
          <a:off x="1924050" y="3810000"/>
          <a:ext cx="40005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Equation" r:id="rId3" imgW="1333440" imgH="469800" progId="Equation.3">
                  <p:embed/>
                </p:oleObj>
              </mc:Choice>
              <mc:Fallback>
                <p:oleObj name="Equation" r:id="rId3" imgW="133344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3810000"/>
                        <a:ext cx="4000500" cy="140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51816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R</a:t>
            </a:r>
            <a:r>
              <a:rPr lang="en-GB" sz="2400" baseline="-25000" dirty="0" err="1" smtClean="0"/>
              <a:t>b</a:t>
            </a:r>
            <a:r>
              <a:rPr lang="en-GB" sz="2400" baseline="-25000" dirty="0" smtClean="0"/>
              <a:t> </a:t>
            </a:r>
            <a:r>
              <a:rPr lang="en-GB" sz="2400" dirty="0" smtClean="0"/>
              <a:t>= Average return for the benchmark portfolio during the period</a:t>
            </a:r>
          </a:p>
          <a:p>
            <a:r>
              <a:rPr lang="en-GB" sz="2400" dirty="0" err="1" smtClean="0"/>
              <a:t>σ</a:t>
            </a:r>
            <a:r>
              <a:rPr lang="en-GB" sz="2400" baseline="-25000" dirty="0" err="1" smtClean="0"/>
              <a:t>ER</a:t>
            </a:r>
            <a:r>
              <a:rPr lang="en-GB" sz="2400" dirty="0" smtClean="0"/>
              <a:t> = Standard deviation of the excess return during the period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8947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47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5189890"/>
              </p:ext>
            </p:extLst>
          </p:nvPr>
        </p:nvGraphicFramePr>
        <p:xfrm>
          <a:off x="1143000" y="1752600"/>
          <a:ext cx="10287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Equation" r:id="rId3" imgW="342720" imgH="457200" progId="Equation.3">
                  <p:embed/>
                </p:oleObj>
              </mc:Choice>
              <mc:Fallback>
                <p:oleObj name="Equation" r:id="rId3" imgW="34272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752600"/>
                        <a:ext cx="10287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47800" y="365760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Numerator can be considered as the investor’s average alpha if the average return to the benchmark is taken to be the expected return for the actively managed portfolio.</a:t>
            </a:r>
          </a:p>
          <a:p>
            <a:r>
              <a:rPr lang="en-GB" sz="2400" dirty="0" smtClean="0"/>
              <a:t>Denominator is the tracking error of the portfolio and it is the cost of active management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1555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The Information Ratio Performance Measure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interpret IR, the mean return differential in the numerator represents the investor’s ability to use her talent and information to generate a portfolio return that differs from that of the benchmark against which the performance is being measured.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51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Potential Bias of One-Parameter Measures</a:t>
            </a:r>
          </a:p>
        </p:txBody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positive relationship between the composite performance measures and the risk involved</a:t>
            </a:r>
          </a:p>
          <a:p>
            <a:r>
              <a:rPr lang="en-US" altLang="en-US"/>
              <a:t>alpha can be biased downward for those portfolios designed to limit downside risk</a:t>
            </a:r>
          </a:p>
        </p:txBody>
      </p:sp>
    </p:spTree>
    <p:extLst>
      <p:ext uri="{BB962C8B-B14F-4D97-AF65-F5344CB8AC3E}">
        <p14:creationId xmlns:p14="http://schemas.microsoft.com/office/powerpoint/2010/main" val="185858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4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Components of Investment Performance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Fama suggested overall performance, which is its return in excess of the risk-free rate</a:t>
            </a:r>
          </a:p>
          <a:p>
            <a:pPr lvl="1">
              <a:buFontTx/>
              <a:buNone/>
            </a:pPr>
            <a:r>
              <a:rPr lang="en-US" altLang="en-US"/>
              <a:t>Portfolio Risk + Selectivity</a:t>
            </a:r>
          </a:p>
          <a:p>
            <a:r>
              <a:rPr lang="en-US" altLang="en-US"/>
              <a:t>Further, if there is a difference between the risk level specified by the investor and the actual risk level adopted by the portfolio manager, this can be further refined</a:t>
            </a:r>
          </a:p>
          <a:p>
            <a:pPr lvl="1">
              <a:buFontTx/>
              <a:buNone/>
            </a:pPr>
            <a:r>
              <a:rPr lang="en-US" altLang="en-US"/>
              <a:t>Investor’s Risk + Manager’s Risk + Selectivity</a:t>
            </a:r>
          </a:p>
        </p:txBody>
      </p:sp>
    </p:spTree>
    <p:extLst>
      <p:ext uri="{BB962C8B-B14F-4D97-AF65-F5344CB8AC3E}">
        <p14:creationId xmlns:p14="http://schemas.microsoft.com/office/powerpoint/2010/main" val="268552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59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Components of Investment Performance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133600"/>
          </a:xfrm>
        </p:spPr>
        <p:txBody>
          <a:bodyPr>
            <a:normAutofit/>
          </a:bodyPr>
          <a:lstStyle/>
          <a:p>
            <a:r>
              <a:rPr lang="en-US" altLang="en-US" dirty="0"/>
              <a:t>The selectivity measure is used to assess the manager’s investment </a:t>
            </a:r>
            <a:r>
              <a:rPr lang="en-US" altLang="en-US" dirty="0" smtClean="0"/>
              <a:t>prowess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239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4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Components of Investment Performance</a:t>
            </a:r>
          </a:p>
        </p:txBody>
      </p:sp>
      <p:sp>
        <p:nvSpPr>
          <p:cNvPr id="627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19200"/>
          </a:xfrm>
        </p:spPr>
        <p:txBody>
          <a:bodyPr/>
          <a:lstStyle/>
          <a:p>
            <a:r>
              <a:rPr lang="en-US" altLang="en-US"/>
              <a:t>The market line then becomes a benchmark for the manager’s performance</a:t>
            </a:r>
          </a:p>
        </p:txBody>
      </p:sp>
      <p:graphicFrame>
        <p:nvGraphicFramePr>
          <p:cNvPr id="6277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906707"/>
              </p:ext>
            </p:extLst>
          </p:nvPr>
        </p:nvGraphicFramePr>
        <p:xfrm>
          <a:off x="1371600" y="3352800"/>
          <a:ext cx="4878387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3" imgW="1574640" imgH="228600" progId="Equation.3">
                  <p:embed/>
                </p:oleObj>
              </mc:Choice>
              <mc:Fallback>
                <p:oleObj name="Equation" r:id="rId3" imgW="1574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352800"/>
                        <a:ext cx="4878387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71600" y="43434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</a:t>
            </a:r>
            <a:r>
              <a:rPr lang="en-GB" sz="2400" baseline="-25000" dirty="0" smtClean="0"/>
              <a:t>a</a:t>
            </a:r>
            <a:r>
              <a:rPr lang="en-GB" sz="2400" dirty="0" smtClean="0"/>
              <a:t> = Actual return on the portfolio being evaluated</a:t>
            </a:r>
          </a:p>
          <a:p>
            <a:r>
              <a:rPr lang="en-GB" sz="2400" dirty="0" smtClean="0"/>
              <a:t>R</a:t>
            </a:r>
            <a:r>
              <a:rPr lang="en-GB" sz="2400" baseline="-25000" dirty="0" smtClean="0"/>
              <a:t>x</a:t>
            </a:r>
            <a:r>
              <a:rPr lang="en-GB" sz="2400" dirty="0" smtClean="0"/>
              <a:t>(</a:t>
            </a:r>
            <a:r>
              <a:rPr lang="el-GR" sz="2400" dirty="0" smtClean="0"/>
              <a:t>β</a:t>
            </a:r>
            <a:r>
              <a:rPr lang="en-GB" sz="2400" baseline="-25000" dirty="0" smtClean="0"/>
              <a:t>a</a:t>
            </a:r>
            <a:r>
              <a:rPr lang="en-GB" sz="2400" dirty="0" smtClean="0"/>
              <a:t>) = Return on the combination of the riskless asset and the market portfolio M that has risk </a:t>
            </a:r>
            <a:r>
              <a:rPr lang="el-GR" sz="2400" dirty="0" smtClean="0"/>
              <a:t>β</a:t>
            </a:r>
            <a:r>
              <a:rPr lang="en-GB" sz="2400" baseline="-25000" dirty="0" smtClean="0"/>
              <a:t>x</a:t>
            </a:r>
            <a:r>
              <a:rPr lang="en-GB" sz="2400" dirty="0" smtClean="0"/>
              <a:t>. Equal to </a:t>
            </a:r>
            <a:r>
              <a:rPr lang="el-GR" sz="2400" dirty="0" smtClean="0"/>
              <a:t>β</a:t>
            </a:r>
            <a:r>
              <a:rPr lang="en-GB" sz="2400" dirty="0" smtClean="0"/>
              <a:t>a, the risk of the portfolio being evaluated.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55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771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Components of Investment Performance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2133600"/>
          </a:xfrm>
        </p:spPr>
        <p:txBody>
          <a:bodyPr/>
          <a:lstStyle/>
          <a:p>
            <a:r>
              <a:rPr lang="en-US" altLang="en-US"/>
              <a:t>The selectivity component can be broken into two parts</a:t>
            </a:r>
          </a:p>
          <a:p>
            <a:pPr lvl="1"/>
            <a:r>
              <a:rPr lang="en-US" altLang="en-US"/>
              <a:t>gross selectivity is made up of net selectivity plus diversification</a:t>
            </a:r>
          </a:p>
        </p:txBody>
      </p:sp>
      <p:graphicFrame>
        <p:nvGraphicFramePr>
          <p:cNvPr id="629764" name="Object 4"/>
          <p:cNvGraphicFramePr>
            <a:graphicFrameLocks noChangeAspect="1"/>
          </p:cNvGraphicFramePr>
          <p:nvPr/>
        </p:nvGraphicFramePr>
        <p:xfrm>
          <a:off x="228600" y="4260850"/>
          <a:ext cx="8761413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3" imgW="3276360" imgH="431640" progId="Equation.3">
                  <p:embed/>
                </p:oleObj>
              </mc:Choice>
              <mc:Fallback>
                <p:oleObj name="Equation" r:id="rId3" imgW="3276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260850"/>
                        <a:ext cx="8761413" cy="114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125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763" grpId="0" build="p" bldLvl="5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Components of Investment Performance</a:t>
            </a:r>
          </a:p>
        </p:txBody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2133600"/>
          </a:xfrm>
        </p:spPr>
        <p:txBody>
          <a:bodyPr/>
          <a:lstStyle/>
          <a:p>
            <a:r>
              <a:rPr lang="en-US" altLang="en-US"/>
              <a:t>Assuming the investor has a target level of risk for the portfolio equal to </a:t>
            </a:r>
            <a:r>
              <a:rPr lang="en-US" altLang="en-US">
                <a:latin typeface="Symbol" pitchFamily="18" charset="2"/>
              </a:rPr>
              <a:t>b</a:t>
            </a:r>
            <a:r>
              <a:rPr lang="en-US" altLang="en-US" i="1" baseline="-25000"/>
              <a:t>T</a:t>
            </a:r>
            <a:r>
              <a:rPr lang="en-US" altLang="en-US"/>
              <a:t>, the portion of overall performance due to risk can be assessed as follows:</a:t>
            </a:r>
          </a:p>
        </p:txBody>
      </p:sp>
      <p:graphicFrame>
        <p:nvGraphicFramePr>
          <p:cNvPr id="630788" name="Object 4"/>
          <p:cNvGraphicFramePr>
            <a:graphicFrameLocks noChangeAspect="1"/>
          </p:cNvGraphicFramePr>
          <p:nvPr/>
        </p:nvGraphicFramePr>
        <p:xfrm>
          <a:off x="160338" y="4260850"/>
          <a:ext cx="8897937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3" imgW="3327120" imgH="431640" progId="Equation.3">
                  <p:embed/>
                </p:oleObj>
              </mc:Choice>
              <mc:Fallback>
                <p:oleObj name="Equation" r:id="rId3" imgW="3327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4260850"/>
                        <a:ext cx="8897937" cy="1149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864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0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787" grpId="0" build="p" bldLvl="5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Relationship Among Performance Measures</a:t>
            </a:r>
          </a:p>
        </p:txBody>
      </p:sp>
      <p:sp>
        <p:nvSpPr>
          <p:cNvPr id="62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Treynor</a:t>
            </a:r>
          </a:p>
          <a:p>
            <a:r>
              <a:rPr lang="en-US" altLang="en-US"/>
              <a:t>Sharpe</a:t>
            </a:r>
          </a:p>
          <a:p>
            <a:r>
              <a:rPr lang="en-US" altLang="en-US"/>
              <a:t>Jensen</a:t>
            </a:r>
          </a:p>
          <a:p>
            <a:r>
              <a:rPr lang="en-US" altLang="en-US"/>
              <a:t>Information Ratio</a:t>
            </a:r>
          </a:p>
          <a:p>
            <a:r>
              <a:rPr lang="en-US" altLang="en-US"/>
              <a:t>Fama net selectivity measures</a:t>
            </a:r>
          </a:p>
          <a:p>
            <a:pPr>
              <a:buFontTx/>
              <a:buNone/>
            </a:pPr>
            <a:r>
              <a:rPr lang="en-US" altLang="en-US"/>
              <a:t>Highly correlated, but not perfectly so</a:t>
            </a:r>
          </a:p>
        </p:txBody>
      </p:sp>
    </p:spTree>
    <p:extLst>
      <p:ext uri="{BB962C8B-B14F-4D97-AF65-F5344CB8AC3E}">
        <p14:creationId xmlns:p14="http://schemas.microsoft.com/office/powerpoint/2010/main" val="15851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66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 timing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Predict the peaks or troughs in the market and adjust portfolio composition to anticipate these trends</a:t>
            </a:r>
          </a:p>
          <a:p>
            <a:r>
              <a:rPr lang="en-GB" dirty="0" smtClean="0"/>
              <a:t>Hold diversified high-beta stocks through rising markets – Bigger gains in rising market</a:t>
            </a:r>
          </a:p>
          <a:p>
            <a:r>
              <a:rPr lang="en-GB" dirty="0" smtClean="0"/>
              <a:t>Low-beta stocks and money market instruments in declining markets – smaller losses in losing market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1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Performance Attribution Analysis</a:t>
            </a:r>
          </a:p>
        </p:txBody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Allocation effect</a:t>
            </a:r>
          </a:p>
          <a:p>
            <a:pPr>
              <a:lnSpc>
                <a:spcPct val="160000"/>
              </a:lnSpc>
            </a:pPr>
            <a:r>
              <a:rPr lang="en-US" altLang="en-US"/>
              <a:t>Selection effect</a:t>
            </a:r>
          </a:p>
        </p:txBody>
      </p:sp>
      <p:graphicFrame>
        <p:nvGraphicFramePr>
          <p:cNvPr id="6266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479433"/>
              </p:ext>
            </p:extLst>
          </p:nvPr>
        </p:nvGraphicFramePr>
        <p:xfrm>
          <a:off x="4084638" y="2022475"/>
          <a:ext cx="463232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Equation" r:id="rId3" imgW="1676160" imgH="228600" progId="Equation.3">
                  <p:embed/>
                </p:oleObj>
              </mc:Choice>
              <mc:Fallback>
                <p:oleObj name="Equation" r:id="rId3" imgW="1676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4638" y="2022475"/>
                        <a:ext cx="4632325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66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514846"/>
              </p:ext>
            </p:extLst>
          </p:nvPr>
        </p:nvGraphicFramePr>
        <p:xfrm>
          <a:off x="4049713" y="2836863"/>
          <a:ext cx="3789362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Equation" r:id="rId5" imgW="1371600" imgH="228600" progId="Equation.3">
                  <p:embed/>
                </p:oleObj>
              </mc:Choice>
              <mc:Fallback>
                <p:oleObj name="Equation" r:id="rId5" imgW="1371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713" y="2836863"/>
                        <a:ext cx="3789362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90600" y="3810000"/>
            <a:ext cx="746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Wai</a:t>
            </a:r>
            <a:r>
              <a:rPr lang="en-GB" sz="2400" dirty="0" smtClean="0"/>
              <a:t>, </a:t>
            </a:r>
            <a:r>
              <a:rPr lang="en-GB" sz="2400" dirty="0" err="1" smtClean="0"/>
              <a:t>Wbi</a:t>
            </a:r>
            <a:r>
              <a:rPr lang="en-GB" sz="2400" dirty="0" smtClean="0"/>
              <a:t> = investment proportions of the </a:t>
            </a:r>
            <a:r>
              <a:rPr lang="en-GB" sz="2400" dirty="0" err="1" smtClean="0"/>
              <a:t>ith</a:t>
            </a:r>
            <a:r>
              <a:rPr lang="en-GB" sz="2400" dirty="0" smtClean="0"/>
              <a:t> market segment (e.g. asset class, industry group) in the active manager’s portfolio and the benchmark policy portfolio</a:t>
            </a:r>
          </a:p>
          <a:p>
            <a:r>
              <a:rPr lang="en-GB" sz="2400" dirty="0" smtClean="0"/>
              <a:t>Rai, </a:t>
            </a:r>
            <a:r>
              <a:rPr lang="en-GB" sz="2400" dirty="0" err="1" smtClean="0"/>
              <a:t>Rbi</a:t>
            </a:r>
            <a:r>
              <a:rPr lang="en-GB" sz="2400" dirty="0" smtClean="0"/>
              <a:t> = Investment return to the </a:t>
            </a:r>
            <a:r>
              <a:rPr lang="en-GB" sz="2400" dirty="0" err="1" smtClean="0"/>
              <a:t>ith</a:t>
            </a:r>
            <a:r>
              <a:rPr lang="en-GB" sz="2400" dirty="0" smtClean="0"/>
              <a:t> market segment in the active manager’s portfolio and the benchmark portfolio, respectively.</a:t>
            </a:r>
          </a:p>
          <a:p>
            <a:r>
              <a:rPr lang="en-GB" sz="2400" dirty="0" err="1" smtClean="0"/>
              <a:t>Rb</a:t>
            </a:r>
            <a:r>
              <a:rPr lang="en-GB" sz="2400" dirty="0" smtClean="0"/>
              <a:t> = total return to the benchmark portfolio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075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6691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Measuring Market Timing Skills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Tactical asset allocation (TAA)</a:t>
            </a:r>
          </a:p>
          <a:p>
            <a:r>
              <a:rPr lang="en-US" altLang="en-US"/>
              <a:t>Attribution analysis is inappropriate</a:t>
            </a:r>
          </a:p>
          <a:p>
            <a:pPr lvl="1"/>
            <a:r>
              <a:rPr lang="en-US" altLang="en-US"/>
              <a:t>indexes make selection effect not relevant</a:t>
            </a:r>
          </a:p>
          <a:p>
            <a:pPr lvl="1"/>
            <a:r>
              <a:rPr lang="en-US" altLang="en-US"/>
              <a:t>multiple changes to asset class weightings during an investment period</a:t>
            </a:r>
          </a:p>
          <a:p>
            <a:r>
              <a:rPr lang="en-US" altLang="en-US"/>
              <a:t>Regression-based measurement</a:t>
            </a:r>
          </a:p>
        </p:txBody>
      </p:sp>
    </p:spTree>
    <p:extLst>
      <p:ext uri="{BB962C8B-B14F-4D97-AF65-F5344CB8AC3E}">
        <p14:creationId xmlns:p14="http://schemas.microsoft.com/office/powerpoint/2010/main" val="228034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85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Factors That Affect Use of Performance Measures</a:t>
            </a:r>
          </a:p>
        </p:txBody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Market portfolio difficult to approximate</a:t>
            </a:r>
          </a:p>
          <a:p>
            <a:r>
              <a:rPr lang="en-US" altLang="en-US"/>
              <a:t>Benchmark error</a:t>
            </a:r>
          </a:p>
          <a:p>
            <a:pPr lvl="1"/>
            <a:r>
              <a:rPr lang="en-US" altLang="en-US"/>
              <a:t>can effect slope of SML</a:t>
            </a:r>
          </a:p>
          <a:p>
            <a:pPr lvl="1"/>
            <a:r>
              <a:rPr lang="en-US" altLang="en-US"/>
              <a:t>can effect calculation of Beta</a:t>
            </a:r>
          </a:p>
          <a:p>
            <a:pPr lvl="1"/>
            <a:r>
              <a:rPr lang="en-US" altLang="en-US"/>
              <a:t>greater concern with global investing</a:t>
            </a:r>
          </a:p>
          <a:p>
            <a:pPr lvl="1"/>
            <a:r>
              <a:rPr lang="en-US" altLang="en-US"/>
              <a:t>problem is one of measurement</a:t>
            </a:r>
          </a:p>
          <a:p>
            <a:r>
              <a:rPr lang="en-US" altLang="en-US"/>
              <a:t>Sharpe measure not as dependent on market portfolio</a:t>
            </a:r>
          </a:p>
        </p:txBody>
      </p:sp>
    </p:spTree>
    <p:extLst>
      <p:ext uri="{BB962C8B-B14F-4D97-AF65-F5344CB8AC3E}">
        <p14:creationId xmlns:p14="http://schemas.microsoft.com/office/powerpoint/2010/main" val="392126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931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Benchmark Portfolios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altLang="en-US"/>
              <a:t>Performance evaluation standard</a:t>
            </a:r>
          </a:p>
          <a:p>
            <a:r>
              <a:rPr lang="en-US" altLang="en-US"/>
              <a:t>Usually a passive index or portfolio</a:t>
            </a:r>
          </a:p>
          <a:p>
            <a:r>
              <a:rPr lang="en-US" altLang="en-US"/>
              <a:t>May need benchmark for entire portfolio and separate benchmarks for segments to evaluate individual managers</a:t>
            </a:r>
          </a:p>
        </p:txBody>
      </p:sp>
    </p:spTree>
    <p:extLst>
      <p:ext uri="{BB962C8B-B14F-4D97-AF65-F5344CB8AC3E}">
        <p14:creationId xmlns:p14="http://schemas.microsoft.com/office/powerpoint/2010/main" val="321310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0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0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0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0003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Characteristics of Benchmarks</a:t>
            </a:r>
          </a:p>
        </p:txBody>
      </p:sp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Unambiguous</a:t>
            </a:r>
          </a:p>
          <a:p>
            <a:r>
              <a:rPr lang="en-US" altLang="en-US"/>
              <a:t>Investable</a:t>
            </a:r>
          </a:p>
          <a:p>
            <a:r>
              <a:rPr lang="en-US" altLang="en-US"/>
              <a:t>Measurable</a:t>
            </a:r>
          </a:p>
          <a:p>
            <a:r>
              <a:rPr lang="en-US" altLang="en-US"/>
              <a:t>Appropriate</a:t>
            </a:r>
          </a:p>
          <a:p>
            <a:r>
              <a:rPr lang="en-US" altLang="en-US"/>
              <a:t>Reflective of current investment opinions</a:t>
            </a:r>
          </a:p>
          <a:p>
            <a:r>
              <a:rPr lang="en-US" altLang="en-US"/>
              <a:t>Specified in advance</a:t>
            </a:r>
          </a:p>
        </p:txBody>
      </p:sp>
    </p:spTree>
    <p:extLst>
      <p:ext uri="{BB962C8B-B14F-4D97-AF65-F5344CB8AC3E}">
        <p14:creationId xmlns:p14="http://schemas.microsoft.com/office/powerpoint/2010/main" val="404470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1027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Building a Benchmark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Specialize as appropriate</a:t>
            </a:r>
          </a:p>
          <a:p>
            <a:r>
              <a:rPr lang="en-US" altLang="en-US"/>
              <a:t>Provide value weightings</a:t>
            </a:r>
          </a:p>
          <a:p>
            <a:r>
              <a:rPr lang="en-US" altLang="en-US"/>
              <a:t>Provide constraints to portfolio manager</a:t>
            </a:r>
          </a:p>
        </p:txBody>
      </p:sp>
    </p:spTree>
    <p:extLst>
      <p:ext uri="{BB962C8B-B14F-4D97-AF65-F5344CB8AC3E}">
        <p14:creationId xmlns:p14="http://schemas.microsoft.com/office/powerpoint/2010/main" val="238314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20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Select undervalued stocks or bonds for a given risk class.</a:t>
            </a:r>
          </a:p>
          <a:p>
            <a:r>
              <a:rPr lang="en-GB" dirty="0" smtClean="0"/>
              <a:t>Even without superior market timing, produce above-average risk-adjusted returns.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0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required of a portfolio manager?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2. Ability to diversify the portfolio completely to eliminate all unsystematic risk, relative to the portfolio’s </a:t>
            </a:r>
            <a:r>
              <a:rPr lang="en-GB" dirty="0" smtClean="0"/>
              <a:t>benchmark.</a:t>
            </a:r>
          </a:p>
          <a:p>
            <a:endParaRPr lang="en-GB" dirty="0"/>
          </a:p>
          <a:p>
            <a:r>
              <a:rPr lang="en-GB" dirty="0" smtClean="0"/>
              <a:t>Market rewards only systematic risk.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6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required of a portfolio manager?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Both requirements of the portfolio manager are important because </a:t>
            </a:r>
          </a:p>
          <a:p>
            <a:r>
              <a:rPr lang="en-GB" dirty="0" smtClean="0"/>
              <a:t>Some portfolio evaluation techniques take into account one requirement but not the other.</a:t>
            </a:r>
          </a:p>
          <a:p>
            <a:r>
              <a:rPr lang="en-GB" dirty="0" smtClean="0"/>
              <a:t>Other techniques implicitly consider both factors but do not differentiate between them.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44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Early performance measurement techniques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kern="0" dirty="0" smtClean="0">
                <a:solidFill>
                  <a:srgbClr val="000000"/>
                </a:solidFill>
                <a:latin typeface="Times New Roman"/>
              </a:rPr>
              <a:t>Portfolio </a:t>
            </a:r>
            <a:r>
              <a:rPr lang="en-US" altLang="en-US" kern="0" dirty="0">
                <a:solidFill>
                  <a:srgbClr val="000000"/>
                </a:solidFill>
                <a:latin typeface="Times New Roman"/>
              </a:rPr>
              <a:t>evaluation before 1960</a:t>
            </a:r>
          </a:p>
          <a:p>
            <a:pPr lvl="1" eaLnBrk="0" fontAlgn="base" hangingPunct="0">
              <a:spcAft>
                <a:spcPct val="0"/>
              </a:spcAft>
              <a:buFontTx/>
              <a:buChar char="–"/>
            </a:pPr>
            <a:r>
              <a:rPr lang="en-US" altLang="en-US" kern="0" dirty="0">
                <a:solidFill>
                  <a:srgbClr val="000000"/>
                </a:solidFill>
                <a:latin typeface="Times New Roman"/>
              </a:rPr>
              <a:t>rate of return within risk classes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kern="0" dirty="0">
                <a:solidFill>
                  <a:srgbClr val="000000"/>
                </a:solidFill>
                <a:latin typeface="Times New Roman"/>
              </a:rPr>
              <a:t>Peer group comparisons</a:t>
            </a:r>
          </a:p>
          <a:p>
            <a:pPr lvl="1" eaLnBrk="0" fontAlgn="base" hangingPunct="0">
              <a:spcAft>
                <a:spcPct val="0"/>
              </a:spcAft>
              <a:buFontTx/>
              <a:buChar char="–"/>
            </a:pPr>
            <a:r>
              <a:rPr lang="en-US" altLang="en-US" kern="0" dirty="0">
                <a:solidFill>
                  <a:srgbClr val="000000"/>
                </a:solidFill>
                <a:latin typeface="Times New Roman"/>
              </a:rPr>
              <a:t>no explicit adjustment for risk</a:t>
            </a:r>
          </a:p>
          <a:p>
            <a:pPr lvl="1" eaLnBrk="0" fontAlgn="base" hangingPunct="0">
              <a:spcAft>
                <a:spcPct val="0"/>
              </a:spcAft>
              <a:buFontTx/>
              <a:buChar char="–"/>
            </a:pPr>
            <a:r>
              <a:rPr lang="en-US" altLang="en-US" kern="0" dirty="0">
                <a:solidFill>
                  <a:srgbClr val="000000"/>
                </a:solidFill>
                <a:latin typeface="Times New Roman"/>
              </a:rPr>
              <a:t>difficult to form comparable peer group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45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Composite Portfolio </a:t>
            </a:r>
            <a:br>
              <a:rPr lang="en-US" altLang="en-US" dirty="0"/>
            </a:br>
            <a:r>
              <a:rPr lang="en-US" altLang="en-US" dirty="0"/>
              <a:t>Performance Measures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Combine risk and return performance into a single value.</a:t>
            </a:r>
          </a:p>
          <a:p>
            <a:r>
              <a:rPr lang="en-GB" dirty="0" smtClean="0"/>
              <a:t>1. </a:t>
            </a:r>
            <a:r>
              <a:rPr lang="en-GB" dirty="0" err="1" smtClean="0"/>
              <a:t>Treynor</a:t>
            </a:r>
            <a:r>
              <a:rPr lang="en-GB" dirty="0" smtClean="0"/>
              <a:t> portfolio performance measure</a:t>
            </a:r>
          </a:p>
          <a:p>
            <a:r>
              <a:rPr lang="en-GB" dirty="0" smtClean="0"/>
              <a:t>2. Sharpe portfolio performance measure</a:t>
            </a:r>
          </a:p>
          <a:p>
            <a:r>
              <a:rPr lang="en-GB" dirty="0" smtClean="0"/>
              <a:t>3. Jensen portfolio performance measure</a:t>
            </a:r>
          </a:p>
          <a:p>
            <a:r>
              <a:rPr lang="en-GB" dirty="0" smtClean="0"/>
              <a:t>4. Information ratio performance measure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8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Treynor Portfolio </a:t>
            </a:r>
            <a:br>
              <a:rPr lang="en-US" altLang="en-US"/>
            </a:br>
            <a:r>
              <a:rPr lang="en-US" altLang="en-US"/>
              <a:t>Performance Measure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34400" cy="4419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 err="1"/>
              <a:t>Treynor</a:t>
            </a:r>
            <a:r>
              <a:rPr lang="en-US" altLang="en-US" dirty="0"/>
              <a:t> recognized two components of risk</a:t>
            </a:r>
          </a:p>
          <a:p>
            <a:pPr lvl="1">
              <a:lnSpc>
                <a:spcPct val="110000"/>
              </a:lnSpc>
            </a:pPr>
            <a:r>
              <a:rPr lang="en-US" altLang="en-US" dirty="0"/>
              <a:t>Risk from general market fluctuations</a:t>
            </a:r>
          </a:p>
          <a:p>
            <a:pPr lvl="1">
              <a:lnSpc>
                <a:spcPct val="110000"/>
              </a:lnSpc>
            </a:pPr>
            <a:r>
              <a:rPr lang="en-US" altLang="en-US" dirty="0"/>
              <a:t>Risk from unique fluctuations in the securities in the portfolio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His measure of risk-adjusted performance focuses on the portfolio’s undiversifiable risk: market or systematic risk</a:t>
            </a:r>
          </a:p>
        </p:txBody>
      </p:sp>
    </p:spTree>
    <p:extLst>
      <p:ext uri="{BB962C8B-B14F-4D97-AF65-F5344CB8AC3E}">
        <p14:creationId xmlns:p14="http://schemas.microsoft.com/office/powerpoint/2010/main" val="301160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6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6819" grpId="0" build="p" bldLvl="5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1255</Words>
  <Application>Microsoft Office PowerPoint</Application>
  <PresentationFormat>On-screen Show (4:3)</PresentationFormat>
  <Paragraphs>158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Office Theme</vt:lpstr>
      <vt:lpstr>Equation</vt:lpstr>
      <vt:lpstr>Microsoft Equation 3.0</vt:lpstr>
      <vt:lpstr>Evaluation of portfolio performance</vt:lpstr>
      <vt:lpstr>What is required of a portfolio manager?</vt:lpstr>
      <vt:lpstr>Market timing</vt:lpstr>
      <vt:lpstr>Security selection</vt:lpstr>
      <vt:lpstr>What is required of a portfolio manager?</vt:lpstr>
      <vt:lpstr>What is required of a portfolio manager?</vt:lpstr>
      <vt:lpstr>Early performance measurement techniques</vt:lpstr>
      <vt:lpstr>Composite Portfolio  Performance Measures</vt:lpstr>
      <vt:lpstr>Treynor Portfolio  Performance Measure</vt:lpstr>
      <vt:lpstr>Treynor Portfolio  Performance Measure</vt:lpstr>
      <vt:lpstr>Treynor Portfolio  Performance Measure</vt:lpstr>
      <vt:lpstr>Treynor Portfolio  Performance Measure</vt:lpstr>
      <vt:lpstr>Treynor Portfolio  Performance Measure</vt:lpstr>
      <vt:lpstr>Treynor Portfolio  Performance Measure</vt:lpstr>
      <vt:lpstr>Sharpe Portfolio  Performance Measure</vt:lpstr>
      <vt:lpstr>Treynor versus Sharpe Measure</vt:lpstr>
      <vt:lpstr>Treynor versus Sharpe Measure</vt:lpstr>
      <vt:lpstr>Jensen Portfolio  Performance Measure</vt:lpstr>
      <vt:lpstr>Jensen Portfolio  Performance Measure</vt:lpstr>
      <vt:lpstr>The Information Ratio Performance Measure</vt:lpstr>
      <vt:lpstr>PowerPoint Presentation</vt:lpstr>
      <vt:lpstr>The Information Ratio Performance Measure</vt:lpstr>
      <vt:lpstr>Potential Bias of One-Parameter Measures</vt:lpstr>
      <vt:lpstr>Components of Investment Performance</vt:lpstr>
      <vt:lpstr>Components of Investment Performance</vt:lpstr>
      <vt:lpstr>Components of Investment Performance</vt:lpstr>
      <vt:lpstr>Components of Investment Performance</vt:lpstr>
      <vt:lpstr>Components of Investment Performance</vt:lpstr>
      <vt:lpstr>Relationship Among Performance Measures</vt:lpstr>
      <vt:lpstr>Performance Attribution Analysis</vt:lpstr>
      <vt:lpstr>Measuring Market Timing Skills</vt:lpstr>
      <vt:lpstr>Factors That Affect Use of Performance Measures</vt:lpstr>
      <vt:lpstr>Benchmark Portfolios</vt:lpstr>
      <vt:lpstr>Characteristics of Benchmarks</vt:lpstr>
      <vt:lpstr>Building a Benchmark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portfolio performance</dc:title>
  <dc:creator>Lakshmi</dc:creator>
  <cp:lastModifiedBy>Lakshmi</cp:lastModifiedBy>
  <cp:revision>26</cp:revision>
  <dcterms:created xsi:type="dcterms:W3CDTF">2006-08-16T00:00:00Z</dcterms:created>
  <dcterms:modified xsi:type="dcterms:W3CDTF">2015-04-19T17:56:08Z</dcterms:modified>
</cp:coreProperties>
</file>