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8" r:id="rId13"/>
    <p:sldId id="297" r:id="rId14"/>
    <p:sldId id="299" r:id="rId15"/>
    <p:sldId id="301" r:id="rId16"/>
    <p:sldId id="300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257" r:id="rId26"/>
    <p:sldId id="258" r:id="rId27"/>
    <p:sldId id="259" r:id="rId28"/>
    <p:sldId id="260" r:id="rId29"/>
    <p:sldId id="261" r:id="rId30"/>
    <p:sldId id="262" r:id="rId31"/>
    <p:sldId id="263" r:id="rId32"/>
    <p:sldId id="264" r:id="rId33"/>
    <p:sldId id="265" r:id="rId34"/>
    <p:sldId id="266" r:id="rId35"/>
    <p:sldId id="267" r:id="rId36"/>
    <p:sldId id="268" r:id="rId37"/>
    <p:sldId id="269" r:id="rId38"/>
    <p:sldId id="270" r:id="rId39"/>
    <p:sldId id="271" r:id="rId40"/>
    <p:sldId id="272" r:id="rId41"/>
    <p:sldId id="273" r:id="rId42"/>
    <p:sldId id="274" r:id="rId43"/>
    <p:sldId id="275" r:id="rId44"/>
    <p:sldId id="276" r:id="rId45"/>
    <p:sldId id="277" r:id="rId46"/>
    <p:sldId id="278" r:id="rId47"/>
    <p:sldId id="279" r:id="rId48"/>
    <p:sldId id="280" r:id="rId49"/>
    <p:sldId id="281" r:id="rId50"/>
    <p:sldId id="282" r:id="rId51"/>
    <p:sldId id="283" r:id="rId52"/>
    <p:sldId id="284" r:id="rId53"/>
    <p:sldId id="285" r:id="rId54"/>
    <p:sldId id="286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3090-96DA-40C7-AF19-17E03ABFD01A}" type="datetimeFigureOut">
              <a:rPr lang="en-GB" smtClean="0"/>
              <a:t>29/03/2015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E6D-E9F0-4BCA-87F0-FC2726F91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823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3090-96DA-40C7-AF19-17E03ABFD01A}" type="datetimeFigureOut">
              <a:rPr lang="en-GB" smtClean="0"/>
              <a:t>29/03/2015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E6D-E9F0-4BCA-87F0-FC2726F91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514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3090-96DA-40C7-AF19-17E03ABFD01A}" type="datetimeFigureOut">
              <a:rPr lang="en-GB" smtClean="0"/>
              <a:t>29/03/2015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E6D-E9F0-4BCA-87F0-FC2726F91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354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3090-96DA-40C7-AF19-17E03ABFD01A}" type="datetimeFigureOut">
              <a:rPr lang="en-GB" smtClean="0"/>
              <a:t>29/03/2015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E6D-E9F0-4BCA-87F0-FC2726F91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996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3090-96DA-40C7-AF19-17E03ABFD01A}" type="datetimeFigureOut">
              <a:rPr lang="en-GB" smtClean="0"/>
              <a:t>29/03/2015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E6D-E9F0-4BCA-87F0-FC2726F91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16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3090-96DA-40C7-AF19-17E03ABFD01A}" type="datetimeFigureOut">
              <a:rPr lang="en-GB" smtClean="0"/>
              <a:t>29/03/2015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E6D-E9F0-4BCA-87F0-FC2726F91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277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3090-96DA-40C7-AF19-17E03ABFD01A}" type="datetimeFigureOut">
              <a:rPr lang="en-GB" smtClean="0"/>
              <a:t>29/03/2015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E6D-E9F0-4BCA-87F0-FC2726F91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00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3090-96DA-40C7-AF19-17E03ABFD01A}" type="datetimeFigureOut">
              <a:rPr lang="en-GB" smtClean="0"/>
              <a:t>29/03/2015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E6D-E9F0-4BCA-87F0-FC2726F91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47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3090-96DA-40C7-AF19-17E03ABFD01A}" type="datetimeFigureOut">
              <a:rPr lang="en-GB" smtClean="0"/>
              <a:t>29/03/2015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E6D-E9F0-4BCA-87F0-FC2726F91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434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3090-96DA-40C7-AF19-17E03ABFD01A}" type="datetimeFigureOut">
              <a:rPr lang="en-GB" smtClean="0"/>
              <a:t>29/03/2015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E6D-E9F0-4BCA-87F0-FC2726F91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841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3090-96DA-40C7-AF19-17E03ABFD01A}" type="datetimeFigureOut">
              <a:rPr lang="en-GB" smtClean="0"/>
              <a:t>29/03/2015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E6D-E9F0-4BCA-87F0-FC2726F91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74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53090-96DA-40C7-AF19-17E03ABFD01A}" type="datetimeFigureOut">
              <a:rPr lang="en-GB" smtClean="0"/>
              <a:t>29/03/2015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B8E6D-E9F0-4BCA-87F0-FC2726F91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617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Portfolio Rebalancing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388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Need for rebalancing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Many reasons why portfolio of a client may have to be changed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48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 in wealth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According to utility theory, risk taking ability increases with increase in wealth</a:t>
            </a:r>
          </a:p>
          <a:p>
            <a:r>
              <a:rPr lang="en-GB" dirty="0" smtClean="0"/>
              <a:t>People can afford to take more risk as they grow rich and benefit from its rewards</a:t>
            </a:r>
          </a:p>
          <a:p>
            <a:r>
              <a:rPr lang="en-GB" dirty="0" smtClean="0"/>
              <a:t>But, in practice, may not be true</a:t>
            </a:r>
          </a:p>
          <a:p>
            <a:r>
              <a:rPr lang="en-GB" dirty="0" smtClean="0"/>
              <a:t>As people get rich, they become more concerned about losing the newly got riches than getting richer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06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Change in wealth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Fund manager should observe the changes in the attitude of the investors toward risk and try to understand them in a proper perspective</a:t>
            </a:r>
          </a:p>
          <a:p>
            <a:endParaRPr lang="en-GB" dirty="0"/>
          </a:p>
          <a:p>
            <a:r>
              <a:rPr lang="en-GB" dirty="0" smtClean="0"/>
              <a:t>If investor turns to be more conservative after huge gains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472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Change </a:t>
            </a:r>
            <a:r>
              <a:rPr lang="en-GB" dirty="0" smtClean="0"/>
              <a:t>in time horizon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events take place that may modify the time horizon</a:t>
            </a:r>
          </a:p>
          <a:p>
            <a:endParaRPr lang="en-GB" dirty="0"/>
          </a:p>
          <a:p>
            <a:r>
              <a:rPr lang="en-GB" dirty="0" smtClean="0"/>
              <a:t>Births, deaths, marriages and divorces impact investment horizon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87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Changes in liquidity needs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Investors may ask the portfolio manager to keep enough scope in portfolio to get some cash as and when they want</a:t>
            </a:r>
          </a:p>
          <a:p>
            <a:endParaRPr lang="en-GB" dirty="0"/>
          </a:p>
          <a:p>
            <a:r>
              <a:rPr lang="en-GB" dirty="0" smtClean="0"/>
              <a:t>Liquidity requirement reduces investible funds in fixed income and/or growth securities</a:t>
            </a:r>
          </a:p>
          <a:p>
            <a:endParaRPr lang="en-GB" dirty="0"/>
          </a:p>
          <a:p>
            <a:r>
              <a:rPr lang="en-GB" dirty="0" smtClean="0"/>
              <a:t>Reduces money available to achieve investor’s goal on return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74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Changes in taxes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Rate of tax under long-term capital gains is usually lower than the rate applicable for income</a:t>
            </a:r>
          </a:p>
          <a:p>
            <a:endParaRPr lang="en-GB" dirty="0"/>
          </a:p>
          <a:p>
            <a:r>
              <a:rPr lang="en-GB" dirty="0" smtClean="0"/>
              <a:t>Change in minimum holding period for long-term capital gains or rates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85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Bull and bear markets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Fluctuations in stock markets provide opportunities for both positive and negative aspects</a:t>
            </a:r>
          </a:p>
          <a:p>
            <a:r>
              <a:rPr lang="en-GB" dirty="0" smtClean="0"/>
              <a:t>Periods where stock return is more than bond return and vice versa.</a:t>
            </a:r>
          </a:p>
          <a:p>
            <a:r>
              <a:rPr lang="en-GB" dirty="0" smtClean="0"/>
              <a:t>Applies to individual securities also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867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Central bank policy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Central bank and other banks enjoy a greater power in influencing liquidity in capital markets</a:t>
            </a:r>
          </a:p>
          <a:p>
            <a:r>
              <a:rPr lang="en-GB" dirty="0" smtClean="0"/>
              <a:t>Monetary and liquidity constraints influence stock markets</a:t>
            </a:r>
          </a:p>
          <a:p>
            <a:r>
              <a:rPr lang="en-GB" dirty="0" smtClean="0"/>
              <a:t>Monetary policy also has immediate effect on money markets, though less effect on long-term bond yields.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1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Inflation rate changes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According to </a:t>
            </a:r>
            <a:r>
              <a:rPr lang="en-GB" dirty="0" err="1" smtClean="0"/>
              <a:t>Fama</a:t>
            </a:r>
            <a:r>
              <a:rPr lang="en-GB" dirty="0" smtClean="0"/>
              <a:t>, unexpected changes in the rate of inflation has effects in pricing of stocks in either direction</a:t>
            </a:r>
          </a:p>
          <a:p>
            <a:r>
              <a:rPr lang="en-GB" dirty="0" smtClean="0"/>
              <a:t>When inflation increases beyond expectations, bond investors face a reduced real yield on the bonds.</a:t>
            </a:r>
          </a:p>
          <a:p>
            <a:r>
              <a:rPr lang="en-GB" dirty="0" smtClean="0"/>
              <a:t>Nominal yield then rises so as to counteract the loss, bond prices fall.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380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Inflation rate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Significant impact on stock market returns as well.  </a:t>
            </a:r>
          </a:p>
          <a:p>
            <a:r>
              <a:rPr lang="en-GB" dirty="0" smtClean="0"/>
              <a:t>More than consumer price index, changes in producer prices provide better signals for future returns.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401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Portfolio rebalancing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Rebalance the portfolio to</a:t>
            </a:r>
          </a:p>
          <a:p>
            <a:endParaRPr lang="en-GB" dirty="0" smtClean="0"/>
          </a:p>
          <a:p>
            <a:r>
              <a:rPr lang="en-GB" dirty="0" smtClean="0"/>
              <a:t>Meet objectives laid down even in</a:t>
            </a:r>
          </a:p>
          <a:p>
            <a:endParaRPr lang="en-GB" dirty="0" smtClean="0"/>
          </a:p>
          <a:p>
            <a:r>
              <a:rPr lang="en-GB" dirty="0" smtClean="0"/>
              <a:t>Changed conditions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894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Changing return prospects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Other things being equal, changes in prices accompany changes in return prospects</a:t>
            </a:r>
          </a:p>
          <a:p>
            <a:r>
              <a:rPr lang="en-GB" dirty="0" smtClean="0"/>
              <a:t>With each negative fluctuations in the bond’s price, its yield rises but its total return falls</a:t>
            </a:r>
          </a:p>
          <a:p>
            <a:r>
              <a:rPr lang="en-GB" dirty="0" smtClean="0"/>
              <a:t>These changes eventually lead to the adjustments in the investor’s portfolio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523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Transaction cost barrier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Can never be recovered and cumulative erosion value can at times be harmful</a:t>
            </a:r>
          </a:p>
          <a:p>
            <a:r>
              <a:rPr lang="en-GB" dirty="0" smtClean="0"/>
              <a:t>Consist of more than just commissions</a:t>
            </a:r>
          </a:p>
          <a:p>
            <a:r>
              <a:rPr lang="en-GB" dirty="0" smtClean="0"/>
              <a:t>Actual cost of transacting is the difference between the realized price and the price that must have existed in the absence of the order</a:t>
            </a:r>
          </a:p>
          <a:p>
            <a:r>
              <a:rPr lang="en-GB" dirty="0" smtClean="0"/>
              <a:t>There can be trades that one seeks to carry out, but fails to execute, which provides another tariff, an opportunity cost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76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Asset mix rebalancing benefits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297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Drifting mix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Clients and investment managers strive hard, so that asset policy reflects an aversion towards risk as well as reflect a good return prospect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44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Drifting mix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Two sensible views on asset allocation exists.</a:t>
            </a:r>
          </a:p>
          <a:p>
            <a:r>
              <a:rPr lang="en-GB" dirty="0" smtClean="0"/>
              <a:t>1. Active shift should add value</a:t>
            </a:r>
          </a:p>
          <a:p>
            <a:r>
              <a:rPr lang="en-GB" dirty="0" smtClean="0"/>
              <a:t>2. Market efficiency which assumes to preclude profitable switching among </a:t>
            </a:r>
            <a:r>
              <a:rPr lang="en-GB" smtClean="0"/>
              <a:t>asset classes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7614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Portfolio Revision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Portfolio management, maximum emphasis on portfolio analysis and selection</a:t>
            </a:r>
          </a:p>
          <a:p>
            <a:endParaRPr lang="en-GB" dirty="0"/>
          </a:p>
          <a:p>
            <a:r>
              <a:rPr lang="en-GB" dirty="0" smtClean="0"/>
              <a:t>Optimal portfolio</a:t>
            </a:r>
          </a:p>
          <a:p>
            <a:endParaRPr lang="en-GB" dirty="0"/>
          </a:p>
          <a:p>
            <a:r>
              <a:rPr lang="en-GB" dirty="0" smtClean="0"/>
              <a:t>Portfolio revision is equally important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21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Markets continually change</a:t>
            </a:r>
          </a:p>
          <a:p>
            <a:endParaRPr lang="en-GB" dirty="0"/>
          </a:p>
          <a:p>
            <a:r>
              <a:rPr lang="en-GB" dirty="0" smtClean="0"/>
              <a:t>Conditions change what is optimal</a:t>
            </a:r>
          </a:p>
          <a:p>
            <a:endParaRPr lang="en-GB" dirty="0"/>
          </a:p>
          <a:p>
            <a:r>
              <a:rPr lang="en-GB" dirty="0" smtClean="0"/>
              <a:t>Revision to ensure optimality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67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Need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1. Availability of additional funds for investment</a:t>
            </a:r>
          </a:p>
          <a:p>
            <a:endParaRPr lang="en-GB" dirty="0"/>
          </a:p>
          <a:p>
            <a:r>
              <a:rPr lang="en-GB" dirty="0" smtClean="0"/>
              <a:t>2. Change in risk tolerance</a:t>
            </a:r>
          </a:p>
          <a:p>
            <a:endParaRPr lang="en-GB" dirty="0"/>
          </a:p>
          <a:p>
            <a:r>
              <a:rPr lang="en-GB" dirty="0" smtClean="0"/>
              <a:t>3. Change in the investment goals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50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4. Need to liquidate a part of the portfolio to provide funds for some alternative use</a:t>
            </a:r>
          </a:p>
          <a:p>
            <a:endParaRPr lang="en-GB" dirty="0"/>
          </a:p>
          <a:p>
            <a:r>
              <a:rPr lang="en-GB" dirty="0" smtClean="0"/>
              <a:t>Need from changes in the </a:t>
            </a:r>
            <a:r>
              <a:rPr lang="en-GB" i="1" dirty="0" smtClean="0">
                <a:solidFill>
                  <a:srgbClr val="C00000"/>
                </a:solidFill>
              </a:rPr>
              <a:t>financial market </a:t>
            </a:r>
            <a:r>
              <a:rPr lang="en-GB" dirty="0" smtClean="0"/>
              <a:t>or changes in the </a:t>
            </a:r>
            <a:r>
              <a:rPr lang="en-GB" i="1" dirty="0" smtClean="0">
                <a:solidFill>
                  <a:srgbClr val="C00000"/>
                </a:solidFill>
              </a:rPr>
              <a:t>investor’s position </a:t>
            </a:r>
            <a:r>
              <a:rPr lang="en-GB" dirty="0" smtClean="0"/>
              <a:t>namely his financial status and preference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78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Portfolio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Portfolio is a mix of securities</a:t>
            </a:r>
          </a:p>
          <a:p>
            <a:endParaRPr lang="en-GB" dirty="0"/>
          </a:p>
          <a:p>
            <a:r>
              <a:rPr lang="en-GB" dirty="0" smtClean="0"/>
              <a:t>Two variables:</a:t>
            </a:r>
          </a:p>
          <a:p>
            <a:endParaRPr lang="en-GB" dirty="0"/>
          </a:p>
          <a:p>
            <a:r>
              <a:rPr lang="en-GB" dirty="0" smtClean="0"/>
              <a:t>1. Securities included in the portfolio</a:t>
            </a:r>
          </a:p>
          <a:p>
            <a:endParaRPr lang="en-GB" dirty="0"/>
          </a:p>
          <a:p>
            <a:r>
              <a:rPr lang="en-GB" dirty="0" smtClean="0"/>
              <a:t>2. Proportion of total funds invested in each security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533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Portfolio rebalancing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Risk-return trade-off</a:t>
            </a:r>
          </a:p>
          <a:p>
            <a:endParaRPr lang="en-GB" dirty="0"/>
          </a:p>
          <a:p>
            <a:r>
              <a:rPr lang="en-GB" b="1" i="1" dirty="0" smtClean="0"/>
              <a:t>Cost of revising the portfolio:</a:t>
            </a:r>
          </a:p>
          <a:p>
            <a:r>
              <a:rPr lang="en-GB" dirty="0" smtClean="0"/>
              <a:t>Commissions and brokerages</a:t>
            </a:r>
          </a:p>
          <a:p>
            <a:r>
              <a:rPr lang="en-GB" dirty="0" smtClean="0"/>
              <a:t>Bid-ask spread</a:t>
            </a:r>
          </a:p>
          <a:p>
            <a:r>
              <a:rPr lang="en-GB" b="1" i="1" dirty="0" smtClean="0"/>
              <a:t>Non-financial cost</a:t>
            </a:r>
            <a:r>
              <a:rPr lang="en-GB" dirty="0" smtClean="0"/>
              <a:t>:</a:t>
            </a:r>
          </a:p>
          <a:p>
            <a:r>
              <a:rPr lang="en-GB" dirty="0" smtClean="0"/>
              <a:t>Investment manager may lose his credibility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885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Portfolio Revision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Involves </a:t>
            </a:r>
          </a:p>
          <a:p>
            <a:endParaRPr lang="en-GB" dirty="0"/>
          </a:p>
          <a:p>
            <a:r>
              <a:rPr lang="en-GB" dirty="0" smtClean="0"/>
              <a:t>Either changing the securities currently included in the portfolio</a:t>
            </a:r>
          </a:p>
          <a:p>
            <a:endParaRPr lang="en-GB" dirty="0"/>
          </a:p>
          <a:p>
            <a:r>
              <a:rPr lang="en-GB" dirty="0" smtClean="0"/>
              <a:t>Or altering the proportion of funds in the securities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337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Same as portfolio selection</a:t>
            </a:r>
          </a:p>
          <a:p>
            <a:endParaRPr lang="en-GB" dirty="0"/>
          </a:p>
          <a:p>
            <a:r>
              <a:rPr lang="en-GB" dirty="0" smtClean="0"/>
              <a:t>Maximising the return for a given level of risk </a:t>
            </a:r>
          </a:p>
          <a:p>
            <a:endParaRPr lang="en-GB" dirty="0" smtClean="0"/>
          </a:p>
          <a:p>
            <a:r>
              <a:rPr lang="en-GB" dirty="0" smtClean="0"/>
              <a:t>Or</a:t>
            </a:r>
          </a:p>
          <a:p>
            <a:endParaRPr lang="en-GB" dirty="0" smtClean="0"/>
          </a:p>
          <a:p>
            <a:r>
              <a:rPr lang="en-GB" dirty="0" smtClean="0"/>
              <a:t>Minimizing the risk for a given level of return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371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Constraints in Portfolio Revision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Adjusting the existing portfolio in accordance with the changes in the financial markets and the investor’s position</a:t>
            </a:r>
          </a:p>
          <a:p>
            <a:endParaRPr lang="en-GB" dirty="0"/>
          </a:p>
          <a:p>
            <a:r>
              <a:rPr lang="en-GB" dirty="0" smtClean="0"/>
              <a:t>Involves purchase and sale of securities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027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Constraints in Portfolio Revision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Transaction cost</a:t>
            </a:r>
          </a:p>
          <a:p>
            <a:endParaRPr lang="en-GB" dirty="0"/>
          </a:p>
          <a:p>
            <a:r>
              <a:rPr lang="en-GB" dirty="0" smtClean="0"/>
              <a:t>Taxes on capital gains</a:t>
            </a:r>
          </a:p>
          <a:p>
            <a:endParaRPr lang="en-GB" dirty="0"/>
          </a:p>
          <a:p>
            <a:r>
              <a:rPr lang="en-GB" dirty="0" smtClean="0"/>
              <a:t>Intrinsic difficulty – no clear methodology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251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Portfolio revision strategies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04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Active Revision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Frequent and substantial</a:t>
            </a:r>
          </a:p>
          <a:p>
            <a:endParaRPr lang="en-GB" dirty="0" smtClean="0"/>
          </a:p>
          <a:p>
            <a:r>
              <a:rPr lang="en-GB" b="1" i="1" dirty="0" smtClean="0">
                <a:solidFill>
                  <a:srgbClr val="C00000"/>
                </a:solidFill>
              </a:rPr>
              <a:t>Objective: Beat the market</a:t>
            </a:r>
          </a:p>
          <a:p>
            <a:endParaRPr lang="en-GB" dirty="0"/>
          </a:p>
          <a:p>
            <a:r>
              <a:rPr lang="en-GB" dirty="0" smtClean="0"/>
              <a:t>Believe markets are not continuously efficient</a:t>
            </a:r>
          </a:p>
          <a:p>
            <a:endParaRPr lang="en-GB" dirty="0" smtClean="0"/>
          </a:p>
          <a:p>
            <a:r>
              <a:rPr lang="en-GB" dirty="0" smtClean="0"/>
              <a:t>Securities mispricing at times gives an opportunity for beating market</a:t>
            </a:r>
          </a:p>
        </p:txBody>
      </p:sp>
    </p:spTree>
    <p:extLst>
      <p:ext uri="{BB962C8B-B14F-4D97-AF65-F5344CB8AC3E}">
        <p14:creationId xmlns:p14="http://schemas.microsoft.com/office/powerpoint/2010/main" val="48296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Active Revision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Believe that different investors have divergent or heterogeneous expectations on markets</a:t>
            </a:r>
          </a:p>
          <a:p>
            <a:endParaRPr lang="en-GB" dirty="0" smtClean="0"/>
          </a:p>
          <a:p>
            <a:r>
              <a:rPr lang="en-GB" dirty="0" smtClean="0"/>
              <a:t>Practitioners of active revision are confident of developing better estimates of the true risk and return of securities than rest of the market</a:t>
            </a:r>
          </a:p>
        </p:txBody>
      </p:sp>
    </p:spTree>
    <p:extLst>
      <p:ext uri="{BB962C8B-B14F-4D97-AF65-F5344CB8AC3E}">
        <p14:creationId xmlns:p14="http://schemas.microsoft.com/office/powerpoint/2010/main" val="8113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Active Revision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Combines both fundamental and technical analysis</a:t>
            </a:r>
          </a:p>
          <a:p>
            <a:endParaRPr lang="en-GB" dirty="0"/>
          </a:p>
          <a:p>
            <a:r>
              <a:rPr lang="en-GB" dirty="0" smtClean="0"/>
              <a:t>Demand on time, skills and resources high</a:t>
            </a:r>
          </a:p>
          <a:p>
            <a:endParaRPr lang="en-GB" dirty="0"/>
          </a:p>
          <a:p>
            <a:r>
              <a:rPr lang="en-GB" dirty="0" smtClean="0"/>
              <a:t>Higher transaction cost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6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Passive Revision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Minor and infrequent</a:t>
            </a:r>
          </a:p>
          <a:p>
            <a:endParaRPr lang="en-GB" dirty="0"/>
          </a:p>
          <a:p>
            <a:r>
              <a:rPr lang="en-GB" dirty="0" smtClean="0"/>
              <a:t>Believes in market efficiency and homogeneity of expectations among investors</a:t>
            </a:r>
          </a:p>
          <a:p>
            <a:endParaRPr lang="en-GB" dirty="0"/>
          </a:p>
          <a:p>
            <a:r>
              <a:rPr lang="en-GB" dirty="0" smtClean="0"/>
              <a:t>According to predetermined goals</a:t>
            </a:r>
          </a:p>
          <a:p>
            <a:endParaRPr lang="en-GB" dirty="0"/>
          </a:p>
          <a:p>
            <a:r>
              <a:rPr lang="en-GB" dirty="0" smtClean="0"/>
              <a:t>Formula plans normally</a:t>
            </a:r>
          </a:p>
        </p:txBody>
      </p:sp>
    </p:spTree>
    <p:extLst>
      <p:ext uri="{BB962C8B-B14F-4D97-AF65-F5344CB8AC3E}">
        <p14:creationId xmlns:p14="http://schemas.microsoft.com/office/powerpoint/2010/main" val="54776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Formula Plans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Prices of securities fluctuate</a:t>
            </a:r>
          </a:p>
          <a:p>
            <a:endParaRPr lang="en-GB" dirty="0"/>
          </a:p>
          <a:p>
            <a:r>
              <a:rPr lang="en-GB" dirty="0" smtClean="0"/>
              <a:t>Buy low and sell high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Portfolio rebalancing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i="1" dirty="0" smtClean="0"/>
              <a:t>Costs of trading away from rebalancing (buy and hold strategy):</a:t>
            </a:r>
          </a:p>
          <a:p>
            <a:r>
              <a:rPr lang="en-GB" dirty="0" smtClean="0"/>
              <a:t>1. Holding a portfolio or an asset that is overpriced and hence inferior returns.</a:t>
            </a:r>
          </a:p>
          <a:p>
            <a:r>
              <a:rPr lang="en-GB" dirty="0" smtClean="0"/>
              <a:t>2. Composition of a portfolio may no longer reflect the investor’s objectives</a:t>
            </a:r>
          </a:p>
          <a:p>
            <a:r>
              <a:rPr lang="en-GB" dirty="0" smtClean="0"/>
              <a:t>3. A poorly diversified portfolio, which is riskier than what an investor can bear</a:t>
            </a:r>
          </a:p>
        </p:txBody>
      </p:sp>
    </p:spTree>
    <p:extLst>
      <p:ext uri="{BB962C8B-B14F-4D97-AF65-F5344CB8AC3E}">
        <p14:creationId xmlns:p14="http://schemas.microsoft.com/office/powerpoint/2010/main" val="267536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Formula Plans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Investors may not profit from price fluctuation</a:t>
            </a:r>
          </a:p>
          <a:p>
            <a:endParaRPr lang="en-GB" dirty="0"/>
          </a:p>
          <a:p>
            <a:r>
              <a:rPr lang="en-GB" dirty="0" smtClean="0"/>
              <a:t>But investors hesitate, prices may fall further or prices may not move upwards again</a:t>
            </a:r>
          </a:p>
          <a:p>
            <a:endParaRPr lang="en-GB" dirty="0" smtClean="0"/>
          </a:p>
          <a:p>
            <a:r>
              <a:rPr lang="en-GB" dirty="0" smtClean="0"/>
              <a:t>Similarly, when prices rise, do not sell, thinking it may rise further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429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Formula Plans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Represent an attempt to exploit the price fluctuations in the market and make them a source of profit</a:t>
            </a:r>
          </a:p>
          <a:p>
            <a:endParaRPr lang="en-GB" dirty="0"/>
          </a:p>
          <a:p>
            <a:r>
              <a:rPr lang="en-GB" dirty="0" smtClean="0"/>
              <a:t>Make decision on timing of buying and selling automatic and eliminate the emotions </a:t>
            </a:r>
          </a:p>
        </p:txBody>
      </p:sp>
    </p:spTree>
    <p:extLst>
      <p:ext uri="{BB962C8B-B14F-4D97-AF65-F5344CB8AC3E}">
        <p14:creationId xmlns:p14="http://schemas.microsoft.com/office/powerpoint/2010/main" val="397418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Formula Plans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Predetermined rules on when to buy or sell</a:t>
            </a:r>
          </a:p>
          <a:p>
            <a:endParaRPr lang="en-GB" dirty="0"/>
          </a:p>
          <a:p>
            <a:r>
              <a:rPr lang="en-GB" dirty="0" smtClean="0"/>
              <a:t>How much to buy and sell</a:t>
            </a:r>
          </a:p>
          <a:p>
            <a:endParaRPr lang="en-GB" dirty="0"/>
          </a:p>
          <a:p>
            <a:r>
              <a:rPr lang="en-GB" dirty="0" smtClean="0"/>
              <a:t>Calls for action with changes in securities market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42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Formula Plans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Demands the division of investor’s funds into: </a:t>
            </a:r>
          </a:p>
          <a:p>
            <a:endParaRPr lang="en-GB" dirty="0"/>
          </a:p>
          <a:p>
            <a:r>
              <a:rPr lang="en-GB" dirty="0" smtClean="0"/>
              <a:t>Aggressive portfolio - shares</a:t>
            </a:r>
          </a:p>
          <a:p>
            <a:endParaRPr lang="en-GB" dirty="0"/>
          </a:p>
          <a:p>
            <a:r>
              <a:rPr lang="en-GB" dirty="0" smtClean="0"/>
              <a:t>Conservative or defensive portfolio - bonds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364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Formula Plans -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Constant dollar value plan</a:t>
            </a:r>
          </a:p>
          <a:p>
            <a:endParaRPr lang="en-GB" dirty="0"/>
          </a:p>
          <a:p>
            <a:r>
              <a:rPr lang="en-GB" dirty="0" smtClean="0"/>
              <a:t>Constant ratio plan</a:t>
            </a:r>
          </a:p>
          <a:p>
            <a:endParaRPr lang="en-GB" dirty="0"/>
          </a:p>
          <a:p>
            <a:r>
              <a:rPr lang="en-GB" dirty="0" smtClean="0"/>
              <a:t>Dollar cost averaging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242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Constant Dollar Value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When share prices fluctuate, value of aggressive portfolio changes</a:t>
            </a:r>
          </a:p>
          <a:p>
            <a:endParaRPr lang="en-GB" dirty="0"/>
          </a:p>
          <a:p>
            <a:r>
              <a:rPr lang="en-GB" dirty="0" smtClean="0"/>
              <a:t>When prices increase, total value of aggressive portfolio increases</a:t>
            </a:r>
          </a:p>
          <a:p>
            <a:endParaRPr lang="en-GB" dirty="0"/>
          </a:p>
          <a:p>
            <a:r>
              <a:rPr lang="en-GB" dirty="0" smtClean="0"/>
              <a:t>Sell some of the shares in the aggressive portfolio to the level of the original investment and invest it in bonds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6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Constant Dollar Value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share prices fall, total value of the aggressive portfolio falls</a:t>
            </a:r>
          </a:p>
          <a:p>
            <a:endParaRPr lang="en-GB" dirty="0"/>
          </a:p>
          <a:p>
            <a:r>
              <a:rPr lang="en-GB" dirty="0" smtClean="0"/>
              <a:t>To keep the total value of aggressive portfolio, funds are transferred from bonds to shares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525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Constant Dollar Value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Effectively, investor buys when prices are low, sells when prices are high</a:t>
            </a:r>
          </a:p>
          <a:p>
            <a:endParaRPr lang="en-GB" dirty="0"/>
          </a:p>
          <a:p>
            <a:r>
              <a:rPr lang="en-GB" dirty="0" smtClean="0"/>
              <a:t>Action points to be carefully determined in advance</a:t>
            </a:r>
          </a:p>
          <a:p>
            <a:endParaRPr lang="en-GB" dirty="0"/>
          </a:p>
          <a:p>
            <a:r>
              <a:rPr lang="en-GB" dirty="0" smtClean="0"/>
              <a:t>Like 10%, 15% or 20%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501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Constant Ratio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Variation of constant dollar value plan</a:t>
            </a:r>
          </a:p>
          <a:p>
            <a:endParaRPr lang="en-GB" dirty="0"/>
          </a:p>
          <a:p>
            <a:r>
              <a:rPr lang="en-GB" dirty="0" smtClean="0"/>
              <a:t>Ratio between aggressive portfolio and defensive portfolio predetermined like 1:1 or 1.5:1, </a:t>
            </a:r>
            <a:r>
              <a:rPr lang="en-GB" dirty="0" err="1" smtClean="0"/>
              <a:t>etc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Purpose is to keep the ratio constant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387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Constant Ratio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Revision point is also predetermined like +/- 10%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863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Pitfalls to be avoided in portfolio rebalancing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1. Projecting the past into future without analysis</a:t>
            </a:r>
          </a:p>
          <a:p>
            <a:r>
              <a:rPr lang="en-GB" dirty="0" smtClean="0"/>
              <a:t>2. Cultural differences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434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Dollar Cost Averaging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Stock prices fluctuate up and down in cycles</a:t>
            </a:r>
          </a:p>
          <a:p>
            <a:endParaRPr lang="en-GB" dirty="0"/>
          </a:p>
          <a:p>
            <a:r>
              <a:rPr lang="en-GB" dirty="0" smtClean="0"/>
              <a:t>Dollar cost averaging utilises this cyclic movement to construct a portfolio at low cost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047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Dollar Cost Averaging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Plan stipulates that the investor invests a constant sum, say SAR 5,000 at periodic intervals such as a month, two months, quarter, </a:t>
            </a:r>
            <a:r>
              <a:rPr lang="en-GB" dirty="0" err="1" smtClean="0"/>
              <a:t>etc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Irrespective of price</a:t>
            </a:r>
          </a:p>
          <a:p>
            <a:endParaRPr lang="en-GB" dirty="0" smtClean="0"/>
          </a:p>
          <a:p>
            <a:r>
              <a:rPr lang="en-GB" dirty="0" smtClean="0"/>
              <a:t>Periodic investment continued over a fairly long time to cover a complete cycle of share price movements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822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Dollar Cost Averaging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Investor can lower average cost per share than the average price prevailing in the market over the period</a:t>
            </a:r>
          </a:p>
          <a:p>
            <a:endParaRPr lang="en-GB" dirty="0"/>
          </a:p>
          <a:p>
            <a:r>
              <a:rPr lang="en-GB" dirty="0" smtClean="0"/>
              <a:t>More shares will be purchased when prices are low</a:t>
            </a:r>
          </a:p>
          <a:p>
            <a:endParaRPr lang="en-GB" dirty="0"/>
          </a:p>
          <a:p>
            <a:r>
              <a:rPr lang="en-GB" dirty="0" smtClean="0"/>
              <a:t>Less shares are purchased when prices are high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20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Dollar Cost Averaging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Plan does not envisage withdrawal of funds over the portfolio build time</a:t>
            </a:r>
          </a:p>
          <a:p>
            <a:endParaRPr lang="en-GB" dirty="0"/>
          </a:p>
          <a:p>
            <a:r>
              <a:rPr lang="en-GB" dirty="0" smtClean="0"/>
              <a:t>After building the portfolio, one of the formula plans can be followed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677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Limitations of Formula Plans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Not flexible</a:t>
            </a:r>
          </a:p>
          <a:p>
            <a:endParaRPr lang="en-GB" dirty="0"/>
          </a:p>
          <a:p>
            <a:r>
              <a:rPr lang="en-GB" dirty="0" smtClean="0"/>
              <a:t>No indication on which securities from the portfolio are to be sold or which securities are bought</a:t>
            </a:r>
          </a:p>
          <a:p>
            <a:endParaRPr lang="en-GB" dirty="0"/>
          </a:p>
          <a:p>
            <a:r>
              <a:rPr lang="en-GB" dirty="0" smtClean="0"/>
              <a:t>Only active portfolio strategy can provide answer to </a:t>
            </a:r>
            <a:r>
              <a:rPr lang="en-GB" smtClean="0"/>
              <a:t>this question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0671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Practical problems in portfolio revision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1. Risk bearing ability</a:t>
            </a:r>
          </a:p>
          <a:p>
            <a:r>
              <a:rPr lang="en-GB" dirty="0" smtClean="0"/>
              <a:t>2. Investment planning horizon</a:t>
            </a:r>
          </a:p>
          <a:p>
            <a:r>
              <a:rPr lang="en-GB" dirty="0" smtClean="0"/>
              <a:t>3. Changes in objectives/asset composition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752535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 bearing 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Portfolio adjustments are complex</a:t>
            </a:r>
          </a:p>
          <a:p>
            <a:r>
              <a:rPr lang="en-GB" dirty="0" smtClean="0"/>
              <a:t>Inclusion of the concept of risk in any statement of portfolio objectives raises certain practical issues</a:t>
            </a:r>
          </a:p>
          <a:p>
            <a:r>
              <a:rPr lang="en-GB" dirty="0" smtClean="0"/>
              <a:t>How to express risk tolerance in practice?</a:t>
            </a:r>
          </a:p>
          <a:p>
            <a:r>
              <a:rPr lang="en-GB" dirty="0" smtClean="0"/>
              <a:t>One approach is to express in terms of portfolio’s volatility relative to the market, known as portfolio beta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451347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Risk bearing 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Portfolio beta is computed by using the beta of the individual securities in the portfolio weighted by the market value of each security in the total portfolio</a:t>
            </a:r>
          </a:p>
          <a:p>
            <a:r>
              <a:rPr lang="en-GB" dirty="0" smtClean="0"/>
              <a:t>Once the risk tolerance is quantitatively defined, portfolios that are efficient can be constructed to produce the maximum return at the given level of risk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892125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Risk bearing 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But investors may have difficulty in expressing their risk-tolerances in terms of portfolio volatility</a:t>
            </a:r>
          </a:p>
          <a:p>
            <a:r>
              <a:rPr lang="en-GB" dirty="0" smtClean="0"/>
              <a:t>Another approach would be to state the desired level of return and then seek to determine the minimum risk to be assumed to reach the desired return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998162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Investment planning horizon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investor has to specify clearly the time horizon over which he expects the results to be achieved</a:t>
            </a:r>
          </a:p>
          <a:p>
            <a:r>
              <a:rPr lang="en-GB" dirty="0" smtClean="0"/>
              <a:t>Shorter the time frame, lower the probabilities of achieving expected returns</a:t>
            </a:r>
          </a:p>
          <a:p>
            <a:r>
              <a:rPr lang="en-GB" dirty="0" smtClean="0"/>
              <a:t>Standard deviation of expected annual returns of a portfolio is greater for one year than for 4 to 5 years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6619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Project the past into future without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Tendency to believe that anything that worked well in the past will continue to do so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800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Investment planning horizon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client who expects his portfolio manager to be performing wizard, even in a very short time frame may be disappointed with the results. </a:t>
            </a:r>
          </a:p>
          <a:p>
            <a:r>
              <a:rPr lang="en-GB" dirty="0" smtClean="0"/>
              <a:t>When portfolio revision take place, enough time has to be provided for the revised strategy to work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646117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Selection and revision of equity portfolios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1. Securities are selected individually and little consideration is given to their interrelationships when they are combined in a portfolio.</a:t>
            </a:r>
          </a:p>
          <a:p>
            <a:r>
              <a:rPr lang="en-GB" dirty="0" smtClean="0"/>
              <a:t>Selection may be made on their perceived undervaluation in the market place or because of their superior financial performance.</a:t>
            </a:r>
          </a:p>
        </p:txBody>
      </p:sp>
    </p:spTree>
    <p:extLst>
      <p:ext uri="{BB962C8B-B14F-4D97-AF65-F5344CB8AC3E}">
        <p14:creationId xmlns:p14="http://schemas.microsoft.com/office/powerpoint/2010/main" val="199875867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Selection and revision of equity portfolios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Changes are made when prices change and the security is no longer undervalued or </a:t>
            </a:r>
            <a:r>
              <a:rPr lang="en-GB" dirty="0" smtClean="0"/>
              <a:t>perceived undervaluation subsequently proved incorrect or fundamental characteristics change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81036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Selection and revision of equity portfolios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2. Modern portfolio theory approach</a:t>
            </a:r>
          </a:p>
          <a:p>
            <a:r>
              <a:rPr lang="en-GB" dirty="0" smtClean="0"/>
              <a:t>Risk in individual securities (unsystematic risk) is not rewarded as market is efficient and securities are rarely mispriced</a:t>
            </a:r>
          </a:p>
          <a:p>
            <a:r>
              <a:rPr lang="en-GB" dirty="0" smtClean="0"/>
              <a:t>Invest in index</a:t>
            </a:r>
          </a:p>
          <a:p>
            <a:r>
              <a:rPr lang="en-GB" dirty="0" smtClean="0"/>
              <a:t>Rebalance when index changes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511903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Selection and revision of equity portfolios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3. Estimates are made about risk and return of individual securities</a:t>
            </a:r>
          </a:p>
          <a:p>
            <a:r>
              <a:rPr lang="en-GB" dirty="0" smtClean="0"/>
              <a:t>Portfolio optimization models are used in order to construct an equity portfolio to give required return at the lowest risk level or highest return at a specified risk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836405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Selection and revision of equity portfolios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4. Increasingly used in recent years.</a:t>
            </a:r>
          </a:p>
          <a:p>
            <a:r>
              <a:rPr lang="en-GB" dirty="0" smtClean="0"/>
              <a:t>Portfolios are structured by classifying stocks into sectors, with the weight of each sector in the market portfolio</a:t>
            </a:r>
          </a:p>
          <a:p>
            <a:r>
              <a:rPr lang="en-GB" dirty="0" smtClean="0"/>
              <a:t>Rationale for structuring and restructuring portfolios by sectors is based on the concept that broad economic trends and movements in major sectors of the economy influence prices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525889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Portfolio management theories have undergone a lot of changes. Practices have moulded theories and theories have given shape to varying practices.</a:t>
            </a:r>
          </a:p>
          <a:p>
            <a:r>
              <a:rPr lang="en-GB" dirty="0" smtClean="0"/>
              <a:t>Hence, portfolio revisions are highly challenging and call for a lot of systematic, meticulous and patient effort.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4505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Cultural differences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Behavior</a:t>
            </a:r>
            <a:r>
              <a:rPr lang="en-GB" dirty="0" smtClean="0"/>
              <a:t> and attitudes of successful investors are often remarkably different from what can be expected from a profit-seeking organization.</a:t>
            </a:r>
          </a:p>
          <a:p>
            <a:endParaRPr lang="en-GB" dirty="0"/>
          </a:p>
          <a:p>
            <a:r>
              <a:rPr lang="en-GB" dirty="0" smtClean="0"/>
              <a:t>Commercial entities reward success and punish failure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400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Cultural differences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Successful investors do not hesitate to stay with the laggard till the profit potential is realized</a:t>
            </a:r>
          </a:p>
          <a:p>
            <a:endParaRPr lang="en-GB" dirty="0"/>
          </a:p>
          <a:p>
            <a:r>
              <a:rPr lang="en-GB" dirty="0" smtClean="0"/>
              <a:t>They do not sell securities because the returns are poor in one period, if the promise for the future is bright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74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Cultural differences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Another folly is going with the crowd</a:t>
            </a:r>
          </a:p>
          <a:p>
            <a:endParaRPr lang="en-GB" dirty="0"/>
          </a:p>
          <a:p>
            <a:r>
              <a:rPr lang="en-GB" dirty="0" smtClean="0"/>
              <a:t>Fund managers may find it easy to go with the market and lose money rather than go against it and lose money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44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2103</Words>
  <Application>Microsoft Office PowerPoint</Application>
  <PresentationFormat>On-screen Show (4:3)</PresentationFormat>
  <Paragraphs>298</Paragraphs>
  <Slides>66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Office Theme</vt:lpstr>
      <vt:lpstr>Portfolio Rebalancing</vt:lpstr>
      <vt:lpstr>Portfolio rebalancing</vt:lpstr>
      <vt:lpstr>Portfolio rebalancing</vt:lpstr>
      <vt:lpstr>Portfolio rebalancing</vt:lpstr>
      <vt:lpstr>Pitfalls to be avoided in portfolio rebalancing</vt:lpstr>
      <vt:lpstr>Project the past into future without analysis</vt:lpstr>
      <vt:lpstr>Cultural differences</vt:lpstr>
      <vt:lpstr>Cultural differences</vt:lpstr>
      <vt:lpstr>Cultural differences</vt:lpstr>
      <vt:lpstr>Need for rebalancing</vt:lpstr>
      <vt:lpstr>Change in wealth</vt:lpstr>
      <vt:lpstr>Change in wealth</vt:lpstr>
      <vt:lpstr>Change in time horizon</vt:lpstr>
      <vt:lpstr>Changes in liquidity needs</vt:lpstr>
      <vt:lpstr>Changes in taxes</vt:lpstr>
      <vt:lpstr>Bull and bear markets</vt:lpstr>
      <vt:lpstr>Central bank policy</vt:lpstr>
      <vt:lpstr>Inflation rate changes</vt:lpstr>
      <vt:lpstr>Inflation rate changes</vt:lpstr>
      <vt:lpstr>Changing return prospects</vt:lpstr>
      <vt:lpstr>Transaction cost barrier</vt:lpstr>
      <vt:lpstr>Asset mix rebalancing benefits</vt:lpstr>
      <vt:lpstr>Drifting mix</vt:lpstr>
      <vt:lpstr>Drifting mix</vt:lpstr>
      <vt:lpstr>Portfolio Revision</vt:lpstr>
      <vt:lpstr>Need</vt:lpstr>
      <vt:lpstr>Need </vt:lpstr>
      <vt:lpstr>Need</vt:lpstr>
      <vt:lpstr>Portfolio</vt:lpstr>
      <vt:lpstr>Portfolio Revision</vt:lpstr>
      <vt:lpstr>Objective </vt:lpstr>
      <vt:lpstr>Constraints in Portfolio Revision</vt:lpstr>
      <vt:lpstr>Constraints in Portfolio Revision</vt:lpstr>
      <vt:lpstr>Portfolio revision strategies</vt:lpstr>
      <vt:lpstr>Active Revision</vt:lpstr>
      <vt:lpstr>Active Revision</vt:lpstr>
      <vt:lpstr>Active Revision</vt:lpstr>
      <vt:lpstr>Passive Revision</vt:lpstr>
      <vt:lpstr>Formula Plans</vt:lpstr>
      <vt:lpstr>Formula Plans</vt:lpstr>
      <vt:lpstr>Formula Plans</vt:lpstr>
      <vt:lpstr>Formula Plans</vt:lpstr>
      <vt:lpstr>Formula Plans</vt:lpstr>
      <vt:lpstr>Formula Plans - Types</vt:lpstr>
      <vt:lpstr>Constant Dollar Value Plan</vt:lpstr>
      <vt:lpstr>Constant Dollar Value Plan</vt:lpstr>
      <vt:lpstr>Constant Dollar Value Plan</vt:lpstr>
      <vt:lpstr>Constant Ratio Plan</vt:lpstr>
      <vt:lpstr>Constant Ratio Plan</vt:lpstr>
      <vt:lpstr>Dollar Cost Averaging</vt:lpstr>
      <vt:lpstr>Dollar Cost Averaging</vt:lpstr>
      <vt:lpstr>Dollar Cost Averaging</vt:lpstr>
      <vt:lpstr>Dollar Cost Averaging</vt:lpstr>
      <vt:lpstr>Limitations of Formula Plans</vt:lpstr>
      <vt:lpstr>Practical problems in portfolio revision</vt:lpstr>
      <vt:lpstr>Risk bearing ability</vt:lpstr>
      <vt:lpstr>Risk bearing ability</vt:lpstr>
      <vt:lpstr>Risk bearing ability</vt:lpstr>
      <vt:lpstr>Investment planning horizon</vt:lpstr>
      <vt:lpstr>Investment planning horizon</vt:lpstr>
      <vt:lpstr>Selection and revision of equity portfolios</vt:lpstr>
      <vt:lpstr>Selection and revision of equity portfolios</vt:lpstr>
      <vt:lpstr>Selection and revision of equity portfolios</vt:lpstr>
      <vt:lpstr>Selection and revision of equity portfolios</vt:lpstr>
      <vt:lpstr>Selection and revision of equity portfolios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Portfolio Revision</dc:title>
  <dc:creator>Lakshmi</dc:creator>
  <cp:lastModifiedBy>Lakshmi</cp:lastModifiedBy>
  <cp:revision>31</cp:revision>
  <dcterms:created xsi:type="dcterms:W3CDTF">2012-10-12T05:23:22Z</dcterms:created>
  <dcterms:modified xsi:type="dcterms:W3CDTF">2015-03-29T21:16:51Z</dcterms:modified>
</cp:coreProperties>
</file>