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EDC9F0B-940A-40F7-8AD9-8C921D1342B0}" type="datetimeFigureOut">
              <a:rPr lang="en-US" smtClean="0"/>
              <a:t>16/11/2016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D0BCD6B-B02A-4325-84E9-80A185CFE3F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DC9F0B-940A-40F7-8AD9-8C921D1342B0}" type="datetimeFigureOut">
              <a:rPr lang="en-US" smtClean="0"/>
              <a:t>16/11/2016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BCD6B-B02A-4325-84E9-80A185CFE3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EDC9F0B-940A-40F7-8AD9-8C921D1342B0}" type="datetimeFigureOut">
              <a:rPr lang="en-US" smtClean="0"/>
              <a:t>16/11/2016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D0BCD6B-B02A-4325-84E9-80A185CFE3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DC9F0B-940A-40F7-8AD9-8C921D1342B0}" type="datetimeFigureOut">
              <a:rPr lang="en-US" smtClean="0"/>
              <a:t>16/11/2016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BCD6B-B02A-4325-84E9-80A185CFE3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EDC9F0B-940A-40F7-8AD9-8C921D1342B0}" type="datetimeFigureOut">
              <a:rPr lang="en-US" smtClean="0"/>
              <a:t>16/11/2016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D0BCD6B-B02A-4325-84E9-80A185CFE3F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DC9F0B-940A-40F7-8AD9-8C921D1342B0}" type="datetimeFigureOut">
              <a:rPr lang="en-US" smtClean="0"/>
              <a:t>16/11/2016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BCD6B-B02A-4325-84E9-80A185CFE3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DC9F0B-940A-40F7-8AD9-8C921D1342B0}" type="datetimeFigureOut">
              <a:rPr lang="en-US" smtClean="0"/>
              <a:t>16/11/2016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BCD6B-B02A-4325-84E9-80A185CFE3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DC9F0B-940A-40F7-8AD9-8C921D1342B0}" type="datetimeFigureOut">
              <a:rPr lang="en-US" smtClean="0"/>
              <a:t>16/11/2016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BCD6B-B02A-4325-84E9-80A185CFE3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EDC9F0B-940A-40F7-8AD9-8C921D1342B0}" type="datetimeFigureOut">
              <a:rPr lang="en-US" smtClean="0"/>
              <a:t>16/11/2016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BCD6B-B02A-4325-84E9-80A185CFE3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DC9F0B-940A-40F7-8AD9-8C921D1342B0}" type="datetimeFigureOut">
              <a:rPr lang="en-US" smtClean="0"/>
              <a:t>16/11/2016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BCD6B-B02A-4325-84E9-80A185CFE3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DC9F0B-940A-40F7-8AD9-8C921D1342B0}" type="datetimeFigureOut">
              <a:rPr lang="en-US" smtClean="0"/>
              <a:t>16/11/2016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BCD6B-B02A-4325-84E9-80A185CFE3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EDC9F0B-940A-40F7-8AD9-8C921D1342B0}" type="datetimeFigureOut">
              <a:rPr lang="en-US" smtClean="0"/>
              <a:t>16/11/2016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D0BCD6B-B02A-4325-84E9-80A185CFE3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5" Type="http://schemas.openxmlformats.org/officeDocument/2006/relationships/oleObject" Target="../embeddings/Microsoft_Word_97_-_2003_Document2.doc"/><Relationship Id="rId4" Type="http://schemas.openxmlformats.org/officeDocument/2006/relationships/image" Target="../media/image18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1676400"/>
            <a:ext cx="5271868" cy="2868168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 OF POWDERS</a:t>
            </a:r>
            <a:endParaRPr lang="en-US" sz="5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274" name="Picture 2" descr="C:\Documents and Settings\Administrator\Desktop\air-slide-animation-bi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09800"/>
            <a:ext cx="3505201" cy="4143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88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28600" y="381000"/>
            <a:ext cx="8458200" cy="533400"/>
          </a:xfrm>
          <a:prstGeom prst="rect">
            <a:avLst/>
          </a:prstGeom>
        </p:spPr>
        <p:txBody>
          <a:bodyPr/>
          <a:lstStyle/>
          <a:p>
            <a:pPr lvl="1" algn="ctr">
              <a:lnSpc>
                <a:spcPct val="90000"/>
              </a:lnSpc>
            </a:pPr>
            <a:r>
              <a:rPr lang="en-IE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Why measuring particle size is important?</a:t>
            </a:r>
          </a:p>
          <a:p>
            <a:pPr lvl="1">
              <a:lnSpc>
                <a:spcPct val="90000"/>
              </a:lnSpc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752600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particle size of a drug can affect its physical, chemical, pharmacological properties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The particle size of a drug can also affect its release from dosage forms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The particle size of a drug can also affect the final formulation of dosage forms such as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performance, appearance, stability and “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Processability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” of powder (API or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excipient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474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1"/>
            <a:ext cx="708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tx2">
                    <a:lumMod val="75000"/>
                  </a:schemeClr>
                </a:solidFill>
              </a:rPr>
              <a:t>Methods for determining particle size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050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</a:rPr>
              <a:t>1. Microscopy</a:t>
            </a:r>
          </a:p>
          <a:p>
            <a:pPr eaLnBrk="1" hangingPunct="1"/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</a:rPr>
              <a:t>2. Sieving</a:t>
            </a:r>
          </a:p>
          <a:p>
            <a:pPr eaLnBrk="1" hangingPunct="1"/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</a:rPr>
              <a:t>3. Sedimentation techniques</a:t>
            </a:r>
          </a:p>
          <a:p>
            <a:pPr eaLnBrk="1" hangingPunct="1"/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</a:rPr>
              <a:t>4. Optical and electrical sensing zone method</a:t>
            </a:r>
          </a:p>
          <a:p>
            <a:pPr eaLnBrk="1" hangingPunct="1"/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</a:rPr>
              <a:t>5. Laser light scattering techniques</a:t>
            </a:r>
          </a:p>
          <a:p>
            <a:pPr eaLnBrk="1" hangingPunct="1"/>
            <a:r>
              <a:rPr lang="en-IE" sz="3200" dirty="0" smtClean="0">
                <a:solidFill>
                  <a:schemeClr val="bg2">
                    <a:lumMod val="50000"/>
                  </a:schemeClr>
                </a:solidFill>
              </a:rPr>
              <a:t>(Surface area measurement techniques)</a:t>
            </a:r>
            <a:endParaRPr lang="en-GB" sz="32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7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1000" y="457200"/>
            <a:ext cx="8229600" cy="6492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99003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Choosing a method for particle sizing</a:t>
            </a:r>
            <a:endParaRPr kumimoji="0" lang="en-GB" sz="2400" i="0" u="none" strike="noStrike" kern="1200" cap="all" spc="0" normalizeH="0" baseline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990033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1219200"/>
            <a:ext cx="8686800" cy="5181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Nature of the material to be sized, e.g.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estimated particle size and particle size range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solubility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ease of handling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toxicity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GB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flowability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intended use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capital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running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Specification requirements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 restrictions</a:t>
            </a:r>
          </a:p>
        </p:txBody>
      </p:sp>
    </p:spTree>
    <p:extLst>
      <p:ext uri="{BB962C8B-B14F-4D97-AF65-F5344CB8AC3E}">
        <p14:creationId xmlns:p14="http://schemas.microsoft.com/office/powerpoint/2010/main" val="414834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2946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Microscopy</a:t>
            </a:r>
            <a:endParaRPr lang="en-GB" altLang="en-US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47800"/>
            <a:ext cx="8305800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5000"/>
              <a:defRPr/>
            </a:pPr>
            <a:r>
              <a:rPr lang="en-GB" alt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A </a:t>
            </a:r>
            <a:r>
              <a:rPr lang="en-GB" altLang="en-US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very powerful technique as it allows direct observation of particles within the approximate size range 1 -150 </a:t>
            </a:r>
            <a:r>
              <a:rPr lang="en-GB" alt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microns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Optical microscopy </a:t>
            </a:r>
            <a:endParaRPr lang="en-GB" altLang="en-US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For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submicron particles it is necessary to use either </a:t>
            </a:r>
            <a:endParaRPr lang="en-GB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TEM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(Transmission Electron Microscopy) or </a:t>
            </a:r>
            <a:endParaRPr lang="en-GB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SEM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(Scanning Electron Microscopy).</a:t>
            </a:r>
          </a:p>
          <a:p>
            <a:pPr eaLnBrk="1" hangingPunct="1"/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TEM and SEM (0.001-5µm)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5000"/>
              <a:buFont typeface="Monotype Sorts" pitchFamily="2" charset="2"/>
              <a:buChar char="l"/>
              <a:defRPr/>
            </a:pPr>
            <a:endParaRPr lang="en-GB" altLang="en-US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55000"/>
              <a:defRPr/>
            </a:pPr>
            <a:r>
              <a:rPr lang="en-GB" alt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Produces </a:t>
            </a:r>
            <a:r>
              <a:rPr lang="en-GB" altLang="en-US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 number distribution based on measurement of diameters - or more usually projected area diameters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istrator\Desktop\138-microscopes-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4495800"/>
            <a:ext cx="1447800" cy="2219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96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8534400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► Microscopy is being able to examine each particle individually has led to microscopy being considered as an absolute measurement of particle size. </a:t>
            </a:r>
          </a:p>
          <a:p>
            <a:pPr>
              <a:lnSpc>
                <a:spcPct val="8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► Can distinguish aggregates from single particles</a:t>
            </a:r>
          </a:p>
          <a:p>
            <a:pPr>
              <a:lnSpc>
                <a:spcPct val="8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When coupled to </a:t>
            </a: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image analysis computers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each field can be examined, and a distribution obtained.</a:t>
            </a:r>
          </a:p>
          <a:p>
            <a:pPr>
              <a:lnSpc>
                <a:spcPct val="80000"/>
              </a:lnSpc>
            </a:pPr>
            <a:endParaRPr lang="en-GB" sz="2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► Number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distribution  </a:t>
            </a:r>
          </a:p>
          <a:p>
            <a:pPr>
              <a:lnSpc>
                <a:spcPct val="80000"/>
              </a:lnSpc>
            </a:pPr>
            <a:endParaRPr lang="en-GB" sz="2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► Most severe limitation of optical microscopy is the </a:t>
            </a: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depth of focus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being about 10µm at x100 and only 0.5µm at x1000.  </a:t>
            </a:r>
          </a:p>
          <a:p>
            <a:pPr>
              <a:lnSpc>
                <a:spcPct val="8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 small particles, </a:t>
            </a: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diffraction effects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increase causing blurring at the edges - determination of particles &lt; 3µm is less and less certain.</a:t>
            </a:r>
          </a:p>
        </p:txBody>
      </p:sp>
      <p:pic>
        <p:nvPicPr>
          <p:cNvPr id="2050" name="Picture 2" descr="http://thumbs.dreamstime.com/z/young-girl-cartoon-using-microscope-illustration-34612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648200"/>
            <a:ext cx="1905000" cy="1968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318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1"/>
            <a:ext cx="8686800" cy="6161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Manual Optical Microscopy</a:t>
            </a:r>
          </a:p>
          <a:p>
            <a:pPr>
              <a:lnSpc>
                <a:spcPct val="90000"/>
              </a:lnSpc>
            </a:pPr>
            <a:endParaRPr lang="en-GB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GB" b="1" dirty="0" smtClean="0"/>
              <a:t>	</a:t>
            </a:r>
          </a:p>
          <a:p>
            <a:pPr>
              <a:lnSpc>
                <a:spcPct val="90000"/>
              </a:lnSpc>
            </a:pPr>
            <a:r>
              <a:rPr lang="en-GB" b="1" dirty="0" smtClean="0"/>
              <a:t>	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Advantages</a:t>
            </a:r>
          </a:p>
          <a:p>
            <a:pPr>
              <a:lnSpc>
                <a:spcPct val="90000"/>
              </a:lnSpc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● Relatively inexpensive</a:t>
            </a:r>
          </a:p>
          <a:p>
            <a:pPr>
              <a:lnSpc>
                <a:spcPct val="90000"/>
              </a:lnSpc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● Each particle individually examined - detect aggregates,  2D shape, colour, melting point etc.</a:t>
            </a:r>
          </a:p>
          <a:p>
            <a:pPr>
              <a:lnSpc>
                <a:spcPct val="90000"/>
              </a:lnSpc>
            </a:pPr>
            <a:r>
              <a:rPr lang="en-GB" altLang="en-US" sz="2000" dirty="0" smtClean="0">
                <a:latin typeface="Times New Roman" pitchFamily="18" charset="0"/>
                <a:cs typeface="Times New Roman" pitchFamily="18" charset="0"/>
              </a:rPr>
              <a:t>● Allows direct observation of the particles rather than observing a property dependent on particle size.</a:t>
            </a:r>
          </a:p>
          <a:p>
            <a:pPr>
              <a:lnSpc>
                <a:spcPct val="90000"/>
              </a:lnSpc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● Permanent record - photograph</a:t>
            </a:r>
          </a:p>
          <a:p>
            <a:pPr>
              <a:lnSpc>
                <a:spcPct val="90000"/>
              </a:lnSpc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● Small sample sizes required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55000"/>
            </a:pPr>
            <a:r>
              <a:rPr lang="en-GB" altLang="en-US" sz="2000" dirty="0" smtClean="0">
                <a:latin typeface="Times New Roman" pitchFamily="18" charset="0"/>
                <a:cs typeface="Times New Roman" pitchFamily="18" charset="0"/>
              </a:rPr>
              <a:t>●The dispersion of the sample can be assessed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55000"/>
            </a:pPr>
            <a:r>
              <a:rPr lang="en-GB" altLang="en-US" sz="2000" dirty="0" smtClean="0">
                <a:latin typeface="Times New Roman" pitchFamily="18" charset="0"/>
                <a:cs typeface="Times New Roman" pitchFamily="18" charset="0"/>
              </a:rPr>
              <a:t>● Initially easy to set up and use.</a:t>
            </a:r>
            <a:r>
              <a:rPr lang="en-GB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000" dirty="0" smtClean="0">
                <a:latin typeface="Times New Roman" pitchFamily="18" charset="0"/>
                <a:cs typeface="Times New Roman" pitchFamily="18" charset="0"/>
              </a:rPr>
              <a:t>Image Analysis is Quick but software must be good enough to resolve particle boundaries.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55000"/>
            </a:pPr>
            <a:endParaRPr lang="en-GB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GB" b="1" dirty="0" smtClean="0"/>
          </a:p>
          <a:p>
            <a:pPr>
              <a:lnSpc>
                <a:spcPct val="90000"/>
              </a:lnSpc>
            </a:pPr>
            <a:r>
              <a:rPr lang="en-GB" b="1" dirty="0" smtClean="0"/>
              <a:t>	</a:t>
            </a:r>
          </a:p>
          <a:p>
            <a:pPr>
              <a:lnSpc>
                <a:spcPct val="90000"/>
              </a:lnSpc>
            </a:pPr>
            <a:r>
              <a:rPr lang="en-GB" b="1" dirty="0" smtClean="0"/>
              <a:t>	</a:t>
            </a:r>
            <a:endParaRPr lang="en-GB" dirty="0" smtClean="0"/>
          </a:p>
        </p:txBody>
      </p:sp>
      <p:pic>
        <p:nvPicPr>
          <p:cNvPr id="27649" name="Picture 1" descr="C:\Documents and Settings\Administrator\Desktop\microsca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5105400"/>
            <a:ext cx="4648200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34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81000"/>
            <a:ext cx="8534400" cy="347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Disadvantages</a:t>
            </a:r>
          </a:p>
          <a:p>
            <a:pPr>
              <a:lnSpc>
                <a:spcPct val="90000"/>
              </a:lnSpc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Time consuming - high operator fatigue - few particles examined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● Very low throughput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● No information on 3D shape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● Certain amount of subjectivity associated with sizing - operator bias</a:t>
            </a:r>
          </a:p>
          <a:p>
            <a:pPr>
              <a:lnSpc>
                <a:spcPct val="90000"/>
              </a:lnSpc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505200"/>
            <a:ext cx="8534400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55000"/>
            </a:pPr>
            <a:r>
              <a:rPr lang="en-GB" altLang="en-US" sz="2800" dirty="0" smtClean="0">
                <a:latin typeface="Times New Roman" pitchFamily="18" charset="0"/>
                <a:cs typeface="Times New Roman" pitchFamily="18" charset="0"/>
              </a:rPr>
              <a:t>● Sampling of the distribution is poor! It is impossible to measure all the particles present!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55000"/>
            </a:pPr>
            <a:r>
              <a:rPr lang="en-GB" altLang="en-US" sz="2800" dirty="0" smtClean="0">
                <a:latin typeface="Times New Roman" pitchFamily="18" charset="0"/>
                <a:cs typeface="Times New Roman" pitchFamily="18" charset="0"/>
              </a:rPr>
              <a:t>● The result is a number distribution not a volume distribution. </a:t>
            </a:r>
          </a:p>
        </p:txBody>
      </p:sp>
    </p:spTree>
    <p:extLst>
      <p:ext uri="{BB962C8B-B14F-4D97-AF65-F5344CB8AC3E}">
        <p14:creationId xmlns:p14="http://schemas.microsoft.com/office/powerpoint/2010/main" val="367158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52400" y="620713"/>
            <a:ext cx="8534400" cy="5505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Transmission and Scanning Electron Microscopy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Advantages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Particles are individually examined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Visual means to see sub-micron specimens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Particle shape can be measured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n-GB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Disadvantages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Very expensive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Time consuming sample preparation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Materials such as emulsions difficult/impossible to prepare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Low throughput - Not for routine use</a:t>
            </a:r>
          </a:p>
        </p:txBody>
      </p:sp>
    </p:spTree>
    <p:extLst>
      <p:ext uri="{BB962C8B-B14F-4D97-AF65-F5344CB8AC3E}">
        <p14:creationId xmlns:p14="http://schemas.microsoft.com/office/powerpoint/2010/main" val="29929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dministrator\Desktop\Scanning_Electron_Microscope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8534400" cy="4876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3810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Scanning electron microscope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0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Sieving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0"/>
            <a:ext cx="8991600" cy="294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altLang="en-US" sz="2000" dirty="0" smtClean="0">
                <a:latin typeface="Times New Roman" pitchFamily="18" charset="0"/>
                <a:cs typeface="Times New Roman" pitchFamily="18" charset="0"/>
              </a:rPr>
              <a:t>● A widely used method of particle sizing </a:t>
            </a:r>
          </a:p>
          <a:p>
            <a:pPr>
              <a:lnSpc>
                <a:spcPct val="90000"/>
              </a:lnSpc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● Sieve analysis is performed using a nest or stack of sieves where each lower sieve has a smaller aperture size than that of the sieve above it. </a:t>
            </a:r>
          </a:p>
          <a:p>
            <a:pPr>
              <a:lnSpc>
                <a:spcPct val="90000"/>
              </a:lnSpc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● Sieves can be referred to either by their aperture size or by their mesh size (or sieve number). </a:t>
            </a:r>
          </a:p>
          <a:p>
            <a:pPr>
              <a:lnSpc>
                <a:spcPct val="90000"/>
              </a:lnSpc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● The mesh size is the number of wires per linear inch.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Standard woven wire sieves</a:t>
            </a:r>
            <a:r>
              <a:rPr lang="en-GB" altLang="en-US" sz="2000" dirty="0" smtClean="0">
                <a:latin typeface="Times New Roman" pitchFamily="18" charset="0"/>
                <a:cs typeface="Times New Roman" pitchFamily="18" charset="0"/>
              </a:rPr>
              <a:t> cover size range of 20um to 125mm.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Electroformed micromesh sieves at the lower end or range (&lt; 20µm)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Punch plate sieves at the upper range.</a:t>
            </a:r>
          </a:p>
          <a:p>
            <a:pPr>
              <a:lnSpc>
                <a:spcPct val="90000"/>
              </a:lnSpc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Electroformed sieves compared to wire woven siev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4953000"/>
            <a:ext cx="40005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4038600"/>
            <a:ext cx="7315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altLang="en-US" sz="2000" dirty="0" smtClean="0">
                <a:latin typeface="Times New Roman" pitchFamily="18" charset="0"/>
                <a:cs typeface="Times New Roman" pitchFamily="18" charset="0"/>
              </a:rPr>
              <a:t>● Punched hole sieves available to cm range</a:t>
            </a:r>
          </a:p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altLang="en-US" sz="2000" dirty="0" smtClean="0">
                <a:latin typeface="Times New Roman" pitchFamily="18" charset="0"/>
                <a:cs typeface="Times New Roman" pitchFamily="18" charset="0"/>
              </a:rPr>
              <a:t>● Micromesh sieves extend the range down to 5um.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762000"/>
            <a:ext cx="86020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● Particles are passed through the series of sieve, the proportion of particles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Passing through or being withheld on each sieve is determined in a specified time.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1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15400" cy="487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Pharmaceutical powders may be classified as free-flowing or cohesive (non-free flowing)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► Flow properties are significantly affected by changes in particle size, density, shape, electrostatic charge and adsorbed moisture, which may arise from processing or formulation.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► Pre-formulation, powder flow should be determined for the improvement of pharmaceutical formulation and consequences of processing.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► This subject becomes vital for the development of a commercial solid dosage form containing a large percentage of cohesive material.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C:\Documents and Settings\Administrator\Desktop\str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800600"/>
            <a:ext cx="3048000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194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i00.i.aliimg.com/img/pb/521/567/404/404567521_7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0"/>
            <a:ext cx="6667500" cy="5334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867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228600" y="692150"/>
            <a:ext cx="8469313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Sieving may be performed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wet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or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dry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 by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machine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or by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hand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for a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fixed time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or until powder passes through the sieve at a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constant low rate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Wet sieving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Air-jet sieving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I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Weight </a:t>
            </a:r>
            <a:r>
              <a:rPr kumimoji="0" lang="en-I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distribution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testingsiev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657600"/>
            <a:ext cx="2103437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672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52400" y="836613"/>
            <a:ext cx="8545513" cy="452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Advantages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Easy to perform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Wide size range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Inexpensive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Disadvantages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Known problems of reproducibility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Wear/damage in use or cleaning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Irregular/agglomerated particles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Rod-like particles : overestimate of under-size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Labour intensive</a:t>
            </a:r>
          </a:p>
        </p:txBody>
      </p:sp>
    </p:spTree>
    <p:extLst>
      <p:ext uri="{BB962C8B-B14F-4D97-AF65-F5344CB8AC3E}">
        <p14:creationId xmlns:p14="http://schemas.microsoft.com/office/powerpoint/2010/main" val="335910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Particle Size of Powders &#10; United States Pharmacopeia (USP) classify &#10;powders as: very coarse, coarse, moderately &#10;coars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39200" cy="346921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38200" y="152400"/>
            <a:ext cx="6629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971799"/>
            <a:ext cx="3543300" cy="38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8077200" y="3200400"/>
            <a:ext cx="609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 Very coarse (No. 8): All particles pass through a No. 8 &#10;sieve and not more than 20% pass through a No. 60 &#10;sieve. &#10; C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53400" cy="3200400"/>
          </a:xfrm>
          <a:prstGeom prst="rect">
            <a:avLst/>
          </a:prstGeom>
          <a:noFill/>
        </p:spPr>
      </p:pic>
      <p:pic>
        <p:nvPicPr>
          <p:cNvPr id="53252" name="Picture 4" descr=" Fine (No. 60): All particles pass through a No. 60 &#10;sieve and not more than 40% pass through a No. &#10;100 sieve. &#10; Very f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0400"/>
            <a:ext cx="8153400" cy="341947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467600" y="29718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467600" y="6324600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8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3"/>
          <p:cNvGraphicFramePr>
            <a:graphicFrameLocks noGrp="1" noChangeAspect="1"/>
          </p:cNvGraphicFramePr>
          <p:nvPr/>
        </p:nvGraphicFramePr>
        <p:xfrm>
          <a:off x="132066" y="304801"/>
          <a:ext cx="7857822" cy="5867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3" imgW="5824788" imgH="3690825" progId="Word.Document.8">
                  <p:embed/>
                </p:oleObj>
              </mc:Choice>
              <mc:Fallback>
                <p:oleObj name="Document" r:id="rId3" imgW="5824788" imgH="3690825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66" y="304801"/>
                        <a:ext cx="7857822" cy="58673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712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3493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Sedimentation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295400"/>
            <a:ext cx="784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The particle size is determined by measuring the settling velocity of particles through a liquid medium in a gravitational or centrifugal environment.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Sedimentation rate may be calculated from stokes’s law using the </a:t>
            </a:r>
            <a:r>
              <a:rPr lang="en-US" dirty="0" err="1" smtClean="0"/>
              <a:t>Andreasen</a:t>
            </a:r>
            <a:r>
              <a:rPr lang="en-US" dirty="0" smtClean="0"/>
              <a:t> </a:t>
            </a:r>
            <a:r>
              <a:rPr lang="en-US" dirty="0" err="1" smtClean="0"/>
              <a:t>pipet</a:t>
            </a:r>
            <a:r>
              <a:rPr lang="en-US" dirty="0" smtClean="0"/>
              <a:t> which is designed where the sample can be removed from the lower portion at selected time intervals.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 The powder is dispersed in a non-solvent and agitated then 20ml samples is removed over a period of time, each sample is dried and weighed.</a:t>
            </a:r>
          </a:p>
          <a:p>
            <a:endParaRPr lang="en-US" dirty="0"/>
          </a:p>
        </p:txBody>
      </p:sp>
      <p:graphicFrame>
        <p:nvGraphicFramePr>
          <p:cNvPr id="47105" name="Object 4"/>
          <p:cNvGraphicFramePr>
            <a:graphicFrameLocks/>
          </p:cNvGraphicFramePr>
          <p:nvPr/>
        </p:nvGraphicFramePr>
        <p:xfrm>
          <a:off x="4724400" y="3352800"/>
          <a:ext cx="2895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معادلة" r:id="rId3" imgW="1307880" imgH="520560" progId="Equation.3">
                  <p:embed/>
                </p:oleObj>
              </mc:Choice>
              <mc:Fallback>
                <p:oleObj name="معادلة" r:id="rId3" imgW="1307880" imgH="52056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352800"/>
                        <a:ext cx="2895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6" name="Object 6"/>
          <p:cNvGraphicFramePr>
            <a:graphicFrameLocks noGrp="1" noChangeAspect="1"/>
          </p:cNvGraphicFramePr>
          <p:nvPr/>
        </p:nvGraphicFramePr>
        <p:xfrm>
          <a:off x="8096250" y="2819400"/>
          <a:ext cx="1047750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r:id="rId5" imgW="1397160" imgH="5100840" progId="Word.Document.8">
                  <p:embed/>
                </p:oleObj>
              </mc:Choice>
              <mc:Fallback>
                <p:oleObj name="Document" r:id="rId5" imgW="1397160" imgH="5100840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0" y="2819400"/>
                        <a:ext cx="1047750" cy="381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579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371600"/>
            <a:ext cx="777240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Monotype Sorts" pitchFamily="2" charset="2"/>
              <a:buChar char="l"/>
            </a:pPr>
            <a:r>
              <a:rPr lang="en-GB" altLang="en-US" sz="2400" dirty="0" smtClean="0">
                <a:latin typeface="Times New Roman" pitchFamily="18" charset="0"/>
                <a:cs typeface="Times New Roman" pitchFamily="18" charset="0"/>
              </a:rPr>
              <a:t>A relatively cheap technique to use if you have the time!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Monotype Sorts" pitchFamily="2" charset="2"/>
              <a:buChar char="l"/>
            </a:pPr>
            <a:r>
              <a:rPr lang="en-GB" altLang="en-US" sz="2400" dirty="0" smtClean="0">
                <a:latin typeface="Times New Roman" pitchFamily="18" charset="0"/>
                <a:cs typeface="Times New Roman" pitchFamily="18" charset="0"/>
              </a:rPr>
              <a:t>Capable of producing reproducible results if used in the right hands.</a:t>
            </a:r>
            <a:endParaRPr lang="en-GB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3657600"/>
            <a:ext cx="8991600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Monotype Sorts" pitchFamily="2" charset="2"/>
              <a:buChar char="l"/>
            </a:pPr>
            <a:r>
              <a:rPr lang="en-GB" altLang="en-US" sz="2400" dirty="0" smtClean="0">
                <a:latin typeface="Times New Roman" pitchFamily="18" charset="0"/>
                <a:cs typeface="Times New Roman" pitchFamily="18" charset="0"/>
              </a:rPr>
              <a:t>Since Stokes law depends on the viscosity of the fluid, temperature has to be well controlled.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Monotype Sorts" pitchFamily="2" charset="2"/>
              <a:buChar char="l"/>
            </a:pPr>
            <a:r>
              <a:rPr lang="en-GB" altLang="en-US" sz="2400" dirty="0" smtClean="0">
                <a:latin typeface="Times New Roman" pitchFamily="18" charset="0"/>
                <a:cs typeface="Times New Roman" pitchFamily="18" charset="0"/>
              </a:rPr>
              <a:t>Unable to handle mixtures of different density.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Monotype Sorts" pitchFamily="2" charset="2"/>
              <a:buChar char="l"/>
            </a:pPr>
            <a:r>
              <a:rPr lang="en-GB" altLang="en-US" sz="2400" dirty="0" smtClean="0">
                <a:latin typeface="Times New Roman" pitchFamily="18" charset="0"/>
                <a:cs typeface="Times New Roman" pitchFamily="18" charset="0"/>
              </a:rPr>
              <a:t>The technique is slow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Monotype Sorts" pitchFamily="2" charset="2"/>
              <a:buChar char="l"/>
            </a:pPr>
            <a:r>
              <a:rPr lang="en-GB" altLang="en-US" sz="2400" dirty="0" smtClean="0">
                <a:latin typeface="Times New Roman" pitchFamily="18" charset="0"/>
                <a:cs typeface="Times New Roman" pitchFamily="18" charset="0"/>
              </a:rPr>
              <a:t>Tends to underestimate sizes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●   Particle re-aggregation during extended measurements.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●   Particles have to be completely insoluble in the suspending liquid.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Monotype Sorts" pitchFamily="2" charset="2"/>
              <a:buChar char="l"/>
            </a:pPr>
            <a:endParaRPr lang="en-GB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85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Advantages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048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Disadvantages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92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3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4.Electrical sensing zone method </a:t>
            </a:r>
          </a:p>
          <a:p>
            <a:r>
              <a:rPr lang="en-IE" sz="3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(Coulter Counter)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 descr="4-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352800"/>
            <a:ext cx="6705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21920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▪ Instrument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measures particle volume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which can be expressed as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dv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: the diameter of a sphere that has the same volume as the particle.  </a:t>
            </a:r>
          </a:p>
          <a:p>
            <a:pPr algn="just">
              <a:lnSpc>
                <a:spcPct val="80000"/>
              </a:lnSpc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▪ The number and size of particles suspended in an electrolyte is determined by causing them to pass through an orifice an either side of which is immersed an electrode.  </a:t>
            </a:r>
          </a:p>
          <a:p>
            <a:pPr algn="just">
              <a:lnSpc>
                <a:spcPct val="80000"/>
              </a:lnSpc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▪ The changes in electric impedance (resistance) as particles pass through the orifice generate voltage pulses whose amplitude are proportional to the volumes of the particles. </a:t>
            </a:r>
          </a:p>
          <a:p>
            <a:pPr algn="just">
              <a:lnSpc>
                <a:spcPct val="80000"/>
              </a:lnSpc>
            </a:pPr>
            <a:r>
              <a:rPr lang="en-IE" sz="2000" b="1" dirty="0" smtClean="0">
                <a:latin typeface="Times New Roman" pitchFamily="18" charset="0"/>
                <a:cs typeface="Times New Roman" pitchFamily="18" charset="0"/>
              </a:rPr>
              <a:t>▪ Volume</a:t>
            </a: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 distribution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22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oulter Counter &#10;Coulter counter determines the &#10;volume distribution of particles &#10;suspended in an electrolyte-containing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501967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153400" y="45720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2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6934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Factors affecting powder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flowability</a:t>
            </a:r>
            <a:endParaRPr lang="en-US" sz="3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838201"/>
            <a:ext cx="8001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1- Particle size</a:t>
            </a: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▪ Frictional and cohesive forces (resistance to flow) are increased as the particle size is reduced. Very fine particles don't flow as large particles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▪ In general, particles in the size range of 250-2000 micron flow freely if the shape is agreeable.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Particles in the size range of 75-250 micron may flow freely or cause problems, depending on shape and other factors. With particles less than 100 micron in size, flow is a problem.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191000"/>
            <a:ext cx="3397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2- Density and porosity</a:t>
            </a:r>
            <a:endParaRPr lang="en-US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8006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▪ Particles with density and low porosity tend to posses free flowing properties.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46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2400" y="304800"/>
            <a:ext cx="8763000" cy="54102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Monotype Sorts" pitchFamily="2" charset="2"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Disadvantages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Difficult to measure emulsions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Must measure in Electrolyte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Requires regular calibration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Very poor dynamic size range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Lowest size set by the orifice selected - around 2 microns.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Porous particles give problems</a:t>
            </a:r>
          </a:p>
          <a:p>
            <a:r>
              <a:rPr lang="en-GB" altLang="en-US" sz="2800" dirty="0" smtClean="0">
                <a:latin typeface="Times New Roman" pitchFamily="18" charset="0"/>
                <a:cs typeface="Times New Roman" pitchFamily="18" charset="0"/>
              </a:rPr>
              <a:t>● Good technique for blood cells but not suitable for most industrial materials</a:t>
            </a:r>
          </a:p>
          <a:p>
            <a:r>
              <a:rPr lang="en-GB" altLang="en-US" sz="2800" dirty="0" smtClean="0">
                <a:latin typeface="Times New Roman" pitchFamily="18" charset="0"/>
                <a:cs typeface="Times New Roman" pitchFamily="18" charset="0"/>
              </a:rPr>
              <a:t>● High resolution for narrow distributions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55000"/>
              <a:buFont typeface="Monotype Sorts" pitchFamily="2" charset="2"/>
              <a:buChar char="l"/>
              <a:tabLst/>
              <a:defRPr/>
            </a:pPr>
            <a:endParaRPr kumimoji="0" lang="en-GB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44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Problems encountered in powder &#10;formulation &#10;1- Hygroscopic and Deliquescent Powder &#10;Problem: Absorption of moisture from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33400"/>
            <a:ext cx="8001000" cy="49434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55626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May be also prepared as divided powders by adding inert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diluent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Double-wrapping is desirable for further protection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Extremely hygroscopic compounds cannot prepared as powders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91400" y="50292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Documents and Settings\Administrator\Desktop\fig16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6553200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969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oblems encountered in powder &#10;formulation &#10;2- Efflorescent powders &#10;Problem: Crystalline substances which &#10;during storag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7696200" cy="5562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162800" y="5486400"/>
            <a:ext cx="609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7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Problems encountered in powder &#10;formulation &#10;3- Eutectic Mixtures &#10;Problem: mixture of substances that liquefy when &#10;mixe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7620000" cy="5029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44196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Magnesium carbonate or light oxide are used commonly and effective diluents for this purpose although </a:t>
            </a:r>
            <a:r>
              <a:rPr lang="en-US" dirty="0" err="1" smtClean="0"/>
              <a:t>kaoline</a:t>
            </a:r>
            <a:r>
              <a:rPr lang="en-US" dirty="0" smtClean="0"/>
              <a:t>, starch, </a:t>
            </a:r>
            <a:r>
              <a:rPr lang="en-US" dirty="0" err="1" smtClean="0"/>
              <a:t>bentonite</a:t>
            </a:r>
            <a:r>
              <a:rPr lang="en-US" dirty="0" smtClean="0"/>
              <a:t> and other adsorbents have been recommended.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34200" y="50292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7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Problems encountered in powder &#10;formulation &#10;4- Potent Drug &#10;Problem: Limited precision and accuracy of the &#10;used balance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8077200" cy="494347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391400" y="49530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2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Problems encountered in powder &#10;formulation &#10;5- Incompatible salts &#10;Problem: Chemically incompatible salts when triturate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7772400" cy="5181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315200" y="55626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2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Problems encountered in powder &#10;formulation &#10;6- Explosive mixtures &#10;Problem: Oxidizing agents(ex. Pot. Salts of &#10;chlorate,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7391400" cy="5410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239000" y="5410200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4572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Volatile substance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loss of camphor, menthol and essential oils by volatilization when incorporated into powders may be prevented or retarded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use of heat sealed plastic bags or double wrapping with a waxed or glassine paper inside a bond paper.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819400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Liquids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liquids may be incorporated into divided powders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Magnesium carbonate, starch or lactose may be added to increase the absorbability of the powders if necessary.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When the liquid is a solvent for a nonvolatile heat stable compound, it may be evaporated gently on a water bath.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Lactose may be added during the evaporation to increase the rate of solvent loss by increase surface area.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07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Documents and Settings\Administrator\Desktop\cartoon-thank-you-clip-art-1334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8153400" cy="647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568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1" y="4572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3. Particle shape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Rough irregular particles present more points of contact than smooth spherical Particles thus spherical particles flow better than needles.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743200"/>
            <a:ext cx="6062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4. Particle size distribution</a:t>
            </a:r>
            <a:endParaRPr lang="en-US" sz="20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Larger amount of fines can inhibit poor flowing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962400"/>
            <a:ext cx="6215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5. Moisture content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Drying the powders will reduce the cohesiveness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94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Angles of repose </a:t>
            </a:r>
            <a:r>
              <a:rPr lang="az-Cyrl-AZ" sz="3200" b="1" dirty="0" smtClean="0">
                <a:solidFill>
                  <a:schemeClr val="tx2">
                    <a:lumMod val="50000"/>
                  </a:schemeClr>
                </a:solidFill>
              </a:rPr>
              <a:t>Ф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8915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►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angle of repose is a relatively simple technique for estimating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flowability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a powder.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►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Such measurements give at least a qualitative assessment of the internal cohesive and frictional effects under low levels of external loading, as might apply in powder mixing, or in tablet die or capsule shell filling operations.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►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angle of repose can be determined experimentally by allowing a powder to flow through a funnel and fall freely onto a surface.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►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height and diameter of the resulting cone is measured.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is the maximum angle that can be obtained between the free standing surface of a powder heap and the horizontal plane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C:\Documents and Settings\Administrator\Desktop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724400"/>
            <a:ext cx="3429000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018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5105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Angle of repose can be defined by the equation</a:t>
            </a:r>
          </a:p>
          <a:p>
            <a:endParaRPr lang="en-US" dirty="0"/>
          </a:p>
        </p:txBody>
      </p:sp>
      <p:pic>
        <p:nvPicPr>
          <p:cNvPr id="54274" name="Picture 2" descr="C:\Documents and Settings\Administrator\Desktop\mouth-dissolving-tablet-by-raja-5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7924800" cy="524827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371600" y="1219200"/>
            <a:ext cx="6477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9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382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Porosity, void and bulk volume</a:t>
            </a:r>
          </a:p>
          <a:p>
            <a:endParaRPr lang="en-US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/>
              <a:t>Packing and flow of powders are important for:</a:t>
            </a:r>
          </a:p>
          <a:p>
            <a:r>
              <a:rPr lang="en-US" dirty="0" smtClean="0"/>
              <a:t>▪ Impacting the size of container required for packaging</a:t>
            </a:r>
          </a:p>
          <a:p>
            <a:r>
              <a:rPr lang="en-US" dirty="0" smtClean="0"/>
              <a:t>▪ The flow of granulations</a:t>
            </a:r>
          </a:p>
          <a:p>
            <a:r>
              <a:rPr lang="en-US" dirty="0" smtClean="0"/>
              <a:t>▪ The efficient of the filling apparatus during </a:t>
            </a:r>
            <a:r>
              <a:rPr lang="en-US" dirty="0" err="1" smtClean="0"/>
              <a:t>tabletting</a:t>
            </a:r>
            <a:endParaRPr lang="en-US" dirty="0" smtClean="0"/>
          </a:p>
          <a:p>
            <a:r>
              <a:rPr lang="en-US" dirty="0" smtClean="0"/>
              <a:t>▪ Encapsulation process.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30480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number of characteristics can be used to describe powders including:</a:t>
            </a:r>
          </a:p>
          <a:p>
            <a:r>
              <a:rPr lang="en-US" dirty="0" smtClean="0"/>
              <a:t>Porosity, true volume, bulk volume, apparent density, true density and bulkiness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11480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void is the space between the particles which resulting in a porosity.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the particles are not uniform, the smaller particles will slip into the void spaces between The larger particles and decrease the void areas.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61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"/>
            <a:ext cx="661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Apparent density, true density and bulkiness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815340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▪ Bulk density is of great importance for capsule filling, tablet compressibility and for the homogeneity of formulation in which there are large difference in drug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excipient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densities.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▪ Apparent bulk density (g/ml) is determined by pouring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presieved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(40-mesh) bulk drug into a graduated cylinder via a large funnel and measuring the volume and weight 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▪ Powders with low apparent density and large bulk volume are 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light powders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and those with high apparent density and small bulk volume are 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heavy powders.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72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2209800"/>
            <a:ext cx="65526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Particle size analysis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78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</TotalTime>
  <Words>1636</Words>
  <Application>Microsoft Office PowerPoint</Application>
  <PresentationFormat>On-screen Show (4:3)</PresentationFormat>
  <Paragraphs>206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Opulent</vt:lpstr>
      <vt:lpstr>Document</vt:lpstr>
      <vt:lpstr>معادلة</vt:lpstr>
      <vt:lpstr>FLOW OF POWDERS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King Saud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2016-11-16T07:26:50Z</dcterms:created>
  <dcterms:modified xsi:type="dcterms:W3CDTF">2016-11-16T07:29:20Z</dcterms:modified>
</cp:coreProperties>
</file>