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98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image" Target="../media/image18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EDC9F0B-940A-40F7-8AD9-8C921D1342B0}" type="datetimeFigureOut">
              <a:rPr lang="en-US" smtClean="0"/>
              <a:t>16/11/2016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D0BCD6B-B02A-4325-84E9-80A185CFE3F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DC9F0B-940A-40F7-8AD9-8C921D1342B0}" type="datetimeFigureOut">
              <a:rPr lang="en-US" smtClean="0"/>
              <a:t>16/11/2016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0BCD6B-B02A-4325-84E9-80A185CFE3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EDC9F0B-940A-40F7-8AD9-8C921D1342B0}" type="datetimeFigureOut">
              <a:rPr lang="en-US" smtClean="0"/>
              <a:t>16/11/2016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D0BCD6B-B02A-4325-84E9-80A185CFE3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DC9F0B-940A-40F7-8AD9-8C921D1342B0}" type="datetimeFigureOut">
              <a:rPr lang="en-US" smtClean="0"/>
              <a:t>16/11/2016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0BCD6B-B02A-4325-84E9-80A185CFE3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EDC9F0B-940A-40F7-8AD9-8C921D1342B0}" type="datetimeFigureOut">
              <a:rPr lang="en-US" smtClean="0"/>
              <a:t>16/11/2016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4D0BCD6B-B02A-4325-84E9-80A185CFE3F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DC9F0B-940A-40F7-8AD9-8C921D1342B0}" type="datetimeFigureOut">
              <a:rPr lang="en-US" smtClean="0"/>
              <a:t>16/11/2016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0BCD6B-B02A-4325-84E9-80A185CFE3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DC9F0B-940A-40F7-8AD9-8C921D1342B0}" type="datetimeFigureOut">
              <a:rPr lang="en-US" smtClean="0"/>
              <a:t>16/11/2016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0BCD6B-B02A-4325-84E9-80A185CFE3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DC9F0B-940A-40F7-8AD9-8C921D1342B0}" type="datetimeFigureOut">
              <a:rPr lang="en-US" smtClean="0"/>
              <a:t>16/11/2016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0BCD6B-B02A-4325-84E9-80A185CFE3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EDC9F0B-940A-40F7-8AD9-8C921D1342B0}" type="datetimeFigureOut">
              <a:rPr lang="en-US" smtClean="0"/>
              <a:t>16/11/2016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0BCD6B-B02A-4325-84E9-80A185CFE3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DC9F0B-940A-40F7-8AD9-8C921D1342B0}" type="datetimeFigureOut">
              <a:rPr lang="en-US" smtClean="0"/>
              <a:t>16/11/2016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0BCD6B-B02A-4325-84E9-80A185CFE3F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DC9F0B-940A-40F7-8AD9-8C921D1342B0}" type="datetimeFigureOut">
              <a:rPr lang="en-US" smtClean="0"/>
              <a:t>16/11/2016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0BCD6B-B02A-4325-84E9-80A185CFE3F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EDC9F0B-940A-40F7-8AD9-8C921D1342B0}" type="datetimeFigureOut">
              <a:rPr lang="en-US" smtClean="0"/>
              <a:t>16/11/2016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4D0BCD6B-B02A-4325-84E9-80A185CFE3F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1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7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9.emf"/><Relationship Id="rId5" Type="http://schemas.openxmlformats.org/officeDocument/2006/relationships/oleObject" Target="../embeddings/Microsoft_Word_97_-_2003_Document2.doc"/><Relationship Id="rId4" Type="http://schemas.openxmlformats.org/officeDocument/2006/relationships/image" Target="../media/image18.w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400" y="1676400"/>
            <a:ext cx="5271868" cy="2868168"/>
          </a:xfrm>
        </p:spPr>
        <p:txBody>
          <a:bodyPr/>
          <a:lstStyle/>
          <a:p>
            <a:pPr algn="ctr"/>
            <a:r>
              <a:rPr lang="en-US" sz="54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FLOW OF POWDERS</a:t>
            </a:r>
            <a:endParaRPr lang="en-US" sz="54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4274" name="Picture 2" descr="C:\Documents and Settings\Administrator\Desktop\air-slide-animation-big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2209800"/>
            <a:ext cx="3505201" cy="41433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8887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228600" y="381000"/>
            <a:ext cx="8458200" cy="533400"/>
          </a:xfrm>
          <a:prstGeom prst="rect">
            <a:avLst/>
          </a:prstGeom>
        </p:spPr>
        <p:txBody>
          <a:bodyPr/>
          <a:lstStyle/>
          <a:p>
            <a:pPr lvl="1" algn="ctr">
              <a:lnSpc>
                <a:spcPct val="90000"/>
              </a:lnSpc>
            </a:pPr>
            <a:r>
              <a:rPr lang="en-IE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Why measuring particle size is important?</a:t>
            </a:r>
          </a:p>
          <a:p>
            <a:pPr lvl="1">
              <a:lnSpc>
                <a:spcPct val="90000"/>
              </a:lnSpc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lang="en-GB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4800" y="1752600"/>
            <a:ext cx="82296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particle size of a drug can affect its physical, chemical, pharmacological properties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dirty="0">
                <a:latin typeface="Times New Roman" pitchFamily="18" charset="0"/>
                <a:cs typeface="Times New Roman" pitchFamily="18" charset="0"/>
              </a:rPr>
            </a:b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- The particle size of a drug can also affect its release from dosage forms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dirty="0">
                <a:latin typeface="Times New Roman" pitchFamily="18" charset="0"/>
                <a:cs typeface="Times New Roman" pitchFamily="18" charset="0"/>
              </a:rPr>
            </a:b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- The particle size of a drug can also affect the final formulation of dosage forms such as 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performance, appearance, stability and “</a:t>
            </a:r>
            <a:r>
              <a:rPr lang="en-GB" sz="2800" dirty="0" err="1" smtClean="0">
                <a:latin typeface="Times New Roman" pitchFamily="18" charset="0"/>
                <a:cs typeface="Times New Roman" pitchFamily="18" charset="0"/>
              </a:rPr>
              <a:t>Processability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” of powder (API or </a:t>
            </a:r>
            <a:r>
              <a:rPr lang="en-GB" sz="2800" dirty="0" err="1" smtClean="0">
                <a:latin typeface="Times New Roman" pitchFamily="18" charset="0"/>
                <a:cs typeface="Times New Roman" pitchFamily="18" charset="0"/>
              </a:rPr>
              <a:t>excipient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124745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381001"/>
            <a:ext cx="7086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dirty="0">
                <a:solidFill>
                  <a:schemeClr val="tx2">
                    <a:lumMod val="75000"/>
                  </a:schemeClr>
                </a:solidFill>
              </a:rPr>
              <a:t>Methods for determining particle size</a:t>
            </a:r>
            <a:endParaRPr lang="en-US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1905000"/>
            <a:ext cx="86868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en-GB" sz="3200" dirty="0" smtClean="0">
                <a:solidFill>
                  <a:schemeClr val="bg2">
                    <a:lumMod val="50000"/>
                  </a:schemeClr>
                </a:solidFill>
              </a:rPr>
              <a:t>1. Microscopy</a:t>
            </a:r>
          </a:p>
          <a:p>
            <a:pPr eaLnBrk="1" hangingPunct="1"/>
            <a:r>
              <a:rPr lang="en-GB" sz="3200" dirty="0" smtClean="0">
                <a:solidFill>
                  <a:schemeClr val="bg2">
                    <a:lumMod val="50000"/>
                  </a:schemeClr>
                </a:solidFill>
              </a:rPr>
              <a:t>2. Sieving</a:t>
            </a:r>
          </a:p>
          <a:p>
            <a:pPr eaLnBrk="1" hangingPunct="1"/>
            <a:r>
              <a:rPr lang="en-GB" sz="3200" dirty="0" smtClean="0">
                <a:solidFill>
                  <a:schemeClr val="bg2">
                    <a:lumMod val="50000"/>
                  </a:schemeClr>
                </a:solidFill>
              </a:rPr>
              <a:t>3. Sedimentation techniques</a:t>
            </a:r>
          </a:p>
          <a:p>
            <a:pPr eaLnBrk="1" hangingPunct="1"/>
            <a:r>
              <a:rPr lang="en-GB" sz="3200" dirty="0" smtClean="0">
                <a:solidFill>
                  <a:schemeClr val="bg2">
                    <a:lumMod val="50000"/>
                  </a:schemeClr>
                </a:solidFill>
              </a:rPr>
              <a:t>4. Optical and electrical sensing zone method</a:t>
            </a:r>
          </a:p>
          <a:p>
            <a:pPr eaLnBrk="1" hangingPunct="1"/>
            <a:r>
              <a:rPr lang="en-GB" sz="3200" dirty="0" smtClean="0">
                <a:solidFill>
                  <a:schemeClr val="bg2">
                    <a:lumMod val="50000"/>
                  </a:schemeClr>
                </a:solidFill>
              </a:rPr>
              <a:t>5. Laser light scattering techniques</a:t>
            </a:r>
          </a:p>
          <a:p>
            <a:pPr eaLnBrk="1" hangingPunct="1"/>
            <a:r>
              <a:rPr lang="en-IE" sz="3200" dirty="0" smtClean="0">
                <a:solidFill>
                  <a:schemeClr val="bg2">
                    <a:lumMod val="50000"/>
                  </a:schemeClr>
                </a:solidFill>
              </a:rPr>
              <a:t>(Surface area measurement techniques)</a:t>
            </a:r>
            <a:endParaRPr lang="en-GB" sz="3200" dirty="0" smtClean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7474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381000" y="457200"/>
            <a:ext cx="8229600" cy="6492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E" sz="2400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990033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Choosing a method for particle sizing</a:t>
            </a:r>
            <a:endParaRPr kumimoji="0" lang="en-GB" sz="2400" i="0" u="none" strike="noStrike" kern="1200" cap="all" spc="0" normalizeH="0" baseline="0" noProof="0" dirty="0" smtClean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990033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0" y="1219200"/>
            <a:ext cx="8686800" cy="5181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en-GB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Nature of the material to be sized, e.g.</a:t>
            </a:r>
          </a:p>
          <a:p>
            <a:pPr marL="274320" marR="0" lvl="0" indent="-27432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GB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estimated particle size and particle size range</a:t>
            </a:r>
          </a:p>
          <a:p>
            <a:pPr marL="274320" marR="0" lvl="0" indent="-27432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GB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solubility</a:t>
            </a:r>
          </a:p>
          <a:p>
            <a:pPr marL="274320" marR="0" lvl="0" indent="-27432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GB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ease of handling</a:t>
            </a:r>
          </a:p>
          <a:p>
            <a:pPr marL="274320" marR="0" lvl="0" indent="-27432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GB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toxicity</a:t>
            </a:r>
          </a:p>
          <a:p>
            <a:pPr marL="274320" marR="0" lvl="0" indent="-27432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GB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GB" sz="2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flowability</a:t>
            </a:r>
            <a:endParaRPr kumimoji="0" lang="en-GB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GB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intended use</a:t>
            </a:r>
          </a:p>
          <a:p>
            <a:pPr marL="274320" marR="0" lvl="0" indent="-27432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endParaRPr kumimoji="0" lang="en-GB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en-GB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Cost </a:t>
            </a:r>
          </a:p>
          <a:p>
            <a:pPr marL="274320" marR="0" lvl="0" indent="-27432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GB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capital</a:t>
            </a:r>
          </a:p>
          <a:p>
            <a:pPr marL="274320" marR="0" lvl="0" indent="-27432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GB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running</a:t>
            </a:r>
          </a:p>
          <a:p>
            <a:pPr marL="274320" marR="0" lvl="0" indent="-27432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endParaRPr kumimoji="0" lang="en-GB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en-GB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Specification requirements</a:t>
            </a:r>
          </a:p>
          <a:p>
            <a:pPr marL="274320" marR="0" lvl="0" indent="-27432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tabLst/>
              <a:defRPr/>
            </a:pPr>
            <a:endParaRPr kumimoji="0" lang="en-GB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en-GB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Time restrictions</a:t>
            </a:r>
          </a:p>
        </p:txBody>
      </p:sp>
    </p:spTree>
    <p:extLst>
      <p:ext uri="{BB962C8B-B14F-4D97-AF65-F5344CB8AC3E}">
        <p14:creationId xmlns:p14="http://schemas.microsoft.com/office/powerpoint/2010/main" val="4148346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228600"/>
            <a:ext cx="29463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altLang="en-US" sz="36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1. Microscopy</a:t>
            </a:r>
            <a:endParaRPr lang="en-GB" altLang="en-US" sz="36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1447800"/>
            <a:ext cx="8305800" cy="39333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Clr>
                <a:schemeClr val="tx1"/>
              </a:buClr>
              <a:buSzPct val="55000"/>
              <a:defRPr/>
            </a:pPr>
            <a:r>
              <a:rPr lang="en-GB" altLang="en-US" sz="2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- A </a:t>
            </a:r>
            <a:r>
              <a:rPr lang="en-GB" altLang="en-US" sz="24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very powerful technique as it allows direct observation of particles within the approximate size range 1 -150 </a:t>
            </a:r>
            <a:r>
              <a:rPr lang="en-GB" altLang="en-US" sz="2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microns </a:t>
            </a:r>
            <a:r>
              <a:rPr lang="en-GB" sz="24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Optical microscopy </a:t>
            </a:r>
            <a:endParaRPr lang="en-GB" altLang="en-US" sz="24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en-GB" sz="2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- For </a:t>
            </a:r>
            <a:r>
              <a:rPr lang="en-GB" sz="24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submicron particles it is necessary to use either </a:t>
            </a:r>
            <a:endParaRPr lang="en-GB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GB" sz="24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TEM</a:t>
            </a:r>
            <a:r>
              <a:rPr lang="en-GB" sz="24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(Transmission Electron Microscopy) or </a:t>
            </a:r>
            <a:endParaRPr lang="en-GB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en-GB" sz="24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SEM </a:t>
            </a:r>
            <a:r>
              <a:rPr lang="en-GB" sz="24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(Scanning Electron Microscopy).</a:t>
            </a:r>
          </a:p>
          <a:p>
            <a:pPr eaLnBrk="1" hangingPunct="1"/>
            <a:r>
              <a:rPr lang="en-GB" sz="24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TEM and SEM (0.001-5µm)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55000"/>
              <a:buFont typeface="Monotype Sorts" pitchFamily="2" charset="2"/>
              <a:buChar char="l"/>
              <a:defRPr/>
            </a:pPr>
            <a:endParaRPr lang="en-GB" altLang="en-US" sz="24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20000"/>
              </a:spcBef>
              <a:buClr>
                <a:schemeClr val="tx1"/>
              </a:buClr>
              <a:buSzPct val="55000"/>
              <a:defRPr/>
            </a:pPr>
            <a:r>
              <a:rPr lang="en-GB" altLang="en-US" sz="2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- Produces </a:t>
            </a:r>
            <a:r>
              <a:rPr lang="en-GB" altLang="en-US" sz="24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a number distribution based on measurement of diameters - or more usually projected area diameters</a:t>
            </a:r>
            <a:endParaRPr lang="en-US" sz="24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Administrator\Desktop\138-microscopes-l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15200" y="4495800"/>
            <a:ext cx="1447800" cy="22193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8963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304800"/>
            <a:ext cx="8534400" cy="4228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GB" sz="2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► Microscopy is being able to examine each particle individually has led to microscopy being considered as an absolute measurement of particle size. </a:t>
            </a:r>
          </a:p>
          <a:p>
            <a:pPr>
              <a:lnSpc>
                <a:spcPct val="80000"/>
              </a:lnSpc>
            </a:pPr>
            <a:r>
              <a:rPr lang="en-GB" sz="2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80000"/>
              </a:lnSpc>
            </a:pPr>
            <a:r>
              <a:rPr lang="en-GB" sz="2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► Can distinguish aggregates from single particles</a:t>
            </a:r>
          </a:p>
          <a:p>
            <a:pPr>
              <a:lnSpc>
                <a:spcPct val="80000"/>
              </a:lnSpc>
            </a:pPr>
            <a:r>
              <a:rPr lang="en-GB" sz="2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When coupled to </a:t>
            </a:r>
            <a:r>
              <a:rPr lang="en-GB" sz="2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image analysis computers</a:t>
            </a:r>
            <a:r>
              <a:rPr lang="en-GB" sz="2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each field can be examined, and a distribution obtained.</a:t>
            </a:r>
          </a:p>
          <a:p>
            <a:pPr>
              <a:lnSpc>
                <a:spcPct val="80000"/>
              </a:lnSpc>
            </a:pPr>
            <a:endParaRPr lang="en-GB" sz="2400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GB" sz="2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► Number</a:t>
            </a:r>
            <a:r>
              <a:rPr lang="en-GB" sz="2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distribution  </a:t>
            </a:r>
          </a:p>
          <a:p>
            <a:pPr>
              <a:lnSpc>
                <a:spcPct val="80000"/>
              </a:lnSpc>
            </a:pPr>
            <a:endParaRPr lang="en-GB" sz="2400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GB" sz="2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► Most severe limitation of optical microscopy is the </a:t>
            </a:r>
            <a:r>
              <a:rPr lang="en-GB" sz="2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depth of focus</a:t>
            </a:r>
            <a:r>
              <a:rPr lang="en-GB" sz="2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being about 10µm at x100 and only 0.5µm at x1000.  </a:t>
            </a:r>
          </a:p>
          <a:p>
            <a:pPr>
              <a:lnSpc>
                <a:spcPct val="80000"/>
              </a:lnSpc>
            </a:pPr>
            <a:r>
              <a:rPr lang="en-GB" sz="2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With small particles, </a:t>
            </a:r>
            <a:r>
              <a:rPr lang="en-GB" sz="2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diffraction effects</a:t>
            </a:r>
            <a:r>
              <a:rPr lang="en-GB" sz="2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increase causing blurring at the edges - determination of particles &lt; 3µm is less and less certain.</a:t>
            </a:r>
          </a:p>
        </p:txBody>
      </p:sp>
      <p:pic>
        <p:nvPicPr>
          <p:cNvPr id="2050" name="Picture 2" descr="http://thumbs.dreamstime.com/z/young-girl-cartoon-using-microscope-illustration-346126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0" y="4648200"/>
            <a:ext cx="1905000" cy="19685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63188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228601"/>
            <a:ext cx="8686800" cy="61616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GB" sz="2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Manual Optical Microscopy</a:t>
            </a:r>
          </a:p>
          <a:p>
            <a:pPr>
              <a:lnSpc>
                <a:spcPct val="90000"/>
              </a:lnSpc>
            </a:pPr>
            <a:endParaRPr lang="en-GB" sz="2800" b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GB" b="1" dirty="0" smtClean="0"/>
              <a:t>	</a:t>
            </a:r>
          </a:p>
          <a:p>
            <a:pPr>
              <a:lnSpc>
                <a:spcPct val="90000"/>
              </a:lnSpc>
            </a:pPr>
            <a:r>
              <a:rPr lang="en-GB" b="1" dirty="0" smtClean="0"/>
              <a:t>	</a:t>
            </a:r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Advantages</a:t>
            </a:r>
          </a:p>
          <a:p>
            <a:pPr>
              <a:lnSpc>
                <a:spcPct val="90000"/>
              </a:lnSpc>
            </a:pPr>
            <a:endParaRPr lang="en-GB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● Relatively inexpensive</a:t>
            </a:r>
          </a:p>
          <a:p>
            <a:pPr>
              <a:lnSpc>
                <a:spcPct val="90000"/>
              </a:lnSpc>
            </a:pP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● Each particle individually examined - detect aggregates,  2D shape, colour, melting point etc.</a:t>
            </a:r>
          </a:p>
          <a:p>
            <a:pPr>
              <a:lnSpc>
                <a:spcPct val="90000"/>
              </a:lnSpc>
            </a:pPr>
            <a:r>
              <a:rPr lang="en-GB" altLang="en-US" sz="2000" dirty="0" smtClean="0">
                <a:latin typeface="Times New Roman" pitchFamily="18" charset="0"/>
                <a:cs typeface="Times New Roman" pitchFamily="18" charset="0"/>
              </a:rPr>
              <a:t>● Allows direct observation of the particles rather than observing a property dependent on particle size.</a:t>
            </a:r>
          </a:p>
          <a:p>
            <a:pPr>
              <a:lnSpc>
                <a:spcPct val="90000"/>
              </a:lnSpc>
            </a:pPr>
            <a:endParaRPr lang="en-GB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● Permanent record - photograph</a:t>
            </a:r>
          </a:p>
          <a:p>
            <a:pPr>
              <a:lnSpc>
                <a:spcPct val="90000"/>
              </a:lnSpc>
            </a:pP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● Small sample sizes required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tx1"/>
              </a:buClr>
              <a:buSzPct val="55000"/>
            </a:pPr>
            <a:r>
              <a:rPr lang="en-GB" altLang="en-US" sz="2000" dirty="0" smtClean="0">
                <a:latin typeface="Times New Roman" pitchFamily="18" charset="0"/>
                <a:cs typeface="Times New Roman" pitchFamily="18" charset="0"/>
              </a:rPr>
              <a:t>●The dispersion of the sample can be assessed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tx1"/>
              </a:buClr>
              <a:buSzPct val="55000"/>
            </a:pPr>
            <a:r>
              <a:rPr lang="en-GB" altLang="en-US" sz="2000" dirty="0" smtClean="0">
                <a:latin typeface="Times New Roman" pitchFamily="18" charset="0"/>
                <a:cs typeface="Times New Roman" pitchFamily="18" charset="0"/>
              </a:rPr>
              <a:t>● Initially easy to set up and use.</a:t>
            </a:r>
            <a:r>
              <a:rPr lang="en-GB" alt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altLang="en-US" sz="2000" dirty="0" smtClean="0">
                <a:latin typeface="Times New Roman" pitchFamily="18" charset="0"/>
                <a:cs typeface="Times New Roman" pitchFamily="18" charset="0"/>
              </a:rPr>
              <a:t>Image Analysis is Quick but software must be good enough to resolve particle boundaries.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tx1"/>
              </a:buClr>
              <a:buSzPct val="55000"/>
            </a:pPr>
            <a:endParaRPr lang="en-GB" alt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en-GB" b="1" dirty="0" smtClean="0"/>
          </a:p>
          <a:p>
            <a:pPr>
              <a:lnSpc>
                <a:spcPct val="90000"/>
              </a:lnSpc>
            </a:pPr>
            <a:r>
              <a:rPr lang="en-GB" b="1" dirty="0" smtClean="0"/>
              <a:t>	</a:t>
            </a:r>
          </a:p>
          <a:p>
            <a:pPr>
              <a:lnSpc>
                <a:spcPct val="90000"/>
              </a:lnSpc>
            </a:pPr>
            <a:r>
              <a:rPr lang="en-GB" b="1" dirty="0" smtClean="0"/>
              <a:t>	</a:t>
            </a:r>
            <a:endParaRPr lang="en-GB" dirty="0" smtClean="0"/>
          </a:p>
        </p:txBody>
      </p:sp>
      <p:pic>
        <p:nvPicPr>
          <p:cNvPr id="27649" name="Picture 1" descr="C:\Documents and Settings\Administrator\Desktop\microscale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81400" y="5105400"/>
            <a:ext cx="4648200" cy="1524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13497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381000"/>
            <a:ext cx="8534400" cy="34717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Disadvantages</a:t>
            </a:r>
          </a:p>
          <a:p>
            <a:pPr>
              <a:lnSpc>
                <a:spcPct val="90000"/>
              </a:lnSpc>
            </a:pPr>
            <a:endParaRPr lang="en-GB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● </a:t>
            </a: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Time consuming - high operator fatigue - few particles examined</a:t>
            </a:r>
          </a:p>
          <a:p>
            <a:pPr>
              <a:lnSpc>
                <a:spcPct val="90000"/>
              </a:lnSpc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● Very low throughput</a:t>
            </a:r>
          </a:p>
          <a:p>
            <a:pPr>
              <a:lnSpc>
                <a:spcPct val="90000"/>
              </a:lnSpc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● No information on 3D shape</a:t>
            </a:r>
          </a:p>
          <a:p>
            <a:pPr>
              <a:lnSpc>
                <a:spcPct val="90000"/>
              </a:lnSpc>
            </a:pPr>
            <a:r>
              <a:rPr lang="en-GB" sz="2800" dirty="0" smtClean="0">
                <a:latin typeface="Times New Roman" pitchFamily="18" charset="0"/>
                <a:cs typeface="Times New Roman" pitchFamily="18" charset="0"/>
              </a:rPr>
              <a:t>● Certain amount of subjectivity associated with sizing - operator bias</a:t>
            </a:r>
          </a:p>
          <a:p>
            <a:pPr>
              <a:lnSpc>
                <a:spcPct val="90000"/>
              </a:lnSpc>
            </a:pPr>
            <a:endParaRPr lang="en-GB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3505200"/>
            <a:ext cx="8534400" cy="19020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eaLnBrk="0" hangingPunct="0">
              <a:spcBef>
                <a:spcPct val="20000"/>
              </a:spcBef>
              <a:buClr>
                <a:schemeClr val="tx1"/>
              </a:buClr>
              <a:buSzPct val="55000"/>
            </a:pPr>
            <a:r>
              <a:rPr lang="en-GB" altLang="en-US" sz="2800" dirty="0" smtClean="0">
                <a:latin typeface="Times New Roman" pitchFamily="18" charset="0"/>
                <a:cs typeface="Times New Roman" pitchFamily="18" charset="0"/>
              </a:rPr>
              <a:t>● Sampling of the distribution is poor! It is impossible to measure all the particles present!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tx1"/>
              </a:buClr>
              <a:buSzPct val="55000"/>
            </a:pPr>
            <a:r>
              <a:rPr lang="en-GB" altLang="en-US" sz="2800" dirty="0" smtClean="0">
                <a:latin typeface="Times New Roman" pitchFamily="18" charset="0"/>
                <a:cs typeface="Times New Roman" pitchFamily="18" charset="0"/>
              </a:rPr>
              <a:t>● The result is a number distribution not a volume distribution. </a:t>
            </a:r>
          </a:p>
        </p:txBody>
      </p:sp>
    </p:spTree>
    <p:extLst>
      <p:ext uri="{BB962C8B-B14F-4D97-AF65-F5344CB8AC3E}">
        <p14:creationId xmlns:p14="http://schemas.microsoft.com/office/powerpoint/2010/main" val="3671585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 bwMode="auto">
          <a:xfrm>
            <a:off x="152400" y="620713"/>
            <a:ext cx="8534400" cy="55054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Transmission and Scanning Electron Microscopy</a:t>
            </a:r>
          </a:p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endParaRPr kumimoji="0" lang="en-GB" sz="2400" b="1" i="0" u="none" strike="noStrike" kern="1200" cap="none" spc="0" normalizeH="0" baseline="0" noProof="0" dirty="0" smtClean="0">
              <a:ln>
                <a:noFill/>
              </a:ln>
              <a:solidFill>
                <a:srgbClr val="990033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GB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Advantages</a:t>
            </a:r>
            <a:endParaRPr kumimoji="0" lang="en-GB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en-GB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Particles are individually examined</a:t>
            </a:r>
          </a:p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en-GB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Visual means to see sub-micron specimens</a:t>
            </a:r>
          </a:p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en-GB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Particle shape can be measured</a:t>
            </a:r>
          </a:p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endParaRPr kumimoji="0" lang="en-GB" sz="2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GB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Disadvantages</a:t>
            </a:r>
            <a:endParaRPr kumimoji="0" lang="en-GB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en-GB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Very expensive</a:t>
            </a:r>
          </a:p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en-GB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Time consuming sample preparation</a:t>
            </a:r>
          </a:p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en-GB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Materials such as emulsions difficult/impossible to prepare</a:t>
            </a:r>
          </a:p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en-GB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Low throughput - Not for routine use</a:t>
            </a:r>
          </a:p>
        </p:txBody>
      </p:sp>
    </p:spTree>
    <p:extLst>
      <p:ext uri="{BB962C8B-B14F-4D97-AF65-F5344CB8AC3E}">
        <p14:creationId xmlns:p14="http://schemas.microsoft.com/office/powerpoint/2010/main" val="2992912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Documents and Settings\Administrator\Desktop\Scanning_Electron_Microscope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447800"/>
            <a:ext cx="8534400" cy="48768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143000" y="381000"/>
            <a:ext cx="579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Scanning electron microscope</a:t>
            </a:r>
            <a:endParaRPr lang="en-US" sz="32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3092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152400"/>
            <a:ext cx="20826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Sieving</a:t>
            </a:r>
            <a:endParaRPr lang="en-US" sz="36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1524000"/>
            <a:ext cx="8991600" cy="294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GB" altLang="en-US" sz="2000" dirty="0" smtClean="0">
                <a:latin typeface="Times New Roman" pitchFamily="18" charset="0"/>
                <a:cs typeface="Times New Roman" pitchFamily="18" charset="0"/>
              </a:rPr>
              <a:t>● A widely used method of particle sizing </a:t>
            </a:r>
          </a:p>
          <a:p>
            <a:pPr>
              <a:lnSpc>
                <a:spcPct val="90000"/>
              </a:lnSpc>
            </a:pP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● Sieve analysis is performed using a nest or stack of sieves where each lower sieve has a smaller aperture size than that of the sieve above it. </a:t>
            </a:r>
          </a:p>
          <a:p>
            <a:pPr>
              <a:lnSpc>
                <a:spcPct val="90000"/>
              </a:lnSpc>
            </a:pP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● Sieves can be referred to either by their aperture size or by their mesh size (or sieve number). </a:t>
            </a:r>
          </a:p>
          <a:p>
            <a:pPr>
              <a:lnSpc>
                <a:spcPct val="90000"/>
              </a:lnSpc>
            </a:pP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● The mesh size is the number of wires per linear inch.</a:t>
            </a:r>
          </a:p>
          <a:p>
            <a:pPr lvl="1">
              <a:lnSpc>
                <a:spcPct val="90000"/>
              </a:lnSpc>
            </a:pP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Standard woven wire sieves</a:t>
            </a:r>
            <a:r>
              <a:rPr lang="en-GB" altLang="en-US" sz="2000" dirty="0" smtClean="0">
                <a:latin typeface="Times New Roman" pitchFamily="18" charset="0"/>
                <a:cs typeface="Times New Roman" pitchFamily="18" charset="0"/>
              </a:rPr>
              <a:t> cover size range of 20um to 125mm.</a:t>
            </a:r>
            <a:endParaRPr lang="en-GB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Electroformed micromesh sieves at the lower end or range (&lt; 20µm)</a:t>
            </a:r>
          </a:p>
          <a:p>
            <a:pPr lvl="1">
              <a:lnSpc>
                <a:spcPct val="90000"/>
              </a:lnSpc>
            </a:pP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Punch plate sieves at the upper range.</a:t>
            </a:r>
          </a:p>
          <a:p>
            <a:pPr>
              <a:lnSpc>
                <a:spcPct val="90000"/>
              </a:lnSpc>
            </a:pPr>
            <a:endParaRPr lang="en-GB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9" descr="Electroformed sieves compared to wire woven siev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76800" y="4953000"/>
            <a:ext cx="4000500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0" y="4038600"/>
            <a:ext cx="73152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Clr>
                <a:schemeClr val="tx1"/>
              </a:buClr>
              <a:defRPr/>
            </a:pPr>
            <a:r>
              <a:rPr lang="en-GB" altLang="en-US" sz="2000" dirty="0" smtClean="0">
                <a:latin typeface="Times New Roman" pitchFamily="18" charset="0"/>
                <a:cs typeface="Times New Roman" pitchFamily="18" charset="0"/>
              </a:rPr>
              <a:t>● Punched hole sieves available to cm range</a:t>
            </a:r>
          </a:p>
          <a:p>
            <a:pPr>
              <a:spcBef>
                <a:spcPct val="20000"/>
              </a:spcBef>
              <a:buClr>
                <a:schemeClr val="tx1"/>
              </a:buClr>
              <a:defRPr/>
            </a:pPr>
            <a:r>
              <a:rPr lang="en-GB" altLang="en-US" sz="2000" dirty="0" smtClean="0">
                <a:latin typeface="Times New Roman" pitchFamily="18" charset="0"/>
                <a:cs typeface="Times New Roman" pitchFamily="18" charset="0"/>
              </a:rPr>
              <a:t>● Micromesh sieves extend the range down to 5um.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0" y="762000"/>
            <a:ext cx="86020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● Particles are passed through the series of sieve, the proportion of particles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Passing through or being withheld on each sieve is determined in a specified time.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2155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8915400" cy="4876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Pharmaceutical powders may be classified as free-flowing or cohesive (non-free flowing)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► Flow properties are significantly affected by changes in particle size, density, shape, electrostatic charge and adsorbed moisture, which may arise from processing or formulation.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► Pre-formulation, powder flow should be determined for the improvement of pharmaceutical formulation and consequences of processing.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► This subject becomes vital for the development of a commercial solid dosage form containing a large percentage of cohesive material.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2226" name="Picture 2" descr="C:\Documents and Settings\Administrator\Desktop\stron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95600" y="4800600"/>
            <a:ext cx="3048000" cy="2057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61943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 descr="http://i00.i.aliimg.com/img/pb/521/567/404/404567521_74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914400"/>
            <a:ext cx="6667500" cy="53340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58673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 bwMode="auto">
          <a:xfrm>
            <a:off x="228600" y="692150"/>
            <a:ext cx="8469313" cy="45259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Sieving may be performed </a:t>
            </a: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wet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or</a:t>
            </a: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dry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; by </a:t>
            </a: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machine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or by </a:t>
            </a: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hand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, for a </a:t>
            </a: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fixed time</a:t>
            </a: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or until powder passes through the sieve at a </a:t>
            </a: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constant low rate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Wet sieving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Air-jet sieving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en-IE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Weight </a:t>
            </a:r>
            <a:r>
              <a:rPr kumimoji="0" lang="en-IE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distribution</a:t>
            </a:r>
            <a:endParaRPr kumimoji="0" lang="en-GB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4" descr="testingsiev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91200" y="3657600"/>
            <a:ext cx="2103437" cy="292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16729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 bwMode="auto">
          <a:xfrm>
            <a:off x="152400" y="836613"/>
            <a:ext cx="8545513" cy="452596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Advantages</a:t>
            </a:r>
            <a:endParaRPr kumimoji="0" lang="en-GB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Easy to perform</a:t>
            </a:r>
          </a:p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Wide size range</a:t>
            </a:r>
          </a:p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Inexpensive</a:t>
            </a:r>
          </a:p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endParaRPr kumimoji="0" lang="en-GB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Disadvantages</a:t>
            </a:r>
            <a:endParaRPr kumimoji="0" lang="en-GB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Known problems of reproducibility</a:t>
            </a:r>
          </a:p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Wear/damage in use or cleaning</a:t>
            </a:r>
          </a:p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Irregular/agglomerated particles</a:t>
            </a:r>
          </a:p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Rod-like particles : overestimate of under-size</a:t>
            </a:r>
          </a:p>
          <a:p>
            <a:pPr marL="274320" marR="0" lvl="0" indent="-27432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Labour intensive</a:t>
            </a:r>
          </a:p>
        </p:txBody>
      </p:sp>
    </p:spTree>
    <p:extLst>
      <p:ext uri="{BB962C8B-B14F-4D97-AF65-F5344CB8AC3E}">
        <p14:creationId xmlns:p14="http://schemas.microsoft.com/office/powerpoint/2010/main" val="3359101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Particle Size of Powders &#10; United States Pharmacopeia (USP) classify &#10;powders as: very coarse, coarse, moderately &#10;coarse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839200" cy="3469217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838200" y="152400"/>
            <a:ext cx="6629400" cy="76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22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62400" y="2971799"/>
            <a:ext cx="3543300" cy="3886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8077200" y="3200400"/>
            <a:ext cx="6096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234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 Very coarse (No. 8): All particles pass through a No. 8 &#10;sieve and not more than 20% pass through a No. 60 &#10;sieve. &#10; Co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153400" cy="3200400"/>
          </a:xfrm>
          <a:prstGeom prst="rect">
            <a:avLst/>
          </a:prstGeom>
          <a:noFill/>
        </p:spPr>
      </p:pic>
      <p:pic>
        <p:nvPicPr>
          <p:cNvPr id="53252" name="Picture 4" descr=" Fine (No. 60): All particles pass through a No. 60 &#10;sieve and not more than 40% pass through a No. &#10;100 sieve. &#10; Very f..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200400"/>
            <a:ext cx="8153400" cy="3419476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7467600" y="29718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7467600" y="6324600"/>
            <a:ext cx="3048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882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482" name="Object 3"/>
          <p:cNvGraphicFramePr>
            <a:graphicFrameLocks noGrp="1" noChangeAspect="1"/>
          </p:cNvGraphicFramePr>
          <p:nvPr/>
        </p:nvGraphicFramePr>
        <p:xfrm>
          <a:off x="132066" y="304801"/>
          <a:ext cx="7857822" cy="58673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Document" r:id="rId3" imgW="5824788" imgH="3690825" progId="Word.Document.8">
                  <p:embed/>
                </p:oleObj>
              </mc:Choice>
              <mc:Fallback>
                <p:oleObj name="Document" r:id="rId3" imgW="5824788" imgH="3690825" progId="Word.Document.8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2066" y="304801"/>
                        <a:ext cx="7857822" cy="586739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37120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304800"/>
            <a:ext cx="34932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3. Sedimentation</a:t>
            </a:r>
            <a:endParaRPr lang="en-US" sz="36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9600" y="1295400"/>
            <a:ext cx="78486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dirty="0" smtClean="0"/>
              <a:t>The particle size is determined by measuring the settling velocity of particles through a liquid medium in a gravitational or centrifugal environment.</a:t>
            </a:r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Sedimentation rate may be calculated from stokes’s law using the </a:t>
            </a:r>
            <a:r>
              <a:rPr lang="en-US" dirty="0" err="1" smtClean="0"/>
              <a:t>Andreasen</a:t>
            </a:r>
            <a:r>
              <a:rPr lang="en-US" dirty="0" smtClean="0"/>
              <a:t> </a:t>
            </a:r>
            <a:r>
              <a:rPr lang="en-US" dirty="0" err="1" smtClean="0"/>
              <a:t>pipet</a:t>
            </a:r>
            <a:r>
              <a:rPr lang="en-US" dirty="0" smtClean="0"/>
              <a:t> which is designed where the sample can be removed from the lower portion at selected time intervals.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- The powder is dispersed in a non-solvent and agitated then 20ml samples is removed over a period of time, each sample is dried and weighed.</a:t>
            </a:r>
          </a:p>
          <a:p>
            <a:endParaRPr lang="en-US" dirty="0"/>
          </a:p>
        </p:txBody>
      </p:sp>
      <p:graphicFrame>
        <p:nvGraphicFramePr>
          <p:cNvPr id="47105" name="Object 4"/>
          <p:cNvGraphicFramePr>
            <a:graphicFrameLocks/>
          </p:cNvGraphicFramePr>
          <p:nvPr/>
        </p:nvGraphicFramePr>
        <p:xfrm>
          <a:off x="4724400" y="3352800"/>
          <a:ext cx="28956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معادلة" r:id="rId3" imgW="1307880" imgH="520560" progId="Equation.3">
                  <p:embed/>
                </p:oleObj>
              </mc:Choice>
              <mc:Fallback>
                <p:oleObj name="معادلة" r:id="rId3" imgW="1307880" imgH="520560" progId="Equation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4400" y="3352800"/>
                        <a:ext cx="2895600" cy="685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106" name="Object 6"/>
          <p:cNvGraphicFramePr>
            <a:graphicFrameLocks noGrp="1" noChangeAspect="1"/>
          </p:cNvGraphicFramePr>
          <p:nvPr/>
        </p:nvGraphicFramePr>
        <p:xfrm>
          <a:off x="8096250" y="2819400"/>
          <a:ext cx="1047750" cy="3819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Document" r:id="rId5" imgW="1397160" imgH="5100840" progId="Word.Document.8">
                  <p:embed/>
                </p:oleObj>
              </mc:Choice>
              <mc:Fallback>
                <p:oleObj name="Document" r:id="rId5" imgW="1397160" imgH="5100840" progId="Word.Document.8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96250" y="2819400"/>
                        <a:ext cx="1047750" cy="3819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95792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1371600"/>
            <a:ext cx="7772400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eaLnBrk="0" hangingPunct="0">
              <a:spcBef>
                <a:spcPct val="20000"/>
              </a:spcBef>
              <a:buClr>
                <a:schemeClr val="tx1"/>
              </a:buClr>
              <a:buSzPct val="55000"/>
              <a:buFont typeface="Monotype Sorts" pitchFamily="2" charset="2"/>
              <a:buChar char="l"/>
            </a:pPr>
            <a:r>
              <a:rPr lang="en-GB" altLang="en-US" sz="2400" dirty="0" smtClean="0">
                <a:latin typeface="Times New Roman" pitchFamily="18" charset="0"/>
                <a:cs typeface="Times New Roman" pitchFamily="18" charset="0"/>
              </a:rPr>
              <a:t>A relatively cheap technique to use if you have the time!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tx1"/>
              </a:buClr>
              <a:buSzPct val="55000"/>
              <a:buFont typeface="Monotype Sorts" pitchFamily="2" charset="2"/>
              <a:buChar char="l"/>
            </a:pPr>
            <a:r>
              <a:rPr lang="en-GB" altLang="en-US" sz="2400" dirty="0" smtClean="0">
                <a:latin typeface="Times New Roman" pitchFamily="18" charset="0"/>
                <a:cs typeface="Times New Roman" pitchFamily="18" charset="0"/>
              </a:rPr>
              <a:t>Capable of producing reproducible results if used in the right hands.</a:t>
            </a:r>
            <a:endParaRPr lang="en-GB" alt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2400" y="3657600"/>
            <a:ext cx="8991600" cy="3342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eaLnBrk="0" hangingPunct="0">
              <a:spcBef>
                <a:spcPct val="20000"/>
              </a:spcBef>
              <a:buClr>
                <a:schemeClr val="tx1"/>
              </a:buClr>
              <a:buSzPct val="55000"/>
              <a:buFont typeface="Monotype Sorts" pitchFamily="2" charset="2"/>
              <a:buChar char="l"/>
            </a:pPr>
            <a:r>
              <a:rPr lang="en-GB" altLang="en-US" sz="2400" dirty="0" smtClean="0">
                <a:latin typeface="Times New Roman" pitchFamily="18" charset="0"/>
                <a:cs typeface="Times New Roman" pitchFamily="18" charset="0"/>
              </a:rPr>
              <a:t>Since Stokes law depends on the viscosity of the fluid, temperature has to be well controlled.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tx1"/>
              </a:buClr>
              <a:buSzPct val="55000"/>
              <a:buFont typeface="Monotype Sorts" pitchFamily="2" charset="2"/>
              <a:buChar char="l"/>
            </a:pPr>
            <a:r>
              <a:rPr lang="en-GB" altLang="en-US" sz="2400" dirty="0" smtClean="0">
                <a:latin typeface="Times New Roman" pitchFamily="18" charset="0"/>
                <a:cs typeface="Times New Roman" pitchFamily="18" charset="0"/>
              </a:rPr>
              <a:t>Unable to handle mixtures of different density.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tx1"/>
              </a:buClr>
              <a:buSzPct val="55000"/>
              <a:buFont typeface="Monotype Sorts" pitchFamily="2" charset="2"/>
              <a:buChar char="l"/>
            </a:pPr>
            <a:r>
              <a:rPr lang="en-GB" altLang="en-US" sz="2400" dirty="0" smtClean="0">
                <a:latin typeface="Times New Roman" pitchFamily="18" charset="0"/>
                <a:cs typeface="Times New Roman" pitchFamily="18" charset="0"/>
              </a:rPr>
              <a:t>The technique is slow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tx1"/>
              </a:buClr>
              <a:buSzPct val="55000"/>
              <a:buFont typeface="Monotype Sorts" pitchFamily="2" charset="2"/>
              <a:buChar char="l"/>
            </a:pPr>
            <a:r>
              <a:rPr lang="en-GB" altLang="en-US" sz="2400" dirty="0" smtClean="0">
                <a:latin typeface="Times New Roman" pitchFamily="18" charset="0"/>
                <a:cs typeface="Times New Roman" pitchFamily="18" charset="0"/>
              </a:rPr>
              <a:t>Tends to underestimate sizes</a:t>
            </a:r>
          </a:p>
          <a:p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●   Particle re-aggregation during extended measurements.</a:t>
            </a:r>
          </a:p>
          <a:p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●   Particles have to be completely insoluble in the suspending liquid.</a:t>
            </a:r>
          </a:p>
          <a:p>
            <a:pPr marL="342900" indent="-342900" eaLnBrk="0" hangingPunct="0">
              <a:spcBef>
                <a:spcPct val="20000"/>
              </a:spcBef>
              <a:buClr>
                <a:schemeClr val="tx1"/>
              </a:buClr>
              <a:buSzPct val="55000"/>
              <a:buFont typeface="Monotype Sorts" pitchFamily="2" charset="2"/>
              <a:buChar char="l"/>
            </a:pPr>
            <a:endParaRPr lang="en-GB" alt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4800" y="685800"/>
            <a:ext cx="2133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Advantages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1000" y="3048000"/>
            <a:ext cx="243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Disadvantages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5922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8915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36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4.Electrical sensing zone method </a:t>
            </a:r>
          </a:p>
          <a:p>
            <a:r>
              <a:rPr lang="en-IE" sz="3600" b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(Coulter Counter)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7" descr="4-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3352800"/>
            <a:ext cx="67056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0" y="1219200"/>
            <a:ext cx="91440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▪ Instrument </a:t>
            </a:r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measures particle volume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 which can be expressed as </a:t>
            </a:r>
            <a:r>
              <a:rPr lang="en-GB" sz="2000" dirty="0" err="1" smtClean="0">
                <a:latin typeface="Times New Roman" pitchFamily="18" charset="0"/>
                <a:cs typeface="Times New Roman" pitchFamily="18" charset="0"/>
              </a:rPr>
              <a:t>dv</a:t>
            </a: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 : the diameter of a sphere that has the same volume as the particle.  </a:t>
            </a:r>
          </a:p>
          <a:p>
            <a:pPr algn="just">
              <a:lnSpc>
                <a:spcPct val="80000"/>
              </a:lnSpc>
            </a:pP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▪ The number and size of particles suspended in an electrolyte is determined by causing them to pass through an orifice an either side of which is immersed an electrode.  </a:t>
            </a:r>
          </a:p>
          <a:p>
            <a:pPr algn="just">
              <a:lnSpc>
                <a:spcPct val="80000"/>
              </a:lnSpc>
            </a:pPr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▪ The changes in electric impedance (resistance) as particles pass through the orifice generate voltage pulses whose amplitude are proportional to the volumes of the particles. </a:t>
            </a:r>
          </a:p>
          <a:p>
            <a:pPr algn="just">
              <a:lnSpc>
                <a:spcPct val="80000"/>
              </a:lnSpc>
            </a:pPr>
            <a:r>
              <a:rPr lang="en-IE" sz="2000" b="1" dirty="0" smtClean="0">
                <a:latin typeface="Times New Roman" pitchFamily="18" charset="0"/>
                <a:cs typeface="Times New Roman" pitchFamily="18" charset="0"/>
              </a:rPr>
              <a:t>▪ Volume</a:t>
            </a:r>
            <a:r>
              <a:rPr lang="en-IE" sz="2000" dirty="0" smtClean="0">
                <a:latin typeface="Times New Roman" pitchFamily="18" charset="0"/>
                <a:cs typeface="Times New Roman" pitchFamily="18" charset="0"/>
              </a:rPr>
              <a:t> distribution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3226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 descr="Coulter Counter &#10;Coulter counter determines the &#10;volume distribution of particles &#10;suspended in an electrolyte-containing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915400" cy="5019676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8153400" y="4572000"/>
            <a:ext cx="4572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124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152400"/>
            <a:ext cx="69342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Factors affecting powder </a:t>
            </a:r>
            <a:r>
              <a:rPr lang="en-US" sz="3200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flowability</a:t>
            </a:r>
            <a:endParaRPr lang="en-US" sz="32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52400" y="838201"/>
            <a:ext cx="800100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solidFill>
                  <a:schemeClr val="tx2">
                    <a:lumMod val="50000"/>
                  </a:schemeClr>
                </a:solidFill>
              </a:rPr>
              <a:t>1- Particle size</a:t>
            </a:r>
          </a:p>
          <a:p>
            <a:endParaRPr lang="en-US" sz="2400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▪ Frictional and cohesive forces (resistance to flow) are increased as the particle size is reduced. Very fine particles don't flow as large particles </a:t>
            </a: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▪ In general, particles in the size range of 250-2000 micron flow freely if the shape is agreeable.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Particles in the size range of 75-250 micron may flow freely or cause problems, depending on shape and other factors. With particles less than 100 micron in size, flow is a problem.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4191000"/>
            <a:ext cx="33970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>
                <a:solidFill>
                  <a:schemeClr val="tx2">
                    <a:lumMod val="50000"/>
                  </a:schemeClr>
                </a:solidFill>
              </a:rPr>
              <a:t>2- Density and porosity</a:t>
            </a:r>
            <a:endParaRPr lang="en-US" sz="2400" i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" y="4800600"/>
            <a:ext cx="7391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▪ Particles with density and low porosity tend to posses free flowing properties.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7462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152400" y="304800"/>
            <a:ext cx="8763000" cy="5410200"/>
          </a:xfrm>
          <a:prstGeom prst="rect">
            <a:avLst/>
          </a:prstGeom>
        </p:spPr>
        <p:txBody>
          <a:bodyPr/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Monotype Sorts" pitchFamily="2" charset="2"/>
              <a:buNone/>
              <a:tabLst/>
              <a:defRPr/>
            </a:pPr>
            <a:r>
              <a:rPr kumimoji="0" lang="en-GB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Disadvantages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55000"/>
              <a:buFont typeface="Monotype Sorts" pitchFamily="2" charset="2"/>
              <a:buChar char="l"/>
              <a:tabLst/>
              <a:defRPr/>
            </a:pPr>
            <a:r>
              <a:rPr kumimoji="0" lang="en-GB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Difficult to measure emulsions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55000"/>
              <a:buFont typeface="Monotype Sorts" pitchFamily="2" charset="2"/>
              <a:buChar char="l"/>
              <a:tabLst/>
              <a:defRPr/>
            </a:pPr>
            <a:r>
              <a:rPr kumimoji="0" lang="en-GB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Must measure in Electrolyte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55000"/>
              <a:buFont typeface="Monotype Sorts" pitchFamily="2" charset="2"/>
              <a:buChar char="l"/>
              <a:tabLst/>
              <a:defRPr/>
            </a:pPr>
            <a:r>
              <a:rPr kumimoji="0" lang="en-GB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Requires regular calibration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55000"/>
              <a:buFont typeface="Monotype Sorts" pitchFamily="2" charset="2"/>
              <a:buChar char="l"/>
              <a:tabLst/>
              <a:defRPr/>
            </a:pPr>
            <a:r>
              <a:rPr kumimoji="0" lang="en-GB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Very poor dynamic size range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55000"/>
              <a:buFont typeface="Monotype Sorts" pitchFamily="2" charset="2"/>
              <a:buChar char="l"/>
              <a:tabLst/>
              <a:defRPr/>
            </a:pPr>
            <a:r>
              <a:rPr kumimoji="0" lang="en-GB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Lowest size set by the orifice selected - around 2 microns.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55000"/>
              <a:buFont typeface="Monotype Sorts" pitchFamily="2" charset="2"/>
              <a:buChar char="l"/>
              <a:tabLst/>
              <a:defRPr/>
            </a:pPr>
            <a:r>
              <a:rPr kumimoji="0" lang="en-GB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Porous particles give problems</a:t>
            </a:r>
          </a:p>
          <a:p>
            <a:r>
              <a:rPr lang="en-GB" altLang="en-US" sz="2800" dirty="0" smtClean="0">
                <a:latin typeface="Times New Roman" pitchFamily="18" charset="0"/>
                <a:cs typeface="Times New Roman" pitchFamily="18" charset="0"/>
              </a:rPr>
              <a:t>● Good technique for blood cells but not suitable for most industrial materials</a:t>
            </a:r>
          </a:p>
          <a:p>
            <a:r>
              <a:rPr lang="en-GB" altLang="en-US" sz="2800" dirty="0" smtClean="0">
                <a:latin typeface="Times New Roman" pitchFamily="18" charset="0"/>
                <a:cs typeface="Times New Roman" pitchFamily="18" charset="0"/>
              </a:rPr>
              <a:t>● High resolution for narrow distributions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55000"/>
              <a:buFont typeface="Monotype Sorts" pitchFamily="2" charset="2"/>
              <a:buChar char="l"/>
              <a:tabLst/>
              <a:defRPr/>
            </a:pPr>
            <a:endParaRPr kumimoji="0" lang="en-GB" alt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7448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2" name="Picture 4" descr="Problems encountered in powder &#10;formulation &#10;1- Hygroscopic and Deliquescent Powder &#10;Problem: Absorption of moisture from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533400"/>
            <a:ext cx="8001000" cy="494347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28600" y="5562600"/>
            <a:ext cx="8229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May be also prepared as divided powders by adding inert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diluent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Double-wrapping is desirable for further protection</a:t>
            </a:r>
          </a:p>
          <a:p>
            <a:pPr>
              <a:buFontTx/>
              <a:buChar char="-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Extremely hygroscopic compounds cannot prepared as powders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391400" y="5029200"/>
            <a:ext cx="4572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944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C:\Documents and Settings\Administrator\Desktop\fig16-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914400"/>
            <a:ext cx="6553200" cy="4648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19692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Problems encountered in powder &#10;formulation &#10;2- Efflorescent powders &#10;Problem: Crystalline substances which &#10;during storag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81000"/>
            <a:ext cx="7696200" cy="556260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7162800" y="5486400"/>
            <a:ext cx="609600" cy="533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875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6" name="Picture 4" descr="Problems encountered in powder &#10;formulation &#10;3- Eutectic Mixtures &#10;Problem: mixture of substances that liquefy when &#10;mixed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04800"/>
            <a:ext cx="7620000" cy="50292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52400" y="4419600"/>
            <a:ext cx="8610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Magnesium carbonate or light oxide are used commonly and effective diluents for this purpose although </a:t>
            </a:r>
            <a:r>
              <a:rPr lang="en-US" dirty="0" err="1" smtClean="0"/>
              <a:t>kaoline</a:t>
            </a:r>
            <a:r>
              <a:rPr lang="en-US" dirty="0" smtClean="0"/>
              <a:t>, starch, </a:t>
            </a:r>
            <a:r>
              <a:rPr lang="en-US" dirty="0" err="1" smtClean="0"/>
              <a:t>bentonite</a:t>
            </a:r>
            <a:r>
              <a:rPr lang="en-US" dirty="0" smtClean="0"/>
              <a:t> and other adsorbents have been recommended.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934200" y="5029200"/>
            <a:ext cx="3048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877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 descr="Problems encountered in powder &#10;formulation &#10;4- Potent Drug &#10;Problem: Limited precision and accuracy of the &#10;used balances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81000"/>
            <a:ext cx="8077200" cy="4943476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7391400" y="4953000"/>
            <a:ext cx="5334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527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 descr="Problems encountered in powder &#10;formulation &#10;5- Incompatible salts &#10;Problem: Chemically incompatible salts when triturated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762000"/>
            <a:ext cx="7772400" cy="518160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7315200" y="5562600"/>
            <a:ext cx="3810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829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 descr="Problems encountered in powder &#10;formulation &#10;6- Explosive mixtures &#10;Problem: Oxidizing agents(ex. Pot. Salts of &#10;chlorate,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81000"/>
            <a:ext cx="7391400" cy="541020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7239000" y="5410200"/>
            <a:ext cx="3048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223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" y="457200"/>
            <a:ext cx="8458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Volatile substance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loss of camphor, menthol and essential oils by volatilization when incorporated into powders may be prevented or retarded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bu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the use of heat sealed plastic bags or double wrapping with a waxed or glassine paper inside a bond paper.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" y="2819400"/>
            <a:ext cx="88392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Liquids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liquids may be incorporated into divided powders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Magnesium carbonate, starch or lactose may be added to increase the absorbability of the powders if necessary.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When the liquid is a solvent for a nonvolatile heat stable compound, it may be evaporated gently on a water bath.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Lactose may be added during the evaporation to increase the rate of solvent loss by increase surface area.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9077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 descr="C:\Documents and Settings\Administrator\Desktop\cartoon-thank-you-clip-art-13340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2400"/>
            <a:ext cx="8153400" cy="6477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75680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1" y="457200"/>
            <a:ext cx="784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solidFill>
                  <a:schemeClr val="tx2">
                    <a:lumMod val="50000"/>
                  </a:schemeClr>
                </a:solidFill>
              </a:rPr>
              <a:t>3. Particle shape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Rough irregular particles present more points of contact than smooth spherical Particles thus spherical particles flow better than needles.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600" y="2743200"/>
            <a:ext cx="60621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>
                <a:solidFill>
                  <a:schemeClr val="tx2">
                    <a:lumMod val="50000"/>
                  </a:schemeClr>
                </a:solidFill>
              </a:rPr>
              <a:t>4. Particle size distribution</a:t>
            </a:r>
            <a:endParaRPr lang="en-US" sz="2000" i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Larger amount of fines can inhibit poor flowing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" y="3962400"/>
            <a:ext cx="621516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>
                <a:solidFill>
                  <a:schemeClr val="tx2">
                    <a:lumMod val="50000"/>
                  </a:schemeClr>
                </a:solidFill>
              </a:rPr>
              <a:t>5. Moisture content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Drying the powders will reduce the cohesiveness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0949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152400"/>
            <a:ext cx="4114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</a:rPr>
              <a:t>Angles of repose </a:t>
            </a:r>
            <a:r>
              <a:rPr lang="az-Cyrl-AZ" sz="3200" b="1" dirty="0" smtClean="0">
                <a:solidFill>
                  <a:schemeClr val="tx2">
                    <a:lumMod val="50000"/>
                  </a:schemeClr>
                </a:solidFill>
              </a:rPr>
              <a:t>Ф</a:t>
            </a:r>
            <a:endParaRPr lang="en-US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066800"/>
            <a:ext cx="8915400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/>
                <a:cs typeface="Times New Roman"/>
              </a:rPr>
              <a:t>►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angle of repose is a relatively simple technique for estimating the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flowability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of a powder.</a:t>
            </a: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/>
                <a:cs typeface="Times New Roman"/>
              </a:rPr>
              <a:t>►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Such measurements give at least a qualitative assessment of the internal cohesive and frictional effects under low levels of external loading, as might apply in powder mixing, or in tablet die or capsule shell filling operations.</a:t>
            </a: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/>
                <a:cs typeface="Times New Roman"/>
              </a:rPr>
              <a:t>►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angle of repose can be determined experimentally by allowing a powder to flow through a funnel and fall freely onto a surface.</a:t>
            </a:r>
          </a:p>
          <a:p>
            <a:r>
              <a:rPr lang="en-US" sz="2000" dirty="0" smtClean="0">
                <a:latin typeface="Times New Roman"/>
                <a:cs typeface="Times New Roman"/>
              </a:rPr>
              <a:t>►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height and diameter of the resulting cone is measured.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It is the maximum angle that can be obtained between the free standing surface of a powder heap and the horizontal plane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3250" name="Picture 2" descr="C:\Documents and Settings\Administrator\Desktop\hq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24400" y="4724400"/>
            <a:ext cx="3429000" cy="2133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90183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228600"/>
            <a:ext cx="51058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Angle of repose can be defined by the equation</a:t>
            </a:r>
          </a:p>
          <a:p>
            <a:endParaRPr lang="en-US" dirty="0"/>
          </a:p>
        </p:txBody>
      </p:sp>
      <p:pic>
        <p:nvPicPr>
          <p:cNvPr id="54274" name="Picture 2" descr="C:\Documents and Settings\Administrator\Desktop\mouth-dissolving-tablet-by-raja-57-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143000"/>
            <a:ext cx="7924800" cy="5248275"/>
          </a:xfrm>
          <a:prstGeom prst="rect">
            <a:avLst/>
          </a:prstGeom>
          <a:noFill/>
        </p:spPr>
      </p:pic>
      <p:sp>
        <p:nvSpPr>
          <p:cNvPr id="4" name="Rectangle 3"/>
          <p:cNvSpPr/>
          <p:nvPr/>
        </p:nvSpPr>
        <p:spPr>
          <a:xfrm>
            <a:off x="1371600" y="1219200"/>
            <a:ext cx="6477000" cy="533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495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152400"/>
            <a:ext cx="838200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</a:rPr>
              <a:t>Porosity, void and bulk volume</a:t>
            </a:r>
          </a:p>
          <a:p>
            <a:endParaRPr lang="en-US" sz="32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en-US" dirty="0" smtClean="0"/>
              <a:t>Packing and flow of powders are important for:</a:t>
            </a:r>
          </a:p>
          <a:p>
            <a:r>
              <a:rPr lang="en-US" dirty="0" smtClean="0"/>
              <a:t>▪ Impacting the size of container required for packaging</a:t>
            </a:r>
          </a:p>
          <a:p>
            <a:r>
              <a:rPr lang="en-US" dirty="0" smtClean="0"/>
              <a:t>▪ The flow of granulations</a:t>
            </a:r>
          </a:p>
          <a:p>
            <a:r>
              <a:rPr lang="en-US" dirty="0" smtClean="0"/>
              <a:t>▪ The efficient of the filling apparatus during </a:t>
            </a:r>
            <a:r>
              <a:rPr lang="en-US" dirty="0" err="1" smtClean="0"/>
              <a:t>tabletting</a:t>
            </a:r>
            <a:endParaRPr lang="en-US" dirty="0" smtClean="0"/>
          </a:p>
          <a:p>
            <a:r>
              <a:rPr lang="en-US" dirty="0" smtClean="0"/>
              <a:t>▪ Encapsulation process.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52400" y="3048000"/>
            <a:ext cx="8382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number of characteristics can be used to describe powders including:</a:t>
            </a:r>
          </a:p>
          <a:p>
            <a:r>
              <a:rPr lang="en-US" dirty="0" smtClean="0"/>
              <a:t>Porosity, true volume, bulk volume, apparent density, true density and bulkiness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4114800"/>
            <a:ext cx="8763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void is the space between the particles which resulting in a porosity.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If the particles are not uniform, the smaller particles will slip into the void spaces between The larger particles and decrease the void areas.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8615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228600"/>
            <a:ext cx="66170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</a:rPr>
              <a:t>Apparent density, true density and bulkiness</a:t>
            </a:r>
            <a:endParaRPr lang="en-US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914400"/>
            <a:ext cx="8153401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▪ Bulk density is of great importance for capsule filling, tablet compressibility and for the homogeneity of formulation in which there are large difference in drug and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excipient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densities.</a:t>
            </a: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▪ Apparent bulk density (g/ml) is determined by pouring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presieved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(40-mesh) bulk drug into a graduated cylinder via a large funnel and measuring the volume and weight .</a:t>
            </a:r>
          </a:p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▪ Powders with low apparent density and large bulk volume are </a:t>
            </a:r>
            <a:r>
              <a:rPr lang="en-US" sz="20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light powders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and those with high apparent density and small bulk volume are </a:t>
            </a:r>
            <a:r>
              <a:rPr lang="en-US" sz="20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heavy powders.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4729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743200" y="2209800"/>
            <a:ext cx="655266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Particle size analysis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77855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</TotalTime>
  <Words>1636</Words>
  <Application>Microsoft Office PowerPoint</Application>
  <PresentationFormat>On-screen Show (4:3)</PresentationFormat>
  <Paragraphs>206</Paragraphs>
  <Slides>39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39</vt:i4>
      </vt:variant>
    </vt:vector>
  </HeadingPairs>
  <TitlesOfParts>
    <vt:vector size="42" baseType="lpstr">
      <vt:lpstr>Opulent</vt:lpstr>
      <vt:lpstr>Document</vt:lpstr>
      <vt:lpstr>معادلة</vt:lpstr>
      <vt:lpstr>FLOW OF POWDERS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King Saud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2</cp:revision>
  <dcterms:created xsi:type="dcterms:W3CDTF">2016-11-16T07:26:50Z</dcterms:created>
  <dcterms:modified xsi:type="dcterms:W3CDTF">2016-11-16T07:29:20Z</dcterms:modified>
</cp:coreProperties>
</file>