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2" r:id="rId5"/>
    <p:sldId id="258" r:id="rId6"/>
    <p:sldId id="261" r:id="rId7"/>
    <p:sldId id="259" r:id="rId8"/>
    <p:sldId id="260" r:id="rId9"/>
    <p:sldId id="263"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490"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8E0C372-A28F-452B-9924-50F8C94D0B9B}"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4CD17-69D0-4CCF-87CE-17BC0F58834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E0C372-A28F-452B-9924-50F8C94D0B9B}"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4CD17-69D0-4CCF-87CE-17BC0F58834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E0C372-A28F-452B-9924-50F8C94D0B9B}"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4CD17-69D0-4CCF-87CE-17BC0F58834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E0C372-A28F-452B-9924-50F8C94D0B9B}"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4CD17-69D0-4CCF-87CE-17BC0F58834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E0C372-A28F-452B-9924-50F8C94D0B9B}"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4CD17-69D0-4CCF-87CE-17BC0F58834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E0C372-A28F-452B-9924-50F8C94D0B9B}"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4CD17-69D0-4CCF-87CE-17BC0F58834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E0C372-A28F-452B-9924-50F8C94D0B9B}" type="datetimeFigureOut">
              <a:rPr lang="en-US" smtClean="0"/>
              <a:t>4/19/2017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94CD17-69D0-4CCF-87CE-17BC0F58834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E0C372-A28F-452B-9924-50F8C94D0B9B}" type="datetimeFigureOut">
              <a:rPr lang="en-US" smtClean="0"/>
              <a:t>4/19/2017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94CD17-69D0-4CCF-87CE-17BC0F58834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E0C372-A28F-452B-9924-50F8C94D0B9B}" type="datetimeFigureOut">
              <a:rPr lang="en-US" smtClean="0"/>
              <a:t>4/19/2017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94CD17-69D0-4CCF-87CE-17BC0F58834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E0C372-A28F-452B-9924-50F8C94D0B9B}"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4CD17-69D0-4CCF-87CE-17BC0F58834A}"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8E0C372-A28F-452B-9924-50F8C94D0B9B}" type="datetimeFigureOut">
              <a:rPr lang="en-US" smtClean="0"/>
              <a:t>4/19/2017</a:t>
            </a:fld>
            <a:endParaRPr lang="en-US"/>
          </a:p>
        </p:txBody>
      </p:sp>
      <p:sp>
        <p:nvSpPr>
          <p:cNvPr id="9" name="Slide Number Placeholder 8"/>
          <p:cNvSpPr>
            <a:spLocks noGrp="1"/>
          </p:cNvSpPr>
          <p:nvPr>
            <p:ph type="sldNum" sz="quarter" idx="11"/>
          </p:nvPr>
        </p:nvSpPr>
        <p:spPr/>
        <p:txBody>
          <a:bodyPr/>
          <a:lstStyle/>
          <a:p>
            <a:fld id="{8594CD17-69D0-4CCF-87CE-17BC0F58834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594CD17-69D0-4CCF-87CE-17BC0F58834A}"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8E0C372-A28F-452B-9924-50F8C94D0B9B}" type="datetimeFigureOut">
              <a:rPr lang="en-US" smtClean="0"/>
              <a:t>4/19/2017</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543800" cy="2593975"/>
          </a:xfrm>
        </p:spPr>
        <p:txBody>
          <a:bodyPr/>
          <a:lstStyle/>
          <a:p>
            <a:r>
              <a:rPr lang="en-US" dirty="0" smtClean="0"/>
              <a:t>COMPARATIVE CONSTRUCTIONS 2</a:t>
            </a:r>
            <a:endParaRPr lang="en-US" dirty="0"/>
          </a:p>
        </p:txBody>
      </p:sp>
      <p:sp>
        <p:nvSpPr>
          <p:cNvPr id="3" name="Subtitle 2"/>
          <p:cNvSpPr>
            <a:spLocks noGrp="1"/>
          </p:cNvSpPr>
          <p:nvPr>
            <p:ph type="subTitle" idx="1"/>
          </p:nvPr>
        </p:nvSpPr>
        <p:spPr/>
        <p:txBody>
          <a:bodyPr>
            <a:normAutofit/>
          </a:bodyPr>
          <a:lstStyle/>
          <a:p>
            <a:r>
              <a:rPr lang="en-US" sz="6000" dirty="0" smtClean="0">
                <a:solidFill>
                  <a:schemeClr val="accent5">
                    <a:lumMod val="75000"/>
                  </a:schemeClr>
                </a:solidFill>
              </a:rPr>
              <a:t>Negation</a:t>
            </a:r>
            <a:endParaRPr lang="en-US" sz="6000" dirty="0">
              <a:solidFill>
                <a:schemeClr val="accent5">
                  <a:lumMod val="75000"/>
                </a:schemeClr>
              </a:solidFill>
            </a:endParaRPr>
          </a:p>
        </p:txBody>
      </p:sp>
    </p:spTree>
    <p:extLst>
      <p:ext uri="{BB962C8B-B14F-4D97-AF65-F5344CB8AC3E}">
        <p14:creationId xmlns:p14="http://schemas.microsoft.com/office/powerpoint/2010/main" val="3290508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Negation: two negatives</a:t>
            </a:r>
            <a:br>
              <a:rPr lang="en-US" b="1" dirty="0"/>
            </a:br>
            <a:endParaRPr lang="en-US" dirty="0"/>
          </a:p>
        </p:txBody>
      </p:sp>
      <p:sp>
        <p:nvSpPr>
          <p:cNvPr id="3" name="Content Placeholder 2"/>
          <p:cNvSpPr>
            <a:spLocks noGrp="1"/>
          </p:cNvSpPr>
          <p:nvPr>
            <p:ph idx="1"/>
          </p:nvPr>
        </p:nvSpPr>
        <p:spPr/>
        <p:txBody>
          <a:bodyPr/>
          <a:lstStyle/>
          <a:p>
            <a:r>
              <a:rPr lang="en-US" dirty="0"/>
              <a:t>If we use </a:t>
            </a:r>
            <a:r>
              <a:rPr lang="en-US" i="1" dirty="0"/>
              <a:t>not</a:t>
            </a:r>
            <a:r>
              <a:rPr lang="en-US" dirty="0"/>
              <a:t> with the verb, we use words such as </a:t>
            </a:r>
            <a:r>
              <a:rPr lang="en-US" i="1" dirty="0"/>
              <a:t>ever</a:t>
            </a:r>
            <a:r>
              <a:rPr lang="en-US" dirty="0"/>
              <a:t>, </a:t>
            </a:r>
            <a:r>
              <a:rPr lang="en-US" i="1" dirty="0"/>
              <a:t>anybody</a:t>
            </a:r>
            <a:r>
              <a:rPr lang="en-US" dirty="0"/>
              <a:t>, </a:t>
            </a:r>
            <a:r>
              <a:rPr lang="en-US" i="1" dirty="0"/>
              <a:t>anyone</a:t>
            </a:r>
            <a:r>
              <a:rPr lang="en-US" dirty="0"/>
              <a:t>, </a:t>
            </a:r>
            <a:r>
              <a:rPr lang="en-US" i="1" dirty="0"/>
              <a:t>anything</a:t>
            </a:r>
            <a:r>
              <a:rPr lang="en-US" dirty="0"/>
              <a:t>, </a:t>
            </a:r>
            <a:r>
              <a:rPr lang="en-US" i="1" dirty="0"/>
              <a:t>anywhere</a:t>
            </a:r>
            <a:r>
              <a:rPr lang="en-US" dirty="0"/>
              <a:t>, instead of </a:t>
            </a:r>
            <a:r>
              <a:rPr lang="en-US" i="1" dirty="0"/>
              <a:t>never</a:t>
            </a:r>
            <a:r>
              <a:rPr lang="en-US" dirty="0"/>
              <a:t>, </a:t>
            </a:r>
            <a:r>
              <a:rPr lang="en-US" i="1" dirty="0"/>
              <a:t>nobody</a:t>
            </a:r>
            <a:r>
              <a:rPr lang="en-US" dirty="0"/>
              <a:t>, </a:t>
            </a:r>
            <a:r>
              <a:rPr lang="en-US" i="1" dirty="0"/>
              <a:t>no one</a:t>
            </a:r>
            <a:r>
              <a:rPr lang="en-US" dirty="0"/>
              <a:t>, </a:t>
            </a:r>
            <a:r>
              <a:rPr lang="en-US" i="1" dirty="0"/>
              <a:t>nothing</a:t>
            </a:r>
            <a:r>
              <a:rPr lang="en-US" dirty="0"/>
              <a:t>, </a:t>
            </a:r>
            <a:r>
              <a:rPr lang="en-US" i="1" dirty="0"/>
              <a:t>nowhere</a:t>
            </a:r>
            <a:r>
              <a:rPr lang="en-US" dirty="0" smtClean="0"/>
              <a:t>:</a:t>
            </a:r>
          </a:p>
          <a:p>
            <a:endParaRPr lang="en-US" dirty="0"/>
          </a:p>
          <a:p>
            <a:r>
              <a:rPr lang="en-US" i="1" dirty="0"/>
              <a:t>I </a:t>
            </a:r>
            <a:r>
              <a:rPr lang="en-US" b="1" i="1" dirty="0"/>
              <a:t>haven’t</a:t>
            </a:r>
            <a:r>
              <a:rPr lang="en-US" i="1" dirty="0"/>
              <a:t> seen Ken </a:t>
            </a:r>
            <a:r>
              <a:rPr lang="en-US" b="1" i="1" dirty="0"/>
              <a:t>anywhere</a:t>
            </a:r>
            <a:r>
              <a:rPr lang="en-US" i="1" dirty="0"/>
              <a:t> today. In fact I </a:t>
            </a:r>
            <a:r>
              <a:rPr lang="en-US" b="1" i="1" dirty="0"/>
              <a:t>don’t</a:t>
            </a:r>
            <a:r>
              <a:rPr lang="en-US" i="1" dirty="0"/>
              <a:t> think </a:t>
            </a:r>
            <a:r>
              <a:rPr lang="en-US" b="1" i="1" dirty="0"/>
              <a:t>anyone’s</a:t>
            </a:r>
            <a:r>
              <a:rPr lang="en-US" i="1" dirty="0"/>
              <a:t> seen him for the last couple of days.</a:t>
            </a:r>
            <a:endParaRPr lang="en-US" dirty="0"/>
          </a:p>
          <a:p>
            <a:r>
              <a:rPr lang="en-US" dirty="0"/>
              <a:t>Not: </a:t>
            </a:r>
            <a:r>
              <a:rPr lang="en-US" strike="sngStrike" dirty="0"/>
              <a:t>I haven’t seen Ken nowhere</a:t>
            </a:r>
            <a:r>
              <a:rPr lang="en-US" dirty="0"/>
              <a:t> … or </a:t>
            </a:r>
            <a:r>
              <a:rPr lang="en-US" strike="sngStrike" dirty="0"/>
              <a:t>I don’t think no one’s seen him</a:t>
            </a:r>
            <a:r>
              <a:rPr lang="en-US" dirty="0"/>
              <a:t> …</a:t>
            </a:r>
          </a:p>
          <a:p>
            <a:endParaRPr lang="en-US" dirty="0"/>
          </a:p>
        </p:txBody>
      </p:sp>
    </p:spTree>
    <p:extLst>
      <p:ext uri="{BB962C8B-B14F-4D97-AF65-F5344CB8AC3E}">
        <p14:creationId xmlns:p14="http://schemas.microsoft.com/office/powerpoint/2010/main" val="2741254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Negative clauses with any, anybody, anyone, anything, anywhere</a:t>
            </a:r>
          </a:p>
        </p:txBody>
      </p:sp>
      <p:sp>
        <p:nvSpPr>
          <p:cNvPr id="3" name="Content Placeholder 2"/>
          <p:cNvSpPr>
            <a:spLocks noGrp="1"/>
          </p:cNvSpPr>
          <p:nvPr>
            <p:ph idx="1"/>
          </p:nvPr>
        </p:nvSpPr>
        <p:spPr>
          <a:xfrm>
            <a:off x="457200" y="1600200"/>
            <a:ext cx="7620000" cy="5105400"/>
          </a:xfrm>
        </p:spPr>
        <p:txBody>
          <a:bodyPr>
            <a:normAutofit lnSpcReduction="10000"/>
          </a:bodyPr>
          <a:lstStyle/>
          <a:p>
            <a:r>
              <a:rPr lang="en-US" b="1" dirty="0"/>
              <a:t>We don’t use </a:t>
            </a:r>
            <a:r>
              <a:rPr lang="en-US" b="1" i="1" dirty="0"/>
              <a:t>not</a:t>
            </a:r>
            <a:r>
              <a:rPr lang="en-US" b="1" dirty="0"/>
              <a:t> with </a:t>
            </a:r>
            <a:r>
              <a:rPr lang="en-US" b="1" i="1" dirty="0"/>
              <a:t>some</a:t>
            </a:r>
            <a:r>
              <a:rPr lang="en-US" b="1" dirty="0"/>
              <a:t>, </a:t>
            </a:r>
            <a:r>
              <a:rPr lang="en-US" b="1" i="1" dirty="0"/>
              <a:t>someone</a:t>
            </a:r>
            <a:r>
              <a:rPr lang="en-US" b="1" dirty="0"/>
              <a:t>, </a:t>
            </a:r>
            <a:r>
              <a:rPr lang="en-US" b="1" i="1" dirty="0"/>
              <a:t>somebody</a:t>
            </a:r>
            <a:r>
              <a:rPr lang="en-US" b="1" dirty="0"/>
              <a:t>, </a:t>
            </a:r>
            <a:r>
              <a:rPr lang="en-US" b="1" i="1" dirty="0"/>
              <a:t>something</a:t>
            </a:r>
            <a:r>
              <a:rPr lang="en-US" b="1" dirty="0"/>
              <a:t>, </a:t>
            </a:r>
            <a:r>
              <a:rPr lang="en-US" b="1" i="1" dirty="0"/>
              <a:t>somewhere</a:t>
            </a:r>
            <a:r>
              <a:rPr lang="en-US" b="1" dirty="0"/>
              <a:t> in statements. </a:t>
            </a:r>
            <a:endParaRPr lang="en-US" b="1" dirty="0" smtClean="0"/>
          </a:p>
          <a:p>
            <a:endParaRPr lang="en-US" dirty="0"/>
          </a:p>
          <a:p>
            <a:r>
              <a:rPr lang="en-US" b="1" dirty="0"/>
              <a:t>We use </a:t>
            </a:r>
            <a:r>
              <a:rPr lang="en-US" b="1" i="1" dirty="0"/>
              <a:t>any</a:t>
            </a:r>
            <a:r>
              <a:rPr lang="en-US" b="1" dirty="0"/>
              <a:t>, </a:t>
            </a:r>
            <a:r>
              <a:rPr lang="en-US" b="1" i="1" dirty="0"/>
              <a:t>anyone</a:t>
            </a:r>
            <a:r>
              <a:rPr lang="en-US" b="1" dirty="0"/>
              <a:t>, </a:t>
            </a:r>
            <a:r>
              <a:rPr lang="en-US" b="1" i="1" dirty="0"/>
              <a:t>anybody</a:t>
            </a:r>
            <a:r>
              <a:rPr lang="en-US" b="1" dirty="0"/>
              <a:t>, </a:t>
            </a:r>
            <a:r>
              <a:rPr lang="en-US" b="1" i="1" dirty="0"/>
              <a:t>anything</a:t>
            </a:r>
            <a:r>
              <a:rPr lang="en-US" b="1" dirty="0"/>
              <a:t>, </a:t>
            </a:r>
            <a:r>
              <a:rPr lang="en-US" b="1" i="1" dirty="0"/>
              <a:t>anywhere</a:t>
            </a:r>
            <a:r>
              <a:rPr lang="en-US" b="1" dirty="0" smtClean="0"/>
              <a:t>:</a:t>
            </a:r>
            <a:endParaRPr lang="en-US" b="1" dirty="0"/>
          </a:p>
          <a:p>
            <a:r>
              <a:rPr lang="en-US" i="1" dirty="0"/>
              <a:t>There are</a:t>
            </a:r>
            <a:r>
              <a:rPr lang="en-US" b="1" i="1" dirty="0"/>
              <a:t>n’t</a:t>
            </a:r>
            <a:r>
              <a:rPr lang="en-US" i="1" dirty="0"/>
              <a:t> </a:t>
            </a:r>
            <a:r>
              <a:rPr lang="en-US" b="1" i="1" dirty="0"/>
              <a:t>any</a:t>
            </a:r>
            <a:r>
              <a:rPr lang="en-US" i="1" dirty="0"/>
              <a:t> seats left. You’ll have to stand.</a:t>
            </a:r>
            <a:endParaRPr lang="en-US" dirty="0"/>
          </a:p>
          <a:p>
            <a:r>
              <a:rPr lang="en-US" dirty="0"/>
              <a:t>Not: </a:t>
            </a:r>
            <a:r>
              <a:rPr lang="en-US" strike="sngStrike" dirty="0"/>
              <a:t>There aren’t some seats left</a:t>
            </a:r>
            <a:r>
              <a:rPr lang="en-US" dirty="0" smtClean="0"/>
              <a:t>.</a:t>
            </a:r>
            <a:endParaRPr lang="en-US" dirty="0"/>
          </a:p>
          <a:p>
            <a:r>
              <a:rPr lang="en-US" i="1" dirty="0"/>
              <a:t>Tell them I </a:t>
            </a:r>
            <a:r>
              <a:rPr lang="en-US" b="1" i="1" dirty="0"/>
              <a:t>don’t</a:t>
            </a:r>
            <a:r>
              <a:rPr lang="en-US" i="1" dirty="0"/>
              <a:t> want to see </a:t>
            </a:r>
            <a:r>
              <a:rPr lang="en-US" b="1" i="1" dirty="0"/>
              <a:t>anyone</a:t>
            </a:r>
            <a:r>
              <a:rPr lang="en-US" i="1" dirty="0"/>
              <a:t>.</a:t>
            </a:r>
            <a:endParaRPr lang="en-US" dirty="0"/>
          </a:p>
          <a:p>
            <a:r>
              <a:rPr lang="en-US" dirty="0"/>
              <a:t>Not: </a:t>
            </a:r>
            <a:r>
              <a:rPr lang="en-US" strike="sngStrike" dirty="0"/>
              <a:t>Tell them I don’t want to see someone</a:t>
            </a:r>
            <a:r>
              <a:rPr lang="en-US" dirty="0" smtClean="0"/>
              <a:t>.</a:t>
            </a:r>
          </a:p>
          <a:p>
            <a:endParaRPr lang="en-US" dirty="0"/>
          </a:p>
          <a:p>
            <a:r>
              <a:rPr lang="en-US" b="1" dirty="0"/>
              <a:t>After verbs with a negative meaning like </a:t>
            </a:r>
            <a:r>
              <a:rPr lang="en-US" b="1" i="1" dirty="0"/>
              <a:t>decline</a:t>
            </a:r>
            <a:r>
              <a:rPr lang="en-US" b="1" dirty="0"/>
              <a:t> or </a:t>
            </a:r>
            <a:r>
              <a:rPr lang="en-US" b="1" i="1" dirty="0"/>
              <a:t>refuse</a:t>
            </a:r>
            <a:r>
              <a:rPr lang="en-US" b="1" dirty="0"/>
              <a:t>, we use </a:t>
            </a:r>
            <a:r>
              <a:rPr lang="en-US" b="1" i="1" dirty="0"/>
              <a:t>anything</a:t>
            </a:r>
            <a:r>
              <a:rPr lang="en-US" b="1" dirty="0"/>
              <a:t> rather than </a:t>
            </a:r>
            <a:r>
              <a:rPr lang="en-US" b="1" i="1" dirty="0"/>
              <a:t>something</a:t>
            </a:r>
            <a:r>
              <a:rPr lang="en-US" b="1" dirty="0"/>
              <a:t>:</a:t>
            </a:r>
          </a:p>
          <a:p>
            <a:r>
              <a:rPr lang="en-US" i="1" dirty="0"/>
              <a:t>They refused to tell us </a:t>
            </a:r>
            <a:r>
              <a:rPr lang="en-US" b="1" i="1" dirty="0"/>
              <a:t>anything</a:t>
            </a:r>
            <a:r>
              <a:rPr lang="en-US" i="1" dirty="0"/>
              <a:t> about it.</a:t>
            </a:r>
            <a:r>
              <a:rPr lang="en-US" dirty="0"/>
              <a:t> (preferred to </a:t>
            </a:r>
            <a:r>
              <a:rPr lang="en-US" i="1" dirty="0"/>
              <a:t>They refused to tell us something about it</a:t>
            </a:r>
            <a:r>
              <a:rPr lang="en-US" dirty="0"/>
              <a:t>.)</a:t>
            </a:r>
          </a:p>
          <a:p>
            <a:endParaRPr lang="en-US" dirty="0"/>
          </a:p>
        </p:txBody>
      </p:sp>
    </p:spTree>
    <p:extLst>
      <p:ext uri="{BB962C8B-B14F-4D97-AF65-F5344CB8AC3E}">
        <p14:creationId xmlns:p14="http://schemas.microsoft.com/office/powerpoint/2010/main" val="969372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Negative adverbs: hardly, seldom, etc.</a:t>
            </a:r>
          </a:p>
        </p:txBody>
      </p:sp>
      <p:sp>
        <p:nvSpPr>
          <p:cNvPr id="3" name="Content Placeholder 2"/>
          <p:cNvSpPr>
            <a:spLocks noGrp="1"/>
          </p:cNvSpPr>
          <p:nvPr>
            <p:ph idx="1"/>
          </p:nvPr>
        </p:nvSpPr>
        <p:spPr>
          <a:xfrm>
            <a:off x="457200" y="1600200"/>
            <a:ext cx="7620000" cy="5029200"/>
          </a:xfrm>
        </p:spPr>
        <p:txBody>
          <a:bodyPr>
            <a:normAutofit lnSpcReduction="10000"/>
          </a:bodyPr>
          <a:lstStyle/>
          <a:p>
            <a:r>
              <a:rPr lang="en-US" dirty="0"/>
              <a:t>Some adverbs (e.g. </a:t>
            </a:r>
            <a:r>
              <a:rPr lang="en-US" i="1" dirty="0"/>
              <a:t>hardly</a:t>
            </a:r>
            <a:r>
              <a:rPr lang="en-US" dirty="0"/>
              <a:t>, </a:t>
            </a:r>
            <a:r>
              <a:rPr lang="en-US" i="1" dirty="0"/>
              <a:t>little</a:t>
            </a:r>
            <a:r>
              <a:rPr lang="en-US" dirty="0"/>
              <a:t>, </a:t>
            </a:r>
            <a:r>
              <a:rPr lang="en-US" i="1" dirty="0"/>
              <a:t>never</a:t>
            </a:r>
            <a:r>
              <a:rPr lang="en-US" dirty="0"/>
              <a:t>, </a:t>
            </a:r>
            <a:r>
              <a:rPr lang="en-US" i="1" dirty="0"/>
              <a:t>only</a:t>
            </a:r>
            <a:r>
              <a:rPr lang="en-US" dirty="0"/>
              <a:t>, </a:t>
            </a:r>
            <a:r>
              <a:rPr lang="en-US" i="1" dirty="0"/>
              <a:t>scarcely</a:t>
            </a:r>
            <a:r>
              <a:rPr lang="en-US" dirty="0"/>
              <a:t> and </a:t>
            </a:r>
            <a:r>
              <a:rPr lang="en-US" i="1" dirty="0"/>
              <a:t>seldom</a:t>
            </a:r>
            <a:r>
              <a:rPr lang="en-US" dirty="0"/>
              <a:t>) have a negative meaning. When we use these at the beginning of the clause, we invert the subject and verb</a:t>
            </a:r>
            <a:r>
              <a:rPr lang="en-US" dirty="0" smtClean="0"/>
              <a:t>:</a:t>
            </a:r>
          </a:p>
          <a:p>
            <a:endParaRPr lang="en-US" dirty="0"/>
          </a:p>
          <a:p>
            <a:r>
              <a:rPr lang="en-US" b="1" i="1" dirty="0"/>
              <a:t>Hardly</a:t>
            </a:r>
            <a:r>
              <a:rPr lang="en-US" i="1" dirty="0"/>
              <a:t> had we left the hotel when it started to pour with rain.</a:t>
            </a:r>
            <a:endParaRPr lang="en-US" dirty="0"/>
          </a:p>
          <a:p>
            <a:r>
              <a:rPr lang="en-US" dirty="0"/>
              <a:t>Not: </a:t>
            </a:r>
            <a:r>
              <a:rPr lang="en-US" strike="sngStrike" dirty="0"/>
              <a:t>Hardly we had left the hotel</a:t>
            </a:r>
            <a:r>
              <a:rPr lang="en-US" dirty="0"/>
              <a:t> …</a:t>
            </a:r>
          </a:p>
          <a:p>
            <a:r>
              <a:rPr lang="en-US" b="1" i="1" dirty="0"/>
              <a:t>Little</a:t>
            </a:r>
            <a:r>
              <a:rPr lang="en-US" i="1" dirty="0"/>
              <a:t> did we know that we would never meet again.</a:t>
            </a:r>
            <a:endParaRPr lang="en-US" dirty="0"/>
          </a:p>
          <a:p>
            <a:r>
              <a:rPr lang="en-US" b="1" i="1" dirty="0"/>
              <a:t>Only</a:t>
            </a:r>
            <a:r>
              <a:rPr lang="en-US" i="1" dirty="0"/>
              <a:t> in spring do we see these lovely little flowers.</a:t>
            </a:r>
            <a:endParaRPr lang="en-US" dirty="0"/>
          </a:p>
          <a:p>
            <a:r>
              <a:rPr lang="en-US" dirty="0"/>
              <a:t>We also invert the subject and verb after </a:t>
            </a:r>
            <a:r>
              <a:rPr lang="en-US" i="1" dirty="0"/>
              <a:t>not</a:t>
            </a:r>
            <a:r>
              <a:rPr lang="en-US" dirty="0"/>
              <a:t> + a prepositional phrase or </a:t>
            </a:r>
            <a:r>
              <a:rPr lang="en-US" i="1" dirty="0"/>
              <a:t>not</a:t>
            </a:r>
            <a:r>
              <a:rPr lang="en-US" dirty="0"/>
              <a:t> + a clause in front position:</a:t>
            </a:r>
          </a:p>
          <a:p>
            <a:r>
              <a:rPr lang="en-US" b="1" i="1" dirty="0"/>
              <a:t>Not</a:t>
            </a:r>
            <a:r>
              <a:rPr lang="en-US" i="1" dirty="0"/>
              <a:t> for a moment did I think I would be offered the job, so I was amazed when I got it.</a:t>
            </a:r>
            <a:endParaRPr lang="en-US" dirty="0"/>
          </a:p>
          <a:p>
            <a:r>
              <a:rPr lang="en-US" b="1" i="1" dirty="0"/>
              <a:t>Not</a:t>
            </a:r>
            <a:r>
              <a:rPr lang="en-US" i="1" dirty="0"/>
              <a:t> till I got home did I realize my wallet was missing.</a:t>
            </a:r>
            <a:endParaRPr lang="en-US" dirty="0"/>
          </a:p>
          <a:p>
            <a:endParaRPr lang="en-US" dirty="0"/>
          </a:p>
        </p:txBody>
      </p:sp>
    </p:spTree>
    <p:extLst>
      <p:ext uri="{BB962C8B-B14F-4D97-AF65-F5344CB8AC3E}">
        <p14:creationId xmlns:p14="http://schemas.microsoft.com/office/powerpoint/2010/main" val="3172853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a:t>أدوات النفي</a:t>
            </a:r>
            <a:r>
              <a:rPr lang="en-US" dirty="0"/>
              <a:t/>
            </a:r>
            <a:br>
              <a:rPr lang="en-US" dirty="0"/>
            </a:br>
            <a:endParaRPr lang="en-US" dirty="0"/>
          </a:p>
        </p:txBody>
      </p:sp>
      <p:sp>
        <p:nvSpPr>
          <p:cNvPr id="3" name="Content Placeholder 2"/>
          <p:cNvSpPr>
            <a:spLocks noGrp="1"/>
          </p:cNvSpPr>
          <p:nvPr>
            <p:ph idx="1"/>
          </p:nvPr>
        </p:nvSpPr>
        <p:spPr/>
        <p:txBody>
          <a:bodyPr/>
          <a:lstStyle/>
          <a:p>
            <a:pPr algn="r" rtl="1"/>
            <a:r>
              <a:rPr lang="ar-SA" dirty="0"/>
              <a:t>النفي هو مصدر من الجذر اللغوي (نفى). وضده: الإثبات. ويأتي النفي في اللغة بعدة معانٍ ومنها: الإنكار أو التكذيب، والإبعاد. حيث يقول صاحب معجم مقاييس اللغة:</a:t>
            </a:r>
          </a:p>
          <a:p>
            <a:pPr algn="r" rtl="1"/>
            <a:r>
              <a:rPr lang="ar-SA" dirty="0"/>
              <a:t> « (نفى) النون والفاء والحرف المعتل أُصَيْلٌ يدلُّ على تَعْرِية شيءٍ من شيءٍ وإبعاده منه. </a:t>
            </a:r>
          </a:p>
          <a:p>
            <a:pPr algn="r" rtl="1"/>
            <a:r>
              <a:rPr lang="ar-SA" dirty="0"/>
              <a:t>والنفي في الإصطلاح النحوي: هو أسلوب من الأساليب العربية، يفيد الإنكار والإخبار بعدم وقوع شيء معين في الماضي أو الحاضر أو المستقبل</a:t>
            </a:r>
          </a:p>
          <a:p>
            <a:pPr algn="r" rtl="1"/>
            <a:endParaRPr lang="en-US" dirty="0"/>
          </a:p>
        </p:txBody>
      </p:sp>
    </p:spTree>
    <p:extLst>
      <p:ext uri="{BB962C8B-B14F-4D97-AF65-F5344CB8AC3E}">
        <p14:creationId xmlns:p14="http://schemas.microsoft.com/office/powerpoint/2010/main" val="2658496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ويُقْسم أسلوب النفي إلى قسمين، وهما:</a:t>
            </a:r>
            <a:br>
              <a:rPr lang="ar-SA" dirty="0"/>
            </a:br>
            <a:endParaRPr lang="en-US" dirty="0"/>
          </a:p>
        </p:txBody>
      </p:sp>
      <p:sp>
        <p:nvSpPr>
          <p:cNvPr id="3" name="Content Placeholder 2"/>
          <p:cNvSpPr>
            <a:spLocks noGrp="1"/>
          </p:cNvSpPr>
          <p:nvPr>
            <p:ph idx="1"/>
          </p:nvPr>
        </p:nvSpPr>
        <p:spPr/>
        <p:txBody>
          <a:bodyPr/>
          <a:lstStyle/>
          <a:p>
            <a:pPr algn="r" rtl="1"/>
            <a:r>
              <a:rPr lang="ar-SA" dirty="0" smtClean="0"/>
              <a:t>1</a:t>
            </a:r>
            <a:r>
              <a:rPr lang="ar-SA" dirty="0"/>
              <a:t>.	النفي الصريح، أو النفي الظاهر. </a:t>
            </a:r>
          </a:p>
          <a:p>
            <a:pPr algn="r" rtl="1"/>
            <a:r>
              <a:rPr lang="ar-SA" dirty="0"/>
              <a:t>2.	النفي الضمني، أو النفي غير الظاهر.</a:t>
            </a:r>
          </a:p>
          <a:p>
            <a:pPr algn="r" rtl="1"/>
            <a:r>
              <a:rPr lang="ar-SA" dirty="0"/>
              <a:t>والنفي الصريح: هو النفي الذي تستخدم فيه إحدى أدوات النفي، وأشهر هذه الأدوات: (لا) و (ما) و (لم) و (لمَّا) و (لن) و (ليس) و (لات) و (إنْ) و (غير) و (لا النافية للجنس) و (لام الجحود). </a:t>
            </a:r>
          </a:p>
          <a:p>
            <a:pPr algn="r" rtl="1"/>
            <a:endParaRPr lang="en-US" dirty="0"/>
          </a:p>
        </p:txBody>
      </p:sp>
    </p:spTree>
    <p:extLst>
      <p:ext uri="{BB962C8B-B14F-4D97-AF65-F5344CB8AC3E}">
        <p14:creationId xmlns:p14="http://schemas.microsoft.com/office/powerpoint/2010/main" val="19619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ومن الأمثلة على هذه الأدوات:</a:t>
            </a:r>
            <a:endParaRPr lang="en-US" dirty="0"/>
          </a:p>
        </p:txBody>
      </p:sp>
      <p:sp>
        <p:nvSpPr>
          <p:cNvPr id="3" name="Content Placeholder 2"/>
          <p:cNvSpPr>
            <a:spLocks noGrp="1"/>
          </p:cNvSpPr>
          <p:nvPr>
            <p:ph idx="1"/>
          </p:nvPr>
        </p:nvSpPr>
        <p:spPr/>
        <p:txBody>
          <a:bodyPr/>
          <a:lstStyle/>
          <a:p>
            <a:pPr algn="r" rtl="1"/>
            <a:r>
              <a:rPr lang="ar-SA" dirty="0"/>
              <a:t>1.	كلمة التوحيد: لا إله إلا الله. وهذا مثال على لا النافية للجنس. (تدخل على الجملة الإسمية)</a:t>
            </a:r>
          </a:p>
          <a:p>
            <a:pPr algn="r" rtl="1"/>
            <a:r>
              <a:rPr lang="ar-SA" dirty="0"/>
              <a:t>2.	 لا طالب علم خائب.</a:t>
            </a:r>
          </a:p>
          <a:p>
            <a:pPr algn="r" rtl="1"/>
            <a:r>
              <a:rPr lang="ar-SA" dirty="0"/>
              <a:t>3.	إنه لا يفهم من المعلم شيئًا! </a:t>
            </a:r>
          </a:p>
          <a:p>
            <a:pPr algn="r" rtl="1"/>
            <a:r>
              <a:rPr lang="ar-SA" dirty="0"/>
              <a:t>4.	قول ربنا تبارك وتعالى: { لَن يَخْلُقُوا ذُبَابًا وَلَوِ اجْتَمَعُوا لَهُ } [الحج: 73]. </a:t>
            </a:r>
          </a:p>
          <a:p>
            <a:pPr algn="r" rtl="1"/>
            <a:r>
              <a:rPr lang="ar-SA" dirty="0"/>
              <a:t>5.	هذا الكتاب ليس لي. </a:t>
            </a:r>
          </a:p>
          <a:p>
            <a:pPr algn="r" rtl="1"/>
            <a:r>
              <a:rPr lang="ar-SA" dirty="0"/>
              <a:t>6.	لم تنجح هذه الخطة. </a:t>
            </a:r>
          </a:p>
          <a:p>
            <a:pPr algn="r" rtl="1"/>
            <a:r>
              <a:rPr lang="ar-SA" dirty="0"/>
              <a:t>7.	إن أنت إلا نذير. (بمعني ما أو ليس)</a:t>
            </a:r>
          </a:p>
          <a:p>
            <a:pPr algn="r" rtl="1"/>
            <a:r>
              <a:rPr lang="ar-SA" dirty="0"/>
              <a:t>8.	ليس التفوق صعبا.</a:t>
            </a:r>
          </a:p>
          <a:p>
            <a:pPr algn="r" rtl="1"/>
            <a:r>
              <a:rPr lang="ar-SA" dirty="0"/>
              <a:t>9.	ما الحياة لعب ولهو.</a:t>
            </a:r>
          </a:p>
          <a:p>
            <a:pPr algn="r" rtl="1"/>
            <a:endParaRPr lang="en-US" dirty="0"/>
          </a:p>
        </p:txBody>
      </p:sp>
    </p:spTree>
    <p:extLst>
      <p:ext uri="{BB962C8B-B14F-4D97-AF65-F5344CB8AC3E}">
        <p14:creationId xmlns:p14="http://schemas.microsoft.com/office/powerpoint/2010/main" val="2053898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النفي الضمني:</a:t>
            </a:r>
            <a:endParaRPr lang="en-US" dirty="0"/>
          </a:p>
        </p:txBody>
      </p:sp>
      <p:sp>
        <p:nvSpPr>
          <p:cNvPr id="3" name="Content Placeholder 2"/>
          <p:cNvSpPr>
            <a:spLocks noGrp="1"/>
          </p:cNvSpPr>
          <p:nvPr>
            <p:ph idx="1"/>
          </p:nvPr>
        </p:nvSpPr>
        <p:spPr>
          <a:xfrm>
            <a:off x="457200" y="1143000"/>
            <a:ext cx="7620000" cy="5562600"/>
          </a:xfrm>
        </p:spPr>
        <p:txBody>
          <a:bodyPr>
            <a:normAutofit fontScale="92500" lnSpcReduction="10000"/>
          </a:bodyPr>
          <a:lstStyle/>
          <a:p>
            <a:pPr algn="r" rtl="1"/>
            <a:r>
              <a:rPr lang="ar-SA" dirty="0"/>
              <a:t>هو ضرب من ضروب النفي ويحدث بأحد الأساليب التالية:</a:t>
            </a:r>
          </a:p>
          <a:p>
            <a:pPr algn="r" rtl="1"/>
            <a:r>
              <a:rPr lang="ar-SA" dirty="0"/>
              <a:t>1.أسلوب الاستفهام : هو أسلوب لا يراد به طلب الفهم وإنما يراد النفي </a:t>
            </a:r>
          </a:p>
          <a:p>
            <a:pPr algn="r" rtl="1"/>
            <a:r>
              <a:rPr lang="ar-SA" dirty="0"/>
              <a:t>- قوله تعالى : { وَمَن يَغْفِرُ الذُّنُوبَ إِلاَّ اللّهُ }. والمعنى : لا يغفر.</a:t>
            </a:r>
          </a:p>
          <a:p>
            <a:pPr algn="r" rtl="1"/>
            <a:r>
              <a:rPr lang="ar-SA" dirty="0"/>
              <a:t>- وقوله تعالى: {هَلْ جَزَاء الْإِحْسَانِ إِلَّا الْإِحْسَانُ}. والمعنى :ما جزاء.</a:t>
            </a:r>
          </a:p>
          <a:p>
            <a:pPr algn="r" rtl="1"/>
            <a:r>
              <a:rPr lang="ar-SA" dirty="0"/>
              <a:t>فمن خلال الأمثلة السابقة نجد انه إذا ورد في سياق الجملة الاستفهامية الألفاظ :</a:t>
            </a:r>
          </a:p>
          <a:p>
            <a:pPr algn="r" rtl="1"/>
            <a:r>
              <a:rPr lang="ar-SA" dirty="0"/>
              <a:t>( غير – سوى – إلاّ ) فهو يفيد النفي الضمني .</a:t>
            </a:r>
          </a:p>
          <a:p>
            <a:pPr algn="r" rtl="1"/>
            <a:r>
              <a:rPr lang="ar-SA" dirty="0"/>
              <a:t>2.. أسلوب الشرط: المتضمن معنى النفي , ويكون بالأدوات : ( لو – لولا – لمّا ) وهي أدوات شرط غير جازمة .</a:t>
            </a:r>
          </a:p>
          <a:p>
            <a:pPr algn="r" rtl="1"/>
            <a:r>
              <a:rPr lang="ar-SA" dirty="0"/>
              <a:t>مثال : لو زارني محمد لأكرمته . لم تحصل الزيارة لذلك لم يحصل الإكرام .</a:t>
            </a:r>
          </a:p>
          <a:p>
            <a:pPr algn="r" rtl="1"/>
            <a:r>
              <a:rPr lang="ar-SA" dirty="0"/>
              <a:t>وقول الشاعر :</a:t>
            </a:r>
          </a:p>
          <a:p>
            <a:pPr algn="r" rtl="1"/>
            <a:r>
              <a:rPr lang="ar-SA" dirty="0"/>
              <a:t>لولا الحياء لهاجني استعبار 0 ولزرت قبرك والحبيب يزار</a:t>
            </a:r>
          </a:p>
          <a:p>
            <a:pPr algn="r" rtl="1"/>
            <a:r>
              <a:rPr lang="ar-SA" dirty="0"/>
              <a:t>3.التمني : ويتضمن هذا الأسلوب معنى النفي لان التمني هو طلب شئ لا يمكن حصوله .</a:t>
            </a:r>
          </a:p>
          <a:p>
            <a:pPr algn="r" rtl="1"/>
            <a:r>
              <a:rPr lang="ar-SA" dirty="0"/>
              <a:t>مثال : قوله تعالى : ( يَا لَيْتَ لَنَا مِثْلَ مَا أُوتِيَ قَارُونُ ) .</a:t>
            </a:r>
          </a:p>
          <a:p>
            <a:pPr algn="r" rtl="1"/>
            <a:r>
              <a:rPr lang="ar-SA" dirty="0"/>
              <a:t>وقوله تعالى : ( وَيَقُولُ الْكَافِرُ يَا لَيْتَنِي كُنتُ تُرَابًا) .</a:t>
            </a:r>
          </a:p>
          <a:p>
            <a:pPr algn="r" rtl="1"/>
            <a:r>
              <a:rPr lang="ar-SA" dirty="0"/>
              <a:t>وقول الشاعر :</a:t>
            </a:r>
          </a:p>
          <a:p>
            <a:pPr algn="r" rtl="1"/>
            <a:r>
              <a:rPr lang="ar-SA" dirty="0"/>
              <a:t>ألا ليت الشباب يعود يوماً 0 فأخبره بما فعل المشيبُ</a:t>
            </a:r>
          </a:p>
          <a:p>
            <a:pPr algn="r" rtl="1"/>
            <a:endParaRPr lang="ar-SA" dirty="0"/>
          </a:p>
          <a:p>
            <a:pPr algn="r" rtl="1"/>
            <a:endParaRPr lang="en-US" dirty="0"/>
          </a:p>
        </p:txBody>
      </p:sp>
    </p:spTree>
    <p:extLst>
      <p:ext uri="{BB962C8B-B14F-4D97-AF65-F5344CB8AC3E}">
        <p14:creationId xmlns:p14="http://schemas.microsoft.com/office/powerpoint/2010/main" val="1164236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الفرق بين النفي والنهي </a:t>
            </a:r>
            <a:endParaRPr lang="en-US" dirty="0"/>
          </a:p>
        </p:txBody>
      </p:sp>
      <p:sp>
        <p:nvSpPr>
          <p:cNvPr id="3" name="Content Placeholder 2"/>
          <p:cNvSpPr>
            <a:spLocks noGrp="1"/>
          </p:cNvSpPr>
          <p:nvPr>
            <p:ph idx="1"/>
          </p:nvPr>
        </p:nvSpPr>
        <p:spPr/>
        <p:txBody>
          <a:bodyPr/>
          <a:lstStyle/>
          <a:p>
            <a:pPr algn="r" rtl="1"/>
            <a:r>
              <a:rPr lang="ar-SA" dirty="0">
                <a:solidFill>
                  <a:schemeClr val="accent5">
                    <a:lumMod val="75000"/>
                  </a:schemeClr>
                </a:solidFill>
              </a:rPr>
              <a:t>الفرق بين النفي والنهي </a:t>
            </a:r>
            <a:r>
              <a:rPr lang="ar-SA" dirty="0"/>
              <a:t>أن النفي نوع من الإخبار، وهو قسيم الإثبات، أما النهي فهو نوع من الإنشاء، وهو قسيم الأمر، ولذا فإن النفي يقبل الصدق والكذب لذاته، وهو نسبة كلامية تقابلها نسبة خارجية، فإن تطابقت النسبتان فالخبر صادق، وإلا فهو كاذب. أما </a:t>
            </a:r>
            <a:r>
              <a:rPr lang="ar-SA" dirty="0" smtClean="0"/>
              <a:t>النهي </a:t>
            </a:r>
            <a:r>
              <a:rPr lang="ar-SA" dirty="0"/>
              <a:t>فلا يقبل الصدق </a:t>
            </a:r>
            <a:r>
              <a:rPr lang="ar-SA" dirty="0" smtClean="0"/>
              <a:t>والكذب</a:t>
            </a:r>
            <a:r>
              <a:rPr lang="ar-SA" dirty="0"/>
              <a:t>. (أنا لاأجيد الرسم</a:t>
            </a:r>
            <a:r>
              <a:rPr lang="ar-SA" dirty="0" smtClean="0"/>
              <a:t>).</a:t>
            </a:r>
          </a:p>
          <a:p>
            <a:pPr algn="r" rtl="1"/>
            <a:endParaRPr lang="ar-SA" dirty="0"/>
          </a:p>
          <a:p>
            <a:pPr algn="r" rtl="1"/>
            <a:r>
              <a:rPr lang="ar-SA" dirty="0"/>
              <a:t>لا الناهية فيها خطاب فهي تخاطب وتنهى عن القيام بالفعل مثل قولنا ( لا تكذبْ على والديك - لاتكتب على الجدران - لا تجرِ في الطرق المزدحمة - لا ترمِ النفايات في الطريق - لا تغتبْ أخاك ) أما النافية لا تحمل خطاب مثالاً على ذلك (لايؤمنُ أحدكم حتى يحب لأخيه ما يحب لنفسه - لا أكتبُ على الجدران - لا أغتابُ أخي المسلم - لا أجري في الطرق المزدحمة - لا أكذبُ على والديَّ ...... وهكذا ) فنلاحظ تاء الخطاب في الأفعال المسبوقة بلا الناهية .</a:t>
            </a:r>
          </a:p>
          <a:p>
            <a:pPr algn="r" rtl="1"/>
            <a:r>
              <a:rPr lang="ar-SA" dirty="0"/>
              <a:t>ولا النافية لا عمل لها يكون الفعل المضارع بعدها مرفوعاً ، أما  لا الناهية فهي تجزم الفعل المضارع .</a:t>
            </a:r>
          </a:p>
          <a:p>
            <a:pPr algn="r" rtl="1"/>
            <a:endParaRPr lang="en-US" dirty="0"/>
          </a:p>
        </p:txBody>
      </p:sp>
    </p:spTree>
    <p:extLst>
      <p:ext uri="{BB962C8B-B14F-4D97-AF65-F5344CB8AC3E}">
        <p14:creationId xmlns:p14="http://schemas.microsoft.com/office/powerpoint/2010/main" val="3497992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pPr algn="r" rtl="1"/>
            <a:r>
              <a:rPr lang="ar-SA" dirty="0">
                <a:solidFill>
                  <a:schemeClr val="accent5">
                    <a:lumMod val="75000"/>
                  </a:schemeClr>
                </a:solidFill>
              </a:rPr>
              <a:t>حددي ما اذا كان النفي صريحا أو ضمنيا مع ذكر السبب:</a:t>
            </a:r>
          </a:p>
          <a:p>
            <a:pPr algn="r" rtl="1"/>
            <a:r>
              <a:rPr lang="ar-SA" dirty="0"/>
              <a:t>1.  (أولئك الذين ليس لهم في الأخرة إلا النار</a:t>
            </a:r>
          </a:p>
          <a:p>
            <a:pPr algn="r" rtl="1"/>
            <a:r>
              <a:rPr lang="ar-SA" dirty="0"/>
              <a:t>2. ( فنادوا ولات حين مناص)</a:t>
            </a:r>
          </a:p>
          <a:p>
            <a:pPr algn="r" rtl="1"/>
            <a:r>
              <a:rPr lang="ar-SA" dirty="0"/>
              <a:t>3. ليت الجبال تداعت عند مصرعه</a:t>
            </a:r>
          </a:p>
          <a:p>
            <a:pPr algn="r" rtl="1"/>
            <a:r>
              <a:rPr lang="ar-SA" dirty="0"/>
              <a:t>4. لو سألت المدرس لعرفت الإجابة.</a:t>
            </a:r>
          </a:p>
          <a:p>
            <a:pPr algn="r" rtl="1"/>
            <a:r>
              <a:rPr lang="ar-SA" dirty="0"/>
              <a:t>5. لا نامت أعين الجبناء.</a:t>
            </a:r>
          </a:p>
          <a:p>
            <a:pPr algn="r" rtl="1"/>
            <a:r>
              <a:rPr lang="ar-SA" dirty="0"/>
              <a:t>6. ( كيف يهدي الله قوما كفروا بعد إيمانهم)</a:t>
            </a:r>
          </a:p>
          <a:p>
            <a:pPr algn="r" rtl="1"/>
            <a:r>
              <a:rPr lang="ar-SA" dirty="0"/>
              <a:t>7. (ما تدري نفس ماذا تكسب غدا)</a:t>
            </a:r>
          </a:p>
          <a:p>
            <a:pPr algn="r" rtl="1"/>
            <a:r>
              <a:rPr lang="ar-SA" dirty="0"/>
              <a:t>8. لولا المطر لجف الزرع.</a:t>
            </a:r>
          </a:p>
          <a:p>
            <a:pPr algn="r" rtl="1"/>
            <a:r>
              <a:rPr lang="ar-SA" dirty="0"/>
              <a:t>9. ( ومن أحسن قولا ممن دعا إلى الله)</a:t>
            </a:r>
          </a:p>
          <a:p>
            <a:pPr algn="r" rtl="1"/>
            <a:r>
              <a:rPr lang="ar-SA" dirty="0"/>
              <a:t>10.  ليس المطر غزيرا.</a:t>
            </a:r>
          </a:p>
          <a:p>
            <a:pPr algn="r" rtl="1"/>
            <a:endParaRPr lang="en-US" dirty="0"/>
          </a:p>
        </p:txBody>
      </p:sp>
    </p:spTree>
    <p:extLst>
      <p:ext uri="{BB962C8B-B14F-4D97-AF65-F5344CB8AC3E}">
        <p14:creationId xmlns:p14="http://schemas.microsoft.com/office/powerpoint/2010/main" val="2728248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a:t>
            </a:r>
          </a:p>
        </p:txBody>
      </p:sp>
      <p:sp>
        <p:nvSpPr>
          <p:cNvPr id="3" name="Content Placeholder 2"/>
          <p:cNvSpPr>
            <a:spLocks noGrp="1"/>
          </p:cNvSpPr>
          <p:nvPr>
            <p:ph idx="1"/>
          </p:nvPr>
        </p:nvSpPr>
        <p:spPr/>
        <p:txBody>
          <a:bodyPr>
            <a:normAutofit fontScale="85000" lnSpcReduction="20000"/>
          </a:bodyPr>
          <a:lstStyle/>
          <a:p>
            <a:pPr marL="0" marR="0" indent="342900">
              <a:lnSpc>
                <a:spcPct val="200000"/>
              </a:lnSpc>
              <a:spcBef>
                <a:spcPts val="0"/>
              </a:spcBef>
              <a:spcAft>
                <a:spcPts val="1000"/>
              </a:spcAft>
            </a:pPr>
            <a:r>
              <a:rPr lang="en-US" sz="2400" b="1" dirty="0">
                <a:solidFill>
                  <a:srgbClr val="000000"/>
                </a:solidFill>
                <a:ea typeface="Times New Roman"/>
                <a:cs typeface="Arial"/>
              </a:rPr>
              <a:t>Correct the mistake in each of the following sentences:</a:t>
            </a:r>
            <a:endParaRPr lang="en-US" sz="1600" dirty="0">
              <a:ea typeface="Times New Roman"/>
              <a:cs typeface="Arial"/>
            </a:endParaRPr>
          </a:p>
          <a:p>
            <a:pPr marL="575945" marR="0">
              <a:lnSpc>
                <a:spcPct val="200000"/>
              </a:lnSpc>
              <a:spcBef>
                <a:spcPts val="0"/>
              </a:spcBef>
              <a:spcAft>
                <a:spcPts val="0"/>
              </a:spcAft>
            </a:pPr>
            <a:r>
              <a:rPr lang="en-US" sz="2400" dirty="0">
                <a:solidFill>
                  <a:srgbClr val="000000"/>
                </a:solidFill>
              </a:rPr>
              <a:t>1. The manager said that he did not want to see someone.</a:t>
            </a:r>
            <a:endParaRPr lang="en-US" dirty="0"/>
          </a:p>
          <a:p>
            <a:pPr marL="575945" marR="0">
              <a:lnSpc>
                <a:spcPct val="200000"/>
              </a:lnSpc>
              <a:spcBef>
                <a:spcPts val="0"/>
              </a:spcBef>
              <a:spcAft>
                <a:spcPts val="0"/>
              </a:spcAft>
            </a:pPr>
            <a:r>
              <a:rPr lang="en-US" sz="2400" dirty="0">
                <a:solidFill>
                  <a:srgbClr val="000000"/>
                </a:solidFill>
              </a:rPr>
              <a:t>2. Both of these books are not useful.</a:t>
            </a:r>
            <a:endParaRPr lang="en-US" dirty="0"/>
          </a:p>
          <a:p>
            <a:pPr marL="575945" marR="0">
              <a:lnSpc>
                <a:spcPct val="200000"/>
              </a:lnSpc>
              <a:spcBef>
                <a:spcPts val="0"/>
              </a:spcBef>
              <a:spcAft>
                <a:spcPts val="0"/>
              </a:spcAft>
            </a:pPr>
            <a:r>
              <a:rPr lang="en-US" sz="2400" dirty="0">
                <a:solidFill>
                  <a:srgbClr val="000000"/>
                </a:solidFill>
              </a:rPr>
              <a:t>3. Why you didn't watch the program?</a:t>
            </a:r>
            <a:endParaRPr lang="en-US" dirty="0"/>
          </a:p>
          <a:p>
            <a:pPr marL="575945" marR="0">
              <a:lnSpc>
                <a:spcPct val="200000"/>
              </a:lnSpc>
              <a:spcBef>
                <a:spcPts val="0"/>
              </a:spcBef>
              <a:spcAft>
                <a:spcPts val="0"/>
              </a:spcAft>
            </a:pPr>
            <a:r>
              <a:rPr lang="en-US" sz="2400" dirty="0">
                <a:solidFill>
                  <a:srgbClr val="000000"/>
                </a:solidFill>
              </a:rPr>
              <a:t>4. There was not no one in the building.</a:t>
            </a:r>
            <a:endParaRPr lang="en-US" dirty="0"/>
          </a:p>
          <a:p>
            <a:pPr marL="575945" marR="0">
              <a:lnSpc>
                <a:spcPct val="200000"/>
              </a:lnSpc>
              <a:spcBef>
                <a:spcPts val="0"/>
              </a:spcBef>
              <a:spcAft>
                <a:spcPts val="0"/>
              </a:spcAft>
            </a:pPr>
            <a:r>
              <a:rPr lang="en-US" sz="2400" dirty="0">
                <a:solidFill>
                  <a:srgbClr val="000000"/>
                </a:solidFill>
              </a:rPr>
              <a:t>5. There are not some apples on the plate.</a:t>
            </a:r>
            <a:endParaRPr lang="en-US" dirty="0"/>
          </a:p>
          <a:p>
            <a:pPr marL="575945" marR="0">
              <a:lnSpc>
                <a:spcPct val="200000"/>
              </a:lnSpc>
              <a:spcBef>
                <a:spcPts val="0"/>
              </a:spcBef>
              <a:spcAft>
                <a:spcPts val="0"/>
              </a:spcAft>
            </a:pPr>
            <a:r>
              <a:rPr lang="en-US" sz="2400" dirty="0">
                <a:solidFill>
                  <a:srgbClr val="000000"/>
                </a:solidFill>
              </a:rPr>
              <a:t>6.  Little we know about the life on the other planets.</a:t>
            </a:r>
            <a:endParaRPr lang="en-US" dirty="0"/>
          </a:p>
          <a:p>
            <a:pPr marL="575945" marR="0">
              <a:lnSpc>
                <a:spcPct val="200000"/>
              </a:lnSpc>
              <a:spcBef>
                <a:spcPts val="0"/>
              </a:spcBef>
              <a:spcAft>
                <a:spcPts val="0"/>
              </a:spcAft>
            </a:pPr>
            <a:r>
              <a:rPr lang="en-US" sz="2400" dirty="0">
                <a:solidFill>
                  <a:srgbClr val="000000"/>
                </a:solidFill>
              </a:rPr>
              <a:t>7. Hardly she can remember the names of her students.</a:t>
            </a:r>
            <a:endParaRPr lang="en-US" dirty="0"/>
          </a:p>
          <a:p>
            <a:endParaRPr lang="en-US" dirty="0"/>
          </a:p>
        </p:txBody>
      </p:sp>
    </p:spTree>
    <p:extLst>
      <p:ext uri="{BB962C8B-B14F-4D97-AF65-F5344CB8AC3E}">
        <p14:creationId xmlns:p14="http://schemas.microsoft.com/office/powerpoint/2010/main" val="2452077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Negation</a:t>
            </a:r>
          </a:p>
        </p:txBody>
      </p:sp>
      <p:sp>
        <p:nvSpPr>
          <p:cNvPr id="3" name="Content Placeholder 2"/>
          <p:cNvSpPr>
            <a:spLocks noGrp="1"/>
          </p:cNvSpPr>
          <p:nvPr>
            <p:ph idx="1"/>
          </p:nvPr>
        </p:nvSpPr>
        <p:spPr/>
        <p:txBody>
          <a:bodyPr>
            <a:normAutofit lnSpcReduction="10000"/>
          </a:bodyPr>
          <a:lstStyle/>
          <a:p>
            <a:pPr marL="0" marR="0">
              <a:lnSpc>
                <a:spcPct val="115000"/>
              </a:lnSpc>
              <a:spcBef>
                <a:spcPts val="0"/>
              </a:spcBef>
              <a:spcAft>
                <a:spcPts val="0"/>
              </a:spcAft>
            </a:pPr>
            <a:r>
              <a:rPr lang="en-US" sz="2400" dirty="0">
                <a:latin typeface="Arial"/>
                <a:ea typeface="Times New Roman"/>
                <a:cs typeface="Arial"/>
              </a:rPr>
              <a:t>When we want to say that something is not true or is not the case, we can use negative words, phrases or clauses. Negation can happen in a number of ways, most commonly, when we use a negative word such as </a:t>
            </a:r>
            <a:r>
              <a:rPr lang="en-US" sz="2400" i="1" dirty="0">
                <a:latin typeface="Arial"/>
                <a:ea typeface="Times New Roman"/>
                <a:cs typeface="Arial"/>
              </a:rPr>
              <a:t>no</a:t>
            </a:r>
            <a:r>
              <a:rPr lang="en-US" sz="2400" dirty="0">
                <a:latin typeface="Arial"/>
                <a:ea typeface="Times New Roman"/>
                <a:cs typeface="Arial"/>
              </a:rPr>
              <a:t>, </a:t>
            </a:r>
            <a:r>
              <a:rPr lang="en-US" sz="2400" i="1" dirty="0">
                <a:latin typeface="Arial"/>
                <a:ea typeface="Times New Roman"/>
                <a:cs typeface="Arial"/>
              </a:rPr>
              <a:t>not, never, none</a:t>
            </a:r>
            <a:r>
              <a:rPr lang="en-US" sz="2400" dirty="0">
                <a:latin typeface="Arial"/>
                <a:ea typeface="Times New Roman"/>
                <a:cs typeface="Arial"/>
              </a:rPr>
              <a:t>, </a:t>
            </a:r>
            <a:r>
              <a:rPr lang="en-US" sz="2400" i="1" dirty="0">
                <a:latin typeface="Arial"/>
                <a:ea typeface="Times New Roman"/>
                <a:cs typeface="Arial"/>
              </a:rPr>
              <a:t>nobody</a:t>
            </a:r>
            <a:r>
              <a:rPr lang="en-US" sz="2400" dirty="0">
                <a:latin typeface="Arial"/>
                <a:ea typeface="Times New Roman"/>
                <a:cs typeface="Arial"/>
              </a:rPr>
              <a:t>, etc.:</a:t>
            </a:r>
            <a:endParaRPr lang="en-US" sz="1600" dirty="0">
              <a:ea typeface="Times New Roman"/>
              <a:cs typeface="Arial"/>
            </a:endParaRPr>
          </a:p>
          <a:p>
            <a:pPr marL="0" marR="0">
              <a:lnSpc>
                <a:spcPct val="115000"/>
              </a:lnSpc>
              <a:spcBef>
                <a:spcPts val="0"/>
              </a:spcBef>
              <a:spcAft>
                <a:spcPts val="0"/>
              </a:spcAft>
            </a:pPr>
            <a:r>
              <a:rPr lang="en-US" sz="2400" b="1" dirty="0">
                <a:latin typeface="Arial"/>
                <a:ea typeface="Times New Roman"/>
                <a:cs typeface="Arial"/>
              </a:rPr>
              <a:t>A:</a:t>
            </a:r>
            <a:endParaRPr lang="en-US" sz="1600" dirty="0">
              <a:ea typeface="Times New Roman"/>
              <a:cs typeface="Arial"/>
            </a:endParaRPr>
          </a:p>
          <a:p>
            <a:pPr marL="0" marR="0">
              <a:lnSpc>
                <a:spcPct val="115000"/>
              </a:lnSpc>
              <a:spcBef>
                <a:spcPts val="0"/>
              </a:spcBef>
              <a:spcAft>
                <a:spcPts val="0"/>
              </a:spcAft>
            </a:pPr>
            <a:r>
              <a:rPr lang="en-US" sz="2400" i="1" dirty="0">
                <a:latin typeface="Arial"/>
                <a:ea typeface="Times New Roman"/>
                <a:cs typeface="Arial"/>
              </a:rPr>
              <a:t>Is there a bus at ten o’clock?</a:t>
            </a:r>
            <a:endParaRPr lang="en-US" sz="1600" dirty="0">
              <a:ea typeface="Times New Roman"/>
              <a:cs typeface="Arial"/>
            </a:endParaRPr>
          </a:p>
          <a:p>
            <a:pPr marL="0" marR="0">
              <a:lnSpc>
                <a:spcPct val="115000"/>
              </a:lnSpc>
              <a:spcBef>
                <a:spcPts val="0"/>
              </a:spcBef>
              <a:spcAft>
                <a:spcPts val="0"/>
              </a:spcAft>
            </a:pPr>
            <a:r>
              <a:rPr lang="en-US" sz="2400" b="1" dirty="0">
                <a:latin typeface="Arial"/>
                <a:ea typeface="Times New Roman"/>
                <a:cs typeface="Arial"/>
              </a:rPr>
              <a:t>B:</a:t>
            </a:r>
            <a:endParaRPr lang="en-US" sz="1600" dirty="0">
              <a:ea typeface="Times New Roman"/>
              <a:cs typeface="Arial"/>
            </a:endParaRPr>
          </a:p>
          <a:p>
            <a:pPr marL="0" marR="0">
              <a:lnSpc>
                <a:spcPct val="115000"/>
              </a:lnSpc>
              <a:spcBef>
                <a:spcPts val="0"/>
              </a:spcBef>
              <a:spcAft>
                <a:spcPts val="0"/>
              </a:spcAft>
            </a:pPr>
            <a:r>
              <a:rPr lang="en-US" sz="2400" b="1" i="1" dirty="0">
                <a:latin typeface="Arial"/>
                <a:ea typeface="Times New Roman"/>
                <a:cs typeface="Arial"/>
              </a:rPr>
              <a:t>No</a:t>
            </a:r>
            <a:r>
              <a:rPr lang="en-US" sz="2400" dirty="0">
                <a:latin typeface="Arial"/>
                <a:ea typeface="Times New Roman"/>
                <a:cs typeface="Arial"/>
              </a:rPr>
              <a:t>. </a:t>
            </a:r>
            <a:r>
              <a:rPr lang="en-US" sz="2400" i="1" dirty="0">
                <a:latin typeface="Arial"/>
                <a:ea typeface="Times New Roman"/>
                <a:cs typeface="Arial"/>
              </a:rPr>
              <a:t>The last one goes at nine forty-five</a:t>
            </a:r>
            <a:r>
              <a:rPr lang="en-US" sz="2400" dirty="0">
                <a:latin typeface="Arial"/>
                <a:ea typeface="Times New Roman"/>
                <a:cs typeface="Arial"/>
              </a:rPr>
              <a:t>. (</a:t>
            </a:r>
            <a:r>
              <a:rPr lang="en-US" sz="2400" i="1" dirty="0">
                <a:latin typeface="Arial"/>
                <a:ea typeface="Times New Roman"/>
                <a:cs typeface="Arial"/>
              </a:rPr>
              <a:t>No</a:t>
            </a:r>
            <a:r>
              <a:rPr lang="en-US" sz="2400" dirty="0">
                <a:latin typeface="Arial"/>
                <a:ea typeface="Times New Roman"/>
                <a:cs typeface="Arial"/>
              </a:rPr>
              <a:t> = There isn’t a bus at ten o’clock.)</a:t>
            </a:r>
            <a:endParaRPr lang="en-US" sz="1600" dirty="0">
              <a:ea typeface="Times New Roman"/>
              <a:cs typeface="Arial"/>
            </a:endParaRPr>
          </a:p>
          <a:p>
            <a:pPr marL="0" marR="0">
              <a:lnSpc>
                <a:spcPct val="115000"/>
              </a:lnSpc>
              <a:spcBef>
                <a:spcPts val="0"/>
              </a:spcBef>
              <a:spcAft>
                <a:spcPts val="0"/>
              </a:spcAft>
            </a:pPr>
            <a:r>
              <a:rPr lang="en-US" sz="2400" i="1" dirty="0">
                <a:latin typeface="Arial"/>
                <a:ea typeface="Times New Roman"/>
                <a:cs typeface="Arial"/>
              </a:rPr>
              <a:t>Kieran does</a:t>
            </a:r>
            <a:r>
              <a:rPr lang="en-US" sz="2400" b="1" i="1" dirty="0">
                <a:latin typeface="Arial"/>
                <a:ea typeface="Times New Roman"/>
                <a:cs typeface="Arial"/>
              </a:rPr>
              <a:t>n’t</a:t>
            </a:r>
            <a:r>
              <a:rPr lang="en-US" sz="2400" i="1" dirty="0">
                <a:latin typeface="Arial"/>
                <a:ea typeface="Times New Roman"/>
                <a:cs typeface="Arial"/>
              </a:rPr>
              <a:t> play the piano.</a:t>
            </a:r>
            <a:r>
              <a:rPr lang="en-US" sz="2400" dirty="0">
                <a:latin typeface="Arial"/>
                <a:ea typeface="Times New Roman"/>
                <a:cs typeface="Arial"/>
              </a:rPr>
              <a:t> (It is not true that Kieran plays the piano.)</a:t>
            </a:r>
            <a:endParaRPr lang="en-US" sz="1600" dirty="0">
              <a:ea typeface="Times New Roman"/>
              <a:cs typeface="Arial"/>
            </a:endParaRPr>
          </a:p>
          <a:p>
            <a:endParaRPr lang="en-US" dirty="0"/>
          </a:p>
        </p:txBody>
      </p:sp>
    </p:spTree>
    <p:extLst>
      <p:ext uri="{BB962C8B-B14F-4D97-AF65-F5344CB8AC3E}">
        <p14:creationId xmlns:p14="http://schemas.microsoft.com/office/powerpoint/2010/main" val="4182867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675E47"/>
                </a:solidFill>
              </a:rPr>
              <a:t>Negation</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0"/>
              </a:spcAft>
            </a:pPr>
            <a:r>
              <a:rPr lang="en-US" sz="2000" b="1" dirty="0">
                <a:solidFill>
                  <a:schemeClr val="accent5">
                    <a:lumMod val="75000"/>
                  </a:schemeClr>
                </a:solidFill>
                <a:latin typeface="Arial"/>
                <a:ea typeface="Times New Roman"/>
                <a:cs typeface="Arial"/>
              </a:rPr>
              <a:t>The most common negative words are </a:t>
            </a:r>
            <a:r>
              <a:rPr lang="en-US" sz="2000" b="1" i="1" dirty="0">
                <a:solidFill>
                  <a:schemeClr val="accent5">
                    <a:lumMod val="75000"/>
                  </a:schemeClr>
                </a:solidFill>
                <a:latin typeface="Arial"/>
                <a:ea typeface="Times New Roman"/>
                <a:cs typeface="Arial"/>
              </a:rPr>
              <a:t>no</a:t>
            </a:r>
            <a:r>
              <a:rPr lang="en-US" sz="2000" b="1" dirty="0">
                <a:solidFill>
                  <a:schemeClr val="accent5">
                    <a:lumMod val="75000"/>
                  </a:schemeClr>
                </a:solidFill>
                <a:latin typeface="Arial"/>
                <a:ea typeface="Times New Roman"/>
                <a:cs typeface="Arial"/>
              </a:rPr>
              <a:t> and </a:t>
            </a:r>
            <a:r>
              <a:rPr lang="en-US" sz="2000" b="1" i="1" dirty="0">
                <a:solidFill>
                  <a:schemeClr val="accent5">
                    <a:lumMod val="75000"/>
                  </a:schemeClr>
                </a:solidFill>
                <a:latin typeface="Arial"/>
                <a:ea typeface="Times New Roman"/>
                <a:cs typeface="Arial"/>
              </a:rPr>
              <a:t>not</a:t>
            </a:r>
            <a:r>
              <a:rPr lang="en-US" sz="2000" b="1" dirty="0">
                <a:solidFill>
                  <a:schemeClr val="accent5">
                    <a:lumMod val="75000"/>
                  </a:schemeClr>
                </a:solidFill>
                <a:latin typeface="Arial"/>
                <a:ea typeface="Times New Roman"/>
                <a:cs typeface="Arial"/>
              </a:rPr>
              <a:t>. Other negative words include</a:t>
            </a:r>
            <a:r>
              <a:rPr lang="en-US" sz="2000" b="1" dirty="0" smtClean="0">
                <a:solidFill>
                  <a:schemeClr val="accent5">
                    <a:lumMod val="75000"/>
                  </a:schemeClr>
                </a:solidFill>
                <a:latin typeface="Arial"/>
                <a:ea typeface="Times New Roman"/>
                <a:cs typeface="Arial"/>
              </a:rPr>
              <a:t>:</a:t>
            </a:r>
          </a:p>
          <a:p>
            <a:pPr marL="0" marR="0">
              <a:lnSpc>
                <a:spcPct val="115000"/>
              </a:lnSpc>
              <a:spcBef>
                <a:spcPts val="0"/>
              </a:spcBef>
              <a:spcAft>
                <a:spcPts val="0"/>
              </a:spcAft>
            </a:pPr>
            <a:endParaRPr lang="en-US" sz="1400" dirty="0" smtClean="0">
              <a:ea typeface="Times New Roman"/>
              <a:cs typeface="Arial"/>
            </a:endParaRPr>
          </a:p>
          <a:p>
            <a:pPr marL="0" marR="0">
              <a:lnSpc>
                <a:spcPct val="115000"/>
              </a:lnSpc>
              <a:spcBef>
                <a:spcPts val="0"/>
              </a:spcBef>
              <a:spcAft>
                <a:spcPts val="0"/>
              </a:spcAft>
            </a:pPr>
            <a:r>
              <a:rPr lang="en-US" sz="2000" i="1" dirty="0" smtClean="0">
                <a:latin typeface="Arial"/>
                <a:ea typeface="Times New Roman"/>
                <a:cs typeface="Arial"/>
              </a:rPr>
              <a:t>neither</a:t>
            </a:r>
            <a:r>
              <a:rPr lang="en-US" sz="2000" i="1" dirty="0">
                <a:latin typeface="Arial"/>
                <a:ea typeface="Times New Roman"/>
                <a:cs typeface="Arial"/>
              </a:rPr>
              <a:t>, never, no one, nobody, none, nor, nothing, nowhere</a:t>
            </a:r>
            <a:r>
              <a:rPr lang="en-US" sz="2000" dirty="0">
                <a:latin typeface="Arial"/>
                <a:ea typeface="Times New Roman"/>
                <a:cs typeface="Arial"/>
              </a:rPr>
              <a:t>:</a:t>
            </a:r>
            <a:endParaRPr lang="en-US" sz="1400" dirty="0">
              <a:ea typeface="Times New Roman"/>
              <a:cs typeface="Arial"/>
            </a:endParaRPr>
          </a:p>
          <a:p>
            <a:pPr marL="0" marR="0">
              <a:lnSpc>
                <a:spcPct val="115000"/>
              </a:lnSpc>
              <a:spcBef>
                <a:spcPts val="0"/>
              </a:spcBef>
              <a:spcAft>
                <a:spcPts val="0"/>
              </a:spcAft>
            </a:pPr>
            <a:r>
              <a:rPr lang="en-US" sz="2000" i="1" dirty="0">
                <a:latin typeface="Arial"/>
                <a:ea typeface="Times New Roman"/>
                <a:cs typeface="Arial"/>
              </a:rPr>
              <a:t>She’s </a:t>
            </a:r>
            <a:r>
              <a:rPr lang="en-US" sz="2000" b="1" i="1" dirty="0">
                <a:latin typeface="Arial"/>
                <a:ea typeface="Times New Roman"/>
                <a:cs typeface="Arial"/>
              </a:rPr>
              <a:t>never</a:t>
            </a:r>
            <a:r>
              <a:rPr lang="en-US" sz="2000" i="1" dirty="0">
                <a:latin typeface="Arial"/>
                <a:ea typeface="Times New Roman"/>
                <a:cs typeface="Arial"/>
              </a:rPr>
              <a:t> been abroad.</a:t>
            </a:r>
            <a:endParaRPr lang="en-US" sz="1400" dirty="0">
              <a:ea typeface="Times New Roman"/>
              <a:cs typeface="Arial"/>
            </a:endParaRPr>
          </a:p>
          <a:p>
            <a:pPr marL="0" marR="0">
              <a:lnSpc>
                <a:spcPct val="115000"/>
              </a:lnSpc>
              <a:spcBef>
                <a:spcPts val="0"/>
              </a:spcBef>
              <a:spcAft>
                <a:spcPts val="0"/>
              </a:spcAft>
            </a:pPr>
            <a:r>
              <a:rPr lang="en-US" sz="2000" i="1" dirty="0">
                <a:latin typeface="Arial"/>
                <a:ea typeface="Times New Roman"/>
                <a:cs typeface="Arial"/>
              </a:rPr>
              <a:t>There were </a:t>
            </a:r>
            <a:r>
              <a:rPr lang="en-US" sz="2000" b="1" i="1" dirty="0">
                <a:latin typeface="Arial"/>
                <a:ea typeface="Times New Roman"/>
                <a:cs typeface="Arial"/>
              </a:rPr>
              <a:t>no</a:t>
            </a:r>
            <a:r>
              <a:rPr lang="en-US" sz="2000" i="1" dirty="0">
                <a:latin typeface="Arial"/>
                <a:ea typeface="Times New Roman"/>
                <a:cs typeface="Arial"/>
              </a:rPr>
              <a:t> newspapers left in the shop by one o’clock.</a:t>
            </a:r>
            <a:endParaRPr lang="en-US" sz="1400" dirty="0">
              <a:ea typeface="Times New Roman"/>
              <a:cs typeface="Arial"/>
            </a:endParaRPr>
          </a:p>
          <a:p>
            <a:pPr marL="0" marR="0">
              <a:lnSpc>
                <a:spcPct val="115000"/>
              </a:lnSpc>
              <a:spcBef>
                <a:spcPts val="0"/>
              </a:spcBef>
              <a:spcAft>
                <a:spcPts val="0"/>
              </a:spcAft>
            </a:pPr>
            <a:r>
              <a:rPr lang="en-US" sz="2000" b="1" i="1" dirty="0">
                <a:latin typeface="Arial"/>
                <a:ea typeface="Times New Roman"/>
                <a:cs typeface="Arial"/>
              </a:rPr>
              <a:t>Nobody</a:t>
            </a:r>
            <a:r>
              <a:rPr lang="en-US" sz="2000" i="1" dirty="0">
                <a:latin typeface="Arial"/>
                <a:ea typeface="Times New Roman"/>
                <a:cs typeface="Arial"/>
              </a:rPr>
              <a:t> came to the house for several days.</a:t>
            </a:r>
            <a:endParaRPr lang="en-US" sz="1400" dirty="0">
              <a:ea typeface="Times New Roman"/>
              <a:cs typeface="Arial"/>
            </a:endParaRPr>
          </a:p>
          <a:p>
            <a:pPr marL="0" marR="0">
              <a:lnSpc>
                <a:spcPct val="115000"/>
              </a:lnSpc>
              <a:spcBef>
                <a:spcPts val="0"/>
              </a:spcBef>
              <a:spcAft>
                <a:spcPts val="0"/>
              </a:spcAft>
            </a:pPr>
            <a:r>
              <a:rPr lang="en-US" sz="2000" b="1" i="1" dirty="0">
                <a:latin typeface="Arial"/>
                <a:ea typeface="Times New Roman"/>
                <a:cs typeface="Arial"/>
              </a:rPr>
              <a:t>None</a:t>
            </a:r>
            <a:r>
              <a:rPr lang="en-US" sz="2000" i="1" dirty="0">
                <a:latin typeface="Arial"/>
                <a:ea typeface="Times New Roman"/>
                <a:cs typeface="Arial"/>
              </a:rPr>
              <a:t> of my cousins live near us.</a:t>
            </a:r>
            <a:endParaRPr lang="en-US" sz="1400" dirty="0">
              <a:ea typeface="Times New Roman"/>
              <a:cs typeface="Arial"/>
            </a:endParaRPr>
          </a:p>
          <a:p>
            <a:pPr marL="0" marR="0">
              <a:lnSpc>
                <a:spcPct val="115000"/>
              </a:lnSpc>
              <a:spcBef>
                <a:spcPts val="0"/>
              </a:spcBef>
              <a:spcAft>
                <a:spcPts val="0"/>
              </a:spcAft>
            </a:pPr>
            <a:r>
              <a:rPr lang="en-US" sz="2000" i="1" dirty="0">
                <a:latin typeface="Arial"/>
                <a:ea typeface="Times New Roman"/>
                <a:cs typeface="Arial"/>
              </a:rPr>
              <a:t>Most children do</a:t>
            </a:r>
            <a:r>
              <a:rPr lang="en-US" sz="2000" b="1" i="1" dirty="0">
                <a:latin typeface="Arial"/>
                <a:ea typeface="Times New Roman"/>
                <a:cs typeface="Arial"/>
              </a:rPr>
              <a:t>n’t</a:t>
            </a:r>
            <a:r>
              <a:rPr lang="en-US" sz="2000" i="1" dirty="0">
                <a:latin typeface="Arial"/>
                <a:ea typeface="Times New Roman"/>
                <a:cs typeface="Arial"/>
              </a:rPr>
              <a:t> walk to school any more.</a:t>
            </a:r>
            <a:endParaRPr lang="en-US" sz="1400" dirty="0">
              <a:ea typeface="Times New Roman"/>
              <a:cs typeface="Arial"/>
            </a:endParaRPr>
          </a:p>
          <a:p>
            <a:endParaRPr lang="en-US" dirty="0"/>
          </a:p>
        </p:txBody>
      </p:sp>
    </p:spTree>
    <p:extLst>
      <p:ext uri="{BB962C8B-B14F-4D97-AF65-F5344CB8AC3E}">
        <p14:creationId xmlns:p14="http://schemas.microsoft.com/office/powerpoint/2010/main" val="830319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Neither as a determiner</a:t>
            </a:r>
          </a:p>
        </p:txBody>
      </p:sp>
      <p:sp>
        <p:nvSpPr>
          <p:cNvPr id="3" name="Content Placeholder 2"/>
          <p:cNvSpPr>
            <a:spLocks noGrp="1"/>
          </p:cNvSpPr>
          <p:nvPr>
            <p:ph idx="1"/>
          </p:nvPr>
        </p:nvSpPr>
        <p:spPr/>
        <p:txBody>
          <a:bodyPr/>
          <a:lstStyle/>
          <a:p>
            <a:r>
              <a:rPr lang="en-US" i="1" dirty="0"/>
              <a:t>Neither</a:t>
            </a:r>
            <a:r>
              <a:rPr lang="en-US" dirty="0"/>
              <a:t> allows us to make a negative statement about two people or things at the same time. </a:t>
            </a:r>
            <a:r>
              <a:rPr lang="en-US" i="1" dirty="0"/>
              <a:t>Neither</a:t>
            </a:r>
            <a:r>
              <a:rPr lang="en-US" dirty="0"/>
              <a:t> goes before singular countable nouns. We use it to say ‘not either’ in relation to two things. </a:t>
            </a:r>
            <a:endParaRPr lang="en-US" dirty="0" smtClean="0"/>
          </a:p>
          <a:p>
            <a:endParaRPr lang="en-US" dirty="0"/>
          </a:p>
          <a:p>
            <a:r>
              <a:rPr lang="en-US" b="1" i="1" dirty="0"/>
              <a:t> Neither</a:t>
            </a:r>
            <a:r>
              <a:rPr lang="en-US" i="1" dirty="0"/>
              <a:t> parent came to meet the teacher.</a:t>
            </a:r>
            <a:r>
              <a:rPr lang="en-US" dirty="0"/>
              <a:t> (The mother didn’t come and the father didn’t come</a:t>
            </a:r>
            <a:r>
              <a:rPr lang="en-US" dirty="0" smtClean="0"/>
              <a:t>.)</a:t>
            </a:r>
          </a:p>
          <a:p>
            <a:endParaRPr lang="en-US" dirty="0"/>
          </a:p>
          <a:p>
            <a:r>
              <a:rPr lang="en-US" b="1" i="1" dirty="0"/>
              <a:t>Neither</a:t>
            </a:r>
            <a:r>
              <a:rPr lang="en-US" i="1" dirty="0"/>
              <a:t> dress fitted her.</a:t>
            </a:r>
            <a:r>
              <a:rPr lang="en-US" dirty="0"/>
              <a:t> (There were two dresses and not one of them fitted her.)</a:t>
            </a:r>
          </a:p>
          <a:p>
            <a:endParaRPr lang="en-US" dirty="0"/>
          </a:p>
        </p:txBody>
      </p:sp>
    </p:spTree>
    <p:extLst>
      <p:ext uri="{BB962C8B-B14F-4D97-AF65-F5344CB8AC3E}">
        <p14:creationId xmlns:p14="http://schemas.microsoft.com/office/powerpoint/2010/main" val="3321166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675E47"/>
                </a:solidFill>
              </a:rPr>
              <a:t>Neither as a determiner</a:t>
            </a:r>
            <a:endParaRPr lang="en-US" dirty="0"/>
          </a:p>
        </p:txBody>
      </p:sp>
      <p:sp>
        <p:nvSpPr>
          <p:cNvPr id="3" name="Content Placeholder 2"/>
          <p:cNvSpPr>
            <a:spLocks noGrp="1"/>
          </p:cNvSpPr>
          <p:nvPr>
            <p:ph idx="1"/>
          </p:nvPr>
        </p:nvSpPr>
        <p:spPr>
          <a:xfrm>
            <a:off x="457200" y="1447800"/>
            <a:ext cx="7620000" cy="4953000"/>
          </a:xfrm>
        </p:spPr>
        <p:txBody>
          <a:bodyPr/>
          <a:lstStyle/>
          <a:p>
            <a:r>
              <a:rPr lang="en-US" b="1" dirty="0">
                <a:solidFill>
                  <a:schemeClr val="accent5">
                    <a:lumMod val="75000"/>
                  </a:schemeClr>
                </a:solidFill>
              </a:rPr>
              <a:t>We use </a:t>
            </a:r>
            <a:r>
              <a:rPr lang="en-US" b="1" i="1" dirty="0">
                <a:solidFill>
                  <a:schemeClr val="accent5">
                    <a:lumMod val="75000"/>
                  </a:schemeClr>
                </a:solidFill>
              </a:rPr>
              <a:t>neither of</a:t>
            </a:r>
            <a:r>
              <a:rPr lang="en-US" b="1" dirty="0">
                <a:solidFill>
                  <a:schemeClr val="accent5">
                    <a:lumMod val="75000"/>
                  </a:schemeClr>
                </a:solidFill>
              </a:rPr>
              <a:t> before pronouns and plural countable nouns which have a determiner (</a:t>
            </a:r>
            <a:r>
              <a:rPr lang="en-US" b="1" i="1" dirty="0">
                <a:solidFill>
                  <a:schemeClr val="accent5">
                    <a:lumMod val="75000"/>
                  </a:schemeClr>
                </a:solidFill>
              </a:rPr>
              <a:t>my, his, the</a:t>
            </a:r>
            <a:r>
              <a:rPr lang="en-US" b="1" dirty="0">
                <a:solidFill>
                  <a:schemeClr val="accent5">
                    <a:lumMod val="75000"/>
                  </a:schemeClr>
                </a:solidFill>
              </a:rPr>
              <a:t>) before them</a:t>
            </a:r>
            <a:r>
              <a:rPr lang="en-US" b="1" dirty="0" smtClean="0">
                <a:solidFill>
                  <a:schemeClr val="accent5">
                    <a:lumMod val="75000"/>
                  </a:schemeClr>
                </a:solidFill>
              </a:rPr>
              <a:t>:</a:t>
            </a:r>
          </a:p>
          <a:p>
            <a:endParaRPr lang="en-US" dirty="0"/>
          </a:p>
          <a:p>
            <a:r>
              <a:rPr lang="en-US" b="1" i="1" dirty="0"/>
              <a:t>Neither</a:t>
            </a:r>
            <a:r>
              <a:rPr lang="en-US" i="1" dirty="0"/>
              <a:t> </a:t>
            </a:r>
            <a:r>
              <a:rPr lang="en-US" b="1" i="1" dirty="0"/>
              <a:t>of</a:t>
            </a:r>
            <a:r>
              <a:rPr lang="en-US" i="1" dirty="0"/>
              <a:t> us went to the concert.</a:t>
            </a:r>
            <a:endParaRPr lang="en-US" dirty="0"/>
          </a:p>
          <a:p>
            <a:r>
              <a:rPr lang="en-US" b="1" i="1" dirty="0"/>
              <a:t>Neither of</a:t>
            </a:r>
            <a:r>
              <a:rPr lang="en-US" i="1" dirty="0"/>
              <a:t> the birthday cards was suitable.</a:t>
            </a:r>
            <a:endParaRPr lang="en-US" dirty="0"/>
          </a:p>
          <a:p>
            <a:r>
              <a:rPr lang="en-US" b="1" dirty="0"/>
              <a:t>Spoken English:</a:t>
            </a:r>
            <a:endParaRPr lang="en-US" dirty="0"/>
          </a:p>
          <a:p>
            <a:r>
              <a:rPr lang="en-US" dirty="0"/>
              <a:t>In formal styles, we use </a:t>
            </a:r>
            <a:r>
              <a:rPr lang="en-US" i="1" dirty="0"/>
              <a:t>neither of</a:t>
            </a:r>
            <a:r>
              <a:rPr lang="en-US" dirty="0"/>
              <a:t> with a singular verb when it is the subject. However, in informal speaking, people often use plural verbs:</a:t>
            </a:r>
          </a:p>
          <a:p>
            <a:r>
              <a:rPr lang="en-US" b="1" i="1" dirty="0"/>
              <a:t>Neither of</a:t>
            </a:r>
            <a:r>
              <a:rPr lang="en-US" i="1" dirty="0"/>
              <a:t> my best friends was around.</a:t>
            </a:r>
            <a:endParaRPr lang="en-US" dirty="0"/>
          </a:p>
          <a:p>
            <a:r>
              <a:rPr lang="en-US" b="1" i="1" dirty="0"/>
              <a:t>Neither of</a:t>
            </a:r>
            <a:r>
              <a:rPr lang="en-US" i="1" dirty="0"/>
              <a:t> them were interested in going to university.</a:t>
            </a:r>
            <a:endParaRPr lang="en-US" dirty="0"/>
          </a:p>
          <a:p>
            <a:endParaRPr lang="en-US" dirty="0"/>
          </a:p>
        </p:txBody>
      </p:sp>
    </p:spTree>
    <p:extLst>
      <p:ext uri="{BB962C8B-B14F-4D97-AF65-F5344CB8AC3E}">
        <p14:creationId xmlns:p14="http://schemas.microsoft.com/office/powerpoint/2010/main" val="779055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Negative statements</a:t>
            </a:r>
            <a:br>
              <a:rPr lang="en-US" b="1" dirty="0"/>
            </a:br>
            <a:endParaRPr lang="en-US" dirty="0"/>
          </a:p>
        </p:txBody>
      </p:sp>
      <p:sp>
        <p:nvSpPr>
          <p:cNvPr id="3" name="Content Placeholder 2"/>
          <p:cNvSpPr>
            <a:spLocks noGrp="1"/>
          </p:cNvSpPr>
          <p:nvPr>
            <p:ph idx="1"/>
          </p:nvPr>
        </p:nvSpPr>
        <p:spPr>
          <a:xfrm>
            <a:off x="457200" y="1143000"/>
            <a:ext cx="7620000" cy="5257800"/>
          </a:xfrm>
        </p:spPr>
        <p:txBody>
          <a:bodyPr/>
          <a:lstStyle/>
          <a:p>
            <a:r>
              <a:rPr lang="en-US" dirty="0"/>
              <a:t>We form negative statements with </a:t>
            </a:r>
            <a:r>
              <a:rPr lang="en-US" i="1" dirty="0"/>
              <a:t>not</a:t>
            </a:r>
            <a:r>
              <a:rPr lang="en-US" dirty="0"/>
              <a:t> or </a:t>
            </a:r>
            <a:r>
              <a:rPr lang="en-US" i="1" dirty="0" err="1">
                <a:solidFill>
                  <a:schemeClr val="accent5">
                    <a:lumMod val="75000"/>
                  </a:schemeClr>
                </a:solidFill>
              </a:rPr>
              <a:t>n’t</a:t>
            </a:r>
            <a:r>
              <a:rPr lang="en-US" dirty="0"/>
              <a:t> after </a:t>
            </a:r>
            <a:r>
              <a:rPr lang="en-US" i="1" dirty="0"/>
              <a:t>be</a:t>
            </a:r>
            <a:r>
              <a:rPr lang="en-US" dirty="0"/>
              <a:t>, modal and auxiliary verbs.</a:t>
            </a:r>
            <a:r>
              <a:rPr lang="en-US" dirty="0">
                <a:solidFill>
                  <a:schemeClr val="accent5">
                    <a:lumMod val="75000"/>
                  </a:schemeClr>
                </a:solidFill>
              </a:rPr>
              <a:t> </a:t>
            </a:r>
            <a:r>
              <a:rPr lang="en-US" i="1" dirty="0" err="1">
                <a:solidFill>
                  <a:schemeClr val="accent5">
                    <a:lumMod val="75000"/>
                  </a:schemeClr>
                </a:solidFill>
              </a:rPr>
              <a:t>n’t</a:t>
            </a:r>
            <a:r>
              <a:rPr lang="en-US" dirty="0"/>
              <a:t> is the contracted form of </a:t>
            </a:r>
            <a:r>
              <a:rPr lang="en-US" i="1" dirty="0"/>
              <a:t>not</a:t>
            </a:r>
            <a:r>
              <a:rPr lang="en-US" dirty="0"/>
              <a:t>. In informal language we can add </a:t>
            </a:r>
            <a:r>
              <a:rPr lang="en-US" i="1" dirty="0" err="1">
                <a:solidFill>
                  <a:schemeClr val="accent5">
                    <a:lumMod val="75000"/>
                  </a:schemeClr>
                </a:solidFill>
              </a:rPr>
              <a:t>n’t</a:t>
            </a:r>
            <a:r>
              <a:rPr lang="en-US" dirty="0"/>
              <a:t>, without a space, to </a:t>
            </a:r>
            <a:r>
              <a:rPr lang="en-US" i="1" dirty="0"/>
              <a:t>be</a:t>
            </a:r>
            <a:r>
              <a:rPr lang="en-US" dirty="0"/>
              <a:t>, to modal verbs (except </a:t>
            </a:r>
            <a:r>
              <a:rPr lang="en-US" i="1" dirty="0"/>
              <a:t>may</a:t>
            </a:r>
            <a:r>
              <a:rPr lang="en-US" dirty="0"/>
              <a:t>) and to auxiliary verbs (</a:t>
            </a:r>
            <a:r>
              <a:rPr lang="en-US" i="1" dirty="0"/>
              <a:t>do</a:t>
            </a:r>
            <a:r>
              <a:rPr lang="en-US" dirty="0"/>
              <a:t> and </a:t>
            </a:r>
            <a:r>
              <a:rPr lang="en-US" i="1" dirty="0"/>
              <a:t>have</a:t>
            </a:r>
            <a:r>
              <a:rPr lang="en-US" dirty="0"/>
              <a:t>). The negative contracted form of </a:t>
            </a:r>
            <a:r>
              <a:rPr lang="en-US" i="1" dirty="0"/>
              <a:t>will</a:t>
            </a:r>
            <a:r>
              <a:rPr lang="en-US" dirty="0"/>
              <a:t> is </a:t>
            </a:r>
            <a:r>
              <a:rPr lang="en-US" i="1" dirty="0"/>
              <a:t>won’t</a:t>
            </a:r>
            <a:r>
              <a:rPr lang="en-US" dirty="0"/>
              <a:t>. The </a:t>
            </a:r>
            <a:r>
              <a:rPr lang="en-US" dirty="0" err="1"/>
              <a:t>uncontracted</a:t>
            </a:r>
            <a:r>
              <a:rPr lang="en-US" dirty="0"/>
              <a:t> form of </a:t>
            </a:r>
            <a:r>
              <a:rPr lang="en-US" i="1" dirty="0"/>
              <a:t>can</a:t>
            </a:r>
            <a:r>
              <a:rPr lang="en-US" dirty="0"/>
              <a:t> + </a:t>
            </a:r>
            <a:r>
              <a:rPr lang="en-US" i="1" dirty="0"/>
              <a:t>not</a:t>
            </a:r>
            <a:r>
              <a:rPr lang="en-US" dirty="0"/>
              <a:t> is </a:t>
            </a:r>
            <a:r>
              <a:rPr lang="en-US" i="1" dirty="0">
                <a:solidFill>
                  <a:schemeClr val="accent5">
                    <a:lumMod val="75000"/>
                  </a:schemeClr>
                </a:solidFill>
              </a:rPr>
              <a:t>cannot</a:t>
            </a:r>
            <a:r>
              <a:rPr lang="en-US" dirty="0" smtClean="0">
                <a:solidFill>
                  <a:schemeClr val="accent5">
                    <a:lumMod val="75000"/>
                  </a:schemeClr>
                </a:solidFill>
              </a:rPr>
              <a:t>.</a:t>
            </a:r>
          </a:p>
          <a:p>
            <a:endParaRPr lang="en-US" dirty="0">
              <a:solidFill>
                <a:schemeClr val="accent5">
                  <a:lumMod val="75000"/>
                </a:schemeClr>
              </a:solidFill>
            </a:endParaRPr>
          </a:p>
          <a:p>
            <a:r>
              <a:rPr lang="en-US" i="1" dirty="0"/>
              <a:t>Jan </a:t>
            </a:r>
            <a:r>
              <a:rPr lang="en-US" b="1" i="1" dirty="0"/>
              <a:t>isn’t</a:t>
            </a:r>
            <a:r>
              <a:rPr lang="en-US" i="1" dirty="0"/>
              <a:t> coming. She’s not feeling very well.</a:t>
            </a:r>
            <a:endParaRPr lang="en-US" dirty="0"/>
          </a:p>
          <a:p>
            <a:r>
              <a:rPr lang="en-US" i="1" dirty="0"/>
              <a:t>She </a:t>
            </a:r>
            <a:r>
              <a:rPr lang="en-US" b="1" i="1" dirty="0"/>
              <a:t>might not</a:t>
            </a:r>
            <a:r>
              <a:rPr lang="en-US" i="1" dirty="0"/>
              <a:t> be joking. It could be true.</a:t>
            </a:r>
            <a:endParaRPr lang="en-US" dirty="0"/>
          </a:p>
          <a:p>
            <a:r>
              <a:rPr lang="en-US" i="1" dirty="0"/>
              <a:t>They </a:t>
            </a:r>
            <a:r>
              <a:rPr lang="en-US" b="1" i="1" dirty="0"/>
              <a:t>don’t</a:t>
            </a:r>
            <a:r>
              <a:rPr lang="en-US" i="1" dirty="0"/>
              <a:t> go to school on Wednesday afternoons.</a:t>
            </a:r>
            <a:endParaRPr lang="en-US" dirty="0"/>
          </a:p>
          <a:p>
            <a:r>
              <a:rPr lang="en-US" i="1" dirty="0"/>
              <a:t>Living in a small flat </a:t>
            </a:r>
            <a:r>
              <a:rPr lang="en-US" b="1" i="1" dirty="0"/>
              <a:t>does not</a:t>
            </a:r>
            <a:r>
              <a:rPr lang="en-US" i="1" dirty="0"/>
              <a:t> make it easy to have pets.</a:t>
            </a:r>
            <a:endParaRPr lang="en-US" dirty="0"/>
          </a:p>
          <a:p>
            <a:r>
              <a:rPr lang="en-US" i="1" dirty="0"/>
              <a:t>I </a:t>
            </a:r>
            <a:r>
              <a:rPr lang="en-US" b="1" i="1" dirty="0"/>
              <a:t>hadn’t</a:t>
            </a:r>
            <a:r>
              <a:rPr lang="en-US" i="1" dirty="0"/>
              <a:t> decided whether to take the train or go in the car.</a:t>
            </a:r>
            <a:endParaRPr lang="en-US" dirty="0"/>
          </a:p>
          <a:p>
            <a:r>
              <a:rPr lang="en-US" i="1" dirty="0"/>
              <a:t>They </a:t>
            </a:r>
            <a:r>
              <a:rPr lang="en-US" b="1" i="1" dirty="0"/>
              <a:t>can’t</a:t>
            </a:r>
            <a:r>
              <a:rPr lang="en-US" i="1" dirty="0"/>
              <a:t> be hungry again. They’ve only just eaten.</a:t>
            </a:r>
            <a:endParaRPr lang="en-US" dirty="0"/>
          </a:p>
          <a:p>
            <a:endParaRPr lang="en-US" dirty="0"/>
          </a:p>
        </p:txBody>
      </p:sp>
    </p:spTree>
    <p:extLst>
      <p:ext uri="{BB962C8B-B14F-4D97-AF65-F5344CB8AC3E}">
        <p14:creationId xmlns:p14="http://schemas.microsoft.com/office/powerpoint/2010/main" val="1790613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Negative questions</a:t>
            </a:r>
            <a:br>
              <a:rPr lang="en-US" b="1" dirty="0"/>
            </a:br>
            <a:endParaRPr lang="en-US" dirty="0"/>
          </a:p>
        </p:txBody>
      </p:sp>
      <p:sp>
        <p:nvSpPr>
          <p:cNvPr id="3" name="Content Placeholder 2"/>
          <p:cNvSpPr>
            <a:spLocks noGrp="1"/>
          </p:cNvSpPr>
          <p:nvPr>
            <p:ph idx="1"/>
          </p:nvPr>
        </p:nvSpPr>
        <p:spPr/>
        <p:txBody>
          <a:bodyPr/>
          <a:lstStyle/>
          <a:p>
            <a:r>
              <a:rPr lang="en-US" dirty="0"/>
              <a:t>We use </a:t>
            </a:r>
            <a:r>
              <a:rPr lang="en-US" i="1" dirty="0">
                <a:solidFill>
                  <a:schemeClr val="accent5">
                    <a:lumMod val="75000"/>
                  </a:schemeClr>
                </a:solidFill>
              </a:rPr>
              <a:t>not</a:t>
            </a:r>
            <a:r>
              <a:rPr lang="en-US" dirty="0">
                <a:solidFill>
                  <a:schemeClr val="accent5">
                    <a:lumMod val="75000"/>
                  </a:schemeClr>
                </a:solidFill>
              </a:rPr>
              <a:t> </a:t>
            </a:r>
            <a:r>
              <a:rPr lang="en-US" dirty="0"/>
              <a:t>or </a:t>
            </a:r>
            <a:r>
              <a:rPr lang="en-US" i="1" dirty="0" err="1">
                <a:solidFill>
                  <a:schemeClr val="accent5">
                    <a:lumMod val="75000"/>
                  </a:schemeClr>
                </a:solidFill>
              </a:rPr>
              <a:t>n’t</a:t>
            </a:r>
            <a:r>
              <a:rPr lang="en-US" dirty="0"/>
              <a:t> to form negative questions. When there is no modal verb or </a:t>
            </a:r>
            <a:r>
              <a:rPr lang="en-US" i="1" dirty="0"/>
              <a:t>be</a:t>
            </a:r>
            <a:r>
              <a:rPr lang="en-US" dirty="0"/>
              <a:t>, we use auxiliary verb </a:t>
            </a:r>
            <a:r>
              <a:rPr lang="en-US" i="1" dirty="0"/>
              <a:t>do</a:t>
            </a:r>
            <a:r>
              <a:rPr lang="en-US" dirty="0"/>
              <a:t> + </a:t>
            </a:r>
            <a:r>
              <a:rPr lang="en-US" i="1" dirty="0" err="1"/>
              <a:t>n’t</a:t>
            </a:r>
            <a:r>
              <a:rPr lang="en-US" dirty="0"/>
              <a:t> (</a:t>
            </a:r>
            <a:r>
              <a:rPr lang="en-US" i="1" dirty="0"/>
              <a:t>don’t, do not, doesn’t, does not, didn’t</a:t>
            </a:r>
            <a:r>
              <a:rPr lang="en-US" dirty="0" smtClean="0"/>
              <a:t>):</a:t>
            </a:r>
          </a:p>
          <a:p>
            <a:endParaRPr lang="en-US" dirty="0"/>
          </a:p>
          <a:p>
            <a:r>
              <a:rPr lang="en-US" i="1" dirty="0"/>
              <a:t>Why </a:t>
            </a:r>
            <a:r>
              <a:rPr lang="en-US" b="1" i="1" dirty="0"/>
              <a:t>didn’t</a:t>
            </a:r>
            <a:r>
              <a:rPr lang="en-US" i="1" dirty="0"/>
              <a:t> you ask Linda?</a:t>
            </a:r>
            <a:endParaRPr lang="en-US" dirty="0"/>
          </a:p>
          <a:p>
            <a:r>
              <a:rPr lang="en-US" i="1" dirty="0"/>
              <a:t>What </a:t>
            </a:r>
            <a:r>
              <a:rPr lang="en-US" b="1" i="1" dirty="0"/>
              <a:t>don’t</a:t>
            </a:r>
            <a:r>
              <a:rPr lang="en-US" i="1" dirty="0"/>
              <a:t> you understand?</a:t>
            </a:r>
            <a:endParaRPr lang="en-US" dirty="0"/>
          </a:p>
          <a:p>
            <a:r>
              <a:rPr lang="en-US" b="1" i="1" dirty="0"/>
              <a:t>Won’t</a:t>
            </a:r>
            <a:r>
              <a:rPr lang="en-US" i="1" dirty="0"/>
              <a:t> we able to see the film?</a:t>
            </a:r>
            <a:endParaRPr lang="en-US" dirty="0"/>
          </a:p>
          <a:p>
            <a:r>
              <a:rPr lang="en-US" b="1" i="1" dirty="0"/>
              <a:t>Isn’t</a:t>
            </a:r>
            <a:r>
              <a:rPr lang="en-US" i="1" dirty="0"/>
              <a:t> that Mike’s brother?</a:t>
            </a:r>
            <a:endParaRPr lang="en-US" dirty="0"/>
          </a:p>
          <a:p>
            <a:endParaRPr lang="en-US" dirty="0"/>
          </a:p>
        </p:txBody>
      </p:sp>
    </p:spTree>
    <p:extLst>
      <p:ext uri="{BB962C8B-B14F-4D97-AF65-F5344CB8AC3E}">
        <p14:creationId xmlns:p14="http://schemas.microsoft.com/office/powerpoint/2010/main" val="3933509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Negative imperatives</a:t>
            </a:r>
            <a:br>
              <a:rPr lang="en-US" b="1" dirty="0"/>
            </a:br>
            <a:endParaRPr lang="en-US" dirty="0"/>
          </a:p>
        </p:txBody>
      </p:sp>
      <p:sp>
        <p:nvSpPr>
          <p:cNvPr id="3" name="Content Placeholder 2"/>
          <p:cNvSpPr>
            <a:spLocks noGrp="1"/>
          </p:cNvSpPr>
          <p:nvPr>
            <p:ph idx="1"/>
          </p:nvPr>
        </p:nvSpPr>
        <p:spPr/>
        <p:txBody>
          <a:bodyPr/>
          <a:lstStyle/>
          <a:p>
            <a:pPr marL="0" marR="0">
              <a:spcBef>
                <a:spcPts val="0"/>
              </a:spcBef>
              <a:spcAft>
                <a:spcPts val="0"/>
              </a:spcAft>
            </a:pPr>
            <a:r>
              <a:rPr lang="en-US" sz="2400" dirty="0">
                <a:latin typeface="Arial"/>
                <a:ea typeface="Times New Roman"/>
              </a:rPr>
              <a:t>We use </a:t>
            </a:r>
            <a:r>
              <a:rPr lang="en-US" sz="2400" i="1" dirty="0">
                <a:latin typeface="Arial"/>
                <a:ea typeface="Times New Roman"/>
              </a:rPr>
              <a:t>do + not</a:t>
            </a:r>
            <a:r>
              <a:rPr lang="en-US" sz="2400" dirty="0">
                <a:latin typeface="Arial"/>
                <a:ea typeface="Times New Roman"/>
              </a:rPr>
              <a:t> or </a:t>
            </a:r>
            <a:r>
              <a:rPr lang="en-US" sz="2400" i="1" dirty="0">
                <a:latin typeface="Arial"/>
                <a:ea typeface="Times New Roman"/>
              </a:rPr>
              <a:t>don’t</a:t>
            </a:r>
            <a:r>
              <a:rPr lang="en-US" sz="2400" dirty="0">
                <a:latin typeface="Arial"/>
                <a:ea typeface="Times New Roman"/>
              </a:rPr>
              <a:t> + the base form of a verb to form negative orders or commands</a:t>
            </a:r>
            <a:r>
              <a:rPr lang="en-US" sz="2400" dirty="0" smtClean="0">
                <a:latin typeface="Arial"/>
                <a:ea typeface="Times New Roman"/>
              </a:rPr>
              <a:t>:</a:t>
            </a:r>
          </a:p>
          <a:p>
            <a:pPr marL="0" marR="0">
              <a:spcBef>
                <a:spcPts val="0"/>
              </a:spcBef>
              <a:spcAft>
                <a:spcPts val="0"/>
              </a:spcAft>
            </a:pPr>
            <a:endParaRPr lang="en-US" sz="1800" dirty="0">
              <a:latin typeface="Times New Roman"/>
              <a:ea typeface="Times New Roman"/>
            </a:endParaRPr>
          </a:p>
          <a:p>
            <a:pPr marL="0" marR="0">
              <a:spcBef>
                <a:spcPts val="0"/>
              </a:spcBef>
              <a:spcAft>
                <a:spcPts val="0"/>
              </a:spcAft>
            </a:pPr>
            <a:r>
              <a:rPr lang="en-US" sz="2400" b="1" i="1" dirty="0">
                <a:latin typeface="Arial"/>
                <a:ea typeface="Times New Roman"/>
              </a:rPr>
              <a:t>Do not</a:t>
            </a:r>
            <a:r>
              <a:rPr lang="en-US" sz="2400" i="1" dirty="0">
                <a:latin typeface="Arial"/>
                <a:ea typeface="Times New Roman"/>
              </a:rPr>
              <a:t> open until instructed.</a:t>
            </a:r>
            <a:endParaRPr lang="en-US" sz="1800" dirty="0">
              <a:latin typeface="Times New Roman"/>
              <a:ea typeface="Times New Roman"/>
            </a:endParaRPr>
          </a:p>
          <a:p>
            <a:pPr marL="0" marR="0">
              <a:spcBef>
                <a:spcPts val="0"/>
              </a:spcBef>
              <a:spcAft>
                <a:spcPts val="0"/>
              </a:spcAft>
            </a:pPr>
            <a:r>
              <a:rPr lang="en-US" sz="2400" b="1" i="1" dirty="0">
                <a:latin typeface="Arial"/>
                <a:ea typeface="Times New Roman"/>
              </a:rPr>
              <a:t>Don’t</a:t>
            </a:r>
            <a:r>
              <a:rPr lang="en-US" sz="2400" i="1" dirty="0">
                <a:latin typeface="Arial"/>
                <a:ea typeface="Times New Roman"/>
              </a:rPr>
              <a:t> take the car. Go on your bike.</a:t>
            </a:r>
            <a:endParaRPr lang="en-US" sz="1800" dirty="0">
              <a:latin typeface="Times New Roman"/>
              <a:ea typeface="Times New Roman"/>
            </a:endParaRPr>
          </a:p>
          <a:p>
            <a:endParaRPr lang="en-US" dirty="0"/>
          </a:p>
        </p:txBody>
      </p:sp>
    </p:spTree>
    <p:extLst>
      <p:ext uri="{BB962C8B-B14F-4D97-AF65-F5344CB8AC3E}">
        <p14:creationId xmlns:p14="http://schemas.microsoft.com/office/powerpoint/2010/main" val="38439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Negation: two negatives</a:t>
            </a:r>
            <a:br>
              <a:rPr lang="en-US" b="1" dirty="0"/>
            </a:br>
            <a:endParaRPr lang="en-US" dirty="0"/>
          </a:p>
        </p:txBody>
      </p:sp>
      <p:sp>
        <p:nvSpPr>
          <p:cNvPr id="3" name="Content Placeholder 2"/>
          <p:cNvSpPr>
            <a:spLocks noGrp="1"/>
          </p:cNvSpPr>
          <p:nvPr>
            <p:ph idx="1"/>
          </p:nvPr>
        </p:nvSpPr>
        <p:spPr/>
        <p:txBody>
          <a:bodyPr/>
          <a:lstStyle/>
          <a:p>
            <a:r>
              <a:rPr lang="en-US" dirty="0"/>
              <a:t>Standard English does not have two negatives in the same clause (double negatives). Words such as </a:t>
            </a:r>
            <a:r>
              <a:rPr lang="en-US" i="1" dirty="0"/>
              <a:t>never, nobody, no one, none, nothing, nowhere</a:t>
            </a:r>
            <a:r>
              <a:rPr lang="en-US" dirty="0"/>
              <a:t>, etc. already have a negative meaning, so we don’t need another negative with the verb</a:t>
            </a:r>
            <a:r>
              <a:rPr lang="en-US" dirty="0" smtClean="0"/>
              <a:t>:</a:t>
            </a:r>
          </a:p>
          <a:p>
            <a:endParaRPr lang="en-US" dirty="0"/>
          </a:p>
          <a:p>
            <a:r>
              <a:rPr lang="en-US" i="1" dirty="0"/>
              <a:t>There was </a:t>
            </a:r>
            <a:r>
              <a:rPr lang="en-US" b="1" i="1" dirty="0"/>
              <a:t>no one</a:t>
            </a:r>
            <a:r>
              <a:rPr lang="en-US" i="1" dirty="0"/>
              <a:t> in the office so I left a message.</a:t>
            </a:r>
            <a:endParaRPr lang="en-US" dirty="0"/>
          </a:p>
          <a:p>
            <a:r>
              <a:rPr lang="en-US" dirty="0"/>
              <a:t>Not: </a:t>
            </a:r>
            <a:r>
              <a:rPr lang="en-US" strike="sngStrike" dirty="0"/>
              <a:t>There wasn’t no one</a:t>
            </a:r>
            <a:r>
              <a:rPr lang="en-US" dirty="0"/>
              <a:t> …</a:t>
            </a:r>
          </a:p>
          <a:p>
            <a:r>
              <a:rPr lang="en-US" b="1" i="1" dirty="0"/>
              <a:t>Nobody</a:t>
            </a:r>
            <a:r>
              <a:rPr lang="en-US" i="1" dirty="0"/>
              <a:t> likes to think they are worthless.</a:t>
            </a:r>
            <a:endParaRPr lang="en-US" dirty="0"/>
          </a:p>
          <a:p>
            <a:r>
              <a:rPr lang="en-US" dirty="0"/>
              <a:t>Not: </a:t>
            </a:r>
            <a:r>
              <a:rPr lang="en-US" strike="sngStrike" dirty="0"/>
              <a:t>Nobody doesn’t like to think</a:t>
            </a:r>
            <a:r>
              <a:rPr lang="en-US" dirty="0"/>
              <a:t> …</a:t>
            </a:r>
          </a:p>
          <a:p>
            <a:endParaRPr lang="en-US" dirty="0"/>
          </a:p>
        </p:txBody>
      </p:sp>
    </p:spTree>
    <p:extLst>
      <p:ext uri="{BB962C8B-B14F-4D97-AF65-F5344CB8AC3E}">
        <p14:creationId xmlns:p14="http://schemas.microsoft.com/office/powerpoint/2010/main" val="20488981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21</TotalTime>
  <Words>796</Words>
  <Application>Microsoft Office PowerPoint</Application>
  <PresentationFormat>On-screen Show (4:3)</PresentationFormat>
  <Paragraphs>147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Adjacency</vt:lpstr>
      <vt:lpstr>COMPARATIVE CONSTRUCTIONS 2</vt:lpstr>
      <vt:lpstr>Negation</vt:lpstr>
      <vt:lpstr>Negation</vt:lpstr>
      <vt:lpstr>Neither as a determiner</vt:lpstr>
      <vt:lpstr>Neither as a determiner</vt:lpstr>
      <vt:lpstr>Negative statements </vt:lpstr>
      <vt:lpstr>Negative questions </vt:lpstr>
      <vt:lpstr>Negative imperatives </vt:lpstr>
      <vt:lpstr>Negation: two negatives </vt:lpstr>
      <vt:lpstr>Negation: two negatives </vt:lpstr>
      <vt:lpstr>Negative clauses with any, anybody, anyone, anything, anywhere</vt:lpstr>
      <vt:lpstr>Negative adverbs: hardly, seldom, etc.</vt:lpstr>
      <vt:lpstr>أدوات النفي </vt:lpstr>
      <vt:lpstr>ويُقْسم أسلوب النفي إلى قسمين، وهما: </vt:lpstr>
      <vt:lpstr>ومن الأمثلة على هذه الأدوات:</vt:lpstr>
      <vt:lpstr>النفي الضمني:</vt:lpstr>
      <vt:lpstr>الفرق بين النفي والنهي </vt:lpstr>
      <vt:lpstr>PRACTICE</vt:lpstr>
      <vt:lpstr>PRACTICE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COMPARATIVE CONSTRUCTIONS 2</dc:title>
  <dc:creator>Sarah A Aldawood</dc:creator>
  <cp:lastModifiedBy>Sarah A Aldawood</cp:lastModifiedBy>
  <cp:revision>5</cp:revision>
  <dcterms:created xsi:type="dcterms:W3CDTF">2017-04-19T06:41:44Z</dcterms:created>
  <dcterms:modified xsi:type="dcterms:W3CDTF">2017-04-19T07:03:41Z</dcterms:modified>
</cp:coreProperties>
</file>