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04" r:id="rId1"/>
  </p:sldMasterIdLst>
  <p:sldIdLst>
    <p:sldId id="256" r:id="rId2"/>
    <p:sldId id="284" r:id="rId3"/>
    <p:sldId id="257" r:id="rId4"/>
    <p:sldId id="258" r:id="rId5"/>
    <p:sldId id="259" r:id="rId6"/>
    <p:sldId id="260" r:id="rId7"/>
    <p:sldId id="261" r:id="rId8"/>
    <p:sldId id="262" r:id="rId9"/>
    <p:sldId id="263" r:id="rId10"/>
    <p:sldId id="264" r:id="rId11"/>
    <p:sldId id="265" r:id="rId12"/>
    <p:sldId id="266" r:id="rId13"/>
    <p:sldId id="268" r:id="rId14"/>
    <p:sldId id="270" r:id="rId15"/>
    <p:sldId id="285" r:id="rId16"/>
    <p:sldId id="271" r:id="rId17"/>
    <p:sldId id="282" r:id="rId18"/>
    <p:sldId id="272" r:id="rId19"/>
    <p:sldId id="286" r:id="rId20"/>
    <p:sldId id="273" r:id="rId21"/>
    <p:sldId id="279" r:id="rId22"/>
    <p:sldId id="274" r:id="rId23"/>
    <p:sldId id="275" r:id="rId24"/>
    <p:sldId id="276" r:id="rId25"/>
    <p:sldId id="281" r:id="rId26"/>
    <p:sldId id="277" r:id="rId27"/>
    <p:sldId id="287" r:id="rId28"/>
    <p:sldId id="288" r:id="rId29"/>
    <p:sldId id="289" r:id="rId30"/>
    <p:sldId id="278" r:id="rId31"/>
    <p:sldId id="290" r:id="rId3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1" d="100"/>
          <a:sy n="71" d="100"/>
        </p:scale>
        <p:origin x="-490" y="-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91FC25B4-CE2C-403D-9523-9E897A4924E8}" type="datetimeFigureOut">
              <a:rPr lang="ar-SA" smtClean="0"/>
              <a:pPr/>
              <a:t>19/05/1438</a:t>
            </a:fld>
            <a:endParaRPr lang="ar-SA"/>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SA"/>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163D4070-38CF-4B26-81CA-B752E6CCFD04}"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91FC25B4-CE2C-403D-9523-9E897A4924E8}" type="datetimeFigureOut">
              <a:rPr lang="ar-SA" smtClean="0"/>
              <a:pPr/>
              <a:t>19/05/1438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63D4070-38CF-4B26-81CA-B752E6CCFD04}"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91FC25B4-CE2C-403D-9523-9E897A4924E8}" type="datetimeFigureOut">
              <a:rPr lang="ar-SA" smtClean="0"/>
              <a:pPr/>
              <a:t>19/05/1438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63D4070-38CF-4B26-81CA-B752E6CCFD04}"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91FC25B4-CE2C-403D-9523-9E897A4924E8}" type="datetimeFigureOut">
              <a:rPr lang="ar-SA" smtClean="0"/>
              <a:pPr/>
              <a:t>19/05/1438</a:t>
            </a:fld>
            <a:endParaRPr lang="ar-SA"/>
          </a:p>
        </p:txBody>
      </p:sp>
      <p:sp>
        <p:nvSpPr>
          <p:cNvPr id="9" name="عنصر نائب لرقم الشريحة 8"/>
          <p:cNvSpPr>
            <a:spLocks noGrp="1"/>
          </p:cNvSpPr>
          <p:nvPr>
            <p:ph type="sldNum" sz="quarter" idx="15"/>
          </p:nvPr>
        </p:nvSpPr>
        <p:spPr/>
        <p:txBody>
          <a:bodyPr rtlCol="0"/>
          <a:lstStyle/>
          <a:p>
            <a:fld id="{163D4070-38CF-4B26-81CA-B752E6CCFD04}" type="slidenum">
              <a:rPr lang="ar-SA" smtClean="0"/>
              <a:pPr/>
              <a:t>‹#›</a:t>
            </a:fld>
            <a:endParaRPr lang="ar-SA"/>
          </a:p>
        </p:txBody>
      </p:sp>
      <p:sp>
        <p:nvSpPr>
          <p:cNvPr id="10" name="عنصر نائب للتذييل 9"/>
          <p:cNvSpPr>
            <a:spLocks noGrp="1"/>
          </p:cNvSpPr>
          <p:nvPr>
            <p:ph type="ftr" sz="quarter" idx="16"/>
          </p:nvPr>
        </p:nvSpPr>
        <p:spPr/>
        <p:txBody>
          <a:bodyPr rtlCol="0"/>
          <a:lstStyle/>
          <a:p>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91FC25B4-CE2C-403D-9523-9E897A4924E8}" type="datetimeFigureOut">
              <a:rPr lang="ar-SA" smtClean="0"/>
              <a:pPr/>
              <a:t>19/05/1438</a:t>
            </a:fld>
            <a:endParaRPr lang="ar-SA"/>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SA"/>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163D4070-38CF-4B26-81CA-B752E6CCFD04}"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91FC25B4-CE2C-403D-9523-9E897A4924E8}" type="datetimeFigureOut">
              <a:rPr lang="ar-SA" smtClean="0"/>
              <a:pPr/>
              <a:t>19/05/1438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163D4070-38CF-4B26-81CA-B752E6CCFD04}" type="slidenum">
              <a:rPr lang="ar-SA" smtClean="0"/>
              <a:pPr/>
              <a:t>‹#›</a:t>
            </a:fld>
            <a:endParaRPr lang="ar-SA"/>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91FC25B4-CE2C-403D-9523-9E897A4924E8}" type="datetimeFigureOut">
              <a:rPr lang="ar-SA" smtClean="0"/>
              <a:pPr/>
              <a:t>19/05/1438</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163D4070-38CF-4B26-81CA-B752E6CCFD04}" type="slidenum">
              <a:rPr lang="ar-SA" smtClean="0"/>
              <a:pPr/>
              <a:t>‹#›</a:t>
            </a:fld>
            <a:endParaRPr lang="ar-SA"/>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91FC25B4-CE2C-403D-9523-9E897A4924E8}" type="datetimeFigureOut">
              <a:rPr lang="ar-SA" smtClean="0"/>
              <a:pPr/>
              <a:t>19/05/1438</a:t>
            </a:fld>
            <a:endParaRPr lang="ar-SA"/>
          </a:p>
        </p:txBody>
      </p:sp>
      <p:sp>
        <p:nvSpPr>
          <p:cNvPr id="7" name="عنصر نائب لرقم الشريحة 6"/>
          <p:cNvSpPr>
            <a:spLocks noGrp="1"/>
          </p:cNvSpPr>
          <p:nvPr>
            <p:ph type="sldNum" sz="quarter" idx="11"/>
          </p:nvPr>
        </p:nvSpPr>
        <p:spPr/>
        <p:txBody>
          <a:bodyPr rtlCol="0"/>
          <a:lstStyle/>
          <a:p>
            <a:fld id="{163D4070-38CF-4B26-81CA-B752E6CCFD04}" type="slidenum">
              <a:rPr lang="ar-SA" smtClean="0"/>
              <a:pPr/>
              <a:t>‹#›</a:t>
            </a:fld>
            <a:endParaRPr lang="ar-SA"/>
          </a:p>
        </p:txBody>
      </p:sp>
      <p:sp>
        <p:nvSpPr>
          <p:cNvPr id="8" name="عنصر نائب للتذييل 7"/>
          <p:cNvSpPr>
            <a:spLocks noGrp="1"/>
          </p:cNvSpPr>
          <p:nvPr>
            <p:ph type="ftr" sz="quarter" idx="12"/>
          </p:nvPr>
        </p:nvSpPr>
        <p:spPr/>
        <p:txBody>
          <a:bodyPr rtlCol="0"/>
          <a:lstStyle/>
          <a:p>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1FC25B4-CE2C-403D-9523-9E897A4924E8}" type="datetimeFigureOut">
              <a:rPr lang="ar-SA" smtClean="0"/>
              <a:pPr/>
              <a:t>19/05/1438</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163D4070-38CF-4B26-81CA-B752E6CCFD04}"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91FC25B4-CE2C-403D-9523-9E897A4924E8}" type="datetimeFigureOut">
              <a:rPr lang="ar-SA" smtClean="0"/>
              <a:pPr/>
              <a:t>19/05/1438</a:t>
            </a:fld>
            <a:endParaRPr lang="ar-SA"/>
          </a:p>
        </p:txBody>
      </p:sp>
      <p:sp>
        <p:nvSpPr>
          <p:cNvPr id="22" name="عنصر نائب لرقم الشريحة 21"/>
          <p:cNvSpPr>
            <a:spLocks noGrp="1"/>
          </p:cNvSpPr>
          <p:nvPr>
            <p:ph type="sldNum" sz="quarter" idx="15"/>
          </p:nvPr>
        </p:nvSpPr>
        <p:spPr/>
        <p:txBody>
          <a:bodyPr rtlCol="0"/>
          <a:lstStyle/>
          <a:p>
            <a:fld id="{163D4070-38CF-4B26-81CA-B752E6CCFD04}" type="slidenum">
              <a:rPr lang="ar-SA" smtClean="0"/>
              <a:pPr/>
              <a:t>‹#›</a:t>
            </a:fld>
            <a:endParaRPr lang="ar-SA"/>
          </a:p>
        </p:txBody>
      </p:sp>
      <p:sp>
        <p:nvSpPr>
          <p:cNvPr id="23" name="عنصر نائب للتذييل 22"/>
          <p:cNvSpPr>
            <a:spLocks noGrp="1"/>
          </p:cNvSpPr>
          <p:nvPr>
            <p:ph type="ftr" sz="quarter" idx="16"/>
          </p:nvPr>
        </p:nvSpPr>
        <p:spPr/>
        <p:txBody>
          <a:bodyPr rtlCol="0"/>
          <a:lstStyle/>
          <a:p>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عنصر نائب للتاريخ 16"/>
          <p:cNvSpPr>
            <a:spLocks noGrp="1"/>
          </p:cNvSpPr>
          <p:nvPr>
            <p:ph type="dt" sz="half" idx="10"/>
          </p:nvPr>
        </p:nvSpPr>
        <p:spPr/>
        <p:txBody>
          <a:bodyPr rtlCol="0"/>
          <a:lstStyle/>
          <a:p>
            <a:fld id="{91FC25B4-CE2C-403D-9523-9E897A4924E8}" type="datetimeFigureOut">
              <a:rPr lang="ar-SA" smtClean="0"/>
              <a:pPr/>
              <a:t>19/05/1438</a:t>
            </a:fld>
            <a:endParaRPr lang="ar-SA"/>
          </a:p>
        </p:txBody>
      </p:sp>
      <p:sp>
        <p:nvSpPr>
          <p:cNvPr id="18" name="عنصر نائب لرقم الشريحة 17"/>
          <p:cNvSpPr>
            <a:spLocks noGrp="1"/>
          </p:cNvSpPr>
          <p:nvPr>
            <p:ph type="sldNum" sz="quarter" idx="11"/>
          </p:nvPr>
        </p:nvSpPr>
        <p:spPr/>
        <p:txBody>
          <a:bodyPr rtlCol="0"/>
          <a:lstStyle/>
          <a:p>
            <a:fld id="{163D4070-38CF-4B26-81CA-B752E6CCFD04}" type="slidenum">
              <a:rPr lang="ar-SA" smtClean="0"/>
              <a:pPr/>
              <a:t>‹#›</a:t>
            </a:fld>
            <a:endParaRPr lang="ar-SA"/>
          </a:p>
        </p:txBody>
      </p:sp>
      <p:sp>
        <p:nvSpPr>
          <p:cNvPr id="21" name="عنصر نائب للتذييل 20"/>
          <p:cNvSpPr>
            <a:spLocks noGrp="1"/>
          </p:cNvSpPr>
          <p:nvPr>
            <p:ph type="ftr" sz="quarter" idx="12"/>
          </p:nvPr>
        </p:nvSpPr>
        <p:spPr/>
        <p:txBody>
          <a:bodyPr rtlCol="0"/>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91FC25B4-CE2C-403D-9523-9E897A4924E8}" type="datetimeFigureOut">
              <a:rPr lang="ar-SA" smtClean="0"/>
              <a:pPr/>
              <a:t>19/05/1438</a:t>
            </a:fld>
            <a:endParaRPr lang="ar-SA"/>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SA"/>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63D4070-38CF-4B26-81CA-B752E6CCFD04}"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r>
              <a:rPr lang="en-US" sz="5500" b="1" dirty="0" smtClean="0"/>
              <a:t>Voice</a:t>
            </a:r>
            <a:endParaRPr lang="ar-SA" sz="5500" b="1" dirty="0"/>
          </a:p>
        </p:txBody>
      </p:sp>
      <p:sp>
        <p:nvSpPr>
          <p:cNvPr id="3" name="عنوان فرعي 2"/>
          <p:cNvSpPr>
            <a:spLocks noGrp="1"/>
          </p:cNvSpPr>
          <p:nvPr>
            <p:ph type="subTitle" idx="1"/>
          </p:nvPr>
        </p:nvSpPr>
        <p:spPr/>
        <p:txBody>
          <a:bodyPr>
            <a:normAutofit/>
          </a:bodyPr>
          <a:lstStyle/>
          <a:p>
            <a:r>
              <a:rPr lang="en-US" dirty="0" smtClean="0"/>
              <a:t>Comparative constructions 2</a:t>
            </a:r>
          </a:p>
          <a:p>
            <a:r>
              <a:rPr lang="en-US" dirty="0" err="1" smtClean="0"/>
              <a:t>Eman</a:t>
            </a:r>
            <a:r>
              <a:rPr lang="en-US" dirty="0" smtClean="0"/>
              <a:t> </a:t>
            </a:r>
            <a:r>
              <a:rPr lang="en-US" dirty="0" err="1" smtClean="0"/>
              <a:t>Alkatheery</a:t>
            </a:r>
            <a:endParaRPr lang="ar-S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rtl="0"/>
            <a:r>
              <a:rPr lang="en-US" b="1" dirty="0"/>
              <a:t>When to U</a:t>
            </a:r>
            <a:r>
              <a:rPr lang="en-US" b="1" dirty="0" smtClean="0"/>
              <a:t>se </a:t>
            </a:r>
            <a:r>
              <a:rPr lang="en-US" b="1" dirty="0"/>
              <a:t>the </a:t>
            </a:r>
            <a:r>
              <a:rPr lang="en-US" b="1" dirty="0" smtClean="0"/>
              <a:t>Passive </a:t>
            </a:r>
            <a:r>
              <a:rPr lang="en-US" b="1" dirty="0"/>
              <a:t>V</a:t>
            </a:r>
            <a:r>
              <a:rPr lang="en-US" b="1" dirty="0" smtClean="0"/>
              <a:t>oice</a:t>
            </a:r>
            <a:endParaRPr lang="ar-SA" dirty="0"/>
          </a:p>
        </p:txBody>
      </p:sp>
      <p:sp>
        <p:nvSpPr>
          <p:cNvPr id="3" name="عنصر نائب للمحتوى 2"/>
          <p:cNvSpPr>
            <a:spLocks noGrp="1"/>
          </p:cNvSpPr>
          <p:nvPr>
            <p:ph sz="quarter" idx="1"/>
          </p:nvPr>
        </p:nvSpPr>
        <p:spPr/>
        <p:txBody>
          <a:bodyPr>
            <a:normAutofit fontScale="92500"/>
          </a:bodyPr>
          <a:lstStyle/>
          <a:p>
            <a:pPr algn="l" rtl="0">
              <a:buNone/>
            </a:pPr>
            <a:r>
              <a:rPr lang="en-US" sz="2500" dirty="0" smtClean="0"/>
              <a:t>1. When </a:t>
            </a:r>
            <a:r>
              <a:rPr lang="en-US" sz="2500" dirty="0"/>
              <a:t>the agent is unknown or cannot easily be </a:t>
            </a:r>
            <a:r>
              <a:rPr lang="en-US" sz="2500" dirty="0" smtClean="0"/>
              <a:t>stated</a:t>
            </a:r>
          </a:p>
          <a:p>
            <a:pPr algn="l" rtl="0">
              <a:buNone/>
            </a:pPr>
            <a:r>
              <a:rPr lang="en-US" sz="2500" dirty="0" smtClean="0"/>
              <a:t>			He </a:t>
            </a:r>
            <a:r>
              <a:rPr lang="en-US" sz="2500" dirty="0"/>
              <a:t>was captured in the battle.</a:t>
            </a:r>
          </a:p>
          <a:p>
            <a:pPr lvl="0" algn="l" rtl="0">
              <a:buNone/>
            </a:pPr>
            <a:r>
              <a:rPr lang="en-US" sz="2500" dirty="0" smtClean="0"/>
              <a:t>2. When </a:t>
            </a:r>
            <a:r>
              <a:rPr lang="en-US" sz="2500" dirty="0"/>
              <a:t>the subject is clear from the context.</a:t>
            </a:r>
          </a:p>
          <a:p>
            <a:pPr lvl="0" algn="l" rtl="0">
              <a:buNone/>
            </a:pPr>
            <a:r>
              <a:rPr lang="en-US" sz="2500" dirty="0" smtClean="0"/>
              <a:t>			He </a:t>
            </a:r>
            <a:r>
              <a:rPr lang="en-US" sz="2500" dirty="0"/>
              <a:t>was sent to prison for three years.</a:t>
            </a:r>
          </a:p>
          <a:p>
            <a:pPr lvl="0" algn="l" rtl="0">
              <a:buNone/>
            </a:pPr>
            <a:r>
              <a:rPr lang="en-US" sz="2500" dirty="0" smtClean="0"/>
              <a:t>3. To </a:t>
            </a:r>
            <a:r>
              <a:rPr lang="en-US" sz="2500" dirty="0"/>
              <a:t>avoid the frequent use of the pronoun </a:t>
            </a:r>
            <a:r>
              <a:rPr lang="en-US" sz="2500" i="1" dirty="0"/>
              <a:t>I</a:t>
            </a:r>
            <a:r>
              <a:rPr lang="en-US" sz="2500" dirty="0"/>
              <a:t> that may imply egotism.</a:t>
            </a:r>
          </a:p>
          <a:p>
            <a:pPr lvl="0" algn="l" rtl="0">
              <a:buNone/>
            </a:pPr>
            <a:r>
              <a:rPr lang="en-US" sz="2500" dirty="0" smtClean="0"/>
              <a:t>		This </a:t>
            </a:r>
            <a:r>
              <a:rPr lang="en-US" sz="2500" dirty="0"/>
              <a:t>point will be covered in our next lecture.</a:t>
            </a:r>
          </a:p>
          <a:p>
            <a:pPr lvl="0" algn="l" rtl="0">
              <a:buNone/>
            </a:pPr>
            <a:r>
              <a:rPr lang="en-US" sz="2500" dirty="0" smtClean="0"/>
              <a:t>4. To </a:t>
            </a:r>
            <a:r>
              <a:rPr lang="en-US" sz="2500" dirty="0"/>
              <a:t>show a great interest in the sufferer </a:t>
            </a:r>
            <a:r>
              <a:rPr lang="en-US" sz="2500" dirty="0" smtClean="0"/>
              <a:t>rather than </a:t>
            </a:r>
            <a:r>
              <a:rPr lang="en-US" sz="2500" dirty="0"/>
              <a:t>the doer of the action.</a:t>
            </a:r>
          </a:p>
          <a:p>
            <a:pPr lvl="0" algn="l" rtl="0">
              <a:buNone/>
            </a:pPr>
            <a:r>
              <a:rPr lang="en-US" sz="2500" dirty="0" smtClean="0"/>
              <a:t>			My </a:t>
            </a:r>
            <a:r>
              <a:rPr lang="en-US" sz="2500" dirty="0"/>
              <a:t>brother was hit by a </a:t>
            </a:r>
            <a:r>
              <a:rPr lang="en-US" sz="2500" dirty="0" smtClean="0"/>
              <a:t>car.</a:t>
            </a:r>
            <a:endParaRPr lang="en-US" sz="2500" dirty="0"/>
          </a:p>
          <a:p>
            <a:pPr algn="l"/>
            <a:endParaRPr lang="ar-SA" sz="25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b="1" dirty="0" smtClean="0"/>
              <a:t>When to Use the Passive Voice</a:t>
            </a:r>
            <a:endParaRPr lang="ar-SA" dirty="0"/>
          </a:p>
        </p:txBody>
      </p:sp>
      <p:sp>
        <p:nvSpPr>
          <p:cNvPr id="3" name="عنصر نائب للمحتوى 2"/>
          <p:cNvSpPr>
            <a:spLocks noGrp="1"/>
          </p:cNvSpPr>
          <p:nvPr>
            <p:ph sz="quarter" idx="1"/>
          </p:nvPr>
        </p:nvSpPr>
        <p:spPr/>
        <p:txBody>
          <a:bodyPr>
            <a:normAutofit/>
          </a:bodyPr>
          <a:lstStyle/>
          <a:p>
            <a:pPr lvl="0" algn="l" rtl="0">
              <a:buNone/>
            </a:pPr>
            <a:r>
              <a:rPr lang="en-US" sz="2500" dirty="0" smtClean="0"/>
              <a:t>5. When </a:t>
            </a:r>
            <a:r>
              <a:rPr lang="en-US" sz="2500" dirty="0"/>
              <a:t>the change to passive makes the transition from one part of a sentence to another easier.</a:t>
            </a:r>
          </a:p>
          <a:p>
            <a:pPr lvl="0" algn="l" rtl="0">
              <a:buNone/>
            </a:pPr>
            <a:r>
              <a:rPr lang="en-US" sz="2500" dirty="0" smtClean="0"/>
              <a:t>		He </a:t>
            </a:r>
            <a:r>
              <a:rPr lang="en-US" sz="2500" dirty="0"/>
              <a:t>spoke for an hour </a:t>
            </a:r>
            <a:r>
              <a:rPr lang="en-US" sz="2500" dirty="0" smtClean="0"/>
              <a:t>,and </a:t>
            </a:r>
            <a:r>
              <a:rPr lang="en-US" sz="2500" dirty="0"/>
              <a:t>his remarks </a:t>
            </a:r>
            <a:r>
              <a:rPr lang="en-US" sz="2500" dirty="0" smtClean="0"/>
              <a:t>were received </a:t>
            </a:r>
            <a:r>
              <a:rPr lang="en-US" sz="2500" dirty="0"/>
              <a:t>by the audience with applause.</a:t>
            </a:r>
          </a:p>
          <a:p>
            <a:pPr lvl="0" algn="l" rtl="0">
              <a:buNone/>
            </a:pPr>
            <a:r>
              <a:rPr lang="en-US" sz="2500" dirty="0" smtClean="0"/>
              <a:t>6. To </a:t>
            </a:r>
            <a:r>
              <a:rPr lang="en-US" sz="2500" dirty="0"/>
              <a:t>express a frequent or habitual action.</a:t>
            </a:r>
          </a:p>
          <a:p>
            <a:pPr lvl="0" algn="l" rtl="0">
              <a:buNone/>
            </a:pPr>
            <a:r>
              <a:rPr lang="en-US" sz="2500" dirty="0" smtClean="0"/>
              <a:t>		Millions </a:t>
            </a:r>
            <a:r>
              <a:rPr lang="en-US" sz="2500" dirty="0"/>
              <a:t>of barrels of oil are exported annually.</a:t>
            </a:r>
          </a:p>
          <a:p>
            <a:pPr lvl="0" algn="l" rtl="0">
              <a:buNone/>
            </a:pPr>
            <a:r>
              <a:rPr lang="en-US" sz="2500" dirty="0" smtClean="0"/>
              <a:t>7. In </a:t>
            </a:r>
            <a:r>
              <a:rPr lang="en-US" sz="2500" dirty="0"/>
              <a:t>formal scientific writing.</a:t>
            </a:r>
          </a:p>
          <a:p>
            <a:pPr lvl="0" algn="l" rtl="0">
              <a:buNone/>
            </a:pPr>
            <a:r>
              <a:rPr lang="en-US" sz="2500" dirty="0" smtClean="0"/>
              <a:t>		The </a:t>
            </a:r>
            <a:r>
              <a:rPr lang="en-US" sz="2500" dirty="0"/>
              <a:t>experiment was conducted last year</a:t>
            </a:r>
            <a:r>
              <a:rPr lang="en-US" sz="2500" dirty="0" smtClean="0"/>
              <a:t>.</a:t>
            </a:r>
            <a:endParaRPr lang="en-US" sz="2500" dirty="0"/>
          </a:p>
          <a:p>
            <a:pPr algn="l" rtl="0"/>
            <a:endParaRPr lang="ar-SA" sz="25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0"/>
            <a:r>
              <a:rPr lang="en-US" b="1" dirty="0" smtClean="0"/>
              <a:t>Middle voice</a:t>
            </a:r>
            <a:endParaRPr lang="en-US" dirty="0"/>
          </a:p>
        </p:txBody>
      </p:sp>
      <p:sp>
        <p:nvSpPr>
          <p:cNvPr id="3" name="عنصر نائب للمحتوى 2"/>
          <p:cNvSpPr>
            <a:spLocks noGrp="1"/>
          </p:cNvSpPr>
          <p:nvPr>
            <p:ph sz="quarter" idx="1"/>
          </p:nvPr>
        </p:nvSpPr>
        <p:spPr/>
        <p:txBody>
          <a:bodyPr>
            <a:normAutofit fontScale="92500" lnSpcReduction="10000"/>
          </a:bodyPr>
          <a:lstStyle/>
          <a:p>
            <a:pPr algn="l" rtl="0">
              <a:buNone/>
            </a:pPr>
            <a:r>
              <a:rPr lang="en-US" dirty="0" smtClean="0"/>
              <a:t>	Verbs </a:t>
            </a:r>
            <a:r>
              <a:rPr lang="en-US" dirty="0"/>
              <a:t>that can be either </a:t>
            </a:r>
            <a:r>
              <a:rPr lang="en-US" b="1" dirty="0"/>
              <a:t>transitive</a:t>
            </a:r>
            <a:r>
              <a:rPr lang="en-US" dirty="0"/>
              <a:t> or </a:t>
            </a:r>
            <a:r>
              <a:rPr lang="en-US" b="1" dirty="0"/>
              <a:t>intransitive</a:t>
            </a:r>
            <a:r>
              <a:rPr lang="en-US" dirty="0"/>
              <a:t> are called </a:t>
            </a:r>
            <a:r>
              <a:rPr lang="en-US" b="1" u="sng" dirty="0"/>
              <a:t>ergative</a:t>
            </a:r>
            <a:r>
              <a:rPr lang="en-US" dirty="0"/>
              <a:t> verbs</a:t>
            </a:r>
            <a:r>
              <a:rPr lang="en-US" dirty="0" smtClean="0"/>
              <a:t>. In intransitive constructions, the agent (doer) is not mentioned. So, the intransitive construction of an ergative verb is said to be in a middle voice.</a:t>
            </a:r>
            <a:endParaRPr lang="ar-SA" dirty="0" smtClean="0"/>
          </a:p>
          <a:p>
            <a:pPr algn="l" rtl="0">
              <a:buNone/>
            </a:pPr>
            <a:endParaRPr lang="en-US" dirty="0"/>
          </a:p>
          <a:p>
            <a:pPr algn="l" rtl="0">
              <a:buNone/>
            </a:pPr>
            <a:r>
              <a:rPr lang="en-US" dirty="0"/>
              <a:t>1. a. the boy broke the window</a:t>
            </a:r>
            <a:r>
              <a:rPr lang="en-US" dirty="0" smtClean="0"/>
              <a:t>.      ……… voice</a:t>
            </a:r>
            <a:endParaRPr lang="en-US" dirty="0"/>
          </a:p>
          <a:p>
            <a:pPr algn="l" rtl="0">
              <a:buNone/>
            </a:pPr>
            <a:r>
              <a:rPr lang="en-US" dirty="0"/>
              <a:t>    b. the </a:t>
            </a:r>
            <a:r>
              <a:rPr lang="en-US" dirty="0" smtClean="0"/>
              <a:t>window broke.                   ……… voice</a:t>
            </a:r>
            <a:endParaRPr lang="en-US" dirty="0"/>
          </a:p>
          <a:p>
            <a:pPr algn="l" rtl="0">
              <a:buNone/>
            </a:pPr>
            <a:r>
              <a:rPr lang="en-US" dirty="0"/>
              <a:t>    c. the </a:t>
            </a:r>
            <a:r>
              <a:rPr lang="en-US" dirty="0" smtClean="0"/>
              <a:t>window was </a:t>
            </a:r>
            <a:r>
              <a:rPr lang="en-US" dirty="0"/>
              <a:t>broken</a:t>
            </a:r>
            <a:r>
              <a:rPr lang="en-US" dirty="0" smtClean="0"/>
              <a:t>.          ……… voice</a:t>
            </a:r>
          </a:p>
          <a:p>
            <a:pPr algn="l" rtl="0">
              <a:buNone/>
            </a:pPr>
            <a:endParaRPr lang="en-US" dirty="0"/>
          </a:p>
          <a:p>
            <a:pPr algn="l" rtl="0">
              <a:buNone/>
            </a:pPr>
            <a:r>
              <a:rPr lang="en-US" dirty="0"/>
              <a:t>2.  a. </a:t>
            </a:r>
            <a:r>
              <a:rPr lang="en-US" dirty="0" smtClean="0"/>
              <a:t>The </a:t>
            </a:r>
            <a:r>
              <a:rPr lang="en-US" dirty="0"/>
              <a:t>plane flew</a:t>
            </a:r>
            <a:r>
              <a:rPr lang="en-US" dirty="0" smtClean="0"/>
              <a:t>.                       ……… voice</a:t>
            </a:r>
            <a:endParaRPr lang="en-US" dirty="0"/>
          </a:p>
          <a:p>
            <a:pPr algn="l" rtl="0">
              <a:buNone/>
            </a:pPr>
            <a:r>
              <a:rPr lang="en-US" dirty="0"/>
              <a:t>     b. </a:t>
            </a:r>
            <a:r>
              <a:rPr lang="en-US" dirty="0" smtClean="0"/>
              <a:t>John </a:t>
            </a:r>
            <a:r>
              <a:rPr lang="en-US" dirty="0"/>
              <a:t>flew the plane</a:t>
            </a:r>
            <a:r>
              <a:rPr lang="en-US" dirty="0" smtClean="0"/>
              <a:t>.               ……… voice</a:t>
            </a:r>
            <a:endParaRPr lang="en-US" dirty="0"/>
          </a:p>
          <a:p>
            <a:pPr algn="l" rtl="0">
              <a:buNone/>
            </a:pPr>
            <a:r>
              <a:rPr lang="en-US" dirty="0"/>
              <a:t>     c. </a:t>
            </a:r>
            <a:r>
              <a:rPr lang="en-US" dirty="0" smtClean="0"/>
              <a:t>The </a:t>
            </a:r>
            <a:r>
              <a:rPr lang="en-US" dirty="0"/>
              <a:t>plane </a:t>
            </a:r>
            <a:r>
              <a:rPr lang="en-US" dirty="0" smtClean="0"/>
              <a:t>was </a:t>
            </a:r>
            <a:r>
              <a:rPr lang="en-US" dirty="0"/>
              <a:t>flown</a:t>
            </a:r>
            <a:r>
              <a:rPr lang="en-US" dirty="0" smtClean="0"/>
              <a:t>.               ……… voice</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smtClean="0"/>
              <a:t>The Participle</a:t>
            </a:r>
            <a:endParaRPr lang="ar-SA" dirty="0"/>
          </a:p>
        </p:txBody>
      </p:sp>
      <p:sp>
        <p:nvSpPr>
          <p:cNvPr id="3" name="عنصر نائب للمحتوى 2"/>
          <p:cNvSpPr>
            <a:spLocks noGrp="1"/>
          </p:cNvSpPr>
          <p:nvPr>
            <p:ph sz="quarter" idx="1"/>
          </p:nvPr>
        </p:nvSpPr>
        <p:spPr/>
        <p:txBody>
          <a:bodyPr>
            <a:normAutofit/>
          </a:bodyPr>
          <a:lstStyle/>
          <a:p>
            <a:pPr algn="l" rtl="0">
              <a:buNone/>
            </a:pPr>
            <a:r>
              <a:rPr lang="en-US" dirty="0" smtClean="0"/>
              <a:t>    A </a:t>
            </a:r>
            <a:r>
              <a:rPr lang="en-US" dirty="0"/>
              <a:t>participle is a </a:t>
            </a:r>
            <a:r>
              <a:rPr lang="en-US" dirty="0" smtClean="0"/>
              <a:t>verb-form, which</a:t>
            </a:r>
            <a:r>
              <a:rPr lang="en-US" dirty="0"/>
              <a:t>, in addition to its use in certain </a:t>
            </a:r>
            <a:r>
              <a:rPr lang="en-US" b="1" dirty="0"/>
              <a:t>tenses of verbs</a:t>
            </a:r>
            <a:r>
              <a:rPr lang="en-US" dirty="0"/>
              <a:t>, is used as an </a:t>
            </a:r>
            <a:r>
              <a:rPr lang="en-US" dirty="0" smtClean="0"/>
              <a:t>adjective. There are three tenses of the participle: the present, the past, and the present perfect. </a:t>
            </a:r>
            <a:endParaRPr lang="en-US" dirty="0"/>
          </a:p>
          <a:p>
            <a:pPr algn="l" rtl="0">
              <a:buNone/>
            </a:pPr>
            <a:r>
              <a:rPr lang="en-US" dirty="0"/>
              <a:t> </a:t>
            </a:r>
          </a:p>
          <a:p>
            <a:pPr algn="l" rtl="0"/>
            <a:r>
              <a:rPr lang="en-US" i="1" dirty="0"/>
              <a:t>Hurrying, </a:t>
            </a:r>
            <a:r>
              <a:rPr lang="en-US" dirty="0"/>
              <a:t>she ran to the classroom.</a:t>
            </a:r>
          </a:p>
          <a:p>
            <a:pPr algn="l" rtl="0"/>
            <a:r>
              <a:rPr lang="en-US" dirty="0"/>
              <a:t>The child had a </a:t>
            </a:r>
            <a:r>
              <a:rPr lang="en-US" i="1" dirty="0"/>
              <a:t>scratched </a:t>
            </a:r>
            <a:r>
              <a:rPr lang="en-US" dirty="0"/>
              <a:t>finger.</a:t>
            </a:r>
          </a:p>
          <a:p>
            <a:pPr algn="l" rtl="0">
              <a:buNone/>
            </a:pPr>
            <a:endParaRPr lang="en-US" dirty="0" smtClean="0"/>
          </a:p>
          <a:p>
            <a:pPr algn="l" rtl="0">
              <a:buNone/>
            </a:pPr>
            <a:r>
              <a:rPr lang="en-US" dirty="0" smtClean="0"/>
              <a:t>	Transitive verbs have both active and passive forms of the participle. Intransitive and linking verbs have only the active forms.</a:t>
            </a:r>
            <a:endParaRPr lang="en-US" dirty="0"/>
          </a:p>
          <a:p>
            <a:pPr algn="l" rtl="0">
              <a:buNone/>
            </a:pPr>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smtClean="0"/>
              <a:t>The Participle</a:t>
            </a:r>
            <a:endParaRPr lang="ar-SA" dirty="0"/>
          </a:p>
        </p:txBody>
      </p:sp>
      <p:sp>
        <p:nvSpPr>
          <p:cNvPr id="3" name="عنصر نائب للمحتوى 2"/>
          <p:cNvSpPr>
            <a:spLocks noGrp="1"/>
          </p:cNvSpPr>
          <p:nvPr>
            <p:ph sz="quarter" idx="1"/>
          </p:nvPr>
        </p:nvSpPr>
        <p:spPr/>
        <p:txBody>
          <a:bodyPr>
            <a:noAutofit/>
          </a:bodyPr>
          <a:lstStyle/>
          <a:p>
            <a:pPr algn="l" rtl="0"/>
            <a:r>
              <a:rPr lang="en-US" sz="2000" dirty="0"/>
              <a:t>The </a:t>
            </a:r>
            <a:r>
              <a:rPr lang="en-US" sz="2000" i="1" dirty="0"/>
              <a:t>studying</a:t>
            </a:r>
            <a:r>
              <a:rPr lang="en-US" sz="2000" dirty="0"/>
              <a:t> group </a:t>
            </a:r>
            <a:r>
              <a:rPr lang="en-US" sz="2000" dirty="0" smtClean="0"/>
              <a:t>meets every week.</a:t>
            </a:r>
          </a:p>
          <a:p>
            <a:pPr algn="l" rtl="0">
              <a:buNone/>
            </a:pPr>
            <a:r>
              <a:rPr lang="en-US" sz="2000" dirty="0" smtClean="0"/>
              <a:t>(the group that meets to study together)</a:t>
            </a:r>
          </a:p>
          <a:p>
            <a:pPr algn="l" rtl="0">
              <a:buNone/>
            </a:pPr>
            <a:r>
              <a:rPr lang="en-US" sz="2000" dirty="0" smtClean="0"/>
              <a:t>(</a:t>
            </a:r>
            <a:r>
              <a:rPr lang="en-US" sz="2000" dirty="0"/>
              <a:t>Present participle in the active)</a:t>
            </a:r>
          </a:p>
          <a:p>
            <a:pPr algn="l" rtl="0">
              <a:buNone/>
            </a:pPr>
            <a:endParaRPr lang="en-US" sz="1000" dirty="0"/>
          </a:p>
          <a:p>
            <a:pPr algn="l" rtl="0"/>
            <a:r>
              <a:rPr lang="en-US" sz="2000" dirty="0"/>
              <a:t>The </a:t>
            </a:r>
            <a:r>
              <a:rPr lang="en-US" sz="2000" i="1" dirty="0"/>
              <a:t>anticipated</a:t>
            </a:r>
            <a:r>
              <a:rPr lang="en-US" sz="2000" dirty="0"/>
              <a:t> problem </a:t>
            </a:r>
            <a:r>
              <a:rPr lang="en-US" sz="2000" dirty="0" smtClean="0"/>
              <a:t>was </a:t>
            </a:r>
            <a:r>
              <a:rPr lang="en-US" sz="2000" dirty="0"/>
              <a:t>solved wisely</a:t>
            </a:r>
            <a:r>
              <a:rPr lang="en-US" sz="2000" dirty="0" smtClean="0"/>
              <a:t>.</a:t>
            </a:r>
          </a:p>
          <a:p>
            <a:pPr algn="l" rtl="0">
              <a:buNone/>
            </a:pPr>
            <a:r>
              <a:rPr lang="en-US" sz="2000" dirty="0" smtClean="0"/>
              <a:t>(the problem that the researchers anticipated)</a:t>
            </a:r>
          </a:p>
          <a:p>
            <a:pPr algn="l" rtl="0">
              <a:buNone/>
            </a:pPr>
            <a:r>
              <a:rPr lang="en-US" sz="2000" dirty="0" smtClean="0"/>
              <a:t>(</a:t>
            </a:r>
            <a:r>
              <a:rPr lang="en-US" sz="2000" dirty="0"/>
              <a:t>Past participle in the passive)</a:t>
            </a:r>
          </a:p>
          <a:p>
            <a:pPr algn="l" rtl="0">
              <a:buNone/>
            </a:pPr>
            <a:endParaRPr lang="en-US" sz="1000" dirty="0"/>
          </a:p>
          <a:p>
            <a:pPr algn="l" rtl="0">
              <a:buNone/>
            </a:pPr>
            <a:r>
              <a:rPr lang="en-US" sz="2000" dirty="0" smtClean="0"/>
              <a:t>	Past </a:t>
            </a:r>
            <a:r>
              <a:rPr lang="en-US" sz="2000" dirty="0"/>
              <a:t>participle can be used as an adjective rather than a passive </a:t>
            </a:r>
            <a:r>
              <a:rPr lang="en-US" sz="2000" dirty="0" smtClean="0"/>
              <a:t>form.</a:t>
            </a:r>
            <a:endParaRPr lang="en-US" sz="2000" dirty="0"/>
          </a:p>
          <a:p>
            <a:pPr lvl="0" algn="l" rtl="0"/>
            <a:r>
              <a:rPr lang="en-US" sz="2000" dirty="0"/>
              <a:t>She was annoyed with the class.</a:t>
            </a:r>
          </a:p>
          <a:p>
            <a:pPr lvl="0" algn="l" rtl="0"/>
            <a:r>
              <a:rPr lang="en-US" sz="2000" dirty="0"/>
              <a:t>I'm worried about John.</a:t>
            </a:r>
          </a:p>
          <a:p>
            <a:pPr lvl="0" algn="l" rtl="0"/>
            <a:r>
              <a:rPr lang="en-US" sz="2000" dirty="0"/>
              <a:t>My teacher is pleased with my progress</a:t>
            </a:r>
            <a:r>
              <a:rPr lang="en-US" sz="2000" dirty="0" smtClean="0"/>
              <a:t>.</a:t>
            </a:r>
            <a:endParaRPr lang="en-US" sz="2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b="1" dirty="0" smtClean="0"/>
              <a:t>Voice: Nouns </a:t>
            </a:r>
            <a:r>
              <a:rPr lang="en-US" b="1" dirty="0"/>
              <a:t>and </a:t>
            </a:r>
            <a:r>
              <a:rPr lang="en-US" b="1" dirty="0" smtClean="0"/>
              <a:t>Adjectives</a:t>
            </a:r>
            <a:endParaRPr lang="ar-SA" dirty="0"/>
          </a:p>
        </p:txBody>
      </p:sp>
      <p:sp>
        <p:nvSpPr>
          <p:cNvPr id="3" name="عنصر نائب للمحتوى 2"/>
          <p:cNvSpPr>
            <a:spLocks noGrp="1"/>
          </p:cNvSpPr>
          <p:nvPr>
            <p:ph sz="quarter" idx="1"/>
          </p:nvPr>
        </p:nvSpPr>
        <p:spPr/>
        <p:txBody>
          <a:bodyPr/>
          <a:lstStyle/>
          <a:p>
            <a:pPr algn="l" rtl="0">
              <a:buNone/>
            </a:pPr>
            <a:r>
              <a:rPr lang="en-US" dirty="0" smtClean="0"/>
              <a:t>	</a:t>
            </a:r>
            <a:r>
              <a:rPr lang="en-US" sz="2600" dirty="0" smtClean="0"/>
              <a:t>Some </a:t>
            </a:r>
            <a:r>
              <a:rPr lang="en-US" sz="2600" dirty="0"/>
              <a:t>nouns and adjectives have an active or passive </a:t>
            </a:r>
            <a:r>
              <a:rPr lang="en-US" sz="2600" dirty="0" smtClean="0"/>
              <a:t>meaning.</a:t>
            </a:r>
            <a:endParaRPr lang="en-US" sz="2600" dirty="0"/>
          </a:p>
          <a:p>
            <a:pPr lvl="0" algn="l" rtl="0"/>
            <a:r>
              <a:rPr lang="en-US" sz="2600" dirty="0"/>
              <a:t>Employer: the one who employs. (active)</a:t>
            </a:r>
          </a:p>
          <a:p>
            <a:pPr lvl="0" algn="l" rtl="0"/>
            <a:r>
              <a:rPr lang="en-US" sz="2600" dirty="0"/>
              <a:t>Employee: the one who is employed. (Passive</a:t>
            </a:r>
            <a:r>
              <a:rPr lang="en-US" sz="2600" dirty="0" smtClean="0"/>
              <a:t>)</a:t>
            </a:r>
            <a:endParaRPr lang="en-US" sz="2600" dirty="0"/>
          </a:p>
        </p:txBody>
      </p:sp>
      <p:graphicFrame>
        <p:nvGraphicFramePr>
          <p:cNvPr id="4" name="جدول 3"/>
          <p:cNvGraphicFramePr>
            <a:graphicFrameLocks noGrp="1"/>
          </p:cNvGraphicFramePr>
          <p:nvPr/>
        </p:nvGraphicFramePr>
        <p:xfrm>
          <a:off x="1643042" y="3714752"/>
          <a:ext cx="5929354" cy="2587315"/>
        </p:xfrm>
        <a:graphic>
          <a:graphicData uri="http://schemas.openxmlformats.org/drawingml/2006/table">
            <a:tbl>
              <a:tblPr/>
              <a:tblGrid>
                <a:gridCol w="2964677"/>
                <a:gridCol w="2964677"/>
              </a:tblGrid>
              <a:tr h="618276">
                <a:tc>
                  <a:txBody>
                    <a:bodyPr/>
                    <a:lstStyle/>
                    <a:p>
                      <a:pPr algn="ctr" rtl="0">
                        <a:lnSpc>
                          <a:spcPct val="150000"/>
                        </a:lnSpc>
                        <a:spcAft>
                          <a:spcPts val="0"/>
                        </a:spcAft>
                      </a:pPr>
                      <a:r>
                        <a:rPr lang="en-US" sz="2500" dirty="0">
                          <a:latin typeface="Times New Roman"/>
                          <a:ea typeface="Times New Roman"/>
                        </a:rPr>
                        <a:t>Active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r>
                        <a:rPr lang="en-US" sz="2500">
                          <a:latin typeface="Times New Roman"/>
                          <a:ea typeface="Times New Roman"/>
                        </a:rPr>
                        <a:t>Passive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8276">
                <a:tc>
                  <a:txBody>
                    <a:bodyPr/>
                    <a:lstStyle/>
                    <a:p>
                      <a:pPr algn="ctr" rtl="0">
                        <a:lnSpc>
                          <a:spcPct val="150000"/>
                        </a:lnSpc>
                        <a:spcAft>
                          <a:spcPts val="0"/>
                        </a:spcAft>
                      </a:pPr>
                      <a:r>
                        <a:rPr lang="en-US" sz="2500" dirty="0">
                          <a:latin typeface="Times New Roman"/>
                          <a:ea typeface="Times New Roman"/>
                        </a:rPr>
                        <a:t>Examiner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r>
                        <a:rPr lang="en-US" sz="2500">
                          <a:latin typeface="Times New Roman"/>
                          <a:ea typeface="Times New Roman"/>
                        </a:rPr>
                        <a:t>Examinee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2487">
                <a:tc>
                  <a:txBody>
                    <a:bodyPr/>
                    <a:lstStyle/>
                    <a:p>
                      <a:pPr algn="ctr" rtl="0">
                        <a:lnSpc>
                          <a:spcPct val="150000"/>
                        </a:lnSpc>
                        <a:spcAft>
                          <a:spcPts val="0"/>
                        </a:spcAft>
                      </a:pPr>
                      <a:r>
                        <a:rPr lang="en-US" sz="2500" dirty="0">
                          <a:latin typeface="Times New Roman"/>
                          <a:ea typeface="Times New Roman"/>
                        </a:rPr>
                        <a:t>Creator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r>
                        <a:rPr lang="en-US" sz="2500" dirty="0">
                          <a:latin typeface="Times New Roman"/>
                          <a:ea typeface="Times New Roman"/>
                        </a:rPr>
                        <a:t>Creature/Creation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8276">
                <a:tc>
                  <a:txBody>
                    <a:bodyPr/>
                    <a:lstStyle/>
                    <a:p>
                      <a:pPr algn="ctr" rtl="0">
                        <a:lnSpc>
                          <a:spcPct val="150000"/>
                        </a:lnSpc>
                        <a:spcAft>
                          <a:spcPts val="0"/>
                        </a:spcAft>
                      </a:pPr>
                      <a:r>
                        <a:rPr lang="en-US" sz="2500" dirty="0" smtClean="0">
                          <a:latin typeface="Times New Roman"/>
                          <a:ea typeface="Times New Roman"/>
                        </a:rPr>
                        <a:t>Trainer</a:t>
                      </a:r>
                      <a:endParaRPr lang="en-US" sz="25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r>
                        <a:rPr lang="en-US" sz="2500" dirty="0" smtClean="0">
                          <a:latin typeface="Times New Roman"/>
                          <a:ea typeface="Times New Roman"/>
                        </a:rPr>
                        <a:t>Trainee</a:t>
                      </a:r>
                      <a:endParaRPr lang="en-US" sz="25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0"/>
            <a:r>
              <a:rPr lang="en-US" b="1" dirty="0" smtClean="0"/>
              <a:t>Voice in Arabic</a:t>
            </a:r>
            <a:endParaRPr lang="ar-SA" b="1" dirty="0"/>
          </a:p>
        </p:txBody>
      </p:sp>
      <p:sp>
        <p:nvSpPr>
          <p:cNvPr id="3" name="عنصر نائب للمحتوى 2"/>
          <p:cNvSpPr>
            <a:spLocks noGrp="1"/>
          </p:cNvSpPr>
          <p:nvPr>
            <p:ph sz="quarter" idx="1"/>
          </p:nvPr>
        </p:nvSpPr>
        <p:spPr>
          <a:xfrm>
            <a:off x="457200" y="1600200"/>
            <a:ext cx="8043890" cy="4873752"/>
          </a:xfrm>
        </p:spPr>
        <p:txBody>
          <a:bodyPr>
            <a:normAutofit/>
          </a:bodyPr>
          <a:lstStyle/>
          <a:p>
            <a:pPr>
              <a:buNone/>
            </a:pPr>
            <a:r>
              <a:rPr lang="ar-SA" dirty="0" smtClean="0"/>
              <a:t>	تبنى </a:t>
            </a:r>
            <a:r>
              <a:rPr lang="ar-SA" dirty="0"/>
              <a:t>الأفعال في  اللغة العربية للمعلوم </a:t>
            </a:r>
            <a:r>
              <a:rPr lang="ar-SA" dirty="0" err="1"/>
              <a:t>و</a:t>
            </a:r>
            <a:r>
              <a:rPr lang="ar-SA" dirty="0"/>
              <a:t> </a:t>
            </a:r>
            <a:r>
              <a:rPr lang="ar-SA" dirty="0" smtClean="0"/>
              <a:t>المجهول، </a:t>
            </a:r>
            <a:r>
              <a:rPr lang="ar-SA" dirty="0"/>
              <a:t>ومن تسميات نحاة العرب للفعل المبني للمعلوم: المبني على الفاعل، صيغة الفاعل، بناء الفاعل، فعل الفاعل، أما الفعل المبني للمجهول فيسمى أيضا بالمبني على المفعول ،صيغة المفعول، فعل ما لم يسم فاعله</a:t>
            </a:r>
            <a:r>
              <a:rPr lang="ar-SA" dirty="0" smtClean="0"/>
              <a:t>.</a:t>
            </a:r>
          </a:p>
          <a:p>
            <a:pPr>
              <a:buNone/>
            </a:pPr>
            <a:endParaRPr lang="ar-SA" dirty="0" smtClean="0"/>
          </a:p>
          <a:p>
            <a:pPr>
              <a:buNone/>
            </a:pPr>
            <a:r>
              <a:rPr lang="ar-SA" dirty="0" smtClean="0"/>
              <a:t>	يتبع الفعل المبني للمعلوم الفاعل، أما الفعل المبني للمجهول فيتبعه نائب الفاعل.</a:t>
            </a:r>
            <a:endParaRPr lang="en-US" dirty="0"/>
          </a:p>
          <a:p>
            <a:r>
              <a:rPr lang="ar-SA" i="1" dirty="0"/>
              <a:t>رَكَلَ الولد الكرة.</a:t>
            </a:r>
            <a:endParaRPr lang="en-US" i="1" dirty="0"/>
          </a:p>
          <a:p>
            <a:r>
              <a:rPr lang="ar-SA" i="1" dirty="0"/>
              <a:t>رُكِلَتْ الكرة</a:t>
            </a:r>
            <a:r>
              <a:rPr lang="ar-SA" i="1" dirty="0" smtClean="0"/>
              <a:t>.</a:t>
            </a:r>
            <a:endParaRPr lang="en-US" i="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b="1" dirty="0" smtClean="0"/>
              <a:t>المبني للمجهول</a:t>
            </a:r>
            <a:endParaRPr lang="ar-SA" b="1" dirty="0"/>
          </a:p>
        </p:txBody>
      </p:sp>
      <p:sp>
        <p:nvSpPr>
          <p:cNvPr id="3" name="عنصر نائب للمحتوى 2"/>
          <p:cNvSpPr>
            <a:spLocks noGrp="1"/>
          </p:cNvSpPr>
          <p:nvPr>
            <p:ph sz="quarter" idx="1"/>
          </p:nvPr>
        </p:nvSpPr>
        <p:spPr>
          <a:xfrm>
            <a:off x="285720" y="1428736"/>
            <a:ext cx="8429684" cy="5045216"/>
          </a:xfrm>
        </p:spPr>
        <p:txBody>
          <a:bodyPr/>
          <a:lstStyle/>
          <a:p>
            <a:r>
              <a:rPr lang="ar-SA" i="1" dirty="0" smtClean="0"/>
              <a:t>أذاعت وكالات الأنباء الخبر.           		أذيع الخبر.</a:t>
            </a:r>
          </a:p>
          <a:p>
            <a:r>
              <a:rPr lang="ar-SA" i="1" dirty="0" smtClean="0"/>
              <a:t>دافع المحامي دفاعا قويا.               		</a:t>
            </a:r>
            <a:r>
              <a:rPr lang="ar-SA" i="1" dirty="0" err="1" smtClean="0"/>
              <a:t>دوفع</a:t>
            </a:r>
            <a:r>
              <a:rPr lang="ar-SA" i="1" dirty="0" smtClean="0"/>
              <a:t> دفاعا قويا.</a:t>
            </a:r>
          </a:p>
          <a:p>
            <a:r>
              <a:rPr lang="ar-SA" i="1" dirty="0" smtClean="0"/>
              <a:t>قضى المحامي يوما كاملا في المحكمة.		قضي يوم كامل في المحكمة.</a:t>
            </a:r>
          </a:p>
          <a:p>
            <a:r>
              <a:rPr lang="ar-SA" i="1" dirty="0" smtClean="0"/>
              <a:t>يحكم القاضي بالعدل. 				يحكم بالعدل.</a:t>
            </a:r>
          </a:p>
          <a:p>
            <a:endParaRPr lang="ar-SA" sz="1000" dirty="0" smtClean="0"/>
          </a:p>
          <a:p>
            <a:pPr>
              <a:buNone/>
            </a:pPr>
            <a:r>
              <a:rPr lang="ar-SA" dirty="0" smtClean="0"/>
              <a:t>	في الجمل السابقة نائب الفاعل كان بالأصل مفعولا </a:t>
            </a:r>
            <a:r>
              <a:rPr lang="ar-SA" dirty="0" err="1" smtClean="0"/>
              <a:t>به</a:t>
            </a:r>
            <a:r>
              <a:rPr lang="ar-SA" dirty="0" smtClean="0"/>
              <a:t> أو مصدرا أو ظرفا أو جارا ومجرورا، في حال وجود المفعول </a:t>
            </a:r>
            <a:r>
              <a:rPr lang="ar-SA" dirty="0" err="1" smtClean="0"/>
              <a:t>به</a:t>
            </a:r>
            <a:r>
              <a:rPr lang="ar-SA" dirty="0" smtClean="0"/>
              <a:t> تجب إنابته دون غيره</a:t>
            </a:r>
          </a:p>
          <a:p>
            <a:pPr algn="ctr">
              <a:buNone/>
            </a:pPr>
            <a:r>
              <a:rPr lang="ar-SA" i="1" dirty="0" smtClean="0"/>
              <a:t>شوهد المتهم في المحكمة أمام القاضي.</a:t>
            </a:r>
          </a:p>
          <a:p>
            <a:pPr>
              <a:buNone/>
            </a:pPr>
            <a:r>
              <a:rPr lang="ar-SA" dirty="0" smtClean="0"/>
              <a:t> وفي حال تعدد المفاعيل </a:t>
            </a:r>
            <a:r>
              <a:rPr lang="ar-SA" dirty="0" err="1" smtClean="0"/>
              <a:t>ينوب</a:t>
            </a:r>
            <a:r>
              <a:rPr lang="ar-SA" dirty="0" smtClean="0"/>
              <a:t> المفعول الأول وقد </a:t>
            </a:r>
            <a:r>
              <a:rPr lang="ar-SA" dirty="0" err="1" smtClean="0"/>
              <a:t>ينوب</a:t>
            </a:r>
            <a:r>
              <a:rPr lang="ar-SA" dirty="0" smtClean="0"/>
              <a:t> المفعول الثاني.</a:t>
            </a:r>
          </a:p>
          <a:p>
            <a:pPr>
              <a:buNone/>
            </a:pPr>
            <a:r>
              <a:rPr lang="ar-SA" dirty="0" smtClean="0"/>
              <a:t>				</a:t>
            </a:r>
            <a:r>
              <a:rPr lang="ar-SA" i="1" dirty="0" smtClean="0"/>
              <a:t>وعد الله المؤمنين الجنة.</a:t>
            </a:r>
          </a:p>
          <a:p>
            <a:pPr>
              <a:buNone/>
            </a:pPr>
            <a:r>
              <a:rPr lang="ar-SA" i="1" dirty="0" smtClean="0"/>
              <a:t>				وعد المؤمنون الجنة.</a:t>
            </a:r>
          </a:p>
          <a:p>
            <a:pPr>
              <a:buNone/>
            </a:pPr>
            <a:r>
              <a:rPr lang="ar-SA" i="1" dirty="0" smtClean="0"/>
              <a:t>				وعدت الجنة للمؤمنين</a:t>
            </a:r>
            <a:r>
              <a:rPr lang="ar-SA" dirty="0" smtClean="0"/>
              <a: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b="1" dirty="0" smtClean="0"/>
              <a:t>المبني للمجهول</a:t>
            </a:r>
            <a:endParaRPr lang="ar-SA" b="1" dirty="0"/>
          </a:p>
        </p:txBody>
      </p:sp>
      <p:sp>
        <p:nvSpPr>
          <p:cNvPr id="3" name="عنصر نائب للمحتوى 2"/>
          <p:cNvSpPr>
            <a:spLocks noGrp="1"/>
          </p:cNvSpPr>
          <p:nvPr>
            <p:ph sz="quarter" idx="1"/>
          </p:nvPr>
        </p:nvSpPr>
        <p:spPr/>
        <p:txBody>
          <a:bodyPr/>
          <a:lstStyle/>
          <a:p>
            <a:pPr>
              <a:buNone/>
            </a:pPr>
            <a:r>
              <a:rPr lang="ar-SA" dirty="0" smtClean="0"/>
              <a:t>عندما يبنى الفعل للمجهول يحذف الفاعل وتغير الحركات على حروف الفعل، إذا كان الفعل في الماضي ضم أوله وكسر </a:t>
            </a:r>
            <a:r>
              <a:rPr lang="ar-SA" dirty="0" err="1" smtClean="0"/>
              <a:t>ماقبل</a:t>
            </a:r>
            <a:r>
              <a:rPr lang="ar-SA" dirty="0" smtClean="0"/>
              <a:t> آخره، أما المضارع فيضم أوله ويفتح </a:t>
            </a:r>
            <a:r>
              <a:rPr lang="ar-SA" dirty="0" err="1" smtClean="0"/>
              <a:t>ماقبل</a:t>
            </a:r>
            <a:r>
              <a:rPr lang="ar-SA" dirty="0" smtClean="0"/>
              <a:t> آخره</a:t>
            </a:r>
          </a:p>
        </p:txBody>
      </p:sp>
      <p:graphicFrame>
        <p:nvGraphicFramePr>
          <p:cNvPr id="4" name="جدول 3"/>
          <p:cNvGraphicFramePr>
            <a:graphicFrameLocks noGrp="1"/>
          </p:cNvGraphicFramePr>
          <p:nvPr/>
        </p:nvGraphicFramePr>
        <p:xfrm>
          <a:off x="1714480" y="3429000"/>
          <a:ext cx="5087957" cy="1962156"/>
        </p:xfrm>
        <a:graphic>
          <a:graphicData uri="http://schemas.openxmlformats.org/drawingml/2006/table">
            <a:tbl>
              <a:tblPr/>
              <a:tblGrid>
                <a:gridCol w="2476984"/>
                <a:gridCol w="2610973"/>
              </a:tblGrid>
              <a:tr h="524240">
                <a:tc>
                  <a:txBody>
                    <a:bodyPr/>
                    <a:lstStyle/>
                    <a:p>
                      <a:pPr algn="ctr" rtl="0">
                        <a:lnSpc>
                          <a:spcPct val="150000"/>
                        </a:lnSpc>
                        <a:spcAft>
                          <a:spcPts val="0"/>
                        </a:spcAft>
                      </a:pPr>
                      <a:r>
                        <a:rPr lang="ar-SA" sz="2000" dirty="0">
                          <a:latin typeface="Times New Roman"/>
                          <a:ea typeface="Times New Roman"/>
                        </a:rPr>
                        <a:t>المجهول </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r>
                        <a:rPr lang="ar-SA" sz="2000">
                          <a:latin typeface="Times New Roman"/>
                          <a:ea typeface="Times New Roman"/>
                        </a:rPr>
                        <a:t>المعلوم </a:t>
                      </a:r>
                      <a:endParaRPr lang="en-US" sz="20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8958">
                <a:tc>
                  <a:txBody>
                    <a:bodyPr/>
                    <a:lstStyle/>
                    <a:p>
                      <a:pPr algn="ctr" rtl="0">
                        <a:lnSpc>
                          <a:spcPct val="150000"/>
                        </a:lnSpc>
                        <a:spcAft>
                          <a:spcPts val="0"/>
                        </a:spcAft>
                      </a:pPr>
                      <a:r>
                        <a:rPr lang="ar-SA" sz="2000">
                          <a:latin typeface="Times New Roman"/>
                          <a:ea typeface="Times New Roman"/>
                        </a:rPr>
                        <a:t>كــُتــِـبَ</a:t>
                      </a:r>
                      <a:endParaRPr lang="en-US" sz="20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r>
                        <a:rPr lang="ar-SA" sz="2000">
                          <a:latin typeface="Times New Roman"/>
                          <a:ea typeface="Times New Roman"/>
                        </a:rPr>
                        <a:t>كـَتـَبَ</a:t>
                      </a:r>
                      <a:endParaRPr lang="en-US" sz="20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8958">
                <a:tc>
                  <a:txBody>
                    <a:bodyPr/>
                    <a:lstStyle/>
                    <a:p>
                      <a:pPr algn="ctr" rtl="0">
                        <a:lnSpc>
                          <a:spcPct val="150000"/>
                        </a:lnSpc>
                        <a:spcAft>
                          <a:spcPts val="0"/>
                        </a:spcAft>
                      </a:pPr>
                      <a:r>
                        <a:rPr lang="ar-SA" sz="2000" dirty="0">
                          <a:latin typeface="Times New Roman"/>
                          <a:ea typeface="Times New Roman"/>
                        </a:rPr>
                        <a:t>يـُـكـْـتـَـبُ</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r>
                        <a:rPr lang="ar-SA" sz="2000" dirty="0">
                          <a:latin typeface="Times New Roman"/>
                          <a:ea typeface="Times New Roman"/>
                        </a:rPr>
                        <a:t>يـَـكـْـتــُـبُ</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b="1" dirty="0" smtClean="0"/>
              <a:t>المبني للمجهول</a:t>
            </a:r>
            <a:endParaRPr lang="ar-SA" dirty="0"/>
          </a:p>
        </p:txBody>
      </p:sp>
      <p:sp>
        <p:nvSpPr>
          <p:cNvPr id="3" name="عنصر نائب للمحتوى 2"/>
          <p:cNvSpPr>
            <a:spLocks noGrp="1"/>
          </p:cNvSpPr>
          <p:nvPr>
            <p:ph sz="quarter" idx="1"/>
          </p:nvPr>
        </p:nvSpPr>
        <p:spPr/>
        <p:txBody>
          <a:bodyPr>
            <a:normAutofit/>
          </a:bodyPr>
          <a:lstStyle/>
          <a:p>
            <a:r>
              <a:rPr lang="ar-SA" sz="2700" dirty="0" smtClean="0"/>
              <a:t>إذا كان الماضي مبدوءا بهمزة وصل يضم أوله وثالثه:</a:t>
            </a:r>
          </a:p>
          <a:p>
            <a:pPr>
              <a:buNone/>
            </a:pPr>
            <a:r>
              <a:rPr lang="ar-SA" sz="2700" dirty="0" smtClean="0"/>
              <a:t>	اُبْتُدِئ </a:t>
            </a:r>
            <a:r>
              <a:rPr lang="ar-SA" sz="2700" dirty="0" err="1" smtClean="0"/>
              <a:t>َ</a:t>
            </a:r>
            <a:r>
              <a:rPr lang="ar-SA" sz="2700" dirty="0" smtClean="0"/>
              <a:t> في تعليم الكبار منذ سنوات.</a:t>
            </a:r>
          </a:p>
          <a:p>
            <a:pPr>
              <a:buNone/>
            </a:pPr>
            <a:endParaRPr lang="ar-SA" sz="2700" dirty="0" smtClean="0"/>
          </a:p>
          <a:p>
            <a:r>
              <a:rPr lang="ar-SA" sz="2700" dirty="0" smtClean="0"/>
              <a:t>إذا كان الماضي مبدوءا بتاء زائدة ضم أوله </a:t>
            </a:r>
            <a:r>
              <a:rPr lang="ar-SA" sz="2700" dirty="0" err="1" smtClean="0"/>
              <a:t>و</a:t>
            </a:r>
            <a:r>
              <a:rPr lang="ar-SA" sz="2700" dirty="0" smtClean="0"/>
              <a:t> ثانيه:</a:t>
            </a:r>
          </a:p>
          <a:p>
            <a:pPr>
              <a:buNone/>
            </a:pPr>
            <a:r>
              <a:rPr lang="ar-SA" sz="2700" dirty="0" smtClean="0"/>
              <a:t>	</a:t>
            </a:r>
            <a:r>
              <a:rPr lang="ar-SA" sz="2700" dirty="0" err="1" smtClean="0"/>
              <a:t>تـُنـُودِي</a:t>
            </a:r>
            <a:r>
              <a:rPr lang="ar-SA" sz="2700" dirty="0" smtClean="0"/>
              <a:t> َ للجهاد في سبيل الله.</a:t>
            </a:r>
          </a:p>
          <a:p>
            <a:pPr>
              <a:buNone/>
            </a:pPr>
            <a:endParaRPr lang="ar-SA" sz="2700" dirty="0" smtClean="0"/>
          </a:p>
          <a:p>
            <a:r>
              <a:rPr lang="ar-SA" sz="2700" dirty="0" smtClean="0"/>
              <a:t>إذا كان الماضي أجوف غير ثلاثي على وزن افتعل</a:t>
            </a:r>
          </a:p>
          <a:p>
            <a:pPr>
              <a:buNone/>
            </a:pPr>
            <a:r>
              <a:rPr lang="ar-SA" sz="2700" dirty="0" smtClean="0"/>
              <a:t>	اُقـْتـِيد </a:t>
            </a:r>
            <a:r>
              <a:rPr lang="ar-SA" sz="2700" dirty="0" err="1" smtClean="0"/>
              <a:t>َ</a:t>
            </a:r>
            <a:r>
              <a:rPr lang="ar-SA" sz="2700" dirty="0" smtClean="0"/>
              <a:t> المجرم إلى السجن.</a:t>
            </a:r>
          </a:p>
          <a:p>
            <a:pPr>
              <a:buNone/>
            </a:pPr>
            <a:endParaRPr lang="ar-SA" sz="2700" dirty="0" smtClean="0"/>
          </a:p>
          <a:p>
            <a:endParaRPr lang="ar-SA" sz="27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smtClean="0"/>
              <a:t>Voice </a:t>
            </a:r>
            <a:endParaRPr lang="ar-SA" b="1" dirty="0"/>
          </a:p>
        </p:txBody>
      </p:sp>
      <p:sp>
        <p:nvSpPr>
          <p:cNvPr id="3" name="عنصر نائب للمحتوى 2"/>
          <p:cNvSpPr>
            <a:spLocks noGrp="1"/>
          </p:cNvSpPr>
          <p:nvPr>
            <p:ph sz="quarter" idx="1"/>
          </p:nvPr>
        </p:nvSpPr>
        <p:spPr/>
        <p:txBody>
          <a:bodyPr>
            <a:normAutofit/>
          </a:bodyPr>
          <a:lstStyle/>
          <a:p>
            <a:pPr algn="ctr" rtl="0">
              <a:buNone/>
            </a:pPr>
            <a:endParaRPr lang="en-US" sz="3200" dirty="0" smtClean="0"/>
          </a:p>
          <a:p>
            <a:pPr algn="ctr" rtl="0">
              <a:buNone/>
            </a:pPr>
            <a:endParaRPr lang="en-US" sz="3200" dirty="0" smtClean="0"/>
          </a:p>
          <a:p>
            <a:pPr algn="l" rtl="0">
              <a:buNone/>
            </a:pPr>
            <a:r>
              <a:rPr lang="en-US" sz="3200" dirty="0" smtClean="0"/>
              <a:t>		   a. John fired Mary</a:t>
            </a:r>
          </a:p>
          <a:p>
            <a:pPr algn="ctr" rtl="0">
              <a:buNone/>
            </a:pPr>
            <a:r>
              <a:rPr lang="en-US" sz="3200" dirty="0" smtClean="0"/>
              <a:t>b. Mary was fired by John</a:t>
            </a:r>
          </a:p>
          <a:p>
            <a:pPr algn="ctr"/>
            <a:endParaRPr lang="ar-SA" sz="32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b="1" dirty="0" smtClean="0"/>
              <a:t>المبني للمجهول</a:t>
            </a:r>
            <a:endParaRPr lang="ar-SA" b="1" dirty="0"/>
          </a:p>
        </p:txBody>
      </p:sp>
      <p:sp>
        <p:nvSpPr>
          <p:cNvPr id="3" name="عنصر نائب للمحتوى 2"/>
          <p:cNvSpPr>
            <a:spLocks noGrp="1"/>
          </p:cNvSpPr>
          <p:nvPr>
            <p:ph sz="quarter" idx="1"/>
          </p:nvPr>
        </p:nvSpPr>
        <p:spPr/>
        <p:txBody>
          <a:bodyPr>
            <a:normAutofit/>
          </a:bodyPr>
          <a:lstStyle/>
          <a:p>
            <a:pPr>
              <a:buNone/>
            </a:pPr>
            <a:r>
              <a:rPr lang="ar-SA" dirty="0" smtClean="0"/>
              <a:t>الفعل الأجوف:</a:t>
            </a:r>
          </a:p>
          <a:p>
            <a:pPr>
              <a:buNone/>
            </a:pPr>
            <a:r>
              <a:rPr lang="ar-SA" dirty="0" smtClean="0"/>
              <a:t>يكسر أول الفعل في الزمن الماضي ويحول حرف العلة </a:t>
            </a:r>
            <a:r>
              <a:rPr lang="ar-SA" dirty="0" err="1" smtClean="0"/>
              <a:t>الى</a:t>
            </a:r>
            <a:r>
              <a:rPr lang="ar-SA" dirty="0" smtClean="0"/>
              <a:t> الياء.</a:t>
            </a:r>
          </a:p>
          <a:p>
            <a:pPr>
              <a:buNone/>
            </a:pPr>
            <a:r>
              <a:rPr lang="ar-SA" dirty="0" smtClean="0"/>
              <a:t>زَار – زِير       نَال – نِيل        بَاع - بِيع      هَاب – هِيب</a:t>
            </a:r>
          </a:p>
          <a:p>
            <a:pPr>
              <a:buNone/>
            </a:pPr>
            <a:endParaRPr lang="ar-SA" dirty="0"/>
          </a:p>
          <a:p>
            <a:pPr>
              <a:buNone/>
            </a:pPr>
            <a:r>
              <a:rPr lang="ar-SA" dirty="0" smtClean="0"/>
              <a:t>يضم أول الفعل في الزمن المضارع ويحول حرف العلة </a:t>
            </a:r>
            <a:r>
              <a:rPr lang="ar-SA" dirty="0" err="1" smtClean="0"/>
              <a:t>الى</a:t>
            </a:r>
            <a:r>
              <a:rPr lang="ar-SA" dirty="0" smtClean="0"/>
              <a:t> الألف.</a:t>
            </a:r>
          </a:p>
          <a:p>
            <a:pPr>
              <a:buNone/>
            </a:pPr>
            <a:r>
              <a:rPr lang="ar-SA" dirty="0" smtClean="0"/>
              <a:t>يزور – يُزار     ينال – يُنال     يبيع – يُباع     يهاب - يُهاب</a:t>
            </a:r>
            <a:endParaRPr lang="ar-SA"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0"/>
            <a:r>
              <a:rPr lang="ar-SA" b="1" dirty="0" smtClean="0"/>
              <a:t>المبني للمجهول</a:t>
            </a:r>
            <a:endParaRPr lang="ar-SA" b="1" dirty="0"/>
          </a:p>
        </p:txBody>
      </p:sp>
      <p:sp>
        <p:nvSpPr>
          <p:cNvPr id="3" name="عنصر نائب للمحتوى 2"/>
          <p:cNvSpPr>
            <a:spLocks noGrp="1"/>
          </p:cNvSpPr>
          <p:nvPr>
            <p:ph sz="quarter" idx="1"/>
          </p:nvPr>
        </p:nvSpPr>
        <p:spPr>
          <a:xfrm>
            <a:off x="1285852" y="1600201"/>
            <a:ext cx="6929486" cy="4400568"/>
          </a:xfrm>
        </p:spPr>
        <p:txBody>
          <a:bodyPr>
            <a:normAutofit/>
          </a:bodyPr>
          <a:lstStyle/>
          <a:p>
            <a:pPr>
              <a:buNone/>
            </a:pPr>
            <a:r>
              <a:rPr lang="ar-SA" dirty="0" smtClean="0"/>
              <a:t>الفعل الناقص:</a:t>
            </a:r>
          </a:p>
          <a:p>
            <a:pPr>
              <a:buNone/>
            </a:pPr>
            <a:r>
              <a:rPr lang="ar-SA" dirty="0" smtClean="0"/>
              <a:t>	يضم أول ماضيه ويكسر أوسطه ويحول حرف العلة إلى الياء،مثل:</a:t>
            </a:r>
          </a:p>
          <a:p>
            <a:pPr>
              <a:buNone/>
            </a:pPr>
            <a:r>
              <a:rPr lang="ar-SA" dirty="0" smtClean="0"/>
              <a:t>دعا – دُعِي        رَضِي – رُضِي       لقي – لـُقـِي </a:t>
            </a:r>
          </a:p>
          <a:p>
            <a:pPr>
              <a:buNone/>
            </a:pPr>
            <a:r>
              <a:rPr lang="ar-SA" dirty="0" smtClean="0"/>
              <a:t>  </a:t>
            </a:r>
          </a:p>
          <a:p>
            <a:pPr>
              <a:buNone/>
            </a:pPr>
            <a:r>
              <a:rPr lang="ar-SA" dirty="0" smtClean="0"/>
              <a:t>يضم أول مضارعه ويحول حرف العلة إلى الألف المقصورة، مثل:</a:t>
            </a:r>
          </a:p>
          <a:p>
            <a:pPr>
              <a:buNone/>
            </a:pPr>
            <a:r>
              <a:rPr lang="ar-SA" dirty="0" smtClean="0"/>
              <a:t>يدعو – يُدعى       يرضى – يُرضى       يلقى - يُلقى </a:t>
            </a:r>
          </a:p>
          <a:p>
            <a:pPr>
              <a:buNone/>
            </a:pPr>
            <a:endParaRPr lang="ar-SA"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b="1" dirty="0" smtClean="0"/>
              <a:t>المبني للمجهول</a:t>
            </a:r>
            <a:endParaRPr lang="ar-SA" b="1" dirty="0"/>
          </a:p>
        </p:txBody>
      </p:sp>
      <p:sp>
        <p:nvSpPr>
          <p:cNvPr id="3" name="عنصر نائب للمحتوى 2"/>
          <p:cNvSpPr>
            <a:spLocks noGrp="1"/>
          </p:cNvSpPr>
          <p:nvPr>
            <p:ph sz="quarter" idx="1"/>
          </p:nvPr>
        </p:nvSpPr>
        <p:spPr>
          <a:xfrm>
            <a:off x="1142976" y="1885953"/>
            <a:ext cx="7000924" cy="4043377"/>
          </a:xfrm>
        </p:spPr>
        <p:txBody>
          <a:bodyPr>
            <a:normAutofit/>
          </a:bodyPr>
          <a:lstStyle/>
          <a:p>
            <a:pPr>
              <a:buNone/>
            </a:pPr>
            <a:r>
              <a:rPr lang="ar-SA" dirty="0" smtClean="0"/>
              <a:t>	يرد الفعل مبنيا للمجهول في اللغة العربية بشكل أقل منه في اللغة الانجليزية، ولا يصح استخدامه في حال ذكر الفاعل ( خاصة </a:t>
            </a:r>
            <a:r>
              <a:rPr lang="ar-SA" dirty="0" err="1" smtClean="0"/>
              <a:t>اذا</a:t>
            </a:r>
            <a:r>
              <a:rPr lang="ar-SA" dirty="0" smtClean="0"/>
              <a:t> كان إنسانا)، فنقول: (ضرب زيد حسن) أو (زيد هو الذي ضرب حسن)، ولا نقول (ضُرِب حسن من قبل زيد).</a:t>
            </a:r>
          </a:p>
          <a:p>
            <a:pPr>
              <a:buNone/>
            </a:pPr>
            <a:endParaRPr lang="ar-SA" dirty="0" smtClean="0"/>
          </a:p>
          <a:p>
            <a:pPr>
              <a:buNone/>
            </a:pPr>
            <a:r>
              <a:rPr lang="ar-SA" dirty="0" smtClean="0"/>
              <a:t>	إلا أن الترجمة الحرفية الحديثة أجازت استخدام المبني للمجهول متبوعا </a:t>
            </a:r>
            <a:r>
              <a:rPr lang="ar-SA" dirty="0" err="1" smtClean="0"/>
              <a:t>ب</a:t>
            </a:r>
            <a:r>
              <a:rPr lang="ar-SA" dirty="0" smtClean="0"/>
              <a:t> ( من قبل) كمقابل لـ ( </a:t>
            </a:r>
            <a:r>
              <a:rPr lang="en-US" dirty="0" smtClean="0"/>
              <a:t>by</a:t>
            </a:r>
            <a:r>
              <a:rPr lang="ar-SA" dirty="0" smtClean="0"/>
              <a:t> ) في الانجليزية.</a:t>
            </a:r>
          </a:p>
          <a:p>
            <a:pPr>
              <a:buNone/>
            </a:pPr>
            <a:r>
              <a:rPr lang="ar-SA" dirty="0" smtClean="0"/>
              <a:t>وتسبق الأداة بحرف الباء، مثل: قـُـتـِـلَ بالسيف.</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b="1" dirty="0" smtClean="0"/>
              <a:t>المبني للمجهول</a:t>
            </a:r>
            <a:endParaRPr lang="ar-SA" b="1" dirty="0"/>
          </a:p>
        </p:txBody>
      </p:sp>
      <p:sp>
        <p:nvSpPr>
          <p:cNvPr id="3" name="عنصر نائب للمحتوى 2"/>
          <p:cNvSpPr>
            <a:spLocks noGrp="1"/>
          </p:cNvSpPr>
          <p:nvPr>
            <p:ph sz="quarter" idx="1"/>
          </p:nvPr>
        </p:nvSpPr>
        <p:spPr/>
        <p:txBody>
          <a:bodyPr/>
          <a:lstStyle/>
          <a:p>
            <a:pPr>
              <a:buNone/>
            </a:pPr>
            <a:r>
              <a:rPr lang="ar-SA" dirty="0" smtClean="0"/>
              <a:t>هناك أفعال مبنية للمجهول وليس لها مقابل مبني للمعلوم.</a:t>
            </a:r>
          </a:p>
          <a:p>
            <a:r>
              <a:rPr lang="ar-SA" dirty="0"/>
              <a:t>جـُنَّ </a:t>
            </a:r>
            <a:r>
              <a:rPr lang="ar-SA" dirty="0" smtClean="0"/>
              <a:t>الرجل.</a:t>
            </a:r>
            <a:endParaRPr lang="en-US" dirty="0"/>
          </a:p>
          <a:p>
            <a:r>
              <a:rPr lang="ar-SA" dirty="0" smtClean="0"/>
              <a:t>أُغـْمـِيَ عليه.</a:t>
            </a:r>
            <a:endParaRPr lang="en-US" dirty="0" smtClean="0"/>
          </a:p>
          <a:p>
            <a:r>
              <a:rPr lang="ar-SA" dirty="0" smtClean="0"/>
              <a:t>سـُقـِطَ من يده. ( بمعنى ندم)</a:t>
            </a:r>
            <a:endParaRPr lang="en-US" dirty="0" smtClean="0"/>
          </a:p>
          <a:p>
            <a:r>
              <a:rPr lang="ar-SA" dirty="0" smtClean="0"/>
              <a:t>غـُشـِيَ عليه.</a:t>
            </a:r>
            <a:endParaRPr lang="en-US" dirty="0"/>
          </a:p>
          <a:p>
            <a:r>
              <a:rPr lang="ar-SA" dirty="0"/>
              <a:t>أُولـِعَ </a:t>
            </a:r>
            <a:r>
              <a:rPr lang="ar-SA" dirty="0" smtClean="0"/>
              <a:t>بالفن.</a:t>
            </a:r>
          </a:p>
          <a:p>
            <a:r>
              <a:rPr lang="ar-SA" dirty="0" smtClean="0"/>
              <a:t>غم الهلال. (أي احتجب)</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0"/>
            <a:r>
              <a:rPr lang="ar-SA" b="1" dirty="0" smtClean="0"/>
              <a:t>اسم الفاعل</a:t>
            </a:r>
            <a:endParaRPr lang="ar-SA" b="1" dirty="0"/>
          </a:p>
        </p:txBody>
      </p:sp>
      <p:sp>
        <p:nvSpPr>
          <p:cNvPr id="3" name="عنصر نائب للمحتوى 2"/>
          <p:cNvSpPr>
            <a:spLocks noGrp="1"/>
          </p:cNvSpPr>
          <p:nvPr>
            <p:ph sz="quarter" idx="1"/>
          </p:nvPr>
        </p:nvSpPr>
        <p:spPr>
          <a:xfrm>
            <a:off x="457200" y="1500174"/>
            <a:ext cx="7467600" cy="5045216"/>
          </a:xfrm>
        </p:spPr>
        <p:txBody>
          <a:bodyPr/>
          <a:lstStyle/>
          <a:p>
            <a:r>
              <a:rPr lang="ar-SA" dirty="0" smtClean="0"/>
              <a:t>يعمل اسم الفاعل عمل فعله، وله أن يقترن </a:t>
            </a:r>
            <a:r>
              <a:rPr lang="ar-SA" dirty="0" err="1" smtClean="0"/>
              <a:t>بـ</a:t>
            </a:r>
            <a:r>
              <a:rPr lang="ar-SA" dirty="0" smtClean="0"/>
              <a:t> (</a:t>
            </a:r>
            <a:r>
              <a:rPr lang="ar-SA" dirty="0" err="1" smtClean="0"/>
              <a:t>ال</a:t>
            </a:r>
            <a:r>
              <a:rPr lang="ar-SA" dirty="0" smtClean="0"/>
              <a:t>) </a:t>
            </a:r>
            <a:r>
              <a:rPr lang="ar-SA" dirty="0" err="1" smtClean="0"/>
              <a:t>او</a:t>
            </a:r>
            <a:r>
              <a:rPr lang="ar-SA" dirty="0" smtClean="0"/>
              <a:t> لا يقترن </a:t>
            </a:r>
            <a:r>
              <a:rPr lang="ar-SA" dirty="0" err="1" smtClean="0"/>
              <a:t>بها</a:t>
            </a:r>
            <a:r>
              <a:rPr lang="ar-SA" dirty="0" smtClean="0"/>
              <a:t>.</a:t>
            </a:r>
          </a:p>
          <a:p>
            <a:pPr>
              <a:buNone/>
            </a:pPr>
            <a:r>
              <a:rPr lang="ar-SA" dirty="0" smtClean="0"/>
              <a:t>الرجل الشاكر ربه الصابر على بلائه مؤمن حقا.</a:t>
            </a:r>
          </a:p>
          <a:p>
            <a:pPr>
              <a:buNone/>
            </a:pPr>
            <a:r>
              <a:rPr lang="ar-SA" dirty="0" smtClean="0"/>
              <a:t>أراض أنت عن أخيك؟</a:t>
            </a:r>
          </a:p>
          <a:p>
            <a:pPr>
              <a:buNone/>
            </a:pPr>
            <a:r>
              <a:rPr lang="ar-SA" dirty="0" smtClean="0"/>
              <a:t>وكلبهم باسط ذراعيه بالوصيد.</a:t>
            </a:r>
          </a:p>
          <a:p>
            <a:pPr>
              <a:buNone/>
            </a:pPr>
            <a:r>
              <a:rPr lang="ar-SA" dirty="0" smtClean="0"/>
              <a:t>إني جاعل في الأرض خليفة.</a:t>
            </a:r>
          </a:p>
          <a:p>
            <a:pPr>
              <a:buNone/>
            </a:pPr>
            <a:r>
              <a:rPr lang="ar-SA" dirty="0" smtClean="0"/>
              <a:t>سعاد مطيعة أمها.</a:t>
            </a:r>
          </a:p>
          <a:p>
            <a:pPr>
              <a:buNone/>
            </a:pPr>
            <a:endParaRPr lang="ar-SA" sz="1000" dirty="0" smtClean="0"/>
          </a:p>
          <a:p>
            <a:r>
              <a:rPr lang="ar-SA" dirty="0" smtClean="0"/>
              <a:t>في حال عدم اقتران اسم الفاعل </a:t>
            </a:r>
            <a:r>
              <a:rPr lang="ar-SA" dirty="0" err="1" smtClean="0"/>
              <a:t>بـ</a:t>
            </a:r>
            <a:r>
              <a:rPr lang="ar-SA" dirty="0" smtClean="0"/>
              <a:t> (</a:t>
            </a:r>
            <a:r>
              <a:rPr lang="ar-SA" dirty="0" err="1" smtClean="0"/>
              <a:t>ال</a:t>
            </a:r>
            <a:r>
              <a:rPr lang="ar-SA" dirty="0" smtClean="0"/>
              <a:t>) فإنه لا يعمل عمل فعله إلا في حالتين:</a:t>
            </a:r>
          </a:p>
          <a:p>
            <a:pPr marL="457200" indent="-457200">
              <a:buFont typeface="+mj-lt"/>
              <a:buAutoNum type="arabicPeriod"/>
            </a:pPr>
            <a:r>
              <a:rPr lang="ar-SA" dirty="0" smtClean="0"/>
              <a:t>أن يكون بمعنى الحال أو الاستقبال لا المضي.</a:t>
            </a:r>
          </a:p>
          <a:p>
            <a:pPr marL="457200" indent="-457200">
              <a:buFont typeface="+mj-lt"/>
              <a:buAutoNum type="arabicPeriod"/>
            </a:pPr>
            <a:r>
              <a:rPr lang="ar-SA" dirty="0" smtClean="0"/>
              <a:t>أن يتقدم عليه نفي أو استفهام أو موصوف.</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0"/>
            <a:r>
              <a:rPr lang="ar-SA" b="1" dirty="0" smtClean="0"/>
              <a:t>اسم المفعول</a:t>
            </a:r>
            <a:endParaRPr lang="ar-SA" b="1" dirty="0"/>
          </a:p>
        </p:txBody>
      </p:sp>
      <p:sp>
        <p:nvSpPr>
          <p:cNvPr id="3" name="عنصر نائب للمحتوى 2"/>
          <p:cNvSpPr>
            <a:spLocks noGrp="1"/>
          </p:cNvSpPr>
          <p:nvPr>
            <p:ph sz="quarter" idx="1"/>
          </p:nvPr>
        </p:nvSpPr>
        <p:spPr/>
        <p:txBody>
          <a:bodyPr/>
          <a:lstStyle/>
          <a:p>
            <a:r>
              <a:rPr lang="ar-SA" dirty="0" smtClean="0"/>
              <a:t>يعمل اسم المفعول عمل فعله في حالتين:</a:t>
            </a:r>
          </a:p>
          <a:p>
            <a:pPr marL="457200" indent="-457200">
              <a:buFont typeface="+mj-lt"/>
              <a:buAutoNum type="arabicPeriod"/>
            </a:pPr>
            <a:r>
              <a:rPr lang="ar-SA" dirty="0" smtClean="0"/>
              <a:t>أن يكون بمعنى الحال أو الاستقبال لا المضي.</a:t>
            </a:r>
          </a:p>
          <a:p>
            <a:pPr marL="457200" indent="-457200">
              <a:buFont typeface="+mj-lt"/>
              <a:buAutoNum type="arabicPeriod"/>
            </a:pPr>
            <a:r>
              <a:rPr lang="ar-SA" dirty="0" smtClean="0"/>
              <a:t>أن يتقدم عليه نفي أو استفهام أو موصوف.</a:t>
            </a:r>
          </a:p>
          <a:p>
            <a:pPr marL="457200" indent="-457200"/>
            <a:endParaRPr lang="ar-SA" dirty="0" smtClean="0"/>
          </a:p>
          <a:p>
            <a:pPr marL="457200" indent="-457200">
              <a:buNone/>
            </a:pPr>
            <a:r>
              <a:rPr lang="ar-SA" dirty="0" smtClean="0"/>
              <a:t>الله هو المتوكل عليه.</a:t>
            </a:r>
          </a:p>
          <a:p>
            <a:pPr marL="457200" indent="-457200">
              <a:buNone/>
            </a:pPr>
            <a:r>
              <a:rPr lang="ar-SA" dirty="0" smtClean="0"/>
              <a:t>ما محترم الكذاب.</a:t>
            </a:r>
          </a:p>
          <a:p>
            <a:pPr marL="457200" indent="-457200">
              <a:buNone/>
            </a:pPr>
            <a:r>
              <a:rPr lang="ar-SA" dirty="0" smtClean="0"/>
              <a:t>أخوك مرضي عنه.</a:t>
            </a:r>
          </a:p>
          <a:p>
            <a:pPr marL="457200" indent="-457200">
              <a:buNone/>
            </a:pPr>
            <a:r>
              <a:rPr lang="ar-SA" dirty="0" smtClean="0"/>
              <a:t>الخطيب ملتف حوله.</a:t>
            </a:r>
          </a:p>
          <a:p>
            <a:endParaRPr lang="ar-SA"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lvl="0" rtl="0"/>
            <a:r>
              <a:rPr lang="en-US" b="1" dirty="0" smtClean="0"/>
              <a:t>Voice: English and Arabic</a:t>
            </a:r>
            <a:endParaRPr lang="ar-SA" dirty="0"/>
          </a:p>
        </p:txBody>
      </p:sp>
      <p:sp>
        <p:nvSpPr>
          <p:cNvPr id="3" name="عنصر نائب للمحتوى 2"/>
          <p:cNvSpPr>
            <a:spLocks noGrp="1"/>
          </p:cNvSpPr>
          <p:nvPr>
            <p:ph sz="quarter" idx="1"/>
          </p:nvPr>
        </p:nvSpPr>
        <p:spPr/>
        <p:txBody>
          <a:bodyPr>
            <a:normAutofit/>
          </a:bodyPr>
          <a:lstStyle/>
          <a:p>
            <a:pPr algn="l" rtl="0">
              <a:buNone/>
            </a:pPr>
            <a:r>
              <a:rPr lang="en-US" sz="3000" b="1" dirty="0" smtClean="0"/>
              <a:t> </a:t>
            </a:r>
            <a:r>
              <a:rPr lang="en-US" sz="3000" dirty="0" smtClean="0"/>
              <a:t>	 The Arabic passive voice is formed through case signs ( </a:t>
            </a:r>
            <a:r>
              <a:rPr lang="ar-SA" sz="3000" dirty="0" smtClean="0"/>
              <a:t>حركات </a:t>
            </a:r>
            <a:r>
              <a:rPr lang="ar-SA" sz="3000" dirty="0" err="1" smtClean="0"/>
              <a:t>الاعراب</a:t>
            </a:r>
            <a:r>
              <a:rPr lang="en-US" sz="3000" dirty="0" smtClean="0"/>
              <a:t> ), whereas the English passive voice is formed by the use of the different forms of the verb (to be) followed by the past participle.</a:t>
            </a:r>
          </a:p>
          <a:p>
            <a:pPr algn="l" rtl="0">
              <a:buNone/>
            </a:pPr>
            <a:endParaRPr lang="en-US" sz="3000"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Practice</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fontScale="70000" lnSpcReduction="20000"/>
          </a:bodyPr>
          <a:lstStyle/>
          <a:p>
            <a:pPr algn="l" rtl="0">
              <a:buNone/>
            </a:pPr>
            <a:r>
              <a:rPr lang="en-US" b="1" dirty="0" smtClean="0"/>
              <a:t>Q1: Rewrite the following sentences to form the passive voice</a:t>
            </a:r>
            <a:endParaRPr lang="en-US" dirty="0" smtClean="0"/>
          </a:p>
          <a:p>
            <a:pPr lvl="0" algn="l" rtl="0">
              <a:buNone/>
            </a:pPr>
            <a:r>
              <a:rPr lang="en-US" dirty="0" smtClean="0"/>
              <a:t>The boy writes poems. </a:t>
            </a:r>
          </a:p>
          <a:p>
            <a:pPr algn="l" rtl="0">
              <a:buNone/>
            </a:pPr>
            <a:r>
              <a:rPr lang="en-US" dirty="0" smtClean="0"/>
              <a:t>…………………………………………………………………………..</a:t>
            </a:r>
          </a:p>
          <a:p>
            <a:pPr lvl="0" algn="l" rtl="0">
              <a:buNone/>
            </a:pPr>
            <a:r>
              <a:rPr lang="en-US" dirty="0" smtClean="0"/>
              <a:t>The girl drove the blue car.</a:t>
            </a:r>
          </a:p>
          <a:p>
            <a:pPr algn="l" rtl="0">
              <a:buNone/>
            </a:pPr>
            <a:r>
              <a:rPr lang="en-US" dirty="0" smtClean="0"/>
              <a:t>…………………………………………………………………………..</a:t>
            </a:r>
          </a:p>
          <a:p>
            <a:pPr algn="l" rtl="0">
              <a:buNone/>
            </a:pPr>
            <a:r>
              <a:rPr lang="en-US" dirty="0" smtClean="0"/>
              <a:t> </a:t>
            </a:r>
          </a:p>
          <a:p>
            <a:pPr lvl="0" algn="l" rtl="0">
              <a:buNone/>
            </a:pPr>
            <a:r>
              <a:rPr lang="en-US" dirty="0" smtClean="0"/>
              <a:t>They have answered many questions.</a:t>
            </a:r>
          </a:p>
          <a:p>
            <a:pPr algn="l" rtl="0">
              <a:buNone/>
            </a:pPr>
            <a:r>
              <a:rPr lang="en-US" dirty="0" smtClean="0"/>
              <a:t>…………………………………………………………………………..</a:t>
            </a:r>
          </a:p>
          <a:p>
            <a:pPr algn="l" rtl="0">
              <a:buNone/>
            </a:pPr>
            <a:r>
              <a:rPr lang="en-US" dirty="0" smtClean="0"/>
              <a:t> </a:t>
            </a:r>
          </a:p>
          <a:p>
            <a:pPr lvl="0" algn="l" rtl="0">
              <a:buNone/>
            </a:pPr>
            <a:r>
              <a:rPr lang="en-US" dirty="0" smtClean="0"/>
              <a:t>They will open a new restaurant.</a:t>
            </a:r>
          </a:p>
          <a:p>
            <a:pPr algn="l" rtl="0">
              <a:buNone/>
            </a:pPr>
            <a:r>
              <a:rPr lang="en-US" dirty="0" smtClean="0"/>
              <a:t>…………………………………………………………………………..</a:t>
            </a:r>
          </a:p>
          <a:p>
            <a:pPr algn="l" rtl="0">
              <a:buNone/>
            </a:pPr>
            <a:r>
              <a:rPr lang="en-US" dirty="0" smtClean="0"/>
              <a:t> </a:t>
            </a:r>
          </a:p>
          <a:p>
            <a:pPr lvl="0" algn="l" rtl="0">
              <a:buNone/>
            </a:pPr>
            <a:r>
              <a:rPr lang="en-US" dirty="0" smtClean="0"/>
              <a:t>They offered him </a:t>
            </a:r>
            <a:r>
              <a:rPr lang="en-US" b="1" dirty="0" smtClean="0"/>
              <a:t>a job.</a:t>
            </a:r>
            <a:endParaRPr lang="en-US" dirty="0" smtClean="0"/>
          </a:p>
          <a:p>
            <a:pPr algn="l" rtl="0">
              <a:buNone/>
            </a:pPr>
            <a:r>
              <a:rPr lang="en-US" dirty="0" smtClean="0"/>
              <a:t>…………………………………………………………………………..</a:t>
            </a:r>
          </a:p>
          <a:p>
            <a:pPr algn="l" rtl="0">
              <a:buNone/>
            </a:pPr>
            <a:r>
              <a:rPr lang="en-US" dirty="0" smtClean="0"/>
              <a:t> </a:t>
            </a:r>
          </a:p>
          <a:p>
            <a:pPr lvl="0" algn="l" rtl="0">
              <a:buNone/>
            </a:pPr>
            <a:r>
              <a:rPr lang="en-US" dirty="0" smtClean="0"/>
              <a:t>The man showed </a:t>
            </a:r>
            <a:r>
              <a:rPr lang="en-US" b="1" dirty="0" smtClean="0"/>
              <a:t>us</a:t>
            </a:r>
            <a:r>
              <a:rPr lang="en-US" dirty="0" smtClean="0"/>
              <a:t> the house.</a:t>
            </a:r>
          </a:p>
          <a:p>
            <a:pPr>
              <a:buNone/>
            </a:pPr>
            <a:r>
              <a:rPr lang="en-US" dirty="0" smtClean="0"/>
              <a:t>…………………………………………………………………………..</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04664"/>
            <a:ext cx="7467600" cy="6069288"/>
          </a:xfrm>
        </p:spPr>
        <p:txBody>
          <a:bodyPr>
            <a:normAutofit/>
          </a:bodyPr>
          <a:lstStyle/>
          <a:p>
            <a:pPr algn="l" rtl="0">
              <a:buNone/>
            </a:pPr>
            <a:r>
              <a:rPr lang="en-US" b="1" dirty="0" smtClean="0"/>
              <a:t>Q2: Indicate whether each of the following sentences is in the active voice, middle voice, or passive voice.</a:t>
            </a:r>
            <a:endParaRPr lang="en-US" dirty="0" smtClean="0"/>
          </a:p>
          <a:p>
            <a:pPr lvl="0" algn="l" rtl="0">
              <a:buNone/>
            </a:pPr>
            <a:r>
              <a:rPr lang="en-US" dirty="0" smtClean="0"/>
              <a:t>The sun evaporates water.           ……………………..</a:t>
            </a:r>
          </a:p>
          <a:p>
            <a:pPr lvl="0" algn="l" rtl="0">
              <a:buNone/>
            </a:pPr>
            <a:r>
              <a:rPr lang="en-US" dirty="0" smtClean="0"/>
              <a:t>Water is evaporated (by the sun).  …………………….</a:t>
            </a:r>
          </a:p>
          <a:p>
            <a:pPr lvl="0" algn="l" rtl="0">
              <a:buNone/>
            </a:pPr>
            <a:r>
              <a:rPr lang="en-US" dirty="0" smtClean="0"/>
              <a:t>Water evaporates.                        ……………………..</a:t>
            </a:r>
          </a:p>
          <a:p>
            <a:pPr lvl="0" algn="l" rtl="0">
              <a:buNone/>
            </a:pPr>
            <a:r>
              <a:rPr lang="en-US" dirty="0" smtClean="0"/>
              <a:t>Someone dropped a pen.           ……………………..</a:t>
            </a:r>
          </a:p>
          <a:p>
            <a:pPr lvl="0" algn="l" rtl="0">
              <a:buNone/>
            </a:pPr>
            <a:r>
              <a:rPr lang="en-US" dirty="0" smtClean="0"/>
              <a:t>A pen was dropped                     …………………….</a:t>
            </a:r>
          </a:p>
          <a:p>
            <a:pPr lvl="0" algn="l" rtl="0">
              <a:buNone/>
            </a:pPr>
            <a:r>
              <a:rPr lang="en-US" dirty="0" smtClean="0"/>
              <a:t>A pen dropped.                            ……………………..</a:t>
            </a:r>
          </a:p>
          <a:p>
            <a:pPr algn="r" rtl="0"/>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76672"/>
            <a:ext cx="8147248" cy="5997280"/>
          </a:xfrm>
        </p:spPr>
        <p:txBody>
          <a:bodyPr>
            <a:normAutofit fontScale="92500" lnSpcReduction="10000"/>
          </a:bodyPr>
          <a:lstStyle/>
          <a:p>
            <a:pPr>
              <a:buNone/>
            </a:pPr>
            <a:r>
              <a:rPr lang="ar-SA" b="1" u="sng" dirty="0" smtClean="0"/>
              <a:t>3) ابْن الأفعالَ الآتية للمجهول:</a:t>
            </a:r>
            <a:endParaRPr lang="en-US" dirty="0" smtClean="0"/>
          </a:p>
          <a:p>
            <a:pPr>
              <a:buNone/>
            </a:pPr>
            <a:r>
              <a:rPr lang="en-US" b="1" dirty="0" smtClean="0"/>
              <a:t> </a:t>
            </a:r>
            <a:endParaRPr lang="en-US" dirty="0" smtClean="0"/>
          </a:p>
          <a:p>
            <a:pPr>
              <a:buNone/>
            </a:pPr>
            <a:r>
              <a:rPr lang="ar-SA" b="1" dirty="0" smtClean="0"/>
              <a:t>المبْنِيّ للمعلوم</a:t>
            </a:r>
            <a:r>
              <a:rPr lang="en-US" b="1" dirty="0" smtClean="0"/>
              <a:t>	</a:t>
            </a:r>
            <a:r>
              <a:rPr lang="ar-SA" b="1" dirty="0" smtClean="0"/>
              <a:t>المبني للمجهول</a:t>
            </a:r>
            <a:r>
              <a:rPr lang="en-US" b="1" dirty="0" smtClean="0"/>
              <a:t>	</a:t>
            </a:r>
            <a:r>
              <a:rPr lang="ar-SA" b="1" dirty="0" smtClean="0"/>
              <a:t>     المبْنِيّ للمعلوم</a:t>
            </a:r>
            <a:r>
              <a:rPr lang="en-US" b="1" dirty="0" smtClean="0"/>
              <a:t>	</a:t>
            </a:r>
            <a:r>
              <a:rPr lang="ar-SA" b="1" dirty="0" smtClean="0"/>
              <a:t>         المبْنِيّ للمجهول</a:t>
            </a:r>
            <a:endParaRPr lang="en-US" dirty="0" smtClean="0"/>
          </a:p>
          <a:p>
            <a:pPr>
              <a:buNone/>
            </a:pPr>
            <a:r>
              <a:rPr lang="en-US" dirty="0" smtClean="0"/>
              <a:t> 	</a:t>
            </a:r>
            <a:r>
              <a:rPr lang="ar-SA" dirty="0" smtClean="0"/>
              <a:t>ضَرَب</a:t>
            </a:r>
            <a:r>
              <a:rPr lang="en-US" dirty="0" smtClean="0"/>
              <a:t>	...........................................	</a:t>
            </a:r>
            <a:r>
              <a:rPr lang="ar-SA" dirty="0" smtClean="0"/>
              <a:t>شَرِبَ</a:t>
            </a:r>
            <a:r>
              <a:rPr lang="en-US" dirty="0" smtClean="0"/>
              <a:t>	...........................................</a:t>
            </a:r>
          </a:p>
          <a:p>
            <a:pPr>
              <a:buNone/>
            </a:pPr>
            <a:r>
              <a:rPr lang="en-US" dirty="0" smtClean="0"/>
              <a:t> 	</a:t>
            </a:r>
            <a:r>
              <a:rPr lang="ar-SA" dirty="0" smtClean="0"/>
              <a:t>سَمِعَ</a:t>
            </a:r>
            <a:r>
              <a:rPr lang="en-US" dirty="0" smtClean="0"/>
              <a:t>	...........................................	</a:t>
            </a:r>
            <a:r>
              <a:rPr lang="ar-SA" dirty="0" smtClean="0"/>
              <a:t>غَسَلَ</a:t>
            </a:r>
            <a:r>
              <a:rPr lang="en-US" dirty="0" smtClean="0"/>
              <a:t>	...........................................</a:t>
            </a:r>
          </a:p>
          <a:p>
            <a:pPr>
              <a:buNone/>
            </a:pPr>
            <a:r>
              <a:rPr lang="en-US" dirty="0" smtClean="0"/>
              <a:t> 	</a:t>
            </a:r>
            <a:r>
              <a:rPr lang="ar-SA" dirty="0" smtClean="0"/>
              <a:t>ذَبَـحَ</a:t>
            </a:r>
            <a:r>
              <a:rPr lang="en-US" dirty="0" smtClean="0"/>
              <a:t>	...........................................	</a:t>
            </a:r>
            <a:r>
              <a:rPr lang="ar-SA" dirty="0" smtClean="0"/>
              <a:t>أَخَـذَ</a:t>
            </a:r>
            <a:r>
              <a:rPr lang="en-US" dirty="0" smtClean="0"/>
              <a:t>	...........................................</a:t>
            </a:r>
          </a:p>
          <a:p>
            <a:pPr>
              <a:buNone/>
            </a:pPr>
            <a:r>
              <a:rPr lang="en-US" dirty="0" smtClean="0"/>
              <a:t> 	</a:t>
            </a:r>
            <a:r>
              <a:rPr lang="ar-SA" dirty="0" smtClean="0"/>
              <a:t>بنـى</a:t>
            </a:r>
            <a:r>
              <a:rPr lang="en-US" dirty="0" smtClean="0"/>
              <a:t>	...........................................	</a:t>
            </a:r>
            <a:r>
              <a:rPr lang="ar-SA" dirty="0" smtClean="0"/>
              <a:t>سَـأَلَ</a:t>
            </a:r>
            <a:r>
              <a:rPr lang="en-US" dirty="0" smtClean="0"/>
              <a:t>	...........................................</a:t>
            </a:r>
          </a:p>
          <a:p>
            <a:pPr>
              <a:buNone/>
            </a:pPr>
            <a:r>
              <a:rPr lang="en-US" dirty="0" smtClean="0"/>
              <a:t> 	</a:t>
            </a:r>
            <a:r>
              <a:rPr lang="ar-SA" dirty="0" smtClean="0"/>
              <a:t>وَلَـدَ</a:t>
            </a:r>
            <a:r>
              <a:rPr lang="en-US" dirty="0" smtClean="0"/>
              <a:t>	...........................................	</a:t>
            </a:r>
            <a:r>
              <a:rPr lang="ar-SA" dirty="0" smtClean="0"/>
              <a:t>يَفْهَمُ</a:t>
            </a:r>
            <a:r>
              <a:rPr lang="en-US" dirty="0" smtClean="0"/>
              <a:t>	...........................................</a:t>
            </a:r>
          </a:p>
          <a:p>
            <a:pPr>
              <a:buNone/>
            </a:pPr>
            <a:r>
              <a:rPr lang="en-US" dirty="0" smtClean="0"/>
              <a:t> 	</a:t>
            </a:r>
            <a:r>
              <a:rPr lang="ar-SA" dirty="0" smtClean="0"/>
              <a:t>يَعْبُدُ</a:t>
            </a:r>
            <a:r>
              <a:rPr lang="en-US" dirty="0" smtClean="0"/>
              <a:t>	...........................................	</a:t>
            </a:r>
            <a:r>
              <a:rPr lang="ar-SA" dirty="0" smtClean="0"/>
              <a:t>يَخْلُقُ</a:t>
            </a:r>
            <a:r>
              <a:rPr lang="en-US" dirty="0" smtClean="0"/>
              <a:t>	...........................................	</a:t>
            </a:r>
          </a:p>
          <a:p>
            <a:pPr>
              <a:buNone/>
            </a:pPr>
            <a:r>
              <a:rPr lang="en-US" dirty="0" smtClean="0"/>
              <a:t> 	</a:t>
            </a:r>
            <a:r>
              <a:rPr lang="ar-SA" dirty="0" smtClean="0"/>
              <a:t>يَسْأل</a:t>
            </a:r>
            <a:r>
              <a:rPr lang="en-US" dirty="0" smtClean="0"/>
              <a:t>	...........................................	</a:t>
            </a:r>
            <a:r>
              <a:rPr lang="ar-SA" dirty="0" smtClean="0"/>
              <a:t>يَأْخذُ</a:t>
            </a:r>
            <a:r>
              <a:rPr lang="en-US" dirty="0" smtClean="0"/>
              <a:t>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rtl="0"/>
            <a:r>
              <a:rPr lang="en-US" b="1" dirty="0" smtClean="0">
                <a:cs typeface="+mn-cs"/>
              </a:rPr>
              <a:t>Active Voice</a:t>
            </a:r>
            <a:endParaRPr lang="ar-SA" dirty="0">
              <a:cs typeface="+mn-cs"/>
            </a:endParaRPr>
          </a:p>
        </p:txBody>
      </p:sp>
      <p:sp>
        <p:nvSpPr>
          <p:cNvPr id="3" name="عنصر نائب للمحتوى 2"/>
          <p:cNvSpPr>
            <a:spLocks noGrp="1"/>
          </p:cNvSpPr>
          <p:nvPr>
            <p:ph sz="quarter" idx="1"/>
          </p:nvPr>
        </p:nvSpPr>
        <p:spPr>
          <a:xfrm>
            <a:off x="457200" y="2314580"/>
            <a:ext cx="7758138" cy="3757626"/>
          </a:xfrm>
        </p:spPr>
        <p:txBody>
          <a:bodyPr>
            <a:normAutofit/>
          </a:bodyPr>
          <a:lstStyle/>
          <a:p>
            <a:pPr algn="l" rtl="0">
              <a:buNone/>
            </a:pPr>
            <a:r>
              <a:rPr lang="en-US" sz="2800" dirty="0" smtClean="0"/>
              <a:t>	Active </a:t>
            </a:r>
            <a:r>
              <a:rPr lang="en-US" sz="2800" dirty="0"/>
              <a:t>voice is preferable to passive in most nonscientific writing. Sentences in active voice are usually clearer and more direct than the long and complicated passive ones. In active voice, the subject of the sentence performs or causes the action expressed by the verb</a:t>
            </a:r>
            <a:r>
              <a:rPr lang="en-US" sz="2800" dirty="0" smtClean="0"/>
              <a:t>.</a:t>
            </a:r>
            <a:endParaRPr lang="en-US" sz="28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References:</a:t>
            </a:r>
            <a:endParaRPr lang="ar-SA" dirty="0"/>
          </a:p>
        </p:txBody>
      </p:sp>
      <p:sp>
        <p:nvSpPr>
          <p:cNvPr id="3" name="عنصر نائب للمحتوى 2"/>
          <p:cNvSpPr>
            <a:spLocks noGrp="1"/>
          </p:cNvSpPr>
          <p:nvPr>
            <p:ph sz="quarter" idx="1"/>
          </p:nvPr>
        </p:nvSpPr>
        <p:spPr>
          <a:xfrm>
            <a:off x="457200" y="1600200"/>
            <a:ext cx="7972452" cy="4873752"/>
          </a:xfrm>
        </p:spPr>
        <p:txBody>
          <a:bodyPr>
            <a:normAutofit fontScale="92500" lnSpcReduction="10000"/>
          </a:bodyPr>
          <a:lstStyle/>
          <a:p>
            <a:pPr algn="l" rtl="0"/>
            <a:r>
              <a:rPr lang="en-US" dirty="0" err="1">
                <a:cs typeface="+mj-cs"/>
              </a:rPr>
              <a:t>Aartz</a:t>
            </a:r>
            <a:r>
              <a:rPr lang="en-US" dirty="0">
                <a:cs typeface="+mj-cs"/>
              </a:rPr>
              <a:t>, F. &amp; </a:t>
            </a:r>
            <a:r>
              <a:rPr lang="en-US" dirty="0" err="1">
                <a:cs typeface="+mj-cs"/>
              </a:rPr>
              <a:t>Aartz</a:t>
            </a:r>
            <a:r>
              <a:rPr lang="en-US" dirty="0">
                <a:cs typeface="+mj-cs"/>
              </a:rPr>
              <a:t>, J. (1982). </a:t>
            </a:r>
            <a:r>
              <a:rPr lang="en-US" i="1" dirty="0">
                <a:cs typeface="+mj-cs"/>
              </a:rPr>
              <a:t>English syntactic structures</a:t>
            </a:r>
            <a:r>
              <a:rPr lang="en-US" dirty="0">
                <a:cs typeface="+mj-cs"/>
              </a:rPr>
              <a:t>. Oxford: </a:t>
            </a:r>
            <a:r>
              <a:rPr lang="en-US" dirty="0" err="1">
                <a:cs typeface="+mj-cs"/>
              </a:rPr>
              <a:t>Pergamon</a:t>
            </a:r>
            <a:r>
              <a:rPr lang="en-US" dirty="0">
                <a:cs typeface="+mj-cs"/>
              </a:rPr>
              <a:t> press</a:t>
            </a:r>
            <a:r>
              <a:rPr lang="en-US" dirty="0" smtClean="0">
                <a:cs typeface="+mj-cs"/>
              </a:rPr>
              <a:t>.</a:t>
            </a:r>
            <a:endParaRPr lang="en-US" dirty="0">
              <a:cs typeface="+mj-cs"/>
            </a:endParaRPr>
          </a:p>
          <a:p>
            <a:pPr algn="l" rtl="0"/>
            <a:r>
              <a:rPr lang="en-US" dirty="0">
                <a:cs typeface="+mj-cs"/>
              </a:rPr>
              <a:t>Al-</a:t>
            </a:r>
            <a:r>
              <a:rPr lang="en-US" dirty="0" err="1">
                <a:cs typeface="+mj-cs"/>
              </a:rPr>
              <a:t>Jarf</a:t>
            </a:r>
            <a:r>
              <a:rPr lang="en-US" dirty="0">
                <a:cs typeface="+mj-cs"/>
              </a:rPr>
              <a:t>, R. (1991). </a:t>
            </a:r>
            <a:r>
              <a:rPr lang="en-US" i="1" dirty="0">
                <a:cs typeface="+mj-cs"/>
              </a:rPr>
              <a:t>Contrastive Analysis for Translation Students.</a:t>
            </a:r>
            <a:r>
              <a:rPr lang="en-US" dirty="0">
                <a:cs typeface="+mj-cs"/>
              </a:rPr>
              <a:t> Riyadh: AL-</a:t>
            </a:r>
            <a:r>
              <a:rPr lang="en-US" dirty="0" err="1">
                <a:cs typeface="+mj-cs"/>
              </a:rPr>
              <a:t>Obeikkan</a:t>
            </a:r>
            <a:r>
              <a:rPr lang="en-US" dirty="0">
                <a:cs typeface="+mj-cs"/>
              </a:rPr>
              <a:t> Printing Press</a:t>
            </a:r>
            <a:r>
              <a:rPr lang="en-US" dirty="0" smtClean="0">
                <a:cs typeface="+mj-cs"/>
              </a:rPr>
              <a:t>.</a:t>
            </a:r>
            <a:r>
              <a:rPr lang="en-US" dirty="0">
                <a:cs typeface="+mj-cs"/>
              </a:rPr>
              <a:t> </a:t>
            </a:r>
          </a:p>
          <a:p>
            <a:pPr algn="l" rtl="0"/>
            <a:r>
              <a:rPr lang="en-US" dirty="0" err="1" smtClean="0">
                <a:cs typeface="+mj-cs"/>
              </a:rPr>
              <a:t>Greenbaum</a:t>
            </a:r>
            <a:r>
              <a:rPr lang="en-US" dirty="0">
                <a:cs typeface="+mj-cs"/>
              </a:rPr>
              <a:t>, S. &amp; Nelson, G. (2002). </a:t>
            </a:r>
            <a:r>
              <a:rPr lang="en-US" i="1" dirty="0">
                <a:cs typeface="+mj-cs"/>
              </a:rPr>
              <a:t>An introduction to English grammar.</a:t>
            </a:r>
            <a:r>
              <a:rPr lang="en-US" dirty="0">
                <a:cs typeface="+mj-cs"/>
              </a:rPr>
              <a:t> London: Longman</a:t>
            </a:r>
            <a:r>
              <a:rPr lang="en-US" dirty="0" smtClean="0">
                <a:cs typeface="+mj-cs"/>
              </a:rPr>
              <a:t>.</a:t>
            </a:r>
            <a:endParaRPr lang="en-US" dirty="0">
              <a:cs typeface="+mj-cs"/>
            </a:endParaRPr>
          </a:p>
          <a:p>
            <a:pPr algn="l" rtl="0"/>
            <a:r>
              <a:rPr lang="en-US" dirty="0" smtClean="0">
                <a:cs typeface="+mj-cs"/>
              </a:rPr>
              <a:t>Lamberts</a:t>
            </a:r>
            <a:r>
              <a:rPr lang="en-US" dirty="0">
                <a:cs typeface="+mj-cs"/>
              </a:rPr>
              <a:t>, J. J. (1972). </a:t>
            </a:r>
            <a:r>
              <a:rPr lang="en-US" i="1" dirty="0">
                <a:cs typeface="+mj-cs"/>
              </a:rPr>
              <a:t>A short introduction to English grammar</a:t>
            </a:r>
            <a:r>
              <a:rPr lang="en-US" dirty="0">
                <a:cs typeface="+mj-cs"/>
              </a:rPr>
              <a:t>. New York: Mc </a:t>
            </a:r>
            <a:r>
              <a:rPr lang="en-US" dirty="0" err="1">
                <a:cs typeface="+mj-cs"/>
              </a:rPr>
              <a:t>Graw</a:t>
            </a:r>
            <a:r>
              <a:rPr lang="en-US" dirty="0">
                <a:cs typeface="+mj-cs"/>
              </a:rPr>
              <a:t>-Hill.</a:t>
            </a:r>
          </a:p>
          <a:p>
            <a:pPr algn="l" rtl="0"/>
            <a:r>
              <a:rPr lang="en-US" dirty="0" err="1" smtClean="0">
                <a:cs typeface="+mj-cs"/>
              </a:rPr>
              <a:t>Svartvik</a:t>
            </a:r>
            <a:r>
              <a:rPr lang="en-US" dirty="0" smtClean="0">
                <a:cs typeface="+mj-cs"/>
              </a:rPr>
              <a:t>, J.(1966). </a:t>
            </a:r>
            <a:r>
              <a:rPr lang="en-US" i="1" dirty="0" smtClean="0">
                <a:cs typeface="+mj-cs"/>
              </a:rPr>
              <a:t>On voice in the English verb</a:t>
            </a:r>
            <a:r>
              <a:rPr lang="en-US" dirty="0" smtClean="0">
                <a:cs typeface="+mj-cs"/>
              </a:rPr>
              <a:t>. Paris: Mouton</a:t>
            </a:r>
          </a:p>
          <a:p>
            <a:pPr algn="l" rtl="0"/>
            <a:r>
              <a:rPr lang="en-US" dirty="0" err="1" smtClean="0">
                <a:cs typeface="+mj-cs"/>
              </a:rPr>
              <a:t>Wardhaugh</a:t>
            </a:r>
            <a:r>
              <a:rPr lang="en-US" dirty="0">
                <a:cs typeface="+mj-cs"/>
              </a:rPr>
              <a:t>, R. (2001). </a:t>
            </a:r>
            <a:r>
              <a:rPr lang="en-US" i="1" dirty="0">
                <a:cs typeface="+mj-cs"/>
              </a:rPr>
              <a:t>Understanding English grammar: a linguistic approach. </a:t>
            </a:r>
            <a:r>
              <a:rPr lang="en-US" dirty="0">
                <a:cs typeface="+mj-cs"/>
              </a:rPr>
              <a:t>New York: Blackwell</a:t>
            </a:r>
            <a:r>
              <a:rPr lang="en-US" dirty="0" smtClean="0">
                <a:cs typeface="+mj-cs"/>
              </a:rPr>
              <a:t>.</a:t>
            </a:r>
          </a:p>
          <a:p>
            <a:r>
              <a:rPr lang="ar-SA" dirty="0" smtClean="0">
                <a:cs typeface="+mj-cs"/>
              </a:rPr>
              <a:t>عبد اللطيف، محمد. (2012). ” النحو الأساسي“. دار الفكر العربي: القاهرة، مصر. </a:t>
            </a:r>
            <a:endParaRPr lang="en-US" dirty="0" smtClean="0">
              <a:cs typeface="+mj-cs"/>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32656"/>
            <a:ext cx="8291264" cy="6408712"/>
          </a:xfrm>
        </p:spPr>
        <p:txBody>
          <a:bodyPr>
            <a:normAutofit fontScale="40000" lnSpcReduction="20000"/>
          </a:bodyPr>
          <a:lstStyle/>
          <a:p>
            <a:pPr>
              <a:buNone/>
            </a:pPr>
            <a:r>
              <a:rPr lang="ar-SA" sz="2900" b="1" u="sng" dirty="0" smtClean="0"/>
              <a:t>) ابنِ الأفعال في الجمل التالية للمجهول:</a:t>
            </a:r>
            <a:endParaRPr lang="en-US" sz="2900" dirty="0" smtClean="0"/>
          </a:p>
          <a:p>
            <a:pPr>
              <a:buNone/>
            </a:pPr>
            <a:r>
              <a:rPr lang="ar-SA" sz="2900" dirty="0" smtClean="0"/>
              <a:t>(1) يَشْرَحُ المدرسُ الدرسَ مَرّتينِ</a:t>
            </a:r>
            <a:r>
              <a:rPr lang="en-US" sz="2900" dirty="0" smtClean="0"/>
              <a:t>.</a:t>
            </a:r>
          </a:p>
          <a:p>
            <a:pPr>
              <a:buNone/>
            </a:pPr>
            <a:r>
              <a:rPr lang="en-US" sz="2900" dirty="0" smtClean="0"/>
              <a:t> </a:t>
            </a:r>
          </a:p>
          <a:p>
            <a:pPr>
              <a:buNone/>
            </a:pPr>
            <a:r>
              <a:rPr lang="en-US" sz="2900" dirty="0" smtClean="0"/>
              <a:t>(2)  </a:t>
            </a:r>
            <a:r>
              <a:rPr lang="ar-SA" sz="2900" dirty="0" smtClean="0"/>
              <a:t>ما صَلَبَ اليَهودُ المسيحَ</a:t>
            </a:r>
            <a:r>
              <a:rPr lang="en-US" sz="2900" dirty="0" smtClean="0"/>
              <a:t>.</a:t>
            </a:r>
          </a:p>
          <a:p>
            <a:pPr>
              <a:buNone/>
            </a:pPr>
            <a:r>
              <a:rPr lang="en-US" sz="2900" dirty="0" smtClean="0"/>
              <a:t> </a:t>
            </a:r>
          </a:p>
          <a:p>
            <a:pPr>
              <a:buNone/>
            </a:pPr>
            <a:r>
              <a:rPr lang="en-US" sz="2900" dirty="0" smtClean="0"/>
              <a:t>(3)  </a:t>
            </a:r>
            <a:r>
              <a:rPr lang="ar-SA" sz="2900" dirty="0" smtClean="0"/>
              <a:t>يَقْرَأُ الطالبُ الدرسَ بصوتٍ عالٍ</a:t>
            </a:r>
            <a:r>
              <a:rPr lang="en-US" sz="2900" dirty="0" smtClean="0"/>
              <a:t>.</a:t>
            </a:r>
          </a:p>
          <a:p>
            <a:pPr>
              <a:buNone/>
            </a:pPr>
            <a:r>
              <a:rPr lang="en-US" sz="2900" dirty="0" smtClean="0"/>
              <a:t> </a:t>
            </a:r>
          </a:p>
          <a:p>
            <a:pPr>
              <a:buNone/>
            </a:pPr>
            <a:r>
              <a:rPr lang="en-US" sz="2900" dirty="0" smtClean="0"/>
              <a:t> (4)  </a:t>
            </a:r>
            <a:r>
              <a:rPr lang="ar-SA" sz="2900" dirty="0" smtClean="0"/>
              <a:t>يَعْبُدُ النَّاسُ الأوثانَ في كثير من البلاد</a:t>
            </a:r>
            <a:r>
              <a:rPr lang="en-US" sz="2900" dirty="0" smtClean="0"/>
              <a:t>.</a:t>
            </a:r>
          </a:p>
          <a:p>
            <a:pPr>
              <a:buNone/>
            </a:pPr>
            <a:r>
              <a:rPr lang="en-US" sz="2900" dirty="0" smtClean="0"/>
              <a:t> </a:t>
            </a:r>
          </a:p>
          <a:p>
            <a:pPr>
              <a:buNone/>
            </a:pPr>
            <a:r>
              <a:rPr lang="en-US" sz="2900" dirty="0" smtClean="0"/>
              <a:t> (5)  </a:t>
            </a:r>
            <a:r>
              <a:rPr lang="ar-SA" sz="2900" dirty="0" smtClean="0"/>
              <a:t>مَنعَ المديرُ الطلابَ المتأخرين من الدخول</a:t>
            </a:r>
            <a:r>
              <a:rPr lang="en-US" sz="2900" dirty="0" smtClean="0"/>
              <a:t>.</a:t>
            </a:r>
          </a:p>
          <a:p>
            <a:pPr>
              <a:buNone/>
            </a:pPr>
            <a:r>
              <a:rPr lang="en-US" sz="2900" dirty="0" smtClean="0"/>
              <a:t> </a:t>
            </a:r>
          </a:p>
          <a:p>
            <a:pPr>
              <a:buNone/>
            </a:pPr>
            <a:r>
              <a:rPr lang="en-US" sz="2900" dirty="0" smtClean="0"/>
              <a:t> (6)  </a:t>
            </a:r>
            <a:r>
              <a:rPr lang="ar-SA" sz="2900" dirty="0" smtClean="0"/>
              <a:t>لم يَخْلُق اللّه مِثلهم في البلاد</a:t>
            </a:r>
            <a:r>
              <a:rPr lang="en-US" sz="2900" dirty="0" smtClean="0"/>
              <a:t>.</a:t>
            </a:r>
          </a:p>
          <a:p>
            <a:pPr>
              <a:buNone/>
            </a:pPr>
            <a:r>
              <a:rPr lang="en-US" sz="2900" dirty="0" smtClean="0"/>
              <a:t> </a:t>
            </a:r>
          </a:p>
          <a:p>
            <a:pPr>
              <a:buNone/>
            </a:pPr>
            <a:r>
              <a:rPr lang="en-US" sz="2900" dirty="0" smtClean="0"/>
              <a:t>(7)  </a:t>
            </a:r>
            <a:r>
              <a:rPr lang="ar-SA" sz="2900" dirty="0" smtClean="0"/>
              <a:t>تَبْنِي الحكومة مسجدا جميلا في حيِّنا</a:t>
            </a:r>
            <a:r>
              <a:rPr lang="en-US" sz="2900" dirty="0" smtClean="0"/>
              <a:t>.</a:t>
            </a:r>
          </a:p>
          <a:p>
            <a:pPr>
              <a:buNone/>
            </a:pPr>
            <a:r>
              <a:rPr lang="en-US" sz="2900" b="1" u="sng" dirty="0" smtClean="0"/>
              <a:t>5</a:t>
            </a:r>
            <a:r>
              <a:rPr lang="ar-SA" sz="2900" b="1" u="sng" dirty="0" smtClean="0"/>
              <a:t>) عين اسم الفاعل فيما يأتى</a:t>
            </a:r>
            <a:r>
              <a:rPr lang="en-US" sz="2900" b="1" u="sng" dirty="0" smtClean="0"/>
              <a:t>:</a:t>
            </a:r>
            <a:endParaRPr lang="en-US" sz="2900" dirty="0" smtClean="0"/>
          </a:p>
          <a:p>
            <a:pPr>
              <a:buNone/>
            </a:pPr>
            <a:r>
              <a:rPr lang="ar-SA" sz="2900" dirty="0" smtClean="0"/>
              <a:t>1- الساعى الى الخير ينال الخير</a:t>
            </a:r>
            <a:r>
              <a:rPr lang="en-US" sz="2900" dirty="0" smtClean="0"/>
              <a:t>:.............</a:t>
            </a:r>
          </a:p>
          <a:p>
            <a:pPr>
              <a:buNone/>
            </a:pPr>
            <a:r>
              <a:rPr lang="ar-SA" sz="2900" dirty="0" smtClean="0"/>
              <a:t>2- المصباح مضئ وسط الحجرة</a:t>
            </a:r>
            <a:r>
              <a:rPr lang="en-US" sz="2900" dirty="0" smtClean="0"/>
              <a:t>:.............</a:t>
            </a:r>
          </a:p>
          <a:p>
            <a:pPr>
              <a:buNone/>
            </a:pPr>
            <a:r>
              <a:rPr lang="ar-SA" sz="2900" dirty="0" smtClean="0"/>
              <a:t>3- نحن سامعو كلام الأستاذ</a:t>
            </a:r>
            <a:r>
              <a:rPr lang="en-US" sz="2900" dirty="0" smtClean="0"/>
              <a:t>:.............</a:t>
            </a:r>
          </a:p>
          <a:p>
            <a:pPr>
              <a:buNone/>
            </a:pPr>
            <a:r>
              <a:rPr lang="ar-SA" sz="2900" dirty="0" smtClean="0"/>
              <a:t>4- الأمة العربية منطلقة الى الوحدة</a:t>
            </a:r>
            <a:r>
              <a:rPr lang="en-US" sz="2900" dirty="0" smtClean="0"/>
              <a:t>:.....................</a:t>
            </a:r>
          </a:p>
          <a:p>
            <a:pPr>
              <a:buNone/>
            </a:pPr>
            <a:r>
              <a:rPr lang="ar-SA" sz="2900" b="1" u="sng" dirty="0" smtClean="0"/>
              <a:t> 6) ماهو اسم الفاعل لكل من الأفعال التالية:</a:t>
            </a:r>
            <a:endParaRPr lang="en-US" sz="2900" dirty="0" smtClean="0"/>
          </a:p>
          <a:p>
            <a:pPr>
              <a:buNone/>
            </a:pPr>
            <a:r>
              <a:rPr lang="ar-SA" sz="2900" b="1" dirty="0" smtClean="0"/>
              <a:t>صام:	</a:t>
            </a:r>
            <a:endParaRPr lang="en-US" sz="2900" dirty="0" smtClean="0"/>
          </a:p>
          <a:p>
            <a:pPr>
              <a:buNone/>
            </a:pPr>
            <a:r>
              <a:rPr lang="ar-SA" sz="2900" b="1" dirty="0" smtClean="0"/>
              <a:t>استمع:</a:t>
            </a:r>
            <a:endParaRPr lang="en-US" sz="2900" dirty="0" smtClean="0"/>
          </a:p>
          <a:p>
            <a:pPr>
              <a:buNone/>
            </a:pPr>
            <a:r>
              <a:rPr lang="ar-SA" sz="2900" b="1" dirty="0" smtClean="0"/>
              <a:t>سمع:                                  </a:t>
            </a:r>
            <a:endParaRPr lang="en-US" sz="2900" dirty="0" smtClean="0"/>
          </a:p>
          <a:p>
            <a:pPr>
              <a:buNone/>
            </a:pPr>
            <a:r>
              <a:rPr lang="ar-SA" sz="2900" b="1" dirty="0" smtClean="0"/>
              <a:t> انقضى:</a:t>
            </a:r>
            <a:endParaRPr lang="en-US" sz="2900" dirty="0" smtClean="0"/>
          </a:p>
          <a:p>
            <a:pPr>
              <a:buNone/>
            </a:pPr>
            <a:r>
              <a:rPr lang="ar-SA" sz="2900" b="1" dirty="0" smtClean="0"/>
              <a:t>دعى:                                 </a:t>
            </a:r>
            <a:endParaRPr lang="en-US" sz="2900" dirty="0" smtClean="0"/>
          </a:p>
          <a:p>
            <a:pPr>
              <a:buNone/>
            </a:pPr>
            <a:r>
              <a:rPr lang="ar-SA" sz="2900" b="1" dirty="0" smtClean="0"/>
              <a:t>  أكل:</a:t>
            </a:r>
            <a:endParaRPr lang="en-US" sz="2900"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t>Passive </a:t>
            </a:r>
            <a:r>
              <a:rPr lang="en-US" b="1" dirty="0" smtClean="0"/>
              <a:t>Voice</a:t>
            </a:r>
            <a:endParaRPr lang="ar-SA" dirty="0"/>
          </a:p>
        </p:txBody>
      </p:sp>
      <p:sp>
        <p:nvSpPr>
          <p:cNvPr id="3" name="عنصر نائب للمحتوى 2"/>
          <p:cNvSpPr>
            <a:spLocks noGrp="1"/>
          </p:cNvSpPr>
          <p:nvPr>
            <p:ph sz="quarter" idx="1"/>
          </p:nvPr>
        </p:nvSpPr>
        <p:spPr>
          <a:xfrm>
            <a:off x="457200" y="2285992"/>
            <a:ext cx="7901014" cy="3543312"/>
          </a:xfrm>
        </p:spPr>
        <p:txBody>
          <a:bodyPr>
            <a:normAutofit/>
          </a:bodyPr>
          <a:lstStyle/>
          <a:p>
            <a:pPr algn="l" rtl="0">
              <a:buNone/>
            </a:pPr>
            <a:r>
              <a:rPr lang="en-US" sz="2800" dirty="0" smtClean="0"/>
              <a:t>	The </a:t>
            </a:r>
            <a:r>
              <a:rPr lang="en-US" sz="2800" dirty="0"/>
              <a:t>subject </a:t>
            </a:r>
            <a:r>
              <a:rPr lang="en-US" sz="2800" dirty="0" smtClean="0"/>
              <a:t>in the passive voice does </a:t>
            </a:r>
            <a:r>
              <a:rPr lang="en-US" sz="2800" dirty="0"/>
              <a:t>not refer to the person or thing </a:t>
            </a:r>
            <a:r>
              <a:rPr lang="en-US" sz="2800" dirty="0" smtClean="0"/>
              <a:t>responsible </a:t>
            </a:r>
            <a:r>
              <a:rPr lang="en-US" sz="2800" dirty="0"/>
              <a:t>for the action. The difference between the passive and active voice lies in the form of the </a:t>
            </a:r>
            <a:r>
              <a:rPr lang="en-US" sz="2800" dirty="0" smtClean="0"/>
              <a:t>verb and </a:t>
            </a:r>
            <a:r>
              <a:rPr lang="en-US" sz="2800" dirty="0"/>
              <a:t>the positions </a:t>
            </a:r>
            <a:r>
              <a:rPr lang="en-US" sz="2800" dirty="0" smtClean="0"/>
              <a:t>of the subject and the object.</a:t>
            </a:r>
          </a:p>
          <a:p>
            <a:pPr algn="l" rtl="0">
              <a:buNone/>
            </a:pPr>
            <a:endParaRPr lang="ar-SA"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smtClean="0"/>
              <a:t>Voice</a:t>
            </a:r>
            <a:endParaRPr lang="ar-SA" b="1" dirty="0"/>
          </a:p>
        </p:txBody>
      </p:sp>
      <p:sp>
        <p:nvSpPr>
          <p:cNvPr id="3" name="عنصر نائب للمحتوى 2"/>
          <p:cNvSpPr>
            <a:spLocks noGrp="1"/>
          </p:cNvSpPr>
          <p:nvPr>
            <p:ph sz="quarter" idx="1"/>
          </p:nvPr>
        </p:nvSpPr>
        <p:spPr>
          <a:xfrm>
            <a:off x="457200" y="1428736"/>
            <a:ext cx="8229600" cy="4697427"/>
          </a:xfrm>
        </p:spPr>
        <p:txBody>
          <a:bodyPr>
            <a:normAutofit/>
          </a:bodyPr>
          <a:lstStyle/>
          <a:p>
            <a:pPr algn="l" rtl="0">
              <a:buNone/>
            </a:pPr>
            <a:r>
              <a:rPr lang="en-US" dirty="0" smtClean="0"/>
              <a:t>a. John fired Mary</a:t>
            </a:r>
          </a:p>
          <a:p>
            <a:pPr algn="l" rtl="0">
              <a:buNone/>
            </a:pPr>
            <a:r>
              <a:rPr lang="en-US" dirty="0" smtClean="0"/>
              <a:t>b. Mary was fired by John</a:t>
            </a:r>
          </a:p>
          <a:p>
            <a:pPr algn="l" rtl="0">
              <a:buNone/>
            </a:pPr>
            <a:r>
              <a:rPr lang="en-US" dirty="0" smtClean="0"/>
              <a:t>	</a:t>
            </a:r>
          </a:p>
          <a:p>
            <a:pPr algn="l" rtl="0">
              <a:buNone/>
            </a:pPr>
            <a:r>
              <a:rPr lang="en-US" dirty="0" smtClean="0"/>
              <a:t>	Both </a:t>
            </a:r>
            <a:r>
              <a:rPr lang="en-US" dirty="0"/>
              <a:t>sentences have the same meaning with a slight </a:t>
            </a:r>
            <a:r>
              <a:rPr lang="en-US" dirty="0" smtClean="0"/>
              <a:t>difference. </a:t>
            </a:r>
            <a:r>
              <a:rPr lang="en-US" dirty="0"/>
              <a:t>The subject of the sentence is the center of interest. </a:t>
            </a:r>
            <a:r>
              <a:rPr lang="en-US" dirty="0" smtClean="0"/>
              <a:t>So, if </a:t>
            </a:r>
            <a:r>
              <a:rPr lang="en-US" dirty="0"/>
              <a:t>we want to make a noun the center of </a:t>
            </a:r>
            <a:r>
              <a:rPr lang="en-US" dirty="0" smtClean="0"/>
              <a:t>interest, we </a:t>
            </a:r>
            <a:r>
              <a:rPr lang="en-US" dirty="0"/>
              <a:t>put it in the subject position. </a:t>
            </a:r>
            <a:r>
              <a:rPr lang="en-US" dirty="0" smtClean="0"/>
              <a:t>In (a) our interest is fixed more on John, whereas in (b) our interest is Mary.</a:t>
            </a:r>
          </a:p>
          <a:p>
            <a:pPr algn="l" rtl="0">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smtClean="0"/>
              <a:t>Voice</a:t>
            </a:r>
            <a:endParaRPr lang="ar-SA" b="1" dirty="0"/>
          </a:p>
        </p:txBody>
      </p:sp>
      <p:sp>
        <p:nvSpPr>
          <p:cNvPr id="3" name="عنصر نائب للمحتوى 2"/>
          <p:cNvSpPr>
            <a:spLocks noGrp="1"/>
          </p:cNvSpPr>
          <p:nvPr>
            <p:ph sz="quarter" idx="1"/>
          </p:nvPr>
        </p:nvSpPr>
        <p:spPr>
          <a:xfrm>
            <a:off x="457200" y="1600200"/>
            <a:ext cx="7758138" cy="4873752"/>
          </a:xfrm>
        </p:spPr>
        <p:txBody>
          <a:bodyPr>
            <a:normAutofit/>
          </a:bodyPr>
          <a:lstStyle/>
          <a:p>
            <a:pPr algn="l" rtl="0">
              <a:buNone/>
            </a:pPr>
            <a:r>
              <a:rPr lang="en-US" dirty="0" smtClean="0"/>
              <a:t>a. The tiger killed the hunter.</a:t>
            </a:r>
          </a:p>
          <a:p>
            <a:pPr algn="l" rtl="0">
              <a:buNone/>
            </a:pPr>
            <a:r>
              <a:rPr lang="en-US" dirty="0" smtClean="0"/>
              <a:t>b. The hunter was killed by the tiger.</a:t>
            </a:r>
          </a:p>
          <a:p>
            <a:pPr algn="l" rtl="0">
              <a:buNone/>
            </a:pPr>
            <a:r>
              <a:rPr lang="en-US" dirty="0" smtClean="0"/>
              <a:t>	In </a:t>
            </a:r>
            <a:r>
              <a:rPr lang="en-US" dirty="0"/>
              <a:t>the active voice, the subject of the verb </a:t>
            </a:r>
            <a:r>
              <a:rPr lang="en-US" b="1" dirty="0"/>
              <a:t>carries</a:t>
            </a:r>
            <a:r>
              <a:rPr lang="en-US" dirty="0"/>
              <a:t> out some action e.g. </a:t>
            </a:r>
            <a:r>
              <a:rPr lang="en-US" i="1" dirty="0"/>
              <a:t>He hit the ball.</a:t>
            </a:r>
            <a:r>
              <a:rPr lang="en-US" dirty="0"/>
              <a:t> In the passive voice, the subject of the verb is the </a:t>
            </a:r>
            <a:r>
              <a:rPr lang="en-US" b="1" dirty="0"/>
              <a:t>receiver</a:t>
            </a:r>
            <a:r>
              <a:rPr lang="en-US" dirty="0"/>
              <a:t> of the action or state indicated by the verb, and the doer of the action becomes the object of </a:t>
            </a:r>
            <a:r>
              <a:rPr lang="en-US" dirty="0" smtClean="0"/>
              <a:t>the </a:t>
            </a:r>
            <a:r>
              <a:rPr lang="en-US" b="1" dirty="0" smtClean="0"/>
              <a:t>preposition</a:t>
            </a:r>
            <a:r>
              <a:rPr lang="en-US" dirty="0" smtClean="0"/>
              <a:t> </a:t>
            </a:r>
            <a:r>
              <a:rPr lang="en-US" b="1" dirty="0" smtClean="0"/>
              <a:t>(by)</a:t>
            </a:r>
            <a:r>
              <a:rPr lang="en-US" dirty="0" smtClean="0"/>
              <a:t>. The </a:t>
            </a:r>
            <a:r>
              <a:rPr lang="en-US" dirty="0"/>
              <a:t>use of </a:t>
            </a:r>
            <a:r>
              <a:rPr lang="en-US" dirty="0" smtClean="0"/>
              <a:t>(by) </a:t>
            </a:r>
            <a:r>
              <a:rPr lang="en-US" dirty="0"/>
              <a:t>phrase is optional. It can be omitted without affecting the meaning of the sentence.</a:t>
            </a:r>
          </a:p>
          <a:p>
            <a:pPr algn="l" rtl="0">
              <a:buNone/>
            </a:pP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smtClean="0"/>
              <a:t>Passive Voice</a:t>
            </a:r>
            <a:endParaRPr lang="ar-SA" b="1" dirty="0"/>
          </a:p>
        </p:txBody>
      </p:sp>
      <p:sp>
        <p:nvSpPr>
          <p:cNvPr id="3" name="عنصر نائب للمحتوى 2"/>
          <p:cNvSpPr>
            <a:spLocks noGrp="1"/>
          </p:cNvSpPr>
          <p:nvPr>
            <p:ph sz="quarter" idx="1"/>
          </p:nvPr>
        </p:nvSpPr>
        <p:spPr/>
        <p:txBody>
          <a:bodyPr>
            <a:normAutofit/>
          </a:bodyPr>
          <a:lstStyle/>
          <a:p>
            <a:pPr algn="l" rtl="0">
              <a:buNone/>
            </a:pPr>
            <a:r>
              <a:rPr lang="en-US" dirty="0" smtClean="0"/>
              <a:t>	</a:t>
            </a:r>
            <a:r>
              <a:rPr lang="en-US" b="1" dirty="0" smtClean="0"/>
              <a:t>To form the passive</a:t>
            </a:r>
            <a:r>
              <a:rPr lang="en-US" dirty="0" smtClean="0"/>
              <a:t>, add </a:t>
            </a:r>
            <a:r>
              <a:rPr lang="en-US" dirty="0"/>
              <a:t>the various tenses of the auxiliary </a:t>
            </a:r>
            <a:r>
              <a:rPr lang="en-US" b="1" dirty="0"/>
              <a:t>(be) </a:t>
            </a:r>
            <a:r>
              <a:rPr lang="en-US" dirty="0" smtClean="0"/>
              <a:t>to the main verb </a:t>
            </a:r>
            <a:r>
              <a:rPr lang="en-US" dirty="0"/>
              <a:t>in </a:t>
            </a:r>
            <a:r>
              <a:rPr lang="en-US" b="1" dirty="0"/>
              <a:t>the past </a:t>
            </a:r>
            <a:r>
              <a:rPr lang="en-US" b="1" dirty="0" smtClean="0"/>
              <a:t>participle.</a:t>
            </a:r>
          </a:p>
          <a:p>
            <a:pPr algn="l" rtl="0">
              <a:buNone/>
            </a:pPr>
            <a:r>
              <a:rPr lang="en-US" dirty="0" smtClean="0"/>
              <a:t>For </a:t>
            </a:r>
            <a:r>
              <a:rPr lang="en-US" dirty="0"/>
              <a:t>example:</a:t>
            </a:r>
          </a:p>
          <a:p>
            <a:pPr algn="l" rtl="0">
              <a:buNone/>
            </a:pPr>
            <a:r>
              <a:rPr lang="en-US" dirty="0"/>
              <a:t>a. David hired her.</a:t>
            </a:r>
          </a:p>
          <a:p>
            <a:pPr algn="l" rtl="0">
              <a:buNone/>
            </a:pPr>
            <a:r>
              <a:rPr lang="en-US" dirty="0"/>
              <a:t>b. She was hired by David.</a:t>
            </a:r>
          </a:p>
          <a:p>
            <a:pPr algn="l" rtl="0">
              <a:buNone/>
            </a:pPr>
            <a:r>
              <a:rPr lang="en-US" dirty="0"/>
              <a:t>a. Sara </a:t>
            </a:r>
            <a:r>
              <a:rPr lang="en-US" dirty="0" smtClean="0"/>
              <a:t>will sell the car next week.</a:t>
            </a:r>
            <a:endParaRPr lang="en-US" dirty="0"/>
          </a:p>
          <a:p>
            <a:pPr algn="l" rtl="0">
              <a:buNone/>
            </a:pPr>
            <a:r>
              <a:rPr lang="en-US" dirty="0"/>
              <a:t>b. The car </a:t>
            </a:r>
            <a:r>
              <a:rPr lang="en-US" dirty="0" smtClean="0"/>
              <a:t>will be sold next week (by </a:t>
            </a:r>
            <a:r>
              <a:rPr lang="en-US" dirty="0"/>
              <a:t>Sara)*.</a:t>
            </a:r>
          </a:p>
          <a:p>
            <a:pPr algn="l" rtl="0">
              <a:buNone/>
            </a:pPr>
            <a:r>
              <a:rPr lang="en-US" dirty="0"/>
              <a:t>a. John is answering the question.</a:t>
            </a:r>
          </a:p>
          <a:p>
            <a:pPr algn="l" rtl="0">
              <a:buNone/>
            </a:pPr>
            <a:r>
              <a:rPr lang="en-US" dirty="0"/>
              <a:t>b. The question is being answered by </a:t>
            </a:r>
            <a:r>
              <a:rPr lang="en-US" dirty="0" smtClean="0"/>
              <a:t>John</a:t>
            </a:r>
            <a:r>
              <a:rPr lang="en-US" dirty="0"/>
              <a:t>.</a:t>
            </a:r>
          </a:p>
          <a:p>
            <a:pPr algn="l" rtl="0">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0"/>
            <a:r>
              <a:rPr lang="en-US" b="1" dirty="0" smtClean="0"/>
              <a:t>Voice Formation</a:t>
            </a:r>
            <a:endParaRPr lang="ar-SA" b="1" dirty="0"/>
          </a:p>
        </p:txBody>
      </p:sp>
      <p:graphicFrame>
        <p:nvGraphicFramePr>
          <p:cNvPr id="4" name="جدول 3"/>
          <p:cNvGraphicFramePr>
            <a:graphicFrameLocks noGrp="1"/>
          </p:cNvGraphicFramePr>
          <p:nvPr/>
        </p:nvGraphicFramePr>
        <p:xfrm>
          <a:off x="642910" y="2000241"/>
          <a:ext cx="7572428" cy="3857652"/>
        </p:xfrm>
        <a:graphic>
          <a:graphicData uri="http://schemas.openxmlformats.org/drawingml/2006/table">
            <a:tbl>
              <a:tblPr rtl="1"/>
              <a:tblGrid>
                <a:gridCol w="2587528"/>
                <a:gridCol w="2649728"/>
                <a:gridCol w="2335172"/>
              </a:tblGrid>
              <a:tr h="428628">
                <a:tc>
                  <a:txBody>
                    <a:bodyPr/>
                    <a:lstStyle/>
                    <a:p>
                      <a:pPr algn="ctr" rtl="0">
                        <a:lnSpc>
                          <a:spcPct val="150000"/>
                        </a:lnSpc>
                        <a:spcAft>
                          <a:spcPts val="0"/>
                        </a:spcAft>
                      </a:pPr>
                      <a:r>
                        <a:rPr lang="en-GB" sz="1200" b="1">
                          <a:latin typeface="Times New Roman"/>
                          <a:ea typeface="Times New Roman"/>
                        </a:rPr>
                        <a:t>Passive</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r>
                        <a:rPr lang="en-US" sz="1200" b="1">
                          <a:latin typeface="Times New Roman"/>
                          <a:ea typeface="Times New Roman"/>
                        </a:rPr>
                        <a:t>Active</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r>
                        <a:rPr lang="en-US" sz="1200" b="1">
                          <a:latin typeface="Times New Roman"/>
                          <a:ea typeface="Times New Roman"/>
                        </a:rPr>
                        <a:t>Tense</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8628">
                <a:tc>
                  <a:txBody>
                    <a:bodyPr/>
                    <a:lstStyle/>
                    <a:p>
                      <a:pPr algn="ctr" rtl="0">
                        <a:lnSpc>
                          <a:spcPct val="150000"/>
                        </a:lnSpc>
                        <a:spcAft>
                          <a:spcPts val="0"/>
                        </a:spcAft>
                      </a:pPr>
                      <a:r>
                        <a:rPr lang="en-US" sz="1200">
                          <a:latin typeface="Times New Roman"/>
                          <a:ea typeface="Times New Roman"/>
                        </a:rPr>
                        <a:t>Be/is/are/am done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r>
                        <a:rPr lang="en-US" sz="1200">
                          <a:latin typeface="Times New Roman"/>
                          <a:ea typeface="Times New Roman"/>
                        </a:rPr>
                        <a:t>Do/ does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r>
                        <a:rPr lang="en-US" sz="1200">
                          <a:latin typeface="Times New Roman"/>
                          <a:ea typeface="Times New Roman"/>
                        </a:rPr>
                        <a:t>Present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8628">
                <a:tc>
                  <a:txBody>
                    <a:bodyPr/>
                    <a:lstStyle/>
                    <a:p>
                      <a:pPr algn="ctr" rtl="0">
                        <a:lnSpc>
                          <a:spcPct val="150000"/>
                        </a:lnSpc>
                        <a:spcAft>
                          <a:spcPts val="0"/>
                        </a:spcAft>
                      </a:pPr>
                      <a:r>
                        <a:rPr lang="en-US" sz="1200">
                          <a:latin typeface="Times New Roman"/>
                          <a:ea typeface="Times New Roman"/>
                        </a:rPr>
                        <a:t>Was/were done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r>
                        <a:rPr lang="en-US" sz="1200">
                          <a:latin typeface="Times New Roman"/>
                          <a:ea typeface="Times New Roman"/>
                        </a:rPr>
                        <a:t>Did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r>
                        <a:rPr lang="en-US" sz="1200">
                          <a:latin typeface="Times New Roman"/>
                          <a:ea typeface="Times New Roman"/>
                        </a:rPr>
                        <a:t>Past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8628">
                <a:tc>
                  <a:txBody>
                    <a:bodyPr/>
                    <a:lstStyle/>
                    <a:p>
                      <a:pPr algn="ctr" rtl="0">
                        <a:lnSpc>
                          <a:spcPct val="150000"/>
                        </a:lnSpc>
                        <a:spcAft>
                          <a:spcPts val="0"/>
                        </a:spcAft>
                      </a:pPr>
                      <a:r>
                        <a:rPr lang="en-US" sz="1200">
                          <a:latin typeface="Times New Roman"/>
                          <a:ea typeface="Times New Roman"/>
                        </a:rPr>
                        <a:t>Will be done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r>
                        <a:rPr lang="en-US" sz="1200">
                          <a:latin typeface="Times New Roman"/>
                          <a:ea typeface="Times New Roman"/>
                        </a:rPr>
                        <a:t>Will do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r>
                        <a:rPr lang="en-US" sz="1200">
                          <a:latin typeface="Times New Roman"/>
                          <a:ea typeface="Times New Roman"/>
                        </a:rPr>
                        <a:t>Future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8628">
                <a:tc>
                  <a:txBody>
                    <a:bodyPr/>
                    <a:lstStyle/>
                    <a:p>
                      <a:pPr algn="ctr" rtl="0">
                        <a:lnSpc>
                          <a:spcPct val="150000"/>
                        </a:lnSpc>
                        <a:spcAft>
                          <a:spcPts val="0"/>
                        </a:spcAft>
                      </a:pPr>
                      <a:r>
                        <a:rPr lang="en-US" sz="1200">
                          <a:latin typeface="Times New Roman"/>
                          <a:ea typeface="Times New Roman"/>
                        </a:rPr>
                        <a:t>Have/has been done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r>
                        <a:rPr lang="en-US" sz="1200">
                          <a:latin typeface="Times New Roman"/>
                          <a:ea typeface="Times New Roman"/>
                        </a:rPr>
                        <a:t>Have/has done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r>
                        <a:rPr lang="en-US" sz="1200">
                          <a:latin typeface="Times New Roman"/>
                          <a:ea typeface="Times New Roman"/>
                        </a:rPr>
                        <a:t>Present perfect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8628">
                <a:tc>
                  <a:txBody>
                    <a:bodyPr/>
                    <a:lstStyle/>
                    <a:p>
                      <a:pPr algn="ctr" rtl="0">
                        <a:lnSpc>
                          <a:spcPct val="150000"/>
                        </a:lnSpc>
                        <a:spcAft>
                          <a:spcPts val="0"/>
                        </a:spcAft>
                      </a:pPr>
                      <a:r>
                        <a:rPr lang="en-US" sz="1200">
                          <a:latin typeface="Times New Roman"/>
                          <a:ea typeface="Times New Roman"/>
                        </a:rPr>
                        <a:t>Had been done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r>
                        <a:rPr lang="en-US" sz="1200">
                          <a:latin typeface="Times New Roman"/>
                          <a:ea typeface="Times New Roman"/>
                        </a:rPr>
                        <a:t>Had done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r>
                        <a:rPr lang="en-US" sz="1200">
                          <a:latin typeface="Times New Roman"/>
                          <a:ea typeface="Times New Roman"/>
                        </a:rPr>
                        <a:t>Past perfect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8628">
                <a:tc>
                  <a:txBody>
                    <a:bodyPr/>
                    <a:lstStyle/>
                    <a:p>
                      <a:pPr algn="ctr" rtl="0">
                        <a:lnSpc>
                          <a:spcPct val="150000"/>
                        </a:lnSpc>
                        <a:spcAft>
                          <a:spcPts val="0"/>
                        </a:spcAft>
                      </a:pPr>
                      <a:r>
                        <a:rPr lang="en-US" sz="1200">
                          <a:latin typeface="Times New Roman"/>
                          <a:ea typeface="Times New Roman"/>
                        </a:rPr>
                        <a:t>Will have been done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r>
                        <a:rPr lang="en-US" sz="1200">
                          <a:latin typeface="Times New Roman"/>
                          <a:ea typeface="Times New Roman"/>
                        </a:rPr>
                        <a:t>Will have done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r>
                        <a:rPr lang="en-US" sz="1200">
                          <a:latin typeface="Times New Roman"/>
                          <a:ea typeface="Times New Roman"/>
                        </a:rPr>
                        <a:t>Future perfect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8628">
                <a:tc>
                  <a:txBody>
                    <a:bodyPr/>
                    <a:lstStyle/>
                    <a:p>
                      <a:pPr algn="ctr" rtl="0">
                        <a:lnSpc>
                          <a:spcPct val="150000"/>
                        </a:lnSpc>
                        <a:spcAft>
                          <a:spcPts val="0"/>
                        </a:spcAft>
                      </a:pPr>
                      <a:r>
                        <a:rPr lang="en-US" sz="1200">
                          <a:latin typeface="Times New Roman"/>
                          <a:ea typeface="Times New Roman"/>
                        </a:rPr>
                        <a:t>Was/were being done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r>
                        <a:rPr lang="en-US" sz="1200">
                          <a:latin typeface="Times New Roman"/>
                          <a:ea typeface="Times New Roman"/>
                        </a:rPr>
                        <a:t>Was/were doing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r>
                        <a:rPr lang="en-US" sz="1200">
                          <a:latin typeface="Times New Roman"/>
                          <a:ea typeface="Times New Roman"/>
                        </a:rPr>
                        <a:t>Past progressive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8628">
                <a:tc>
                  <a:txBody>
                    <a:bodyPr/>
                    <a:lstStyle/>
                    <a:p>
                      <a:pPr algn="ctr" rtl="0">
                        <a:lnSpc>
                          <a:spcPct val="150000"/>
                        </a:lnSpc>
                        <a:spcAft>
                          <a:spcPts val="0"/>
                        </a:spcAft>
                      </a:pPr>
                      <a:r>
                        <a:rPr lang="en-US" sz="1200">
                          <a:latin typeface="Times New Roman"/>
                          <a:ea typeface="Times New Roman"/>
                        </a:rPr>
                        <a:t>Am/is/are/be being done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r>
                        <a:rPr lang="en-US" sz="1200">
                          <a:latin typeface="Times New Roman"/>
                          <a:ea typeface="Times New Roman"/>
                        </a:rPr>
                        <a:t>Am/is/are/be doing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r>
                        <a:rPr lang="en-US" sz="1200" dirty="0">
                          <a:latin typeface="Times New Roman"/>
                          <a:ea typeface="Times New Roman"/>
                        </a:rPr>
                        <a:t>Present progressive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smtClean="0"/>
              <a:t>Passive Voice</a:t>
            </a:r>
            <a:endParaRPr lang="ar-SA" b="1" dirty="0"/>
          </a:p>
        </p:txBody>
      </p:sp>
      <p:sp>
        <p:nvSpPr>
          <p:cNvPr id="3" name="عنصر نائب للمحتوى 2"/>
          <p:cNvSpPr>
            <a:spLocks noGrp="1"/>
          </p:cNvSpPr>
          <p:nvPr>
            <p:ph sz="quarter" idx="1"/>
          </p:nvPr>
        </p:nvSpPr>
        <p:spPr>
          <a:xfrm>
            <a:off x="457200" y="1600200"/>
            <a:ext cx="8043890" cy="4873752"/>
          </a:xfrm>
        </p:spPr>
        <p:txBody>
          <a:bodyPr>
            <a:normAutofit/>
          </a:bodyPr>
          <a:lstStyle/>
          <a:p>
            <a:pPr algn="l" rtl="0">
              <a:buNone/>
            </a:pPr>
            <a:r>
              <a:rPr lang="en-US" dirty="0" smtClean="0"/>
              <a:t>	In </a:t>
            </a:r>
            <a:r>
              <a:rPr lang="en-US" dirty="0"/>
              <a:t>passive sentences, the </a:t>
            </a:r>
            <a:r>
              <a:rPr lang="en-US" b="1" dirty="0" smtClean="0"/>
              <a:t>receiver</a:t>
            </a:r>
            <a:r>
              <a:rPr lang="en-US" dirty="0" smtClean="0"/>
              <a:t> ,i.e., </a:t>
            </a:r>
            <a:r>
              <a:rPr lang="en-US" dirty="0"/>
              <a:t>the person or object to whom the action is done occupies the </a:t>
            </a:r>
            <a:r>
              <a:rPr lang="en-US" b="1" dirty="0"/>
              <a:t>subject</a:t>
            </a:r>
            <a:r>
              <a:rPr lang="en-US" dirty="0"/>
              <a:t> position. Only </a:t>
            </a:r>
            <a:r>
              <a:rPr lang="en-US" b="1" dirty="0"/>
              <a:t>transitive</a:t>
            </a:r>
            <a:r>
              <a:rPr lang="en-US" dirty="0"/>
              <a:t> verbs </a:t>
            </a:r>
            <a:r>
              <a:rPr lang="en-US" dirty="0" smtClean="0"/>
              <a:t>can </a:t>
            </a:r>
            <a:r>
              <a:rPr lang="en-US" dirty="0"/>
              <a:t>be used in the passive voice since they have one object or more. The direct and indirect objects can take the subject </a:t>
            </a:r>
            <a:r>
              <a:rPr lang="en-US" dirty="0" smtClean="0"/>
              <a:t>position.</a:t>
            </a:r>
          </a:p>
          <a:p>
            <a:pPr algn="l" rtl="0"/>
            <a:r>
              <a:rPr lang="en-US" dirty="0"/>
              <a:t>John sent a letter to sally.</a:t>
            </a:r>
          </a:p>
          <a:p>
            <a:pPr algn="l" rtl="0"/>
            <a:r>
              <a:rPr lang="en-US" dirty="0"/>
              <a:t>Sally was sent a letter by john.</a:t>
            </a:r>
          </a:p>
          <a:p>
            <a:pPr algn="l" rtl="0"/>
            <a:r>
              <a:rPr lang="en-US" dirty="0"/>
              <a:t>A letter was sent to sally by john</a:t>
            </a:r>
            <a:r>
              <a:rPr lang="en-US" dirty="0" smtClean="0"/>
              <a:t>.</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869</TotalTime>
  <Words>662</Words>
  <Application>Microsoft Office PowerPoint</Application>
  <PresentationFormat>On-screen Show (4:3)</PresentationFormat>
  <Paragraphs>274</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مشربية</vt:lpstr>
      <vt:lpstr>Voice</vt:lpstr>
      <vt:lpstr>Voice </vt:lpstr>
      <vt:lpstr>Active Voice</vt:lpstr>
      <vt:lpstr>Passive Voice</vt:lpstr>
      <vt:lpstr>Voice</vt:lpstr>
      <vt:lpstr>Voice</vt:lpstr>
      <vt:lpstr>Passive Voice</vt:lpstr>
      <vt:lpstr>Voice Formation</vt:lpstr>
      <vt:lpstr>Passive Voice</vt:lpstr>
      <vt:lpstr>When to Use the Passive Voice</vt:lpstr>
      <vt:lpstr>When to Use the Passive Voice</vt:lpstr>
      <vt:lpstr>Middle voice</vt:lpstr>
      <vt:lpstr>The Participle</vt:lpstr>
      <vt:lpstr>The Participle</vt:lpstr>
      <vt:lpstr>Voice: Nouns and Adjectives</vt:lpstr>
      <vt:lpstr>Voice in Arabic</vt:lpstr>
      <vt:lpstr>المبني للمجهول</vt:lpstr>
      <vt:lpstr>المبني للمجهول</vt:lpstr>
      <vt:lpstr>المبني للمجهول</vt:lpstr>
      <vt:lpstr>المبني للمجهول</vt:lpstr>
      <vt:lpstr>المبني للمجهول</vt:lpstr>
      <vt:lpstr>المبني للمجهول</vt:lpstr>
      <vt:lpstr>المبني للمجهول</vt:lpstr>
      <vt:lpstr>اسم الفاعل</vt:lpstr>
      <vt:lpstr>اسم المفعول</vt:lpstr>
      <vt:lpstr>Voice: English and Arabic</vt:lpstr>
      <vt:lpstr>Practice </vt:lpstr>
      <vt:lpstr>PowerPoint Presentation</vt:lpstr>
      <vt:lpstr>PowerPoint Presentation</vt:lpstr>
      <vt:lpstr>References: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Voice</dc:title>
  <dc:creator>ABS</dc:creator>
  <cp:lastModifiedBy>Sarah A Aldawood</cp:lastModifiedBy>
  <cp:revision>69</cp:revision>
  <dcterms:created xsi:type="dcterms:W3CDTF">2013-09-20T06:47:42Z</dcterms:created>
  <dcterms:modified xsi:type="dcterms:W3CDTF">2017-02-15T06:46:00Z</dcterms:modified>
</cp:coreProperties>
</file>