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25" r:id="rId3"/>
    <p:sldId id="326" r:id="rId4"/>
    <p:sldId id="328" r:id="rId5"/>
    <p:sldId id="330" r:id="rId6"/>
    <p:sldId id="33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A9D-23C5-4BF4-8A69-D0081B65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252870"/>
          </a:xfrm>
        </p:spPr>
        <p:txBody>
          <a:bodyPr>
            <a:normAutofit fontScale="90000"/>
          </a:bodyPr>
          <a:lstStyle/>
          <a:p>
            <a:br>
              <a:rPr lang="ar-SA" sz="40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 dirty="0"/>
              <a:t>د. موضي السبيعي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716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000" b="1" dirty="0"/>
          </a:p>
          <a:p>
            <a:pPr algn="ctr"/>
            <a:r>
              <a:rPr lang="en-GB" sz="2000" b="1" dirty="0"/>
              <a:t>Psychological Report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BBAF-FB6D-41A1-A627-D36B901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25624"/>
            <a:ext cx="10545417" cy="39390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2200" dirty="0">
              <a:cs typeface="+mj-cs"/>
            </a:endParaRPr>
          </a:p>
          <a:p>
            <a:pPr marL="0" indent="0" algn="r">
              <a:buNone/>
            </a:pPr>
            <a:endParaRPr lang="ar-SA" sz="2400" dirty="0">
              <a:cs typeface="+mj-cs"/>
            </a:endParaRPr>
          </a:p>
          <a:p>
            <a:pPr marL="0" indent="0" algn="r">
              <a:buNone/>
            </a:pPr>
            <a:endParaRPr lang="en-GB" sz="2400" dirty="0"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 rot="21600000">
            <a:off x="397565" y="1943097"/>
            <a:ext cx="10986052" cy="39390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>
                <a:cs typeface="+mj-cs"/>
              </a:rPr>
              <a:t> - ملخص لجميع البيانات والتي جمعت سواء من خلال (دراسة الحالة، مقابلة، ملاحظة، اختبارات نفسية، ملف العميل....الخ)</a:t>
            </a:r>
          </a:p>
          <a:p>
            <a:pPr algn="r"/>
            <a:r>
              <a:rPr lang="ar-SA" sz="2200" dirty="0">
                <a:cs typeface="+mj-cs"/>
              </a:rPr>
              <a:t>- يهدف الى الإجابة عن أسئلة الإحالة (كلما كان السؤال دقيق كلما كانت الإجابة أيضا دقيقة)</a:t>
            </a:r>
          </a:p>
          <a:p>
            <a:pPr algn="r"/>
            <a:r>
              <a:rPr lang="ar-SA" sz="2200" dirty="0">
                <a:cs typeface="+mj-cs"/>
              </a:rPr>
              <a:t>- يسهل التواصل بين فريق العمل </a:t>
            </a:r>
          </a:p>
          <a:p>
            <a:pPr algn="r"/>
            <a:r>
              <a:rPr lang="ar-SA" sz="2200" dirty="0">
                <a:cs typeface="+mj-cs"/>
              </a:rPr>
              <a:t>- يقدم معلومات تساعد على فهم العميل والحالة</a:t>
            </a:r>
          </a:p>
          <a:p>
            <a:pPr algn="r"/>
            <a:r>
              <a:rPr lang="ar-SA" sz="2200" dirty="0">
                <a:cs typeface="+mj-cs"/>
              </a:rPr>
              <a:t>- يساعد على التنبؤ </a:t>
            </a:r>
          </a:p>
          <a:p>
            <a:pPr algn="r"/>
            <a:r>
              <a:rPr lang="ar-SA" sz="2200" dirty="0">
                <a:cs typeface="+mj-cs"/>
              </a:rPr>
              <a:t>- يساعد على وضع توصيات</a:t>
            </a:r>
          </a:p>
          <a:p>
            <a:pPr algn="r"/>
            <a:r>
              <a:rPr lang="ar-SA" sz="2200" dirty="0">
                <a:cs typeface="+mj-cs"/>
              </a:rPr>
              <a:t>* ملاحظة: تختلف نماذج وأنواع التقارير النفسية بحسب الاخصائي النفسي، الهدف من التقرير، مكان عمل الاخصائي...الخ</a:t>
            </a:r>
          </a:p>
          <a:p>
            <a:pPr algn="r"/>
            <a:r>
              <a:rPr lang="ar-SA" sz="2200" dirty="0">
                <a:cs typeface="+mj-cs"/>
              </a:rPr>
              <a:t>* قد يكون تقرير خاص بدراسة الحالة، خاص بالاختبارات النفسية فقط، خاص بالخطة العلاجية، وقد يكون شامل لجميع النقاط</a:t>
            </a:r>
          </a:p>
          <a:p>
            <a:pPr algn="r"/>
            <a:r>
              <a:rPr lang="ar-SA" sz="2200" dirty="0">
                <a:cs typeface="+mj-cs"/>
              </a:rPr>
              <a:t> </a:t>
            </a:r>
            <a:endParaRPr lang="en-GB" sz="2200" dirty="0">
              <a:cs typeface="+mj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14C515B-9311-47C5-AA27-F53877564654}"/>
              </a:ext>
            </a:extLst>
          </p:cNvPr>
          <p:cNvSpPr/>
          <p:nvPr/>
        </p:nvSpPr>
        <p:spPr>
          <a:xfrm>
            <a:off x="2849218" y="424070"/>
            <a:ext cx="5406887" cy="938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التقرير النفسي </a:t>
            </a:r>
          </a:p>
          <a:p>
            <a:pPr algn="ctr"/>
            <a:r>
              <a:rPr lang="en-GB" sz="2800" dirty="0">
                <a:cs typeface="+mj-cs"/>
              </a:rPr>
              <a:t>Psychological Report </a:t>
            </a:r>
          </a:p>
        </p:txBody>
      </p:sp>
    </p:spTree>
    <p:extLst>
      <p:ext uri="{BB962C8B-B14F-4D97-AF65-F5344CB8AC3E}">
        <p14:creationId xmlns:p14="http://schemas.microsoft.com/office/powerpoint/2010/main" val="43190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BBAF-FB6D-41A1-A627-D36B901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25624"/>
            <a:ext cx="10545417" cy="39390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2200" dirty="0">
              <a:cs typeface="+mj-cs"/>
            </a:endParaRPr>
          </a:p>
          <a:p>
            <a:pPr marL="0" indent="0" algn="r">
              <a:buNone/>
            </a:pPr>
            <a:endParaRPr lang="ar-SA" sz="2400" dirty="0">
              <a:cs typeface="+mj-cs"/>
            </a:endParaRPr>
          </a:p>
          <a:p>
            <a:pPr marL="0" indent="0" algn="r">
              <a:buNone/>
            </a:pPr>
            <a:endParaRPr lang="en-GB" sz="2400" dirty="0"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 rot="21600000">
            <a:off x="397565" y="1943097"/>
            <a:ext cx="10986052" cy="44908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u="sng" dirty="0">
                <a:cs typeface="+mj-cs"/>
              </a:rPr>
              <a:t>*بعض شروط كتابة التقريرالنفسي</a:t>
            </a:r>
            <a:r>
              <a:rPr lang="ar-SA" sz="2200" dirty="0">
                <a:cs typeface="+mj-cs"/>
              </a:rPr>
              <a:t>:</a:t>
            </a:r>
          </a:p>
          <a:p>
            <a:pPr algn="r"/>
            <a:r>
              <a:rPr lang="ar-SA" sz="2200" dirty="0">
                <a:cs typeface="+mj-cs"/>
              </a:rPr>
              <a:t>1- الوضوح والاختصار</a:t>
            </a:r>
          </a:p>
          <a:p>
            <a:pPr algn="r"/>
            <a:r>
              <a:rPr lang="ar-SA" sz="2200" dirty="0">
                <a:cs typeface="+mj-cs"/>
              </a:rPr>
              <a:t>2-لا احكام شخصية</a:t>
            </a:r>
          </a:p>
          <a:p>
            <a:pPr algn="r"/>
            <a:r>
              <a:rPr lang="ar-SA" sz="2200" dirty="0">
                <a:cs typeface="+mj-cs"/>
              </a:rPr>
              <a:t>3- الدلالات من خلال نتائج كمية</a:t>
            </a:r>
          </a:p>
          <a:p>
            <a:pPr algn="r"/>
            <a:r>
              <a:rPr lang="ar-SA" sz="2200" dirty="0">
                <a:cs typeface="+mj-cs"/>
              </a:rPr>
              <a:t>4- تجنب التعميم </a:t>
            </a:r>
          </a:p>
          <a:p>
            <a:pPr algn="r"/>
            <a:r>
              <a:rPr lang="ar-SA" sz="2200" dirty="0">
                <a:cs typeface="+mj-cs"/>
              </a:rPr>
              <a:t>5- استخدام المؤشرات السلوكية (مثل: الشدة، التكرار، المستوى، التأثير)</a:t>
            </a:r>
          </a:p>
          <a:p>
            <a:pPr algn="r"/>
            <a:r>
              <a:rPr lang="ar-SA" sz="2200" dirty="0">
                <a:cs typeface="+mj-cs"/>
              </a:rPr>
              <a:t>6- استخدام مصطلحات تساعد في التواصل وتجنب المصطلحات المعقدة</a:t>
            </a:r>
          </a:p>
          <a:p>
            <a:pPr algn="r"/>
            <a:r>
              <a:rPr lang="ar-SA" sz="2200" dirty="0">
                <a:cs typeface="+mj-cs"/>
              </a:rPr>
              <a:t>7-لا للمصطلحات المتحيزة</a:t>
            </a:r>
          </a:p>
          <a:p>
            <a:pPr algn="r"/>
            <a:endParaRPr lang="en-GB" sz="2200" dirty="0"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E66096-9BC6-481B-83B0-26C06A3EEA85}"/>
              </a:ext>
            </a:extLst>
          </p:cNvPr>
          <p:cNvSpPr txBox="1"/>
          <p:nvPr/>
        </p:nvSpPr>
        <p:spPr>
          <a:xfrm>
            <a:off x="4280452" y="1517159"/>
            <a:ext cx="7550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14C515B-9311-47C5-AA27-F53877564654}"/>
              </a:ext>
            </a:extLst>
          </p:cNvPr>
          <p:cNvSpPr/>
          <p:nvPr/>
        </p:nvSpPr>
        <p:spPr>
          <a:xfrm>
            <a:off x="2849218" y="424070"/>
            <a:ext cx="5406887" cy="938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التقرير النفسي </a:t>
            </a:r>
          </a:p>
          <a:p>
            <a:pPr algn="ctr"/>
            <a:r>
              <a:rPr lang="en-GB" sz="2800" dirty="0">
                <a:cs typeface="+mj-cs"/>
              </a:rPr>
              <a:t>Psychological Report </a:t>
            </a:r>
          </a:p>
        </p:txBody>
      </p:sp>
    </p:spTree>
    <p:extLst>
      <p:ext uri="{BB962C8B-B14F-4D97-AF65-F5344CB8AC3E}">
        <p14:creationId xmlns:p14="http://schemas.microsoft.com/office/powerpoint/2010/main" val="12616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BBAF-FB6D-41A1-A627-D36B901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25624"/>
            <a:ext cx="10545417" cy="39390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2200" dirty="0">
              <a:cs typeface="+mj-cs"/>
            </a:endParaRPr>
          </a:p>
          <a:p>
            <a:pPr marL="0" indent="0" algn="r">
              <a:buNone/>
            </a:pPr>
            <a:endParaRPr lang="ar-SA" sz="2400" dirty="0">
              <a:cs typeface="+mj-cs"/>
            </a:endParaRPr>
          </a:p>
          <a:p>
            <a:pPr marL="0" indent="0" algn="r">
              <a:buNone/>
            </a:pPr>
            <a:endParaRPr lang="en-GB" sz="2400" dirty="0"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 rot="21600000">
            <a:off x="7182678" y="1706016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/>
              <a:t>1- البيانات الأولية</a:t>
            </a:r>
          </a:p>
          <a:p>
            <a:pPr algn="r"/>
            <a:r>
              <a:rPr lang="ar-SA" sz="2200" dirty="0"/>
              <a:t>-اسم العميل، تاريخ الميلاد، العنوان، ارقام التواصل،</a:t>
            </a:r>
          </a:p>
          <a:p>
            <a:pPr algn="r"/>
            <a:r>
              <a:rPr lang="ar-SA" sz="2200" dirty="0"/>
              <a:t>-حول بواسطة......</a:t>
            </a:r>
          </a:p>
          <a:p>
            <a:pPr algn="r"/>
            <a:r>
              <a:rPr lang="ar-SA" sz="2200" dirty="0"/>
              <a:t>-الاخصائي / الفاحص: </a:t>
            </a:r>
            <a:endParaRPr lang="en-GB" sz="2200" dirty="0">
              <a:cs typeface="+mj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14C515B-9311-47C5-AA27-F53877564654}"/>
              </a:ext>
            </a:extLst>
          </p:cNvPr>
          <p:cNvSpPr/>
          <p:nvPr/>
        </p:nvSpPr>
        <p:spPr>
          <a:xfrm>
            <a:off x="2849218" y="424070"/>
            <a:ext cx="5406887" cy="938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بعض من جوانب التقرير النفسي الشامل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85375-6025-4AE3-9F1E-2BDC7168F534}"/>
              </a:ext>
            </a:extLst>
          </p:cNvPr>
          <p:cNvSpPr/>
          <p:nvPr/>
        </p:nvSpPr>
        <p:spPr>
          <a:xfrm rot="21600000">
            <a:off x="7182678" y="4086772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/>
              <a:t>2- أسباب التحويل</a:t>
            </a:r>
          </a:p>
          <a:p>
            <a:pPr algn="r"/>
            <a:r>
              <a:rPr lang="ar-SA" sz="2200" dirty="0"/>
              <a:t>-اسم الشخص المحول، العيادة، المستشفى</a:t>
            </a:r>
          </a:p>
          <a:p>
            <a:pPr algn="r"/>
            <a:r>
              <a:rPr lang="ar-SA" sz="2200" dirty="0"/>
              <a:t>-سبب التحويل كما هو موضح في الإحالة</a:t>
            </a:r>
          </a:p>
          <a:p>
            <a:pPr algn="r"/>
            <a:r>
              <a:rPr lang="ar-SA" sz="2200" dirty="0"/>
              <a:t>-السبب من وجهة نظر العميل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5CF73-1900-4DF9-8176-1A8F2C067940}"/>
              </a:ext>
            </a:extLst>
          </p:cNvPr>
          <p:cNvSpPr/>
          <p:nvPr/>
        </p:nvSpPr>
        <p:spPr>
          <a:xfrm rot="21600000">
            <a:off x="881269" y="1706015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/>
              <a:t>3- طرق الفحص المستخدمة </a:t>
            </a:r>
          </a:p>
          <a:p>
            <a:pPr algn="r"/>
            <a:r>
              <a:rPr lang="ar-SA" sz="2200" dirty="0"/>
              <a:t> - دراسة حالة، مقابلة، ملاحظة، اختبارات نفسية (تذكر أسماء الاختبارات وماذا تقيس)، ملف </a:t>
            </a:r>
            <a:r>
              <a:rPr lang="ar-SA" sz="2200" dirty="0" err="1"/>
              <a:t>العميل..الخ</a:t>
            </a:r>
            <a:endParaRPr lang="ar-SA" sz="2200" dirty="0"/>
          </a:p>
          <a:p>
            <a:pPr algn="r"/>
            <a:endParaRPr lang="ar-SA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348AD-7995-459C-87C3-7AF1332744ED}"/>
              </a:ext>
            </a:extLst>
          </p:cNvPr>
          <p:cNvSpPr/>
          <p:nvPr/>
        </p:nvSpPr>
        <p:spPr>
          <a:xfrm rot="21600000">
            <a:off x="881270" y="4178077"/>
            <a:ext cx="3843130" cy="2049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4-الخلفية وتاريخ الحالة</a:t>
            </a:r>
          </a:p>
          <a:p>
            <a:pPr algn="r"/>
            <a:r>
              <a:rPr lang="ar-SA" sz="2200" dirty="0">
                <a:cs typeface="+mj-cs"/>
              </a:rPr>
              <a:t>-العمر، الحالة الاجتماعية، العمل...</a:t>
            </a:r>
          </a:p>
          <a:p>
            <a:pPr algn="r"/>
            <a:r>
              <a:rPr lang="ar-SA" sz="2200" dirty="0">
                <a:cs typeface="+mj-cs"/>
              </a:rPr>
              <a:t>-التاريخ المرضي ( نفسي وجسدي)</a:t>
            </a:r>
          </a:p>
          <a:p>
            <a:pPr algn="r"/>
            <a:r>
              <a:rPr lang="ar-SA" sz="2200" dirty="0">
                <a:cs typeface="+mj-cs"/>
              </a:rPr>
              <a:t>-التاريخ العائلي والشخصي</a:t>
            </a:r>
          </a:p>
          <a:p>
            <a:pPr algn="r"/>
            <a:r>
              <a:rPr lang="ar-SA" sz="2200" dirty="0">
                <a:cs typeface="+mj-cs"/>
              </a:rPr>
              <a:t>-الضغوط</a:t>
            </a:r>
          </a:p>
          <a:p>
            <a:pPr algn="r"/>
            <a:r>
              <a:rPr lang="ar-SA" sz="2200" dirty="0">
                <a:cs typeface="+mj-cs"/>
              </a:rPr>
              <a:t>- اهم النقاط المستخلصة من دراسة الحالة</a:t>
            </a:r>
            <a:endParaRPr lang="en-GB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275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BBAF-FB6D-41A1-A627-D36B901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25624"/>
            <a:ext cx="10545417" cy="39390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2200" dirty="0">
              <a:cs typeface="+mj-cs"/>
            </a:endParaRPr>
          </a:p>
          <a:p>
            <a:pPr marL="0" indent="0" algn="r">
              <a:buNone/>
            </a:pPr>
            <a:endParaRPr lang="ar-SA" sz="2400" dirty="0">
              <a:cs typeface="+mj-cs"/>
            </a:endParaRPr>
          </a:p>
          <a:p>
            <a:pPr marL="0" indent="0" algn="r">
              <a:buNone/>
            </a:pPr>
            <a:endParaRPr lang="en-GB" sz="2400" dirty="0"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 rot="21600000">
            <a:off x="927653" y="1735576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/>
              <a:t>7- الملاحظات السلوكية اوالعيادية</a:t>
            </a:r>
          </a:p>
          <a:p>
            <a:pPr algn="r"/>
            <a:r>
              <a:rPr lang="ar-SA" sz="2200" dirty="0"/>
              <a:t>- يذكر باختصار الحالة العقلية الراهنة</a:t>
            </a:r>
          </a:p>
          <a:p>
            <a:pPr algn="r"/>
            <a:r>
              <a:rPr lang="ar-SA" sz="2200" dirty="0"/>
              <a:t>- أي ملاحظات تساعد في فهم الحالة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E66096-9BC6-481B-83B0-26C06A3EEA85}"/>
              </a:ext>
            </a:extLst>
          </p:cNvPr>
          <p:cNvSpPr txBox="1"/>
          <p:nvPr/>
        </p:nvSpPr>
        <p:spPr>
          <a:xfrm>
            <a:off x="4280452" y="1517159"/>
            <a:ext cx="7550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85375-6025-4AE3-9F1E-2BDC7168F534}"/>
              </a:ext>
            </a:extLst>
          </p:cNvPr>
          <p:cNvSpPr/>
          <p:nvPr/>
        </p:nvSpPr>
        <p:spPr>
          <a:xfrm rot="21600000">
            <a:off x="927653" y="4114269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/>
              <a:t>8-الاختبارات النفسية المستخدمة</a:t>
            </a:r>
          </a:p>
          <a:p>
            <a:pPr algn="r"/>
            <a:r>
              <a:rPr lang="ar-SA" sz="2200" dirty="0"/>
              <a:t>-اسم المقياس، النتيجة، التفسير، أي ملاحظات لها علاقة بالاختبار النفسي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5CF73-1900-4DF9-8176-1A8F2C067940}"/>
              </a:ext>
            </a:extLst>
          </p:cNvPr>
          <p:cNvSpPr/>
          <p:nvPr/>
        </p:nvSpPr>
        <p:spPr>
          <a:xfrm rot="21600000">
            <a:off x="7123046" y="1889769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/>
              <a:t> 5- </a:t>
            </a:r>
            <a:r>
              <a:rPr lang="ar-SA" sz="2200" b="1" dirty="0"/>
              <a:t>المشاكل الحالية كما يصفها العميل أو العائلة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348AD-7995-459C-87C3-7AF1332744ED}"/>
              </a:ext>
            </a:extLst>
          </p:cNvPr>
          <p:cNvSpPr/>
          <p:nvPr/>
        </p:nvSpPr>
        <p:spPr>
          <a:xfrm rot="21600000">
            <a:off x="7123046" y="4001465"/>
            <a:ext cx="3843130" cy="26239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6-الأعراض- الصعوبات</a:t>
            </a:r>
          </a:p>
          <a:p>
            <a:pPr algn="r"/>
            <a:r>
              <a:rPr lang="ar-SA" sz="2200" dirty="0">
                <a:cs typeface="+mj-cs"/>
              </a:rPr>
              <a:t>- المدة، البداية، التكرار، الشدة، تأثيرها على حياة العميل ( نفسه، العائلة، العلاقات، العمل، الدراسة.......)</a:t>
            </a:r>
          </a:p>
          <a:p>
            <a:pPr algn="r"/>
            <a:r>
              <a:rPr lang="ar-SA" sz="2200" dirty="0">
                <a:cs typeface="+mj-cs"/>
              </a:rPr>
              <a:t>-عوامل ارتبطت بظهور المشكلة، عوامل تساعد في استمرار المشكلة، عوامل قد تكون مهيئة</a:t>
            </a:r>
          </a:p>
          <a:p>
            <a:pPr algn="r"/>
            <a:endParaRPr lang="en-GB" sz="2200" dirty="0">
              <a:cs typeface="+mj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00EA8DE-A714-4DCF-A60D-6BE0B068546E}"/>
              </a:ext>
            </a:extLst>
          </p:cNvPr>
          <p:cNvSpPr/>
          <p:nvPr/>
        </p:nvSpPr>
        <p:spPr>
          <a:xfrm>
            <a:off x="2849218" y="424070"/>
            <a:ext cx="5406887" cy="938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بعض من جوانب التقرير النفسي الشامل </a:t>
            </a:r>
          </a:p>
        </p:txBody>
      </p:sp>
    </p:spTree>
    <p:extLst>
      <p:ext uri="{BB962C8B-B14F-4D97-AF65-F5344CB8AC3E}">
        <p14:creationId xmlns:p14="http://schemas.microsoft.com/office/powerpoint/2010/main" val="40395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 rot="21600000">
            <a:off x="1252330" y="1747303"/>
            <a:ext cx="3843130" cy="170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12-الانطباع (التشخيص)</a:t>
            </a:r>
          </a:p>
          <a:p>
            <a:pPr algn="r"/>
            <a:r>
              <a:rPr lang="ar-SA" sz="2200" dirty="0">
                <a:cs typeface="+mj-cs"/>
              </a:rPr>
              <a:t>-اذا تم استخدام الدليل التشخيصي والاحصائي فيفضل استخدام المحاور الخمسة</a:t>
            </a:r>
            <a:endParaRPr lang="en-GB" sz="2200" dirty="0"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E66096-9BC6-481B-83B0-26C06A3EEA85}"/>
              </a:ext>
            </a:extLst>
          </p:cNvPr>
          <p:cNvSpPr txBox="1"/>
          <p:nvPr/>
        </p:nvSpPr>
        <p:spPr>
          <a:xfrm>
            <a:off x="4280452" y="1517159"/>
            <a:ext cx="7550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85375-6025-4AE3-9F1E-2BDC7168F534}"/>
              </a:ext>
            </a:extLst>
          </p:cNvPr>
          <p:cNvSpPr/>
          <p:nvPr/>
        </p:nvSpPr>
        <p:spPr>
          <a:xfrm rot="21600000">
            <a:off x="1285459" y="3832930"/>
            <a:ext cx="3843130" cy="9620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13- ملخص للخطة العلاجية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5CF73-1900-4DF9-8176-1A8F2C067940}"/>
              </a:ext>
            </a:extLst>
          </p:cNvPr>
          <p:cNvSpPr/>
          <p:nvPr/>
        </p:nvSpPr>
        <p:spPr>
          <a:xfrm rot="21600000">
            <a:off x="7858539" y="1821010"/>
            <a:ext cx="3843130" cy="19346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9-فحص الخطر</a:t>
            </a:r>
          </a:p>
          <a:p>
            <a:pPr algn="r"/>
            <a:r>
              <a:rPr lang="ar-SA" sz="2200" dirty="0"/>
              <a:t>-على النفس (أفكار، خطة، الوصول الى الانتحار، محاولات سابقة)</a:t>
            </a:r>
          </a:p>
          <a:p>
            <a:pPr algn="r"/>
            <a:r>
              <a:rPr lang="ar-SA" sz="2200" dirty="0"/>
              <a:t>-على الاخرين ( أفكار، خطة، الوصول، محاولات سابقة)</a:t>
            </a:r>
          </a:p>
          <a:p>
            <a:pPr algn="r"/>
            <a:r>
              <a:rPr lang="ar-SA" sz="2200" dirty="0"/>
              <a:t>-مستوى الخطر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348AD-7995-459C-87C3-7AF1332744ED}"/>
              </a:ext>
            </a:extLst>
          </p:cNvPr>
          <p:cNvSpPr/>
          <p:nvPr/>
        </p:nvSpPr>
        <p:spPr>
          <a:xfrm rot="21600000">
            <a:off x="7921490" y="5171837"/>
            <a:ext cx="3843130" cy="10300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11- التنبؤ</a:t>
            </a:r>
            <a:endParaRPr lang="en-GB" sz="2200" b="1" dirty="0">
              <a:cs typeface="+mj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2F081-B723-4349-AB95-695A1967709A}"/>
              </a:ext>
            </a:extLst>
          </p:cNvPr>
          <p:cNvSpPr/>
          <p:nvPr/>
        </p:nvSpPr>
        <p:spPr>
          <a:xfrm>
            <a:off x="2849218" y="424070"/>
            <a:ext cx="5406887" cy="938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بعض من جوانب التقرير النفسي الشامل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2E95C3-0640-49BB-9934-9B3E7639886C}"/>
              </a:ext>
            </a:extLst>
          </p:cNvPr>
          <p:cNvSpPr/>
          <p:nvPr/>
        </p:nvSpPr>
        <p:spPr>
          <a:xfrm rot="21600000">
            <a:off x="7921490" y="3848414"/>
            <a:ext cx="3843130" cy="10300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10- نقاط القوة</a:t>
            </a:r>
            <a:endParaRPr lang="en-GB" sz="2200" b="1" dirty="0"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63B302-2314-4FC1-9796-2E920443996C}"/>
              </a:ext>
            </a:extLst>
          </p:cNvPr>
          <p:cNvSpPr/>
          <p:nvPr/>
        </p:nvSpPr>
        <p:spPr>
          <a:xfrm rot="21600000">
            <a:off x="1384852" y="5340841"/>
            <a:ext cx="3843130" cy="10300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14-التوصيات</a:t>
            </a:r>
            <a:endParaRPr lang="en-GB" sz="2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285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440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</dc:title>
  <dc:creator>modi alsubaie</dc:creator>
  <cp:lastModifiedBy>modi alsubaie</cp:lastModifiedBy>
  <cp:revision>235</cp:revision>
  <dcterms:created xsi:type="dcterms:W3CDTF">2018-08-14T17:01:13Z</dcterms:created>
  <dcterms:modified xsi:type="dcterms:W3CDTF">2019-03-24T19:16:55Z</dcterms:modified>
</cp:coreProperties>
</file>