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630A4E-F509-442B-B9AB-18F03DE5593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36E905-5244-45C5-B6E9-25B5FC3A37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7850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Pragmatics</a:t>
            </a:r>
            <a:br>
              <a:rPr lang="en-US" sz="6000" dirty="0" smtClean="0"/>
            </a:br>
            <a:r>
              <a:rPr lang="en-US" sz="4800" dirty="0" smtClean="0"/>
              <a:t>Part -2-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7406640" cy="1731336"/>
          </a:xfrm>
        </p:spPr>
        <p:txBody>
          <a:bodyPr/>
          <a:lstStyle/>
          <a:p>
            <a:pPr algn="ctr"/>
            <a:r>
              <a:rPr lang="en-US" dirty="0" smtClean="0"/>
              <a:t>Feb. 5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sz="4000" b="1" dirty="0" smtClean="0"/>
              <a:t>Reference</a:t>
            </a:r>
          </a:p>
          <a:p>
            <a:r>
              <a:rPr lang="en-US" sz="4000" b="1" dirty="0" smtClean="0"/>
              <a:t>Inference</a:t>
            </a:r>
          </a:p>
          <a:p>
            <a:r>
              <a:rPr lang="en-US" sz="4000" b="1" dirty="0" smtClean="0"/>
              <a:t>Anaphora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i="1" dirty="0" smtClean="0"/>
              <a:t>Reference</a:t>
            </a:r>
            <a:r>
              <a:rPr lang="en-US" sz="3600" dirty="0" smtClean="0"/>
              <a:t> is when language is used in order to identify something.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We can use:</a:t>
            </a:r>
          </a:p>
          <a:p>
            <a:pPr lvl="1"/>
            <a:r>
              <a:rPr lang="en-US" sz="3600" dirty="0" smtClean="0"/>
              <a:t>Proper nouns</a:t>
            </a:r>
          </a:p>
          <a:p>
            <a:pPr lvl="1"/>
            <a:r>
              <a:rPr lang="en-US" sz="3600" dirty="0" smtClean="0"/>
              <a:t>Nouns in phrases; 	or</a:t>
            </a:r>
          </a:p>
          <a:p>
            <a:pPr lvl="1"/>
            <a:r>
              <a:rPr lang="en-US" sz="3600" dirty="0" smtClean="0"/>
              <a:t>Pronouns</a:t>
            </a:r>
          </a:p>
          <a:p>
            <a:pPr lvl="1">
              <a:buNone/>
            </a:pP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These are known as</a:t>
            </a:r>
          </a:p>
          <a:p>
            <a:pPr lvl="1">
              <a:buNone/>
            </a:pPr>
            <a:r>
              <a:rPr lang="en-US" sz="3600" dirty="0" smtClean="0"/>
              <a:t> ‘</a:t>
            </a:r>
            <a:r>
              <a:rPr lang="en-US" sz="3600" b="1" i="1" dirty="0" smtClean="0"/>
              <a:t>referring expressions</a:t>
            </a:r>
            <a:r>
              <a:rPr lang="en-US" sz="3600" dirty="0" smtClean="0"/>
              <a:t>’.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900" dirty="0" smtClean="0"/>
              <a:t>For successful </a:t>
            </a:r>
            <a:r>
              <a:rPr lang="en-US" sz="3900" i="1" dirty="0" smtClean="0"/>
              <a:t>reference</a:t>
            </a:r>
            <a:r>
              <a:rPr lang="en-US" sz="3900" dirty="0" smtClean="0"/>
              <a:t> to occur, we must recognize the role of </a:t>
            </a:r>
            <a:r>
              <a:rPr lang="en-US" sz="3900" b="1" i="1" dirty="0" smtClean="0"/>
              <a:t>inference</a:t>
            </a:r>
            <a:r>
              <a:rPr lang="en-US" sz="3900" dirty="0" smtClean="0"/>
              <a:t>.</a:t>
            </a:r>
          </a:p>
          <a:p>
            <a:pPr>
              <a:buNone/>
            </a:pPr>
            <a:r>
              <a:rPr lang="en-US" sz="3900" dirty="0" smtClean="0"/>
              <a:t>	</a:t>
            </a:r>
          </a:p>
          <a:p>
            <a:pPr>
              <a:buNone/>
            </a:pPr>
            <a:r>
              <a:rPr lang="en-US" sz="3900" dirty="0" smtClean="0"/>
              <a:t>	</a:t>
            </a:r>
            <a:r>
              <a:rPr lang="en-US" sz="3900" b="1" i="1" dirty="0" smtClean="0"/>
              <a:t>Inference</a:t>
            </a:r>
            <a:r>
              <a:rPr lang="en-US" sz="3900" dirty="0" smtClean="0"/>
              <a:t> is additional information used by the listener to create a connection between what is said and what must be meant.</a:t>
            </a:r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Examples: </a:t>
            </a:r>
          </a:p>
          <a:p>
            <a:pPr>
              <a:buNone/>
            </a:pPr>
            <a:r>
              <a:rPr lang="en-US" sz="3900" dirty="0" smtClean="0"/>
              <a:t>	     </a:t>
            </a:r>
            <a:r>
              <a:rPr lang="en-US" sz="3900" i="1" dirty="0" smtClean="0"/>
              <a:t>Can I borrow your Chomsky?</a:t>
            </a:r>
          </a:p>
          <a:p>
            <a:pPr>
              <a:buNone/>
            </a:pPr>
            <a:r>
              <a:rPr lang="en-US" sz="3900" i="1" dirty="0" smtClean="0"/>
              <a:t>		We saw Shakespeare in London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Anaphora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We usually make a distinction between new referents and referring back to them.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b="1" i="1" dirty="0" smtClean="0"/>
              <a:t>I saw </a:t>
            </a:r>
            <a:r>
              <a:rPr lang="en-US" sz="3500" b="1" i="1" u="sng" dirty="0" smtClean="0"/>
              <a:t>a puppy </a:t>
            </a:r>
            <a:r>
              <a:rPr lang="en-US" sz="3500" b="1" i="1" dirty="0" smtClean="0"/>
              <a:t>yesterday at the bookstore. </a:t>
            </a:r>
            <a:r>
              <a:rPr lang="en-US" sz="3500" b="1" i="1" u="sng" dirty="0" smtClean="0"/>
              <a:t>It</a:t>
            </a:r>
            <a:r>
              <a:rPr lang="en-US" sz="3500" b="1" i="1" dirty="0" smtClean="0"/>
              <a:t> kept chasing me and licking my shoes.</a:t>
            </a:r>
          </a:p>
          <a:p>
            <a:endParaRPr lang="en-US" sz="3500" dirty="0" smtClean="0"/>
          </a:p>
          <a:p>
            <a:r>
              <a:rPr lang="en-US" sz="3500" dirty="0" smtClean="0"/>
              <a:t>In this type of referential relationship, the second (or subsequent) referring expression is an example of </a:t>
            </a:r>
            <a:r>
              <a:rPr lang="en-US" sz="3500" b="1" i="1" dirty="0" smtClean="0"/>
              <a:t>anaphora</a:t>
            </a:r>
            <a:r>
              <a:rPr lang="en-US" sz="3500" dirty="0" smtClean="0"/>
              <a:t> (‘referring back’). The first mention is called the </a:t>
            </a:r>
            <a:r>
              <a:rPr lang="en-US" sz="3500" b="1" i="1" u="sng" dirty="0" smtClean="0"/>
              <a:t>antecedent</a:t>
            </a:r>
            <a:r>
              <a:rPr lang="en-US" sz="35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500" dirty="0" smtClean="0"/>
              <a:t>In other words, anaphora can be defined as subsequent reference to an already introduced entity. We use it to </a:t>
            </a:r>
            <a:r>
              <a:rPr lang="en-US" sz="3500" i="1" dirty="0" smtClean="0"/>
              <a:t>maintain reference</a:t>
            </a:r>
            <a:r>
              <a:rPr lang="en-US" sz="3500" dirty="0" smtClean="0"/>
              <a:t>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How about this example:</a:t>
            </a:r>
          </a:p>
          <a:p>
            <a:pPr>
              <a:buNone/>
            </a:pPr>
            <a:r>
              <a:rPr lang="en-US" sz="3500" dirty="0" smtClean="0"/>
              <a:t>	I turned the corner and almost stepped on </a:t>
            </a:r>
            <a:r>
              <a:rPr lang="en-US" sz="3500" u="sng" dirty="0" smtClean="0"/>
              <a:t>it</a:t>
            </a:r>
            <a:r>
              <a:rPr lang="en-US" sz="3500" dirty="0" smtClean="0"/>
              <a:t>. There was </a:t>
            </a:r>
            <a:r>
              <a:rPr lang="en-US" sz="3500" u="sng" dirty="0" smtClean="0"/>
              <a:t>a large snake </a:t>
            </a:r>
            <a:r>
              <a:rPr lang="en-US" sz="3500" dirty="0" smtClean="0"/>
              <a:t>in the middle of the path.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This reversed reference is known as </a:t>
            </a:r>
            <a:r>
              <a:rPr lang="en-US" sz="3500" b="1" i="1" dirty="0" err="1" smtClean="0"/>
              <a:t>cataphora</a:t>
            </a:r>
            <a:r>
              <a:rPr lang="en-US" sz="35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93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Pragmatics Part -2-</vt:lpstr>
      <vt:lpstr>Today’s Topics</vt:lpstr>
      <vt:lpstr>Reference </vt:lpstr>
      <vt:lpstr>Inference </vt:lpstr>
      <vt:lpstr>Anaphora </vt:lpstr>
      <vt:lpstr>Anaphora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 Part I</dc:title>
  <dc:creator>SAMAH</dc:creator>
  <cp:lastModifiedBy>Rawan ali</cp:lastModifiedBy>
  <cp:revision>37</cp:revision>
  <dcterms:created xsi:type="dcterms:W3CDTF">2012-02-13T20:04:27Z</dcterms:created>
  <dcterms:modified xsi:type="dcterms:W3CDTF">2015-02-04T15:03:40Z</dcterms:modified>
</cp:coreProperties>
</file>