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2" r:id="rId4"/>
    <p:sldId id="258" r:id="rId5"/>
    <p:sldId id="256" r:id="rId6"/>
    <p:sldId id="257" r:id="rId7"/>
    <p:sldId id="263" r:id="rId8"/>
    <p:sldId id="264" r:id="rId9"/>
    <p:sldId id="266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95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322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96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0866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5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2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33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5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682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58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354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71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853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484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36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456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4B2E499-0000-42D3-A093-93D80BDE0C5E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760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2897033" y="3635573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نتيجة بحث الصور عن ‪complex numbers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082" y="478520"/>
            <a:ext cx="3480218" cy="348021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4507171" y="4584700"/>
            <a:ext cx="272004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King Saud University</a:t>
            </a:r>
          </a:p>
          <a:p>
            <a:pPr algn="ctr"/>
            <a:r>
              <a:rPr lang="en-US" dirty="0" smtClean="0"/>
              <a:t>Physics Department</a:t>
            </a:r>
          </a:p>
          <a:p>
            <a:pPr algn="ctr"/>
            <a:r>
              <a:rPr lang="en-US" dirty="0" smtClean="0"/>
              <a:t>Phys 301: Mathematical 2</a:t>
            </a:r>
          </a:p>
          <a:p>
            <a:pPr algn="ctr"/>
            <a:r>
              <a:rPr lang="en-US" dirty="0" smtClean="0"/>
              <a:t>Tahani </a:t>
            </a:r>
            <a:r>
              <a:rPr lang="en-US" dirty="0" err="1" smtClean="0"/>
              <a:t>Almusidi</a:t>
            </a:r>
            <a:endParaRPr lang="en-US" dirty="0" smtClean="0"/>
          </a:p>
          <a:p>
            <a:pPr algn="ctr"/>
            <a:r>
              <a:rPr lang="en-US" dirty="0" smtClean="0">
                <a:solidFill>
                  <a:srgbClr val="00B0F0"/>
                </a:solidFill>
              </a:rPr>
              <a:t>Group A+B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71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08440" y="1004290"/>
            <a:ext cx="29530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 Rules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037" y="2133600"/>
            <a:ext cx="6462971" cy="3573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7107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84364" y="1150370"/>
            <a:ext cx="1802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08440" y="5435600"/>
            <a:ext cx="10716760" cy="16509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10998200" y="5222875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352614" y="5222870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مستطيل 12"/>
          <p:cNvSpPr/>
          <p:nvPr/>
        </p:nvSpPr>
        <p:spPr>
          <a:xfrm>
            <a:off x="1690072" y="5222869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7638610" y="5218091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مستطيل 14"/>
          <p:cNvSpPr/>
          <p:nvPr/>
        </p:nvSpPr>
        <p:spPr>
          <a:xfrm>
            <a:off x="6556228" y="5222862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مربع نص 15"/>
          <p:cNvSpPr txBox="1"/>
          <p:nvPr/>
        </p:nvSpPr>
        <p:spPr>
          <a:xfrm>
            <a:off x="10736471" y="478275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24756" y="4767574"/>
            <a:ext cx="111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 BC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0" y="5756692"/>
            <a:ext cx="1002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Natural</a:t>
            </a:r>
          </a:p>
          <a:p>
            <a:pPr algn="ctr"/>
            <a:r>
              <a:rPr lang="en-US" dirty="0" smtClean="0"/>
              <a:t>1,2,3,......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مربع نص 20"/>
              <p:cNvSpPr txBox="1"/>
              <p:nvPr/>
            </p:nvSpPr>
            <p:spPr>
              <a:xfrm>
                <a:off x="2036744" y="5778546"/>
                <a:ext cx="1564852" cy="760465"/>
              </a:xfrm>
              <a:prstGeom prst="rect">
                <a:avLst/>
              </a:prstGeom>
              <a:noFill/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Fraction</a:t>
                </a:r>
              </a:p>
              <a:p>
                <a:pPr algn="ctr"/>
                <a:r>
                  <a:rPr lang="en-US" dirty="0" smtClean="0"/>
                  <a:t>0.2 , 0.3 ,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, ….</a:t>
                </a:r>
              </a:p>
            </p:txBody>
          </p:sp>
        </mc:Choice>
        <mc:Fallback xmlns="">
          <p:sp>
            <p:nvSpPr>
              <p:cNvPr id="21" name="مربع نص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6744" y="5778546"/>
                <a:ext cx="1564852" cy="760465"/>
              </a:xfrm>
              <a:prstGeom prst="rect">
                <a:avLst/>
              </a:prstGeom>
              <a:blipFill rotWithShape="0">
                <a:blip r:embed="rId2"/>
                <a:stretch>
                  <a:fillRect l="-1521" t="-3053" r="-1901" b="-763"/>
                </a:stretch>
              </a:blipFill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مربع نص 21"/>
          <p:cNvSpPr txBox="1"/>
          <p:nvPr/>
        </p:nvSpPr>
        <p:spPr>
          <a:xfrm>
            <a:off x="5696559" y="5835612"/>
            <a:ext cx="1752403" cy="646331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Zero &amp; Negative</a:t>
            </a:r>
          </a:p>
          <a:p>
            <a:pPr algn="ctr"/>
            <a:r>
              <a:rPr lang="en-US" dirty="0" smtClean="0"/>
              <a:t>0, -1, -2, ……..</a:t>
            </a:r>
          </a:p>
        </p:txBody>
      </p:sp>
      <p:sp>
        <p:nvSpPr>
          <p:cNvPr id="23" name="مربع نص 22"/>
          <p:cNvSpPr txBox="1"/>
          <p:nvPr/>
        </p:nvSpPr>
        <p:spPr>
          <a:xfrm>
            <a:off x="1257464" y="4767574"/>
            <a:ext cx="111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1500 BC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مستطيل 23"/>
          <p:cNvSpPr/>
          <p:nvPr/>
        </p:nvSpPr>
        <p:spPr>
          <a:xfrm>
            <a:off x="2964030" y="5222863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مربع نص 24"/>
          <p:cNvSpPr txBox="1"/>
          <p:nvPr/>
        </p:nvSpPr>
        <p:spPr>
          <a:xfrm>
            <a:off x="2580126" y="4767574"/>
            <a:ext cx="111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 BC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3796181" y="4767574"/>
            <a:ext cx="990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 BC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مربع نص 26"/>
          <p:cNvSpPr txBox="1"/>
          <p:nvPr/>
        </p:nvSpPr>
        <p:spPr>
          <a:xfrm>
            <a:off x="5252817" y="474352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4228170" y="5222863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مستطيل 29"/>
          <p:cNvSpPr/>
          <p:nvPr/>
        </p:nvSpPr>
        <p:spPr>
          <a:xfrm>
            <a:off x="5345770" y="5222862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1422442" y="5435600"/>
            <a:ext cx="2946358" cy="165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4381542" y="5436844"/>
            <a:ext cx="4382438" cy="16384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مربع نص 32"/>
          <p:cNvSpPr txBox="1"/>
          <p:nvPr/>
        </p:nvSpPr>
        <p:spPr>
          <a:xfrm>
            <a:off x="6128220" y="4749301"/>
            <a:ext cx="990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 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مستطيل 33"/>
          <p:cNvSpPr/>
          <p:nvPr/>
        </p:nvSpPr>
        <p:spPr>
          <a:xfrm>
            <a:off x="8756210" y="5218091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مستطيل 34"/>
          <p:cNvSpPr/>
          <p:nvPr/>
        </p:nvSpPr>
        <p:spPr>
          <a:xfrm>
            <a:off x="9867950" y="5225218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مربع نص 35"/>
          <p:cNvSpPr txBox="1"/>
          <p:nvPr/>
        </p:nvSpPr>
        <p:spPr>
          <a:xfrm>
            <a:off x="7248450" y="4767574"/>
            <a:ext cx="1119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 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8361322" y="4762794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1500AC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9583250" y="4766330"/>
            <a:ext cx="1119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 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مربع نص 39"/>
              <p:cNvSpPr txBox="1"/>
              <p:nvPr/>
            </p:nvSpPr>
            <p:spPr>
              <a:xfrm>
                <a:off x="8144400" y="5878997"/>
                <a:ext cx="1239160" cy="505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rad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0" name="مربع نص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4400" y="5878997"/>
                <a:ext cx="1239160" cy="50520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سهم للأسفل 40"/>
          <p:cNvSpPr/>
          <p:nvPr/>
        </p:nvSpPr>
        <p:spPr>
          <a:xfrm>
            <a:off x="8567230" y="4276743"/>
            <a:ext cx="457150" cy="430243"/>
          </a:xfrm>
          <a:prstGeom prst="downArrow">
            <a:avLst>
              <a:gd name="adj1" fmla="val 27775"/>
              <a:gd name="adj2" fmla="val 4444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utoShape 2" descr="نتيجة بحث الصور عن ‪del ferro‬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4" descr="صورة ذات صلة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224" y="1150370"/>
            <a:ext cx="1918006" cy="223831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7042" y="1062476"/>
            <a:ext cx="1659429" cy="21320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2" name="Picture 4" descr="نتيجة بحث الصور عن ‪bombelli‬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022" y="1297392"/>
            <a:ext cx="2324928" cy="292815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491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257464" y="5435600"/>
            <a:ext cx="9867736" cy="16031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1257464" y="5218090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7967852" y="5218089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مربع نص 15"/>
          <p:cNvSpPr txBox="1"/>
          <p:nvPr/>
        </p:nvSpPr>
        <p:spPr>
          <a:xfrm>
            <a:off x="10736471" y="478275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مربع نص 22"/>
          <p:cNvSpPr txBox="1"/>
          <p:nvPr/>
        </p:nvSpPr>
        <p:spPr>
          <a:xfrm>
            <a:off x="852882" y="4743521"/>
            <a:ext cx="111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1500 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3228324" y="4679124"/>
            <a:ext cx="1119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1700 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3587378" y="5225218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مستطيل 29"/>
          <p:cNvSpPr/>
          <p:nvPr/>
        </p:nvSpPr>
        <p:spPr>
          <a:xfrm>
            <a:off x="5701438" y="5218089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مستطيل 34"/>
          <p:cNvSpPr/>
          <p:nvPr/>
        </p:nvSpPr>
        <p:spPr>
          <a:xfrm>
            <a:off x="10107266" y="5225218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مربع نص 35"/>
          <p:cNvSpPr txBox="1"/>
          <p:nvPr/>
        </p:nvSpPr>
        <p:spPr>
          <a:xfrm>
            <a:off x="7471615" y="4755666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9583250" y="4766330"/>
            <a:ext cx="1119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 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" name="Picture 2" descr="نتيجة بحث الصور عن ‪Gauss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515" y="1873722"/>
            <a:ext cx="2033052" cy="2587521"/>
          </a:xfrm>
          <a:prstGeom prst="ellipse">
            <a:avLst/>
          </a:prstGeom>
          <a:ln>
            <a:solidFill>
              <a:srgbClr val="00B0F0"/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مربع نص 39"/>
              <p:cNvSpPr txBox="1"/>
              <p:nvPr/>
            </p:nvSpPr>
            <p:spPr>
              <a:xfrm>
                <a:off x="701384" y="5889334"/>
                <a:ext cx="1239160" cy="505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rad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0" name="مربع نص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384" y="5889334"/>
                <a:ext cx="1239160" cy="50520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 descr="نتيجة بحث الصور عن ‪bombelli‬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40" y="2085004"/>
            <a:ext cx="1936079" cy="243841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مربع نص 41"/>
          <p:cNvSpPr txBox="1"/>
          <p:nvPr/>
        </p:nvSpPr>
        <p:spPr>
          <a:xfrm>
            <a:off x="5186468" y="4711627"/>
            <a:ext cx="1119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1900 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نتيجة بحث الصور عن ‪euler‬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94" y="1969967"/>
            <a:ext cx="2026134" cy="248335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مربع نص 43"/>
          <p:cNvSpPr txBox="1"/>
          <p:nvPr/>
        </p:nvSpPr>
        <p:spPr>
          <a:xfrm>
            <a:off x="2699248" y="5820553"/>
            <a:ext cx="20418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Imaginary</a:t>
            </a:r>
          </a:p>
        </p:txBody>
      </p:sp>
      <p:sp>
        <p:nvSpPr>
          <p:cNvPr id="45" name="مربع نص 44"/>
          <p:cNvSpPr txBox="1"/>
          <p:nvPr/>
        </p:nvSpPr>
        <p:spPr>
          <a:xfrm>
            <a:off x="4817294" y="6078341"/>
            <a:ext cx="1683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Lateral</a:t>
            </a:r>
            <a:endParaRPr lang="en-US" sz="2400" b="1" dirty="0" smtClean="0">
              <a:solidFill>
                <a:srgbClr val="92D050"/>
              </a:solidFill>
            </a:endParaRPr>
          </a:p>
        </p:txBody>
      </p:sp>
      <p:sp>
        <p:nvSpPr>
          <p:cNvPr id="46" name="مربع نص 45"/>
          <p:cNvSpPr txBox="1"/>
          <p:nvPr/>
        </p:nvSpPr>
        <p:spPr>
          <a:xfrm>
            <a:off x="584364" y="1150370"/>
            <a:ext cx="1802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810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مربع نص 3"/>
              <p:cNvSpPr txBox="1"/>
              <p:nvPr/>
            </p:nvSpPr>
            <p:spPr>
              <a:xfrm>
                <a:off x="4289645" y="3139004"/>
                <a:ext cx="2938305" cy="5665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sz="36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6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3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مربع نص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9645" y="3139004"/>
                <a:ext cx="2938305" cy="5665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مربع نص 4"/>
          <p:cNvSpPr txBox="1"/>
          <p:nvPr/>
        </p:nvSpPr>
        <p:spPr>
          <a:xfrm>
            <a:off x="1310171" y="1794173"/>
            <a:ext cx="32467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Drawing the 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Finding its roots</a:t>
            </a:r>
            <a:endParaRPr lang="en-US" sz="24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84364" y="1150370"/>
            <a:ext cx="2002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701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مربع نص 3"/>
              <p:cNvSpPr txBox="1"/>
              <p:nvPr/>
            </p:nvSpPr>
            <p:spPr>
              <a:xfrm>
                <a:off x="4925808" y="990600"/>
                <a:ext cx="1959383" cy="3776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مربع نص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808" y="990600"/>
                <a:ext cx="1959383" cy="377667"/>
              </a:xfrm>
              <a:prstGeom prst="rect">
                <a:avLst/>
              </a:prstGeom>
              <a:blipFill rotWithShape="0">
                <a:blip r:embed="rId2"/>
                <a:stretch>
                  <a:fillRect l="-4673" r="-3427" b="-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568312"/>
              </p:ext>
            </p:extLst>
          </p:nvPr>
        </p:nvGraphicFramePr>
        <p:xfrm>
          <a:off x="2921000" y="2443479"/>
          <a:ext cx="1656000" cy="221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8000"/>
                <a:gridCol w="82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f(x)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2988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2988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سهم إلى اليمين 6"/>
          <p:cNvSpPr/>
          <p:nvPr/>
        </p:nvSpPr>
        <p:spPr>
          <a:xfrm>
            <a:off x="5143500" y="3087369"/>
            <a:ext cx="762000" cy="9271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300" y="1803082"/>
            <a:ext cx="4362450" cy="3495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مربع نص 8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08440" y="1004290"/>
            <a:ext cx="4020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Drawing the Function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684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9500" y="4000528"/>
            <a:ext cx="2362200" cy="2026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مربع نص 1"/>
          <p:cNvSpPr txBox="1"/>
          <p:nvPr/>
        </p:nvSpPr>
        <p:spPr>
          <a:xfrm>
            <a:off x="408440" y="1004290"/>
            <a:ext cx="327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Finding the roots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جدول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69420737"/>
                  </p:ext>
                </p:extLst>
              </p:nvPr>
            </p:nvGraphicFramePr>
            <p:xfrm>
              <a:off x="2984500" y="1911975"/>
              <a:ext cx="5791200" cy="44126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984484"/>
                    <a:gridCol w="2806716"/>
                  </a:tblGrid>
                  <a:tr h="5910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bg1"/>
                              </a:solidFill>
                            </a:rPr>
                            <a:t>w/ </a:t>
                          </a:r>
                          <a:r>
                            <a:rPr lang="en-US" b="1" dirty="0" err="1" smtClean="0">
                              <a:solidFill>
                                <a:schemeClr val="bg1"/>
                              </a:solidFill>
                            </a:rPr>
                            <a:t>i</a:t>
                          </a:r>
                          <a:endParaRPr lang="en-US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bg1"/>
                              </a:solidFill>
                            </a:rPr>
                            <a:t>wo/ </a:t>
                          </a:r>
                          <a:r>
                            <a:rPr lang="en-US" b="1" dirty="0" err="1" smtClean="0">
                              <a:solidFill>
                                <a:schemeClr val="bg1"/>
                              </a:solidFill>
                            </a:rPr>
                            <a:t>i</a:t>
                          </a:r>
                          <a:endParaRPr lang="en-US" b="1" dirty="0" smtClean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ctr"/>
                          <a:endParaRPr lang="en-US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tx1"/>
                        </a:solidFill>
                      </a:tcPr>
                    </a:tc>
                  </a:tr>
                  <a:tr h="1245245"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/>
                        </a:p>
                        <a:p>
                          <a:pPr algn="ctr"/>
                          <a:r>
                            <a:rPr lang="en-US" dirty="0" smtClean="0"/>
                            <a:t>Solution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lang="en-US" sz="18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= 0</a:t>
                          </a:r>
                          <a:endParaRPr 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/>
                        </a:p>
                        <a:p>
                          <a:pPr algn="ctr"/>
                          <a:r>
                            <a:rPr lang="en-US" dirty="0" smtClean="0"/>
                            <a:t>No solution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lang="en-US" sz="18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≠ 0</a:t>
                          </a:r>
                          <a:endParaRPr 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2527300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جدول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69420737"/>
                  </p:ext>
                </p:extLst>
              </p:nvPr>
            </p:nvGraphicFramePr>
            <p:xfrm>
              <a:off x="2984500" y="1911975"/>
              <a:ext cx="5791200" cy="44126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984484"/>
                    <a:gridCol w="2806716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bg1"/>
                              </a:solidFill>
                            </a:rPr>
                            <a:t>w/ </a:t>
                          </a:r>
                          <a:r>
                            <a:rPr lang="en-US" b="1" dirty="0" err="1" smtClean="0">
                              <a:solidFill>
                                <a:schemeClr val="bg1"/>
                              </a:solidFill>
                            </a:rPr>
                            <a:t>i</a:t>
                          </a:r>
                          <a:endParaRPr lang="en-US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bg1"/>
                              </a:solidFill>
                            </a:rPr>
                            <a:t>wo/ </a:t>
                          </a:r>
                          <a:r>
                            <a:rPr lang="en-US" b="1" dirty="0" err="1" smtClean="0">
                              <a:solidFill>
                                <a:schemeClr val="bg1"/>
                              </a:solidFill>
                            </a:rPr>
                            <a:t>i</a:t>
                          </a:r>
                          <a:endParaRPr lang="en-US" b="1" dirty="0" smtClean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ctr"/>
                          <a:endParaRPr lang="en-US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tx1"/>
                        </a:solidFill>
                      </a:tcPr>
                    </a:tc>
                  </a:tr>
                  <a:tr h="124524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04" t="-54146" r="-94490" b="-203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6508" t="-54146" r="-434" b="-203415"/>
                          </a:stretch>
                        </a:blipFill>
                      </a:tcPr>
                    </a:tc>
                  </a:tr>
                  <a:tr h="2527300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صورة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543546" y="3792056"/>
            <a:ext cx="2026482" cy="2443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977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08440" y="1004290"/>
            <a:ext cx="2581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Meaning of </a:t>
            </a:r>
            <a:r>
              <a:rPr lang="en-US" sz="2800" b="1" dirty="0" err="1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310171" y="1794173"/>
            <a:ext cx="2526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Rotation by 90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º</a:t>
            </a:r>
            <a:endParaRPr lang="en-US" sz="2400" dirty="0" smtClean="0"/>
          </a:p>
        </p:txBody>
      </p:sp>
      <p:sp>
        <p:nvSpPr>
          <p:cNvPr id="9" name="مستطيل 8"/>
          <p:cNvSpPr/>
          <p:nvPr/>
        </p:nvSpPr>
        <p:spPr>
          <a:xfrm>
            <a:off x="2872748" y="5016499"/>
            <a:ext cx="5786104" cy="23098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رابط مستقيم 4"/>
          <p:cNvCxnSpPr/>
          <p:nvPr/>
        </p:nvCxnSpPr>
        <p:spPr>
          <a:xfrm>
            <a:off x="5765800" y="2552700"/>
            <a:ext cx="0" cy="3670300"/>
          </a:xfrm>
          <a:prstGeom prst="line">
            <a:avLst/>
          </a:prstGeom>
          <a:ln w="38100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سهم منحني إلى اليسار 16"/>
          <p:cNvSpPr/>
          <p:nvPr/>
        </p:nvSpPr>
        <p:spPr>
          <a:xfrm rot="16200000" flipV="1">
            <a:off x="4314803" y="1118750"/>
            <a:ext cx="2628900" cy="516659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29253" y="2064432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3918973" y="3015424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7439652" y="3142237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مربع نص 20"/>
          <p:cNvSpPr txBox="1"/>
          <p:nvPr/>
        </p:nvSpPr>
        <p:spPr>
          <a:xfrm>
            <a:off x="3319049" y="5230384"/>
            <a:ext cx="569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مربع نص 21"/>
          <p:cNvSpPr txBox="1"/>
          <p:nvPr/>
        </p:nvSpPr>
        <p:spPr>
          <a:xfrm>
            <a:off x="7643165" y="5230383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227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08440" y="1004290"/>
            <a:ext cx="2581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Meaning of </a:t>
            </a:r>
            <a:r>
              <a:rPr lang="en-US" sz="2800" b="1" dirty="0" err="1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310171" y="1794173"/>
            <a:ext cx="2526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Rotation by 90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º</a:t>
            </a:r>
            <a:endParaRPr lang="en-US" sz="2400" dirty="0" smtClean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1575" y="2357438"/>
            <a:ext cx="4952025" cy="3492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1124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08440" y="1004290"/>
            <a:ext cx="2970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</a:t>
            </a: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Plane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170112"/>
            <a:ext cx="6705600" cy="3609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50645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كمبيوتر لوحي باللمس">
  <a:themeElements>
    <a:clrScheme name="كمبيوتر لوحي باللمس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كمبيوتر لوحي باللمس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كمبيوتر لوحي باللم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TM04033929[[fn=كمبيوتر لوحي باللمس]]</Template>
  <TotalTime>1227</TotalTime>
  <Words>177</Words>
  <Application>Microsoft Office PowerPoint</Application>
  <PresentationFormat>ملء الشاشة</PresentationFormat>
  <Paragraphs>82</Paragraphs>
  <Slides>10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8" baseType="lpstr">
      <vt:lpstr>Andalus</vt:lpstr>
      <vt:lpstr>Arial</vt:lpstr>
      <vt:lpstr>Calisto MT</vt:lpstr>
      <vt:lpstr>Cambria Math</vt:lpstr>
      <vt:lpstr>Times New Roman</vt:lpstr>
      <vt:lpstr>Trebuchet MS</vt:lpstr>
      <vt:lpstr>Wingdings 2</vt:lpstr>
      <vt:lpstr>كمبيوتر لوحي باللمس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tahani</dc:creator>
  <cp:lastModifiedBy>tahani</cp:lastModifiedBy>
  <cp:revision>31</cp:revision>
  <dcterms:created xsi:type="dcterms:W3CDTF">2017-02-26T08:27:56Z</dcterms:created>
  <dcterms:modified xsi:type="dcterms:W3CDTF">2017-02-27T08:22:16Z</dcterms:modified>
</cp:coreProperties>
</file>