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2" r:id="rId4"/>
    <p:sldId id="258" r:id="rId5"/>
    <p:sldId id="256" r:id="rId6"/>
    <p:sldId id="257" r:id="rId7"/>
    <p:sldId id="263" r:id="rId8"/>
    <p:sldId id="264" r:id="rId9"/>
    <p:sldId id="266" r:id="rId10"/>
    <p:sldId id="265" r:id="rId11"/>
    <p:sldId id="274" r:id="rId12"/>
    <p:sldId id="267" r:id="rId13"/>
    <p:sldId id="268" r:id="rId14"/>
    <p:sldId id="269" r:id="rId15"/>
    <p:sldId id="271" r:id="rId16"/>
    <p:sldId id="273" r:id="rId17"/>
    <p:sldId id="272" r:id="rId18"/>
    <p:sldId id="278" r:id="rId19"/>
    <p:sldId id="277" r:id="rId20"/>
    <p:sldId id="279" r:id="rId21"/>
    <p:sldId id="280" r:id="rId22"/>
    <p:sldId id="284" r:id="rId23"/>
    <p:sldId id="281" r:id="rId24"/>
    <p:sldId id="282" r:id="rId25"/>
    <p:sldId id="283" r:id="rId26"/>
    <p:sldId id="285" r:id="rId27"/>
    <p:sldId id="286" r:id="rId28"/>
    <p:sldId id="287" r:id="rId29"/>
    <p:sldId id="288" r:id="rId30"/>
    <p:sldId id="289" r:id="rId31"/>
    <p:sldId id="292" r:id="rId32"/>
    <p:sldId id="29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9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2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9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86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2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3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5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8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5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5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7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5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8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36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5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4B2E499-0000-42D3-A093-93D80BDE0C5E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DF728E8-D07B-4A17-ABE1-421B37A3E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60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897033" y="3635573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نتيجة بحث الصور عن ‪complex number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082" y="478520"/>
            <a:ext cx="3480218" cy="34802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507171" y="4584700"/>
            <a:ext cx="27200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King Saud University</a:t>
            </a:r>
          </a:p>
          <a:p>
            <a:pPr algn="ctr"/>
            <a:r>
              <a:rPr lang="en-US" dirty="0" smtClean="0"/>
              <a:t>Physics Department</a:t>
            </a:r>
          </a:p>
          <a:p>
            <a:pPr algn="ctr"/>
            <a:r>
              <a:rPr lang="en-US" dirty="0" smtClean="0"/>
              <a:t>Phys 301: Mathematical 2</a:t>
            </a:r>
          </a:p>
          <a:p>
            <a:pPr algn="ctr"/>
            <a:r>
              <a:rPr lang="en-US" dirty="0" smtClean="0"/>
              <a:t>Tahani </a:t>
            </a:r>
            <a:r>
              <a:rPr lang="en-US" dirty="0" err="1" smtClean="0"/>
              <a:t>Almusidi</a:t>
            </a:r>
            <a:endParaRPr lang="en-US" dirty="0" smtClean="0"/>
          </a:p>
          <a:p>
            <a:pPr algn="ctr"/>
            <a:r>
              <a:rPr lang="en-US" dirty="0" smtClean="0">
                <a:solidFill>
                  <a:srgbClr val="00B0F0"/>
                </a:solidFill>
              </a:rPr>
              <a:t>Group A+B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71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953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 Rules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037" y="2133600"/>
            <a:ext cx="6462971" cy="3573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7107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897033" y="3635573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نتيجة بحث الصور عن ‪complex number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082" y="478520"/>
            <a:ext cx="3480218" cy="34802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507171" y="4584700"/>
            <a:ext cx="27200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King Saud University</a:t>
            </a:r>
          </a:p>
          <a:p>
            <a:pPr algn="ctr"/>
            <a:r>
              <a:rPr lang="en-US" dirty="0" smtClean="0"/>
              <a:t>Physics Department</a:t>
            </a:r>
          </a:p>
          <a:p>
            <a:pPr algn="ctr"/>
            <a:r>
              <a:rPr lang="en-US" dirty="0" smtClean="0"/>
              <a:t>Phys 301: Mathematical 2</a:t>
            </a:r>
          </a:p>
          <a:p>
            <a:pPr algn="ctr"/>
            <a:r>
              <a:rPr lang="en-US" dirty="0" smtClean="0"/>
              <a:t>Tahani </a:t>
            </a:r>
            <a:r>
              <a:rPr lang="en-US" dirty="0" err="1" smtClean="0"/>
              <a:t>Almusidi</a:t>
            </a:r>
            <a:endParaRPr lang="en-US" dirty="0" smtClean="0"/>
          </a:p>
          <a:p>
            <a:pPr algn="ctr"/>
            <a:r>
              <a:rPr lang="en-US" dirty="0" smtClean="0">
                <a:solidFill>
                  <a:srgbClr val="00B0F0"/>
                </a:solidFill>
              </a:rPr>
              <a:t>Group </a:t>
            </a:r>
            <a:r>
              <a:rPr lang="en-US" dirty="0" smtClean="0">
                <a:solidFill>
                  <a:srgbClr val="00B0F0"/>
                </a:solidFill>
              </a:rPr>
              <a:t>C &amp; D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04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3788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Multiplication </a:t>
            </a: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762" y="1870075"/>
            <a:ext cx="6162675" cy="4057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4096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3788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Multiplication </a:t>
            </a: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224" y="1543050"/>
            <a:ext cx="8410576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1927224" y="1735769"/>
            <a:ext cx="3635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By following  the rules of Algebra (Rectangular)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رابط مستقيم 8"/>
          <p:cNvCxnSpPr/>
          <p:nvPr/>
        </p:nvCxnSpPr>
        <p:spPr>
          <a:xfrm>
            <a:off x="5651500" y="1757429"/>
            <a:ext cx="50800" cy="3995671"/>
          </a:xfrm>
          <a:prstGeom prst="line">
            <a:avLst/>
          </a:prstGeom>
          <a:ln w="381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6362700" y="1754136"/>
            <a:ext cx="3764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By finding the distance and angle (Polar)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955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3788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Multiplication </a:t>
            </a: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0" y="1919287"/>
            <a:ext cx="6553200" cy="4162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8922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مربع نص 3"/>
              <p:cNvSpPr txBox="1"/>
              <p:nvPr/>
            </p:nvSpPr>
            <p:spPr>
              <a:xfrm>
                <a:off x="4973566" y="1633650"/>
                <a:ext cx="1479508" cy="566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3600" b="1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36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566" y="1633650"/>
                <a:ext cx="1479508" cy="5665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مربع نص 4"/>
          <p:cNvSpPr txBox="1"/>
          <p:nvPr/>
        </p:nvSpPr>
        <p:spPr>
          <a:xfrm>
            <a:off x="1754671" y="1695495"/>
            <a:ext cx="3218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1- Finding the roots for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84364" y="1150370"/>
            <a:ext cx="2141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201" y="2955023"/>
            <a:ext cx="3860800" cy="296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8299" y="2955023"/>
            <a:ext cx="4095750" cy="2969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رابط بشكل مرفق 9"/>
          <p:cNvCxnSpPr>
            <a:stCxn id="4" idx="2"/>
            <a:endCxn id="3" idx="0"/>
          </p:cNvCxnSpPr>
          <p:nvPr/>
        </p:nvCxnSpPr>
        <p:spPr>
          <a:xfrm rot="5400000">
            <a:off x="4117557" y="1359260"/>
            <a:ext cx="754808" cy="243671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بشكل مرفق 11"/>
          <p:cNvCxnSpPr>
            <a:stCxn id="4" idx="2"/>
            <a:endCxn id="8" idx="0"/>
          </p:cNvCxnSpPr>
          <p:nvPr/>
        </p:nvCxnSpPr>
        <p:spPr>
          <a:xfrm rot="16200000" flipH="1">
            <a:off x="6697343" y="1216192"/>
            <a:ext cx="754808" cy="2722854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475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مربع نص 3"/>
              <p:cNvSpPr txBox="1"/>
              <p:nvPr/>
            </p:nvSpPr>
            <p:spPr>
              <a:xfrm>
                <a:off x="4973566" y="1633650"/>
                <a:ext cx="1479508" cy="566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3600" b="1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36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566" y="1633650"/>
                <a:ext cx="1479508" cy="5665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مربع نص 4"/>
          <p:cNvSpPr txBox="1"/>
          <p:nvPr/>
        </p:nvSpPr>
        <p:spPr>
          <a:xfrm>
            <a:off x="1754671" y="1695495"/>
            <a:ext cx="3218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1- Finding the roots for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84364" y="1150370"/>
            <a:ext cx="2141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2388499"/>
            <a:ext cx="5556250" cy="37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0217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مربع نص 3"/>
              <p:cNvSpPr txBox="1"/>
              <p:nvPr/>
            </p:nvSpPr>
            <p:spPr>
              <a:xfrm>
                <a:off x="4973566" y="1633650"/>
                <a:ext cx="1479508" cy="566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  <m:r>
                        <a:rPr lang="en-US" sz="3600" b="1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36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566" y="1633650"/>
                <a:ext cx="1479508" cy="5665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مربع نص 4"/>
          <p:cNvSpPr txBox="1"/>
          <p:nvPr/>
        </p:nvSpPr>
        <p:spPr>
          <a:xfrm>
            <a:off x="1754671" y="1695495"/>
            <a:ext cx="3218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Finding the roots for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84364" y="1150370"/>
            <a:ext cx="2141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رابط بشكل مرفق 9"/>
          <p:cNvCxnSpPr>
            <a:stCxn id="4" idx="2"/>
          </p:cNvCxnSpPr>
          <p:nvPr/>
        </p:nvCxnSpPr>
        <p:spPr>
          <a:xfrm rot="5400000">
            <a:off x="4117557" y="1359260"/>
            <a:ext cx="754808" cy="243671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بشكل مرفق 11"/>
          <p:cNvCxnSpPr>
            <a:stCxn id="4" idx="2"/>
          </p:cNvCxnSpPr>
          <p:nvPr/>
        </p:nvCxnSpPr>
        <p:spPr>
          <a:xfrm rot="16200000" flipH="1">
            <a:off x="6697343" y="1216192"/>
            <a:ext cx="754808" cy="2722854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950" y="2936233"/>
            <a:ext cx="4184450" cy="291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172" y="2955023"/>
            <a:ext cx="3935927" cy="290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5211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174" y="3340128"/>
            <a:ext cx="2362200" cy="2026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مربع نص 1"/>
              <p:cNvSpPr txBox="1"/>
              <p:nvPr/>
            </p:nvSpPr>
            <p:spPr>
              <a:xfrm>
                <a:off x="394763" y="1109367"/>
                <a:ext cx="5200911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</a:t>
                </a:r>
                <a:endParaRPr lang="en-US" sz="2800" b="1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مربع نص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5200911" cy="532966"/>
              </a:xfrm>
              <a:prstGeom prst="rect">
                <a:avLst/>
              </a:prstGeom>
              <a:blipFill rotWithShape="0">
                <a:blip r:embed="rId3"/>
                <a:stretch>
                  <a:fillRect l="-2110" t="-10345" r="-1290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591552"/>
              </p:ext>
            </p:extLst>
          </p:nvPr>
        </p:nvGraphicFramePr>
        <p:xfrm>
          <a:off x="2895600" y="2385920"/>
          <a:ext cx="5791200" cy="3167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4484"/>
                <a:gridCol w="2806716"/>
              </a:tblGrid>
              <a:tr h="59106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w/ 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i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wo/ 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i</a:t>
                      </a:r>
                      <a:endParaRPr lang="en-US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</a:tr>
              <a:tr h="2527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360720" y="3131656"/>
            <a:ext cx="2026482" cy="244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6726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537" y="1854068"/>
            <a:ext cx="6062663" cy="138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(wo/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3"/>
                <a:stretch>
                  <a:fillRect l="-1779" t="-10345" r="-593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537" y="4038599"/>
            <a:ext cx="6062663" cy="2378075"/>
          </a:xfrm>
          <a:prstGeom prst="rect">
            <a:avLst/>
          </a:prstGeom>
        </p:spPr>
      </p:pic>
      <p:sp>
        <p:nvSpPr>
          <p:cNvPr id="11" name="سهم إلى اليمين 10"/>
          <p:cNvSpPr/>
          <p:nvPr/>
        </p:nvSpPr>
        <p:spPr>
          <a:xfrm rot="5400000">
            <a:off x="5695547" y="3314774"/>
            <a:ext cx="478641" cy="75565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9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84364" y="1150370"/>
            <a:ext cx="180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08440" y="5435600"/>
            <a:ext cx="10716760" cy="1650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10998200" y="5222875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352614" y="5222870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ستطيل 12"/>
          <p:cNvSpPr/>
          <p:nvPr/>
        </p:nvSpPr>
        <p:spPr>
          <a:xfrm>
            <a:off x="1690072" y="5222869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7638610" y="5218091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مستطيل 14"/>
          <p:cNvSpPr/>
          <p:nvPr/>
        </p:nvSpPr>
        <p:spPr>
          <a:xfrm>
            <a:off x="6556228" y="5222862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ربع نص 15"/>
          <p:cNvSpPr txBox="1"/>
          <p:nvPr/>
        </p:nvSpPr>
        <p:spPr>
          <a:xfrm>
            <a:off x="10736471" y="478275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24756" y="4767574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5756692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Natural</a:t>
            </a:r>
          </a:p>
          <a:p>
            <a:pPr algn="ctr"/>
            <a:r>
              <a:rPr lang="en-US" dirty="0" smtClean="0"/>
              <a:t>1,2,3,......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مربع نص 20"/>
              <p:cNvSpPr txBox="1"/>
              <p:nvPr/>
            </p:nvSpPr>
            <p:spPr>
              <a:xfrm>
                <a:off x="2036744" y="5778546"/>
                <a:ext cx="1564852" cy="760465"/>
              </a:xfrm>
              <a:prstGeom prst="rect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Fraction</a:t>
                </a:r>
              </a:p>
              <a:p>
                <a:pPr algn="ctr"/>
                <a:r>
                  <a:rPr lang="en-US" dirty="0" smtClean="0"/>
                  <a:t>0.2 , 0.3 ,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, ….</a:t>
                </a:r>
              </a:p>
            </p:txBody>
          </p:sp>
        </mc:Choice>
        <mc:Fallback xmlns="">
          <p:sp>
            <p:nvSpPr>
              <p:cNvPr id="21" name="مربع نص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744" y="5778546"/>
                <a:ext cx="1564852" cy="760465"/>
              </a:xfrm>
              <a:prstGeom prst="rect">
                <a:avLst/>
              </a:prstGeom>
              <a:blipFill rotWithShape="0">
                <a:blip r:embed="rId2"/>
                <a:stretch>
                  <a:fillRect l="-1521" t="-3053" r="-1901" b="-763"/>
                </a:stretch>
              </a:blip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مربع نص 21"/>
          <p:cNvSpPr txBox="1"/>
          <p:nvPr/>
        </p:nvSpPr>
        <p:spPr>
          <a:xfrm>
            <a:off x="5696559" y="5835612"/>
            <a:ext cx="1752403" cy="646331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Zero &amp; Negative</a:t>
            </a:r>
          </a:p>
          <a:p>
            <a:pPr algn="ctr"/>
            <a:r>
              <a:rPr lang="en-US" dirty="0" smtClean="0"/>
              <a:t>0, -1, -2, ……..</a:t>
            </a:r>
          </a:p>
        </p:txBody>
      </p:sp>
      <p:sp>
        <p:nvSpPr>
          <p:cNvPr id="23" name="مربع نص 22"/>
          <p:cNvSpPr txBox="1"/>
          <p:nvPr/>
        </p:nvSpPr>
        <p:spPr>
          <a:xfrm>
            <a:off x="1257464" y="4767574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2964030" y="5222863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مربع نص 24"/>
          <p:cNvSpPr txBox="1"/>
          <p:nvPr/>
        </p:nvSpPr>
        <p:spPr>
          <a:xfrm>
            <a:off x="2580126" y="4767574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3796181" y="4767574"/>
            <a:ext cx="990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BC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5252817" y="474352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4228170" y="5222863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مستطيل 29"/>
          <p:cNvSpPr/>
          <p:nvPr/>
        </p:nvSpPr>
        <p:spPr>
          <a:xfrm>
            <a:off x="5345770" y="5222862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1422442" y="5435600"/>
            <a:ext cx="2946358" cy="165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4381542" y="5436844"/>
            <a:ext cx="4382438" cy="16384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مربع نص 32"/>
          <p:cNvSpPr txBox="1"/>
          <p:nvPr/>
        </p:nvSpPr>
        <p:spPr>
          <a:xfrm>
            <a:off x="6128220" y="4749301"/>
            <a:ext cx="990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مستطيل 33"/>
          <p:cNvSpPr/>
          <p:nvPr/>
        </p:nvSpPr>
        <p:spPr>
          <a:xfrm>
            <a:off x="8756210" y="5218091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مستطيل 34"/>
          <p:cNvSpPr/>
          <p:nvPr/>
        </p:nvSpPr>
        <p:spPr>
          <a:xfrm>
            <a:off x="9867950" y="5225218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مربع نص 35"/>
          <p:cNvSpPr txBox="1"/>
          <p:nvPr/>
        </p:nvSpPr>
        <p:spPr>
          <a:xfrm>
            <a:off x="7248450" y="4767574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8361322" y="4762794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9583250" y="4766330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مربع نص 39"/>
              <p:cNvSpPr txBox="1"/>
              <p:nvPr/>
            </p:nvSpPr>
            <p:spPr>
              <a:xfrm>
                <a:off x="8144400" y="5878997"/>
                <a:ext cx="1239160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مربع نص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400" y="5878997"/>
                <a:ext cx="1239160" cy="5052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سهم للأسفل 40"/>
          <p:cNvSpPr/>
          <p:nvPr/>
        </p:nvSpPr>
        <p:spPr>
          <a:xfrm>
            <a:off x="8567230" y="4276743"/>
            <a:ext cx="457150" cy="430243"/>
          </a:xfrm>
          <a:prstGeom prst="downArrow">
            <a:avLst>
              <a:gd name="adj1" fmla="val 27775"/>
              <a:gd name="adj2" fmla="val 4444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2" descr="نتيجة بحث الصور عن ‪del ferro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4" descr="صورة ذات صلة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224" y="1150370"/>
            <a:ext cx="1918006" cy="22383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7042" y="1062476"/>
            <a:ext cx="1659429" cy="21320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Picture 4" descr="نتيجة بحث الصور عن ‪bombelli‬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022" y="1297392"/>
            <a:ext cx="2324928" cy="29281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491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2"/>
                <a:stretch>
                  <a:fillRect l="-1779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6337" y="2390775"/>
            <a:ext cx="7324725" cy="337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ربع نص 3"/>
          <p:cNvSpPr txBox="1"/>
          <p:nvPr/>
        </p:nvSpPr>
        <p:spPr>
          <a:xfrm>
            <a:off x="2446337" y="340887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Input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127411" y="34088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Output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09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2"/>
                <a:stretch>
                  <a:fillRect l="-1779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108199"/>
            <a:ext cx="7772400" cy="3635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8153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2"/>
                <a:stretch>
                  <a:fillRect l="-1779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550" y="2019300"/>
            <a:ext cx="6591300" cy="3671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شكل بيضاوي 3"/>
          <p:cNvSpPr/>
          <p:nvPr/>
        </p:nvSpPr>
        <p:spPr>
          <a:xfrm>
            <a:off x="5461000" y="2146300"/>
            <a:ext cx="1587500" cy="8890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3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2"/>
                <a:stretch>
                  <a:fillRect l="-1779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037" y="2146300"/>
            <a:ext cx="7781925" cy="351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شكل بيضاوي 6"/>
          <p:cNvSpPr/>
          <p:nvPr/>
        </p:nvSpPr>
        <p:spPr>
          <a:xfrm>
            <a:off x="8153400" y="3721100"/>
            <a:ext cx="114300" cy="1143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/>
          <p:cNvSpPr/>
          <p:nvPr/>
        </p:nvSpPr>
        <p:spPr>
          <a:xfrm>
            <a:off x="4800600" y="3594100"/>
            <a:ext cx="139700" cy="1270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مربع نص 10"/>
          <p:cNvSpPr txBox="1"/>
          <p:nvPr/>
        </p:nvSpPr>
        <p:spPr>
          <a:xfrm>
            <a:off x="5744738" y="4445000"/>
            <a:ext cx="1638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</a:t>
            </a:r>
            <a:r>
              <a:rPr lang="en-US" sz="4400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89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2"/>
                <a:stretch>
                  <a:fillRect l="-1779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62" y="2197100"/>
            <a:ext cx="7762875" cy="353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شكل بيضاوي 4"/>
          <p:cNvSpPr/>
          <p:nvPr/>
        </p:nvSpPr>
        <p:spPr>
          <a:xfrm>
            <a:off x="8128000" y="3721100"/>
            <a:ext cx="190500" cy="177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/>
          <p:cNvSpPr/>
          <p:nvPr/>
        </p:nvSpPr>
        <p:spPr>
          <a:xfrm>
            <a:off x="4762500" y="3571875"/>
            <a:ext cx="190500" cy="177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شكل بيضاوي 10"/>
          <p:cNvSpPr/>
          <p:nvPr/>
        </p:nvSpPr>
        <p:spPr>
          <a:xfrm>
            <a:off x="3657600" y="4470400"/>
            <a:ext cx="190500" cy="177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ربع نص 5"/>
          <p:cNvSpPr txBox="1"/>
          <p:nvPr/>
        </p:nvSpPr>
        <p:spPr>
          <a:xfrm>
            <a:off x="5744738" y="4381500"/>
            <a:ext cx="1638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?!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514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ربع نص 7"/>
              <p:cNvSpPr txBox="1"/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Drawing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+1=0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(w/</a:t>
                </a:r>
                <a:r>
                  <a:rPr lang="en-US" sz="28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مربع نص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3" y="1109367"/>
                <a:ext cx="6169125" cy="532966"/>
              </a:xfrm>
              <a:prstGeom prst="rect">
                <a:avLst/>
              </a:prstGeom>
              <a:blipFill rotWithShape="0">
                <a:blip r:embed="rId2"/>
                <a:stretch>
                  <a:fillRect l="-1779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174" y="2223359"/>
            <a:ext cx="4241800" cy="3609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سهم إلى اليمين 12"/>
          <p:cNvSpPr/>
          <p:nvPr/>
        </p:nvSpPr>
        <p:spPr>
          <a:xfrm>
            <a:off x="5734840" y="3650455"/>
            <a:ext cx="478641" cy="75565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347" y="2223359"/>
            <a:ext cx="4248150" cy="3609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5461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063" y="2370855"/>
            <a:ext cx="6441074" cy="357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1304467" y="1740489"/>
            <a:ext cx="2704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1- Drawing a shape</a:t>
            </a:r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6932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2310056"/>
            <a:ext cx="7696200" cy="3579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04467" y="1740489"/>
            <a:ext cx="252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Drawing a path</a:t>
            </a:r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5563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782" y="2336482"/>
            <a:ext cx="7513111" cy="336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ربع نص 6"/>
          <p:cNvSpPr txBox="1"/>
          <p:nvPr/>
        </p:nvSpPr>
        <p:spPr>
          <a:xfrm>
            <a:off x="5884437" y="2991941"/>
            <a:ext cx="1638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?!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304467" y="1740489"/>
            <a:ext cx="252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Drawing a path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8547100" y="3131641"/>
            <a:ext cx="60164" cy="11955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/>
          <p:cNvSpPr/>
          <p:nvPr/>
        </p:nvSpPr>
        <p:spPr>
          <a:xfrm>
            <a:off x="5342174" y="3251200"/>
            <a:ext cx="60164" cy="11955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شكل بيضاوي 16"/>
          <p:cNvSpPr/>
          <p:nvPr/>
        </p:nvSpPr>
        <p:spPr>
          <a:xfrm>
            <a:off x="3274910" y="4185741"/>
            <a:ext cx="60164" cy="11955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57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586" y="2184500"/>
            <a:ext cx="5784414" cy="342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مربع نص 13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304467" y="1740489"/>
            <a:ext cx="252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Drawing a path</a:t>
            </a:r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7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57464" y="5435600"/>
            <a:ext cx="9867736" cy="16031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1257464" y="5218090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13"/>
          <p:cNvSpPr/>
          <p:nvPr/>
        </p:nvSpPr>
        <p:spPr>
          <a:xfrm>
            <a:off x="7967852" y="5218089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ربع نص 15"/>
          <p:cNvSpPr txBox="1"/>
          <p:nvPr/>
        </p:nvSpPr>
        <p:spPr>
          <a:xfrm>
            <a:off x="10736471" y="478275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852882" y="4743521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3228324" y="4679124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3587378" y="5225218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مستطيل 29"/>
          <p:cNvSpPr/>
          <p:nvPr/>
        </p:nvSpPr>
        <p:spPr>
          <a:xfrm>
            <a:off x="5701438" y="5218089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مستطيل 34"/>
          <p:cNvSpPr/>
          <p:nvPr/>
        </p:nvSpPr>
        <p:spPr>
          <a:xfrm>
            <a:off x="10107266" y="5225218"/>
            <a:ext cx="127000" cy="3778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مربع نص 35"/>
          <p:cNvSpPr txBox="1"/>
          <p:nvPr/>
        </p:nvSpPr>
        <p:spPr>
          <a:xfrm>
            <a:off x="7471615" y="4755666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9583250" y="4766330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Picture 2" descr="نتيجة بحث الصور عن ‪Gaus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515" y="1873722"/>
            <a:ext cx="2033052" cy="2587521"/>
          </a:xfrm>
          <a:prstGeom prst="ellipse">
            <a:avLst/>
          </a:prstGeom>
          <a:ln>
            <a:solidFill>
              <a:srgbClr val="00B0F0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مربع نص 39"/>
              <p:cNvSpPr txBox="1"/>
              <p:nvPr/>
            </p:nvSpPr>
            <p:spPr>
              <a:xfrm>
                <a:off x="701384" y="5889334"/>
                <a:ext cx="1239160" cy="50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مربع نص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84" y="5889334"/>
                <a:ext cx="1239160" cy="5052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نتيجة بحث الصور عن ‪bombelli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40" y="2085004"/>
            <a:ext cx="1936079" cy="24384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مربع نص 41"/>
          <p:cNvSpPr txBox="1"/>
          <p:nvPr/>
        </p:nvSpPr>
        <p:spPr>
          <a:xfrm>
            <a:off x="5186468" y="4711627"/>
            <a:ext cx="111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1900 AC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نتيجة بحث الصور عن ‪euler‬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94" y="1969967"/>
            <a:ext cx="2026134" cy="24833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مربع نص 43"/>
          <p:cNvSpPr txBox="1"/>
          <p:nvPr/>
        </p:nvSpPr>
        <p:spPr>
          <a:xfrm>
            <a:off x="2699248" y="5820553"/>
            <a:ext cx="2041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Imaginary</a:t>
            </a:r>
          </a:p>
        </p:txBody>
      </p:sp>
      <p:sp>
        <p:nvSpPr>
          <p:cNvPr id="45" name="مربع نص 44"/>
          <p:cNvSpPr txBox="1"/>
          <p:nvPr/>
        </p:nvSpPr>
        <p:spPr>
          <a:xfrm>
            <a:off x="4817294" y="6078341"/>
            <a:ext cx="1683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Lateral</a:t>
            </a:r>
            <a:endParaRPr lang="en-US" sz="2400" b="1" dirty="0" smtClean="0">
              <a:solidFill>
                <a:srgbClr val="92D050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584364" y="1150370"/>
            <a:ext cx="180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8100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749" y="2412999"/>
            <a:ext cx="6029851" cy="3403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ربع نص 8"/>
          <p:cNvSpPr txBox="1"/>
          <p:nvPr/>
        </p:nvSpPr>
        <p:spPr>
          <a:xfrm>
            <a:off x="1304467" y="1740489"/>
            <a:ext cx="252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Drawing a path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687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304467" y="1740489"/>
            <a:ext cx="252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Drawing a path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173" y="2310056"/>
            <a:ext cx="5698055" cy="3721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70669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304467" y="1740489"/>
            <a:ext cx="252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2- Drawing a path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94763" y="110936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2310056"/>
            <a:ext cx="5479356" cy="37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6837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3"/>
              <p:cNvSpPr txBox="1"/>
              <p:nvPr/>
            </p:nvSpPr>
            <p:spPr>
              <a:xfrm>
                <a:off x="4289645" y="3139004"/>
                <a:ext cx="2938305" cy="566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645" y="3139004"/>
                <a:ext cx="2938305" cy="5665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مربع نص 4"/>
          <p:cNvSpPr txBox="1"/>
          <p:nvPr/>
        </p:nvSpPr>
        <p:spPr>
          <a:xfrm>
            <a:off x="1310171" y="1794173"/>
            <a:ext cx="3246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Drawing the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Finding its roots</a:t>
            </a:r>
            <a:endParaRPr lang="en-US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84364" y="1150370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01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3"/>
              <p:cNvSpPr txBox="1"/>
              <p:nvPr/>
            </p:nvSpPr>
            <p:spPr>
              <a:xfrm>
                <a:off x="4925808" y="990600"/>
                <a:ext cx="1959383" cy="37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808" y="990600"/>
                <a:ext cx="1959383" cy="377667"/>
              </a:xfrm>
              <a:prstGeom prst="rect">
                <a:avLst/>
              </a:prstGeom>
              <a:blipFill rotWithShape="0">
                <a:blip r:embed="rId2"/>
                <a:stretch>
                  <a:fillRect l="-4673" r="-3427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568312"/>
              </p:ext>
            </p:extLst>
          </p:nvPr>
        </p:nvGraphicFramePr>
        <p:xfrm>
          <a:off x="2921000" y="2443479"/>
          <a:ext cx="1656000" cy="221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000"/>
                <a:gridCol w="8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f(x)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29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29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سهم إلى اليمين 6"/>
          <p:cNvSpPr/>
          <p:nvPr/>
        </p:nvSpPr>
        <p:spPr>
          <a:xfrm>
            <a:off x="5143500" y="3087369"/>
            <a:ext cx="762000" cy="9271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300" y="1803082"/>
            <a:ext cx="4362450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ربع نص 8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08440" y="1004290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the Function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684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0" y="4000528"/>
            <a:ext cx="2362200" cy="2026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ربع نص 1"/>
          <p:cNvSpPr txBox="1"/>
          <p:nvPr/>
        </p:nvSpPr>
        <p:spPr>
          <a:xfrm>
            <a:off x="408440" y="1004290"/>
            <a:ext cx="327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 the roots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جدول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9420737"/>
                  </p:ext>
                </p:extLst>
              </p:nvPr>
            </p:nvGraphicFramePr>
            <p:xfrm>
              <a:off x="2984500" y="1911975"/>
              <a:ext cx="5791200" cy="44126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84484"/>
                    <a:gridCol w="2806716"/>
                  </a:tblGrid>
                  <a:tr h="5910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wo/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</a:tr>
                  <a:tr h="1245245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Solution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en-US" sz="1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= 0</a:t>
                          </a:r>
                          <a:endParaRPr 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No solution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en-US" sz="1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≠ 0</a:t>
                          </a:r>
                          <a:endParaRPr 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52730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جدول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9420737"/>
                  </p:ext>
                </p:extLst>
              </p:nvPr>
            </p:nvGraphicFramePr>
            <p:xfrm>
              <a:off x="2984500" y="1911975"/>
              <a:ext cx="5791200" cy="44126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84484"/>
                    <a:gridCol w="2806716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</a:rPr>
                            <a:t>wo/ </a:t>
                          </a:r>
                          <a:r>
                            <a:rPr lang="en-US" b="1" dirty="0" err="1" smtClean="0">
                              <a:solidFill>
                                <a:schemeClr val="bg1"/>
                              </a:solidFill>
                            </a:rPr>
                            <a:t>i</a:t>
                          </a:r>
                          <a:endParaRPr lang="en-US" b="1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:endParaRPr lang="en-US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</a:tr>
                  <a:tr h="12452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4" t="-54146" r="-94490" b="-203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6508" t="-54146" r="-434" b="-203415"/>
                          </a:stretch>
                        </a:blipFill>
                      </a:tcPr>
                    </a:tc>
                  </a:tr>
                  <a:tr h="252730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43546" y="3792056"/>
            <a:ext cx="2026482" cy="244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977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10171" y="1794173"/>
            <a:ext cx="2526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Rotation by 90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º</a:t>
            </a:r>
            <a:endParaRPr lang="en-US" sz="2400" dirty="0" smtClean="0"/>
          </a:p>
        </p:txBody>
      </p:sp>
      <p:sp>
        <p:nvSpPr>
          <p:cNvPr id="9" name="مستطيل 8"/>
          <p:cNvSpPr/>
          <p:nvPr/>
        </p:nvSpPr>
        <p:spPr>
          <a:xfrm>
            <a:off x="2872748" y="5016499"/>
            <a:ext cx="5786104" cy="2309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رابط مستقيم 4"/>
          <p:cNvCxnSpPr/>
          <p:nvPr/>
        </p:nvCxnSpPr>
        <p:spPr>
          <a:xfrm>
            <a:off x="5765800" y="2552700"/>
            <a:ext cx="0" cy="3670300"/>
          </a:xfrm>
          <a:prstGeom prst="line">
            <a:avLst/>
          </a:prstGeom>
          <a:ln w="38100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سهم منحني إلى اليسار 16"/>
          <p:cNvSpPr/>
          <p:nvPr/>
        </p:nvSpPr>
        <p:spPr>
          <a:xfrm rot="16200000" flipV="1">
            <a:off x="4314803" y="1118750"/>
            <a:ext cx="2628900" cy="5166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629253" y="2064432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3918973" y="3015424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7439652" y="3142237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3319049" y="5230384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7643165" y="523038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2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10171" y="1794173"/>
            <a:ext cx="2526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Rotation by 90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º</a:t>
            </a:r>
            <a:endParaRPr lang="en-US" sz="2400" dirty="0" smtClean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575" y="2357438"/>
            <a:ext cx="4952025" cy="3492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1124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8440" y="1004290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Plane</a:t>
            </a:r>
            <a:endParaRPr lang="en-US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77800" y="251301"/>
            <a:ext cx="631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Numbers in Real Life</a:t>
            </a:r>
            <a:endParaRPr lang="en-US" sz="3600" b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170112"/>
            <a:ext cx="6705600" cy="3609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50645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كمبيوتر لوحي باللمس">
  <a:themeElements>
    <a:clrScheme name="كمبيوتر لوحي باللمس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كمبيوتر لوحي باللمس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كمبيوتر لوحي باللم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TM04033929[[fn=كمبيوتر لوحي باللمس]]</Template>
  <TotalTime>1454</TotalTime>
  <Words>424</Words>
  <Application>Microsoft Office PowerPoint</Application>
  <PresentationFormat>ملء الشاشة</PresentationFormat>
  <Paragraphs>152</Paragraphs>
  <Slides>32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41" baseType="lpstr">
      <vt:lpstr>Andalus</vt:lpstr>
      <vt:lpstr>Arial</vt:lpstr>
      <vt:lpstr>Calisto MT</vt:lpstr>
      <vt:lpstr>Cambria Math</vt:lpstr>
      <vt:lpstr>Times New Roman</vt:lpstr>
      <vt:lpstr>Trebuchet MS</vt:lpstr>
      <vt:lpstr>Wingdings</vt:lpstr>
      <vt:lpstr>Wingdings 2</vt:lpstr>
      <vt:lpstr>كمبيوتر لوحي باللمس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tahani</dc:creator>
  <cp:lastModifiedBy>tahani</cp:lastModifiedBy>
  <cp:revision>53</cp:revision>
  <dcterms:created xsi:type="dcterms:W3CDTF">2017-02-26T08:27:56Z</dcterms:created>
  <dcterms:modified xsi:type="dcterms:W3CDTF">2017-03-06T19:25:22Z</dcterms:modified>
</cp:coreProperties>
</file>