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62" r:id="rId9"/>
    <p:sldId id="260" r:id="rId10"/>
    <p:sldId id="263" r:id="rId11"/>
    <p:sldId id="264" r:id="rId12"/>
    <p:sldId id="265" r:id="rId13"/>
    <p:sldId id="266" r:id="rId14"/>
    <p:sldId id="269" r:id="rId15"/>
    <p:sldId id="270" r:id="rId16"/>
    <p:sldId id="267" r:id="rId17"/>
    <p:sldId id="271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4E564-40C5-4ABF-ACA3-8344E4A68C8C}" type="datetimeFigureOut">
              <a:rPr lang="en-US" smtClean="0"/>
              <a:pPr/>
              <a:t>9/25/2017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8624D-E513-4B62-82BC-60914A599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VERBS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a typeface="+mj-ea"/>
                <a:cs typeface="+mj-cs"/>
              </a:rPr>
              <a:t>Identifying </a:t>
            </a:r>
            <a:r>
              <a:rPr lang="en-US" sz="5400" b="1" dirty="0">
                <a:solidFill>
                  <a:srgbClr val="7030A0"/>
                </a:solidFill>
                <a:ea typeface="+mj-ea"/>
                <a:cs typeface="+mj-cs"/>
              </a:rPr>
              <a:t>Verbs</a:t>
            </a:r>
            <a:endParaRPr lang="en-US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>
            <a:normAutofit fontScale="82500" lnSpcReduction="20000"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 Is , am , are </a:t>
            </a:r>
          </a:p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Is &gt;&gt;&gt;&gt;&gt;&gt;&gt;&gt;&gt;&gt;&gt;&gt;&gt;&gt;&gt;&gt;&gt;&gt;&gt;singular </a:t>
            </a:r>
          </a:p>
          <a:p>
            <a:pPr algn="ctr">
              <a:buNone/>
            </a:pPr>
            <a:r>
              <a:rPr lang="en-US" dirty="0"/>
              <a:t>(</a:t>
            </a:r>
            <a:r>
              <a:rPr lang="en-US" dirty="0" smtClean="0"/>
              <a:t>She , He , it ) + is</a:t>
            </a:r>
            <a:br>
              <a:rPr lang="en-US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She is a Muslim .</a:t>
            </a:r>
            <a:br>
              <a:rPr lang="en-US" dirty="0" smtClean="0"/>
            </a:b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Are&gt;&gt;&gt;&gt;&gt;&gt;&gt;&gt;&gt;&gt;&gt;&gt;&gt;&gt;&gt;&gt;&gt;&gt;&gt;&gt;plural</a:t>
            </a:r>
          </a:p>
          <a:p>
            <a:pPr algn="ctr">
              <a:buNone/>
            </a:pPr>
            <a:r>
              <a:rPr lang="en-US" dirty="0" smtClean="0"/>
              <a:t> They ,we , you)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They are Muslims.</a:t>
            </a:r>
            <a:br>
              <a:rPr lang="en-US" dirty="0" smtClean="0"/>
            </a:b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Am&gt;&gt;&gt;&gt;&gt;&gt;&gt;&gt;&gt;&gt;&gt;&gt;&gt;&gt;&gt;&gt;&gt;&gt;&gt;&gt;&gt;I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I am from Saudi Arabia.</a:t>
            </a:r>
          </a:p>
          <a:p>
            <a:pPr algn="ctr">
              <a:buNone/>
            </a:pPr>
            <a:endParaRPr lang="ar-SA" dirty="0" smtClean="0"/>
          </a:p>
          <a:p>
            <a:pPr algn="ctr">
              <a:buNone/>
            </a:pPr>
            <a:endParaRPr lang="ar-SA" dirty="0" smtClean="0"/>
          </a:p>
        </p:txBody>
      </p:sp>
      <p:cxnSp>
        <p:nvCxnSpPr>
          <p:cNvPr id="10" name="رابط مستقيم 9"/>
          <p:cNvCxnSpPr/>
          <p:nvPr/>
        </p:nvCxnSpPr>
        <p:spPr>
          <a:xfrm>
            <a:off x="1928794" y="2714620"/>
            <a:ext cx="53578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flipV="1">
            <a:off x="2000232" y="4714884"/>
            <a:ext cx="528641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فرعي 2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88032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u="sng" dirty="0" smtClean="0"/>
              <a:t>For</a:t>
            </a:r>
          </a:p>
          <a:p>
            <a:r>
              <a:rPr lang="en-US" b="1" u="sng" dirty="0" smtClean="0"/>
              <a:t>Negative &amp;  yes/no </a:t>
            </a:r>
            <a:r>
              <a:rPr lang="en-US" b="1" u="sng" dirty="0" smtClean="0"/>
              <a:t>questions in the simple present tense</a:t>
            </a:r>
            <a:endParaRPr lang="en-US" b="1" u="sng" dirty="0"/>
          </a:p>
        </p:txBody>
      </p:sp>
      <p:sp>
        <p:nvSpPr>
          <p:cNvPr id="9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87220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</a:rPr>
              <a:t>Use </a:t>
            </a:r>
          </a:p>
          <a:p>
            <a:r>
              <a:rPr lang="en-US" sz="4000" b="1" dirty="0" smtClean="0">
                <a:solidFill>
                  <a:schemeClr val="accent4"/>
                </a:solidFill>
              </a:rPr>
              <a:t>Do &amp; Does</a:t>
            </a:r>
            <a:endParaRPr lang="en-US" sz="40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 &amp; Does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b="1" dirty="0" smtClean="0">
              <a:solidFill>
                <a:srgbClr val="00B050"/>
              </a:solidFill>
            </a:endParaRPr>
          </a:p>
          <a:p>
            <a:pPr algn="ctr"/>
            <a:endParaRPr lang="en-US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do</a:t>
            </a:r>
            <a:r>
              <a:rPr lang="en-US" b="1" dirty="0" smtClean="0"/>
              <a:t>                             </a:t>
            </a:r>
            <a:r>
              <a:rPr lang="en-US" b="1" dirty="0" smtClean="0">
                <a:solidFill>
                  <a:srgbClr val="00B0F0"/>
                </a:solidFill>
              </a:rPr>
              <a:t>I , you , they ,we </a:t>
            </a:r>
          </a:p>
          <a:p>
            <a:pPr algn="ctr">
              <a:buNone/>
            </a:pPr>
            <a:r>
              <a:rPr lang="ar-SA" b="1" dirty="0" smtClean="0"/>
              <a:t/>
            </a:r>
            <a:br>
              <a:rPr lang="ar-SA" b="1" dirty="0" smtClean="0"/>
            </a:br>
            <a:r>
              <a:rPr lang="en-US" b="1" dirty="0" smtClean="0">
                <a:solidFill>
                  <a:srgbClr val="00B050"/>
                </a:solidFill>
              </a:rPr>
              <a:t>does </a:t>
            </a:r>
            <a:r>
              <a:rPr lang="en-US" b="1" dirty="0" smtClean="0"/>
              <a:t>                                    </a:t>
            </a:r>
            <a:r>
              <a:rPr lang="en-US" b="1" dirty="0" smtClean="0">
                <a:solidFill>
                  <a:srgbClr val="00B0F0"/>
                </a:solidFill>
              </a:rPr>
              <a:t>He , she ,it </a:t>
            </a:r>
            <a:r>
              <a:rPr lang="ar-SA" dirty="0" smtClean="0"/>
              <a:t/>
            </a:r>
            <a:br>
              <a:rPr lang="ar-SA" dirty="0" smtClean="0"/>
            </a:br>
            <a:endParaRPr lang="en-US" dirty="0"/>
          </a:p>
        </p:txBody>
      </p:sp>
      <p:sp>
        <p:nvSpPr>
          <p:cNvPr id="4" name="سهم إلى اليمين 3"/>
          <p:cNvSpPr/>
          <p:nvPr/>
        </p:nvSpPr>
        <p:spPr>
          <a:xfrm>
            <a:off x="3071802" y="2857496"/>
            <a:ext cx="16430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سهم إلى اليمين 4"/>
          <p:cNvSpPr/>
          <p:nvPr/>
        </p:nvSpPr>
        <p:spPr>
          <a:xfrm>
            <a:off x="3143240" y="3929066"/>
            <a:ext cx="25717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ar-SA" sz="8000" b="1" dirty="0" smtClean="0"/>
              <a:t> 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dirty="0" smtClean="0"/>
              <a:t> </a:t>
            </a:r>
            <a:r>
              <a:rPr lang="ar-SA" sz="8000" dirty="0" smtClean="0"/>
              <a:t> </a:t>
            </a:r>
            <a:endParaRPr lang="en-US" sz="8000" dirty="0" smtClean="0"/>
          </a:p>
          <a:p>
            <a:pPr algn="ctr">
              <a:buNone/>
            </a:pPr>
            <a:r>
              <a:rPr lang="en-US" sz="8000" b="1" dirty="0" smtClean="0"/>
              <a:t>NOT</a:t>
            </a:r>
          </a:p>
          <a:p>
            <a:pPr algn="ctr">
              <a:buNone/>
            </a:pPr>
            <a:r>
              <a:rPr lang="ar-SA" sz="8000" dirty="0" smtClean="0"/>
              <a:t> </a:t>
            </a:r>
          </a:p>
          <a:p>
            <a:pPr algn="ctr">
              <a:buNone/>
            </a:pPr>
            <a:r>
              <a:rPr lang="en-US" sz="8000" b="1" dirty="0" smtClean="0"/>
              <a:t>Do/Does</a:t>
            </a:r>
            <a:r>
              <a:rPr lang="en-US" sz="8000" dirty="0" smtClean="0"/>
              <a:t/>
            </a:r>
            <a:br>
              <a:rPr lang="en-US" sz="8000" dirty="0" smtClean="0"/>
            </a:br>
            <a:r>
              <a:rPr lang="en-US" sz="8000" b="1" dirty="0" smtClean="0"/>
              <a:t>Do / Does+ not </a:t>
            </a:r>
            <a:r>
              <a:rPr lang="en-US" sz="8000" dirty="0" smtClean="0"/>
              <a:t/>
            </a:r>
            <a:br>
              <a:rPr lang="en-US" sz="8000" dirty="0" smtClean="0"/>
            </a:br>
            <a:endParaRPr lang="en-US" sz="8000" dirty="0" smtClean="0"/>
          </a:p>
          <a:p>
            <a:pPr algn="ctr">
              <a:buNone/>
            </a:pPr>
            <a:r>
              <a:rPr lang="en-US" sz="8000" b="1" dirty="0" smtClean="0"/>
              <a:t>I play football</a:t>
            </a:r>
          </a:p>
          <a:p>
            <a:pPr algn="ctr">
              <a:buNone/>
            </a:pPr>
            <a:r>
              <a:rPr lang="ar-SA" sz="8000" b="1" dirty="0" smtClean="0"/>
              <a:t/>
            </a:r>
            <a:br>
              <a:rPr lang="ar-SA" sz="8000" b="1" dirty="0" smtClean="0"/>
            </a:br>
            <a:r>
              <a:rPr lang="en-US" sz="8000" b="1" dirty="0" smtClean="0"/>
              <a:t>I </a:t>
            </a:r>
            <a:r>
              <a:rPr lang="en-US" sz="8000" b="1" dirty="0" smtClean="0">
                <a:solidFill>
                  <a:srgbClr val="FF0000"/>
                </a:solidFill>
              </a:rPr>
              <a:t>do not </a:t>
            </a:r>
            <a:r>
              <a:rPr lang="en-US" sz="8000" b="1" dirty="0" smtClean="0"/>
              <a:t>play football</a:t>
            </a:r>
          </a:p>
          <a:p>
            <a:pPr algn="ctr">
              <a:buNone/>
            </a:pP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    I </a:t>
            </a:r>
            <a:r>
              <a:rPr lang="en-US" sz="8000" b="1" dirty="0" smtClean="0">
                <a:solidFill>
                  <a:srgbClr val="FF0000"/>
                </a:solidFill>
              </a:rPr>
              <a:t>don’t</a:t>
            </a:r>
            <a:r>
              <a:rPr lang="en-US" sz="8000" b="1" dirty="0" smtClean="0"/>
              <a:t> play football</a:t>
            </a:r>
            <a:br>
              <a:rPr lang="en-US" sz="8000" b="1" dirty="0" smtClean="0"/>
            </a:b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She likes rice</a:t>
            </a:r>
            <a:r>
              <a:rPr lang="ar-SA" sz="8000" b="1" dirty="0" smtClean="0"/>
              <a:t/>
            </a:r>
            <a:br>
              <a:rPr lang="ar-SA" sz="8000" b="1" dirty="0" smtClean="0"/>
            </a:br>
            <a:r>
              <a:rPr lang="ar-SA" sz="8000" b="1" dirty="0" smtClean="0"/>
              <a:t/>
            </a:r>
            <a:br>
              <a:rPr lang="ar-SA" sz="8000" b="1" dirty="0" smtClean="0"/>
            </a:b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She </a:t>
            </a:r>
            <a:r>
              <a:rPr lang="en-US" sz="8000" b="1" dirty="0" smtClean="0">
                <a:solidFill>
                  <a:srgbClr val="FF0000"/>
                </a:solidFill>
              </a:rPr>
              <a:t>does not </a:t>
            </a:r>
            <a:r>
              <a:rPr lang="en-US" sz="8000" b="1" dirty="0" smtClean="0"/>
              <a:t>like rice.</a:t>
            </a:r>
          </a:p>
          <a:p>
            <a:pPr algn="ctr">
              <a:buNone/>
            </a:pPr>
            <a:endParaRPr lang="en-US" sz="8000" b="1" dirty="0" smtClean="0"/>
          </a:p>
          <a:p>
            <a:pPr algn="ctr">
              <a:buNone/>
            </a:pPr>
            <a:r>
              <a:rPr lang="en-US" sz="8000" b="1" dirty="0" smtClean="0"/>
              <a:t>    She</a:t>
            </a:r>
            <a:r>
              <a:rPr lang="en-US" sz="8000" b="1" dirty="0" smtClean="0">
                <a:solidFill>
                  <a:srgbClr val="FF0000"/>
                </a:solidFill>
              </a:rPr>
              <a:t> doesn’t </a:t>
            </a:r>
            <a:r>
              <a:rPr lang="en-US" sz="8000" b="1" dirty="0" smtClean="0"/>
              <a:t>like rice.</a:t>
            </a:r>
            <a:br>
              <a:rPr lang="en-US" sz="8000" b="1" dirty="0" smtClean="0"/>
            </a:br>
            <a:r>
              <a:rPr lang="ar-SA" sz="8000" b="1" dirty="0" smtClean="0"/>
              <a:t> </a:t>
            </a:r>
            <a:r>
              <a:rPr lang="ar-SA" sz="8000" dirty="0" smtClean="0"/>
              <a:t/>
            </a:r>
            <a:br>
              <a:rPr lang="ar-SA" sz="8000" dirty="0" smtClean="0"/>
            </a:br>
            <a:r>
              <a:rPr lang="ar-SA" sz="4200" dirty="0" smtClean="0"/>
              <a:t/>
            </a:r>
            <a:br>
              <a:rPr lang="ar-SA" sz="4200" dirty="0" smtClean="0"/>
            </a:br>
            <a:endParaRPr lang="en-US" sz="4200" dirty="0"/>
          </a:p>
        </p:txBody>
      </p:sp>
      <p:cxnSp>
        <p:nvCxnSpPr>
          <p:cNvPr id="12" name="رابط مستقيم 11"/>
          <p:cNvCxnSpPr/>
          <p:nvPr/>
        </p:nvCxnSpPr>
        <p:spPr>
          <a:xfrm>
            <a:off x="3357554" y="364331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3357554" y="507207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سهم منحني إلى اليمين 5"/>
          <p:cNvSpPr/>
          <p:nvPr/>
        </p:nvSpPr>
        <p:spPr>
          <a:xfrm>
            <a:off x="3714744" y="1928802"/>
            <a:ext cx="188595" cy="21431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سهم للأسفل 6"/>
          <p:cNvSpPr/>
          <p:nvPr/>
        </p:nvSpPr>
        <p:spPr>
          <a:xfrm flipH="1">
            <a:off x="4429125" y="4000504"/>
            <a:ext cx="71438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سهم للأسفل 7"/>
          <p:cNvSpPr/>
          <p:nvPr/>
        </p:nvSpPr>
        <p:spPr>
          <a:xfrm>
            <a:off x="4429124" y="5357826"/>
            <a:ext cx="142876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عنوان 8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Do &amp; Does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Do &amp; Does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en-US" dirty="0" smtClean="0"/>
              <a:t>Yes/ no questions: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does + (</a:t>
            </a:r>
            <a:r>
              <a:rPr lang="en-US" b="1" u="sng" dirty="0" err="1" smtClean="0">
                <a:solidFill>
                  <a:schemeClr val="accent2">
                    <a:lumMod val="75000"/>
                  </a:schemeClr>
                </a:solidFill>
              </a:rPr>
              <a:t>he,she,it,or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 singular) + V + res of the sentence.</a:t>
            </a:r>
          </a:p>
          <a:p>
            <a:pPr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/>
              <a:t>He speaks four languages.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Does</a:t>
            </a:r>
            <a:r>
              <a:rPr lang="en-US" dirty="0" smtClean="0"/>
              <a:t> he speak four languages?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go to school everyday.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Do</a:t>
            </a:r>
            <a:r>
              <a:rPr lang="en-US" dirty="0" smtClean="0"/>
              <a:t> they go to school everyday?</a:t>
            </a:r>
          </a:p>
        </p:txBody>
      </p:sp>
      <p:sp>
        <p:nvSpPr>
          <p:cNvPr id="4" name="سهم للأسفل 3"/>
          <p:cNvSpPr/>
          <p:nvPr/>
        </p:nvSpPr>
        <p:spPr>
          <a:xfrm>
            <a:off x="2571736" y="3071810"/>
            <a:ext cx="357190" cy="571504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سهم للأسفل 4"/>
          <p:cNvSpPr/>
          <p:nvPr/>
        </p:nvSpPr>
        <p:spPr>
          <a:xfrm>
            <a:off x="2571736" y="4857760"/>
            <a:ext cx="357190" cy="642942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Helpful links 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http://www.youtube.com/watch?v=2dauzphHKpE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Subject</a:t>
            </a:r>
            <a:r>
              <a:rPr lang="ar-SA" dirty="0" smtClean="0"/>
              <a:t>  </a:t>
            </a:r>
            <a:r>
              <a:rPr lang="en-US" dirty="0" smtClean="0"/>
              <a:t>+</a:t>
            </a:r>
            <a:r>
              <a:rPr lang="ar-SA" dirty="0" smtClean="0"/>
              <a:t>    </a:t>
            </a:r>
            <a:r>
              <a:rPr lang="en-US" dirty="0" smtClean="0"/>
              <a:t>verb</a:t>
            </a:r>
            <a:r>
              <a:rPr lang="ar-SA" dirty="0" smtClean="0"/>
              <a:t>    </a:t>
            </a:r>
            <a:r>
              <a:rPr lang="en-US" dirty="0" smtClean="0"/>
              <a:t>+</a:t>
            </a:r>
            <a:r>
              <a:rPr lang="ar-SA" dirty="0" smtClean="0"/>
              <a:t> </a:t>
            </a:r>
            <a:r>
              <a:rPr lang="en-US" dirty="0" smtClean="0"/>
              <a:t>object</a:t>
            </a:r>
            <a:br>
              <a:rPr lang="en-US" dirty="0" smtClean="0"/>
            </a:br>
            <a:r>
              <a:rPr lang="ar-SA" dirty="0" smtClean="0"/>
              <a:t> 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542928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 </a:t>
            </a:r>
            <a:r>
              <a:rPr lang="en-US" u="sng" dirty="0" smtClean="0">
                <a:solidFill>
                  <a:srgbClr val="FF0000"/>
                </a:solidFill>
              </a:rPr>
              <a:t>eat</a:t>
            </a:r>
            <a:r>
              <a:rPr lang="en-US" dirty="0" smtClean="0">
                <a:solidFill>
                  <a:srgbClr val="0000FF"/>
                </a:solidFill>
              </a:rPr>
              <a:t> apple.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students </a:t>
            </a:r>
            <a:r>
              <a:rPr lang="en-US" u="sng" dirty="0" smtClean="0">
                <a:solidFill>
                  <a:srgbClr val="FF0000"/>
                </a:solidFill>
              </a:rPr>
              <a:t>read</a:t>
            </a:r>
            <a:r>
              <a:rPr lang="en-US" dirty="0" smtClean="0">
                <a:solidFill>
                  <a:srgbClr val="0000FF"/>
                </a:solidFill>
              </a:rPr>
              <a:t> a book.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They </a:t>
            </a:r>
            <a:r>
              <a:rPr lang="en-US" u="sng" dirty="0" smtClean="0">
                <a:solidFill>
                  <a:srgbClr val="FF0000"/>
                </a:solidFill>
              </a:rPr>
              <a:t>read</a:t>
            </a:r>
            <a:r>
              <a:rPr lang="en-US" dirty="0" smtClean="0">
                <a:solidFill>
                  <a:srgbClr val="0000FF"/>
                </a:solidFill>
              </a:rPr>
              <a:t> a book.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You  </a:t>
            </a:r>
            <a:r>
              <a:rPr lang="en-US" u="sng" dirty="0" smtClean="0">
                <a:solidFill>
                  <a:srgbClr val="FF0000"/>
                </a:solidFill>
              </a:rPr>
              <a:t>clean</a:t>
            </a:r>
            <a:r>
              <a:rPr lang="en-US" dirty="0" smtClean="0">
                <a:solidFill>
                  <a:srgbClr val="0000FF"/>
                </a:solidFill>
              </a:rPr>
              <a:t> the room.</a:t>
            </a:r>
            <a:endParaRPr lang="en-US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Ahmad </a:t>
            </a:r>
            <a:r>
              <a:rPr lang="en-US" u="sng" dirty="0" smtClean="0">
                <a:solidFill>
                  <a:srgbClr val="FF0000"/>
                </a:solidFill>
              </a:rPr>
              <a:t>eats</a:t>
            </a:r>
            <a:r>
              <a:rPr lang="en-US" dirty="0" smtClean="0">
                <a:solidFill>
                  <a:srgbClr val="00B050"/>
                </a:solidFill>
              </a:rPr>
              <a:t> an apple      </a:t>
            </a:r>
            <a:r>
              <a:rPr 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4000" dirty="0" smtClean="0">
                <a:solidFill>
                  <a:srgbClr val="00B050"/>
                </a:solidFill>
              </a:rPr>
              <a:t> 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cat </a:t>
            </a:r>
            <a:r>
              <a:rPr lang="en-US" sz="3000" u="sng" dirty="0" smtClean="0">
                <a:solidFill>
                  <a:srgbClr val="FF0000"/>
                </a:solidFill>
              </a:rPr>
              <a:t>catches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mouse</a:t>
            </a:r>
            <a:endParaRPr lang="en-US" sz="3000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He  </a:t>
            </a:r>
            <a:r>
              <a:rPr lang="en-US" u="sng" dirty="0" smtClean="0">
                <a:solidFill>
                  <a:srgbClr val="FF0000"/>
                </a:solidFill>
              </a:rPr>
              <a:t>eats </a:t>
            </a:r>
            <a:r>
              <a:rPr lang="en-US" dirty="0" smtClean="0">
                <a:solidFill>
                  <a:srgbClr val="00B050"/>
                </a:solidFill>
              </a:rPr>
              <a:t>an apple              </a:t>
            </a:r>
            <a:r>
              <a:rPr lang="en-US" sz="5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It  moves it’s tail.</a:t>
            </a:r>
            <a:endParaRPr lang="en-US" sz="5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err="1" smtClean="0">
                <a:solidFill>
                  <a:srgbClr val="FF6600"/>
                </a:solidFill>
              </a:rPr>
              <a:t>Amal</a:t>
            </a:r>
            <a:r>
              <a:rPr lang="en-US" dirty="0" smtClean="0">
                <a:solidFill>
                  <a:srgbClr val="FF6600"/>
                </a:solidFill>
              </a:rPr>
              <a:t>  </a:t>
            </a:r>
            <a:r>
              <a:rPr lang="en-US" u="sng" dirty="0" smtClean="0">
                <a:solidFill>
                  <a:srgbClr val="FF0000"/>
                </a:solidFill>
              </a:rPr>
              <a:t>reads</a:t>
            </a:r>
            <a:r>
              <a:rPr lang="en-US" dirty="0" smtClean="0">
                <a:solidFill>
                  <a:srgbClr val="FF6600"/>
                </a:solidFill>
              </a:rPr>
              <a:t> a   book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She     </a:t>
            </a:r>
            <a:r>
              <a:rPr lang="en-US" u="sng" dirty="0" smtClean="0">
                <a:solidFill>
                  <a:srgbClr val="FF6600"/>
                </a:solidFill>
              </a:rPr>
              <a:t>reads</a:t>
            </a:r>
            <a:r>
              <a:rPr lang="en-US" dirty="0" smtClean="0">
                <a:solidFill>
                  <a:srgbClr val="FF6600"/>
                </a:solidFill>
              </a:rPr>
              <a:t>  a   book</a:t>
            </a:r>
          </a:p>
          <a:p>
            <a:endParaRPr lang="en-US" dirty="0"/>
          </a:p>
        </p:txBody>
      </p:sp>
      <p:cxnSp>
        <p:nvCxnSpPr>
          <p:cNvPr id="10" name="رابط مستقيم 9"/>
          <p:cNvCxnSpPr/>
          <p:nvPr/>
        </p:nvCxnSpPr>
        <p:spPr>
          <a:xfrm rot="5400000">
            <a:off x="3500430" y="5357826"/>
            <a:ext cx="2000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571472" y="3571876"/>
            <a:ext cx="75724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TENSES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37443"/>
              </p:ext>
            </p:extLst>
          </p:nvPr>
        </p:nvGraphicFramePr>
        <p:xfrm>
          <a:off x="428596" y="1643050"/>
          <a:ext cx="8229600" cy="407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 cook</a:t>
                      </a:r>
                      <a:r>
                        <a:rPr lang="en-US" baseline="0" dirty="0" smtClean="0"/>
                        <a:t>  the lunch.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 cook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ed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 lunch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7322">
                <a:tc>
                  <a:txBody>
                    <a:bodyPr/>
                    <a:lstStyle/>
                    <a:p>
                      <a:r>
                        <a:rPr lang="en-US" dirty="0" smtClean="0"/>
                        <a:t>FUTURE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will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cook the lunch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u="sng" dirty="0">
                <a:solidFill>
                  <a:schemeClr val="accent4"/>
                </a:solidFill>
              </a:rPr>
              <a:t>present simple</a:t>
            </a:r>
            <a:r>
              <a:rPr lang="en-US" sz="5400" b="1" dirty="0"/>
              <a:t/>
            </a:r>
            <a:br>
              <a:rPr lang="en-US" sz="5400" b="1" dirty="0"/>
            </a:br>
            <a:r>
              <a:rPr lang="en-US" sz="5400" b="1" dirty="0"/>
              <a:t>How </a:t>
            </a:r>
            <a:r>
              <a:rPr lang="en-US" sz="5400" b="1" dirty="0" smtClean="0"/>
              <a:t>to form present simple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b="1" dirty="0" smtClean="0"/>
              <a:t/>
            </a:r>
            <a:br>
              <a:rPr lang="ar-SA" b="1" dirty="0" smtClean="0"/>
            </a:br>
            <a:r>
              <a:rPr lang="en-US" b="1" u="sng" dirty="0" smtClean="0">
                <a:solidFill>
                  <a:schemeClr val="accent4"/>
                </a:solidFill>
              </a:rPr>
              <a:t>Form 1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Subject </a:t>
            </a:r>
            <a:r>
              <a:rPr lang="en-US" b="1" dirty="0" smtClean="0"/>
              <a:t>+ verb (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dirty="0" smtClean="0"/>
              <a:t>) +object</a:t>
            </a:r>
            <a:br>
              <a:rPr lang="en-US" b="1" dirty="0" smtClean="0"/>
            </a:b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1/ </a:t>
            </a:r>
            <a:r>
              <a:rPr lang="en-US" b="1" u="sng" dirty="0" smtClean="0">
                <a:solidFill>
                  <a:srgbClr val="7030A0"/>
                </a:solidFill>
              </a:rPr>
              <a:t>If the </a:t>
            </a:r>
            <a:r>
              <a:rPr lang="en-US" b="1" u="sng" dirty="0" smtClean="0">
                <a:solidFill>
                  <a:srgbClr val="FFC000"/>
                </a:solidFill>
              </a:rPr>
              <a:t>subject</a:t>
            </a:r>
            <a:r>
              <a:rPr lang="en-US" b="1" u="sng" dirty="0" smtClean="0">
                <a:solidFill>
                  <a:srgbClr val="7030A0"/>
                </a:solidFill>
              </a:rPr>
              <a:t> at the beginning of the sentence is one of these pronouns</a:t>
            </a:r>
            <a:r>
              <a:rPr lang="ar-SA" b="1" u="sng" dirty="0" smtClean="0">
                <a:solidFill>
                  <a:srgbClr val="7030A0"/>
                </a:solidFill>
              </a:rPr>
              <a:t>:</a:t>
            </a:r>
            <a:r>
              <a:rPr lang="en-US" b="1" u="sng" dirty="0" smtClean="0">
                <a:solidFill>
                  <a:srgbClr val="7030A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 </a:t>
            </a:r>
            <a:r>
              <a:rPr lang="ar-SA" dirty="0" smtClean="0"/>
              <a:t>: </a:t>
            </a:r>
            <a:br>
              <a:rPr lang="ar-SA" dirty="0" smtClean="0"/>
            </a:br>
            <a:r>
              <a:rPr lang="ar-SA" b="1" dirty="0" smtClean="0">
                <a:solidFill>
                  <a:srgbClr val="7030A0"/>
                </a:solidFill>
              </a:rPr>
              <a:t/>
            </a:r>
            <a:br>
              <a:rPr lang="ar-SA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He , She , It</a:t>
            </a:r>
          </a:p>
          <a:p>
            <a:pPr>
              <a:buNone/>
            </a:pPr>
            <a:endParaRPr lang="ar-SA" b="1" dirty="0" smtClean="0">
              <a:solidFill>
                <a:srgbClr val="FF6600"/>
              </a:solidFill>
            </a:endParaRPr>
          </a:p>
          <a:p>
            <a:r>
              <a:rPr lang="ar-SA" sz="3000" dirty="0" smtClean="0"/>
              <a:t>   </a:t>
            </a:r>
            <a:r>
              <a:rPr lang="en-US" sz="3000" dirty="0" smtClean="0"/>
              <a:t>He sing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in his room. </a:t>
            </a:r>
          </a:p>
          <a:p>
            <a:r>
              <a:rPr lang="en-US" sz="3000" dirty="0" smtClean="0"/>
              <a:t>    She eat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the apple.</a:t>
            </a:r>
            <a:endParaRPr lang="en-US" sz="3000" dirty="0"/>
          </a:p>
          <a:p>
            <a:r>
              <a:rPr lang="en-US" sz="3000" dirty="0" smtClean="0"/>
              <a:t>  </a:t>
            </a:r>
            <a:r>
              <a:rPr lang="ar-SA" sz="3000" dirty="0" smtClean="0"/>
              <a:t>  </a:t>
            </a:r>
            <a:r>
              <a:rPr lang="en-US" sz="3000" dirty="0" smtClean="0"/>
              <a:t>It snow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in Alaska</a:t>
            </a:r>
            <a:r>
              <a:rPr lang="en-US" sz="3000" dirty="0"/>
              <a:t>.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ar-SA" sz="36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2/ if the </a:t>
            </a:r>
            <a:r>
              <a:rPr lang="en-US" b="1" dirty="0" smtClean="0">
                <a:solidFill>
                  <a:srgbClr val="FFC000"/>
                </a:solidFill>
              </a:rPr>
              <a:t>subject</a:t>
            </a:r>
            <a:r>
              <a:rPr lang="en-US" b="1" dirty="0" smtClean="0">
                <a:solidFill>
                  <a:srgbClr val="7030A0"/>
                </a:solidFill>
              </a:rPr>
              <a:t> is a noun which refer to singular male or female or non-human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dirty="0" err="1" smtClean="0"/>
              <a:t>Naser</a:t>
            </a:r>
            <a:r>
              <a:rPr lang="en-US" dirty="0" smtClean="0"/>
              <a:t> sing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in his room. </a:t>
            </a:r>
          </a:p>
          <a:p>
            <a:r>
              <a:rPr lang="en-US" dirty="0" err="1" smtClean="0"/>
              <a:t>Faten</a:t>
            </a:r>
            <a:r>
              <a:rPr lang="en-US" dirty="0" smtClean="0"/>
              <a:t> eat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the apple.</a:t>
            </a:r>
          </a:p>
          <a:p>
            <a:r>
              <a:rPr lang="en-US" dirty="0" smtClean="0"/>
              <a:t>The Internet stop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 suddenly.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en-US" b="1" u="sng" dirty="0" smtClean="0">
                <a:solidFill>
                  <a:schemeClr val="accent4"/>
                </a:solidFill>
              </a:rPr>
              <a:t>Form 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Subject </a:t>
            </a:r>
            <a:r>
              <a:rPr lang="en-US" dirty="0" smtClean="0"/>
              <a:t>+ verb +object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If the subject is one of these pronouns:</a:t>
            </a:r>
          </a:p>
          <a:p>
            <a:pPr>
              <a:buNone/>
            </a:pPr>
            <a:r>
              <a:rPr lang="en-US" dirty="0" smtClean="0"/>
              <a:t>    </a:t>
            </a:r>
            <a:endParaRPr lang="ar-SA" dirty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, you , they ,we</a:t>
            </a:r>
          </a:p>
          <a:p>
            <a:r>
              <a:rPr lang="en-US" dirty="0" smtClean="0"/>
              <a:t>I write my home work.</a:t>
            </a:r>
            <a:endParaRPr lang="ar-SA" dirty="0" smtClean="0"/>
          </a:p>
          <a:p>
            <a:r>
              <a:rPr lang="en-US" dirty="0" smtClean="0"/>
              <a:t>They watch the T.V</a:t>
            </a:r>
            <a:r>
              <a:rPr lang="ar-SA" dirty="0" smtClean="0"/>
              <a:t> </a:t>
            </a:r>
            <a:r>
              <a:rPr lang="en-US" dirty="0" smtClean="0"/>
              <a:t>/ The boys watch the T.V.</a:t>
            </a:r>
            <a:endParaRPr lang="ar-SA" dirty="0" smtClean="0"/>
          </a:p>
          <a:p>
            <a:r>
              <a:rPr lang="en-US" dirty="0" smtClean="0"/>
              <a:t>You play football. </a:t>
            </a:r>
          </a:p>
          <a:p>
            <a:r>
              <a:rPr lang="en-US" dirty="0" smtClean="0"/>
              <a:t>We learn English.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7D8212-6033-4319-BC07-B739C6093B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F5D40A1-BC13-4F64-9E49-7BD6C3340924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783F159-F539-4341-8375-939B21C806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257</Words>
  <Application>Microsoft Office PowerPoint</Application>
  <PresentationFormat>On-screen Show (4:3)</PresentationFormat>
  <Paragraphs>82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سمة Office</vt:lpstr>
      <vt:lpstr>VERBS</vt:lpstr>
      <vt:lpstr>Subject  +    verb    + object   </vt:lpstr>
      <vt:lpstr>THE TENSES </vt:lpstr>
      <vt:lpstr>present simple How to form present simple</vt:lpstr>
      <vt:lpstr> Form 1 Subject + verb (s) +object </vt:lpstr>
      <vt:lpstr>PowerPoint Presentation</vt:lpstr>
      <vt:lpstr>PowerPoint Presentation</vt:lpstr>
      <vt:lpstr>  Form 2 Subject + verb +object </vt:lpstr>
      <vt:lpstr>PowerPoint Presentation</vt:lpstr>
      <vt:lpstr>PowerPoint Presentation</vt:lpstr>
      <vt:lpstr>For Negative &amp;  yes/no questions in the simple present tense</vt:lpstr>
      <vt:lpstr>Do &amp; Does </vt:lpstr>
      <vt:lpstr>Do &amp; Does </vt:lpstr>
      <vt:lpstr>Do &amp; Does </vt:lpstr>
      <vt:lpstr>Helpful links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VERBS</dc:title>
  <dc:creator>user</dc:creator>
  <cp:lastModifiedBy>Windows User</cp:lastModifiedBy>
  <cp:revision>25</cp:revision>
  <dcterms:created xsi:type="dcterms:W3CDTF">2013-02-23T06:31:47Z</dcterms:created>
  <dcterms:modified xsi:type="dcterms:W3CDTF">2017-09-25T05:03:58Z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