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60"/>
  </p:notesMasterIdLst>
  <p:sldIdLst>
    <p:sldId id="257" r:id="rId2"/>
    <p:sldId id="258" r:id="rId3"/>
    <p:sldId id="256" r:id="rId4"/>
    <p:sldId id="259" r:id="rId5"/>
    <p:sldId id="310" r:id="rId6"/>
    <p:sldId id="263" r:id="rId7"/>
    <p:sldId id="311" r:id="rId8"/>
    <p:sldId id="264" r:id="rId9"/>
    <p:sldId id="260" r:id="rId10"/>
    <p:sldId id="261" r:id="rId11"/>
    <p:sldId id="262" r:id="rId12"/>
    <p:sldId id="265" r:id="rId13"/>
    <p:sldId id="266" r:id="rId14"/>
    <p:sldId id="268" r:id="rId15"/>
    <p:sldId id="267" r:id="rId16"/>
    <p:sldId id="269" r:id="rId17"/>
    <p:sldId id="270" r:id="rId18"/>
    <p:sldId id="312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9" r:id="rId27"/>
    <p:sldId id="284" r:id="rId28"/>
    <p:sldId id="278" r:id="rId29"/>
    <p:sldId id="282" r:id="rId30"/>
    <p:sldId id="280" r:id="rId31"/>
    <p:sldId id="281" r:id="rId32"/>
    <p:sldId id="283" r:id="rId33"/>
    <p:sldId id="285" r:id="rId34"/>
    <p:sldId id="286" r:id="rId35"/>
    <p:sldId id="287" r:id="rId36"/>
    <p:sldId id="288" r:id="rId37"/>
    <p:sldId id="289" r:id="rId38"/>
    <p:sldId id="291" r:id="rId39"/>
    <p:sldId id="313" r:id="rId40"/>
    <p:sldId id="290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2" r:id="rId51"/>
    <p:sldId id="301" r:id="rId52"/>
    <p:sldId id="314" r:id="rId53"/>
    <p:sldId id="303" r:id="rId54"/>
    <p:sldId id="304" r:id="rId55"/>
    <p:sldId id="305" r:id="rId56"/>
    <p:sldId id="306" r:id="rId57"/>
    <p:sldId id="307" r:id="rId58"/>
    <p:sldId id="309" r:id="rId59"/>
  </p:sldIdLst>
  <p:sldSz cx="9144000" cy="6858000" type="screen4x3"/>
  <p:notesSz cx="7315200" cy="96012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CD0"/>
    <a:srgbClr val="FFF2C9"/>
    <a:srgbClr val="CBD006"/>
  </p:clrMru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50" d="100"/>
          <a:sy n="50" d="100"/>
        </p:scale>
        <p:origin x="-2142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14528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1"/>
          <a:lstStyle>
            <a:lvl1pPr algn="r">
              <a:defRPr sz="13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94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1"/>
          <a:lstStyle>
            <a:lvl1pPr algn="l">
              <a:defRPr sz="1300"/>
            </a:lvl1pPr>
          </a:lstStyle>
          <a:p>
            <a:fld id="{D39A2DF4-6AA4-4564-BCE9-E9BE395A3FCD}" type="datetimeFigureOut">
              <a:rPr lang="ar-SA" smtClean="0"/>
              <a:pPr/>
              <a:t>04/04/1435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4528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1" anchor="b"/>
          <a:lstStyle>
            <a:lvl1pPr algn="r">
              <a:defRPr sz="13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94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1" anchor="b"/>
          <a:lstStyle>
            <a:lvl1pPr algn="l">
              <a:defRPr sz="1300"/>
            </a:lvl1pPr>
          </a:lstStyle>
          <a:p>
            <a:fld id="{3EACB173-B548-4DE2-834E-67CA2FBC2C1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CB173-B548-4DE2-834E-67CA2FBC2C11}" type="slidenum">
              <a:rPr lang="ar-SA" smtClean="0"/>
              <a:pPr/>
              <a:t>40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CB173-B548-4DE2-834E-67CA2FBC2C11}" type="slidenum">
              <a:rPr lang="ar-SA" smtClean="0"/>
              <a:pPr/>
              <a:t>46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440B-091F-4511-90E2-C3249BAF2E94}" type="datetimeFigureOut">
              <a:rPr lang="ar-SA" smtClean="0"/>
              <a:pPr/>
              <a:t>04/04/1435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0F11-D2EF-4678-9190-0610064EEFE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440B-091F-4511-90E2-C3249BAF2E94}" type="datetimeFigureOut">
              <a:rPr lang="ar-SA" smtClean="0"/>
              <a:pPr/>
              <a:t>04/04/1435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0F11-D2EF-4678-9190-0610064EEFE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440B-091F-4511-90E2-C3249BAF2E94}" type="datetimeFigureOut">
              <a:rPr lang="ar-SA" smtClean="0"/>
              <a:pPr/>
              <a:t>04/04/1435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0F11-D2EF-4678-9190-0610064EEFE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440B-091F-4511-90E2-C3249BAF2E94}" type="datetimeFigureOut">
              <a:rPr lang="ar-SA" smtClean="0"/>
              <a:pPr/>
              <a:t>04/04/1435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0F11-D2EF-4678-9190-0610064EEFE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440B-091F-4511-90E2-C3249BAF2E94}" type="datetimeFigureOut">
              <a:rPr lang="ar-SA" smtClean="0"/>
              <a:pPr/>
              <a:t>04/04/1435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0F11-D2EF-4678-9190-0610064EEFE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440B-091F-4511-90E2-C3249BAF2E94}" type="datetimeFigureOut">
              <a:rPr lang="ar-SA" smtClean="0"/>
              <a:pPr/>
              <a:t>04/04/1435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0F11-D2EF-4678-9190-0610064EEFE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440B-091F-4511-90E2-C3249BAF2E94}" type="datetimeFigureOut">
              <a:rPr lang="ar-SA" smtClean="0"/>
              <a:pPr/>
              <a:t>04/04/1435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0F11-D2EF-4678-9190-0610064EEFE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440B-091F-4511-90E2-C3249BAF2E94}" type="datetimeFigureOut">
              <a:rPr lang="ar-SA" smtClean="0"/>
              <a:pPr/>
              <a:t>04/04/1435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0F11-D2EF-4678-9190-0610064EEFE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440B-091F-4511-90E2-C3249BAF2E94}" type="datetimeFigureOut">
              <a:rPr lang="ar-SA" smtClean="0"/>
              <a:pPr/>
              <a:t>04/04/1435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0F11-D2EF-4678-9190-0610064EEFE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440B-091F-4511-90E2-C3249BAF2E94}" type="datetimeFigureOut">
              <a:rPr lang="ar-SA" smtClean="0"/>
              <a:pPr/>
              <a:t>04/04/1435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0F11-D2EF-4678-9190-0610064EEFE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440B-091F-4511-90E2-C3249BAF2E94}" type="datetimeFigureOut">
              <a:rPr lang="ar-SA" smtClean="0"/>
              <a:pPr/>
              <a:t>04/04/1435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BE0F11-D2EF-4678-9190-0610064EEFE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45440B-091F-4511-90E2-C3249BAF2E94}" type="datetimeFigureOut">
              <a:rPr lang="ar-SA" smtClean="0"/>
              <a:pPr/>
              <a:t>04/04/1435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BE0F11-D2EF-4678-9190-0610064EEFE6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1.jpeg"/><Relationship Id="rId2" Type="http://schemas.openxmlformats.org/officeDocument/2006/relationships/hyperlink" Target="http://en.wikipedia.org/wiki/File:Ball_mill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ile:8000M_Mixer_Mill_(open)_incl_accessories.jpg" TargetMode="External"/><Relationship Id="rId5" Type="http://schemas.openxmlformats.org/officeDocument/2006/relationships/image" Target="../media/image20.gif"/><Relationship Id="rId4" Type="http://schemas.openxmlformats.org/officeDocument/2006/relationships/hyperlink" Target="http://en.wikipedia.org/wiki/File:High-energy_ball_milling.gi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1670" y="3429000"/>
            <a:ext cx="5143536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 </a:t>
            </a:r>
            <a:r>
              <a:rPr lang="ar-SA" b="1" dirty="0" smtClean="0">
                <a:solidFill>
                  <a:schemeClr val="tx1"/>
                </a:solidFill>
              </a:rPr>
              <a:t>       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2348880"/>
            <a:ext cx="7858180" cy="1231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ar-SA" sz="2800" b="1" dirty="0" smtClean="0">
              <a:solidFill>
                <a:srgbClr val="C00000"/>
              </a:solidFill>
            </a:endParaRPr>
          </a:p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PHT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432)</a:t>
            </a:r>
            <a:r>
              <a:rPr lang="ar-SA" sz="2800" b="1" dirty="0" smtClean="0">
                <a:solidFill>
                  <a:srgbClr val="C00000"/>
                </a:solidFill>
              </a:rPr>
              <a:t>) </a:t>
            </a:r>
            <a:r>
              <a:rPr lang="en-US" sz="2800" b="1" dirty="0" smtClean="0">
                <a:solidFill>
                  <a:srgbClr val="C00000"/>
                </a:solidFill>
              </a:rPr>
              <a:t>Industrial Pharmacy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914400"/>
            <a:ext cx="1895475" cy="166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F:\Labtop-1-1-2010\Chair\كرسي-ص\report+form\Report_12_4)2010\تقرير شامل للكرسي\صور لكرسي الكيالي\SP09\5_jpg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1000100" y="4500570"/>
            <a:ext cx="7500990" cy="1676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1285860"/>
            <a:ext cx="307183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قسم الصيدلانيات</a:t>
            </a:r>
          </a:p>
          <a:p>
            <a:pPr algn="ctr"/>
            <a:r>
              <a:rPr lang="ar-SA" b="1" dirty="0" smtClean="0">
                <a:solidFill>
                  <a:srgbClr val="0070C0"/>
                </a:solidFill>
              </a:rPr>
              <a:t>كلية الصيدلة</a:t>
            </a:r>
          </a:p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جامعة الملك سعود </a:t>
            </a:r>
          </a:p>
          <a:p>
            <a:pPr algn="ctr"/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3768" y="3356992"/>
            <a:ext cx="4572000" cy="10170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/>
              <a:t>Dr. Fars Alanazi</a:t>
            </a:r>
          </a:p>
          <a:p>
            <a:pPr algn="ctr">
              <a:lnSpc>
                <a:spcPct val="150000"/>
              </a:lnSpc>
            </a:pPr>
            <a:r>
              <a:rPr lang="en-US" b="1" smtClean="0"/>
              <a:t>AA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91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1340768"/>
            <a:ext cx="79415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principal means of accomplishing size reduction are: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213285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Communion   	</a:t>
            </a:r>
            <a:endParaRPr lang="en-US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Cutting</a:t>
            </a:r>
            <a:endParaRPr lang="en-US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Shearing    	</a:t>
            </a:r>
            <a:endParaRPr lang="en-US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Compression 	</a:t>
            </a:r>
            <a:endParaRPr lang="en-US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Impaction       	</a:t>
            </a:r>
            <a:endParaRPr lang="en-US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Attrition, Rubbing 	</a:t>
            </a:r>
            <a:endParaRPr lang="en-US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Grinding,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Trituration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Chappin</a:t>
            </a:r>
            <a:endParaRPr lang="ar-SA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457324"/>
            <a:ext cx="8384591" cy="405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92695"/>
            <a:ext cx="6840760" cy="58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87624" y="6237312"/>
            <a:ext cx="7956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>
                <a:solidFill>
                  <a:srgbClr val="0070C0"/>
                </a:solidFill>
              </a:rPr>
              <a:t>A flaw in a unit particle is a discontinuity or imperfection in the structure. 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1114425"/>
            <a:ext cx="83629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645024"/>
            <a:ext cx="712879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Compression at any point along the line below the yield value, the material will go back and returns to its original shape and this is called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elastic deformation. </a:t>
            </a:r>
          </a:p>
          <a:p>
            <a:pPr marL="457200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However compression above the yield value will result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plastic deformation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which the substance break down and not go back to its original shape after removing stress. </a:t>
            </a:r>
            <a:endParaRPr lang="ar-SA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08720"/>
            <a:ext cx="4429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23528" y="1340768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Kinds of materials according to the process of size reduction: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7704" y="2924944"/>
            <a:ext cx="5832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1- Brittle </a:t>
            </a:r>
            <a:endParaRPr lang="en-US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justLow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2- Fibrous  	</a:t>
            </a:r>
            <a:endParaRPr lang="en-US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justLow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3- Hard</a:t>
            </a:r>
            <a:endParaRPr lang="en-US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76470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General hardness classification of some pharmaceutical  materials: </a:t>
            </a:r>
            <a:endParaRPr lang="ar-S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47664" y="1196752"/>
          <a:ext cx="6405583" cy="5486400"/>
        </p:xfrm>
        <a:graphic>
          <a:graphicData uri="http://schemas.openxmlformats.org/drawingml/2006/table">
            <a:tbl>
              <a:tblPr/>
              <a:tblGrid>
                <a:gridCol w="2602269"/>
                <a:gridCol w="3803314"/>
              </a:tblGrid>
              <a:tr h="269561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Material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7390" marR="673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Hardness </a:t>
                      </a:r>
                      <a:endParaRPr lang="en-US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90" marR="673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52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Talc </a:t>
                      </a:r>
                    </a:p>
                  </a:txBody>
                  <a:tcPr marL="67390" marR="673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Soft </a:t>
                      </a:r>
                    </a:p>
                  </a:txBody>
                  <a:tcPr marL="67390" marR="673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9561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Chalk </a:t>
                      </a:r>
                    </a:p>
                  </a:txBody>
                  <a:tcPr marL="67390" marR="673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Soft to brittle Soft</a:t>
                      </a:r>
                    </a:p>
                  </a:txBody>
                  <a:tcPr marL="67390" marR="673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561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Boric acid </a:t>
                      </a:r>
                    </a:p>
                  </a:txBody>
                  <a:tcPr marL="67390" marR="673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Soft but Plastic</a:t>
                      </a:r>
                    </a:p>
                  </a:txBody>
                  <a:tcPr marL="67390" marR="673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561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Cellulose </a:t>
                      </a:r>
                    </a:p>
                  </a:txBody>
                  <a:tcPr marL="67390" marR="673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Moderately hard to brittle</a:t>
                      </a:r>
                    </a:p>
                  </a:txBody>
                  <a:tcPr marL="67390" marR="673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561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Aspirin </a:t>
                      </a:r>
                    </a:p>
                  </a:txBody>
                  <a:tcPr marL="67390" marR="673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Moderately hard to brittle</a:t>
                      </a:r>
                    </a:p>
                  </a:txBody>
                  <a:tcPr marL="67390" marR="673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561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Lactose </a:t>
                      </a:r>
                    </a:p>
                  </a:txBody>
                  <a:tcPr marL="67390" marR="673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Moderately hard to brittle</a:t>
                      </a:r>
                    </a:p>
                  </a:txBody>
                  <a:tcPr marL="67390" marR="673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561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NH4CI </a:t>
                      </a:r>
                    </a:p>
                  </a:txBody>
                  <a:tcPr marL="67390" marR="673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Moderately hard to brittle</a:t>
                      </a:r>
                    </a:p>
                  </a:txBody>
                  <a:tcPr marL="67390" marR="673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561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Sucrose </a:t>
                      </a:r>
                    </a:p>
                  </a:txBody>
                  <a:tcPr marL="67390" marR="673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Hard to brittle </a:t>
                      </a:r>
                    </a:p>
                  </a:txBody>
                  <a:tcPr marL="67390" marR="673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561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Dextrin </a:t>
                      </a:r>
                    </a:p>
                  </a:txBody>
                  <a:tcPr marL="67390" marR="673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Hard </a:t>
                      </a:r>
                    </a:p>
                  </a:txBody>
                  <a:tcPr marL="67390" marR="673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561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Sorbitol </a:t>
                      </a:r>
                    </a:p>
                  </a:txBody>
                  <a:tcPr marL="67390" marR="673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Hard </a:t>
                      </a:r>
                    </a:p>
                  </a:txBody>
                  <a:tcPr marL="67390" marR="673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561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Kaolin </a:t>
                      </a:r>
                    </a:p>
                  </a:txBody>
                  <a:tcPr marL="67390" marR="673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Hard</a:t>
                      </a:r>
                    </a:p>
                  </a:txBody>
                  <a:tcPr marL="67390" marR="673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561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Magnesium oxide</a:t>
                      </a:r>
                    </a:p>
                  </a:txBody>
                  <a:tcPr marL="67390" marR="673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Abrasive Hard</a:t>
                      </a:r>
                    </a:p>
                  </a:txBody>
                  <a:tcPr marL="67390" marR="673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561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Calactate </a:t>
                      </a:r>
                    </a:p>
                  </a:txBody>
                  <a:tcPr marL="67390" marR="673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Abrasive Very hard</a:t>
                      </a:r>
                    </a:p>
                  </a:txBody>
                  <a:tcPr marL="67390" marR="673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561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Amobarbital </a:t>
                      </a:r>
                    </a:p>
                  </a:txBody>
                  <a:tcPr marL="67390" marR="673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Abrasive</a:t>
                      </a:r>
                      <a:endParaRPr lang="en-US" sz="16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90" marR="673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67544" y="1340768"/>
            <a:ext cx="777686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Rittinger's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law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:This law states that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energy required for the crushing process is proportional to the surface sheared, (for fine grinding) </a:t>
            </a:r>
          </a:p>
          <a:p>
            <a:pPr marL="0" marR="0" lvl="0" indent="22860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Kick's law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law states that energy required for crushing materials is proportional to the log­arithm of the ratio between the initial (r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and final diameters (r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of the particles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Log (r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/r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0238" y="764704"/>
            <a:ext cx="3691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Mechanical Engineering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68326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4744"/>
            <a:ext cx="684076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9552" y="1003375"/>
            <a:ext cx="784887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Energy may be consumed in so many aspects in the size reduction process as: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1" indent="-45720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239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Producing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elastic deformation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 particles before the occurrence of fractures, which is a waste energy.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1" indent="-45720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239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Producing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inelastic deformations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which lead to size reduction and this is the wanted energy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1" indent="-45720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239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Causing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elastic distortion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consequently failure of the equipment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1" indent="-45720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239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Friction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between the particles and the machine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1" indent="-45720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239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Noise, heat and vibration in the plant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627784" y="2996952"/>
            <a:ext cx="3707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70388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Size Reduction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ig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73016"/>
            <a:ext cx="4619625" cy="1984648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51920" y="1484784"/>
          <a:ext cx="1381760" cy="1326515"/>
        </p:xfrm>
        <a:graphic>
          <a:graphicData uri="http://schemas.openxmlformats.org/drawingml/2006/table">
            <a:tbl>
              <a:tblPr/>
              <a:tblGrid>
                <a:gridCol w="1381760"/>
              </a:tblGrid>
              <a:tr h="9372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370070" algn="l"/>
                        </a:tabLst>
                      </a:pP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370070" algn="l"/>
                        </a:tabLst>
                      </a:pPr>
                      <a:r>
                        <a:rPr lang="en-US" sz="4800" b="1">
                          <a:latin typeface="Arial"/>
                          <a:ea typeface="Times New Roman"/>
                          <a:cs typeface="Arial"/>
                        </a:rPr>
                        <a:t>2-3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2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370070" algn="l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 Rounded MT Bold"/>
                          <a:ea typeface="Times New Roman"/>
                          <a:cs typeface="Arial"/>
                        </a:rPr>
                        <a:t>Lectures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23528" y="1628800"/>
            <a:ext cx="81369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There are factors associated with the nature of the material reduction as: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>
                <a:tab pos="6858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Friability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>
                <a:tab pos="6858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Structure which may be granular, Fibrous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>
                <a:tab pos="6858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Hardness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>
                <a:tab pos="6858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Stickiness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>
                <a:tab pos="6858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Soapiness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>
                <a:tab pos="6858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Moisture content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1608182"/>
            <a:ext cx="83529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Grinding can be wet or dry when wet low speed mills are used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Advantages of wet grinding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>
                <a:tab pos="6858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The power consumption is less by 20 - 30%.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>
                <a:tab pos="6858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The capacity of the plant is increased.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>
                <a:tab pos="6858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Removal of the product is facilitated and the amount of    </a:t>
            </a:r>
          </a:p>
          <a:p>
            <a:pPr marL="914400" marR="0" lvl="2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fines is reduced.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>
                <a:tab pos="6858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Dust formation is eliminated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>
                <a:tab pos="6858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The solids are more easily handled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51520" y="836712"/>
            <a:ext cx="831641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Selection of size Reduction Equipment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depends upon: </a:t>
            </a: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429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Kind of material. </a:t>
            </a: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429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Initial size of material. </a:t>
            </a: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>
                <a:tab pos="3429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Final product particle size whether we need fine or large particles. </a:t>
            </a: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>
                <a:tab pos="3429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Range of abrasion: some materials are abrasive so we use machine hard enough which withstand this abrasion effect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373216"/>
            <a:ext cx="8280920" cy="16158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indent="2286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E.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Moisture content of material whether it is hydrous or anhydrous. </a:t>
            </a:r>
          </a:p>
          <a:p>
            <a:pPr lvl="0" indent="2286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F. Particle size distribution and shape. </a:t>
            </a:r>
          </a:p>
          <a:p>
            <a:pPr lvl="0" indent="2286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G. Structure, strength, friability, stickiness</a:t>
            </a:r>
            <a:endParaRPr lang="en-US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573016"/>
            <a:ext cx="8352928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lvl="0" indent="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Hardness of materials are arranged in order of increasing hardness in the   </a:t>
            </a:r>
          </a:p>
          <a:p>
            <a:pPr lvl="0" indent="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Mohr scale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indent="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	1- Talk 	                          4- Fluorspar 	7- Quartz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indent="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         2- Rock salt &amp; gypsum     5- 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Apotite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	8- Topaz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indent="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	3-Calcite                           6- 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Felspar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10- Diamond 	9- 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Carborundum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3528" y="1124744"/>
            <a:ext cx="80648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Classification of size Reduction equipment: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oldest size reduction equipment is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Busherstone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They are classified according to the products they intended to produce as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follows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140968"/>
            <a:ext cx="72104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628800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Coarse crushers:</a:t>
            </a:r>
            <a:r>
              <a:rPr lang="en-US" dirty="0" smtClean="0"/>
              <a:t> have no applications in pharmacy as </a:t>
            </a:r>
            <a:r>
              <a:rPr lang="en-US" dirty="0" err="1" smtClean="0"/>
              <a:t>blake</a:t>
            </a:r>
            <a:r>
              <a:rPr lang="en-US" dirty="0" smtClean="0"/>
              <a:t> jaw crusher, Dodge crusher, </a:t>
            </a:r>
            <a:r>
              <a:rPr lang="en-US" dirty="0" err="1" smtClean="0"/>
              <a:t>Gyratery</a:t>
            </a:r>
            <a:r>
              <a:rPr lang="en-US" dirty="0" smtClean="0"/>
              <a:t> crusher and Rotary coal breaker </a:t>
            </a:r>
          </a:p>
          <a:p>
            <a:pPr marL="342900" lvl="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Intermediate crushers 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</a:p>
          <a:p>
            <a:pPr marL="1257300" lvl="2" indent="-3429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Hammer mills </a:t>
            </a:r>
          </a:p>
          <a:p>
            <a:pPr marL="1257300" lvl="2" indent="-3429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Cutting mills </a:t>
            </a:r>
          </a:p>
          <a:p>
            <a:pPr marL="1257300" lvl="2" indent="-3429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Edge and end runner mills. </a:t>
            </a:r>
          </a:p>
          <a:p>
            <a:pPr marL="342900" lvl="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Fine crushers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                  </a:t>
            </a:r>
            <a:r>
              <a:rPr lang="en-US" dirty="0" smtClean="0"/>
              <a:t>- Ball mill 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                 - Fluid energy mill. 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                 - Oscillating granulator. </a:t>
            </a:r>
          </a:p>
          <a:p>
            <a:pPr marL="342900" lvl="0" indent="-342900" algn="l" rtl="0">
              <a:lnSpc>
                <a:spcPct val="150000"/>
              </a:lnSpc>
            </a:pPr>
            <a:r>
              <a:rPr lang="en-US" b="1" dirty="0" smtClean="0"/>
              <a:t>4.    </a:t>
            </a:r>
            <a:r>
              <a:rPr lang="en-US" b="1" dirty="0" smtClean="0">
                <a:solidFill>
                  <a:srgbClr val="0070C0"/>
                </a:solidFill>
              </a:rPr>
              <a:t>Colloidal mills</a:t>
            </a:r>
            <a:r>
              <a:rPr lang="en-US" b="1" dirty="0" smtClean="0"/>
              <a:t>. </a:t>
            </a:r>
            <a:endParaRPr lang="en-US" dirty="0" smtClean="0"/>
          </a:p>
          <a:p>
            <a:pPr algn="l" rtl="0">
              <a:lnSpc>
                <a:spcPct val="150000"/>
              </a:lnSpc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3528" y="98072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Classification of size Reduction equipment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9675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Classification of size Reduction equipment</a:t>
            </a:r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88840"/>
            <a:ext cx="380629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1556792"/>
            <a:ext cx="648072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All milling or </a:t>
            </a:r>
            <a:r>
              <a:rPr lang="en-US" dirty="0" err="1" smtClean="0"/>
              <a:t>Comminution</a:t>
            </a:r>
            <a:r>
              <a:rPr lang="en-US" dirty="0" smtClean="0"/>
              <a:t> equipment Consist of three main or basic parts: - </a:t>
            </a:r>
          </a:p>
          <a:p>
            <a:pPr marL="800100" lvl="1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Feeding part. </a:t>
            </a:r>
          </a:p>
          <a:p>
            <a:pPr marL="800100" lvl="1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Milling chamber. 	</a:t>
            </a:r>
          </a:p>
          <a:p>
            <a:pPr marL="800100" lvl="1" indent="-342900" algn="l" rtl="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Receiver. </a:t>
            </a:r>
          </a:p>
          <a:p>
            <a:pPr algn="l"/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789040"/>
            <a:ext cx="3312368" cy="17030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 algn="just" rtl="0">
              <a:lnSpc>
                <a:spcPct val="150000"/>
              </a:lnSpc>
            </a:pPr>
            <a:r>
              <a:rPr lang="en-US" dirty="0" smtClean="0"/>
              <a:t>Some mills are also fitted with cyclones for classifying the </a:t>
            </a:r>
            <a:r>
              <a:rPr lang="en-US" dirty="0" err="1" smtClean="0"/>
              <a:t>partcles</a:t>
            </a:r>
            <a:r>
              <a:rPr lang="en-US" dirty="0" smtClean="0"/>
              <a:t> by size. </a:t>
            </a:r>
          </a:p>
          <a:p>
            <a:pPr algn="just" rtl="0">
              <a:lnSpc>
                <a:spcPct val="150000"/>
              </a:lnSpc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47664" y="1052736"/>
          <a:ext cx="6408712" cy="2304616"/>
        </p:xfrm>
        <a:graphic>
          <a:graphicData uri="http://schemas.openxmlformats.org/drawingml/2006/table">
            <a:tbl>
              <a:tblPr/>
              <a:tblGrid>
                <a:gridCol w="6408712"/>
              </a:tblGrid>
              <a:tr h="642533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24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 indent="-457200" algn="l" rtl="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Size Reduction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Definition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Theory and mechanisms of size </a:t>
                      </a:r>
                      <a:r>
                        <a:rPr lang="en-US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reduction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Mechanism of size </a:t>
                      </a:r>
                      <a:r>
                        <a:rPr lang="en-US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reduction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Size reduction </a:t>
                      </a:r>
                      <a:r>
                        <a:rPr lang="en-US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equipment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764704"/>
            <a:ext cx="43924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70C0"/>
                </a:solidFill>
              </a:rPr>
              <a:t>Outline of the lecture:</a:t>
            </a:r>
            <a:endParaRPr lang="ar-SA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95736" y="3429000"/>
          <a:ext cx="6408712" cy="2752919"/>
        </p:xfrm>
        <a:graphic>
          <a:graphicData uri="http://schemas.openxmlformats.org/drawingml/2006/table">
            <a:tbl>
              <a:tblPr/>
              <a:tblGrid>
                <a:gridCol w="6408712"/>
              </a:tblGrid>
              <a:tr h="786549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1. Hammer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mill, (vertical,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horizontal)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2. Cutting mill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3. End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and edge runner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mill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4. Fluidized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energy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mill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5. Ball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mill and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types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6.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Oscillating granulator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7. Colloid mill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95536" y="4149080"/>
            <a:ext cx="5616624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endParaRPr lang="ar-SA"/>
          </a:p>
        </p:txBody>
      </p:sp>
      <p:sp>
        <p:nvSpPr>
          <p:cNvPr id="10" name="Rounded Rectangle 9"/>
          <p:cNvSpPr/>
          <p:nvPr/>
        </p:nvSpPr>
        <p:spPr>
          <a:xfrm>
            <a:off x="395536" y="2996952"/>
            <a:ext cx="5616624" cy="1080120"/>
          </a:xfrm>
          <a:prstGeom prst="roundRect">
            <a:avLst/>
          </a:prstGeom>
          <a:solidFill>
            <a:srgbClr val="E9FCD0"/>
          </a:solidFill>
          <a:ln>
            <a:solidFill>
              <a:srgbClr val="E9FC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endParaRPr lang="ar-SA"/>
          </a:p>
        </p:txBody>
      </p:sp>
      <p:sp>
        <p:nvSpPr>
          <p:cNvPr id="8" name="Rounded Rectangle 7"/>
          <p:cNvSpPr/>
          <p:nvPr/>
        </p:nvSpPr>
        <p:spPr>
          <a:xfrm>
            <a:off x="323528" y="1628800"/>
            <a:ext cx="5688632" cy="1368152"/>
          </a:xfrm>
          <a:prstGeom prst="roundRect">
            <a:avLst/>
          </a:prstGeom>
          <a:solidFill>
            <a:srgbClr val="FFF2C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endParaRPr lang="ar-SA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3608" y="1772816"/>
          <a:ext cx="5112568" cy="2746839"/>
        </p:xfrm>
        <a:graphic>
          <a:graphicData uri="http://schemas.openxmlformats.org/drawingml/2006/table">
            <a:tbl>
              <a:tblPr/>
              <a:tblGrid>
                <a:gridCol w="5112568"/>
              </a:tblGrid>
              <a:tr h="786549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1. Hammer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mill, (vertical,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horizontal)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2. Cutting mill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3. End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and edge runner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mill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4. Fluidized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energy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mill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5. Ball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mill and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types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719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6.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Oscillating granulator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7. Colloid mill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6156176" y="2348880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156176" y="3501008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156176" y="4365104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48264" y="2060848"/>
            <a:ext cx="16916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Intermediate Crushing</a:t>
            </a:r>
            <a:endParaRPr lang="ar-SA" dirty="0"/>
          </a:p>
        </p:txBody>
      </p:sp>
      <p:sp>
        <p:nvSpPr>
          <p:cNvPr id="18" name="TextBox 17"/>
          <p:cNvSpPr txBox="1"/>
          <p:nvPr/>
        </p:nvSpPr>
        <p:spPr>
          <a:xfrm>
            <a:off x="7092280" y="3284984"/>
            <a:ext cx="15121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Fine Crushing</a:t>
            </a:r>
            <a:endParaRPr lang="ar-SA" dirty="0"/>
          </a:p>
        </p:txBody>
      </p:sp>
      <p:sp>
        <p:nvSpPr>
          <p:cNvPr id="21" name="TextBox 20"/>
          <p:cNvSpPr txBox="1"/>
          <p:nvPr/>
        </p:nvSpPr>
        <p:spPr>
          <a:xfrm>
            <a:off x="7092280" y="4221088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For Liquids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4824"/>
            <a:ext cx="4297036" cy="298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4941168"/>
            <a:ext cx="734481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Hammer Mill:</a:t>
            </a:r>
            <a:r>
              <a:rPr lang="en-US" dirty="0" smtClean="0"/>
              <a:t> A, rotating disc; B, shaft; c, hammers; D, breaker plates; E, screen</a:t>
            </a:r>
          </a:p>
          <a:p>
            <a:pPr algn="l" rtl="0"/>
            <a:endParaRPr lang="ar-SA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124744"/>
            <a:ext cx="42484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Intermediate Crushing</a:t>
            </a:r>
          </a:p>
          <a:p>
            <a:pPr algn="l" rtl="0"/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Hammer Mill 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6624736" cy="13388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smtClean="0"/>
              <a:t>There are 2 types of Hammer mill </a:t>
            </a:r>
            <a:endParaRPr lang="en-US" dirty="0" smtClean="0"/>
          </a:p>
          <a:p>
            <a:pPr marL="342900" lvl="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Horizontal - shaft type.   2.    Vertical - shaft type. </a:t>
            </a:r>
          </a:p>
          <a:p>
            <a:pPr algn="l">
              <a:lnSpc>
                <a:spcPct val="150000"/>
              </a:lnSpc>
            </a:pPr>
            <a:endParaRPr lang="ar-SA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6485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47664" y="1052736"/>
          <a:ext cx="6408712" cy="2304616"/>
        </p:xfrm>
        <a:graphic>
          <a:graphicData uri="http://schemas.openxmlformats.org/drawingml/2006/table">
            <a:tbl>
              <a:tblPr/>
              <a:tblGrid>
                <a:gridCol w="6408712"/>
              </a:tblGrid>
              <a:tr h="642533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24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 indent="-457200" algn="l" rtl="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Size Reduction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Definition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Theory </a:t>
                      </a:r>
                      <a:r>
                        <a:rPr lang="en-US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of </a:t>
                      </a:r>
                      <a:r>
                        <a:rPr lang="en-US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size </a:t>
                      </a:r>
                      <a:r>
                        <a:rPr lang="en-US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reduction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Mechanism of size </a:t>
                      </a:r>
                      <a:r>
                        <a:rPr lang="en-US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reduction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Size reduction </a:t>
                      </a:r>
                      <a:r>
                        <a:rPr lang="en-US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equipment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764704"/>
            <a:ext cx="43924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70C0"/>
                </a:solidFill>
              </a:rPr>
              <a:t>Outline of the lecture:</a:t>
            </a:r>
            <a:endParaRPr lang="ar-SA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95736" y="3429000"/>
          <a:ext cx="6408712" cy="2752919"/>
        </p:xfrm>
        <a:graphic>
          <a:graphicData uri="http://schemas.openxmlformats.org/drawingml/2006/table">
            <a:tbl>
              <a:tblPr/>
              <a:tblGrid>
                <a:gridCol w="6408712"/>
              </a:tblGrid>
              <a:tr h="786549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1. Hammer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mill, (vertical,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horizontal)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2. Cutting mill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3. End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and edge runner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mill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4. Fluidized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energy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mill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5. Ball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mill and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types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6.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Oscillating granulator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7. Colloid mill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573268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36912"/>
            <a:ext cx="2375074" cy="197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124744"/>
            <a:ext cx="7596336" cy="51136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Advantages of Hammer mill</a:t>
            </a:r>
            <a:r>
              <a:rPr lang="en-US" sz="2000" dirty="0" smtClean="0">
                <a:solidFill>
                  <a:srgbClr val="C00000"/>
                </a:solidFill>
              </a:rPr>
              <a:t>: </a:t>
            </a:r>
          </a:p>
          <a:p>
            <a:pPr marL="342900" lvl="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Easy to set up or build </a:t>
            </a:r>
          </a:p>
          <a:p>
            <a:pPr marL="342900" lvl="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Easy to clean. </a:t>
            </a:r>
          </a:p>
          <a:p>
            <a:pPr marL="342900" lvl="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Small space requirement. </a:t>
            </a:r>
          </a:p>
          <a:p>
            <a:pPr marL="342900" lvl="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It has a wide range of the size of feed start. 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Disadvantages: 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lvl="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Possibility of clogging of screen </a:t>
            </a:r>
          </a:p>
          <a:p>
            <a:pPr marL="342900" lvl="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Heat build up during milling and cause degradation of product so not used for heat labile substances. </a:t>
            </a:r>
          </a:p>
          <a:p>
            <a:pPr marL="342900" lvl="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Mill and screen wear with abrasive materials</a:t>
            </a:r>
          </a:p>
          <a:p>
            <a:pPr algn="l">
              <a:lnSpc>
                <a:spcPct val="150000"/>
              </a:lnSpc>
            </a:pP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96752"/>
            <a:ext cx="7992888" cy="5170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2-Cutting Mill:</a:t>
            </a: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is similar to Hammer mill but here, the hammer like knives or blades </a:t>
            </a:r>
          </a:p>
          <a:p>
            <a:pPr algn="l" rtl="0">
              <a:lnSpc>
                <a:spcPct val="150000"/>
              </a:lnSpc>
            </a:pPr>
            <a:r>
              <a:rPr lang="en-US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Processes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Cutting and shearing. </a:t>
            </a: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is used for fibrous materials, wet and dry materials and for dispersion of powder. (e.g. liquorices root). It is not used for hard, abrasive materials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 Edge and End runner mills:</a:t>
            </a: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only advantage is using scraper which can be put on the edge. The feed is from the top or from side. </a:t>
            </a:r>
          </a:p>
          <a:p>
            <a:pPr algn="l" rtl="0">
              <a:lnSpc>
                <a:spcPct val="150000"/>
              </a:lnSpc>
            </a:pPr>
            <a:r>
              <a:rPr lang="en-US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Processes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shearing and attrition </a:t>
            </a:r>
          </a:p>
          <a:p>
            <a:pPr algn="l" rtl="0">
              <a:lnSpc>
                <a:spcPct val="150000"/>
              </a:lnSpc>
            </a:pPr>
            <a:endParaRPr lang="ar-S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777686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Fine Crushers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Fluid Energy Mill </a:t>
            </a:r>
            <a:endParaRPr lang="en-US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is rapid and very efficient method of reducing powders to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less with relatively narrow particle size distribution.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9552" y="3068960"/>
          <a:ext cx="7920880" cy="23774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86925"/>
                <a:gridCol w="283395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Attrition and impaction. </a:t>
                      </a:r>
                    </a:p>
                    <a:p>
                      <a:pPr algn="l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Processes: </a:t>
                      </a:r>
                      <a:endParaRPr lang="ar-SA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 high-velocity air stream introduces the powder to the milling chamber by a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venturi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tube (a high - velocity air stream passing an opening containing the powder produces a vacuum in the opening and draws the powder into the air stream)</a:t>
                      </a:r>
                      <a:endParaRPr lang="ar-SA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Principle of operation: </a:t>
                      </a:r>
                      <a:endParaRPr lang="ar-SA" u="non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6264696" cy="39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4725144"/>
            <a:ext cx="806489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Milling takes place immediately because of the high - velocity collisions between particles suspended within the air steam.  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Grinding nozzles (usually 2-6 depending on the size of the mill) may be laced tangential or opposed to the initial powder flow path to increase the particle velocity resulting in higher impact energy. 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air from the grinding nozzles transports the powder to a classifier which removes the smaller particles. </a:t>
            </a:r>
          </a:p>
          <a:p>
            <a:pPr algn="l"/>
            <a:endParaRPr lang="ar-SA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6830315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9592" y="5589240"/>
            <a:ext cx="7128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Schematic of fluid energy mill and particle collection system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484784"/>
            <a:ext cx="684076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particle size depends on: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configuration of the mill </a:t>
            </a:r>
          </a:p>
          <a:p>
            <a:pPr marL="342900" lvl="0" indent="-34290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Feed size </a:t>
            </a:r>
          </a:p>
          <a:p>
            <a:pPr marL="342900" lvl="0" indent="-34290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Position of the nozzles. </a:t>
            </a:r>
          </a:p>
          <a:p>
            <a:pPr marL="342900" lvl="0" indent="-34290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Design of the classifier.</a:t>
            </a:r>
          </a:p>
          <a:p>
            <a:pPr marL="342900" lvl="0" indent="-34290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Feed rate.</a:t>
            </a:r>
          </a:p>
          <a:p>
            <a:pPr algn="just" rtl="0"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ar-SA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43608" y="4653136"/>
          <a:ext cx="7200800" cy="914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00800"/>
              </a:tblGrid>
              <a:tr h="787112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If the feed rate is high → larger particle size could be obtained </a:t>
                      </a:r>
                    </a:p>
                    <a:p>
                      <a:pPr algn="just" rtl="0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If the feed rate is slow → smaller particle size could be obtained 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3528" y="1628800"/>
          <a:ext cx="7992888" cy="416052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5992906"/>
                <a:gridCol w="1999982"/>
              </a:tblGrid>
              <a:tr h="2880321">
                <a:tc>
                  <a:txBody>
                    <a:bodyPr/>
                    <a:lstStyle/>
                    <a:p>
                      <a:pPr marL="342900" lvl="0" indent="-342900" algn="l" rtl="0">
                        <a:buFont typeface="+mj-lt"/>
                        <a:buAutoNum type="arabicPeriod"/>
                      </a:pPr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Heat -labile </a:t>
                      </a:r>
                      <a:r>
                        <a:rPr kumimoji="0" lang="en-US" sz="18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sbubstances</a:t>
                      </a:r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can be milled with little danger of thermal degradation.    This is because of the cooling effect of the air and rapid heat ex­change between particles and air.  </a:t>
                      </a:r>
                    </a:p>
                    <a:p>
                      <a:pPr marL="342900" lvl="0" indent="-342900" algn="l" rtl="0">
                        <a:buFont typeface="+mj-lt"/>
                        <a:buAutoNum type="arabicPeriod"/>
                      </a:pPr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It produces very small and uniform distributed particles. </a:t>
                      </a:r>
                    </a:p>
                    <a:p>
                      <a:pPr marL="342900" lvl="0" indent="-342900" algn="l" rtl="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Inert gases can be used instead of air to minimize or eliminate the oxidation of susceptible compounds which may occur with compressed air. </a:t>
                      </a:r>
                      <a:endParaRPr lang="ar-SA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/>
                        <a:t>Advantages: </a:t>
                      </a:r>
                    </a:p>
                    <a:p>
                      <a:pPr algn="l" rtl="1"/>
                      <a:endParaRPr lang="ar-SA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Ultra-fine grinding Materials: Moderately hard 20 - 200 mesh gives 30-5 </a:t>
                      </a:r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latin typeface="Symbol" pitchFamily="18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or less. Materials not recommended for mill soft, tacky, fibrous</a:t>
                      </a:r>
                    </a:p>
                    <a:p>
                      <a:pPr algn="l" rtl="1"/>
                      <a:endParaRPr lang="ar-S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kumimoji="0" lang="en-US" sz="1800" kern="1200" dirty="0" smtClean="0"/>
                        <a:t>Uses: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700808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Ball Mill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Types: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2348880"/>
            <a:ext cx="547260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Batch</a:t>
            </a:r>
          </a:p>
          <a:p>
            <a:pPr marL="34290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Continuous</a:t>
            </a:r>
          </a:p>
          <a:p>
            <a:pPr marL="34290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Continuous closed – circuit milling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c/c2/Ball_mill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00108"/>
            <a:ext cx="3286148" cy="3286148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4/4f/High-energy_ball_milling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785794"/>
            <a:ext cx="3714776" cy="3714776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commons/thumb/1/1d/8000M_Mixer_Mill_%28open%29_incl_accessories.jpg/220px-8000M_Mixer_Mill_%28open%29_incl_accessories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4857760"/>
            <a:ext cx="2095500" cy="159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55576" y="2132856"/>
            <a:ext cx="73448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Definition of size reduction: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 is the process that reduces large solid unit masses to smaller unit masses by mechanical means.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836712"/>
            <a:ext cx="685726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11560" y="692696"/>
            <a:ext cx="5256584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en-US" sz="2400" b="1" dirty="0" smtClean="0">
              <a:solidFill>
                <a:srgbClr val="C00000"/>
              </a:solidFill>
            </a:endParaRPr>
          </a:p>
          <a:p>
            <a:pPr algn="l"/>
            <a:r>
              <a:rPr lang="en-US" sz="2400" b="1" dirty="0" smtClean="0">
                <a:solidFill>
                  <a:srgbClr val="C00000"/>
                </a:solidFill>
              </a:rPr>
              <a:t>Ball Mill </a:t>
            </a:r>
            <a:r>
              <a:rPr lang="en-US" dirty="0" smtClean="0">
                <a:solidFill>
                  <a:srgbClr val="0070C0"/>
                </a:solidFill>
              </a:rPr>
              <a:t> </a:t>
            </a:r>
          </a:p>
          <a:p>
            <a:pPr algn="l"/>
            <a:r>
              <a:rPr lang="ar-SA" dirty="0" smtClean="0">
                <a:solidFill>
                  <a:srgbClr val="0070C0"/>
                </a:solidFill>
              </a:rPr>
              <a:t> </a:t>
            </a:r>
            <a:endParaRPr lang="en-US" dirty="0" smtClean="0">
              <a:solidFill>
                <a:srgbClr val="0070C0"/>
              </a:solidFill>
            </a:endParaRPr>
          </a:p>
          <a:p>
            <a:pPr lvl="0" algn="l" rtl="0"/>
            <a:r>
              <a:rPr lang="en-US" b="1" dirty="0" smtClean="0"/>
              <a:t>A.   Batch:</a:t>
            </a:r>
            <a:endParaRPr lang="en-US" dirty="0" smtClean="0"/>
          </a:p>
          <a:p>
            <a:pPr algn="l"/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941168"/>
            <a:ext cx="820891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It is a cylindrical shell filled to about 1/2 its volume with grinding media with different sizes. </a:t>
            </a:r>
          </a:p>
          <a:p>
            <a:pPr marL="342900" indent="-3429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The shell rotates on its central axis by means of motor- driven rol­lers on which it rests. </a:t>
            </a:r>
            <a:endParaRPr lang="ar-SA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348880"/>
            <a:ext cx="7632848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B- Continuous: </a:t>
            </a:r>
            <a:endParaRPr lang="en-US" sz="2000" dirty="0" smtClean="0">
              <a:solidFill>
                <a:srgbClr val="C00000"/>
              </a:solidFill>
            </a:endParaRPr>
          </a:p>
          <a:p>
            <a:pPr marL="342900" indent="-3429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It is a conical shell with grinding media of different sizes. </a:t>
            </a:r>
          </a:p>
          <a:p>
            <a:pPr marL="342900" indent="-3429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Feed enters from the hollow end of the mill and milled material exits through a grating or small ports of the opposite end. </a:t>
            </a:r>
          </a:p>
          <a:p>
            <a:pPr algn="l" rtl="0">
              <a:lnSpc>
                <a:spcPct val="150000"/>
              </a:lnSpc>
            </a:pP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052736"/>
            <a:ext cx="3600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Harding Mill</a:t>
            </a:r>
          </a:p>
          <a:p>
            <a:pPr algn="l"/>
            <a:endParaRPr lang="ar-S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49172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556792"/>
            <a:ext cx="7200800" cy="17030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Another classification of ball mills: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1- Simple ball mill            2- Pebble mill          3-Tube mill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4- Compound ball mill      5- </a:t>
            </a:r>
            <a:r>
              <a:rPr lang="en-US" dirty="0" err="1" smtClean="0"/>
              <a:t>Hardinage</a:t>
            </a:r>
            <a:r>
              <a:rPr lang="en-US" dirty="0" smtClean="0"/>
              <a:t> mill     6- Rod mill </a:t>
            </a:r>
          </a:p>
          <a:p>
            <a:pPr algn="l">
              <a:lnSpc>
                <a:spcPct val="150000"/>
              </a:lnSpc>
            </a:pPr>
            <a:endParaRPr lang="ar-SA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068960"/>
            <a:ext cx="47117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796136" y="3717032"/>
            <a:ext cx="18288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Hardinage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mill     </a:t>
            </a:r>
            <a:endParaRPr kumimoji="0" lang="ar-S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571" y="1796415"/>
            <a:ext cx="6360707" cy="40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908720"/>
            <a:ext cx="633670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C. Continuous closed -circuit milling: </a:t>
            </a:r>
            <a:endParaRPr lang="en-US" dirty="0" smtClean="0"/>
          </a:p>
          <a:p>
            <a:pPr algn="l" rtl="0"/>
            <a:r>
              <a:rPr lang="en-US" dirty="0" smtClean="0"/>
              <a:t>It is arranged using the continuous mill with a gas or liquid classify­ing system.</a:t>
            </a:r>
          </a:p>
          <a:p>
            <a:pPr algn="l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484784"/>
            <a:ext cx="7272808" cy="30008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Air and feed enters through the opening at end of the mill.</a:t>
            </a:r>
          </a:p>
          <a:p>
            <a:pPr marL="342900" indent="-3429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The large </a:t>
            </a:r>
            <a:r>
              <a:rPr lang="en-US" dirty="0" err="1" smtClean="0">
                <a:solidFill>
                  <a:srgbClr val="0070C0"/>
                </a:solidFill>
              </a:rPr>
              <a:t>feedstack</a:t>
            </a:r>
            <a:r>
              <a:rPr lang="en-US" dirty="0" smtClean="0">
                <a:solidFill>
                  <a:srgbClr val="0070C0"/>
                </a:solidFill>
              </a:rPr>
              <a:t> drops into the milling zone and the smaller particles become entrained in the air stream flowing through the mill and exiting through the opposite end to a particle classifier. </a:t>
            </a:r>
          </a:p>
          <a:p>
            <a:pPr marL="342900" indent="-3429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The classifier removes the smallest particles while the larger particles are recycled to the mill inlet for further size reduction. </a:t>
            </a:r>
          </a:p>
          <a:p>
            <a:pPr algn="l" rtl="0">
              <a:lnSpc>
                <a:spcPct val="150000"/>
              </a:lnSpc>
            </a:pPr>
            <a:endParaRPr lang="ar-SA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1357313"/>
            <a:ext cx="86677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239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4323973"/>
            <a:ext cx="7272808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At and above the critical speed, the mill is said to be centrifuging and grinding of material not occur. </a:t>
            </a:r>
          </a:p>
          <a:p>
            <a:pPr marL="342900" indent="-3429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Therefore, milling must be carried out below the critical speed of the mill at some optimum speed where the balls are carried to the highest point in the chamber without centrifuging. </a:t>
            </a:r>
          </a:p>
          <a:p>
            <a:pPr algn="l">
              <a:lnSpc>
                <a:spcPct val="150000"/>
              </a:lnSpc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08720"/>
            <a:ext cx="792088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This speed is dependent on: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Chamber size </a:t>
            </a:r>
          </a:p>
          <a:p>
            <a:pPr marL="342900" lvl="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Grinding - media size (i.e. Ball size) </a:t>
            </a:r>
          </a:p>
          <a:p>
            <a:pPr marL="342900" lvl="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Shape, density and size distribution of material. </a:t>
            </a:r>
          </a:p>
          <a:p>
            <a:pPr marL="342900" lvl="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Amount of material used in the mill. </a:t>
            </a:r>
          </a:p>
          <a:p>
            <a:pPr algn="l">
              <a:lnSpc>
                <a:spcPct val="150000"/>
              </a:lnSpc>
            </a:pPr>
            <a:endParaRPr lang="ar-S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3573016"/>
            <a:ext cx="7920880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Factors influencing the size of the product in the ball mill: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(1) The rate of feed 	              (2) Weight of balls </a:t>
            </a: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(3) The diameter of the balls           (4) The slope of the mill </a:t>
            </a: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(5) Discharge freedom 	              (6) The speed. </a:t>
            </a:r>
          </a:p>
          <a:p>
            <a:pPr algn="l" rtl="0">
              <a:lnSpc>
                <a:spcPct val="150000"/>
              </a:lnSpc>
            </a:pPr>
            <a:endParaRPr lang="ar-S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772816"/>
            <a:ext cx="6624736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Advantage of the ball mill: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is used for milling highly abrasive materials. 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Disadvantages: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Difficult to clean </a:t>
            </a:r>
          </a:p>
          <a:p>
            <a:pPr marL="457200" lvl="0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Long milling time (i.e. time consuming) </a:t>
            </a:r>
          </a:p>
          <a:p>
            <a:pPr marL="457200" lvl="0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High energy requirements and high cost. </a:t>
            </a:r>
          </a:p>
          <a:p>
            <a:pPr algn="l" rtl="0">
              <a:lnSpc>
                <a:spcPct val="150000"/>
              </a:lnSpc>
            </a:pPr>
            <a:endParaRPr lang="ar-S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700808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 fontAlgn="base">
              <a:spcBef>
                <a:spcPct val="0"/>
              </a:spcBef>
              <a:spcAft>
                <a:spcPct val="0"/>
              </a:spcAft>
              <a:tabLst>
                <a:tab pos="495300" algn="l"/>
              </a:tabLst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Importance of size Reduction in Pharmacy: (Advantages) </a:t>
            </a:r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2348880"/>
            <a:ext cx="4968552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ar-SA" sz="13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95536" y="4149080"/>
            <a:ext cx="5616624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endParaRPr lang="ar-SA"/>
          </a:p>
        </p:txBody>
      </p:sp>
      <p:sp>
        <p:nvSpPr>
          <p:cNvPr id="10" name="Rounded Rectangle 9"/>
          <p:cNvSpPr/>
          <p:nvPr/>
        </p:nvSpPr>
        <p:spPr>
          <a:xfrm>
            <a:off x="395536" y="2996952"/>
            <a:ext cx="5616624" cy="1080120"/>
          </a:xfrm>
          <a:prstGeom prst="roundRect">
            <a:avLst/>
          </a:prstGeom>
          <a:solidFill>
            <a:srgbClr val="E9FCD0"/>
          </a:solidFill>
          <a:ln>
            <a:solidFill>
              <a:srgbClr val="E9FC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endParaRPr lang="ar-SA"/>
          </a:p>
        </p:txBody>
      </p:sp>
      <p:sp>
        <p:nvSpPr>
          <p:cNvPr id="8" name="Rounded Rectangle 7"/>
          <p:cNvSpPr/>
          <p:nvPr/>
        </p:nvSpPr>
        <p:spPr>
          <a:xfrm>
            <a:off x="323528" y="1628800"/>
            <a:ext cx="5688632" cy="1368152"/>
          </a:xfrm>
          <a:prstGeom prst="roundRect">
            <a:avLst/>
          </a:prstGeom>
          <a:solidFill>
            <a:srgbClr val="FFF2C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endParaRPr lang="ar-SA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3608" y="1772816"/>
          <a:ext cx="5112568" cy="2746839"/>
        </p:xfrm>
        <a:graphic>
          <a:graphicData uri="http://schemas.openxmlformats.org/drawingml/2006/table">
            <a:tbl>
              <a:tblPr/>
              <a:tblGrid>
                <a:gridCol w="5112568"/>
              </a:tblGrid>
              <a:tr h="786549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1. Hammer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mill, (vertical,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horizontal)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2. Cutting mill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3. End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and edge runner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mill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4. Fluidized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energy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mill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5. Ball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mill and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types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719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6.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Oscillating granulator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7. Colloid mill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6156176" y="2348880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156176" y="3501008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156176" y="4365104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48264" y="2060848"/>
            <a:ext cx="16916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Intermediate Crushing</a:t>
            </a:r>
            <a:endParaRPr lang="ar-SA" dirty="0"/>
          </a:p>
        </p:txBody>
      </p:sp>
      <p:sp>
        <p:nvSpPr>
          <p:cNvPr id="18" name="TextBox 17"/>
          <p:cNvSpPr txBox="1"/>
          <p:nvPr/>
        </p:nvSpPr>
        <p:spPr>
          <a:xfrm>
            <a:off x="7092280" y="3284984"/>
            <a:ext cx="15121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Fine Crushing</a:t>
            </a:r>
            <a:endParaRPr lang="ar-SA" dirty="0"/>
          </a:p>
        </p:txBody>
      </p:sp>
      <p:sp>
        <p:nvSpPr>
          <p:cNvPr id="21" name="TextBox 20"/>
          <p:cNvSpPr txBox="1"/>
          <p:nvPr/>
        </p:nvSpPr>
        <p:spPr>
          <a:xfrm>
            <a:off x="7092280" y="4221088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For Liquids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2696"/>
            <a:ext cx="7992888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Oscillating Granulator </a:t>
            </a:r>
            <a:endParaRPr lang="en-US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Feed size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 2.0 mm </a:t>
            </a:r>
          </a:p>
          <a:p>
            <a:pPr algn="l" rtl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Product size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0.3 mm 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is used for: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size reduction of wet and dry granulations. </a:t>
            </a:r>
          </a:p>
          <a:p>
            <a:pPr algn="l" rtl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Processes: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Shearing (with some attrition) </a:t>
            </a:r>
          </a:p>
          <a:p>
            <a:pPr algn="l" rtl="0"/>
            <a:endParaRPr lang="ar-S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04864"/>
            <a:ext cx="3729980" cy="371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2852936"/>
            <a:ext cx="4032448" cy="33650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Principle of operation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It consists of an oscillating bar contacting a woven wire screen. Feed enters through a hopper above the oscillator and screen and is forced through the screen by the oscillating motion of the bar. </a:t>
            </a:r>
          </a:p>
          <a:p>
            <a:pPr algn="l">
              <a:lnSpc>
                <a:spcPct val="150000"/>
              </a:lnSpc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Oscillating Granulator Horizon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71612"/>
            <a:ext cx="4357718" cy="4357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268760"/>
            <a:ext cx="7344816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Collection of the product may be directly onto trays in the case of wet granulations or into drums via a sleeve from a specially fitted collec­tor funnel that minimizes dust during the processing of a dry granula­tion to collector (dry) trays (wet).</a:t>
            </a:r>
          </a:p>
          <a:p>
            <a:pPr marL="457200" indent="-457200" algn="just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oscillator speed is constant while the screens can be interchangea­ble and can produce particle with the desired size </a:t>
            </a:r>
          </a:p>
          <a:p>
            <a:pPr algn="l" rtl="0">
              <a:lnSpc>
                <a:spcPct val="150000"/>
              </a:lnSpc>
            </a:pPr>
            <a:endParaRPr lang="ar-S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24744"/>
            <a:ext cx="8136904" cy="5170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Advantages of the oscillating granulator: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Narrow size range. </a:t>
            </a:r>
          </a:p>
          <a:p>
            <a:pPr marL="342900" lvl="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Minimum amount of fines obtained during size reduction of a dry granulation. </a:t>
            </a:r>
          </a:p>
          <a:p>
            <a:pPr marL="342900" lvl="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Very uniform wet granulation size which promotes uniform drying. 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Disadvantages: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Low rate of production </a:t>
            </a:r>
          </a:p>
          <a:p>
            <a:pPr marL="342900" lvl="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Wear on the screens. </a:t>
            </a:r>
          </a:p>
          <a:p>
            <a:pPr marL="342900" lvl="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possibility of product contamination by metal particles chipped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/ away form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screen by the oscillator. </a:t>
            </a:r>
          </a:p>
          <a:p>
            <a:pPr algn="l">
              <a:lnSpc>
                <a:spcPct val="150000"/>
              </a:lnSpc>
            </a:pPr>
            <a:endParaRPr lang="ar-S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95536" y="4149080"/>
            <a:ext cx="5616624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endParaRPr lang="ar-SA"/>
          </a:p>
        </p:txBody>
      </p:sp>
      <p:sp>
        <p:nvSpPr>
          <p:cNvPr id="10" name="Rounded Rectangle 9"/>
          <p:cNvSpPr/>
          <p:nvPr/>
        </p:nvSpPr>
        <p:spPr>
          <a:xfrm>
            <a:off x="395536" y="2996952"/>
            <a:ext cx="5616624" cy="1080120"/>
          </a:xfrm>
          <a:prstGeom prst="roundRect">
            <a:avLst/>
          </a:prstGeom>
          <a:solidFill>
            <a:srgbClr val="E9FCD0"/>
          </a:solidFill>
          <a:ln>
            <a:solidFill>
              <a:srgbClr val="E9FC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endParaRPr lang="ar-SA"/>
          </a:p>
        </p:txBody>
      </p:sp>
      <p:sp>
        <p:nvSpPr>
          <p:cNvPr id="8" name="Rounded Rectangle 7"/>
          <p:cNvSpPr/>
          <p:nvPr/>
        </p:nvSpPr>
        <p:spPr>
          <a:xfrm>
            <a:off x="323528" y="1628800"/>
            <a:ext cx="5688632" cy="1368152"/>
          </a:xfrm>
          <a:prstGeom prst="roundRect">
            <a:avLst/>
          </a:prstGeom>
          <a:solidFill>
            <a:srgbClr val="FFF2C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endParaRPr lang="ar-SA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3608" y="1772816"/>
          <a:ext cx="5112568" cy="2746839"/>
        </p:xfrm>
        <a:graphic>
          <a:graphicData uri="http://schemas.openxmlformats.org/drawingml/2006/table">
            <a:tbl>
              <a:tblPr/>
              <a:tblGrid>
                <a:gridCol w="5112568"/>
              </a:tblGrid>
              <a:tr h="786549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1. Hammer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mill, (vertical,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horizontal)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2. Cutting mill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3. End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and edge runner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mill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4. Fluidized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energy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mill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5. Ball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mill and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types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719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6.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Oscillating granulator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7. Colloid mill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6156176" y="2348880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156176" y="3501008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156176" y="4365104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48264" y="2060848"/>
            <a:ext cx="16916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Intermediate Crushing</a:t>
            </a:r>
            <a:endParaRPr lang="ar-SA" dirty="0"/>
          </a:p>
        </p:txBody>
      </p:sp>
      <p:sp>
        <p:nvSpPr>
          <p:cNvPr id="18" name="TextBox 17"/>
          <p:cNvSpPr txBox="1"/>
          <p:nvPr/>
        </p:nvSpPr>
        <p:spPr>
          <a:xfrm>
            <a:off x="7092280" y="3284984"/>
            <a:ext cx="15121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Fine Crushing</a:t>
            </a:r>
            <a:endParaRPr lang="ar-SA" dirty="0"/>
          </a:p>
        </p:txBody>
      </p:sp>
      <p:sp>
        <p:nvSpPr>
          <p:cNvPr id="21" name="TextBox 20"/>
          <p:cNvSpPr txBox="1"/>
          <p:nvPr/>
        </p:nvSpPr>
        <p:spPr>
          <a:xfrm>
            <a:off x="7092280" y="4221088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For Liquids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0"/>
            <a:ext cx="4608512" cy="414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9552" y="980729"/>
            <a:ext cx="18722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Colloid mills</a:t>
            </a:r>
            <a:endParaRPr lang="en-US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endParaRPr lang="ar-SA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672083" cy="528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1560" y="1052736"/>
          <a:ext cx="6408712" cy="5057535"/>
        </p:xfrm>
        <a:graphic>
          <a:graphicData uri="http://schemas.openxmlformats.org/drawingml/2006/table">
            <a:tbl>
              <a:tblPr/>
              <a:tblGrid>
                <a:gridCol w="6408712"/>
              </a:tblGrid>
              <a:tr h="731520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24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 indent="-457200" algn="l" rtl="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Size Reduction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Definition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Theory and mechanisms of size </a:t>
                      </a:r>
                      <a:r>
                        <a:rPr lang="en-US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reduction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Mechanism of size </a:t>
                      </a:r>
                      <a:r>
                        <a:rPr lang="en-US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reduction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Size reduction </a:t>
                      </a:r>
                      <a:r>
                        <a:rPr lang="en-US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equipment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6549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Hammer mill, (vertical, </a:t>
                      </a:r>
                      <a:r>
                        <a:rPr lang="en-US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horizontal)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 indent="-457200" algn="l" rtl="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Cutting </a:t>
                      </a:r>
                      <a:r>
                        <a:rPr lang="en-US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mill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End and edge runner </a:t>
                      </a:r>
                      <a:r>
                        <a:rPr lang="en-US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mill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Fluidized energy </a:t>
                      </a:r>
                      <a:r>
                        <a:rPr lang="en-US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mill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Ball mill and </a:t>
                      </a:r>
                      <a:r>
                        <a:rPr lang="en-US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types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Oscillating </a:t>
                      </a:r>
                      <a:r>
                        <a:rPr lang="en-US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granulator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457200" indent="-457200" algn="l" rtl="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Colloid </a:t>
                      </a:r>
                      <a:r>
                        <a:rPr lang="en-US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mill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764704"/>
            <a:ext cx="43924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70C0"/>
                </a:solidFill>
              </a:rPr>
              <a:t>Conclusions:</a:t>
            </a:r>
            <a:endParaRPr lang="ar-SA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Fig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20688"/>
            <a:ext cx="3683521" cy="1582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980728"/>
            <a:ext cx="86409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Importance of size Reduction in Pharmacy: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Advantages: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953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Increase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surface area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which increase the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solubility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and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dissolution rate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 material so enhance its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bioavailability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953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Improvement of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extraction rate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953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Improvement and increasing the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drying rate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953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Improve mixing of materials together so give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less problems in uni­formity of weight and contents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 tablets.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953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Improve color and/or active ingredient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dispersion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tablet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excipient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diluents.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953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Improve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flowability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materials in tablet machine.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953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Control particle size distribution of a dry granulation or dry mix to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minimize segregation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while handling and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tableting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1412776"/>
            <a:ext cx="2358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Disadvantages</a:t>
            </a:r>
            <a:endParaRPr lang="ar-SA" sz="2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2348880"/>
            <a:ext cx="4968552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ar-SA" sz="13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23528" y="508030"/>
            <a:ext cx="81369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Disadvantages: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possible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change in polymorphic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form of the active ingredient ren­dering it less or totally inactive or unstable.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Possible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degradation of the drug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 a result of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build up during milling by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oxidation or adsorption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 unwanted moisture due to the increased surface area.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decrease in bulk density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may cause problems in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flowability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material.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decrease in particle size may create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static charge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problems causing the small drug particles to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agglomerate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therefore effectively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decreasing surface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area. This may decrease the dissolution rate.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340768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95300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Size reduction is a rate process that depends on: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Low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95300" algn="l"/>
              </a:tabLst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size of the starting material, the feed. </a:t>
            </a:r>
            <a:endParaRPr lang="en-US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Low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95300" algn="l"/>
              </a:tabLst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Type of size reduction machine </a:t>
            </a:r>
            <a:endParaRPr lang="ar-SA" sz="2400" dirty="0" smtClean="0">
              <a:solidFill>
                <a:srgbClr val="0070C0"/>
              </a:solidFill>
            </a:endParaRPr>
          </a:p>
          <a:p>
            <a:pPr marL="457200" lvl="0" indent="-457200" algn="justLow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95300" algn="l"/>
              </a:tabLst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orientation of the material in the crushing machine. </a:t>
            </a:r>
            <a:endParaRPr lang="en-US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Low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95300" algn="l"/>
              </a:tabLst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time of milling to which these materials are subjected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458</TotalTime>
  <Words>2168</Words>
  <Application>Microsoft Office PowerPoint</Application>
  <PresentationFormat>On-screen Show (4:3)</PresentationFormat>
  <Paragraphs>329</Paragraphs>
  <Slides>58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fares</dc:creator>
  <cp:lastModifiedBy>User</cp:lastModifiedBy>
  <cp:revision>57</cp:revision>
  <dcterms:created xsi:type="dcterms:W3CDTF">2010-09-22T13:24:07Z</dcterms:created>
  <dcterms:modified xsi:type="dcterms:W3CDTF">2014-02-04T05:37:58Z</dcterms:modified>
</cp:coreProperties>
</file>