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snapToGrid="0">
      <p:cViewPr varScale="1">
        <p:scale>
          <a:sx n="57" d="100"/>
          <a:sy n="57" d="100"/>
        </p:scale>
        <p:origin x="78" y="6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A9879D-ADBD-4E39-886C-A23E8B5DA88C}" type="datetimeFigureOut">
              <a:rPr lang="en-US" smtClean="0"/>
              <a:t>10/4/2016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0D8D86-8347-47E8-AC73-E67B4053C059}" type="slidenum">
              <a:rPr lang="en-US" smtClean="0"/>
              <a:t>‹#›</a:t>
            </a:fld>
            <a:endParaRPr lang="en-US"/>
          </a:p>
        </p:txBody>
      </p:sp>
    </p:spTree>
    <p:extLst>
      <p:ext uri="{BB962C8B-B14F-4D97-AF65-F5344CB8AC3E}">
        <p14:creationId xmlns:p14="http://schemas.microsoft.com/office/powerpoint/2010/main" val="229704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D2D1EA-7A70-4D8E-8677-41F23E665D9E}" type="slidenum">
              <a:rPr lang="ar-SA" altLang="en-US" smtClean="0"/>
              <a:pPr/>
              <a:t>15</a:t>
            </a:fld>
            <a:endParaRPr lang="en-US" altLang="en-US"/>
          </a:p>
        </p:txBody>
      </p:sp>
    </p:spTree>
    <p:extLst>
      <p:ext uri="{BB962C8B-B14F-4D97-AF65-F5344CB8AC3E}">
        <p14:creationId xmlns:p14="http://schemas.microsoft.com/office/powerpoint/2010/main" val="2417839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D2D1EA-7A70-4D8E-8677-41F23E665D9E}" type="slidenum">
              <a:rPr lang="ar-SA" altLang="en-US" smtClean="0"/>
              <a:pPr/>
              <a:t>51</a:t>
            </a:fld>
            <a:endParaRPr lang="en-US" altLang="en-US"/>
          </a:p>
        </p:txBody>
      </p:sp>
    </p:spTree>
    <p:extLst>
      <p:ext uri="{BB962C8B-B14F-4D97-AF65-F5344CB8AC3E}">
        <p14:creationId xmlns:p14="http://schemas.microsoft.com/office/powerpoint/2010/main" val="1682502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F49450-E286-4823-9B9E-ED5931B9D71E}" type="datetimeFigureOut">
              <a:rPr lang="en-US" smtClean="0"/>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07DF4A-7E2D-4182-B39D-69DA02C08782}" type="slidenum">
              <a:rPr lang="en-US" smtClean="0"/>
              <a:t>‹#›</a:t>
            </a:fld>
            <a:endParaRPr lang="en-US"/>
          </a:p>
        </p:txBody>
      </p:sp>
    </p:spTree>
    <p:extLst>
      <p:ext uri="{BB962C8B-B14F-4D97-AF65-F5344CB8AC3E}">
        <p14:creationId xmlns:p14="http://schemas.microsoft.com/office/powerpoint/2010/main" val="1667704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F49450-E286-4823-9B9E-ED5931B9D71E}" type="datetimeFigureOut">
              <a:rPr lang="en-US" smtClean="0"/>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07DF4A-7E2D-4182-B39D-69DA02C08782}" type="slidenum">
              <a:rPr lang="en-US" smtClean="0"/>
              <a:t>‹#›</a:t>
            </a:fld>
            <a:endParaRPr lang="en-US"/>
          </a:p>
        </p:txBody>
      </p:sp>
    </p:spTree>
    <p:extLst>
      <p:ext uri="{BB962C8B-B14F-4D97-AF65-F5344CB8AC3E}">
        <p14:creationId xmlns:p14="http://schemas.microsoft.com/office/powerpoint/2010/main" val="1973173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F49450-E286-4823-9B9E-ED5931B9D71E}" type="datetimeFigureOut">
              <a:rPr lang="en-US" smtClean="0"/>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07DF4A-7E2D-4182-B39D-69DA02C08782}" type="slidenum">
              <a:rPr lang="en-US" smtClean="0"/>
              <a:t>‹#›</a:t>
            </a:fld>
            <a:endParaRPr lang="en-US"/>
          </a:p>
        </p:txBody>
      </p:sp>
    </p:spTree>
    <p:extLst>
      <p:ext uri="{BB962C8B-B14F-4D97-AF65-F5344CB8AC3E}">
        <p14:creationId xmlns:p14="http://schemas.microsoft.com/office/powerpoint/2010/main" val="23334226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251575"/>
            <a:ext cx="2844800" cy="476250"/>
          </a:xfrm>
        </p:spPr>
        <p:txBody>
          <a:bodyPr/>
          <a:lstStyle>
            <a:lvl1pPr>
              <a:defRPr/>
            </a:lvl1pPr>
          </a:lstStyle>
          <a:p>
            <a:endParaRPr lang="en-US" altLang="en-US"/>
          </a:p>
        </p:txBody>
      </p:sp>
      <p:sp>
        <p:nvSpPr>
          <p:cNvPr id="6" name="Slide Number Placeholder 5"/>
          <p:cNvSpPr>
            <a:spLocks noGrp="1"/>
          </p:cNvSpPr>
          <p:nvPr>
            <p:ph type="sldNum" sz="quarter" idx="11"/>
          </p:nvPr>
        </p:nvSpPr>
        <p:spPr>
          <a:xfrm>
            <a:off x="8737600" y="6248400"/>
            <a:ext cx="2844800" cy="476250"/>
          </a:xfrm>
        </p:spPr>
        <p:txBody>
          <a:bodyPr/>
          <a:lstStyle>
            <a:lvl1pPr>
              <a:defRPr/>
            </a:lvl1pPr>
          </a:lstStyle>
          <a:p>
            <a:fld id="{FED1372C-8710-4FCC-BACE-152852244BF5}" type="slidenum">
              <a:rPr lang="ar-SA" altLang="en-US"/>
              <a:pPr/>
              <a:t>‹#›</a:t>
            </a:fld>
            <a:endParaRPr lang="en-US" altLang="en-US"/>
          </a:p>
        </p:txBody>
      </p:sp>
      <p:sp>
        <p:nvSpPr>
          <p:cNvPr id="7" name="Footer Placeholder 6"/>
          <p:cNvSpPr>
            <a:spLocks noGrp="1"/>
          </p:cNvSpPr>
          <p:nvPr>
            <p:ph type="ftr" sz="quarter" idx="12"/>
          </p:nvPr>
        </p:nvSpPr>
        <p:spPr>
          <a:xfrm>
            <a:off x="4165600" y="6248400"/>
            <a:ext cx="3860800" cy="476250"/>
          </a:xfrm>
        </p:spPr>
        <p:txBody>
          <a:bodyPr/>
          <a:lstStyle>
            <a:lvl1pPr>
              <a:defRPr/>
            </a:lvl1pPr>
          </a:lstStyle>
          <a:p>
            <a:endParaRPr lang="en-US" altLang="en-US"/>
          </a:p>
        </p:txBody>
      </p:sp>
    </p:spTree>
    <p:extLst>
      <p:ext uri="{BB962C8B-B14F-4D97-AF65-F5344CB8AC3E}">
        <p14:creationId xmlns:p14="http://schemas.microsoft.com/office/powerpoint/2010/main" val="19650464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00201"/>
            <a:ext cx="10972800" cy="4525963"/>
          </a:xfrm>
        </p:spPr>
        <p:txBody>
          <a:bodyPr/>
          <a:lstStyle/>
          <a:p>
            <a:r>
              <a:rPr lang="en-US" smtClean="0"/>
              <a:t>Click icon to add table</a:t>
            </a:r>
            <a:endParaRPr lang="en-US"/>
          </a:p>
        </p:txBody>
      </p:sp>
      <p:sp>
        <p:nvSpPr>
          <p:cNvPr id="4" name="Date Placeholder 3"/>
          <p:cNvSpPr>
            <a:spLocks noGrp="1"/>
          </p:cNvSpPr>
          <p:nvPr>
            <p:ph type="dt" sz="half" idx="10"/>
          </p:nvPr>
        </p:nvSpPr>
        <p:spPr>
          <a:xfrm>
            <a:off x="609600" y="6251575"/>
            <a:ext cx="2844800" cy="476250"/>
          </a:xfrm>
        </p:spPr>
        <p:txBody>
          <a:bodyPr/>
          <a:lstStyle>
            <a:lvl1pPr>
              <a:defRPr/>
            </a:lvl1pPr>
          </a:lstStyle>
          <a:p>
            <a:endParaRPr lang="en-US" altLang="en-US"/>
          </a:p>
        </p:txBody>
      </p:sp>
      <p:sp>
        <p:nvSpPr>
          <p:cNvPr id="5" name="Slide Number Placeholder 4"/>
          <p:cNvSpPr>
            <a:spLocks noGrp="1"/>
          </p:cNvSpPr>
          <p:nvPr>
            <p:ph type="sldNum" sz="quarter" idx="11"/>
          </p:nvPr>
        </p:nvSpPr>
        <p:spPr>
          <a:xfrm>
            <a:off x="8737600" y="6248400"/>
            <a:ext cx="2844800" cy="476250"/>
          </a:xfrm>
        </p:spPr>
        <p:txBody>
          <a:bodyPr/>
          <a:lstStyle>
            <a:lvl1pPr>
              <a:defRPr/>
            </a:lvl1pPr>
          </a:lstStyle>
          <a:p>
            <a:fld id="{B849A0F3-36EF-4F89-984E-4839CEB64CFC}" type="slidenum">
              <a:rPr lang="ar-SA" altLang="en-US"/>
              <a:pPr/>
              <a:t>‹#›</a:t>
            </a:fld>
            <a:endParaRPr lang="en-US" altLang="en-US"/>
          </a:p>
        </p:txBody>
      </p:sp>
      <p:sp>
        <p:nvSpPr>
          <p:cNvPr id="6" name="Footer Placeholder 5"/>
          <p:cNvSpPr>
            <a:spLocks noGrp="1"/>
          </p:cNvSpPr>
          <p:nvPr>
            <p:ph type="ftr" sz="quarter" idx="12"/>
          </p:nvPr>
        </p:nvSpPr>
        <p:spPr>
          <a:xfrm>
            <a:off x="4165600" y="6248400"/>
            <a:ext cx="3860800" cy="476250"/>
          </a:xfrm>
        </p:spPr>
        <p:txBody>
          <a:bodyPr/>
          <a:lstStyle>
            <a:lvl1pPr>
              <a:defRPr/>
            </a:lvl1pPr>
          </a:lstStyle>
          <a:p>
            <a:endParaRPr lang="en-US" altLang="en-US"/>
          </a:p>
        </p:txBody>
      </p:sp>
    </p:spTree>
    <p:extLst>
      <p:ext uri="{BB962C8B-B14F-4D97-AF65-F5344CB8AC3E}">
        <p14:creationId xmlns:p14="http://schemas.microsoft.com/office/powerpoint/2010/main" val="23098428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09600" y="1600201"/>
            <a:ext cx="10972800" cy="4525963"/>
          </a:xfrm>
        </p:spPr>
        <p:txBody>
          <a:bodyPr/>
          <a:lstStyle/>
          <a:p>
            <a:r>
              <a:rPr lang="en-US" smtClean="0"/>
              <a:t>Click icon to add chart</a:t>
            </a:r>
            <a:endParaRPr lang="en-US"/>
          </a:p>
        </p:txBody>
      </p:sp>
      <p:sp>
        <p:nvSpPr>
          <p:cNvPr id="4" name="Date Placeholder 3"/>
          <p:cNvSpPr>
            <a:spLocks noGrp="1"/>
          </p:cNvSpPr>
          <p:nvPr>
            <p:ph type="dt" sz="half" idx="10"/>
          </p:nvPr>
        </p:nvSpPr>
        <p:spPr>
          <a:xfrm>
            <a:off x="609600" y="6251575"/>
            <a:ext cx="2844800" cy="476250"/>
          </a:xfrm>
        </p:spPr>
        <p:txBody>
          <a:bodyPr/>
          <a:lstStyle>
            <a:lvl1pPr>
              <a:defRPr/>
            </a:lvl1pPr>
          </a:lstStyle>
          <a:p>
            <a:endParaRPr lang="en-US" altLang="en-US"/>
          </a:p>
        </p:txBody>
      </p:sp>
      <p:sp>
        <p:nvSpPr>
          <p:cNvPr id="5" name="Slide Number Placeholder 4"/>
          <p:cNvSpPr>
            <a:spLocks noGrp="1"/>
          </p:cNvSpPr>
          <p:nvPr>
            <p:ph type="sldNum" sz="quarter" idx="11"/>
          </p:nvPr>
        </p:nvSpPr>
        <p:spPr>
          <a:xfrm>
            <a:off x="8737600" y="6248400"/>
            <a:ext cx="2844800" cy="476250"/>
          </a:xfrm>
        </p:spPr>
        <p:txBody>
          <a:bodyPr/>
          <a:lstStyle>
            <a:lvl1pPr>
              <a:defRPr/>
            </a:lvl1pPr>
          </a:lstStyle>
          <a:p>
            <a:fld id="{DBD79CD8-CDC7-4ADE-B8D0-D47AB1609C1A}" type="slidenum">
              <a:rPr lang="ar-SA" altLang="en-US"/>
              <a:pPr/>
              <a:t>‹#›</a:t>
            </a:fld>
            <a:endParaRPr lang="en-US" altLang="en-US"/>
          </a:p>
        </p:txBody>
      </p:sp>
      <p:sp>
        <p:nvSpPr>
          <p:cNvPr id="6" name="Footer Placeholder 5"/>
          <p:cNvSpPr>
            <a:spLocks noGrp="1"/>
          </p:cNvSpPr>
          <p:nvPr>
            <p:ph type="ftr" sz="quarter" idx="12"/>
          </p:nvPr>
        </p:nvSpPr>
        <p:spPr>
          <a:xfrm>
            <a:off x="4165600" y="6248400"/>
            <a:ext cx="3860800" cy="476250"/>
          </a:xfrm>
        </p:spPr>
        <p:txBody>
          <a:bodyPr/>
          <a:lstStyle>
            <a:lvl1pPr>
              <a:defRPr/>
            </a:lvl1pPr>
          </a:lstStyle>
          <a:p>
            <a:endParaRPr lang="en-US" altLang="en-US"/>
          </a:p>
        </p:txBody>
      </p:sp>
    </p:spTree>
    <p:extLst>
      <p:ext uri="{BB962C8B-B14F-4D97-AF65-F5344CB8AC3E}">
        <p14:creationId xmlns:p14="http://schemas.microsoft.com/office/powerpoint/2010/main" val="32629632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9"/>
            <a:ext cx="109728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09600" y="6251575"/>
            <a:ext cx="2844800" cy="476250"/>
          </a:xfrm>
        </p:spPr>
        <p:txBody>
          <a:bodyPr/>
          <a:lstStyle>
            <a:lvl1pPr>
              <a:defRPr/>
            </a:lvl1pPr>
          </a:lstStyle>
          <a:p>
            <a:endParaRPr lang="en-US" altLang="en-US"/>
          </a:p>
        </p:txBody>
      </p:sp>
      <p:sp>
        <p:nvSpPr>
          <p:cNvPr id="4" name="Slide Number Placeholder 3"/>
          <p:cNvSpPr>
            <a:spLocks noGrp="1"/>
          </p:cNvSpPr>
          <p:nvPr>
            <p:ph type="sldNum" sz="quarter" idx="11"/>
          </p:nvPr>
        </p:nvSpPr>
        <p:spPr>
          <a:xfrm>
            <a:off x="8737600" y="6248400"/>
            <a:ext cx="2844800" cy="476250"/>
          </a:xfrm>
        </p:spPr>
        <p:txBody>
          <a:bodyPr/>
          <a:lstStyle>
            <a:lvl1pPr>
              <a:defRPr/>
            </a:lvl1pPr>
          </a:lstStyle>
          <a:p>
            <a:fld id="{BF342CD9-D9A9-4FBC-AF68-387F2B1FB1E0}" type="slidenum">
              <a:rPr lang="ar-SA" altLang="en-US"/>
              <a:pPr/>
              <a:t>‹#›</a:t>
            </a:fld>
            <a:endParaRPr lang="en-US" altLang="en-US"/>
          </a:p>
        </p:txBody>
      </p:sp>
      <p:sp>
        <p:nvSpPr>
          <p:cNvPr id="5" name="Footer Placeholder 4"/>
          <p:cNvSpPr>
            <a:spLocks noGrp="1"/>
          </p:cNvSpPr>
          <p:nvPr>
            <p:ph type="ftr" sz="quarter" idx="12"/>
          </p:nvPr>
        </p:nvSpPr>
        <p:spPr>
          <a:xfrm>
            <a:off x="4165600" y="6248400"/>
            <a:ext cx="3860800" cy="476250"/>
          </a:xfrm>
        </p:spPr>
        <p:txBody>
          <a:bodyPr/>
          <a:lstStyle>
            <a:lvl1pPr>
              <a:defRPr/>
            </a:lvl1pPr>
          </a:lstStyle>
          <a:p>
            <a:endParaRPr lang="en-US" altLang="en-US"/>
          </a:p>
        </p:txBody>
      </p:sp>
    </p:spTree>
    <p:extLst>
      <p:ext uri="{BB962C8B-B14F-4D97-AF65-F5344CB8AC3E}">
        <p14:creationId xmlns:p14="http://schemas.microsoft.com/office/powerpoint/2010/main" val="32498045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Online Image Placeholder 2"/>
          <p:cNvSpPr>
            <a:spLocks noGrp="1"/>
          </p:cNvSpPr>
          <p:nvPr>
            <p:ph type="clipArt" sz="half" idx="1"/>
          </p:nvPr>
        </p:nvSpPr>
        <p:spPr>
          <a:xfrm>
            <a:off x="609600" y="1600201"/>
            <a:ext cx="5384800" cy="4525963"/>
          </a:xfrm>
        </p:spPr>
        <p:txBody>
          <a:bodyPr/>
          <a:lstStyle/>
          <a:p>
            <a:r>
              <a:rPr lang="en-US" smtClean="0"/>
              <a:t>Click icon to add online image</a:t>
            </a:r>
            <a:endParaRPr lang="en-US"/>
          </a:p>
        </p:txBody>
      </p:sp>
      <p:sp>
        <p:nvSpPr>
          <p:cNvPr id="4" name="Text Placeholder 3"/>
          <p:cNvSpPr>
            <a:spLocks noGrp="1"/>
          </p:cNvSpPr>
          <p:nvPr>
            <p:ph type="body" sz="half" idx="2"/>
          </p:nvPr>
        </p:nvSpPr>
        <p:spPr>
          <a:xfrm>
            <a:off x="6197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251575"/>
            <a:ext cx="2844800" cy="476250"/>
          </a:xfrm>
        </p:spPr>
        <p:txBody>
          <a:bodyPr/>
          <a:lstStyle>
            <a:lvl1pPr>
              <a:defRPr/>
            </a:lvl1pPr>
          </a:lstStyle>
          <a:p>
            <a:endParaRPr lang="en-US" altLang="en-US"/>
          </a:p>
        </p:txBody>
      </p:sp>
      <p:sp>
        <p:nvSpPr>
          <p:cNvPr id="6" name="Slide Number Placeholder 5"/>
          <p:cNvSpPr>
            <a:spLocks noGrp="1"/>
          </p:cNvSpPr>
          <p:nvPr>
            <p:ph type="sldNum" sz="quarter" idx="11"/>
          </p:nvPr>
        </p:nvSpPr>
        <p:spPr>
          <a:xfrm>
            <a:off x="8737600" y="6248400"/>
            <a:ext cx="2844800" cy="476250"/>
          </a:xfrm>
        </p:spPr>
        <p:txBody>
          <a:bodyPr/>
          <a:lstStyle>
            <a:lvl1pPr>
              <a:defRPr/>
            </a:lvl1pPr>
          </a:lstStyle>
          <a:p>
            <a:fld id="{A3FA22D5-DBCB-4674-811E-C471E2E91A4D}" type="slidenum">
              <a:rPr lang="ar-SA" altLang="en-US"/>
              <a:pPr/>
              <a:t>‹#›</a:t>
            </a:fld>
            <a:endParaRPr lang="en-US" altLang="en-US"/>
          </a:p>
        </p:txBody>
      </p:sp>
      <p:sp>
        <p:nvSpPr>
          <p:cNvPr id="7" name="Footer Placeholder 6"/>
          <p:cNvSpPr>
            <a:spLocks noGrp="1"/>
          </p:cNvSpPr>
          <p:nvPr>
            <p:ph type="ftr" sz="quarter" idx="12"/>
          </p:nvPr>
        </p:nvSpPr>
        <p:spPr>
          <a:xfrm>
            <a:off x="4165600" y="6248400"/>
            <a:ext cx="3860800" cy="476250"/>
          </a:xfrm>
        </p:spPr>
        <p:txBody>
          <a:bodyPr/>
          <a:lstStyle>
            <a:lvl1pPr>
              <a:defRPr/>
            </a:lvl1pPr>
          </a:lstStyle>
          <a:p>
            <a:endParaRPr lang="en-US" altLang="en-US"/>
          </a:p>
        </p:txBody>
      </p:sp>
    </p:spTree>
    <p:extLst>
      <p:ext uri="{BB962C8B-B14F-4D97-AF65-F5344CB8AC3E}">
        <p14:creationId xmlns:p14="http://schemas.microsoft.com/office/powerpoint/2010/main" val="328238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F49450-E286-4823-9B9E-ED5931B9D71E}" type="datetimeFigureOut">
              <a:rPr lang="en-US" smtClean="0"/>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07DF4A-7E2D-4182-B39D-69DA02C08782}" type="slidenum">
              <a:rPr lang="en-US" smtClean="0"/>
              <a:t>‹#›</a:t>
            </a:fld>
            <a:endParaRPr lang="en-US"/>
          </a:p>
        </p:txBody>
      </p:sp>
    </p:spTree>
    <p:extLst>
      <p:ext uri="{BB962C8B-B14F-4D97-AF65-F5344CB8AC3E}">
        <p14:creationId xmlns:p14="http://schemas.microsoft.com/office/powerpoint/2010/main" val="1186484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F49450-E286-4823-9B9E-ED5931B9D71E}" type="datetimeFigureOut">
              <a:rPr lang="en-US" smtClean="0"/>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07DF4A-7E2D-4182-B39D-69DA02C08782}" type="slidenum">
              <a:rPr lang="en-US" smtClean="0"/>
              <a:t>‹#›</a:t>
            </a:fld>
            <a:endParaRPr lang="en-US"/>
          </a:p>
        </p:txBody>
      </p:sp>
    </p:spTree>
    <p:extLst>
      <p:ext uri="{BB962C8B-B14F-4D97-AF65-F5344CB8AC3E}">
        <p14:creationId xmlns:p14="http://schemas.microsoft.com/office/powerpoint/2010/main" val="2396775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F49450-E286-4823-9B9E-ED5931B9D71E}" type="datetimeFigureOut">
              <a:rPr lang="en-US" smtClean="0"/>
              <a:t>10/4/2016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07DF4A-7E2D-4182-B39D-69DA02C08782}" type="slidenum">
              <a:rPr lang="en-US" smtClean="0"/>
              <a:t>‹#›</a:t>
            </a:fld>
            <a:endParaRPr lang="en-US"/>
          </a:p>
        </p:txBody>
      </p:sp>
    </p:spTree>
    <p:extLst>
      <p:ext uri="{BB962C8B-B14F-4D97-AF65-F5344CB8AC3E}">
        <p14:creationId xmlns:p14="http://schemas.microsoft.com/office/powerpoint/2010/main" val="2351086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F49450-E286-4823-9B9E-ED5931B9D71E}" type="datetimeFigureOut">
              <a:rPr lang="en-US" smtClean="0"/>
              <a:t>10/4/2016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07DF4A-7E2D-4182-B39D-69DA02C08782}" type="slidenum">
              <a:rPr lang="en-US" smtClean="0"/>
              <a:t>‹#›</a:t>
            </a:fld>
            <a:endParaRPr lang="en-US"/>
          </a:p>
        </p:txBody>
      </p:sp>
    </p:spTree>
    <p:extLst>
      <p:ext uri="{BB962C8B-B14F-4D97-AF65-F5344CB8AC3E}">
        <p14:creationId xmlns:p14="http://schemas.microsoft.com/office/powerpoint/2010/main" val="2084544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F49450-E286-4823-9B9E-ED5931B9D71E}" type="datetimeFigureOut">
              <a:rPr lang="en-US" smtClean="0"/>
              <a:t>10/4/2016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07DF4A-7E2D-4182-B39D-69DA02C08782}" type="slidenum">
              <a:rPr lang="en-US" smtClean="0"/>
              <a:t>‹#›</a:t>
            </a:fld>
            <a:endParaRPr lang="en-US"/>
          </a:p>
        </p:txBody>
      </p:sp>
    </p:spTree>
    <p:extLst>
      <p:ext uri="{BB962C8B-B14F-4D97-AF65-F5344CB8AC3E}">
        <p14:creationId xmlns:p14="http://schemas.microsoft.com/office/powerpoint/2010/main" val="2670570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F49450-E286-4823-9B9E-ED5931B9D71E}" type="datetimeFigureOut">
              <a:rPr lang="en-US" smtClean="0"/>
              <a:t>10/4/2016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07DF4A-7E2D-4182-B39D-69DA02C08782}" type="slidenum">
              <a:rPr lang="en-US" smtClean="0"/>
              <a:t>‹#›</a:t>
            </a:fld>
            <a:endParaRPr lang="en-US"/>
          </a:p>
        </p:txBody>
      </p:sp>
    </p:spTree>
    <p:extLst>
      <p:ext uri="{BB962C8B-B14F-4D97-AF65-F5344CB8AC3E}">
        <p14:creationId xmlns:p14="http://schemas.microsoft.com/office/powerpoint/2010/main" val="392772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F49450-E286-4823-9B9E-ED5931B9D71E}" type="datetimeFigureOut">
              <a:rPr lang="en-US" smtClean="0"/>
              <a:t>10/4/2016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07DF4A-7E2D-4182-B39D-69DA02C08782}" type="slidenum">
              <a:rPr lang="en-US" smtClean="0"/>
              <a:t>‹#›</a:t>
            </a:fld>
            <a:endParaRPr lang="en-US"/>
          </a:p>
        </p:txBody>
      </p:sp>
    </p:spTree>
    <p:extLst>
      <p:ext uri="{BB962C8B-B14F-4D97-AF65-F5344CB8AC3E}">
        <p14:creationId xmlns:p14="http://schemas.microsoft.com/office/powerpoint/2010/main" val="126933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F49450-E286-4823-9B9E-ED5931B9D71E}" type="datetimeFigureOut">
              <a:rPr lang="en-US" smtClean="0"/>
              <a:t>10/4/2016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07DF4A-7E2D-4182-B39D-69DA02C08782}" type="slidenum">
              <a:rPr lang="en-US" smtClean="0"/>
              <a:t>‹#›</a:t>
            </a:fld>
            <a:endParaRPr lang="en-US"/>
          </a:p>
        </p:txBody>
      </p:sp>
    </p:spTree>
    <p:extLst>
      <p:ext uri="{BB962C8B-B14F-4D97-AF65-F5344CB8AC3E}">
        <p14:creationId xmlns:p14="http://schemas.microsoft.com/office/powerpoint/2010/main" val="2308516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F49450-E286-4823-9B9E-ED5931B9D71E}" type="datetimeFigureOut">
              <a:rPr lang="en-US" smtClean="0"/>
              <a:t>10/4/2016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07DF4A-7E2D-4182-B39D-69DA02C08782}" type="slidenum">
              <a:rPr lang="en-US" smtClean="0"/>
              <a:t>‹#›</a:t>
            </a:fld>
            <a:endParaRPr lang="en-US"/>
          </a:p>
        </p:txBody>
      </p:sp>
    </p:spTree>
    <p:extLst>
      <p:ext uri="{BB962C8B-B14F-4D97-AF65-F5344CB8AC3E}">
        <p14:creationId xmlns:p14="http://schemas.microsoft.com/office/powerpoint/2010/main" val="15900605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4.xml"/><Relationship Id="rId1" Type="http://schemas.openxmlformats.org/officeDocument/2006/relationships/vmlDrawing" Target="../drawings/vmlDrawing1.vml"/><Relationship Id="rId4" Type="http://schemas.openxmlformats.org/officeDocument/2006/relationships/image" Target="../media/image11.emf"/></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304" name="Rectangle 8" descr="top_right"/>
          <p:cNvSpPr>
            <a:spLocks noGrp="1" noRot="1" noChangeArrowheads="1"/>
          </p:cNvSpPr>
          <p:nvPr>
            <p:ph type="title"/>
          </p:nvPr>
        </p:nvSpPr>
        <p:spPr>
          <a:blipFill dpi="0" rotWithShape="1">
            <a:blip r:embed="rId2"/>
            <a:srcRect/>
            <a:stretch>
              <a:fillRect/>
            </a:stretch>
          </a:blipFill>
        </p:spPr>
        <p:txBody>
          <a:bodyPr/>
          <a:lstStyle/>
          <a:p>
            <a:endParaRPr lang="en-US" altLang="en-US"/>
          </a:p>
        </p:txBody>
      </p:sp>
      <p:sp>
        <p:nvSpPr>
          <p:cNvPr id="55299" name="Rectangle 3"/>
          <p:cNvSpPr>
            <a:spLocks noGrp="1" noChangeArrowheads="1"/>
          </p:cNvSpPr>
          <p:nvPr>
            <p:ph type="body" sz="half" idx="1"/>
          </p:nvPr>
        </p:nvSpPr>
        <p:spPr>
          <a:xfrm>
            <a:off x="5591175" y="2332038"/>
            <a:ext cx="4757738" cy="4525962"/>
          </a:xfrm>
        </p:spPr>
        <p:txBody>
          <a:bodyPr/>
          <a:lstStyle/>
          <a:p>
            <a:r>
              <a:rPr lang="ar-EG" altLang="en-US"/>
              <a:t>مقدمة</a:t>
            </a:r>
          </a:p>
          <a:p>
            <a:r>
              <a:rPr lang="ar-EG" altLang="en-US"/>
              <a:t>توزيع السكان </a:t>
            </a:r>
          </a:p>
          <a:p>
            <a:r>
              <a:rPr lang="ar-EG" altLang="en-US"/>
              <a:t>مقاييس الكثافة السكانية </a:t>
            </a:r>
          </a:p>
          <a:p>
            <a:r>
              <a:rPr lang="ar-EG" altLang="en-US"/>
              <a:t>تطور النمو السكـــــانى </a:t>
            </a:r>
          </a:p>
          <a:p>
            <a:r>
              <a:rPr lang="ar-EG" altLang="en-US"/>
              <a:t>التضخم السكانى نتيجة النمو المتسارع </a:t>
            </a:r>
          </a:p>
          <a:p>
            <a:r>
              <a:rPr lang="ar-EG" altLang="en-US"/>
              <a:t>العوامل المؤثرة فى توزيع السكــــــان</a:t>
            </a:r>
          </a:p>
        </p:txBody>
      </p:sp>
      <p:sp>
        <p:nvSpPr>
          <p:cNvPr id="55302" name="Text Box 6"/>
          <p:cNvSpPr txBox="1">
            <a:spLocks noChangeArrowheads="1"/>
          </p:cNvSpPr>
          <p:nvPr/>
        </p:nvSpPr>
        <p:spPr bwMode="auto">
          <a:xfrm>
            <a:off x="4151314" y="1773238"/>
            <a:ext cx="379783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sz="4000">
                <a:solidFill>
                  <a:srgbClr val="FFFF66"/>
                </a:solidFill>
                <a:effectLst>
                  <a:outerShdw blurRad="38100" dist="38100" dir="2700000" algn="tl">
                    <a:srgbClr val="000000"/>
                  </a:outerShdw>
                </a:effectLst>
                <a:latin typeface="Garamond" panose="02020404030301010803" pitchFamily="18" charset="0"/>
              </a:rPr>
              <a:t>توزيع السكان وكثافتهم</a:t>
            </a:r>
            <a:endParaRPr lang="en-US" altLang="en-US" sz="4000">
              <a:solidFill>
                <a:srgbClr val="FFFF66"/>
              </a:solidFill>
              <a:effectLst>
                <a:outerShdw blurRad="38100" dist="38100" dir="2700000" algn="tl">
                  <a:srgbClr val="000000"/>
                </a:outerShdw>
              </a:effectLst>
              <a:latin typeface="Garamond" panose="02020404030301010803" pitchFamily="18" charset="0"/>
            </a:endParaRPr>
          </a:p>
        </p:txBody>
      </p:sp>
      <p:pic>
        <p:nvPicPr>
          <p:cNvPr id="55307" name="Picture 11" descr="3D_1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919288" y="2708275"/>
            <a:ext cx="3302000" cy="3810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2439522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Rectangle 2"/>
          <p:cNvSpPr>
            <a:spLocks noGrp="1" noRot="1" noChangeArrowheads="1"/>
          </p:cNvSpPr>
          <p:nvPr>
            <p:ph type="title"/>
          </p:nvPr>
        </p:nvSpPr>
        <p:spPr>
          <a:xfrm>
            <a:off x="1992313" y="0"/>
            <a:ext cx="8229600" cy="1143000"/>
          </a:xfrm>
        </p:spPr>
        <p:txBody>
          <a:bodyPr/>
          <a:lstStyle/>
          <a:p>
            <a:pPr algn="ctr"/>
            <a:r>
              <a:rPr lang="ar-EG" altLang="en-US">
                <a:solidFill>
                  <a:srgbClr val="FFFF00"/>
                </a:solidFill>
              </a:rPr>
              <a:t>المدن المليونية</a:t>
            </a:r>
            <a:endParaRPr lang="en-US" altLang="en-US">
              <a:solidFill>
                <a:srgbClr val="FFFF00"/>
              </a:solidFill>
            </a:endParaRPr>
          </a:p>
        </p:txBody>
      </p:sp>
      <p:sp>
        <p:nvSpPr>
          <p:cNvPr id="481283" name="Rectangle 3"/>
          <p:cNvSpPr>
            <a:spLocks noGrp="1" noChangeArrowheads="1"/>
          </p:cNvSpPr>
          <p:nvPr>
            <p:ph type="body" idx="1"/>
          </p:nvPr>
        </p:nvSpPr>
        <p:spPr>
          <a:xfrm>
            <a:off x="1981200" y="981076"/>
            <a:ext cx="8229600" cy="5876925"/>
          </a:xfrm>
        </p:spPr>
        <p:txBody>
          <a:bodyPr>
            <a:normAutofit lnSpcReduction="10000"/>
          </a:bodyPr>
          <a:lstStyle/>
          <a:p>
            <a:pPr algn="ctr">
              <a:lnSpc>
                <a:spcPct val="90000"/>
              </a:lnSpc>
            </a:pPr>
            <a:r>
              <a:rPr lang="ar-EG" altLang="en-US"/>
              <a:t>نتج عن تمدين بنى الانسان إعادة توزيع سكان العـــالم . فلم يسبق قبل الــــقرن المـــــاضى ان كان سكان الـــمدن يؤلفون أكثر من 5 % من مجموع سكان العالم . </a:t>
            </a:r>
          </a:p>
          <a:p>
            <a:pPr algn="ctr">
              <a:lnSpc>
                <a:spcPct val="90000"/>
              </a:lnSpc>
            </a:pPr>
            <a:r>
              <a:rPr lang="ar-EG" altLang="en-US"/>
              <a:t>وفــــى عــــــــام 1800 م كـــان عدد الناس الذين يعيشون فى حوالى 20,000 مدينـــة يمثل 2,5 % فقط من مجـــموع سكان العالم . وقد ازدادت هذه النسبة اليوم أحد عشر ضعفا.</a:t>
            </a:r>
          </a:p>
          <a:p>
            <a:pPr algn="ctr">
              <a:lnSpc>
                <a:spcPct val="90000"/>
              </a:lnSpc>
            </a:pPr>
            <a:r>
              <a:rPr lang="ar-EG" altLang="en-US"/>
              <a:t>وقد بدأ نشوء مدن تحوى اكثر من 100,000 نسمة فى حوض البحر المتوسط منذ عدة الاف من السنين . </a:t>
            </a:r>
          </a:p>
          <a:p>
            <a:pPr algn="ctr">
              <a:lnSpc>
                <a:spcPct val="90000"/>
              </a:lnSpc>
            </a:pPr>
            <a:r>
              <a:rPr lang="ar-EG" altLang="en-US"/>
              <a:t>نشأت المدن المليونية التى يزيد عدد سكانها على المـــليون فى حوالى سنة 1800 م ، وبعد ذلك بمائة وخمسين عاما فقط ظهرت مـدن يربو سكانها على عشرة ملايين نسمة .</a:t>
            </a:r>
          </a:p>
          <a:p>
            <a:pPr algn="ctr">
              <a:lnSpc>
                <a:spcPct val="90000"/>
              </a:lnSpc>
            </a:pPr>
            <a:r>
              <a:rPr lang="ar-EG" altLang="en-US"/>
              <a:t>من أمـــثلة المدن الـــمليونية ( نيودلهى ، بومبـــاى ، كراتشى ، كالكتا ، بكين ، شانجهاى ، بانكوك ، القاهرة ، ليما ، بوغوتا ، ريودوجانيرو ، مكسيكو )</a:t>
            </a:r>
            <a:endParaRPr lang="en-US" altLang="en-US"/>
          </a:p>
        </p:txBody>
      </p:sp>
    </p:spTree>
    <p:extLst>
      <p:ext uri="{BB962C8B-B14F-4D97-AF65-F5344CB8AC3E}">
        <p14:creationId xmlns:p14="http://schemas.microsoft.com/office/powerpoint/2010/main" val="34800816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810" name="Picture 2" descr="world-urban-population-ma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1" y="0"/>
            <a:ext cx="91916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47811" name="Text Box 3"/>
          <p:cNvSpPr txBox="1">
            <a:spLocks noChangeArrowheads="1"/>
          </p:cNvSpPr>
          <p:nvPr/>
        </p:nvSpPr>
        <p:spPr bwMode="auto">
          <a:xfrm>
            <a:off x="2809875" y="333375"/>
            <a:ext cx="252344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a:solidFill>
                  <a:schemeClr val="bg1"/>
                </a:solidFill>
              </a:rPr>
              <a:t>التوزيع النسبى للحضر فى العالم</a:t>
            </a:r>
            <a:endParaRPr lang="en-US" altLang="en-US">
              <a:solidFill>
                <a:schemeClr val="bg1"/>
              </a:solidFill>
            </a:endParaRPr>
          </a:p>
        </p:txBody>
      </p:sp>
      <p:sp>
        <p:nvSpPr>
          <p:cNvPr id="247812" name="Line 4"/>
          <p:cNvSpPr>
            <a:spLocks noChangeShapeType="1"/>
          </p:cNvSpPr>
          <p:nvPr/>
        </p:nvSpPr>
        <p:spPr bwMode="auto">
          <a:xfrm flipH="1" flipV="1">
            <a:off x="4008439" y="5516564"/>
            <a:ext cx="935037" cy="21748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7813" name="Text Box 5"/>
          <p:cNvSpPr txBox="1">
            <a:spLocks noChangeArrowheads="1"/>
          </p:cNvSpPr>
          <p:nvPr/>
        </p:nvSpPr>
        <p:spPr bwMode="auto">
          <a:xfrm>
            <a:off x="5016500" y="5589588"/>
            <a:ext cx="23807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نسبة الحضر أعلى من 80 %</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7816" name="Text Box 8"/>
          <p:cNvSpPr txBox="1">
            <a:spLocks noChangeArrowheads="1"/>
          </p:cNvSpPr>
          <p:nvPr/>
        </p:nvSpPr>
        <p:spPr bwMode="auto">
          <a:xfrm>
            <a:off x="7319964" y="4365625"/>
            <a:ext cx="107433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sz="2000">
                <a:solidFill>
                  <a:schemeClr val="bg2"/>
                </a:solidFill>
                <a:effectLst>
                  <a:outerShdw blurRad="38100" dist="38100" dir="2700000" algn="tl">
                    <a:srgbClr val="000000"/>
                  </a:outerShdw>
                </a:effectLst>
                <a:latin typeface="Garamond" panose="02020404030301010803" pitchFamily="18" charset="0"/>
              </a:rPr>
              <a:t>دول الخليج</a:t>
            </a:r>
            <a:endParaRPr lang="en-US" altLang="en-US" sz="2000">
              <a:solidFill>
                <a:schemeClr val="bg2"/>
              </a:solidFill>
              <a:effectLst>
                <a:outerShdw blurRad="38100" dist="38100" dir="2700000" algn="tl">
                  <a:srgbClr val="000000"/>
                </a:outerShdw>
              </a:effectLst>
              <a:latin typeface="Garamond" panose="02020404030301010803" pitchFamily="18" charset="0"/>
            </a:endParaRPr>
          </a:p>
        </p:txBody>
      </p:sp>
      <p:sp>
        <p:nvSpPr>
          <p:cNvPr id="247818" name="Line 10"/>
          <p:cNvSpPr>
            <a:spLocks noChangeShapeType="1"/>
          </p:cNvSpPr>
          <p:nvPr/>
        </p:nvSpPr>
        <p:spPr bwMode="auto">
          <a:xfrm flipV="1">
            <a:off x="5664201" y="4005263"/>
            <a:ext cx="1152525" cy="576262"/>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7819" name="Rectangle 11"/>
          <p:cNvSpPr>
            <a:spLocks noChangeArrowheads="1"/>
          </p:cNvSpPr>
          <p:nvPr/>
        </p:nvSpPr>
        <p:spPr bwMode="auto">
          <a:xfrm>
            <a:off x="4943476" y="5516564"/>
            <a:ext cx="2447925" cy="504825"/>
          </a:xfrm>
          <a:prstGeom prst="rect">
            <a:avLst/>
          </a:prstGeom>
          <a:noFill/>
          <a:ln w="9525" algn="ctr">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7820" name="Text Box 12"/>
          <p:cNvSpPr txBox="1">
            <a:spLocks noChangeArrowheads="1"/>
          </p:cNvSpPr>
          <p:nvPr/>
        </p:nvSpPr>
        <p:spPr bwMode="auto">
          <a:xfrm>
            <a:off x="4656139" y="4652963"/>
            <a:ext cx="127951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أقل من 20 %</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7821" name="Rectangle 13"/>
          <p:cNvSpPr>
            <a:spLocks noChangeArrowheads="1"/>
          </p:cNvSpPr>
          <p:nvPr/>
        </p:nvSpPr>
        <p:spPr bwMode="auto">
          <a:xfrm>
            <a:off x="4727575" y="4581525"/>
            <a:ext cx="1296988" cy="431800"/>
          </a:xfrm>
          <a:prstGeom prst="rect">
            <a:avLst/>
          </a:prstGeom>
          <a:noFill/>
          <a:ln w="9525" algn="ctr">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7822" name="Line 14"/>
          <p:cNvSpPr>
            <a:spLocks noChangeShapeType="1"/>
          </p:cNvSpPr>
          <p:nvPr/>
        </p:nvSpPr>
        <p:spPr bwMode="auto">
          <a:xfrm flipH="1" flipV="1">
            <a:off x="7248526" y="3500439"/>
            <a:ext cx="576263" cy="865187"/>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7823" name="Rectangle 15"/>
          <p:cNvSpPr>
            <a:spLocks noChangeArrowheads="1"/>
          </p:cNvSpPr>
          <p:nvPr/>
        </p:nvSpPr>
        <p:spPr bwMode="auto">
          <a:xfrm>
            <a:off x="7391400" y="4365626"/>
            <a:ext cx="1009650" cy="360363"/>
          </a:xfrm>
          <a:prstGeom prst="rect">
            <a:avLst/>
          </a:prstGeom>
          <a:noFill/>
          <a:ln w="9525" algn="ctr">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5300684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804" name="AutoShape 100"/>
          <p:cNvSpPr>
            <a:spLocks noChangeArrowheads="1"/>
          </p:cNvSpPr>
          <p:nvPr/>
        </p:nvSpPr>
        <p:spPr bwMode="auto">
          <a:xfrm>
            <a:off x="7175500" y="3933825"/>
            <a:ext cx="3024188" cy="1079500"/>
          </a:xfrm>
          <a:prstGeom prst="flowChartPreparation">
            <a:avLst/>
          </a:prstGeom>
          <a:solidFill>
            <a:schemeClr val="accent1"/>
          </a:solidFill>
          <a:ln w="9525" algn="ctr">
            <a:solidFill>
              <a:schemeClr val="tx1"/>
            </a:solidFill>
            <a:miter lim="800000"/>
            <a:headEnd/>
            <a:tailEnd/>
          </a:ln>
          <a:effectLst>
            <a:outerShdw dist="107763" dir="13500000" algn="ctr" rotWithShape="0">
              <a:srgbClr val="FF3300">
                <a:alpha val="50000"/>
              </a:srgbClr>
            </a:outerShdw>
          </a:effectLst>
        </p:spPr>
        <p:txBody>
          <a:bodyPr wrap="none" anchor="ct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ar-EG" altLang="en-US">
                <a:effectLst>
                  <a:outerShdw blurRad="38100" dist="38100" dir="2700000" algn="tl">
                    <a:srgbClr val="000000"/>
                  </a:outerShdw>
                </a:effectLst>
                <a:latin typeface="Garamond" panose="02020404030301010803" pitchFamily="18" charset="0"/>
              </a:rPr>
              <a:t>اقاليم قليلة السكان</a:t>
            </a:r>
            <a:endParaRPr lang="en-US" altLang="en-US">
              <a:effectLst>
                <a:outerShdw blurRad="38100" dist="38100" dir="2700000" algn="tl">
                  <a:srgbClr val="000000"/>
                </a:outerShdw>
              </a:effectLst>
              <a:latin typeface="Garamond" panose="02020404030301010803" pitchFamily="18" charset="0"/>
            </a:endParaRPr>
          </a:p>
        </p:txBody>
      </p:sp>
      <p:sp>
        <p:nvSpPr>
          <p:cNvPr id="456805" name="AutoShape 101"/>
          <p:cNvSpPr>
            <a:spLocks noChangeArrowheads="1"/>
          </p:cNvSpPr>
          <p:nvPr/>
        </p:nvSpPr>
        <p:spPr bwMode="auto">
          <a:xfrm>
            <a:off x="4440239" y="2276475"/>
            <a:ext cx="3024187" cy="1079500"/>
          </a:xfrm>
          <a:prstGeom prst="flowChartPreparation">
            <a:avLst/>
          </a:prstGeom>
          <a:solidFill>
            <a:schemeClr val="accent1"/>
          </a:solidFill>
          <a:ln w="9525" algn="ctr">
            <a:solidFill>
              <a:schemeClr val="tx1"/>
            </a:solidFill>
            <a:miter lim="800000"/>
            <a:headEnd/>
            <a:tailEnd/>
          </a:ln>
          <a:effectLst>
            <a:outerShdw dist="107763" dir="13500000" algn="ctr" rotWithShape="0">
              <a:srgbClr val="FF3300">
                <a:alpha val="50000"/>
              </a:srgbClr>
            </a:outerShdw>
          </a:effectLst>
        </p:spPr>
        <p:txBody>
          <a:bodyPr wrap="none" anchor="ct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ar-EG" altLang="en-US">
                <a:effectLst>
                  <a:outerShdw blurRad="38100" dist="38100" dir="2700000" algn="tl">
                    <a:srgbClr val="000000"/>
                  </a:outerShdw>
                </a:effectLst>
                <a:latin typeface="Garamond" panose="02020404030301010803" pitchFamily="18" charset="0"/>
              </a:rPr>
              <a:t>اقاليم نادرة السكان</a:t>
            </a:r>
            <a:endParaRPr lang="en-US" altLang="en-US">
              <a:effectLst>
                <a:outerShdw blurRad="38100" dist="38100" dir="2700000" algn="tl">
                  <a:srgbClr val="000000"/>
                </a:outerShdw>
              </a:effectLst>
              <a:latin typeface="Garamond" panose="02020404030301010803" pitchFamily="18" charset="0"/>
            </a:endParaRPr>
          </a:p>
        </p:txBody>
      </p:sp>
      <p:sp>
        <p:nvSpPr>
          <p:cNvPr id="456806" name="AutoShape 102"/>
          <p:cNvSpPr>
            <a:spLocks noChangeArrowheads="1"/>
          </p:cNvSpPr>
          <p:nvPr/>
        </p:nvSpPr>
        <p:spPr bwMode="auto">
          <a:xfrm>
            <a:off x="1847850" y="3789363"/>
            <a:ext cx="3024188" cy="1079500"/>
          </a:xfrm>
          <a:prstGeom prst="flowChartPreparation">
            <a:avLst/>
          </a:prstGeom>
          <a:solidFill>
            <a:schemeClr val="accent1"/>
          </a:solidFill>
          <a:ln w="9525" algn="ctr">
            <a:solidFill>
              <a:schemeClr val="tx1"/>
            </a:solidFill>
            <a:miter lim="800000"/>
            <a:headEnd/>
            <a:tailEnd/>
          </a:ln>
          <a:effectLst>
            <a:outerShdw dist="107763" dir="13500000" algn="ctr" rotWithShape="0">
              <a:srgbClr val="FF3300">
                <a:alpha val="50000"/>
              </a:srgbClr>
            </a:outerShdw>
          </a:effectLst>
        </p:spPr>
        <p:txBody>
          <a:bodyPr wrap="none" anchor="ct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ar-EG" altLang="en-US">
                <a:effectLst>
                  <a:outerShdw blurRad="38100" dist="38100" dir="2700000" algn="tl">
                    <a:srgbClr val="000000"/>
                  </a:outerShdw>
                </a:effectLst>
                <a:latin typeface="Garamond" panose="02020404030301010803" pitchFamily="18" charset="0"/>
              </a:rPr>
              <a:t>اقاليم متوسطة السكان</a:t>
            </a:r>
            <a:endParaRPr lang="en-US" altLang="en-US">
              <a:effectLst>
                <a:outerShdw blurRad="38100" dist="38100" dir="2700000" algn="tl">
                  <a:srgbClr val="000000"/>
                </a:outerShdw>
              </a:effectLst>
              <a:latin typeface="Garamond" panose="02020404030301010803" pitchFamily="18" charset="0"/>
            </a:endParaRPr>
          </a:p>
        </p:txBody>
      </p:sp>
      <p:sp>
        <p:nvSpPr>
          <p:cNvPr id="456807" name="AutoShape 103"/>
          <p:cNvSpPr>
            <a:spLocks noChangeArrowheads="1"/>
          </p:cNvSpPr>
          <p:nvPr/>
        </p:nvSpPr>
        <p:spPr bwMode="auto">
          <a:xfrm>
            <a:off x="4511675" y="5445125"/>
            <a:ext cx="3024188" cy="1079500"/>
          </a:xfrm>
          <a:prstGeom prst="flowChartPreparation">
            <a:avLst/>
          </a:prstGeom>
          <a:solidFill>
            <a:schemeClr val="accent1"/>
          </a:solidFill>
          <a:ln w="9525" algn="ctr">
            <a:solidFill>
              <a:schemeClr val="tx1"/>
            </a:solidFill>
            <a:miter lim="800000"/>
            <a:headEnd/>
            <a:tailEnd/>
          </a:ln>
          <a:effectLst>
            <a:outerShdw dist="107763" dir="13500000" algn="ctr" rotWithShape="0">
              <a:srgbClr val="FF3300">
                <a:alpha val="50000"/>
              </a:srgbClr>
            </a:outerShdw>
          </a:effectLst>
        </p:spPr>
        <p:txBody>
          <a:bodyPr wrap="none" anchor="ct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ar-EG" altLang="en-US">
                <a:effectLst>
                  <a:outerShdw blurRad="38100" dist="38100" dir="2700000" algn="tl">
                    <a:srgbClr val="000000"/>
                  </a:outerShdw>
                </a:effectLst>
                <a:latin typeface="Garamond" panose="02020404030301010803" pitchFamily="18" charset="0"/>
              </a:rPr>
              <a:t>اقاليم الكثافة المرتفعة</a:t>
            </a:r>
            <a:endParaRPr lang="en-US" altLang="en-US">
              <a:effectLst>
                <a:outerShdw blurRad="38100" dist="38100" dir="2700000" algn="tl">
                  <a:srgbClr val="000000"/>
                </a:outerShdw>
              </a:effectLst>
              <a:latin typeface="Garamond" panose="02020404030301010803" pitchFamily="18" charset="0"/>
            </a:endParaRPr>
          </a:p>
        </p:txBody>
      </p:sp>
      <p:sp>
        <p:nvSpPr>
          <p:cNvPr id="456814" name="AutoShape 110"/>
          <p:cNvSpPr>
            <a:spLocks noChangeArrowheads="1"/>
          </p:cNvSpPr>
          <p:nvPr/>
        </p:nvSpPr>
        <p:spPr bwMode="auto">
          <a:xfrm>
            <a:off x="3432175" y="404813"/>
            <a:ext cx="4897438" cy="1511300"/>
          </a:xfrm>
          <a:prstGeom prst="ellipseRibbon2">
            <a:avLst>
              <a:gd name="adj1" fmla="val 25000"/>
              <a:gd name="adj2" fmla="val 50000"/>
              <a:gd name="adj3" fmla="val 12500"/>
            </a:avLst>
          </a:prstGeom>
          <a:solidFill>
            <a:schemeClr val="accent1"/>
          </a:solidFill>
          <a:ln w="9525">
            <a:solidFill>
              <a:schemeClr val="tx1"/>
            </a:solidFill>
            <a:round/>
            <a:headEnd/>
            <a:tailEnd/>
          </a:ln>
          <a:effectLst>
            <a:outerShdw dist="35921" dir="2700000" algn="ctr" rotWithShape="0">
              <a:srgbClr val="FF3300"/>
            </a:outerShdw>
          </a:effectLst>
        </p:spPr>
        <p:txBody>
          <a:bodyPr wrap="none" anchor="ct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ar-EG" altLang="en-US">
                <a:effectLst>
                  <a:outerShdw blurRad="38100" dist="38100" dir="2700000" algn="tl">
                    <a:srgbClr val="000000"/>
                  </a:outerShdw>
                </a:effectLst>
                <a:latin typeface="Garamond" panose="02020404030301010803" pitchFamily="18" charset="0"/>
              </a:rPr>
              <a:t>نطاقات الكثافات</a:t>
            </a:r>
            <a:endParaRPr lang="en-US" altLang="en-US">
              <a:effectLst>
                <a:outerShdw blurRad="38100" dist="38100" dir="2700000" algn="tl">
                  <a:srgbClr val="000000"/>
                </a:outerShdw>
              </a:effectLst>
              <a:latin typeface="Garamond" panose="02020404030301010803" pitchFamily="18" charset="0"/>
            </a:endParaRPr>
          </a:p>
        </p:txBody>
      </p:sp>
    </p:spTree>
    <p:extLst>
      <p:ext uri="{BB962C8B-B14F-4D97-AF65-F5344CB8AC3E}">
        <p14:creationId xmlns:p14="http://schemas.microsoft.com/office/powerpoint/2010/main" val="29075159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2"/>
          <p:cNvSpPr>
            <a:spLocks noGrp="1" noRot="1" noChangeArrowheads="1"/>
          </p:cNvSpPr>
          <p:nvPr>
            <p:ph type="title"/>
          </p:nvPr>
        </p:nvSpPr>
        <p:spPr>
          <a:effectLst>
            <a:outerShdw dist="107763" dir="13500000" algn="ctr" rotWithShape="0">
              <a:schemeClr val="bg2">
                <a:alpha val="50000"/>
              </a:schemeClr>
            </a:outerShdw>
          </a:effectLst>
        </p:spPr>
        <p:txBody>
          <a:bodyPr/>
          <a:lstStyle/>
          <a:p>
            <a:r>
              <a:rPr lang="ar-EG" altLang="en-US">
                <a:solidFill>
                  <a:srgbClr val="CCFF33"/>
                </a:solidFill>
              </a:rPr>
              <a:t>  الأقاليم النادرة السكان</a:t>
            </a:r>
            <a:endParaRPr lang="en-US" altLang="en-US">
              <a:solidFill>
                <a:srgbClr val="CCFF33"/>
              </a:solidFill>
            </a:endParaRPr>
          </a:p>
        </p:txBody>
      </p:sp>
      <p:sp>
        <p:nvSpPr>
          <p:cNvPr id="477187" name="Rectangle 3"/>
          <p:cNvSpPr>
            <a:spLocks noGrp="1" noChangeArrowheads="1"/>
          </p:cNvSpPr>
          <p:nvPr>
            <p:ph type="body" idx="1"/>
          </p:nvPr>
        </p:nvSpPr>
        <p:spPr/>
        <p:txBody>
          <a:bodyPr/>
          <a:lstStyle/>
          <a:p>
            <a:pPr marL="609600" indent="-609600">
              <a:buClr>
                <a:srgbClr val="FF3300"/>
              </a:buClr>
              <a:buFont typeface="Wingdings" panose="05000000000000000000" pitchFamily="2" charset="2"/>
              <a:buChar char="q"/>
            </a:pPr>
            <a:r>
              <a:rPr lang="ar-EG" altLang="en-US"/>
              <a:t>هى الأقاليم التى يقل كثافة السكان بها عن شخص واحد فى الكيلو متر المربع وتتمثل هذه الأقاليم فى :</a:t>
            </a:r>
          </a:p>
        </p:txBody>
      </p:sp>
      <p:sp>
        <p:nvSpPr>
          <p:cNvPr id="477188" name="Rectangle 4"/>
          <p:cNvSpPr>
            <a:spLocks noChangeArrowheads="1"/>
          </p:cNvSpPr>
          <p:nvPr/>
        </p:nvSpPr>
        <p:spPr bwMode="auto">
          <a:xfrm>
            <a:off x="2279650" y="2708276"/>
            <a:ext cx="7200900" cy="792163"/>
          </a:xfrm>
          <a:prstGeom prst="rect">
            <a:avLst/>
          </a:prstGeom>
          <a:solidFill>
            <a:srgbClr val="FFFF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ar-EG" altLang="en-US">
                <a:solidFill>
                  <a:srgbClr val="FF3300"/>
                </a:solidFill>
                <a:effectLst>
                  <a:outerShdw blurRad="38100" dist="38100" dir="2700000" algn="tl">
                    <a:srgbClr val="000000"/>
                  </a:outerShdw>
                </a:effectLst>
                <a:latin typeface="Garamond" panose="02020404030301010803" pitchFamily="18" charset="0"/>
              </a:rPr>
              <a:t>المناطـــــــق الشديدة البــــــرودة فى الجهات القطــــــــــــــبية</a:t>
            </a:r>
            <a:endParaRPr lang="en-US" altLang="en-US">
              <a:solidFill>
                <a:srgbClr val="FF3300"/>
              </a:solidFill>
              <a:effectLst>
                <a:outerShdw blurRad="38100" dist="38100" dir="2700000" algn="tl">
                  <a:srgbClr val="000000"/>
                </a:outerShdw>
              </a:effectLst>
              <a:latin typeface="Garamond" panose="02020404030301010803" pitchFamily="18" charset="0"/>
            </a:endParaRPr>
          </a:p>
        </p:txBody>
      </p:sp>
      <p:sp>
        <p:nvSpPr>
          <p:cNvPr id="477191" name="Rectangle 7"/>
          <p:cNvSpPr>
            <a:spLocks noChangeArrowheads="1"/>
          </p:cNvSpPr>
          <p:nvPr/>
        </p:nvSpPr>
        <p:spPr bwMode="auto">
          <a:xfrm>
            <a:off x="2279650" y="3644901"/>
            <a:ext cx="7200900" cy="792163"/>
          </a:xfrm>
          <a:prstGeom prst="rect">
            <a:avLst/>
          </a:prstGeom>
          <a:solidFill>
            <a:srgbClr val="FFFF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ar-EG" altLang="en-US">
                <a:solidFill>
                  <a:srgbClr val="FF3300"/>
                </a:solidFill>
                <a:effectLst>
                  <a:outerShdw blurRad="38100" dist="38100" dir="2700000" algn="tl">
                    <a:srgbClr val="000000"/>
                  </a:outerShdw>
                </a:effectLst>
                <a:latin typeface="Garamond" panose="02020404030301010803" pitchFamily="18" charset="0"/>
              </a:rPr>
              <a:t>المــــــــــــــناطق الجبلــــــــــــــــية حـــــــــول الـــــــــــــــعالم </a:t>
            </a:r>
            <a:endParaRPr lang="en-US" altLang="en-US">
              <a:solidFill>
                <a:srgbClr val="FF3300"/>
              </a:solidFill>
              <a:effectLst>
                <a:outerShdw blurRad="38100" dist="38100" dir="2700000" algn="tl">
                  <a:srgbClr val="000000"/>
                </a:outerShdw>
              </a:effectLst>
              <a:latin typeface="Garamond" panose="02020404030301010803" pitchFamily="18" charset="0"/>
            </a:endParaRPr>
          </a:p>
        </p:txBody>
      </p:sp>
      <p:sp>
        <p:nvSpPr>
          <p:cNvPr id="477192" name="Rectangle 8"/>
          <p:cNvSpPr>
            <a:spLocks noChangeArrowheads="1"/>
          </p:cNvSpPr>
          <p:nvPr/>
        </p:nvSpPr>
        <p:spPr bwMode="auto">
          <a:xfrm>
            <a:off x="2279650" y="4581526"/>
            <a:ext cx="7200900" cy="792163"/>
          </a:xfrm>
          <a:prstGeom prst="rect">
            <a:avLst/>
          </a:prstGeom>
          <a:solidFill>
            <a:srgbClr val="FFFF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ar-EG" altLang="en-US">
                <a:solidFill>
                  <a:srgbClr val="FF3300"/>
                </a:solidFill>
                <a:effectLst>
                  <a:outerShdw blurRad="38100" dist="38100" dir="2700000" algn="tl">
                    <a:srgbClr val="000000"/>
                  </a:outerShdw>
                </a:effectLst>
                <a:latin typeface="Garamond" panose="02020404030301010803" pitchFamily="18" charset="0"/>
              </a:rPr>
              <a:t>المناطق المدارية المطيرة فى حوض الكنغو وســـــاحل غانة </a:t>
            </a:r>
            <a:endParaRPr lang="en-US" altLang="en-US">
              <a:solidFill>
                <a:srgbClr val="FF3300"/>
              </a:solidFill>
              <a:effectLst>
                <a:outerShdw blurRad="38100" dist="38100" dir="2700000" algn="tl">
                  <a:srgbClr val="000000"/>
                </a:outerShdw>
              </a:effectLst>
              <a:latin typeface="Garamond" panose="02020404030301010803" pitchFamily="18" charset="0"/>
            </a:endParaRPr>
          </a:p>
        </p:txBody>
      </p:sp>
      <p:sp>
        <p:nvSpPr>
          <p:cNvPr id="477193" name="Rectangle 9"/>
          <p:cNvSpPr>
            <a:spLocks noChangeArrowheads="1"/>
          </p:cNvSpPr>
          <p:nvPr/>
        </p:nvSpPr>
        <p:spPr bwMode="auto">
          <a:xfrm>
            <a:off x="2279650" y="5516563"/>
            <a:ext cx="7200900" cy="792162"/>
          </a:xfrm>
          <a:prstGeom prst="rect">
            <a:avLst/>
          </a:prstGeom>
          <a:solidFill>
            <a:srgbClr val="FFFF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ar-EG" altLang="en-US">
                <a:solidFill>
                  <a:srgbClr val="FF3300"/>
                </a:solidFill>
                <a:effectLst>
                  <a:outerShdw blurRad="38100" dist="38100" dir="2700000" algn="tl">
                    <a:srgbClr val="000000"/>
                  </a:outerShdw>
                </a:effectLst>
                <a:latin typeface="Garamond" panose="02020404030301010803" pitchFamily="18" charset="0"/>
              </a:rPr>
              <a:t>المنــــــاطق الصحـــــراوية كالصحراء الكبرى وكلهـــــــارى</a:t>
            </a:r>
            <a:endParaRPr lang="en-US" altLang="en-US">
              <a:solidFill>
                <a:srgbClr val="FF3300"/>
              </a:solidFill>
              <a:effectLst>
                <a:outerShdw blurRad="38100" dist="38100" dir="2700000" algn="tl">
                  <a:srgbClr val="000000"/>
                </a:outerShdw>
              </a:effectLst>
              <a:latin typeface="Garamond" panose="02020404030301010803" pitchFamily="18" charset="0"/>
            </a:endParaRPr>
          </a:p>
        </p:txBody>
      </p:sp>
    </p:spTree>
    <p:extLst>
      <p:ext uri="{BB962C8B-B14F-4D97-AF65-F5344CB8AC3E}">
        <p14:creationId xmlns:p14="http://schemas.microsoft.com/office/powerpoint/2010/main" val="17496981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10" name="Rectangle 2"/>
          <p:cNvSpPr>
            <a:spLocks noGrp="1" noRot="1" noChangeArrowheads="1"/>
          </p:cNvSpPr>
          <p:nvPr>
            <p:ph type="title"/>
          </p:nvPr>
        </p:nvSpPr>
        <p:spPr>
          <a:effectLst>
            <a:outerShdw dist="35921" dir="2700000" algn="ctr" rotWithShape="0">
              <a:schemeClr val="bg2"/>
            </a:outerShdw>
          </a:effectLst>
        </p:spPr>
        <p:txBody>
          <a:bodyPr/>
          <a:lstStyle/>
          <a:p>
            <a:r>
              <a:rPr lang="ar-EG" altLang="en-US">
                <a:solidFill>
                  <a:srgbClr val="CCFF33"/>
                </a:solidFill>
              </a:rPr>
              <a:t>اقاليم الكثافة المرتفعة</a:t>
            </a:r>
            <a:endParaRPr lang="en-US" altLang="en-US">
              <a:solidFill>
                <a:srgbClr val="CCFF33"/>
              </a:solidFill>
            </a:endParaRPr>
          </a:p>
        </p:txBody>
      </p:sp>
      <p:sp>
        <p:nvSpPr>
          <p:cNvPr id="478211" name="Rectangle 3"/>
          <p:cNvSpPr>
            <a:spLocks noGrp="1" noChangeArrowheads="1"/>
          </p:cNvSpPr>
          <p:nvPr>
            <p:ph type="body" idx="1"/>
          </p:nvPr>
        </p:nvSpPr>
        <p:spPr/>
        <p:txBody>
          <a:bodyPr/>
          <a:lstStyle/>
          <a:p>
            <a:pPr>
              <a:buClr>
                <a:srgbClr val="FF3300"/>
              </a:buClr>
              <a:buFont typeface="Wingdings" panose="05000000000000000000" pitchFamily="2" charset="2"/>
              <a:buChar char="q"/>
            </a:pPr>
            <a:r>
              <a:rPr lang="ar-EG" altLang="en-US"/>
              <a:t>هى الأقاليم التى يزيد عدد السكان بها على 50 نسمة فى كم</a:t>
            </a:r>
            <a:r>
              <a:rPr lang="en-US" altLang="en-US">
                <a:latin typeface="Arial" panose="020B0604020202020204" pitchFamily="34" charset="0"/>
              </a:rPr>
              <a:t>²</a:t>
            </a:r>
            <a:r>
              <a:rPr lang="ar-EG" altLang="en-US">
                <a:latin typeface="Arial" panose="020B0604020202020204" pitchFamily="34" charset="0"/>
              </a:rPr>
              <a:t> وهذه الأقاليم تتمثل فى : </a:t>
            </a:r>
            <a:endParaRPr lang="en-US" altLang="en-US">
              <a:latin typeface="Arial" panose="020B0604020202020204" pitchFamily="34" charset="0"/>
            </a:endParaRPr>
          </a:p>
        </p:txBody>
      </p:sp>
      <p:sp>
        <p:nvSpPr>
          <p:cNvPr id="478212" name="Rectangle 4"/>
          <p:cNvSpPr>
            <a:spLocks noChangeArrowheads="1"/>
          </p:cNvSpPr>
          <p:nvPr/>
        </p:nvSpPr>
        <p:spPr bwMode="auto">
          <a:xfrm>
            <a:off x="2782888" y="2997200"/>
            <a:ext cx="6697662" cy="863600"/>
          </a:xfrm>
          <a:prstGeom prst="rect">
            <a:avLst/>
          </a:prstGeom>
          <a:gradFill rotWithShape="1">
            <a:gsLst>
              <a:gs pos="0">
                <a:srgbClr val="FFFF00">
                  <a:gamma/>
                  <a:shade val="46275"/>
                  <a:invGamma/>
                </a:srgbClr>
              </a:gs>
              <a:gs pos="50000">
                <a:srgbClr val="FFFF00"/>
              </a:gs>
              <a:gs pos="100000">
                <a:srgbClr val="FFFF00">
                  <a:gamma/>
                  <a:shade val="46275"/>
                  <a:invGamma/>
                </a:srgbClr>
              </a:gs>
            </a:gsLst>
            <a:lin ang="5400000" scaled="1"/>
          </a:gra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ar-EG" altLang="en-US">
                <a:solidFill>
                  <a:srgbClr val="FF3300"/>
                </a:solidFill>
                <a:effectLst>
                  <a:outerShdw blurRad="38100" dist="38100" dir="2700000" algn="tl">
                    <a:srgbClr val="000000"/>
                  </a:outerShdw>
                </a:effectLst>
                <a:latin typeface="Garamond" panose="02020404030301010803" pitchFamily="18" charset="0"/>
              </a:rPr>
              <a:t>الســــــــــــــهول الفيضيـــــــــــــــــــة كــــــــــوادى النــــيل</a:t>
            </a:r>
            <a:endParaRPr lang="en-US" altLang="en-US">
              <a:solidFill>
                <a:srgbClr val="FF3300"/>
              </a:solidFill>
              <a:effectLst>
                <a:outerShdw blurRad="38100" dist="38100" dir="2700000" algn="tl">
                  <a:srgbClr val="000000"/>
                </a:outerShdw>
              </a:effectLst>
              <a:latin typeface="Garamond" panose="02020404030301010803" pitchFamily="18" charset="0"/>
            </a:endParaRPr>
          </a:p>
        </p:txBody>
      </p:sp>
      <p:sp>
        <p:nvSpPr>
          <p:cNvPr id="478213" name="Rectangle 5"/>
          <p:cNvSpPr>
            <a:spLocks noChangeArrowheads="1"/>
          </p:cNvSpPr>
          <p:nvPr/>
        </p:nvSpPr>
        <p:spPr bwMode="auto">
          <a:xfrm>
            <a:off x="2782888" y="5300663"/>
            <a:ext cx="6697662" cy="863600"/>
          </a:xfrm>
          <a:prstGeom prst="rect">
            <a:avLst/>
          </a:prstGeom>
          <a:gradFill rotWithShape="1">
            <a:gsLst>
              <a:gs pos="0">
                <a:srgbClr val="FFFF00">
                  <a:gamma/>
                  <a:shade val="46275"/>
                  <a:invGamma/>
                </a:srgbClr>
              </a:gs>
              <a:gs pos="50000">
                <a:srgbClr val="FFFF00"/>
              </a:gs>
              <a:gs pos="100000">
                <a:srgbClr val="FFFF00">
                  <a:gamma/>
                  <a:shade val="46275"/>
                  <a:invGamma/>
                </a:srgbClr>
              </a:gs>
            </a:gsLst>
            <a:lin ang="5400000" scaled="1"/>
          </a:gra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ar-EG" altLang="en-US">
                <a:solidFill>
                  <a:srgbClr val="FF3300"/>
                </a:solidFill>
                <a:effectLst>
                  <a:outerShdw blurRad="38100" dist="38100" dir="2700000" algn="tl">
                    <a:srgbClr val="000000"/>
                  </a:outerShdw>
                </a:effectLst>
                <a:latin typeface="Garamond" panose="02020404030301010803" pitchFamily="18" charset="0"/>
              </a:rPr>
              <a:t>الأقاليم الزراعية فى شرق اسيا فى الصين واليابان وكوريا</a:t>
            </a:r>
            <a:endParaRPr lang="en-US" altLang="en-US">
              <a:solidFill>
                <a:srgbClr val="FF3300"/>
              </a:solidFill>
              <a:effectLst>
                <a:outerShdw blurRad="38100" dist="38100" dir="2700000" algn="tl">
                  <a:srgbClr val="000000"/>
                </a:outerShdw>
              </a:effectLst>
              <a:latin typeface="Garamond" panose="02020404030301010803" pitchFamily="18" charset="0"/>
            </a:endParaRPr>
          </a:p>
        </p:txBody>
      </p:sp>
      <p:sp>
        <p:nvSpPr>
          <p:cNvPr id="478214" name="Rectangle 6"/>
          <p:cNvSpPr>
            <a:spLocks noChangeArrowheads="1"/>
          </p:cNvSpPr>
          <p:nvPr/>
        </p:nvSpPr>
        <p:spPr bwMode="auto">
          <a:xfrm>
            <a:off x="2782888" y="4149725"/>
            <a:ext cx="6697662" cy="863600"/>
          </a:xfrm>
          <a:prstGeom prst="rect">
            <a:avLst/>
          </a:prstGeom>
          <a:gradFill rotWithShape="1">
            <a:gsLst>
              <a:gs pos="0">
                <a:srgbClr val="FFFF00">
                  <a:gamma/>
                  <a:shade val="46275"/>
                  <a:invGamma/>
                </a:srgbClr>
              </a:gs>
              <a:gs pos="50000">
                <a:srgbClr val="FFFF00"/>
              </a:gs>
              <a:gs pos="100000">
                <a:srgbClr val="FFFF00">
                  <a:gamma/>
                  <a:shade val="46275"/>
                  <a:invGamma/>
                </a:srgbClr>
              </a:gs>
            </a:gsLst>
            <a:lin ang="5400000" scaled="1"/>
          </a:gra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ar-EG" altLang="en-US">
                <a:solidFill>
                  <a:srgbClr val="FF3300"/>
                </a:solidFill>
                <a:effectLst>
                  <a:outerShdw blurRad="38100" dist="38100" dir="2700000" algn="tl">
                    <a:srgbClr val="000000"/>
                  </a:outerShdw>
                </a:effectLst>
                <a:latin typeface="Garamond" panose="02020404030301010803" pitchFamily="18" charset="0"/>
              </a:rPr>
              <a:t>المناطــــق الزراعيــــــــــــة فى الـــــــهند وباكستان وجاوة</a:t>
            </a:r>
            <a:endParaRPr lang="en-US" altLang="en-US">
              <a:solidFill>
                <a:srgbClr val="FF3300"/>
              </a:solidFill>
              <a:effectLst>
                <a:outerShdw blurRad="38100" dist="38100" dir="2700000" algn="tl">
                  <a:srgbClr val="000000"/>
                </a:outerShdw>
              </a:effectLst>
              <a:latin typeface="Garamond" panose="02020404030301010803" pitchFamily="18" charset="0"/>
            </a:endParaRPr>
          </a:p>
        </p:txBody>
      </p:sp>
    </p:spTree>
    <p:extLst>
      <p:ext uri="{BB962C8B-B14F-4D97-AF65-F5344CB8AC3E}">
        <p14:creationId xmlns:p14="http://schemas.microsoft.com/office/powerpoint/2010/main" val="9717754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الكثافة السكانية فى الوطن العربى</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52601" y="1600201"/>
            <a:ext cx="8686799" cy="4525963"/>
          </a:xfrm>
        </p:spPr>
      </p:pic>
    </p:spTree>
    <p:extLst>
      <p:ext uri="{BB962C8B-B14F-4D97-AF65-F5344CB8AC3E}">
        <p14:creationId xmlns:p14="http://schemas.microsoft.com/office/powerpoint/2010/main" val="8473660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0516" name="Picture 4" descr="world_map_population_dens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0187" y="0"/>
            <a:ext cx="9191626" cy="6858000"/>
          </a:xfrm>
          <a:prstGeom prst="rect">
            <a:avLst/>
          </a:prstGeom>
          <a:noFill/>
          <a:extLst>
            <a:ext uri="{909E8E84-426E-40DD-AFC4-6F175D3DCCD1}">
              <a14:hiddenFill xmlns:a14="http://schemas.microsoft.com/office/drawing/2010/main">
                <a:solidFill>
                  <a:srgbClr val="FFFFFF"/>
                </a:solidFill>
              </a14:hiddenFill>
            </a:ext>
          </a:extLst>
        </p:spPr>
      </p:pic>
      <p:sp>
        <p:nvSpPr>
          <p:cNvPr id="320517" name="Rectangle 5"/>
          <p:cNvSpPr>
            <a:spLocks noGrp="1" noRot="1" noChangeArrowheads="1"/>
          </p:cNvSpPr>
          <p:nvPr>
            <p:ph type="title"/>
          </p:nvPr>
        </p:nvSpPr>
        <p:spPr/>
        <p:txBody>
          <a:bodyPr/>
          <a:lstStyle/>
          <a:p>
            <a:pPr algn="ctr"/>
            <a:r>
              <a:rPr lang="ar-EG" altLang="en-US">
                <a:solidFill>
                  <a:srgbClr val="0000FF"/>
                </a:solidFill>
              </a:rPr>
              <a:t>الكثافة السكانية فى العالم</a:t>
            </a:r>
            <a:endParaRPr lang="en-US" altLang="en-US">
              <a:solidFill>
                <a:srgbClr val="0000FF"/>
              </a:solidFill>
            </a:endParaRPr>
          </a:p>
        </p:txBody>
      </p:sp>
    </p:spTree>
    <p:extLst>
      <p:ext uri="{BB962C8B-B14F-4D97-AF65-F5344CB8AC3E}">
        <p14:creationId xmlns:p14="http://schemas.microsoft.com/office/powerpoint/2010/main" val="17664652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9234" name="Picture 2" descr="p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
            <a:ext cx="9144000" cy="7821613"/>
          </a:xfrm>
          <a:prstGeom prst="rect">
            <a:avLst/>
          </a:prstGeom>
          <a:noFill/>
          <a:extLst>
            <a:ext uri="{909E8E84-426E-40DD-AFC4-6F175D3DCCD1}">
              <a14:hiddenFill xmlns:a14="http://schemas.microsoft.com/office/drawing/2010/main">
                <a:solidFill>
                  <a:srgbClr val="FFFFFF"/>
                </a:solidFill>
              </a14:hiddenFill>
            </a:ext>
          </a:extLst>
        </p:spPr>
      </p:pic>
      <p:sp>
        <p:nvSpPr>
          <p:cNvPr id="479235" name="Rectangle 3"/>
          <p:cNvSpPr>
            <a:spLocks noGrp="1" noRot="1" noChangeArrowheads="1"/>
          </p:cNvSpPr>
          <p:nvPr>
            <p:ph type="title"/>
          </p:nvPr>
        </p:nvSpPr>
        <p:spPr>
          <a:xfrm>
            <a:off x="3719513" y="0"/>
            <a:ext cx="8229600" cy="1143000"/>
          </a:xfrm>
        </p:spPr>
        <p:txBody>
          <a:bodyPr/>
          <a:lstStyle/>
          <a:p>
            <a:r>
              <a:rPr lang="ar-EG" altLang="en-US" sz="3200">
                <a:solidFill>
                  <a:srgbClr val="0000FF"/>
                </a:solidFill>
              </a:rPr>
              <a:t>الكثافة السكانية فى قارة أفريقيا</a:t>
            </a:r>
            <a:endParaRPr lang="en-US" altLang="en-US" sz="3200">
              <a:solidFill>
                <a:srgbClr val="0000FF"/>
              </a:solidFill>
            </a:endParaRPr>
          </a:p>
        </p:txBody>
      </p:sp>
      <p:sp>
        <p:nvSpPr>
          <p:cNvPr id="479236" name="Text Box 4"/>
          <p:cNvSpPr txBox="1">
            <a:spLocks noChangeArrowheads="1"/>
          </p:cNvSpPr>
          <p:nvPr/>
        </p:nvSpPr>
        <p:spPr bwMode="auto">
          <a:xfrm>
            <a:off x="3792538" y="1700213"/>
            <a:ext cx="171553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صحارى غير مأهولة</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Tree>
    <p:extLst>
      <p:ext uri="{BB962C8B-B14F-4D97-AF65-F5344CB8AC3E}">
        <p14:creationId xmlns:p14="http://schemas.microsoft.com/office/powerpoint/2010/main" val="23329283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rrowheads="1"/>
          </p:cNvSpPr>
          <p:nvPr>
            <p:ph type="title"/>
          </p:nvPr>
        </p:nvSpPr>
        <p:spPr>
          <a:gradFill rotWithShape="1">
            <a:gsLst>
              <a:gs pos="0">
                <a:srgbClr val="FF3300"/>
              </a:gs>
              <a:gs pos="50000">
                <a:srgbClr val="FF3300">
                  <a:gamma/>
                  <a:shade val="46275"/>
                  <a:invGamma/>
                </a:srgbClr>
              </a:gs>
              <a:gs pos="100000">
                <a:srgbClr val="FF3300"/>
              </a:gs>
            </a:gsLst>
            <a:lin ang="5400000" scaled="1"/>
          </a:gradFill>
        </p:spPr>
        <p:txBody>
          <a:bodyPr/>
          <a:lstStyle/>
          <a:p>
            <a:pPr algn="ctr"/>
            <a:r>
              <a:rPr lang="ar-EG" altLang="en-US">
                <a:solidFill>
                  <a:srgbClr val="FFFF00"/>
                </a:solidFill>
              </a:rPr>
              <a:t>مقاييس كثافة السكان وتوزيعهم </a:t>
            </a:r>
            <a:endParaRPr lang="en-US" altLang="en-US">
              <a:solidFill>
                <a:srgbClr val="FFFF00"/>
              </a:solidFill>
            </a:endParaRPr>
          </a:p>
        </p:txBody>
      </p:sp>
      <p:sp>
        <p:nvSpPr>
          <p:cNvPr id="59395" name="Rectangle 3"/>
          <p:cNvSpPr>
            <a:spLocks noGrp="1" noChangeArrowheads="1"/>
          </p:cNvSpPr>
          <p:nvPr>
            <p:ph type="body" idx="1"/>
          </p:nvPr>
        </p:nvSpPr>
        <p:spPr/>
        <p:txBody>
          <a:bodyPr/>
          <a:lstStyle/>
          <a:p>
            <a:pPr algn="ctr">
              <a:lnSpc>
                <a:spcPct val="80000"/>
              </a:lnSpc>
            </a:pPr>
            <a:endParaRPr lang="ar-EG" altLang="en-US" sz="1800"/>
          </a:p>
          <a:p>
            <a:pPr algn="ctr"/>
            <a:r>
              <a:rPr lang="ar-EG" altLang="en-US" sz="2400" b="1"/>
              <a:t>يهتـــــم دارس السكــــــان بمعرفة حجم السكان فى مساحة محددة ؛ وذلك بهدف توضيـح صورة التوزيع السكانى فى الدولة أو فى الاقليم أو المحافظة أو المركز الى أخره .</a:t>
            </a:r>
          </a:p>
          <a:p>
            <a:pPr algn="ctr"/>
            <a:endParaRPr lang="ar-EG" altLang="en-US" sz="2400" b="1"/>
          </a:p>
          <a:p>
            <a:pPr algn="ctr"/>
            <a:r>
              <a:rPr lang="ar-EG" altLang="en-US" sz="2400" b="1"/>
              <a:t>ومن المعــــروف أن توزيــــــع السكان لا يتوزع بصورة منتظمة فى المجتمعات المختلفـة ؛ بسبب مجموعة من العوامل الطبيعية والاقتصادية والاجتماعية وهى عوامل متداخلة ومعقدة </a:t>
            </a:r>
          </a:p>
          <a:p>
            <a:pPr algn="ctr"/>
            <a:endParaRPr lang="ar-EG" altLang="en-US" sz="2400" b="1"/>
          </a:p>
          <a:p>
            <a:pPr algn="ctr"/>
            <a:r>
              <a:rPr lang="ar-EG" altLang="en-US" sz="2400" b="1"/>
              <a:t>ولمعـــــــرفة العــــــلاقة العددية بين السكان والمساحة فى بلد ما يلجأ الجغرافى الى استخدام مجموعة من المقاييس البسيطة على النحو التالى:</a:t>
            </a:r>
            <a:endParaRPr lang="en-US" altLang="en-US" sz="2400" b="1"/>
          </a:p>
        </p:txBody>
      </p:sp>
    </p:spTree>
    <p:extLst>
      <p:ext uri="{BB962C8B-B14F-4D97-AF65-F5344CB8AC3E}">
        <p14:creationId xmlns:p14="http://schemas.microsoft.com/office/powerpoint/2010/main" val="16139709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1" name="Rectangle 5"/>
          <p:cNvSpPr>
            <a:spLocks noGrp="1" noRot="1" noChangeArrowheads="1"/>
          </p:cNvSpPr>
          <p:nvPr>
            <p:ph type="title"/>
          </p:nvPr>
        </p:nvSpPr>
        <p:spPr/>
        <p:txBody>
          <a:bodyPr/>
          <a:lstStyle/>
          <a:p>
            <a:r>
              <a:rPr lang="ar-EG" altLang="en-US"/>
              <a:t> </a:t>
            </a:r>
            <a:endParaRPr lang="en-US" altLang="en-US"/>
          </a:p>
        </p:txBody>
      </p:sp>
      <p:sp>
        <p:nvSpPr>
          <p:cNvPr id="60419" name="Rectangle 3"/>
          <p:cNvSpPr>
            <a:spLocks noGrp="1" noChangeArrowheads="1"/>
          </p:cNvSpPr>
          <p:nvPr>
            <p:ph type="body" sz="half" idx="1"/>
          </p:nvPr>
        </p:nvSpPr>
        <p:spPr>
          <a:xfrm>
            <a:off x="1981200" y="1341439"/>
            <a:ext cx="8686800" cy="4784725"/>
          </a:xfrm>
        </p:spPr>
        <p:txBody>
          <a:bodyPr/>
          <a:lstStyle/>
          <a:p>
            <a:r>
              <a:rPr lang="ar-EG" altLang="en-US" b="1">
                <a:solidFill>
                  <a:srgbClr val="FFFF00"/>
                </a:solidFill>
              </a:rPr>
              <a:t>الكثافة الحسابية أو الخام  </a:t>
            </a:r>
            <a:r>
              <a:rPr lang="en-US" altLang="en-US" b="1">
                <a:solidFill>
                  <a:srgbClr val="FFFF00"/>
                </a:solidFill>
              </a:rPr>
              <a:t>crude density</a:t>
            </a:r>
          </a:p>
          <a:p>
            <a:pPr>
              <a:buFont typeface="Wingdings" panose="05000000000000000000" pitchFamily="2" charset="2"/>
              <a:buNone/>
            </a:pPr>
            <a:r>
              <a:rPr lang="en-US" altLang="en-US"/>
              <a:t>           </a:t>
            </a:r>
            <a:r>
              <a:rPr lang="ar-EG" altLang="en-US"/>
              <a:t>  </a:t>
            </a:r>
          </a:p>
          <a:p>
            <a:pPr>
              <a:buFont typeface="Wingdings" panose="05000000000000000000" pitchFamily="2" charset="2"/>
              <a:buNone/>
            </a:pPr>
            <a:r>
              <a:rPr lang="ar-EG" altLang="en-US"/>
              <a:t>         </a:t>
            </a:r>
            <a:r>
              <a:rPr lang="ar-EG" altLang="en-US" b="1"/>
              <a:t>وهى أبسط أنواع المقاييس المستخدمة فى دراسة السكـان  وهى تعنى جمــــــلة عدد الســــــكان فى وحدة مساحية معينة مقسومة على المســـــاحة الكلية لهذه الوحدة المساحية .</a:t>
            </a:r>
          </a:p>
          <a:p>
            <a:pPr>
              <a:buFont typeface="Wingdings" panose="05000000000000000000" pitchFamily="2" charset="2"/>
              <a:buNone/>
            </a:pPr>
            <a:endParaRPr lang="ar-EG" altLang="en-US" b="1"/>
          </a:p>
          <a:p>
            <a:pPr>
              <a:buFont typeface="Wingdings" panose="05000000000000000000" pitchFamily="2" charset="2"/>
              <a:buNone/>
            </a:pPr>
            <a:r>
              <a:rPr lang="ar-EG" altLang="en-US">
                <a:solidFill>
                  <a:srgbClr val="FFFF00"/>
                </a:solidFill>
              </a:rPr>
              <a:t>           </a:t>
            </a:r>
            <a:r>
              <a:rPr lang="ar-EG" altLang="en-US" b="1">
                <a:solidFill>
                  <a:srgbClr val="FFFF00"/>
                </a:solidFill>
              </a:rPr>
              <a:t>الكثافة  الحسابية أو الخام</a:t>
            </a:r>
            <a:r>
              <a:rPr lang="ar-EG" altLang="en-US">
                <a:solidFill>
                  <a:srgbClr val="FFFF00"/>
                </a:solidFill>
              </a:rPr>
              <a:t> = </a:t>
            </a:r>
            <a:endParaRPr lang="en-US" altLang="en-US">
              <a:solidFill>
                <a:srgbClr val="FFFF00"/>
              </a:solidFill>
            </a:endParaRPr>
          </a:p>
        </p:txBody>
      </p:sp>
      <p:sp>
        <p:nvSpPr>
          <p:cNvPr id="60426" name="Text Box 10"/>
          <p:cNvSpPr txBox="1">
            <a:spLocks noChangeArrowheads="1"/>
          </p:cNvSpPr>
          <p:nvPr/>
        </p:nvSpPr>
        <p:spPr bwMode="auto">
          <a:xfrm>
            <a:off x="3575050" y="4005263"/>
            <a:ext cx="24399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a:solidFill>
                  <a:srgbClr val="FFFF00"/>
                </a:solidFill>
              </a:rPr>
              <a:t>جملة عدد السكان فى منطقة ما</a:t>
            </a:r>
            <a:endParaRPr lang="en-US" altLang="en-US">
              <a:solidFill>
                <a:srgbClr val="FFFF00"/>
              </a:solidFill>
            </a:endParaRPr>
          </a:p>
        </p:txBody>
      </p:sp>
      <p:sp>
        <p:nvSpPr>
          <p:cNvPr id="60427" name="Text Box 11"/>
          <p:cNvSpPr txBox="1">
            <a:spLocks noChangeArrowheads="1"/>
          </p:cNvSpPr>
          <p:nvPr/>
        </p:nvSpPr>
        <p:spPr bwMode="auto">
          <a:xfrm>
            <a:off x="4924425" y="4541838"/>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endParaRPr lang="en-US" altLang="en-US"/>
          </a:p>
        </p:txBody>
      </p:sp>
      <p:sp>
        <p:nvSpPr>
          <p:cNvPr id="60429" name="Text Box 13"/>
          <p:cNvSpPr txBox="1">
            <a:spLocks noChangeArrowheads="1"/>
          </p:cNvSpPr>
          <p:nvPr/>
        </p:nvSpPr>
        <p:spPr bwMode="auto">
          <a:xfrm>
            <a:off x="3719514" y="4508500"/>
            <a:ext cx="213552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a:solidFill>
                  <a:srgbClr val="FFFF00"/>
                </a:solidFill>
              </a:rPr>
              <a:t>المساحة الكلية لهذه المنطقة</a:t>
            </a:r>
            <a:endParaRPr lang="en-US" altLang="en-US">
              <a:solidFill>
                <a:srgbClr val="FFFF00"/>
              </a:solidFill>
            </a:endParaRPr>
          </a:p>
        </p:txBody>
      </p:sp>
      <p:sp>
        <p:nvSpPr>
          <p:cNvPr id="60430" name="Rectangle 14"/>
          <p:cNvSpPr>
            <a:spLocks noChangeArrowheads="1"/>
          </p:cNvSpPr>
          <p:nvPr/>
        </p:nvSpPr>
        <p:spPr bwMode="auto">
          <a:xfrm>
            <a:off x="1774826" y="3933826"/>
            <a:ext cx="8569325"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31" name="Text Box 15"/>
          <p:cNvSpPr txBox="1">
            <a:spLocks noChangeArrowheads="1"/>
          </p:cNvSpPr>
          <p:nvPr/>
        </p:nvSpPr>
        <p:spPr bwMode="auto">
          <a:xfrm>
            <a:off x="5740400" y="5691188"/>
            <a:ext cx="46939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a:solidFill>
                  <a:srgbClr val="FFFF00"/>
                </a:solidFill>
              </a:rPr>
              <a:t>مثال : كثافة السكان فى مصر عام 1986</a:t>
            </a:r>
            <a:r>
              <a:rPr lang="ar-EG" altLang="en-US"/>
              <a:t> = 50.455.000 </a:t>
            </a:r>
            <a:endParaRPr lang="en-US" altLang="en-US"/>
          </a:p>
        </p:txBody>
      </p:sp>
      <p:sp>
        <p:nvSpPr>
          <p:cNvPr id="60433" name="Line 17"/>
          <p:cNvSpPr>
            <a:spLocks noChangeShapeType="1"/>
          </p:cNvSpPr>
          <p:nvPr/>
        </p:nvSpPr>
        <p:spPr bwMode="auto">
          <a:xfrm flipH="1">
            <a:off x="5880101" y="6021388"/>
            <a:ext cx="12239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434" name="Text Box 18"/>
          <p:cNvSpPr txBox="1">
            <a:spLocks noChangeArrowheads="1"/>
          </p:cNvSpPr>
          <p:nvPr/>
        </p:nvSpPr>
        <p:spPr bwMode="auto">
          <a:xfrm>
            <a:off x="5880100" y="6092826"/>
            <a:ext cx="1200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a:t>1.001.449</a:t>
            </a:r>
            <a:endParaRPr lang="en-US" altLang="en-US"/>
          </a:p>
        </p:txBody>
      </p:sp>
      <p:sp>
        <p:nvSpPr>
          <p:cNvPr id="60435" name="Text Box 19"/>
          <p:cNvSpPr txBox="1">
            <a:spLocks noChangeArrowheads="1"/>
          </p:cNvSpPr>
          <p:nvPr/>
        </p:nvSpPr>
        <p:spPr bwMode="auto">
          <a:xfrm>
            <a:off x="5510213" y="5834063"/>
            <a:ext cx="317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a:t>=</a:t>
            </a:r>
            <a:endParaRPr lang="en-US" altLang="en-US"/>
          </a:p>
        </p:txBody>
      </p:sp>
      <p:sp>
        <p:nvSpPr>
          <p:cNvPr id="60436" name="Text Box 20"/>
          <p:cNvSpPr txBox="1">
            <a:spLocks noChangeArrowheads="1"/>
          </p:cNvSpPr>
          <p:nvPr/>
        </p:nvSpPr>
        <p:spPr bwMode="auto">
          <a:xfrm>
            <a:off x="3005139" y="5805488"/>
            <a:ext cx="24717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a:solidFill>
                  <a:srgbClr val="FFFF00"/>
                </a:solidFill>
              </a:rPr>
              <a:t>50 نسمة فى الكيلو متر المربع</a:t>
            </a:r>
            <a:endParaRPr lang="en-US" altLang="en-US">
              <a:solidFill>
                <a:srgbClr val="FFFF00"/>
              </a:solidFill>
            </a:endParaRPr>
          </a:p>
        </p:txBody>
      </p:sp>
      <p:sp>
        <p:nvSpPr>
          <p:cNvPr id="60437" name="WordArt 21"/>
          <p:cNvSpPr>
            <a:spLocks noChangeArrowheads="1" noChangeShapeType="1" noTextEdit="1"/>
          </p:cNvSpPr>
          <p:nvPr/>
        </p:nvSpPr>
        <p:spPr bwMode="auto">
          <a:xfrm>
            <a:off x="1992313" y="260350"/>
            <a:ext cx="2806700" cy="18859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ar-SA" sz="4400" kern="1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Akhbar MT"/>
              </a:rPr>
              <a:t> المقاييس</a:t>
            </a:r>
            <a:endParaRPr lang="en-US" sz="4400" kern="1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Akhbar MT"/>
            </a:endParaRPr>
          </a:p>
        </p:txBody>
      </p:sp>
      <p:sp>
        <p:nvSpPr>
          <p:cNvPr id="60438" name="Text Box 22"/>
          <p:cNvSpPr txBox="1">
            <a:spLocks noChangeArrowheads="1"/>
          </p:cNvSpPr>
          <p:nvPr/>
        </p:nvSpPr>
        <p:spPr bwMode="auto">
          <a:xfrm>
            <a:off x="3143250" y="4221163"/>
            <a:ext cx="3193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en-US" altLang="en-US">
                <a:effectLst>
                  <a:outerShdw blurRad="38100" dist="38100" dir="2700000" algn="tl">
                    <a:srgbClr val="000000"/>
                  </a:outerShdw>
                </a:effectLst>
                <a:latin typeface="Garamond" panose="02020404030301010803" pitchFamily="18" charset="0"/>
              </a:rPr>
              <a:t>×</a:t>
            </a:r>
          </a:p>
        </p:txBody>
      </p:sp>
      <p:sp>
        <p:nvSpPr>
          <p:cNvPr id="60439" name="Text Box 23"/>
          <p:cNvSpPr txBox="1">
            <a:spLocks noChangeArrowheads="1"/>
          </p:cNvSpPr>
          <p:nvPr/>
        </p:nvSpPr>
        <p:spPr bwMode="auto">
          <a:xfrm>
            <a:off x="2424114" y="4221163"/>
            <a:ext cx="5693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effectLst>
                  <a:outerShdw blurRad="38100" dist="38100" dir="2700000" algn="tl">
                    <a:srgbClr val="000000"/>
                  </a:outerShdw>
                </a:effectLst>
                <a:latin typeface="Garamond" panose="02020404030301010803" pitchFamily="18" charset="0"/>
              </a:rPr>
              <a:t>100</a:t>
            </a:r>
            <a:endParaRPr lang="en-US" altLang="en-US">
              <a:effectLst>
                <a:outerShdw blurRad="38100" dist="38100" dir="2700000" algn="tl">
                  <a:srgbClr val="000000"/>
                </a:outerShdw>
              </a:effectLst>
              <a:latin typeface="Garamond" panose="02020404030301010803" pitchFamily="18" charset="0"/>
            </a:endParaRPr>
          </a:p>
        </p:txBody>
      </p:sp>
      <p:sp>
        <p:nvSpPr>
          <p:cNvPr id="60440" name="Line 24"/>
          <p:cNvSpPr>
            <a:spLocks noChangeShapeType="1"/>
          </p:cNvSpPr>
          <p:nvPr/>
        </p:nvSpPr>
        <p:spPr bwMode="auto">
          <a:xfrm flipH="1">
            <a:off x="3575050" y="4437063"/>
            <a:ext cx="25923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441" name="Rectangle 25"/>
          <p:cNvSpPr>
            <a:spLocks noChangeArrowheads="1"/>
          </p:cNvSpPr>
          <p:nvPr/>
        </p:nvSpPr>
        <p:spPr bwMode="auto">
          <a:xfrm>
            <a:off x="2135188" y="3933825"/>
            <a:ext cx="7848600" cy="1295400"/>
          </a:xfrm>
          <a:prstGeom prst="rect">
            <a:avLst/>
          </a:prstGeom>
          <a:noFill/>
          <a:ln w="9525" algn="ctr">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7329378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Rot="1" noChangeArrowheads="1"/>
          </p:cNvSpPr>
          <p:nvPr>
            <p:ph type="title"/>
          </p:nvPr>
        </p:nvSpPr>
        <p:spPr>
          <a:gradFill rotWithShape="1">
            <a:gsLst>
              <a:gs pos="0">
                <a:srgbClr val="FF3300"/>
              </a:gs>
              <a:gs pos="50000">
                <a:srgbClr val="FF3300">
                  <a:gamma/>
                  <a:shade val="46275"/>
                  <a:invGamma/>
                </a:srgbClr>
              </a:gs>
              <a:gs pos="100000">
                <a:srgbClr val="FF3300"/>
              </a:gs>
            </a:gsLst>
            <a:lin ang="5400000" scaled="1"/>
          </a:gradFill>
        </p:spPr>
        <p:txBody>
          <a:bodyPr/>
          <a:lstStyle/>
          <a:p>
            <a:r>
              <a:rPr lang="ar-EG" altLang="en-US">
                <a:solidFill>
                  <a:srgbClr val="FFFF00"/>
                </a:solidFill>
              </a:rPr>
              <a:t>توزيع السكان وكثافتهم</a:t>
            </a:r>
            <a:endParaRPr lang="en-US" altLang="en-US">
              <a:solidFill>
                <a:srgbClr val="FFFF00"/>
              </a:solidFill>
            </a:endParaRPr>
          </a:p>
        </p:txBody>
      </p:sp>
      <p:sp>
        <p:nvSpPr>
          <p:cNvPr id="248835" name="Rectangle 3"/>
          <p:cNvSpPr>
            <a:spLocks noGrp="1" noChangeArrowheads="1"/>
          </p:cNvSpPr>
          <p:nvPr>
            <p:ph type="body" idx="1"/>
          </p:nvPr>
        </p:nvSpPr>
        <p:spPr>
          <a:xfrm>
            <a:off x="1919288" y="1700213"/>
            <a:ext cx="8229600" cy="4525962"/>
          </a:xfrm>
        </p:spPr>
        <p:txBody>
          <a:bodyPr>
            <a:normAutofit fontScale="92500" lnSpcReduction="10000"/>
          </a:bodyPr>
          <a:lstStyle/>
          <a:p>
            <a:pPr>
              <a:lnSpc>
                <a:spcPct val="80000"/>
              </a:lnSpc>
            </a:pPr>
            <a:r>
              <a:rPr lang="ar-EG" altLang="en-US" sz="2400" b="1"/>
              <a:t>يعتبر توزيـع السكان من اهم الموضوعات الجغرافية وخريطة توزيع السكان فى العالم تعتبر من أهم الخرائط الجغرافية فى الدراسات الاجتماعية والجغرافية.</a:t>
            </a:r>
          </a:p>
          <a:p>
            <a:pPr>
              <a:lnSpc>
                <a:spcPct val="80000"/>
              </a:lnSpc>
            </a:pPr>
            <a:endParaRPr lang="ar-EG" altLang="en-US" sz="2400" b="1"/>
          </a:p>
          <a:p>
            <a:pPr>
              <a:lnSpc>
                <a:spcPct val="80000"/>
              </a:lnSpc>
            </a:pPr>
            <a:r>
              <a:rPr lang="ar-EG" altLang="en-US" sz="2400" b="1"/>
              <a:t>ظهـــــرت خرائط التوزيع السكانى فى القرن 18 ، ولكن التطور الحقيقى لها بدأ حديثا عندما أصبحت البيانات الديموغرافية متوفرة عن ذى قبل .</a:t>
            </a:r>
          </a:p>
          <a:p>
            <a:pPr>
              <a:lnSpc>
                <a:spcPct val="80000"/>
              </a:lnSpc>
            </a:pPr>
            <a:endParaRPr lang="ar-EG" altLang="en-US" sz="2400" b="1"/>
          </a:p>
          <a:p>
            <a:pPr>
              <a:lnSpc>
                <a:spcPct val="80000"/>
              </a:lnSpc>
            </a:pPr>
            <a:r>
              <a:rPr lang="ar-EG" altLang="en-US" sz="2400" b="1"/>
              <a:t>وقد ظهـــرت أقدم خرائط للسكان عام 1785 م  وهى خريطة أوربا التى رسمها كروم </a:t>
            </a:r>
            <a:r>
              <a:rPr lang="en-US" altLang="en-US" sz="2400" b="1"/>
              <a:t>crome </a:t>
            </a:r>
            <a:r>
              <a:rPr lang="ar-EG" altLang="en-US" sz="2400" b="1"/>
              <a:t> وأيضا خريطــــة فرنسا التى رسمها فرير دى مونتيزون </a:t>
            </a:r>
            <a:r>
              <a:rPr lang="en-US" altLang="en-US" sz="2400" b="1"/>
              <a:t>frere de montizon </a:t>
            </a:r>
            <a:r>
              <a:rPr lang="ar-EG" altLang="en-US" sz="2400" b="1"/>
              <a:t> عام 1830 م وقد تبع ذلك استخدام كبير للخـــــرائط السكانية بعد ذلك لأهميتها فى دراسة السكان </a:t>
            </a:r>
          </a:p>
          <a:p>
            <a:pPr>
              <a:lnSpc>
                <a:spcPct val="80000"/>
              </a:lnSpc>
            </a:pPr>
            <a:endParaRPr lang="ar-EG" altLang="en-US" sz="2400" b="1"/>
          </a:p>
          <a:p>
            <a:pPr>
              <a:lnSpc>
                <a:spcPct val="80000"/>
              </a:lnSpc>
            </a:pPr>
            <a:r>
              <a:rPr lang="ar-EG" altLang="en-US" sz="2400" b="1"/>
              <a:t>خرائط توزيع السكــــان تبين التوزيع العددى المطلق فى منطقة ما وفى وقت ما ،أما خرائـــــط الكثــافة فهى خرائط تنسب السكان الى المساحة ولقد ظهرت أول خريطـــة لكثــــافة السكــــان فى العالم فى لندن سنة 1833 م ورسمها سكروب </a:t>
            </a:r>
            <a:r>
              <a:rPr lang="en-US" altLang="en-US" sz="2400" b="1"/>
              <a:t>scrope </a:t>
            </a:r>
            <a:r>
              <a:rPr lang="ar-EG" altLang="en-US" sz="2400" b="1"/>
              <a:t> </a:t>
            </a:r>
          </a:p>
          <a:p>
            <a:pPr>
              <a:lnSpc>
                <a:spcPct val="80000"/>
              </a:lnSpc>
              <a:buFont typeface="Wingdings" panose="05000000000000000000" pitchFamily="2" charset="2"/>
              <a:buNone/>
            </a:pPr>
            <a:endParaRPr lang="ar-EG" altLang="en-US" sz="2400" b="1"/>
          </a:p>
        </p:txBody>
      </p:sp>
    </p:spTree>
    <p:extLst>
      <p:ext uri="{BB962C8B-B14F-4D97-AF65-F5344CB8AC3E}">
        <p14:creationId xmlns:p14="http://schemas.microsoft.com/office/powerpoint/2010/main" val="42630320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rrowheads="1"/>
          </p:cNvSpPr>
          <p:nvPr>
            <p:ph type="title"/>
          </p:nvPr>
        </p:nvSpPr>
        <p:spPr>
          <a:ln>
            <a:solidFill>
              <a:srgbClr val="FF3300"/>
            </a:solidFill>
            <a:miter lim="800000"/>
            <a:headEnd/>
            <a:tailEnd/>
          </a:ln>
          <a:scene3d>
            <a:camera prst="legacyObliqueTopRight"/>
            <a:lightRig rig="legacyFlat3" dir="b"/>
          </a:scene3d>
          <a:sp3d extrusionH="430200" prstMaterial="legacyMatte">
            <a:bevelT w="13500" h="13500" prst="angle"/>
            <a:bevelB w="13500" h="13500" prst="angle"/>
            <a:extrusionClr>
              <a:srgbClr val="FF3300"/>
            </a:extrusionClr>
            <a:contourClr>
              <a:srgbClr val="FF3300"/>
            </a:contourClr>
          </a:sp3d>
        </p:spPr>
        <p:txBody>
          <a:bodyPr>
            <a:flatTx/>
          </a:bodyPr>
          <a:lstStyle/>
          <a:p>
            <a:r>
              <a:rPr lang="ar-EG" altLang="en-US">
                <a:solidFill>
                  <a:srgbClr val="FFFF00"/>
                </a:solidFill>
              </a:rPr>
              <a:t>من عيوب مقياس الكثافة الخام</a:t>
            </a:r>
            <a:endParaRPr lang="en-US" altLang="en-US">
              <a:solidFill>
                <a:srgbClr val="FFFF00"/>
              </a:solidFill>
            </a:endParaRPr>
          </a:p>
        </p:txBody>
      </p:sp>
      <p:sp>
        <p:nvSpPr>
          <p:cNvPr id="63491" name="Rectangle 3"/>
          <p:cNvSpPr>
            <a:spLocks noGrp="1" noChangeArrowheads="1"/>
          </p:cNvSpPr>
          <p:nvPr>
            <p:ph type="body" idx="1"/>
          </p:nvPr>
        </p:nvSpPr>
        <p:spPr/>
        <p:txBody>
          <a:bodyPr/>
          <a:lstStyle/>
          <a:p>
            <a:pPr>
              <a:lnSpc>
                <a:spcPct val="115000"/>
              </a:lnSpc>
            </a:pPr>
            <a:r>
              <a:rPr lang="ar-EG" altLang="en-US" b="1"/>
              <a:t>هذا الـــنوع من المقاييس لا يعطى إلا فكرة بسيطة عن مدى تركـز السكان فى الاقليم ، وتتناسب فائدته تناسبا عكسيا مع المســـــاحة ؛ فكلــما كبرت المساحة كلما كان مدلول الكثافة الخــــام سطـحيا وعاما ومن هنا فإن قيمتها تبدو فى مقارنة المناطق الصغيرة المساحة والمتجانسة فى ظروفها الطبيعية والاقتـــصادية مثال ذلك مقارنة كثافة السكان فى قرى مصر ومراكزها وأقسامها الادارية فى وادى النـــيل والدلتا ؛ حيث تكون الفروق البيئية والبشرية قليلة </a:t>
            </a:r>
            <a:endParaRPr lang="en-US" altLang="en-US" b="1"/>
          </a:p>
        </p:txBody>
      </p:sp>
      <p:sp>
        <p:nvSpPr>
          <p:cNvPr id="63492" name="Text Box 4"/>
          <p:cNvSpPr txBox="1">
            <a:spLocks noChangeArrowheads="1"/>
          </p:cNvSpPr>
          <p:nvPr/>
        </p:nvSpPr>
        <p:spPr bwMode="auto">
          <a:xfrm>
            <a:off x="2640013" y="6338888"/>
            <a:ext cx="44262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a:solidFill>
                  <a:srgbClr val="00FF00"/>
                </a:solidFill>
              </a:rPr>
              <a:t>لاحظ خريطة مصر و مدى تركز السكان فى الوادى والدلتا</a:t>
            </a:r>
            <a:endParaRPr lang="en-US" altLang="en-US">
              <a:solidFill>
                <a:srgbClr val="00FF00"/>
              </a:solidFill>
            </a:endParaRPr>
          </a:p>
        </p:txBody>
      </p:sp>
    </p:spTree>
    <p:extLst>
      <p:ext uri="{BB962C8B-B14F-4D97-AF65-F5344CB8AC3E}">
        <p14:creationId xmlns:p14="http://schemas.microsoft.com/office/powerpoint/2010/main" val="38033213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8" name="Picture 4" descr="45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614363"/>
            <a:ext cx="9144000" cy="7472363"/>
          </a:xfrm>
          <a:prstGeom prst="rect">
            <a:avLst/>
          </a:prstGeom>
          <a:solidFill>
            <a:srgbClr val="FF0000"/>
          </a:solidFill>
        </p:spPr>
      </p:pic>
      <p:sp>
        <p:nvSpPr>
          <p:cNvPr id="62474" name="AutoShape 10"/>
          <p:cNvSpPr>
            <a:spLocks noChangeArrowheads="1"/>
          </p:cNvSpPr>
          <p:nvPr/>
        </p:nvSpPr>
        <p:spPr bwMode="auto">
          <a:xfrm>
            <a:off x="4727576" y="549275"/>
            <a:ext cx="1008063" cy="431800"/>
          </a:xfrm>
          <a:prstGeom prst="rightArrow">
            <a:avLst>
              <a:gd name="adj1" fmla="val 50000"/>
              <a:gd name="adj2" fmla="val 5836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endParaRPr lang="en-US" altLang="en-US" sz="1600">
              <a:solidFill>
                <a:schemeClr val="bg2"/>
              </a:solidFill>
              <a:effectLst>
                <a:outerShdw blurRad="38100" dist="38100" dir="2700000" algn="tl">
                  <a:srgbClr val="000000"/>
                </a:outerShdw>
              </a:effectLst>
              <a:latin typeface="Garamond" panose="02020404030301010803" pitchFamily="18" charset="0"/>
            </a:endParaRPr>
          </a:p>
        </p:txBody>
      </p:sp>
      <p:sp>
        <p:nvSpPr>
          <p:cNvPr id="62475" name="AutoShape 11"/>
          <p:cNvSpPr>
            <a:spLocks noChangeArrowheads="1"/>
          </p:cNvSpPr>
          <p:nvPr/>
        </p:nvSpPr>
        <p:spPr bwMode="auto">
          <a:xfrm>
            <a:off x="1774825" y="476251"/>
            <a:ext cx="2952750" cy="1223963"/>
          </a:xfrm>
          <a:prstGeom prst="horizontalScroll">
            <a:avLst>
              <a:gd name="adj" fmla="val 1250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lnSpc>
                <a:spcPct val="100000"/>
              </a:lnSpc>
              <a:spcBef>
                <a:spcPct val="0"/>
              </a:spcBef>
              <a:buClrTx/>
              <a:buSzTx/>
              <a:buFontTx/>
              <a:buNone/>
            </a:pPr>
            <a:endParaRPr lang="en-US" altLang="en-US"/>
          </a:p>
        </p:txBody>
      </p:sp>
      <p:sp>
        <p:nvSpPr>
          <p:cNvPr id="62477" name="Text Box 13"/>
          <p:cNvSpPr txBox="1">
            <a:spLocks noChangeArrowheads="1"/>
          </p:cNvSpPr>
          <p:nvPr/>
        </p:nvSpPr>
        <p:spPr bwMode="auto">
          <a:xfrm>
            <a:off x="1919289" y="765176"/>
            <a:ext cx="275748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spcBef>
                <a:spcPct val="0"/>
              </a:spcBef>
              <a:buClrTx/>
              <a:buSzTx/>
              <a:buFontTx/>
              <a:buNone/>
            </a:pPr>
            <a:r>
              <a:rPr lang="ar-EG" altLang="en-US" sz="2000">
                <a:solidFill>
                  <a:srgbClr val="FFFF00"/>
                </a:solidFill>
              </a:rPr>
              <a:t>تركز السكان فى الوادى والدلتا حيث الماء والتربة الخصبة</a:t>
            </a:r>
            <a:endParaRPr lang="en-US" altLang="en-US" sz="2000">
              <a:solidFill>
                <a:srgbClr val="FFFF00"/>
              </a:solidFill>
            </a:endParaRPr>
          </a:p>
        </p:txBody>
      </p:sp>
      <p:sp>
        <p:nvSpPr>
          <p:cNvPr id="62478" name="AutoShape 14"/>
          <p:cNvSpPr>
            <a:spLocks noChangeArrowheads="1"/>
          </p:cNvSpPr>
          <p:nvPr/>
        </p:nvSpPr>
        <p:spPr bwMode="auto">
          <a:xfrm rot="2637496">
            <a:off x="4440238" y="1844676"/>
            <a:ext cx="1617662" cy="530225"/>
          </a:xfrm>
          <a:prstGeom prst="rightArrow">
            <a:avLst>
              <a:gd name="adj1" fmla="val 50000"/>
              <a:gd name="adj2" fmla="val 7627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endParaRPr lang="en-US" altLang="en-US" sz="1000">
              <a:effectLst>
                <a:outerShdw blurRad="38100" dist="38100" dir="2700000" algn="tl">
                  <a:srgbClr val="000000"/>
                </a:outerShdw>
              </a:effectLst>
              <a:latin typeface="Garamond" panose="02020404030301010803" pitchFamily="18" charset="0"/>
            </a:endParaRPr>
          </a:p>
        </p:txBody>
      </p:sp>
      <p:sp>
        <p:nvSpPr>
          <p:cNvPr id="62479" name="AutoShape 15"/>
          <p:cNvSpPr>
            <a:spLocks noChangeArrowheads="1"/>
          </p:cNvSpPr>
          <p:nvPr/>
        </p:nvSpPr>
        <p:spPr bwMode="auto">
          <a:xfrm>
            <a:off x="2495550" y="3284538"/>
            <a:ext cx="1944688" cy="2449512"/>
          </a:xfrm>
          <a:prstGeom prst="cloudCallout">
            <a:avLst>
              <a:gd name="adj1" fmla="val -43750"/>
              <a:gd name="adj2" fmla="val 70000"/>
            </a:avLst>
          </a:pr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100000"/>
              </a:lnSpc>
              <a:spcBef>
                <a:spcPct val="0"/>
              </a:spcBef>
              <a:buClrTx/>
              <a:buSzTx/>
              <a:buFontTx/>
              <a:buNone/>
            </a:pPr>
            <a:endParaRPr lang="ar-EG" altLang="en-US">
              <a:solidFill>
                <a:srgbClr val="FF3300"/>
              </a:solidFill>
            </a:endParaRPr>
          </a:p>
          <a:p>
            <a:pPr algn="ctr">
              <a:lnSpc>
                <a:spcPct val="100000"/>
              </a:lnSpc>
              <a:spcBef>
                <a:spcPct val="0"/>
              </a:spcBef>
              <a:buClrTx/>
              <a:buSzTx/>
              <a:buFontTx/>
              <a:buNone/>
            </a:pPr>
            <a:endParaRPr lang="ar-EG" altLang="en-US">
              <a:solidFill>
                <a:srgbClr val="FF3300"/>
              </a:solidFill>
            </a:endParaRPr>
          </a:p>
          <a:p>
            <a:pPr algn="ctr">
              <a:lnSpc>
                <a:spcPct val="100000"/>
              </a:lnSpc>
              <a:spcBef>
                <a:spcPct val="0"/>
              </a:spcBef>
              <a:buClrTx/>
              <a:buSzTx/>
              <a:buFontTx/>
              <a:buNone/>
            </a:pPr>
            <a:r>
              <a:rPr lang="ar-EG" altLang="en-US" sz="2000">
                <a:solidFill>
                  <a:srgbClr val="FF3300"/>
                </a:solidFill>
              </a:rPr>
              <a:t>الصحراء الغربية </a:t>
            </a:r>
          </a:p>
          <a:p>
            <a:pPr algn="ctr">
              <a:lnSpc>
                <a:spcPct val="100000"/>
              </a:lnSpc>
              <a:spcBef>
                <a:spcPct val="0"/>
              </a:spcBef>
              <a:buClrTx/>
              <a:buSzTx/>
              <a:buFontTx/>
              <a:buNone/>
            </a:pPr>
            <a:r>
              <a:rPr lang="ar-EG" altLang="en-US">
                <a:solidFill>
                  <a:srgbClr val="FF3300"/>
                </a:solidFill>
              </a:rPr>
              <a:t> </a:t>
            </a:r>
            <a:endParaRPr lang="en-US" altLang="en-US">
              <a:solidFill>
                <a:srgbClr val="FF3300"/>
              </a:solidFill>
            </a:endParaRPr>
          </a:p>
        </p:txBody>
      </p:sp>
      <p:sp>
        <p:nvSpPr>
          <p:cNvPr id="62480" name="AutoShape 16"/>
          <p:cNvSpPr>
            <a:spLocks noChangeArrowheads="1"/>
          </p:cNvSpPr>
          <p:nvPr/>
        </p:nvSpPr>
        <p:spPr bwMode="auto">
          <a:xfrm>
            <a:off x="8616950" y="4076701"/>
            <a:ext cx="1079500" cy="1223963"/>
          </a:xfrm>
          <a:prstGeom prst="wedgeRoundRectCallout">
            <a:avLst>
              <a:gd name="adj1" fmla="val -43750"/>
              <a:gd name="adj2" fmla="val 70000"/>
              <a:gd name="adj3" fmla="val 16667"/>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100000"/>
              </a:lnSpc>
              <a:spcBef>
                <a:spcPct val="0"/>
              </a:spcBef>
              <a:buClrTx/>
              <a:buSzTx/>
              <a:buFontTx/>
              <a:buNone/>
            </a:pPr>
            <a:endParaRPr lang="en-US" altLang="en-US"/>
          </a:p>
        </p:txBody>
      </p:sp>
      <p:sp>
        <p:nvSpPr>
          <p:cNvPr id="62481" name="Text Box 17"/>
          <p:cNvSpPr txBox="1">
            <a:spLocks noChangeArrowheads="1"/>
          </p:cNvSpPr>
          <p:nvPr/>
        </p:nvSpPr>
        <p:spPr bwMode="auto">
          <a:xfrm>
            <a:off x="8688389" y="4365625"/>
            <a:ext cx="88423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spcBef>
                <a:spcPct val="0"/>
              </a:spcBef>
              <a:buClrTx/>
              <a:buSzTx/>
              <a:buFontTx/>
              <a:buNone/>
            </a:pPr>
            <a:r>
              <a:rPr lang="ar-EG" altLang="en-US">
                <a:solidFill>
                  <a:srgbClr val="FF3300"/>
                </a:solidFill>
              </a:rPr>
              <a:t>الصحراء الشرقية</a:t>
            </a:r>
            <a:endParaRPr lang="en-US" altLang="en-US">
              <a:solidFill>
                <a:srgbClr val="FF3300"/>
              </a:solidFill>
            </a:endParaRPr>
          </a:p>
        </p:txBody>
      </p:sp>
      <p:sp>
        <p:nvSpPr>
          <p:cNvPr id="62482" name="AutoShape 18"/>
          <p:cNvSpPr>
            <a:spLocks noChangeArrowheads="1"/>
          </p:cNvSpPr>
          <p:nvPr/>
        </p:nvSpPr>
        <p:spPr bwMode="auto">
          <a:xfrm>
            <a:off x="8472488" y="765176"/>
            <a:ext cx="1008062" cy="1008063"/>
          </a:xfrm>
          <a:prstGeom prst="wedgeEllipseCallout">
            <a:avLst>
              <a:gd name="adj1" fmla="val -23699"/>
              <a:gd name="adj2" fmla="val 70000"/>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100000"/>
              </a:lnSpc>
              <a:spcBef>
                <a:spcPct val="0"/>
              </a:spcBef>
              <a:buClrTx/>
              <a:buSzTx/>
              <a:buFontTx/>
              <a:buNone/>
            </a:pPr>
            <a:r>
              <a:rPr lang="ar-EG" altLang="en-US">
                <a:solidFill>
                  <a:srgbClr val="FF3300"/>
                </a:solidFill>
              </a:rPr>
              <a:t>صحراء سيناء</a:t>
            </a:r>
            <a:endParaRPr lang="en-US" altLang="en-US">
              <a:solidFill>
                <a:srgbClr val="FF3300"/>
              </a:solidFill>
            </a:endParaRPr>
          </a:p>
        </p:txBody>
      </p:sp>
      <p:sp>
        <p:nvSpPr>
          <p:cNvPr id="62486" name="Text Box 22"/>
          <p:cNvSpPr txBox="1">
            <a:spLocks noChangeArrowheads="1"/>
          </p:cNvSpPr>
          <p:nvPr/>
        </p:nvSpPr>
        <p:spPr bwMode="auto">
          <a:xfrm>
            <a:off x="5664201" y="0"/>
            <a:ext cx="95891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sz="2000">
                <a:solidFill>
                  <a:srgbClr val="FFFF00"/>
                </a:solidFill>
                <a:effectLst>
                  <a:outerShdw blurRad="38100" dist="38100" dir="2700000" algn="tl">
                    <a:srgbClr val="000000"/>
                  </a:outerShdw>
                </a:effectLst>
                <a:latin typeface="Garamond" panose="02020404030301010803" pitchFamily="18" charset="0"/>
              </a:rPr>
              <a:t>دلتا مصر</a:t>
            </a:r>
            <a:endParaRPr lang="en-US" altLang="en-US" sz="2000">
              <a:solidFill>
                <a:srgbClr val="FFFF00"/>
              </a:solidFill>
              <a:effectLst>
                <a:outerShdw blurRad="38100" dist="38100" dir="2700000" algn="tl">
                  <a:srgbClr val="000000"/>
                </a:outerShdw>
              </a:effectLst>
              <a:latin typeface="Garamond" panose="02020404030301010803" pitchFamily="18" charset="0"/>
            </a:endParaRPr>
          </a:p>
        </p:txBody>
      </p:sp>
      <p:sp>
        <p:nvSpPr>
          <p:cNvPr id="62487" name="Text Box 23"/>
          <p:cNvSpPr txBox="1">
            <a:spLocks noChangeArrowheads="1"/>
          </p:cNvSpPr>
          <p:nvPr/>
        </p:nvSpPr>
        <p:spPr bwMode="auto">
          <a:xfrm>
            <a:off x="5880101" y="2924175"/>
            <a:ext cx="102944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sz="2000">
                <a:solidFill>
                  <a:srgbClr val="FFFF00"/>
                </a:solidFill>
                <a:effectLst>
                  <a:outerShdw blurRad="38100" dist="38100" dir="2700000" algn="tl">
                    <a:srgbClr val="000000"/>
                  </a:outerShdw>
                </a:effectLst>
                <a:latin typeface="Garamond" panose="02020404030301010803" pitchFamily="18" charset="0"/>
              </a:rPr>
              <a:t>وادى النيل</a:t>
            </a:r>
            <a:endParaRPr lang="en-US" altLang="en-US" sz="2000">
              <a:solidFill>
                <a:srgbClr val="FFFF00"/>
              </a:solidFill>
              <a:effectLst>
                <a:outerShdw blurRad="38100" dist="38100" dir="2700000" algn="tl">
                  <a:srgbClr val="000000"/>
                </a:outerShdw>
              </a:effectLst>
              <a:latin typeface="Garamond" panose="02020404030301010803" pitchFamily="18" charset="0"/>
            </a:endParaRPr>
          </a:p>
        </p:txBody>
      </p:sp>
    </p:spTree>
    <p:extLst>
      <p:ext uri="{BB962C8B-B14F-4D97-AF65-F5344CB8AC3E}">
        <p14:creationId xmlns:p14="http://schemas.microsoft.com/office/powerpoint/2010/main" val="31518540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3338" name="Picture 10" descr="Egy-pop-de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5619750" cy="6858000"/>
          </a:xfrm>
          <a:prstGeom prst="rect">
            <a:avLst/>
          </a:prstGeom>
          <a:noFill/>
          <a:extLst>
            <a:ext uri="{909E8E84-426E-40DD-AFC4-6F175D3DCCD1}">
              <a14:hiddenFill xmlns:a14="http://schemas.microsoft.com/office/drawing/2010/main">
                <a:solidFill>
                  <a:srgbClr val="FFFFFF"/>
                </a:solidFill>
              </a14:hiddenFill>
            </a:ext>
          </a:extLst>
        </p:spPr>
      </p:pic>
      <p:sp>
        <p:nvSpPr>
          <p:cNvPr id="483339" name="Rectangle 11"/>
          <p:cNvSpPr>
            <a:spLocks noChangeArrowheads="1"/>
          </p:cNvSpPr>
          <p:nvPr/>
        </p:nvSpPr>
        <p:spPr bwMode="auto">
          <a:xfrm>
            <a:off x="9912351" y="333376"/>
            <a:ext cx="504825" cy="358775"/>
          </a:xfrm>
          <a:prstGeom prst="rect">
            <a:avLst/>
          </a:prstGeom>
          <a:solidFill>
            <a:schemeClr val="folHlink"/>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3340" name="Text Box 12"/>
          <p:cNvSpPr txBox="1">
            <a:spLocks noChangeArrowheads="1"/>
          </p:cNvSpPr>
          <p:nvPr/>
        </p:nvSpPr>
        <p:spPr bwMode="auto">
          <a:xfrm>
            <a:off x="7248526" y="422275"/>
            <a:ext cx="229582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sz="2000">
                <a:effectLst>
                  <a:outerShdw blurRad="38100" dist="38100" dir="2700000" algn="tl">
                    <a:srgbClr val="000000"/>
                  </a:outerShdw>
                </a:effectLst>
                <a:latin typeface="Garamond" panose="02020404030301010803" pitchFamily="18" charset="0"/>
              </a:rPr>
              <a:t>0 الـــــــــى 10 </a:t>
            </a:r>
            <a:r>
              <a:rPr lang="ar-EG" altLang="en-US" sz="2000">
                <a:solidFill>
                  <a:srgbClr val="FF3300"/>
                </a:solidFill>
                <a:effectLst>
                  <a:outerShdw blurRad="38100" dist="38100" dir="2700000" algn="tl">
                    <a:srgbClr val="000000"/>
                  </a:outerShdw>
                </a:effectLst>
                <a:latin typeface="Garamond" panose="02020404030301010803" pitchFamily="18" charset="0"/>
              </a:rPr>
              <a:t>نسمة</a:t>
            </a:r>
            <a:r>
              <a:rPr lang="ar-EG" altLang="en-US" sz="2000">
                <a:effectLst>
                  <a:outerShdw blurRad="38100" dist="38100" dir="2700000" algn="tl">
                    <a:srgbClr val="000000"/>
                  </a:outerShdw>
                </a:effectLst>
                <a:latin typeface="Garamond" panose="02020404030301010803" pitchFamily="18" charset="0"/>
              </a:rPr>
              <a:t> كم</a:t>
            </a:r>
            <a:r>
              <a:rPr lang="en-US" altLang="en-US" sz="2000">
                <a:effectLst>
                  <a:outerShdw blurRad="38100" dist="38100" dir="2700000" algn="tl">
                    <a:srgbClr val="000000"/>
                  </a:outerShdw>
                </a:effectLst>
              </a:rPr>
              <a:t>²</a:t>
            </a:r>
          </a:p>
        </p:txBody>
      </p:sp>
      <p:sp>
        <p:nvSpPr>
          <p:cNvPr id="483342" name="Rectangle 14"/>
          <p:cNvSpPr>
            <a:spLocks noChangeArrowheads="1"/>
          </p:cNvSpPr>
          <p:nvPr/>
        </p:nvSpPr>
        <p:spPr bwMode="auto">
          <a:xfrm>
            <a:off x="9912351" y="1268414"/>
            <a:ext cx="504825" cy="358775"/>
          </a:xfrm>
          <a:prstGeom prst="rect">
            <a:avLst/>
          </a:prstGeom>
          <a:solidFill>
            <a:srgbClr val="FFCC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3343" name="Text Box 15"/>
          <p:cNvSpPr txBox="1">
            <a:spLocks noChangeArrowheads="1"/>
          </p:cNvSpPr>
          <p:nvPr/>
        </p:nvSpPr>
        <p:spPr bwMode="auto">
          <a:xfrm>
            <a:off x="7216776" y="1285875"/>
            <a:ext cx="236955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sz="2000">
                <a:effectLst>
                  <a:outerShdw blurRad="38100" dist="38100" dir="2700000" algn="tl">
                    <a:srgbClr val="000000"/>
                  </a:outerShdw>
                </a:effectLst>
                <a:latin typeface="Garamond" panose="02020404030301010803" pitchFamily="18" charset="0"/>
              </a:rPr>
              <a:t>10 الـــــى 100 </a:t>
            </a:r>
            <a:r>
              <a:rPr lang="ar-EG" altLang="en-US" sz="2000">
                <a:solidFill>
                  <a:srgbClr val="FF3300"/>
                </a:solidFill>
                <a:effectLst>
                  <a:outerShdw blurRad="38100" dist="38100" dir="2700000" algn="tl">
                    <a:srgbClr val="000000"/>
                  </a:outerShdw>
                </a:effectLst>
                <a:latin typeface="Garamond" panose="02020404030301010803" pitchFamily="18" charset="0"/>
              </a:rPr>
              <a:t>نسمة</a:t>
            </a:r>
            <a:r>
              <a:rPr lang="ar-EG" altLang="en-US" sz="2000">
                <a:effectLst>
                  <a:outerShdw blurRad="38100" dist="38100" dir="2700000" algn="tl">
                    <a:srgbClr val="000000"/>
                  </a:outerShdw>
                </a:effectLst>
                <a:latin typeface="Garamond" panose="02020404030301010803" pitchFamily="18" charset="0"/>
              </a:rPr>
              <a:t> كم</a:t>
            </a:r>
            <a:r>
              <a:rPr lang="en-US" altLang="en-US" sz="2000">
                <a:effectLst>
                  <a:outerShdw blurRad="38100" dist="38100" dir="2700000" algn="tl">
                    <a:srgbClr val="000000"/>
                  </a:outerShdw>
                </a:effectLst>
              </a:rPr>
              <a:t>²</a:t>
            </a:r>
          </a:p>
        </p:txBody>
      </p:sp>
      <p:sp>
        <p:nvSpPr>
          <p:cNvPr id="483347" name="Rectangle 19"/>
          <p:cNvSpPr>
            <a:spLocks noChangeArrowheads="1"/>
          </p:cNvSpPr>
          <p:nvPr/>
        </p:nvSpPr>
        <p:spPr bwMode="auto">
          <a:xfrm>
            <a:off x="9912351" y="2276476"/>
            <a:ext cx="504825" cy="358775"/>
          </a:xfrm>
          <a:prstGeom prst="rect">
            <a:avLst/>
          </a:prstGeom>
          <a:solidFill>
            <a:srgbClr val="FF9966"/>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3348" name="Text Box 20"/>
          <p:cNvSpPr txBox="1">
            <a:spLocks noChangeArrowheads="1"/>
          </p:cNvSpPr>
          <p:nvPr/>
        </p:nvSpPr>
        <p:spPr bwMode="auto">
          <a:xfrm>
            <a:off x="7234238" y="2368550"/>
            <a:ext cx="239039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sz="2000">
                <a:effectLst>
                  <a:outerShdw blurRad="38100" dist="38100" dir="2700000" algn="tl">
                    <a:srgbClr val="000000"/>
                  </a:outerShdw>
                </a:effectLst>
                <a:latin typeface="Garamond" panose="02020404030301010803" pitchFamily="18" charset="0"/>
              </a:rPr>
              <a:t>100 الى 1000 </a:t>
            </a:r>
            <a:r>
              <a:rPr lang="ar-EG" altLang="en-US" sz="2000">
                <a:solidFill>
                  <a:srgbClr val="FF3300"/>
                </a:solidFill>
                <a:effectLst>
                  <a:outerShdw blurRad="38100" dist="38100" dir="2700000" algn="tl">
                    <a:srgbClr val="000000"/>
                  </a:outerShdw>
                </a:effectLst>
                <a:latin typeface="Garamond" panose="02020404030301010803" pitchFamily="18" charset="0"/>
              </a:rPr>
              <a:t>نسمة</a:t>
            </a:r>
            <a:r>
              <a:rPr lang="ar-EG" altLang="en-US" sz="2000">
                <a:effectLst>
                  <a:outerShdw blurRad="38100" dist="38100" dir="2700000" algn="tl">
                    <a:srgbClr val="000000"/>
                  </a:outerShdw>
                </a:effectLst>
                <a:latin typeface="Garamond" panose="02020404030301010803" pitchFamily="18" charset="0"/>
              </a:rPr>
              <a:t> كم</a:t>
            </a:r>
            <a:r>
              <a:rPr lang="en-US" altLang="en-US" sz="2000">
                <a:effectLst>
                  <a:outerShdw blurRad="38100" dist="38100" dir="2700000" algn="tl">
                    <a:srgbClr val="000000"/>
                  </a:outerShdw>
                </a:effectLst>
              </a:rPr>
              <a:t>²</a:t>
            </a:r>
          </a:p>
        </p:txBody>
      </p:sp>
      <p:sp>
        <p:nvSpPr>
          <p:cNvPr id="483349" name="Rectangle 21"/>
          <p:cNvSpPr>
            <a:spLocks noChangeArrowheads="1"/>
          </p:cNvSpPr>
          <p:nvPr/>
        </p:nvSpPr>
        <p:spPr bwMode="auto">
          <a:xfrm>
            <a:off x="9912351" y="3213101"/>
            <a:ext cx="504825" cy="358775"/>
          </a:xfrm>
          <a:prstGeom prst="rect">
            <a:avLst/>
          </a:prstGeom>
          <a:solidFill>
            <a:srgbClr val="FF7C8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3350" name="Text Box 22"/>
          <p:cNvSpPr txBox="1">
            <a:spLocks noChangeArrowheads="1"/>
          </p:cNvSpPr>
          <p:nvPr/>
        </p:nvSpPr>
        <p:spPr bwMode="auto">
          <a:xfrm>
            <a:off x="7227889" y="3213100"/>
            <a:ext cx="239841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effectLst>
                  <a:outerShdw blurRad="38100" dist="38100" dir="2700000" algn="tl">
                    <a:srgbClr val="000000"/>
                  </a:outerShdw>
                </a:effectLst>
                <a:latin typeface="Garamond" panose="02020404030301010803" pitchFamily="18" charset="0"/>
              </a:rPr>
              <a:t>1000 الــى 5000 نسمة كم</a:t>
            </a:r>
            <a:r>
              <a:rPr lang="en-US" altLang="en-US">
                <a:effectLst>
                  <a:outerShdw blurRad="38100" dist="38100" dir="2700000" algn="tl">
                    <a:srgbClr val="000000"/>
                  </a:outerShdw>
                </a:effectLst>
              </a:rPr>
              <a:t>²</a:t>
            </a:r>
          </a:p>
        </p:txBody>
      </p:sp>
      <p:sp>
        <p:nvSpPr>
          <p:cNvPr id="483351" name="Rectangle 23"/>
          <p:cNvSpPr>
            <a:spLocks noChangeArrowheads="1"/>
          </p:cNvSpPr>
          <p:nvPr/>
        </p:nvSpPr>
        <p:spPr bwMode="auto">
          <a:xfrm>
            <a:off x="9912351" y="4149726"/>
            <a:ext cx="504825" cy="358775"/>
          </a:xfrm>
          <a:prstGeom prst="rect">
            <a:avLst/>
          </a:prstGeom>
          <a:solidFill>
            <a:srgbClr val="CC33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3352" name="Text Box 24"/>
          <p:cNvSpPr txBox="1">
            <a:spLocks noChangeArrowheads="1"/>
          </p:cNvSpPr>
          <p:nvPr/>
        </p:nvSpPr>
        <p:spPr bwMode="auto">
          <a:xfrm>
            <a:off x="7319963" y="4149725"/>
            <a:ext cx="240322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sz="2000">
                <a:effectLst>
                  <a:outerShdw blurRad="38100" dist="38100" dir="2700000" algn="tl">
                    <a:srgbClr val="000000"/>
                  </a:outerShdw>
                </a:effectLst>
                <a:latin typeface="Garamond" panose="02020404030301010803" pitchFamily="18" charset="0"/>
              </a:rPr>
              <a:t>أعلى من 5000 نسمة كم</a:t>
            </a:r>
            <a:r>
              <a:rPr lang="en-US" altLang="en-US" sz="2000">
                <a:effectLst>
                  <a:outerShdw blurRad="38100" dist="38100" dir="2700000" algn="tl">
                    <a:srgbClr val="000000"/>
                  </a:outerShdw>
                </a:effectLst>
              </a:rPr>
              <a:t>²</a:t>
            </a:r>
            <a:r>
              <a:rPr lang="ar-EG" altLang="en-US" sz="2000">
                <a:effectLst>
                  <a:outerShdw blurRad="38100" dist="38100" dir="2700000" algn="tl">
                    <a:srgbClr val="000000"/>
                  </a:outerShdw>
                </a:effectLst>
                <a:latin typeface="Garamond" panose="02020404030301010803" pitchFamily="18" charset="0"/>
              </a:rPr>
              <a:t> </a:t>
            </a:r>
            <a:endParaRPr lang="en-US" altLang="en-US" sz="2000">
              <a:effectLst>
                <a:outerShdw blurRad="38100" dist="38100" dir="2700000" algn="tl">
                  <a:srgbClr val="000000"/>
                </a:outerShdw>
              </a:effectLst>
              <a:latin typeface="Garamond" panose="02020404030301010803" pitchFamily="18" charset="0"/>
            </a:endParaRPr>
          </a:p>
        </p:txBody>
      </p:sp>
      <p:sp>
        <p:nvSpPr>
          <p:cNvPr id="483353" name="Line 25"/>
          <p:cNvSpPr>
            <a:spLocks noChangeShapeType="1"/>
          </p:cNvSpPr>
          <p:nvPr/>
        </p:nvSpPr>
        <p:spPr bwMode="auto">
          <a:xfrm flipH="1">
            <a:off x="6096000" y="620714"/>
            <a:ext cx="1295400" cy="504825"/>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3354" name="Line 26"/>
          <p:cNvSpPr>
            <a:spLocks noChangeShapeType="1"/>
          </p:cNvSpPr>
          <p:nvPr/>
        </p:nvSpPr>
        <p:spPr bwMode="auto">
          <a:xfrm flipH="1">
            <a:off x="5232400" y="1484313"/>
            <a:ext cx="2159000" cy="0"/>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3355" name="Line 27"/>
          <p:cNvSpPr>
            <a:spLocks noChangeShapeType="1"/>
          </p:cNvSpPr>
          <p:nvPr/>
        </p:nvSpPr>
        <p:spPr bwMode="auto">
          <a:xfrm flipH="1" flipV="1">
            <a:off x="4295776" y="2133600"/>
            <a:ext cx="3095625" cy="2159000"/>
          </a:xfrm>
          <a:prstGeom prst="line">
            <a:avLst/>
          </a:prstGeom>
          <a:noFill/>
          <a:ln w="5715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4742648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5380" name="Picture 4" descr="Earth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5772150" cy="6858000"/>
          </a:xfrm>
          <a:prstGeom prst="rect">
            <a:avLst/>
          </a:prstGeom>
          <a:noFill/>
          <a:extLst>
            <a:ext uri="{909E8E84-426E-40DD-AFC4-6F175D3DCCD1}">
              <a14:hiddenFill xmlns:a14="http://schemas.microsoft.com/office/drawing/2010/main">
                <a:solidFill>
                  <a:srgbClr val="FFFFFF"/>
                </a:solidFill>
              </a14:hiddenFill>
            </a:ext>
          </a:extLst>
        </p:spPr>
      </p:pic>
      <p:sp>
        <p:nvSpPr>
          <p:cNvPr id="485381" name="Text Box 5"/>
          <p:cNvSpPr txBox="1">
            <a:spLocks noChangeArrowheads="1"/>
          </p:cNvSpPr>
          <p:nvPr/>
        </p:nvSpPr>
        <p:spPr bwMode="auto">
          <a:xfrm>
            <a:off x="7608888" y="192088"/>
            <a:ext cx="27559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effectLst>
                  <a:outerShdw blurRad="38100" dist="38100" dir="2700000" algn="tl">
                    <a:srgbClr val="000000"/>
                  </a:outerShdw>
                </a:effectLst>
                <a:latin typeface="Garamond" panose="02020404030301010803" pitchFamily="18" charset="0"/>
              </a:rPr>
              <a:t>   صـــورة مأخــــــوذة بالقمــر الصناعــــى لمصــــر ليــــــــــلا. توضـــح مـــــــــدى تركز السكـــــان فى الـــوادى والدلـــــتا </a:t>
            </a:r>
            <a:endParaRPr lang="en-US" altLang="en-US">
              <a:effectLst>
                <a:outerShdw blurRad="38100" dist="38100" dir="2700000" algn="tl">
                  <a:srgbClr val="000000"/>
                </a:outerShdw>
              </a:effectLst>
              <a:latin typeface="Garamond" panose="02020404030301010803" pitchFamily="18" charset="0"/>
            </a:endParaRPr>
          </a:p>
        </p:txBody>
      </p:sp>
      <p:sp>
        <p:nvSpPr>
          <p:cNvPr id="485382" name="Line 6"/>
          <p:cNvSpPr>
            <a:spLocks noChangeShapeType="1"/>
          </p:cNvSpPr>
          <p:nvPr/>
        </p:nvSpPr>
        <p:spPr bwMode="auto">
          <a:xfrm flipH="1" flipV="1">
            <a:off x="4151314" y="3213100"/>
            <a:ext cx="4105275" cy="2160588"/>
          </a:xfrm>
          <a:prstGeom prst="line">
            <a:avLst/>
          </a:prstGeom>
          <a:noFill/>
          <a:ln w="5715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5383" name="Text Box 7"/>
          <p:cNvSpPr txBox="1">
            <a:spLocks noChangeArrowheads="1"/>
          </p:cNvSpPr>
          <p:nvPr/>
        </p:nvSpPr>
        <p:spPr bwMode="auto">
          <a:xfrm>
            <a:off x="8397875" y="5157788"/>
            <a:ext cx="155363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effectLst>
                  <a:outerShdw blurRad="38100" dist="38100" dir="2700000" algn="tl">
                    <a:srgbClr val="000000"/>
                  </a:outerShdw>
                </a:effectLst>
                <a:latin typeface="Garamond" panose="02020404030301010803" pitchFamily="18" charset="0"/>
              </a:rPr>
              <a:t>لاحظ الاضاءة  هنا</a:t>
            </a:r>
            <a:endParaRPr lang="en-US" altLang="en-US">
              <a:effectLst>
                <a:outerShdw blurRad="38100" dist="38100" dir="2700000" algn="tl">
                  <a:srgbClr val="000000"/>
                </a:outerShdw>
              </a:effectLst>
              <a:latin typeface="Garamond" panose="02020404030301010803" pitchFamily="18" charset="0"/>
            </a:endParaRPr>
          </a:p>
        </p:txBody>
      </p:sp>
      <p:sp>
        <p:nvSpPr>
          <p:cNvPr id="485384" name="Text Box 8"/>
          <p:cNvSpPr txBox="1">
            <a:spLocks noChangeArrowheads="1"/>
          </p:cNvSpPr>
          <p:nvPr/>
        </p:nvSpPr>
        <p:spPr bwMode="auto">
          <a:xfrm>
            <a:off x="1893889" y="5157788"/>
            <a:ext cx="8851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effectLst>
                  <a:outerShdw blurRad="38100" dist="38100" dir="2700000" algn="tl">
                    <a:srgbClr val="000000"/>
                  </a:outerShdw>
                </a:effectLst>
                <a:latin typeface="Garamond" panose="02020404030301010803" pitchFamily="18" charset="0"/>
              </a:rPr>
              <a:t>صحراء  </a:t>
            </a:r>
            <a:endParaRPr lang="en-US" altLang="en-US">
              <a:effectLst>
                <a:outerShdw blurRad="38100" dist="38100" dir="2700000" algn="tl">
                  <a:srgbClr val="000000"/>
                </a:outerShdw>
              </a:effectLst>
              <a:latin typeface="Garamond" panose="02020404030301010803" pitchFamily="18" charset="0"/>
            </a:endParaRPr>
          </a:p>
        </p:txBody>
      </p:sp>
    </p:spTree>
    <p:extLst>
      <p:ext uri="{BB962C8B-B14F-4D97-AF65-F5344CB8AC3E}">
        <p14:creationId xmlns:p14="http://schemas.microsoft.com/office/powerpoint/2010/main" val="23823810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rrowheads="1"/>
          </p:cNvSpPr>
          <p:nvPr>
            <p:ph type="title"/>
          </p:nvPr>
        </p:nvSpPr>
        <p:spPr>
          <a:ln w="57150">
            <a:solidFill>
              <a:srgbClr val="FF3300"/>
            </a:solidFill>
            <a:miter lim="800000"/>
            <a:headEnd/>
            <a:tailEnd/>
          </a:ln>
          <a:scene3d>
            <a:camera prst="legacyObliqueTopRight"/>
            <a:lightRig rig="legacyFlat3" dir="b"/>
          </a:scene3d>
          <a:sp3d extrusionH="430200" prstMaterial="legacyMatte">
            <a:bevelT w="13500" h="13500" prst="angle"/>
            <a:bevelB w="13500" h="13500" prst="angle"/>
            <a:extrusionClr>
              <a:srgbClr val="FF3300"/>
            </a:extrusionClr>
            <a:contourClr>
              <a:srgbClr val="FF3300"/>
            </a:contourClr>
          </a:sp3d>
        </p:spPr>
        <p:txBody>
          <a:bodyPr>
            <a:flatTx/>
          </a:bodyPr>
          <a:lstStyle/>
          <a:p>
            <a:pPr algn="ctr"/>
            <a:r>
              <a:rPr lang="ar-EG" altLang="en-US">
                <a:solidFill>
                  <a:srgbClr val="FFFF00"/>
                </a:solidFill>
              </a:rPr>
              <a:t>الكثافة الفيزيولوجية</a:t>
            </a:r>
            <a:endParaRPr lang="en-US" altLang="en-US">
              <a:solidFill>
                <a:srgbClr val="FFFF00"/>
              </a:solidFill>
            </a:endParaRPr>
          </a:p>
        </p:txBody>
      </p:sp>
      <p:sp>
        <p:nvSpPr>
          <p:cNvPr id="64515" name="Rectangle 3"/>
          <p:cNvSpPr>
            <a:spLocks noGrp="1" noChangeArrowheads="1"/>
          </p:cNvSpPr>
          <p:nvPr>
            <p:ph type="body" idx="1"/>
          </p:nvPr>
        </p:nvSpPr>
        <p:spPr/>
        <p:txBody>
          <a:bodyPr/>
          <a:lstStyle/>
          <a:p>
            <a:pPr algn="ctr"/>
            <a:r>
              <a:rPr lang="ar-EG" altLang="en-US"/>
              <a:t>أدت العيوب المرتبطة بالكثافة الخام للسكان الى محاولة تنقية كل من البســط والمقام فى هذه النسبة ، ومن ثم محاولة قصر المقــــام على الأراضى المـــــأهولة بالسكان فقط دون اعتبار للأراضى غير المــأهولة (غير المسكونة ) من السكان وهكذا يمكن حساب كثافة السكان فى الأراضى الـزراعية فقط والتى تعرف بالكثافة الفيزيولوجية وهى كالتالى :</a:t>
            </a:r>
          </a:p>
          <a:p>
            <a:pPr algn="ctr">
              <a:buFont typeface="Wingdings" panose="05000000000000000000" pitchFamily="2" charset="2"/>
              <a:buNone/>
            </a:pPr>
            <a:r>
              <a:rPr lang="ar-EG" altLang="en-US"/>
              <a:t>  </a:t>
            </a:r>
          </a:p>
          <a:p>
            <a:pPr algn="ctr">
              <a:buFont typeface="Wingdings" panose="05000000000000000000" pitchFamily="2" charset="2"/>
              <a:buNone/>
            </a:pPr>
            <a:r>
              <a:rPr lang="ar-EG" altLang="en-US"/>
              <a:t> </a:t>
            </a:r>
            <a:r>
              <a:rPr lang="ar-EG" altLang="en-US">
                <a:solidFill>
                  <a:srgbClr val="FFFF00"/>
                </a:solidFill>
              </a:rPr>
              <a:t>الكثافة الفيزيولوجية</a:t>
            </a:r>
            <a:r>
              <a:rPr lang="ar-EG" altLang="en-US"/>
              <a:t> = </a:t>
            </a:r>
            <a:endParaRPr lang="en-US" altLang="en-US"/>
          </a:p>
        </p:txBody>
      </p:sp>
      <p:sp>
        <p:nvSpPr>
          <p:cNvPr id="64516" name="Line 4"/>
          <p:cNvSpPr>
            <a:spLocks noChangeShapeType="1"/>
          </p:cNvSpPr>
          <p:nvPr/>
        </p:nvSpPr>
        <p:spPr bwMode="auto">
          <a:xfrm flipH="1">
            <a:off x="3216275" y="5516563"/>
            <a:ext cx="38163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en-US"/>
          </a:p>
        </p:txBody>
      </p:sp>
      <p:sp>
        <p:nvSpPr>
          <p:cNvPr id="64517" name="Text Box 5"/>
          <p:cNvSpPr txBox="1">
            <a:spLocks noChangeArrowheads="1"/>
          </p:cNvSpPr>
          <p:nvPr/>
        </p:nvSpPr>
        <p:spPr bwMode="auto">
          <a:xfrm>
            <a:off x="3719514" y="5157788"/>
            <a:ext cx="24399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spcBef>
                <a:spcPct val="0"/>
              </a:spcBef>
              <a:buClrTx/>
              <a:buSzTx/>
              <a:buFontTx/>
              <a:buNone/>
            </a:pPr>
            <a:r>
              <a:rPr lang="ar-EG" altLang="en-US">
                <a:solidFill>
                  <a:srgbClr val="FFFF00"/>
                </a:solidFill>
              </a:rPr>
              <a:t>جملة عدد السكان فى منطقة ما</a:t>
            </a:r>
            <a:endParaRPr lang="en-US" altLang="en-US">
              <a:solidFill>
                <a:srgbClr val="FFFF00"/>
              </a:solidFill>
            </a:endParaRPr>
          </a:p>
        </p:txBody>
      </p:sp>
      <p:sp>
        <p:nvSpPr>
          <p:cNvPr id="64519" name="Text Box 7"/>
          <p:cNvSpPr txBox="1">
            <a:spLocks noChangeArrowheads="1"/>
          </p:cNvSpPr>
          <p:nvPr/>
        </p:nvSpPr>
        <p:spPr bwMode="auto">
          <a:xfrm>
            <a:off x="3436938" y="5546726"/>
            <a:ext cx="32559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spcBef>
                <a:spcPct val="0"/>
              </a:spcBef>
              <a:buClrTx/>
              <a:buSzTx/>
              <a:buFontTx/>
              <a:buNone/>
            </a:pPr>
            <a:r>
              <a:rPr lang="ar-EG" altLang="en-US">
                <a:solidFill>
                  <a:srgbClr val="FFFF00"/>
                </a:solidFill>
              </a:rPr>
              <a:t>مساحة الأراضى الزراعية فى هذه المنطقة</a:t>
            </a:r>
            <a:endParaRPr lang="en-US" altLang="en-US">
              <a:solidFill>
                <a:srgbClr val="FFFF00"/>
              </a:solidFill>
            </a:endParaRPr>
          </a:p>
        </p:txBody>
      </p:sp>
      <p:sp>
        <p:nvSpPr>
          <p:cNvPr id="64520" name="Text Box 8"/>
          <p:cNvSpPr txBox="1">
            <a:spLocks noChangeArrowheads="1"/>
          </p:cNvSpPr>
          <p:nvPr/>
        </p:nvSpPr>
        <p:spPr bwMode="auto">
          <a:xfrm>
            <a:off x="6407150" y="6049963"/>
            <a:ext cx="39576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spcBef>
                <a:spcPct val="0"/>
              </a:spcBef>
              <a:buClrTx/>
              <a:buSzTx/>
              <a:buFontTx/>
              <a:buNone/>
            </a:pPr>
            <a:r>
              <a:rPr lang="ar-EG" altLang="en-US"/>
              <a:t>مثال : الكثافة الفيزيولوجية فى مصر عام 1986م =</a:t>
            </a:r>
            <a:endParaRPr lang="en-US" altLang="en-US"/>
          </a:p>
        </p:txBody>
      </p:sp>
      <p:sp>
        <p:nvSpPr>
          <p:cNvPr id="64521" name="Line 9"/>
          <p:cNvSpPr>
            <a:spLocks noChangeShapeType="1"/>
          </p:cNvSpPr>
          <p:nvPr/>
        </p:nvSpPr>
        <p:spPr bwMode="auto">
          <a:xfrm flipH="1">
            <a:off x="5016501" y="6237288"/>
            <a:ext cx="14398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en-US"/>
          </a:p>
        </p:txBody>
      </p:sp>
      <p:sp>
        <p:nvSpPr>
          <p:cNvPr id="64522" name="Text Box 10"/>
          <p:cNvSpPr txBox="1">
            <a:spLocks noChangeArrowheads="1"/>
          </p:cNvSpPr>
          <p:nvPr/>
        </p:nvSpPr>
        <p:spPr bwMode="auto">
          <a:xfrm>
            <a:off x="5016500" y="5876926"/>
            <a:ext cx="1327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spcBef>
                <a:spcPct val="0"/>
              </a:spcBef>
              <a:buClrTx/>
              <a:buSzTx/>
              <a:buFontTx/>
              <a:buNone/>
            </a:pPr>
            <a:r>
              <a:rPr lang="ar-EG" altLang="en-US"/>
              <a:t>50.455.000</a:t>
            </a:r>
            <a:endParaRPr lang="en-US" altLang="en-US"/>
          </a:p>
        </p:txBody>
      </p:sp>
      <p:sp>
        <p:nvSpPr>
          <p:cNvPr id="64523" name="Text Box 11"/>
          <p:cNvSpPr txBox="1">
            <a:spLocks noChangeArrowheads="1"/>
          </p:cNvSpPr>
          <p:nvPr/>
        </p:nvSpPr>
        <p:spPr bwMode="auto">
          <a:xfrm>
            <a:off x="5232400" y="6237288"/>
            <a:ext cx="882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spcBef>
                <a:spcPct val="0"/>
              </a:spcBef>
              <a:buClrTx/>
              <a:buSzTx/>
              <a:buFontTx/>
              <a:buNone/>
            </a:pPr>
            <a:r>
              <a:rPr lang="ar-EG" altLang="en-US"/>
              <a:t>35.580</a:t>
            </a:r>
            <a:endParaRPr lang="en-US" altLang="en-US"/>
          </a:p>
        </p:txBody>
      </p:sp>
      <p:sp>
        <p:nvSpPr>
          <p:cNvPr id="64524" name="Text Box 12"/>
          <p:cNvSpPr txBox="1">
            <a:spLocks noChangeArrowheads="1"/>
          </p:cNvSpPr>
          <p:nvPr/>
        </p:nvSpPr>
        <p:spPr bwMode="auto">
          <a:xfrm>
            <a:off x="4727575" y="6021388"/>
            <a:ext cx="317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spcBef>
                <a:spcPct val="0"/>
              </a:spcBef>
              <a:buClrTx/>
              <a:buSzTx/>
              <a:buFontTx/>
              <a:buNone/>
            </a:pPr>
            <a:r>
              <a:rPr lang="ar-EG" altLang="en-US"/>
              <a:t>=</a:t>
            </a:r>
            <a:endParaRPr lang="en-US" altLang="en-US"/>
          </a:p>
        </p:txBody>
      </p:sp>
      <p:sp>
        <p:nvSpPr>
          <p:cNvPr id="64525" name="Text Box 13"/>
          <p:cNvSpPr txBox="1">
            <a:spLocks noChangeArrowheads="1"/>
          </p:cNvSpPr>
          <p:nvPr/>
        </p:nvSpPr>
        <p:spPr bwMode="auto">
          <a:xfrm>
            <a:off x="2012951" y="6049964"/>
            <a:ext cx="2735263" cy="376237"/>
          </a:xfrm>
          <a:prstGeom prst="rect">
            <a:avLst/>
          </a:prstGeom>
          <a:noFill/>
          <a:ln w="952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07763" dir="13500000" algn="ctr" rotWithShape="0">
                    <a:schemeClr val="bg2">
                      <a:alpha val="50000"/>
                    </a:schemeClr>
                  </a:outerShdw>
                </a:effectLst>
              </a14:hiddenEffects>
            </a:ext>
          </a:extLst>
        </p:spPr>
        <p:txBody>
          <a:bodyPr wrap="none">
            <a:spAutoFit/>
          </a:bodyPr>
          <a:lstStyle/>
          <a:p>
            <a:pPr algn="ctr">
              <a:lnSpc>
                <a:spcPct val="100000"/>
              </a:lnSpc>
              <a:spcBef>
                <a:spcPct val="0"/>
              </a:spcBef>
              <a:buClrTx/>
              <a:buSzTx/>
              <a:buFontTx/>
              <a:buNone/>
            </a:pPr>
            <a:r>
              <a:rPr lang="ar-EG" altLang="en-US">
                <a:solidFill>
                  <a:srgbClr val="FF3300"/>
                </a:solidFill>
              </a:rPr>
              <a:t>1418 نسمة فى الكيلو متر المربع</a:t>
            </a:r>
            <a:endParaRPr lang="en-US" altLang="en-US">
              <a:solidFill>
                <a:srgbClr val="FF3300"/>
              </a:solidFill>
            </a:endParaRPr>
          </a:p>
        </p:txBody>
      </p:sp>
      <p:sp>
        <p:nvSpPr>
          <p:cNvPr id="64526" name="Text Box 14"/>
          <p:cNvSpPr txBox="1">
            <a:spLocks noChangeArrowheads="1"/>
          </p:cNvSpPr>
          <p:nvPr/>
        </p:nvSpPr>
        <p:spPr bwMode="auto">
          <a:xfrm>
            <a:off x="2843213" y="5246688"/>
            <a:ext cx="3193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en-US" altLang="en-US">
                <a:effectLst>
                  <a:outerShdw blurRad="38100" dist="38100" dir="2700000" algn="tl">
                    <a:srgbClr val="000000"/>
                  </a:outerShdw>
                </a:effectLst>
                <a:latin typeface="Garamond" panose="02020404030301010803" pitchFamily="18" charset="0"/>
              </a:rPr>
              <a:t>×</a:t>
            </a:r>
          </a:p>
        </p:txBody>
      </p:sp>
      <p:sp>
        <p:nvSpPr>
          <p:cNvPr id="64527" name="Text Box 15"/>
          <p:cNvSpPr txBox="1">
            <a:spLocks noChangeArrowheads="1"/>
          </p:cNvSpPr>
          <p:nvPr/>
        </p:nvSpPr>
        <p:spPr bwMode="auto">
          <a:xfrm>
            <a:off x="2135189" y="5229225"/>
            <a:ext cx="5693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ar-EG" altLang="en-US">
                <a:solidFill>
                  <a:srgbClr val="FFFF66"/>
                </a:solidFill>
                <a:effectLst>
                  <a:outerShdw blurRad="38100" dist="38100" dir="2700000" algn="tl">
                    <a:srgbClr val="000000"/>
                  </a:outerShdw>
                </a:effectLst>
                <a:latin typeface="Garamond" panose="02020404030301010803" pitchFamily="18" charset="0"/>
              </a:rPr>
              <a:t>100</a:t>
            </a:r>
            <a:endParaRPr lang="en-US" altLang="en-US">
              <a:solidFill>
                <a:srgbClr val="FFFF66"/>
              </a:solidFill>
              <a:effectLst>
                <a:outerShdw blurRad="38100" dist="38100" dir="2700000" algn="tl">
                  <a:srgbClr val="000000"/>
                </a:outerShdw>
              </a:effectLst>
              <a:latin typeface="Garamond" panose="02020404030301010803" pitchFamily="18" charset="0"/>
            </a:endParaRPr>
          </a:p>
        </p:txBody>
      </p:sp>
    </p:spTree>
    <p:extLst>
      <p:ext uri="{BB962C8B-B14F-4D97-AF65-F5344CB8AC3E}">
        <p14:creationId xmlns:p14="http://schemas.microsoft.com/office/powerpoint/2010/main" val="12766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rrowheads="1"/>
          </p:cNvSpPr>
          <p:nvPr>
            <p:ph type="title"/>
          </p:nvPr>
        </p:nvSpPr>
        <p:spPr>
          <a:ln w="57150">
            <a:solidFill>
              <a:srgbClr val="FF3300"/>
            </a:solidFill>
            <a:miter lim="800000"/>
            <a:headEnd/>
            <a:tailEnd/>
          </a:ln>
          <a:scene3d>
            <a:camera prst="legacyObliqueTopRight"/>
            <a:lightRig rig="legacyFlat3" dir="b"/>
          </a:scene3d>
          <a:sp3d extrusionH="430200" prstMaterial="legacyMatte">
            <a:bevelT w="13500" h="13500" prst="angle"/>
            <a:bevelB w="13500" h="13500" prst="angle"/>
            <a:extrusionClr>
              <a:srgbClr val="FF3300"/>
            </a:extrusionClr>
            <a:contourClr>
              <a:srgbClr val="FF3300"/>
            </a:contourClr>
          </a:sp3d>
        </p:spPr>
        <p:txBody>
          <a:bodyPr>
            <a:flatTx/>
          </a:bodyPr>
          <a:lstStyle/>
          <a:p>
            <a:r>
              <a:rPr lang="ar-EG" altLang="en-US">
                <a:solidFill>
                  <a:srgbClr val="FFFF00"/>
                </a:solidFill>
              </a:rPr>
              <a:t>الكثافة الفيزيولوجية</a:t>
            </a:r>
            <a:endParaRPr lang="en-US" altLang="en-US">
              <a:solidFill>
                <a:srgbClr val="FFFF00"/>
              </a:solidFill>
            </a:endParaRPr>
          </a:p>
        </p:txBody>
      </p:sp>
      <p:sp>
        <p:nvSpPr>
          <p:cNvPr id="65539" name="Rectangle 3"/>
          <p:cNvSpPr>
            <a:spLocks noGrp="1" noChangeArrowheads="1"/>
          </p:cNvSpPr>
          <p:nvPr>
            <p:ph type="body" idx="1"/>
          </p:nvPr>
        </p:nvSpPr>
        <p:spPr/>
        <p:txBody>
          <a:bodyPr>
            <a:normAutofit fontScale="92500" lnSpcReduction="10000"/>
          </a:bodyPr>
          <a:lstStyle/>
          <a:p>
            <a:pPr>
              <a:lnSpc>
                <a:spcPct val="80000"/>
              </a:lnSpc>
            </a:pPr>
            <a:r>
              <a:rPr lang="ar-EG" altLang="en-US" sz="2400" b="1"/>
              <a:t>ويطلق عليها </a:t>
            </a:r>
            <a:r>
              <a:rPr lang="ar-EG" altLang="en-US" sz="2400" b="1">
                <a:solidFill>
                  <a:srgbClr val="FFFF00"/>
                </a:solidFill>
              </a:rPr>
              <a:t>الكثـــــــافة الحقيقية</a:t>
            </a:r>
            <a:r>
              <a:rPr lang="ar-EG" altLang="en-US" sz="2400" b="1"/>
              <a:t> أو الواقعية وهى عبارة عن حساب جملة عدد السكان على المساحة المعمورة فعلا </a:t>
            </a:r>
          </a:p>
          <a:p>
            <a:pPr>
              <a:lnSpc>
                <a:spcPct val="80000"/>
              </a:lnSpc>
            </a:pPr>
            <a:endParaRPr lang="ar-EG" altLang="en-US" sz="2400" b="1"/>
          </a:p>
          <a:p>
            <a:pPr>
              <a:lnSpc>
                <a:spcPct val="80000"/>
              </a:lnSpc>
            </a:pPr>
            <a:endParaRPr lang="ar-EG" altLang="en-US" sz="2400" b="1"/>
          </a:p>
          <a:p>
            <a:pPr>
              <a:lnSpc>
                <a:spcPct val="80000"/>
              </a:lnSpc>
            </a:pPr>
            <a:endParaRPr lang="ar-EG" altLang="en-US" sz="2400" b="1"/>
          </a:p>
          <a:p>
            <a:pPr>
              <a:lnSpc>
                <a:spcPct val="80000"/>
              </a:lnSpc>
            </a:pPr>
            <a:endParaRPr lang="ar-EG" altLang="en-US" sz="2400" b="1"/>
          </a:p>
          <a:p>
            <a:pPr>
              <a:lnSpc>
                <a:spcPct val="80000"/>
              </a:lnSpc>
            </a:pPr>
            <a:endParaRPr lang="ar-EG" altLang="en-US" sz="2400" b="1"/>
          </a:p>
          <a:p>
            <a:r>
              <a:rPr lang="ar-EG" altLang="en-US" sz="2400" b="1"/>
              <a:t>ومن هنـا يستبعد تماما الأراضى الصحراوية والبور التى لم تستغل فى الزراعة، وتعــــد</a:t>
            </a:r>
            <a:r>
              <a:rPr lang="ar-EG" altLang="en-US" sz="2400" b="1">
                <a:solidFill>
                  <a:srgbClr val="FF3300"/>
                </a:solidFill>
              </a:rPr>
              <a:t> </a:t>
            </a:r>
            <a:r>
              <a:rPr lang="ar-EG" altLang="en-US" sz="2400" b="1">
                <a:solidFill>
                  <a:srgbClr val="FF3300"/>
                </a:solidFill>
                <a:cs typeface="Andalus" panose="02020603050405020304" pitchFamily="18" charset="-78"/>
              </a:rPr>
              <a:t>مصر</a:t>
            </a:r>
            <a:r>
              <a:rPr lang="ar-EG" altLang="en-US" sz="2400" b="1"/>
              <a:t> من الأمثـلة التقليدية على ذلك فى الدراسات السكانية ؛ حيث يسكن 99% من سكـــــــــان مصر على مساحـة 35580 كيلو متر مربع (3.5% من مساحـــة مـــــصر ) التى تبلغ 1.001.449 كم مربع . ولذلك فإن الكثافة الخام لسكـــــان مصر تصل الى 50 نسمة فى كم مربع بينما تقفز الكثافة الحقيقية الى 1418 نسمة فى كم مربع  </a:t>
            </a:r>
          </a:p>
          <a:p>
            <a:pPr>
              <a:lnSpc>
                <a:spcPct val="80000"/>
              </a:lnSpc>
            </a:pPr>
            <a:r>
              <a:rPr lang="ar-EG" altLang="en-US" b="1">
                <a:solidFill>
                  <a:srgbClr val="FFFF00"/>
                </a:solidFill>
              </a:rPr>
              <a:t>لاحظ الجدول القادم لتتعرف تطور كثافة السكان فى مصر</a:t>
            </a:r>
            <a:r>
              <a:rPr lang="ar-EG" altLang="en-US" sz="2400" b="1"/>
              <a:t> </a:t>
            </a:r>
            <a:endParaRPr lang="en-US" altLang="en-US" sz="2400" b="1"/>
          </a:p>
        </p:txBody>
      </p:sp>
      <p:sp>
        <p:nvSpPr>
          <p:cNvPr id="65541" name="Text Box 5"/>
          <p:cNvSpPr txBox="1">
            <a:spLocks noChangeArrowheads="1"/>
          </p:cNvSpPr>
          <p:nvPr/>
        </p:nvSpPr>
        <p:spPr bwMode="auto">
          <a:xfrm>
            <a:off x="5159376" y="2924176"/>
            <a:ext cx="14573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a:solidFill>
                  <a:srgbClr val="FF3300"/>
                </a:solidFill>
              </a:rPr>
              <a:t>جملة عدد السكان</a:t>
            </a:r>
            <a:endParaRPr lang="en-US" altLang="en-US">
              <a:solidFill>
                <a:srgbClr val="FF3300"/>
              </a:solidFill>
            </a:endParaRPr>
          </a:p>
        </p:txBody>
      </p:sp>
      <p:sp>
        <p:nvSpPr>
          <p:cNvPr id="65542" name="Text Box 6"/>
          <p:cNvSpPr txBox="1">
            <a:spLocks noChangeArrowheads="1"/>
          </p:cNvSpPr>
          <p:nvPr/>
        </p:nvSpPr>
        <p:spPr bwMode="auto">
          <a:xfrm>
            <a:off x="5016500" y="3213101"/>
            <a:ext cx="18494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a:solidFill>
                  <a:srgbClr val="FF3300"/>
                </a:solidFill>
              </a:rPr>
              <a:t>المساحة المعمورة فعلا</a:t>
            </a:r>
            <a:endParaRPr lang="en-US" altLang="en-US">
              <a:solidFill>
                <a:srgbClr val="FF3300"/>
              </a:solidFill>
            </a:endParaRPr>
          </a:p>
        </p:txBody>
      </p:sp>
      <p:sp>
        <p:nvSpPr>
          <p:cNvPr id="65543" name="Line 7"/>
          <p:cNvSpPr>
            <a:spLocks noChangeShapeType="1"/>
          </p:cNvSpPr>
          <p:nvPr/>
        </p:nvSpPr>
        <p:spPr bwMode="auto">
          <a:xfrm flipH="1">
            <a:off x="5016501" y="3213100"/>
            <a:ext cx="187166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5544" name="Rectangle 8"/>
          <p:cNvSpPr>
            <a:spLocks noChangeArrowheads="1"/>
          </p:cNvSpPr>
          <p:nvPr/>
        </p:nvSpPr>
        <p:spPr bwMode="auto">
          <a:xfrm>
            <a:off x="4727575" y="2852738"/>
            <a:ext cx="2305050" cy="863600"/>
          </a:xfrm>
          <a:prstGeom prst="rect">
            <a:avLst/>
          </a:prstGeom>
          <a:noFill/>
          <a:ln w="9525">
            <a:solidFill>
              <a:srgbClr val="FFFF00"/>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FFFF00"/>
            </a:extrusionClr>
            <a:contourClr>
              <a:srgbClr val="FFFF00"/>
            </a:contourClr>
          </a:sp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n-US"/>
          </a:p>
        </p:txBody>
      </p:sp>
    </p:spTree>
    <p:extLst>
      <p:ext uri="{BB962C8B-B14F-4D97-AF65-F5344CB8AC3E}">
        <p14:creationId xmlns:p14="http://schemas.microsoft.com/office/powerpoint/2010/main" val="19099040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7657" name="Group 73"/>
          <p:cNvGraphicFramePr>
            <a:graphicFrameLocks noGrp="1"/>
          </p:cNvGraphicFramePr>
          <p:nvPr>
            <p:ph type="tbl" idx="1"/>
          </p:nvPr>
        </p:nvGraphicFramePr>
        <p:xfrm>
          <a:off x="1992313" y="647700"/>
          <a:ext cx="8229600" cy="6243840"/>
        </p:xfrm>
        <a:graphic>
          <a:graphicData uri="http://schemas.openxmlformats.org/drawingml/2006/table">
            <a:tbl>
              <a:tblPr rtl="1"/>
              <a:tblGrid>
                <a:gridCol w="2743200"/>
                <a:gridCol w="2743200"/>
                <a:gridCol w="2743200"/>
              </a:tblGrid>
              <a:tr h="377825">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سنة التعداد</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الكثافة الخام </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الكثافة الفيزيولوجية</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1882</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7</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196</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1897</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10</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280</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1907</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11</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325</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1917</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13</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371</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1927</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14</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410</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1937</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16</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466</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1947</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19</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546</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1960</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26</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733</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1966</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30</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845</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1976</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38</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1074</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1986</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50</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1418</a:t>
                      </a:r>
                      <a:endParaRPr kumimoji="0" lang="en-US" altLang="en-US" sz="2800" b="1"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7656" name="Text Box 72"/>
          <p:cNvSpPr txBox="1">
            <a:spLocks noChangeArrowheads="1"/>
          </p:cNvSpPr>
          <p:nvPr/>
        </p:nvSpPr>
        <p:spPr bwMode="auto">
          <a:xfrm>
            <a:off x="3216275" y="260351"/>
            <a:ext cx="51704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sz="2000">
                <a:solidFill>
                  <a:srgbClr val="FFFF00"/>
                </a:solidFill>
              </a:rPr>
              <a:t>تطور الكثافة السكانية فى مصر من 1882 وحتى عام 1986</a:t>
            </a:r>
            <a:endParaRPr lang="en-US" altLang="en-US" sz="2000">
              <a:solidFill>
                <a:srgbClr val="FFFF00"/>
              </a:solidFill>
            </a:endParaRPr>
          </a:p>
        </p:txBody>
      </p:sp>
    </p:spTree>
    <p:extLst>
      <p:ext uri="{BB962C8B-B14F-4D97-AF65-F5344CB8AC3E}">
        <p14:creationId xmlns:p14="http://schemas.microsoft.com/office/powerpoint/2010/main" val="22722110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6418" name="Object 2"/>
          <p:cNvGraphicFramePr>
            <a:graphicFrameLocks noGrp="1" noChangeAspect="1"/>
          </p:cNvGraphicFramePr>
          <p:nvPr>
            <p:ph type="chart" idx="1"/>
          </p:nvPr>
        </p:nvGraphicFramePr>
        <p:xfrm>
          <a:off x="1992313" y="1628776"/>
          <a:ext cx="8229600" cy="4524375"/>
        </p:xfrm>
        <a:graphic>
          <a:graphicData uri="http://schemas.openxmlformats.org/presentationml/2006/ole">
            <mc:AlternateContent xmlns:mc="http://schemas.openxmlformats.org/markup-compatibility/2006">
              <mc:Choice xmlns:v="urn:schemas-microsoft-com:vml" Requires="v">
                <p:oleObj spid="_x0000_s1026" name="Chart" r:id="rId3" imgW="8229600" imgH="4524482" progId="MSGraph.Chart.8">
                  <p:embed followColorScheme="full"/>
                </p:oleObj>
              </mc:Choice>
              <mc:Fallback>
                <p:oleObj name="Chart" r:id="rId3" imgW="8229600" imgH="4524482" progId="MSGraph.Chart.8">
                  <p:embed followColorScheme="full"/>
                  <p:pic>
                    <p:nvPicPr>
                      <p:cNvPr id="0" name=""/>
                      <p:cNvPicPr>
                        <a:picLocks noChangeAspect="1" noChangeArrowheads="1"/>
                      </p:cNvPicPr>
                      <p:nvPr/>
                    </p:nvPicPr>
                    <p:blipFill>
                      <a:blip r:embed="rId4"/>
                      <a:srcRect/>
                      <a:stretch>
                        <a:fillRect/>
                      </a:stretch>
                    </p:blipFill>
                    <p:spPr bwMode="auto">
                      <a:xfrm>
                        <a:off x="1992313" y="1628776"/>
                        <a:ext cx="8229600" cy="4524375"/>
                      </a:xfrm>
                      <a:prstGeom prst="rect">
                        <a:avLst/>
                      </a:prstGeom>
                    </p:spPr>
                  </p:pic>
                </p:oleObj>
              </mc:Fallback>
            </mc:AlternateContent>
          </a:graphicData>
        </a:graphic>
      </p:graphicFrame>
      <p:sp>
        <p:nvSpPr>
          <p:cNvPr id="316419" name="WordArt 3"/>
          <p:cNvSpPr>
            <a:spLocks noChangeArrowheads="1" noChangeShapeType="1" noTextEdit="1"/>
          </p:cNvSpPr>
          <p:nvPr/>
        </p:nvSpPr>
        <p:spPr bwMode="auto">
          <a:xfrm>
            <a:off x="4008439" y="765175"/>
            <a:ext cx="3590925" cy="571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ar-SA" sz="3600" kern="1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panose="020B0806030902050204" pitchFamily="34" charset="0"/>
              </a:rPr>
              <a:t>لاحظ الفرق بين الكثافتين</a:t>
            </a:r>
            <a:endParaRPr lang="en-US" sz="3600" kern="1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panose="020B0806030902050204" pitchFamily="34" charset="0"/>
            </a:endParaRPr>
          </a:p>
        </p:txBody>
      </p:sp>
      <p:sp>
        <p:nvSpPr>
          <p:cNvPr id="316420" name="Text Box 4"/>
          <p:cNvSpPr txBox="1">
            <a:spLocks noChangeArrowheads="1"/>
          </p:cNvSpPr>
          <p:nvPr/>
        </p:nvSpPr>
        <p:spPr bwMode="auto">
          <a:xfrm rot="16200000">
            <a:off x="4526757" y="4134644"/>
            <a:ext cx="1492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a:solidFill>
                  <a:srgbClr val="FF3300"/>
                </a:solidFill>
              </a:rPr>
              <a:t>نسمة فى كم مربع</a:t>
            </a:r>
            <a:endParaRPr lang="en-US" altLang="en-US">
              <a:solidFill>
                <a:srgbClr val="FF3300"/>
              </a:solidFill>
            </a:endParaRPr>
          </a:p>
        </p:txBody>
      </p:sp>
      <p:sp>
        <p:nvSpPr>
          <p:cNvPr id="316421" name="Text Box 5"/>
          <p:cNvSpPr txBox="1">
            <a:spLocks noChangeArrowheads="1"/>
          </p:cNvSpPr>
          <p:nvPr/>
        </p:nvSpPr>
        <p:spPr bwMode="auto">
          <a:xfrm>
            <a:off x="2097088" y="1228726"/>
            <a:ext cx="66075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sz="2400">
                <a:solidFill>
                  <a:srgbClr val="FF3300"/>
                </a:solidFill>
              </a:rPr>
              <a:t>نسمة</a:t>
            </a:r>
            <a:endParaRPr lang="en-US" altLang="en-US" sz="2400">
              <a:solidFill>
                <a:srgbClr val="FF3300"/>
              </a:solidFill>
            </a:endParaRPr>
          </a:p>
        </p:txBody>
      </p:sp>
      <p:sp>
        <p:nvSpPr>
          <p:cNvPr id="316422" name="Text Box 6"/>
          <p:cNvSpPr txBox="1">
            <a:spLocks noChangeArrowheads="1"/>
          </p:cNvSpPr>
          <p:nvPr/>
        </p:nvSpPr>
        <p:spPr bwMode="auto">
          <a:xfrm>
            <a:off x="5591176" y="5949950"/>
            <a:ext cx="477361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spcBef>
                <a:spcPct val="0"/>
              </a:spcBef>
              <a:buClrTx/>
              <a:buSzTx/>
              <a:buFontTx/>
              <a:buNone/>
            </a:pPr>
            <a:r>
              <a:rPr lang="ar-EG" altLang="en-US">
                <a:solidFill>
                  <a:srgbClr val="FFFF00"/>
                </a:solidFill>
              </a:rPr>
              <a:t>رســـم بيانى يوضـــــــــح الفرق بين الكثافة الخام والكثافة الفيزيولوجية لتعداد سكان 1986 لجمهورية مصر العربية</a:t>
            </a:r>
            <a:endParaRPr lang="en-US" altLang="en-US">
              <a:solidFill>
                <a:srgbClr val="FFFF00"/>
              </a:solidFill>
            </a:endParaRPr>
          </a:p>
        </p:txBody>
      </p:sp>
    </p:spTree>
    <p:extLst>
      <p:ext uri="{BB962C8B-B14F-4D97-AF65-F5344CB8AC3E}">
        <p14:creationId xmlns:p14="http://schemas.microsoft.com/office/powerpoint/2010/main" val="21539960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Rot="1" noChangeArrowheads="1"/>
          </p:cNvSpPr>
          <p:nvPr>
            <p:ph type="title"/>
          </p:nvPr>
        </p:nvSpPr>
        <p:spPr/>
        <p:txBody>
          <a:bodyPr/>
          <a:lstStyle/>
          <a:p>
            <a:r>
              <a:rPr lang="ar-EG" altLang="en-US">
                <a:solidFill>
                  <a:srgbClr val="FFFF00"/>
                </a:solidFill>
                <a:cs typeface="Bold Italic Art" pitchFamily="2" charset="-78"/>
              </a:rPr>
              <a:t>التضخم السكانى</a:t>
            </a:r>
            <a:endParaRPr lang="en-US" altLang="en-US">
              <a:solidFill>
                <a:srgbClr val="FFFF00"/>
              </a:solidFill>
              <a:cs typeface="Bold Italic Art" pitchFamily="2" charset="-78"/>
            </a:endParaRPr>
          </a:p>
        </p:txBody>
      </p:sp>
      <p:sp>
        <p:nvSpPr>
          <p:cNvPr id="250883" name="Rectangle 3"/>
          <p:cNvSpPr>
            <a:spLocks noGrp="1" noChangeArrowheads="1"/>
          </p:cNvSpPr>
          <p:nvPr>
            <p:ph type="body" sz="half" idx="1"/>
          </p:nvPr>
        </p:nvSpPr>
        <p:spPr>
          <a:xfrm>
            <a:off x="6311900" y="1484314"/>
            <a:ext cx="4038600" cy="4968875"/>
          </a:xfrm>
        </p:spPr>
        <p:txBody>
          <a:bodyPr/>
          <a:lstStyle/>
          <a:p>
            <a:r>
              <a:rPr lang="ar-EG" altLang="en-US" b="1"/>
              <a:t>هنــاك مشكلــــة مــــلحة تواجه البيئة وهى الزيــادة المتسارعة لسكــــان العالم مع الوقت ، فقد كان تعـــــــــداد السكـــــان 2,5 مليــــــــــــار نسمة عام 1950 وأصبــــــح 5,3 مليـــــــار عام 1990 وهو يزيـــــد حاليا على 6 مليـــار نسمــة ومن المتوقع أن يزيـــــد على 12 مليــــــــار نسمــــــة فى السنين القليلــــــة القادمة .</a:t>
            </a:r>
            <a:endParaRPr lang="en-US" altLang="en-US" b="1"/>
          </a:p>
        </p:txBody>
      </p:sp>
      <p:pic>
        <p:nvPicPr>
          <p:cNvPr id="250889" name="Picture 9" descr="ATLAS"/>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2424113" y="1557338"/>
            <a:ext cx="2933700" cy="4210050"/>
          </a:xfr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60732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6" name="Picture 4" descr="rain precipitation weather atmosphere"/>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1524000" y="1"/>
            <a:ext cx="9144000" cy="7186613"/>
          </a:xfrm>
          <a:solidFill>
            <a:srgbClr val="CCFFFF"/>
          </a:solidFill>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9878" name="WordArt 6"/>
          <p:cNvSpPr>
            <a:spLocks noChangeArrowheads="1" noChangeShapeType="1" noTextEdit="1"/>
          </p:cNvSpPr>
          <p:nvPr/>
        </p:nvSpPr>
        <p:spPr bwMode="auto">
          <a:xfrm>
            <a:off x="4079876" y="404814"/>
            <a:ext cx="6353175" cy="11525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ar-SA" sz="3600" kern="10">
                <a:solidFill>
                  <a:srgbClr val="0000FF"/>
                </a:solidFill>
                <a:effectLst>
                  <a:outerShdw dist="35921" dir="2700000" algn="ctr" rotWithShape="0">
                    <a:srgbClr val="C0C0C0">
                      <a:alpha val="80000"/>
                    </a:srgbClr>
                  </a:outerShdw>
                </a:effectLst>
                <a:latin typeface="Impact" panose="020B0806030902050204" pitchFamily="34" charset="0"/>
              </a:rPr>
              <a:t>العوامل التى تؤثر فى توزيع السكان وكثافتهم</a:t>
            </a:r>
            <a:endParaRPr lang="en-US" sz="3600" kern="10">
              <a:solidFill>
                <a:srgbClr val="0000FF"/>
              </a:solidFill>
              <a:effectLst>
                <a:outerShdw dist="35921" dir="2700000" algn="ctr" rotWithShape="0">
                  <a:srgbClr val="C0C0C0">
                    <a:alpha val="80000"/>
                  </a:srgbClr>
                </a:outerShdw>
              </a:effectLst>
              <a:latin typeface="Impact" panose="020B0806030902050204" pitchFamily="34" charset="0"/>
            </a:endParaRPr>
          </a:p>
        </p:txBody>
      </p:sp>
      <p:sp>
        <p:nvSpPr>
          <p:cNvPr id="79879" name="WordArt 7"/>
          <p:cNvSpPr>
            <a:spLocks noChangeArrowheads="1" noChangeShapeType="1" noTextEdit="1"/>
          </p:cNvSpPr>
          <p:nvPr/>
        </p:nvSpPr>
        <p:spPr bwMode="auto">
          <a:xfrm>
            <a:off x="6672264" y="2060576"/>
            <a:ext cx="2924175" cy="3476625"/>
          </a:xfrm>
          <a:prstGeom prst="rect">
            <a:avLst/>
          </a:prstGeom>
        </p:spPr>
        <p:txBody>
          <a:bodyPr wrap="none" fromWordArt="1">
            <a:prstTxWarp prst="textPlain">
              <a:avLst>
                <a:gd name="adj" fmla="val 50000"/>
              </a:avLst>
            </a:prstTxWarp>
          </a:bodyPr>
          <a:lstStyle/>
          <a:p>
            <a:pPr algn="ctr"/>
            <a:r>
              <a:rPr lang="ar-SA" sz="3600" i="1" kern="10">
                <a:ln w="9525">
                  <a:solidFill>
                    <a:srgbClr val="000000"/>
                  </a:solidFill>
                  <a:round/>
                  <a:headEnd/>
                  <a:tailEnd/>
                </a:ln>
                <a:solidFill>
                  <a:srgbClr val="FF3300"/>
                </a:solidFill>
                <a:effectLst>
                  <a:outerShdw dist="35921" dir="2700000" algn="ctr" rotWithShape="0">
                    <a:srgbClr val="808080">
                      <a:alpha val="80000"/>
                    </a:srgbClr>
                  </a:outerShdw>
                </a:effectLst>
                <a:latin typeface="Arabic Transparent" panose="020B0604020202020204" pitchFamily="34" charset="0"/>
                <a:cs typeface="Arabic Transparent" panose="020B0604020202020204" pitchFamily="34" charset="0"/>
              </a:rPr>
              <a:t>1-عوامل طبيعيـة</a:t>
            </a:r>
          </a:p>
          <a:p>
            <a:pPr algn="ctr"/>
            <a:r>
              <a:rPr lang="ar-SA" sz="3600" i="1" kern="10">
                <a:ln w="9525">
                  <a:solidFill>
                    <a:srgbClr val="000000"/>
                  </a:solidFill>
                  <a:round/>
                  <a:headEnd/>
                  <a:tailEnd/>
                </a:ln>
                <a:solidFill>
                  <a:srgbClr val="FF3300"/>
                </a:solidFill>
                <a:effectLst>
                  <a:outerShdw dist="35921" dir="2700000" algn="ctr" rotWithShape="0">
                    <a:srgbClr val="808080">
                      <a:alpha val="80000"/>
                    </a:srgbClr>
                  </a:outerShdw>
                </a:effectLst>
                <a:latin typeface="Arabic Transparent" panose="020B0604020202020204" pitchFamily="34" charset="0"/>
                <a:cs typeface="Arabic Transparent" panose="020B0604020202020204" pitchFamily="34" charset="0"/>
              </a:rPr>
              <a:t>2- عوامل بشريـة</a:t>
            </a:r>
          </a:p>
          <a:p>
            <a:pPr algn="ctr"/>
            <a:r>
              <a:rPr lang="ar-SA" sz="3600" i="1" kern="10">
                <a:ln w="9525">
                  <a:solidFill>
                    <a:srgbClr val="000000"/>
                  </a:solidFill>
                  <a:round/>
                  <a:headEnd/>
                  <a:tailEnd/>
                </a:ln>
                <a:solidFill>
                  <a:srgbClr val="FF3300"/>
                </a:solidFill>
                <a:effectLst>
                  <a:outerShdw dist="35921" dir="2700000" algn="ctr" rotWithShape="0">
                    <a:srgbClr val="808080">
                      <a:alpha val="80000"/>
                    </a:srgbClr>
                  </a:outerShdw>
                </a:effectLst>
                <a:latin typeface="Arabic Transparent" panose="020B0604020202020204" pitchFamily="34" charset="0"/>
                <a:cs typeface="Arabic Transparent" panose="020B0604020202020204" pitchFamily="34" charset="0"/>
              </a:rPr>
              <a:t>3- عوامل اجتماعية</a:t>
            </a:r>
          </a:p>
          <a:p>
            <a:pPr algn="ctr"/>
            <a:r>
              <a:rPr lang="ar-SA" sz="3600" i="1" kern="10">
                <a:ln w="9525">
                  <a:solidFill>
                    <a:srgbClr val="000000"/>
                  </a:solidFill>
                  <a:round/>
                  <a:headEnd/>
                  <a:tailEnd/>
                </a:ln>
                <a:solidFill>
                  <a:srgbClr val="FF3300"/>
                </a:solidFill>
                <a:effectLst>
                  <a:outerShdw dist="35921" dir="2700000" algn="ctr" rotWithShape="0">
                    <a:srgbClr val="808080">
                      <a:alpha val="80000"/>
                    </a:srgbClr>
                  </a:outerShdw>
                </a:effectLst>
                <a:latin typeface="Arabic Transparent" panose="020B0604020202020204" pitchFamily="34" charset="0"/>
                <a:cs typeface="Arabic Transparent" panose="020B0604020202020204" pitchFamily="34" charset="0"/>
              </a:rPr>
              <a:t>4- عوامل تاريخـية</a:t>
            </a:r>
          </a:p>
          <a:p>
            <a:pPr algn="ctr"/>
            <a:r>
              <a:rPr lang="ar-SA" sz="3600" i="1" kern="10">
                <a:ln w="9525">
                  <a:solidFill>
                    <a:srgbClr val="000000"/>
                  </a:solidFill>
                  <a:round/>
                  <a:headEnd/>
                  <a:tailEnd/>
                </a:ln>
                <a:solidFill>
                  <a:srgbClr val="FF3300"/>
                </a:solidFill>
                <a:effectLst>
                  <a:outerShdw dist="35921" dir="2700000" algn="ctr" rotWithShape="0">
                    <a:srgbClr val="808080">
                      <a:alpha val="80000"/>
                    </a:srgbClr>
                  </a:outerShdw>
                </a:effectLst>
                <a:latin typeface="Arabic Transparent" panose="020B0604020202020204" pitchFamily="34" charset="0"/>
                <a:cs typeface="Arabic Transparent" panose="020B0604020202020204" pitchFamily="34" charset="0"/>
              </a:rPr>
              <a:t>5- عوامل حيويــة</a:t>
            </a:r>
            <a:endParaRPr lang="en-US" sz="3600" i="1" kern="10">
              <a:ln w="9525">
                <a:solidFill>
                  <a:srgbClr val="000000"/>
                </a:solidFill>
                <a:round/>
                <a:headEnd/>
                <a:tailEnd/>
              </a:ln>
              <a:solidFill>
                <a:srgbClr val="FF3300"/>
              </a:solidFill>
              <a:effectLst>
                <a:outerShdw dist="35921" dir="2700000" algn="ctr" rotWithShape="0">
                  <a:srgbClr val="808080">
                    <a:alpha val="80000"/>
                  </a:srgbClr>
                </a:outerShdw>
              </a:effectLst>
              <a:latin typeface="Arabic Transparent" panose="020B0604020202020204" pitchFamily="34" charset="0"/>
              <a:cs typeface="Arabic Transparent" panose="020B0604020202020204" pitchFamily="34" charset="0"/>
            </a:endParaRPr>
          </a:p>
        </p:txBody>
      </p:sp>
    </p:spTree>
    <p:extLst>
      <p:ext uri="{BB962C8B-B14F-4D97-AF65-F5344CB8AC3E}">
        <p14:creationId xmlns:p14="http://schemas.microsoft.com/office/powerpoint/2010/main" val="23547919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Grp="1" noRot="1" noChangeArrowheads="1"/>
          </p:cNvSpPr>
          <p:nvPr>
            <p:ph type="title"/>
          </p:nvPr>
        </p:nvSpPr>
        <p:spPr/>
        <p:txBody>
          <a:bodyPr/>
          <a:lstStyle/>
          <a:p>
            <a:pPr algn="ctr"/>
            <a:r>
              <a:rPr lang="ar-EG" altLang="en-US" sz="4000"/>
              <a:t>التوزيع السكانى </a:t>
            </a:r>
            <a:r>
              <a:rPr lang="en-US" altLang="en-US" sz="2000"/>
              <a:t/>
            </a:r>
            <a:br>
              <a:rPr lang="en-US" altLang="en-US" sz="2000"/>
            </a:br>
            <a:r>
              <a:rPr lang="en-US" altLang="en-US" sz="4000"/>
              <a:t> </a:t>
            </a:r>
            <a:r>
              <a:rPr lang="en-US" altLang="en-US" sz="2800">
                <a:solidFill>
                  <a:srgbClr val="FFFF00"/>
                </a:solidFill>
              </a:rPr>
              <a:t>Population Distribution</a:t>
            </a:r>
            <a:r>
              <a:rPr lang="en-US" altLang="en-US" sz="2000"/>
              <a:t>  </a:t>
            </a:r>
          </a:p>
        </p:txBody>
      </p:sp>
      <p:sp>
        <p:nvSpPr>
          <p:cNvPr id="315395" name="Rectangle 3"/>
          <p:cNvSpPr>
            <a:spLocks noGrp="1" noChangeArrowheads="1"/>
          </p:cNvSpPr>
          <p:nvPr>
            <p:ph type="body" idx="1"/>
          </p:nvPr>
        </p:nvSpPr>
        <p:spPr/>
        <p:txBody>
          <a:bodyPr/>
          <a:lstStyle/>
          <a:p>
            <a:pPr algn="ctr"/>
            <a:r>
              <a:rPr lang="ar-EG" altLang="en-US"/>
              <a:t>لا يتوزع سكـان العالم على سطح الأرض توزيعا عادلا ، بل إن الصورة العــالمية لتوزيع السكان معقدة للغاية ، وليس أدل على ذلك من أن نصف سكـــان العالم يعيشون فـــــوق 5 % من مساحــــــة اليابســـة ، بينمـــــا لا يعيش فوق 57 % من مساحة الأرض سوى 5 % من مجموع سكان العالم .</a:t>
            </a:r>
          </a:p>
          <a:p>
            <a:pPr algn="ctr"/>
            <a:r>
              <a:rPr lang="ar-EG" altLang="en-US" b="1">
                <a:solidFill>
                  <a:srgbClr val="FFFF66"/>
                </a:solidFill>
                <a:cs typeface="Andalus" panose="02020603050405020304" pitchFamily="18" charset="-78"/>
              </a:rPr>
              <a:t>من الممكن تقسيم العالم إلى قسمين هما</a:t>
            </a:r>
            <a:r>
              <a:rPr lang="ar-EG" altLang="en-US"/>
              <a:t> </a:t>
            </a:r>
            <a:endParaRPr lang="en-US" altLang="en-US"/>
          </a:p>
        </p:txBody>
      </p:sp>
      <p:sp>
        <p:nvSpPr>
          <p:cNvPr id="315396" name="AutoShape 4"/>
          <p:cNvSpPr>
            <a:spLocks noChangeArrowheads="1"/>
          </p:cNvSpPr>
          <p:nvPr/>
        </p:nvSpPr>
        <p:spPr bwMode="auto">
          <a:xfrm>
            <a:off x="6456364" y="4941889"/>
            <a:ext cx="2592387" cy="1628775"/>
          </a:xfrm>
          <a:prstGeom prst="irregularSeal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p>
        </p:txBody>
      </p:sp>
      <p:sp>
        <p:nvSpPr>
          <p:cNvPr id="315397" name="WordArt 5"/>
          <p:cNvSpPr>
            <a:spLocks noChangeArrowheads="1" noChangeShapeType="1" noTextEdit="1"/>
          </p:cNvSpPr>
          <p:nvPr/>
        </p:nvSpPr>
        <p:spPr bwMode="auto">
          <a:xfrm>
            <a:off x="7032626" y="5516564"/>
            <a:ext cx="1152525" cy="5429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ar-SA" sz="3600" kern="1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Arabic Transparent" panose="020B0604020202020204" pitchFamily="34" charset="0"/>
                <a:cs typeface="Arabic Transparent" panose="020B0604020202020204" pitchFamily="34" charset="0"/>
              </a:rPr>
              <a:t>المعمور</a:t>
            </a:r>
            <a:endParaRPr lang="en-US" sz="3600" kern="1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Arabic Transparent" panose="020B0604020202020204" pitchFamily="34" charset="0"/>
              <a:cs typeface="Arabic Transparent" panose="020B0604020202020204" pitchFamily="34" charset="0"/>
            </a:endParaRPr>
          </a:p>
        </p:txBody>
      </p:sp>
      <p:sp>
        <p:nvSpPr>
          <p:cNvPr id="315398" name="AutoShape 6"/>
          <p:cNvSpPr>
            <a:spLocks noChangeArrowheads="1"/>
          </p:cNvSpPr>
          <p:nvPr/>
        </p:nvSpPr>
        <p:spPr bwMode="auto">
          <a:xfrm>
            <a:off x="2927350" y="4941889"/>
            <a:ext cx="2592388" cy="1628775"/>
          </a:xfrm>
          <a:prstGeom prst="irregularSeal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p>
        </p:txBody>
      </p:sp>
      <p:sp>
        <p:nvSpPr>
          <p:cNvPr id="315399" name="WordArt 7"/>
          <p:cNvSpPr>
            <a:spLocks noChangeArrowheads="1" noChangeShapeType="1" noTextEdit="1"/>
          </p:cNvSpPr>
          <p:nvPr/>
        </p:nvSpPr>
        <p:spPr bwMode="auto">
          <a:xfrm>
            <a:off x="3432176" y="5516564"/>
            <a:ext cx="1400175" cy="5429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ar-SA" sz="3600" kern="1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Arabic Transparent" panose="020B0604020202020204" pitchFamily="34" charset="0"/>
                <a:cs typeface="Arabic Transparent" panose="020B0604020202020204" pitchFamily="34" charset="0"/>
              </a:rPr>
              <a:t>اللامعمور</a:t>
            </a:r>
            <a:endParaRPr lang="en-US" sz="3600" kern="1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Arabic Transparent" panose="020B0604020202020204" pitchFamily="34" charset="0"/>
              <a:cs typeface="Arabic Transparent" panose="020B0604020202020204" pitchFamily="34" charset="0"/>
            </a:endParaRPr>
          </a:p>
        </p:txBody>
      </p:sp>
      <p:sp>
        <p:nvSpPr>
          <p:cNvPr id="315400" name="Text Box 8"/>
          <p:cNvSpPr txBox="1">
            <a:spLocks noChangeArrowheads="1"/>
          </p:cNvSpPr>
          <p:nvPr/>
        </p:nvSpPr>
        <p:spPr bwMode="auto">
          <a:xfrm>
            <a:off x="5375276" y="5300664"/>
            <a:ext cx="72072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spcBef>
                <a:spcPct val="50000"/>
              </a:spcBef>
              <a:buClrTx/>
              <a:buSzTx/>
              <a:buFontTx/>
              <a:buNone/>
            </a:pPr>
            <a:r>
              <a:rPr lang="ar-EG" altLang="en-US" sz="6000">
                <a:solidFill>
                  <a:srgbClr val="FFFF00"/>
                </a:solidFill>
              </a:rPr>
              <a:t>و</a:t>
            </a:r>
            <a:endParaRPr lang="en-US" altLang="en-US" sz="6000">
              <a:solidFill>
                <a:srgbClr val="FFFF00"/>
              </a:solidFill>
            </a:endParaRPr>
          </a:p>
        </p:txBody>
      </p:sp>
    </p:spTree>
    <p:extLst>
      <p:ext uri="{BB962C8B-B14F-4D97-AF65-F5344CB8AC3E}">
        <p14:creationId xmlns:p14="http://schemas.microsoft.com/office/powerpoint/2010/main" val="39377272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8" name="Picture 4" descr="desert arid barchan dry deposition wind aeoli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42875"/>
            <a:ext cx="9144000" cy="7143750"/>
          </a:xfrm>
          <a:prstGeom prst="rect">
            <a:avLst/>
          </a:prstGeom>
          <a:noFill/>
          <a:extLst>
            <a:ext uri="{909E8E84-426E-40DD-AFC4-6F175D3DCCD1}">
              <a14:hiddenFill xmlns:a14="http://schemas.microsoft.com/office/drawing/2010/main">
                <a:solidFill>
                  <a:srgbClr val="FFFFFF"/>
                </a:solidFill>
              </a14:hiddenFill>
            </a:ext>
          </a:extLst>
        </p:spPr>
      </p:pic>
      <p:sp>
        <p:nvSpPr>
          <p:cNvPr id="82949" name="Rectangle 5"/>
          <p:cNvSpPr>
            <a:spLocks noGrp="1" noRot="1" noChangeArrowheads="1"/>
          </p:cNvSpPr>
          <p:nvPr>
            <p:ph type="title"/>
          </p:nvPr>
        </p:nvSpPr>
        <p:spPr/>
        <p:txBody>
          <a:bodyPr/>
          <a:lstStyle/>
          <a:p>
            <a:pPr algn="ctr"/>
            <a:r>
              <a:rPr lang="ar-EG" altLang="en-US" dirty="0">
                <a:solidFill>
                  <a:srgbClr val="FF3300"/>
                </a:solidFill>
              </a:rPr>
              <a:t>العوامل الطبيعية التى تؤثر فى توزيع السكان</a:t>
            </a:r>
            <a:endParaRPr lang="en-US" altLang="en-US" dirty="0">
              <a:solidFill>
                <a:srgbClr val="FF3300"/>
              </a:solidFill>
            </a:endParaRPr>
          </a:p>
        </p:txBody>
      </p:sp>
      <p:sp>
        <p:nvSpPr>
          <p:cNvPr id="82950" name="Rectangle 6"/>
          <p:cNvSpPr>
            <a:spLocks noGrp="1" noChangeArrowheads="1"/>
          </p:cNvSpPr>
          <p:nvPr>
            <p:ph type="body" idx="1"/>
          </p:nvPr>
        </p:nvSpPr>
        <p:spPr>
          <a:xfrm>
            <a:off x="1950244" y="1835151"/>
            <a:ext cx="8291512" cy="4525962"/>
          </a:xfrm>
        </p:spPr>
        <p:txBody>
          <a:bodyPr/>
          <a:lstStyle/>
          <a:p>
            <a:pPr algn="ctr"/>
            <a:r>
              <a:rPr lang="ar-SA" b="1" dirty="0" smtClean="0">
                <a:solidFill>
                  <a:srgbClr val="FF0000"/>
                </a:solidFill>
              </a:rPr>
              <a:t>1-</a:t>
            </a:r>
            <a:r>
              <a:rPr lang="ar-SA" dirty="0" smtClean="0">
                <a:solidFill>
                  <a:srgbClr val="FF0000"/>
                </a:solidFill>
              </a:rPr>
              <a:t> </a:t>
            </a:r>
            <a:r>
              <a:rPr lang="ar-SA" b="1" dirty="0">
                <a:solidFill>
                  <a:srgbClr val="FF0000"/>
                </a:solidFill>
              </a:rPr>
              <a:t>المناخ </a:t>
            </a:r>
            <a:r>
              <a:rPr lang="ar-SA" b="1" dirty="0" smtClean="0">
                <a:solidFill>
                  <a:srgbClr val="FF0000"/>
                </a:solidFill>
              </a:rPr>
              <a:t>:</a:t>
            </a:r>
          </a:p>
          <a:p>
            <a:pPr marL="0" indent="0" algn="ctr">
              <a:buNone/>
            </a:pPr>
            <a:r>
              <a:rPr lang="ar-SA" altLang="en-US" sz="2400" b="1" dirty="0">
                <a:solidFill>
                  <a:srgbClr val="FF0000"/>
                </a:solidFill>
                <a:cs typeface="Arabic Transparent" panose="020B0604020202020204" pitchFamily="34" charset="0"/>
              </a:rPr>
              <a:t>أ</a:t>
            </a:r>
            <a:r>
              <a:rPr lang="ar-SA" altLang="en-US" sz="2400" b="1" dirty="0">
                <a:solidFill>
                  <a:srgbClr val="FF0000"/>
                </a:solidFill>
                <a:cs typeface="Arabic Transparent" panose="020B0604020202020204" pitchFamily="34" charset="0"/>
              </a:rPr>
              <a:t>- درجة الحرارة :</a:t>
            </a:r>
          </a:p>
          <a:p>
            <a:pPr algn="ctr">
              <a:lnSpc>
                <a:spcPct val="150000"/>
              </a:lnSpc>
            </a:pPr>
            <a:r>
              <a:rPr lang="ar-EG" altLang="en-US" sz="2400" b="1" dirty="0">
                <a:solidFill>
                  <a:srgbClr val="FFFF00"/>
                </a:solidFill>
                <a:cs typeface="Arabic Transparent" panose="020B0604020202020204" pitchFamily="34" charset="0"/>
              </a:rPr>
              <a:t>لعل من اكثـــر العوامـــل الطبيــعية التى تؤثر فى الانسـان </a:t>
            </a:r>
            <a:r>
              <a:rPr lang="ar-SA" altLang="en-US" sz="2400" b="1" dirty="0">
                <a:solidFill>
                  <a:srgbClr val="FFFF00"/>
                </a:solidFill>
                <a:cs typeface="Arabic Transparent" panose="020B0604020202020204" pitchFamily="34" charset="0"/>
              </a:rPr>
              <a:t>درجة الحرارة</a:t>
            </a:r>
            <a:r>
              <a:rPr lang="ar-EG" altLang="en-US" sz="2400" b="1" dirty="0">
                <a:solidFill>
                  <a:srgbClr val="FFFF00"/>
                </a:solidFill>
                <a:cs typeface="Arabic Transparent" panose="020B0604020202020204" pitchFamily="34" charset="0"/>
              </a:rPr>
              <a:t> ولا سيما اذا ما انخفضت درجـــة الحـرارة انخفاضا كبير بصفة دائمــة أو فعلية ،كما أنها تؤثر على الانبات ؛حيث أن النباتات تذبل وتموت فى البرد القارس</a:t>
            </a:r>
            <a:endParaRPr lang="ar-SA" sz="2400" b="1" dirty="0">
              <a:solidFill>
                <a:srgbClr val="FF0000"/>
              </a:solidFill>
            </a:endParaRPr>
          </a:p>
        </p:txBody>
      </p:sp>
    </p:spTree>
    <p:extLst>
      <p:ext uri="{BB962C8B-B14F-4D97-AF65-F5344CB8AC3E}">
        <p14:creationId xmlns:p14="http://schemas.microsoft.com/office/powerpoint/2010/main" val="29118222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5636" name="Picture 4" descr="1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5113" y="-1270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25637" name="Rectangle 5"/>
          <p:cNvSpPr>
            <a:spLocks noGrp="1" noRot="1" noChangeArrowheads="1"/>
          </p:cNvSpPr>
          <p:nvPr>
            <p:ph type="title"/>
          </p:nvPr>
        </p:nvSpPr>
        <p:spPr>
          <a:xfrm>
            <a:off x="1992313" y="0"/>
            <a:ext cx="8229600" cy="1143000"/>
          </a:xfrm>
        </p:spPr>
        <p:txBody>
          <a:bodyPr/>
          <a:lstStyle/>
          <a:p>
            <a:r>
              <a:rPr lang="ar-EG" altLang="en-US">
                <a:solidFill>
                  <a:schemeClr val="bg2"/>
                </a:solidFill>
              </a:rPr>
              <a:t>    الانسان والعروض العليا</a:t>
            </a:r>
            <a:endParaRPr lang="en-US" altLang="en-US">
              <a:solidFill>
                <a:schemeClr val="bg2"/>
              </a:solidFill>
            </a:endParaRPr>
          </a:p>
        </p:txBody>
      </p:sp>
      <p:sp>
        <p:nvSpPr>
          <p:cNvPr id="325638" name="Rectangle 6"/>
          <p:cNvSpPr>
            <a:spLocks noGrp="1" noChangeArrowheads="1"/>
          </p:cNvSpPr>
          <p:nvPr>
            <p:ph type="body" idx="1"/>
          </p:nvPr>
        </p:nvSpPr>
        <p:spPr>
          <a:xfrm>
            <a:off x="1535113" y="1371601"/>
            <a:ext cx="8229600" cy="6067425"/>
          </a:xfrm>
        </p:spPr>
        <p:txBody>
          <a:bodyPr/>
          <a:lstStyle/>
          <a:p>
            <a:pPr marL="0" indent="0">
              <a:buNone/>
            </a:pPr>
            <a:r>
              <a:rPr lang="ar-SA" altLang="en-US" b="1" dirty="0" smtClean="0">
                <a:solidFill>
                  <a:srgbClr val="0066FF"/>
                </a:solidFill>
                <a:cs typeface="Arabic Transparent" panose="020B0604020202020204" pitchFamily="34" charset="0"/>
              </a:rPr>
              <a:t>ب- الأمطار :</a:t>
            </a:r>
            <a:endParaRPr lang="ar-EG" altLang="en-US" b="1" dirty="0">
              <a:solidFill>
                <a:srgbClr val="0066FF"/>
              </a:solidFill>
              <a:cs typeface="Arabic Transparent" panose="020B0604020202020204" pitchFamily="34" charset="0"/>
            </a:endParaRPr>
          </a:p>
          <a:p>
            <a:r>
              <a:rPr lang="ar-SA" dirty="0" smtClean="0"/>
              <a:t>- </a:t>
            </a:r>
            <a:r>
              <a:rPr lang="ar-SA" b="1" dirty="0" smtClean="0"/>
              <a:t>توجد علاقة بين توزيع السكان ونطاقات تساقط الأمطار .</a:t>
            </a:r>
          </a:p>
          <a:p>
            <a:r>
              <a:rPr lang="ar-SA" dirty="0" smtClean="0"/>
              <a:t>- </a:t>
            </a:r>
            <a:r>
              <a:rPr lang="ar-SA" b="1" dirty="0" smtClean="0"/>
              <a:t>يرى الجغرافيون أن خط المطر المتساوي ٢٥٠ ملم فى السنة</a:t>
            </a:r>
          </a:p>
          <a:p>
            <a:r>
              <a:rPr lang="ar-SA" b="1" dirty="0" smtClean="0"/>
              <a:t>يبدو الارتباط واضحا بين انتشار السكان والنطاق المعروف بنطاق الزراعات المطرية .</a:t>
            </a:r>
          </a:p>
          <a:p>
            <a:r>
              <a:rPr lang="ar-SA" b="1" dirty="0" smtClean="0"/>
              <a:t>عند خط المطر ١٠٠ ملم / السنة يشتد الجفاف والتبخر وتنموالنباتات الفقيرة ويكاد يندر وجود السكان فى هذه النطاقات .</a:t>
            </a:r>
          </a:p>
          <a:p>
            <a:endParaRPr lang="ar-EG" altLang="en-US" b="1" dirty="0">
              <a:solidFill>
                <a:srgbClr val="FF3300"/>
              </a:solidFill>
              <a:cs typeface="Arabic Transparent" panose="020B0604020202020204" pitchFamily="34" charset="0"/>
            </a:endParaRPr>
          </a:p>
          <a:p>
            <a:endParaRPr lang="ar-EG" altLang="en-US" b="1" dirty="0">
              <a:solidFill>
                <a:srgbClr val="0066FF"/>
              </a:solidFill>
              <a:cs typeface="Arabic Transparent" panose="020B0604020202020204" pitchFamily="34" charset="0"/>
            </a:endParaRPr>
          </a:p>
          <a:p>
            <a:endParaRPr lang="ar-EG" altLang="en-US" b="1" dirty="0">
              <a:solidFill>
                <a:srgbClr val="0066FF"/>
              </a:solidFill>
              <a:cs typeface="Arabic Transparent" panose="020B0604020202020204" pitchFamily="34" charset="0"/>
            </a:endParaRPr>
          </a:p>
          <a:p>
            <a:endParaRPr lang="en-US" altLang="en-US" dirty="0"/>
          </a:p>
        </p:txBody>
      </p:sp>
    </p:spTree>
    <p:extLst>
      <p:ext uri="{BB962C8B-B14F-4D97-AF65-F5344CB8AC3E}">
        <p14:creationId xmlns:p14="http://schemas.microsoft.com/office/powerpoint/2010/main" val="29300282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4" name="Rectangle 4"/>
          <p:cNvSpPr>
            <a:spLocks noGrp="1" noRot="1" noChangeArrowheads="1"/>
          </p:cNvSpPr>
          <p:nvPr>
            <p:ph type="title"/>
          </p:nvPr>
        </p:nvSpPr>
        <p:spPr/>
        <p:txBody>
          <a:bodyPr/>
          <a:lstStyle/>
          <a:p>
            <a:pPr algn="ctr"/>
            <a:r>
              <a:rPr lang="ar-EG" altLang="en-US" dirty="0">
                <a:solidFill>
                  <a:srgbClr val="FFFF00"/>
                </a:solidFill>
              </a:rPr>
              <a:t>سكان المناطق القطبية</a:t>
            </a:r>
            <a:endParaRPr lang="en-US" altLang="en-US" dirty="0">
              <a:solidFill>
                <a:srgbClr val="FFFF00"/>
              </a:solidFill>
            </a:endParaRPr>
          </a:p>
        </p:txBody>
      </p:sp>
      <p:sp>
        <p:nvSpPr>
          <p:cNvPr id="327686" name="Rectangle 6"/>
          <p:cNvSpPr>
            <a:spLocks noGrp="1" noChangeArrowheads="1"/>
          </p:cNvSpPr>
          <p:nvPr>
            <p:ph type="body" sz="half" idx="2"/>
          </p:nvPr>
        </p:nvSpPr>
        <p:spPr/>
        <p:txBody>
          <a:bodyPr/>
          <a:lstStyle/>
          <a:p>
            <a:pPr algn="ctr"/>
            <a:r>
              <a:rPr lang="ar-EG" altLang="en-US" b="1">
                <a:cs typeface="Arabic Transparent" panose="020B0604020202020204" pitchFamily="34" charset="0"/>
              </a:rPr>
              <a:t>وأعـــداد السكـــان الذيــن يعيشــون فى المناطــق البـاردة قليلة ويتمثلـــون فى بعـض الســـلالات التى لاءمت نفسها للعيش فى مثل هذه المناطـق مثـــل سكان الاسكــا والاسكيـــمو</a:t>
            </a:r>
            <a:endParaRPr lang="en-US" altLang="en-US" b="1">
              <a:cs typeface="Arabic Transparent" panose="020B0604020202020204" pitchFamily="34" charset="0"/>
            </a:endParaRPr>
          </a:p>
        </p:txBody>
      </p:sp>
      <p:pic>
        <p:nvPicPr>
          <p:cNvPr id="327687" name="Picture 7" descr="herdsmen"/>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2063751" y="1557339"/>
            <a:ext cx="3343275" cy="4535487"/>
          </a:xfr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18689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2" name="Picture 4" descr="SCMT004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28600"/>
            <a:ext cx="9144000" cy="7086600"/>
          </a:xfrm>
          <a:prstGeom prst="rect">
            <a:avLst/>
          </a:prstGeom>
          <a:noFill/>
          <a:extLst>
            <a:ext uri="{909E8E84-426E-40DD-AFC4-6F175D3DCCD1}">
              <a14:hiddenFill xmlns:a14="http://schemas.microsoft.com/office/drawing/2010/main">
                <a:solidFill>
                  <a:srgbClr val="FFFFFF"/>
                </a:solidFill>
              </a14:hiddenFill>
            </a:ext>
          </a:extLst>
        </p:spPr>
      </p:pic>
      <p:sp>
        <p:nvSpPr>
          <p:cNvPr id="94214" name="Rectangle 6"/>
          <p:cNvSpPr>
            <a:spLocks noGrp="1" noChangeArrowheads="1"/>
          </p:cNvSpPr>
          <p:nvPr>
            <p:ph type="body" idx="1"/>
          </p:nvPr>
        </p:nvSpPr>
        <p:spPr>
          <a:xfrm>
            <a:off x="2063750" y="3284538"/>
            <a:ext cx="8229600" cy="4525962"/>
          </a:xfrm>
        </p:spPr>
        <p:txBody>
          <a:bodyPr/>
          <a:lstStyle/>
          <a:p>
            <a:r>
              <a:rPr lang="ar-EG" altLang="en-US">
                <a:solidFill>
                  <a:srgbClr val="FF3300"/>
                </a:solidFill>
              </a:rPr>
              <a:t>وليس البرد هو العدو الوحيد والعائق أمام انتشار السكــان فى هذه المناطق بل أن طول الليل وضعف أشعة الشمس مسئولة عن فقر السكان وقلت مواردهم من الفيتامينات التـى تؤثر فى نموهم وتكاثرهم ،فهذه العوامل مسئولة أكثر من الحرارة عن ضعف الخصوبة لدى بعض الجماعات القطبية .</a:t>
            </a:r>
            <a:endParaRPr lang="en-US" altLang="en-US">
              <a:solidFill>
                <a:srgbClr val="FF3300"/>
              </a:solidFill>
            </a:endParaRPr>
          </a:p>
        </p:txBody>
      </p:sp>
    </p:spTree>
    <p:extLst>
      <p:ext uri="{BB962C8B-B14F-4D97-AF65-F5344CB8AC3E}">
        <p14:creationId xmlns:p14="http://schemas.microsoft.com/office/powerpoint/2010/main" val="20742381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60" name="Picture 4" descr="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588"/>
            <a:ext cx="9144000" cy="6859588"/>
          </a:xfrm>
          <a:prstGeom prst="rect">
            <a:avLst/>
          </a:prstGeom>
          <a:noFill/>
          <a:extLst>
            <a:ext uri="{909E8E84-426E-40DD-AFC4-6F175D3DCCD1}">
              <a14:hiddenFill xmlns:a14="http://schemas.microsoft.com/office/drawing/2010/main">
                <a:solidFill>
                  <a:srgbClr val="FFFFFF"/>
                </a:solidFill>
              </a14:hiddenFill>
            </a:ext>
          </a:extLst>
        </p:spPr>
      </p:pic>
      <p:sp>
        <p:nvSpPr>
          <p:cNvPr id="96261" name="Rectangle 5"/>
          <p:cNvSpPr>
            <a:spLocks noGrp="1" noRot="1" noChangeArrowheads="1"/>
          </p:cNvSpPr>
          <p:nvPr>
            <p:ph type="title"/>
          </p:nvPr>
        </p:nvSpPr>
        <p:spPr/>
        <p:txBody>
          <a:bodyPr/>
          <a:lstStyle/>
          <a:p>
            <a:pPr algn="ctr"/>
            <a:r>
              <a:rPr lang="ar-EG" altLang="en-US">
                <a:solidFill>
                  <a:srgbClr val="FFFF00"/>
                </a:solidFill>
              </a:rPr>
              <a:t>الانسان والمناطق الجبلية</a:t>
            </a:r>
            <a:endParaRPr lang="en-US" altLang="en-US">
              <a:solidFill>
                <a:srgbClr val="FFFF00"/>
              </a:solidFill>
            </a:endParaRPr>
          </a:p>
        </p:txBody>
      </p:sp>
      <p:sp>
        <p:nvSpPr>
          <p:cNvPr id="96262" name="Rectangle 6"/>
          <p:cNvSpPr>
            <a:spLocks noGrp="1" noChangeArrowheads="1"/>
          </p:cNvSpPr>
          <p:nvPr>
            <p:ph type="body" idx="1"/>
          </p:nvPr>
        </p:nvSpPr>
        <p:spPr>
          <a:xfrm>
            <a:off x="1981200" y="1219201"/>
            <a:ext cx="8229600" cy="4906963"/>
          </a:xfrm>
        </p:spPr>
        <p:txBody>
          <a:bodyPr/>
          <a:lstStyle/>
          <a:p>
            <a:pPr marL="0" indent="0" algn="ctr">
              <a:buNone/>
            </a:pPr>
            <a:r>
              <a:rPr lang="ar-SA" b="1" dirty="0">
                <a:solidFill>
                  <a:srgbClr val="FF0000"/>
                </a:solidFill>
              </a:rPr>
              <a:t>2-</a:t>
            </a:r>
            <a:r>
              <a:rPr lang="ar-SA" dirty="0">
                <a:solidFill>
                  <a:srgbClr val="FF0000"/>
                </a:solidFill>
              </a:rPr>
              <a:t> </a:t>
            </a:r>
            <a:r>
              <a:rPr lang="ar-SA" b="1" dirty="0">
                <a:solidFill>
                  <a:srgbClr val="FF0000"/>
                </a:solidFill>
              </a:rPr>
              <a:t>التضاريس :</a:t>
            </a:r>
          </a:p>
          <a:p>
            <a:pPr algn="ctr">
              <a:lnSpc>
                <a:spcPct val="90000"/>
              </a:lnSpc>
            </a:pPr>
            <a:r>
              <a:rPr lang="ar-EG" altLang="en-US" b="1" dirty="0">
                <a:solidFill>
                  <a:srgbClr val="FF3300"/>
                </a:solidFill>
              </a:rPr>
              <a:t>من </a:t>
            </a:r>
            <a:r>
              <a:rPr lang="ar-EG" altLang="en-US" b="1" dirty="0">
                <a:solidFill>
                  <a:srgbClr val="FF3300"/>
                </a:solidFill>
              </a:rPr>
              <a:t>المعـــــروف أن تأثير الارتفاع على الانسان أكثر تعقيدا من تأثير البرودة علية ،ففى المناطق المناخية المختلفة تلعب التضاريس دورا هاما فى اختلاف وتدرج المناخ ، ذلك الى جانب أثرها على النشــــاط البشرى .</a:t>
            </a:r>
          </a:p>
          <a:p>
            <a:pPr algn="ctr">
              <a:lnSpc>
                <a:spcPct val="90000"/>
              </a:lnSpc>
            </a:pPr>
            <a:r>
              <a:rPr lang="ar-EG" altLang="en-US" b="1" dirty="0">
                <a:solidFill>
                  <a:srgbClr val="FFFF00"/>
                </a:solidFill>
              </a:rPr>
              <a:t>والمرتفعات شديدة الانحدار التى تتميز بوجود خوانق تعيق النشـــاط البشـــــرى والعمرانى</a:t>
            </a:r>
            <a:r>
              <a:rPr lang="en-US" altLang="en-US" b="1" dirty="0">
                <a:solidFill>
                  <a:srgbClr val="FFFF00"/>
                </a:solidFill>
              </a:rPr>
              <a:t> </a:t>
            </a:r>
            <a:r>
              <a:rPr lang="ar-EG" altLang="en-US" b="1" dirty="0">
                <a:solidFill>
                  <a:srgbClr val="FFFF00"/>
                </a:solidFill>
              </a:rPr>
              <a:t>، هذا على عكس السهول والأودية التى تجذب السكان .</a:t>
            </a:r>
          </a:p>
          <a:p>
            <a:pPr algn="ctr">
              <a:lnSpc>
                <a:spcPct val="90000"/>
              </a:lnSpc>
            </a:pPr>
            <a:r>
              <a:rPr lang="ar-EG" altLang="en-US" b="1" dirty="0"/>
              <a:t>يمـــــيل الانســـــان الـى سكنى المناطق السهلية ويبتعد عن المناطق المضرسة المرتفعة خصوصا فى المــــــناطق الـــباردة حيث تنخفض درجات الحرارة </a:t>
            </a:r>
            <a:endParaRPr lang="en-US" altLang="en-US" b="1" dirty="0"/>
          </a:p>
        </p:txBody>
      </p:sp>
    </p:spTree>
    <p:extLst>
      <p:ext uri="{BB962C8B-B14F-4D97-AF65-F5344CB8AC3E}">
        <p14:creationId xmlns:p14="http://schemas.microsoft.com/office/powerpoint/2010/main" val="6174879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9732" name="Picture 4" descr="Egypt_River_ni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29733" name="Rectangle 5"/>
          <p:cNvSpPr>
            <a:spLocks noGrp="1" noRot="1" noChangeArrowheads="1"/>
          </p:cNvSpPr>
          <p:nvPr>
            <p:ph type="title"/>
          </p:nvPr>
        </p:nvSpPr>
        <p:spPr>
          <a:xfrm>
            <a:off x="1536700" y="412750"/>
            <a:ext cx="8229600" cy="1143000"/>
          </a:xfrm>
        </p:spPr>
        <p:txBody>
          <a:bodyPr/>
          <a:lstStyle/>
          <a:p>
            <a:pPr algn="r"/>
            <a:r>
              <a:rPr lang="ar-SA" altLang="en-US" dirty="0" smtClean="0">
                <a:solidFill>
                  <a:srgbClr val="0000FF"/>
                </a:solidFill>
              </a:rPr>
              <a:t>3- </a:t>
            </a:r>
            <a:r>
              <a:rPr lang="ar-EG" altLang="en-US" dirty="0" smtClean="0">
                <a:solidFill>
                  <a:srgbClr val="0000FF"/>
                </a:solidFill>
              </a:rPr>
              <a:t>موارد </a:t>
            </a:r>
            <a:r>
              <a:rPr lang="ar-EG" altLang="en-US" dirty="0">
                <a:solidFill>
                  <a:srgbClr val="0000FF"/>
                </a:solidFill>
              </a:rPr>
              <a:t>المياة</a:t>
            </a:r>
            <a:endParaRPr lang="en-US" altLang="en-US" dirty="0">
              <a:solidFill>
                <a:srgbClr val="0000FF"/>
              </a:solidFill>
            </a:endParaRPr>
          </a:p>
        </p:txBody>
      </p:sp>
      <p:sp>
        <p:nvSpPr>
          <p:cNvPr id="329734" name="Rectangle 6"/>
          <p:cNvSpPr>
            <a:spLocks noGrp="1" noChangeArrowheads="1"/>
          </p:cNvSpPr>
          <p:nvPr>
            <p:ph type="body" idx="1"/>
          </p:nvPr>
        </p:nvSpPr>
        <p:spPr/>
        <p:txBody>
          <a:bodyPr/>
          <a:lstStyle/>
          <a:p>
            <a:pPr>
              <a:lnSpc>
                <a:spcPct val="90000"/>
              </a:lnSpc>
            </a:pPr>
            <a:r>
              <a:rPr lang="ar-EG" altLang="en-US" dirty="0">
                <a:solidFill>
                  <a:srgbClr val="FF3300"/>
                </a:solidFill>
              </a:rPr>
              <a:t>بســـــــم الله الرحمن الرحيم </a:t>
            </a:r>
            <a:r>
              <a:rPr lang="ar-EG" altLang="en-US" dirty="0">
                <a:solidFill>
                  <a:srgbClr val="99FF33"/>
                </a:solidFill>
              </a:rPr>
              <a:t>{</a:t>
            </a:r>
            <a:r>
              <a:rPr lang="ar-SA" altLang="en-US" dirty="0">
                <a:solidFill>
                  <a:srgbClr val="99FF33"/>
                </a:solidFill>
              </a:rPr>
              <a:t>وَجَعَلْنَا مِنَ الْمَاء كُلَّ شَيْءٍ حَيٍّ}</a:t>
            </a:r>
            <a:r>
              <a:rPr lang="ar-SA" altLang="en-US" dirty="0">
                <a:solidFill>
                  <a:srgbClr val="FF3300"/>
                </a:solidFill>
              </a:rPr>
              <a:t> </a:t>
            </a:r>
            <a:r>
              <a:rPr lang="ar-SA" altLang="en-US" dirty="0"/>
              <a:t>الأنبياء</a:t>
            </a:r>
            <a:r>
              <a:rPr lang="ar-EG" altLang="en-US" dirty="0"/>
              <a:t>30  </a:t>
            </a:r>
            <a:r>
              <a:rPr lang="ar-SA" altLang="en-US" dirty="0">
                <a:solidFill>
                  <a:srgbClr val="FF3300"/>
                </a:solidFill>
              </a:rPr>
              <a:t>صدق الله العظيم</a:t>
            </a:r>
            <a:endParaRPr lang="ar-EG" altLang="en-US" dirty="0">
              <a:solidFill>
                <a:srgbClr val="FF3300"/>
              </a:solidFill>
            </a:endParaRPr>
          </a:p>
          <a:p>
            <a:pPr>
              <a:lnSpc>
                <a:spcPct val="90000"/>
              </a:lnSpc>
            </a:pPr>
            <a:r>
              <a:rPr lang="ar-EG" altLang="en-US" dirty="0">
                <a:solidFill>
                  <a:srgbClr val="FFFF00"/>
                </a:solidFill>
              </a:rPr>
              <a:t>وجود المـــاء ضرورة حيوية للانسان اذا ما توفر استطاع أن يقيم حيــاة مزدهرة وان قلت انتشر يبحث عنها الى ان يجدها فيتكــــاثر حولها ، هذا علاوة على أن المجارى المائية وسيلة هامــــة من وسائل الربط والاتصال بين المجموعات البشرية</a:t>
            </a:r>
          </a:p>
          <a:p>
            <a:pPr>
              <a:lnSpc>
                <a:spcPct val="90000"/>
              </a:lnSpc>
            </a:pPr>
            <a:endParaRPr lang="ar-EG" altLang="en-US" dirty="0">
              <a:solidFill>
                <a:srgbClr val="FFFF00"/>
              </a:solidFill>
            </a:endParaRPr>
          </a:p>
          <a:p>
            <a:r>
              <a:rPr lang="ar-SA" b="1" dirty="0"/>
              <a:t>يتخذ نمط التوزيع شكلا شريطيا فى </a:t>
            </a:r>
            <a:r>
              <a:rPr lang="ar-SA" b="1" dirty="0" smtClean="0"/>
              <a:t>نطاقاتالأنهار ، </a:t>
            </a:r>
            <a:r>
              <a:rPr lang="ar-SA" b="1" dirty="0"/>
              <a:t>حيث يبلغ التركز أقصاه ، وعند الينابيع والآبار </a:t>
            </a:r>
            <a:r>
              <a:rPr lang="ar-SA" b="1" dirty="0" smtClean="0"/>
              <a:t>ولكن بصورة </a:t>
            </a:r>
            <a:r>
              <a:rPr lang="ar-SA" b="1" dirty="0"/>
              <a:t>ضئيلة</a:t>
            </a:r>
            <a:endParaRPr lang="ar-EG" altLang="en-US" dirty="0">
              <a:solidFill>
                <a:srgbClr val="0000FF"/>
              </a:solidFill>
            </a:endParaRPr>
          </a:p>
          <a:p>
            <a:pPr>
              <a:lnSpc>
                <a:spcPct val="90000"/>
              </a:lnSpc>
            </a:pPr>
            <a:endParaRPr lang="en-US" altLang="en-US" dirty="0">
              <a:solidFill>
                <a:srgbClr val="FFFF00"/>
              </a:solidFill>
            </a:endParaRPr>
          </a:p>
        </p:txBody>
      </p:sp>
      <p:sp>
        <p:nvSpPr>
          <p:cNvPr id="329735" name="Text Box 7"/>
          <p:cNvSpPr txBox="1">
            <a:spLocks noChangeArrowheads="1"/>
          </p:cNvSpPr>
          <p:nvPr/>
        </p:nvSpPr>
        <p:spPr bwMode="auto">
          <a:xfrm>
            <a:off x="2179638" y="6170614"/>
            <a:ext cx="4865434"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SA" altLang="en-US" sz="2000">
                <a:solidFill>
                  <a:srgbClr val="FFFF00"/>
                </a:solidFill>
                <a:effectLst>
                  <a:outerShdw blurRad="38100" dist="38100" dir="2700000" algn="tl">
                    <a:srgbClr val="000000"/>
                  </a:outerShdw>
                </a:effectLst>
                <a:latin typeface="Garamond" panose="02020404030301010803" pitchFamily="18" charset="0"/>
                <a:cs typeface="Arabic Transparent" panose="020B0604020202020204" pitchFamily="34" charset="0"/>
              </a:rPr>
              <a:t>لاحظ على خريطة مصر تركز السكان حول مياه نهر النيل</a:t>
            </a:r>
            <a:endParaRPr lang="en-US" altLang="en-US" sz="2000">
              <a:solidFill>
                <a:srgbClr val="FFFF00"/>
              </a:solidFill>
              <a:effectLst>
                <a:outerShdw blurRad="38100" dist="38100" dir="2700000" algn="tl">
                  <a:srgbClr val="000000"/>
                </a:outerShdw>
              </a:effectLst>
              <a:latin typeface="Garamond" panose="02020404030301010803" pitchFamily="18" charset="0"/>
              <a:cs typeface="Arabic Transparent" panose="020B0604020202020204" pitchFamily="34" charset="0"/>
            </a:endParaRPr>
          </a:p>
          <a:p>
            <a:pPr>
              <a:spcBef>
                <a:spcPct val="20000"/>
              </a:spcBef>
            </a:pPr>
            <a:endParaRPr lang="en-US" altLang="en-US" sz="2000">
              <a:solidFill>
                <a:srgbClr val="FFFF00"/>
              </a:solidFill>
              <a:effectLst>
                <a:outerShdw blurRad="38100" dist="38100" dir="2700000" algn="tl">
                  <a:srgbClr val="000000"/>
                </a:outerShdw>
              </a:effectLst>
              <a:latin typeface="Garamond" panose="02020404030301010803" pitchFamily="18" charset="0"/>
              <a:cs typeface="Arabic Transparent" panose="020B0604020202020204" pitchFamily="34" charset="0"/>
            </a:endParaRPr>
          </a:p>
        </p:txBody>
      </p:sp>
    </p:spTree>
    <p:extLst>
      <p:ext uri="{BB962C8B-B14F-4D97-AF65-F5344CB8AC3E}">
        <p14:creationId xmlns:p14="http://schemas.microsoft.com/office/powerpoint/2010/main" val="35255062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6583362"/>
          </a:xfrm>
        </p:spPr>
        <p:txBody>
          <a:bodyPr/>
          <a:lstStyle/>
          <a:p>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1" y="476250"/>
            <a:ext cx="8229599" cy="6381750"/>
          </a:xfrm>
          <a:prstGeom prst="rect">
            <a:avLst/>
          </a:prstGeom>
        </p:spPr>
      </p:pic>
    </p:spTree>
    <p:extLst>
      <p:ext uri="{BB962C8B-B14F-4D97-AF65-F5344CB8AC3E}">
        <p14:creationId xmlns:p14="http://schemas.microsoft.com/office/powerpoint/2010/main" val="32527261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5476" name="Picture 4" descr="45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5478" name="AutoShape 6"/>
          <p:cNvSpPr>
            <a:spLocks noChangeArrowheads="1"/>
          </p:cNvSpPr>
          <p:nvPr/>
        </p:nvSpPr>
        <p:spPr bwMode="auto">
          <a:xfrm>
            <a:off x="2135188" y="1341439"/>
            <a:ext cx="2590800" cy="1800225"/>
          </a:xfrm>
          <a:prstGeom prst="rightArrow">
            <a:avLst>
              <a:gd name="adj1" fmla="val 50000"/>
              <a:gd name="adj2" fmla="val 35979"/>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lnSpc>
                <a:spcPct val="100000"/>
              </a:lnSpc>
              <a:spcBef>
                <a:spcPct val="0"/>
              </a:spcBef>
              <a:buClrTx/>
              <a:buSzTx/>
              <a:buFontTx/>
              <a:buNone/>
            </a:pPr>
            <a:r>
              <a:rPr lang="ar-EG" altLang="en-US">
                <a:solidFill>
                  <a:srgbClr val="FFFF00"/>
                </a:solidFill>
              </a:rPr>
              <a:t>تركز السكان حول مياه نهر النيل   </a:t>
            </a:r>
            <a:endParaRPr lang="en-US" altLang="en-US">
              <a:solidFill>
                <a:srgbClr val="FFFF00"/>
              </a:solidFill>
            </a:endParaRPr>
          </a:p>
        </p:txBody>
      </p:sp>
      <p:pic>
        <p:nvPicPr>
          <p:cNvPr id="105481" name="Picture 9" descr="boyb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1675" y="908050"/>
            <a:ext cx="1296988" cy="9096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8430653"/>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402" name="Picture 2" descr="مصر"/>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1"/>
            <a:ext cx="9144000" cy="6818313"/>
          </a:xfrm>
          <a:prstGeom prst="rect">
            <a:avLst/>
          </a:prstGeom>
          <a:noFill/>
          <a:extLst>
            <a:ext uri="{909E8E84-426E-40DD-AFC4-6F175D3DCCD1}">
              <a14:hiddenFill xmlns:a14="http://schemas.microsoft.com/office/drawing/2010/main">
                <a:solidFill>
                  <a:srgbClr val="FFFFFF"/>
                </a:solidFill>
              </a14:hiddenFill>
            </a:ext>
          </a:extLst>
        </p:spPr>
      </p:pic>
      <p:sp>
        <p:nvSpPr>
          <p:cNvPr id="230403" name="AutoShape 3"/>
          <p:cNvSpPr>
            <a:spLocks noChangeArrowheads="1"/>
          </p:cNvSpPr>
          <p:nvPr/>
        </p:nvSpPr>
        <p:spPr bwMode="auto">
          <a:xfrm>
            <a:off x="2566989" y="1628775"/>
            <a:ext cx="649287" cy="287338"/>
          </a:xfrm>
          <a:prstGeom prst="leftArrow">
            <a:avLst>
              <a:gd name="adj1" fmla="val 50000"/>
              <a:gd name="adj2" fmla="val 5649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0404" name="AutoShape 4"/>
          <p:cNvSpPr>
            <a:spLocks noChangeArrowheads="1"/>
          </p:cNvSpPr>
          <p:nvPr/>
        </p:nvSpPr>
        <p:spPr bwMode="auto">
          <a:xfrm>
            <a:off x="4151313" y="2492376"/>
            <a:ext cx="360362" cy="720725"/>
          </a:xfrm>
          <a:prstGeom prst="up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0405" name="AutoShape 5"/>
          <p:cNvSpPr>
            <a:spLocks noChangeArrowheads="1"/>
          </p:cNvSpPr>
          <p:nvPr/>
        </p:nvSpPr>
        <p:spPr bwMode="auto">
          <a:xfrm>
            <a:off x="4440239" y="5157789"/>
            <a:ext cx="719137" cy="358775"/>
          </a:xfrm>
          <a:prstGeom prst="rightArrow">
            <a:avLst>
              <a:gd name="adj1" fmla="val 50000"/>
              <a:gd name="adj2" fmla="val 5011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0406" name="AutoShape 6"/>
          <p:cNvSpPr>
            <a:spLocks noChangeArrowheads="1"/>
          </p:cNvSpPr>
          <p:nvPr/>
        </p:nvSpPr>
        <p:spPr bwMode="auto">
          <a:xfrm>
            <a:off x="2711450" y="3357564"/>
            <a:ext cx="863600" cy="287337"/>
          </a:xfrm>
          <a:prstGeom prst="rightArrow">
            <a:avLst>
              <a:gd name="adj1" fmla="val 50000"/>
              <a:gd name="adj2" fmla="val 7513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0407" name="Text Box 7"/>
          <p:cNvSpPr txBox="1">
            <a:spLocks noChangeArrowheads="1"/>
          </p:cNvSpPr>
          <p:nvPr/>
        </p:nvSpPr>
        <p:spPr bwMode="auto">
          <a:xfrm>
            <a:off x="2090738" y="5091114"/>
            <a:ext cx="2297112" cy="396875"/>
          </a:xfrm>
          <a:prstGeom prst="rect">
            <a:avLst/>
          </a:prstGeom>
          <a:solidFill>
            <a:srgbClr val="66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sz="2000">
                <a:solidFill>
                  <a:schemeClr val="bg2"/>
                </a:solidFill>
              </a:rPr>
              <a:t>الواحات الخارجة والداخلة</a:t>
            </a:r>
            <a:endParaRPr lang="en-US" altLang="en-US" sz="2000">
              <a:solidFill>
                <a:schemeClr val="bg2"/>
              </a:solidFill>
            </a:endParaRPr>
          </a:p>
        </p:txBody>
      </p:sp>
      <p:sp>
        <p:nvSpPr>
          <p:cNvPr id="230408" name="Text Box 8"/>
          <p:cNvSpPr txBox="1">
            <a:spLocks noChangeArrowheads="1"/>
          </p:cNvSpPr>
          <p:nvPr/>
        </p:nvSpPr>
        <p:spPr bwMode="auto">
          <a:xfrm>
            <a:off x="1919288" y="2997201"/>
            <a:ext cx="1300162" cy="396875"/>
          </a:xfrm>
          <a:prstGeom prst="rect">
            <a:avLst/>
          </a:prstGeom>
          <a:solidFill>
            <a:srgbClr val="66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sz="2000">
                <a:solidFill>
                  <a:schemeClr val="bg1"/>
                </a:solidFill>
              </a:rPr>
              <a:t>واحة الفرافرة</a:t>
            </a:r>
            <a:endParaRPr lang="en-US" altLang="en-US" sz="2000">
              <a:solidFill>
                <a:schemeClr val="bg1"/>
              </a:solidFill>
            </a:endParaRPr>
          </a:p>
        </p:txBody>
      </p:sp>
      <p:sp>
        <p:nvSpPr>
          <p:cNvPr id="230409" name="Text Box 9"/>
          <p:cNvSpPr txBox="1">
            <a:spLocks noChangeArrowheads="1"/>
          </p:cNvSpPr>
          <p:nvPr/>
        </p:nvSpPr>
        <p:spPr bwMode="auto">
          <a:xfrm>
            <a:off x="3287714" y="1557338"/>
            <a:ext cx="1032655" cy="400110"/>
          </a:xfrm>
          <a:prstGeom prst="rect">
            <a:avLst/>
          </a:prstGeom>
          <a:solidFill>
            <a:srgbClr val="66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sz="2000">
                <a:solidFill>
                  <a:schemeClr val="bg2"/>
                </a:solidFill>
              </a:rPr>
              <a:t>واحة سيوة</a:t>
            </a:r>
            <a:endParaRPr lang="en-US" altLang="en-US" sz="2000">
              <a:solidFill>
                <a:schemeClr val="bg2"/>
              </a:solidFill>
            </a:endParaRPr>
          </a:p>
        </p:txBody>
      </p:sp>
      <p:sp>
        <p:nvSpPr>
          <p:cNvPr id="230410" name="Text Box 10"/>
          <p:cNvSpPr txBox="1">
            <a:spLocks noChangeArrowheads="1"/>
          </p:cNvSpPr>
          <p:nvPr/>
        </p:nvSpPr>
        <p:spPr bwMode="auto">
          <a:xfrm>
            <a:off x="2782889" y="2276475"/>
            <a:ext cx="1271587" cy="406400"/>
          </a:xfrm>
          <a:prstGeom prst="rect">
            <a:avLst/>
          </a:prstGeom>
          <a:solidFill>
            <a:srgbClr val="66FF33"/>
          </a:solidFill>
          <a:ln w="9525">
            <a:solidFill>
              <a:srgbClr val="FF66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sz="2000">
                <a:solidFill>
                  <a:schemeClr val="bg1"/>
                </a:solidFill>
              </a:rPr>
              <a:t>واحة البحرية</a:t>
            </a:r>
            <a:endParaRPr lang="en-US" altLang="en-US" sz="2000">
              <a:solidFill>
                <a:schemeClr val="bg1"/>
              </a:solidFill>
            </a:endParaRPr>
          </a:p>
        </p:txBody>
      </p:sp>
      <p:sp>
        <p:nvSpPr>
          <p:cNvPr id="230411" name="Text Box 11"/>
          <p:cNvSpPr txBox="1">
            <a:spLocks noChangeArrowheads="1"/>
          </p:cNvSpPr>
          <p:nvPr/>
        </p:nvSpPr>
        <p:spPr bwMode="auto">
          <a:xfrm>
            <a:off x="2279651" y="6092825"/>
            <a:ext cx="237597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الوحات مراكز لانتشار السكان</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Tree>
    <p:extLst>
      <p:ext uri="{BB962C8B-B14F-4D97-AF65-F5344CB8AC3E}">
        <p14:creationId xmlns:p14="http://schemas.microsoft.com/office/powerpoint/2010/main" val="42881106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0" name="Rectangle 4"/>
          <p:cNvSpPr>
            <a:spLocks noGrp="1" noRot="1" noChangeArrowheads="1"/>
          </p:cNvSpPr>
          <p:nvPr>
            <p:ph type="title"/>
          </p:nvPr>
        </p:nvSpPr>
        <p:spPr/>
        <p:txBody>
          <a:bodyPr/>
          <a:lstStyle/>
          <a:p>
            <a:pPr algn="ctr"/>
            <a:r>
              <a:rPr lang="ar-SA" altLang="en-US" dirty="0" smtClean="0">
                <a:solidFill>
                  <a:srgbClr val="CC66FF"/>
                </a:solidFill>
              </a:rPr>
              <a:t>4- </a:t>
            </a:r>
            <a:r>
              <a:rPr lang="ar-EG" altLang="en-US" dirty="0" smtClean="0">
                <a:solidFill>
                  <a:srgbClr val="CC66FF"/>
                </a:solidFill>
              </a:rPr>
              <a:t>التربة</a:t>
            </a:r>
            <a:endParaRPr lang="en-US" altLang="en-US" dirty="0">
              <a:solidFill>
                <a:srgbClr val="CC66FF"/>
              </a:solidFill>
            </a:endParaRPr>
          </a:p>
        </p:txBody>
      </p:sp>
      <p:sp>
        <p:nvSpPr>
          <p:cNvPr id="106501" name="Rectangle 5"/>
          <p:cNvSpPr>
            <a:spLocks noGrp="1" noChangeArrowheads="1"/>
          </p:cNvSpPr>
          <p:nvPr>
            <p:ph type="body" idx="1"/>
          </p:nvPr>
        </p:nvSpPr>
        <p:spPr/>
        <p:txBody>
          <a:bodyPr/>
          <a:lstStyle/>
          <a:p>
            <a:pPr algn="ctr">
              <a:lnSpc>
                <a:spcPct val="90000"/>
              </a:lnSpc>
            </a:pPr>
            <a:r>
              <a:rPr lang="ar-EG" altLang="en-US" dirty="0"/>
              <a:t>تلعب التربة و التركيب الجيولوجى للاقليم دورا فى توزيع الســــــكان وكثافتهم ، ففى الاقاليم التى تتوفر فيها التربات البركانية الخصــــــــبة ( كجاوة واليابان وصقلية وأمريكا الوسطى ) يزدحم الســكان بها رغم وجود البراكين الخطرة </a:t>
            </a:r>
          </a:p>
          <a:p>
            <a:pPr algn="ctr">
              <a:lnSpc>
                <a:spcPct val="90000"/>
              </a:lnSpc>
            </a:pPr>
            <a:r>
              <a:rPr lang="ar-EG" altLang="en-US" dirty="0"/>
              <a:t>كما يزدحم السكان فى مناطق التربات الفيضية وتربات اللويـــــــــــس مادمت المـــياه متوفرة بينما يقل أعداد السكان فى  مناطق الصــــخور الجيرية التى تتسرب فيها الميــــــاه .وتقل أيضا فى مناطق التربــــات الصحراوية الفقيرة مثل الصحراء الغربية والشرقية فى </a:t>
            </a:r>
            <a:r>
              <a:rPr lang="ar-EG" altLang="en-US" dirty="0"/>
              <a:t>مصر</a:t>
            </a:r>
            <a:endParaRPr lang="ar-SA" altLang="en-US" dirty="0"/>
          </a:p>
        </p:txBody>
      </p:sp>
    </p:spTree>
    <p:extLst>
      <p:ext uri="{BB962C8B-B14F-4D97-AF65-F5344CB8AC3E}">
        <p14:creationId xmlns:p14="http://schemas.microsoft.com/office/powerpoint/2010/main" val="3166090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Rot="1" noChangeArrowheads="1"/>
          </p:cNvSpPr>
          <p:nvPr>
            <p:ph type="title"/>
          </p:nvPr>
        </p:nvSpPr>
        <p:spPr>
          <a:effectLst>
            <a:outerShdw dist="107763" dir="18900000" algn="ctr" rotWithShape="0">
              <a:schemeClr val="bg2">
                <a:alpha val="50000"/>
              </a:schemeClr>
            </a:outerShdw>
          </a:effectLst>
        </p:spPr>
        <p:txBody>
          <a:bodyPr/>
          <a:lstStyle/>
          <a:p>
            <a:r>
              <a:rPr lang="ar-EG" altLang="en-US">
                <a:solidFill>
                  <a:srgbClr val="FFFF00"/>
                </a:solidFill>
              </a:rPr>
              <a:t>المعمور واللامعمور</a:t>
            </a:r>
            <a:endParaRPr lang="en-US" altLang="en-US">
              <a:solidFill>
                <a:srgbClr val="FFFF00"/>
              </a:solidFill>
            </a:endParaRPr>
          </a:p>
        </p:txBody>
      </p:sp>
      <p:sp>
        <p:nvSpPr>
          <p:cNvPr id="243715" name="Rectangle 3"/>
          <p:cNvSpPr>
            <a:spLocks noGrp="1" noChangeArrowheads="1"/>
          </p:cNvSpPr>
          <p:nvPr>
            <p:ph type="body" idx="1"/>
          </p:nvPr>
        </p:nvSpPr>
        <p:spPr/>
        <p:txBody>
          <a:bodyPr/>
          <a:lstStyle/>
          <a:p>
            <a:r>
              <a:rPr lang="ar-EG" altLang="en-US"/>
              <a:t>وليس من السهـل وضع حدود دقيقة بين المعمور واللامعمور . فالحقيقة أن أى منطقة فى العــالـــم لا تكاد تخلو من السكان </a:t>
            </a:r>
          </a:p>
          <a:p>
            <a:r>
              <a:rPr lang="ar-EG" altLang="en-US"/>
              <a:t>ويمكــــن أن نمـــيز على خريطـــــة العالـم السكانية منطقتين رئيسيتين للتركز السكانى وهما </a:t>
            </a:r>
            <a:endParaRPr lang="en-US" altLang="en-US"/>
          </a:p>
        </p:txBody>
      </p:sp>
      <p:sp>
        <p:nvSpPr>
          <p:cNvPr id="243716" name="Line 4"/>
          <p:cNvSpPr>
            <a:spLocks noChangeShapeType="1"/>
          </p:cNvSpPr>
          <p:nvPr/>
        </p:nvSpPr>
        <p:spPr bwMode="auto">
          <a:xfrm>
            <a:off x="6024563" y="3644901"/>
            <a:ext cx="0" cy="7207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3717" name="Line 5"/>
          <p:cNvSpPr>
            <a:spLocks noChangeShapeType="1"/>
          </p:cNvSpPr>
          <p:nvPr/>
        </p:nvSpPr>
        <p:spPr bwMode="auto">
          <a:xfrm flipH="1">
            <a:off x="2640014" y="4365625"/>
            <a:ext cx="69119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3718" name="Line 6"/>
          <p:cNvSpPr>
            <a:spLocks noChangeShapeType="1"/>
          </p:cNvSpPr>
          <p:nvPr/>
        </p:nvSpPr>
        <p:spPr bwMode="auto">
          <a:xfrm>
            <a:off x="9551988" y="4365626"/>
            <a:ext cx="0" cy="3587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3719" name="Line 7"/>
          <p:cNvSpPr>
            <a:spLocks noChangeShapeType="1"/>
          </p:cNvSpPr>
          <p:nvPr/>
        </p:nvSpPr>
        <p:spPr bwMode="auto">
          <a:xfrm>
            <a:off x="2640013" y="4365625"/>
            <a:ext cx="0"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3720" name="AutoShape 8"/>
          <p:cNvSpPr>
            <a:spLocks noChangeArrowheads="1"/>
          </p:cNvSpPr>
          <p:nvPr/>
        </p:nvSpPr>
        <p:spPr bwMode="auto">
          <a:xfrm>
            <a:off x="8112126" y="4797425"/>
            <a:ext cx="1922463" cy="914400"/>
          </a:xfrm>
          <a:prstGeom prst="wave">
            <a:avLst>
              <a:gd name="adj1" fmla="val 13005"/>
              <a:gd name="adj2" fmla="val 0"/>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lnSpc>
                <a:spcPct val="100000"/>
              </a:lnSpc>
              <a:spcBef>
                <a:spcPct val="0"/>
              </a:spcBef>
              <a:buClrTx/>
              <a:buSzTx/>
              <a:buFontTx/>
              <a:buNone/>
            </a:pPr>
            <a:r>
              <a:rPr lang="ar-EG" altLang="en-US">
                <a:solidFill>
                  <a:srgbClr val="FFFF00"/>
                </a:solidFill>
              </a:rPr>
              <a:t> شرق وجنوب شرق أسيا </a:t>
            </a:r>
            <a:endParaRPr lang="en-US" altLang="en-US">
              <a:solidFill>
                <a:srgbClr val="FFFF00"/>
              </a:solidFill>
            </a:endParaRPr>
          </a:p>
        </p:txBody>
      </p:sp>
      <p:sp>
        <p:nvSpPr>
          <p:cNvPr id="243721" name="AutoShape 9"/>
          <p:cNvSpPr>
            <a:spLocks noChangeArrowheads="1"/>
          </p:cNvSpPr>
          <p:nvPr/>
        </p:nvSpPr>
        <p:spPr bwMode="auto">
          <a:xfrm>
            <a:off x="1919288" y="4941888"/>
            <a:ext cx="1922462" cy="914400"/>
          </a:xfrm>
          <a:prstGeom prst="wave">
            <a:avLst>
              <a:gd name="adj1" fmla="val 13005"/>
              <a:gd name="adj2" fmla="val 0"/>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lnSpc>
                <a:spcPct val="100000"/>
              </a:lnSpc>
              <a:spcBef>
                <a:spcPct val="0"/>
              </a:spcBef>
              <a:buClrTx/>
              <a:buSzTx/>
              <a:buFontTx/>
              <a:buNone/>
            </a:pPr>
            <a:r>
              <a:rPr lang="ar-EG" altLang="en-US">
                <a:solidFill>
                  <a:srgbClr val="FFFF00"/>
                </a:solidFill>
              </a:rPr>
              <a:t>قارة أوربا</a:t>
            </a:r>
            <a:endParaRPr lang="en-US" altLang="en-US">
              <a:solidFill>
                <a:srgbClr val="FFFF00"/>
              </a:solidFill>
            </a:endParaRPr>
          </a:p>
        </p:txBody>
      </p:sp>
      <p:sp>
        <p:nvSpPr>
          <p:cNvPr id="243722" name="Text Box 10"/>
          <p:cNvSpPr txBox="1">
            <a:spLocks noChangeArrowheads="1"/>
          </p:cNvSpPr>
          <p:nvPr/>
        </p:nvSpPr>
        <p:spPr bwMode="auto">
          <a:xfrm>
            <a:off x="6383338" y="5667376"/>
            <a:ext cx="2540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spcBef>
                <a:spcPct val="0"/>
              </a:spcBef>
              <a:buClrTx/>
              <a:buSzTx/>
              <a:buFontTx/>
              <a:buNone/>
            </a:pPr>
            <a:r>
              <a:rPr lang="ar-EG" altLang="en-US" i="1">
                <a:effectLst>
                  <a:outerShdw blurRad="38100" dist="38100" dir="2700000" algn="tl">
                    <a:srgbClr val="000000"/>
                  </a:outerShdw>
                </a:effectLst>
              </a:rPr>
              <a:t>يحتشــــد فى هذه المنطـــقه نحو نصف سكان العالم  فوق مساحة لا تتعدى  10 % من مساحـــــة المعمور </a:t>
            </a:r>
            <a:endParaRPr lang="en-US" altLang="en-US" i="1">
              <a:effectLst>
                <a:outerShdw blurRad="38100" dist="38100" dir="2700000" algn="tl">
                  <a:srgbClr val="000000"/>
                </a:outerShdw>
              </a:effectLst>
            </a:endParaRPr>
          </a:p>
        </p:txBody>
      </p:sp>
      <p:sp>
        <p:nvSpPr>
          <p:cNvPr id="243723" name="Text Box 11"/>
          <p:cNvSpPr txBox="1">
            <a:spLocks noChangeArrowheads="1"/>
          </p:cNvSpPr>
          <p:nvPr/>
        </p:nvSpPr>
        <p:spPr bwMode="auto">
          <a:xfrm>
            <a:off x="1524001" y="6021388"/>
            <a:ext cx="30972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spcBef>
                <a:spcPct val="50000"/>
              </a:spcBef>
              <a:buClrTx/>
              <a:buSzTx/>
              <a:buFontTx/>
              <a:buNone/>
            </a:pPr>
            <a:endParaRPr lang="en-US" altLang="en-US"/>
          </a:p>
        </p:txBody>
      </p:sp>
      <p:sp>
        <p:nvSpPr>
          <p:cNvPr id="243724" name="Text Box 12"/>
          <p:cNvSpPr txBox="1">
            <a:spLocks noChangeArrowheads="1"/>
          </p:cNvSpPr>
          <p:nvPr/>
        </p:nvSpPr>
        <p:spPr bwMode="auto">
          <a:xfrm>
            <a:off x="3575050" y="5667376"/>
            <a:ext cx="2503488"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spcBef>
                <a:spcPct val="0"/>
              </a:spcBef>
              <a:buClrTx/>
              <a:buSzTx/>
              <a:buFontTx/>
              <a:buNone/>
            </a:pPr>
            <a:r>
              <a:rPr lang="ar-EG" altLang="en-US" i="1">
                <a:effectLst>
                  <a:outerShdw blurRad="38100" dist="38100" dir="2700000" algn="tl">
                    <a:srgbClr val="000000"/>
                  </a:outerShdw>
                </a:effectLst>
              </a:rPr>
              <a:t>يسكنها نحو 10 % من سكــان العالم فوق مساحة لا تزيد علـى 5 % من جملة مســاحة اليابس المعمور</a:t>
            </a:r>
            <a:endParaRPr lang="en-US" altLang="en-US" i="1">
              <a:effectLst>
                <a:outerShdw blurRad="38100" dist="38100" dir="2700000" algn="tl">
                  <a:srgbClr val="000000"/>
                </a:outerShdw>
              </a:effectLst>
            </a:endParaRPr>
          </a:p>
        </p:txBody>
      </p:sp>
      <p:sp>
        <p:nvSpPr>
          <p:cNvPr id="243725" name="Line 13"/>
          <p:cNvSpPr>
            <a:spLocks noChangeShapeType="1"/>
          </p:cNvSpPr>
          <p:nvPr/>
        </p:nvSpPr>
        <p:spPr bwMode="auto">
          <a:xfrm>
            <a:off x="9551988" y="5734051"/>
            <a:ext cx="0" cy="5746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3726" name="Line 14"/>
          <p:cNvSpPr>
            <a:spLocks noChangeShapeType="1"/>
          </p:cNvSpPr>
          <p:nvPr/>
        </p:nvSpPr>
        <p:spPr bwMode="auto">
          <a:xfrm flipH="1">
            <a:off x="9048750" y="6308725"/>
            <a:ext cx="5032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3727" name="Line 15"/>
          <p:cNvSpPr>
            <a:spLocks noChangeShapeType="1"/>
          </p:cNvSpPr>
          <p:nvPr/>
        </p:nvSpPr>
        <p:spPr bwMode="auto">
          <a:xfrm>
            <a:off x="3071813" y="5805488"/>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3728" name="Line 16"/>
          <p:cNvSpPr>
            <a:spLocks noChangeShapeType="1"/>
          </p:cNvSpPr>
          <p:nvPr/>
        </p:nvSpPr>
        <p:spPr bwMode="auto">
          <a:xfrm>
            <a:off x="3071814" y="6237288"/>
            <a:ext cx="5032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81878190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8" name="Picture 4" descr="settlement rural clustered form shape si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8549" name="Line 5"/>
          <p:cNvSpPr>
            <a:spLocks noChangeShapeType="1"/>
          </p:cNvSpPr>
          <p:nvPr/>
        </p:nvSpPr>
        <p:spPr bwMode="auto">
          <a:xfrm>
            <a:off x="2351088" y="620714"/>
            <a:ext cx="2305050" cy="1330325"/>
          </a:xfrm>
          <a:prstGeom prst="line">
            <a:avLst/>
          </a:prstGeom>
          <a:noFill/>
          <a:ln w="76200">
            <a:solidFill>
              <a:srgbClr val="FF66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550" name="Text Box 6"/>
          <p:cNvSpPr txBox="1">
            <a:spLocks noChangeArrowheads="1"/>
          </p:cNvSpPr>
          <p:nvPr/>
        </p:nvSpPr>
        <p:spPr bwMode="auto">
          <a:xfrm>
            <a:off x="4367214" y="4365625"/>
            <a:ext cx="601503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sz="3600">
                <a:solidFill>
                  <a:srgbClr val="0066FF"/>
                </a:solidFill>
              </a:rPr>
              <a:t>تركز السكان فى مناطق التربات الخصبة</a:t>
            </a:r>
            <a:endParaRPr lang="en-US" altLang="en-US" sz="3600">
              <a:solidFill>
                <a:srgbClr val="0066FF"/>
              </a:solidFill>
            </a:endParaRPr>
          </a:p>
        </p:txBody>
      </p:sp>
      <p:sp>
        <p:nvSpPr>
          <p:cNvPr id="108551" name="Text Box 7"/>
          <p:cNvSpPr txBox="1">
            <a:spLocks noChangeArrowheads="1"/>
          </p:cNvSpPr>
          <p:nvPr/>
        </p:nvSpPr>
        <p:spPr bwMode="auto">
          <a:xfrm>
            <a:off x="5159375" y="1773239"/>
            <a:ext cx="139333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sz="2400">
                <a:solidFill>
                  <a:srgbClr val="FFFF00"/>
                </a:solidFill>
              </a:rPr>
              <a:t>منطقة سكنية</a:t>
            </a:r>
            <a:endParaRPr lang="en-US" altLang="en-US" sz="2400">
              <a:solidFill>
                <a:srgbClr val="FFFF00"/>
              </a:solidFill>
            </a:endParaRPr>
          </a:p>
        </p:txBody>
      </p:sp>
      <p:sp>
        <p:nvSpPr>
          <p:cNvPr id="108552" name="Line 8"/>
          <p:cNvSpPr>
            <a:spLocks noChangeShapeType="1"/>
          </p:cNvSpPr>
          <p:nvPr/>
        </p:nvSpPr>
        <p:spPr bwMode="auto">
          <a:xfrm flipH="1">
            <a:off x="5664201" y="981075"/>
            <a:ext cx="1655763" cy="0"/>
          </a:xfrm>
          <a:prstGeom prst="line">
            <a:avLst/>
          </a:prstGeom>
          <a:noFill/>
          <a:ln w="762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553" name="Text Box 9"/>
          <p:cNvSpPr txBox="1">
            <a:spLocks noChangeArrowheads="1"/>
          </p:cNvSpPr>
          <p:nvPr/>
        </p:nvSpPr>
        <p:spPr bwMode="auto">
          <a:xfrm>
            <a:off x="7362826" y="723901"/>
            <a:ext cx="160492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sz="2400">
                <a:solidFill>
                  <a:schemeClr val="hlink"/>
                </a:solidFill>
              </a:rPr>
              <a:t>أراض زراعية</a:t>
            </a:r>
            <a:endParaRPr lang="en-US" altLang="en-US" sz="2400">
              <a:solidFill>
                <a:schemeClr val="hlink"/>
              </a:solidFill>
            </a:endParaRPr>
          </a:p>
        </p:txBody>
      </p:sp>
    </p:spTree>
    <p:extLst>
      <p:ext uri="{BB962C8B-B14F-4D97-AF65-F5344CB8AC3E}">
        <p14:creationId xmlns:p14="http://schemas.microsoft.com/office/powerpoint/2010/main" val="12052693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81200" y="685801"/>
            <a:ext cx="7848600" cy="2693045"/>
          </a:xfrm>
          <a:prstGeom prst="rect">
            <a:avLst/>
          </a:prstGeom>
        </p:spPr>
        <p:txBody>
          <a:bodyPr wrap="square">
            <a:spAutoFit/>
          </a:bodyPr>
          <a:lstStyle/>
          <a:p>
            <a:pPr algn="ctr"/>
            <a:r>
              <a:rPr lang="ar-SA" altLang="en-US" sz="4400" dirty="0">
                <a:solidFill>
                  <a:srgbClr val="FF0000"/>
                </a:solidFill>
              </a:rPr>
              <a:t>5- </a:t>
            </a:r>
            <a:r>
              <a:rPr lang="ar-EG" altLang="en-US" sz="4400" dirty="0">
                <a:solidFill>
                  <a:srgbClr val="FF0000"/>
                </a:solidFill>
              </a:rPr>
              <a:t>التكوين </a:t>
            </a:r>
            <a:r>
              <a:rPr lang="ar-EG" altLang="en-US" sz="4400" dirty="0">
                <a:solidFill>
                  <a:srgbClr val="FF0000"/>
                </a:solidFill>
              </a:rPr>
              <a:t>الجيولوجى</a:t>
            </a:r>
            <a:endParaRPr lang="ar-SA" altLang="en-US" sz="4400" dirty="0">
              <a:solidFill>
                <a:srgbClr val="FF0000"/>
              </a:solidFill>
            </a:endParaRPr>
          </a:p>
          <a:p>
            <a:pPr algn="ctr"/>
            <a:endParaRPr lang="ar-EG" altLang="en-US" sz="4400" dirty="0">
              <a:solidFill>
                <a:srgbClr val="FF0000"/>
              </a:solidFill>
            </a:endParaRPr>
          </a:p>
          <a:p>
            <a:pPr algn="ctr">
              <a:lnSpc>
                <a:spcPct val="150000"/>
              </a:lnSpc>
            </a:pPr>
            <a:endParaRPr lang="ar-SA" altLang="en-US" dirty="0"/>
          </a:p>
          <a:p>
            <a:pPr algn="ctr">
              <a:lnSpc>
                <a:spcPct val="150000"/>
              </a:lnSpc>
            </a:pPr>
            <a:r>
              <a:rPr lang="ar-EG" altLang="en-US" dirty="0"/>
              <a:t>أيضا </a:t>
            </a:r>
            <a:r>
              <a:rPr lang="ar-EG" altLang="en-US" dirty="0"/>
              <a:t>ينجــــذب الانســــان الى مناطق الغنــى المعدنى كمناطق الفحم والبترول للعمل فى المناجم والمصانع .</a:t>
            </a:r>
            <a:endParaRPr lang="en-US" altLang="en-US" dirty="0"/>
          </a:p>
        </p:txBody>
      </p:sp>
    </p:spTree>
    <p:extLst>
      <p:ext uri="{BB962C8B-B14F-4D97-AF65-F5344CB8AC3E}">
        <p14:creationId xmlns:p14="http://schemas.microsoft.com/office/powerpoint/2010/main" val="16754912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24" name="Picture 4" descr="20031003172606-m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89125" name="Picture 5" descr="1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2313" y="4292601"/>
            <a:ext cx="2736850" cy="2155825"/>
          </a:xfrm>
          <a:prstGeom prst="rect">
            <a:avLst/>
          </a:prstGeom>
          <a:noFill/>
          <a:extLst>
            <a:ext uri="{909E8E84-426E-40DD-AFC4-6F175D3DCCD1}">
              <a14:hiddenFill xmlns:a14="http://schemas.microsoft.com/office/drawing/2010/main">
                <a:solidFill>
                  <a:srgbClr val="FFFFFF"/>
                </a:solidFill>
              </a14:hiddenFill>
            </a:ext>
          </a:extLst>
        </p:spPr>
      </p:pic>
      <p:sp>
        <p:nvSpPr>
          <p:cNvPr id="389126" name="Rectangle 6"/>
          <p:cNvSpPr>
            <a:spLocks noGrp="1" noRot="1" noChangeArrowheads="1"/>
          </p:cNvSpPr>
          <p:nvPr>
            <p:ph type="title"/>
          </p:nvPr>
        </p:nvSpPr>
        <p:spPr>
          <a:xfrm>
            <a:off x="4727576" y="5300663"/>
            <a:ext cx="5940425" cy="1223962"/>
          </a:xfrm>
        </p:spPr>
        <p:txBody>
          <a:bodyPr>
            <a:normAutofit fontScale="90000"/>
          </a:bodyPr>
          <a:lstStyle/>
          <a:p>
            <a:r>
              <a:rPr lang="ar-EG" altLang="en-US" sz="4000">
                <a:solidFill>
                  <a:schemeClr val="bg2"/>
                </a:solidFill>
              </a:rPr>
              <a:t>مناطـــق استخراج البتـــرول تجذب السكــــــــان للعمل فى الصنــــاعات المرتبطة بصنــــاعة النفط وتكريره</a:t>
            </a:r>
            <a:endParaRPr lang="en-US" altLang="en-US" sz="4000">
              <a:solidFill>
                <a:schemeClr val="bg2"/>
              </a:solidFill>
            </a:endParaRPr>
          </a:p>
        </p:txBody>
      </p:sp>
    </p:spTree>
    <p:extLst>
      <p:ext uri="{BB962C8B-B14F-4D97-AF65-F5344CB8AC3E}">
        <p14:creationId xmlns:p14="http://schemas.microsoft.com/office/powerpoint/2010/main" val="31768140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2" name="Rectangle 4"/>
          <p:cNvSpPr>
            <a:spLocks noGrp="1" noRot="1" noChangeArrowheads="1"/>
          </p:cNvSpPr>
          <p:nvPr>
            <p:ph type="title"/>
          </p:nvPr>
        </p:nvSpPr>
        <p:spPr>
          <a:ln>
            <a:solidFill>
              <a:srgbClr val="FF3300"/>
            </a:solidFill>
            <a:miter lim="800000"/>
            <a:headEnd/>
            <a:tailEnd/>
          </a:ln>
          <a:scene3d>
            <a:camera prst="legacyObliqueTopRight"/>
            <a:lightRig rig="legacyFlat3" dir="b"/>
          </a:scene3d>
          <a:sp3d extrusionH="430200" prstMaterial="legacyMatte">
            <a:bevelT w="13500" h="13500" prst="angle"/>
            <a:bevelB w="13500" h="13500" prst="angle"/>
            <a:extrusionClr>
              <a:srgbClr val="FF3300"/>
            </a:extrusionClr>
            <a:contourClr>
              <a:srgbClr val="FF3300"/>
            </a:contourClr>
          </a:sp3d>
          <a:extLst>
            <a:ext uri="{AF507438-7753-43E0-B8FC-AC1667EBCBE1}">
              <a14:hiddenEffects xmlns:a14="http://schemas.microsoft.com/office/drawing/2010/main">
                <a:effectLst>
                  <a:outerShdw dist="107763" dir="13500000" algn="ctr" rotWithShape="0">
                    <a:schemeClr val="bg2">
                      <a:alpha val="50000"/>
                    </a:schemeClr>
                  </a:outerShdw>
                </a:effectLst>
              </a14:hiddenEffects>
            </a:ext>
          </a:extLst>
        </p:spPr>
        <p:txBody>
          <a:bodyPr>
            <a:flatTx/>
          </a:bodyPr>
          <a:lstStyle/>
          <a:p>
            <a:pPr algn="ctr"/>
            <a:r>
              <a:rPr lang="ar-EG" altLang="en-US" dirty="0" smtClean="0">
                <a:solidFill>
                  <a:srgbClr val="FF3300"/>
                </a:solidFill>
              </a:rPr>
              <a:t>العوامل </a:t>
            </a:r>
            <a:r>
              <a:rPr lang="ar-SA" altLang="en-US" dirty="0" smtClean="0">
                <a:solidFill>
                  <a:srgbClr val="FF3300"/>
                </a:solidFill>
              </a:rPr>
              <a:t>البشرية</a:t>
            </a:r>
            <a:r>
              <a:rPr lang="ar-EG" altLang="en-US" dirty="0" smtClean="0">
                <a:solidFill>
                  <a:srgbClr val="FF3300"/>
                </a:solidFill>
              </a:rPr>
              <a:t> التى تؤثر فى توزيع السكان</a:t>
            </a:r>
            <a:endParaRPr lang="en-US" altLang="en-US" dirty="0">
              <a:solidFill>
                <a:srgbClr val="CC66FF"/>
              </a:solidFill>
            </a:endParaRPr>
          </a:p>
        </p:txBody>
      </p:sp>
      <p:sp>
        <p:nvSpPr>
          <p:cNvPr id="109573" name="Rectangle 5"/>
          <p:cNvSpPr>
            <a:spLocks noGrp="1" noChangeArrowheads="1"/>
          </p:cNvSpPr>
          <p:nvPr>
            <p:ph type="body" idx="1"/>
          </p:nvPr>
        </p:nvSpPr>
        <p:spPr>
          <a:xfrm>
            <a:off x="1981200" y="1417639"/>
            <a:ext cx="8229600" cy="4708525"/>
          </a:xfrm>
        </p:spPr>
        <p:txBody>
          <a:bodyPr/>
          <a:lstStyle/>
          <a:p>
            <a:pPr marL="0" indent="0" algn="ctr">
              <a:lnSpc>
                <a:spcPct val="150000"/>
              </a:lnSpc>
              <a:buNone/>
            </a:pPr>
            <a:r>
              <a:rPr lang="ar-SA" altLang="en-US" b="1" dirty="0">
                <a:solidFill>
                  <a:srgbClr val="FF0000"/>
                </a:solidFill>
              </a:rPr>
              <a:t>1</a:t>
            </a:r>
            <a:r>
              <a:rPr lang="ar-SA" altLang="en-US" b="1" dirty="0" smtClean="0">
                <a:solidFill>
                  <a:srgbClr val="FF0000"/>
                </a:solidFill>
              </a:rPr>
              <a:t>- النقل والمواصلات :</a:t>
            </a:r>
          </a:p>
          <a:p>
            <a:pPr algn="ctr">
              <a:lnSpc>
                <a:spcPct val="150000"/>
              </a:lnSpc>
            </a:pPr>
            <a:r>
              <a:rPr lang="ar-EG" altLang="en-US" sz="2400" b="1" dirty="0"/>
              <a:t>كان </a:t>
            </a:r>
            <a:r>
              <a:rPr lang="ar-EG" altLang="en-US" sz="2400" b="1" dirty="0"/>
              <a:t>من نتائج تقدم وسائل المواصلات أن أصبح الاتصال بين الجماعات البشرية أكثر سهــــــــولة ويســـر مما سهل انتشار السكان فوق مساحات أكبر من الكرة الأرضيــــــــــــة عندمــــــا استطاعت وسائل المواصلات أن تصل اليها وتعمرها</a:t>
            </a:r>
          </a:p>
          <a:p>
            <a:pPr algn="ctr">
              <a:lnSpc>
                <a:spcPct val="150000"/>
              </a:lnSpc>
            </a:pPr>
            <a:r>
              <a:rPr lang="ar-EG" altLang="en-US" sz="2400" b="1" dirty="0"/>
              <a:t>فالنقــــــــل البحرى ساعد على اكتشاف مناطق جديدة اذ قدم وسيلة نقل رخيصة خصوصا للمسافات الطويلة ومن المعروف أن معظم المدن الكبيرة والعظمـى فى العالم ترتبط بالملاحة البحرية </a:t>
            </a:r>
          </a:p>
        </p:txBody>
      </p:sp>
    </p:spTree>
    <p:extLst>
      <p:ext uri="{BB962C8B-B14F-4D97-AF65-F5344CB8AC3E}">
        <p14:creationId xmlns:p14="http://schemas.microsoft.com/office/powerpoint/2010/main" val="12772713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EG" altLang="en-US" b="1" dirty="0" smtClean="0"/>
              <a:t>كما ان نمو وتقدم المــــــــواصلات البرية ساعد على ميلاد حضارة حديثة ترتبط بالتركز سواء تركز المـــواد الخام أو وسائل الانتــاج أو المــــــــــواد الغذائية أو السكان فى مكان واحد وقد ترتب على ذلك ظهــــــــور مدن جديدة عظيمة الحجم وأقاليم صناعية متعددة خدمت بشبكة من السكــــــــك الحديديــــة والطرق البرية والمـــــلاحة النهرية أو البحرية . وتبدو هذه الظاهرة  بوضوح فى امتداد المدن وتركز السكان حول خطوط المواصلات التى تربط مراكز التجمع السكانى بعضها بالبعض الأخر .</a:t>
            </a:r>
            <a:endParaRPr lang="en-US" altLang="en-US" b="1" dirty="0" smtClean="0"/>
          </a:p>
          <a:p>
            <a:endParaRPr lang="en-US" dirty="0"/>
          </a:p>
        </p:txBody>
      </p:sp>
    </p:spTree>
    <p:extLst>
      <p:ext uri="{BB962C8B-B14F-4D97-AF65-F5344CB8AC3E}">
        <p14:creationId xmlns:p14="http://schemas.microsoft.com/office/powerpoint/2010/main" val="2531367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rrowheads="1"/>
          </p:cNvSpPr>
          <p:nvPr>
            <p:ph type="title"/>
          </p:nvPr>
        </p:nvSpPr>
        <p:spPr>
          <a:ln>
            <a:solidFill>
              <a:srgbClr val="FF3300"/>
            </a:solidFill>
            <a:miter lim="800000"/>
            <a:headEnd/>
            <a:tailEnd/>
          </a:ln>
          <a:scene3d>
            <a:camera prst="legacyObliqueTopRight"/>
            <a:lightRig rig="legacyFlat3" dir="b"/>
          </a:scene3d>
          <a:sp3d extrusionH="430200" prstMaterial="legacyMatte">
            <a:bevelT w="13500" h="13500" prst="angle"/>
            <a:bevelB w="13500" h="13500" prst="angle"/>
            <a:extrusionClr>
              <a:srgbClr val="FF3300"/>
            </a:extrusionClr>
            <a:contourClr>
              <a:srgbClr val="FF3300"/>
            </a:contourClr>
          </a:sp3d>
        </p:spPr>
        <p:txBody>
          <a:bodyPr>
            <a:flatTx/>
          </a:bodyPr>
          <a:lstStyle/>
          <a:p>
            <a:r>
              <a:rPr lang="ar-EG" altLang="en-US">
                <a:solidFill>
                  <a:srgbClr val="CC66FF"/>
                </a:solidFill>
              </a:rPr>
              <a:t>أثر المواصلات فى توزيع السكان</a:t>
            </a:r>
            <a:endParaRPr lang="en-US" altLang="en-US">
              <a:solidFill>
                <a:srgbClr val="CC66FF"/>
              </a:solidFill>
            </a:endParaRPr>
          </a:p>
        </p:txBody>
      </p:sp>
      <p:sp>
        <p:nvSpPr>
          <p:cNvPr id="111619" name="Rectangle 3"/>
          <p:cNvSpPr>
            <a:spLocks noGrp="1" noChangeArrowheads="1"/>
          </p:cNvSpPr>
          <p:nvPr>
            <p:ph type="body" sz="half" idx="1"/>
          </p:nvPr>
        </p:nvSpPr>
        <p:spPr>
          <a:xfrm>
            <a:off x="6311900" y="1628776"/>
            <a:ext cx="4038600" cy="4525963"/>
          </a:xfrm>
        </p:spPr>
        <p:txBody>
          <a:bodyPr/>
          <a:lstStyle/>
          <a:p>
            <a:r>
              <a:rPr lang="ar-EG" altLang="en-US" sz="2000" b="1"/>
              <a:t>كما أن ظاهرة الهجرة من الريف الى المدن ظاهرة ارتبطت الى حد كبير بتطور وســائل المواصلات ووفرتها .</a:t>
            </a:r>
          </a:p>
          <a:p>
            <a:endParaRPr lang="ar-EG" altLang="en-US" sz="2000" b="1"/>
          </a:p>
          <a:p>
            <a:endParaRPr lang="ar-EG" altLang="en-US" sz="2000" b="1"/>
          </a:p>
          <a:p>
            <a:r>
              <a:rPr lang="ar-EG" altLang="en-US" sz="2000" b="1"/>
              <a:t>وهكــــــــــــذا فإن انتشار السكــــــان ارتبط بطــــــــرق النقــــــــــل وهذا ما قالــــــــــــه </a:t>
            </a:r>
            <a:r>
              <a:rPr lang="en-US" altLang="en-US" sz="2000" b="1"/>
              <a:t>coatman</a:t>
            </a:r>
            <a:r>
              <a:rPr lang="ar-EG" altLang="en-US" sz="2000" b="1"/>
              <a:t> فى كتابة </a:t>
            </a:r>
            <a:r>
              <a:rPr lang="en-US" altLang="en-US" sz="2000" b="1"/>
              <a:t>migration in the 20</a:t>
            </a:r>
            <a:r>
              <a:rPr lang="en-US" altLang="en-US" sz="2000" b="1" baseline="30000"/>
              <a:t>th</a:t>
            </a:r>
            <a:r>
              <a:rPr lang="en-US" altLang="en-US" sz="2000" b="1"/>
              <a:t> century</a:t>
            </a:r>
            <a:r>
              <a:rPr lang="ar-EG" altLang="en-US" sz="2000" b="1"/>
              <a:t> وهــــــــــــذا حــــدث عندما عمـــــــــــرت أمريكــــــــا الشمالية بالسكان وشيدت الخطـــوط الحـــديدية عبر القـــــارة من الشرق الى الغرب ، وهذا حـــــدث أيضا عندما انشئ خــط حــــديد سيبريا والخطوط الحـديدية فى الصين.</a:t>
            </a:r>
            <a:endParaRPr lang="en-US" altLang="en-US" sz="2000" b="1"/>
          </a:p>
        </p:txBody>
      </p:sp>
      <p:sp>
        <p:nvSpPr>
          <p:cNvPr id="111620" name="Text Box 4"/>
          <p:cNvSpPr txBox="1">
            <a:spLocks noChangeArrowheads="1"/>
          </p:cNvSpPr>
          <p:nvPr/>
        </p:nvSpPr>
        <p:spPr bwMode="auto">
          <a:xfrm>
            <a:off x="2135189" y="6021388"/>
            <a:ext cx="1794081" cy="369332"/>
          </a:xfrm>
          <a:prstGeom prst="rect">
            <a:avLst/>
          </a:prstGeom>
          <a:noFill/>
          <a:ln w="9525" algn="ctr">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effectLst>
                  <a:outerShdw blurRad="38100" dist="38100" dir="2700000" algn="tl">
                    <a:srgbClr val="000000"/>
                  </a:outerShdw>
                </a:effectLst>
                <a:latin typeface="Garamond" panose="02020404030301010803" pitchFamily="18" charset="0"/>
              </a:rPr>
              <a:t>لاحظ الصورة القادمة </a:t>
            </a:r>
            <a:endParaRPr lang="en-US" altLang="en-US">
              <a:effectLst>
                <a:outerShdw blurRad="38100" dist="38100" dir="2700000" algn="tl">
                  <a:srgbClr val="000000"/>
                </a:outerShdw>
              </a:effectLst>
              <a:latin typeface="Garamond" panose="02020404030301010803" pitchFamily="18" charset="0"/>
            </a:endParaRPr>
          </a:p>
        </p:txBody>
      </p:sp>
      <p:pic>
        <p:nvPicPr>
          <p:cNvPr id="111621" name="Picture 5" descr="1animated6"/>
          <p:cNvPicPr>
            <a:picLocks noGrp="1" noChangeAspect="1" noChangeArrowheads="1" noCrop="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2063750" y="1700214"/>
            <a:ext cx="3455988" cy="4149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26239761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4" name="Picture 4" descr="trau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2648" name="WordArt 8"/>
          <p:cNvSpPr>
            <a:spLocks noChangeArrowheads="1" noChangeShapeType="1" noTextEdit="1"/>
          </p:cNvSpPr>
          <p:nvPr/>
        </p:nvSpPr>
        <p:spPr bwMode="auto">
          <a:xfrm>
            <a:off x="6456363" y="333375"/>
            <a:ext cx="3790950" cy="571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1676"/>
              </a:avLst>
            </a:prstTxWarp>
          </a:bodyPr>
          <a:lstStyle/>
          <a:p>
            <a:pPr algn="ctr"/>
            <a:r>
              <a:rPr lang="ar-SA" sz="3600" kern="1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panose="020B0806030902050204" pitchFamily="34" charset="0"/>
              </a:rPr>
              <a:t>علق على هذه الصورة !!!</a:t>
            </a:r>
            <a:endParaRPr lang="en-US" sz="3600" kern="1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panose="020B0806030902050204" pitchFamily="34" charset="0"/>
            </a:endParaRPr>
          </a:p>
        </p:txBody>
      </p:sp>
      <p:sp>
        <p:nvSpPr>
          <p:cNvPr id="112649" name="Text Box 9"/>
          <p:cNvSpPr txBox="1">
            <a:spLocks noChangeArrowheads="1"/>
          </p:cNvSpPr>
          <p:nvPr/>
        </p:nvSpPr>
        <p:spPr bwMode="auto">
          <a:xfrm>
            <a:off x="1774826" y="5373688"/>
            <a:ext cx="85582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a:solidFill>
                  <a:srgbClr val="FFFF00"/>
                </a:solidFill>
              </a:rPr>
              <a:t>{</a:t>
            </a:r>
            <a:r>
              <a:rPr lang="ar-SA" altLang="en-US">
                <a:solidFill>
                  <a:srgbClr val="FFFF00"/>
                </a:solidFill>
              </a:rPr>
              <a:t>قُلْ سِيرُوا فِي الْأَرْضِ فَانظُرُوا كَيْفَ بَدَأَ الْخَلْقَ ثُمَّ اللَّهُ يُنشِئُ النَّشْأَةَ الْآخِرَةَ إِنَّ اللَّهَ عَلَى كُلِّ شَيْءٍ قَدِيرٌ }العنكبوت20</a:t>
            </a:r>
            <a:endParaRPr lang="en-US" altLang="en-US">
              <a:solidFill>
                <a:srgbClr val="FFFF00"/>
              </a:solidFill>
            </a:endParaRPr>
          </a:p>
        </p:txBody>
      </p:sp>
      <p:sp>
        <p:nvSpPr>
          <p:cNvPr id="112650" name="Text Box 10"/>
          <p:cNvSpPr txBox="1">
            <a:spLocks noChangeArrowheads="1"/>
          </p:cNvSpPr>
          <p:nvPr/>
        </p:nvSpPr>
        <p:spPr bwMode="auto">
          <a:xfrm>
            <a:off x="5018089" y="4538663"/>
            <a:ext cx="18176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a:solidFill>
                  <a:srgbClr val="FFFF00"/>
                </a:solidFill>
              </a:rPr>
              <a:t>بسم الله الرحمن الرحيم</a:t>
            </a:r>
            <a:endParaRPr lang="en-US" altLang="en-US">
              <a:solidFill>
                <a:srgbClr val="FFFF00"/>
              </a:solidFill>
            </a:endParaRPr>
          </a:p>
        </p:txBody>
      </p:sp>
    </p:spTree>
    <p:extLst>
      <p:ext uri="{BB962C8B-B14F-4D97-AF65-F5344CB8AC3E}">
        <p14:creationId xmlns:p14="http://schemas.microsoft.com/office/powerpoint/2010/main" val="258250753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8" name="Picture 4" descr="Boats 10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3670" name="Rectangle 6"/>
          <p:cNvSpPr>
            <a:spLocks noGrp="1" noRot="1" noChangeArrowheads="1"/>
          </p:cNvSpPr>
          <p:nvPr>
            <p:ph type="title"/>
          </p:nvPr>
        </p:nvSpPr>
        <p:spPr/>
        <p:txBody>
          <a:bodyPr/>
          <a:lstStyle/>
          <a:p>
            <a:r>
              <a:rPr lang="ar-EG" altLang="en-US" sz="4000">
                <a:solidFill>
                  <a:srgbClr val="FF3300"/>
                </a:solidFill>
              </a:rPr>
              <a:t>المواصلات البحرية ودورها فى توزيع السكان</a:t>
            </a:r>
            <a:endParaRPr lang="en-US" altLang="en-US" sz="4000">
              <a:solidFill>
                <a:srgbClr val="FF3300"/>
              </a:solidFill>
            </a:endParaRPr>
          </a:p>
        </p:txBody>
      </p:sp>
      <p:sp>
        <p:nvSpPr>
          <p:cNvPr id="113671" name="Rectangle 7"/>
          <p:cNvSpPr>
            <a:spLocks noGrp="1" noChangeArrowheads="1"/>
          </p:cNvSpPr>
          <p:nvPr>
            <p:ph type="body" idx="1"/>
          </p:nvPr>
        </p:nvSpPr>
        <p:spPr>
          <a:xfrm>
            <a:off x="1919288" y="2332038"/>
            <a:ext cx="8229600" cy="4525962"/>
          </a:xfrm>
        </p:spPr>
        <p:txBody>
          <a:bodyPr/>
          <a:lstStyle/>
          <a:p>
            <a:pPr>
              <a:lnSpc>
                <a:spcPct val="90000"/>
              </a:lnSpc>
            </a:pPr>
            <a:endParaRPr lang="ar-EG" altLang="en-US" sz="2400">
              <a:solidFill>
                <a:srgbClr val="FFFF00"/>
              </a:solidFill>
            </a:endParaRPr>
          </a:p>
          <a:p>
            <a:pPr>
              <a:lnSpc>
                <a:spcPct val="90000"/>
              </a:lnSpc>
            </a:pPr>
            <a:endParaRPr lang="ar-EG" altLang="en-US" sz="2400">
              <a:solidFill>
                <a:srgbClr val="FFFF00"/>
              </a:solidFill>
            </a:endParaRPr>
          </a:p>
          <a:p>
            <a:pPr>
              <a:lnSpc>
                <a:spcPct val="90000"/>
              </a:lnSpc>
            </a:pPr>
            <a:endParaRPr lang="ar-EG" altLang="en-US" sz="2400">
              <a:solidFill>
                <a:srgbClr val="FFFF00"/>
              </a:solidFill>
            </a:endParaRPr>
          </a:p>
          <a:p>
            <a:pPr>
              <a:lnSpc>
                <a:spcPct val="90000"/>
              </a:lnSpc>
            </a:pPr>
            <a:endParaRPr lang="ar-EG" altLang="en-US" sz="2400">
              <a:solidFill>
                <a:srgbClr val="FFFF00"/>
              </a:solidFill>
            </a:endParaRPr>
          </a:p>
          <a:p>
            <a:pPr>
              <a:lnSpc>
                <a:spcPct val="90000"/>
              </a:lnSpc>
            </a:pPr>
            <a:endParaRPr lang="ar-EG" altLang="en-US" sz="2400">
              <a:solidFill>
                <a:srgbClr val="FFFF00"/>
              </a:solidFill>
            </a:endParaRPr>
          </a:p>
          <a:p>
            <a:pPr>
              <a:lnSpc>
                <a:spcPct val="90000"/>
              </a:lnSpc>
            </a:pPr>
            <a:endParaRPr lang="ar-EG" altLang="en-US" sz="2400">
              <a:solidFill>
                <a:srgbClr val="FFFF00"/>
              </a:solidFill>
            </a:endParaRPr>
          </a:p>
          <a:p>
            <a:pPr>
              <a:lnSpc>
                <a:spcPct val="110000"/>
              </a:lnSpc>
            </a:pPr>
            <a:r>
              <a:rPr lang="ar-EG" altLang="en-US" sz="2400">
                <a:solidFill>
                  <a:srgbClr val="FFFF00"/>
                </a:solidFill>
              </a:rPr>
              <a:t>{</a:t>
            </a:r>
            <a:r>
              <a:rPr lang="ar-SA" altLang="en-US" sz="2400" b="1">
                <a:solidFill>
                  <a:srgbClr val="FFFF00"/>
                </a:solidFill>
              </a:rPr>
              <a:t>إِنَّ فِي خَلْقِ السَّمَاوَاتِ وَالأَرْضِ وَاخْتِلاَفِ اللَّيْلِ وَالنَّهَارِ وَالْفُلْكِ الَّتِي تَجْرِي فِي الْبَحْرِ بِمَا يَنفَعُ النَّاسَ وَمَا أَنزَلَ اللّهُ مِنَ السَّمَ</a:t>
            </a:r>
            <a:r>
              <a:rPr lang="ar-EG" altLang="en-US" sz="2400" b="1">
                <a:solidFill>
                  <a:srgbClr val="FFFF00"/>
                </a:solidFill>
              </a:rPr>
              <a:t>ــــ</a:t>
            </a:r>
            <a:r>
              <a:rPr lang="ar-SA" altLang="en-US" sz="2400" b="1">
                <a:solidFill>
                  <a:srgbClr val="FFFF00"/>
                </a:solidFill>
              </a:rPr>
              <a:t>اءِ مِن مَّاء فَأَحْيَا بِهِ الأرْضَ بَعْدَ مَوْتِهَا وَبَثَّ فِيهَا مِن كُلِّ دَآبَّةٍ وَتَصْرِيفِ الرِّيَاحِ وَالسَّحَابِ الْمُسَخِّرِ بَيْنَ السَّمَ</a:t>
            </a:r>
            <a:r>
              <a:rPr lang="ar-EG" altLang="en-US" sz="2400" b="1">
                <a:solidFill>
                  <a:srgbClr val="FFFF00"/>
                </a:solidFill>
              </a:rPr>
              <a:t>ـــ</a:t>
            </a:r>
            <a:r>
              <a:rPr lang="ar-SA" altLang="en-US" sz="2400" b="1">
                <a:solidFill>
                  <a:srgbClr val="FFFF00"/>
                </a:solidFill>
              </a:rPr>
              <a:t>اء وَالأَرْضِ لآيَاتٍ لِّقَوْمٍ يَعْقِلُونَ }البقرة164</a:t>
            </a:r>
            <a:endParaRPr lang="en-US" altLang="en-US" sz="2400" b="1">
              <a:solidFill>
                <a:srgbClr val="FFFF00"/>
              </a:solidFill>
            </a:endParaRPr>
          </a:p>
        </p:txBody>
      </p:sp>
      <p:sp>
        <p:nvSpPr>
          <p:cNvPr id="113673" name="Text Box 9"/>
          <p:cNvSpPr txBox="1">
            <a:spLocks noChangeArrowheads="1"/>
          </p:cNvSpPr>
          <p:nvPr/>
        </p:nvSpPr>
        <p:spPr bwMode="auto">
          <a:xfrm>
            <a:off x="4511675" y="4149725"/>
            <a:ext cx="18245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effectLst>
                  <a:outerShdw blurRad="38100" dist="38100" dir="2700000" algn="tl">
                    <a:srgbClr val="000000"/>
                  </a:outerShdw>
                </a:effectLst>
                <a:latin typeface="Garamond" panose="02020404030301010803" pitchFamily="18" charset="0"/>
              </a:rPr>
              <a:t>بسم الله الرحمن الرحيم</a:t>
            </a:r>
            <a:endParaRPr lang="en-US" altLang="en-US">
              <a:effectLst>
                <a:outerShdw blurRad="38100" dist="38100" dir="2700000" algn="tl">
                  <a:srgbClr val="000000"/>
                </a:outerShdw>
              </a:effectLst>
              <a:latin typeface="Garamond" panose="02020404030301010803" pitchFamily="18" charset="0"/>
            </a:endParaRPr>
          </a:p>
        </p:txBody>
      </p:sp>
      <p:sp>
        <p:nvSpPr>
          <p:cNvPr id="113674" name="Text Box 10"/>
          <p:cNvSpPr txBox="1">
            <a:spLocks noChangeArrowheads="1"/>
          </p:cNvSpPr>
          <p:nvPr/>
        </p:nvSpPr>
        <p:spPr bwMode="auto">
          <a:xfrm>
            <a:off x="4656138" y="6381750"/>
            <a:ext cx="24574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effectLst>
                  <a:outerShdw blurRad="38100" dist="38100" dir="2700000" algn="tl">
                    <a:srgbClr val="000000"/>
                  </a:outerShdw>
                </a:effectLst>
                <a:latin typeface="Garamond" panose="02020404030301010803" pitchFamily="18" charset="0"/>
              </a:rPr>
              <a:t>صــدق الله العظيـــم</a:t>
            </a:r>
            <a:endParaRPr lang="en-US" altLang="en-US">
              <a:effectLst>
                <a:outerShdw blurRad="38100" dist="38100" dir="2700000" algn="tl">
                  <a:srgbClr val="000000"/>
                </a:outerShdw>
              </a:effectLst>
              <a:latin typeface="Garamond" panose="02020404030301010803" pitchFamily="18" charset="0"/>
            </a:endParaRPr>
          </a:p>
        </p:txBody>
      </p:sp>
    </p:spTree>
    <p:extLst>
      <p:ext uri="{BB962C8B-B14F-4D97-AF65-F5344CB8AC3E}">
        <p14:creationId xmlns:p14="http://schemas.microsoft.com/office/powerpoint/2010/main" val="202710486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2804" name="Picture 4" descr="nolan%20tunnel%202%20west%20portal%20BNSF%20freight%20train%20tlh%20P52300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70700"/>
          </a:xfrm>
          <a:prstGeom prst="rect">
            <a:avLst/>
          </a:prstGeom>
          <a:noFill/>
          <a:extLst>
            <a:ext uri="{909E8E84-426E-40DD-AFC4-6F175D3DCCD1}">
              <a14:hiddenFill xmlns:a14="http://schemas.microsoft.com/office/drawing/2010/main">
                <a:solidFill>
                  <a:srgbClr val="FFFFFF"/>
                </a:solidFill>
              </a14:hiddenFill>
            </a:ext>
          </a:extLst>
        </p:spPr>
      </p:pic>
      <p:sp>
        <p:nvSpPr>
          <p:cNvPr id="332805" name="Rectangle 5"/>
          <p:cNvSpPr>
            <a:spLocks noGrp="1" noRot="1" noChangeArrowheads="1"/>
          </p:cNvSpPr>
          <p:nvPr>
            <p:ph type="title"/>
          </p:nvPr>
        </p:nvSpPr>
        <p:spPr>
          <a:xfrm>
            <a:off x="3935414" y="274639"/>
            <a:ext cx="6275387" cy="2649537"/>
          </a:xfrm>
        </p:spPr>
        <p:txBody>
          <a:bodyPr/>
          <a:lstStyle/>
          <a:p>
            <a:r>
              <a:rPr lang="ar-EG" altLang="en-US">
                <a:solidFill>
                  <a:srgbClr val="FF3300"/>
                </a:solidFill>
              </a:rPr>
              <a:t>لاحظ هذا القطـــــار الذى اخترق الجبــــــل ليقرب المسافات وينقل البشر إلـى أماكن ومناطق جديدة</a:t>
            </a:r>
            <a:endParaRPr lang="en-US" altLang="en-US">
              <a:solidFill>
                <a:srgbClr val="FF3300"/>
              </a:solidFill>
            </a:endParaRPr>
          </a:p>
        </p:txBody>
      </p:sp>
      <p:sp>
        <p:nvSpPr>
          <p:cNvPr id="332806" name="Line 6"/>
          <p:cNvSpPr>
            <a:spLocks noChangeShapeType="1"/>
          </p:cNvSpPr>
          <p:nvPr/>
        </p:nvSpPr>
        <p:spPr bwMode="auto">
          <a:xfrm>
            <a:off x="3432175" y="1557338"/>
            <a:ext cx="71438" cy="1655762"/>
          </a:xfrm>
          <a:prstGeom prst="line">
            <a:avLst/>
          </a:prstGeom>
          <a:noFill/>
          <a:ln w="5715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2807" name="Text Box 7"/>
          <p:cNvSpPr txBox="1">
            <a:spLocks noChangeArrowheads="1"/>
          </p:cNvSpPr>
          <p:nvPr/>
        </p:nvSpPr>
        <p:spPr bwMode="auto">
          <a:xfrm>
            <a:off x="3133725" y="1196975"/>
            <a:ext cx="500458" cy="369332"/>
          </a:xfrm>
          <a:prstGeom prst="rect">
            <a:avLst/>
          </a:prstGeom>
          <a:noFill/>
          <a:ln w="9525" algn="ctr">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effectLst>
                  <a:outerShdw blurRad="38100" dist="38100" dir="2700000" algn="tl">
                    <a:srgbClr val="000000"/>
                  </a:outerShdw>
                </a:effectLst>
                <a:latin typeface="Garamond" panose="02020404030301010803" pitchFamily="18" charset="0"/>
              </a:rPr>
              <a:t>نفق </a:t>
            </a:r>
            <a:endParaRPr lang="en-US" altLang="en-US">
              <a:effectLst>
                <a:outerShdw blurRad="38100" dist="38100" dir="2700000" algn="tl">
                  <a:srgbClr val="000000"/>
                </a:outerShdw>
              </a:effectLst>
              <a:latin typeface="Garamond" panose="02020404030301010803" pitchFamily="18" charset="0"/>
            </a:endParaRPr>
          </a:p>
        </p:txBody>
      </p:sp>
    </p:spTree>
    <p:extLst>
      <p:ext uri="{BB962C8B-B14F-4D97-AF65-F5344CB8AC3E}">
        <p14:creationId xmlns:p14="http://schemas.microsoft.com/office/powerpoint/2010/main" val="6865252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1781" name="Picture 5" descr="1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31783" name="Rectangle 7"/>
          <p:cNvSpPr>
            <a:spLocks noGrp="1" noRot="1" noChangeArrowheads="1"/>
          </p:cNvSpPr>
          <p:nvPr>
            <p:ph type="title"/>
          </p:nvPr>
        </p:nvSpPr>
        <p:spPr/>
        <p:txBody>
          <a:bodyPr/>
          <a:lstStyle/>
          <a:p>
            <a:r>
              <a:rPr lang="ar-EG" altLang="en-US">
                <a:solidFill>
                  <a:srgbClr val="FF3300"/>
                </a:solidFill>
              </a:rPr>
              <a:t>طائرة الإيرباص العملاقة</a:t>
            </a:r>
            <a:r>
              <a:rPr lang="ar-EG" altLang="en-US"/>
              <a:t> </a:t>
            </a:r>
            <a:endParaRPr lang="en-US" altLang="en-US"/>
          </a:p>
        </p:txBody>
      </p:sp>
      <p:sp>
        <p:nvSpPr>
          <p:cNvPr id="331784" name="Text Box 8"/>
          <p:cNvSpPr txBox="1">
            <a:spLocks noChangeArrowheads="1"/>
          </p:cNvSpPr>
          <p:nvPr/>
        </p:nvSpPr>
        <p:spPr bwMode="auto">
          <a:xfrm>
            <a:off x="5664201" y="6092825"/>
            <a:ext cx="457208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rgbClr val="FF3300"/>
                </a:solidFill>
                <a:effectLst>
                  <a:outerShdw blurRad="38100" dist="38100" dir="2700000" algn="tl">
                    <a:srgbClr val="000000"/>
                  </a:outerShdw>
                </a:effectLst>
                <a:latin typeface="Garamond" panose="02020404030301010803" pitchFamily="18" charset="0"/>
              </a:rPr>
              <a:t>قادرة على نقل 850 شخص دفعة واحدة وتتكون من طابقين </a:t>
            </a:r>
            <a:endParaRPr lang="en-US" altLang="en-US">
              <a:solidFill>
                <a:srgbClr val="FF3300"/>
              </a:solidFill>
              <a:effectLst>
                <a:outerShdw blurRad="38100" dist="38100" dir="2700000" algn="tl">
                  <a:srgbClr val="000000"/>
                </a:outerShdw>
              </a:effectLst>
              <a:latin typeface="Garamond" panose="02020404030301010803" pitchFamily="18" charset="0"/>
            </a:endParaRPr>
          </a:p>
        </p:txBody>
      </p:sp>
    </p:spTree>
    <p:extLst>
      <p:ext uri="{BB962C8B-B14F-4D97-AF65-F5344CB8AC3E}">
        <p14:creationId xmlns:p14="http://schemas.microsoft.com/office/powerpoint/2010/main" val="28384385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Rot="1" noChangeArrowheads="1"/>
          </p:cNvSpPr>
          <p:nvPr>
            <p:ph type="title"/>
          </p:nvPr>
        </p:nvSpPr>
        <p:spPr/>
        <p:txBody>
          <a:bodyPr/>
          <a:lstStyle/>
          <a:p>
            <a:pPr algn="ctr"/>
            <a:r>
              <a:rPr lang="ar-EG" altLang="en-US"/>
              <a:t>توزيع السكان على مستوى الدول </a:t>
            </a:r>
            <a:endParaRPr lang="en-US" altLang="en-US"/>
          </a:p>
        </p:txBody>
      </p:sp>
      <p:sp>
        <p:nvSpPr>
          <p:cNvPr id="244739" name="Rectangle 3"/>
          <p:cNvSpPr>
            <a:spLocks noGrp="1" noChangeArrowheads="1"/>
          </p:cNvSpPr>
          <p:nvPr>
            <p:ph type="body" idx="1"/>
          </p:nvPr>
        </p:nvSpPr>
        <p:spPr/>
        <p:txBody>
          <a:bodyPr/>
          <a:lstStyle/>
          <a:p>
            <a:pPr algn="ctr"/>
            <a:r>
              <a:rPr lang="ar-EG" altLang="en-US"/>
              <a:t>إذا وزعنا السكـــان على مستوى الدول نلاحظ أن هناك عشر دول يزيد عدد سكـــان كل منها على 100 مليون نسمة وهى كالتـــــــالى : </a:t>
            </a:r>
            <a:r>
              <a:rPr lang="ar-EG" altLang="en-US" sz="4000" b="1">
                <a:solidFill>
                  <a:srgbClr val="FF9933"/>
                </a:solidFill>
              </a:rPr>
              <a:t>(</a:t>
            </a:r>
            <a:r>
              <a:rPr lang="ar-EG" altLang="en-US" sz="4000" b="1"/>
              <a:t> </a:t>
            </a:r>
            <a:r>
              <a:rPr lang="ar-EG" altLang="en-US" sz="4000" b="1">
                <a:solidFill>
                  <a:srgbClr val="FFFF00"/>
                </a:solidFill>
              </a:rPr>
              <a:t>الصين </a:t>
            </a:r>
            <a:r>
              <a:rPr lang="ar-EG" altLang="en-US" sz="4000" b="1"/>
              <a:t>،</a:t>
            </a:r>
            <a:r>
              <a:rPr lang="ar-EG" altLang="en-US" sz="4000" b="1">
                <a:solidFill>
                  <a:srgbClr val="FFFF00"/>
                </a:solidFill>
              </a:rPr>
              <a:t> الهنــد </a:t>
            </a:r>
            <a:r>
              <a:rPr lang="ar-EG" altLang="en-US" sz="4000" b="1"/>
              <a:t>،</a:t>
            </a:r>
            <a:r>
              <a:rPr lang="ar-EG" altLang="en-US" sz="4000" b="1">
                <a:solidFill>
                  <a:srgbClr val="FFFF00"/>
                </a:solidFill>
              </a:rPr>
              <a:t> الولايات المتحدة </a:t>
            </a:r>
            <a:r>
              <a:rPr lang="ar-EG" altLang="en-US" sz="4000" b="1"/>
              <a:t>،</a:t>
            </a:r>
            <a:r>
              <a:rPr lang="ar-EG" altLang="en-US" sz="4000" b="1">
                <a:solidFill>
                  <a:srgbClr val="FFFF00"/>
                </a:solidFill>
              </a:rPr>
              <a:t> اندونيسيا </a:t>
            </a:r>
            <a:r>
              <a:rPr lang="ar-EG" altLang="en-US" sz="4000" b="1"/>
              <a:t>،</a:t>
            </a:r>
            <a:r>
              <a:rPr lang="ar-EG" altLang="en-US" sz="4000" b="1">
                <a:solidFill>
                  <a:srgbClr val="FFFF00"/>
                </a:solidFill>
              </a:rPr>
              <a:t> البـــرازيل </a:t>
            </a:r>
            <a:r>
              <a:rPr lang="ar-EG" altLang="en-US" sz="4000" b="1"/>
              <a:t>،</a:t>
            </a:r>
            <a:r>
              <a:rPr lang="ar-EG" altLang="en-US" sz="4000" b="1">
                <a:solidFill>
                  <a:srgbClr val="FFFF00"/>
                </a:solidFill>
              </a:rPr>
              <a:t> روسيــــا ، باكستــان</a:t>
            </a:r>
            <a:r>
              <a:rPr lang="ar-EG" altLang="en-US" sz="4000" b="1"/>
              <a:t> ،</a:t>
            </a:r>
            <a:r>
              <a:rPr lang="ar-EG" altLang="en-US" sz="4000" b="1">
                <a:solidFill>
                  <a:srgbClr val="FFFF00"/>
                </a:solidFill>
              </a:rPr>
              <a:t> بنجلاديش </a:t>
            </a:r>
            <a:r>
              <a:rPr lang="ar-EG" altLang="en-US" sz="4000" b="1"/>
              <a:t>،</a:t>
            </a:r>
            <a:r>
              <a:rPr lang="ar-EG" altLang="en-US" sz="4000" b="1">
                <a:solidFill>
                  <a:srgbClr val="FFFF00"/>
                </a:solidFill>
              </a:rPr>
              <a:t> اليابان </a:t>
            </a:r>
            <a:r>
              <a:rPr lang="ar-EG" altLang="en-US" sz="4000" b="1"/>
              <a:t>،</a:t>
            </a:r>
            <a:r>
              <a:rPr lang="ar-EG" altLang="en-US" sz="4000" b="1">
                <a:solidFill>
                  <a:srgbClr val="FFFF00"/>
                </a:solidFill>
              </a:rPr>
              <a:t> نيجيريا</a:t>
            </a:r>
            <a:r>
              <a:rPr lang="ar-EG" altLang="en-US" sz="4000" b="1">
                <a:solidFill>
                  <a:srgbClr val="FF9933"/>
                </a:solidFill>
              </a:rPr>
              <a:t> </a:t>
            </a:r>
            <a:r>
              <a:rPr lang="en-US" altLang="en-US" sz="4000" b="1">
                <a:solidFill>
                  <a:srgbClr val="FF9933"/>
                </a:solidFill>
              </a:rPr>
              <a:t>(</a:t>
            </a:r>
          </a:p>
        </p:txBody>
      </p:sp>
      <p:sp>
        <p:nvSpPr>
          <p:cNvPr id="244740" name="Text Box 4"/>
          <p:cNvSpPr txBox="1">
            <a:spLocks noChangeArrowheads="1"/>
          </p:cNvSpPr>
          <p:nvPr/>
        </p:nvSpPr>
        <p:spPr bwMode="auto">
          <a:xfrm>
            <a:off x="8020050" y="3244851"/>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spcBef>
                <a:spcPct val="0"/>
              </a:spcBef>
              <a:buClrTx/>
              <a:buSzTx/>
              <a:buFontTx/>
              <a:buNone/>
            </a:pPr>
            <a:endParaRPr lang="en-US" altLang="en-US"/>
          </a:p>
        </p:txBody>
      </p:sp>
      <p:sp>
        <p:nvSpPr>
          <p:cNvPr id="244741" name="Text Box 5"/>
          <p:cNvSpPr txBox="1">
            <a:spLocks noChangeArrowheads="1"/>
          </p:cNvSpPr>
          <p:nvPr/>
        </p:nvSpPr>
        <p:spPr bwMode="auto">
          <a:xfrm>
            <a:off x="4252581" y="5084764"/>
            <a:ext cx="3647152" cy="646331"/>
          </a:xfrm>
          <a:prstGeom prst="rect">
            <a:avLst/>
          </a:prstGeom>
          <a:noFill/>
          <a:ln>
            <a:noFill/>
          </a:ln>
          <a:effectLst>
            <a:outerShdw dist="107763" dir="81000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lnSpc>
                <a:spcPct val="100000"/>
              </a:lnSpc>
              <a:spcBef>
                <a:spcPct val="0"/>
              </a:spcBef>
              <a:buClrTx/>
              <a:buSzTx/>
              <a:buFontTx/>
              <a:buNone/>
            </a:pPr>
            <a:r>
              <a:rPr lang="ar-EG" altLang="en-US" sz="3600">
                <a:solidFill>
                  <a:srgbClr val="FF66CC"/>
                </a:solidFill>
              </a:rPr>
              <a:t>لاحظ الجدول والخريطة</a:t>
            </a:r>
            <a:endParaRPr lang="en-US" altLang="en-US" sz="3600">
              <a:solidFill>
                <a:srgbClr val="FF66CC"/>
              </a:solidFill>
            </a:endParaRPr>
          </a:p>
        </p:txBody>
      </p:sp>
      <p:sp>
        <p:nvSpPr>
          <p:cNvPr id="244742" name="AutoShape 6"/>
          <p:cNvSpPr>
            <a:spLocks noChangeArrowheads="1"/>
          </p:cNvSpPr>
          <p:nvPr/>
        </p:nvSpPr>
        <p:spPr bwMode="auto">
          <a:xfrm>
            <a:off x="1524000" y="4868863"/>
            <a:ext cx="9144000" cy="1511300"/>
          </a:xfrm>
          <a:prstGeom prst="ellipseRibbon2">
            <a:avLst>
              <a:gd name="adj1" fmla="val 25000"/>
              <a:gd name="adj2" fmla="val 50000"/>
              <a:gd name="adj3" fmla="val 12500"/>
            </a:avLst>
          </a:prstGeom>
          <a:noFill/>
          <a:ln w="571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p>
        </p:txBody>
      </p:sp>
    </p:spTree>
    <p:extLst>
      <p:ext uri="{BB962C8B-B14F-4D97-AF65-F5344CB8AC3E}">
        <p14:creationId xmlns:p14="http://schemas.microsoft.com/office/powerpoint/2010/main" val="9762623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6402" name="Picture 2" descr="gallery%2FIDMENG87%2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86403" name="Rectangle 3"/>
          <p:cNvSpPr>
            <a:spLocks noGrp="1" noRot="1" noChangeArrowheads="1"/>
          </p:cNvSpPr>
          <p:nvPr>
            <p:ph type="title"/>
          </p:nvPr>
        </p:nvSpPr>
        <p:spPr/>
        <p:txBody>
          <a:bodyPr/>
          <a:lstStyle/>
          <a:p>
            <a:r>
              <a:rPr lang="ar-SA" altLang="en-US" dirty="0" smtClean="0">
                <a:solidFill>
                  <a:srgbClr val="66FF33"/>
                </a:solidFill>
              </a:rPr>
              <a:t>2- </a:t>
            </a:r>
            <a:r>
              <a:rPr lang="ar-EG" altLang="en-US" dirty="0" smtClean="0">
                <a:solidFill>
                  <a:srgbClr val="66FF33"/>
                </a:solidFill>
              </a:rPr>
              <a:t>العوامل </a:t>
            </a:r>
            <a:r>
              <a:rPr lang="ar-EG" altLang="en-US" dirty="0">
                <a:solidFill>
                  <a:srgbClr val="66FF33"/>
                </a:solidFill>
              </a:rPr>
              <a:t>الاقتصادية وأثرها فى توزيع السكان</a:t>
            </a:r>
            <a:endParaRPr lang="en-US" altLang="en-US" dirty="0">
              <a:solidFill>
                <a:srgbClr val="66FF33"/>
              </a:solidFill>
            </a:endParaRPr>
          </a:p>
        </p:txBody>
      </p:sp>
    </p:spTree>
    <p:extLst>
      <p:ext uri="{BB962C8B-B14F-4D97-AF65-F5344CB8AC3E}">
        <p14:creationId xmlns:p14="http://schemas.microsoft.com/office/powerpoint/2010/main" val="159583084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8991600" cy="6583362"/>
          </a:xfrm>
        </p:spPr>
        <p:txBody>
          <a:bodyPr/>
          <a:lstStyle/>
          <a:p>
            <a:pPr algn="r">
              <a:lnSpc>
                <a:spcPct val="150000"/>
              </a:lnSpc>
            </a:pPr>
            <a:r>
              <a:rPr lang="ar-SA" altLang="en-US" dirty="0" smtClean="0">
                <a:solidFill>
                  <a:srgbClr val="CC3300"/>
                </a:solidFill>
                <a:latin typeface="Garamond" panose="02020404030301010803" pitchFamily="18" charset="0"/>
              </a:rPr>
              <a:t>أ- الزراعة :</a:t>
            </a:r>
            <a:r>
              <a:rPr lang="ar-SA" altLang="en-US" sz="3200" dirty="0">
                <a:solidFill>
                  <a:srgbClr val="FF66CC"/>
                </a:solidFill>
                <a:latin typeface="Garamond" panose="02020404030301010803" pitchFamily="18" charset="0"/>
              </a:rPr>
              <a:t/>
            </a:r>
            <a:br>
              <a:rPr lang="ar-SA" altLang="en-US" sz="3200" dirty="0">
                <a:solidFill>
                  <a:srgbClr val="FF66CC"/>
                </a:solidFill>
                <a:latin typeface="Garamond" panose="02020404030301010803" pitchFamily="18" charset="0"/>
              </a:rPr>
            </a:br>
            <a:r>
              <a:rPr lang="ar-EG" altLang="en-US" sz="3200" dirty="0">
                <a:solidFill>
                  <a:srgbClr val="FF66CC"/>
                </a:solidFill>
                <a:latin typeface="Garamond" panose="02020404030301010803" pitchFamily="18" charset="0"/>
              </a:rPr>
              <a:t>يرتبط </a:t>
            </a:r>
            <a:r>
              <a:rPr lang="ar-EG" altLang="en-US" sz="3200" dirty="0">
                <a:solidFill>
                  <a:srgbClr val="FF66CC"/>
                </a:solidFill>
                <a:latin typeface="Garamond" panose="02020404030301010803" pitchFamily="18" charset="0"/>
              </a:rPr>
              <a:t>وجود الانسان بالأرض الزراعية الخصبة التى تنتج له غذاءه وتطعم </a:t>
            </a:r>
            <a:r>
              <a:rPr lang="ar-EG" altLang="en-US" sz="3200" dirty="0">
                <a:solidFill>
                  <a:srgbClr val="FF66CC"/>
                </a:solidFill>
                <a:latin typeface="Garamond" panose="02020404030301010803" pitchFamily="18" charset="0"/>
              </a:rPr>
              <a:t>حيواناته</a:t>
            </a:r>
            <a:r>
              <a:rPr lang="ar-SA" altLang="en-US" sz="3200" dirty="0">
                <a:solidFill>
                  <a:srgbClr val="FF66CC"/>
                </a:solidFill>
                <a:latin typeface="Garamond" panose="02020404030301010803" pitchFamily="18" charset="0"/>
              </a:rPr>
              <a:t/>
            </a:r>
            <a:br>
              <a:rPr lang="ar-SA" altLang="en-US" sz="3200" dirty="0">
                <a:solidFill>
                  <a:srgbClr val="FF66CC"/>
                </a:solidFill>
                <a:latin typeface="Garamond" panose="02020404030301010803" pitchFamily="18" charset="0"/>
              </a:rPr>
            </a:br>
            <a:r>
              <a:rPr lang="ar-SA" sz="3200" dirty="0">
                <a:solidFill>
                  <a:srgbClr val="FF66CC"/>
                </a:solidFill>
              </a:rPr>
              <a:t>فتبلغ التركزأعلاه </a:t>
            </a:r>
            <a:r>
              <a:rPr lang="ar-SA" sz="3200" dirty="0">
                <a:solidFill>
                  <a:srgbClr val="FF66CC"/>
                </a:solidFill>
              </a:rPr>
              <a:t>فى المناطق الزراعية </a:t>
            </a:r>
            <a:br>
              <a:rPr lang="ar-SA" sz="3200" dirty="0">
                <a:solidFill>
                  <a:srgbClr val="FF66CC"/>
                </a:solidFill>
              </a:rPr>
            </a:br>
            <a:r>
              <a:rPr lang="ar-SA" sz="3200" dirty="0">
                <a:solidFill>
                  <a:srgbClr val="FF66CC"/>
                </a:solidFill>
              </a:rPr>
              <a:t>حيث يستقر </a:t>
            </a:r>
            <a:r>
              <a:rPr lang="ar-SA" sz="3200" dirty="0">
                <a:solidFill>
                  <a:srgbClr val="FF66CC"/>
                </a:solidFill>
              </a:rPr>
              <a:t>السكان </a:t>
            </a:r>
            <a:r>
              <a:rPr lang="ar-SA" sz="3200" dirty="0">
                <a:solidFill>
                  <a:srgbClr val="FF66CC"/>
                </a:solidFill>
              </a:rPr>
              <a:t>فى القرى الريفية وبخاصة </a:t>
            </a:r>
            <a:r>
              <a:rPr lang="ar-SA" sz="3200" dirty="0">
                <a:solidFill>
                  <a:srgbClr val="FF66CC"/>
                </a:solidFill>
              </a:rPr>
              <a:t>العاملين بالزراعة</a:t>
            </a:r>
            <a:r>
              <a:rPr lang="ar-SA" sz="3200" dirty="0"/>
              <a:t/>
            </a:r>
            <a:br>
              <a:rPr lang="ar-SA" sz="3200" dirty="0"/>
            </a:br>
            <a:r>
              <a:rPr lang="ar-SA" sz="3200" dirty="0">
                <a:solidFill>
                  <a:srgbClr val="FF66CC"/>
                </a:solidFill>
              </a:rPr>
              <a:t>ويقل فى نطاقات الرعي</a:t>
            </a:r>
            <a:endParaRPr lang="en-US" sz="3200" dirty="0"/>
          </a:p>
        </p:txBody>
      </p:sp>
    </p:spTree>
    <p:extLst>
      <p:ext uri="{BB962C8B-B14F-4D97-AF65-F5344CB8AC3E}">
        <p14:creationId xmlns:p14="http://schemas.microsoft.com/office/powerpoint/2010/main" val="40702568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4"/>
          <p:cNvSpPr>
            <a:spLocks noGrp="1" noRot="1" noChangeArrowheads="1"/>
          </p:cNvSpPr>
          <p:nvPr>
            <p:ph type="title"/>
          </p:nvPr>
        </p:nvSpPr>
        <p:spPr>
          <a:ln>
            <a:solidFill>
              <a:srgbClr val="FF3300"/>
            </a:solidFill>
            <a:miter lim="800000"/>
            <a:headEnd/>
            <a:tailEnd/>
          </a:ln>
          <a:scene3d>
            <a:camera prst="legacyObliqueTopLeft"/>
            <a:lightRig rig="legacyFlat3" dir="t"/>
          </a:scene3d>
          <a:sp3d extrusionH="430200" prstMaterial="legacyMatte">
            <a:bevelT w="13500" h="13500" prst="angle"/>
            <a:bevelB w="13500" h="13500" prst="angle"/>
            <a:extrusionClr>
              <a:srgbClr val="FF3300"/>
            </a:extrusionClr>
            <a:contourClr>
              <a:srgbClr val="FF3300"/>
            </a:contourClr>
          </a:sp3d>
        </p:spPr>
        <p:txBody>
          <a:bodyPr>
            <a:flatTx/>
          </a:bodyPr>
          <a:lstStyle/>
          <a:p>
            <a:pPr algn="ctr"/>
            <a:r>
              <a:rPr lang="ar-SA" altLang="en-US" dirty="0" smtClean="0">
                <a:solidFill>
                  <a:srgbClr val="FFFF00"/>
                </a:solidFill>
              </a:rPr>
              <a:t>ب- </a:t>
            </a:r>
            <a:r>
              <a:rPr lang="ar-EG" altLang="en-US" dirty="0" smtClean="0">
                <a:solidFill>
                  <a:srgbClr val="FFFF00"/>
                </a:solidFill>
              </a:rPr>
              <a:t>الصناعة </a:t>
            </a:r>
            <a:r>
              <a:rPr lang="ar-EG" altLang="en-US" dirty="0">
                <a:solidFill>
                  <a:srgbClr val="FFFF00"/>
                </a:solidFill>
              </a:rPr>
              <a:t>وأثرها فى توزيع السكان </a:t>
            </a:r>
            <a:endParaRPr lang="en-US" altLang="en-US" dirty="0">
              <a:solidFill>
                <a:srgbClr val="FFFF00"/>
              </a:solidFill>
            </a:endParaRPr>
          </a:p>
        </p:txBody>
      </p:sp>
      <p:sp>
        <p:nvSpPr>
          <p:cNvPr id="114693" name="Rectangle 5"/>
          <p:cNvSpPr>
            <a:spLocks noGrp="1" noChangeArrowheads="1"/>
          </p:cNvSpPr>
          <p:nvPr>
            <p:ph type="body" idx="1"/>
          </p:nvPr>
        </p:nvSpPr>
        <p:spPr/>
        <p:txBody>
          <a:bodyPr/>
          <a:lstStyle/>
          <a:p>
            <a:pPr algn="ctr">
              <a:lnSpc>
                <a:spcPct val="90000"/>
              </a:lnSpc>
            </a:pPr>
            <a:r>
              <a:rPr lang="ar-EG" altLang="en-US" b="1" dirty="0"/>
              <a:t>من المعروف أن المناطق الصناعية تجذب السكان للعـــمل بمصانعها ليكونوا أيدى عاملة وشئ بشئ تتكون المــدن الصناعية التى تستفيد فى بعض الأحيان من قرب المواد الخام  فمثلا مراكز صناعة النسيج بغرب أوربا تجذب العمال والمواد الخام من الريف المجــاور ومن ثم فقد نمت هذه المدن بينما تقلص الريف المجاور.</a:t>
            </a:r>
          </a:p>
          <a:p>
            <a:pPr algn="ctr">
              <a:lnSpc>
                <a:spcPct val="90000"/>
              </a:lnSpc>
            </a:pPr>
            <a:endParaRPr lang="ar-EG" altLang="en-US" b="1" dirty="0"/>
          </a:p>
          <a:p>
            <a:pPr algn="ctr">
              <a:lnSpc>
                <a:spcPct val="90000"/>
              </a:lnSpc>
            </a:pPr>
            <a:r>
              <a:rPr lang="ar-EG" altLang="en-US" b="1" dirty="0"/>
              <a:t>فالمــــدن الصناعية تأخذ فى النمو والازدهار السريع مثل مدن أوربا التــــى نمت بجوار حقول الفحم وأيضا مدن صنــاعة الغزل والنسيج والصناعات الميكـــــانيكية والصنـــاعات الخفيفة ترتبط دائما بمراكز تجمع السكان .</a:t>
            </a:r>
            <a:endParaRPr lang="en-US" altLang="en-US" b="1" dirty="0"/>
          </a:p>
        </p:txBody>
      </p:sp>
    </p:spTree>
    <p:extLst>
      <p:ext uri="{BB962C8B-B14F-4D97-AF65-F5344CB8AC3E}">
        <p14:creationId xmlns:p14="http://schemas.microsoft.com/office/powerpoint/2010/main" val="27929481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228601"/>
            <a:ext cx="8229600" cy="5897563"/>
          </a:xfrm>
        </p:spPr>
        <p:txBody>
          <a:bodyPr/>
          <a:lstStyle/>
          <a:p>
            <a:pPr marL="0" indent="0">
              <a:buNone/>
            </a:pPr>
            <a:r>
              <a:rPr lang="ar-SA" sz="3600" b="1" dirty="0">
                <a:solidFill>
                  <a:srgbClr val="CC3300"/>
                </a:solidFill>
              </a:rPr>
              <a:t>ج- العامل الإداري والسياسي :</a:t>
            </a:r>
          </a:p>
          <a:p>
            <a:r>
              <a:rPr lang="ar-SA" dirty="0"/>
              <a:t>- </a:t>
            </a:r>
            <a:r>
              <a:rPr lang="ar-SA" b="1" dirty="0"/>
              <a:t>حواضر المحافظات أو الولايات أكبر التجمعات كونها </a:t>
            </a:r>
            <a:r>
              <a:rPr lang="ar-SA" b="1" dirty="0" smtClean="0"/>
              <a:t>مركزالخدمات </a:t>
            </a:r>
            <a:r>
              <a:rPr lang="ar-SA" b="1" dirty="0"/>
              <a:t>والمصالح ومستقر الحكم والإدارة التي يرتبط </a:t>
            </a:r>
            <a:r>
              <a:rPr lang="ar-SA" b="1" dirty="0" smtClean="0"/>
              <a:t>بهاالمواطنون</a:t>
            </a:r>
            <a:endParaRPr lang="ar-SA" b="1" dirty="0"/>
          </a:p>
          <a:p>
            <a:r>
              <a:rPr lang="ar-SA" b="1" dirty="0" smtClean="0"/>
              <a:t>التجمع السياسي</a:t>
            </a:r>
            <a:r>
              <a:rPr lang="ar-SA" b="1" dirty="0"/>
              <a:t> يتجلى فى تجمع الأقليات القومية والدينية</a:t>
            </a:r>
          </a:p>
          <a:p>
            <a:pPr marL="0" indent="0">
              <a:buNone/>
            </a:pPr>
            <a:r>
              <a:rPr lang="ar-SA" b="1" dirty="0"/>
              <a:t>كالموارنة فى جبال لبنان يعيشون فى عزلة عن غيرهم وكذلك</a:t>
            </a:r>
          </a:p>
          <a:p>
            <a:pPr marL="0" indent="0">
              <a:buNone/>
            </a:pPr>
            <a:r>
              <a:rPr lang="ar-SA" b="1" dirty="0"/>
              <a:t>أهل النوبة فى تلال النوبة ، والبربر فى مرتفعات أطلس ،</a:t>
            </a:r>
          </a:p>
          <a:p>
            <a:pPr marL="0" indent="0">
              <a:buNone/>
            </a:pPr>
            <a:r>
              <a:rPr lang="ar-SA" b="1" dirty="0"/>
              <a:t>والدروز فى جبل العرب فى سوريا</a:t>
            </a:r>
            <a:endParaRPr lang="en-US" dirty="0"/>
          </a:p>
        </p:txBody>
      </p:sp>
    </p:spTree>
    <p:extLst>
      <p:ext uri="{BB962C8B-B14F-4D97-AF65-F5344CB8AC3E}">
        <p14:creationId xmlns:p14="http://schemas.microsoft.com/office/powerpoint/2010/main" val="8340305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900" name="Rectangle 4"/>
          <p:cNvSpPr>
            <a:spLocks noGrp="1" noRot="1" noChangeArrowheads="1"/>
          </p:cNvSpPr>
          <p:nvPr>
            <p:ph type="title"/>
          </p:nvPr>
        </p:nvSpPr>
        <p:spPr/>
        <p:txBody>
          <a:bodyPr/>
          <a:lstStyle/>
          <a:p>
            <a:pPr algn="ctr"/>
            <a:r>
              <a:rPr lang="ar-EG" altLang="en-US"/>
              <a:t>النمو السريع للمدن</a:t>
            </a:r>
            <a:endParaRPr lang="en-US" altLang="en-US"/>
          </a:p>
        </p:txBody>
      </p:sp>
      <p:sp>
        <p:nvSpPr>
          <p:cNvPr id="336902" name="Rectangle 6"/>
          <p:cNvSpPr>
            <a:spLocks noGrp="1" noChangeArrowheads="1"/>
          </p:cNvSpPr>
          <p:nvPr>
            <p:ph type="body" sz="half" idx="2"/>
          </p:nvPr>
        </p:nvSpPr>
        <p:spPr>
          <a:xfrm>
            <a:off x="7104063" y="1844676"/>
            <a:ext cx="3175000" cy="4525963"/>
          </a:xfrm>
        </p:spPr>
        <p:txBody>
          <a:bodyPr/>
          <a:lstStyle/>
          <a:p>
            <a:pPr algn="ctr"/>
            <a:r>
              <a:rPr lang="ar-EG" altLang="en-US" b="1"/>
              <a:t>المــــــدن تنمو وتزدهر بسرعة فى أحجامها مع تطور الصنــــاعة وبناء المـــــــصانع ، فالمــدن يتوفر فيها من الخدمات مــــــــا يجذب الســـكان ، ومن المـــــعروف أن الصناعة الثقيلة تجتذب كثيرا من السكان.</a:t>
            </a:r>
            <a:endParaRPr lang="en-US" altLang="en-US" b="1"/>
          </a:p>
        </p:txBody>
      </p:sp>
      <p:pic>
        <p:nvPicPr>
          <p:cNvPr id="336903" name="Picture 7" descr="tokyo_gal1"/>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1774825" y="1844676"/>
            <a:ext cx="4643438" cy="3889375"/>
          </a:xfrm>
          <a:extLst>
            <a:ext uri="{909E8E84-426E-40DD-AFC4-6F175D3DCCD1}">
              <a14:hiddenFill xmlns:a14="http://schemas.microsoft.com/office/drawing/2010/main">
                <a:solidFill>
                  <a:srgbClr val="FFFFFF"/>
                </a:solidFill>
              </a14:hiddenFill>
            </a:ext>
          </a:extLst>
        </p:spPr>
      </p:pic>
      <p:sp>
        <p:nvSpPr>
          <p:cNvPr id="336904" name="Text Box 8"/>
          <p:cNvSpPr txBox="1">
            <a:spLocks noChangeArrowheads="1"/>
          </p:cNvSpPr>
          <p:nvPr/>
        </p:nvSpPr>
        <p:spPr bwMode="auto">
          <a:xfrm>
            <a:off x="2495550" y="6021388"/>
            <a:ext cx="168347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ar-EG" altLang="en-US">
                <a:solidFill>
                  <a:srgbClr val="FF3300"/>
                </a:solidFill>
                <a:effectLst>
                  <a:outerShdw blurRad="38100" dist="38100" dir="2700000" algn="tl">
                    <a:srgbClr val="000000"/>
                  </a:outerShdw>
                </a:effectLst>
                <a:latin typeface="Garamond" panose="02020404030301010803" pitchFamily="18" charset="0"/>
              </a:rPr>
              <a:t>صورة لمدينة طوكيو</a:t>
            </a:r>
            <a:endParaRPr lang="en-US" altLang="en-US">
              <a:solidFill>
                <a:srgbClr val="FF3300"/>
              </a:solidFill>
              <a:effectLst>
                <a:outerShdw blurRad="38100" dist="38100" dir="2700000" algn="tl">
                  <a:srgbClr val="000000"/>
                </a:outerShdw>
              </a:effectLst>
              <a:latin typeface="Garamond" panose="02020404030301010803" pitchFamily="18" charset="0"/>
            </a:endParaRPr>
          </a:p>
        </p:txBody>
      </p:sp>
    </p:spTree>
    <p:extLst>
      <p:ext uri="{BB962C8B-B14F-4D97-AF65-F5344CB8AC3E}">
        <p14:creationId xmlns:p14="http://schemas.microsoft.com/office/powerpoint/2010/main" val="148834500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rrowheads="1"/>
          </p:cNvSpPr>
          <p:nvPr>
            <p:ph type="title"/>
          </p:nvPr>
        </p:nvSpPr>
        <p:spPr/>
        <p:txBody>
          <a:bodyPr/>
          <a:lstStyle/>
          <a:p>
            <a:pPr algn="ctr"/>
            <a:r>
              <a:rPr lang="ar-EG" altLang="en-US" sz="5400">
                <a:solidFill>
                  <a:srgbClr val="FFFF00"/>
                </a:solidFill>
                <a:cs typeface="Andalus" panose="02020603050405020304" pitchFamily="18" charset="-78"/>
              </a:rPr>
              <a:t>الخلاصة</a:t>
            </a:r>
            <a:endParaRPr lang="en-US" altLang="en-US" sz="5400">
              <a:solidFill>
                <a:srgbClr val="FFFF00"/>
              </a:solidFill>
              <a:cs typeface="Andalus" panose="02020603050405020304" pitchFamily="18" charset="-78"/>
            </a:endParaRPr>
          </a:p>
        </p:txBody>
      </p:sp>
      <p:sp>
        <p:nvSpPr>
          <p:cNvPr id="116739" name="Rectangle 3"/>
          <p:cNvSpPr>
            <a:spLocks noGrp="1" noChangeArrowheads="1"/>
          </p:cNvSpPr>
          <p:nvPr>
            <p:ph type="body" idx="1"/>
          </p:nvPr>
        </p:nvSpPr>
        <p:spPr/>
        <p:txBody>
          <a:bodyPr/>
          <a:lstStyle/>
          <a:p>
            <a:pPr algn="ctr">
              <a:lnSpc>
                <a:spcPct val="90000"/>
              </a:lnSpc>
            </a:pPr>
            <a:endParaRPr lang="ar-EG" altLang="en-US" sz="2400" dirty="0"/>
          </a:p>
          <a:p>
            <a:pPr algn="ctr">
              <a:lnSpc>
                <a:spcPct val="90000"/>
              </a:lnSpc>
            </a:pPr>
            <a:endParaRPr lang="ar-EG" altLang="en-US" sz="2400" dirty="0"/>
          </a:p>
          <a:p>
            <a:pPr algn="ctr">
              <a:lnSpc>
                <a:spcPct val="200000"/>
              </a:lnSpc>
            </a:pPr>
            <a:r>
              <a:rPr lang="ar-EG" altLang="en-US" b="1" dirty="0">
                <a:cs typeface="Andalus" panose="02020603050405020304" pitchFamily="18" charset="-78"/>
              </a:rPr>
              <a:t>أن كثافة السكان وتوزيعهم تختلف من مكان لآخر تبعا لاختلاف مظاهر النشاط البشرى وتبعا لاختلاف الحرف التى يمارسها السكـان كالصيد وقطع الأخشاب والرعى والتعدين  والنقل والتجارة والصناعة.</a:t>
            </a:r>
            <a:endParaRPr lang="en-US" altLang="en-US" b="1" dirty="0">
              <a:cs typeface="Andalus" panose="02020603050405020304" pitchFamily="18" charset="-78"/>
            </a:endParaRPr>
          </a:p>
        </p:txBody>
      </p:sp>
    </p:spTree>
    <p:extLst>
      <p:ext uri="{BB962C8B-B14F-4D97-AF65-F5344CB8AC3E}">
        <p14:creationId xmlns:p14="http://schemas.microsoft.com/office/powerpoint/2010/main" val="7551376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rrowheads="1"/>
          </p:cNvSpPr>
          <p:nvPr>
            <p:ph type="title"/>
          </p:nvPr>
        </p:nvSpPr>
        <p:spPr>
          <a:xfrm>
            <a:off x="1919288" y="0"/>
            <a:ext cx="8229600" cy="1143000"/>
          </a:xfrm>
        </p:spPr>
        <p:txBody>
          <a:bodyPr/>
          <a:lstStyle/>
          <a:p>
            <a:r>
              <a:rPr lang="ar-EG" altLang="en-US">
                <a:solidFill>
                  <a:srgbClr val="FFFF00"/>
                </a:solidFill>
              </a:rPr>
              <a:t>أكبر 15 دولة من حيث عدد السكان</a:t>
            </a:r>
            <a:endParaRPr lang="en-US" altLang="en-US">
              <a:solidFill>
                <a:srgbClr val="FFFF00"/>
              </a:solidFill>
            </a:endParaRPr>
          </a:p>
        </p:txBody>
      </p:sp>
      <p:graphicFrame>
        <p:nvGraphicFramePr>
          <p:cNvPr id="318467" name="Group 3"/>
          <p:cNvGraphicFramePr>
            <a:graphicFrameLocks noGrp="1"/>
          </p:cNvGraphicFramePr>
          <p:nvPr>
            <p:ph idx="1"/>
          </p:nvPr>
        </p:nvGraphicFramePr>
        <p:xfrm>
          <a:off x="1524000" y="1255713"/>
          <a:ext cx="9144000" cy="5608320"/>
        </p:xfrm>
        <a:graphic>
          <a:graphicData uri="http://schemas.openxmlformats.org/drawingml/2006/table">
            <a:tbl>
              <a:tblPr rtl="1"/>
              <a:tblGrid>
                <a:gridCol w="1187450"/>
                <a:gridCol w="1871662"/>
                <a:gridCol w="1728788"/>
                <a:gridCol w="4356100"/>
              </a:tblGrid>
              <a:tr h="406400">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الترتيب</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الدولة </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المساحة كم</a:t>
                      </a: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cs typeface="Arial" panose="020B0604020202020204" pitchFamily="34" charset="0"/>
                        </a:rPr>
                        <a:t>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عدد السكان فى 1 / 7 / 2005 </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الصين</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9,596,960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1,306,313,812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2</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الهند</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3,287,590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1,080,264,388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3</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u s 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9,629,091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295,734,134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4</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اندونيسيا</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1,919,440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241,973,879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5</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البرازيل</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8,511,965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186,112,794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6</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باكستان</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803,940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162,419,946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7</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بنجلاديش</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144,000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144,319,628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8</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روسيا</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17,075,200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143,420,309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9</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نيجيريا</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923,768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128,771,988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3797200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9533" name="Group 45"/>
          <p:cNvGraphicFramePr>
            <a:graphicFrameLocks noGrp="1"/>
          </p:cNvGraphicFramePr>
          <p:nvPr/>
        </p:nvGraphicFramePr>
        <p:xfrm>
          <a:off x="1524000" y="0"/>
          <a:ext cx="9144000" cy="4364040"/>
        </p:xfrm>
        <a:graphic>
          <a:graphicData uri="http://schemas.openxmlformats.org/drawingml/2006/table">
            <a:tbl>
              <a:tblPr rtl="1"/>
              <a:tblGrid>
                <a:gridCol w="1258887"/>
                <a:gridCol w="2089150"/>
                <a:gridCol w="1728788"/>
                <a:gridCol w="4067175"/>
              </a:tblGrid>
              <a:tr h="623888">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الترتيب</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الدولة </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المساحة كم</a:t>
                      </a: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Arial" panose="020B0604020202020204" pitchFamily="34" charset="0"/>
                          <a:cs typeface="Arial" panose="020B0604020202020204" pitchFamily="34" charset="0"/>
                        </a:rPr>
                        <a:t>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عدد السكان فى 1 / 7 / 2005 </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2300">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10</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اليابان</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377,835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127,417,244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3888">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11</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المكسيك</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1,972,550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106,202,903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3888">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12</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الفلبين</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300,000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87,857,473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3888">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13</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فيتنام</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329,560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83,535,576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2300">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14</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ألمانيا</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357,021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82,431,390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3888">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15</a:t>
                      </a:r>
                      <a:endPar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ar-EG" altLang="en-US" sz="2800" b="0" i="0" u="none" strike="noStrike" cap="none" normalizeH="0" baseline="0" smtClean="0">
                          <a:ln>
                            <a:noFill/>
                          </a:ln>
                          <a:solidFill>
                            <a:srgbClr val="FFFF00"/>
                          </a:solidFill>
                          <a:effectLst>
                            <a:outerShdw blurRad="38100" dist="38100" dir="2700000" algn="tl">
                              <a:srgbClr val="000000"/>
                            </a:outerShdw>
                          </a:effectLst>
                          <a:latin typeface="Garamond" panose="02020404030301010803" pitchFamily="18" charset="0"/>
                          <a:cs typeface="Arial" panose="020B0604020202020204" pitchFamily="34" charset="0"/>
                        </a:rPr>
                        <a:t>مصر</a:t>
                      </a:r>
                      <a:endParaRPr kumimoji="0" lang="en-US" altLang="en-US" sz="2800" b="0" i="0" u="none" strike="noStrike" cap="none" normalizeH="0" baseline="0" smtClean="0">
                        <a:ln>
                          <a:noFill/>
                        </a:ln>
                        <a:solidFill>
                          <a:srgbClr val="FFFF00"/>
                        </a:solidFill>
                        <a:effectLst>
                          <a:outerShdw blurRad="38100" dist="38100" dir="2700000" algn="tl">
                            <a:srgbClr val="000000"/>
                          </a:outerShdw>
                        </a:effectLst>
                        <a:latin typeface="Garamond" panose="02020404030301010803" pitchFamily="18"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1,001,450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defRPr sz="28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1pPr>
                      <a:lvl2pPr>
                        <a:buClr>
                          <a:schemeClr val="accent2"/>
                        </a:buClr>
                        <a:defRPr sz="24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2pPr>
                      <a:lvl3pPr>
                        <a:buClr>
                          <a:schemeClr val="tx2"/>
                        </a:buClr>
                        <a:defRPr sz="2000">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3pPr>
                      <a:lvl4pPr>
                        <a:buClr>
                          <a:schemeClr val="accent2"/>
                        </a:buCl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4pPr>
                      <a:lvl5pPr>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5pPr>
                      <a:lvl6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6pPr>
                      <a:lvl7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7pPr>
                      <a:lvl8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8pPr>
                      <a:lvl9pPr algn="r" rtl="1"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defRPr>
                      </a:lvl9p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2800" b="0" i="0" u="none" strike="noStrike" cap="none" normalizeH="0" baseline="0" smtClean="0">
                          <a:ln>
                            <a:noFill/>
                          </a:ln>
                          <a:solidFill>
                            <a:schemeClr val="tx1"/>
                          </a:solidFill>
                          <a:effectLst>
                            <a:outerShdw blurRad="38100" dist="38100" dir="2700000" algn="tl">
                              <a:srgbClr val="000000"/>
                            </a:outerShdw>
                          </a:effectLst>
                          <a:latin typeface="Garamond" panose="02020404030301010803" pitchFamily="18" charset="0"/>
                          <a:cs typeface="Arial" panose="020B0604020202020204" pitchFamily="34" charset="0"/>
                        </a:rPr>
                        <a:t>77,505,756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9532" name="Text Box 44"/>
          <p:cNvSpPr txBox="1">
            <a:spLocks noChangeArrowheads="1"/>
          </p:cNvSpPr>
          <p:nvPr/>
        </p:nvSpPr>
        <p:spPr bwMode="auto">
          <a:xfrm>
            <a:off x="2041526" y="5013325"/>
            <a:ext cx="506420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rgbClr val="FFFF00"/>
                </a:solidFill>
                <a:effectLst>
                  <a:outerShdw blurRad="38100" dist="38100" dir="2700000" algn="tl">
                    <a:srgbClr val="000000"/>
                  </a:outerShdw>
                </a:effectLst>
                <a:latin typeface="Garamond" panose="02020404030301010803" pitchFamily="18" charset="0"/>
              </a:rPr>
              <a:t>لاحظ أن مصر تحتل المرتبة الخامسة عشر من حيث عدد السكان !!</a:t>
            </a:r>
            <a:endParaRPr lang="en-US" altLang="en-US">
              <a:solidFill>
                <a:srgbClr val="FFFF00"/>
              </a:solidFill>
              <a:effectLst>
                <a:outerShdw blurRad="38100" dist="38100" dir="2700000" algn="tl">
                  <a:srgbClr val="000000"/>
                </a:outerShdw>
              </a:effectLst>
              <a:latin typeface="Garamond" panose="02020404030301010803" pitchFamily="18" charset="0"/>
            </a:endParaRPr>
          </a:p>
        </p:txBody>
      </p:sp>
      <p:sp>
        <p:nvSpPr>
          <p:cNvPr id="319534" name="Text Box 46"/>
          <p:cNvSpPr txBox="1">
            <a:spLocks noChangeArrowheads="1"/>
          </p:cNvSpPr>
          <p:nvPr/>
        </p:nvSpPr>
        <p:spPr bwMode="auto">
          <a:xfrm>
            <a:off x="5448300" y="5734050"/>
            <a:ext cx="124585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rgbClr val="FF66CC"/>
                </a:solidFill>
                <a:effectLst>
                  <a:outerShdw blurRad="38100" dist="38100" dir="2700000" algn="tl">
                    <a:srgbClr val="000000"/>
                  </a:outerShdw>
                </a:effectLst>
                <a:latin typeface="Garamond" panose="02020404030301010803" pitchFamily="18" charset="0"/>
              </a:rPr>
              <a:t>ما هو السبب ؟</a:t>
            </a:r>
            <a:endParaRPr lang="en-US" altLang="en-US">
              <a:solidFill>
                <a:srgbClr val="FF66CC"/>
              </a:solidFill>
              <a:effectLst>
                <a:outerShdw blurRad="38100" dist="38100" dir="2700000" algn="tl">
                  <a:srgbClr val="000000"/>
                </a:outerShdw>
              </a:effectLst>
              <a:latin typeface="Garamond" panose="02020404030301010803" pitchFamily="18" charset="0"/>
            </a:endParaRPr>
          </a:p>
        </p:txBody>
      </p:sp>
    </p:spTree>
    <p:extLst>
      <p:ext uri="{BB962C8B-B14F-4D97-AF65-F5344CB8AC3E}">
        <p14:creationId xmlns:p14="http://schemas.microsoft.com/office/powerpoint/2010/main" val="4163183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62" name="Picture 2" descr="world_relativ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45763" name="Text Box 3"/>
          <p:cNvSpPr txBox="1">
            <a:spLocks noChangeArrowheads="1"/>
          </p:cNvSpPr>
          <p:nvPr/>
        </p:nvSpPr>
        <p:spPr bwMode="auto">
          <a:xfrm>
            <a:off x="7524751" y="1919288"/>
            <a:ext cx="804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sz="2400">
                <a:solidFill>
                  <a:schemeClr val="bg2"/>
                </a:solidFill>
              </a:rPr>
              <a:t>الصين</a:t>
            </a:r>
            <a:endParaRPr lang="en-US" altLang="en-US" sz="2400">
              <a:solidFill>
                <a:schemeClr val="bg2"/>
              </a:solidFill>
            </a:endParaRPr>
          </a:p>
        </p:txBody>
      </p:sp>
      <p:sp>
        <p:nvSpPr>
          <p:cNvPr id="245764" name="Text Box 4"/>
          <p:cNvSpPr txBox="1">
            <a:spLocks noChangeArrowheads="1"/>
          </p:cNvSpPr>
          <p:nvPr/>
        </p:nvSpPr>
        <p:spPr bwMode="auto">
          <a:xfrm>
            <a:off x="6326188" y="4492625"/>
            <a:ext cx="5068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a:solidFill>
                  <a:schemeClr val="bg2"/>
                </a:solidFill>
              </a:rPr>
              <a:t>الهند</a:t>
            </a:r>
            <a:endParaRPr lang="en-US" altLang="en-US">
              <a:solidFill>
                <a:schemeClr val="bg2"/>
              </a:solidFill>
            </a:endParaRPr>
          </a:p>
        </p:txBody>
      </p:sp>
      <p:sp>
        <p:nvSpPr>
          <p:cNvPr id="245765" name="Text Box 5"/>
          <p:cNvSpPr txBox="1">
            <a:spLocks noChangeArrowheads="1"/>
          </p:cNvSpPr>
          <p:nvPr/>
        </p:nvSpPr>
        <p:spPr bwMode="auto">
          <a:xfrm>
            <a:off x="7680325" y="2205038"/>
            <a:ext cx="4953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sz="4400">
                <a:solidFill>
                  <a:schemeClr val="bg2"/>
                </a:solidFill>
              </a:rPr>
              <a:t>1</a:t>
            </a:r>
            <a:endParaRPr lang="en-US" altLang="en-US" sz="4400">
              <a:solidFill>
                <a:schemeClr val="bg2"/>
              </a:solidFill>
            </a:endParaRPr>
          </a:p>
        </p:txBody>
      </p:sp>
      <p:sp>
        <p:nvSpPr>
          <p:cNvPr id="245766" name="Text Box 6"/>
          <p:cNvSpPr txBox="1">
            <a:spLocks noChangeArrowheads="1"/>
          </p:cNvSpPr>
          <p:nvPr/>
        </p:nvSpPr>
        <p:spPr bwMode="auto">
          <a:xfrm>
            <a:off x="6456364" y="4941888"/>
            <a:ext cx="523875"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sz="4800">
                <a:solidFill>
                  <a:schemeClr val="bg2"/>
                </a:solidFill>
              </a:rPr>
              <a:t>2</a:t>
            </a:r>
            <a:endParaRPr lang="en-US" altLang="en-US" sz="4800">
              <a:solidFill>
                <a:schemeClr val="bg2"/>
              </a:solidFill>
            </a:endParaRPr>
          </a:p>
        </p:txBody>
      </p:sp>
      <p:sp>
        <p:nvSpPr>
          <p:cNvPr id="245767" name="Text Box 7"/>
          <p:cNvSpPr txBox="1">
            <a:spLocks noChangeArrowheads="1"/>
          </p:cNvSpPr>
          <p:nvPr/>
        </p:nvSpPr>
        <p:spPr bwMode="auto">
          <a:xfrm>
            <a:off x="1524000" y="1341438"/>
            <a:ext cx="1365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spcBef>
                <a:spcPct val="0"/>
              </a:spcBef>
              <a:buClrTx/>
              <a:buSzTx/>
              <a:buFontTx/>
              <a:buNone/>
            </a:pPr>
            <a:r>
              <a:rPr lang="ar-EG" altLang="en-US">
                <a:solidFill>
                  <a:schemeClr val="bg2"/>
                </a:solidFill>
              </a:rPr>
              <a:t>الولايات المتحدة</a:t>
            </a:r>
            <a:endParaRPr lang="en-US" altLang="en-US">
              <a:solidFill>
                <a:schemeClr val="bg2"/>
              </a:solidFill>
            </a:endParaRPr>
          </a:p>
        </p:txBody>
      </p:sp>
      <p:sp>
        <p:nvSpPr>
          <p:cNvPr id="245768" name="Text Box 8"/>
          <p:cNvSpPr txBox="1">
            <a:spLocks noChangeArrowheads="1"/>
          </p:cNvSpPr>
          <p:nvPr/>
        </p:nvSpPr>
        <p:spPr bwMode="auto">
          <a:xfrm>
            <a:off x="1524000" y="5997575"/>
            <a:ext cx="23812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effectLst>
                  <a:outerShdw blurRad="38100" dist="38100" dir="2700000" algn="tl">
                    <a:srgbClr val="000000"/>
                  </a:outerShdw>
                </a:effectLst>
                <a:latin typeface="Garamond" panose="02020404030301010803" pitchFamily="18" charset="0"/>
              </a:rPr>
              <a:t>حسب تعداد </a:t>
            </a:r>
            <a:r>
              <a:rPr lang="en-US" altLang="en-US">
                <a:effectLst>
                  <a:outerShdw blurRad="38100" dist="38100" dir="2700000" algn="tl">
                    <a:srgbClr val="000000"/>
                  </a:outerShdw>
                </a:effectLst>
                <a:latin typeface="Garamond" panose="02020404030301010803" pitchFamily="18" charset="0"/>
              </a:rPr>
              <a:t>July 1, 2002 </a:t>
            </a:r>
          </a:p>
        </p:txBody>
      </p:sp>
      <p:sp>
        <p:nvSpPr>
          <p:cNvPr id="245770" name="Text Box 10"/>
          <p:cNvSpPr txBox="1">
            <a:spLocks noChangeArrowheads="1"/>
          </p:cNvSpPr>
          <p:nvPr/>
        </p:nvSpPr>
        <p:spPr bwMode="auto">
          <a:xfrm>
            <a:off x="6383339" y="549276"/>
            <a:ext cx="304482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sz="2000">
                <a:effectLst>
                  <a:outerShdw blurRad="38100" dist="38100" dir="2700000" algn="tl">
                    <a:srgbClr val="000000"/>
                  </a:outerShdw>
                </a:effectLst>
                <a:latin typeface="Garamond" panose="02020404030301010803" pitchFamily="18" charset="0"/>
              </a:rPr>
              <a:t>     اللون البرتقالى يعنى   دولا يزيد عدد سكانها على 100 مليون نسمة</a:t>
            </a:r>
            <a:endParaRPr lang="en-US" altLang="en-US" sz="2000">
              <a:effectLst>
                <a:outerShdw blurRad="38100" dist="38100" dir="2700000" algn="tl">
                  <a:srgbClr val="000000"/>
                </a:outerShdw>
              </a:effectLst>
              <a:latin typeface="Garamond" panose="02020404030301010803" pitchFamily="18" charset="0"/>
            </a:endParaRPr>
          </a:p>
        </p:txBody>
      </p:sp>
      <p:sp>
        <p:nvSpPr>
          <p:cNvPr id="245771" name="Text Box 11"/>
          <p:cNvSpPr txBox="1">
            <a:spLocks noChangeArrowheads="1"/>
          </p:cNvSpPr>
          <p:nvPr/>
        </p:nvSpPr>
        <p:spPr bwMode="auto">
          <a:xfrm>
            <a:off x="1773238" y="550863"/>
            <a:ext cx="312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3</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5772" name="Text Box 12"/>
          <p:cNvSpPr txBox="1">
            <a:spLocks noChangeArrowheads="1"/>
          </p:cNvSpPr>
          <p:nvPr/>
        </p:nvSpPr>
        <p:spPr bwMode="auto">
          <a:xfrm>
            <a:off x="8181975" y="5159375"/>
            <a:ext cx="312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4</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5773" name="Text Box 13"/>
          <p:cNvSpPr txBox="1">
            <a:spLocks noChangeArrowheads="1"/>
          </p:cNvSpPr>
          <p:nvPr/>
        </p:nvSpPr>
        <p:spPr bwMode="auto">
          <a:xfrm>
            <a:off x="2133600" y="4727575"/>
            <a:ext cx="312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5</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5774" name="Text Box 14"/>
          <p:cNvSpPr txBox="1">
            <a:spLocks noChangeArrowheads="1"/>
          </p:cNvSpPr>
          <p:nvPr/>
        </p:nvSpPr>
        <p:spPr bwMode="auto">
          <a:xfrm>
            <a:off x="5951538" y="2565400"/>
            <a:ext cx="312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6</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5775" name="Text Box 15"/>
          <p:cNvSpPr txBox="1">
            <a:spLocks noChangeArrowheads="1"/>
          </p:cNvSpPr>
          <p:nvPr/>
        </p:nvSpPr>
        <p:spPr bwMode="auto">
          <a:xfrm>
            <a:off x="8256588" y="3860800"/>
            <a:ext cx="312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7</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5776" name="Text Box 16"/>
          <p:cNvSpPr txBox="1">
            <a:spLocks noChangeArrowheads="1"/>
          </p:cNvSpPr>
          <p:nvPr/>
        </p:nvSpPr>
        <p:spPr bwMode="auto">
          <a:xfrm>
            <a:off x="4872038" y="692150"/>
            <a:ext cx="312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8</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5777" name="Text Box 17"/>
          <p:cNvSpPr txBox="1">
            <a:spLocks noChangeArrowheads="1"/>
          </p:cNvSpPr>
          <p:nvPr/>
        </p:nvSpPr>
        <p:spPr bwMode="auto">
          <a:xfrm>
            <a:off x="3792538" y="4941888"/>
            <a:ext cx="312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9</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5778" name="Text Box 18"/>
          <p:cNvSpPr txBox="1">
            <a:spLocks noChangeArrowheads="1"/>
          </p:cNvSpPr>
          <p:nvPr/>
        </p:nvSpPr>
        <p:spPr bwMode="auto">
          <a:xfrm>
            <a:off x="10086975" y="1628775"/>
            <a:ext cx="44114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10</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5779" name="Text Box 19"/>
          <p:cNvSpPr txBox="1">
            <a:spLocks noChangeArrowheads="1"/>
          </p:cNvSpPr>
          <p:nvPr/>
        </p:nvSpPr>
        <p:spPr bwMode="auto">
          <a:xfrm>
            <a:off x="1524000" y="2492375"/>
            <a:ext cx="4235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11</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5780" name="Text Box 20"/>
          <p:cNvSpPr txBox="1">
            <a:spLocks noChangeArrowheads="1"/>
          </p:cNvSpPr>
          <p:nvPr/>
        </p:nvSpPr>
        <p:spPr bwMode="auto">
          <a:xfrm>
            <a:off x="10025064" y="1052513"/>
            <a:ext cx="6429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اليابان</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5781" name="Text Box 21"/>
          <p:cNvSpPr txBox="1">
            <a:spLocks noChangeArrowheads="1"/>
          </p:cNvSpPr>
          <p:nvPr/>
        </p:nvSpPr>
        <p:spPr bwMode="auto">
          <a:xfrm>
            <a:off x="7967664" y="5949951"/>
            <a:ext cx="102143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sz="2400">
                <a:solidFill>
                  <a:schemeClr val="bg2"/>
                </a:solidFill>
                <a:effectLst>
                  <a:outerShdw blurRad="38100" dist="38100" dir="2700000" algn="tl">
                    <a:srgbClr val="000000"/>
                  </a:outerShdw>
                </a:effectLst>
                <a:latin typeface="Garamond" panose="02020404030301010803" pitchFamily="18" charset="0"/>
              </a:rPr>
              <a:t>اندونيسيا</a:t>
            </a:r>
            <a:endParaRPr lang="en-US" altLang="en-US" sz="2400">
              <a:solidFill>
                <a:schemeClr val="bg2"/>
              </a:solidFill>
              <a:effectLst>
                <a:outerShdw blurRad="38100" dist="38100" dir="2700000" algn="tl">
                  <a:srgbClr val="000000"/>
                </a:outerShdw>
              </a:effectLst>
              <a:latin typeface="Garamond" panose="02020404030301010803" pitchFamily="18" charset="0"/>
            </a:endParaRPr>
          </a:p>
        </p:txBody>
      </p:sp>
      <p:sp>
        <p:nvSpPr>
          <p:cNvPr id="245782" name="Text Box 22"/>
          <p:cNvSpPr txBox="1">
            <a:spLocks noChangeArrowheads="1"/>
          </p:cNvSpPr>
          <p:nvPr/>
        </p:nvSpPr>
        <p:spPr bwMode="auto">
          <a:xfrm>
            <a:off x="3575050" y="4437063"/>
            <a:ext cx="69602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نيجيريا</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5783" name="Text Box 23"/>
          <p:cNvSpPr txBox="1">
            <a:spLocks noChangeArrowheads="1"/>
          </p:cNvSpPr>
          <p:nvPr/>
        </p:nvSpPr>
        <p:spPr bwMode="auto">
          <a:xfrm>
            <a:off x="1992313" y="4076700"/>
            <a:ext cx="6864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برازيل</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5784" name="Text Box 24"/>
          <p:cNvSpPr txBox="1">
            <a:spLocks noChangeArrowheads="1"/>
          </p:cNvSpPr>
          <p:nvPr/>
        </p:nvSpPr>
        <p:spPr bwMode="auto">
          <a:xfrm>
            <a:off x="1524001" y="2060575"/>
            <a:ext cx="68480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مكسيك</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5785" name="Text Box 25"/>
          <p:cNvSpPr txBox="1">
            <a:spLocks noChangeArrowheads="1"/>
          </p:cNvSpPr>
          <p:nvPr/>
        </p:nvSpPr>
        <p:spPr bwMode="auto">
          <a:xfrm>
            <a:off x="5735638" y="1989138"/>
            <a:ext cx="7377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باكستان</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5786" name="Text Box 26"/>
          <p:cNvSpPr txBox="1">
            <a:spLocks noChangeArrowheads="1"/>
          </p:cNvSpPr>
          <p:nvPr/>
        </p:nvSpPr>
        <p:spPr bwMode="auto">
          <a:xfrm>
            <a:off x="4656139" y="0"/>
            <a:ext cx="6270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a:solidFill>
                  <a:schemeClr val="bg2"/>
                </a:solidFill>
                <a:effectLst>
                  <a:outerShdw blurRad="38100" dist="38100" dir="2700000" algn="tl">
                    <a:srgbClr val="000000"/>
                  </a:outerShdw>
                </a:effectLst>
                <a:latin typeface="Garamond" panose="02020404030301010803" pitchFamily="18" charset="0"/>
              </a:rPr>
              <a:t>روسيا</a:t>
            </a:r>
            <a:endParaRPr lang="en-US" altLang="en-US">
              <a:solidFill>
                <a:schemeClr val="bg2"/>
              </a:solidFill>
              <a:effectLst>
                <a:outerShdw blurRad="38100" dist="38100" dir="2700000" algn="tl">
                  <a:srgbClr val="000000"/>
                </a:outerShdw>
              </a:effectLst>
              <a:latin typeface="Garamond" panose="02020404030301010803" pitchFamily="18" charset="0"/>
            </a:endParaRPr>
          </a:p>
        </p:txBody>
      </p:sp>
      <p:sp>
        <p:nvSpPr>
          <p:cNvPr id="245787" name="Text Box 27"/>
          <p:cNvSpPr txBox="1">
            <a:spLocks noChangeArrowheads="1"/>
          </p:cNvSpPr>
          <p:nvPr/>
        </p:nvSpPr>
        <p:spPr bwMode="auto">
          <a:xfrm>
            <a:off x="9531351" y="3543301"/>
            <a:ext cx="111601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algn="r"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pPr>
            <a:r>
              <a:rPr lang="ar-EG" altLang="en-US" sz="2400">
                <a:solidFill>
                  <a:srgbClr val="FFFF00"/>
                </a:solidFill>
                <a:effectLst>
                  <a:outerShdw blurRad="38100" dist="38100" dir="2700000" algn="tl">
                    <a:srgbClr val="000000"/>
                  </a:outerShdw>
                </a:effectLst>
                <a:latin typeface="Garamond" panose="02020404030301010803" pitchFamily="18" charset="0"/>
              </a:rPr>
              <a:t>بنجلاديش</a:t>
            </a:r>
            <a:endParaRPr lang="en-US" altLang="en-US" sz="2400">
              <a:solidFill>
                <a:srgbClr val="FFFF00"/>
              </a:solidFill>
              <a:effectLst>
                <a:outerShdw blurRad="38100" dist="38100" dir="2700000" algn="tl">
                  <a:srgbClr val="000000"/>
                </a:outerShdw>
              </a:effectLst>
              <a:latin typeface="Garamond" panose="02020404030301010803" pitchFamily="18" charset="0"/>
            </a:endParaRPr>
          </a:p>
        </p:txBody>
      </p:sp>
      <p:sp>
        <p:nvSpPr>
          <p:cNvPr id="245788" name="Line 28"/>
          <p:cNvSpPr>
            <a:spLocks noChangeShapeType="1"/>
          </p:cNvSpPr>
          <p:nvPr/>
        </p:nvSpPr>
        <p:spPr bwMode="auto">
          <a:xfrm flipH="1">
            <a:off x="8401050" y="3789364"/>
            <a:ext cx="1150938" cy="71437"/>
          </a:xfrm>
          <a:prstGeom prst="line">
            <a:avLst/>
          </a:prstGeom>
          <a:noFill/>
          <a:ln w="3810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6245776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Rot="1" noChangeArrowheads="1"/>
          </p:cNvSpPr>
          <p:nvPr>
            <p:ph type="title"/>
          </p:nvPr>
        </p:nvSpPr>
        <p:spPr>
          <a:solidFill>
            <a:srgbClr val="FF3300"/>
          </a:solidFill>
          <a:ln/>
          <a:scene3d>
            <a:camera prst="legacyObliqueTopLeft"/>
            <a:lightRig rig="legacyFlat3" dir="t"/>
          </a:scene3d>
          <a:sp3d extrusionH="430200" prstMaterial="legacyMatte">
            <a:bevelT w="13500" h="13500" prst="angle"/>
            <a:bevelB w="13500" h="13500" prst="angle"/>
            <a:extrusionClr>
              <a:srgbClr val="FF3300"/>
            </a:extrusionClr>
            <a:contourClr>
              <a:srgbClr val="FF3300"/>
            </a:contourClr>
          </a:sp3d>
        </p:spPr>
        <p:txBody>
          <a:bodyPr>
            <a:flatTx/>
          </a:bodyPr>
          <a:lstStyle/>
          <a:p>
            <a:pPr algn="ctr"/>
            <a:r>
              <a:rPr lang="ar-EG" altLang="en-US">
                <a:solidFill>
                  <a:srgbClr val="FFFF00"/>
                </a:solidFill>
              </a:rPr>
              <a:t>توزيع السكان بين الحضر والريف</a:t>
            </a:r>
            <a:endParaRPr lang="en-US" altLang="en-US">
              <a:solidFill>
                <a:srgbClr val="FFFF00"/>
              </a:solidFill>
            </a:endParaRPr>
          </a:p>
        </p:txBody>
      </p:sp>
      <p:sp>
        <p:nvSpPr>
          <p:cNvPr id="246787" name="Rectangle 3"/>
          <p:cNvSpPr>
            <a:spLocks noGrp="1" noChangeArrowheads="1"/>
          </p:cNvSpPr>
          <p:nvPr>
            <p:ph type="body" idx="1"/>
          </p:nvPr>
        </p:nvSpPr>
        <p:spPr/>
        <p:txBody>
          <a:bodyPr>
            <a:normAutofit fontScale="92500" lnSpcReduction="10000"/>
          </a:bodyPr>
          <a:lstStyle/>
          <a:p>
            <a:pPr algn="ctr"/>
            <a:r>
              <a:rPr lang="ar-EG" altLang="en-US" sz="2000" b="1"/>
              <a:t>يتوزع السكـان - كذلك -  بين الحضر والريف وتختلف خصائص السكان فى كل منهما عن الأخر ، فالمدن ترتفـــع فيها كثافة السكان ارتفاعا ملحوظا عنها فى القرى وذلك لأن الأرض فى المدن مقر للسكــــــنى فى المقام الأول بينما يمثل العمل الزراعى الاستخدام الرئيسى للأرض فى الريف </a:t>
            </a:r>
          </a:p>
          <a:p>
            <a:pPr algn="ctr"/>
            <a:endParaRPr lang="ar-EG" altLang="en-US" sz="2000" b="1"/>
          </a:p>
          <a:p>
            <a:pPr algn="ctr"/>
            <a:r>
              <a:rPr lang="ar-EG" altLang="en-US" sz="2000" b="1"/>
              <a:t>من ناحيـــة أخــــرى فإن معدلات النمو السكانى فى المدن تزيد عليها فى الريف ، بالرغم من أن معـــــــــــدلات الزيادة الطبيعية فى المدن تقل عن الريف ويرجع ذلك إلى تيار الهجــــرة المتدفق </a:t>
            </a:r>
          </a:p>
          <a:p>
            <a:pPr algn="ctr"/>
            <a:endParaRPr lang="ar-EG" altLang="en-US" sz="2000" b="1"/>
          </a:p>
          <a:p>
            <a:pPr algn="ctr">
              <a:lnSpc>
                <a:spcPct val="80000"/>
              </a:lnSpc>
            </a:pPr>
            <a:r>
              <a:rPr lang="ar-EG" altLang="en-US" sz="2000" b="1"/>
              <a:t>ولأن هنــــاك هجرة دائمة من الريف للمدن فإن نسبة سكان الحضر ترتفع باستمرار على حساب نسبة سكان الريف </a:t>
            </a:r>
          </a:p>
          <a:p>
            <a:pPr algn="ctr">
              <a:lnSpc>
                <a:spcPct val="80000"/>
              </a:lnSpc>
            </a:pPr>
            <a:endParaRPr lang="ar-EG" altLang="en-US" sz="2000" b="1"/>
          </a:p>
          <a:p>
            <a:pPr algn="ctr"/>
            <a:r>
              <a:rPr lang="ar-EG" altLang="en-US" sz="2000" b="1"/>
              <a:t>ففى عام 1970 كانت نسبة الحضر 37 % من مجموع سكان العالم وقد ارتفعت هذه النسبة فى الوقت الحاضر لتصل إلى 43 % ومن المتوقع  أن تزيد على 50 % قبل عام 2010 </a:t>
            </a:r>
          </a:p>
          <a:p>
            <a:pPr algn="ctr"/>
            <a:endParaRPr lang="ar-EG" altLang="en-US" sz="2000" b="1"/>
          </a:p>
          <a:p>
            <a:pPr algn="ctr"/>
            <a:r>
              <a:rPr lang="ar-EG" altLang="en-US" sz="2000" b="1"/>
              <a:t>وتختلف نسبــــــة سكان المدن فى العالم المتقدم عنه فى العالم النامى فى الوقت الحاضر اذ تبلغ 74 % فى البلاد المتقدمة بينما تبلغ 35 % فى البلاد النامية  </a:t>
            </a:r>
            <a:endParaRPr lang="en-US" altLang="en-US" sz="2000" b="1"/>
          </a:p>
        </p:txBody>
      </p:sp>
    </p:spTree>
    <p:extLst>
      <p:ext uri="{BB962C8B-B14F-4D97-AF65-F5344CB8AC3E}">
        <p14:creationId xmlns:p14="http://schemas.microsoft.com/office/powerpoint/2010/main" val="15520226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2629</Words>
  <Application>Microsoft Office PowerPoint</Application>
  <PresentationFormat>Widescreen</PresentationFormat>
  <Paragraphs>373</Paragraphs>
  <Slides>55</Slides>
  <Notes>2</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68" baseType="lpstr">
      <vt:lpstr>Akhbar MT</vt:lpstr>
      <vt:lpstr>Andalus</vt:lpstr>
      <vt:lpstr>Arabic Transparent</vt:lpstr>
      <vt:lpstr>Arial</vt:lpstr>
      <vt:lpstr>Bold Italic Art</vt:lpstr>
      <vt:lpstr>Calibri</vt:lpstr>
      <vt:lpstr>Calibri Light</vt:lpstr>
      <vt:lpstr>Garamond</vt:lpstr>
      <vt:lpstr>Impact</vt:lpstr>
      <vt:lpstr>Times New Roman</vt:lpstr>
      <vt:lpstr>Wingdings</vt:lpstr>
      <vt:lpstr>Office Theme</vt:lpstr>
      <vt:lpstr>Chart</vt:lpstr>
      <vt:lpstr>PowerPoint Presentation</vt:lpstr>
      <vt:lpstr>توزيع السكان وكثافتهم</vt:lpstr>
      <vt:lpstr>التوزيع السكانى   Population Distribution  </vt:lpstr>
      <vt:lpstr>المعمور واللامعمور</vt:lpstr>
      <vt:lpstr>توزيع السكان على مستوى الدول </vt:lpstr>
      <vt:lpstr>أكبر 15 دولة من حيث عدد السكان</vt:lpstr>
      <vt:lpstr>PowerPoint Presentation</vt:lpstr>
      <vt:lpstr>PowerPoint Presentation</vt:lpstr>
      <vt:lpstr>توزيع السكان بين الحضر والريف</vt:lpstr>
      <vt:lpstr>المدن المليونية</vt:lpstr>
      <vt:lpstr>PowerPoint Presentation</vt:lpstr>
      <vt:lpstr>PowerPoint Presentation</vt:lpstr>
      <vt:lpstr>  الأقاليم النادرة السكان</vt:lpstr>
      <vt:lpstr>اقاليم الكثافة المرتفعة</vt:lpstr>
      <vt:lpstr>الكثافة السكانية فى الوطن العربى</vt:lpstr>
      <vt:lpstr>الكثافة السكانية فى العالم</vt:lpstr>
      <vt:lpstr>الكثافة السكانية فى قارة أفريقيا</vt:lpstr>
      <vt:lpstr>مقاييس كثافة السكان وتوزيعهم </vt:lpstr>
      <vt:lpstr> </vt:lpstr>
      <vt:lpstr>من عيوب مقياس الكثافة الخام</vt:lpstr>
      <vt:lpstr>PowerPoint Presentation</vt:lpstr>
      <vt:lpstr>PowerPoint Presentation</vt:lpstr>
      <vt:lpstr>PowerPoint Presentation</vt:lpstr>
      <vt:lpstr>الكثافة الفيزيولوجية</vt:lpstr>
      <vt:lpstr>الكثافة الفيزيولوجية</vt:lpstr>
      <vt:lpstr>PowerPoint Presentation</vt:lpstr>
      <vt:lpstr>PowerPoint Presentation</vt:lpstr>
      <vt:lpstr>التضخم السكانى</vt:lpstr>
      <vt:lpstr>PowerPoint Presentation</vt:lpstr>
      <vt:lpstr>العوامل الطبيعية التى تؤثر فى توزيع السكان</vt:lpstr>
      <vt:lpstr>    الانسان والعروض العليا</vt:lpstr>
      <vt:lpstr>سكان المناطق القطبية</vt:lpstr>
      <vt:lpstr>PowerPoint Presentation</vt:lpstr>
      <vt:lpstr>الانسان والمناطق الجبلية</vt:lpstr>
      <vt:lpstr>3- موارد المياة</vt:lpstr>
      <vt:lpstr>PowerPoint Presentation</vt:lpstr>
      <vt:lpstr>PowerPoint Presentation</vt:lpstr>
      <vt:lpstr>PowerPoint Presentation</vt:lpstr>
      <vt:lpstr>4- التربة</vt:lpstr>
      <vt:lpstr>PowerPoint Presentation</vt:lpstr>
      <vt:lpstr>PowerPoint Presentation</vt:lpstr>
      <vt:lpstr>مناطـــق استخراج البتـــرول تجذب السكــــــــان للعمل فى الصنــــاعات المرتبطة بصنــــاعة النفط وتكريره</vt:lpstr>
      <vt:lpstr>العوامل البشرية التى تؤثر فى توزيع السكان</vt:lpstr>
      <vt:lpstr>PowerPoint Presentation</vt:lpstr>
      <vt:lpstr>أثر المواصلات فى توزيع السكان</vt:lpstr>
      <vt:lpstr>PowerPoint Presentation</vt:lpstr>
      <vt:lpstr>المواصلات البحرية ودورها فى توزيع السكان</vt:lpstr>
      <vt:lpstr>لاحظ هذا القطـــــار الذى اخترق الجبــــــل ليقرب المسافات وينقل البشر إلـى أماكن ومناطق جديدة</vt:lpstr>
      <vt:lpstr>طائرة الإيرباص العملاقة </vt:lpstr>
      <vt:lpstr>2- العوامل الاقتصادية وأثرها فى توزيع السكان</vt:lpstr>
      <vt:lpstr>أ- الزراعة : يرتبط وجود الانسان بالأرض الزراعية الخصبة التى تنتج له غذاءه وتطعم حيواناته فتبلغ التركزأعلاه فى المناطق الزراعية  حيث يستقر السكان فى القرى الريفية وبخاصة العاملين بالزراعة ويقل فى نطاقات الرعي</vt:lpstr>
      <vt:lpstr>ب- الصناعة وأثرها فى توزيع السكان </vt:lpstr>
      <vt:lpstr>PowerPoint Presentation</vt:lpstr>
      <vt:lpstr>النمو السريع للمدن</vt:lpstr>
      <vt:lpstr>الخلاصة</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1</cp:revision>
  <dcterms:created xsi:type="dcterms:W3CDTF">2016-10-04T08:10:49Z</dcterms:created>
  <dcterms:modified xsi:type="dcterms:W3CDTF">2016-10-04T08:11:18Z</dcterms:modified>
</cp:coreProperties>
</file>