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DA8-433C-483B-AD38-BB423D78358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8FEE-619B-4409-8027-15686E2D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6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DA8-433C-483B-AD38-BB423D78358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8FEE-619B-4409-8027-15686E2D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2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DA8-433C-483B-AD38-BB423D78358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8FEE-619B-4409-8027-15686E2D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DA8-433C-483B-AD38-BB423D78358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8FEE-619B-4409-8027-15686E2D15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24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DA8-433C-483B-AD38-BB423D78358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8FEE-619B-4409-8027-15686E2D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2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DA8-433C-483B-AD38-BB423D78358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8FEE-619B-4409-8027-15686E2D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40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DA8-433C-483B-AD38-BB423D78358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8FEE-619B-4409-8027-15686E2D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23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DA8-433C-483B-AD38-BB423D78358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8FEE-619B-4409-8027-15686E2D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51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DA8-433C-483B-AD38-BB423D78358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8FEE-619B-4409-8027-15686E2D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2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DA8-433C-483B-AD38-BB423D78358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8FEE-619B-4409-8027-15686E2D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2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DA8-433C-483B-AD38-BB423D78358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8FEE-619B-4409-8027-15686E2D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DA8-433C-483B-AD38-BB423D78358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8FEE-619B-4409-8027-15686E2D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2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DA8-433C-483B-AD38-BB423D78358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8FEE-619B-4409-8027-15686E2D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9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DA8-433C-483B-AD38-BB423D78358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8FEE-619B-4409-8027-15686E2D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2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DA8-433C-483B-AD38-BB423D78358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8FEE-619B-4409-8027-15686E2D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0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DA8-433C-483B-AD38-BB423D78358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8FEE-619B-4409-8027-15686E2D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6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CDA8-433C-483B-AD38-BB423D78358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8FEE-619B-4409-8027-15686E2D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8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CDA8-433C-483B-AD38-BB423D78358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38FEE-619B-4409-8027-15686E2D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2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tel:011467430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80065"/>
            <a:ext cx="3455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College of Business Administration</a:t>
            </a:r>
          </a:p>
          <a:p>
            <a:r>
              <a:rPr lang="en-US" dirty="0" smtClean="0"/>
              <a:t>Health Administration Department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45"/>
            <a:ext cx="3245476" cy="1281820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27915" y="2219578"/>
            <a:ext cx="9144000" cy="2648635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HHA-501 Health Administration Course</a:t>
            </a:r>
          </a:p>
          <a:p>
            <a:r>
              <a:rPr lang="en-US" sz="3600" dirty="0" smtClean="0"/>
              <a:t>Dr. Mohammed Aljuaid</a:t>
            </a:r>
          </a:p>
          <a:p>
            <a:r>
              <a:rPr lang="en-US" sz="3600" dirty="0" smtClean="0"/>
              <a:t>Office: S271, second floor, Business Admin. College</a:t>
            </a:r>
          </a:p>
          <a:p>
            <a:r>
              <a:rPr lang="en-US" sz="3600" dirty="0" smtClean="0">
                <a:hlinkClick r:id="rId3"/>
              </a:rPr>
              <a:t>Tel:0114674305</a:t>
            </a:r>
            <a:endParaRPr lang="en-US" sz="3600" dirty="0" smtClean="0"/>
          </a:p>
          <a:p>
            <a:r>
              <a:rPr lang="en-US" sz="3600" dirty="0" smtClean="0"/>
              <a:t>maljuaid@ksu.edu.sa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915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529234" y="152654"/>
            <a:ext cx="8433435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tabLst>
                <a:tab pos="2882900" algn="l"/>
                <a:tab pos="6666865" algn="l"/>
              </a:tabLst>
            </a:pPr>
            <a:r>
              <a:rPr sz="3600" b="1" dirty="0">
                <a:solidFill>
                  <a:srgbClr val="EB1754"/>
                </a:solidFill>
                <a:latin typeface="Arial"/>
                <a:cs typeface="Arial"/>
              </a:rPr>
              <a:t>Bligh</a:t>
            </a:r>
            <a:r>
              <a:rPr sz="3600" b="1" spc="-15" dirty="0">
                <a:solidFill>
                  <a:srgbClr val="EB1754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EB1754"/>
                </a:solidFill>
                <a:latin typeface="Arial"/>
                <a:cs typeface="Arial"/>
              </a:rPr>
              <a:t>(</a:t>
            </a:r>
            <a:r>
              <a:rPr sz="3600" b="1" spc="5" dirty="0">
                <a:solidFill>
                  <a:srgbClr val="EB1754"/>
                </a:solidFill>
                <a:latin typeface="Arial"/>
                <a:cs typeface="Arial"/>
              </a:rPr>
              <a:t>1</a:t>
            </a:r>
            <a:r>
              <a:rPr sz="3600" b="1" dirty="0">
                <a:solidFill>
                  <a:srgbClr val="EB1754"/>
                </a:solidFill>
                <a:latin typeface="Arial"/>
                <a:cs typeface="Arial"/>
              </a:rPr>
              <a:t>998):	attention</a:t>
            </a:r>
            <a:r>
              <a:rPr sz="3600" b="1" spc="-15" dirty="0">
                <a:solidFill>
                  <a:srgbClr val="EB1754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EB1754"/>
                </a:solidFill>
                <a:latin typeface="Arial"/>
                <a:cs typeface="Arial"/>
              </a:rPr>
              <a:t>span</a:t>
            </a:r>
            <a:r>
              <a:rPr sz="3600" b="1" spc="5" dirty="0">
                <a:solidFill>
                  <a:srgbClr val="EB1754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EB1754"/>
                </a:solidFill>
                <a:latin typeface="Arial"/>
                <a:cs typeface="Arial"/>
              </a:rPr>
              <a:t>in	lectures</a:t>
            </a:r>
            <a:endParaRPr sz="3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54508" y="1395983"/>
            <a:ext cx="5809488" cy="4966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4338065" y="5903214"/>
            <a:ext cx="1606296" cy="560831"/>
          </a:xfrm>
          <a:custGeom>
            <a:avLst/>
            <a:gdLst/>
            <a:ahLst/>
            <a:cxnLst/>
            <a:rect l="l" t="t" r="r" b="b"/>
            <a:pathLst>
              <a:path w="1606296" h="560831">
                <a:moveTo>
                  <a:pt x="0" y="560831"/>
                </a:moveTo>
                <a:lnTo>
                  <a:pt x="1606296" y="560831"/>
                </a:lnTo>
                <a:lnTo>
                  <a:pt x="1606296" y="0"/>
                </a:lnTo>
                <a:lnTo>
                  <a:pt x="0" y="0"/>
                </a:lnTo>
                <a:lnTo>
                  <a:pt x="0" y="560831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4338065" y="5903214"/>
            <a:ext cx="1606296" cy="560831"/>
          </a:xfrm>
          <a:custGeom>
            <a:avLst/>
            <a:gdLst/>
            <a:ahLst/>
            <a:cxnLst/>
            <a:rect l="l" t="t" r="r" b="b"/>
            <a:pathLst>
              <a:path w="1606296" h="560831">
                <a:moveTo>
                  <a:pt x="0" y="560831"/>
                </a:moveTo>
                <a:lnTo>
                  <a:pt x="1606296" y="560831"/>
                </a:lnTo>
                <a:lnTo>
                  <a:pt x="1606296" y="0"/>
                </a:lnTo>
                <a:lnTo>
                  <a:pt x="0" y="0"/>
                </a:lnTo>
                <a:lnTo>
                  <a:pt x="0" y="560831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4455033" y="5944615"/>
            <a:ext cx="1356995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mins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5944361" y="2907919"/>
            <a:ext cx="5625742" cy="741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" algn="ctr"/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N= 350</a:t>
            </a:r>
          </a:p>
          <a:p>
            <a:pPr algn="ctr"/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(152 ma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198</a:t>
            </a:r>
            <a:r>
              <a:rPr sz="2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fema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es in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 treatment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group)</a:t>
            </a:r>
          </a:p>
        </p:txBody>
      </p:sp>
    </p:spTree>
    <p:extLst>
      <p:ext uri="{BB962C8B-B14F-4D97-AF65-F5344CB8AC3E}">
        <p14:creationId xmlns:p14="http://schemas.microsoft.com/office/powerpoint/2010/main" val="14283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1" y="252248"/>
            <a:ext cx="11871434" cy="66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205" y="630272"/>
            <a:ext cx="629210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Preparation for the next class…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529255"/>
            <a:ext cx="117453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1204" y="1576203"/>
            <a:ext cx="11675995" cy="1251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Read article: “What Makes a leader, HBR”</a:t>
            </a:r>
          </a:p>
        </p:txBody>
      </p:sp>
    </p:spTree>
    <p:extLst>
      <p:ext uri="{BB962C8B-B14F-4D97-AF65-F5344CB8AC3E}">
        <p14:creationId xmlns:p14="http://schemas.microsoft.com/office/powerpoint/2010/main" val="28232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874554"/>
            <a:ext cx="9144793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205" y="630272"/>
            <a:ext cx="212109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Agenda…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529255"/>
            <a:ext cx="117453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1205" y="1812686"/>
            <a:ext cx="601617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Welcome!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About Me…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Syllabus/Course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My Objective/ Role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My Expectations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Need for this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205" y="630272"/>
            <a:ext cx="309091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Course Outline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529255"/>
            <a:ext cx="117453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1206" y="1610438"/>
            <a:ext cx="75927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	Topic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	Introduction to HA	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2	Personality and EQ	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	Motivation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4	Team Processes and Creativity 	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5	Leadership Fundamentals	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6 	Power and Influence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7	Organizational Culture	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8	Organizational Change	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9	Selected themes in HRM	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10	Syndicate team works/ Exam Review</a:t>
            </a:r>
            <a:endParaRPr lang="en-US" sz="2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22441" y="2426411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Individual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22441" y="3718707"/>
            <a:ext cx="1097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Team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90055" y="5343031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Firm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205" y="630272"/>
            <a:ext cx="347883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Course Materials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529255"/>
            <a:ext cx="117453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1205" y="1812686"/>
            <a:ext cx="6016174" cy="4826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834">
              <a:lnSpc>
                <a:spcPct val="100000"/>
              </a:lnSpc>
              <a:buClr>
                <a:srgbClr val="4F525A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No core text book</a:t>
            </a:r>
          </a:p>
          <a:p>
            <a:pPr>
              <a:lnSpc>
                <a:spcPts val="950"/>
              </a:lnSpc>
              <a:spcBef>
                <a:spcPts val="47"/>
              </a:spcBef>
              <a:buClr>
                <a:srgbClr val="4F525A"/>
              </a:buClr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69900" indent="-457834">
              <a:lnSpc>
                <a:spcPct val="100000"/>
              </a:lnSpc>
              <a:buClr>
                <a:srgbClr val="4F525A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Chapters in books</a:t>
            </a:r>
          </a:p>
          <a:p>
            <a:pPr>
              <a:lnSpc>
                <a:spcPts val="1000"/>
              </a:lnSpc>
              <a:spcBef>
                <a:spcPts val="8"/>
              </a:spcBef>
              <a:buClr>
                <a:srgbClr val="4F525A"/>
              </a:buClr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69900" indent="-457834">
              <a:lnSpc>
                <a:spcPct val="100000"/>
              </a:lnSpc>
              <a:buClr>
                <a:srgbClr val="4F525A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Papers</a:t>
            </a:r>
          </a:p>
          <a:p>
            <a:pPr>
              <a:lnSpc>
                <a:spcPts val="950"/>
              </a:lnSpc>
              <a:spcBef>
                <a:spcPts val="45"/>
              </a:spcBef>
              <a:buClr>
                <a:srgbClr val="4F525A"/>
              </a:buClr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69900" indent="-457834">
              <a:lnSpc>
                <a:spcPct val="100000"/>
              </a:lnSpc>
              <a:buClr>
                <a:srgbClr val="4F525A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Reports</a:t>
            </a:r>
          </a:p>
          <a:p>
            <a:pPr>
              <a:lnSpc>
                <a:spcPts val="950"/>
              </a:lnSpc>
              <a:spcBef>
                <a:spcPts val="48"/>
              </a:spcBef>
              <a:buClr>
                <a:srgbClr val="4F525A"/>
              </a:buClr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69900" indent="-457834">
              <a:lnSpc>
                <a:spcPct val="100000"/>
              </a:lnSpc>
              <a:buClr>
                <a:srgbClr val="4F525A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All available online or in the library</a:t>
            </a:r>
          </a:p>
          <a:p>
            <a:pPr>
              <a:lnSpc>
                <a:spcPts val="1000"/>
              </a:lnSpc>
              <a:spcBef>
                <a:spcPts val="8"/>
              </a:spcBef>
              <a:buClr>
                <a:srgbClr val="4F525A"/>
              </a:buClr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69900" indent="-457834">
              <a:lnSpc>
                <a:spcPct val="100000"/>
              </a:lnSpc>
              <a:buClr>
                <a:srgbClr val="4F525A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Reading list and material on the lecturer website </a:t>
            </a:r>
          </a:p>
          <a:p>
            <a:pPr>
              <a:lnSpc>
                <a:spcPts val="600"/>
              </a:lnSpc>
              <a:spcBef>
                <a:spcPts val="17"/>
              </a:spcBef>
              <a:buClr>
                <a:srgbClr val="4F525A"/>
              </a:buClr>
              <a:buFont typeface="Arial"/>
              <a:buChar char="•"/>
            </a:pP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buClr>
                <a:srgbClr val="4F525A"/>
              </a:buClr>
              <a:buFont typeface="Arial"/>
              <a:buChar char="•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buClr>
                <a:srgbClr val="4F525A"/>
              </a:buClr>
              <a:buFont typeface="Arial"/>
              <a:buChar char="•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buClr>
                <a:srgbClr val="4F525A"/>
              </a:buClr>
              <a:buFont typeface="Arial"/>
              <a:buChar char="•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89834" y="1997695"/>
            <a:ext cx="6096000" cy="24211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000"/>
              </a:lnSpc>
              <a:buClr>
                <a:srgbClr val="4F525A"/>
              </a:buClr>
              <a:buFont typeface="Arial"/>
              <a:buChar char="•"/>
            </a:pPr>
            <a:endParaRPr lang="en-US" sz="1000" dirty="0" smtClean="0"/>
          </a:p>
          <a:p>
            <a:pPr>
              <a:lnSpc>
                <a:spcPts val="1000"/>
              </a:lnSpc>
              <a:buClr>
                <a:srgbClr val="4F525A"/>
              </a:buClr>
              <a:buFont typeface="Arial"/>
              <a:buChar char="•"/>
            </a:pPr>
            <a:endParaRPr lang="en-US" sz="1000" dirty="0" smtClean="0"/>
          </a:p>
          <a:p>
            <a:pPr marL="469900" indent="-457834">
              <a:lnSpc>
                <a:spcPct val="100000"/>
              </a:lnSpc>
              <a:buClr>
                <a:srgbClr val="4F525A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Lecture slides</a:t>
            </a:r>
          </a:p>
          <a:p>
            <a:pPr>
              <a:lnSpc>
                <a:spcPts val="950"/>
              </a:lnSpc>
              <a:spcBef>
                <a:spcPts val="45"/>
              </a:spcBef>
              <a:buClr>
                <a:srgbClr val="4F525A"/>
              </a:buClr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31544" lvl="1" indent="-457200">
              <a:lnSpc>
                <a:spcPct val="100000"/>
              </a:lnSpc>
              <a:buClr>
                <a:srgbClr val="4F525A"/>
              </a:buClr>
              <a:buFont typeface="Arial"/>
              <a:buChar char="–"/>
              <a:tabLst>
                <a:tab pos="931544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On the lecturer website</a:t>
            </a:r>
          </a:p>
          <a:p>
            <a:pPr lvl="1">
              <a:lnSpc>
                <a:spcPts val="1000"/>
              </a:lnSpc>
              <a:spcBef>
                <a:spcPts val="7"/>
              </a:spcBef>
              <a:buClr>
                <a:srgbClr val="4F525A"/>
              </a:buClr>
              <a:buFont typeface="Arial"/>
              <a:buChar char="–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31544" lvl="1" indent="-457200">
              <a:lnSpc>
                <a:spcPct val="100000"/>
              </a:lnSpc>
              <a:buClr>
                <a:srgbClr val="4F525A"/>
              </a:buClr>
              <a:buFont typeface="Arial"/>
              <a:buChar char="–"/>
              <a:tabLst>
                <a:tab pos="931544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Before each lecture</a:t>
            </a:r>
          </a:p>
          <a:p>
            <a:endParaRPr lang="en-US" sz="3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205" y="630272"/>
            <a:ext cx="277672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Assessments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529255"/>
            <a:ext cx="117453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1204" y="1812686"/>
            <a:ext cx="784497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600" b="0" i="0" u="sng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Individual</a:t>
            </a:r>
          </a:p>
          <a:p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•Final Exam					 70%</a:t>
            </a:r>
          </a:p>
          <a:p>
            <a:endParaRPr lang="en-US" sz="36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600" b="0" i="0" u="sng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Participation</a:t>
            </a:r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(Exercises) </a:t>
            </a:r>
          </a:p>
          <a:p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•6 Quizzes                                   20%</a:t>
            </a:r>
          </a:p>
          <a:p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•Everest Simulation                     10%</a:t>
            </a:r>
          </a:p>
          <a:p>
            <a:endParaRPr lang="en-US" sz="3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808" y="2255313"/>
            <a:ext cx="2152950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205" y="630272"/>
            <a:ext cx="427873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My Objective/ Role…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529255"/>
            <a:ext cx="117453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1204" y="1812686"/>
            <a:ext cx="7844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To create ALE and have FUN.</a:t>
            </a:r>
            <a:endParaRPr lang="en-US" sz="3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04" y="2643683"/>
            <a:ext cx="6324686" cy="42143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26014" y="2544166"/>
            <a:ext cx="3641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Affirmative</a:t>
            </a:r>
            <a:endParaRPr lang="en-US" sz="28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Learning</a:t>
            </a:r>
            <a:endParaRPr lang="en-US" sz="28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6028"/>
            <a:ext cx="11130455" cy="606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205" y="630272"/>
            <a:ext cx="381867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My Expectations…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529255"/>
            <a:ext cx="117453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1204" y="1576203"/>
            <a:ext cx="116759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FOUR “P” MODEL</a:t>
            </a:r>
          </a:p>
          <a:p>
            <a:endParaRPr lang="en-US" sz="28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Presence &amp; Punctuality (physically present on time and with your completed readings)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Preparation (Reading articles: have something useful to say)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Participation (active involvement-Class/ Team)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Professionalism (listen to classmates, challenge ideas not people)</a:t>
            </a:r>
            <a:endParaRPr lang="en-US" sz="28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205" y="630272"/>
            <a:ext cx="461857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Need for this Course…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529255"/>
            <a:ext cx="117453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31" y="2108062"/>
            <a:ext cx="10040007" cy="385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138</TotalTime>
  <Words>201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Rockwell</vt:lpstr>
      <vt:lpstr>Wingdings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M Aljuaid</dc:creator>
  <cp:lastModifiedBy>Mohammed M Aljuaid</cp:lastModifiedBy>
  <cp:revision>11</cp:revision>
  <dcterms:created xsi:type="dcterms:W3CDTF">2019-08-31T16:10:11Z</dcterms:created>
  <dcterms:modified xsi:type="dcterms:W3CDTF">2019-08-31T18:28:13Z</dcterms:modified>
</cp:coreProperties>
</file>