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8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  <p:sldMasterId id="2147483686" r:id="rId3"/>
    <p:sldMasterId id="2147483698" r:id="rId4"/>
    <p:sldMasterId id="2147483710" r:id="rId5"/>
    <p:sldMasterId id="2147483722" r:id="rId6"/>
    <p:sldMasterId id="2147483734" r:id="rId7"/>
    <p:sldMasterId id="2147483746" r:id="rId8"/>
    <p:sldMasterId id="2147483758" r:id="rId9"/>
  </p:sldMasterIdLst>
  <p:notesMasterIdLst>
    <p:notesMasterId r:id="rId33"/>
  </p:notesMasterIdLst>
  <p:sldIdLst>
    <p:sldId id="280" r:id="rId10"/>
    <p:sldId id="257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72" r:id="rId26"/>
    <p:sldId id="273" r:id="rId27"/>
    <p:sldId id="274" r:id="rId28"/>
    <p:sldId id="275" r:id="rId29"/>
    <p:sldId id="276" r:id="rId30"/>
    <p:sldId id="277" r:id="rId31"/>
    <p:sldId id="279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theme" Target="theme/theme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361CA1-9D14-420B-B500-EA52EA455C00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3C6B6A-1904-4924-91C3-EC6404107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7133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ar-SA" smtClean="0"/>
          </a:p>
        </p:txBody>
      </p:sp>
    </p:spTree>
    <p:extLst>
      <p:ext uri="{BB962C8B-B14F-4D97-AF65-F5344CB8AC3E}">
        <p14:creationId xmlns:p14="http://schemas.microsoft.com/office/powerpoint/2010/main" val="27376428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ar-SA" smtClean="0"/>
          </a:p>
        </p:txBody>
      </p:sp>
    </p:spTree>
    <p:extLst>
      <p:ext uri="{BB962C8B-B14F-4D97-AF65-F5344CB8AC3E}">
        <p14:creationId xmlns:p14="http://schemas.microsoft.com/office/powerpoint/2010/main" val="26891106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ar-SA" smtClean="0"/>
          </a:p>
        </p:txBody>
      </p:sp>
    </p:spTree>
    <p:extLst>
      <p:ext uri="{BB962C8B-B14F-4D97-AF65-F5344CB8AC3E}">
        <p14:creationId xmlns:p14="http://schemas.microsoft.com/office/powerpoint/2010/main" val="8136491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ar-SA" smtClean="0"/>
          </a:p>
        </p:txBody>
      </p:sp>
    </p:spTree>
    <p:extLst>
      <p:ext uri="{BB962C8B-B14F-4D97-AF65-F5344CB8AC3E}">
        <p14:creationId xmlns:p14="http://schemas.microsoft.com/office/powerpoint/2010/main" val="7143530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B7872A-E3E0-4879-A1A5-B6E18CD9838F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93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ar-SA" smtClean="0"/>
          </a:p>
        </p:txBody>
      </p:sp>
    </p:spTree>
    <p:extLst>
      <p:ext uri="{BB962C8B-B14F-4D97-AF65-F5344CB8AC3E}">
        <p14:creationId xmlns:p14="http://schemas.microsoft.com/office/powerpoint/2010/main" val="42735484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ar-SA" smtClean="0"/>
          </a:p>
        </p:txBody>
      </p:sp>
    </p:spTree>
    <p:extLst>
      <p:ext uri="{BB962C8B-B14F-4D97-AF65-F5344CB8AC3E}">
        <p14:creationId xmlns:p14="http://schemas.microsoft.com/office/powerpoint/2010/main" val="40824763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ar-SA" smtClean="0"/>
          </a:p>
        </p:txBody>
      </p:sp>
    </p:spTree>
    <p:extLst>
      <p:ext uri="{BB962C8B-B14F-4D97-AF65-F5344CB8AC3E}">
        <p14:creationId xmlns:p14="http://schemas.microsoft.com/office/powerpoint/2010/main" val="17231645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ar-SA" smtClean="0"/>
          </a:p>
        </p:txBody>
      </p:sp>
    </p:spTree>
    <p:extLst>
      <p:ext uri="{BB962C8B-B14F-4D97-AF65-F5344CB8AC3E}">
        <p14:creationId xmlns:p14="http://schemas.microsoft.com/office/powerpoint/2010/main" val="15031642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ar-SA" smtClean="0"/>
          </a:p>
        </p:txBody>
      </p:sp>
    </p:spTree>
    <p:extLst>
      <p:ext uri="{BB962C8B-B14F-4D97-AF65-F5344CB8AC3E}">
        <p14:creationId xmlns:p14="http://schemas.microsoft.com/office/powerpoint/2010/main" val="10641721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ar-SA" smtClean="0"/>
          </a:p>
        </p:txBody>
      </p:sp>
    </p:spTree>
    <p:extLst>
      <p:ext uri="{BB962C8B-B14F-4D97-AF65-F5344CB8AC3E}">
        <p14:creationId xmlns:p14="http://schemas.microsoft.com/office/powerpoint/2010/main" val="5962414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ar-SA" smtClean="0"/>
          </a:p>
        </p:txBody>
      </p:sp>
    </p:spTree>
    <p:extLst>
      <p:ext uri="{BB962C8B-B14F-4D97-AF65-F5344CB8AC3E}">
        <p14:creationId xmlns:p14="http://schemas.microsoft.com/office/powerpoint/2010/main" val="194537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D8A8AE-41AC-4DFF-A1EF-6DB363413140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3126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895ABF-9B86-4CF3-BF5D-811F9381D419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1137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18183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37600" y="274956"/>
            <a:ext cx="2032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57088" y="6557946"/>
            <a:ext cx="2669952" cy="226902"/>
          </a:xfrm>
        </p:spPr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0" y="6556248"/>
            <a:ext cx="4876800" cy="228600"/>
          </a:xfrm>
        </p:spPr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39328" y="6553200"/>
            <a:ext cx="784448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287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95B7F5-269F-47E0-862F-B825E7E94383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542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عنوان، ونص، وقصاصة فن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قصاصة الفنية 3"/>
          <p:cNvSpPr>
            <a:spLocks noGrp="1"/>
          </p:cNvSpPr>
          <p:nvPr>
            <p:ph type="clipArt"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endParaRPr lang="ar-SA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E59E45-7A6A-4816-AE52-D7668F723DBF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42732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/>
          </p:nvPr>
        </p:nvSpPr>
        <p:spPr>
          <a:xfrm>
            <a:off x="914400" y="609600"/>
            <a:ext cx="10363200" cy="54864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6CD857-5465-453C-94A4-CE3977A8C765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5763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3556000" y="0"/>
            <a:ext cx="8636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127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4489157" y="533400"/>
            <a:ext cx="68072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4472589" y="3539864"/>
            <a:ext cx="6819704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7828299" y="6557946"/>
            <a:ext cx="2669952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96C0031-A767-4F7C-88D2-6B5B7284C923}" type="datetimeFigureOut">
              <a:rPr/>
              <a:pPr/>
              <a:t>11/8/2016</a:t>
            </a:fld>
            <a:endParaRPr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3759200" y="6557946"/>
            <a:ext cx="3903629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0507845" y="6556248"/>
            <a:ext cx="784448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0972D17-7594-4B5E-8C28-6684245E07CA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823820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0854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400" y="2821838"/>
            <a:ext cx="8340651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2400" y="1905001"/>
            <a:ext cx="8340651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98984" y="6556810"/>
            <a:ext cx="2669952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13811" y="6556810"/>
            <a:ext cx="38608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78603" y="6555112"/>
            <a:ext cx="784448" cy="228600"/>
          </a:xfrm>
        </p:spPr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4963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469392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1744" y="1600201"/>
            <a:ext cx="469392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02974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571744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71744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663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381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6486BE-E8E2-43B7-B0A8-26979D487EDF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5353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4780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86384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497416"/>
            <a:ext cx="786384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2133600"/>
            <a:ext cx="9652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6239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797292" y="1004669"/>
            <a:ext cx="5759369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 rot="21420000">
            <a:off x="795609" y="998817"/>
            <a:ext cx="5759369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85464" y="1143000"/>
            <a:ext cx="4572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85464" y="3283634"/>
            <a:ext cx="4572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F4E7ED"/>
                </a:solidFill>
              </a:rPr>
              <a:pPr/>
              <a:t>11/8/2016</a:t>
            </a:fld>
            <a:endParaRPr lang="en-US">
              <a:solidFill>
                <a:srgbClr val="F4E7E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F4E7E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F4E7ED"/>
                </a:solidFill>
              </a:rPr>
              <a:pPr/>
              <a:t>‹#›</a:t>
            </a:fld>
            <a:endParaRPr lang="en-US">
              <a:solidFill>
                <a:srgbClr val="F4E7ED"/>
              </a:solidFill>
            </a:endParaRP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884909" y="1041002"/>
            <a:ext cx="560832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4283041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7289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37600" y="274956"/>
            <a:ext cx="2032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57088" y="6557946"/>
            <a:ext cx="2669952" cy="226902"/>
          </a:xfrm>
        </p:spPr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0" y="6556248"/>
            <a:ext cx="4876800" cy="228600"/>
          </a:xfrm>
        </p:spPr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39328" y="6553200"/>
            <a:ext cx="784448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85148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3556000" y="0"/>
            <a:ext cx="8636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127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4489157" y="533400"/>
            <a:ext cx="68072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4472589" y="3539864"/>
            <a:ext cx="6819704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7828299" y="6557946"/>
            <a:ext cx="2669952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96C0031-A767-4F7C-88D2-6B5B7284C923}" type="datetimeFigureOut">
              <a:rPr/>
              <a:pPr/>
              <a:t>11/8/2016</a:t>
            </a:fld>
            <a:endParaRPr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3759200" y="6557946"/>
            <a:ext cx="3903629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0507845" y="6556248"/>
            <a:ext cx="784448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0972D17-7594-4B5E-8C28-6684245E07CA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5036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9542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400" y="2821838"/>
            <a:ext cx="8340651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2400" y="1905001"/>
            <a:ext cx="8340651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98984" y="6556810"/>
            <a:ext cx="2669952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13811" y="6556810"/>
            <a:ext cx="38608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78603" y="6555112"/>
            <a:ext cx="784448" cy="228600"/>
          </a:xfrm>
        </p:spPr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6718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469392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1744" y="1600201"/>
            <a:ext cx="469392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7669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571744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71744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144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607B68-D196-4446-9C20-506B2299E8BB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01910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45063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208600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86384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497416"/>
            <a:ext cx="786384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2133600"/>
            <a:ext cx="9652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74366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797292" y="1004669"/>
            <a:ext cx="5759369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 rot="21420000">
            <a:off x="795609" y="998817"/>
            <a:ext cx="5759369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85464" y="1143000"/>
            <a:ext cx="4572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85464" y="3283634"/>
            <a:ext cx="4572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F4E7ED"/>
                </a:solidFill>
              </a:rPr>
              <a:pPr/>
              <a:t>11/8/2016</a:t>
            </a:fld>
            <a:endParaRPr lang="en-US">
              <a:solidFill>
                <a:srgbClr val="F4E7E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F4E7E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F4E7ED"/>
                </a:solidFill>
              </a:rPr>
              <a:pPr/>
              <a:t>‹#›</a:t>
            </a:fld>
            <a:endParaRPr lang="en-US">
              <a:solidFill>
                <a:srgbClr val="F4E7ED"/>
              </a:solidFill>
            </a:endParaRP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884909" y="1041002"/>
            <a:ext cx="560832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9709918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84479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37600" y="274956"/>
            <a:ext cx="2032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57088" y="6557946"/>
            <a:ext cx="2669952" cy="226902"/>
          </a:xfrm>
        </p:spPr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0" y="6556248"/>
            <a:ext cx="4876800" cy="228600"/>
          </a:xfrm>
        </p:spPr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39328" y="6553200"/>
            <a:ext cx="784448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72625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3556000" y="0"/>
            <a:ext cx="8636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127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4489157" y="533400"/>
            <a:ext cx="68072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4472589" y="3539864"/>
            <a:ext cx="6819704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7828299" y="6557946"/>
            <a:ext cx="2669952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96C0031-A767-4F7C-88D2-6B5B7284C923}" type="datetimeFigureOut">
              <a:rPr/>
              <a:pPr/>
              <a:t>11/8/2016</a:t>
            </a:fld>
            <a:endParaRPr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3759200" y="6557946"/>
            <a:ext cx="3903629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0507845" y="6556248"/>
            <a:ext cx="784448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0972D17-7594-4B5E-8C28-6684245E07CA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994475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22511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400" y="2821838"/>
            <a:ext cx="8340651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2400" y="1905001"/>
            <a:ext cx="8340651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98984" y="6556810"/>
            <a:ext cx="2669952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13811" y="6556810"/>
            <a:ext cx="38608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78603" y="6555112"/>
            <a:ext cx="784448" cy="228600"/>
          </a:xfrm>
        </p:spPr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4387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469392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1744" y="1600201"/>
            <a:ext cx="469392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50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D83C54-5C48-4B52-A4FE-EB41443DC710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2041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571744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71744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71445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537502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77430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86384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497416"/>
            <a:ext cx="786384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2133600"/>
            <a:ext cx="9652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28507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797292" y="1004669"/>
            <a:ext cx="5759369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 rot="21420000">
            <a:off x="795609" y="998817"/>
            <a:ext cx="5759369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85464" y="1143000"/>
            <a:ext cx="4572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85464" y="3283634"/>
            <a:ext cx="4572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F4E7ED"/>
                </a:solidFill>
              </a:rPr>
              <a:pPr/>
              <a:t>11/8/2016</a:t>
            </a:fld>
            <a:endParaRPr lang="en-US">
              <a:solidFill>
                <a:srgbClr val="F4E7E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F4E7E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F4E7ED"/>
                </a:solidFill>
              </a:rPr>
              <a:pPr/>
              <a:t>‹#›</a:t>
            </a:fld>
            <a:endParaRPr lang="en-US">
              <a:solidFill>
                <a:srgbClr val="F4E7ED"/>
              </a:solidFill>
            </a:endParaRP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884909" y="1041002"/>
            <a:ext cx="560832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9751105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69472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37600" y="274956"/>
            <a:ext cx="2032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57088" y="6557946"/>
            <a:ext cx="2669952" cy="226902"/>
          </a:xfrm>
        </p:spPr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0" y="6556248"/>
            <a:ext cx="4876800" cy="228600"/>
          </a:xfrm>
        </p:spPr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39328" y="6553200"/>
            <a:ext cx="784448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8817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3556000" y="0"/>
            <a:ext cx="8636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127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4489157" y="533400"/>
            <a:ext cx="68072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4472589" y="3539864"/>
            <a:ext cx="6819704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7828299" y="6557946"/>
            <a:ext cx="2669952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96C0031-A767-4F7C-88D2-6B5B7284C923}" type="datetimeFigureOut">
              <a:rPr/>
              <a:pPr/>
              <a:t>11/8/2016</a:t>
            </a:fld>
            <a:endParaRPr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3759200" y="6557946"/>
            <a:ext cx="3903629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0507845" y="6556248"/>
            <a:ext cx="784448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0972D17-7594-4B5E-8C28-6684245E07CA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634863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55833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400" y="2821838"/>
            <a:ext cx="8340651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2400" y="1905001"/>
            <a:ext cx="8340651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98984" y="6556810"/>
            <a:ext cx="2669952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13811" y="6556810"/>
            <a:ext cx="38608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78603" y="6555112"/>
            <a:ext cx="784448" cy="228600"/>
          </a:xfrm>
        </p:spPr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43735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F9AED1-EB32-4D29-9A3F-24C01FB061BF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05737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469392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1744" y="1600201"/>
            <a:ext cx="469392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088007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571744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71744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99347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33249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16693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86384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497416"/>
            <a:ext cx="786384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2133600"/>
            <a:ext cx="9652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91828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797292" y="1004669"/>
            <a:ext cx="5759369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 rot="21420000">
            <a:off x="795609" y="998817"/>
            <a:ext cx="5759369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85464" y="1143000"/>
            <a:ext cx="4572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85464" y="3283634"/>
            <a:ext cx="4572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F4E7ED"/>
                </a:solidFill>
              </a:rPr>
              <a:pPr/>
              <a:t>11/8/2016</a:t>
            </a:fld>
            <a:endParaRPr lang="en-US">
              <a:solidFill>
                <a:srgbClr val="F4E7E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F4E7E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F4E7ED"/>
                </a:solidFill>
              </a:rPr>
              <a:pPr/>
              <a:t>‹#›</a:t>
            </a:fld>
            <a:endParaRPr lang="en-US">
              <a:solidFill>
                <a:srgbClr val="F4E7ED"/>
              </a:solidFill>
            </a:endParaRP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884909" y="1041002"/>
            <a:ext cx="560832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1743365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96211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37600" y="274956"/>
            <a:ext cx="2032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57088" y="6557946"/>
            <a:ext cx="2669952" cy="226902"/>
          </a:xfrm>
        </p:spPr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0" y="6556248"/>
            <a:ext cx="4876800" cy="228600"/>
          </a:xfrm>
        </p:spPr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39328" y="6553200"/>
            <a:ext cx="784448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16550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3556000" y="0"/>
            <a:ext cx="8636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127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4489157" y="533400"/>
            <a:ext cx="68072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4472589" y="3539864"/>
            <a:ext cx="6819704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7828299" y="6557946"/>
            <a:ext cx="2669952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96C0031-A767-4F7C-88D2-6B5B7284C923}" type="datetimeFigureOut">
              <a:rPr/>
              <a:pPr/>
              <a:t>11/8/2016</a:t>
            </a:fld>
            <a:endParaRPr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3759200" y="6557946"/>
            <a:ext cx="3903629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0507845" y="6556248"/>
            <a:ext cx="784448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0972D17-7594-4B5E-8C28-6684245E07CA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174314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0191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D5212-F1DB-4BFC-B472-DEF8805F4B14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70769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400" y="2821838"/>
            <a:ext cx="8340651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2400" y="1905001"/>
            <a:ext cx="8340651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98984" y="6556810"/>
            <a:ext cx="2669952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13811" y="6556810"/>
            <a:ext cx="38608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78603" y="6555112"/>
            <a:ext cx="784448" cy="228600"/>
          </a:xfrm>
        </p:spPr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6145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469392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1744" y="1600201"/>
            <a:ext cx="469392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30221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571744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71744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71338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92492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25378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86384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497416"/>
            <a:ext cx="786384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2133600"/>
            <a:ext cx="9652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98004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797292" y="1004669"/>
            <a:ext cx="5759369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 rot="21420000">
            <a:off x="795609" y="998817"/>
            <a:ext cx="5759369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85464" y="1143000"/>
            <a:ext cx="4572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85464" y="3283634"/>
            <a:ext cx="4572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F4E7ED"/>
                </a:solidFill>
              </a:rPr>
              <a:pPr/>
              <a:t>11/8/2016</a:t>
            </a:fld>
            <a:endParaRPr lang="en-US">
              <a:solidFill>
                <a:srgbClr val="F4E7E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F4E7E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F4E7ED"/>
                </a:solidFill>
              </a:rPr>
              <a:pPr/>
              <a:t>‹#›</a:t>
            </a:fld>
            <a:endParaRPr lang="en-US">
              <a:solidFill>
                <a:srgbClr val="F4E7ED"/>
              </a:solidFill>
            </a:endParaRP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884909" y="1041002"/>
            <a:ext cx="560832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9396904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95176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37600" y="274956"/>
            <a:ext cx="2032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57088" y="6557946"/>
            <a:ext cx="2669952" cy="226902"/>
          </a:xfrm>
        </p:spPr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0" y="6556248"/>
            <a:ext cx="4876800" cy="228600"/>
          </a:xfrm>
        </p:spPr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39328" y="6553200"/>
            <a:ext cx="784448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2995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3556000" y="0"/>
            <a:ext cx="8636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127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4489157" y="533400"/>
            <a:ext cx="68072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4472589" y="3539864"/>
            <a:ext cx="6819704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7828299" y="6557946"/>
            <a:ext cx="2669952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96C0031-A767-4F7C-88D2-6B5B7284C923}" type="datetimeFigureOut">
              <a:rPr/>
              <a:pPr/>
              <a:t>11/8/2016</a:t>
            </a:fld>
            <a:endParaRPr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3759200" y="6557946"/>
            <a:ext cx="3903629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0507845" y="6556248"/>
            <a:ext cx="784448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0972D17-7594-4B5E-8C28-6684245E07CA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535975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75D01F-DBD8-4EF4-92F6-478A381448C3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742494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3566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400" y="2821838"/>
            <a:ext cx="8340651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2400" y="1905001"/>
            <a:ext cx="8340651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98984" y="6556810"/>
            <a:ext cx="2669952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13811" y="6556810"/>
            <a:ext cx="38608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78603" y="6555112"/>
            <a:ext cx="784448" cy="228600"/>
          </a:xfrm>
        </p:spPr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8498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469392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1744" y="1600201"/>
            <a:ext cx="469392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21874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571744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71744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48505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38194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9899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86384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497416"/>
            <a:ext cx="786384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2133600"/>
            <a:ext cx="9652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76622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797292" y="1004669"/>
            <a:ext cx="5759369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 rot="21420000">
            <a:off x="795609" y="998817"/>
            <a:ext cx="5759369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85464" y="1143000"/>
            <a:ext cx="4572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85464" y="3283634"/>
            <a:ext cx="4572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F4E7ED"/>
                </a:solidFill>
              </a:rPr>
              <a:pPr/>
              <a:t>11/8/2016</a:t>
            </a:fld>
            <a:endParaRPr lang="en-US">
              <a:solidFill>
                <a:srgbClr val="F4E7E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F4E7E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F4E7ED"/>
                </a:solidFill>
              </a:rPr>
              <a:pPr/>
              <a:t>‹#›</a:t>
            </a:fld>
            <a:endParaRPr lang="en-US">
              <a:solidFill>
                <a:srgbClr val="F4E7ED"/>
              </a:solidFill>
            </a:endParaRP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884909" y="1041002"/>
            <a:ext cx="560832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5326738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558766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37600" y="274956"/>
            <a:ext cx="2032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57088" y="6557946"/>
            <a:ext cx="2669952" cy="226902"/>
          </a:xfrm>
        </p:spPr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0" y="6556248"/>
            <a:ext cx="4876800" cy="228600"/>
          </a:xfrm>
        </p:spPr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39328" y="6553200"/>
            <a:ext cx="784448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625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897D03-C5AB-4BCC-B959-877C69CEC93D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89739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3556000" y="0"/>
            <a:ext cx="8636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127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4489157" y="533400"/>
            <a:ext cx="68072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4472589" y="3539864"/>
            <a:ext cx="6819704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7828299" y="6557946"/>
            <a:ext cx="2669952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96C0031-A767-4F7C-88D2-6B5B7284C923}" type="datetimeFigureOut">
              <a:rPr/>
              <a:pPr/>
              <a:t>11/8/2016</a:t>
            </a:fld>
            <a:endParaRPr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3759200" y="6557946"/>
            <a:ext cx="3903629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0507845" y="6556248"/>
            <a:ext cx="784448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0972D17-7594-4B5E-8C28-6684245E07CA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675987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68364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400" y="2821838"/>
            <a:ext cx="8340651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2400" y="1905001"/>
            <a:ext cx="8340651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98984" y="6556810"/>
            <a:ext cx="2669952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13811" y="6556810"/>
            <a:ext cx="38608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78603" y="6555112"/>
            <a:ext cx="784448" cy="228600"/>
          </a:xfrm>
        </p:spPr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6735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469392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1744" y="1600201"/>
            <a:ext cx="469392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40452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571744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71744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26796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88643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20799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86384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497416"/>
            <a:ext cx="786384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2133600"/>
            <a:ext cx="9652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80599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797292" y="1004669"/>
            <a:ext cx="5759369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 rot="21420000">
            <a:off x="795609" y="998817"/>
            <a:ext cx="5759369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85464" y="1143000"/>
            <a:ext cx="4572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85464" y="3283634"/>
            <a:ext cx="4572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F4E7ED"/>
                </a:solidFill>
              </a:rPr>
              <a:pPr/>
              <a:t>11/8/2016</a:t>
            </a:fld>
            <a:endParaRPr lang="en-US">
              <a:solidFill>
                <a:srgbClr val="F4E7E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F4E7E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F4E7ED"/>
                </a:solidFill>
              </a:rPr>
              <a:pPr/>
              <a:t>‹#›</a:t>
            </a:fld>
            <a:endParaRPr lang="en-US">
              <a:solidFill>
                <a:srgbClr val="F4E7ED"/>
              </a:solidFill>
            </a:endParaRP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884909" y="1041002"/>
            <a:ext cx="560832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043106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054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D125DD-E1B7-481D-92D2-D2E9608CE5EB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32805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37600" y="274956"/>
            <a:ext cx="2032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57088" y="6557946"/>
            <a:ext cx="2669952" cy="226902"/>
          </a:xfrm>
        </p:spPr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0" y="6556248"/>
            <a:ext cx="4876800" cy="228600"/>
          </a:xfrm>
        </p:spPr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39328" y="6553200"/>
            <a:ext cx="784448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61147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3556000" y="0"/>
            <a:ext cx="8636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127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4489157" y="533400"/>
            <a:ext cx="68072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4472589" y="3539864"/>
            <a:ext cx="6819704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7828299" y="6557946"/>
            <a:ext cx="2669952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96C0031-A767-4F7C-88D2-6B5B7284C923}" type="datetimeFigureOut">
              <a:rPr/>
              <a:pPr/>
              <a:t>11/8/2016</a:t>
            </a:fld>
            <a:endParaRPr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3759200" y="6557946"/>
            <a:ext cx="3903629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0507845" y="6556248"/>
            <a:ext cx="784448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0972D17-7594-4B5E-8C28-6684245E07CA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067374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02768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400" y="2821838"/>
            <a:ext cx="8340651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2400" y="1905001"/>
            <a:ext cx="8340651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98984" y="6556810"/>
            <a:ext cx="2669952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13811" y="6556810"/>
            <a:ext cx="38608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78603" y="6555112"/>
            <a:ext cx="784448" cy="228600"/>
          </a:xfrm>
        </p:spPr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7485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469392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1744" y="1600201"/>
            <a:ext cx="469392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98896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571744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71744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61350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34676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29765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86384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497416"/>
            <a:ext cx="786384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2133600"/>
            <a:ext cx="9652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93767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797292" y="1004669"/>
            <a:ext cx="5759369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 rot="21420000">
            <a:off x="795609" y="998817"/>
            <a:ext cx="5759369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85464" y="1143000"/>
            <a:ext cx="4572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85464" y="3283634"/>
            <a:ext cx="4572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6C0031-A767-4F7C-88D2-6B5B7284C923}" type="datetimeFigureOut">
              <a:rPr lang="en-US" smtClean="0">
                <a:solidFill>
                  <a:srgbClr val="F4E7ED"/>
                </a:solidFill>
              </a:rPr>
              <a:pPr/>
              <a:t>11/8/2016</a:t>
            </a:fld>
            <a:endParaRPr lang="en-US">
              <a:solidFill>
                <a:srgbClr val="F4E7E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F4E7E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972D17-7594-4B5E-8C28-6684245E07CA}" type="slidenum">
              <a:rPr lang="en-US" smtClean="0">
                <a:solidFill>
                  <a:srgbClr val="F4E7ED"/>
                </a:solidFill>
              </a:rPr>
              <a:pPr/>
              <a:t>‹#›</a:t>
            </a:fld>
            <a:endParaRPr lang="en-US">
              <a:solidFill>
                <a:srgbClr val="F4E7ED"/>
              </a:solidFill>
            </a:endParaRP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884909" y="1041002"/>
            <a:ext cx="560832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3591027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altLang="ar-SA" smtClean="0"/>
              <a:t>انقر لتحرير نمط العنوان الرئيسي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altLang="ar-SA" smtClean="0"/>
              <a:t>انقر لتحرير أنماط النص الرئيسي</a:t>
            </a:r>
          </a:p>
          <a:p>
            <a:pPr lvl="1"/>
            <a:r>
              <a:rPr lang="ar-SA" altLang="ar-SA" smtClean="0"/>
              <a:t>المستوى الثاني</a:t>
            </a:r>
          </a:p>
          <a:p>
            <a:pPr lvl="2"/>
            <a:r>
              <a:rPr lang="ar-SA" altLang="ar-SA" smtClean="0"/>
              <a:t>المستوى الثالث</a:t>
            </a:r>
          </a:p>
          <a:p>
            <a:pPr lvl="3"/>
            <a:r>
              <a:rPr lang="ar-SA" altLang="ar-SA" smtClean="0"/>
              <a:t>المستوى الرابع</a:t>
            </a:r>
          </a:p>
          <a:p>
            <a:pPr lvl="4"/>
            <a:r>
              <a:rPr lang="ar-SA" altLang="ar-SA" smtClean="0"/>
              <a:t>المستوى الخامس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 algn="r" rtl="1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 rtl="1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cs typeface="+mn-cs"/>
              </a:defRPr>
            </a:lvl1pPr>
          </a:lstStyle>
          <a:p>
            <a:pPr rtl="1" fontAlgn="base">
              <a:spcBef>
                <a:spcPct val="0"/>
              </a:spcBef>
              <a:spcAft>
                <a:spcPct val="0"/>
              </a:spcAft>
              <a:defRPr/>
            </a:pPr>
            <a:fld id="{4A6A201C-F7E1-496E-8F27-C0CB403F5B0F}" type="slidenum">
              <a:rPr lang="ar-SA">
                <a:solidFill>
                  <a:srgbClr val="000000"/>
                </a:solidFill>
              </a:rPr>
              <a:pPr rtl="1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551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10871200" y="0"/>
            <a:ext cx="13208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2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609600" y="1609416"/>
            <a:ext cx="9652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5661248" y="6557946"/>
            <a:ext cx="2669952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609600" y="6557946"/>
            <a:ext cx="48768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8335264" y="6556248"/>
            <a:ext cx="784448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618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10871200" y="0"/>
            <a:ext cx="13208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2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609600" y="1609416"/>
            <a:ext cx="9652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5661248" y="6557946"/>
            <a:ext cx="2669952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609600" y="6557946"/>
            <a:ext cx="48768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8335264" y="6556248"/>
            <a:ext cx="784448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845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10871200" y="0"/>
            <a:ext cx="13208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2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609600" y="1609416"/>
            <a:ext cx="9652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5661248" y="6557946"/>
            <a:ext cx="2669952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609600" y="6557946"/>
            <a:ext cx="48768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8335264" y="6556248"/>
            <a:ext cx="784448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966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10871200" y="0"/>
            <a:ext cx="13208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2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609600" y="1609416"/>
            <a:ext cx="9652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5661248" y="6557946"/>
            <a:ext cx="2669952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609600" y="6557946"/>
            <a:ext cx="48768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8335264" y="6556248"/>
            <a:ext cx="784448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491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10871200" y="0"/>
            <a:ext cx="13208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2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609600" y="1609416"/>
            <a:ext cx="9652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5661248" y="6557946"/>
            <a:ext cx="2669952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609600" y="6557946"/>
            <a:ext cx="48768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8335264" y="6556248"/>
            <a:ext cx="784448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397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10871200" y="0"/>
            <a:ext cx="13208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2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609600" y="1609416"/>
            <a:ext cx="9652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5661248" y="6557946"/>
            <a:ext cx="2669952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609600" y="6557946"/>
            <a:ext cx="48768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8335264" y="6556248"/>
            <a:ext cx="784448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8081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10871200" y="0"/>
            <a:ext cx="13208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2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609600" y="1609416"/>
            <a:ext cx="9652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5661248" y="6557946"/>
            <a:ext cx="2669952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609600" y="6557946"/>
            <a:ext cx="48768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8335264" y="6556248"/>
            <a:ext cx="784448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24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10871200" y="0"/>
            <a:ext cx="13208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2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609600" y="1609416"/>
            <a:ext cx="9652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5661248" y="6557946"/>
            <a:ext cx="2669952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A96C0031-A767-4F7C-88D2-6B5B7284C923}" type="datetimeFigureOut">
              <a:rPr lang="en-US" smtClean="0">
                <a:solidFill>
                  <a:srgbClr val="B13F9A"/>
                </a:solidFill>
              </a:rPr>
              <a:pPr/>
              <a:t>11/8/2016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609600" y="6557946"/>
            <a:ext cx="48768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>
              <a:solidFill>
                <a:srgbClr val="B13F9A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8335264" y="6556248"/>
            <a:ext cx="784448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0972D17-7594-4B5E-8C28-6684245E07CA}" type="slidenum">
              <a:rPr lang="en-US" smtClean="0">
                <a:solidFill>
                  <a:srgbClr val="B13F9A"/>
                </a:solidFill>
              </a:rPr>
              <a:pPr/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5831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9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8.png"/><Relationship Id="rId4" Type="http://schemas.openxmlformats.org/officeDocument/2006/relationships/oleObject" Target="../embeddings/oleObject4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9.png"/><Relationship Id="rId4" Type="http://schemas.openxmlformats.org/officeDocument/2006/relationships/oleObject" Target="../embeddings/oleObject5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0.png"/><Relationship Id="rId4" Type="http://schemas.openxmlformats.org/officeDocument/2006/relationships/oleObject" Target="../embeddings/oleObject6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3.png"/><Relationship Id="rId4" Type="http://schemas.openxmlformats.org/officeDocument/2006/relationships/oleObject" Target="../embeddings/oleObject7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0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png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7.png"/><Relationship Id="rId4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توصيف المقررات\Images\12871102299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5781" y="2348880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45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320040"/>
            <a:ext cx="7239000" cy="588680"/>
          </a:xfrm>
        </p:spPr>
        <p:txBody>
          <a:bodyPr/>
          <a:lstStyle/>
          <a:p>
            <a:pPr algn="ctr" rtl="1"/>
            <a:r>
              <a:rPr lang="ar-EG" dirty="0" smtClean="0"/>
              <a:t>أبعاد الأرض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052736"/>
            <a:ext cx="7239000" cy="5403000"/>
          </a:xfrm>
        </p:spPr>
        <p:txBody>
          <a:bodyPr>
            <a:normAutofit lnSpcReduction="10000"/>
          </a:bodyPr>
          <a:lstStyle/>
          <a:p>
            <a:pPr marL="365760" indent="-283464" algn="just" rtl="1">
              <a:buFont typeface="Wingdings 2"/>
              <a:buChar char=""/>
              <a:defRPr/>
            </a:pPr>
            <a:r>
              <a:rPr lang="ar-EG" b="1" dirty="0" smtClean="0"/>
              <a:t>قامت عدة محاولات لتحديد ابعاد شكل الأرض رياضياً </a:t>
            </a:r>
            <a:r>
              <a:rPr lang="ar-EG" b="1" dirty="0" err="1" smtClean="0"/>
              <a:t>وجيوفيزيقية</a:t>
            </a:r>
            <a:r>
              <a:rPr lang="ar-EG" b="1" dirty="0" smtClean="0"/>
              <a:t> وبالأقمار الصناعية، وقد اختلفت الابعاد التي تم الحصول عليها ولكن الفروق بينها صغيرة.</a:t>
            </a:r>
          </a:p>
          <a:p>
            <a:pPr marL="365760" indent="-283464" algn="just" rtl="1">
              <a:buFont typeface="Wingdings 2"/>
              <a:buChar char=""/>
              <a:defRPr/>
            </a:pPr>
            <a:r>
              <a:rPr lang="ar-EG" b="1" dirty="0" smtClean="0"/>
              <a:t>ومن أدق القياسات شكل الأرض </a:t>
            </a:r>
            <a:r>
              <a:rPr lang="ar-EG" b="1" dirty="0" err="1" smtClean="0"/>
              <a:t>لهايفورد</a:t>
            </a:r>
            <a:r>
              <a:rPr lang="ar-EG" b="1" dirty="0" smtClean="0"/>
              <a:t> الأمريكي 1910 والتي أوصي المؤتمر الدولي </a:t>
            </a:r>
            <a:r>
              <a:rPr lang="ar-EG" b="1" dirty="0" err="1" smtClean="0"/>
              <a:t>للجيوديسيا</a:t>
            </a:r>
            <a:r>
              <a:rPr lang="ar-EG" b="1" dirty="0" smtClean="0"/>
              <a:t> 1924 باستعماله.</a:t>
            </a:r>
          </a:p>
          <a:p>
            <a:pPr marL="365760" indent="-283464" algn="just" rtl="1">
              <a:buFont typeface="Wingdings 2"/>
              <a:buChar char=""/>
              <a:defRPr/>
            </a:pPr>
            <a:r>
              <a:rPr lang="ar-EG" b="1" dirty="0" smtClean="0"/>
              <a:t>وتعد أحسن النتائج لأبعاد شكل الأرض قياسات </a:t>
            </a:r>
            <a:r>
              <a:rPr lang="ar-EG" b="1" dirty="0" err="1" smtClean="0"/>
              <a:t>كراسوفسكي</a:t>
            </a:r>
            <a:r>
              <a:rPr lang="ar-EG" b="1" dirty="0" smtClean="0"/>
              <a:t> بالاتحاد السوفيتي 1940 التي حدد نصف قطر المحور الأصغر 6378245 متراً، ونصف قطر المحور الأكبر 6356863 متراً، ومعامل الانبعاج 1: 298,3.</a:t>
            </a:r>
          </a:p>
          <a:p>
            <a:pPr marL="365760" indent="-283464" algn="just" rtl="1">
              <a:buFont typeface="Wingdings 2"/>
              <a:buChar char=""/>
              <a:defRPr/>
            </a:pPr>
            <a:r>
              <a:rPr lang="ar-EG" b="1" dirty="0" smtClean="0"/>
              <a:t>في عام 1967 أوصي المؤتمر الدولي الرابع عشر بسويسرا استعمال شكل الأرض لخوسلا والذي يناسب الدقة المطلوبة وسمي بنظام المرجعية الجيوديسية.</a:t>
            </a:r>
          </a:p>
          <a:p>
            <a:pPr marL="82296" indent="0" algn="just" rtl="1">
              <a:buNone/>
              <a:defRPr/>
            </a:pPr>
            <a:r>
              <a:rPr lang="ar-EG" b="1" dirty="0"/>
              <a:t> </a:t>
            </a:r>
            <a:r>
              <a:rPr lang="ar-EG" b="1" dirty="0" smtClean="0"/>
              <a:t>                   </a:t>
            </a:r>
            <a:r>
              <a:rPr lang="en-US" b="1" dirty="0" smtClean="0"/>
              <a:t>Geodetic Reference System</a:t>
            </a:r>
            <a:endParaRPr lang="ar-EG" b="1" dirty="0" smtClean="0"/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9040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81200" y="320040"/>
            <a:ext cx="7239000" cy="732696"/>
          </a:xfrm>
        </p:spPr>
        <p:txBody>
          <a:bodyPr>
            <a:normAutofit fontScale="90000"/>
          </a:bodyPr>
          <a:lstStyle/>
          <a:p>
            <a:pPr algn="ctr" rtl="1"/>
            <a:r>
              <a:rPr b="1" dirty="0" smtClean="0"/>
              <a:t>Dimensions of the Earth</a:t>
            </a:r>
            <a:endParaRPr lang="en-US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1775520" y="1196755"/>
          <a:ext cx="7704856" cy="52469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2428"/>
                <a:gridCol w="3852428"/>
              </a:tblGrid>
              <a:tr h="7495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0433" marR="80433"/>
                </a:tc>
              </a:tr>
              <a:tr h="749561">
                <a:tc>
                  <a:txBody>
                    <a:bodyPr/>
                    <a:lstStyle/>
                    <a:p>
                      <a:r>
                        <a:rPr kumimoji="0" lang="en-US" sz="18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Mass</a:t>
                      </a:r>
                      <a:endParaRPr lang="en-US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433" marR="80433" anchor="ctr"/>
                </a:tc>
                <a:tc>
                  <a:txBody>
                    <a:bodyPr/>
                    <a:lstStyle/>
                    <a:p>
                      <a:r>
                        <a:rPr kumimoji="0" lang="en-US" sz="18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5.88 × 10²¹ tons</a:t>
                      </a:r>
                      <a:endParaRPr lang="en-US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433" marR="80433" anchor="ctr"/>
                </a:tc>
              </a:tr>
              <a:tr h="749561">
                <a:tc>
                  <a:txBody>
                    <a:bodyPr/>
                    <a:lstStyle/>
                    <a:p>
                      <a:r>
                        <a:rPr kumimoji="0" lang="en-US" sz="18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Density</a:t>
                      </a:r>
                      <a:endParaRPr lang="en-US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433" marR="80433" anchor="ctr"/>
                </a:tc>
                <a:tc>
                  <a:txBody>
                    <a:bodyPr/>
                    <a:lstStyle/>
                    <a:p>
                      <a:r>
                        <a:rPr kumimoji="0" lang="en-US" sz="18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5.517 times that water</a:t>
                      </a:r>
                      <a:endParaRPr lang="en-US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433" marR="80433" anchor="ctr"/>
                </a:tc>
              </a:tr>
              <a:tr h="749561">
                <a:tc>
                  <a:txBody>
                    <a:bodyPr/>
                    <a:lstStyle/>
                    <a:p>
                      <a:r>
                        <a:rPr kumimoji="0" lang="en-US" sz="18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Equatorial Circumference</a:t>
                      </a:r>
                      <a:endParaRPr lang="en-US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433" marR="80433" anchor="ctr"/>
                </a:tc>
                <a:tc>
                  <a:txBody>
                    <a:bodyPr/>
                    <a:lstStyle/>
                    <a:p>
                      <a:r>
                        <a:rPr kumimoji="0" lang="en-US" sz="18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40,075.03 Km</a:t>
                      </a:r>
                      <a:endParaRPr lang="en-US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433" marR="80433" anchor="ctr"/>
                </a:tc>
              </a:tr>
              <a:tr h="749561">
                <a:tc>
                  <a:txBody>
                    <a:bodyPr/>
                    <a:lstStyle/>
                    <a:p>
                      <a:r>
                        <a:rPr kumimoji="0" lang="en-US" sz="18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Polar or Meridian Circumference </a:t>
                      </a:r>
                      <a:endParaRPr lang="en-US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433" marR="80433" anchor="ctr"/>
                </a:tc>
                <a:tc>
                  <a:txBody>
                    <a:bodyPr/>
                    <a:lstStyle/>
                    <a:p>
                      <a:r>
                        <a:rPr kumimoji="0" lang="en-US" sz="18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40,007.89 Km</a:t>
                      </a:r>
                      <a:endParaRPr lang="en-US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433" marR="80433" anchor="ctr"/>
                </a:tc>
              </a:tr>
              <a:tr h="749561">
                <a:tc>
                  <a:txBody>
                    <a:bodyPr/>
                    <a:lstStyle/>
                    <a:p>
                      <a:r>
                        <a:rPr kumimoji="0" lang="en-US" sz="18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Equatorial Diameter </a:t>
                      </a:r>
                      <a:endParaRPr lang="en-US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433" marR="80433" anchor="ctr"/>
                </a:tc>
                <a:tc>
                  <a:txBody>
                    <a:bodyPr/>
                    <a:lstStyle/>
                    <a:p>
                      <a:r>
                        <a:rPr kumimoji="0" lang="en-US" sz="18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12,756 Km</a:t>
                      </a:r>
                      <a:endParaRPr lang="en-US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433" marR="80433" anchor="ctr"/>
                </a:tc>
              </a:tr>
              <a:tr h="749561">
                <a:tc>
                  <a:txBody>
                    <a:bodyPr/>
                    <a:lstStyle/>
                    <a:p>
                      <a:r>
                        <a:rPr kumimoji="0" lang="en-US" sz="18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Polar Diameter </a:t>
                      </a:r>
                      <a:endParaRPr lang="en-US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433" marR="80433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12,714 Km</a:t>
                      </a:r>
                      <a:endParaRPr lang="en-US" b="1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433" marR="80433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584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66"/>
            </a:gs>
            <a:gs pos="100000">
              <a:schemeClr val="accent1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6" name="Object 3"/>
          <p:cNvGraphicFramePr>
            <a:graphicFrameLocks noChangeAspect="1"/>
          </p:cNvGraphicFramePr>
          <p:nvPr/>
        </p:nvGraphicFramePr>
        <p:xfrm>
          <a:off x="152400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Image" r:id="rId4" imgW="4267209" imgH="3200406" progId="Photoshop.Image.11">
                  <p:embed/>
                </p:oleObj>
              </mc:Choice>
              <mc:Fallback>
                <p:oleObj name="Image" r:id="rId4" imgW="4267209" imgH="3200406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7770272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66"/>
            </a:gs>
            <a:gs pos="100000">
              <a:schemeClr val="accent1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90" name="Object 4"/>
          <p:cNvGraphicFramePr>
            <a:graphicFrameLocks noChangeAspect="1"/>
          </p:cNvGraphicFramePr>
          <p:nvPr/>
        </p:nvGraphicFramePr>
        <p:xfrm>
          <a:off x="152400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Image" r:id="rId4" imgW="4267209" imgH="3200406" progId="Photoshop.Image.11">
                  <p:embed/>
                </p:oleObj>
              </mc:Choice>
              <mc:Fallback>
                <p:oleObj name="Image" r:id="rId4" imgW="4267209" imgH="3200406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97660513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66"/>
            </a:gs>
            <a:gs pos="100000">
              <a:schemeClr val="accent1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4" name="Object 3"/>
          <p:cNvGraphicFramePr>
            <a:graphicFrameLocks noChangeAspect="1"/>
          </p:cNvGraphicFramePr>
          <p:nvPr/>
        </p:nvGraphicFramePr>
        <p:xfrm>
          <a:off x="152400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Image" r:id="rId4" imgW="4267209" imgH="3200406" progId="Photoshop.Image.11">
                  <p:embed/>
                </p:oleObj>
              </mc:Choice>
              <mc:Fallback>
                <p:oleObj name="Image" r:id="rId4" imgW="4267209" imgH="3200406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0944453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66"/>
            </a:gs>
            <a:gs pos="100000">
              <a:schemeClr val="accent1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6685553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66"/>
            </a:gs>
            <a:gs pos="100000">
              <a:schemeClr val="accent1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525" y="0"/>
            <a:ext cx="9124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444663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66"/>
            </a:gs>
            <a:gs pos="100000">
              <a:schemeClr val="accent1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634" name="Object 3"/>
          <p:cNvGraphicFramePr>
            <a:graphicFrameLocks noChangeAspect="1"/>
          </p:cNvGraphicFramePr>
          <p:nvPr/>
        </p:nvGraphicFramePr>
        <p:xfrm>
          <a:off x="152400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Image" r:id="rId4" imgW="4267209" imgH="3200406" progId="Photoshop.Image.11">
                  <p:embed/>
                </p:oleObj>
              </mc:Choice>
              <mc:Fallback>
                <p:oleObj name="Image" r:id="rId4" imgW="4267209" imgH="3200406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23170978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66"/>
            </a:gs>
            <a:gs pos="100000">
              <a:schemeClr val="accent1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825" y="0"/>
            <a:ext cx="91503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169092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320040"/>
            <a:ext cx="7239000" cy="516672"/>
          </a:xfrm>
        </p:spPr>
        <p:txBody>
          <a:bodyPr>
            <a:normAutofit fontScale="90000"/>
          </a:bodyPr>
          <a:lstStyle/>
          <a:p>
            <a:pPr algn="ctr"/>
            <a:r>
              <a:rPr lang="ar-EG" sz="4400" dirty="0"/>
              <a:t>فصول السنة في النصف الشمالي</a:t>
            </a:r>
            <a:endParaRPr lang="en-US" sz="4400" dirty="0"/>
          </a:p>
        </p:txBody>
      </p:sp>
      <p:graphicFrame>
        <p:nvGraphicFramePr>
          <p:cNvPr id="1026" name="Object 2"/>
          <p:cNvGraphicFramePr>
            <a:graphicFrameLocks noGrp="1" noChangeAspect="1"/>
          </p:cNvGraphicFramePr>
          <p:nvPr>
            <p:ph idx="1"/>
            <p:extLst/>
          </p:nvPr>
        </p:nvGraphicFramePr>
        <p:xfrm>
          <a:off x="1775520" y="908720"/>
          <a:ext cx="7704856" cy="56166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Photo Editor Photo" r:id="rId3" imgW="8190476" imgH="5057143" progId="">
                  <p:embed/>
                </p:oleObj>
              </mc:Choice>
              <mc:Fallback>
                <p:oleObj name="Photo Editor Photo" r:id="rId3" imgW="8190476" imgH="5057143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5520" y="908720"/>
                        <a:ext cx="7704856" cy="561662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3248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66"/>
            </a:gs>
            <a:gs pos="100000">
              <a:schemeClr val="accent1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4" name="Object 3"/>
          <p:cNvGraphicFramePr>
            <a:graphicFrameLocks noChangeAspect="1"/>
          </p:cNvGraphicFramePr>
          <p:nvPr/>
        </p:nvGraphicFramePr>
        <p:xfrm>
          <a:off x="152400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Image" r:id="rId4" imgW="4267209" imgH="3200406" progId="Photoshop.Image.11">
                  <p:embed/>
                </p:oleObj>
              </mc:Choice>
              <mc:Fallback>
                <p:oleObj name="Image" r:id="rId4" imgW="4267209" imgH="3200406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604006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66"/>
            </a:gs>
            <a:gs pos="100000">
              <a:schemeClr val="accent1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0"/>
            <a:ext cx="91567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953199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320040"/>
            <a:ext cx="7239000" cy="804704"/>
          </a:xfrm>
        </p:spPr>
        <p:txBody>
          <a:bodyPr>
            <a:normAutofit/>
          </a:bodyPr>
          <a:lstStyle/>
          <a:p>
            <a:pPr algn="ctr"/>
            <a:r>
              <a:rPr lang="ar-EG" sz="4400" dirty="0"/>
              <a:t>الأرض في الحضيض</a:t>
            </a:r>
            <a:endParaRPr lang="en-US" sz="4400" dirty="0"/>
          </a:p>
        </p:txBody>
      </p:sp>
      <p:pic>
        <p:nvPicPr>
          <p:cNvPr id="4" name="Picture 4" descr="periheli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3513" y="1772818"/>
            <a:ext cx="7848871" cy="424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02958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320040"/>
            <a:ext cx="7239000" cy="804704"/>
          </a:xfrm>
        </p:spPr>
        <p:txBody>
          <a:bodyPr>
            <a:normAutofit/>
          </a:bodyPr>
          <a:lstStyle/>
          <a:p>
            <a:pPr algn="ctr"/>
            <a:r>
              <a:rPr lang="ar-EG" sz="4400" dirty="0"/>
              <a:t>الأرض في الأوج</a:t>
            </a:r>
            <a:endParaRPr lang="en-US" sz="4400" dirty="0"/>
          </a:p>
        </p:txBody>
      </p:sp>
      <p:pic>
        <p:nvPicPr>
          <p:cNvPr id="4" name="Picture 5" descr="apheli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3512" y="1556792"/>
            <a:ext cx="7848872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71468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0" y="2890392"/>
            <a:ext cx="44196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ln w="31550" cmpd="sng">
                  <a:gradFill>
                    <a:gsLst>
                      <a:gs pos="25000">
                        <a:srgbClr val="0F6FC6">
                          <a:shade val="25000"/>
                          <a:satMod val="190000"/>
                        </a:srgbClr>
                      </a:gs>
                      <a:gs pos="80000">
                        <a:srgbClr val="0F6FC6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To Be Continued</a:t>
            </a:r>
          </a:p>
        </p:txBody>
      </p:sp>
    </p:spTree>
    <p:extLst>
      <p:ext uri="{BB962C8B-B14F-4D97-AF65-F5344CB8AC3E}">
        <p14:creationId xmlns:p14="http://schemas.microsoft.com/office/powerpoint/2010/main" val="3901430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81200" y="320040"/>
            <a:ext cx="7239000" cy="660688"/>
          </a:xfrm>
        </p:spPr>
        <p:txBody>
          <a:bodyPr/>
          <a:lstStyle/>
          <a:p>
            <a:pPr algn="ctr"/>
            <a:r>
              <a:rPr sz="4000" dirty="0"/>
              <a:t>The earth</a:t>
            </a:r>
            <a:r>
              <a:rPr lang="en-US" sz="4000" dirty="0"/>
              <a:t> </a:t>
            </a:r>
            <a:r>
              <a:rPr lang="ar-EG" sz="4000" dirty="0"/>
              <a:t>الأرض</a:t>
            </a:r>
            <a:r>
              <a:rPr b="1" dirty="0" smtClean="0"/>
              <a:t> </a:t>
            </a:r>
            <a:endParaRPr lang="en-US" b="1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03512" y="1196752"/>
            <a:ext cx="7776864" cy="5258984"/>
          </a:xfrm>
        </p:spPr>
        <p:txBody>
          <a:bodyPr>
            <a:normAutofit/>
          </a:bodyPr>
          <a:lstStyle/>
          <a:p>
            <a:pPr algn="just" rtl="1"/>
            <a:r>
              <a:rPr lang="ar-SA" sz="2800" b="1" dirty="0"/>
              <a:t>في النظام الشمسي، الأرض هي الكوكب الثالث الأقرب من الشمس</a:t>
            </a:r>
            <a:r>
              <a:rPr lang="ar-EG" sz="2800" b="1" dirty="0"/>
              <a:t>،</a:t>
            </a:r>
            <a:r>
              <a:rPr lang="ar-SA" sz="2800" b="1" dirty="0"/>
              <a:t> والأرض </a:t>
            </a:r>
            <a:r>
              <a:rPr lang="ar-EG" sz="2800" b="1" dirty="0"/>
              <a:t>من حيث الحجم </a:t>
            </a:r>
            <a:r>
              <a:rPr lang="ar-SA" sz="2800" b="1" dirty="0"/>
              <a:t>ه</a:t>
            </a:r>
            <a:r>
              <a:rPr lang="ar-EG" sz="2800" b="1" dirty="0"/>
              <a:t>ي</a:t>
            </a:r>
            <a:r>
              <a:rPr lang="ar-SA" sz="2800" b="1" dirty="0"/>
              <a:t> خامس أكبر</a:t>
            </a:r>
            <a:r>
              <a:rPr lang="ar-EG" sz="2800" b="1" dirty="0"/>
              <a:t> كوكب</a:t>
            </a:r>
            <a:r>
              <a:rPr lang="ar-SA" sz="2800" b="1" dirty="0"/>
              <a:t>. قطر</a:t>
            </a:r>
            <a:r>
              <a:rPr lang="ar-EG" sz="2800" b="1" dirty="0"/>
              <a:t>ها</a:t>
            </a:r>
            <a:r>
              <a:rPr lang="ar-SA" sz="2800" b="1" dirty="0"/>
              <a:t> الاستوائي 12756كيلومترا</a:t>
            </a:r>
            <a:r>
              <a:rPr lang="ar-EG" sz="2800" b="1" dirty="0"/>
              <a:t>ً، </a:t>
            </a:r>
            <a:r>
              <a:rPr lang="ar-SA" sz="2800" b="1" dirty="0"/>
              <a:t>وقطر</a:t>
            </a:r>
            <a:r>
              <a:rPr lang="ar-EG" sz="2800" b="1" dirty="0"/>
              <a:t>ها</a:t>
            </a:r>
            <a:r>
              <a:rPr lang="ar-SA" sz="2800" b="1" dirty="0"/>
              <a:t> القطبي 12714 كيلومترا</a:t>
            </a:r>
            <a:r>
              <a:rPr lang="ar-EG" sz="2800" b="1" dirty="0"/>
              <a:t>ً</a:t>
            </a:r>
            <a:r>
              <a:rPr lang="ar-SA" sz="2800" b="1" dirty="0"/>
              <a:t>. </a:t>
            </a:r>
            <a:r>
              <a:rPr lang="ar-EG" sz="2800" b="1" dirty="0"/>
              <a:t>وتبعد </a:t>
            </a:r>
            <a:r>
              <a:rPr lang="ar-SA" sz="2800" b="1" dirty="0"/>
              <a:t>الأرض </a:t>
            </a:r>
            <a:r>
              <a:rPr lang="ar-EG" sz="2800" b="1" dirty="0"/>
              <a:t>عن الشمس</a:t>
            </a:r>
            <a:r>
              <a:rPr lang="ar-SA" sz="2800" b="1" dirty="0"/>
              <a:t> </a:t>
            </a:r>
            <a:r>
              <a:rPr lang="ar-EG" sz="2800" b="1" dirty="0"/>
              <a:t>ب</a:t>
            </a:r>
            <a:r>
              <a:rPr lang="ar-SA" sz="2800" b="1" dirty="0"/>
              <a:t>مسافة 97900 95 </a:t>
            </a:r>
            <a:r>
              <a:rPr lang="ar-EG" sz="2800" b="1" dirty="0"/>
              <a:t>14</a:t>
            </a:r>
            <a:r>
              <a:rPr lang="ar-SA" sz="2800" b="1" dirty="0"/>
              <a:t>كيلومترا</a:t>
            </a:r>
            <a:r>
              <a:rPr lang="ar-EG" sz="2800" b="1" dirty="0"/>
              <a:t>ً</a:t>
            </a:r>
            <a:r>
              <a:rPr lang="ar-SA" sz="2800" b="1" dirty="0" err="1"/>
              <a:t>.</a:t>
            </a:r>
            <a:endParaRPr lang="ar-EG" sz="2800" b="1" dirty="0"/>
          </a:p>
          <a:p>
            <a:pPr algn="just" rtl="1"/>
            <a:r>
              <a:rPr lang="ar-SA" sz="2800" b="1" dirty="0"/>
              <a:t>والمدارات حول الشمس بسرعة 07220 1 كم في الساعة، مما يجعل </a:t>
            </a:r>
            <a:r>
              <a:rPr lang="ar-EG" sz="2800" b="1" dirty="0"/>
              <a:t>ال</a:t>
            </a:r>
            <a:r>
              <a:rPr lang="ar-SA" sz="2800" b="1" dirty="0"/>
              <a:t>دور</a:t>
            </a:r>
            <a:r>
              <a:rPr lang="ar-EG" sz="2800" b="1" dirty="0"/>
              <a:t>ة</a:t>
            </a:r>
            <a:r>
              <a:rPr lang="ar-EG" sz="2800" b="1" dirty="0"/>
              <a:t> ال</a:t>
            </a:r>
            <a:r>
              <a:rPr lang="ar-SA" sz="2800" b="1" dirty="0"/>
              <a:t>واحدة </a:t>
            </a:r>
            <a:r>
              <a:rPr lang="ar-EG" sz="2800" b="1" dirty="0"/>
              <a:t>تستغرق</a:t>
            </a:r>
            <a:r>
              <a:rPr lang="ar-SA" sz="2800" b="1" dirty="0"/>
              <a:t> 365 يوما، 5 ساعات، 48 دقيقة 45</a:t>
            </a:r>
            <a:r>
              <a:rPr lang="ar-EG" sz="2800" b="1" dirty="0" err="1"/>
              <a:t>,</a:t>
            </a:r>
            <a:r>
              <a:rPr lang="ar-SA" sz="2800" b="1" dirty="0"/>
              <a:t>51 ثانية  وهي تكمل</a:t>
            </a:r>
            <a:r>
              <a:rPr lang="ar-EG" sz="2800" b="1" dirty="0"/>
              <a:t> دورة</a:t>
            </a:r>
            <a:r>
              <a:rPr lang="ar-SA" sz="2800" b="1" dirty="0"/>
              <a:t> واحدة حول محورها كل 23 ساعة، 56 دقيقة و 4.2 ثانية.</a:t>
            </a:r>
            <a:endParaRPr lang="ar-EG" sz="2800" b="1" dirty="0"/>
          </a:p>
          <a:p>
            <a:pPr algn="just" rtl="1"/>
            <a:r>
              <a:rPr lang="ar-SA" sz="2800" b="1" dirty="0"/>
              <a:t>يقدر عمر الأرض بحوالي 4.6 بليون سنة</a:t>
            </a:r>
            <a:r>
              <a:rPr lang="ar-EG" sz="2800" b="1" dirty="0"/>
              <a:t> </a:t>
            </a:r>
            <a:r>
              <a:rPr lang="ar-SA" sz="2800" b="1" dirty="0"/>
              <a:t>. مساحتها الإجمالية ه</a:t>
            </a:r>
            <a:r>
              <a:rPr lang="ar-EG" sz="2800" b="1" dirty="0"/>
              <a:t>ي:</a:t>
            </a:r>
            <a:r>
              <a:rPr lang="ar-SA" sz="2800" b="1" dirty="0"/>
              <a:t> 2000 </a:t>
            </a:r>
            <a:r>
              <a:rPr lang="ar-EG" sz="2800" b="1" dirty="0"/>
              <a:t>3151 </a:t>
            </a:r>
            <a:r>
              <a:rPr lang="ar-SA" sz="2800" b="1" dirty="0"/>
              <a:t>كم مربع</a:t>
            </a:r>
            <a:endParaRPr lang="en-US" sz="2800" b="1" dirty="0"/>
          </a:p>
          <a:p>
            <a:pPr algn="just" rtl="1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190919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320040"/>
            <a:ext cx="7239000" cy="102072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/>
              <a:t>Rotation speed</a:t>
            </a:r>
            <a:r>
              <a:rPr lang="ar-EG" sz="4000" dirty="0"/>
              <a:t/>
            </a:r>
            <a:br>
              <a:rPr lang="ar-EG" sz="4000" dirty="0"/>
            </a:br>
            <a:r>
              <a:rPr lang="ar-EG" sz="4000" dirty="0"/>
              <a:t>سرعة دوران الأرض</a:t>
            </a:r>
            <a:endParaRPr lang="en-US" dirty="0"/>
          </a:p>
        </p:txBody>
      </p:sp>
      <p:pic>
        <p:nvPicPr>
          <p:cNvPr id="4" name="Picture 6" descr="fig1-1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5520" y="1412776"/>
            <a:ext cx="7704856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3669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75520" y="476672"/>
            <a:ext cx="7444680" cy="5979064"/>
          </a:xfrm>
        </p:spPr>
        <p:txBody>
          <a:bodyPr>
            <a:normAutofit/>
          </a:bodyPr>
          <a:lstStyle/>
          <a:p>
            <a:pPr algn="just" rtl="1"/>
            <a:r>
              <a:rPr lang="ar-SA" sz="3200" b="1" dirty="0"/>
              <a:t>الأرض كوكب فر</a:t>
            </a:r>
            <a:r>
              <a:rPr lang="ar-EG" sz="3200" b="1" dirty="0"/>
              <a:t>يد</a:t>
            </a:r>
            <a:r>
              <a:rPr lang="ar-SA" sz="3200" b="1" dirty="0"/>
              <a:t>. </a:t>
            </a:r>
            <a:r>
              <a:rPr lang="ar-EG" sz="3200" b="1" dirty="0"/>
              <a:t>وتشبه </a:t>
            </a:r>
            <a:r>
              <a:rPr lang="ar-SA" sz="3200" b="1" dirty="0"/>
              <a:t>قليلا شكل </a:t>
            </a:r>
            <a:r>
              <a:rPr lang="ar-EG" sz="3200" b="1" dirty="0"/>
              <a:t>ال</a:t>
            </a:r>
            <a:r>
              <a:rPr lang="ar-SA" sz="3200" b="1" dirty="0"/>
              <a:t>كمثرى و</a:t>
            </a:r>
            <a:r>
              <a:rPr lang="ar-EG" sz="3200" b="1" dirty="0"/>
              <a:t>هو </a:t>
            </a:r>
            <a:r>
              <a:rPr lang="ar-SA" sz="3200" b="1" dirty="0"/>
              <a:t>ليس ال</a:t>
            </a:r>
            <a:r>
              <a:rPr lang="ar-EG" sz="3200" b="1" dirty="0"/>
              <a:t>شكل</a:t>
            </a:r>
            <a:r>
              <a:rPr lang="ar-SA" sz="3200" b="1" dirty="0"/>
              <a:t> الحقيقي. </a:t>
            </a:r>
            <a:r>
              <a:rPr lang="ar-EG" sz="3200" b="1" dirty="0"/>
              <a:t>و</a:t>
            </a:r>
            <a:r>
              <a:rPr lang="ar-SA" sz="3200" b="1" dirty="0"/>
              <a:t>تع</a:t>
            </a:r>
            <a:r>
              <a:rPr lang="ar-EG" sz="3200" b="1" dirty="0"/>
              <a:t>د</a:t>
            </a:r>
            <a:r>
              <a:rPr lang="ar-SA" sz="3200" b="1" dirty="0"/>
              <a:t> الأرض </a:t>
            </a:r>
            <a:r>
              <a:rPr lang="ar-EG" sz="3200" b="1" dirty="0"/>
              <a:t>في تكونها</a:t>
            </a:r>
            <a:r>
              <a:rPr lang="ar-SA" sz="3200" b="1" dirty="0"/>
              <a:t> </a:t>
            </a:r>
            <a:r>
              <a:rPr lang="ar-EG" sz="3200" b="1" dirty="0"/>
              <a:t>كتلة </a:t>
            </a:r>
            <a:r>
              <a:rPr lang="ar-SA" sz="3200" b="1" dirty="0"/>
              <a:t>صلبة</a:t>
            </a:r>
            <a:r>
              <a:rPr lang="ar-EG" sz="3200" b="1" dirty="0"/>
              <a:t> تحيط بالنواة مغناطيسية و</a:t>
            </a:r>
            <a:r>
              <a:rPr lang="ar-SA" sz="3200" b="1" dirty="0"/>
              <a:t>مجموعة أساسية من المواد </a:t>
            </a:r>
            <a:r>
              <a:rPr lang="ar-EG" sz="3200" b="1" dirty="0"/>
              <a:t>ال</a:t>
            </a:r>
            <a:r>
              <a:rPr lang="ar-SA" sz="3200" b="1" dirty="0"/>
              <a:t>كثيفة على الأرجح،. </a:t>
            </a:r>
            <a:r>
              <a:rPr lang="ar-EG" sz="3200" b="1" dirty="0"/>
              <a:t>وهو</a:t>
            </a:r>
            <a:r>
              <a:rPr lang="ar-SA" sz="3200" b="1" dirty="0"/>
              <a:t> الكوكب الوحيد الذي يحتوي على الماء</a:t>
            </a:r>
            <a:r>
              <a:rPr lang="ar-EG" sz="3200" b="1" dirty="0"/>
              <a:t> وفير،</a:t>
            </a:r>
            <a:r>
              <a:rPr lang="ar-SA" sz="3200" b="1" dirty="0"/>
              <a:t> وهواء </a:t>
            </a:r>
            <a:r>
              <a:rPr lang="ar-EG" sz="3200" b="1" dirty="0"/>
              <a:t>يحيط به </a:t>
            </a:r>
            <a:r>
              <a:rPr lang="ar-SA" sz="3200" b="1" dirty="0"/>
              <a:t>.</a:t>
            </a:r>
            <a:endParaRPr lang="ar-EG" sz="3200" b="1" dirty="0"/>
          </a:p>
          <a:p>
            <a:pPr algn="just" rtl="1"/>
            <a:r>
              <a:rPr lang="ar-SA" sz="3200" b="1" dirty="0"/>
              <a:t>درجة الحرارة على الأرض ه</a:t>
            </a:r>
            <a:r>
              <a:rPr lang="ar-EG" sz="3200" b="1" dirty="0"/>
              <a:t>ي</a:t>
            </a:r>
            <a:r>
              <a:rPr lang="ar-SA" sz="3200" b="1" dirty="0"/>
              <a:t> أيضا مناسبة لحياة الإنسان</a:t>
            </a:r>
            <a:r>
              <a:rPr lang="ar-EG" sz="3200" b="1" dirty="0"/>
              <a:t> </a:t>
            </a:r>
            <a:r>
              <a:rPr lang="ar-SA" sz="3200" b="1" dirty="0"/>
              <a:t>. </a:t>
            </a:r>
            <a:r>
              <a:rPr lang="ar-EG" sz="3200" b="1" dirty="0"/>
              <a:t>ويمكن اعتبار </a:t>
            </a:r>
            <a:r>
              <a:rPr lang="ar-SA" sz="3200" b="1" dirty="0"/>
              <a:t>الأرض كروية الشكل، و</a:t>
            </a:r>
            <a:r>
              <a:rPr lang="ar-EG" sz="3200" b="1" dirty="0"/>
              <a:t>مفرطحة </a:t>
            </a:r>
            <a:r>
              <a:rPr lang="ar-SA" sz="3200" b="1" dirty="0"/>
              <a:t>قليلا عند القطبين</a:t>
            </a:r>
            <a:r>
              <a:rPr lang="ar-EG" sz="3200" b="1" dirty="0"/>
              <a:t> </a:t>
            </a:r>
            <a:r>
              <a:rPr lang="ar-SA" sz="3200" b="1" dirty="0"/>
              <a:t>. وهو الكوكب الثالث </a:t>
            </a:r>
            <a:r>
              <a:rPr lang="ar-EG" sz="3200" b="1" dirty="0"/>
              <a:t>كما سبق الذكر </a:t>
            </a:r>
            <a:r>
              <a:rPr lang="ar-SA" sz="3200" b="1" dirty="0"/>
              <a:t>من </a:t>
            </a:r>
            <a:r>
              <a:rPr lang="ar-EG" sz="3200" b="1" dirty="0"/>
              <a:t>حيث ال</a:t>
            </a:r>
            <a:r>
              <a:rPr lang="ar-SA" sz="3200" b="1" dirty="0"/>
              <a:t>قرب </a:t>
            </a:r>
            <a:r>
              <a:rPr lang="ar-EG" sz="3200" b="1" dirty="0"/>
              <a:t>من </a:t>
            </a:r>
            <a:r>
              <a:rPr lang="ar-SA" sz="3200" b="1" dirty="0"/>
              <a:t>الشمس</a:t>
            </a:r>
            <a:r>
              <a:rPr lang="ar-EG" sz="3200" b="1" dirty="0"/>
              <a:t> </a:t>
            </a:r>
            <a:r>
              <a:rPr lang="ar-SA" sz="3200" b="1" dirty="0"/>
              <a:t>. وه</a:t>
            </a:r>
            <a:r>
              <a:rPr lang="ar-EG" sz="3200" b="1" dirty="0"/>
              <a:t>ي</a:t>
            </a:r>
            <a:r>
              <a:rPr lang="ar-SA" sz="3200" b="1" dirty="0"/>
              <a:t> </a:t>
            </a:r>
            <a:r>
              <a:rPr lang="ar-EG" sz="3200" b="1" dirty="0"/>
              <a:t>ت</a:t>
            </a:r>
            <a:r>
              <a:rPr lang="ar-SA" sz="3200" b="1" dirty="0"/>
              <a:t>تحرك في مدار بيضاوي الشكل حول الشمس</a:t>
            </a:r>
            <a:r>
              <a:rPr lang="ar-EG" sz="3200" b="1" dirty="0"/>
              <a:t> ،</a:t>
            </a:r>
            <a:r>
              <a:rPr lang="ar-SA" sz="3200" b="1" dirty="0"/>
              <a:t> </a:t>
            </a:r>
            <a:r>
              <a:rPr lang="ar-EG" sz="3200" b="1" dirty="0"/>
              <a:t>وت</a:t>
            </a:r>
            <a:r>
              <a:rPr lang="ar-SA" sz="3200" b="1" dirty="0"/>
              <a:t>كمل دورة واحدة حول الشمس ف</a:t>
            </a:r>
            <a:r>
              <a:rPr lang="ar-EG" sz="3200" b="1" dirty="0"/>
              <a:t>ى</a:t>
            </a:r>
            <a:r>
              <a:rPr lang="ar-SA" sz="3200" b="1" dirty="0"/>
              <a:t> ¼ 365</a:t>
            </a:r>
            <a:r>
              <a:rPr lang="ar-EG" sz="3200" b="1" dirty="0"/>
              <a:t>يوم </a:t>
            </a:r>
            <a:r>
              <a:rPr lang="ar-SA" sz="3200" b="1" dirty="0"/>
              <a:t>.</a:t>
            </a:r>
            <a:endParaRPr lang="en-US" sz="3200" b="1" dirty="0"/>
          </a:p>
          <a:p>
            <a:pPr algn="just" rtl="1"/>
            <a:endParaRPr lang="ar-EG" sz="3200" dirty="0"/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8666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66"/>
            </a:gs>
            <a:gs pos="100000">
              <a:schemeClr val="accent1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8" name="Object 3"/>
          <p:cNvGraphicFramePr>
            <a:graphicFrameLocks noChangeAspect="1"/>
          </p:cNvGraphicFramePr>
          <p:nvPr/>
        </p:nvGraphicFramePr>
        <p:xfrm>
          <a:off x="152400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Image" r:id="rId4" imgW="4267209" imgH="3200406" progId="Photoshop.Image.11">
                  <p:embed/>
                </p:oleObj>
              </mc:Choice>
              <mc:Fallback>
                <p:oleObj name="Image" r:id="rId4" imgW="4267209" imgH="3200406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9308338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631504" y="152400"/>
            <a:ext cx="8064896" cy="828328"/>
          </a:xfrm>
        </p:spPr>
        <p:txBody>
          <a:bodyPr>
            <a:normAutofit/>
          </a:bodyPr>
          <a:lstStyle/>
          <a:p>
            <a:pPr algn="ctr"/>
            <a:r>
              <a:rPr lang="ar-EG" sz="4400" dirty="0"/>
              <a:t>دلائل شكل الأرض</a:t>
            </a:r>
            <a:endParaRPr lang="en-US" sz="44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214422"/>
            <a:ext cx="7499176" cy="5286412"/>
          </a:xfrm>
        </p:spPr>
        <p:txBody>
          <a:bodyPr>
            <a:normAutofit/>
          </a:bodyPr>
          <a:lstStyle/>
          <a:p>
            <a:pPr lvl="0" algn="just" rtl="1"/>
            <a:r>
              <a:rPr lang="ar-SA" sz="3200" b="1" dirty="0"/>
              <a:t>منحني وظل الأرض على القمر المتوقع في وقت خسوف القم</a:t>
            </a:r>
            <a:r>
              <a:rPr lang="ar-EG" sz="3200" b="1" dirty="0"/>
              <a:t>ر               </a:t>
            </a:r>
          </a:p>
          <a:p>
            <a:pPr algn="just" rtl="1"/>
            <a:r>
              <a:rPr lang="ar-SA" sz="3200" b="1" dirty="0"/>
              <a:t>التغيير </a:t>
            </a:r>
            <a:r>
              <a:rPr lang="ar-EG" sz="3200" b="1" dirty="0"/>
              <a:t>في </a:t>
            </a:r>
            <a:r>
              <a:rPr lang="ar-SA" sz="3200" b="1" dirty="0"/>
              <a:t>توقيت شروق الشمس وغروبها، بما يتناسب مع المسافة</a:t>
            </a:r>
            <a:r>
              <a:rPr lang="ar-EG" sz="3200" b="1" dirty="0"/>
              <a:t>          </a:t>
            </a:r>
          </a:p>
          <a:p>
            <a:pPr algn="just" rtl="1"/>
            <a:r>
              <a:rPr lang="ar-EG" sz="3200" b="1" dirty="0"/>
              <a:t>ال</a:t>
            </a:r>
            <a:r>
              <a:rPr lang="ar-SA" sz="3200" b="1" dirty="0"/>
              <a:t>رحلة </a:t>
            </a:r>
            <a:r>
              <a:rPr lang="ar-EG" sz="3200" b="1" dirty="0"/>
              <a:t>ال</a:t>
            </a:r>
            <a:r>
              <a:rPr lang="ar-SA" sz="3200" b="1" dirty="0"/>
              <a:t>جوية على ارتفاع </a:t>
            </a:r>
            <a:r>
              <a:rPr lang="ar-EG" sz="3200" b="1" dirty="0"/>
              <a:t>ثابت </a:t>
            </a:r>
            <a:r>
              <a:rPr lang="ar-SA" sz="3200" b="1" dirty="0"/>
              <a:t>فوق مستوى سطح البحر على مدار الأرض</a:t>
            </a:r>
            <a:endParaRPr lang="ar-EG" sz="3200" b="1" dirty="0"/>
          </a:p>
          <a:p>
            <a:pPr algn="just" rtl="1"/>
            <a:r>
              <a:rPr lang="en-GB" sz="3200" b="1" dirty="0"/>
              <a:t> </a:t>
            </a:r>
            <a:r>
              <a:rPr lang="ar-EG" sz="3200" b="1" dirty="0"/>
              <a:t>حول </a:t>
            </a:r>
            <a:r>
              <a:rPr lang="ar-SA" sz="3200" b="1" dirty="0"/>
              <a:t>محيط القطبين </a:t>
            </a:r>
            <a:r>
              <a:rPr lang="ar-EG" sz="3200" b="1" dirty="0"/>
              <a:t>تقطع</a:t>
            </a:r>
            <a:r>
              <a:rPr lang="ar-SA" sz="3200" b="1" dirty="0"/>
              <a:t> أميال </a:t>
            </a:r>
            <a:r>
              <a:rPr lang="ar-EG" sz="3200" b="1" dirty="0"/>
              <a:t>أقل من </a:t>
            </a:r>
            <a:r>
              <a:rPr lang="ar-SA" sz="3200" b="1" dirty="0"/>
              <a:t>رحل</a:t>
            </a:r>
            <a:r>
              <a:rPr lang="ar-EG" sz="3200" b="1" dirty="0"/>
              <a:t>تها حول </a:t>
            </a:r>
            <a:r>
              <a:rPr lang="ar-SA" sz="3200" b="1" dirty="0"/>
              <a:t>الاستواء</a:t>
            </a:r>
            <a:endParaRPr lang="ar-EG" sz="3200" b="1" dirty="0"/>
          </a:p>
          <a:p>
            <a:pPr algn="just" rtl="1"/>
            <a:r>
              <a:rPr lang="ar-SA" sz="3200" b="1" dirty="0"/>
              <a:t>أكدت صور الأرض </a:t>
            </a:r>
            <a:r>
              <a:rPr lang="ar-EG" sz="3200" b="1" dirty="0"/>
              <a:t>التي </a:t>
            </a:r>
            <a:r>
              <a:rPr lang="ar-SA" sz="3200" b="1" dirty="0"/>
              <a:t>أخذت من القمر </a:t>
            </a:r>
            <a:r>
              <a:rPr lang="ar-EG" sz="3200" b="1" dirty="0"/>
              <a:t>من خلال</a:t>
            </a:r>
            <a:r>
              <a:rPr lang="ar-SA" sz="3200" b="1" dirty="0"/>
              <a:t> رواد الفضاء </a:t>
            </a:r>
            <a:r>
              <a:rPr lang="ar-EG" sz="3200" b="1" dirty="0"/>
              <a:t>أنها </a:t>
            </a:r>
            <a:r>
              <a:rPr lang="ar-SA" sz="3200" b="1" dirty="0"/>
              <a:t>كروي</a:t>
            </a:r>
            <a:r>
              <a:rPr lang="ar-EG" sz="3200" b="1" dirty="0"/>
              <a:t>ة</a:t>
            </a:r>
            <a:r>
              <a:rPr lang="ar-SA" sz="3200" b="1" dirty="0"/>
              <a:t> مفلطح</a:t>
            </a:r>
            <a:r>
              <a:rPr lang="ar-EG" sz="3200" b="1" dirty="0"/>
              <a:t>ة</a:t>
            </a:r>
            <a:r>
              <a:rPr lang="ar-SA" sz="3200" b="1" dirty="0"/>
              <a:t> الشكل </a:t>
            </a:r>
            <a:r>
              <a:rPr lang="ar-EG" sz="3200" b="1" dirty="0"/>
              <a:t>عند القطبين</a:t>
            </a:r>
            <a:r>
              <a:rPr lang="ar-SA" sz="3200" b="1" dirty="0"/>
              <a:t>.</a:t>
            </a:r>
            <a:r>
              <a:rPr lang="ar-EG" sz="3200" b="1" dirty="0"/>
              <a:t>  </a:t>
            </a:r>
            <a:r>
              <a:rPr lang="ar-EG" sz="3200" dirty="0"/>
              <a:t>                                                                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82747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320040"/>
            <a:ext cx="7239000" cy="732696"/>
          </a:xfrm>
        </p:spPr>
        <p:txBody>
          <a:bodyPr>
            <a:normAutofit/>
          </a:bodyPr>
          <a:lstStyle/>
          <a:p>
            <a:pPr algn="ctr" rtl="1"/>
            <a:r>
              <a:rPr lang="ar-EG" sz="4400" dirty="0"/>
              <a:t>شكل الأرض</a:t>
            </a:r>
            <a:endParaRPr lang="en-US" sz="4400" dirty="0"/>
          </a:p>
        </p:txBody>
      </p:sp>
      <p:pic>
        <p:nvPicPr>
          <p:cNvPr id="4" name="Content Placeholder 3" descr="Capture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03512" y="1124744"/>
            <a:ext cx="7848872" cy="5544616"/>
          </a:xfrm>
        </p:spPr>
      </p:pic>
    </p:spTree>
    <p:extLst>
      <p:ext uri="{BB962C8B-B14F-4D97-AF65-F5344CB8AC3E}">
        <p14:creationId xmlns:p14="http://schemas.microsoft.com/office/powerpoint/2010/main" val="202604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66"/>
            </a:gs>
            <a:gs pos="100000">
              <a:schemeClr val="accent1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2" name="Object 4"/>
          <p:cNvGraphicFramePr>
            <a:graphicFrameLocks noChangeAspect="1"/>
          </p:cNvGraphicFramePr>
          <p:nvPr/>
        </p:nvGraphicFramePr>
        <p:xfrm>
          <a:off x="152400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Image" r:id="rId4" imgW="4267209" imgH="3200406" progId="Photoshop.Image.11">
                  <p:embed/>
                </p:oleObj>
              </mc:Choice>
              <mc:Fallback>
                <p:oleObj name="Image" r:id="rId4" imgW="4267209" imgH="3200406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9695340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5_تصميم افتراضي">
  <a:themeElements>
    <a:clrScheme name="تصميم افتراضي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تصميم افتراضي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تصميم افتراضي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تصميم افتراضي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8_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9_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6_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7_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2_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446</Words>
  <Application>Microsoft Office PowerPoint</Application>
  <PresentationFormat>Widescreen</PresentationFormat>
  <Paragraphs>38</Paragraphs>
  <Slides>23</Slides>
  <Notes>12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9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40" baseType="lpstr">
      <vt:lpstr>Arial</vt:lpstr>
      <vt:lpstr>Calibri</vt:lpstr>
      <vt:lpstr>Georgia</vt:lpstr>
      <vt:lpstr>Times New Roman</vt:lpstr>
      <vt:lpstr>Wingdings</vt:lpstr>
      <vt:lpstr>Wingdings 2</vt:lpstr>
      <vt:lpstr>5_تصميم افتراضي</vt:lpstr>
      <vt:lpstr>4_Opulent</vt:lpstr>
      <vt:lpstr>8_Opulent</vt:lpstr>
      <vt:lpstr>9_Opulent</vt:lpstr>
      <vt:lpstr>6_Opulent</vt:lpstr>
      <vt:lpstr>7_Opulent</vt:lpstr>
      <vt:lpstr>Opulent</vt:lpstr>
      <vt:lpstr>1_Opulent</vt:lpstr>
      <vt:lpstr>2_Opulent</vt:lpstr>
      <vt:lpstr>Image</vt:lpstr>
      <vt:lpstr>Photo Editor Photo</vt:lpstr>
      <vt:lpstr>PowerPoint Presentation</vt:lpstr>
      <vt:lpstr>PowerPoint Presentation</vt:lpstr>
      <vt:lpstr>The earth الأرض </vt:lpstr>
      <vt:lpstr>Rotation speed سرعة دوران الأرض</vt:lpstr>
      <vt:lpstr>PowerPoint Presentation</vt:lpstr>
      <vt:lpstr>PowerPoint Presentation</vt:lpstr>
      <vt:lpstr>دلائل شكل الأرض</vt:lpstr>
      <vt:lpstr>شكل الأرض</vt:lpstr>
      <vt:lpstr>PowerPoint Presentation</vt:lpstr>
      <vt:lpstr>أبعاد الأرض</vt:lpstr>
      <vt:lpstr>Dimensions of the Earth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فصول السنة في النصف الشمالي</vt:lpstr>
      <vt:lpstr>PowerPoint Presentation</vt:lpstr>
      <vt:lpstr>الأرض في الحضيض</vt:lpstr>
      <vt:lpstr>الأرض في الأوج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1</cp:revision>
  <dcterms:created xsi:type="dcterms:W3CDTF">2016-11-08T10:21:21Z</dcterms:created>
  <dcterms:modified xsi:type="dcterms:W3CDTF">2016-11-08T10:22:00Z</dcterms:modified>
</cp:coreProperties>
</file>