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58" autoAdjust="0"/>
    <p:restoredTop sz="94660"/>
  </p:normalViewPr>
  <p:slideViewPr>
    <p:cSldViewPr snapToGrid="0">
      <p:cViewPr varScale="1">
        <p:scale>
          <a:sx n="57" d="100"/>
          <a:sy n="57" d="100"/>
        </p:scale>
        <p:origin x="78" y="6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7E0D3A3-6002-4FC8-B5FB-876028402271}" type="doc">
      <dgm:prSet loTypeId="urn:microsoft.com/office/officeart/2005/8/layout/orgChart1" loCatId="hierarchy" qsTypeId="urn:microsoft.com/office/officeart/2005/8/quickstyle/simple1" qsCatId="simple" csTypeId="urn:microsoft.com/office/officeart/2005/8/colors/accent1_2" csCatId="accent1"/>
      <dgm:spPr/>
    </dgm:pt>
    <dgm:pt modelId="{5F8E9A11-D5E3-4E16-B46A-A6CCDF177C78}">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EG" altLang="en-US" b="1" i="0" u="none" strike="noStrike" cap="none" normalizeH="0" baseline="0" smtClean="0">
              <a:ln>
                <a:noFill/>
              </a:ln>
              <a:solidFill>
                <a:srgbClr val="FFFF00"/>
              </a:solidFill>
              <a:effectLst/>
              <a:latin typeface="Garamond" panose="02020404030301010803" pitchFamily="18" charset="0"/>
              <a:cs typeface="Arial" panose="020B0604020202020204" pitchFamily="34" charset="0"/>
            </a:rPr>
            <a:t>مصادر البيانات السكانية</a:t>
          </a:r>
          <a:endParaRPr kumimoji="0" lang="en-US" altLang="en-US" b="1" i="0" u="none" strike="noStrike" cap="none" normalizeH="0" baseline="0" smtClean="0">
            <a:ln>
              <a:noFill/>
            </a:ln>
            <a:solidFill>
              <a:srgbClr val="FFFF00"/>
            </a:solidFill>
            <a:effectLst/>
            <a:latin typeface="Garamond" panose="02020404030301010803" pitchFamily="18" charset="0"/>
            <a:cs typeface="Arial" panose="020B0604020202020204" pitchFamily="34" charset="0"/>
          </a:endParaRPr>
        </a:p>
      </dgm:t>
    </dgm:pt>
    <dgm:pt modelId="{5CF18B78-6A9A-494D-BF38-A2EA23BC22CF}" type="parTrans" cxnId="{2069F1C4-95C2-4B09-9225-C90B4CA7872A}">
      <dgm:prSet/>
      <dgm:spPr/>
    </dgm:pt>
    <dgm:pt modelId="{FE6FEF61-BD21-45E1-92A3-04F87A0B39EC}" type="sibTrans" cxnId="{2069F1C4-95C2-4B09-9225-C90B4CA7872A}">
      <dgm:prSet/>
      <dgm:spPr/>
    </dgm:pt>
    <dgm:pt modelId="{9B48BC7D-B0C9-43FD-8C04-E1C35F7BFFAE}">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EG" altLang="en-US" b="1" i="0" u="none" strike="noStrike" cap="none" normalizeH="0" baseline="0" smtClean="0">
              <a:ln>
                <a:noFill/>
              </a:ln>
              <a:solidFill>
                <a:srgbClr val="FFFF00"/>
              </a:solidFill>
              <a:effectLst/>
              <a:latin typeface="Garamond" panose="02020404030301010803" pitchFamily="18" charset="0"/>
              <a:cs typeface="Arial" panose="020B0604020202020204" pitchFamily="34" charset="0"/>
            </a:rPr>
            <a:t>مصادر البيانات غير الثابتة</a:t>
          </a:r>
          <a:endParaRPr kumimoji="0" lang="en-US" altLang="en-US" b="1" i="0" u="none" strike="noStrike" cap="none" normalizeH="0" baseline="0" smtClean="0">
            <a:ln>
              <a:noFill/>
            </a:ln>
            <a:solidFill>
              <a:srgbClr val="FFFF00"/>
            </a:solidFill>
            <a:effectLst/>
            <a:latin typeface="Garamond" panose="02020404030301010803" pitchFamily="18" charset="0"/>
            <a:cs typeface="Arial" panose="020B0604020202020204" pitchFamily="34" charset="0"/>
          </a:endParaRPr>
        </a:p>
      </dgm:t>
    </dgm:pt>
    <dgm:pt modelId="{0BABAA34-63A6-4E49-9253-A8DBB716CA92}" type="parTrans" cxnId="{678EAAEB-477D-4C77-B66E-160DFE21B277}">
      <dgm:prSet/>
      <dgm:spPr/>
    </dgm:pt>
    <dgm:pt modelId="{1ACEFAB2-4B99-43D3-AB50-34D0E7184515}" type="sibTrans" cxnId="{678EAAEB-477D-4C77-B66E-160DFE21B277}">
      <dgm:prSet/>
      <dgm:spPr/>
    </dgm:pt>
    <dgm:pt modelId="{B8CECF61-F10F-4ADC-819F-C6BCE42AE5B2}">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EG" altLang="en-US" b="1" i="0" u="none" strike="noStrike" cap="none" normalizeH="0" baseline="0" smtClean="0">
              <a:ln>
                <a:noFill/>
              </a:ln>
              <a:solidFill>
                <a:srgbClr val="00FF00"/>
              </a:solidFill>
              <a:effectLst/>
              <a:latin typeface="Garamond" panose="02020404030301010803" pitchFamily="18" charset="0"/>
              <a:cs typeface="Arial" panose="020B0604020202020204" pitchFamily="34" charset="0"/>
            </a:rPr>
            <a:t>سجلات الهجرة</a:t>
          </a:r>
          <a:endParaRPr kumimoji="0" lang="en-US" altLang="en-US" b="1" i="0" u="none" strike="noStrike" cap="none" normalizeH="0" baseline="0" smtClean="0">
            <a:ln>
              <a:noFill/>
            </a:ln>
            <a:solidFill>
              <a:srgbClr val="00FF00"/>
            </a:solidFill>
            <a:effectLst/>
            <a:latin typeface="Garamond" panose="02020404030301010803" pitchFamily="18" charset="0"/>
            <a:cs typeface="Arial" panose="020B0604020202020204" pitchFamily="34" charset="0"/>
          </a:endParaRPr>
        </a:p>
      </dgm:t>
    </dgm:pt>
    <dgm:pt modelId="{243178A4-B0E2-45AA-BA0F-FEE33BEF8BFB}" type="parTrans" cxnId="{BA60B8E1-2BCF-4D8F-B2C7-C0C4E38DE4AE}">
      <dgm:prSet/>
      <dgm:spPr/>
    </dgm:pt>
    <dgm:pt modelId="{F6F99198-50E4-47D7-966D-E8018B061714}" type="sibTrans" cxnId="{BA60B8E1-2BCF-4D8F-B2C7-C0C4E38DE4AE}">
      <dgm:prSet/>
      <dgm:spPr/>
    </dgm:pt>
    <dgm:pt modelId="{12D77E9D-28D8-4837-858C-E438014D9D4B}">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EG" altLang="en-US" b="1" i="0" u="none" strike="noStrike" cap="none" normalizeH="0" baseline="0" smtClean="0">
              <a:ln>
                <a:noFill/>
              </a:ln>
              <a:solidFill>
                <a:srgbClr val="00FF00"/>
              </a:solidFill>
              <a:effectLst/>
              <a:latin typeface="Garamond" panose="02020404030301010803" pitchFamily="18" charset="0"/>
              <a:cs typeface="Arial" panose="020B0604020202020204" pitchFamily="34" charset="0"/>
            </a:rPr>
            <a:t>الاحصاءات الحيوية</a:t>
          </a:r>
          <a:endParaRPr kumimoji="0" lang="en-US" altLang="en-US" b="1" i="0" u="none" strike="noStrike" cap="none" normalizeH="0" baseline="0" smtClean="0">
            <a:ln>
              <a:noFill/>
            </a:ln>
            <a:solidFill>
              <a:srgbClr val="00FF00"/>
            </a:solidFill>
            <a:effectLst/>
            <a:latin typeface="Garamond" panose="02020404030301010803" pitchFamily="18" charset="0"/>
            <a:cs typeface="Arial" panose="020B0604020202020204" pitchFamily="34" charset="0"/>
          </a:endParaRPr>
        </a:p>
      </dgm:t>
    </dgm:pt>
    <dgm:pt modelId="{036E7D8F-F23C-4F5E-9BFD-E45151A9324B}" type="parTrans" cxnId="{FACEEF9F-01B0-421E-A69A-190CFC7BC3CD}">
      <dgm:prSet/>
      <dgm:spPr/>
    </dgm:pt>
    <dgm:pt modelId="{3DE0B287-C2AE-4F6C-8114-BB9EC9A84E7B}" type="sibTrans" cxnId="{FACEEF9F-01B0-421E-A69A-190CFC7BC3CD}">
      <dgm:prSet/>
      <dgm:spPr/>
    </dgm:pt>
    <dgm:pt modelId="{B30DB1CA-805E-44BE-BBAF-BEEEBE84032B}">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EG" altLang="en-US" b="1" i="0" u="none" strike="noStrike" cap="none" normalizeH="0" baseline="0" smtClean="0">
              <a:ln>
                <a:noFill/>
              </a:ln>
              <a:solidFill>
                <a:srgbClr val="FFFF00"/>
              </a:solidFill>
              <a:effectLst/>
              <a:latin typeface="Garamond" panose="02020404030301010803" pitchFamily="18" charset="0"/>
              <a:cs typeface="Arial" panose="020B0604020202020204" pitchFamily="34" charset="0"/>
            </a:rPr>
            <a:t>مصادر البيانات الثابتة</a:t>
          </a:r>
          <a:endParaRPr kumimoji="0" lang="en-US" altLang="en-US" b="1" i="0" u="none" strike="noStrike" cap="none" normalizeH="0" baseline="0" smtClean="0">
            <a:ln>
              <a:noFill/>
            </a:ln>
            <a:solidFill>
              <a:srgbClr val="FFFF00"/>
            </a:solidFill>
            <a:effectLst/>
            <a:latin typeface="Garamond" panose="02020404030301010803" pitchFamily="18" charset="0"/>
            <a:cs typeface="Arial" panose="020B0604020202020204" pitchFamily="34" charset="0"/>
          </a:endParaRPr>
        </a:p>
      </dgm:t>
    </dgm:pt>
    <dgm:pt modelId="{21F5B087-0170-432C-9CEF-F1376C90F7C3}" type="parTrans" cxnId="{70CFEB14-5083-4BA7-B6E6-8129428D0498}">
      <dgm:prSet/>
      <dgm:spPr/>
    </dgm:pt>
    <dgm:pt modelId="{1B86ED3B-7E42-4006-BBE1-FFD574623BEE}" type="sibTrans" cxnId="{70CFEB14-5083-4BA7-B6E6-8129428D0498}">
      <dgm:prSet/>
      <dgm:spPr/>
    </dgm:pt>
    <dgm:pt modelId="{069C923C-BD6B-438D-A04F-0E73211A952E}">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EG" altLang="en-US" b="1" i="0" u="none" strike="noStrike" cap="none" normalizeH="0" baseline="0" smtClean="0">
              <a:ln>
                <a:noFill/>
              </a:ln>
              <a:solidFill>
                <a:srgbClr val="FF3300"/>
              </a:solidFill>
              <a:effectLst/>
              <a:latin typeface="Garamond" panose="02020404030301010803" pitchFamily="18" charset="0"/>
              <a:cs typeface="Arial" panose="020B0604020202020204" pitchFamily="34" charset="0"/>
            </a:rPr>
            <a:t>المسح بالعينة</a:t>
          </a:r>
          <a:endParaRPr kumimoji="0" lang="en-US" altLang="en-US" b="1" i="0" u="none" strike="noStrike" cap="none" normalizeH="0" baseline="0" smtClean="0">
            <a:ln>
              <a:noFill/>
            </a:ln>
            <a:solidFill>
              <a:srgbClr val="FF3300"/>
            </a:solidFill>
            <a:effectLst/>
            <a:latin typeface="Garamond" panose="02020404030301010803" pitchFamily="18" charset="0"/>
            <a:cs typeface="Arial" panose="020B0604020202020204" pitchFamily="34" charset="0"/>
          </a:endParaRPr>
        </a:p>
      </dgm:t>
    </dgm:pt>
    <dgm:pt modelId="{BA70D467-CA82-499C-92AC-9016C7B0F786}" type="parTrans" cxnId="{94DBEFCD-A4B1-4DA4-9AFE-8FDBE0C5C3FD}">
      <dgm:prSet/>
      <dgm:spPr/>
    </dgm:pt>
    <dgm:pt modelId="{86FF4361-F47E-41D5-805C-2773E565984F}" type="sibTrans" cxnId="{94DBEFCD-A4B1-4DA4-9AFE-8FDBE0C5C3FD}">
      <dgm:prSet/>
      <dgm:spPr/>
    </dgm:pt>
    <dgm:pt modelId="{90EA7C7F-BA51-4A12-AD09-96F5FF77ABD2}">
      <dgm:prSet/>
      <dgm:spPr/>
      <dgm: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EG" altLang="en-US" b="1" i="0" u="none" strike="noStrike" cap="none" normalizeH="0" baseline="0" smtClean="0">
              <a:ln>
                <a:noFill/>
              </a:ln>
              <a:solidFill>
                <a:srgbClr val="FF3300"/>
              </a:solidFill>
              <a:effectLst/>
              <a:latin typeface="Garamond" panose="02020404030301010803" pitchFamily="18" charset="0"/>
              <a:cs typeface="Arial" panose="020B0604020202020204" pitchFamily="34" charset="0"/>
            </a:rPr>
            <a:t>التعداد</a:t>
          </a:r>
          <a:endParaRPr kumimoji="0" lang="en-US" altLang="en-US" b="1" i="0" u="none" strike="noStrike" cap="none" normalizeH="0" baseline="0" smtClean="0">
            <a:ln>
              <a:noFill/>
            </a:ln>
            <a:solidFill>
              <a:srgbClr val="FF3300"/>
            </a:solidFill>
            <a:effectLst/>
            <a:latin typeface="Garamond" panose="02020404030301010803" pitchFamily="18" charset="0"/>
            <a:cs typeface="Arial" panose="020B0604020202020204" pitchFamily="34" charset="0"/>
          </a:endParaRPr>
        </a:p>
      </dgm:t>
    </dgm:pt>
    <dgm:pt modelId="{DAD3197C-D4D3-41FB-8685-937C1C403894}" type="parTrans" cxnId="{AFDA12CC-6941-4D7D-B5A9-4B78667F951D}">
      <dgm:prSet/>
      <dgm:spPr/>
    </dgm:pt>
    <dgm:pt modelId="{CFA7ACCE-3454-4974-A034-4BB7675D6CCC}" type="sibTrans" cxnId="{AFDA12CC-6941-4D7D-B5A9-4B78667F951D}">
      <dgm:prSet/>
      <dgm:spPr/>
    </dgm:pt>
    <dgm:pt modelId="{A8DB026E-5063-4DCD-B063-B5D056E8D4BB}" type="pres">
      <dgm:prSet presAssocID="{B7E0D3A3-6002-4FC8-B5FB-876028402271}" presName="hierChild1" presStyleCnt="0">
        <dgm:presLayoutVars>
          <dgm:orgChart val="1"/>
          <dgm:chPref val="1"/>
          <dgm:dir/>
          <dgm:animOne val="branch"/>
          <dgm:animLvl val="lvl"/>
          <dgm:resizeHandles/>
        </dgm:presLayoutVars>
      </dgm:prSet>
      <dgm:spPr/>
    </dgm:pt>
    <dgm:pt modelId="{74E98371-B2A7-46E3-9564-68B1BBDF5056}" type="pres">
      <dgm:prSet presAssocID="{5F8E9A11-D5E3-4E16-B46A-A6CCDF177C78}" presName="hierRoot1" presStyleCnt="0">
        <dgm:presLayoutVars>
          <dgm:hierBranch/>
        </dgm:presLayoutVars>
      </dgm:prSet>
      <dgm:spPr/>
    </dgm:pt>
    <dgm:pt modelId="{CB8810E9-8E9A-4256-8DDF-979C4626584E}" type="pres">
      <dgm:prSet presAssocID="{5F8E9A11-D5E3-4E16-B46A-A6CCDF177C78}" presName="rootComposite1" presStyleCnt="0"/>
      <dgm:spPr/>
    </dgm:pt>
    <dgm:pt modelId="{6AD15F59-6D23-4091-87EF-3455636CEA88}" type="pres">
      <dgm:prSet presAssocID="{5F8E9A11-D5E3-4E16-B46A-A6CCDF177C78}" presName="rootText1" presStyleLbl="node0" presStyleIdx="0" presStyleCnt="1">
        <dgm:presLayoutVars>
          <dgm:chPref val="3"/>
        </dgm:presLayoutVars>
      </dgm:prSet>
      <dgm:spPr/>
      <dgm:t>
        <a:bodyPr/>
        <a:lstStyle/>
        <a:p>
          <a:endParaRPr lang="en-US"/>
        </a:p>
      </dgm:t>
    </dgm:pt>
    <dgm:pt modelId="{2343ECDF-7FFE-4088-A173-B64FBF30346D}" type="pres">
      <dgm:prSet presAssocID="{5F8E9A11-D5E3-4E16-B46A-A6CCDF177C78}" presName="rootConnector1" presStyleLbl="node1" presStyleIdx="0" presStyleCnt="0"/>
      <dgm:spPr/>
      <dgm:t>
        <a:bodyPr/>
        <a:lstStyle/>
        <a:p>
          <a:endParaRPr lang="en-US"/>
        </a:p>
      </dgm:t>
    </dgm:pt>
    <dgm:pt modelId="{FEE400EE-3E85-4654-AB35-FBAA9462F3BF}" type="pres">
      <dgm:prSet presAssocID="{5F8E9A11-D5E3-4E16-B46A-A6CCDF177C78}" presName="hierChild2" presStyleCnt="0"/>
      <dgm:spPr/>
    </dgm:pt>
    <dgm:pt modelId="{ACBDD65B-05BE-4BE6-A78E-56F288F89548}" type="pres">
      <dgm:prSet presAssocID="{0BABAA34-63A6-4E49-9253-A8DBB716CA92}" presName="Name35" presStyleLbl="parChTrans1D2" presStyleIdx="0" presStyleCnt="2"/>
      <dgm:spPr/>
    </dgm:pt>
    <dgm:pt modelId="{15215020-F0D9-4E1E-8B0D-84AA49676865}" type="pres">
      <dgm:prSet presAssocID="{9B48BC7D-B0C9-43FD-8C04-E1C35F7BFFAE}" presName="hierRoot2" presStyleCnt="0">
        <dgm:presLayoutVars>
          <dgm:hierBranch/>
        </dgm:presLayoutVars>
      </dgm:prSet>
      <dgm:spPr/>
    </dgm:pt>
    <dgm:pt modelId="{C01514D8-B1FE-44E2-AC5B-E50E26EC460E}" type="pres">
      <dgm:prSet presAssocID="{9B48BC7D-B0C9-43FD-8C04-E1C35F7BFFAE}" presName="rootComposite" presStyleCnt="0"/>
      <dgm:spPr/>
    </dgm:pt>
    <dgm:pt modelId="{572C082B-4C8A-4FDB-B849-8D414F319CB6}" type="pres">
      <dgm:prSet presAssocID="{9B48BC7D-B0C9-43FD-8C04-E1C35F7BFFAE}" presName="rootText" presStyleLbl="node2" presStyleIdx="0" presStyleCnt="2">
        <dgm:presLayoutVars>
          <dgm:chPref val="3"/>
        </dgm:presLayoutVars>
      </dgm:prSet>
      <dgm:spPr/>
      <dgm:t>
        <a:bodyPr/>
        <a:lstStyle/>
        <a:p>
          <a:endParaRPr lang="en-US"/>
        </a:p>
      </dgm:t>
    </dgm:pt>
    <dgm:pt modelId="{F4BE52F9-1909-4272-B29E-FAF6CAF32D94}" type="pres">
      <dgm:prSet presAssocID="{9B48BC7D-B0C9-43FD-8C04-E1C35F7BFFAE}" presName="rootConnector" presStyleLbl="node2" presStyleIdx="0" presStyleCnt="2"/>
      <dgm:spPr/>
      <dgm:t>
        <a:bodyPr/>
        <a:lstStyle/>
        <a:p>
          <a:endParaRPr lang="en-US"/>
        </a:p>
      </dgm:t>
    </dgm:pt>
    <dgm:pt modelId="{4B845392-C8D4-40CA-A116-EB36DB076C6B}" type="pres">
      <dgm:prSet presAssocID="{9B48BC7D-B0C9-43FD-8C04-E1C35F7BFFAE}" presName="hierChild4" presStyleCnt="0"/>
      <dgm:spPr/>
    </dgm:pt>
    <dgm:pt modelId="{1374C8D4-E9AC-4A4B-996B-659378123B45}" type="pres">
      <dgm:prSet presAssocID="{243178A4-B0E2-45AA-BA0F-FEE33BEF8BFB}" presName="Name35" presStyleLbl="parChTrans1D3" presStyleIdx="0" presStyleCnt="4"/>
      <dgm:spPr/>
    </dgm:pt>
    <dgm:pt modelId="{4A84FF5D-5DB2-462B-A129-F58B5F06A305}" type="pres">
      <dgm:prSet presAssocID="{B8CECF61-F10F-4ADC-819F-C6BCE42AE5B2}" presName="hierRoot2" presStyleCnt="0">
        <dgm:presLayoutVars>
          <dgm:hierBranch val="r"/>
        </dgm:presLayoutVars>
      </dgm:prSet>
      <dgm:spPr/>
    </dgm:pt>
    <dgm:pt modelId="{9203620C-C9FA-44E4-A72A-5A65A636726D}" type="pres">
      <dgm:prSet presAssocID="{B8CECF61-F10F-4ADC-819F-C6BCE42AE5B2}" presName="rootComposite" presStyleCnt="0"/>
      <dgm:spPr/>
    </dgm:pt>
    <dgm:pt modelId="{A6582D36-3FA7-4B0D-92B2-42506344CD5C}" type="pres">
      <dgm:prSet presAssocID="{B8CECF61-F10F-4ADC-819F-C6BCE42AE5B2}" presName="rootText" presStyleLbl="node3" presStyleIdx="0" presStyleCnt="4">
        <dgm:presLayoutVars>
          <dgm:chPref val="3"/>
        </dgm:presLayoutVars>
      </dgm:prSet>
      <dgm:spPr/>
      <dgm:t>
        <a:bodyPr/>
        <a:lstStyle/>
        <a:p>
          <a:endParaRPr lang="en-US"/>
        </a:p>
      </dgm:t>
    </dgm:pt>
    <dgm:pt modelId="{4CA20E55-B78A-444D-B78E-B2E1D6642A29}" type="pres">
      <dgm:prSet presAssocID="{B8CECF61-F10F-4ADC-819F-C6BCE42AE5B2}" presName="rootConnector" presStyleLbl="node3" presStyleIdx="0" presStyleCnt="4"/>
      <dgm:spPr/>
      <dgm:t>
        <a:bodyPr/>
        <a:lstStyle/>
        <a:p>
          <a:endParaRPr lang="en-US"/>
        </a:p>
      </dgm:t>
    </dgm:pt>
    <dgm:pt modelId="{DF7F317A-F18C-4195-A1E8-590BA403E8FB}" type="pres">
      <dgm:prSet presAssocID="{B8CECF61-F10F-4ADC-819F-C6BCE42AE5B2}" presName="hierChild4" presStyleCnt="0"/>
      <dgm:spPr/>
    </dgm:pt>
    <dgm:pt modelId="{5B8F8B91-B3B0-4C63-91E9-31007662D572}" type="pres">
      <dgm:prSet presAssocID="{B8CECF61-F10F-4ADC-819F-C6BCE42AE5B2}" presName="hierChild5" presStyleCnt="0"/>
      <dgm:spPr/>
    </dgm:pt>
    <dgm:pt modelId="{20A17595-2B70-4E39-A384-83D31F786055}" type="pres">
      <dgm:prSet presAssocID="{036E7D8F-F23C-4F5E-9BFD-E45151A9324B}" presName="Name35" presStyleLbl="parChTrans1D3" presStyleIdx="1" presStyleCnt="4"/>
      <dgm:spPr/>
    </dgm:pt>
    <dgm:pt modelId="{1DC93161-D3D3-45F0-9BBF-63983786E4B1}" type="pres">
      <dgm:prSet presAssocID="{12D77E9D-28D8-4837-858C-E438014D9D4B}" presName="hierRoot2" presStyleCnt="0">
        <dgm:presLayoutVars>
          <dgm:hierBranch val="r"/>
        </dgm:presLayoutVars>
      </dgm:prSet>
      <dgm:spPr/>
    </dgm:pt>
    <dgm:pt modelId="{B1462CCF-E51E-4A11-A513-5BEE9418A21C}" type="pres">
      <dgm:prSet presAssocID="{12D77E9D-28D8-4837-858C-E438014D9D4B}" presName="rootComposite" presStyleCnt="0"/>
      <dgm:spPr/>
    </dgm:pt>
    <dgm:pt modelId="{A5A438E3-C199-444C-AA3F-93739FB2AE9B}" type="pres">
      <dgm:prSet presAssocID="{12D77E9D-28D8-4837-858C-E438014D9D4B}" presName="rootText" presStyleLbl="node3" presStyleIdx="1" presStyleCnt="4">
        <dgm:presLayoutVars>
          <dgm:chPref val="3"/>
        </dgm:presLayoutVars>
      </dgm:prSet>
      <dgm:spPr/>
      <dgm:t>
        <a:bodyPr/>
        <a:lstStyle/>
        <a:p>
          <a:endParaRPr lang="en-US"/>
        </a:p>
      </dgm:t>
    </dgm:pt>
    <dgm:pt modelId="{750292A6-691F-4861-8472-32B8D6829CCA}" type="pres">
      <dgm:prSet presAssocID="{12D77E9D-28D8-4837-858C-E438014D9D4B}" presName="rootConnector" presStyleLbl="node3" presStyleIdx="1" presStyleCnt="4"/>
      <dgm:spPr/>
      <dgm:t>
        <a:bodyPr/>
        <a:lstStyle/>
        <a:p>
          <a:endParaRPr lang="en-US"/>
        </a:p>
      </dgm:t>
    </dgm:pt>
    <dgm:pt modelId="{D9814109-9E42-42F2-AD94-703061FC4CF4}" type="pres">
      <dgm:prSet presAssocID="{12D77E9D-28D8-4837-858C-E438014D9D4B}" presName="hierChild4" presStyleCnt="0"/>
      <dgm:spPr/>
    </dgm:pt>
    <dgm:pt modelId="{54264C84-B7EF-416D-83F8-BD92A71BE1DE}" type="pres">
      <dgm:prSet presAssocID="{12D77E9D-28D8-4837-858C-E438014D9D4B}" presName="hierChild5" presStyleCnt="0"/>
      <dgm:spPr/>
    </dgm:pt>
    <dgm:pt modelId="{2B5921A6-2AFC-4FE2-8307-15DF0F743F94}" type="pres">
      <dgm:prSet presAssocID="{9B48BC7D-B0C9-43FD-8C04-E1C35F7BFFAE}" presName="hierChild5" presStyleCnt="0"/>
      <dgm:spPr/>
    </dgm:pt>
    <dgm:pt modelId="{A0EE6E8F-4A74-4A7B-81C7-E67373B8E5CB}" type="pres">
      <dgm:prSet presAssocID="{21F5B087-0170-432C-9CEF-F1376C90F7C3}" presName="Name35" presStyleLbl="parChTrans1D2" presStyleIdx="1" presStyleCnt="2"/>
      <dgm:spPr/>
    </dgm:pt>
    <dgm:pt modelId="{9879B314-DCDB-4B9B-A7D7-171AEEE0A045}" type="pres">
      <dgm:prSet presAssocID="{B30DB1CA-805E-44BE-BBAF-BEEEBE84032B}" presName="hierRoot2" presStyleCnt="0">
        <dgm:presLayoutVars>
          <dgm:hierBranch/>
        </dgm:presLayoutVars>
      </dgm:prSet>
      <dgm:spPr/>
    </dgm:pt>
    <dgm:pt modelId="{DF17694E-FDCE-47FD-AFDF-C84CF164C167}" type="pres">
      <dgm:prSet presAssocID="{B30DB1CA-805E-44BE-BBAF-BEEEBE84032B}" presName="rootComposite" presStyleCnt="0"/>
      <dgm:spPr/>
    </dgm:pt>
    <dgm:pt modelId="{C5BFD53B-9202-436B-A67F-E2626E4CBDCE}" type="pres">
      <dgm:prSet presAssocID="{B30DB1CA-805E-44BE-BBAF-BEEEBE84032B}" presName="rootText" presStyleLbl="node2" presStyleIdx="1" presStyleCnt="2">
        <dgm:presLayoutVars>
          <dgm:chPref val="3"/>
        </dgm:presLayoutVars>
      </dgm:prSet>
      <dgm:spPr/>
      <dgm:t>
        <a:bodyPr/>
        <a:lstStyle/>
        <a:p>
          <a:endParaRPr lang="en-US"/>
        </a:p>
      </dgm:t>
    </dgm:pt>
    <dgm:pt modelId="{0A6EB2B4-B1D0-4428-84FB-63C1421DC0BD}" type="pres">
      <dgm:prSet presAssocID="{B30DB1CA-805E-44BE-BBAF-BEEEBE84032B}" presName="rootConnector" presStyleLbl="node2" presStyleIdx="1" presStyleCnt="2"/>
      <dgm:spPr/>
      <dgm:t>
        <a:bodyPr/>
        <a:lstStyle/>
        <a:p>
          <a:endParaRPr lang="en-US"/>
        </a:p>
      </dgm:t>
    </dgm:pt>
    <dgm:pt modelId="{87D07AE5-8BC3-40D5-A84A-33CD031066BA}" type="pres">
      <dgm:prSet presAssocID="{B30DB1CA-805E-44BE-BBAF-BEEEBE84032B}" presName="hierChild4" presStyleCnt="0"/>
      <dgm:spPr/>
    </dgm:pt>
    <dgm:pt modelId="{CA41C67A-7FA0-4FCB-BA94-0EE94D171414}" type="pres">
      <dgm:prSet presAssocID="{BA70D467-CA82-499C-92AC-9016C7B0F786}" presName="Name35" presStyleLbl="parChTrans1D3" presStyleIdx="2" presStyleCnt="4"/>
      <dgm:spPr/>
    </dgm:pt>
    <dgm:pt modelId="{F49D9C4C-60BB-4118-B257-EBF30EC71934}" type="pres">
      <dgm:prSet presAssocID="{069C923C-BD6B-438D-A04F-0E73211A952E}" presName="hierRoot2" presStyleCnt="0">
        <dgm:presLayoutVars>
          <dgm:hierBranch val="r"/>
        </dgm:presLayoutVars>
      </dgm:prSet>
      <dgm:spPr/>
    </dgm:pt>
    <dgm:pt modelId="{7B633A01-6DCC-4894-A31C-6EBE65ADD01B}" type="pres">
      <dgm:prSet presAssocID="{069C923C-BD6B-438D-A04F-0E73211A952E}" presName="rootComposite" presStyleCnt="0"/>
      <dgm:spPr/>
    </dgm:pt>
    <dgm:pt modelId="{A363A6A7-E43F-4E0F-B57B-6D47535E3722}" type="pres">
      <dgm:prSet presAssocID="{069C923C-BD6B-438D-A04F-0E73211A952E}" presName="rootText" presStyleLbl="node3" presStyleIdx="2" presStyleCnt="4">
        <dgm:presLayoutVars>
          <dgm:chPref val="3"/>
        </dgm:presLayoutVars>
      </dgm:prSet>
      <dgm:spPr/>
      <dgm:t>
        <a:bodyPr/>
        <a:lstStyle/>
        <a:p>
          <a:endParaRPr lang="en-US"/>
        </a:p>
      </dgm:t>
    </dgm:pt>
    <dgm:pt modelId="{E7710E91-A47B-4731-BB39-E174177D76E0}" type="pres">
      <dgm:prSet presAssocID="{069C923C-BD6B-438D-A04F-0E73211A952E}" presName="rootConnector" presStyleLbl="node3" presStyleIdx="2" presStyleCnt="4"/>
      <dgm:spPr/>
      <dgm:t>
        <a:bodyPr/>
        <a:lstStyle/>
        <a:p>
          <a:endParaRPr lang="en-US"/>
        </a:p>
      </dgm:t>
    </dgm:pt>
    <dgm:pt modelId="{0CC69AF5-B9B7-446F-A9C9-822FA25017C4}" type="pres">
      <dgm:prSet presAssocID="{069C923C-BD6B-438D-A04F-0E73211A952E}" presName="hierChild4" presStyleCnt="0"/>
      <dgm:spPr/>
    </dgm:pt>
    <dgm:pt modelId="{C06BC23E-491A-475C-854C-8D5E0BA8427D}" type="pres">
      <dgm:prSet presAssocID="{069C923C-BD6B-438D-A04F-0E73211A952E}" presName="hierChild5" presStyleCnt="0"/>
      <dgm:spPr/>
    </dgm:pt>
    <dgm:pt modelId="{254B2167-4829-45A7-A846-62B2FB59036E}" type="pres">
      <dgm:prSet presAssocID="{DAD3197C-D4D3-41FB-8685-937C1C403894}" presName="Name35" presStyleLbl="parChTrans1D3" presStyleIdx="3" presStyleCnt="4"/>
      <dgm:spPr/>
    </dgm:pt>
    <dgm:pt modelId="{E19ECB4A-FC5E-4BAC-A21E-699486F5D95F}" type="pres">
      <dgm:prSet presAssocID="{90EA7C7F-BA51-4A12-AD09-96F5FF77ABD2}" presName="hierRoot2" presStyleCnt="0">
        <dgm:presLayoutVars>
          <dgm:hierBranch val="r"/>
        </dgm:presLayoutVars>
      </dgm:prSet>
      <dgm:spPr/>
    </dgm:pt>
    <dgm:pt modelId="{4C7C2DB8-A89D-4F9D-BABB-E12A035F4D0D}" type="pres">
      <dgm:prSet presAssocID="{90EA7C7F-BA51-4A12-AD09-96F5FF77ABD2}" presName="rootComposite" presStyleCnt="0"/>
      <dgm:spPr/>
    </dgm:pt>
    <dgm:pt modelId="{D7D3DA02-732B-42B2-88ED-25AE2BFEA09D}" type="pres">
      <dgm:prSet presAssocID="{90EA7C7F-BA51-4A12-AD09-96F5FF77ABD2}" presName="rootText" presStyleLbl="node3" presStyleIdx="3" presStyleCnt="4">
        <dgm:presLayoutVars>
          <dgm:chPref val="3"/>
        </dgm:presLayoutVars>
      </dgm:prSet>
      <dgm:spPr/>
      <dgm:t>
        <a:bodyPr/>
        <a:lstStyle/>
        <a:p>
          <a:endParaRPr lang="en-US"/>
        </a:p>
      </dgm:t>
    </dgm:pt>
    <dgm:pt modelId="{B9DF1D62-A0CD-47F9-A481-90AD024F4AC6}" type="pres">
      <dgm:prSet presAssocID="{90EA7C7F-BA51-4A12-AD09-96F5FF77ABD2}" presName="rootConnector" presStyleLbl="node3" presStyleIdx="3" presStyleCnt="4"/>
      <dgm:spPr/>
      <dgm:t>
        <a:bodyPr/>
        <a:lstStyle/>
        <a:p>
          <a:endParaRPr lang="en-US"/>
        </a:p>
      </dgm:t>
    </dgm:pt>
    <dgm:pt modelId="{586B93DE-46E4-49B0-AD9C-AF9332871525}" type="pres">
      <dgm:prSet presAssocID="{90EA7C7F-BA51-4A12-AD09-96F5FF77ABD2}" presName="hierChild4" presStyleCnt="0"/>
      <dgm:spPr/>
    </dgm:pt>
    <dgm:pt modelId="{E0772622-73EF-4BBA-83AB-E35FBDA8860E}" type="pres">
      <dgm:prSet presAssocID="{90EA7C7F-BA51-4A12-AD09-96F5FF77ABD2}" presName="hierChild5" presStyleCnt="0"/>
      <dgm:spPr/>
    </dgm:pt>
    <dgm:pt modelId="{CD4D66A0-3A87-4F3A-9B2C-7E0B4A82A7B3}" type="pres">
      <dgm:prSet presAssocID="{B30DB1CA-805E-44BE-BBAF-BEEEBE84032B}" presName="hierChild5" presStyleCnt="0"/>
      <dgm:spPr/>
    </dgm:pt>
    <dgm:pt modelId="{5D0CC8A8-DC99-46AE-A11A-80EC75B3983B}" type="pres">
      <dgm:prSet presAssocID="{5F8E9A11-D5E3-4E16-B46A-A6CCDF177C78}" presName="hierChild3" presStyleCnt="0"/>
      <dgm:spPr/>
    </dgm:pt>
  </dgm:ptLst>
  <dgm:cxnLst>
    <dgm:cxn modelId="{93D800A9-B5F2-45BE-8F9C-24F33BB6A527}" type="presOf" srcId="{9B48BC7D-B0C9-43FD-8C04-E1C35F7BFFAE}" destId="{572C082B-4C8A-4FDB-B849-8D414F319CB6}" srcOrd="0" destOrd="0" presId="urn:microsoft.com/office/officeart/2005/8/layout/orgChart1"/>
    <dgm:cxn modelId="{94DBEFCD-A4B1-4DA4-9AFE-8FDBE0C5C3FD}" srcId="{B30DB1CA-805E-44BE-BBAF-BEEEBE84032B}" destId="{069C923C-BD6B-438D-A04F-0E73211A952E}" srcOrd="0" destOrd="0" parTransId="{BA70D467-CA82-499C-92AC-9016C7B0F786}" sibTransId="{86FF4361-F47E-41D5-805C-2773E565984F}"/>
    <dgm:cxn modelId="{E0128E2F-F94E-4B91-A530-B4774353C87C}" type="presOf" srcId="{12D77E9D-28D8-4837-858C-E438014D9D4B}" destId="{A5A438E3-C199-444C-AA3F-93739FB2AE9B}" srcOrd="0" destOrd="0" presId="urn:microsoft.com/office/officeart/2005/8/layout/orgChart1"/>
    <dgm:cxn modelId="{E82F9A90-FC6D-4384-A5F1-D904256C110C}" type="presOf" srcId="{21F5B087-0170-432C-9CEF-F1376C90F7C3}" destId="{A0EE6E8F-4A74-4A7B-81C7-E67373B8E5CB}" srcOrd="0" destOrd="0" presId="urn:microsoft.com/office/officeart/2005/8/layout/orgChart1"/>
    <dgm:cxn modelId="{70CFEB14-5083-4BA7-B6E6-8129428D0498}" srcId="{5F8E9A11-D5E3-4E16-B46A-A6CCDF177C78}" destId="{B30DB1CA-805E-44BE-BBAF-BEEEBE84032B}" srcOrd="1" destOrd="0" parTransId="{21F5B087-0170-432C-9CEF-F1376C90F7C3}" sibTransId="{1B86ED3B-7E42-4006-BBE1-FFD574623BEE}"/>
    <dgm:cxn modelId="{697B69D8-F407-4F7A-8633-879ECDBC1E75}" type="presOf" srcId="{9B48BC7D-B0C9-43FD-8C04-E1C35F7BFFAE}" destId="{F4BE52F9-1909-4272-B29E-FAF6CAF32D94}" srcOrd="1" destOrd="0" presId="urn:microsoft.com/office/officeart/2005/8/layout/orgChart1"/>
    <dgm:cxn modelId="{431D05AA-C242-4392-8A83-72341B3164A4}" type="presOf" srcId="{B8CECF61-F10F-4ADC-819F-C6BCE42AE5B2}" destId="{4CA20E55-B78A-444D-B78E-B2E1D6642A29}" srcOrd="1" destOrd="0" presId="urn:microsoft.com/office/officeart/2005/8/layout/orgChart1"/>
    <dgm:cxn modelId="{FACEEF9F-01B0-421E-A69A-190CFC7BC3CD}" srcId="{9B48BC7D-B0C9-43FD-8C04-E1C35F7BFFAE}" destId="{12D77E9D-28D8-4837-858C-E438014D9D4B}" srcOrd="1" destOrd="0" parTransId="{036E7D8F-F23C-4F5E-9BFD-E45151A9324B}" sibTransId="{3DE0B287-C2AE-4F6C-8114-BB9EC9A84E7B}"/>
    <dgm:cxn modelId="{9EC4EF14-6F14-44C1-B5B0-71A90ADB2EDE}" type="presOf" srcId="{B30DB1CA-805E-44BE-BBAF-BEEEBE84032B}" destId="{0A6EB2B4-B1D0-4428-84FB-63C1421DC0BD}" srcOrd="1" destOrd="0" presId="urn:microsoft.com/office/officeart/2005/8/layout/orgChart1"/>
    <dgm:cxn modelId="{674A58FF-0D5C-4702-B0B3-5893E9A30F46}" type="presOf" srcId="{B30DB1CA-805E-44BE-BBAF-BEEEBE84032B}" destId="{C5BFD53B-9202-436B-A67F-E2626E4CBDCE}" srcOrd="0" destOrd="0" presId="urn:microsoft.com/office/officeart/2005/8/layout/orgChart1"/>
    <dgm:cxn modelId="{2239180F-A190-4B2F-86B5-D676B5B89AA4}" type="presOf" srcId="{90EA7C7F-BA51-4A12-AD09-96F5FF77ABD2}" destId="{D7D3DA02-732B-42B2-88ED-25AE2BFEA09D}" srcOrd="0" destOrd="0" presId="urn:microsoft.com/office/officeart/2005/8/layout/orgChart1"/>
    <dgm:cxn modelId="{2F9E5AC3-C2A9-493E-84DA-F09F4DCBA13A}" type="presOf" srcId="{B8CECF61-F10F-4ADC-819F-C6BCE42AE5B2}" destId="{A6582D36-3FA7-4B0D-92B2-42506344CD5C}" srcOrd="0" destOrd="0" presId="urn:microsoft.com/office/officeart/2005/8/layout/orgChart1"/>
    <dgm:cxn modelId="{678EAAEB-477D-4C77-B66E-160DFE21B277}" srcId="{5F8E9A11-D5E3-4E16-B46A-A6CCDF177C78}" destId="{9B48BC7D-B0C9-43FD-8C04-E1C35F7BFFAE}" srcOrd="0" destOrd="0" parTransId="{0BABAA34-63A6-4E49-9253-A8DBB716CA92}" sibTransId="{1ACEFAB2-4B99-43D3-AB50-34D0E7184515}"/>
    <dgm:cxn modelId="{648B9C31-1FE3-405F-A17F-0663282CC589}" type="presOf" srcId="{069C923C-BD6B-438D-A04F-0E73211A952E}" destId="{A363A6A7-E43F-4E0F-B57B-6D47535E3722}" srcOrd="0" destOrd="0" presId="urn:microsoft.com/office/officeart/2005/8/layout/orgChart1"/>
    <dgm:cxn modelId="{DF4642BD-A7C8-43F5-8A84-D6CDE24890FF}" type="presOf" srcId="{069C923C-BD6B-438D-A04F-0E73211A952E}" destId="{E7710E91-A47B-4731-BB39-E174177D76E0}" srcOrd="1" destOrd="0" presId="urn:microsoft.com/office/officeart/2005/8/layout/orgChart1"/>
    <dgm:cxn modelId="{DDB8ECA3-E128-4B7E-A383-682E2587F7E3}" type="presOf" srcId="{BA70D467-CA82-499C-92AC-9016C7B0F786}" destId="{CA41C67A-7FA0-4FCB-BA94-0EE94D171414}" srcOrd="0" destOrd="0" presId="urn:microsoft.com/office/officeart/2005/8/layout/orgChart1"/>
    <dgm:cxn modelId="{84210C2E-9479-458A-A839-43B8757414D0}" type="presOf" srcId="{12D77E9D-28D8-4837-858C-E438014D9D4B}" destId="{750292A6-691F-4861-8472-32B8D6829CCA}" srcOrd="1" destOrd="0" presId="urn:microsoft.com/office/officeart/2005/8/layout/orgChart1"/>
    <dgm:cxn modelId="{BA60B8E1-2BCF-4D8F-B2C7-C0C4E38DE4AE}" srcId="{9B48BC7D-B0C9-43FD-8C04-E1C35F7BFFAE}" destId="{B8CECF61-F10F-4ADC-819F-C6BCE42AE5B2}" srcOrd="0" destOrd="0" parTransId="{243178A4-B0E2-45AA-BA0F-FEE33BEF8BFB}" sibTransId="{F6F99198-50E4-47D7-966D-E8018B061714}"/>
    <dgm:cxn modelId="{C5C2EEBD-6259-4C5A-B10C-8854911C991D}" type="presOf" srcId="{243178A4-B0E2-45AA-BA0F-FEE33BEF8BFB}" destId="{1374C8D4-E9AC-4A4B-996B-659378123B45}" srcOrd="0" destOrd="0" presId="urn:microsoft.com/office/officeart/2005/8/layout/orgChart1"/>
    <dgm:cxn modelId="{43D32BA2-C6C8-41E1-8C83-7D3C1ED8FE0A}" type="presOf" srcId="{90EA7C7F-BA51-4A12-AD09-96F5FF77ABD2}" destId="{B9DF1D62-A0CD-47F9-A481-90AD024F4AC6}" srcOrd="1" destOrd="0" presId="urn:microsoft.com/office/officeart/2005/8/layout/orgChart1"/>
    <dgm:cxn modelId="{AC2467CA-5610-4910-A09A-C8B3B7A323A7}" type="presOf" srcId="{B7E0D3A3-6002-4FC8-B5FB-876028402271}" destId="{A8DB026E-5063-4DCD-B063-B5D056E8D4BB}" srcOrd="0" destOrd="0" presId="urn:microsoft.com/office/officeart/2005/8/layout/orgChart1"/>
    <dgm:cxn modelId="{644DA9B8-15C6-4C22-BCE9-A38B18734DE0}" type="presOf" srcId="{036E7D8F-F23C-4F5E-9BFD-E45151A9324B}" destId="{20A17595-2B70-4E39-A384-83D31F786055}" srcOrd="0" destOrd="0" presId="urn:microsoft.com/office/officeart/2005/8/layout/orgChart1"/>
    <dgm:cxn modelId="{2F978046-41B1-415A-8A80-5098E4A697C4}" type="presOf" srcId="{5F8E9A11-D5E3-4E16-B46A-A6CCDF177C78}" destId="{2343ECDF-7FFE-4088-A173-B64FBF30346D}" srcOrd="1" destOrd="0" presId="urn:microsoft.com/office/officeart/2005/8/layout/orgChart1"/>
    <dgm:cxn modelId="{2069F1C4-95C2-4B09-9225-C90B4CA7872A}" srcId="{B7E0D3A3-6002-4FC8-B5FB-876028402271}" destId="{5F8E9A11-D5E3-4E16-B46A-A6CCDF177C78}" srcOrd="0" destOrd="0" parTransId="{5CF18B78-6A9A-494D-BF38-A2EA23BC22CF}" sibTransId="{FE6FEF61-BD21-45E1-92A3-04F87A0B39EC}"/>
    <dgm:cxn modelId="{1CFCB75A-9743-42ED-8F28-C73EAE453497}" type="presOf" srcId="{0BABAA34-63A6-4E49-9253-A8DBB716CA92}" destId="{ACBDD65B-05BE-4BE6-A78E-56F288F89548}" srcOrd="0" destOrd="0" presId="urn:microsoft.com/office/officeart/2005/8/layout/orgChart1"/>
    <dgm:cxn modelId="{8332A278-6258-489C-9228-5B1EC539E32F}" type="presOf" srcId="{5F8E9A11-D5E3-4E16-B46A-A6CCDF177C78}" destId="{6AD15F59-6D23-4091-87EF-3455636CEA88}" srcOrd="0" destOrd="0" presId="urn:microsoft.com/office/officeart/2005/8/layout/orgChart1"/>
    <dgm:cxn modelId="{AFDA12CC-6941-4D7D-B5A9-4B78667F951D}" srcId="{B30DB1CA-805E-44BE-BBAF-BEEEBE84032B}" destId="{90EA7C7F-BA51-4A12-AD09-96F5FF77ABD2}" srcOrd="1" destOrd="0" parTransId="{DAD3197C-D4D3-41FB-8685-937C1C403894}" sibTransId="{CFA7ACCE-3454-4974-A034-4BB7675D6CCC}"/>
    <dgm:cxn modelId="{F1F3E0C0-8EB5-462D-9A3D-5486A345A4A1}" type="presOf" srcId="{DAD3197C-D4D3-41FB-8685-937C1C403894}" destId="{254B2167-4829-45A7-A846-62B2FB59036E}" srcOrd="0" destOrd="0" presId="urn:microsoft.com/office/officeart/2005/8/layout/orgChart1"/>
    <dgm:cxn modelId="{C8C4890B-B786-429F-A8E1-1344FDE2BC0D}" type="presParOf" srcId="{A8DB026E-5063-4DCD-B063-B5D056E8D4BB}" destId="{74E98371-B2A7-46E3-9564-68B1BBDF5056}" srcOrd="0" destOrd="0" presId="urn:microsoft.com/office/officeart/2005/8/layout/orgChart1"/>
    <dgm:cxn modelId="{B4BE8FE3-B3B2-495E-94AB-6C14B5CD4B4F}" type="presParOf" srcId="{74E98371-B2A7-46E3-9564-68B1BBDF5056}" destId="{CB8810E9-8E9A-4256-8DDF-979C4626584E}" srcOrd="0" destOrd="0" presId="urn:microsoft.com/office/officeart/2005/8/layout/orgChart1"/>
    <dgm:cxn modelId="{CB2F748E-01A5-402C-95A8-566C33C7345A}" type="presParOf" srcId="{CB8810E9-8E9A-4256-8DDF-979C4626584E}" destId="{6AD15F59-6D23-4091-87EF-3455636CEA88}" srcOrd="0" destOrd="0" presId="urn:microsoft.com/office/officeart/2005/8/layout/orgChart1"/>
    <dgm:cxn modelId="{A659A3A4-DA6C-4929-987B-FBA6A042B250}" type="presParOf" srcId="{CB8810E9-8E9A-4256-8DDF-979C4626584E}" destId="{2343ECDF-7FFE-4088-A173-B64FBF30346D}" srcOrd="1" destOrd="0" presId="urn:microsoft.com/office/officeart/2005/8/layout/orgChart1"/>
    <dgm:cxn modelId="{A17E50A9-388E-48F1-BE52-82CCCBCE7BE6}" type="presParOf" srcId="{74E98371-B2A7-46E3-9564-68B1BBDF5056}" destId="{FEE400EE-3E85-4654-AB35-FBAA9462F3BF}" srcOrd="1" destOrd="0" presId="urn:microsoft.com/office/officeart/2005/8/layout/orgChart1"/>
    <dgm:cxn modelId="{B45BBB24-4394-4C7B-9C40-C69DE1326E5E}" type="presParOf" srcId="{FEE400EE-3E85-4654-AB35-FBAA9462F3BF}" destId="{ACBDD65B-05BE-4BE6-A78E-56F288F89548}" srcOrd="0" destOrd="0" presId="urn:microsoft.com/office/officeart/2005/8/layout/orgChart1"/>
    <dgm:cxn modelId="{B529B602-4239-4E8A-AA33-B7B79F7936C6}" type="presParOf" srcId="{FEE400EE-3E85-4654-AB35-FBAA9462F3BF}" destId="{15215020-F0D9-4E1E-8B0D-84AA49676865}" srcOrd="1" destOrd="0" presId="urn:microsoft.com/office/officeart/2005/8/layout/orgChart1"/>
    <dgm:cxn modelId="{47FDA8FD-243D-4DFE-B862-5562D60971AD}" type="presParOf" srcId="{15215020-F0D9-4E1E-8B0D-84AA49676865}" destId="{C01514D8-B1FE-44E2-AC5B-E50E26EC460E}" srcOrd="0" destOrd="0" presId="urn:microsoft.com/office/officeart/2005/8/layout/orgChart1"/>
    <dgm:cxn modelId="{453F22C0-0542-4CA4-A641-CF2EEA72ED79}" type="presParOf" srcId="{C01514D8-B1FE-44E2-AC5B-E50E26EC460E}" destId="{572C082B-4C8A-4FDB-B849-8D414F319CB6}" srcOrd="0" destOrd="0" presId="urn:microsoft.com/office/officeart/2005/8/layout/orgChart1"/>
    <dgm:cxn modelId="{E1F05A6C-95C1-440A-B273-E91B55EB7762}" type="presParOf" srcId="{C01514D8-B1FE-44E2-AC5B-E50E26EC460E}" destId="{F4BE52F9-1909-4272-B29E-FAF6CAF32D94}" srcOrd="1" destOrd="0" presId="urn:microsoft.com/office/officeart/2005/8/layout/orgChart1"/>
    <dgm:cxn modelId="{756F23E4-DA58-4E6A-A015-C560C079DE3D}" type="presParOf" srcId="{15215020-F0D9-4E1E-8B0D-84AA49676865}" destId="{4B845392-C8D4-40CA-A116-EB36DB076C6B}" srcOrd="1" destOrd="0" presId="urn:microsoft.com/office/officeart/2005/8/layout/orgChart1"/>
    <dgm:cxn modelId="{36A33C78-AFA5-49DD-B049-29A61DD9847C}" type="presParOf" srcId="{4B845392-C8D4-40CA-A116-EB36DB076C6B}" destId="{1374C8D4-E9AC-4A4B-996B-659378123B45}" srcOrd="0" destOrd="0" presId="urn:microsoft.com/office/officeart/2005/8/layout/orgChart1"/>
    <dgm:cxn modelId="{6AA8AE23-F3BC-4A2C-823A-60925ACEF896}" type="presParOf" srcId="{4B845392-C8D4-40CA-A116-EB36DB076C6B}" destId="{4A84FF5D-5DB2-462B-A129-F58B5F06A305}" srcOrd="1" destOrd="0" presId="urn:microsoft.com/office/officeart/2005/8/layout/orgChart1"/>
    <dgm:cxn modelId="{6B2E3423-305F-49E9-B955-B901F708373B}" type="presParOf" srcId="{4A84FF5D-5DB2-462B-A129-F58B5F06A305}" destId="{9203620C-C9FA-44E4-A72A-5A65A636726D}" srcOrd="0" destOrd="0" presId="urn:microsoft.com/office/officeart/2005/8/layout/orgChart1"/>
    <dgm:cxn modelId="{AA2490AA-8F61-46C5-9B78-08E64651364F}" type="presParOf" srcId="{9203620C-C9FA-44E4-A72A-5A65A636726D}" destId="{A6582D36-3FA7-4B0D-92B2-42506344CD5C}" srcOrd="0" destOrd="0" presId="urn:microsoft.com/office/officeart/2005/8/layout/orgChart1"/>
    <dgm:cxn modelId="{29C92DC9-6EFC-44A3-9881-C4E992F802CD}" type="presParOf" srcId="{9203620C-C9FA-44E4-A72A-5A65A636726D}" destId="{4CA20E55-B78A-444D-B78E-B2E1D6642A29}" srcOrd="1" destOrd="0" presId="urn:microsoft.com/office/officeart/2005/8/layout/orgChart1"/>
    <dgm:cxn modelId="{94695E45-0AC2-4AAD-A255-D985EC6EEF08}" type="presParOf" srcId="{4A84FF5D-5DB2-462B-A129-F58B5F06A305}" destId="{DF7F317A-F18C-4195-A1E8-590BA403E8FB}" srcOrd="1" destOrd="0" presId="urn:microsoft.com/office/officeart/2005/8/layout/orgChart1"/>
    <dgm:cxn modelId="{180B6ED8-D6F8-45CD-A675-9393098D0F45}" type="presParOf" srcId="{4A84FF5D-5DB2-462B-A129-F58B5F06A305}" destId="{5B8F8B91-B3B0-4C63-91E9-31007662D572}" srcOrd="2" destOrd="0" presId="urn:microsoft.com/office/officeart/2005/8/layout/orgChart1"/>
    <dgm:cxn modelId="{F8A77BD5-9DF7-47A1-8036-17A86A5EBC5D}" type="presParOf" srcId="{4B845392-C8D4-40CA-A116-EB36DB076C6B}" destId="{20A17595-2B70-4E39-A384-83D31F786055}" srcOrd="2" destOrd="0" presId="urn:microsoft.com/office/officeart/2005/8/layout/orgChart1"/>
    <dgm:cxn modelId="{1FF783B2-2339-44C0-A955-673F463F6C46}" type="presParOf" srcId="{4B845392-C8D4-40CA-A116-EB36DB076C6B}" destId="{1DC93161-D3D3-45F0-9BBF-63983786E4B1}" srcOrd="3" destOrd="0" presId="urn:microsoft.com/office/officeart/2005/8/layout/orgChart1"/>
    <dgm:cxn modelId="{EC89FB40-BF99-4DF3-A18E-843006E718BF}" type="presParOf" srcId="{1DC93161-D3D3-45F0-9BBF-63983786E4B1}" destId="{B1462CCF-E51E-4A11-A513-5BEE9418A21C}" srcOrd="0" destOrd="0" presId="urn:microsoft.com/office/officeart/2005/8/layout/orgChart1"/>
    <dgm:cxn modelId="{5C777204-7F2D-415A-9714-D9A2B7DDF840}" type="presParOf" srcId="{B1462CCF-E51E-4A11-A513-5BEE9418A21C}" destId="{A5A438E3-C199-444C-AA3F-93739FB2AE9B}" srcOrd="0" destOrd="0" presId="urn:microsoft.com/office/officeart/2005/8/layout/orgChart1"/>
    <dgm:cxn modelId="{570043FF-180E-477B-8329-D6C5DDB1CEAB}" type="presParOf" srcId="{B1462CCF-E51E-4A11-A513-5BEE9418A21C}" destId="{750292A6-691F-4861-8472-32B8D6829CCA}" srcOrd="1" destOrd="0" presId="urn:microsoft.com/office/officeart/2005/8/layout/orgChart1"/>
    <dgm:cxn modelId="{A0804179-68FE-46A6-8862-CBDC2531FC9B}" type="presParOf" srcId="{1DC93161-D3D3-45F0-9BBF-63983786E4B1}" destId="{D9814109-9E42-42F2-AD94-703061FC4CF4}" srcOrd="1" destOrd="0" presId="urn:microsoft.com/office/officeart/2005/8/layout/orgChart1"/>
    <dgm:cxn modelId="{722B114C-9D82-4FB7-B144-AB04E97402BB}" type="presParOf" srcId="{1DC93161-D3D3-45F0-9BBF-63983786E4B1}" destId="{54264C84-B7EF-416D-83F8-BD92A71BE1DE}" srcOrd="2" destOrd="0" presId="urn:microsoft.com/office/officeart/2005/8/layout/orgChart1"/>
    <dgm:cxn modelId="{FD88D216-E4D4-4577-A80E-1AAC270ADC77}" type="presParOf" srcId="{15215020-F0D9-4E1E-8B0D-84AA49676865}" destId="{2B5921A6-2AFC-4FE2-8307-15DF0F743F94}" srcOrd="2" destOrd="0" presId="urn:microsoft.com/office/officeart/2005/8/layout/orgChart1"/>
    <dgm:cxn modelId="{9D5B72EC-D26B-482E-9006-1A52F6B6D3B7}" type="presParOf" srcId="{FEE400EE-3E85-4654-AB35-FBAA9462F3BF}" destId="{A0EE6E8F-4A74-4A7B-81C7-E67373B8E5CB}" srcOrd="2" destOrd="0" presId="urn:microsoft.com/office/officeart/2005/8/layout/orgChart1"/>
    <dgm:cxn modelId="{80DB8CD4-25E3-4F54-A7A3-63292EB13B3B}" type="presParOf" srcId="{FEE400EE-3E85-4654-AB35-FBAA9462F3BF}" destId="{9879B314-DCDB-4B9B-A7D7-171AEEE0A045}" srcOrd="3" destOrd="0" presId="urn:microsoft.com/office/officeart/2005/8/layout/orgChart1"/>
    <dgm:cxn modelId="{A9AC3DC7-466D-4701-BD29-292F3C214D11}" type="presParOf" srcId="{9879B314-DCDB-4B9B-A7D7-171AEEE0A045}" destId="{DF17694E-FDCE-47FD-AFDF-C84CF164C167}" srcOrd="0" destOrd="0" presId="urn:microsoft.com/office/officeart/2005/8/layout/orgChart1"/>
    <dgm:cxn modelId="{37691D62-4FC6-46BF-AF45-3E04C3101B37}" type="presParOf" srcId="{DF17694E-FDCE-47FD-AFDF-C84CF164C167}" destId="{C5BFD53B-9202-436B-A67F-E2626E4CBDCE}" srcOrd="0" destOrd="0" presId="urn:microsoft.com/office/officeart/2005/8/layout/orgChart1"/>
    <dgm:cxn modelId="{6DA8F53D-D188-476B-BD4E-CB3543CCC608}" type="presParOf" srcId="{DF17694E-FDCE-47FD-AFDF-C84CF164C167}" destId="{0A6EB2B4-B1D0-4428-84FB-63C1421DC0BD}" srcOrd="1" destOrd="0" presId="urn:microsoft.com/office/officeart/2005/8/layout/orgChart1"/>
    <dgm:cxn modelId="{A4AB9456-2B55-40CC-B54D-C475CB391BFE}" type="presParOf" srcId="{9879B314-DCDB-4B9B-A7D7-171AEEE0A045}" destId="{87D07AE5-8BC3-40D5-A84A-33CD031066BA}" srcOrd="1" destOrd="0" presId="urn:microsoft.com/office/officeart/2005/8/layout/orgChart1"/>
    <dgm:cxn modelId="{3B0EB084-8AD1-4F70-96E8-A50F92CBEAF7}" type="presParOf" srcId="{87D07AE5-8BC3-40D5-A84A-33CD031066BA}" destId="{CA41C67A-7FA0-4FCB-BA94-0EE94D171414}" srcOrd="0" destOrd="0" presId="urn:microsoft.com/office/officeart/2005/8/layout/orgChart1"/>
    <dgm:cxn modelId="{FE524A3E-1DB6-49B4-A0F4-5B44A28BD937}" type="presParOf" srcId="{87D07AE5-8BC3-40D5-A84A-33CD031066BA}" destId="{F49D9C4C-60BB-4118-B257-EBF30EC71934}" srcOrd="1" destOrd="0" presId="urn:microsoft.com/office/officeart/2005/8/layout/orgChart1"/>
    <dgm:cxn modelId="{D1C7A9AA-408E-4395-8D6D-5EFB1A88319D}" type="presParOf" srcId="{F49D9C4C-60BB-4118-B257-EBF30EC71934}" destId="{7B633A01-6DCC-4894-A31C-6EBE65ADD01B}" srcOrd="0" destOrd="0" presId="urn:microsoft.com/office/officeart/2005/8/layout/orgChart1"/>
    <dgm:cxn modelId="{9053A9BF-422B-421C-B50E-3AC9195F90B0}" type="presParOf" srcId="{7B633A01-6DCC-4894-A31C-6EBE65ADD01B}" destId="{A363A6A7-E43F-4E0F-B57B-6D47535E3722}" srcOrd="0" destOrd="0" presId="urn:microsoft.com/office/officeart/2005/8/layout/orgChart1"/>
    <dgm:cxn modelId="{F3D2FAFC-172F-42B7-8A18-4FF910BCB9E0}" type="presParOf" srcId="{7B633A01-6DCC-4894-A31C-6EBE65ADD01B}" destId="{E7710E91-A47B-4731-BB39-E174177D76E0}" srcOrd="1" destOrd="0" presId="urn:microsoft.com/office/officeart/2005/8/layout/orgChart1"/>
    <dgm:cxn modelId="{2C32B489-327E-4216-968E-F6BC6C9FB4EC}" type="presParOf" srcId="{F49D9C4C-60BB-4118-B257-EBF30EC71934}" destId="{0CC69AF5-B9B7-446F-A9C9-822FA25017C4}" srcOrd="1" destOrd="0" presId="urn:microsoft.com/office/officeart/2005/8/layout/orgChart1"/>
    <dgm:cxn modelId="{6C064C0F-360B-49F1-8B06-55D8EBD34BBC}" type="presParOf" srcId="{F49D9C4C-60BB-4118-B257-EBF30EC71934}" destId="{C06BC23E-491A-475C-854C-8D5E0BA8427D}" srcOrd="2" destOrd="0" presId="urn:microsoft.com/office/officeart/2005/8/layout/orgChart1"/>
    <dgm:cxn modelId="{1C047AA9-BF34-4EAE-B709-2C41B295167D}" type="presParOf" srcId="{87D07AE5-8BC3-40D5-A84A-33CD031066BA}" destId="{254B2167-4829-45A7-A846-62B2FB59036E}" srcOrd="2" destOrd="0" presId="urn:microsoft.com/office/officeart/2005/8/layout/orgChart1"/>
    <dgm:cxn modelId="{CE6C68FB-C8B0-4B18-9100-9262F23A8D8F}" type="presParOf" srcId="{87D07AE5-8BC3-40D5-A84A-33CD031066BA}" destId="{E19ECB4A-FC5E-4BAC-A21E-699486F5D95F}" srcOrd="3" destOrd="0" presId="urn:microsoft.com/office/officeart/2005/8/layout/orgChart1"/>
    <dgm:cxn modelId="{E393A0AC-EA4E-4DAD-9DE2-7EF33E23ED6E}" type="presParOf" srcId="{E19ECB4A-FC5E-4BAC-A21E-699486F5D95F}" destId="{4C7C2DB8-A89D-4F9D-BABB-E12A035F4D0D}" srcOrd="0" destOrd="0" presId="urn:microsoft.com/office/officeart/2005/8/layout/orgChart1"/>
    <dgm:cxn modelId="{6B22B27C-1D91-4C52-93C8-9E9734026DA5}" type="presParOf" srcId="{4C7C2DB8-A89D-4F9D-BABB-E12A035F4D0D}" destId="{D7D3DA02-732B-42B2-88ED-25AE2BFEA09D}" srcOrd="0" destOrd="0" presId="urn:microsoft.com/office/officeart/2005/8/layout/orgChart1"/>
    <dgm:cxn modelId="{957C1DBB-824A-44A2-8E97-2736C7D1E86A}" type="presParOf" srcId="{4C7C2DB8-A89D-4F9D-BABB-E12A035F4D0D}" destId="{B9DF1D62-A0CD-47F9-A481-90AD024F4AC6}" srcOrd="1" destOrd="0" presId="urn:microsoft.com/office/officeart/2005/8/layout/orgChart1"/>
    <dgm:cxn modelId="{BC7EEE70-F9D0-4CBE-A48A-4516320D9C3C}" type="presParOf" srcId="{E19ECB4A-FC5E-4BAC-A21E-699486F5D95F}" destId="{586B93DE-46E4-49B0-AD9C-AF9332871525}" srcOrd="1" destOrd="0" presId="urn:microsoft.com/office/officeart/2005/8/layout/orgChart1"/>
    <dgm:cxn modelId="{4107DE2B-B7B0-40DE-9EDA-A130EF54F552}" type="presParOf" srcId="{E19ECB4A-FC5E-4BAC-A21E-699486F5D95F}" destId="{E0772622-73EF-4BBA-83AB-E35FBDA8860E}" srcOrd="2" destOrd="0" presId="urn:microsoft.com/office/officeart/2005/8/layout/orgChart1"/>
    <dgm:cxn modelId="{298BE71F-0D54-4781-9237-59D4ECDAD65E}" type="presParOf" srcId="{9879B314-DCDB-4B9B-A7D7-171AEEE0A045}" destId="{CD4D66A0-3A87-4F3A-9B2C-7E0B4A82A7B3}" srcOrd="2" destOrd="0" presId="urn:microsoft.com/office/officeart/2005/8/layout/orgChart1"/>
    <dgm:cxn modelId="{2FF47997-9690-4A2B-9126-D092DE838F91}" type="presParOf" srcId="{74E98371-B2A7-46E3-9564-68B1BBDF5056}" destId="{5D0CC8A8-DC99-46AE-A11A-80EC75B3983B}"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4B2167-4829-45A7-A846-62B2FB59036E}">
      <dsp:nvSpPr>
        <dsp:cNvPr id="0" name=""/>
        <dsp:cNvSpPr/>
      </dsp:nvSpPr>
      <dsp:spPr>
        <a:xfrm>
          <a:off x="5468477" y="1615382"/>
          <a:ext cx="807013" cy="280120"/>
        </a:xfrm>
        <a:custGeom>
          <a:avLst/>
          <a:gdLst/>
          <a:ahLst/>
          <a:cxnLst/>
          <a:rect l="0" t="0" r="0" b="0"/>
          <a:pathLst>
            <a:path>
              <a:moveTo>
                <a:pt x="0" y="0"/>
              </a:moveTo>
              <a:lnTo>
                <a:pt x="0" y="140060"/>
              </a:lnTo>
              <a:lnTo>
                <a:pt x="807013" y="140060"/>
              </a:lnTo>
              <a:lnTo>
                <a:pt x="807013" y="280120"/>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A41C67A-7FA0-4FCB-BA94-0EE94D171414}">
      <dsp:nvSpPr>
        <dsp:cNvPr id="0" name=""/>
        <dsp:cNvSpPr/>
      </dsp:nvSpPr>
      <dsp:spPr>
        <a:xfrm>
          <a:off x="4661463" y="1615382"/>
          <a:ext cx="807013" cy="280120"/>
        </a:xfrm>
        <a:custGeom>
          <a:avLst/>
          <a:gdLst/>
          <a:ahLst/>
          <a:cxnLst/>
          <a:rect l="0" t="0" r="0" b="0"/>
          <a:pathLst>
            <a:path>
              <a:moveTo>
                <a:pt x="807013" y="0"/>
              </a:moveTo>
              <a:lnTo>
                <a:pt x="807013" y="140060"/>
              </a:lnTo>
              <a:lnTo>
                <a:pt x="0" y="140060"/>
              </a:lnTo>
              <a:lnTo>
                <a:pt x="0" y="280120"/>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0EE6E8F-4A74-4A7B-81C7-E67373B8E5CB}">
      <dsp:nvSpPr>
        <dsp:cNvPr id="0" name=""/>
        <dsp:cNvSpPr/>
      </dsp:nvSpPr>
      <dsp:spPr>
        <a:xfrm>
          <a:off x="3854449" y="668308"/>
          <a:ext cx="1614027" cy="280120"/>
        </a:xfrm>
        <a:custGeom>
          <a:avLst/>
          <a:gdLst/>
          <a:ahLst/>
          <a:cxnLst/>
          <a:rect l="0" t="0" r="0" b="0"/>
          <a:pathLst>
            <a:path>
              <a:moveTo>
                <a:pt x="0" y="0"/>
              </a:moveTo>
              <a:lnTo>
                <a:pt x="0" y="140060"/>
              </a:lnTo>
              <a:lnTo>
                <a:pt x="1614027" y="140060"/>
              </a:lnTo>
              <a:lnTo>
                <a:pt x="1614027" y="28012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0A17595-2B70-4E39-A384-83D31F786055}">
      <dsp:nvSpPr>
        <dsp:cNvPr id="0" name=""/>
        <dsp:cNvSpPr/>
      </dsp:nvSpPr>
      <dsp:spPr>
        <a:xfrm>
          <a:off x="2240422" y="1615382"/>
          <a:ext cx="807013" cy="280120"/>
        </a:xfrm>
        <a:custGeom>
          <a:avLst/>
          <a:gdLst/>
          <a:ahLst/>
          <a:cxnLst/>
          <a:rect l="0" t="0" r="0" b="0"/>
          <a:pathLst>
            <a:path>
              <a:moveTo>
                <a:pt x="0" y="0"/>
              </a:moveTo>
              <a:lnTo>
                <a:pt x="0" y="140060"/>
              </a:lnTo>
              <a:lnTo>
                <a:pt x="807013" y="140060"/>
              </a:lnTo>
              <a:lnTo>
                <a:pt x="807013" y="280120"/>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374C8D4-E9AC-4A4B-996B-659378123B45}">
      <dsp:nvSpPr>
        <dsp:cNvPr id="0" name=""/>
        <dsp:cNvSpPr/>
      </dsp:nvSpPr>
      <dsp:spPr>
        <a:xfrm>
          <a:off x="1433408" y="1615382"/>
          <a:ext cx="807013" cy="280120"/>
        </a:xfrm>
        <a:custGeom>
          <a:avLst/>
          <a:gdLst/>
          <a:ahLst/>
          <a:cxnLst/>
          <a:rect l="0" t="0" r="0" b="0"/>
          <a:pathLst>
            <a:path>
              <a:moveTo>
                <a:pt x="807013" y="0"/>
              </a:moveTo>
              <a:lnTo>
                <a:pt x="807013" y="140060"/>
              </a:lnTo>
              <a:lnTo>
                <a:pt x="0" y="140060"/>
              </a:lnTo>
              <a:lnTo>
                <a:pt x="0" y="280120"/>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CBDD65B-05BE-4BE6-A78E-56F288F89548}">
      <dsp:nvSpPr>
        <dsp:cNvPr id="0" name=""/>
        <dsp:cNvSpPr/>
      </dsp:nvSpPr>
      <dsp:spPr>
        <a:xfrm>
          <a:off x="2240422" y="668308"/>
          <a:ext cx="1614027" cy="280120"/>
        </a:xfrm>
        <a:custGeom>
          <a:avLst/>
          <a:gdLst/>
          <a:ahLst/>
          <a:cxnLst/>
          <a:rect l="0" t="0" r="0" b="0"/>
          <a:pathLst>
            <a:path>
              <a:moveTo>
                <a:pt x="1614027" y="0"/>
              </a:moveTo>
              <a:lnTo>
                <a:pt x="1614027" y="140060"/>
              </a:lnTo>
              <a:lnTo>
                <a:pt x="0" y="140060"/>
              </a:lnTo>
              <a:lnTo>
                <a:pt x="0" y="28012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AD15F59-6D23-4091-87EF-3455636CEA88}">
      <dsp:nvSpPr>
        <dsp:cNvPr id="0" name=""/>
        <dsp:cNvSpPr/>
      </dsp:nvSpPr>
      <dsp:spPr>
        <a:xfrm>
          <a:off x="3187496" y="1355"/>
          <a:ext cx="1333906" cy="66695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EG" altLang="en-US" sz="2100" b="1" i="0" u="none" strike="noStrike" kern="1200" cap="none" normalizeH="0" baseline="0" smtClean="0">
              <a:ln>
                <a:noFill/>
              </a:ln>
              <a:solidFill>
                <a:srgbClr val="FFFF00"/>
              </a:solidFill>
              <a:effectLst/>
              <a:latin typeface="Garamond" panose="02020404030301010803" pitchFamily="18" charset="0"/>
              <a:cs typeface="Arial" panose="020B0604020202020204" pitchFamily="34" charset="0"/>
            </a:rPr>
            <a:t>مصادر البيانات السكانية</a:t>
          </a:r>
          <a:endParaRPr kumimoji="0" lang="en-US" altLang="en-US" sz="2100" b="1" i="0" u="none" strike="noStrike" kern="1200" cap="none" normalizeH="0" baseline="0" smtClean="0">
            <a:ln>
              <a:noFill/>
            </a:ln>
            <a:solidFill>
              <a:srgbClr val="FFFF00"/>
            </a:solidFill>
            <a:effectLst/>
            <a:latin typeface="Garamond" panose="02020404030301010803" pitchFamily="18" charset="0"/>
            <a:cs typeface="Arial" panose="020B0604020202020204" pitchFamily="34" charset="0"/>
          </a:endParaRPr>
        </a:p>
      </dsp:txBody>
      <dsp:txXfrm>
        <a:off x="3187496" y="1355"/>
        <a:ext cx="1333906" cy="666953"/>
      </dsp:txXfrm>
    </dsp:sp>
    <dsp:sp modelId="{572C082B-4C8A-4FDB-B849-8D414F319CB6}">
      <dsp:nvSpPr>
        <dsp:cNvPr id="0" name=""/>
        <dsp:cNvSpPr/>
      </dsp:nvSpPr>
      <dsp:spPr>
        <a:xfrm>
          <a:off x="1573469" y="948429"/>
          <a:ext cx="1333906" cy="66695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EG" altLang="en-US" sz="2100" b="1" i="0" u="none" strike="noStrike" kern="1200" cap="none" normalizeH="0" baseline="0" smtClean="0">
              <a:ln>
                <a:noFill/>
              </a:ln>
              <a:solidFill>
                <a:srgbClr val="FFFF00"/>
              </a:solidFill>
              <a:effectLst/>
              <a:latin typeface="Garamond" panose="02020404030301010803" pitchFamily="18" charset="0"/>
              <a:cs typeface="Arial" panose="020B0604020202020204" pitchFamily="34" charset="0"/>
            </a:rPr>
            <a:t>مصادر البيانات غير الثابتة</a:t>
          </a:r>
          <a:endParaRPr kumimoji="0" lang="en-US" altLang="en-US" sz="2100" b="1" i="0" u="none" strike="noStrike" kern="1200" cap="none" normalizeH="0" baseline="0" smtClean="0">
            <a:ln>
              <a:noFill/>
            </a:ln>
            <a:solidFill>
              <a:srgbClr val="FFFF00"/>
            </a:solidFill>
            <a:effectLst/>
            <a:latin typeface="Garamond" panose="02020404030301010803" pitchFamily="18" charset="0"/>
            <a:cs typeface="Arial" panose="020B0604020202020204" pitchFamily="34" charset="0"/>
          </a:endParaRPr>
        </a:p>
      </dsp:txBody>
      <dsp:txXfrm>
        <a:off x="1573469" y="948429"/>
        <a:ext cx="1333906" cy="666953"/>
      </dsp:txXfrm>
    </dsp:sp>
    <dsp:sp modelId="{A6582D36-3FA7-4B0D-92B2-42506344CD5C}">
      <dsp:nvSpPr>
        <dsp:cNvPr id="0" name=""/>
        <dsp:cNvSpPr/>
      </dsp:nvSpPr>
      <dsp:spPr>
        <a:xfrm>
          <a:off x="766455" y="1895503"/>
          <a:ext cx="1333906" cy="66695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EG" altLang="en-US" sz="2100" b="1" i="0" u="none" strike="noStrike" kern="1200" cap="none" normalizeH="0" baseline="0" smtClean="0">
              <a:ln>
                <a:noFill/>
              </a:ln>
              <a:solidFill>
                <a:srgbClr val="00FF00"/>
              </a:solidFill>
              <a:effectLst/>
              <a:latin typeface="Garamond" panose="02020404030301010803" pitchFamily="18" charset="0"/>
              <a:cs typeface="Arial" panose="020B0604020202020204" pitchFamily="34" charset="0"/>
            </a:rPr>
            <a:t>سجلات الهجرة</a:t>
          </a:r>
          <a:endParaRPr kumimoji="0" lang="en-US" altLang="en-US" sz="2100" b="1" i="0" u="none" strike="noStrike" kern="1200" cap="none" normalizeH="0" baseline="0" smtClean="0">
            <a:ln>
              <a:noFill/>
            </a:ln>
            <a:solidFill>
              <a:srgbClr val="00FF00"/>
            </a:solidFill>
            <a:effectLst/>
            <a:latin typeface="Garamond" panose="02020404030301010803" pitchFamily="18" charset="0"/>
            <a:cs typeface="Arial" panose="020B0604020202020204" pitchFamily="34" charset="0"/>
          </a:endParaRPr>
        </a:p>
      </dsp:txBody>
      <dsp:txXfrm>
        <a:off x="766455" y="1895503"/>
        <a:ext cx="1333906" cy="666953"/>
      </dsp:txXfrm>
    </dsp:sp>
    <dsp:sp modelId="{A5A438E3-C199-444C-AA3F-93739FB2AE9B}">
      <dsp:nvSpPr>
        <dsp:cNvPr id="0" name=""/>
        <dsp:cNvSpPr/>
      </dsp:nvSpPr>
      <dsp:spPr>
        <a:xfrm>
          <a:off x="2380482" y="1895503"/>
          <a:ext cx="1333906" cy="66695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EG" altLang="en-US" sz="2100" b="1" i="0" u="none" strike="noStrike" kern="1200" cap="none" normalizeH="0" baseline="0" smtClean="0">
              <a:ln>
                <a:noFill/>
              </a:ln>
              <a:solidFill>
                <a:srgbClr val="00FF00"/>
              </a:solidFill>
              <a:effectLst/>
              <a:latin typeface="Garamond" panose="02020404030301010803" pitchFamily="18" charset="0"/>
              <a:cs typeface="Arial" panose="020B0604020202020204" pitchFamily="34" charset="0"/>
            </a:rPr>
            <a:t>الاحصاءات الحيوية</a:t>
          </a:r>
          <a:endParaRPr kumimoji="0" lang="en-US" altLang="en-US" sz="2100" b="1" i="0" u="none" strike="noStrike" kern="1200" cap="none" normalizeH="0" baseline="0" smtClean="0">
            <a:ln>
              <a:noFill/>
            </a:ln>
            <a:solidFill>
              <a:srgbClr val="00FF00"/>
            </a:solidFill>
            <a:effectLst/>
            <a:latin typeface="Garamond" panose="02020404030301010803" pitchFamily="18" charset="0"/>
            <a:cs typeface="Arial" panose="020B0604020202020204" pitchFamily="34" charset="0"/>
          </a:endParaRPr>
        </a:p>
      </dsp:txBody>
      <dsp:txXfrm>
        <a:off x="2380482" y="1895503"/>
        <a:ext cx="1333906" cy="666953"/>
      </dsp:txXfrm>
    </dsp:sp>
    <dsp:sp modelId="{C5BFD53B-9202-436B-A67F-E2626E4CBDCE}">
      <dsp:nvSpPr>
        <dsp:cNvPr id="0" name=""/>
        <dsp:cNvSpPr/>
      </dsp:nvSpPr>
      <dsp:spPr>
        <a:xfrm>
          <a:off x="4801523" y="948429"/>
          <a:ext cx="1333906" cy="66695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EG" altLang="en-US" sz="2100" b="1" i="0" u="none" strike="noStrike" kern="1200" cap="none" normalizeH="0" baseline="0" smtClean="0">
              <a:ln>
                <a:noFill/>
              </a:ln>
              <a:solidFill>
                <a:srgbClr val="FFFF00"/>
              </a:solidFill>
              <a:effectLst/>
              <a:latin typeface="Garamond" panose="02020404030301010803" pitchFamily="18" charset="0"/>
              <a:cs typeface="Arial" panose="020B0604020202020204" pitchFamily="34" charset="0"/>
            </a:rPr>
            <a:t>مصادر البيانات الثابتة</a:t>
          </a:r>
          <a:endParaRPr kumimoji="0" lang="en-US" altLang="en-US" sz="2100" b="1" i="0" u="none" strike="noStrike" kern="1200" cap="none" normalizeH="0" baseline="0" smtClean="0">
            <a:ln>
              <a:noFill/>
            </a:ln>
            <a:solidFill>
              <a:srgbClr val="FFFF00"/>
            </a:solidFill>
            <a:effectLst/>
            <a:latin typeface="Garamond" panose="02020404030301010803" pitchFamily="18" charset="0"/>
            <a:cs typeface="Arial" panose="020B0604020202020204" pitchFamily="34" charset="0"/>
          </a:endParaRPr>
        </a:p>
      </dsp:txBody>
      <dsp:txXfrm>
        <a:off x="4801523" y="948429"/>
        <a:ext cx="1333906" cy="666953"/>
      </dsp:txXfrm>
    </dsp:sp>
    <dsp:sp modelId="{A363A6A7-E43F-4E0F-B57B-6D47535E3722}">
      <dsp:nvSpPr>
        <dsp:cNvPr id="0" name=""/>
        <dsp:cNvSpPr/>
      </dsp:nvSpPr>
      <dsp:spPr>
        <a:xfrm>
          <a:off x="3994510" y="1895503"/>
          <a:ext cx="1333906" cy="66695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EG" altLang="en-US" sz="2100" b="1" i="0" u="none" strike="noStrike" kern="1200" cap="none" normalizeH="0" baseline="0" smtClean="0">
              <a:ln>
                <a:noFill/>
              </a:ln>
              <a:solidFill>
                <a:srgbClr val="FF3300"/>
              </a:solidFill>
              <a:effectLst/>
              <a:latin typeface="Garamond" panose="02020404030301010803" pitchFamily="18" charset="0"/>
              <a:cs typeface="Arial" panose="020B0604020202020204" pitchFamily="34" charset="0"/>
            </a:rPr>
            <a:t>المسح بالعينة</a:t>
          </a:r>
          <a:endParaRPr kumimoji="0" lang="en-US" altLang="en-US" sz="2100" b="1" i="0" u="none" strike="noStrike" kern="1200" cap="none" normalizeH="0" baseline="0" smtClean="0">
            <a:ln>
              <a:noFill/>
            </a:ln>
            <a:solidFill>
              <a:srgbClr val="FF3300"/>
            </a:solidFill>
            <a:effectLst/>
            <a:latin typeface="Garamond" panose="02020404030301010803" pitchFamily="18" charset="0"/>
            <a:cs typeface="Arial" panose="020B0604020202020204" pitchFamily="34" charset="0"/>
          </a:endParaRPr>
        </a:p>
      </dsp:txBody>
      <dsp:txXfrm>
        <a:off x="3994510" y="1895503"/>
        <a:ext cx="1333906" cy="666953"/>
      </dsp:txXfrm>
    </dsp:sp>
    <dsp:sp modelId="{D7D3DA02-732B-42B2-88ED-25AE2BFEA09D}">
      <dsp:nvSpPr>
        <dsp:cNvPr id="0" name=""/>
        <dsp:cNvSpPr/>
      </dsp:nvSpPr>
      <dsp:spPr>
        <a:xfrm>
          <a:off x="5608537" y="1895503"/>
          <a:ext cx="1333906" cy="66695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EG" altLang="en-US" sz="2100" b="1" i="0" u="none" strike="noStrike" kern="1200" cap="none" normalizeH="0" baseline="0" smtClean="0">
              <a:ln>
                <a:noFill/>
              </a:ln>
              <a:solidFill>
                <a:srgbClr val="FF3300"/>
              </a:solidFill>
              <a:effectLst/>
              <a:latin typeface="Garamond" panose="02020404030301010803" pitchFamily="18" charset="0"/>
              <a:cs typeface="Arial" panose="020B0604020202020204" pitchFamily="34" charset="0"/>
            </a:rPr>
            <a:t>التعداد</a:t>
          </a:r>
          <a:endParaRPr kumimoji="0" lang="en-US" altLang="en-US" sz="2100" b="1" i="0" u="none" strike="noStrike" kern="1200" cap="none" normalizeH="0" baseline="0" smtClean="0">
            <a:ln>
              <a:noFill/>
            </a:ln>
            <a:solidFill>
              <a:srgbClr val="FF3300"/>
            </a:solidFill>
            <a:effectLst/>
            <a:latin typeface="Garamond" panose="02020404030301010803" pitchFamily="18" charset="0"/>
            <a:cs typeface="Arial" panose="020B0604020202020204" pitchFamily="34" charset="0"/>
          </a:endParaRPr>
        </a:p>
      </dsp:txBody>
      <dsp:txXfrm>
        <a:off x="5608537" y="1895503"/>
        <a:ext cx="1333906" cy="666953"/>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B279784-E5DD-4184-81F3-96275706411A}" type="datetimeFigureOut">
              <a:rPr lang="en-US" smtClean="0"/>
              <a:t>10/4/2016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8ACD60-8677-422F-8E94-9287407DA914}" type="slidenum">
              <a:rPr lang="en-US" smtClean="0"/>
              <a:t>‹#›</a:t>
            </a:fld>
            <a:endParaRPr lang="en-US"/>
          </a:p>
        </p:txBody>
      </p:sp>
    </p:spTree>
    <p:extLst>
      <p:ext uri="{BB962C8B-B14F-4D97-AF65-F5344CB8AC3E}">
        <p14:creationId xmlns:p14="http://schemas.microsoft.com/office/powerpoint/2010/main" val="28018382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B279784-E5DD-4184-81F3-96275706411A}" type="datetimeFigureOut">
              <a:rPr lang="en-US" smtClean="0"/>
              <a:t>10/4/2016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8ACD60-8677-422F-8E94-9287407DA914}" type="slidenum">
              <a:rPr lang="en-US" smtClean="0"/>
              <a:t>‹#›</a:t>
            </a:fld>
            <a:endParaRPr lang="en-US"/>
          </a:p>
        </p:txBody>
      </p:sp>
    </p:spTree>
    <p:extLst>
      <p:ext uri="{BB962C8B-B14F-4D97-AF65-F5344CB8AC3E}">
        <p14:creationId xmlns:p14="http://schemas.microsoft.com/office/powerpoint/2010/main" val="14151572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B279784-E5DD-4184-81F3-96275706411A}" type="datetimeFigureOut">
              <a:rPr lang="en-US" smtClean="0"/>
              <a:t>10/4/2016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8ACD60-8677-422F-8E94-9287407DA914}" type="slidenum">
              <a:rPr lang="en-US" smtClean="0"/>
              <a:t>‹#›</a:t>
            </a:fld>
            <a:endParaRPr lang="en-US"/>
          </a:p>
        </p:txBody>
      </p:sp>
    </p:spTree>
    <p:extLst>
      <p:ext uri="{BB962C8B-B14F-4D97-AF65-F5344CB8AC3E}">
        <p14:creationId xmlns:p14="http://schemas.microsoft.com/office/powerpoint/2010/main" val="7542875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600201"/>
            <a:ext cx="53848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09600" y="6251575"/>
            <a:ext cx="2844800" cy="476250"/>
          </a:xfrm>
        </p:spPr>
        <p:txBody>
          <a:bodyPr/>
          <a:lstStyle>
            <a:lvl1pPr>
              <a:defRPr/>
            </a:lvl1pPr>
          </a:lstStyle>
          <a:p>
            <a:endParaRPr lang="en-US" altLang="en-US"/>
          </a:p>
        </p:txBody>
      </p:sp>
      <p:sp>
        <p:nvSpPr>
          <p:cNvPr id="6" name="Slide Number Placeholder 5"/>
          <p:cNvSpPr>
            <a:spLocks noGrp="1"/>
          </p:cNvSpPr>
          <p:nvPr>
            <p:ph type="sldNum" sz="quarter" idx="11"/>
          </p:nvPr>
        </p:nvSpPr>
        <p:spPr>
          <a:xfrm>
            <a:off x="8737600" y="6248400"/>
            <a:ext cx="2844800" cy="476250"/>
          </a:xfrm>
        </p:spPr>
        <p:txBody>
          <a:bodyPr/>
          <a:lstStyle>
            <a:lvl1pPr>
              <a:defRPr/>
            </a:lvl1pPr>
          </a:lstStyle>
          <a:p>
            <a:fld id="{FED1372C-8710-4FCC-BACE-152852244BF5}" type="slidenum">
              <a:rPr lang="ar-SA" altLang="en-US"/>
              <a:pPr/>
              <a:t>‹#›</a:t>
            </a:fld>
            <a:endParaRPr lang="en-US" altLang="en-US"/>
          </a:p>
        </p:txBody>
      </p:sp>
      <p:sp>
        <p:nvSpPr>
          <p:cNvPr id="7" name="Footer Placeholder 6"/>
          <p:cNvSpPr>
            <a:spLocks noGrp="1"/>
          </p:cNvSpPr>
          <p:nvPr>
            <p:ph type="ftr" sz="quarter" idx="12"/>
          </p:nvPr>
        </p:nvSpPr>
        <p:spPr>
          <a:xfrm>
            <a:off x="4165600" y="6248400"/>
            <a:ext cx="3860800" cy="476250"/>
          </a:xfrm>
        </p:spPr>
        <p:txBody>
          <a:bodyPr/>
          <a:lstStyle>
            <a:lvl1pPr>
              <a:defRPr/>
            </a:lvl1pPr>
          </a:lstStyle>
          <a:p>
            <a:endParaRPr lang="en-US" altLang="en-US"/>
          </a:p>
        </p:txBody>
      </p:sp>
    </p:spTree>
    <p:extLst>
      <p:ext uri="{BB962C8B-B14F-4D97-AF65-F5344CB8AC3E}">
        <p14:creationId xmlns:p14="http://schemas.microsoft.com/office/powerpoint/2010/main" val="37535479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600201"/>
            <a:ext cx="53848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6197600" y="1600200"/>
            <a:ext cx="53848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6197600" y="3938589"/>
            <a:ext cx="53848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609600" y="6251575"/>
            <a:ext cx="2844800" cy="476250"/>
          </a:xfrm>
        </p:spPr>
        <p:txBody>
          <a:bodyPr/>
          <a:lstStyle>
            <a:lvl1pPr>
              <a:defRPr/>
            </a:lvl1pPr>
          </a:lstStyle>
          <a:p>
            <a:endParaRPr lang="en-US" altLang="en-US"/>
          </a:p>
        </p:txBody>
      </p:sp>
      <p:sp>
        <p:nvSpPr>
          <p:cNvPr id="7" name="Slide Number Placeholder 6"/>
          <p:cNvSpPr>
            <a:spLocks noGrp="1"/>
          </p:cNvSpPr>
          <p:nvPr>
            <p:ph type="sldNum" sz="quarter" idx="11"/>
          </p:nvPr>
        </p:nvSpPr>
        <p:spPr>
          <a:xfrm>
            <a:off x="8737600" y="6248400"/>
            <a:ext cx="2844800" cy="476250"/>
          </a:xfrm>
        </p:spPr>
        <p:txBody>
          <a:bodyPr/>
          <a:lstStyle>
            <a:lvl1pPr>
              <a:defRPr/>
            </a:lvl1pPr>
          </a:lstStyle>
          <a:p>
            <a:fld id="{C150CF11-B267-4B26-A5B7-D588845596FC}" type="slidenum">
              <a:rPr lang="ar-SA" altLang="en-US"/>
              <a:pPr/>
              <a:t>‹#›</a:t>
            </a:fld>
            <a:endParaRPr lang="en-US" altLang="en-US"/>
          </a:p>
        </p:txBody>
      </p:sp>
      <p:sp>
        <p:nvSpPr>
          <p:cNvPr id="8" name="Footer Placeholder 7"/>
          <p:cNvSpPr>
            <a:spLocks noGrp="1"/>
          </p:cNvSpPr>
          <p:nvPr>
            <p:ph type="ftr" sz="quarter" idx="12"/>
          </p:nvPr>
        </p:nvSpPr>
        <p:spPr>
          <a:xfrm>
            <a:off x="4165600" y="6248400"/>
            <a:ext cx="3860800" cy="476250"/>
          </a:xfrm>
        </p:spPr>
        <p:txBody>
          <a:bodyPr/>
          <a:lstStyle>
            <a:lvl1pPr>
              <a:defRPr/>
            </a:lvl1pPr>
          </a:lstStyle>
          <a:p>
            <a:endParaRPr lang="en-US" altLang="en-US"/>
          </a:p>
        </p:txBody>
      </p:sp>
    </p:spTree>
    <p:extLst>
      <p:ext uri="{BB962C8B-B14F-4D97-AF65-F5344CB8AC3E}">
        <p14:creationId xmlns:p14="http://schemas.microsoft.com/office/powerpoint/2010/main" val="18132918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09600" y="1600201"/>
            <a:ext cx="10972800" cy="4525963"/>
          </a:xfrm>
        </p:spPr>
        <p:txBody>
          <a:bodyPr/>
          <a:lstStyle/>
          <a:p>
            <a:r>
              <a:rPr lang="en-US" smtClean="0"/>
              <a:t>Click icon to add table</a:t>
            </a:r>
            <a:endParaRPr lang="en-US"/>
          </a:p>
        </p:txBody>
      </p:sp>
      <p:sp>
        <p:nvSpPr>
          <p:cNvPr id="4" name="Date Placeholder 3"/>
          <p:cNvSpPr>
            <a:spLocks noGrp="1"/>
          </p:cNvSpPr>
          <p:nvPr>
            <p:ph type="dt" sz="half" idx="10"/>
          </p:nvPr>
        </p:nvSpPr>
        <p:spPr>
          <a:xfrm>
            <a:off x="609600" y="6251575"/>
            <a:ext cx="2844800" cy="476250"/>
          </a:xfrm>
        </p:spPr>
        <p:txBody>
          <a:bodyPr/>
          <a:lstStyle>
            <a:lvl1pPr>
              <a:defRPr/>
            </a:lvl1pPr>
          </a:lstStyle>
          <a:p>
            <a:endParaRPr lang="en-US" altLang="en-US"/>
          </a:p>
        </p:txBody>
      </p:sp>
      <p:sp>
        <p:nvSpPr>
          <p:cNvPr id="5" name="Slide Number Placeholder 4"/>
          <p:cNvSpPr>
            <a:spLocks noGrp="1"/>
          </p:cNvSpPr>
          <p:nvPr>
            <p:ph type="sldNum" sz="quarter" idx="11"/>
          </p:nvPr>
        </p:nvSpPr>
        <p:spPr>
          <a:xfrm>
            <a:off x="8737600" y="6248400"/>
            <a:ext cx="2844800" cy="476250"/>
          </a:xfrm>
        </p:spPr>
        <p:txBody>
          <a:bodyPr/>
          <a:lstStyle>
            <a:lvl1pPr>
              <a:defRPr/>
            </a:lvl1pPr>
          </a:lstStyle>
          <a:p>
            <a:fld id="{B849A0F3-36EF-4F89-984E-4839CEB64CFC}" type="slidenum">
              <a:rPr lang="ar-SA" altLang="en-US"/>
              <a:pPr/>
              <a:t>‹#›</a:t>
            </a:fld>
            <a:endParaRPr lang="en-US" altLang="en-US"/>
          </a:p>
        </p:txBody>
      </p:sp>
      <p:sp>
        <p:nvSpPr>
          <p:cNvPr id="6" name="Footer Placeholder 5"/>
          <p:cNvSpPr>
            <a:spLocks noGrp="1"/>
          </p:cNvSpPr>
          <p:nvPr>
            <p:ph type="ftr" sz="quarter" idx="12"/>
          </p:nvPr>
        </p:nvSpPr>
        <p:spPr>
          <a:xfrm>
            <a:off x="4165600" y="6248400"/>
            <a:ext cx="3860800" cy="476250"/>
          </a:xfrm>
        </p:spPr>
        <p:txBody>
          <a:bodyPr/>
          <a:lstStyle>
            <a:lvl1pPr>
              <a:defRPr/>
            </a:lvl1pPr>
          </a:lstStyle>
          <a:p>
            <a:endParaRPr lang="en-US" altLang="en-US"/>
          </a:p>
        </p:txBody>
      </p:sp>
    </p:spTree>
    <p:extLst>
      <p:ext uri="{BB962C8B-B14F-4D97-AF65-F5344CB8AC3E}">
        <p14:creationId xmlns:p14="http://schemas.microsoft.com/office/powerpoint/2010/main" val="22057975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B279784-E5DD-4184-81F3-96275706411A}" type="datetimeFigureOut">
              <a:rPr lang="en-US" smtClean="0"/>
              <a:t>10/4/2016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8ACD60-8677-422F-8E94-9287407DA914}" type="slidenum">
              <a:rPr lang="en-US" smtClean="0"/>
              <a:t>‹#›</a:t>
            </a:fld>
            <a:endParaRPr lang="en-US"/>
          </a:p>
        </p:txBody>
      </p:sp>
    </p:spTree>
    <p:extLst>
      <p:ext uri="{BB962C8B-B14F-4D97-AF65-F5344CB8AC3E}">
        <p14:creationId xmlns:p14="http://schemas.microsoft.com/office/powerpoint/2010/main" val="30549885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B279784-E5DD-4184-81F3-96275706411A}" type="datetimeFigureOut">
              <a:rPr lang="en-US" smtClean="0"/>
              <a:t>10/4/2016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8ACD60-8677-422F-8E94-9287407DA914}" type="slidenum">
              <a:rPr lang="en-US" smtClean="0"/>
              <a:t>‹#›</a:t>
            </a:fld>
            <a:endParaRPr lang="en-US"/>
          </a:p>
        </p:txBody>
      </p:sp>
    </p:spTree>
    <p:extLst>
      <p:ext uri="{BB962C8B-B14F-4D97-AF65-F5344CB8AC3E}">
        <p14:creationId xmlns:p14="http://schemas.microsoft.com/office/powerpoint/2010/main" val="1544579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B279784-E5DD-4184-81F3-96275706411A}" type="datetimeFigureOut">
              <a:rPr lang="en-US" smtClean="0"/>
              <a:t>10/4/2016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B8ACD60-8677-422F-8E94-9287407DA914}" type="slidenum">
              <a:rPr lang="en-US" smtClean="0"/>
              <a:t>‹#›</a:t>
            </a:fld>
            <a:endParaRPr lang="en-US"/>
          </a:p>
        </p:txBody>
      </p:sp>
    </p:spTree>
    <p:extLst>
      <p:ext uri="{BB962C8B-B14F-4D97-AF65-F5344CB8AC3E}">
        <p14:creationId xmlns:p14="http://schemas.microsoft.com/office/powerpoint/2010/main" val="11769071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B279784-E5DD-4184-81F3-96275706411A}" type="datetimeFigureOut">
              <a:rPr lang="en-US" smtClean="0"/>
              <a:t>10/4/2016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B8ACD60-8677-422F-8E94-9287407DA914}" type="slidenum">
              <a:rPr lang="en-US" smtClean="0"/>
              <a:t>‹#›</a:t>
            </a:fld>
            <a:endParaRPr lang="en-US"/>
          </a:p>
        </p:txBody>
      </p:sp>
    </p:spTree>
    <p:extLst>
      <p:ext uri="{BB962C8B-B14F-4D97-AF65-F5344CB8AC3E}">
        <p14:creationId xmlns:p14="http://schemas.microsoft.com/office/powerpoint/2010/main" val="14164222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B279784-E5DD-4184-81F3-96275706411A}" type="datetimeFigureOut">
              <a:rPr lang="en-US" smtClean="0"/>
              <a:t>10/4/2016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B8ACD60-8677-422F-8E94-9287407DA914}" type="slidenum">
              <a:rPr lang="en-US" smtClean="0"/>
              <a:t>‹#›</a:t>
            </a:fld>
            <a:endParaRPr lang="en-US"/>
          </a:p>
        </p:txBody>
      </p:sp>
    </p:spTree>
    <p:extLst>
      <p:ext uri="{BB962C8B-B14F-4D97-AF65-F5344CB8AC3E}">
        <p14:creationId xmlns:p14="http://schemas.microsoft.com/office/powerpoint/2010/main" val="16930710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B279784-E5DD-4184-81F3-96275706411A}" type="datetimeFigureOut">
              <a:rPr lang="en-US" smtClean="0"/>
              <a:t>10/4/2016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B8ACD60-8677-422F-8E94-9287407DA914}" type="slidenum">
              <a:rPr lang="en-US" smtClean="0"/>
              <a:t>‹#›</a:t>
            </a:fld>
            <a:endParaRPr lang="en-US"/>
          </a:p>
        </p:txBody>
      </p:sp>
    </p:spTree>
    <p:extLst>
      <p:ext uri="{BB962C8B-B14F-4D97-AF65-F5344CB8AC3E}">
        <p14:creationId xmlns:p14="http://schemas.microsoft.com/office/powerpoint/2010/main" val="25694401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B279784-E5DD-4184-81F3-96275706411A}" type="datetimeFigureOut">
              <a:rPr lang="en-US" smtClean="0"/>
              <a:t>10/4/2016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B8ACD60-8677-422F-8E94-9287407DA914}" type="slidenum">
              <a:rPr lang="en-US" smtClean="0"/>
              <a:t>‹#›</a:t>
            </a:fld>
            <a:endParaRPr lang="en-US"/>
          </a:p>
        </p:txBody>
      </p:sp>
    </p:spTree>
    <p:extLst>
      <p:ext uri="{BB962C8B-B14F-4D97-AF65-F5344CB8AC3E}">
        <p14:creationId xmlns:p14="http://schemas.microsoft.com/office/powerpoint/2010/main" val="16185674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B279784-E5DD-4184-81F3-96275706411A}" type="datetimeFigureOut">
              <a:rPr lang="en-US" smtClean="0"/>
              <a:t>10/4/2016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B8ACD60-8677-422F-8E94-9287407DA914}" type="slidenum">
              <a:rPr lang="en-US" smtClean="0"/>
              <a:t>‹#›</a:t>
            </a:fld>
            <a:endParaRPr lang="en-US"/>
          </a:p>
        </p:txBody>
      </p:sp>
    </p:spTree>
    <p:extLst>
      <p:ext uri="{BB962C8B-B14F-4D97-AF65-F5344CB8AC3E}">
        <p14:creationId xmlns:p14="http://schemas.microsoft.com/office/powerpoint/2010/main" val="15356627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279784-E5DD-4184-81F3-96275706411A}" type="datetimeFigureOut">
              <a:rPr lang="en-US" smtClean="0"/>
              <a:t>10/4/2016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8ACD60-8677-422F-8E94-9287407DA914}" type="slidenum">
              <a:rPr lang="en-US" smtClean="0"/>
              <a:t>‹#›</a:t>
            </a:fld>
            <a:endParaRPr lang="en-US"/>
          </a:p>
        </p:txBody>
      </p:sp>
    </p:spTree>
    <p:extLst>
      <p:ext uri="{BB962C8B-B14F-4D97-AF65-F5344CB8AC3E}">
        <p14:creationId xmlns:p14="http://schemas.microsoft.com/office/powerpoint/2010/main" val="30365708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2322" name="Picture 2" descr="mokhtarmapman"/>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
            <a:ext cx="9144000" cy="6842125"/>
          </a:xfrm>
          <a:prstGeom prst="rect">
            <a:avLst/>
          </a:prstGeom>
          <a:noFill/>
          <a:extLst>
            <a:ext uri="{909E8E84-426E-40DD-AFC4-6F175D3DCCD1}">
              <a14:hiddenFill xmlns:a14="http://schemas.microsoft.com/office/drawing/2010/main">
                <a:solidFill>
                  <a:srgbClr val="FFFFFF"/>
                </a:solidFill>
              </a14:hiddenFill>
            </a:ext>
          </a:extLst>
        </p:spPr>
      </p:pic>
      <p:sp>
        <p:nvSpPr>
          <p:cNvPr id="312323" name="Rectangle 3"/>
          <p:cNvSpPr>
            <a:spLocks noGrp="1" noChangeArrowheads="1"/>
          </p:cNvSpPr>
          <p:nvPr>
            <p:ph type="subTitle" idx="1"/>
          </p:nvPr>
        </p:nvSpPr>
        <p:spPr>
          <a:xfrm>
            <a:off x="2927350" y="4797425"/>
            <a:ext cx="6400800" cy="1752600"/>
          </a:xfrm>
        </p:spPr>
        <p:txBody>
          <a:bodyPr/>
          <a:lstStyle/>
          <a:p>
            <a:r>
              <a:rPr lang="ar-EG" altLang="en-US" sz="3600" b="1">
                <a:solidFill>
                  <a:srgbClr val="FF3300"/>
                </a:solidFill>
              </a:rPr>
              <a:t>   مخـــــتار محمد مخــــــــتار الحسانين</a:t>
            </a:r>
          </a:p>
          <a:p>
            <a:r>
              <a:rPr lang="ar-EG" altLang="en-US" sz="2800" b="1">
                <a:solidFill>
                  <a:schemeClr val="bg1"/>
                </a:solidFill>
              </a:rPr>
              <a:t>  </a:t>
            </a:r>
            <a:r>
              <a:rPr lang="ar-EG" altLang="en-US" b="1">
                <a:solidFill>
                  <a:srgbClr val="FFFF00"/>
                </a:solidFill>
              </a:rPr>
              <a:t>المعيد بقسم المواد الاجتمـــــاعية</a:t>
            </a:r>
            <a:r>
              <a:rPr lang="ar-EG" altLang="en-US">
                <a:solidFill>
                  <a:schemeClr val="bg1"/>
                </a:solidFill>
              </a:rPr>
              <a:t> </a:t>
            </a:r>
          </a:p>
          <a:p>
            <a:r>
              <a:rPr lang="ar-EG" altLang="en-US" b="1">
                <a:solidFill>
                  <a:schemeClr val="bg1"/>
                </a:solidFill>
              </a:rPr>
              <a:t>  </a:t>
            </a:r>
            <a:r>
              <a:rPr lang="ar-EG" altLang="en-US" b="1">
                <a:solidFill>
                  <a:srgbClr val="66FF66"/>
                </a:solidFill>
              </a:rPr>
              <a:t>بكلية التربية جامعة المنصــورة</a:t>
            </a:r>
            <a:endParaRPr lang="en-US" altLang="en-US" b="1">
              <a:solidFill>
                <a:srgbClr val="66FF66"/>
              </a:solidFill>
            </a:endParaRPr>
          </a:p>
        </p:txBody>
      </p:sp>
      <p:sp>
        <p:nvSpPr>
          <p:cNvPr id="312324" name="WordArt 4"/>
          <p:cNvSpPr>
            <a:spLocks noChangeArrowheads="1" noChangeShapeType="1" noTextEdit="1"/>
          </p:cNvSpPr>
          <p:nvPr/>
        </p:nvSpPr>
        <p:spPr bwMode="auto">
          <a:xfrm>
            <a:off x="4079876" y="765175"/>
            <a:ext cx="3744913" cy="127158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scene3d>
              <a:camera prst="legacyObliqueTopRight"/>
              <a:lightRig rig="legacyFlat3" dir="b"/>
            </a:scene3d>
            <a:sp3d extrusionH="430200" prstMaterial="legacyMatte">
              <a:extrusionClr>
                <a:srgbClr val="9400ED"/>
              </a:extrusionClr>
              <a:contourClr>
                <a:srgbClr val="9400ED"/>
              </a:contourClr>
            </a:sp3d>
          </a:bodyPr>
          <a:lstStyle/>
          <a:p>
            <a:pPr algn="ctr"/>
            <a:r>
              <a:rPr lang="ar-SA" sz="3600" kern="10">
                <a:ln w="12700">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latin typeface="Andalus" panose="02020603050405020304" pitchFamily="18" charset="-78"/>
                <a:cs typeface="Andalus" panose="02020603050405020304" pitchFamily="18" charset="-78"/>
              </a:rPr>
              <a:t>اعد العرض</a:t>
            </a:r>
            <a:endParaRPr lang="en-US" sz="3600" kern="10">
              <a:ln w="12700">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latin typeface="Andalus" panose="02020603050405020304" pitchFamily="18" charset="-78"/>
              <a:cs typeface="Andalus" panose="02020603050405020304" pitchFamily="18" charset="-78"/>
            </a:endParaRPr>
          </a:p>
        </p:txBody>
      </p:sp>
      <p:sp>
        <p:nvSpPr>
          <p:cNvPr id="312325" name="Text Box 5"/>
          <p:cNvSpPr txBox="1">
            <a:spLocks noChangeArrowheads="1"/>
          </p:cNvSpPr>
          <p:nvPr/>
        </p:nvSpPr>
        <p:spPr bwMode="auto">
          <a:xfrm>
            <a:off x="4943475" y="2349500"/>
            <a:ext cx="216058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chemeClr val="bg2"/>
                </a:solidFill>
                <a:effectLst>
                  <a:outerShdw blurRad="38100" dist="38100" dir="2700000" algn="tl">
                    <a:srgbClr val="000000"/>
                  </a:outerShdw>
                </a:effectLst>
                <a:latin typeface="Garamond" panose="02020404030301010803" pitchFamily="18" charset="0"/>
              </a:rPr>
              <a:t>جغرافية السكان</a:t>
            </a:r>
            <a:endParaRPr lang="en-US" altLang="en-US">
              <a:solidFill>
                <a:schemeClr val="bg2"/>
              </a:solidFill>
              <a:effectLst>
                <a:outerShdw blurRad="38100" dist="38100" dir="2700000" algn="tl">
                  <a:srgbClr val="000000"/>
                </a:outerShdw>
              </a:effectLst>
              <a:latin typeface="Garamond" panose="02020404030301010803" pitchFamily="18" charset="0"/>
            </a:endParaRPr>
          </a:p>
        </p:txBody>
      </p:sp>
      <p:pic>
        <p:nvPicPr>
          <p:cNvPr id="312328" name="Picture 8" descr="ghfghgtfghfh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4667250"/>
            <a:ext cx="1708150" cy="2190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630693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rrowheads="1"/>
          </p:cNvSpPr>
          <p:nvPr>
            <p:ph type="title"/>
          </p:nvPr>
        </p:nvSpPr>
        <p:spPr>
          <a:gradFill rotWithShape="1">
            <a:gsLst>
              <a:gs pos="0">
                <a:srgbClr val="FF3300">
                  <a:gamma/>
                  <a:shade val="46275"/>
                  <a:invGamma/>
                </a:srgbClr>
              </a:gs>
              <a:gs pos="50000">
                <a:srgbClr val="FF3300"/>
              </a:gs>
              <a:gs pos="100000">
                <a:srgbClr val="FF3300">
                  <a:gamma/>
                  <a:shade val="46275"/>
                  <a:invGamma/>
                </a:srgbClr>
              </a:gs>
            </a:gsLst>
            <a:lin ang="5400000" scaled="1"/>
          </a:gradFill>
        </p:spPr>
        <p:txBody>
          <a:bodyPr/>
          <a:lstStyle/>
          <a:p>
            <a:r>
              <a:rPr lang="ar-EG" altLang="en-US" sz="4000">
                <a:solidFill>
                  <a:schemeClr val="hlink"/>
                </a:solidFill>
              </a:rPr>
              <a:t>العلاقة بين جغرافية السكان و علم الديموغرافيا</a:t>
            </a:r>
            <a:r>
              <a:rPr lang="ar-EG" altLang="en-US" sz="4000"/>
              <a:t> </a:t>
            </a:r>
            <a:endParaRPr lang="en-US" altLang="en-US" sz="4000"/>
          </a:p>
        </p:txBody>
      </p:sp>
      <p:sp>
        <p:nvSpPr>
          <p:cNvPr id="31749" name="Rectangle 5"/>
          <p:cNvSpPr>
            <a:spLocks noGrp="1" noChangeArrowheads="1"/>
          </p:cNvSpPr>
          <p:nvPr>
            <p:ph type="body" idx="1"/>
          </p:nvPr>
        </p:nvSpPr>
        <p:spPr>
          <a:xfrm>
            <a:off x="1992313" y="1844676"/>
            <a:ext cx="8229600" cy="4525963"/>
          </a:xfrm>
        </p:spPr>
        <p:txBody>
          <a:bodyPr/>
          <a:lstStyle/>
          <a:p>
            <a:pPr>
              <a:lnSpc>
                <a:spcPct val="90000"/>
              </a:lnSpc>
            </a:pPr>
            <a:r>
              <a:rPr lang="ar-EG" altLang="en-US" b="1"/>
              <a:t>على الرغم من وجود بعض الاختلافات بين   العلمين الا ان موضوع دراستهم واحــــــد وهو </a:t>
            </a:r>
            <a:r>
              <a:rPr lang="ar-EG" altLang="en-US" b="1">
                <a:solidFill>
                  <a:srgbClr val="FF3300"/>
                </a:solidFill>
              </a:rPr>
              <a:t>( السكــــــان )</a:t>
            </a:r>
            <a:r>
              <a:rPr lang="ar-EG" altLang="en-US" b="1"/>
              <a:t> ففى الوقــــــت الذى يهتم فيه الديمـــــــــوغرافى بالأرقام معتمدا على الطرق الرياضية والإحصائية         فإن الباحث الجغرافى يربط هذه الأرقام بالبيئة الجغــرافية معتمدا فى تحليله على خرائط التوزيعات .</a:t>
            </a:r>
          </a:p>
          <a:p>
            <a:pPr>
              <a:lnSpc>
                <a:spcPct val="90000"/>
              </a:lnSpc>
              <a:buFont typeface="Wingdings" panose="05000000000000000000" pitchFamily="2" charset="2"/>
              <a:buNone/>
            </a:pPr>
            <a:endParaRPr lang="ar-EG" altLang="en-US" b="1"/>
          </a:p>
          <a:p>
            <a:pPr>
              <a:lnSpc>
                <a:spcPct val="90000"/>
              </a:lnSpc>
            </a:pPr>
            <a:r>
              <a:rPr lang="ar-EG" altLang="en-US" b="1"/>
              <a:t>هناك علاقة تكاملية بين العلمين ؛ حيث يتناول كل منهما الظــــــاهرة    السكانية  ؛   </a:t>
            </a:r>
            <a:r>
              <a:rPr lang="ar-EG" altLang="en-US" b="1">
                <a:solidFill>
                  <a:srgbClr val="FF3300"/>
                </a:solidFill>
              </a:rPr>
              <a:t>الديمـــوغرافيا</a:t>
            </a:r>
            <a:r>
              <a:rPr lang="ar-EG" altLang="en-US" b="1"/>
              <a:t> تهتم بالجانب الرقمى    و</a:t>
            </a:r>
            <a:r>
              <a:rPr lang="ar-EG" altLang="en-US" b="1">
                <a:solidFill>
                  <a:srgbClr val="FF3300"/>
                </a:solidFill>
              </a:rPr>
              <a:t>الجغرافيا </a:t>
            </a:r>
            <a:r>
              <a:rPr lang="ar-EG" altLang="en-US" b="1"/>
              <a:t>تهتم    بالجــــانب التحليــــلى بهدف تحديد الإطار المكانى الصحيح وتوضيح مختلف العوامل التى تحكم علاقات السكان داخل هذا الإطار .</a:t>
            </a:r>
            <a:endParaRPr lang="en-US" altLang="en-US" b="1"/>
          </a:p>
        </p:txBody>
      </p:sp>
    </p:spTree>
    <p:extLst>
      <p:ext uri="{BB962C8B-B14F-4D97-AF65-F5344CB8AC3E}">
        <p14:creationId xmlns:p14="http://schemas.microsoft.com/office/powerpoint/2010/main" val="29004028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rrowheads="1"/>
          </p:cNvSpPr>
          <p:nvPr>
            <p:ph type="title"/>
          </p:nvPr>
        </p:nvSpPr>
        <p:spPr>
          <a:gradFill rotWithShape="1">
            <a:gsLst>
              <a:gs pos="0">
                <a:srgbClr val="FF3300">
                  <a:gamma/>
                  <a:shade val="46275"/>
                  <a:invGamma/>
                </a:srgbClr>
              </a:gs>
              <a:gs pos="50000">
                <a:srgbClr val="FF3300"/>
              </a:gs>
              <a:gs pos="100000">
                <a:srgbClr val="FF3300">
                  <a:gamma/>
                  <a:shade val="46275"/>
                  <a:invGamma/>
                </a:srgbClr>
              </a:gs>
            </a:gsLst>
            <a:lin ang="5400000" scaled="1"/>
          </a:gradFill>
        </p:spPr>
        <p:txBody>
          <a:bodyPr/>
          <a:lstStyle/>
          <a:p>
            <a:r>
              <a:rPr lang="ar-EG" altLang="en-US">
                <a:solidFill>
                  <a:schemeClr val="hlink"/>
                </a:solidFill>
              </a:rPr>
              <a:t>العلاقة بين جغرافية السكان و الديموغرافيا</a:t>
            </a:r>
            <a:endParaRPr lang="en-US" altLang="en-US">
              <a:solidFill>
                <a:schemeClr val="hlink"/>
              </a:solidFill>
            </a:endParaRPr>
          </a:p>
        </p:txBody>
      </p:sp>
      <p:sp>
        <p:nvSpPr>
          <p:cNvPr id="32771" name="Rectangle 3"/>
          <p:cNvSpPr>
            <a:spLocks noGrp="1" noChangeArrowheads="1"/>
          </p:cNvSpPr>
          <p:nvPr>
            <p:ph type="body" idx="1"/>
          </p:nvPr>
        </p:nvSpPr>
        <p:spPr>
          <a:xfrm>
            <a:off x="1992313" y="1916113"/>
            <a:ext cx="8229600" cy="4525962"/>
          </a:xfrm>
        </p:spPr>
        <p:txBody>
          <a:bodyPr/>
          <a:lstStyle/>
          <a:p>
            <a:r>
              <a:rPr lang="ar-EG" altLang="en-US"/>
              <a:t>جغرافية السكـــان لا تستطيــع أن تتغافل دور الديموغرافيــة ؛ لأن العلاقة بينهم متبادلة ونافعة ، وتقوم الطرق الرياضــية والإحصائية بدور الوسيــط بينهما .ويدرك الجغرافيون  مدى الأهمية والعلاقة القائمة  بين البحث الديموغرافى والجـغرافى وقد ظــهر هذا الاتجاه جليا فى السنــــوات الأخيرة عندما بدأ الجغـــــرافى يوسع رؤيته للعلاقات المختلفة بحثا عن إجابات لحركة السكان داخل الإقليم وعوامل هذه الحركة معتمدا على التحليل الرقمى كأساس وقاعدة . </a:t>
            </a:r>
            <a:endParaRPr lang="en-US" altLang="en-US"/>
          </a:p>
        </p:txBody>
      </p:sp>
    </p:spTree>
    <p:extLst>
      <p:ext uri="{BB962C8B-B14F-4D97-AF65-F5344CB8AC3E}">
        <p14:creationId xmlns:p14="http://schemas.microsoft.com/office/powerpoint/2010/main" val="30212919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rrowheads="1"/>
          </p:cNvSpPr>
          <p:nvPr>
            <p:ph type="title"/>
          </p:nvPr>
        </p:nvSpPr>
        <p:spPr>
          <a:gradFill rotWithShape="1">
            <a:gsLst>
              <a:gs pos="0">
                <a:srgbClr val="FF3300"/>
              </a:gs>
              <a:gs pos="50000">
                <a:srgbClr val="FF3300">
                  <a:gamma/>
                  <a:shade val="46275"/>
                  <a:invGamma/>
                </a:srgbClr>
              </a:gs>
              <a:gs pos="100000">
                <a:srgbClr val="FF3300"/>
              </a:gs>
            </a:gsLst>
            <a:lin ang="5400000" scaled="1"/>
          </a:gradFill>
        </p:spPr>
        <p:txBody>
          <a:bodyPr/>
          <a:lstStyle/>
          <a:p>
            <a:r>
              <a:rPr lang="ar-EG" altLang="en-US">
                <a:solidFill>
                  <a:schemeClr val="hlink"/>
                </a:solidFill>
              </a:rPr>
              <a:t>العلاقة بين جغرافية السكان و الديموغرافيا</a:t>
            </a:r>
            <a:endParaRPr lang="en-US" altLang="en-US">
              <a:solidFill>
                <a:schemeClr val="hlink"/>
              </a:solidFill>
            </a:endParaRPr>
          </a:p>
        </p:txBody>
      </p:sp>
      <p:sp>
        <p:nvSpPr>
          <p:cNvPr id="33795" name="Rectangle 3"/>
          <p:cNvSpPr>
            <a:spLocks noGrp="1" noChangeArrowheads="1"/>
          </p:cNvSpPr>
          <p:nvPr>
            <p:ph type="body" idx="1"/>
          </p:nvPr>
        </p:nvSpPr>
        <p:spPr>
          <a:xfrm>
            <a:off x="1992313" y="2060576"/>
            <a:ext cx="8229600" cy="4525963"/>
          </a:xfrm>
        </p:spPr>
        <p:txBody>
          <a:bodyPr/>
          <a:lstStyle/>
          <a:p>
            <a:pPr>
              <a:lnSpc>
                <a:spcPct val="90000"/>
              </a:lnSpc>
            </a:pPr>
            <a:r>
              <a:rPr lang="ar-EG" altLang="en-US"/>
              <a:t>من ملامح الارتباط بينهما  </a:t>
            </a:r>
            <a:r>
              <a:rPr lang="ar-EG" altLang="en-US">
                <a:solidFill>
                  <a:schemeClr val="hlink"/>
                </a:solidFill>
              </a:rPr>
              <a:t>دراسة التطور السكانى</a:t>
            </a:r>
            <a:r>
              <a:rPr lang="ar-EG" altLang="en-US"/>
              <a:t> والعوامل الرئيســــــية التى أسهمت فيه ثم تحديد مراحــــل هذا النمو و ارتباطها بالظروف الجغــــرافية السائدة التى تؤثر فى توزيع السكان تركزا وتشتتا</a:t>
            </a:r>
          </a:p>
          <a:p>
            <a:pPr>
              <a:lnSpc>
                <a:spcPct val="90000"/>
              </a:lnSpc>
            </a:pPr>
            <a:r>
              <a:rPr lang="ar-EG" altLang="en-US">
                <a:solidFill>
                  <a:srgbClr val="FFFF00"/>
                </a:solidFill>
              </a:rPr>
              <a:t>تعد دراسة الهجرة السكانية</a:t>
            </a:r>
            <a:r>
              <a:rPr lang="ar-EG" altLang="en-US"/>
              <a:t> من أبــرز ملامـــح الارتباط بـين العلمـــين  ( الديموغرافيا  والجغـــرافيا ) ؛ ذلك لأن الهجـرة ظاهرة ديموغـــــرافية  تتحكم فيها مجموعة من العوامل التى تتطلب فى تحليلها أساسا إحصائيا وفى تعليلها أساسا جغـرافيا تفسر من خلاله أسباب الوفود ودوافع النزوح .</a:t>
            </a:r>
            <a:endParaRPr lang="en-US" altLang="en-US"/>
          </a:p>
        </p:txBody>
      </p:sp>
    </p:spTree>
    <p:extLst>
      <p:ext uri="{BB962C8B-B14F-4D97-AF65-F5344CB8AC3E}">
        <p14:creationId xmlns:p14="http://schemas.microsoft.com/office/powerpoint/2010/main" val="396494591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rrowheads="1"/>
          </p:cNvSpPr>
          <p:nvPr>
            <p:ph type="title"/>
          </p:nvPr>
        </p:nvSpPr>
        <p:spPr>
          <a:ln w="76200">
            <a:solidFill>
              <a:srgbClr val="FF9933"/>
            </a:solidFill>
            <a:miter lim="800000"/>
            <a:headEnd/>
            <a:tailEnd/>
          </a:ln>
          <a:scene3d>
            <a:camera prst="legacyObliqueTopRight"/>
            <a:lightRig rig="legacyFlat3" dir="b"/>
          </a:scene3d>
          <a:sp3d extrusionH="430200" prstMaterial="legacyMatte">
            <a:bevelT w="13500" h="13500" prst="angle"/>
            <a:bevelB w="13500" h="13500" prst="angle"/>
            <a:extrusionClr>
              <a:srgbClr val="FF9933"/>
            </a:extrusionClr>
            <a:contourClr>
              <a:srgbClr val="FF9933"/>
            </a:contourClr>
          </a:sp3d>
        </p:spPr>
        <p:txBody>
          <a:bodyPr>
            <a:flatTx/>
          </a:bodyPr>
          <a:lstStyle/>
          <a:p>
            <a:r>
              <a:rPr lang="ar-EG" altLang="en-US">
                <a:solidFill>
                  <a:srgbClr val="FFFF00"/>
                </a:solidFill>
              </a:rPr>
              <a:t>مصادر البيانات السكانية</a:t>
            </a:r>
            <a:r>
              <a:rPr lang="ar-EG" altLang="en-US"/>
              <a:t> </a:t>
            </a:r>
            <a:endParaRPr lang="en-US" altLang="en-US"/>
          </a:p>
        </p:txBody>
      </p:sp>
      <p:sp>
        <p:nvSpPr>
          <p:cNvPr id="35856" name="Rectangle 16"/>
          <p:cNvSpPr>
            <a:spLocks noGrp="1" noChangeArrowheads="1"/>
          </p:cNvSpPr>
          <p:nvPr>
            <p:ph type="body" sz="half" idx="1"/>
          </p:nvPr>
        </p:nvSpPr>
        <p:spPr>
          <a:xfrm>
            <a:off x="3575050" y="908050"/>
            <a:ext cx="5111750" cy="3168650"/>
          </a:xfrm>
        </p:spPr>
        <p:txBody>
          <a:bodyPr/>
          <a:lstStyle/>
          <a:p>
            <a:pPr algn="ctr">
              <a:buFont typeface="Wingdings" panose="05000000000000000000" pitchFamily="2" charset="2"/>
              <a:buNone/>
            </a:pPr>
            <a:endParaRPr lang="ar-EG" altLang="en-US" b="1"/>
          </a:p>
          <a:p>
            <a:pPr algn="ctr">
              <a:buFont typeface="Wingdings" panose="05000000000000000000" pitchFamily="2" charset="2"/>
              <a:buNone/>
            </a:pPr>
            <a:r>
              <a:rPr lang="ar-EG" altLang="en-US" b="1"/>
              <a:t>    تعتمد الدراسات السكانـــــــية على مجموعة من المصادر  الإحصـائية المختلفة ويمكن تقسيم مصــــــــادر دراســــــة السكان الى مجموعتين رئيسيتين </a:t>
            </a:r>
            <a:endParaRPr lang="en-US" altLang="en-US" b="1"/>
          </a:p>
        </p:txBody>
      </p:sp>
      <p:graphicFrame>
        <p:nvGraphicFramePr>
          <p:cNvPr id="2" name="Diagram 1"/>
          <p:cNvGraphicFramePr/>
          <p:nvPr/>
        </p:nvGraphicFramePr>
        <p:xfrm>
          <a:off x="2274888" y="4033838"/>
          <a:ext cx="7708900" cy="25638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5992" name="Line 152"/>
          <p:cNvSpPr>
            <a:spLocks noChangeShapeType="1"/>
          </p:cNvSpPr>
          <p:nvPr/>
        </p:nvSpPr>
        <p:spPr bwMode="auto">
          <a:xfrm>
            <a:off x="5951538" y="3933825"/>
            <a:ext cx="0" cy="503238"/>
          </a:xfrm>
          <a:prstGeom prst="line">
            <a:avLst/>
          </a:prstGeom>
          <a:noFill/>
          <a:ln w="5715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316129737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rrowheads="1"/>
          </p:cNvSpPr>
          <p:nvPr>
            <p:ph type="title"/>
          </p:nvPr>
        </p:nvSpPr>
        <p:spPr>
          <a:ln w="57150">
            <a:solidFill>
              <a:srgbClr val="FF3300"/>
            </a:solidFill>
            <a:miter lim="800000"/>
            <a:headEnd/>
            <a:tailEnd/>
          </a:ln>
          <a:scene3d>
            <a:camera prst="legacyObliqueTopRight"/>
            <a:lightRig rig="legacyFlat3" dir="b"/>
          </a:scene3d>
          <a:sp3d extrusionH="430200" prstMaterial="legacyMatte">
            <a:bevelT w="13500" h="13500" prst="angle"/>
            <a:bevelB w="13500" h="13500" prst="angle"/>
            <a:extrusionClr>
              <a:srgbClr val="FF3300"/>
            </a:extrusionClr>
            <a:contourClr>
              <a:srgbClr val="FF3300"/>
            </a:contourClr>
          </a:sp3d>
        </p:spPr>
        <p:txBody>
          <a:bodyPr>
            <a:flatTx/>
          </a:bodyPr>
          <a:lstStyle/>
          <a:p>
            <a:r>
              <a:rPr lang="ar-EG" altLang="en-US">
                <a:solidFill>
                  <a:srgbClr val="FFFF00"/>
                </a:solidFill>
              </a:rPr>
              <a:t>أولا : مصادر البيانات الثابتة</a:t>
            </a:r>
            <a:endParaRPr lang="en-US" altLang="en-US">
              <a:solidFill>
                <a:srgbClr val="FFFF00"/>
              </a:solidFill>
            </a:endParaRPr>
          </a:p>
        </p:txBody>
      </p:sp>
      <p:sp>
        <p:nvSpPr>
          <p:cNvPr id="40963" name="Rectangle 3"/>
          <p:cNvSpPr>
            <a:spLocks noGrp="1" noChangeArrowheads="1"/>
          </p:cNvSpPr>
          <p:nvPr>
            <p:ph type="body" sz="half" idx="1"/>
          </p:nvPr>
        </p:nvSpPr>
        <p:spPr>
          <a:xfrm>
            <a:off x="5664200" y="1484313"/>
            <a:ext cx="4686300" cy="4525962"/>
          </a:xfrm>
        </p:spPr>
        <p:txBody>
          <a:bodyPr/>
          <a:lstStyle/>
          <a:p>
            <a:pPr algn="ctr">
              <a:buFont typeface="Wingdings" panose="05000000000000000000" pitchFamily="2" charset="2"/>
              <a:buNone/>
            </a:pPr>
            <a:r>
              <a:rPr lang="ar-EG" altLang="en-US" sz="4000">
                <a:solidFill>
                  <a:schemeClr val="hlink"/>
                </a:solidFill>
              </a:rPr>
              <a:t>التعداد  </a:t>
            </a:r>
            <a:r>
              <a:rPr lang="en-US" altLang="en-US" sz="4000">
                <a:solidFill>
                  <a:schemeClr val="hlink"/>
                </a:solidFill>
              </a:rPr>
              <a:t>census</a:t>
            </a:r>
          </a:p>
          <a:p>
            <a:pPr>
              <a:buFont typeface="Wingdings" panose="05000000000000000000" pitchFamily="2" charset="2"/>
              <a:buNone/>
            </a:pPr>
            <a:endParaRPr lang="ar-EG" altLang="en-US">
              <a:solidFill>
                <a:srgbClr val="FF9900"/>
              </a:solidFill>
            </a:endParaRPr>
          </a:p>
          <a:p>
            <a:pPr>
              <a:buFont typeface="Wingdings" panose="05000000000000000000" pitchFamily="2" charset="2"/>
              <a:buNone/>
            </a:pPr>
            <a:r>
              <a:rPr lang="ar-EG" altLang="en-US" b="1">
                <a:solidFill>
                  <a:srgbClr val="FF9900"/>
                </a:solidFill>
              </a:rPr>
              <a:t>تعريـــــف التعــــداد</a:t>
            </a:r>
            <a:r>
              <a:rPr lang="ar-EG" altLang="en-US" b="1"/>
              <a:t> :</a:t>
            </a:r>
            <a:r>
              <a:rPr lang="ar-EG" altLang="en-US" b="1">
                <a:solidFill>
                  <a:srgbClr val="00FF00"/>
                </a:solidFill>
              </a:rPr>
              <a:t> ((</a:t>
            </a:r>
            <a:r>
              <a:rPr lang="ar-EG" altLang="en-US" b="1"/>
              <a:t> العمليــة الكلية لجمـــع وتجهيـــــز وتقويــــم وتحليل ونشر البــــــيانات الــــــــديموغرافية والاقتصــــــــادية و الاجتمــــــــــاعية المتعلقة بكل الأفراد فى قطر أو جزء محــدد المعـــــالم من قــــطر فى زمن معين </a:t>
            </a:r>
            <a:r>
              <a:rPr lang="ar-EG" altLang="en-US" b="1">
                <a:solidFill>
                  <a:srgbClr val="00FF00"/>
                </a:solidFill>
              </a:rPr>
              <a:t>))</a:t>
            </a:r>
            <a:endParaRPr lang="en-US" altLang="en-US" b="1">
              <a:solidFill>
                <a:srgbClr val="00FF00"/>
              </a:solidFill>
            </a:endParaRPr>
          </a:p>
        </p:txBody>
      </p:sp>
      <p:pic>
        <p:nvPicPr>
          <p:cNvPr id="40965" name="Picture 5" descr="21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1524000" y="2420938"/>
            <a:ext cx="4038600" cy="27495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92305741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rrowheads="1"/>
          </p:cNvSpPr>
          <p:nvPr>
            <p:ph type="title"/>
          </p:nvPr>
        </p:nvSpPr>
        <p:spPr>
          <a:ln w="57150">
            <a:solidFill>
              <a:srgbClr val="FF6699"/>
            </a:solidFill>
            <a:miter lim="800000"/>
            <a:headEnd/>
            <a:tailEnd/>
          </a:ln>
          <a:scene3d>
            <a:camera prst="legacyObliqueTopLeft"/>
            <a:lightRig rig="legacyFlat3" dir="t"/>
          </a:scene3d>
          <a:sp3d extrusionH="430200" prstMaterial="legacyMatte">
            <a:bevelT w="13500" h="13500" prst="angle"/>
            <a:bevelB w="13500" h="13500" prst="angle"/>
            <a:extrusionClr>
              <a:srgbClr val="FF6699"/>
            </a:extrusionClr>
            <a:contourClr>
              <a:srgbClr val="FF6699"/>
            </a:contourClr>
          </a:sp3d>
        </p:spPr>
        <p:txBody>
          <a:bodyPr>
            <a:flatTx/>
          </a:bodyPr>
          <a:lstStyle/>
          <a:p>
            <a:r>
              <a:rPr lang="ar-EG" altLang="en-US">
                <a:solidFill>
                  <a:srgbClr val="FF3300"/>
                </a:solidFill>
              </a:rPr>
              <a:t>مصادر البيانات الثابتة ( التعداد)</a:t>
            </a:r>
            <a:r>
              <a:rPr lang="ar-EG" altLang="en-US"/>
              <a:t> </a:t>
            </a:r>
            <a:endParaRPr lang="en-US" altLang="en-US"/>
          </a:p>
        </p:txBody>
      </p:sp>
      <p:sp>
        <p:nvSpPr>
          <p:cNvPr id="41987" name="Rectangle 3"/>
          <p:cNvSpPr>
            <a:spLocks noGrp="1" noChangeArrowheads="1"/>
          </p:cNvSpPr>
          <p:nvPr>
            <p:ph type="body" idx="1"/>
          </p:nvPr>
        </p:nvSpPr>
        <p:spPr>
          <a:xfrm>
            <a:off x="1992313" y="1989138"/>
            <a:ext cx="8229600" cy="4525962"/>
          </a:xfrm>
        </p:spPr>
        <p:txBody>
          <a:bodyPr/>
          <a:lstStyle/>
          <a:p>
            <a:r>
              <a:rPr lang="ar-EG" altLang="en-US" sz="4000" b="1">
                <a:solidFill>
                  <a:srgbClr val="FFFF00"/>
                </a:solidFill>
                <a:cs typeface="Andalus" panose="02020603050405020304" pitchFamily="18" charset="-78"/>
              </a:rPr>
              <a:t>أهمية التعداد</a:t>
            </a:r>
            <a:r>
              <a:rPr lang="ar-EG" altLang="en-US"/>
              <a:t> :</a:t>
            </a:r>
          </a:p>
          <a:p>
            <a:pPr>
              <a:buFont typeface="Wingdings" panose="05000000000000000000" pitchFamily="2" charset="2"/>
              <a:buNone/>
            </a:pPr>
            <a:r>
              <a:rPr lang="ar-EG" altLang="en-US"/>
              <a:t>        تعد التعدادات السكانية من أهم مصادر جمع المعلومــات حول السكان فى قطر معين وفى تاريخ محدد  حيث يتم جمـع معلومات عن عدد السكان وتوزيعهم وتركيبهم .</a:t>
            </a:r>
          </a:p>
          <a:p>
            <a:pPr>
              <a:buFont typeface="Wingdings" panose="05000000000000000000" pitchFamily="2" charset="2"/>
              <a:buNone/>
            </a:pPr>
            <a:r>
              <a:rPr lang="ar-EG" altLang="en-US"/>
              <a:t>            </a:t>
            </a:r>
            <a:r>
              <a:rPr lang="ar-EG" altLang="en-US" b="1">
                <a:solidFill>
                  <a:srgbClr val="FFFF00"/>
                </a:solidFill>
                <a:cs typeface="Andalus" panose="02020603050405020304" pitchFamily="18" charset="-78"/>
              </a:rPr>
              <a:t>وتتعدد أوجة استخدام التعدادات السكانية</a:t>
            </a:r>
            <a:r>
              <a:rPr lang="ar-EG" altLang="en-US"/>
              <a:t>     </a:t>
            </a:r>
          </a:p>
          <a:p>
            <a:pPr>
              <a:buFont typeface="Wingdings" panose="05000000000000000000" pitchFamily="2" charset="2"/>
              <a:buNone/>
            </a:pPr>
            <a:r>
              <a:rPr lang="ar-EG" altLang="en-US"/>
              <a:t>    فهـو المصدر الأساسى والأول للبيانات السكانية اللازمة عن  السكــــان للأغــــراض الإدارية ولكثــير من نواحى البحـــث والتخطيط الاقتصادى و الاجتماعى .</a:t>
            </a:r>
            <a:endParaRPr lang="en-US" altLang="en-US"/>
          </a:p>
        </p:txBody>
      </p:sp>
    </p:spTree>
    <p:extLst>
      <p:ext uri="{BB962C8B-B14F-4D97-AF65-F5344CB8AC3E}">
        <p14:creationId xmlns:p14="http://schemas.microsoft.com/office/powerpoint/2010/main" val="171144219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rrowheads="1"/>
          </p:cNvSpPr>
          <p:nvPr>
            <p:ph type="title"/>
          </p:nvPr>
        </p:nvSpPr>
        <p:spPr>
          <a:ln w="57150">
            <a:solidFill>
              <a:srgbClr val="CCFF66"/>
            </a:solidFill>
            <a:miter lim="800000"/>
            <a:headEnd/>
            <a:tailEnd/>
          </a:ln>
          <a:scene3d>
            <a:camera prst="legacyObliqueTopRight"/>
            <a:lightRig rig="legacyFlat3" dir="b"/>
          </a:scene3d>
          <a:sp3d extrusionH="430200" prstMaterial="legacyMatte">
            <a:bevelT w="13500" h="13500" prst="angle"/>
            <a:bevelB w="13500" h="13500" prst="angle"/>
            <a:extrusionClr>
              <a:srgbClr val="CCFF66"/>
            </a:extrusionClr>
            <a:contourClr>
              <a:srgbClr val="CCFF66"/>
            </a:contourClr>
          </a:sp3d>
          <a:extLst>
            <a:ext uri="{AF507438-7753-43E0-B8FC-AC1667EBCBE1}">
              <a14:hiddenEffects xmlns:a14="http://schemas.microsoft.com/office/drawing/2010/main">
                <a:effectLst>
                  <a:outerShdw dist="107763" dir="18900000" algn="ctr" rotWithShape="0">
                    <a:schemeClr val="bg2">
                      <a:alpha val="50000"/>
                    </a:schemeClr>
                  </a:outerShdw>
                </a:effectLst>
              </a14:hiddenEffects>
            </a:ext>
          </a:extLst>
        </p:spPr>
        <p:txBody>
          <a:bodyPr>
            <a:flatTx/>
          </a:bodyPr>
          <a:lstStyle/>
          <a:p>
            <a:r>
              <a:rPr lang="ar-EG" altLang="en-US">
                <a:solidFill>
                  <a:srgbClr val="FFFF00"/>
                </a:solidFill>
              </a:rPr>
              <a:t>أوجه استخدام التعداد وأهميتة</a:t>
            </a:r>
            <a:endParaRPr lang="en-US" altLang="en-US">
              <a:solidFill>
                <a:srgbClr val="FFFF00"/>
              </a:solidFill>
            </a:endParaRPr>
          </a:p>
        </p:txBody>
      </p:sp>
      <p:sp>
        <p:nvSpPr>
          <p:cNvPr id="46083" name="Rectangle 3"/>
          <p:cNvSpPr>
            <a:spLocks noGrp="1" noChangeArrowheads="1"/>
          </p:cNvSpPr>
          <p:nvPr>
            <p:ph type="body" idx="1"/>
          </p:nvPr>
        </p:nvSpPr>
        <p:spPr/>
        <p:txBody>
          <a:bodyPr/>
          <a:lstStyle/>
          <a:p>
            <a:pPr>
              <a:lnSpc>
                <a:spcPct val="80000"/>
              </a:lnSpc>
            </a:pPr>
            <a:endParaRPr lang="ar-EG" altLang="en-US" sz="2000"/>
          </a:p>
          <a:p>
            <a:pPr>
              <a:lnSpc>
                <a:spcPct val="80000"/>
              </a:lnSpc>
            </a:pPr>
            <a:r>
              <a:rPr lang="ar-EG" altLang="en-US" b="1"/>
              <a:t>يوفر التعداد الحقائق الاساسية بالنسبة للإدارة والســـــياسة الحكـــــــومية لتنظــــــــيم خططــــها المستقبلية على أساس المعلــــومات والبيانات  التى يوفرها التعداد .</a:t>
            </a:r>
          </a:p>
          <a:p>
            <a:pPr>
              <a:lnSpc>
                <a:spcPct val="80000"/>
              </a:lnSpc>
            </a:pPr>
            <a:endParaRPr lang="ar-EG" altLang="en-US" b="1"/>
          </a:p>
          <a:p>
            <a:r>
              <a:rPr lang="ar-EG" altLang="en-US" b="1"/>
              <a:t>تعد معرفة التوزيع السكانى على رقعة الدولة ووحداتها الجغــــرافية ضرورة من ضروريات التخـــــــطيط الاقتصـادى والاجتماعى بغرض تنمية المجتمع ، مثل التخطيط للقوى العاملة والهـــــــجرة والإسكان والتعليم والصحة والخدمات الاجـتماعية الأخرى فى حياة أى مجتمع بشرى .</a:t>
            </a:r>
            <a:endParaRPr lang="en-US" altLang="en-US" b="1"/>
          </a:p>
        </p:txBody>
      </p:sp>
    </p:spTree>
    <p:extLst>
      <p:ext uri="{BB962C8B-B14F-4D97-AF65-F5344CB8AC3E}">
        <p14:creationId xmlns:p14="http://schemas.microsoft.com/office/powerpoint/2010/main" val="395818918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rrowheads="1"/>
          </p:cNvSpPr>
          <p:nvPr>
            <p:ph type="title"/>
          </p:nvPr>
        </p:nvSpPr>
        <p:spPr>
          <a:ln w="57150">
            <a:solidFill>
              <a:srgbClr val="CCFF66"/>
            </a:solidFill>
            <a:miter lim="800000"/>
            <a:headEnd/>
            <a:tailEnd/>
          </a:ln>
          <a:scene3d>
            <a:camera prst="legacyObliqueTopRight"/>
            <a:lightRig rig="legacyFlat3" dir="b"/>
          </a:scene3d>
          <a:sp3d extrusionH="430200" prstMaterial="legacyMatte">
            <a:bevelT w="13500" h="13500" prst="angle"/>
            <a:bevelB w="13500" h="13500" prst="angle"/>
            <a:extrusionClr>
              <a:srgbClr val="CCFF66"/>
            </a:extrusionClr>
            <a:contourClr>
              <a:srgbClr val="CCFF66"/>
            </a:contourClr>
          </a:sp3d>
        </p:spPr>
        <p:txBody>
          <a:bodyPr>
            <a:flatTx/>
          </a:bodyPr>
          <a:lstStyle/>
          <a:p>
            <a:r>
              <a:rPr lang="ar-EG" altLang="en-US">
                <a:solidFill>
                  <a:srgbClr val="FFFF00"/>
                </a:solidFill>
              </a:rPr>
              <a:t>أوجه استخدام التعداد وأهميتة</a:t>
            </a:r>
            <a:endParaRPr lang="en-US" altLang="en-US">
              <a:solidFill>
                <a:srgbClr val="FFFF00"/>
              </a:solidFill>
            </a:endParaRPr>
          </a:p>
        </p:txBody>
      </p:sp>
      <p:sp>
        <p:nvSpPr>
          <p:cNvPr id="47107" name="Rectangle 3"/>
          <p:cNvSpPr>
            <a:spLocks noGrp="1" noChangeArrowheads="1"/>
          </p:cNvSpPr>
          <p:nvPr>
            <p:ph type="body" idx="1"/>
          </p:nvPr>
        </p:nvSpPr>
        <p:spPr>
          <a:xfrm>
            <a:off x="1847851" y="1341438"/>
            <a:ext cx="8569325" cy="5040312"/>
          </a:xfrm>
        </p:spPr>
        <p:txBody>
          <a:bodyPr>
            <a:normAutofit lnSpcReduction="10000"/>
          </a:bodyPr>
          <a:lstStyle/>
          <a:p>
            <a:pPr>
              <a:lnSpc>
                <a:spcPct val="90000"/>
              </a:lnSpc>
            </a:pPr>
            <a:endParaRPr lang="ar-EG" altLang="en-US"/>
          </a:p>
          <a:p>
            <a:pPr>
              <a:lnSpc>
                <a:spcPct val="90000"/>
              </a:lnSpc>
            </a:pPr>
            <a:r>
              <a:rPr lang="ar-EG" altLang="en-US" b="1"/>
              <a:t>يعتبر التــــــعداد من أهم أدوات الجــغرافى مستعينا به فى اعداد بحوثه المختلفة حول السكـــــــان فمن خلاله يدرس التركيب العمرى والنوعى للسكان ويعرف اتجـاه نموهم ونشاطاتهم المختلفة  ويستطيع من خلاله أن يتـعرف على توزيع السكان على الأرض ومدى كثافتهم و ازدحامهم وضغطهم على موارد الدولـــة ومن خلال التعداد يتعرف الجغرافى على معدلات الخصوبة وتحديد المــــــرحلة التى يمر بها المجتمع فى تطوره الديموغرافى .</a:t>
            </a:r>
          </a:p>
          <a:p>
            <a:pPr>
              <a:lnSpc>
                <a:spcPct val="90000"/>
              </a:lnSpc>
            </a:pPr>
            <a:endParaRPr lang="ar-EG" altLang="en-US" b="1"/>
          </a:p>
          <a:p>
            <a:pPr>
              <a:lnSpc>
                <a:spcPct val="90000"/>
              </a:lnSpc>
            </a:pPr>
            <a:r>
              <a:rPr lang="ar-EG" altLang="en-US" b="1"/>
              <a:t>كما أن التعداد مفيد فى التجارة والصناعة حيث تتوقف التقديرات التـى يمكن الثقة بها عند طلب المستهلكين على السلع والخدمات التى تتزايد باستمرار .</a:t>
            </a:r>
            <a:endParaRPr lang="en-US" altLang="en-US" b="1"/>
          </a:p>
        </p:txBody>
      </p:sp>
    </p:spTree>
    <p:extLst>
      <p:ext uri="{BB962C8B-B14F-4D97-AF65-F5344CB8AC3E}">
        <p14:creationId xmlns:p14="http://schemas.microsoft.com/office/powerpoint/2010/main" val="125779462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Rectangle 4"/>
          <p:cNvSpPr>
            <a:spLocks noGrp="1" noRot="1" noChangeArrowheads="1"/>
          </p:cNvSpPr>
          <p:nvPr>
            <p:ph type="title"/>
          </p:nvPr>
        </p:nvSpPr>
        <p:spPr/>
        <p:txBody>
          <a:bodyPr/>
          <a:lstStyle/>
          <a:p>
            <a:r>
              <a:rPr lang="ar-EG" altLang="en-US" sz="4000">
                <a:solidFill>
                  <a:srgbClr val="FF66CC"/>
                </a:solidFill>
              </a:rPr>
              <a:t>أهم موضوعات الدراسة التحليلية التى يشملها التعداد</a:t>
            </a:r>
            <a:endParaRPr lang="en-US" altLang="en-US" sz="4000">
              <a:solidFill>
                <a:srgbClr val="FF66CC"/>
              </a:solidFill>
            </a:endParaRPr>
          </a:p>
        </p:txBody>
      </p:sp>
      <p:sp>
        <p:nvSpPr>
          <p:cNvPr id="43013" name="Rectangle 5"/>
          <p:cNvSpPr>
            <a:spLocks noGrp="1" noChangeArrowheads="1"/>
          </p:cNvSpPr>
          <p:nvPr>
            <p:ph type="body" sz="half" idx="1"/>
          </p:nvPr>
        </p:nvSpPr>
        <p:spPr>
          <a:xfrm>
            <a:off x="5375276" y="1773238"/>
            <a:ext cx="4830763" cy="4525962"/>
          </a:xfrm>
        </p:spPr>
        <p:txBody>
          <a:bodyPr/>
          <a:lstStyle/>
          <a:p>
            <a:r>
              <a:rPr lang="ar-EG" altLang="en-US"/>
              <a:t>نمــــــو وتـــــــركيب الســـــــــــكان</a:t>
            </a:r>
          </a:p>
          <a:p>
            <a:r>
              <a:rPr lang="ar-EG" altLang="en-US"/>
              <a:t>توزيع الســـــــكان والهجرة الداخلية</a:t>
            </a:r>
          </a:p>
          <a:p>
            <a:r>
              <a:rPr lang="ar-EG" altLang="en-US"/>
              <a:t>دراســـــــــــة القــــــــــوة البشـــرية</a:t>
            </a:r>
          </a:p>
          <a:p>
            <a:r>
              <a:rPr lang="ar-EG" altLang="en-US"/>
              <a:t>دراســــــــة أحوال التعليم ومشكلاته</a:t>
            </a:r>
          </a:p>
          <a:p>
            <a:r>
              <a:rPr lang="ar-EG" altLang="en-US"/>
              <a:t>دراســة الخدمات الصحية ومرفقاتها</a:t>
            </a:r>
          </a:p>
          <a:p>
            <a:r>
              <a:rPr lang="ar-EG" altLang="en-US"/>
              <a:t>دراســـــــــــــــــة احتياجات السكان</a:t>
            </a:r>
          </a:p>
          <a:p>
            <a:r>
              <a:rPr lang="ar-EG" altLang="en-US"/>
              <a:t>دراســـــة مشكلات الغذاء والزراعة</a:t>
            </a:r>
          </a:p>
          <a:p>
            <a:r>
              <a:rPr lang="ar-EG" altLang="en-US"/>
              <a:t>دراســــــــــــــــــــة مستوى المعيشة</a:t>
            </a:r>
            <a:endParaRPr lang="en-US" altLang="en-US"/>
          </a:p>
        </p:txBody>
      </p:sp>
      <p:pic>
        <p:nvPicPr>
          <p:cNvPr id="43020" name="Picture 12" descr="LogoFIG"/>
          <p:cNvPicPr>
            <a:picLocks noGrp="1" noChangeAspect="1" noChangeArrowheads="1"/>
          </p:cNvPicPr>
          <p:nvPr>
            <p:ph sz="quarter" idx="3"/>
          </p:nvPr>
        </p:nvPicPr>
        <p:blipFill>
          <a:blip r:embed="rId2">
            <a:extLst>
              <a:ext uri="{28A0092B-C50C-407E-A947-70E740481C1C}">
                <a14:useLocalDpi xmlns:a14="http://schemas.microsoft.com/office/drawing/2010/main" val="0"/>
              </a:ext>
            </a:extLst>
          </a:blip>
          <a:srcRect/>
          <a:stretch>
            <a:fillRect/>
          </a:stretch>
        </p:blipFill>
        <p:spPr>
          <a:xfrm>
            <a:off x="2063751" y="2133601"/>
            <a:ext cx="2835275" cy="28797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3022" name="Rectangle 14"/>
          <p:cNvSpPr>
            <a:spLocks noGrp="1" noChangeArrowheads="1"/>
          </p:cNvSpPr>
          <p:nvPr>
            <p:ph sz="quarter" idx="2"/>
          </p:nvPr>
        </p:nvSpPr>
        <p:spPr/>
        <p:txBody>
          <a:bodyPr/>
          <a:lstStyle/>
          <a:p>
            <a:endParaRPr lang="en-US" altLang="en-US" sz="2400"/>
          </a:p>
        </p:txBody>
      </p:sp>
    </p:spTree>
    <p:extLst>
      <p:ext uri="{BB962C8B-B14F-4D97-AF65-F5344CB8AC3E}">
        <p14:creationId xmlns:p14="http://schemas.microsoft.com/office/powerpoint/2010/main" val="127358188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rrowheads="1"/>
          </p:cNvSpPr>
          <p:nvPr>
            <p:ph type="title"/>
          </p:nvPr>
        </p:nvSpPr>
        <p:spPr>
          <a:ln>
            <a:solidFill>
              <a:schemeClr val="tx1"/>
            </a:solidFill>
            <a:miter lim="800000"/>
            <a:headEnd/>
            <a:tailEnd/>
          </a:ln>
          <a:scene3d>
            <a:camera prst="legacyObliqueTopRight"/>
            <a:lightRig rig="legacyFlat3" dir="b"/>
          </a:scene3d>
          <a:sp3d extrusionH="430200" prstMaterial="legacyMatte">
            <a:bevelT w="13500" h="13500" prst="angle"/>
            <a:bevelB w="13500" h="13500" prst="angle"/>
            <a:extrusionClr>
              <a:schemeClr val="tx1"/>
            </a:extrusionClr>
            <a:contourClr>
              <a:schemeClr val="tx1"/>
            </a:contourClr>
          </a:sp3d>
        </p:spPr>
        <p:txBody>
          <a:bodyPr>
            <a:flatTx/>
          </a:bodyPr>
          <a:lstStyle/>
          <a:p>
            <a:r>
              <a:rPr lang="ar-EG" altLang="en-US">
                <a:solidFill>
                  <a:srgbClr val="FFFF00"/>
                </a:solidFill>
              </a:rPr>
              <a:t>الخصائص التى ينبغى أن يشملها التعداد</a:t>
            </a:r>
            <a:endParaRPr lang="en-US" altLang="en-US">
              <a:solidFill>
                <a:srgbClr val="FFFF00"/>
              </a:solidFill>
            </a:endParaRPr>
          </a:p>
        </p:txBody>
      </p:sp>
      <p:sp>
        <p:nvSpPr>
          <p:cNvPr id="45059" name="Rectangle 3"/>
          <p:cNvSpPr>
            <a:spLocks noGrp="1" noChangeArrowheads="1"/>
          </p:cNvSpPr>
          <p:nvPr>
            <p:ph type="body" sz="half" idx="1"/>
          </p:nvPr>
        </p:nvSpPr>
        <p:spPr>
          <a:xfrm>
            <a:off x="7032625" y="1700213"/>
            <a:ext cx="3276600" cy="4525962"/>
          </a:xfrm>
        </p:spPr>
        <p:txBody>
          <a:bodyPr/>
          <a:lstStyle/>
          <a:p>
            <a:r>
              <a:rPr lang="ar-EG" altLang="en-US"/>
              <a:t>الـــعد الفـــــــــــــردى</a:t>
            </a:r>
          </a:p>
          <a:p>
            <a:endParaRPr lang="ar-EG" altLang="en-US"/>
          </a:p>
          <a:p>
            <a:r>
              <a:rPr lang="ar-EG" altLang="en-US"/>
              <a:t>الشمــــــــــــــــــــــول</a:t>
            </a:r>
          </a:p>
          <a:p>
            <a:endParaRPr lang="ar-EG" altLang="en-US"/>
          </a:p>
          <a:p>
            <a:r>
              <a:rPr lang="ar-EG" altLang="en-US"/>
              <a:t>تحديد الزمان والمكان</a:t>
            </a:r>
          </a:p>
          <a:p>
            <a:endParaRPr lang="ar-EG" altLang="en-US"/>
          </a:p>
          <a:p>
            <a:r>
              <a:rPr lang="ar-EG" altLang="en-US"/>
              <a:t>الــــــــــدوريــــــــــــة </a:t>
            </a:r>
            <a:endParaRPr lang="en-US" altLang="en-US"/>
          </a:p>
        </p:txBody>
      </p:sp>
      <p:pic>
        <p:nvPicPr>
          <p:cNvPr id="45060" name="Picture 4" descr="global_pop_intro_small"/>
          <p:cNvPicPr>
            <a:picLocks noGrp="1" noChangeAspect="1" noChangeArrowheads="1" noCrop="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2135189" y="2492376"/>
            <a:ext cx="4010025" cy="25431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7490536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1220" name="Picture 4" descr="OCN0030D_800x600ببب"/>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44390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9378" name="Group 2"/>
          <p:cNvGraphicFramePr>
            <a:graphicFrameLocks noGrp="1"/>
          </p:cNvGraphicFramePr>
          <p:nvPr>
            <p:ph type="tbl" idx="1"/>
          </p:nvPr>
        </p:nvGraphicFramePr>
        <p:xfrm>
          <a:off x="1992313" y="1052513"/>
          <a:ext cx="8229600" cy="5181600"/>
        </p:xfrm>
        <a:graphic>
          <a:graphicData uri="http://schemas.openxmlformats.org/drawingml/2006/table">
            <a:tbl>
              <a:tblPr rtl="1"/>
              <a:tblGrid>
                <a:gridCol w="2057400"/>
                <a:gridCol w="2057400"/>
                <a:gridCol w="2057400"/>
                <a:gridCol w="2057400"/>
              </a:tblGrid>
              <a:tr h="452438">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الدولة </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السنة</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الدولة </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السنة</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r>
              <a:tr h="452438">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مصر</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1897</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فلسطين</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1922</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r>
              <a:tr h="452438">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المغرب</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1921</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الصومال</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Arial" panose="020B0604020202020204" pitchFamily="34" charset="0"/>
                          <a:cs typeface="Arial" panose="020B0604020202020204" pitchFamily="34" charset="0"/>
                        </a:rPr>
                        <a:t>1975</a:t>
                      </a:r>
                      <a:r>
                        <a:rPr kumimoji="0" lang="en-US" altLang="en-US" sz="2800" b="0" i="0" u="none" strike="noStrike" cap="none" normalizeH="0" baseline="0" smtClean="0">
                          <a:ln>
                            <a:noFill/>
                          </a:ln>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r>
              <a:tr h="452438">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الجزائر</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1966</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لبنان</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1932</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r>
              <a:tr h="454025">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السودان</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1956</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ليبيا </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1954</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r>
              <a:tr h="452438">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العراق</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1947</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الأردن</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1952</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r>
              <a:tr h="452438">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سوريا</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1947</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الكويت</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1957</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r>
              <a:tr h="452438">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السعودية</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1962</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البحرين</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1941</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r>
              <a:tr h="452438">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تونس</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1921</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الامارات</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1968</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r>
              <a:tr h="452438">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اليمن</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1973</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r>
                        <a:rPr kumimoji="0" lang="ar-EG"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rPr>
                        <a:t>عمان</a:t>
                      </a: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defRPr sz="28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1pPr>
                      <a:lvl2pPr>
                        <a:buClr>
                          <a:schemeClr val="accent2"/>
                        </a:buClr>
                        <a:defRPr sz="24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2pPr>
                      <a:lvl3pPr>
                        <a:buClr>
                          <a:schemeClr val="tx2"/>
                        </a:buClr>
                        <a:defRPr sz="2000">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3pPr>
                      <a:lvl4pPr>
                        <a:buClr>
                          <a:schemeClr val="accent2"/>
                        </a:buCl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4pPr>
                      <a:lvl5pPr>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5pPr>
                      <a:lvl6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6pPr>
                      <a:lvl7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7pPr>
                      <a:lvl8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8pPr>
                      <a:lvl9pPr algn="r" rtl="1" fontAlgn="base">
                        <a:spcBef>
                          <a:spcPct val="20000"/>
                        </a:spcBef>
                        <a:spcAft>
                          <a:spcPct val="0"/>
                        </a:spcAft>
                        <a:buClr>
                          <a:schemeClr val="hlink"/>
                        </a:buClr>
                        <a:buSzPct val="70000"/>
                        <a:buFont typeface="Wingdings" panose="05000000000000000000" pitchFamily="2" charset="2"/>
                        <a:defRPr>
                          <a:solidFill>
                            <a:schemeClr val="tx1"/>
                          </a:solidFill>
                          <a:effectLst>
                            <a:outerShdw blurRad="38100" dist="38100" dir="2700000" algn="tl">
                              <a:srgbClr val="000000"/>
                            </a:outerShdw>
                          </a:effectLst>
                          <a:latin typeface="Garamond" panose="02020404030301010803" pitchFamily="18" charset="0"/>
                          <a:cs typeface="Arial" panose="020B0604020202020204" pitchFamily="34" charset="0"/>
                        </a:defRPr>
                      </a:lvl9pPr>
                    </a:lstStyle>
                    <a:p>
                      <a:pPr marL="0" marR="0" lvl="0" indent="0" algn="r" defTabSz="914400" rtl="1" eaLnBrk="1" fontAlgn="base" latinLnBrk="0" hangingPunct="1">
                        <a:lnSpc>
                          <a:spcPct val="100000"/>
                        </a:lnSpc>
                        <a:spcBef>
                          <a:spcPct val="20000"/>
                        </a:spcBef>
                        <a:spcAft>
                          <a:spcPct val="0"/>
                        </a:spcAft>
                        <a:buClr>
                          <a:schemeClr val="hlink"/>
                        </a:buClr>
                        <a:buSzPct val="70000"/>
                        <a:buFont typeface="Wingdings" panose="05000000000000000000" pitchFamily="2" charset="2"/>
                        <a:buNone/>
                        <a:tabLst/>
                      </a:pPr>
                      <a:endParaRPr kumimoji="0" lang="en-US" altLang="en-US" sz="2800" b="0" i="0" u="none" strike="noStrike" cap="none" normalizeH="0" baseline="0" smtClean="0">
                        <a:ln>
                          <a:noFill/>
                        </a:ln>
                        <a:solidFill>
                          <a:srgbClr val="FF3300"/>
                        </a:solidFill>
                        <a:effectLst>
                          <a:outerShdw blurRad="38100" dist="38100" dir="2700000" algn="tl">
                            <a:srgbClr val="000000"/>
                          </a:outerShdw>
                        </a:effectLst>
                        <a:latin typeface="Garamond" panose="02020404030301010803" pitchFamily="18"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hlink"/>
                    </a:solidFill>
                  </a:tcPr>
                </a:tc>
              </a:tr>
            </a:tbl>
          </a:graphicData>
        </a:graphic>
      </p:graphicFrame>
      <p:sp>
        <p:nvSpPr>
          <p:cNvPr id="229435" name="Text Box 59"/>
          <p:cNvSpPr txBox="1">
            <a:spLocks noChangeArrowheads="1"/>
          </p:cNvSpPr>
          <p:nvPr/>
        </p:nvSpPr>
        <p:spPr bwMode="auto">
          <a:xfrm>
            <a:off x="2782888" y="260350"/>
            <a:ext cx="654685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00000"/>
              </a:lnSpc>
              <a:spcBef>
                <a:spcPct val="0"/>
              </a:spcBef>
              <a:buClrTx/>
              <a:buSzTx/>
              <a:buFontTx/>
              <a:buNone/>
            </a:pPr>
            <a:r>
              <a:rPr lang="ar-EG" altLang="en-US" sz="3200"/>
              <a:t>جدول يبين سنوات التعداد الأول فى الدول العربية</a:t>
            </a:r>
            <a:endParaRPr lang="en-US" altLang="en-US" sz="3200"/>
          </a:p>
        </p:txBody>
      </p:sp>
    </p:spTree>
    <p:extLst>
      <p:ext uri="{BB962C8B-B14F-4D97-AF65-F5344CB8AC3E}">
        <p14:creationId xmlns:p14="http://schemas.microsoft.com/office/powerpoint/2010/main" val="189657413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rrowheads="1"/>
          </p:cNvSpPr>
          <p:nvPr>
            <p:ph type="title"/>
          </p:nvPr>
        </p:nvSpPr>
        <p:spPr>
          <a:ln>
            <a:solidFill>
              <a:srgbClr val="FF3300"/>
            </a:solidFill>
            <a:miter lim="800000"/>
            <a:headEnd/>
            <a:tailEnd/>
          </a:ln>
          <a:scene3d>
            <a:camera prst="legacyObliqueBottomLeft"/>
            <a:lightRig rig="legacyFlat3" dir="t"/>
          </a:scene3d>
          <a:sp3d extrusionH="430200" prstMaterial="legacyMatte">
            <a:bevelT w="13500" h="13500" prst="angle"/>
            <a:bevelB w="13500" h="13500" prst="angle"/>
            <a:extrusionClr>
              <a:srgbClr val="FF3300"/>
            </a:extrusionClr>
            <a:contourClr>
              <a:srgbClr val="FF3300"/>
            </a:contourClr>
          </a:sp3d>
        </p:spPr>
        <p:txBody>
          <a:bodyPr>
            <a:flatTx/>
          </a:bodyPr>
          <a:lstStyle/>
          <a:p>
            <a:r>
              <a:rPr lang="ar-EG" altLang="en-US">
                <a:solidFill>
                  <a:srgbClr val="FFFF00"/>
                </a:solidFill>
              </a:rPr>
              <a:t>مصادر البيانات الثابتة</a:t>
            </a:r>
            <a:r>
              <a:rPr lang="ar-EG" altLang="en-US"/>
              <a:t> </a:t>
            </a:r>
            <a:r>
              <a:rPr lang="ar-EG" altLang="en-US">
                <a:solidFill>
                  <a:srgbClr val="00FF00"/>
                </a:solidFill>
              </a:rPr>
              <a:t>( المسح بالعينة )</a:t>
            </a:r>
            <a:endParaRPr lang="en-US" altLang="en-US">
              <a:solidFill>
                <a:srgbClr val="00FF00"/>
              </a:solidFill>
            </a:endParaRPr>
          </a:p>
        </p:txBody>
      </p:sp>
      <p:sp>
        <p:nvSpPr>
          <p:cNvPr id="48131" name="Rectangle 3"/>
          <p:cNvSpPr>
            <a:spLocks noGrp="1" noChangeArrowheads="1"/>
          </p:cNvSpPr>
          <p:nvPr>
            <p:ph type="body" idx="1"/>
          </p:nvPr>
        </p:nvSpPr>
        <p:spPr>
          <a:xfrm>
            <a:off x="1992313" y="1341439"/>
            <a:ext cx="8229600" cy="4924425"/>
          </a:xfrm>
        </p:spPr>
        <p:txBody>
          <a:bodyPr>
            <a:normAutofit lnSpcReduction="10000"/>
          </a:bodyPr>
          <a:lstStyle/>
          <a:p>
            <a:pPr>
              <a:lnSpc>
                <a:spcPct val="80000"/>
              </a:lnSpc>
            </a:pPr>
            <a:endParaRPr lang="ar-EG" altLang="en-US" sz="1800">
              <a:solidFill>
                <a:srgbClr val="FF9900"/>
              </a:solidFill>
            </a:endParaRPr>
          </a:p>
          <a:p>
            <a:r>
              <a:rPr lang="ar-EG" altLang="en-US" sz="2000" b="1">
                <a:solidFill>
                  <a:srgbClr val="FF9900"/>
                </a:solidFill>
              </a:rPr>
              <a:t>المسح بالعينة </a:t>
            </a:r>
            <a:r>
              <a:rPr lang="en-US" altLang="en-US" sz="2000" b="1">
                <a:solidFill>
                  <a:srgbClr val="FF9900"/>
                </a:solidFill>
              </a:rPr>
              <a:t>sample survey</a:t>
            </a:r>
            <a:r>
              <a:rPr lang="ar-EG" altLang="en-US" sz="2000" b="1">
                <a:solidFill>
                  <a:srgbClr val="FF9900"/>
                </a:solidFill>
              </a:rPr>
              <a:t> :</a:t>
            </a:r>
            <a:r>
              <a:rPr lang="ar-EG" altLang="en-US" sz="2000" b="1"/>
              <a:t>  يعتبر المســــــــح بالعينــــة من العوامل المكملة للتعدادات للحصول على بيانات توضح كل أو بعض خصائص السكان .</a:t>
            </a:r>
          </a:p>
          <a:p>
            <a:endParaRPr lang="ar-EG" altLang="en-US" sz="2000" b="1"/>
          </a:p>
          <a:p>
            <a:r>
              <a:rPr lang="ar-EG" altLang="en-US" sz="2000" b="1"/>
              <a:t>والعينــــــة جزء من المجتمــع تختلف عما يسمى بالحصر الشامل الذى يشمل كل أفراد المجتمع والمتمثل فى التعداد القومى </a:t>
            </a:r>
          </a:p>
          <a:p>
            <a:endParaRPr lang="ar-EG" altLang="en-US" sz="2000" b="1"/>
          </a:p>
          <a:p>
            <a:r>
              <a:rPr lang="ar-EG" altLang="en-US" sz="2000" b="1"/>
              <a:t>من فـــــــــــوائد المســـــــــح بالعيــنة   </a:t>
            </a:r>
            <a:r>
              <a:rPr lang="ar-EG" altLang="en-US" sz="2000" b="1">
                <a:solidFill>
                  <a:srgbClr val="FFFF00"/>
                </a:solidFill>
              </a:rPr>
              <a:t>1 –</a:t>
            </a:r>
            <a:r>
              <a:rPr lang="ar-EG" altLang="en-US" sz="2000" b="1"/>
              <a:t> يوفر الجهـــــد والنفقات    </a:t>
            </a:r>
            <a:r>
              <a:rPr lang="ar-EG" altLang="en-US" sz="2000" b="1">
                <a:solidFill>
                  <a:srgbClr val="FFFF00"/>
                </a:solidFill>
              </a:rPr>
              <a:t>2 –</a:t>
            </a:r>
            <a:r>
              <a:rPr lang="ar-EG" altLang="en-US" sz="2000" b="1"/>
              <a:t> البيانات التى تنتج عن  المسح بالعينة تكون دقيقة </a:t>
            </a:r>
          </a:p>
          <a:p>
            <a:endParaRPr lang="ar-EG" altLang="en-US" sz="2000" b="1"/>
          </a:p>
          <a:p>
            <a:r>
              <a:rPr lang="ar-EG" altLang="en-US" sz="2000" b="1"/>
              <a:t>مزجت بعض الدول بين اجراء التعــــــــــداد الشامل وأسلوب العينة بغرض الحصول على بيانات اضافية من الصعب الحصول عليها من التعداد </a:t>
            </a:r>
          </a:p>
          <a:p>
            <a:endParaRPr lang="ar-EG" altLang="en-US" sz="2000" b="1"/>
          </a:p>
          <a:p>
            <a:r>
              <a:rPr lang="ar-EG" altLang="en-US" sz="2000" b="1"/>
              <a:t>يجب أن تكون العينــــة ممثله ودقيقة ومطبق عليها قواعد محددة  تتصف بالموضوعية والأمانة</a:t>
            </a:r>
            <a:endParaRPr lang="en-US" altLang="en-US" sz="2000" b="1"/>
          </a:p>
        </p:txBody>
      </p:sp>
    </p:spTree>
    <p:extLst>
      <p:ext uri="{BB962C8B-B14F-4D97-AF65-F5344CB8AC3E}">
        <p14:creationId xmlns:p14="http://schemas.microsoft.com/office/powerpoint/2010/main" val="224099105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rrowheads="1"/>
          </p:cNvSpPr>
          <p:nvPr>
            <p:ph type="title"/>
          </p:nvPr>
        </p:nvSpPr>
        <p:spPr>
          <a:ln>
            <a:solidFill>
              <a:srgbClr val="FF3300"/>
            </a:solidFill>
            <a:miter lim="800000"/>
            <a:headEnd/>
            <a:tailEnd/>
          </a:ln>
          <a:scene3d>
            <a:camera prst="legacyObliqueTopRight"/>
            <a:lightRig rig="legacyFlat3" dir="b"/>
          </a:scene3d>
          <a:sp3d extrusionH="430200" prstMaterial="legacyMatte">
            <a:bevelT w="13500" h="13500" prst="angle"/>
            <a:bevelB w="13500" h="13500" prst="angle"/>
            <a:extrusionClr>
              <a:srgbClr val="FF3300"/>
            </a:extrusionClr>
            <a:contourClr>
              <a:srgbClr val="FF3300"/>
            </a:contourClr>
          </a:sp3d>
        </p:spPr>
        <p:txBody>
          <a:bodyPr>
            <a:flatTx/>
          </a:bodyPr>
          <a:lstStyle/>
          <a:p>
            <a:r>
              <a:rPr lang="ar-EG" altLang="en-US"/>
              <a:t>ثانيا : مصادر البيانات غير الثابتة </a:t>
            </a:r>
            <a:endParaRPr lang="en-US" altLang="en-US"/>
          </a:p>
        </p:txBody>
      </p:sp>
      <p:sp>
        <p:nvSpPr>
          <p:cNvPr id="49155" name="Rectangle 3"/>
          <p:cNvSpPr>
            <a:spLocks noGrp="1" noChangeArrowheads="1"/>
          </p:cNvSpPr>
          <p:nvPr>
            <p:ph type="body" idx="1"/>
          </p:nvPr>
        </p:nvSpPr>
        <p:spPr>
          <a:xfrm>
            <a:off x="1774825" y="1844676"/>
            <a:ext cx="8642350" cy="4525963"/>
          </a:xfrm>
          <a:ln/>
          <a:extLst>
            <a:ext uri="{91240B29-F687-4F45-9708-019B960494DF}">
              <a14:hiddenLine xmlns:a14="http://schemas.microsoft.com/office/drawing/2010/main" w="9525">
                <a:pattFill prst="pct5">
                  <a:fgClr>
                    <a:srgbClr val="000000"/>
                  </a:fgClr>
                  <a:bgClr>
                    <a:srgbClr val="FFFFFF"/>
                  </a:bgClr>
                </a:pattFill>
                <a:prstDash val="solid"/>
                <a:miter lim="800000"/>
                <a:headEnd/>
                <a:tailEnd/>
              </a14:hiddenLine>
            </a:ext>
          </a:extLst>
        </p:spPr>
        <p:txBody>
          <a:bodyPr/>
          <a:lstStyle/>
          <a:p>
            <a:r>
              <a:rPr lang="ar-EG" altLang="en-US" b="1">
                <a:solidFill>
                  <a:srgbClr val="66FF33"/>
                </a:solidFill>
                <a:cs typeface="Andalus" panose="02020603050405020304" pitchFamily="18" charset="-78"/>
              </a:rPr>
              <a:t>الإحصــاءات الحيوية</a:t>
            </a:r>
            <a:r>
              <a:rPr lang="ar-EG" altLang="en-US">
                <a:solidFill>
                  <a:srgbClr val="66FF33"/>
                </a:solidFill>
              </a:rPr>
              <a:t> </a:t>
            </a:r>
            <a:r>
              <a:rPr lang="en-US" altLang="en-US">
                <a:solidFill>
                  <a:srgbClr val="66FF33"/>
                </a:solidFill>
              </a:rPr>
              <a:t>vital statistics </a:t>
            </a:r>
            <a:r>
              <a:rPr lang="ar-EG" altLang="en-US">
                <a:solidFill>
                  <a:srgbClr val="66FF33"/>
                </a:solidFill>
              </a:rPr>
              <a:t> </a:t>
            </a:r>
            <a:r>
              <a:rPr lang="ar-EG" altLang="en-US"/>
              <a:t>وهى احصـــاءات هامة وإجبــــارية بحكم القـــانون وتشمل تسجيل المــــواليد والوفيــات والزواج والطلاق .</a:t>
            </a:r>
          </a:p>
          <a:p>
            <a:r>
              <a:rPr lang="ar-EG" altLang="en-US" b="1">
                <a:solidFill>
                  <a:srgbClr val="00FF00"/>
                </a:solidFill>
                <a:cs typeface="Andalus" panose="02020603050405020304" pitchFamily="18" charset="-78"/>
              </a:rPr>
              <a:t>إحصــاءات المواليد</a:t>
            </a:r>
            <a:r>
              <a:rPr lang="ar-EG" altLang="en-US"/>
              <a:t> : تعد إحصــــــــــاءات المواليد من أهــــم الإحصــــــاءات حيث يمكن من خلالها معـــــرفة حــــركة النمو الطبيعى للسكـان . ومن المعروف أن شهادة المولود تشتمل على مجمــــــــوعة من البيـــــــــــــانات الخاصــــة بالأب والأم مــثل ( الديانة ، العمر ، الموطن ، العمل ، الحلة التعليمية )</a:t>
            </a:r>
            <a:endParaRPr lang="en-US" altLang="en-US" b="1"/>
          </a:p>
        </p:txBody>
      </p:sp>
    </p:spTree>
    <p:extLst>
      <p:ext uri="{BB962C8B-B14F-4D97-AF65-F5344CB8AC3E}">
        <p14:creationId xmlns:p14="http://schemas.microsoft.com/office/powerpoint/2010/main" val="3897343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rrowheads="1"/>
          </p:cNvSpPr>
          <p:nvPr>
            <p:ph type="title"/>
          </p:nvPr>
        </p:nvSpPr>
        <p:spPr>
          <a:ln w="57150">
            <a:solidFill>
              <a:schemeClr val="tx1"/>
            </a:solidFill>
            <a:miter lim="800000"/>
            <a:headEnd/>
            <a:tailEnd/>
          </a:ln>
          <a:scene3d>
            <a:camera prst="legacyObliqueTopRight"/>
            <a:lightRig rig="legacyFlat3" dir="b"/>
          </a:scene3d>
          <a:sp3d extrusionH="430200" prstMaterial="legacyMatte">
            <a:bevelT w="13500" h="13500" prst="angle"/>
            <a:bevelB w="13500" h="13500" prst="angle"/>
            <a:extrusionClr>
              <a:schemeClr val="tx1"/>
            </a:extrusionClr>
            <a:contourClr>
              <a:schemeClr val="tx1"/>
            </a:contourClr>
          </a:sp3d>
        </p:spPr>
        <p:txBody>
          <a:bodyPr>
            <a:flatTx/>
          </a:bodyPr>
          <a:lstStyle/>
          <a:p>
            <a:r>
              <a:rPr lang="ar-EG" altLang="en-US" sz="4000">
                <a:solidFill>
                  <a:schemeClr val="hlink"/>
                </a:solidFill>
              </a:rPr>
              <a:t>مصادر البيانات غير الثابتة (سجلات الهجرة )</a:t>
            </a:r>
            <a:endParaRPr lang="en-US" altLang="en-US" sz="4000">
              <a:solidFill>
                <a:schemeClr val="hlink"/>
              </a:solidFill>
            </a:endParaRPr>
          </a:p>
        </p:txBody>
      </p:sp>
      <p:sp>
        <p:nvSpPr>
          <p:cNvPr id="50179" name="Rectangle 3"/>
          <p:cNvSpPr>
            <a:spLocks noGrp="1" noChangeArrowheads="1"/>
          </p:cNvSpPr>
          <p:nvPr>
            <p:ph type="body" idx="1"/>
          </p:nvPr>
        </p:nvSpPr>
        <p:spPr/>
        <p:txBody>
          <a:bodyPr/>
          <a:lstStyle/>
          <a:p>
            <a:endParaRPr lang="ar-EG" altLang="en-US">
              <a:solidFill>
                <a:srgbClr val="FF9900"/>
              </a:solidFill>
            </a:endParaRPr>
          </a:p>
          <a:p>
            <a:r>
              <a:rPr lang="ar-EG" altLang="en-US" sz="3600" b="1">
                <a:solidFill>
                  <a:srgbClr val="FF9900"/>
                </a:solidFill>
                <a:cs typeface="Akhbar MT" pitchFamily="2" charset="-78"/>
              </a:rPr>
              <a:t>الهجــــرة </a:t>
            </a:r>
            <a:r>
              <a:rPr lang="en-US" altLang="en-US" sz="3600" b="1">
                <a:solidFill>
                  <a:srgbClr val="FF9900"/>
                </a:solidFill>
                <a:cs typeface="Akhbar MT" pitchFamily="2" charset="-78"/>
              </a:rPr>
              <a:t>migration</a:t>
            </a:r>
            <a:r>
              <a:rPr lang="en-US" altLang="en-US"/>
              <a:t> </a:t>
            </a:r>
            <a:r>
              <a:rPr lang="ar-EG" altLang="en-US"/>
              <a:t>: تعد بيانات الهجرة أقل أهمية من بيانات الإحصــــاءات الحيوية لأسباب عديدة منها أن تعريف المهــــــاجر يختلف من مكـــــان لأخر ، هذا بجانب صعـوبة الحصول على بيانات للهجـــــــــــرة ، ومن المعــــــروف أن مصـادر البيــــــانات حول الهجـــرة تكون فى مناطق العبـور والانتقال  ( الجمارك ، المطارات ، الموانئ ، ) وسجـــــلات العبور تكشف عن حجم الحركة ونشاطها .</a:t>
            </a:r>
            <a:endParaRPr lang="en-US" altLang="en-US"/>
          </a:p>
        </p:txBody>
      </p:sp>
    </p:spTree>
    <p:extLst>
      <p:ext uri="{BB962C8B-B14F-4D97-AF65-F5344CB8AC3E}">
        <p14:creationId xmlns:p14="http://schemas.microsoft.com/office/powerpoint/2010/main" val="36982306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135188" y="1989139"/>
            <a:ext cx="7772400" cy="1920875"/>
          </a:xfrm>
          <a:effectLst>
            <a:outerShdw dist="107763" dir="13500000" algn="ctr" rotWithShape="0">
              <a:schemeClr val="bg2">
                <a:alpha val="50000"/>
              </a:schemeClr>
            </a:outerShdw>
          </a:effectLst>
        </p:spPr>
        <p:txBody>
          <a:bodyPr>
            <a:normAutofit fontScale="90000"/>
          </a:bodyPr>
          <a:lstStyle/>
          <a:p>
            <a:r>
              <a:rPr lang="ar-EG" altLang="en-US"/>
              <a:t/>
            </a:r>
            <a:br>
              <a:rPr lang="ar-EG" altLang="en-US"/>
            </a:br>
            <a:r>
              <a:rPr lang="ar-EG" altLang="en-US"/>
              <a:t/>
            </a:r>
            <a:br>
              <a:rPr lang="ar-EG" altLang="en-US"/>
            </a:br>
            <a:r>
              <a:rPr lang="ar-EG" altLang="en-US"/>
              <a:t>جامعة المنصورة</a:t>
            </a:r>
            <a:br>
              <a:rPr lang="ar-EG" altLang="en-US"/>
            </a:br>
            <a:r>
              <a:rPr lang="ar-EG" altLang="en-US" sz="7200"/>
              <a:t>كلية الآداب</a:t>
            </a:r>
            <a:r>
              <a:rPr lang="ar-EG" altLang="en-US" sz="4400"/>
              <a:t> </a:t>
            </a:r>
            <a:br>
              <a:rPr lang="ar-EG" altLang="en-US" sz="4400"/>
            </a:br>
            <a:r>
              <a:rPr lang="ar-EG" altLang="en-US" sz="4400"/>
              <a:t>قسم الجغرافيا</a:t>
            </a:r>
            <a:br>
              <a:rPr lang="ar-EG" altLang="en-US" sz="4400"/>
            </a:br>
            <a:r>
              <a:rPr lang="ar-EG" altLang="en-US" sz="5400"/>
              <a:t>يقدم</a:t>
            </a:r>
            <a:endParaRPr lang="en-US" altLang="en-US" sz="5400"/>
          </a:p>
        </p:txBody>
      </p:sp>
      <p:pic>
        <p:nvPicPr>
          <p:cNvPr id="2067" name="Picture 19" descr="world"/>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7464426" y="5516564"/>
            <a:ext cx="1076325" cy="1000125"/>
          </a:xfrm>
          <a:prstGeom prst="rect">
            <a:avLst/>
          </a:prstGeom>
          <a:noFill/>
          <a:extLst>
            <a:ext uri="{909E8E84-426E-40DD-AFC4-6F175D3DCCD1}">
              <a14:hiddenFill xmlns:a14="http://schemas.microsoft.com/office/drawing/2010/main">
                <a:solidFill>
                  <a:srgbClr val="FFFFFF"/>
                </a:solidFill>
              </a14:hiddenFill>
            </a:ext>
          </a:extLst>
        </p:spPr>
      </p:pic>
      <p:pic>
        <p:nvPicPr>
          <p:cNvPr id="2068" name="Picture 20" descr="world"/>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792539" y="5516564"/>
            <a:ext cx="1076325" cy="1000125"/>
          </a:xfrm>
          <a:prstGeom prst="rect">
            <a:avLst/>
          </a:prstGeom>
          <a:noFill/>
          <a:extLst>
            <a:ext uri="{909E8E84-426E-40DD-AFC4-6F175D3DCCD1}">
              <a14:hiddenFill xmlns:a14="http://schemas.microsoft.com/office/drawing/2010/main">
                <a:solidFill>
                  <a:srgbClr val="FFFFFF"/>
                </a:solidFill>
              </a14:hiddenFill>
            </a:ext>
          </a:extLst>
        </p:spPr>
      </p:pic>
      <p:sp>
        <p:nvSpPr>
          <p:cNvPr id="2070" name="WordArt 22"/>
          <p:cNvSpPr>
            <a:spLocks noChangeArrowheads="1" noChangeShapeType="1" noTextEdit="1"/>
          </p:cNvSpPr>
          <p:nvPr/>
        </p:nvSpPr>
        <p:spPr bwMode="auto">
          <a:xfrm>
            <a:off x="3000376" y="404813"/>
            <a:ext cx="6119813" cy="1079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ar-SA" sz="3600" kern="1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Arabic Transparent" panose="020B0604020202020204" pitchFamily="34" charset="0"/>
                <a:cs typeface="Arabic Transparent" panose="020B0604020202020204" pitchFamily="34" charset="0"/>
              </a:rPr>
              <a:t>بسم الله الرحمن الرحيم</a:t>
            </a:r>
            <a:endParaRPr lang="en-US" sz="3600" kern="1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Arabic Transparent" panose="020B0604020202020204" pitchFamily="34" charset="0"/>
              <a:cs typeface="Arabic Transparent" panose="020B0604020202020204" pitchFamily="34" charset="0"/>
            </a:endParaRPr>
          </a:p>
        </p:txBody>
      </p:sp>
    </p:spTree>
    <p:extLst>
      <p:ext uri="{BB962C8B-B14F-4D97-AF65-F5344CB8AC3E}">
        <p14:creationId xmlns:p14="http://schemas.microsoft.com/office/powerpoint/2010/main" val="77220438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66" name="Picture 10" descr="NGM1997_11p3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228600"/>
            <a:ext cx="9753600" cy="7315200"/>
          </a:xfrm>
          <a:prstGeom prst="rect">
            <a:avLst/>
          </a:prstGeom>
          <a:noFill/>
          <a:extLst>
            <a:ext uri="{909E8E84-426E-40DD-AFC4-6F175D3DCCD1}">
              <a14:hiddenFill xmlns:a14="http://schemas.microsoft.com/office/drawing/2010/main">
                <a:solidFill>
                  <a:srgbClr val="FFFFFF"/>
                </a:solidFill>
              </a14:hiddenFill>
            </a:ext>
          </a:extLst>
        </p:spPr>
      </p:pic>
      <p:sp>
        <p:nvSpPr>
          <p:cNvPr id="19467" name="Rectangle 11"/>
          <p:cNvSpPr>
            <a:spLocks noGrp="1" noRot="1" noChangeArrowheads="1"/>
          </p:cNvSpPr>
          <p:nvPr>
            <p:ph type="title"/>
          </p:nvPr>
        </p:nvSpPr>
        <p:spPr>
          <a:xfrm>
            <a:off x="1847850" y="3573463"/>
            <a:ext cx="8229600" cy="1143000"/>
          </a:xfrm>
          <a:ln/>
          <a:effectLst>
            <a:outerShdw dist="35921" dir="2700000" algn="ctr" rotWithShape="0">
              <a:schemeClr val="bg2">
                <a:alpha val="50000"/>
              </a:schemeClr>
            </a:outerShdw>
          </a:effectLst>
          <a:extLst>
            <a:ext uri="{91240B29-F687-4F45-9708-019B960494DF}">
              <a14:hiddenLine xmlns:a14="http://schemas.microsoft.com/office/drawing/2010/main" w="38100" cmpd="sng">
                <a:solidFill>
                  <a:srgbClr val="FF9933"/>
                </a:solidFill>
                <a:miter lim="800000"/>
                <a:headEnd/>
                <a:tailEnd/>
              </a14:hiddenLine>
            </a:ext>
          </a:extLst>
        </p:spPr>
        <p:txBody>
          <a:bodyPr>
            <a:normAutofit fontScale="90000"/>
          </a:bodyPr>
          <a:lstStyle/>
          <a:p>
            <a:r>
              <a:rPr lang="ar-EG" altLang="en-US" sz="4000">
                <a:solidFill>
                  <a:schemeClr val="bg1"/>
                </a:solidFill>
              </a:rPr>
              <a:t>جغرافية السكان</a:t>
            </a:r>
            <a:br>
              <a:rPr lang="ar-EG" altLang="en-US" sz="4000">
                <a:solidFill>
                  <a:schemeClr val="bg1"/>
                </a:solidFill>
              </a:rPr>
            </a:br>
            <a:r>
              <a:rPr lang="en-US" altLang="en-US" sz="4000">
                <a:solidFill>
                  <a:schemeClr val="bg1"/>
                </a:solidFill>
              </a:rPr>
              <a:t>geography of population</a:t>
            </a:r>
          </a:p>
        </p:txBody>
      </p:sp>
    </p:spTree>
    <p:extLst>
      <p:ext uri="{BB962C8B-B14F-4D97-AF65-F5344CB8AC3E}">
        <p14:creationId xmlns:p14="http://schemas.microsoft.com/office/powerpoint/2010/main" val="33121235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0" name="Rectangle 10"/>
          <p:cNvSpPr>
            <a:spLocks noGrp="1" noRot="1" noChangeArrowheads="1"/>
          </p:cNvSpPr>
          <p:nvPr>
            <p:ph type="title"/>
          </p:nvPr>
        </p:nvSpPr>
        <p:spPr/>
        <p:txBody>
          <a:bodyPr/>
          <a:lstStyle/>
          <a:p>
            <a:r>
              <a:rPr lang="ar-EG" altLang="en-US" sz="6000">
                <a:solidFill>
                  <a:srgbClr val="FFFF00"/>
                </a:solidFill>
              </a:rPr>
              <a:t>أهداف العرض</a:t>
            </a:r>
            <a:endParaRPr lang="en-US" altLang="en-US" sz="6000">
              <a:solidFill>
                <a:srgbClr val="FFFF00"/>
              </a:solidFill>
            </a:endParaRPr>
          </a:p>
        </p:txBody>
      </p:sp>
      <p:sp>
        <p:nvSpPr>
          <p:cNvPr id="20483" name="Rectangle 3"/>
          <p:cNvSpPr>
            <a:spLocks noGrp="1" noChangeArrowheads="1"/>
          </p:cNvSpPr>
          <p:nvPr>
            <p:ph type="body" sz="half" idx="4294967295"/>
          </p:nvPr>
        </p:nvSpPr>
        <p:spPr>
          <a:xfrm>
            <a:off x="1524000" y="1557338"/>
            <a:ext cx="8820150" cy="6380162"/>
          </a:xfrm>
        </p:spPr>
        <p:txBody>
          <a:bodyPr/>
          <a:lstStyle/>
          <a:p>
            <a:r>
              <a:rPr lang="ar-EG" altLang="en-US" sz="2400" b="1" dirty="0">
                <a:latin typeface="AGA Arabesque" pitchFamily="2" charset="2"/>
                <a:cs typeface="Arabic Transparent" panose="020B0604020202020204" pitchFamily="34" charset="0"/>
              </a:rPr>
              <a:t>التعريف بمادة جغرافية السكان ومبادئها العامة .</a:t>
            </a:r>
          </a:p>
          <a:p>
            <a:r>
              <a:rPr lang="ar-EG" altLang="en-US" sz="2400" b="1" dirty="0">
                <a:latin typeface="AGA Arabesque" pitchFamily="2" charset="2"/>
                <a:cs typeface="Arabic Transparent" panose="020B0604020202020204" pitchFamily="34" charset="0"/>
              </a:rPr>
              <a:t>تشخيص العلاقة القائمة بين جغرافية السكان وعلم الديموغرافيا.</a:t>
            </a:r>
          </a:p>
          <a:p>
            <a:r>
              <a:rPr lang="ar-EG" altLang="en-US" sz="2400" b="1" dirty="0">
                <a:latin typeface="AGA Arabesque" pitchFamily="2" charset="2"/>
                <a:cs typeface="Arabic Transparent" panose="020B0604020202020204" pitchFamily="34" charset="0"/>
              </a:rPr>
              <a:t>توضيح وتبسيط المصطلحات والمفاهيم السكانية .</a:t>
            </a:r>
          </a:p>
          <a:p>
            <a:r>
              <a:rPr lang="ar-EG" altLang="en-US" sz="2400" b="1" dirty="0">
                <a:latin typeface="AGA Arabesque" pitchFamily="2" charset="2"/>
                <a:cs typeface="Arabic Transparent" panose="020B0604020202020204" pitchFamily="34" charset="0"/>
              </a:rPr>
              <a:t>القاء الضوء على أهم مصادر البيانات السكانية وأنواعها .</a:t>
            </a:r>
          </a:p>
          <a:p>
            <a:r>
              <a:rPr lang="ar-EG" altLang="en-US" sz="2400" b="1" dirty="0">
                <a:latin typeface="AGA Arabesque" pitchFamily="2" charset="2"/>
                <a:cs typeface="Arabic Transparent" panose="020B0604020202020204" pitchFamily="34" charset="0"/>
              </a:rPr>
              <a:t>شرح العوامل التى تؤثر فى نمو السكان. </a:t>
            </a:r>
          </a:p>
          <a:p>
            <a:r>
              <a:rPr lang="ar-EG" altLang="en-US" sz="2400" b="1" dirty="0">
                <a:latin typeface="AGA Arabesque" pitchFamily="2" charset="2"/>
                <a:cs typeface="Arabic Transparent" panose="020B0604020202020204" pitchFamily="34" charset="0"/>
              </a:rPr>
              <a:t>توضيـــح أهم العوامل الــــــمؤثرة فى توزيع الســــــكان .</a:t>
            </a:r>
          </a:p>
          <a:p>
            <a:r>
              <a:rPr lang="ar-EG" altLang="en-US" sz="2400" b="1" dirty="0">
                <a:latin typeface="AGA Arabesque" pitchFamily="2" charset="2"/>
                <a:cs typeface="Arabic Transparent" panose="020B0604020202020204" pitchFamily="34" charset="0"/>
              </a:rPr>
              <a:t>توضـيـح مفهـــوم الهـــجرة وأنـــــواعها وأسبابها ونتائجها. </a:t>
            </a:r>
          </a:p>
          <a:p>
            <a:r>
              <a:rPr lang="ar-EG" altLang="en-US" sz="2400" b="1" dirty="0">
                <a:latin typeface="AGA Arabesque" pitchFamily="2" charset="2"/>
                <a:cs typeface="Arabic Transparent" panose="020B0604020202020204" pitchFamily="34" charset="0"/>
              </a:rPr>
              <a:t>القــاء الضوء على تكوين السكــــــان من حيث النوع وفئات السن .</a:t>
            </a:r>
          </a:p>
          <a:p>
            <a:r>
              <a:rPr lang="ar-EG" altLang="en-US" sz="2400" b="1" dirty="0">
                <a:latin typeface="AGA Arabesque" pitchFamily="2" charset="2"/>
                <a:cs typeface="Arabic Transparent" panose="020B0604020202020204" pitchFamily="34" charset="0"/>
              </a:rPr>
              <a:t>تبسيط المعلومـــات الجغـرافية من خلال عرضها بشكل شيق وممــتع .</a:t>
            </a:r>
          </a:p>
          <a:p>
            <a:r>
              <a:rPr lang="ar-EG" altLang="en-US" sz="2400" b="1" dirty="0">
                <a:latin typeface="AGA Arabesque" pitchFamily="2" charset="2"/>
                <a:cs typeface="Arabic Transparent" panose="020B0604020202020204" pitchFamily="34" charset="0"/>
              </a:rPr>
              <a:t>استخدام الرســـوم البيانية والصور والخرائط لتبسيط المعلومة وتوضيحها .</a:t>
            </a:r>
          </a:p>
          <a:p>
            <a:endParaRPr lang="en-US" altLang="en-US" sz="2400" b="1" dirty="0">
              <a:latin typeface="AGA Arabesque" pitchFamily="2" charset="2"/>
              <a:cs typeface="Arabic Transparent" panose="020B0604020202020204" pitchFamily="34" charset="0"/>
            </a:endParaRPr>
          </a:p>
        </p:txBody>
      </p:sp>
      <p:pic>
        <p:nvPicPr>
          <p:cNvPr id="20491" name="Picture 11" descr="054"/>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919288" y="333375"/>
            <a:ext cx="2030412" cy="29527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07363157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54" name="Rectangle 26"/>
          <p:cNvSpPr>
            <a:spLocks noGrp="1" noRot="1" noChangeArrowheads="1"/>
          </p:cNvSpPr>
          <p:nvPr>
            <p:ph type="title"/>
          </p:nvPr>
        </p:nvSpPr>
        <p:spPr/>
        <p:txBody>
          <a:bodyPr/>
          <a:lstStyle/>
          <a:p>
            <a:endParaRPr lang="en-US" altLang="en-US"/>
          </a:p>
        </p:txBody>
      </p:sp>
      <p:sp>
        <p:nvSpPr>
          <p:cNvPr id="22533" name="Rectangle 5"/>
          <p:cNvSpPr>
            <a:spLocks noGrp="1" noChangeArrowheads="1"/>
          </p:cNvSpPr>
          <p:nvPr>
            <p:ph type="body" sz="half" idx="1"/>
          </p:nvPr>
        </p:nvSpPr>
        <p:spPr>
          <a:xfrm>
            <a:off x="1774826" y="1700214"/>
            <a:ext cx="8431213" cy="4752975"/>
          </a:xfrm>
        </p:spPr>
        <p:txBody>
          <a:bodyPr>
            <a:normAutofit fontScale="92500" lnSpcReduction="10000"/>
          </a:bodyPr>
          <a:lstStyle/>
          <a:p>
            <a:pPr>
              <a:lnSpc>
                <a:spcPct val="90000"/>
              </a:lnSpc>
            </a:pPr>
            <a:r>
              <a:rPr lang="ar-EG" altLang="en-US" b="1">
                <a:latin typeface="Comic Sans MS" panose="030F0702030302020204" pitchFamily="66" charset="0"/>
                <a:ea typeface="Arial Unicode MS" panose="020B0604020202020204" pitchFamily="34" charset="-128"/>
                <a:cs typeface="Arial Unicode MS" panose="020B0604020202020204" pitchFamily="34" charset="-128"/>
              </a:rPr>
              <a:t>تقديم لجغرافية السكان .</a:t>
            </a:r>
          </a:p>
          <a:p>
            <a:pPr>
              <a:lnSpc>
                <a:spcPct val="90000"/>
              </a:lnSpc>
            </a:pPr>
            <a:r>
              <a:rPr lang="ar-EG" altLang="en-US" b="1">
                <a:latin typeface="Comic Sans MS" panose="030F0702030302020204" pitchFamily="66" charset="0"/>
                <a:ea typeface="Arial Unicode MS" panose="020B0604020202020204" pitchFamily="34" charset="-128"/>
                <a:cs typeface="Arial Unicode MS" panose="020B0604020202020204" pitchFamily="34" charset="-128"/>
              </a:rPr>
              <a:t>مفهوم جغرافية السكان .</a:t>
            </a:r>
          </a:p>
          <a:p>
            <a:pPr>
              <a:lnSpc>
                <a:spcPct val="90000"/>
              </a:lnSpc>
            </a:pPr>
            <a:r>
              <a:rPr lang="ar-EG" altLang="en-US" b="1">
                <a:latin typeface="Comic Sans MS" panose="030F0702030302020204" pitchFamily="66" charset="0"/>
                <a:ea typeface="Arial Unicode MS" panose="020B0604020202020204" pitchFamily="34" charset="-128"/>
                <a:cs typeface="Arial Unicode MS" panose="020B0604020202020204" pitchFamily="34" charset="-128"/>
              </a:rPr>
              <a:t>العلاقة بين جغرافية السكان والديموغرافيا .</a:t>
            </a:r>
          </a:p>
          <a:p>
            <a:pPr>
              <a:lnSpc>
                <a:spcPct val="90000"/>
              </a:lnSpc>
            </a:pPr>
            <a:r>
              <a:rPr lang="ar-EG" altLang="en-US" b="1">
                <a:latin typeface="Comic Sans MS" panose="030F0702030302020204" pitchFamily="66" charset="0"/>
                <a:ea typeface="Arial Unicode MS" panose="020B0604020202020204" pitchFamily="34" charset="-128"/>
                <a:cs typeface="Arial Unicode MS" panose="020B0604020202020204" pitchFamily="34" charset="-128"/>
              </a:rPr>
              <a:t>مصادر دراسة السكان . </a:t>
            </a:r>
          </a:p>
          <a:p>
            <a:pPr>
              <a:lnSpc>
                <a:spcPct val="90000"/>
              </a:lnSpc>
            </a:pPr>
            <a:r>
              <a:rPr lang="ar-EG" altLang="en-US" b="1">
                <a:latin typeface="Comic Sans MS" panose="030F0702030302020204" pitchFamily="66" charset="0"/>
                <a:ea typeface="Arial Unicode MS" panose="020B0604020202020204" pitchFamily="34" charset="-128"/>
                <a:cs typeface="Arial Unicode MS" panose="020B0604020202020204" pitchFamily="34" charset="-128"/>
              </a:rPr>
              <a:t>التوزيع السكانى .</a:t>
            </a:r>
          </a:p>
          <a:p>
            <a:pPr>
              <a:lnSpc>
                <a:spcPct val="90000"/>
              </a:lnSpc>
            </a:pPr>
            <a:r>
              <a:rPr lang="ar-EG" altLang="en-US" b="1">
                <a:latin typeface="Comic Sans MS" panose="030F0702030302020204" pitchFamily="66" charset="0"/>
                <a:ea typeface="Arial Unicode MS" panose="020B0604020202020204" pitchFamily="34" charset="-128"/>
                <a:cs typeface="Arial Unicode MS" panose="020B0604020202020204" pitchFamily="34" charset="-128"/>
              </a:rPr>
              <a:t>النمو الســــكانى .</a:t>
            </a:r>
          </a:p>
          <a:p>
            <a:pPr>
              <a:lnSpc>
                <a:spcPct val="90000"/>
              </a:lnSpc>
            </a:pPr>
            <a:r>
              <a:rPr lang="ar-EG" altLang="en-US" b="1">
                <a:latin typeface="Comic Sans MS" panose="030F0702030302020204" pitchFamily="66" charset="0"/>
                <a:ea typeface="Arial Unicode MS" panose="020B0604020202020204" pitchFamily="34" charset="-128"/>
                <a:cs typeface="Arial Unicode MS" panose="020B0604020202020204" pitchFamily="34" charset="-128"/>
              </a:rPr>
              <a:t>تكوين السكان ( التركيب النوعى العمرى ).</a:t>
            </a:r>
          </a:p>
          <a:p>
            <a:pPr>
              <a:lnSpc>
                <a:spcPct val="90000"/>
              </a:lnSpc>
            </a:pPr>
            <a:r>
              <a:rPr lang="ar-EG" altLang="en-US" b="1">
                <a:latin typeface="Comic Sans MS" panose="030F0702030302020204" pitchFamily="66" charset="0"/>
                <a:ea typeface="Arial Unicode MS" panose="020B0604020202020204" pitchFamily="34" charset="-128"/>
                <a:cs typeface="Arial Unicode MS" panose="020B0604020202020204" pitchFamily="34" charset="-128"/>
              </a:rPr>
              <a:t>الأهرامات السكانية .</a:t>
            </a:r>
          </a:p>
          <a:p>
            <a:pPr>
              <a:lnSpc>
                <a:spcPct val="90000"/>
              </a:lnSpc>
            </a:pPr>
            <a:r>
              <a:rPr lang="ar-EG" altLang="en-US" b="1">
                <a:latin typeface="Comic Sans MS" panose="030F0702030302020204" pitchFamily="66" charset="0"/>
                <a:ea typeface="Arial Unicode MS" panose="020B0604020202020204" pitchFamily="34" charset="-128"/>
                <a:cs typeface="Arial Unicode MS" panose="020B0604020202020204" pitchFamily="34" charset="-128"/>
              </a:rPr>
              <a:t>مصطلحات سكانية باللغة الانجليزية .</a:t>
            </a:r>
          </a:p>
          <a:p>
            <a:pPr>
              <a:lnSpc>
                <a:spcPct val="90000"/>
              </a:lnSpc>
            </a:pPr>
            <a:r>
              <a:rPr lang="ar-EG" altLang="en-US" b="1">
                <a:latin typeface="Comic Sans MS" panose="030F0702030302020204" pitchFamily="66" charset="0"/>
                <a:ea typeface="Arial Unicode MS" panose="020B0604020202020204" pitchFamily="34" charset="-128"/>
                <a:cs typeface="Arial Unicode MS" panose="020B0604020202020204" pitchFamily="34" charset="-128"/>
              </a:rPr>
              <a:t>عرض لبعض المواقع على شبكة المعلومات الدولية ( عناوينها ).</a:t>
            </a:r>
            <a:endParaRPr lang="en-US" altLang="en-US" b="1">
              <a:latin typeface="Comic Sans MS" panose="030F0702030302020204" pitchFamily="66" charset="0"/>
              <a:ea typeface="Arial Unicode MS" panose="020B0604020202020204" pitchFamily="34" charset="-128"/>
              <a:cs typeface="Arial Unicode MS" panose="020B0604020202020204" pitchFamily="34" charset="-128"/>
            </a:endParaRPr>
          </a:p>
        </p:txBody>
      </p:sp>
      <p:sp>
        <p:nvSpPr>
          <p:cNvPr id="22534" name="WordArt 6"/>
          <p:cNvSpPr>
            <a:spLocks noChangeArrowheads="1" noChangeShapeType="1" noTextEdit="1"/>
          </p:cNvSpPr>
          <p:nvPr/>
        </p:nvSpPr>
        <p:spPr bwMode="auto">
          <a:xfrm>
            <a:off x="4440239" y="404813"/>
            <a:ext cx="3311525" cy="8636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ar-SA" sz="3600" kern="1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panose="020B0806030902050204" pitchFamily="34" charset="0"/>
              </a:rPr>
              <a:t>مفردات العرض</a:t>
            </a:r>
            <a:endParaRPr lang="en-US" sz="3600" kern="1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panose="020B0806030902050204" pitchFamily="34" charset="0"/>
            </a:endParaRPr>
          </a:p>
        </p:txBody>
      </p:sp>
      <p:pic>
        <p:nvPicPr>
          <p:cNvPr id="22553" name="Picture 25" descr="24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2063751" y="2205039"/>
            <a:ext cx="1622425" cy="211613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82812009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3235" name="Rectangle 3"/>
          <p:cNvSpPr>
            <a:spLocks noGrp="1" noChangeArrowheads="1"/>
          </p:cNvSpPr>
          <p:nvPr>
            <p:ph type="body" sz="half" idx="1"/>
          </p:nvPr>
        </p:nvSpPr>
        <p:spPr>
          <a:xfrm>
            <a:off x="1992314" y="2060576"/>
            <a:ext cx="8435975" cy="4525963"/>
          </a:xfrm>
        </p:spPr>
        <p:txBody>
          <a:bodyPr/>
          <a:lstStyle/>
          <a:p>
            <a:pPr>
              <a:lnSpc>
                <a:spcPct val="80000"/>
              </a:lnSpc>
            </a:pPr>
            <a:r>
              <a:rPr lang="ar-EG" altLang="en-US" sz="2000" b="1"/>
              <a:t>جغــرافية الســـكـــــان فرع حديث من فروع الجغرافيا البشرية التى تدرس العلاقات بين الانســــان والبيـئـــــــــة ، وقد شهدت السنــــــــوات الأخيرة تزايدا كبيرا فى الكتابــــات حول جغرافية السكان والمشكلات المرتبطة بها .</a:t>
            </a:r>
          </a:p>
          <a:p>
            <a:pPr>
              <a:lnSpc>
                <a:spcPct val="80000"/>
              </a:lnSpc>
            </a:pPr>
            <a:endParaRPr lang="ar-EG" altLang="en-US" sz="2000" b="1"/>
          </a:p>
          <a:p>
            <a:pPr>
              <a:lnSpc>
                <a:spcPct val="80000"/>
              </a:lnSpc>
            </a:pPr>
            <a:r>
              <a:rPr lang="ar-EG" altLang="en-US" sz="2000" b="1"/>
              <a:t>وكـــان ( تريوارتا ) </a:t>
            </a:r>
            <a:r>
              <a:rPr lang="en-US" altLang="en-US" sz="2000" b="1"/>
              <a:t>trewartha</a:t>
            </a:r>
            <a:r>
              <a:rPr lang="ar-EG" altLang="en-US" sz="2000" b="1"/>
              <a:t> من اوائل البـــــاحثين الذين تحـــدثوا عن مغزى جغرافية السكان ومـــــحتواها وذلك امام اتحاد الجغرافيين الأمـــــــريكيين عام 1953 م ، ومنذ ذلك التاريخ تزايدت الكتــابات كـــما ونوعـا حـــول هذا العلم ليأخذ منهجا مستقلا فى اقسام الجغرافيا كفرع من فروعها البشرية .</a:t>
            </a:r>
          </a:p>
          <a:p>
            <a:pPr>
              <a:lnSpc>
                <a:spcPct val="80000"/>
              </a:lnSpc>
            </a:pPr>
            <a:endParaRPr lang="ar-EG" altLang="en-US" sz="2000" b="1"/>
          </a:p>
          <a:p>
            <a:pPr>
              <a:lnSpc>
                <a:spcPct val="80000"/>
              </a:lnSpc>
            </a:pPr>
            <a:r>
              <a:rPr lang="ar-EG" altLang="en-US" sz="2000" b="1"/>
              <a:t>ومن الحقـائق الهامة فى العلوم الانسانية أن السكان هم المحـور الرئيســـى الذى تدور حوله وتنبع منه الكثير من الدراسـات فى شتى المجـالات ، ولا جدال فى أن عالم اليوم يعيش مرحلة يتزايد فيها السكــان بشكل خطير فعدد سكان العالــم يزيد حاليا على 6000 مليون نسمة وهم فى تزايد مستمر</a:t>
            </a:r>
          </a:p>
          <a:p>
            <a:pPr>
              <a:lnSpc>
                <a:spcPct val="80000"/>
              </a:lnSpc>
            </a:pPr>
            <a:endParaRPr lang="ar-EG" altLang="en-US" sz="2000" b="1"/>
          </a:p>
          <a:p>
            <a:pPr>
              <a:lnSpc>
                <a:spcPct val="80000"/>
              </a:lnSpc>
            </a:pPr>
            <a:r>
              <a:rPr lang="ar-EG" altLang="en-US" sz="2000" b="1"/>
              <a:t>من هنا تصبح دراســــة السكـــان ذات أهميـــة قصوى، كما أن معرفة الحقائق السكانية تعد اساسا هاما لفهم الكثير من المتغيرات الدولية .</a:t>
            </a:r>
            <a:endParaRPr lang="en-US" altLang="en-US" sz="2000" b="1"/>
          </a:p>
        </p:txBody>
      </p:sp>
      <p:sp>
        <p:nvSpPr>
          <p:cNvPr id="223241" name="Text Box 9"/>
          <p:cNvSpPr txBox="1">
            <a:spLocks noChangeArrowheads="1"/>
          </p:cNvSpPr>
          <p:nvPr/>
        </p:nvSpPr>
        <p:spPr bwMode="auto">
          <a:xfrm>
            <a:off x="2495550" y="620713"/>
            <a:ext cx="143500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2000">
                <a:solidFill>
                  <a:schemeClr val="bg2"/>
                </a:solidFill>
                <a:effectLst>
                  <a:outerShdw blurRad="38100" dist="38100" dir="2700000" algn="tl">
                    <a:srgbClr val="000000"/>
                  </a:outerShdw>
                </a:effectLst>
                <a:latin typeface="Garamond" panose="02020404030301010803" pitchFamily="18" charset="0"/>
              </a:rPr>
              <a:t>جغرافية السكان</a:t>
            </a:r>
            <a:endParaRPr lang="en-US" altLang="en-US" sz="2000">
              <a:solidFill>
                <a:schemeClr val="bg2"/>
              </a:solidFill>
              <a:effectLst>
                <a:outerShdw blurRad="38100" dist="38100" dir="2700000" algn="tl">
                  <a:srgbClr val="000000"/>
                </a:outerShdw>
              </a:effectLst>
              <a:latin typeface="Garamond" panose="02020404030301010803" pitchFamily="18" charset="0"/>
            </a:endParaRPr>
          </a:p>
        </p:txBody>
      </p:sp>
      <p:sp>
        <p:nvSpPr>
          <p:cNvPr id="223243" name="Text Box 11"/>
          <p:cNvSpPr txBox="1">
            <a:spLocks noChangeArrowheads="1"/>
          </p:cNvSpPr>
          <p:nvPr/>
        </p:nvSpPr>
        <p:spPr bwMode="auto">
          <a:xfrm>
            <a:off x="6743701" y="1484314"/>
            <a:ext cx="297549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sz="3200">
                <a:solidFill>
                  <a:srgbClr val="FFFF00"/>
                </a:solidFill>
                <a:effectLst>
                  <a:outerShdw blurRad="38100" dist="38100" dir="2700000" algn="tl">
                    <a:srgbClr val="000000"/>
                  </a:outerShdw>
                </a:effectLst>
                <a:latin typeface="Garamond" panose="02020404030301010803" pitchFamily="18" charset="0"/>
              </a:rPr>
              <a:t>تقديم لجغرافية السكان</a:t>
            </a:r>
            <a:endParaRPr lang="en-US" altLang="en-US" sz="3200">
              <a:solidFill>
                <a:srgbClr val="FFFF00"/>
              </a:solidFill>
              <a:effectLst>
                <a:outerShdw blurRad="38100" dist="38100" dir="2700000" algn="tl">
                  <a:srgbClr val="000000"/>
                </a:outerShdw>
              </a:effectLst>
              <a:latin typeface="Garamond" panose="02020404030301010803" pitchFamily="18" charset="0"/>
            </a:endParaRPr>
          </a:p>
        </p:txBody>
      </p:sp>
      <p:pic>
        <p:nvPicPr>
          <p:cNvPr id="223245" name="Picture 13" descr="2"/>
          <p:cNvPicPr>
            <a:picLocks noGrp="1" noChangeAspect="1" noChangeArrowheads="1" noCrop="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2208214" y="260350"/>
            <a:ext cx="7991475" cy="10810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23248" name="Text Box 16"/>
          <p:cNvSpPr txBox="1">
            <a:spLocks noChangeArrowheads="1"/>
          </p:cNvSpPr>
          <p:nvPr/>
        </p:nvSpPr>
        <p:spPr bwMode="auto">
          <a:xfrm>
            <a:off x="2208213" y="549275"/>
            <a:ext cx="131157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cs typeface="Arial" panose="020B0604020202020204" pitchFamily="34" charset="0"/>
              </a:defRPr>
            </a:lvl1pPr>
            <a:lvl2pPr>
              <a:spcBef>
                <a:spcPct val="0"/>
              </a:spcBef>
              <a:defRPr>
                <a:solidFill>
                  <a:schemeClr val="tx1"/>
                </a:solidFill>
                <a:latin typeface="Arial" panose="020B0604020202020204" pitchFamily="34" charset="0"/>
                <a:cs typeface="Arial" panose="020B0604020202020204" pitchFamily="34" charset="0"/>
              </a:defRPr>
            </a:lvl2pPr>
            <a:lvl3pPr>
              <a:spcBef>
                <a:spcPct val="0"/>
              </a:spcBef>
              <a:defRPr>
                <a:solidFill>
                  <a:schemeClr val="tx1"/>
                </a:solidFill>
                <a:latin typeface="Arial" panose="020B0604020202020204" pitchFamily="34" charset="0"/>
                <a:cs typeface="Arial" panose="020B0604020202020204" pitchFamily="34" charset="0"/>
              </a:defRPr>
            </a:lvl3pPr>
            <a:lvl4pPr>
              <a:spcBef>
                <a:spcPct val="0"/>
              </a:spcBef>
              <a:defRPr>
                <a:solidFill>
                  <a:schemeClr val="tx1"/>
                </a:solidFill>
                <a:latin typeface="Arial" panose="020B0604020202020204" pitchFamily="34" charset="0"/>
                <a:cs typeface="Arial" panose="020B0604020202020204" pitchFamily="34" charset="0"/>
              </a:defRPr>
            </a:lvl4pPr>
            <a:lvl5pPr>
              <a:spcBef>
                <a:spcPct val="0"/>
              </a:spcBef>
              <a:defRPr>
                <a:solidFill>
                  <a:schemeClr val="tx1"/>
                </a:solidFill>
                <a:latin typeface="Arial" panose="020B0604020202020204" pitchFamily="34" charset="0"/>
                <a:cs typeface="Arial" panose="020B0604020202020204" pitchFamily="34" charset="0"/>
              </a:defRPr>
            </a:lvl5pPr>
            <a:lvl6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algn="r" rtl="1"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pPr>
            <a:r>
              <a:rPr lang="ar-EG" altLang="en-US">
                <a:solidFill>
                  <a:schemeClr val="bg2"/>
                </a:solidFill>
                <a:effectLst>
                  <a:outerShdw blurRad="38100" dist="38100" dir="2700000" algn="tl">
                    <a:srgbClr val="000000"/>
                  </a:outerShdw>
                </a:effectLst>
                <a:latin typeface="Garamond" panose="02020404030301010803" pitchFamily="18" charset="0"/>
              </a:rPr>
              <a:t>جغرافية السكان</a:t>
            </a:r>
            <a:endParaRPr lang="en-US" altLang="en-US">
              <a:solidFill>
                <a:schemeClr val="bg2"/>
              </a:solidFill>
              <a:effectLst>
                <a:outerShdw blurRad="38100" dist="38100" dir="2700000" algn="tl">
                  <a:srgbClr val="000000"/>
                </a:outerShdw>
              </a:effectLst>
              <a:latin typeface="Garamond" panose="02020404030301010803" pitchFamily="18" charset="0"/>
            </a:endParaRPr>
          </a:p>
        </p:txBody>
      </p:sp>
    </p:spTree>
    <p:extLst>
      <p:ext uri="{BB962C8B-B14F-4D97-AF65-F5344CB8AC3E}">
        <p14:creationId xmlns:p14="http://schemas.microsoft.com/office/powerpoint/2010/main" val="194978230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rrowheads="1"/>
          </p:cNvSpPr>
          <p:nvPr>
            <p:ph type="title"/>
          </p:nvPr>
        </p:nvSpPr>
        <p:spPr>
          <a:xfrm>
            <a:off x="1992313" y="476250"/>
            <a:ext cx="8229600" cy="1143000"/>
          </a:xfrm>
        </p:spPr>
        <p:txBody>
          <a:bodyPr>
            <a:normAutofit fontScale="90000"/>
          </a:bodyPr>
          <a:lstStyle/>
          <a:p>
            <a:r>
              <a:rPr lang="ar-EG" altLang="en-US" sz="4000">
                <a:solidFill>
                  <a:schemeClr val="hlink"/>
                </a:solidFill>
              </a:rPr>
              <a:t>يبدأ دارس علم السكان بثلاثة أسئلة رئيسية </a:t>
            </a:r>
            <a:br>
              <a:rPr lang="ar-EG" altLang="en-US" sz="4000">
                <a:solidFill>
                  <a:schemeClr val="hlink"/>
                </a:solidFill>
              </a:rPr>
            </a:br>
            <a:r>
              <a:rPr lang="ar-EG" altLang="en-US" sz="4000">
                <a:solidFill>
                  <a:schemeClr val="hlink"/>
                </a:solidFill>
              </a:rPr>
              <a:t> وهى</a:t>
            </a:r>
            <a:r>
              <a:rPr lang="en-US" altLang="en-US" sz="4000">
                <a:solidFill>
                  <a:schemeClr val="hlink"/>
                </a:solidFill>
              </a:rPr>
              <a:t/>
            </a:r>
            <a:br>
              <a:rPr lang="en-US" altLang="en-US" sz="4000">
                <a:solidFill>
                  <a:schemeClr val="hlink"/>
                </a:solidFill>
              </a:rPr>
            </a:br>
            <a:r>
              <a:rPr lang="ar-EG" altLang="en-US" sz="4000">
                <a:solidFill>
                  <a:schemeClr val="hlink"/>
                </a:solidFill>
              </a:rPr>
              <a:t> </a:t>
            </a:r>
            <a:endParaRPr lang="en-US" altLang="en-US" sz="4000">
              <a:solidFill>
                <a:schemeClr val="hlink"/>
              </a:solidFill>
            </a:endParaRPr>
          </a:p>
        </p:txBody>
      </p:sp>
      <p:sp>
        <p:nvSpPr>
          <p:cNvPr id="29700" name="Rectangle 4"/>
          <p:cNvSpPr>
            <a:spLocks noGrp="1" noChangeArrowheads="1"/>
          </p:cNvSpPr>
          <p:nvPr>
            <p:ph type="body" sz="half" idx="1"/>
          </p:nvPr>
        </p:nvSpPr>
        <p:spPr>
          <a:xfrm>
            <a:off x="6311900" y="1484313"/>
            <a:ext cx="4038600" cy="4525962"/>
          </a:xfrm>
        </p:spPr>
        <p:txBody>
          <a:bodyPr/>
          <a:lstStyle/>
          <a:p>
            <a:pPr>
              <a:buFont typeface="Wingdings" panose="05000000000000000000" pitchFamily="2" charset="2"/>
              <a:buBlip>
                <a:blip r:embed="rId2"/>
              </a:buBlip>
            </a:pPr>
            <a:r>
              <a:rPr lang="ar-EG" altLang="en-US" b="1"/>
              <a:t>كم عدد السكان الذين يعيشون فى منطقة معينة ؟</a:t>
            </a:r>
          </a:p>
          <a:p>
            <a:pPr>
              <a:buFont typeface="Wingdings" panose="05000000000000000000" pitchFamily="2" charset="2"/>
              <a:buBlip>
                <a:blip r:embed="rId2"/>
              </a:buBlip>
            </a:pPr>
            <a:endParaRPr lang="ar-EG" altLang="en-US" b="1"/>
          </a:p>
          <a:p>
            <a:pPr>
              <a:buFont typeface="Wingdings" panose="05000000000000000000" pitchFamily="2" charset="2"/>
              <a:buBlip>
                <a:blip r:embed="rId2"/>
              </a:buBlip>
            </a:pPr>
            <a:r>
              <a:rPr lang="ar-EG" altLang="en-US" b="1"/>
              <a:t>ما هـــــــــو نوع السكان الذين تضمهم المجمـــــوعة السكانية وماهى خصائصهم ؟</a:t>
            </a:r>
          </a:p>
          <a:p>
            <a:pPr>
              <a:buFont typeface="Wingdings" panose="05000000000000000000" pitchFamily="2" charset="2"/>
              <a:buBlip>
                <a:blip r:embed="rId2"/>
              </a:buBlip>
            </a:pPr>
            <a:endParaRPr lang="ar-EG" altLang="en-US" b="1"/>
          </a:p>
          <a:p>
            <a:pPr>
              <a:buFont typeface="Wingdings" panose="05000000000000000000" pitchFamily="2" charset="2"/>
              <a:buBlip>
                <a:blip r:embed="rId2"/>
              </a:buBlip>
            </a:pPr>
            <a:r>
              <a:rPr lang="ar-EG" altLang="en-US" b="1"/>
              <a:t>كيف يتوزع السكــــــــــــان فى المنطقة التى يعيشون فيها ؟</a:t>
            </a:r>
            <a:endParaRPr lang="en-US" altLang="en-US" b="1"/>
          </a:p>
        </p:txBody>
      </p:sp>
      <p:pic>
        <p:nvPicPr>
          <p:cNvPr id="29704" name="Picture 8" descr="overpop"/>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2208214" y="1881189"/>
            <a:ext cx="3959225" cy="3940175"/>
          </a:xfr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94381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noChangeArrowheads="1"/>
          </p:cNvSpPr>
          <p:nvPr>
            <p:ph type="body" idx="1"/>
          </p:nvPr>
        </p:nvSpPr>
        <p:spPr>
          <a:xfrm>
            <a:off x="1992313" y="1989138"/>
            <a:ext cx="8229600" cy="4525962"/>
          </a:xfrm>
        </p:spPr>
        <p:txBody>
          <a:bodyPr/>
          <a:lstStyle/>
          <a:p>
            <a:r>
              <a:rPr lang="ar-EG" altLang="en-US" b="1">
                <a:solidFill>
                  <a:srgbClr val="FFFF00"/>
                </a:solidFill>
                <a:cs typeface="Andalus" panose="02020603050405020304" pitchFamily="18" charset="-78"/>
              </a:rPr>
              <a:t>تعريف تريوارتا :</a:t>
            </a:r>
            <a:r>
              <a:rPr lang="ar-EG" altLang="en-US"/>
              <a:t> العلـــم الذى يهتم بدراسة وفهم التباينــــات الاقليمية فى الغطاء السكـــانى للأرض ، ويشمل ذلك دراسـة العوامل المؤثرة فى هذا الغطاء .</a:t>
            </a:r>
          </a:p>
          <a:p>
            <a:pPr>
              <a:buFont typeface="Wingdings" panose="05000000000000000000" pitchFamily="2" charset="2"/>
              <a:buNone/>
            </a:pPr>
            <a:endParaRPr lang="ar-EG" altLang="en-US"/>
          </a:p>
          <a:p>
            <a:r>
              <a:rPr lang="ar-EG" altLang="en-US" b="1">
                <a:solidFill>
                  <a:schemeClr val="hlink"/>
                </a:solidFill>
                <a:cs typeface="Andalus" panose="02020603050405020304" pitchFamily="18" charset="-78"/>
              </a:rPr>
              <a:t>تعريف زيلنسكى</a:t>
            </a:r>
            <a:r>
              <a:rPr lang="ar-EG" altLang="en-US" b="1">
                <a:cs typeface="Andalus" panose="02020603050405020304" pitchFamily="18" charset="-78"/>
              </a:rPr>
              <a:t> :</a:t>
            </a:r>
            <a:r>
              <a:rPr lang="ar-EG" altLang="en-US"/>
              <a:t> العلم الذى يدرس أساليب تكون الشخصية الجغـــــرافية لـــلأمكنة وانعكــاسها على مجموعة الظاهرات السكانية التى تتباين فى الزمان والمكان . </a:t>
            </a:r>
            <a:endParaRPr lang="en-US" altLang="en-US"/>
          </a:p>
        </p:txBody>
      </p:sp>
      <p:sp>
        <p:nvSpPr>
          <p:cNvPr id="30724" name="WordArt 4"/>
          <p:cNvSpPr>
            <a:spLocks noChangeArrowheads="1" noChangeShapeType="1" noTextEdit="1"/>
          </p:cNvSpPr>
          <p:nvPr/>
        </p:nvSpPr>
        <p:spPr bwMode="auto">
          <a:xfrm>
            <a:off x="4151313" y="476250"/>
            <a:ext cx="3816350" cy="863600"/>
          </a:xfrm>
          <a:prstGeom prst="rect">
            <a:avLst/>
          </a:prstGeom>
          <a:extLst>
            <a:ext uri="{AF507438-7753-43E0-B8FC-AC1667EBCBE1}">
              <a14:hiddenEffects xmlns:a14="http://schemas.microsoft.com/office/drawing/2010/main">
                <a:effectLst/>
              </a14:hiddenEffects>
            </a:ext>
          </a:extLst>
        </p:spPr>
        <p:txBody>
          <a:bodyPr wrap="none" fromWordArt="1">
            <a:prstTxWarp prst="textFadeUp">
              <a:avLst>
                <a:gd name="adj" fmla="val 9991"/>
              </a:avLst>
            </a:prstTxWarp>
            <a:scene3d>
              <a:camera prst="legacyObliqueBottomLeft"/>
              <a:lightRig rig="legacyFlat3" dir="t"/>
            </a:scene3d>
            <a:sp3d extrusionH="430200" prstMaterial="legacyMatte">
              <a:extrusionClr>
                <a:srgbClr val="520402"/>
              </a:extrusionClr>
              <a:contourClr>
                <a:srgbClr val="520402"/>
              </a:contourClr>
            </a:sp3d>
          </a:bodyPr>
          <a:lstStyle/>
          <a:p>
            <a:pPr algn="ctr"/>
            <a:r>
              <a:rPr lang="ar-SA" sz="3600" kern="10">
                <a:ln w="12700">
                  <a:round/>
                  <a:headEnd/>
                  <a:tailEnd/>
                </a:ln>
                <a:gradFill rotWithShape="0">
                  <a:gsLst>
                    <a:gs pos="0">
                      <a:srgbClr val="520402"/>
                    </a:gs>
                    <a:gs pos="100000">
                      <a:srgbClr val="FFCC00"/>
                    </a:gs>
                  </a:gsLst>
                  <a:lin ang="5400000" scaled="1"/>
                </a:gradFill>
                <a:latin typeface="Arial Black" panose="020B0A04020102020204" pitchFamily="34" charset="0"/>
              </a:rPr>
              <a:t>مفهوم جغرافية السكان </a:t>
            </a:r>
            <a:endParaRPr lang="en-US" sz="3600" kern="10">
              <a:ln w="12700">
                <a:round/>
                <a:headEnd/>
                <a:tailEnd/>
              </a:ln>
              <a:gradFill rotWithShape="0">
                <a:gsLst>
                  <a:gs pos="0">
                    <a:srgbClr val="520402"/>
                  </a:gs>
                  <a:gs pos="100000">
                    <a:srgbClr val="FFCC00"/>
                  </a:gs>
                </a:gsLst>
                <a:lin ang="5400000" scaled="1"/>
              </a:gradFill>
              <a:latin typeface="Arial Black" panose="020B0A04020102020204" pitchFamily="34" charset="0"/>
            </a:endParaRPr>
          </a:p>
        </p:txBody>
      </p:sp>
    </p:spTree>
    <p:extLst>
      <p:ext uri="{BB962C8B-B14F-4D97-AF65-F5344CB8AC3E}">
        <p14:creationId xmlns:p14="http://schemas.microsoft.com/office/powerpoint/2010/main" val="376464891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1255</Words>
  <Application>Microsoft Office PowerPoint</Application>
  <PresentationFormat>Widescreen</PresentationFormat>
  <Paragraphs>162</Paragraphs>
  <Slides>23</Slides>
  <Notes>0</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23</vt:i4>
      </vt:variant>
    </vt:vector>
  </HeadingPairs>
  <TitlesOfParts>
    <vt:vector size="38" baseType="lpstr">
      <vt:lpstr>Arial Unicode MS</vt:lpstr>
      <vt:lpstr>AGA Arabesque</vt:lpstr>
      <vt:lpstr>Akhbar MT</vt:lpstr>
      <vt:lpstr>Andalus</vt:lpstr>
      <vt:lpstr>Arabic Transparent</vt:lpstr>
      <vt:lpstr>Arial</vt:lpstr>
      <vt:lpstr>Arial Black</vt:lpstr>
      <vt:lpstr>Calibri</vt:lpstr>
      <vt:lpstr>Calibri Light</vt:lpstr>
      <vt:lpstr>Comic Sans MS</vt:lpstr>
      <vt:lpstr>Garamond</vt:lpstr>
      <vt:lpstr>Impact</vt:lpstr>
      <vt:lpstr>Times New Roman</vt:lpstr>
      <vt:lpstr>Wingdings</vt:lpstr>
      <vt:lpstr>Office Theme</vt:lpstr>
      <vt:lpstr>PowerPoint Presentation</vt:lpstr>
      <vt:lpstr>PowerPoint Presentation</vt:lpstr>
      <vt:lpstr>  جامعة المنصورة كلية الآداب  قسم الجغرافيا يقدم</vt:lpstr>
      <vt:lpstr>جغرافية السكان geography of population</vt:lpstr>
      <vt:lpstr>أهداف العرض</vt:lpstr>
      <vt:lpstr>PowerPoint Presentation</vt:lpstr>
      <vt:lpstr>PowerPoint Presentation</vt:lpstr>
      <vt:lpstr>يبدأ دارس علم السكان بثلاثة أسئلة رئيسية   وهى  </vt:lpstr>
      <vt:lpstr>PowerPoint Presentation</vt:lpstr>
      <vt:lpstr>العلاقة بين جغرافية السكان و علم الديموغرافيا </vt:lpstr>
      <vt:lpstr>العلاقة بين جغرافية السكان و الديموغرافيا</vt:lpstr>
      <vt:lpstr>العلاقة بين جغرافية السكان و الديموغرافيا</vt:lpstr>
      <vt:lpstr>مصادر البيانات السكانية </vt:lpstr>
      <vt:lpstr>أولا : مصادر البيانات الثابتة</vt:lpstr>
      <vt:lpstr>مصادر البيانات الثابتة ( التعداد) </vt:lpstr>
      <vt:lpstr>أوجه استخدام التعداد وأهميتة</vt:lpstr>
      <vt:lpstr>أوجه استخدام التعداد وأهميتة</vt:lpstr>
      <vt:lpstr>أهم موضوعات الدراسة التحليلية التى يشملها التعداد</vt:lpstr>
      <vt:lpstr>الخصائص التى ينبغى أن يشملها التعداد</vt:lpstr>
      <vt:lpstr>PowerPoint Presentation</vt:lpstr>
      <vt:lpstr>مصادر البيانات الثابتة ( المسح بالعينة )</vt:lpstr>
      <vt:lpstr>ثانيا : مصادر البيانات غير الثابتة </vt:lpstr>
      <vt:lpstr>مصادر البيانات غير الثابتة (سجلات الهجرة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Windows User</cp:lastModifiedBy>
  <cp:revision>1</cp:revision>
  <dcterms:created xsi:type="dcterms:W3CDTF">2016-10-04T08:20:19Z</dcterms:created>
  <dcterms:modified xsi:type="dcterms:W3CDTF">2016-10-04T08:21:06Z</dcterms:modified>
</cp:coreProperties>
</file>