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3" r:id="rId9"/>
    <p:sldId id="266" r:id="rId10"/>
    <p:sldId id="264" r:id="rId11"/>
    <p:sldId id="262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9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609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5333-D436-4437-B1F6-E70717152D2D}" type="datetimeFigureOut">
              <a:rPr lang="en-US" smtClean="0"/>
              <a:pPr/>
              <a:t>10/10/2017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62F75-8675-4AF2-AAFF-907D9ECE6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92696"/>
            <a:ext cx="640871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ar-SA" sz="6000" dirty="0" smtClean="0">
                <a:solidFill>
                  <a:schemeClr val="bg1"/>
                </a:solidFill>
              </a:rPr>
              <a:t>كيف تقدم وتعرض بحثك</a:t>
            </a:r>
            <a:endParaRPr lang="en-GB" sz="6000" dirty="0" smtClean="0">
              <a:solidFill>
                <a:schemeClr val="bg1"/>
              </a:solidFill>
            </a:endParaRPr>
          </a:p>
          <a:p>
            <a:pPr algn="ctr"/>
            <a:r>
              <a:rPr lang="en-GB" sz="6000" dirty="0" smtClean="0">
                <a:solidFill>
                  <a:srgbClr val="FFFF00"/>
                </a:solidFill>
              </a:rPr>
              <a:t>Presenting your research</a:t>
            </a:r>
          </a:p>
          <a:p>
            <a:endParaRPr lang="en-US" sz="5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4221088"/>
            <a:ext cx="3756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3200" dirty="0" smtClean="0">
                <a:solidFill>
                  <a:srgbClr val="00B0F0"/>
                </a:solidFill>
              </a:rPr>
              <a:t>أ.د. نجاة عبدالوهاب بخاري</a:t>
            </a:r>
            <a:endParaRPr lang="en-US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6480720" cy="1642194"/>
          </a:xfrm>
        </p:spPr>
        <p:txBody>
          <a:bodyPr>
            <a:normAutofit fontScale="90000"/>
          </a:bodyPr>
          <a:lstStyle/>
          <a:p>
            <a:pPr rtl="1"/>
            <a:r>
              <a:rPr lang="ar-SA" dirty="0" smtClean="0">
                <a:solidFill>
                  <a:srgbClr val="FFFF00"/>
                </a:solidFill>
              </a:rPr>
              <a:t>الالقاء</a:t>
            </a:r>
            <a:br>
              <a:rPr lang="ar-SA" dirty="0" smtClean="0">
                <a:solidFill>
                  <a:srgbClr val="FFFF00"/>
                </a:solidFill>
              </a:rPr>
            </a:br>
            <a:r>
              <a:rPr lang="ar-SA" dirty="0" smtClean="0">
                <a:solidFill>
                  <a:srgbClr val="FFFF00"/>
                </a:solidFill>
              </a:rPr>
              <a:t> </a:t>
            </a:r>
            <a:r>
              <a:rPr lang="en-GB" dirty="0" smtClean="0">
                <a:solidFill>
                  <a:srgbClr val="FFFF00"/>
                </a:solidFill>
              </a:rPr>
              <a:t>Method and style of the presentation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536" y="2132856"/>
            <a:ext cx="576064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  الإلقاء الجيد يرفع من قيمة العرض.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  التفاعل مع الحضور. </a:t>
            </a: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  التدريب على العرض لضبط الوقت.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  مراعاة وضوح الصوت مع التسلسل ويمكن الاستعانة بميكرفون.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  يمكن حضور دورات في التحدث والإلقاء.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  اظهار الحماس للموضوع اثناء الالقاء.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-  عمل شريحة لطرح الاسئلة والإجابة عنها وفي النهايه تقديم الشكر للجميع.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 smtClean="0">
                <a:solidFill>
                  <a:srgbClr val="FFFF00"/>
                </a:solidFill>
              </a:rPr>
              <a:t>القلق </a:t>
            </a:r>
            <a:r>
              <a:rPr lang="en-GB" dirty="0" smtClean="0">
                <a:solidFill>
                  <a:srgbClr val="FFFF00"/>
                </a:solidFill>
              </a:rPr>
              <a:t>Anxiety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" name="Picture 2" descr="anxie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852936"/>
            <a:ext cx="4644008" cy="348300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ank you.jpg"/>
          <p:cNvPicPr>
            <a:picLocks noChangeAspect="1"/>
          </p:cNvPicPr>
          <p:nvPr/>
        </p:nvPicPr>
        <p:blipFill>
          <a:blip r:embed="rId2" cstate="print"/>
          <a:srcRect l="5704" r="7578"/>
          <a:stretch>
            <a:fillRect/>
          </a:stretch>
        </p:blipFill>
        <p:spPr>
          <a:xfrm>
            <a:off x="395536" y="764704"/>
            <a:ext cx="6013176" cy="520065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692696"/>
            <a:ext cx="61206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 smtClean="0">
                <a:solidFill>
                  <a:srgbClr val="FFFF00"/>
                </a:solidFill>
              </a:rPr>
              <a:t>1- التخطيط والتحضير للمحتوى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Planning and preparing.</a:t>
            </a:r>
          </a:p>
          <a:p>
            <a:endParaRPr lang="en-GB" sz="2400" dirty="0" smtClean="0">
              <a:solidFill>
                <a:schemeClr val="bg1"/>
              </a:solidFill>
            </a:endParaRPr>
          </a:p>
          <a:p>
            <a:pPr algn="r"/>
            <a:r>
              <a:rPr lang="ar-SA" sz="2400" dirty="0" smtClean="0">
                <a:solidFill>
                  <a:srgbClr val="FFFF00"/>
                </a:solidFill>
              </a:rPr>
              <a:t>2- بناء العر</a:t>
            </a:r>
            <a:r>
              <a:rPr lang="ar-SA" sz="2400" dirty="0" smtClean="0">
                <a:solidFill>
                  <a:srgbClr val="FFFF00"/>
                </a:solidFill>
              </a:rPr>
              <a:t>ض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Methodological Structure of the presentation.</a:t>
            </a:r>
          </a:p>
          <a:p>
            <a:endParaRPr lang="en-GB" sz="2400" dirty="0" smtClean="0">
              <a:solidFill>
                <a:schemeClr val="bg1"/>
              </a:solidFill>
            </a:endParaRPr>
          </a:p>
          <a:p>
            <a:pPr algn="r"/>
            <a:r>
              <a:rPr lang="ar-SA" sz="2400" dirty="0" smtClean="0">
                <a:solidFill>
                  <a:srgbClr val="FFFF00"/>
                </a:solidFill>
              </a:rPr>
              <a:t>3- الإلقاء 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Method and Style of the presentation.</a:t>
            </a:r>
          </a:p>
          <a:p>
            <a:endParaRPr lang="en-GB" sz="2400" dirty="0" smtClean="0">
              <a:solidFill>
                <a:schemeClr val="bg1"/>
              </a:solidFill>
            </a:endParaRPr>
          </a:p>
          <a:p>
            <a:pPr algn="r"/>
            <a:r>
              <a:rPr lang="ar-SA" sz="2400" dirty="0" smtClean="0">
                <a:solidFill>
                  <a:srgbClr val="FFFF00"/>
                </a:solidFill>
              </a:rPr>
              <a:t>4- القلق</a:t>
            </a:r>
          </a:p>
          <a:p>
            <a:r>
              <a:rPr lang="en-GB" sz="2400" dirty="0" smtClean="0">
                <a:solidFill>
                  <a:schemeClr val="bg1"/>
                </a:solidFill>
              </a:rPr>
              <a:t>Anxiety 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FF00"/>
                </a:solidFill>
              </a:rPr>
              <a:t>1- التخطيط والتحضير للمحتوى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1484785"/>
            <a:ext cx="63367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SA" sz="3200" dirty="0" smtClean="0">
                <a:solidFill>
                  <a:schemeClr val="bg1"/>
                </a:solidFill>
              </a:rPr>
              <a:t>-  اختيار اهم النقاط وتحديدها. </a:t>
            </a:r>
            <a:endParaRPr lang="en-GB" sz="3200" dirty="0" smtClean="0">
              <a:solidFill>
                <a:schemeClr val="bg1"/>
              </a:solidFill>
            </a:endParaRPr>
          </a:p>
          <a:p>
            <a:pPr lvl="0" algn="r" rtl="1"/>
            <a:r>
              <a:rPr lang="ar-SA" sz="3200" dirty="0" smtClean="0">
                <a:solidFill>
                  <a:schemeClr val="bg1"/>
                </a:solidFill>
              </a:rPr>
              <a:t>-  تحديد </a:t>
            </a:r>
            <a:r>
              <a:rPr lang="ar-SA" sz="3200" dirty="0" smtClean="0">
                <a:solidFill>
                  <a:schemeClr val="bg1"/>
                </a:solidFill>
              </a:rPr>
              <a:t>موضوع الرساله التي تود ايصالها </a:t>
            </a:r>
            <a:r>
              <a:rPr lang="ar-SA" sz="3200" dirty="0" smtClean="0">
                <a:solidFill>
                  <a:schemeClr val="bg1"/>
                </a:solidFill>
              </a:rPr>
              <a:t>للحضور.</a:t>
            </a:r>
            <a:endParaRPr lang="en-GB" sz="3200" dirty="0" smtClean="0">
              <a:solidFill>
                <a:schemeClr val="bg1"/>
              </a:solidFill>
            </a:endParaRPr>
          </a:p>
          <a:p>
            <a:pPr lvl="0" algn="r" rtl="1"/>
            <a:r>
              <a:rPr lang="ar-SA" sz="3200" dirty="0" smtClean="0">
                <a:solidFill>
                  <a:schemeClr val="bg1"/>
                </a:solidFill>
              </a:rPr>
              <a:t>-  تقديم </a:t>
            </a:r>
            <a:r>
              <a:rPr lang="ar-SA" sz="3200" dirty="0" smtClean="0">
                <a:solidFill>
                  <a:schemeClr val="bg1"/>
                </a:solidFill>
              </a:rPr>
              <a:t>عن البحث وأهميته ، ما هي الاضافه  الجديدة للمحتوى </a:t>
            </a:r>
            <a:r>
              <a:rPr lang="ar-SA" sz="3200" dirty="0" smtClean="0">
                <a:solidFill>
                  <a:schemeClr val="bg1"/>
                </a:solidFill>
              </a:rPr>
              <a:t>العلمي.</a:t>
            </a:r>
            <a:endParaRPr lang="en-GB" sz="3200" dirty="0" smtClean="0">
              <a:solidFill>
                <a:schemeClr val="bg1"/>
              </a:solidFill>
            </a:endParaRPr>
          </a:p>
          <a:p>
            <a:pPr lvl="0" algn="r" rtl="1"/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7" name="Picture 6" descr="Plann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4365104"/>
            <a:ext cx="4747795" cy="22650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1196752"/>
            <a:ext cx="6480720" cy="5400600"/>
          </a:xfrm>
        </p:spPr>
        <p:txBody>
          <a:bodyPr>
            <a:noAutofit/>
          </a:bodyPr>
          <a:lstStyle/>
          <a:p>
            <a:pPr lvl="0" algn="r" rtl="1"/>
            <a:r>
              <a:rPr lang="ar-SA" sz="2400" dirty="0" smtClean="0">
                <a:solidFill>
                  <a:srgbClr val="FFFF00"/>
                </a:solidFill>
              </a:rPr>
              <a:t> </a:t>
            </a:r>
            <a:r>
              <a:rPr lang="ar-SA" sz="3200" dirty="0" smtClean="0">
                <a:solidFill>
                  <a:srgbClr val="FFFF00"/>
                </a:solidFill>
              </a:rPr>
              <a:t>التخطيط </a:t>
            </a:r>
            <a:r>
              <a:rPr lang="ar-SA" sz="3200" dirty="0" smtClean="0">
                <a:solidFill>
                  <a:srgbClr val="FFFF00"/>
                </a:solidFill>
              </a:rPr>
              <a:t>للعرض بحيث يبدأ كالتالي</a:t>
            </a:r>
            <a:r>
              <a:rPr lang="ar-SA" sz="3200" dirty="0" smtClean="0">
                <a:solidFill>
                  <a:srgbClr val="FFFF00"/>
                </a:solidFill>
              </a:rPr>
              <a:t>: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>-  المقدمة والدراسات السابقة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 </a:t>
            </a:r>
            <a:r>
              <a:rPr lang="en-GB" sz="2800" dirty="0" smtClean="0">
                <a:solidFill>
                  <a:srgbClr val="00B0F0"/>
                </a:solidFill>
              </a:rPr>
              <a:t>Introduction and Literature Reviews.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>-  الأهداف   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rgbClr val="00B0F0"/>
                </a:solidFill>
              </a:rPr>
              <a:t>Goals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> </a:t>
            </a:r>
            <a:br>
              <a:rPr lang="ar-SA" sz="2800" dirty="0" smtClean="0"/>
            </a:br>
            <a:r>
              <a:rPr lang="ar-SA" sz="2800" dirty="0" smtClean="0"/>
              <a:t>-  سؤال البحث والفرضية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> </a:t>
            </a:r>
            <a:r>
              <a:rPr lang="en-GB" sz="2800" dirty="0" smtClean="0">
                <a:solidFill>
                  <a:srgbClr val="00B0F0"/>
                </a:solidFill>
              </a:rPr>
              <a:t>Questions and Hypotheses </a:t>
            </a:r>
            <a:r>
              <a:rPr lang="ar-SA" sz="2800" dirty="0" smtClean="0">
                <a:solidFill>
                  <a:srgbClr val="00B0F0"/>
                </a:solidFill>
              </a:rPr>
              <a:t/>
            </a:r>
            <a:br>
              <a:rPr lang="ar-SA" sz="2800" dirty="0" smtClean="0">
                <a:solidFill>
                  <a:srgbClr val="00B0F0"/>
                </a:solidFill>
              </a:rPr>
            </a:b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>- الطريقة </a:t>
            </a:r>
            <a:r>
              <a:rPr lang="ar-SA" sz="2800" dirty="0" smtClean="0"/>
              <a:t>وجمع </a:t>
            </a:r>
            <a:r>
              <a:rPr lang="ar-SA" sz="2800" dirty="0" smtClean="0"/>
              <a:t>البيانات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> </a:t>
            </a:r>
            <a:r>
              <a:rPr lang="en-GB" sz="2800" dirty="0" smtClean="0">
                <a:solidFill>
                  <a:srgbClr val="00B0F0"/>
                </a:solidFill>
              </a:rPr>
              <a:t>Methods and related information gathering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548680"/>
            <a:ext cx="6264696" cy="5832648"/>
          </a:xfrm>
        </p:spPr>
        <p:txBody>
          <a:bodyPr>
            <a:noAutofit/>
          </a:bodyPr>
          <a:lstStyle/>
          <a:p>
            <a:pPr lvl="0" algn="r" rtl="1"/>
            <a:r>
              <a:rPr lang="ar-SA" sz="2400" dirty="0" smtClean="0">
                <a:solidFill>
                  <a:srgbClr val="FFFF00"/>
                </a:solidFill>
              </a:rPr>
              <a:t> </a:t>
            </a:r>
            <a:r>
              <a:rPr lang="ar-SA" sz="2800" dirty="0" smtClean="0">
                <a:solidFill>
                  <a:srgbClr val="FFFF00"/>
                </a:solidFill>
              </a:rPr>
              <a:t>التخطيط </a:t>
            </a:r>
            <a:r>
              <a:rPr lang="ar-SA" sz="2800" dirty="0" smtClean="0">
                <a:solidFill>
                  <a:srgbClr val="FFFF00"/>
                </a:solidFill>
              </a:rPr>
              <a:t>للعرض بحيث يبدأ كالتالي</a:t>
            </a:r>
            <a:r>
              <a:rPr lang="ar-SA" sz="2800" dirty="0" smtClean="0">
                <a:solidFill>
                  <a:srgbClr val="FFFF00"/>
                </a:solidFill>
              </a:rPr>
              <a:t>: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 </a:t>
            </a:r>
            <a:r>
              <a:rPr lang="ar-SA" sz="2800" dirty="0" smtClean="0"/>
              <a:t>-  المواد </a:t>
            </a:r>
            <a:r>
              <a:rPr lang="ar-SA" sz="2800" dirty="0" smtClean="0"/>
              <a:t>وطرق العمل 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rgbClr val="00B0F0"/>
                </a:solidFill>
              </a:rPr>
              <a:t>Materials and </a:t>
            </a:r>
            <a:r>
              <a:rPr lang="en-GB" sz="2800" dirty="0" smtClean="0">
                <a:solidFill>
                  <a:srgbClr val="00B0F0"/>
                </a:solidFill>
              </a:rPr>
              <a:t>Methods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>-  النتائج </a:t>
            </a:r>
            <a:r>
              <a:rPr lang="en-GB" sz="2800" dirty="0" smtClean="0">
                <a:solidFill>
                  <a:srgbClr val="00B0F0"/>
                </a:solidFill>
              </a:rPr>
              <a:t>Results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>-  المناقشه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rgbClr val="00B0F0"/>
                </a:solidFill>
              </a:rPr>
              <a:t>Discussion</a:t>
            </a:r>
            <a:r>
              <a:rPr lang="en-GB" sz="2800" dirty="0" smtClean="0"/>
              <a:t>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>-  التوصيات </a:t>
            </a:r>
            <a:r>
              <a:rPr lang="en-GB" sz="2800" dirty="0" smtClean="0">
                <a:solidFill>
                  <a:srgbClr val="00B0F0"/>
                </a:solidFill>
              </a:rPr>
              <a:t>Recommendation</a:t>
            </a:r>
            <a:r>
              <a:rPr lang="en-GB" sz="2800" dirty="0" smtClean="0"/>
              <a:t> 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>-  المراجع</a:t>
            </a:r>
            <a:r>
              <a:rPr lang="en-GB" sz="2800" dirty="0" smtClean="0">
                <a:solidFill>
                  <a:srgbClr val="00B0F0"/>
                </a:solidFill>
              </a:rPr>
              <a:t>References</a:t>
            </a:r>
            <a:r>
              <a:rPr lang="en-GB" sz="2800" dirty="0" smtClean="0"/>
              <a:t> 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>-  اسئلة </a:t>
            </a:r>
            <a:r>
              <a:rPr lang="ar-SA" sz="2800" dirty="0" smtClean="0"/>
              <a:t>الحضور وشكر الباحث للحضور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476672"/>
            <a:ext cx="63367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1"/>
            <a:r>
              <a:rPr lang="ar-SA" sz="3600" dirty="0" smtClean="0">
                <a:solidFill>
                  <a:srgbClr val="FFFF00"/>
                </a:solidFill>
              </a:rPr>
              <a:t>عند ذكر اي مرجع يجب كتابة اسم المرجع في نفس الشريحه واستخدام الاختصار المعتمد للمراجعه مع عدم ضرورة ذكر عنوان البحث.</a:t>
            </a:r>
            <a:endParaRPr lang="en-GB" sz="3600" dirty="0" smtClean="0">
              <a:solidFill>
                <a:srgbClr val="FFFF00"/>
              </a:solidFill>
            </a:endParaRPr>
          </a:p>
          <a:p>
            <a:pPr lvl="0" algn="r" rtl="1"/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7" name="Picture 6" descr="referen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587486"/>
            <a:ext cx="4320480" cy="28823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264696" cy="3744416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sz="3200" b="1" dirty="0" smtClean="0">
                <a:solidFill>
                  <a:srgbClr val="FFFF00"/>
                </a:solidFill>
              </a:rPr>
              <a:t>ملاحظات</a:t>
            </a:r>
            <a:r>
              <a:rPr lang="ar-SA" sz="3200" b="1" dirty="0" smtClean="0">
                <a:solidFill>
                  <a:srgbClr val="FFFF00"/>
                </a:solidFill>
              </a:rPr>
              <a:t>: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SA" sz="3200" dirty="0" smtClean="0">
                <a:solidFill>
                  <a:srgbClr val="00B0F0"/>
                </a:solidFill>
              </a:rPr>
              <a:t>اولاً: </a:t>
            </a:r>
            <a:r>
              <a:rPr lang="ar-SA" sz="3200" dirty="0" smtClean="0">
                <a:solidFill>
                  <a:schemeClr val="bg1"/>
                </a:solidFill>
              </a:rPr>
              <a:t>الرجوع للقواعد الارشادية التي تحددها المجله او المؤتمر او الجامعة كمتطلبات للعرض</a:t>
            </a:r>
            <a:r>
              <a:rPr lang="ar-SA" sz="3200" dirty="0" smtClean="0">
                <a:solidFill>
                  <a:schemeClr val="bg1"/>
                </a:solidFill>
              </a:rPr>
              <a:t>.</a:t>
            </a:r>
            <a:r>
              <a:rPr lang="en-GB" sz="3200" dirty="0" smtClean="0">
                <a:solidFill>
                  <a:schemeClr val="bg1"/>
                </a:solidFill>
              </a:rPr>
              <a:t/>
            </a:r>
            <a:br>
              <a:rPr lang="en-GB" sz="3200" dirty="0" smtClean="0">
                <a:solidFill>
                  <a:schemeClr val="bg1"/>
                </a:solidFill>
              </a:rPr>
            </a:br>
            <a:r>
              <a:rPr lang="ar-SA" sz="3200" dirty="0" smtClean="0">
                <a:solidFill>
                  <a:schemeClr val="bg1"/>
                </a:solidFill>
              </a:rPr>
              <a:t/>
            </a:r>
            <a:br>
              <a:rPr lang="ar-SA" sz="3200" dirty="0" smtClean="0">
                <a:solidFill>
                  <a:schemeClr val="bg1"/>
                </a:solidFill>
              </a:rPr>
            </a:br>
            <a:r>
              <a:rPr lang="ar-SA" sz="3200" dirty="0" smtClean="0">
                <a:solidFill>
                  <a:srgbClr val="00B0F0"/>
                </a:solidFill>
              </a:rPr>
              <a:t>ثانياً</a:t>
            </a:r>
            <a:r>
              <a:rPr lang="ar-SA" sz="3200" dirty="0" smtClean="0">
                <a:solidFill>
                  <a:srgbClr val="00B0F0"/>
                </a:solidFill>
              </a:rPr>
              <a:t>: </a:t>
            </a:r>
            <a:r>
              <a:rPr lang="ar-SA" sz="3200" dirty="0" smtClean="0">
                <a:solidFill>
                  <a:schemeClr val="bg1"/>
                </a:solidFill>
              </a:rPr>
              <a:t>معرفة نوع الحضور  وبناء عليه يتم التخطيط والتحضير للعرض.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4" name="Picture 3" descr="audin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429000"/>
            <a:ext cx="2269232" cy="2269232"/>
          </a:xfrm>
          <a:prstGeom prst="rect">
            <a:avLst/>
          </a:prstGeom>
        </p:spPr>
      </p:pic>
      <p:pic>
        <p:nvPicPr>
          <p:cNvPr id="5" name="Picture 4" descr="guidlin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5085184"/>
            <a:ext cx="3684662" cy="146994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6096000" cy="6048672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sz="3200" dirty="0" smtClean="0">
                <a:solidFill>
                  <a:srgbClr val="FFFF00"/>
                </a:solidFill>
              </a:rPr>
              <a:t>بعد تحديد المحتوى نبدأ بتحضير العرض </a:t>
            </a:r>
            <a:r>
              <a:rPr lang="ar-SA" sz="3200" dirty="0" smtClean="0">
                <a:solidFill>
                  <a:srgbClr val="FFFF00"/>
                </a:solidFill>
              </a:rPr>
              <a:t>:</a:t>
            </a:r>
            <a:br>
              <a:rPr lang="ar-SA" sz="3200" dirty="0" smtClean="0">
                <a:solidFill>
                  <a:srgbClr val="FFFF00"/>
                </a:solidFill>
              </a:rPr>
            </a:b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ar-SA" sz="3200" dirty="0" smtClean="0"/>
              <a:t>- استخدام </a:t>
            </a:r>
            <a:r>
              <a:rPr lang="ar-SA" sz="3200" dirty="0" smtClean="0"/>
              <a:t>برنامج مثل: </a:t>
            </a:r>
            <a:r>
              <a:rPr lang="ar-SA" sz="3200" dirty="0" smtClean="0">
                <a:solidFill>
                  <a:srgbClr val="00B0F0"/>
                </a:solidFill>
              </a:rPr>
              <a:t>بوربوينت</a:t>
            </a:r>
            <a:r>
              <a:rPr lang="ar-SA" sz="3200" dirty="0" smtClean="0"/>
              <a:t> </a:t>
            </a:r>
            <a:r>
              <a:rPr lang="ar-SA" sz="3200" dirty="0" smtClean="0"/>
              <a:t>ل</a:t>
            </a:r>
            <a:r>
              <a:rPr lang="ar-SA" sz="3200" dirty="0" smtClean="0"/>
              <a:t>إ</a:t>
            </a:r>
            <a:r>
              <a:rPr lang="ar-SA" sz="3200" dirty="0" smtClean="0"/>
              <a:t>عداد </a:t>
            </a:r>
            <a:r>
              <a:rPr lang="ar-SA" sz="3200" dirty="0" smtClean="0"/>
              <a:t>العرض</a:t>
            </a:r>
            <a:r>
              <a:rPr lang="ar-SA" sz="3200" dirty="0" smtClean="0"/>
              <a:t>.</a:t>
            </a:r>
            <a:br>
              <a:rPr lang="ar-SA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SA" sz="3200" dirty="0" smtClean="0"/>
              <a:t>- الاختصار </a:t>
            </a:r>
            <a:r>
              <a:rPr lang="ar-SA" sz="3200" dirty="0" smtClean="0"/>
              <a:t>في الشرح والنص وفي عدد الشرائح بحيث يناسب الوقت المتاح </a:t>
            </a:r>
            <a:r>
              <a:rPr lang="ar-SA" sz="3200" dirty="0" smtClean="0"/>
              <a:t>للعرض.</a:t>
            </a:r>
            <a:br>
              <a:rPr lang="ar-SA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SA" sz="3200" dirty="0" smtClean="0"/>
              <a:t>- قاعدة </a:t>
            </a:r>
            <a:r>
              <a:rPr lang="ar-SA" sz="3200" dirty="0" smtClean="0">
                <a:solidFill>
                  <a:srgbClr val="00B0F0"/>
                </a:solidFill>
              </a:rPr>
              <a:t>(شريحه واحدة لكل دقيقة تحدث </a:t>
            </a:r>
            <a:r>
              <a:rPr lang="ar-SA" sz="3200" dirty="0" smtClean="0">
                <a:solidFill>
                  <a:srgbClr val="00B0F0"/>
                </a:solidFill>
              </a:rPr>
              <a:t>عنها).</a:t>
            </a: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ar-SA" sz="3200" dirty="0" smtClean="0"/>
              <a:t>- </a:t>
            </a:r>
            <a:r>
              <a:rPr lang="ar-SA" sz="3200" dirty="0" smtClean="0"/>
              <a:t>ا</a:t>
            </a:r>
            <a:r>
              <a:rPr lang="ar-SA" sz="3200" dirty="0" smtClean="0"/>
              <a:t>ختيار </a:t>
            </a:r>
            <a:r>
              <a:rPr lang="ar-SA" sz="3200" dirty="0" smtClean="0"/>
              <a:t>لون مناسب ، عدم استخدام اكثر من 3 الوان في العرض . مثال للألوان الازرق والاخضر من الألوان المناسبة الهادئة ، الأحمر من الالوان القويه</a:t>
            </a:r>
            <a:r>
              <a:rPr lang="ar-SA" sz="3200" dirty="0" smtClean="0"/>
              <a:t>.</a:t>
            </a:r>
            <a:r>
              <a:rPr lang="ar-SA" dirty="0" smtClean="0"/>
              <a:t> </a:t>
            </a:r>
            <a:endParaRPr lang="en-GB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6096000" cy="6120680"/>
          </a:xfrm>
        </p:spPr>
        <p:txBody>
          <a:bodyPr>
            <a:normAutofit/>
          </a:bodyPr>
          <a:lstStyle/>
          <a:p>
            <a:pPr algn="r" rtl="1"/>
            <a:r>
              <a:rPr lang="ar-SA" sz="2800" dirty="0" smtClean="0">
                <a:solidFill>
                  <a:srgbClr val="FFFF00"/>
                </a:solidFill>
              </a:rPr>
              <a:t>بعد تحديد المحتوى نبدأ بتحضير العرض </a:t>
            </a:r>
            <a:r>
              <a:rPr lang="ar-SA" sz="2800" dirty="0" smtClean="0">
                <a:solidFill>
                  <a:srgbClr val="FFFF00"/>
                </a:solidFill>
              </a:rPr>
              <a:t>: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smtClean="0"/>
              <a:t>- استخدام صور ورسوم بيانية  وجداول.</a:t>
            </a:r>
            <a:br>
              <a:rPr lang="ar-SA" sz="280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>- عدم </a:t>
            </a:r>
            <a:r>
              <a:rPr lang="ar-SA" sz="2800" dirty="0" smtClean="0"/>
              <a:t>استخدام الحركات الإضافيه في العرض والتي قد تمنع </a:t>
            </a:r>
            <a:r>
              <a:rPr lang="ar-SA" sz="2800" dirty="0" smtClean="0"/>
              <a:t>التركيز.</a:t>
            </a:r>
            <a:br>
              <a:rPr lang="ar-SA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>- استخدام </a:t>
            </a:r>
            <a:r>
              <a:rPr lang="ar-SA" sz="2800" dirty="0" smtClean="0"/>
              <a:t>خطوط واضحه واستخدام نفس الخط بمقاس لا يقل عن 14 </a:t>
            </a:r>
            <a:r>
              <a:rPr lang="ar-SA" sz="2800" dirty="0" smtClean="0"/>
              <a:t>.</a:t>
            </a:r>
            <a:br>
              <a:rPr lang="ar-SA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ar-SA" sz="2800" dirty="0" smtClean="0"/>
              <a:t>- مراعاة </a:t>
            </a:r>
            <a:r>
              <a:rPr lang="ar-SA" sz="2800" dirty="0" smtClean="0"/>
              <a:t>الفورمات ، الاخطاء الإملائية ، الفراغات بين الاسطر والكلمات.</a:t>
            </a:r>
            <a:r>
              <a:rPr lang="en-GB" sz="2700" dirty="0" smtClean="0"/>
              <a:t/>
            </a:r>
            <a:br>
              <a:rPr lang="en-GB" sz="2700" dirty="0" smtClean="0"/>
            </a:br>
            <a:r>
              <a:rPr lang="ar-SA" dirty="0" smtClean="0"/>
              <a:t> </a:t>
            </a:r>
            <a:endParaRPr lang="en-GB" dirty="0"/>
          </a:p>
        </p:txBody>
      </p:sp>
      <p:pic>
        <p:nvPicPr>
          <p:cNvPr id="3" name="Picture 2" descr="fon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5013176"/>
            <a:ext cx="2880320" cy="127560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stract-3d-Cubes-Background-PowerPoint-Template-1318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Abstract-3d-Cubes-Background-PowerPoint-Template-1318</Template>
  <TotalTime>140</TotalTime>
  <Words>187</Words>
  <Application>Microsoft Office PowerPoint</Application>
  <PresentationFormat>On-screen Show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Abstract-3d-Cubes-Background-PowerPoint-Template-1318</vt:lpstr>
      <vt:lpstr>Slide 1</vt:lpstr>
      <vt:lpstr>Slide 2</vt:lpstr>
      <vt:lpstr>1- التخطيط والتحضير للمحتوى</vt:lpstr>
      <vt:lpstr> التخطيط للعرض بحيث يبدأ كالتالي:  -  المقدمة والدراسات السابقة  Introduction and Literature Reviews.  -  الأهداف    Goals   -  سؤال البحث والفرضية  Questions and Hypotheses   - الطريقة وجمع البيانات  Methods and related information gathering   </vt:lpstr>
      <vt:lpstr> التخطيط للعرض بحيث يبدأ كالتالي:   -  المواد وطرق العمل  Materials and Methods  -  النتائج Results  -  المناقشه Discussion   -  التوصيات Recommendation   -  المراجعReferences   -  اسئلة الحضور وشكر الباحث للحضور </vt:lpstr>
      <vt:lpstr>Slide 6</vt:lpstr>
      <vt:lpstr>ملاحظات:  اولاً: الرجوع للقواعد الارشادية التي تحددها المجله او المؤتمر او الجامعة كمتطلبات للعرض.  ثانياً: معرفة نوع الحضور  وبناء عليه يتم التخطيط والتحضير للعرض.</vt:lpstr>
      <vt:lpstr>بعد تحديد المحتوى نبدأ بتحضير العرض :  - استخدام برنامج مثل: بوربوينت لإعداد العرض.  - الاختصار في الشرح والنص وفي عدد الشرائح بحيث يناسب الوقت المتاح للعرض.  - قاعدة (شريحه واحدة لكل دقيقة تحدث عنها).  - اختيار لون مناسب ، عدم استخدام اكثر من 3 الوان في العرض . مثال للألوان الازرق والاخضر من الألوان المناسبة الهادئة ، الأحمر من الالوان القويه. </vt:lpstr>
      <vt:lpstr>بعد تحديد المحتوى نبدأ بتحضير العرض :  - استخدام صور ورسوم بيانية  وجداول.  - عدم استخدام الحركات الإضافيه في العرض والتي قد تمنع التركيز.  - استخدام خطوط واضحه واستخدام نفس الخط بمقاس لا يقل عن 14 .  - مراعاة الفورمات ، الاخطاء الإملائية ، الفراغات بين الاسطر والكلمات.  </vt:lpstr>
      <vt:lpstr>الالقاء  Method and style of the presentation</vt:lpstr>
      <vt:lpstr>القلق Anxiety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seham</dc:creator>
  <cp:lastModifiedBy>seham</cp:lastModifiedBy>
  <cp:revision>2</cp:revision>
  <dcterms:created xsi:type="dcterms:W3CDTF">2017-10-10T20:57:20Z</dcterms:created>
  <dcterms:modified xsi:type="dcterms:W3CDTF">2017-10-10T23:17:45Z</dcterms:modified>
</cp:coreProperties>
</file>