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70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326" r:id="rId6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22AC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4EBD64-DE8C-4FE4-9826-AB04024F443D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74A85E9-BED4-45DE-A420-12AE14846AD9}">
      <dgm:prSet/>
      <dgm:spPr/>
      <dgm:t>
        <a:bodyPr/>
        <a:lstStyle/>
        <a:p>
          <a:pPr rtl="0"/>
          <a:r>
            <a:rPr lang="en-US" i="1" dirty="0" smtClean="0"/>
            <a:t>A</a:t>
          </a:r>
          <a:r>
            <a:rPr lang="en-US" dirty="0" smtClean="0"/>
            <a:t>, </a:t>
          </a:r>
          <a:r>
            <a:rPr lang="en-US" i="1" dirty="0" smtClean="0"/>
            <a:t>B NOT </a:t>
          </a:r>
          <a:r>
            <a:rPr lang="en-US" dirty="0" smtClean="0"/>
            <a:t>mutually exclusive</a:t>
          </a:r>
          <a:endParaRPr lang="en-US" dirty="0"/>
        </a:p>
      </dgm:t>
    </dgm:pt>
    <dgm:pt modelId="{49882EF7-F745-4A54-A8F2-1DAFD82C79F3}" type="parTrans" cxnId="{0A10C618-17EA-4FC4-8C62-A8F4E2CA0EDD}">
      <dgm:prSet/>
      <dgm:spPr/>
      <dgm:t>
        <a:bodyPr/>
        <a:lstStyle/>
        <a:p>
          <a:endParaRPr lang="en-US"/>
        </a:p>
      </dgm:t>
    </dgm:pt>
    <dgm:pt modelId="{3EB029A8-3E6C-4B83-8C39-DF5942D241D7}" type="sibTrans" cxnId="{0A10C618-17EA-4FC4-8C62-A8F4E2CA0EDD}">
      <dgm:prSet/>
      <dgm:spPr/>
      <dgm:t>
        <a:bodyPr/>
        <a:lstStyle/>
        <a:p>
          <a:endParaRPr lang="en-US"/>
        </a:p>
      </dgm:t>
    </dgm:pt>
    <dgm:pt modelId="{B531C7BF-C805-4672-AC62-830510789CF0}" type="pres">
      <dgm:prSet presAssocID="{EF4EBD64-DE8C-4FE4-9826-AB04024F443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F70266-BA36-44A8-A26C-D5694FA20AE4}" type="pres">
      <dgm:prSet presAssocID="{374A85E9-BED4-45DE-A420-12AE14846AD9}" presName="circle1" presStyleLbl="node1" presStyleIdx="0" presStyleCnt="1"/>
      <dgm:spPr/>
    </dgm:pt>
    <dgm:pt modelId="{302887E2-173F-4A54-981E-1C7991E96434}" type="pres">
      <dgm:prSet presAssocID="{374A85E9-BED4-45DE-A420-12AE14846AD9}" presName="space" presStyleCnt="0"/>
      <dgm:spPr/>
    </dgm:pt>
    <dgm:pt modelId="{8E59A1B3-C31B-4578-A86E-C7780F39DCAD}" type="pres">
      <dgm:prSet presAssocID="{374A85E9-BED4-45DE-A420-12AE14846AD9}" presName="rect1" presStyleLbl="alignAcc1" presStyleIdx="0" presStyleCnt="1" custLinFactX="-50165" custLinFactY="142806" custLinFactNeighborX="-100000" custLinFactNeighborY="200000"/>
      <dgm:spPr/>
      <dgm:t>
        <a:bodyPr/>
        <a:lstStyle/>
        <a:p>
          <a:endParaRPr lang="en-US"/>
        </a:p>
      </dgm:t>
    </dgm:pt>
    <dgm:pt modelId="{453C4FF0-9762-451E-AC2D-00D34DA6D445}" type="pres">
      <dgm:prSet presAssocID="{374A85E9-BED4-45DE-A420-12AE14846AD9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734BAEC-8EA1-4B76-9165-57BC7CB551E8}" type="presOf" srcId="{374A85E9-BED4-45DE-A420-12AE14846AD9}" destId="{8E59A1B3-C31B-4578-A86E-C7780F39DCAD}" srcOrd="0" destOrd="0" presId="urn:microsoft.com/office/officeart/2005/8/layout/target3"/>
    <dgm:cxn modelId="{0A10C618-17EA-4FC4-8C62-A8F4E2CA0EDD}" srcId="{EF4EBD64-DE8C-4FE4-9826-AB04024F443D}" destId="{374A85E9-BED4-45DE-A420-12AE14846AD9}" srcOrd="0" destOrd="0" parTransId="{49882EF7-F745-4A54-A8F2-1DAFD82C79F3}" sibTransId="{3EB029A8-3E6C-4B83-8C39-DF5942D241D7}"/>
    <dgm:cxn modelId="{0AF0F527-6EBB-4E6F-836A-BA27062872E2}" type="presOf" srcId="{EF4EBD64-DE8C-4FE4-9826-AB04024F443D}" destId="{B531C7BF-C805-4672-AC62-830510789CF0}" srcOrd="0" destOrd="0" presId="urn:microsoft.com/office/officeart/2005/8/layout/target3"/>
    <dgm:cxn modelId="{693063AB-7F4C-427E-972E-E54579DC0991}" type="presOf" srcId="{374A85E9-BED4-45DE-A420-12AE14846AD9}" destId="{453C4FF0-9762-451E-AC2D-00D34DA6D445}" srcOrd="1" destOrd="0" presId="urn:microsoft.com/office/officeart/2005/8/layout/target3"/>
    <dgm:cxn modelId="{0E08C17F-4D0F-49EC-85D7-4E9F52A64144}" type="presParOf" srcId="{B531C7BF-C805-4672-AC62-830510789CF0}" destId="{B8F70266-BA36-44A8-A26C-D5694FA20AE4}" srcOrd="0" destOrd="0" presId="urn:microsoft.com/office/officeart/2005/8/layout/target3"/>
    <dgm:cxn modelId="{A412FC7E-5C09-4131-AEDA-D120DD864DF3}" type="presParOf" srcId="{B531C7BF-C805-4672-AC62-830510789CF0}" destId="{302887E2-173F-4A54-981E-1C7991E96434}" srcOrd="1" destOrd="0" presId="urn:microsoft.com/office/officeart/2005/8/layout/target3"/>
    <dgm:cxn modelId="{35785B6B-9C4C-40B3-B0A4-32A286B52A8D}" type="presParOf" srcId="{B531C7BF-C805-4672-AC62-830510789CF0}" destId="{8E59A1B3-C31B-4578-A86E-C7780F39DCAD}" srcOrd="2" destOrd="0" presId="urn:microsoft.com/office/officeart/2005/8/layout/target3"/>
    <dgm:cxn modelId="{17A41AD7-B9B3-4319-9FED-33B73BF1DCF0}" type="presParOf" srcId="{B531C7BF-C805-4672-AC62-830510789CF0}" destId="{453C4FF0-9762-451E-AC2D-00D34DA6D445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4EBD64-DE8C-4FE4-9826-AB04024F443D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374A85E9-BED4-45DE-A420-12AE14846AD9}">
      <dgm:prSet/>
      <dgm:spPr/>
      <dgm:t>
        <a:bodyPr/>
        <a:lstStyle/>
        <a:p>
          <a:pPr rtl="0"/>
          <a:r>
            <a:rPr lang="en-US" i="1" dirty="0" smtClean="0"/>
            <a:t>A</a:t>
          </a:r>
          <a:r>
            <a:rPr lang="en-US" dirty="0" smtClean="0"/>
            <a:t>, </a:t>
          </a:r>
          <a:r>
            <a:rPr lang="en-US" i="1" dirty="0" smtClean="0"/>
            <a:t>B </a:t>
          </a:r>
          <a:r>
            <a:rPr lang="en-US" dirty="0" smtClean="0"/>
            <a:t>mutually exclusive</a:t>
          </a:r>
          <a:endParaRPr lang="en-US" dirty="0"/>
        </a:p>
      </dgm:t>
    </dgm:pt>
    <dgm:pt modelId="{49882EF7-F745-4A54-A8F2-1DAFD82C79F3}" type="parTrans" cxnId="{0A10C618-17EA-4FC4-8C62-A8F4E2CA0EDD}">
      <dgm:prSet/>
      <dgm:spPr/>
      <dgm:t>
        <a:bodyPr/>
        <a:lstStyle/>
        <a:p>
          <a:endParaRPr lang="en-US"/>
        </a:p>
      </dgm:t>
    </dgm:pt>
    <dgm:pt modelId="{3EB029A8-3E6C-4B83-8C39-DF5942D241D7}" type="sibTrans" cxnId="{0A10C618-17EA-4FC4-8C62-A8F4E2CA0EDD}">
      <dgm:prSet/>
      <dgm:spPr/>
      <dgm:t>
        <a:bodyPr/>
        <a:lstStyle/>
        <a:p>
          <a:endParaRPr lang="en-US"/>
        </a:p>
      </dgm:t>
    </dgm:pt>
    <dgm:pt modelId="{B531C7BF-C805-4672-AC62-830510789CF0}" type="pres">
      <dgm:prSet presAssocID="{EF4EBD64-DE8C-4FE4-9826-AB04024F443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F70266-BA36-44A8-A26C-D5694FA20AE4}" type="pres">
      <dgm:prSet presAssocID="{374A85E9-BED4-45DE-A420-12AE14846AD9}" presName="circle1" presStyleLbl="node1" presStyleIdx="0" presStyleCnt="1"/>
      <dgm:spPr/>
    </dgm:pt>
    <dgm:pt modelId="{302887E2-173F-4A54-981E-1C7991E96434}" type="pres">
      <dgm:prSet presAssocID="{374A85E9-BED4-45DE-A420-12AE14846AD9}" presName="space" presStyleCnt="0"/>
      <dgm:spPr/>
    </dgm:pt>
    <dgm:pt modelId="{8E59A1B3-C31B-4578-A86E-C7780F39DCAD}" type="pres">
      <dgm:prSet presAssocID="{374A85E9-BED4-45DE-A420-12AE14846AD9}" presName="rect1" presStyleLbl="alignAcc1" presStyleIdx="0" presStyleCnt="1" custLinFactNeighborX="-8244"/>
      <dgm:spPr/>
      <dgm:t>
        <a:bodyPr/>
        <a:lstStyle/>
        <a:p>
          <a:endParaRPr lang="en-US"/>
        </a:p>
      </dgm:t>
    </dgm:pt>
    <dgm:pt modelId="{453C4FF0-9762-451E-AC2D-00D34DA6D445}" type="pres">
      <dgm:prSet presAssocID="{374A85E9-BED4-45DE-A420-12AE14846AD9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A10C0B-EB06-40AA-9EED-D0DB01D6A747}" type="presOf" srcId="{EF4EBD64-DE8C-4FE4-9826-AB04024F443D}" destId="{B531C7BF-C805-4672-AC62-830510789CF0}" srcOrd="0" destOrd="0" presId="urn:microsoft.com/office/officeart/2005/8/layout/target3"/>
    <dgm:cxn modelId="{62B7F29E-3610-4608-95D9-C636AA2D96C8}" type="presOf" srcId="{374A85E9-BED4-45DE-A420-12AE14846AD9}" destId="{453C4FF0-9762-451E-AC2D-00D34DA6D445}" srcOrd="1" destOrd="0" presId="urn:microsoft.com/office/officeart/2005/8/layout/target3"/>
    <dgm:cxn modelId="{0A10C618-17EA-4FC4-8C62-A8F4E2CA0EDD}" srcId="{EF4EBD64-DE8C-4FE4-9826-AB04024F443D}" destId="{374A85E9-BED4-45DE-A420-12AE14846AD9}" srcOrd="0" destOrd="0" parTransId="{49882EF7-F745-4A54-A8F2-1DAFD82C79F3}" sibTransId="{3EB029A8-3E6C-4B83-8C39-DF5942D241D7}"/>
    <dgm:cxn modelId="{63583746-6141-4745-B065-589CEFA0194A}" type="presOf" srcId="{374A85E9-BED4-45DE-A420-12AE14846AD9}" destId="{8E59A1B3-C31B-4578-A86E-C7780F39DCAD}" srcOrd="0" destOrd="0" presId="urn:microsoft.com/office/officeart/2005/8/layout/target3"/>
    <dgm:cxn modelId="{91F11736-8CF6-47DA-9C28-0F022F194546}" type="presParOf" srcId="{B531C7BF-C805-4672-AC62-830510789CF0}" destId="{B8F70266-BA36-44A8-A26C-D5694FA20AE4}" srcOrd="0" destOrd="0" presId="urn:microsoft.com/office/officeart/2005/8/layout/target3"/>
    <dgm:cxn modelId="{A70B340C-52E7-4520-A44B-C337A9546408}" type="presParOf" srcId="{B531C7BF-C805-4672-AC62-830510789CF0}" destId="{302887E2-173F-4A54-981E-1C7991E96434}" srcOrd="1" destOrd="0" presId="urn:microsoft.com/office/officeart/2005/8/layout/target3"/>
    <dgm:cxn modelId="{29D46E0E-5709-4722-BDA4-12A4D911326E}" type="presParOf" srcId="{B531C7BF-C805-4672-AC62-830510789CF0}" destId="{8E59A1B3-C31B-4578-A86E-C7780F39DCAD}" srcOrd="2" destOrd="0" presId="urn:microsoft.com/office/officeart/2005/8/layout/target3"/>
    <dgm:cxn modelId="{158C2ABD-B112-4EB3-82E4-E14E45B423F8}" type="presParOf" srcId="{B531C7BF-C805-4672-AC62-830510789CF0}" destId="{453C4FF0-9762-451E-AC2D-00D34DA6D445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F70266-BA36-44A8-A26C-D5694FA20AE4}">
      <dsp:nvSpPr>
        <dsp:cNvPr id="0" name=""/>
        <dsp:cNvSpPr/>
      </dsp:nvSpPr>
      <dsp:spPr>
        <a:xfrm>
          <a:off x="0" y="0"/>
          <a:ext cx="400109" cy="40010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59A1B3-C31B-4578-A86E-C7780F39DCAD}">
      <dsp:nvSpPr>
        <dsp:cNvPr id="0" name=""/>
        <dsp:cNvSpPr/>
      </dsp:nvSpPr>
      <dsp:spPr>
        <a:xfrm>
          <a:off x="0" y="0"/>
          <a:ext cx="2432173" cy="40010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i="1" kern="1200" dirty="0" smtClean="0"/>
            <a:t>A</a:t>
          </a:r>
          <a:r>
            <a:rPr lang="en-US" sz="1400" kern="1200" dirty="0" smtClean="0"/>
            <a:t>, </a:t>
          </a:r>
          <a:r>
            <a:rPr lang="en-US" sz="1400" i="1" kern="1200" dirty="0" smtClean="0"/>
            <a:t>B NOT </a:t>
          </a:r>
          <a:r>
            <a:rPr lang="en-US" sz="1400" kern="1200" dirty="0" smtClean="0"/>
            <a:t>mutually exclusive</a:t>
          </a:r>
          <a:endParaRPr lang="en-US" sz="1400" kern="1200" dirty="0"/>
        </a:p>
      </dsp:txBody>
      <dsp:txXfrm>
        <a:off x="0" y="0"/>
        <a:ext cx="2432173" cy="4001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F70266-BA36-44A8-A26C-D5694FA20AE4}">
      <dsp:nvSpPr>
        <dsp:cNvPr id="0" name=""/>
        <dsp:cNvSpPr/>
      </dsp:nvSpPr>
      <dsp:spPr>
        <a:xfrm>
          <a:off x="0" y="0"/>
          <a:ext cx="400109" cy="40010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59A1B3-C31B-4578-A86E-C7780F39DCAD}">
      <dsp:nvSpPr>
        <dsp:cNvPr id="0" name=""/>
        <dsp:cNvSpPr/>
      </dsp:nvSpPr>
      <dsp:spPr>
        <a:xfrm>
          <a:off x="0" y="0"/>
          <a:ext cx="2924144" cy="40010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i="1" kern="1200" dirty="0" smtClean="0"/>
            <a:t>A</a:t>
          </a:r>
          <a:r>
            <a:rPr lang="en-US" sz="1700" kern="1200" dirty="0" smtClean="0"/>
            <a:t>, </a:t>
          </a:r>
          <a:r>
            <a:rPr lang="en-US" sz="1700" i="1" kern="1200" dirty="0" smtClean="0"/>
            <a:t>B </a:t>
          </a:r>
          <a:r>
            <a:rPr lang="en-US" sz="1700" kern="1200" dirty="0" smtClean="0"/>
            <a:t>mutually exclusive</a:t>
          </a:r>
          <a:endParaRPr lang="en-US" sz="1700" kern="1200" dirty="0"/>
        </a:p>
      </dsp:txBody>
      <dsp:txXfrm>
        <a:off x="0" y="0"/>
        <a:ext cx="2924144" cy="4001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EC965B-C28F-4D95-B1B2-09C01B8D60B9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6DF8A-8D76-4994-A07C-1969509576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346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0613" y="990600"/>
            <a:ext cx="6345302" cy="3200400"/>
          </a:xfrm>
        </p:spPr>
        <p:txBody>
          <a:bodyPr>
            <a:normAutofit/>
          </a:bodyPr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0613" y="4267200"/>
            <a:ext cx="6345302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A2809-421E-4098-9B68-79321BAC288C}" type="datetime1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6F894-D573-449A-9CFE-4DEBDFDD2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53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600200">
              <a:defRPr/>
            </a:lvl6pPr>
            <a:lvl7pPr marL="1874520">
              <a:defRPr/>
            </a:lvl7pPr>
            <a:lvl8pPr marL="2148840">
              <a:defRPr/>
            </a:lvl8pPr>
            <a:lvl9pPr marL="2423160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4A306-D8D0-4E9F-ADC6-5164E985AE10}" type="datetime1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6F894-D573-449A-9CFE-4DEBDFDD2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57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916" y="381000"/>
            <a:ext cx="1429121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70613" y="381000"/>
            <a:ext cx="6230973" cy="57912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4B5-41C6-4829-B69D-1B9A6AF0DD5F}" type="datetime1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6F894-D573-449A-9CFE-4DEBDFDD2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26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F135C-3094-430A-9C11-7C366EDED37D}" type="datetime1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6F894-D573-449A-9CFE-4DEBDFDD2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76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613" y="2057401"/>
            <a:ext cx="6345303" cy="2666999"/>
          </a:xfrm>
        </p:spPr>
        <p:txBody>
          <a:bodyPr anchor="b">
            <a:normAutofit/>
          </a:bodyPr>
          <a:lstStyle>
            <a:lvl1pPr algn="l">
              <a:defRPr sz="48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0613" y="4876800"/>
            <a:ext cx="6345303" cy="114300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99E9B-0245-49E2-82D5-EA1D4DD627BD}" type="datetime1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6F894-D573-449A-9CFE-4DEBDFDD2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2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70612" y="1676400"/>
            <a:ext cx="3525930" cy="4495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738" y="1676401"/>
            <a:ext cx="3525930" cy="4495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2918-5AB8-403D-84C9-51B69B1B72C7}" type="datetime1">
              <a:rPr lang="en-US" smtClean="0"/>
              <a:t>9/17/2014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6F894-D573-449A-9CFE-4DEBDFDD2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46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0612" y="1676400"/>
            <a:ext cx="3526775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0612" y="2516458"/>
            <a:ext cx="3526775" cy="365574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676400"/>
            <a:ext cx="3528363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6458"/>
            <a:ext cx="3528363" cy="365574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EFA79-5CA4-457C-B4AE-883C54A3ACF5}" type="datetime1">
              <a:rPr lang="en-US" smtClean="0"/>
              <a:t>9/17/2014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6F894-D573-449A-9CFE-4DEBDFDD2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55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194EA-E7AD-4594-B09D-B3D603638343}" type="datetime1">
              <a:rPr lang="en-US" smtClean="0"/>
              <a:t>9/17/2014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6F894-D573-449A-9CFE-4DEBDFDD2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9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90583-0DCC-4C86-9B61-75897CB0E0BE}" type="datetime1">
              <a:rPr lang="en-US" smtClean="0"/>
              <a:t>9/17/2014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6F894-D573-449A-9CFE-4DEBDFDD2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39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9627" y="1676400"/>
            <a:ext cx="2858244" cy="243840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0612" y="685800"/>
            <a:ext cx="4630356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29627" y="4191000"/>
            <a:ext cx="2858244" cy="1524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40E5A-8B2A-4CC2-A36F-BCC8FA5285AF}" type="datetime1">
              <a:rPr lang="en-US" smtClean="0"/>
              <a:t>9/17/2014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6F894-D573-449A-9CFE-4DEBDFDD2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5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9627" y="1676400"/>
            <a:ext cx="2858244" cy="2438400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2107" y="0"/>
            <a:ext cx="4458862" cy="6858000"/>
          </a:xfrm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29627" y="4191000"/>
            <a:ext cx="2858244" cy="1524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949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27624" y="0"/>
            <a:ext cx="8516377" cy="6858000"/>
          </a:xfrm>
          <a:prstGeom prst="rect">
            <a:avLst/>
          </a:pr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70612" y="381000"/>
            <a:ext cx="7202776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0612" y="1676400"/>
            <a:ext cx="7202776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4085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FFCCFACF-EA98-469C-8554-A40670C9374B}" type="datetime1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smtClean="0"/>
              <a:t>Dr. Mohammed Alahmed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39992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1036F894-D573-449A-9CFE-4DEBDFDD27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2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8600" algn="r" defTabSz="914400" rtl="1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r" defTabSz="914400" rtl="1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r" defTabSz="914400" rtl="1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r" defTabSz="914400" rtl="1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defTabSz="914400" rtl="1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r" defTabSz="914400" rtl="1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r" defTabSz="914400" rtl="1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r" defTabSz="914400" rtl="1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3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5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Prevalence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5.wmf"/><Relationship Id="rId4" Type="http://schemas.openxmlformats.org/officeDocument/2006/relationships/oleObject" Target="../embeddings/oleObject6.bin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6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8.w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microsoft.com/office/2007/relationships/hdphoto" Target="../media/hdphoto1.wdp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47.png"/><Relationship Id="rId4" Type="http://schemas.openxmlformats.org/officeDocument/2006/relationships/image" Target="../media/image46.wm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microsoft.com/office/2007/relationships/diagramDrawing" Target="../diagrams/drawing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QuickStyle" Target="../diagrams/quickStyle2.xml"/><Relationship Id="rId5" Type="http://schemas.openxmlformats.org/officeDocument/2006/relationships/diagramQuickStyle" Target="../diagrams/quickStyle1.xml"/><Relationship Id="rId10" Type="http://schemas.openxmlformats.org/officeDocument/2006/relationships/diagramLayout" Target="../diagrams/layout2.xml"/><Relationship Id="rId4" Type="http://schemas.openxmlformats.org/officeDocument/2006/relationships/diagramLayout" Target="../diagrams/layout1.xml"/><Relationship Id="rId9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2819400"/>
          </a:xfrm>
        </p:spPr>
        <p:txBody>
          <a:bodyPr>
            <a:normAutofit/>
          </a:bodyPr>
          <a:lstStyle/>
          <a:p>
            <a:pPr marL="0" indent="0" algn="ctr" rtl="0">
              <a:buNone/>
            </a:pPr>
            <a:r>
              <a:rPr lang="en-US" sz="4800" b="1" dirty="0" smtClean="0">
                <a:solidFill>
                  <a:srgbClr val="663300"/>
                </a:solidFill>
                <a:ea typeface="+mj-ea"/>
                <a:cs typeface="+mj-cs"/>
              </a:rPr>
              <a:t>Probability</a:t>
            </a:r>
          </a:p>
          <a:p>
            <a:pPr marL="0" indent="0" algn="ctr" rtl="0">
              <a:buNone/>
            </a:pPr>
            <a:r>
              <a:rPr lang="en-US" sz="4800" b="1" dirty="0" smtClean="0">
                <a:solidFill>
                  <a:srgbClr val="663300"/>
                </a:solidFill>
                <a:ea typeface="+mj-ea"/>
                <a:cs typeface="+mj-cs"/>
              </a:rPr>
              <a:t> </a:t>
            </a:r>
            <a:r>
              <a:rPr lang="en-US" sz="4800" b="1" dirty="0">
                <a:solidFill>
                  <a:srgbClr val="663300"/>
                </a:solidFill>
                <a:ea typeface="+mj-ea"/>
                <a:cs typeface="+mj-cs"/>
              </a:rPr>
              <a:t>and </a:t>
            </a:r>
            <a:endParaRPr lang="en-US" sz="4800" b="1" dirty="0" smtClean="0">
              <a:solidFill>
                <a:srgbClr val="663300"/>
              </a:solidFill>
              <a:ea typeface="+mj-ea"/>
              <a:cs typeface="+mj-cs"/>
            </a:endParaRPr>
          </a:p>
          <a:p>
            <a:pPr marL="0" indent="0" algn="ctr" rtl="0">
              <a:buNone/>
            </a:pPr>
            <a:r>
              <a:rPr lang="en-US" sz="4800" b="1" dirty="0" smtClean="0">
                <a:solidFill>
                  <a:srgbClr val="663300"/>
                </a:solidFill>
                <a:ea typeface="+mj-ea"/>
                <a:cs typeface="+mj-cs"/>
              </a:rPr>
              <a:t>Probability </a:t>
            </a:r>
            <a:r>
              <a:rPr lang="en-US" sz="4800" b="1" dirty="0">
                <a:solidFill>
                  <a:srgbClr val="663300"/>
                </a:solidFill>
                <a:ea typeface="+mj-ea"/>
                <a:cs typeface="+mj-cs"/>
              </a:rPr>
              <a:t>Distributions</a:t>
            </a:r>
            <a:endParaRPr lang="en-US" sz="4400" dirty="0">
              <a:solidFill>
                <a:srgbClr val="6633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  <p:pic>
        <p:nvPicPr>
          <p:cNvPr id="8194" name="Picture 2" descr="https://encrypted-tbn2.gstatic.com/images?q=tbn:ANd9GcRSPp7SVpG6sn_gX9PmyE8rLXfeRvREA-8rAJj3xlNwdpeBir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200"/>
            <a:ext cx="2657475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32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7202776" cy="1143000"/>
          </a:xfrm>
        </p:spPr>
        <p:txBody>
          <a:bodyPr/>
          <a:lstStyle/>
          <a:p>
            <a:pPr rtl="0"/>
            <a:r>
              <a:rPr lang="en-US" b="1" dirty="0"/>
              <a:t>Empirical Probability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51037"/>
            <a:ext cx="7848600" cy="4525963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The probability of an event </a:t>
            </a:r>
            <a:r>
              <a:rPr lang="en-US" dirty="0" smtClean="0"/>
              <a:t>is the </a:t>
            </a:r>
            <a:r>
              <a:rPr lang="en-US" b="1" dirty="0">
                <a:solidFill>
                  <a:srgbClr val="00B050"/>
                </a:solidFill>
              </a:rPr>
              <a:t>relative frequency</a:t>
            </a:r>
            <a:r>
              <a:rPr lang="en-US" dirty="0"/>
              <a:t> </a:t>
            </a:r>
            <a:r>
              <a:rPr lang="en-US" dirty="0" smtClean="0"/>
              <a:t>of </a:t>
            </a:r>
            <a:r>
              <a:rPr lang="en-US" dirty="0"/>
              <a:t>this set of outcomes over an </a:t>
            </a:r>
            <a:r>
              <a:rPr lang="en-US" dirty="0" smtClean="0"/>
              <a:t>Indefinitely </a:t>
            </a:r>
            <a:r>
              <a:rPr lang="en-US" dirty="0"/>
              <a:t>large (</a:t>
            </a:r>
            <a:r>
              <a:rPr lang="en-US" dirty="0" smtClean="0"/>
              <a:t>or infinite</a:t>
            </a:r>
            <a:r>
              <a:rPr lang="en-US" dirty="0"/>
              <a:t>) number of trials</a:t>
            </a:r>
            <a:r>
              <a:rPr lang="en-US" dirty="0" smtClean="0"/>
              <a:t>.</a:t>
            </a:r>
          </a:p>
          <a:p>
            <a:pPr marL="0" indent="0" algn="l" rtl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				P(E</a:t>
            </a:r>
            <a:r>
              <a:rPr lang="en-US" b="1" dirty="0">
                <a:solidFill>
                  <a:srgbClr val="C00000"/>
                </a:solidFill>
              </a:rPr>
              <a:t>) = f / </a:t>
            </a:r>
            <a:r>
              <a:rPr lang="en-US" b="1" dirty="0" smtClean="0">
                <a:solidFill>
                  <a:srgbClr val="C00000"/>
                </a:solidFill>
              </a:rPr>
              <a:t>n</a:t>
            </a:r>
            <a:endParaRPr lang="en-US" dirty="0" smtClean="0"/>
          </a:p>
          <a:p>
            <a:pPr algn="l" rtl="0"/>
            <a:r>
              <a:rPr lang="en-US" dirty="0" smtClean="0"/>
              <a:t>The </a:t>
            </a:r>
            <a:r>
              <a:rPr lang="en-US" dirty="0"/>
              <a:t>empirical probability is an </a:t>
            </a:r>
            <a:r>
              <a:rPr lang="en-US" b="1" dirty="0">
                <a:solidFill>
                  <a:srgbClr val="00B050"/>
                </a:solidFill>
              </a:rPr>
              <a:t>estimate</a:t>
            </a:r>
            <a:r>
              <a:rPr lang="en-US" dirty="0"/>
              <a:t> or estimator of a </a:t>
            </a:r>
            <a:r>
              <a:rPr lang="en-US" dirty="0" smtClean="0"/>
              <a:t>probability.</a:t>
            </a:r>
          </a:p>
          <a:p>
            <a:pPr algn="l" rtl="0"/>
            <a:r>
              <a:rPr lang="en-US" dirty="0" smtClean="0"/>
              <a:t>The Empirical </a:t>
            </a:r>
            <a:r>
              <a:rPr lang="en-US" dirty="0"/>
              <a:t>probability is based on </a:t>
            </a:r>
            <a:r>
              <a:rPr lang="en-US" b="1" dirty="0" smtClean="0">
                <a:solidFill>
                  <a:srgbClr val="00B050"/>
                </a:solidFill>
              </a:rPr>
              <a:t>observation</a:t>
            </a:r>
            <a:r>
              <a:rPr lang="en-US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13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624" y="76200"/>
            <a:ext cx="7202776" cy="1143000"/>
          </a:xfrm>
        </p:spPr>
        <p:txBody>
          <a:bodyPr/>
          <a:lstStyle/>
          <a:p>
            <a:r>
              <a:rPr lang="en-US" b="1" dirty="0"/>
              <a:t>Rules of Probability </a:t>
            </a:r>
          </a:p>
        </p:txBody>
      </p:sp>
      <p:sp>
        <p:nvSpPr>
          <p:cNvPr id="4" name="Content Placeholder 3"/>
          <p:cNvSpPr>
            <a:spLocks noGrp="1" noChangeArrowheads="1"/>
          </p:cNvSpPr>
          <p:nvPr>
            <p:ph idx="1"/>
          </p:nvPr>
        </p:nvSpPr>
        <p:spPr>
          <a:xfrm>
            <a:off x="838200" y="1905000"/>
            <a:ext cx="5638800" cy="2590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Special Rule of Addition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sz="2000" kern="0" dirty="0">
                <a:solidFill>
                  <a:sysClr val="windowText" lastClr="000000"/>
                </a:solidFill>
              </a:rPr>
              <a:t>	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If two events </a:t>
            </a:r>
            <a:r>
              <a:rPr kumimoji="0" lang="en-US" sz="20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and </a:t>
            </a:r>
            <a:r>
              <a:rPr kumimoji="0" lang="en-US" sz="20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are 	</a:t>
            </a:r>
            <a:r>
              <a:rPr kumimoji="0" lang="en-US" sz="2000" b="1" i="0" u="sng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mutually exclusive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the probability 	of one </a:t>
            </a:r>
            <a:r>
              <a:rPr kumimoji="0" lang="en-US" sz="20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or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the other event’s 	occurring equals the sum of their  	probabilities.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	P(A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sym typeface="Symbol"/>
              </a:rPr>
              <a:t>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B) = P(A) + P(B)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  <p:pic>
        <p:nvPicPr>
          <p:cNvPr id="9218" name="Picture 2" descr="http://www.mathgoodies.com/lessons/vol6/images/conditional_ven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782293"/>
            <a:ext cx="2381250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762000" y="4419600"/>
            <a:ext cx="6019800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90000"/>
              </a:lnSpc>
              <a:buFont typeface="+mj-lt"/>
              <a:buAutoNum type="arabicPeriod" startAt="2"/>
              <a:defRPr/>
            </a:pPr>
            <a:r>
              <a:rPr lang="en-US" sz="2000" b="1" kern="0" dirty="0">
                <a:solidFill>
                  <a:srgbClr val="00B050"/>
                </a:solidFill>
              </a:rPr>
              <a:t>The General Rule of </a:t>
            </a:r>
            <a:r>
              <a:rPr lang="en-US" sz="2000" b="1" kern="0" dirty="0" smtClean="0">
                <a:solidFill>
                  <a:srgbClr val="00B050"/>
                </a:solidFill>
              </a:rPr>
              <a:t>Addition</a:t>
            </a:r>
            <a:endParaRPr lang="en-US" sz="2000" kern="0" dirty="0" smtClean="0">
              <a:solidFill>
                <a:sysClr val="windowText" lastClr="000000"/>
              </a:solidFill>
            </a:endParaRPr>
          </a:p>
          <a:p>
            <a:pPr lvl="0">
              <a:lnSpc>
                <a:spcPct val="90000"/>
              </a:lnSpc>
              <a:defRPr/>
            </a:pPr>
            <a:r>
              <a:rPr lang="en-US" sz="2000" kern="0" dirty="0">
                <a:solidFill>
                  <a:sysClr val="windowText" lastClr="000000"/>
                </a:solidFill>
              </a:rPr>
              <a:t>	</a:t>
            </a:r>
            <a:r>
              <a:rPr lang="en-US" sz="2000" kern="0" dirty="0" smtClean="0">
                <a:solidFill>
                  <a:sysClr val="windowText" lastClr="000000"/>
                </a:solidFill>
              </a:rPr>
              <a:t>If </a:t>
            </a:r>
            <a:r>
              <a:rPr lang="en-US" sz="2000" kern="0" dirty="0">
                <a:solidFill>
                  <a:sysClr val="windowText" lastClr="000000"/>
                </a:solidFill>
              </a:rPr>
              <a:t>A and B are two events that are not </a:t>
            </a:r>
            <a:r>
              <a:rPr lang="en-US" sz="2000" kern="0" dirty="0" smtClean="0">
                <a:solidFill>
                  <a:sysClr val="windowText" lastClr="000000"/>
                </a:solidFill>
              </a:rPr>
              <a:t>	mutually </a:t>
            </a:r>
            <a:r>
              <a:rPr lang="en-US" sz="2000" kern="0" dirty="0">
                <a:solidFill>
                  <a:sysClr val="windowText" lastClr="000000"/>
                </a:solidFill>
              </a:rPr>
              <a:t>exclusive, then P(A or B) is </a:t>
            </a:r>
            <a:r>
              <a:rPr lang="en-US" sz="2000" kern="0" dirty="0" smtClean="0">
                <a:solidFill>
                  <a:sysClr val="windowText" lastClr="000000"/>
                </a:solidFill>
              </a:rPr>
              <a:t>	given </a:t>
            </a:r>
            <a:r>
              <a:rPr lang="en-US" sz="2000" kern="0" dirty="0">
                <a:solidFill>
                  <a:sysClr val="windowText" lastClr="000000"/>
                </a:solidFill>
              </a:rPr>
              <a:t>by </a:t>
            </a:r>
            <a:r>
              <a:rPr lang="en-US" sz="2000" kern="0" dirty="0" smtClean="0">
                <a:solidFill>
                  <a:sysClr val="windowText" lastClr="000000"/>
                </a:solidFill>
              </a:rPr>
              <a:t>the </a:t>
            </a:r>
            <a:r>
              <a:rPr lang="en-US" sz="2000" kern="0" dirty="0">
                <a:solidFill>
                  <a:sysClr val="windowText" lastClr="000000"/>
                </a:solidFill>
              </a:rPr>
              <a:t>following formula</a:t>
            </a:r>
            <a:r>
              <a:rPr lang="en-US" sz="2000" kern="0" dirty="0" smtClean="0">
                <a:solidFill>
                  <a:sysClr val="windowText" lastClr="000000"/>
                </a:solidFill>
              </a:rPr>
              <a:t>:</a:t>
            </a:r>
          </a:p>
          <a:p>
            <a:pPr lvl="0">
              <a:lnSpc>
                <a:spcPct val="90000"/>
              </a:lnSpc>
              <a:defRPr/>
            </a:pPr>
            <a:endParaRPr lang="en-US" sz="2000" kern="0" dirty="0">
              <a:solidFill>
                <a:sysClr val="windowText" lastClr="00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b="1" kern="0" dirty="0" smtClean="0">
                <a:solidFill>
                  <a:srgbClr val="C00000"/>
                </a:solidFill>
              </a:rPr>
              <a:t>    P(A </a:t>
            </a:r>
            <a:r>
              <a:rPr lang="en-US" sz="2400" b="1" kern="0" dirty="0" smtClean="0">
                <a:solidFill>
                  <a:srgbClr val="C00000"/>
                </a:solidFill>
                <a:sym typeface="Symbol"/>
              </a:rPr>
              <a:t></a:t>
            </a:r>
            <a:r>
              <a:rPr lang="en-US" sz="2400" b="1" kern="0" dirty="0" smtClean="0">
                <a:solidFill>
                  <a:srgbClr val="C00000"/>
                </a:solidFill>
              </a:rPr>
              <a:t> B) = P(A) + P(B) - P(A </a:t>
            </a:r>
            <a:r>
              <a:rPr lang="en-US" sz="2400" b="1" kern="0" dirty="0" smtClean="0">
                <a:solidFill>
                  <a:srgbClr val="C00000"/>
                </a:solidFill>
                <a:sym typeface="Symbol"/>
              </a:rPr>
              <a:t></a:t>
            </a:r>
            <a:r>
              <a:rPr lang="en-US" sz="2400" b="1" kern="0" dirty="0" smtClean="0">
                <a:solidFill>
                  <a:srgbClr val="C00000"/>
                </a:solidFill>
              </a:rPr>
              <a:t> B)</a:t>
            </a:r>
            <a:endParaRPr lang="en-US" sz="2400" b="1" kern="0" dirty="0">
              <a:solidFill>
                <a:srgbClr val="C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2000" y="1429384"/>
            <a:ext cx="3130985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defRPr/>
            </a:pPr>
            <a:r>
              <a:rPr lang="en-US" sz="2800" b="1" kern="0" dirty="0">
                <a:solidFill>
                  <a:srgbClr val="00B0F0"/>
                </a:solidFill>
              </a:rPr>
              <a:t>Rules of Addition</a:t>
            </a:r>
          </a:p>
        </p:txBody>
      </p:sp>
      <p:pic>
        <p:nvPicPr>
          <p:cNvPr id="9220" name="Picture 4" descr="http://www.freelearningchannel.com/l/Content/Materials/Mathematics/Statistics/textbooks/CK12_Statistics/html/1/ck12_3_files/201303252242406361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286000"/>
            <a:ext cx="238125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25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7202776" cy="1143000"/>
          </a:xfrm>
        </p:spPr>
        <p:txBody>
          <a:bodyPr>
            <a:normAutofit/>
          </a:bodyPr>
          <a:lstStyle/>
          <a:p>
            <a:pPr rtl="0"/>
            <a:r>
              <a:rPr lang="en-US" b="1" dirty="0" smtClean="0"/>
              <a:t>Example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8077200" cy="4525963"/>
          </a:xfrm>
        </p:spPr>
        <p:txBody>
          <a:bodyPr>
            <a:normAutofit fontScale="92500"/>
          </a:bodyPr>
          <a:lstStyle/>
          <a:p>
            <a:pPr algn="l" rtl="0"/>
            <a:r>
              <a:rPr lang="en-US" dirty="0"/>
              <a:t>Let </a:t>
            </a:r>
            <a:r>
              <a:rPr lang="en-US" b="1" i="1" dirty="0"/>
              <a:t>A</a:t>
            </a:r>
            <a:r>
              <a:rPr lang="en-US" i="1" dirty="0"/>
              <a:t> </a:t>
            </a:r>
            <a:r>
              <a:rPr lang="en-US" dirty="0"/>
              <a:t>be the event that a person has normotensive diastolic </a:t>
            </a:r>
            <a:r>
              <a:rPr lang="en-US" dirty="0" smtClean="0"/>
              <a:t>blood pressure</a:t>
            </a:r>
            <a:r>
              <a:rPr lang="en-US" dirty="0"/>
              <a:t> </a:t>
            </a:r>
            <a:r>
              <a:rPr lang="en-US" dirty="0" smtClean="0"/>
              <a:t>(DBP</a:t>
            </a:r>
            <a:r>
              <a:rPr lang="en-US" dirty="0"/>
              <a:t>) readings (DBP &lt; 90), and let </a:t>
            </a:r>
            <a:r>
              <a:rPr lang="en-US" b="1" i="1" dirty="0"/>
              <a:t>B</a:t>
            </a:r>
            <a:r>
              <a:rPr lang="en-US" i="1" dirty="0"/>
              <a:t> </a:t>
            </a:r>
            <a:r>
              <a:rPr lang="en-US" dirty="0"/>
              <a:t>be the event that a person </a:t>
            </a:r>
            <a:r>
              <a:rPr lang="en-US" dirty="0" smtClean="0"/>
              <a:t>has borderline</a:t>
            </a:r>
            <a:r>
              <a:rPr lang="en-US" dirty="0"/>
              <a:t> </a:t>
            </a:r>
            <a:r>
              <a:rPr lang="en-US" dirty="0" smtClean="0"/>
              <a:t>DBP </a:t>
            </a:r>
            <a:r>
              <a:rPr lang="en-US" dirty="0"/>
              <a:t>readings (90 ≤ DBP &lt; 95). </a:t>
            </a:r>
            <a:endParaRPr lang="en-US" dirty="0" smtClean="0"/>
          </a:p>
          <a:p>
            <a:pPr algn="l" rtl="0"/>
            <a:r>
              <a:rPr lang="en-US" dirty="0" smtClean="0"/>
              <a:t>Suppose </a:t>
            </a:r>
            <a:r>
              <a:rPr lang="en-US" dirty="0"/>
              <a:t>that </a:t>
            </a:r>
            <a:r>
              <a:rPr lang="en-US" i="1" dirty="0" err="1"/>
              <a:t>Pr</a:t>
            </a:r>
            <a:r>
              <a:rPr lang="en-US" dirty="0"/>
              <a:t>(</a:t>
            </a:r>
            <a:r>
              <a:rPr lang="en-US" i="1" dirty="0"/>
              <a:t>A</a:t>
            </a:r>
            <a:r>
              <a:rPr lang="en-US" dirty="0"/>
              <a:t>) = .7, and </a:t>
            </a:r>
            <a:r>
              <a:rPr lang="en-US" i="1" dirty="0" err="1"/>
              <a:t>Pr</a:t>
            </a:r>
            <a:r>
              <a:rPr lang="en-US" dirty="0"/>
              <a:t>(</a:t>
            </a:r>
            <a:r>
              <a:rPr lang="en-US" i="1" dirty="0"/>
              <a:t>B</a:t>
            </a:r>
            <a:r>
              <a:rPr lang="en-US" dirty="0"/>
              <a:t>) = .1. </a:t>
            </a:r>
            <a:endParaRPr lang="en-US" dirty="0" smtClean="0"/>
          </a:p>
          <a:p>
            <a:pPr algn="l" rtl="0"/>
            <a:r>
              <a:rPr lang="en-US" dirty="0" smtClean="0"/>
              <a:t>Let </a:t>
            </a:r>
            <a:r>
              <a:rPr lang="en-US" i="1" dirty="0"/>
              <a:t>Z </a:t>
            </a:r>
            <a:r>
              <a:rPr lang="en-US" dirty="0" smtClean="0"/>
              <a:t>be the </a:t>
            </a:r>
            <a:r>
              <a:rPr lang="en-US" dirty="0"/>
              <a:t>event that a person has a DBP &lt; </a:t>
            </a:r>
            <a:r>
              <a:rPr lang="en-US" dirty="0" smtClean="0"/>
              <a:t>95. Then</a:t>
            </a:r>
            <a:endParaRPr lang="en-US" dirty="0"/>
          </a:p>
          <a:p>
            <a:pPr marL="0" indent="0" algn="l" rtl="0">
              <a:buNone/>
            </a:pPr>
            <a:r>
              <a:rPr lang="pt-BR" i="1" dirty="0" smtClean="0"/>
              <a:t>		</a:t>
            </a:r>
            <a:r>
              <a:rPr lang="pt-BR" b="1" i="1" dirty="0" smtClean="0"/>
              <a:t>Pr </a:t>
            </a:r>
            <a:r>
              <a:rPr lang="pt-BR" b="1" dirty="0"/>
              <a:t>(</a:t>
            </a:r>
            <a:r>
              <a:rPr lang="pt-BR" b="1" i="1" dirty="0"/>
              <a:t>Z</a:t>
            </a:r>
            <a:r>
              <a:rPr lang="pt-BR" b="1" dirty="0"/>
              <a:t>) = </a:t>
            </a:r>
            <a:r>
              <a:rPr lang="pt-BR" b="1" i="1" dirty="0"/>
              <a:t>Pr </a:t>
            </a:r>
            <a:r>
              <a:rPr lang="pt-BR" b="1" dirty="0"/>
              <a:t>(</a:t>
            </a:r>
            <a:r>
              <a:rPr lang="pt-BR" b="1" i="1" dirty="0"/>
              <a:t>A</a:t>
            </a:r>
            <a:r>
              <a:rPr lang="pt-BR" b="1" dirty="0"/>
              <a:t>) + </a:t>
            </a:r>
            <a:r>
              <a:rPr lang="pt-BR" b="1" i="1" dirty="0"/>
              <a:t>Pr </a:t>
            </a:r>
            <a:r>
              <a:rPr lang="pt-BR" b="1" dirty="0"/>
              <a:t>(</a:t>
            </a:r>
            <a:r>
              <a:rPr lang="pt-BR" b="1" i="1" dirty="0"/>
              <a:t>B</a:t>
            </a:r>
            <a:r>
              <a:rPr lang="pt-BR" b="1" dirty="0"/>
              <a:t>) = .8</a:t>
            </a:r>
          </a:p>
          <a:p>
            <a:pPr algn="l" rtl="0"/>
            <a:r>
              <a:rPr lang="en-US" dirty="0"/>
              <a:t>because the events </a:t>
            </a:r>
            <a:r>
              <a:rPr lang="en-US" i="1" dirty="0"/>
              <a:t>A </a:t>
            </a:r>
            <a:r>
              <a:rPr lang="en-US" dirty="0"/>
              <a:t>and </a:t>
            </a:r>
            <a:r>
              <a:rPr lang="en-US" i="1" dirty="0"/>
              <a:t>B </a:t>
            </a:r>
            <a:r>
              <a:rPr lang="en-US" dirty="0"/>
              <a:t>cannot occur at the same time</a:t>
            </a:r>
            <a:r>
              <a:rPr lang="en-US" dirty="0" smtClean="0"/>
              <a:t>.</a:t>
            </a:r>
          </a:p>
          <a:p>
            <a:pPr algn="l" rtl="0"/>
            <a:r>
              <a:rPr lang="en-US" dirty="0"/>
              <a:t>Let </a:t>
            </a:r>
            <a:r>
              <a:rPr lang="en-US" i="1" dirty="0"/>
              <a:t>X </a:t>
            </a:r>
            <a:r>
              <a:rPr lang="en-US" dirty="0"/>
              <a:t>be DBP, </a:t>
            </a:r>
            <a:r>
              <a:rPr lang="en-US" i="1" dirty="0"/>
              <a:t>C </a:t>
            </a:r>
            <a:r>
              <a:rPr lang="en-US" dirty="0"/>
              <a:t>be the event </a:t>
            </a:r>
            <a:r>
              <a:rPr lang="en-US" i="1" dirty="0"/>
              <a:t>X </a:t>
            </a:r>
            <a:r>
              <a:rPr lang="en-US" dirty="0"/>
              <a:t>≥ 90, and </a:t>
            </a:r>
            <a:r>
              <a:rPr lang="en-US" i="1" dirty="0"/>
              <a:t>D </a:t>
            </a:r>
            <a:r>
              <a:rPr lang="en-US" dirty="0"/>
              <a:t>be the event 75 ≤ </a:t>
            </a:r>
            <a:r>
              <a:rPr lang="en-US" i="1" dirty="0"/>
              <a:t>X </a:t>
            </a:r>
            <a:r>
              <a:rPr lang="en-US" dirty="0"/>
              <a:t>≤ </a:t>
            </a:r>
            <a:r>
              <a:rPr lang="en-US" dirty="0" smtClean="0"/>
              <a:t>100. Events </a:t>
            </a:r>
            <a:r>
              <a:rPr lang="en-US" dirty="0"/>
              <a:t>C and </a:t>
            </a:r>
            <a:r>
              <a:rPr lang="en-US" i="1" dirty="0"/>
              <a:t>D </a:t>
            </a:r>
            <a:r>
              <a:rPr lang="en-US" dirty="0"/>
              <a:t>are </a:t>
            </a:r>
            <a:r>
              <a:rPr lang="en-US" b="1" i="1" dirty="0">
                <a:solidFill>
                  <a:srgbClr val="C00000"/>
                </a:solidFill>
              </a:rPr>
              <a:t>not</a:t>
            </a:r>
            <a:r>
              <a:rPr lang="en-US" i="1" dirty="0"/>
              <a:t> </a:t>
            </a:r>
            <a:r>
              <a:rPr lang="en-US" dirty="0"/>
              <a:t>mutually exclusive, because they both occur when 90 ≤ </a:t>
            </a:r>
            <a:r>
              <a:rPr lang="en-US" i="1" dirty="0"/>
              <a:t>X </a:t>
            </a:r>
            <a:r>
              <a:rPr lang="en-US" dirty="0"/>
              <a:t>≤ 100.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57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43000"/>
            <a:ext cx="8229600" cy="2438400"/>
          </a:xfrm>
        </p:spPr>
        <p:txBody>
          <a:bodyPr>
            <a:normAutofit/>
          </a:bodyPr>
          <a:lstStyle/>
          <a:p>
            <a:pPr mar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 lang="en-US" b="1" kern="0" dirty="0" smtClean="0">
              <a:solidFill>
                <a:srgbClr val="00B0F0"/>
              </a:solidFill>
            </a:endParaRPr>
          </a:p>
          <a:p>
            <a:pPr marL="457200" indent="-457200" algn="l" rtl="0">
              <a:lnSpc>
                <a:spcPct val="9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b="1" kern="0" dirty="0">
                <a:solidFill>
                  <a:srgbClr val="00B050"/>
                </a:solidFill>
              </a:rPr>
              <a:t>Special Rule of </a:t>
            </a:r>
            <a:r>
              <a:rPr lang="en-US" b="1" kern="0" dirty="0" smtClean="0">
                <a:solidFill>
                  <a:srgbClr val="00B050"/>
                </a:solidFill>
              </a:rPr>
              <a:t>Multiplication</a:t>
            </a:r>
            <a:endParaRPr lang="en-US" sz="1800" b="1" kern="0" dirty="0">
              <a:solidFill>
                <a:srgbClr val="00B050"/>
              </a:solidFill>
            </a:endParaRPr>
          </a:p>
          <a:p>
            <a:pPr marL="621982" lvl="1" indent="-342900" algn="l" rtl="0" fontAlgn="base"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en-US" kern="0" dirty="0">
                <a:solidFill>
                  <a:srgbClr val="003366"/>
                </a:solidFill>
                <a:latin typeface="Arial"/>
              </a:rPr>
              <a:t>The </a:t>
            </a:r>
            <a:r>
              <a:rPr lang="en-US" kern="0" dirty="0">
                <a:latin typeface="Arial"/>
              </a:rPr>
              <a:t>special rule of multiplication </a:t>
            </a:r>
            <a:r>
              <a:rPr lang="en-US" kern="0" dirty="0">
                <a:solidFill>
                  <a:srgbClr val="003366"/>
                </a:solidFill>
                <a:latin typeface="Arial"/>
              </a:rPr>
              <a:t>requires that two events </a:t>
            </a:r>
            <a:r>
              <a:rPr lang="en-US" i="1" kern="0" dirty="0">
                <a:solidFill>
                  <a:srgbClr val="003366"/>
                </a:solidFill>
                <a:latin typeface="Arial"/>
              </a:rPr>
              <a:t>A </a:t>
            </a:r>
            <a:r>
              <a:rPr lang="en-US" kern="0" dirty="0">
                <a:solidFill>
                  <a:srgbClr val="003366"/>
                </a:solidFill>
                <a:latin typeface="Arial"/>
              </a:rPr>
              <a:t>and </a:t>
            </a:r>
            <a:r>
              <a:rPr lang="en-US" i="1" kern="0" dirty="0">
                <a:solidFill>
                  <a:srgbClr val="003366"/>
                </a:solidFill>
                <a:latin typeface="Arial"/>
              </a:rPr>
              <a:t>B</a:t>
            </a:r>
            <a:r>
              <a:rPr lang="en-US" kern="0" dirty="0">
                <a:solidFill>
                  <a:srgbClr val="003366"/>
                </a:solidFill>
                <a:latin typeface="Arial"/>
              </a:rPr>
              <a:t> are </a:t>
            </a:r>
            <a:r>
              <a:rPr lang="en-US" b="1" i="1" kern="0" dirty="0">
                <a:solidFill>
                  <a:srgbClr val="00B050"/>
                </a:solidFill>
                <a:latin typeface="Arial"/>
              </a:rPr>
              <a:t>independent</a:t>
            </a:r>
            <a:r>
              <a:rPr lang="en-US" i="1" kern="0" dirty="0">
                <a:solidFill>
                  <a:srgbClr val="003366"/>
                </a:solidFill>
                <a:latin typeface="Arial"/>
              </a:rPr>
              <a:t>. </a:t>
            </a:r>
            <a:endParaRPr lang="en-US" sz="1600" b="1" kern="0" dirty="0" smtClean="0">
              <a:solidFill>
                <a:srgbClr val="00B050"/>
              </a:solidFill>
            </a:endParaRPr>
          </a:p>
          <a:p>
            <a:pPr marL="621982" lvl="1" indent="-342900" algn="l" rtl="0" fontAlgn="base"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en-US" kern="0" dirty="0">
                <a:solidFill>
                  <a:srgbClr val="003366"/>
                </a:solidFill>
                <a:latin typeface="Arial"/>
              </a:rPr>
              <a:t>If A and B are independent events, then</a:t>
            </a:r>
          </a:p>
          <a:p>
            <a:pPr marL="0" indent="0" algn="l" rtl="0">
              <a:buNone/>
            </a:pPr>
            <a:r>
              <a:rPr lang="pt-BR" sz="2000" i="1" dirty="0" smtClean="0"/>
              <a:t>		</a:t>
            </a:r>
            <a:r>
              <a:rPr lang="pt-BR" b="1" i="1" dirty="0" smtClean="0">
                <a:solidFill>
                  <a:srgbClr val="C00000"/>
                </a:solidFill>
              </a:rPr>
              <a:t>P </a:t>
            </a:r>
            <a:r>
              <a:rPr lang="pt-BR" b="1" dirty="0" smtClean="0">
                <a:solidFill>
                  <a:srgbClr val="C00000"/>
                </a:solidFill>
              </a:rPr>
              <a:t>(</a:t>
            </a:r>
            <a:r>
              <a:rPr lang="pt-BR" b="1" i="1" dirty="0" smtClean="0">
                <a:solidFill>
                  <a:srgbClr val="C00000"/>
                </a:solidFill>
              </a:rPr>
              <a:t>A </a:t>
            </a:r>
            <a:r>
              <a:rPr lang="pt-BR" b="1" dirty="0" smtClean="0">
                <a:solidFill>
                  <a:srgbClr val="C00000"/>
                </a:solidFill>
              </a:rPr>
              <a:t>∩</a:t>
            </a:r>
            <a:r>
              <a:rPr lang="pt-BR" b="1" i="1" dirty="0" smtClean="0">
                <a:solidFill>
                  <a:srgbClr val="C00000"/>
                </a:solidFill>
              </a:rPr>
              <a:t>B </a:t>
            </a:r>
            <a:r>
              <a:rPr lang="pt-BR" b="1" dirty="0" smtClean="0">
                <a:solidFill>
                  <a:srgbClr val="C00000"/>
                </a:solidFill>
              </a:rPr>
              <a:t>) </a:t>
            </a:r>
            <a:r>
              <a:rPr lang="pt-BR" b="1" dirty="0">
                <a:solidFill>
                  <a:srgbClr val="C00000"/>
                </a:solidFill>
              </a:rPr>
              <a:t>= </a:t>
            </a:r>
            <a:r>
              <a:rPr lang="pt-BR" b="1" i="1" dirty="0" smtClean="0">
                <a:solidFill>
                  <a:srgbClr val="C00000"/>
                </a:solidFill>
              </a:rPr>
              <a:t>P </a:t>
            </a:r>
            <a:r>
              <a:rPr lang="pt-BR" b="1" dirty="0" smtClean="0">
                <a:solidFill>
                  <a:srgbClr val="C00000"/>
                </a:solidFill>
              </a:rPr>
              <a:t>(</a:t>
            </a:r>
            <a:r>
              <a:rPr lang="pt-BR" b="1" i="1" dirty="0" smtClean="0">
                <a:solidFill>
                  <a:srgbClr val="C00000"/>
                </a:solidFill>
              </a:rPr>
              <a:t>A </a:t>
            </a:r>
            <a:r>
              <a:rPr lang="pt-BR" b="1" dirty="0" smtClean="0">
                <a:solidFill>
                  <a:srgbClr val="C00000"/>
                </a:solidFill>
              </a:rPr>
              <a:t>) × </a:t>
            </a:r>
            <a:r>
              <a:rPr lang="pt-BR" b="1" i="1" dirty="0" smtClean="0">
                <a:solidFill>
                  <a:srgbClr val="C00000"/>
                </a:solidFill>
              </a:rPr>
              <a:t>P </a:t>
            </a:r>
            <a:r>
              <a:rPr lang="pt-BR" b="1" dirty="0" smtClean="0">
                <a:solidFill>
                  <a:srgbClr val="C00000"/>
                </a:solidFill>
              </a:rPr>
              <a:t>(</a:t>
            </a:r>
            <a:r>
              <a:rPr lang="pt-BR" b="1" i="1" dirty="0" smtClean="0">
                <a:solidFill>
                  <a:srgbClr val="C00000"/>
                </a:solidFill>
              </a:rPr>
              <a:t>B </a:t>
            </a:r>
            <a:r>
              <a:rPr lang="pt-BR" b="1" dirty="0" smtClean="0">
                <a:solidFill>
                  <a:srgbClr val="C00000"/>
                </a:solidFill>
              </a:rPr>
              <a:t>)</a:t>
            </a:r>
            <a:endParaRPr lang="en-US" b="1" kern="0" dirty="0">
              <a:solidFill>
                <a:srgbClr val="C00000"/>
              </a:solidFill>
            </a:endParaRPr>
          </a:p>
          <a:p>
            <a:pPr mar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 lang="en-US" b="1" kern="0" dirty="0">
              <a:solidFill>
                <a:srgbClr val="00B0F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85800" y="457200"/>
            <a:ext cx="3772186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kern="0" dirty="0" smtClean="0">
                <a:solidFill>
                  <a:srgbClr val="00B0F0"/>
                </a:solidFill>
              </a:rPr>
              <a:t>Rule of Multiplication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5800" y="3962400"/>
            <a:ext cx="8229600" cy="2667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8600" algn="r" defTabSz="914400" rtl="1" eaLnBrk="1" latinLnBrk="0" hangingPunct="1">
              <a:lnSpc>
                <a:spcPct val="90000"/>
              </a:lnSpc>
              <a:spcBef>
                <a:spcPts val="16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r" defTabSz="914400" rtl="1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7240" indent="-228600" algn="r" defTabSz="914400" rtl="1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51560" indent="-228600" algn="r" defTabSz="914400" rtl="1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25880" indent="-228600" algn="r" defTabSz="914400" rtl="1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r" defTabSz="914400" rtl="1" eaLnBrk="1" latinLnBrk="0" hangingPunct="1">
              <a:spcBef>
                <a:spcPts val="600"/>
              </a:spcBef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74520" indent="-228600" algn="r" defTabSz="914400" rtl="1" eaLnBrk="1" latinLnBrk="0" hangingPunct="1">
              <a:spcBef>
                <a:spcPts val="600"/>
              </a:spcBef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228600" algn="r" defTabSz="914400" rtl="1" eaLnBrk="1" latinLnBrk="0" hangingPunct="1">
              <a:spcBef>
                <a:spcPts val="600"/>
              </a:spcBef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23160" indent="-228600" algn="r" defTabSz="914400" rtl="1" eaLnBrk="1" latinLnBrk="0" hangingPunct="1">
              <a:spcBef>
                <a:spcPts val="600"/>
              </a:spcBef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 rtl="0">
              <a:spcBef>
                <a:spcPts val="0"/>
              </a:spcBef>
              <a:buFont typeface="+mj-lt"/>
              <a:buAutoNum type="arabicPeriod" startAt="2"/>
            </a:pPr>
            <a:r>
              <a:rPr lang="en-US" b="1" kern="0" dirty="0" smtClean="0">
                <a:solidFill>
                  <a:srgbClr val="00B050"/>
                </a:solidFill>
              </a:rPr>
              <a:t>General rule of multiplication</a:t>
            </a:r>
          </a:p>
          <a:p>
            <a:pPr marL="621982" lvl="1" indent="-342900" algn="l" rtl="0">
              <a:spcBef>
                <a:spcPts val="0"/>
              </a:spcBef>
            </a:pPr>
            <a:r>
              <a:rPr lang="en-US" kern="0" dirty="0">
                <a:solidFill>
                  <a:srgbClr val="003366"/>
                </a:solidFill>
                <a:latin typeface="Arial"/>
              </a:rPr>
              <a:t>Use the general rule of multiplication to find the </a:t>
            </a:r>
            <a:r>
              <a:rPr lang="en-US" kern="0" dirty="0" smtClean="0">
                <a:solidFill>
                  <a:srgbClr val="003366"/>
                </a:solidFill>
                <a:latin typeface="Arial"/>
              </a:rPr>
              <a:t>joint </a:t>
            </a:r>
            <a:r>
              <a:rPr lang="en-US" kern="0" dirty="0">
                <a:solidFill>
                  <a:srgbClr val="003366"/>
                </a:solidFill>
                <a:latin typeface="Arial"/>
              </a:rPr>
              <a:t>probability of two events when the events </a:t>
            </a:r>
            <a:r>
              <a:rPr lang="en-US" kern="0" dirty="0" smtClean="0">
                <a:solidFill>
                  <a:srgbClr val="003366"/>
                </a:solidFill>
                <a:latin typeface="Arial"/>
              </a:rPr>
              <a:t>are </a:t>
            </a:r>
            <a:r>
              <a:rPr lang="en-US" kern="0" dirty="0">
                <a:solidFill>
                  <a:srgbClr val="003366"/>
                </a:solidFill>
                <a:latin typeface="Arial"/>
              </a:rPr>
              <a:t>not independent</a:t>
            </a:r>
            <a:r>
              <a:rPr lang="en-US" dirty="0" smtClean="0"/>
              <a:t>.</a:t>
            </a:r>
          </a:p>
          <a:p>
            <a:pPr marL="621982" lvl="1" indent="-342900" algn="l" rtl="0" fontAlgn="base">
              <a:spcBef>
                <a:spcPts val="0"/>
              </a:spcBef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en-US" kern="0" dirty="0">
                <a:solidFill>
                  <a:srgbClr val="003366"/>
                </a:solidFill>
                <a:latin typeface="Arial"/>
              </a:rPr>
              <a:t>If A and B are NOT independent events, then</a:t>
            </a:r>
          </a:p>
          <a:p>
            <a:pPr marL="621982" lvl="1" indent="-342900" algn="l" rtl="0">
              <a:spcBef>
                <a:spcPts val="0"/>
              </a:spcBef>
            </a:pPr>
            <a:endParaRPr lang="en-US" kern="0" dirty="0">
              <a:solidFill>
                <a:srgbClr val="003366"/>
              </a:solidFill>
              <a:latin typeface="Arial"/>
            </a:endParaRPr>
          </a:p>
          <a:p>
            <a:pPr marL="0" indent="0" algn="l" rtl="0">
              <a:spcBef>
                <a:spcPts val="0"/>
              </a:spcBef>
              <a:buFont typeface="Arial" pitchFamily="34" charset="0"/>
              <a:buNone/>
            </a:pPr>
            <a:r>
              <a:rPr lang="pt-BR" i="1" dirty="0" smtClean="0"/>
              <a:t>		</a:t>
            </a:r>
            <a:r>
              <a:rPr lang="pt-BR" b="1" i="1" dirty="0" smtClean="0">
                <a:solidFill>
                  <a:srgbClr val="C00000"/>
                </a:solidFill>
              </a:rPr>
              <a:t>P </a:t>
            </a:r>
            <a:r>
              <a:rPr lang="pt-BR" b="1" dirty="0" smtClean="0">
                <a:solidFill>
                  <a:srgbClr val="C00000"/>
                </a:solidFill>
              </a:rPr>
              <a:t>(</a:t>
            </a:r>
            <a:r>
              <a:rPr lang="pt-BR" b="1" i="1" dirty="0" smtClean="0">
                <a:solidFill>
                  <a:srgbClr val="C00000"/>
                </a:solidFill>
              </a:rPr>
              <a:t>A </a:t>
            </a:r>
            <a:r>
              <a:rPr lang="pt-BR" b="1" dirty="0" smtClean="0">
                <a:solidFill>
                  <a:srgbClr val="C00000"/>
                </a:solidFill>
              </a:rPr>
              <a:t>∩</a:t>
            </a:r>
            <a:r>
              <a:rPr lang="pt-BR" b="1" i="1" dirty="0" smtClean="0">
                <a:solidFill>
                  <a:srgbClr val="C00000"/>
                </a:solidFill>
              </a:rPr>
              <a:t>B </a:t>
            </a:r>
            <a:r>
              <a:rPr lang="pt-BR" b="1" dirty="0" smtClean="0">
                <a:solidFill>
                  <a:srgbClr val="C00000"/>
                </a:solidFill>
              </a:rPr>
              <a:t>) = </a:t>
            </a:r>
            <a:r>
              <a:rPr lang="pt-BR" b="1" i="1" dirty="0" smtClean="0">
                <a:solidFill>
                  <a:srgbClr val="C00000"/>
                </a:solidFill>
              </a:rPr>
              <a:t>P </a:t>
            </a:r>
            <a:r>
              <a:rPr lang="pt-BR" b="1" dirty="0" smtClean="0">
                <a:solidFill>
                  <a:srgbClr val="C00000"/>
                </a:solidFill>
              </a:rPr>
              <a:t>(</a:t>
            </a:r>
            <a:r>
              <a:rPr lang="pt-BR" b="1" i="1" dirty="0" smtClean="0">
                <a:solidFill>
                  <a:srgbClr val="C00000"/>
                </a:solidFill>
              </a:rPr>
              <a:t>A </a:t>
            </a:r>
            <a:r>
              <a:rPr lang="pt-BR" b="1" dirty="0" smtClean="0">
                <a:solidFill>
                  <a:srgbClr val="C00000"/>
                </a:solidFill>
              </a:rPr>
              <a:t>) × </a:t>
            </a:r>
            <a:r>
              <a:rPr lang="pt-BR" b="1" i="1" dirty="0" smtClean="0">
                <a:solidFill>
                  <a:srgbClr val="C00000"/>
                </a:solidFill>
              </a:rPr>
              <a:t>P </a:t>
            </a:r>
            <a:r>
              <a:rPr lang="pt-BR" b="1" dirty="0" smtClean="0">
                <a:solidFill>
                  <a:srgbClr val="C00000"/>
                </a:solidFill>
              </a:rPr>
              <a:t>(</a:t>
            </a:r>
            <a:r>
              <a:rPr lang="pt-BR" b="1" i="1" dirty="0" smtClean="0">
                <a:solidFill>
                  <a:srgbClr val="C00000"/>
                </a:solidFill>
              </a:rPr>
              <a:t>B</a:t>
            </a:r>
            <a:r>
              <a:rPr lang="en-US" b="1" kern="0" dirty="0" smtClean="0">
                <a:solidFill>
                  <a:srgbClr val="C00000"/>
                </a:solidFill>
                <a:latin typeface="Arial"/>
              </a:rPr>
              <a:t> |</a:t>
            </a:r>
            <a:r>
              <a:rPr lang="pt-BR" b="1" i="1" dirty="0" smtClean="0">
                <a:solidFill>
                  <a:srgbClr val="C00000"/>
                </a:solidFill>
              </a:rPr>
              <a:t>A </a:t>
            </a:r>
            <a:r>
              <a:rPr lang="pt-BR" b="1" dirty="0" smtClean="0">
                <a:solidFill>
                  <a:srgbClr val="C00000"/>
                </a:solidFill>
              </a:rPr>
              <a:t>)</a:t>
            </a:r>
            <a:endParaRPr lang="en-US" b="1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59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624" y="76200"/>
            <a:ext cx="7202776" cy="1143000"/>
          </a:xfrm>
        </p:spPr>
        <p:txBody>
          <a:bodyPr/>
          <a:lstStyle/>
          <a:p>
            <a:pPr rtl="0"/>
            <a:r>
              <a:rPr lang="en-US" b="1" dirty="0"/>
              <a:t>Conditional Probability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algn="l" rtl="0" fontAlgn="base">
                  <a:spcAft>
                    <a:spcPct val="0"/>
                  </a:spcAft>
                  <a:buClr>
                    <a:srgbClr val="003366"/>
                  </a:buClr>
                  <a:buSzPct val="75000"/>
                </a:pPr>
                <a:r>
                  <a:rPr lang="en-US" sz="3200" kern="0" dirty="0">
                    <a:solidFill>
                      <a:srgbClr val="003366"/>
                    </a:solidFill>
                    <a:latin typeface="Arial"/>
                  </a:rPr>
                  <a:t>A </a:t>
                </a:r>
                <a:r>
                  <a:rPr lang="en-US" sz="3200" b="1" kern="0" dirty="0">
                    <a:solidFill>
                      <a:srgbClr val="00B050"/>
                    </a:solidFill>
                    <a:latin typeface="Arial"/>
                  </a:rPr>
                  <a:t>conditional probability </a:t>
                </a:r>
                <a:r>
                  <a:rPr lang="en-US" sz="3200" kern="0" dirty="0">
                    <a:solidFill>
                      <a:srgbClr val="003366"/>
                    </a:solidFill>
                    <a:latin typeface="Arial"/>
                  </a:rPr>
                  <a:t>is the probability of a particular event occurring, given that another event has occurred.</a:t>
                </a:r>
              </a:p>
              <a:p>
                <a:pPr algn="l" rtl="0" fontAlgn="base">
                  <a:spcAft>
                    <a:spcPct val="0"/>
                  </a:spcAft>
                  <a:buClr>
                    <a:srgbClr val="003366"/>
                  </a:buClr>
                  <a:buSzPct val="75000"/>
                </a:pPr>
                <a:r>
                  <a:rPr lang="en-US" sz="3200" kern="0" dirty="0">
                    <a:solidFill>
                      <a:srgbClr val="003366"/>
                    </a:solidFill>
                    <a:latin typeface="Arial"/>
                  </a:rPr>
                  <a:t>The probability of the event </a:t>
                </a:r>
                <a:r>
                  <a:rPr lang="en-US" sz="3200" i="1" kern="0" dirty="0">
                    <a:solidFill>
                      <a:srgbClr val="003366"/>
                    </a:solidFill>
                    <a:latin typeface="Arial"/>
                  </a:rPr>
                  <a:t>A</a:t>
                </a:r>
                <a:r>
                  <a:rPr lang="en-US" sz="3200" kern="0" dirty="0">
                    <a:solidFill>
                      <a:srgbClr val="003366"/>
                    </a:solidFill>
                    <a:latin typeface="Arial"/>
                  </a:rPr>
                  <a:t> given that the event </a:t>
                </a:r>
                <a:r>
                  <a:rPr lang="en-US" sz="3200" i="1" kern="0" dirty="0">
                    <a:solidFill>
                      <a:srgbClr val="003366"/>
                    </a:solidFill>
                    <a:latin typeface="Arial"/>
                  </a:rPr>
                  <a:t>B</a:t>
                </a:r>
                <a:r>
                  <a:rPr lang="en-US" sz="3200" kern="0" dirty="0">
                    <a:solidFill>
                      <a:srgbClr val="003366"/>
                    </a:solidFill>
                    <a:latin typeface="Arial"/>
                  </a:rPr>
                  <a:t> has occurred is </a:t>
                </a:r>
                <a:r>
                  <a:rPr lang="en-US" sz="3200" kern="0" dirty="0" smtClean="0">
                    <a:solidFill>
                      <a:srgbClr val="003366"/>
                    </a:solidFill>
                    <a:latin typeface="Arial"/>
                  </a:rPr>
                  <a:t>written as: </a:t>
                </a:r>
              </a:p>
              <a:p>
                <a:pPr marL="0" indent="0" algn="ctr" rtl="0" fontAlgn="base">
                  <a:spcAft>
                    <a:spcPct val="0"/>
                  </a:spcAft>
                  <a:buClr>
                    <a:srgbClr val="003366"/>
                  </a:buClr>
                  <a:buSzPct val="75000"/>
                  <a:buNone/>
                </a:pPr>
                <a:r>
                  <a:rPr lang="en-US" sz="3200" b="1" kern="0" dirty="0" smtClean="0">
                    <a:solidFill>
                      <a:srgbClr val="C00000"/>
                    </a:solidFill>
                    <a:latin typeface="Arial"/>
                  </a:rPr>
                  <a:t> </a:t>
                </a:r>
                <a:r>
                  <a:rPr lang="en-US" sz="3000" b="1" i="1" kern="0" dirty="0" smtClean="0">
                    <a:solidFill>
                      <a:srgbClr val="C00000"/>
                    </a:solidFill>
                    <a:latin typeface="Arial"/>
                  </a:rPr>
                  <a:t>P </a:t>
                </a:r>
                <a:r>
                  <a:rPr lang="en-US" sz="3000" b="1" kern="0" dirty="0" smtClean="0">
                    <a:solidFill>
                      <a:srgbClr val="C00000"/>
                    </a:solidFill>
                    <a:latin typeface="Arial"/>
                  </a:rPr>
                  <a:t>(</a:t>
                </a:r>
                <a:r>
                  <a:rPr lang="en-US" sz="3000" b="1" i="1" kern="0" dirty="0" smtClean="0">
                    <a:solidFill>
                      <a:srgbClr val="C00000"/>
                    </a:solidFill>
                    <a:latin typeface="Arial"/>
                  </a:rPr>
                  <a:t>A </a:t>
                </a:r>
                <a:r>
                  <a:rPr lang="en-US" sz="3000" b="1" kern="0" dirty="0" smtClean="0">
                    <a:solidFill>
                      <a:srgbClr val="C00000"/>
                    </a:solidFill>
                    <a:latin typeface="Arial"/>
                  </a:rPr>
                  <a:t>|</a:t>
                </a:r>
                <a:r>
                  <a:rPr lang="en-US" sz="3000" b="1" i="1" kern="0" dirty="0" smtClean="0">
                    <a:solidFill>
                      <a:srgbClr val="C00000"/>
                    </a:solidFill>
                    <a:latin typeface="Arial"/>
                  </a:rPr>
                  <a:t>B </a:t>
                </a:r>
                <a:r>
                  <a:rPr lang="en-US" sz="3000" b="1" kern="0" dirty="0" smtClean="0">
                    <a:solidFill>
                      <a:srgbClr val="C00000"/>
                    </a:solidFill>
                    <a:latin typeface="Arial"/>
                  </a:rPr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000" b="1" i="1" kern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pt-BR" sz="3000" b="1" i="1" dirty="0">
                            <a:solidFill>
                              <a:srgbClr val="C00000"/>
                            </a:solidFill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n-US" sz="3000" b="1" i="0" dirty="0" smtClean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pt-BR" sz="3000" b="1" dirty="0">
                            <a:solidFill>
                              <a:srgbClr val="C00000"/>
                            </a:solidFill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pt-BR" sz="3000" b="1" i="1" dirty="0">
                            <a:solidFill>
                              <a:srgbClr val="C00000"/>
                            </a:solidFill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sz="3000" b="1" i="0" dirty="0" smtClean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pt-BR" sz="3000" b="1" dirty="0">
                            <a:solidFill>
                              <a:srgbClr val="C00000"/>
                            </a:solidFill>
                          </a:rPr>
                          <m:t>∩</m:t>
                        </m:r>
                        <m:r>
                          <m:rPr>
                            <m:nor/>
                          </m:rPr>
                          <a:rPr lang="en-US" sz="3000" b="1" i="1" dirty="0" smtClean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pt-BR" sz="3000" b="1" i="1" dirty="0">
                            <a:solidFill>
                              <a:srgbClr val="C00000"/>
                            </a:solidFill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pt-BR" sz="3000" b="1" i="1" dirty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pt-BR" sz="3000" b="1" dirty="0">
                            <a:solidFill>
                              <a:srgbClr val="C00000"/>
                            </a:solidFill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pt-BR" sz="3000" b="1" i="1" dirty="0">
                            <a:solidFill>
                              <a:srgbClr val="C00000"/>
                            </a:solidFill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pt-BR" sz="3000" b="1" i="1" dirty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pt-BR" sz="3000" b="1" dirty="0">
                            <a:solidFill>
                              <a:srgbClr val="C00000"/>
                            </a:solidFill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pt-BR" sz="3000" b="1" i="1" dirty="0">
                            <a:solidFill>
                              <a:srgbClr val="C00000"/>
                            </a:solidFill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pt-BR" sz="3000" b="1" i="1" dirty="0">
                            <a:solidFill>
                              <a:srgbClr val="C0000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pt-BR" sz="3000" b="1" dirty="0">
                            <a:solidFill>
                              <a:srgbClr val="C00000"/>
                            </a:solidFill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sz="3000" b="1" kern="0" dirty="0">
                            <a:solidFill>
                              <a:srgbClr val="C00000"/>
                            </a:solidFill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1900" b="1" kern="0" dirty="0" smtClean="0">
                    <a:solidFill>
                      <a:srgbClr val="C00000"/>
                    </a:solidFill>
                    <a:latin typeface="Arial"/>
                  </a:rPr>
                  <a:t>.</a:t>
                </a:r>
                <a:endParaRPr lang="en-US" sz="1900" b="1" kern="0" dirty="0">
                  <a:solidFill>
                    <a:srgbClr val="C00000"/>
                  </a:solidFill>
                  <a:latin typeface="Arial"/>
                </a:endParaRPr>
              </a:p>
              <a:p>
                <a:pPr algn="l" rtl="0"/>
                <a:endParaRPr lang="en-US" sz="13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100" t="-2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44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624" y="76200"/>
            <a:ext cx="7202776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Example</a:t>
            </a:r>
            <a:endParaRPr lang="en-US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64"/>
          <a:stretch/>
        </p:blipFill>
        <p:spPr bwMode="auto">
          <a:xfrm>
            <a:off x="1075426" y="1371600"/>
            <a:ext cx="7458974" cy="2766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15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2000" y="4267200"/>
            <a:ext cx="8077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If we chose one person at random, what is the probability that he is: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b="1" dirty="0" smtClean="0"/>
              <a:t>A smoker?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b="1" dirty="0" smtClean="0"/>
              <a:t>Has no cancer?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b="1" dirty="0" smtClean="0"/>
              <a:t>Smoker and has cancer?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b="1" dirty="0" smtClean="0"/>
              <a:t>Has cancer given that he is smoker?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b="1" dirty="0" smtClean="0"/>
              <a:t>Has no cancer or non smoker?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05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7202776" cy="1143000"/>
          </a:xfrm>
        </p:spPr>
        <p:txBody>
          <a:bodyPr/>
          <a:lstStyle/>
          <a:p>
            <a:pPr rtl="0"/>
            <a:r>
              <a:rPr lang="en-US" b="1" dirty="0"/>
              <a:t>Bayes’ Rule and Screening Tests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202776" cy="4495800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The </a:t>
            </a:r>
            <a:r>
              <a:rPr lang="en-US" dirty="0" smtClean="0"/>
              <a:t>Predictive Value </a:t>
            </a:r>
            <a:r>
              <a:rPr lang="en-US" b="1" dirty="0">
                <a:solidFill>
                  <a:srgbClr val="00B050"/>
                </a:solidFill>
              </a:rPr>
              <a:t>positive</a:t>
            </a:r>
            <a:r>
              <a:rPr lang="en-US" dirty="0"/>
              <a:t> (</a:t>
            </a:r>
            <a:r>
              <a:rPr lang="en-US" i="1" dirty="0"/>
              <a:t>PV</a:t>
            </a:r>
            <a:r>
              <a:rPr lang="en-US" dirty="0"/>
              <a:t>+) of a screening test is the probability that </a:t>
            </a:r>
            <a:r>
              <a:rPr lang="en-US" dirty="0" smtClean="0"/>
              <a:t>a person </a:t>
            </a:r>
            <a:r>
              <a:rPr lang="en-US" dirty="0"/>
              <a:t>has a disease given that the test is positive.</a:t>
            </a:r>
          </a:p>
          <a:p>
            <a:pPr marL="0" indent="0" algn="l" rtl="0">
              <a:buNone/>
            </a:pPr>
            <a:r>
              <a:rPr lang="en-US" i="1" dirty="0" smtClean="0">
                <a:solidFill>
                  <a:srgbClr val="C00000"/>
                </a:solidFill>
              </a:rPr>
              <a:t>Pr </a:t>
            </a:r>
            <a:r>
              <a:rPr lang="en-US" dirty="0" smtClean="0">
                <a:solidFill>
                  <a:srgbClr val="C00000"/>
                </a:solidFill>
              </a:rPr>
              <a:t>(</a:t>
            </a:r>
            <a:r>
              <a:rPr lang="en-US" dirty="0" err="1" smtClean="0">
                <a:solidFill>
                  <a:srgbClr val="C00000"/>
                </a:solidFill>
              </a:rPr>
              <a:t>disease|test</a:t>
            </a:r>
            <a:r>
              <a:rPr lang="en-US" dirty="0" smtClean="0">
                <a:solidFill>
                  <a:srgbClr val="C00000"/>
                </a:solidFill>
              </a:rPr>
              <a:t>+) =</a:t>
            </a:r>
          </a:p>
          <a:p>
            <a:pPr marL="0" indent="0" algn="l" rtl="0">
              <a:buNone/>
            </a:pPr>
            <a:endParaRPr lang="en-US" dirty="0">
              <a:solidFill>
                <a:srgbClr val="C00000"/>
              </a:solidFill>
            </a:endParaRPr>
          </a:p>
          <a:p>
            <a:pPr marL="0" indent="0" algn="l" rtl="0">
              <a:buNone/>
            </a:pPr>
            <a:endParaRPr lang="en-US" sz="2000" dirty="0" smtClean="0"/>
          </a:p>
          <a:p>
            <a:pPr marL="0" indent="0" algn="l" rtl="0">
              <a:buNone/>
            </a:pPr>
            <a:r>
              <a:rPr lang="en-US" sz="2000" dirty="0" smtClean="0"/>
              <a:t>Where</a:t>
            </a:r>
            <a:r>
              <a:rPr lang="en-US" dirty="0"/>
              <a:t>,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16</a:t>
            </a:fld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9470"/>
              </p:ext>
            </p:extLst>
          </p:nvPr>
        </p:nvGraphicFramePr>
        <p:xfrm>
          <a:off x="2362200" y="3124200"/>
          <a:ext cx="5093239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Equation" r:id="rId3" imgW="2539800" imgH="431640" progId="Equation.3">
                  <p:embed/>
                </p:oleObj>
              </mc:Choice>
              <mc:Fallback>
                <p:oleObj name="Equation" r:id="rId3" imgW="25398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124200"/>
                        <a:ext cx="5093239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812928"/>
              </p:ext>
            </p:extLst>
          </p:nvPr>
        </p:nvGraphicFramePr>
        <p:xfrm>
          <a:off x="2209799" y="4648200"/>
          <a:ext cx="2662677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Equation" r:id="rId5" imgW="1397000" imgH="508000" progId="Equation.3">
                  <p:embed/>
                </p:oleObj>
              </mc:Choice>
              <mc:Fallback>
                <p:oleObj name="Equation" r:id="rId5" imgW="1397000" imgH="508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799" y="4648200"/>
                        <a:ext cx="2662677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97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0612" y="990600"/>
            <a:ext cx="7202776" cy="4495800"/>
          </a:xfrm>
        </p:spPr>
        <p:txBody>
          <a:bodyPr/>
          <a:lstStyle/>
          <a:p>
            <a:pPr algn="l" rtl="0"/>
            <a:r>
              <a:rPr lang="en-US" dirty="0"/>
              <a:t>The </a:t>
            </a:r>
            <a:r>
              <a:rPr lang="en-US" dirty="0" smtClean="0"/>
              <a:t>Predictive Value </a:t>
            </a:r>
            <a:r>
              <a:rPr lang="en-US" b="1" dirty="0">
                <a:solidFill>
                  <a:srgbClr val="00B050"/>
                </a:solidFill>
              </a:rPr>
              <a:t>negative</a:t>
            </a:r>
            <a:r>
              <a:rPr lang="en-US" dirty="0"/>
              <a:t> (</a:t>
            </a:r>
            <a:r>
              <a:rPr lang="en-US" i="1" dirty="0"/>
              <a:t>PV</a:t>
            </a:r>
            <a:r>
              <a:rPr lang="en-US" dirty="0"/>
              <a:t>−) of a screening test is the probability that a person does </a:t>
            </a:r>
            <a:r>
              <a:rPr lang="en-US" i="1" dirty="0"/>
              <a:t>not </a:t>
            </a:r>
            <a:r>
              <a:rPr lang="en-US" dirty="0"/>
              <a:t>have a disease given that the test is negative.</a:t>
            </a:r>
          </a:p>
          <a:p>
            <a:pPr marL="0" indent="0" algn="l" rtl="0">
              <a:buNone/>
            </a:pPr>
            <a:r>
              <a:rPr lang="en-US" i="1" dirty="0" smtClean="0">
                <a:solidFill>
                  <a:srgbClr val="C00000"/>
                </a:solidFill>
              </a:rPr>
              <a:t>Pr </a:t>
            </a:r>
            <a:r>
              <a:rPr lang="en-US" dirty="0">
                <a:solidFill>
                  <a:srgbClr val="C00000"/>
                </a:solidFill>
              </a:rPr>
              <a:t>(no disease | test−</a:t>
            </a:r>
            <a:r>
              <a:rPr lang="en-US" dirty="0" smtClean="0">
                <a:solidFill>
                  <a:srgbClr val="C00000"/>
                </a:solidFill>
              </a:rPr>
              <a:t>)=</a:t>
            </a:r>
            <a:endParaRPr lang="en-US" dirty="0">
              <a:solidFill>
                <a:srgbClr val="C00000"/>
              </a:solidFill>
            </a:endParaRPr>
          </a:p>
          <a:p>
            <a:pPr algn="l" rtl="0"/>
            <a:endParaRPr lang="en-US" dirty="0" smtClean="0"/>
          </a:p>
          <a:p>
            <a:pPr algn="l" rtl="0"/>
            <a:endParaRPr lang="en-US" dirty="0"/>
          </a:p>
          <a:p>
            <a:pPr marL="0" indent="0" algn="l" rtl="0">
              <a:buNone/>
            </a:pPr>
            <a:r>
              <a:rPr lang="en-US" sz="2000" dirty="0" smtClean="0"/>
              <a:t>	Where,</a:t>
            </a:r>
          </a:p>
          <a:p>
            <a:pPr algn="l"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17</a:t>
            </a:fld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6087246"/>
              </p:ext>
            </p:extLst>
          </p:nvPr>
        </p:nvGraphicFramePr>
        <p:xfrm>
          <a:off x="3124200" y="2819400"/>
          <a:ext cx="5303283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Equation" r:id="rId3" imgW="2540000" imgH="457200" progId="Equation.3">
                  <p:embed/>
                </p:oleObj>
              </mc:Choice>
              <mc:Fallback>
                <p:oleObj name="Equation" r:id="rId3" imgW="2540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819400"/>
                        <a:ext cx="5303283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49640"/>
              </p:ext>
            </p:extLst>
          </p:nvPr>
        </p:nvGraphicFramePr>
        <p:xfrm>
          <a:off x="2895600" y="4648200"/>
          <a:ext cx="2376488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Equation" r:id="rId5" imgW="1397000" imgH="241300" progId="Equation.3">
                  <p:embed/>
                </p:oleObj>
              </mc:Choice>
              <mc:Fallback>
                <p:oleObj name="Equation" r:id="rId5" imgW="13970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648200"/>
                        <a:ext cx="2376488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31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85800"/>
            <a:ext cx="8229600" cy="5257800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sz="2800" dirty="0"/>
              <a:t>The </a:t>
            </a:r>
            <a:r>
              <a:rPr lang="en-US" sz="2800" b="1" dirty="0">
                <a:solidFill>
                  <a:srgbClr val="00B050"/>
                </a:solidFill>
              </a:rPr>
              <a:t>sensitivity</a:t>
            </a:r>
            <a:r>
              <a:rPr lang="en-US" sz="2800" dirty="0"/>
              <a:t> of a symptom (or set of symptoms or screening test) is the </a:t>
            </a:r>
            <a:r>
              <a:rPr lang="en-US" sz="2800" dirty="0" smtClean="0"/>
              <a:t>probability that </a:t>
            </a:r>
            <a:r>
              <a:rPr lang="en-US" sz="2800" dirty="0"/>
              <a:t>the symptom is present given that the person has a disease</a:t>
            </a:r>
            <a:r>
              <a:rPr lang="en-US" sz="2800" dirty="0" smtClean="0"/>
              <a:t>.</a:t>
            </a:r>
          </a:p>
          <a:p>
            <a:pPr algn="l" rtl="0"/>
            <a:r>
              <a:rPr lang="en-US" sz="2800" dirty="0"/>
              <a:t>The </a:t>
            </a:r>
            <a:r>
              <a:rPr lang="en-US" sz="2800" b="1" dirty="0">
                <a:solidFill>
                  <a:srgbClr val="00B050"/>
                </a:solidFill>
              </a:rPr>
              <a:t>specificity</a:t>
            </a:r>
            <a:r>
              <a:rPr lang="en-US" sz="2800" dirty="0"/>
              <a:t> of a symptom (or set of symptoms or screening test) is the </a:t>
            </a:r>
            <a:r>
              <a:rPr lang="en-US" sz="2800" dirty="0" smtClean="0"/>
              <a:t>probability that </a:t>
            </a:r>
            <a:r>
              <a:rPr lang="en-US" sz="2800" dirty="0"/>
              <a:t>the symptom is </a:t>
            </a:r>
            <a:r>
              <a:rPr lang="en-US" sz="2800" i="1" dirty="0"/>
              <a:t>not </a:t>
            </a:r>
            <a:r>
              <a:rPr lang="en-US" sz="2800" dirty="0"/>
              <a:t>present given that the person does </a:t>
            </a:r>
            <a:r>
              <a:rPr lang="en-US" sz="2800" i="1" dirty="0"/>
              <a:t>not </a:t>
            </a:r>
            <a:r>
              <a:rPr lang="en-US" sz="2800" dirty="0"/>
              <a:t>have a disease</a:t>
            </a:r>
            <a:r>
              <a:rPr lang="en-US" sz="2800" dirty="0" smtClean="0"/>
              <a:t>.</a:t>
            </a:r>
          </a:p>
          <a:p>
            <a:pPr algn="l" rtl="0"/>
            <a:r>
              <a:rPr lang="en-US" sz="2800" dirty="0"/>
              <a:t>A </a:t>
            </a:r>
            <a:r>
              <a:rPr lang="en-US" sz="2800" b="1" dirty="0">
                <a:solidFill>
                  <a:srgbClr val="00B050"/>
                </a:solidFill>
              </a:rPr>
              <a:t>false negative </a:t>
            </a:r>
            <a:r>
              <a:rPr lang="en-US" sz="2800" dirty="0"/>
              <a:t>is defined as a negative test result when the disease or </a:t>
            </a:r>
            <a:r>
              <a:rPr lang="en-US" sz="2800" dirty="0" smtClean="0"/>
              <a:t>condition being </a:t>
            </a:r>
            <a:r>
              <a:rPr lang="en-US" sz="2800" dirty="0"/>
              <a:t>tested for is actually present. </a:t>
            </a:r>
            <a:endParaRPr lang="en-US" sz="2800" dirty="0" smtClean="0"/>
          </a:p>
          <a:p>
            <a:pPr algn="l" rtl="0"/>
            <a:r>
              <a:rPr lang="en-US" sz="2800" dirty="0" smtClean="0"/>
              <a:t>A </a:t>
            </a:r>
            <a:r>
              <a:rPr lang="en-US" sz="2800" b="1" dirty="0">
                <a:solidFill>
                  <a:srgbClr val="00B050"/>
                </a:solidFill>
              </a:rPr>
              <a:t>false positive </a:t>
            </a:r>
            <a:r>
              <a:rPr lang="en-US" sz="2800" dirty="0"/>
              <a:t>is defined as a positive test </a:t>
            </a:r>
            <a:r>
              <a:rPr lang="en-US" sz="2800" dirty="0" smtClean="0"/>
              <a:t>result when </a:t>
            </a:r>
            <a:r>
              <a:rPr lang="en-US" sz="2800" dirty="0"/>
              <a:t>the disease or condition being tested for is not actually present.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57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7202776" cy="1143000"/>
          </a:xfrm>
        </p:spPr>
        <p:txBody>
          <a:bodyPr>
            <a:normAutofit/>
          </a:bodyPr>
          <a:lstStyle/>
          <a:p>
            <a:pPr rtl="0"/>
            <a:r>
              <a:rPr lang="en-US" b="1" dirty="0"/>
              <a:t>Prevalence and </a:t>
            </a:r>
            <a:r>
              <a:rPr lang="en-US" b="1" dirty="0" smtClean="0"/>
              <a:t>Incidence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0612" y="1676400"/>
            <a:ext cx="7202776" cy="4038600"/>
          </a:xfrm>
        </p:spPr>
        <p:txBody>
          <a:bodyPr>
            <a:normAutofit/>
          </a:bodyPr>
          <a:lstStyle/>
          <a:p>
            <a:pPr algn="l" rtl="0"/>
            <a:r>
              <a:rPr lang="en-US" dirty="0" smtClean="0"/>
              <a:t>In </a:t>
            </a:r>
            <a:r>
              <a:rPr lang="en-US" dirty="0"/>
              <a:t>clinical medicine, the terms </a:t>
            </a:r>
            <a:r>
              <a:rPr lang="en-US" b="1" i="1" dirty="0">
                <a:solidFill>
                  <a:srgbClr val="00B050"/>
                </a:solidFill>
              </a:rPr>
              <a:t>prevalence</a:t>
            </a:r>
            <a:r>
              <a:rPr lang="en-US" i="1" dirty="0"/>
              <a:t> </a:t>
            </a:r>
            <a:r>
              <a:rPr lang="en-US" dirty="0"/>
              <a:t>and </a:t>
            </a:r>
            <a:r>
              <a:rPr lang="en-US" b="1" i="1" dirty="0">
                <a:solidFill>
                  <a:srgbClr val="00B050"/>
                </a:solidFill>
              </a:rPr>
              <a:t>incidence</a:t>
            </a:r>
            <a:r>
              <a:rPr lang="en-US" i="1" dirty="0"/>
              <a:t> </a:t>
            </a:r>
            <a:r>
              <a:rPr lang="en-US" dirty="0"/>
              <a:t>denote probabilities in a </a:t>
            </a:r>
            <a:r>
              <a:rPr lang="en-US" dirty="0" smtClean="0"/>
              <a:t>special context </a:t>
            </a:r>
            <a:r>
              <a:rPr lang="en-US" dirty="0"/>
              <a:t>and are used frequently in this text</a:t>
            </a:r>
            <a:r>
              <a:rPr lang="en-US" dirty="0" smtClean="0"/>
              <a:t>.</a:t>
            </a:r>
          </a:p>
          <a:p>
            <a:pPr algn="l" rtl="0"/>
            <a:r>
              <a:rPr lang="en-US" dirty="0"/>
              <a:t>The prevalence of a disease is the probability of currently having the disease </a:t>
            </a:r>
            <a:r>
              <a:rPr lang="en-US" dirty="0" smtClean="0"/>
              <a:t>regardless of </a:t>
            </a:r>
            <a:r>
              <a:rPr lang="en-US" dirty="0"/>
              <a:t>the duration of time one has had the disease</a:t>
            </a:r>
            <a:r>
              <a:rPr lang="en-US" dirty="0" smtClean="0"/>
              <a:t>.</a:t>
            </a:r>
          </a:p>
          <a:p>
            <a:pPr algn="l" rtl="0"/>
            <a:r>
              <a:rPr lang="en-US" dirty="0" smtClean="0">
                <a:solidFill>
                  <a:srgbClr val="C00000"/>
                </a:solidFill>
              </a:rPr>
              <a:t>Prevalence </a:t>
            </a:r>
            <a:r>
              <a:rPr lang="en-US" dirty="0">
                <a:solidFill>
                  <a:srgbClr val="C00000"/>
                </a:solidFill>
              </a:rPr>
              <a:t>is obtained by </a:t>
            </a:r>
            <a:r>
              <a:rPr lang="en-US" dirty="0" smtClean="0">
                <a:solidFill>
                  <a:srgbClr val="C00000"/>
                </a:solidFill>
              </a:rPr>
              <a:t>dividing the </a:t>
            </a:r>
            <a:r>
              <a:rPr lang="en-US" dirty="0">
                <a:solidFill>
                  <a:srgbClr val="C00000"/>
                </a:solidFill>
              </a:rPr>
              <a:t>number of people who currently have the disease by the number of people </a:t>
            </a:r>
            <a:r>
              <a:rPr lang="en-US" dirty="0" smtClean="0">
                <a:solidFill>
                  <a:srgbClr val="C00000"/>
                </a:solidFill>
              </a:rPr>
              <a:t>in the </a:t>
            </a:r>
            <a:r>
              <a:rPr lang="en-US" dirty="0">
                <a:solidFill>
                  <a:srgbClr val="C00000"/>
                </a:solidFill>
              </a:rPr>
              <a:t>study population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866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924800" cy="1143000"/>
          </a:xfrm>
        </p:spPr>
        <p:txBody>
          <a:bodyPr>
            <a:noAutofit/>
          </a:bodyPr>
          <a:lstStyle/>
          <a:p>
            <a:pPr rtl="0"/>
            <a:r>
              <a:rPr lang="en-US" sz="3600" b="1" dirty="0" smtClean="0"/>
              <a:t>Probability and Probability Distributions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981200"/>
            <a:ext cx="7924800" cy="3840163"/>
          </a:xfrm>
        </p:spPr>
        <p:txBody>
          <a:bodyPr>
            <a:normAutofit/>
          </a:bodyPr>
          <a:lstStyle/>
          <a:p>
            <a:pPr algn="l" rtl="0"/>
            <a:r>
              <a:rPr lang="en-US" sz="3200" dirty="0" smtClean="0"/>
              <a:t>Usually we want </a:t>
            </a:r>
            <a:r>
              <a:rPr lang="en-US" sz="3200" dirty="0"/>
              <a:t>to do more with data than just </a:t>
            </a:r>
            <a:r>
              <a:rPr lang="en-US" sz="3200" dirty="0" smtClean="0"/>
              <a:t>describing them!</a:t>
            </a:r>
          </a:p>
          <a:p>
            <a:pPr algn="l" rtl="0"/>
            <a:endParaRPr lang="en-US" sz="3200" dirty="0" smtClean="0"/>
          </a:p>
          <a:p>
            <a:pPr algn="l" rtl="0"/>
            <a:r>
              <a:rPr lang="en-US" sz="3200" dirty="0" smtClean="0"/>
              <a:t>We </a:t>
            </a:r>
            <a:r>
              <a:rPr lang="en-US" sz="3200" dirty="0"/>
              <a:t>might want </a:t>
            </a:r>
            <a:r>
              <a:rPr lang="en-US" sz="3200" dirty="0" smtClean="0"/>
              <a:t>to test certain specific inferences about the behavior of the data.</a:t>
            </a:r>
          </a:p>
          <a:p>
            <a:pPr marL="0" indent="0" algn="l" rtl="0">
              <a:buNone/>
            </a:pP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30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0612" y="1143000"/>
            <a:ext cx="7202776" cy="4495800"/>
          </a:xfrm>
        </p:spPr>
        <p:txBody>
          <a:bodyPr>
            <a:normAutofit/>
          </a:bodyPr>
          <a:lstStyle/>
          <a:p>
            <a:pPr algn="l" rtl="0"/>
            <a:r>
              <a:rPr lang="en-US" dirty="0" smtClean="0"/>
              <a:t>The </a:t>
            </a:r>
            <a:r>
              <a:rPr lang="en-US" b="1" dirty="0">
                <a:solidFill>
                  <a:srgbClr val="00B050"/>
                </a:solidFill>
              </a:rPr>
              <a:t>cumulative incidence </a:t>
            </a:r>
            <a:r>
              <a:rPr lang="en-US" dirty="0"/>
              <a:t>of a disease is the probability that a person with no </a:t>
            </a:r>
            <a:r>
              <a:rPr lang="en-US" dirty="0" smtClean="0"/>
              <a:t>prior disease </a:t>
            </a:r>
            <a:r>
              <a:rPr lang="en-US" dirty="0"/>
              <a:t>will develop a new case of the disease over some specified time </a:t>
            </a:r>
            <a:r>
              <a:rPr lang="en-US" dirty="0" smtClean="0"/>
              <a:t>period.</a:t>
            </a:r>
          </a:p>
          <a:p>
            <a:pPr algn="l" rtl="0"/>
            <a:r>
              <a:rPr lang="en-US" dirty="0" smtClean="0"/>
              <a:t>Incidence </a:t>
            </a:r>
            <a:r>
              <a:rPr lang="en-US" dirty="0"/>
              <a:t>should not be confused with </a:t>
            </a:r>
            <a:r>
              <a:rPr lang="en-US" b="1" dirty="0">
                <a:hlinkClick r:id="rId2" tooltip="Prevalence"/>
              </a:rPr>
              <a:t>prevalence</a:t>
            </a:r>
            <a:r>
              <a:rPr lang="en-US" dirty="0"/>
              <a:t>, which is a measure of the total number of cases of disease in a population rather than the rate of occurrence of new cases.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57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202776" cy="1143000"/>
          </a:xfrm>
        </p:spPr>
        <p:txBody>
          <a:bodyPr/>
          <a:lstStyle/>
          <a:p>
            <a:r>
              <a:rPr lang="en-US" b="1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0612" y="1524000"/>
            <a:ext cx="7202776" cy="4495800"/>
          </a:xfrm>
        </p:spPr>
        <p:txBody>
          <a:bodyPr>
            <a:normAutofit fontScale="92500" lnSpcReduction="10000"/>
          </a:bodyPr>
          <a:lstStyle/>
          <a:p>
            <a:pPr marL="457200" indent="-457200" algn="l" rtl="0"/>
            <a:r>
              <a:rPr lang="en-US" sz="2800" dirty="0"/>
              <a:t>A medical research team wished to evaluate a proposed screening test for </a:t>
            </a:r>
            <a:r>
              <a:rPr lang="en-US" sz="2800" b="1" dirty="0">
                <a:solidFill>
                  <a:srgbClr val="00B050"/>
                </a:solidFill>
              </a:rPr>
              <a:t>Alzheimer’s</a:t>
            </a:r>
            <a:r>
              <a:rPr lang="en-US" sz="2800" dirty="0"/>
              <a:t> disease. </a:t>
            </a:r>
            <a:endParaRPr lang="en-US" sz="2800" dirty="0" smtClean="0"/>
          </a:p>
          <a:p>
            <a:pPr marL="457200" indent="-457200" algn="l" rtl="0"/>
            <a:r>
              <a:rPr lang="en-US" sz="2800" dirty="0" smtClean="0"/>
              <a:t>The </a:t>
            </a:r>
            <a:r>
              <a:rPr lang="en-US" sz="2800" dirty="0"/>
              <a:t>test was given to a random sample of 450 patients with Alzheimer’s disease and an independent random sample of 500 patients without symptoms of the disease. </a:t>
            </a:r>
            <a:endParaRPr lang="en-US" sz="2800" dirty="0" smtClean="0"/>
          </a:p>
          <a:p>
            <a:pPr marL="457200" indent="-457200" algn="l" rtl="0"/>
            <a:r>
              <a:rPr lang="en-US" sz="2800" dirty="0" smtClean="0"/>
              <a:t>The </a:t>
            </a:r>
            <a:r>
              <a:rPr lang="en-US" sz="2800" dirty="0"/>
              <a:t>two samples were drawn from populations of subjects who were 65 years or older. </a:t>
            </a:r>
            <a:endParaRPr lang="en-US" sz="2800" dirty="0" smtClean="0"/>
          </a:p>
          <a:p>
            <a:pPr marL="457200" indent="-457200" algn="l" rtl="0"/>
            <a:r>
              <a:rPr lang="en-US" sz="2800" dirty="0" smtClean="0"/>
              <a:t>The </a:t>
            </a:r>
            <a:r>
              <a:rPr lang="en-US" sz="2800" dirty="0"/>
              <a:t>results are as </a:t>
            </a:r>
            <a:r>
              <a:rPr lang="en-US" sz="2800" dirty="0" smtClean="0"/>
              <a:t>follows: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34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6130518"/>
              </p:ext>
            </p:extLst>
          </p:nvPr>
        </p:nvGraphicFramePr>
        <p:xfrm>
          <a:off x="969963" y="609600"/>
          <a:ext cx="7204076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019"/>
                <a:gridCol w="1801019"/>
                <a:gridCol w="1801019"/>
                <a:gridCol w="1801019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Test Result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045" marR="8004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 (D)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045" marR="8004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 (     )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045" marR="8004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045" marR="80045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Positive(T)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045" marR="8004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436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045" marR="8004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045" marR="8004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441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045" marR="80045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Negative (    )</a:t>
                      </a:r>
                      <a:endParaRPr kumimoji="0" 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045" marR="8004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045" marR="8004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495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045" marR="8004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509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045" marR="80045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045" marR="8004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450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045" marR="8004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500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045" marR="8004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950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045" marR="80045" horzOverflow="overflow"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22</a:t>
            </a:fld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9508038"/>
              </p:ext>
            </p:extLst>
          </p:nvPr>
        </p:nvGraphicFramePr>
        <p:xfrm>
          <a:off x="5569099" y="609600"/>
          <a:ext cx="238125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Equation" r:id="rId3" imgW="164880" imgH="203040" progId="Equation.3">
                  <p:embed/>
                </p:oleObj>
              </mc:Choice>
              <mc:Fallback>
                <p:oleObj name="Equation" r:id="rId3" imgW="1648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9099" y="609600"/>
                        <a:ext cx="238125" cy="293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71600"/>
            <a:ext cx="200025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914400" y="2438400"/>
            <a:ext cx="5865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Compute the </a:t>
            </a:r>
            <a:r>
              <a:rPr lang="en-US" sz="2000" b="1" dirty="0">
                <a:solidFill>
                  <a:srgbClr val="00B050"/>
                </a:solidFill>
              </a:rPr>
              <a:t>sensitivity</a:t>
            </a:r>
            <a:r>
              <a:rPr lang="en-US" sz="2000" dirty="0"/>
              <a:t> of the symptom</a:t>
            </a: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895600"/>
            <a:ext cx="2970256" cy="771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952480" y="3887865"/>
            <a:ext cx="5244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Compute the </a:t>
            </a:r>
            <a:r>
              <a:rPr lang="en-US" sz="2000" b="1" dirty="0">
                <a:solidFill>
                  <a:srgbClr val="00B050"/>
                </a:solidFill>
              </a:rPr>
              <a:t>specificity</a:t>
            </a:r>
            <a:r>
              <a:rPr lang="en-US" sz="2000" dirty="0"/>
              <a:t> of the symptom</a:t>
            </a:r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106" y="4486305"/>
            <a:ext cx="2757668" cy="771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49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838200"/>
            <a:ext cx="8229600" cy="5287963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/>
              <a:t>Suppose it is known that the rate of the disease in the general population is </a:t>
            </a:r>
            <a:r>
              <a:rPr lang="en-US" sz="2400" b="1" dirty="0">
                <a:solidFill>
                  <a:srgbClr val="00B050"/>
                </a:solidFill>
              </a:rPr>
              <a:t>11.3%</a:t>
            </a:r>
            <a:r>
              <a:rPr lang="en-US" sz="2400" dirty="0"/>
              <a:t>. What is the predictive value positive of the symptom and the predictive value negative of the symptom </a:t>
            </a:r>
          </a:p>
          <a:p>
            <a:pPr algn="l" rtl="0"/>
            <a:r>
              <a:rPr lang="en-US" sz="2400" dirty="0"/>
              <a:t>The </a:t>
            </a:r>
            <a:r>
              <a:rPr lang="en-US" sz="2400" b="1" dirty="0">
                <a:solidFill>
                  <a:srgbClr val="00B050"/>
                </a:solidFill>
              </a:rPr>
              <a:t>predictive value positive </a:t>
            </a:r>
            <a:r>
              <a:rPr lang="en-US" sz="2400" dirty="0"/>
              <a:t>of the symptom is calculated as</a:t>
            </a:r>
          </a:p>
          <a:p>
            <a:pPr algn="l" rtl="0"/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23</a:t>
            </a:fld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650" y="3733800"/>
            <a:ext cx="6553199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  <p:sp>
        <p:nvSpPr>
          <p:cNvPr id="9" name="Line Callout 1 (Border and Accent Bar) 8"/>
          <p:cNvSpPr/>
          <p:nvPr/>
        </p:nvSpPr>
        <p:spPr>
          <a:xfrm flipH="1">
            <a:off x="2201891" y="4714336"/>
            <a:ext cx="1235015" cy="304800"/>
          </a:xfrm>
          <a:prstGeom prst="accentBorderCallout1">
            <a:avLst>
              <a:gd name="adj1" fmla="val 18750"/>
              <a:gd name="adj2" fmla="val -8333"/>
              <a:gd name="adj3" fmla="val 123821"/>
              <a:gd name="adj4" fmla="val -253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sensitivity </a:t>
            </a:r>
            <a:endParaRPr lang="ar-SA" b="1" dirty="0">
              <a:solidFill>
                <a:srgbClr val="FFFF00"/>
              </a:solidFill>
            </a:endParaRPr>
          </a:p>
        </p:txBody>
      </p:sp>
      <p:sp>
        <p:nvSpPr>
          <p:cNvPr id="10" name="Line Callout 1 9"/>
          <p:cNvSpPr/>
          <p:nvPr/>
        </p:nvSpPr>
        <p:spPr>
          <a:xfrm>
            <a:off x="6400800" y="5791200"/>
            <a:ext cx="2362200" cy="381000"/>
          </a:xfrm>
          <a:prstGeom prst="borderCallout1">
            <a:avLst>
              <a:gd name="adj1" fmla="val 18750"/>
              <a:gd name="adj2" fmla="val -8333"/>
              <a:gd name="adj3" fmla="val -51085"/>
              <a:gd name="adj4" fmla="val -457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FFFF00"/>
                </a:solidFill>
              </a:rPr>
              <a:t>1-</a:t>
            </a:r>
            <a:r>
              <a:rPr lang="en-US" sz="2000" b="1" dirty="0">
                <a:solidFill>
                  <a:srgbClr val="FFFF00"/>
                </a:solidFill>
              </a:rPr>
              <a:t> specificity</a:t>
            </a:r>
            <a:endParaRPr lang="ar-SA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16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838200"/>
            <a:ext cx="8229600" cy="5287963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/>
              <a:t>The </a:t>
            </a:r>
            <a:r>
              <a:rPr lang="en-US" sz="2400" b="1" dirty="0">
                <a:solidFill>
                  <a:srgbClr val="00B050"/>
                </a:solidFill>
              </a:rPr>
              <a:t>predictive value negative </a:t>
            </a:r>
            <a:r>
              <a:rPr lang="en-US" sz="2400" dirty="0"/>
              <a:t>of the symptom is calculated as</a:t>
            </a:r>
          </a:p>
          <a:p>
            <a:pPr algn="l" rtl="0"/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24</a:t>
            </a:fld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2057400"/>
            <a:ext cx="6778445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  <p:sp>
        <p:nvSpPr>
          <p:cNvPr id="6" name="Line Callout 1 (Border and Accent Bar) 5"/>
          <p:cNvSpPr/>
          <p:nvPr/>
        </p:nvSpPr>
        <p:spPr>
          <a:xfrm flipH="1">
            <a:off x="2286000" y="3048000"/>
            <a:ext cx="1235015" cy="304800"/>
          </a:xfrm>
          <a:prstGeom prst="accentBorderCallout1">
            <a:avLst>
              <a:gd name="adj1" fmla="val 18750"/>
              <a:gd name="adj2" fmla="val -8333"/>
              <a:gd name="adj3" fmla="val 123821"/>
              <a:gd name="adj4" fmla="val -253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specificity </a:t>
            </a:r>
            <a:endParaRPr lang="ar-SA" b="1" dirty="0">
              <a:solidFill>
                <a:srgbClr val="FFFF00"/>
              </a:solidFill>
            </a:endParaRPr>
          </a:p>
        </p:txBody>
      </p:sp>
      <p:sp>
        <p:nvSpPr>
          <p:cNvPr id="7" name="Line Callout 1 6"/>
          <p:cNvSpPr/>
          <p:nvPr/>
        </p:nvSpPr>
        <p:spPr>
          <a:xfrm>
            <a:off x="6508630" y="4166558"/>
            <a:ext cx="2362200" cy="381000"/>
          </a:xfrm>
          <a:prstGeom prst="borderCallout1">
            <a:avLst>
              <a:gd name="adj1" fmla="val 18750"/>
              <a:gd name="adj2" fmla="val -8333"/>
              <a:gd name="adj3" fmla="val -51085"/>
              <a:gd name="adj4" fmla="val -457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FFFF00"/>
                </a:solidFill>
              </a:rPr>
              <a:t>1-</a:t>
            </a:r>
            <a:r>
              <a:rPr lang="en-US" sz="20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>
                <a:solidFill>
                  <a:srgbClr val="FFFF00"/>
                </a:solidFill>
              </a:rPr>
              <a:t>sensitivity</a:t>
            </a:r>
            <a:endParaRPr lang="ar-SA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61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7202776" cy="1143000"/>
          </a:xfrm>
        </p:spPr>
        <p:txBody>
          <a:bodyPr>
            <a:normAutofit/>
          </a:bodyPr>
          <a:lstStyle/>
          <a:p>
            <a:r>
              <a:rPr lang="en-US" b="1" dirty="0"/>
              <a:t>Random </a:t>
            </a:r>
            <a:r>
              <a:rPr lang="en-US" b="1" dirty="0" smtClean="0"/>
              <a:t>Variables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A </a:t>
            </a:r>
            <a:r>
              <a:rPr lang="en-US" dirty="0"/>
              <a:t>random variable is a function that </a:t>
            </a:r>
            <a:r>
              <a:rPr lang="en-US" dirty="0" smtClean="0"/>
              <a:t>assigns numeric </a:t>
            </a:r>
            <a:r>
              <a:rPr lang="en-US" dirty="0"/>
              <a:t>values to different events in </a:t>
            </a:r>
            <a:r>
              <a:rPr lang="en-US" dirty="0" smtClean="0"/>
              <a:t>a sample </a:t>
            </a:r>
            <a:r>
              <a:rPr lang="en-US" dirty="0"/>
              <a:t>space</a:t>
            </a:r>
            <a:r>
              <a:rPr lang="en-US" dirty="0" smtClean="0"/>
              <a:t>.</a:t>
            </a:r>
          </a:p>
          <a:p>
            <a:pPr algn="l" rtl="0"/>
            <a:r>
              <a:rPr lang="en-US" dirty="0"/>
              <a:t>When the values of a variable (height, weight, or age) can’t be predicted in advance, the variable is called a random variable. </a:t>
            </a:r>
          </a:p>
          <a:p>
            <a:pPr marL="0" indent="0" algn="l" rtl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25</a:t>
            </a:fld>
            <a:endParaRPr lang="en-US" dirty="0"/>
          </a:p>
        </p:txBody>
      </p:sp>
      <p:grpSp>
        <p:nvGrpSpPr>
          <p:cNvPr id="5" name="Group 9"/>
          <p:cNvGrpSpPr>
            <a:grpSpLocks/>
          </p:cNvGrpSpPr>
          <p:nvPr/>
        </p:nvGrpSpPr>
        <p:grpSpPr bwMode="auto">
          <a:xfrm>
            <a:off x="1079500" y="4495800"/>
            <a:ext cx="7607300" cy="1371596"/>
            <a:chOff x="1164745" y="1971305"/>
            <a:chExt cx="8217724" cy="1772681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1164745" y="1971305"/>
              <a:ext cx="8217724" cy="1280268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217138" y="2050381"/>
              <a:ext cx="7860501" cy="169360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rPr>
                <a:t>RANDOM VARIABLE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rPr>
                <a:t>A quantity resulting from an experiment that, by chance, can assume different values.</a:t>
              </a:r>
            </a:p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50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831055" y="533399"/>
            <a:ext cx="3740945" cy="1749032"/>
            <a:chOff x="510637" y="190006"/>
            <a:chExt cx="8277103" cy="372764"/>
          </a:xfrm>
        </p:grpSpPr>
        <p:sp>
          <p:nvSpPr>
            <p:cNvPr id="5" name="Rounded Rectangle 4"/>
            <p:cNvSpPr/>
            <p:nvPr/>
          </p:nvSpPr>
          <p:spPr bwMode="auto">
            <a:xfrm>
              <a:off x="522455" y="190006"/>
              <a:ext cx="8218010" cy="327779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510637" y="236888"/>
              <a:ext cx="8277103" cy="32588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rPr>
                <a:t>DISCRETE RANDOM VARIABLE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rPr>
                <a:t>A random variable that can assume only certain clearly separated values. It is usually the result of </a:t>
              </a:r>
              <a:r>
                <a:rPr kumimoji="0" lang="en-US" b="0" i="0" u="sng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rPr>
                <a:t>counting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rPr>
                <a:t>something</a:t>
              </a:r>
              <a:r>
                <a:rPr kumimoji="0" 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rPr>
                <a:t>.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838200" y="2667000"/>
            <a:ext cx="3736183" cy="31700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defRPr/>
            </a:pPr>
            <a:r>
              <a:rPr lang="en-US" sz="2000" b="1" dirty="0" smtClean="0"/>
              <a:t>EXAMPLES:</a:t>
            </a:r>
            <a:endParaRPr lang="en-US" sz="2000" b="1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/>
              <a:t>The number of students in a class.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/>
              <a:t>The number of children in a family.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/>
              <a:t>The number of </a:t>
            </a:r>
            <a:r>
              <a:rPr lang="en-US" sz="2000" dirty="0" smtClean="0"/>
              <a:t>cigarettes smoked  per day.</a:t>
            </a:r>
            <a:endParaRPr lang="en-US" sz="2000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/>
              <a:t>number of motor-vehicle fatalities in a city during a week</a:t>
            </a:r>
          </a:p>
        </p:txBody>
      </p:sp>
      <p:grpSp>
        <p:nvGrpSpPr>
          <p:cNvPr id="14" name="Group 9"/>
          <p:cNvGrpSpPr>
            <a:grpSpLocks/>
          </p:cNvGrpSpPr>
          <p:nvPr/>
        </p:nvGrpSpPr>
        <p:grpSpPr bwMode="auto">
          <a:xfrm>
            <a:off x="4970463" y="533400"/>
            <a:ext cx="3640137" cy="1749031"/>
            <a:chOff x="-245767" y="175375"/>
            <a:chExt cx="9033507" cy="395978"/>
          </a:xfrm>
        </p:grpSpPr>
        <p:sp>
          <p:nvSpPr>
            <p:cNvPr id="15" name="Rounded Rectangle 14"/>
            <p:cNvSpPr/>
            <p:nvPr/>
          </p:nvSpPr>
          <p:spPr bwMode="auto">
            <a:xfrm>
              <a:off x="-245767" y="175375"/>
              <a:ext cx="8986232" cy="327779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-245767" y="236888"/>
              <a:ext cx="9033507" cy="3344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lvl="0" eaLnBrk="0" hangingPunct="0">
                <a:defRPr/>
              </a:pPr>
              <a:r>
                <a:rPr lang="en-US" b="1" kern="0" dirty="0" smtClean="0">
                  <a:solidFill>
                    <a:sysClr val="windowText" lastClr="000000"/>
                  </a:solidFill>
                  <a:latin typeface="Arial"/>
                </a:rPr>
                <a:t>CONTINUOUS RANDOM </a:t>
              </a:r>
              <a:r>
                <a:rPr kumimoji="0" 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rPr>
                <a:t>VARIABLE </a:t>
              </a:r>
              <a:r>
                <a:rPr lang="en-US" kern="0" dirty="0">
                  <a:solidFill>
                    <a:sysClr val="windowText" lastClr="000000"/>
                  </a:solidFill>
                  <a:latin typeface="Arial"/>
                </a:rPr>
                <a:t>can assume an infinite number of values within a given range. It is usually the result of some type of </a:t>
              </a:r>
              <a:r>
                <a:rPr lang="en-US" kern="0" dirty="0" smtClean="0">
                  <a:solidFill>
                    <a:sysClr val="windowText" lastClr="000000"/>
                  </a:solidFill>
                  <a:latin typeface="Arial"/>
                </a:rPr>
                <a:t>measurement</a:t>
              </a:r>
              <a:endParaRPr lang="en-US" kern="0" dirty="0">
                <a:solidFill>
                  <a:sysClr val="windowText" lastClr="000000"/>
                </a:solidFill>
                <a:latin typeface="Arial"/>
              </a:endParaRPr>
            </a:p>
          </p:txBody>
        </p:sp>
      </p:grpSp>
      <p:sp>
        <p:nvSpPr>
          <p:cNvPr id="17" name="Rectangle 1027"/>
          <p:cNvSpPr txBox="1">
            <a:spLocks noChangeArrowheads="1"/>
          </p:cNvSpPr>
          <p:nvPr/>
        </p:nvSpPr>
        <p:spPr bwMode="auto">
          <a:xfrm>
            <a:off x="5046663" y="2667000"/>
            <a:ext cx="3640137" cy="317009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  <a:defRPr/>
            </a:pPr>
            <a:r>
              <a:rPr lang="en-US" sz="2000" b="1" kern="0" dirty="0" smtClean="0">
                <a:latin typeface="+mn-lt"/>
                <a:cs typeface="+mn-cs"/>
              </a:rPr>
              <a:t>EXAMPLES:</a:t>
            </a:r>
            <a:endParaRPr lang="en-US" sz="2000" b="1" kern="0" dirty="0">
              <a:latin typeface="+mn-lt"/>
              <a:cs typeface="+mn-cs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+mj-lt"/>
              <a:buAutoNum type="arabicPeriod"/>
              <a:defRPr/>
            </a:pPr>
            <a:r>
              <a:rPr lang="en-US" sz="2000" kern="0" dirty="0" smtClean="0"/>
              <a:t>Diastolic </a:t>
            </a:r>
            <a:r>
              <a:rPr lang="en-US" sz="2000" kern="0" dirty="0"/>
              <a:t>blood-pressure (DBP</a:t>
            </a:r>
            <a:r>
              <a:rPr lang="en-US" sz="2000" kern="0" dirty="0" smtClean="0"/>
              <a:t>) of group of people.</a:t>
            </a:r>
            <a:endParaRPr lang="en-US" sz="2000" kern="0" dirty="0"/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+mj-lt"/>
              <a:buAutoNum type="arabicPeriod"/>
              <a:defRPr/>
            </a:pPr>
            <a:r>
              <a:rPr lang="en-US" sz="2000" kern="0" dirty="0">
                <a:latin typeface="+mn-lt"/>
                <a:cs typeface="+mn-cs"/>
              </a:rPr>
              <a:t>The weight of each student in this class.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+mj-lt"/>
              <a:buAutoNum type="arabicPeriod"/>
              <a:defRPr/>
            </a:pPr>
            <a:r>
              <a:rPr lang="en-US" sz="2000" kern="0" dirty="0">
                <a:latin typeface="+mn-lt"/>
                <a:cs typeface="+mn-cs"/>
              </a:rPr>
              <a:t>The temperature </a:t>
            </a:r>
            <a:r>
              <a:rPr lang="en-US" sz="2000" kern="0" dirty="0" smtClean="0">
                <a:latin typeface="+mn-lt"/>
                <a:cs typeface="+mn-cs"/>
              </a:rPr>
              <a:t>of a patient.</a:t>
            </a:r>
            <a:endParaRPr lang="en-US" sz="2000" kern="0" dirty="0">
              <a:latin typeface="+mn-lt"/>
              <a:cs typeface="+mn-cs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+mj-lt"/>
              <a:buAutoNum type="arabicPeriod"/>
              <a:defRPr/>
            </a:pPr>
            <a:r>
              <a:rPr lang="en-US" sz="2000" kern="0" dirty="0" smtClean="0"/>
              <a:t>Age of patients.</a:t>
            </a:r>
            <a:endParaRPr lang="en-US" sz="2000" kern="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Dr. Mohammed Alahmed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24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7202776" cy="1143000"/>
          </a:xfrm>
        </p:spPr>
        <p:txBody>
          <a:bodyPr/>
          <a:lstStyle/>
          <a:p>
            <a:r>
              <a:rPr lang="en-US" b="1" dirty="0"/>
              <a:t>What is a Probability </a:t>
            </a:r>
            <a:r>
              <a:rPr lang="en-US" b="1" dirty="0" smtClean="0"/>
              <a:t>Distribution?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27</a:t>
            </a:fld>
            <a:endParaRPr lang="en-US" dirty="0"/>
          </a:p>
        </p:txBody>
      </p: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927100" y="1597486"/>
            <a:ext cx="8064500" cy="1298114"/>
            <a:chOff x="529434" y="1852551"/>
            <a:chExt cx="8217724" cy="902524"/>
          </a:xfrm>
        </p:grpSpPr>
        <p:sp>
          <p:nvSpPr>
            <p:cNvPr id="5" name="Rounded Rectangle 4"/>
            <p:cNvSpPr/>
            <p:nvPr/>
          </p:nvSpPr>
          <p:spPr bwMode="auto">
            <a:xfrm>
              <a:off x="529434" y="1852551"/>
              <a:ext cx="8217724" cy="902524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defRPr/>
              </a:pPr>
              <a:endParaRPr lang="en-US" sz="28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819976" y="1966554"/>
              <a:ext cx="7860500" cy="70614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sz="2000" b="1" dirty="0">
                  <a:latin typeface="+mn-lt"/>
                  <a:cs typeface="+mn-cs"/>
                </a:rPr>
                <a:t>PROBABILITY </a:t>
              </a:r>
              <a:r>
                <a:rPr lang="en-US" sz="2000" b="1" dirty="0" smtClean="0">
                  <a:latin typeface="+mn-lt"/>
                  <a:cs typeface="+mn-cs"/>
                </a:rPr>
                <a:t>DISTRIBUTION:  </a:t>
              </a:r>
            </a:p>
            <a:p>
              <a:pPr eaLnBrk="0" hangingPunct="0">
                <a:defRPr/>
              </a:pPr>
              <a:r>
                <a:rPr lang="en-US" sz="2000" dirty="0" smtClean="0">
                  <a:latin typeface="+mn-lt"/>
                  <a:cs typeface="+mn-cs"/>
                </a:rPr>
                <a:t>A </a:t>
              </a:r>
              <a:r>
                <a:rPr lang="en-US" sz="2000" dirty="0">
                  <a:latin typeface="+mn-lt"/>
                  <a:cs typeface="+mn-cs"/>
                </a:rPr>
                <a:t>listing of all the outcomes of an experiment and the probability associated with each outcome.</a:t>
              </a:r>
            </a:p>
          </p:txBody>
        </p:sp>
      </p:grpSp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874713" y="3292475"/>
            <a:ext cx="8040687" cy="2270125"/>
            <a:chOff x="605642" y="1852550"/>
            <a:chExt cx="5964628" cy="3608970"/>
          </a:xfrm>
        </p:grpSpPr>
        <p:sp>
          <p:nvSpPr>
            <p:cNvPr id="8" name="Rounded Rectangle 7"/>
            <p:cNvSpPr/>
            <p:nvPr/>
          </p:nvSpPr>
          <p:spPr bwMode="auto">
            <a:xfrm>
              <a:off x="605642" y="1852550"/>
              <a:ext cx="5964628" cy="3608970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defRPr/>
              </a:pPr>
              <a:endParaRPr lang="en-US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855256" y="1858722"/>
              <a:ext cx="5343998" cy="329052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sz="2000" b="1" dirty="0">
                  <a:latin typeface="+mn-lt"/>
                  <a:cs typeface="+mn-cs"/>
                </a:rPr>
                <a:t>CHARACTERISTICS OF A PROBABILITY DISTRIBUTION</a:t>
              </a:r>
            </a:p>
            <a:p>
              <a:pPr marL="457200" indent="-457200" eaLnBrk="0" hangingPunct="0">
                <a:buFontTx/>
                <a:buAutoNum type="arabicPeriod"/>
                <a:defRPr/>
              </a:pPr>
              <a:r>
                <a:rPr lang="en-US" sz="2000" dirty="0">
                  <a:latin typeface="+mn-lt"/>
                  <a:cs typeface="+mn-cs"/>
                </a:rPr>
                <a:t>The probability of a particular outcome is between  0 and 1 inclusive.</a:t>
              </a:r>
            </a:p>
            <a:p>
              <a:pPr marL="457200" indent="-457200" eaLnBrk="0" hangingPunct="0">
                <a:buFontTx/>
                <a:buAutoNum type="arabicPeriod"/>
                <a:defRPr/>
              </a:pPr>
              <a:r>
                <a:rPr lang="en-US" sz="2000" dirty="0">
                  <a:latin typeface="+mn-lt"/>
                  <a:cs typeface="+mn-cs"/>
                </a:rPr>
                <a:t>The outcomes are mutually exclusive events.</a:t>
              </a:r>
            </a:p>
            <a:p>
              <a:pPr marL="457200" indent="-457200" eaLnBrk="0" hangingPunct="0">
                <a:buFontTx/>
                <a:buAutoNum type="arabicPeriod"/>
                <a:defRPr/>
              </a:pPr>
              <a:r>
                <a:rPr lang="en-US" sz="2000" dirty="0">
                  <a:latin typeface="+mn-lt"/>
                  <a:cs typeface="+mn-cs"/>
                </a:rPr>
                <a:t>The list is exhaustive. So the sum of the probabilities of the various events is equal to 1.</a:t>
              </a:r>
            </a:p>
          </p:txBody>
        </p:sp>
      </p:grp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88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7202776" cy="1143000"/>
          </a:xfrm>
        </p:spPr>
        <p:txBody>
          <a:bodyPr>
            <a:normAutofit/>
          </a:bodyPr>
          <a:lstStyle/>
          <a:p>
            <a:pPr rtl="0"/>
            <a:r>
              <a:rPr lang="en-US" sz="3200" b="1" dirty="0"/>
              <a:t>Probability Distributions for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Discrete </a:t>
            </a:r>
            <a:r>
              <a:rPr lang="en-US" sz="3200" b="1" dirty="0"/>
              <a:t>Random Variables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28</a:t>
            </a:fld>
            <a:endParaRPr lang="en-US" dirty="0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709613" y="1421249"/>
            <a:ext cx="8281987" cy="892552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/>
            <a:r>
              <a:rPr lang="en-US" sz="1600" b="1" dirty="0">
                <a:latin typeface="Arial" pitchFamily="34" charset="0"/>
              </a:rPr>
              <a:t>Experiment: </a:t>
            </a:r>
          </a:p>
          <a:p>
            <a:pPr eaLnBrk="0" hangingPunct="0"/>
            <a:r>
              <a:rPr lang="en-US" dirty="0" smtClean="0">
                <a:latin typeface="Arial" pitchFamily="34" charset="0"/>
              </a:rPr>
              <a:t>Toss </a:t>
            </a:r>
            <a:r>
              <a:rPr lang="en-US" dirty="0">
                <a:latin typeface="Arial" pitchFamily="34" charset="0"/>
              </a:rPr>
              <a:t>a coin </a:t>
            </a:r>
            <a:r>
              <a:rPr lang="en-US" u="sng" dirty="0">
                <a:latin typeface="Arial" pitchFamily="34" charset="0"/>
              </a:rPr>
              <a:t>three</a:t>
            </a:r>
            <a:r>
              <a:rPr lang="en-US" dirty="0">
                <a:latin typeface="Arial" pitchFamily="34" charset="0"/>
              </a:rPr>
              <a:t> times. Observe the number of heads. </a:t>
            </a:r>
            <a:r>
              <a:rPr lang="en-US" dirty="0" smtClean="0">
                <a:latin typeface="Arial" pitchFamily="34" charset="0"/>
              </a:rPr>
              <a:t>What </a:t>
            </a:r>
            <a:r>
              <a:rPr lang="en-US" dirty="0">
                <a:latin typeface="Arial" pitchFamily="34" charset="0"/>
              </a:rPr>
              <a:t>is the probability distribution for the number of heads</a:t>
            </a:r>
            <a:r>
              <a:rPr lang="en-US" sz="1600" b="1" dirty="0">
                <a:latin typeface="Arial" pitchFamily="34" charset="0"/>
              </a:rPr>
              <a:t>?</a:t>
            </a:r>
          </a:p>
        </p:txBody>
      </p:sp>
      <p:pic>
        <p:nvPicPr>
          <p:cNvPr id="5" name="Picture 14" descr="06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514600"/>
            <a:ext cx="3509962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4" descr="06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75" y="2514600"/>
            <a:ext cx="450532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01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868362"/>
          </a:xfrm>
        </p:spPr>
        <p:txBody>
          <a:bodyPr>
            <a:normAutofit/>
          </a:bodyPr>
          <a:lstStyle/>
          <a:p>
            <a:pPr rtl="0"/>
            <a:r>
              <a:rPr lang="en-US" sz="3600" b="1" dirty="0" smtClean="0"/>
              <a:t>Example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8382000" cy="5029200"/>
          </a:xfrm>
        </p:spPr>
        <p:txBody>
          <a:bodyPr>
            <a:noAutofit/>
          </a:bodyPr>
          <a:lstStyle/>
          <a:p>
            <a:pPr algn="l" rtl="0"/>
            <a:r>
              <a:rPr lang="en-US" sz="2400" dirty="0" smtClean="0"/>
              <a:t>Many </a:t>
            </a:r>
            <a:r>
              <a:rPr lang="en-US" sz="2400" dirty="0"/>
              <a:t>new drugs have been introduced in the past several decades </a:t>
            </a:r>
            <a:r>
              <a:rPr lang="en-US" sz="2400" dirty="0" smtClean="0"/>
              <a:t>to bring </a:t>
            </a:r>
            <a:r>
              <a:rPr lang="en-US" sz="2400" b="1" dirty="0">
                <a:solidFill>
                  <a:srgbClr val="7030A0"/>
                </a:solidFill>
              </a:rPr>
              <a:t>hypertension</a:t>
            </a:r>
            <a:r>
              <a:rPr lang="en-US" sz="2400" dirty="0"/>
              <a:t> under </a:t>
            </a:r>
            <a:r>
              <a:rPr lang="en-US" sz="2400" dirty="0" smtClean="0"/>
              <a:t>control —</a:t>
            </a:r>
            <a:r>
              <a:rPr lang="en-US" sz="2400" dirty="0"/>
              <a:t>that is, to reduce high blood pressure to </a:t>
            </a:r>
            <a:r>
              <a:rPr lang="en-US" sz="2400" dirty="0" smtClean="0"/>
              <a:t>normotensive levels</a:t>
            </a:r>
            <a:r>
              <a:rPr lang="en-US" sz="2400" dirty="0"/>
              <a:t>. </a:t>
            </a:r>
            <a:endParaRPr lang="en-US" sz="2400" dirty="0" smtClean="0"/>
          </a:p>
          <a:p>
            <a:pPr algn="l" rtl="0"/>
            <a:r>
              <a:rPr lang="en-US" sz="2400" dirty="0" smtClean="0"/>
              <a:t>Suppose </a:t>
            </a:r>
            <a:r>
              <a:rPr lang="en-US" sz="2400" dirty="0"/>
              <a:t>a physician agrees to use a new antihypertensive drug on </a:t>
            </a:r>
            <a:r>
              <a:rPr lang="en-US" sz="2400" dirty="0" smtClean="0"/>
              <a:t>atrial </a:t>
            </a:r>
            <a:r>
              <a:rPr lang="en-US" sz="2400" dirty="0"/>
              <a:t>basis on the first four untreated </a:t>
            </a:r>
            <a:r>
              <a:rPr lang="en-US" sz="2400" dirty="0" err="1"/>
              <a:t>hypertensives</a:t>
            </a:r>
            <a:r>
              <a:rPr lang="en-US" sz="2400" dirty="0"/>
              <a:t> she encounters in her </a:t>
            </a:r>
            <a:r>
              <a:rPr lang="en-US" sz="2400" dirty="0" smtClean="0"/>
              <a:t>practice, before </a:t>
            </a:r>
            <a:r>
              <a:rPr lang="en-US" sz="2400" dirty="0"/>
              <a:t>deciding whether to adopt the drug for routine use. </a:t>
            </a:r>
            <a:endParaRPr lang="en-US" sz="2400" dirty="0" smtClean="0"/>
          </a:p>
          <a:p>
            <a:pPr algn="l" rtl="0"/>
            <a:r>
              <a:rPr lang="en-US" sz="2400" dirty="0" smtClean="0"/>
              <a:t>Let </a:t>
            </a:r>
            <a:r>
              <a:rPr lang="en-US" sz="2400" b="1" dirty="0"/>
              <a:t>X </a:t>
            </a:r>
            <a:r>
              <a:rPr lang="en-US" sz="2400" dirty="0"/>
              <a:t>= the number of </a:t>
            </a:r>
            <a:r>
              <a:rPr lang="en-US" sz="2400" dirty="0" smtClean="0"/>
              <a:t>patients of </a:t>
            </a:r>
            <a:r>
              <a:rPr lang="en-US" sz="2400" dirty="0"/>
              <a:t>four who are brought under control. Then X is a </a:t>
            </a:r>
            <a:r>
              <a:rPr lang="en-US" sz="2400" b="1" dirty="0">
                <a:solidFill>
                  <a:srgbClr val="7030A0"/>
                </a:solidFill>
              </a:rPr>
              <a:t>discrete random </a:t>
            </a:r>
            <a:r>
              <a:rPr lang="en-US" sz="2400" b="1" dirty="0" smtClean="0">
                <a:solidFill>
                  <a:srgbClr val="7030A0"/>
                </a:solidFill>
              </a:rPr>
              <a:t>variable</a:t>
            </a:r>
            <a:r>
              <a:rPr lang="en-US" sz="2400" dirty="0" smtClean="0"/>
              <a:t>, which </a:t>
            </a:r>
            <a:r>
              <a:rPr lang="en-US" sz="2400" dirty="0"/>
              <a:t>takes on the values 0, 1, 2, 3, 4</a:t>
            </a:r>
            <a:r>
              <a:rPr lang="en-US" sz="2400" dirty="0" smtClean="0"/>
              <a:t>.</a:t>
            </a:r>
          </a:p>
          <a:p>
            <a:pPr marL="0" indent="0" algn="l" rtl="0"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29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25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202776" cy="762000"/>
          </a:xfrm>
        </p:spPr>
        <p:txBody>
          <a:bodyPr/>
          <a:lstStyle/>
          <a:p>
            <a:pPr rtl="0"/>
            <a:r>
              <a:rPr lang="en-US" b="1" dirty="0" smtClean="0"/>
              <a:t>Example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7772400" cy="5410200"/>
          </a:xfrm>
        </p:spPr>
        <p:txBody>
          <a:bodyPr>
            <a:noAutofit/>
          </a:bodyPr>
          <a:lstStyle/>
          <a:p>
            <a:pPr marL="0" indent="0" algn="l" rtl="0">
              <a:buNone/>
            </a:pPr>
            <a:r>
              <a:rPr lang="en-US" sz="2800" dirty="0" smtClean="0"/>
              <a:t>One </a:t>
            </a:r>
            <a:r>
              <a:rPr lang="en-US" sz="2800" dirty="0"/>
              <a:t>theory concerning the etiology of breast cancer states </a:t>
            </a:r>
            <a:r>
              <a:rPr lang="en-US" sz="2800" dirty="0" smtClean="0"/>
              <a:t>that: </a:t>
            </a:r>
          </a:p>
          <a:p>
            <a:pPr algn="l" rtl="0"/>
            <a:r>
              <a:rPr lang="en-US" sz="2400" dirty="0" smtClean="0"/>
              <a:t>Women aged (over 30) who </a:t>
            </a:r>
            <a:r>
              <a:rPr lang="en-US" sz="2400" dirty="0"/>
              <a:t>give birth to their first child </a:t>
            </a:r>
            <a:r>
              <a:rPr lang="en-US" sz="2400" dirty="0" smtClean="0"/>
              <a:t>are </a:t>
            </a:r>
            <a:r>
              <a:rPr lang="en-US" sz="2400" dirty="0"/>
              <a:t>at </a:t>
            </a:r>
            <a:r>
              <a:rPr lang="en-US" sz="2400" b="1" dirty="0">
                <a:solidFill>
                  <a:srgbClr val="00B050"/>
                </a:solidFill>
              </a:rPr>
              <a:t>greater risk </a:t>
            </a:r>
            <a:r>
              <a:rPr lang="en-US" sz="2400" dirty="0"/>
              <a:t>for eventually developing </a:t>
            </a:r>
            <a:r>
              <a:rPr lang="en-US" sz="2400" b="1" dirty="0">
                <a:solidFill>
                  <a:srgbClr val="00B050"/>
                </a:solidFill>
              </a:rPr>
              <a:t>breast </a:t>
            </a:r>
            <a:r>
              <a:rPr lang="en-US" sz="2400" b="1" dirty="0" smtClean="0">
                <a:solidFill>
                  <a:srgbClr val="00B050"/>
                </a:solidFill>
              </a:rPr>
              <a:t>cancer</a:t>
            </a:r>
            <a:r>
              <a:rPr lang="en-US" sz="2400" dirty="0" smtClean="0"/>
              <a:t> than </a:t>
            </a:r>
            <a:r>
              <a:rPr lang="en-US" sz="2400" dirty="0"/>
              <a:t>are women who give birth to their first child early in life (before age </a:t>
            </a:r>
            <a:r>
              <a:rPr lang="en-US" sz="2400" dirty="0" smtClean="0"/>
              <a:t>30)!</a:t>
            </a:r>
          </a:p>
          <a:p>
            <a:pPr algn="l" rtl="0"/>
            <a:r>
              <a:rPr lang="en-US" sz="2400" dirty="0"/>
              <a:t>To test this hypothesis, we might </a:t>
            </a:r>
            <a:r>
              <a:rPr lang="en-US" sz="2400" dirty="0" smtClean="0"/>
              <a:t>choose 2000 women who </a:t>
            </a:r>
            <a:r>
              <a:rPr lang="en-US" sz="2400" dirty="0"/>
              <a:t>are currently ages 45–54 and have </a:t>
            </a:r>
            <a:r>
              <a:rPr lang="en-US" sz="2400" dirty="0" smtClean="0"/>
              <a:t>never had breast cancer, of whom 1000 had their first child before the age of 30 (call this group A) and 1000 after the age of 30 (group B).</a:t>
            </a:r>
          </a:p>
          <a:p>
            <a:pPr algn="l" rtl="0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50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708075"/>
              </p:ext>
            </p:extLst>
          </p:nvPr>
        </p:nvGraphicFramePr>
        <p:xfrm>
          <a:off x="1088232" y="3733800"/>
          <a:ext cx="6781798" cy="9144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616803"/>
                <a:gridCol w="1032999"/>
                <a:gridCol w="1032999"/>
                <a:gridCol w="1032999"/>
                <a:gridCol w="1032999"/>
                <a:gridCol w="1032999"/>
              </a:tblGrid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/>
                        <a:t>Pr</a:t>
                      </a:r>
                      <a:r>
                        <a:rPr lang="en-US" sz="2400" dirty="0" smtClean="0"/>
                        <a:t>(X = </a:t>
                      </a:r>
                      <a:r>
                        <a:rPr lang="en-US" sz="2400" dirty="0" smtClean="0"/>
                        <a:t>x)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.008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.076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.265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.411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.240</a:t>
                      </a:r>
                      <a:endParaRPr lang="en-US" sz="2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x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</a:t>
                      </a:r>
                      <a:endParaRPr lang="en-US" sz="24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30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23530" y="3155647"/>
            <a:ext cx="762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Probability-mass function for the hypertension-control example</a:t>
            </a:r>
          </a:p>
        </p:txBody>
      </p:sp>
      <p:sp>
        <p:nvSpPr>
          <p:cNvPr id="6" name="Rectangle 5"/>
          <p:cNvSpPr/>
          <p:nvPr/>
        </p:nvSpPr>
        <p:spPr>
          <a:xfrm>
            <a:off x="685800" y="685800"/>
            <a:ext cx="75866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</a:rPr>
              <a:t>Suppose from previous experience with the drug, the drug company expects that for any clinical practice the probability that 0 patients of 4 will be brought under control is .008, 1 patient of 4 is .076, 2 patients of 4 is .265, 3 patients of 4 is .411, and all 4 patients is .240.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15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202776" cy="1143000"/>
          </a:xfrm>
        </p:spPr>
        <p:txBody>
          <a:bodyPr>
            <a:noAutofit/>
          </a:bodyPr>
          <a:lstStyle/>
          <a:p>
            <a:pPr rtl="0"/>
            <a:r>
              <a:rPr lang="en-US" sz="3200" b="1" dirty="0"/>
              <a:t>The Mean and Variance of a Discrete </a:t>
            </a:r>
            <a:br>
              <a:rPr lang="en-US" sz="3200" b="1" dirty="0"/>
            </a:br>
            <a:r>
              <a:rPr lang="en-US" sz="3200" b="1" dirty="0"/>
              <a:t>Probability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85800" y="1600200"/>
                <a:ext cx="7202776" cy="4495800"/>
              </a:xfrm>
            </p:spPr>
            <p:txBody>
              <a:bodyPr>
                <a:normAutofit fontScale="92500" lnSpcReduction="20000"/>
              </a:bodyPr>
              <a:lstStyle/>
              <a:p>
                <a:pPr algn="l" rtl="0"/>
                <a:r>
                  <a:rPr lang="en-US" sz="2800" dirty="0" smtClean="0">
                    <a:latin typeface="StoneSerif"/>
                  </a:rPr>
                  <a:t>If a random variable has a large number of values with positive probability, then the </a:t>
                </a:r>
                <a:r>
                  <a:rPr lang="en-US" sz="2800" dirty="0">
                    <a:latin typeface="StoneSerif"/>
                  </a:rPr>
                  <a:t>probability-mass function is not a useful summary </a:t>
                </a:r>
                <a:r>
                  <a:rPr lang="en-US" sz="2800" dirty="0" smtClean="0">
                    <a:latin typeface="StoneSerif"/>
                  </a:rPr>
                  <a:t>measure!</a:t>
                </a:r>
              </a:p>
              <a:p>
                <a:pPr algn="l" rtl="0"/>
                <a:r>
                  <a:rPr lang="en-US" sz="2800" dirty="0"/>
                  <a:t>The </a:t>
                </a:r>
                <a:r>
                  <a:rPr lang="en-US" sz="2800" b="1" dirty="0">
                    <a:solidFill>
                      <a:srgbClr val="7030A0"/>
                    </a:solidFill>
                  </a:rPr>
                  <a:t>expected value </a:t>
                </a:r>
                <a:r>
                  <a:rPr lang="en-US" sz="2800" dirty="0" smtClean="0"/>
                  <a:t>(Mean) of </a:t>
                </a:r>
                <a:r>
                  <a:rPr lang="en-US" sz="2800" dirty="0"/>
                  <a:t>a discrete random variable is defined </a:t>
                </a:r>
                <a:r>
                  <a:rPr lang="en-US" sz="2800" dirty="0" smtClean="0"/>
                  <a:t>as:</a:t>
                </a:r>
              </a:p>
              <a:p>
                <a:pPr marL="0" indent="0" algn="l" rtl="0">
                  <a:buNone/>
                </a:pPr>
                <a:endParaRPr lang="en-US" sz="2800" dirty="0" smtClean="0"/>
              </a:p>
              <a:p>
                <a:pPr marL="0" indent="0" algn="l" rtl="0">
                  <a:buNone/>
                </a:pPr>
                <a:r>
                  <a:rPr lang="en-US" sz="3600" dirty="0" smtClean="0">
                    <a:solidFill>
                      <a:srgbClr val="C00000"/>
                    </a:solidFill>
                  </a:rPr>
                  <a:t>	E(X) = µ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40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4000" b="0" i="1" baseline="-2500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𝑖</m:t>
                        </m:r>
                        <m:r>
                          <a:rPr lang="en-US" sz="4000" b="0" i="1" baseline="-2500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sz="4000" b="0" i="1" baseline="-2500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1</m:t>
                        </m:r>
                      </m:sub>
                      <m:sup>
                        <m:r>
                          <a:rPr lang="en-US" sz="4000" b="0" i="1" baseline="3000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𝑅</m:t>
                        </m:r>
                      </m:sup>
                      <m:e>
                        <m:r>
                          <a:rPr lang="en-US" sz="40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4000" i="1" baseline="-3200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𝒾</m:t>
                        </m:r>
                      </m:e>
                    </m:nary>
                  </m:oMath>
                </a14:m>
                <a:r>
                  <a:rPr lang="en-US" sz="3600" dirty="0">
                    <a:solidFill>
                      <a:srgbClr val="C00000"/>
                    </a:solidFill>
                  </a:rPr>
                  <a:t>Pr(X = 𝑥</a:t>
                </a:r>
                <a:r>
                  <a:rPr lang="en-US" sz="3600" baseline="-25000" dirty="0">
                    <a:solidFill>
                      <a:srgbClr val="C00000"/>
                    </a:solidFill>
                  </a:rPr>
                  <a:t>𝒾</a:t>
                </a:r>
                <a:r>
                  <a:rPr lang="en-US" sz="3600" dirty="0">
                    <a:solidFill>
                      <a:srgbClr val="C00000"/>
                    </a:solidFill>
                  </a:rPr>
                  <a:t> </a:t>
                </a:r>
                <a:r>
                  <a:rPr lang="en-US" sz="3600" dirty="0" smtClean="0">
                    <a:solidFill>
                      <a:srgbClr val="C00000"/>
                    </a:solidFill>
                  </a:rPr>
                  <a:t>)</a:t>
                </a:r>
              </a:p>
              <a:p>
                <a:pPr marL="0" indent="0" algn="l" rtl="0">
                  <a:buNone/>
                </a:pPr>
                <a:endParaRPr lang="en-US" sz="3600" dirty="0">
                  <a:solidFill>
                    <a:srgbClr val="C00000"/>
                  </a:solidFill>
                </a:endParaRPr>
              </a:p>
              <a:p>
                <a:pPr marL="0" indent="0" algn="l" rtl="0">
                  <a:buNone/>
                </a:pPr>
                <a:r>
                  <a:rPr lang="en-US" sz="2400" dirty="0" smtClean="0"/>
                  <a:t>where </a:t>
                </a:r>
                <a:r>
                  <a:rPr lang="en-US" sz="2400" dirty="0"/>
                  <a:t>the </a:t>
                </a:r>
                <a:r>
                  <a:rPr lang="en-US" sz="2400" i="1" dirty="0" smtClean="0"/>
                  <a:t>X</a:t>
                </a:r>
                <a:r>
                  <a:rPr lang="en-US" sz="2400" i="1" baseline="-25000" dirty="0" smtClean="0"/>
                  <a:t>i</a:t>
                </a:r>
                <a:r>
                  <a:rPr lang="en-US" sz="2400" i="1" dirty="0" smtClean="0"/>
                  <a:t> </a:t>
                </a:r>
                <a:r>
                  <a:rPr lang="en-US" sz="2400" dirty="0"/>
                  <a:t>’</a:t>
                </a:r>
                <a:r>
                  <a:rPr lang="en-US" sz="2400" i="1" dirty="0"/>
                  <a:t>s </a:t>
                </a:r>
                <a:r>
                  <a:rPr lang="en-US" sz="2400" dirty="0"/>
                  <a:t>are the values the random variable assumes </a:t>
                </a:r>
                <a:r>
                  <a:rPr lang="en-US" sz="2400" dirty="0" smtClean="0"/>
                  <a:t>with </a:t>
                </a:r>
                <a:r>
                  <a:rPr lang="en-US" sz="2400" dirty="0"/>
                  <a:t>positive probability</a:t>
                </a:r>
                <a:endParaRPr lang="en-US" sz="2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5800" y="1600200"/>
                <a:ext cx="7202776" cy="4495800"/>
              </a:xfrm>
              <a:blipFill rotWithShape="1">
                <a:blip r:embed="rId2"/>
                <a:stretch>
                  <a:fillRect l="-1355" t="-37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31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39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8229600" cy="715962"/>
          </a:xfrm>
        </p:spPr>
        <p:txBody>
          <a:bodyPr>
            <a:normAutofit/>
          </a:bodyPr>
          <a:lstStyle/>
          <a:p>
            <a:pPr rtl="0"/>
            <a:r>
              <a:rPr lang="en-US" b="1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19200"/>
            <a:ext cx="8229600" cy="4906963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800" dirty="0" smtClean="0"/>
              <a:t>Find </a:t>
            </a:r>
            <a:r>
              <a:rPr lang="en-US" sz="2800" dirty="0"/>
              <a:t>the expected value for the random </a:t>
            </a:r>
            <a:r>
              <a:rPr lang="en-US" sz="2800" dirty="0" smtClean="0"/>
              <a:t>variable hypertension</a:t>
            </a:r>
            <a:r>
              <a:rPr lang="en-US" dirty="0" smtClean="0"/>
              <a:t>.</a:t>
            </a:r>
            <a:endParaRPr lang="en-US" dirty="0"/>
          </a:p>
          <a:p>
            <a:pPr marL="0" indent="0" algn="l" rtl="0">
              <a:buNone/>
            </a:pPr>
            <a:r>
              <a:rPr lang="en-US" b="1" dirty="0" smtClean="0"/>
              <a:t>Solution: </a:t>
            </a:r>
          </a:p>
          <a:p>
            <a:pPr marL="0" indent="0" algn="l" rtl="0">
              <a:buNone/>
            </a:pPr>
            <a:r>
              <a:rPr lang="en-US" i="1" dirty="0" smtClean="0"/>
              <a:t>	E </a:t>
            </a:r>
            <a:r>
              <a:rPr lang="en-US" dirty="0" smtClean="0"/>
              <a:t>(</a:t>
            </a:r>
            <a:r>
              <a:rPr lang="en-US" i="1" dirty="0" smtClean="0"/>
              <a:t>X </a:t>
            </a:r>
            <a:r>
              <a:rPr lang="en-US" dirty="0" smtClean="0"/>
              <a:t>) </a:t>
            </a:r>
            <a:r>
              <a:rPr lang="en-US" dirty="0"/>
              <a:t>= 0(.008) + 1(.076) + 2(.265) + 3(.411) + </a:t>
            </a:r>
            <a:r>
              <a:rPr lang="en-US" dirty="0" smtClean="0"/>
              <a:t>			4</a:t>
            </a:r>
            <a:r>
              <a:rPr lang="en-US" dirty="0"/>
              <a:t>(.240) = 2.80</a:t>
            </a:r>
          </a:p>
          <a:p>
            <a:pPr algn="l" rtl="0"/>
            <a:r>
              <a:rPr lang="en-US" sz="2800" dirty="0"/>
              <a:t>Thus on average about 2.8 </a:t>
            </a:r>
            <a:r>
              <a:rPr lang="en-US" sz="2800" dirty="0" err="1"/>
              <a:t>hypertensives</a:t>
            </a:r>
            <a:r>
              <a:rPr lang="en-US" sz="2800" dirty="0"/>
              <a:t> would be expected to be brought </a:t>
            </a:r>
            <a:r>
              <a:rPr lang="en-US" sz="2800" dirty="0" smtClean="0"/>
              <a:t>under control </a:t>
            </a:r>
            <a:r>
              <a:rPr lang="en-US" sz="2800" dirty="0"/>
              <a:t>for every 4 who are treated.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32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40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algn="l" rtl="0"/>
            <a:r>
              <a:rPr lang="en-US" sz="2800" dirty="0"/>
              <a:t>The </a:t>
            </a:r>
            <a:r>
              <a:rPr lang="en-US" sz="2800" b="1" dirty="0">
                <a:solidFill>
                  <a:srgbClr val="00B050"/>
                </a:solidFill>
              </a:rPr>
              <a:t>Variance</a:t>
            </a:r>
            <a:r>
              <a:rPr lang="en-US" sz="2800" dirty="0"/>
              <a:t> of a Discrete Random </a:t>
            </a:r>
            <a:r>
              <a:rPr lang="en-US" sz="2800" dirty="0" smtClean="0"/>
              <a:t>Variable: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33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1884788"/>
            <a:ext cx="716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The variance of a discrete random variable, denoted by </a:t>
            </a:r>
            <a:r>
              <a:rPr lang="en-US" sz="2400" i="1" dirty="0" err="1" smtClean="0"/>
              <a:t>Var</a:t>
            </a:r>
            <a:r>
              <a:rPr lang="en-US" sz="2400" i="1" dirty="0" smtClean="0"/>
              <a:t> </a:t>
            </a:r>
            <a:r>
              <a:rPr lang="en-US" sz="2400" dirty="0" smtClean="0"/>
              <a:t>(</a:t>
            </a:r>
            <a:r>
              <a:rPr lang="en-US" sz="2400" i="1" dirty="0"/>
              <a:t>X</a:t>
            </a:r>
            <a:r>
              <a:rPr lang="en-US" sz="2400" dirty="0"/>
              <a:t>), is defined </a:t>
            </a:r>
            <a:r>
              <a:rPr lang="en-US" sz="2400" dirty="0" smtClean="0"/>
              <a:t>by: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14400" y="3200400"/>
                <a:ext cx="7772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>
                    <a:solidFill>
                      <a:srgbClr val="C00000"/>
                    </a:solidFill>
                  </a:rPr>
                  <a:t>Var (X) = </a:t>
                </a:r>
                <a:r>
                  <a:rPr lang="en-US" sz="3200" dirty="0" smtClean="0">
                    <a:solidFill>
                      <a:srgbClr val="C00000"/>
                    </a:solidFill>
                    <a:sym typeface="Symbol"/>
                  </a:rPr>
                  <a:t></a:t>
                </a:r>
                <a:r>
                  <a:rPr lang="en-US" sz="3200" baseline="50000" dirty="0" smtClean="0">
                    <a:solidFill>
                      <a:srgbClr val="C00000"/>
                    </a:solidFill>
                    <a:sym typeface="Symbol"/>
                  </a:rPr>
                  <a:t>2</a:t>
                </a:r>
                <a:r>
                  <a:rPr lang="en-US" sz="3200" dirty="0" smtClean="0">
                    <a:solidFill>
                      <a:srgbClr val="C00000"/>
                    </a:solidFill>
                    <a:sym typeface="Symbol"/>
                  </a:rPr>
                  <a:t> =</a:t>
                </a:r>
                <a14:m>
                  <m:oMath xmlns:m="http://schemas.openxmlformats.org/officeDocument/2006/math">
                    <m:r>
                      <a:rPr lang="en-US" sz="3200" b="0" i="0" smtClean="0">
                        <a:solidFill>
                          <a:srgbClr val="C00000"/>
                        </a:solidFill>
                        <a:latin typeface="Cambria Math"/>
                      </a:rPr>
                      <m:t>  </m:t>
                    </m:r>
                    <m:nary>
                      <m:naryPr>
                        <m:chr m:val="∑"/>
                        <m:ctrlPr>
                          <a:rPr lang="en-US" sz="32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200" b="0" i="1" baseline="-25000">
                            <a:solidFill>
                              <a:srgbClr val="C00000"/>
                            </a:solidFill>
                            <a:latin typeface="Cambria Math"/>
                          </a:rPr>
                          <m:t>𝑖</m:t>
                        </m:r>
                        <m:r>
                          <m:rPr>
                            <m:brk m:alnAt="23"/>
                          </m:rPr>
                          <a:rPr lang="en-US" sz="3200" b="0" i="1" baseline="-25000">
                            <a:solidFill>
                              <a:srgbClr val="C00000"/>
                            </a:solidFill>
                            <a:latin typeface="Cambria Math"/>
                          </a:rPr>
                          <m:t>=</m:t>
                        </m:r>
                        <m:r>
                          <m:rPr>
                            <m:brk m:alnAt="23"/>
                          </m:rPr>
                          <a:rPr lang="en-US" sz="3200" b="0" i="1" baseline="-25000">
                            <a:solidFill>
                              <a:srgbClr val="C00000"/>
                            </a:solidFill>
                            <a:latin typeface="Cambria Math"/>
                          </a:rPr>
                          <m:t>1</m:t>
                        </m:r>
                      </m:sub>
                      <m:sup>
                        <m:r>
                          <a:rPr lang="en-US" sz="3200" b="0" i="1" baseline="30000">
                            <a:solidFill>
                              <a:srgbClr val="C00000"/>
                            </a:solidFill>
                            <a:latin typeface="Cambria Math"/>
                          </a:rPr>
                          <m:t>𝑅</m:t>
                        </m:r>
                      </m:sup>
                      <m:e>
                        <m:d>
                          <m:dPr>
                            <m:ctrlPr>
                              <a:rPr lang="en-US" sz="320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3200" b="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en-US" sz="3200" b="0" i="1" baseline="-25000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</a:rPr>
                              <m:t>𝒾</m:t>
                            </m:r>
                            <m:r>
                              <a:rPr lang="en-US" sz="3200" b="0" i="1" smtClean="0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</a:rPr>
                              <m:t> − µ </m:t>
                            </m:r>
                          </m:e>
                        </m:d>
                        <m:r>
                          <a:rPr lang="en-US" sz="3200" b="0" i="1" baseline="42000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en-US" sz="3200" b="0" i="1" baseline="-32000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</m:e>
                    </m:nary>
                  </m:oMath>
                </a14:m>
                <a:r>
                  <a:rPr lang="en-US" sz="3200" dirty="0">
                    <a:solidFill>
                      <a:srgbClr val="C00000"/>
                    </a:solidFill>
                  </a:rPr>
                  <a:t>P</a:t>
                </a:r>
                <a:r>
                  <a:rPr lang="en-US" sz="3200" baseline="-25000" dirty="0">
                    <a:solidFill>
                      <a:srgbClr val="C00000"/>
                    </a:solidFill>
                  </a:rPr>
                  <a:t>r</a:t>
                </a:r>
                <a:r>
                  <a:rPr lang="en-US" sz="3200" dirty="0">
                    <a:solidFill>
                      <a:srgbClr val="C00000"/>
                    </a:solidFill>
                  </a:rPr>
                  <a:t>(X = 𝑥</a:t>
                </a:r>
                <a:r>
                  <a:rPr lang="en-US" sz="3200" i="1" baseline="-25000" dirty="0">
                    <a:solidFill>
                      <a:srgbClr val="C00000"/>
                    </a:solidFill>
                    <a:latin typeface="Cambria Math"/>
                    <a:ea typeface="Cambria Math"/>
                  </a:rPr>
                  <a:t>𝒾</a:t>
                </a:r>
                <a:r>
                  <a:rPr lang="en-US" sz="3200" dirty="0">
                    <a:solidFill>
                      <a:srgbClr val="C00000"/>
                    </a:solidFill>
                  </a:rPr>
                  <a:t> </a:t>
                </a:r>
                <a:r>
                  <a:rPr lang="en-US" sz="3200" dirty="0" smtClean="0">
                    <a:solidFill>
                      <a:srgbClr val="C00000"/>
                    </a:solidFill>
                  </a:rPr>
                  <a:t>)</a:t>
                </a:r>
                <a:endParaRPr lang="en-US" sz="32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3200400"/>
                <a:ext cx="7772400" cy="584775"/>
              </a:xfrm>
              <a:prstGeom prst="rect">
                <a:avLst/>
              </a:prstGeom>
              <a:blipFill rotWithShape="1">
                <a:blip r:embed="rId2"/>
                <a:stretch>
                  <a:fillRect l="-1961" t="-18750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45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202776" cy="1143000"/>
          </a:xfrm>
        </p:spPr>
        <p:txBody>
          <a:bodyPr>
            <a:noAutofit/>
          </a:bodyPr>
          <a:lstStyle/>
          <a:p>
            <a:pPr rtl="0"/>
            <a:r>
              <a:rPr lang="en-US" sz="3200" b="1" dirty="0"/>
              <a:t>The Cumulative-Distribution Function</a:t>
            </a:r>
            <a:br>
              <a:rPr lang="en-US" sz="3200" b="1" dirty="0"/>
            </a:br>
            <a:r>
              <a:rPr lang="en-US" sz="3200" b="1" dirty="0"/>
              <a:t>of a Discrete Random Variable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447800"/>
            <a:ext cx="7848600" cy="4724400"/>
          </a:xfrm>
        </p:spPr>
        <p:txBody>
          <a:bodyPr>
            <a:normAutofit/>
          </a:bodyPr>
          <a:lstStyle/>
          <a:p>
            <a:pPr algn="l" rtl="0"/>
            <a:r>
              <a:rPr lang="en-US" sz="2000" dirty="0"/>
              <a:t>Many random variables are displayed in tables or figures in terms of a </a:t>
            </a:r>
            <a:r>
              <a:rPr lang="en-US" sz="2000" b="1" dirty="0" smtClean="0">
                <a:solidFill>
                  <a:srgbClr val="00B050"/>
                </a:solidFill>
              </a:rPr>
              <a:t>cumulative distribution function </a:t>
            </a:r>
            <a:r>
              <a:rPr lang="en-US" sz="2000" dirty="0"/>
              <a:t>rather than a distribution of probabilities of individual </a:t>
            </a:r>
            <a:r>
              <a:rPr lang="en-US" sz="2000" dirty="0" smtClean="0"/>
              <a:t>values.</a:t>
            </a:r>
          </a:p>
          <a:p>
            <a:pPr algn="l" rtl="0"/>
            <a:r>
              <a:rPr lang="en-US" sz="2000" dirty="0"/>
              <a:t>The basic idea is to assign to each individual value the sum of </a:t>
            </a:r>
            <a:r>
              <a:rPr lang="en-US" sz="2000" dirty="0" smtClean="0"/>
              <a:t>probabilities of </a:t>
            </a:r>
            <a:r>
              <a:rPr lang="en-US" sz="2000" dirty="0"/>
              <a:t>all values that are no </a:t>
            </a:r>
            <a:r>
              <a:rPr lang="en-US" sz="2000" dirty="0" smtClean="0"/>
              <a:t>larger </a:t>
            </a:r>
            <a:r>
              <a:rPr lang="en-US" sz="2000" dirty="0"/>
              <a:t>than the value being </a:t>
            </a:r>
            <a:r>
              <a:rPr lang="en-US" sz="2000" dirty="0" smtClean="0"/>
              <a:t>considered.</a:t>
            </a:r>
          </a:p>
          <a:p>
            <a:pPr algn="l" rtl="0"/>
            <a:r>
              <a:rPr lang="en-US" sz="2000" dirty="0"/>
              <a:t>The cumulative-distribution function (</a:t>
            </a:r>
            <a:r>
              <a:rPr lang="en-US" sz="2000" dirty="0" err="1"/>
              <a:t>cdf</a:t>
            </a:r>
            <a:r>
              <a:rPr lang="en-US" sz="2000" dirty="0"/>
              <a:t>) of a random variable </a:t>
            </a:r>
            <a:r>
              <a:rPr lang="en-US" sz="2000" i="1" dirty="0"/>
              <a:t>X </a:t>
            </a:r>
            <a:r>
              <a:rPr lang="en-US" sz="2000" dirty="0"/>
              <a:t>is denoted </a:t>
            </a:r>
            <a:r>
              <a:rPr lang="en-US" sz="2000" dirty="0" smtClean="0"/>
              <a:t>by </a:t>
            </a:r>
            <a:r>
              <a:rPr lang="en-US" sz="2000" i="1" dirty="0" smtClean="0"/>
              <a:t>F</a:t>
            </a:r>
            <a:r>
              <a:rPr lang="en-US" sz="2000" dirty="0" smtClean="0"/>
              <a:t>(</a:t>
            </a:r>
            <a:r>
              <a:rPr lang="en-US" sz="2000" i="1" dirty="0" smtClean="0"/>
              <a:t>X</a:t>
            </a:r>
            <a:r>
              <a:rPr lang="en-US" sz="2000" dirty="0"/>
              <a:t>) and, for a specific value </a:t>
            </a:r>
            <a:r>
              <a:rPr lang="en-US" sz="2000" i="1" dirty="0"/>
              <a:t>x </a:t>
            </a:r>
            <a:r>
              <a:rPr lang="en-US" sz="2000" dirty="0"/>
              <a:t>of </a:t>
            </a:r>
            <a:r>
              <a:rPr lang="en-US" sz="2000" i="1" dirty="0"/>
              <a:t>X</a:t>
            </a:r>
            <a:r>
              <a:rPr lang="en-US" sz="2000" dirty="0"/>
              <a:t>, is defined by </a:t>
            </a:r>
            <a:r>
              <a:rPr lang="en-US" sz="2000" i="1" dirty="0" err="1"/>
              <a:t>Pr</a:t>
            </a:r>
            <a:r>
              <a:rPr lang="en-US" sz="2000" dirty="0"/>
              <a:t>(</a:t>
            </a:r>
            <a:r>
              <a:rPr lang="en-US" sz="2000" i="1" dirty="0"/>
              <a:t>X </a:t>
            </a:r>
            <a:r>
              <a:rPr lang="en-US" sz="2000" dirty="0"/>
              <a:t>≤ </a:t>
            </a:r>
            <a:r>
              <a:rPr lang="en-US" sz="2000" i="1" dirty="0"/>
              <a:t>x</a:t>
            </a:r>
            <a:r>
              <a:rPr lang="en-US" sz="2000" dirty="0"/>
              <a:t>) and denoted by </a:t>
            </a:r>
            <a:r>
              <a:rPr lang="en-US" sz="2000" i="1" dirty="0"/>
              <a:t>F</a:t>
            </a:r>
            <a:r>
              <a:rPr lang="en-US" sz="2000" dirty="0"/>
              <a:t>(</a:t>
            </a:r>
            <a:r>
              <a:rPr lang="en-US" sz="2000" i="1" dirty="0"/>
              <a:t>x</a:t>
            </a:r>
            <a:r>
              <a:rPr lang="en-US" sz="2000" dirty="0"/>
              <a:t>)</a:t>
            </a:r>
            <a:r>
              <a:rPr lang="en-US" sz="2000" i="1" dirty="0"/>
              <a:t>.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34</a:t>
            </a:fld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9273815"/>
              </p:ext>
            </p:extLst>
          </p:nvPr>
        </p:nvGraphicFramePr>
        <p:xfrm>
          <a:off x="1066802" y="4495800"/>
          <a:ext cx="6781798" cy="13716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616803"/>
                <a:gridCol w="1032999"/>
                <a:gridCol w="1032999"/>
                <a:gridCol w="1032999"/>
                <a:gridCol w="1032999"/>
                <a:gridCol w="1032999"/>
              </a:tblGrid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/>
                        <a:t>Pr</a:t>
                      </a:r>
                      <a:r>
                        <a:rPr lang="en-US" sz="2400" dirty="0" smtClean="0"/>
                        <a:t>(X = </a:t>
                      </a:r>
                      <a:r>
                        <a:rPr lang="en-US" sz="2400" dirty="0" smtClean="0"/>
                        <a:t>x)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.008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.076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.265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.411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.240</a:t>
                      </a:r>
                      <a:endParaRPr lang="en-US" sz="2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x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</a:t>
                      </a:r>
                      <a:endParaRPr lang="en-US" sz="2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F(x)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.008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.084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.349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.76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1.00</a:t>
                      </a:r>
                      <a:endParaRPr lang="en-US" sz="24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45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>
            <a:normAutofit fontScale="90000"/>
          </a:bodyPr>
          <a:lstStyle/>
          <a:p>
            <a:pPr rtl="0"/>
            <a:r>
              <a:rPr lang="en-US" sz="4000" b="1" dirty="0"/>
              <a:t>Permutations and Combinations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70612" y="1600200"/>
                <a:ext cx="7411388" cy="4495800"/>
              </a:xfrm>
            </p:spPr>
            <p:txBody>
              <a:bodyPr/>
              <a:lstStyle/>
              <a:p>
                <a:pPr algn="l" rtl="0"/>
                <a:r>
                  <a:rPr lang="en-US" dirty="0" smtClean="0"/>
                  <a:t>The number of </a:t>
                </a:r>
                <a:r>
                  <a:rPr lang="en-US" b="1" dirty="0">
                    <a:solidFill>
                      <a:srgbClr val="00B050"/>
                    </a:solidFill>
                  </a:rPr>
                  <a:t>permutations</a:t>
                </a:r>
                <a:r>
                  <a:rPr lang="en-US" dirty="0"/>
                  <a:t> of </a:t>
                </a:r>
                <a:r>
                  <a:rPr lang="en-US" i="1" dirty="0"/>
                  <a:t>n </a:t>
                </a:r>
                <a:r>
                  <a:rPr lang="en-US" dirty="0"/>
                  <a:t>things taken </a:t>
                </a:r>
                <a:r>
                  <a:rPr lang="en-US" i="1" dirty="0"/>
                  <a:t>k </a:t>
                </a:r>
                <a:r>
                  <a:rPr lang="en-US" dirty="0"/>
                  <a:t>at a time </a:t>
                </a:r>
                <a:r>
                  <a:rPr lang="en-US" dirty="0" smtClean="0"/>
                  <a:t>is</a:t>
                </a:r>
              </a:p>
              <a:p>
                <a:pPr marL="0" indent="0" algn="l" rtl="0">
                  <a:buNone/>
                </a:pPr>
                <a:r>
                  <a:rPr lang="pt-BR" i="1" baseline="-25000" dirty="0" smtClean="0">
                    <a:solidFill>
                      <a:srgbClr val="C00000"/>
                    </a:solidFill>
                  </a:rPr>
                  <a:t>	n</a:t>
                </a:r>
                <a:r>
                  <a:rPr lang="pt-BR" i="1" dirty="0" smtClean="0">
                    <a:solidFill>
                      <a:srgbClr val="C00000"/>
                    </a:solidFill>
                  </a:rPr>
                  <a:t>P</a:t>
                </a:r>
                <a:r>
                  <a:rPr lang="pt-BR" i="1" baseline="-25000" dirty="0" smtClean="0">
                    <a:solidFill>
                      <a:srgbClr val="C00000"/>
                    </a:solidFill>
                  </a:rPr>
                  <a:t>k</a:t>
                </a:r>
                <a:r>
                  <a:rPr lang="pt-BR" i="1" dirty="0" smtClean="0">
                    <a:solidFill>
                      <a:srgbClr val="C00000"/>
                    </a:solidFill>
                  </a:rPr>
                  <a:t> </a:t>
                </a:r>
                <a:r>
                  <a:rPr lang="pt-BR" dirty="0">
                    <a:solidFill>
                      <a:srgbClr val="C00000"/>
                    </a:solidFill>
                  </a:rPr>
                  <a:t>= </a:t>
                </a:r>
                <a:r>
                  <a:rPr lang="pt-BR" i="1" dirty="0" smtClean="0">
                    <a:solidFill>
                      <a:srgbClr val="C00000"/>
                    </a:solidFill>
                  </a:rPr>
                  <a:t>n </a:t>
                </a:r>
                <a:r>
                  <a:rPr lang="pt-BR" dirty="0" smtClean="0">
                    <a:solidFill>
                      <a:srgbClr val="C00000"/>
                    </a:solidFill>
                  </a:rPr>
                  <a:t>(</a:t>
                </a:r>
                <a:r>
                  <a:rPr lang="pt-BR" i="1" dirty="0">
                    <a:solidFill>
                      <a:srgbClr val="C00000"/>
                    </a:solidFill>
                  </a:rPr>
                  <a:t>n </a:t>
                </a:r>
                <a:r>
                  <a:rPr lang="pt-BR" dirty="0">
                    <a:solidFill>
                      <a:srgbClr val="C00000"/>
                    </a:solidFill>
                  </a:rPr>
                  <a:t>−1) × . . . × (</a:t>
                </a:r>
                <a:r>
                  <a:rPr lang="pt-BR" i="1" dirty="0">
                    <a:solidFill>
                      <a:srgbClr val="C00000"/>
                    </a:solidFill>
                  </a:rPr>
                  <a:t>n </a:t>
                </a:r>
                <a:r>
                  <a:rPr lang="pt-BR" dirty="0">
                    <a:solidFill>
                      <a:srgbClr val="C00000"/>
                    </a:solidFill>
                  </a:rPr>
                  <a:t>− </a:t>
                </a:r>
                <a:r>
                  <a:rPr lang="pt-BR" i="1" dirty="0">
                    <a:solidFill>
                      <a:srgbClr val="C00000"/>
                    </a:solidFill>
                  </a:rPr>
                  <a:t>k </a:t>
                </a:r>
                <a:r>
                  <a:rPr lang="pt-BR" dirty="0">
                    <a:solidFill>
                      <a:srgbClr val="C00000"/>
                    </a:solidFill>
                  </a:rPr>
                  <a:t>+1</a:t>
                </a:r>
                <a:r>
                  <a:rPr lang="pt-BR" dirty="0" smtClean="0">
                    <a:solidFill>
                      <a:srgbClr val="C00000"/>
                    </a:solidFill>
                  </a:rPr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𝑛</m:t>
                        </m:r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en-US" b="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en-US" b="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b="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𝑘</m:t>
                            </m:r>
                          </m:e>
                        </m:d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pt-BR" dirty="0" smtClean="0">
                  <a:solidFill>
                    <a:srgbClr val="C00000"/>
                  </a:solidFill>
                </a:endParaRPr>
              </a:p>
              <a:p>
                <a:pPr algn="l" rtl="0"/>
                <a:r>
                  <a:rPr lang="en-US" sz="2400" dirty="0" smtClean="0"/>
                  <a:t>Where </a:t>
                </a:r>
                <a:r>
                  <a:rPr lang="pt-BR" sz="2400" i="1" dirty="0"/>
                  <a:t>n</a:t>
                </a:r>
                <a:r>
                  <a:rPr lang="pt-BR" sz="2400" dirty="0"/>
                  <a:t>! = </a:t>
                </a:r>
                <a:r>
                  <a:rPr lang="pt-BR" sz="2400" i="1" dirty="0"/>
                  <a:t>n </a:t>
                </a:r>
                <a:r>
                  <a:rPr lang="pt-BR" sz="2400" dirty="0"/>
                  <a:t>factorial is defined as </a:t>
                </a:r>
                <a:r>
                  <a:rPr lang="pt-BR" sz="2400" i="1" dirty="0"/>
                  <a:t>n</a:t>
                </a:r>
                <a:r>
                  <a:rPr lang="pt-BR" sz="2400" dirty="0"/>
                  <a:t>(</a:t>
                </a:r>
                <a:r>
                  <a:rPr lang="pt-BR" sz="2400" i="1" dirty="0"/>
                  <a:t>n </a:t>
                </a:r>
                <a:r>
                  <a:rPr lang="pt-BR" sz="2400" dirty="0"/>
                  <a:t>−1) × . . . × 2 ×1</a:t>
                </a:r>
                <a:endParaRPr lang="en-US" sz="2400" dirty="0" smtClean="0"/>
              </a:p>
              <a:p>
                <a:pPr algn="l" rtl="0"/>
                <a:r>
                  <a:rPr lang="en-US" sz="2800" dirty="0" smtClean="0"/>
                  <a:t>It </a:t>
                </a:r>
                <a:r>
                  <a:rPr lang="en-US" sz="2800" dirty="0"/>
                  <a:t>represents the number of ways of selecting </a:t>
                </a:r>
                <a:r>
                  <a:rPr lang="en-US" sz="2800" i="1" dirty="0"/>
                  <a:t>k </a:t>
                </a:r>
                <a:r>
                  <a:rPr lang="en-US" sz="2800" dirty="0"/>
                  <a:t>items </a:t>
                </a:r>
                <a:r>
                  <a:rPr lang="en-US" sz="2800" dirty="0" smtClean="0"/>
                  <a:t>out of </a:t>
                </a:r>
                <a:r>
                  <a:rPr lang="en-US" sz="2800" i="1" dirty="0"/>
                  <a:t>n</a:t>
                </a:r>
                <a:r>
                  <a:rPr lang="en-US" sz="2800" dirty="0"/>
                  <a:t>, where the </a:t>
                </a:r>
                <a:r>
                  <a:rPr lang="en-US" sz="2800" dirty="0">
                    <a:solidFill>
                      <a:srgbClr val="7030A0"/>
                    </a:solidFill>
                  </a:rPr>
                  <a:t>order of </a:t>
                </a:r>
                <a:r>
                  <a:rPr lang="en-US" sz="2800" dirty="0" smtClean="0">
                    <a:solidFill>
                      <a:srgbClr val="7030A0"/>
                    </a:solidFill>
                  </a:rPr>
                  <a:t>selection is </a:t>
                </a:r>
                <a:r>
                  <a:rPr lang="en-US" sz="2800" dirty="0">
                    <a:solidFill>
                      <a:srgbClr val="7030A0"/>
                    </a:solidFill>
                  </a:rPr>
                  <a:t>important</a:t>
                </a:r>
                <a:r>
                  <a:rPr lang="en-US" sz="2800" dirty="0"/>
                  <a:t>.</a:t>
                </a:r>
                <a:endParaRPr lang="en-US" sz="28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70612" y="1600200"/>
                <a:ext cx="7411388" cy="4495800"/>
              </a:xfrm>
              <a:blipFill rotWithShape="1">
                <a:blip r:embed="rId2"/>
                <a:stretch>
                  <a:fillRect l="-1398" t="-1900" r="-1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35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25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70612" y="1066800"/>
                <a:ext cx="7202776" cy="4495800"/>
              </a:xfrm>
            </p:spPr>
            <p:txBody>
              <a:bodyPr>
                <a:normAutofit/>
              </a:bodyPr>
              <a:lstStyle/>
              <a:p>
                <a:pPr algn="l" rtl="0"/>
                <a:r>
                  <a:rPr lang="en-US" sz="2800" dirty="0" smtClean="0"/>
                  <a:t>The number of </a:t>
                </a:r>
                <a:r>
                  <a:rPr lang="en-US" sz="2800" b="1" dirty="0">
                    <a:solidFill>
                      <a:srgbClr val="00B050"/>
                    </a:solidFill>
                  </a:rPr>
                  <a:t>combinations</a:t>
                </a:r>
                <a:r>
                  <a:rPr lang="en-US" sz="2800" dirty="0"/>
                  <a:t> of </a:t>
                </a:r>
                <a:r>
                  <a:rPr lang="en-US" sz="2800" i="1" dirty="0"/>
                  <a:t>n </a:t>
                </a:r>
                <a:r>
                  <a:rPr lang="en-US" sz="2800" dirty="0"/>
                  <a:t>things taken </a:t>
                </a:r>
                <a:r>
                  <a:rPr lang="en-US" sz="2800" i="1" dirty="0"/>
                  <a:t>k </a:t>
                </a:r>
                <a:r>
                  <a:rPr lang="en-US" sz="2800" dirty="0"/>
                  <a:t>at a time </a:t>
                </a:r>
                <a:r>
                  <a:rPr lang="en-US" sz="2800" dirty="0" smtClean="0"/>
                  <a:t>is:</a:t>
                </a:r>
              </a:p>
              <a:p>
                <a:pPr marL="0" indent="0" algn="l" rtl="0">
                  <a:buNone/>
                </a:pPr>
                <a:r>
                  <a:rPr lang="en-US" sz="2800" dirty="0" smtClean="0"/>
                  <a:t>		</a:t>
                </a:r>
                <a:r>
                  <a:rPr lang="en-US" sz="2800" baseline="-25000" dirty="0" smtClean="0">
                    <a:solidFill>
                      <a:srgbClr val="C00000"/>
                    </a:solidFill>
                  </a:rPr>
                  <a:t>n</a:t>
                </a:r>
                <a:r>
                  <a:rPr lang="en-US" sz="2800" dirty="0" smtClean="0">
                    <a:solidFill>
                      <a:srgbClr val="C00000"/>
                    </a:solidFill>
                  </a:rPr>
                  <a:t>C</a:t>
                </a:r>
                <a:r>
                  <a:rPr lang="en-US" sz="2800" baseline="-25000" dirty="0" smtClean="0">
                    <a:solidFill>
                      <a:srgbClr val="C00000"/>
                    </a:solidFill>
                  </a:rPr>
                  <a:t>k</a:t>
                </a:r>
                <a:r>
                  <a:rPr lang="en-US" sz="2800" dirty="0" smtClean="0">
                    <a:solidFill>
                      <a:srgbClr val="C00000"/>
                    </a:solidFill>
                  </a:rPr>
                  <a:t> 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8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28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𝑛</m:t>
                              </m:r>
                            </m:e>
                          </m:mr>
                          <m:mr>
                            <m:e>
                              <m:r>
                                <a:rPr lang="en-US" sz="28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𝑘</m:t>
                              </m:r>
                            </m:e>
                          </m:mr>
                        </m:m>
                      </m:e>
                    </m:d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𝑛</m:t>
                        </m:r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𝑘</m:t>
                        </m:r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!</m:t>
                        </m:r>
                        <m:d>
                          <m:dPr>
                            <m:ctrlP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𝑘</m:t>
                            </m:r>
                          </m:e>
                        </m:d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en-US" sz="2800" b="0" dirty="0" smtClean="0">
                  <a:solidFill>
                    <a:srgbClr val="C00000"/>
                  </a:solidFill>
                </a:endParaRPr>
              </a:p>
              <a:p>
                <a:pPr algn="l" rtl="0"/>
                <a:r>
                  <a:rPr lang="en-US" sz="2800" dirty="0"/>
                  <a:t>It represents the number of ways of selecting </a:t>
                </a:r>
                <a:r>
                  <a:rPr lang="en-US" sz="2800" i="1" dirty="0"/>
                  <a:t>k </a:t>
                </a:r>
                <a:r>
                  <a:rPr lang="en-US" sz="2800" dirty="0"/>
                  <a:t>objects out of </a:t>
                </a:r>
                <a:r>
                  <a:rPr lang="en-US" sz="2800" i="1" dirty="0"/>
                  <a:t>n </a:t>
                </a:r>
                <a:r>
                  <a:rPr lang="en-US" sz="2800" dirty="0"/>
                  <a:t>where the order </a:t>
                </a:r>
                <a:r>
                  <a:rPr lang="en-US" sz="2800" dirty="0" smtClean="0"/>
                  <a:t>of selection </a:t>
                </a:r>
                <a:r>
                  <a:rPr lang="en-US" sz="2800" dirty="0"/>
                  <a:t>does not matter.</a:t>
                </a:r>
                <a:endParaRPr lang="en-US" sz="28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70612" y="1066800"/>
                <a:ext cx="7202776" cy="4495800"/>
              </a:xfrm>
              <a:blipFill rotWithShape="1">
                <a:blip r:embed="rId2"/>
                <a:stretch>
                  <a:fillRect l="-1438" t="-2304" r="-3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36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84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/>
          <a:lstStyle/>
          <a:p>
            <a:pPr rtl="0"/>
            <a:r>
              <a:rPr lang="en-US" b="1" dirty="0"/>
              <a:t>The Binomial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2024" y="1524000"/>
            <a:ext cx="7507576" cy="4495800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All examples involving the binomial distribution have a common structure: </a:t>
            </a:r>
            <a:endParaRPr lang="en-US" dirty="0" smtClean="0"/>
          </a:p>
          <a:p>
            <a:pPr algn="l" rtl="0"/>
            <a:r>
              <a:rPr lang="en-US" dirty="0" smtClean="0"/>
              <a:t>A sample </a:t>
            </a:r>
            <a:r>
              <a:rPr lang="en-US" dirty="0"/>
              <a:t>of </a:t>
            </a:r>
            <a:r>
              <a:rPr lang="en-US" i="1" dirty="0"/>
              <a:t>n </a:t>
            </a:r>
            <a:r>
              <a:rPr lang="en-US" dirty="0"/>
              <a:t>independent trials, each of which can have only two possible </a:t>
            </a:r>
            <a:r>
              <a:rPr lang="en-US" dirty="0" smtClean="0"/>
              <a:t>outcomes, denoted </a:t>
            </a:r>
            <a:r>
              <a:rPr lang="en-US" dirty="0"/>
              <a:t>as “</a:t>
            </a:r>
            <a:r>
              <a:rPr lang="en-US" dirty="0">
                <a:solidFill>
                  <a:srgbClr val="00B050"/>
                </a:solidFill>
              </a:rPr>
              <a:t>success</a:t>
            </a:r>
            <a:r>
              <a:rPr lang="en-US" dirty="0"/>
              <a:t>” and “</a:t>
            </a:r>
            <a:r>
              <a:rPr lang="en-US" dirty="0">
                <a:solidFill>
                  <a:srgbClr val="00B050"/>
                </a:solidFill>
              </a:rPr>
              <a:t>failure</a:t>
            </a:r>
            <a:r>
              <a:rPr lang="en-US" dirty="0"/>
              <a:t>.” </a:t>
            </a:r>
            <a:endParaRPr lang="en-US" dirty="0" smtClean="0"/>
          </a:p>
          <a:p>
            <a:pPr algn="l" rtl="0"/>
            <a:r>
              <a:rPr lang="en-US" dirty="0" smtClean="0"/>
              <a:t>The </a:t>
            </a:r>
            <a:r>
              <a:rPr lang="en-US" dirty="0"/>
              <a:t>probability of a </a:t>
            </a:r>
            <a:r>
              <a:rPr lang="en-US" dirty="0" smtClean="0"/>
              <a:t>success at </a:t>
            </a:r>
            <a:r>
              <a:rPr lang="en-US" dirty="0"/>
              <a:t>each trial is assumed to be some constant </a:t>
            </a:r>
            <a:r>
              <a:rPr lang="en-US" i="1" dirty="0"/>
              <a:t>p</a:t>
            </a:r>
            <a:r>
              <a:rPr lang="en-US" dirty="0"/>
              <a:t>, and hence </a:t>
            </a:r>
            <a:r>
              <a:rPr lang="en-US" dirty="0" smtClean="0"/>
              <a:t>the </a:t>
            </a:r>
            <a:r>
              <a:rPr lang="en-US" dirty="0"/>
              <a:t>probability of </a:t>
            </a:r>
            <a:r>
              <a:rPr lang="en-US" dirty="0" smtClean="0"/>
              <a:t>a failure </a:t>
            </a:r>
            <a:r>
              <a:rPr lang="en-US" dirty="0"/>
              <a:t>at each trial is 1 − </a:t>
            </a:r>
            <a:r>
              <a:rPr lang="en-US" i="1" dirty="0"/>
              <a:t>p </a:t>
            </a:r>
            <a:r>
              <a:rPr lang="en-US" dirty="0"/>
              <a:t>= </a:t>
            </a:r>
            <a:r>
              <a:rPr lang="en-US" i="1" dirty="0"/>
              <a:t>q. </a:t>
            </a:r>
            <a:endParaRPr lang="en-US" i="1" dirty="0" smtClean="0"/>
          </a:p>
          <a:p>
            <a:pPr algn="l" rtl="0"/>
            <a:r>
              <a:rPr lang="en-US" dirty="0" smtClean="0"/>
              <a:t>The </a:t>
            </a:r>
            <a:r>
              <a:rPr lang="en-US" dirty="0"/>
              <a:t>term “success” is used in a general way, </a:t>
            </a:r>
            <a:r>
              <a:rPr lang="en-US" dirty="0" smtClean="0"/>
              <a:t>without any </a:t>
            </a:r>
            <a:r>
              <a:rPr lang="en-US" dirty="0"/>
              <a:t>specific contextual meaning.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37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85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0" y="533400"/>
                <a:ext cx="8229600" cy="4830763"/>
              </a:xfrm>
            </p:spPr>
            <p:txBody>
              <a:bodyPr>
                <a:normAutofit fontScale="92500" lnSpcReduction="20000"/>
              </a:bodyPr>
              <a:lstStyle/>
              <a:p>
                <a:pPr algn="l" rtl="0">
                  <a:lnSpc>
                    <a:spcPct val="100000"/>
                  </a:lnSpc>
                </a:pPr>
                <a:r>
                  <a:rPr lang="en-US" sz="2600" dirty="0" smtClean="0"/>
                  <a:t>The distribution of the number of successes in </a:t>
                </a:r>
                <a:r>
                  <a:rPr lang="en-US" sz="2600" dirty="0"/>
                  <a:t>n statistically independent trials, where the probability of success on each trial is p, is known as the binomial distribution and has a probability-mass function given by:</a:t>
                </a:r>
              </a:p>
              <a:p>
                <a:pPr marL="0" indent="0" algn="l" rtl="0">
                  <a:buNone/>
                </a:pPr>
                <a:r>
                  <a:rPr lang="en-US" dirty="0" smtClean="0">
                    <a:solidFill>
                      <a:srgbClr val="C00000"/>
                    </a:solidFill>
                    <a:latin typeface="Cambria Math"/>
                  </a:rPr>
                  <a:t>	</a:t>
                </a:r>
                <a:r>
                  <a:rPr lang="en-US" sz="3500" dirty="0" smtClean="0">
                    <a:solidFill>
                      <a:srgbClr val="C00000"/>
                    </a:solidFill>
                    <a:latin typeface="Cambria Math"/>
                  </a:rPr>
                  <a:t> </a:t>
                </a:r>
                <a:r>
                  <a:rPr lang="en-US" sz="3500" dirty="0">
                    <a:solidFill>
                      <a:srgbClr val="C00000"/>
                    </a:solidFill>
                    <a:latin typeface="Cambria Math"/>
                  </a:rPr>
                  <a:t>Pr(X=k) </a:t>
                </a:r>
                <a:r>
                  <a:rPr lang="en-US" sz="3500" dirty="0">
                    <a:solidFill>
                      <a:srgbClr val="C00000"/>
                    </a:solidFill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35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35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35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𝑛</m:t>
                              </m:r>
                            </m:e>
                          </m:mr>
                          <m:mr>
                            <m:e>
                              <m:r>
                                <a:rPr lang="en-US" sz="35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𝑘</m:t>
                              </m:r>
                            </m:e>
                          </m:mr>
                        </m:m>
                      </m:e>
                    </m:d>
                    <m:r>
                      <m:rPr>
                        <m:sty m:val="p"/>
                      </m:rPr>
                      <a:rPr lang="en-US" sz="3500">
                        <a:solidFill>
                          <a:srgbClr val="C00000"/>
                        </a:solidFill>
                        <a:latin typeface="Cambria Math"/>
                      </a:rPr>
                      <m:t>p</m:t>
                    </m:r>
                    <m:r>
                      <m:rPr>
                        <m:sty m:val="p"/>
                      </m:rPr>
                      <a:rPr lang="en-US" sz="3500" baseline="50000">
                        <a:solidFill>
                          <a:srgbClr val="C00000"/>
                        </a:solidFill>
                        <a:latin typeface="Cambria Math"/>
                      </a:rPr>
                      <m:t>k</m:t>
                    </m:r>
                    <m:r>
                      <a:rPr lang="en-US" sz="3500">
                        <a:solidFill>
                          <a:srgbClr val="C00000"/>
                        </a:solidFill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sz="3500">
                        <a:solidFill>
                          <a:srgbClr val="C00000"/>
                        </a:solidFill>
                        <a:latin typeface="Cambria Math"/>
                      </a:rPr>
                      <m:t>qn</m:t>
                    </m:r>
                    <m:r>
                      <a:rPr lang="en-US" sz="3500" baseline="20000">
                        <a:solidFill>
                          <a:srgbClr val="C00000"/>
                        </a:solidFill>
                        <a:latin typeface="Cambria Math"/>
                      </a:rPr>
                      <m:t>−</m:t>
                    </m:r>
                    <m:r>
                      <m:rPr>
                        <m:sty m:val="p"/>
                      </m:rPr>
                      <a:rPr lang="en-US" sz="3500" baseline="50000">
                        <a:solidFill>
                          <a:srgbClr val="C00000"/>
                        </a:solidFill>
                        <a:latin typeface="Cambria Math"/>
                      </a:rPr>
                      <m:t>k</m:t>
                    </m:r>
                  </m:oMath>
                </a14:m>
                <a:r>
                  <a:rPr lang="en-US" sz="3500" dirty="0" smtClean="0">
                    <a:solidFill>
                      <a:srgbClr val="C00000"/>
                    </a:solidFill>
                    <a:latin typeface="Cambria Math"/>
                  </a:rPr>
                  <a:t>   ,   </a:t>
                </a:r>
                <a:r>
                  <a:rPr lang="en-US" sz="3500" baseline="-25000" dirty="0" smtClean="0">
                    <a:solidFill>
                      <a:srgbClr val="C00000"/>
                    </a:solidFill>
                    <a:latin typeface="Cambria Math"/>
                  </a:rPr>
                  <a:t>k = 0,1,…,n</a:t>
                </a:r>
                <a:endParaRPr lang="en-US" sz="3500" dirty="0" smtClean="0">
                  <a:solidFill>
                    <a:srgbClr val="C00000"/>
                  </a:solidFill>
                  <a:latin typeface="Cambria Math"/>
                </a:endParaRPr>
              </a:p>
              <a:p>
                <a:pPr marL="0" indent="0" algn="l" rtl="0">
                  <a:buNone/>
                </a:pPr>
                <a:endParaRPr lang="en-US" dirty="0" smtClean="0">
                  <a:solidFill>
                    <a:srgbClr val="C00000"/>
                  </a:solidFill>
                  <a:latin typeface="Cambria Math"/>
                </a:endParaRPr>
              </a:p>
              <a:p>
                <a:pPr marL="0" indent="0" algn="l" rtl="0">
                  <a:buNone/>
                </a:pPr>
                <a:endParaRPr lang="en-US" dirty="0" smtClean="0">
                  <a:solidFill>
                    <a:srgbClr val="C00000"/>
                  </a:solidFill>
                  <a:latin typeface="Cambria Math"/>
                </a:endParaRPr>
              </a:p>
              <a:p>
                <a:pPr marL="0" indent="0" algn="l" rtl="0">
                  <a:buNone/>
                </a:pPr>
                <a:endParaRPr lang="en-US" dirty="0">
                  <a:solidFill>
                    <a:srgbClr val="C00000"/>
                  </a:solidFill>
                  <a:latin typeface="Cambria Math"/>
                </a:endParaRPr>
              </a:p>
              <a:p>
                <a:pPr marL="0" indent="0" algn="l" rtl="0">
                  <a:buNone/>
                </a:pPr>
                <a:endParaRPr lang="en-US" sz="2400" dirty="0" smtClean="0">
                  <a:solidFill>
                    <a:srgbClr val="C00000"/>
                  </a:solidFill>
                </a:endParaRPr>
              </a:p>
              <a:p>
                <a:pPr marL="0" indent="0" algn="l" rtl="0">
                  <a:buNone/>
                </a:pPr>
                <a:r>
                  <a:rPr lang="en-US" sz="2400" dirty="0" smtClean="0">
                    <a:solidFill>
                      <a:schemeClr val="tx1"/>
                    </a:solidFill>
                    <a:latin typeface="Cambria Math"/>
                  </a:rPr>
                  <a:t>	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Cambria Math"/>
                  </a:rPr>
                  <a:t>Pr</a:t>
                </a:r>
                <a:r>
                  <a:rPr lang="en-US" sz="2400" dirty="0" smtClean="0">
                    <a:solidFill>
                      <a:schemeClr val="tx1"/>
                    </a:solidFill>
                    <a:latin typeface="Cambria Math"/>
                  </a:rPr>
                  <a:t>(X=2) </a:t>
                </a:r>
                <a:r>
                  <a:rPr lang="en-US" sz="2400" dirty="0">
                    <a:solidFill>
                      <a:schemeClr val="tx1"/>
                    </a:solidFill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.</m:t>
                        </m:r>
                        <m: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51</m:t>
                        </m:r>
                      </m:e>
                    </m:d>
                    <m:r>
                      <a:rPr lang="en-US" sz="2400" b="0" i="0" baseline="50000" smtClean="0">
                        <a:solidFill>
                          <a:schemeClr val="tx1"/>
                        </a:solidFill>
                        <a:latin typeface="Cambria Math"/>
                      </a:rPr>
                      <m:t>2</m:t>
                    </m:r>
                    <m:r>
                      <a:rPr lang="en-US" sz="2400" b="0" i="0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d>
                      <m:d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.</m:t>
                        </m:r>
                        <m: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49</m:t>
                        </m:r>
                      </m:e>
                    </m:d>
                    <m:r>
                      <a:rPr lang="en-US" sz="2400" b="0" i="0" baseline="50000" smtClean="0">
                        <a:solidFill>
                          <a:schemeClr val="tx1"/>
                        </a:solidFill>
                        <a:latin typeface="Cambria Math"/>
                      </a:rPr>
                      <m:t>3</m:t>
                    </m:r>
                    <m:r>
                      <a:rPr lang="en-US" sz="2400" b="0" i="0" smtClean="0">
                        <a:solidFill>
                          <a:schemeClr val="tx1"/>
                        </a:solidFill>
                        <a:latin typeface="Cambria Math"/>
                      </a:rPr>
                      <m:t>= .</m:t>
                    </m:r>
                    <m:r>
                      <a:rPr lang="en-US" sz="2400" b="0" i="0" smtClean="0">
                        <a:solidFill>
                          <a:schemeClr val="tx1"/>
                        </a:solidFill>
                        <a:latin typeface="Cambria Math"/>
                      </a:rPr>
                      <m:t>306</m:t>
                    </m:r>
                    <m:r>
                      <a:rPr lang="en-US" sz="2400" b="0" i="0" smtClean="0">
                        <a:solidFill>
                          <a:schemeClr val="tx1"/>
                        </a:solidFill>
                        <a:latin typeface="Cambria Math"/>
                      </a:rPr>
                      <m:t>      </m:t>
                    </m:r>
                  </m:oMath>
                </a14:m>
                <a:endParaRPr lang="en-US" sz="2400" baseline="-25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0" y="533400"/>
                <a:ext cx="8229600" cy="4830763"/>
              </a:xfrm>
              <a:blipFill rotWithShape="1">
                <a:blip r:embed="rId2"/>
                <a:stretch>
                  <a:fillRect l="-963" t="-25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38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09600" y="2998264"/>
            <a:ext cx="995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Example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44984" y="3367596"/>
            <a:ext cx="7772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What is the probability of obtaining 2 boys out of 5 children if the probability of </a:t>
            </a:r>
            <a:r>
              <a:rPr lang="en-US" dirty="0" smtClean="0"/>
              <a:t>a boy </a:t>
            </a:r>
            <a:r>
              <a:rPr lang="en-US" dirty="0"/>
              <a:t>is </a:t>
            </a:r>
            <a:r>
              <a:rPr lang="en-US" dirty="0" smtClean="0"/>
              <a:t>0.51 </a:t>
            </a:r>
            <a:r>
              <a:rPr lang="en-US" dirty="0"/>
              <a:t>at each birth and the sexes of successive children are considered </a:t>
            </a:r>
            <a:r>
              <a:rPr lang="en-US" dirty="0" smtClean="0"/>
              <a:t>independent</a:t>
            </a:r>
            <a:r>
              <a:rPr lang="en-US" dirty="0"/>
              <a:t> </a:t>
            </a:r>
            <a:r>
              <a:rPr lang="en-US" dirty="0" smtClean="0"/>
              <a:t>random </a:t>
            </a:r>
            <a:r>
              <a:rPr lang="en-US" dirty="0"/>
              <a:t>variables?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506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>
            <a:noAutofit/>
          </a:bodyPr>
          <a:lstStyle/>
          <a:p>
            <a:pPr rtl="0"/>
            <a:r>
              <a:rPr lang="en-US" sz="3200" b="1" dirty="0"/>
              <a:t>Expected Value and </a:t>
            </a:r>
            <a:r>
              <a:rPr lang="en-US" sz="3200" b="1" dirty="0" smtClean="0"/>
              <a:t>Variance of </a:t>
            </a:r>
            <a:r>
              <a:rPr lang="en-US" sz="3200" b="1" dirty="0"/>
              <a:t>the Binomial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/>
              <a:t>The expected value and the variance of a binomial distribution are </a:t>
            </a:r>
            <a:r>
              <a:rPr lang="en-US" sz="2800" i="1" dirty="0" err="1">
                <a:solidFill>
                  <a:srgbClr val="C00000"/>
                </a:solidFill>
              </a:rPr>
              <a:t>np</a:t>
            </a:r>
            <a:r>
              <a:rPr lang="en-US" sz="2800" i="1" dirty="0"/>
              <a:t> </a:t>
            </a:r>
            <a:r>
              <a:rPr lang="en-US" sz="2800" dirty="0" smtClean="0"/>
              <a:t>and </a:t>
            </a:r>
            <a:r>
              <a:rPr lang="en-US" sz="2800" i="1" dirty="0" err="1" smtClean="0">
                <a:solidFill>
                  <a:srgbClr val="C00000"/>
                </a:solidFill>
              </a:rPr>
              <a:t>npq</a:t>
            </a:r>
            <a:r>
              <a:rPr lang="en-US" sz="2800" dirty="0"/>
              <a:t>, respectively</a:t>
            </a:r>
            <a:r>
              <a:rPr lang="en-US" sz="2800" dirty="0" smtClean="0"/>
              <a:t>. That is:</a:t>
            </a:r>
          </a:p>
          <a:p>
            <a:pPr marL="0" indent="0" algn="l" rtl="0">
              <a:buNone/>
            </a:pPr>
            <a:r>
              <a:rPr lang="en-US" sz="2800" dirty="0" smtClean="0">
                <a:solidFill>
                  <a:srgbClr val="C00000"/>
                </a:solidFill>
              </a:rPr>
              <a:t>		E(x) = µ = </a:t>
            </a:r>
            <a:r>
              <a:rPr lang="en-US" sz="2800" i="1" dirty="0" err="1">
                <a:solidFill>
                  <a:srgbClr val="C00000"/>
                </a:solidFill>
              </a:rPr>
              <a:t>np</a:t>
            </a:r>
            <a:r>
              <a:rPr lang="en-US" sz="2800" i="1" dirty="0"/>
              <a:t> </a:t>
            </a:r>
            <a:endParaRPr lang="en-US" sz="2800" i="1" dirty="0" smtClean="0"/>
          </a:p>
          <a:p>
            <a:pPr marL="0" indent="0" algn="l" rtl="0">
              <a:buNone/>
            </a:pPr>
            <a:r>
              <a:rPr lang="en-US" sz="2800" dirty="0" smtClean="0">
                <a:solidFill>
                  <a:srgbClr val="C00000"/>
                </a:solidFill>
              </a:rPr>
              <a:t>		V(x) = </a:t>
            </a:r>
            <a:r>
              <a:rPr lang="en-US" sz="2800" dirty="0" smtClean="0">
                <a:solidFill>
                  <a:srgbClr val="C00000"/>
                </a:solidFill>
                <a:sym typeface="Symbol"/>
              </a:rPr>
              <a:t></a:t>
            </a:r>
            <a:r>
              <a:rPr lang="en-US" sz="2800" baseline="40000" dirty="0" smtClean="0">
                <a:solidFill>
                  <a:srgbClr val="C00000"/>
                </a:solidFill>
                <a:sym typeface="Symbol"/>
              </a:rPr>
              <a:t>2 </a:t>
            </a:r>
            <a:r>
              <a:rPr lang="en-US" sz="2800" dirty="0" smtClean="0">
                <a:solidFill>
                  <a:srgbClr val="C00000"/>
                </a:solidFill>
                <a:sym typeface="Symbol"/>
              </a:rPr>
              <a:t> = </a:t>
            </a:r>
            <a:r>
              <a:rPr lang="en-US" sz="2800" i="1" dirty="0" err="1" smtClean="0">
                <a:solidFill>
                  <a:srgbClr val="C00000"/>
                </a:solidFill>
              </a:rPr>
              <a:t>npq</a:t>
            </a:r>
            <a:endParaRPr lang="en-US" sz="2800" baseline="40000" dirty="0" smtClean="0">
              <a:solidFill>
                <a:srgbClr val="C00000"/>
              </a:solidFill>
              <a:sym typeface="Symbo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39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2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33400"/>
            <a:ext cx="7924800" cy="5257800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Follow them for 5 years to assess whether they developed breast cancer during this period</a:t>
            </a:r>
            <a:endParaRPr lang="en-US" dirty="0" smtClean="0"/>
          </a:p>
          <a:p>
            <a:pPr algn="l" rtl="0"/>
            <a:r>
              <a:rPr lang="en-US" dirty="0" smtClean="0"/>
              <a:t>Suppose </a:t>
            </a:r>
            <a:r>
              <a:rPr lang="en-US" dirty="0"/>
              <a:t>there are </a:t>
            </a:r>
            <a:r>
              <a:rPr lang="en-US" dirty="0" smtClean="0"/>
              <a:t>4 new </a:t>
            </a:r>
            <a:r>
              <a:rPr lang="en-US" dirty="0"/>
              <a:t>cases of breast cancer in group A and </a:t>
            </a:r>
            <a:r>
              <a:rPr lang="en-US" dirty="0" smtClean="0"/>
              <a:t>5 new </a:t>
            </a:r>
            <a:r>
              <a:rPr lang="en-US" dirty="0"/>
              <a:t>cases </a:t>
            </a:r>
            <a:r>
              <a:rPr lang="en-US" dirty="0" smtClean="0"/>
              <a:t>in group </a:t>
            </a:r>
            <a:r>
              <a:rPr lang="en-US" dirty="0"/>
              <a:t>B</a:t>
            </a:r>
            <a:r>
              <a:rPr lang="en-US" dirty="0" smtClean="0"/>
              <a:t>.</a:t>
            </a:r>
          </a:p>
          <a:p>
            <a:pPr algn="l" rtl="0"/>
            <a:r>
              <a:rPr lang="en-US" dirty="0"/>
              <a:t>Is this evidence enough to confirm a difference in risk between the two groups</a:t>
            </a:r>
            <a:r>
              <a:rPr lang="en-US" dirty="0" smtClean="0"/>
              <a:t>?!!</a:t>
            </a:r>
          </a:p>
          <a:p>
            <a:pPr algn="l" rtl="0"/>
            <a:r>
              <a:rPr lang="en-US" dirty="0" smtClean="0"/>
              <a:t>Do we need to increase the sample size? Could this results </a:t>
            </a:r>
            <a:r>
              <a:rPr lang="en-US" dirty="0"/>
              <a:t>be due to </a:t>
            </a:r>
            <a:r>
              <a:rPr lang="en-US" dirty="0" smtClean="0"/>
              <a:t>chance!!</a:t>
            </a:r>
          </a:p>
          <a:p>
            <a:pPr algn="l" rtl="0"/>
            <a:r>
              <a:rPr lang="en-US" dirty="0"/>
              <a:t>The problem is that we need a conceptual framework to make these </a:t>
            </a:r>
            <a:r>
              <a:rPr lang="en-US" dirty="0" smtClean="0"/>
              <a:t>decisions!</a:t>
            </a:r>
          </a:p>
          <a:p>
            <a:pPr algn="l" rtl="0"/>
            <a:r>
              <a:rPr lang="en-US" dirty="0"/>
              <a:t>This framework is provided </a:t>
            </a:r>
            <a:r>
              <a:rPr lang="en-US" dirty="0" smtClean="0"/>
              <a:t>by the </a:t>
            </a:r>
            <a:r>
              <a:rPr lang="en-US" dirty="0"/>
              <a:t>underlying concept of </a:t>
            </a:r>
            <a:r>
              <a:rPr lang="en-US" b="1" dirty="0" smtClean="0">
                <a:solidFill>
                  <a:srgbClr val="C00000"/>
                </a:solidFill>
              </a:rPr>
              <a:t>probability.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90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/>
          <a:lstStyle/>
          <a:p>
            <a:pPr rtl="0"/>
            <a:r>
              <a:rPr lang="en-US" b="1" dirty="0"/>
              <a:t>Practice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7202776" cy="4495800"/>
          </a:xfrm>
        </p:spPr>
        <p:txBody>
          <a:bodyPr>
            <a:normAutofit/>
          </a:bodyPr>
          <a:lstStyle/>
          <a:p>
            <a:pPr algn="l" rtl="0"/>
            <a:r>
              <a:rPr lang="en-US" sz="2800" dirty="0">
                <a:cs typeface="Times New Roman" pitchFamily="18" charset="0"/>
              </a:rPr>
              <a:t>You are performing a cohort study.  If </a:t>
            </a:r>
            <a:r>
              <a:rPr lang="en-US" sz="2800" dirty="0" smtClean="0">
                <a:cs typeface="Times New Roman" pitchFamily="18" charset="0"/>
              </a:rPr>
              <a:t>the probability </a:t>
            </a:r>
            <a:r>
              <a:rPr lang="en-US" sz="2800" dirty="0">
                <a:cs typeface="Times New Roman" pitchFamily="18" charset="0"/>
              </a:rPr>
              <a:t>of developing disease in the exposed group is </a:t>
            </a:r>
            <a:r>
              <a:rPr lang="en-US" sz="2800" b="1" dirty="0">
                <a:solidFill>
                  <a:srgbClr val="00B050"/>
                </a:solidFill>
                <a:cs typeface="Times New Roman" pitchFamily="18" charset="0"/>
              </a:rPr>
              <a:t>.05</a:t>
            </a:r>
            <a:r>
              <a:rPr lang="en-US" sz="2800" dirty="0">
                <a:cs typeface="Times New Roman" pitchFamily="18" charset="0"/>
              </a:rPr>
              <a:t> for the study duration, then if you (randomly) sample </a:t>
            </a:r>
            <a:r>
              <a:rPr lang="en-US" sz="2800" b="1" dirty="0">
                <a:cs typeface="Times New Roman" pitchFamily="18" charset="0"/>
              </a:rPr>
              <a:t>500</a:t>
            </a:r>
            <a:r>
              <a:rPr lang="en-US" sz="2800" dirty="0">
                <a:cs typeface="Times New Roman" pitchFamily="18" charset="0"/>
              </a:rPr>
              <a:t> exposed </a:t>
            </a:r>
            <a:r>
              <a:rPr lang="en-US" sz="2800" dirty="0" smtClean="0">
                <a:cs typeface="Times New Roman" pitchFamily="18" charset="0"/>
              </a:rPr>
              <a:t>people. </a:t>
            </a:r>
          </a:p>
          <a:p>
            <a:pPr marL="914400" lvl="1" indent="-514350" algn="l" rtl="0">
              <a:buFont typeface="+mj-lt"/>
              <a:buAutoNum type="arabicPeriod"/>
            </a:pPr>
            <a:r>
              <a:rPr lang="en-US" sz="2400" dirty="0" smtClean="0">
                <a:cs typeface="Times New Roman" pitchFamily="18" charset="0"/>
              </a:rPr>
              <a:t>How </a:t>
            </a:r>
            <a:r>
              <a:rPr lang="en-US" sz="2400" dirty="0">
                <a:cs typeface="Times New Roman" pitchFamily="18" charset="0"/>
              </a:rPr>
              <a:t>many do you expect to develop the disease?  Give a margin of error (+/- 1 standard deviation) for your </a:t>
            </a:r>
            <a:r>
              <a:rPr lang="en-US" sz="2400" dirty="0" smtClean="0">
                <a:cs typeface="Times New Roman" pitchFamily="18" charset="0"/>
              </a:rPr>
              <a:t>estimate.</a:t>
            </a:r>
          </a:p>
          <a:p>
            <a:pPr marL="914400" lvl="1" indent="-514350" algn="l" rtl="0">
              <a:buFont typeface="+mj-lt"/>
              <a:buAutoNum type="arabicPeriod"/>
            </a:pPr>
            <a:r>
              <a:rPr lang="en-US" sz="2400" dirty="0">
                <a:cs typeface="Times New Roman" pitchFamily="18" charset="0"/>
              </a:rPr>
              <a:t>What’s the probability that </a:t>
            </a:r>
            <a:r>
              <a:rPr lang="en-US" sz="2400" b="1" u="sng" dirty="0">
                <a:cs typeface="Times New Roman" pitchFamily="18" charset="0"/>
              </a:rPr>
              <a:t>at most</a:t>
            </a:r>
            <a:r>
              <a:rPr lang="en-US" sz="2400" dirty="0">
                <a:cs typeface="Times New Roman" pitchFamily="18" charset="0"/>
              </a:rPr>
              <a:t> 10 exposed people develop the disease?</a:t>
            </a:r>
            <a:r>
              <a:rPr lang="en-US" sz="2400" dirty="0"/>
              <a:t> </a:t>
            </a:r>
          </a:p>
          <a:p>
            <a:pPr algn="l" rtl="0"/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40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53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90600"/>
                <a:ext cx="8229600" cy="5135563"/>
              </a:xfrm>
            </p:spPr>
            <p:txBody>
              <a:bodyPr>
                <a:normAutofit/>
              </a:bodyPr>
              <a:lstStyle/>
              <a:p>
                <a:pPr marL="514350" indent="-514350" algn="l" rtl="0">
                  <a:buFont typeface="+mj-lt"/>
                  <a:buAutoNum type="arabicPeriod"/>
                </a:pPr>
                <a:r>
                  <a:rPr lang="en-US" sz="2400" dirty="0" smtClean="0">
                    <a:latin typeface="Times" pitchFamily="18" charset="0"/>
                    <a:cs typeface="Times New Roman" pitchFamily="18" charset="0"/>
                  </a:rPr>
                  <a:t>X </a:t>
                </a:r>
                <a:r>
                  <a:rPr lang="en-US" sz="2400" dirty="0">
                    <a:latin typeface="Times" pitchFamily="18" charset="0"/>
                    <a:cs typeface="Times New Roman" pitchFamily="18" charset="0"/>
                  </a:rPr>
                  <a:t>~ binomial (500, .05)</a:t>
                </a:r>
                <a:endParaRPr lang="en-US" sz="2400" dirty="0">
                  <a:cs typeface="Times New Roman" pitchFamily="18" charset="0"/>
                </a:endParaRPr>
              </a:p>
              <a:p>
                <a:pPr algn="l" rtl="0">
                  <a:buFont typeface="Wingdings" pitchFamily="2" charset="2"/>
                  <a:buNone/>
                </a:pPr>
                <a:r>
                  <a:rPr lang="en-US" sz="2400" dirty="0" smtClean="0">
                    <a:latin typeface="Times" pitchFamily="18" charset="0"/>
                    <a:cs typeface="Times New Roman" pitchFamily="18" charset="0"/>
                  </a:rPr>
                  <a:t>		E(X</a:t>
                </a:r>
                <a:r>
                  <a:rPr lang="en-US" sz="2400" dirty="0">
                    <a:latin typeface="Times" pitchFamily="18" charset="0"/>
                    <a:cs typeface="Times New Roman" pitchFamily="18" charset="0"/>
                  </a:rPr>
                  <a:t>) = 500 (.05) = </a:t>
                </a:r>
                <a:r>
                  <a:rPr lang="en-US" sz="2400" dirty="0" smtClean="0">
                    <a:latin typeface="Times" pitchFamily="18" charset="0"/>
                    <a:cs typeface="Times New Roman" pitchFamily="18" charset="0"/>
                  </a:rPr>
                  <a:t>25,   </a:t>
                </a:r>
                <a:r>
                  <a:rPr lang="en-US" sz="2400" dirty="0" err="1" smtClean="0">
                    <a:latin typeface="Times" pitchFamily="18" charset="0"/>
                    <a:cs typeface="Times New Roman" pitchFamily="18" charset="0"/>
                  </a:rPr>
                  <a:t>Var</a:t>
                </a:r>
                <a:r>
                  <a:rPr lang="en-US" sz="2400" dirty="0" smtClean="0">
                    <a:latin typeface="Times" pitchFamily="18" charset="0"/>
                    <a:cs typeface="Times New Roman" pitchFamily="18" charset="0"/>
                  </a:rPr>
                  <a:t>(X</a:t>
                </a:r>
                <a:r>
                  <a:rPr lang="en-US" sz="2400" dirty="0">
                    <a:latin typeface="Times" pitchFamily="18" charset="0"/>
                    <a:cs typeface="Times New Roman" pitchFamily="18" charset="0"/>
                  </a:rPr>
                  <a:t>) = 500 (.05) (.95) = 23.75</a:t>
                </a:r>
                <a:endParaRPr lang="en-US" sz="2400" dirty="0">
                  <a:cs typeface="Times New Roman" pitchFamily="18" charset="0"/>
                </a:endParaRPr>
              </a:p>
              <a:p>
                <a:pPr algn="l" rtl="0">
                  <a:buFont typeface="Wingdings" pitchFamily="2" charset="2"/>
                  <a:buNone/>
                </a:pPr>
                <a:r>
                  <a:rPr lang="en-US" sz="2400" dirty="0" smtClean="0">
                    <a:latin typeface="Times" pitchFamily="18" charset="0"/>
                    <a:cs typeface="Times New Roman" pitchFamily="18" charset="0"/>
                  </a:rPr>
                  <a:t>		</a:t>
                </a:r>
                <a:r>
                  <a:rPr lang="el-GR" sz="2400" dirty="0" smtClean="0">
                    <a:latin typeface="Times New Roman"/>
                    <a:cs typeface="Times New Roman"/>
                  </a:rPr>
                  <a:t>σ</a:t>
                </a:r>
                <a:r>
                  <a:rPr lang="en-US" sz="2400" baseline="-30000" dirty="0" smtClean="0">
                    <a:latin typeface="Times New Roman"/>
                    <a:cs typeface="Times New Roman"/>
                  </a:rPr>
                  <a:t>x</a:t>
                </a:r>
                <a:r>
                  <a:rPr lang="en-US" sz="2400" dirty="0" smtClean="0">
                    <a:latin typeface="Times" pitchFamily="18" charset="0"/>
                    <a:cs typeface="Times New Roman" pitchFamily="18" charset="0"/>
                  </a:rPr>
                  <a:t> </a:t>
                </a:r>
                <a:r>
                  <a:rPr lang="en-US" sz="2400" dirty="0">
                    <a:latin typeface="Times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sz="2400" dirty="0">
                            <a:latin typeface="Times" pitchFamily="18" charset="0"/>
                            <a:cs typeface="Times New Roman" pitchFamily="18" charset="0"/>
                          </a:rPr>
                          <m:t>23.75</m:t>
                        </m:r>
                      </m:e>
                    </m:rad>
                  </m:oMath>
                </a14:m>
                <a:r>
                  <a:rPr lang="en-US" sz="2400" dirty="0">
                    <a:latin typeface="Times" pitchFamily="18" charset="0"/>
                    <a:cs typeface="Times New Roman" pitchFamily="18" charset="0"/>
                  </a:rPr>
                  <a:t> = 4.87 </a:t>
                </a:r>
                <a:endParaRPr lang="en-US" sz="2400" dirty="0">
                  <a:cs typeface="Times New Roman" pitchFamily="18" charset="0"/>
                </a:endParaRPr>
              </a:p>
              <a:p>
                <a:pPr algn="l" rtl="0">
                  <a:buFont typeface="Wingdings" pitchFamily="2" charset="2"/>
                  <a:buNone/>
                </a:pPr>
                <a:r>
                  <a:rPr lang="en-US" sz="2400" dirty="0" smtClean="0">
                    <a:latin typeface="Times" pitchFamily="18" charset="0"/>
                    <a:cs typeface="Times New Roman" pitchFamily="18" charset="0"/>
                    <a:sym typeface="Symbol" pitchFamily="18" charset="2"/>
                  </a:rPr>
                  <a:t>					</a:t>
                </a:r>
                <a:r>
                  <a:rPr lang="en-US" sz="2400" b="1" dirty="0" smtClean="0">
                    <a:solidFill>
                      <a:srgbClr val="C00000"/>
                    </a:solidFill>
                    <a:latin typeface="Times" pitchFamily="18" charset="0"/>
                    <a:cs typeface="Times New Roman" pitchFamily="18" charset="0"/>
                  </a:rPr>
                  <a:t>25 </a:t>
                </a:r>
                <a:r>
                  <a:rPr lang="en-US" sz="2400" b="1" dirty="0">
                    <a:solidFill>
                      <a:srgbClr val="C00000"/>
                    </a:solidFill>
                    <a:latin typeface="Times" pitchFamily="18" charset="0"/>
                    <a:cs typeface="Times New Roman" pitchFamily="18" charset="0"/>
                    <a:sym typeface="Symbol" pitchFamily="18" charset="2"/>
                  </a:rPr>
                  <a:t></a:t>
                </a:r>
                <a:r>
                  <a:rPr lang="en-US" sz="2400" b="1" dirty="0">
                    <a:solidFill>
                      <a:srgbClr val="C00000"/>
                    </a:solidFill>
                    <a:latin typeface="Times" pitchFamily="18" charset="0"/>
                    <a:cs typeface="Times New Roman" pitchFamily="18" charset="0"/>
                  </a:rPr>
                  <a:t> 4.87</a:t>
                </a:r>
                <a:r>
                  <a:rPr lang="en-US" sz="2400" b="1" dirty="0">
                    <a:solidFill>
                      <a:srgbClr val="C00000"/>
                    </a:solidFill>
                  </a:rPr>
                  <a:t> </a:t>
                </a:r>
                <a:endParaRPr lang="en-US" sz="2400" b="1" dirty="0" smtClean="0">
                  <a:solidFill>
                    <a:srgbClr val="C00000"/>
                  </a:solidFill>
                </a:endParaRPr>
              </a:p>
              <a:p>
                <a:pPr marL="0" indent="0" algn="l" rtl="0">
                  <a:buNone/>
                </a:pPr>
                <a:endParaRPr lang="en-US" sz="2400" b="1" dirty="0">
                  <a:solidFill>
                    <a:srgbClr val="C00000"/>
                  </a:solidFill>
                </a:endParaRPr>
              </a:p>
              <a:p>
                <a:pPr marL="0" indent="0" algn="l" rtl="0">
                  <a:buNone/>
                </a:pPr>
                <a:r>
                  <a:rPr lang="en-US" sz="2400" dirty="0" smtClean="0"/>
                  <a:t>2. </a:t>
                </a:r>
                <a:r>
                  <a:rPr lang="en-US" sz="2400" dirty="0">
                    <a:latin typeface="Times" pitchFamily="18" charset="0"/>
                    <a:cs typeface="Times New Roman" pitchFamily="18" charset="0"/>
                  </a:rPr>
                  <a:t>P(X≤10) = P(X=0) + P(X=1) + P(X=2) + P(X=3) + </a:t>
                </a:r>
                <a:r>
                  <a:rPr lang="en-US" sz="2400" dirty="0" smtClean="0">
                    <a:latin typeface="Times" pitchFamily="18" charset="0"/>
                    <a:cs typeface="Times New Roman" pitchFamily="18" charset="0"/>
                  </a:rPr>
                  <a:t>		            P(X=4</a:t>
                </a:r>
                <a:r>
                  <a:rPr lang="en-US" sz="2400" dirty="0">
                    <a:latin typeface="Times" pitchFamily="18" charset="0"/>
                    <a:cs typeface="Times New Roman" pitchFamily="18" charset="0"/>
                  </a:rPr>
                  <a:t>)+….+ P(X=10</a:t>
                </a:r>
                <a:r>
                  <a:rPr lang="en-US" sz="2400" dirty="0" smtClean="0">
                    <a:latin typeface="Times" pitchFamily="18" charset="0"/>
                    <a:cs typeface="Times New Roman" pitchFamily="18" charset="0"/>
                  </a:rPr>
                  <a:t>) =</a:t>
                </a:r>
                <a:r>
                  <a:rPr lang="en-US" sz="2400" dirty="0" smtClean="0"/>
                  <a:t> </a:t>
                </a:r>
              </a:p>
              <a:p>
                <a:pPr marL="0" indent="0" algn="l" rtl="0">
                  <a:buNone/>
                </a:pPr>
                <a:endParaRPr lang="en-US" sz="2400" dirty="0">
                  <a:latin typeface="Times New Roman" pitchFamily="18" charset="0"/>
                </a:endParaRPr>
              </a:p>
              <a:p>
                <a:pPr marL="0" indent="0" algn="l" rtl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90600"/>
                <a:ext cx="8229600" cy="5135563"/>
              </a:xfrm>
              <a:blipFill rotWithShape="1">
                <a:blip r:embed="rId3"/>
                <a:stretch>
                  <a:fillRect l="-1111" t="-15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41</a:t>
            </a:fld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632669"/>
              </p:ext>
            </p:extLst>
          </p:nvPr>
        </p:nvGraphicFramePr>
        <p:xfrm>
          <a:off x="457200" y="4572000"/>
          <a:ext cx="8335963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Equation" r:id="rId4" imgW="5346360" imgH="431640" progId="Equation.3">
                  <p:embed/>
                </p:oleObj>
              </mc:Choice>
              <mc:Fallback>
                <p:oleObj name="Equation" r:id="rId4" imgW="53463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572000"/>
                        <a:ext cx="8335963" cy="830263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26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/>
          <a:lstStyle/>
          <a:p>
            <a:pPr rtl="0"/>
            <a:r>
              <a:rPr lang="en-US" b="1" dirty="0"/>
              <a:t>The Poisson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85800" y="1447800"/>
                <a:ext cx="7202776" cy="4495800"/>
              </a:xfrm>
              <a:ln>
                <a:solidFill>
                  <a:schemeClr val="accent1"/>
                </a:solidFill>
              </a:ln>
            </p:spPr>
            <p:txBody>
              <a:bodyPr>
                <a:normAutofit/>
              </a:bodyPr>
              <a:lstStyle/>
              <a:p>
                <a:pPr algn="l" rtl="0"/>
                <a:r>
                  <a:rPr lang="en-US" sz="2400" dirty="0" smtClean="0"/>
                  <a:t>The Poisson distribution is perhaps the second most frequently used discrete distribution after </a:t>
                </a:r>
                <a:r>
                  <a:rPr lang="en-US" sz="2400" dirty="0"/>
                  <a:t>the binomial distribution. </a:t>
                </a:r>
                <a:r>
                  <a:rPr lang="en-US" sz="2400" dirty="0" smtClean="0"/>
                  <a:t>This distribution </a:t>
                </a:r>
                <a:r>
                  <a:rPr lang="en-US" sz="2400" dirty="0"/>
                  <a:t>is usually associated </a:t>
                </a:r>
                <a:r>
                  <a:rPr lang="en-US" sz="2400" dirty="0" smtClean="0"/>
                  <a:t>with </a:t>
                </a:r>
                <a:r>
                  <a:rPr lang="en-US" sz="2400" dirty="0" smtClean="0">
                    <a:solidFill>
                      <a:srgbClr val="C00000"/>
                    </a:solidFill>
                  </a:rPr>
                  <a:t>rare</a:t>
                </a:r>
                <a:r>
                  <a:rPr lang="en-US" sz="2400" dirty="0" smtClean="0"/>
                  <a:t> </a:t>
                </a:r>
                <a:r>
                  <a:rPr lang="en-US" sz="2400" dirty="0"/>
                  <a:t>events</a:t>
                </a:r>
                <a:r>
                  <a:rPr lang="en-US" sz="2400" dirty="0" smtClean="0"/>
                  <a:t>.</a:t>
                </a:r>
              </a:p>
              <a:p>
                <a:pPr algn="l" rtl="0"/>
                <a:r>
                  <a:rPr lang="en-US" sz="2400" dirty="0"/>
                  <a:t>The probability of </a:t>
                </a:r>
                <a:r>
                  <a:rPr lang="en-US" sz="2400" i="1" dirty="0"/>
                  <a:t>k </a:t>
                </a:r>
                <a:r>
                  <a:rPr lang="en-US" sz="2400" dirty="0"/>
                  <a:t>events occurring in a time period </a:t>
                </a:r>
                <a:r>
                  <a:rPr lang="en-US" sz="2400" i="1" dirty="0"/>
                  <a:t>t </a:t>
                </a:r>
                <a:r>
                  <a:rPr lang="en-US" sz="2400" dirty="0"/>
                  <a:t>for a Poisson </a:t>
                </a:r>
                <a:r>
                  <a:rPr lang="en-US" sz="2400" dirty="0" smtClean="0"/>
                  <a:t>random variable </a:t>
                </a:r>
                <a:r>
                  <a:rPr lang="en-US" sz="2400" dirty="0"/>
                  <a:t>with parameter λ </a:t>
                </a:r>
                <a:r>
                  <a:rPr lang="en-US" sz="2400" dirty="0" smtClean="0"/>
                  <a:t>is given by:</a:t>
                </a:r>
              </a:p>
              <a:p>
                <a:pPr marL="0" indent="0" algn="l" rtl="0">
                  <a:buNone/>
                </a:pPr>
                <a:r>
                  <a:rPr lang="en-US" sz="2400" dirty="0" smtClean="0"/>
                  <a:t>		</a:t>
                </a:r>
                <a:r>
                  <a:rPr lang="en-US" dirty="0" smtClean="0">
                    <a:solidFill>
                      <a:srgbClr val="C00000"/>
                    </a:solidFill>
                  </a:rPr>
                  <a:t>P</a:t>
                </a:r>
                <a:r>
                  <a:rPr lang="en-US" baseline="-25000" dirty="0" smtClean="0">
                    <a:solidFill>
                      <a:srgbClr val="C00000"/>
                    </a:solidFill>
                  </a:rPr>
                  <a:t>r </a:t>
                </a:r>
                <a:r>
                  <a:rPr lang="en-US" dirty="0" smtClean="0">
                    <a:solidFill>
                      <a:srgbClr val="C00000"/>
                    </a:solidFill>
                  </a:rPr>
                  <a:t>(</a:t>
                </a:r>
                <a:r>
                  <a:rPr lang="en-US" sz="2800" dirty="0" smtClean="0">
                    <a:solidFill>
                      <a:srgbClr val="C00000"/>
                    </a:solidFill>
                  </a:rPr>
                  <a:t>X=k</a:t>
                </a:r>
                <a:r>
                  <a:rPr lang="en-US" dirty="0" smtClean="0">
                    <a:solidFill>
                      <a:srgbClr val="C00000"/>
                    </a:solidFill>
                  </a:rPr>
                  <a:t>) =</a:t>
                </a:r>
                <a:r>
                  <a:rPr lang="en-US" sz="2800" dirty="0" smtClean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320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320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20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−µ</m:t>
                            </m:r>
                          </m:sup>
                        </m:sSup>
                        <m:r>
                          <a:rPr lang="en-US" sz="32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  </m:t>
                        </m:r>
                        <m:r>
                          <a:rPr lang="en-US" sz="32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µ</m:t>
                        </m:r>
                        <m:r>
                          <a:rPr lang="en-US" sz="3200" b="0" i="1" baseline="4000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𝑘</m:t>
                        </m:r>
                      </m:num>
                      <m:den>
                        <m:r>
                          <a:rPr lang="en-US" sz="32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𝑘</m:t>
                        </m:r>
                        <m:r>
                          <a:rPr lang="en-US" sz="32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en-US" sz="2800" baseline="-25000" dirty="0">
                    <a:solidFill>
                      <a:srgbClr val="C00000"/>
                    </a:solidFill>
                    <a:latin typeface="Cambria Math"/>
                  </a:rPr>
                  <a:t> </a:t>
                </a:r>
                <a:r>
                  <a:rPr lang="en-US" sz="2800" baseline="-25000" dirty="0" smtClean="0">
                    <a:solidFill>
                      <a:srgbClr val="C00000"/>
                    </a:solidFill>
                    <a:latin typeface="Cambria Math"/>
                  </a:rPr>
                  <a:t>                  k </a:t>
                </a:r>
                <a:r>
                  <a:rPr lang="en-US" sz="2800" baseline="-25000" dirty="0">
                    <a:solidFill>
                      <a:srgbClr val="C00000"/>
                    </a:solidFill>
                    <a:latin typeface="Cambria Math"/>
                  </a:rPr>
                  <a:t>= 0,1</a:t>
                </a:r>
                <a:r>
                  <a:rPr lang="en-US" sz="2800" baseline="-25000" dirty="0" smtClean="0">
                    <a:solidFill>
                      <a:srgbClr val="C00000"/>
                    </a:solidFill>
                    <a:latin typeface="Cambria Math"/>
                  </a:rPr>
                  <a:t>,…</a:t>
                </a:r>
              </a:p>
              <a:p>
                <a:pPr marL="0" indent="0" algn="l" rtl="0">
                  <a:buNone/>
                </a:pPr>
                <a:r>
                  <a:rPr lang="en-US" sz="1800" dirty="0" smtClean="0"/>
                  <a:t>where </a:t>
                </a:r>
                <a:r>
                  <a:rPr lang="en-US" sz="2000" b="1" dirty="0" smtClean="0">
                    <a:solidFill>
                      <a:srgbClr val="7030A0"/>
                    </a:solidFill>
                  </a:rPr>
                  <a:t>μ = </a:t>
                </a:r>
                <a:r>
                  <a:rPr lang="en-US" sz="2000" b="1" dirty="0" err="1" smtClean="0">
                    <a:solidFill>
                      <a:srgbClr val="7030A0"/>
                    </a:solidFill>
                  </a:rPr>
                  <a:t>λ</a:t>
                </a:r>
                <a:r>
                  <a:rPr lang="en-US" sz="2000" b="1" i="1" dirty="0" err="1" smtClean="0">
                    <a:solidFill>
                      <a:srgbClr val="7030A0"/>
                    </a:solidFill>
                  </a:rPr>
                  <a:t>t</a:t>
                </a:r>
                <a:r>
                  <a:rPr lang="en-US" sz="2000" b="1" i="1" dirty="0" smtClean="0">
                    <a:solidFill>
                      <a:srgbClr val="7030A0"/>
                    </a:solidFill>
                  </a:rPr>
                  <a:t> </a:t>
                </a:r>
                <a:r>
                  <a:rPr lang="en-US" sz="1800" dirty="0" smtClean="0"/>
                  <a:t>and </a:t>
                </a:r>
                <a:r>
                  <a:rPr lang="en-US" sz="2400" b="1" i="1" dirty="0" smtClean="0">
                    <a:solidFill>
                      <a:srgbClr val="7030A0"/>
                    </a:solidFill>
                  </a:rPr>
                  <a:t>e </a:t>
                </a:r>
                <a:r>
                  <a:rPr lang="en-US" sz="1800" dirty="0" smtClean="0"/>
                  <a:t>is approximately 2.71828</a:t>
                </a:r>
                <a:r>
                  <a:rPr lang="en-US" sz="2400" dirty="0" smtClean="0"/>
                  <a:t>.</a:t>
                </a: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5800" y="1447800"/>
                <a:ext cx="7202776" cy="4495800"/>
              </a:xfrm>
              <a:blipFill rotWithShape="1">
                <a:blip r:embed="rId2"/>
                <a:stretch>
                  <a:fillRect l="-1099" t="-1759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42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08037"/>
            <a:ext cx="8229600" cy="4830763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sz="2400" dirty="0"/>
              <a:t>Thus the Poisson distribution depends on a single parameter </a:t>
            </a:r>
            <a:r>
              <a:rPr lang="en-US" sz="2400" b="1" dirty="0">
                <a:solidFill>
                  <a:srgbClr val="C00000"/>
                </a:solidFill>
              </a:rPr>
              <a:t>μ = </a:t>
            </a:r>
            <a:r>
              <a:rPr lang="en-US" sz="2400" b="1" dirty="0" err="1">
                <a:solidFill>
                  <a:srgbClr val="C00000"/>
                </a:solidFill>
              </a:rPr>
              <a:t>λ</a:t>
            </a:r>
            <a:r>
              <a:rPr lang="en-US" sz="2400" b="1" i="1" dirty="0" err="1">
                <a:solidFill>
                  <a:srgbClr val="C00000"/>
                </a:solidFill>
              </a:rPr>
              <a:t>t</a:t>
            </a:r>
            <a:r>
              <a:rPr lang="en-US" sz="2400" b="1" i="1" dirty="0">
                <a:solidFill>
                  <a:srgbClr val="C00000"/>
                </a:solidFill>
              </a:rPr>
              <a:t> </a:t>
            </a:r>
            <a:r>
              <a:rPr lang="en-US" sz="2400" i="1" dirty="0"/>
              <a:t>. </a:t>
            </a:r>
            <a:endParaRPr lang="en-US" sz="2400" i="1" dirty="0" smtClean="0"/>
          </a:p>
          <a:p>
            <a:pPr algn="l" rtl="0"/>
            <a:r>
              <a:rPr lang="en-US" sz="2400" dirty="0" smtClean="0"/>
              <a:t>Note </a:t>
            </a:r>
            <a:r>
              <a:rPr lang="en-US" sz="2400" dirty="0"/>
              <a:t>that </a:t>
            </a:r>
            <a:r>
              <a:rPr lang="en-US" sz="2400" dirty="0" smtClean="0"/>
              <a:t>the parameter </a:t>
            </a:r>
            <a:r>
              <a:rPr lang="en-US" sz="2400" dirty="0"/>
              <a:t>λ represents the </a:t>
            </a:r>
            <a:r>
              <a:rPr lang="en-US" sz="2400" i="1" dirty="0"/>
              <a:t>expected number of events per unit time</a:t>
            </a:r>
            <a:r>
              <a:rPr lang="en-US" sz="2400" dirty="0"/>
              <a:t>, whereas the </a:t>
            </a:r>
            <a:r>
              <a:rPr lang="en-US" sz="2400" dirty="0" smtClean="0"/>
              <a:t>parameter μ </a:t>
            </a:r>
            <a:r>
              <a:rPr lang="en-US" sz="2400" dirty="0"/>
              <a:t>represents the </a:t>
            </a:r>
            <a:r>
              <a:rPr lang="en-US" sz="2400" i="1" dirty="0"/>
              <a:t>expected number of events over time period t</a:t>
            </a:r>
            <a:r>
              <a:rPr lang="en-US" sz="2400" i="1" dirty="0" smtClean="0"/>
              <a:t>.</a:t>
            </a:r>
          </a:p>
          <a:p>
            <a:pPr algn="l" rtl="0"/>
            <a:r>
              <a:rPr lang="en-US" sz="2400" dirty="0"/>
              <a:t>One important </a:t>
            </a:r>
            <a:r>
              <a:rPr lang="en-US" sz="2400" b="1" dirty="0" smtClean="0">
                <a:solidFill>
                  <a:srgbClr val="00B050"/>
                </a:solidFill>
              </a:rPr>
              <a:t>difference</a:t>
            </a:r>
            <a:r>
              <a:rPr lang="en-US" sz="2400" dirty="0" smtClean="0"/>
              <a:t> between </a:t>
            </a:r>
            <a:r>
              <a:rPr lang="en-US" sz="2400" dirty="0"/>
              <a:t>the </a:t>
            </a:r>
            <a:r>
              <a:rPr lang="en-US" sz="2400" b="1" dirty="0">
                <a:solidFill>
                  <a:srgbClr val="00B050"/>
                </a:solidFill>
              </a:rPr>
              <a:t>Poisson</a:t>
            </a:r>
            <a:r>
              <a:rPr lang="en-US" sz="2400" dirty="0"/>
              <a:t> and </a:t>
            </a:r>
            <a:r>
              <a:rPr lang="en-US" sz="2400" b="1" dirty="0">
                <a:solidFill>
                  <a:srgbClr val="00B050"/>
                </a:solidFill>
              </a:rPr>
              <a:t>binomial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r>
              <a:rPr lang="en-US" sz="2400" dirty="0"/>
              <a:t>distributions concerns the numbers of </a:t>
            </a:r>
            <a:r>
              <a:rPr lang="en-US" sz="2400" dirty="0" smtClean="0"/>
              <a:t>trials and </a:t>
            </a:r>
            <a:r>
              <a:rPr lang="en-US" sz="2400" dirty="0"/>
              <a:t>events</a:t>
            </a:r>
            <a:r>
              <a:rPr lang="en-US" sz="2400" dirty="0" smtClean="0"/>
              <a:t>.</a:t>
            </a:r>
          </a:p>
          <a:p>
            <a:pPr lvl="1" algn="l" rtl="0"/>
            <a:r>
              <a:rPr lang="en-US" sz="2000" dirty="0"/>
              <a:t>For a binomial distribution there are a </a:t>
            </a:r>
            <a:r>
              <a:rPr lang="en-US" sz="2000" b="1" dirty="0">
                <a:solidFill>
                  <a:srgbClr val="00B050"/>
                </a:solidFill>
              </a:rPr>
              <a:t>finite</a:t>
            </a:r>
            <a:r>
              <a:rPr lang="en-US" sz="2000" dirty="0"/>
              <a:t> number of trials </a:t>
            </a:r>
            <a:r>
              <a:rPr lang="en-US" sz="2000" i="1" dirty="0"/>
              <a:t>n</a:t>
            </a:r>
            <a:r>
              <a:rPr lang="en-US" sz="2000" dirty="0"/>
              <a:t>, and </a:t>
            </a:r>
            <a:r>
              <a:rPr lang="en-US" sz="2000" dirty="0" smtClean="0"/>
              <a:t>the number </a:t>
            </a:r>
            <a:r>
              <a:rPr lang="en-US" sz="2000" dirty="0"/>
              <a:t>of events can be no larger than </a:t>
            </a:r>
            <a:r>
              <a:rPr lang="en-US" sz="2000" i="1" dirty="0" smtClean="0"/>
              <a:t>n.</a:t>
            </a:r>
          </a:p>
          <a:p>
            <a:pPr lvl="1" algn="l" rtl="0"/>
            <a:r>
              <a:rPr lang="en-US" sz="2000" dirty="0"/>
              <a:t>For a Poisson distribution the number </a:t>
            </a:r>
            <a:r>
              <a:rPr lang="en-US" sz="2000" dirty="0" smtClean="0"/>
              <a:t>of trials </a:t>
            </a:r>
            <a:r>
              <a:rPr lang="en-US" sz="2000" dirty="0"/>
              <a:t>is essentially </a:t>
            </a:r>
            <a:r>
              <a:rPr lang="en-US" sz="2000" b="1" dirty="0">
                <a:solidFill>
                  <a:srgbClr val="00B050"/>
                </a:solidFill>
              </a:rPr>
              <a:t>infinite</a:t>
            </a:r>
            <a:r>
              <a:rPr lang="en-US" sz="2000" dirty="0"/>
              <a:t> and the number of events (or number of deaths) can </a:t>
            </a:r>
            <a:r>
              <a:rPr lang="en-US" sz="2000" dirty="0" smtClean="0"/>
              <a:t>be indefinitely </a:t>
            </a:r>
            <a:r>
              <a:rPr lang="en-US" sz="2000" dirty="0"/>
              <a:t>large, although the probability of </a:t>
            </a:r>
            <a:r>
              <a:rPr lang="en-US" sz="2000" i="1" dirty="0"/>
              <a:t>k </a:t>
            </a:r>
            <a:r>
              <a:rPr lang="en-US" sz="2000" dirty="0"/>
              <a:t>events becomes very small as </a:t>
            </a:r>
            <a:r>
              <a:rPr lang="en-US" sz="2000" i="1" dirty="0"/>
              <a:t>k </a:t>
            </a:r>
            <a:r>
              <a:rPr lang="en-US" sz="2000" dirty="0"/>
              <a:t>increases.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43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6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/>
          <a:lstStyle/>
          <a:p>
            <a:r>
              <a:rPr lang="en-US" sz="3200" b="1" dirty="0">
                <a:solidFill>
                  <a:prstClr val="black"/>
                </a:solidFill>
              </a:rPr>
              <a:t>Expected Value and Variance of the </a:t>
            </a:r>
            <a:r>
              <a:rPr lang="en-US" sz="3200" b="1" dirty="0" smtClean="0">
                <a:solidFill>
                  <a:prstClr val="black"/>
                </a:solidFill>
              </a:rPr>
              <a:t>Poisson Distribution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44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14400" y="1676400"/>
            <a:ext cx="7543800" cy="89255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/>
              <a:t>For a Poisson distribution with parameter </a:t>
            </a:r>
            <a:r>
              <a:rPr lang="en-US" sz="2400" b="1" dirty="0"/>
              <a:t>μ</a:t>
            </a:r>
            <a:r>
              <a:rPr lang="en-US" sz="2400" dirty="0"/>
              <a:t>, the </a:t>
            </a:r>
            <a:r>
              <a:rPr lang="en-US" sz="2400" b="1" dirty="0">
                <a:solidFill>
                  <a:srgbClr val="00B050"/>
                </a:solidFill>
              </a:rPr>
              <a:t>mean</a:t>
            </a:r>
            <a:r>
              <a:rPr lang="en-US" sz="2400" dirty="0"/>
              <a:t> and </a:t>
            </a:r>
            <a:r>
              <a:rPr lang="en-US" sz="2400" b="1" dirty="0">
                <a:solidFill>
                  <a:srgbClr val="00B050"/>
                </a:solidFill>
              </a:rPr>
              <a:t>variance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r>
              <a:rPr lang="en-US" sz="2400" dirty="0"/>
              <a:t>are </a:t>
            </a:r>
            <a:r>
              <a:rPr lang="en-US" sz="2400" dirty="0" smtClean="0"/>
              <a:t>both equal </a:t>
            </a:r>
            <a:r>
              <a:rPr lang="en-US" sz="2400" dirty="0"/>
              <a:t>to </a:t>
            </a:r>
            <a:r>
              <a:rPr lang="el-GR" sz="2800" b="1" dirty="0"/>
              <a:t>μ</a:t>
            </a:r>
            <a:r>
              <a:rPr lang="el-GR" sz="2400" dirty="0"/>
              <a:t>.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3048000"/>
            <a:ext cx="75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/>
              <a:t>This fact is useful, because if we have a data set from a discrete distribution </a:t>
            </a:r>
            <a:r>
              <a:rPr lang="en-US" sz="2400" dirty="0" smtClean="0"/>
              <a:t>where the </a:t>
            </a:r>
            <a:r>
              <a:rPr lang="en-US" sz="2400" i="1" dirty="0"/>
              <a:t>mean and variance are about the same</a:t>
            </a:r>
            <a:endParaRPr lang="en-US" sz="24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15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>
            <a:normAutofit/>
          </a:bodyPr>
          <a:lstStyle/>
          <a:p>
            <a:pPr rtl="0"/>
            <a:r>
              <a:rPr lang="en-US" sz="3200" b="1" dirty="0" smtClean="0"/>
              <a:t>Poisson </a:t>
            </a:r>
            <a:r>
              <a:rPr lang="en-US" sz="3200" b="1" dirty="0"/>
              <a:t>Approximation to the Binomial </a:t>
            </a:r>
            <a:r>
              <a:rPr lang="en-US" sz="3200" b="1" dirty="0" smtClean="0"/>
              <a:t>Distribution</a:t>
            </a:r>
            <a:endParaRPr lang="en-US" sz="3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45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16006" y="1600200"/>
            <a:ext cx="7546694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The </a:t>
            </a:r>
            <a:r>
              <a:rPr lang="en-US" sz="2400" dirty="0"/>
              <a:t>binomial distribution with large </a:t>
            </a:r>
            <a:r>
              <a:rPr lang="en-US" sz="2400" i="1" dirty="0"/>
              <a:t>n </a:t>
            </a:r>
            <a:r>
              <a:rPr lang="en-US" sz="2400" dirty="0"/>
              <a:t>and small </a:t>
            </a:r>
            <a:r>
              <a:rPr lang="en-US" sz="2400" i="1" dirty="0"/>
              <a:t>p </a:t>
            </a:r>
            <a:r>
              <a:rPr lang="en-US" sz="2400" dirty="0"/>
              <a:t>can be accurately </a:t>
            </a:r>
            <a:r>
              <a:rPr lang="en-US" sz="2400" dirty="0" smtClean="0"/>
              <a:t>approximated by </a:t>
            </a:r>
            <a:r>
              <a:rPr lang="en-US" sz="2400" dirty="0"/>
              <a:t>a Poisson distribution with parameter </a:t>
            </a:r>
            <a:r>
              <a:rPr lang="en-US" sz="2400" b="1" dirty="0">
                <a:solidFill>
                  <a:srgbClr val="C00000"/>
                </a:solidFill>
              </a:rPr>
              <a:t>μ = </a:t>
            </a:r>
            <a:r>
              <a:rPr lang="en-US" sz="2400" b="1" i="1" dirty="0" err="1">
                <a:solidFill>
                  <a:srgbClr val="C00000"/>
                </a:solidFill>
              </a:rPr>
              <a:t>np</a:t>
            </a:r>
            <a:r>
              <a:rPr lang="en-US" sz="2400" i="1" dirty="0"/>
              <a:t>.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893653" y="3200400"/>
                <a:ext cx="7391400" cy="31789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Example:</a:t>
                </a:r>
              </a:p>
              <a:p>
                <a:r>
                  <a:rPr lang="en-US" sz="2400" dirty="0" smtClean="0">
                    <a:latin typeface="Times" pitchFamily="18" charset="0"/>
                    <a:cs typeface="Times New Roman" pitchFamily="18" charset="0"/>
                  </a:rPr>
                  <a:t>If you have X </a:t>
                </a:r>
                <a:r>
                  <a:rPr lang="en-US" sz="2400" dirty="0">
                    <a:latin typeface="Times" pitchFamily="18" charset="0"/>
                    <a:cs typeface="Times New Roman" pitchFamily="18" charset="0"/>
                  </a:rPr>
                  <a:t>~ binomial (500, .05</a:t>
                </a:r>
                <a:r>
                  <a:rPr lang="en-US" sz="2400" dirty="0" smtClean="0">
                    <a:latin typeface="Times" pitchFamily="18" charset="0"/>
                    <a:cs typeface="Times New Roman" pitchFamily="18" charset="0"/>
                  </a:rPr>
                  <a:t>), then   </a:t>
                </a:r>
                <a:r>
                  <a:rPr lang="el-GR" sz="2400" dirty="0" smtClean="0">
                    <a:latin typeface="Times New Roman"/>
                    <a:cs typeface="Times New Roman"/>
                  </a:rPr>
                  <a:t>μ</a:t>
                </a:r>
                <a:r>
                  <a:rPr lang="en-US" sz="2400" dirty="0" smtClean="0">
                    <a:latin typeface="Times New Roman"/>
                    <a:cs typeface="Times New Roman"/>
                  </a:rPr>
                  <a:t> = </a:t>
                </a:r>
                <a:r>
                  <a:rPr lang="en-US" sz="2400" dirty="0" smtClean="0">
                    <a:latin typeface="Times" pitchFamily="18" charset="0"/>
                    <a:cs typeface="Times New Roman" pitchFamily="18" charset="0"/>
                  </a:rPr>
                  <a:t>E(X</a:t>
                </a:r>
                <a:r>
                  <a:rPr lang="en-US" sz="2400" dirty="0">
                    <a:latin typeface="Times" pitchFamily="18" charset="0"/>
                    <a:cs typeface="Times New Roman" pitchFamily="18" charset="0"/>
                  </a:rPr>
                  <a:t>) = 500 (.05) = </a:t>
                </a:r>
                <a:r>
                  <a:rPr lang="en-US" sz="2400" dirty="0" smtClean="0">
                    <a:latin typeface="Times" pitchFamily="18" charset="0"/>
                    <a:cs typeface="Times New Roman" pitchFamily="18" charset="0"/>
                  </a:rPr>
                  <a:t>25</a:t>
                </a:r>
              </a:p>
              <a:p>
                <a:r>
                  <a:rPr lang="en-US" sz="2400" dirty="0">
                    <a:latin typeface="Times" pitchFamily="18" charset="0"/>
                    <a:cs typeface="Times New Roman" pitchFamily="18" charset="0"/>
                  </a:rPr>
                  <a:t>P(X≤10) </a:t>
                </a:r>
                <a:r>
                  <a:rPr lang="en-US" sz="2400" dirty="0" smtClean="0">
                    <a:latin typeface="Times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36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36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6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sz="3600" b="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25</m:t>
                            </m:r>
                          </m:sup>
                        </m:sSup>
                        <m:r>
                          <a:rPr lang="en-US" sz="3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 </m:t>
                        </m:r>
                        <m:r>
                          <a:rPr lang="en-US" sz="36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25</m:t>
                        </m:r>
                        <m:r>
                          <a:rPr lang="en-US" sz="3600" b="0" i="1" baseline="4000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0</m:t>
                        </m:r>
                      </m:num>
                      <m:den>
                        <m:r>
                          <a:rPr lang="en-US" sz="36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0</m:t>
                        </m:r>
                        <m:r>
                          <a:rPr lang="en-US" sz="3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en-US" sz="2400" dirty="0" smtClean="0">
                    <a:latin typeface="Times" pitchFamily="18" charset="0"/>
                    <a:cs typeface="Times New Roman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36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36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6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sz="36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25</m:t>
                            </m:r>
                          </m:sup>
                        </m:sSup>
                        <m:r>
                          <a:rPr lang="en-US" sz="3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 </m:t>
                        </m:r>
                        <m:r>
                          <a:rPr lang="en-US" sz="3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25</m:t>
                        </m:r>
                        <m:r>
                          <a:rPr lang="en-US" sz="3600" b="0" i="1" baseline="4000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36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3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en-US" sz="2400" dirty="0" smtClean="0">
                    <a:latin typeface="Times" pitchFamily="18" charset="0"/>
                    <a:cs typeface="Times New Roman" pitchFamily="18" charset="0"/>
                  </a:rPr>
                  <a:t> + …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36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36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6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sz="36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25</m:t>
                            </m:r>
                          </m:sup>
                        </m:sSup>
                        <m:r>
                          <a:rPr lang="en-US" sz="3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 </m:t>
                        </m:r>
                        <m:r>
                          <a:rPr lang="en-US" sz="3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25</m:t>
                        </m:r>
                        <m:r>
                          <a:rPr lang="en-US" sz="3600" b="0" i="1" baseline="4000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10</m:t>
                        </m:r>
                      </m:num>
                      <m:den>
                        <m:r>
                          <a:rPr lang="en-US" sz="36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10</m:t>
                        </m:r>
                        <m:r>
                          <a:rPr lang="en-US" sz="3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en-US" sz="2400" dirty="0" smtClean="0">
                  <a:latin typeface="Times" pitchFamily="18" charset="0"/>
                  <a:cs typeface="Times New Roman" pitchFamily="18" charset="0"/>
                </a:endParaRPr>
              </a:p>
              <a:p>
                <a:endParaRPr lang="en-US" sz="2400" dirty="0">
                  <a:cs typeface="Times New Roman" pitchFamily="18" charset="0"/>
                </a:endParaRPr>
              </a:p>
              <a:p>
                <a:endParaRPr lang="en-US" sz="2400" dirty="0" smtClean="0"/>
              </a:p>
              <a:p>
                <a:endParaRPr lang="en-US" sz="24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653" y="3200400"/>
                <a:ext cx="7391400" cy="3178947"/>
              </a:xfrm>
              <a:prstGeom prst="rect">
                <a:avLst/>
              </a:prstGeom>
              <a:blipFill rotWithShape="1">
                <a:blip r:embed="rId2"/>
                <a:stretch>
                  <a:fillRect l="-1320" t="-1536" r="-13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15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>
            <a:normAutofit/>
          </a:bodyPr>
          <a:lstStyle/>
          <a:p>
            <a:pPr rtl="0"/>
            <a:r>
              <a:rPr lang="en-US" b="1" dirty="0" smtClean="0"/>
              <a:t>Example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8077200" cy="4953000"/>
          </a:xfrm>
        </p:spPr>
        <p:txBody>
          <a:bodyPr>
            <a:noAutofit/>
          </a:bodyPr>
          <a:lstStyle/>
          <a:p>
            <a:pPr algn="l" rtl="0"/>
            <a:r>
              <a:rPr lang="en-US" sz="2800" dirty="0" smtClean="0"/>
              <a:t>Assume that in Riyadh region an average of </a:t>
            </a:r>
            <a:r>
              <a:rPr lang="en-US" sz="2800" b="1" dirty="0" smtClean="0">
                <a:solidFill>
                  <a:srgbClr val="C00000"/>
                </a:solidFill>
              </a:rPr>
              <a:t>13</a:t>
            </a:r>
            <a:r>
              <a:rPr lang="en-US" sz="2800" dirty="0" smtClean="0"/>
              <a:t> new cases </a:t>
            </a:r>
            <a:r>
              <a:rPr lang="en-US" sz="2800" dirty="0"/>
              <a:t>of </a:t>
            </a:r>
            <a:r>
              <a:rPr lang="en-US" sz="2800" b="1" dirty="0">
                <a:solidFill>
                  <a:srgbClr val="00B050"/>
                </a:solidFill>
              </a:rPr>
              <a:t>lung cancer </a:t>
            </a:r>
            <a:r>
              <a:rPr lang="en-US" sz="2800" dirty="0" smtClean="0"/>
              <a:t>are diagnosed each year. If the annual </a:t>
            </a:r>
            <a:r>
              <a:rPr lang="en-US" sz="2800" dirty="0"/>
              <a:t>incidence of lung cancer </a:t>
            </a:r>
            <a:r>
              <a:rPr lang="en-US" sz="2800" dirty="0" smtClean="0"/>
              <a:t>follows a Poisson distribution, find the probability of that in a given year the number of newly diagnosed cases of lung cancer will be:</a:t>
            </a:r>
          </a:p>
          <a:p>
            <a:pPr marL="857250" lvl="1" indent="-457200" algn="l" rtl="0">
              <a:buFont typeface="+mj-lt"/>
              <a:buAutoNum type="alphaLcParenR"/>
            </a:pPr>
            <a:r>
              <a:rPr lang="en-US" sz="2400" dirty="0" smtClean="0"/>
              <a:t>Exactly 10.</a:t>
            </a:r>
          </a:p>
          <a:p>
            <a:pPr marL="857250" lvl="1" indent="-457200" algn="l" rtl="0">
              <a:buFont typeface="+mj-lt"/>
              <a:buAutoNum type="alphaLcParenR"/>
            </a:pPr>
            <a:r>
              <a:rPr lang="en-US" sz="2400" dirty="0" smtClean="0"/>
              <a:t>At lest 8.</a:t>
            </a:r>
          </a:p>
          <a:p>
            <a:pPr marL="857250" lvl="1" indent="-457200" algn="l" rtl="0">
              <a:buFont typeface="+mj-lt"/>
              <a:buAutoNum type="alphaLcParenR"/>
            </a:pPr>
            <a:r>
              <a:rPr lang="en-US" sz="2400" dirty="0" smtClean="0"/>
              <a:t>No more than 12.</a:t>
            </a:r>
          </a:p>
          <a:p>
            <a:pPr marL="857250" lvl="1" indent="-457200" algn="l" rtl="0">
              <a:buFont typeface="+mj-lt"/>
              <a:buAutoNum type="alphaLcParenR"/>
            </a:pPr>
            <a:r>
              <a:rPr lang="en-US" sz="2400" dirty="0" smtClean="0"/>
              <a:t>Between 9 and 15.</a:t>
            </a:r>
          </a:p>
          <a:p>
            <a:pPr marL="857250" lvl="1" indent="-457200" algn="l" rtl="0">
              <a:buFont typeface="+mj-lt"/>
              <a:buAutoNum type="alphaLcParenR"/>
            </a:pPr>
            <a:r>
              <a:rPr lang="en-US" sz="2400" dirty="0" smtClean="0"/>
              <a:t>Fewer than 7.</a:t>
            </a:r>
          </a:p>
          <a:p>
            <a:pPr algn="l" rtl="0"/>
            <a:endParaRPr lang="en-US" sz="2800" dirty="0" smtClean="0"/>
          </a:p>
          <a:p>
            <a:pPr algn="l" rtl="0"/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46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7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/>
          <a:lstStyle/>
          <a:p>
            <a:r>
              <a:rPr lang="en-US" b="1" dirty="0"/>
              <a:t>Solution</a:t>
            </a:r>
            <a:r>
              <a:rPr lang="en-US" b="1" dirty="0" smtClean="0"/>
              <a:t>:</a:t>
            </a:r>
            <a:endParaRPr 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382000" cy="4525963"/>
              </a:xfrm>
            </p:spPr>
            <p:txBody>
              <a:bodyPr>
                <a:normAutofit/>
              </a:bodyPr>
              <a:lstStyle/>
              <a:p>
                <a:pPr marL="514350" indent="-514350" algn="l" rtl="0">
                  <a:buFont typeface="+mj-lt"/>
                  <a:buAutoNum type="alphaLcParenR"/>
                </a:pPr>
                <a:r>
                  <a:rPr lang="en-US" dirty="0" smtClean="0">
                    <a:solidFill>
                      <a:srgbClr val="663300"/>
                    </a:solidFill>
                  </a:rPr>
                  <a:t>Pr (X=10) </a:t>
                </a:r>
                <a:r>
                  <a:rPr lang="en-US" dirty="0">
                    <a:solidFill>
                      <a:srgbClr val="6633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>
                            <a:solidFill>
                              <a:srgbClr val="663300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3200" i="1">
                                <a:solidFill>
                                  <a:srgbClr val="6633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solidFill>
                                  <a:srgbClr val="663300"/>
                                </a:solidFill>
                                <a:latin typeface="Cambria Math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200" i="1">
                                <a:solidFill>
                                  <a:srgbClr val="6633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sz="3200" b="0" i="1" smtClean="0">
                                <a:solidFill>
                                  <a:srgbClr val="663300"/>
                                </a:solidFill>
                                <a:latin typeface="Cambria Math"/>
                              </a:rPr>
                              <m:t>13</m:t>
                            </m:r>
                          </m:sup>
                        </m:sSup>
                        <m:r>
                          <a:rPr lang="en-US" sz="3200" i="1">
                            <a:solidFill>
                              <a:srgbClr val="663300"/>
                            </a:solidFill>
                            <a:latin typeface="Cambria Math"/>
                          </a:rPr>
                          <m:t>  </m:t>
                        </m:r>
                        <m:r>
                          <a:rPr lang="en-US" sz="3200" b="0" i="1" smtClean="0">
                            <a:solidFill>
                              <a:srgbClr val="663300"/>
                            </a:solidFill>
                            <a:latin typeface="Cambria Math"/>
                          </a:rPr>
                          <m:t>13</m:t>
                        </m:r>
                        <m:r>
                          <a:rPr lang="en-US" sz="3200" b="0" i="1" baseline="40000" smtClean="0">
                            <a:solidFill>
                              <a:srgbClr val="663300"/>
                            </a:solidFill>
                            <a:latin typeface="Cambria Math"/>
                          </a:rPr>
                          <m:t>10</m:t>
                        </m:r>
                      </m:num>
                      <m:den>
                        <m:r>
                          <a:rPr lang="en-US" sz="3200" b="0" i="1" smtClean="0">
                            <a:solidFill>
                              <a:srgbClr val="663300"/>
                            </a:solidFill>
                            <a:latin typeface="Cambria Math"/>
                          </a:rPr>
                          <m:t>10</m:t>
                        </m:r>
                        <m:r>
                          <a:rPr lang="en-US" sz="3200" i="1">
                            <a:solidFill>
                              <a:srgbClr val="663300"/>
                            </a:solidFill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rgbClr val="663300"/>
                    </a:solidFill>
                  </a:rPr>
                  <a:t> = 0.859</a:t>
                </a:r>
              </a:p>
              <a:p>
                <a:pPr marL="514350" indent="-514350" algn="l" rtl="0">
                  <a:buFont typeface="+mj-lt"/>
                  <a:buAutoNum type="alphaLcParenR"/>
                </a:pPr>
                <a:r>
                  <a:rPr lang="en-US" sz="2800" dirty="0">
                    <a:solidFill>
                      <a:srgbClr val="663300"/>
                    </a:solidFill>
                  </a:rPr>
                  <a:t>Pr </a:t>
                </a:r>
                <a:r>
                  <a:rPr lang="en-US" sz="2800" dirty="0" smtClean="0">
                    <a:solidFill>
                      <a:srgbClr val="663300"/>
                    </a:solidFill>
                  </a:rPr>
                  <a:t>(X ≥ 8) </a:t>
                </a:r>
                <a:r>
                  <a:rPr lang="en-US" sz="2800" dirty="0">
                    <a:solidFill>
                      <a:srgbClr val="663300"/>
                    </a:solidFill>
                  </a:rPr>
                  <a:t>= </a:t>
                </a:r>
                <a:r>
                  <a:rPr lang="en-US" sz="2800" dirty="0" smtClean="0">
                    <a:solidFill>
                      <a:srgbClr val="663300"/>
                    </a:solidFill>
                  </a:rPr>
                  <a:t>1 – Pr (X ≤ 7 ) = 1 – 0.054 = 0.946</a:t>
                </a:r>
              </a:p>
              <a:p>
                <a:pPr marL="514350" indent="-514350" algn="l" rtl="0">
                  <a:buFont typeface="+mj-lt"/>
                  <a:buAutoNum type="alphaLcParenR"/>
                </a:pPr>
                <a:r>
                  <a:rPr lang="en-US" sz="2800" dirty="0">
                    <a:solidFill>
                      <a:srgbClr val="663300"/>
                    </a:solidFill>
                  </a:rPr>
                  <a:t>Pr (X ≤ </a:t>
                </a:r>
                <a:r>
                  <a:rPr lang="en-US" sz="2800" dirty="0" smtClean="0">
                    <a:solidFill>
                      <a:srgbClr val="663300"/>
                    </a:solidFill>
                  </a:rPr>
                  <a:t>12) </a:t>
                </a:r>
                <a:r>
                  <a:rPr lang="en-US" sz="2800" dirty="0">
                    <a:solidFill>
                      <a:srgbClr val="663300"/>
                    </a:solidFill>
                  </a:rPr>
                  <a:t>= </a:t>
                </a:r>
                <a:r>
                  <a:rPr lang="en-US" sz="2800" dirty="0" smtClean="0">
                    <a:solidFill>
                      <a:srgbClr val="663300"/>
                    </a:solidFill>
                  </a:rPr>
                  <a:t>0.4631</a:t>
                </a:r>
              </a:p>
              <a:p>
                <a:pPr marL="514350" indent="-514350" algn="l" rtl="0">
                  <a:buFont typeface="+mj-lt"/>
                  <a:buAutoNum type="alphaLcParenR"/>
                </a:pPr>
                <a:r>
                  <a:rPr lang="en-US" sz="2800" dirty="0">
                    <a:solidFill>
                      <a:srgbClr val="663300"/>
                    </a:solidFill>
                  </a:rPr>
                  <a:t>Pr </a:t>
                </a:r>
                <a:r>
                  <a:rPr lang="en-US" sz="2800" dirty="0" smtClean="0">
                    <a:solidFill>
                      <a:srgbClr val="663300"/>
                    </a:solidFill>
                  </a:rPr>
                  <a:t>(9 ≤ X </a:t>
                </a:r>
                <a:r>
                  <a:rPr lang="en-US" sz="2800" dirty="0">
                    <a:solidFill>
                      <a:srgbClr val="663300"/>
                    </a:solidFill>
                  </a:rPr>
                  <a:t>≤ </a:t>
                </a:r>
                <a:r>
                  <a:rPr lang="en-US" sz="2800" dirty="0" smtClean="0">
                    <a:solidFill>
                      <a:srgbClr val="663300"/>
                    </a:solidFill>
                  </a:rPr>
                  <a:t>15) </a:t>
                </a:r>
                <a:r>
                  <a:rPr lang="en-US" sz="2800" dirty="0">
                    <a:solidFill>
                      <a:srgbClr val="663300"/>
                    </a:solidFill>
                  </a:rPr>
                  <a:t>= </a:t>
                </a:r>
                <a:r>
                  <a:rPr lang="en-US" sz="2800" dirty="0" smtClean="0">
                    <a:solidFill>
                      <a:srgbClr val="663300"/>
                    </a:solidFill>
                  </a:rPr>
                  <a:t>0.6639</a:t>
                </a:r>
              </a:p>
              <a:p>
                <a:pPr marL="514350" indent="-514350" algn="l" rtl="0">
                  <a:buFont typeface="+mj-lt"/>
                  <a:buAutoNum type="alphaLcParenR"/>
                </a:pPr>
                <a:r>
                  <a:rPr lang="en-US" sz="2800" dirty="0">
                    <a:solidFill>
                      <a:srgbClr val="663300"/>
                    </a:solidFill>
                  </a:rPr>
                  <a:t>Pr (X </a:t>
                </a:r>
                <a:r>
                  <a:rPr lang="en-US" sz="2800" dirty="0" smtClean="0">
                    <a:solidFill>
                      <a:srgbClr val="663300"/>
                    </a:solidFill>
                  </a:rPr>
                  <a:t>&lt; 7) = Pr ( X ≤ 6) = 0.0259</a:t>
                </a:r>
              </a:p>
              <a:p>
                <a:pPr marL="0" indent="0" algn="l" rtl="0">
                  <a:buNone/>
                </a:pPr>
                <a:r>
                  <a:rPr lang="en-US" sz="4000" dirty="0" smtClean="0">
                    <a:solidFill>
                      <a:srgbClr val="663300"/>
                    </a:solidFill>
                  </a:rPr>
                  <a:t>			</a:t>
                </a:r>
                <a:endParaRPr lang="en-US" sz="4000" dirty="0">
                  <a:solidFill>
                    <a:srgbClr val="66330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382000" cy="4525963"/>
              </a:xfrm>
              <a:blipFill rotWithShape="1">
                <a:blip r:embed="rId2"/>
                <a:stretch>
                  <a:fillRect l="-1673" r="-8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47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71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</p:spPr>
        <p:txBody>
          <a:bodyPr>
            <a:normAutofit/>
          </a:bodyPr>
          <a:lstStyle/>
          <a:p>
            <a:pPr rtl="0"/>
            <a:r>
              <a:rPr lang="en-US" b="1" dirty="0"/>
              <a:t>Continuous Probability Distributions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24000"/>
            <a:ext cx="7543800" cy="4495800"/>
          </a:xfrm>
        </p:spPr>
        <p:txBody>
          <a:bodyPr>
            <a:normAutofit/>
          </a:bodyPr>
          <a:lstStyle/>
          <a:p>
            <a:pPr marL="0" lvl="0" indent="0" algn="l" rtl="0" fontAlgn="base">
              <a:lnSpc>
                <a:spcPct val="90000"/>
              </a:lnSpc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en-US" sz="2800" b="1" kern="0" dirty="0" smtClean="0">
                <a:solidFill>
                  <a:srgbClr val="000000"/>
                </a:solidFill>
                <a:latin typeface="Tahoma"/>
              </a:rPr>
              <a:t>A reminder:</a:t>
            </a:r>
          </a:p>
          <a:p>
            <a:pPr marL="457200" indent="-457200" algn="l" rtl="0" fontAlgn="base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q"/>
            </a:pPr>
            <a:r>
              <a:rPr lang="en-US" sz="2800" b="1" kern="0" dirty="0" smtClean="0">
                <a:solidFill>
                  <a:srgbClr val="000000"/>
                </a:solidFill>
                <a:latin typeface="Tahoma"/>
              </a:rPr>
              <a:t>Discrete</a:t>
            </a:r>
            <a:r>
              <a:rPr lang="en-US" sz="2800" kern="0" dirty="0" smtClean="0">
                <a:solidFill>
                  <a:srgbClr val="000000"/>
                </a:solidFill>
                <a:latin typeface="Tahoma"/>
              </a:rPr>
              <a:t> </a:t>
            </a:r>
            <a:r>
              <a:rPr lang="en-US" sz="2800" kern="0" dirty="0">
                <a:solidFill>
                  <a:srgbClr val="000000"/>
                </a:solidFill>
                <a:latin typeface="Tahoma"/>
              </a:rPr>
              <a:t>random variables have a countable number of outcomes</a:t>
            </a:r>
          </a:p>
          <a:p>
            <a:pPr lvl="1" algn="l" rtl="0" fontAlgn="base">
              <a:spcAft>
                <a:spcPct val="0"/>
              </a:spcAft>
              <a:buClr>
                <a:srgbClr val="FF0000"/>
              </a:buClr>
              <a:buSzPct val="55000"/>
              <a:buFont typeface="Wingdings" pitchFamily="2" charset="2"/>
              <a:buChar char="q"/>
            </a:pPr>
            <a:r>
              <a:rPr lang="en-US" sz="2400" u="sng" kern="0" dirty="0">
                <a:solidFill>
                  <a:srgbClr val="000000"/>
                </a:solidFill>
                <a:latin typeface="Tahoma"/>
              </a:rPr>
              <a:t>Examples</a:t>
            </a:r>
            <a:r>
              <a:rPr lang="en-US" sz="2400" kern="0" dirty="0">
                <a:solidFill>
                  <a:srgbClr val="000000"/>
                </a:solidFill>
                <a:latin typeface="Tahoma"/>
              </a:rPr>
              <a:t>: Dead/alive, treatment/placebo, dice, counts, etc</a:t>
            </a:r>
            <a:r>
              <a:rPr lang="en-US" sz="2400" kern="0" dirty="0" smtClean="0">
                <a:solidFill>
                  <a:srgbClr val="000000"/>
                </a:solidFill>
                <a:latin typeface="Tahoma"/>
              </a:rPr>
              <a:t>.</a:t>
            </a:r>
          </a:p>
          <a:p>
            <a:pPr marL="800100" lvl="1" indent="-342900" algn="l" rtl="0" fontAlgn="base">
              <a:spcAft>
                <a:spcPct val="0"/>
              </a:spcAft>
              <a:buClr>
                <a:srgbClr val="FF0000"/>
              </a:buClr>
              <a:buSzPct val="55000"/>
              <a:buFont typeface="Wingdings" pitchFamily="2" charset="2"/>
              <a:buChar char="q"/>
            </a:pPr>
            <a:endParaRPr lang="en-US" sz="2400" kern="0" dirty="0">
              <a:solidFill>
                <a:srgbClr val="000000"/>
              </a:solidFill>
              <a:latin typeface="Tahoma"/>
            </a:endParaRPr>
          </a:p>
          <a:p>
            <a:pPr marL="457200" indent="-457200" algn="l" rtl="0" fontAlgn="base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q"/>
            </a:pPr>
            <a:r>
              <a:rPr lang="en-US" sz="2800" b="1" kern="0" dirty="0">
                <a:solidFill>
                  <a:srgbClr val="000000"/>
                </a:solidFill>
                <a:latin typeface="Tahoma"/>
                <a:cs typeface="Times New Roman" pitchFamily="18" charset="0"/>
              </a:rPr>
              <a:t>Continuous</a:t>
            </a:r>
            <a:r>
              <a:rPr lang="en-US" sz="2800" kern="0" dirty="0">
                <a:solidFill>
                  <a:srgbClr val="000000"/>
                </a:solidFill>
                <a:latin typeface="Tahoma"/>
                <a:cs typeface="Times New Roman" pitchFamily="18" charset="0"/>
              </a:rPr>
              <a:t> random variables have an infinite continuum of possible values.</a:t>
            </a:r>
            <a:r>
              <a:rPr lang="en-US" sz="2800" b="1" kern="0" dirty="0">
                <a:solidFill>
                  <a:srgbClr val="000000"/>
                </a:solidFill>
                <a:latin typeface="Tahoma"/>
                <a:cs typeface="Times New Roman" pitchFamily="18" charset="0"/>
              </a:rPr>
              <a:t> </a:t>
            </a:r>
          </a:p>
          <a:p>
            <a:pPr lvl="1" algn="l" rtl="0" fontAlgn="base">
              <a:spcAft>
                <a:spcPct val="0"/>
              </a:spcAft>
              <a:buClr>
                <a:srgbClr val="FF0000"/>
              </a:buClr>
              <a:buSzPct val="55000"/>
              <a:buFont typeface="Wingdings" pitchFamily="2" charset="2"/>
              <a:buChar char="q"/>
            </a:pPr>
            <a:r>
              <a:rPr lang="en-US" sz="2400" u="sng" kern="0" dirty="0">
                <a:solidFill>
                  <a:srgbClr val="000000"/>
                </a:solidFill>
                <a:latin typeface="Tahoma"/>
                <a:ea typeface="Arial Unicode MS" pitchFamily="34" charset="-128"/>
                <a:cs typeface="Arial Unicode MS" pitchFamily="34" charset="-128"/>
              </a:rPr>
              <a:t>Examples:</a:t>
            </a:r>
            <a:r>
              <a:rPr lang="en-US" sz="2400" kern="0" dirty="0">
                <a:solidFill>
                  <a:srgbClr val="000000"/>
                </a:solidFill>
                <a:latin typeface="Tahoma"/>
                <a:ea typeface="Arial Unicode MS" pitchFamily="34" charset="-128"/>
                <a:cs typeface="Arial Unicode MS" pitchFamily="34" charset="-128"/>
              </a:rPr>
              <a:t> blood pressure, weight, the speed of a car, the real numbers from 1 to 6.  </a:t>
            </a:r>
          </a:p>
          <a:p>
            <a:pPr algn="l"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48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50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>
            <a:noAutofit/>
          </a:bodyPr>
          <a:lstStyle/>
          <a:p>
            <a:pPr rtl="0"/>
            <a:r>
              <a:rPr lang="en-US" sz="3200" b="1" dirty="0"/>
              <a:t>Properties of continuous probability Distributions: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00200"/>
            <a:ext cx="7848600" cy="4495800"/>
          </a:xfrm>
        </p:spPr>
        <p:txBody>
          <a:bodyPr>
            <a:normAutofit lnSpcReduction="10000"/>
          </a:bodyPr>
          <a:lstStyle/>
          <a:p>
            <a:pPr algn="l" rtl="0">
              <a:lnSpc>
                <a:spcPct val="90000"/>
              </a:lnSpc>
            </a:pPr>
            <a:r>
              <a:rPr lang="en-US" altLang="ja-JP" sz="2800" dirty="0" smtClean="0">
                <a:ea typeface="ＭＳ Ｐゴシック" pitchFamily="50" charset="-128"/>
              </a:rPr>
              <a:t>For </a:t>
            </a:r>
            <a:r>
              <a:rPr lang="en-US" altLang="ja-JP" sz="2800" dirty="0">
                <a:ea typeface="ＭＳ Ｐゴシック" pitchFamily="50" charset="-128"/>
              </a:rPr>
              <a:t>continuous random variable, we use the following two concepts to describe the probability </a:t>
            </a:r>
            <a:r>
              <a:rPr lang="en-US" altLang="ja-JP" sz="2800" dirty="0" smtClean="0">
                <a:ea typeface="ＭＳ Ｐゴシック" pitchFamily="50" charset="-128"/>
              </a:rPr>
              <a:t>distribution:</a:t>
            </a:r>
            <a:endParaRPr lang="en-US" sz="2800" b="1" dirty="0">
              <a:solidFill>
                <a:srgbClr val="00B050"/>
              </a:solidFill>
            </a:endParaRPr>
          </a:p>
          <a:p>
            <a:pPr marL="857250" lvl="1" indent="-457200" algn="l" rtl="0">
              <a:lnSpc>
                <a:spcPct val="90000"/>
              </a:lnSpc>
              <a:buFont typeface="+mj-lt"/>
              <a:buAutoNum type="arabicPeriod"/>
            </a:pPr>
            <a:r>
              <a:rPr lang="en-US" sz="2400" b="1" dirty="0" smtClean="0">
                <a:solidFill>
                  <a:srgbClr val="1422AC"/>
                </a:solidFill>
                <a:cs typeface="Arial" charset="0"/>
              </a:rPr>
              <a:t>Probability </a:t>
            </a:r>
            <a:r>
              <a:rPr lang="en-US" sz="2400" b="1" dirty="0">
                <a:solidFill>
                  <a:srgbClr val="1422AC"/>
                </a:solidFill>
                <a:cs typeface="Arial" charset="0"/>
              </a:rPr>
              <a:t>Density Function (</a:t>
            </a:r>
            <a:r>
              <a:rPr lang="en-US" sz="2400" b="1" dirty="0" err="1">
                <a:solidFill>
                  <a:srgbClr val="1422AC"/>
                </a:solidFill>
                <a:cs typeface="Arial" charset="0"/>
              </a:rPr>
              <a:t>pdf</a:t>
            </a:r>
            <a:r>
              <a:rPr lang="en-US" sz="2400" b="1" dirty="0">
                <a:solidFill>
                  <a:srgbClr val="1422AC"/>
                </a:solidFill>
                <a:cs typeface="Arial" charset="0"/>
              </a:rPr>
              <a:t>): </a:t>
            </a:r>
            <a:r>
              <a:rPr lang="en-US" sz="2400" b="1" i="1" dirty="0" smtClean="0">
                <a:solidFill>
                  <a:srgbClr val="1422AC"/>
                </a:solidFill>
                <a:cs typeface="Arial" charset="0"/>
              </a:rPr>
              <a:t>f</a:t>
            </a:r>
            <a:r>
              <a:rPr lang="en-US" sz="2400" b="1" dirty="0" smtClean="0">
                <a:solidFill>
                  <a:srgbClr val="1422AC"/>
                </a:solidFill>
                <a:cs typeface="Arial" charset="0"/>
              </a:rPr>
              <a:t>(</a:t>
            </a:r>
            <a:r>
              <a:rPr lang="en-US" sz="2400" b="1" i="1" dirty="0" smtClean="0">
                <a:solidFill>
                  <a:srgbClr val="1422AC"/>
                </a:solidFill>
                <a:cs typeface="Arial" charset="0"/>
              </a:rPr>
              <a:t>x</a:t>
            </a:r>
            <a:r>
              <a:rPr lang="en-US" sz="2400" b="1" dirty="0" smtClean="0">
                <a:solidFill>
                  <a:srgbClr val="1422AC"/>
                </a:solidFill>
                <a:cs typeface="Arial" charset="0"/>
              </a:rPr>
              <a:t>)</a:t>
            </a:r>
          </a:p>
          <a:p>
            <a:pPr marL="857250" lvl="1" indent="-457200" algn="l" rtl="0">
              <a:lnSpc>
                <a:spcPct val="90000"/>
              </a:lnSpc>
              <a:buFont typeface="+mj-lt"/>
              <a:buAutoNum type="arabicPeriod"/>
            </a:pPr>
            <a:r>
              <a:rPr lang="en-US" sz="2400" b="1" dirty="0" smtClean="0">
                <a:solidFill>
                  <a:srgbClr val="1422AC"/>
                </a:solidFill>
              </a:rPr>
              <a:t>Cumulative </a:t>
            </a:r>
            <a:r>
              <a:rPr lang="en-US" sz="2400" b="1" dirty="0">
                <a:solidFill>
                  <a:srgbClr val="1422AC"/>
                </a:solidFill>
              </a:rPr>
              <a:t>Distribution Function (CDF): </a:t>
            </a:r>
            <a:r>
              <a:rPr lang="en-US" sz="2400" b="1" i="1" dirty="0" smtClean="0">
                <a:solidFill>
                  <a:srgbClr val="1422AC"/>
                </a:solidFill>
              </a:rPr>
              <a:t>F</a:t>
            </a:r>
            <a:r>
              <a:rPr lang="en-US" sz="2400" b="1" dirty="0" smtClean="0">
                <a:solidFill>
                  <a:srgbClr val="1422AC"/>
                </a:solidFill>
              </a:rPr>
              <a:t>(</a:t>
            </a:r>
            <a:r>
              <a:rPr lang="en-US" sz="2400" b="1" i="1" dirty="0" smtClean="0">
                <a:solidFill>
                  <a:srgbClr val="1422AC"/>
                </a:solidFill>
              </a:rPr>
              <a:t>x</a:t>
            </a:r>
            <a:r>
              <a:rPr lang="en-US" sz="2400" b="1" dirty="0" smtClean="0">
                <a:solidFill>
                  <a:srgbClr val="1422AC"/>
                </a:solidFill>
              </a:rPr>
              <a:t>)=P(</a:t>
            </a:r>
            <a:r>
              <a:rPr lang="en-US" sz="2400" b="1" i="1" dirty="0" smtClean="0">
                <a:solidFill>
                  <a:srgbClr val="1422AC"/>
                </a:solidFill>
              </a:rPr>
              <a:t>X </a:t>
            </a:r>
            <a:r>
              <a:rPr lang="en-US" sz="2400" b="1" dirty="0" smtClean="0">
                <a:solidFill>
                  <a:srgbClr val="1422AC"/>
                </a:solidFill>
                <a:cs typeface="Arial" charset="0"/>
              </a:rPr>
              <a:t>≤</a:t>
            </a:r>
            <a:r>
              <a:rPr lang="en-US" sz="2400" b="1" i="1" dirty="0" smtClean="0">
                <a:solidFill>
                  <a:srgbClr val="1422AC"/>
                </a:solidFill>
                <a:cs typeface="Arial" charset="0"/>
              </a:rPr>
              <a:t>x</a:t>
            </a:r>
            <a:r>
              <a:rPr lang="en-US" sz="2400" b="1" dirty="0" smtClean="0">
                <a:solidFill>
                  <a:srgbClr val="1422AC"/>
                </a:solidFill>
                <a:cs typeface="Arial" charset="0"/>
              </a:rPr>
              <a:t>)</a:t>
            </a:r>
            <a:endParaRPr lang="en-US" sz="2400" b="1" dirty="0">
              <a:solidFill>
                <a:srgbClr val="1422AC"/>
              </a:solidFill>
              <a:cs typeface="Arial" charset="0"/>
            </a:endParaRPr>
          </a:p>
          <a:p>
            <a:pPr marL="400050" lvl="1" indent="0" algn="l" rtl="0">
              <a:lnSpc>
                <a:spcPct val="90000"/>
              </a:lnSpc>
              <a:buNone/>
            </a:pPr>
            <a:endParaRPr lang="en-US" sz="2400" b="1" i="1" dirty="0">
              <a:solidFill>
                <a:srgbClr val="00B050"/>
              </a:solidFill>
              <a:cs typeface="Arial" charset="0"/>
            </a:endParaRPr>
          </a:p>
          <a:p>
            <a:pPr algn="l" rtl="0">
              <a:lnSpc>
                <a:spcPct val="90000"/>
              </a:lnSpc>
            </a:pPr>
            <a:r>
              <a:rPr lang="en-US" sz="2800" dirty="0">
                <a:cs typeface="Arial" charset="0"/>
              </a:rPr>
              <a:t>Rules governing continuous distributions</a:t>
            </a:r>
            <a:r>
              <a:rPr lang="en-US" sz="2800" dirty="0" smtClean="0">
                <a:cs typeface="Arial" charset="0"/>
              </a:rPr>
              <a:t>:</a:t>
            </a:r>
          </a:p>
          <a:p>
            <a:pPr marL="857250" lvl="1" indent="-457200" algn="l" rtl="0">
              <a:buFont typeface="+mj-lt"/>
              <a:buAutoNum type="alphaLcParenR"/>
            </a:pPr>
            <a:r>
              <a:rPr lang="en-US" sz="2400" b="1" dirty="0" smtClean="0">
                <a:solidFill>
                  <a:srgbClr val="1422AC"/>
                </a:solidFill>
              </a:rPr>
              <a:t>Area </a:t>
            </a:r>
            <a:r>
              <a:rPr lang="en-US" sz="2400" b="1" dirty="0">
                <a:solidFill>
                  <a:srgbClr val="1422AC"/>
                </a:solidFill>
              </a:rPr>
              <a:t>under the curve = 1.</a:t>
            </a:r>
          </a:p>
          <a:p>
            <a:pPr marL="857250" lvl="1" indent="-457200" algn="l" rtl="0">
              <a:buFont typeface="+mj-lt"/>
              <a:buAutoNum type="alphaLcParenR"/>
            </a:pPr>
            <a:r>
              <a:rPr lang="en-US" sz="2400" b="1" dirty="0" smtClean="0">
                <a:solidFill>
                  <a:srgbClr val="1422AC"/>
                </a:solidFill>
              </a:rPr>
              <a:t>P(X </a:t>
            </a:r>
            <a:r>
              <a:rPr lang="en-US" sz="2400" b="1" dirty="0">
                <a:solidFill>
                  <a:srgbClr val="1422AC"/>
                </a:solidFill>
              </a:rPr>
              <a:t>= </a:t>
            </a:r>
            <a:r>
              <a:rPr lang="en-US" sz="2400" b="1" i="1" dirty="0">
                <a:solidFill>
                  <a:srgbClr val="1422AC"/>
                </a:solidFill>
              </a:rPr>
              <a:t>a</a:t>
            </a:r>
            <a:r>
              <a:rPr lang="en-US" sz="2400" b="1" dirty="0">
                <a:solidFill>
                  <a:srgbClr val="1422AC"/>
                </a:solidFill>
              </a:rPr>
              <a:t>) = 0  , where </a:t>
            </a:r>
            <a:r>
              <a:rPr lang="en-US" sz="2400" b="1" i="1" dirty="0">
                <a:solidFill>
                  <a:srgbClr val="1422AC"/>
                </a:solidFill>
              </a:rPr>
              <a:t>a</a:t>
            </a:r>
            <a:r>
              <a:rPr lang="en-US" sz="2400" b="1" dirty="0">
                <a:solidFill>
                  <a:srgbClr val="1422AC"/>
                </a:solidFill>
              </a:rPr>
              <a:t> is a constant.</a:t>
            </a:r>
          </a:p>
          <a:p>
            <a:pPr marL="857250" lvl="1" indent="-457200" algn="l" rtl="0">
              <a:buFont typeface="+mj-lt"/>
              <a:buAutoNum type="alphaLcParenR"/>
            </a:pPr>
            <a:r>
              <a:rPr lang="en-US" sz="2400" b="1" dirty="0" smtClean="0">
                <a:solidFill>
                  <a:srgbClr val="1422AC"/>
                </a:solidFill>
              </a:rPr>
              <a:t>Area </a:t>
            </a:r>
            <a:r>
              <a:rPr lang="en-US" sz="2400" b="1" dirty="0">
                <a:solidFill>
                  <a:srgbClr val="1422AC"/>
                </a:solidFill>
              </a:rPr>
              <a:t>between two points </a:t>
            </a:r>
            <a:r>
              <a:rPr lang="en-US" sz="2400" b="1" i="1" dirty="0" smtClean="0">
                <a:solidFill>
                  <a:srgbClr val="1422AC"/>
                </a:solidFill>
              </a:rPr>
              <a:t>a and b</a:t>
            </a:r>
            <a:r>
              <a:rPr lang="en-US" sz="2400" b="1" dirty="0" smtClean="0">
                <a:solidFill>
                  <a:srgbClr val="1422AC"/>
                </a:solidFill>
              </a:rPr>
              <a:t> = P(</a:t>
            </a:r>
            <a:r>
              <a:rPr lang="en-US" sz="2400" b="1" i="1" dirty="0" smtClean="0">
                <a:solidFill>
                  <a:srgbClr val="1422AC"/>
                </a:solidFill>
              </a:rPr>
              <a:t>a </a:t>
            </a:r>
            <a:r>
              <a:rPr lang="en-US" sz="2400" b="1" dirty="0" smtClean="0">
                <a:solidFill>
                  <a:srgbClr val="1422AC"/>
                </a:solidFill>
              </a:rPr>
              <a:t>&lt; x &lt; </a:t>
            </a:r>
            <a:r>
              <a:rPr lang="en-US" sz="2400" b="1" i="1" dirty="0" smtClean="0">
                <a:solidFill>
                  <a:srgbClr val="1422AC"/>
                </a:solidFill>
              </a:rPr>
              <a:t>b</a:t>
            </a:r>
            <a:r>
              <a:rPr lang="en-US" sz="2400" b="1" i="1" dirty="0">
                <a:solidFill>
                  <a:srgbClr val="1422AC"/>
                </a:solidFill>
              </a:rPr>
              <a:t>)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r>
              <a:rPr lang="en-US" sz="2400" dirty="0" smtClean="0">
                <a:solidFill>
                  <a:srgbClr val="00B050"/>
                </a:solidFill>
              </a:rPr>
              <a:t>.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49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5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b="1" dirty="0" smtClean="0"/>
              <a:t>Probability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0612" y="1752600"/>
            <a:ext cx="7202776" cy="4495800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A </a:t>
            </a:r>
            <a:r>
              <a:rPr lang="en-US" b="1" dirty="0">
                <a:solidFill>
                  <a:srgbClr val="00B050"/>
                </a:solidFill>
              </a:rPr>
              <a:t>probability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/>
              <a:t>is a measure of the likelihood that an </a:t>
            </a:r>
            <a:r>
              <a:rPr lang="en-US" b="1" dirty="0">
                <a:solidFill>
                  <a:srgbClr val="00B050"/>
                </a:solidFill>
              </a:rPr>
              <a:t>event</a:t>
            </a:r>
            <a:r>
              <a:rPr lang="en-US" dirty="0"/>
              <a:t> in the future will happen. It can only assume a value between 0 and 1.</a:t>
            </a:r>
          </a:p>
          <a:p>
            <a:pPr algn="l" rtl="0"/>
            <a:r>
              <a:rPr lang="en-US" dirty="0"/>
              <a:t>A value near zero means the event is not likely to </a:t>
            </a:r>
            <a:r>
              <a:rPr lang="en-US" dirty="0" smtClean="0"/>
              <a:t>happen. A </a:t>
            </a:r>
            <a:r>
              <a:rPr lang="en-US" dirty="0"/>
              <a:t>value near one means it is likely.</a:t>
            </a:r>
          </a:p>
          <a:p>
            <a:pPr algn="l" rtl="0"/>
            <a:r>
              <a:rPr lang="en-US" dirty="0"/>
              <a:t>There are three ways of assigning probability:</a:t>
            </a:r>
          </a:p>
          <a:p>
            <a:pPr marL="914400" lvl="1" indent="-514350" algn="l" rtl="0">
              <a:buFont typeface="+mj-lt"/>
              <a:buAutoNum type="arabicPeriod"/>
            </a:pPr>
            <a:r>
              <a:rPr lang="en-US" sz="2400" b="1" dirty="0" smtClean="0">
                <a:solidFill>
                  <a:srgbClr val="7030A0"/>
                </a:solidFill>
              </a:rPr>
              <a:t>Classical.</a:t>
            </a:r>
            <a:endParaRPr lang="en-US" sz="2400" b="1" dirty="0">
              <a:solidFill>
                <a:srgbClr val="7030A0"/>
              </a:solidFill>
            </a:endParaRPr>
          </a:p>
          <a:p>
            <a:pPr marL="914400" lvl="1" indent="-514350" algn="l" rtl="0">
              <a:buFont typeface="+mj-lt"/>
              <a:buAutoNum type="arabicPeriod"/>
            </a:pPr>
            <a:r>
              <a:rPr lang="en-US" sz="2400" b="1" dirty="0" smtClean="0">
                <a:solidFill>
                  <a:srgbClr val="7030A0"/>
                </a:solidFill>
              </a:rPr>
              <a:t>Empirical.</a:t>
            </a:r>
            <a:endParaRPr lang="en-US" sz="2400" b="1" dirty="0">
              <a:solidFill>
                <a:srgbClr val="7030A0"/>
              </a:solidFill>
            </a:endParaRPr>
          </a:p>
          <a:p>
            <a:pPr marL="914400" lvl="1" indent="-514350" algn="l" rtl="0">
              <a:buFont typeface="+mj-lt"/>
              <a:buAutoNum type="arabicPeriod"/>
            </a:pPr>
            <a:r>
              <a:rPr lang="en-US" sz="2400" b="1" dirty="0" smtClean="0">
                <a:solidFill>
                  <a:srgbClr val="7030A0"/>
                </a:solidFill>
              </a:rPr>
              <a:t>Subjective</a:t>
            </a:r>
            <a:r>
              <a:rPr lang="en-US" sz="2400" b="1" dirty="0">
                <a:solidFill>
                  <a:srgbClr val="7030A0"/>
                </a:solidFill>
              </a:rPr>
              <a:t>. </a:t>
            </a:r>
          </a:p>
          <a:p>
            <a:pPr algn="l"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86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>
            <a:normAutofit/>
          </a:bodyPr>
          <a:lstStyle/>
          <a:p>
            <a:pPr rtl="0"/>
            <a:r>
              <a:rPr lang="en-US" altLang="ja-JP" sz="4000" b="1" dirty="0">
                <a:ea typeface="ＭＳ Ｐゴシック" pitchFamily="50" charset="-128"/>
              </a:rPr>
              <a:t>Probability Density Function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7467600" cy="4495800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sz="2800" dirty="0"/>
              <a:t>The </a:t>
            </a:r>
            <a:r>
              <a:rPr lang="en-US" sz="2800" b="1" dirty="0" smtClean="0">
                <a:solidFill>
                  <a:srgbClr val="00B050"/>
                </a:solidFill>
              </a:rPr>
              <a:t>probability density </a:t>
            </a:r>
            <a:r>
              <a:rPr lang="en-US" sz="2800" b="1" dirty="0">
                <a:solidFill>
                  <a:srgbClr val="00B050"/>
                </a:solidFill>
              </a:rPr>
              <a:t>function </a:t>
            </a:r>
            <a:r>
              <a:rPr lang="en-US" sz="2800" dirty="0" smtClean="0"/>
              <a:t>(</a:t>
            </a:r>
            <a:r>
              <a:rPr lang="en-US" sz="2800" dirty="0" err="1" smtClean="0"/>
              <a:t>pdf</a:t>
            </a:r>
            <a:r>
              <a:rPr lang="en-US" sz="2800" dirty="0" smtClean="0"/>
              <a:t>) of </a:t>
            </a:r>
            <a:r>
              <a:rPr lang="en-US" sz="2800" dirty="0"/>
              <a:t>the random variable </a:t>
            </a:r>
            <a:r>
              <a:rPr lang="en-US" sz="2800" i="1" dirty="0"/>
              <a:t>X </a:t>
            </a:r>
            <a:r>
              <a:rPr lang="en-US" sz="2800" dirty="0"/>
              <a:t>is a function such </a:t>
            </a:r>
            <a:r>
              <a:rPr lang="en-US" sz="2800" dirty="0" smtClean="0"/>
              <a:t>that the area </a:t>
            </a:r>
            <a:r>
              <a:rPr lang="en-US" sz="2800" dirty="0"/>
              <a:t>under the density-function </a:t>
            </a:r>
            <a:r>
              <a:rPr lang="en-US" sz="2800" dirty="0" smtClean="0"/>
              <a:t>curve between </a:t>
            </a:r>
            <a:r>
              <a:rPr lang="en-US" sz="2800" dirty="0"/>
              <a:t>any two points </a:t>
            </a:r>
            <a:r>
              <a:rPr lang="en-US" sz="2800" i="1" dirty="0"/>
              <a:t>a </a:t>
            </a:r>
            <a:r>
              <a:rPr lang="en-US" sz="2800" dirty="0"/>
              <a:t>and </a:t>
            </a:r>
            <a:r>
              <a:rPr lang="en-US" sz="2800" i="1" dirty="0"/>
              <a:t>b </a:t>
            </a:r>
            <a:r>
              <a:rPr lang="en-US" sz="2800" dirty="0"/>
              <a:t>is </a:t>
            </a:r>
            <a:r>
              <a:rPr lang="en-US" sz="2800" dirty="0" smtClean="0"/>
              <a:t>equal to the </a:t>
            </a:r>
            <a:r>
              <a:rPr lang="en-US" sz="2800" dirty="0"/>
              <a:t>probability that the random variable </a:t>
            </a:r>
            <a:r>
              <a:rPr lang="en-US" sz="2800" i="1" dirty="0"/>
              <a:t>X </a:t>
            </a:r>
            <a:r>
              <a:rPr lang="en-US" sz="2800" dirty="0" smtClean="0"/>
              <a:t>falls between </a:t>
            </a:r>
            <a:r>
              <a:rPr lang="en-US" sz="2800" i="1" dirty="0"/>
              <a:t>a </a:t>
            </a:r>
            <a:r>
              <a:rPr lang="en-US" sz="2800" dirty="0"/>
              <a:t>and </a:t>
            </a:r>
            <a:r>
              <a:rPr lang="en-US" sz="2800" i="1" dirty="0"/>
              <a:t>b. </a:t>
            </a:r>
            <a:r>
              <a:rPr lang="en-US" sz="2800" dirty="0"/>
              <a:t>Thus, the </a:t>
            </a:r>
            <a:r>
              <a:rPr lang="en-US" sz="2800" dirty="0" smtClean="0"/>
              <a:t>total area under the </a:t>
            </a:r>
            <a:r>
              <a:rPr lang="en-US" sz="2800" dirty="0"/>
              <a:t>density-function curve over the </a:t>
            </a:r>
            <a:r>
              <a:rPr lang="en-US" sz="2800" dirty="0" smtClean="0"/>
              <a:t>entire range </a:t>
            </a:r>
            <a:r>
              <a:rPr lang="en-US" sz="2800" dirty="0"/>
              <a:t>of possible values for </a:t>
            </a:r>
            <a:r>
              <a:rPr lang="en-US" sz="2800" dirty="0" smtClean="0"/>
              <a:t>the random </a:t>
            </a:r>
            <a:r>
              <a:rPr lang="en-US" sz="2800" dirty="0"/>
              <a:t>variable is 1</a:t>
            </a:r>
            <a:r>
              <a:rPr lang="en-US" sz="2800" dirty="0" smtClean="0"/>
              <a:t>.</a:t>
            </a:r>
          </a:p>
          <a:p>
            <a:pPr algn="l" rtl="0"/>
            <a:r>
              <a:rPr lang="en-US" sz="2800" dirty="0"/>
              <a:t>The </a:t>
            </a:r>
            <a:r>
              <a:rPr lang="en-US" sz="2800" dirty="0" err="1"/>
              <a:t>pdf</a:t>
            </a:r>
            <a:r>
              <a:rPr lang="en-US" sz="2800" dirty="0"/>
              <a:t> has large values in regions of high probability </a:t>
            </a:r>
            <a:r>
              <a:rPr lang="en-US" sz="2800" dirty="0" smtClean="0"/>
              <a:t>an small </a:t>
            </a:r>
            <a:r>
              <a:rPr lang="en-US" sz="2800" dirty="0"/>
              <a:t>values in </a:t>
            </a:r>
            <a:r>
              <a:rPr lang="en-US" sz="2800" dirty="0" smtClean="0"/>
              <a:t>regions of </a:t>
            </a:r>
            <a:r>
              <a:rPr lang="en-US" sz="2800" dirty="0"/>
              <a:t>low probability.</a:t>
            </a:r>
            <a:endParaRPr lang="en-US" sz="2800" dirty="0" smtClean="0"/>
          </a:p>
          <a:p>
            <a:pPr algn="l" rtl="0"/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50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12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669729" y="4667527"/>
            <a:ext cx="77041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ja-JP" dirty="0">
                <a:ea typeface="ＭＳ Ｐゴシック" pitchFamily="50" charset="-128"/>
              </a:rPr>
              <a:t>Probability Density Function shows the probability that the random variable falls in a particular range.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900113" y="990600"/>
            <a:ext cx="7053262" cy="3359150"/>
            <a:chOff x="900113" y="990600"/>
            <a:chExt cx="7053262" cy="3359150"/>
          </a:xfrm>
        </p:grpSpPr>
        <p:sp>
          <p:nvSpPr>
            <p:cNvPr id="33794" name="AutoShape 2"/>
            <p:cNvSpPr>
              <a:spLocks noChangeArrowheads="1"/>
            </p:cNvSpPr>
            <p:nvPr/>
          </p:nvSpPr>
          <p:spPr bwMode="auto">
            <a:xfrm flipH="1">
              <a:off x="3657600" y="2143125"/>
              <a:ext cx="838200" cy="533400"/>
            </a:xfrm>
            <a:prstGeom prst="rtTriangle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ja-JP" altLang="en-US">
                <a:ea typeface="ＭＳ Ｐゴシック" pitchFamily="50" charset="-128"/>
              </a:endParaRPr>
            </a:p>
          </p:txBody>
        </p:sp>
        <p:sp>
          <p:nvSpPr>
            <p:cNvPr id="33795" name="Rectangle 3"/>
            <p:cNvSpPr>
              <a:spLocks noChangeArrowheads="1"/>
            </p:cNvSpPr>
            <p:nvPr/>
          </p:nvSpPr>
          <p:spPr bwMode="auto">
            <a:xfrm>
              <a:off x="3733800" y="2676525"/>
              <a:ext cx="762000" cy="1295400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ja-JP" altLang="en-US">
                <a:ea typeface="ＭＳ Ｐゴシック" pitchFamily="50" charset="-128"/>
              </a:endParaRPr>
            </a:p>
          </p:txBody>
        </p:sp>
        <p:sp>
          <p:nvSpPr>
            <p:cNvPr id="33796" name="Rectangle 4"/>
            <p:cNvSpPr>
              <a:spLocks noChangeArrowheads="1"/>
            </p:cNvSpPr>
            <p:nvPr/>
          </p:nvSpPr>
          <p:spPr bwMode="auto">
            <a:xfrm>
              <a:off x="4495800" y="2676525"/>
              <a:ext cx="762000" cy="1295400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ja-JP" altLang="en-US">
                <a:ea typeface="ＭＳ Ｐゴシック" pitchFamily="50" charset="-128"/>
              </a:endParaRPr>
            </a:p>
          </p:txBody>
        </p:sp>
        <p:sp>
          <p:nvSpPr>
            <p:cNvPr id="33797" name="AutoShape 5"/>
            <p:cNvSpPr>
              <a:spLocks noChangeArrowheads="1"/>
            </p:cNvSpPr>
            <p:nvPr/>
          </p:nvSpPr>
          <p:spPr bwMode="auto">
            <a:xfrm>
              <a:off x="4495800" y="2143125"/>
              <a:ext cx="914400" cy="609600"/>
            </a:xfrm>
            <a:prstGeom prst="rtTriangle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ja-JP" altLang="en-US">
                <a:ea typeface="ＭＳ Ｐゴシック" pitchFamily="50" charset="-128"/>
              </a:endParaRPr>
            </a:p>
          </p:txBody>
        </p:sp>
        <p:sp>
          <p:nvSpPr>
            <p:cNvPr id="33799" name="Freeform 7"/>
            <p:cNvSpPr>
              <a:spLocks/>
            </p:cNvSpPr>
            <p:nvPr/>
          </p:nvSpPr>
          <p:spPr bwMode="auto">
            <a:xfrm>
              <a:off x="4451350" y="2143125"/>
              <a:ext cx="2940050" cy="1757363"/>
            </a:xfrm>
            <a:custGeom>
              <a:avLst/>
              <a:gdLst>
                <a:gd name="T0" fmla="*/ 2147483647 w 901"/>
                <a:gd name="T1" fmla="*/ 2147483647 h 721"/>
                <a:gd name="T2" fmla="*/ 2147483647 w 901"/>
                <a:gd name="T3" fmla="*/ 2147483647 h 721"/>
                <a:gd name="T4" fmla="*/ 2147483647 w 901"/>
                <a:gd name="T5" fmla="*/ 2147483647 h 721"/>
                <a:gd name="T6" fmla="*/ 2147483647 w 901"/>
                <a:gd name="T7" fmla="*/ 2147483647 h 721"/>
                <a:gd name="T8" fmla="*/ 2147483647 w 901"/>
                <a:gd name="T9" fmla="*/ 2147483647 h 721"/>
                <a:gd name="T10" fmla="*/ 2147483647 w 901"/>
                <a:gd name="T11" fmla="*/ 2147483647 h 721"/>
                <a:gd name="T12" fmla="*/ 2147483647 w 901"/>
                <a:gd name="T13" fmla="*/ 2147483647 h 721"/>
                <a:gd name="T14" fmla="*/ 2147483647 w 901"/>
                <a:gd name="T15" fmla="*/ 2147483647 h 721"/>
                <a:gd name="T16" fmla="*/ 2147483647 w 901"/>
                <a:gd name="T17" fmla="*/ 2147483647 h 721"/>
                <a:gd name="T18" fmla="*/ 2147483647 w 901"/>
                <a:gd name="T19" fmla="*/ 2147483647 h 721"/>
                <a:gd name="T20" fmla="*/ 2147483647 w 901"/>
                <a:gd name="T21" fmla="*/ 2147483647 h 721"/>
                <a:gd name="T22" fmla="*/ 2147483647 w 901"/>
                <a:gd name="T23" fmla="*/ 2147483647 h 721"/>
                <a:gd name="T24" fmla="*/ 2147483647 w 901"/>
                <a:gd name="T25" fmla="*/ 2147483647 h 721"/>
                <a:gd name="T26" fmla="*/ 2147483647 w 901"/>
                <a:gd name="T27" fmla="*/ 2147483647 h 721"/>
                <a:gd name="T28" fmla="*/ 2147483647 w 901"/>
                <a:gd name="T29" fmla="*/ 2147483647 h 721"/>
                <a:gd name="T30" fmla="*/ 0 w 901"/>
                <a:gd name="T31" fmla="*/ 0 h 7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01"/>
                <a:gd name="T49" fmla="*/ 0 h 721"/>
                <a:gd name="T50" fmla="*/ 901 w 901"/>
                <a:gd name="T51" fmla="*/ 721 h 7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01" h="721">
                  <a:moveTo>
                    <a:pt x="900" y="720"/>
                  </a:moveTo>
                  <a:lnTo>
                    <a:pt x="805" y="712"/>
                  </a:lnTo>
                  <a:lnTo>
                    <a:pt x="758" y="704"/>
                  </a:lnTo>
                  <a:lnTo>
                    <a:pt x="711" y="691"/>
                  </a:lnTo>
                  <a:lnTo>
                    <a:pt x="663" y="675"/>
                  </a:lnTo>
                  <a:lnTo>
                    <a:pt x="615" y="653"/>
                  </a:lnTo>
                  <a:lnTo>
                    <a:pt x="568" y="623"/>
                  </a:lnTo>
                  <a:lnTo>
                    <a:pt x="473" y="540"/>
                  </a:lnTo>
                  <a:lnTo>
                    <a:pt x="378" y="422"/>
                  </a:lnTo>
                  <a:lnTo>
                    <a:pt x="284" y="281"/>
                  </a:lnTo>
                  <a:lnTo>
                    <a:pt x="236" y="209"/>
                  </a:lnTo>
                  <a:lnTo>
                    <a:pt x="189" y="142"/>
                  </a:lnTo>
                  <a:lnTo>
                    <a:pt x="142" y="83"/>
                  </a:lnTo>
                  <a:lnTo>
                    <a:pt x="94" y="38"/>
                  </a:lnTo>
                  <a:lnTo>
                    <a:pt x="47" y="9"/>
                  </a:lnTo>
                  <a:lnTo>
                    <a:pt x="0" y="0"/>
                  </a:lnTo>
                </a:path>
              </a:pathLst>
            </a:custGeom>
            <a:noFill/>
            <a:ln w="50800" cap="rnd">
              <a:solidFill>
                <a:srgbClr val="0033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00" name="Freeform 8"/>
            <p:cNvSpPr>
              <a:spLocks/>
            </p:cNvSpPr>
            <p:nvPr/>
          </p:nvSpPr>
          <p:spPr bwMode="auto">
            <a:xfrm>
              <a:off x="1600200" y="2143125"/>
              <a:ext cx="2852738" cy="1752600"/>
            </a:xfrm>
            <a:custGeom>
              <a:avLst/>
              <a:gdLst>
                <a:gd name="T0" fmla="*/ 0 w 901"/>
                <a:gd name="T1" fmla="*/ 2147483647 h 721"/>
                <a:gd name="T2" fmla="*/ 2147483647 w 901"/>
                <a:gd name="T3" fmla="*/ 2147483647 h 721"/>
                <a:gd name="T4" fmla="*/ 2147483647 w 901"/>
                <a:gd name="T5" fmla="*/ 2147483647 h 721"/>
                <a:gd name="T6" fmla="*/ 2147483647 w 901"/>
                <a:gd name="T7" fmla="*/ 2147483647 h 721"/>
                <a:gd name="T8" fmla="*/ 2147483647 w 901"/>
                <a:gd name="T9" fmla="*/ 2147483647 h 721"/>
                <a:gd name="T10" fmla="*/ 2147483647 w 901"/>
                <a:gd name="T11" fmla="*/ 2147483647 h 721"/>
                <a:gd name="T12" fmla="*/ 2147483647 w 901"/>
                <a:gd name="T13" fmla="*/ 2147483647 h 721"/>
                <a:gd name="T14" fmla="*/ 2147483647 w 901"/>
                <a:gd name="T15" fmla="*/ 2147483647 h 721"/>
                <a:gd name="T16" fmla="*/ 2147483647 w 901"/>
                <a:gd name="T17" fmla="*/ 2147483647 h 721"/>
                <a:gd name="T18" fmla="*/ 2147483647 w 901"/>
                <a:gd name="T19" fmla="*/ 2147483647 h 721"/>
                <a:gd name="T20" fmla="*/ 2147483647 w 901"/>
                <a:gd name="T21" fmla="*/ 2147483647 h 721"/>
                <a:gd name="T22" fmla="*/ 2147483647 w 901"/>
                <a:gd name="T23" fmla="*/ 2147483647 h 721"/>
                <a:gd name="T24" fmla="*/ 2147483647 w 901"/>
                <a:gd name="T25" fmla="*/ 2147483647 h 721"/>
                <a:gd name="T26" fmla="*/ 2147483647 w 901"/>
                <a:gd name="T27" fmla="*/ 2147483647 h 721"/>
                <a:gd name="T28" fmla="*/ 2147483647 w 901"/>
                <a:gd name="T29" fmla="*/ 2147483647 h 721"/>
                <a:gd name="T30" fmla="*/ 2147483647 w 901"/>
                <a:gd name="T31" fmla="*/ 0 h 7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01"/>
                <a:gd name="T49" fmla="*/ 0 h 721"/>
                <a:gd name="T50" fmla="*/ 901 w 901"/>
                <a:gd name="T51" fmla="*/ 721 h 7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01" h="721">
                  <a:moveTo>
                    <a:pt x="0" y="720"/>
                  </a:moveTo>
                  <a:lnTo>
                    <a:pt x="95" y="712"/>
                  </a:lnTo>
                  <a:lnTo>
                    <a:pt x="142" y="704"/>
                  </a:lnTo>
                  <a:lnTo>
                    <a:pt x="189" y="691"/>
                  </a:lnTo>
                  <a:lnTo>
                    <a:pt x="237" y="675"/>
                  </a:lnTo>
                  <a:lnTo>
                    <a:pt x="284" y="653"/>
                  </a:lnTo>
                  <a:lnTo>
                    <a:pt x="331" y="623"/>
                  </a:lnTo>
                  <a:lnTo>
                    <a:pt x="426" y="540"/>
                  </a:lnTo>
                  <a:lnTo>
                    <a:pt x="521" y="422"/>
                  </a:lnTo>
                  <a:lnTo>
                    <a:pt x="616" y="281"/>
                  </a:lnTo>
                  <a:lnTo>
                    <a:pt x="663" y="209"/>
                  </a:lnTo>
                  <a:lnTo>
                    <a:pt x="710" y="142"/>
                  </a:lnTo>
                  <a:lnTo>
                    <a:pt x="757" y="83"/>
                  </a:lnTo>
                  <a:lnTo>
                    <a:pt x="805" y="38"/>
                  </a:lnTo>
                  <a:lnTo>
                    <a:pt x="852" y="9"/>
                  </a:lnTo>
                  <a:lnTo>
                    <a:pt x="900" y="0"/>
                  </a:lnTo>
                </a:path>
              </a:pathLst>
            </a:custGeom>
            <a:noFill/>
            <a:ln w="50800" cap="rnd">
              <a:solidFill>
                <a:srgbClr val="0033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01" name="Line 9"/>
            <p:cNvSpPr>
              <a:spLocks noChangeShapeType="1"/>
            </p:cNvSpPr>
            <p:nvPr/>
          </p:nvSpPr>
          <p:spPr bwMode="auto">
            <a:xfrm>
              <a:off x="3733800" y="2600325"/>
              <a:ext cx="0" cy="13716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2" name="Freeform 10"/>
            <p:cNvSpPr>
              <a:spLocks/>
            </p:cNvSpPr>
            <p:nvPr/>
          </p:nvSpPr>
          <p:spPr bwMode="auto">
            <a:xfrm>
              <a:off x="1371600" y="1752600"/>
              <a:ext cx="6477000" cy="2209800"/>
            </a:xfrm>
            <a:custGeom>
              <a:avLst/>
              <a:gdLst>
                <a:gd name="T0" fmla="*/ 0 w 1893"/>
                <a:gd name="T1" fmla="*/ 0 h 765"/>
                <a:gd name="T2" fmla="*/ 0 w 1893"/>
                <a:gd name="T3" fmla="*/ 2147483647 h 765"/>
                <a:gd name="T4" fmla="*/ 2147483647 w 1893"/>
                <a:gd name="T5" fmla="*/ 2147483647 h 765"/>
                <a:gd name="T6" fmla="*/ 0 60000 65536"/>
                <a:gd name="T7" fmla="*/ 0 60000 65536"/>
                <a:gd name="T8" fmla="*/ 0 60000 65536"/>
                <a:gd name="T9" fmla="*/ 0 w 1893"/>
                <a:gd name="T10" fmla="*/ 0 h 765"/>
                <a:gd name="T11" fmla="*/ 1893 w 1893"/>
                <a:gd name="T12" fmla="*/ 765 h 7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93" h="765">
                  <a:moveTo>
                    <a:pt x="0" y="0"/>
                  </a:moveTo>
                  <a:lnTo>
                    <a:pt x="0" y="764"/>
                  </a:lnTo>
                  <a:lnTo>
                    <a:pt x="1892" y="764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03" name="Rectangle 11"/>
            <p:cNvSpPr>
              <a:spLocks noChangeArrowheads="1"/>
            </p:cNvSpPr>
            <p:nvPr/>
          </p:nvSpPr>
          <p:spPr bwMode="auto">
            <a:xfrm>
              <a:off x="7620000" y="3895725"/>
              <a:ext cx="333375" cy="454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altLang="ja-JP" b="1">
                  <a:solidFill>
                    <a:schemeClr val="tx2"/>
                  </a:solidFill>
                  <a:latin typeface="Book Antiqua" pitchFamily="18" charset="0"/>
                  <a:ea typeface="ＭＳ Ｐゴシック" pitchFamily="50" charset="-128"/>
                </a:rPr>
                <a:t>x</a:t>
              </a:r>
            </a:p>
          </p:txBody>
        </p:sp>
        <p:sp>
          <p:nvSpPr>
            <p:cNvPr id="33804" name="Rectangle 12"/>
            <p:cNvSpPr>
              <a:spLocks noChangeArrowheads="1"/>
            </p:cNvSpPr>
            <p:nvPr/>
          </p:nvSpPr>
          <p:spPr bwMode="auto">
            <a:xfrm>
              <a:off x="914400" y="3819525"/>
              <a:ext cx="466725" cy="454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ja-JP" b="1">
                  <a:solidFill>
                    <a:schemeClr val="tx2"/>
                  </a:solidFill>
                  <a:latin typeface="Symbol" pitchFamily="18" charset="2"/>
                  <a:ea typeface="ＭＳ Ｐゴシック" pitchFamily="50" charset="-128"/>
                </a:rPr>
                <a:t>0</a:t>
              </a:r>
            </a:p>
          </p:txBody>
        </p:sp>
        <p:sp>
          <p:nvSpPr>
            <p:cNvPr id="33805" name="Line 13"/>
            <p:cNvSpPr>
              <a:spLocks noChangeShapeType="1"/>
            </p:cNvSpPr>
            <p:nvPr/>
          </p:nvSpPr>
          <p:spPr bwMode="auto">
            <a:xfrm>
              <a:off x="5257800" y="2676525"/>
              <a:ext cx="0" cy="12954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6" name="Rectangle 14"/>
            <p:cNvSpPr>
              <a:spLocks noChangeArrowheads="1"/>
            </p:cNvSpPr>
            <p:nvPr/>
          </p:nvSpPr>
          <p:spPr bwMode="auto">
            <a:xfrm>
              <a:off x="5105400" y="3895725"/>
              <a:ext cx="366713" cy="454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altLang="ja-JP" b="1">
                  <a:solidFill>
                    <a:schemeClr val="tx2"/>
                  </a:solidFill>
                  <a:latin typeface="Book Antiqua" pitchFamily="18" charset="0"/>
                  <a:ea typeface="ＭＳ Ｐゴシック" pitchFamily="50" charset="-128"/>
                </a:rPr>
                <a:t>b</a:t>
              </a:r>
            </a:p>
          </p:txBody>
        </p:sp>
        <p:sp>
          <p:nvSpPr>
            <p:cNvPr id="33807" name="Rectangle 15"/>
            <p:cNvSpPr>
              <a:spLocks noChangeArrowheads="1"/>
            </p:cNvSpPr>
            <p:nvPr/>
          </p:nvSpPr>
          <p:spPr bwMode="auto">
            <a:xfrm>
              <a:off x="3581400" y="3895725"/>
              <a:ext cx="333375" cy="454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altLang="ja-JP" b="1">
                  <a:solidFill>
                    <a:schemeClr val="tx2"/>
                  </a:solidFill>
                  <a:latin typeface="Book Antiqua" pitchFamily="18" charset="0"/>
                  <a:ea typeface="ＭＳ Ｐゴシック" pitchFamily="50" charset="-128"/>
                </a:rPr>
                <a:t>a</a:t>
              </a:r>
            </a:p>
          </p:txBody>
        </p:sp>
        <p:sp>
          <p:nvSpPr>
            <p:cNvPr id="33809" name="Text Box 17"/>
            <p:cNvSpPr txBox="1">
              <a:spLocks noChangeArrowheads="1"/>
            </p:cNvSpPr>
            <p:nvPr/>
          </p:nvSpPr>
          <p:spPr bwMode="auto">
            <a:xfrm>
              <a:off x="900113" y="990600"/>
              <a:ext cx="93503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ja-JP" dirty="0">
                  <a:ea typeface="ＭＳ Ｐゴシック" pitchFamily="50" charset="-128"/>
                </a:rPr>
                <a:t>f(x)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924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>
            <a:normAutofit/>
          </a:bodyPr>
          <a:lstStyle/>
          <a:p>
            <a:pPr rtl="0"/>
            <a:r>
              <a:rPr lang="en-US" sz="3600" b="1" dirty="0"/>
              <a:t>Cumulative Distribution Function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/>
              <a:t>The </a:t>
            </a:r>
            <a:r>
              <a:rPr lang="en-US" sz="2400" dirty="0" smtClean="0"/>
              <a:t>cumulative distribution </a:t>
            </a:r>
            <a:r>
              <a:rPr lang="en-US" sz="2400" dirty="0"/>
              <a:t>function for </a:t>
            </a:r>
            <a:r>
              <a:rPr lang="en-US" sz="2400" dirty="0" smtClean="0"/>
              <a:t>the random </a:t>
            </a:r>
            <a:r>
              <a:rPr lang="en-US" sz="2400" dirty="0"/>
              <a:t>variable </a:t>
            </a:r>
            <a:r>
              <a:rPr lang="en-US" sz="2400" i="1" dirty="0"/>
              <a:t>X </a:t>
            </a:r>
            <a:r>
              <a:rPr lang="en-US" sz="2400" dirty="0"/>
              <a:t>evaluated at </a:t>
            </a:r>
            <a:r>
              <a:rPr lang="en-US" sz="2400" dirty="0" smtClean="0"/>
              <a:t>the point </a:t>
            </a:r>
            <a:r>
              <a:rPr lang="en-US" sz="2400" i="1" dirty="0"/>
              <a:t>a </a:t>
            </a:r>
            <a:r>
              <a:rPr lang="en-US" sz="2400" dirty="0" smtClean="0"/>
              <a:t>is defined </a:t>
            </a:r>
            <a:r>
              <a:rPr lang="en-US" sz="2400" dirty="0"/>
              <a:t>as the probability that </a:t>
            </a:r>
            <a:r>
              <a:rPr lang="en-US" sz="2400" i="1" dirty="0"/>
              <a:t>X </a:t>
            </a:r>
            <a:r>
              <a:rPr lang="en-US" sz="2400" dirty="0"/>
              <a:t>will take </a:t>
            </a:r>
            <a:r>
              <a:rPr lang="en-US" sz="2400" dirty="0" smtClean="0"/>
              <a:t>on values </a:t>
            </a:r>
            <a:r>
              <a:rPr lang="en-US" sz="2400" dirty="0"/>
              <a:t>≤ </a:t>
            </a:r>
            <a:r>
              <a:rPr lang="en-US" sz="2400" i="1" dirty="0"/>
              <a:t>a. </a:t>
            </a:r>
            <a:r>
              <a:rPr lang="en-US" sz="2400" dirty="0"/>
              <a:t>It is represented </a:t>
            </a:r>
            <a:r>
              <a:rPr lang="en-US" sz="2400" dirty="0" smtClean="0"/>
              <a:t>by the </a:t>
            </a:r>
            <a:r>
              <a:rPr lang="en-US" sz="2400" dirty="0"/>
              <a:t>area under the </a:t>
            </a:r>
            <a:r>
              <a:rPr lang="en-US" sz="2400" dirty="0" err="1"/>
              <a:t>pdf</a:t>
            </a:r>
            <a:r>
              <a:rPr lang="en-US" sz="2400" dirty="0"/>
              <a:t> to the left of </a:t>
            </a:r>
            <a:r>
              <a:rPr lang="en-US" sz="2400" i="1" dirty="0"/>
              <a:t>a</a:t>
            </a:r>
            <a:r>
              <a:rPr lang="en-US" sz="2400" i="1" dirty="0" smtClean="0"/>
              <a:t>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52</a:t>
            </a:fld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838200" y="3124200"/>
            <a:ext cx="7038975" cy="3200400"/>
            <a:chOff x="838200" y="3124200"/>
            <a:chExt cx="7038975" cy="3200400"/>
          </a:xfrm>
        </p:grpSpPr>
        <p:sp>
          <p:nvSpPr>
            <p:cNvPr id="5" name="Rectangle 2"/>
            <p:cNvSpPr>
              <a:spLocks noChangeArrowheads="1"/>
            </p:cNvSpPr>
            <p:nvPr/>
          </p:nvSpPr>
          <p:spPr bwMode="auto">
            <a:xfrm>
              <a:off x="4419600" y="4343400"/>
              <a:ext cx="914400" cy="1600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ja-JP" altLang="en-US">
                <a:ea typeface="ＭＳ Ｐゴシック" pitchFamily="50" charset="-128"/>
              </a:endParaRPr>
            </a:p>
          </p:txBody>
        </p:sp>
        <p:sp>
          <p:nvSpPr>
            <p:cNvPr id="6" name="Line 3"/>
            <p:cNvSpPr>
              <a:spLocks noChangeShapeType="1"/>
            </p:cNvSpPr>
            <p:nvPr/>
          </p:nvSpPr>
          <p:spPr bwMode="auto">
            <a:xfrm>
              <a:off x="4457700" y="3347513"/>
              <a:ext cx="838200" cy="990600"/>
            </a:xfrm>
            <a:prstGeom prst="line">
              <a:avLst/>
            </a:prstGeom>
            <a:noFill/>
            <a:ln w="10795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 flipH="1">
              <a:off x="3581400" y="3352800"/>
              <a:ext cx="762000" cy="990600"/>
            </a:xfrm>
            <a:prstGeom prst="line">
              <a:avLst/>
            </a:prstGeom>
            <a:noFill/>
            <a:ln w="11112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590800" y="4724400"/>
              <a:ext cx="762000" cy="9144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ja-JP" altLang="en-US">
                <a:ea typeface="ＭＳ Ｐゴシック" pitchFamily="50" charset="-128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3352800" y="4572000"/>
              <a:ext cx="1066800" cy="1371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ja-JP" altLang="en-US">
                <a:ea typeface="ＭＳ Ｐゴシック" pitchFamily="50" charset="-128"/>
              </a:endParaRPr>
            </a:p>
          </p:txBody>
        </p:sp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 flipH="1">
              <a:off x="3352800" y="3352800"/>
              <a:ext cx="1066800" cy="1219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ja-JP" altLang="en-US">
                <a:ea typeface="ＭＳ Ｐゴシック" pitchFamily="50" charset="-128"/>
              </a:endParaRPr>
            </a:p>
          </p:txBody>
        </p:sp>
        <p:sp>
          <p:nvSpPr>
            <p:cNvPr id="11" name="AutoShape 9"/>
            <p:cNvSpPr>
              <a:spLocks noChangeArrowheads="1"/>
            </p:cNvSpPr>
            <p:nvPr/>
          </p:nvSpPr>
          <p:spPr bwMode="auto">
            <a:xfrm flipH="1">
              <a:off x="1600200" y="5334000"/>
              <a:ext cx="1828800" cy="6096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ja-JP" altLang="en-US">
                <a:ea typeface="ＭＳ Ｐゴシック" pitchFamily="50" charset="-128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419600" y="3352800"/>
              <a:ext cx="2743200" cy="2519363"/>
            </a:xfrm>
            <a:custGeom>
              <a:avLst/>
              <a:gdLst>
                <a:gd name="T0" fmla="*/ 2147483647 w 901"/>
                <a:gd name="T1" fmla="*/ 2147483647 h 721"/>
                <a:gd name="T2" fmla="*/ 2147483647 w 901"/>
                <a:gd name="T3" fmla="*/ 2147483647 h 721"/>
                <a:gd name="T4" fmla="*/ 2147483647 w 901"/>
                <a:gd name="T5" fmla="*/ 2147483647 h 721"/>
                <a:gd name="T6" fmla="*/ 2147483647 w 901"/>
                <a:gd name="T7" fmla="*/ 2147483647 h 721"/>
                <a:gd name="T8" fmla="*/ 2147483647 w 901"/>
                <a:gd name="T9" fmla="*/ 2147483647 h 721"/>
                <a:gd name="T10" fmla="*/ 2147483647 w 901"/>
                <a:gd name="T11" fmla="*/ 2147483647 h 721"/>
                <a:gd name="T12" fmla="*/ 2147483647 w 901"/>
                <a:gd name="T13" fmla="*/ 2147483647 h 721"/>
                <a:gd name="T14" fmla="*/ 2147483647 w 901"/>
                <a:gd name="T15" fmla="*/ 2147483647 h 721"/>
                <a:gd name="T16" fmla="*/ 2147483647 w 901"/>
                <a:gd name="T17" fmla="*/ 2147483647 h 721"/>
                <a:gd name="T18" fmla="*/ 2147483647 w 901"/>
                <a:gd name="T19" fmla="*/ 2147483647 h 721"/>
                <a:gd name="T20" fmla="*/ 2147483647 w 901"/>
                <a:gd name="T21" fmla="*/ 2147483647 h 721"/>
                <a:gd name="T22" fmla="*/ 2147483647 w 901"/>
                <a:gd name="T23" fmla="*/ 2147483647 h 721"/>
                <a:gd name="T24" fmla="*/ 2147483647 w 901"/>
                <a:gd name="T25" fmla="*/ 2147483647 h 721"/>
                <a:gd name="T26" fmla="*/ 2147483647 w 901"/>
                <a:gd name="T27" fmla="*/ 2147483647 h 721"/>
                <a:gd name="T28" fmla="*/ 2147483647 w 901"/>
                <a:gd name="T29" fmla="*/ 2147483647 h 721"/>
                <a:gd name="T30" fmla="*/ 0 w 901"/>
                <a:gd name="T31" fmla="*/ 0 h 7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01"/>
                <a:gd name="T49" fmla="*/ 0 h 721"/>
                <a:gd name="T50" fmla="*/ 901 w 901"/>
                <a:gd name="T51" fmla="*/ 721 h 7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01" h="721">
                  <a:moveTo>
                    <a:pt x="900" y="720"/>
                  </a:moveTo>
                  <a:lnTo>
                    <a:pt x="805" y="712"/>
                  </a:lnTo>
                  <a:lnTo>
                    <a:pt x="758" y="704"/>
                  </a:lnTo>
                  <a:lnTo>
                    <a:pt x="711" y="691"/>
                  </a:lnTo>
                  <a:lnTo>
                    <a:pt x="663" y="675"/>
                  </a:lnTo>
                  <a:lnTo>
                    <a:pt x="615" y="653"/>
                  </a:lnTo>
                  <a:lnTo>
                    <a:pt x="568" y="623"/>
                  </a:lnTo>
                  <a:lnTo>
                    <a:pt x="473" y="540"/>
                  </a:lnTo>
                  <a:lnTo>
                    <a:pt x="378" y="422"/>
                  </a:lnTo>
                  <a:lnTo>
                    <a:pt x="284" y="281"/>
                  </a:lnTo>
                  <a:lnTo>
                    <a:pt x="236" y="209"/>
                  </a:lnTo>
                  <a:lnTo>
                    <a:pt x="189" y="142"/>
                  </a:lnTo>
                  <a:lnTo>
                    <a:pt x="142" y="83"/>
                  </a:lnTo>
                  <a:lnTo>
                    <a:pt x="94" y="38"/>
                  </a:lnTo>
                  <a:lnTo>
                    <a:pt x="47" y="9"/>
                  </a:lnTo>
                  <a:lnTo>
                    <a:pt x="0" y="0"/>
                  </a:lnTo>
                </a:path>
              </a:pathLst>
            </a:custGeom>
            <a:noFill/>
            <a:ln w="50800" cap="rnd">
              <a:solidFill>
                <a:srgbClr val="0033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600200" y="3352800"/>
              <a:ext cx="2819400" cy="2514600"/>
            </a:xfrm>
            <a:custGeom>
              <a:avLst/>
              <a:gdLst>
                <a:gd name="T0" fmla="*/ 0 w 901"/>
                <a:gd name="T1" fmla="*/ 2147483647 h 721"/>
                <a:gd name="T2" fmla="*/ 2147483647 w 901"/>
                <a:gd name="T3" fmla="*/ 2147483647 h 721"/>
                <a:gd name="T4" fmla="*/ 2147483647 w 901"/>
                <a:gd name="T5" fmla="*/ 2147483647 h 721"/>
                <a:gd name="T6" fmla="*/ 2147483647 w 901"/>
                <a:gd name="T7" fmla="*/ 2147483647 h 721"/>
                <a:gd name="T8" fmla="*/ 2147483647 w 901"/>
                <a:gd name="T9" fmla="*/ 2147483647 h 721"/>
                <a:gd name="T10" fmla="*/ 2147483647 w 901"/>
                <a:gd name="T11" fmla="*/ 2147483647 h 721"/>
                <a:gd name="T12" fmla="*/ 2147483647 w 901"/>
                <a:gd name="T13" fmla="*/ 2147483647 h 721"/>
                <a:gd name="T14" fmla="*/ 2147483647 w 901"/>
                <a:gd name="T15" fmla="*/ 2147483647 h 721"/>
                <a:gd name="T16" fmla="*/ 2147483647 w 901"/>
                <a:gd name="T17" fmla="*/ 2147483647 h 721"/>
                <a:gd name="T18" fmla="*/ 2147483647 w 901"/>
                <a:gd name="T19" fmla="*/ 2147483647 h 721"/>
                <a:gd name="T20" fmla="*/ 2147483647 w 901"/>
                <a:gd name="T21" fmla="*/ 2147483647 h 721"/>
                <a:gd name="T22" fmla="*/ 2147483647 w 901"/>
                <a:gd name="T23" fmla="*/ 2147483647 h 721"/>
                <a:gd name="T24" fmla="*/ 2147483647 w 901"/>
                <a:gd name="T25" fmla="*/ 2147483647 h 721"/>
                <a:gd name="T26" fmla="*/ 2147483647 w 901"/>
                <a:gd name="T27" fmla="*/ 2147483647 h 721"/>
                <a:gd name="T28" fmla="*/ 2147483647 w 901"/>
                <a:gd name="T29" fmla="*/ 2147483647 h 721"/>
                <a:gd name="T30" fmla="*/ 2147483647 w 901"/>
                <a:gd name="T31" fmla="*/ 0 h 7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01"/>
                <a:gd name="T49" fmla="*/ 0 h 721"/>
                <a:gd name="T50" fmla="*/ 901 w 901"/>
                <a:gd name="T51" fmla="*/ 721 h 7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01" h="721">
                  <a:moveTo>
                    <a:pt x="0" y="720"/>
                  </a:moveTo>
                  <a:lnTo>
                    <a:pt x="95" y="712"/>
                  </a:lnTo>
                  <a:lnTo>
                    <a:pt x="142" y="704"/>
                  </a:lnTo>
                  <a:lnTo>
                    <a:pt x="189" y="691"/>
                  </a:lnTo>
                  <a:lnTo>
                    <a:pt x="237" y="675"/>
                  </a:lnTo>
                  <a:lnTo>
                    <a:pt x="284" y="653"/>
                  </a:lnTo>
                  <a:lnTo>
                    <a:pt x="331" y="623"/>
                  </a:lnTo>
                  <a:lnTo>
                    <a:pt x="426" y="540"/>
                  </a:lnTo>
                  <a:lnTo>
                    <a:pt x="521" y="422"/>
                  </a:lnTo>
                  <a:lnTo>
                    <a:pt x="616" y="281"/>
                  </a:lnTo>
                  <a:lnTo>
                    <a:pt x="663" y="209"/>
                  </a:lnTo>
                  <a:lnTo>
                    <a:pt x="710" y="142"/>
                  </a:lnTo>
                  <a:lnTo>
                    <a:pt x="757" y="83"/>
                  </a:lnTo>
                  <a:lnTo>
                    <a:pt x="805" y="38"/>
                  </a:lnTo>
                  <a:lnTo>
                    <a:pt x="852" y="9"/>
                  </a:lnTo>
                  <a:lnTo>
                    <a:pt x="900" y="0"/>
                  </a:lnTo>
                </a:path>
              </a:pathLst>
            </a:custGeom>
            <a:noFill/>
            <a:ln w="50800" cap="rnd">
              <a:solidFill>
                <a:srgbClr val="0033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>
              <a:off x="5334000" y="4419600"/>
              <a:ext cx="0" cy="15240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600200" y="5867400"/>
              <a:ext cx="5943600" cy="76200"/>
            </a:xfrm>
            <a:custGeom>
              <a:avLst/>
              <a:gdLst>
                <a:gd name="T0" fmla="*/ 0 w 1893"/>
                <a:gd name="T1" fmla="*/ 0 h 765"/>
                <a:gd name="T2" fmla="*/ 0 w 1893"/>
                <a:gd name="T3" fmla="*/ 2147483647 h 765"/>
                <a:gd name="T4" fmla="*/ 2147483647 w 1893"/>
                <a:gd name="T5" fmla="*/ 2147483647 h 765"/>
                <a:gd name="T6" fmla="*/ 0 60000 65536"/>
                <a:gd name="T7" fmla="*/ 0 60000 65536"/>
                <a:gd name="T8" fmla="*/ 0 60000 65536"/>
                <a:gd name="T9" fmla="*/ 0 w 1893"/>
                <a:gd name="T10" fmla="*/ 0 h 765"/>
                <a:gd name="T11" fmla="*/ 1893 w 1893"/>
                <a:gd name="T12" fmla="*/ 765 h 7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93" h="765">
                  <a:moveTo>
                    <a:pt x="0" y="0"/>
                  </a:moveTo>
                  <a:lnTo>
                    <a:pt x="0" y="764"/>
                  </a:lnTo>
                  <a:lnTo>
                    <a:pt x="1892" y="764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7543800" y="5867400"/>
              <a:ext cx="333375" cy="454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altLang="ja-JP" b="1">
                  <a:solidFill>
                    <a:schemeClr val="tx2"/>
                  </a:solidFill>
                  <a:latin typeface="Book Antiqua" pitchFamily="18" charset="0"/>
                  <a:ea typeface="ＭＳ Ｐゴシック" pitchFamily="50" charset="-128"/>
                </a:rPr>
                <a:t>x</a:t>
              </a:r>
            </a:p>
          </p:txBody>
        </p:sp>
        <p:sp>
          <p:nvSpPr>
            <p:cNvPr id="17" name="AutoShape 15"/>
            <p:cNvSpPr>
              <a:spLocks noChangeArrowheads="1"/>
            </p:cNvSpPr>
            <p:nvPr/>
          </p:nvSpPr>
          <p:spPr bwMode="auto">
            <a:xfrm>
              <a:off x="4419600" y="3352800"/>
              <a:ext cx="838200" cy="9906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ja-JP" altLang="en-US">
                <a:ea typeface="ＭＳ Ｐゴシック" pitchFamily="50" charset="-128"/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auto">
            <a:xfrm>
              <a:off x="5181600" y="5867400"/>
              <a:ext cx="6096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ja-JP" b="1" i="1" dirty="0" smtClean="0">
                  <a:ea typeface="ＭＳ Ｐゴシック" pitchFamily="50" charset="-128"/>
                </a:rPr>
                <a:t>a</a:t>
              </a:r>
              <a:endParaRPr lang="en-US" altLang="ja-JP" b="1" i="1" dirty="0">
                <a:ea typeface="ＭＳ Ｐゴシック" pitchFamily="50" charset="-128"/>
              </a:endParaRPr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 flipV="1">
              <a:off x="1600200" y="3200400"/>
              <a:ext cx="0" cy="2743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838200" y="3124200"/>
              <a:ext cx="655638" cy="454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altLang="ja-JP" b="1">
                  <a:solidFill>
                    <a:schemeClr val="tx2"/>
                  </a:solidFill>
                  <a:latin typeface="Book Antiqua" pitchFamily="18" charset="0"/>
                  <a:ea typeface="ＭＳ Ｐゴシック" pitchFamily="50" charset="-128"/>
                </a:rPr>
                <a:t>f(x)</a:t>
              </a:r>
            </a:p>
          </p:txBody>
        </p:sp>
        <p:sp>
          <p:nvSpPr>
            <p:cNvPr id="21" name="Text Box 19"/>
            <p:cNvSpPr txBox="1">
              <a:spLocks noChangeArrowheads="1"/>
            </p:cNvSpPr>
            <p:nvPr/>
          </p:nvSpPr>
          <p:spPr bwMode="auto">
            <a:xfrm>
              <a:off x="3200401" y="4872335"/>
              <a:ext cx="20193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ja-JP" dirty="0">
                  <a:solidFill>
                    <a:schemeClr val="bg1"/>
                  </a:solidFill>
                  <a:ea typeface="ＭＳ Ｐゴシック" pitchFamily="50" charset="-128"/>
                </a:rPr>
                <a:t>F(x)=</a:t>
              </a:r>
              <a:r>
                <a:rPr lang="en-US" altLang="ja-JP" dirty="0" smtClean="0">
                  <a:solidFill>
                    <a:schemeClr val="bg1"/>
                  </a:solidFill>
                  <a:ea typeface="ＭＳ Ｐゴシック" pitchFamily="50" charset="-128"/>
                </a:rPr>
                <a:t>P(X </a:t>
              </a:r>
              <a:r>
                <a:rPr lang="en-US" altLang="ja-JP" dirty="0" smtClean="0">
                  <a:solidFill>
                    <a:schemeClr val="bg1"/>
                  </a:solidFill>
                  <a:ea typeface="ＭＳ Ｐゴシック" pitchFamily="50" charset="-128"/>
                  <a:cs typeface="Times New Roman" pitchFamily="18" charset="0"/>
                </a:rPr>
                <a:t>≤ a)</a:t>
              </a:r>
              <a:endParaRPr lang="en-US" altLang="ja-JP" dirty="0">
                <a:solidFill>
                  <a:schemeClr val="bg1"/>
                </a:solidFill>
                <a:ea typeface="ＭＳ Ｐゴシック" pitchFamily="50" charset="-128"/>
                <a:cs typeface="Times New Roman" pitchFamily="18" charset="0"/>
              </a:endParaRPr>
            </a:p>
          </p:txBody>
        </p:sp>
      </p:grp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70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>
            <a:normAutofit/>
          </a:bodyPr>
          <a:lstStyle/>
          <a:p>
            <a:pPr rtl="0"/>
            <a:r>
              <a:rPr lang="en-US" sz="4000" b="1" dirty="0" smtClean="0"/>
              <a:t>Mean and Variance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8229600" cy="4754563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/>
              <a:t>The </a:t>
            </a:r>
            <a:r>
              <a:rPr lang="en-US" sz="2400" b="1" dirty="0">
                <a:solidFill>
                  <a:srgbClr val="00B050"/>
                </a:solidFill>
              </a:rPr>
              <a:t>expected value </a:t>
            </a:r>
            <a:r>
              <a:rPr lang="en-US" sz="2400" dirty="0"/>
              <a:t>of a continuous </a:t>
            </a:r>
            <a:r>
              <a:rPr lang="en-US" sz="2400" dirty="0" smtClean="0"/>
              <a:t>random variable </a:t>
            </a:r>
            <a:r>
              <a:rPr lang="en-US" sz="2400" i="1" dirty="0"/>
              <a:t>X</a:t>
            </a:r>
            <a:r>
              <a:rPr lang="en-US" sz="2400" dirty="0"/>
              <a:t>, denoted by </a:t>
            </a:r>
            <a:r>
              <a:rPr lang="en-US" sz="2400" i="1" dirty="0"/>
              <a:t>E</a:t>
            </a:r>
            <a:r>
              <a:rPr lang="en-US" sz="2400" dirty="0"/>
              <a:t>(</a:t>
            </a:r>
            <a:r>
              <a:rPr lang="en-US" sz="2400" i="1" dirty="0"/>
              <a:t>X</a:t>
            </a:r>
            <a:r>
              <a:rPr lang="en-US" sz="2400" dirty="0"/>
              <a:t>), or μ, is </a:t>
            </a:r>
            <a:r>
              <a:rPr lang="en-US" sz="2400" dirty="0" smtClean="0"/>
              <a:t>the average </a:t>
            </a:r>
            <a:r>
              <a:rPr lang="en-US" sz="2400" dirty="0"/>
              <a:t>value taken on by the </a:t>
            </a:r>
            <a:r>
              <a:rPr lang="en-US" sz="2400" dirty="0" smtClean="0"/>
              <a:t>random variable.</a:t>
            </a:r>
          </a:p>
          <a:p>
            <a:pPr algn="l" rtl="0"/>
            <a:endParaRPr lang="en-US" sz="2400" dirty="0" smtClean="0"/>
          </a:p>
          <a:p>
            <a:pPr marL="0" indent="0" algn="l" rtl="0">
              <a:buNone/>
            </a:pPr>
            <a:endParaRPr lang="en-US" sz="2400" dirty="0" smtClean="0"/>
          </a:p>
          <a:p>
            <a:pPr algn="l" rtl="0"/>
            <a:r>
              <a:rPr lang="en-US" sz="2400" dirty="0" smtClean="0"/>
              <a:t>The </a:t>
            </a:r>
            <a:r>
              <a:rPr lang="en-US" sz="2400" dirty="0"/>
              <a:t>variance of a continuous random variable </a:t>
            </a:r>
            <a:r>
              <a:rPr lang="en-US" sz="2400" i="1" dirty="0" smtClean="0"/>
              <a:t>X</a:t>
            </a:r>
            <a:r>
              <a:rPr lang="en-US" sz="2400" dirty="0" smtClean="0"/>
              <a:t>, denoted </a:t>
            </a:r>
            <a:r>
              <a:rPr lang="en-US" sz="2400" dirty="0"/>
              <a:t>by </a:t>
            </a:r>
            <a:r>
              <a:rPr lang="en-US" sz="2400" i="1" dirty="0" err="1" smtClean="0"/>
              <a:t>Var</a:t>
            </a:r>
            <a:r>
              <a:rPr lang="en-US" sz="2400" i="1" dirty="0" smtClean="0"/>
              <a:t> </a:t>
            </a:r>
            <a:r>
              <a:rPr lang="en-US" sz="2400" dirty="0" smtClean="0"/>
              <a:t>(</a:t>
            </a:r>
            <a:r>
              <a:rPr lang="en-US" sz="2400" i="1" dirty="0"/>
              <a:t>X</a:t>
            </a:r>
            <a:r>
              <a:rPr lang="en-US" sz="2400" dirty="0"/>
              <a:t>) or σ</a:t>
            </a:r>
            <a:r>
              <a:rPr lang="en-US" sz="2400" baseline="30000" dirty="0"/>
              <a:t>2</a:t>
            </a:r>
            <a:r>
              <a:rPr lang="en-US" sz="2400" dirty="0"/>
              <a:t>, is the </a:t>
            </a:r>
            <a:r>
              <a:rPr lang="en-US" sz="2400" dirty="0" smtClean="0"/>
              <a:t>average square distance </a:t>
            </a:r>
            <a:r>
              <a:rPr lang="en-US" sz="2400" dirty="0"/>
              <a:t>of each value of the random </a:t>
            </a:r>
            <a:r>
              <a:rPr lang="en-US" sz="2400" dirty="0" smtClean="0"/>
              <a:t>variable from </a:t>
            </a:r>
            <a:r>
              <a:rPr lang="en-US" sz="2400" dirty="0"/>
              <a:t>its expected </a:t>
            </a:r>
            <a:r>
              <a:rPr lang="en-US" sz="2400" dirty="0" smtClean="0"/>
              <a:t>value, which </a:t>
            </a:r>
            <a:r>
              <a:rPr lang="en-US" sz="2400" dirty="0"/>
              <a:t>is given by </a:t>
            </a:r>
            <a:endParaRPr lang="en-US" sz="2400" dirty="0" smtClean="0"/>
          </a:p>
          <a:p>
            <a:pPr algn="l" rtl="0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53</a:t>
            </a:fld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4874677"/>
              </p:ext>
            </p:extLst>
          </p:nvPr>
        </p:nvGraphicFramePr>
        <p:xfrm>
          <a:off x="1752600" y="2514600"/>
          <a:ext cx="470217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name="Equation" r:id="rId3" imgW="1218960" imgH="380880" progId="Equation.3">
                  <p:embed/>
                </p:oleObj>
              </mc:Choice>
              <mc:Fallback>
                <p:oleObj name="Equation" r:id="rId3" imgW="12189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514600"/>
                        <a:ext cx="4702175" cy="1143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9946636"/>
              </p:ext>
            </p:extLst>
          </p:nvPr>
        </p:nvGraphicFramePr>
        <p:xfrm>
          <a:off x="1524000" y="5105400"/>
          <a:ext cx="6262688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5" name="Equation" r:id="rId5" imgW="1765080" imgH="380880" progId="Equation.3">
                  <p:embed/>
                </p:oleObj>
              </mc:Choice>
              <mc:Fallback>
                <p:oleObj name="Equation" r:id="rId5" imgW="17650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105400"/>
                        <a:ext cx="6262688" cy="1066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40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/>
          <a:lstStyle/>
          <a:p>
            <a:pPr rtl="0"/>
            <a:r>
              <a:rPr lang="en-US" b="1" dirty="0"/>
              <a:t>The Normal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8229600" cy="4525963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/>
              <a:t>The normal distribution is the most </a:t>
            </a:r>
            <a:r>
              <a:rPr lang="en-US" sz="2400" dirty="0" smtClean="0"/>
              <a:t>widely used continuous </a:t>
            </a:r>
            <a:r>
              <a:rPr lang="en-US" sz="2400" dirty="0"/>
              <a:t>distribution. It is </a:t>
            </a:r>
            <a:r>
              <a:rPr lang="en-US" sz="2400" dirty="0" smtClean="0"/>
              <a:t>also frequently called </a:t>
            </a:r>
            <a:r>
              <a:rPr lang="en-US" sz="2400" dirty="0"/>
              <a:t>the Gaussian distribution, after </a:t>
            </a:r>
            <a:r>
              <a:rPr lang="en-US" sz="2400" dirty="0" smtClean="0"/>
              <a:t>the well-known mathematician Karl </a:t>
            </a:r>
            <a:r>
              <a:rPr lang="en-US" sz="2400" dirty="0"/>
              <a:t>Friedrich </a:t>
            </a:r>
            <a:r>
              <a:rPr lang="en-US" sz="2400" dirty="0" smtClean="0"/>
              <a:t>Gauss.</a:t>
            </a:r>
          </a:p>
          <a:p>
            <a:pPr algn="l" rtl="0"/>
            <a:r>
              <a:rPr lang="en-US" sz="2400" dirty="0"/>
              <a:t>The normal distribution is defined by its </a:t>
            </a:r>
            <a:r>
              <a:rPr lang="en-US" sz="2400" dirty="0" err="1"/>
              <a:t>pdf</a:t>
            </a:r>
            <a:r>
              <a:rPr lang="en-US" sz="2400" dirty="0"/>
              <a:t>, which is given </a:t>
            </a:r>
            <a:r>
              <a:rPr lang="en-US" sz="2400" dirty="0" smtClean="0"/>
              <a:t>as:</a:t>
            </a:r>
          </a:p>
          <a:p>
            <a:pPr lvl="1" algn="l" rtl="0"/>
            <a:endParaRPr lang="en-US" sz="20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54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2000" y="4769584"/>
            <a:ext cx="7543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dirty="0">
                <a:latin typeface="Arial" charset="0"/>
              </a:rPr>
              <a:t>Where:</a:t>
            </a:r>
          </a:p>
          <a:p>
            <a:pPr lvl="0" eaLnBrk="0" fontAlgn="base" hangingPunct="0">
              <a:spcAft>
                <a:spcPct val="0"/>
              </a:spcAft>
            </a:pPr>
            <a:r>
              <a:rPr lang="en-US" i="1" dirty="0" smtClean="0">
                <a:latin typeface="Arial" charset="0"/>
                <a:cs typeface="Arial" charset="0"/>
              </a:rPr>
              <a:t>	</a:t>
            </a:r>
            <a:r>
              <a:rPr lang="el-GR" i="1" dirty="0" smtClean="0">
                <a:latin typeface="Arial" charset="0"/>
                <a:cs typeface="Arial" charset="0"/>
              </a:rPr>
              <a:t>μ</a:t>
            </a:r>
            <a:r>
              <a:rPr lang="en-US" dirty="0" smtClean="0">
                <a:latin typeface="Arial" charset="0"/>
                <a:cs typeface="Arial" charset="0"/>
              </a:rPr>
              <a:t>  </a:t>
            </a:r>
            <a:r>
              <a:rPr lang="en-US" dirty="0">
                <a:latin typeface="Arial" charset="0"/>
                <a:cs typeface="Arial" charset="0"/>
              </a:rPr>
              <a:t>is the mean</a:t>
            </a:r>
          </a:p>
          <a:p>
            <a:pPr lvl="0" eaLnBrk="0" fontAlgn="base" hangingPunct="0">
              <a:spcAft>
                <a:spcPct val="0"/>
              </a:spcAft>
            </a:pPr>
            <a:r>
              <a:rPr lang="en-US" i="1" dirty="0" smtClean="0">
                <a:latin typeface="Arial" charset="0"/>
                <a:cs typeface="Arial" charset="0"/>
              </a:rPr>
              <a:t>	</a:t>
            </a:r>
            <a:r>
              <a:rPr lang="el-GR" i="1" dirty="0" smtClean="0">
                <a:latin typeface="Arial" charset="0"/>
                <a:cs typeface="Arial" charset="0"/>
              </a:rPr>
              <a:t>σ</a:t>
            </a:r>
            <a:r>
              <a:rPr lang="en-US" i="1" dirty="0" smtClean="0">
                <a:latin typeface="Arial" charset="0"/>
                <a:cs typeface="Arial" charset="0"/>
              </a:rPr>
              <a:t>  </a:t>
            </a:r>
            <a:r>
              <a:rPr lang="en-US" dirty="0" smtClean="0">
                <a:latin typeface="Arial" charset="0"/>
                <a:cs typeface="Arial" charset="0"/>
              </a:rPr>
              <a:t>is </a:t>
            </a:r>
            <a:r>
              <a:rPr lang="en-US" dirty="0">
                <a:latin typeface="Arial" charset="0"/>
                <a:cs typeface="Arial" charset="0"/>
              </a:rPr>
              <a:t>the standard deviation</a:t>
            </a:r>
          </a:p>
          <a:p>
            <a:pPr lvl="0" eaLnBrk="0" fontAlgn="base" hangingPunct="0">
              <a:spcAft>
                <a:spcPct val="0"/>
              </a:spcAft>
            </a:pPr>
            <a:r>
              <a:rPr lang="en-US" dirty="0" smtClean="0">
                <a:latin typeface="Arial" charset="0"/>
                <a:cs typeface="Arial" charset="0"/>
                <a:sym typeface="Symbol" pitchFamily="18" charset="2"/>
              </a:rPr>
              <a:t>	</a:t>
            </a:r>
            <a:r>
              <a:rPr lang="el-GR" dirty="0" smtClean="0">
                <a:latin typeface="Arial" charset="0"/>
                <a:cs typeface="Arial" charset="0"/>
                <a:sym typeface="Symbol" pitchFamily="18" charset="2"/>
              </a:rPr>
              <a:t></a:t>
            </a:r>
            <a:r>
              <a:rPr lang="en-US" dirty="0" smtClean="0">
                <a:latin typeface="Arial" charset="0"/>
                <a:cs typeface="Arial" charset="0"/>
                <a:sym typeface="Symbol" pitchFamily="18" charset="2"/>
              </a:rPr>
              <a:t> </a:t>
            </a:r>
            <a:r>
              <a:rPr lang="en-US" dirty="0">
                <a:latin typeface="Arial" charset="0"/>
                <a:cs typeface="Arial" charset="0"/>
                <a:sym typeface="Symbol" pitchFamily="18" charset="2"/>
              </a:rPr>
              <a:t>= 3.1459</a:t>
            </a:r>
          </a:p>
          <a:p>
            <a:pPr lvl="0" eaLnBrk="0" fontAlgn="base" hangingPunct="0">
              <a:spcAft>
                <a:spcPct val="0"/>
              </a:spcAft>
            </a:pPr>
            <a:r>
              <a:rPr lang="en-US" dirty="0" smtClean="0">
                <a:latin typeface="Arial" charset="0"/>
                <a:cs typeface="Arial" charset="0"/>
                <a:sym typeface="Symbol" pitchFamily="18" charset="2"/>
              </a:rPr>
              <a:t>	e </a:t>
            </a:r>
            <a:r>
              <a:rPr lang="en-US" dirty="0">
                <a:latin typeface="Arial" charset="0"/>
                <a:cs typeface="Arial" charset="0"/>
                <a:sym typeface="Symbol" pitchFamily="18" charset="2"/>
              </a:rPr>
              <a:t>= 2.71828</a:t>
            </a:r>
            <a:endParaRPr lang="el-GR" dirty="0">
              <a:latin typeface="Arial" charset="0"/>
              <a:cs typeface="Arial" charset="0"/>
              <a:sym typeface="Symbol" pitchFamily="18" charset="2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286000" y="3657600"/>
            <a:ext cx="6384058" cy="1295400"/>
            <a:chOff x="2286000" y="3657600"/>
            <a:chExt cx="6384058" cy="1295400"/>
          </a:xfrm>
        </p:grpSpPr>
        <p:graphicFrame>
          <p:nvGraphicFramePr>
            <p:cNvPr id="4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29992722"/>
                </p:ext>
              </p:extLst>
            </p:nvPr>
          </p:nvGraphicFramePr>
          <p:xfrm>
            <a:off x="2286000" y="3657600"/>
            <a:ext cx="4948237" cy="1295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7" name="Equation" r:id="rId3" imgW="1600200" imgH="419040" progId="Equation.3">
                    <p:embed/>
                  </p:oleObj>
                </mc:Choice>
                <mc:Fallback>
                  <p:oleObj name="Equation" r:id="rId3" imgW="1600200" imgH="419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86000" y="3657600"/>
                          <a:ext cx="4948237" cy="1295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Rectangle 5"/>
            <p:cNvSpPr/>
            <p:nvPr/>
          </p:nvSpPr>
          <p:spPr>
            <a:xfrm>
              <a:off x="7315200" y="4187828"/>
              <a:ext cx="135485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/>
                <a:t>- ∞ </a:t>
              </a:r>
              <a:r>
                <a:rPr lang="en-US" sz="2000" dirty="0"/>
                <a:t>&lt; x &lt; ∞</a:t>
              </a:r>
            </a:p>
          </p:txBody>
        </p:sp>
      </p:grp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Dr. Mohammed Alahmed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64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>
            <a:noAutofit/>
          </a:bodyPr>
          <a:lstStyle/>
          <a:p>
            <a:pPr rtl="0"/>
            <a:r>
              <a:rPr lang="en-US" sz="3600" b="1" dirty="0"/>
              <a:t>Characteristics of the normal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202776" cy="4495800"/>
          </a:xfrm>
        </p:spPr>
        <p:txBody>
          <a:bodyPr>
            <a:normAutofit/>
          </a:bodyPr>
          <a:lstStyle/>
          <a:p>
            <a:pPr algn="l" rtl="0"/>
            <a:r>
              <a:rPr lang="en-US" sz="2800" dirty="0"/>
              <a:t>The distribution is </a:t>
            </a:r>
            <a:r>
              <a:rPr lang="en-US" sz="2800" b="1" dirty="0">
                <a:solidFill>
                  <a:srgbClr val="00B050"/>
                </a:solidFill>
              </a:rPr>
              <a:t>symmetric about the mean </a:t>
            </a:r>
            <a:r>
              <a:rPr lang="el-GR" sz="2800" b="1" dirty="0">
                <a:solidFill>
                  <a:srgbClr val="00B050"/>
                </a:solidFill>
              </a:rPr>
              <a:t>μ</a:t>
            </a:r>
            <a:r>
              <a:rPr lang="en-US" sz="2800" dirty="0"/>
              <a:t>, and is bell-shaped</a:t>
            </a:r>
            <a:r>
              <a:rPr lang="en-US" sz="2800" dirty="0" smtClean="0"/>
              <a:t>.</a:t>
            </a:r>
          </a:p>
          <a:p>
            <a:pPr algn="l" rtl="0"/>
            <a:r>
              <a:rPr lang="en-US" sz="2800" dirty="0"/>
              <a:t>The mean, the median, and the mode are all equal</a:t>
            </a:r>
            <a:r>
              <a:rPr lang="en-US" sz="2800" dirty="0" smtClean="0"/>
              <a:t>.</a:t>
            </a:r>
          </a:p>
          <a:p>
            <a:pPr algn="l" rtl="0"/>
            <a:r>
              <a:rPr lang="en-US" sz="2800" dirty="0"/>
              <a:t>The total area under the curve above the x-axis is one. </a:t>
            </a:r>
          </a:p>
          <a:p>
            <a:pPr algn="l" rtl="0"/>
            <a:r>
              <a:rPr lang="en-US" sz="2800" dirty="0" smtClean="0"/>
              <a:t>The </a:t>
            </a:r>
            <a:r>
              <a:rPr lang="en-US" sz="2800" dirty="0"/>
              <a:t>normal distribution is completely determined by the parameters </a:t>
            </a:r>
            <a:r>
              <a:rPr lang="en-US" sz="2800" b="1" dirty="0">
                <a:solidFill>
                  <a:srgbClr val="00B050"/>
                </a:solidFill>
              </a:rPr>
              <a:t>µ</a:t>
            </a:r>
            <a:r>
              <a:rPr lang="en-US" sz="2800" dirty="0"/>
              <a:t> and </a:t>
            </a:r>
            <a:r>
              <a:rPr lang="en-US" sz="2800" b="1" dirty="0">
                <a:solidFill>
                  <a:srgbClr val="00B050"/>
                </a:solidFill>
              </a:rPr>
              <a:t>σ</a:t>
            </a:r>
            <a:r>
              <a:rPr lang="en-US" sz="2800" dirty="0" smtClean="0"/>
              <a:t>.</a:t>
            </a:r>
          </a:p>
          <a:p>
            <a:pPr marL="457200" lvl="1" indent="0" algn="l" rtl="0">
              <a:buNone/>
            </a:pPr>
            <a:endParaRPr lang="en-US" sz="2400" dirty="0"/>
          </a:p>
          <a:p>
            <a:pPr lvl="1" algn="l" rtl="0"/>
            <a:endParaRPr lang="en-US" sz="2400" dirty="0" smtClean="0"/>
          </a:p>
          <a:p>
            <a:pPr algn="l" rtl="0"/>
            <a:endParaRPr lang="en-US" sz="2800" dirty="0"/>
          </a:p>
          <a:p>
            <a:pPr algn="l" rtl="0"/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55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61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57200"/>
            <a:ext cx="7202776" cy="2362200"/>
          </a:xfrm>
        </p:spPr>
        <p:txBody>
          <a:bodyPr>
            <a:normAutofit/>
          </a:bodyPr>
          <a:lstStyle/>
          <a:p>
            <a:pPr marL="400050" algn="l" rtl="0"/>
            <a:r>
              <a:rPr lang="en-US" sz="2400" dirty="0"/>
              <a:t>The mean can be any numerical value:  </a:t>
            </a:r>
            <a:r>
              <a:rPr lang="en-US" sz="2400" dirty="0" smtClean="0"/>
              <a:t>negative</a:t>
            </a:r>
            <a:r>
              <a:rPr lang="en-US" sz="2400" dirty="0"/>
              <a:t>, zero, or positive and determines the </a:t>
            </a:r>
            <a:r>
              <a:rPr lang="en-US" sz="2400" dirty="0" smtClean="0"/>
              <a:t>location </a:t>
            </a:r>
            <a:r>
              <a:rPr lang="en-US" sz="2400" dirty="0"/>
              <a:t>of </a:t>
            </a:r>
            <a:r>
              <a:rPr lang="en-US" sz="2400" dirty="0" smtClean="0"/>
              <a:t>the </a:t>
            </a:r>
            <a:r>
              <a:rPr lang="en-US" sz="2400" dirty="0"/>
              <a:t>curve</a:t>
            </a:r>
            <a:r>
              <a:rPr lang="en-US" sz="2400" dirty="0" smtClean="0"/>
              <a:t>.</a:t>
            </a:r>
            <a:endParaRPr lang="en-US" dirty="0"/>
          </a:p>
          <a:p>
            <a:pPr marL="400050" algn="l" rtl="0"/>
            <a:r>
              <a:rPr lang="en-US" sz="2400" dirty="0" smtClean="0"/>
              <a:t>The </a:t>
            </a:r>
            <a:r>
              <a:rPr lang="en-US" sz="2400" dirty="0"/>
              <a:t>standard deviation determines the width of the curve: larger values result in wider, flatter curves.</a:t>
            </a:r>
          </a:p>
          <a:p>
            <a:pPr algn="l"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56</a:t>
            </a:fld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2971800"/>
            <a:ext cx="7214347" cy="3048000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38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762000" y="1219200"/>
            <a:ext cx="8077200" cy="3886201"/>
            <a:chOff x="1898650" y="1905000"/>
            <a:chExt cx="6102350" cy="4073525"/>
          </a:xfrm>
        </p:grpSpPr>
        <p:pic>
          <p:nvPicPr>
            <p:cNvPr id="125957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650" y="3089275"/>
              <a:ext cx="6102350" cy="2889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5958" name="Picture 6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0" y="2514600"/>
              <a:ext cx="3770313" cy="3230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5959" name="Picture 7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764"/>
            <a:stretch>
              <a:fillRect/>
            </a:stretch>
          </p:blipFill>
          <p:spPr bwMode="auto">
            <a:xfrm>
              <a:off x="2124075" y="1905000"/>
              <a:ext cx="5651500" cy="381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8229600" cy="792162"/>
          </a:xfrm>
        </p:spPr>
        <p:txBody>
          <a:bodyPr>
            <a:normAutofit/>
          </a:bodyPr>
          <a:lstStyle/>
          <a:p>
            <a:pPr rtl="0"/>
            <a:r>
              <a:rPr lang="en-US" sz="4000" b="1" dirty="0" smtClean="0"/>
              <a:t>Empirical Rule</a:t>
            </a:r>
            <a:endParaRPr lang="en-US" sz="4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57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349537" y="5181600"/>
            <a:ext cx="6400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8525" lvl="1" indent="-354013">
              <a:buFont typeface="Arial" pitchFamily="34" charset="0"/>
              <a:buChar char="•"/>
            </a:pPr>
            <a:r>
              <a:rPr lang="en-IE" sz="2000" b="1" dirty="0">
                <a:sym typeface="Symbol" pitchFamily="18" charset="2"/>
              </a:rPr>
              <a:t>68% of data lie within 1</a:t>
            </a:r>
            <a:r>
              <a:rPr lang="en-IE" sz="2000" b="1" i="1" dirty="0">
                <a:sym typeface="Symbol" pitchFamily="18" charset="2"/>
              </a:rPr>
              <a:t></a:t>
            </a:r>
            <a:r>
              <a:rPr lang="en-IE" sz="2000" b="1" dirty="0">
                <a:sym typeface="Symbol" pitchFamily="18" charset="2"/>
              </a:rPr>
              <a:t> of the mean </a:t>
            </a:r>
            <a:r>
              <a:rPr lang="en-IE" sz="2000" b="1" i="1" dirty="0">
                <a:sym typeface="Symbol" pitchFamily="18" charset="2"/>
              </a:rPr>
              <a:t></a:t>
            </a:r>
          </a:p>
          <a:p>
            <a:pPr marL="898525" lvl="1" indent="-354013">
              <a:buFont typeface="Arial" pitchFamily="34" charset="0"/>
              <a:buChar char="•"/>
            </a:pPr>
            <a:r>
              <a:rPr lang="en-IE" sz="2000" b="1" dirty="0">
                <a:sym typeface="Symbol" pitchFamily="18" charset="2"/>
              </a:rPr>
              <a:t>95% of data lie within 2</a:t>
            </a:r>
            <a:r>
              <a:rPr lang="en-IE" sz="2000" b="1" i="1" dirty="0">
                <a:sym typeface="Symbol" pitchFamily="18" charset="2"/>
              </a:rPr>
              <a:t></a:t>
            </a:r>
            <a:r>
              <a:rPr lang="en-IE" sz="2000" b="1" dirty="0">
                <a:sym typeface="Symbol" pitchFamily="18" charset="2"/>
              </a:rPr>
              <a:t> of the mean </a:t>
            </a:r>
            <a:r>
              <a:rPr lang="en-IE" sz="2000" b="1" i="1" dirty="0">
                <a:sym typeface="Symbol" pitchFamily="18" charset="2"/>
              </a:rPr>
              <a:t></a:t>
            </a:r>
          </a:p>
          <a:p>
            <a:pPr marL="898525" lvl="1" indent="-354013">
              <a:buFont typeface="Arial" pitchFamily="34" charset="0"/>
              <a:buChar char="•"/>
            </a:pPr>
            <a:r>
              <a:rPr lang="en-IE" sz="2000" b="1" dirty="0">
                <a:sym typeface="Symbol" pitchFamily="18" charset="2"/>
              </a:rPr>
              <a:t>99.7% of data lie within 3</a:t>
            </a:r>
            <a:r>
              <a:rPr lang="en-IE" sz="2000" b="1" i="1" dirty="0">
                <a:sym typeface="Symbol" pitchFamily="18" charset="2"/>
              </a:rPr>
              <a:t></a:t>
            </a:r>
            <a:r>
              <a:rPr lang="en-IE" sz="2000" b="1" dirty="0">
                <a:sym typeface="Symbol" pitchFamily="18" charset="2"/>
              </a:rPr>
              <a:t> of the mean </a:t>
            </a:r>
            <a:r>
              <a:rPr lang="en-IE" sz="2000" b="1" i="1" dirty="0">
                <a:sym typeface="Symbol" pitchFamily="18" charset="2"/>
              </a:rPr>
              <a:t></a:t>
            </a:r>
            <a:endParaRPr lang="en-IE" sz="2000" b="1" dirty="0">
              <a:sym typeface="Symbol" pitchFamily="18" charset="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65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/>
          <a:lstStyle/>
          <a:p>
            <a:pPr rtl="0"/>
            <a:r>
              <a:rPr lang="en-US" b="1" dirty="0"/>
              <a:t>The Standard Normal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7202776" cy="4495800"/>
          </a:xfrm>
        </p:spPr>
        <p:txBody>
          <a:bodyPr>
            <a:normAutofit/>
          </a:bodyPr>
          <a:lstStyle/>
          <a:p>
            <a:pPr algn="l" rtl="0"/>
            <a:r>
              <a:rPr lang="en-US" sz="2800" dirty="0" smtClean="0"/>
              <a:t>Normal </a:t>
            </a:r>
            <a:r>
              <a:rPr lang="en-US" sz="2800" dirty="0"/>
              <a:t>distribution with </a:t>
            </a:r>
            <a:r>
              <a:rPr lang="en-US" sz="2800" b="1" dirty="0">
                <a:solidFill>
                  <a:srgbClr val="00B050"/>
                </a:solidFill>
              </a:rPr>
              <a:t>mean 0</a:t>
            </a:r>
            <a:r>
              <a:rPr lang="en-US" sz="2800" dirty="0"/>
              <a:t> and </a:t>
            </a:r>
            <a:r>
              <a:rPr lang="en-US" sz="2800" b="1" dirty="0" smtClean="0">
                <a:solidFill>
                  <a:srgbClr val="00B050"/>
                </a:solidFill>
              </a:rPr>
              <a:t>variance 1</a:t>
            </a:r>
            <a:r>
              <a:rPr lang="en-US" sz="2800" dirty="0" smtClean="0"/>
              <a:t> </a:t>
            </a:r>
            <a:r>
              <a:rPr lang="en-US" sz="2800" dirty="0"/>
              <a:t>is called a standard, or unit, </a:t>
            </a:r>
            <a:r>
              <a:rPr lang="en-US" sz="2800" dirty="0" smtClean="0"/>
              <a:t>normal distribution</a:t>
            </a:r>
            <a:r>
              <a:rPr lang="en-US" sz="2800" dirty="0"/>
              <a:t>. This distribution is also </a:t>
            </a:r>
            <a:r>
              <a:rPr lang="en-US" sz="2800" dirty="0" smtClean="0"/>
              <a:t>called an N(0,1</a:t>
            </a:r>
            <a:r>
              <a:rPr lang="en-US" sz="2800" dirty="0"/>
              <a:t>) distribution</a:t>
            </a:r>
            <a:r>
              <a:rPr lang="en-US" sz="2800" dirty="0" smtClean="0"/>
              <a:t>.</a:t>
            </a:r>
          </a:p>
          <a:p>
            <a:pPr algn="l" rtl="0"/>
            <a:r>
              <a:rPr lang="en-US" sz="2800" dirty="0"/>
              <a:t>The letter </a:t>
            </a:r>
            <a:r>
              <a:rPr lang="en-US" b="1" dirty="0">
                <a:solidFill>
                  <a:srgbClr val="00B050"/>
                </a:solidFill>
              </a:rPr>
              <a:t>z</a:t>
            </a:r>
            <a:r>
              <a:rPr lang="en-US" sz="2800" dirty="0"/>
              <a:t> is used to designate the </a:t>
            </a:r>
            <a:r>
              <a:rPr lang="en-US" sz="2800" dirty="0" smtClean="0"/>
              <a:t>standard </a:t>
            </a:r>
            <a:r>
              <a:rPr lang="en-US" sz="2800" dirty="0"/>
              <a:t>normal random variable.</a:t>
            </a:r>
          </a:p>
          <a:p>
            <a:pPr algn="l" rtl="0"/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58</a:t>
            </a:fld>
            <a:endParaRPr lang="en-US" dirty="0"/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571" y="5943600"/>
            <a:ext cx="517525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1524000" y="4114800"/>
            <a:ext cx="6858000" cy="2193925"/>
            <a:chOff x="2572543" y="4114800"/>
            <a:chExt cx="5127748" cy="2193925"/>
          </a:xfrm>
        </p:grpSpPr>
        <p:pic>
          <p:nvPicPr>
            <p:cNvPr id="1843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5600" y="4114800"/>
              <a:ext cx="3951287" cy="1871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36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2543" y="5967413"/>
              <a:ext cx="4597400" cy="19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37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5812" y="4428331"/>
              <a:ext cx="981075" cy="622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38" name="Picture 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7366" y="5626100"/>
              <a:ext cx="542925" cy="682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40" name="Picture 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1243" y="5826341"/>
              <a:ext cx="12700" cy="231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47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>
            <a:noAutofit/>
          </a:bodyPr>
          <a:lstStyle/>
          <a:p>
            <a:pPr rtl="0"/>
            <a:r>
              <a:rPr lang="en-US" sz="3600" b="1" dirty="0"/>
              <a:t>Characteristics of the standard normal distribution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95400"/>
            <a:ext cx="8382000" cy="4525963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/>
              <a:t>It is </a:t>
            </a:r>
            <a:r>
              <a:rPr lang="en-US" sz="2400" dirty="0" smtClean="0"/>
              <a:t>has ZERO mean and One standard deviation and symmetrical </a:t>
            </a:r>
            <a:r>
              <a:rPr lang="en-US" sz="2400" dirty="0"/>
              <a:t>about 0.</a:t>
            </a:r>
          </a:p>
          <a:p>
            <a:pPr algn="l" rtl="0"/>
            <a:r>
              <a:rPr lang="en-US" sz="2400" dirty="0" smtClean="0"/>
              <a:t>The </a:t>
            </a:r>
            <a:r>
              <a:rPr lang="en-US" sz="2400" dirty="0"/>
              <a:t>total area under the curve above the x-axis is one.</a:t>
            </a:r>
          </a:p>
          <a:p>
            <a:pPr algn="l" rtl="0"/>
            <a:r>
              <a:rPr lang="en-US" sz="2400" dirty="0" smtClean="0"/>
              <a:t>We </a:t>
            </a:r>
            <a:r>
              <a:rPr lang="en-US" sz="2400" dirty="0"/>
              <a:t>can use table </a:t>
            </a:r>
            <a:r>
              <a:rPr lang="en-US" sz="2400" dirty="0" smtClean="0"/>
              <a:t>(Z) </a:t>
            </a:r>
            <a:r>
              <a:rPr lang="en-US" sz="2400" dirty="0"/>
              <a:t>to find the probabilities and areas.</a:t>
            </a:r>
          </a:p>
          <a:p>
            <a:pPr algn="l" rtl="0"/>
            <a:r>
              <a:rPr lang="en-US" sz="2400" dirty="0"/>
              <a:t>Probability that </a:t>
            </a:r>
            <a:r>
              <a:rPr lang="en-US" sz="2400" dirty="0" smtClean="0"/>
              <a:t>Z </a:t>
            </a:r>
            <a:r>
              <a:rPr lang="en-US" sz="2400" dirty="0"/>
              <a:t>≤ </a:t>
            </a:r>
            <a:r>
              <a:rPr lang="en-US" sz="2400" dirty="0" smtClean="0"/>
              <a:t>z </a:t>
            </a:r>
            <a:r>
              <a:rPr lang="en-US" sz="2400" dirty="0"/>
              <a:t>is the area under the curve to the left of </a:t>
            </a:r>
            <a:r>
              <a:rPr lang="en-US" sz="2400" dirty="0" smtClean="0"/>
              <a:t>z.</a:t>
            </a:r>
          </a:p>
          <a:p>
            <a:pPr algn="l" rtl="0"/>
            <a:r>
              <a:rPr lang="en-US" sz="2400" dirty="0" smtClean="0"/>
              <a:t>This is called the </a:t>
            </a:r>
            <a:r>
              <a:rPr lang="en-US" sz="2400" dirty="0" err="1"/>
              <a:t>cdf</a:t>
            </a:r>
            <a:r>
              <a:rPr lang="en-US" sz="2400" dirty="0"/>
              <a:t> [</a:t>
            </a:r>
            <a:r>
              <a:rPr lang="en-US" sz="2400" dirty="0" smtClean="0"/>
              <a:t>Φ(</a:t>
            </a:r>
            <a:r>
              <a:rPr lang="en-US" sz="2400" i="1" dirty="0" smtClean="0"/>
              <a:t>z</a:t>
            </a:r>
            <a:r>
              <a:rPr lang="en-US" sz="2400" dirty="0" smtClean="0"/>
              <a:t>)] </a:t>
            </a:r>
            <a:r>
              <a:rPr lang="en-US" sz="2400" dirty="0"/>
              <a:t>for a standard normal distribution</a:t>
            </a:r>
          </a:p>
          <a:p>
            <a:pPr algn="l" rtl="0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59</a:t>
            </a:fld>
            <a:endParaRPr lang="en-US" dirty="0"/>
          </a:p>
        </p:txBody>
      </p:sp>
      <p:pic>
        <p:nvPicPr>
          <p:cNvPr id="19465" name="Picture 9" descr="http://upload.wikimedia.org/wikipedia/commons/thumb/7/73/Normal_Distribution_CDF_Diagram.svg/200px-Normal_Distribution_CDF_Diagram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495800"/>
            <a:ext cx="52578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235" y="5711825"/>
            <a:ext cx="517525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76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b="1" dirty="0" smtClean="0"/>
              <a:t>Definitions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0612" y="1828800"/>
            <a:ext cx="7202776" cy="4114800"/>
          </a:xfrm>
        </p:spPr>
        <p:txBody>
          <a:bodyPr>
            <a:normAutofit/>
          </a:bodyPr>
          <a:lstStyle/>
          <a:p>
            <a:pPr marL="457200" indent="-457200" algn="l" rtl="0" fontAlgn="base"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en-US" sz="3200" kern="0" dirty="0">
                <a:solidFill>
                  <a:srgbClr val="003366"/>
                </a:solidFill>
                <a:latin typeface="Arial"/>
              </a:rPr>
              <a:t>An </a:t>
            </a:r>
            <a:r>
              <a:rPr lang="en-US" sz="3200" b="1" kern="0" dirty="0">
                <a:solidFill>
                  <a:srgbClr val="00B050"/>
                </a:solidFill>
                <a:latin typeface="Arial"/>
              </a:rPr>
              <a:t>experiment</a:t>
            </a:r>
            <a:r>
              <a:rPr lang="en-US" sz="3200" kern="0" dirty="0">
                <a:solidFill>
                  <a:srgbClr val="00B050"/>
                </a:solidFill>
                <a:latin typeface="Arial"/>
              </a:rPr>
              <a:t> </a:t>
            </a:r>
            <a:r>
              <a:rPr lang="en-US" sz="3200" kern="0" dirty="0">
                <a:solidFill>
                  <a:srgbClr val="003366"/>
                </a:solidFill>
                <a:latin typeface="Arial"/>
              </a:rPr>
              <a:t>is the observation of some activity or the act of taking some measurement.  </a:t>
            </a:r>
          </a:p>
          <a:p>
            <a:pPr marL="457200" indent="-457200" algn="l" rtl="0" fontAlgn="base"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en-US" sz="3200" kern="0" dirty="0">
                <a:solidFill>
                  <a:srgbClr val="003366"/>
                </a:solidFill>
                <a:latin typeface="Arial"/>
              </a:rPr>
              <a:t>An </a:t>
            </a:r>
            <a:r>
              <a:rPr lang="en-US" sz="3200" b="1" kern="0" dirty="0">
                <a:solidFill>
                  <a:srgbClr val="00B050"/>
                </a:solidFill>
                <a:latin typeface="Arial"/>
              </a:rPr>
              <a:t>outcome</a:t>
            </a:r>
            <a:r>
              <a:rPr lang="en-US" sz="3200" kern="0" dirty="0">
                <a:solidFill>
                  <a:srgbClr val="00B050"/>
                </a:solidFill>
                <a:latin typeface="Arial"/>
              </a:rPr>
              <a:t> </a:t>
            </a:r>
            <a:r>
              <a:rPr lang="en-US" sz="3200" kern="0" dirty="0">
                <a:solidFill>
                  <a:srgbClr val="003366"/>
                </a:solidFill>
                <a:latin typeface="Arial"/>
              </a:rPr>
              <a:t>is the particular result of an experiment.</a:t>
            </a:r>
          </a:p>
          <a:p>
            <a:pPr marL="457200" indent="-457200" algn="l" rtl="0" fontAlgn="base"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en-US" sz="3200" kern="0" dirty="0">
                <a:solidFill>
                  <a:srgbClr val="003366"/>
                </a:solidFill>
                <a:latin typeface="Arial"/>
              </a:rPr>
              <a:t>An </a:t>
            </a:r>
            <a:r>
              <a:rPr lang="en-US" sz="3200" b="1" kern="0" dirty="0">
                <a:solidFill>
                  <a:srgbClr val="00B050"/>
                </a:solidFill>
                <a:latin typeface="Arial"/>
              </a:rPr>
              <a:t>event</a:t>
            </a:r>
            <a:r>
              <a:rPr lang="en-US" sz="3200" kern="0" dirty="0">
                <a:solidFill>
                  <a:srgbClr val="00B050"/>
                </a:solidFill>
                <a:latin typeface="Arial"/>
              </a:rPr>
              <a:t> </a:t>
            </a:r>
            <a:r>
              <a:rPr lang="en-US" sz="3200" kern="0" dirty="0">
                <a:solidFill>
                  <a:srgbClr val="003366"/>
                </a:solidFill>
                <a:latin typeface="Arial"/>
              </a:rPr>
              <a:t>is the collection of one or more outcomes of an experiment.</a:t>
            </a:r>
          </a:p>
          <a:p>
            <a:pPr marL="0" indent="0" algn="l" rtl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89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202776" cy="1143000"/>
          </a:xfrm>
        </p:spPr>
        <p:txBody>
          <a:bodyPr>
            <a:noAutofit/>
          </a:bodyPr>
          <a:lstStyle/>
          <a:p>
            <a:pPr rtl="0"/>
            <a:r>
              <a:rPr lang="en-US" sz="2800" b="1" dirty="0"/>
              <a:t>How to transform normal distribution (X) to standard normal distribution (Z)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4000"/>
            <a:ext cx="7202776" cy="4495800"/>
          </a:xfrm>
        </p:spPr>
        <p:txBody>
          <a:bodyPr>
            <a:normAutofit/>
          </a:bodyPr>
          <a:lstStyle/>
          <a:p>
            <a:pPr algn="l" rtl="0"/>
            <a:r>
              <a:rPr lang="en-US" sz="2800" dirty="0"/>
              <a:t>This is done by the following formula:</a:t>
            </a:r>
          </a:p>
          <a:p>
            <a:pPr algn="l" rtl="0"/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60</a:t>
            </a:fld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0997636"/>
              </p:ext>
            </p:extLst>
          </p:nvPr>
        </p:nvGraphicFramePr>
        <p:xfrm>
          <a:off x="1487863" y="2133600"/>
          <a:ext cx="2855537" cy="1174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Equation" r:id="rId3" imgW="787320" imgH="431640" progId="Equation.3">
                  <p:embed/>
                </p:oleObj>
              </mc:Choice>
              <mc:Fallback>
                <p:oleObj name="Equation" r:id="rId3" imgW="78732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7863" y="2133600"/>
                        <a:ext cx="2855537" cy="1174815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4876800" y="2590800"/>
            <a:ext cx="3962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which has a mean 0 and variance 1.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524071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B050"/>
                </a:solidFill>
              </a:rPr>
              <a:t>Example:</a:t>
            </a:r>
          </a:p>
          <a:p>
            <a:r>
              <a:rPr lang="en-US" sz="2000" dirty="0" smtClean="0"/>
              <a:t>If </a:t>
            </a:r>
            <a:r>
              <a:rPr lang="en-US" sz="2000" dirty="0"/>
              <a:t>X is normal with µ = 3, σ = 2. Find the value of standard normal Z, If X= 6?</a:t>
            </a:r>
          </a:p>
          <a:p>
            <a:r>
              <a:rPr lang="en-US" sz="2000" b="1" dirty="0"/>
              <a:t>Answer: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724400"/>
            <a:ext cx="230505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39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>
            <a:normAutofit/>
          </a:bodyPr>
          <a:lstStyle/>
          <a:p>
            <a:pPr rtl="0"/>
            <a:r>
              <a:rPr lang="en-US" b="1" dirty="0" smtClean="0"/>
              <a:t>Example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8229600" cy="4525963"/>
          </a:xfrm>
        </p:spPr>
        <p:txBody>
          <a:bodyPr>
            <a:noAutofit/>
          </a:bodyPr>
          <a:lstStyle/>
          <a:p>
            <a:pPr algn="l" rtl="0"/>
            <a:r>
              <a:rPr lang="en-US" dirty="0" smtClean="0"/>
              <a:t>Suppose </a:t>
            </a:r>
            <a:r>
              <a:rPr lang="en-US" dirty="0"/>
              <a:t>a mild hypertensive is defined as a person whose DBP </a:t>
            </a:r>
            <a:r>
              <a:rPr lang="en-US" dirty="0" smtClean="0"/>
              <a:t>is between </a:t>
            </a:r>
            <a:r>
              <a:rPr lang="en-US" dirty="0"/>
              <a:t>90 and 100 mm Hg inclusive, and the subjects </a:t>
            </a:r>
            <a:r>
              <a:rPr lang="en-US" dirty="0" smtClean="0"/>
              <a:t>are 35- </a:t>
            </a:r>
            <a:r>
              <a:rPr lang="en-US" dirty="0"/>
              <a:t>to 44-year-old </a:t>
            </a:r>
            <a:r>
              <a:rPr lang="en-US" dirty="0" smtClean="0"/>
              <a:t>men whose </a:t>
            </a:r>
            <a:r>
              <a:rPr lang="en-US" dirty="0"/>
              <a:t>blood pressures are normally distributed with mean 80 and variance </a:t>
            </a:r>
            <a:r>
              <a:rPr lang="en-US" dirty="0" smtClean="0"/>
              <a:t>144. </a:t>
            </a:r>
          </a:p>
          <a:p>
            <a:pPr algn="l" rtl="0"/>
            <a:r>
              <a:rPr lang="en-US" dirty="0" smtClean="0"/>
              <a:t>What </a:t>
            </a:r>
            <a:r>
              <a:rPr lang="en-US" dirty="0"/>
              <a:t>is the probability that a randomly selected person from this population </a:t>
            </a:r>
            <a:r>
              <a:rPr lang="en-US" dirty="0" smtClean="0"/>
              <a:t>will be </a:t>
            </a:r>
            <a:r>
              <a:rPr lang="en-US" dirty="0"/>
              <a:t>a mild hypertensive? </a:t>
            </a:r>
            <a:endParaRPr lang="en-US" dirty="0" smtClean="0"/>
          </a:p>
          <a:p>
            <a:pPr algn="l" rtl="0"/>
            <a:r>
              <a:rPr lang="en-US" dirty="0" smtClean="0"/>
              <a:t>This </a:t>
            </a:r>
            <a:r>
              <a:rPr lang="en-US" dirty="0"/>
              <a:t>question can be stated more precisely: 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b="1" dirty="0" smtClean="0">
                <a:solidFill>
                  <a:srgbClr val="1422AC"/>
                </a:solidFill>
              </a:rPr>
              <a:t>If </a:t>
            </a:r>
            <a:r>
              <a:rPr lang="en-US" b="1" dirty="0">
                <a:solidFill>
                  <a:srgbClr val="1422AC"/>
                </a:solidFill>
              </a:rPr>
              <a:t>X ~ N(80,144</a:t>
            </a:r>
            <a:r>
              <a:rPr lang="en-US" b="1" dirty="0" smtClean="0">
                <a:solidFill>
                  <a:srgbClr val="1422AC"/>
                </a:solidFill>
              </a:rPr>
              <a:t>), then </a:t>
            </a:r>
            <a:r>
              <a:rPr lang="en-US" b="1" dirty="0">
                <a:solidFill>
                  <a:srgbClr val="1422AC"/>
                </a:solidFill>
              </a:rPr>
              <a:t>what is P</a:t>
            </a:r>
            <a:r>
              <a:rPr lang="en-US" b="1" baseline="-25000" dirty="0">
                <a:solidFill>
                  <a:srgbClr val="1422AC"/>
                </a:solidFill>
              </a:rPr>
              <a:t>r</a:t>
            </a:r>
            <a:r>
              <a:rPr lang="en-US" b="1" dirty="0">
                <a:solidFill>
                  <a:srgbClr val="1422AC"/>
                </a:solidFill>
              </a:rPr>
              <a:t>(90 &lt; X &lt; 100</a:t>
            </a:r>
            <a:r>
              <a:rPr lang="en-US" b="1" dirty="0" smtClean="0">
                <a:solidFill>
                  <a:srgbClr val="1422AC"/>
                </a:solidFill>
              </a:rPr>
              <a:t>)?</a:t>
            </a:r>
          </a:p>
          <a:p>
            <a:pPr marL="0" indent="0" algn="l" rtl="0">
              <a:buNone/>
            </a:pPr>
            <a:r>
              <a:rPr lang="en-US" sz="1400" b="1" dirty="0" smtClean="0"/>
              <a:t>Answer in page 121 in the book</a:t>
            </a:r>
            <a:endParaRPr lang="en-US" sz="1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61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36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62</a:t>
            </a:fld>
            <a:endParaRPr lang="en-US" dirty="0"/>
          </a:p>
        </p:txBody>
      </p:sp>
      <p:pic>
        <p:nvPicPr>
          <p:cNvPr id="21511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7"/>
          <a:stretch/>
        </p:blipFill>
        <p:spPr bwMode="auto">
          <a:xfrm>
            <a:off x="609600" y="304800"/>
            <a:ext cx="8153400" cy="5791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5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>
            <a:noAutofit/>
          </a:bodyPr>
          <a:lstStyle/>
          <a:p>
            <a:pPr rtl="0"/>
            <a:r>
              <a:rPr lang="en-US" sz="3600" b="1" dirty="0"/>
              <a:t>Normal Approximation to the Binomial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l" rtl="0"/>
            <a:r>
              <a:rPr lang="en-US" sz="2400" dirty="0"/>
              <a:t>you learned how to find binomial probabilities.  For instance, a surgical procedure has an 85% chance of success and a doctor performs the procedure on 10 patients, it is easy to find the probability of exactly two successful </a:t>
            </a:r>
            <a:r>
              <a:rPr lang="en-US" sz="2400" dirty="0" smtClean="0"/>
              <a:t>surgeries.</a:t>
            </a:r>
          </a:p>
          <a:p>
            <a:pPr algn="l" rtl="0"/>
            <a:r>
              <a:rPr lang="en-US" sz="2400" dirty="0"/>
              <a:t>But what if the doctor performs the surgical procedure on 150 patients and you want to find the probability of fewer than 100 successful surgeries?  </a:t>
            </a:r>
          </a:p>
          <a:p>
            <a:pPr algn="l" rtl="0"/>
            <a:r>
              <a:rPr lang="en-US" sz="2400" dirty="0"/>
              <a:t>To do this using the techniques described </a:t>
            </a:r>
            <a:r>
              <a:rPr lang="en-US" sz="2400" dirty="0" smtClean="0"/>
              <a:t>before, </a:t>
            </a:r>
            <a:r>
              <a:rPr lang="en-US" sz="2400" dirty="0"/>
              <a:t>you would have to use the binomial formula 100 times and find the sum of the resulting </a:t>
            </a:r>
            <a:r>
              <a:rPr lang="en-US" sz="2400" dirty="0" smtClean="0"/>
              <a:t>probabilities.</a:t>
            </a:r>
          </a:p>
          <a:p>
            <a:pPr algn="l" rtl="0"/>
            <a:r>
              <a:rPr lang="en-US" sz="2400" dirty="0"/>
              <a:t>This is not practical and a better approach is to use a normal distribution to approximate the binomial distribution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63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33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33400"/>
            <a:ext cx="8229600" cy="1935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64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85800" y="3200400"/>
            <a:ext cx="8001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To see why this result is valid, look at the following slide and binomial distributions for p = 0.25 and n = 4, 10, 25 and 50.  Notice that as n increases, the histogram approaches a normal curve. 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14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58946"/>
            <a:ext cx="8267537" cy="556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65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03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381000"/>
            <a:ext cx="8229600" cy="3352800"/>
          </a:xfrm>
        </p:spPr>
        <p:txBody>
          <a:bodyPr>
            <a:normAutofit/>
          </a:bodyPr>
          <a:lstStyle/>
          <a:p>
            <a:pPr algn="l" rtl="0"/>
            <a:r>
              <a:rPr lang="en-US" sz="2800" dirty="0"/>
              <a:t>When you use a continuous normal distribution to approximate a binomial probability, you need to move 0.5 units to the left and right of the midpoint to include all possible x-values in the </a:t>
            </a:r>
            <a:r>
              <a:rPr lang="en-US" sz="2800" dirty="0" smtClean="0"/>
              <a:t>interval.</a:t>
            </a:r>
          </a:p>
          <a:p>
            <a:pPr algn="l" rtl="0"/>
            <a:r>
              <a:rPr lang="en-US" sz="2800" dirty="0"/>
              <a:t>When you do this, you are making a </a:t>
            </a:r>
            <a:r>
              <a:rPr lang="en-US" sz="2800" b="1" dirty="0">
                <a:solidFill>
                  <a:srgbClr val="00B050"/>
                </a:solidFill>
              </a:rPr>
              <a:t>correction for continuity</a:t>
            </a:r>
            <a:r>
              <a:rPr lang="en-US" sz="2800" dirty="0"/>
              <a:t>.  </a:t>
            </a:r>
          </a:p>
          <a:p>
            <a:pPr algn="l" rtl="0"/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66</a:t>
            </a:fld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581400"/>
            <a:ext cx="80772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38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202776" cy="1143000"/>
          </a:xfrm>
        </p:spPr>
        <p:txBody>
          <a:bodyPr>
            <a:normAutofit/>
          </a:bodyPr>
          <a:lstStyle/>
          <a:p>
            <a:pPr rtl="0"/>
            <a:r>
              <a:rPr lang="en-US" b="1" dirty="0" smtClean="0"/>
              <a:t>Example</a:t>
            </a:r>
            <a:endParaRPr 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09600" y="1371600"/>
                <a:ext cx="8229600" cy="4495800"/>
              </a:xfrm>
            </p:spPr>
            <p:txBody>
              <a:bodyPr>
                <a:normAutofit fontScale="92500" lnSpcReduction="10000"/>
              </a:bodyPr>
              <a:lstStyle/>
              <a:p>
                <a:pPr algn="l" rtl="0"/>
                <a:r>
                  <a:rPr lang="en-US" sz="2800" dirty="0" smtClean="0"/>
                  <a:t>Lets go to the previous example where we have </a:t>
                </a:r>
              </a:p>
              <a:p>
                <a:pPr marL="0" indent="0" algn="l" rtl="0">
                  <a:buNone/>
                </a:pPr>
                <a:r>
                  <a:rPr lang="en-US" sz="2800" dirty="0" smtClean="0">
                    <a:latin typeface="Times" pitchFamily="18" charset="0"/>
                    <a:cs typeface="Times New Roman" pitchFamily="18" charset="0"/>
                  </a:rPr>
                  <a:t>	X </a:t>
                </a:r>
                <a:r>
                  <a:rPr lang="en-US" sz="2800" dirty="0">
                    <a:latin typeface="Times" pitchFamily="18" charset="0"/>
                    <a:cs typeface="Times New Roman" pitchFamily="18" charset="0"/>
                  </a:rPr>
                  <a:t>~ binomial (500, .05</a:t>
                </a:r>
                <a:r>
                  <a:rPr lang="en-US" sz="2800" dirty="0" smtClean="0">
                    <a:latin typeface="Times" pitchFamily="18" charset="0"/>
                    <a:cs typeface="Times New Roman" pitchFamily="18" charset="0"/>
                  </a:rPr>
                  <a:t>). </a:t>
                </a:r>
              </a:p>
              <a:p>
                <a:pPr algn="l" rtl="0"/>
                <a:r>
                  <a:rPr lang="en-US" sz="2800" dirty="0" smtClean="0">
                    <a:latin typeface="Times" pitchFamily="18" charset="0"/>
                    <a:cs typeface="Times New Roman" pitchFamily="18" charset="0"/>
                  </a:rPr>
                  <a:t>Find the probability that  P(X</a:t>
                </a:r>
                <a:r>
                  <a:rPr lang="en-US" sz="2800" dirty="0">
                    <a:latin typeface="Times" pitchFamily="18" charset="0"/>
                    <a:cs typeface="Times New Roman" pitchFamily="18" charset="0"/>
                  </a:rPr>
                  <a:t>≤10) </a:t>
                </a:r>
                <a:r>
                  <a:rPr lang="en-US" sz="2800" dirty="0" smtClean="0">
                    <a:latin typeface="Times" pitchFamily="18" charset="0"/>
                    <a:cs typeface="Times New Roman" pitchFamily="18" charset="0"/>
                  </a:rPr>
                  <a:t>! </a:t>
                </a:r>
              </a:p>
              <a:p>
                <a:pPr algn="l" rtl="0"/>
                <a:r>
                  <a:rPr lang="en-US" sz="2800" dirty="0" smtClean="0">
                    <a:latin typeface="Times" pitchFamily="18" charset="0"/>
                    <a:cs typeface="Times New Roman" pitchFamily="18" charset="0"/>
                  </a:rPr>
                  <a:t>Since </a:t>
                </a:r>
                <a:r>
                  <a:rPr lang="en-US" sz="2800" dirty="0" err="1" smtClean="0">
                    <a:latin typeface="Times" pitchFamily="18" charset="0"/>
                    <a:cs typeface="Times New Roman" pitchFamily="18" charset="0"/>
                  </a:rPr>
                  <a:t>np</a:t>
                </a:r>
                <a:r>
                  <a:rPr lang="en-US" sz="2800" dirty="0" smtClean="0">
                    <a:latin typeface="Times" pitchFamily="18" charset="0"/>
                    <a:cs typeface="Times New Roman" pitchFamily="18" charset="0"/>
                  </a:rPr>
                  <a:t> &gt;5 and </a:t>
                </a:r>
                <a:r>
                  <a:rPr lang="en-US" sz="2800" dirty="0" err="1" smtClean="0">
                    <a:latin typeface="Times" pitchFamily="18" charset="0"/>
                    <a:cs typeface="Times New Roman" pitchFamily="18" charset="0"/>
                  </a:rPr>
                  <a:t>nq</a:t>
                </a:r>
                <a:r>
                  <a:rPr lang="en-US" sz="2800" dirty="0" smtClean="0">
                    <a:latin typeface="Times" pitchFamily="18" charset="0"/>
                    <a:cs typeface="Times New Roman" pitchFamily="18" charset="0"/>
                  </a:rPr>
                  <a:t> &gt;5, then use normal approximation to do this.</a:t>
                </a:r>
              </a:p>
              <a:p>
                <a:pPr algn="l" rtl="0"/>
                <a:r>
                  <a:rPr lang="en-US" sz="2400" dirty="0">
                    <a:solidFill>
                      <a:prstClr val="black"/>
                    </a:solidFill>
                    <a:latin typeface="Times" pitchFamily="18" charset="0"/>
                    <a:cs typeface="Times New Roman" pitchFamily="18" charset="0"/>
                  </a:rPr>
                  <a:t>E(X) = 500 (.05) = 25,   </a:t>
                </a:r>
                <a:r>
                  <a:rPr lang="en-US" sz="2400" dirty="0" err="1">
                    <a:solidFill>
                      <a:prstClr val="black"/>
                    </a:solidFill>
                    <a:latin typeface="Times" pitchFamily="18" charset="0"/>
                    <a:cs typeface="Times New Roman" pitchFamily="18" charset="0"/>
                  </a:rPr>
                  <a:t>Var</a:t>
                </a:r>
                <a:r>
                  <a:rPr lang="en-US" sz="2400" dirty="0">
                    <a:solidFill>
                      <a:prstClr val="black"/>
                    </a:solidFill>
                    <a:latin typeface="Times" pitchFamily="18" charset="0"/>
                    <a:cs typeface="Times New Roman" pitchFamily="18" charset="0"/>
                  </a:rPr>
                  <a:t>(X) = 500 (.05) (.95) = 23.75</a:t>
                </a:r>
                <a:endParaRPr lang="en-US" sz="2400" dirty="0">
                  <a:solidFill>
                    <a:prstClr val="black"/>
                  </a:solidFill>
                  <a:cs typeface="Times New Roman" pitchFamily="18" charset="0"/>
                </a:endParaRPr>
              </a:p>
              <a:p>
                <a:pPr lvl="0" algn="l" rtl="0">
                  <a:buNone/>
                </a:pPr>
                <a:r>
                  <a:rPr lang="en-US" sz="2400" dirty="0">
                    <a:solidFill>
                      <a:prstClr val="black"/>
                    </a:solidFill>
                    <a:latin typeface="Times" pitchFamily="18" charset="0"/>
                    <a:cs typeface="Times New Roman" pitchFamily="18" charset="0"/>
                  </a:rPr>
                  <a:t>		</a:t>
                </a:r>
                <a:r>
                  <a:rPr lang="el-GR" sz="2400" dirty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σ</a:t>
                </a:r>
                <a:r>
                  <a:rPr lang="en-US" sz="2400" baseline="-30000" dirty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x</a:t>
                </a:r>
                <a:r>
                  <a:rPr lang="en-US" sz="2400" dirty="0">
                    <a:solidFill>
                      <a:prstClr val="black"/>
                    </a:solidFill>
                    <a:latin typeface="Times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sz="2400" dirty="0">
                            <a:solidFill>
                              <a:prstClr val="black"/>
                            </a:solidFill>
                            <a:latin typeface="Times" pitchFamily="18" charset="0"/>
                            <a:cs typeface="Times New Roman" pitchFamily="18" charset="0"/>
                          </a:rPr>
                          <m:t>23.75</m:t>
                        </m:r>
                      </m:e>
                    </m:rad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Times" pitchFamily="18" charset="0"/>
                    <a:cs typeface="Times New Roman" pitchFamily="18" charset="0"/>
                  </a:rPr>
                  <a:t> = 4.87 </a:t>
                </a:r>
                <a:endParaRPr lang="en-US" sz="2400" dirty="0" smtClean="0">
                  <a:solidFill>
                    <a:prstClr val="black"/>
                  </a:solidFill>
                  <a:latin typeface="Times" pitchFamily="18" charset="0"/>
                  <a:cs typeface="Times New Roman" pitchFamily="18" charset="0"/>
                </a:endParaRPr>
              </a:p>
              <a:p>
                <a:pPr lvl="0" algn="l" rtl="0">
                  <a:buNone/>
                </a:pPr>
                <a:endParaRPr lang="en-US" sz="2400" dirty="0">
                  <a:solidFill>
                    <a:prstClr val="black"/>
                  </a:solidFill>
                  <a:cs typeface="Times New Roman" pitchFamily="18" charset="0"/>
                </a:endParaRPr>
              </a:p>
              <a:p>
                <a:pPr algn="l" rtl="0"/>
                <a:r>
                  <a:rPr lang="en-US" sz="2800" dirty="0">
                    <a:latin typeface="Times" pitchFamily="18" charset="0"/>
                    <a:cs typeface="Times New Roman" pitchFamily="18" charset="0"/>
                  </a:rPr>
                  <a:t>P(X≤10) </a:t>
                </a:r>
                <a:r>
                  <a:rPr lang="en-US" sz="2800" dirty="0" smtClean="0">
                    <a:latin typeface="Times" pitchFamily="18" charset="0"/>
                    <a:cs typeface="Times New Roman" pitchFamily="18" charset="0"/>
                  </a:rPr>
                  <a:t>= P (X &lt; 9.5) =  P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 b="0" i="0" dirty="0" smtClean="0">
                        <a:latin typeface="Cambria Math"/>
                        <a:cs typeface="Times New Roman" pitchFamily="18" charset="0"/>
                      </a:rPr>
                      <m:t>Z</m:t>
                    </m:r>
                    <m:r>
                      <m:rPr>
                        <m:nor/>
                      </m:rPr>
                      <a:rPr lang="en-US" sz="2800" dirty="0">
                        <a:latin typeface="Times" pitchFamily="18" charset="0"/>
                        <a:cs typeface="Times New Roman" pitchFamily="18" charset="0"/>
                      </a:rPr>
                      <m:t>≤</m:t>
                    </m:r>
                    <m:f>
                      <m:fPr>
                        <m:ctrlPr>
                          <a:rPr lang="en-US" sz="28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  <a:cs typeface="Times New Roman" pitchFamily="18" charset="0"/>
                          </a:rPr>
                          <m:t>9</m:t>
                        </m:r>
                        <m:r>
                          <a:rPr lang="en-US" sz="2800" b="0" i="1" smtClean="0">
                            <a:latin typeface="Cambria Math"/>
                            <a:cs typeface="Times New Roman" pitchFamily="18" charset="0"/>
                          </a:rPr>
                          <m:t>.</m:t>
                        </m:r>
                        <m:r>
                          <a:rPr lang="en-US" sz="2800" b="0" i="1" smtClean="0"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  <m:r>
                          <a:rPr lang="en-US" sz="2800" i="1">
                            <a:latin typeface="Cambria Math"/>
                            <a:cs typeface="Times New Roman" pitchFamily="18" charset="0"/>
                          </a:rPr>
                          <m:t> −</m:t>
                        </m:r>
                        <m:r>
                          <a:rPr lang="en-US" sz="2800" i="1">
                            <a:latin typeface="Cambria Math"/>
                            <a:cs typeface="Times New Roman" pitchFamily="18" charset="0"/>
                          </a:rPr>
                          <m:t>25</m:t>
                        </m:r>
                      </m:num>
                      <m:den>
                        <m:r>
                          <a:rPr lang="en-US" sz="2800" i="1"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  <m:r>
                          <a:rPr lang="en-US" sz="2800" i="1">
                            <a:latin typeface="Cambria Math"/>
                            <a:cs typeface="Times New Roman" pitchFamily="18" charset="0"/>
                          </a:rPr>
                          <m:t>.</m:t>
                        </m:r>
                        <m:r>
                          <a:rPr lang="en-US" sz="2800" i="1">
                            <a:latin typeface="Cambria Math"/>
                            <a:cs typeface="Times New Roman" pitchFamily="18" charset="0"/>
                          </a:rPr>
                          <m:t>87</m:t>
                        </m:r>
                      </m:den>
                    </m:f>
                    <m:r>
                      <a:rPr lang="en-US" sz="2800" b="0" i="1" smtClean="0">
                        <a:latin typeface="Cambria Math"/>
                        <a:cs typeface="Times New Roman" pitchFamily="18" charset="0"/>
                      </a:rPr>
                      <m:t>)</m:t>
                    </m:r>
                  </m:oMath>
                </a14:m>
                <a:r>
                  <a:rPr lang="en-US" sz="2800" dirty="0" smtClean="0">
                    <a:latin typeface="Times" pitchFamily="18" charset="0"/>
                    <a:cs typeface="Times New Roman" pitchFamily="18" charset="0"/>
                  </a:rPr>
                  <a:t> = </a:t>
                </a:r>
                <a:r>
                  <a:rPr lang="en-US" sz="2800" dirty="0">
                    <a:latin typeface="Times" pitchFamily="18" charset="0"/>
                    <a:cs typeface="Times New Roman" pitchFamily="18" charset="0"/>
                  </a:rPr>
                  <a:t>P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 dirty="0">
                        <a:latin typeface="Cambria Math"/>
                        <a:cs typeface="Times New Roman" pitchFamily="18" charset="0"/>
                      </a:rPr>
                      <m:t>Z</m:t>
                    </m:r>
                    <m:r>
                      <m:rPr>
                        <m:nor/>
                      </m:rPr>
                      <a:rPr lang="en-US" sz="2800" dirty="0">
                        <a:latin typeface="Times" pitchFamily="18" charset="0"/>
                        <a:cs typeface="Times New Roman" pitchFamily="18" charset="0"/>
                      </a:rPr>
                      <m:t>≤</m:t>
                    </m:r>
                  </m:oMath>
                </a14:m>
                <a:r>
                  <a:rPr lang="en-US" sz="2800" dirty="0" smtClean="0">
                    <a:latin typeface="Times" pitchFamily="18" charset="0"/>
                    <a:cs typeface="Times New Roman" pitchFamily="18" charset="0"/>
                  </a:rPr>
                  <a:t> - 3.18)?</a:t>
                </a:r>
              </a:p>
              <a:p>
                <a:pPr algn="l" rtl="0"/>
                <a:endParaRPr lang="en-US" sz="2800" dirty="0" smtClean="0">
                  <a:latin typeface="Times" pitchFamily="18" charset="0"/>
                  <a:cs typeface="Times New Roman" pitchFamily="18" charset="0"/>
                </a:endParaRPr>
              </a:p>
              <a:p>
                <a:pPr marL="0" indent="0" algn="l" rtl="0">
                  <a:buNone/>
                </a:pPr>
                <a:endParaRPr lang="en-US" sz="2800" dirty="0" smtClean="0">
                  <a:latin typeface="Times" pitchFamily="18" charset="0"/>
                  <a:cs typeface="Times New Roman" pitchFamily="18" charset="0"/>
                </a:endParaRPr>
              </a:p>
              <a:p>
                <a:pPr marL="0" indent="0" algn="l" rtl="0">
                  <a:buNone/>
                </a:pPr>
                <a:endParaRPr lang="en-US" sz="2800" dirty="0">
                  <a:cs typeface="Times New Roman" pitchFamily="18" charset="0"/>
                </a:endParaRPr>
              </a:p>
              <a:p>
                <a:pPr marL="0" indent="0" algn="l" rtl="0"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1371600"/>
                <a:ext cx="8229600" cy="4495800"/>
              </a:xfrm>
              <a:blipFill rotWithShape="1">
                <a:blip r:embed="rId2"/>
                <a:stretch>
                  <a:fillRect l="-1111" t="-2981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67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70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838200"/>
                <a:ext cx="8229600" cy="5287963"/>
              </a:xfrm>
            </p:spPr>
            <p:txBody>
              <a:bodyPr>
                <a:normAutofit/>
              </a:bodyPr>
              <a:lstStyle/>
              <a:p>
                <a:pPr algn="l" rtl="0"/>
                <a:r>
                  <a:rPr lang="en-US" sz="2800" dirty="0" smtClean="0"/>
                  <a:t>That is to find this area from Table 3, B.</a:t>
                </a:r>
              </a:p>
              <a:p>
                <a:pPr algn="l" rtl="0"/>
                <a:endParaRPr lang="en-US" sz="2800" dirty="0" smtClean="0"/>
              </a:p>
              <a:p>
                <a:pPr algn="l" rtl="0"/>
                <a:endParaRPr lang="en-US" sz="2800" dirty="0"/>
              </a:p>
              <a:p>
                <a:pPr algn="l" rtl="0"/>
                <a:endParaRPr lang="en-US" sz="2800" dirty="0" smtClean="0"/>
              </a:p>
              <a:p>
                <a:pPr algn="l" rtl="0"/>
                <a:endParaRPr lang="en-US" sz="2800" dirty="0"/>
              </a:p>
              <a:p>
                <a:pPr algn="l" rtl="0"/>
                <a:endParaRPr lang="en-US" sz="2800" dirty="0" smtClean="0"/>
              </a:p>
              <a:p>
                <a:pPr marL="0" indent="0" algn="l" rtl="0">
                  <a:buNone/>
                </a:pPr>
                <a:endParaRPr lang="en-US" sz="2800" dirty="0" smtClean="0"/>
              </a:p>
              <a:p>
                <a:pPr marL="0" indent="0" algn="l" rtl="0">
                  <a:buNone/>
                </a:pPr>
                <a:r>
                  <a:rPr lang="en-US" sz="2800" dirty="0" smtClean="0">
                    <a:latin typeface="Times" pitchFamily="18" charset="0"/>
                    <a:cs typeface="Times New Roman" pitchFamily="18" charset="0"/>
                  </a:rPr>
                  <a:t>		</a:t>
                </a:r>
                <a:r>
                  <a:rPr lang="en-US" sz="2800" b="1" dirty="0" smtClean="0">
                    <a:latin typeface="Times" pitchFamily="18" charset="0"/>
                    <a:cs typeface="Times New Roman" pitchFamily="18" charset="0"/>
                  </a:rPr>
                  <a:t>P </a:t>
                </a:r>
                <a:r>
                  <a:rPr lang="en-US" sz="2800" b="1" dirty="0">
                    <a:latin typeface="Times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800" b="1" i="1" dirty="0">
                        <a:latin typeface="Cambria Math"/>
                        <a:cs typeface="Times New Roman" pitchFamily="18" charset="0"/>
                      </a:rPr>
                      <m:t>𝐙</m:t>
                    </m:r>
                    <m:r>
                      <m:rPr>
                        <m:nor/>
                      </m:rPr>
                      <a:rPr lang="en-US" sz="2800" b="1" dirty="0">
                        <a:latin typeface="Times" pitchFamily="18" charset="0"/>
                        <a:cs typeface="Times New Roman" pitchFamily="18" charset="0"/>
                      </a:rPr>
                      <m:t>≤</m:t>
                    </m:r>
                  </m:oMath>
                </a14:m>
                <a:r>
                  <a:rPr lang="en-US" sz="2800" b="1" dirty="0">
                    <a:latin typeface="Times" pitchFamily="18" charset="0"/>
                    <a:cs typeface="Times New Roman" pitchFamily="18" charset="0"/>
                  </a:rPr>
                  <a:t> - </a:t>
                </a:r>
                <a:r>
                  <a:rPr lang="en-US" sz="2800" b="1" dirty="0" smtClean="0">
                    <a:latin typeface="Times" pitchFamily="18" charset="0"/>
                    <a:cs typeface="Times New Roman" pitchFamily="18" charset="0"/>
                  </a:rPr>
                  <a:t>3.18) = 0.0007</a:t>
                </a:r>
                <a:endParaRPr lang="en-US" sz="28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838200"/>
                <a:ext cx="8229600" cy="5287963"/>
              </a:xfrm>
              <a:blipFill rotWithShape="1">
                <a:blip r:embed="rId2"/>
                <a:stretch>
                  <a:fillRect l="-1259" t="-1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68</a:t>
            </a:fld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>
            <a:off x="1371600" y="1888251"/>
            <a:ext cx="6581775" cy="2607549"/>
            <a:chOff x="1371600" y="1752600"/>
            <a:chExt cx="6581775" cy="2607549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451350" y="2143125"/>
              <a:ext cx="2940050" cy="1757363"/>
            </a:xfrm>
            <a:custGeom>
              <a:avLst/>
              <a:gdLst>
                <a:gd name="T0" fmla="*/ 2147483647 w 901"/>
                <a:gd name="T1" fmla="*/ 2147483647 h 721"/>
                <a:gd name="T2" fmla="*/ 2147483647 w 901"/>
                <a:gd name="T3" fmla="*/ 2147483647 h 721"/>
                <a:gd name="T4" fmla="*/ 2147483647 w 901"/>
                <a:gd name="T5" fmla="*/ 2147483647 h 721"/>
                <a:gd name="T6" fmla="*/ 2147483647 w 901"/>
                <a:gd name="T7" fmla="*/ 2147483647 h 721"/>
                <a:gd name="T8" fmla="*/ 2147483647 w 901"/>
                <a:gd name="T9" fmla="*/ 2147483647 h 721"/>
                <a:gd name="T10" fmla="*/ 2147483647 w 901"/>
                <a:gd name="T11" fmla="*/ 2147483647 h 721"/>
                <a:gd name="T12" fmla="*/ 2147483647 w 901"/>
                <a:gd name="T13" fmla="*/ 2147483647 h 721"/>
                <a:gd name="T14" fmla="*/ 2147483647 w 901"/>
                <a:gd name="T15" fmla="*/ 2147483647 h 721"/>
                <a:gd name="T16" fmla="*/ 2147483647 w 901"/>
                <a:gd name="T17" fmla="*/ 2147483647 h 721"/>
                <a:gd name="T18" fmla="*/ 2147483647 w 901"/>
                <a:gd name="T19" fmla="*/ 2147483647 h 721"/>
                <a:gd name="T20" fmla="*/ 2147483647 w 901"/>
                <a:gd name="T21" fmla="*/ 2147483647 h 721"/>
                <a:gd name="T22" fmla="*/ 2147483647 w 901"/>
                <a:gd name="T23" fmla="*/ 2147483647 h 721"/>
                <a:gd name="T24" fmla="*/ 2147483647 w 901"/>
                <a:gd name="T25" fmla="*/ 2147483647 h 721"/>
                <a:gd name="T26" fmla="*/ 2147483647 w 901"/>
                <a:gd name="T27" fmla="*/ 2147483647 h 721"/>
                <a:gd name="T28" fmla="*/ 2147483647 w 901"/>
                <a:gd name="T29" fmla="*/ 2147483647 h 721"/>
                <a:gd name="T30" fmla="*/ 0 w 901"/>
                <a:gd name="T31" fmla="*/ 0 h 7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01"/>
                <a:gd name="T49" fmla="*/ 0 h 721"/>
                <a:gd name="T50" fmla="*/ 901 w 901"/>
                <a:gd name="T51" fmla="*/ 721 h 7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01" h="721">
                  <a:moveTo>
                    <a:pt x="900" y="720"/>
                  </a:moveTo>
                  <a:lnTo>
                    <a:pt x="805" y="712"/>
                  </a:lnTo>
                  <a:lnTo>
                    <a:pt x="758" y="704"/>
                  </a:lnTo>
                  <a:lnTo>
                    <a:pt x="711" y="691"/>
                  </a:lnTo>
                  <a:lnTo>
                    <a:pt x="663" y="675"/>
                  </a:lnTo>
                  <a:lnTo>
                    <a:pt x="615" y="653"/>
                  </a:lnTo>
                  <a:lnTo>
                    <a:pt x="568" y="623"/>
                  </a:lnTo>
                  <a:lnTo>
                    <a:pt x="473" y="540"/>
                  </a:lnTo>
                  <a:lnTo>
                    <a:pt x="378" y="422"/>
                  </a:lnTo>
                  <a:lnTo>
                    <a:pt x="284" y="281"/>
                  </a:lnTo>
                  <a:lnTo>
                    <a:pt x="236" y="209"/>
                  </a:lnTo>
                  <a:lnTo>
                    <a:pt x="189" y="142"/>
                  </a:lnTo>
                  <a:lnTo>
                    <a:pt x="142" y="83"/>
                  </a:lnTo>
                  <a:lnTo>
                    <a:pt x="94" y="38"/>
                  </a:lnTo>
                  <a:lnTo>
                    <a:pt x="47" y="9"/>
                  </a:lnTo>
                  <a:lnTo>
                    <a:pt x="0" y="0"/>
                  </a:lnTo>
                </a:path>
              </a:pathLst>
            </a:custGeom>
            <a:noFill/>
            <a:ln w="50800" cap="rnd">
              <a:solidFill>
                <a:srgbClr val="0033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598612" y="2133600"/>
              <a:ext cx="2852738" cy="1752600"/>
            </a:xfrm>
            <a:custGeom>
              <a:avLst/>
              <a:gdLst>
                <a:gd name="T0" fmla="*/ 0 w 901"/>
                <a:gd name="T1" fmla="*/ 2147483647 h 721"/>
                <a:gd name="T2" fmla="*/ 2147483647 w 901"/>
                <a:gd name="T3" fmla="*/ 2147483647 h 721"/>
                <a:gd name="T4" fmla="*/ 2147483647 w 901"/>
                <a:gd name="T5" fmla="*/ 2147483647 h 721"/>
                <a:gd name="T6" fmla="*/ 2147483647 w 901"/>
                <a:gd name="T7" fmla="*/ 2147483647 h 721"/>
                <a:gd name="T8" fmla="*/ 2147483647 w 901"/>
                <a:gd name="T9" fmla="*/ 2147483647 h 721"/>
                <a:gd name="T10" fmla="*/ 2147483647 w 901"/>
                <a:gd name="T11" fmla="*/ 2147483647 h 721"/>
                <a:gd name="T12" fmla="*/ 2147483647 w 901"/>
                <a:gd name="T13" fmla="*/ 2147483647 h 721"/>
                <a:gd name="T14" fmla="*/ 2147483647 w 901"/>
                <a:gd name="T15" fmla="*/ 2147483647 h 721"/>
                <a:gd name="T16" fmla="*/ 2147483647 w 901"/>
                <a:gd name="T17" fmla="*/ 2147483647 h 721"/>
                <a:gd name="T18" fmla="*/ 2147483647 w 901"/>
                <a:gd name="T19" fmla="*/ 2147483647 h 721"/>
                <a:gd name="T20" fmla="*/ 2147483647 w 901"/>
                <a:gd name="T21" fmla="*/ 2147483647 h 721"/>
                <a:gd name="T22" fmla="*/ 2147483647 w 901"/>
                <a:gd name="T23" fmla="*/ 2147483647 h 721"/>
                <a:gd name="T24" fmla="*/ 2147483647 w 901"/>
                <a:gd name="T25" fmla="*/ 2147483647 h 721"/>
                <a:gd name="T26" fmla="*/ 2147483647 w 901"/>
                <a:gd name="T27" fmla="*/ 2147483647 h 721"/>
                <a:gd name="T28" fmla="*/ 2147483647 w 901"/>
                <a:gd name="T29" fmla="*/ 2147483647 h 721"/>
                <a:gd name="T30" fmla="*/ 2147483647 w 901"/>
                <a:gd name="T31" fmla="*/ 0 h 7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01"/>
                <a:gd name="T49" fmla="*/ 0 h 721"/>
                <a:gd name="T50" fmla="*/ 901 w 901"/>
                <a:gd name="T51" fmla="*/ 721 h 7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01" h="721">
                  <a:moveTo>
                    <a:pt x="0" y="720"/>
                  </a:moveTo>
                  <a:lnTo>
                    <a:pt x="95" y="712"/>
                  </a:lnTo>
                  <a:lnTo>
                    <a:pt x="142" y="704"/>
                  </a:lnTo>
                  <a:lnTo>
                    <a:pt x="189" y="691"/>
                  </a:lnTo>
                  <a:lnTo>
                    <a:pt x="237" y="675"/>
                  </a:lnTo>
                  <a:lnTo>
                    <a:pt x="284" y="653"/>
                  </a:lnTo>
                  <a:lnTo>
                    <a:pt x="331" y="623"/>
                  </a:lnTo>
                  <a:lnTo>
                    <a:pt x="426" y="540"/>
                  </a:lnTo>
                  <a:lnTo>
                    <a:pt x="521" y="422"/>
                  </a:lnTo>
                  <a:lnTo>
                    <a:pt x="616" y="281"/>
                  </a:lnTo>
                  <a:lnTo>
                    <a:pt x="663" y="209"/>
                  </a:lnTo>
                  <a:lnTo>
                    <a:pt x="710" y="142"/>
                  </a:lnTo>
                  <a:lnTo>
                    <a:pt x="757" y="83"/>
                  </a:lnTo>
                  <a:lnTo>
                    <a:pt x="805" y="38"/>
                  </a:lnTo>
                  <a:lnTo>
                    <a:pt x="852" y="9"/>
                  </a:lnTo>
                  <a:lnTo>
                    <a:pt x="900" y="0"/>
                  </a:lnTo>
                </a:path>
              </a:pathLst>
            </a:custGeom>
            <a:noFill/>
            <a:ln w="50800" cap="rnd">
              <a:solidFill>
                <a:srgbClr val="0033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371600" y="1752600"/>
              <a:ext cx="6477000" cy="2209800"/>
            </a:xfrm>
            <a:custGeom>
              <a:avLst/>
              <a:gdLst>
                <a:gd name="T0" fmla="*/ 0 w 1893"/>
                <a:gd name="T1" fmla="*/ 0 h 765"/>
                <a:gd name="T2" fmla="*/ 0 w 1893"/>
                <a:gd name="T3" fmla="*/ 2147483647 h 765"/>
                <a:gd name="T4" fmla="*/ 2147483647 w 1893"/>
                <a:gd name="T5" fmla="*/ 2147483647 h 765"/>
                <a:gd name="T6" fmla="*/ 0 60000 65536"/>
                <a:gd name="T7" fmla="*/ 0 60000 65536"/>
                <a:gd name="T8" fmla="*/ 0 60000 65536"/>
                <a:gd name="T9" fmla="*/ 0 w 1893"/>
                <a:gd name="T10" fmla="*/ 0 h 765"/>
                <a:gd name="T11" fmla="*/ 1893 w 1893"/>
                <a:gd name="T12" fmla="*/ 765 h 7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93" h="765">
                  <a:moveTo>
                    <a:pt x="0" y="0"/>
                  </a:moveTo>
                  <a:lnTo>
                    <a:pt x="0" y="764"/>
                  </a:lnTo>
                  <a:lnTo>
                    <a:pt x="1892" y="764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7620000" y="3895725"/>
              <a:ext cx="333375" cy="454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altLang="ja-JP" b="1" dirty="0">
                  <a:solidFill>
                    <a:schemeClr val="tx2"/>
                  </a:solidFill>
                  <a:latin typeface="Book Antiqua" pitchFamily="18" charset="0"/>
                  <a:ea typeface="ＭＳ Ｐゴシック" pitchFamily="50" charset="-128"/>
                </a:rPr>
                <a:t>x</a:t>
              </a: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219575" y="3962400"/>
              <a:ext cx="466725" cy="366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ja-JP" b="1" dirty="0">
                  <a:solidFill>
                    <a:schemeClr val="tx2"/>
                  </a:solidFill>
                  <a:latin typeface="Symbol" pitchFamily="18" charset="2"/>
                  <a:ea typeface="ＭＳ Ｐゴシック" pitchFamily="50" charset="-128"/>
                </a:rPr>
                <a:t>0</a:t>
              </a: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2514600" y="3724275"/>
              <a:ext cx="0" cy="2381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1905000" y="3993382"/>
              <a:ext cx="995362" cy="366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ja-JP" b="1" dirty="0" smtClean="0">
                  <a:solidFill>
                    <a:schemeClr val="tx2"/>
                  </a:solidFill>
                  <a:latin typeface="Symbol" pitchFamily="18" charset="2"/>
                  <a:ea typeface="ＭＳ Ｐゴシック" pitchFamily="50" charset="-128"/>
                </a:rPr>
                <a:t>-3.18</a:t>
              </a:r>
              <a:endParaRPr lang="en-US" altLang="ja-JP" b="1" dirty="0">
                <a:solidFill>
                  <a:schemeClr val="tx2"/>
                </a:solidFill>
                <a:latin typeface="Symbol" pitchFamily="18" charset="2"/>
                <a:ea typeface="ＭＳ Ｐゴシック" pitchFamily="50" charset="-128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2402681" y="3810000"/>
              <a:ext cx="0" cy="119063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2286000" y="3836193"/>
              <a:ext cx="0" cy="119063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2133600" y="3843337"/>
              <a:ext cx="0" cy="119063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54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202776" cy="1143000"/>
          </a:xfrm>
        </p:spPr>
        <p:txBody>
          <a:bodyPr/>
          <a:lstStyle/>
          <a:p>
            <a:pPr rtl="0"/>
            <a:r>
              <a:rPr lang="en-US" b="1" dirty="0"/>
              <a:t>Classical Probability</a:t>
            </a:r>
          </a:p>
        </p:txBody>
      </p:sp>
      <p:pic>
        <p:nvPicPr>
          <p:cNvPr id="4" name="Picture 10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" r="7470"/>
          <a:stretch/>
        </p:blipFill>
        <p:spPr bwMode="auto">
          <a:xfrm>
            <a:off x="807868" y="1524000"/>
            <a:ext cx="779797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609600" y="2909104"/>
            <a:ext cx="8153400" cy="349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lvl="0" eaLnBrk="1" hangingPunct="1">
              <a:lnSpc>
                <a:spcPct val="90000"/>
              </a:lnSpc>
              <a:buClr>
                <a:srgbClr val="003366"/>
              </a:buClr>
              <a:buNone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Consider an experiment of rolling a </a:t>
            </a:r>
            <a:r>
              <a:rPr lang="en-US" sz="2000" b="1" kern="0" dirty="0">
                <a:solidFill>
                  <a:srgbClr val="003366"/>
                </a:solidFill>
                <a:latin typeface="Arial"/>
              </a:rPr>
              <a:t>six-sided </a:t>
            </a:r>
            <a:r>
              <a:rPr lang="en-US" sz="2000" b="1" kern="0" dirty="0" smtClean="0">
                <a:solidFill>
                  <a:srgbClr val="003366"/>
                </a:solidFill>
                <a:latin typeface="Arial"/>
              </a:rPr>
              <a:t>dice </a:t>
            </a:r>
            <a:r>
              <a:rPr lang="en-US" sz="2000" kern="0" dirty="0">
                <a:solidFill>
                  <a:srgbClr val="003366"/>
                </a:solidFill>
                <a:latin typeface="Arial"/>
              </a:rPr>
              <a:t>. </a:t>
            </a:r>
            <a:endParaRPr lang="en-US" sz="2000" kern="0" dirty="0" smtClean="0">
              <a:solidFill>
                <a:srgbClr val="003366"/>
              </a:solidFill>
              <a:latin typeface="Arial"/>
            </a:endParaRPr>
          </a:p>
          <a:p>
            <a:pPr lvl="0" eaLnBrk="1" hangingPunct="1">
              <a:lnSpc>
                <a:spcPct val="90000"/>
              </a:lnSpc>
              <a:buClr>
                <a:srgbClr val="003366"/>
              </a:buClr>
              <a:buNone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the</a:t>
            </a:r>
            <a:r>
              <a:rPr lang="en-US" sz="2000" kern="0" dirty="0">
                <a:solidFill>
                  <a:srgbClr val="003366"/>
                </a:solidFill>
                <a:latin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probability of the event “an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even number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of spots appear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face up”?</a:t>
            </a:r>
          </a:p>
          <a:p>
            <a:pPr marL="342900" marR="0" lvl="0" indent="-342900" defTabSz="9144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The possible outcomes are:</a:t>
            </a:r>
          </a:p>
          <a:p>
            <a:pPr marL="342900" marR="0" lvl="0" indent="-342900" defTabSz="9144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defTabSz="9144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defTabSz="9144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defTabSz="9144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defTabSz="9144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There are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three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“favorable” outcomes (a two, a four, and a six) in the collection of six equally likely possible outcomes. </a:t>
            </a:r>
          </a:p>
          <a:p>
            <a:pPr marL="342900" marR="0" lvl="0" indent="-342900" defTabSz="9144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Char char="l"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738766"/>
            <a:ext cx="4491038" cy="1595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Dr. Mohammed Alahmed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68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7202776" cy="1143000"/>
          </a:xfrm>
        </p:spPr>
        <p:txBody>
          <a:bodyPr/>
          <a:lstStyle/>
          <a:p>
            <a:pPr rtl="0"/>
            <a:r>
              <a:rPr lang="en-US" b="1" dirty="0"/>
              <a:t>Mutually Exclusive Events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0612" y="1905000"/>
            <a:ext cx="7202776" cy="2133600"/>
          </a:xfrm>
        </p:spPr>
        <p:txBody>
          <a:bodyPr>
            <a:normAutofit/>
          </a:bodyPr>
          <a:lstStyle/>
          <a:p>
            <a:pPr algn="l" rtl="0"/>
            <a:r>
              <a:rPr lang="en-US" kern="0" dirty="0">
                <a:solidFill>
                  <a:srgbClr val="003366"/>
                </a:solidFill>
                <a:latin typeface="Arial"/>
              </a:rPr>
              <a:t>Events are </a:t>
            </a:r>
            <a:r>
              <a:rPr lang="en-US" b="1" kern="0" dirty="0">
                <a:solidFill>
                  <a:srgbClr val="00B050"/>
                </a:solidFill>
                <a:latin typeface="Arial"/>
              </a:rPr>
              <a:t>mutually exclusive</a:t>
            </a:r>
            <a:r>
              <a:rPr lang="en-US" b="1" kern="0" dirty="0">
                <a:solidFill>
                  <a:srgbClr val="003366"/>
                </a:solidFill>
                <a:latin typeface="Arial"/>
              </a:rPr>
              <a:t> </a:t>
            </a:r>
            <a:r>
              <a:rPr lang="en-US" kern="0" dirty="0">
                <a:solidFill>
                  <a:srgbClr val="003366"/>
                </a:solidFill>
                <a:latin typeface="Arial"/>
              </a:rPr>
              <a:t>if the  occurrence of any one event means that none of the others can occur at the same time. </a:t>
            </a:r>
            <a:endParaRPr lang="en-US" kern="0" dirty="0" smtClean="0">
              <a:solidFill>
                <a:srgbClr val="003366"/>
              </a:solidFill>
              <a:latin typeface="Arial"/>
            </a:endParaRPr>
          </a:p>
          <a:p>
            <a:pPr algn="l" rtl="0"/>
            <a:r>
              <a:rPr lang="en-US" kern="0" dirty="0">
                <a:solidFill>
                  <a:srgbClr val="003366"/>
                </a:solidFill>
                <a:latin typeface="Arial"/>
              </a:rPr>
              <a:t>Two events A and B are mutually exclusive if they cannot both happen at the same time</a:t>
            </a:r>
            <a:r>
              <a:rPr lang="en-US" kern="0" dirty="0" smtClean="0">
                <a:solidFill>
                  <a:srgbClr val="003366"/>
                </a:solidFill>
                <a:latin typeface="Arial"/>
              </a:rPr>
              <a:t>.</a:t>
            </a:r>
            <a:endParaRPr lang="en-US" kern="0" dirty="0">
              <a:solidFill>
                <a:srgbClr val="003366"/>
              </a:solidFill>
              <a:latin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  <p:pic>
        <p:nvPicPr>
          <p:cNvPr id="8194" name="Picture 2" descr="http://samjshah.files.wordpress.com/2009/01/picture-1.png?w=5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771" y="4648200"/>
            <a:ext cx="2362200" cy="153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2880913"/>
              </p:ext>
            </p:extLst>
          </p:nvPr>
        </p:nvGraphicFramePr>
        <p:xfrm>
          <a:off x="1177770" y="4114800"/>
          <a:ext cx="2632229" cy="4001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196" name="Picture 4" descr="https://encrypted-tbn2.gstatic.com/images?q=tbn:ANd9GcTurrhJPAqZaVIYdDUjy48Osn3g1plj2Y7ywkehxXszX-K1S8Q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648200"/>
            <a:ext cx="2863514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578676031"/>
              </p:ext>
            </p:extLst>
          </p:nvPr>
        </p:nvGraphicFramePr>
        <p:xfrm>
          <a:off x="5257800" y="4171890"/>
          <a:ext cx="3124200" cy="4001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318266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7202776" cy="1143000"/>
          </a:xfrm>
        </p:spPr>
        <p:txBody>
          <a:bodyPr/>
          <a:lstStyle/>
          <a:p>
            <a:pPr rtl="0"/>
            <a:r>
              <a:rPr lang="en-US" b="1" dirty="0" smtClean="0"/>
              <a:t>Independent </a:t>
            </a:r>
            <a:r>
              <a:rPr lang="en-US" b="1" dirty="0"/>
              <a:t>Events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0612" y="1905000"/>
            <a:ext cx="7202776" cy="4495800"/>
          </a:xfrm>
        </p:spPr>
        <p:txBody>
          <a:bodyPr/>
          <a:lstStyle/>
          <a:p>
            <a:pPr lvl="0" algn="l" rtl="0" fontAlgn="base"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Char char="l"/>
            </a:pPr>
            <a:r>
              <a:rPr lang="en-US" kern="0" dirty="0">
                <a:solidFill>
                  <a:srgbClr val="003366"/>
                </a:solidFill>
                <a:latin typeface="Arial"/>
              </a:rPr>
              <a:t>Events are </a:t>
            </a:r>
            <a:r>
              <a:rPr lang="en-US" b="1" kern="0" dirty="0">
                <a:solidFill>
                  <a:srgbClr val="00B050"/>
                </a:solidFill>
                <a:latin typeface="Arial"/>
              </a:rPr>
              <a:t>independent</a:t>
            </a:r>
            <a:r>
              <a:rPr lang="en-US" kern="0" dirty="0">
                <a:solidFill>
                  <a:srgbClr val="003366"/>
                </a:solidFill>
                <a:latin typeface="Arial"/>
              </a:rPr>
              <a:t> if the occurrence of one event does not affect the occurrence of another.  </a:t>
            </a:r>
          </a:p>
          <a:p>
            <a:pPr lvl="0" algn="l" rtl="0" fontAlgn="base"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Char char="l"/>
            </a:pPr>
            <a:endParaRPr lang="en-US" kern="0" dirty="0">
              <a:solidFill>
                <a:srgbClr val="003366"/>
              </a:solidFill>
              <a:latin typeface="Arial"/>
            </a:endParaRPr>
          </a:p>
          <a:p>
            <a:pPr algn="l" rtl="0"/>
            <a:r>
              <a:rPr lang="en-US" dirty="0">
                <a:latin typeface="StoneSerif"/>
              </a:rPr>
              <a:t>Two events </a:t>
            </a:r>
            <a:r>
              <a:rPr lang="en-US" i="1" dirty="0">
                <a:latin typeface="StoneSerif-Italic"/>
              </a:rPr>
              <a:t>A </a:t>
            </a:r>
            <a:r>
              <a:rPr lang="en-US" dirty="0">
                <a:latin typeface="StoneSerif"/>
              </a:rPr>
              <a:t>and </a:t>
            </a:r>
            <a:r>
              <a:rPr lang="en-US" i="1" dirty="0">
                <a:latin typeface="StoneSerif-Italic"/>
              </a:rPr>
              <a:t>B </a:t>
            </a:r>
            <a:r>
              <a:rPr lang="en-US" dirty="0">
                <a:latin typeface="StoneSerif"/>
              </a:rPr>
              <a:t>are called independent events </a:t>
            </a:r>
            <a:r>
              <a:rPr lang="en-US" dirty="0" smtClean="0">
                <a:latin typeface="StoneSerif"/>
              </a:rPr>
              <a:t>if:</a:t>
            </a:r>
            <a:endParaRPr lang="en-US" dirty="0">
              <a:latin typeface="StoneSerif"/>
            </a:endParaRPr>
          </a:p>
          <a:p>
            <a:pPr marL="0" indent="0" algn="l" rtl="0">
              <a:buNone/>
            </a:pPr>
            <a:r>
              <a:rPr lang="pt-BR" i="1" dirty="0" smtClean="0">
                <a:latin typeface="StoneSerif-Italic"/>
              </a:rPr>
              <a:t>	</a:t>
            </a:r>
            <a:r>
              <a:rPr lang="pt-BR" i="1" dirty="0" smtClean="0">
                <a:solidFill>
                  <a:srgbClr val="C00000"/>
                </a:solidFill>
                <a:latin typeface="StoneSerif-Italic"/>
              </a:rPr>
              <a:t>Pr </a:t>
            </a:r>
            <a:r>
              <a:rPr lang="pt-BR" sz="4400" dirty="0">
                <a:solidFill>
                  <a:srgbClr val="C00000"/>
                </a:solidFill>
                <a:latin typeface="Symbol"/>
              </a:rPr>
              <a:t>(</a:t>
            </a:r>
            <a:r>
              <a:rPr lang="pt-BR" i="1" dirty="0" smtClean="0">
                <a:solidFill>
                  <a:srgbClr val="C00000"/>
                </a:solidFill>
                <a:latin typeface="StoneSerif-Italic"/>
              </a:rPr>
              <a:t>A</a:t>
            </a:r>
            <a:r>
              <a:rPr lang="pt-BR" dirty="0">
                <a:solidFill>
                  <a:srgbClr val="C00000"/>
                </a:solidFill>
                <a:latin typeface="Symbol"/>
              </a:rPr>
              <a:t> </a:t>
            </a:r>
            <a:r>
              <a:rPr lang="pt-BR" dirty="0" smtClean="0">
                <a:solidFill>
                  <a:srgbClr val="C00000"/>
                </a:solidFill>
                <a:latin typeface="Symbol"/>
                <a:sym typeface="Symbol"/>
              </a:rPr>
              <a:t></a:t>
            </a:r>
            <a:r>
              <a:rPr lang="pt-BR" i="1" dirty="0" smtClean="0">
                <a:solidFill>
                  <a:srgbClr val="C00000"/>
                </a:solidFill>
                <a:latin typeface="StoneSerif-Italic"/>
              </a:rPr>
              <a:t>B</a:t>
            </a:r>
            <a:r>
              <a:rPr lang="pt-BR" sz="4400" dirty="0">
                <a:solidFill>
                  <a:srgbClr val="C00000"/>
                </a:solidFill>
                <a:latin typeface="Symbol"/>
              </a:rPr>
              <a:t>) </a:t>
            </a:r>
            <a:r>
              <a:rPr lang="pt-BR" dirty="0">
                <a:solidFill>
                  <a:srgbClr val="C00000"/>
                </a:solidFill>
                <a:latin typeface="Symbol"/>
              </a:rPr>
              <a:t>= </a:t>
            </a:r>
            <a:r>
              <a:rPr lang="pt-BR" i="1" dirty="0">
                <a:solidFill>
                  <a:srgbClr val="C00000"/>
                </a:solidFill>
                <a:latin typeface="StoneSerif-Italic"/>
              </a:rPr>
              <a:t>Pr </a:t>
            </a:r>
            <a:r>
              <a:rPr lang="pt-BR" sz="4400" dirty="0">
                <a:solidFill>
                  <a:srgbClr val="C00000"/>
                </a:solidFill>
                <a:latin typeface="Symbol"/>
              </a:rPr>
              <a:t>(</a:t>
            </a:r>
            <a:r>
              <a:rPr lang="pt-BR" i="1" dirty="0">
                <a:solidFill>
                  <a:srgbClr val="C00000"/>
                </a:solidFill>
                <a:latin typeface="StoneSerif-Italic"/>
              </a:rPr>
              <a:t>A</a:t>
            </a:r>
            <a:r>
              <a:rPr lang="pt-BR" sz="4400" dirty="0">
                <a:solidFill>
                  <a:srgbClr val="C00000"/>
                </a:solidFill>
                <a:latin typeface="Symbol"/>
              </a:rPr>
              <a:t>) </a:t>
            </a:r>
            <a:r>
              <a:rPr lang="pt-BR" dirty="0">
                <a:solidFill>
                  <a:srgbClr val="C00000"/>
                </a:solidFill>
                <a:latin typeface="Symbol"/>
              </a:rPr>
              <a:t>× </a:t>
            </a:r>
            <a:r>
              <a:rPr lang="pt-BR" i="1" dirty="0">
                <a:solidFill>
                  <a:srgbClr val="C00000"/>
                </a:solidFill>
                <a:latin typeface="StoneSerif-Italic"/>
              </a:rPr>
              <a:t>Pr </a:t>
            </a:r>
            <a:r>
              <a:rPr lang="pt-BR" sz="4400" dirty="0">
                <a:solidFill>
                  <a:srgbClr val="C00000"/>
                </a:solidFill>
                <a:latin typeface="Symbol"/>
              </a:rPr>
              <a:t>(</a:t>
            </a:r>
            <a:r>
              <a:rPr lang="pt-BR" i="1" dirty="0">
                <a:solidFill>
                  <a:srgbClr val="C00000"/>
                </a:solidFill>
                <a:latin typeface="StoneSerif-Italic"/>
              </a:rPr>
              <a:t>B</a:t>
            </a:r>
            <a:r>
              <a:rPr lang="pt-BR" sz="4400" dirty="0">
                <a:solidFill>
                  <a:srgbClr val="C00000"/>
                </a:solidFill>
                <a:latin typeface="Symbol"/>
              </a:rPr>
              <a:t>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6534-A445-4384-B331-50FF58D48B59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Mohammed Alahmed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51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3">
  <a:themeElements>
    <a:clrScheme name="Serenity_16x9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Theme3</Template>
  <TotalTime>587</TotalTime>
  <Words>4115</Words>
  <Application>Microsoft Office PowerPoint</Application>
  <PresentationFormat>On-screen Show (4:3)</PresentationFormat>
  <Paragraphs>535</Paragraphs>
  <Slides>68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0" baseType="lpstr">
      <vt:lpstr>Theme3</vt:lpstr>
      <vt:lpstr>Equation</vt:lpstr>
      <vt:lpstr>PowerPoint Presentation</vt:lpstr>
      <vt:lpstr>Probability and Probability Distributions</vt:lpstr>
      <vt:lpstr>Example</vt:lpstr>
      <vt:lpstr>PowerPoint Presentation</vt:lpstr>
      <vt:lpstr>Probability</vt:lpstr>
      <vt:lpstr>Definitions</vt:lpstr>
      <vt:lpstr>Classical Probability</vt:lpstr>
      <vt:lpstr>Mutually Exclusive Events</vt:lpstr>
      <vt:lpstr>Independent Events</vt:lpstr>
      <vt:lpstr>Empirical Probability</vt:lpstr>
      <vt:lpstr>Rules of Probability </vt:lpstr>
      <vt:lpstr>Example</vt:lpstr>
      <vt:lpstr>PowerPoint Presentation</vt:lpstr>
      <vt:lpstr>Conditional Probability</vt:lpstr>
      <vt:lpstr>Example</vt:lpstr>
      <vt:lpstr>Bayes’ Rule and Screening Tests</vt:lpstr>
      <vt:lpstr>PowerPoint Presentation</vt:lpstr>
      <vt:lpstr>PowerPoint Presentation</vt:lpstr>
      <vt:lpstr>Prevalence and Incidence</vt:lpstr>
      <vt:lpstr>PowerPoint Presentation</vt:lpstr>
      <vt:lpstr>Example</vt:lpstr>
      <vt:lpstr>PowerPoint Presentation</vt:lpstr>
      <vt:lpstr>PowerPoint Presentation</vt:lpstr>
      <vt:lpstr>PowerPoint Presentation</vt:lpstr>
      <vt:lpstr>Random Variables</vt:lpstr>
      <vt:lpstr>PowerPoint Presentation</vt:lpstr>
      <vt:lpstr>What is a Probability Distribution?</vt:lpstr>
      <vt:lpstr>Probability Distributions for  Discrete Random Variables</vt:lpstr>
      <vt:lpstr>Example</vt:lpstr>
      <vt:lpstr>PowerPoint Presentation</vt:lpstr>
      <vt:lpstr>The Mean and Variance of a Discrete  Probability Distribution</vt:lpstr>
      <vt:lpstr>Example</vt:lpstr>
      <vt:lpstr>PowerPoint Presentation</vt:lpstr>
      <vt:lpstr>The Cumulative-Distribution Function of a Discrete Random Variable</vt:lpstr>
      <vt:lpstr>Permutations and Combinations</vt:lpstr>
      <vt:lpstr>PowerPoint Presentation</vt:lpstr>
      <vt:lpstr>The Binomial Distribution</vt:lpstr>
      <vt:lpstr>PowerPoint Presentation</vt:lpstr>
      <vt:lpstr>Expected Value and Variance of the Binomial Distribution</vt:lpstr>
      <vt:lpstr>Practice Problem</vt:lpstr>
      <vt:lpstr>PowerPoint Presentation</vt:lpstr>
      <vt:lpstr>The Poisson Distribution</vt:lpstr>
      <vt:lpstr>PowerPoint Presentation</vt:lpstr>
      <vt:lpstr>Expected Value and Variance of the Poisson Distribution</vt:lpstr>
      <vt:lpstr>Poisson Approximation to the Binomial Distribution</vt:lpstr>
      <vt:lpstr>Example</vt:lpstr>
      <vt:lpstr>Solution:</vt:lpstr>
      <vt:lpstr>Continuous Probability Distributions</vt:lpstr>
      <vt:lpstr>Properties of continuous probability Distributions:</vt:lpstr>
      <vt:lpstr>Probability Density Function</vt:lpstr>
      <vt:lpstr>PowerPoint Presentation</vt:lpstr>
      <vt:lpstr>Cumulative Distribution Function</vt:lpstr>
      <vt:lpstr>Mean and Variance</vt:lpstr>
      <vt:lpstr>The Normal Distribution</vt:lpstr>
      <vt:lpstr>Characteristics of the normal distribution</vt:lpstr>
      <vt:lpstr>PowerPoint Presentation</vt:lpstr>
      <vt:lpstr>Empirical Rule</vt:lpstr>
      <vt:lpstr>The Standard Normal Distribution</vt:lpstr>
      <vt:lpstr>Characteristics of the standard normal distribution </vt:lpstr>
      <vt:lpstr>How to transform normal distribution (X) to standard normal distribution (Z)</vt:lpstr>
      <vt:lpstr>Example</vt:lpstr>
      <vt:lpstr>PowerPoint Presentation</vt:lpstr>
      <vt:lpstr>Normal Approximation to the Binomial Distribution</vt:lpstr>
      <vt:lpstr>PowerPoint Presentation</vt:lpstr>
      <vt:lpstr>PowerPoint Presentation</vt:lpstr>
      <vt:lpstr>PowerPoint Presentation</vt:lpstr>
      <vt:lpstr>Example</vt:lpstr>
      <vt:lpstr>PowerPoint Presentation</vt:lpstr>
    </vt:vector>
  </TitlesOfParts>
  <Company>King Saud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Mohammed Alahmed</cp:lastModifiedBy>
  <cp:revision>24</cp:revision>
  <dcterms:created xsi:type="dcterms:W3CDTF">2013-12-16T10:43:22Z</dcterms:created>
  <dcterms:modified xsi:type="dcterms:W3CDTF">2014-09-17T11:49:44Z</dcterms:modified>
</cp:coreProperties>
</file>