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8" r:id="rId4"/>
    <p:sldId id="269" r:id="rId5"/>
    <p:sldId id="270" r:id="rId6"/>
    <p:sldId id="271" r:id="rId7"/>
    <p:sldId id="272" r:id="rId8"/>
    <p:sldId id="257" r:id="rId9"/>
    <p:sldId id="258" r:id="rId10"/>
    <p:sldId id="259" r:id="rId11"/>
    <p:sldId id="260" r:id="rId12"/>
    <p:sldId id="273" r:id="rId13"/>
    <p:sldId id="274" r:id="rId14"/>
    <p:sldId id="261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0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3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0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E4ED-DA09-4B15-8608-258B1036F98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30/03/41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049A-0B8E-42BC-90BD-0A0E9881066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81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E4ED-DA09-4B15-8608-258B1036F98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30/03/41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049A-0B8E-42BC-90BD-0A0E9881066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561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E4ED-DA09-4B15-8608-258B1036F98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30/03/41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049A-0B8E-42BC-90BD-0A0E9881066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12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E4ED-DA09-4B15-8608-258B1036F98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30/03/41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049A-0B8E-42BC-90BD-0A0E9881066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79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E4ED-DA09-4B15-8608-258B1036F98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30/03/41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049A-0B8E-42BC-90BD-0A0E9881066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284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E4ED-DA09-4B15-8608-258B1036F98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30/03/41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049A-0B8E-42BC-90BD-0A0E9881066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01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E4ED-DA09-4B15-8608-258B1036F98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30/03/41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049A-0B8E-42BC-90BD-0A0E9881066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077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E4ED-DA09-4B15-8608-258B1036F98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30/03/41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049A-0B8E-42BC-90BD-0A0E9881066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47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44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E4ED-DA09-4B15-8608-258B1036F98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30/03/41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049A-0B8E-42BC-90BD-0A0E9881066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19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E4ED-DA09-4B15-8608-258B1036F98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30/03/41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049A-0B8E-42BC-90BD-0A0E9881066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75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E4ED-DA09-4B15-8608-258B1036F98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30/03/41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049A-0B8E-42BC-90BD-0A0E9881066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9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3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1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1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7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5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42B3E-9DD7-4A70-AD0C-582F80E9E555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1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5B2BE4ED-DA09-4B15-8608-258B1036F989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30/03/41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92F0049A-0B8E-42BC-90BD-0A0E9881066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6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644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Chapter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23264"/>
            <a:ext cx="9144000" cy="82745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1,2,3,5,6,7,8,9,10,11,12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13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3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61562" y="313745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532" y="4846133"/>
            <a:ext cx="114052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( M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M(N)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en-US" sz="3200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sz="3200" b="1" baseline="30000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-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x931.5 MeV = </a:t>
            </a:r>
          </a:p>
          <a:p>
            <a:pPr lvl="0"/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(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14.003242– 14.00307+ 0.000549)x931.5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=0.6716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523" y="360186"/>
            <a:ext cx="8314441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36480"/>
              </p:ext>
            </p:extLst>
          </p:nvPr>
        </p:nvGraphicFramePr>
        <p:xfrm>
          <a:off x="790333" y="3660670"/>
          <a:ext cx="56673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4" imgW="2374560" imgH="228600" progId="Equation.3">
                  <p:embed/>
                </p:oleObj>
              </mc:Choice>
              <mc:Fallback>
                <p:oleObj name="Equation" r:id="rId4" imgW="237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333" y="3660670"/>
                        <a:ext cx="5667375" cy="549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38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61562" y="313745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532" y="4846133"/>
            <a:ext cx="118492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( M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(K)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en-US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2M(</a:t>
            </a:r>
            <a:r>
              <a:rPr lang="en-US" sz="3200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sz="3200" b="1" baseline="30000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x931.5 MeV = </a:t>
            </a:r>
          </a:p>
          <a:p>
            <a:pPr lvl="0"/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(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36.97336– 36.96677+ 2(0.000549)x 931.5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=7.16137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936" y="120547"/>
            <a:ext cx="7057417" cy="2755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كائن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460135"/>
              </p:ext>
            </p:extLst>
          </p:nvPr>
        </p:nvGraphicFramePr>
        <p:xfrm>
          <a:off x="885850" y="3705714"/>
          <a:ext cx="58801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معادلة" r:id="rId4" imgW="2463480" imgH="228600" progId="Equation.3">
                  <p:embed/>
                </p:oleObj>
              </mc:Choice>
              <mc:Fallback>
                <p:oleObj name="معادلة" r:id="rId4" imgW="2463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50" y="3705714"/>
                        <a:ext cx="5880100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575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71534" y="1597710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885" y="373574"/>
            <a:ext cx="836302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24080" y="3345066"/>
            <a:ext cx="3754554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24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0.693/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</a:p>
          <a:p>
            <a:pPr lvl="0">
              <a:defRPr/>
            </a:pPr>
            <a:r>
              <a:rPr lang="en-US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8.216 x </a:t>
            </a:r>
            <a:r>
              <a:rPr lang="en-US" sz="2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b="1" kern="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0.693/</a:t>
            </a:r>
            <a:r>
              <a:rPr lang="en-US" sz="2400" b="1" kern="0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</a:p>
          <a:p>
            <a:pPr marL="285750" lvl="0" indent="-285750">
              <a:buFont typeface="Symbol" panose="05050102010706020507" pitchFamily="18" charset="2"/>
              <a:buChar char="l"/>
            </a:pP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= 8.52 x 10</a:t>
            </a:r>
            <a:r>
              <a:rPr kumimoji="0" lang="en-US" sz="2400" b="1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</a:p>
          <a:p>
            <a:pPr lvl="0"/>
            <a:r>
              <a:rPr lang="en-US" sz="2400" b="1" kern="0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No e </a:t>
            </a:r>
            <a:r>
              <a:rPr lang="en-US" sz="2400" b="1" kern="0" baseline="30000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b="1" kern="0" baseline="30000" noProof="0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2400" b="1" kern="0" baseline="30000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</a:p>
          <a:p>
            <a:pPr lvl="0"/>
            <a:r>
              <a:rPr kumimoji="0" lang="en-US" sz="2400" b="1" i="0" u="none" strike="noStrike" kern="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20(22)/100 = 80(22)/100 e</a:t>
            </a:r>
            <a:r>
              <a:rPr kumimoji="0" lang="en-US" sz="2400" b="1" i="0" u="none" strike="noStrike" kern="0" cap="none" spc="0" normalizeH="0" baseline="3000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cs typeface="Times New Roman" panose="02020603050405020304" pitchFamily="18" charset="0"/>
              </a:rPr>
              <a:t>-</a:t>
            </a:r>
            <a:r>
              <a:rPr kumimoji="0" lang="en-US" sz="2400" b="1" i="0" u="none" strike="noStrike" kern="0" cap="none" spc="0" normalizeH="0" baseline="3000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kumimoji="0" lang="en-US" sz="2400" b="1" i="0" u="none" strike="noStrike" kern="0" cap="none" spc="0" normalizeH="0" baseline="3000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kumimoji="0" lang="en-US" sz="2400" b="1" i="0" u="none" strike="noStrike" kern="0" cap="none" spc="0" normalizeH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0.25= </a:t>
            </a:r>
            <a:r>
              <a:rPr lang="en-US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kern="0" baseline="30000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-</a:t>
            </a:r>
            <a:r>
              <a:rPr lang="en-US" sz="2400" b="1" kern="0" baseline="30000" dirty="0" err="1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2400" b="1" kern="0" baseline="30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4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1.386 = 8.52 x 10-9 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5.23 y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86245" y="2638836"/>
            <a:ext cx="5925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24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= 2.6 x 3.16 x 10</a:t>
            </a:r>
            <a:r>
              <a:rPr kumimoji="0" lang="en-US" sz="2400" b="1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sec/ y = 8.216 x 10</a:t>
            </a:r>
            <a:r>
              <a:rPr kumimoji="0" lang="en-US" sz="2400" b="1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sec</a:t>
            </a:r>
          </a:p>
        </p:txBody>
      </p:sp>
    </p:spTree>
    <p:extLst>
      <p:ext uri="{BB962C8B-B14F-4D97-AF65-F5344CB8AC3E}">
        <p14:creationId xmlns:p14="http://schemas.microsoft.com/office/powerpoint/2010/main" val="19338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27185" y="2626129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05" y="398837"/>
            <a:ext cx="818711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75453" y="3285079"/>
            <a:ext cx="9642763" cy="339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ويعرف الكيوري بأنه الشدة الإشعاعية لكتلة جرام واحد من الراديوم 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226</a:t>
            </a:r>
            <a:r>
              <a:rPr kumimoji="0" lang="ar-S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 وهو يساوي: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1 Ci= 3.7x10</a:t>
            </a:r>
            <a:r>
              <a:rPr kumimoji="0" lang="en-GB" sz="28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10 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decay/sec</a:t>
            </a:r>
            <a:r>
              <a:rPr kumimoji="0" lang="en-GB" sz="28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 </a:t>
            </a:r>
            <a:endParaRPr kumimoji="0" lang="ar-SA" sz="2800" b="0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0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j-cs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وفي وحدات النظام العالمي (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SI</a:t>
            </a:r>
            <a:r>
              <a:rPr kumimoji="0" lang="ar-S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) وحدة الشدة الإشعاعية هي البيكريل (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Bq</a:t>
            </a:r>
            <a:r>
              <a:rPr kumimoji="0" lang="ar-S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):</a:t>
            </a: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SA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1 Bq= 1 decay/sec,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1 Ci= 3.7x10</a:t>
            </a:r>
            <a:r>
              <a:rPr kumimoji="0" lang="en-GB" sz="28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10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 Bq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989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27185" y="2626129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5453" y="3285079"/>
            <a:ext cx="9642763" cy="3334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1u = 1.66 x 10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-27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 Kg</a:t>
            </a: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0" noProof="0" dirty="0" smtClean="0">
                <a:solidFill>
                  <a:prstClr val="black"/>
                </a:solidFill>
                <a:cs typeface="+mj-cs"/>
              </a:rPr>
              <a:t>N(Au) = 3.07 x 10 </a:t>
            </a:r>
            <a:r>
              <a:rPr lang="en-US" sz="2800" kern="0" baseline="30000" noProof="0" dirty="0" smtClean="0">
                <a:solidFill>
                  <a:prstClr val="black"/>
                </a:solidFill>
                <a:cs typeface="+mj-cs"/>
              </a:rPr>
              <a:t>19</a:t>
            </a:r>
            <a:r>
              <a:rPr lang="en-US" sz="2800" kern="0" noProof="0" dirty="0" smtClean="0">
                <a:solidFill>
                  <a:prstClr val="black"/>
                </a:solidFill>
                <a:cs typeface="+mj-cs"/>
              </a:rPr>
              <a:t> u</a:t>
            </a:r>
            <a:endParaRPr kumimoji="0" lang="ar-SA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R =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cs typeface="+mj-cs"/>
              </a:rPr>
              <a:t>l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j-cs"/>
              </a:rPr>
              <a:t> N</a:t>
            </a:r>
          </a:p>
          <a:p>
            <a:pPr lvl="0" algn="ctr" rtl="1"/>
            <a:r>
              <a:rPr lang="en-US" sz="2800" kern="0" dirty="0" smtClean="0">
                <a:solidFill>
                  <a:prstClr val="black"/>
                </a:solidFill>
                <a:cs typeface="+mj-cs"/>
              </a:rPr>
              <a:t>1000 = </a:t>
            </a:r>
            <a:r>
              <a:rPr lang="en-US" sz="2800" kern="0" dirty="0" smtClean="0">
                <a:solidFill>
                  <a:prstClr val="black"/>
                </a:solidFill>
                <a:latin typeface="Symbol" panose="05050102010706020507" pitchFamily="18" charset="2"/>
                <a:cs typeface="+mj-cs"/>
              </a:rPr>
              <a:t>l</a:t>
            </a:r>
            <a:r>
              <a:rPr lang="en-US" sz="2800" kern="0" dirty="0" smtClean="0">
                <a:solidFill>
                  <a:prstClr val="black"/>
                </a:solidFill>
                <a:cs typeface="+mj-cs"/>
              </a:rPr>
              <a:t> </a:t>
            </a:r>
            <a:r>
              <a:rPr lang="en-US" sz="2800" kern="0" dirty="0">
                <a:solidFill>
                  <a:prstClr val="black"/>
                </a:solidFill>
                <a:cs typeface="+mj-cs"/>
              </a:rPr>
              <a:t>3.07 x 10 </a:t>
            </a:r>
            <a:r>
              <a:rPr lang="en-US" sz="2800" kern="0" baseline="30000" dirty="0">
                <a:solidFill>
                  <a:prstClr val="black"/>
                </a:solidFill>
                <a:cs typeface="+mj-cs"/>
              </a:rPr>
              <a:t>19</a:t>
            </a:r>
            <a:r>
              <a:rPr lang="en-US" sz="2800" kern="0" dirty="0">
                <a:solidFill>
                  <a:prstClr val="black"/>
                </a:solidFill>
                <a:cs typeface="+mj-cs"/>
              </a:rPr>
              <a:t> </a:t>
            </a:r>
            <a:endParaRPr lang="en-US" sz="2800" kern="0" dirty="0" smtClean="0">
              <a:solidFill>
                <a:prstClr val="black"/>
              </a:solidFill>
              <a:cs typeface="+mj-cs"/>
            </a:endParaRPr>
          </a:p>
          <a:p>
            <a:pPr lvl="0" algn="ctr" rtl="1"/>
            <a:r>
              <a:rPr lang="en-US" sz="2800" kern="0" dirty="0" smtClean="0">
                <a:solidFill>
                  <a:prstClr val="black"/>
                </a:solidFill>
                <a:latin typeface="Symbol" panose="05050102010706020507" pitchFamily="18" charset="2"/>
                <a:cs typeface="+mj-cs"/>
              </a:rPr>
              <a:t>l = </a:t>
            </a:r>
            <a:r>
              <a:rPr lang="en-US" sz="28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+mj-cs"/>
              </a:rPr>
              <a:t>3.25 x 10</a:t>
            </a:r>
            <a:r>
              <a:rPr lang="en-US" sz="2800" kern="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+mj-cs"/>
              </a:rPr>
              <a:t>-17</a:t>
            </a:r>
          </a:p>
          <a:p>
            <a:pPr lvl="0" algn="ctr" rtl="1"/>
            <a:r>
              <a:rPr lang="en-US" sz="2800" kern="0" dirty="0" smtClean="0">
                <a:solidFill>
                  <a:prstClr val="black"/>
                </a:solidFill>
                <a:latin typeface="Symbol" panose="05050102010706020507" pitchFamily="18" charset="2"/>
                <a:cs typeface="+mj-cs"/>
              </a:rPr>
              <a:t> T</a:t>
            </a:r>
            <a:r>
              <a:rPr lang="en-US" sz="2800" kern="0" baseline="-25000" dirty="0" smtClean="0">
                <a:solidFill>
                  <a:prstClr val="black"/>
                </a:solidFill>
                <a:latin typeface="Symbol" panose="05050102010706020507" pitchFamily="18" charset="2"/>
                <a:cs typeface="+mj-cs"/>
              </a:rPr>
              <a:t>1/2</a:t>
            </a:r>
            <a:r>
              <a:rPr lang="en-US" sz="2800" kern="0" dirty="0" smtClean="0">
                <a:solidFill>
                  <a:prstClr val="black"/>
                </a:solidFill>
                <a:latin typeface="Symbol" panose="05050102010706020507" pitchFamily="18" charset="2"/>
                <a:cs typeface="+mj-cs"/>
              </a:rPr>
              <a:t> =4.5 </a:t>
            </a:r>
            <a:r>
              <a:rPr lang="en-US" sz="28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+mj-cs"/>
              </a:rPr>
              <a:t>x 10</a:t>
            </a:r>
            <a:r>
              <a:rPr lang="en-US" sz="2800" kern="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+mj-cs"/>
              </a:rPr>
              <a:t>7</a:t>
            </a:r>
            <a:r>
              <a:rPr lang="en-US" sz="280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+mj-cs"/>
              </a:rPr>
              <a:t> y</a:t>
            </a:r>
            <a:endParaRPr kumimoji="0" lang="ar-SA" sz="2800" b="0" i="0" u="none" strike="noStrike" kern="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800" b="0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j-cs"/>
            </a:endParaRPr>
          </a:p>
          <a:p>
            <a:pPr lvl="0">
              <a:defRPr/>
            </a:pPr>
            <a:r>
              <a:rPr lang="en-US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+mj-cs"/>
              </a:rPr>
              <a:t>T</a:t>
            </a:r>
            <a:r>
              <a:rPr lang="en-US" sz="2400" b="1" kern="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+mj-cs"/>
              </a:rPr>
              <a:t>1/2</a:t>
            </a:r>
            <a:r>
              <a:rPr lang="en-US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+mj-cs"/>
              </a:rPr>
              <a:t> = 0.693/</a:t>
            </a:r>
            <a:r>
              <a:rPr lang="en-US" sz="2400" b="1" kern="0" dirty="0">
                <a:solidFill>
                  <a:prstClr val="black"/>
                </a:solidFill>
                <a:latin typeface="Symbol" panose="05050102010706020507" pitchFamily="18" charset="2"/>
                <a:cs typeface="+mj-cs"/>
              </a:rPr>
              <a:t>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832" y="344104"/>
            <a:ext cx="8423175" cy="191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703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0" y="150746"/>
            <a:ext cx="9144000" cy="7200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ar-SA" sz="3600" b="1" dirty="0">
                <a:latin typeface="Times New Roman" pitchFamily="18" charset="0"/>
                <a:ea typeface="+mj-ea"/>
                <a:cs typeface="Traditional Arabic" pitchFamily="2" charset="-78"/>
              </a:rPr>
              <a:t>الفيزياء النووية</a:t>
            </a:r>
            <a:r>
              <a:rPr lang="en-GB" sz="2400" b="1" dirty="0">
                <a:latin typeface="Times New Roman" pitchFamily="18" charset="0"/>
                <a:ea typeface="+mj-ea"/>
                <a:cs typeface="Traditional Arabic" pitchFamily="2" charset="-78"/>
              </a:rPr>
              <a:t>Nuclear Physics           </a:t>
            </a:r>
            <a:endParaRPr lang="ar-SA" sz="2200" b="1" dirty="0">
              <a:latin typeface="Times New Roman" pitchFamily="18" charset="0"/>
              <a:ea typeface="+mj-ea"/>
              <a:cs typeface="Traditional Arabic" pitchFamily="2" charset="-78"/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282" y="980728"/>
            <a:ext cx="810118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048000" y="299695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Element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of P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of 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1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17957" y="116631"/>
            <a:ext cx="9144000" cy="7200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ar-SA" sz="3600" b="1" dirty="0">
                <a:solidFill>
                  <a:prstClr val="black"/>
                </a:solidFill>
                <a:latin typeface="Times New Roman" pitchFamily="18" charset="0"/>
                <a:cs typeface="Traditional Arabic" pitchFamily="2" charset="-78"/>
              </a:rPr>
              <a:t>الفيزياء النووية</a:t>
            </a:r>
            <a:r>
              <a:rPr lang="en-GB" sz="2400" b="1" dirty="0">
                <a:solidFill>
                  <a:prstClr val="black"/>
                </a:solidFill>
                <a:latin typeface="Times New Roman" pitchFamily="18" charset="0"/>
                <a:cs typeface="Traditional Arabic" pitchFamily="2" charset="-78"/>
              </a:rPr>
              <a:t>Nuclear Physics           </a:t>
            </a:r>
            <a:endParaRPr lang="ar-SA" sz="2200" b="1" dirty="0">
              <a:solidFill>
                <a:prstClr val="black"/>
              </a:solidFill>
              <a:latin typeface="Times New Roman" pitchFamily="18" charset="0"/>
              <a:cs typeface="Traditional Arabic" pitchFamily="2" charset="-78"/>
            </a:endParaRP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166" y="980728"/>
            <a:ext cx="842958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919536" y="2492897"/>
          <a:ext cx="2720854" cy="1869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4" imgW="1218960" imgH="838080" progId="Equation.3">
                  <p:embed/>
                </p:oleObj>
              </mc:Choice>
              <mc:Fallback>
                <p:oleObj name="Equation" r:id="rId4" imgW="12189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536" y="2492897"/>
                        <a:ext cx="2720854" cy="18697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65434" y="2636913"/>
            <a:ext cx="47910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Po = 1.2 x 10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(216)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7.2 x 10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endParaRPr lang="en-US" baseline="3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Cu = 1.2 x 10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(64)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  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4.8 x 10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</a:p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Al = 1.2 x 10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(27)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   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3.6 x 10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</a:p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He = 1.2 x 10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(4)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    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1.9 x 10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</a:p>
          <a:p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9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76499" y="309366"/>
            <a:ext cx="9144000" cy="7200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ar-SA" sz="3600" b="1" dirty="0">
                <a:solidFill>
                  <a:prstClr val="black"/>
                </a:solidFill>
                <a:latin typeface="Times New Roman" pitchFamily="18" charset="0"/>
                <a:cs typeface="Traditional Arabic" pitchFamily="2" charset="-78"/>
              </a:rPr>
              <a:t>الفيزياء النووية</a:t>
            </a:r>
            <a:r>
              <a:rPr lang="en-GB" sz="2400" b="1" dirty="0">
                <a:solidFill>
                  <a:prstClr val="black"/>
                </a:solidFill>
                <a:latin typeface="Times New Roman" pitchFamily="18" charset="0"/>
                <a:cs typeface="Traditional Arabic" pitchFamily="2" charset="-78"/>
              </a:rPr>
              <a:t>Nuclear Physics           </a:t>
            </a:r>
            <a:endParaRPr lang="ar-SA" sz="2200" b="1" dirty="0">
              <a:solidFill>
                <a:prstClr val="black"/>
              </a:solidFill>
              <a:latin typeface="Times New Roman" pitchFamily="18" charset="0"/>
              <a:cs typeface="Traditional Arabic" pitchFamily="2" charset="-78"/>
            </a:endParaRP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928" y="1052736"/>
            <a:ext cx="8036697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23793" y="2576319"/>
            <a:ext cx="41713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= r</a:t>
            </a:r>
            <a:r>
              <a:rPr lang="en-US" sz="28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(A)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</a:t>
            </a:r>
          </a:p>
          <a:p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= 1.2 x 10-15 (A)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x 10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1.2 x 10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(A)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</a:t>
            </a:r>
          </a:p>
          <a:p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 / 1.2 = 5</a:t>
            </a:r>
          </a:p>
          <a:p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(5)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125</a:t>
            </a:r>
          </a:p>
        </p:txBody>
      </p:sp>
    </p:spTree>
    <p:extLst>
      <p:ext uri="{BB962C8B-B14F-4D97-AF65-F5344CB8AC3E}">
        <p14:creationId xmlns:p14="http://schemas.microsoft.com/office/powerpoint/2010/main" val="4667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24000" y="-27384"/>
            <a:ext cx="9144000" cy="7200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ar-SA" sz="3600" b="1" dirty="0">
                <a:solidFill>
                  <a:prstClr val="black"/>
                </a:solidFill>
                <a:latin typeface="Times New Roman" pitchFamily="18" charset="0"/>
                <a:cs typeface="Traditional Arabic" pitchFamily="2" charset="-78"/>
              </a:rPr>
              <a:t>الفيزياء النووية</a:t>
            </a:r>
            <a:r>
              <a:rPr lang="en-GB" sz="2400" b="1" dirty="0">
                <a:solidFill>
                  <a:prstClr val="black"/>
                </a:solidFill>
                <a:latin typeface="Times New Roman" pitchFamily="18" charset="0"/>
                <a:cs typeface="Traditional Arabic" pitchFamily="2" charset="-78"/>
              </a:rPr>
              <a:t>Nuclear Physics           </a:t>
            </a:r>
            <a:endParaRPr lang="ar-SA" sz="2200" b="1" dirty="0">
              <a:solidFill>
                <a:prstClr val="black"/>
              </a:solidFill>
              <a:latin typeface="Times New Roman" pitchFamily="18" charset="0"/>
              <a:cs typeface="Traditional Arabic" pitchFamily="2" charset="-78"/>
            </a:endParaRP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028" y="980728"/>
            <a:ext cx="774086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03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1283" y="1341912"/>
            <a:ext cx="7430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Ni) = 60 u – 28 x 0.000549 u = 59.894 u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8765" y="426868"/>
            <a:ext cx="11483438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ar-SA" sz="2400" dirty="0">
                <a:solidFill>
                  <a:prstClr val="black"/>
                </a:solidFill>
              </a:rPr>
              <a:t>كتلة النواة تساوي كتلة النيوكلونات مطروحا منها كتلة الإلكترونات ،أي أن كتلتها أقل دائما من كتلة النيوكلونات.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751698"/>
              </p:ext>
            </p:extLst>
          </p:nvPr>
        </p:nvGraphicFramePr>
        <p:xfrm>
          <a:off x="1004496" y="2202326"/>
          <a:ext cx="6559773" cy="1518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3" imgW="3251160" imgH="749160" progId="Equation.3">
                  <p:embed/>
                </p:oleObj>
              </mc:Choice>
              <mc:Fallback>
                <p:oleObj name="Equation" r:id="rId3" imgW="325116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496" y="2202326"/>
                        <a:ext cx="6559773" cy="151866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1153" y="4395380"/>
            <a:ext cx="1153072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B.E = (28 x 1.007276 + 28 x 0.000549 + 32 x 1.008665 – 59.894) x 931.5 Mev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B.E = 561.11 MeV </a:t>
            </a:r>
          </a:p>
          <a:p>
            <a:pPr algn="r" rtl="1"/>
            <a:r>
              <a:rPr lang="ar-S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الطاقة الرابطة لكل نيكلون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B.E/A = 561.11/60 = 9.35 MeV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2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99395" y="2307142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3474" y="3810599"/>
            <a:ext cx="5309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</a:t>
            </a:r>
            <a:endParaRPr lang="en-US" sz="32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53" y="285208"/>
            <a:ext cx="7056346" cy="202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942061"/>
              </p:ext>
            </p:extLst>
          </p:nvPr>
        </p:nvGraphicFramePr>
        <p:xfrm>
          <a:off x="915014" y="3097811"/>
          <a:ext cx="30368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معادلة" r:id="rId4" imgW="1028520" imgH="241200" progId="Equation.3">
                  <p:embed/>
                </p:oleObj>
              </mc:Choice>
              <mc:Fallback>
                <p:oleObj name="معادلة" r:id="rId4" imgW="1028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014" y="3097811"/>
                        <a:ext cx="3036888" cy="712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V="1">
            <a:off x="7846076" y="4091111"/>
            <a:ext cx="1096043" cy="11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91439" y="4675886"/>
            <a:ext cx="5538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499712" y="4968273"/>
            <a:ext cx="1096043" cy="11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91439" y="5606443"/>
            <a:ext cx="5116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Cd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114</a:t>
            </a:r>
            <a:endParaRPr lang="en-US" sz="32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640236" y="5906907"/>
            <a:ext cx="1096043" cy="11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089741"/>
              </p:ext>
            </p:extLst>
          </p:nvPr>
        </p:nvGraphicFramePr>
        <p:xfrm>
          <a:off x="1063876" y="4244874"/>
          <a:ext cx="2995612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معادلة" r:id="rId6" imgW="1015920" imgH="241200" progId="Equation.3">
                  <p:embed/>
                </p:oleObj>
              </mc:Choice>
              <mc:Fallback>
                <p:oleObj name="معادلة" r:id="rId6" imgW="1015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876" y="4244874"/>
                        <a:ext cx="2995612" cy="712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82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48027" y="2476751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53" y="205548"/>
            <a:ext cx="6508238" cy="227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33474" y="3810599"/>
            <a:ext cx="4278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g</a:t>
            </a:r>
            <a:endParaRPr lang="en-US" sz="3200" b="1" baseline="30000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263867" y="4091111"/>
            <a:ext cx="1096043" cy="11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2845" y="4455566"/>
            <a:ext cx="4702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215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Pb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endParaRPr lang="en-US" sz="3200" b="1" baseline="30000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724819" y="5563561"/>
            <a:ext cx="1096043" cy="11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01487" y="5271174"/>
            <a:ext cx="5253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a + </a:t>
            </a:r>
            <a:r>
              <a:rPr lang="en-US" sz="3200" b="1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5</a:t>
            </a:r>
            <a:r>
              <a:rPr lang="en-US" sz="32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sz="3200" b="1" baseline="30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10</a:t>
            </a:r>
            <a:r>
              <a:rPr lang="en-US" sz="32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          </a:t>
            </a:r>
            <a:r>
              <a:rPr lang="en-US" sz="3200" b="1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6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P</a:t>
            </a:r>
            <a:endParaRPr lang="en-US" sz="3200" b="1" baseline="30000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416267" y="4742015"/>
            <a:ext cx="1096043" cy="11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24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29266" y="3075537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934" y="3889636"/>
            <a:ext cx="116104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= ( M (Rn) – M(Po) + M(</a:t>
            </a:r>
            <a:r>
              <a:rPr lang="en-US" sz="32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))x931.5 MeV = </a:t>
            </a:r>
          </a:p>
          <a:p>
            <a:pPr lvl="0"/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(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203.9923– 199.98282+ 4.002603)x931.5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=7463.25 MeV </a:t>
            </a:r>
            <a:endParaRPr 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552" y="158227"/>
            <a:ext cx="6995556" cy="281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1783409" y="4174239"/>
            <a:ext cx="1096043" cy="11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91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4445</TotalTime>
  <Words>473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Traditional Arabic</vt:lpstr>
      <vt:lpstr>Office Theme</vt:lpstr>
      <vt:lpstr>1_Office Theme</vt:lpstr>
      <vt:lpstr>Equation</vt:lpstr>
      <vt:lpstr>معادلة</vt:lpstr>
      <vt:lpstr>Problems Chapter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Chapter 5</dc:title>
  <dc:creator>Omar Hamed Abdel-kader</dc:creator>
  <cp:lastModifiedBy>Omar Hamed Abdel-kader</cp:lastModifiedBy>
  <cp:revision>123</cp:revision>
  <dcterms:created xsi:type="dcterms:W3CDTF">2019-10-22T12:24:40Z</dcterms:created>
  <dcterms:modified xsi:type="dcterms:W3CDTF">2019-11-27T17:18:55Z</dcterms:modified>
</cp:coreProperties>
</file>