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693C-4850-4CCB-AC55-D7F110A32EC1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46C7-4F13-4D15-8234-48E32324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41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693C-4850-4CCB-AC55-D7F110A32EC1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46C7-4F13-4D15-8234-48E32324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43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693C-4850-4CCB-AC55-D7F110A32EC1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46C7-4F13-4D15-8234-48E32324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854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693C-4850-4CCB-AC55-D7F110A32EC1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46C7-4F13-4D15-8234-48E32324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25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693C-4850-4CCB-AC55-D7F110A32EC1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46C7-4F13-4D15-8234-48E32324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1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693C-4850-4CCB-AC55-D7F110A32EC1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46C7-4F13-4D15-8234-48E32324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51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693C-4850-4CCB-AC55-D7F110A32EC1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46C7-4F13-4D15-8234-48E32324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83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693C-4850-4CCB-AC55-D7F110A32EC1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46C7-4F13-4D15-8234-48E32324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8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693C-4850-4CCB-AC55-D7F110A32EC1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46C7-4F13-4D15-8234-48E32324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055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693C-4850-4CCB-AC55-D7F110A32EC1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46C7-4F13-4D15-8234-48E32324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480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693C-4850-4CCB-AC55-D7F110A32EC1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46C7-4F13-4D15-8234-48E32324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222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7693C-4850-4CCB-AC55-D7F110A32EC1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346C7-4F13-4D15-8234-48E32324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89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55663"/>
            <a:ext cx="9144000" cy="947737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 Chapter 3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7000" y="2827338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1,4,5,7,8,11,13,14 and 15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45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542925"/>
            <a:ext cx="3873500" cy="4351338"/>
          </a:xfrm>
        </p:spPr>
        <p:txBody>
          <a:bodyPr>
            <a:no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 R6,12 = 1/6 + 1/12 = 3/12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R6,12 = 4 </a:t>
            </a:r>
            <a:r>
              <a:rPr lang="en-US" sz="16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R4,4 = R4 + R4 = 8 </a:t>
            </a:r>
            <a:r>
              <a:rPr lang="en-US" sz="16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1/R8,8 = 1/R8 + 1/R8 = 2/8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R8,8 = 4 </a:t>
            </a:r>
            <a:r>
              <a:rPr lang="en-US" sz="16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4,1 = R4 +R1 = 4 +1 = 5 </a:t>
            </a:r>
            <a:r>
              <a:rPr lang="en-US" sz="16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= VT / </a:t>
            </a: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12- I(1) /5 = 2 A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VT = 12 – 2(1) = 10 V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V4 = I x R4 = 2 x 4 = 8 V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V1 = I x R1 = 2 X 1 = 2 V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16500" y="542925"/>
            <a:ext cx="3187700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V8 = 8 V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I8 = V8/R8 = 1 A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V4 = I4 x R4 = 4 V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V12 = V6 = 4 V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12 = V12/R12 = 4/12 = 0.33 A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I6 = V6/R6 = 4/6 = 0.67 A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= I </a:t>
            </a:r>
            <a:r>
              <a:rPr lang="en-US" sz="1600" b="1" dirty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e = 2 </a:t>
            </a: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12 = 24 W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= I x VT = 2 x 10 = 20 W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P1 = V1 x </a:t>
            </a: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1 </a:t>
            </a: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 x 2 = 4 W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8 </a:t>
            </a: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V8 x I 8 = 8 x 1 = 8 W</a:t>
            </a:r>
            <a:endParaRPr lang="en-US" sz="1600" b="1" dirty="0">
              <a:solidFill>
                <a:prstClr val="black"/>
              </a:solidFill>
              <a:latin typeface="Symbol" panose="05050102010706020507" pitchFamily="18" charset="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83600" y="542925"/>
            <a:ext cx="3556000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P4 </a:t>
            </a: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V4 x I 4 = 4 x 1 = 4 W</a:t>
            </a:r>
            <a:endParaRPr lang="en-US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12 </a:t>
            </a: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V12 x I 12 </a:t>
            </a: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x 0.33 =1.32 W</a:t>
            </a:r>
            <a:endParaRPr lang="en-US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6 </a:t>
            </a: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6 </a:t>
            </a: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6 </a:t>
            </a: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 </a:t>
            </a: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0.67 = 2.68 W</a:t>
            </a:r>
            <a:endParaRPr lang="en-US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V12 = V6 = 4 V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12 = V12/R12 = 4/12 = 0.33 A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I6 = V6/R6 = 4/6 = 0.67 A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= I </a:t>
            </a:r>
            <a:r>
              <a:rPr lang="en-US" sz="1600" b="1" dirty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e = 2 </a:t>
            </a: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12 = 24 W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= I x VT = 2 x 10 = 20 W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P1 = </a:t>
            </a:r>
            <a:r>
              <a:rPr lang="en-US" sz="16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1 </a:t>
            </a: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 x 2 = 4 W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r = 2 x 1 = 2 V</a:t>
            </a:r>
            <a:endParaRPr lang="en-US" sz="1600" b="1" dirty="0">
              <a:solidFill>
                <a:prstClr val="black"/>
              </a:solidFill>
              <a:latin typeface="Symbol" panose="05050102010706020507" pitchFamily="18" charset="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56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225"/>
            <a:ext cx="10883900" cy="1325563"/>
          </a:xfrm>
        </p:spPr>
        <p:txBody>
          <a:bodyPr>
            <a:normAutofit fontScale="90000"/>
          </a:bodyPr>
          <a:lstStyle/>
          <a:p>
            <a:pPr algn="just" rtl="1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.(15</a:t>
            </a:r>
            <a:r>
              <a:rPr lang="ar-S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أحسب المقاومة المكافئة للدوائر الواردة في الشكل ثم احسب التيار الكهربي المار في كل مقاومة وما قيمة فرق الجهد بين طرفي كل مقاومة احسب فرق الجهد بين النقطتين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b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300" y="1601787"/>
            <a:ext cx="7759700" cy="5193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52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267200" y="898525"/>
            <a:ext cx="46609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4, R12 = 4 + 12 = 16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1/16+1/4=5/16</a:t>
            </a:r>
          </a:p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3.2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T = I x R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3.2 V 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V4 = 3.2 V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V4,12 = 3.2 V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I4 = 3.2/4 = 0.8 A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12 = 3.2/12 = 0.2 A</a:t>
            </a:r>
          </a:p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Vab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3.2 x 1 = 3.2 V</a:t>
            </a: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06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657600" y="441324"/>
            <a:ext cx="3949700" cy="5934075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 R6,10 = 1/6 + 1/10 =3.75 </a:t>
            </a:r>
            <a:r>
              <a:rPr lang="en-US" sz="20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3.75, R2.25 = 3.75 + 2.25 = 6 </a:t>
            </a:r>
            <a:r>
              <a:rPr lang="en-US" sz="20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6 = I x R 6 = 3 x 6 = 18 V.</a:t>
            </a: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2.25 = I x R 2.25 = 6.75 V </a:t>
            </a: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V6,10 = 18-6.75 = 11.25 V</a:t>
            </a: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I6 = 11.25/6 = 1.875 A</a:t>
            </a: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10 = 11.25/10 = 1.25 A</a:t>
            </a: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 R 4,12,6 = 1/4+1/12+1/6=6/12</a:t>
            </a: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R4,12,6 = 2 </a:t>
            </a:r>
            <a:r>
              <a:rPr lang="en-US" sz="20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V2 = I x R2 = 3 x 2 = 6 V</a:t>
            </a: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4 = 6/4 = 1.5 A</a:t>
            </a: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12 = 6/12 = 0.5</a:t>
            </a: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6 = 6/6 = 1 A</a:t>
            </a:r>
          </a:p>
          <a:p>
            <a:pPr algn="ctr"/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Vab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x 8 = 24 V</a:t>
            </a:r>
          </a:p>
          <a:p>
            <a:pPr algn="ctr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60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300" y="530225"/>
            <a:ext cx="4711700" cy="4351338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1/R6,3,2 = 1/6+1/3+1/2 = 6/6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R6,3,2 = 1 W.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R2,1,3 = R2+R1+R3 = 6W.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R6,6 = R6+R6= 12 W.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T = V/ R = 24/12 = 2 A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V6,6 =I6 x R6 = 2 x 6 = 12 V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I6 = 12/6= 2 A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I2,1,3 =  2 A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V2= I2 x R2 = 4 V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099300" y="552450"/>
            <a:ext cx="4241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V1 = 2 X 1 = 2 V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V3 = 2 X 3 = 6 V.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V2,3,6 = 2 V.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I2 = V2/R2= 1A.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I3 = V3/R3= 0.66A.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I6 = V6/R6= 0.34A.</a:t>
            </a:r>
          </a:p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Vab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12 V</a:t>
            </a:r>
          </a:p>
        </p:txBody>
      </p:sp>
    </p:spTree>
    <p:extLst>
      <p:ext uri="{BB962C8B-B14F-4D97-AF65-F5344CB8AC3E}">
        <p14:creationId xmlns:p14="http://schemas.microsoft.com/office/powerpoint/2010/main" val="339966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.(1</a:t>
            </a:r>
            <a:r>
              <a:rPr lang="ar-S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موصل مقطعه منتظم الشكل يحمل تياراً قدره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A </a:t>
            </a:r>
            <a:r>
              <a:rPr lang="ar-S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ما هو عدد الالكترونات المارة خلال زمن قدره دقيقة واحدة.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=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Q/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=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Q/ 1 x 60</a:t>
            </a:r>
          </a:p>
          <a:p>
            <a:pPr algn="ctr"/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 = 300 C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=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Q/e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n=300/1.6x10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-19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n=1.875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en-US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59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ar-S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).قضيب معدني مساحة مقطعه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 mm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ar-S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يحتوى على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6x10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electrons/cm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إذا كان التيار المار في القضيب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A</a:t>
            </a:r>
            <a:r>
              <a:rPr lang="ar-S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ما هي سرعة الإنسياق للإلكترونات الحرة.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= J/ne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 = I /S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J= 3/1.2x10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J= 29.4x10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v= 29.4x10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/(6x10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(1.6X10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-19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v=3.06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-16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m/s.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00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.(5</a:t>
            </a:r>
            <a:r>
              <a:rPr lang="ar-S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قضيب حديدي مساحة مقطعه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cm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فإذا كانت المقاومة النوعية لمادة الحديد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6.0 x 10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-7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.m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(Steel)</a:t>
            </a:r>
            <a:r>
              <a:rPr lang="ar-S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أحسب مقاومة قضيب طوله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Km</a:t>
            </a:r>
            <a:r>
              <a:rPr lang="ar-S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وإذا كان فرق الجهد بين طرفيه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 V</a:t>
            </a:r>
            <a:r>
              <a:rPr lang="ar-S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فما قيمة التيار الكهربي وكثافته والمجال الكهربي.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=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Brush Script MT" panose="03060802040406070304" pitchFamily="66" charset="0"/>
                <a:cs typeface="Times New Roman" panose="02020603050405020304" pitchFamily="18" charset="0"/>
              </a:rPr>
              <a:t>l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/S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R= 6 x10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-7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(6 x 1000) / 3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= 12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W.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= V /R = 120/12 = 10 A.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 = I / S = 10/3x10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33.3 K A/m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= V/</a:t>
            </a:r>
            <a:r>
              <a:rPr lang="en-US" b="1" dirty="0" smtClean="0">
                <a:latin typeface="Brush Script MT" panose="03060802040406070304" pitchFamily="66" charset="0"/>
                <a:cs typeface="Times New Roman" panose="02020603050405020304" pitchFamily="18" charset="0"/>
              </a:rPr>
              <a:t>l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120 / 6 x 1000 = 20 m V/m.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07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14325"/>
            <a:ext cx="11176000" cy="1325563"/>
          </a:xfrm>
        </p:spPr>
        <p:txBody>
          <a:bodyPr>
            <a:normAutofit/>
          </a:bodyPr>
          <a:lstStyle/>
          <a:p>
            <a:pPr algn="r" rtl="1"/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.(7</a:t>
            </a:r>
            <a:r>
              <a:rPr lang="ar-SA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موصل منتظم المقطع طوله </a:t>
            </a:r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m</a:t>
            </a:r>
            <a:r>
              <a:rPr lang="ar-SA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ومقاومته </a:t>
            </a:r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500" b="1" dirty="0" smtClean="0">
                <a:solidFill>
                  <a:srgbClr val="FF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فإذا كات المقاومة النوعية له </a:t>
            </a:r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1.6 x 10</a:t>
            </a:r>
            <a:r>
              <a:rPr lang="en-US" sz="25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.m</a:t>
            </a:r>
            <a:r>
              <a:rPr lang="ar-SA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ما هي مساحة مقطع الموصل. وإذا كان فرق الجهد بين طرفيه </a:t>
            </a:r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V</a:t>
            </a:r>
            <a:r>
              <a:rPr lang="ar-SA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فما قيمة التيار الكهربي والمجال الكهربي.</a:t>
            </a:r>
            <a:endParaRPr lang="en-US" sz="2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=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Brush Script MT" panose="03060802040406070304" pitchFamily="66" charset="0"/>
                <a:cs typeface="Times New Roman" panose="02020603050405020304" pitchFamily="18" charset="0"/>
              </a:rPr>
              <a:t>l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/S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=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Brush Script MT" panose="03060802040406070304" pitchFamily="66" charset="0"/>
                <a:cs typeface="Times New Roman" panose="02020603050405020304" pitchFamily="18" charset="0"/>
              </a:rPr>
              <a:t>l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R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= 1.6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(5) / 2 = 4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= V/R = 50/2 = 25 A.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= v /</a:t>
            </a:r>
            <a:r>
              <a:rPr lang="en-US" b="1" dirty="0" smtClean="0">
                <a:latin typeface="Brush Script MT" panose="03060802040406070304" pitchFamily="66" charset="0"/>
                <a:cs typeface="Times New Roman" panose="02020603050405020304" pitchFamily="18" charset="0"/>
              </a:rPr>
              <a:t>l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50/5 = 10 V/m.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81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</a:t>
            </a:r>
            <a:r>
              <a:rPr lang="ar-S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موصل طوله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m</a:t>
            </a:r>
            <a:r>
              <a:rPr lang="ar-S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ومساحة مقطعه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0.05 cm</a:t>
            </a:r>
            <a:r>
              <a:rPr lang="en-US" sz="28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ومقاومته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 </a:t>
            </a:r>
            <a:r>
              <a:rPr lang="en-US" sz="2800" b="1" dirty="0" smtClean="0">
                <a:solidFill>
                  <a:srgbClr val="FF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ar-S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أحسب التوصلية الكهربية لمادته.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=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Brush Script MT" panose="03060802040406070304" pitchFamily="66" charset="0"/>
                <a:cs typeface="Times New Roman" panose="02020603050405020304" pitchFamily="18" charset="0"/>
              </a:rPr>
              <a:t>l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/S</a:t>
            </a:r>
          </a:p>
          <a:p>
            <a:pPr algn="ctr"/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R S / </a:t>
            </a:r>
            <a:r>
              <a:rPr lang="en-US" b="1" dirty="0" smtClean="0">
                <a:latin typeface="Brush Script MT" panose="03060802040406070304" pitchFamily="66" charset="0"/>
                <a:cs typeface="Times New Roman" panose="02020603050405020304" pitchFamily="18" charset="0"/>
              </a:rPr>
              <a:t>l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1/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</a:p>
          <a:p>
            <a:pPr algn="ctr"/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s = </a:t>
            </a:r>
            <a:r>
              <a:rPr lang="en-US" b="1" dirty="0" smtClean="0">
                <a:latin typeface="Brush Script MT" panose="03060802040406070304" pitchFamily="66" charset="0"/>
                <a:cs typeface="Times New Roman" panose="02020603050405020304" pitchFamily="18" charset="0"/>
              </a:rPr>
              <a:t>l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R S = 12 / 1.2 (0.05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2 x 106 = 2 M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b="1" dirty="0" smtClean="0">
              <a:latin typeface="Symbol" panose="05050102010706020507" pitchFamily="18" charset="2"/>
              <a:cs typeface="Times New Roman" panose="02020603050405020304" pitchFamily="18" charset="0"/>
            </a:endParaRPr>
          </a:p>
          <a:p>
            <a:pPr algn="ctr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12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 rtl="1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.(11</a:t>
            </a:r>
            <a:r>
              <a:rPr lang="ar-S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وصل جهد كهربي قدره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 V</a:t>
            </a:r>
            <a:r>
              <a:rPr lang="ar-S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بطرفي سخان فمر به تيار كهربي قدره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A</a:t>
            </a:r>
            <a:r>
              <a:rPr lang="ar-S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احسب المقاومة والقدرة . وإذا استعمل السخان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ar-S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يوماً بصورة مستمرة فاحسب الطاقة الكهربية والحرارية وكمية الحرارة وإذا كانت تكلفة الكيلو وات ساعة هي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(Kw-h)</a:t>
            </a:r>
            <a:r>
              <a:rPr lang="ar-S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هللات فاحسب التكلفة خلال هذه الفترة.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= V/I = 120/10 = 12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= IV = I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= V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/R = 120x10=1200 watt.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= P t = 1200 x 30 x 24 = 864 (Kw-h).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 = U/j = U/ 4.186 = 864 x 1000 / 4.186 = 206.4 K Cal.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Coast = 864 x 10 /100 = 86.4 SR.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39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(13</a:t>
            </a:r>
            <a:r>
              <a:rPr lang="ar-S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وصل مصباح كهربي قدرته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W</a:t>
            </a:r>
            <a:r>
              <a:rPr lang="ar-S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بمصدر كهربي جهده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V</a:t>
            </a:r>
            <a:r>
              <a:rPr lang="ar-S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احسب التيار المار في الفتيلة وكذلك مقاومة الفتيلة.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= V I 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= P /V = 100/10 = 10 A.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= V/I = 10/10 = 1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566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0" y="0"/>
            <a:ext cx="12319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42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1593</TotalTime>
  <Words>1132</Words>
  <Application>Microsoft Office PowerPoint</Application>
  <PresentationFormat>Widescreen</PresentationFormat>
  <Paragraphs>120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Brush Script MT</vt:lpstr>
      <vt:lpstr>Calibri</vt:lpstr>
      <vt:lpstr>Calibri Light</vt:lpstr>
      <vt:lpstr>Symbol</vt:lpstr>
      <vt:lpstr>Times New Roman</vt:lpstr>
      <vt:lpstr>Office Theme</vt:lpstr>
      <vt:lpstr>Problems Chapter 3</vt:lpstr>
      <vt:lpstr>.(1موصل مقطعه منتظم الشكل يحمل تياراً قدره 5 A  ما هو عدد الالكترونات المارة خلال زمن قدره دقيقة واحدة.</vt:lpstr>
      <vt:lpstr>4).قضيب معدني مساحة مقطعه 1.2 mm2 يحتوى على 6x1022 electrons/cm3  إذا كان التيار المار في القضيب 3 A ما هي سرعة الإنسياق للإلكترونات الحرة.</vt:lpstr>
      <vt:lpstr>.(5 قضيب حديدي مساحة مقطعه 3 cm2  فإذا كانت المقاومة النوعية لمادة الحديد 6.0 x 10-7 W.m (Steel) أحسب مقاومة قضيب طوله 6 Km وإذا كان فرق الجهد بين طرفيه 120 V فما قيمة التيار الكهربي وكثافته والمجال الكهربي.</vt:lpstr>
      <vt:lpstr>.(7موصل منتظم المقطع طوله 5 m ومقاومته 2 W  فإذا كات المقاومة النوعية له 1.6 x 10-6 W.m ما هي مساحة مقطع الموصل. وإذا كان فرق الجهد بين طرفيه 50 V فما قيمة التيار الكهربي والمجال الكهربي.</vt:lpstr>
      <vt:lpstr>(8 موصل طوله 12 m ومساحة مقطعه 0.05 cm2  ومقاومته 1.2 W أحسب التوصلية الكهربية لمادته.</vt:lpstr>
      <vt:lpstr>.(11 وصل جهد كهربي قدره 120 V بطرفي سخان فمر به تيار كهربي قدره 10 A احسب المقاومة والقدرة . وإذا استعمل السخان 30 يوماً بصورة مستمرة فاحسب الطاقة الكهربية والحرارية وكمية الحرارة وإذا كانت تكلفة الكيلو وات ساعة هي   10 (Kw-h)هللات فاحسب التكلفة خلال هذه الفترة.</vt:lpstr>
      <vt:lpstr>(13. وصل مصباح كهربي قدرته 100 W بمصدر كهربي جهده 10 V احسب التيار المار في الفتيلة وكذلك مقاومة الفتيلة.</vt:lpstr>
      <vt:lpstr>PowerPoint Presentation</vt:lpstr>
      <vt:lpstr>PowerPoint Presentation</vt:lpstr>
      <vt:lpstr>.(15 أحسب المقاومة المكافئة للدوائر الواردة في الشكل ثم احسب التيار الكهربي المار في كل مقاومة وما قيمة فرق الجهد بين طرفي كل مقاومة احسب فرق الجهد بين النقطتين a, b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Problems Chapter 3</dc:title>
  <dc:creator>Omar Hamed Abdel-kader</dc:creator>
  <cp:lastModifiedBy>Omar Hamed Abdel-kader</cp:lastModifiedBy>
  <cp:revision>31</cp:revision>
  <dcterms:created xsi:type="dcterms:W3CDTF">2019-09-21T08:49:57Z</dcterms:created>
  <dcterms:modified xsi:type="dcterms:W3CDTF">2019-09-22T11:24:53Z</dcterms:modified>
</cp:coreProperties>
</file>