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2B3E-9DD7-4A70-AD0C-582F80E9E55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8274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1,2,3,4,5,6,7,8,9,10,11 and 12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30897"/>
            <a:ext cx="11493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(9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يبعث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جسم مضيء في قاع بركة ماء عمقها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150 cm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أشعة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ضوئية في جميع الجهات، تكونت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cs typeface="+mj-cs"/>
              </a:rPr>
              <a:t>دائرة ضوئية على سطح الماء بسبب الانعكاس الداخلي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والانكسار للأشعة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في الهواء، احسب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cs typeface="+mj-cs"/>
              </a:rPr>
              <a:t>نصف قطر تلك الدائرة )معامل انكسار الماء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1.33</a:t>
            </a:r>
            <a:endParaRPr lang="ar-SA" sz="24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63" y="2258456"/>
            <a:ext cx="3908298" cy="3898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364" y="2681410"/>
            <a:ext cx="2831224" cy="3375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48.70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en-US" sz="3200" b="1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0.75 = r / 150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112.77 cm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0999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769" y="321374"/>
            <a:ext cx="11734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</a:rPr>
              <a:t>10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</a:rPr>
              <a:t>سقط شعاع ضوئي على منتصف احد اوجه منشور زجاجي متساوي الزوايا معامل انكساره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1.5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وبزاوية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</a:rPr>
              <a:t>سقوط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اتبع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</a:rPr>
              <a:t>طريق الشعاع خلال الزجاج، وأوجد زوايا السقوط والانكسار عند كل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سطح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موضحا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</a:rPr>
              <a:t>اجابتك بالرسم.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5168" y="1491914"/>
            <a:ext cx="5261758" cy="508202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sin 30 = 1.5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0.33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19.26 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= 19.26 +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40.74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 sin 40.74 = 1 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77.95 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1492" y="368453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solidFill>
                  <a:srgbClr val="FF0000"/>
                </a:solidFill>
                <a:latin typeface="Arial,Bold"/>
                <a:cs typeface="+mj-cs"/>
              </a:rPr>
              <a:t>11 ( </a:t>
            </a:r>
            <a:r>
              <a:rPr lang="ar-SA" sz="2400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احسب معامل انكسار مادة منشور متساوي الزوايا، إذا كانت زاوية النهاية الصغرى للانحراف له</a:t>
            </a:r>
          </a:p>
          <a:p>
            <a:pPr algn="r" rtl="1"/>
            <a:r>
              <a:rPr lang="ar-SA" sz="2400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تساوي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38o</a:t>
            </a:r>
            <a:endParaRPr lang="en-US" sz="2400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06" y="1828800"/>
            <a:ext cx="5858085" cy="393561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622475" y="2075007"/>
            <a:ext cx="3336966" cy="435133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519" y="563986"/>
            <a:ext cx="11246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(12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سقط شعاع ضوئي على موشور زجاجي متساوي الأضلاع بزاوية سقوط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37o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معامل انكسار مادة الموشور هو 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1.5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احسب زاوية خروج الشعاع من الجهة </a:t>
            </a:r>
            <a:r>
              <a:rPr lang="ar-SA" sz="2400" b="1" dirty="0" err="1" smtClean="0">
                <a:solidFill>
                  <a:srgbClr val="FF0000"/>
                </a:solidFill>
                <a:cs typeface="+mj-cs"/>
              </a:rPr>
              <a:t>الآخري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sin 37 = 1.5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0.33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23.64 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= 23.64 +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36.35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 sin 36.35 = 1 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61.64 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sin 90 = 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 = 22.5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sin 90 = 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22.5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0.382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2.61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13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( ما هي أقل قيمة لمعامل انكسار مادة منشور قائم الزاوية، زاوية راسه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45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لكي ينحرف الشعاع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الساقط بزاوية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90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عن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اتجاهه الاصلي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؟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88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( {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f}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2 ) / sin 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 = 22.5 =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180-45 = 135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2.61 .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13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( ما هي أقل قيمة لمعامل انكسار مادة منشور قائم الزاوية، زاوية راسه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45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لكي ينحرف الشعاع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الساقط بزاوية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90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عن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اتجاهه الاصلي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؟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6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( {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f}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2 ) / sin 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 = 30 =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47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1.244 .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15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(منشور ثلاثي زاوية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راسه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60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وزاوية النهاية الصغرى للانحراف 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47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احسب معامل انكسار مادة المنشور لضوء احادي اللون</a:t>
            </a:r>
            <a:endParaRPr lang="ar-SA" sz="2400" b="1" dirty="0">
              <a:solidFill>
                <a:srgbClr val="FF0000"/>
              </a:solidFill>
              <a:latin typeface="Arial,Bold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03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6" y="1491914"/>
            <a:ext cx="5349110" cy="508202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 = 30 =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1.5 sin 30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0.82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1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0.82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1.5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0.546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16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(منشور ثلاثي زاوية </a:t>
            </a:r>
            <a:r>
              <a:rPr lang="ar-SA" sz="2400" b="1" dirty="0">
                <a:solidFill>
                  <a:srgbClr val="FF0000"/>
                </a:solidFill>
                <a:latin typeface="Arial,Bold"/>
                <a:cs typeface="+mj-cs"/>
              </a:rPr>
              <a:t>راسه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60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ومعامل انكسار مادته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1.5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احسب اقل قيمة لزاوية السقوط لشعاع يمكن ان ينفذ من الوجه الآخر وكم قيمة زاوية السقوط عندما يخرج الشعاع بنفس الزاوية الأولى</a:t>
            </a:r>
            <a:endParaRPr lang="ar-SA" sz="2400" b="1" dirty="0">
              <a:solidFill>
                <a:srgbClr val="FF0000"/>
              </a:solidFill>
              <a:latin typeface="Arial,Bold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79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( t/ cos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sin (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b="1" baseline="-25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30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=19.26</a:t>
            </a:r>
            <a:r>
              <a:rPr lang="en-US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(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 0.94)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10.74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 0.99 cm.</a:t>
            </a:r>
            <a:endParaRPr lang="ar-SA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17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(سقط شعاع ضوئي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من الهواء على زجاج سمكه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5 cm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بزاوية سقوط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30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,Bold"/>
                <a:cs typeface="+mj-cs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احسب مقدار انحراف الشعاع النافذ عن الشعاع الساقط إذا علمت ان معامل انكسار الزجاج يساوي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1.5</a:t>
            </a:r>
            <a:endParaRPr lang="ar-SA" sz="2400" b="1" dirty="0">
              <a:solidFill>
                <a:srgbClr val="FF0000"/>
              </a:solidFill>
              <a:latin typeface="Arial,Bold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57" y="1374011"/>
            <a:ext cx="5363353" cy="531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95801" y="1491914"/>
            <a:ext cx="5261758" cy="50820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15 + 1.5/S`= (1.5 -1) /5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S` = 37.5 cm</a:t>
            </a:r>
            <a:endParaRPr lang="ar-SA" b="1" baseline="-25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1 x 37.5 / 1.5 x 15 = 1.6</a:t>
            </a:r>
            <a:endParaRPr lang="en-US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852" y="273450"/>
            <a:ext cx="1134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23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(قضيب زجاجي معامل انكسار مادته 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1.5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عمل طرفه على شكل سطح كروي محدب نصف قطر تكوره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5 cm 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وضع جسم في الهواء على امتداد محور القضيب عند مسافة 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15 cm</a:t>
            </a:r>
            <a:r>
              <a:rPr lang="ar-SA" sz="2400" b="1" dirty="0" smtClean="0">
                <a:solidFill>
                  <a:srgbClr val="FF0000"/>
                </a:solidFill>
                <a:latin typeface="Arial,Bold"/>
                <a:cs typeface="+mj-cs"/>
              </a:rPr>
              <a:t> اوجد مكان الصورة واوصافها</a:t>
            </a:r>
            <a:endParaRPr lang="ar-SA" sz="2400" b="1" dirty="0">
              <a:solidFill>
                <a:srgbClr val="FF0000"/>
              </a:solidFill>
              <a:latin typeface="Arial,Bold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72" y="1491914"/>
            <a:ext cx="3695700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099" y="1491914"/>
            <a:ext cx="1704975" cy="971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28" y="3194000"/>
            <a:ext cx="5499945" cy="16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6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86301" y="1846014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4172" y="803700"/>
            <a:ext cx="11493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.(1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إذا 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كان طول موجة شعاع ليزر هيليوم نيون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 He-Ne 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 هو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632.8 nm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 فما هو التردد له وكم هو الطول الموجي في زجاج معامل </a:t>
            </a:r>
            <a:r>
              <a:rPr lang="ar-SA" sz="2400" dirty="0" err="1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إنكساره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1.5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cs typeface="+mj-cs"/>
              </a:rPr>
              <a:t>؟</a:t>
            </a:r>
            <a:endParaRPr lang="ar-SA" sz="2400" dirty="0">
              <a:solidFill>
                <a:srgbClr val="FF0000"/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7073" y="2715925"/>
            <a:ext cx="68739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v / </a:t>
            </a:r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 = 3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10 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m/sec /632.8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4.74 x 10 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/n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1/1.5 = </a:t>
            </a:r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632.8</a:t>
            </a:r>
          </a:p>
          <a:p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632.8/1.5 = 421.8 nm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(6-2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سقط شعاع ضوئي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تردده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3.83 x 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الهواء على سطح ماء بزاوية سقوط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وكامن معامل انكسار الماء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4/3 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زاوية الانكسار  والطول الموجي في الماء ؟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51" y="1690688"/>
            <a:ext cx="8389615" cy="503074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marL="0" lv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 /f = 3 x 10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3.83 x 10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783.2 nm</a:t>
            </a:r>
            <a:endParaRPr lang="en-US" sz="36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1/1.33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783.2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588.8 nm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ar-SA" sz="36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sin 35 = 1.33 sin </a:t>
            </a:r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0.57 /1.33=sin </a:t>
            </a:r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3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25.6 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6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717" y="1733708"/>
            <a:ext cx="7065818" cy="33014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¾ x 3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m/sec = 2.25 x 10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m/sec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less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less f constant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1/n2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2.25 / 3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n2 = 1.33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1294" y="498763"/>
            <a:ext cx="9993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3-6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 سرعة الضوء في الماء تساوي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¾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سرعته في الهواء ما هو تأثير الانتقال من الهواء إلى الماء على تردد الضوء وطول موجته ، احسب معامل الانكسار الضوئي للماء.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1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97" y="430646"/>
            <a:ext cx="10871200" cy="19800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10617" y="2410692"/>
            <a:ext cx="782778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 rtl="1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3x 10</a:t>
            </a: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/ 1.5 =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0.028 x 10 </a:t>
            </a: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m/sec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1/1.5 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589 = 392.6 nm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7.13 x 10</a:t>
            </a: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 </a:t>
            </a:r>
          </a:p>
          <a:p>
            <a:pPr lvl="0" algn="ctr" rtl="1"/>
            <a:endParaRPr lang="ar-SA" sz="36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55" y="264948"/>
            <a:ext cx="11328400" cy="19335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09919" y="1881852"/>
            <a:ext cx="4644220" cy="4339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n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1.00/ 1.33 =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/436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286.8 nm</a:t>
            </a:r>
          </a:p>
          <a:p>
            <a:pPr lvl="0" algn="ctr" rtl="1"/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n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pt-BR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1.33/ 1.52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/286.8</a:t>
            </a:r>
            <a:endParaRPr lang="pt-BR" sz="3600" b="1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1"/>
            <a:r>
              <a:rPr lang="en-US" sz="36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36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250.9 nm</a:t>
            </a:r>
          </a:p>
          <a:p>
            <a:pPr lvl="0" algn="ctr" rtl="1"/>
            <a:endParaRPr lang="ar-SA" sz="36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3298" y="646534"/>
            <a:ext cx="943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كم مقدار الزاوية الحرجة لشعاع خارج من الزجاج إلى الماء إذا علمت أن معامل انكسار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الزجاج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1.5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ومعامل انكسار الماء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1.33</a:t>
            </a:r>
            <a:endParaRPr lang="ar-SA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8520" y="2116178"/>
            <a:ext cx="283122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62.45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13297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890" y="620207"/>
            <a:ext cx="11452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2400" b="1" dirty="0" smtClean="0">
                <a:solidFill>
                  <a:srgbClr val="FF0000"/>
                </a:solidFill>
              </a:rPr>
              <a:t>(7</a:t>
            </a:r>
            <a:r>
              <a:rPr lang="ar-SA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إذا كان معامل انكسار الالماس هو </a:t>
            </a:r>
            <a:r>
              <a:rPr lang="en-US" sz="2400" b="1" dirty="0">
                <a:solidFill>
                  <a:srgbClr val="FF0000"/>
                </a:solidFill>
              </a:rPr>
              <a:t>2.42</a:t>
            </a:r>
            <a:r>
              <a:rPr lang="ar-SA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فما هي الزاوية الحرجة للضوء عندما ينتقل من الالماس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إلى الهواء.</a:t>
            </a:r>
            <a:endParaRPr lang="ar-SA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76027" y="1653040"/>
            <a:ext cx="283122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24.40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199473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2040" y="456528"/>
            <a:ext cx="9893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8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احسب الزاوية الحرجة للمواد التالية إذا كانت محاطة بالهواء: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cs typeface="+mj-cs"/>
              </a:rPr>
              <a:t>أ( الكوارتز )معامل انكساره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1.458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)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cs typeface="+mj-cs"/>
              </a:rPr>
              <a:t>ب( زجاج </a:t>
            </a:r>
            <a:r>
              <a:rPr lang="ar-SA" sz="2400" b="1" dirty="0" err="1">
                <a:solidFill>
                  <a:srgbClr val="FF0000"/>
                </a:solidFill>
                <a:cs typeface="+mj-cs"/>
              </a:rPr>
              <a:t>الفلنت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)معامل انكساره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1.66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)</a:t>
            </a:r>
          </a:p>
          <a:p>
            <a:pPr algn="r" rtl="1"/>
            <a:r>
              <a:rPr lang="ar-SA" sz="2400" b="1" dirty="0">
                <a:solidFill>
                  <a:srgbClr val="FF0000"/>
                </a:solidFill>
                <a:cs typeface="+mj-cs"/>
              </a:rPr>
              <a:t>ج( الثلج )معامل انكساره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1.309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</a:t>
            </a:r>
            <a:endParaRPr lang="ar-SA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806" y="3536434"/>
            <a:ext cx="283122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43.30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b="1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390606" y="3536434"/>
            <a:ext cx="283122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2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37.04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b="1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8140075" y="3536434"/>
            <a:ext cx="283122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3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Sin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/n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49.81 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72790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1181</Words>
  <Application>Microsoft Office PowerPoint</Application>
  <PresentationFormat>Widescreen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Arial,Bold</vt:lpstr>
      <vt:lpstr>Calibri</vt:lpstr>
      <vt:lpstr>Calibri Light</vt:lpstr>
      <vt:lpstr>Symbol</vt:lpstr>
      <vt:lpstr>Times New Roman</vt:lpstr>
      <vt:lpstr>Office Theme</vt:lpstr>
      <vt:lpstr>Problems Chapter 6</vt:lpstr>
      <vt:lpstr>PowerPoint Presentation</vt:lpstr>
      <vt:lpstr>(6-2 سقط شعاع ضوئي تردده 3.83 x 1014 Hz من الهواء على سطح ماء بزاوية سقوط 35 o وكامن معامل انكسار الماء 4/3   احسب زاوية الانكسار  والطول الموجي في الماء 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5</dc:title>
  <dc:creator>Omar Hamed Abdel-kader</dc:creator>
  <cp:lastModifiedBy>Omar Hamed Abdel-kader</cp:lastModifiedBy>
  <cp:revision>54</cp:revision>
  <dcterms:created xsi:type="dcterms:W3CDTF">2019-10-22T12:24:40Z</dcterms:created>
  <dcterms:modified xsi:type="dcterms:W3CDTF">2019-10-30T14:58:24Z</dcterms:modified>
</cp:coreProperties>
</file>