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1.wmf"/><Relationship Id="rId1" Type="http://schemas.openxmlformats.org/officeDocument/2006/relationships/image" Target="../media/image9.wmf"/><Relationship Id="rId4" Type="http://schemas.openxmlformats.org/officeDocument/2006/relationships/image" Target="../media/image1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342B3E-9DD7-4A70-AD0C-582F80E9E5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45250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42B3E-9DD7-4A70-AD0C-582F80E9E5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234303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42B3E-9DD7-4A70-AD0C-582F80E9E5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338714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42B3E-9DD7-4A70-AD0C-582F80E9E5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318834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42B3E-9DD7-4A70-AD0C-582F80E9E555}"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400543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342B3E-9DD7-4A70-AD0C-582F80E9E555}"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3427116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342B3E-9DD7-4A70-AD0C-582F80E9E555}"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160481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42B3E-9DD7-4A70-AD0C-582F80E9E555}"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602951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42B3E-9DD7-4A70-AD0C-582F80E9E555}"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307157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42B3E-9DD7-4A70-AD0C-582F80E9E555}"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202865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42B3E-9DD7-4A70-AD0C-582F80E9E555}"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4B5DE-070D-4B0D-B51B-2AD49E58698B}" type="slidenum">
              <a:rPr lang="en-US" smtClean="0"/>
              <a:t>‹#›</a:t>
            </a:fld>
            <a:endParaRPr lang="en-US"/>
          </a:p>
        </p:txBody>
      </p:sp>
    </p:spTree>
    <p:extLst>
      <p:ext uri="{BB962C8B-B14F-4D97-AF65-F5344CB8AC3E}">
        <p14:creationId xmlns:p14="http://schemas.microsoft.com/office/powerpoint/2010/main" val="341913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42B3E-9DD7-4A70-AD0C-582F80E9E555}" type="datetimeFigureOut">
              <a:rPr lang="en-US" smtClean="0"/>
              <a:t>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4B5DE-070D-4B0D-B51B-2AD49E58698B}" type="slidenum">
              <a:rPr lang="en-US" smtClean="0"/>
              <a:t>‹#›</a:t>
            </a:fld>
            <a:endParaRPr lang="en-US"/>
          </a:p>
        </p:txBody>
      </p:sp>
    </p:spTree>
    <p:extLst>
      <p:ext uri="{BB962C8B-B14F-4D97-AF65-F5344CB8AC3E}">
        <p14:creationId xmlns:p14="http://schemas.microsoft.com/office/powerpoint/2010/main" val="3043317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0.wmf"/><Relationship Id="rId5" Type="http://schemas.openxmlformats.org/officeDocument/2006/relationships/oleObject" Target="../embeddings/oleObject13.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0.wmf"/><Relationship Id="rId5" Type="http://schemas.openxmlformats.org/officeDocument/2006/relationships/oleObject" Target="../embeddings/oleObject15.bin"/><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1.wmf"/><Relationship Id="rId5" Type="http://schemas.openxmlformats.org/officeDocument/2006/relationships/oleObject" Target="../embeddings/oleObject17.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3.wmf"/><Relationship Id="rId5" Type="http://schemas.openxmlformats.org/officeDocument/2006/relationships/oleObject" Target="../embeddings/oleObject19.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1.wmf"/><Relationship Id="rId5" Type="http://schemas.openxmlformats.org/officeDocument/2006/relationships/oleObject" Target="../embeddings/oleObject21.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3.wmf"/><Relationship Id="rId5" Type="http://schemas.openxmlformats.org/officeDocument/2006/relationships/oleObject" Target="../embeddings/oleObject25.bin"/><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10.wmf"/><Relationship Id="rId5" Type="http://schemas.openxmlformats.org/officeDocument/2006/relationships/oleObject" Target="../embeddings/oleObject27.bin"/><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13.wmf"/><Relationship Id="rId5" Type="http://schemas.openxmlformats.org/officeDocument/2006/relationships/oleObject" Target="../embeddings/oleObject29.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wmf"/><Relationship Id="rId4" Type="http://schemas.openxmlformats.org/officeDocument/2006/relationships/image" Target="../media/image3.emf"/><Relationship Id="rId9"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png"/><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9.bin"/><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wmf"/><Relationship Id="rId5" Type="http://schemas.openxmlformats.org/officeDocument/2006/relationships/oleObject" Target="../embeddings/oleObject11.bin"/><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96442"/>
          </a:xfrm>
        </p:spPr>
        <p:txBody>
          <a:bodyPr>
            <a:normAutofit fontScale="90000"/>
          </a:bodyPr>
          <a:lstStyle/>
          <a:p>
            <a:r>
              <a:rPr lang="en-US" b="1" dirty="0" smtClean="0">
                <a:solidFill>
                  <a:srgbClr val="FF0000"/>
                </a:solidFill>
                <a:latin typeface="Times New Roman" panose="02020603050405020304" pitchFamily="18" charset="0"/>
                <a:cs typeface="Times New Roman" panose="02020603050405020304" pitchFamily="18" charset="0"/>
              </a:rPr>
              <a:t>Problems Chapter </a:t>
            </a:r>
            <a:r>
              <a:rPr lang="en-US" b="1" dirty="0" smtClean="0">
                <a:solidFill>
                  <a:srgbClr val="FF0000"/>
                </a:solidFill>
                <a:latin typeface="Times New Roman" panose="02020603050405020304" pitchFamily="18" charset="0"/>
                <a:cs typeface="Times New Roman" panose="02020603050405020304" pitchFamily="18" charset="0"/>
              </a:rPr>
              <a:t>7</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2723264"/>
            <a:ext cx="9144000" cy="827458"/>
          </a:xfrm>
        </p:spPr>
        <p:txBody>
          <a:bodyPr>
            <a:normAutofit/>
          </a:bodyPr>
          <a:lstStyle/>
          <a:p>
            <a:r>
              <a:rPr lang="en-US" sz="4400" b="1" dirty="0" smtClean="0">
                <a:latin typeface="Times New Roman" panose="02020603050405020304" pitchFamily="18" charset="0"/>
                <a:cs typeface="Times New Roman" panose="02020603050405020304" pitchFamily="18" charset="0"/>
              </a:rPr>
              <a:t>1,2,3,4,5,6,7,8,9,10,11,… and </a:t>
            </a:r>
            <a:r>
              <a:rPr lang="en-US" sz="4400" b="1" dirty="0" smtClean="0">
                <a:latin typeface="Times New Roman" panose="02020603050405020304" pitchFamily="18" charset="0"/>
                <a:cs typeface="Times New Roman" panose="02020603050405020304" pitchFamily="18" charset="0"/>
              </a:rPr>
              <a:t>17</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03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(7-9</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وضع جسم على بعد  </a:t>
            </a:r>
            <a:r>
              <a:rPr lang="en-US" sz="2800" b="1" dirty="0" smtClean="0">
                <a:solidFill>
                  <a:srgbClr val="FF0000"/>
                </a:solidFill>
                <a:latin typeface="Times New Roman" panose="02020603050405020304" pitchFamily="18" charset="0"/>
                <a:cs typeface="Times New Roman" panose="02020603050405020304" pitchFamily="18" charset="0"/>
              </a:rPr>
              <a:t>30 cm</a:t>
            </a:r>
            <a:r>
              <a:rPr lang="ar-SA" sz="2800" b="1" dirty="0" smtClean="0">
                <a:solidFill>
                  <a:srgbClr val="FF0000"/>
                </a:solidFill>
                <a:latin typeface="Times New Roman" panose="02020603050405020304" pitchFamily="18" charset="0"/>
                <a:cs typeface="Times New Roman" panose="02020603050405020304" pitchFamily="18" charset="0"/>
              </a:rPr>
              <a:t> أمام عدسة فتكونت له صورة على حاجز يبعد</a:t>
            </a:r>
            <a:r>
              <a:rPr lang="en-US" sz="2800" b="1" dirty="0" smtClean="0">
                <a:solidFill>
                  <a:srgbClr val="FF0000"/>
                </a:solidFill>
                <a:latin typeface="Times New Roman" panose="02020603050405020304" pitchFamily="18" charset="0"/>
                <a:cs typeface="Times New Roman" panose="02020603050405020304" pitchFamily="18" charset="0"/>
              </a:rPr>
              <a:t>10 cm </a:t>
            </a:r>
            <a:r>
              <a:rPr lang="ar-SA" sz="2800" b="1" dirty="0" smtClean="0">
                <a:solidFill>
                  <a:srgbClr val="FF0000"/>
                </a:solidFill>
                <a:latin typeface="Times New Roman" panose="02020603050405020304" pitchFamily="18" charset="0"/>
                <a:cs typeface="Times New Roman" panose="02020603050405020304" pitchFamily="18" charset="0"/>
              </a:rPr>
              <a:t> خلف العدسة </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احسب البعد البؤري للعدسة احسب معامل التكبير هل العدسة مفرقة ام مجمعة .</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832880" y="1690688"/>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10" name="Object 3"/>
          <p:cNvGraphicFramePr>
            <a:graphicFrameLocks noChangeAspect="1"/>
          </p:cNvGraphicFramePr>
          <p:nvPr>
            <p:extLst>
              <p:ext uri="{D42A27DB-BD31-4B8C-83A1-F6EECF244321}">
                <p14:modId xmlns:p14="http://schemas.microsoft.com/office/powerpoint/2010/main" val="526775829"/>
              </p:ext>
            </p:extLst>
          </p:nvPr>
        </p:nvGraphicFramePr>
        <p:xfrm>
          <a:off x="826430" y="2543158"/>
          <a:ext cx="1635576" cy="1080000"/>
        </p:xfrm>
        <a:graphic>
          <a:graphicData uri="http://schemas.openxmlformats.org/presentationml/2006/ole">
            <mc:AlternateContent xmlns:mc="http://schemas.openxmlformats.org/markup-compatibility/2006">
              <mc:Choice xmlns:v="urn:schemas-microsoft-com:vml" Requires="v">
                <p:oleObj spid="_x0000_s8206"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430" y="2543158"/>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5"/>
          <p:cNvGraphicFramePr>
            <a:graphicFrameLocks noChangeAspect="1"/>
          </p:cNvGraphicFramePr>
          <p:nvPr>
            <p:extLst>
              <p:ext uri="{D42A27DB-BD31-4B8C-83A1-F6EECF244321}">
                <p14:modId xmlns:p14="http://schemas.microsoft.com/office/powerpoint/2010/main" val="3966220897"/>
              </p:ext>
            </p:extLst>
          </p:nvPr>
        </p:nvGraphicFramePr>
        <p:xfrm>
          <a:off x="775025" y="3914772"/>
          <a:ext cx="2187563" cy="1080000"/>
        </p:xfrm>
        <a:graphic>
          <a:graphicData uri="http://schemas.openxmlformats.org/presentationml/2006/ole">
            <mc:AlternateContent xmlns:mc="http://schemas.openxmlformats.org/markup-compatibility/2006">
              <mc:Choice xmlns:v="urn:schemas-microsoft-com:vml" Requires="v">
                <p:oleObj spid="_x0000_s8207" name="Equation" r:id="rId5" imgW="1002960" imgH="495000" progId="Equation.3">
                  <p:embed/>
                </p:oleObj>
              </mc:Choice>
              <mc:Fallback>
                <p:oleObj name="Equation" r:id="rId5" imgW="100296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025" y="3914772"/>
                        <a:ext cx="2187563"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592616" y="5847242"/>
            <a:ext cx="4240264" cy="553998"/>
          </a:xfrm>
          <a:prstGeom prst="rect">
            <a:avLst/>
          </a:prstGeom>
        </p:spPr>
        <p:txBody>
          <a:bodyPr wrap="none">
            <a:spAutoFit/>
          </a:bodyPr>
          <a:lstStyle/>
          <a:p>
            <a:pPr algn="r" rtl="1">
              <a:lnSpc>
                <a:spcPct val="150000"/>
              </a:lnSpc>
            </a:pPr>
            <a:r>
              <a:rPr lang="en-US" sz="2000" b="1" dirty="0">
                <a:solidFill>
                  <a:srgbClr val="7030A0"/>
                </a:solidFill>
                <a:cs typeface="+mj-cs"/>
              </a:rPr>
              <a:t>f</a:t>
            </a:r>
            <a:r>
              <a:rPr lang="ar-SA" sz="2000" b="1" dirty="0">
                <a:solidFill>
                  <a:srgbClr val="7030A0"/>
                </a:solidFill>
                <a:cs typeface="+mj-cs"/>
              </a:rPr>
              <a:t> موجبة في العدسة المحدبة، وسالبة في المقعرة.</a:t>
            </a:r>
          </a:p>
        </p:txBody>
      </p:sp>
      <p:sp>
        <p:nvSpPr>
          <p:cNvPr id="13" name="TextBox 12"/>
          <p:cNvSpPr txBox="1"/>
          <p:nvPr/>
        </p:nvSpPr>
        <p:spPr>
          <a:xfrm>
            <a:off x="5805237" y="2508782"/>
            <a:ext cx="3020379" cy="3108543"/>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30) +(1/10)</a:t>
            </a:r>
          </a:p>
          <a:p>
            <a:r>
              <a:rPr lang="en-US" sz="2800" b="1" dirty="0" smtClean="0">
                <a:latin typeface="Times New Roman" panose="02020603050405020304" pitchFamily="18" charset="0"/>
                <a:cs typeface="Times New Roman" panose="02020603050405020304" pitchFamily="18" charset="0"/>
              </a:rPr>
              <a:t>1/f  = 4/30</a:t>
            </a:r>
          </a:p>
          <a:p>
            <a:r>
              <a:rPr lang="en-US" sz="2800" b="1" dirty="0" smtClean="0">
                <a:latin typeface="Times New Roman" panose="02020603050405020304" pitchFamily="18" charset="0"/>
                <a:cs typeface="Times New Roman" panose="02020603050405020304" pitchFamily="18" charset="0"/>
              </a:rPr>
              <a:t>f=30/4</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f= 7.5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M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(-10/30)= 0.33</a:t>
            </a:r>
          </a:p>
          <a:p>
            <a:pPr lvl="0"/>
            <a:r>
              <a:rPr lang="ar-SA" sz="2800" b="1" dirty="0" smtClean="0">
                <a:solidFill>
                  <a:prstClr val="black"/>
                </a:solidFill>
                <a:latin typeface="Times New Roman" panose="02020603050405020304" pitchFamily="18" charset="0"/>
                <a:cs typeface="Times New Roman" panose="02020603050405020304" pitchFamily="18" charset="0"/>
              </a:rPr>
              <a:t>العدسة محدبة</a:t>
            </a:r>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9993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(7-10</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وضع جسم  حقيقي على بعد  </a:t>
            </a:r>
            <a:r>
              <a:rPr lang="en-US" sz="2800" b="1" dirty="0" smtClean="0">
                <a:solidFill>
                  <a:srgbClr val="FF0000"/>
                </a:solidFill>
                <a:latin typeface="Times New Roman" panose="02020603050405020304" pitchFamily="18" charset="0"/>
                <a:cs typeface="Times New Roman" panose="02020603050405020304" pitchFamily="18" charset="0"/>
              </a:rPr>
              <a:t>18 cm</a:t>
            </a:r>
            <a:r>
              <a:rPr lang="ar-SA" sz="2800" b="1" dirty="0" smtClean="0">
                <a:solidFill>
                  <a:srgbClr val="FF0000"/>
                </a:solidFill>
                <a:latin typeface="Times New Roman" panose="02020603050405020304" pitchFamily="18" charset="0"/>
                <a:cs typeface="Times New Roman" panose="02020603050405020304" pitchFamily="18" charset="0"/>
              </a:rPr>
              <a:t> إلى اليسار من عدسة مفرقة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30 cm</a:t>
            </a:r>
            <a:r>
              <a:rPr lang="ar-SA" sz="2800" b="1" dirty="0" smtClean="0">
                <a:solidFill>
                  <a:srgbClr val="FF0000"/>
                </a:solidFill>
                <a:latin typeface="Times New Roman" panose="02020603050405020304" pitchFamily="18" charset="0"/>
                <a:cs typeface="Times New Roman" panose="02020603050405020304" pitchFamily="18" charset="0"/>
              </a:rPr>
              <a:t> احسب </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موقع الصورة ومعامل التكبير .</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2982438448"/>
              </p:ext>
            </p:extLst>
          </p:nvPr>
        </p:nvGraphicFramePr>
        <p:xfrm>
          <a:off x="826430" y="2543158"/>
          <a:ext cx="1635576" cy="1080000"/>
        </p:xfrm>
        <a:graphic>
          <a:graphicData uri="http://schemas.openxmlformats.org/presentationml/2006/ole">
            <mc:AlternateContent xmlns:mc="http://schemas.openxmlformats.org/markup-compatibility/2006">
              <mc:Choice xmlns:v="urn:schemas-microsoft-com:vml" Requires="v">
                <p:oleObj spid="_x0000_s9228"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430" y="2543158"/>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5"/>
          <p:cNvGraphicFramePr>
            <a:graphicFrameLocks noChangeAspect="1"/>
          </p:cNvGraphicFramePr>
          <p:nvPr>
            <p:extLst>
              <p:ext uri="{D42A27DB-BD31-4B8C-83A1-F6EECF244321}">
                <p14:modId xmlns:p14="http://schemas.microsoft.com/office/powerpoint/2010/main" val="2417435895"/>
              </p:ext>
            </p:extLst>
          </p:nvPr>
        </p:nvGraphicFramePr>
        <p:xfrm>
          <a:off x="550436" y="4107278"/>
          <a:ext cx="2187563" cy="1080000"/>
        </p:xfrm>
        <a:graphic>
          <a:graphicData uri="http://schemas.openxmlformats.org/presentationml/2006/ole">
            <mc:AlternateContent xmlns:mc="http://schemas.openxmlformats.org/markup-compatibility/2006">
              <mc:Choice xmlns:v="urn:schemas-microsoft-com:vml" Requires="v">
                <p:oleObj spid="_x0000_s9229" name="Equation" r:id="rId5" imgW="1002960" imgH="495000" progId="Equation.3">
                  <p:embed/>
                </p:oleObj>
              </mc:Choice>
              <mc:Fallback>
                <p:oleObj name="Equation" r:id="rId5" imgW="100296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0436" y="4107278"/>
                        <a:ext cx="2187563"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4832880" y="1690688"/>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5805237" y="2508782"/>
            <a:ext cx="3340979" cy="3108543"/>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1/30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18) +(1/S`)</a:t>
            </a:r>
          </a:p>
          <a:p>
            <a:r>
              <a:rPr lang="en-US" sz="2800" b="1" dirty="0" smtClean="0">
                <a:latin typeface="Times New Roman" panose="02020603050405020304" pitchFamily="18" charset="0"/>
                <a:cs typeface="Times New Roman" panose="02020603050405020304" pitchFamily="18" charset="0"/>
              </a:rPr>
              <a:t>1/S`  = 1/30 – 1/18</a:t>
            </a:r>
          </a:p>
          <a:p>
            <a:r>
              <a:rPr lang="en-US" sz="2800" b="1" dirty="0" smtClean="0">
                <a:latin typeface="Times New Roman" panose="02020603050405020304" pitchFamily="18" charset="0"/>
                <a:cs typeface="Times New Roman" panose="02020603050405020304" pitchFamily="18" charset="0"/>
              </a:rPr>
              <a:t>1/S`=-1/45</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S`= 45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M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(-45/18)= 2.5</a:t>
            </a:r>
          </a:p>
          <a:p>
            <a:pPr lvl="0"/>
            <a:r>
              <a:rPr lang="ar-SA" sz="2800" b="1" dirty="0" smtClean="0">
                <a:solidFill>
                  <a:prstClr val="black"/>
                </a:solidFill>
                <a:latin typeface="Times New Roman" panose="02020603050405020304" pitchFamily="18" charset="0"/>
                <a:cs typeface="Times New Roman" panose="02020603050405020304" pitchFamily="18" charset="0"/>
              </a:rPr>
              <a:t>العدسة مفرقة</a:t>
            </a:r>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46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(7-11</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وضع جسم  حقيقي على بعد  </a:t>
            </a:r>
            <a:r>
              <a:rPr lang="en-US" sz="2800" b="1" dirty="0" smtClean="0">
                <a:solidFill>
                  <a:srgbClr val="FF0000"/>
                </a:solidFill>
                <a:latin typeface="Times New Roman" panose="02020603050405020304" pitchFamily="18" charset="0"/>
                <a:cs typeface="Times New Roman" panose="02020603050405020304" pitchFamily="18" charset="0"/>
              </a:rPr>
              <a:t>12 cm</a:t>
            </a:r>
            <a:r>
              <a:rPr lang="ar-SA" sz="2800" b="1" dirty="0" smtClean="0">
                <a:solidFill>
                  <a:srgbClr val="FF0000"/>
                </a:solidFill>
                <a:latin typeface="Times New Roman" panose="02020603050405020304" pitchFamily="18" charset="0"/>
                <a:cs typeface="Times New Roman" panose="02020603050405020304" pitchFamily="18" charset="0"/>
              </a:rPr>
              <a:t> إلى اليسار من عدسة مفرقة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6 cm</a:t>
            </a:r>
            <a:r>
              <a:rPr lang="ar-SA" sz="2800" b="1" dirty="0" smtClean="0">
                <a:solidFill>
                  <a:srgbClr val="FF0000"/>
                </a:solidFill>
                <a:latin typeface="Times New Roman" panose="02020603050405020304" pitchFamily="18" charset="0"/>
                <a:cs typeface="Times New Roman" panose="02020603050405020304" pitchFamily="18" charset="0"/>
              </a:rPr>
              <a:t> وضعت عدسة مجمعة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12 cm</a:t>
            </a:r>
            <a:r>
              <a:rPr lang="ar-SA" sz="2800" b="1" dirty="0" smtClean="0">
                <a:solidFill>
                  <a:srgbClr val="FF0000"/>
                </a:solidFill>
                <a:latin typeface="Times New Roman" panose="02020603050405020304" pitchFamily="18" charset="0"/>
                <a:cs typeface="Times New Roman" panose="02020603050405020304" pitchFamily="18" charset="0"/>
              </a:rPr>
              <a:t>.</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علي بعد </a:t>
            </a:r>
            <a:r>
              <a:rPr lang="en-US" sz="2800" b="1" dirty="0" smtClean="0">
                <a:solidFill>
                  <a:srgbClr val="FF0000"/>
                </a:solidFill>
                <a:latin typeface="Times New Roman" panose="02020603050405020304" pitchFamily="18" charset="0"/>
                <a:cs typeface="Times New Roman" panose="02020603050405020304" pitchFamily="18" charset="0"/>
              </a:rPr>
              <a:t>d</a:t>
            </a:r>
            <a:r>
              <a:rPr lang="ar-SA" sz="2800" b="1" dirty="0" smtClean="0">
                <a:solidFill>
                  <a:srgbClr val="FF0000"/>
                </a:solidFill>
                <a:latin typeface="Times New Roman" panose="02020603050405020304" pitchFamily="18" charset="0"/>
                <a:cs typeface="Times New Roman" panose="02020603050405020304" pitchFamily="18" charset="0"/>
              </a:rPr>
              <a:t> يمين العدسة المفرقة. اوجد المسافة </a:t>
            </a:r>
            <a:r>
              <a:rPr lang="en-US" sz="2800" b="1" dirty="0" smtClean="0">
                <a:solidFill>
                  <a:srgbClr val="FF0000"/>
                </a:solidFill>
                <a:latin typeface="Times New Roman" panose="02020603050405020304" pitchFamily="18" charset="0"/>
                <a:cs typeface="Times New Roman" panose="02020603050405020304" pitchFamily="18" charset="0"/>
              </a:rPr>
              <a:t>d</a:t>
            </a:r>
            <a:r>
              <a:rPr lang="ar-SA" sz="2800" b="1" dirty="0" smtClean="0">
                <a:solidFill>
                  <a:srgbClr val="FF0000"/>
                </a:solidFill>
                <a:latin typeface="Times New Roman" panose="02020603050405020304" pitchFamily="18" charset="0"/>
                <a:cs typeface="Times New Roman" panose="02020603050405020304" pitchFamily="18" charset="0"/>
              </a:rPr>
              <a:t> والتي بموجبها تكون الصورة النهائية في اللانهاية.</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2653924024"/>
              </p:ext>
            </p:extLst>
          </p:nvPr>
        </p:nvGraphicFramePr>
        <p:xfrm>
          <a:off x="906641" y="2334610"/>
          <a:ext cx="1635576" cy="1080000"/>
        </p:xfrm>
        <a:graphic>
          <a:graphicData uri="http://schemas.openxmlformats.org/presentationml/2006/ole">
            <mc:AlternateContent xmlns:mc="http://schemas.openxmlformats.org/markup-compatibility/2006">
              <mc:Choice xmlns:v="urn:schemas-microsoft-com:vml" Requires="v">
                <p:oleObj spid="_x0000_s10252"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41" y="2334610"/>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14740336"/>
              </p:ext>
            </p:extLst>
          </p:nvPr>
        </p:nvGraphicFramePr>
        <p:xfrm>
          <a:off x="906641" y="4179343"/>
          <a:ext cx="1660487" cy="542851"/>
        </p:xfrm>
        <a:graphic>
          <a:graphicData uri="http://schemas.openxmlformats.org/presentationml/2006/ole">
            <mc:AlternateContent xmlns:mc="http://schemas.openxmlformats.org/markup-compatibility/2006">
              <mc:Choice xmlns:v="urn:schemas-microsoft-com:vml" Requires="v">
                <p:oleObj spid="_x0000_s10253" name="Equation" r:id="rId5" imgW="660240" imgH="215640" progId="Equation.3">
                  <p:embed/>
                </p:oleObj>
              </mc:Choice>
              <mc:Fallback>
                <p:oleObj name="Equation" r:id="rId5" imgW="66024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6641" y="4179343"/>
                        <a:ext cx="1660487" cy="5428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4832880" y="1811390"/>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5805237" y="2508782"/>
            <a:ext cx="3220753" cy="353943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1/6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12) +(1/S`)</a:t>
            </a:r>
          </a:p>
          <a:p>
            <a:r>
              <a:rPr lang="en-US" sz="2800" b="1" dirty="0" smtClean="0">
                <a:latin typeface="Times New Roman" panose="02020603050405020304" pitchFamily="18" charset="0"/>
                <a:cs typeface="Times New Roman" panose="02020603050405020304" pitchFamily="18" charset="0"/>
              </a:rPr>
              <a:t>1/S`  = 1/6 – 1/12</a:t>
            </a:r>
          </a:p>
          <a:p>
            <a:r>
              <a:rPr lang="en-US" sz="2800" b="1" dirty="0" smtClean="0">
                <a:latin typeface="Times New Roman" panose="02020603050405020304" pitchFamily="18" charset="0"/>
                <a:cs typeface="Times New Roman" panose="02020603050405020304" pitchFamily="18" charset="0"/>
              </a:rPr>
              <a:t>1/S`=1/12</a:t>
            </a:r>
          </a:p>
          <a:p>
            <a:r>
              <a:rPr lang="en-US" sz="2800" b="1" dirty="0" smtClean="0">
                <a:latin typeface="Times New Roman" panose="02020603050405020304" pitchFamily="18" charset="0"/>
                <a:cs typeface="Times New Roman" panose="02020603050405020304" pitchFamily="18" charset="0"/>
              </a:rPr>
              <a:t>S`= 12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1/12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(1/12)+(1/S`).</a:t>
            </a:r>
          </a:p>
          <a:p>
            <a:r>
              <a:rPr lang="en-US" sz="2800" b="1" dirty="0" smtClean="0">
                <a:latin typeface="Times New Roman" panose="02020603050405020304" pitchFamily="18" charset="0"/>
                <a:cs typeface="Times New Roman" panose="02020603050405020304" pitchFamily="18" charset="0"/>
              </a:rPr>
              <a:t>1/S`= 0</a:t>
            </a:r>
          </a:p>
          <a:p>
            <a:r>
              <a:rPr lang="en-US" sz="2800" b="1" dirty="0" smtClean="0">
                <a:latin typeface="Times New Roman" panose="02020603050405020304" pitchFamily="18" charset="0"/>
                <a:cs typeface="Times New Roman" panose="02020603050405020304" pitchFamily="18" charset="0"/>
              </a:rPr>
              <a:t>S`=∞</a:t>
            </a:r>
          </a:p>
          <a:p>
            <a:r>
              <a:rPr lang="en-US" sz="2800" b="1" dirty="0" smtClean="0">
                <a:latin typeface="Times New Roman" panose="02020603050405020304" pitchFamily="18" charset="0"/>
                <a:cs typeface="Times New Roman" panose="02020603050405020304" pitchFamily="18" charset="0"/>
              </a:rPr>
              <a:t>S</a:t>
            </a:r>
            <a:r>
              <a:rPr lang="en-US" sz="2800" b="1" baseline="-25000" dirty="0" smtClean="0">
                <a:latin typeface="Times New Roman" panose="02020603050405020304" pitchFamily="18" charset="0"/>
                <a:cs typeface="Times New Roman" panose="02020603050405020304" pitchFamily="18" charset="0"/>
              </a:rPr>
              <a:t>2</a:t>
            </a:r>
            <a:r>
              <a:rPr lang="en-US" sz="2800" b="1" dirty="0" smtClean="0">
                <a:latin typeface="Times New Roman" panose="02020603050405020304" pitchFamily="18" charset="0"/>
                <a:cs typeface="Times New Roman" panose="02020603050405020304" pitchFamily="18" charset="0"/>
              </a:rPr>
              <a:t> = d = 12 cm.</a:t>
            </a:r>
          </a:p>
        </p:txBody>
      </p:sp>
    </p:spTree>
    <p:extLst>
      <p:ext uri="{BB962C8B-B14F-4D97-AF65-F5344CB8AC3E}">
        <p14:creationId xmlns:p14="http://schemas.microsoft.com/office/powerpoint/2010/main" val="3658252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(7-12</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وضع جسم  حقيقي على بعد  </a:t>
            </a:r>
            <a:r>
              <a:rPr lang="en-US" sz="2800" b="1" dirty="0" smtClean="0">
                <a:solidFill>
                  <a:srgbClr val="FF0000"/>
                </a:solidFill>
                <a:latin typeface="Times New Roman" panose="02020603050405020304" pitchFamily="18" charset="0"/>
                <a:cs typeface="Times New Roman" panose="02020603050405020304" pitchFamily="18" charset="0"/>
              </a:rPr>
              <a:t>12 cm</a:t>
            </a:r>
            <a:r>
              <a:rPr lang="ar-SA" sz="2800" b="1" dirty="0" smtClean="0">
                <a:solidFill>
                  <a:srgbClr val="FF0000"/>
                </a:solidFill>
                <a:latin typeface="Times New Roman" panose="02020603050405020304" pitchFamily="18" charset="0"/>
                <a:cs typeface="Times New Roman" panose="02020603050405020304" pitchFamily="18" charset="0"/>
              </a:rPr>
              <a:t> إلى اليسار من عدسة مفرقة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6 cm</a:t>
            </a:r>
            <a:r>
              <a:rPr lang="ar-SA" sz="2800" b="1" dirty="0" smtClean="0">
                <a:solidFill>
                  <a:srgbClr val="FF0000"/>
                </a:solidFill>
                <a:latin typeface="Times New Roman" panose="02020603050405020304" pitchFamily="18" charset="0"/>
                <a:cs typeface="Times New Roman" panose="02020603050405020304" pitchFamily="18" charset="0"/>
              </a:rPr>
              <a:t> وضعت عدسة مجمعة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12 cm</a:t>
            </a:r>
            <a:r>
              <a:rPr lang="ar-SA" sz="2800" b="1" dirty="0" smtClean="0">
                <a:solidFill>
                  <a:srgbClr val="FF0000"/>
                </a:solidFill>
                <a:latin typeface="Times New Roman" panose="02020603050405020304" pitchFamily="18" charset="0"/>
                <a:cs typeface="Times New Roman" panose="02020603050405020304" pitchFamily="18" charset="0"/>
              </a:rPr>
              <a:t>متلاصقتين كم يكون قدرة العدسة المكافأة </a:t>
            </a:r>
            <a:r>
              <a:rPr lang="ar-SA" sz="2800" b="1" dirty="0" err="1" smtClean="0">
                <a:solidFill>
                  <a:srgbClr val="FF0000"/>
                </a:solidFill>
                <a:latin typeface="Times New Roman" panose="02020603050405020304" pitchFamily="18" charset="0"/>
                <a:cs typeface="Times New Roman" panose="02020603050405020304" pitchFamily="18" charset="0"/>
              </a:rPr>
              <a:t>بالديو</a:t>
            </a:r>
            <a:r>
              <a:rPr lang="ar-SA" sz="2800" b="1" dirty="0" err="1">
                <a:solidFill>
                  <a:srgbClr val="FF0000"/>
                </a:solidFill>
                <a:latin typeface="Times New Roman" panose="02020603050405020304" pitchFamily="18" charset="0"/>
                <a:cs typeface="Times New Roman" panose="02020603050405020304" pitchFamily="18" charset="0"/>
              </a:rPr>
              <a:t>ب</a:t>
            </a:r>
            <a:r>
              <a:rPr lang="ar-SA" sz="2800" b="1" dirty="0" err="1" smtClean="0">
                <a:solidFill>
                  <a:srgbClr val="FF0000"/>
                </a:solidFill>
                <a:latin typeface="Times New Roman" panose="02020603050405020304" pitchFamily="18" charset="0"/>
                <a:cs typeface="Times New Roman" panose="02020603050405020304" pitchFamily="18" charset="0"/>
              </a:rPr>
              <a:t>تر</a:t>
            </a:r>
            <a:r>
              <a:rPr lang="ar-SA" sz="2800" b="1" dirty="0" smtClean="0">
                <a:solidFill>
                  <a:srgbClr val="FF0000"/>
                </a:solidFill>
                <a:latin typeface="Times New Roman" panose="02020603050405020304" pitchFamily="18" charset="0"/>
                <a:cs typeface="Times New Roman" panose="02020603050405020304" pitchFamily="18" charset="0"/>
              </a:rPr>
              <a:t>؟</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832880" y="1811390"/>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151309514"/>
              </p:ext>
            </p:extLst>
          </p:nvPr>
        </p:nvGraphicFramePr>
        <p:xfrm>
          <a:off x="932239" y="2932783"/>
          <a:ext cx="1571636" cy="954207"/>
        </p:xfrm>
        <a:graphic>
          <a:graphicData uri="http://schemas.openxmlformats.org/presentationml/2006/ole">
            <mc:AlternateContent xmlns:mc="http://schemas.openxmlformats.org/markup-compatibility/2006">
              <mc:Choice xmlns:v="urn:schemas-microsoft-com:vml" Requires="v">
                <p:oleObj spid="_x0000_s11276" name="Equation" r:id="rId3" imgW="711000" imgH="431640" progId="Equation.3">
                  <p:embed/>
                </p:oleObj>
              </mc:Choice>
              <mc:Fallback>
                <p:oleObj name="Equation" r:id="rId3" imgW="7110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239" y="2932783"/>
                        <a:ext cx="1571636" cy="9542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456796551"/>
              </p:ext>
            </p:extLst>
          </p:nvPr>
        </p:nvGraphicFramePr>
        <p:xfrm>
          <a:off x="1209263" y="4173410"/>
          <a:ext cx="1017588" cy="955675"/>
        </p:xfrm>
        <a:graphic>
          <a:graphicData uri="http://schemas.openxmlformats.org/presentationml/2006/ole">
            <mc:AlternateContent xmlns:mc="http://schemas.openxmlformats.org/markup-compatibility/2006">
              <mc:Choice xmlns:v="urn:schemas-microsoft-com:vml" Requires="v">
                <p:oleObj spid="_x0000_s11277" name="Equation" r:id="rId5" imgW="419040" imgH="393480" progId="Equation.3">
                  <p:embed/>
                </p:oleObj>
              </mc:Choice>
              <mc:Fallback>
                <p:oleObj name="Equation" r:id="rId5" imgW="4190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263" y="4173410"/>
                        <a:ext cx="1017588"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6296742" y="2455312"/>
            <a:ext cx="2840842" cy="1815882"/>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12) +(1/6)</a:t>
            </a:r>
          </a:p>
          <a:p>
            <a:r>
              <a:rPr lang="en-US" sz="2800" b="1" dirty="0" smtClean="0">
                <a:latin typeface="Times New Roman" panose="02020603050405020304" pitchFamily="18" charset="0"/>
                <a:cs typeface="Times New Roman" panose="02020603050405020304" pitchFamily="18" charset="0"/>
              </a:rPr>
              <a:t>1/f  = 1/4</a:t>
            </a:r>
          </a:p>
          <a:p>
            <a:r>
              <a:rPr lang="en-US" sz="2800" b="1" dirty="0" smtClean="0">
                <a:latin typeface="Times New Roman" panose="02020603050405020304" pitchFamily="18" charset="0"/>
                <a:cs typeface="Times New Roman" panose="02020603050405020304" pitchFamily="18" charset="0"/>
              </a:rPr>
              <a:t>f = 4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P= 1/4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0.25 D.</a:t>
            </a:r>
          </a:p>
        </p:txBody>
      </p:sp>
    </p:spTree>
    <p:extLst>
      <p:ext uri="{BB962C8B-B14F-4D97-AF65-F5344CB8AC3E}">
        <p14:creationId xmlns:p14="http://schemas.microsoft.com/office/powerpoint/2010/main" val="227260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6674" y="365125"/>
            <a:ext cx="11097126" cy="1325563"/>
          </a:xfrm>
        </p:spPr>
        <p:txBody>
          <a:bodyPr>
            <a:normAutofit fontScale="90000"/>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(7-13</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وضع جسم  حقيقي على بعد  </a:t>
            </a:r>
            <a:r>
              <a:rPr lang="en-US" sz="2800" b="1" dirty="0" smtClean="0">
                <a:solidFill>
                  <a:srgbClr val="FF0000"/>
                </a:solidFill>
                <a:latin typeface="Times New Roman" panose="02020603050405020304" pitchFamily="18" charset="0"/>
                <a:cs typeface="Times New Roman" panose="02020603050405020304" pitchFamily="18" charset="0"/>
              </a:rPr>
              <a:t>30 cm</a:t>
            </a:r>
            <a:r>
              <a:rPr lang="ar-SA" sz="2800" b="1" dirty="0" smtClean="0">
                <a:solidFill>
                  <a:srgbClr val="FF0000"/>
                </a:solidFill>
                <a:latin typeface="Times New Roman" panose="02020603050405020304" pitchFamily="18" charset="0"/>
                <a:cs typeface="Times New Roman" panose="02020603050405020304" pitchFamily="18" charset="0"/>
              </a:rPr>
              <a:t> إلى اليسار من عدسة مجمعة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20 cm</a:t>
            </a:r>
            <a:r>
              <a:rPr lang="ar-SA" sz="2800" b="1" dirty="0" smtClean="0">
                <a:solidFill>
                  <a:srgbClr val="FF0000"/>
                </a:solidFill>
                <a:latin typeface="Times New Roman" panose="02020603050405020304" pitchFamily="18" charset="0"/>
                <a:cs typeface="Times New Roman" panose="02020603050405020304" pitchFamily="18" charset="0"/>
              </a:rPr>
              <a:t> ووضعت عدسة مجمعة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5 cm</a:t>
            </a:r>
            <a:r>
              <a:rPr lang="ar-SA" sz="2800" b="1" dirty="0" smtClean="0">
                <a:solidFill>
                  <a:srgbClr val="FF0000"/>
                </a:solidFill>
                <a:latin typeface="Times New Roman" panose="02020603050405020304" pitchFamily="18" charset="0"/>
                <a:cs typeface="Times New Roman" panose="02020603050405020304" pitchFamily="18" charset="0"/>
              </a:rPr>
              <a:t> على مسافة </a:t>
            </a:r>
            <a:r>
              <a:rPr lang="en-US" sz="2800" b="1" dirty="0" smtClean="0">
                <a:solidFill>
                  <a:srgbClr val="FF0000"/>
                </a:solidFill>
                <a:latin typeface="Times New Roman" panose="02020603050405020304" pitchFamily="18" charset="0"/>
                <a:cs typeface="Times New Roman" panose="02020603050405020304" pitchFamily="18" charset="0"/>
              </a:rPr>
              <a:t>50 cm</a:t>
            </a:r>
            <a:r>
              <a:rPr lang="ar-SA" sz="2800" b="1" dirty="0" smtClean="0">
                <a:solidFill>
                  <a:srgbClr val="FF0000"/>
                </a:solidFill>
                <a:latin typeface="Times New Roman" panose="02020603050405020304" pitchFamily="18" charset="0"/>
                <a:cs typeface="Times New Roman" panose="02020603050405020304" pitchFamily="18" charset="0"/>
              </a:rPr>
              <a:t> أوجد موضع الصورة النهائية، واذا كان طول الجسم </a:t>
            </a:r>
            <a:r>
              <a:rPr lang="en-US" sz="2800" b="1" dirty="0" smtClean="0">
                <a:solidFill>
                  <a:srgbClr val="FF0000"/>
                </a:solidFill>
                <a:latin typeface="Times New Roman" panose="02020603050405020304" pitchFamily="18" charset="0"/>
                <a:cs typeface="Times New Roman" panose="02020603050405020304" pitchFamily="18" charset="0"/>
              </a:rPr>
              <a:t>1 cm</a:t>
            </a:r>
            <a:r>
              <a:rPr lang="ar-SA" sz="2800" b="1" dirty="0" smtClean="0">
                <a:solidFill>
                  <a:srgbClr val="FF0000"/>
                </a:solidFill>
                <a:latin typeface="Times New Roman" panose="02020603050405020304" pitchFamily="18" charset="0"/>
                <a:cs typeface="Times New Roman" panose="02020603050405020304" pitchFamily="18" charset="0"/>
              </a:rPr>
              <a:t> فكم طول الصورة النهائية وهل هي حقيقية ، وإذا تلاصقت العدستان فكم يكون البعد البؤري واحسب موضع الصورة لجسم وضع على بعد </a:t>
            </a:r>
            <a:r>
              <a:rPr lang="en-US" sz="2800" b="1" dirty="0" smtClean="0">
                <a:solidFill>
                  <a:srgbClr val="FF0000"/>
                </a:solidFill>
                <a:latin typeface="Times New Roman" panose="02020603050405020304" pitchFamily="18" charset="0"/>
                <a:cs typeface="Times New Roman" panose="02020603050405020304" pitchFamily="18" charset="0"/>
              </a:rPr>
              <a:t>4 cm </a:t>
            </a:r>
            <a:r>
              <a:rPr lang="ar-SA" sz="2800" b="1" dirty="0" smtClean="0">
                <a:solidFill>
                  <a:srgbClr val="FF0000"/>
                </a:solidFill>
                <a:latin typeface="Times New Roman" panose="02020603050405020304" pitchFamily="18" charset="0"/>
                <a:cs typeface="Times New Roman" panose="02020603050405020304" pitchFamily="18" charset="0"/>
              </a:rPr>
              <a:t> من المجموعة واوجد قدرة العدسة المكافأة للمجموعة.</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832880" y="1811390"/>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2411121791"/>
              </p:ext>
            </p:extLst>
          </p:nvPr>
        </p:nvGraphicFramePr>
        <p:xfrm>
          <a:off x="906641" y="2334610"/>
          <a:ext cx="1635576" cy="1080000"/>
        </p:xfrm>
        <a:graphic>
          <a:graphicData uri="http://schemas.openxmlformats.org/presentationml/2006/ole">
            <mc:AlternateContent xmlns:mc="http://schemas.openxmlformats.org/markup-compatibility/2006">
              <mc:Choice xmlns:v="urn:schemas-microsoft-com:vml" Requires="v">
                <p:oleObj spid="_x0000_s12313"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41" y="2334610"/>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225503209"/>
              </p:ext>
            </p:extLst>
          </p:nvPr>
        </p:nvGraphicFramePr>
        <p:xfrm>
          <a:off x="881730" y="3787106"/>
          <a:ext cx="1660487" cy="542851"/>
        </p:xfrm>
        <a:graphic>
          <a:graphicData uri="http://schemas.openxmlformats.org/presentationml/2006/ole">
            <mc:AlternateContent xmlns:mc="http://schemas.openxmlformats.org/markup-compatibility/2006">
              <mc:Choice xmlns:v="urn:schemas-microsoft-com:vml" Requires="v">
                <p:oleObj spid="_x0000_s12314" name="Equation" r:id="rId5" imgW="660240" imgH="215640" progId="Equation.3">
                  <p:embed/>
                </p:oleObj>
              </mc:Choice>
              <mc:Fallback>
                <p:oleObj name="Equation" r:id="rId5" imgW="66024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1730" y="3787106"/>
                        <a:ext cx="1660487" cy="5428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691943492"/>
              </p:ext>
            </p:extLst>
          </p:nvPr>
        </p:nvGraphicFramePr>
        <p:xfrm>
          <a:off x="881730" y="4702453"/>
          <a:ext cx="1017588" cy="955675"/>
        </p:xfrm>
        <a:graphic>
          <a:graphicData uri="http://schemas.openxmlformats.org/presentationml/2006/ole">
            <mc:AlternateContent xmlns:mc="http://schemas.openxmlformats.org/markup-compatibility/2006">
              <mc:Choice xmlns:v="urn:schemas-microsoft-com:vml" Requires="v">
                <p:oleObj spid="_x0000_s12315" name="Equation" r:id="rId7" imgW="419040" imgH="393480" progId="Equation.3">
                  <p:embed/>
                </p:oleObj>
              </mc:Choice>
              <mc:Fallback>
                <p:oleObj name="Equation" r:id="rId7" imgW="41904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1730" y="4702453"/>
                        <a:ext cx="1017588"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2992687" y="2448278"/>
            <a:ext cx="2986715" cy="2246769"/>
          </a:xfrm>
          <a:prstGeom prst="rect">
            <a:avLst/>
          </a:prstGeom>
          <a:noFill/>
        </p:spPr>
        <p:txBody>
          <a:bodyPr wrap="none" rtlCol="0">
            <a:spAutoFit/>
          </a:bodyPr>
          <a:lstStyle/>
          <a:p>
            <a:pPr algn="l" rtl="0"/>
            <a:r>
              <a:rPr lang="en-US" sz="2000" b="1" dirty="0" smtClean="0">
                <a:cs typeface="+mj-cs"/>
              </a:rPr>
              <a:t>1/S` + 1/S = 1/f</a:t>
            </a:r>
          </a:p>
          <a:p>
            <a:pPr algn="l" rtl="0"/>
            <a:r>
              <a:rPr lang="en-US" sz="2000" b="1" dirty="0" smtClean="0">
                <a:cs typeface="+mj-cs"/>
              </a:rPr>
              <a:t>1/S`+1/30=1/</a:t>
            </a:r>
            <a:r>
              <a:rPr lang="en-US" sz="2000" b="1" dirty="0" smtClean="0">
                <a:cs typeface="+mj-cs"/>
              </a:rPr>
              <a:t>20</a:t>
            </a:r>
            <a:endParaRPr lang="en-US" sz="2000" b="1" dirty="0" smtClean="0">
              <a:cs typeface="+mj-cs"/>
            </a:endParaRPr>
          </a:p>
          <a:p>
            <a:pPr algn="l" rtl="0"/>
            <a:r>
              <a:rPr lang="en-US" sz="2000" b="1" dirty="0" smtClean="0">
                <a:cs typeface="+mj-cs"/>
              </a:rPr>
              <a:t>1/S`=</a:t>
            </a:r>
            <a:r>
              <a:rPr lang="en-US" sz="2000" b="1" dirty="0" smtClean="0">
                <a:cs typeface="+mj-cs"/>
              </a:rPr>
              <a:t>1/20-1/30=1/60</a:t>
            </a:r>
          </a:p>
          <a:p>
            <a:pPr algn="l" rtl="0"/>
            <a:r>
              <a:rPr lang="en-US" sz="2000" b="1" dirty="0" smtClean="0">
                <a:cs typeface="+mj-cs"/>
              </a:rPr>
              <a:t>S</a:t>
            </a:r>
            <a:r>
              <a:rPr lang="en-US" sz="2000" b="1" dirty="0" smtClean="0">
                <a:cs typeface="+mj-cs"/>
              </a:rPr>
              <a:t>` = </a:t>
            </a:r>
            <a:r>
              <a:rPr lang="en-US" sz="2000" b="1" dirty="0" smtClean="0">
                <a:cs typeface="+mj-cs"/>
              </a:rPr>
              <a:t>60 </a:t>
            </a:r>
            <a:r>
              <a:rPr lang="en-US" sz="2000" b="1" dirty="0" smtClean="0">
                <a:cs typeface="+mj-cs"/>
              </a:rPr>
              <a:t>cm</a:t>
            </a:r>
          </a:p>
          <a:p>
            <a:pPr algn="l" rtl="0"/>
            <a:r>
              <a:rPr lang="ar-SA" sz="2000" b="1" dirty="0" smtClean="0">
                <a:cs typeface="+mj-cs"/>
              </a:rPr>
              <a:t>الإشارة موجبة الصورة حقيقية</a:t>
            </a:r>
          </a:p>
          <a:p>
            <a:pPr algn="l" rtl="0"/>
            <a:r>
              <a:rPr lang="ar-SA" sz="2000" b="1" dirty="0" smtClean="0">
                <a:cs typeface="+mj-cs"/>
              </a:rPr>
              <a:t>الصورة بمثابة جسم للعدسة الثانية</a:t>
            </a:r>
          </a:p>
          <a:p>
            <a:pPr algn="l" rtl="0"/>
            <a:r>
              <a:rPr lang="en-US" sz="2000" b="1" dirty="0" smtClean="0">
                <a:cs typeface="+mj-cs"/>
              </a:rPr>
              <a:t>S2 =d-S1 = </a:t>
            </a:r>
            <a:r>
              <a:rPr lang="en-US" sz="2000" b="1" dirty="0" smtClean="0">
                <a:cs typeface="+mj-cs"/>
              </a:rPr>
              <a:t>50-60=-10 </a:t>
            </a:r>
            <a:r>
              <a:rPr lang="en-US" sz="2000" b="1" dirty="0" smtClean="0">
                <a:cs typeface="+mj-cs"/>
              </a:rPr>
              <a:t>cm</a:t>
            </a:r>
            <a:endParaRPr lang="en-US" sz="2000" b="1" dirty="0">
              <a:cs typeface="+mj-cs"/>
            </a:endParaRPr>
          </a:p>
        </p:txBody>
      </p:sp>
      <p:sp>
        <p:nvSpPr>
          <p:cNvPr id="14" name="TextBox 13"/>
          <p:cNvSpPr txBox="1"/>
          <p:nvPr/>
        </p:nvSpPr>
        <p:spPr>
          <a:xfrm>
            <a:off x="6296742" y="2602166"/>
            <a:ext cx="3087705" cy="1938992"/>
          </a:xfrm>
          <a:prstGeom prst="rect">
            <a:avLst/>
          </a:prstGeom>
          <a:noFill/>
        </p:spPr>
        <p:txBody>
          <a:bodyPr wrap="none" rtlCol="0">
            <a:spAutoFit/>
          </a:bodyPr>
          <a:lstStyle/>
          <a:p>
            <a:pPr algn="l" rtl="0"/>
            <a:r>
              <a:rPr lang="en-US" sz="2000" b="1" dirty="0" smtClean="0">
                <a:cs typeface="+mj-cs"/>
              </a:rPr>
              <a:t>1/S2` + 1/S2 = 1/f2</a:t>
            </a:r>
          </a:p>
          <a:p>
            <a:pPr algn="l" rtl="0"/>
            <a:r>
              <a:rPr lang="en-US" sz="2000" b="1" dirty="0" smtClean="0">
                <a:cs typeface="+mj-cs"/>
              </a:rPr>
              <a:t>1/</a:t>
            </a:r>
            <a:r>
              <a:rPr lang="en-US" sz="2000" b="1" dirty="0">
                <a:cs typeface="+mj-cs"/>
              </a:rPr>
              <a:t>S2` </a:t>
            </a:r>
            <a:r>
              <a:rPr lang="en-US" sz="2000" b="1" dirty="0" smtClean="0">
                <a:cs typeface="+mj-cs"/>
              </a:rPr>
              <a:t>+1</a:t>
            </a:r>
            <a:r>
              <a:rPr lang="en-US" sz="2000" b="1" dirty="0" smtClean="0">
                <a:cs typeface="+mj-cs"/>
              </a:rPr>
              <a:t>/-10=1/5</a:t>
            </a:r>
            <a:endParaRPr lang="en-US" sz="2000" b="1" dirty="0" smtClean="0">
              <a:cs typeface="+mj-cs"/>
            </a:endParaRPr>
          </a:p>
          <a:p>
            <a:pPr algn="l" rtl="0"/>
            <a:r>
              <a:rPr lang="en-US" sz="2000" b="1" dirty="0" smtClean="0">
                <a:cs typeface="+mj-cs"/>
              </a:rPr>
              <a:t>1/</a:t>
            </a:r>
            <a:r>
              <a:rPr lang="en-US" sz="2000" b="1" dirty="0">
                <a:cs typeface="+mj-cs"/>
              </a:rPr>
              <a:t>S2` </a:t>
            </a:r>
            <a:r>
              <a:rPr lang="en-US" sz="2000" b="1" dirty="0" smtClean="0">
                <a:cs typeface="+mj-cs"/>
              </a:rPr>
              <a:t>=1/10+1/5=1+2/10</a:t>
            </a:r>
          </a:p>
          <a:p>
            <a:pPr algn="l" rtl="0"/>
            <a:r>
              <a:rPr lang="en-US" sz="2000" b="1" dirty="0">
                <a:cs typeface="+mj-cs"/>
              </a:rPr>
              <a:t>S2` </a:t>
            </a:r>
            <a:r>
              <a:rPr lang="en-US" sz="2000" b="1" dirty="0" smtClean="0">
                <a:cs typeface="+mj-cs"/>
              </a:rPr>
              <a:t> = 10/3 =3.33 cm</a:t>
            </a:r>
          </a:p>
          <a:p>
            <a:pPr algn="l" rtl="0"/>
            <a:r>
              <a:rPr lang="ar-SA" sz="2000" b="1" dirty="0" smtClean="0">
                <a:cs typeface="+mj-cs"/>
              </a:rPr>
              <a:t>الإشارة موجبة الصورة حقيقية</a:t>
            </a:r>
          </a:p>
          <a:p>
            <a:pPr algn="l" rtl="0"/>
            <a:r>
              <a:rPr lang="ar-SA" sz="2000" b="1" dirty="0" smtClean="0">
                <a:cs typeface="+mj-cs"/>
              </a:rPr>
              <a:t>وتبعد عن العدسة </a:t>
            </a:r>
            <a:r>
              <a:rPr lang="ar-SA" sz="2000" b="1" dirty="0">
                <a:cs typeface="+mj-cs"/>
              </a:rPr>
              <a:t>الثانية</a:t>
            </a:r>
            <a:r>
              <a:rPr lang="en-US" sz="2000" b="1" dirty="0">
                <a:cs typeface="+mj-cs"/>
              </a:rPr>
              <a:t> 3.33 cm </a:t>
            </a:r>
            <a:endParaRPr lang="ar-SA" sz="2000" b="1" dirty="0" smtClean="0">
              <a:cs typeface="+mj-cs"/>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409276537"/>
              </p:ext>
            </p:extLst>
          </p:nvPr>
        </p:nvGraphicFramePr>
        <p:xfrm>
          <a:off x="3431701" y="5406420"/>
          <a:ext cx="1571636" cy="954207"/>
        </p:xfrm>
        <a:graphic>
          <a:graphicData uri="http://schemas.openxmlformats.org/presentationml/2006/ole">
            <mc:AlternateContent xmlns:mc="http://schemas.openxmlformats.org/markup-compatibility/2006">
              <mc:Choice xmlns:v="urn:schemas-microsoft-com:vml" Requires="v">
                <p:oleObj spid="_x0000_s12316" name="Equation" r:id="rId9" imgW="711000" imgH="431640" progId="Equation.3">
                  <p:embed/>
                </p:oleObj>
              </mc:Choice>
              <mc:Fallback>
                <p:oleObj name="Equation" r:id="rId9" imgW="711000" imgH="4316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31701" y="5406420"/>
                        <a:ext cx="1571636" cy="9542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Box 15"/>
          <p:cNvSpPr txBox="1"/>
          <p:nvPr/>
        </p:nvSpPr>
        <p:spPr>
          <a:xfrm>
            <a:off x="6995734" y="4975582"/>
            <a:ext cx="2840842" cy="1815882"/>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20) +(1/5)</a:t>
            </a:r>
          </a:p>
          <a:p>
            <a:r>
              <a:rPr lang="en-US" sz="2800" b="1" dirty="0" smtClean="0">
                <a:latin typeface="Times New Roman" panose="02020603050405020304" pitchFamily="18" charset="0"/>
                <a:cs typeface="Times New Roman" panose="02020603050405020304" pitchFamily="18" charset="0"/>
              </a:rPr>
              <a:t>1/f  = 1/4</a:t>
            </a:r>
          </a:p>
          <a:p>
            <a:r>
              <a:rPr lang="en-US" sz="2800" b="1" dirty="0" smtClean="0">
                <a:latin typeface="Times New Roman" panose="02020603050405020304" pitchFamily="18" charset="0"/>
                <a:cs typeface="Times New Roman" panose="02020603050405020304" pitchFamily="18" charset="0"/>
              </a:rPr>
              <a:t>f = 4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P= 1/4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0.25 D.</a:t>
            </a:r>
          </a:p>
        </p:txBody>
      </p:sp>
      <p:sp>
        <p:nvSpPr>
          <p:cNvPr id="17" name="TextBox 16"/>
          <p:cNvSpPr txBox="1"/>
          <p:nvPr/>
        </p:nvSpPr>
        <p:spPr>
          <a:xfrm>
            <a:off x="9701787" y="2633167"/>
            <a:ext cx="1795684" cy="1323439"/>
          </a:xfrm>
          <a:prstGeom prst="rect">
            <a:avLst/>
          </a:prstGeom>
          <a:noFill/>
        </p:spPr>
        <p:txBody>
          <a:bodyPr wrap="none" rtlCol="0">
            <a:spAutoFit/>
          </a:bodyPr>
          <a:lstStyle/>
          <a:p>
            <a:pPr algn="l" rtl="0"/>
            <a:r>
              <a:rPr lang="en-US" sz="2000" b="1" dirty="0" smtClean="0">
                <a:latin typeface="Times New Roman" panose="02020603050405020304" pitchFamily="18" charset="0"/>
                <a:cs typeface="Times New Roman" panose="02020603050405020304" pitchFamily="18" charset="0"/>
              </a:rPr>
              <a:t>1/S` + 1/S = 1/f</a:t>
            </a:r>
          </a:p>
          <a:p>
            <a:pPr algn="l" rtl="0"/>
            <a:r>
              <a:rPr lang="en-US" sz="2000" b="1" dirty="0" smtClean="0">
                <a:latin typeface="Times New Roman" panose="02020603050405020304" pitchFamily="18" charset="0"/>
                <a:cs typeface="Times New Roman" panose="02020603050405020304" pitchFamily="18" charset="0"/>
              </a:rPr>
              <a:t>1/S`+1/4=1/4</a:t>
            </a:r>
            <a:endParaRPr lang="en-US" sz="2000" b="1" dirty="0" smtClean="0">
              <a:latin typeface="Times New Roman" panose="02020603050405020304" pitchFamily="18" charset="0"/>
              <a:cs typeface="Times New Roman" panose="02020603050405020304" pitchFamily="18" charset="0"/>
            </a:endParaRPr>
          </a:p>
          <a:p>
            <a:pPr algn="l" rtl="0"/>
            <a:r>
              <a:rPr lang="en-US" sz="2000" b="1" dirty="0" smtClean="0">
                <a:latin typeface="Times New Roman" panose="02020603050405020304" pitchFamily="18" charset="0"/>
                <a:cs typeface="Times New Roman" panose="02020603050405020304" pitchFamily="18" charset="0"/>
              </a:rPr>
              <a:t>1/S</a:t>
            </a:r>
            <a:r>
              <a:rPr lang="en-US" sz="2000" b="1" dirty="0" smtClean="0">
                <a:latin typeface="Times New Roman" panose="02020603050405020304" pitchFamily="18" charset="0"/>
                <a:cs typeface="Times New Roman" panose="02020603050405020304" pitchFamily="18" charset="0"/>
              </a:rPr>
              <a:t>`=0</a:t>
            </a:r>
            <a:endParaRPr lang="en-US" sz="2000" b="1" dirty="0" smtClean="0">
              <a:latin typeface="Times New Roman" panose="02020603050405020304" pitchFamily="18" charset="0"/>
              <a:cs typeface="Times New Roman" panose="02020603050405020304" pitchFamily="18" charset="0"/>
            </a:endParaRPr>
          </a:p>
          <a:p>
            <a:pPr algn="l" rtl="0"/>
            <a:r>
              <a:rPr lang="en-US" sz="2000" b="1" dirty="0" smtClean="0">
                <a:latin typeface="Times New Roman" panose="02020603050405020304" pitchFamily="18" charset="0"/>
                <a:cs typeface="Times New Roman" panose="02020603050405020304" pitchFamily="18" charset="0"/>
              </a:rPr>
              <a:t>S` = </a:t>
            </a:r>
            <a:r>
              <a:rPr lang="en-US" sz="2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3888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6"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(7-14</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جمعت ثلاث عدسات رقيقة ووضعت متلاصقة فإذا كانت ابعادها البؤرية هي :</a:t>
            </a:r>
            <a:r>
              <a:rPr lang="en-US" sz="2800" b="1" dirty="0">
                <a:solidFill>
                  <a:srgbClr val="FF0000"/>
                </a:solidFill>
                <a:latin typeface="Times New Roman" panose="02020603050405020304" pitchFamily="18" charset="0"/>
                <a:cs typeface="Times New Roman" panose="02020603050405020304" pitchFamily="18" charset="0"/>
              </a:rPr>
              <a:t>+10 </a:t>
            </a:r>
            <a:r>
              <a:rPr lang="en-US" sz="2800" b="1" dirty="0" smtClean="0">
                <a:solidFill>
                  <a:srgbClr val="FF0000"/>
                </a:solidFill>
                <a:latin typeface="Times New Roman" panose="02020603050405020304" pitchFamily="18" charset="0"/>
                <a:cs typeface="Times New Roman" panose="02020603050405020304" pitchFamily="18" charset="0"/>
              </a:rPr>
              <a:t>cm +30 cm, -20 cm  </a:t>
            </a:r>
            <a:r>
              <a:rPr lang="ar-SA" sz="2800" b="1" dirty="0" smtClean="0">
                <a:solidFill>
                  <a:srgbClr val="FF0000"/>
                </a:solidFill>
                <a:latin typeface="Times New Roman" panose="02020603050405020304" pitchFamily="18" charset="0"/>
                <a:cs typeface="Times New Roman" panose="02020603050405020304" pitchFamily="18" charset="0"/>
              </a:rPr>
              <a:t> اوجد البعد البؤري وقدرة للمجموعة.</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073306" y="1690688"/>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902405169"/>
              </p:ext>
            </p:extLst>
          </p:nvPr>
        </p:nvGraphicFramePr>
        <p:xfrm>
          <a:off x="1073511" y="2695304"/>
          <a:ext cx="1571636" cy="954207"/>
        </p:xfrm>
        <a:graphic>
          <a:graphicData uri="http://schemas.openxmlformats.org/presentationml/2006/ole">
            <mc:AlternateContent xmlns:mc="http://schemas.openxmlformats.org/markup-compatibility/2006">
              <mc:Choice xmlns:v="urn:schemas-microsoft-com:vml" Requires="v">
                <p:oleObj spid="_x0000_s13322" name="Equation" r:id="rId3" imgW="711000" imgH="431640" progId="Equation.3">
                  <p:embed/>
                </p:oleObj>
              </mc:Choice>
              <mc:Fallback>
                <p:oleObj name="Equation" r:id="rId3" imgW="7110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3511" y="2695304"/>
                        <a:ext cx="1571636" cy="9542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945869023"/>
              </p:ext>
            </p:extLst>
          </p:nvPr>
        </p:nvGraphicFramePr>
        <p:xfrm>
          <a:off x="1073511" y="4176289"/>
          <a:ext cx="1017588" cy="955675"/>
        </p:xfrm>
        <a:graphic>
          <a:graphicData uri="http://schemas.openxmlformats.org/presentationml/2006/ole">
            <mc:AlternateContent xmlns:mc="http://schemas.openxmlformats.org/markup-compatibility/2006">
              <mc:Choice xmlns:v="urn:schemas-microsoft-com:vml" Requires="v">
                <p:oleObj spid="_x0000_s13323" name="Equation" r:id="rId5" imgW="419040" imgH="393480" progId="Equation.3">
                  <p:embed/>
                </p:oleObj>
              </mc:Choice>
              <mc:Fallback>
                <p:oleObj name="Equation" r:id="rId5" imgW="4190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3511" y="4176289"/>
                        <a:ext cx="1017588"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5327355" y="2838244"/>
            <a:ext cx="4403770" cy="1815882"/>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10) +(1/-20) + (1/30)</a:t>
            </a:r>
          </a:p>
          <a:p>
            <a:r>
              <a:rPr lang="en-US" sz="2800" b="1" dirty="0" smtClean="0">
                <a:latin typeface="Times New Roman" panose="02020603050405020304" pitchFamily="18" charset="0"/>
                <a:cs typeface="Times New Roman" panose="02020603050405020304" pitchFamily="18" charset="0"/>
              </a:rPr>
              <a:t>1/f  = 1/12</a:t>
            </a:r>
          </a:p>
          <a:p>
            <a:r>
              <a:rPr lang="en-US" sz="2800" b="1" dirty="0" smtClean="0">
                <a:latin typeface="Times New Roman" panose="02020603050405020304" pitchFamily="18" charset="0"/>
                <a:cs typeface="Times New Roman" panose="02020603050405020304" pitchFamily="18" charset="0"/>
              </a:rPr>
              <a:t>f = 12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P= 1/12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0.083 D.</a:t>
            </a:r>
          </a:p>
        </p:txBody>
      </p:sp>
    </p:spTree>
    <p:extLst>
      <p:ext uri="{BB962C8B-B14F-4D97-AF65-F5344CB8AC3E}">
        <p14:creationId xmlns:p14="http://schemas.microsoft.com/office/powerpoint/2010/main" val="546703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9852" y="273450"/>
            <a:ext cx="11341100" cy="1200329"/>
          </a:xfrm>
          <a:prstGeom prst="rect">
            <a:avLst/>
          </a:prstGeom>
        </p:spPr>
        <p:txBody>
          <a:bodyPr wrap="square">
            <a:spAutoFit/>
          </a:bodyPr>
          <a:lstStyle/>
          <a:p>
            <a:pPr algn="just" rtl="1"/>
            <a:r>
              <a:rPr lang="en-US" sz="2400" b="1" dirty="0" smtClean="0">
                <a:solidFill>
                  <a:srgbClr val="FF0000"/>
                </a:solidFill>
                <a:latin typeface="Arial,Bold"/>
                <a:cs typeface="+mj-cs"/>
              </a:rPr>
              <a:t>(7-15</a:t>
            </a:r>
            <a:r>
              <a:rPr lang="ar-SA" sz="2400" b="1" dirty="0" smtClean="0">
                <a:solidFill>
                  <a:srgbClr val="FF0000"/>
                </a:solidFill>
                <a:latin typeface="Arial,Bold"/>
                <a:cs typeface="+mj-cs"/>
              </a:rPr>
              <a:t> شخص يستخدم عدسة مجمعة بعدها البؤري </a:t>
            </a:r>
            <a:r>
              <a:rPr lang="en-US" sz="2400" b="1" dirty="0" smtClean="0">
                <a:solidFill>
                  <a:srgbClr val="FF0000"/>
                </a:solidFill>
                <a:latin typeface="Arial,Bold"/>
                <a:cs typeface="+mj-cs"/>
              </a:rPr>
              <a:t>10 cm</a:t>
            </a:r>
            <a:r>
              <a:rPr lang="ar-SA" sz="2400" b="1" dirty="0" smtClean="0">
                <a:solidFill>
                  <a:srgbClr val="FF0000"/>
                </a:solidFill>
                <a:latin typeface="Arial,Bold"/>
                <a:cs typeface="+mj-cs"/>
              </a:rPr>
              <a:t> لتكبير الأشياء ما هي المسافة التي يجب وضع الجسم عندها ليرى صورة واضحة ومكبرة وما هو تكبير العدسة إذا علمت ان الرؤية الواضحة للعين السليمة تكون على بعد مسافة </a:t>
            </a:r>
            <a:r>
              <a:rPr lang="en-US" sz="2400" b="1" dirty="0" smtClean="0">
                <a:solidFill>
                  <a:srgbClr val="FF0000"/>
                </a:solidFill>
                <a:latin typeface="Arial,Bold"/>
                <a:cs typeface="+mj-cs"/>
              </a:rPr>
              <a:t>25 cm</a:t>
            </a:r>
            <a:r>
              <a:rPr lang="ar-SA" sz="2400" b="1" dirty="0" smtClean="0">
                <a:solidFill>
                  <a:srgbClr val="FF0000"/>
                </a:solidFill>
                <a:latin typeface="Arial,Bold"/>
                <a:cs typeface="+mj-cs"/>
              </a:rPr>
              <a:t> .</a:t>
            </a:r>
          </a:p>
        </p:txBody>
      </p:sp>
      <p:sp>
        <p:nvSpPr>
          <p:cNvPr id="6" name="TextBox 5"/>
          <p:cNvSpPr txBox="1"/>
          <p:nvPr/>
        </p:nvSpPr>
        <p:spPr>
          <a:xfrm>
            <a:off x="5073306" y="1610477"/>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2486936241"/>
              </p:ext>
            </p:extLst>
          </p:nvPr>
        </p:nvGraphicFramePr>
        <p:xfrm>
          <a:off x="906641" y="2334610"/>
          <a:ext cx="1635576" cy="1080000"/>
        </p:xfrm>
        <a:graphic>
          <a:graphicData uri="http://schemas.openxmlformats.org/presentationml/2006/ole">
            <mc:AlternateContent xmlns:mc="http://schemas.openxmlformats.org/markup-compatibility/2006">
              <mc:Choice xmlns:v="urn:schemas-microsoft-com:vml" Requires="v">
                <p:oleObj spid="_x0000_s14344"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41" y="2334610"/>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p:nvPr/>
        </p:nvSpPr>
        <p:spPr>
          <a:xfrm>
            <a:off x="4477044" y="2506509"/>
            <a:ext cx="3108543" cy="1384995"/>
          </a:xfrm>
          <a:prstGeom prst="rect">
            <a:avLst/>
          </a:prstGeom>
          <a:noFill/>
        </p:spPr>
        <p:txBody>
          <a:bodyPr wrap="none" rtlCol="0">
            <a:spAutoFit/>
          </a:bodyPr>
          <a:lstStyle/>
          <a:p>
            <a:pPr algn="l" rtl="0"/>
            <a:r>
              <a:rPr lang="en-US" sz="2800" b="1" dirty="0" smtClean="0">
                <a:latin typeface="Times New Roman" panose="02020603050405020304" pitchFamily="18" charset="0"/>
                <a:cs typeface="Times New Roman" panose="02020603050405020304" pitchFamily="18" charset="0"/>
              </a:rPr>
              <a:t>1/25 </a:t>
            </a:r>
            <a:r>
              <a:rPr lang="en-US" sz="2800" b="1" dirty="0" smtClean="0">
                <a:latin typeface="Times New Roman" panose="02020603050405020304" pitchFamily="18" charset="0"/>
                <a:cs typeface="Times New Roman" panose="02020603050405020304" pitchFamily="18" charset="0"/>
              </a:rPr>
              <a:t>+ 1/S = </a:t>
            </a:r>
            <a:r>
              <a:rPr lang="en-US" sz="2800" b="1" dirty="0" smtClean="0">
                <a:latin typeface="Times New Roman" panose="02020603050405020304" pitchFamily="18" charset="0"/>
                <a:cs typeface="Times New Roman" panose="02020603050405020304" pitchFamily="18" charset="0"/>
              </a:rPr>
              <a:t>1/10</a:t>
            </a:r>
            <a:endParaRPr lang="en-US" sz="2800" b="1" dirty="0" smtClean="0">
              <a:latin typeface="Times New Roman" panose="02020603050405020304" pitchFamily="18" charset="0"/>
              <a:cs typeface="Times New Roman" panose="02020603050405020304" pitchFamily="18" charset="0"/>
            </a:endParaRPr>
          </a:p>
          <a:p>
            <a:pPr algn="l" rtl="0"/>
            <a:r>
              <a:rPr lang="en-US" sz="2800" b="1" dirty="0" smtClean="0">
                <a:latin typeface="Times New Roman" panose="02020603050405020304" pitchFamily="18" charset="0"/>
                <a:cs typeface="Times New Roman" panose="02020603050405020304" pitchFamily="18" charset="0"/>
              </a:rPr>
              <a:t>1/S=1/10-1/25=3/50</a:t>
            </a:r>
          </a:p>
          <a:p>
            <a:pPr algn="l" rtl="0"/>
            <a:r>
              <a:rPr lang="en-US" sz="2800" b="1" dirty="0" smtClean="0">
                <a:latin typeface="Times New Roman" panose="02020603050405020304" pitchFamily="18" charset="0"/>
                <a:cs typeface="Times New Roman" panose="02020603050405020304" pitchFamily="18" charset="0"/>
              </a:rPr>
              <a:t>S </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16.66 cm</a:t>
            </a:r>
            <a:endParaRPr lang="en-US" sz="2800" b="1" dirty="0" smtClean="0">
              <a:latin typeface="Times New Roman" panose="02020603050405020304" pitchFamily="18" charset="0"/>
              <a:cs typeface="Times New Roman" panose="02020603050405020304" pitchFamily="18" charset="0"/>
            </a:endParaRPr>
          </a:p>
        </p:txBody>
      </p:sp>
      <p:graphicFrame>
        <p:nvGraphicFramePr>
          <p:cNvPr id="13" name="Object 5"/>
          <p:cNvGraphicFramePr>
            <a:graphicFrameLocks noChangeAspect="1"/>
          </p:cNvGraphicFramePr>
          <p:nvPr>
            <p:extLst>
              <p:ext uri="{D42A27DB-BD31-4B8C-83A1-F6EECF244321}">
                <p14:modId xmlns:p14="http://schemas.microsoft.com/office/powerpoint/2010/main" val="3461045280"/>
              </p:ext>
            </p:extLst>
          </p:nvPr>
        </p:nvGraphicFramePr>
        <p:xfrm>
          <a:off x="630647" y="3673278"/>
          <a:ext cx="2187563" cy="1080000"/>
        </p:xfrm>
        <a:graphic>
          <a:graphicData uri="http://schemas.openxmlformats.org/presentationml/2006/ole">
            <mc:AlternateContent xmlns:mc="http://schemas.openxmlformats.org/markup-compatibility/2006">
              <mc:Choice xmlns:v="urn:schemas-microsoft-com:vml" Requires="v">
                <p:oleObj spid="_x0000_s14345" name="Equation" r:id="rId5" imgW="1002960" imgH="495000" progId="Equation.3">
                  <p:embed/>
                </p:oleObj>
              </mc:Choice>
              <mc:Fallback>
                <p:oleObj name="Equation" r:id="rId5" imgW="100296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647" y="3673278"/>
                        <a:ext cx="2187563"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Rectangle 2"/>
          <p:cNvSpPr/>
          <p:nvPr/>
        </p:nvSpPr>
        <p:spPr>
          <a:xfrm>
            <a:off x="4606509" y="4491668"/>
            <a:ext cx="3158237" cy="523220"/>
          </a:xfrm>
          <a:prstGeom prst="rect">
            <a:avLst/>
          </a:prstGeom>
        </p:spPr>
        <p:txBody>
          <a:bodyPr wrap="none">
            <a:spAutoFit/>
          </a:bodyPr>
          <a:lstStyle/>
          <a:p>
            <a:r>
              <a:rPr lang="en-US" sz="2800" b="1" dirty="0">
                <a:latin typeface="Times New Roman" panose="02020603050405020304" pitchFamily="18" charset="0"/>
                <a:cs typeface="Times New Roman" panose="02020603050405020304" pitchFamily="18" charset="0"/>
              </a:rPr>
              <a:t>M = </a:t>
            </a:r>
            <a:r>
              <a:rPr lang="en-US" sz="2800" b="1" dirty="0" smtClean="0">
                <a:latin typeface="Times New Roman" panose="02020603050405020304" pitchFamily="18" charset="0"/>
                <a:cs typeface="Times New Roman" panose="02020603050405020304" pitchFamily="18" charset="0"/>
              </a:rPr>
              <a:t>(25/16.66)= 1.5</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39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9852" y="273450"/>
            <a:ext cx="11341100" cy="830997"/>
          </a:xfrm>
          <a:prstGeom prst="rect">
            <a:avLst/>
          </a:prstGeom>
        </p:spPr>
        <p:txBody>
          <a:bodyPr wrap="square">
            <a:spAutoFit/>
          </a:bodyPr>
          <a:lstStyle/>
          <a:p>
            <a:pPr algn="just" rtl="1"/>
            <a:r>
              <a:rPr lang="en-US" sz="2400" b="1" dirty="0" smtClean="0">
                <a:solidFill>
                  <a:srgbClr val="FF0000"/>
                </a:solidFill>
                <a:latin typeface="Arial,Bold"/>
                <a:cs typeface="+mj-cs"/>
              </a:rPr>
              <a:t>(7-16</a:t>
            </a:r>
            <a:r>
              <a:rPr lang="ar-SA" sz="2400" b="1" dirty="0" smtClean="0">
                <a:solidFill>
                  <a:srgbClr val="FF0000"/>
                </a:solidFill>
                <a:latin typeface="Arial,Bold"/>
                <a:cs typeface="+mj-cs"/>
              </a:rPr>
              <a:t> شخص لا يستطيع القراءة على مسافة اقل من </a:t>
            </a:r>
            <a:r>
              <a:rPr lang="en-US" sz="2400" b="1" dirty="0" smtClean="0">
                <a:solidFill>
                  <a:srgbClr val="FF0000"/>
                </a:solidFill>
                <a:latin typeface="Arial,Bold"/>
                <a:cs typeface="+mj-cs"/>
              </a:rPr>
              <a:t>40 cm</a:t>
            </a:r>
            <a:r>
              <a:rPr lang="ar-SA" sz="2400" b="1" dirty="0" smtClean="0">
                <a:solidFill>
                  <a:srgbClr val="FF0000"/>
                </a:solidFill>
                <a:latin typeface="Arial,Bold"/>
                <a:cs typeface="+mj-cs"/>
              </a:rPr>
              <a:t> ما هي قدرة العدسة ونوع العدسة التي تمكنه من القراءة على مسافة </a:t>
            </a:r>
            <a:r>
              <a:rPr lang="en-US" sz="2400" b="1" dirty="0" smtClean="0">
                <a:solidFill>
                  <a:srgbClr val="FF0000"/>
                </a:solidFill>
                <a:latin typeface="Arial,Bold"/>
                <a:cs typeface="+mj-cs"/>
              </a:rPr>
              <a:t>25 cm</a:t>
            </a:r>
            <a:r>
              <a:rPr lang="ar-SA" sz="2400" b="1" dirty="0" smtClean="0">
                <a:solidFill>
                  <a:srgbClr val="FF0000"/>
                </a:solidFill>
                <a:latin typeface="Arial,Bold"/>
                <a:cs typeface="+mj-cs"/>
              </a:rPr>
              <a:t> .</a:t>
            </a:r>
          </a:p>
        </p:txBody>
      </p:sp>
      <p:sp>
        <p:nvSpPr>
          <p:cNvPr id="7" name="TextBox 6"/>
          <p:cNvSpPr txBox="1"/>
          <p:nvPr/>
        </p:nvSpPr>
        <p:spPr>
          <a:xfrm>
            <a:off x="5073306" y="1610477"/>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9" name="Object 3"/>
          <p:cNvGraphicFramePr>
            <a:graphicFrameLocks noChangeAspect="1"/>
          </p:cNvGraphicFramePr>
          <p:nvPr>
            <p:extLst>
              <p:ext uri="{D42A27DB-BD31-4B8C-83A1-F6EECF244321}">
                <p14:modId xmlns:p14="http://schemas.microsoft.com/office/powerpoint/2010/main" val="1358930258"/>
              </p:ext>
            </p:extLst>
          </p:nvPr>
        </p:nvGraphicFramePr>
        <p:xfrm>
          <a:off x="906641" y="2382737"/>
          <a:ext cx="1635576" cy="1080000"/>
        </p:xfrm>
        <a:graphic>
          <a:graphicData uri="http://schemas.openxmlformats.org/presentationml/2006/ole">
            <mc:AlternateContent xmlns:mc="http://schemas.openxmlformats.org/markup-compatibility/2006">
              <mc:Choice xmlns:v="urn:schemas-microsoft-com:vml" Requires="v">
                <p:oleObj spid="_x0000_s15366"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641" y="2382737"/>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989627165"/>
              </p:ext>
            </p:extLst>
          </p:nvPr>
        </p:nvGraphicFramePr>
        <p:xfrm>
          <a:off x="1073511" y="4176289"/>
          <a:ext cx="1017588" cy="955675"/>
        </p:xfrm>
        <a:graphic>
          <a:graphicData uri="http://schemas.openxmlformats.org/presentationml/2006/ole">
            <mc:AlternateContent xmlns:mc="http://schemas.openxmlformats.org/markup-compatibility/2006">
              <mc:Choice xmlns:v="urn:schemas-microsoft-com:vml" Requires="v">
                <p:oleObj spid="_x0000_s15367" name="Equation" r:id="rId5" imgW="419040" imgH="393480" progId="Equation.3">
                  <p:embed/>
                </p:oleObj>
              </mc:Choice>
              <mc:Fallback>
                <p:oleObj name="Equation" r:id="rId5" imgW="4190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3511" y="4176289"/>
                        <a:ext cx="1017588"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4477044" y="2506509"/>
            <a:ext cx="2629246" cy="1384995"/>
          </a:xfrm>
          <a:prstGeom prst="rect">
            <a:avLst/>
          </a:prstGeom>
          <a:noFill/>
        </p:spPr>
        <p:txBody>
          <a:bodyPr wrap="none" rtlCol="0">
            <a:spAutoFit/>
          </a:bodyPr>
          <a:lstStyle/>
          <a:p>
            <a:pPr algn="l" rtl="0"/>
            <a:r>
              <a:rPr lang="en-US" sz="2800" b="1" dirty="0" smtClean="0">
                <a:latin typeface="Times New Roman" panose="02020603050405020304" pitchFamily="18" charset="0"/>
                <a:cs typeface="Times New Roman" panose="02020603050405020304" pitchFamily="18" charset="0"/>
              </a:rPr>
              <a:t>1/</a:t>
            </a:r>
            <a:r>
              <a:rPr lang="en-US" sz="2800" b="1" dirty="0" smtClean="0">
                <a:latin typeface="Times New Roman" panose="02020603050405020304" pitchFamily="18" charset="0"/>
                <a:cs typeface="Times New Roman" panose="02020603050405020304" pitchFamily="18" charset="0"/>
              </a:rPr>
              <a:t>40</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1/25 </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1/f</a:t>
            </a:r>
            <a:endParaRPr lang="en-US" sz="2800" b="1" dirty="0" smtClean="0">
              <a:latin typeface="Times New Roman" panose="02020603050405020304" pitchFamily="18" charset="0"/>
              <a:cs typeface="Times New Roman" panose="02020603050405020304" pitchFamily="18" charset="0"/>
            </a:endParaRPr>
          </a:p>
          <a:p>
            <a:pPr algn="l" rtl="0"/>
            <a:r>
              <a:rPr lang="en-US" sz="2800" b="1" dirty="0" smtClean="0">
                <a:latin typeface="Times New Roman" panose="02020603050405020304" pitchFamily="18" charset="0"/>
                <a:cs typeface="Times New Roman" panose="02020603050405020304" pitchFamily="18" charset="0"/>
              </a:rPr>
              <a:t>1/f=13/200</a:t>
            </a:r>
          </a:p>
          <a:p>
            <a:pPr algn="l" rtl="0"/>
            <a:r>
              <a:rPr lang="en-US" sz="2800" b="1" dirty="0" smtClean="0">
                <a:latin typeface="Times New Roman" panose="02020603050405020304" pitchFamily="18" charset="0"/>
                <a:cs typeface="Times New Roman" panose="02020603050405020304" pitchFamily="18" charset="0"/>
              </a:rPr>
              <a:t>f </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15.38 cm</a:t>
            </a:r>
            <a:endParaRPr lang="en-US" sz="2800" b="1" dirty="0" smtClean="0">
              <a:latin typeface="Times New Roman" panose="02020603050405020304" pitchFamily="18" charset="0"/>
              <a:cs typeface="Times New Roman" panose="02020603050405020304" pitchFamily="18" charset="0"/>
            </a:endParaRPr>
          </a:p>
        </p:txBody>
      </p:sp>
      <p:sp>
        <p:nvSpPr>
          <p:cNvPr id="13" name="TextBox 12"/>
          <p:cNvSpPr txBox="1"/>
          <p:nvPr/>
        </p:nvSpPr>
        <p:spPr>
          <a:xfrm>
            <a:off x="5073306" y="4654126"/>
            <a:ext cx="3328155"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P= 1/15.38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0.065D.</a:t>
            </a:r>
          </a:p>
        </p:txBody>
      </p:sp>
      <p:sp>
        <p:nvSpPr>
          <p:cNvPr id="14" name="Rectangle 13"/>
          <p:cNvSpPr/>
          <p:nvPr/>
        </p:nvSpPr>
        <p:spPr>
          <a:xfrm>
            <a:off x="4986158" y="5662969"/>
            <a:ext cx="4240264" cy="553998"/>
          </a:xfrm>
          <a:prstGeom prst="rect">
            <a:avLst/>
          </a:prstGeom>
        </p:spPr>
        <p:txBody>
          <a:bodyPr wrap="none">
            <a:spAutoFit/>
          </a:bodyPr>
          <a:lstStyle/>
          <a:p>
            <a:pPr algn="r" rtl="1">
              <a:lnSpc>
                <a:spcPct val="150000"/>
              </a:lnSpc>
            </a:pPr>
            <a:r>
              <a:rPr lang="en-US" sz="2000" b="1" dirty="0">
                <a:solidFill>
                  <a:srgbClr val="7030A0"/>
                </a:solidFill>
                <a:cs typeface="+mj-cs"/>
              </a:rPr>
              <a:t>f</a:t>
            </a:r>
            <a:r>
              <a:rPr lang="ar-SA" sz="2000" b="1" dirty="0">
                <a:solidFill>
                  <a:srgbClr val="7030A0"/>
                </a:solidFill>
                <a:cs typeface="+mj-cs"/>
              </a:rPr>
              <a:t> موجبة في العدسة المحدبة، وسالبة في المقعرة.</a:t>
            </a:r>
          </a:p>
        </p:txBody>
      </p:sp>
    </p:spTree>
    <p:extLst>
      <p:ext uri="{BB962C8B-B14F-4D97-AF65-F5344CB8AC3E}">
        <p14:creationId xmlns:p14="http://schemas.microsoft.com/office/powerpoint/2010/main" val="153579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9852" y="273450"/>
            <a:ext cx="11341100" cy="830997"/>
          </a:xfrm>
          <a:prstGeom prst="rect">
            <a:avLst/>
          </a:prstGeom>
        </p:spPr>
        <p:txBody>
          <a:bodyPr wrap="square">
            <a:spAutoFit/>
          </a:bodyPr>
          <a:lstStyle/>
          <a:p>
            <a:pPr algn="r" rtl="1"/>
            <a:r>
              <a:rPr lang="en-US" sz="2400" b="1" dirty="0" smtClean="0">
                <a:solidFill>
                  <a:srgbClr val="FF0000"/>
                </a:solidFill>
                <a:latin typeface="Arial,Bold"/>
                <a:cs typeface="+mj-cs"/>
              </a:rPr>
              <a:t>(7-17</a:t>
            </a:r>
            <a:r>
              <a:rPr lang="ar-SA" sz="2400" b="1" dirty="0" smtClean="0">
                <a:solidFill>
                  <a:srgbClr val="FF0000"/>
                </a:solidFill>
                <a:latin typeface="Arial,Bold"/>
                <a:cs typeface="+mj-cs"/>
              </a:rPr>
              <a:t> المسافة بين العدسة العينية والعدسة الشيئية لميكروسكوب مركب هي </a:t>
            </a:r>
            <a:r>
              <a:rPr lang="en-US" sz="2400" b="1" dirty="0" smtClean="0">
                <a:solidFill>
                  <a:srgbClr val="FF0000"/>
                </a:solidFill>
                <a:latin typeface="Arial,Bold"/>
                <a:cs typeface="+mj-cs"/>
              </a:rPr>
              <a:t>24 cm</a:t>
            </a:r>
            <a:r>
              <a:rPr lang="ar-SA" sz="2400" b="1" dirty="0" smtClean="0">
                <a:solidFill>
                  <a:srgbClr val="FF0000"/>
                </a:solidFill>
                <a:latin typeface="Arial,Bold"/>
                <a:cs typeface="+mj-cs"/>
              </a:rPr>
              <a:t> فإذا كان البعد البؤري للعدسة العينية هو </a:t>
            </a:r>
            <a:r>
              <a:rPr lang="en-US" sz="2400" b="1" dirty="0" smtClean="0">
                <a:solidFill>
                  <a:srgbClr val="FF0000"/>
                </a:solidFill>
                <a:latin typeface="Arial,Bold"/>
                <a:cs typeface="+mj-cs"/>
              </a:rPr>
              <a:t>3 cm</a:t>
            </a:r>
            <a:r>
              <a:rPr lang="ar-SA" sz="2400" b="1" dirty="0" smtClean="0">
                <a:solidFill>
                  <a:srgbClr val="FF0000"/>
                </a:solidFill>
                <a:latin typeface="Arial,Bold"/>
                <a:cs typeface="+mj-cs"/>
              </a:rPr>
              <a:t> والبعد البؤري للعدسة الشيئية هو </a:t>
            </a:r>
            <a:r>
              <a:rPr lang="en-US" sz="2400" b="1" dirty="0" smtClean="0">
                <a:solidFill>
                  <a:srgbClr val="FF0000"/>
                </a:solidFill>
                <a:latin typeface="Arial,Bold"/>
                <a:cs typeface="+mj-cs"/>
              </a:rPr>
              <a:t>0.5 cm </a:t>
            </a:r>
            <a:r>
              <a:rPr lang="ar-SA" sz="2400" b="1" dirty="0" smtClean="0">
                <a:solidFill>
                  <a:srgbClr val="FF0000"/>
                </a:solidFill>
                <a:latin typeface="Arial,Bold"/>
                <a:cs typeface="+mj-cs"/>
              </a:rPr>
              <a:t> فكم التكبير الكلي للميكروسكوب.</a:t>
            </a:r>
            <a:endParaRPr lang="ar-SA" sz="2400" b="1" dirty="0">
              <a:solidFill>
                <a:srgbClr val="FF0000"/>
              </a:solidFill>
              <a:latin typeface="Arial,Bold"/>
              <a:cs typeface="+mj-cs"/>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3698273048"/>
              </p:ext>
            </p:extLst>
          </p:nvPr>
        </p:nvGraphicFramePr>
        <p:xfrm>
          <a:off x="964782" y="3191962"/>
          <a:ext cx="3359150" cy="966787"/>
        </p:xfrm>
        <a:graphic>
          <a:graphicData uri="http://schemas.openxmlformats.org/presentationml/2006/ole">
            <mc:AlternateContent xmlns:mc="http://schemas.openxmlformats.org/markup-compatibility/2006">
              <mc:Choice xmlns:v="urn:schemas-microsoft-com:vml" Requires="v">
                <p:oleObj spid="_x0000_s16386" name="Equation" r:id="rId3" imgW="1676160" imgH="482400" progId="Equation.3">
                  <p:embed/>
                </p:oleObj>
              </mc:Choice>
              <mc:Fallback>
                <p:oleObj name="Equation" r:id="rId3" imgW="1676160" imgH="482400" progId="Equation.3">
                  <p:embed/>
                  <p:pic>
                    <p:nvPicPr>
                      <p:cNvPr id="0" name=""/>
                      <p:cNvPicPr>
                        <a:picLocks noChangeAspect="1" noChangeArrowheads="1"/>
                      </p:cNvPicPr>
                      <p:nvPr/>
                    </p:nvPicPr>
                    <p:blipFill>
                      <a:blip r:embed="rId4"/>
                      <a:srcRect/>
                      <a:stretch>
                        <a:fillRect/>
                      </a:stretch>
                    </p:blipFill>
                    <p:spPr bwMode="auto">
                      <a:xfrm>
                        <a:off x="964782" y="3191962"/>
                        <a:ext cx="3359150" cy="966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5073306" y="1610477"/>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970402" y="2499464"/>
            <a:ext cx="3143809" cy="954107"/>
          </a:xfrm>
          <a:prstGeom prst="rect">
            <a:avLst/>
          </a:prstGeom>
          <a:noFill/>
        </p:spPr>
        <p:txBody>
          <a:bodyPr wrap="none" rtlCol="0">
            <a:spAutoFit/>
          </a:bodyPr>
          <a:lstStyle/>
          <a:p>
            <a:pPr algn="l" rtl="0"/>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(24/</a:t>
            </a:r>
            <a:r>
              <a:rPr lang="en-US" sz="2800" b="1" dirty="0" smtClean="0">
                <a:latin typeface="Times New Roman" panose="02020603050405020304" pitchFamily="18" charset="0"/>
                <a:cs typeface="Times New Roman" panose="02020603050405020304" pitchFamily="18" charset="0"/>
              </a:rPr>
              <a:t>0.5)</a:t>
            </a:r>
            <a:r>
              <a:rPr lang="en-US" sz="2800" b="1" dirty="0" smtClean="0">
                <a:latin typeface="Times New Roman" panose="02020603050405020304" pitchFamily="18" charset="0"/>
                <a:cs typeface="Times New Roman" panose="02020603050405020304" pitchFamily="18" charset="0"/>
              </a:rPr>
              <a:t>( 25/3) </a:t>
            </a:r>
            <a:r>
              <a:rPr lang="en-US"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M</a:t>
            </a:r>
            <a:endParaRPr lang="en-US" sz="2800" b="1" dirty="0" smtClean="0">
              <a:latin typeface="Times New Roman" panose="02020603050405020304" pitchFamily="18" charset="0"/>
              <a:cs typeface="Times New Roman" panose="02020603050405020304" pitchFamily="18" charset="0"/>
            </a:endParaRPr>
          </a:p>
          <a:p>
            <a:pPr algn="l" rtl="0"/>
            <a:r>
              <a:rPr lang="en-US" sz="2800" b="1" smtClean="0">
                <a:latin typeface="Times New Roman" panose="02020603050405020304" pitchFamily="18" charset="0"/>
                <a:cs typeface="Times New Roman" panose="02020603050405020304" pitchFamily="18" charset="0"/>
              </a:rPr>
              <a:t>M=400</a:t>
            </a:r>
            <a:endParaRPr lang="en-US"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93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88153" y="1266376"/>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8" name="Rectangle 7"/>
          <p:cNvSpPr/>
          <p:nvPr/>
        </p:nvSpPr>
        <p:spPr>
          <a:xfrm>
            <a:off x="272716" y="291461"/>
            <a:ext cx="11220784" cy="954107"/>
          </a:xfrm>
          <a:prstGeom prst="rect">
            <a:avLst/>
          </a:prstGeom>
        </p:spPr>
        <p:txBody>
          <a:bodyPr wrap="square">
            <a:spAutoFit/>
          </a:bodyPr>
          <a:lstStyle/>
          <a:p>
            <a:pPr algn="r" rtl="1"/>
            <a:r>
              <a:rPr lang="en-US" sz="2800" b="1" dirty="0" smtClean="0">
                <a:solidFill>
                  <a:srgbClr val="FF0000"/>
                </a:solidFill>
                <a:latin typeface="Calibri" panose="020F0502020204030204" pitchFamily="34" charset="0"/>
                <a:cs typeface="+mj-cs"/>
              </a:rPr>
              <a:t>.(</a:t>
            </a:r>
            <a:r>
              <a:rPr lang="en-US" sz="2800" b="1" dirty="0" smtClean="0">
                <a:solidFill>
                  <a:srgbClr val="FF0000"/>
                </a:solidFill>
                <a:latin typeface="Calibri" panose="020F0502020204030204" pitchFamily="34" charset="0"/>
                <a:cs typeface="+mj-cs"/>
              </a:rPr>
              <a:t>7-</a:t>
            </a:r>
            <a:r>
              <a:rPr lang="en-US" sz="2800" b="1" dirty="0" smtClean="0">
                <a:solidFill>
                  <a:srgbClr val="FF0000"/>
                </a:solidFill>
                <a:latin typeface="Calibri" panose="020F0502020204030204" pitchFamily="34" charset="0"/>
                <a:cs typeface="+mj-cs"/>
              </a:rPr>
              <a:t>1</a:t>
            </a:r>
            <a:r>
              <a:rPr lang="ar-SA" sz="2800" b="1" dirty="0" smtClean="0">
                <a:solidFill>
                  <a:srgbClr val="FF0000"/>
                </a:solidFill>
                <a:latin typeface="Calibri" panose="020F0502020204030204" pitchFamily="34" charset="0"/>
                <a:cs typeface="+mj-cs"/>
              </a:rPr>
              <a:t>ما هو نوع العدسة في الأشكال التالية هل هي مجمعة ام مفرقة ملاحظة انصاف الأقطار الموضحة على اعتبار ان الضوء يسقط على العدسات من اليسار</a:t>
            </a:r>
            <a:r>
              <a:rPr lang="en-US" sz="2800" b="1" dirty="0" smtClean="0">
                <a:solidFill>
                  <a:srgbClr val="FF0000"/>
                </a:solidFill>
                <a:latin typeface="Calibri" panose="020F0502020204030204" pitchFamily="34" charset="0"/>
                <a:cs typeface="+mj-cs"/>
              </a:rPr>
              <a:t>.</a:t>
            </a:r>
            <a:endParaRPr lang="ar-SA" sz="2800" b="1" dirty="0">
              <a:solidFill>
                <a:srgbClr val="FF0000"/>
              </a:solidFill>
              <a:latin typeface="Calibri" panose="020F0502020204030204" pitchFamily="34" charset="0"/>
              <a:cs typeface="+mj-cs"/>
            </a:endParaRPr>
          </a:p>
        </p:txBody>
      </p:sp>
      <p:pic>
        <p:nvPicPr>
          <p:cNvPr id="2" name="Picture 1"/>
          <p:cNvPicPr>
            <a:picLocks noChangeAspect="1"/>
          </p:cNvPicPr>
          <p:nvPr/>
        </p:nvPicPr>
        <p:blipFill>
          <a:blip r:embed="rId3"/>
          <a:stretch>
            <a:fillRect/>
          </a:stretch>
        </p:blipFill>
        <p:spPr>
          <a:xfrm>
            <a:off x="902870" y="2369234"/>
            <a:ext cx="857250" cy="2266950"/>
          </a:xfrm>
          <a:prstGeom prst="rect">
            <a:avLst/>
          </a:prstGeom>
        </p:spPr>
      </p:pic>
      <p:pic>
        <p:nvPicPr>
          <p:cNvPr id="3" name="Picture 2"/>
          <p:cNvPicPr>
            <a:picLocks noChangeAspect="1"/>
          </p:cNvPicPr>
          <p:nvPr/>
        </p:nvPicPr>
        <p:blipFill>
          <a:blip r:embed="rId4"/>
          <a:stretch>
            <a:fillRect/>
          </a:stretch>
        </p:blipFill>
        <p:spPr>
          <a:xfrm rot="10800000">
            <a:off x="2377235" y="2369234"/>
            <a:ext cx="1067969" cy="2266950"/>
          </a:xfrm>
          <a:prstGeom prst="rect">
            <a:avLst/>
          </a:prstGeom>
        </p:spPr>
      </p:pic>
      <p:pic>
        <p:nvPicPr>
          <p:cNvPr id="4" name="Picture 3"/>
          <p:cNvPicPr>
            <a:picLocks noChangeAspect="1"/>
          </p:cNvPicPr>
          <p:nvPr/>
        </p:nvPicPr>
        <p:blipFill>
          <a:blip r:embed="rId5"/>
          <a:stretch>
            <a:fillRect/>
          </a:stretch>
        </p:blipFill>
        <p:spPr>
          <a:xfrm>
            <a:off x="4062322" y="2426384"/>
            <a:ext cx="657225" cy="2209800"/>
          </a:xfrm>
          <a:prstGeom prst="rect">
            <a:avLst/>
          </a:prstGeom>
        </p:spPr>
      </p:pic>
      <p:pic>
        <p:nvPicPr>
          <p:cNvPr id="5" name="Picture 4"/>
          <p:cNvPicPr>
            <a:picLocks noChangeAspect="1"/>
          </p:cNvPicPr>
          <p:nvPr/>
        </p:nvPicPr>
        <p:blipFill>
          <a:blip r:embed="rId6"/>
          <a:stretch>
            <a:fillRect/>
          </a:stretch>
        </p:blipFill>
        <p:spPr>
          <a:xfrm>
            <a:off x="5392284" y="2375528"/>
            <a:ext cx="1057275" cy="2162175"/>
          </a:xfrm>
          <a:prstGeom prst="rect">
            <a:avLst/>
          </a:prstGeom>
        </p:spPr>
      </p:pic>
      <p:pic>
        <p:nvPicPr>
          <p:cNvPr id="6" name="Picture 5"/>
          <p:cNvPicPr>
            <a:picLocks noChangeAspect="1"/>
          </p:cNvPicPr>
          <p:nvPr/>
        </p:nvPicPr>
        <p:blipFill>
          <a:blip r:embed="rId7"/>
          <a:stretch>
            <a:fillRect/>
          </a:stretch>
        </p:blipFill>
        <p:spPr>
          <a:xfrm>
            <a:off x="7176209" y="2426384"/>
            <a:ext cx="962025" cy="2124075"/>
          </a:xfrm>
          <a:prstGeom prst="rect">
            <a:avLst/>
          </a:prstGeom>
        </p:spPr>
      </p:pic>
      <p:pic>
        <p:nvPicPr>
          <p:cNvPr id="10" name="Picture 9"/>
          <p:cNvPicPr>
            <a:picLocks noChangeAspect="1"/>
          </p:cNvPicPr>
          <p:nvPr/>
        </p:nvPicPr>
        <p:blipFill>
          <a:blip r:embed="rId8"/>
          <a:stretch>
            <a:fillRect/>
          </a:stretch>
        </p:blipFill>
        <p:spPr>
          <a:xfrm rot="10800000">
            <a:off x="8864885" y="2370764"/>
            <a:ext cx="790575" cy="2171700"/>
          </a:xfrm>
          <a:prstGeom prst="rect">
            <a:avLst/>
          </a:prstGeom>
        </p:spPr>
      </p:pic>
      <p:sp>
        <p:nvSpPr>
          <p:cNvPr id="11" name="TextBox 10"/>
          <p:cNvSpPr txBox="1"/>
          <p:nvPr/>
        </p:nvSpPr>
        <p:spPr>
          <a:xfrm>
            <a:off x="607579" y="4847501"/>
            <a:ext cx="1447832" cy="523220"/>
          </a:xfrm>
          <a:prstGeom prst="rect">
            <a:avLst/>
          </a:prstGeom>
          <a:noFill/>
        </p:spPr>
        <p:txBody>
          <a:bodyPr wrap="none" rtlCol="0">
            <a:spAutoFit/>
          </a:bodyPr>
          <a:lstStyle/>
          <a:p>
            <a:r>
              <a:rPr lang="en-US" sz="2800" b="1" dirty="0" smtClean="0">
                <a:solidFill>
                  <a:srgbClr val="FF0000"/>
                </a:solidFill>
                <a:latin typeface="Times New Roman" panose="02020603050405020304" pitchFamily="18" charset="0"/>
                <a:cs typeface="Times New Roman" panose="02020603050405020304" pitchFamily="18" charset="0"/>
              </a:rPr>
              <a:t>R1 &gt; R2</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3859856" y="4865305"/>
            <a:ext cx="1265090" cy="523220"/>
          </a:xfrm>
          <a:prstGeom prst="rect">
            <a:avLst/>
          </a:prstGeom>
          <a:noFill/>
        </p:spPr>
        <p:txBody>
          <a:bodyPr wrap="none" rtlCol="0">
            <a:sp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R2 &gt; ∞</a:t>
            </a:r>
            <a:endParaRPr lang="en-US" sz="2800" b="1" dirty="0">
              <a:solidFill>
                <a:srgbClr val="7030A0"/>
              </a:solidFill>
              <a:latin typeface="Times New Roman" panose="02020603050405020304" pitchFamily="18" charset="0"/>
              <a:cs typeface="Times New Roman" panose="02020603050405020304" pitchFamily="18" charset="0"/>
            </a:endParaRPr>
          </a:p>
        </p:txBody>
      </p:sp>
      <p:cxnSp>
        <p:nvCxnSpPr>
          <p:cNvPr id="14" name="Straight Arrow Connector 13"/>
          <p:cNvCxnSpPr/>
          <p:nvPr/>
        </p:nvCxnSpPr>
        <p:spPr>
          <a:xfrm>
            <a:off x="4309556" y="5109111"/>
            <a:ext cx="2972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2557" y="4847501"/>
            <a:ext cx="144783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R1 &gt; R2</a:t>
            </a:r>
            <a:endParaRPr lang="en-US" sz="2800" b="1"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5302331" y="4847501"/>
            <a:ext cx="1447832" cy="523220"/>
          </a:xfrm>
          <a:prstGeom prst="rect">
            <a:avLst/>
          </a:prstGeom>
          <a:noFill/>
        </p:spPr>
        <p:txBody>
          <a:bodyPr wrap="none" rtlCol="0">
            <a:spAutoFit/>
          </a:bodyPr>
          <a:lstStyle/>
          <a:p>
            <a:r>
              <a:rPr lang="en-US" sz="2800" b="1" dirty="0" smtClean="0">
                <a:solidFill>
                  <a:srgbClr val="00B050"/>
                </a:solidFill>
                <a:latin typeface="Times New Roman" panose="02020603050405020304" pitchFamily="18" charset="0"/>
                <a:cs typeface="Times New Roman" panose="02020603050405020304" pitchFamily="18" charset="0"/>
              </a:rPr>
              <a:t>R1 &lt; R2</a:t>
            </a:r>
            <a:endParaRPr lang="en-US" sz="2800" b="1" dirty="0">
              <a:solidFill>
                <a:srgbClr val="00B05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7021766" y="4847501"/>
            <a:ext cx="1447832" cy="523220"/>
          </a:xfrm>
          <a:prstGeom prst="rect">
            <a:avLst/>
          </a:prstGeom>
          <a:noFill/>
        </p:spPr>
        <p:txBody>
          <a:bodyPr wrap="none" rtlCol="0">
            <a:spAutoFit/>
          </a:bodyPr>
          <a:lstStyle/>
          <a:p>
            <a:r>
              <a:rPr lang="en-US" sz="2800" b="1" dirty="0" smtClean="0">
                <a:solidFill>
                  <a:schemeClr val="accent1">
                    <a:lumMod val="75000"/>
                  </a:schemeClr>
                </a:solidFill>
                <a:latin typeface="Times New Roman" panose="02020603050405020304" pitchFamily="18" charset="0"/>
                <a:cs typeface="Times New Roman" panose="02020603050405020304" pitchFamily="18" charset="0"/>
              </a:rPr>
              <a:t>R1 &lt; R2</a:t>
            </a:r>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8716715" y="4847501"/>
            <a:ext cx="1265090" cy="523220"/>
          </a:xfrm>
          <a:prstGeom prst="rect">
            <a:avLst/>
          </a:prstGeom>
          <a:noFill/>
        </p:spPr>
        <p:txBody>
          <a:bodyPr wrap="none" rtlCol="0">
            <a:spAutoFit/>
          </a:bodyPr>
          <a:lstStyle/>
          <a:p>
            <a:r>
              <a:rPr lang="en-US" sz="2800" b="1" dirty="0" smtClean="0">
                <a:solidFill>
                  <a:srgbClr val="7030A0"/>
                </a:solidFill>
                <a:latin typeface="Times New Roman" panose="02020603050405020304" pitchFamily="18" charset="0"/>
                <a:cs typeface="Times New Roman" panose="02020603050405020304" pitchFamily="18" charset="0"/>
              </a:rPr>
              <a:t>R1 &gt; ∞</a:t>
            </a:r>
            <a:endParaRPr lang="en-US" sz="2800" b="1" dirty="0">
              <a:solidFill>
                <a:srgbClr val="7030A0"/>
              </a:solidFill>
              <a:latin typeface="Times New Roman" panose="02020603050405020304" pitchFamily="18" charset="0"/>
              <a:cs typeface="Times New Roman" panose="02020603050405020304" pitchFamily="18" charset="0"/>
            </a:endParaRPr>
          </a:p>
        </p:txBody>
      </p:sp>
      <p:cxnSp>
        <p:nvCxnSpPr>
          <p:cNvPr id="20" name="Straight Arrow Connector 19"/>
          <p:cNvCxnSpPr/>
          <p:nvPr/>
        </p:nvCxnSpPr>
        <p:spPr>
          <a:xfrm>
            <a:off x="9260173" y="5109111"/>
            <a:ext cx="1886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61117" y="5708468"/>
            <a:ext cx="4240264" cy="553998"/>
          </a:xfrm>
          <a:prstGeom prst="rect">
            <a:avLst/>
          </a:prstGeom>
        </p:spPr>
        <p:txBody>
          <a:bodyPr wrap="none">
            <a:spAutoFit/>
          </a:bodyPr>
          <a:lstStyle/>
          <a:p>
            <a:pPr algn="r" rtl="1">
              <a:lnSpc>
                <a:spcPct val="150000"/>
              </a:lnSpc>
            </a:pPr>
            <a:r>
              <a:rPr lang="en-US" sz="2000" b="1" dirty="0">
                <a:solidFill>
                  <a:srgbClr val="7030A0"/>
                </a:solidFill>
                <a:cs typeface="+mj-cs"/>
              </a:rPr>
              <a:t>f</a:t>
            </a:r>
            <a:r>
              <a:rPr lang="ar-SA" sz="2000" b="1" dirty="0">
                <a:solidFill>
                  <a:srgbClr val="7030A0"/>
                </a:solidFill>
                <a:cs typeface="+mj-cs"/>
              </a:rPr>
              <a:t> موجبة في العدسة المحدبة، وسالبة في المقعرة.</a:t>
            </a:r>
          </a:p>
        </p:txBody>
      </p:sp>
      <p:graphicFrame>
        <p:nvGraphicFramePr>
          <p:cNvPr id="22" name="Content Placeholder 8"/>
          <p:cNvGraphicFramePr>
            <a:graphicFrameLocks noChangeAspect="1"/>
          </p:cNvGraphicFramePr>
          <p:nvPr>
            <p:extLst>
              <p:ext uri="{D42A27DB-BD31-4B8C-83A1-F6EECF244321}">
                <p14:modId xmlns:p14="http://schemas.microsoft.com/office/powerpoint/2010/main" val="4115644113"/>
              </p:ext>
            </p:extLst>
          </p:nvPr>
        </p:nvGraphicFramePr>
        <p:xfrm>
          <a:off x="945507" y="5708468"/>
          <a:ext cx="2500330" cy="888310"/>
        </p:xfrm>
        <a:graphic>
          <a:graphicData uri="http://schemas.openxmlformats.org/presentationml/2006/ole">
            <mc:AlternateContent xmlns:mc="http://schemas.openxmlformats.org/markup-compatibility/2006">
              <mc:Choice xmlns:v="urn:schemas-microsoft-com:vml" Requires="v">
                <p:oleObj spid="_x0000_s1039" name="Equation" r:id="rId9" imgW="1536480" imgH="545760" progId="Equation.3">
                  <p:embed/>
                </p:oleObj>
              </mc:Choice>
              <mc:Fallback>
                <p:oleObj name="Equation" r:id="rId9" imgW="1536480" imgH="5457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5507" y="5708468"/>
                        <a:ext cx="2500330" cy="8883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TextBox 22"/>
          <p:cNvSpPr txBox="1"/>
          <p:nvPr/>
        </p:nvSpPr>
        <p:spPr>
          <a:xfrm>
            <a:off x="1083270" y="1678013"/>
            <a:ext cx="473206" cy="707886"/>
          </a:xfrm>
          <a:prstGeom prst="rect">
            <a:avLst/>
          </a:prstGeom>
          <a:noFill/>
        </p:spPr>
        <p:txBody>
          <a:bodyPr wrap="none" rtlCol="0">
            <a:spAutoFit/>
          </a:bodyPr>
          <a:lstStyle/>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4255798" y="1753681"/>
            <a:ext cx="473206" cy="707886"/>
          </a:xfrm>
          <a:prstGeom prst="rect">
            <a:avLst/>
          </a:prstGeom>
          <a:noFill/>
        </p:spPr>
        <p:txBody>
          <a:bodyPr wrap="none" rtlCol="0">
            <a:spAutoFit/>
          </a:bodyPr>
          <a:lstStyle/>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
        <p:nvSpPr>
          <p:cNvPr id="25" name="TextBox 24"/>
          <p:cNvSpPr txBox="1"/>
          <p:nvPr/>
        </p:nvSpPr>
        <p:spPr>
          <a:xfrm>
            <a:off x="9092612" y="1718498"/>
            <a:ext cx="356188" cy="707886"/>
          </a:xfrm>
          <a:prstGeom prst="rect">
            <a:avLst/>
          </a:prstGeom>
          <a:noFill/>
        </p:spPr>
        <p:txBody>
          <a:bodyPr wrap="none" rtlCol="0">
            <a:spAutoFit/>
          </a:bodyPr>
          <a:lstStyle/>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2470646" y="1718498"/>
            <a:ext cx="473206" cy="707886"/>
          </a:xfrm>
          <a:prstGeom prst="rect">
            <a:avLst/>
          </a:prstGeom>
          <a:noFill/>
        </p:spPr>
        <p:txBody>
          <a:bodyPr wrap="none" rtlCol="0">
            <a:spAutoFit/>
          </a:bodyPr>
          <a:lstStyle/>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7516125" y="1775399"/>
            <a:ext cx="356188" cy="707886"/>
          </a:xfrm>
          <a:prstGeom prst="rect">
            <a:avLst/>
          </a:prstGeom>
          <a:noFill/>
        </p:spPr>
        <p:txBody>
          <a:bodyPr wrap="none" rtlCol="0">
            <a:spAutoFit/>
          </a:bodyPr>
          <a:lstStyle/>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
        <p:nvSpPr>
          <p:cNvPr id="28" name="TextBox 27"/>
          <p:cNvSpPr txBox="1"/>
          <p:nvPr/>
        </p:nvSpPr>
        <p:spPr>
          <a:xfrm>
            <a:off x="5717566" y="1762771"/>
            <a:ext cx="356188" cy="707886"/>
          </a:xfrm>
          <a:prstGeom prst="rect">
            <a:avLst/>
          </a:prstGeom>
          <a:noFill/>
        </p:spPr>
        <p:txBody>
          <a:bodyPr wrap="none" rtlCol="0">
            <a:spAutoFit/>
          </a:bodyPr>
          <a:lstStyle/>
          <a:p>
            <a:r>
              <a:rPr lang="en-US" sz="4000" b="1" dirty="0" smtClean="0">
                <a:latin typeface="Times New Roman" panose="02020603050405020304" pitchFamily="18" charset="0"/>
                <a:cs typeface="Times New Roman" panose="02020603050405020304" pitchFamily="18" charset="0"/>
              </a:rPr>
              <a:t>-</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82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5" grpId="0"/>
      <p:bldP spid="16" grpId="0"/>
      <p:bldP spid="17" grpId="0"/>
      <p:bldP spid="18" grpId="0"/>
      <p:bldP spid="21" grpId="0"/>
      <p:bldP spid="24" grpId="0"/>
      <p:bldP spid="25" grpId="0"/>
      <p:bldP spid="26"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(7-2</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عدسة أحد سطحيها محدب ونصف قطره </a:t>
            </a:r>
            <a:r>
              <a:rPr lang="en-US" sz="2800" b="1" dirty="0" smtClean="0">
                <a:solidFill>
                  <a:srgbClr val="FF0000"/>
                </a:solidFill>
                <a:latin typeface="Times New Roman" panose="02020603050405020304" pitchFamily="18" charset="0"/>
                <a:cs typeface="Times New Roman" panose="02020603050405020304" pitchFamily="18" charset="0"/>
              </a:rPr>
              <a:t>10 cm</a:t>
            </a:r>
            <a:r>
              <a:rPr lang="ar-SA" sz="2800" b="1" dirty="0" smtClean="0">
                <a:solidFill>
                  <a:srgbClr val="FF0000"/>
                </a:solidFill>
                <a:latin typeface="Times New Roman" panose="02020603050405020304" pitchFamily="18" charset="0"/>
                <a:cs typeface="Times New Roman" panose="02020603050405020304" pitchFamily="18" charset="0"/>
              </a:rPr>
              <a:t> والسطح الأخر مقعر ونصف قطره </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20cm  </a:t>
            </a:r>
            <a:r>
              <a:rPr lang="ar-SA" sz="2800" b="1" dirty="0" smtClean="0">
                <a:solidFill>
                  <a:srgbClr val="FF0000"/>
                </a:solidFill>
                <a:latin typeface="Times New Roman" panose="02020603050405020304" pitchFamily="18" charset="0"/>
                <a:cs typeface="Times New Roman" panose="02020603050405020304" pitchFamily="18" charset="0"/>
              </a:rPr>
              <a:t>ومعامل انكسار مادتها هو </a:t>
            </a:r>
            <a:r>
              <a:rPr lang="en-US" sz="2800" b="1" dirty="0" smtClean="0">
                <a:solidFill>
                  <a:srgbClr val="FF0000"/>
                </a:solidFill>
                <a:latin typeface="Times New Roman" panose="02020603050405020304" pitchFamily="18" charset="0"/>
                <a:cs typeface="Times New Roman" panose="02020603050405020304" pitchFamily="18" charset="0"/>
              </a:rPr>
              <a:t>1.54</a:t>
            </a:r>
            <a:r>
              <a:rPr lang="ar-SA" sz="2800" b="1" dirty="0" smtClean="0">
                <a:solidFill>
                  <a:srgbClr val="FF0000"/>
                </a:solidFill>
                <a:latin typeface="Times New Roman" panose="02020603050405020304" pitchFamily="18" charset="0"/>
                <a:cs typeface="Times New Roman" panose="02020603050405020304" pitchFamily="18" charset="0"/>
              </a:rPr>
              <a:t> أحسب بعدها البؤري وبين نوعها مجمعة ام مفرقة</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364069" y="1690688"/>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6" name="Content Placeholder 8"/>
          <p:cNvGraphicFramePr>
            <a:graphicFrameLocks noChangeAspect="1"/>
          </p:cNvGraphicFramePr>
          <p:nvPr>
            <p:extLst>
              <p:ext uri="{D42A27DB-BD31-4B8C-83A1-F6EECF244321}">
                <p14:modId xmlns:p14="http://schemas.microsoft.com/office/powerpoint/2010/main" val="194295665"/>
              </p:ext>
            </p:extLst>
          </p:nvPr>
        </p:nvGraphicFramePr>
        <p:xfrm>
          <a:off x="1025718" y="2660468"/>
          <a:ext cx="2500330" cy="888310"/>
        </p:xfrm>
        <a:graphic>
          <a:graphicData uri="http://schemas.openxmlformats.org/presentationml/2006/ole">
            <mc:AlternateContent xmlns:mc="http://schemas.openxmlformats.org/markup-compatibility/2006">
              <mc:Choice xmlns:v="urn:schemas-microsoft-com:vml" Requires="v">
                <p:oleObj spid="_x0000_s2062" name="Equation" r:id="rId3" imgW="1536480" imgH="545760" progId="Equation.3">
                  <p:embed/>
                </p:oleObj>
              </mc:Choice>
              <mc:Fallback>
                <p:oleObj name="Equation" r:id="rId3" imgW="153648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5718" y="2660468"/>
                        <a:ext cx="2500330" cy="8883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566611" y="3104623"/>
            <a:ext cx="3741730" cy="1569660"/>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1/f = ( 1.54 – 1)(1/10 – 1/20)</a:t>
            </a:r>
          </a:p>
          <a:p>
            <a:r>
              <a:rPr lang="en-US" sz="2400" dirty="0" smtClean="0">
                <a:latin typeface="Times New Roman" panose="02020603050405020304" pitchFamily="18" charset="0"/>
                <a:cs typeface="Times New Roman" panose="02020603050405020304" pitchFamily="18" charset="0"/>
              </a:rPr>
              <a:t>1/f = (0.54)(2-1/20)</a:t>
            </a:r>
          </a:p>
          <a:p>
            <a:r>
              <a:rPr lang="en-US" sz="2400" dirty="0" smtClean="0">
                <a:latin typeface="Times New Roman" panose="02020603050405020304" pitchFamily="18" charset="0"/>
                <a:cs typeface="Times New Roman" panose="02020603050405020304" pitchFamily="18" charset="0"/>
              </a:rPr>
              <a:t>1/f = 0.027</a:t>
            </a:r>
          </a:p>
          <a:p>
            <a:r>
              <a:rPr lang="en-US" sz="2400" dirty="0" smtClean="0">
                <a:latin typeface="Times New Roman" panose="02020603050405020304" pitchFamily="18" charset="0"/>
                <a:cs typeface="Times New Roman" panose="02020603050405020304" pitchFamily="18" charset="0"/>
              </a:rPr>
              <a:t>f = 37.037 cm </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5364069" y="5534220"/>
            <a:ext cx="4240264" cy="553998"/>
          </a:xfrm>
          <a:prstGeom prst="rect">
            <a:avLst/>
          </a:prstGeom>
        </p:spPr>
        <p:txBody>
          <a:bodyPr wrap="none">
            <a:spAutoFit/>
          </a:bodyPr>
          <a:lstStyle/>
          <a:p>
            <a:pPr algn="r" rtl="1">
              <a:lnSpc>
                <a:spcPct val="150000"/>
              </a:lnSpc>
            </a:pPr>
            <a:r>
              <a:rPr lang="en-US" sz="2000" b="1" dirty="0">
                <a:solidFill>
                  <a:srgbClr val="7030A0"/>
                </a:solidFill>
                <a:cs typeface="+mj-cs"/>
              </a:rPr>
              <a:t>f</a:t>
            </a:r>
            <a:r>
              <a:rPr lang="ar-SA" sz="2000" b="1" dirty="0">
                <a:solidFill>
                  <a:srgbClr val="7030A0"/>
                </a:solidFill>
                <a:cs typeface="+mj-cs"/>
              </a:rPr>
              <a:t> موجبة في العدسة المحدبة، وسالبة في المقعرة.</a:t>
            </a:r>
          </a:p>
        </p:txBody>
      </p:sp>
      <p:pic>
        <p:nvPicPr>
          <p:cNvPr id="9" name="Picture 8"/>
          <p:cNvPicPr>
            <a:picLocks noChangeAspect="1"/>
          </p:cNvPicPr>
          <p:nvPr/>
        </p:nvPicPr>
        <p:blipFill>
          <a:blip r:embed="rId5"/>
          <a:stretch>
            <a:fillRect/>
          </a:stretch>
        </p:blipFill>
        <p:spPr>
          <a:xfrm>
            <a:off x="4065317" y="2486740"/>
            <a:ext cx="962025" cy="2124075"/>
          </a:xfrm>
          <a:prstGeom prst="rect">
            <a:avLst/>
          </a:prstGeom>
        </p:spPr>
      </p:pic>
    </p:spTree>
    <p:extLst>
      <p:ext uri="{BB962C8B-B14F-4D97-AF65-F5344CB8AC3E}">
        <p14:creationId xmlns:p14="http://schemas.microsoft.com/office/powerpoint/2010/main" val="365524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(7-3</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عدسة أحد سطحيها محدب ونصف قطره </a:t>
            </a:r>
            <a:r>
              <a:rPr lang="en-US" sz="2800" b="1" dirty="0" smtClean="0">
                <a:solidFill>
                  <a:srgbClr val="FF0000"/>
                </a:solidFill>
                <a:latin typeface="Times New Roman" panose="02020603050405020304" pitchFamily="18" charset="0"/>
                <a:cs typeface="Times New Roman" panose="02020603050405020304" pitchFamily="18" charset="0"/>
              </a:rPr>
              <a:t>10 cm</a:t>
            </a:r>
            <a:r>
              <a:rPr lang="ar-SA" sz="2800" b="1" dirty="0" smtClean="0">
                <a:solidFill>
                  <a:srgbClr val="FF0000"/>
                </a:solidFill>
                <a:latin typeface="Times New Roman" panose="02020603050405020304" pitchFamily="18" charset="0"/>
                <a:cs typeface="Times New Roman" panose="02020603050405020304" pitchFamily="18" charset="0"/>
              </a:rPr>
              <a:t> والسطح الأخر مقعر ونصف قطره </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20cm  </a:t>
            </a:r>
            <a:r>
              <a:rPr lang="ar-SA" sz="2800" b="1" dirty="0" smtClean="0">
                <a:solidFill>
                  <a:srgbClr val="FF0000"/>
                </a:solidFill>
                <a:latin typeface="Times New Roman" panose="02020603050405020304" pitchFamily="18" charset="0"/>
                <a:cs typeface="Times New Roman" panose="02020603050405020304" pitchFamily="18" charset="0"/>
              </a:rPr>
              <a:t>ومعامل انكسار مادتها هو </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1.54</a:t>
            </a:r>
            <a:r>
              <a:rPr lang="ar-SA" sz="2800" b="1" dirty="0" smtClean="0">
                <a:solidFill>
                  <a:srgbClr val="FF0000"/>
                </a:solidFill>
                <a:latin typeface="Times New Roman" panose="02020603050405020304" pitchFamily="18" charset="0"/>
                <a:cs typeface="Times New Roman" panose="02020603050405020304" pitchFamily="18" charset="0"/>
              </a:rPr>
              <a:t>وضعت في سائل شفاف معامل انكساره </a:t>
            </a:r>
            <a:r>
              <a:rPr lang="en-US" sz="2800" b="1" dirty="0" smtClean="0">
                <a:solidFill>
                  <a:srgbClr val="FF0000"/>
                </a:solidFill>
                <a:latin typeface="Times New Roman" panose="02020603050405020304" pitchFamily="18" charset="0"/>
                <a:cs typeface="Times New Roman" panose="02020603050405020304" pitchFamily="18" charset="0"/>
              </a:rPr>
              <a:t>1.6 </a:t>
            </a:r>
            <a:r>
              <a:rPr lang="ar-SA" sz="2800" b="1" dirty="0" smtClean="0">
                <a:solidFill>
                  <a:srgbClr val="FF0000"/>
                </a:solidFill>
                <a:latin typeface="Times New Roman" panose="02020603050405020304" pitchFamily="18" charset="0"/>
                <a:cs typeface="Times New Roman" panose="02020603050405020304" pitchFamily="18" charset="0"/>
              </a:rPr>
              <a:t>أحسب بعدها البؤري وبين نوعها مجمعة ام مفرقة</a:t>
            </a:r>
            <a:endParaRPr lang="en-US" sz="2800" b="1" dirty="0">
              <a:solidFill>
                <a:srgbClr val="FF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4963674" y="2871751"/>
            <a:ext cx="962025" cy="2124075"/>
          </a:xfrm>
          <a:prstGeom prst="rect">
            <a:avLst/>
          </a:prstGeom>
        </p:spPr>
      </p:pic>
      <p:sp>
        <p:nvSpPr>
          <p:cNvPr id="7" name="TextBox 6"/>
          <p:cNvSpPr txBox="1"/>
          <p:nvPr/>
        </p:nvSpPr>
        <p:spPr>
          <a:xfrm>
            <a:off x="4712755" y="1757999"/>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graphicFrame>
        <p:nvGraphicFramePr>
          <p:cNvPr id="8" name="Content Placeholder 8"/>
          <p:cNvGraphicFramePr>
            <a:graphicFrameLocks noChangeAspect="1"/>
          </p:cNvGraphicFramePr>
          <p:nvPr>
            <p:extLst>
              <p:ext uri="{D42A27DB-BD31-4B8C-83A1-F6EECF244321}">
                <p14:modId xmlns:p14="http://schemas.microsoft.com/office/powerpoint/2010/main" val="3328314502"/>
              </p:ext>
            </p:extLst>
          </p:nvPr>
        </p:nvGraphicFramePr>
        <p:xfrm>
          <a:off x="742354" y="2871751"/>
          <a:ext cx="2714644" cy="864664"/>
        </p:xfrm>
        <a:graphic>
          <a:graphicData uri="http://schemas.openxmlformats.org/presentationml/2006/ole">
            <mc:AlternateContent xmlns:mc="http://schemas.openxmlformats.org/markup-compatibility/2006">
              <mc:Choice xmlns:v="urn:schemas-microsoft-com:vml" Requires="v">
                <p:oleObj spid="_x0000_s3087" name="Equation" r:id="rId4" imgW="1714320" imgH="545760" progId="Equation.3">
                  <p:embed/>
                </p:oleObj>
              </mc:Choice>
              <mc:Fallback>
                <p:oleObj name="Equation" r:id="rId4" imgW="1714320" imgH="5457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354" y="2871751"/>
                        <a:ext cx="2714644" cy="8646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6994358" y="2655444"/>
            <a:ext cx="4211409" cy="1569660"/>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1/f = ( 1.6/1.54 – 1)(1/10 – 1/20)</a:t>
            </a:r>
          </a:p>
          <a:p>
            <a:r>
              <a:rPr lang="en-US" sz="2400" dirty="0" smtClean="0">
                <a:latin typeface="Times New Roman" panose="02020603050405020304" pitchFamily="18" charset="0"/>
                <a:cs typeface="Times New Roman" panose="02020603050405020304" pitchFamily="18" charset="0"/>
              </a:rPr>
              <a:t>1/f = (0.038)(2-1/20)</a:t>
            </a:r>
          </a:p>
          <a:p>
            <a:r>
              <a:rPr lang="en-US" sz="2400" dirty="0" smtClean="0">
                <a:latin typeface="Times New Roman" panose="02020603050405020304" pitchFamily="18" charset="0"/>
                <a:cs typeface="Times New Roman" panose="02020603050405020304" pitchFamily="18" charset="0"/>
              </a:rPr>
              <a:t>1/f = 0.0019</a:t>
            </a:r>
          </a:p>
          <a:p>
            <a:r>
              <a:rPr lang="en-US" sz="2400" dirty="0" smtClean="0">
                <a:latin typeface="Times New Roman" panose="02020603050405020304" pitchFamily="18" charset="0"/>
                <a:cs typeface="Times New Roman" panose="02020603050405020304" pitchFamily="18" charset="0"/>
              </a:rPr>
              <a:t>f = 526.3 cm </a:t>
            </a:r>
            <a:endParaRPr lang="en-US" sz="2400" dirty="0">
              <a:latin typeface="Times New Roman" panose="02020603050405020304" pitchFamily="18" charset="0"/>
              <a:cs typeface="Times New Roman" panose="02020603050405020304" pitchFamily="18" charset="0"/>
            </a:endParaRPr>
          </a:p>
        </p:txBody>
      </p:sp>
      <p:sp>
        <p:nvSpPr>
          <p:cNvPr id="10" name="Rectangle 9"/>
          <p:cNvSpPr/>
          <p:nvPr/>
        </p:nvSpPr>
        <p:spPr>
          <a:xfrm>
            <a:off x="6745091" y="5550263"/>
            <a:ext cx="4240264" cy="553998"/>
          </a:xfrm>
          <a:prstGeom prst="rect">
            <a:avLst/>
          </a:prstGeom>
        </p:spPr>
        <p:txBody>
          <a:bodyPr wrap="none">
            <a:spAutoFit/>
          </a:bodyPr>
          <a:lstStyle/>
          <a:p>
            <a:pPr algn="r" rtl="1">
              <a:lnSpc>
                <a:spcPct val="150000"/>
              </a:lnSpc>
            </a:pPr>
            <a:r>
              <a:rPr lang="en-US" sz="2000" b="1" dirty="0">
                <a:solidFill>
                  <a:srgbClr val="7030A0"/>
                </a:solidFill>
                <a:cs typeface="+mj-cs"/>
              </a:rPr>
              <a:t>f</a:t>
            </a:r>
            <a:r>
              <a:rPr lang="ar-SA" sz="2000" b="1" dirty="0">
                <a:solidFill>
                  <a:srgbClr val="7030A0"/>
                </a:solidFill>
                <a:cs typeface="+mj-cs"/>
              </a:rPr>
              <a:t> موجبة في العدسة المحدبة، وسالبة في المقعرة.</a:t>
            </a:r>
          </a:p>
        </p:txBody>
      </p:sp>
    </p:spTree>
    <p:extLst>
      <p:ext uri="{BB962C8B-B14F-4D97-AF65-F5344CB8AC3E}">
        <p14:creationId xmlns:p14="http://schemas.microsoft.com/office/powerpoint/2010/main" val="299014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(7-4</a:t>
            </a:r>
            <a:r>
              <a:rPr lang="ar-SA" sz="2800" b="1" dirty="0" smtClean="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اثبت ان بعد الصورة عن عدسة </a:t>
            </a:r>
            <a:r>
              <a:rPr lang="ar-SA" sz="2800" b="1" dirty="0" smtClean="0">
                <a:solidFill>
                  <a:srgbClr val="FF0000"/>
                </a:solidFill>
                <a:latin typeface="Times New Roman" panose="02020603050405020304" pitchFamily="18" charset="0"/>
                <a:cs typeface="Times New Roman" panose="02020603050405020304" pitchFamily="18" charset="0"/>
              </a:rPr>
              <a:t>مجمعة او مفرقة هو </a:t>
            </a:r>
            <a:r>
              <a:rPr lang="en-US" sz="2800" b="1" dirty="0" smtClean="0">
                <a:solidFill>
                  <a:srgbClr val="FF0000"/>
                </a:solidFill>
                <a:latin typeface="Times New Roman" panose="02020603050405020304" pitchFamily="18" charset="0"/>
                <a:cs typeface="Times New Roman" panose="02020603050405020304" pitchFamily="18" charset="0"/>
              </a:rPr>
              <a:t>S` = f ( 1-M)</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969429" y="1648829"/>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969429" y="2826505"/>
            <a:ext cx="4256293" cy="2677656"/>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(S`+S) / SS`</a:t>
            </a:r>
          </a:p>
          <a:p>
            <a:r>
              <a:rPr lang="en-US" sz="2800" b="1" dirty="0" smtClean="0">
                <a:latin typeface="Times New Roman" panose="02020603050405020304" pitchFamily="18" charset="0"/>
                <a:cs typeface="Times New Roman" panose="02020603050405020304" pitchFamily="18" charset="0"/>
              </a:rPr>
              <a:t>f  = SS`/ (S`+S)</a:t>
            </a:r>
          </a:p>
          <a:p>
            <a:r>
              <a:rPr lang="en-US" sz="2800" b="1" dirty="0" smtClean="0">
                <a:latin typeface="Times New Roman" panose="02020603050405020304" pitchFamily="18" charset="0"/>
                <a:cs typeface="Times New Roman" panose="02020603050405020304" pitchFamily="18" charset="0"/>
              </a:rPr>
              <a:t>S` = {SS`/ (S`+S)}{1+S`/S)}</a:t>
            </a:r>
          </a:p>
          <a:p>
            <a:r>
              <a:rPr lang="en-US" sz="2800" b="1" dirty="0" smtClean="0">
                <a:latin typeface="Times New Roman" panose="02020603050405020304" pitchFamily="18" charset="0"/>
                <a:cs typeface="Times New Roman" panose="02020603050405020304" pitchFamily="18" charset="0"/>
              </a:rPr>
              <a:t>S` = [(SS`/(S`+S)](S+S`)/S]</a:t>
            </a:r>
          </a:p>
          <a:p>
            <a:r>
              <a:rPr lang="en-US" sz="2800" b="1" dirty="0" smtClean="0">
                <a:latin typeface="Times New Roman" panose="02020603050405020304" pitchFamily="18" charset="0"/>
                <a:cs typeface="Times New Roman" panose="02020603050405020304" pitchFamily="18" charset="0"/>
              </a:rPr>
              <a:t>S`= SS`/S</a:t>
            </a:r>
          </a:p>
          <a:p>
            <a:r>
              <a:rPr lang="en-US" sz="2800" b="1" dirty="0" smtClean="0">
                <a:latin typeface="Times New Roman" panose="02020603050405020304" pitchFamily="18" charset="0"/>
                <a:cs typeface="Times New Roman" panose="02020603050405020304" pitchFamily="18" charset="0"/>
              </a:rPr>
              <a:t>S`=S`</a:t>
            </a:r>
            <a:endParaRPr lang="en-US" sz="2800" b="1" dirty="0">
              <a:latin typeface="Times New Roman" panose="02020603050405020304" pitchFamily="18" charset="0"/>
              <a:cs typeface="Times New Roman" panose="02020603050405020304" pitchFamily="18" charset="0"/>
            </a:endParaRPr>
          </a:p>
        </p:txBody>
      </p:sp>
      <p:graphicFrame>
        <p:nvGraphicFramePr>
          <p:cNvPr id="10" name="Object 3"/>
          <p:cNvGraphicFramePr>
            <a:graphicFrameLocks noChangeAspect="1"/>
          </p:cNvGraphicFramePr>
          <p:nvPr>
            <p:extLst>
              <p:ext uri="{D42A27DB-BD31-4B8C-83A1-F6EECF244321}">
                <p14:modId xmlns:p14="http://schemas.microsoft.com/office/powerpoint/2010/main" val="2469662340"/>
              </p:ext>
            </p:extLst>
          </p:nvPr>
        </p:nvGraphicFramePr>
        <p:xfrm>
          <a:off x="1051019" y="2158147"/>
          <a:ext cx="1635576" cy="1080000"/>
        </p:xfrm>
        <a:graphic>
          <a:graphicData uri="http://schemas.openxmlformats.org/presentationml/2006/ole">
            <mc:AlternateContent xmlns:mc="http://schemas.openxmlformats.org/markup-compatibility/2006">
              <mc:Choice xmlns:v="urn:schemas-microsoft-com:vml" Requires="v">
                <p:oleObj spid="_x0000_s4120"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19" y="2158147"/>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5"/>
          <p:cNvGraphicFramePr>
            <a:graphicFrameLocks noChangeAspect="1"/>
          </p:cNvGraphicFramePr>
          <p:nvPr>
            <p:extLst>
              <p:ext uri="{D42A27DB-BD31-4B8C-83A1-F6EECF244321}">
                <p14:modId xmlns:p14="http://schemas.microsoft.com/office/powerpoint/2010/main" val="1315796097"/>
              </p:ext>
            </p:extLst>
          </p:nvPr>
        </p:nvGraphicFramePr>
        <p:xfrm>
          <a:off x="775025" y="3914772"/>
          <a:ext cx="2187563" cy="1080000"/>
        </p:xfrm>
        <a:graphic>
          <a:graphicData uri="http://schemas.openxmlformats.org/presentationml/2006/ole">
            <mc:AlternateContent xmlns:mc="http://schemas.openxmlformats.org/markup-compatibility/2006">
              <mc:Choice xmlns:v="urn:schemas-microsoft-com:vml" Requires="v">
                <p:oleObj spid="_x0000_s4121" name="Equation" r:id="rId5" imgW="1002960" imgH="495000" progId="Equation.3">
                  <p:embed/>
                </p:oleObj>
              </mc:Choice>
              <mc:Fallback>
                <p:oleObj name="Equation" r:id="rId5" imgW="100296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025" y="3914772"/>
                        <a:ext cx="2187563"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5589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(7-5</a:t>
            </a:r>
            <a:r>
              <a:rPr lang="ar-SA" sz="2800" b="1" dirty="0" smtClean="0">
                <a:solidFill>
                  <a:srgbClr val="FF000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اثبت ان بعد ال</a:t>
            </a:r>
            <a:r>
              <a:rPr lang="ar-SA" sz="2800" b="1" dirty="0" smtClean="0">
                <a:solidFill>
                  <a:srgbClr val="FF0000"/>
                </a:solidFill>
                <a:latin typeface="Times New Roman" panose="02020603050405020304" pitchFamily="18" charset="0"/>
                <a:cs typeface="Times New Roman" panose="02020603050405020304" pitchFamily="18" charset="0"/>
              </a:rPr>
              <a:t>جسم </a:t>
            </a:r>
            <a:r>
              <a:rPr lang="ar-SA" sz="2800" b="1" dirty="0" smtClean="0">
                <a:solidFill>
                  <a:srgbClr val="FF0000"/>
                </a:solidFill>
                <a:latin typeface="Times New Roman" panose="02020603050405020304" pitchFamily="18" charset="0"/>
                <a:cs typeface="Times New Roman" panose="02020603050405020304" pitchFamily="18" charset="0"/>
              </a:rPr>
              <a:t>عن عدسة </a:t>
            </a:r>
            <a:r>
              <a:rPr lang="ar-SA" sz="2800" b="1" dirty="0" smtClean="0">
                <a:solidFill>
                  <a:srgbClr val="FF0000"/>
                </a:solidFill>
                <a:latin typeface="Times New Roman" panose="02020603050405020304" pitchFamily="18" charset="0"/>
                <a:cs typeface="Times New Roman" panose="02020603050405020304" pitchFamily="18" charset="0"/>
              </a:rPr>
              <a:t>مجمعة او مفرقة هو </a:t>
            </a:r>
            <a:r>
              <a:rPr lang="en-US" sz="2800" b="1" dirty="0" smtClean="0">
                <a:solidFill>
                  <a:srgbClr val="FF0000"/>
                </a:solidFill>
                <a:latin typeface="Times New Roman" panose="02020603050405020304" pitchFamily="18" charset="0"/>
                <a:cs typeface="Times New Roman" panose="02020603050405020304" pitchFamily="18" charset="0"/>
              </a:rPr>
              <a:t>S = f [(M- 1) /M]</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3885453575"/>
              </p:ext>
            </p:extLst>
          </p:nvPr>
        </p:nvGraphicFramePr>
        <p:xfrm>
          <a:off x="1051019" y="2158147"/>
          <a:ext cx="1635576" cy="1080000"/>
        </p:xfrm>
        <a:graphic>
          <a:graphicData uri="http://schemas.openxmlformats.org/presentationml/2006/ole">
            <mc:AlternateContent xmlns:mc="http://schemas.openxmlformats.org/markup-compatibility/2006">
              <mc:Choice xmlns:v="urn:schemas-microsoft-com:vml" Requires="v">
                <p:oleObj spid="_x0000_s5144"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019" y="2158147"/>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5"/>
          <p:cNvGraphicFramePr>
            <a:graphicFrameLocks noChangeAspect="1"/>
          </p:cNvGraphicFramePr>
          <p:nvPr>
            <p:extLst>
              <p:ext uri="{D42A27DB-BD31-4B8C-83A1-F6EECF244321}">
                <p14:modId xmlns:p14="http://schemas.microsoft.com/office/powerpoint/2010/main" val="1367458300"/>
              </p:ext>
            </p:extLst>
          </p:nvPr>
        </p:nvGraphicFramePr>
        <p:xfrm>
          <a:off x="775025" y="3914772"/>
          <a:ext cx="2187563" cy="1080000"/>
        </p:xfrm>
        <a:graphic>
          <a:graphicData uri="http://schemas.openxmlformats.org/presentationml/2006/ole">
            <mc:AlternateContent xmlns:mc="http://schemas.openxmlformats.org/markup-compatibility/2006">
              <mc:Choice xmlns:v="urn:schemas-microsoft-com:vml" Requires="v">
                <p:oleObj spid="_x0000_s5145" name="Equation" r:id="rId5" imgW="1002960" imgH="495000" progId="Equation.3">
                  <p:embed/>
                </p:oleObj>
              </mc:Choice>
              <mc:Fallback>
                <p:oleObj name="Equation" r:id="rId5" imgW="1002960" imgH="495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5025" y="3914772"/>
                        <a:ext cx="2187563"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4969429" y="1648829"/>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4969429" y="2826505"/>
            <a:ext cx="5174815" cy="2246769"/>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f  = SS`/ (S`+S)</a:t>
            </a:r>
          </a:p>
          <a:p>
            <a:r>
              <a:rPr lang="en-US" sz="2800" b="1" dirty="0" smtClean="0">
                <a:latin typeface="Times New Roman" panose="02020603050405020304" pitchFamily="18" charset="0"/>
                <a:cs typeface="Times New Roman" panose="02020603050405020304" pitchFamily="18" charset="0"/>
              </a:rPr>
              <a:t>S = [SS`/ (S`+S)][(-S`/S)-1/(S`/S)}</a:t>
            </a:r>
          </a:p>
          <a:p>
            <a:r>
              <a:rPr lang="en-US" sz="2800" b="1" dirty="0" smtClean="0">
                <a:latin typeface="Times New Roman" panose="02020603050405020304" pitchFamily="18" charset="0"/>
                <a:cs typeface="Times New Roman" panose="02020603050405020304" pitchFamily="18" charset="0"/>
              </a:rPr>
              <a:t>S = [(SS`/(S`+S)](S+S`)/S`]</a:t>
            </a:r>
          </a:p>
          <a:p>
            <a:r>
              <a:rPr lang="en-US" sz="2800" b="1" dirty="0" smtClean="0">
                <a:latin typeface="Times New Roman" panose="02020603050405020304" pitchFamily="18" charset="0"/>
                <a:cs typeface="Times New Roman" panose="02020603050405020304" pitchFamily="18" charset="0"/>
              </a:rPr>
              <a:t>S= SS`/S`</a:t>
            </a:r>
          </a:p>
          <a:p>
            <a:r>
              <a:rPr lang="en-US" sz="2800" b="1" dirty="0" smtClean="0">
                <a:latin typeface="Times New Roman" panose="02020603050405020304" pitchFamily="18" charset="0"/>
                <a:cs typeface="Times New Roman" panose="02020603050405020304" pitchFamily="18" charset="0"/>
              </a:rPr>
              <a:t>S=S</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15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(7-6</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عدسة مجمعة بعدها البؤري </a:t>
            </a:r>
            <a:r>
              <a:rPr lang="en-US" sz="2800" b="1" dirty="0" smtClean="0">
                <a:solidFill>
                  <a:srgbClr val="FF0000"/>
                </a:solidFill>
                <a:latin typeface="Times New Roman" panose="02020603050405020304" pitchFamily="18" charset="0"/>
                <a:cs typeface="Times New Roman" panose="02020603050405020304" pitchFamily="18" charset="0"/>
              </a:rPr>
              <a:t>f </a:t>
            </a:r>
            <a:r>
              <a:rPr lang="ar-SA" sz="2800" b="1" dirty="0" smtClean="0">
                <a:solidFill>
                  <a:srgbClr val="FF0000"/>
                </a:solidFill>
                <a:latin typeface="Times New Roman" panose="02020603050405020304" pitchFamily="18" charset="0"/>
                <a:cs typeface="Times New Roman" panose="02020603050405020304" pitchFamily="18" charset="0"/>
              </a:rPr>
              <a:t> أوجد بعد الجسم إذا كانت الصورة حقيقية وضعف حجم الجسم ، خيالية وضعف حجم الجسم</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465221" y="4026114"/>
            <a:ext cx="11261557" cy="1077218"/>
          </a:xfrm>
          <a:prstGeom prst="rect">
            <a:avLst/>
          </a:prstGeom>
        </p:spPr>
        <p:txBody>
          <a:bodyPr wrap="square">
            <a:spAutoFit/>
          </a:bodyPr>
          <a:lstStyle/>
          <a:p>
            <a:pPr algn="r" rtl="1"/>
            <a:r>
              <a:rPr lang="ar-SA" sz="3200" b="1" dirty="0">
                <a:cs typeface="+mj-cs"/>
              </a:rPr>
              <a:t>إذا كان الجسم على بعد </a:t>
            </a:r>
            <a:r>
              <a:rPr lang="en-US" sz="3200" b="1" dirty="0">
                <a:cs typeface="+mj-cs"/>
              </a:rPr>
              <a:t>s &lt; f </a:t>
            </a:r>
            <a:r>
              <a:rPr lang="ar-SA" sz="3200" b="1" dirty="0">
                <a:cs typeface="+mj-cs"/>
              </a:rPr>
              <a:t> الصورة </a:t>
            </a:r>
            <a:r>
              <a:rPr lang="ar-SA" sz="3200" b="1" dirty="0">
                <a:solidFill>
                  <a:srgbClr val="00B050"/>
                </a:solidFill>
                <a:cs typeface="+mj-cs"/>
              </a:rPr>
              <a:t>خيالية مكبرة ومعتدلة </a:t>
            </a:r>
            <a:r>
              <a:rPr lang="ar-SA" sz="3200" b="1" dirty="0">
                <a:cs typeface="+mj-cs"/>
              </a:rPr>
              <a:t>وفي نفس جهة الجسم.</a:t>
            </a:r>
            <a:br>
              <a:rPr lang="ar-SA" sz="3200" b="1" dirty="0">
                <a:cs typeface="+mj-cs"/>
              </a:rPr>
            </a:br>
            <a:endParaRPr lang="en-US" sz="3200" dirty="0">
              <a:cs typeface="+mj-cs"/>
            </a:endParaRPr>
          </a:p>
        </p:txBody>
      </p:sp>
      <p:sp>
        <p:nvSpPr>
          <p:cNvPr id="3" name="Rectangle 2"/>
          <p:cNvSpPr/>
          <p:nvPr/>
        </p:nvSpPr>
        <p:spPr>
          <a:xfrm>
            <a:off x="982772" y="2528320"/>
            <a:ext cx="8842485" cy="936731"/>
          </a:xfrm>
          <a:prstGeom prst="rect">
            <a:avLst/>
          </a:prstGeom>
        </p:spPr>
        <p:txBody>
          <a:bodyPr wrap="none">
            <a:spAutoFit/>
          </a:bodyPr>
          <a:lstStyle/>
          <a:p>
            <a:pPr algn="r" rtl="1">
              <a:lnSpc>
                <a:spcPct val="200000"/>
              </a:lnSpc>
            </a:pPr>
            <a:r>
              <a:rPr lang="ar-SA" sz="3200" b="1" dirty="0">
                <a:cs typeface="+mj-cs"/>
              </a:rPr>
              <a:t>إذا كان الجسم على بعد </a:t>
            </a:r>
            <a:r>
              <a:rPr lang="en-US" sz="3200" b="1" dirty="0">
                <a:cs typeface="+mj-cs"/>
              </a:rPr>
              <a:t>2f &gt; s &gt; f</a:t>
            </a:r>
            <a:r>
              <a:rPr lang="ar-SA" sz="3200" b="1" dirty="0">
                <a:cs typeface="+mj-cs"/>
              </a:rPr>
              <a:t> الصورة </a:t>
            </a:r>
            <a:r>
              <a:rPr lang="ar-SA" sz="3200" b="1" dirty="0">
                <a:solidFill>
                  <a:srgbClr val="00B050"/>
                </a:solidFill>
                <a:cs typeface="+mj-cs"/>
              </a:rPr>
              <a:t>حقيقية مكبرة ومقلوبة</a:t>
            </a:r>
            <a:r>
              <a:rPr lang="ar-SA" sz="3200" b="1" dirty="0">
                <a:cs typeface="+mj-cs"/>
              </a:rPr>
              <a:t>.</a:t>
            </a:r>
          </a:p>
        </p:txBody>
      </p:sp>
      <p:sp>
        <p:nvSpPr>
          <p:cNvPr id="7" name="TextBox 6"/>
          <p:cNvSpPr txBox="1"/>
          <p:nvPr/>
        </p:nvSpPr>
        <p:spPr>
          <a:xfrm>
            <a:off x="5025385" y="1819553"/>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77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(7-7</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عدسة محدبة الوجهين ونصف قطر</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تكور كل من وجهيها </a:t>
            </a:r>
            <a:r>
              <a:rPr lang="en-US" sz="2800" b="1" dirty="0" smtClean="0">
                <a:solidFill>
                  <a:srgbClr val="FF0000"/>
                </a:solidFill>
                <a:latin typeface="Times New Roman" panose="02020603050405020304" pitchFamily="18" charset="0"/>
                <a:cs typeface="Times New Roman" panose="02020603050405020304" pitchFamily="18" charset="0"/>
              </a:rPr>
              <a:t>30 cm</a:t>
            </a:r>
            <a:r>
              <a:rPr lang="ar-SA" sz="2800" b="1" dirty="0" smtClean="0">
                <a:solidFill>
                  <a:srgbClr val="FF0000"/>
                </a:solidFill>
                <a:latin typeface="Times New Roman" panose="02020603050405020304" pitchFamily="18" charset="0"/>
                <a:cs typeface="Times New Roman" panose="02020603050405020304" pitchFamily="18" charset="0"/>
              </a:rPr>
              <a:t> ومعامل انكسار مادتها هو </a:t>
            </a:r>
            <a:r>
              <a:rPr lang="en-US" sz="2800" b="1" dirty="0" smtClean="0">
                <a:solidFill>
                  <a:srgbClr val="FF0000"/>
                </a:solidFill>
                <a:latin typeface="Times New Roman" panose="02020603050405020304" pitchFamily="18" charset="0"/>
                <a:cs typeface="Times New Roman" panose="02020603050405020304" pitchFamily="18" charset="0"/>
              </a:rPr>
              <a:t>1.50</a:t>
            </a:r>
            <a:r>
              <a:rPr lang="ar-SA" sz="2800" b="1" dirty="0" smtClean="0">
                <a:solidFill>
                  <a:srgbClr val="FF0000"/>
                </a:solidFill>
                <a:latin typeface="Times New Roman" panose="02020603050405020304" pitchFamily="18" charset="0"/>
                <a:cs typeface="Times New Roman" panose="02020603050405020304" pitchFamily="18" charset="0"/>
              </a:rPr>
              <a:t> أحسب البعد البؤري في الهواء وعندما تغمر في الماء الذي معامل انكساره </a:t>
            </a:r>
            <a:r>
              <a:rPr lang="en-US" sz="2800" b="1" dirty="0" smtClean="0">
                <a:solidFill>
                  <a:srgbClr val="FF0000"/>
                </a:solidFill>
                <a:latin typeface="Times New Roman" panose="02020603050405020304" pitchFamily="18" charset="0"/>
                <a:cs typeface="Times New Roman" panose="02020603050405020304" pitchFamily="18" charset="0"/>
              </a:rPr>
              <a:t>1.33</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5" name="Content Placeholder 8"/>
          <p:cNvGraphicFramePr>
            <a:graphicFrameLocks noChangeAspect="1"/>
          </p:cNvGraphicFramePr>
          <p:nvPr>
            <p:extLst>
              <p:ext uri="{D42A27DB-BD31-4B8C-83A1-F6EECF244321}">
                <p14:modId xmlns:p14="http://schemas.microsoft.com/office/powerpoint/2010/main" val="2572586020"/>
              </p:ext>
            </p:extLst>
          </p:nvPr>
        </p:nvGraphicFramePr>
        <p:xfrm>
          <a:off x="833213" y="2239936"/>
          <a:ext cx="2500330" cy="888310"/>
        </p:xfrm>
        <a:graphic>
          <a:graphicData uri="http://schemas.openxmlformats.org/presentationml/2006/ole">
            <mc:AlternateContent xmlns:mc="http://schemas.openxmlformats.org/markup-compatibility/2006">
              <mc:Choice xmlns:v="urn:schemas-microsoft-com:vml" Requires="v">
                <p:oleObj spid="_x0000_s6166" name="Equation" r:id="rId3" imgW="1536480" imgH="545760" progId="Equation.3">
                  <p:embed/>
                </p:oleObj>
              </mc:Choice>
              <mc:Fallback>
                <p:oleObj name="Equation" r:id="rId3" imgW="153648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3213" y="2239936"/>
                        <a:ext cx="2500330" cy="8883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Content Placeholder 8"/>
          <p:cNvGraphicFramePr>
            <a:graphicFrameLocks noChangeAspect="1"/>
          </p:cNvGraphicFramePr>
          <p:nvPr>
            <p:extLst>
              <p:ext uri="{D42A27DB-BD31-4B8C-83A1-F6EECF244321}">
                <p14:modId xmlns:p14="http://schemas.microsoft.com/office/powerpoint/2010/main" val="3142470740"/>
              </p:ext>
            </p:extLst>
          </p:nvPr>
        </p:nvGraphicFramePr>
        <p:xfrm>
          <a:off x="726056" y="3914488"/>
          <a:ext cx="2714644" cy="864664"/>
        </p:xfrm>
        <a:graphic>
          <a:graphicData uri="http://schemas.openxmlformats.org/presentationml/2006/ole">
            <mc:AlternateContent xmlns:mc="http://schemas.openxmlformats.org/markup-compatibility/2006">
              <mc:Choice xmlns:v="urn:schemas-microsoft-com:vml" Requires="v">
                <p:oleObj spid="_x0000_s6167" name="Equation" r:id="rId5" imgW="1714320" imgH="545760" progId="Equation.3">
                  <p:embed/>
                </p:oleObj>
              </mc:Choice>
              <mc:Fallback>
                <p:oleObj name="Equation" r:id="rId5" imgW="1714320" imgH="5457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056" y="3914488"/>
                        <a:ext cx="2714644" cy="8646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5025385" y="1819553"/>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5805237" y="2508782"/>
            <a:ext cx="3684022" cy="353943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(1.5-1) (1/30-1/30)</a:t>
            </a:r>
          </a:p>
          <a:p>
            <a:r>
              <a:rPr lang="en-US" sz="2800" b="1" dirty="0" smtClean="0">
                <a:latin typeface="Times New Roman" panose="02020603050405020304" pitchFamily="18" charset="0"/>
                <a:cs typeface="Times New Roman" panose="02020603050405020304" pitchFamily="18" charset="0"/>
              </a:rPr>
              <a:t>1/f  = 43/30</a:t>
            </a:r>
          </a:p>
          <a:p>
            <a:r>
              <a:rPr lang="en-US" sz="2800" b="1" dirty="0" smtClean="0">
                <a:latin typeface="Times New Roman" panose="02020603050405020304" pitchFamily="18" charset="0"/>
                <a:cs typeface="Times New Roman" panose="02020603050405020304" pitchFamily="18" charset="0"/>
              </a:rPr>
              <a:t>f=30/43</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f= 0.69 cm</a:t>
            </a:r>
            <a:endParaRPr lang="en-US" sz="2800" b="1" dirty="0" smtClean="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1/f = (1.5-1) (1/30-1/30</a:t>
            </a:r>
            <a:r>
              <a:rPr lang="en-US" sz="2800" b="1" dirty="0" smtClean="0">
                <a:latin typeface="Times New Roman" panose="02020603050405020304" pitchFamily="18" charset="0"/>
                <a:cs typeface="Times New Roman" panose="02020603050405020304" pitchFamily="18" charset="0"/>
              </a:rPr>
              <a:t>)</a:t>
            </a:r>
          </a:p>
          <a:p>
            <a:r>
              <a:rPr lang="en-US" sz="2800" b="1" dirty="0" smtClean="0">
                <a:latin typeface="Times New Roman" panose="02020603050405020304" pitchFamily="18" charset="0"/>
                <a:cs typeface="Times New Roman" panose="02020603050405020304" pitchFamily="18" charset="0"/>
              </a:rPr>
              <a:t>1/f = 41/50</a:t>
            </a:r>
          </a:p>
          <a:p>
            <a:r>
              <a:rPr lang="en-US" sz="2800" b="1" dirty="0" smtClean="0">
                <a:latin typeface="Times New Roman" panose="02020603050405020304" pitchFamily="18" charset="0"/>
                <a:cs typeface="Times New Roman" panose="02020603050405020304" pitchFamily="18" charset="0"/>
              </a:rPr>
              <a:t>f= 50/41 = 1.219 cm</a:t>
            </a:r>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73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56674" y="365125"/>
            <a:ext cx="11097126" cy="1325563"/>
          </a:xfrm>
        </p:spPr>
        <p:txBody>
          <a:bodyPr>
            <a:normAutofit/>
          </a:bodyPr>
          <a:lstStyle/>
          <a:p>
            <a:pPr algn="just" rtl="1"/>
            <a:r>
              <a:rPr lang="en-US" sz="2800" b="1" dirty="0" smtClean="0">
                <a:solidFill>
                  <a:srgbClr val="FF0000"/>
                </a:solidFill>
                <a:latin typeface="Times New Roman" panose="02020603050405020304" pitchFamily="18" charset="0"/>
                <a:cs typeface="Times New Roman" panose="02020603050405020304" pitchFamily="18" charset="0"/>
              </a:rPr>
              <a:t>(7-8</a:t>
            </a:r>
            <a:r>
              <a:rPr lang="ar-SA"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عدسة محدبة الوجهين نصف قطري سطحيهما</a:t>
            </a:r>
            <a:r>
              <a:rPr lang="en-US" sz="2800" b="1" dirty="0" smtClean="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هما </a:t>
            </a:r>
            <a:r>
              <a:rPr lang="en-US" sz="2800" b="1" dirty="0" smtClean="0">
                <a:solidFill>
                  <a:srgbClr val="FF0000"/>
                </a:solidFill>
                <a:latin typeface="Times New Roman" panose="02020603050405020304" pitchFamily="18" charset="0"/>
                <a:cs typeface="Times New Roman" panose="02020603050405020304" pitchFamily="18" charset="0"/>
              </a:rPr>
              <a:t>20 cm , 15 cm</a:t>
            </a:r>
            <a:r>
              <a:rPr lang="ar-SA" sz="2800" b="1" dirty="0" smtClean="0">
                <a:solidFill>
                  <a:srgbClr val="FF0000"/>
                </a:solidFill>
                <a:latin typeface="Times New Roman" panose="02020603050405020304" pitchFamily="18" charset="0"/>
                <a:cs typeface="Times New Roman" panose="02020603050405020304" pitchFamily="18" charset="0"/>
              </a:rPr>
              <a:t> وضع جسم على بعد </a:t>
            </a:r>
            <a:r>
              <a:rPr lang="en-US" sz="2800" b="1" dirty="0" smtClean="0">
                <a:solidFill>
                  <a:srgbClr val="FF0000"/>
                </a:solidFill>
                <a:latin typeface="Times New Roman" panose="02020603050405020304" pitchFamily="18" charset="0"/>
                <a:cs typeface="Times New Roman" panose="02020603050405020304" pitchFamily="18" charset="0"/>
              </a:rPr>
              <a:t>25 cm </a:t>
            </a:r>
            <a:r>
              <a:rPr lang="ar-SA" sz="2800" b="1" dirty="0" smtClean="0">
                <a:solidFill>
                  <a:srgbClr val="FF0000"/>
                </a:solidFill>
                <a:latin typeface="Times New Roman" panose="02020603050405020304" pitchFamily="18" charset="0"/>
                <a:cs typeface="Times New Roman" panose="02020603050405020304" pitchFamily="18" charset="0"/>
              </a:rPr>
              <a:t> منها فتكونت له صورة حقيقية على بعد </a:t>
            </a:r>
            <a:r>
              <a:rPr lang="en-US" sz="2800" b="1" dirty="0" smtClean="0">
                <a:solidFill>
                  <a:srgbClr val="FF0000"/>
                </a:solidFill>
                <a:latin typeface="Times New Roman" panose="02020603050405020304" pitchFamily="18" charset="0"/>
                <a:cs typeface="Times New Roman" panose="02020603050405020304" pitchFamily="18" charset="0"/>
              </a:rPr>
              <a:t>30 cm  </a:t>
            </a:r>
            <a:r>
              <a:rPr lang="ar-SA" sz="2800" b="1" dirty="0">
                <a:solidFill>
                  <a:srgbClr val="FF0000"/>
                </a:solidFill>
                <a:latin typeface="Times New Roman" panose="02020603050405020304" pitchFamily="18" charset="0"/>
                <a:cs typeface="Times New Roman" panose="02020603050405020304" pitchFamily="18" charset="0"/>
              </a:rPr>
              <a:t> </a:t>
            </a:r>
            <a:r>
              <a:rPr lang="ar-SA" sz="2800" b="1" dirty="0" smtClean="0">
                <a:solidFill>
                  <a:srgbClr val="FF0000"/>
                </a:solidFill>
                <a:latin typeface="Times New Roman" panose="02020603050405020304" pitchFamily="18" charset="0"/>
                <a:cs typeface="Times New Roman" panose="02020603050405020304" pitchFamily="18" charset="0"/>
              </a:rPr>
              <a:t> احسب معامل انكسار مادة العدسة</a:t>
            </a:r>
            <a:endParaRPr lang="en-US" sz="28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11" name="Object 3"/>
          <p:cNvGraphicFramePr>
            <a:graphicFrameLocks noChangeAspect="1"/>
          </p:cNvGraphicFramePr>
          <p:nvPr>
            <p:extLst>
              <p:ext uri="{D42A27DB-BD31-4B8C-83A1-F6EECF244321}">
                <p14:modId xmlns:p14="http://schemas.microsoft.com/office/powerpoint/2010/main" val="1107028926"/>
              </p:ext>
            </p:extLst>
          </p:nvPr>
        </p:nvGraphicFramePr>
        <p:xfrm>
          <a:off x="826430" y="2543158"/>
          <a:ext cx="1635576" cy="1080000"/>
        </p:xfrm>
        <a:graphic>
          <a:graphicData uri="http://schemas.openxmlformats.org/presentationml/2006/ole">
            <mc:AlternateContent xmlns:mc="http://schemas.openxmlformats.org/markup-compatibility/2006">
              <mc:Choice xmlns:v="urn:schemas-microsoft-com:vml" Requires="v">
                <p:oleObj spid="_x0000_s7186" name="Equation" r:id="rId3" imgW="711000" imgH="469800" progId="Equation.3">
                  <p:embed/>
                </p:oleObj>
              </mc:Choice>
              <mc:Fallback>
                <p:oleObj name="Equation" r:id="rId3" imgW="711000" imgH="46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6430" y="2543158"/>
                        <a:ext cx="1635576" cy="108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4816838" y="1855313"/>
            <a:ext cx="1463862" cy="52322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Solution</a:t>
            </a:r>
            <a:endParaRPr lang="en-US" sz="2800" b="1"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5805237" y="2508782"/>
            <a:ext cx="4243469" cy="3539430"/>
          </a:xfrm>
          <a:prstGeom prst="rect">
            <a:avLst/>
          </a:prstGeom>
          <a:noFill/>
        </p:spPr>
        <p:txBody>
          <a:bodyPr wrap="none" rtlCol="0">
            <a:spAutoFit/>
          </a:bodyPr>
          <a:lstStyle/>
          <a:p>
            <a:r>
              <a:rPr lang="en-US" sz="2800" b="1" dirty="0" smtClean="0">
                <a:latin typeface="Times New Roman" panose="02020603050405020304" pitchFamily="18" charset="0"/>
                <a:cs typeface="Times New Roman" panose="02020603050405020304" pitchFamily="18" charset="0"/>
              </a:rPr>
              <a:t>1/f = (1</a:t>
            </a:r>
            <a:r>
              <a:rPr lang="ar-SA"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25) +(1/30)</a:t>
            </a:r>
          </a:p>
          <a:p>
            <a:r>
              <a:rPr lang="en-US" sz="2800" b="1" dirty="0" smtClean="0">
                <a:latin typeface="Times New Roman" panose="02020603050405020304" pitchFamily="18" charset="0"/>
                <a:cs typeface="Times New Roman" panose="02020603050405020304" pitchFamily="18" charset="0"/>
              </a:rPr>
              <a:t>1/f  = 11/150</a:t>
            </a:r>
          </a:p>
          <a:p>
            <a:r>
              <a:rPr lang="en-US" sz="2800" b="1" dirty="0" smtClean="0">
                <a:latin typeface="Times New Roman" panose="02020603050405020304" pitchFamily="18" charset="0"/>
                <a:cs typeface="Times New Roman" panose="02020603050405020304" pitchFamily="18" charset="0"/>
              </a:rPr>
              <a:t>f=150/11</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f= 13.63 cm</a:t>
            </a:r>
            <a:endParaRPr lang="en-US" sz="2800" b="1"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1/13.63 </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(n-1</a:t>
            </a: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1/20-1/15)</a:t>
            </a:r>
          </a:p>
          <a:p>
            <a:pPr lvl="0"/>
            <a:r>
              <a:rPr lang="en-US" sz="2800" b="1" dirty="0">
                <a:solidFill>
                  <a:prstClr val="black"/>
                </a:solidFill>
                <a:latin typeface="Times New Roman" panose="02020603050405020304" pitchFamily="18" charset="0"/>
                <a:cs typeface="Times New Roman" panose="02020603050405020304" pitchFamily="18" charset="0"/>
              </a:rPr>
              <a:t>1/13.63 = (n-1) </a:t>
            </a:r>
            <a:r>
              <a:rPr lang="en-US" sz="2800" b="1" dirty="0" smtClean="0">
                <a:solidFill>
                  <a:prstClr val="black"/>
                </a:solidFill>
                <a:latin typeface="Times New Roman" panose="02020603050405020304" pitchFamily="18" charset="0"/>
                <a:cs typeface="Times New Roman" panose="02020603050405020304" pitchFamily="18" charset="0"/>
              </a:rPr>
              <a:t>(-1/60)</a:t>
            </a:r>
            <a:endParaRPr lang="en-US" sz="2800" b="1" dirty="0">
              <a:solidFill>
                <a:prstClr val="black"/>
              </a:solidFill>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n= 0.99</a:t>
            </a:r>
            <a:endParaRPr lang="en-US" sz="2800" b="1" dirty="0">
              <a:latin typeface="Times New Roman" panose="02020603050405020304" pitchFamily="18" charset="0"/>
              <a:cs typeface="Times New Roman" panose="02020603050405020304" pitchFamily="18" charset="0"/>
            </a:endParaRPr>
          </a:p>
          <a:p>
            <a:endParaRPr lang="en-US" sz="2800" b="1" dirty="0" smtClean="0">
              <a:latin typeface="Times New Roman" panose="02020603050405020304" pitchFamily="18" charset="0"/>
              <a:cs typeface="Times New Roman" panose="02020603050405020304" pitchFamily="18" charset="0"/>
            </a:endParaRPr>
          </a:p>
        </p:txBody>
      </p:sp>
      <p:graphicFrame>
        <p:nvGraphicFramePr>
          <p:cNvPr id="14" name="Content Placeholder 8"/>
          <p:cNvGraphicFramePr>
            <a:graphicFrameLocks noChangeAspect="1"/>
          </p:cNvGraphicFramePr>
          <p:nvPr>
            <p:extLst>
              <p:ext uri="{D42A27DB-BD31-4B8C-83A1-F6EECF244321}">
                <p14:modId xmlns:p14="http://schemas.microsoft.com/office/powerpoint/2010/main" val="1755248922"/>
              </p:ext>
            </p:extLst>
          </p:nvPr>
        </p:nvGraphicFramePr>
        <p:xfrm>
          <a:off x="394053" y="4278497"/>
          <a:ext cx="2500330" cy="888310"/>
        </p:xfrm>
        <a:graphic>
          <a:graphicData uri="http://schemas.openxmlformats.org/presentationml/2006/ole">
            <mc:AlternateContent xmlns:mc="http://schemas.openxmlformats.org/markup-compatibility/2006">
              <mc:Choice xmlns:v="urn:schemas-microsoft-com:vml" Requires="v">
                <p:oleObj spid="_x0000_s7187" name="Equation" r:id="rId5" imgW="1536480" imgH="545760" progId="Equation.3">
                  <p:embed/>
                </p:oleObj>
              </mc:Choice>
              <mc:Fallback>
                <p:oleObj name="Equation" r:id="rId5" imgW="1536480" imgH="5457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053" y="4278497"/>
                        <a:ext cx="2500330" cy="8883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2790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2930</TotalTime>
  <Words>1218</Words>
  <Application>Microsoft Office PowerPoint</Application>
  <PresentationFormat>Widescreen</PresentationFormat>
  <Paragraphs>147</Paragraphs>
  <Slides>18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Arial,Bold</vt:lpstr>
      <vt:lpstr>Calibri</vt:lpstr>
      <vt:lpstr>Calibri Light</vt:lpstr>
      <vt:lpstr>Times New Roman</vt:lpstr>
      <vt:lpstr>Office Theme</vt:lpstr>
      <vt:lpstr>Equation</vt:lpstr>
      <vt:lpstr>Problems Chapter 7</vt:lpstr>
      <vt:lpstr>PowerPoint Presentation</vt:lpstr>
      <vt:lpstr>(7-2 عدسة أحد سطحيها محدب ونصف قطره 10 cm والسطح الأخر مقعر ونصف قطره         20cm  ومعامل انكسار مادتها هو 1.54 أحسب بعدها البؤري وبين نوعها مجمعة ام مفرقة</vt:lpstr>
      <vt:lpstr>(7-3 عدسة أحد سطحيها محدب ونصف قطره 10 cm والسطح الأخر مقعر ونصف قطره         20cm  ومعامل انكسار مادتها هو   1.54وضعت في سائل شفاف معامل انكساره 1.6 أحسب بعدها البؤري وبين نوعها مجمعة ام مفرقة</vt:lpstr>
      <vt:lpstr>(7-4  اثبت ان بعد الصورة عن عدسة مجمعة او مفرقة هو S` = f ( 1-M)</vt:lpstr>
      <vt:lpstr>(7-5  اثبت ان بعد الجسم عن عدسة مجمعة او مفرقة هو S = f [(M- 1) /M]</vt:lpstr>
      <vt:lpstr>(7-6 عدسة مجمعة بعدها البؤري f  أوجد بعد الجسم إذا كانت الصورة حقيقية وضعف حجم الجسم ، خيالية وضعف حجم الجسم</vt:lpstr>
      <vt:lpstr>(7-7 عدسة محدبة الوجهين ونصف قطر تكور كل من وجهيها 30 cm ومعامل انكسار مادتها هو 1.50 أحسب البعد البؤري في الهواء وعندما تغمر في الماء الذي معامل انكساره 1.33</vt:lpstr>
      <vt:lpstr>(7-8 عدسة محدبة الوجهين نصف قطري سطحيهما هما 20 cm , 15 cm وضع جسم على بعد 25 cm  منها فتكونت له صورة حقيقية على بعد 30 cm    احسب معامل انكسار مادة العدسة</vt:lpstr>
      <vt:lpstr>(7-9 وضع جسم على بعد  30 cm أمام عدسة فتكونت له صورة على حاجز يبعد10 cm  خلف العدسة  احسب البعد البؤري للعدسة احسب معامل التكبير هل العدسة مفرقة ام مجمعة .</vt:lpstr>
      <vt:lpstr>(7-10 وضع جسم  حقيقي على بعد  18 cm إلى اليسار من عدسة مفرقة بعدها البؤري 30 cm احسب  موقع الصورة ومعامل التكبير .</vt:lpstr>
      <vt:lpstr>(7-11 وضع جسم  حقيقي على بعد  12 cm إلى اليسار من عدسة مفرقة بعدها البؤري 6 cm وضعت عدسة مجمعة بعدها البؤري 12 cm. علي بعد d يمين العدسة المفرقة. اوجد المسافة d والتي بموجبها تكون الصورة النهائية في اللانهاية.</vt:lpstr>
      <vt:lpstr>(7-12 وضع جسم  حقيقي على بعد  12 cm إلى اليسار من عدسة مفرقة بعدها البؤري 6 cm وضعت عدسة مجمعة بعدها البؤري 12 cmمتلاصقتين كم يكون قدرة العدسة المكافأة بالديوبتر؟</vt:lpstr>
      <vt:lpstr>(7-13 وضع جسم  حقيقي على بعد  30 cm إلى اليسار من عدسة مجمعة بعدها البؤري 20 cm ووضعت عدسة مجمعة بعدها البؤري 5 cm على مسافة 50 cm أوجد موضع الصورة النهائية، واذا كان طول الجسم 1 cm فكم طول الصورة النهائية وهل هي حقيقية ، وإذا تلاصقت العدستان فكم يكون البعد البؤري واحسب موضع الصورة لجسم وضع على بعد 4 cm  من المجموعة واوجد قدرة العدسة المكافأة للمجموعة.</vt:lpstr>
      <vt:lpstr>(7-14 جمعت ثلاث عدسات رقيقة ووضعت متلاصقة فإذا كانت ابعادها البؤرية هي :+10 cm +30 cm, -20 cm   اوجد البعد البؤري وقدرة للمجموعة.</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Chapter 5</dc:title>
  <dc:creator>Omar Hamed Abdel-kader</dc:creator>
  <cp:lastModifiedBy>Omar Hamed Abdel-kader</cp:lastModifiedBy>
  <cp:revision>82</cp:revision>
  <dcterms:created xsi:type="dcterms:W3CDTF">2019-10-22T12:24:40Z</dcterms:created>
  <dcterms:modified xsi:type="dcterms:W3CDTF">2019-11-04T06:33:45Z</dcterms:modified>
</cp:coreProperties>
</file>