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9" r:id="rId3"/>
    <p:sldId id="273" r:id="rId4"/>
    <p:sldId id="272" r:id="rId5"/>
    <p:sldId id="271" r:id="rId6"/>
    <p:sldId id="265" r:id="rId7"/>
    <p:sldId id="270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نمط فاتح 2 - تميي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548" y="-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7" name="Group 1556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1558" name="Straight Connector 1557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9" name="Straight Connector 1558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0" name="Straight Connector 1559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1" name="Straight Connector 1560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2" name="Straight Connector 1561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3" name="Straight Connector 1562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4" name="Straight Connector 1563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5" name="Straight Connector 1564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6" name="Straight Connector 1565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7" name="Straight Connector 1566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68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69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0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1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2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3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4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5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6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7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8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9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0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1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2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3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4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5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6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7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8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9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0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1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2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3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4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5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6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7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8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9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0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1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2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3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4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5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6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7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8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9" name="Oval 1608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0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1" name="Oval 1610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2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3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4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5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6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7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8" name="Oval 1617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9" name="Oval 1618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0" name="Oval 1619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1" name="Oval 1620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2" name="Oval 1621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3" name="Oval 1622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4" name="Oval 1623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6" name="Oval 1625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7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8" name="Oval 1627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9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0" name="Oval 1629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1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2" name="Oval 1631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3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4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5" name="Oval 1634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6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7" name="Oval 1636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8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9" name="Oval 1638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0" name="Oval 1639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1" name="Oval 1640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2" name="Oval 1641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3" name="Oval 1642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4" name="Oval 1643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5" name="Oval 1644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6" name="Oval 1645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7" name="Oval 1646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8" name="Oval 1647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9" name="Oval 1648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0" name="Oval 1649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1" name="Oval 1650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2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3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4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5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6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7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8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9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0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1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2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3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4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5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6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7" name="Oval 1666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8" name="Oval 1667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9" name="Oval 1668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0" name="Oval 1669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1" name="Oval 1670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2" name="Oval 1671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3" name="Oval 1672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4" name="Oval 1673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5" name="Oval 1674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6" name="Oval 1675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7" name="Oval 1676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8" name="Oval 1677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9" name="Oval 1678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0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1" name="Oval 1680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2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3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4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5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6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7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8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9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0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1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2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3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4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5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6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7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8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9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0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1" name="Oval 1700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2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3" name="Oval 1702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4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5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6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7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8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9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0" name="Oval 1709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1" name="Oval 1710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2" name="Oval 1711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3" name="Oval 1712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4" name="Oval 1713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5" name="Oval 1714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6" name="Oval 1715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7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8" name="Oval 1717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9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0" name="Oval 1719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1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2" name="Oval 1721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3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4" name="Oval 1723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5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6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7" name="Oval 1726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8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9" name="Oval 1728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0" name="Oval 1729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1" name="Oval 1730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2" name="Oval 1731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3" name="Oval 1732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4" name="Oval 1733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5" name="Oval 1734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6" name="Oval 1735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7" name="Oval 1736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8" name="Oval 1737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9" name="Oval 1738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0" name="Oval 1739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1" name="Oval 1740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2" name="Oval 1741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3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4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5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6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7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8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9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0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1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2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3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4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5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6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7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8" name="Oval 1757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9" name="Oval 1758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0" name="Oval 1759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1" name="Oval 1760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2" name="Oval 1761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3" name="Oval 1762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4" name="Oval 1763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5" name="Oval 1764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6" name="Oval 1765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7" name="Oval 1766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8" name="Oval 1767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9" name="Oval 1768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0" name="Oval 1769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1" name="Oval 1770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2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3" name="Oval 1772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5" name="Oval 1774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6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7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8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9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0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1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2" name="Oval 1781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3" name="Oval 1782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4" name="Oval 1783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5" name="Oval 1784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6" name="Oval 1785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7" name="Oval 1786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8" name="Oval 1787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9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0" name="Oval 178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1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2" name="Oval 1791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4" name="Oval 1793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5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6" name="Oval 1795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7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8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9" name="Oval 1798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00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1" name="Oval 1800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2" name="Oval 1801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3" name="Oval 1802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4" name="Oval 1803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5" name="Oval 1804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6" name="Oval 1805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7" name="Oval 1806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8" name="Oval 1807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9" name="Oval 1808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0" name="Oval 1809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1" name="Oval 1810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2" name="Oval 1811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3" name="Oval 1812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4" name="Oval 1813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5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6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7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8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9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0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1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2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3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4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5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6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7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8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9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0" name="Oval 1829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1" name="Oval 1830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2" name="Oval 1831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3" name="Oval 1832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4" name="Oval 1833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5" name="Oval 1834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6" name="Oval 1835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7" name="Oval 1836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8" name="Oval 1837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9" name="Oval 1838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0" name="Oval 1839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1" name="Oval 1840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2" name="Oval 1841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3" name="Oval 1842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4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5" name="Oval 18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6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7" name="Oval 1846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8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9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0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1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2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3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4" name="Oval 1853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5" name="Oval 1854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6" name="Oval 1855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7" name="Oval 1856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8" name="Oval 1857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9" name="Oval 1858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0" name="Oval 1859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1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2" name="Oval 1861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3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4" name="Oval 1863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5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6" name="Oval 186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7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8" name="Oval 1867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9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0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1" name="Oval 1870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72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3" name="Oval 1872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4" name="Oval 1873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5" name="Oval 1874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6" name="Oval 1875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7" name="Oval 1876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8" name="Oval 1877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9" name="Oval 1878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0" name="Oval 1879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1" name="Oval 1880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2" name="Oval 1881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3" name="Oval 1882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4" name="Oval 1883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5" name="Oval 1884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6" name="Oval 1885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7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8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9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0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1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2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3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4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5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6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7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8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9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0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1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2" name="Oval 1901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3" name="Oval 1902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4" name="Oval 1903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5" name="Oval 1904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6" name="Oval 1905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7" name="Oval 1906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8" name="Oval 1907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9" name="Oval 1908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0" name="Oval 1909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1" name="Oval 1910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2" name="Oval 1911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3" name="Oval 1912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4" name="Oval 1913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5" name="Oval 1914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6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7" name="Oval 1916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18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9" name="Oval 1918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0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1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2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3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4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5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6" name="Oval 1925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7" name="Oval 1926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8" name="Oval 1927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9" name="Oval 1928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0" name="Oval 1929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1" name="Oval 1930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2" name="Oval 1931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3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4" name="Oval 1933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5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6" name="Oval 1935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7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8" name="Oval 1937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9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0" name="Oval 1939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3" name="Oval 1942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4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5" name="Oval 1944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6" name="Oval 1945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7" name="Oval 1946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8" name="Oval 1947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9" name="Oval 1948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0" name="Oval 1949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1" name="Oval 1950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2" name="Oval 1951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3" name="Oval 1952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4" name="Oval 1953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5" name="Oval 1954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6" name="Oval 1955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7" name="Oval 1956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8" name="Oval 1957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9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0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1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2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3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4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5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6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7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8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9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0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1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2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3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4" name="Oval 1973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5" name="Oval 1974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6" name="Oval 1975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7" name="Oval 1976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8" name="Oval 1977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9" name="Oval 1978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0" name="Oval 1979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1" name="Oval 1980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2" name="Oval 1981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3" name="Oval 1982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4" name="Oval 1983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5" name="Oval 1984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6" name="Oval 1985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7" name="Oval 1986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8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9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0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1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2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3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4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5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6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7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8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9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0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1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2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3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7/11/2015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6" name="Group 525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527" name="Straight Connector 526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Straight Connector 527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Straight Connector 528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Straight Connector 529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Straight Connector 531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Straight Connector 532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Straight Connector 534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Straight Connector 535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7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8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9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0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1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2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3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4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5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6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7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8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9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0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1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2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3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4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5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6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7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8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9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0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1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2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3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4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5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6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7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8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9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0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1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2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3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4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5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6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7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8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9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0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1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2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3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4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6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7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8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9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0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1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2" name="Oval 591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3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4" name="Oval 593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5" name="Oval 594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6" name="Oval 595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7" name="Oval 596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8" name="Oval 597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9" name="Oval 598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0" name="Oval 599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1" name="Oval 600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2" name="Oval 601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3" name="Oval 602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4" name="Oval 603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5" name="Oval 604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6" name="Oval 605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7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8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9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0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1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2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3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4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5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6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7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8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9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0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1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2" name="Oval 621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3" name="Oval 622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4" name="Oval 623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5" name="Oval 624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6" name="Oval 625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7" name="Oval 626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8" name="Oval 627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9" name="Oval 628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0" name="Oval 629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1" name="Oval 630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2" name="Oval 631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3" name="Oval 632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4" name="Oval 633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5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6" name="Oval 635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7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8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9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0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1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2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3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4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5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6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7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8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9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0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1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2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3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4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5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6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7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8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9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0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1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2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3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4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5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6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7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8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9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0" name="Oval 669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1" name="Oval 670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2" name="Oval 671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3" name="Oval 672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4" name="Oval 673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5" name="Oval 674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6" name="Oval 675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7" name="Oval 676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8" name="Oval 677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9" name="Oval 678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0" name="Oval 679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1" name="Oval 680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2" name="Oval 681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3" name="Oval 682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4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5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6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7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8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9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0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1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2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3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4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5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6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7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8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9" name="Oval 698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0" name="Oval 699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1" name="Oval 700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2" name="Oval 701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3" name="Oval 702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4" name="Oval 703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5" name="Oval 704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6" name="Oval 705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7" name="Oval 706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8" name="Oval 707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9" name="Oval 708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0" name="Oval 709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1" name="Oval 710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2" name="Oval 711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3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5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6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7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8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9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0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1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2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4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5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6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7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8" name="Oval 727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9" name="Oval 728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0" name="Oval 729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1" name="Oval 730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2" name="Oval 731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3" name="Oval 732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4" name="Oval 733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5" name="Oval 734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6" name="Oval 735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7" name="Oval 736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8" name="Oval 737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9" name="Oval 738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0" name="Oval 739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1" name="Oval 740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2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3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4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5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6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7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8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9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0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1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2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3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4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5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6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7" name="Oval 756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8" name="Oval 757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9" name="Oval 758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0" name="Oval 759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1" name="Oval 760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2" name="Oval 761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3" name="Oval 762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4" name="Oval 763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5" name="Oval 764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6" name="Oval 765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7" name="Oval 766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8" name="Oval 767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9" name="Oval 768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0" name="Oval 769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1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2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3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4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5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6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7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8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9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0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1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2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3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4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5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6" name="Oval 785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7" name="Oval 786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8" name="Oval 787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9" name="Oval 788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0" name="Oval 789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1" name="Oval 790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2" name="Oval 791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3" name="Oval 792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4" name="Oval 793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5" name="Oval 794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6" name="Oval 795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7" name="Oval 796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8" name="Oval 797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9" name="Oval 798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0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1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2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3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4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5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6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7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8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9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0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1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2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3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4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5" name="Oval 814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6" name="Oval 815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7" name="Oval 816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8" name="Oval 817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9" name="Oval 818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0" name="Oval 819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1" name="Oval 820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2" name="Oval 821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3" name="Oval 822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4" name="Oval 823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5" name="Oval 824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6" name="Oval 825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7" name="Oval 826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8" name="Oval 827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9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0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1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2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3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4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5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6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7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8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9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0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3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4" name="Oval 843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5" name="Oval 844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6" name="Oval 845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7" name="Oval 846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8" name="Oval 847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9" name="Oval 848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0" name="Oval 849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1" name="Oval 850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2" name="Oval 851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3" name="Oval 852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4" name="Oval 853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5" name="Oval 854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6" name="Oval 855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7" name="Oval 856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8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9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0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1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2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3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4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5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6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7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8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9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0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1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2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3" name="Oval 872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4" name="Oval 873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5" name="Oval 874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6" name="Oval 875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7" name="Oval 876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8" name="Oval 877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9" name="Oval 878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0" name="Oval 879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1" name="Oval 880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2" name="Oval 881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3" name="Oval 882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4" name="Oval 883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5" name="Oval 884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6" name="Oval 885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7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8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9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0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1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2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3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4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5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6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7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8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9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0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1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2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3" name="Oval 902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4" name="Oval 903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5" name="Oval 904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6" name="Oval 905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7" name="Oval 906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8" name="Oval 907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9" name="Oval 908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0" name="Oval 909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1" name="Oval 910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2" name="Oval 911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3" name="Oval 912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4" name="Oval 913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5" name="Oval 914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6" name="Oval 915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7" name="Oval 916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8" name="Oval 917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9" name="Oval 918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0" name="Oval 919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1" name="Oval 920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2" name="Oval 921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3" name="Oval 922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4" name="Oval 923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5" name="Oval 924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6" name="Oval 925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7" name="Oval 926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8" name="Oval 927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9" name="Oval 928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0" name="Oval 929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1" name="Oval 930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2" name="Oval 931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3" name="Oval 932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4" name="Oval 933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5" name="Oval 934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6" name="Oval 935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7" name="Oval 936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8" name="Oval 937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9" name="Oval 938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0" name="Oval 93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1" name="Oval 940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2" name="Oval 941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3" name="Oval 942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4" name="Oval 943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5" name="Oval 9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6" name="Oval 945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7" name="Oval 946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8" name="Oval 947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9" name="Oval 948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0" name="Oval 949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1" name="Oval 950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2" name="Oval 951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3" name="Oval 952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4" name="Oval 953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5" name="Oval 954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6" name="Oval 95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7" name="Oval 956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8" name="Oval 957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9" name="Oval 958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0" name="Oval 959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1" name="Oval 960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2" name="Oval 961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3" name="Oval 962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4" name="Oval 963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5" name="Oval 964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6" name="Oval 965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7" name="Oval 966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8" name="Oval 967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9" name="Oval 968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0" name="Oval 969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1" name="Oval 970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2" name="Oval 971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tIns="45720" rIns="91440" bIns="4572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7/11/2015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6DFF08F-DC6B-4601-B491-B0F83F6DD2DA}" type="datetimeFigureOut">
              <a:rPr lang="en-US" dirty="0"/>
              <a:pPr/>
              <a:t>7/11/2015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8.wdp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67" b="97778" l="3000" r="95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980"/>
          <a:stretch/>
        </p:blipFill>
        <p:spPr>
          <a:xfrm>
            <a:off x="-277883" y="2950487"/>
            <a:ext cx="3927961" cy="3221713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81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1" y="5582362"/>
            <a:ext cx="1012364" cy="1012364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7" y="153939"/>
            <a:ext cx="1754831" cy="1754831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24" l="0" r="99429">
                        <a14:foregroundMark x1="62095" y1="66286" x2="80381" y2="58476"/>
                        <a14:foregroundMark x1="58381" y1="63238" x2="62571" y2="58000"/>
                        <a14:foregroundMark x1="88667" y1="56476" x2="96476" y2="73333"/>
                        <a14:foregroundMark x1="96476" y1="72762" x2="91714" y2="55810"/>
                        <a14:foregroundMark x1="28476" y1="34000" x2="16952" y2="14381"/>
                        <a14:foregroundMark x1="9429" y1="16667" x2="29810" y2="40476"/>
                        <a14:foregroundMark x1="30000" y1="56476" x2="6000" y2="14952"/>
                        <a14:foregroundMark x1="26476" y1="61810" x2="10762" y2="34476"/>
                        <a14:foregroundMark x1="12762" y1="38762" x2="15524" y2="22476"/>
                        <a14:foregroundMark x1="11714" y1="20381" x2="9429" y2="30667"/>
                        <a14:foregroundMark x1="6667" y1="19714" x2="17238" y2="15905"/>
                        <a14:foregroundMark x1="14000" y1="50476" x2="16476" y2="43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269" y="2240687"/>
            <a:ext cx="1849221" cy="1849221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159417" y="1806152"/>
            <a:ext cx="11366500" cy="6761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en-US" sz="3600" b="1" dirty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lumMod val="40000"/>
                      <a:lumOff val="60000"/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1st King </a:t>
            </a:r>
            <a:r>
              <a:rPr lang="en-US" sz="36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lumMod val="40000"/>
                      <a:lumOff val="60000"/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Abdullah </a:t>
            </a:r>
            <a:r>
              <a:rPr lang="en-US" sz="3600" b="1" dirty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lumMod val="40000"/>
                      <a:lumOff val="60000"/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Ear </a:t>
            </a:r>
            <a:r>
              <a:rPr lang="en-US" sz="36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lumMod val="40000"/>
                      <a:lumOff val="60000"/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Specialist Center </a:t>
            </a:r>
            <a:r>
              <a:rPr lang="en-US" sz="3600" b="1" dirty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lumMod val="40000"/>
                      <a:lumOff val="60000"/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Research </a:t>
            </a:r>
            <a:r>
              <a:rPr lang="en-US" sz="3600" b="1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lumMod val="40000"/>
                      <a:lumOff val="60000"/>
                      <a:alpha val="60000"/>
                    </a:schemeClr>
                  </a:glow>
                </a:effectLst>
                <a:latin typeface="Britannic Bold" panose="020B0903060703020204" pitchFamily="34" charset="0"/>
              </a:rPr>
              <a:t>Day</a:t>
            </a:r>
            <a:endParaRPr lang="en-US" sz="3600" b="1" dirty="0">
              <a:ln/>
              <a:solidFill>
                <a:schemeClr val="accent3"/>
              </a:solidFill>
              <a:effectLst>
                <a:glow rad="101600">
                  <a:schemeClr val="accent3">
                    <a:lumMod val="40000"/>
                    <a:lumOff val="60000"/>
                    <a:alpha val="60000"/>
                  </a:schemeClr>
                </a:glow>
              </a:effectLst>
              <a:latin typeface="Britannic Bold" panose="020B0903060703020204" pitchFamily="34" charset="0"/>
            </a:endParaRPr>
          </a:p>
        </p:txBody>
      </p:sp>
      <p:sp>
        <p:nvSpPr>
          <p:cNvPr id="3" name="مستطيل 2"/>
          <p:cNvSpPr/>
          <p:nvPr/>
        </p:nvSpPr>
        <p:spPr>
          <a:xfrm rot="20246631">
            <a:off x="887103" y="3723201"/>
            <a:ext cx="219718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US" sz="1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18</a:t>
            </a:r>
            <a:r>
              <a:rPr lang="en-US" sz="1600" baseline="300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th</a:t>
            </a:r>
            <a:r>
              <a:rPr lang="en-US" sz="1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 of </a:t>
            </a:r>
            <a:r>
              <a:rPr lang="en-US" sz="1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October </a:t>
            </a:r>
            <a:r>
              <a:rPr lang="en-US" sz="1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2014</a:t>
            </a:r>
          </a:p>
          <a:p>
            <a:pPr algn="ctr">
              <a:lnSpc>
                <a:spcPct val="115000"/>
              </a:lnSpc>
            </a:pPr>
            <a:r>
              <a:rPr lang="en-US" sz="1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(</a:t>
            </a:r>
            <a:r>
              <a:rPr lang="en-US" sz="1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24 </a:t>
            </a:r>
            <a:r>
              <a:rPr lang="en-US" sz="16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Dhu</a:t>
            </a:r>
            <a:r>
              <a:rPr lang="en-US" sz="1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 Al </a:t>
            </a:r>
            <a:r>
              <a:rPr lang="en-US" sz="16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HIjjah</a:t>
            </a:r>
            <a:r>
              <a:rPr lang="en-US" sz="1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 </a:t>
            </a:r>
            <a:r>
              <a:rPr lang="en-US" sz="1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1435)</a:t>
            </a:r>
            <a:endParaRPr lang="en-US" sz="1600" dirty="0">
              <a:ln w="0"/>
              <a:solidFill>
                <a:schemeClr val="accent2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ritannic Bold" panose="020B0903060703020204" pitchFamily="34" charset="0"/>
            </a:endParaRPr>
          </a:p>
          <a:p>
            <a:pPr algn="ctr">
              <a:lnSpc>
                <a:spcPct val="115000"/>
              </a:lnSpc>
            </a:pPr>
            <a:endParaRPr lang="en-US" sz="1600" dirty="0" smtClean="0">
              <a:ln w="0"/>
              <a:solidFill>
                <a:schemeClr val="accent2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Britannic Bold" panose="020B0903060703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sz="16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Riyadh</a:t>
            </a:r>
            <a:r>
              <a:rPr lang="en-US" sz="16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Britannic Bold" panose="020B0903060703020204" pitchFamily="34" charset="0"/>
              </a:rPr>
              <a:t>, Kingdom of Saudi Arabia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355" y="4920918"/>
            <a:ext cx="2345390" cy="160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0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397442"/>
              </p:ext>
            </p:extLst>
          </p:nvPr>
        </p:nvGraphicFramePr>
        <p:xfrm>
          <a:off x="913509" y="406397"/>
          <a:ext cx="11004885" cy="543560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005263"/>
                <a:gridCol w="6381345"/>
                <a:gridCol w="2618277"/>
              </a:tblGrid>
              <a:tr h="543399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7:30 –  8:00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Registration + Opening of the Research Day.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8:00 -  8:10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Introduction    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2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Fida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Al-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Muhawas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:10 – 8:30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Inspirational Talk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2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Honored Guests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(Dr. Al-</a:t>
                      </a:r>
                      <a:r>
                        <a:rPr lang="en-US" sz="2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Moammar</a:t>
                      </a:r>
                      <a:r>
                        <a:rPr lang="en-US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8:30 -  8:50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Basic in Research (Arabic Presentation)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pPr lvl="2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Mohammed Al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Garni</a:t>
                      </a:r>
                      <a:endParaRPr lang="en-US" sz="2000" dirty="0" smtClean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41" y="440266"/>
            <a:ext cx="748459" cy="69426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287758" y="-41022"/>
            <a:ext cx="1167306" cy="65864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en-US" sz="3200" b="1" dirty="0" smtClean="0">
                <a:ln/>
                <a:solidFill>
                  <a:schemeClr val="accent2">
                    <a:lumMod val="75000"/>
                  </a:schemeClr>
                </a:solidFill>
                <a:latin typeface="Arabic Typesetting" panose="03020402040406030203" pitchFamily="66" charset="-78"/>
                <a:ea typeface="Times New Roman" panose="02020603050405020304" pitchFamily="18" charset="0"/>
                <a:cs typeface="Arabic Typesetting" panose="03020402040406030203" pitchFamily="66" charset="-78"/>
              </a:rPr>
              <a:t>Program</a:t>
            </a:r>
            <a:endParaRPr lang="en-US" sz="2800" b="1" dirty="0">
              <a:ln/>
              <a:solidFill>
                <a:schemeClr val="accent2">
                  <a:lumMod val="75000"/>
                </a:schemeClr>
              </a:solidFill>
              <a:latin typeface="Arabic Typesetting" panose="03020402040406030203" pitchFamily="66" charset="-78"/>
              <a:ea typeface="Times New Roman" panose="02020603050405020304" pitchFamily="18" charset="0"/>
              <a:cs typeface="Arabic Typesetting" panose="03020402040406030203" pitchFamily="66" charset="-78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597" y="524094"/>
            <a:ext cx="481534" cy="446784"/>
          </a:xfrm>
          <a:prstGeom prst="rect">
            <a:avLst/>
          </a:prstGeom>
        </p:spPr>
      </p:pic>
      <p:sp>
        <p:nvSpPr>
          <p:cNvPr id="25" name="مستطيل 24"/>
          <p:cNvSpPr/>
          <p:nvPr/>
        </p:nvSpPr>
        <p:spPr>
          <a:xfrm>
            <a:off x="9708142" y="455099"/>
            <a:ext cx="9957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ency FB" panose="020B0503020202020204" pitchFamily="34" charset="0"/>
              </a:rPr>
              <a:t>Note ..</a:t>
            </a:r>
            <a:endParaRPr lang="ar-SA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76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980387"/>
              </p:ext>
            </p:extLst>
          </p:nvPr>
        </p:nvGraphicFramePr>
        <p:xfrm>
          <a:off x="913509" y="406397"/>
          <a:ext cx="11004885" cy="543560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005263"/>
                <a:gridCol w="6381345"/>
                <a:gridCol w="2618277"/>
              </a:tblGrid>
              <a:tr h="543399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8:50 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9:10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Why Do We Do Research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 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Ayman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Abdo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9:10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 9:30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Ethics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Medical Research 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Fahad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Al Saab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9:30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9:50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Where to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Publish: Scientific and Practical Consideration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Saleh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Al_Mohsen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9:50 – 10:00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BREAK ..</a:t>
                      </a:r>
                      <a:r>
                        <a:rPr lang="ar-SA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41" y="440266"/>
            <a:ext cx="748459" cy="69426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287758" y="-41022"/>
            <a:ext cx="1167306" cy="65864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en-US" sz="3200" b="1" dirty="0" smtClean="0">
                <a:ln/>
                <a:solidFill>
                  <a:schemeClr val="accent2">
                    <a:lumMod val="75000"/>
                  </a:schemeClr>
                </a:solidFill>
                <a:latin typeface="Arabic Typesetting" panose="03020402040406030203" pitchFamily="66" charset="-78"/>
                <a:ea typeface="Times New Roman" panose="02020603050405020304" pitchFamily="18" charset="0"/>
                <a:cs typeface="Arabic Typesetting" panose="03020402040406030203" pitchFamily="66" charset="-78"/>
              </a:rPr>
              <a:t>Program</a:t>
            </a:r>
            <a:endParaRPr lang="en-US" sz="2800" b="1" dirty="0">
              <a:ln/>
              <a:solidFill>
                <a:schemeClr val="accent2">
                  <a:lumMod val="75000"/>
                </a:schemeClr>
              </a:solidFill>
              <a:latin typeface="Arabic Typesetting" panose="03020402040406030203" pitchFamily="66" charset="-78"/>
              <a:ea typeface="Times New Roman" panose="02020603050405020304" pitchFamily="18" charset="0"/>
              <a:cs typeface="Arabic Typesetting" panose="03020402040406030203" pitchFamily="66" charset="-78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597" y="524094"/>
            <a:ext cx="481534" cy="446784"/>
          </a:xfrm>
          <a:prstGeom prst="rect">
            <a:avLst/>
          </a:prstGeom>
        </p:spPr>
      </p:pic>
      <p:sp>
        <p:nvSpPr>
          <p:cNvPr id="25" name="مستطيل 24"/>
          <p:cNvSpPr/>
          <p:nvPr/>
        </p:nvSpPr>
        <p:spPr>
          <a:xfrm>
            <a:off x="9708142" y="455099"/>
            <a:ext cx="9957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ency FB" panose="020B0503020202020204" pitchFamily="34" charset="0"/>
              </a:rPr>
              <a:t>Note ..</a:t>
            </a:r>
            <a:endParaRPr lang="ar-SA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gency FB" panose="020B0503020202020204" pitchFamily="34" charset="0"/>
            </a:endParaRPr>
          </a:p>
        </p:txBody>
      </p:sp>
      <p:pic>
        <p:nvPicPr>
          <p:cNvPr id="10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111" y="4752909"/>
            <a:ext cx="715653" cy="787106"/>
          </a:xfrm>
          <a:prstGeom prst="rect">
            <a:avLst/>
          </a:prstGeom>
        </p:spPr>
      </p:pic>
      <p:pic>
        <p:nvPicPr>
          <p:cNvPr id="11" name="صورة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3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803" y="5047549"/>
            <a:ext cx="596930" cy="49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367440"/>
              </p:ext>
            </p:extLst>
          </p:nvPr>
        </p:nvGraphicFramePr>
        <p:xfrm>
          <a:off x="913509" y="406397"/>
          <a:ext cx="11004885" cy="543560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005263"/>
                <a:gridCol w="6381345"/>
                <a:gridCol w="2618277"/>
              </a:tblGrid>
              <a:tr h="543399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10:20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Structure and Process of IRB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Murad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Momani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Mr.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Taher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10:20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-10:40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Research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Methodology</a:t>
                      </a:r>
                    </a:p>
                    <a:p>
                      <a:pPr marL="914400" marR="0" lvl="2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Hussein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Rabee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10:40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11:30 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Grant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</a:t>
                      </a:r>
                    </a:p>
                    <a:p>
                      <a:pPr marL="914400" marR="0" lvl="2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Ahmed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BaHamman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11:30 – 11:50                    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Plagiarism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2" algn="l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Hussein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Rabee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41" y="440266"/>
            <a:ext cx="748459" cy="69426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287758" y="-41022"/>
            <a:ext cx="1167306" cy="65864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en-US" sz="3200" b="1" dirty="0" smtClean="0">
                <a:ln/>
                <a:solidFill>
                  <a:schemeClr val="accent2">
                    <a:lumMod val="75000"/>
                  </a:schemeClr>
                </a:solidFill>
                <a:latin typeface="Arabic Typesetting" panose="03020402040406030203" pitchFamily="66" charset="-78"/>
                <a:ea typeface="Times New Roman" panose="02020603050405020304" pitchFamily="18" charset="0"/>
                <a:cs typeface="Arabic Typesetting" panose="03020402040406030203" pitchFamily="66" charset="-78"/>
              </a:rPr>
              <a:t>Program</a:t>
            </a:r>
            <a:endParaRPr lang="en-US" sz="2800" b="1" dirty="0">
              <a:ln/>
              <a:solidFill>
                <a:schemeClr val="accent2">
                  <a:lumMod val="75000"/>
                </a:schemeClr>
              </a:solidFill>
              <a:latin typeface="Arabic Typesetting" panose="03020402040406030203" pitchFamily="66" charset="-78"/>
              <a:ea typeface="Times New Roman" panose="02020603050405020304" pitchFamily="18" charset="0"/>
              <a:cs typeface="Arabic Typesetting" panose="03020402040406030203" pitchFamily="66" charset="-78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597" y="524094"/>
            <a:ext cx="481534" cy="446784"/>
          </a:xfrm>
          <a:prstGeom prst="rect">
            <a:avLst/>
          </a:prstGeom>
        </p:spPr>
      </p:pic>
      <p:sp>
        <p:nvSpPr>
          <p:cNvPr id="25" name="مستطيل 24"/>
          <p:cNvSpPr/>
          <p:nvPr/>
        </p:nvSpPr>
        <p:spPr>
          <a:xfrm>
            <a:off x="9708142" y="455099"/>
            <a:ext cx="9957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ency FB" panose="020B0503020202020204" pitchFamily="34" charset="0"/>
              </a:rPr>
              <a:t>Note ..</a:t>
            </a:r>
            <a:endParaRPr lang="ar-SA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71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984408"/>
              </p:ext>
            </p:extLst>
          </p:nvPr>
        </p:nvGraphicFramePr>
        <p:xfrm>
          <a:off x="913509" y="406397"/>
          <a:ext cx="11004885" cy="543560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005263"/>
                <a:gridCol w="6381345"/>
                <a:gridCol w="2618277"/>
              </a:tblGrid>
              <a:tr h="543399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11:50 – 1:00 </a:t>
                      </a:r>
                      <a:endParaRPr lang="en-US" sz="2000" dirty="0">
                        <a:effectLst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   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Prayer + Lunch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..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–1:20 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in Medical Fields 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Mohammed Al-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Essa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1:20 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1:40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Journal Citation Report</a:t>
                      </a:r>
                    </a:p>
                    <a:p>
                      <a:pPr marL="914400" marR="0" lvl="2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Dr. Tamer Al-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Musallam</a:t>
                      </a:r>
                      <a:endParaRPr lang="en-US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1:40-2:10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My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in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Research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Abu El-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Asrar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41" y="440266"/>
            <a:ext cx="748459" cy="69426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287758" y="-41022"/>
            <a:ext cx="1167306" cy="65864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en-US" sz="3200" b="1" dirty="0" smtClean="0">
                <a:ln/>
                <a:solidFill>
                  <a:schemeClr val="accent2">
                    <a:lumMod val="75000"/>
                  </a:schemeClr>
                </a:solidFill>
                <a:latin typeface="Arabic Typesetting" panose="03020402040406030203" pitchFamily="66" charset="-78"/>
                <a:ea typeface="Times New Roman" panose="02020603050405020304" pitchFamily="18" charset="0"/>
                <a:cs typeface="Arabic Typesetting" panose="03020402040406030203" pitchFamily="66" charset="-78"/>
              </a:rPr>
              <a:t>Program</a:t>
            </a:r>
            <a:endParaRPr lang="en-US" sz="2800" b="1" dirty="0">
              <a:ln/>
              <a:solidFill>
                <a:schemeClr val="accent2">
                  <a:lumMod val="75000"/>
                </a:schemeClr>
              </a:solidFill>
              <a:latin typeface="Arabic Typesetting" panose="03020402040406030203" pitchFamily="66" charset="-78"/>
              <a:ea typeface="Times New Roman" panose="02020603050405020304" pitchFamily="18" charset="0"/>
              <a:cs typeface="Arabic Typesetting" panose="03020402040406030203" pitchFamily="66" charset="-78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597" y="524094"/>
            <a:ext cx="481534" cy="446784"/>
          </a:xfrm>
          <a:prstGeom prst="rect">
            <a:avLst/>
          </a:prstGeom>
        </p:spPr>
      </p:pic>
      <p:sp>
        <p:nvSpPr>
          <p:cNvPr id="25" name="مستطيل 24"/>
          <p:cNvSpPr/>
          <p:nvPr/>
        </p:nvSpPr>
        <p:spPr>
          <a:xfrm>
            <a:off x="9708142" y="455099"/>
            <a:ext cx="9957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ency FB" panose="020B0503020202020204" pitchFamily="34" charset="0"/>
              </a:rPr>
              <a:t>Note ..</a:t>
            </a:r>
            <a:endParaRPr lang="ar-SA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gency FB" panose="020B0503020202020204" pitchFamily="34" charset="0"/>
            </a:endParaRPr>
          </a:p>
        </p:txBody>
      </p:sp>
      <p:pic>
        <p:nvPicPr>
          <p:cNvPr id="8" name="صورة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279" r="95902">
                        <a14:foregroundMark x1="50820" y1="17857" x2="57377" y2="17857"/>
                        <a14:foregroundMark x1="50820" y1="15476" x2="54098" y2="261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064" y="1457402"/>
            <a:ext cx="715190" cy="49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9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579320"/>
              </p:ext>
            </p:extLst>
          </p:nvPr>
        </p:nvGraphicFramePr>
        <p:xfrm>
          <a:off x="913509" y="406397"/>
          <a:ext cx="11004885" cy="543560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005263"/>
                <a:gridCol w="6403648"/>
                <a:gridCol w="2595974"/>
              </a:tblGrid>
              <a:tr h="543399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2:10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3:10 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Statistics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Mr. Nasser Al-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Maflehi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3:10 – 3:20</a:t>
                      </a:r>
                      <a:endParaRPr lang="en-US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BREAK ..</a:t>
                      </a:r>
                      <a:r>
                        <a:rPr lang="ar-SA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3:20 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3:40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lvl="1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Vancouver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Style </a:t>
                      </a:r>
                    </a:p>
                    <a:p>
                      <a:pPr marL="914400" marR="0" lvl="2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Abdulrahman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Hagr</a:t>
                      </a:r>
                      <a:endParaRPr lang="en-US" sz="2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3:40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4:00                     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be an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Inventor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 (Arabic Presentation)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Khalid  Al-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Ghamdi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41" y="440266"/>
            <a:ext cx="748459" cy="69426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287758" y="-41022"/>
            <a:ext cx="1167306" cy="65864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en-US" sz="3200" b="1" dirty="0" smtClean="0">
                <a:ln/>
                <a:solidFill>
                  <a:schemeClr val="accent2">
                    <a:lumMod val="75000"/>
                  </a:schemeClr>
                </a:solidFill>
                <a:latin typeface="Arabic Typesetting" panose="03020402040406030203" pitchFamily="66" charset="-78"/>
                <a:ea typeface="Times New Roman" panose="02020603050405020304" pitchFamily="18" charset="0"/>
                <a:cs typeface="Arabic Typesetting" panose="03020402040406030203" pitchFamily="66" charset="-78"/>
              </a:rPr>
              <a:t>Program</a:t>
            </a:r>
            <a:endParaRPr lang="en-US" sz="2800" b="1" dirty="0">
              <a:ln/>
              <a:solidFill>
                <a:schemeClr val="accent2">
                  <a:lumMod val="75000"/>
                </a:schemeClr>
              </a:solidFill>
              <a:latin typeface="Arabic Typesetting" panose="03020402040406030203" pitchFamily="66" charset="-78"/>
              <a:ea typeface="Times New Roman" panose="02020603050405020304" pitchFamily="18" charset="0"/>
              <a:cs typeface="Arabic Typesetting" panose="03020402040406030203" pitchFamily="66" charset="-78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411" y="476957"/>
            <a:ext cx="481534" cy="446784"/>
          </a:xfrm>
          <a:prstGeom prst="rect">
            <a:avLst/>
          </a:prstGeom>
        </p:spPr>
      </p:pic>
      <p:sp>
        <p:nvSpPr>
          <p:cNvPr id="25" name="مستطيل 24"/>
          <p:cNvSpPr/>
          <p:nvPr/>
        </p:nvSpPr>
        <p:spPr>
          <a:xfrm>
            <a:off x="9708142" y="455099"/>
            <a:ext cx="9957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ency FB" panose="020B0503020202020204" pitchFamily="34" charset="0"/>
              </a:rPr>
              <a:t>Note ..</a:t>
            </a:r>
            <a:endParaRPr lang="ar-SA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gency FB" panose="020B0503020202020204" pitchFamily="34" charset="0"/>
            </a:endParaRPr>
          </a:p>
        </p:txBody>
      </p:sp>
      <p:pic>
        <p:nvPicPr>
          <p:cNvPr id="8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807" y="2472837"/>
            <a:ext cx="715653" cy="787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2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151317"/>
              </p:ext>
            </p:extLst>
          </p:nvPr>
        </p:nvGraphicFramePr>
        <p:xfrm>
          <a:off x="913509" y="406397"/>
          <a:ext cx="11004885" cy="543560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005263"/>
                <a:gridCol w="6403648"/>
                <a:gridCol w="2595974"/>
              </a:tblGrid>
              <a:tr h="543399"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n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4:20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Manuscript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Path 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Ibrahim Al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Orainy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4:20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4:40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Scientific Papers: The Classification and Publication Requirements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Mr.  Adnan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Mahmood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4:40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5:00</a:t>
                      </a: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Developing a Publication -The Example of HOXA1 and Deafness</a:t>
                      </a:r>
                    </a:p>
                    <a:p>
                      <a:pPr marL="9144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Prof. Thomas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Bosley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Dr.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Fida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05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5:00 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words</a:t>
                      </a: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Closing Remarks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effectLst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41" y="440266"/>
            <a:ext cx="748459" cy="69426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287758" y="-41022"/>
            <a:ext cx="1167306" cy="65864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</a:pPr>
            <a:r>
              <a:rPr lang="en-US" sz="3200" b="1" dirty="0" smtClean="0">
                <a:ln/>
                <a:solidFill>
                  <a:schemeClr val="accent2">
                    <a:lumMod val="75000"/>
                  </a:schemeClr>
                </a:solidFill>
                <a:latin typeface="Arabic Typesetting" panose="03020402040406030203" pitchFamily="66" charset="-78"/>
                <a:ea typeface="Times New Roman" panose="02020603050405020304" pitchFamily="18" charset="0"/>
                <a:cs typeface="Arabic Typesetting" panose="03020402040406030203" pitchFamily="66" charset="-78"/>
              </a:rPr>
              <a:t>Program</a:t>
            </a:r>
            <a:endParaRPr lang="en-US" sz="2800" b="1" dirty="0">
              <a:ln/>
              <a:solidFill>
                <a:schemeClr val="accent2">
                  <a:lumMod val="75000"/>
                </a:schemeClr>
              </a:solidFill>
              <a:latin typeface="Arabic Typesetting" panose="03020402040406030203" pitchFamily="66" charset="-78"/>
              <a:ea typeface="Times New Roman" panose="02020603050405020304" pitchFamily="18" charset="0"/>
              <a:cs typeface="Arabic Typesetting" panose="03020402040406030203" pitchFamily="66" charset="-78"/>
            </a:endParaRPr>
          </a:p>
        </p:txBody>
      </p:sp>
      <p:pic>
        <p:nvPicPr>
          <p:cNvPr id="24" name="صورة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411" y="476957"/>
            <a:ext cx="481534" cy="446784"/>
          </a:xfrm>
          <a:prstGeom prst="rect">
            <a:avLst/>
          </a:prstGeom>
        </p:spPr>
      </p:pic>
      <p:sp>
        <p:nvSpPr>
          <p:cNvPr id="25" name="مستطيل 24"/>
          <p:cNvSpPr/>
          <p:nvPr/>
        </p:nvSpPr>
        <p:spPr>
          <a:xfrm>
            <a:off x="9708142" y="455099"/>
            <a:ext cx="9957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ency FB" panose="020B0503020202020204" pitchFamily="34" charset="0"/>
              </a:rPr>
              <a:t>Note ..</a:t>
            </a:r>
            <a:endParaRPr lang="ar-SA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87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820" l="1300" r="99900">
                        <a14:foregroundMark x1="58200" y1="66134" x2="69400" y2="60901"/>
                        <a14:backgroundMark x1="11600" y1="30378" x2="11600" y2="303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19" y="4700715"/>
            <a:ext cx="2862922" cy="196969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55" b="96038" l="5283" r="96038">
                        <a14:backgroundMark x1="43774" y1="52830" x2="46604" y2="49434"/>
                        <a14:backgroundMark x1="37736" y1="55094" x2="27736" y2="58868"/>
                        <a14:backgroundMark x1="25283" y1="59434" x2="31321" y2="554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713" y="745598"/>
            <a:ext cx="3636061" cy="36360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7354">
            <a:off x="2520778" y="5861442"/>
            <a:ext cx="624422" cy="42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9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كامل">
  <a:themeElements>
    <a:clrScheme name="Integral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B4028482-F53A-4442-AB14-9B7A43F44F9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264</TotalTime>
  <Words>294</Words>
  <Application>Microsoft Office PowerPoint</Application>
  <PresentationFormat>Custom</PresentationFormat>
  <Paragraphs>114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تكامل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N</dc:creator>
  <cp:lastModifiedBy>Fida Muhawas</cp:lastModifiedBy>
  <cp:revision>31</cp:revision>
  <dcterms:created xsi:type="dcterms:W3CDTF">2014-08-16T11:32:52Z</dcterms:created>
  <dcterms:modified xsi:type="dcterms:W3CDTF">2015-07-12T06:16:47Z</dcterms:modified>
</cp:coreProperties>
</file>