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6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12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4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08/04/1435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08/04/1435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08/04/1435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08/04/1435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08/04/1435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08/04/1435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08/04/1435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08/04/1435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08/04/1435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08/04/1435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08/04/1435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1B8ABB09-4A1D-463E-8065-109CC2B7EFAA}" type="datetimeFigureOut">
              <a:rPr lang="ar-SA" smtClean="0"/>
              <a:t>08/04/1435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3568" y="-387424"/>
            <a:ext cx="7543800" cy="2952328"/>
          </a:xfrm>
        </p:spPr>
        <p:txBody>
          <a:bodyPr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sz="4400" dirty="0" smtClean="0"/>
              <a:t>Exp#2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Total Protein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755576" y="3429000"/>
            <a:ext cx="6858000" cy="990600"/>
          </a:xfrm>
        </p:spPr>
        <p:txBody>
          <a:bodyPr/>
          <a:lstStyle/>
          <a:p>
            <a:r>
              <a:rPr lang="en-US" b="1" dirty="0">
                <a:solidFill>
                  <a:schemeClr val="bg2">
                    <a:lumMod val="25000"/>
                  </a:schemeClr>
                </a:solidFill>
              </a:rPr>
              <a:t>Quantitative determination of total protein in serum using a biuret reaction</a:t>
            </a:r>
            <a:endParaRPr lang="ar-SA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23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3568" y="0"/>
            <a:ext cx="6781800" cy="1600200"/>
          </a:xfrm>
        </p:spPr>
        <p:txBody>
          <a:bodyPr/>
          <a:lstStyle/>
          <a:p>
            <a:r>
              <a:rPr lang="en-US" dirty="0" smtClean="0"/>
              <a:t>Principle: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06388" y="1484784"/>
            <a:ext cx="7543800" cy="4759424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Protein + Cu++                           Cu-protein complex(violet)</a:t>
            </a:r>
          </a:p>
          <a:p>
            <a:pPr marL="0" indent="0" algn="l">
              <a:buNone/>
            </a:pPr>
            <a:endParaRPr lang="en-US" dirty="0">
              <a:solidFill>
                <a:schemeClr val="bg2">
                  <a:lumMod val="25000"/>
                </a:schemeClr>
              </a:solidFill>
            </a:endParaRPr>
          </a:p>
          <a:p>
            <a:pPr marL="0" indent="0" algn="l">
              <a:buNone/>
            </a:pP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The intensity of the violet color is proportional to the amount of protein present when compared to a solution with known protein concentration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marL="0" indent="0" algn="l"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*Effective Reagents:</a:t>
            </a: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Sodium 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potassium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tartrate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sym typeface="Wingdings" panose="05000000000000000000" pitchFamily="2" charset="2"/>
              </a:rPr>
              <a:t> combined with Cu++ 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  <a:sym typeface="Wingdings" panose="05000000000000000000" pitchFamily="2" charset="2"/>
              </a:rPr>
              <a:t>to prevent precipitation in the alkaline solution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sym typeface="Wingdings" panose="05000000000000000000" pitchFamily="2" charset="2"/>
              </a:rPr>
              <a:t>.</a:t>
            </a: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Potassium iodide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which 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acts as an antioxidant</a:t>
            </a:r>
            <a:endParaRPr lang="ar-SA" sz="2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سهم إلى اليمين 5"/>
          <p:cNvSpPr/>
          <p:nvPr/>
        </p:nvSpPr>
        <p:spPr>
          <a:xfrm>
            <a:off x="2987824" y="1975976"/>
            <a:ext cx="172819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ربع نص 7"/>
          <p:cNvSpPr txBox="1"/>
          <p:nvPr/>
        </p:nvSpPr>
        <p:spPr>
          <a:xfrm>
            <a:off x="3038128" y="1634759"/>
            <a:ext cx="144016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Alkaline PH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0387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3568" y="-4770"/>
            <a:ext cx="7632848" cy="1345538"/>
          </a:xfrm>
        </p:spPr>
        <p:txBody>
          <a:bodyPr/>
          <a:lstStyle/>
          <a:p>
            <a:r>
              <a:rPr lang="en-US" dirty="0" smtClean="0"/>
              <a:t>Procedure:</a:t>
            </a:r>
            <a:endParaRPr lang="ar-SA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767536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endParaRPr lang="en-US" sz="28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0" indent="0" algn="l">
              <a:buNone/>
            </a:pPr>
            <a:endParaRPr lang="en-US" sz="2800" dirty="0">
              <a:solidFill>
                <a:schemeClr val="bg2">
                  <a:lumMod val="25000"/>
                </a:schemeClr>
              </a:solidFill>
            </a:endParaRPr>
          </a:p>
          <a:p>
            <a:pPr marL="0" indent="0" algn="l">
              <a:buNone/>
            </a:pPr>
            <a:endParaRPr lang="en-US" sz="28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0" indent="0" algn="l">
              <a:buNone/>
            </a:pPr>
            <a:endParaRPr lang="en-US" sz="2800" dirty="0">
              <a:solidFill>
                <a:schemeClr val="bg2">
                  <a:lumMod val="25000"/>
                </a:schemeClr>
              </a:solidFill>
            </a:endParaRPr>
          </a:p>
          <a:p>
            <a:pPr marL="0" indent="0" algn="l">
              <a:buNone/>
            </a:pPr>
            <a:endParaRPr lang="en-US" sz="28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Mix 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and let stand at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RT for 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10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min.</a:t>
            </a: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Read 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the absorbance of standard and test at 540 ± 5 nm against blank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marL="0" indent="0" algn="l">
              <a:buNone/>
            </a:pP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The final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color 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developed in the reaction is stable for at least 60 minutes</a:t>
            </a:r>
            <a:endParaRPr lang="ar-SA" sz="28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42" y="1412776"/>
            <a:ext cx="7546975" cy="2232248"/>
          </a:xfrm>
          <a:prstGeom prst="rect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extLst/>
        </p:spPr>
      </p:pic>
    </p:spTree>
    <p:extLst>
      <p:ext uri="{BB962C8B-B14F-4D97-AF65-F5344CB8AC3E}">
        <p14:creationId xmlns:p14="http://schemas.microsoft.com/office/powerpoint/2010/main" val="415834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-33493"/>
            <a:ext cx="6781800" cy="1600200"/>
          </a:xfrm>
        </p:spPr>
        <p:txBody>
          <a:bodyPr/>
          <a:lstStyle/>
          <a:p>
            <a:r>
              <a:rPr lang="en-US" dirty="0" smtClean="0"/>
              <a:t>Calculation</a:t>
            </a:r>
            <a:endParaRPr lang="ar-SA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755576" y="1628800"/>
            <a:ext cx="7543800" cy="3886200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A test    X   </a:t>
            </a:r>
            <a:r>
              <a:rPr lang="en-US" sz="2800" dirty="0" err="1" smtClean="0">
                <a:solidFill>
                  <a:schemeClr val="bg2">
                    <a:lumMod val="25000"/>
                  </a:schemeClr>
                </a:solidFill>
              </a:rPr>
              <a:t>Conc.of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bg2">
                    <a:lumMod val="25000"/>
                  </a:schemeClr>
                </a:solidFill>
              </a:rPr>
              <a:t>Std</a:t>
            </a:r>
            <a:r>
              <a:rPr lang="en-US" sz="2800" smtClean="0">
                <a:solidFill>
                  <a:schemeClr val="bg2">
                    <a:lumMod val="25000"/>
                  </a:schemeClr>
                </a:solidFill>
              </a:rPr>
              <a:t> (5g/dl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) =  T.P in test (g/dl)</a:t>
            </a: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A </a:t>
            </a:r>
            <a:r>
              <a:rPr lang="en-US" sz="2800" dirty="0" err="1" smtClean="0">
                <a:solidFill>
                  <a:schemeClr val="bg2">
                    <a:lumMod val="25000"/>
                  </a:schemeClr>
                </a:solidFill>
              </a:rPr>
              <a:t>Std</a:t>
            </a:r>
            <a:endParaRPr lang="en-US" sz="28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0" indent="0" algn="l">
              <a:buNone/>
            </a:pPr>
            <a:endParaRPr lang="en-US" sz="2800" dirty="0">
              <a:solidFill>
                <a:schemeClr val="bg2">
                  <a:lumMod val="25000"/>
                </a:schemeClr>
              </a:solidFill>
            </a:endParaRPr>
          </a:p>
          <a:p>
            <a:pPr marL="0" indent="0" algn="l"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*Normal Range:</a:t>
            </a:r>
          </a:p>
          <a:p>
            <a:pPr marL="0" indent="0" algn="l">
              <a:buNone/>
            </a:pP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Healthy young and middle aged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adults</a:t>
            </a: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6.0-8.0 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g/dl (60-80 g/I)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Recumbent</a:t>
            </a:r>
          </a:p>
          <a:p>
            <a:pPr marL="0" indent="0" algn="l">
              <a:buNone/>
            </a:pP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6.5-8.5 g/dl (65-85 g/I) Ambulatory</a:t>
            </a:r>
            <a:endParaRPr lang="ar-SA" sz="2800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6" name="رابط مستقيم 5"/>
          <p:cNvCxnSpPr/>
          <p:nvPr/>
        </p:nvCxnSpPr>
        <p:spPr>
          <a:xfrm>
            <a:off x="755576" y="2348880"/>
            <a:ext cx="936104" cy="0"/>
          </a:xfrm>
          <a:prstGeom prst="line">
            <a:avLst/>
          </a:prstGeom>
          <a:ln cmpd="sng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19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6781800" cy="1600200"/>
          </a:xfrm>
        </p:spPr>
        <p:txBody>
          <a:bodyPr/>
          <a:lstStyle/>
          <a:p>
            <a:r>
              <a:rPr lang="en-US" dirty="0" smtClean="0"/>
              <a:t>Definition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620688"/>
            <a:ext cx="7543800" cy="5976664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A 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large group of nitrogenous organic compounds that are essential constituents of living cells; consist of polymers of amino acids (are joined together by the peptide bonds); essential in the diet of animals for growth and for repair of tissues; can be obtained from meat , eggs and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milk.</a:t>
            </a:r>
          </a:p>
          <a:p>
            <a:pPr marL="0" indent="0" algn="l">
              <a:buNone/>
            </a:pPr>
            <a:r>
              <a:rPr lang="en-US" dirty="0"/>
              <a:t>	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3658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476672"/>
            <a:ext cx="7543800" cy="5479504"/>
          </a:xfrm>
        </p:spPr>
        <p:txBody>
          <a:bodyPr>
            <a:normAutofit fontScale="92500" lnSpcReduction="10000"/>
          </a:bodyPr>
          <a:lstStyle/>
          <a:p>
            <a:pPr marL="0" indent="0" algn="l">
              <a:buNone/>
            </a:pPr>
            <a:r>
              <a:rPr lang="en-US" dirty="0"/>
              <a:t> </a:t>
            </a:r>
            <a:endParaRPr lang="en-US" dirty="0" smtClean="0"/>
          </a:p>
          <a:p>
            <a:pPr marL="0" indent="0" algn="l">
              <a:buNone/>
            </a:pPr>
            <a:r>
              <a:rPr lang="en-US" sz="3200" b="1" dirty="0">
                <a:solidFill>
                  <a:srgbClr val="C00000"/>
                </a:solidFill>
              </a:rPr>
              <a:t>*Total Serum Protein:</a:t>
            </a:r>
          </a:p>
          <a:p>
            <a:pPr marL="0" indent="0" algn="l">
              <a:buNone/>
            </a:pP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A total serum protein test measures the total amount of protein in the blood. It also measures the amounts of two major groups of proteins in the blood: albumin and globulin.</a:t>
            </a:r>
          </a:p>
          <a:p>
            <a:pPr marL="0" indent="0" algn="l">
              <a:buNone/>
            </a:pPr>
            <a:endParaRPr lang="en-US" sz="2800" dirty="0">
              <a:solidFill>
                <a:schemeClr val="bg2">
                  <a:lumMod val="25000"/>
                </a:schemeClr>
              </a:solidFill>
            </a:endParaRPr>
          </a:p>
          <a:p>
            <a:pPr marL="0" indent="0" algn="l">
              <a:buNone/>
            </a:pPr>
            <a:r>
              <a:rPr lang="en-US" sz="2800" b="1" u="sng" dirty="0" smtClean="0">
                <a:solidFill>
                  <a:schemeClr val="tx1"/>
                </a:solidFill>
              </a:rPr>
              <a:t>Types</a:t>
            </a:r>
            <a:r>
              <a:rPr lang="en-US" sz="2800" b="1" u="sng" dirty="0">
                <a:solidFill>
                  <a:schemeClr val="tx1"/>
                </a:solidFill>
              </a:rPr>
              <a:t>:-</a:t>
            </a:r>
          </a:p>
          <a:p>
            <a:pPr marL="0" indent="0" algn="l">
              <a:buNone/>
            </a:pP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	</a:t>
            </a:r>
            <a:r>
              <a:rPr lang="en-US" sz="2800" b="1" dirty="0">
                <a:solidFill>
                  <a:srgbClr val="C00000"/>
                </a:solidFill>
              </a:rPr>
              <a:t>Albumin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marL="0" indent="0" algn="l">
              <a:buNone/>
            </a:pP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	</a:t>
            </a:r>
            <a:r>
              <a:rPr lang="el-GR" sz="2800" dirty="0">
                <a:solidFill>
                  <a:schemeClr val="bg2">
                    <a:lumMod val="25000"/>
                  </a:schemeClr>
                </a:solidFill>
              </a:rPr>
              <a:t>α1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globulin (</a:t>
            </a:r>
            <a:r>
              <a:rPr lang="el-GR" sz="2800" dirty="0">
                <a:solidFill>
                  <a:schemeClr val="bg2">
                    <a:lumMod val="25000"/>
                  </a:schemeClr>
                </a:solidFill>
              </a:rPr>
              <a:t>α1 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Antitrypsin)</a:t>
            </a:r>
          </a:p>
          <a:p>
            <a:pPr marL="0" indent="0" algn="l">
              <a:buNone/>
            </a:pP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	</a:t>
            </a:r>
            <a:r>
              <a:rPr lang="el-GR" sz="2800" dirty="0">
                <a:solidFill>
                  <a:schemeClr val="bg2">
                    <a:lumMod val="25000"/>
                  </a:schemeClr>
                </a:solidFill>
              </a:rPr>
              <a:t>α2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globulin ( </a:t>
            </a:r>
            <a:r>
              <a:rPr lang="en-US" sz="2800" dirty="0" err="1" smtClean="0">
                <a:solidFill>
                  <a:schemeClr val="bg2">
                    <a:lumMod val="25000"/>
                  </a:schemeClr>
                </a:solidFill>
              </a:rPr>
              <a:t>haptoglobulin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)</a:t>
            </a:r>
          </a:p>
          <a:p>
            <a:pPr marL="0" indent="0" algn="l"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globulin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	</a:t>
            </a:r>
            <a:r>
              <a:rPr lang="el-GR" sz="2800" dirty="0" smtClean="0">
                <a:solidFill>
                  <a:schemeClr val="bg2">
                    <a:lumMod val="25000"/>
                  </a:schemeClr>
                </a:solidFill>
              </a:rPr>
              <a:t>β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globulin ( transferrin, fibrinogen)</a:t>
            </a:r>
          </a:p>
          <a:p>
            <a:pPr marL="0" indent="0" algn="l">
              <a:buNone/>
            </a:pP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	</a:t>
            </a:r>
            <a:r>
              <a:rPr lang="el-GR" sz="2800" dirty="0">
                <a:solidFill>
                  <a:schemeClr val="bg2">
                    <a:lumMod val="25000"/>
                  </a:schemeClr>
                </a:solidFill>
              </a:rPr>
              <a:t>γ 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globulin ( </a:t>
            </a:r>
            <a:r>
              <a:rPr lang="en-US" sz="2800" dirty="0" err="1">
                <a:solidFill>
                  <a:schemeClr val="bg2">
                    <a:lumMod val="25000"/>
                  </a:schemeClr>
                </a:solidFill>
              </a:rPr>
              <a:t>Immunoglobulins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).</a:t>
            </a:r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endParaRPr lang="ar-SA" dirty="0"/>
          </a:p>
        </p:txBody>
      </p:sp>
      <p:sp>
        <p:nvSpPr>
          <p:cNvPr id="4" name="قوس كبير أيمن 3"/>
          <p:cNvSpPr/>
          <p:nvPr/>
        </p:nvSpPr>
        <p:spPr>
          <a:xfrm>
            <a:off x="5436096" y="3933056"/>
            <a:ext cx="720080" cy="2016224"/>
          </a:xfrm>
          <a:prstGeom prst="rightBrac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5550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27584" y="0"/>
            <a:ext cx="6781800" cy="1600200"/>
          </a:xfrm>
        </p:spPr>
        <p:txBody>
          <a:bodyPr/>
          <a:lstStyle/>
          <a:p>
            <a:r>
              <a:rPr lang="en-US" dirty="0" smtClean="0"/>
              <a:t>Functions of T.P: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1988840"/>
            <a:ext cx="7543800" cy="4968552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1. Structural protein: e.g. keratin </a:t>
            </a:r>
          </a:p>
          <a:p>
            <a:pPr marL="0" indent="0" algn="l">
              <a:buNone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2. Enzyme and catalytic protein: e.g. pepsin </a:t>
            </a:r>
          </a:p>
          <a:p>
            <a:pPr marL="0" indent="0" algn="l">
              <a:buNone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3. Transport protein: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Hb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, serum albumin </a:t>
            </a:r>
          </a:p>
          <a:p>
            <a:pPr marL="0" indent="0" algn="l">
              <a:buNone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4. Hormonal protein: e.g. hormones as insulin, adrenalin </a:t>
            </a:r>
          </a:p>
          <a:p>
            <a:pPr marL="0" indent="0" algn="l">
              <a:buNone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5. Contractile protein: e.g. actin and myosin </a:t>
            </a:r>
          </a:p>
          <a:p>
            <a:pPr marL="0" indent="0" algn="l">
              <a:buNone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6. Storage protein: e.g. oval albumin, glutamine </a:t>
            </a:r>
          </a:p>
          <a:p>
            <a:pPr marL="0" indent="0" algn="l">
              <a:buNone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7. Genetic protein: e.g. nucleic acid ( DNA &amp; RNA) </a:t>
            </a:r>
          </a:p>
          <a:p>
            <a:pPr marL="0" indent="0" algn="l">
              <a:buNone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8.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Defense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protein: e.g.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IG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(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</a:rPr>
              <a:t>immuno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-globulins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).</a:t>
            </a:r>
          </a:p>
          <a:p>
            <a:pPr marL="0" indent="0" algn="l">
              <a:buNone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9. Receptor protein: hormones .</a:t>
            </a:r>
            <a:br>
              <a:rPr lang="en-US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en-US" dirty="0">
                <a:solidFill>
                  <a:schemeClr val="bg2">
                    <a:lumMod val="25000"/>
                  </a:schemeClr>
                </a:solidFill>
              </a:rPr>
            </a:br>
            <a:endParaRPr lang="en-US" dirty="0">
              <a:solidFill>
                <a:schemeClr val="bg2">
                  <a:lumMod val="25000"/>
                </a:schemeClr>
              </a:solidFill>
            </a:endParaRPr>
          </a:p>
          <a:p>
            <a:pPr marL="0" indent="0" algn="l">
              <a:buNone/>
            </a:pPr>
            <a:endParaRPr lang="ar-SA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33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3568" y="0"/>
            <a:ext cx="6781800" cy="1600200"/>
          </a:xfrm>
        </p:spPr>
        <p:txBody>
          <a:bodyPr/>
          <a:lstStyle/>
          <a:p>
            <a:r>
              <a:rPr lang="en-US" dirty="0" smtClean="0"/>
              <a:t>Sources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1700808"/>
            <a:ext cx="7543800" cy="4831432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Albumin and most of α and β globulins are formed in liver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marL="0" indent="0" algn="l">
              <a:buNone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IGs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are synthesized by the plasma cells in lymph nodes,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bone marrow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and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spleen.</a:t>
            </a:r>
          </a:p>
          <a:p>
            <a:pPr marL="0" indent="0" algn="l">
              <a:buNone/>
            </a:pPr>
            <a:r>
              <a:rPr lang="en-US" b="1" dirty="0" smtClean="0">
                <a:solidFill>
                  <a:srgbClr val="C00000"/>
                </a:solidFill>
              </a:rPr>
              <a:t>TP</a:t>
            </a:r>
            <a:r>
              <a:rPr lang="en-US" b="1" dirty="0">
                <a:solidFill>
                  <a:srgbClr val="C00000"/>
                </a:solidFill>
              </a:rPr>
              <a:t>= Globulin+ </a:t>
            </a:r>
            <a:r>
              <a:rPr lang="en-US" b="1" dirty="0" smtClean="0">
                <a:solidFill>
                  <a:srgbClr val="C00000"/>
                </a:solidFill>
              </a:rPr>
              <a:t>Alb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  <a:p>
            <a:pPr marL="0" indent="0" algn="l">
              <a:buNone/>
            </a:pPr>
            <a:endParaRPr lang="en-US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0" indent="0" algn="l">
              <a:buNone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Serum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globulin can be separated into several subgroups by serum protein electrophoresis.</a:t>
            </a:r>
          </a:p>
          <a:p>
            <a:pPr marL="0" indent="0" algn="l">
              <a:buNone/>
            </a:pPr>
            <a:r>
              <a:rPr lang="en-US" b="1" dirty="0" smtClean="0">
                <a:solidFill>
                  <a:srgbClr val="C00000"/>
                </a:solidFill>
              </a:rPr>
              <a:t>Albumin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is tested for liver and kidney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diseases</a:t>
            </a:r>
          </a:p>
          <a:p>
            <a:pPr marL="0" indent="0" algn="l">
              <a:buNone/>
            </a:pPr>
            <a:r>
              <a:rPr lang="en-US" b="1" dirty="0" smtClean="0">
                <a:solidFill>
                  <a:srgbClr val="C00000"/>
                </a:solidFill>
              </a:rPr>
              <a:t>Globulin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is tested for multiple myeloma.</a:t>
            </a:r>
          </a:p>
          <a:p>
            <a:pPr marL="0" indent="0" algn="l">
              <a:buNone/>
            </a:pPr>
            <a:endParaRPr lang="en-US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0" indent="0" algn="l">
              <a:buNone/>
            </a:pPr>
            <a:endParaRPr lang="en-US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0" indent="0" algn="l">
              <a:buNone/>
            </a:pPr>
            <a:endParaRPr lang="ar-SA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742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83568" y="404664"/>
            <a:ext cx="7543800" cy="475252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endParaRPr lang="en-US" sz="2800" dirty="0">
              <a:solidFill>
                <a:schemeClr val="bg2">
                  <a:lumMod val="25000"/>
                </a:schemeClr>
              </a:solidFill>
            </a:endParaRPr>
          </a:p>
          <a:p>
            <a:pPr marL="0" indent="0" algn="l">
              <a:buNone/>
            </a:pPr>
            <a:r>
              <a:rPr lang="en-US" sz="3200" b="1" dirty="0">
                <a:solidFill>
                  <a:srgbClr val="C00000"/>
                </a:solidFill>
              </a:rPr>
              <a:t>*Methods for determination of total protein in serum:</a:t>
            </a:r>
          </a:p>
          <a:p>
            <a:pPr marL="0" indent="0" algn="l">
              <a:buNone/>
            </a:pPr>
            <a:endParaRPr lang="en-US" sz="28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-</a:t>
            </a:r>
            <a:r>
              <a:rPr lang="en-US" sz="2800" dirty="0" err="1">
                <a:solidFill>
                  <a:schemeClr val="bg2">
                    <a:lumMod val="25000"/>
                  </a:schemeClr>
                </a:solidFill>
              </a:rPr>
              <a:t>Kjeldahl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 method.</a:t>
            </a:r>
          </a:p>
          <a:p>
            <a:pPr marL="0" indent="0" algn="l">
              <a:buNone/>
            </a:pP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-</a:t>
            </a:r>
            <a:r>
              <a:rPr lang="en-US" sz="2800" dirty="0" err="1">
                <a:solidFill>
                  <a:schemeClr val="bg2">
                    <a:lumMod val="25000"/>
                  </a:schemeClr>
                </a:solidFill>
              </a:rPr>
              <a:t>Refractometry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marL="0" indent="0" algn="l">
              <a:buNone/>
            </a:pP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-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Biuret**</a:t>
            </a:r>
            <a:endParaRPr lang="en-US" sz="2800" dirty="0">
              <a:solidFill>
                <a:schemeClr val="bg2">
                  <a:lumMod val="25000"/>
                </a:schemeClr>
              </a:solidFill>
            </a:endParaRPr>
          </a:p>
          <a:p>
            <a:pPr marL="0" indent="0" algn="l">
              <a:buNone/>
            </a:pP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-Dye Binding.</a:t>
            </a:r>
          </a:p>
          <a:p>
            <a:pPr marL="0" indent="0" algn="l">
              <a:buNone/>
            </a:pP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-Ultraviolet Absorption</a:t>
            </a:r>
            <a:endParaRPr lang="ar-SA" sz="2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10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Clinical significance: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1196752"/>
            <a:ext cx="7543800" cy="4968552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Through osmotic pressure, serum protein is involved in the maintenance of normal distribution of water between blood and tissues . The several fractions of serum protein vary independently and widely in disease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marL="0" indent="0" algn="l">
              <a:buNone/>
            </a:pPr>
            <a:r>
              <a:rPr lang="en-US" sz="2800" b="1" u="sng" dirty="0" smtClean="0">
                <a:solidFill>
                  <a:srgbClr val="C00000"/>
                </a:solidFill>
              </a:rPr>
              <a:t>Low </a:t>
            </a:r>
            <a:r>
              <a:rPr lang="en-US" sz="2800" b="1" u="sng" dirty="0">
                <a:solidFill>
                  <a:srgbClr val="C00000"/>
                </a:solidFill>
              </a:rPr>
              <a:t>protein</a:t>
            </a:r>
            <a:r>
              <a:rPr lang="en-US" sz="2800" b="1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is primarily caused by malnutrition, impaired synthesis, loss (as by </a:t>
            </a:r>
            <a:r>
              <a:rPr lang="en-US" sz="2800" dirty="0" err="1">
                <a:solidFill>
                  <a:schemeClr val="bg2">
                    <a:lumMod val="25000"/>
                  </a:schemeClr>
                </a:solidFill>
              </a:rPr>
              <a:t>haemorrhage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) or excessive protein catabolism.</a:t>
            </a:r>
          </a:p>
          <a:p>
            <a:pPr marL="0" indent="0" algn="l">
              <a:buNone/>
            </a:pPr>
            <a:r>
              <a:rPr lang="en-US" sz="2800" b="1" u="sng" dirty="0">
                <a:solidFill>
                  <a:srgbClr val="C00000"/>
                </a:solidFill>
              </a:rPr>
              <a:t>Elevated protein 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levels are caused mainly by dehydration</a:t>
            </a:r>
          </a:p>
          <a:p>
            <a:pPr marL="0" indent="0" algn="l">
              <a:buNone/>
            </a:pPr>
            <a:endParaRPr lang="ar-SA" sz="2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31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479504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*</a:t>
            </a:r>
            <a:r>
              <a:rPr lang="en-US" sz="2800" dirty="0" err="1" smtClean="0">
                <a:solidFill>
                  <a:schemeClr val="bg2">
                    <a:lumMod val="25000"/>
                  </a:schemeClr>
                </a:solidFill>
              </a:rPr>
              <a:t>Hypoproteinemia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 or </a:t>
            </a:r>
            <a:r>
              <a:rPr lang="en-US" sz="2800" dirty="0" err="1">
                <a:solidFill>
                  <a:schemeClr val="bg2">
                    <a:lumMod val="25000"/>
                  </a:schemeClr>
                </a:solidFill>
              </a:rPr>
              <a:t>Hemodilution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:</a:t>
            </a: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seen in 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: starvation,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mal-absorption 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and burns.</a:t>
            </a:r>
          </a:p>
          <a:p>
            <a:pPr marL="0" indent="0" algn="l">
              <a:buNone/>
            </a:pPr>
            <a:endParaRPr lang="en-US" sz="2800" dirty="0">
              <a:solidFill>
                <a:schemeClr val="bg2">
                  <a:lumMod val="25000"/>
                </a:schemeClr>
              </a:solidFill>
            </a:endParaRPr>
          </a:p>
          <a:p>
            <a:pPr marL="0" indent="0" algn="l">
              <a:buNone/>
            </a:pP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*</a:t>
            </a:r>
            <a:r>
              <a:rPr lang="en-US" sz="2800" dirty="0" err="1" smtClean="0">
                <a:solidFill>
                  <a:schemeClr val="bg2">
                    <a:lumMod val="25000"/>
                  </a:schemeClr>
                </a:solidFill>
              </a:rPr>
              <a:t>Hyperproteinmia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or </a:t>
            </a:r>
            <a:r>
              <a:rPr lang="en-US" sz="2800" dirty="0" err="1">
                <a:solidFill>
                  <a:schemeClr val="bg2">
                    <a:lumMod val="25000"/>
                  </a:schemeClr>
                </a:solidFill>
              </a:rPr>
              <a:t>Hemoconcentration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:</a:t>
            </a: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Occurs 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due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to:</a:t>
            </a:r>
          </a:p>
          <a:p>
            <a:pPr marL="0" indent="0" algn="l">
              <a:buNone/>
            </a:pP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-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dehydration 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( diarrhea,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vomiting)</a:t>
            </a:r>
          </a:p>
          <a:p>
            <a:pPr marL="0" indent="0" algn="l">
              <a:buNone/>
            </a:pP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-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excess 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synthesis of plasma proteins (multiple myeloma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)</a:t>
            </a:r>
            <a:endParaRPr lang="en-US" sz="2800" dirty="0">
              <a:solidFill>
                <a:schemeClr val="bg2">
                  <a:lumMod val="25000"/>
                </a:schemeClr>
              </a:solidFill>
            </a:endParaRPr>
          </a:p>
          <a:p>
            <a:pPr marL="0" indent="0" algn="l">
              <a:buNone/>
            </a:pPr>
            <a:endParaRPr lang="ar-SA" sz="2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63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en-US" dirty="0"/>
              <a:t>Protein in other body fluids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83568" y="1412776"/>
            <a:ext cx="7543800" cy="3886200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A: Urine 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protein:</a:t>
            </a:r>
          </a:p>
          <a:p>
            <a:pPr marL="0" indent="0" algn="l">
              <a:buNone/>
            </a:pP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 proteinuria: due to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increase concentration of 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total protein in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urine &gt; 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12mg/dl.</a:t>
            </a: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B: CSF 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protein.</a:t>
            </a:r>
          </a:p>
          <a:p>
            <a:pPr marL="0" indent="0" algn="l">
              <a:buNone/>
            </a:pPr>
            <a:endParaRPr lang="ar-SA" sz="2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85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ألوان متوسطة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113</TotalTime>
  <Words>580</Words>
  <Application>Microsoft Office PowerPoint</Application>
  <PresentationFormat>عرض على الشاشة (3:4)‏</PresentationFormat>
  <Paragraphs>82</Paragraphs>
  <Slides>12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NewsPrint</vt:lpstr>
      <vt:lpstr> Exp#2 Total Protein</vt:lpstr>
      <vt:lpstr>Definition</vt:lpstr>
      <vt:lpstr>عرض تقديمي في PowerPoint</vt:lpstr>
      <vt:lpstr>Functions of T.P:</vt:lpstr>
      <vt:lpstr>Sources</vt:lpstr>
      <vt:lpstr>عرض تقديمي في PowerPoint</vt:lpstr>
      <vt:lpstr>Clinical significance: </vt:lpstr>
      <vt:lpstr>عرض تقديمي في PowerPoint</vt:lpstr>
      <vt:lpstr>Protein in other body fluids</vt:lpstr>
      <vt:lpstr>Principle:</vt:lpstr>
      <vt:lpstr>Procedure:</vt:lpstr>
      <vt:lpstr>Calculation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Exp#2 Total Protein</dc:title>
  <dc:creator>TOOT</dc:creator>
  <cp:lastModifiedBy>TOOT</cp:lastModifiedBy>
  <cp:revision>16</cp:revision>
  <dcterms:created xsi:type="dcterms:W3CDTF">2014-02-07T20:04:32Z</dcterms:created>
  <dcterms:modified xsi:type="dcterms:W3CDTF">2014-02-08T03:27:07Z</dcterms:modified>
</cp:coreProperties>
</file>